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0" r:id="rId1"/>
  </p:sldMasterIdLst>
  <p:notesMasterIdLst>
    <p:notesMasterId r:id="rId7"/>
  </p:notesMasterIdLst>
  <p:sldIdLst>
    <p:sldId id="434" r:id="rId2"/>
    <p:sldId id="435" r:id="rId3"/>
    <p:sldId id="438" r:id="rId4"/>
    <p:sldId id="439" r:id="rId5"/>
    <p:sldId id="318" r:id="rId6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14">
          <p15:clr>
            <a:srgbClr val="A4A3A4"/>
          </p15:clr>
        </p15:guide>
        <p15:guide id="2" orient="horz" pos="4246">
          <p15:clr>
            <a:srgbClr val="A4A3A4"/>
          </p15:clr>
        </p15:guide>
        <p15:guide id="3" orient="horz" pos="2191">
          <p15:clr>
            <a:srgbClr val="A4A3A4"/>
          </p15:clr>
        </p15:guide>
        <p15:guide id="4" orient="horz" pos="598">
          <p15:clr>
            <a:srgbClr val="A4A3A4"/>
          </p15:clr>
        </p15:guide>
        <p15:guide id="5" orient="horz" pos="1519">
          <p15:clr>
            <a:srgbClr val="A4A3A4"/>
          </p15:clr>
        </p15:guide>
        <p15:guide id="6" orient="horz" pos="3006">
          <p15:clr>
            <a:srgbClr val="A4A3A4"/>
          </p15:clr>
        </p15:guide>
        <p15:guide id="7" orient="horz" pos="1218">
          <p15:clr>
            <a:srgbClr val="A4A3A4"/>
          </p15:clr>
        </p15:guide>
        <p15:guide id="8" orient="horz" pos="3152">
          <p15:clr>
            <a:srgbClr val="A4A3A4"/>
          </p15:clr>
        </p15:guide>
        <p15:guide id="9" pos="5669">
          <p15:clr>
            <a:srgbClr val="A4A3A4"/>
          </p15:clr>
        </p15:guide>
        <p15:guide id="10" pos="683">
          <p15:clr>
            <a:srgbClr val="A4A3A4"/>
          </p15:clr>
        </p15:guide>
        <p15:guide id="11" pos="423">
          <p15:clr>
            <a:srgbClr val="A4A3A4"/>
          </p15:clr>
        </p15:guide>
        <p15:guide id="12" pos="597">
          <p15:clr>
            <a:srgbClr val="A4A3A4"/>
          </p15:clr>
        </p15:guide>
        <p15:guide id="13" pos="867">
          <p15:clr>
            <a:srgbClr val="A4A3A4"/>
          </p15:clr>
        </p15:guide>
        <p15:guide id="14" pos="712">
          <p15:clr>
            <a:srgbClr val="A4A3A4"/>
          </p15:clr>
        </p15:guide>
        <p15:guide id="15" pos="2100">
          <p15:clr>
            <a:srgbClr val="A4A3A4"/>
          </p15:clr>
        </p15:guide>
        <p15:guide id="16" pos="396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C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130" autoAdjust="0"/>
    <p:restoredTop sz="96684" autoAdjust="0"/>
  </p:normalViewPr>
  <p:slideViewPr>
    <p:cSldViewPr snapToGrid="0">
      <p:cViewPr varScale="1">
        <p:scale>
          <a:sx n="85" d="100"/>
          <a:sy n="85" d="100"/>
        </p:scale>
        <p:origin x="989" y="48"/>
      </p:cViewPr>
      <p:guideLst>
        <p:guide orient="horz" pos="714"/>
        <p:guide orient="horz" pos="4246"/>
        <p:guide orient="horz" pos="2191"/>
        <p:guide orient="horz" pos="598"/>
        <p:guide orient="horz" pos="1519"/>
        <p:guide orient="horz" pos="3006"/>
        <p:guide orient="horz" pos="1218"/>
        <p:guide orient="horz" pos="3152"/>
        <p:guide pos="5669"/>
        <p:guide pos="683"/>
        <p:guide pos="423"/>
        <p:guide pos="597"/>
        <p:guide pos="867"/>
        <p:guide pos="712"/>
        <p:guide pos="2100"/>
        <p:guide pos="3965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cs typeface="Arial" panose="020B0604020202020204" pitchFamily="34" charset="0"/>
              </a:defRPr>
            </a:lvl1pPr>
          </a:lstStyle>
          <a:p>
            <a:fld id="{50D5FE23-C6F0-4016-8522-09EAFDE332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1393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9" descr="covr9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938" y="846138"/>
            <a:ext cx="9158288" cy="601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 descr="Pearson_CMY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029200"/>
            <a:ext cx="2362200" cy="90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18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838200"/>
          </a:xfrm>
        </p:spPr>
        <p:txBody>
          <a:bodyPr anchor="ctr"/>
          <a:lstStyle>
            <a:lvl1pPr marL="0" indent="0">
              <a:buFontTx/>
              <a:buNone/>
              <a:defRPr sz="2600" b="1">
                <a:solidFill>
                  <a:srgbClr val="1F3980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453646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779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0388" y="73025"/>
            <a:ext cx="2128837" cy="6175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20700" y="73025"/>
            <a:ext cx="6237288" cy="6175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2803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00" y="73025"/>
            <a:ext cx="8505825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20700" y="733425"/>
            <a:ext cx="4183063" cy="55149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856163" y="733425"/>
            <a:ext cx="4183062" cy="2681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856163" y="3567113"/>
            <a:ext cx="4183062" cy="26812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428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613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07430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20700" y="733425"/>
            <a:ext cx="4183063" cy="5514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56163" y="733425"/>
            <a:ext cx="4183062" cy="5514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654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5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016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75290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741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16590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refc99e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3" y="0"/>
            <a:ext cx="9148763" cy="6392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20700" y="73025"/>
            <a:ext cx="85058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20700" y="733425"/>
            <a:ext cx="8518525" cy="551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</p:txBody>
      </p:sp>
      <p:sp>
        <p:nvSpPr>
          <p:cNvPr id="1029" name="Line 7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0" name="Text Box 7"/>
          <p:cNvSpPr txBox="1">
            <a:spLocks noChangeArrowheads="1"/>
          </p:cNvSpPr>
          <p:nvPr userDrawn="1"/>
        </p:nvSpPr>
        <p:spPr bwMode="auto">
          <a:xfrm>
            <a:off x="0" y="6613525"/>
            <a:ext cx="131127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r>
              <a:rPr lang="en-US" sz="1000" smtClean="0">
                <a:latin typeface="Arial" charset="0"/>
                <a:cs typeface="Arial" charset="0"/>
              </a:rPr>
              <a:t>AGBell – EECT 112</a:t>
            </a:r>
          </a:p>
        </p:txBody>
      </p:sp>
      <p:sp>
        <p:nvSpPr>
          <p:cNvPr id="1031" name="Text Box 8"/>
          <p:cNvSpPr txBox="1">
            <a:spLocks noChangeArrowheads="1"/>
          </p:cNvSpPr>
          <p:nvPr userDrawn="1"/>
        </p:nvSpPr>
        <p:spPr bwMode="auto">
          <a:xfrm>
            <a:off x="8686800" y="6613525"/>
            <a:ext cx="4254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00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fld id="{A1F46D00-3AC3-4E68-BBFB-26709A2B4B89}" type="slidenum">
              <a:rPr lang="en-US" altLang="en-US" sz="1000">
                <a:latin typeface="Arial" panose="020B0604020202020204" pitchFamily="34" charset="0"/>
                <a:cs typeface="Arial" panose="020B0604020202020204" pitchFamily="34" charset="0"/>
              </a:rPr>
              <a:pPr eaLnBrk="1" hangingPunct="1"/>
              <a:t>‹#›</a:t>
            </a:fld>
            <a:r>
              <a:rPr lang="en-US" altLang="en-US" sz="100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  <p:sldLayoutId id="2147483746" r:id="rId12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bg1"/>
          </a:solidFill>
          <a:latin typeface="Arial" charset="0"/>
          <a:ea typeface="ＭＳ Ｐゴシック" pitchFamily="-128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bg1"/>
          </a:solidFill>
          <a:latin typeface="Arial" charset="0"/>
          <a:ea typeface="ＭＳ Ｐゴシック" pitchFamily="-128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bg1"/>
          </a:solidFill>
          <a:latin typeface="Arial" charset="0"/>
          <a:ea typeface="ＭＳ Ｐゴシック" pitchFamily="-128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bg1"/>
          </a:solidFill>
          <a:latin typeface="Arial" charset="0"/>
          <a:ea typeface="ＭＳ Ｐゴシック" pitchFamily="-128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200" b="1">
          <a:solidFill>
            <a:schemeClr val="bg1"/>
          </a:solidFill>
          <a:latin typeface="Arial" charset="0"/>
          <a:ea typeface="ＭＳ Ｐゴシック" pitchFamily="-128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200" b="1">
          <a:solidFill>
            <a:schemeClr val="bg1"/>
          </a:solidFill>
          <a:latin typeface="Arial" charset="0"/>
          <a:ea typeface="ＭＳ Ｐゴシック" pitchFamily="-128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200" b="1">
          <a:solidFill>
            <a:schemeClr val="bg1"/>
          </a:solidFill>
          <a:latin typeface="Arial" charset="0"/>
          <a:ea typeface="ＭＳ Ｐゴシック" pitchFamily="-128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200" b="1">
          <a:solidFill>
            <a:schemeClr val="bg1"/>
          </a:solidFill>
          <a:latin typeface="Arial" charset="0"/>
          <a:ea typeface="ＭＳ Ｐゴシック" pitchFamily="-128" charset="-128"/>
        </a:defRPr>
      </a:lvl9pPr>
    </p:titleStyle>
    <p:bodyStyle>
      <a:lvl1pPr marL="342900" indent="-342900" algn="l" rtl="0" eaLnBrk="0" fontAlgn="base" hangingPunct="0">
        <a:spcBef>
          <a:spcPct val="3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10000"/>
        </a:spcBef>
        <a:spcAft>
          <a:spcPct val="0"/>
        </a:spcAft>
        <a:buChar char="–"/>
        <a:defRPr sz="25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10000"/>
        </a:spcBef>
        <a:spcAft>
          <a:spcPct val="0"/>
        </a:spcAft>
        <a:buChar char="•"/>
        <a:defRPr sz="23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ourier" pitchFamily="49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ourier" pitchFamily="49" charset="0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ourier" pitchFamily="49" charset="0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ourier" pitchFamily="49" charset="0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ourier" pitchFamily="49" charset="0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3-10 Boolean Theorems</a:t>
            </a: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681038" y="3687763"/>
            <a:ext cx="8653462" cy="1381125"/>
            <a:chOff x="429" y="2323"/>
            <a:chExt cx="5451" cy="870"/>
          </a:xfrm>
        </p:grpSpPr>
        <p:pic>
          <p:nvPicPr>
            <p:cNvPr id="3085" name="Picture 10" descr="fg03_02503_AAGTNLT0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9" y="2354"/>
              <a:ext cx="2770" cy="8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86" name="Rectangle 6"/>
            <p:cNvSpPr>
              <a:spLocks noChangeArrowheads="1"/>
            </p:cNvSpPr>
            <p:nvPr/>
          </p:nvSpPr>
          <p:spPr bwMode="auto">
            <a:xfrm>
              <a:off x="3045" y="2323"/>
              <a:ext cx="2835" cy="6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US" altLang="en-US" sz="1600">
                  <a:latin typeface="Arial" panose="020B0604020202020204" pitchFamily="34" charset="0"/>
                </a:rPr>
                <a:t>Prove Theorem (3) by trying each case.</a:t>
              </a:r>
              <a:br>
                <a:rPr lang="en-US" altLang="en-US" sz="1600">
                  <a:latin typeface="Arial" panose="020B0604020202020204" pitchFamily="34" charset="0"/>
                </a:rPr>
              </a:br>
              <a:r>
                <a:rPr lang="en-US" altLang="en-US" sz="1600">
                  <a:latin typeface="Arial" panose="020B0604020202020204" pitchFamily="34" charset="0"/>
                </a:rPr>
                <a:t>If </a:t>
              </a:r>
              <a:r>
                <a:rPr lang="en-US" altLang="en-US" sz="1600" i="1">
                  <a:latin typeface="Arial" panose="020B0604020202020204" pitchFamily="34" charset="0"/>
                </a:rPr>
                <a:t>x = </a:t>
              </a:r>
              <a:r>
                <a:rPr lang="en-US" altLang="en-US" sz="1600">
                  <a:latin typeface="Arial" panose="020B0604020202020204" pitchFamily="34" charset="0"/>
                </a:rPr>
                <a:t>0, then 0 </a:t>
              </a:r>
              <a:r>
                <a:rPr lang="en-US" altLang="en-US" sz="1600" b="0"/>
                <a:t>•</a:t>
              </a:r>
              <a:r>
                <a:rPr lang="en-US" altLang="en-US" sz="1600">
                  <a:latin typeface="Arial" panose="020B0604020202020204" pitchFamily="34" charset="0"/>
                </a:rPr>
                <a:t> 0 = 0</a:t>
              </a:r>
            </a:p>
            <a:p>
              <a:pPr algn="ctr" eaLnBrk="1" hangingPunct="1"/>
              <a:r>
                <a:rPr lang="en-US" altLang="en-US" sz="1600">
                  <a:latin typeface="Arial" panose="020B0604020202020204" pitchFamily="34" charset="0"/>
                </a:rPr>
                <a:t>If </a:t>
              </a:r>
              <a:r>
                <a:rPr lang="en-US" altLang="en-US" sz="1600" i="1">
                  <a:latin typeface="Arial" panose="020B0604020202020204" pitchFamily="34" charset="0"/>
                </a:rPr>
                <a:t>x  =</a:t>
              </a:r>
              <a:r>
                <a:rPr lang="en-US" altLang="en-US" sz="1600">
                  <a:latin typeface="Arial" panose="020B0604020202020204" pitchFamily="34" charset="0"/>
                </a:rPr>
                <a:t> 1, then 1 </a:t>
              </a:r>
              <a:r>
                <a:rPr lang="en-US" altLang="en-US" sz="1600" b="0"/>
                <a:t>•</a:t>
              </a:r>
              <a:r>
                <a:rPr lang="en-US" altLang="en-US" sz="1600">
                  <a:latin typeface="Arial" panose="020B0604020202020204" pitchFamily="34" charset="0"/>
                </a:rPr>
                <a:t> 1 =  1</a:t>
              </a:r>
            </a:p>
            <a:p>
              <a:pPr algn="ctr" eaLnBrk="1" hangingPunct="1"/>
              <a:r>
                <a:rPr lang="en-US" altLang="en-US" sz="1600">
                  <a:latin typeface="Arial" panose="020B0604020202020204" pitchFamily="34" charset="0"/>
                </a:rPr>
                <a:t>Thus, </a:t>
              </a:r>
              <a:r>
                <a:rPr lang="en-US" altLang="en-US" sz="1600" i="1">
                  <a:latin typeface="Arial" panose="020B0604020202020204" pitchFamily="34" charset="0"/>
                </a:rPr>
                <a:t>x </a:t>
              </a:r>
              <a:r>
                <a:rPr lang="en-US" altLang="en-US" sz="1600" b="0"/>
                <a:t>•</a:t>
              </a:r>
              <a:r>
                <a:rPr lang="en-US" altLang="en-US" sz="1600" i="1">
                  <a:latin typeface="Arial" panose="020B0604020202020204" pitchFamily="34" charset="0"/>
                </a:rPr>
                <a:t> </a:t>
              </a:r>
              <a:r>
                <a:rPr lang="en-US" altLang="en-US" sz="1600">
                  <a:latin typeface="Arial" panose="020B0604020202020204" pitchFamily="34" charset="0"/>
                </a:rPr>
                <a:t>x = x</a:t>
              </a:r>
            </a:p>
          </p:txBody>
        </p:sp>
      </p:grp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125413" y="2236788"/>
            <a:ext cx="8963025" cy="1331912"/>
            <a:chOff x="79" y="1409"/>
            <a:chExt cx="5646" cy="839"/>
          </a:xfrm>
        </p:grpSpPr>
        <p:sp>
          <p:nvSpPr>
            <p:cNvPr id="3083" name="Rectangle 5"/>
            <p:cNvSpPr>
              <a:spLocks noChangeArrowheads="1"/>
            </p:cNvSpPr>
            <p:nvPr/>
          </p:nvSpPr>
          <p:spPr bwMode="auto">
            <a:xfrm>
              <a:off x="79" y="1514"/>
              <a:ext cx="2880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US" altLang="en-US" sz="1600">
                  <a:latin typeface="Arial" panose="020B0604020202020204" pitchFamily="34" charset="0"/>
                </a:rPr>
                <a:t>Theorem (2) is also obvious</a:t>
              </a:r>
              <a:br>
                <a:rPr lang="en-US" altLang="en-US" sz="1600">
                  <a:latin typeface="Arial" panose="020B0604020202020204" pitchFamily="34" charset="0"/>
                </a:rPr>
              </a:br>
              <a:r>
                <a:rPr lang="en-US" altLang="en-US" sz="1600">
                  <a:latin typeface="Arial" panose="020B0604020202020204" pitchFamily="34" charset="0"/>
                </a:rPr>
                <a:t>by comparison with ordinary</a:t>
              </a:r>
              <a:br>
                <a:rPr lang="en-US" altLang="en-US" sz="1600">
                  <a:latin typeface="Arial" panose="020B0604020202020204" pitchFamily="34" charset="0"/>
                </a:rPr>
              </a:br>
              <a:r>
                <a:rPr lang="en-US" altLang="en-US" sz="1600">
                  <a:latin typeface="Arial" panose="020B0604020202020204" pitchFamily="34" charset="0"/>
                </a:rPr>
                <a:t>multiplication.</a:t>
              </a:r>
            </a:p>
          </p:txBody>
        </p:sp>
        <p:pic>
          <p:nvPicPr>
            <p:cNvPr id="3084" name="Picture 9" descr="fg03_02502_AAGTNLT0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55" y="1409"/>
              <a:ext cx="2770" cy="8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127000" y="4940300"/>
            <a:ext cx="8980488" cy="1400175"/>
            <a:chOff x="80" y="3112"/>
            <a:chExt cx="5657" cy="882"/>
          </a:xfrm>
        </p:grpSpPr>
        <p:sp>
          <p:nvSpPr>
            <p:cNvPr id="3081" name="Rectangle 7"/>
            <p:cNvSpPr>
              <a:spLocks noChangeArrowheads="1"/>
            </p:cNvSpPr>
            <p:nvPr/>
          </p:nvSpPr>
          <p:spPr bwMode="auto">
            <a:xfrm>
              <a:off x="80" y="3326"/>
              <a:ext cx="2880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US" altLang="en-US" sz="1600">
                  <a:latin typeface="Arial" panose="020B0604020202020204" pitchFamily="34" charset="0"/>
                </a:rPr>
                <a:t>Theorem (4) can be proved</a:t>
              </a:r>
              <a:br>
                <a:rPr lang="en-US" altLang="en-US" sz="1600">
                  <a:latin typeface="Arial" panose="020B0604020202020204" pitchFamily="34" charset="0"/>
                </a:rPr>
              </a:br>
              <a:r>
                <a:rPr lang="en-US" altLang="en-US" sz="1600">
                  <a:latin typeface="Arial" panose="020B0604020202020204" pitchFamily="34" charset="0"/>
                </a:rPr>
                <a:t>in the same manner.</a:t>
              </a:r>
              <a:br>
                <a:rPr lang="en-US" altLang="en-US" sz="1600">
                  <a:latin typeface="Arial" panose="020B0604020202020204" pitchFamily="34" charset="0"/>
                </a:rPr>
              </a:br>
              <a:endParaRPr lang="en-US" altLang="en-US" sz="1600">
                <a:latin typeface="Arial" panose="020B0604020202020204" pitchFamily="34" charset="0"/>
              </a:endParaRPr>
            </a:p>
          </p:txBody>
        </p:sp>
        <p:pic>
          <p:nvPicPr>
            <p:cNvPr id="3082" name="Picture 11" descr="fg03_02504_AAGTNLT0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67" y="3112"/>
              <a:ext cx="2770" cy="8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" name="Group 13"/>
          <p:cNvGrpSpPr>
            <a:grpSpLocks/>
          </p:cNvGrpSpPr>
          <p:nvPr/>
        </p:nvGrpSpPr>
        <p:grpSpPr bwMode="auto">
          <a:xfrm>
            <a:off x="674688" y="908050"/>
            <a:ext cx="8502650" cy="1314450"/>
            <a:chOff x="425" y="572"/>
            <a:chExt cx="5356" cy="828"/>
          </a:xfrm>
        </p:grpSpPr>
        <p:sp>
          <p:nvSpPr>
            <p:cNvPr id="416771" name="Text Box 3"/>
            <p:cNvSpPr txBox="1">
              <a:spLocks noChangeArrowheads="1"/>
            </p:cNvSpPr>
            <p:nvPr/>
          </p:nvSpPr>
          <p:spPr bwMode="auto">
            <a:xfrm>
              <a:off x="3158" y="669"/>
              <a:ext cx="2623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1600">
                  <a:latin typeface="Arial" charset="0"/>
                  <a:ea typeface="+mn-ea"/>
                  <a:cs typeface="Arial" charset="0"/>
                </a:rPr>
                <a:t>Theorem (1) states that if any variable</a:t>
              </a:r>
              <a:br>
                <a:rPr lang="en-US" sz="1600">
                  <a:latin typeface="Arial" charset="0"/>
                  <a:ea typeface="+mn-ea"/>
                  <a:cs typeface="Arial" charset="0"/>
                </a:rPr>
              </a:br>
              <a:r>
                <a:rPr lang="en-US" sz="1600">
                  <a:latin typeface="Arial" charset="0"/>
                  <a:ea typeface="+mn-ea"/>
                  <a:cs typeface="Arial" charset="0"/>
                </a:rPr>
                <a:t>is </a:t>
              </a:r>
              <a:r>
                <a:rPr lang="en-US" sz="16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ea typeface="+mn-ea"/>
                  <a:cs typeface="Arial" charset="0"/>
                </a:rPr>
                <a:t>AND</a:t>
              </a:r>
              <a:r>
                <a:rPr lang="en-US" sz="1600">
                  <a:latin typeface="Arial" charset="0"/>
                  <a:ea typeface="+mn-ea"/>
                  <a:cs typeface="Arial" charset="0"/>
                </a:rPr>
                <a:t>ed with 0, the result must be 0. </a:t>
              </a:r>
            </a:p>
          </p:txBody>
        </p:sp>
        <p:pic>
          <p:nvPicPr>
            <p:cNvPr id="3080" name="Picture 12" descr="fg03_0250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5" y="572"/>
              <a:ext cx="2777" cy="8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557213" y="757238"/>
            <a:ext cx="8639175" cy="1493837"/>
            <a:chOff x="351" y="477"/>
            <a:chExt cx="5442" cy="941"/>
          </a:xfrm>
        </p:grpSpPr>
        <p:pic>
          <p:nvPicPr>
            <p:cNvPr id="4109" name="Picture 15" descr="fg03_0250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" y="583"/>
              <a:ext cx="2781" cy="8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17805" name="Text Box 13"/>
            <p:cNvSpPr txBox="1">
              <a:spLocks noChangeArrowheads="1"/>
            </p:cNvSpPr>
            <p:nvPr/>
          </p:nvSpPr>
          <p:spPr bwMode="auto">
            <a:xfrm>
              <a:off x="3170" y="477"/>
              <a:ext cx="2623" cy="9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>
                  <a:latin typeface="Arial" charset="0"/>
                  <a:ea typeface="+mn-ea"/>
                  <a:cs typeface="Arial" charset="0"/>
                </a:rPr>
                <a:t>Theorem (5) is straightforward,</a:t>
              </a:r>
              <a:br>
                <a:rPr lang="en-US">
                  <a:latin typeface="Arial" charset="0"/>
                  <a:ea typeface="+mn-ea"/>
                  <a:cs typeface="Arial" charset="0"/>
                </a:rPr>
              </a:br>
              <a:r>
                <a:rPr lang="en-US">
                  <a:latin typeface="Arial" charset="0"/>
                  <a:ea typeface="+mn-ea"/>
                  <a:cs typeface="Arial" charset="0"/>
                </a:rPr>
                <a:t>as 0 </a:t>
              </a:r>
              <a:r>
                <a:rPr lang="en-US" i="1">
                  <a:latin typeface="Arial" charset="0"/>
                  <a:ea typeface="+mn-ea"/>
                  <a:cs typeface="Arial" charset="0"/>
                </a:rPr>
                <a:t>added </a:t>
              </a:r>
              <a:r>
                <a:rPr lang="en-US">
                  <a:latin typeface="Arial" charset="0"/>
                  <a:ea typeface="+mn-ea"/>
                  <a:cs typeface="Arial" charset="0"/>
                </a:rPr>
                <a:t>to anything does not affect value, either in regular addition or in </a:t>
              </a:r>
              <a:r>
                <a:rPr lang="en-US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ea typeface="+mn-ea"/>
                  <a:cs typeface="Arial" charset="0"/>
                </a:rPr>
                <a:t>OR</a:t>
              </a:r>
              <a:r>
                <a:rPr lang="en-US">
                  <a:latin typeface="Arial" charset="0"/>
                  <a:ea typeface="+mn-ea"/>
                  <a:cs typeface="Arial" charset="0"/>
                </a:rPr>
                <a:t> addition.</a:t>
              </a:r>
            </a:p>
            <a:p>
              <a:pPr algn="ctr">
                <a:defRPr/>
              </a:pPr>
              <a:endParaRPr lang="en-US" sz="1600">
                <a:latin typeface="Arial" charset="0"/>
                <a:ea typeface="+mn-ea"/>
                <a:cs typeface="Arial" charset="0"/>
              </a:endParaRPr>
            </a:p>
          </p:txBody>
        </p:sp>
      </p:grp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3-10 Boolean Theorems</a:t>
            </a:r>
          </a:p>
        </p:txBody>
      </p: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125413" y="2281238"/>
            <a:ext cx="8904287" cy="1352550"/>
            <a:chOff x="79" y="1437"/>
            <a:chExt cx="5609" cy="852"/>
          </a:xfrm>
        </p:grpSpPr>
        <p:pic>
          <p:nvPicPr>
            <p:cNvPr id="4107" name="Picture 16" descr="fg03_02506_AAGTNLT0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06" y="1437"/>
              <a:ext cx="2782" cy="8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17799" name="Rectangle 7"/>
            <p:cNvSpPr>
              <a:spLocks noChangeArrowheads="1"/>
            </p:cNvSpPr>
            <p:nvPr/>
          </p:nvSpPr>
          <p:spPr bwMode="auto">
            <a:xfrm>
              <a:off x="79" y="1568"/>
              <a:ext cx="2880" cy="5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1600">
                  <a:latin typeface="Arial" charset="0"/>
                  <a:ea typeface="+mn-ea"/>
                  <a:cs typeface="Arial" charset="0"/>
                </a:rPr>
                <a:t>Theorem (6) states that if any variable</a:t>
              </a:r>
              <a:br>
                <a:rPr lang="en-US" sz="1600">
                  <a:latin typeface="Arial" charset="0"/>
                  <a:ea typeface="+mn-ea"/>
                  <a:cs typeface="Arial" charset="0"/>
                </a:rPr>
              </a:br>
              <a:r>
                <a:rPr lang="en-US" sz="1600">
                  <a:latin typeface="Arial" charset="0"/>
                  <a:ea typeface="+mn-ea"/>
                  <a:cs typeface="Arial" charset="0"/>
                </a:rPr>
                <a:t>is </a:t>
              </a:r>
              <a:r>
                <a:rPr lang="en-US" sz="16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ea typeface="+mn-ea"/>
                  <a:cs typeface="Arial" charset="0"/>
                </a:rPr>
                <a:t>OR</a:t>
              </a:r>
              <a:r>
                <a:rPr lang="en-US" sz="1600">
                  <a:latin typeface="Arial" charset="0"/>
                  <a:ea typeface="+mn-ea"/>
                  <a:cs typeface="Arial" charset="0"/>
                </a:rPr>
                <a:t>ed with 1, the is always 1. </a:t>
              </a:r>
            </a:p>
            <a:p>
              <a:pPr algn="ctr">
                <a:defRPr/>
              </a:pPr>
              <a:r>
                <a:rPr lang="en-US" sz="1600">
                  <a:latin typeface="Arial" charset="0"/>
                  <a:ea typeface="+mn-ea"/>
                  <a:cs typeface="Arial" charset="0"/>
                </a:rPr>
                <a:t>Check values:  0 + 1 = 1 and 1 + 1 = 1.</a:t>
              </a:r>
            </a:p>
          </p:txBody>
        </p:sp>
      </p:grpSp>
      <p:grpSp>
        <p:nvGrpSpPr>
          <p:cNvPr id="4" name="Group 22"/>
          <p:cNvGrpSpPr>
            <a:grpSpLocks/>
          </p:cNvGrpSpPr>
          <p:nvPr/>
        </p:nvGrpSpPr>
        <p:grpSpPr bwMode="auto">
          <a:xfrm>
            <a:off x="127000" y="4870450"/>
            <a:ext cx="8910638" cy="1474788"/>
            <a:chOff x="80" y="3068"/>
            <a:chExt cx="5613" cy="929"/>
          </a:xfrm>
        </p:grpSpPr>
        <p:pic>
          <p:nvPicPr>
            <p:cNvPr id="4105" name="Picture 19" descr="fg03_02508_AAGTNLT0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98" y="3068"/>
              <a:ext cx="2795" cy="9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106" name="Rectangle 10"/>
            <p:cNvSpPr>
              <a:spLocks noChangeArrowheads="1"/>
            </p:cNvSpPr>
            <p:nvPr/>
          </p:nvSpPr>
          <p:spPr bwMode="auto">
            <a:xfrm>
              <a:off x="80" y="3488"/>
              <a:ext cx="288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US" altLang="en-US" sz="1600">
                  <a:latin typeface="Arial" panose="020B0604020202020204" pitchFamily="34" charset="0"/>
                </a:rPr>
                <a:t>Theorem (8) can be proved similarly.</a:t>
              </a:r>
            </a:p>
          </p:txBody>
        </p:sp>
      </p:grpSp>
      <p:grpSp>
        <p:nvGrpSpPr>
          <p:cNvPr id="5" name="Group 21"/>
          <p:cNvGrpSpPr>
            <a:grpSpLocks/>
          </p:cNvGrpSpPr>
          <p:nvPr/>
        </p:nvGrpSpPr>
        <p:grpSpPr bwMode="auto">
          <a:xfrm>
            <a:off x="541338" y="3735388"/>
            <a:ext cx="8793162" cy="1352550"/>
            <a:chOff x="341" y="2353"/>
            <a:chExt cx="5539" cy="852"/>
          </a:xfrm>
        </p:grpSpPr>
        <p:sp>
          <p:nvSpPr>
            <p:cNvPr id="4103" name="Rectangle 5"/>
            <p:cNvSpPr>
              <a:spLocks noChangeArrowheads="1"/>
            </p:cNvSpPr>
            <p:nvPr/>
          </p:nvSpPr>
          <p:spPr bwMode="auto">
            <a:xfrm>
              <a:off x="3045" y="2407"/>
              <a:ext cx="2835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US" altLang="en-US" sz="1600">
                  <a:latin typeface="Arial" panose="020B0604020202020204" pitchFamily="34" charset="0"/>
                </a:rPr>
                <a:t>Theorem (7) can be proved by</a:t>
              </a:r>
              <a:br>
                <a:rPr lang="en-US" altLang="en-US" sz="1600">
                  <a:latin typeface="Arial" panose="020B0604020202020204" pitchFamily="34" charset="0"/>
                </a:rPr>
              </a:br>
              <a:r>
                <a:rPr lang="en-US" altLang="en-US" sz="1600">
                  <a:latin typeface="Arial" panose="020B0604020202020204" pitchFamily="34" charset="0"/>
                </a:rPr>
                <a:t>checking for both values of x:</a:t>
              </a:r>
              <a:br>
                <a:rPr lang="en-US" altLang="en-US" sz="1600">
                  <a:latin typeface="Arial" panose="020B0604020202020204" pitchFamily="34" charset="0"/>
                </a:rPr>
              </a:br>
              <a:r>
                <a:rPr lang="en-US" altLang="en-US" sz="1600">
                  <a:latin typeface="Arial" panose="020B0604020202020204" pitchFamily="34" charset="0"/>
                </a:rPr>
                <a:t>0 + 0 = 0 and 1 + 1 = 1.</a:t>
              </a:r>
            </a:p>
          </p:txBody>
        </p:sp>
        <p:pic>
          <p:nvPicPr>
            <p:cNvPr id="4104" name="Picture 20" descr="fg03_02507_AAGTNLT0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1" y="2353"/>
              <a:ext cx="2782" cy="8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3-10 Boolean Theorems</a:t>
            </a: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836613" y="1425575"/>
            <a:ext cx="8048625" cy="1346200"/>
            <a:chOff x="527" y="808"/>
            <a:chExt cx="5070" cy="848"/>
          </a:xfrm>
        </p:grpSpPr>
        <p:pic>
          <p:nvPicPr>
            <p:cNvPr id="5131" name="Picture 8" descr="ua03_0000e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" y="1006"/>
              <a:ext cx="2424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132" name="Rectangle 4"/>
            <p:cNvSpPr>
              <a:spLocks noChangeArrowheads="1"/>
            </p:cNvSpPr>
            <p:nvPr/>
          </p:nvSpPr>
          <p:spPr bwMode="auto">
            <a:xfrm>
              <a:off x="611" y="808"/>
              <a:ext cx="4986" cy="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30000"/>
                </a:spcBef>
              </a:pPr>
              <a:r>
                <a:rPr lang="en-US" altLang="en-US" sz="2500">
                  <a:latin typeface="Arial" panose="020B0604020202020204" pitchFamily="34" charset="0"/>
                </a:rPr>
                <a:t>Commutative laws</a:t>
              </a:r>
            </a:p>
          </p:txBody>
        </p:sp>
      </p:grpSp>
      <p:sp>
        <p:nvSpPr>
          <p:cNvPr id="420878" name="Rectangle 14"/>
          <p:cNvSpPr>
            <a:spLocks noChangeArrowheads="1"/>
          </p:cNvSpPr>
          <p:nvPr/>
        </p:nvSpPr>
        <p:spPr bwMode="auto">
          <a:xfrm>
            <a:off x="520700" y="758825"/>
            <a:ext cx="8478838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30000"/>
              </a:spcBef>
            </a:pPr>
            <a:r>
              <a:rPr lang="en-US" altLang="en-US" sz="2800">
                <a:latin typeface="Arial" panose="020B0604020202020204" pitchFamily="34" charset="0"/>
              </a:rPr>
              <a:t>Multivariable Theorems</a:t>
            </a:r>
          </a:p>
        </p:txBody>
      </p: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947738" y="4462463"/>
            <a:ext cx="8089900" cy="1389062"/>
            <a:chOff x="597" y="2811"/>
            <a:chExt cx="5096" cy="875"/>
          </a:xfrm>
        </p:grpSpPr>
        <p:sp>
          <p:nvSpPr>
            <p:cNvPr id="5129" name="Rectangle 10"/>
            <p:cNvSpPr>
              <a:spLocks noChangeArrowheads="1"/>
            </p:cNvSpPr>
            <p:nvPr/>
          </p:nvSpPr>
          <p:spPr bwMode="auto">
            <a:xfrm>
              <a:off x="621" y="2811"/>
              <a:ext cx="5072" cy="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30000"/>
                </a:spcBef>
              </a:pPr>
              <a:r>
                <a:rPr lang="en-US" altLang="en-US" sz="2500">
                  <a:latin typeface="Arial" panose="020B0604020202020204" pitchFamily="34" charset="0"/>
                </a:rPr>
                <a:t>Distributive law</a:t>
              </a:r>
            </a:p>
          </p:txBody>
        </p:sp>
        <p:pic>
          <p:nvPicPr>
            <p:cNvPr id="5130" name="Picture 20" descr="ua03_0000e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7" y="3110"/>
              <a:ext cx="4756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890588" y="2892425"/>
            <a:ext cx="8156575" cy="1376363"/>
            <a:chOff x="561" y="1882"/>
            <a:chExt cx="5138" cy="867"/>
          </a:xfrm>
        </p:grpSpPr>
        <p:pic>
          <p:nvPicPr>
            <p:cNvPr id="5127" name="Picture 22" descr="ua03_0000e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1" y="2185"/>
              <a:ext cx="4941" cy="5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128" name="Rectangle 23"/>
            <p:cNvSpPr>
              <a:spLocks noChangeArrowheads="1"/>
            </p:cNvSpPr>
            <p:nvPr/>
          </p:nvSpPr>
          <p:spPr bwMode="auto">
            <a:xfrm>
              <a:off x="627" y="1882"/>
              <a:ext cx="5072" cy="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30000"/>
                </a:spcBef>
              </a:pPr>
              <a:r>
                <a:rPr lang="en-US" altLang="en-US" sz="2500">
                  <a:latin typeface="Arial" panose="020B0604020202020204" pitchFamily="34" charset="0"/>
                </a:rPr>
                <a:t>Associative laws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20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87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1901" name="Picture 13" descr="ua03_0000e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8213" y="2736850"/>
            <a:ext cx="393065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3-10 Boolean Theorems</a:t>
            </a:r>
          </a:p>
        </p:txBody>
      </p:sp>
      <p:sp>
        <p:nvSpPr>
          <p:cNvPr id="421893" name="Rectangle 5"/>
          <p:cNvSpPr>
            <a:spLocks noChangeArrowheads="1"/>
          </p:cNvSpPr>
          <p:nvPr/>
        </p:nvSpPr>
        <p:spPr bwMode="auto">
          <a:xfrm>
            <a:off x="969963" y="1349375"/>
            <a:ext cx="7915275" cy="116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30000"/>
              </a:spcBef>
            </a:pPr>
            <a:r>
              <a:rPr lang="en-US" altLang="en-US" sz="2400">
                <a:latin typeface="Arial" panose="020B0604020202020204" pitchFamily="34" charset="0"/>
              </a:rPr>
              <a:t>Theorems (14) and (15) do not have counterparts</a:t>
            </a:r>
            <a:br>
              <a:rPr lang="en-US" altLang="en-US" sz="2400">
                <a:latin typeface="Arial" panose="020B0604020202020204" pitchFamily="34" charset="0"/>
              </a:rPr>
            </a:br>
            <a:r>
              <a:rPr lang="en-US" altLang="en-US" sz="2400">
                <a:latin typeface="Arial" panose="020B0604020202020204" pitchFamily="34" charset="0"/>
              </a:rPr>
              <a:t>in ordinary algebra. Each can be proved by</a:t>
            </a:r>
            <a:br>
              <a:rPr lang="en-US" altLang="en-US" sz="2400">
                <a:latin typeface="Arial" panose="020B0604020202020204" pitchFamily="34" charset="0"/>
              </a:rPr>
            </a:br>
            <a:r>
              <a:rPr lang="en-US" altLang="en-US" sz="2400">
                <a:latin typeface="Arial" panose="020B0604020202020204" pitchFamily="34" charset="0"/>
              </a:rPr>
              <a:t>trying all possible cases for </a:t>
            </a:r>
            <a:r>
              <a:rPr lang="en-US" altLang="en-US" sz="2400" i="1">
                <a:latin typeface="Arial" panose="020B0604020202020204" pitchFamily="34" charset="0"/>
              </a:rPr>
              <a:t>x </a:t>
            </a:r>
            <a:r>
              <a:rPr lang="en-US" altLang="en-US" sz="2400">
                <a:latin typeface="Arial" panose="020B0604020202020204" pitchFamily="34" charset="0"/>
              </a:rPr>
              <a:t>and </a:t>
            </a:r>
            <a:r>
              <a:rPr lang="en-US" altLang="en-US" sz="2400" i="1">
                <a:latin typeface="Arial" panose="020B0604020202020204" pitchFamily="34" charset="0"/>
              </a:rPr>
              <a:t>y.</a:t>
            </a:r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890588" y="4141788"/>
            <a:ext cx="7967662" cy="2084387"/>
            <a:chOff x="561" y="2567"/>
            <a:chExt cx="5019" cy="1313"/>
          </a:xfrm>
        </p:grpSpPr>
        <p:pic>
          <p:nvPicPr>
            <p:cNvPr id="6159" name="Picture 14" descr="ua03_0000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1" y="2963"/>
              <a:ext cx="2733" cy="5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60" name="Picture 15" descr="ua03_0000f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6" y="2567"/>
              <a:ext cx="2174" cy="1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4198938" y="2697163"/>
            <a:ext cx="4078287" cy="563562"/>
            <a:chOff x="2645" y="1657"/>
            <a:chExt cx="2569" cy="355"/>
          </a:xfrm>
        </p:grpSpPr>
        <p:grpSp>
          <p:nvGrpSpPr>
            <p:cNvPr id="6155" name="Group 19"/>
            <p:cNvGrpSpPr>
              <a:grpSpLocks/>
            </p:cNvGrpSpPr>
            <p:nvPr/>
          </p:nvGrpSpPr>
          <p:grpSpPr bwMode="auto">
            <a:xfrm>
              <a:off x="3763" y="1657"/>
              <a:ext cx="1451" cy="355"/>
              <a:chOff x="3769" y="1675"/>
              <a:chExt cx="1451" cy="355"/>
            </a:xfrm>
          </p:grpSpPr>
          <p:sp>
            <p:nvSpPr>
              <p:cNvPr id="6157" name="Rectangle 17"/>
              <p:cNvSpPr>
                <a:spLocks noChangeArrowheads="1"/>
              </p:cNvSpPr>
              <p:nvPr/>
            </p:nvSpPr>
            <p:spPr bwMode="auto">
              <a:xfrm>
                <a:off x="3769" y="1675"/>
                <a:ext cx="1451" cy="3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30000"/>
                  </a:spcBef>
                </a:pPr>
                <a:r>
                  <a:rPr lang="en-US" altLang="en-US" sz="1400" b="0">
                    <a:latin typeface="Arial" panose="020B0604020202020204" pitchFamily="34" charset="0"/>
                  </a:rPr>
                  <a:t>Analysis table &amp; factoring</a:t>
                </a:r>
                <a:br>
                  <a:rPr lang="en-US" altLang="en-US" sz="1400" b="0">
                    <a:latin typeface="Arial" panose="020B0604020202020204" pitchFamily="34" charset="0"/>
                  </a:rPr>
                </a:br>
                <a:r>
                  <a:rPr lang="en-US" altLang="en-US" sz="1400" b="0">
                    <a:latin typeface="Arial" panose="020B0604020202020204" pitchFamily="34" charset="0"/>
                  </a:rPr>
                  <a:t>for Theorem (14)</a:t>
                </a:r>
                <a:endParaRPr lang="en-US" altLang="en-US" sz="1400" b="0" i="1">
                  <a:latin typeface="Arial" panose="020B0604020202020204" pitchFamily="34" charset="0"/>
                </a:endParaRPr>
              </a:p>
            </p:txBody>
          </p:sp>
          <p:sp>
            <p:nvSpPr>
              <p:cNvPr id="6158" name="Rectangle 18"/>
              <p:cNvSpPr>
                <a:spLocks noChangeArrowheads="1"/>
              </p:cNvSpPr>
              <p:nvPr/>
            </p:nvSpPr>
            <p:spPr bwMode="auto">
              <a:xfrm>
                <a:off x="3831" y="1678"/>
                <a:ext cx="1353" cy="34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sp>
          <p:nvSpPr>
            <p:cNvPr id="6156" name="Line 20"/>
            <p:cNvSpPr>
              <a:spLocks noChangeShapeType="1"/>
            </p:cNvSpPr>
            <p:nvPr/>
          </p:nvSpPr>
          <p:spPr bwMode="auto">
            <a:xfrm>
              <a:off x="2645" y="1829"/>
              <a:ext cx="117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24"/>
          <p:cNvGrpSpPr>
            <a:grpSpLocks/>
          </p:cNvGrpSpPr>
          <p:nvPr/>
        </p:nvGrpSpPr>
        <p:grpSpPr bwMode="auto">
          <a:xfrm>
            <a:off x="947738" y="3254375"/>
            <a:ext cx="7867650" cy="2963863"/>
            <a:chOff x="597" y="2008"/>
            <a:chExt cx="4956" cy="1867"/>
          </a:xfrm>
        </p:grpSpPr>
        <p:sp>
          <p:nvSpPr>
            <p:cNvPr id="6153" name="Rectangle 16"/>
            <p:cNvSpPr>
              <a:spLocks noChangeArrowheads="1"/>
            </p:cNvSpPr>
            <p:nvPr/>
          </p:nvSpPr>
          <p:spPr bwMode="auto">
            <a:xfrm>
              <a:off x="597" y="2578"/>
              <a:ext cx="4956" cy="129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54" name="Line 21"/>
            <p:cNvSpPr>
              <a:spLocks noChangeShapeType="1"/>
            </p:cNvSpPr>
            <p:nvPr/>
          </p:nvSpPr>
          <p:spPr bwMode="auto">
            <a:xfrm>
              <a:off x="4513" y="2008"/>
              <a:ext cx="0" cy="57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52" name="Rectangle 25"/>
          <p:cNvSpPr>
            <a:spLocks noChangeArrowheads="1"/>
          </p:cNvSpPr>
          <p:nvPr/>
        </p:nvSpPr>
        <p:spPr bwMode="auto">
          <a:xfrm>
            <a:off x="520700" y="758825"/>
            <a:ext cx="8478838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30000"/>
              </a:spcBef>
            </a:pPr>
            <a:r>
              <a:rPr lang="en-US" altLang="en-US" sz="2800">
                <a:latin typeface="Arial" panose="020B0604020202020204" pitchFamily="34" charset="0"/>
              </a:rPr>
              <a:t>Multivariable Theorems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21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21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189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3-11 DeMorgan’s Theorems</a:t>
            </a:r>
          </a:p>
        </p:txBody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0700" y="733425"/>
            <a:ext cx="8518525" cy="1339850"/>
          </a:xfrm>
        </p:spPr>
        <p:txBody>
          <a:bodyPr/>
          <a:lstStyle/>
          <a:p>
            <a:pPr eaLnBrk="1" hangingPunct="1"/>
            <a:r>
              <a:rPr lang="en-US" altLang="en-US" b="1" smtClean="0"/>
              <a:t>DeMorgan’s theorems </a:t>
            </a:r>
            <a:r>
              <a:rPr lang="en-US" altLang="en-US" smtClean="0"/>
              <a:t>are extremely useful in simplifying expressions in which a product or</a:t>
            </a:r>
            <a:br>
              <a:rPr lang="en-US" altLang="en-US" smtClean="0"/>
            </a:br>
            <a:r>
              <a:rPr lang="en-US" altLang="en-US" smtClean="0"/>
              <a:t>sum of variables is inverted. </a:t>
            </a:r>
          </a:p>
        </p:txBody>
      </p:sp>
      <p:sp>
        <p:nvSpPr>
          <p:cNvPr id="7172" name="Rectangle 12"/>
          <p:cNvSpPr>
            <a:spLocks noChangeArrowheads="1"/>
          </p:cNvSpPr>
          <p:nvPr/>
        </p:nvSpPr>
        <p:spPr bwMode="auto">
          <a:xfrm>
            <a:off x="671513" y="4259263"/>
            <a:ext cx="83280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>
                <a:latin typeface="Arial" panose="020B0604020202020204" pitchFamily="34" charset="0"/>
              </a:rPr>
              <a:t>Theorem (17) says inverting the AND product of two variables is the</a:t>
            </a:r>
            <a:br>
              <a:rPr lang="en-US" altLang="en-US">
                <a:latin typeface="Arial" panose="020B0604020202020204" pitchFamily="34" charset="0"/>
              </a:rPr>
            </a:br>
            <a:r>
              <a:rPr lang="en-US" altLang="en-US">
                <a:latin typeface="Arial" panose="020B0604020202020204" pitchFamily="34" charset="0"/>
              </a:rPr>
              <a:t>same as inverting each variable individually and then ORing them.</a:t>
            </a:r>
          </a:p>
        </p:txBody>
      </p:sp>
      <p:sp>
        <p:nvSpPr>
          <p:cNvPr id="7173" name="Rectangle 8"/>
          <p:cNvSpPr>
            <a:spLocks noChangeArrowheads="1"/>
          </p:cNvSpPr>
          <p:nvPr/>
        </p:nvSpPr>
        <p:spPr bwMode="auto">
          <a:xfrm>
            <a:off x="671513" y="2849563"/>
            <a:ext cx="83280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>
                <a:latin typeface="Arial" panose="020B0604020202020204" pitchFamily="34" charset="0"/>
              </a:rPr>
              <a:t>Theorem (16) says inverting the OR sum of two variables is the same as inverting each variable individually, then ANDing the inverted variables. </a:t>
            </a:r>
          </a:p>
        </p:txBody>
      </p:sp>
      <p:grpSp>
        <p:nvGrpSpPr>
          <p:cNvPr id="6" name="Group 18"/>
          <p:cNvGrpSpPr>
            <a:grpSpLocks/>
          </p:cNvGrpSpPr>
          <p:nvPr/>
        </p:nvGrpSpPr>
        <p:grpSpPr bwMode="auto">
          <a:xfrm>
            <a:off x="1366838" y="5168900"/>
            <a:ext cx="6956425" cy="793750"/>
            <a:chOff x="861" y="3250"/>
            <a:chExt cx="4382" cy="500"/>
          </a:xfrm>
        </p:grpSpPr>
        <p:sp>
          <p:nvSpPr>
            <p:cNvPr id="7177" name="Rectangle 16"/>
            <p:cNvSpPr>
              <a:spLocks noChangeArrowheads="1"/>
            </p:cNvSpPr>
            <p:nvPr/>
          </p:nvSpPr>
          <p:spPr bwMode="auto">
            <a:xfrm>
              <a:off x="861" y="3250"/>
              <a:ext cx="4382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30000"/>
                </a:spcBef>
              </a:pPr>
              <a:r>
                <a:rPr lang="en-US" altLang="en-US" sz="2200" b="0">
                  <a:latin typeface="Arial" panose="020B0604020202020204" pitchFamily="34" charset="0"/>
                </a:rPr>
                <a:t>Each of DeMorgan’s theorems can readily be proven by checking for all possible combinations of </a:t>
              </a:r>
              <a:r>
                <a:rPr lang="en-US" altLang="en-US" sz="2200" b="0" i="1">
                  <a:latin typeface="Arial" panose="020B0604020202020204" pitchFamily="34" charset="0"/>
                </a:rPr>
                <a:t>x </a:t>
              </a:r>
              <a:r>
                <a:rPr lang="en-US" altLang="en-US" sz="2200" b="0">
                  <a:latin typeface="Arial" panose="020B0604020202020204" pitchFamily="34" charset="0"/>
                </a:rPr>
                <a:t>and </a:t>
              </a:r>
              <a:r>
                <a:rPr lang="en-US" altLang="en-US" sz="2200" b="0" i="1">
                  <a:latin typeface="Arial" panose="020B0604020202020204" pitchFamily="34" charset="0"/>
                </a:rPr>
                <a:t>y. </a:t>
              </a:r>
              <a:endParaRPr lang="en-US" altLang="en-US" sz="2200" b="0">
                <a:latin typeface="Arial" panose="020B0604020202020204" pitchFamily="34" charset="0"/>
              </a:endParaRPr>
            </a:p>
          </p:txBody>
        </p:sp>
        <p:sp>
          <p:nvSpPr>
            <p:cNvPr id="7178" name="Rectangle 17"/>
            <p:cNvSpPr>
              <a:spLocks noChangeArrowheads="1"/>
            </p:cNvSpPr>
            <p:nvPr/>
          </p:nvSpPr>
          <p:spPr bwMode="auto">
            <a:xfrm>
              <a:off x="934" y="3255"/>
              <a:ext cx="4250" cy="49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pic>
        <p:nvPicPr>
          <p:cNvPr id="7175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1450" y="2273300"/>
            <a:ext cx="3390900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6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1288" y="3652838"/>
            <a:ext cx="3449637" cy="449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5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5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07" grpId="0" build="p"/>
    </p:bldLst>
  </p:timing>
</p:sld>
</file>

<file path=ppt/theme/theme1.xml><?xml version="1.0" encoding="utf-8"?>
<a:theme xmlns:a="http://schemas.openxmlformats.org/drawingml/2006/main" name="toccitemplate">
  <a:themeElements>
    <a:clrScheme name="toccitemplate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0CACD"/>
      </a:accent1>
      <a:accent2>
        <a:srgbClr val="3E1B15"/>
      </a:accent2>
      <a:accent3>
        <a:srgbClr val="FFFFFF"/>
      </a:accent3>
      <a:accent4>
        <a:srgbClr val="000000"/>
      </a:accent4>
      <a:accent5>
        <a:srgbClr val="D4E1E3"/>
      </a:accent5>
      <a:accent6>
        <a:srgbClr val="371712"/>
      </a:accent6>
      <a:hlink>
        <a:srgbClr val="C46200"/>
      </a:hlink>
      <a:folHlink>
        <a:srgbClr val="EB933B"/>
      </a:folHlink>
    </a:clrScheme>
    <a:fontScheme name="toccitemplate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lnDef>
  </a:objectDefaults>
  <a:extraClrSchemeLst>
    <a:extraClrScheme>
      <a:clrScheme name="tocci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cci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cci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cci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cci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cci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cci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cci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cci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cci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cci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cci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ccitemplate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0CACD"/>
        </a:accent1>
        <a:accent2>
          <a:srgbClr val="3E1B15"/>
        </a:accent2>
        <a:accent3>
          <a:srgbClr val="FFFFFF"/>
        </a:accent3>
        <a:accent4>
          <a:srgbClr val="000000"/>
        </a:accent4>
        <a:accent5>
          <a:srgbClr val="D4E1E3"/>
        </a:accent5>
        <a:accent6>
          <a:srgbClr val="371712"/>
        </a:accent6>
        <a:hlink>
          <a:srgbClr val="C46200"/>
        </a:hlink>
        <a:folHlink>
          <a:srgbClr val="EB933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newdesignxx3</Template>
  <TotalTime>1683</TotalTime>
  <Words>180</Words>
  <Application>Microsoft Office PowerPoint</Application>
  <PresentationFormat>On-screen Show (4:3)</PresentationFormat>
  <Paragraphs>27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Times New Roman</vt:lpstr>
      <vt:lpstr>ＭＳ Ｐゴシック</vt:lpstr>
      <vt:lpstr>Arial</vt:lpstr>
      <vt:lpstr>Courier</vt:lpstr>
      <vt:lpstr>toccitemplate</vt:lpstr>
      <vt:lpstr>3-10 Boolean Theorems</vt:lpstr>
      <vt:lpstr>3-10 Boolean Theorems</vt:lpstr>
      <vt:lpstr>3-10 Boolean Theorems</vt:lpstr>
      <vt:lpstr>3-10 Boolean Theorems</vt:lpstr>
      <vt:lpstr>3-11 DeMorgan’s Theorems</vt:lpstr>
    </vt:vector>
  </TitlesOfParts>
  <Manager>TAB Services</Manager>
  <Company>Pearson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3</dc:title>
  <dc:creator>Tocci</dc:creator>
  <cp:lastModifiedBy>Andrew Bell</cp:lastModifiedBy>
  <cp:revision>1511</cp:revision>
  <cp:lastPrinted>2013-07-15T22:20:38Z</cp:lastPrinted>
  <dcterms:created xsi:type="dcterms:W3CDTF">2005-10-28T14:38:03Z</dcterms:created>
  <dcterms:modified xsi:type="dcterms:W3CDTF">2017-10-13T14:51:28Z</dcterms:modified>
</cp:coreProperties>
</file>