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42"/>
  </p:notesMasterIdLst>
  <p:handoutMasterIdLst>
    <p:handoutMasterId r:id="rId343"/>
  </p:handoutMasterIdLst>
  <p:sldIdLst>
    <p:sldId id="358" r:id="rId2"/>
    <p:sldId id="470" r:id="rId3"/>
    <p:sldId id="401" r:id="rId4"/>
    <p:sldId id="664" r:id="rId5"/>
    <p:sldId id="450" r:id="rId6"/>
    <p:sldId id="424" r:id="rId7"/>
    <p:sldId id="429" r:id="rId8"/>
    <p:sldId id="425" r:id="rId9"/>
    <p:sldId id="403" r:id="rId10"/>
    <p:sldId id="437" r:id="rId11"/>
    <p:sldId id="426" r:id="rId12"/>
    <p:sldId id="427" r:id="rId13"/>
    <p:sldId id="405" r:id="rId14"/>
    <p:sldId id="406" r:id="rId15"/>
    <p:sldId id="407" r:id="rId16"/>
    <p:sldId id="431" r:id="rId17"/>
    <p:sldId id="432" r:id="rId18"/>
    <p:sldId id="430" r:id="rId19"/>
    <p:sldId id="433" r:id="rId20"/>
    <p:sldId id="453" r:id="rId21"/>
    <p:sldId id="434" r:id="rId22"/>
    <p:sldId id="460" r:id="rId23"/>
    <p:sldId id="461" r:id="rId24"/>
    <p:sldId id="468" r:id="rId25"/>
    <p:sldId id="462" r:id="rId26"/>
    <p:sldId id="463" r:id="rId27"/>
    <p:sldId id="464" r:id="rId28"/>
    <p:sldId id="465" r:id="rId29"/>
    <p:sldId id="466" r:id="rId30"/>
    <p:sldId id="467" r:id="rId31"/>
    <p:sldId id="436" r:id="rId32"/>
    <p:sldId id="410" r:id="rId33"/>
    <p:sldId id="411" r:id="rId34"/>
    <p:sldId id="455" r:id="rId35"/>
    <p:sldId id="456" r:id="rId36"/>
    <p:sldId id="457" r:id="rId37"/>
    <p:sldId id="414" r:id="rId38"/>
    <p:sldId id="415" r:id="rId39"/>
    <p:sldId id="416" r:id="rId40"/>
    <p:sldId id="441" r:id="rId41"/>
    <p:sldId id="413" r:id="rId42"/>
    <p:sldId id="439" r:id="rId43"/>
    <p:sldId id="412" r:id="rId44"/>
    <p:sldId id="417" r:id="rId45"/>
    <p:sldId id="458" r:id="rId46"/>
    <p:sldId id="442" r:id="rId47"/>
    <p:sldId id="261" r:id="rId48"/>
    <p:sldId id="269" r:id="rId49"/>
    <p:sldId id="270" r:id="rId50"/>
    <p:sldId id="271" r:id="rId51"/>
    <p:sldId id="346" r:id="rId52"/>
    <p:sldId id="272" r:id="rId53"/>
    <p:sldId id="273" r:id="rId54"/>
    <p:sldId id="274" r:id="rId55"/>
    <p:sldId id="275" r:id="rId56"/>
    <p:sldId id="276" r:id="rId57"/>
    <p:sldId id="277" r:id="rId58"/>
    <p:sldId id="278" r:id="rId59"/>
    <p:sldId id="349" r:id="rId60"/>
    <p:sldId id="350" r:id="rId61"/>
    <p:sldId id="351" r:id="rId62"/>
    <p:sldId id="279" r:id="rId63"/>
    <p:sldId id="352" r:id="rId64"/>
    <p:sldId id="280" r:id="rId65"/>
    <p:sldId id="282" r:id="rId66"/>
    <p:sldId id="354" r:id="rId67"/>
    <p:sldId id="283" r:id="rId68"/>
    <p:sldId id="284" r:id="rId69"/>
    <p:sldId id="285" r:id="rId70"/>
    <p:sldId id="287" r:id="rId71"/>
    <p:sldId id="288" r:id="rId72"/>
    <p:sldId id="289" r:id="rId73"/>
    <p:sldId id="538" r:id="rId74"/>
    <p:sldId id="539" r:id="rId75"/>
    <p:sldId id="540" r:id="rId76"/>
    <p:sldId id="541" r:id="rId77"/>
    <p:sldId id="333" r:id="rId78"/>
    <p:sldId id="334" r:id="rId79"/>
    <p:sldId id="335" r:id="rId80"/>
    <p:sldId id="357" r:id="rId81"/>
    <p:sldId id="480" r:id="rId82"/>
    <p:sldId id="481" r:id="rId83"/>
    <p:sldId id="359" r:id="rId84"/>
    <p:sldId id="360" r:id="rId85"/>
    <p:sldId id="361" r:id="rId86"/>
    <p:sldId id="364" r:id="rId87"/>
    <p:sldId id="263" r:id="rId88"/>
    <p:sldId id="290" r:id="rId89"/>
    <p:sldId id="291" r:id="rId90"/>
    <p:sldId id="292" r:id="rId91"/>
    <p:sldId id="366" r:id="rId92"/>
    <p:sldId id="293" r:id="rId93"/>
    <p:sldId id="367" r:id="rId94"/>
    <p:sldId id="371" r:id="rId95"/>
    <p:sldId id="368" r:id="rId96"/>
    <p:sldId id="369" r:id="rId97"/>
    <p:sldId id="370" r:id="rId98"/>
    <p:sldId id="373" r:id="rId99"/>
    <p:sldId id="295" r:id="rId100"/>
    <p:sldId id="374" r:id="rId101"/>
    <p:sldId id="296" r:id="rId102"/>
    <p:sldId id="297" r:id="rId103"/>
    <p:sldId id="298" r:id="rId104"/>
    <p:sldId id="299" r:id="rId105"/>
    <p:sldId id="377" r:id="rId106"/>
    <p:sldId id="378" r:id="rId107"/>
    <p:sldId id="512" r:id="rId108"/>
    <p:sldId id="511" r:id="rId109"/>
    <p:sldId id="379" r:id="rId110"/>
    <p:sldId id="629" r:id="rId111"/>
    <p:sldId id="628" r:id="rId112"/>
    <p:sldId id="630" r:id="rId113"/>
    <p:sldId id="631" r:id="rId114"/>
    <p:sldId id="632" r:id="rId115"/>
    <p:sldId id="300" r:id="rId116"/>
    <p:sldId id="380" r:id="rId117"/>
    <p:sldId id="301" r:id="rId118"/>
    <p:sldId id="302" r:id="rId119"/>
    <p:sldId id="303" r:id="rId120"/>
    <p:sldId id="305" r:id="rId121"/>
    <p:sldId id="382" r:id="rId122"/>
    <p:sldId id="383" r:id="rId123"/>
    <p:sldId id="306" r:id="rId124"/>
    <p:sldId id="307" r:id="rId125"/>
    <p:sldId id="308" r:id="rId126"/>
    <p:sldId id="384" r:id="rId127"/>
    <p:sldId id="385" r:id="rId128"/>
    <p:sldId id="386" r:id="rId129"/>
    <p:sldId id="389" r:id="rId130"/>
    <p:sldId id="309" r:id="rId131"/>
    <p:sldId id="388" r:id="rId132"/>
    <p:sldId id="391" r:id="rId133"/>
    <p:sldId id="310" r:id="rId134"/>
    <p:sldId id="311" r:id="rId135"/>
    <p:sldId id="392" r:id="rId136"/>
    <p:sldId id="393" r:id="rId137"/>
    <p:sldId id="312" r:id="rId138"/>
    <p:sldId id="313" r:id="rId139"/>
    <p:sldId id="314" r:id="rId140"/>
    <p:sldId id="317" r:id="rId141"/>
    <p:sldId id="315" r:id="rId142"/>
    <p:sldId id="395" r:id="rId143"/>
    <p:sldId id="396" r:id="rId144"/>
    <p:sldId id="397" r:id="rId145"/>
    <p:sldId id="398" r:id="rId146"/>
    <p:sldId id="482" r:id="rId147"/>
    <p:sldId id="513" r:id="rId148"/>
    <p:sldId id="483" r:id="rId149"/>
    <p:sldId id="484" r:id="rId150"/>
    <p:sldId id="515" r:id="rId151"/>
    <p:sldId id="633" r:id="rId152"/>
    <p:sldId id="634" r:id="rId153"/>
    <p:sldId id="635" r:id="rId154"/>
    <p:sldId id="400" r:id="rId155"/>
    <p:sldId id="486" r:id="rId156"/>
    <p:sldId id="485" r:id="rId157"/>
    <p:sldId id="487" r:id="rId158"/>
    <p:sldId id="499" r:id="rId159"/>
    <p:sldId id="500" r:id="rId160"/>
    <p:sldId id="498" r:id="rId161"/>
    <p:sldId id="488" r:id="rId162"/>
    <p:sldId id="501" r:id="rId163"/>
    <p:sldId id="489" r:id="rId164"/>
    <p:sldId id="490" r:id="rId165"/>
    <p:sldId id="491" r:id="rId166"/>
    <p:sldId id="492" r:id="rId167"/>
    <p:sldId id="505" r:id="rId168"/>
    <p:sldId id="494" r:id="rId169"/>
    <p:sldId id="502" r:id="rId170"/>
    <p:sldId id="503" r:id="rId171"/>
    <p:sldId id="504" r:id="rId172"/>
    <p:sldId id="510" r:id="rId173"/>
    <p:sldId id="506" r:id="rId174"/>
    <p:sldId id="495" r:id="rId175"/>
    <p:sldId id="518" r:id="rId176"/>
    <p:sldId id="496" r:id="rId177"/>
    <p:sldId id="519" r:id="rId178"/>
    <p:sldId id="521" r:id="rId179"/>
    <p:sldId id="660" r:id="rId180"/>
    <p:sldId id="661" r:id="rId181"/>
    <p:sldId id="520" r:id="rId182"/>
    <p:sldId id="522" r:id="rId183"/>
    <p:sldId id="523" r:id="rId184"/>
    <p:sldId id="526" r:id="rId185"/>
    <p:sldId id="528" r:id="rId186"/>
    <p:sldId id="529" r:id="rId187"/>
    <p:sldId id="530" r:id="rId188"/>
    <p:sldId id="527" r:id="rId189"/>
    <p:sldId id="531" r:id="rId190"/>
    <p:sldId id="532" r:id="rId191"/>
    <p:sldId id="497" r:id="rId192"/>
    <p:sldId id="525" r:id="rId193"/>
    <p:sldId id="534" r:id="rId194"/>
    <p:sldId id="533" r:id="rId195"/>
    <p:sldId id="535" r:id="rId196"/>
    <p:sldId id="543" r:id="rId197"/>
    <p:sldId id="544" r:id="rId198"/>
    <p:sldId id="546" r:id="rId199"/>
    <p:sldId id="547" r:id="rId200"/>
    <p:sldId id="550" r:id="rId201"/>
    <p:sldId id="548" r:id="rId202"/>
    <p:sldId id="549" r:id="rId203"/>
    <p:sldId id="551" r:id="rId204"/>
    <p:sldId id="588" r:id="rId205"/>
    <p:sldId id="572" r:id="rId206"/>
    <p:sldId id="545" r:id="rId207"/>
    <p:sldId id="552" r:id="rId208"/>
    <p:sldId id="553" r:id="rId209"/>
    <p:sldId id="554" r:id="rId210"/>
    <p:sldId id="555" r:id="rId211"/>
    <p:sldId id="556" r:id="rId212"/>
    <p:sldId id="558" r:id="rId213"/>
    <p:sldId id="557" r:id="rId214"/>
    <p:sldId id="559" r:id="rId215"/>
    <p:sldId id="560" r:id="rId216"/>
    <p:sldId id="561" r:id="rId217"/>
    <p:sldId id="562" r:id="rId218"/>
    <p:sldId id="582" r:id="rId219"/>
    <p:sldId id="563" r:id="rId220"/>
    <p:sldId id="564" r:id="rId221"/>
    <p:sldId id="580" r:id="rId222"/>
    <p:sldId id="565" r:id="rId223"/>
    <p:sldId id="568" r:id="rId224"/>
    <p:sldId id="569" r:id="rId225"/>
    <p:sldId id="570" r:id="rId226"/>
    <p:sldId id="571" r:id="rId227"/>
    <p:sldId id="566" r:id="rId228"/>
    <p:sldId id="567" r:id="rId229"/>
    <p:sldId id="573" r:id="rId230"/>
    <p:sldId id="574" r:id="rId231"/>
    <p:sldId id="575" r:id="rId232"/>
    <p:sldId id="576" r:id="rId233"/>
    <p:sldId id="577" r:id="rId234"/>
    <p:sldId id="583" r:id="rId235"/>
    <p:sldId id="584" r:id="rId236"/>
    <p:sldId id="585" r:id="rId237"/>
    <p:sldId id="586" r:id="rId238"/>
    <p:sldId id="587" r:id="rId239"/>
    <p:sldId id="589" r:id="rId240"/>
    <p:sldId id="590" r:id="rId241"/>
    <p:sldId id="591" r:id="rId242"/>
    <p:sldId id="592" r:id="rId243"/>
    <p:sldId id="593" r:id="rId244"/>
    <p:sldId id="594" r:id="rId245"/>
    <p:sldId id="595" r:id="rId246"/>
    <p:sldId id="596" r:id="rId247"/>
    <p:sldId id="597" r:id="rId248"/>
    <p:sldId id="598" r:id="rId249"/>
    <p:sldId id="599" r:id="rId250"/>
    <p:sldId id="600" r:id="rId251"/>
    <p:sldId id="601" r:id="rId252"/>
    <p:sldId id="602" r:id="rId253"/>
    <p:sldId id="606" r:id="rId254"/>
    <p:sldId id="607" r:id="rId255"/>
    <p:sldId id="603" r:id="rId256"/>
    <p:sldId id="604" r:id="rId257"/>
    <p:sldId id="605" r:id="rId258"/>
    <p:sldId id="608" r:id="rId259"/>
    <p:sldId id="609" r:id="rId260"/>
    <p:sldId id="610" r:id="rId261"/>
    <p:sldId id="611" r:id="rId262"/>
    <p:sldId id="612" r:id="rId263"/>
    <p:sldId id="613" r:id="rId264"/>
    <p:sldId id="614" r:id="rId265"/>
    <p:sldId id="616" r:id="rId266"/>
    <p:sldId id="617" r:id="rId267"/>
    <p:sldId id="615" r:id="rId268"/>
    <p:sldId id="618" r:id="rId269"/>
    <p:sldId id="619" r:id="rId270"/>
    <p:sldId id="620" r:id="rId271"/>
    <p:sldId id="621" r:id="rId272"/>
    <p:sldId id="622" r:id="rId273"/>
    <p:sldId id="623" r:id="rId274"/>
    <p:sldId id="625" r:id="rId275"/>
    <p:sldId id="624" r:id="rId276"/>
    <p:sldId id="626" r:id="rId277"/>
    <p:sldId id="627" r:id="rId278"/>
    <p:sldId id="637" r:id="rId279"/>
    <p:sldId id="638" r:id="rId280"/>
    <p:sldId id="639" r:id="rId281"/>
    <p:sldId id="640" r:id="rId282"/>
    <p:sldId id="641" r:id="rId283"/>
    <p:sldId id="642" r:id="rId284"/>
    <p:sldId id="643" r:id="rId285"/>
    <p:sldId id="644" r:id="rId286"/>
    <p:sldId id="645" r:id="rId287"/>
    <p:sldId id="646" r:id="rId288"/>
    <p:sldId id="647" r:id="rId289"/>
    <p:sldId id="648" r:id="rId290"/>
    <p:sldId id="649" r:id="rId291"/>
    <p:sldId id="650" r:id="rId292"/>
    <p:sldId id="651" r:id="rId293"/>
    <p:sldId id="652" r:id="rId294"/>
    <p:sldId id="653" r:id="rId295"/>
    <p:sldId id="654" r:id="rId296"/>
    <p:sldId id="657" r:id="rId297"/>
    <p:sldId id="658" r:id="rId298"/>
    <p:sldId id="655" r:id="rId299"/>
    <p:sldId id="656" r:id="rId300"/>
    <p:sldId id="659" r:id="rId301"/>
    <p:sldId id="666" r:id="rId302"/>
    <p:sldId id="337" r:id="rId303"/>
    <p:sldId id="636" r:id="rId304"/>
    <p:sldId id="471" r:id="rId305"/>
    <p:sldId id="469" r:id="rId306"/>
    <p:sldId id="347" r:id="rId307"/>
    <p:sldId id="472" r:id="rId308"/>
    <p:sldId id="474" r:id="rId309"/>
    <p:sldId id="348" r:id="rId310"/>
    <p:sldId id="353" r:id="rId311"/>
    <p:sldId id="355" r:id="rId312"/>
    <p:sldId id="476" r:id="rId313"/>
    <p:sldId id="477" r:id="rId314"/>
    <p:sldId id="356" r:id="rId315"/>
    <p:sldId id="478" r:id="rId316"/>
    <p:sldId id="479" r:id="rId317"/>
    <p:sldId id="362" r:id="rId318"/>
    <p:sldId id="363" r:id="rId319"/>
    <p:sldId id="372" r:id="rId320"/>
    <p:sldId id="375" r:id="rId321"/>
    <p:sldId id="376" r:id="rId322"/>
    <p:sldId id="381" r:id="rId323"/>
    <p:sldId id="387" r:id="rId324"/>
    <p:sldId id="390" r:id="rId325"/>
    <p:sldId id="394" r:id="rId326"/>
    <p:sldId id="399" r:id="rId327"/>
    <p:sldId id="516" r:id="rId328"/>
    <p:sldId id="517" r:id="rId329"/>
    <p:sldId id="507" r:id="rId330"/>
    <p:sldId id="508" r:id="rId331"/>
    <p:sldId id="509" r:id="rId332"/>
    <p:sldId id="524" r:id="rId333"/>
    <p:sldId id="536" r:id="rId334"/>
    <p:sldId id="537" r:id="rId335"/>
    <p:sldId id="581" r:id="rId336"/>
    <p:sldId id="578" r:id="rId337"/>
    <p:sldId id="579" r:id="rId338"/>
    <p:sldId id="662" r:id="rId339"/>
    <p:sldId id="663" r:id="rId340"/>
    <p:sldId id="665" r:id="rId341"/>
  </p:sldIdLst>
  <p:sldSz cx="9144000" cy="6858000" type="screen4x3"/>
  <p:notesSz cx="6858000" cy="9144000"/>
  <p:defaultTextStyle>
    <a:defPPr>
      <a:defRPr lang="en-US"/>
    </a:defPPr>
    <a:lvl1pPr algn="ctr" rtl="0" fontAlgn="base">
      <a:spcBef>
        <a:spcPct val="20000"/>
      </a:spcBef>
      <a:spcAft>
        <a:spcPct val="0"/>
      </a:spcAft>
      <a:buClr>
        <a:schemeClr val="tx2"/>
      </a:buClr>
      <a:buSzPct val="75000"/>
      <a:buFont typeface="Wingdings" panose="05000000000000000000" pitchFamily="2" charset="2"/>
      <a:defRPr sz="1000" b="1" kern="1200">
        <a:solidFill>
          <a:srgbClr val="000000"/>
        </a:solidFill>
        <a:latin typeface="Arial" panose="020B0604020202020204" pitchFamily="34" charset="0"/>
        <a:ea typeface="+mn-ea"/>
        <a:cs typeface="+mn-cs"/>
        <a:sym typeface="Symbol" panose="05050102010706020507" pitchFamily="18" charset="2"/>
      </a:defRPr>
    </a:lvl1pPr>
    <a:lvl2pPr marL="457200" algn="ctr" rtl="0" fontAlgn="base">
      <a:spcBef>
        <a:spcPct val="20000"/>
      </a:spcBef>
      <a:spcAft>
        <a:spcPct val="0"/>
      </a:spcAft>
      <a:buClr>
        <a:schemeClr val="tx2"/>
      </a:buClr>
      <a:buSzPct val="75000"/>
      <a:buFont typeface="Wingdings" panose="05000000000000000000" pitchFamily="2" charset="2"/>
      <a:defRPr sz="1000" b="1" kern="1200">
        <a:solidFill>
          <a:srgbClr val="000000"/>
        </a:solidFill>
        <a:latin typeface="Arial" panose="020B0604020202020204" pitchFamily="34" charset="0"/>
        <a:ea typeface="+mn-ea"/>
        <a:cs typeface="+mn-cs"/>
        <a:sym typeface="Symbol" panose="05050102010706020507" pitchFamily="18" charset="2"/>
      </a:defRPr>
    </a:lvl2pPr>
    <a:lvl3pPr marL="914400" algn="ctr" rtl="0" fontAlgn="base">
      <a:spcBef>
        <a:spcPct val="20000"/>
      </a:spcBef>
      <a:spcAft>
        <a:spcPct val="0"/>
      </a:spcAft>
      <a:buClr>
        <a:schemeClr val="tx2"/>
      </a:buClr>
      <a:buSzPct val="75000"/>
      <a:buFont typeface="Wingdings" panose="05000000000000000000" pitchFamily="2" charset="2"/>
      <a:defRPr sz="1000" b="1" kern="1200">
        <a:solidFill>
          <a:srgbClr val="000000"/>
        </a:solidFill>
        <a:latin typeface="Arial" panose="020B0604020202020204" pitchFamily="34" charset="0"/>
        <a:ea typeface="+mn-ea"/>
        <a:cs typeface="+mn-cs"/>
        <a:sym typeface="Symbol" panose="05050102010706020507" pitchFamily="18" charset="2"/>
      </a:defRPr>
    </a:lvl3pPr>
    <a:lvl4pPr marL="1371600" algn="ctr" rtl="0" fontAlgn="base">
      <a:spcBef>
        <a:spcPct val="20000"/>
      </a:spcBef>
      <a:spcAft>
        <a:spcPct val="0"/>
      </a:spcAft>
      <a:buClr>
        <a:schemeClr val="tx2"/>
      </a:buClr>
      <a:buSzPct val="75000"/>
      <a:buFont typeface="Wingdings" panose="05000000000000000000" pitchFamily="2" charset="2"/>
      <a:defRPr sz="1000" b="1" kern="1200">
        <a:solidFill>
          <a:srgbClr val="000000"/>
        </a:solidFill>
        <a:latin typeface="Arial" panose="020B0604020202020204" pitchFamily="34" charset="0"/>
        <a:ea typeface="+mn-ea"/>
        <a:cs typeface="+mn-cs"/>
        <a:sym typeface="Symbol" panose="05050102010706020507" pitchFamily="18" charset="2"/>
      </a:defRPr>
    </a:lvl4pPr>
    <a:lvl5pPr marL="1828800" algn="ctr" rtl="0" fontAlgn="base">
      <a:spcBef>
        <a:spcPct val="20000"/>
      </a:spcBef>
      <a:spcAft>
        <a:spcPct val="0"/>
      </a:spcAft>
      <a:buClr>
        <a:schemeClr val="tx2"/>
      </a:buClr>
      <a:buSzPct val="75000"/>
      <a:buFont typeface="Wingdings" panose="05000000000000000000" pitchFamily="2" charset="2"/>
      <a:defRPr sz="1000" b="1" kern="1200">
        <a:solidFill>
          <a:srgbClr val="000000"/>
        </a:solidFill>
        <a:latin typeface="Arial" panose="020B0604020202020204" pitchFamily="34" charset="0"/>
        <a:ea typeface="+mn-ea"/>
        <a:cs typeface="+mn-cs"/>
        <a:sym typeface="Symbol" panose="05050102010706020507" pitchFamily="18" charset="2"/>
      </a:defRPr>
    </a:lvl5pPr>
    <a:lvl6pPr marL="2286000" algn="l" defTabSz="914400" rtl="0" eaLnBrk="1" latinLnBrk="0" hangingPunct="1">
      <a:defRPr sz="1000" b="1" kern="1200">
        <a:solidFill>
          <a:srgbClr val="000000"/>
        </a:solidFill>
        <a:latin typeface="Arial" panose="020B0604020202020204" pitchFamily="34" charset="0"/>
        <a:ea typeface="+mn-ea"/>
        <a:cs typeface="+mn-cs"/>
        <a:sym typeface="Symbol" panose="05050102010706020507" pitchFamily="18" charset="2"/>
      </a:defRPr>
    </a:lvl6pPr>
    <a:lvl7pPr marL="2743200" algn="l" defTabSz="914400" rtl="0" eaLnBrk="1" latinLnBrk="0" hangingPunct="1">
      <a:defRPr sz="1000" b="1" kern="1200">
        <a:solidFill>
          <a:srgbClr val="000000"/>
        </a:solidFill>
        <a:latin typeface="Arial" panose="020B0604020202020204" pitchFamily="34" charset="0"/>
        <a:ea typeface="+mn-ea"/>
        <a:cs typeface="+mn-cs"/>
        <a:sym typeface="Symbol" panose="05050102010706020507" pitchFamily="18" charset="2"/>
      </a:defRPr>
    </a:lvl7pPr>
    <a:lvl8pPr marL="3200400" algn="l" defTabSz="914400" rtl="0" eaLnBrk="1" latinLnBrk="0" hangingPunct="1">
      <a:defRPr sz="1000" b="1" kern="1200">
        <a:solidFill>
          <a:srgbClr val="000000"/>
        </a:solidFill>
        <a:latin typeface="Arial" panose="020B0604020202020204" pitchFamily="34" charset="0"/>
        <a:ea typeface="+mn-ea"/>
        <a:cs typeface="+mn-cs"/>
        <a:sym typeface="Symbol" panose="05050102010706020507" pitchFamily="18" charset="2"/>
      </a:defRPr>
    </a:lvl8pPr>
    <a:lvl9pPr marL="3657600" algn="l" defTabSz="914400" rtl="0" eaLnBrk="1" latinLnBrk="0" hangingPunct="1">
      <a:defRPr sz="1000" b="1" kern="1200">
        <a:solidFill>
          <a:srgbClr val="000000"/>
        </a:solidFill>
        <a:latin typeface="Arial" panose="020B0604020202020204" pitchFamily="34" charset="0"/>
        <a:ea typeface="+mn-ea"/>
        <a:cs typeface="+mn-cs"/>
        <a:sym typeface="Symbol" panose="05050102010706020507" pitchFamily="18" charset="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0000"/>
    <a:srgbClr val="0000FF"/>
    <a:srgbClr val="FF0000"/>
    <a:srgbClr val="8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0" autoAdjust="0"/>
    <p:restoredTop sz="92102" autoAdjust="0"/>
  </p:normalViewPr>
  <p:slideViewPr>
    <p:cSldViewPr>
      <p:cViewPr varScale="1">
        <p:scale>
          <a:sx n="67" d="100"/>
          <a:sy n="67" d="100"/>
        </p:scale>
        <p:origin x="1578" y="72"/>
      </p:cViewPr>
      <p:guideLst>
        <p:guide orient="horz" pos="2160"/>
        <p:guide pos="2880"/>
      </p:guideLst>
    </p:cSldViewPr>
  </p:slideViewPr>
  <p:outlineViewPr>
    <p:cViewPr>
      <p:scale>
        <a:sx n="25" d="100"/>
        <a:sy n="25"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 r:id="rId88" collapse="1"/>
      <p:sld r:id="rId89" collapse="1"/>
      <p:sld r:id="rId90" collapse="1"/>
      <p:sld r:id="rId91" collapse="1"/>
      <p:sld r:id="rId92" collapse="1"/>
      <p:sld r:id="rId93" collapse="1"/>
      <p:sld r:id="rId94" collapse="1"/>
      <p:sld r:id="rId95" collapse="1"/>
      <p:sld r:id="rId96" collapse="1"/>
      <p:sld r:id="rId97" collapse="1"/>
      <p:sld r:id="rId98" collapse="1"/>
      <p:sld r:id="rId99" collapse="1"/>
      <p:sld r:id="rId100" collapse="1"/>
      <p:sld r:id="rId101" collapse="1"/>
      <p:sld r:id="rId102" collapse="1"/>
      <p:sld r:id="rId103" collapse="1"/>
      <p:sld r:id="rId104" collapse="1"/>
      <p:sld r:id="rId105" collapse="1"/>
      <p:sld r:id="rId106" collapse="1"/>
      <p:sld r:id="rId107" collapse="1"/>
      <p:sld r:id="rId108" collapse="1"/>
      <p:sld r:id="rId109" collapse="1"/>
      <p:sld r:id="rId110" collapse="1"/>
      <p:sld r:id="rId111" collapse="1"/>
      <p:sld r:id="rId112" collapse="1"/>
      <p:sld r:id="rId113" collapse="1"/>
      <p:sld r:id="rId114" collapse="1"/>
      <p:sld r:id="rId115" collapse="1"/>
      <p:sld r:id="rId116" collapse="1"/>
      <p:sld r:id="rId117" collapse="1"/>
      <p:sld r:id="rId118" collapse="1"/>
      <p:sld r:id="rId119" collapse="1"/>
      <p:sld r:id="rId120" collapse="1"/>
      <p:sld r:id="rId121" collapse="1"/>
      <p:sld r:id="rId122" collapse="1"/>
      <p:sld r:id="rId123" collapse="1"/>
      <p:sld r:id="rId124" collapse="1"/>
      <p:sld r:id="rId125" collapse="1"/>
      <p:sld r:id="rId126" collapse="1"/>
      <p:sld r:id="rId127" collapse="1"/>
      <p:sld r:id="rId128" collapse="1"/>
      <p:sld r:id="rId129" collapse="1"/>
      <p:sld r:id="rId130" collapse="1"/>
      <p:sld r:id="rId131" collapse="1"/>
      <p:sld r:id="rId132" collapse="1"/>
      <p:sld r:id="rId133" collapse="1"/>
      <p:sld r:id="rId134" collapse="1"/>
      <p:sld r:id="rId135" collapse="1"/>
      <p:sld r:id="rId136" collapse="1"/>
      <p:sld r:id="rId137" collapse="1"/>
      <p:sld r:id="rId138" collapse="1"/>
      <p:sld r:id="rId139" collapse="1"/>
      <p:sld r:id="rId140" collapse="1"/>
      <p:sld r:id="rId141" collapse="1"/>
      <p:sld r:id="rId142" collapse="1"/>
      <p:sld r:id="rId143" collapse="1"/>
      <p:sld r:id="rId144" collapse="1"/>
      <p:sld r:id="rId145" collapse="1"/>
      <p:sld r:id="rId146" collapse="1"/>
      <p:sld r:id="rId147" collapse="1"/>
      <p:sld r:id="rId148" collapse="1"/>
      <p:sld r:id="rId149" collapse="1"/>
      <p:sld r:id="rId150" collapse="1"/>
      <p:sld r:id="rId151" collapse="1"/>
      <p:sld r:id="rId152" collapse="1"/>
      <p:sld r:id="rId153" collapse="1"/>
      <p:sld r:id="rId154" collapse="1"/>
      <p:sld r:id="rId155" collapse="1"/>
      <p:sld r:id="rId156" collapse="1"/>
      <p:sld r:id="rId157" collapse="1"/>
      <p:sld r:id="rId158" collapse="1"/>
      <p:sld r:id="rId159" collapse="1"/>
      <p:sld r:id="rId160" collapse="1"/>
      <p:sld r:id="rId161" collapse="1"/>
      <p:sld r:id="rId162" collapse="1"/>
      <p:sld r:id="rId163" collapse="1"/>
      <p:sld r:id="rId164" collapse="1"/>
      <p:sld r:id="rId165" collapse="1"/>
      <p:sld r:id="rId166" collapse="1"/>
      <p:sld r:id="rId167" collapse="1"/>
      <p:sld r:id="rId168" collapse="1"/>
      <p:sld r:id="rId169" collapse="1"/>
      <p:sld r:id="rId170" collapse="1"/>
      <p:sld r:id="rId171" collapse="1"/>
      <p:sld r:id="rId172" collapse="1"/>
      <p:sld r:id="rId173" collapse="1"/>
      <p:sld r:id="rId174" collapse="1"/>
      <p:sld r:id="rId175" collapse="1"/>
      <p:sld r:id="rId176" collapse="1"/>
      <p:sld r:id="rId177" collapse="1"/>
      <p:sld r:id="rId178" collapse="1"/>
      <p:sld r:id="rId179" collapse="1"/>
      <p:sld r:id="rId180" collapse="1"/>
      <p:sld r:id="rId181" collapse="1"/>
      <p:sld r:id="rId182" collapse="1"/>
      <p:sld r:id="rId183" collapse="1"/>
      <p:sld r:id="rId184" collapse="1"/>
      <p:sld r:id="rId185" collapse="1"/>
      <p:sld r:id="rId186" collapse="1"/>
      <p:sld r:id="rId187" collapse="1"/>
      <p:sld r:id="rId188" collapse="1"/>
      <p:sld r:id="rId189" collapse="1"/>
      <p:sld r:id="rId190" collapse="1"/>
      <p:sld r:id="rId191" collapse="1"/>
      <p:sld r:id="rId192" collapse="1"/>
      <p:sld r:id="rId193" collapse="1"/>
      <p:sld r:id="rId194" collapse="1"/>
      <p:sld r:id="rId195" collapse="1"/>
      <p:sld r:id="rId196" collapse="1"/>
      <p:sld r:id="rId197" collapse="1"/>
      <p:sld r:id="rId198" collapse="1"/>
      <p:sld r:id="rId199" collapse="1"/>
      <p:sld r:id="rId200" collapse="1"/>
      <p:sld r:id="rId201" collapse="1"/>
      <p:sld r:id="rId202" collapse="1"/>
      <p:sld r:id="rId203" collapse="1"/>
      <p:sld r:id="rId204" collapse="1"/>
      <p:sld r:id="rId205" collapse="1"/>
      <p:sld r:id="rId206" collapse="1"/>
      <p:sld r:id="rId207" collapse="1"/>
      <p:sld r:id="rId208" collapse="1"/>
      <p:sld r:id="rId209" collapse="1"/>
      <p:sld r:id="rId210" collapse="1"/>
      <p:sld r:id="rId211" collapse="1"/>
      <p:sld r:id="rId212" collapse="1"/>
      <p:sld r:id="rId213" collapse="1"/>
      <p:sld r:id="rId214" collapse="1"/>
      <p:sld r:id="rId215" collapse="1"/>
      <p:sld r:id="rId216" collapse="1"/>
      <p:sld r:id="rId217" collapse="1"/>
      <p:sld r:id="rId218" collapse="1"/>
      <p:sld r:id="rId219" collapse="1"/>
      <p:sld r:id="rId220" collapse="1"/>
      <p:sld r:id="rId221" collapse="1"/>
      <p:sld r:id="rId222" collapse="1"/>
      <p:sld r:id="rId223" collapse="1"/>
    </p:sldLst>
  </p:outlineViewPr>
  <p:notesTextViewPr>
    <p:cViewPr>
      <p:scale>
        <a:sx n="100" d="100"/>
        <a:sy n="100" d="100"/>
      </p:scale>
      <p:origin x="0" y="0"/>
    </p:cViewPr>
  </p:notesTextViewPr>
  <p:sorterViewPr>
    <p:cViewPr>
      <p:scale>
        <a:sx n="66" d="100"/>
        <a:sy n="66" d="100"/>
      </p:scale>
      <p:origin x="0" y="1605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theme" Target="theme/theme1.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notesMaster" Target="notesMasters/notesMaster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viewProps" Target="viewProps.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tableStyles" Target="tableStyles.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s>
</file>

<file path=ppt/_rels/viewProps.xml.rels><?xml version="1.0" encoding="UTF-8" standalone="yes"?>
<Relationships xmlns="http://schemas.openxmlformats.org/package/2006/relationships"><Relationship Id="rId117" Type="http://schemas.openxmlformats.org/officeDocument/2006/relationships/slide" Target="slides/slide126.xml"/><Relationship Id="rId21" Type="http://schemas.openxmlformats.org/officeDocument/2006/relationships/slide" Target="slides/slide22.xml"/><Relationship Id="rId42" Type="http://schemas.openxmlformats.org/officeDocument/2006/relationships/slide" Target="slides/slide43.xml"/><Relationship Id="rId63" Type="http://schemas.openxmlformats.org/officeDocument/2006/relationships/slide" Target="slides/slide64.xml"/><Relationship Id="rId84" Type="http://schemas.openxmlformats.org/officeDocument/2006/relationships/slide" Target="slides/slide85.xml"/><Relationship Id="rId138" Type="http://schemas.openxmlformats.org/officeDocument/2006/relationships/slide" Target="slides/slide147.xml"/><Relationship Id="rId159" Type="http://schemas.openxmlformats.org/officeDocument/2006/relationships/slide" Target="slides/slide175.xml"/><Relationship Id="rId170" Type="http://schemas.openxmlformats.org/officeDocument/2006/relationships/slide" Target="slides/slide188.xml"/><Relationship Id="rId191" Type="http://schemas.openxmlformats.org/officeDocument/2006/relationships/slide" Target="slides/slide211.xml"/><Relationship Id="rId205" Type="http://schemas.openxmlformats.org/officeDocument/2006/relationships/slide" Target="slides/slide316.xml"/><Relationship Id="rId107" Type="http://schemas.openxmlformats.org/officeDocument/2006/relationships/slide" Target="slides/slide116.xml"/><Relationship Id="rId11" Type="http://schemas.openxmlformats.org/officeDocument/2006/relationships/slide" Target="slides/slide12.xml"/><Relationship Id="rId32" Type="http://schemas.openxmlformats.org/officeDocument/2006/relationships/slide" Target="slides/slide33.xml"/><Relationship Id="rId53" Type="http://schemas.openxmlformats.org/officeDocument/2006/relationships/slide" Target="slides/slide54.xml"/><Relationship Id="rId74" Type="http://schemas.openxmlformats.org/officeDocument/2006/relationships/slide" Target="slides/slide75.xml"/><Relationship Id="rId128" Type="http://schemas.openxmlformats.org/officeDocument/2006/relationships/slide" Target="slides/slide137.xml"/><Relationship Id="rId149" Type="http://schemas.openxmlformats.org/officeDocument/2006/relationships/slide" Target="slides/slide165.xml"/><Relationship Id="rId5" Type="http://schemas.openxmlformats.org/officeDocument/2006/relationships/slide" Target="slides/slide6.xml"/><Relationship Id="rId95" Type="http://schemas.openxmlformats.org/officeDocument/2006/relationships/slide" Target="slides/slide97.xml"/><Relationship Id="rId160" Type="http://schemas.openxmlformats.org/officeDocument/2006/relationships/slide" Target="slides/slide176.xml"/><Relationship Id="rId181" Type="http://schemas.openxmlformats.org/officeDocument/2006/relationships/slide" Target="slides/slide199.xml"/><Relationship Id="rId216" Type="http://schemas.openxmlformats.org/officeDocument/2006/relationships/slide" Target="slides/slide327.xml"/><Relationship Id="rId22" Type="http://schemas.openxmlformats.org/officeDocument/2006/relationships/slide" Target="slides/slide23.xml"/><Relationship Id="rId43" Type="http://schemas.openxmlformats.org/officeDocument/2006/relationships/slide" Target="slides/slide44.xml"/><Relationship Id="rId64" Type="http://schemas.openxmlformats.org/officeDocument/2006/relationships/slide" Target="slides/slide65.xml"/><Relationship Id="rId118" Type="http://schemas.openxmlformats.org/officeDocument/2006/relationships/slide" Target="slides/slide127.xml"/><Relationship Id="rId139" Type="http://schemas.openxmlformats.org/officeDocument/2006/relationships/slide" Target="slides/slide148.xml"/><Relationship Id="rId85" Type="http://schemas.openxmlformats.org/officeDocument/2006/relationships/slide" Target="slides/slide87.xml"/><Relationship Id="rId150" Type="http://schemas.openxmlformats.org/officeDocument/2006/relationships/slide" Target="slides/slide166.xml"/><Relationship Id="rId171" Type="http://schemas.openxmlformats.org/officeDocument/2006/relationships/slide" Target="slides/slide189.xml"/><Relationship Id="rId192" Type="http://schemas.openxmlformats.org/officeDocument/2006/relationships/slide" Target="slides/slide302.xml"/><Relationship Id="rId206" Type="http://schemas.openxmlformats.org/officeDocument/2006/relationships/slide" Target="slides/slide317.xml"/><Relationship Id="rId12" Type="http://schemas.openxmlformats.org/officeDocument/2006/relationships/slide" Target="slides/slide13.xml"/><Relationship Id="rId33" Type="http://schemas.openxmlformats.org/officeDocument/2006/relationships/slide" Target="slides/slide34.xml"/><Relationship Id="rId108" Type="http://schemas.openxmlformats.org/officeDocument/2006/relationships/slide" Target="slides/slide117.xml"/><Relationship Id="rId129" Type="http://schemas.openxmlformats.org/officeDocument/2006/relationships/slide" Target="slides/slide138.xml"/><Relationship Id="rId54" Type="http://schemas.openxmlformats.org/officeDocument/2006/relationships/slide" Target="slides/slide55.xml"/><Relationship Id="rId75" Type="http://schemas.openxmlformats.org/officeDocument/2006/relationships/slide" Target="slides/slide76.xml"/><Relationship Id="rId96" Type="http://schemas.openxmlformats.org/officeDocument/2006/relationships/slide" Target="slides/slide98.xml"/><Relationship Id="rId140" Type="http://schemas.openxmlformats.org/officeDocument/2006/relationships/slide" Target="slides/slide149.xml"/><Relationship Id="rId161" Type="http://schemas.openxmlformats.org/officeDocument/2006/relationships/slide" Target="slides/slide177.xml"/><Relationship Id="rId182" Type="http://schemas.openxmlformats.org/officeDocument/2006/relationships/slide" Target="slides/slide200.xml"/><Relationship Id="rId217" Type="http://schemas.openxmlformats.org/officeDocument/2006/relationships/slide" Target="slides/slide328.xml"/><Relationship Id="rId6" Type="http://schemas.openxmlformats.org/officeDocument/2006/relationships/slide" Target="slides/slide7.xml"/><Relationship Id="rId23" Type="http://schemas.openxmlformats.org/officeDocument/2006/relationships/slide" Target="slides/slide24.xml"/><Relationship Id="rId119" Type="http://schemas.openxmlformats.org/officeDocument/2006/relationships/slide" Target="slides/slide128.xml"/><Relationship Id="rId44" Type="http://schemas.openxmlformats.org/officeDocument/2006/relationships/slide" Target="slides/slide45.xml"/><Relationship Id="rId65" Type="http://schemas.openxmlformats.org/officeDocument/2006/relationships/slide" Target="slides/slide66.xml"/><Relationship Id="rId86" Type="http://schemas.openxmlformats.org/officeDocument/2006/relationships/slide" Target="slides/slide88.xml"/><Relationship Id="rId130" Type="http://schemas.openxmlformats.org/officeDocument/2006/relationships/slide" Target="slides/slide139.xml"/><Relationship Id="rId151" Type="http://schemas.openxmlformats.org/officeDocument/2006/relationships/slide" Target="slides/slide167.xml"/><Relationship Id="rId172" Type="http://schemas.openxmlformats.org/officeDocument/2006/relationships/slide" Target="slides/slide190.xml"/><Relationship Id="rId193" Type="http://schemas.openxmlformats.org/officeDocument/2006/relationships/slide" Target="slides/slide304.xml"/><Relationship Id="rId207" Type="http://schemas.openxmlformats.org/officeDocument/2006/relationships/slide" Target="slides/slide318.xml"/><Relationship Id="rId13" Type="http://schemas.openxmlformats.org/officeDocument/2006/relationships/slide" Target="slides/slide14.xml"/><Relationship Id="rId109" Type="http://schemas.openxmlformats.org/officeDocument/2006/relationships/slide" Target="slides/slide118.xml"/><Relationship Id="rId34" Type="http://schemas.openxmlformats.org/officeDocument/2006/relationships/slide" Target="slides/slide35.xml"/><Relationship Id="rId55" Type="http://schemas.openxmlformats.org/officeDocument/2006/relationships/slide" Target="slides/slide56.xml"/><Relationship Id="rId76" Type="http://schemas.openxmlformats.org/officeDocument/2006/relationships/slide" Target="slides/slide77.xml"/><Relationship Id="rId97" Type="http://schemas.openxmlformats.org/officeDocument/2006/relationships/slide" Target="slides/slide99.xml"/><Relationship Id="rId120" Type="http://schemas.openxmlformats.org/officeDocument/2006/relationships/slide" Target="slides/slide129.xml"/><Relationship Id="rId141" Type="http://schemas.openxmlformats.org/officeDocument/2006/relationships/slide" Target="slides/slide150.xml"/><Relationship Id="rId7" Type="http://schemas.openxmlformats.org/officeDocument/2006/relationships/slide" Target="slides/slide8.xml"/><Relationship Id="rId162" Type="http://schemas.openxmlformats.org/officeDocument/2006/relationships/slide" Target="slides/slide178.xml"/><Relationship Id="rId183" Type="http://schemas.openxmlformats.org/officeDocument/2006/relationships/slide" Target="slides/slide201.xml"/><Relationship Id="rId218" Type="http://schemas.openxmlformats.org/officeDocument/2006/relationships/slide" Target="slides/slide329.xml"/><Relationship Id="rId24" Type="http://schemas.openxmlformats.org/officeDocument/2006/relationships/slide" Target="slides/slide25.xml"/><Relationship Id="rId45" Type="http://schemas.openxmlformats.org/officeDocument/2006/relationships/slide" Target="slides/slide46.xml"/><Relationship Id="rId66" Type="http://schemas.openxmlformats.org/officeDocument/2006/relationships/slide" Target="slides/slide67.xml"/><Relationship Id="rId87" Type="http://schemas.openxmlformats.org/officeDocument/2006/relationships/slide" Target="slides/slide89.xml"/><Relationship Id="rId110" Type="http://schemas.openxmlformats.org/officeDocument/2006/relationships/slide" Target="slides/slide119.xml"/><Relationship Id="rId131" Type="http://schemas.openxmlformats.org/officeDocument/2006/relationships/slide" Target="slides/slide140.xml"/><Relationship Id="rId152" Type="http://schemas.openxmlformats.org/officeDocument/2006/relationships/slide" Target="slides/slide168.xml"/><Relationship Id="rId173" Type="http://schemas.openxmlformats.org/officeDocument/2006/relationships/slide" Target="slides/slide191.xml"/><Relationship Id="rId194" Type="http://schemas.openxmlformats.org/officeDocument/2006/relationships/slide" Target="slides/slide305.xml"/><Relationship Id="rId208" Type="http://schemas.openxmlformats.org/officeDocument/2006/relationships/slide" Target="slides/slide319.xml"/><Relationship Id="rId14" Type="http://schemas.openxmlformats.org/officeDocument/2006/relationships/slide" Target="slides/slide15.xml"/><Relationship Id="rId35" Type="http://schemas.openxmlformats.org/officeDocument/2006/relationships/slide" Target="slides/slide36.xml"/><Relationship Id="rId56" Type="http://schemas.openxmlformats.org/officeDocument/2006/relationships/slide" Target="slides/slide57.xml"/><Relationship Id="rId77" Type="http://schemas.openxmlformats.org/officeDocument/2006/relationships/slide" Target="slides/slide78.xml"/><Relationship Id="rId100" Type="http://schemas.openxmlformats.org/officeDocument/2006/relationships/slide" Target="slides/slide102.xml"/><Relationship Id="rId8" Type="http://schemas.openxmlformats.org/officeDocument/2006/relationships/slide" Target="slides/slide9.xml"/><Relationship Id="rId51" Type="http://schemas.openxmlformats.org/officeDocument/2006/relationships/slide" Target="slides/slide52.xml"/><Relationship Id="rId72" Type="http://schemas.openxmlformats.org/officeDocument/2006/relationships/slide" Target="slides/slide73.xml"/><Relationship Id="rId93" Type="http://schemas.openxmlformats.org/officeDocument/2006/relationships/slide" Target="slides/slide95.xml"/><Relationship Id="rId98" Type="http://schemas.openxmlformats.org/officeDocument/2006/relationships/slide" Target="slides/slide100.xml"/><Relationship Id="rId121" Type="http://schemas.openxmlformats.org/officeDocument/2006/relationships/slide" Target="slides/slide130.xml"/><Relationship Id="rId142" Type="http://schemas.openxmlformats.org/officeDocument/2006/relationships/slide" Target="slides/slide156.xml"/><Relationship Id="rId163" Type="http://schemas.openxmlformats.org/officeDocument/2006/relationships/slide" Target="slides/slide181.xml"/><Relationship Id="rId184" Type="http://schemas.openxmlformats.org/officeDocument/2006/relationships/slide" Target="slides/slide202.xml"/><Relationship Id="rId189" Type="http://schemas.openxmlformats.org/officeDocument/2006/relationships/slide" Target="slides/slide209.xml"/><Relationship Id="rId219" Type="http://schemas.openxmlformats.org/officeDocument/2006/relationships/slide" Target="slides/slide330.xml"/><Relationship Id="rId3" Type="http://schemas.openxmlformats.org/officeDocument/2006/relationships/slide" Target="slides/slide3.xml"/><Relationship Id="rId214" Type="http://schemas.openxmlformats.org/officeDocument/2006/relationships/slide" Target="slides/slide325.xml"/><Relationship Id="rId25" Type="http://schemas.openxmlformats.org/officeDocument/2006/relationships/slide" Target="slides/slide26.xml"/><Relationship Id="rId46" Type="http://schemas.openxmlformats.org/officeDocument/2006/relationships/slide" Target="slides/slide47.xml"/><Relationship Id="rId67" Type="http://schemas.openxmlformats.org/officeDocument/2006/relationships/slide" Target="slides/slide68.xml"/><Relationship Id="rId116" Type="http://schemas.openxmlformats.org/officeDocument/2006/relationships/slide" Target="slides/slide125.xml"/><Relationship Id="rId137" Type="http://schemas.openxmlformats.org/officeDocument/2006/relationships/slide" Target="slides/slide146.xml"/><Relationship Id="rId158" Type="http://schemas.openxmlformats.org/officeDocument/2006/relationships/slide" Target="slides/slide174.xml"/><Relationship Id="rId20" Type="http://schemas.openxmlformats.org/officeDocument/2006/relationships/slide" Target="slides/slide21.xml"/><Relationship Id="rId41" Type="http://schemas.openxmlformats.org/officeDocument/2006/relationships/slide" Target="slides/slide42.xml"/><Relationship Id="rId62" Type="http://schemas.openxmlformats.org/officeDocument/2006/relationships/slide" Target="slides/slide63.xml"/><Relationship Id="rId83" Type="http://schemas.openxmlformats.org/officeDocument/2006/relationships/slide" Target="slides/slide84.xml"/><Relationship Id="rId88" Type="http://schemas.openxmlformats.org/officeDocument/2006/relationships/slide" Target="slides/slide90.xml"/><Relationship Id="rId111" Type="http://schemas.openxmlformats.org/officeDocument/2006/relationships/slide" Target="slides/slide120.xml"/><Relationship Id="rId132" Type="http://schemas.openxmlformats.org/officeDocument/2006/relationships/slide" Target="slides/slide141.xml"/><Relationship Id="rId153" Type="http://schemas.openxmlformats.org/officeDocument/2006/relationships/slide" Target="slides/slide169.xml"/><Relationship Id="rId174" Type="http://schemas.openxmlformats.org/officeDocument/2006/relationships/slide" Target="slides/slide192.xml"/><Relationship Id="rId179" Type="http://schemas.openxmlformats.org/officeDocument/2006/relationships/slide" Target="slides/slide197.xml"/><Relationship Id="rId195" Type="http://schemas.openxmlformats.org/officeDocument/2006/relationships/slide" Target="slides/slide306.xml"/><Relationship Id="rId209" Type="http://schemas.openxmlformats.org/officeDocument/2006/relationships/slide" Target="slides/slide320.xml"/><Relationship Id="rId190" Type="http://schemas.openxmlformats.org/officeDocument/2006/relationships/slide" Target="slides/slide210.xml"/><Relationship Id="rId204" Type="http://schemas.openxmlformats.org/officeDocument/2006/relationships/slide" Target="slides/slide315.xml"/><Relationship Id="rId220" Type="http://schemas.openxmlformats.org/officeDocument/2006/relationships/slide" Target="slides/slide331.xml"/><Relationship Id="rId15" Type="http://schemas.openxmlformats.org/officeDocument/2006/relationships/slide" Target="slides/slide16.xml"/><Relationship Id="rId36" Type="http://schemas.openxmlformats.org/officeDocument/2006/relationships/slide" Target="slides/slide37.xml"/><Relationship Id="rId57" Type="http://schemas.openxmlformats.org/officeDocument/2006/relationships/slide" Target="slides/slide58.xml"/><Relationship Id="rId106" Type="http://schemas.openxmlformats.org/officeDocument/2006/relationships/slide" Target="slides/slide115.xml"/><Relationship Id="rId127" Type="http://schemas.openxmlformats.org/officeDocument/2006/relationships/slide" Target="slides/slide136.xml"/><Relationship Id="rId10" Type="http://schemas.openxmlformats.org/officeDocument/2006/relationships/slide" Target="slides/slide11.xml"/><Relationship Id="rId31" Type="http://schemas.openxmlformats.org/officeDocument/2006/relationships/slide" Target="slides/slide32.xml"/><Relationship Id="rId52" Type="http://schemas.openxmlformats.org/officeDocument/2006/relationships/slide" Target="slides/slide53.xml"/><Relationship Id="rId73" Type="http://schemas.openxmlformats.org/officeDocument/2006/relationships/slide" Target="slides/slide74.xml"/><Relationship Id="rId78" Type="http://schemas.openxmlformats.org/officeDocument/2006/relationships/slide" Target="slides/slide79.xml"/><Relationship Id="rId94" Type="http://schemas.openxmlformats.org/officeDocument/2006/relationships/slide" Target="slides/slide96.xml"/><Relationship Id="rId99" Type="http://schemas.openxmlformats.org/officeDocument/2006/relationships/slide" Target="slides/slide101.xml"/><Relationship Id="rId101" Type="http://schemas.openxmlformats.org/officeDocument/2006/relationships/slide" Target="slides/slide103.xml"/><Relationship Id="rId122" Type="http://schemas.openxmlformats.org/officeDocument/2006/relationships/slide" Target="slides/slide131.xml"/><Relationship Id="rId143" Type="http://schemas.openxmlformats.org/officeDocument/2006/relationships/slide" Target="slides/slide157.xml"/><Relationship Id="rId148" Type="http://schemas.openxmlformats.org/officeDocument/2006/relationships/slide" Target="slides/slide164.xml"/><Relationship Id="rId164" Type="http://schemas.openxmlformats.org/officeDocument/2006/relationships/slide" Target="slides/slide182.xml"/><Relationship Id="rId169" Type="http://schemas.openxmlformats.org/officeDocument/2006/relationships/slide" Target="slides/slide187.xml"/><Relationship Id="rId185" Type="http://schemas.openxmlformats.org/officeDocument/2006/relationships/slide" Target="slides/slide203.xml"/><Relationship Id="rId4" Type="http://schemas.openxmlformats.org/officeDocument/2006/relationships/slide" Target="slides/slide5.xml"/><Relationship Id="rId9" Type="http://schemas.openxmlformats.org/officeDocument/2006/relationships/slide" Target="slides/slide10.xml"/><Relationship Id="rId180" Type="http://schemas.openxmlformats.org/officeDocument/2006/relationships/slide" Target="slides/slide198.xml"/><Relationship Id="rId210" Type="http://schemas.openxmlformats.org/officeDocument/2006/relationships/slide" Target="slides/slide321.xml"/><Relationship Id="rId215" Type="http://schemas.openxmlformats.org/officeDocument/2006/relationships/slide" Target="slides/slide326.xml"/><Relationship Id="rId26" Type="http://schemas.openxmlformats.org/officeDocument/2006/relationships/slide" Target="slides/slide27.xml"/><Relationship Id="rId47" Type="http://schemas.openxmlformats.org/officeDocument/2006/relationships/slide" Target="slides/slide48.xml"/><Relationship Id="rId68" Type="http://schemas.openxmlformats.org/officeDocument/2006/relationships/slide" Target="slides/slide69.xml"/><Relationship Id="rId89" Type="http://schemas.openxmlformats.org/officeDocument/2006/relationships/slide" Target="slides/slide91.xml"/><Relationship Id="rId112" Type="http://schemas.openxmlformats.org/officeDocument/2006/relationships/slide" Target="slides/slide121.xml"/><Relationship Id="rId133" Type="http://schemas.openxmlformats.org/officeDocument/2006/relationships/slide" Target="slides/slide142.xml"/><Relationship Id="rId154" Type="http://schemas.openxmlformats.org/officeDocument/2006/relationships/slide" Target="slides/slide170.xml"/><Relationship Id="rId175" Type="http://schemas.openxmlformats.org/officeDocument/2006/relationships/slide" Target="slides/slide193.xml"/><Relationship Id="rId196" Type="http://schemas.openxmlformats.org/officeDocument/2006/relationships/slide" Target="slides/slide307.xml"/><Relationship Id="rId200" Type="http://schemas.openxmlformats.org/officeDocument/2006/relationships/slide" Target="slides/slide311.xml"/><Relationship Id="rId16" Type="http://schemas.openxmlformats.org/officeDocument/2006/relationships/slide" Target="slides/slide17.xml"/><Relationship Id="rId221" Type="http://schemas.openxmlformats.org/officeDocument/2006/relationships/slide" Target="slides/slide332.xml"/><Relationship Id="rId37" Type="http://schemas.openxmlformats.org/officeDocument/2006/relationships/slide" Target="slides/slide38.xml"/><Relationship Id="rId58" Type="http://schemas.openxmlformats.org/officeDocument/2006/relationships/slide" Target="slides/slide59.xml"/><Relationship Id="rId79" Type="http://schemas.openxmlformats.org/officeDocument/2006/relationships/slide" Target="slides/slide80.xml"/><Relationship Id="rId102" Type="http://schemas.openxmlformats.org/officeDocument/2006/relationships/slide" Target="slides/slide104.xml"/><Relationship Id="rId123" Type="http://schemas.openxmlformats.org/officeDocument/2006/relationships/slide" Target="slides/slide132.xml"/><Relationship Id="rId144" Type="http://schemas.openxmlformats.org/officeDocument/2006/relationships/slide" Target="slides/slide159.xml"/><Relationship Id="rId90" Type="http://schemas.openxmlformats.org/officeDocument/2006/relationships/slide" Target="slides/slide92.xml"/><Relationship Id="rId165" Type="http://schemas.openxmlformats.org/officeDocument/2006/relationships/slide" Target="slides/slide183.xml"/><Relationship Id="rId186" Type="http://schemas.openxmlformats.org/officeDocument/2006/relationships/slide" Target="slides/slide206.xml"/><Relationship Id="rId211" Type="http://schemas.openxmlformats.org/officeDocument/2006/relationships/slide" Target="slides/slide322.xml"/><Relationship Id="rId27" Type="http://schemas.openxmlformats.org/officeDocument/2006/relationships/slide" Target="slides/slide28.xml"/><Relationship Id="rId48" Type="http://schemas.openxmlformats.org/officeDocument/2006/relationships/slide" Target="slides/slide49.xml"/><Relationship Id="rId69" Type="http://schemas.openxmlformats.org/officeDocument/2006/relationships/slide" Target="slides/slide70.xml"/><Relationship Id="rId113" Type="http://schemas.openxmlformats.org/officeDocument/2006/relationships/slide" Target="slides/slide122.xml"/><Relationship Id="rId134" Type="http://schemas.openxmlformats.org/officeDocument/2006/relationships/slide" Target="slides/slide143.xml"/><Relationship Id="rId80" Type="http://schemas.openxmlformats.org/officeDocument/2006/relationships/slide" Target="slides/slide81.xml"/><Relationship Id="rId155" Type="http://schemas.openxmlformats.org/officeDocument/2006/relationships/slide" Target="slides/slide171.xml"/><Relationship Id="rId176" Type="http://schemas.openxmlformats.org/officeDocument/2006/relationships/slide" Target="slides/slide194.xml"/><Relationship Id="rId197" Type="http://schemas.openxmlformats.org/officeDocument/2006/relationships/slide" Target="slides/slide308.xml"/><Relationship Id="rId201" Type="http://schemas.openxmlformats.org/officeDocument/2006/relationships/slide" Target="slides/slide312.xml"/><Relationship Id="rId222" Type="http://schemas.openxmlformats.org/officeDocument/2006/relationships/slide" Target="slides/slide333.xml"/><Relationship Id="rId17" Type="http://schemas.openxmlformats.org/officeDocument/2006/relationships/slide" Target="slides/slide18.xml"/><Relationship Id="rId38" Type="http://schemas.openxmlformats.org/officeDocument/2006/relationships/slide" Target="slides/slide39.xml"/><Relationship Id="rId59" Type="http://schemas.openxmlformats.org/officeDocument/2006/relationships/slide" Target="slides/slide60.xml"/><Relationship Id="rId103" Type="http://schemas.openxmlformats.org/officeDocument/2006/relationships/slide" Target="slides/slide105.xml"/><Relationship Id="rId124" Type="http://schemas.openxmlformats.org/officeDocument/2006/relationships/slide" Target="slides/slide133.xml"/><Relationship Id="rId70" Type="http://schemas.openxmlformats.org/officeDocument/2006/relationships/slide" Target="slides/slide71.xml"/><Relationship Id="rId91" Type="http://schemas.openxmlformats.org/officeDocument/2006/relationships/slide" Target="slides/slide93.xml"/><Relationship Id="rId145" Type="http://schemas.openxmlformats.org/officeDocument/2006/relationships/slide" Target="slides/slide161.xml"/><Relationship Id="rId166" Type="http://schemas.openxmlformats.org/officeDocument/2006/relationships/slide" Target="slides/slide184.xml"/><Relationship Id="rId187" Type="http://schemas.openxmlformats.org/officeDocument/2006/relationships/slide" Target="slides/slide207.xml"/><Relationship Id="rId1" Type="http://schemas.openxmlformats.org/officeDocument/2006/relationships/slide" Target="slides/slide1.xml"/><Relationship Id="rId212" Type="http://schemas.openxmlformats.org/officeDocument/2006/relationships/slide" Target="slides/slide323.xml"/><Relationship Id="rId28" Type="http://schemas.openxmlformats.org/officeDocument/2006/relationships/slide" Target="slides/slide29.xml"/><Relationship Id="rId49" Type="http://schemas.openxmlformats.org/officeDocument/2006/relationships/slide" Target="slides/slide50.xml"/><Relationship Id="rId114" Type="http://schemas.openxmlformats.org/officeDocument/2006/relationships/slide" Target="slides/slide123.xml"/><Relationship Id="rId60" Type="http://schemas.openxmlformats.org/officeDocument/2006/relationships/slide" Target="slides/slide61.xml"/><Relationship Id="rId81" Type="http://schemas.openxmlformats.org/officeDocument/2006/relationships/slide" Target="slides/slide82.xml"/><Relationship Id="rId135" Type="http://schemas.openxmlformats.org/officeDocument/2006/relationships/slide" Target="slides/slide144.xml"/><Relationship Id="rId156" Type="http://schemas.openxmlformats.org/officeDocument/2006/relationships/slide" Target="slides/slide172.xml"/><Relationship Id="rId177" Type="http://schemas.openxmlformats.org/officeDocument/2006/relationships/slide" Target="slides/slide195.xml"/><Relationship Id="rId198" Type="http://schemas.openxmlformats.org/officeDocument/2006/relationships/slide" Target="slides/slide309.xml"/><Relationship Id="rId202" Type="http://schemas.openxmlformats.org/officeDocument/2006/relationships/slide" Target="slides/slide313.xml"/><Relationship Id="rId223" Type="http://schemas.openxmlformats.org/officeDocument/2006/relationships/slide" Target="slides/slide334.xml"/><Relationship Id="rId18" Type="http://schemas.openxmlformats.org/officeDocument/2006/relationships/slide" Target="slides/slide19.xml"/><Relationship Id="rId39" Type="http://schemas.openxmlformats.org/officeDocument/2006/relationships/slide" Target="slides/slide40.xml"/><Relationship Id="rId50" Type="http://schemas.openxmlformats.org/officeDocument/2006/relationships/slide" Target="slides/slide51.xml"/><Relationship Id="rId104" Type="http://schemas.openxmlformats.org/officeDocument/2006/relationships/slide" Target="slides/slide106.xml"/><Relationship Id="rId125" Type="http://schemas.openxmlformats.org/officeDocument/2006/relationships/slide" Target="slides/slide134.xml"/><Relationship Id="rId146" Type="http://schemas.openxmlformats.org/officeDocument/2006/relationships/slide" Target="slides/slide162.xml"/><Relationship Id="rId167" Type="http://schemas.openxmlformats.org/officeDocument/2006/relationships/slide" Target="slides/slide185.xml"/><Relationship Id="rId188" Type="http://schemas.openxmlformats.org/officeDocument/2006/relationships/slide" Target="slides/slide208.xml"/><Relationship Id="rId71" Type="http://schemas.openxmlformats.org/officeDocument/2006/relationships/slide" Target="slides/slide72.xml"/><Relationship Id="rId92" Type="http://schemas.openxmlformats.org/officeDocument/2006/relationships/slide" Target="slides/slide94.xml"/><Relationship Id="rId213" Type="http://schemas.openxmlformats.org/officeDocument/2006/relationships/slide" Target="slides/slide324.xml"/><Relationship Id="rId2" Type="http://schemas.openxmlformats.org/officeDocument/2006/relationships/slide" Target="slides/slide2.xml"/><Relationship Id="rId29" Type="http://schemas.openxmlformats.org/officeDocument/2006/relationships/slide" Target="slides/slide30.xml"/><Relationship Id="rId40" Type="http://schemas.openxmlformats.org/officeDocument/2006/relationships/slide" Target="slides/slide41.xml"/><Relationship Id="rId115" Type="http://schemas.openxmlformats.org/officeDocument/2006/relationships/slide" Target="slides/slide124.xml"/><Relationship Id="rId136" Type="http://schemas.openxmlformats.org/officeDocument/2006/relationships/slide" Target="slides/slide145.xml"/><Relationship Id="rId157" Type="http://schemas.openxmlformats.org/officeDocument/2006/relationships/slide" Target="slides/slide173.xml"/><Relationship Id="rId178" Type="http://schemas.openxmlformats.org/officeDocument/2006/relationships/slide" Target="slides/slide196.xml"/><Relationship Id="rId61" Type="http://schemas.openxmlformats.org/officeDocument/2006/relationships/slide" Target="slides/slide62.xml"/><Relationship Id="rId82" Type="http://schemas.openxmlformats.org/officeDocument/2006/relationships/slide" Target="slides/slide83.xml"/><Relationship Id="rId199" Type="http://schemas.openxmlformats.org/officeDocument/2006/relationships/slide" Target="slides/slide310.xml"/><Relationship Id="rId203" Type="http://schemas.openxmlformats.org/officeDocument/2006/relationships/slide" Target="slides/slide314.xml"/><Relationship Id="rId19" Type="http://schemas.openxmlformats.org/officeDocument/2006/relationships/slide" Target="slides/slide20.xml"/><Relationship Id="rId30" Type="http://schemas.openxmlformats.org/officeDocument/2006/relationships/slide" Target="slides/slide31.xml"/><Relationship Id="rId105" Type="http://schemas.openxmlformats.org/officeDocument/2006/relationships/slide" Target="slides/slide109.xml"/><Relationship Id="rId126" Type="http://schemas.openxmlformats.org/officeDocument/2006/relationships/slide" Target="slides/slide135.xml"/><Relationship Id="rId147" Type="http://schemas.openxmlformats.org/officeDocument/2006/relationships/slide" Target="slides/slide163.xml"/><Relationship Id="rId168" Type="http://schemas.openxmlformats.org/officeDocument/2006/relationships/slide" Target="slides/slide18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8.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8.png"/></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image" Target="../media/image85.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image" Target="../media/image89.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5.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6.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2.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13DE56E-6714-45B8-B7BB-BF5830D891D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solidFill>
                  <a:schemeClr val="tx1"/>
                </a:solidFill>
                <a:latin typeface="Times New Roman" panose="02020603050405020304" pitchFamily="18" charset="0"/>
              </a:defRPr>
            </a:lvl1pPr>
          </a:lstStyle>
          <a:p>
            <a:endParaRPr lang="en-US" altLang="en-US"/>
          </a:p>
        </p:txBody>
      </p:sp>
      <p:sp>
        <p:nvSpPr>
          <p:cNvPr id="10243" name="Rectangle 3">
            <a:extLst>
              <a:ext uri="{FF2B5EF4-FFF2-40B4-BE49-F238E27FC236}">
                <a16:creationId xmlns:a16="http://schemas.microsoft.com/office/drawing/2014/main" id="{6DE97151-52AC-4ED0-AB4E-16234AA8BFE9}"/>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solidFill>
                  <a:schemeClr val="tx1"/>
                </a:solidFill>
                <a:latin typeface="Times New Roman" panose="02020603050405020304" pitchFamily="18" charset="0"/>
              </a:defRPr>
            </a:lvl1pPr>
          </a:lstStyle>
          <a:p>
            <a:endParaRPr lang="en-US" altLang="en-US"/>
          </a:p>
        </p:txBody>
      </p:sp>
      <p:sp>
        <p:nvSpPr>
          <p:cNvPr id="10244" name="Rectangle 4">
            <a:extLst>
              <a:ext uri="{FF2B5EF4-FFF2-40B4-BE49-F238E27FC236}">
                <a16:creationId xmlns:a16="http://schemas.microsoft.com/office/drawing/2014/main" id="{3B3FAED3-5B96-4DBE-ABA4-B24E0EE219D4}"/>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solidFill>
                  <a:schemeClr val="tx1"/>
                </a:solidFill>
                <a:latin typeface="Times New Roman" panose="02020603050405020304" pitchFamily="18" charset="0"/>
              </a:defRPr>
            </a:lvl1pPr>
          </a:lstStyle>
          <a:p>
            <a:endParaRPr lang="en-US" altLang="en-US"/>
          </a:p>
        </p:txBody>
      </p:sp>
      <p:sp>
        <p:nvSpPr>
          <p:cNvPr id="10245" name="Rectangle 5">
            <a:extLst>
              <a:ext uri="{FF2B5EF4-FFF2-40B4-BE49-F238E27FC236}">
                <a16:creationId xmlns:a16="http://schemas.microsoft.com/office/drawing/2014/main" id="{95197412-B0A3-44A8-9216-76453BA0F7F7}"/>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solidFill>
                  <a:schemeClr val="tx1"/>
                </a:solidFill>
                <a:latin typeface="Times New Roman" panose="02020603050405020304" pitchFamily="18" charset="0"/>
              </a:defRPr>
            </a:lvl1pPr>
          </a:lstStyle>
          <a:p>
            <a:fld id="{47F7448A-1B18-4555-908D-3C735E8B568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A9C03D1-798A-454F-A3EF-2CCE022961A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solidFill>
                  <a:schemeClr val="tx1"/>
                </a:solidFill>
                <a:latin typeface="Times New Roman" panose="02020603050405020304" pitchFamily="18" charset="0"/>
              </a:defRPr>
            </a:lvl1pPr>
          </a:lstStyle>
          <a:p>
            <a:endParaRPr lang="en-US" altLang="en-US"/>
          </a:p>
        </p:txBody>
      </p:sp>
      <p:sp>
        <p:nvSpPr>
          <p:cNvPr id="6147" name="Rectangle 3">
            <a:extLst>
              <a:ext uri="{FF2B5EF4-FFF2-40B4-BE49-F238E27FC236}">
                <a16:creationId xmlns:a16="http://schemas.microsoft.com/office/drawing/2014/main" id="{DA212992-5CA9-4258-A445-66810B223E9C}"/>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solidFill>
                  <a:schemeClr val="tx1"/>
                </a:solidFill>
                <a:latin typeface="Times New Roman" panose="02020603050405020304" pitchFamily="18" charset="0"/>
              </a:defRPr>
            </a:lvl1pPr>
          </a:lstStyle>
          <a:p>
            <a:endParaRPr lang="en-US" altLang="en-US"/>
          </a:p>
        </p:txBody>
      </p:sp>
      <p:sp>
        <p:nvSpPr>
          <p:cNvPr id="6148" name="Rectangle 4">
            <a:extLst>
              <a:ext uri="{FF2B5EF4-FFF2-40B4-BE49-F238E27FC236}">
                <a16:creationId xmlns:a16="http://schemas.microsoft.com/office/drawing/2014/main" id="{BE6CDDF4-47F6-40B9-A180-CDAA0AD54FF1}"/>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69347A31-5992-4F83-BEA4-E435B43DC97F}"/>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0" name="Rectangle 6">
            <a:extLst>
              <a:ext uri="{FF2B5EF4-FFF2-40B4-BE49-F238E27FC236}">
                <a16:creationId xmlns:a16="http://schemas.microsoft.com/office/drawing/2014/main" id="{BE4F6A84-B518-48AA-91A2-87DCE7A8417C}"/>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solidFill>
                  <a:schemeClr val="tx1"/>
                </a:solidFill>
                <a:latin typeface="Times New Roman" panose="02020603050405020304" pitchFamily="18" charset="0"/>
              </a:defRPr>
            </a:lvl1pPr>
          </a:lstStyle>
          <a:p>
            <a:endParaRPr lang="en-US" altLang="en-US"/>
          </a:p>
        </p:txBody>
      </p:sp>
      <p:sp>
        <p:nvSpPr>
          <p:cNvPr id="6151" name="Rectangle 7">
            <a:extLst>
              <a:ext uri="{FF2B5EF4-FFF2-40B4-BE49-F238E27FC236}">
                <a16:creationId xmlns:a16="http://schemas.microsoft.com/office/drawing/2014/main" id="{96A0C0A1-68F5-4067-8E92-C5AE024F08AD}"/>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solidFill>
                  <a:schemeClr val="tx1"/>
                </a:solidFill>
                <a:latin typeface="Times New Roman" panose="02020603050405020304" pitchFamily="18" charset="0"/>
              </a:defRPr>
            </a:lvl1pPr>
          </a:lstStyle>
          <a:p>
            <a:fld id="{404ACE61-B5DD-4CAE-BC7A-7126D604CD7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1ED2FAFD-25B7-4676-A8AE-1406CC449468}"/>
              </a:ext>
            </a:extLst>
          </p:cNvPr>
          <p:cNvSpPr>
            <a:spLocks noGrp="1" noChangeArrowheads="1"/>
          </p:cNvSpPr>
          <p:nvPr>
            <p:ph type="sldNum" sz="quarter" idx="5"/>
          </p:nvPr>
        </p:nvSpPr>
        <p:spPr>
          <a:ln/>
        </p:spPr>
        <p:txBody>
          <a:bodyPr/>
          <a:lstStyle/>
          <a:p>
            <a:fld id="{82DDE727-AC00-451E-A8CF-83E7C71979F9}" type="slidenum">
              <a:rPr lang="en-US" altLang="en-US"/>
              <a:pPr/>
              <a:t>1</a:t>
            </a:fld>
            <a:endParaRPr lang="en-US" altLang="en-US"/>
          </a:p>
        </p:txBody>
      </p:sp>
      <p:sp>
        <p:nvSpPr>
          <p:cNvPr id="1026" name="Rectangle 2">
            <a:extLst>
              <a:ext uri="{FF2B5EF4-FFF2-40B4-BE49-F238E27FC236}">
                <a16:creationId xmlns:a16="http://schemas.microsoft.com/office/drawing/2014/main" id="{94C62C74-7858-47E6-9775-DD84F78F0E6C}"/>
              </a:ext>
            </a:extLst>
          </p:cNvPr>
          <p:cNvSpPr>
            <a:spLocks noChangeArrowheads="1" noTextEdit="1"/>
          </p:cNvSpPr>
          <p:nvPr>
            <p:ph type="sldImg"/>
          </p:nvPr>
        </p:nvSpPr>
        <p:spPr>
          <a:ln/>
        </p:spPr>
      </p:sp>
      <p:sp>
        <p:nvSpPr>
          <p:cNvPr id="1027" name="Rectangle 3">
            <a:extLst>
              <a:ext uri="{FF2B5EF4-FFF2-40B4-BE49-F238E27FC236}">
                <a16:creationId xmlns:a16="http://schemas.microsoft.com/office/drawing/2014/main" id="{366D8808-D368-4AAC-ADDB-2415A936C19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D99906A9-6947-4A36-9B55-CB0E7658CCA2}"/>
              </a:ext>
            </a:extLst>
          </p:cNvPr>
          <p:cNvSpPr>
            <a:spLocks noGrp="1" noChangeArrowheads="1"/>
          </p:cNvSpPr>
          <p:nvPr>
            <p:ph type="sldNum" sz="quarter" idx="5"/>
          </p:nvPr>
        </p:nvSpPr>
        <p:spPr>
          <a:ln/>
        </p:spPr>
        <p:txBody>
          <a:bodyPr/>
          <a:lstStyle/>
          <a:p>
            <a:fld id="{49C8DFED-F6C5-4C05-A86F-C64BA4519462}" type="slidenum">
              <a:rPr lang="en-US" altLang="en-US"/>
              <a:pPr/>
              <a:t>3</a:t>
            </a:fld>
            <a:endParaRPr lang="en-US" altLang="en-US"/>
          </a:p>
        </p:txBody>
      </p:sp>
      <p:sp>
        <p:nvSpPr>
          <p:cNvPr id="284674" name="Rectangle 2">
            <a:extLst>
              <a:ext uri="{FF2B5EF4-FFF2-40B4-BE49-F238E27FC236}">
                <a16:creationId xmlns:a16="http://schemas.microsoft.com/office/drawing/2014/main" id="{AD437285-C6B1-4909-A5DF-EAF4F0B54074}"/>
              </a:ext>
            </a:extLst>
          </p:cNvPr>
          <p:cNvSpPr>
            <a:spLocks noChangeArrowheads="1" noTextEdit="1"/>
          </p:cNvSpPr>
          <p:nvPr>
            <p:ph type="sldImg"/>
          </p:nvPr>
        </p:nvSpPr>
        <p:spPr>
          <a:ln/>
        </p:spPr>
      </p:sp>
      <p:sp>
        <p:nvSpPr>
          <p:cNvPr id="284675" name="Rectangle 3">
            <a:extLst>
              <a:ext uri="{FF2B5EF4-FFF2-40B4-BE49-F238E27FC236}">
                <a16:creationId xmlns:a16="http://schemas.microsoft.com/office/drawing/2014/main" id="{F70D05E4-7B13-431B-B8B4-2C11642B67E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C871E058-2696-40E4-9D4A-3052B79FEBF7}"/>
              </a:ext>
            </a:extLst>
          </p:cNvPr>
          <p:cNvSpPr>
            <a:spLocks noGrp="1" noChangeArrowheads="1"/>
          </p:cNvSpPr>
          <p:nvPr>
            <p:ph type="sldNum" sz="quarter" idx="5"/>
          </p:nvPr>
        </p:nvSpPr>
        <p:spPr>
          <a:ln/>
        </p:spPr>
        <p:txBody>
          <a:bodyPr/>
          <a:lstStyle/>
          <a:p>
            <a:fld id="{0C5EE378-4A1C-4C1C-B2B6-6C468193D4A9}" type="slidenum">
              <a:rPr lang="en-US" altLang="en-US"/>
              <a:pPr/>
              <a:t>5</a:t>
            </a:fld>
            <a:endParaRPr lang="en-US" altLang="en-US"/>
          </a:p>
        </p:txBody>
      </p:sp>
      <p:sp>
        <p:nvSpPr>
          <p:cNvPr id="246786" name="Rectangle 2">
            <a:extLst>
              <a:ext uri="{FF2B5EF4-FFF2-40B4-BE49-F238E27FC236}">
                <a16:creationId xmlns:a16="http://schemas.microsoft.com/office/drawing/2014/main" id="{B062A3F8-EB84-46A1-B5A9-E8D33969E582}"/>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6787" name="Rectangle 3">
            <a:extLst>
              <a:ext uri="{FF2B5EF4-FFF2-40B4-BE49-F238E27FC236}">
                <a16:creationId xmlns:a16="http://schemas.microsoft.com/office/drawing/2014/main" id="{35DA0A01-0F6A-43E0-81F5-CFC89880A3AA}"/>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ltLang="en-US"/>
              <a:t>None</a:t>
            </a:r>
          </a:p>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A5A686FF-1025-4850-93F3-624092B0A2F5}"/>
              </a:ext>
            </a:extLst>
          </p:cNvPr>
          <p:cNvSpPr>
            <a:spLocks noGrp="1" noChangeArrowheads="1"/>
          </p:cNvSpPr>
          <p:nvPr>
            <p:ph type="sldNum" sz="quarter" idx="5"/>
          </p:nvPr>
        </p:nvSpPr>
        <p:spPr>
          <a:ln/>
        </p:spPr>
        <p:txBody>
          <a:bodyPr/>
          <a:lstStyle/>
          <a:p>
            <a:fld id="{C828E49F-64EA-4AFC-8E52-C441C0D1A175}" type="slidenum">
              <a:rPr lang="en-US" altLang="en-US"/>
              <a:pPr/>
              <a:t>38</a:t>
            </a:fld>
            <a:endParaRPr lang="en-US" altLang="en-US"/>
          </a:p>
        </p:txBody>
      </p:sp>
      <p:sp>
        <p:nvSpPr>
          <p:cNvPr id="204802" name="Rectangle 2">
            <a:extLst>
              <a:ext uri="{FF2B5EF4-FFF2-40B4-BE49-F238E27FC236}">
                <a16:creationId xmlns:a16="http://schemas.microsoft.com/office/drawing/2014/main" id="{7BB18E57-0D3F-4FC4-B085-6AF58A3E7AF8}"/>
              </a:ext>
            </a:extLst>
          </p:cNvPr>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03" name="Rectangle 3">
            <a:extLst>
              <a:ext uri="{FF2B5EF4-FFF2-40B4-BE49-F238E27FC236}">
                <a16:creationId xmlns:a16="http://schemas.microsoft.com/office/drawing/2014/main" id="{CB4133E5-5A81-4B6B-A4B9-8122B0F925C6}"/>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2BD301DD-60F9-46A1-9975-687AAC308D42}"/>
              </a:ext>
            </a:extLst>
          </p:cNvPr>
          <p:cNvSpPr>
            <a:spLocks noGrp="1" noChangeArrowheads="1"/>
          </p:cNvSpPr>
          <p:nvPr>
            <p:ph type="sldNum" sz="quarter" idx="5"/>
          </p:nvPr>
        </p:nvSpPr>
        <p:spPr>
          <a:ln/>
        </p:spPr>
        <p:txBody>
          <a:bodyPr/>
          <a:lstStyle/>
          <a:p>
            <a:fld id="{9585D58E-FAB1-4FED-A062-589CEFE36EC7}" type="slidenum">
              <a:rPr lang="en-US" altLang="en-US"/>
              <a:pPr/>
              <a:t>78</a:t>
            </a:fld>
            <a:endParaRPr lang="en-US" altLang="en-US"/>
          </a:p>
        </p:txBody>
      </p:sp>
      <p:sp>
        <p:nvSpPr>
          <p:cNvPr id="154626" name="Rectangle 2">
            <a:extLst>
              <a:ext uri="{FF2B5EF4-FFF2-40B4-BE49-F238E27FC236}">
                <a16:creationId xmlns:a16="http://schemas.microsoft.com/office/drawing/2014/main" id="{6FD29338-2686-46EB-8E25-CC4F5EFB4D52}"/>
              </a:ext>
            </a:extLst>
          </p:cNvPr>
          <p:cNvSpPr>
            <a:spLocks noChangeArrowheads="1" noTextEdit="1"/>
          </p:cNvSpPr>
          <p:nvPr>
            <p:ph type="sldImg"/>
          </p:nvPr>
        </p:nvSpPr>
        <p:spPr>
          <a:ln/>
        </p:spPr>
      </p:sp>
      <p:sp>
        <p:nvSpPr>
          <p:cNvPr id="154627" name="Rectangle 3">
            <a:extLst>
              <a:ext uri="{FF2B5EF4-FFF2-40B4-BE49-F238E27FC236}">
                <a16:creationId xmlns:a16="http://schemas.microsoft.com/office/drawing/2014/main" id="{679E1B40-F54F-4A0A-9142-DC8381FF0C66}"/>
              </a:ext>
            </a:extLst>
          </p:cNvPr>
          <p:cNvSpPr>
            <a:spLocks noGrp="1" noChangeArrowheads="1"/>
          </p:cNvSpPr>
          <p:nvPr>
            <p:ph type="body" idx="1"/>
          </p:nvPr>
        </p:nvSpPr>
        <p:spPr/>
        <p:txBody>
          <a:bodyPr/>
          <a:lstStyle/>
          <a:p>
            <a:r>
              <a:rPr lang="en-US" altLang="en-US"/>
              <a:t>Add 220 ohm from P7 to node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E3A21BDE-F463-4A0A-8998-A16F2C2D5FE6}"/>
              </a:ext>
            </a:extLst>
          </p:cNvPr>
          <p:cNvSpPr>
            <a:spLocks noGrp="1" noChangeArrowheads="1"/>
          </p:cNvSpPr>
          <p:nvPr>
            <p:ph type="sldNum" sz="quarter" idx="5"/>
          </p:nvPr>
        </p:nvSpPr>
        <p:spPr>
          <a:ln/>
        </p:spPr>
        <p:txBody>
          <a:bodyPr/>
          <a:lstStyle/>
          <a:p>
            <a:fld id="{EBFC7E63-0D85-4ACC-8E20-DA85F1527F2C}" type="slidenum">
              <a:rPr lang="en-US" altLang="en-US"/>
              <a:pPr/>
              <a:t>336</a:t>
            </a:fld>
            <a:endParaRPr lang="en-US" altLang="en-US"/>
          </a:p>
        </p:txBody>
      </p:sp>
      <p:sp>
        <p:nvSpPr>
          <p:cNvPr id="405506" name="Rectangle 2">
            <a:extLst>
              <a:ext uri="{FF2B5EF4-FFF2-40B4-BE49-F238E27FC236}">
                <a16:creationId xmlns:a16="http://schemas.microsoft.com/office/drawing/2014/main" id="{9EE978D7-0666-4177-90CC-4FCE107B54F6}"/>
              </a:ext>
            </a:extLst>
          </p:cNvPr>
          <p:cNvSpPr>
            <a:spLocks noChangeArrowheads="1" noTextEdit="1"/>
          </p:cNvSpPr>
          <p:nvPr>
            <p:ph type="sldImg"/>
          </p:nvPr>
        </p:nvSpPr>
        <p:spPr>
          <a:ln/>
        </p:spPr>
      </p:sp>
      <p:sp>
        <p:nvSpPr>
          <p:cNvPr id="405507" name="Rectangle 3">
            <a:extLst>
              <a:ext uri="{FF2B5EF4-FFF2-40B4-BE49-F238E27FC236}">
                <a16:creationId xmlns:a16="http://schemas.microsoft.com/office/drawing/2014/main" id="{6D1DEE94-013A-489D-A3EF-229ED8E6706A}"/>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1753" name="Rectangle 153">
            <a:extLst>
              <a:ext uri="{FF2B5EF4-FFF2-40B4-BE49-F238E27FC236}">
                <a16:creationId xmlns:a16="http://schemas.microsoft.com/office/drawing/2014/main" id="{EA0BD98B-20E7-4349-81C3-882C5929F3C8}"/>
              </a:ext>
            </a:extLst>
          </p:cNvPr>
          <p:cNvSpPr>
            <a:spLocks noGrp="1" noChangeArrowheads="1"/>
          </p:cNvSpPr>
          <p:nvPr>
            <p:ph type="ctrTitle" sz="quarter"/>
          </p:nvPr>
        </p:nvSpPr>
        <p:spPr>
          <a:xfrm>
            <a:off x="685800" y="1768475"/>
            <a:ext cx="7772400" cy="1736725"/>
          </a:xfrm>
        </p:spPr>
        <p:txBody>
          <a:bodyPr anchor="b" anchorCtr="1"/>
          <a:lstStyle>
            <a:lvl1pPr>
              <a:defRPr sz="4400"/>
            </a:lvl1pPr>
          </a:lstStyle>
          <a:p>
            <a:pPr lvl="0"/>
            <a:r>
              <a:rPr lang="en-US" altLang="en-US" noProof="0"/>
              <a:t>Click to edit Master title style</a:t>
            </a:r>
          </a:p>
        </p:txBody>
      </p:sp>
      <p:sp>
        <p:nvSpPr>
          <p:cNvPr id="281754" name="Rectangle 154">
            <a:extLst>
              <a:ext uri="{FF2B5EF4-FFF2-40B4-BE49-F238E27FC236}">
                <a16:creationId xmlns:a16="http://schemas.microsoft.com/office/drawing/2014/main" id="{B0556771-7B0B-4D6B-884B-FE39D682A9E6}"/>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3" panose="05040102010807070707" pitchFamily="18" charset="2"/>
              <a:buNone/>
              <a:defRPr/>
            </a:lvl1pPr>
          </a:lstStyle>
          <a:p>
            <a:pPr lvl="0"/>
            <a:r>
              <a:rPr lang="en-US" altLang="en-US" noProof="0"/>
              <a:t>Click to edit Master subtitle style</a:t>
            </a:r>
          </a:p>
        </p:txBody>
      </p:sp>
      <p:sp>
        <p:nvSpPr>
          <p:cNvPr id="281755" name="Rectangle 155">
            <a:extLst>
              <a:ext uri="{FF2B5EF4-FFF2-40B4-BE49-F238E27FC236}">
                <a16:creationId xmlns:a16="http://schemas.microsoft.com/office/drawing/2014/main" id="{30458EB4-E362-4073-B1CE-1D91A4E02001}"/>
              </a:ext>
            </a:extLst>
          </p:cNvPr>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defRPr>
            </a:lvl1pPr>
          </a:lstStyle>
          <a:p>
            <a:endParaRPr lang="en-US" altLang="en-US"/>
          </a:p>
        </p:txBody>
      </p:sp>
      <p:sp>
        <p:nvSpPr>
          <p:cNvPr id="281756" name="Rectangle 156">
            <a:extLst>
              <a:ext uri="{FF2B5EF4-FFF2-40B4-BE49-F238E27FC236}">
                <a16:creationId xmlns:a16="http://schemas.microsoft.com/office/drawing/2014/main" id="{2C5CDD81-D9D9-4421-AC98-FBFCBB10205B}"/>
              </a:ext>
            </a:extLst>
          </p:cNvPr>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defRPr>
            </a:lvl1pPr>
          </a:lstStyle>
          <a:p>
            <a:endParaRPr lang="en-US" altLang="en-US"/>
          </a:p>
        </p:txBody>
      </p:sp>
      <p:sp>
        <p:nvSpPr>
          <p:cNvPr id="281757" name="Rectangle 157">
            <a:extLst>
              <a:ext uri="{FF2B5EF4-FFF2-40B4-BE49-F238E27FC236}">
                <a16:creationId xmlns:a16="http://schemas.microsoft.com/office/drawing/2014/main" id="{EF133DF9-F3BB-4441-B185-88FBEBC73F9E}"/>
              </a:ext>
            </a:extLst>
          </p:cNvPr>
          <p:cNvSpPr>
            <a:spLocks noGrp="1" noChangeArrowheads="1"/>
          </p:cNvSpPr>
          <p:nvPr>
            <p:ph type="sldNum" sz="quarter" idx="4"/>
          </p:nvPr>
        </p:nvSpPr>
        <p:spPr>
          <a:xfrm>
            <a:off x="6553200" y="6477000"/>
            <a:ext cx="2286000" cy="228600"/>
          </a:xfrm>
        </p:spPr>
        <p:txBody>
          <a:bodyPr/>
          <a:lstStyle>
            <a:lvl1pPr>
              <a:defRPr>
                <a:effectLst>
                  <a:outerShdw blurRad="38100" dist="38100" dir="2700000" algn="tl">
                    <a:srgbClr val="000000"/>
                  </a:outerShdw>
                </a:effectLst>
              </a:defRPr>
            </a:lvl1pPr>
          </a:lstStyle>
          <a:p>
            <a:fld id="{D4823499-95C7-4D9D-9168-90744C1B9BD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3A721-E206-4B6A-90A5-0F6C66C589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9805B2-AF3A-4F32-84C8-980ED0EF5C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3118EC-F322-414F-B1F1-F74B49AB8A5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59C1000-0C56-4491-830F-24198F0E5FA5}"/>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D563AD7-8A67-4621-951E-74B35176ABA7}"/>
              </a:ext>
            </a:extLst>
          </p:cNvPr>
          <p:cNvSpPr>
            <a:spLocks noGrp="1"/>
          </p:cNvSpPr>
          <p:nvPr>
            <p:ph type="sldNum" sz="quarter" idx="12"/>
          </p:nvPr>
        </p:nvSpPr>
        <p:spPr/>
        <p:txBody>
          <a:bodyPr/>
          <a:lstStyle>
            <a:lvl1pPr>
              <a:defRPr/>
            </a:lvl1pPr>
          </a:lstStyle>
          <a:p>
            <a:fld id="{8AD2607A-48CE-4B77-82CC-5FAF441D9887}" type="slidenum">
              <a:rPr lang="en-US" altLang="en-US"/>
              <a:pPr/>
              <a:t>‹#›</a:t>
            </a:fld>
            <a:endParaRPr lang="en-US" altLang="en-US"/>
          </a:p>
        </p:txBody>
      </p:sp>
    </p:spTree>
    <p:extLst>
      <p:ext uri="{BB962C8B-B14F-4D97-AF65-F5344CB8AC3E}">
        <p14:creationId xmlns:p14="http://schemas.microsoft.com/office/powerpoint/2010/main" val="64318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D3294C-D11C-4335-8D09-AC47F8CBCD13}"/>
              </a:ext>
            </a:extLst>
          </p:cNvPr>
          <p:cNvSpPr>
            <a:spLocks noGrp="1"/>
          </p:cNvSpPr>
          <p:nvPr>
            <p:ph type="title" orient="vert"/>
          </p:nvPr>
        </p:nvSpPr>
        <p:spPr>
          <a:xfrm>
            <a:off x="6710363" y="0"/>
            <a:ext cx="2135187" cy="60960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C3EB9A-E963-412E-B859-77A7834BED8C}"/>
              </a:ext>
            </a:extLst>
          </p:cNvPr>
          <p:cNvSpPr>
            <a:spLocks noGrp="1"/>
          </p:cNvSpPr>
          <p:nvPr>
            <p:ph type="body" orient="vert" idx="1"/>
          </p:nvPr>
        </p:nvSpPr>
        <p:spPr>
          <a:xfrm>
            <a:off x="301625" y="0"/>
            <a:ext cx="6256338" cy="6096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84BBA-D84D-46B8-B2D5-EA6C9775D97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BCA68C7-B9E2-4470-99BB-C0C0D08DB9F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916D48B-2B5F-4F1E-9FAD-9CB1658339FD}"/>
              </a:ext>
            </a:extLst>
          </p:cNvPr>
          <p:cNvSpPr>
            <a:spLocks noGrp="1"/>
          </p:cNvSpPr>
          <p:nvPr>
            <p:ph type="sldNum" sz="quarter" idx="12"/>
          </p:nvPr>
        </p:nvSpPr>
        <p:spPr/>
        <p:txBody>
          <a:bodyPr/>
          <a:lstStyle>
            <a:lvl1pPr>
              <a:defRPr/>
            </a:lvl1pPr>
          </a:lstStyle>
          <a:p>
            <a:fld id="{38B9C90D-F8FB-494C-B78A-F0B785C49240}" type="slidenum">
              <a:rPr lang="en-US" altLang="en-US"/>
              <a:pPr/>
              <a:t>‹#›</a:t>
            </a:fld>
            <a:endParaRPr lang="en-US" altLang="en-US"/>
          </a:p>
        </p:txBody>
      </p:sp>
    </p:spTree>
    <p:extLst>
      <p:ext uri="{BB962C8B-B14F-4D97-AF65-F5344CB8AC3E}">
        <p14:creationId xmlns:p14="http://schemas.microsoft.com/office/powerpoint/2010/main" val="689763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59061-87B4-4F93-86FA-E36ABFC4022D}"/>
              </a:ext>
            </a:extLst>
          </p:cNvPr>
          <p:cNvSpPr>
            <a:spLocks noGrp="1"/>
          </p:cNvSpPr>
          <p:nvPr>
            <p:ph type="title"/>
          </p:nvPr>
        </p:nvSpPr>
        <p:spPr>
          <a:xfrm>
            <a:off x="304800" y="0"/>
            <a:ext cx="8540750" cy="6858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EE1CA1-B0B0-4C5E-ABD3-E4FA25C4BB5E}"/>
              </a:ext>
            </a:extLst>
          </p:cNvPr>
          <p:cNvSpPr>
            <a:spLocks noGrp="1"/>
          </p:cNvSpPr>
          <p:nvPr>
            <p:ph type="body" sz="half" idx="1"/>
          </p:nvPr>
        </p:nvSpPr>
        <p:spPr>
          <a:xfrm>
            <a:off x="301625" y="762000"/>
            <a:ext cx="4194175" cy="533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id="{BF31738A-3DAC-453D-AAC8-ED3B24CBAA1A}"/>
              </a:ext>
            </a:extLst>
          </p:cNvPr>
          <p:cNvSpPr>
            <a:spLocks noGrp="1"/>
          </p:cNvSpPr>
          <p:nvPr>
            <p:ph type="clipArt" sz="half" idx="2"/>
          </p:nvPr>
        </p:nvSpPr>
        <p:spPr>
          <a:xfrm>
            <a:off x="4648200" y="762000"/>
            <a:ext cx="4194175" cy="5334000"/>
          </a:xfrm>
        </p:spPr>
        <p:txBody>
          <a:bodyPr/>
          <a:lstStyle/>
          <a:p>
            <a:endParaRPr lang="en-US"/>
          </a:p>
        </p:txBody>
      </p:sp>
      <p:sp>
        <p:nvSpPr>
          <p:cNvPr id="5" name="Date Placeholder 4">
            <a:extLst>
              <a:ext uri="{FF2B5EF4-FFF2-40B4-BE49-F238E27FC236}">
                <a16:creationId xmlns:a16="http://schemas.microsoft.com/office/drawing/2014/main" id="{F88A7C01-CBD6-44B0-80F9-71661B970A41}"/>
              </a:ext>
            </a:extLst>
          </p:cNvPr>
          <p:cNvSpPr>
            <a:spLocks noGrp="1"/>
          </p:cNvSpPr>
          <p:nvPr>
            <p:ph type="dt" sz="half" idx="10"/>
          </p:nvPr>
        </p:nvSpPr>
        <p:spPr>
          <a:xfrm>
            <a:off x="301625" y="6245225"/>
            <a:ext cx="2289175"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33A3AE3-07C8-4D65-8361-BD71E2F12505}"/>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3A6208C-C222-45B9-AD6A-17DFB475663E}"/>
              </a:ext>
            </a:extLst>
          </p:cNvPr>
          <p:cNvSpPr>
            <a:spLocks noGrp="1"/>
          </p:cNvSpPr>
          <p:nvPr>
            <p:ph type="sldNum" sz="quarter" idx="12"/>
          </p:nvPr>
        </p:nvSpPr>
        <p:spPr>
          <a:xfrm>
            <a:off x="6781800" y="6477000"/>
            <a:ext cx="2286000" cy="244475"/>
          </a:xfrm>
        </p:spPr>
        <p:txBody>
          <a:bodyPr/>
          <a:lstStyle>
            <a:lvl1pPr>
              <a:defRPr/>
            </a:lvl1pPr>
          </a:lstStyle>
          <a:p>
            <a:fld id="{5470F2D3-08F0-4AD8-9A69-1C7213F4CD63}" type="slidenum">
              <a:rPr lang="en-US" altLang="en-US"/>
              <a:pPr/>
              <a:t>‹#›</a:t>
            </a:fld>
            <a:endParaRPr lang="en-US" altLang="en-US"/>
          </a:p>
        </p:txBody>
      </p:sp>
    </p:spTree>
    <p:extLst>
      <p:ext uri="{BB962C8B-B14F-4D97-AF65-F5344CB8AC3E}">
        <p14:creationId xmlns:p14="http://schemas.microsoft.com/office/powerpoint/2010/main" val="285373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3648E-DBB6-4ADA-BAAC-751E049623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5CED41-EC13-4012-AE98-8924FC8254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649031-828A-4682-B7E9-A400BFCB6E7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90D7120-9ABF-4B16-8666-4C11F13AA3A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B9A04B5-6EB7-4297-A73A-51C74D0DD106}"/>
              </a:ext>
            </a:extLst>
          </p:cNvPr>
          <p:cNvSpPr>
            <a:spLocks noGrp="1"/>
          </p:cNvSpPr>
          <p:nvPr>
            <p:ph type="sldNum" sz="quarter" idx="12"/>
          </p:nvPr>
        </p:nvSpPr>
        <p:spPr/>
        <p:txBody>
          <a:bodyPr/>
          <a:lstStyle>
            <a:lvl1pPr>
              <a:defRPr/>
            </a:lvl1pPr>
          </a:lstStyle>
          <a:p>
            <a:fld id="{E3229B25-4704-48F3-BBF7-58C3DE311C4F}" type="slidenum">
              <a:rPr lang="en-US" altLang="en-US"/>
              <a:pPr/>
              <a:t>‹#›</a:t>
            </a:fld>
            <a:endParaRPr lang="en-US" altLang="en-US"/>
          </a:p>
        </p:txBody>
      </p:sp>
    </p:spTree>
    <p:extLst>
      <p:ext uri="{BB962C8B-B14F-4D97-AF65-F5344CB8AC3E}">
        <p14:creationId xmlns:p14="http://schemas.microsoft.com/office/powerpoint/2010/main" val="1041321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78A7E-1308-4D68-9739-894FDD1D13F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0F2C49-29D5-4992-BBF4-97FD81A1045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3413ACDD-3E80-4957-9A8E-82AC337C60A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C3935CF-B0FF-4797-A10D-690FAE28DBB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6662640-DCEC-4A26-9A84-ADC3FC779591}"/>
              </a:ext>
            </a:extLst>
          </p:cNvPr>
          <p:cNvSpPr>
            <a:spLocks noGrp="1"/>
          </p:cNvSpPr>
          <p:nvPr>
            <p:ph type="sldNum" sz="quarter" idx="12"/>
          </p:nvPr>
        </p:nvSpPr>
        <p:spPr/>
        <p:txBody>
          <a:bodyPr/>
          <a:lstStyle>
            <a:lvl1pPr>
              <a:defRPr/>
            </a:lvl1pPr>
          </a:lstStyle>
          <a:p>
            <a:fld id="{20903A01-A97F-4215-A880-EC578C03206A}" type="slidenum">
              <a:rPr lang="en-US" altLang="en-US"/>
              <a:pPr/>
              <a:t>‹#›</a:t>
            </a:fld>
            <a:endParaRPr lang="en-US" altLang="en-US"/>
          </a:p>
        </p:txBody>
      </p:sp>
    </p:spTree>
    <p:extLst>
      <p:ext uri="{BB962C8B-B14F-4D97-AF65-F5344CB8AC3E}">
        <p14:creationId xmlns:p14="http://schemas.microsoft.com/office/powerpoint/2010/main" val="93732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1A239-30E0-4F3D-9413-B70986E9C3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011EC1-EC08-41DD-9D8A-A3EF3B40ADA0}"/>
              </a:ext>
            </a:extLst>
          </p:cNvPr>
          <p:cNvSpPr>
            <a:spLocks noGrp="1"/>
          </p:cNvSpPr>
          <p:nvPr>
            <p:ph sz="half" idx="1"/>
          </p:nvPr>
        </p:nvSpPr>
        <p:spPr>
          <a:xfrm>
            <a:off x="301625" y="762000"/>
            <a:ext cx="4194175" cy="533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67ECDB-76B4-44FF-A38F-68FF416C62D5}"/>
              </a:ext>
            </a:extLst>
          </p:cNvPr>
          <p:cNvSpPr>
            <a:spLocks noGrp="1"/>
          </p:cNvSpPr>
          <p:nvPr>
            <p:ph sz="half" idx="2"/>
          </p:nvPr>
        </p:nvSpPr>
        <p:spPr>
          <a:xfrm>
            <a:off x="4648200" y="762000"/>
            <a:ext cx="4194175" cy="533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B66A7B-CE5B-49F4-AA48-004F47711E7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F773A62-183C-45D0-B425-5C23578AE81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91AA66B-1A11-4C76-B3CF-E74BB87DFBE6}"/>
              </a:ext>
            </a:extLst>
          </p:cNvPr>
          <p:cNvSpPr>
            <a:spLocks noGrp="1"/>
          </p:cNvSpPr>
          <p:nvPr>
            <p:ph type="sldNum" sz="quarter" idx="12"/>
          </p:nvPr>
        </p:nvSpPr>
        <p:spPr/>
        <p:txBody>
          <a:bodyPr/>
          <a:lstStyle>
            <a:lvl1pPr>
              <a:defRPr/>
            </a:lvl1pPr>
          </a:lstStyle>
          <a:p>
            <a:fld id="{A2C1A658-52CC-4E7A-B838-C5DE45E2F182}" type="slidenum">
              <a:rPr lang="en-US" altLang="en-US"/>
              <a:pPr/>
              <a:t>‹#›</a:t>
            </a:fld>
            <a:endParaRPr lang="en-US" altLang="en-US"/>
          </a:p>
        </p:txBody>
      </p:sp>
    </p:spTree>
    <p:extLst>
      <p:ext uri="{BB962C8B-B14F-4D97-AF65-F5344CB8AC3E}">
        <p14:creationId xmlns:p14="http://schemas.microsoft.com/office/powerpoint/2010/main" val="2143933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F5A1F-732C-4AC3-8444-91C9FD1B184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A490EF-45A1-4191-8151-1E476787764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AA3B63-466F-406E-BCF9-D3E6B8C09AEE}"/>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F347F9-964C-4A56-BD7D-3DF1DC9D375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38340A6-B9BB-4B42-B570-AA2E19B82A8B}"/>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879CC1-1CB8-451F-AF80-AB31CF8D93B1}"/>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3AA3AC5-6BFA-429D-B1F2-C799F39AB60E}"/>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52B8089-1EBB-455A-83B5-6CFB5887114F}"/>
              </a:ext>
            </a:extLst>
          </p:cNvPr>
          <p:cNvSpPr>
            <a:spLocks noGrp="1"/>
          </p:cNvSpPr>
          <p:nvPr>
            <p:ph type="sldNum" sz="quarter" idx="12"/>
          </p:nvPr>
        </p:nvSpPr>
        <p:spPr/>
        <p:txBody>
          <a:bodyPr/>
          <a:lstStyle>
            <a:lvl1pPr>
              <a:defRPr/>
            </a:lvl1pPr>
          </a:lstStyle>
          <a:p>
            <a:fld id="{7E84EAAA-D9A5-48F6-B889-923B5E122E55}" type="slidenum">
              <a:rPr lang="en-US" altLang="en-US"/>
              <a:pPr/>
              <a:t>‹#›</a:t>
            </a:fld>
            <a:endParaRPr lang="en-US" altLang="en-US"/>
          </a:p>
        </p:txBody>
      </p:sp>
    </p:spTree>
    <p:extLst>
      <p:ext uri="{BB962C8B-B14F-4D97-AF65-F5344CB8AC3E}">
        <p14:creationId xmlns:p14="http://schemas.microsoft.com/office/powerpoint/2010/main" val="1572727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B2386-E7FC-4FA9-AA72-B8D2E4619C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ED12AB-632F-4736-BFFA-8F70828D8F10}"/>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CA2D8FC3-907F-4FA3-AFDB-B4F268BFBA60}"/>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1097277-AD1E-4A78-8FED-824E8A809AC6}"/>
              </a:ext>
            </a:extLst>
          </p:cNvPr>
          <p:cNvSpPr>
            <a:spLocks noGrp="1"/>
          </p:cNvSpPr>
          <p:nvPr>
            <p:ph type="sldNum" sz="quarter" idx="12"/>
          </p:nvPr>
        </p:nvSpPr>
        <p:spPr/>
        <p:txBody>
          <a:bodyPr/>
          <a:lstStyle>
            <a:lvl1pPr>
              <a:defRPr/>
            </a:lvl1pPr>
          </a:lstStyle>
          <a:p>
            <a:fld id="{9C017862-0FAD-4390-B9D8-C68206CCC692}" type="slidenum">
              <a:rPr lang="en-US" altLang="en-US"/>
              <a:pPr/>
              <a:t>‹#›</a:t>
            </a:fld>
            <a:endParaRPr lang="en-US" altLang="en-US"/>
          </a:p>
        </p:txBody>
      </p:sp>
    </p:spTree>
    <p:extLst>
      <p:ext uri="{BB962C8B-B14F-4D97-AF65-F5344CB8AC3E}">
        <p14:creationId xmlns:p14="http://schemas.microsoft.com/office/powerpoint/2010/main" val="282674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6D0451-D521-4890-9D73-BCF5A0C3E43C}"/>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758E075-14C0-4E6D-A719-5639560BC7E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E6B8A2CD-904B-45FC-A59E-A6587989D3F5}"/>
              </a:ext>
            </a:extLst>
          </p:cNvPr>
          <p:cNvSpPr>
            <a:spLocks noGrp="1"/>
          </p:cNvSpPr>
          <p:nvPr>
            <p:ph type="sldNum" sz="quarter" idx="12"/>
          </p:nvPr>
        </p:nvSpPr>
        <p:spPr/>
        <p:txBody>
          <a:bodyPr/>
          <a:lstStyle>
            <a:lvl1pPr>
              <a:defRPr/>
            </a:lvl1pPr>
          </a:lstStyle>
          <a:p>
            <a:fld id="{5C11C7C5-68E4-432A-9AA6-5B82A848D02E}" type="slidenum">
              <a:rPr lang="en-US" altLang="en-US"/>
              <a:pPr/>
              <a:t>‹#›</a:t>
            </a:fld>
            <a:endParaRPr lang="en-US" altLang="en-US"/>
          </a:p>
        </p:txBody>
      </p:sp>
    </p:spTree>
    <p:extLst>
      <p:ext uri="{BB962C8B-B14F-4D97-AF65-F5344CB8AC3E}">
        <p14:creationId xmlns:p14="http://schemas.microsoft.com/office/powerpoint/2010/main" val="210433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7BB-497D-4CC7-962F-A6C516A5CBC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0BFE3B-8697-4BB4-B7C3-E4A40F6ABA9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2B09E4-E200-41BD-9DA2-9FE169683FC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CF4C9C-395B-4D15-84CC-4E4A0F1AB73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0B56CC1-E78B-4F4F-ACF1-1C9DF223104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3456FBD-CC7C-4FE7-87D7-E3FDCADA6399}"/>
              </a:ext>
            </a:extLst>
          </p:cNvPr>
          <p:cNvSpPr>
            <a:spLocks noGrp="1"/>
          </p:cNvSpPr>
          <p:nvPr>
            <p:ph type="sldNum" sz="quarter" idx="12"/>
          </p:nvPr>
        </p:nvSpPr>
        <p:spPr/>
        <p:txBody>
          <a:bodyPr/>
          <a:lstStyle>
            <a:lvl1pPr>
              <a:defRPr/>
            </a:lvl1pPr>
          </a:lstStyle>
          <a:p>
            <a:fld id="{F124BFF6-8A4F-44FE-8462-7F4B4B0EFC4C}" type="slidenum">
              <a:rPr lang="en-US" altLang="en-US"/>
              <a:pPr/>
              <a:t>‹#›</a:t>
            </a:fld>
            <a:endParaRPr lang="en-US" altLang="en-US"/>
          </a:p>
        </p:txBody>
      </p:sp>
    </p:spTree>
    <p:extLst>
      <p:ext uri="{BB962C8B-B14F-4D97-AF65-F5344CB8AC3E}">
        <p14:creationId xmlns:p14="http://schemas.microsoft.com/office/powerpoint/2010/main" val="1809963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49D75-3455-4934-BDC7-E534FF4056C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7C08D3-C0EB-4FF9-A167-BB4A47197B6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FEC8E5-CF7E-47D1-8568-F141577791B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6F21DF-6497-4319-9A77-B21F5FBB725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80C5941-9E80-4622-98AF-A66954EF3601}"/>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B3D4968-117E-478F-8AC0-68F105DDDF5E}"/>
              </a:ext>
            </a:extLst>
          </p:cNvPr>
          <p:cNvSpPr>
            <a:spLocks noGrp="1"/>
          </p:cNvSpPr>
          <p:nvPr>
            <p:ph type="sldNum" sz="quarter" idx="12"/>
          </p:nvPr>
        </p:nvSpPr>
        <p:spPr/>
        <p:txBody>
          <a:bodyPr/>
          <a:lstStyle>
            <a:lvl1pPr>
              <a:defRPr/>
            </a:lvl1pPr>
          </a:lstStyle>
          <a:p>
            <a:fld id="{DBF9888D-9548-47C6-B300-9A5ABFE7B84D}" type="slidenum">
              <a:rPr lang="en-US" altLang="en-US"/>
              <a:pPr/>
              <a:t>‹#›</a:t>
            </a:fld>
            <a:endParaRPr lang="en-US" altLang="en-US"/>
          </a:p>
        </p:txBody>
      </p:sp>
    </p:spTree>
    <p:extLst>
      <p:ext uri="{BB962C8B-B14F-4D97-AF65-F5344CB8AC3E}">
        <p14:creationId xmlns:p14="http://schemas.microsoft.com/office/powerpoint/2010/main" val="2340102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sp>
        <p:nvSpPr>
          <p:cNvPr id="280729" name="Rectangle 153">
            <a:extLst>
              <a:ext uri="{FF2B5EF4-FFF2-40B4-BE49-F238E27FC236}">
                <a16:creationId xmlns:a16="http://schemas.microsoft.com/office/drawing/2014/main" id="{3610ADB3-6E2D-490A-84BE-E95D203370CB}"/>
              </a:ext>
            </a:extLst>
          </p:cNvPr>
          <p:cNvSpPr>
            <a:spLocks noGrp="1" noRot="1" noChangeArrowheads="1"/>
          </p:cNvSpPr>
          <p:nvPr>
            <p:ph type="title"/>
          </p:nvPr>
        </p:nvSpPr>
        <p:spPr bwMode="auto">
          <a:xfrm>
            <a:off x="304800" y="0"/>
            <a:ext cx="85407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80730" name="Rectangle 154">
            <a:extLst>
              <a:ext uri="{FF2B5EF4-FFF2-40B4-BE49-F238E27FC236}">
                <a16:creationId xmlns:a16="http://schemas.microsoft.com/office/drawing/2014/main" id="{20E7587D-0B63-4DF1-89A6-413FE2C83012}"/>
              </a:ext>
            </a:extLst>
          </p:cNvPr>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b="0">
                <a:solidFill>
                  <a:schemeClr val="tx1"/>
                </a:solidFill>
              </a:defRPr>
            </a:lvl1pPr>
          </a:lstStyle>
          <a:p>
            <a:endParaRPr lang="en-US" altLang="en-US"/>
          </a:p>
        </p:txBody>
      </p:sp>
      <p:sp>
        <p:nvSpPr>
          <p:cNvPr id="280731" name="Rectangle 155">
            <a:extLst>
              <a:ext uri="{FF2B5EF4-FFF2-40B4-BE49-F238E27FC236}">
                <a16:creationId xmlns:a16="http://schemas.microsoft.com/office/drawing/2014/main" id="{211DFB6A-66D4-4555-8E8F-01D37AA4D4E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SzTx/>
              <a:buFontTx/>
              <a:buNone/>
              <a:defRPr b="0">
                <a:solidFill>
                  <a:schemeClr val="tx1"/>
                </a:solidFill>
              </a:defRPr>
            </a:lvl1pPr>
          </a:lstStyle>
          <a:p>
            <a:endParaRPr lang="en-US" altLang="en-US"/>
          </a:p>
        </p:txBody>
      </p:sp>
      <p:sp>
        <p:nvSpPr>
          <p:cNvPr id="280732" name="Rectangle 156">
            <a:extLst>
              <a:ext uri="{FF2B5EF4-FFF2-40B4-BE49-F238E27FC236}">
                <a16:creationId xmlns:a16="http://schemas.microsoft.com/office/drawing/2014/main" id="{5FD80FA9-2C8A-4CA4-B373-154DA0C74175}"/>
              </a:ext>
            </a:extLst>
          </p:cNvPr>
          <p:cNvSpPr>
            <a:spLocks noGrp="1" noChangeArrowheads="1"/>
          </p:cNvSpPr>
          <p:nvPr>
            <p:ph type="sldNum" sz="quarter" idx="4"/>
          </p:nvPr>
        </p:nvSpPr>
        <p:spPr bwMode="auto">
          <a:xfrm>
            <a:off x="6781800" y="6477000"/>
            <a:ext cx="2286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b="0">
                <a:solidFill>
                  <a:schemeClr val="tx1"/>
                </a:solidFill>
              </a:defRPr>
            </a:lvl1pPr>
          </a:lstStyle>
          <a:p>
            <a:fld id="{709F10B6-29AE-4F93-A7FE-A51EE91BE0FE}" type="slidenum">
              <a:rPr lang="en-US" altLang="en-US"/>
              <a:pPr/>
              <a:t>‹#›</a:t>
            </a:fld>
            <a:endParaRPr lang="en-US" altLang="en-US"/>
          </a:p>
        </p:txBody>
      </p:sp>
      <p:sp>
        <p:nvSpPr>
          <p:cNvPr id="280733" name="Rectangle 157">
            <a:extLst>
              <a:ext uri="{FF2B5EF4-FFF2-40B4-BE49-F238E27FC236}">
                <a16:creationId xmlns:a16="http://schemas.microsoft.com/office/drawing/2014/main" id="{DC148138-6865-41B5-940C-C06F9DA80D10}"/>
              </a:ext>
            </a:extLst>
          </p:cNvPr>
          <p:cNvSpPr>
            <a:spLocks noGrp="1" noRot="1" noChangeArrowheads="1"/>
          </p:cNvSpPr>
          <p:nvPr>
            <p:ph type="body" idx="1"/>
          </p:nvPr>
        </p:nvSpPr>
        <p:spPr bwMode="auto">
          <a:xfrm>
            <a:off x="301625" y="762000"/>
            <a:ext cx="854075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0734" name="AutoShape 158">
            <a:hlinkClick r:id="rId14" action="ppaction://hlinksldjump" highlightClick="1"/>
            <a:extLst>
              <a:ext uri="{FF2B5EF4-FFF2-40B4-BE49-F238E27FC236}">
                <a16:creationId xmlns:a16="http://schemas.microsoft.com/office/drawing/2014/main" id="{E1F6C91E-EE5A-4458-BF97-AD0D9809ECDC}"/>
              </a:ext>
            </a:extLst>
          </p:cNvPr>
          <p:cNvSpPr>
            <a:spLocks noChangeArrowheads="1"/>
          </p:cNvSpPr>
          <p:nvPr userDrawn="1"/>
        </p:nvSpPr>
        <p:spPr bwMode="auto">
          <a:xfrm>
            <a:off x="7162800" y="6553200"/>
            <a:ext cx="381000" cy="304800"/>
          </a:xfrm>
          <a:prstGeom prst="actionButtonHome">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0735" name="AutoShape 159">
            <a:hlinkClick r:id="" action="ppaction://hlinkshowjump?jump=nextslide" highlightClick="1"/>
            <a:extLst>
              <a:ext uri="{FF2B5EF4-FFF2-40B4-BE49-F238E27FC236}">
                <a16:creationId xmlns:a16="http://schemas.microsoft.com/office/drawing/2014/main" id="{C0464870-8407-45C7-8436-26CD83AA062C}"/>
              </a:ext>
            </a:extLst>
          </p:cNvPr>
          <p:cNvSpPr>
            <a:spLocks noChangeArrowheads="1"/>
          </p:cNvSpPr>
          <p:nvPr userDrawn="1"/>
        </p:nvSpPr>
        <p:spPr bwMode="auto">
          <a:xfrm>
            <a:off x="7924800" y="6553200"/>
            <a:ext cx="533400" cy="304800"/>
          </a:xfrm>
          <a:prstGeom prst="actionButtonForwardNex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0736" name="AutoShape 160">
            <a:hlinkClick r:id="" action="ppaction://hlinkshowjump?jump=previousslide" highlightClick="1"/>
            <a:extLst>
              <a:ext uri="{FF2B5EF4-FFF2-40B4-BE49-F238E27FC236}">
                <a16:creationId xmlns:a16="http://schemas.microsoft.com/office/drawing/2014/main" id="{EF2ED7CC-25B2-4FA1-B1C6-D45DFB7EA7D5}"/>
              </a:ext>
            </a:extLst>
          </p:cNvPr>
          <p:cNvSpPr>
            <a:spLocks noChangeArrowheads="1"/>
          </p:cNvSpPr>
          <p:nvPr userDrawn="1"/>
        </p:nvSpPr>
        <p:spPr bwMode="auto">
          <a:xfrm>
            <a:off x="6629400" y="6553200"/>
            <a:ext cx="533400" cy="304800"/>
          </a:xfrm>
          <a:prstGeom prst="actionButtonBackPrevious">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80745" name="AutoShape 169">
            <a:hlinkClick r:id="" action="ppaction://hlinkshowjump?jump=lastslideviewed" highlightClick="1"/>
            <a:extLst>
              <a:ext uri="{FF2B5EF4-FFF2-40B4-BE49-F238E27FC236}">
                <a16:creationId xmlns:a16="http://schemas.microsoft.com/office/drawing/2014/main" id="{B327A564-6746-46C6-B5D4-B001D1A12DEC}"/>
              </a:ext>
            </a:extLst>
          </p:cNvPr>
          <p:cNvSpPr>
            <a:spLocks noChangeArrowheads="1"/>
          </p:cNvSpPr>
          <p:nvPr userDrawn="1"/>
        </p:nvSpPr>
        <p:spPr bwMode="auto">
          <a:xfrm>
            <a:off x="7543800" y="6553200"/>
            <a:ext cx="381000" cy="304800"/>
          </a:xfrm>
          <a:prstGeom prst="actionButtonReturn">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hf hdr="0" ftr="0" dt="0"/>
  <p:txStyles>
    <p:titleStyle>
      <a:lvl1pPr algn="ctr" rtl="0" fontAlgn="base">
        <a:spcBef>
          <a:spcPct val="0"/>
        </a:spcBef>
        <a:spcAft>
          <a:spcPct val="0"/>
        </a:spcAft>
        <a:defRPr sz="36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36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36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36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80000"/>
        <a:buFont typeface="Wingdings 3" panose="05040102010807070707" pitchFamily="18"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80000"/>
        <a:buFont typeface="Wingdings 3" panose="05040102010807070707" pitchFamily="18"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3" panose="05040102010807070707" pitchFamily="18"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siu.edu/~imsasa/est" TargetMode="External"/><Relationship Id="rId7"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www.parallax.com/" TargetMode="External"/><Relationship Id="rId4" Type="http://schemas.openxmlformats.org/officeDocument/2006/relationships/hyperlink" Target="mailto:mhebel@siu.edu" TargetMode="Externa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slide" Target="slide32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slide" Target="slide32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8" Type="http://schemas.openxmlformats.org/officeDocument/2006/relationships/slide" Target="slide121.xml"/><Relationship Id="rId13" Type="http://schemas.openxmlformats.org/officeDocument/2006/relationships/slide" Target="slide131.xml"/><Relationship Id="rId18" Type="http://schemas.openxmlformats.org/officeDocument/2006/relationships/slide" Target="slide140.xml"/><Relationship Id="rId3" Type="http://schemas.openxmlformats.org/officeDocument/2006/relationships/slide" Target="slide110.xml"/><Relationship Id="rId21" Type="http://schemas.openxmlformats.org/officeDocument/2006/relationships/slide" Target="slide151.xml"/><Relationship Id="rId7" Type="http://schemas.openxmlformats.org/officeDocument/2006/relationships/slide" Target="slide120.xml"/><Relationship Id="rId12" Type="http://schemas.openxmlformats.org/officeDocument/2006/relationships/slide" Target="slide130.xml"/><Relationship Id="rId17" Type="http://schemas.openxmlformats.org/officeDocument/2006/relationships/slide" Target="slide138.xml"/><Relationship Id="rId2" Type="http://schemas.openxmlformats.org/officeDocument/2006/relationships/slide" Target="slide109.xml"/><Relationship Id="rId16" Type="http://schemas.openxmlformats.org/officeDocument/2006/relationships/slide" Target="slide136.xml"/><Relationship Id="rId20" Type="http://schemas.openxmlformats.org/officeDocument/2006/relationships/slide" Target="slide146.xml"/><Relationship Id="rId1" Type="http://schemas.openxmlformats.org/officeDocument/2006/relationships/slideLayout" Target="../slideLayouts/slideLayout6.xml"/><Relationship Id="rId6" Type="http://schemas.openxmlformats.org/officeDocument/2006/relationships/slide" Target="slide119.xml"/><Relationship Id="rId11" Type="http://schemas.openxmlformats.org/officeDocument/2006/relationships/slide" Target="slide125.xml"/><Relationship Id="rId5" Type="http://schemas.openxmlformats.org/officeDocument/2006/relationships/slide" Target="slide116.xml"/><Relationship Id="rId15" Type="http://schemas.openxmlformats.org/officeDocument/2006/relationships/slide" Target="slide134.xml"/><Relationship Id="rId10" Type="http://schemas.openxmlformats.org/officeDocument/2006/relationships/slide" Target="slide124.xml"/><Relationship Id="rId19" Type="http://schemas.openxmlformats.org/officeDocument/2006/relationships/slide" Target="slide141.xml"/><Relationship Id="rId4" Type="http://schemas.openxmlformats.org/officeDocument/2006/relationships/slide" Target="slide115.xml"/><Relationship Id="rId9" Type="http://schemas.openxmlformats.org/officeDocument/2006/relationships/slide" Target="slide123.xml"/><Relationship Id="rId14" Type="http://schemas.openxmlformats.org/officeDocument/2006/relationships/slide" Target="slide13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3.png"/><Relationship Id="rId4" Type="http://schemas.openxmlformats.org/officeDocument/2006/relationships/image" Target="../media/image8.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slide" Target="slide30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slide" Target="slide32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8.png"/><Relationship Id="rId4" Type="http://schemas.openxmlformats.org/officeDocument/2006/relationships/oleObject" Target="../embeddings/oleObject4.bin"/></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slide" Target="slide30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slide" Target="slide30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slide" Target="slide30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slide" Target="slide32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slide" Target="slide32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slide" Target="slide30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slide" Target="slide30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slide" Target="slide30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slide" Target="slide304.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slide" Target="slide30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slide" Target="slide32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slide" Target="slide30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slide" Target="slide326.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slide" Target="slide30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50.xml.rels><?xml version="1.0" encoding="UTF-8" standalone="yes"?>
<Relationships xmlns="http://schemas.openxmlformats.org/package/2006/relationships"><Relationship Id="rId2" Type="http://schemas.openxmlformats.org/officeDocument/2006/relationships/slide" Target="slide327.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8" Type="http://schemas.openxmlformats.org/officeDocument/2006/relationships/slide" Target="slide165.xml"/><Relationship Id="rId13" Type="http://schemas.openxmlformats.org/officeDocument/2006/relationships/slide" Target="slide184.xml"/><Relationship Id="rId3" Type="http://schemas.openxmlformats.org/officeDocument/2006/relationships/slide" Target="slide157.xml"/><Relationship Id="rId7" Type="http://schemas.openxmlformats.org/officeDocument/2006/relationships/slide" Target="slide164.xml"/><Relationship Id="rId12" Type="http://schemas.openxmlformats.org/officeDocument/2006/relationships/slide" Target="slide181.xml"/><Relationship Id="rId2" Type="http://schemas.openxmlformats.org/officeDocument/2006/relationships/slide" Target="slide156.xml"/><Relationship Id="rId1" Type="http://schemas.openxmlformats.org/officeDocument/2006/relationships/slideLayout" Target="../slideLayouts/slideLayout2.xml"/><Relationship Id="rId6" Type="http://schemas.openxmlformats.org/officeDocument/2006/relationships/slide" Target="slide163.xml"/><Relationship Id="rId11" Type="http://schemas.openxmlformats.org/officeDocument/2006/relationships/slide" Target="slide174.xml"/><Relationship Id="rId5" Type="http://schemas.openxmlformats.org/officeDocument/2006/relationships/slide" Target="slide162.xml"/><Relationship Id="rId10" Type="http://schemas.openxmlformats.org/officeDocument/2006/relationships/slide" Target="slide170.xml"/><Relationship Id="rId4" Type="http://schemas.openxmlformats.org/officeDocument/2006/relationships/slide" Target="slide161.xml"/><Relationship Id="rId9" Type="http://schemas.openxmlformats.org/officeDocument/2006/relationships/slide" Target="slide168.xml"/><Relationship Id="rId14" Type="http://schemas.openxmlformats.org/officeDocument/2006/relationships/slide" Target="slide19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 Target="slide328.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slide" Target="slide304.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slide" Target="slide330.xml"/><Relationship Id="rId2" Type="http://schemas.openxmlformats.org/officeDocument/2006/relationships/slide" Target="slide329.xml"/><Relationship Id="rId1" Type="http://schemas.openxmlformats.org/officeDocument/2006/relationships/slideLayout" Target="../slideLayouts/slideLayout2.xml"/><Relationship Id="rId4" Type="http://schemas.openxmlformats.org/officeDocument/2006/relationships/slide" Target="slide33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slide" Target="slide332.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slide" Target="slide304.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slide" Target="slide30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slide" Target="slide333.xml"/><Relationship Id="rId2" Type="http://schemas.openxmlformats.org/officeDocument/2006/relationships/slide" Target="slide334.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8" Type="http://schemas.openxmlformats.org/officeDocument/2006/relationships/slide" Target="slide216.xml"/><Relationship Id="rId13" Type="http://schemas.openxmlformats.org/officeDocument/2006/relationships/slide" Target="slide228.xml"/><Relationship Id="rId18" Type="http://schemas.openxmlformats.org/officeDocument/2006/relationships/slide" Target="slide241.xml"/><Relationship Id="rId3" Type="http://schemas.openxmlformats.org/officeDocument/2006/relationships/slide" Target="slide199.xml"/><Relationship Id="rId21" Type="http://schemas.openxmlformats.org/officeDocument/2006/relationships/slide" Target="slide250.xml"/><Relationship Id="rId7" Type="http://schemas.openxmlformats.org/officeDocument/2006/relationships/slide" Target="slide213.xml"/><Relationship Id="rId12" Type="http://schemas.openxmlformats.org/officeDocument/2006/relationships/slide" Target="slide224.xml"/><Relationship Id="rId17" Type="http://schemas.openxmlformats.org/officeDocument/2006/relationships/slide" Target="slide239.xml"/><Relationship Id="rId25" Type="http://schemas.openxmlformats.org/officeDocument/2006/relationships/slide" Target="slide259.xml"/><Relationship Id="rId2" Type="http://schemas.openxmlformats.org/officeDocument/2006/relationships/slide" Target="slide197.xml"/><Relationship Id="rId16" Type="http://schemas.openxmlformats.org/officeDocument/2006/relationships/slide" Target="slide238.xml"/><Relationship Id="rId20" Type="http://schemas.openxmlformats.org/officeDocument/2006/relationships/slide" Target="slide248.xml"/><Relationship Id="rId1" Type="http://schemas.openxmlformats.org/officeDocument/2006/relationships/slideLayout" Target="../slideLayouts/slideLayout2.xml"/><Relationship Id="rId6" Type="http://schemas.openxmlformats.org/officeDocument/2006/relationships/slide" Target="slide210.xml"/><Relationship Id="rId11" Type="http://schemas.openxmlformats.org/officeDocument/2006/relationships/slide" Target="slide223.xml"/><Relationship Id="rId24" Type="http://schemas.openxmlformats.org/officeDocument/2006/relationships/slide" Target="slide257.xml"/><Relationship Id="rId5" Type="http://schemas.openxmlformats.org/officeDocument/2006/relationships/slide" Target="slide209.xml"/><Relationship Id="rId15" Type="http://schemas.openxmlformats.org/officeDocument/2006/relationships/slide" Target="slide232.xml"/><Relationship Id="rId23" Type="http://schemas.openxmlformats.org/officeDocument/2006/relationships/slide" Target="slide255.xml"/><Relationship Id="rId10" Type="http://schemas.openxmlformats.org/officeDocument/2006/relationships/slide" Target="slide222.xml"/><Relationship Id="rId19" Type="http://schemas.openxmlformats.org/officeDocument/2006/relationships/slide" Target="slide242.xml"/><Relationship Id="rId4" Type="http://schemas.openxmlformats.org/officeDocument/2006/relationships/slide" Target="slide207.xml"/><Relationship Id="rId9" Type="http://schemas.openxmlformats.org/officeDocument/2006/relationships/slide" Target="slide219.xml"/><Relationship Id="rId14" Type="http://schemas.openxmlformats.org/officeDocument/2006/relationships/slide" Target="slide229.xml"/><Relationship Id="rId22" Type="http://schemas.openxmlformats.org/officeDocument/2006/relationships/slide" Target="slide25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hyperlink" Target="http://www.national.com/ds/AD/ADC0801.pdf" TargetMode="External"/><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hyperlink" Target="http://www.national.com/ds/AD/ADC0831.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77.jpeg"/><Relationship Id="rId5" Type="http://schemas.openxmlformats.org/officeDocument/2006/relationships/image" Target="../media/image78.png"/><Relationship Id="rId4" Type="http://schemas.openxmlformats.org/officeDocument/2006/relationships/oleObject" Target="../embeddings/oleObject15.bin"/></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28.xml"/><Relationship Id="rId4" Type="http://schemas.openxmlformats.org/officeDocument/2006/relationships/slide" Target="slide2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slide" Target="slide335.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slide" Target="slide337.xml"/><Relationship Id="rId2" Type="http://schemas.openxmlformats.org/officeDocument/2006/relationships/slide" Target="slide336.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hyperlink" Target="http://www.parallax.com/detail.asp?product_id=28016" TargetMode="External"/><Relationship Id="rId7" Type="http://schemas.openxmlformats.org/officeDocument/2006/relationships/image" Target="../media/image85.png"/><Relationship Id="rId12" Type="http://schemas.openxmlformats.org/officeDocument/2006/relationships/image" Target="../media/image87.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6.bin"/><Relationship Id="rId11" Type="http://schemas.openxmlformats.org/officeDocument/2006/relationships/oleObject" Target="../embeddings/oleObject18.bin"/><Relationship Id="rId5" Type="http://schemas.openxmlformats.org/officeDocument/2006/relationships/hyperlink" Target="http://www.parallax.com/detail.asp?product_id=29116" TargetMode="External"/><Relationship Id="rId10" Type="http://schemas.openxmlformats.org/officeDocument/2006/relationships/image" Target="../media/image88.jpeg"/><Relationship Id="rId4" Type="http://schemas.openxmlformats.org/officeDocument/2006/relationships/hyperlink" Target="http://www.parallax.com/html_pages/products/communication/rf_modules.asp" TargetMode="External"/><Relationship Id="rId9" Type="http://schemas.openxmlformats.org/officeDocument/2006/relationships/image" Target="../media/image86.png"/></Relationships>
</file>

<file path=ppt/slides/_rels/slide236.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hyperlink" Target="http://www.parallax.com/html_pages/products/audiovisual/audio_visual.asp" TargetMode="Externa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89.png"/><Relationship Id="rId5" Type="http://schemas.openxmlformats.org/officeDocument/2006/relationships/oleObject" Target="../embeddings/oleObject19.bin"/><Relationship Id="rId4" Type="http://schemas.openxmlformats.org/officeDocument/2006/relationships/hyperlink" Target="http://www.parallax.com/detail.asp?product_id=30052" TargetMode="Externa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95.png"/></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hyperlink" Target="http://www.parallax.com/detail.asp?product_id=28015" TargetMode="Externa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96.png"/><Relationship Id="rId4" Type="http://schemas.openxmlformats.org/officeDocument/2006/relationships/oleObject" Target="../embeddings/oleObject22.bin"/></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hyperlink" Target="http://www.parallax.com/html_pages/downloads/software/software_basic_stamp.asp" TargetMode="Externa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hyperlink" Target="http://www.parallax.com/html_pages/downloads/software/software_basic_stamp.asp" TargetMode="Externa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hyperlink" Target="http://www.parallax.com/html_pages/downloads/software/software_basic_stamp.asp" TargetMode="Externa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112.png"/><Relationship Id="rId5" Type="http://schemas.openxmlformats.org/officeDocument/2006/relationships/oleObject" Target="../embeddings/oleObject23.bin"/><Relationship Id="rId4" Type="http://schemas.openxmlformats.org/officeDocument/2006/relationships/hyperlink" Target="http://www.parallax.com/detail.asp?product_id=28014" TargetMode="Externa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8" Type="http://schemas.openxmlformats.org/officeDocument/2006/relationships/slide" Target="slide291.xml"/><Relationship Id="rId13" Type="http://schemas.openxmlformats.org/officeDocument/2006/relationships/slide" Target="slide298.xml"/><Relationship Id="rId3" Type="http://schemas.openxmlformats.org/officeDocument/2006/relationships/slide" Target="slide280.xml"/><Relationship Id="rId7" Type="http://schemas.openxmlformats.org/officeDocument/2006/relationships/slide" Target="slide289.xml"/><Relationship Id="rId12" Type="http://schemas.openxmlformats.org/officeDocument/2006/relationships/slide" Target="slide296.xml"/><Relationship Id="rId2" Type="http://schemas.openxmlformats.org/officeDocument/2006/relationships/slide" Target="slide279.xml"/><Relationship Id="rId1" Type="http://schemas.openxmlformats.org/officeDocument/2006/relationships/slideLayout" Target="../slideLayouts/slideLayout2.xml"/><Relationship Id="rId6" Type="http://schemas.openxmlformats.org/officeDocument/2006/relationships/slide" Target="slide287.xml"/><Relationship Id="rId11" Type="http://schemas.openxmlformats.org/officeDocument/2006/relationships/slide" Target="slide295.xml"/><Relationship Id="rId5" Type="http://schemas.openxmlformats.org/officeDocument/2006/relationships/slide" Target="slide285.xml"/><Relationship Id="rId10" Type="http://schemas.openxmlformats.org/officeDocument/2006/relationships/slide" Target="slide294.xml"/><Relationship Id="rId4" Type="http://schemas.openxmlformats.org/officeDocument/2006/relationships/slide" Target="slide283.xml"/><Relationship Id="rId9" Type="http://schemas.openxmlformats.org/officeDocument/2006/relationships/slide" Target="slide29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imsinet.casa.siu.edu/bs2_tutorial/feedback.htm"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mailto:stampsinclass@parallax.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image" Target="../media/image118.jpeg"/><Relationship Id="rId4" Type="http://schemas.openxmlformats.org/officeDocument/2006/relationships/image" Target="../media/image117.png"/></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slide" Target="slide41.xml"/><Relationship Id="rId3" Type="http://schemas.openxmlformats.org/officeDocument/2006/relationships/slide" Target="slide33.xml"/><Relationship Id="rId7" Type="http://schemas.openxmlformats.org/officeDocument/2006/relationships/slide" Target="slide40.xml"/><Relationship Id="rId12" Type="http://schemas.openxmlformats.org/officeDocument/2006/relationships/slide" Target="slide45.xml"/><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slide" Target="slide39.xml"/><Relationship Id="rId11" Type="http://schemas.openxmlformats.org/officeDocument/2006/relationships/slide" Target="slide44.xml"/><Relationship Id="rId5" Type="http://schemas.openxmlformats.org/officeDocument/2006/relationships/slide" Target="slide38.xml"/><Relationship Id="rId10" Type="http://schemas.openxmlformats.org/officeDocument/2006/relationships/slide" Target="slide43.xml"/><Relationship Id="rId4" Type="http://schemas.openxmlformats.org/officeDocument/2006/relationships/slide" Target="slide37.xml"/><Relationship Id="rId9" Type="http://schemas.openxmlformats.org/officeDocument/2006/relationships/slide" Target="slide4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20.vml"/><Relationship Id="rId5" Type="http://schemas.openxmlformats.org/officeDocument/2006/relationships/image" Target="../media/image120.jpeg"/><Relationship Id="rId4" Type="http://schemas.openxmlformats.org/officeDocument/2006/relationships/image" Target="../media/image119.png"/></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parallax.com/html_pages/downloads/software/software_basic_stamp.asp" TargetMode="Externa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8.png"/><Relationship Id="rId4" Type="http://schemas.openxmlformats.org/officeDocument/2006/relationships/oleObject" Target="../embeddings/oleObject6.bin"/></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slide" Target="slide304.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slide" Target="slide304.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slide" Target="slide30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slide" Target="slide304.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slide" Target="slide304.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slide" Target="slide304.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slide" Target="slide30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29.png"/><Relationship Id="rId4" Type="http://schemas.openxmlformats.org/officeDocument/2006/relationships/oleObject" Target="../embeddings/oleObject7.bin"/></Relationships>
</file>

<file path=ppt/slides/_rels/slide330.xml.rels><?xml version="1.0" encoding="UTF-8" standalone="yes"?>
<Relationships xmlns="http://schemas.openxmlformats.org/package/2006/relationships"><Relationship Id="rId2" Type="http://schemas.openxmlformats.org/officeDocument/2006/relationships/slide" Target="slide304.xml"/><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slide" Target="slide304.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3" Type="http://schemas.openxmlformats.org/officeDocument/2006/relationships/image" Target="../media/image123.png"/><Relationship Id="rId7" Type="http://schemas.openxmlformats.org/officeDocument/2006/relationships/hyperlink" Target="http://www.siu.edu/~imsasa/est" TargetMode="External"/><Relationship Id="rId2" Type="http://schemas.openxmlformats.org/officeDocument/2006/relationships/image" Target="../media/image122.jpeg"/><Relationship Id="rId1" Type="http://schemas.openxmlformats.org/officeDocument/2006/relationships/slideLayout" Target="../slideLayouts/slideLayout2.xml"/><Relationship Id="rId6" Type="http://schemas.openxmlformats.org/officeDocument/2006/relationships/hyperlink" Target="http://www.parallax.com/" TargetMode="External"/><Relationship Id="rId5" Type="http://schemas.openxmlformats.org/officeDocument/2006/relationships/image" Target="../media/image4.png"/><Relationship Id="rId4" Type="http://schemas.openxmlformats.org/officeDocument/2006/relationships/image" Target="../media/image1.png"/></Relationships>
</file>

<file path=ppt/slides/_rels/slide339.xml.rels><?xml version="1.0" encoding="UTF-8" standalone="yes"?>
<Relationships xmlns="http://schemas.openxmlformats.org/package/2006/relationships"><Relationship Id="rId8" Type="http://schemas.openxmlformats.org/officeDocument/2006/relationships/hyperlink" Target="http://www.parallax.com/html_pages/downloads/software/software_basic_stamp.asp" TargetMode="External"/><Relationship Id="rId3" Type="http://schemas.openxmlformats.org/officeDocument/2006/relationships/hyperlink" Target="http://groups.yahoo.com/group/basicstamps/" TargetMode="External"/><Relationship Id="rId7" Type="http://schemas.openxmlformats.org/officeDocument/2006/relationships/hyperlink" Target="http://www.parallax.com/html_pages/edu/curriculum/sic_curriculum.asp" TargetMode="External"/><Relationship Id="rId2"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hyperlink" Target="http://www.parallax.com/detail.asp?product_id=28152" TargetMode="External"/><Relationship Id="rId4" Type="http://schemas.openxmlformats.org/officeDocument/2006/relationships/hyperlink" Target="http://groups.yahoo.com/group/ParallaxEducators/" TargetMode="External"/><Relationship Id="rId9" Type="http://schemas.openxmlformats.org/officeDocument/2006/relationships/hyperlink" Target="http://www.parallax.com/html_pages/resources/links/links.asp"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32.png"/><Relationship Id="rId4" Type="http://schemas.openxmlformats.org/officeDocument/2006/relationships/oleObject" Target="../embeddings/oleObject9.bin"/></Relationships>
</file>

<file path=ppt/slides/_rels/slide34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mailto:support@parallax.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www.parallax.com/html_pages/products/boards/programming_boards.asp"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69.xml"/><Relationship Id="rId3" Type="http://schemas.openxmlformats.org/officeDocument/2006/relationships/slide" Target="slide49.xml"/><Relationship Id="rId7" Type="http://schemas.openxmlformats.org/officeDocument/2006/relationships/slide" Target="slide58.xml"/><Relationship Id="rId12" Type="http://schemas.openxmlformats.org/officeDocument/2006/relationships/slide" Target="slide67.xml"/><Relationship Id="rId17" Type="http://schemas.openxmlformats.org/officeDocument/2006/relationships/slide" Target="slide83.xml"/><Relationship Id="rId2" Type="http://schemas.openxmlformats.org/officeDocument/2006/relationships/slide" Target="slide48.xml"/><Relationship Id="rId16" Type="http://schemas.openxmlformats.org/officeDocument/2006/relationships/slide" Target="slide77.xml"/><Relationship Id="rId1" Type="http://schemas.openxmlformats.org/officeDocument/2006/relationships/slideLayout" Target="../slideLayouts/slideLayout2.xml"/><Relationship Id="rId6" Type="http://schemas.openxmlformats.org/officeDocument/2006/relationships/slide" Target="slide54.xml"/><Relationship Id="rId11" Type="http://schemas.openxmlformats.org/officeDocument/2006/relationships/slide" Target="slide66.xml"/><Relationship Id="rId5" Type="http://schemas.openxmlformats.org/officeDocument/2006/relationships/slide" Target="slide52.xml"/><Relationship Id="rId15" Type="http://schemas.openxmlformats.org/officeDocument/2006/relationships/slide" Target="slide73.xml"/><Relationship Id="rId10" Type="http://schemas.openxmlformats.org/officeDocument/2006/relationships/slide" Target="slide64.xml"/><Relationship Id="rId4" Type="http://schemas.openxmlformats.org/officeDocument/2006/relationships/slide" Target="slide50.xml"/><Relationship Id="rId9" Type="http://schemas.openxmlformats.org/officeDocument/2006/relationships/slide" Target="slide62.xml"/><Relationship Id="rId14" Type="http://schemas.openxmlformats.org/officeDocument/2006/relationships/slide" Target="slide7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08.xml"/><Relationship Id="rId13" Type="http://schemas.openxmlformats.org/officeDocument/2006/relationships/slide" Target="slide303.xml"/><Relationship Id="rId3" Type="http://schemas.openxmlformats.org/officeDocument/2006/relationships/slide" Target="slide6.xml"/><Relationship Id="rId7" Type="http://schemas.openxmlformats.org/officeDocument/2006/relationships/slide" Target="slide87.xml"/><Relationship Id="rId12" Type="http://schemas.openxmlformats.org/officeDocument/2006/relationships/slide" Target="slide30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47.xml"/><Relationship Id="rId11" Type="http://schemas.openxmlformats.org/officeDocument/2006/relationships/slide" Target="slide278.xml"/><Relationship Id="rId5" Type="http://schemas.openxmlformats.org/officeDocument/2006/relationships/slide" Target="slide31.xml"/><Relationship Id="rId15" Type="http://schemas.openxmlformats.org/officeDocument/2006/relationships/slide" Target="slide338.xml"/><Relationship Id="rId10" Type="http://schemas.openxmlformats.org/officeDocument/2006/relationships/slide" Target="slide196.xml"/><Relationship Id="rId4" Type="http://schemas.openxmlformats.org/officeDocument/2006/relationships/slide" Target="slide22.xml"/><Relationship Id="rId9" Type="http://schemas.openxmlformats.org/officeDocument/2006/relationships/slide" Target="slide155.xml"/><Relationship Id="rId14" Type="http://schemas.openxmlformats.org/officeDocument/2006/relationships/slide" Target="slide262.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oleObject" Target="../embeddings/oleObject10.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307.xml"/><Relationship Id="rId2" Type="http://schemas.openxmlformats.org/officeDocument/2006/relationships/slide" Target="slide306.xml"/><Relationship Id="rId1" Type="http://schemas.openxmlformats.org/officeDocument/2006/relationships/slideLayout" Target="../slideLayouts/slideLayout2.xml"/><Relationship Id="rId4" Type="http://schemas.openxmlformats.org/officeDocument/2006/relationships/slide" Target="slide308.xml"/></Relationships>
</file>

<file path=ppt/slides/_rels/slide57.xml.rels><?xml version="1.0" encoding="UTF-8" standalone="yes"?>
<Relationships xmlns="http://schemas.openxmlformats.org/package/2006/relationships"><Relationship Id="rId2" Type="http://schemas.openxmlformats.org/officeDocument/2006/relationships/slide" Target="slide30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18.xml"/><Relationship Id="rId3" Type="http://schemas.openxmlformats.org/officeDocument/2006/relationships/slide" Target="slide8.xml"/><Relationship Id="rId7" Type="http://schemas.openxmlformats.org/officeDocument/2006/relationships/slide" Target="slide12.xml"/><Relationship Id="rId12" Type="http://schemas.openxmlformats.org/officeDocument/2006/relationships/slide" Target="slide17.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16.xml"/><Relationship Id="rId5" Type="http://schemas.openxmlformats.org/officeDocument/2006/relationships/slide" Target="slide10.xml"/><Relationship Id="rId15" Type="http://schemas.openxmlformats.org/officeDocument/2006/relationships/slide" Target="slide21.xml"/><Relationship Id="rId10" Type="http://schemas.openxmlformats.org/officeDocument/2006/relationships/slide" Target="slide15.xml"/><Relationship Id="rId4" Type="http://schemas.openxmlformats.org/officeDocument/2006/relationships/slide" Target="slide9.xml"/><Relationship Id="rId9" Type="http://schemas.openxmlformats.org/officeDocument/2006/relationships/slide" Target="slide14.xml"/><Relationship Id="rId14" Type="http://schemas.openxmlformats.org/officeDocument/2006/relationships/slide" Target="slide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310.xm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png"/></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5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312.xml"/><Relationship Id="rId2" Type="http://schemas.openxmlformats.org/officeDocument/2006/relationships/slide" Target="slide313.xml"/><Relationship Id="rId1" Type="http://schemas.openxmlformats.org/officeDocument/2006/relationships/slideLayout" Target="../slideLayouts/slideLayout2.xml"/><Relationship Id="rId4" Type="http://schemas.openxmlformats.org/officeDocument/2006/relationships/slide" Target="slide31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 Target="slide315.xml"/><Relationship Id="rId2" Type="http://schemas.openxmlformats.org/officeDocument/2006/relationships/slide" Target="slide316.xml"/><Relationship Id="rId1" Type="http://schemas.openxmlformats.org/officeDocument/2006/relationships/slideLayout" Target="../slideLayouts/slideLayout2.xml"/><Relationship Id="rId4" Type="http://schemas.openxmlformats.org/officeDocument/2006/relationships/slide" Target="slide314.xml"/></Relationships>
</file>

<file path=ppt/slides/_rels/slide7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1.jpe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oleObject" Target="../embeddings/oleObject14.bin"/></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 Target="slide317.xml"/><Relationship Id="rId2" Type="http://schemas.openxmlformats.org/officeDocument/2006/relationships/slide" Target="slide31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8" Type="http://schemas.openxmlformats.org/officeDocument/2006/relationships/slide" Target="slide99.xml"/><Relationship Id="rId3" Type="http://schemas.openxmlformats.org/officeDocument/2006/relationships/slide" Target="slide89.xml"/><Relationship Id="rId7" Type="http://schemas.openxmlformats.org/officeDocument/2006/relationships/slide" Target="slide98.xml"/><Relationship Id="rId12" Type="http://schemas.openxmlformats.org/officeDocument/2006/relationships/slide" Target="slide105.xml"/><Relationship Id="rId2" Type="http://schemas.openxmlformats.org/officeDocument/2006/relationships/slide" Target="slide88.xml"/><Relationship Id="rId1" Type="http://schemas.openxmlformats.org/officeDocument/2006/relationships/slideLayout" Target="../slideLayouts/slideLayout2.xml"/><Relationship Id="rId6" Type="http://schemas.openxmlformats.org/officeDocument/2006/relationships/slide" Target="slide95.xml"/><Relationship Id="rId11" Type="http://schemas.openxmlformats.org/officeDocument/2006/relationships/slide" Target="slide103.xml"/><Relationship Id="rId5" Type="http://schemas.openxmlformats.org/officeDocument/2006/relationships/slide" Target="slide92.xml"/><Relationship Id="rId10" Type="http://schemas.openxmlformats.org/officeDocument/2006/relationships/slide" Target="slide102.xml"/><Relationship Id="rId4" Type="http://schemas.openxmlformats.org/officeDocument/2006/relationships/slide" Target="slide91.xml"/><Relationship Id="rId9" Type="http://schemas.openxmlformats.org/officeDocument/2006/relationships/slide" Target="slide100.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slide" Target="slide31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57">
            <a:extLst>
              <a:ext uri="{FF2B5EF4-FFF2-40B4-BE49-F238E27FC236}">
                <a16:creationId xmlns:a16="http://schemas.microsoft.com/office/drawing/2014/main" id="{EE64ABC1-E724-4962-8D1B-D5FF2F7875DC}"/>
              </a:ext>
            </a:extLst>
          </p:cNvPr>
          <p:cNvSpPr>
            <a:spLocks noGrp="1" noChangeArrowheads="1"/>
          </p:cNvSpPr>
          <p:nvPr>
            <p:ph type="sldNum" sz="quarter" idx="4"/>
          </p:nvPr>
        </p:nvSpPr>
        <p:spPr/>
        <p:txBody>
          <a:bodyPr/>
          <a:lstStyle/>
          <a:p>
            <a:fld id="{F000431B-1393-4A57-AB58-B3D55A68772B}" type="slidenum">
              <a:rPr lang="en-US" altLang="en-US"/>
              <a:pPr/>
              <a:t>1</a:t>
            </a:fld>
            <a:endParaRPr lang="en-US" altLang="en-US"/>
          </a:p>
        </p:txBody>
      </p:sp>
      <p:sp>
        <p:nvSpPr>
          <p:cNvPr id="129026" name="Rectangle 2">
            <a:extLst>
              <a:ext uri="{FF2B5EF4-FFF2-40B4-BE49-F238E27FC236}">
                <a16:creationId xmlns:a16="http://schemas.microsoft.com/office/drawing/2014/main" id="{CC1F63E0-F86A-46B5-8E9B-7F0E40F175C0}"/>
              </a:ext>
            </a:extLst>
          </p:cNvPr>
          <p:cNvSpPr>
            <a:spLocks noGrp="1" noChangeArrowheads="1"/>
          </p:cNvSpPr>
          <p:nvPr>
            <p:ph type="ctrTitle"/>
          </p:nvPr>
        </p:nvSpPr>
        <p:spPr>
          <a:xfrm>
            <a:off x="152400" y="0"/>
            <a:ext cx="8763000" cy="1828800"/>
          </a:xfrm>
        </p:spPr>
        <p:txBody>
          <a:bodyPr/>
          <a:lstStyle/>
          <a:p>
            <a:r>
              <a:rPr lang="en-US" altLang="en-US" sz="5400"/>
              <a:t>Parallax BASIC Stamp</a:t>
            </a:r>
            <a:r>
              <a:rPr lang="en-US" altLang="en-US" sz="5400" baseline="30000"/>
              <a:t>®</a:t>
            </a:r>
            <a:r>
              <a:rPr lang="en-US" altLang="en-US" sz="5400"/>
              <a:t> Tutorial</a:t>
            </a:r>
            <a:endParaRPr lang="en-US" altLang="en-US" sz="6000"/>
          </a:p>
        </p:txBody>
      </p:sp>
      <p:sp>
        <p:nvSpPr>
          <p:cNvPr id="129027" name="Rectangle 3">
            <a:extLst>
              <a:ext uri="{FF2B5EF4-FFF2-40B4-BE49-F238E27FC236}">
                <a16:creationId xmlns:a16="http://schemas.microsoft.com/office/drawing/2014/main" id="{54A5439A-B82C-4644-B77B-48B459275BBA}"/>
              </a:ext>
            </a:extLst>
          </p:cNvPr>
          <p:cNvSpPr>
            <a:spLocks noGrp="1" noChangeArrowheads="1"/>
          </p:cNvSpPr>
          <p:nvPr>
            <p:ph type="subTitle" idx="1"/>
          </p:nvPr>
        </p:nvSpPr>
        <p:spPr>
          <a:xfrm>
            <a:off x="3429000" y="1981200"/>
            <a:ext cx="5257800" cy="4191000"/>
          </a:xfrm>
        </p:spPr>
        <p:txBody>
          <a:bodyPr/>
          <a:lstStyle/>
          <a:p>
            <a:pPr algn="l"/>
            <a:r>
              <a:rPr lang="en-US" altLang="en-US" sz="1600" b="1"/>
              <a:t>Developed by:</a:t>
            </a:r>
          </a:p>
          <a:p>
            <a:pPr algn="l"/>
            <a:r>
              <a:rPr lang="en-US" altLang="en-US" sz="1800"/>
              <a:t>	</a:t>
            </a:r>
            <a:r>
              <a:rPr lang="en-US" altLang="en-US" sz="1600"/>
              <a:t>Electronic Systems Technologies 	College of Applied Sciences and Arts </a:t>
            </a:r>
          </a:p>
          <a:p>
            <a:pPr algn="l"/>
            <a:r>
              <a:rPr lang="en-US" altLang="en-US" sz="1600"/>
              <a:t>	Southern Illinois University Carbondale</a:t>
            </a:r>
          </a:p>
          <a:p>
            <a:pPr algn="l"/>
            <a:r>
              <a:rPr lang="en-US" altLang="en-US" sz="1600"/>
              <a:t>	</a:t>
            </a:r>
            <a:r>
              <a:rPr lang="en-US" altLang="en-US" sz="1600">
                <a:hlinkClick r:id="rId3"/>
              </a:rPr>
              <a:t>http://www.siu.edu/~imsasa/est</a:t>
            </a:r>
            <a:br>
              <a:rPr lang="en-US" altLang="en-US" sz="1600"/>
            </a:br>
            <a:br>
              <a:rPr lang="en-US" altLang="en-US" sz="1600"/>
            </a:br>
            <a:r>
              <a:rPr lang="en-US" altLang="en-US" sz="1400"/>
              <a:t>	Martin Hebel</a:t>
            </a:r>
            <a:br>
              <a:rPr lang="en-US" altLang="en-US" sz="1400"/>
            </a:br>
            <a:r>
              <a:rPr lang="en-US" altLang="en-US" sz="1400"/>
              <a:t>	</a:t>
            </a:r>
            <a:r>
              <a:rPr lang="en-US" altLang="en-US" sz="1400">
                <a:hlinkClick r:id="rId4"/>
              </a:rPr>
              <a:t>mhebel@siu.edu</a:t>
            </a:r>
            <a:r>
              <a:rPr lang="en-US" altLang="en-US" sz="1400"/>
              <a:t> </a:t>
            </a:r>
          </a:p>
          <a:p>
            <a:pPr marL="342900" lvl="3" indent="0">
              <a:buFont typeface="Wingdings" panose="05000000000000000000" pitchFamily="2" charset="2"/>
              <a:buNone/>
            </a:pPr>
            <a:r>
              <a:rPr lang="en-US" altLang="en-US" sz="1400"/>
              <a:t>	With support from:</a:t>
            </a:r>
            <a:br>
              <a:rPr lang="en-US" altLang="en-US" sz="1400"/>
            </a:br>
            <a:r>
              <a:rPr lang="en-US" altLang="en-US" sz="1400"/>
              <a:t>	Will Devenport,  Mike Palic and Mike Sinno</a:t>
            </a:r>
          </a:p>
          <a:p>
            <a:pPr marL="342900" lvl="3" indent="0">
              <a:buFont typeface="Wingdings" panose="05000000000000000000" pitchFamily="2" charset="2"/>
              <a:buNone/>
            </a:pPr>
            <a:r>
              <a:rPr lang="en-US" altLang="en-US" sz="1600"/>
              <a:t>	</a:t>
            </a:r>
          </a:p>
          <a:p>
            <a:pPr algn="l"/>
            <a:r>
              <a:rPr lang="en-US" altLang="en-US" sz="1600" b="1"/>
              <a:t>Sponsored by:</a:t>
            </a:r>
          </a:p>
          <a:p>
            <a:pPr algn="l"/>
            <a:r>
              <a:rPr lang="en-US" altLang="en-US" sz="1800"/>
              <a:t>	</a:t>
            </a:r>
            <a:r>
              <a:rPr lang="en-US" altLang="en-US" sz="1600"/>
              <a:t>Parallax, Inc.</a:t>
            </a:r>
          </a:p>
          <a:p>
            <a:pPr algn="l"/>
            <a:r>
              <a:rPr lang="en-US" altLang="en-US" sz="1600"/>
              <a:t>	</a:t>
            </a:r>
            <a:r>
              <a:rPr lang="en-US" altLang="en-US" sz="1600">
                <a:hlinkClick r:id="rId5"/>
              </a:rPr>
              <a:t>http://www.parallax.com/</a:t>
            </a:r>
            <a:r>
              <a:rPr lang="en-US" altLang="en-US" sz="1600"/>
              <a:t>	</a:t>
            </a:r>
          </a:p>
        </p:txBody>
      </p:sp>
      <p:sp>
        <p:nvSpPr>
          <p:cNvPr id="129039" name="Rectangle 15">
            <a:extLst>
              <a:ext uri="{FF2B5EF4-FFF2-40B4-BE49-F238E27FC236}">
                <a16:creationId xmlns:a16="http://schemas.microsoft.com/office/drawing/2014/main" id="{CB49117E-F825-46E2-94D6-DED7EBB52207}"/>
              </a:ext>
            </a:extLst>
          </p:cNvPr>
          <p:cNvSpPr>
            <a:spLocks noChangeArrowheads="1"/>
          </p:cNvSpPr>
          <p:nvPr/>
        </p:nvSpPr>
        <p:spPr bwMode="auto">
          <a:xfrm>
            <a:off x="0" y="2771775"/>
            <a:ext cx="9144000" cy="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29063" name="Rectangle 39">
            <a:extLst>
              <a:ext uri="{FF2B5EF4-FFF2-40B4-BE49-F238E27FC236}">
                <a16:creationId xmlns:a16="http://schemas.microsoft.com/office/drawing/2014/main" id="{15C8395B-527B-465A-86BB-B766930464D8}"/>
              </a:ext>
            </a:extLst>
          </p:cNvPr>
          <p:cNvSpPr>
            <a:spLocks noChangeArrowheads="1"/>
          </p:cNvSpPr>
          <p:nvPr/>
        </p:nvSpPr>
        <p:spPr bwMode="auto">
          <a:xfrm>
            <a:off x="1143000" y="2667000"/>
            <a:ext cx="838200" cy="762000"/>
          </a:xfrm>
          <a:prstGeom prst="rect">
            <a:avLst/>
          </a:prstGeom>
          <a:solidFill>
            <a:schemeClr val="tx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9064" name="AutoShape 40">
            <a:hlinkClick r:id="" action="ppaction://hlinkshowjump?jump=nextslide" highlightClick="1"/>
            <a:extLst>
              <a:ext uri="{FF2B5EF4-FFF2-40B4-BE49-F238E27FC236}">
                <a16:creationId xmlns:a16="http://schemas.microsoft.com/office/drawing/2014/main" id="{342A72EC-2D52-477E-9410-686B54099CAC}"/>
              </a:ext>
            </a:extLst>
          </p:cNvPr>
          <p:cNvSpPr>
            <a:spLocks noChangeArrowheads="1"/>
          </p:cNvSpPr>
          <p:nvPr/>
        </p:nvSpPr>
        <p:spPr bwMode="auto">
          <a:xfrm>
            <a:off x="8153400" y="6553200"/>
            <a:ext cx="685800" cy="304800"/>
          </a:xfrm>
          <a:prstGeom prst="actionButtonForwardNex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9065" name="Rectangle 41">
            <a:extLst>
              <a:ext uri="{FF2B5EF4-FFF2-40B4-BE49-F238E27FC236}">
                <a16:creationId xmlns:a16="http://schemas.microsoft.com/office/drawing/2014/main" id="{608135D1-CF97-4756-BC0A-514E35493C30}"/>
              </a:ext>
            </a:extLst>
          </p:cNvPr>
          <p:cNvSpPr>
            <a:spLocks noChangeArrowheads="1"/>
          </p:cNvSpPr>
          <p:nvPr/>
        </p:nvSpPr>
        <p:spPr bwMode="auto">
          <a:xfrm>
            <a:off x="-596900" y="2811463"/>
            <a:ext cx="9144000" cy="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29068" name="Rectangle 44">
            <a:extLst>
              <a:ext uri="{FF2B5EF4-FFF2-40B4-BE49-F238E27FC236}">
                <a16:creationId xmlns:a16="http://schemas.microsoft.com/office/drawing/2014/main" id="{5077EE70-6FC2-4A8C-AC78-4EB6034C80D5}"/>
              </a:ext>
            </a:extLst>
          </p:cNvPr>
          <p:cNvSpPr>
            <a:spLocks noChangeArrowheads="1"/>
          </p:cNvSpPr>
          <p:nvPr/>
        </p:nvSpPr>
        <p:spPr bwMode="auto">
          <a:xfrm>
            <a:off x="0" y="1590675"/>
            <a:ext cx="9144000" cy="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29078" name="Rectangle 54">
            <a:extLst>
              <a:ext uri="{FF2B5EF4-FFF2-40B4-BE49-F238E27FC236}">
                <a16:creationId xmlns:a16="http://schemas.microsoft.com/office/drawing/2014/main" id="{9373E29D-4E7D-46E1-8C76-8252270B9D30}"/>
              </a:ext>
            </a:extLst>
          </p:cNvPr>
          <p:cNvSpPr>
            <a:spLocks noChangeArrowheads="1"/>
          </p:cNvSpPr>
          <p:nvPr/>
        </p:nvSpPr>
        <p:spPr bwMode="auto">
          <a:xfrm>
            <a:off x="3336925" y="3000375"/>
            <a:ext cx="9144000" cy="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29079" name="Rectangle 55">
            <a:extLst>
              <a:ext uri="{FF2B5EF4-FFF2-40B4-BE49-F238E27FC236}">
                <a16:creationId xmlns:a16="http://schemas.microsoft.com/office/drawing/2014/main" id="{E59BF6D4-8653-4243-8E61-3FE6B700D015}"/>
              </a:ext>
            </a:extLst>
          </p:cNvPr>
          <p:cNvSpPr>
            <a:spLocks noChangeArrowheads="1"/>
          </p:cNvSpPr>
          <p:nvPr/>
        </p:nvSpPr>
        <p:spPr bwMode="auto">
          <a:xfrm>
            <a:off x="5765800" y="3000375"/>
            <a:ext cx="4286250" cy="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29083" name="Rectangle 59">
            <a:extLst>
              <a:ext uri="{FF2B5EF4-FFF2-40B4-BE49-F238E27FC236}">
                <a16:creationId xmlns:a16="http://schemas.microsoft.com/office/drawing/2014/main" id="{FCC09238-A8CE-4E88-ACEE-81D3E1E18650}"/>
              </a:ext>
            </a:extLst>
          </p:cNvPr>
          <p:cNvSpPr>
            <a:spLocks noChangeArrowheads="1"/>
          </p:cNvSpPr>
          <p:nvPr/>
        </p:nvSpPr>
        <p:spPr bwMode="auto">
          <a:xfrm>
            <a:off x="304800" y="2057400"/>
            <a:ext cx="2667000" cy="1905000"/>
          </a:xfrm>
          <a:prstGeom prst="rect">
            <a:avLst/>
          </a:prstGeom>
          <a:solidFill>
            <a:schemeClr val="tx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29085" name="Picture 61" descr="http://www.stampsinclass.com/image_files/educators_courses/siu.gif">
            <a:extLst>
              <a:ext uri="{FF2B5EF4-FFF2-40B4-BE49-F238E27FC236}">
                <a16:creationId xmlns:a16="http://schemas.microsoft.com/office/drawing/2014/main" id="{53EE9292-0BDD-4BEB-A5F4-19ADE64B3C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463" y="2209800"/>
            <a:ext cx="2217737" cy="765175"/>
          </a:xfrm>
          <a:prstGeom prst="rect">
            <a:avLst/>
          </a:prstGeom>
          <a:noFill/>
          <a:extLst>
            <a:ext uri="{909E8E84-426E-40DD-AFC4-6F175D3DCCD1}">
              <a14:hiddenFill xmlns:a14="http://schemas.microsoft.com/office/drawing/2010/main">
                <a:solidFill>
                  <a:srgbClr val="FFFFFF"/>
                </a:solidFill>
              </a14:hiddenFill>
            </a:ext>
          </a:extLst>
        </p:spPr>
      </p:pic>
      <p:pic>
        <p:nvPicPr>
          <p:cNvPr id="129086" name="Picture 62" descr="asa.gif (4655 bytes)">
            <a:extLst>
              <a:ext uri="{FF2B5EF4-FFF2-40B4-BE49-F238E27FC236}">
                <a16:creationId xmlns:a16="http://schemas.microsoft.com/office/drawing/2014/main" id="{712448C4-B061-4AC5-B9C6-AD5A252FD60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3182938"/>
            <a:ext cx="685800" cy="627062"/>
          </a:xfrm>
          <a:prstGeom prst="rect">
            <a:avLst/>
          </a:prstGeom>
          <a:noFill/>
          <a:extLst>
            <a:ext uri="{909E8E84-426E-40DD-AFC4-6F175D3DCCD1}">
              <a14:hiddenFill xmlns:a14="http://schemas.microsoft.com/office/drawing/2010/main">
                <a:solidFill>
                  <a:srgbClr val="FFFFFF"/>
                </a:solidFill>
              </a14:hiddenFill>
            </a:ext>
          </a:extLst>
        </p:spPr>
      </p:pic>
      <p:sp>
        <p:nvSpPr>
          <p:cNvPr id="129092" name="Rectangle 68">
            <a:extLst>
              <a:ext uri="{FF2B5EF4-FFF2-40B4-BE49-F238E27FC236}">
                <a16:creationId xmlns:a16="http://schemas.microsoft.com/office/drawing/2014/main" id="{F040F637-3F28-4A83-A731-DDF8676A824A}"/>
              </a:ext>
            </a:extLst>
          </p:cNvPr>
          <p:cNvSpPr>
            <a:spLocks noChangeArrowheads="1"/>
          </p:cNvSpPr>
          <p:nvPr/>
        </p:nvSpPr>
        <p:spPr bwMode="auto">
          <a:xfrm>
            <a:off x="304800" y="4267200"/>
            <a:ext cx="2667000" cy="1905000"/>
          </a:xfrm>
          <a:prstGeom prst="rect">
            <a:avLst/>
          </a:prstGeom>
          <a:solidFill>
            <a:schemeClr val="tx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29094" name="Picture 70" descr="http://www.stampsinclass.com/image_files/sic_site_logo.gif">
            <a:extLst>
              <a:ext uri="{FF2B5EF4-FFF2-40B4-BE49-F238E27FC236}">
                <a16:creationId xmlns:a16="http://schemas.microsoft.com/office/drawing/2014/main" id="{A9C2EC80-CD97-44AE-AE6A-4B488413779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b="15384"/>
          <a:stretch>
            <a:fillRect/>
          </a:stretch>
        </p:blipFill>
        <p:spPr bwMode="auto">
          <a:xfrm>
            <a:off x="1143000" y="5029200"/>
            <a:ext cx="914400" cy="893763"/>
          </a:xfrm>
          <a:prstGeom prst="rect">
            <a:avLst/>
          </a:prstGeom>
          <a:noFill/>
          <a:extLst>
            <a:ext uri="{909E8E84-426E-40DD-AFC4-6F175D3DCCD1}">
              <a14:hiddenFill xmlns:a14="http://schemas.microsoft.com/office/drawing/2010/main">
                <a:solidFill>
                  <a:srgbClr val="FFFFFF"/>
                </a:solidFill>
              </a14:hiddenFill>
            </a:ext>
          </a:extLst>
        </p:spPr>
      </p:pic>
      <p:sp>
        <p:nvSpPr>
          <p:cNvPr id="129097" name="Line 73">
            <a:extLst>
              <a:ext uri="{FF2B5EF4-FFF2-40B4-BE49-F238E27FC236}">
                <a16:creationId xmlns:a16="http://schemas.microsoft.com/office/drawing/2014/main" id="{B18E68CD-5223-4AAA-B87F-F6BFF97E0989}"/>
              </a:ext>
            </a:extLst>
          </p:cNvPr>
          <p:cNvSpPr>
            <a:spLocks noChangeShapeType="1"/>
          </p:cNvSpPr>
          <p:nvPr/>
        </p:nvSpPr>
        <p:spPr bwMode="auto">
          <a:xfrm>
            <a:off x="0" y="1828800"/>
            <a:ext cx="9144000" cy="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9098" name="Text Box 74">
            <a:extLst>
              <a:ext uri="{FF2B5EF4-FFF2-40B4-BE49-F238E27FC236}">
                <a16:creationId xmlns:a16="http://schemas.microsoft.com/office/drawing/2014/main" id="{8123BCD1-018B-4661-9F2A-04EF4D8E9284}"/>
              </a:ext>
            </a:extLst>
          </p:cNvPr>
          <p:cNvSpPr txBox="1">
            <a:spLocks noChangeArrowheads="1"/>
          </p:cNvSpPr>
          <p:nvPr/>
        </p:nvSpPr>
        <p:spPr bwMode="auto">
          <a:xfrm>
            <a:off x="152400" y="6400800"/>
            <a:ext cx="2971800" cy="304800"/>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en-US" sz="1400">
                <a:solidFill>
                  <a:schemeClr val="tx1"/>
                </a:solidFill>
                <a:latin typeface="Times New Roman" panose="02020603050405020304" pitchFamily="18" charset="0"/>
              </a:rPr>
              <a:t>Updated: 1/6/03   Version 0.96</a:t>
            </a:r>
          </a:p>
        </p:txBody>
      </p:sp>
      <p:pic>
        <p:nvPicPr>
          <p:cNvPr id="129100" name="Picture 76" descr="http://www.parallax.com/images/logo/logo_chrome_plax.gif">
            <a:extLst>
              <a:ext uri="{FF2B5EF4-FFF2-40B4-BE49-F238E27FC236}">
                <a16:creationId xmlns:a16="http://schemas.microsoft.com/office/drawing/2014/main" id="{3D4EE77D-7902-49B8-ABF7-1985C80E52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4419600"/>
            <a:ext cx="2057400" cy="428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lide Number Placeholder 5">
            <a:extLst>
              <a:ext uri="{FF2B5EF4-FFF2-40B4-BE49-F238E27FC236}">
                <a16:creationId xmlns:a16="http://schemas.microsoft.com/office/drawing/2014/main" id="{F9E70E35-6636-469A-826A-AF61F7AE776D}"/>
              </a:ext>
            </a:extLst>
          </p:cNvPr>
          <p:cNvSpPr>
            <a:spLocks noGrp="1"/>
          </p:cNvSpPr>
          <p:nvPr>
            <p:ph type="sldNum" sz="quarter" idx="12"/>
          </p:nvPr>
        </p:nvSpPr>
        <p:spPr/>
        <p:txBody>
          <a:bodyPr/>
          <a:lstStyle/>
          <a:p>
            <a:fld id="{C4FDDC18-7DAB-4B75-AFD1-28C99B573AE5}" type="slidenum">
              <a:rPr lang="en-US" altLang="en-US"/>
              <a:pPr/>
              <a:t>10</a:t>
            </a:fld>
            <a:endParaRPr lang="en-US" altLang="en-US"/>
          </a:p>
        </p:txBody>
      </p:sp>
      <p:sp>
        <p:nvSpPr>
          <p:cNvPr id="227330" name="Rectangle 2">
            <a:extLst>
              <a:ext uri="{FF2B5EF4-FFF2-40B4-BE49-F238E27FC236}">
                <a16:creationId xmlns:a16="http://schemas.microsoft.com/office/drawing/2014/main" id="{D158A5E7-75D3-44CF-8AF9-82CF6D37009D}"/>
              </a:ext>
            </a:extLst>
          </p:cNvPr>
          <p:cNvSpPr>
            <a:spLocks noGrp="1" noRot="1" noChangeArrowheads="1"/>
          </p:cNvSpPr>
          <p:nvPr>
            <p:ph type="title"/>
          </p:nvPr>
        </p:nvSpPr>
        <p:spPr/>
        <p:txBody>
          <a:bodyPr/>
          <a:lstStyle/>
          <a:p>
            <a:r>
              <a:rPr lang="en-US" altLang="en-US"/>
              <a:t>BASIC Stamp 2 Versions</a:t>
            </a:r>
          </a:p>
        </p:txBody>
      </p:sp>
      <p:sp>
        <p:nvSpPr>
          <p:cNvPr id="227331" name="Rectangle 3">
            <a:extLst>
              <a:ext uri="{FF2B5EF4-FFF2-40B4-BE49-F238E27FC236}">
                <a16:creationId xmlns:a16="http://schemas.microsoft.com/office/drawing/2014/main" id="{315A3F50-0595-416C-9B9B-FD757A29E1B5}"/>
              </a:ext>
            </a:extLst>
          </p:cNvPr>
          <p:cNvSpPr>
            <a:spLocks noGrp="1" noRot="1" noChangeArrowheads="1"/>
          </p:cNvSpPr>
          <p:nvPr>
            <p:ph type="body" idx="1"/>
          </p:nvPr>
        </p:nvSpPr>
        <p:spPr>
          <a:xfrm>
            <a:off x="685800" y="925513"/>
            <a:ext cx="7772400" cy="1066800"/>
          </a:xfrm>
        </p:spPr>
        <p:txBody>
          <a:bodyPr/>
          <a:lstStyle/>
          <a:p>
            <a:pPr>
              <a:lnSpc>
                <a:spcPct val="90000"/>
              </a:lnSpc>
            </a:pPr>
            <a:r>
              <a:rPr lang="en-US" altLang="en-US" sz="1800"/>
              <a:t>There are several versions of the BASIC Stamp.  This tutorial has been written for the BASIC Stamp 2 (BS2) series of controllers.</a:t>
            </a:r>
          </a:p>
          <a:p>
            <a:pPr>
              <a:lnSpc>
                <a:spcPct val="90000"/>
              </a:lnSpc>
            </a:pPr>
            <a:r>
              <a:rPr lang="en-US" altLang="en-US" sz="1800"/>
              <a:t>Each BASIC Stamp has different features, below are the most popular:</a:t>
            </a:r>
          </a:p>
          <a:p>
            <a:pPr>
              <a:lnSpc>
                <a:spcPct val="90000"/>
              </a:lnSpc>
              <a:buFont typeface="Wingdings 3" panose="05040102010807070707" pitchFamily="18" charset="2"/>
              <a:buNone/>
            </a:pPr>
            <a:endParaRPr lang="en-US" altLang="en-US" sz="2400"/>
          </a:p>
        </p:txBody>
      </p:sp>
      <p:graphicFrame>
        <p:nvGraphicFramePr>
          <p:cNvPr id="227438" name="Group 110">
            <a:extLst>
              <a:ext uri="{FF2B5EF4-FFF2-40B4-BE49-F238E27FC236}">
                <a16:creationId xmlns:a16="http://schemas.microsoft.com/office/drawing/2014/main" id="{E5ACD269-D106-4AA5-A695-A9D4EC8FFEBB}"/>
              </a:ext>
            </a:extLst>
          </p:cNvPr>
          <p:cNvGraphicFramePr>
            <a:graphicFrameLocks noGrp="1"/>
          </p:cNvGraphicFramePr>
          <p:nvPr/>
        </p:nvGraphicFramePr>
        <p:xfrm>
          <a:off x="533400" y="1981200"/>
          <a:ext cx="8153400" cy="4300538"/>
        </p:xfrm>
        <a:graphic>
          <a:graphicData uri="http://schemas.openxmlformats.org/drawingml/2006/table">
            <a:tbl>
              <a:tblPr/>
              <a:tblGrid>
                <a:gridCol w="1630363">
                  <a:extLst>
                    <a:ext uri="{9D8B030D-6E8A-4147-A177-3AD203B41FA5}">
                      <a16:colId xmlns:a16="http://schemas.microsoft.com/office/drawing/2014/main" val="2218330674"/>
                    </a:ext>
                  </a:extLst>
                </a:gridCol>
                <a:gridCol w="1630362">
                  <a:extLst>
                    <a:ext uri="{9D8B030D-6E8A-4147-A177-3AD203B41FA5}">
                      <a16:colId xmlns:a16="http://schemas.microsoft.com/office/drawing/2014/main" val="2978389135"/>
                    </a:ext>
                  </a:extLst>
                </a:gridCol>
                <a:gridCol w="1631950">
                  <a:extLst>
                    <a:ext uri="{9D8B030D-6E8A-4147-A177-3AD203B41FA5}">
                      <a16:colId xmlns:a16="http://schemas.microsoft.com/office/drawing/2014/main" val="3823040629"/>
                    </a:ext>
                  </a:extLst>
                </a:gridCol>
                <a:gridCol w="1630363">
                  <a:extLst>
                    <a:ext uri="{9D8B030D-6E8A-4147-A177-3AD203B41FA5}">
                      <a16:colId xmlns:a16="http://schemas.microsoft.com/office/drawing/2014/main" val="1149658532"/>
                    </a:ext>
                  </a:extLst>
                </a:gridCol>
                <a:gridCol w="1630362">
                  <a:extLst>
                    <a:ext uri="{9D8B030D-6E8A-4147-A177-3AD203B41FA5}">
                      <a16:colId xmlns:a16="http://schemas.microsoft.com/office/drawing/2014/main" val="298428264"/>
                    </a:ext>
                  </a:extLst>
                </a:gridCol>
              </a:tblGrid>
              <a:tr h="381000">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accent1"/>
                          </a:solidFill>
                          <a:effectLst/>
                          <a:latin typeface="Tahoma" panose="020B0604030504040204" pitchFamily="34" charset="0"/>
                        </a:rPr>
                        <a:t>Version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accent1"/>
                          </a:solidFill>
                          <a:effectLst/>
                          <a:latin typeface="Tahoma" panose="020B0604030504040204" pitchFamily="34" charset="0"/>
                        </a:rPr>
                        <a:t>Memory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accent1"/>
                          </a:solidFill>
                          <a:effectLst/>
                          <a:latin typeface="Tahoma" panose="020B0604030504040204" pitchFamily="34" charset="0"/>
                        </a:rPr>
                        <a:t>Speed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chemeClr val="accent1"/>
                          </a:solidFill>
                          <a:effectLst/>
                          <a:latin typeface="Tahoma" panose="020B0604030504040204" pitchFamily="34" charset="0"/>
                        </a:rPr>
                        <a:t>Additional Features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3054506092"/>
                  </a:ext>
                </a:extLst>
              </a:tr>
              <a:tr h="865188">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C0C0C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C0C0C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C0C0C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C0C0C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C0C0C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C0C0C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C0C0C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C0C0C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BS2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rPr>
                        <a:t>2K Bytes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rPr>
                        <a:t>500 lines of code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rPr>
                        <a:t>20MHz</a:t>
                      </a:r>
                      <a:br>
                        <a:rPr kumimoji="0" lang="en-US" altLang="en-US" sz="1200" b="0" i="0" u="none" strike="noStrike" cap="none" normalizeH="0" baseline="0">
                          <a:ln>
                            <a:noFill/>
                          </a:ln>
                          <a:solidFill>
                            <a:schemeClr val="tx1"/>
                          </a:solidFill>
                          <a:effectLst/>
                          <a:latin typeface="Tahoma" panose="020B0604030504040204" pitchFamily="34" charset="0"/>
                        </a:rPr>
                      </a:br>
                      <a:r>
                        <a:rPr kumimoji="0" lang="en-US" altLang="en-US" sz="1200" b="0" i="0" u="none" strike="noStrike" cap="none" normalizeH="0" baseline="0">
                          <a:ln>
                            <a:noFill/>
                          </a:ln>
                          <a:solidFill>
                            <a:schemeClr val="tx1"/>
                          </a:solidFill>
                          <a:effectLst/>
                          <a:latin typeface="Tahoma" panose="020B0604030504040204" pitchFamily="34" charset="0"/>
                        </a:rPr>
                        <a:t>4000 instructions/ second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rPr>
                        <a:t>26 Bytes of RAM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7583546"/>
                  </a:ext>
                </a:extLst>
              </a:tr>
              <a:tr h="866775">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C0C0C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C0C0C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C0C0C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C0C0C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C0C0C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C0C0C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C0C0C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C0C0C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BS2 OEM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rPr>
                        <a:t>2K Bytes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rPr>
                        <a:t>500 lines of code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rPr>
                        <a:t>20MHz</a:t>
                      </a:r>
                      <a:br>
                        <a:rPr kumimoji="0" lang="en-US" altLang="en-US" sz="1200" b="0" i="0" u="none" strike="noStrike" cap="none" normalizeH="0" baseline="0">
                          <a:ln>
                            <a:noFill/>
                          </a:ln>
                          <a:solidFill>
                            <a:schemeClr val="tx1"/>
                          </a:solidFill>
                          <a:effectLst/>
                          <a:latin typeface="Tahoma" panose="020B0604030504040204" pitchFamily="34" charset="0"/>
                        </a:rPr>
                      </a:br>
                      <a:r>
                        <a:rPr kumimoji="0" lang="en-US" altLang="en-US" sz="1200" b="0" i="0" u="none" strike="noStrike" cap="none" normalizeH="0" baseline="0">
                          <a:ln>
                            <a:noFill/>
                          </a:ln>
                          <a:solidFill>
                            <a:schemeClr val="tx1"/>
                          </a:solidFill>
                          <a:effectLst/>
                          <a:latin typeface="Tahoma" panose="020B0604030504040204" pitchFamily="34" charset="0"/>
                        </a:rPr>
                        <a:t>4000 instructions/ second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rPr>
                        <a:t>26 Bytes of RAM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rPr>
                        <a:t>Less expensive, easy to replace components.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3924977"/>
                  </a:ext>
                </a:extLst>
              </a:tr>
              <a:tr h="865188">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C0C0C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C0C0C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C0C0C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C0C0C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C0C0C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C0C0C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C0C0C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C0C0C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BS2sx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rPr>
                        <a:t>16K Bytes in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rPr>
                        <a:t>8 2K banks.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rPr>
                        <a:t>4000 lines of code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rPr>
                        <a:t>50MHz</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rPr>
                        <a:t>10,000 instructions/ second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rPr>
                        <a:t>26 Bytes of RAM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rPr>
                        <a:t>63 bytes of scratchpad memory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96378414"/>
                  </a:ext>
                </a:extLst>
              </a:tr>
              <a:tr h="919163">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C0C0C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C0C0C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C0C0C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C0C0C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C0C0C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C0C0C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C0C0C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C0C0C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C0C0C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Tahoma" panose="020B0604030504040204" pitchFamily="34" charset="0"/>
                        </a:rPr>
                        <a:t>BS2p</a:t>
                      </a:r>
                      <a:br>
                        <a:rPr kumimoji="0" lang="en-US" altLang="en-US" sz="2400" b="0" i="0" u="none" strike="noStrike" cap="none" normalizeH="0" baseline="0">
                          <a:ln>
                            <a:noFill/>
                          </a:ln>
                          <a:solidFill>
                            <a:schemeClr val="tx1"/>
                          </a:solidFill>
                          <a:effectLst/>
                          <a:latin typeface="Tahoma" panose="020B0604030504040204" pitchFamily="34" charset="0"/>
                        </a:rPr>
                      </a:br>
                      <a:r>
                        <a:rPr kumimoji="0" lang="en-US" altLang="en-US" sz="1200" b="0" i="0" u="none" strike="noStrike" cap="none" normalizeH="0" baseline="0">
                          <a:ln>
                            <a:noFill/>
                          </a:ln>
                          <a:solidFill>
                            <a:schemeClr val="tx1"/>
                          </a:solidFill>
                          <a:effectLst/>
                          <a:latin typeface="Tahoma" panose="020B0604030504040204" pitchFamily="34" charset="0"/>
                        </a:rPr>
                        <a:t>24 and 40 pins versions</a:t>
                      </a:r>
                      <a:endParaRPr kumimoji="0" lang="en-US" altLang="en-US" sz="24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rPr>
                        <a:t>16K Bytes in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rPr>
                        <a:t>8 2K banks.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rPr>
                        <a:t>4000 lines of code.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rPr>
                        <a:t>20 MHz Turbo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rPr>
                        <a:t>I2C, Dallas 1- Wire, LCD, polling capabilities.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ahoma" panose="020B0604030504040204" pitchFamily="34" charset="0"/>
                        </a:rPr>
                        <a:t>16 extra I/O on 40 pin version.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9281214"/>
                  </a:ext>
                </a:extLst>
              </a:tr>
            </a:tbl>
          </a:graphicData>
        </a:graphic>
      </p:graphicFrame>
      <p:sp>
        <p:nvSpPr>
          <p:cNvPr id="227378" name="Rectangle 50">
            <a:extLst>
              <a:ext uri="{FF2B5EF4-FFF2-40B4-BE49-F238E27FC236}">
                <a16:creationId xmlns:a16="http://schemas.microsoft.com/office/drawing/2014/main" id="{7C920AA6-D51E-439A-9447-26D899761417}"/>
              </a:ext>
            </a:extLst>
          </p:cNvPr>
          <p:cNvSpPr>
            <a:spLocks noChangeArrowheads="1"/>
          </p:cNvSpPr>
          <p:nvPr/>
        </p:nvSpPr>
        <p:spPr bwMode="auto">
          <a:xfrm>
            <a:off x="0" y="2771775"/>
            <a:ext cx="9144000" cy="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27381" name="Picture 53" descr="http://www.parallaxinc.com/image_files/product_med_pics/stamp2_module_m.gif">
            <a:extLst>
              <a:ext uri="{FF2B5EF4-FFF2-40B4-BE49-F238E27FC236}">
                <a16:creationId xmlns:a16="http://schemas.microsoft.com/office/drawing/2014/main" id="{EC9A592F-BCDA-4612-B19D-E55678229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19400"/>
            <a:ext cx="1066800" cy="592138"/>
          </a:xfrm>
          <a:prstGeom prst="rect">
            <a:avLst/>
          </a:prstGeom>
          <a:noFill/>
          <a:extLst>
            <a:ext uri="{909E8E84-426E-40DD-AFC4-6F175D3DCCD1}">
              <a14:hiddenFill xmlns:a14="http://schemas.microsoft.com/office/drawing/2010/main">
                <a:solidFill>
                  <a:srgbClr val="FFFFFF"/>
                </a:solidFill>
              </a14:hiddenFill>
            </a:ext>
          </a:extLst>
        </p:spPr>
      </p:pic>
      <p:sp>
        <p:nvSpPr>
          <p:cNvPr id="227389" name="Rectangle 61">
            <a:extLst>
              <a:ext uri="{FF2B5EF4-FFF2-40B4-BE49-F238E27FC236}">
                <a16:creationId xmlns:a16="http://schemas.microsoft.com/office/drawing/2014/main" id="{C534E6CA-6590-4F8B-A607-4812247DBDB2}"/>
              </a:ext>
            </a:extLst>
          </p:cNvPr>
          <p:cNvSpPr>
            <a:spLocks noChangeArrowheads="1"/>
          </p:cNvSpPr>
          <p:nvPr/>
        </p:nvSpPr>
        <p:spPr bwMode="auto">
          <a:xfrm>
            <a:off x="0" y="2767013"/>
            <a:ext cx="9144000" cy="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27392" name="Picture 64" descr="http://www.parallaxinc.com/image_files/product_med_pics/stamp2sx_module_m.gif">
            <a:extLst>
              <a:ext uri="{FF2B5EF4-FFF2-40B4-BE49-F238E27FC236}">
                <a16:creationId xmlns:a16="http://schemas.microsoft.com/office/drawing/2014/main" id="{E3D016AF-0ABE-42EF-93D9-C8CE1E262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572000"/>
            <a:ext cx="1066800" cy="596900"/>
          </a:xfrm>
          <a:prstGeom prst="rect">
            <a:avLst/>
          </a:prstGeom>
          <a:noFill/>
          <a:extLst>
            <a:ext uri="{909E8E84-426E-40DD-AFC4-6F175D3DCCD1}">
              <a14:hiddenFill xmlns:a14="http://schemas.microsoft.com/office/drawing/2010/main">
                <a:solidFill>
                  <a:srgbClr val="FFFFFF"/>
                </a:solidFill>
              </a14:hiddenFill>
            </a:ext>
          </a:extLst>
        </p:spPr>
      </p:pic>
      <p:sp>
        <p:nvSpPr>
          <p:cNvPr id="227396" name="Rectangle 68">
            <a:extLst>
              <a:ext uri="{FF2B5EF4-FFF2-40B4-BE49-F238E27FC236}">
                <a16:creationId xmlns:a16="http://schemas.microsoft.com/office/drawing/2014/main" id="{7CA92809-9D1B-49E2-86B9-1AE0730A234F}"/>
              </a:ext>
            </a:extLst>
          </p:cNvPr>
          <p:cNvSpPr>
            <a:spLocks noChangeArrowheads="1"/>
          </p:cNvSpPr>
          <p:nvPr/>
        </p:nvSpPr>
        <p:spPr bwMode="auto">
          <a:xfrm>
            <a:off x="0" y="2292350"/>
            <a:ext cx="9144000" cy="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27405" name="Picture 77" descr="http://www.parallaxinc.com/image_files/product_med_pics/BS2p_24_module.gif">
            <a:extLst>
              <a:ext uri="{FF2B5EF4-FFF2-40B4-BE49-F238E27FC236}">
                <a16:creationId xmlns:a16="http://schemas.microsoft.com/office/drawing/2014/main" id="{3879E001-5E17-4F72-BC5E-1BAEA04315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334000"/>
            <a:ext cx="838200" cy="830263"/>
          </a:xfrm>
          <a:prstGeom prst="rect">
            <a:avLst/>
          </a:prstGeom>
          <a:noFill/>
          <a:extLst>
            <a:ext uri="{909E8E84-426E-40DD-AFC4-6F175D3DCCD1}">
              <a14:hiddenFill xmlns:a14="http://schemas.microsoft.com/office/drawing/2010/main">
                <a:solidFill>
                  <a:srgbClr val="FFFFFF"/>
                </a:solidFill>
              </a14:hiddenFill>
            </a:ext>
          </a:extLst>
        </p:spPr>
      </p:pic>
      <p:sp>
        <p:nvSpPr>
          <p:cNvPr id="227421" name="Rectangle 93">
            <a:extLst>
              <a:ext uri="{FF2B5EF4-FFF2-40B4-BE49-F238E27FC236}">
                <a16:creationId xmlns:a16="http://schemas.microsoft.com/office/drawing/2014/main" id="{9208CF3D-EF4E-462A-A9C1-C84CD3B39068}"/>
              </a:ext>
            </a:extLst>
          </p:cNvPr>
          <p:cNvSpPr>
            <a:spLocks noChangeArrowheads="1"/>
          </p:cNvSpPr>
          <p:nvPr/>
        </p:nvSpPr>
        <p:spPr bwMode="auto">
          <a:xfrm>
            <a:off x="0" y="2133600"/>
            <a:ext cx="9144000" cy="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27425" name="Picture 97" descr="http://www.parallaxinc.com/image_files/product_med_pics/OEM_stamp_m.gif">
            <a:extLst>
              <a:ext uri="{FF2B5EF4-FFF2-40B4-BE49-F238E27FC236}">
                <a16:creationId xmlns:a16="http://schemas.microsoft.com/office/drawing/2014/main" id="{429E5A5E-83CF-49B8-AF64-6666991B3C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581400"/>
            <a:ext cx="838200" cy="835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D68719E-A62B-45D8-9B87-CC7BE0D8094A}"/>
              </a:ext>
            </a:extLst>
          </p:cNvPr>
          <p:cNvSpPr>
            <a:spLocks noGrp="1"/>
          </p:cNvSpPr>
          <p:nvPr>
            <p:ph type="sldNum" sz="quarter" idx="12"/>
          </p:nvPr>
        </p:nvSpPr>
        <p:spPr/>
        <p:txBody>
          <a:bodyPr/>
          <a:lstStyle/>
          <a:p>
            <a:fld id="{5F74DBAD-5F60-4312-AD50-F11D8BB1528E}" type="slidenum">
              <a:rPr lang="en-US" altLang="en-US"/>
              <a:pPr/>
              <a:t>100</a:t>
            </a:fld>
            <a:endParaRPr lang="en-US" altLang="en-US"/>
          </a:p>
        </p:txBody>
      </p:sp>
      <p:sp>
        <p:nvSpPr>
          <p:cNvPr id="149506" name="Rectangle 2">
            <a:extLst>
              <a:ext uri="{FF2B5EF4-FFF2-40B4-BE49-F238E27FC236}">
                <a16:creationId xmlns:a16="http://schemas.microsoft.com/office/drawing/2014/main" id="{27A10834-D9C5-4707-87E9-5363AC712DFA}"/>
              </a:ext>
            </a:extLst>
          </p:cNvPr>
          <p:cNvSpPr>
            <a:spLocks noGrp="1" noRot="1" noChangeArrowheads="1"/>
          </p:cNvSpPr>
          <p:nvPr>
            <p:ph type="title"/>
          </p:nvPr>
        </p:nvSpPr>
        <p:spPr/>
        <p:txBody>
          <a:bodyPr/>
          <a:lstStyle/>
          <a:p>
            <a:r>
              <a:rPr lang="en-US" altLang="en-US"/>
              <a:t>Coding with Constants</a:t>
            </a:r>
          </a:p>
        </p:txBody>
      </p:sp>
      <p:sp>
        <p:nvSpPr>
          <p:cNvPr id="149507" name="Rectangle 3">
            <a:extLst>
              <a:ext uri="{FF2B5EF4-FFF2-40B4-BE49-F238E27FC236}">
                <a16:creationId xmlns:a16="http://schemas.microsoft.com/office/drawing/2014/main" id="{18FD86B8-C74B-4218-9D37-CDD2F52FC80E}"/>
              </a:ext>
            </a:extLst>
          </p:cNvPr>
          <p:cNvSpPr>
            <a:spLocks noGrp="1" noRot="1" noChangeArrowheads="1"/>
          </p:cNvSpPr>
          <p:nvPr>
            <p:ph type="body" idx="1"/>
          </p:nvPr>
        </p:nvSpPr>
        <p:spPr>
          <a:xfrm>
            <a:off x="685800" y="762000"/>
            <a:ext cx="7772400" cy="2049463"/>
          </a:xfrm>
        </p:spPr>
        <p:txBody>
          <a:bodyPr/>
          <a:lstStyle/>
          <a:p>
            <a:r>
              <a:rPr lang="en-US" altLang="en-US" sz="1800"/>
              <a:t>In fact, let's clean up program 5C using constants.</a:t>
            </a:r>
            <a:br>
              <a:rPr lang="en-US" altLang="en-US" sz="1800"/>
            </a:br>
            <a:endParaRPr lang="en-US" altLang="en-US" sz="1800"/>
          </a:p>
          <a:p>
            <a:r>
              <a:rPr lang="en-US" altLang="en-US" sz="1800"/>
              <a:t>By using constants the code is more readable, and if we need to change a pin connection, only the constant value needs to be updated.</a:t>
            </a:r>
            <a:endParaRPr lang="en-US" altLang="en-US" sz="2000"/>
          </a:p>
        </p:txBody>
      </p:sp>
      <p:sp>
        <p:nvSpPr>
          <p:cNvPr id="149508" name="Text Box 4">
            <a:extLst>
              <a:ext uri="{FF2B5EF4-FFF2-40B4-BE49-F238E27FC236}">
                <a16:creationId xmlns:a16="http://schemas.microsoft.com/office/drawing/2014/main" id="{1B0C760D-5933-454C-948C-D41878634461}"/>
              </a:ext>
            </a:extLst>
          </p:cNvPr>
          <p:cNvSpPr txBox="1">
            <a:spLocks noChangeArrowheads="1"/>
          </p:cNvSpPr>
          <p:nvPr/>
        </p:nvSpPr>
        <p:spPr bwMode="auto">
          <a:xfrm>
            <a:off x="304800" y="2209800"/>
            <a:ext cx="8686800" cy="3949700"/>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b="0">
                <a:solidFill>
                  <a:srgbClr val="FFFFFF"/>
                </a:solidFill>
              </a:rPr>
              <a:t>'Prog 5D: Play tone based on amount of potentiometer movement using constants</a:t>
            </a:r>
          </a:p>
          <a:p>
            <a:pPr algn="l">
              <a:spcBef>
                <a:spcPct val="0"/>
              </a:spcBef>
              <a:buClrTx/>
              <a:buSzTx/>
              <a:buFontTx/>
              <a:buNone/>
            </a:pPr>
            <a:r>
              <a:rPr lang="en-US" altLang="en-US" sz="1400" b="0">
                <a:solidFill>
                  <a:srgbClr val="FFFFFF"/>
                </a:solidFill>
              </a:rPr>
              <a:t>'****************** Declarations ************************</a:t>
            </a:r>
          </a:p>
          <a:p>
            <a:pPr algn="l">
              <a:spcBef>
                <a:spcPct val="0"/>
              </a:spcBef>
              <a:buClrTx/>
              <a:buSzTx/>
              <a:buFontTx/>
              <a:buNone/>
            </a:pPr>
            <a:r>
              <a:rPr lang="en-US" altLang="en-US" sz="1400" b="0">
                <a:solidFill>
                  <a:srgbClr val="FFFFFF"/>
                </a:solidFill>
              </a:rPr>
              <a:t>'****************** Variables </a:t>
            </a:r>
          </a:p>
          <a:p>
            <a:pPr algn="l">
              <a:spcBef>
                <a:spcPct val="0"/>
              </a:spcBef>
              <a:buClrTx/>
              <a:buSzTx/>
              <a:buFontTx/>
              <a:buNone/>
            </a:pPr>
            <a:r>
              <a:rPr lang="en-US" altLang="en-US" sz="1400" b="0">
                <a:solidFill>
                  <a:srgbClr val="FFFFFF"/>
                </a:solidFill>
              </a:rPr>
              <a:t>Pot_Current	VAR   WORD	'Current value of potentiometer</a:t>
            </a:r>
          </a:p>
          <a:p>
            <a:pPr algn="l">
              <a:spcBef>
                <a:spcPct val="0"/>
              </a:spcBef>
              <a:buClrTx/>
              <a:buSzTx/>
              <a:buFontTx/>
              <a:buNone/>
            </a:pPr>
            <a:r>
              <a:rPr lang="en-US" altLang="en-US" sz="1400" b="0">
                <a:solidFill>
                  <a:srgbClr val="FFFFFF"/>
                </a:solidFill>
              </a:rPr>
              <a:t>Pot_Last 		VAR   WORD	'Last value of potentiometer</a:t>
            </a:r>
          </a:p>
          <a:p>
            <a:pPr algn="l">
              <a:spcBef>
                <a:spcPct val="0"/>
              </a:spcBef>
              <a:buClrTx/>
              <a:buSzTx/>
              <a:buFontTx/>
              <a:buNone/>
            </a:pPr>
            <a:r>
              <a:rPr lang="en-US" altLang="en-US" sz="1400" b="0">
                <a:solidFill>
                  <a:srgbClr val="FFFFFF"/>
                </a:solidFill>
              </a:rPr>
              <a:t>Freq_Play  		VAR   WORD	'Tone to sound speaker</a:t>
            </a:r>
          </a:p>
          <a:p>
            <a:pPr algn="l">
              <a:spcBef>
                <a:spcPct val="0"/>
              </a:spcBef>
              <a:buClrTx/>
              <a:buSzTx/>
              <a:buFontTx/>
              <a:buNone/>
            </a:pPr>
            <a:r>
              <a:rPr lang="en-US" altLang="en-US" sz="1400" b="0">
                <a:solidFill>
                  <a:srgbClr val="FFFFFF"/>
                </a:solidFill>
              </a:rPr>
              <a:t>'****************** Constants</a:t>
            </a:r>
          </a:p>
          <a:p>
            <a:pPr algn="l">
              <a:spcBef>
                <a:spcPct val="0"/>
              </a:spcBef>
              <a:buClrTx/>
              <a:buSzTx/>
              <a:buFontTx/>
              <a:buNone/>
            </a:pPr>
            <a:r>
              <a:rPr lang="en-US" altLang="en-US" sz="1400">
                <a:solidFill>
                  <a:srgbClr val="FFFFFF"/>
                </a:solidFill>
              </a:rPr>
              <a:t>Speaker 		CON 1</a:t>
            </a:r>
            <a:r>
              <a:rPr lang="en-US" altLang="en-US" sz="1400" b="0">
                <a:solidFill>
                  <a:srgbClr val="FFFFFF"/>
                </a:solidFill>
              </a:rPr>
              <a:t>		' Speaker pin (Activity board users use 11)</a:t>
            </a:r>
          </a:p>
          <a:p>
            <a:pPr algn="l">
              <a:spcBef>
                <a:spcPct val="0"/>
              </a:spcBef>
              <a:buClrTx/>
              <a:buSzTx/>
              <a:buFontTx/>
              <a:buNone/>
            </a:pPr>
            <a:r>
              <a:rPr lang="en-US" altLang="en-US" sz="1400">
                <a:solidFill>
                  <a:srgbClr val="FFFFFF"/>
                </a:solidFill>
              </a:rPr>
              <a:t>PotPin		CON 7</a:t>
            </a:r>
            <a:r>
              <a:rPr lang="en-US" altLang="en-US" sz="1400" b="0">
                <a:solidFill>
                  <a:srgbClr val="FFFFFF"/>
                </a:solidFill>
              </a:rPr>
              <a:t>		' Potentiometer pin</a:t>
            </a:r>
          </a:p>
          <a:p>
            <a:pPr algn="l">
              <a:spcBef>
                <a:spcPct val="0"/>
              </a:spcBef>
              <a:buClrTx/>
              <a:buSzTx/>
              <a:buFontTx/>
              <a:buNone/>
            </a:pPr>
            <a:r>
              <a:rPr lang="en-US" altLang="en-US" sz="1400">
                <a:solidFill>
                  <a:srgbClr val="FFFFFF"/>
                </a:solidFill>
              </a:rPr>
              <a:t>SpeakerDur	CON 500</a:t>
            </a:r>
            <a:r>
              <a:rPr lang="en-US" altLang="en-US" sz="1400" b="0">
                <a:solidFill>
                  <a:srgbClr val="FFFFFF"/>
                </a:solidFill>
              </a:rPr>
              <a:t>		' Duration to sound speaker</a:t>
            </a:r>
          </a:p>
          <a:p>
            <a:pPr algn="l">
              <a:spcBef>
                <a:spcPct val="0"/>
              </a:spcBef>
              <a:buClrTx/>
              <a:buSzTx/>
              <a:buFontTx/>
              <a:buNone/>
            </a:pPr>
            <a:endParaRPr lang="en-US" altLang="en-US" sz="1400" b="0">
              <a:solidFill>
                <a:srgbClr val="FFFFFF"/>
              </a:solidFill>
            </a:endParaRPr>
          </a:p>
          <a:p>
            <a:pPr algn="l">
              <a:spcBef>
                <a:spcPct val="0"/>
              </a:spcBef>
              <a:buClrTx/>
              <a:buSzTx/>
              <a:buFontTx/>
              <a:buNone/>
            </a:pPr>
            <a:r>
              <a:rPr lang="en-US" altLang="en-US" sz="1400" b="0">
                <a:solidFill>
                  <a:srgbClr val="FFFFFF"/>
                </a:solidFill>
              </a:rPr>
              <a:t>Main:</a:t>
            </a:r>
          </a:p>
          <a:p>
            <a:pPr algn="l">
              <a:spcBef>
                <a:spcPct val="0"/>
              </a:spcBef>
              <a:buClrTx/>
              <a:buSzTx/>
              <a:buFontTx/>
              <a:buNone/>
            </a:pPr>
            <a:r>
              <a:rPr lang="en-US" altLang="en-US" sz="1400" b="0">
                <a:solidFill>
                  <a:srgbClr val="FFFFFF"/>
                </a:solidFill>
              </a:rPr>
              <a:t>             HIGH </a:t>
            </a:r>
            <a:r>
              <a:rPr lang="en-US" altLang="en-US" sz="1400">
                <a:solidFill>
                  <a:srgbClr val="FFFFFF"/>
                </a:solidFill>
              </a:rPr>
              <a:t>PotPin</a:t>
            </a:r>
            <a:r>
              <a:rPr lang="en-US" altLang="en-US" sz="1400" b="0">
                <a:solidFill>
                  <a:srgbClr val="FFFFFF"/>
                </a:solidFill>
              </a:rPr>
              <a:t> : PAUSE 1			' Read Potentiometer using RCTIME</a:t>
            </a:r>
          </a:p>
          <a:p>
            <a:pPr algn="l">
              <a:spcBef>
                <a:spcPct val="0"/>
              </a:spcBef>
              <a:buClrTx/>
              <a:buSzTx/>
              <a:buFontTx/>
              <a:buNone/>
            </a:pPr>
            <a:r>
              <a:rPr lang="en-US" altLang="en-US" sz="1400" b="0">
                <a:solidFill>
                  <a:srgbClr val="FFFFFF"/>
                </a:solidFill>
              </a:rPr>
              <a:t>             RCTIME </a:t>
            </a:r>
            <a:r>
              <a:rPr lang="en-US" altLang="en-US" sz="1400">
                <a:solidFill>
                  <a:srgbClr val="FFFFFF"/>
                </a:solidFill>
              </a:rPr>
              <a:t>PotPin</a:t>
            </a:r>
            <a:r>
              <a:rPr lang="en-US" altLang="en-US" sz="1400" b="0">
                <a:solidFill>
                  <a:srgbClr val="FFFFFF"/>
                </a:solidFill>
              </a:rPr>
              <a:t>,1,Pot_Current		'  and store as current pot value</a:t>
            </a:r>
          </a:p>
          <a:p>
            <a:pPr algn="l">
              <a:spcBef>
                <a:spcPct val="0"/>
              </a:spcBef>
              <a:buClrTx/>
              <a:buSzTx/>
              <a:buFontTx/>
              <a:buNone/>
            </a:pPr>
            <a:r>
              <a:rPr lang="en-US" altLang="en-US" sz="1400" b="0">
                <a:solidFill>
                  <a:srgbClr val="FFFFFF"/>
                </a:solidFill>
              </a:rPr>
              <a:t>             Freq_Play = Pot_Current - Pot_Last		' Determine amount of chance since last reading</a:t>
            </a:r>
          </a:p>
          <a:p>
            <a:pPr algn="l">
              <a:spcBef>
                <a:spcPct val="0"/>
              </a:spcBef>
              <a:buClrTx/>
              <a:buSzTx/>
              <a:buFontTx/>
              <a:buNone/>
            </a:pPr>
            <a:r>
              <a:rPr lang="en-US" altLang="en-US" sz="1400" b="0">
                <a:solidFill>
                  <a:srgbClr val="FFFFFF"/>
                </a:solidFill>
              </a:rPr>
              <a:t>             FREQOUT </a:t>
            </a:r>
            <a:r>
              <a:rPr lang="en-US" altLang="en-US" sz="1400">
                <a:solidFill>
                  <a:srgbClr val="FFFFFF"/>
                </a:solidFill>
              </a:rPr>
              <a:t>Speaker</a:t>
            </a:r>
            <a:r>
              <a:rPr lang="en-US" altLang="en-US" sz="1400" b="0">
                <a:solidFill>
                  <a:srgbClr val="FFFFFF"/>
                </a:solidFill>
              </a:rPr>
              <a:t>, </a:t>
            </a:r>
            <a:r>
              <a:rPr lang="en-US" altLang="en-US" sz="1400">
                <a:solidFill>
                  <a:srgbClr val="FFFFFF"/>
                </a:solidFill>
              </a:rPr>
              <a:t>SpeakerDur</a:t>
            </a:r>
            <a:r>
              <a:rPr lang="en-US" altLang="en-US" sz="1400" b="0">
                <a:solidFill>
                  <a:srgbClr val="FFFFFF"/>
                </a:solidFill>
              </a:rPr>
              <a:t>, Freq_Play 	' Play tone based on change</a:t>
            </a:r>
          </a:p>
          <a:p>
            <a:pPr algn="l">
              <a:spcBef>
                <a:spcPct val="0"/>
              </a:spcBef>
              <a:buClrTx/>
              <a:buSzTx/>
              <a:buFontTx/>
              <a:buNone/>
            </a:pPr>
            <a:r>
              <a:rPr lang="en-US" altLang="en-US" sz="1400" b="0">
                <a:solidFill>
                  <a:srgbClr val="FFFFFF"/>
                </a:solidFill>
              </a:rPr>
              <a:t>             Pot_Last = Pot_Current			' Save current pot value for last value</a:t>
            </a:r>
          </a:p>
          <a:p>
            <a:pPr algn="l">
              <a:spcBef>
                <a:spcPct val="0"/>
              </a:spcBef>
              <a:buClrTx/>
              <a:buSzTx/>
              <a:buFontTx/>
              <a:buNone/>
            </a:pPr>
            <a:r>
              <a:rPr lang="en-US" altLang="en-US" sz="1400" b="0">
                <a:solidFill>
                  <a:srgbClr val="FFFFFF"/>
                </a:solidFill>
              </a:rPr>
              <a:t>GOTO Main</a:t>
            </a:r>
            <a:endParaRPr lang="en-US" altLang="en-US" sz="1600" b="0">
              <a:solidFill>
                <a:srgbClr val="FFFFFF"/>
              </a:solidFill>
            </a:endParaRPr>
          </a:p>
        </p:txBody>
      </p:sp>
    </p:spTree>
  </p:cSld>
  <p:clrMapOvr>
    <a:masterClrMapping/>
  </p:clrMapOvr>
  <p:transition advClick="0"/>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55246AE-B77B-4835-B970-688E6F1CC80E}"/>
              </a:ext>
            </a:extLst>
          </p:cNvPr>
          <p:cNvSpPr>
            <a:spLocks noGrp="1"/>
          </p:cNvSpPr>
          <p:nvPr>
            <p:ph type="sldNum" sz="quarter" idx="12"/>
          </p:nvPr>
        </p:nvSpPr>
        <p:spPr/>
        <p:txBody>
          <a:bodyPr/>
          <a:lstStyle/>
          <a:p>
            <a:fld id="{4B09FDFF-CFFC-4557-B9C4-2CF60DDE9B14}" type="slidenum">
              <a:rPr lang="en-US" altLang="en-US"/>
              <a:pPr/>
              <a:t>101</a:t>
            </a:fld>
            <a:endParaRPr lang="en-US" altLang="en-US"/>
          </a:p>
        </p:txBody>
      </p:sp>
      <p:sp>
        <p:nvSpPr>
          <p:cNvPr id="58370" name="Rectangle 2">
            <a:extLst>
              <a:ext uri="{FF2B5EF4-FFF2-40B4-BE49-F238E27FC236}">
                <a16:creationId xmlns:a16="http://schemas.microsoft.com/office/drawing/2014/main" id="{6DAC15B1-3C10-413D-842D-5462B11CD9DE}"/>
              </a:ext>
            </a:extLst>
          </p:cNvPr>
          <p:cNvSpPr>
            <a:spLocks noGrp="1" noRot="1" noChangeArrowheads="1"/>
          </p:cNvSpPr>
          <p:nvPr>
            <p:ph type="title"/>
          </p:nvPr>
        </p:nvSpPr>
        <p:spPr/>
        <p:txBody>
          <a:bodyPr/>
          <a:lstStyle/>
          <a:p>
            <a:r>
              <a:rPr lang="en-US" altLang="en-US" u="sng"/>
              <a:t>Challenge 5B: LED Constants</a:t>
            </a:r>
          </a:p>
        </p:txBody>
      </p:sp>
      <p:sp>
        <p:nvSpPr>
          <p:cNvPr id="58371" name="Rectangle 3">
            <a:extLst>
              <a:ext uri="{FF2B5EF4-FFF2-40B4-BE49-F238E27FC236}">
                <a16:creationId xmlns:a16="http://schemas.microsoft.com/office/drawing/2014/main" id="{CB15794D-9E9C-41EF-8A5B-C789A2AA3218}"/>
              </a:ext>
            </a:extLst>
          </p:cNvPr>
          <p:cNvSpPr>
            <a:spLocks noGrp="1" noRot="1" noChangeArrowheads="1"/>
          </p:cNvSpPr>
          <p:nvPr>
            <p:ph type="body" idx="1"/>
          </p:nvPr>
        </p:nvSpPr>
        <p:spPr/>
        <p:txBody>
          <a:bodyPr/>
          <a:lstStyle/>
          <a:p>
            <a:r>
              <a:rPr lang="en-US" altLang="en-US" sz="2400"/>
              <a:t>Below is the challenge solution to blink 2 LEDs.  Modify the code to use constant names for LED pin connections.</a:t>
            </a:r>
          </a:p>
        </p:txBody>
      </p:sp>
      <p:sp>
        <p:nvSpPr>
          <p:cNvPr id="58372" name="Text Box 4">
            <a:extLst>
              <a:ext uri="{FF2B5EF4-FFF2-40B4-BE49-F238E27FC236}">
                <a16:creationId xmlns:a16="http://schemas.microsoft.com/office/drawing/2014/main" id="{6D5F58FE-F39C-4C38-9146-95B6517E0D3D}"/>
              </a:ext>
            </a:extLst>
          </p:cNvPr>
          <p:cNvSpPr txBox="1">
            <a:spLocks noChangeArrowheads="1"/>
          </p:cNvSpPr>
          <p:nvPr/>
        </p:nvSpPr>
        <p:spPr bwMode="auto">
          <a:xfrm>
            <a:off x="1066800" y="2355850"/>
            <a:ext cx="5568950" cy="3054350"/>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rgbClr val="FFFFFF"/>
                </a:solidFill>
              </a:rPr>
              <a:t>'** 4B Challenge Solution – Blink second LED **</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Main:</a:t>
            </a:r>
          </a:p>
          <a:p>
            <a:pPr algn="l">
              <a:spcBef>
                <a:spcPct val="0"/>
              </a:spcBef>
              <a:buClrTx/>
              <a:buSzTx/>
              <a:buFontTx/>
              <a:buNone/>
            </a:pPr>
            <a:r>
              <a:rPr lang="en-US" altLang="en-US" sz="1600" b="0">
                <a:solidFill>
                  <a:srgbClr val="FFFFFF"/>
                </a:solidFill>
              </a:rPr>
              <a:t>	LOW 8		'LED1 on</a:t>
            </a:r>
          </a:p>
          <a:p>
            <a:pPr algn="l">
              <a:spcBef>
                <a:spcPct val="0"/>
              </a:spcBef>
              <a:buClrTx/>
              <a:buSzTx/>
              <a:buFontTx/>
              <a:buNone/>
            </a:pPr>
            <a:r>
              <a:rPr lang="en-US" altLang="en-US" sz="1600" b="0">
                <a:solidFill>
                  <a:srgbClr val="FFFFFF"/>
                </a:solidFill>
              </a:rPr>
              <a:t>	HIGH 9		'LED2 off</a:t>
            </a:r>
          </a:p>
          <a:p>
            <a:pPr algn="l">
              <a:spcBef>
                <a:spcPct val="0"/>
              </a:spcBef>
              <a:buClrTx/>
              <a:buSzTx/>
              <a:buFontTx/>
              <a:buNone/>
            </a:pPr>
            <a:r>
              <a:rPr lang="en-US" altLang="en-US" sz="1600" b="0">
                <a:solidFill>
                  <a:srgbClr val="FFFFFF"/>
                </a:solidFill>
              </a:rPr>
              <a:t>	PAUSE 2000	'Wait 2 seconds</a:t>
            </a:r>
          </a:p>
          <a:p>
            <a:pPr algn="l">
              <a:spcBef>
                <a:spcPct val="0"/>
              </a:spcBef>
              <a:buClrTx/>
              <a:buSzTx/>
              <a:buFontTx/>
              <a:buNone/>
            </a:pPr>
            <a:r>
              <a:rPr lang="en-US" altLang="en-US" sz="1600" b="0">
                <a:solidFill>
                  <a:srgbClr val="FFFFFF"/>
                </a:solidFill>
              </a:rPr>
              <a:t>	LOW 9		'LED2 ON (P9 LED stays on)</a:t>
            </a:r>
          </a:p>
          <a:p>
            <a:pPr algn="l">
              <a:spcBef>
                <a:spcPct val="0"/>
              </a:spcBef>
              <a:buClrTx/>
              <a:buSzTx/>
              <a:buFontTx/>
              <a:buNone/>
            </a:pPr>
            <a:r>
              <a:rPr lang="en-US" altLang="en-US" sz="1600" b="0">
                <a:solidFill>
                  <a:srgbClr val="FFFFFF"/>
                </a:solidFill>
              </a:rPr>
              <a:t>	PAUSE 1000	'Wait 1 second</a:t>
            </a:r>
          </a:p>
          <a:p>
            <a:pPr algn="l">
              <a:spcBef>
                <a:spcPct val="0"/>
              </a:spcBef>
              <a:buClrTx/>
              <a:buSzTx/>
              <a:buFontTx/>
              <a:buNone/>
            </a:pPr>
            <a:r>
              <a:rPr lang="en-US" altLang="en-US" sz="1600" b="0">
                <a:solidFill>
                  <a:srgbClr val="FFFFFF"/>
                </a:solidFill>
              </a:rPr>
              <a:t>	HIGH 8		'LED1 off</a:t>
            </a:r>
          </a:p>
          <a:p>
            <a:pPr algn="l">
              <a:spcBef>
                <a:spcPct val="0"/>
              </a:spcBef>
              <a:buClrTx/>
              <a:buSzTx/>
              <a:buFontTx/>
              <a:buNone/>
            </a:pPr>
            <a:r>
              <a:rPr lang="en-US" altLang="en-US" sz="1600" b="0">
                <a:solidFill>
                  <a:srgbClr val="FFFFFF"/>
                </a:solidFill>
              </a:rPr>
              <a:t>	HIGH 9		'LED2 off</a:t>
            </a:r>
          </a:p>
          <a:p>
            <a:pPr algn="l">
              <a:spcBef>
                <a:spcPct val="0"/>
              </a:spcBef>
              <a:buClrTx/>
              <a:buSzTx/>
              <a:buFontTx/>
              <a:buNone/>
            </a:pPr>
            <a:r>
              <a:rPr lang="en-US" altLang="en-US" sz="1600" b="0">
                <a:solidFill>
                  <a:srgbClr val="FFFFFF"/>
                </a:solidFill>
              </a:rPr>
              <a:t>	PAUSE 500	'Wait one-half second</a:t>
            </a:r>
          </a:p>
          <a:p>
            <a:pPr algn="l">
              <a:spcBef>
                <a:spcPct val="0"/>
              </a:spcBef>
              <a:buClrTx/>
              <a:buSzTx/>
              <a:buFontTx/>
              <a:buNone/>
            </a:pPr>
            <a:r>
              <a:rPr lang="en-US" altLang="en-US" sz="1600" b="0">
                <a:solidFill>
                  <a:srgbClr val="FFFFFF"/>
                </a:solidFill>
              </a:rPr>
              <a:t>GOTO Main</a:t>
            </a:r>
          </a:p>
        </p:txBody>
      </p:sp>
      <p:sp>
        <p:nvSpPr>
          <p:cNvPr id="58374" name="AutoShape 6">
            <a:hlinkClick r:id="rId2" action="ppaction://hlinksldjump" highlightClick="1"/>
            <a:extLst>
              <a:ext uri="{FF2B5EF4-FFF2-40B4-BE49-F238E27FC236}">
                <a16:creationId xmlns:a16="http://schemas.microsoft.com/office/drawing/2014/main" id="{BB2E4FFC-4BD0-46CF-A2AB-B4EFC60CEBD5}"/>
              </a:ext>
            </a:extLst>
          </p:cNvPr>
          <p:cNvSpPr>
            <a:spLocks noChangeArrowheads="1"/>
          </p:cNvSpPr>
          <p:nvPr/>
        </p:nvSpPr>
        <p:spPr bwMode="auto">
          <a:xfrm>
            <a:off x="7010400" y="57150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spTree>
  </p:cSld>
  <p:clrMapOvr>
    <a:masterClrMapping/>
  </p:clrMapOvr>
  <p:transition advClick="0"/>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2FE32DA-1D78-4C07-9738-C57558ABAA9D}"/>
              </a:ext>
            </a:extLst>
          </p:cNvPr>
          <p:cNvSpPr>
            <a:spLocks noGrp="1"/>
          </p:cNvSpPr>
          <p:nvPr>
            <p:ph type="sldNum" sz="quarter" idx="12"/>
          </p:nvPr>
        </p:nvSpPr>
        <p:spPr/>
        <p:txBody>
          <a:bodyPr/>
          <a:lstStyle/>
          <a:p>
            <a:fld id="{A42544A9-A5F5-4A5F-BCA5-6569EC8447E4}" type="slidenum">
              <a:rPr lang="en-US" altLang="en-US"/>
              <a:pPr/>
              <a:t>102</a:t>
            </a:fld>
            <a:endParaRPr lang="en-US" altLang="en-US"/>
          </a:p>
        </p:txBody>
      </p:sp>
      <p:sp>
        <p:nvSpPr>
          <p:cNvPr id="59394" name="Rectangle 2">
            <a:extLst>
              <a:ext uri="{FF2B5EF4-FFF2-40B4-BE49-F238E27FC236}">
                <a16:creationId xmlns:a16="http://schemas.microsoft.com/office/drawing/2014/main" id="{E695F7F1-46FB-455F-BC0E-30A00C62AC65}"/>
              </a:ext>
            </a:extLst>
          </p:cNvPr>
          <p:cNvSpPr>
            <a:spLocks noGrp="1" noRot="1" noChangeArrowheads="1"/>
          </p:cNvSpPr>
          <p:nvPr>
            <p:ph type="title"/>
          </p:nvPr>
        </p:nvSpPr>
        <p:spPr/>
        <p:txBody>
          <a:bodyPr/>
          <a:lstStyle/>
          <a:p>
            <a:r>
              <a:rPr lang="en-US" altLang="en-US"/>
              <a:t>I/O Aliases</a:t>
            </a:r>
          </a:p>
        </p:txBody>
      </p:sp>
      <p:sp>
        <p:nvSpPr>
          <p:cNvPr id="59395" name="Rectangle 3">
            <a:extLst>
              <a:ext uri="{FF2B5EF4-FFF2-40B4-BE49-F238E27FC236}">
                <a16:creationId xmlns:a16="http://schemas.microsoft.com/office/drawing/2014/main" id="{01CD7F07-0991-4D56-9C42-A7479BB8B540}"/>
              </a:ext>
            </a:extLst>
          </p:cNvPr>
          <p:cNvSpPr>
            <a:spLocks noGrp="1" noRot="1" noChangeArrowheads="1"/>
          </p:cNvSpPr>
          <p:nvPr>
            <p:ph type="body" idx="1"/>
          </p:nvPr>
        </p:nvSpPr>
        <p:spPr/>
        <p:txBody>
          <a:bodyPr/>
          <a:lstStyle/>
          <a:p>
            <a:r>
              <a:rPr lang="en-US" altLang="en-US" sz="2400"/>
              <a:t>Just as names can be assigned to RAM memory locations using the VAR instruction, VAR can be used to assign names to the status of I/O when using the </a:t>
            </a:r>
            <a:r>
              <a:rPr lang="en-US" altLang="en-US" sz="2400" b="1"/>
              <a:t>IN</a:t>
            </a:r>
            <a:r>
              <a:rPr lang="en-US" altLang="en-US" sz="2400"/>
              <a:t> and </a:t>
            </a:r>
            <a:r>
              <a:rPr lang="en-US" altLang="en-US" sz="2400" b="1"/>
              <a:t>OUT</a:t>
            </a:r>
            <a:r>
              <a:rPr lang="en-US" altLang="en-US" sz="2400"/>
              <a:t> instructions.  This creates an </a:t>
            </a:r>
            <a:r>
              <a:rPr lang="en-US" altLang="en-US" sz="2400" i="1"/>
              <a:t>alias</a:t>
            </a:r>
            <a:r>
              <a:rPr lang="en-US" altLang="en-US" sz="2400"/>
              <a:t> name for the I/O.</a:t>
            </a:r>
            <a:br>
              <a:rPr lang="en-US" altLang="en-US" sz="2400"/>
            </a:br>
            <a:r>
              <a:rPr lang="en-US" altLang="en-US" sz="2400">
                <a:solidFill>
                  <a:schemeClr val="tx2"/>
                </a:solidFill>
              </a:rPr>
              <a:t>AliasName VAR INpin</a:t>
            </a:r>
            <a:br>
              <a:rPr lang="en-US" altLang="en-US" sz="2400">
                <a:solidFill>
                  <a:schemeClr val="tx2"/>
                </a:solidFill>
              </a:rPr>
            </a:br>
            <a:r>
              <a:rPr lang="en-US" altLang="en-US" sz="2400">
                <a:solidFill>
                  <a:schemeClr val="tx2"/>
                </a:solidFill>
              </a:rPr>
              <a:t>AliasName VAR OUTpin</a:t>
            </a:r>
            <a:br>
              <a:rPr lang="en-US" altLang="en-US" sz="2400">
                <a:solidFill>
                  <a:schemeClr val="tx2"/>
                </a:solidFill>
              </a:rPr>
            </a:br>
            <a:endParaRPr lang="en-US" altLang="en-US" sz="2400">
              <a:solidFill>
                <a:schemeClr val="tx2"/>
              </a:solidFill>
            </a:endParaRPr>
          </a:p>
          <a:p>
            <a:r>
              <a:rPr lang="en-US" altLang="en-US" sz="2400"/>
              <a:t>Example:  </a:t>
            </a:r>
            <a:r>
              <a:rPr lang="en-US" altLang="en-US" sz="2400">
                <a:solidFill>
                  <a:schemeClr val="tx2"/>
                </a:solidFill>
              </a:rPr>
              <a:t>PB1 VAR IN10</a:t>
            </a:r>
            <a:br>
              <a:rPr lang="en-US" altLang="en-US" sz="2400">
                <a:solidFill>
                  <a:schemeClr val="tx2"/>
                </a:solidFill>
              </a:rPr>
            </a:br>
            <a:endParaRPr lang="en-US" altLang="en-US" sz="2400">
              <a:solidFill>
                <a:schemeClr val="tx2"/>
              </a:solidFill>
            </a:endParaRPr>
          </a:p>
          <a:p>
            <a:r>
              <a:rPr lang="en-US" altLang="en-US" sz="2400"/>
              <a:t>This allows for cleaner code and does not use any additional memory.</a:t>
            </a:r>
            <a:endParaRPr lang="en-US" altLang="en-US" sz="2800"/>
          </a:p>
        </p:txBody>
      </p:sp>
    </p:spTree>
  </p:cSld>
  <p:clrMapOvr>
    <a:masterClrMapping/>
  </p:clrMapOvr>
  <p:transition advClick="0"/>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02A9A2E-D990-4F85-86C0-D17C66E9089C}"/>
              </a:ext>
            </a:extLst>
          </p:cNvPr>
          <p:cNvSpPr>
            <a:spLocks noGrp="1"/>
          </p:cNvSpPr>
          <p:nvPr>
            <p:ph type="sldNum" sz="quarter" idx="12"/>
          </p:nvPr>
        </p:nvSpPr>
        <p:spPr/>
        <p:txBody>
          <a:bodyPr/>
          <a:lstStyle/>
          <a:p>
            <a:fld id="{4D36B4CA-CB68-4B26-82DC-CBA3B4F2CBC5}" type="slidenum">
              <a:rPr lang="en-US" altLang="en-US"/>
              <a:pPr/>
              <a:t>103</a:t>
            </a:fld>
            <a:endParaRPr lang="en-US" altLang="en-US"/>
          </a:p>
        </p:txBody>
      </p:sp>
      <p:sp>
        <p:nvSpPr>
          <p:cNvPr id="60418" name="Rectangle 2">
            <a:extLst>
              <a:ext uri="{FF2B5EF4-FFF2-40B4-BE49-F238E27FC236}">
                <a16:creationId xmlns:a16="http://schemas.microsoft.com/office/drawing/2014/main" id="{55BA6DE0-A1D3-4CB2-B9B8-D3CBF89A2975}"/>
              </a:ext>
            </a:extLst>
          </p:cNvPr>
          <p:cNvSpPr>
            <a:spLocks noGrp="1" noRot="1" noChangeArrowheads="1"/>
          </p:cNvSpPr>
          <p:nvPr>
            <p:ph type="title"/>
          </p:nvPr>
        </p:nvSpPr>
        <p:spPr/>
        <p:txBody>
          <a:bodyPr/>
          <a:lstStyle/>
          <a:p>
            <a:r>
              <a:rPr lang="en-US" altLang="en-US"/>
              <a:t>Coding using I/O Aliases</a:t>
            </a:r>
          </a:p>
        </p:txBody>
      </p:sp>
      <p:sp>
        <p:nvSpPr>
          <p:cNvPr id="60419" name="Rectangle 3">
            <a:extLst>
              <a:ext uri="{FF2B5EF4-FFF2-40B4-BE49-F238E27FC236}">
                <a16:creationId xmlns:a16="http://schemas.microsoft.com/office/drawing/2014/main" id="{C34043AF-8E56-4A06-A991-290E49CA34DE}"/>
              </a:ext>
            </a:extLst>
          </p:cNvPr>
          <p:cNvSpPr>
            <a:spLocks noGrp="1" noRot="1" noChangeArrowheads="1"/>
          </p:cNvSpPr>
          <p:nvPr>
            <p:ph type="body" idx="1"/>
          </p:nvPr>
        </p:nvSpPr>
        <p:spPr>
          <a:xfrm>
            <a:off x="304800" y="762000"/>
            <a:ext cx="8540750" cy="1804988"/>
          </a:xfrm>
        </p:spPr>
        <p:txBody>
          <a:bodyPr/>
          <a:lstStyle/>
          <a:p>
            <a:pPr>
              <a:lnSpc>
                <a:spcPct val="90000"/>
              </a:lnSpc>
            </a:pPr>
            <a:r>
              <a:rPr lang="en-US" altLang="en-US" sz="2400"/>
              <a:t>Let's modify a previous program to make it a bit more readable using I/O aliases.</a:t>
            </a:r>
          </a:p>
          <a:p>
            <a:pPr>
              <a:lnSpc>
                <a:spcPct val="90000"/>
              </a:lnSpc>
            </a:pPr>
            <a:endParaRPr lang="en-US" altLang="en-US" sz="2400"/>
          </a:p>
          <a:p>
            <a:pPr>
              <a:lnSpc>
                <a:spcPct val="90000"/>
              </a:lnSpc>
            </a:pPr>
            <a:r>
              <a:rPr lang="en-US" altLang="en-US" sz="2400"/>
              <a:t>Notice that OUTPUT and INPUT could not be made more readable without first assigning constants to the pin numbers.</a:t>
            </a:r>
          </a:p>
        </p:txBody>
      </p:sp>
      <p:sp>
        <p:nvSpPr>
          <p:cNvPr id="60420" name="Text Box 4">
            <a:extLst>
              <a:ext uri="{FF2B5EF4-FFF2-40B4-BE49-F238E27FC236}">
                <a16:creationId xmlns:a16="http://schemas.microsoft.com/office/drawing/2014/main" id="{03107894-8C82-4F1A-BE0C-93E81E1DC476}"/>
              </a:ext>
            </a:extLst>
          </p:cNvPr>
          <p:cNvSpPr txBox="1">
            <a:spLocks noChangeArrowheads="1"/>
          </p:cNvSpPr>
          <p:nvPr/>
        </p:nvSpPr>
        <p:spPr bwMode="auto">
          <a:xfrm>
            <a:off x="1143000" y="3048000"/>
            <a:ext cx="6705600" cy="3343275"/>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b="0">
                <a:solidFill>
                  <a:srgbClr val="FFFFFF"/>
                </a:solidFill>
              </a:rPr>
              <a:t>'{$STAMP BS2}</a:t>
            </a:r>
          </a:p>
          <a:p>
            <a:pPr algn="l">
              <a:spcBef>
                <a:spcPct val="0"/>
              </a:spcBef>
              <a:buClrTx/>
              <a:buSzTx/>
              <a:buFontTx/>
              <a:buNone/>
            </a:pPr>
            <a:r>
              <a:rPr lang="en-US" altLang="en-US" sz="1400" b="0">
                <a:solidFill>
                  <a:srgbClr val="FFFFFF"/>
                </a:solidFill>
              </a:rPr>
              <a:t>'Prog 5E: Controlling output LED1 with PB1 using I/O Variables</a:t>
            </a:r>
          </a:p>
          <a:p>
            <a:pPr algn="l">
              <a:spcBef>
                <a:spcPct val="0"/>
              </a:spcBef>
              <a:buClrTx/>
              <a:buSzTx/>
              <a:buFontTx/>
              <a:buNone/>
            </a:pPr>
            <a:endParaRPr lang="en-US" altLang="en-US" sz="1400" b="0">
              <a:solidFill>
                <a:srgbClr val="FFFFFF"/>
              </a:solidFill>
            </a:endParaRPr>
          </a:p>
          <a:p>
            <a:pPr algn="l">
              <a:spcBef>
                <a:spcPct val="0"/>
              </a:spcBef>
              <a:buClrTx/>
              <a:buSzTx/>
              <a:buFontTx/>
              <a:buNone/>
            </a:pPr>
            <a:r>
              <a:rPr lang="en-US" altLang="en-US" sz="1400" b="0">
                <a:solidFill>
                  <a:srgbClr val="FFFFFF"/>
                </a:solidFill>
              </a:rPr>
              <a:t>' **************** Declarations **************</a:t>
            </a:r>
          </a:p>
          <a:p>
            <a:pPr algn="l">
              <a:spcBef>
                <a:spcPct val="0"/>
              </a:spcBef>
              <a:buClrTx/>
              <a:buSzTx/>
              <a:buFontTx/>
              <a:buNone/>
            </a:pPr>
            <a:r>
              <a:rPr lang="en-US" altLang="en-US" sz="1400" b="0">
                <a:solidFill>
                  <a:srgbClr val="FFFFFF"/>
                </a:solidFill>
              </a:rPr>
              <a:t>' **************** I/O Aliases</a:t>
            </a:r>
          </a:p>
          <a:p>
            <a:pPr algn="l">
              <a:spcBef>
                <a:spcPct val="0"/>
              </a:spcBef>
              <a:buClrTx/>
              <a:buSzTx/>
              <a:buFontTx/>
              <a:buNone/>
            </a:pPr>
            <a:r>
              <a:rPr lang="en-US" altLang="en-US" sz="1400" b="0">
                <a:solidFill>
                  <a:srgbClr val="FFFFFF"/>
                </a:solidFill>
              </a:rPr>
              <a:t>PB1	VAR   IN10		' Pushbutton input pin</a:t>
            </a:r>
          </a:p>
          <a:p>
            <a:pPr algn="l">
              <a:spcBef>
                <a:spcPct val="0"/>
              </a:spcBef>
              <a:buClrTx/>
              <a:buSzTx/>
              <a:buFontTx/>
              <a:buNone/>
            </a:pPr>
            <a:r>
              <a:rPr lang="en-US" altLang="en-US" sz="1400" b="0">
                <a:solidFill>
                  <a:srgbClr val="FFFFFF"/>
                </a:solidFill>
              </a:rPr>
              <a:t>LED1	VAR   OUT8	' LED1 output pin</a:t>
            </a:r>
          </a:p>
          <a:p>
            <a:pPr algn="l">
              <a:spcBef>
                <a:spcPct val="0"/>
              </a:spcBef>
              <a:buClrTx/>
              <a:buSzTx/>
              <a:buFontTx/>
              <a:buNone/>
            </a:pPr>
            <a:endParaRPr lang="en-US" altLang="en-US" sz="1400" b="0">
              <a:solidFill>
                <a:srgbClr val="FFFFFF"/>
              </a:solidFill>
            </a:endParaRPr>
          </a:p>
          <a:p>
            <a:pPr algn="l">
              <a:spcBef>
                <a:spcPct val="0"/>
              </a:spcBef>
              <a:buClrTx/>
              <a:buSzTx/>
              <a:buFontTx/>
              <a:buNone/>
            </a:pPr>
            <a:r>
              <a:rPr lang="en-US" altLang="en-US" sz="1400" b="0">
                <a:solidFill>
                  <a:srgbClr val="FFFFFF"/>
                </a:solidFill>
              </a:rPr>
              <a:t>'**************** Set I/O Directions</a:t>
            </a:r>
          </a:p>
          <a:p>
            <a:pPr algn="l">
              <a:spcBef>
                <a:spcPct val="0"/>
              </a:spcBef>
              <a:buClrTx/>
              <a:buSzTx/>
              <a:buFontTx/>
              <a:buNone/>
            </a:pPr>
            <a:r>
              <a:rPr lang="en-US" altLang="en-US" sz="1400" b="0">
                <a:solidFill>
                  <a:srgbClr val="FFFFFF"/>
                </a:solidFill>
              </a:rPr>
              <a:t>INPUT 10		'Set P10 to be an input</a:t>
            </a:r>
          </a:p>
          <a:p>
            <a:pPr algn="l">
              <a:spcBef>
                <a:spcPct val="0"/>
              </a:spcBef>
              <a:buClrTx/>
              <a:buSzTx/>
              <a:buFontTx/>
              <a:buNone/>
            </a:pPr>
            <a:r>
              <a:rPr lang="en-US" altLang="en-US" sz="1400" b="0">
                <a:solidFill>
                  <a:srgbClr val="FFFFFF"/>
                </a:solidFill>
              </a:rPr>
              <a:t>OUTPUT 8		'Set P8 to be an output</a:t>
            </a:r>
          </a:p>
          <a:p>
            <a:pPr algn="l">
              <a:spcBef>
                <a:spcPct val="0"/>
              </a:spcBef>
              <a:buClrTx/>
              <a:buSzTx/>
              <a:buFontTx/>
              <a:buNone/>
            </a:pPr>
            <a:endParaRPr lang="en-US" altLang="en-US" sz="1400" b="0">
              <a:solidFill>
                <a:srgbClr val="FFFFFF"/>
              </a:solidFill>
            </a:endParaRPr>
          </a:p>
          <a:p>
            <a:pPr algn="l">
              <a:spcBef>
                <a:spcPct val="0"/>
              </a:spcBef>
              <a:buClrTx/>
              <a:buSzTx/>
              <a:buFontTx/>
              <a:buNone/>
            </a:pPr>
            <a:r>
              <a:rPr lang="en-US" altLang="en-US" sz="1400" b="0">
                <a:solidFill>
                  <a:srgbClr val="FFFFFF"/>
                </a:solidFill>
              </a:rPr>
              <a:t>Main:</a:t>
            </a:r>
          </a:p>
          <a:p>
            <a:pPr algn="l">
              <a:spcBef>
                <a:spcPct val="0"/>
              </a:spcBef>
              <a:buClrTx/>
              <a:buSzTx/>
              <a:buFontTx/>
              <a:buNone/>
            </a:pPr>
            <a:r>
              <a:rPr lang="en-US" altLang="en-US" sz="1400" b="0">
                <a:solidFill>
                  <a:srgbClr val="FFFFFF"/>
                </a:solidFill>
              </a:rPr>
              <a:t>    </a:t>
            </a:r>
            <a:r>
              <a:rPr lang="en-US" altLang="en-US" sz="1400">
                <a:solidFill>
                  <a:srgbClr val="FFFFFF"/>
                </a:solidFill>
              </a:rPr>
              <a:t>LED1 = PB1</a:t>
            </a:r>
            <a:r>
              <a:rPr lang="en-US" altLang="en-US" sz="1400" b="0">
                <a:solidFill>
                  <a:srgbClr val="FFFFFF"/>
                </a:solidFill>
              </a:rPr>
              <a:t>  	'Set LED state = pushbutton state</a:t>
            </a:r>
          </a:p>
          <a:p>
            <a:pPr algn="l">
              <a:spcBef>
                <a:spcPct val="0"/>
              </a:spcBef>
              <a:buClrTx/>
              <a:buSzTx/>
              <a:buFontTx/>
              <a:buNone/>
            </a:pPr>
            <a:r>
              <a:rPr lang="en-US" altLang="en-US" sz="1400" b="0">
                <a:solidFill>
                  <a:srgbClr val="FFFFFF"/>
                </a:solidFill>
              </a:rPr>
              <a:t>GOTO Main	'Jump back to beginning</a:t>
            </a:r>
            <a:r>
              <a:rPr lang="en-US" altLang="en-US" sz="1600" b="0">
                <a:solidFill>
                  <a:srgbClr val="FFFFFF"/>
                </a:solidFill>
              </a:rPr>
              <a:t> </a:t>
            </a:r>
          </a:p>
        </p:txBody>
      </p:sp>
    </p:spTree>
  </p:cSld>
  <p:clrMapOvr>
    <a:masterClrMapping/>
  </p:clrMapOvr>
  <p:transition advClick="0"/>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826EB1C-054C-4741-8AF0-481342C450B1}"/>
              </a:ext>
            </a:extLst>
          </p:cNvPr>
          <p:cNvSpPr>
            <a:spLocks noGrp="1"/>
          </p:cNvSpPr>
          <p:nvPr>
            <p:ph type="sldNum" sz="quarter" idx="12"/>
          </p:nvPr>
        </p:nvSpPr>
        <p:spPr/>
        <p:txBody>
          <a:bodyPr/>
          <a:lstStyle/>
          <a:p>
            <a:fld id="{F3AEBD27-1AC5-4DA2-B522-E1959B6ACFE1}" type="slidenum">
              <a:rPr lang="en-US" altLang="en-US"/>
              <a:pPr/>
              <a:t>104</a:t>
            </a:fld>
            <a:endParaRPr lang="en-US" altLang="en-US"/>
          </a:p>
        </p:txBody>
      </p:sp>
      <p:sp>
        <p:nvSpPr>
          <p:cNvPr id="61442" name="Rectangle 2">
            <a:extLst>
              <a:ext uri="{FF2B5EF4-FFF2-40B4-BE49-F238E27FC236}">
                <a16:creationId xmlns:a16="http://schemas.microsoft.com/office/drawing/2014/main" id="{C851CD66-09E1-4FF4-8C20-0F79982D5355}"/>
              </a:ext>
            </a:extLst>
          </p:cNvPr>
          <p:cNvSpPr>
            <a:spLocks noGrp="1" noRot="1" noChangeArrowheads="1"/>
          </p:cNvSpPr>
          <p:nvPr>
            <p:ph type="title"/>
          </p:nvPr>
        </p:nvSpPr>
        <p:spPr/>
        <p:txBody>
          <a:bodyPr/>
          <a:lstStyle/>
          <a:p>
            <a:r>
              <a:rPr lang="en-US" altLang="en-US" u="sng"/>
              <a:t>Challenge 5C: I/O Aliases</a:t>
            </a:r>
          </a:p>
        </p:txBody>
      </p:sp>
      <p:sp>
        <p:nvSpPr>
          <p:cNvPr id="61443" name="Rectangle 3">
            <a:extLst>
              <a:ext uri="{FF2B5EF4-FFF2-40B4-BE49-F238E27FC236}">
                <a16:creationId xmlns:a16="http://schemas.microsoft.com/office/drawing/2014/main" id="{5602D789-3AFC-4BB9-93FA-B7BDC8C614A5}"/>
              </a:ext>
            </a:extLst>
          </p:cNvPr>
          <p:cNvSpPr>
            <a:spLocks noGrp="1" noRot="1" noChangeArrowheads="1"/>
          </p:cNvSpPr>
          <p:nvPr>
            <p:ph type="body" idx="1"/>
          </p:nvPr>
        </p:nvSpPr>
        <p:spPr/>
        <p:txBody>
          <a:bodyPr/>
          <a:lstStyle/>
          <a:p>
            <a:r>
              <a:rPr lang="en-US" altLang="en-US" sz="2400"/>
              <a:t>Code a program that will control:</a:t>
            </a:r>
            <a:br>
              <a:rPr lang="en-US" altLang="en-US" sz="2400"/>
            </a:br>
            <a:r>
              <a:rPr lang="en-US" altLang="en-US" sz="2400"/>
              <a:t>LED2 on P9 with the PB1 on P10</a:t>
            </a:r>
            <a:br>
              <a:rPr lang="en-US" altLang="en-US" sz="2400"/>
            </a:br>
            <a:r>
              <a:rPr lang="en-US" altLang="en-US" sz="2400"/>
              <a:t>LED1 on P8 with the PB2 on P11</a:t>
            </a:r>
            <a:endParaRPr lang="en-US" altLang="en-US"/>
          </a:p>
          <a:p>
            <a:endParaRPr lang="en-US" altLang="en-US"/>
          </a:p>
        </p:txBody>
      </p:sp>
      <p:sp>
        <p:nvSpPr>
          <p:cNvPr id="61445" name="AutoShape 5">
            <a:hlinkClick r:id="rId2" action="ppaction://hlinksldjump" highlightClick="1"/>
            <a:extLst>
              <a:ext uri="{FF2B5EF4-FFF2-40B4-BE49-F238E27FC236}">
                <a16:creationId xmlns:a16="http://schemas.microsoft.com/office/drawing/2014/main" id="{E743C95D-CAFD-4546-AA2D-077B7E9EC39E}"/>
              </a:ext>
            </a:extLst>
          </p:cNvPr>
          <p:cNvSpPr>
            <a:spLocks noChangeArrowheads="1"/>
          </p:cNvSpPr>
          <p:nvPr/>
        </p:nvSpPr>
        <p:spPr bwMode="auto">
          <a:xfrm>
            <a:off x="7086600" y="56388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spTree>
  </p:cSld>
  <p:clrMapOvr>
    <a:masterClrMapping/>
  </p:clrMapOvr>
  <p:transition advClick="0"/>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FA837FC-0659-4F46-8582-8D881CEA08A9}"/>
              </a:ext>
            </a:extLst>
          </p:cNvPr>
          <p:cNvSpPr>
            <a:spLocks noGrp="1"/>
          </p:cNvSpPr>
          <p:nvPr>
            <p:ph type="sldNum" sz="quarter" idx="12"/>
          </p:nvPr>
        </p:nvSpPr>
        <p:spPr/>
        <p:txBody>
          <a:bodyPr/>
          <a:lstStyle/>
          <a:p>
            <a:fld id="{3D1413D4-89FA-4C4B-970C-9463DB141898}" type="slidenum">
              <a:rPr lang="en-US" altLang="en-US"/>
              <a:pPr/>
              <a:t>105</a:t>
            </a:fld>
            <a:endParaRPr lang="en-US" altLang="en-US"/>
          </a:p>
        </p:txBody>
      </p:sp>
      <p:sp>
        <p:nvSpPr>
          <p:cNvPr id="152578" name="Rectangle 2">
            <a:extLst>
              <a:ext uri="{FF2B5EF4-FFF2-40B4-BE49-F238E27FC236}">
                <a16:creationId xmlns:a16="http://schemas.microsoft.com/office/drawing/2014/main" id="{A8A0F6C2-2219-482E-B969-2160A4BB4AF0}"/>
              </a:ext>
            </a:extLst>
          </p:cNvPr>
          <p:cNvSpPr>
            <a:spLocks noGrp="1" noRot="1" noChangeArrowheads="1"/>
          </p:cNvSpPr>
          <p:nvPr>
            <p:ph type="title"/>
          </p:nvPr>
        </p:nvSpPr>
        <p:spPr/>
        <p:txBody>
          <a:bodyPr/>
          <a:lstStyle/>
          <a:p>
            <a:r>
              <a:rPr lang="en-US" altLang="en-US"/>
              <a:t>Common Circuit Declarations</a:t>
            </a:r>
          </a:p>
        </p:txBody>
      </p:sp>
      <p:sp>
        <p:nvSpPr>
          <p:cNvPr id="152579" name="Rectangle 3">
            <a:extLst>
              <a:ext uri="{FF2B5EF4-FFF2-40B4-BE49-F238E27FC236}">
                <a16:creationId xmlns:a16="http://schemas.microsoft.com/office/drawing/2014/main" id="{7DE9AD4A-CAB6-4DB5-A5DE-36E42A4461E9}"/>
              </a:ext>
            </a:extLst>
          </p:cNvPr>
          <p:cNvSpPr>
            <a:spLocks noGrp="1" noRot="1" noChangeArrowheads="1"/>
          </p:cNvSpPr>
          <p:nvPr>
            <p:ph type="body" idx="1"/>
          </p:nvPr>
        </p:nvSpPr>
        <p:spPr/>
        <p:txBody>
          <a:bodyPr/>
          <a:lstStyle/>
          <a:p>
            <a:r>
              <a:rPr lang="en-US" altLang="en-US" sz="2800"/>
              <a:t>For the remainder of this section, a common section of declarations will apply to all the programs to minimize the amount of coding and space required.</a:t>
            </a:r>
            <a:br>
              <a:rPr lang="en-US" altLang="en-US" sz="2800"/>
            </a:br>
            <a:endParaRPr lang="en-US" altLang="en-US" sz="2800"/>
          </a:p>
          <a:p>
            <a:r>
              <a:rPr lang="en-US" altLang="en-US" sz="2800"/>
              <a:t>In some cases an LED may be controlled with HIGH and LOW, other times it may be controlled with IN and OUT.  Note that these 2 uses require 2 different variables.  If only </a:t>
            </a:r>
            <a:r>
              <a:rPr lang="en-US" altLang="en-US" sz="2800">
                <a:solidFill>
                  <a:schemeClr val="tx2"/>
                </a:solidFill>
              </a:rPr>
              <a:t>LED1 VAR OUT8</a:t>
            </a:r>
            <a:r>
              <a:rPr lang="en-US" altLang="en-US" sz="2800"/>
              <a:t> were used, a line of code such as </a:t>
            </a:r>
            <a:r>
              <a:rPr lang="en-US" altLang="en-US" sz="2800">
                <a:solidFill>
                  <a:schemeClr val="tx2"/>
                </a:solidFill>
              </a:rPr>
              <a:t>HIGH LED1</a:t>
            </a:r>
            <a:r>
              <a:rPr lang="en-US" altLang="en-US" sz="2800"/>
              <a:t> would really mean </a:t>
            </a:r>
            <a:r>
              <a:rPr lang="en-US" altLang="en-US" sz="2800">
                <a:solidFill>
                  <a:schemeClr val="tx2"/>
                </a:solidFill>
              </a:rPr>
              <a:t>HIGH 1</a:t>
            </a:r>
            <a:r>
              <a:rPr lang="en-US" altLang="en-US" sz="2800"/>
              <a:t> or </a:t>
            </a:r>
            <a:r>
              <a:rPr lang="en-US" altLang="en-US" sz="2800">
                <a:solidFill>
                  <a:schemeClr val="tx2"/>
                </a:solidFill>
              </a:rPr>
              <a:t>HIGH 0</a:t>
            </a:r>
            <a:r>
              <a:rPr lang="en-US" altLang="en-US" sz="2800"/>
              <a:t> since LED1 would return the </a:t>
            </a:r>
            <a:r>
              <a:rPr lang="en-US" altLang="en-US" sz="2800" i="1"/>
              <a:t>value</a:t>
            </a:r>
            <a:r>
              <a:rPr lang="en-US" altLang="en-US" sz="2800"/>
              <a:t> of OUT8.</a:t>
            </a:r>
            <a:endParaRPr lang="en-US" altLang="en-US"/>
          </a:p>
        </p:txBody>
      </p:sp>
    </p:spTree>
  </p:cSld>
  <p:clrMapOvr>
    <a:masterClrMapping/>
  </p:clrMapOvr>
  <p:transition advClick="0"/>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E5BB7CA-B89E-4227-9FED-AF66DBA631A5}"/>
              </a:ext>
            </a:extLst>
          </p:cNvPr>
          <p:cNvSpPr>
            <a:spLocks noGrp="1"/>
          </p:cNvSpPr>
          <p:nvPr>
            <p:ph type="sldNum" sz="quarter" idx="12"/>
          </p:nvPr>
        </p:nvSpPr>
        <p:spPr/>
        <p:txBody>
          <a:bodyPr/>
          <a:lstStyle/>
          <a:p>
            <a:fld id="{5602453A-470C-4EDB-B67D-9007A6CCAD20}" type="slidenum">
              <a:rPr lang="en-US" altLang="en-US"/>
              <a:pPr/>
              <a:t>106</a:t>
            </a:fld>
            <a:endParaRPr lang="en-US" altLang="en-US"/>
          </a:p>
        </p:txBody>
      </p:sp>
      <p:sp>
        <p:nvSpPr>
          <p:cNvPr id="153602" name="Rectangle 2">
            <a:extLst>
              <a:ext uri="{FF2B5EF4-FFF2-40B4-BE49-F238E27FC236}">
                <a16:creationId xmlns:a16="http://schemas.microsoft.com/office/drawing/2014/main" id="{86FBA423-5652-4931-AC99-C0FF4D5F5148}"/>
              </a:ext>
            </a:extLst>
          </p:cNvPr>
          <p:cNvSpPr>
            <a:spLocks noGrp="1" noRot="1" noChangeArrowheads="1"/>
          </p:cNvSpPr>
          <p:nvPr>
            <p:ph type="title"/>
          </p:nvPr>
        </p:nvSpPr>
        <p:spPr/>
        <p:txBody>
          <a:bodyPr/>
          <a:lstStyle/>
          <a:p>
            <a:endParaRPr lang="en-US" altLang="en-US"/>
          </a:p>
        </p:txBody>
      </p:sp>
      <p:sp>
        <p:nvSpPr>
          <p:cNvPr id="153604" name="Text Box 4">
            <a:extLst>
              <a:ext uri="{FF2B5EF4-FFF2-40B4-BE49-F238E27FC236}">
                <a16:creationId xmlns:a16="http://schemas.microsoft.com/office/drawing/2014/main" id="{D01CAF3E-0682-4794-AD63-2757DA78DC10}"/>
              </a:ext>
            </a:extLst>
          </p:cNvPr>
          <p:cNvSpPr txBox="1">
            <a:spLocks noChangeArrowheads="1"/>
          </p:cNvSpPr>
          <p:nvPr/>
        </p:nvSpPr>
        <p:spPr bwMode="auto">
          <a:xfrm>
            <a:off x="457200" y="1066800"/>
            <a:ext cx="8229600" cy="5080000"/>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a:solidFill>
                  <a:srgbClr val="FFFFFF"/>
                </a:solidFill>
              </a:rPr>
              <a:t>' *********Section 5 Common Circuit Declarations ***********</a:t>
            </a:r>
          </a:p>
          <a:p>
            <a:pPr algn="l">
              <a:spcBef>
                <a:spcPct val="0"/>
              </a:spcBef>
              <a:buClrTx/>
              <a:buSzTx/>
              <a:buFontTx/>
              <a:buNone/>
            </a:pPr>
            <a:r>
              <a:rPr lang="en-US" altLang="en-US" sz="1200">
                <a:solidFill>
                  <a:srgbClr val="FFFFFF"/>
                </a:solidFill>
              </a:rPr>
              <a:t>' ***************** I/O Aliases *******************</a:t>
            </a:r>
          </a:p>
          <a:p>
            <a:pPr algn="l">
              <a:spcBef>
                <a:spcPct val="0"/>
              </a:spcBef>
              <a:buClrTx/>
              <a:buSzTx/>
              <a:buFontTx/>
              <a:buNone/>
            </a:pPr>
            <a:r>
              <a:rPr lang="en-US" altLang="en-US" sz="1200">
                <a:solidFill>
                  <a:srgbClr val="FFFFFF"/>
                </a:solidFill>
              </a:rPr>
              <a:t>LED1	VAR	OUT8	'LED 1 pin I/O</a:t>
            </a:r>
          </a:p>
          <a:p>
            <a:pPr algn="l">
              <a:spcBef>
                <a:spcPct val="0"/>
              </a:spcBef>
              <a:buClrTx/>
              <a:buSzTx/>
              <a:buFontTx/>
              <a:buNone/>
            </a:pPr>
            <a:r>
              <a:rPr lang="en-US" altLang="en-US" sz="1200">
                <a:solidFill>
                  <a:srgbClr val="FFFFFF"/>
                </a:solidFill>
              </a:rPr>
              <a:t>LED2	VAR	OUT9	'LED 2 pin I/O</a:t>
            </a:r>
          </a:p>
          <a:p>
            <a:pPr algn="l">
              <a:spcBef>
                <a:spcPct val="0"/>
              </a:spcBef>
              <a:buClrTx/>
              <a:buSzTx/>
              <a:buFontTx/>
              <a:buNone/>
            </a:pPr>
            <a:r>
              <a:rPr lang="en-US" altLang="en-US" sz="1200">
                <a:solidFill>
                  <a:srgbClr val="FFFFFF"/>
                </a:solidFill>
              </a:rPr>
              <a:t>PB1	VAR 	IN10	'Pushbutton 1 pin I/O</a:t>
            </a:r>
          </a:p>
          <a:p>
            <a:pPr algn="l">
              <a:spcBef>
                <a:spcPct val="0"/>
              </a:spcBef>
              <a:buClrTx/>
              <a:buSzTx/>
              <a:buFontTx/>
              <a:buNone/>
            </a:pPr>
            <a:r>
              <a:rPr lang="en-US" altLang="en-US" sz="1200">
                <a:solidFill>
                  <a:srgbClr val="FFFFFF"/>
                </a:solidFill>
              </a:rPr>
              <a:t>PB2	VAR 	IN11	'Pushbutton 2 pin I/O</a:t>
            </a:r>
          </a:p>
          <a:p>
            <a:pPr algn="l">
              <a:spcBef>
                <a:spcPct val="0"/>
              </a:spcBef>
              <a:buClrTx/>
              <a:buSzTx/>
              <a:buFontTx/>
              <a:buNone/>
            </a:pPr>
            <a:r>
              <a:rPr lang="en-US" altLang="en-US" sz="1200">
                <a:solidFill>
                  <a:srgbClr val="FFFFFF"/>
                </a:solidFill>
              </a:rPr>
              <a:t>Pot	VAR	WORD	‘Potentiometer value</a:t>
            </a:r>
          </a:p>
          <a:p>
            <a:pPr algn="l">
              <a:spcBef>
                <a:spcPct val="0"/>
              </a:spcBef>
              <a:buClrTx/>
              <a:buSzTx/>
              <a:buFontTx/>
              <a:buNone/>
            </a:pPr>
            <a:r>
              <a:rPr lang="en-US" altLang="en-US" sz="1200">
                <a:solidFill>
                  <a:srgbClr val="FFFFFF"/>
                </a:solidFill>
              </a:rPr>
              <a:t>' **************** Constants ************************</a:t>
            </a:r>
          </a:p>
          <a:p>
            <a:pPr algn="l">
              <a:spcBef>
                <a:spcPct val="0"/>
              </a:spcBef>
              <a:buClrTx/>
              <a:buSzTx/>
              <a:buFontTx/>
              <a:buNone/>
            </a:pPr>
            <a:r>
              <a:rPr lang="en-US" altLang="en-US" sz="1200">
                <a:solidFill>
                  <a:srgbClr val="FFFFFF"/>
                </a:solidFill>
              </a:rPr>
              <a:t>LED1_Pin	CON	8	' Constant to hold pin number of LED 1</a:t>
            </a:r>
          </a:p>
          <a:p>
            <a:pPr algn="l">
              <a:spcBef>
                <a:spcPct val="0"/>
              </a:spcBef>
              <a:buClrTx/>
              <a:buSzTx/>
              <a:buFontTx/>
              <a:buNone/>
            </a:pPr>
            <a:r>
              <a:rPr lang="en-US" altLang="en-US" sz="1200">
                <a:solidFill>
                  <a:srgbClr val="FFFFFF"/>
                </a:solidFill>
              </a:rPr>
              <a:t>LED2_Pin	CON 	9	' Constant to hold pin number of LED 2</a:t>
            </a:r>
          </a:p>
          <a:p>
            <a:pPr algn="l">
              <a:spcBef>
                <a:spcPct val="0"/>
              </a:spcBef>
              <a:buClrTx/>
              <a:buSzTx/>
              <a:buFontTx/>
              <a:buNone/>
            </a:pPr>
            <a:r>
              <a:rPr lang="en-US" altLang="en-US" sz="1200">
                <a:solidFill>
                  <a:srgbClr val="FFFFFF"/>
                </a:solidFill>
              </a:rPr>
              <a:t>PB1_Pin	CON 	10	' Constant to hold pin number of pushbutton 1</a:t>
            </a:r>
          </a:p>
          <a:p>
            <a:pPr algn="l">
              <a:spcBef>
                <a:spcPct val="0"/>
              </a:spcBef>
              <a:buClrTx/>
              <a:buSzTx/>
              <a:buFontTx/>
              <a:buNone/>
            </a:pPr>
            <a:r>
              <a:rPr lang="en-US" altLang="en-US" sz="1200">
                <a:solidFill>
                  <a:srgbClr val="FFFFFF"/>
                </a:solidFill>
              </a:rPr>
              <a:t>PB2_Pin	CON 	11	' Constant to hold pin number of pushbutton 2</a:t>
            </a:r>
          </a:p>
          <a:p>
            <a:pPr algn="l">
              <a:spcBef>
                <a:spcPct val="0"/>
              </a:spcBef>
              <a:buClrTx/>
              <a:buSzTx/>
              <a:buFontTx/>
              <a:buNone/>
            </a:pPr>
            <a:r>
              <a:rPr lang="en-US" altLang="en-US" sz="1200">
                <a:solidFill>
                  <a:srgbClr val="FFFFFF"/>
                </a:solidFill>
              </a:rPr>
              <a:t>Speaker 	CON 	1	' Speaker Pin ***** Activity board users set to 11 ******</a:t>
            </a:r>
          </a:p>
          <a:p>
            <a:pPr algn="l">
              <a:spcBef>
                <a:spcPct val="0"/>
              </a:spcBef>
              <a:buClrTx/>
              <a:buSzTx/>
              <a:buFontTx/>
              <a:buNone/>
            </a:pPr>
            <a:r>
              <a:rPr lang="en-US" altLang="en-US" sz="1200">
                <a:solidFill>
                  <a:srgbClr val="FFFFFF"/>
                </a:solidFill>
              </a:rPr>
              <a:t>Pot_Pin	CON 	7	' Input for Potentiometer RCTIME network</a:t>
            </a:r>
          </a:p>
          <a:p>
            <a:pPr algn="l">
              <a:spcBef>
                <a:spcPct val="0"/>
              </a:spcBef>
              <a:buClrTx/>
              <a:buSzTx/>
              <a:buFontTx/>
              <a:buNone/>
            </a:pPr>
            <a:r>
              <a:rPr lang="en-US" altLang="en-US" sz="1200">
                <a:solidFill>
                  <a:srgbClr val="FFFFFF"/>
                </a:solidFill>
              </a:rPr>
              <a:t>PB_On	CON 	0	' Constant for state of pressed switch (Active-Low)</a:t>
            </a:r>
          </a:p>
          <a:p>
            <a:pPr algn="l">
              <a:spcBef>
                <a:spcPct val="0"/>
              </a:spcBef>
              <a:buClrTx/>
              <a:buSzTx/>
              <a:buFontTx/>
              <a:buNone/>
            </a:pPr>
            <a:r>
              <a:rPr lang="en-US" altLang="en-US" sz="1200">
                <a:solidFill>
                  <a:srgbClr val="FFFFFF"/>
                </a:solidFill>
              </a:rPr>
              <a:t>PB_Off	CON 	1	' Constant for state of un-pressed switch</a:t>
            </a:r>
          </a:p>
          <a:p>
            <a:pPr algn="l">
              <a:spcBef>
                <a:spcPct val="0"/>
              </a:spcBef>
              <a:buClrTx/>
              <a:buSzTx/>
              <a:buFontTx/>
              <a:buNone/>
            </a:pPr>
            <a:r>
              <a:rPr lang="en-US" altLang="en-US" sz="1200">
                <a:solidFill>
                  <a:srgbClr val="FFFFFF"/>
                </a:solidFill>
              </a:rPr>
              <a:t>LED_On	CON 	0	' Constant for state to light an LED (Active-Low)</a:t>
            </a:r>
          </a:p>
          <a:p>
            <a:pPr algn="l">
              <a:spcBef>
                <a:spcPct val="0"/>
              </a:spcBef>
              <a:buClrTx/>
              <a:buSzTx/>
              <a:buFontTx/>
              <a:buNone/>
            </a:pPr>
            <a:r>
              <a:rPr lang="en-US" altLang="en-US" sz="1200">
                <a:solidFill>
                  <a:srgbClr val="FFFFFF"/>
                </a:solidFill>
              </a:rPr>
              <a:t>LED_Off	CON 	1	' Constant for state to turn off an LED</a:t>
            </a:r>
          </a:p>
          <a:p>
            <a:pPr algn="l">
              <a:spcBef>
                <a:spcPct val="0"/>
              </a:spcBef>
              <a:buClrTx/>
              <a:buSzTx/>
              <a:buFontTx/>
              <a:buNone/>
            </a:pPr>
            <a:r>
              <a:rPr lang="en-US" altLang="en-US" sz="1200">
                <a:solidFill>
                  <a:srgbClr val="FFFFFF"/>
                </a:solidFill>
              </a:rPr>
              <a:t>' **************** Set common I/O directions ********</a:t>
            </a:r>
          </a:p>
          <a:p>
            <a:pPr algn="l">
              <a:spcBef>
                <a:spcPct val="0"/>
              </a:spcBef>
              <a:buClrTx/>
              <a:buSzTx/>
              <a:buFontTx/>
              <a:buNone/>
            </a:pPr>
            <a:r>
              <a:rPr lang="en-US" altLang="en-US" sz="1200">
                <a:solidFill>
                  <a:srgbClr val="FFFFFF"/>
                </a:solidFill>
              </a:rPr>
              <a:t>OUTPUT LED1_Pin		'Set pin for LED1 to be an output</a:t>
            </a:r>
          </a:p>
          <a:p>
            <a:pPr algn="l">
              <a:spcBef>
                <a:spcPct val="0"/>
              </a:spcBef>
              <a:buClrTx/>
              <a:buSzTx/>
              <a:buFontTx/>
              <a:buNone/>
            </a:pPr>
            <a:r>
              <a:rPr lang="en-US" altLang="en-US" sz="1200">
                <a:solidFill>
                  <a:srgbClr val="FFFFFF"/>
                </a:solidFill>
              </a:rPr>
              <a:t>OUTPUT LED2_Pin		'Set pin for LED2 to be an output</a:t>
            </a:r>
          </a:p>
          <a:p>
            <a:pPr algn="l">
              <a:spcBef>
                <a:spcPct val="0"/>
              </a:spcBef>
              <a:buClrTx/>
              <a:buSzTx/>
              <a:buFontTx/>
              <a:buNone/>
            </a:pPr>
            <a:r>
              <a:rPr lang="en-US" altLang="en-US" sz="1200">
                <a:solidFill>
                  <a:srgbClr val="FFFFFF"/>
                </a:solidFill>
              </a:rPr>
              <a:t>INPUT PB1_Pin		'Set pin for pushbutton 1 to be an input</a:t>
            </a:r>
          </a:p>
          <a:p>
            <a:pPr algn="l">
              <a:spcBef>
                <a:spcPct val="0"/>
              </a:spcBef>
              <a:buClrTx/>
              <a:buSzTx/>
              <a:buFontTx/>
              <a:buNone/>
            </a:pPr>
            <a:r>
              <a:rPr lang="en-US" altLang="en-US" sz="1200">
                <a:solidFill>
                  <a:srgbClr val="FFFFFF"/>
                </a:solidFill>
              </a:rPr>
              <a:t>INPUT PB2_Pin		'Set pin for pushbutton 2 to be an input</a:t>
            </a:r>
          </a:p>
          <a:p>
            <a:pPr algn="l">
              <a:spcBef>
                <a:spcPct val="0"/>
              </a:spcBef>
              <a:buClrTx/>
              <a:buSzTx/>
              <a:buFontTx/>
              <a:buNone/>
            </a:pPr>
            <a:r>
              <a:rPr lang="en-US" altLang="en-US" sz="1200">
                <a:solidFill>
                  <a:srgbClr val="FFFFFF"/>
                </a:solidFill>
              </a:rPr>
              <a:t>' ****************  Example uses ***********************</a:t>
            </a:r>
          </a:p>
          <a:p>
            <a:pPr algn="l">
              <a:spcBef>
                <a:spcPct val="0"/>
              </a:spcBef>
              <a:buClrTx/>
              <a:buSzTx/>
              <a:buFontTx/>
              <a:buNone/>
            </a:pPr>
            <a:r>
              <a:rPr lang="en-US" altLang="en-US" sz="1200">
                <a:solidFill>
                  <a:srgbClr val="FFFFFF"/>
                </a:solidFill>
              </a:rPr>
              <a:t>'LED2 = LED_On  		'OUT9 = 0</a:t>
            </a:r>
          </a:p>
          <a:p>
            <a:pPr algn="l">
              <a:spcBef>
                <a:spcPct val="0"/>
              </a:spcBef>
              <a:buClrTx/>
              <a:buSzTx/>
              <a:buFontTx/>
              <a:buNone/>
            </a:pPr>
            <a:r>
              <a:rPr lang="en-US" altLang="en-US" sz="1200">
                <a:solidFill>
                  <a:srgbClr val="FFFFFF"/>
                </a:solidFill>
              </a:rPr>
              <a:t>'LED1 = PB1			'OUT8 = IN10</a:t>
            </a:r>
          </a:p>
          <a:p>
            <a:pPr algn="l">
              <a:spcBef>
                <a:spcPct val="0"/>
              </a:spcBef>
              <a:buClrTx/>
              <a:buSzTx/>
              <a:buFontTx/>
              <a:buNone/>
            </a:pPr>
            <a:r>
              <a:rPr lang="en-US" altLang="en-US" sz="1200">
                <a:solidFill>
                  <a:srgbClr val="FFFFFF"/>
                </a:solidFill>
              </a:rPr>
              <a:t>'HIGH LED1_Pin		'HIGH 8</a:t>
            </a:r>
          </a:p>
        </p:txBody>
      </p:sp>
    </p:spTree>
  </p:cSld>
  <p:clrMapOvr>
    <a:masterClrMapping/>
  </p:clrMapOvr>
  <p:transition advClick="0"/>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21489A78-50F7-4651-96E0-FF89B7C0CBFF}"/>
              </a:ext>
            </a:extLst>
          </p:cNvPr>
          <p:cNvSpPr>
            <a:spLocks noGrp="1"/>
          </p:cNvSpPr>
          <p:nvPr>
            <p:ph type="sldNum" sz="quarter" idx="12"/>
          </p:nvPr>
        </p:nvSpPr>
        <p:spPr/>
        <p:txBody>
          <a:bodyPr/>
          <a:lstStyle/>
          <a:p>
            <a:fld id="{26122AE1-33BC-4F8C-BE2A-1785591A94AB}" type="slidenum">
              <a:rPr lang="en-US" altLang="en-US"/>
              <a:pPr/>
              <a:t>107</a:t>
            </a:fld>
            <a:endParaRPr lang="en-US" altLang="en-US"/>
          </a:p>
        </p:txBody>
      </p:sp>
      <p:sp>
        <p:nvSpPr>
          <p:cNvPr id="331778" name="Rectangle 2">
            <a:extLst>
              <a:ext uri="{FF2B5EF4-FFF2-40B4-BE49-F238E27FC236}">
                <a16:creationId xmlns:a16="http://schemas.microsoft.com/office/drawing/2014/main" id="{3342AEB4-0BB4-4A52-8103-92FEEEA39A99}"/>
              </a:ext>
            </a:extLst>
          </p:cNvPr>
          <p:cNvSpPr>
            <a:spLocks noGrp="1" noRot="1" noChangeArrowheads="1"/>
          </p:cNvSpPr>
          <p:nvPr>
            <p:ph type="title"/>
          </p:nvPr>
        </p:nvSpPr>
        <p:spPr>
          <a:xfrm>
            <a:off x="381000" y="3200400"/>
            <a:ext cx="8540750" cy="685800"/>
          </a:xfrm>
        </p:spPr>
        <p:txBody>
          <a:bodyPr/>
          <a:lstStyle/>
          <a:p>
            <a:r>
              <a:rPr lang="en-US" altLang="en-US"/>
              <a:t>End of Section 5</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7F410285-3B03-49D5-81BE-630ACE83B267}"/>
              </a:ext>
            </a:extLst>
          </p:cNvPr>
          <p:cNvSpPr>
            <a:spLocks noGrp="1"/>
          </p:cNvSpPr>
          <p:nvPr>
            <p:ph type="sldNum" sz="quarter" idx="12"/>
          </p:nvPr>
        </p:nvSpPr>
        <p:spPr/>
        <p:txBody>
          <a:bodyPr/>
          <a:lstStyle/>
          <a:p>
            <a:fld id="{F62D97DD-8609-42E5-A7CF-CC82729652BF}" type="slidenum">
              <a:rPr lang="en-US" altLang="en-US"/>
              <a:pPr/>
              <a:t>108</a:t>
            </a:fld>
            <a:endParaRPr lang="en-US" altLang="en-US"/>
          </a:p>
        </p:txBody>
      </p:sp>
      <p:sp>
        <p:nvSpPr>
          <p:cNvPr id="330754" name="Rectangle 2">
            <a:extLst>
              <a:ext uri="{FF2B5EF4-FFF2-40B4-BE49-F238E27FC236}">
                <a16:creationId xmlns:a16="http://schemas.microsoft.com/office/drawing/2014/main" id="{2AEC91CA-FA14-42E9-9F94-42EFE7B12D5B}"/>
              </a:ext>
            </a:extLst>
          </p:cNvPr>
          <p:cNvSpPr>
            <a:spLocks noGrp="1" noRot="1" noChangeArrowheads="1"/>
          </p:cNvSpPr>
          <p:nvPr>
            <p:ph type="title"/>
          </p:nvPr>
        </p:nvSpPr>
        <p:spPr/>
        <p:txBody>
          <a:bodyPr/>
          <a:lstStyle/>
          <a:p>
            <a:r>
              <a:rPr lang="en-US" altLang="en-US"/>
              <a:t>Section 6: Program Flow</a:t>
            </a:r>
          </a:p>
        </p:txBody>
      </p:sp>
      <p:sp>
        <p:nvSpPr>
          <p:cNvPr id="330755" name="Text Box 3">
            <a:extLst>
              <a:ext uri="{FF2B5EF4-FFF2-40B4-BE49-F238E27FC236}">
                <a16:creationId xmlns:a16="http://schemas.microsoft.com/office/drawing/2014/main" id="{A972C88F-8BF1-4689-A937-2824E1909969}"/>
              </a:ext>
            </a:extLst>
          </p:cNvPr>
          <p:cNvSpPr txBox="1">
            <a:spLocks noChangeArrowheads="1"/>
          </p:cNvSpPr>
          <p:nvPr/>
        </p:nvSpPr>
        <p:spPr bwMode="auto">
          <a:xfrm>
            <a:off x="304800" y="533400"/>
            <a:ext cx="5610225" cy="61912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90000"/>
              </a:lnSpc>
              <a:buClr>
                <a:schemeClr val="hlink"/>
              </a:buClr>
              <a:buFont typeface="Wingdings 3" panose="05040102010807070707" pitchFamily="18" charset="2"/>
              <a:buChar char=""/>
            </a:pPr>
            <a:r>
              <a:rPr lang="en-US" altLang="en-US" sz="1800" b="0">
                <a:solidFill>
                  <a:schemeClr val="tx1"/>
                </a:solidFill>
                <a:effectLst>
                  <a:outerShdw blurRad="38100" dist="38100" dir="2700000" algn="tl">
                    <a:srgbClr val="000000"/>
                  </a:outerShdw>
                </a:effectLst>
                <a:latin typeface="Times New Roman" panose="02020603050405020304" pitchFamily="18" charset="0"/>
              </a:rPr>
              <a:t>  </a:t>
            </a:r>
            <a:r>
              <a:rPr lang="en-US" altLang="en-US" sz="2000" b="0">
                <a:solidFill>
                  <a:schemeClr val="tx1"/>
                </a:solidFill>
                <a:effectLst>
                  <a:outerShdw blurRad="38100" dist="38100" dir="2700000" algn="tl">
                    <a:srgbClr val="000000"/>
                  </a:outerShdw>
                </a:effectLst>
                <a:hlinkClick r:id="rId2" action="ppaction://hlinksldjump"/>
              </a:rPr>
              <a:t>Introduction to Flow</a:t>
            </a:r>
            <a:endParaRPr lang="en-US" altLang="en-US" sz="2000" b="0">
              <a:solidFill>
                <a:schemeClr val="tx1"/>
              </a:solidFill>
              <a:effectLst>
                <a:outerShdw blurRad="38100" dist="38100" dir="2700000" algn="tl">
                  <a:srgbClr val="000000"/>
                </a:outerShdw>
              </a:effectLst>
            </a:endParaRPr>
          </a:p>
          <a:p>
            <a:pPr lvl="1" algn="l">
              <a:lnSpc>
                <a:spcPct val="90000"/>
              </a:lnSpc>
              <a:buClr>
                <a:schemeClr val="folHlink"/>
              </a:buClr>
              <a:buSzTx/>
              <a:buFont typeface="Wingdings" panose="05000000000000000000" pitchFamily="2" charset="2"/>
              <a:buChar char="§"/>
            </a:pPr>
            <a:r>
              <a:rPr lang="en-US" altLang="en-US" sz="1800" b="0">
                <a:solidFill>
                  <a:schemeClr val="tx1"/>
                </a:solidFill>
                <a:effectLst>
                  <a:outerShdw blurRad="38100" dist="38100" dir="2700000" algn="tl">
                    <a:srgbClr val="000000"/>
                  </a:outerShdw>
                </a:effectLst>
                <a:hlinkClick r:id="rId3" action="ppaction://hlinksldjump"/>
              </a:rPr>
              <a:t>Program Planning – Pseudo-Code &amp; Flowcharts</a:t>
            </a:r>
            <a:endParaRPr lang="en-US" altLang="en-US" sz="1800" b="0">
              <a:solidFill>
                <a:schemeClr val="tx1"/>
              </a:solidFill>
              <a:effectLst>
                <a:outerShdw blurRad="38100" dist="38100" dir="2700000" algn="tl">
                  <a:srgbClr val="000000"/>
                </a:outerShdw>
              </a:effectLst>
            </a:endParaRPr>
          </a:p>
          <a:p>
            <a:pPr lvl="1" algn="l">
              <a:lnSpc>
                <a:spcPct val="90000"/>
              </a:lnSpc>
              <a:buClr>
                <a:schemeClr val="folHlink"/>
              </a:buClr>
              <a:buSzTx/>
              <a:buFont typeface="Wingdings" panose="05000000000000000000" pitchFamily="2" charset="2"/>
              <a:buChar char="§"/>
            </a:pPr>
            <a:r>
              <a:rPr lang="en-US" altLang="en-US" sz="1800" b="0">
                <a:solidFill>
                  <a:schemeClr val="tx1"/>
                </a:solidFill>
                <a:effectLst>
                  <a:outerShdw blurRad="38100" dist="38100" dir="2700000" algn="tl">
                    <a:srgbClr val="000000"/>
                  </a:outerShdw>
                </a:effectLst>
                <a:hlinkClick r:id="rId4" action="ppaction://hlinksldjump"/>
              </a:rPr>
              <a:t>Sequential Flow</a:t>
            </a:r>
            <a:endParaRPr lang="en-US" altLang="en-US" sz="1800" b="0">
              <a:solidFill>
                <a:schemeClr val="tx1"/>
              </a:solidFill>
              <a:effectLst>
                <a:outerShdw blurRad="38100" dist="38100" dir="2700000" algn="tl">
                  <a:srgbClr val="000000"/>
                </a:outerShdw>
              </a:effectLst>
            </a:endParaRPr>
          </a:p>
          <a:p>
            <a:pPr lvl="1" algn="l">
              <a:lnSpc>
                <a:spcPct val="90000"/>
              </a:lnSpc>
              <a:buClr>
                <a:schemeClr val="folHlink"/>
              </a:buClr>
              <a:buSzTx/>
              <a:buFont typeface="Wingdings" panose="05000000000000000000" pitchFamily="2" charset="2"/>
              <a:buChar char="§"/>
            </a:pPr>
            <a:r>
              <a:rPr lang="en-US" altLang="en-US" sz="1800" b="0">
                <a:solidFill>
                  <a:schemeClr val="tx1"/>
                </a:solidFill>
                <a:effectLst>
                  <a:outerShdw blurRad="38100" dist="38100" dir="2700000" algn="tl">
                    <a:srgbClr val="000000"/>
                  </a:outerShdw>
                </a:effectLst>
                <a:hlinkClick r:id="rId5" action="ppaction://hlinksldjump"/>
              </a:rPr>
              <a:t>Sequential Flow Example</a:t>
            </a:r>
            <a:endParaRPr lang="en-US" altLang="en-US" sz="1800" b="0">
              <a:solidFill>
                <a:schemeClr val="tx1"/>
              </a:solidFill>
              <a:effectLst>
                <a:outerShdw blurRad="38100" dist="38100" dir="2700000" algn="tl">
                  <a:srgbClr val="000000"/>
                </a:outerShdw>
              </a:effectLst>
              <a:latin typeface="Times New Roman" panose="02020603050405020304" pitchFamily="18" charset="0"/>
            </a:endParaRPr>
          </a:p>
          <a:p>
            <a:pPr algn="l">
              <a:lnSpc>
                <a:spcPct val="90000"/>
              </a:lnSpc>
              <a:buClr>
                <a:schemeClr val="hlink"/>
              </a:buClr>
              <a:buFont typeface="Wingdings 3" panose="05040102010807070707" pitchFamily="18" charset="2"/>
              <a:buChar char=""/>
            </a:pPr>
            <a:r>
              <a:rPr lang="en-US" altLang="en-US" sz="1800" b="0">
                <a:solidFill>
                  <a:schemeClr val="tx1"/>
                </a:solidFill>
                <a:effectLst>
                  <a:outerShdw blurRad="38100" dist="38100" dir="2700000" algn="tl">
                    <a:srgbClr val="000000"/>
                  </a:outerShdw>
                </a:effectLst>
              </a:rPr>
              <a:t>  </a:t>
            </a:r>
            <a:r>
              <a:rPr lang="en-US" altLang="en-US" sz="1800" b="0">
                <a:solidFill>
                  <a:schemeClr val="tx1"/>
                </a:solidFill>
                <a:effectLst>
                  <a:outerShdw blurRad="38100" dist="38100" dir="2700000" algn="tl">
                    <a:srgbClr val="000000"/>
                  </a:outerShdw>
                </a:effectLst>
                <a:hlinkClick r:id="rId6" action="ppaction://hlinksldjump"/>
              </a:rPr>
              <a:t>Branching Overview</a:t>
            </a:r>
            <a:endParaRPr lang="en-US" altLang="en-US" sz="1800" b="0">
              <a:solidFill>
                <a:schemeClr val="tx1"/>
              </a:solidFill>
              <a:effectLst>
                <a:outerShdw blurRad="38100" dist="38100" dir="2700000" algn="tl">
                  <a:srgbClr val="000000"/>
                </a:outerShdw>
              </a:effectLst>
            </a:endParaRPr>
          </a:p>
          <a:p>
            <a:pPr lvl="1" algn="l">
              <a:lnSpc>
                <a:spcPct val="90000"/>
              </a:lnSpc>
              <a:buClr>
                <a:schemeClr val="folHlink"/>
              </a:buClr>
              <a:buSzTx/>
              <a:buFont typeface="Wingdings" panose="05000000000000000000" pitchFamily="2" charset="2"/>
              <a:buChar char="§"/>
            </a:pPr>
            <a:r>
              <a:rPr lang="en-US" altLang="en-US" sz="1800" b="0">
                <a:solidFill>
                  <a:schemeClr val="tx1"/>
                </a:solidFill>
                <a:effectLst>
                  <a:outerShdw blurRad="38100" dist="38100" dir="2700000" algn="tl">
                    <a:srgbClr val="000000"/>
                  </a:outerShdw>
                </a:effectLst>
              </a:rPr>
              <a:t>  </a:t>
            </a:r>
            <a:r>
              <a:rPr lang="en-US" altLang="en-US" sz="1800" b="0">
                <a:solidFill>
                  <a:schemeClr val="tx1"/>
                </a:solidFill>
                <a:effectLst>
                  <a:outerShdw blurRad="38100" dist="38100" dir="2700000" algn="tl">
                    <a:srgbClr val="000000"/>
                  </a:outerShdw>
                </a:effectLst>
                <a:hlinkClick r:id="rId7" action="ppaction://hlinksldjump"/>
              </a:rPr>
              <a:t>Looping with GOTO</a:t>
            </a:r>
            <a:endParaRPr lang="en-US" altLang="en-US" sz="1800" b="0">
              <a:solidFill>
                <a:schemeClr val="tx1"/>
              </a:solidFill>
              <a:effectLst>
                <a:outerShdw blurRad="38100" dist="38100" dir="2700000" algn="tl">
                  <a:srgbClr val="000000"/>
                </a:outerShdw>
              </a:effectLst>
            </a:endParaRPr>
          </a:p>
          <a:p>
            <a:pPr lvl="1" algn="l">
              <a:lnSpc>
                <a:spcPct val="90000"/>
              </a:lnSpc>
              <a:buClr>
                <a:schemeClr val="folHlink"/>
              </a:buClr>
              <a:buSzTx/>
              <a:buFont typeface="Wingdings" panose="05000000000000000000" pitchFamily="2" charset="2"/>
              <a:buChar char="§"/>
            </a:pPr>
            <a:r>
              <a:rPr lang="en-US" altLang="en-US" sz="1800" b="0">
                <a:solidFill>
                  <a:schemeClr val="tx1"/>
                </a:solidFill>
                <a:effectLst>
                  <a:outerShdw blurRad="38100" dist="38100" dir="2700000" algn="tl">
                    <a:srgbClr val="000000"/>
                  </a:outerShdw>
                </a:effectLst>
              </a:rPr>
              <a:t>  </a:t>
            </a:r>
            <a:r>
              <a:rPr lang="en-US" altLang="en-US" sz="1800" b="0">
                <a:solidFill>
                  <a:schemeClr val="tx1"/>
                </a:solidFill>
                <a:effectLst>
                  <a:outerShdw blurRad="38100" dist="38100" dir="2700000" algn="tl">
                    <a:srgbClr val="000000"/>
                  </a:outerShdw>
                </a:effectLst>
                <a:hlinkClick r:id="rId8" action="ppaction://hlinksldjump"/>
              </a:rPr>
              <a:t>Looping Flow Example</a:t>
            </a:r>
            <a:endParaRPr lang="en-US" altLang="en-US" sz="1800" b="0">
              <a:solidFill>
                <a:schemeClr val="tx1"/>
              </a:solidFill>
              <a:effectLst>
                <a:outerShdw blurRad="38100" dist="38100" dir="2700000" algn="tl">
                  <a:srgbClr val="000000"/>
                </a:outerShdw>
              </a:effectLst>
            </a:endParaRPr>
          </a:p>
          <a:p>
            <a:pPr algn="l">
              <a:lnSpc>
                <a:spcPct val="90000"/>
              </a:lnSpc>
              <a:buClr>
                <a:schemeClr val="hlink"/>
              </a:buClr>
              <a:buFont typeface="Wingdings 3" panose="05040102010807070707" pitchFamily="18" charset="2"/>
              <a:buChar char=""/>
            </a:pPr>
            <a:r>
              <a:rPr lang="en-US" altLang="en-US" sz="1800" b="0">
                <a:solidFill>
                  <a:schemeClr val="tx1"/>
                </a:solidFill>
                <a:effectLst>
                  <a:outerShdw blurRad="38100" dist="38100" dir="2700000" algn="tl">
                    <a:srgbClr val="000000"/>
                  </a:outerShdw>
                </a:effectLst>
              </a:rPr>
              <a:t>  </a:t>
            </a:r>
            <a:r>
              <a:rPr lang="en-US" altLang="en-US" sz="1800" b="0">
                <a:solidFill>
                  <a:schemeClr val="tx1"/>
                </a:solidFill>
                <a:effectLst>
                  <a:outerShdw blurRad="38100" dist="38100" dir="2700000" algn="tl">
                    <a:srgbClr val="000000"/>
                  </a:outerShdw>
                </a:effectLst>
                <a:hlinkClick r:id="rId9" action="ppaction://hlinksldjump"/>
              </a:rPr>
              <a:t>Conditionals Overview</a:t>
            </a:r>
            <a:endParaRPr lang="en-US" altLang="en-US" sz="1800" b="0">
              <a:solidFill>
                <a:schemeClr val="tx1"/>
              </a:solidFill>
              <a:effectLst>
                <a:outerShdw blurRad="38100" dist="38100" dir="2700000" algn="tl">
                  <a:srgbClr val="000000"/>
                </a:outerShdw>
              </a:effectLst>
            </a:endParaRPr>
          </a:p>
          <a:p>
            <a:pPr lvl="1" algn="l">
              <a:lnSpc>
                <a:spcPct val="90000"/>
              </a:lnSpc>
              <a:buClr>
                <a:schemeClr val="folHlink"/>
              </a:buClr>
              <a:buSzTx/>
              <a:buFont typeface="Wingdings" panose="05000000000000000000" pitchFamily="2" charset="2"/>
              <a:buChar char="§"/>
            </a:pPr>
            <a:r>
              <a:rPr lang="en-US" altLang="en-US" sz="1800" b="0">
                <a:solidFill>
                  <a:schemeClr val="tx1"/>
                </a:solidFill>
                <a:effectLst>
                  <a:outerShdw blurRad="38100" dist="38100" dir="2700000" algn="tl">
                    <a:srgbClr val="000000"/>
                  </a:outerShdw>
                </a:effectLst>
              </a:rPr>
              <a:t>  </a:t>
            </a:r>
            <a:r>
              <a:rPr lang="en-US" altLang="en-US" sz="1800" b="0">
                <a:solidFill>
                  <a:schemeClr val="tx1"/>
                </a:solidFill>
                <a:effectLst>
                  <a:outerShdw blurRad="38100" dist="38100" dir="2700000" algn="tl">
                    <a:srgbClr val="000000"/>
                  </a:outerShdw>
                </a:effectLst>
                <a:hlinkClick r:id="rId10" action="ppaction://hlinksldjump"/>
              </a:rPr>
              <a:t>IF-THEN </a:t>
            </a:r>
            <a:endParaRPr lang="en-US" altLang="en-US" sz="1800" b="0">
              <a:solidFill>
                <a:schemeClr val="tx1"/>
              </a:solidFill>
              <a:effectLst>
                <a:outerShdw blurRad="38100" dist="38100" dir="2700000" algn="tl">
                  <a:srgbClr val="000000"/>
                </a:outerShdw>
              </a:effectLst>
            </a:endParaRPr>
          </a:p>
          <a:p>
            <a:pPr lvl="1" algn="l">
              <a:lnSpc>
                <a:spcPct val="90000"/>
              </a:lnSpc>
              <a:buClr>
                <a:schemeClr val="folHlink"/>
              </a:buClr>
              <a:buSzTx/>
              <a:buFont typeface="Wingdings" panose="05000000000000000000" pitchFamily="2" charset="2"/>
              <a:buChar char="§"/>
            </a:pPr>
            <a:r>
              <a:rPr lang="en-US" altLang="en-US" sz="1800" b="0">
                <a:solidFill>
                  <a:schemeClr val="tx1"/>
                </a:solidFill>
                <a:effectLst>
                  <a:outerShdw blurRad="38100" dist="38100" dir="2700000" algn="tl">
                    <a:srgbClr val="000000"/>
                  </a:outerShdw>
                </a:effectLst>
              </a:rPr>
              <a:t>  </a:t>
            </a:r>
            <a:r>
              <a:rPr lang="en-US" altLang="en-US" sz="1800" b="0">
                <a:solidFill>
                  <a:schemeClr val="tx1"/>
                </a:solidFill>
                <a:effectLst>
                  <a:outerShdw blurRad="38100" dist="38100" dir="2700000" algn="tl">
                    <a:srgbClr val="000000"/>
                  </a:outerShdw>
                </a:effectLst>
                <a:hlinkClick r:id="rId11" action="ppaction://hlinksldjump"/>
              </a:rPr>
              <a:t>IF-THEN Example: Alarm</a:t>
            </a:r>
            <a:endParaRPr lang="en-US" altLang="en-US" sz="1800" b="0">
              <a:solidFill>
                <a:schemeClr val="tx1"/>
              </a:solidFill>
              <a:effectLst>
                <a:outerShdw blurRad="38100" dist="38100" dir="2700000" algn="tl">
                  <a:srgbClr val="000000"/>
                </a:outerShdw>
              </a:effectLst>
            </a:endParaRPr>
          </a:p>
          <a:p>
            <a:pPr lvl="1" algn="l">
              <a:lnSpc>
                <a:spcPct val="90000"/>
              </a:lnSpc>
              <a:buClr>
                <a:schemeClr val="folHlink"/>
              </a:buClr>
              <a:buSzTx/>
              <a:buFont typeface="Wingdings" panose="05000000000000000000" pitchFamily="2" charset="2"/>
              <a:buChar char="§"/>
            </a:pPr>
            <a:r>
              <a:rPr lang="en-US" altLang="en-US" sz="1800" b="0">
                <a:solidFill>
                  <a:schemeClr val="tx1"/>
                </a:solidFill>
                <a:effectLst>
                  <a:outerShdw blurRad="38100" dist="38100" dir="2700000" algn="tl">
                    <a:srgbClr val="000000"/>
                  </a:outerShdw>
                </a:effectLst>
              </a:rPr>
              <a:t>  </a:t>
            </a:r>
            <a:r>
              <a:rPr lang="en-US" altLang="en-US" sz="1800" b="0">
                <a:solidFill>
                  <a:schemeClr val="tx1"/>
                </a:solidFill>
                <a:effectLst>
                  <a:outerShdw blurRad="38100" dist="38100" dir="2700000" algn="tl">
                    <a:srgbClr val="000000"/>
                  </a:outerShdw>
                </a:effectLst>
                <a:hlinkClick r:id="rId12" action="ppaction://hlinksldjump"/>
              </a:rPr>
              <a:t>Looping with a Counter</a:t>
            </a:r>
            <a:endParaRPr lang="en-US" altLang="en-US" sz="1800" b="0">
              <a:solidFill>
                <a:schemeClr val="tx1"/>
              </a:solidFill>
              <a:effectLst>
                <a:outerShdw blurRad="38100" dist="38100" dir="2700000" algn="tl">
                  <a:srgbClr val="000000"/>
                </a:outerShdw>
              </a:effectLst>
            </a:endParaRPr>
          </a:p>
          <a:p>
            <a:pPr lvl="1" algn="l">
              <a:lnSpc>
                <a:spcPct val="90000"/>
              </a:lnSpc>
              <a:buClr>
                <a:schemeClr val="folHlink"/>
              </a:buClr>
              <a:buSzTx/>
              <a:buFont typeface="Wingdings" panose="05000000000000000000" pitchFamily="2" charset="2"/>
              <a:buChar char="§"/>
            </a:pPr>
            <a:r>
              <a:rPr lang="en-US" altLang="en-US" sz="1800" b="0">
                <a:solidFill>
                  <a:schemeClr val="tx1"/>
                </a:solidFill>
                <a:effectLst>
                  <a:outerShdw blurRad="38100" dist="38100" dir="2700000" algn="tl">
                    <a:srgbClr val="000000"/>
                  </a:outerShdw>
                </a:effectLst>
              </a:rPr>
              <a:t>  </a:t>
            </a:r>
            <a:r>
              <a:rPr lang="en-US" altLang="en-US" sz="1800" b="0">
                <a:solidFill>
                  <a:schemeClr val="tx1"/>
                </a:solidFill>
                <a:effectLst>
                  <a:outerShdw blurRad="38100" dist="38100" dir="2700000" algn="tl">
                    <a:srgbClr val="000000"/>
                  </a:outerShdw>
                </a:effectLst>
                <a:hlinkClick r:id="rId13" action="ppaction://hlinksldjump"/>
              </a:rPr>
              <a:t>Repeating Alarm</a:t>
            </a:r>
            <a:endParaRPr lang="en-US" altLang="en-US" sz="1800" b="0">
              <a:solidFill>
                <a:schemeClr val="tx1"/>
              </a:solidFill>
              <a:effectLst>
                <a:outerShdw blurRad="38100" dist="38100" dir="2700000" algn="tl">
                  <a:srgbClr val="000000"/>
                </a:outerShdw>
              </a:effectLst>
            </a:endParaRPr>
          </a:p>
          <a:p>
            <a:pPr lvl="1" algn="l">
              <a:lnSpc>
                <a:spcPct val="90000"/>
              </a:lnSpc>
              <a:buClr>
                <a:schemeClr val="folHlink"/>
              </a:buClr>
              <a:buSzTx/>
              <a:buFont typeface="Wingdings" panose="05000000000000000000" pitchFamily="2" charset="2"/>
              <a:buChar char="§"/>
            </a:pPr>
            <a:r>
              <a:rPr lang="en-US" altLang="en-US" sz="1800" b="0">
                <a:solidFill>
                  <a:schemeClr val="tx1"/>
                </a:solidFill>
                <a:effectLst>
                  <a:outerShdw blurRad="38100" dist="38100" dir="2700000" algn="tl">
                    <a:srgbClr val="000000"/>
                  </a:outerShdw>
                </a:effectLst>
              </a:rPr>
              <a:t>  </a:t>
            </a:r>
            <a:r>
              <a:rPr lang="en-US" altLang="en-US" sz="1800" b="0">
                <a:solidFill>
                  <a:schemeClr val="tx1"/>
                </a:solidFill>
                <a:effectLst>
                  <a:outerShdw blurRad="38100" dist="38100" dir="2700000" algn="tl">
                    <a:srgbClr val="000000"/>
                  </a:outerShdw>
                </a:effectLst>
                <a:hlinkClick r:id="rId14" action="ppaction://hlinksldjump"/>
              </a:rPr>
              <a:t>FOR-NEXT</a:t>
            </a:r>
            <a:endParaRPr lang="en-US" altLang="en-US" sz="1800" b="0">
              <a:solidFill>
                <a:schemeClr val="tx1"/>
              </a:solidFill>
              <a:effectLst>
                <a:outerShdw blurRad="38100" dist="38100" dir="2700000" algn="tl">
                  <a:srgbClr val="000000"/>
                </a:outerShdw>
              </a:effectLst>
            </a:endParaRPr>
          </a:p>
          <a:p>
            <a:pPr lvl="1" algn="l">
              <a:lnSpc>
                <a:spcPct val="90000"/>
              </a:lnSpc>
              <a:buClr>
                <a:schemeClr val="folHlink"/>
              </a:buClr>
              <a:buSzTx/>
              <a:buFont typeface="Wingdings" panose="05000000000000000000" pitchFamily="2" charset="2"/>
              <a:buChar char="§"/>
            </a:pPr>
            <a:r>
              <a:rPr lang="en-US" altLang="en-US" sz="1800" b="0">
                <a:solidFill>
                  <a:schemeClr val="tx1"/>
                </a:solidFill>
                <a:effectLst>
                  <a:outerShdw blurRad="38100" dist="38100" dir="2700000" algn="tl">
                    <a:srgbClr val="000000"/>
                  </a:outerShdw>
                </a:effectLst>
              </a:rPr>
              <a:t>  </a:t>
            </a:r>
            <a:r>
              <a:rPr lang="en-US" altLang="en-US" sz="1800" b="0">
                <a:solidFill>
                  <a:schemeClr val="tx1"/>
                </a:solidFill>
                <a:effectLst>
                  <a:outerShdw blurRad="38100" dist="38100" dir="2700000" algn="tl">
                    <a:srgbClr val="000000"/>
                  </a:outerShdw>
                </a:effectLst>
                <a:hlinkClick r:id="rId15" action="ppaction://hlinksldjump"/>
              </a:rPr>
              <a:t>Repeating Alarm with FOR-Loop</a:t>
            </a:r>
            <a:endParaRPr lang="en-US" altLang="en-US" sz="1800" b="0">
              <a:solidFill>
                <a:schemeClr val="tx1"/>
              </a:solidFill>
              <a:effectLst>
                <a:outerShdw blurRad="38100" dist="38100" dir="2700000" algn="tl">
                  <a:srgbClr val="000000"/>
                </a:outerShdw>
              </a:effectLst>
            </a:endParaRPr>
          </a:p>
          <a:p>
            <a:pPr lvl="1" algn="l">
              <a:lnSpc>
                <a:spcPct val="90000"/>
              </a:lnSpc>
              <a:buClr>
                <a:schemeClr val="folHlink"/>
              </a:buClr>
              <a:buSzTx/>
              <a:buFont typeface="Wingdings" panose="05000000000000000000" pitchFamily="2" charset="2"/>
              <a:buChar char="§"/>
            </a:pPr>
            <a:r>
              <a:rPr lang="en-US" altLang="en-US" sz="1800" b="0">
                <a:solidFill>
                  <a:schemeClr val="tx1"/>
                </a:solidFill>
                <a:effectLst>
                  <a:outerShdw blurRad="38100" dist="38100" dir="2700000" algn="tl">
                    <a:srgbClr val="000000"/>
                  </a:outerShdw>
                </a:effectLst>
              </a:rPr>
              <a:t>  </a:t>
            </a:r>
            <a:r>
              <a:rPr lang="en-US" altLang="en-US" sz="1800" b="0">
                <a:solidFill>
                  <a:schemeClr val="tx1"/>
                </a:solidFill>
                <a:effectLst>
                  <a:outerShdw blurRad="38100" dist="38100" dir="2700000" algn="tl">
                    <a:srgbClr val="000000"/>
                  </a:outerShdw>
                </a:effectLst>
                <a:hlinkClick r:id="rId16" action="ppaction://hlinksldjump"/>
              </a:rPr>
              <a:t>Speaker Tone with FOR-Loop</a:t>
            </a:r>
            <a:endParaRPr lang="en-US" altLang="en-US" sz="1800" b="0">
              <a:solidFill>
                <a:schemeClr val="tx1"/>
              </a:solidFill>
              <a:effectLst>
                <a:outerShdw blurRad="38100" dist="38100" dir="2700000" algn="tl">
                  <a:srgbClr val="000000"/>
                </a:outerShdw>
              </a:effectLst>
            </a:endParaRPr>
          </a:p>
          <a:p>
            <a:pPr algn="l">
              <a:lnSpc>
                <a:spcPct val="90000"/>
              </a:lnSpc>
              <a:buClr>
                <a:schemeClr val="hlink"/>
              </a:buClr>
              <a:buFont typeface="Wingdings 3" panose="05040102010807070707" pitchFamily="18" charset="2"/>
              <a:buChar char=""/>
            </a:pPr>
            <a:r>
              <a:rPr lang="en-US" altLang="en-US" sz="2000" b="0">
                <a:solidFill>
                  <a:schemeClr val="tx1"/>
                </a:solidFill>
                <a:effectLst>
                  <a:outerShdw blurRad="38100" dist="38100" dir="2700000" algn="tl">
                    <a:srgbClr val="000000"/>
                  </a:outerShdw>
                </a:effectLst>
              </a:rPr>
              <a:t>   </a:t>
            </a:r>
            <a:r>
              <a:rPr lang="en-US" altLang="en-US" sz="2000" b="0">
                <a:solidFill>
                  <a:schemeClr val="tx1"/>
                </a:solidFill>
                <a:effectLst>
                  <a:outerShdw blurRad="38100" dist="38100" dir="2700000" algn="tl">
                    <a:srgbClr val="000000"/>
                  </a:outerShdw>
                </a:effectLst>
                <a:hlinkClick r:id="rId17" action="ppaction://hlinksldjump"/>
              </a:rPr>
              <a:t>Subroutines</a:t>
            </a:r>
            <a:endParaRPr lang="en-US" altLang="en-US" sz="2000" b="0">
              <a:solidFill>
                <a:schemeClr val="tx1"/>
              </a:solidFill>
              <a:effectLst>
                <a:outerShdw blurRad="38100" dist="38100" dir="2700000" algn="tl">
                  <a:srgbClr val="000000"/>
                </a:outerShdw>
              </a:effectLst>
            </a:endParaRPr>
          </a:p>
          <a:p>
            <a:pPr lvl="1" algn="l">
              <a:lnSpc>
                <a:spcPct val="90000"/>
              </a:lnSpc>
              <a:buClr>
                <a:schemeClr val="folHlink"/>
              </a:buClr>
              <a:buSzTx/>
              <a:buFont typeface="Wingdings" panose="05000000000000000000" pitchFamily="2" charset="2"/>
              <a:buChar char="§"/>
            </a:pPr>
            <a:r>
              <a:rPr lang="en-US" altLang="en-US" sz="1800" b="0">
                <a:solidFill>
                  <a:schemeClr val="tx1"/>
                </a:solidFill>
                <a:effectLst>
                  <a:outerShdw blurRad="38100" dist="38100" dir="2700000" algn="tl">
                    <a:srgbClr val="000000"/>
                  </a:outerShdw>
                </a:effectLst>
              </a:rPr>
              <a:t>  </a:t>
            </a:r>
            <a:r>
              <a:rPr lang="en-US" altLang="en-US" sz="1800" b="0">
                <a:solidFill>
                  <a:schemeClr val="tx1"/>
                </a:solidFill>
                <a:effectLst>
                  <a:outerShdw blurRad="38100" dist="38100" dir="2700000" algn="tl">
                    <a:srgbClr val="000000"/>
                  </a:outerShdw>
                </a:effectLst>
                <a:hlinkClick r:id="rId18" action="ppaction://hlinksldjump"/>
              </a:rPr>
              <a:t>Cleaner Coding with GOSUBS</a:t>
            </a:r>
            <a:endParaRPr lang="en-US" altLang="en-US" sz="1800" b="0">
              <a:solidFill>
                <a:schemeClr val="tx1"/>
              </a:solidFill>
              <a:effectLst>
                <a:outerShdw blurRad="38100" dist="38100" dir="2700000" algn="tl">
                  <a:srgbClr val="000000"/>
                </a:outerShdw>
              </a:effectLst>
            </a:endParaRPr>
          </a:p>
          <a:p>
            <a:pPr lvl="1" algn="l">
              <a:lnSpc>
                <a:spcPct val="90000"/>
              </a:lnSpc>
              <a:buClr>
                <a:schemeClr val="folHlink"/>
              </a:buClr>
              <a:buSzTx/>
              <a:buFont typeface="Wingdings" panose="05000000000000000000" pitchFamily="2" charset="2"/>
              <a:buChar char="§"/>
            </a:pPr>
            <a:r>
              <a:rPr lang="en-US" altLang="en-US" sz="1800" b="0">
                <a:solidFill>
                  <a:schemeClr val="tx1"/>
                </a:solidFill>
                <a:effectLst>
                  <a:outerShdw blurRad="38100" dist="38100" dir="2700000" algn="tl">
                    <a:srgbClr val="000000"/>
                  </a:outerShdw>
                </a:effectLst>
              </a:rPr>
              <a:t>  </a:t>
            </a:r>
            <a:r>
              <a:rPr lang="en-US" altLang="en-US" sz="1800" b="0">
                <a:solidFill>
                  <a:schemeClr val="tx1"/>
                </a:solidFill>
                <a:effectLst>
                  <a:outerShdw blurRad="38100" dist="38100" dir="2700000" algn="tl">
                    <a:srgbClr val="000000"/>
                  </a:outerShdw>
                </a:effectLst>
                <a:hlinkClick r:id="rId19" action="ppaction://hlinksldjump"/>
              </a:rPr>
              <a:t>Sounding Alarms with GOSUB</a:t>
            </a:r>
            <a:endParaRPr lang="en-US" altLang="en-US" sz="1800" b="0">
              <a:solidFill>
                <a:schemeClr val="tx1"/>
              </a:solidFill>
              <a:effectLst>
                <a:outerShdw blurRad="38100" dist="38100" dir="2700000" algn="tl">
                  <a:srgbClr val="000000"/>
                </a:outerShdw>
              </a:effectLst>
            </a:endParaRPr>
          </a:p>
          <a:p>
            <a:pPr algn="l">
              <a:lnSpc>
                <a:spcPct val="90000"/>
              </a:lnSpc>
              <a:buClr>
                <a:schemeClr val="hlink"/>
              </a:buClr>
              <a:buFont typeface="Wingdings 3" panose="05040102010807070707" pitchFamily="18" charset="2"/>
              <a:buChar char=""/>
            </a:pPr>
            <a:r>
              <a:rPr lang="en-US" altLang="en-US" sz="2000" b="0">
                <a:solidFill>
                  <a:schemeClr val="tx1"/>
                </a:solidFill>
                <a:effectLst>
                  <a:outerShdw blurRad="38100" dist="38100" dir="2700000" algn="tl">
                    <a:srgbClr val="000000"/>
                  </a:outerShdw>
                </a:effectLst>
              </a:rPr>
              <a:t>   </a:t>
            </a:r>
            <a:r>
              <a:rPr lang="en-US" altLang="en-US" sz="2000" b="0">
                <a:solidFill>
                  <a:schemeClr val="tx1"/>
                </a:solidFill>
                <a:effectLst>
                  <a:outerShdw blurRad="38100" dist="38100" dir="2700000" algn="tl">
                    <a:srgbClr val="000000"/>
                  </a:outerShdw>
                </a:effectLst>
                <a:hlinkClick r:id="rId20" action="ppaction://hlinksldjump"/>
              </a:rPr>
              <a:t>Using the BRANCH Instruction</a:t>
            </a:r>
            <a:endParaRPr lang="en-US" altLang="en-US" sz="2000" b="0">
              <a:solidFill>
                <a:schemeClr val="tx1"/>
              </a:solidFill>
              <a:effectLst>
                <a:outerShdw blurRad="38100" dist="38100" dir="2700000" algn="tl">
                  <a:srgbClr val="000000"/>
                </a:outerShdw>
              </a:effectLst>
            </a:endParaRPr>
          </a:p>
          <a:p>
            <a:pPr algn="l">
              <a:lnSpc>
                <a:spcPct val="90000"/>
              </a:lnSpc>
              <a:buClr>
                <a:schemeClr val="hlink"/>
              </a:buClr>
              <a:buFont typeface="Wingdings 3" panose="05040102010807070707" pitchFamily="18" charset="2"/>
              <a:buChar char=""/>
            </a:pPr>
            <a:r>
              <a:rPr lang="en-US" altLang="en-US" sz="1800" b="0">
                <a:solidFill>
                  <a:schemeClr val="tx1"/>
                </a:solidFill>
                <a:effectLst>
                  <a:outerShdw blurRad="38100" dist="38100" dir="2700000" algn="tl">
                    <a:srgbClr val="000000"/>
                  </a:outerShdw>
                </a:effectLst>
              </a:rPr>
              <a:t>    </a:t>
            </a:r>
            <a:r>
              <a:rPr lang="en-US" altLang="en-US" sz="1800" b="0">
                <a:solidFill>
                  <a:schemeClr val="tx1"/>
                </a:solidFill>
                <a:effectLst>
                  <a:outerShdw blurRad="38100" dist="38100" dir="2700000" algn="tl">
                    <a:srgbClr val="000000"/>
                  </a:outerShdw>
                </a:effectLst>
                <a:hlinkClick r:id="rId21" action="ppaction://hlinksldjump"/>
              </a:rPr>
              <a:t>Saving Power – END &amp; Sleep</a:t>
            </a:r>
            <a:endParaRPr lang="en-US" altLang="en-US" sz="1800" b="0">
              <a:solidFill>
                <a:schemeClr val="tx1"/>
              </a:solidFill>
              <a:effectLst>
                <a:outerShdw blurRad="38100" dist="38100" dir="2700000" algn="tl">
                  <a:srgbClr val="000000"/>
                </a:outerShdw>
              </a:effectLst>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8C32EBE-8A07-43F4-880D-6567B8C02840}"/>
              </a:ext>
            </a:extLst>
          </p:cNvPr>
          <p:cNvSpPr>
            <a:spLocks noGrp="1"/>
          </p:cNvSpPr>
          <p:nvPr>
            <p:ph type="sldNum" sz="quarter" idx="12"/>
          </p:nvPr>
        </p:nvSpPr>
        <p:spPr/>
        <p:txBody>
          <a:bodyPr/>
          <a:lstStyle/>
          <a:p>
            <a:fld id="{D4F81EA0-4672-4736-9D37-EFD3D454C276}" type="slidenum">
              <a:rPr lang="en-US" altLang="en-US"/>
              <a:pPr/>
              <a:t>109</a:t>
            </a:fld>
            <a:endParaRPr lang="en-US" altLang="en-US"/>
          </a:p>
        </p:txBody>
      </p:sp>
      <p:sp>
        <p:nvSpPr>
          <p:cNvPr id="155650" name="Rectangle 2">
            <a:extLst>
              <a:ext uri="{FF2B5EF4-FFF2-40B4-BE49-F238E27FC236}">
                <a16:creationId xmlns:a16="http://schemas.microsoft.com/office/drawing/2014/main" id="{A5AB4F46-2285-4495-8FC5-3B8541328E78}"/>
              </a:ext>
            </a:extLst>
          </p:cNvPr>
          <p:cNvSpPr>
            <a:spLocks noGrp="1" noRot="1" noChangeArrowheads="1"/>
          </p:cNvSpPr>
          <p:nvPr>
            <p:ph type="title"/>
          </p:nvPr>
        </p:nvSpPr>
        <p:spPr/>
        <p:txBody>
          <a:bodyPr/>
          <a:lstStyle/>
          <a:p>
            <a:r>
              <a:rPr lang="en-US" altLang="en-US"/>
              <a:t>Introduction to Flow</a:t>
            </a:r>
          </a:p>
        </p:txBody>
      </p:sp>
      <p:sp>
        <p:nvSpPr>
          <p:cNvPr id="155651" name="Rectangle 3">
            <a:extLst>
              <a:ext uri="{FF2B5EF4-FFF2-40B4-BE49-F238E27FC236}">
                <a16:creationId xmlns:a16="http://schemas.microsoft.com/office/drawing/2014/main" id="{E923E69D-9FC4-4632-829E-6AA9C99B62B7}"/>
              </a:ext>
            </a:extLst>
          </p:cNvPr>
          <p:cNvSpPr>
            <a:spLocks noGrp="1" noRot="1" noChangeArrowheads="1"/>
          </p:cNvSpPr>
          <p:nvPr>
            <p:ph type="body" idx="1"/>
          </p:nvPr>
        </p:nvSpPr>
        <p:spPr>
          <a:xfrm>
            <a:off x="301625" y="762000"/>
            <a:ext cx="8540750" cy="5049838"/>
          </a:xfrm>
        </p:spPr>
        <p:txBody>
          <a:bodyPr/>
          <a:lstStyle/>
          <a:p>
            <a:r>
              <a:rPr lang="en-US" altLang="en-US" sz="2400"/>
              <a:t>The programs in the tutorial have been relatively easy and follow a sequence of steps from top to bottom.  At the end of each program, GOTO Main has been used to loop the program back to the start.</a:t>
            </a:r>
            <a:br>
              <a:rPr lang="en-US" altLang="en-US" sz="2400"/>
            </a:br>
            <a:endParaRPr lang="en-US" altLang="en-US" sz="2400"/>
          </a:p>
          <a:p>
            <a:r>
              <a:rPr lang="en-US" altLang="en-US" sz="2400"/>
              <a:t>Virtually all microcontroller programs will continually repeat since they are typically embedded in processes to be operated continually.</a:t>
            </a:r>
            <a:br>
              <a:rPr lang="en-US" altLang="en-US" sz="2400"/>
            </a:br>
            <a:endParaRPr lang="en-US" altLang="en-US" sz="2400"/>
          </a:p>
          <a:p>
            <a:r>
              <a:rPr lang="en-US" altLang="en-US" sz="2400"/>
              <a:t>Sequential flow (top to bottom), looping, unconditional branching, and conditional branching will be explored in this section.</a:t>
            </a:r>
            <a:endParaRPr lang="en-US" altLang="en-US" sz="2800"/>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a:extLst>
              <a:ext uri="{FF2B5EF4-FFF2-40B4-BE49-F238E27FC236}">
                <a16:creationId xmlns:a16="http://schemas.microsoft.com/office/drawing/2014/main" id="{F017D2DD-525A-43CE-B9C9-31FD9667EED3}"/>
              </a:ext>
            </a:extLst>
          </p:cNvPr>
          <p:cNvSpPr>
            <a:spLocks noGrp="1"/>
          </p:cNvSpPr>
          <p:nvPr>
            <p:ph type="sldNum" sz="quarter" idx="12"/>
          </p:nvPr>
        </p:nvSpPr>
        <p:spPr/>
        <p:txBody>
          <a:bodyPr/>
          <a:lstStyle/>
          <a:p>
            <a:fld id="{9AF4ADA5-293A-4CFA-9FB3-15AE9D9A6CA5}" type="slidenum">
              <a:rPr lang="en-US" altLang="en-US"/>
              <a:pPr/>
              <a:t>11</a:t>
            </a:fld>
            <a:endParaRPr lang="en-US" altLang="en-US"/>
          </a:p>
        </p:txBody>
      </p:sp>
      <p:sp>
        <p:nvSpPr>
          <p:cNvPr id="216066" name="Rectangle 2">
            <a:extLst>
              <a:ext uri="{FF2B5EF4-FFF2-40B4-BE49-F238E27FC236}">
                <a16:creationId xmlns:a16="http://schemas.microsoft.com/office/drawing/2014/main" id="{825C0072-5970-4360-A0F9-78B2082366EF}"/>
              </a:ext>
            </a:extLst>
          </p:cNvPr>
          <p:cNvSpPr>
            <a:spLocks noGrp="1" noRot="1" noChangeArrowheads="1"/>
          </p:cNvSpPr>
          <p:nvPr>
            <p:ph type="title"/>
          </p:nvPr>
        </p:nvSpPr>
        <p:spPr/>
        <p:txBody>
          <a:bodyPr/>
          <a:lstStyle/>
          <a:p>
            <a:r>
              <a:rPr lang="en-US" altLang="en-US"/>
              <a:t>Running a Program</a:t>
            </a:r>
          </a:p>
        </p:txBody>
      </p:sp>
      <p:sp>
        <p:nvSpPr>
          <p:cNvPr id="216091" name="Rectangle 27">
            <a:extLst>
              <a:ext uri="{FF2B5EF4-FFF2-40B4-BE49-F238E27FC236}">
                <a16:creationId xmlns:a16="http://schemas.microsoft.com/office/drawing/2014/main" id="{80437473-EA29-4B56-92B2-EEC047D5A58D}"/>
              </a:ext>
            </a:extLst>
          </p:cNvPr>
          <p:cNvSpPr>
            <a:spLocks noChangeArrowheads="1"/>
          </p:cNvSpPr>
          <p:nvPr/>
        </p:nvSpPr>
        <p:spPr bwMode="auto">
          <a:xfrm>
            <a:off x="4724400" y="1219200"/>
            <a:ext cx="4114800" cy="4876800"/>
          </a:xfrm>
          <a:prstGeom prst="rect">
            <a:avLst/>
          </a:prstGeom>
          <a:solidFill>
            <a:schemeClr val="tx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aphicFrame>
        <p:nvGraphicFramePr>
          <p:cNvPr id="216093" name="Object 29">
            <a:extLst>
              <a:ext uri="{FF2B5EF4-FFF2-40B4-BE49-F238E27FC236}">
                <a16:creationId xmlns:a16="http://schemas.microsoft.com/office/drawing/2014/main" id="{A8E3F5CA-A2A5-49A4-8698-B1EEE0CFA872}"/>
              </a:ext>
            </a:extLst>
          </p:cNvPr>
          <p:cNvGraphicFramePr>
            <a:graphicFrameLocks noChangeAspect="1"/>
          </p:cNvGraphicFramePr>
          <p:nvPr/>
        </p:nvGraphicFramePr>
        <p:xfrm>
          <a:off x="6858000" y="3810000"/>
          <a:ext cx="1327150" cy="2105025"/>
        </p:xfrm>
        <a:graphic>
          <a:graphicData uri="http://schemas.openxmlformats.org/presentationml/2006/ole">
            <mc:AlternateContent xmlns:mc="http://schemas.openxmlformats.org/markup-compatibility/2006">
              <mc:Choice xmlns:v="urn:schemas-microsoft-com:vml" Requires="v">
                <p:oleObj spid="_x0000_s216124" name="Bitmap Image" r:id="rId3" imgW="3247619" imgH="5152381" progId="Paint.Picture">
                  <p:embed/>
                </p:oleObj>
              </mc:Choice>
              <mc:Fallback>
                <p:oleObj name="Bitmap Image" r:id="rId3" imgW="3247619" imgH="5152381" progId="Paint.Picture">
                  <p:embed/>
                  <p:pic>
                    <p:nvPicPr>
                      <p:cNvPr id="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810000"/>
                        <a:ext cx="1327150" cy="21050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6094" name="Picture 30">
            <a:extLst>
              <a:ext uri="{FF2B5EF4-FFF2-40B4-BE49-F238E27FC236}">
                <a16:creationId xmlns:a16="http://schemas.microsoft.com/office/drawing/2014/main" id="{0EA85B8F-D6E6-4BCB-8731-1ECC776EDB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371600"/>
            <a:ext cx="3657600" cy="130968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099" name="Line 35">
            <a:extLst>
              <a:ext uri="{FF2B5EF4-FFF2-40B4-BE49-F238E27FC236}">
                <a16:creationId xmlns:a16="http://schemas.microsoft.com/office/drawing/2014/main" id="{CFC6FFEA-E4AE-415A-9B4A-947E92A60DBB}"/>
              </a:ext>
            </a:extLst>
          </p:cNvPr>
          <p:cNvSpPr>
            <a:spLocks noChangeShapeType="1"/>
          </p:cNvSpPr>
          <p:nvPr/>
        </p:nvSpPr>
        <p:spPr bwMode="auto">
          <a:xfrm>
            <a:off x="8229600" y="5105400"/>
            <a:ext cx="457200" cy="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00" name="Line 36">
            <a:extLst>
              <a:ext uri="{FF2B5EF4-FFF2-40B4-BE49-F238E27FC236}">
                <a16:creationId xmlns:a16="http://schemas.microsoft.com/office/drawing/2014/main" id="{34DBE7A4-553A-4D6B-AF84-BD39C323F55B}"/>
              </a:ext>
            </a:extLst>
          </p:cNvPr>
          <p:cNvSpPr>
            <a:spLocks noChangeShapeType="1"/>
          </p:cNvSpPr>
          <p:nvPr/>
        </p:nvSpPr>
        <p:spPr bwMode="auto">
          <a:xfrm>
            <a:off x="6324600" y="5486400"/>
            <a:ext cx="457200" cy="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03" name="Rectangle 39">
            <a:extLst>
              <a:ext uri="{FF2B5EF4-FFF2-40B4-BE49-F238E27FC236}">
                <a16:creationId xmlns:a16="http://schemas.microsoft.com/office/drawing/2014/main" id="{C89B00C6-7816-46E9-9DB0-C691A5D8F55A}"/>
              </a:ext>
            </a:extLst>
          </p:cNvPr>
          <p:cNvSpPr>
            <a:spLocks noChangeArrowheads="1"/>
          </p:cNvSpPr>
          <p:nvPr/>
        </p:nvSpPr>
        <p:spPr bwMode="auto">
          <a:xfrm>
            <a:off x="228600" y="1219200"/>
            <a:ext cx="2876550" cy="6413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Wingdings" panose="05000000000000000000" pitchFamily="2" charset="2"/>
              <a:buChar char="n"/>
            </a:pPr>
            <a:r>
              <a:rPr lang="en-US" altLang="en-US" sz="1800" b="0">
                <a:solidFill>
                  <a:schemeClr val="tx1"/>
                </a:solidFill>
                <a:effectLst>
                  <a:outerShdw blurRad="38100" dist="38100" dir="2700000" algn="tl">
                    <a:srgbClr val="000000"/>
                  </a:outerShdw>
                </a:effectLst>
              </a:rPr>
              <a:t>  A program is written</a:t>
            </a:r>
            <a:br>
              <a:rPr lang="en-US" altLang="en-US" sz="1800" b="0">
                <a:solidFill>
                  <a:schemeClr val="tx1"/>
                </a:solidFill>
                <a:effectLst>
                  <a:outerShdw blurRad="38100" dist="38100" dir="2700000" algn="tl">
                    <a:srgbClr val="000000"/>
                  </a:outerShdw>
                </a:effectLst>
              </a:rPr>
            </a:br>
            <a:r>
              <a:rPr lang="en-US" altLang="en-US" sz="1800" b="0">
                <a:solidFill>
                  <a:schemeClr val="tx1"/>
                </a:solidFill>
                <a:effectLst>
                  <a:outerShdw blurRad="38100" dist="38100" dir="2700000" algn="tl">
                    <a:srgbClr val="000000"/>
                  </a:outerShdw>
                </a:effectLst>
              </a:rPr>
              <a:t>in the BASIC Stamp Editor</a:t>
            </a:r>
          </a:p>
        </p:txBody>
      </p:sp>
      <p:grpSp>
        <p:nvGrpSpPr>
          <p:cNvPr id="216123" name="Group 59">
            <a:extLst>
              <a:ext uri="{FF2B5EF4-FFF2-40B4-BE49-F238E27FC236}">
                <a16:creationId xmlns:a16="http://schemas.microsoft.com/office/drawing/2014/main" id="{AAEB1116-632B-4DB6-9A72-D834C788F607}"/>
              </a:ext>
            </a:extLst>
          </p:cNvPr>
          <p:cNvGrpSpPr>
            <a:grpSpLocks/>
          </p:cNvGrpSpPr>
          <p:nvPr/>
        </p:nvGrpSpPr>
        <p:grpSpPr bwMode="auto">
          <a:xfrm>
            <a:off x="228600" y="3962400"/>
            <a:ext cx="7391400" cy="2014538"/>
            <a:chOff x="144" y="2496"/>
            <a:chExt cx="4656" cy="1269"/>
          </a:xfrm>
        </p:grpSpPr>
        <p:sp>
          <p:nvSpPr>
            <p:cNvPr id="216098" name="AutoShape 34">
              <a:extLst>
                <a:ext uri="{FF2B5EF4-FFF2-40B4-BE49-F238E27FC236}">
                  <a16:creationId xmlns:a16="http://schemas.microsoft.com/office/drawing/2014/main" id="{594F3AFA-4F26-4163-8D8F-BD6EF64BE034}"/>
                </a:ext>
              </a:extLst>
            </p:cNvPr>
            <p:cNvSpPr>
              <a:spLocks noChangeArrowheads="1"/>
            </p:cNvSpPr>
            <p:nvPr/>
          </p:nvSpPr>
          <p:spPr bwMode="auto">
            <a:xfrm flipH="1">
              <a:off x="4464" y="3024"/>
              <a:ext cx="336" cy="528"/>
            </a:xfrm>
            <a:custGeom>
              <a:avLst/>
              <a:gdLst>
                <a:gd name="G0" fmla="+- 10980 0 0"/>
                <a:gd name="G1" fmla="+- 18900 0 0"/>
                <a:gd name="G2" fmla="+- 3559 0 0"/>
                <a:gd name="G3" fmla="*/ 10980 1 2"/>
                <a:gd name="G4" fmla="+- G3 10800 0"/>
                <a:gd name="G5" fmla="+- 21600 10980 18900"/>
                <a:gd name="G6" fmla="+- 18900 3559 0"/>
                <a:gd name="G7" fmla="*/ G6 1 2"/>
                <a:gd name="G8" fmla="*/ 18900 2 1"/>
                <a:gd name="G9" fmla="+- G8 0 21600"/>
                <a:gd name="G10" fmla="+- G5 0 G4"/>
                <a:gd name="G11" fmla="+- 10980 0 G4"/>
                <a:gd name="G12" fmla="*/ G2 G10 G11"/>
                <a:gd name="T0" fmla="*/ 16290 w 21600"/>
                <a:gd name="T1" fmla="*/ 0 h 21600"/>
                <a:gd name="T2" fmla="*/ 10980 w 21600"/>
                <a:gd name="T3" fmla="*/ 3559 h 21600"/>
                <a:gd name="T4" fmla="*/ 3559 w 21600"/>
                <a:gd name="T5" fmla="*/ 10980 h 21600"/>
                <a:gd name="T6" fmla="*/ 0 w 21600"/>
                <a:gd name="T7" fmla="*/ 16290 h 21600"/>
                <a:gd name="T8" fmla="*/ 3559 w 21600"/>
                <a:gd name="T9" fmla="*/ 21600 h 21600"/>
                <a:gd name="T10" fmla="*/ 11230 w 21600"/>
                <a:gd name="T11" fmla="*/ 18900 h 21600"/>
                <a:gd name="T12" fmla="*/ 18900 w 21600"/>
                <a:gd name="T13" fmla="*/ 11230 h 21600"/>
                <a:gd name="T14" fmla="*/ 21600 w 21600"/>
                <a:gd name="T15" fmla="*/ 3559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6290" y="0"/>
                  </a:moveTo>
                  <a:lnTo>
                    <a:pt x="10980" y="3559"/>
                  </a:lnTo>
                  <a:lnTo>
                    <a:pt x="13680" y="3559"/>
                  </a:lnTo>
                  <a:lnTo>
                    <a:pt x="13680" y="13680"/>
                  </a:lnTo>
                  <a:lnTo>
                    <a:pt x="3559" y="13680"/>
                  </a:lnTo>
                  <a:lnTo>
                    <a:pt x="3559" y="10980"/>
                  </a:lnTo>
                  <a:lnTo>
                    <a:pt x="0" y="16290"/>
                  </a:lnTo>
                  <a:lnTo>
                    <a:pt x="3559" y="21600"/>
                  </a:lnTo>
                  <a:lnTo>
                    <a:pt x="3559" y="18900"/>
                  </a:lnTo>
                  <a:lnTo>
                    <a:pt x="18900" y="18900"/>
                  </a:lnTo>
                  <a:lnTo>
                    <a:pt x="18900" y="3559"/>
                  </a:lnTo>
                  <a:lnTo>
                    <a:pt x="21600" y="3559"/>
                  </a:lnTo>
                  <a:close/>
                </a:path>
              </a:pathLst>
            </a:custGeom>
            <a:solidFill>
              <a:schemeClr val="hlink"/>
            </a:solidFill>
            <a:ln w="285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6108" name="Rectangle 44">
              <a:extLst>
                <a:ext uri="{FF2B5EF4-FFF2-40B4-BE49-F238E27FC236}">
                  <a16:creationId xmlns:a16="http://schemas.microsoft.com/office/drawing/2014/main" id="{D5F291AE-05C0-4B7B-9EAC-11866A34D45A}"/>
                </a:ext>
              </a:extLst>
            </p:cNvPr>
            <p:cNvSpPr>
              <a:spLocks noChangeArrowheads="1"/>
            </p:cNvSpPr>
            <p:nvPr/>
          </p:nvSpPr>
          <p:spPr bwMode="auto">
            <a:xfrm>
              <a:off x="144" y="2496"/>
              <a:ext cx="2366" cy="1269"/>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Wingdings" panose="05000000000000000000" pitchFamily="2" charset="2"/>
                <a:buChar char="n"/>
              </a:pPr>
              <a:r>
                <a:rPr lang="en-US" altLang="en-US" sz="1800" b="0">
                  <a:solidFill>
                    <a:schemeClr val="tx1"/>
                  </a:solidFill>
                  <a:effectLst>
                    <a:outerShdw blurRad="38100" dist="38100" dir="2700000" algn="tl">
                      <a:srgbClr val="000000"/>
                    </a:outerShdw>
                  </a:effectLst>
                </a:rPr>
                <a:t>  The Interpreter Chip reads the program from EEPROM and executes the instructions reading and controlling I/O pins.  The program will remain in EEPROM indefinitely with or without power applied.</a:t>
              </a:r>
            </a:p>
          </p:txBody>
        </p:sp>
      </p:grpSp>
      <p:grpSp>
        <p:nvGrpSpPr>
          <p:cNvPr id="216121" name="Group 57">
            <a:extLst>
              <a:ext uri="{FF2B5EF4-FFF2-40B4-BE49-F238E27FC236}">
                <a16:creationId xmlns:a16="http://schemas.microsoft.com/office/drawing/2014/main" id="{32C284D8-EAC0-4F08-9942-CDE723451507}"/>
              </a:ext>
            </a:extLst>
          </p:cNvPr>
          <p:cNvGrpSpPr>
            <a:grpSpLocks/>
          </p:cNvGrpSpPr>
          <p:nvPr/>
        </p:nvGrpSpPr>
        <p:grpSpPr bwMode="auto">
          <a:xfrm>
            <a:off x="228600" y="2057400"/>
            <a:ext cx="6610350" cy="1804988"/>
            <a:chOff x="144" y="1296"/>
            <a:chExt cx="4164" cy="1137"/>
          </a:xfrm>
        </p:grpSpPr>
        <p:sp>
          <p:nvSpPr>
            <p:cNvPr id="216104" name="Rectangle 40">
              <a:extLst>
                <a:ext uri="{FF2B5EF4-FFF2-40B4-BE49-F238E27FC236}">
                  <a16:creationId xmlns:a16="http://schemas.microsoft.com/office/drawing/2014/main" id="{65D0096C-E9D5-4698-AE4B-369A25FF1088}"/>
                </a:ext>
              </a:extLst>
            </p:cNvPr>
            <p:cNvSpPr>
              <a:spLocks noChangeArrowheads="1"/>
            </p:cNvSpPr>
            <p:nvPr/>
          </p:nvSpPr>
          <p:spPr bwMode="auto">
            <a:xfrm>
              <a:off x="144" y="1296"/>
              <a:ext cx="2276" cy="5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Wingdings" panose="05000000000000000000" pitchFamily="2" charset="2"/>
                <a:buChar char="n"/>
              </a:pPr>
              <a:r>
                <a:rPr lang="en-US" altLang="en-US" sz="1800" b="0">
                  <a:solidFill>
                    <a:schemeClr val="tx1"/>
                  </a:solidFill>
                  <a:effectLst>
                    <a:outerShdw blurRad="38100" dist="38100" dir="2700000" algn="tl">
                      <a:srgbClr val="000000"/>
                    </a:outerShdw>
                  </a:effectLst>
                </a:rPr>
                <a:t>  The program is tokenized,</a:t>
              </a:r>
              <a:br>
                <a:rPr lang="en-US" altLang="en-US" sz="1800" b="0">
                  <a:solidFill>
                    <a:schemeClr val="tx1"/>
                  </a:solidFill>
                  <a:effectLst>
                    <a:outerShdw blurRad="38100" dist="38100" dir="2700000" algn="tl">
                      <a:srgbClr val="000000"/>
                    </a:outerShdw>
                  </a:effectLst>
                </a:rPr>
              </a:br>
              <a:r>
                <a:rPr lang="en-US" altLang="en-US" sz="1800" b="0">
                  <a:solidFill>
                    <a:schemeClr val="tx1"/>
                  </a:solidFill>
                  <a:effectLst>
                    <a:outerShdw blurRad="38100" dist="38100" dir="2700000" algn="tl">
                      <a:srgbClr val="000000"/>
                    </a:outerShdw>
                  </a:effectLst>
                </a:rPr>
                <a:t>or converted into symbolic format.</a:t>
              </a:r>
              <a:br>
                <a:rPr lang="en-US" altLang="en-US" sz="1800" b="0">
                  <a:solidFill>
                    <a:schemeClr val="tx1"/>
                  </a:solidFill>
                  <a:effectLst>
                    <a:outerShdw blurRad="38100" dist="38100" dir="2700000" algn="tl">
                      <a:srgbClr val="000000"/>
                    </a:outerShdw>
                  </a:effectLst>
                </a:rPr>
              </a:br>
              <a:endParaRPr lang="en-US" altLang="en-US" sz="1800" b="0">
                <a:solidFill>
                  <a:schemeClr val="tx1"/>
                </a:solidFill>
                <a:effectLst>
                  <a:outerShdw blurRad="38100" dist="38100" dir="2700000" algn="tl">
                    <a:srgbClr val="000000"/>
                  </a:outerShdw>
                </a:effectLst>
              </a:endParaRPr>
            </a:p>
          </p:txBody>
        </p:sp>
        <p:sp>
          <p:nvSpPr>
            <p:cNvPr id="216115" name="Oval 51">
              <a:extLst>
                <a:ext uri="{FF2B5EF4-FFF2-40B4-BE49-F238E27FC236}">
                  <a16:creationId xmlns:a16="http://schemas.microsoft.com/office/drawing/2014/main" id="{F2877F7C-A012-460F-9D97-6C80D5ED71C9}"/>
                </a:ext>
              </a:extLst>
            </p:cNvPr>
            <p:cNvSpPr>
              <a:spLocks noChangeArrowheads="1"/>
            </p:cNvSpPr>
            <p:nvPr/>
          </p:nvSpPr>
          <p:spPr bwMode="auto">
            <a:xfrm>
              <a:off x="3648" y="1824"/>
              <a:ext cx="660" cy="609"/>
            </a:xfrm>
            <a:prstGeom prst="ellipse">
              <a:avLst/>
            </a:prstGeom>
            <a:solidFill>
              <a:schemeClr val="hlink"/>
            </a:solidFill>
            <a:ln w="254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a:t>Tokenizer</a:t>
              </a:r>
            </a:p>
          </p:txBody>
        </p:sp>
        <p:sp>
          <p:nvSpPr>
            <p:cNvPr id="216118" name="AutoShape 54">
              <a:extLst>
                <a:ext uri="{FF2B5EF4-FFF2-40B4-BE49-F238E27FC236}">
                  <a16:creationId xmlns:a16="http://schemas.microsoft.com/office/drawing/2014/main" id="{317137EF-BF0F-4553-BAC6-F636784C576F}"/>
                </a:ext>
              </a:extLst>
            </p:cNvPr>
            <p:cNvSpPr>
              <a:spLocks noChangeArrowheads="1"/>
            </p:cNvSpPr>
            <p:nvPr/>
          </p:nvSpPr>
          <p:spPr bwMode="auto">
            <a:xfrm flipV="1">
              <a:off x="3072" y="1728"/>
              <a:ext cx="576" cy="52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216122" name="Group 58">
            <a:extLst>
              <a:ext uri="{FF2B5EF4-FFF2-40B4-BE49-F238E27FC236}">
                <a16:creationId xmlns:a16="http://schemas.microsoft.com/office/drawing/2014/main" id="{7BCBBDFD-E8CA-4D49-81C3-2CA85CDCFE52}"/>
              </a:ext>
            </a:extLst>
          </p:cNvPr>
          <p:cNvGrpSpPr>
            <a:grpSpLocks/>
          </p:cNvGrpSpPr>
          <p:nvPr/>
        </p:nvGrpSpPr>
        <p:grpSpPr bwMode="auto">
          <a:xfrm>
            <a:off x="228600" y="2895600"/>
            <a:ext cx="6858000" cy="1828800"/>
            <a:chOff x="144" y="1824"/>
            <a:chExt cx="4320" cy="1152"/>
          </a:xfrm>
        </p:grpSpPr>
        <p:sp>
          <p:nvSpPr>
            <p:cNvPr id="216119" name="AutoShape 55">
              <a:extLst>
                <a:ext uri="{FF2B5EF4-FFF2-40B4-BE49-F238E27FC236}">
                  <a16:creationId xmlns:a16="http://schemas.microsoft.com/office/drawing/2014/main" id="{16BB1324-15F7-4DFA-8F3E-8DCD683BA809}"/>
                </a:ext>
              </a:extLst>
            </p:cNvPr>
            <p:cNvSpPr>
              <a:spLocks noChangeArrowheads="1"/>
            </p:cNvSpPr>
            <p:nvPr/>
          </p:nvSpPr>
          <p:spPr bwMode="auto">
            <a:xfrm flipV="1">
              <a:off x="3888" y="2448"/>
              <a:ext cx="576" cy="52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16120" name="Rectangle 56">
              <a:extLst>
                <a:ext uri="{FF2B5EF4-FFF2-40B4-BE49-F238E27FC236}">
                  <a16:creationId xmlns:a16="http://schemas.microsoft.com/office/drawing/2014/main" id="{E6DEE2E4-E1B3-40A2-8F32-ED8E8FE06CF7}"/>
                </a:ext>
              </a:extLst>
            </p:cNvPr>
            <p:cNvSpPr>
              <a:spLocks noChangeArrowheads="1"/>
            </p:cNvSpPr>
            <p:nvPr/>
          </p:nvSpPr>
          <p:spPr bwMode="auto">
            <a:xfrm>
              <a:off x="144" y="1824"/>
              <a:ext cx="2352" cy="5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Wingdings" panose="05000000000000000000" pitchFamily="2" charset="2"/>
                <a:buChar char="n"/>
              </a:pPr>
              <a:r>
                <a:rPr lang="en-US" altLang="en-US" sz="1800" b="0">
                  <a:solidFill>
                    <a:schemeClr val="tx1"/>
                  </a:solidFill>
                  <a:effectLst>
                    <a:outerShdw blurRad="38100" dist="38100" dir="2700000" algn="tl">
                      <a:srgbClr val="000000"/>
                    </a:outerShdw>
                  </a:effectLst>
                </a:rPr>
                <a:t>  The tokenized program is transmitter through the serial cable and stored in EEPROM memory.</a:t>
              </a: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216121"/>
                                        </p:tgtEl>
                                        <p:attrNameLst>
                                          <p:attrName>style.visibility</p:attrName>
                                        </p:attrNameLst>
                                      </p:cBhvr>
                                      <p:to>
                                        <p:strVal val="visible"/>
                                      </p:to>
                                    </p:set>
                                    <p:animEffect transition="in" filter="dissolve">
                                      <p:cBhvr>
                                        <p:cTn id="7" dur="500"/>
                                        <p:tgtEl>
                                          <p:spTgt spid="216121"/>
                                        </p:tgtEl>
                                      </p:cBhvr>
                                    </p:animEffect>
                                  </p:childTnLst>
                                </p:cTn>
                              </p:par>
                            </p:childTnLst>
                          </p:cTn>
                        </p:par>
                        <p:par>
                          <p:cTn id="8" fill="hold" nodeType="afterGroup">
                            <p:stCondLst>
                              <p:cond delay="2500"/>
                            </p:stCondLst>
                            <p:childTnLst>
                              <p:par>
                                <p:cTn id="9" presetID="9" presetClass="entr" presetSubtype="0" fill="hold" nodeType="afterEffect">
                                  <p:stCondLst>
                                    <p:cond delay="2000"/>
                                  </p:stCondLst>
                                  <p:childTnLst>
                                    <p:set>
                                      <p:cBhvr>
                                        <p:cTn id="10" dur="1" fill="hold">
                                          <p:stCondLst>
                                            <p:cond delay="0"/>
                                          </p:stCondLst>
                                        </p:cTn>
                                        <p:tgtEl>
                                          <p:spTgt spid="216122"/>
                                        </p:tgtEl>
                                        <p:attrNameLst>
                                          <p:attrName>style.visibility</p:attrName>
                                        </p:attrNameLst>
                                      </p:cBhvr>
                                      <p:to>
                                        <p:strVal val="visible"/>
                                      </p:to>
                                    </p:set>
                                    <p:animEffect transition="in" filter="dissolve">
                                      <p:cBhvr>
                                        <p:cTn id="11" dur="500"/>
                                        <p:tgtEl>
                                          <p:spTgt spid="216122"/>
                                        </p:tgtEl>
                                      </p:cBhvr>
                                    </p:animEffect>
                                  </p:childTnLst>
                                </p:cTn>
                              </p:par>
                            </p:childTnLst>
                          </p:cTn>
                        </p:par>
                        <p:par>
                          <p:cTn id="12" fill="hold" nodeType="afterGroup">
                            <p:stCondLst>
                              <p:cond delay="5000"/>
                            </p:stCondLst>
                            <p:childTnLst>
                              <p:par>
                                <p:cTn id="13" presetID="9" presetClass="entr" presetSubtype="0" fill="hold" nodeType="afterEffect">
                                  <p:stCondLst>
                                    <p:cond delay="2000"/>
                                  </p:stCondLst>
                                  <p:childTnLst>
                                    <p:set>
                                      <p:cBhvr>
                                        <p:cTn id="14" dur="1" fill="hold">
                                          <p:stCondLst>
                                            <p:cond delay="0"/>
                                          </p:stCondLst>
                                        </p:cTn>
                                        <p:tgtEl>
                                          <p:spTgt spid="216123"/>
                                        </p:tgtEl>
                                        <p:attrNameLst>
                                          <p:attrName>style.visibility</p:attrName>
                                        </p:attrNameLst>
                                      </p:cBhvr>
                                      <p:to>
                                        <p:strVal val="visible"/>
                                      </p:to>
                                    </p:set>
                                    <p:animEffect transition="in" filter="dissolve">
                                      <p:cBhvr>
                                        <p:cTn id="15" dur="500"/>
                                        <p:tgtEl>
                                          <p:spTgt spid="216123"/>
                                        </p:tgtEl>
                                      </p:cBhvr>
                                    </p:animEffect>
                                  </p:childTnLst>
                                </p:cTn>
                              </p:par>
                            </p:childTnLst>
                          </p:cTn>
                        </p:par>
                        <p:par>
                          <p:cTn id="16" fill="hold" nodeType="afterGroup">
                            <p:stCondLst>
                              <p:cond delay="7500"/>
                            </p:stCondLst>
                            <p:childTnLst>
                              <p:par>
                                <p:cTn id="17" presetID="9" presetClass="entr" presetSubtype="0" fill="hold" nodeType="afterEffect">
                                  <p:stCondLst>
                                    <p:cond delay="1000"/>
                                  </p:stCondLst>
                                  <p:childTnLst>
                                    <p:set>
                                      <p:cBhvr>
                                        <p:cTn id="18" dur="1" fill="hold">
                                          <p:stCondLst>
                                            <p:cond delay="0"/>
                                          </p:stCondLst>
                                        </p:cTn>
                                        <p:tgtEl>
                                          <p:spTgt spid="216099"/>
                                        </p:tgtEl>
                                        <p:attrNameLst>
                                          <p:attrName>style.visibility</p:attrName>
                                        </p:attrNameLst>
                                      </p:cBhvr>
                                      <p:to>
                                        <p:strVal val="visible"/>
                                      </p:to>
                                    </p:set>
                                    <p:animEffect transition="in" filter="dissolve">
                                      <p:cBhvr>
                                        <p:cTn id="19" dur="500"/>
                                        <p:tgtEl>
                                          <p:spTgt spid="216099"/>
                                        </p:tgtEl>
                                      </p:cBhvr>
                                    </p:animEffect>
                                  </p:childTnLst>
                                </p:cTn>
                              </p:par>
                            </p:childTnLst>
                          </p:cTn>
                        </p:par>
                        <p:par>
                          <p:cTn id="20" fill="hold" nodeType="afterGroup">
                            <p:stCondLst>
                              <p:cond delay="9000"/>
                            </p:stCondLst>
                            <p:childTnLst>
                              <p:par>
                                <p:cTn id="21" presetID="9" presetClass="entr" presetSubtype="0" fill="hold" nodeType="afterEffect">
                                  <p:stCondLst>
                                    <p:cond delay="1000"/>
                                  </p:stCondLst>
                                  <p:childTnLst>
                                    <p:set>
                                      <p:cBhvr>
                                        <p:cTn id="22" dur="1" fill="hold">
                                          <p:stCondLst>
                                            <p:cond delay="0"/>
                                          </p:stCondLst>
                                        </p:cTn>
                                        <p:tgtEl>
                                          <p:spTgt spid="216100"/>
                                        </p:tgtEl>
                                        <p:attrNameLst>
                                          <p:attrName>style.visibility</p:attrName>
                                        </p:attrNameLst>
                                      </p:cBhvr>
                                      <p:to>
                                        <p:strVal val="visible"/>
                                      </p:to>
                                    </p:set>
                                    <p:animEffect transition="in" filter="dissolve">
                                      <p:cBhvr>
                                        <p:cTn id="23" dur="500"/>
                                        <p:tgtEl>
                                          <p:spTgt spid="216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20CB16D-758D-4065-AA30-14B96677C6E6}"/>
              </a:ext>
            </a:extLst>
          </p:cNvPr>
          <p:cNvSpPr>
            <a:spLocks noGrp="1"/>
          </p:cNvSpPr>
          <p:nvPr>
            <p:ph type="sldNum" sz="quarter" idx="12"/>
          </p:nvPr>
        </p:nvSpPr>
        <p:spPr/>
        <p:txBody>
          <a:bodyPr/>
          <a:lstStyle/>
          <a:p>
            <a:fld id="{60CD5690-03E7-42DD-85E8-D7C616372108}" type="slidenum">
              <a:rPr lang="en-US" altLang="en-US"/>
              <a:pPr/>
              <a:t>110</a:t>
            </a:fld>
            <a:endParaRPr lang="en-US" altLang="en-US"/>
          </a:p>
        </p:txBody>
      </p:sp>
      <p:sp>
        <p:nvSpPr>
          <p:cNvPr id="457730" name="Rectangle 2">
            <a:extLst>
              <a:ext uri="{FF2B5EF4-FFF2-40B4-BE49-F238E27FC236}">
                <a16:creationId xmlns:a16="http://schemas.microsoft.com/office/drawing/2014/main" id="{789E3D66-C7E2-4398-BD0A-8B67570B456D}"/>
              </a:ext>
            </a:extLst>
          </p:cNvPr>
          <p:cNvSpPr>
            <a:spLocks noGrp="1" noRot="1" noChangeArrowheads="1"/>
          </p:cNvSpPr>
          <p:nvPr>
            <p:ph type="title"/>
          </p:nvPr>
        </p:nvSpPr>
        <p:spPr>
          <a:xfrm>
            <a:off x="0" y="0"/>
            <a:ext cx="9144000" cy="685800"/>
          </a:xfrm>
        </p:spPr>
        <p:txBody>
          <a:bodyPr/>
          <a:lstStyle/>
          <a:p>
            <a:r>
              <a:rPr lang="en-US" altLang="en-US" sz="3200"/>
              <a:t>Program Planning – Pseudo-Code &amp; Flowcharts</a:t>
            </a:r>
          </a:p>
        </p:txBody>
      </p:sp>
      <p:sp>
        <p:nvSpPr>
          <p:cNvPr id="457731" name="Rectangle 3">
            <a:extLst>
              <a:ext uri="{FF2B5EF4-FFF2-40B4-BE49-F238E27FC236}">
                <a16:creationId xmlns:a16="http://schemas.microsoft.com/office/drawing/2014/main" id="{3E7425CA-E2F3-49D8-B5C4-BB7C48D04209}"/>
              </a:ext>
            </a:extLst>
          </p:cNvPr>
          <p:cNvSpPr>
            <a:spLocks noGrp="1" noRot="1" noChangeArrowheads="1"/>
          </p:cNvSpPr>
          <p:nvPr>
            <p:ph type="body" idx="1"/>
          </p:nvPr>
        </p:nvSpPr>
        <p:spPr/>
        <p:txBody>
          <a:bodyPr/>
          <a:lstStyle/>
          <a:p>
            <a:r>
              <a:rPr lang="en-US" altLang="en-US"/>
              <a:t>Depending on your proficiency, a little planning can help a lot in developing programs.</a:t>
            </a:r>
          </a:p>
          <a:p>
            <a:pPr lvl="1"/>
            <a:r>
              <a:rPr lang="en-US" altLang="en-US"/>
              <a:t>Plan your device placement carefully for good layout and utilization of I/O.</a:t>
            </a:r>
          </a:p>
          <a:p>
            <a:pPr lvl="1"/>
            <a:r>
              <a:rPr lang="en-US" altLang="en-US"/>
              <a:t>Decide on variables needed for storage or manipulation.</a:t>
            </a:r>
          </a:p>
          <a:p>
            <a:pPr lvl="1"/>
            <a:r>
              <a:rPr lang="en-US" altLang="en-US"/>
              <a:t>Plan the flow of your program.  Use pseudo-code and/or flowcharts to structure the code properly.</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F26D7B3-2302-4E6B-A448-D406D11ADAEB}"/>
              </a:ext>
            </a:extLst>
          </p:cNvPr>
          <p:cNvSpPr>
            <a:spLocks noGrp="1"/>
          </p:cNvSpPr>
          <p:nvPr>
            <p:ph type="sldNum" sz="quarter" idx="12"/>
          </p:nvPr>
        </p:nvSpPr>
        <p:spPr/>
        <p:txBody>
          <a:bodyPr/>
          <a:lstStyle/>
          <a:p>
            <a:fld id="{2FD1E2AF-771A-4CC4-8DA6-C5BA293716B0}" type="slidenum">
              <a:rPr lang="en-US" altLang="en-US"/>
              <a:pPr/>
              <a:t>111</a:t>
            </a:fld>
            <a:endParaRPr lang="en-US" altLang="en-US"/>
          </a:p>
        </p:txBody>
      </p:sp>
      <p:sp>
        <p:nvSpPr>
          <p:cNvPr id="456706" name="Rectangle 2">
            <a:extLst>
              <a:ext uri="{FF2B5EF4-FFF2-40B4-BE49-F238E27FC236}">
                <a16:creationId xmlns:a16="http://schemas.microsoft.com/office/drawing/2014/main" id="{F8835F43-D9AA-4D2F-A061-E1F95E3927DF}"/>
              </a:ext>
            </a:extLst>
          </p:cNvPr>
          <p:cNvSpPr>
            <a:spLocks noGrp="1" noRot="1" noChangeArrowheads="1"/>
          </p:cNvSpPr>
          <p:nvPr>
            <p:ph type="title"/>
          </p:nvPr>
        </p:nvSpPr>
        <p:spPr/>
        <p:txBody>
          <a:bodyPr/>
          <a:lstStyle/>
          <a:p>
            <a:r>
              <a:rPr lang="en-US" altLang="en-US"/>
              <a:t>Pseudo-Code</a:t>
            </a:r>
          </a:p>
        </p:txBody>
      </p:sp>
      <p:sp>
        <p:nvSpPr>
          <p:cNvPr id="456707" name="Rectangle 3">
            <a:extLst>
              <a:ext uri="{FF2B5EF4-FFF2-40B4-BE49-F238E27FC236}">
                <a16:creationId xmlns:a16="http://schemas.microsoft.com/office/drawing/2014/main" id="{1CBEA4D0-3155-4BCA-84A3-F321A4D986F4}"/>
              </a:ext>
            </a:extLst>
          </p:cNvPr>
          <p:cNvSpPr>
            <a:spLocks noGrp="1" noRot="1" noChangeArrowheads="1"/>
          </p:cNvSpPr>
          <p:nvPr>
            <p:ph type="body" idx="1"/>
          </p:nvPr>
        </p:nvSpPr>
        <p:spPr/>
        <p:txBody>
          <a:bodyPr/>
          <a:lstStyle/>
          <a:p>
            <a:r>
              <a:rPr lang="en-US" altLang="en-US"/>
              <a:t>Pseudo-Code are English statements describing what steps the program will take.  They are not programmable code, but a guide in writing the code.</a:t>
            </a:r>
            <a:br>
              <a:rPr lang="en-US" altLang="en-US"/>
            </a:br>
            <a:endParaRPr lang="en-US" altLang="en-US"/>
          </a:p>
          <a:p>
            <a:r>
              <a:rPr lang="en-US" altLang="en-US"/>
              <a:t>For example, a program is needed to control the temperature of an incubator at 101F.  Without even knowing code, a general outline can be made in pseudo-code.</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334FE99-72D0-41C0-A634-57C207B8300F}"/>
              </a:ext>
            </a:extLst>
          </p:cNvPr>
          <p:cNvSpPr>
            <a:spLocks noGrp="1"/>
          </p:cNvSpPr>
          <p:nvPr>
            <p:ph type="sldNum" sz="quarter" idx="12"/>
          </p:nvPr>
        </p:nvSpPr>
        <p:spPr/>
        <p:txBody>
          <a:bodyPr/>
          <a:lstStyle/>
          <a:p>
            <a:fld id="{D3678442-4FAE-46A7-B0ED-DA404A5F1120}" type="slidenum">
              <a:rPr lang="en-US" altLang="en-US"/>
              <a:pPr/>
              <a:t>112</a:t>
            </a:fld>
            <a:endParaRPr lang="en-US" altLang="en-US"/>
          </a:p>
        </p:txBody>
      </p:sp>
      <p:sp>
        <p:nvSpPr>
          <p:cNvPr id="458754" name="Rectangle 2">
            <a:extLst>
              <a:ext uri="{FF2B5EF4-FFF2-40B4-BE49-F238E27FC236}">
                <a16:creationId xmlns:a16="http://schemas.microsoft.com/office/drawing/2014/main" id="{16714C67-A177-49C9-82E3-519B42633DC3}"/>
              </a:ext>
            </a:extLst>
          </p:cNvPr>
          <p:cNvSpPr>
            <a:spLocks noGrp="1" noRot="1" noChangeArrowheads="1"/>
          </p:cNvSpPr>
          <p:nvPr>
            <p:ph type="title"/>
          </p:nvPr>
        </p:nvSpPr>
        <p:spPr/>
        <p:txBody>
          <a:bodyPr/>
          <a:lstStyle/>
          <a:p>
            <a:endParaRPr lang="en-US" altLang="en-US"/>
          </a:p>
        </p:txBody>
      </p:sp>
      <p:sp>
        <p:nvSpPr>
          <p:cNvPr id="458755" name="Rectangle 3">
            <a:extLst>
              <a:ext uri="{FF2B5EF4-FFF2-40B4-BE49-F238E27FC236}">
                <a16:creationId xmlns:a16="http://schemas.microsoft.com/office/drawing/2014/main" id="{DAFC247A-D9A2-4116-9159-8E3E046B18E1}"/>
              </a:ext>
            </a:extLst>
          </p:cNvPr>
          <p:cNvSpPr>
            <a:spLocks noGrp="1" noRot="1" noChangeArrowheads="1"/>
          </p:cNvSpPr>
          <p:nvPr>
            <p:ph type="body" idx="1"/>
          </p:nvPr>
        </p:nvSpPr>
        <p:spPr/>
        <p:txBody>
          <a:bodyPr/>
          <a:lstStyle/>
          <a:p>
            <a:r>
              <a:rPr lang="en-US" altLang="en-US"/>
              <a:t>Start of program</a:t>
            </a:r>
          </a:p>
          <a:p>
            <a:r>
              <a:rPr lang="en-US" altLang="en-US"/>
              <a:t>Measure temperature</a:t>
            </a:r>
          </a:p>
          <a:p>
            <a:r>
              <a:rPr lang="en-US" altLang="en-US"/>
              <a:t>Temperature &lt; 100 F?</a:t>
            </a:r>
          </a:p>
          <a:p>
            <a:pPr lvl="1"/>
            <a:r>
              <a:rPr lang="en-US" altLang="en-US"/>
              <a:t>Yes, Turn on heat</a:t>
            </a:r>
          </a:p>
          <a:p>
            <a:r>
              <a:rPr lang="en-US" altLang="en-US"/>
              <a:t>Temperature &gt; 102 F?</a:t>
            </a:r>
          </a:p>
          <a:p>
            <a:pPr lvl="1"/>
            <a:r>
              <a:rPr lang="en-US" altLang="en-US"/>
              <a:t>Yes, Turn on cooling fan</a:t>
            </a:r>
          </a:p>
          <a:p>
            <a:r>
              <a:rPr lang="en-US" altLang="en-US"/>
              <a:t>Go back to start.</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5">
            <a:extLst>
              <a:ext uri="{FF2B5EF4-FFF2-40B4-BE49-F238E27FC236}">
                <a16:creationId xmlns:a16="http://schemas.microsoft.com/office/drawing/2014/main" id="{1202D2B2-6BDA-4B02-8DBF-0507CBB42511}"/>
              </a:ext>
            </a:extLst>
          </p:cNvPr>
          <p:cNvSpPr>
            <a:spLocks noGrp="1"/>
          </p:cNvSpPr>
          <p:nvPr>
            <p:ph type="sldNum" sz="quarter" idx="12"/>
          </p:nvPr>
        </p:nvSpPr>
        <p:spPr/>
        <p:txBody>
          <a:bodyPr/>
          <a:lstStyle/>
          <a:p>
            <a:fld id="{91094E8F-02B9-4935-BFD7-A7F893CB72C4}" type="slidenum">
              <a:rPr lang="en-US" altLang="en-US"/>
              <a:pPr/>
              <a:t>113</a:t>
            </a:fld>
            <a:endParaRPr lang="en-US" altLang="en-US"/>
          </a:p>
        </p:txBody>
      </p:sp>
      <p:sp>
        <p:nvSpPr>
          <p:cNvPr id="459778" name="Rectangle 2">
            <a:extLst>
              <a:ext uri="{FF2B5EF4-FFF2-40B4-BE49-F238E27FC236}">
                <a16:creationId xmlns:a16="http://schemas.microsoft.com/office/drawing/2014/main" id="{CA82E2E4-A4CD-457B-9C79-CCF3DAA59D1C}"/>
              </a:ext>
            </a:extLst>
          </p:cNvPr>
          <p:cNvSpPr>
            <a:spLocks noGrp="1" noRot="1" noChangeArrowheads="1"/>
          </p:cNvSpPr>
          <p:nvPr>
            <p:ph type="title"/>
          </p:nvPr>
        </p:nvSpPr>
        <p:spPr/>
        <p:txBody>
          <a:bodyPr/>
          <a:lstStyle/>
          <a:p>
            <a:r>
              <a:rPr lang="en-US" altLang="en-US"/>
              <a:t>Flowcharts</a:t>
            </a:r>
          </a:p>
        </p:txBody>
      </p:sp>
      <p:sp>
        <p:nvSpPr>
          <p:cNvPr id="459779" name="Rectangle 3">
            <a:extLst>
              <a:ext uri="{FF2B5EF4-FFF2-40B4-BE49-F238E27FC236}">
                <a16:creationId xmlns:a16="http://schemas.microsoft.com/office/drawing/2014/main" id="{9E2993A2-7D64-4537-A1E0-94404A03185A}"/>
              </a:ext>
            </a:extLst>
          </p:cNvPr>
          <p:cNvSpPr>
            <a:spLocks noGrp="1" noRot="1" noChangeArrowheads="1"/>
          </p:cNvSpPr>
          <p:nvPr>
            <p:ph type="body" idx="1"/>
          </p:nvPr>
        </p:nvSpPr>
        <p:spPr/>
        <p:txBody>
          <a:bodyPr/>
          <a:lstStyle/>
          <a:p>
            <a:r>
              <a:rPr lang="en-US" altLang="en-US"/>
              <a:t>Flowcharts are means of developing the flow of a program visually.</a:t>
            </a:r>
          </a:p>
          <a:p>
            <a:r>
              <a:rPr lang="en-US" altLang="en-US"/>
              <a:t>Symbols are used to indicate the type of operation.</a:t>
            </a:r>
          </a:p>
        </p:txBody>
      </p:sp>
      <p:graphicFrame>
        <p:nvGraphicFramePr>
          <p:cNvPr id="459799" name="Group 23">
            <a:extLst>
              <a:ext uri="{FF2B5EF4-FFF2-40B4-BE49-F238E27FC236}">
                <a16:creationId xmlns:a16="http://schemas.microsoft.com/office/drawing/2014/main" id="{537E5186-C024-4A90-94C8-ADF2DDAC61FD}"/>
              </a:ext>
            </a:extLst>
          </p:cNvPr>
          <p:cNvGraphicFramePr>
            <a:graphicFrameLocks noGrp="1"/>
          </p:cNvGraphicFramePr>
          <p:nvPr/>
        </p:nvGraphicFramePr>
        <p:xfrm>
          <a:off x="838200" y="2971800"/>
          <a:ext cx="7391400" cy="3429000"/>
        </p:xfrm>
        <a:graphic>
          <a:graphicData uri="http://schemas.openxmlformats.org/drawingml/2006/table">
            <a:tbl>
              <a:tblPr/>
              <a:tblGrid>
                <a:gridCol w="2463800">
                  <a:extLst>
                    <a:ext uri="{9D8B030D-6E8A-4147-A177-3AD203B41FA5}">
                      <a16:colId xmlns:a16="http://schemas.microsoft.com/office/drawing/2014/main" val="3097787176"/>
                    </a:ext>
                  </a:extLst>
                </a:gridCol>
                <a:gridCol w="2463800">
                  <a:extLst>
                    <a:ext uri="{9D8B030D-6E8A-4147-A177-3AD203B41FA5}">
                      <a16:colId xmlns:a16="http://schemas.microsoft.com/office/drawing/2014/main" val="1904482438"/>
                    </a:ext>
                  </a:extLst>
                </a:gridCol>
                <a:gridCol w="2463800">
                  <a:extLst>
                    <a:ext uri="{9D8B030D-6E8A-4147-A177-3AD203B41FA5}">
                      <a16:colId xmlns:a16="http://schemas.microsoft.com/office/drawing/2014/main" val="2093893449"/>
                    </a:ext>
                  </a:extLst>
                </a:gridCol>
              </a:tblGrid>
              <a:tr h="1712913">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Start/Stop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Input/Output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Process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77817408"/>
                  </a:ext>
                </a:extLst>
              </a:tr>
              <a:tr h="1716088">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Decision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Connector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Pre-Defined Process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9530920"/>
                  </a:ext>
                </a:extLst>
              </a:tr>
            </a:tbl>
          </a:graphicData>
        </a:graphic>
      </p:graphicFrame>
      <p:sp>
        <p:nvSpPr>
          <p:cNvPr id="459800" name="AutoShape 24">
            <a:extLst>
              <a:ext uri="{FF2B5EF4-FFF2-40B4-BE49-F238E27FC236}">
                <a16:creationId xmlns:a16="http://schemas.microsoft.com/office/drawing/2014/main" id="{11230A94-F972-4EE4-AA4C-41086A0266DA}"/>
              </a:ext>
            </a:extLst>
          </p:cNvPr>
          <p:cNvSpPr>
            <a:spLocks noChangeArrowheads="1"/>
          </p:cNvSpPr>
          <p:nvPr/>
        </p:nvSpPr>
        <p:spPr bwMode="auto">
          <a:xfrm>
            <a:off x="1143000" y="3733800"/>
            <a:ext cx="1524000" cy="457200"/>
          </a:xfrm>
          <a:prstGeom prst="flowChartTerminator">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59801" name="AutoShape 25">
            <a:extLst>
              <a:ext uri="{FF2B5EF4-FFF2-40B4-BE49-F238E27FC236}">
                <a16:creationId xmlns:a16="http://schemas.microsoft.com/office/drawing/2014/main" id="{A0F975D8-A639-4890-9651-ED8D7119C566}"/>
              </a:ext>
            </a:extLst>
          </p:cNvPr>
          <p:cNvSpPr>
            <a:spLocks noChangeArrowheads="1"/>
          </p:cNvSpPr>
          <p:nvPr/>
        </p:nvSpPr>
        <p:spPr bwMode="auto">
          <a:xfrm>
            <a:off x="3581400" y="3657600"/>
            <a:ext cx="1752600" cy="762000"/>
          </a:xfrm>
          <a:prstGeom prst="flowChartInputOutpu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59802" name="AutoShape 26">
            <a:extLst>
              <a:ext uri="{FF2B5EF4-FFF2-40B4-BE49-F238E27FC236}">
                <a16:creationId xmlns:a16="http://schemas.microsoft.com/office/drawing/2014/main" id="{EA1E7BFA-E008-4ABC-903D-98A1396FDA1C}"/>
              </a:ext>
            </a:extLst>
          </p:cNvPr>
          <p:cNvSpPr>
            <a:spLocks noChangeArrowheads="1"/>
          </p:cNvSpPr>
          <p:nvPr/>
        </p:nvSpPr>
        <p:spPr bwMode="auto">
          <a:xfrm>
            <a:off x="6096000" y="3581400"/>
            <a:ext cx="1676400" cy="762000"/>
          </a:xfrm>
          <a:prstGeom prst="flowChartProcess">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59804" name="AutoShape 28">
            <a:extLst>
              <a:ext uri="{FF2B5EF4-FFF2-40B4-BE49-F238E27FC236}">
                <a16:creationId xmlns:a16="http://schemas.microsoft.com/office/drawing/2014/main" id="{0551677A-2FC8-4725-B39F-620575578C8E}"/>
              </a:ext>
            </a:extLst>
          </p:cNvPr>
          <p:cNvSpPr>
            <a:spLocks noChangeArrowheads="1"/>
          </p:cNvSpPr>
          <p:nvPr/>
        </p:nvSpPr>
        <p:spPr bwMode="auto">
          <a:xfrm>
            <a:off x="1143000" y="5257800"/>
            <a:ext cx="1905000" cy="838200"/>
          </a:xfrm>
          <a:prstGeom prst="flowChartDecision">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59805" name="AutoShape 29">
            <a:extLst>
              <a:ext uri="{FF2B5EF4-FFF2-40B4-BE49-F238E27FC236}">
                <a16:creationId xmlns:a16="http://schemas.microsoft.com/office/drawing/2014/main" id="{D0646FBC-937D-4A03-AF77-3CF7EBFDECEB}"/>
              </a:ext>
            </a:extLst>
          </p:cNvPr>
          <p:cNvSpPr>
            <a:spLocks noChangeArrowheads="1"/>
          </p:cNvSpPr>
          <p:nvPr/>
        </p:nvSpPr>
        <p:spPr bwMode="auto">
          <a:xfrm>
            <a:off x="4191000" y="5410200"/>
            <a:ext cx="685800" cy="685800"/>
          </a:xfrm>
          <a:prstGeom prst="flowChartConnector">
            <a:avLst/>
          </a:prstGeom>
          <a:solidFill>
            <a:schemeClr val="tx1"/>
          </a:solidFill>
          <a:ln w="254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59806" name="AutoShape 30">
            <a:extLst>
              <a:ext uri="{FF2B5EF4-FFF2-40B4-BE49-F238E27FC236}">
                <a16:creationId xmlns:a16="http://schemas.microsoft.com/office/drawing/2014/main" id="{D8C528F1-0A26-478F-B5D1-F8DEF4528F83}"/>
              </a:ext>
            </a:extLst>
          </p:cNvPr>
          <p:cNvSpPr>
            <a:spLocks noChangeArrowheads="1"/>
          </p:cNvSpPr>
          <p:nvPr/>
        </p:nvSpPr>
        <p:spPr bwMode="auto">
          <a:xfrm>
            <a:off x="6248400" y="5638800"/>
            <a:ext cx="1447800" cy="533400"/>
          </a:xfrm>
          <a:prstGeom prst="flowChartPredefinedProcess">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CACFADC4-CCD1-4293-AFEF-6AFEBF04E31E}"/>
              </a:ext>
            </a:extLst>
          </p:cNvPr>
          <p:cNvSpPr>
            <a:spLocks noGrp="1"/>
          </p:cNvSpPr>
          <p:nvPr>
            <p:ph type="sldNum" sz="quarter" idx="12"/>
          </p:nvPr>
        </p:nvSpPr>
        <p:spPr/>
        <p:txBody>
          <a:bodyPr/>
          <a:lstStyle/>
          <a:p>
            <a:fld id="{135F599D-7C9E-4B12-8DFD-F55D17D8F34C}" type="slidenum">
              <a:rPr lang="en-US" altLang="en-US"/>
              <a:pPr/>
              <a:t>114</a:t>
            </a:fld>
            <a:endParaRPr lang="en-US" altLang="en-US"/>
          </a:p>
        </p:txBody>
      </p:sp>
      <p:sp>
        <p:nvSpPr>
          <p:cNvPr id="460802" name="Rectangle 2">
            <a:extLst>
              <a:ext uri="{FF2B5EF4-FFF2-40B4-BE49-F238E27FC236}">
                <a16:creationId xmlns:a16="http://schemas.microsoft.com/office/drawing/2014/main" id="{117D2073-E461-4985-B59B-C0504C41A77D}"/>
              </a:ext>
            </a:extLst>
          </p:cNvPr>
          <p:cNvSpPr>
            <a:spLocks noGrp="1" noRot="1" noChangeArrowheads="1"/>
          </p:cNvSpPr>
          <p:nvPr>
            <p:ph type="title"/>
          </p:nvPr>
        </p:nvSpPr>
        <p:spPr/>
        <p:txBody>
          <a:bodyPr/>
          <a:lstStyle/>
          <a:p>
            <a:endParaRPr lang="en-US" altLang="en-US"/>
          </a:p>
        </p:txBody>
      </p:sp>
      <p:sp>
        <p:nvSpPr>
          <p:cNvPr id="460805" name="AutoShape 5">
            <a:extLst>
              <a:ext uri="{FF2B5EF4-FFF2-40B4-BE49-F238E27FC236}">
                <a16:creationId xmlns:a16="http://schemas.microsoft.com/office/drawing/2014/main" id="{17E2B715-D67B-41C4-BA46-9BBD0797C47F}"/>
              </a:ext>
            </a:extLst>
          </p:cNvPr>
          <p:cNvSpPr>
            <a:spLocks noChangeArrowheads="1"/>
          </p:cNvSpPr>
          <p:nvPr/>
        </p:nvSpPr>
        <p:spPr bwMode="auto">
          <a:xfrm>
            <a:off x="3892550" y="896938"/>
            <a:ext cx="982663" cy="419100"/>
          </a:xfrm>
          <a:prstGeom prst="flowChartTerminator">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b="0"/>
              <a:t>Start</a:t>
            </a:r>
          </a:p>
        </p:txBody>
      </p:sp>
      <p:sp>
        <p:nvSpPr>
          <p:cNvPr id="460806" name="AutoShape 6">
            <a:extLst>
              <a:ext uri="{FF2B5EF4-FFF2-40B4-BE49-F238E27FC236}">
                <a16:creationId xmlns:a16="http://schemas.microsoft.com/office/drawing/2014/main" id="{38DF71DD-6630-4780-BBC1-D0C5EE38D02A}"/>
              </a:ext>
            </a:extLst>
          </p:cNvPr>
          <p:cNvSpPr>
            <a:spLocks noChangeArrowheads="1"/>
          </p:cNvSpPr>
          <p:nvPr/>
        </p:nvSpPr>
        <p:spPr bwMode="auto">
          <a:xfrm>
            <a:off x="3400425" y="1785938"/>
            <a:ext cx="1908175" cy="542925"/>
          </a:xfrm>
          <a:prstGeom prst="flowChartInputOutpu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b="0"/>
              <a:t>Measure</a:t>
            </a:r>
            <a:br>
              <a:rPr lang="en-US" altLang="en-US" sz="1400" b="0"/>
            </a:br>
            <a:r>
              <a:rPr lang="en-US" altLang="en-US" sz="1400" b="0"/>
              <a:t>Temperature</a:t>
            </a:r>
          </a:p>
        </p:txBody>
      </p:sp>
      <p:sp>
        <p:nvSpPr>
          <p:cNvPr id="460807" name="AutoShape 7">
            <a:extLst>
              <a:ext uri="{FF2B5EF4-FFF2-40B4-BE49-F238E27FC236}">
                <a16:creationId xmlns:a16="http://schemas.microsoft.com/office/drawing/2014/main" id="{5F78FEBD-4A45-4FB7-B849-38443F181DD9}"/>
              </a:ext>
            </a:extLst>
          </p:cNvPr>
          <p:cNvSpPr>
            <a:spLocks noChangeArrowheads="1"/>
          </p:cNvSpPr>
          <p:nvPr/>
        </p:nvSpPr>
        <p:spPr bwMode="auto">
          <a:xfrm>
            <a:off x="3738563" y="2792413"/>
            <a:ext cx="1212850" cy="968375"/>
          </a:xfrm>
          <a:prstGeom prst="flowChartDecision">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b="0"/>
              <a:t>Temp.</a:t>
            </a:r>
            <a:br>
              <a:rPr lang="en-US" altLang="en-US" sz="1400" b="0"/>
            </a:br>
            <a:r>
              <a:rPr lang="en-US" altLang="en-US" sz="1400" b="0"/>
              <a:t>&lt; 100</a:t>
            </a:r>
            <a:r>
              <a:rPr lang="en-US" altLang="en-US"/>
              <a:t> </a:t>
            </a:r>
          </a:p>
        </p:txBody>
      </p:sp>
      <p:sp>
        <p:nvSpPr>
          <p:cNvPr id="460808" name="AutoShape 8">
            <a:extLst>
              <a:ext uri="{FF2B5EF4-FFF2-40B4-BE49-F238E27FC236}">
                <a16:creationId xmlns:a16="http://schemas.microsoft.com/office/drawing/2014/main" id="{8B69F212-AD97-4E13-81CE-8B0591570656}"/>
              </a:ext>
            </a:extLst>
          </p:cNvPr>
          <p:cNvSpPr>
            <a:spLocks noChangeArrowheads="1"/>
          </p:cNvSpPr>
          <p:nvPr/>
        </p:nvSpPr>
        <p:spPr bwMode="auto">
          <a:xfrm>
            <a:off x="5445125" y="3005138"/>
            <a:ext cx="1384300" cy="542925"/>
          </a:xfrm>
          <a:prstGeom prst="flowChartInputOutpu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b="0"/>
              <a:t>Energize</a:t>
            </a:r>
            <a:br>
              <a:rPr lang="en-US" altLang="en-US" sz="1400" b="0"/>
            </a:br>
            <a:r>
              <a:rPr lang="en-US" altLang="en-US" sz="1400" b="0"/>
              <a:t>Heater</a:t>
            </a:r>
          </a:p>
        </p:txBody>
      </p:sp>
      <p:sp>
        <p:nvSpPr>
          <p:cNvPr id="460809" name="AutoShape 9">
            <a:extLst>
              <a:ext uri="{FF2B5EF4-FFF2-40B4-BE49-F238E27FC236}">
                <a16:creationId xmlns:a16="http://schemas.microsoft.com/office/drawing/2014/main" id="{7AE269C1-374E-4014-9114-558604FE3F6C}"/>
              </a:ext>
            </a:extLst>
          </p:cNvPr>
          <p:cNvSpPr>
            <a:spLocks noChangeArrowheads="1"/>
          </p:cNvSpPr>
          <p:nvPr/>
        </p:nvSpPr>
        <p:spPr bwMode="auto">
          <a:xfrm>
            <a:off x="3733800" y="4114800"/>
            <a:ext cx="1212850" cy="968375"/>
          </a:xfrm>
          <a:prstGeom prst="flowChartDecision">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b="0"/>
              <a:t>Temp.</a:t>
            </a:r>
            <a:br>
              <a:rPr lang="en-US" altLang="en-US" sz="1400" b="0"/>
            </a:br>
            <a:r>
              <a:rPr lang="en-US" altLang="en-US" sz="1400" b="0"/>
              <a:t>&gt; 102</a:t>
            </a:r>
            <a:r>
              <a:rPr lang="en-US" altLang="en-US"/>
              <a:t> </a:t>
            </a:r>
          </a:p>
        </p:txBody>
      </p:sp>
      <p:sp>
        <p:nvSpPr>
          <p:cNvPr id="460810" name="AutoShape 10">
            <a:extLst>
              <a:ext uri="{FF2B5EF4-FFF2-40B4-BE49-F238E27FC236}">
                <a16:creationId xmlns:a16="http://schemas.microsoft.com/office/drawing/2014/main" id="{F5597EBF-FF4C-43BC-B2D3-634729E5CFB1}"/>
              </a:ext>
            </a:extLst>
          </p:cNvPr>
          <p:cNvSpPr>
            <a:spLocks noChangeArrowheads="1"/>
          </p:cNvSpPr>
          <p:nvPr/>
        </p:nvSpPr>
        <p:spPr bwMode="auto">
          <a:xfrm>
            <a:off x="5516563" y="4327525"/>
            <a:ext cx="1384300" cy="542925"/>
          </a:xfrm>
          <a:prstGeom prst="flowChartInputOutpu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b="0"/>
              <a:t>Energize</a:t>
            </a:r>
            <a:br>
              <a:rPr lang="en-US" altLang="en-US" sz="1400" b="0"/>
            </a:br>
            <a:r>
              <a:rPr lang="en-US" altLang="en-US" sz="1400" b="0"/>
              <a:t>Fan</a:t>
            </a:r>
          </a:p>
        </p:txBody>
      </p:sp>
      <p:sp>
        <p:nvSpPr>
          <p:cNvPr id="460811" name="AutoShape 11">
            <a:extLst>
              <a:ext uri="{FF2B5EF4-FFF2-40B4-BE49-F238E27FC236}">
                <a16:creationId xmlns:a16="http://schemas.microsoft.com/office/drawing/2014/main" id="{6DDBA885-034F-46C9-9310-C8D6AC46E6F4}"/>
              </a:ext>
            </a:extLst>
          </p:cNvPr>
          <p:cNvSpPr>
            <a:spLocks noChangeArrowheads="1"/>
          </p:cNvSpPr>
          <p:nvPr/>
        </p:nvSpPr>
        <p:spPr bwMode="auto">
          <a:xfrm>
            <a:off x="3962400" y="5486400"/>
            <a:ext cx="739775" cy="633413"/>
          </a:xfrm>
          <a:prstGeom prst="flowChartConnector">
            <a:avLst/>
          </a:prstGeom>
          <a:solidFill>
            <a:schemeClr val="tx1"/>
          </a:solidFill>
          <a:ln w="254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1400" b="0"/>
              <a:t>Start</a:t>
            </a:r>
          </a:p>
        </p:txBody>
      </p:sp>
      <p:cxnSp>
        <p:nvCxnSpPr>
          <p:cNvPr id="460812" name="AutoShape 12">
            <a:extLst>
              <a:ext uri="{FF2B5EF4-FFF2-40B4-BE49-F238E27FC236}">
                <a16:creationId xmlns:a16="http://schemas.microsoft.com/office/drawing/2014/main" id="{2681E40C-3DF3-4DF1-9366-EA1817923FFF}"/>
              </a:ext>
            </a:extLst>
          </p:cNvPr>
          <p:cNvCxnSpPr>
            <a:cxnSpLocks noChangeShapeType="1"/>
            <a:stCxn id="460805" idx="2"/>
            <a:endCxn id="460806" idx="1"/>
          </p:cNvCxnSpPr>
          <p:nvPr/>
        </p:nvCxnSpPr>
        <p:spPr bwMode="auto">
          <a:xfrm flipH="1">
            <a:off x="4354513" y="1328738"/>
            <a:ext cx="30162" cy="444500"/>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0813" name="AutoShape 13">
            <a:extLst>
              <a:ext uri="{FF2B5EF4-FFF2-40B4-BE49-F238E27FC236}">
                <a16:creationId xmlns:a16="http://schemas.microsoft.com/office/drawing/2014/main" id="{C5F7DF0A-BA1A-4ADE-BA89-80D62F4F120F}"/>
              </a:ext>
            </a:extLst>
          </p:cNvPr>
          <p:cNvCxnSpPr>
            <a:cxnSpLocks noChangeShapeType="1"/>
            <a:stCxn id="460806" idx="4"/>
            <a:endCxn id="460807" idx="0"/>
          </p:cNvCxnSpPr>
          <p:nvPr/>
        </p:nvCxnSpPr>
        <p:spPr bwMode="auto">
          <a:xfrm flipH="1">
            <a:off x="4344988" y="2341563"/>
            <a:ext cx="9525" cy="438150"/>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0814" name="AutoShape 14">
            <a:extLst>
              <a:ext uri="{FF2B5EF4-FFF2-40B4-BE49-F238E27FC236}">
                <a16:creationId xmlns:a16="http://schemas.microsoft.com/office/drawing/2014/main" id="{A1D367FB-3217-4714-B025-5BC21F92DCC2}"/>
              </a:ext>
            </a:extLst>
          </p:cNvPr>
          <p:cNvCxnSpPr>
            <a:cxnSpLocks noChangeShapeType="1"/>
            <a:stCxn id="460807" idx="2"/>
            <a:endCxn id="460809" idx="0"/>
          </p:cNvCxnSpPr>
          <p:nvPr/>
        </p:nvCxnSpPr>
        <p:spPr bwMode="auto">
          <a:xfrm flipH="1">
            <a:off x="4340225" y="3773488"/>
            <a:ext cx="4763" cy="328612"/>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0815" name="AutoShape 15">
            <a:extLst>
              <a:ext uri="{FF2B5EF4-FFF2-40B4-BE49-F238E27FC236}">
                <a16:creationId xmlns:a16="http://schemas.microsoft.com/office/drawing/2014/main" id="{4A3D8B1D-59B4-42F3-B4F3-9CA1F1D612C6}"/>
              </a:ext>
            </a:extLst>
          </p:cNvPr>
          <p:cNvCxnSpPr>
            <a:cxnSpLocks noChangeShapeType="1"/>
            <a:stCxn id="460807" idx="3"/>
            <a:endCxn id="460808" idx="2"/>
          </p:cNvCxnSpPr>
          <p:nvPr/>
        </p:nvCxnSpPr>
        <p:spPr bwMode="auto">
          <a:xfrm>
            <a:off x="4964113" y="3276600"/>
            <a:ext cx="606425" cy="0"/>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0817" name="AutoShape 17">
            <a:extLst>
              <a:ext uri="{FF2B5EF4-FFF2-40B4-BE49-F238E27FC236}">
                <a16:creationId xmlns:a16="http://schemas.microsoft.com/office/drawing/2014/main" id="{E6ABF1EB-E2E9-4E8A-8507-ED38AB4F688A}"/>
              </a:ext>
            </a:extLst>
          </p:cNvPr>
          <p:cNvCxnSpPr>
            <a:cxnSpLocks noChangeShapeType="1"/>
            <a:stCxn id="460808" idx="3"/>
          </p:cNvCxnSpPr>
          <p:nvPr/>
        </p:nvCxnSpPr>
        <p:spPr bwMode="auto">
          <a:xfrm rot="5400000">
            <a:off x="5006975" y="2897188"/>
            <a:ext cx="325437" cy="1652588"/>
          </a:xfrm>
          <a:prstGeom prst="bentConnector2">
            <a:avLst/>
          </a:prstGeom>
          <a:noFill/>
          <a:ln w="254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0818" name="AutoShape 18">
            <a:extLst>
              <a:ext uri="{FF2B5EF4-FFF2-40B4-BE49-F238E27FC236}">
                <a16:creationId xmlns:a16="http://schemas.microsoft.com/office/drawing/2014/main" id="{4552C475-84D4-4A62-901C-2DC4A10C4891}"/>
              </a:ext>
            </a:extLst>
          </p:cNvPr>
          <p:cNvCxnSpPr>
            <a:cxnSpLocks noChangeShapeType="1"/>
            <a:stCxn id="460809" idx="3"/>
            <a:endCxn id="460810" idx="2"/>
          </p:cNvCxnSpPr>
          <p:nvPr/>
        </p:nvCxnSpPr>
        <p:spPr bwMode="auto">
          <a:xfrm>
            <a:off x="4959350" y="4598988"/>
            <a:ext cx="682625" cy="0"/>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0819" name="AutoShape 19">
            <a:extLst>
              <a:ext uri="{FF2B5EF4-FFF2-40B4-BE49-F238E27FC236}">
                <a16:creationId xmlns:a16="http://schemas.microsoft.com/office/drawing/2014/main" id="{C0B2DA09-A0C6-4474-A495-9D1C0FD02BAE}"/>
              </a:ext>
            </a:extLst>
          </p:cNvPr>
          <p:cNvCxnSpPr>
            <a:cxnSpLocks noChangeShapeType="1"/>
            <a:stCxn id="460809" idx="2"/>
            <a:endCxn id="460811" idx="0"/>
          </p:cNvCxnSpPr>
          <p:nvPr/>
        </p:nvCxnSpPr>
        <p:spPr bwMode="auto">
          <a:xfrm flipH="1">
            <a:off x="4332288" y="5095875"/>
            <a:ext cx="7937" cy="377825"/>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0821" name="AutoShape 21">
            <a:extLst>
              <a:ext uri="{FF2B5EF4-FFF2-40B4-BE49-F238E27FC236}">
                <a16:creationId xmlns:a16="http://schemas.microsoft.com/office/drawing/2014/main" id="{37B55AC5-B1C2-48A4-AA74-3B2DDDC3CD53}"/>
              </a:ext>
            </a:extLst>
          </p:cNvPr>
          <p:cNvCxnSpPr>
            <a:cxnSpLocks noChangeShapeType="1"/>
            <a:stCxn id="460810" idx="3"/>
          </p:cNvCxnSpPr>
          <p:nvPr/>
        </p:nvCxnSpPr>
        <p:spPr bwMode="auto">
          <a:xfrm rot="5400000">
            <a:off x="5056188" y="4170362"/>
            <a:ext cx="298450" cy="1724025"/>
          </a:xfrm>
          <a:prstGeom prst="bentConnector2">
            <a:avLst/>
          </a:prstGeom>
          <a:noFill/>
          <a:ln w="254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2FB06DF-E67B-4E65-A8E7-D15B5A285C0D}"/>
              </a:ext>
            </a:extLst>
          </p:cNvPr>
          <p:cNvSpPr>
            <a:spLocks noGrp="1"/>
          </p:cNvSpPr>
          <p:nvPr>
            <p:ph type="sldNum" sz="quarter" idx="12"/>
          </p:nvPr>
        </p:nvSpPr>
        <p:spPr/>
        <p:txBody>
          <a:bodyPr/>
          <a:lstStyle/>
          <a:p>
            <a:fld id="{325DF3F0-FBFA-4DD4-BF28-9034F88CCCD7}" type="slidenum">
              <a:rPr lang="en-US" altLang="en-US"/>
              <a:pPr/>
              <a:t>115</a:t>
            </a:fld>
            <a:endParaRPr lang="en-US" altLang="en-US"/>
          </a:p>
        </p:txBody>
      </p:sp>
      <p:sp>
        <p:nvSpPr>
          <p:cNvPr id="62466" name="Rectangle 2">
            <a:extLst>
              <a:ext uri="{FF2B5EF4-FFF2-40B4-BE49-F238E27FC236}">
                <a16:creationId xmlns:a16="http://schemas.microsoft.com/office/drawing/2014/main" id="{3F0F7E65-6F28-4825-847E-EA6F42591016}"/>
              </a:ext>
            </a:extLst>
          </p:cNvPr>
          <p:cNvSpPr>
            <a:spLocks noGrp="1" noRot="1" noChangeArrowheads="1"/>
          </p:cNvSpPr>
          <p:nvPr>
            <p:ph type="title"/>
          </p:nvPr>
        </p:nvSpPr>
        <p:spPr/>
        <p:txBody>
          <a:bodyPr/>
          <a:lstStyle/>
          <a:p>
            <a:r>
              <a:rPr lang="en-US" altLang="en-US"/>
              <a:t>Sequential Flow</a:t>
            </a:r>
          </a:p>
        </p:txBody>
      </p:sp>
      <p:sp>
        <p:nvSpPr>
          <p:cNvPr id="62467" name="Rectangle 3">
            <a:extLst>
              <a:ext uri="{FF2B5EF4-FFF2-40B4-BE49-F238E27FC236}">
                <a16:creationId xmlns:a16="http://schemas.microsoft.com/office/drawing/2014/main" id="{A2FFF8DB-EC9F-423D-94EE-78D2BB457D30}"/>
              </a:ext>
            </a:extLst>
          </p:cNvPr>
          <p:cNvSpPr>
            <a:spLocks noGrp="1" noRot="1" noChangeArrowheads="1"/>
          </p:cNvSpPr>
          <p:nvPr>
            <p:ph type="body" idx="1"/>
          </p:nvPr>
        </p:nvSpPr>
        <p:spPr>
          <a:xfrm>
            <a:off x="301625" y="762000"/>
            <a:ext cx="8461375" cy="5486400"/>
          </a:xfrm>
        </p:spPr>
        <p:txBody>
          <a:bodyPr/>
          <a:lstStyle/>
          <a:p>
            <a:pPr>
              <a:lnSpc>
                <a:spcPct val="90000"/>
              </a:lnSpc>
            </a:pPr>
            <a:r>
              <a:rPr lang="en-US" altLang="en-US" sz="2800"/>
              <a:t>Sequential flow of code begins at the top with the first instruction, then the next in line, then the next and so on.</a:t>
            </a:r>
            <a:br>
              <a:rPr lang="en-US" altLang="en-US" sz="2800"/>
            </a:br>
            <a:endParaRPr lang="en-US" altLang="en-US" sz="2800"/>
          </a:p>
          <a:p>
            <a:pPr>
              <a:lnSpc>
                <a:spcPct val="90000"/>
              </a:lnSpc>
            </a:pPr>
            <a:r>
              <a:rPr lang="en-US" altLang="en-US" sz="2800"/>
              <a:t>When there exist logical errors in the code, one of the best means is to manually step through it by looking at each line and analyzing what it performs, then moving to the next appropriate line.  At some point the programmer may see a flaw in the flow of the program.</a:t>
            </a:r>
            <a:br>
              <a:rPr lang="en-US" altLang="en-US" sz="2800"/>
            </a:br>
            <a:endParaRPr lang="en-US" altLang="en-US" sz="2800"/>
          </a:p>
          <a:p>
            <a:pPr>
              <a:lnSpc>
                <a:spcPct val="90000"/>
              </a:lnSpc>
            </a:pPr>
            <a:r>
              <a:rPr lang="en-US" altLang="en-US" sz="2800"/>
              <a:t>Sequential flow is the easiest to program and debug.</a:t>
            </a:r>
            <a:endParaRPr lang="en-US" altLang="en-US" sz="3400"/>
          </a:p>
        </p:txBody>
      </p:sp>
    </p:spTree>
  </p:cSld>
  <p:clrMapOvr>
    <a:masterClrMapping/>
  </p:clrMapOvr>
  <p:transition advClick="0"/>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5">
            <a:extLst>
              <a:ext uri="{FF2B5EF4-FFF2-40B4-BE49-F238E27FC236}">
                <a16:creationId xmlns:a16="http://schemas.microsoft.com/office/drawing/2014/main" id="{464379A0-2A60-4CD0-8FCE-7F88AD35759D}"/>
              </a:ext>
            </a:extLst>
          </p:cNvPr>
          <p:cNvSpPr>
            <a:spLocks noGrp="1"/>
          </p:cNvSpPr>
          <p:nvPr>
            <p:ph type="sldNum" sz="quarter" idx="12"/>
          </p:nvPr>
        </p:nvSpPr>
        <p:spPr/>
        <p:txBody>
          <a:bodyPr/>
          <a:lstStyle/>
          <a:p>
            <a:fld id="{CE02CCED-0343-4895-BDF1-3249E680436E}" type="slidenum">
              <a:rPr lang="en-US" altLang="en-US"/>
              <a:pPr/>
              <a:t>116</a:t>
            </a:fld>
            <a:endParaRPr lang="en-US" altLang="en-US"/>
          </a:p>
        </p:txBody>
      </p:sp>
      <p:sp>
        <p:nvSpPr>
          <p:cNvPr id="156674" name="Rectangle 2">
            <a:extLst>
              <a:ext uri="{FF2B5EF4-FFF2-40B4-BE49-F238E27FC236}">
                <a16:creationId xmlns:a16="http://schemas.microsoft.com/office/drawing/2014/main" id="{ADEE8B84-41B5-4B6D-9A9B-1285C9295ECE}"/>
              </a:ext>
            </a:extLst>
          </p:cNvPr>
          <p:cNvSpPr>
            <a:spLocks noGrp="1" noRot="1" noChangeArrowheads="1"/>
          </p:cNvSpPr>
          <p:nvPr>
            <p:ph type="title"/>
          </p:nvPr>
        </p:nvSpPr>
        <p:spPr/>
        <p:txBody>
          <a:bodyPr/>
          <a:lstStyle/>
          <a:p>
            <a:r>
              <a:rPr lang="en-US" altLang="en-US"/>
              <a:t>Sequential Flow Example</a:t>
            </a:r>
          </a:p>
        </p:txBody>
      </p:sp>
      <p:sp>
        <p:nvSpPr>
          <p:cNvPr id="156675" name="Rectangle 3">
            <a:extLst>
              <a:ext uri="{FF2B5EF4-FFF2-40B4-BE49-F238E27FC236}">
                <a16:creationId xmlns:a16="http://schemas.microsoft.com/office/drawing/2014/main" id="{75654693-D9C2-459B-BD45-5C5050B67F5F}"/>
              </a:ext>
            </a:extLst>
          </p:cNvPr>
          <p:cNvSpPr>
            <a:spLocks noGrp="1" noRot="1" noChangeArrowheads="1"/>
          </p:cNvSpPr>
          <p:nvPr>
            <p:ph type="body" idx="1"/>
          </p:nvPr>
        </p:nvSpPr>
        <p:spPr>
          <a:xfrm>
            <a:off x="152400" y="1219200"/>
            <a:ext cx="3581400" cy="4953000"/>
          </a:xfrm>
        </p:spPr>
        <p:txBody>
          <a:bodyPr/>
          <a:lstStyle/>
          <a:p>
            <a:pPr marL="533400" indent="-533400">
              <a:buFont typeface="Wingdings 3" panose="05040102010807070707" pitchFamily="18" charset="2"/>
              <a:buNone/>
            </a:pPr>
            <a:r>
              <a:rPr lang="en-US" altLang="en-US" sz="2400"/>
              <a:t>Pseudo-Code:</a:t>
            </a:r>
            <a:br>
              <a:rPr lang="en-US" altLang="en-US" sz="2400"/>
            </a:br>
            <a:endParaRPr lang="en-US" altLang="en-US" sz="2400"/>
          </a:p>
          <a:p>
            <a:pPr marL="533400" indent="-533400">
              <a:buFont typeface="Wingdings 3" panose="05040102010807070707" pitchFamily="18" charset="2"/>
              <a:buNone/>
            </a:pPr>
            <a:r>
              <a:rPr lang="en-US" altLang="en-US" sz="2400"/>
              <a:t>Start of program</a:t>
            </a:r>
          </a:p>
          <a:p>
            <a:pPr marL="533400" indent="-533400"/>
            <a:r>
              <a:rPr lang="en-US" altLang="en-US" sz="2400"/>
              <a:t>Turn off LED 1</a:t>
            </a:r>
          </a:p>
          <a:p>
            <a:pPr marL="533400" indent="-533400"/>
            <a:r>
              <a:rPr lang="en-US" altLang="en-US" sz="2400"/>
              <a:t>Turn off LED 2</a:t>
            </a:r>
          </a:p>
          <a:p>
            <a:pPr marL="533400" indent="-533400"/>
            <a:r>
              <a:rPr lang="en-US" altLang="en-US" sz="2400"/>
              <a:t>Pause for 2 seconds</a:t>
            </a:r>
          </a:p>
          <a:p>
            <a:pPr marL="533400" indent="-533400"/>
            <a:r>
              <a:rPr lang="en-US" altLang="en-US" sz="2400"/>
              <a:t>Light LED 1</a:t>
            </a:r>
          </a:p>
          <a:p>
            <a:pPr marL="533400" indent="-533400"/>
            <a:r>
              <a:rPr lang="en-US" altLang="en-US" sz="2400"/>
              <a:t>Pause for 2 seconds</a:t>
            </a:r>
          </a:p>
          <a:p>
            <a:pPr marL="533400" indent="-533400"/>
            <a:r>
              <a:rPr lang="en-US" altLang="en-US" sz="2400"/>
              <a:t>Light LED 2</a:t>
            </a:r>
          </a:p>
          <a:p>
            <a:pPr marL="533400" indent="-533400"/>
            <a:r>
              <a:rPr lang="en-US" altLang="en-US" sz="2400"/>
              <a:t>End of program</a:t>
            </a:r>
            <a:endParaRPr lang="en-US" altLang="en-US"/>
          </a:p>
        </p:txBody>
      </p:sp>
      <p:sp>
        <p:nvSpPr>
          <p:cNvPr id="156679" name="Text Box 7">
            <a:extLst>
              <a:ext uri="{FF2B5EF4-FFF2-40B4-BE49-F238E27FC236}">
                <a16:creationId xmlns:a16="http://schemas.microsoft.com/office/drawing/2014/main" id="{7FD5AF38-E455-4532-BB8E-FD79B113A09C}"/>
              </a:ext>
            </a:extLst>
          </p:cNvPr>
          <p:cNvSpPr txBox="1">
            <a:spLocks noChangeArrowheads="1"/>
          </p:cNvSpPr>
          <p:nvPr/>
        </p:nvSpPr>
        <p:spPr bwMode="auto">
          <a:xfrm>
            <a:off x="3505200" y="685800"/>
            <a:ext cx="1854200" cy="51911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0">
                <a:solidFill>
                  <a:schemeClr val="tx1"/>
                </a:solidFill>
                <a:effectLst>
                  <a:outerShdw blurRad="38100" dist="38100" dir="2700000" algn="tl">
                    <a:srgbClr val="000000"/>
                  </a:outerShdw>
                </a:effectLst>
                <a:latin typeface="Times New Roman" panose="02020603050405020304" pitchFamily="18" charset="0"/>
              </a:rPr>
              <a:t>Flowchart:</a:t>
            </a:r>
            <a:endParaRPr lang="en-US" altLang="en-US" sz="1400" b="0">
              <a:solidFill>
                <a:schemeClr val="tx1"/>
              </a:solidFill>
            </a:endParaRPr>
          </a:p>
        </p:txBody>
      </p:sp>
      <p:grpSp>
        <p:nvGrpSpPr>
          <p:cNvPr id="156685" name="Group 13">
            <a:extLst>
              <a:ext uri="{FF2B5EF4-FFF2-40B4-BE49-F238E27FC236}">
                <a16:creationId xmlns:a16="http://schemas.microsoft.com/office/drawing/2014/main" id="{41C83937-874A-4417-8A2B-B6FCE3632900}"/>
              </a:ext>
            </a:extLst>
          </p:cNvPr>
          <p:cNvGrpSpPr>
            <a:grpSpLocks/>
          </p:cNvGrpSpPr>
          <p:nvPr/>
        </p:nvGrpSpPr>
        <p:grpSpPr bwMode="auto">
          <a:xfrm>
            <a:off x="5410200" y="1196975"/>
            <a:ext cx="3549650" cy="3908425"/>
            <a:chOff x="3408" y="624"/>
            <a:chExt cx="2236" cy="2462"/>
          </a:xfrm>
        </p:grpSpPr>
        <p:sp>
          <p:nvSpPr>
            <p:cNvPr id="156682" name="Text Box 10">
              <a:extLst>
                <a:ext uri="{FF2B5EF4-FFF2-40B4-BE49-F238E27FC236}">
                  <a16:creationId xmlns:a16="http://schemas.microsoft.com/office/drawing/2014/main" id="{A101D75D-C886-43F1-9641-B8F196C19E9B}"/>
                </a:ext>
              </a:extLst>
            </p:cNvPr>
            <p:cNvSpPr txBox="1">
              <a:spLocks noChangeArrowheads="1"/>
            </p:cNvSpPr>
            <p:nvPr/>
          </p:nvSpPr>
          <p:spPr bwMode="auto">
            <a:xfrm>
              <a:off x="3408" y="1008"/>
              <a:ext cx="2236" cy="2078"/>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a:solidFill>
                    <a:srgbClr val="FFFFFF"/>
                  </a:solidFill>
                </a:rPr>
                <a:t>' &lt;&lt;&lt;&lt; INSERT COMMON </a:t>
              </a:r>
            </a:p>
            <a:p>
              <a:pPr algn="l">
                <a:spcBef>
                  <a:spcPct val="0"/>
                </a:spcBef>
                <a:buClrTx/>
                <a:buSzTx/>
                <a:buFontTx/>
                <a:buNone/>
              </a:pPr>
              <a:r>
                <a:rPr lang="en-US" altLang="en-US" sz="1600">
                  <a:solidFill>
                    <a:srgbClr val="FFFFFF"/>
                  </a:solidFill>
                </a:rPr>
                <a:t>'  </a:t>
              </a:r>
              <a:r>
                <a:rPr lang="en-US" altLang="en-US" sz="1600">
                  <a:solidFill>
                    <a:srgbClr val="FFFFFF"/>
                  </a:solidFill>
                  <a:hlinkClick r:id="rId2" action="ppaction://hlinksldjump"/>
                </a:rPr>
                <a:t>CIRCUIT DECLARATIONS </a:t>
              </a:r>
              <a:r>
                <a:rPr lang="en-US" altLang="en-US" sz="1600">
                  <a:solidFill>
                    <a:srgbClr val="FFFFFF"/>
                  </a:solidFill>
                </a:rPr>
                <a:t>&gt;&gt;&gt;&gt;</a:t>
              </a:r>
            </a:p>
            <a:p>
              <a:pPr algn="l">
                <a:spcBef>
                  <a:spcPct val="0"/>
                </a:spcBef>
                <a:buClrTx/>
                <a:buSzTx/>
                <a:buFontTx/>
                <a:buNone/>
              </a:pPr>
              <a:endParaRPr lang="en-US" altLang="en-US" sz="1600">
                <a:solidFill>
                  <a:srgbClr val="FFFFFF"/>
                </a:solidFill>
              </a:endParaRPr>
            </a:p>
            <a:p>
              <a:pPr algn="l">
                <a:spcBef>
                  <a:spcPct val="0"/>
                </a:spcBef>
                <a:buClrTx/>
                <a:buSzTx/>
                <a:buFontTx/>
                <a:buNone/>
              </a:pPr>
              <a:r>
                <a:rPr lang="en-US" altLang="en-US" sz="1600" b="0">
                  <a:solidFill>
                    <a:srgbClr val="FFFFFF"/>
                  </a:solidFill>
                </a:rPr>
                <a:t>'Prog 6A: Example of sequential flow</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 ****** Main program ************</a:t>
              </a:r>
            </a:p>
            <a:p>
              <a:pPr algn="l">
                <a:spcBef>
                  <a:spcPct val="0"/>
                </a:spcBef>
                <a:buClrTx/>
                <a:buSzTx/>
                <a:buFontTx/>
                <a:buNone/>
              </a:pPr>
              <a:r>
                <a:rPr lang="en-US" altLang="en-US" sz="1600" b="0">
                  <a:solidFill>
                    <a:srgbClr val="FFFFFF"/>
                  </a:solidFill>
                </a:rPr>
                <a:t>LED1 = LED_Off	'Turn off LED 1</a:t>
              </a:r>
            </a:p>
            <a:p>
              <a:pPr algn="l">
                <a:spcBef>
                  <a:spcPct val="0"/>
                </a:spcBef>
                <a:buClrTx/>
                <a:buSzTx/>
                <a:buFontTx/>
                <a:buNone/>
              </a:pPr>
              <a:r>
                <a:rPr lang="en-US" altLang="en-US" sz="1600" b="0">
                  <a:solidFill>
                    <a:srgbClr val="FFFFFF"/>
                  </a:solidFill>
                </a:rPr>
                <a:t>LED2 = LED_Off	'Turn off LED 2</a:t>
              </a:r>
            </a:p>
            <a:p>
              <a:pPr algn="l">
                <a:spcBef>
                  <a:spcPct val="0"/>
                </a:spcBef>
                <a:buClrTx/>
                <a:buSzTx/>
                <a:buFontTx/>
                <a:buNone/>
              </a:pPr>
              <a:r>
                <a:rPr lang="en-US" altLang="en-US" sz="1600" b="0">
                  <a:solidFill>
                    <a:srgbClr val="FFFFFF"/>
                  </a:solidFill>
                </a:rPr>
                <a:t>PAUSE 2000	'Pause for 2 sec.</a:t>
              </a:r>
            </a:p>
            <a:p>
              <a:pPr algn="l">
                <a:spcBef>
                  <a:spcPct val="0"/>
                </a:spcBef>
                <a:buClrTx/>
                <a:buSzTx/>
                <a:buFontTx/>
                <a:buNone/>
              </a:pPr>
              <a:r>
                <a:rPr lang="en-US" altLang="en-US" sz="1600" b="0">
                  <a:solidFill>
                    <a:srgbClr val="FFFFFF"/>
                  </a:solidFill>
                </a:rPr>
                <a:t>LED1 = LED_On	'Light LED 1</a:t>
              </a:r>
            </a:p>
            <a:p>
              <a:pPr algn="l">
                <a:spcBef>
                  <a:spcPct val="0"/>
                </a:spcBef>
                <a:buClrTx/>
                <a:buSzTx/>
                <a:buFontTx/>
                <a:buNone/>
              </a:pPr>
              <a:r>
                <a:rPr lang="en-US" altLang="en-US" sz="1600" b="0">
                  <a:solidFill>
                    <a:srgbClr val="FFFFFF"/>
                  </a:solidFill>
                </a:rPr>
                <a:t>PAUSE 2000	'Pause for 2 sec.</a:t>
              </a:r>
            </a:p>
            <a:p>
              <a:pPr algn="l">
                <a:spcBef>
                  <a:spcPct val="0"/>
                </a:spcBef>
                <a:buClrTx/>
                <a:buSzTx/>
                <a:buFontTx/>
                <a:buNone/>
              </a:pPr>
              <a:r>
                <a:rPr lang="en-US" altLang="en-US" sz="1600" b="0">
                  <a:solidFill>
                    <a:srgbClr val="FFFFFF"/>
                  </a:solidFill>
                </a:rPr>
                <a:t>LED2 = LED_On	'Light LED 2</a:t>
              </a:r>
            </a:p>
            <a:p>
              <a:pPr algn="l">
                <a:spcBef>
                  <a:spcPct val="0"/>
                </a:spcBef>
                <a:buClrTx/>
                <a:buSzTx/>
                <a:buFontTx/>
                <a:buNone/>
              </a:pPr>
              <a:r>
                <a:rPr lang="en-US" altLang="en-US" sz="1600" b="0">
                  <a:solidFill>
                    <a:srgbClr val="FFFFFF"/>
                  </a:solidFill>
                </a:rPr>
                <a:t>END</a:t>
              </a:r>
            </a:p>
          </p:txBody>
        </p:sp>
        <p:sp>
          <p:nvSpPr>
            <p:cNvPr id="156683" name="Text Box 11">
              <a:extLst>
                <a:ext uri="{FF2B5EF4-FFF2-40B4-BE49-F238E27FC236}">
                  <a16:creationId xmlns:a16="http://schemas.microsoft.com/office/drawing/2014/main" id="{E9AF95B0-9DB0-483D-B804-4D86536B93A2}"/>
                </a:ext>
              </a:extLst>
            </p:cNvPr>
            <p:cNvSpPr txBox="1">
              <a:spLocks noChangeArrowheads="1"/>
            </p:cNvSpPr>
            <p:nvPr/>
          </p:nvSpPr>
          <p:spPr bwMode="auto">
            <a:xfrm>
              <a:off x="3840" y="624"/>
              <a:ext cx="1168" cy="327"/>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0">
                  <a:solidFill>
                    <a:schemeClr val="tx1"/>
                  </a:solidFill>
                  <a:effectLst>
                    <a:outerShdw blurRad="38100" dist="38100" dir="2700000" algn="tl">
                      <a:srgbClr val="000000"/>
                    </a:outerShdw>
                  </a:effectLst>
                  <a:latin typeface="Times New Roman" panose="02020603050405020304" pitchFamily="18" charset="0"/>
                </a:rPr>
                <a:t>Code:</a:t>
              </a:r>
              <a:endParaRPr lang="en-US" altLang="en-US" sz="1400" b="0">
                <a:solidFill>
                  <a:schemeClr val="tx1"/>
                </a:solidFill>
              </a:endParaRPr>
            </a:p>
          </p:txBody>
        </p:sp>
      </p:grpSp>
      <p:grpSp>
        <p:nvGrpSpPr>
          <p:cNvPr id="156704" name="Group 32">
            <a:extLst>
              <a:ext uri="{FF2B5EF4-FFF2-40B4-BE49-F238E27FC236}">
                <a16:creationId xmlns:a16="http://schemas.microsoft.com/office/drawing/2014/main" id="{B5C5B7E7-0109-4A42-BB4D-9FA26C680BBE}"/>
              </a:ext>
            </a:extLst>
          </p:cNvPr>
          <p:cNvGrpSpPr>
            <a:grpSpLocks/>
          </p:cNvGrpSpPr>
          <p:nvPr/>
        </p:nvGrpSpPr>
        <p:grpSpPr bwMode="auto">
          <a:xfrm>
            <a:off x="3657600" y="1295400"/>
            <a:ext cx="1447800" cy="4572000"/>
            <a:chOff x="2304" y="816"/>
            <a:chExt cx="912" cy="2880"/>
          </a:xfrm>
        </p:grpSpPr>
        <p:sp>
          <p:nvSpPr>
            <p:cNvPr id="156686" name="AutoShape 14">
              <a:extLst>
                <a:ext uri="{FF2B5EF4-FFF2-40B4-BE49-F238E27FC236}">
                  <a16:creationId xmlns:a16="http://schemas.microsoft.com/office/drawing/2014/main" id="{9DD3620E-2899-485E-B80F-4E262A2389C9}"/>
                </a:ext>
              </a:extLst>
            </p:cNvPr>
            <p:cNvSpPr>
              <a:spLocks noChangeArrowheads="1"/>
            </p:cNvSpPr>
            <p:nvPr/>
          </p:nvSpPr>
          <p:spPr bwMode="auto">
            <a:xfrm>
              <a:off x="2448" y="816"/>
              <a:ext cx="624" cy="144"/>
            </a:xfrm>
            <a:prstGeom prst="flowChartTerminator">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0"/>
                <a:t>Start</a:t>
              </a:r>
            </a:p>
          </p:txBody>
        </p:sp>
        <p:sp>
          <p:nvSpPr>
            <p:cNvPr id="156688" name="AutoShape 16">
              <a:extLst>
                <a:ext uri="{FF2B5EF4-FFF2-40B4-BE49-F238E27FC236}">
                  <a16:creationId xmlns:a16="http://schemas.microsoft.com/office/drawing/2014/main" id="{751375BA-BE67-4FAA-AC00-D9573C638246}"/>
                </a:ext>
              </a:extLst>
            </p:cNvPr>
            <p:cNvSpPr>
              <a:spLocks noChangeArrowheads="1"/>
            </p:cNvSpPr>
            <p:nvPr/>
          </p:nvSpPr>
          <p:spPr bwMode="auto">
            <a:xfrm>
              <a:off x="2304" y="1104"/>
              <a:ext cx="912" cy="240"/>
            </a:xfrm>
            <a:prstGeom prst="flowChartInputOutpu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Turn OFF LED1</a:t>
              </a:r>
            </a:p>
          </p:txBody>
        </p:sp>
        <p:sp>
          <p:nvSpPr>
            <p:cNvPr id="156689" name="AutoShape 17">
              <a:extLst>
                <a:ext uri="{FF2B5EF4-FFF2-40B4-BE49-F238E27FC236}">
                  <a16:creationId xmlns:a16="http://schemas.microsoft.com/office/drawing/2014/main" id="{2DE599C6-155E-4B48-A119-7813AAA16A3F}"/>
                </a:ext>
              </a:extLst>
            </p:cNvPr>
            <p:cNvSpPr>
              <a:spLocks noChangeArrowheads="1"/>
            </p:cNvSpPr>
            <p:nvPr/>
          </p:nvSpPr>
          <p:spPr bwMode="auto">
            <a:xfrm>
              <a:off x="2304" y="1488"/>
              <a:ext cx="912" cy="240"/>
            </a:xfrm>
            <a:prstGeom prst="flowChartInputOutpu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Turn OFF LED2</a:t>
              </a:r>
            </a:p>
          </p:txBody>
        </p:sp>
        <p:sp>
          <p:nvSpPr>
            <p:cNvPr id="156690" name="AutoShape 18">
              <a:extLst>
                <a:ext uri="{FF2B5EF4-FFF2-40B4-BE49-F238E27FC236}">
                  <a16:creationId xmlns:a16="http://schemas.microsoft.com/office/drawing/2014/main" id="{47BC7718-4A09-4813-B538-621AF469896C}"/>
                </a:ext>
              </a:extLst>
            </p:cNvPr>
            <p:cNvSpPr>
              <a:spLocks noChangeArrowheads="1"/>
            </p:cNvSpPr>
            <p:nvPr/>
          </p:nvSpPr>
          <p:spPr bwMode="auto">
            <a:xfrm>
              <a:off x="2400" y="1920"/>
              <a:ext cx="720" cy="192"/>
            </a:xfrm>
            <a:prstGeom prst="flowChartProcess">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2 Second Pause</a:t>
              </a:r>
            </a:p>
          </p:txBody>
        </p:sp>
        <p:sp>
          <p:nvSpPr>
            <p:cNvPr id="156691" name="AutoShape 19">
              <a:extLst>
                <a:ext uri="{FF2B5EF4-FFF2-40B4-BE49-F238E27FC236}">
                  <a16:creationId xmlns:a16="http://schemas.microsoft.com/office/drawing/2014/main" id="{80596A56-B943-4D86-901A-C0EC6D669649}"/>
                </a:ext>
              </a:extLst>
            </p:cNvPr>
            <p:cNvSpPr>
              <a:spLocks noChangeArrowheads="1"/>
            </p:cNvSpPr>
            <p:nvPr/>
          </p:nvSpPr>
          <p:spPr bwMode="auto">
            <a:xfrm>
              <a:off x="2304" y="2304"/>
              <a:ext cx="912" cy="240"/>
            </a:xfrm>
            <a:prstGeom prst="flowChartInputOutpu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Turn ON LED1</a:t>
              </a:r>
            </a:p>
          </p:txBody>
        </p:sp>
        <p:sp>
          <p:nvSpPr>
            <p:cNvPr id="156692" name="AutoShape 20">
              <a:extLst>
                <a:ext uri="{FF2B5EF4-FFF2-40B4-BE49-F238E27FC236}">
                  <a16:creationId xmlns:a16="http://schemas.microsoft.com/office/drawing/2014/main" id="{72D2252C-982E-46B5-AFE2-FEC39653CDC1}"/>
                </a:ext>
              </a:extLst>
            </p:cNvPr>
            <p:cNvSpPr>
              <a:spLocks noChangeArrowheads="1"/>
            </p:cNvSpPr>
            <p:nvPr/>
          </p:nvSpPr>
          <p:spPr bwMode="auto">
            <a:xfrm>
              <a:off x="2304" y="3120"/>
              <a:ext cx="912" cy="240"/>
            </a:xfrm>
            <a:prstGeom prst="flowChartInputOutpu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Turn ON LED2</a:t>
              </a:r>
            </a:p>
          </p:txBody>
        </p:sp>
        <p:sp>
          <p:nvSpPr>
            <p:cNvPr id="156693" name="AutoShape 21">
              <a:extLst>
                <a:ext uri="{FF2B5EF4-FFF2-40B4-BE49-F238E27FC236}">
                  <a16:creationId xmlns:a16="http://schemas.microsoft.com/office/drawing/2014/main" id="{D9F5E1B0-35A1-4F29-9C45-B633B34545AF}"/>
                </a:ext>
              </a:extLst>
            </p:cNvPr>
            <p:cNvSpPr>
              <a:spLocks noChangeArrowheads="1"/>
            </p:cNvSpPr>
            <p:nvPr/>
          </p:nvSpPr>
          <p:spPr bwMode="auto">
            <a:xfrm>
              <a:off x="2400" y="2736"/>
              <a:ext cx="720" cy="192"/>
            </a:xfrm>
            <a:prstGeom prst="flowChartProcess">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2 Second Pause</a:t>
              </a:r>
            </a:p>
          </p:txBody>
        </p:sp>
        <p:sp>
          <p:nvSpPr>
            <p:cNvPr id="156695" name="AutoShape 23">
              <a:extLst>
                <a:ext uri="{FF2B5EF4-FFF2-40B4-BE49-F238E27FC236}">
                  <a16:creationId xmlns:a16="http://schemas.microsoft.com/office/drawing/2014/main" id="{508CE36A-6A27-4153-818F-3E6B5B092F74}"/>
                </a:ext>
              </a:extLst>
            </p:cNvPr>
            <p:cNvSpPr>
              <a:spLocks noChangeArrowheads="1"/>
            </p:cNvSpPr>
            <p:nvPr/>
          </p:nvSpPr>
          <p:spPr bwMode="auto">
            <a:xfrm>
              <a:off x="2448" y="3552"/>
              <a:ext cx="624" cy="144"/>
            </a:xfrm>
            <a:prstGeom prst="flowChartTerminator">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0"/>
                <a:t>End</a:t>
              </a:r>
            </a:p>
          </p:txBody>
        </p:sp>
        <p:cxnSp>
          <p:nvCxnSpPr>
            <p:cNvPr id="156696" name="AutoShape 24">
              <a:extLst>
                <a:ext uri="{FF2B5EF4-FFF2-40B4-BE49-F238E27FC236}">
                  <a16:creationId xmlns:a16="http://schemas.microsoft.com/office/drawing/2014/main" id="{A0E0CAC7-2009-48F5-89C0-CC3EAD2A3196}"/>
                </a:ext>
              </a:extLst>
            </p:cNvPr>
            <p:cNvCxnSpPr>
              <a:cxnSpLocks noChangeShapeType="1"/>
              <a:stCxn id="156686" idx="2"/>
              <a:endCxn id="156688" idx="1"/>
            </p:cNvCxnSpPr>
            <p:nvPr/>
          </p:nvCxnSpPr>
          <p:spPr bwMode="auto">
            <a:xfrm>
              <a:off x="2760" y="968"/>
              <a:ext cx="0" cy="128"/>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697" name="AutoShape 25">
              <a:extLst>
                <a:ext uri="{FF2B5EF4-FFF2-40B4-BE49-F238E27FC236}">
                  <a16:creationId xmlns:a16="http://schemas.microsoft.com/office/drawing/2014/main" id="{9587F5D0-AC1C-4FD2-A06C-3CFFCE1EB591}"/>
                </a:ext>
              </a:extLst>
            </p:cNvPr>
            <p:cNvCxnSpPr>
              <a:cxnSpLocks noChangeShapeType="1"/>
              <a:stCxn id="156688" idx="4"/>
              <a:endCxn id="156689" idx="1"/>
            </p:cNvCxnSpPr>
            <p:nvPr/>
          </p:nvCxnSpPr>
          <p:spPr bwMode="auto">
            <a:xfrm>
              <a:off x="2760" y="1352"/>
              <a:ext cx="0" cy="128"/>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698" name="AutoShape 26">
              <a:extLst>
                <a:ext uri="{FF2B5EF4-FFF2-40B4-BE49-F238E27FC236}">
                  <a16:creationId xmlns:a16="http://schemas.microsoft.com/office/drawing/2014/main" id="{81B51D95-09DF-4132-A3E5-B5BD67603DF8}"/>
                </a:ext>
              </a:extLst>
            </p:cNvPr>
            <p:cNvCxnSpPr>
              <a:cxnSpLocks noChangeShapeType="1"/>
              <a:stCxn id="156689" idx="4"/>
              <a:endCxn id="156690" idx="0"/>
            </p:cNvCxnSpPr>
            <p:nvPr/>
          </p:nvCxnSpPr>
          <p:spPr bwMode="auto">
            <a:xfrm>
              <a:off x="2760" y="1736"/>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699" name="AutoShape 27">
              <a:extLst>
                <a:ext uri="{FF2B5EF4-FFF2-40B4-BE49-F238E27FC236}">
                  <a16:creationId xmlns:a16="http://schemas.microsoft.com/office/drawing/2014/main" id="{2B839CB5-70E5-4FAA-8B89-437139E4ED8F}"/>
                </a:ext>
              </a:extLst>
            </p:cNvPr>
            <p:cNvCxnSpPr>
              <a:cxnSpLocks noChangeShapeType="1"/>
              <a:stCxn id="156690" idx="2"/>
              <a:endCxn id="156691" idx="1"/>
            </p:cNvCxnSpPr>
            <p:nvPr/>
          </p:nvCxnSpPr>
          <p:spPr bwMode="auto">
            <a:xfrm>
              <a:off x="2760" y="2120"/>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700" name="AutoShape 28">
              <a:extLst>
                <a:ext uri="{FF2B5EF4-FFF2-40B4-BE49-F238E27FC236}">
                  <a16:creationId xmlns:a16="http://schemas.microsoft.com/office/drawing/2014/main" id="{853C3C68-D0FE-4084-91DF-8DCF4934F52E}"/>
                </a:ext>
              </a:extLst>
            </p:cNvPr>
            <p:cNvCxnSpPr>
              <a:cxnSpLocks noChangeShapeType="1"/>
              <a:stCxn id="156691" idx="4"/>
              <a:endCxn id="156693" idx="0"/>
            </p:cNvCxnSpPr>
            <p:nvPr/>
          </p:nvCxnSpPr>
          <p:spPr bwMode="auto">
            <a:xfrm>
              <a:off x="2760" y="2552"/>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701" name="AutoShape 29">
              <a:extLst>
                <a:ext uri="{FF2B5EF4-FFF2-40B4-BE49-F238E27FC236}">
                  <a16:creationId xmlns:a16="http://schemas.microsoft.com/office/drawing/2014/main" id="{56BB574D-7A9D-4E70-9CAB-F16A36AF482C}"/>
                </a:ext>
              </a:extLst>
            </p:cNvPr>
            <p:cNvCxnSpPr>
              <a:cxnSpLocks noChangeShapeType="1"/>
              <a:stCxn id="156693" idx="2"/>
              <a:endCxn id="156692" idx="1"/>
            </p:cNvCxnSpPr>
            <p:nvPr/>
          </p:nvCxnSpPr>
          <p:spPr bwMode="auto">
            <a:xfrm>
              <a:off x="2760" y="2936"/>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702" name="AutoShape 30">
              <a:extLst>
                <a:ext uri="{FF2B5EF4-FFF2-40B4-BE49-F238E27FC236}">
                  <a16:creationId xmlns:a16="http://schemas.microsoft.com/office/drawing/2014/main" id="{6C854207-BEB3-4FCB-9628-9A29BB171CEE}"/>
                </a:ext>
              </a:extLst>
            </p:cNvPr>
            <p:cNvCxnSpPr>
              <a:cxnSpLocks noChangeShapeType="1"/>
              <a:stCxn id="156692" idx="4"/>
              <a:endCxn id="156695" idx="0"/>
            </p:cNvCxnSpPr>
            <p:nvPr/>
          </p:nvCxnSpPr>
          <p:spPr bwMode="auto">
            <a:xfrm>
              <a:off x="2760" y="3368"/>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ransition advClick="0"/>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9DFFD89-4F7C-4E7A-B9F5-791405E57B4E}"/>
              </a:ext>
            </a:extLst>
          </p:cNvPr>
          <p:cNvSpPr>
            <a:spLocks noGrp="1"/>
          </p:cNvSpPr>
          <p:nvPr>
            <p:ph type="sldNum" sz="quarter" idx="12"/>
          </p:nvPr>
        </p:nvSpPr>
        <p:spPr/>
        <p:txBody>
          <a:bodyPr/>
          <a:lstStyle/>
          <a:p>
            <a:fld id="{50D7A73B-E859-4EA7-84D4-BF10AA01B6F2}" type="slidenum">
              <a:rPr lang="en-US" altLang="en-US"/>
              <a:pPr/>
              <a:t>117</a:t>
            </a:fld>
            <a:endParaRPr lang="en-US" altLang="en-US"/>
          </a:p>
        </p:txBody>
      </p:sp>
      <p:sp>
        <p:nvSpPr>
          <p:cNvPr id="63490" name="Rectangle 2">
            <a:extLst>
              <a:ext uri="{FF2B5EF4-FFF2-40B4-BE49-F238E27FC236}">
                <a16:creationId xmlns:a16="http://schemas.microsoft.com/office/drawing/2014/main" id="{A5996F2C-52B2-401B-A859-7613D6232977}"/>
              </a:ext>
            </a:extLst>
          </p:cNvPr>
          <p:cNvSpPr>
            <a:spLocks noGrp="1" noRot="1" noChangeArrowheads="1"/>
          </p:cNvSpPr>
          <p:nvPr>
            <p:ph type="title"/>
          </p:nvPr>
        </p:nvSpPr>
        <p:spPr/>
        <p:txBody>
          <a:bodyPr/>
          <a:lstStyle/>
          <a:p>
            <a:r>
              <a:rPr lang="en-US" altLang="en-US"/>
              <a:t>Sequential Flow Example Discussion</a:t>
            </a:r>
          </a:p>
        </p:txBody>
      </p:sp>
      <p:sp>
        <p:nvSpPr>
          <p:cNvPr id="63491" name="Rectangle 3">
            <a:extLst>
              <a:ext uri="{FF2B5EF4-FFF2-40B4-BE49-F238E27FC236}">
                <a16:creationId xmlns:a16="http://schemas.microsoft.com/office/drawing/2014/main" id="{1456085B-63C8-46A8-A6AD-D0DD8A158F18}"/>
              </a:ext>
            </a:extLst>
          </p:cNvPr>
          <p:cNvSpPr>
            <a:spLocks noGrp="1" noRot="1" noChangeArrowheads="1"/>
          </p:cNvSpPr>
          <p:nvPr>
            <p:ph type="body" idx="1"/>
          </p:nvPr>
        </p:nvSpPr>
        <p:spPr>
          <a:xfrm>
            <a:off x="685800" y="685800"/>
            <a:ext cx="7848600" cy="5867400"/>
          </a:xfrm>
        </p:spPr>
        <p:txBody>
          <a:bodyPr/>
          <a:lstStyle/>
          <a:p>
            <a:r>
              <a:rPr lang="en-US" altLang="en-US" sz="2400"/>
              <a:t>In all three, the flow of the program was from the top to the bottom with no branches, loops, or decisions.  Even though most programs will contain loops and branches, sections of the program will be sequential.</a:t>
            </a:r>
            <a:br>
              <a:rPr lang="en-US" altLang="en-US" sz="2400"/>
            </a:br>
            <a:endParaRPr lang="en-US" altLang="en-US" sz="2400"/>
          </a:p>
          <a:p>
            <a:r>
              <a:rPr lang="en-US" altLang="en-US" sz="2400"/>
              <a:t>The previous program only performs the routine once, because there is no looping.  It will perform the routine when the program is downloaded (ran) or any time the BS2 is reset.</a:t>
            </a:r>
            <a:br>
              <a:rPr lang="en-US" altLang="en-US" sz="2400"/>
            </a:br>
            <a:endParaRPr lang="en-US" altLang="en-US" sz="2400"/>
          </a:p>
          <a:p>
            <a:r>
              <a:rPr lang="en-US" altLang="en-US" sz="2400"/>
              <a:t>After the program is complete, the circuit speaker may click and the LED’s may blink briefly.  </a:t>
            </a:r>
          </a:p>
          <a:p>
            <a:pPr>
              <a:buFont typeface="Wingdings 3" panose="05040102010807070707" pitchFamily="18" charset="2"/>
              <a:buNone/>
            </a:pPr>
            <a:endParaRPr lang="en-US" altLang="en-US" sz="2400"/>
          </a:p>
          <a:p>
            <a:r>
              <a:rPr lang="en-US" altLang="en-US" sz="2400"/>
              <a:t>In many cases, the code comments may be the flowchart text or pseudo-code descriptions.</a:t>
            </a:r>
            <a:endParaRPr lang="en-US" altLang="en-US" sz="3600"/>
          </a:p>
        </p:txBody>
      </p:sp>
    </p:spTree>
  </p:cSld>
  <p:clrMapOvr>
    <a:masterClrMapping/>
  </p:clrMapOvr>
  <p:transition advClick="0"/>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a:extLst>
              <a:ext uri="{FF2B5EF4-FFF2-40B4-BE49-F238E27FC236}">
                <a16:creationId xmlns:a16="http://schemas.microsoft.com/office/drawing/2014/main" id="{2882FA82-7C0A-4ADC-9E3D-E4B8887696C2}"/>
              </a:ext>
            </a:extLst>
          </p:cNvPr>
          <p:cNvSpPr>
            <a:spLocks noGrp="1"/>
          </p:cNvSpPr>
          <p:nvPr>
            <p:ph type="sldNum" sz="quarter" idx="12"/>
          </p:nvPr>
        </p:nvSpPr>
        <p:spPr/>
        <p:txBody>
          <a:bodyPr/>
          <a:lstStyle/>
          <a:p>
            <a:fld id="{C33B6650-33BA-4C62-89D7-AD78CF58054B}" type="slidenum">
              <a:rPr lang="en-US" altLang="en-US"/>
              <a:pPr/>
              <a:t>118</a:t>
            </a:fld>
            <a:endParaRPr lang="en-US" altLang="en-US"/>
          </a:p>
        </p:txBody>
      </p:sp>
      <p:sp>
        <p:nvSpPr>
          <p:cNvPr id="64514" name="Rectangle 2">
            <a:extLst>
              <a:ext uri="{FF2B5EF4-FFF2-40B4-BE49-F238E27FC236}">
                <a16:creationId xmlns:a16="http://schemas.microsoft.com/office/drawing/2014/main" id="{081D6C09-6840-457F-AF59-A742CA8FCC85}"/>
              </a:ext>
            </a:extLst>
          </p:cNvPr>
          <p:cNvSpPr>
            <a:spLocks noGrp="1" noRot="1" noChangeArrowheads="1"/>
          </p:cNvSpPr>
          <p:nvPr>
            <p:ph type="title"/>
          </p:nvPr>
        </p:nvSpPr>
        <p:spPr/>
        <p:txBody>
          <a:bodyPr/>
          <a:lstStyle/>
          <a:p>
            <a:r>
              <a:rPr lang="en-US" altLang="en-US" u="sng"/>
              <a:t>Challenge 6A : Sequential Code</a:t>
            </a:r>
          </a:p>
        </p:txBody>
      </p:sp>
      <p:sp>
        <p:nvSpPr>
          <p:cNvPr id="64515" name="Rectangle 3">
            <a:extLst>
              <a:ext uri="{FF2B5EF4-FFF2-40B4-BE49-F238E27FC236}">
                <a16:creationId xmlns:a16="http://schemas.microsoft.com/office/drawing/2014/main" id="{CD792313-47C3-406C-9A74-055F9CEFF198}"/>
              </a:ext>
            </a:extLst>
          </p:cNvPr>
          <p:cNvSpPr>
            <a:spLocks noGrp="1" noRot="1" noChangeArrowheads="1"/>
          </p:cNvSpPr>
          <p:nvPr>
            <p:ph type="body" idx="1"/>
          </p:nvPr>
        </p:nvSpPr>
        <p:spPr/>
        <p:txBody>
          <a:bodyPr/>
          <a:lstStyle/>
          <a:p>
            <a:r>
              <a:rPr lang="en-US" altLang="en-US" sz="2400"/>
              <a:t>Write and test code for the following operation (use the common circuit variables and constants).</a:t>
            </a:r>
          </a:p>
          <a:p>
            <a:endParaRPr lang="en-US" altLang="en-US" sz="2400"/>
          </a:p>
        </p:txBody>
      </p:sp>
      <p:sp>
        <p:nvSpPr>
          <p:cNvPr id="64549" name="Rectangle 37">
            <a:extLst>
              <a:ext uri="{FF2B5EF4-FFF2-40B4-BE49-F238E27FC236}">
                <a16:creationId xmlns:a16="http://schemas.microsoft.com/office/drawing/2014/main" id="{758B3ECB-CD08-4878-9D75-05D8A4B277C1}"/>
              </a:ext>
            </a:extLst>
          </p:cNvPr>
          <p:cNvSpPr>
            <a:spLocks noChangeArrowheads="1"/>
          </p:cNvSpPr>
          <p:nvPr/>
        </p:nvSpPr>
        <p:spPr bwMode="auto">
          <a:xfrm>
            <a:off x="5991225" y="5891213"/>
            <a:ext cx="28575" cy="476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4603" name="AutoShape 91">
            <a:hlinkClick r:id="rId2" action="ppaction://hlinksldjump" highlightClick="1"/>
            <a:extLst>
              <a:ext uri="{FF2B5EF4-FFF2-40B4-BE49-F238E27FC236}">
                <a16:creationId xmlns:a16="http://schemas.microsoft.com/office/drawing/2014/main" id="{504BEFF3-E166-4BDC-9B52-379217B7D93D}"/>
              </a:ext>
            </a:extLst>
          </p:cNvPr>
          <p:cNvSpPr>
            <a:spLocks noChangeArrowheads="1"/>
          </p:cNvSpPr>
          <p:nvPr/>
        </p:nvSpPr>
        <p:spPr bwMode="auto">
          <a:xfrm>
            <a:off x="7086600" y="56388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grpSp>
        <p:nvGrpSpPr>
          <p:cNvPr id="64620" name="Group 108">
            <a:extLst>
              <a:ext uri="{FF2B5EF4-FFF2-40B4-BE49-F238E27FC236}">
                <a16:creationId xmlns:a16="http://schemas.microsoft.com/office/drawing/2014/main" id="{DD0A68C3-66B3-4927-A821-81DF3C62164C}"/>
              </a:ext>
            </a:extLst>
          </p:cNvPr>
          <p:cNvGrpSpPr>
            <a:grpSpLocks/>
          </p:cNvGrpSpPr>
          <p:nvPr/>
        </p:nvGrpSpPr>
        <p:grpSpPr bwMode="auto">
          <a:xfrm>
            <a:off x="228600" y="1676400"/>
            <a:ext cx="5638800" cy="4587875"/>
            <a:chOff x="144" y="1056"/>
            <a:chExt cx="3552" cy="2890"/>
          </a:xfrm>
        </p:grpSpPr>
        <p:sp>
          <p:nvSpPr>
            <p:cNvPr id="64523" name="Rectangle 11">
              <a:extLst>
                <a:ext uri="{FF2B5EF4-FFF2-40B4-BE49-F238E27FC236}">
                  <a16:creationId xmlns:a16="http://schemas.microsoft.com/office/drawing/2014/main" id="{0B2FCD61-05DE-46B1-883F-554A7FFE7CAF}"/>
                </a:ext>
              </a:extLst>
            </p:cNvPr>
            <p:cNvSpPr>
              <a:spLocks noChangeArrowheads="1"/>
            </p:cNvSpPr>
            <p:nvPr/>
          </p:nvSpPr>
          <p:spPr bwMode="auto">
            <a:xfrm>
              <a:off x="845" y="1316"/>
              <a:ext cx="23" cy="2"/>
            </a:xfrm>
            <a:prstGeom prst="rect">
              <a:avLst/>
            </a:prstGeom>
            <a:solidFill>
              <a:srgbClr val="FF6600"/>
            </a:solidFill>
            <a:ln w="9525">
              <a:solidFill>
                <a:schemeClr val="hlink"/>
              </a:solidFill>
              <a:miter lim="800000"/>
              <a:headEnd/>
              <a:tailEnd/>
            </a:ln>
          </p:spPr>
          <p:txBody>
            <a:bodyPr/>
            <a:lstStyle/>
            <a:p>
              <a:endParaRPr lang="en-US"/>
            </a:p>
          </p:txBody>
        </p:sp>
        <p:sp>
          <p:nvSpPr>
            <p:cNvPr id="64604" name="AutoShape 92">
              <a:extLst>
                <a:ext uri="{FF2B5EF4-FFF2-40B4-BE49-F238E27FC236}">
                  <a16:creationId xmlns:a16="http://schemas.microsoft.com/office/drawing/2014/main" id="{3C7C367E-4A2B-4B26-8C64-0B1759583612}"/>
                </a:ext>
              </a:extLst>
            </p:cNvPr>
            <p:cNvSpPr>
              <a:spLocks noChangeArrowheads="1"/>
            </p:cNvSpPr>
            <p:nvPr/>
          </p:nvSpPr>
          <p:spPr bwMode="auto">
            <a:xfrm>
              <a:off x="445" y="1056"/>
              <a:ext cx="963" cy="241"/>
            </a:xfrm>
            <a:prstGeom prst="flowChartTerminator">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0"/>
                <a:t>START</a:t>
              </a:r>
            </a:p>
          </p:txBody>
        </p:sp>
        <p:sp>
          <p:nvSpPr>
            <p:cNvPr id="64605" name="AutoShape 93">
              <a:extLst>
                <a:ext uri="{FF2B5EF4-FFF2-40B4-BE49-F238E27FC236}">
                  <a16:creationId xmlns:a16="http://schemas.microsoft.com/office/drawing/2014/main" id="{CE6DD1F8-7435-4F0C-B28C-D14B1D5FD00A}"/>
                </a:ext>
              </a:extLst>
            </p:cNvPr>
            <p:cNvSpPr>
              <a:spLocks noChangeArrowheads="1"/>
            </p:cNvSpPr>
            <p:nvPr/>
          </p:nvSpPr>
          <p:spPr bwMode="auto">
            <a:xfrm>
              <a:off x="325" y="1538"/>
              <a:ext cx="1204" cy="361"/>
            </a:xfrm>
            <a:prstGeom prst="flowChartInputOutpu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0"/>
                <a:t>LED1 OFF</a:t>
              </a:r>
            </a:p>
          </p:txBody>
        </p:sp>
        <p:sp>
          <p:nvSpPr>
            <p:cNvPr id="64606" name="AutoShape 94">
              <a:extLst>
                <a:ext uri="{FF2B5EF4-FFF2-40B4-BE49-F238E27FC236}">
                  <a16:creationId xmlns:a16="http://schemas.microsoft.com/office/drawing/2014/main" id="{B6371208-9DC7-4C86-A902-4A11FF0EBCA3}"/>
                </a:ext>
              </a:extLst>
            </p:cNvPr>
            <p:cNvSpPr>
              <a:spLocks noChangeArrowheads="1"/>
            </p:cNvSpPr>
            <p:nvPr/>
          </p:nvSpPr>
          <p:spPr bwMode="auto">
            <a:xfrm>
              <a:off x="385" y="2140"/>
              <a:ext cx="1083" cy="361"/>
            </a:xfrm>
            <a:prstGeom prst="flowChartInputOutpu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0"/>
                <a:t>LED2 OFF</a:t>
              </a:r>
            </a:p>
          </p:txBody>
        </p:sp>
        <p:sp>
          <p:nvSpPr>
            <p:cNvPr id="64607" name="AutoShape 95">
              <a:extLst>
                <a:ext uri="{FF2B5EF4-FFF2-40B4-BE49-F238E27FC236}">
                  <a16:creationId xmlns:a16="http://schemas.microsoft.com/office/drawing/2014/main" id="{1BB72C38-52FE-4231-8ABE-BBB8B2708738}"/>
                </a:ext>
              </a:extLst>
            </p:cNvPr>
            <p:cNvSpPr>
              <a:spLocks noChangeArrowheads="1"/>
            </p:cNvSpPr>
            <p:nvPr/>
          </p:nvSpPr>
          <p:spPr bwMode="auto">
            <a:xfrm>
              <a:off x="144" y="2742"/>
              <a:ext cx="1565" cy="482"/>
            </a:xfrm>
            <a:prstGeom prst="flowChartInputOutpu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200"/>
                <a:t>Sound Speaker</a:t>
              </a:r>
              <a:br>
                <a:rPr lang="en-US" altLang="en-US" sz="1200"/>
              </a:br>
              <a:r>
                <a:rPr lang="en-US" altLang="en-US" sz="1200"/>
                <a:t>at 1000Hz</a:t>
              </a:r>
              <a:br>
                <a:rPr lang="en-US" altLang="en-US" sz="1200"/>
              </a:br>
              <a:r>
                <a:rPr lang="en-US" altLang="en-US" sz="1200"/>
                <a:t>for 2 sec</a:t>
              </a:r>
              <a:r>
                <a:rPr lang="en-US" altLang="en-US" sz="1200" b="0"/>
                <a:t>.</a:t>
              </a:r>
            </a:p>
          </p:txBody>
        </p:sp>
        <p:sp>
          <p:nvSpPr>
            <p:cNvPr id="64608" name="AutoShape 96">
              <a:extLst>
                <a:ext uri="{FF2B5EF4-FFF2-40B4-BE49-F238E27FC236}">
                  <a16:creationId xmlns:a16="http://schemas.microsoft.com/office/drawing/2014/main" id="{4700A3A5-D0DB-42B6-98A0-F84149EC07AA}"/>
                </a:ext>
              </a:extLst>
            </p:cNvPr>
            <p:cNvSpPr>
              <a:spLocks noChangeArrowheads="1"/>
            </p:cNvSpPr>
            <p:nvPr/>
          </p:nvSpPr>
          <p:spPr bwMode="auto">
            <a:xfrm>
              <a:off x="2372" y="1538"/>
              <a:ext cx="1143" cy="361"/>
            </a:xfrm>
            <a:prstGeom prst="flowChartInputOutpu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0"/>
                <a:t>LED1 ON</a:t>
              </a:r>
            </a:p>
          </p:txBody>
        </p:sp>
        <p:sp>
          <p:nvSpPr>
            <p:cNvPr id="64609" name="AutoShape 97">
              <a:extLst>
                <a:ext uri="{FF2B5EF4-FFF2-40B4-BE49-F238E27FC236}">
                  <a16:creationId xmlns:a16="http://schemas.microsoft.com/office/drawing/2014/main" id="{28E412C0-E209-4651-A6D4-4B3B30EB827A}"/>
                </a:ext>
              </a:extLst>
            </p:cNvPr>
            <p:cNvSpPr>
              <a:spLocks noChangeArrowheads="1"/>
            </p:cNvSpPr>
            <p:nvPr/>
          </p:nvSpPr>
          <p:spPr bwMode="auto">
            <a:xfrm>
              <a:off x="2311" y="2983"/>
              <a:ext cx="1265" cy="361"/>
            </a:xfrm>
            <a:prstGeom prst="flowChartInputOutpu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0"/>
                <a:t>LED2 ON</a:t>
              </a:r>
            </a:p>
          </p:txBody>
        </p:sp>
        <p:sp>
          <p:nvSpPr>
            <p:cNvPr id="64610" name="AutoShape 98">
              <a:extLst>
                <a:ext uri="{FF2B5EF4-FFF2-40B4-BE49-F238E27FC236}">
                  <a16:creationId xmlns:a16="http://schemas.microsoft.com/office/drawing/2014/main" id="{DAE55055-5E15-4C22-AC2A-D614ADE3E522}"/>
                </a:ext>
              </a:extLst>
            </p:cNvPr>
            <p:cNvSpPr>
              <a:spLocks noChangeArrowheads="1"/>
            </p:cNvSpPr>
            <p:nvPr/>
          </p:nvSpPr>
          <p:spPr bwMode="auto">
            <a:xfrm>
              <a:off x="2191" y="2140"/>
              <a:ext cx="1505" cy="481"/>
            </a:xfrm>
            <a:prstGeom prst="flowChartInputOutpu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200"/>
                <a:t>Sound Speaker</a:t>
              </a:r>
              <a:br>
                <a:rPr lang="en-US" altLang="en-US" sz="1200"/>
              </a:br>
              <a:r>
                <a:rPr lang="en-US" altLang="en-US" sz="1200"/>
                <a:t>at 1000Hz</a:t>
              </a:r>
              <a:br>
                <a:rPr lang="en-US" altLang="en-US" sz="1200"/>
              </a:br>
              <a:r>
                <a:rPr lang="en-US" altLang="en-US" sz="1200"/>
                <a:t>for 2 sec</a:t>
              </a:r>
              <a:r>
                <a:rPr lang="en-US" altLang="en-US" sz="1200" b="0"/>
                <a:t>.</a:t>
              </a:r>
            </a:p>
          </p:txBody>
        </p:sp>
        <p:sp>
          <p:nvSpPr>
            <p:cNvPr id="64611" name="AutoShape 99">
              <a:extLst>
                <a:ext uri="{FF2B5EF4-FFF2-40B4-BE49-F238E27FC236}">
                  <a16:creationId xmlns:a16="http://schemas.microsoft.com/office/drawing/2014/main" id="{AD79834E-3B4E-45B5-97E8-F00EB78CFBBB}"/>
                </a:ext>
              </a:extLst>
            </p:cNvPr>
            <p:cNvSpPr>
              <a:spLocks noChangeArrowheads="1"/>
            </p:cNvSpPr>
            <p:nvPr/>
          </p:nvSpPr>
          <p:spPr bwMode="auto">
            <a:xfrm>
              <a:off x="2492" y="3705"/>
              <a:ext cx="903" cy="241"/>
            </a:xfrm>
            <a:prstGeom prst="flowChartTerminator">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0"/>
                <a:t>END</a:t>
              </a:r>
            </a:p>
          </p:txBody>
        </p:sp>
        <p:cxnSp>
          <p:nvCxnSpPr>
            <p:cNvPr id="64612" name="AutoShape 100">
              <a:extLst>
                <a:ext uri="{FF2B5EF4-FFF2-40B4-BE49-F238E27FC236}">
                  <a16:creationId xmlns:a16="http://schemas.microsoft.com/office/drawing/2014/main" id="{9503F338-1FFB-41AF-9D1F-CB292F5F5CA3}"/>
                </a:ext>
              </a:extLst>
            </p:cNvPr>
            <p:cNvCxnSpPr>
              <a:cxnSpLocks noChangeShapeType="1"/>
              <a:stCxn id="64604" idx="2"/>
              <a:endCxn id="64605" idx="1"/>
            </p:cNvCxnSpPr>
            <p:nvPr/>
          </p:nvCxnSpPr>
          <p:spPr bwMode="auto">
            <a:xfrm>
              <a:off x="927" y="1307"/>
              <a:ext cx="0" cy="221"/>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613" name="AutoShape 101">
              <a:extLst>
                <a:ext uri="{FF2B5EF4-FFF2-40B4-BE49-F238E27FC236}">
                  <a16:creationId xmlns:a16="http://schemas.microsoft.com/office/drawing/2014/main" id="{7B4C2917-BD83-44C9-BE4D-B2A520173308}"/>
                </a:ext>
              </a:extLst>
            </p:cNvPr>
            <p:cNvCxnSpPr>
              <a:cxnSpLocks noChangeShapeType="1"/>
              <a:stCxn id="64605" idx="4"/>
              <a:endCxn id="64606" idx="1"/>
            </p:cNvCxnSpPr>
            <p:nvPr/>
          </p:nvCxnSpPr>
          <p:spPr bwMode="auto">
            <a:xfrm>
              <a:off x="927" y="1909"/>
              <a:ext cx="0" cy="221"/>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614" name="AutoShape 102">
              <a:extLst>
                <a:ext uri="{FF2B5EF4-FFF2-40B4-BE49-F238E27FC236}">
                  <a16:creationId xmlns:a16="http://schemas.microsoft.com/office/drawing/2014/main" id="{29D3DD88-6581-445C-BB4E-BCB05F596D41}"/>
                </a:ext>
              </a:extLst>
            </p:cNvPr>
            <p:cNvCxnSpPr>
              <a:cxnSpLocks noChangeShapeType="1"/>
              <a:stCxn id="64606" idx="4"/>
              <a:endCxn id="64607" idx="1"/>
            </p:cNvCxnSpPr>
            <p:nvPr/>
          </p:nvCxnSpPr>
          <p:spPr bwMode="auto">
            <a:xfrm>
              <a:off x="927" y="2511"/>
              <a:ext cx="0" cy="221"/>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615" name="AutoShape 103">
              <a:extLst>
                <a:ext uri="{FF2B5EF4-FFF2-40B4-BE49-F238E27FC236}">
                  <a16:creationId xmlns:a16="http://schemas.microsoft.com/office/drawing/2014/main" id="{36B507E0-03B6-44CC-AC32-BA9348FCBFE9}"/>
                </a:ext>
              </a:extLst>
            </p:cNvPr>
            <p:cNvCxnSpPr>
              <a:cxnSpLocks noChangeShapeType="1"/>
              <a:stCxn id="64608" idx="4"/>
              <a:endCxn id="64610" idx="1"/>
            </p:cNvCxnSpPr>
            <p:nvPr/>
          </p:nvCxnSpPr>
          <p:spPr bwMode="auto">
            <a:xfrm>
              <a:off x="2943" y="1909"/>
              <a:ext cx="0" cy="221"/>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616" name="AutoShape 104">
              <a:extLst>
                <a:ext uri="{FF2B5EF4-FFF2-40B4-BE49-F238E27FC236}">
                  <a16:creationId xmlns:a16="http://schemas.microsoft.com/office/drawing/2014/main" id="{3B9B9A72-8C14-4366-AF55-44EFD9D77E4D}"/>
                </a:ext>
              </a:extLst>
            </p:cNvPr>
            <p:cNvCxnSpPr>
              <a:cxnSpLocks noChangeShapeType="1"/>
              <a:stCxn id="64610" idx="4"/>
              <a:endCxn id="64609" idx="1"/>
            </p:cNvCxnSpPr>
            <p:nvPr/>
          </p:nvCxnSpPr>
          <p:spPr bwMode="auto">
            <a:xfrm>
              <a:off x="2943" y="2631"/>
              <a:ext cx="0" cy="342"/>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617" name="AutoShape 105">
              <a:extLst>
                <a:ext uri="{FF2B5EF4-FFF2-40B4-BE49-F238E27FC236}">
                  <a16:creationId xmlns:a16="http://schemas.microsoft.com/office/drawing/2014/main" id="{8B28E471-7186-4741-83C4-F1BE5A8DA6BB}"/>
                </a:ext>
              </a:extLst>
            </p:cNvPr>
            <p:cNvCxnSpPr>
              <a:cxnSpLocks noChangeShapeType="1"/>
              <a:stCxn id="64609" idx="4"/>
              <a:endCxn id="64611" idx="0"/>
            </p:cNvCxnSpPr>
            <p:nvPr/>
          </p:nvCxnSpPr>
          <p:spPr bwMode="auto">
            <a:xfrm>
              <a:off x="2943" y="3354"/>
              <a:ext cx="0" cy="341"/>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618" name="AutoShape 106">
              <a:extLst>
                <a:ext uri="{FF2B5EF4-FFF2-40B4-BE49-F238E27FC236}">
                  <a16:creationId xmlns:a16="http://schemas.microsoft.com/office/drawing/2014/main" id="{F8742929-1498-4F36-9272-FA2A033C747F}"/>
                </a:ext>
              </a:extLst>
            </p:cNvPr>
            <p:cNvCxnSpPr>
              <a:cxnSpLocks noChangeShapeType="1"/>
              <a:stCxn id="64607" idx="4"/>
              <a:endCxn id="64608" idx="1"/>
            </p:cNvCxnSpPr>
            <p:nvPr/>
          </p:nvCxnSpPr>
          <p:spPr bwMode="auto">
            <a:xfrm rot="5400000" flipH="1" flipV="1">
              <a:off x="1082" y="1373"/>
              <a:ext cx="1706" cy="2016"/>
            </a:xfrm>
            <a:prstGeom prst="bentConnector5">
              <a:avLst>
                <a:gd name="adj1" fmla="val -10000"/>
                <a:gd name="adj2" fmla="val 55222"/>
                <a:gd name="adj3" fmla="val 110000"/>
              </a:avLst>
            </a:prstGeom>
            <a:noFill/>
            <a:ln w="254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ransition advClick="0"/>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B547BB0-2847-490C-97BB-D9D9AE05AD50}"/>
              </a:ext>
            </a:extLst>
          </p:cNvPr>
          <p:cNvSpPr>
            <a:spLocks noGrp="1"/>
          </p:cNvSpPr>
          <p:nvPr>
            <p:ph type="sldNum" sz="quarter" idx="12"/>
          </p:nvPr>
        </p:nvSpPr>
        <p:spPr/>
        <p:txBody>
          <a:bodyPr/>
          <a:lstStyle/>
          <a:p>
            <a:fld id="{45745DB1-2CF5-4B3E-ADB7-B66F4372BB33}" type="slidenum">
              <a:rPr lang="en-US" altLang="en-US"/>
              <a:pPr/>
              <a:t>119</a:t>
            </a:fld>
            <a:endParaRPr lang="en-US" altLang="en-US"/>
          </a:p>
        </p:txBody>
      </p:sp>
      <p:sp>
        <p:nvSpPr>
          <p:cNvPr id="65538" name="Rectangle 2">
            <a:extLst>
              <a:ext uri="{FF2B5EF4-FFF2-40B4-BE49-F238E27FC236}">
                <a16:creationId xmlns:a16="http://schemas.microsoft.com/office/drawing/2014/main" id="{3B13525B-95F5-45E3-8F35-0A3F0E2FFB82}"/>
              </a:ext>
            </a:extLst>
          </p:cNvPr>
          <p:cNvSpPr>
            <a:spLocks noGrp="1" noRot="1" noChangeArrowheads="1"/>
          </p:cNvSpPr>
          <p:nvPr>
            <p:ph type="title"/>
          </p:nvPr>
        </p:nvSpPr>
        <p:spPr/>
        <p:txBody>
          <a:bodyPr/>
          <a:lstStyle/>
          <a:p>
            <a:r>
              <a:rPr lang="en-US" altLang="en-US"/>
              <a:t>Branching Overview - GOTO</a:t>
            </a:r>
          </a:p>
        </p:txBody>
      </p:sp>
      <p:sp>
        <p:nvSpPr>
          <p:cNvPr id="65539" name="Rectangle 3">
            <a:extLst>
              <a:ext uri="{FF2B5EF4-FFF2-40B4-BE49-F238E27FC236}">
                <a16:creationId xmlns:a16="http://schemas.microsoft.com/office/drawing/2014/main" id="{589ED553-159E-4A70-938F-442114531EC3}"/>
              </a:ext>
            </a:extLst>
          </p:cNvPr>
          <p:cNvSpPr>
            <a:spLocks noGrp="1" noRot="1" noChangeArrowheads="1"/>
          </p:cNvSpPr>
          <p:nvPr>
            <p:ph type="body" idx="1"/>
          </p:nvPr>
        </p:nvSpPr>
        <p:spPr/>
        <p:txBody>
          <a:bodyPr/>
          <a:lstStyle/>
          <a:p>
            <a:pPr>
              <a:lnSpc>
                <a:spcPct val="90000"/>
              </a:lnSpc>
            </a:pPr>
            <a:r>
              <a:rPr lang="en-US" altLang="en-US" sz="2400"/>
              <a:t>Branching is the act of breaking out of a sequence to perform code in another location of the program.</a:t>
            </a:r>
            <a:br>
              <a:rPr lang="en-US" altLang="en-US" sz="2400"/>
            </a:br>
            <a:endParaRPr lang="en-US" altLang="en-US" sz="2400"/>
          </a:p>
          <a:p>
            <a:pPr>
              <a:lnSpc>
                <a:spcPct val="90000"/>
              </a:lnSpc>
            </a:pPr>
            <a:r>
              <a:rPr lang="en-US" altLang="en-US" sz="2400"/>
              <a:t>The simplest form of branching is to use the </a:t>
            </a:r>
            <a:r>
              <a:rPr lang="en-US" altLang="en-US" sz="2400" b="1"/>
              <a:t>GOTO</a:t>
            </a:r>
            <a:r>
              <a:rPr lang="en-US" altLang="en-US" sz="2400"/>
              <a:t> instruction:   </a:t>
            </a:r>
            <a:r>
              <a:rPr lang="en-US" altLang="en-US" sz="2400">
                <a:solidFill>
                  <a:schemeClr val="tx2"/>
                </a:solidFill>
              </a:rPr>
              <a:t>GOTO </a:t>
            </a:r>
            <a:r>
              <a:rPr lang="en-US" altLang="en-US" sz="2400" i="1">
                <a:solidFill>
                  <a:schemeClr val="tx2"/>
                </a:solidFill>
              </a:rPr>
              <a:t>label</a:t>
            </a:r>
            <a:br>
              <a:rPr lang="en-US" altLang="en-US" sz="2400" i="1">
                <a:solidFill>
                  <a:schemeClr val="tx2"/>
                </a:solidFill>
              </a:rPr>
            </a:br>
            <a:endParaRPr lang="en-US" altLang="en-US" sz="2400" i="1">
              <a:solidFill>
                <a:schemeClr val="tx2"/>
              </a:solidFill>
            </a:endParaRPr>
          </a:p>
          <a:p>
            <a:pPr>
              <a:lnSpc>
                <a:spcPct val="90000"/>
              </a:lnSpc>
            </a:pPr>
            <a:r>
              <a:rPr lang="en-US" altLang="en-US" sz="2400"/>
              <a:t>A label is a name given to a certain location in the program.  The labels follow the same naming convention that variables and constants do.  They should be representative of the code to be performed.</a:t>
            </a:r>
            <a:endParaRPr lang="en-US" altLang="en-US" sz="2800"/>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BBC33ADB-CFB7-4A98-B4DB-F38E9ED765D7}"/>
              </a:ext>
            </a:extLst>
          </p:cNvPr>
          <p:cNvSpPr>
            <a:spLocks noGrp="1"/>
          </p:cNvSpPr>
          <p:nvPr>
            <p:ph type="sldNum" sz="quarter" idx="12"/>
          </p:nvPr>
        </p:nvSpPr>
        <p:spPr/>
        <p:txBody>
          <a:bodyPr/>
          <a:lstStyle/>
          <a:p>
            <a:fld id="{73245B4E-F8B8-43E4-A7CF-5D46CB966731}" type="slidenum">
              <a:rPr lang="en-US" altLang="en-US"/>
              <a:pPr/>
              <a:t>12</a:t>
            </a:fld>
            <a:endParaRPr lang="en-US" altLang="en-US"/>
          </a:p>
        </p:txBody>
      </p:sp>
      <p:sp>
        <p:nvSpPr>
          <p:cNvPr id="217107" name="Rectangle 19">
            <a:extLst>
              <a:ext uri="{FF2B5EF4-FFF2-40B4-BE49-F238E27FC236}">
                <a16:creationId xmlns:a16="http://schemas.microsoft.com/office/drawing/2014/main" id="{C807C2DC-FC56-4A1F-845B-6B127AA701E9}"/>
              </a:ext>
            </a:extLst>
          </p:cNvPr>
          <p:cNvSpPr>
            <a:spLocks noChangeArrowheads="1"/>
          </p:cNvSpPr>
          <p:nvPr/>
        </p:nvSpPr>
        <p:spPr bwMode="auto">
          <a:xfrm>
            <a:off x="762000" y="3429000"/>
            <a:ext cx="7848600" cy="2819400"/>
          </a:xfrm>
          <a:prstGeom prst="rect">
            <a:avLst/>
          </a:prstGeom>
          <a:solidFill>
            <a:schemeClr val="tx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217109" name="Picture 21" descr="http://www.parallaxinc.com/image_files/product_med_pics/boe_alone_m.gif">
            <a:extLst>
              <a:ext uri="{FF2B5EF4-FFF2-40B4-BE49-F238E27FC236}">
                <a16:creationId xmlns:a16="http://schemas.microsoft.com/office/drawing/2014/main" id="{3CFD716C-03FD-42DB-A0FB-557ABA615D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581400"/>
            <a:ext cx="3200400" cy="2400300"/>
          </a:xfrm>
          <a:prstGeom prst="rect">
            <a:avLst/>
          </a:prstGeom>
          <a:noFill/>
          <a:extLst>
            <a:ext uri="{909E8E84-426E-40DD-AFC4-6F175D3DCCD1}">
              <a14:hiddenFill xmlns:a14="http://schemas.microsoft.com/office/drawing/2010/main">
                <a:solidFill>
                  <a:srgbClr val="FFFFFF"/>
                </a:solidFill>
              </a14:hiddenFill>
            </a:ext>
          </a:extLst>
        </p:spPr>
      </p:pic>
      <p:sp>
        <p:nvSpPr>
          <p:cNvPr id="217090" name="Rectangle 2">
            <a:extLst>
              <a:ext uri="{FF2B5EF4-FFF2-40B4-BE49-F238E27FC236}">
                <a16:creationId xmlns:a16="http://schemas.microsoft.com/office/drawing/2014/main" id="{8B7B6EAC-D6D3-4847-827C-1EB1563AD666}"/>
              </a:ext>
            </a:extLst>
          </p:cNvPr>
          <p:cNvSpPr>
            <a:spLocks noGrp="1" noRot="1" noChangeArrowheads="1"/>
          </p:cNvSpPr>
          <p:nvPr>
            <p:ph type="title"/>
          </p:nvPr>
        </p:nvSpPr>
        <p:spPr/>
        <p:txBody>
          <a:bodyPr/>
          <a:lstStyle/>
          <a:p>
            <a:r>
              <a:rPr lang="en-US" altLang="en-US"/>
              <a:t>Carrier and Experiment Boards</a:t>
            </a:r>
          </a:p>
        </p:txBody>
      </p:sp>
      <p:sp>
        <p:nvSpPr>
          <p:cNvPr id="217091" name="Rectangle 3">
            <a:extLst>
              <a:ext uri="{FF2B5EF4-FFF2-40B4-BE49-F238E27FC236}">
                <a16:creationId xmlns:a16="http://schemas.microsoft.com/office/drawing/2014/main" id="{5231F05A-BB48-4B4A-9EFD-423A9A8F488B}"/>
              </a:ext>
            </a:extLst>
          </p:cNvPr>
          <p:cNvSpPr>
            <a:spLocks noGrp="1" noRot="1" noChangeArrowheads="1"/>
          </p:cNvSpPr>
          <p:nvPr>
            <p:ph type="body" idx="1"/>
          </p:nvPr>
        </p:nvSpPr>
        <p:spPr>
          <a:xfrm>
            <a:off x="301625" y="685800"/>
            <a:ext cx="8540750" cy="2600325"/>
          </a:xfrm>
        </p:spPr>
        <p:txBody>
          <a:bodyPr/>
          <a:lstStyle/>
          <a:p>
            <a:pPr>
              <a:lnSpc>
                <a:spcPct val="90000"/>
              </a:lnSpc>
            </a:pPr>
            <a:r>
              <a:rPr lang="en-US" altLang="en-US" sz="2400"/>
              <a:t>The user may engineer their own power,  communications and control circuits for the BASIC Stamp, but for beginners an assortment of carrier and experimenter boards are available for ease of development and testing.</a:t>
            </a:r>
          </a:p>
          <a:p>
            <a:pPr>
              <a:lnSpc>
                <a:spcPct val="90000"/>
              </a:lnSpc>
              <a:buFont typeface="Wingdings 3" panose="05040102010807070707" pitchFamily="18" charset="2"/>
              <a:buNone/>
            </a:pPr>
            <a:endParaRPr lang="en-US" altLang="en-US" sz="2400"/>
          </a:p>
          <a:p>
            <a:pPr>
              <a:lnSpc>
                <a:spcPct val="90000"/>
              </a:lnSpc>
            </a:pPr>
            <a:r>
              <a:rPr lang="en-US" altLang="en-US" sz="2400"/>
              <a:t>The Board of Education (BOE) is one such board and will be the focus for this tutorial.</a:t>
            </a:r>
          </a:p>
        </p:txBody>
      </p:sp>
      <p:sp>
        <p:nvSpPr>
          <p:cNvPr id="217093" name="Rectangle 5">
            <a:extLst>
              <a:ext uri="{FF2B5EF4-FFF2-40B4-BE49-F238E27FC236}">
                <a16:creationId xmlns:a16="http://schemas.microsoft.com/office/drawing/2014/main" id="{CBDE42F4-B3FF-4270-A8EB-0251C8F1AC44}"/>
              </a:ext>
            </a:extLst>
          </p:cNvPr>
          <p:cNvSpPr>
            <a:spLocks noChangeArrowheads="1"/>
          </p:cNvSpPr>
          <p:nvPr/>
        </p:nvSpPr>
        <p:spPr bwMode="auto">
          <a:xfrm>
            <a:off x="0" y="2549525"/>
            <a:ext cx="9144000" cy="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17110" name="Object 22">
            <a:extLst>
              <a:ext uri="{FF2B5EF4-FFF2-40B4-BE49-F238E27FC236}">
                <a16:creationId xmlns:a16="http://schemas.microsoft.com/office/drawing/2014/main" id="{80A60447-D6BA-4324-94C1-EB8DD28C1027}"/>
              </a:ext>
            </a:extLst>
          </p:cNvPr>
          <p:cNvGraphicFramePr>
            <a:graphicFrameLocks noChangeAspect="1"/>
          </p:cNvGraphicFramePr>
          <p:nvPr/>
        </p:nvGraphicFramePr>
        <p:xfrm>
          <a:off x="990600" y="3886200"/>
          <a:ext cx="1295400" cy="2209800"/>
        </p:xfrm>
        <a:graphic>
          <a:graphicData uri="http://schemas.openxmlformats.org/presentationml/2006/ole">
            <mc:AlternateContent xmlns:mc="http://schemas.openxmlformats.org/markup-compatibility/2006">
              <mc:Choice xmlns:v="urn:schemas-microsoft-com:vml" Requires="v">
                <p:oleObj spid="_x0000_s217118" name="Bitmap Image" r:id="rId4" imgW="3247619" imgH="5152381" progId="Paint.Picture">
                  <p:embed/>
                </p:oleObj>
              </mc:Choice>
              <mc:Fallback>
                <p:oleObj name="Bitmap Image" r:id="rId4" imgW="3247619" imgH="5152381" progId="Paint.Picture">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886200"/>
                        <a:ext cx="1295400" cy="22098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7111" name="Oval 23">
            <a:extLst>
              <a:ext uri="{FF2B5EF4-FFF2-40B4-BE49-F238E27FC236}">
                <a16:creationId xmlns:a16="http://schemas.microsoft.com/office/drawing/2014/main" id="{3D9F47C1-C966-48AD-9708-742A5F48AE76}"/>
              </a:ext>
            </a:extLst>
          </p:cNvPr>
          <p:cNvSpPr>
            <a:spLocks noChangeArrowheads="1"/>
          </p:cNvSpPr>
          <p:nvPr/>
        </p:nvSpPr>
        <p:spPr bwMode="auto">
          <a:xfrm>
            <a:off x="1371600" y="3756025"/>
            <a:ext cx="457200" cy="304800"/>
          </a:xfrm>
          <a:prstGeom prst="ellipse">
            <a:avLst/>
          </a:prstGeom>
          <a:noFill/>
          <a:ln w="28575">
            <a:solidFill>
              <a:srgbClr val="FF6600"/>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12" name="Line 24">
            <a:extLst>
              <a:ext uri="{FF2B5EF4-FFF2-40B4-BE49-F238E27FC236}">
                <a16:creationId xmlns:a16="http://schemas.microsoft.com/office/drawing/2014/main" id="{1C5F1736-1E72-4708-912F-73C827EEC5C4}"/>
              </a:ext>
            </a:extLst>
          </p:cNvPr>
          <p:cNvSpPr>
            <a:spLocks noChangeShapeType="1"/>
          </p:cNvSpPr>
          <p:nvPr/>
        </p:nvSpPr>
        <p:spPr bwMode="auto">
          <a:xfrm flipV="1">
            <a:off x="1828800" y="3908425"/>
            <a:ext cx="1066800"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17117" name="Object 29">
            <a:extLst>
              <a:ext uri="{FF2B5EF4-FFF2-40B4-BE49-F238E27FC236}">
                <a16:creationId xmlns:a16="http://schemas.microsoft.com/office/drawing/2014/main" id="{23313A14-871E-4A83-9308-2952455A1059}"/>
              </a:ext>
            </a:extLst>
          </p:cNvPr>
          <p:cNvGraphicFramePr>
            <a:graphicFrameLocks noChangeAspect="1"/>
          </p:cNvGraphicFramePr>
          <p:nvPr/>
        </p:nvGraphicFramePr>
        <p:xfrm>
          <a:off x="5943600" y="4724400"/>
          <a:ext cx="401638" cy="762000"/>
        </p:xfrm>
        <a:graphic>
          <a:graphicData uri="http://schemas.openxmlformats.org/presentationml/2006/ole">
            <mc:AlternateContent xmlns:mc="http://schemas.openxmlformats.org/markup-compatibility/2006">
              <mc:Choice xmlns:v="urn:schemas-microsoft-com:vml" Requires="v">
                <p:oleObj spid="_x0000_s217119" name="Bitmap Image" r:id="rId6" imgW="3247619" imgH="5152381" progId="Paint.Picture">
                  <p:embed/>
                </p:oleObj>
              </mc:Choice>
              <mc:Fallback>
                <p:oleObj name="Bitmap Image" r:id="rId6" imgW="3247619" imgH="5152381" progId="Paint.Picture">
                  <p:embed/>
                  <p:pic>
                    <p:nvPicPr>
                      <p:cNvPr id="0"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724400"/>
                        <a:ext cx="401638" cy="7620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7113" name="Oval 25">
            <a:extLst>
              <a:ext uri="{FF2B5EF4-FFF2-40B4-BE49-F238E27FC236}">
                <a16:creationId xmlns:a16="http://schemas.microsoft.com/office/drawing/2014/main" id="{5967063C-B98A-4AA1-AB5A-AA98339AED22}"/>
              </a:ext>
            </a:extLst>
          </p:cNvPr>
          <p:cNvSpPr>
            <a:spLocks noChangeArrowheads="1"/>
          </p:cNvSpPr>
          <p:nvPr/>
        </p:nvSpPr>
        <p:spPr bwMode="auto">
          <a:xfrm>
            <a:off x="5943600" y="4648200"/>
            <a:ext cx="304800" cy="152400"/>
          </a:xfrm>
          <a:prstGeom prst="ellipse">
            <a:avLst/>
          </a:prstGeom>
          <a:noFill/>
          <a:ln w="28575">
            <a:solidFill>
              <a:srgbClr val="FF6600"/>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114" name="Line 26">
            <a:extLst>
              <a:ext uri="{FF2B5EF4-FFF2-40B4-BE49-F238E27FC236}">
                <a16:creationId xmlns:a16="http://schemas.microsoft.com/office/drawing/2014/main" id="{79247A6E-E7D9-46F4-87E1-882DA9EB83C8}"/>
              </a:ext>
            </a:extLst>
          </p:cNvPr>
          <p:cNvSpPr>
            <a:spLocks noChangeShapeType="1"/>
          </p:cNvSpPr>
          <p:nvPr/>
        </p:nvSpPr>
        <p:spPr bwMode="auto">
          <a:xfrm flipH="1">
            <a:off x="4953000" y="4724400"/>
            <a:ext cx="990600" cy="0"/>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115" name="Text Box 27">
            <a:extLst>
              <a:ext uri="{FF2B5EF4-FFF2-40B4-BE49-F238E27FC236}">
                <a16:creationId xmlns:a16="http://schemas.microsoft.com/office/drawing/2014/main" id="{25398C88-56DD-48DA-A576-B6F0851D5664}"/>
              </a:ext>
            </a:extLst>
          </p:cNvPr>
          <p:cNvSpPr txBox="1">
            <a:spLocks noChangeArrowheads="1"/>
          </p:cNvSpPr>
          <p:nvPr/>
        </p:nvSpPr>
        <p:spPr bwMode="auto">
          <a:xfrm>
            <a:off x="2971800" y="3716338"/>
            <a:ext cx="2038350" cy="1465262"/>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800" b="0">
                <a:solidFill>
                  <a:srgbClr val="FF6600"/>
                </a:solidFill>
                <a:effectLst>
                  <a:outerShdw blurRad="38100" dist="38100" dir="2700000" algn="tl">
                    <a:srgbClr val="000000"/>
                  </a:outerShdw>
                </a:effectLst>
              </a:rPr>
              <a:t>Note the notch</a:t>
            </a:r>
            <a:br>
              <a:rPr lang="en-US" altLang="en-US" sz="1800" b="0">
                <a:solidFill>
                  <a:srgbClr val="FF6600"/>
                </a:solidFill>
                <a:effectLst>
                  <a:outerShdw blurRad="38100" dist="38100" dir="2700000" algn="tl">
                    <a:srgbClr val="000000"/>
                  </a:outerShdw>
                </a:effectLst>
              </a:rPr>
            </a:br>
            <a:r>
              <a:rPr lang="en-US" altLang="en-US" sz="1800" b="0">
                <a:solidFill>
                  <a:srgbClr val="FF6600"/>
                </a:solidFill>
                <a:effectLst>
                  <a:outerShdw blurRad="38100" dist="38100" dir="2700000" algn="tl">
                    <a:srgbClr val="000000"/>
                  </a:outerShdw>
                </a:effectLst>
              </a:rPr>
              <a:t>at the top of the</a:t>
            </a:r>
            <a:br>
              <a:rPr lang="en-US" altLang="en-US" sz="1800" b="0">
                <a:solidFill>
                  <a:srgbClr val="FF6600"/>
                </a:solidFill>
                <a:effectLst>
                  <a:outerShdw blurRad="38100" dist="38100" dir="2700000" algn="tl">
                    <a:srgbClr val="000000"/>
                  </a:outerShdw>
                </a:effectLst>
              </a:rPr>
            </a:br>
            <a:r>
              <a:rPr lang="en-US" altLang="en-US" sz="1800" b="0">
                <a:solidFill>
                  <a:srgbClr val="FF6600"/>
                </a:solidFill>
                <a:effectLst>
                  <a:outerShdw blurRad="38100" dist="38100" dir="2700000" algn="tl">
                    <a:srgbClr val="000000"/>
                  </a:outerShdw>
                </a:effectLst>
              </a:rPr>
              <a:t>BASIC Stamp and</a:t>
            </a:r>
            <a:br>
              <a:rPr lang="en-US" altLang="en-US" sz="1800" b="0">
                <a:solidFill>
                  <a:srgbClr val="FF6600"/>
                </a:solidFill>
                <a:effectLst>
                  <a:outerShdw blurRad="38100" dist="38100" dir="2700000" algn="tl">
                    <a:srgbClr val="000000"/>
                  </a:outerShdw>
                </a:effectLst>
              </a:rPr>
            </a:br>
            <a:r>
              <a:rPr lang="en-US" altLang="en-US" sz="1800" b="0">
                <a:solidFill>
                  <a:srgbClr val="FF6600"/>
                </a:solidFill>
                <a:effectLst>
                  <a:outerShdw blurRad="38100" dist="38100" dir="2700000" algn="tl">
                    <a:srgbClr val="000000"/>
                  </a:outerShdw>
                </a:effectLst>
              </a:rPr>
              <a:t>socket indicating</a:t>
            </a:r>
            <a:br>
              <a:rPr lang="en-US" altLang="en-US" sz="1800" b="0">
                <a:solidFill>
                  <a:srgbClr val="FF6600"/>
                </a:solidFill>
                <a:effectLst>
                  <a:outerShdw blurRad="38100" dist="38100" dir="2700000" algn="tl">
                    <a:srgbClr val="000000"/>
                  </a:outerShdw>
                </a:effectLst>
              </a:rPr>
            </a:br>
            <a:r>
              <a:rPr lang="en-US" altLang="en-US" sz="1800" b="0">
                <a:solidFill>
                  <a:srgbClr val="FF6600"/>
                </a:solidFill>
                <a:effectLst>
                  <a:outerShdw blurRad="38100" dist="38100" dir="2700000" algn="tl">
                    <a:srgbClr val="000000"/>
                  </a:outerShdw>
                </a:effectLst>
              </a:rPr>
              <a:t>module direction.</a:t>
            </a:r>
            <a:endParaRPr lang="en-US" altLang="en-US" sz="1800" b="0">
              <a:solidFill>
                <a:schemeClr val="tx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2000"/>
                                  </p:stCondLst>
                                  <p:childTnLst>
                                    <p:set>
                                      <p:cBhvr>
                                        <p:cTn id="6" dur="1" fill="hold">
                                          <p:stCondLst>
                                            <p:cond delay="0"/>
                                          </p:stCondLst>
                                        </p:cTn>
                                        <p:tgtEl>
                                          <p:spTgt spid="217117"/>
                                        </p:tgtEl>
                                        <p:attrNameLst>
                                          <p:attrName>style.visibility</p:attrName>
                                        </p:attrNameLst>
                                      </p:cBhvr>
                                      <p:to>
                                        <p:strVal val="visible"/>
                                      </p:to>
                                    </p:set>
                                    <p:anim calcmode="lin" valueType="num">
                                      <p:cBhvr>
                                        <p:cTn id="7" dur="1000" fill="hold"/>
                                        <p:tgtEl>
                                          <p:spTgt spid="217117"/>
                                        </p:tgtEl>
                                        <p:attrNameLst>
                                          <p:attrName>ppt_w</p:attrName>
                                        </p:attrNameLst>
                                      </p:cBhvr>
                                      <p:tavLst>
                                        <p:tav tm="0">
                                          <p:val>
                                            <p:fltVal val="0"/>
                                          </p:val>
                                        </p:tav>
                                        <p:tav tm="100000">
                                          <p:val>
                                            <p:strVal val="#ppt_w"/>
                                          </p:val>
                                        </p:tav>
                                      </p:tavLst>
                                    </p:anim>
                                    <p:anim calcmode="lin" valueType="num">
                                      <p:cBhvr>
                                        <p:cTn id="8" dur="1000" fill="hold"/>
                                        <p:tgtEl>
                                          <p:spTgt spid="217117"/>
                                        </p:tgtEl>
                                        <p:attrNameLst>
                                          <p:attrName>ppt_h</p:attrName>
                                        </p:attrNameLst>
                                      </p:cBhvr>
                                      <p:tavLst>
                                        <p:tav tm="0">
                                          <p:val>
                                            <p:fltVal val="0"/>
                                          </p:val>
                                        </p:tav>
                                        <p:tav tm="100000">
                                          <p:val>
                                            <p:strVal val="#ppt_h"/>
                                          </p:val>
                                        </p:tav>
                                      </p:tavLst>
                                    </p:anim>
                                    <p:anim calcmode="lin" valueType="num">
                                      <p:cBhvr>
                                        <p:cTn id="9" dur="1000" fill="hold"/>
                                        <p:tgtEl>
                                          <p:spTgt spid="2171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71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C113826-CA16-4052-BE5D-847AF38BF328}"/>
              </a:ext>
            </a:extLst>
          </p:cNvPr>
          <p:cNvSpPr>
            <a:spLocks noGrp="1"/>
          </p:cNvSpPr>
          <p:nvPr>
            <p:ph type="sldNum" sz="quarter" idx="12"/>
          </p:nvPr>
        </p:nvSpPr>
        <p:spPr/>
        <p:txBody>
          <a:bodyPr/>
          <a:lstStyle/>
          <a:p>
            <a:fld id="{3DCDD518-2781-4E45-BD11-1CC8B4EB5C99}" type="slidenum">
              <a:rPr lang="en-US" altLang="en-US"/>
              <a:pPr/>
              <a:t>120</a:t>
            </a:fld>
            <a:endParaRPr lang="en-US" altLang="en-US"/>
          </a:p>
        </p:txBody>
      </p:sp>
      <p:sp>
        <p:nvSpPr>
          <p:cNvPr id="67586" name="Rectangle 2">
            <a:extLst>
              <a:ext uri="{FF2B5EF4-FFF2-40B4-BE49-F238E27FC236}">
                <a16:creationId xmlns:a16="http://schemas.microsoft.com/office/drawing/2014/main" id="{F97B631F-E59C-41B7-A1C0-E3F0E6DBDCC5}"/>
              </a:ext>
            </a:extLst>
          </p:cNvPr>
          <p:cNvSpPr>
            <a:spLocks noGrp="1" noRot="1" noChangeArrowheads="1"/>
          </p:cNvSpPr>
          <p:nvPr>
            <p:ph type="title"/>
          </p:nvPr>
        </p:nvSpPr>
        <p:spPr/>
        <p:txBody>
          <a:bodyPr/>
          <a:lstStyle/>
          <a:p>
            <a:r>
              <a:rPr lang="en-US" altLang="en-US"/>
              <a:t>Looping with GOTO</a:t>
            </a:r>
          </a:p>
        </p:txBody>
      </p:sp>
      <p:sp>
        <p:nvSpPr>
          <p:cNvPr id="67587" name="Rectangle 3">
            <a:extLst>
              <a:ext uri="{FF2B5EF4-FFF2-40B4-BE49-F238E27FC236}">
                <a16:creationId xmlns:a16="http://schemas.microsoft.com/office/drawing/2014/main" id="{D7AF5097-F794-4DAD-A62D-79132AD5C543}"/>
              </a:ext>
            </a:extLst>
          </p:cNvPr>
          <p:cNvSpPr>
            <a:spLocks noGrp="1" noRot="1" noChangeArrowheads="1"/>
          </p:cNvSpPr>
          <p:nvPr>
            <p:ph type="body" idx="1"/>
          </p:nvPr>
        </p:nvSpPr>
        <p:spPr/>
        <p:txBody>
          <a:bodyPr/>
          <a:lstStyle/>
          <a:p>
            <a:r>
              <a:rPr lang="en-US" altLang="en-US" sz="2400"/>
              <a:t>Looping is the act of repeating a section of code.</a:t>
            </a:r>
            <a:br>
              <a:rPr lang="en-US" altLang="en-US" sz="2400"/>
            </a:br>
            <a:endParaRPr lang="en-US" altLang="en-US" sz="2400"/>
          </a:p>
          <a:p>
            <a:r>
              <a:rPr lang="en-US" altLang="en-US" sz="2400"/>
              <a:t>Our programs in section 4 used looping with GOTOs extensively so the programs would repeat.</a:t>
            </a:r>
            <a:br>
              <a:rPr lang="en-US" altLang="en-US" sz="2400"/>
            </a:br>
            <a:endParaRPr lang="en-US" altLang="en-US" sz="2400"/>
          </a:p>
          <a:p>
            <a:r>
              <a:rPr lang="en-US" altLang="en-US" sz="2400"/>
              <a:t>Let's modify program 6A to include looping.</a:t>
            </a:r>
            <a:endParaRPr lang="en-US" altLang="en-US"/>
          </a:p>
        </p:txBody>
      </p:sp>
    </p:spTree>
  </p:cSld>
  <p:clrMapOvr>
    <a:masterClrMapping/>
  </p:clrMapOvr>
  <p:transition advClick="0"/>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a:extLst>
              <a:ext uri="{FF2B5EF4-FFF2-40B4-BE49-F238E27FC236}">
                <a16:creationId xmlns:a16="http://schemas.microsoft.com/office/drawing/2014/main" id="{B592E03A-562C-4CF2-B295-6443CB3FFE35}"/>
              </a:ext>
            </a:extLst>
          </p:cNvPr>
          <p:cNvSpPr>
            <a:spLocks noGrp="1"/>
          </p:cNvSpPr>
          <p:nvPr>
            <p:ph type="sldNum" sz="quarter" idx="12"/>
          </p:nvPr>
        </p:nvSpPr>
        <p:spPr/>
        <p:txBody>
          <a:bodyPr/>
          <a:lstStyle/>
          <a:p>
            <a:fld id="{D5C64B8F-6327-41BC-93B1-E8B0BB274B1F}" type="slidenum">
              <a:rPr lang="en-US" altLang="en-US"/>
              <a:pPr/>
              <a:t>121</a:t>
            </a:fld>
            <a:endParaRPr lang="en-US" altLang="en-US"/>
          </a:p>
        </p:txBody>
      </p:sp>
      <p:sp>
        <p:nvSpPr>
          <p:cNvPr id="159746" name="Rectangle 2">
            <a:extLst>
              <a:ext uri="{FF2B5EF4-FFF2-40B4-BE49-F238E27FC236}">
                <a16:creationId xmlns:a16="http://schemas.microsoft.com/office/drawing/2014/main" id="{987E757F-83E3-42CD-BA8C-86EE1FBABCF2}"/>
              </a:ext>
            </a:extLst>
          </p:cNvPr>
          <p:cNvSpPr>
            <a:spLocks noGrp="1" noRot="1" noChangeArrowheads="1"/>
          </p:cNvSpPr>
          <p:nvPr>
            <p:ph type="title"/>
          </p:nvPr>
        </p:nvSpPr>
        <p:spPr/>
        <p:txBody>
          <a:bodyPr/>
          <a:lstStyle/>
          <a:p>
            <a:r>
              <a:rPr lang="en-US" altLang="en-US"/>
              <a:t>Looping Flow Example</a:t>
            </a:r>
          </a:p>
        </p:txBody>
      </p:sp>
      <p:sp>
        <p:nvSpPr>
          <p:cNvPr id="159748" name="Rectangle 4">
            <a:extLst>
              <a:ext uri="{FF2B5EF4-FFF2-40B4-BE49-F238E27FC236}">
                <a16:creationId xmlns:a16="http://schemas.microsoft.com/office/drawing/2014/main" id="{2F1C4D9C-11CA-430F-A066-5A4A51338E7B}"/>
              </a:ext>
            </a:extLst>
          </p:cNvPr>
          <p:cNvSpPr>
            <a:spLocks noGrp="1" noChangeArrowheads="1"/>
          </p:cNvSpPr>
          <p:nvPr>
            <p:ph type="body" idx="1"/>
          </p:nvPr>
        </p:nvSpPr>
        <p:spPr>
          <a:xfrm>
            <a:off x="152400" y="1295400"/>
            <a:ext cx="3581400" cy="5029200"/>
          </a:xfrm>
          <a:noFill/>
          <a:ln/>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lstStyle/>
          <a:p>
            <a:pPr marL="533400" indent="-533400">
              <a:buFont typeface="Wingdings 3" panose="05040102010807070707" pitchFamily="18" charset="2"/>
              <a:buNone/>
            </a:pPr>
            <a:r>
              <a:rPr lang="en-US" altLang="en-US" sz="2000"/>
              <a:t>Pseudo-Code:</a:t>
            </a:r>
            <a:br>
              <a:rPr lang="en-US" altLang="en-US" sz="2000"/>
            </a:br>
            <a:endParaRPr lang="en-US" altLang="en-US" sz="2000"/>
          </a:p>
          <a:p>
            <a:pPr marL="533400" indent="-533400">
              <a:buFont typeface="Wingdings 3" panose="05040102010807070707" pitchFamily="18" charset="2"/>
              <a:buNone/>
            </a:pPr>
            <a:r>
              <a:rPr lang="en-US" altLang="en-US" sz="2000"/>
              <a:t>Start of program</a:t>
            </a:r>
          </a:p>
          <a:p>
            <a:pPr marL="533400" indent="-533400"/>
            <a:r>
              <a:rPr lang="en-US" altLang="en-US" sz="2000"/>
              <a:t>Turn off LED 1</a:t>
            </a:r>
          </a:p>
          <a:p>
            <a:pPr marL="533400" indent="-533400"/>
            <a:r>
              <a:rPr lang="en-US" altLang="en-US" sz="2000"/>
              <a:t>Turn off LED 2</a:t>
            </a:r>
          </a:p>
          <a:p>
            <a:pPr marL="533400" indent="-533400"/>
            <a:r>
              <a:rPr lang="en-US" altLang="en-US" sz="2000"/>
              <a:t>Pause for 2 seconds</a:t>
            </a:r>
          </a:p>
          <a:p>
            <a:pPr marL="533400" indent="-533400"/>
            <a:r>
              <a:rPr lang="en-US" altLang="en-US" sz="2000"/>
              <a:t>Light LED 1</a:t>
            </a:r>
          </a:p>
          <a:p>
            <a:pPr marL="533400" indent="-533400"/>
            <a:r>
              <a:rPr lang="en-US" altLang="en-US" sz="2000"/>
              <a:t>Pause for 2 seconds</a:t>
            </a:r>
          </a:p>
          <a:p>
            <a:pPr marL="533400" indent="-533400"/>
            <a:r>
              <a:rPr lang="en-US" altLang="en-US" sz="2000"/>
              <a:t>Light LED 2</a:t>
            </a:r>
          </a:p>
          <a:p>
            <a:pPr marL="533400" indent="-533400"/>
            <a:r>
              <a:rPr lang="en-US" altLang="en-US" sz="2000"/>
              <a:t>Go back to start</a:t>
            </a:r>
            <a:endParaRPr lang="en-US" altLang="en-US" sz="2400"/>
          </a:p>
        </p:txBody>
      </p:sp>
      <p:grpSp>
        <p:nvGrpSpPr>
          <p:cNvPr id="159752" name="Group 8">
            <a:extLst>
              <a:ext uri="{FF2B5EF4-FFF2-40B4-BE49-F238E27FC236}">
                <a16:creationId xmlns:a16="http://schemas.microsoft.com/office/drawing/2014/main" id="{0DF6ED7F-F3DF-49A8-A7D8-51676EC9B35C}"/>
              </a:ext>
            </a:extLst>
          </p:cNvPr>
          <p:cNvGrpSpPr>
            <a:grpSpLocks/>
          </p:cNvGrpSpPr>
          <p:nvPr/>
        </p:nvGrpSpPr>
        <p:grpSpPr bwMode="auto">
          <a:xfrm>
            <a:off x="5334000" y="1143000"/>
            <a:ext cx="3670300" cy="4397375"/>
            <a:chOff x="3408" y="624"/>
            <a:chExt cx="2412" cy="2770"/>
          </a:xfrm>
        </p:grpSpPr>
        <p:sp>
          <p:nvSpPr>
            <p:cNvPr id="159753" name="Text Box 9">
              <a:extLst>
                <a:ext uri="{FF2B5EF4-FFF2-40B4-BE49-F238E27FC236}">
                  <a16:creationId xmlns:a16="http://schemas.microsoft.com/office/drawing/2014/main" id="{3DB1892D-F433-477B-B6A8-0398B2A9F6B3}"/>
                </a:ext>
              </a:extLst>
            </p:cNvPr>
            <p:cNvSpPr txBox="1">
              <a:spLocks noChangeArrowheads="1"/>
            </p:cNvSpPr>
            <p:nvPr/>
          </p:nvSpPr>
          <p:spPr bwMode="auto">
            <a:xfrm>
              <a:off x="3408" y="1008"/>
              <a:ext cx="2412" cy="2386"/>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rgbClr val="FFFFFF"/>
                  </a:solidFill>
                </a:rPr>
                <a:t>' &lt;&lt;&lt;&lt; INSERT COMMON </a:t>
              </a:r>
            </a:p>
            <a:p>
              <a:pPr algn="l">
                <a:spcBef>
                  <a:spcPct val="0"/>
                </a:spcBef>
                <a:buClrTx/>
                <a:buSzTx/>
                <a:buFontTx/>
                <a:buNone/>
              </a:pPr>
              <a:r>
                <a:rPr lang="en-US" altLang="en-US" sz="1600" b="0">
                  <a:solidFill>
                    <a:srgbClr val="FFFFFF"/>
                  </a:solidFill>
                </a:rPr>
                <a:t>' </a:t>
              </a:r>
              <a:r>
                <a:rPr lang="en-US" altLang="en-US" sz="1600" b="0">
                  <a:solidFill>
                    <a:srgbClr val="FFFFFF"/>
                  </a:solidFill>
                  <a:hlinkClick r:id="rId2" action="ppaction://hlinksldjump"/>
                </a:rPr>
                <a:t>CIRCUIT DECLARATIONS </a:t>
              </a:r>
              <a:r>
                <a:rPr lang="en-US" altLang="en-US" sz="1600" b="0">
                  <a:solidFill>
                    <a:srgbClr val="FFFFFF"/>
                  </a:solidFill>
                </a:rPr>
                <a:t>&gt;&gt;&gt;&gt;</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'Prog 6B: Example of sequential flow</a:t>
              </a:r>
            </a:p>
            <a:p>
              <a:pPr algn="l">
                <a:spcBef>
                  <a:spcPct val="0"/>
                </a:spcBef>
                <a:buClrTx/>
                <a:buSzTx/>
                <a:buFontTx/>
                <a:buNone/>
              </a:pPr>
              <a:r>
                <a:rPr lang="en-US" altLang="en-US" sz="1600" b="0">
                  <a:solidFill>
                    <a:srgbClr val="FFFFFF"/>
                  </a:solidFill>
                </a:rPr>
                <a:t>'               with looping</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 ****** Main program ************</a:t>
              </a:r>
            </a:p>
            <a:p>
              <a:pPr algn="l">
                <a:spcBef>
                  <a:spcPct val="0"/>
                </a:spcBef>
                <a:buClrTx/>
                <a:buSzTx/>
                <a:buFontTx/>
                <a:buNone/>
              </a:pPr>
              <a:r>
                <a:rPr lang="en-US" altLang="en-US" sz="1600" b="0">
                  <a:solidFill>
                    <a:srgbClr val="FFFFFF"/>
                  </a:solidFill>
                </a:rPr>
                <a:t>Main:</a:t>
              </a:r>
            </a:p>
            <a:p>
              <a:pPr algn="l">
                <a:spcBef>
                  <a:spcPct val="0"/>
                </a:spcBef>
                <a:buClrTx/>
                <a:buSzTx/>
                <a:buFontTx/>
                <a:buNone/>
              </a:pPr>
              <a:r>
                <a:rPr lang="en-US" altLang="en-US" sz="1600" b="0">
                  <a:solidFill>
                    <a:srgbClr val="FFFFFF"/>
                  </a:solidFill>
                </a:rPr>
                <a:t>  LED1 = LED_Off	'Turn off LED 1</a:t>
              </a:r>
            </a:p>
            <a:p>
              <a:pPr algn="l">
                <a:spcBef>
                  <a:spcPct val="0"/>
                </a:spcBef>
                <a:buClrTx/>
                <a:buSzTx/>
                <a:buFontTx/>
                <a:buNone/>
              </a:pPr>
              <a:r>
                <a:rPr lang="en-US" altLang="en-US" sz="1600" b="0">
                  <a:solidFill>
                    <a:srgbClr val="FFFFFF"/>
                  </a:solidFill>
                </a:rPr>
                <a:t>  LED2 = LED_Off	'Turn off LED 2</a:t>
              </a:r>
            </a:p>
            <a:p>
              <a:pPr algn="l">
                <a:spcBef>
                  <a:spcPct val="0"/>
                </a:spcBef>
                <a:buClrTx/>
                <a:buSzTx/>
                <a:buFontTx/>
                <a:buNone/>
              </a:pPr>
              <a:r>
                <a:rPr lang="en-US" altLang="en-US" sz="1600" b="0">
                  <a:solidFill>
                    <a:srgbClr val="FFFFFF"/>
                  </a:solidFill>
                </a:rPr>
                <a:t>  PAUSE 2000	'Pause for 2 sec.</a:t>
              </a:r>
            </a:p>
            <a:p>
              <a:pPr algn="l">
                <a:spcBef>
                  <a:spcPct val="0"/>
                </a:spcBef>
                <a:buClrTx/>
                <a:buSzTx/>
                <a:buFontTx/>
                <a:buNone/>
              </a:pPr>
              <a:r>
                <a:rPr lang="en-US" altLang="en-US" sz="1600" b="0">
                  <a:solidFill>
                    <a:srgbClr val="FFFFFF"/>
                  </a:solidFill>
                </a:rPr>
                <a:t>  LED1 = LED_On	'Light LED 1</a:t>
              </a:r>
            </a:p>
            <a:p>
              <a:pPr algn="l">
                <a:spcBef>
                  <a:spcPct val="0"/>
                </a:spcBef>
                <a:buClrTx/>
                <a:buSzTx/>
                <a:buFontTx/>
                <a:buNone/>
              </a:pPr>
              <a:r>
                <a:rPr lang="en-US" altLang="en-US" sz="1600" b="0">
                  <a:solidFill>
                    <a:srgbClr val="FFFFFF"/>
                  </a:solidFill>
                </a:rPr>
                <a:t>  PAUSE 2000	'Pause for 2 sec.</a:t>
              </a:r>
            </a:p>
            <a:p>
              <a:pPr algn="l">
                <a:spcBef>
                  <a:spcPct val="0"/>
                </a:spcBef>
                <a:buClrTx/>
                <a:buSzTx/>
                <a:buFontTx/>
                <a:buNone/>
              </a:pPr>
              <a:r>
                <a:rPr lang="en-US" altLang="en-US" sz="1600" b="0">
                  <a:solidFill>
                    <a:srgbClr val="FFFFFF"/>
                  </a:solidFill>
                </a:rPr>
                <a:t>  LED2 = LED_On	'Light LED 2</a:t>
              </a:r>
            </a:p>
            <a:p>
              <a:pPr algn="l">
                <a:spcBef>
                  <a:spcPct val="0"/>
                </a:spcBef>
                <a:buClrTx/>
                <a:buSzTx/>
                <a:buFontTx/>
                <a:buNone/>
              </a:pPr>
              <a:r>
                <a:rPr lang="en-US" altLang="en-US" sz="1600" b="0">
                  <a:solidFill>
                    <a:srgbClr val="FFFFFF"/>
                  </a:solidFill>
                </a:rPr>
                <a:t>GOTO Main	'Repeat sequence</a:t>
              </a:r>
            </a:p>
          </p:txBody>
        </p:sp>
        <p:sp>
          <p:nvSpPr>
            <p:cNvPr id="159754" name="Text Box 10">
              <a:extLst>
                <a:ext uri="{FF2B5EF4-FFF2-40B4-BE49-F238E27FC236}">
                  <a16:creationId xmlns:a16="http://schemas.microsoft.com/office/drawing/2014/main" id="{6437303C-EBE8-405D-AC07-9DEF00012F26}"/>
                </a:ext>
              </a:extLst>
            </p:cNvPr>
            <p:cNvSpPr txBox="1">
              <a:spLocks noChangeArrowheads="1"/>
            </p:cNvSpPr>
            <p:nvPr/>
          </p:nvSpPr>
          <p:spPr bwMode="auto">
            <a:xfrm>
              <a:off x="3840" y="624"/>
              <a:ext cx="1168" cy="327"/>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0">
                  <a:solidFill>
                    <a:schemeClr val="tx1"/>
                  </a:solidFill>
                  <a:effectLst>
                    <a:outerShdw blurRad="38100" dist="38100" dir="2700000" algn="tl">
                      <a:srgbClr val="000000"/>
                    </a:outerShdw>
                  </a:effectLst>
                  <a:latin typeface="Times New Roman" panose="02020603050405020304" pitchFamily="18" charset="0"/>
                </a:rPr>
                <a:t>Code:</a:t>
              </a:r>
              <a:endParaRPr lang="en-US" altLang="en-US" sz="1400" b="0">
                <a:solidFill>
                  <a:schemeClr val="tx1"/>
                </a:solidFill>
              </a:endParaRPr>
            </a:p>
          </p:txBody>
        </p:sp>
      </p:grpSp>
      <p:sp>
        <p:nvSpPr>
          <p:cNvPr id="159759" name="Text Box 15">
            <a:extLst>
              <a:ext uri="{FF2B5EF4-FFF2-40B4-BE49-F238E27FC236}">
                <a16:creationId xmlns:a16="http://schemas.microsoft.com/office/drawing/2014/main" id="{1274A724-8486-4CCB-B237-2ED8F36CB942}"/>
              </a:ext>
            </a:extLst>
          </p:cNvPr>
          <p:cNvSpPr txBox="1">
            <a:spLocks noChangeArrowheads="1"/>
          </p:cNvSpPr>
          <p:nvPr/>
        </p:nvSpPr>
        <p:spPr bwMode="auto">
          <a:xfrm>
            <a:off x="3505200" y="762000"/>
            <a:ext cx="1355725" cy="39687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2000" b="0">
                <a:solidFill>
                  <a:schemeClr val="tx1"/>
                </a:solidFill>
                <a:effectLst>
                  <a:outerShdw blurRad="38100" dist="38100" dir="2700000" algn="tl">
                    <a:srgbClr val="000000"/>
                  </a:outerShdw>
                </a:effectLst>
              </a:rPr>
              <a:t>Flowchart:</a:t>
            </a:r>
            <a:endParaRPr lang="en-US" altLang="en-US" sz="2000" b="0">
              <a:solidFill>
                <a:schemeClr val="tx1"/>
              </a:solidFill>
            </a:endParaRPr>
          </a:p>
        </p:txBody>
      </p:sp>
      <p:grpSp>
        <p:nvGrpSpPr>
          <p:cNvPr id="159778" name="Group 34">
            <a:extLst>
              <a:ext uri="{FF2B5EF4-FFF2-40B4-BE49-F238E27FC236}">
                <a16:creationId xmlns:a16="http://schemas.microsoft.com/office/drawing/2014/main" id="{FB1A8D43-0D48-46BA-8EA0-60920AFB0311}"/>
              </a:ext>
            </a:extLst>
          </p:cNvPr>
          <p:cNvGrpSpPr>
            <a:grpSpLocks/>
          </p:cNvGrpSpPr>
          <p:nvPr/>
        </p:nvGrpSpPr>
        <p:grpSpPr bwMode="auto">
          <a:xfrm>
            <a:off x="3429000" y="1295400"/>
            <a:ext cx="1447800" cy="4051300"/>
            <a:chOff x="2160" y="816"/>
            <a:chExt cx="912" cy="2552"/>
          </a:xfrm>
        </p:grpSpPr>
        <p:sp>
          <p:nvSpPr>
            <p:cNvPr id="159761" name="AutoShape 17">
              <a:extLst>
                <a:ext uri="{FF2B5EF4-FFF2-40B4-BE49-F238E27FC236}">
                  <a16:creationId xmlns:a16="http://schemas.microsoft.com/office/drawing/2014/main" id="{733B8818-80E8-4460-B1FF-3BD279CF7A95}"/>
                </a:ext>
              </a:extLst>
            </p:cNvPr>
            <p:cNvSpPr>
              <a:spLocks noChangeArrowheads="1"/>
            </p:cNvSpPr>
            <p:nvPr/>
          </p:nvSpPr>
          <p:spPr bwMode="auto">
            <a:xfrm>
              <a:off x="2304" y="816"/>
              <a:ext cx="624" cy="144"/>
            </a:xfrm>
            <a:prstGeom prst="flowChartTerminator">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0"/>
                <a:t>Start</a:t>
              </a:r>
            </a:p>
          </p:txBody>
        </p:sp>
        <p:sp>
          <p:nvSpPr>
            <p:cNvPr id="159762" name="AutoShape 18">
              <a:extLst>
                <a:ext uri="{FF2B5EF4-FFF2-40B4-BE49-F238E27FC236}">
                  <a16:creationId xmlns:a16="http://schemas.microsoft.com/office/drawing/2014/main" id="{6DDC6651-E476-41F0-943F-3DEC2AB7160E}"/>
                </a:ext>
              </a:extLst>
            </p:cNvPr>
            <p:cNvSpPr>
              <a:spLocks noChangeArrowheads="1"/>
            </p:cNvSpPr>
            <p:nvPr/>
          </p:nvSpPr>
          <p:spPr bwMode="auto">
            <a:xfrm>
              <a:off x="2160" y="1104"/>
              <a:ext cx="912" cy="240"/>
            </a:xfrm>
            <a:prstGeom prst="flowChartInputOutpu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Turn OFF LED1</a:t>
              </a:r>
            </a:p>
          </p:txBody>
        </p:sp>
        <p:sp>
          <p:nvSpPr>
            <p:cNvPr id="159763" name="AutoShape 19">
              <a:extLst>
                <a:ext uri="{FF2B5EF4-FFF2-40B4-BE49-F238E27FC236}">
                  <a16:creationId xmlns:a16="http://schemas.microsoft.com/office/drawing/2014/main" id="{9E54BEAC-BCDD-47F8-93AE-DBA48F844DB1}"/>
                </a:ext>
              </a:extLst>
            </p:cNvPr>
            <p:cNvSpPr>
              <a:spLocks noChangeArrowheads="1"/>
            </p:cNvSpPr>
            <p:nvPr/>
          </p:nvSpPr>
          <p:spPr bwMode="auto">
            <a:xfrm>
              <a:off x="2160" y="1488"/>
              <a:ext cx="912" cy="240"/>
            </a:xfrm>
            <a:prstGeom prst="flowChartInputOutpu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Turn OFF LED2</a:t>
              </a:r>
            </a:p>
          </p:txBody>
        </p:sp>
        <p:sp>
          <p:nvSpPr>
            <p:cNvPr id="159764" name="AutoShape 20">
              <a:extLst>
                <a:ext uri="{FF2B5EF4-FFF2-40B4-BE49-F238E27FC236}">
                  <a16:creationId xmlns:a16="http://schemas.microsoft.com/office/drawing/2014/main" id="{FE2481B6-7356-4415-A582-08A758534688}"/>
                </a:ext>
              </a:extLst>
            </p:cNvPr>
            <p:cNvSpPr>
              <a:spLocks noChangeArrowheads="1"/>
            </p:cNvSpPr>
            <p:nvPr/>
          </p:nvSpPr>
          <p:spPr bwMode="auto">
            <a:xfrm>
              <a:off x="2256" y="1920"/>
              <a:ext cx="720" cy="192"/>
            </a:xfrm>
            <a:prstGeom prst="flowChartProcess">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2 Second Pause</a:t>
              </a:r>
            </a:p>
          </p:txBody>
        </p:sp>
        <p:sp>
          <p:nvSpPr>
            <p:cNvPr id="159765" name="AutoShape 21">
              <a:extLst>
                <a:ext uri="{FF2B5EF4-FFF2-40B4-BE49-F238E27FC236}">
                  <a16:creationId xmlns:a16="http://schemas.microsoft.com/office/drawing/2014/main" id="{5C8489ED-1AC1-4A04-A05C-DCDC5EAF0E51}"/>
                </a:ext>
              </a:extLst>
            </p:cNvPr>
            <p:cNvSpPr>
              <a:spLocks noChangeArrowheads="1"/>
            </p:cNvSpPr>
            <p:nvPr/>
          </p:nvSpPr>
          <p:spPr bwMode="auto">
            <a:xfrm>
              <a:off x="2160" y="2304"/>
              <a:ext cx="912" cy="240"/>
            </a:xfrm>
            <a:prstGeom prst="flowChartInputOutpu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Turn ON LED1</a:t>
              </a:r>
            </a:p>
          </p:txBody>
        </p:sp>
        <p:sp>
          <p:nvSpPr>
            <p:cNvPr id="159766" name="AutoShape 22">
              <a:extLst>
                <a:ext uri="{FF2B5EF4-FFF2-40B4-BE49-F238E27FC236}">
                  <a16:creationId xmlns:a16="http://schemas.microsoft.com/office/drawing/2014/main" id="{5B0724DA-43E2-476E-B4F1-416C7623BC56}"/>
                </a:ext>
              </a:extLst>
            </p:cNvPr>
            <p:cNvSpPr>
              <a:spLocks noChangeArrowheads="1"/>
            </p:cNvSpPr>
            <p:nvPr/>
          </p:nvSpPr>
          <p:spPr bwMode="auto">
            <a:xfrm>
              <a:off x="2160" y="3120"/>
              <a:ext cx="912" cy="240"/>
            </a:xfrm>
            <a:prstGeom prst="flowChartInputOutpu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Turn ON LED2</a:t>
              </a:r>
            </a:p>
          </p:txBody>
        </p:sp>
        <p:sp>
          <p:nvSpPr>
            <p:cNvPr id="159767" name="AutoShape 23">
              <a:extLst>
                <a:ext uri="{FF2B5EF4-FFF2-40B4-BE49-F238E27FC236}">
                  <a16:creationId xmlns:a16="http://schemas.microsoft.com/office/drawing/2014/main" id="{0906CC19-6777-454C-8ABB-E0A08C68EA53}"/>
                </a:ext>
              </a:extLst>
            </p:cNvPr>
            <p:cNvSpPr>
              <a:spLocks noChangeArrowheads="1"/>
            </p:cNvSpPr>
            <p:nvPr/>
          </p:nvSpPr>
          <p:spPr bwMode="auto">
            <a:xfrm>
              <a:off x="2256" y="2736"/>
              <a:ext cx="720" cy="192"/>
            </a:xfrm>
            <a:prstGeom prst="flowChartProcess">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2 Second Pause</a:t>
              </a:r>
            </a:p>
          </p:txBody>
        </p:sp>
        <p:cxnSp>
          <p:nvCxnSpPr>
            <p:cNvPr id="159769" name="AutoShape 25">
              <a:extLst>
                <a:ext uri="{FF2B5EF4-FFF2-40B4-BE49-F238E27FC236}">
                  <a16:creationId xmlns:a16="http://schemas.microsoft.com/office/drawing/2014/main" id="{40F67001-22BE-42EB-8AF3-95ECE0673067}"/>
                </a:ext>
              </a:extLst>
            </p:cNvPr>
            <p:cNvCxnSpPr>
              <a:cxnSpLocks noChangeShapeType="1"/>
              <a:stCxn id="159761" idx="2"/>
              <a:endCxn id="159762" idx="1"/>
            </p:cNvCxnSpPr>
            <p:nvPr/>
          </p:nvCxnSpPr>
          <p:spPr bwMode="auto">
            <a:xfrm>
              <a:off x="2616" y="968"/>
              <a:ext cx="0" cy="128"/>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70" name="AutoShape 26">
              <a:extLst>
                <a:ext uri="{FF2B5EF4-FFF2-40B4-BE49-F238E27FC236}">
                  <a16:creationId xmlns:a16="http://schemas.microsoft.com/office/drawing/2014/main" id="{70A47B40-6F47-4839-8621-D8B1929FBA50}"/>
                </a:ext>
              </a:extLst>
            </p:cNvPr>
            <p:cNvCxnSpPr>
              <a:cxnSpLocks noChangeShapeType="1"/>
              <a:stCxn id="159762" idx="4"/>
              <a:endCxn id="159763" idx="1"/>
            </p:cNvCxnSpPr>
            <p:nvPr/>
          </p:nvCxnSpPr>
          <p:spPr bwMode="auto">
            <a:xfrm>
              <a:off x="2616" y="1352"/>
              <a:ext cx="0" cy="128"/>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71" name="AutoShape 27">
              <a:extLst>
                <a:ext uri="{FF2B5EF4-FFF2-40B4-BE49-F238E27FC236}">
                  <a16:creationId xmlns:a16="http://schemas.microsoft.com/office/drawing/2014/main" id="{19C5D3FD-F1F2-4EA2-95AD-5890A8CAF30C}"/>
                </a:ext>
              </a:extLst>
            </p:cNvPr>
            <p:cNvCxnSpPr>
              <a:cxnSpLocks noChangeShapeType="1"/>
              <a:stCxn id="159763" idx="4"/>
              <a:endCxn id="159764" idx="0"/>
            </p:cNvCxnSpPr>
            <p:nvPr/>
          </p:nvCxnSpPr>
          <p:spPr bwMode="auto">
            <a:xfrm>
              <a:off x="2616" y="1736"/>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72" name="AutoShape 28">
              <a:extLst>
                <a:ext uri="{FF2B5EF4-FFF2-40B4-BE49-F238E27FC236}">
                  <a16:creationId xmlns:a16="http://schemas.microsoft.com/office/drawing/2014/main" id="{2EC37B7D-B580-4BD8-A425-D3614E8B8D37}"/>
                </a:ext>
              </a:extLst>
            </p:cNvPr>
            <p:cNvCxnSpPr>
              <a:cxnSpLocks noChangeShapeType="1"/>
              <a:stCxn id="159764" idx="2"/>
              <a:endCxn id="159765" idx="1"/>
            </p:cNvCxnSpPr>
            <p:nvPr/>
          </p:nvCxnSpPr>
          <p:spPr bwMode="auto">
            <a:xfrm>
              <a:off x="2616" y="2120"/>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73" name="AutoShape 29">
              <a:extLst>
                <a:ext uri="{FF2B5EF4-FFF2-40B4-BE49-F238E27FC236}">
                  <a16:creationId xmlns:a16="http://schemas.microsoft.com/office/drawing/2014/main" id="{B8649C2E-68B5-4C0C-8985-7F6F1EF9BBE9}"/>
                </a:ext>
              </a:extLst>
            </p:cNvPr>
            <p:cNvCxnSpPr>
              <a:cxnSpLocks noChangeShapeType="1"/>
              <a:stCxn id="159765" idx="4"/>
              <a:endCxn id="159767" idx="0"/>
            </p:cNvCxnSpPr>
            <p:nvPr/>
          </p:nvCxnSpPr>
          <p:spPr bwMode="auto">
            <a:xfrm>
              <a:off x="2616" y="2552"/>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74" name="AutoShape 30">
              <a:extLst>
                <a:ext uri="{FF2B5EF4-FFF2-40B4-BE49-F238E27FC236}">
                  <a16:creationId xmlns:a16="http://schemas.microsoft.com/office/drawing/2014/main" id="{724F5D91-FA0F-4F93-940F-6AC258902302}"/>
                </a:ext>
              </a:extLst>
            </p:cNvPr>
            <p:cNvCxnSpPr>
              <a:cxnSpLocks noChangeShapeType="1"/>
              <a:stCxn id="159767" idx="2"/>
              <a:endCxn id="159766" idx="1"/>
            </p:cNvCxnSpPr>
            <p:nvPr/>
          </p:nvCxnSpPr>
          <p:spPr bwMode="auto">
            <a:xfrm>
              <a:off x="2616" y="2936"/>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776" name="AutoShape 32">
              <a:extLst>
                <a:ext uri="{FF2B5EF4-FFF2-40B4-BE49-F238E27FC236}">
                  <a16:creationId xmlns:a16="http://schemas.microsoft.com/office/drawing/2014/main" id="{C702B607-7672-4D48-B022-E20E40A64409}"/>
                </a:ext>
              </a:extLst>
            </p:cNvPr>
            <p:cNvCxnSpPr>
              <a:cxnSpLocks noChangeShapeType="1"/>
              <a:stCxn id="159766" idx="4"/>
              <a:endCxn id="159761" idx="1"/>
            </p:cNvCxnSpPr>
            <p:nvPr/>
          </p:nvCxnSpPr>
          <p:spPr bwMode="auto">
            <a:xfrm rot="16200000" flipV="1">
              <a:off x="1216" y="1968"/>
              <a:ext cx="2480" cy="320"/>
            </a:xfrm>
            <a:prstGeom prst="bentConnector4">
              <a:avLst>
                <a:gd name="adj1" fmla="val -5486"/>
                <a:gd name="adj2" fmla="val 187500"/>
              </a:avLst>
            </a:prstGeom>
            <a:noFill/>
            <a:ln w="254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ransition advClick="0"/>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0204671F-34DF-47B1-8D58-00EFCF19C950}"/>
              </a:ext>
            </a:extLst>
          </p:cNvPr>
          <p:cNvSpPr>
            <a:spLocks noGrp="1"/>
          </p:cNvSpPr>
          <p:nvPr>
            <p:ph type="sldNum" sz="quarter" idx="12"/>
          </p:nvPr>
        </p:nvSpPr>
        <p:spPr/>
        <p:txBody>
          <a:bodyPr/>
          <a:lstStyle/>
          <a:p>
            <a:fld id="{FA5EC7BA-772C-4BB7-8BE2-B72BF093CBF6}" type="slidenum">
              <a:rPr lang="en-US" altLang="en-US"/>
              <a:pPr/>
              <a:t>122</a:t>
            </a:fld>
            <a:endParaRPr lang="en-US" altLang="en-US"/>
          </a:p>
        </p:txBody>
      </p:sp>
      <p:sp>
        <p:nvSpPr>
          <p:cNvPr id="160770" name="Rectangle 2">
            <a:extLst>
              <a:ext uri="{FF2B5EF4-FFF2-40B4-BE49-F238E27FC236}">
                <a16:creationId xmlns:a16="http://schemas.microsoft.com/office/drawing/2014/main" id="{90C18F14-EA5B-4ECF-9225-2AADD1420C9B}"/>
              </a:ext>
            </a:extLst>
          </p:cNvPr>
          <p:cNvSpPr>
            <a:spLocks noGrp="1" noRot="1" noChangeArrowheads="1"/>
          </p:cNvSpPr>
          <p:nvPr>
            <p:ph type="title"/>
          </p:nvPr>
        </p:nvSpPr>
        <p:spPr/>
        <p:txBody>
          <a:bodyPr/>
          <a:lstStyle/>
          <a:p>
            <a:r>
              <a:rPr lang="en-US" altLang="en-US"/>
              <a:t>Looping Flow Discussion</a:t>
            </a:r>
          </a:p>
        </p:txBody>
      </p:sp>
      <p:sp>
        <p:nvSpPr>
          <p:cNvPr id="160771" name="Rectangle 3">
            <a:extLst>
              <a:ext uri="{FF2B5EF4-FFF2-40B4-BE49-F238E27FC236}">
                <a16:creationId xmlns:a16="http://schemas.microsoft.com/office/drawing/2014/main" id="{D74D6C4D-CDDE-464C-9FE2-331E01048865}"/>
              </a:ext>
            </a:extLst>
          </p:cNvPr>
          <p:cNvSpPr>
            <a:spLocks noGrp="1" noRot="1" noChangeArrowheads="1"/>
          </p:cNvSpPr>
          <p:nvPr>
            <p:ph type="body" idx="1"/>
          </p:nvPr>
        </p:nvSpPr>
        <p:spPr>
          <a:xfrm>
            <a:off x="228600" y="1371600"/>
            <a:ext cx="2438400" cy="3810000"/>
          </a:xfrm>
        </p:spPr>
        <p:txBody>
          <a:bodyPr/>
          <a:lstStyle/>
          <a:p>
            <a:r>
              <a:rPr lang="en-US" altLang="en-US" sz="1800"/>
              <a:t>The program will be in a continual loop.</a:t>
            </a:r>
            <a:br>
              <a:rPr lang="en-US" altLang="en-US" sz="1800"/>
            </a:br>
            <a:endParaRPr lang="en-US" altLang="en-US" sz="1800"/>
          </a:p>
          <a:p>
            <a:r>
              <a:rPr lang="en-US" altLang="en-US" sz="1800"/>
              <a:t>Enter and run the program.</a:t>
            </a:r>
            <a:br>
              <a:rPr lang="en-US" altLang="en-US" sz="1800"/>
            </a:br>
            <a:endParaRPr lang="en-US" altLang="en-US" sz="1800"/>
          </a:p>
          <a:p>
            <a:r>
              <a:rPr lang="en-US" altLang="en-US" sz="1800"/>
              <a:t>Is the lighting of LED 2 noticeable? Why not?  How could the program be modified to be better?</a:t>
            </a:r>
            <a:endParaRPr lang="en-US" altLang="en-US" sz="2400"/>
          </a:p>
        </p:txBody>
      </p:sp>
      <p:sp>
        <p:nvSpPr>
          <p:cNvPr id="160773" name="Text Box 5">
            <a:extLst>
              <a:ext uri="{FF2B5EF4-FFF2-40B4-BE49-F238E27FC236}">
                <a16:creationId xmlns:a16="http://schemas.microsoft.com/office/drawing/2014/main" id="{FCAAB289-F415-4ADD-9866-7C8B59C44403}"/>
              </a:ext>
            </a:extLst>
          </p:cNvPr>
          <p:cNvSpPr txBox="1">
            <a:spLocks noChangeArrowheads="1"/>
          </p:cNvSpPr>
          <p:nvPr/>
        </p:nvSpPr>
        <p:spPr bwMode="auto">
          <a:xfrm>
            <a:off x="5105400" y="914400"/>
            <a:ext cx="3886200" cy="5254625"/>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600">
                <a:solidFill>
                  <a:srgbClr val="FFFFFF"/>
                </a:solidFill>
              </a:rPr>
              <a:t>' &lt;&lt;&lt;&lt; INSERT COMMON </a:t>
            </a:r>
          </a:p>
          <a:p>
            <a:pPr algn="l">
              <a:spcBef>
                <a:spcPct val="0"/>
              </a:spcBef>
              <a:buClrTx/>
              <a:buSzTx/>
              <a:buFontTx/>
              <a:buNone/>
            </a:pPr>
            <a:r>
              <a:rPr lang="en-US" altLang="en-US" sz="1600">
                <a:solidFill>
                  <a:srgbClr val="FFFFFF"/>
                </a:solidFill>
              </a:rPr>
              <a:t>' </a:t>
            </a:r>
            <a:r>
              <a:rPr lang="en-US" altLang="en-US" sz="1600">
                <a:solidFill>
                  <a:srgbClr val="FFFFFF"/>
                </a:solidFill>
                <a:hlinkClick r:id="rId2" action="ppaction://hlinksldjump"/>
              </a:rPr>
              <a:t>CIRCUIT DECLARATIONS </a:t>
            </a:r>
            <a:r>
              <a:rPr lang="en-US" altLang="en-US" sz="1600">
                <a:solidFill>
                  <a:srgbClr val="FFFFFF"/>
                </a:solidFill>
              </a:rPr>
              <a:t>&gt;&gt;&gt;&gt;</a:t>
            </a:r>
          </a:p>
          <a:p>
            <a:pPr algn="l">
              <a:spcBef>
                <a:spcPct val="0"/>
              </a:spcBef>
              <a:buClrTx/>
              <a:buSzTx/>
              <a:buFontTx/>
              <a:buNone/>
            </a:pPr>
            <a:endParaRPr lang="en-US" altLang="en-US" sz="1600">
              <a:solidFill>
                <a:srgbClr val="FFFFFF"/>
              </a:solidFill>
            </a:endParaRPr>
          </a:p>
          <a:p>
            <a:pPr algn="l">
              <a:spcBef>
                <a:spcPct val="0"/>
              </a:spcBef>
              <a:buClrTx/>
              <a:buSzTx/>
              <a:buFontTx/>
              <a:buNone/>
            </a:pPr>
            <a:r>
              <a:rPr lang="en-US" altLang="en-US" sz="1600">
                <a:solidFill>
                  <a:srgbClr val="FFFFFF"/>
                </a:solidFill>
              </a:rPr>
              <a:t>'Prog 6B: Example of sequential flow</a:t>
            </a:r>
          </a:p>
          <a:p>
            <a:pPr algn="l">
              <a:spcBef>
                <a:spcPct val="0"/>
              </a:spcBef>
              <a:buClrTx/>
              <a:buSzTx/>
              <a:buFontTx/>
              <a:buNone/>
            </a:pPr>
            <a:r>
              <a:rPr lang="en-US" altLang="en-US" sz="1600">
                <a:solidFill>
                  <a:srgbClr val="FFFFFF"/>
                </a:solidFill>
              </a:rPr>
              <a:t>'               with looping</a:t>
            </a:r>
          </a:p>
          <a:p>
            <a:pPr algn="l">
              <a:spcBef>
                <a:spcPct val="0"/>
              </a:spcBef>
              <a:buClrTx/>
              <a:buSzTx/>
              <a:buFontTx/>
              <a:buNone/>
            </a:pPr>
            <a:endParaRPr lang="en-US" altLang="en-US" sz="1600">
              <a:solidFill>
                <a:srgbClr val="FFFFFF"/>
              </a:solidFill>
            </a:endParaRPr>
          </a:p>
          <a:p>
            <a:pPr algn="l">
              <a:spcBef>
                <a:spcPct val="0"/>
              </a:spcBef>
              <a:buClrTx/>
              <a:buSzTx/>
              <a:buFontTx/>
              <a:buNone/>
            </a:pPr>
            <a:r>
              <a:rPr lang="en-US" altLang="en-US" sz="1600">
                <a:solidFill>
                  <a:srgbClr val="FFFFFF"/>
                </a:solidFill>
              </a:rPr>
              <a:t>' ****** Main program ************</a:t>
            </a:r>
          </a:p>
          <a:p>
            <a:pPr algn="l">
              <a:spcBef>
                <a:spcPct val="0"/>
              </a:spcBef>
              <a:buClrTx/>
              <a:buSzTx/>
              <a:buFontTx/>
              <a:buNone/>
            </a:pPr>
            <a:r>
              <a:rPr lang="en-US" altLang="en-US" sz="1600">
                <a:solidFill>
                  <a:srgbClr val="FFFFFF"/>
                </a:solidFill>
              </a:rPr>
              <a:t>Main:</a:t>
            </a:r>
          </a:p>
          <a:p>
            <a:pPr algn="l">
              <a:spcBef>
                <a:spcPct val="0"/>
              </a:spcBef>
              <a:buClrTx/>
              <a:buSzTx/>
              <a:buFontTx/>
              <a:buNone/>
            </a:pPr>
            <a:r>
              <a:rPr lang="en-US" altLang="en-US" sz="1600">
                <a:solidFill>
                  <a:srgbClr val="FFFFFF"/>
                </a:solidFill>
              </a:rPr>
              <a:t>  LED1 = LED_Off	'Turn off LED 1</a:t>
            </a:r>
          </a:p>
          <a:p>
            <a:pPr algn="l">
              <a:spcBef>
                <a:spcPct val="0"/>
              </a:spcBef>
              <a:buClrTx/>
              <a:buSzTx/>
              <a:buFontTx/>
              <a:buNone/>
            </a:pPr>
            <a:endParaRPr lang="en-US" altLang="en-US" sz="1600">
              <a:solidFill>
                <a:srgbClr val="FFFFFF"/>
              </a:solidFill>
            </a:endParaRPr>
          </a:p>
          <a:p>
            <a:pPr algn="l">
              <a:spcBef>
                <a:spcPct val="0"/>
              </a:spcBef>
              <a:buClrTx/>
              <a:buSzTx/>
              <a:buFontTx/>
              <a:buNone/>
            </a:pPr>
            <a:r>
              <a:rPr lang="en-US" altLang="en-US" sz="1600">
                <a:solidFill>
                  <a:srgbClr val="FFFFFF"/>
                </a:solidFill>
              </a:rPr>
              <a:t>  LED2 = LED_Off	'Turn off LED 2</a:t>
            </a:r>
          </a:p>
          <a:p>
            <a:pPr algn="l">
              <a:spcBef>
                <a:spcPct val="0"/>
              </a:spcBef>
              <a:buClrTx/>
              <a:buSzTx/>
              <a:buFontTx/>
              <a:buNone/>
            </a:pPr>
            <a:endParaRPr lang="en-US" altLang="en-US" sz="1600">
              <a:solidFill>
                <a:srgbClr val="FFFFFF"/>
              </a:solidFill>
            </a:endParaRPr>
          </a:p>
          <a:p>
            <a:pPr algn="l">
              <a:spcBef>
                <a:spcPct val="0"/>
              </a:spcBef>
              <a:buClrTx/>
              <a:buSzTx/>
              <a:buFontTx/>
              <a:buNone/>
            </a:pPr>
            <a:r>
              <a:rPr lang="en-US" altLang="en-US" sz="1600">
                <a:solidFill>
                  <a:srgbClr val="FFFFFF"/>
                </a:solidFill>
              </a:rPr>
              <a:t>  PAUSE 2000	'Pause for 2 sec.</a:t>
            </a:r>
          </a:p>
          <a:p>
            <a:pPr algn="l">
              <a:spcBef>
                <a:spcPct val="0"/>
              </a:spcBef>
              <a:buClrTx/>
              <a:buSzTx/>
              <a:buFontTx/>
              <a:buNone/>
            </a:pPr>
            <a:endParaRPr lang="en-US" altLang="en-US" sz="1600">
              <a:solidFill>
                <a:srgbClr val="FFFFFF"/>
              </a:solidFill>
            </a:endParaRPr>
          </a:p>
          <a:p>
            <a:pPr algn="l">
              <a:spcBef>
                <a:spcPct val="0"/>
              </a:spcBef>
              <a:buClrTx/>
              <a:buSzTx/>
              <a:buFontTx/>
              <a:buNone/>
            </a:pPr>
            <a:r>
              <a:rPr lang="en-US" altLang="en-US" sz="1600">
                <a:solidFill>
                  <a:srgbClr val="FFFFFF"/>
                </a:solidFill>
              </a:rPr>
              <a:t>  LED1 = LED_On	'Light LED 1</a:t>
            </a:r>
          </a:p>
          <a:p>
            <a:pPr algn="l">
              <a:spcBef>
                <a:spcPct val="0"/>
              </a:spcBef>
              <a:buClrTx/>
              <a:buSzTx/>
              <a:buFontTx/>
              <a:buNone/>
            </a:pPr>
            <a:endParaRPr lang="en-US" altLang="en-US" sz="1600">
              <a:solidFill>
                <a:srgbClr val="FFFFFF"/>
              </a:solidFill>
            </a:endParaRPr>
          </a:p>
          <a:p>
            <a:pPr algn="l">
              <a:spcBef>
                <a:spcPct val="0"/>
              </a:spcBef>
              <a:buClrTx/>
              <a:buSzTx/>
              <a:buFontTx/>
              <a:buNone/>
            </a:pPr>
            <a:r>
              <a:rPr lang="en-US" altLang="en-US" sz="1600">
                <a:solidFill>
                  <a:srgbClr val="FFFFFF"/>
                </a:solidFill>
              </a:rPr>
              <a:t>  PAUSE 2000	'Pause for 2 sec.</a:t>
            </a:r>
          </a:p>
          <a:p>
            <a:pPr algn="l">
              <a:spcBef>
                <a:spcPct val="0"/>
              </a:spcBef>
              <a:buClrTx/>
              <a:buSzTx/>
              <a:buFontTx/>
              <a:buNone/>
            </a:pPr>
            <a:endParaRPr lang="en-US" altLang="en-US" sz="1600">
              <a:solidFill>
                <a:srgbClr val="FFFFFF"/>
              </a:solidFill>
            </a:endParaRPr>
          </a:p>
          <a:p>
            <a:pPr algn="l">
              <a:spcBef>
                <a:spcPct val="0"/>
              </a:spcBef>
              <a:buClrTx/>
              <a:buSzTx/>
              <a:buFontTx/>
              <a:buNone/>
            </a:pPr>
            <a:r>
              <a:rPr lang="en-US" altLang="en-US" sz="1600">
                <a:solidFill>
                  <a:srgbClr val="FFFFFF"/>
                </a:solidFill>
              </a:rPr>
              <a:t>  LED2 = LED_On	'Light LED 2</a:t>
            </a:r>
          </a:p>
          <a:p>
            <a:pPr algn="l">
              <a:spcBef>
                <a:spcPct val="0"/>
              </a:spcBef>
              <a:buClrTx/>
              <a:buSzTx/>
              <a:buFontTx/>
              <a:buNone/>
            </a:pPr>
            <a:endParaRPr lang="en-US" altLang="en-US" sz="1600">
              <a:solidFill>
                <a:srgbClr val="FFFFFF"/>
              </a:solidFill>
            </a:endParaRPr>
          </a:p>
          <a:p>
            <a:pPr algn="l">
              <a:spcBef>
                <a:spcPct val="0"/>
              </a:spcBef>
              <a:buClrTx/>
              <a:buSzTx/>
              <a:buFontTx/>
              <a:buNone/>
            </a:pPr>
            <a:r>
              <a:rPr lang="en-US" altLang="en-US" sz="1600">
                <a:solidFill>
                  <a:srgbClr val="FFFFFF"/>
                </a:solidFill>
              </a:rPr>
              <a:t>GOTO Main	'Repeat sequence</a:t>
            </a:r>
            <a:endParaRPr lang="en-US" altLang="en-US" sz="1800">
              <a:solidFill>
                <a:srgbClr val="FFFFFF"/>
              </a:solidFill>
            </a:endParaRPr>
          </a:p>
        </p:txBody>
      </p:sp>
      <p:grpSp>
        <p:nvGrpSpPr>
          <p:cNvPr id="160794" name="Group 26">
            <a:extLst>
              <a:ext uri="{FF2B5EF4-FFF2-40B4-BE49-F238E27FC236}">
                <a16:creationId xmlns:a16="http://schemas.microsoft.com/office/drawing/2014/main" id="{DB1E196B-D768-40E8-8F0F-E53E7011BDA0}"/>
              </a:ext>
            </a:extLst>
          </p:cNvPr>
          <p:cNvGrpSpPr>
            <a:grpSpLocks/>
          </p:cNvGrpSpPr>
          <p:nvPr/>
        </p:nvGrpSpPr>
        <p:grpSpPr bwMode="auto">
          <a:xfrm>
            <a:off x="2819400" y="2819400"/>
            <a:ext cx="2286000" cy="304800"/>
            <a:chOff x="1680" y="1632"/>
            <a:chExt cx="1440" cy="192"/>
          </a:xfrm>
        </p:grpSpPr>
        <p:sp>
          <p:nvSpPr>
            <p:cNvPr id="160775" name="Text Box 7">
              <a:extLst>
                <a:ext uri="{FF2B5EF4-FFF2-40B4-BE49-F238E27FC236}">
                  <a16:creationId xmlns:a16="http://schemas.microsoft.com/office/drawing/2014/main" id="{79E23EDD-82C7-4C8C-AC30-DC6C324AE24A}"/>
                </a:ext>
              </a:extLst>
            </p:cNvPr>
            <p:cNvSpPr txBox="1">
              <a:spLocks noChangeArrowheads="1"/>
            </p:cNvSpPr>
            <p:nvPr/>
          </p:nvSpPr>
          <p:spPr bwMode="auto">
            <a:xfrm>
              <a:off x="1680" y="1632"/>
              <a:ext cx="967" cy="192"/>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400" b="0">
                  <a:solidFill>
                    <a:schemeClr val="hlink"/>
                  </a:solidFill>
                </a:rPr>
                <a:t>Execution begins</a:t>
              </a:r>
            </a:p>
          </p:txBody>
        </p:sp>
        <p:sp>
          <p:nvSpPr>
            <p:cNvPr id="160776" name="AutoShape 8">
              <a:extLst>
                <a:ext uri="{FF2B5EF4-FFF2-40B4-BE49-F238E27FC236}">
                  <a16:creationId xmlns:a16="http://schemas.microsoft.com/office/drawing/2014/main" id="{FAB7BD3C-4A8F-496B-9082-3D37A33C6B93}"/>
                </a:ext>
              </a:extLst>
            </p:cNvPr>
            <p:cNvSpPr>
              <a:spLocks noChangeArrowheads="1"/>
            </p:cNvSpPr>
            <p:nvPr/>
          </p:nvSpPr>
          <p:spPr bwMode="auto">
            <a:xfrm>
              <a:off x="2688" y="1680"/>
              <a:ext cx="432" cy="144"/>
            </a:xfrm>
            <a:prstGeom prst="rightArrow">
              <a:avLst>
                <a:gd name="adj1" fmla="val 50000"/>
                <a:gd name="adj2" fmla="val 75000"/>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grpSp>
        <p:nvGrpSpPr>
          <p:cNvPr id="160797" name="Group 29">
            <a:extLst>
              <a:ext uri="{FF2B5EF4-FFF2-40B4-BE49-F238E27FC236}">
                <a16:creationId xmlns:a16="http://schemas.microsoft.com/office/drawing/2014/main" id="{A27E22AC-9BD8-4275-B1D9-47AC3DB8EA7D}"/>
              </a:ext>
            </a:extLst>
          </p:cNvPr>
          <p:cNvGrpSpPr>
            <a:grpSpLocks/>
          </p:cNvGrpSpPr>
          <p:nvPr/>
        </p:nvGrpSpPr>
        <p:grpSpPr bwMode="auto">
          <a:xfrm>
            <a:off x="2895600" y="2895600"/>
            <a:ext cx="2133600" cy="3200400"/>
            <a:chOff x="1776" y="1776"/>
            <a:chExt cx="1344" cy="2016"/>
          </a:xfrm>
        </p:grpSpPr>
        <p:grpSp>
          <p:nvGrpSpPr>
            <p:cNvPr id="160791" name="Group 23">
              <a:extLst>
                <a:ext uri="{FF2B5EF4-FFF2-40B4-BE49-F238E27FC236}">
                  <a16:creationId xmlns:a16="http://schemas.microsoft.com/office/drawing/2014/main" id="{26950461-7539-4A3C-ABF8-560E76C44659}"/>
                </a:ext>
              </a:extLst>
            </p:cNvPr>
            <p:cNvGrpSpPr>
              <a:grpSpLocks/>
            </p:cNvGrpSpPr>
            <p:nvPr/>
          </p:nvGrpSpPr>
          <p:grpSpPr bwMode="auto">
            <a:xfrm>
              <a:off x="2832" y="1776"/>
              <a:ext cx="288" cy="2016"/>
              <a:chOff x="2736" y="1728"/>
              <a:chExt cx="288" cy="2016"/>
            </a:xfrm>
          </p:grpSpPr>
          <p:sp>
            <p:nvSpPr>
              <p:cNvPr id="160778" name="AutoShape 10">
                <a:extLst>
                  <a:ext uri="{FF2B5EF4-FFF2-40B4-BE49-F238E27FC236}">
                    <a16:creationId xmlns:a16="http://schemas.microsoft.com/office/drawing/2014/main" id="{92CC83DA-E44E-4F58-B339-D8751908444F}"/>
                  </a:ext>
                </a:extLst>
              </p:cNvPr>
              <p:cNvSpPr>
                <a:spLocks noChangeArrowheads="1"/>
              </p:cNvSpPr>
              <p:nvPr/>
            </p:nvSpPr>
            <p:spPr bwMode="auto">
              <a:xfrm>
                <a:off x="2736" y="2016"/>
                <a:ext cx="240" cy="432"/>
              </a:xfrm>
              <a:prstGeom prst="curvedRightArrow">
                <a:avLst>
                  <a:gd name="adj1" fmla="val 36000"/>
                  <a:gd name="adj2" fmla="val 72000"/>
                  <a:gd name="adj3" fmla="val 33333"/>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0779" name="AutoShape 11">
                <a:extLst>
                  <a:ext uri="{FF2B5EF4-FFF2-40B4-BE49-F238E27FC236}">
                    <a16:creationId xmlns:a16="http://schemas.microsoft.com/office/drawing/2014/main" id="{2B4FCA31-6B86-433B-A9EE-7C7E50116396}"/>
                  </a:ext>
                </a:extLst>
              </p:cNvPr>
              <p:cNvSpPr>
                <a:spLocks noChangeArrowheads="1"/>
              </p:cNvSpPr>
              <p:nvPr/>
            </p:nvSpPr>
            <p:spPr bwMode="auto">
              <a:xfrm>
                <a:off x="2736" y="2352"/>
                <a:ext cx="240" cy="432"/>
              </a:xfrm>
              <a:prstGeom prst="curvedRightArrow">
                <a:avLst>
                  <a:gd name="adj1" fmla="val 36000"/>
                  <a:gd name="adj2" fmla="val 72000"/>
                  <a:gd name="adj3" fmla="val 33333"/>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0780" name="AutoShape 12">
                <a:extLst>
                  <a:ext uri="{FF2B5EF4-FFF2-40B4-BE49-F238E27FC236}">
                    <a16:creationId xmlns:a16="http://schemas.microsoft.com/office/drawing/2014/main" id="{A09C12B2-C162-48BC-AFA4-709C85162C9D}"/>
                  </a:ext>
                </a:extLst>
              </p:cNvPr>
              <p:cNvSpPr>
                <a:spLocks noChangeArrowheads="1"/>
              </p:cNvSpPr>
              <p:nvPr/>
            </p:nvSpPr>
            <p:spPr bwMode="auto">
              <a:xfrm>
                <a:off x="2736" y="2688"/>
                <a:ext cx="240" cy="432"/>
              </a:xfrm>
              <a:prstGeom prst="curvedRightArrow">
                <a:avLst>
                  <a:gd name="adj1" fmla="val 36000"/>
                  <a:gd name="adj2" fmla="val 72000"/>
                  <a:gd name="adj3" fmla="val 33333"/>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0781" name="AutoShape 13">
                <a:extLst>
                  <a:ext uri="{FF2B5EF4-FFF2-40B4-BE49-F238E27FC236}">
                    <a16:creationId xmlns:a16="http://schemas.microsoft.com/office/drawing/2014/main" id="{4A4B6A05-DFF4-4101-BF0F-17C498116CC7}"/>
                  </a:ext>
                </a:extLst>
              </p:cNvPr>
              <p:cNvSpPr>
                <a:spLocks noChangeArrowheads="1"/>
              </p:cNvSpPr>
              <p:nvPr/>
            </p:nvSpPr>
            <p:spPr bwMode="auto">
              <a:xfrm>
                <a:off x="2736" y="2976"/>
                <a:ext cx="240" cy="432"/>
              </a:xfrm>
              <a:prstGeom prst="curvedRightArrow">
                <a:avLst>
                  <a:gd name="adj1" fmla="val 36000"/>
                  <a:gd name="adj2" fmla="val 72000"/>
                  <a:gd name="adj3" fmla="val 33333"/>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0782" name="AutoShape 14">
                <a:extLst>
                  <a:ext uri="{FF2B5EF4-FFF2-40B4-BE49-F238E27FC236}">
                    <a16:creationId xmlns:a16="http://schemas.microsoft.com/office/drawing/2014/main" id="{B94D29D8-D221-4902-82B3-43684AED2A5F}"/>
                  </a:ext>
                </a:extLst>
              </p:cNvPr>
              <p:cNvSpPr>
                <a:spLocks noChangeArrowheads="1"/>
              </p:cNvSpPr>
              <p:nvPr/>
            </p:nvSpPr>
            <p:spPr bwMode="auto">
              <a:xfrm>
                <a:off x="2736" y="3312"/>
                <a:ext cx="240" cy="432"/>
              </a:xfrm>
              <a:prstGeom prst="curvedRightArrow">
                <a:avLst>
                  <a:gd name="adj1" fmla="val 36000"/>
                  <a:gd name="adj2" fmla="val 72000"/>
                  <a:gd name="adj3" fmla="val 33333"/>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0777" name="AutoShape 9">
                <a:extLst>
                  <a:ext uri="{FF2B5EF4-FFF2-40B4-BE49-F238E27FC236}">
                    <a16:creationId xmlns:a16="http://schemas.microsoft.com/office/drawing/2014/main" id="{735A5D80-2EA5-42DE-A14C-D3A6CF37562D}"/>
                  </a:ext>
                </a:extLst>
              </p:cNvPr>
              <p:cNvSpPr>
                <a:spLocks noChangeArrowheads="1"/>
              </p:cNvSpPr>
              <p:nvPr/>
            </p:nvSpPr>
            <p:spPr bwMode="auto">
              <a:xfrm>
                <a:off x="2784" y="1728"/>
                <a:ext cx="240" cy="432"/>
              </a:xfrm>
              <a:prstGeom prst="curvedRightArrow">
                <a:avLst>
                  <a:gd name="adj1" fmla="val 36000"/>
                  <a:gd name="adj2" fmla="val 72000"/>
                  <a:gd name="adj3" fmla="val 33333"/>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160785" name="Text Box 17">
              <a:extLst>
                <a:ext uri="{FF2B5EF4-FFF2-40B4-BE49-F238E27FC236}">
                  <a16:creationId xmlns:a16="http://schemas.microsoft.com/office/drawing/2014/main" id="{E8A6CF59-1902-478E-ABB1-5C5EAD4BE18F}"/>
                </a:ext>
              </a:extLst>
            </p:cNvPr>
            <p:cNvSpPr txBox="1">
              <a:spLocks noChangeArrowheads="1"/>
            </p:cNvSpPr>
            <p:nvPr/>
          </p:nvSpPr>
          <p:spPr bwMode="auto">
            <a:xfrm>
              <a:off x="1776" y="2016"/>
              <a:ext cx="1041" cy="192"/>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400" b="0">
                  <a:solidFill>
                    <a:schemeClr val="hlink"/>
                  </a:solidFill>
                </a:rPr>
                <a:t>Sequence of steps</a:t>
              </a:r>
            </a:p>
          </p:txBody>
        </p:sp>
      </p:grpSp>
      <p:grpSp>
        <p:nvGrpSpPr>
          <p:cNvPr id="160796" name="Group 28">
            <a:extLst>
              <a:ext uri="{FF2B5EF4-FFF2-40B4-BE49-F238E27FC236}">
                <a16:creationId xmlns:a16="http://schemas.microsoft.com/office/drawing/2014/main" id="{6F562F43-C8A6-4A18-9E43-B4F741D91D0C}"/>
              </a:ext>
            </a:extLst>
          </p:cNvPr>
          <p:cNvGrpSpPr>
            <a:grpSpLocks/>
          </p:cNvGrpSpPr>
          <p:nvPr/>
        </p:nvGrpSpPr>
        <p:grpSpPr bwMode="auto">
          <a:xfrm>
            <a:off x="2971800" y="2514600"/>
            <a:ext cx="1905000" cy="4056063"/>
            <a:chOff x="1728" y="1440"/>
            <a:chExt cx="1200" cy="2641"/>
          </a:xfrm>
        </p:grpSpPr>
        <p:sp>
          <p:nvSpPr>
            <p:cNvPr id="160783" name="AutoShape 15">
              <a:extLst>
                <a:ext uri="{FF2B5EF4-FFF2-40B4-BE49-F238E27FC236}">
                  <a16:creationId xmlns:a16="http://schemas.microsoft.com/office/drawing/2014/main" id="{5CB25C67-DB2B-48CB-977E-EB0F58508D3F}"/>
                </a:ext>
              </a:extLst>
            </p:cNvPr>
            <p:cNvSpPr>
              <a:spLocks noChangeArrowheads="1"/>
            </p:cNvSpPr>
            <p:nvPr/>
          </p:nvSpPr>
          <p:spPr bwMode="auto">
            <a:xfrm flipV="1">
              <a:off x="2064" y="1440"/>
              <a:ext cx="864" cy="2293"/>
            </a:xfrm>
            <a:prstGeom prst="curvedRightArrow">
              <a:avLst>
                <a:gd name="adj1" fmla="val 12877"/>
                <a:gd name="adj2" fmla="val 65955"/>
                <a:gd name="adj3" fmla="val 34264"/>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0787" name="Text Box 19">
              <a:extLst>
                <a:ext uri="{FF2B5EF4-FFF2-40B4-BE49-F238E27FC236}">
                  <a16:creationId xmlns:a16="http://schemas.microsoft.com/office/drawing/2014/main" id="{893E746B-81C6-4C93-B5DE-F5B243A076F5}"/>
                </a:ext>
              </a:extLst>
            </p:cNvPr>
            <p:cNvSpPr txBox="1">
              <a:spLocks noChangeArrowheads="1"/>
            </p:cNvSpPr>
            <p:nvPr/>
          </p:nvSpPr>
          <p:spPr bwMode="auto">
            <a:xfrm>
              <a:off x="1728" y="3744"/>
              <a:ext cx="1134" cy="337"/>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400" b="0">
                  <a:solidFill>
                    <a:schemeClr val="hlink"/>
                  </a:solidFill>
                </a:rPr>
                <a:t>Branch back to main</a:t>
              </a:r>
              <a:br>
                <a:rPr lang="en-US" altLang="en-US" sz="1400" b="0">
                  <a:solidFill>
                    <a:schemeClr val="hlink"/>
                  </a:solidFill>
                </a:rPr>
              </a:br>
              <a:r>
                <a:rPr lang="en-US" altLang="en-US" sz="1400" b="0">
                  <a:solidFill>
                    <a:schemeClr val="hlink"/>
                  </a:solidFill>
                </a:rPr>
                <a:t>for loop</a:t>
              </a: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160794"/>
                                        </p:tgtEl>
                                        <p:attrNameLst>
                                          <p:attrName>style.visibility</p:attrName>
                                        </p:attrNameLst>
                                      </p:cBhvr>
                                      <p:to>
                                        <p:strVal val="visible"/>
                                      </p:to>
                                    </p:set>
                                    <p:animEffect transition="in" filter="dissolve">
                                      <p:cBhvr>
                                        <p:cTn id="7" dur="500"/>
                                        <p:tgtEl>
                                          <p:spTgt spid="160794"/>
                                        </p:tgtEl>
                                      </p:cBhvr>
                                    </p:animEffect>
                                  </p:childTnLst>
                                </p:cTn>
                              </p:par>
                            </p:childTnLst>
                          </p:cTn>
                        </p:par>
                        <p:par>
                          <p:cTn id="8" fill="hold" nodeType="afterGroup">
                            <p:stCondLst>
                              <p:cond delay="2500"/>
                            </p:stCondLst>
                            <p:childTnLst>
                              <p:par>
                                <p:cTn id="9" presetID="9" presetClass="entr" presetSubtype="0" fill="hold" nodeType="afterEffect">
                                  <p:stCondLst>
                                    <p:cond delay="2000"/>
                                  </p:stCondLst>
                                  <p:childTnLst>
                                    <p:set>
                                      <p:cBhvr>
                                        <p:cTn id="10" dur="1" fill="hold">
                                          <p:stCondLst>
                                            <p:cond delay="0"/>
                                          </p:stCondLst>
                                        </p:cTn>
                                        <p:tgtEl>
                                          <p:spTgt spid="160797"/>
                                        </p:tgtEl>
                                        <p:attrNameLst>
                                          <p:attrName>style.visibility</p:attrName>
                                        </p:attrNameLst>
                                      </p:cBhvr>
                                      <p:to>
                                        <p:strVal val="visible"/>
                                      </p:to>
                                    </p:set>
                                    <p:animEffect transition="in" filter="dissolve">
                                      <p:cBhvr>
                                        <p:cTn id="11" dur="500"/>
                                        <p:tgtEl>
                                          <p:spTgt spid="160797"/>
                                        </p:tgtEl>
                                      </p:cBhvr>
                                    </p:animEffect>
                                  </p:childTnLst>
                                </p:cTn>
                              </p:par>
                            </p:childTnLst>
                          </p:cTn>
                        </p:par>
                        <p:par>
                          <p:cTn id="12" fill="hold" nodeType="afterGroup">
                            <p:stCondLst>
                              <p:cond delay="5000"/>
                            </p:stCondLst>
                            <p:childTnLst>
                              <p:par>
                                <p:cTn id="13" presetID="9" presetClass="entr" presetSubtype="0" fill="hold" nodeType="afterEffect">
                                  <p:stCondLst>
                                    <p:cond delay="2000"/>
                                  </p:stCondLst>
                                  <p:childTnLst>
                                    <p:set>
                                      <p:cBhvr>
                                        <p:cTn id="14" dur="1" fill="hold">
                                          <p:stCondLst>
                                            <p:cond delay="0"/>
                                          </p:stCondLst>
                                        </p:cTn>
                                        <p:tgtEl>
                                          <p:spTgt spid="160796"/>
                                        </p:tgtEl>
                                        <p:attrNameLst>
                                          <p:attrName>style.visibility</p:attrName>
                                        </p:attrNameLst>
                                      </p:cBhvr>
                                      <p:to>
                                        <p:strVal val="visible"/>
                                      </p:to>
                                    </p:set>
                                    <p:animEffect transition="in" filter="dissolve">
                                      <p:cBhvr>
                                        <p:cTn id="15" dur="500"/>
                                        <p:tgtEl>
                                          <p:spTgt spid="160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33AA254-4A65-4EB1-AE7B-72B43A8EB690}"/>
              </a:ext>
            </a:extLst>
          </p:cNvPr>
          <p:cNvSpPr>
            <a:spLocks noGrp="1"/>
          </p:cNvSpPr>
          <p:nvPr>
            <p:ph type="sldNum" sz="quarter" idx="12"/>
          </p:nvPr>
        </p:nvSpPr>
        <p:spPr/>
        <p:txBody>
          <a:bodyPr/>
          <a:lstStyle/>
          <a:p>
            <a:fld id="{47443697-7494-41CD-B2F3-FE1AF3B87E96}" type="slidenum">
              <a:rPr lang="en-US" altLang="en-US"/>
              <a:pPr/>
              <a:t>123</a:t>
            </a:fld>
            <a:endParaRPr lang="en-US" altLang="en-US"/>
          </a:p>
        </p:txBody>
      </p:sp>
      <p:sp>
        <p:nvSpPr>
          <p:cNvPr id="68610" name="Rectangle 2">
            <a:extLst>
              <a:ext uri="{FF2B5EF4-FFF2-40B4-BE49-F238E27FC236}">
                <a16:creationId xmlns:a16="http://schemas.microsoft.com/office/drawing/2014/main" id="{62451DBC-557C-4CCE-A92E-B37C020DE179}"/>
              </a:ext>
            </a:extLst>
          </p:cNvPr>
          <p:cNvSpPr>
            <a:spLocks noGrp="1" noRot="1" noChangeArrowheads="1"/>
          </p:cNvSpPr>
          <p:nvPr>
            <p:ph type="title"/>
          </p:nvPr>
        </p:nvSpPr>
        <p:spPr/>
        <p:txBody>
          <a:bodyPr/>
          <a:lstStyle/>
          <a:p>
            <a:r>
              <a:rPr lang="en-US" altLang="en-US"/>
              <a:t>Conditionals Overview</a:t>
            </a:r>
          </a:p>
        </p:txBody>
      </p:sp>
      <p:sp>
        <p:nvSpPr>
          <p:cNvPr id="68611" name="Rectangle 3">
            <a:extLst>
              <a:ext uri="{FF2B5EF4-FFF2-40B4-BE49-F238E27FC236}">
                <a16:creationId xmlns:a16="http://schemas.microsoft.com/office/drawing/2014/main" id="{2B67A736-7152-4E6F-B7F4-6E824FAEBE38}"/>
              </a:ext>
            </a:extLst>
          </p:cNvPr>
          <p:cNvSpPr>
            <a:spLocks noGrp="1" noRot="1" noChangeArrowheads="1"/>
          </p:cNvSpPr>
          <p:nvPr>
            <p:ph type="body" idx="1"/>
          </p:nvPr>
        </p:nvSpPr>
        <p:spPr/>
        <p:txBody>
          <a:bodyPr/>
          <a:lstStyle/>
          <a:p>
            <a:r>
              <a:rPr lang="en-US" altLang="en-US" sz="2400"/>
              <a:t>The previous example is an </a:t>
            </a:r>
            <a:r>
              <a:rPr lang="en-US" altLang="en-US" sz="2400" i="1"/>
              <a:t>unconditional branch</a:t>
            </a:r>
            <a:r>
              <a:rPr lang="en-US" altLang="en-US" sz="2400"/>
              <a:t>; the program will branch back to Main regardless of any code parameters.</a:t>
            </a:r>
            <a:br>
              <a:rPr lang="en-US" altLang="en-US" sz="2400"/>
            </a:br>
            <a:endParaRPr lang="en-US" altLang="en-US" sz="2400"/>
          </a:p>
          <a:p>
            <a:r>
              <a:rPr lang="en-US" altLang="en-US" sz="2400"/>
              <a:t>In a </a:t>
            </a:r>
            <a:r>
              <a:rPr lang="en-US" altLang="en-US" sz="2400" i="1"/>
              <a:t>conditional branch</a:t>
            </a:r>
            <a:r>
              <a:rPr lang="en-US" altLang="en-US" sz="2400"/>
              <a:t> a decision is made based on a current condition to branch or not to branch.</a:t>
            </a:r>
            <a:br>
              <a:rPr lang="en-US" altLang="en-US" sz="2400"/>
            </a:br>
            <a:endParaRPr lang="en-US" altLang="en-US" sz="2400"/>
          </a:p>
          <a:p>
            <a:r>
              <a:rPr lang="en-US" altLang="en-US" sz="2400"/>
              <a:t>As humans, we constantly make decisions based on input as to what to perform.  Shower too cold? Turn up the hot.  Shower too hot? Turn down the hot water.</a:t>
            </a:r>
            <a:br>
              <a:rPr lang="en-US" altLang="en-US" sz="2400"/>
            </a:br>
            <a:endParaRPr lang="en-US" altLang="en-US" sz="2400"/>
          </a:p>
          <a:p>
            <a:r>
              <a:rPr lang="en-US" altLang="en-US" sz="2400"/>
              <a:t>Microcontrollers can be programmed to act based on current conditions.  Switch closed? Sound an alarm!</a:t>
            </a:r>
            <a:endParaRPr lang="en-US" altLang="en-US" sz="2800"/>
          </a:p>
        </p:txBody>
      </p:sp>
    </p:spTree>
  </p:cSld>
  <p:clrMapOvr>
    <a:masterClrMapping/>
  </p:clrMapOvr>
  <p:transition advClick="0"/>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C644876-86BA-4B17-B352-2D1223D8794F}"/>
              </a:ext>
            </a:extLst>
          </p:cNvPr>
          <p:cNvSpPr>
            <a:spLocks noGrp="1"/>
          </p:cNvSpPr>
          <p:nvPr>
            <p:ph type="sldNum" sz="quarter" idx="12"/>
          </p:nvPr>
        </p:nvSpPr>
        <p:spPr/>
        <p:txBody>
          <a:bodyPr/>
          <a:lstStyle/>
          <a:p>
            <a:fld id="{EFD279E6-4468-4289-A0A7-058CA27FEA1C}" type="slidenum">
              <a:rPr lang="en-US" altLang="en-US"/>
              <a:pPr/>
              <a:t>124</a:t>
            </a:fld>
            <a:endParaRPr lang="en-US" altLang="en-US"/>
          </a:p>
        </p:txBody>
      </p:sp>
      <p:sp>
        <p:nvSpPr>
          <p:cNvPr id="69634" name="Rectangle 2">
            <a:extLst>
              <a:ext uri="{FF2B5EF4-FFF2-40B4-BE49-F238E27FC236}">
                <a16:creationId xmlns:a16="http://schemas.microsoft.com/office/drawing/2014/main" id="{9A368751-DF3B-4776-8263-B20EF8B86204}"/>
              </a:ext>
            </a:extLst>
          </p:cNvPr>
          <p:cNvSpPr>
            <a:spLocks noGrp="1" noRot="1" noChangeArrowheads="1"/>
          </p:cNvSpPr>
          <p:nvPr>
            <p:ph type="title"/>
          </p:nvPr>
        </p:nvSpPr>
        <p:spPr/>
        <p:txBody>
          <a:bodyPr/>
          <a:lstStyle/>
          <a:p>
            <a:r>
              <a:rPr lang="en-US" altLang="en-US"/>
              <a:t>IF-THEN </a:t>
            </a:r>
          </a:p>
        </p:txBody>
      </p:sp>
      <p:sp>
        <p:nvSpPr>
          <p:cNvPr id="69635" name="Rectangle 3">
            <a:extLst>
              <a:ext uri="{FF2B5EF4-FFF2-40B4-BE49-F238E27FC236}">
                <a16:creationId xmlns:a16="http://schemas.microsoft.com/office/drawing/2014/main" id="{3161B650-2677-470E-BFD3-2AA08DCC08DD}"/>
              </a:ext>
            </a:extLst>
          </p:cNvPr>
          <p:cNvSpPr>
            <a:spLocks noGrp="1" noRot="1" noChangeArrowheads="1"/>
          </p:cNvSpPr>
          <p:nvPr>
            <p:ph type="body" idx="1"/>
          </p:nvPr>
        </p:nvSpPr>
        <p:spPr/>
        <p:txBody>
          <a:bodyPr/>
          <a:lstStyle/>
          <a:p>
            <a:pPr>
              <a:lnSpc>
                <a:spcPct val="90000"/>
              </a:lnSpc>
            </a:pPr>
            <a:r>
              <a:rPr lang="en-US" altLang="en-US" sz="2400"/>
              <a:t>The </a:t>
            </a:r>
            <a:r>
              <a:rPr lang="en-US" altLang="en-US" sz="2400" b="1"/>
              <a:t>IF-THEN</a:t>
            </a:r>
            <a:r>
              <a:rPr lang="en-US" altLang="en-US" sz="2400"/>
              <a:t> is the primary means of conditional branching.</a:t>
            </a:r>
            <a:br>
              <a:rPr lang="en-US" altLang="en-US" sz="2400"/>
            </a:br>
            <a:r>
              <a:rPr lang="en-US" altLang="en-US" sz="2400">
                <a:solidFill>
                  <a:schemeClr val="tx2"/>
                </a:solidFill>
              </a:rPr>
              <a:t>IF </a:t>
            </a:r>
            <a:r>
              <a:rPr lang="en-US" altLang="en-US" sz="2400" i="1">
                <a:solidFill>
                  <a:schemeClr val="tx2"/>
                </a:solidFill>
              </a:rPr>
              <a:t>condition </a:t>
            </a:r>
            <a:r>
              <a:rPr lang="en-US" altLang="en-US" sz="2400">
                <a:solidFill>
                  <a:schemeClr val="tx2"/>
                </a:solidFill>
              </a:rPr>
              <a:t>THEN </a:t>
            </a:r>
            <a:r>
              <a:rPr lang="en-US" altLang="en-US" sz="2400" i="1">
                <a:solidFill>
                  <a:schemeClr val="tx2"/>
                </a:solidFill>
              </a:rPr>
              <a:t>addressLabel</a:t>
            </a:r>
            <a:br>
              <a:rPr lang="en-US" altLang="en-US" sz="2400" i="1">
                <a:solidFill>
                  <a:schemeClr val="tx2"/>
                </a:solidFill>
              </a:rPr>
            </a:br>
            <a:endParaRPr lang="en-US" altLang="en-US" sz="2400" i="1">
              <a:solidFill>
                <a:schemeClr val="tx2"/>
              </a:solidFill>
            </a:endParaRPr>
          </a:p>
          <a:p>
            <a:pPr>
              <a:lnSpc>
                <a:spcPct val="90000"/>
              </a:lnSpc>
            </a:pPr>
            <a:r>
              <a:rPr lang="en-US" altLang="en-US" sz="2400"/>
              <a:t>If the condition is evaluated to be true, execution will branch to the named address label.</a:t>
            </a:r>
            <a:br>
              <a:rPr lang="en-US" altLang="en-US" sz="2400"/>
            </a:br>
            <a:endParaRPr lang="en-US" altLang="en-US" sz="2400"/>
          </a:p>
          <a:p>
            <a:pPr>
              <a:lnSpc>
                <a:spcPct val="90000"/>
              </a:lnSpc>
            </a:pPr>
            <a:r>
              <a:rPr lang="en-US" altLang="en-US" sz="2400"/>
              <a:t>If the condition is not true, execution will continue to the next step in the program sequence.</a:t>
            </a:r>
            <a:br>
              <a:rPr lang="en-US" altLang="en-US" sz="2400"/>
            </a:br>
            <a:endParaRPr lang="en-US" altLang="en-US" sz="2400"/>
          </a:p>
          <a:p>
            <a:pPr>
              <a:lnSpc>
                <a:spcPct val="90000"/>
              </a:lnSpc>
            </a:pPr>
            <a:r>
              <a:rPr lang="en-US" altLang="en-US" sz="2400"/>
              <a:t>A condition is typically an equality:</a:t>
            </a:r>
            <a:br>
              <a:rPr lang="en-US" altLang="en-US" sz="2400"/>
            </a:br>
            <a:r>
              <a:rPr lang="en-US" altLang="en-US" sz="2400"/>
              <a:t>value1 = value2</a:t>
            </a:r>
            <a:br>
              <a:rPr lang="en-US" altLang="en-US" sz="2400"/>
            </a:br>
            <a:r>
              <a:rPr lang="en-US" altLang="en-US" sz="2400"/>
              <a:t>value1 &gt; value2</a:t>
            </a:r>
            <a:br>
              <a:rPr lang="en-US" altLang="en-US" sz="2400"/>
            </a:br>
            <a:r>
              <a:rPr lang="en-US" altLang="en-US" sz="2400"/>
              <a:t>value1 &lt; value2</a:t>
            </a:r>
            <a:br>
              <a:rPr lang="en-US" altLang="en-US" sz="2400"/>
            </a:br>
            <a:r>
              <a:rPr lang="en-US" altLang="en-US" sz="2400"/>
              <a:t>IN8 = 1</a:t>
            </a:r>
            <a:endParaRPr lang="en-US" altLang="en-US"/>
          </a:p>
        </p:txBody>
      </p:sp>
      <p:sp>
        <p:nvSpPr>
          <p:cNvPr id="69636" name="Text Box 4">
            <a:extLst>
              <a:ext uri="{FF2B5EF4-FFF2-40B4-BE49-F238E27FC236}">
                <a16:creationId xmlns:a16="http://schemas.microsoft.com/office/drawing/2014/main" id="{CDCB6FF9-608C-4362-859E-A3CC6ED14118}"/>
              </a:ext>
            </a:extLst>
          </p:cNvPr>
          <p:cNvSpPr txBox="1">
            <a:spLocks noChangeArrowheads="1"/>
          </p:cNvSpPr>
          <p:nvPr/>
        </p:nvSpPr>
        <p:spPr bwMode="auto">
          <a:xfrm>
            <a:off x="4953000" y="5105400"/>
            <a:ext cx="4073525" cy="758825"/>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400"/>
              <a:t>Compared to many versions of BASIC and</a:t>
            </a:r>
            <a:br>
              <a:rPr lang="en-US" altLang="en-US" sz="1400"/>
            </a:br>
            <a:r>
              <a:rPr lang="en-US" altLang="en-US" sz="1400"/>
              <a:t>other languages, the PBASIC implementation </a:t>
            </a:r>
            <a:br>
              <a:rPr lang="en-US" altLang="en-US" sz="1400"/>
            </a:br>
            <a:r>
              <a:rPr lang="en-US" altLang="en-US" sz="1400"/>
              <a:t>of the IF-THEN is fairly limited.</a:t>
            </a:r>
          </a:p>
        </p:txBody>
      </p:sp>
    </p:spTree>
  </p:cSld>
  <p:clrMapOvr>
    <a:masterClrMapping/>
  </p:clrMapOvr>
  <p:transition advClick="0"/>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1E470EDA-84D1-4238-85FD-30804B252855}"/>
              </a:ext>
            </a:extLst>
          </p:cNvPr>
          <p:cNvSpPr>
            <a:spLocks noGrp="1"/>
          </p:cNvSpPr>
          <p:nvPr>
            <p:ph type="sldNum" sz="quarter" idx="12"/>
          </p:nvPr>
        </p:nvSpPr>
        <p:spPr/>
        <p:txBody>
          <a:bodyPr/>
          <a:lstStyle/>
          <a:p>
            <a:fld id="{9D547CA3-47AD-4626-B351-6F549E6538CB}" type="slidenum">
              <a:rPr lang="en-US" altLang="en-US"/>
              <a:pPr/>
              <a:t>125</a:t>
            </a:fld>
            <a:endParaRPr lang="en-US" altLang="en-US"/>
          </a:p>
        </p:txBody>
      </p:sp>
      <p:sp>
        <p:nvSpPr>
          <p:cNvPr id="70658" name="Rectangle 2">
            <a:extLst>
              <a:ext uri="{FF2B5EF4-FFF2-40B4-BE49-F238E27FC236}">
                <a16:creationId xmlns:a16="http://schemas.microsoft.com/office/drawing/2014/main" id="{CD7AFC6C-E595-4E01-A999-A31554C3B76E}"/>
              </a:ext>
            </a:extLst>
          </p:cNvPr>
          <p:cNvSpPr>
            <a:spLocks noGrp="1" noRot="1" noChangeArrowheads="1"/>
          </p:cNvSpPr>
          <p:nvPr>
            <p:ph type="title"/>
          </p:nvPr>
        </p:nvSpPr>
        <p:spPr/>
        <p:txBody>
          <a:bodyPr/>
          <a:lstStyle/>
          <a:p>
            <a:r>
              <a:rPr lang="en-US" altLang="en-US"/>
              <a:t>IF-THEN Example: Alarm</a:t>
            </a:r>
          </a:p>
        </p:txBody>
      </p:sp>
      <p:sp>
        <p:nvSpPr>
          <p:cNvPr id="70659" name="Rectangle 3">
            <a:extLst>
              <a:ext uri="{FF2B5EF4-FFF2-40B4-BE49-F238E27FC236}">
                <a16:creationId xmlns:a16="http://schemas.microsoft.com/office/drawing/2014/main" id="{B8E45DD3-91C7-4E03-AB42-6E77412BA17C}"/>
              </a:ext>
            </a:extLst>
          </p:cNvPr>
          <p:cNvSpPr>
            <a:spLocks noGrp="1" noRot="1" noChangeArrowheads="1"/>
          </p:cNvSpPr>
          <p:nvPr>
            <p:ph type="body" idx="1"/>
          </p:nvPr>
        </p:nvSpPr>
        <p:spPr>
          <a:xfrm>
            <a:off x="301625" y="762000"/>
            <a:ext cx="8540750" cy="923925"/>
          </a:xfrm>
        </p:spPr>
        <p:txBody>
          <a:bodyPr/>
          <a:lstStyle/>
          <a:p>
            <a:r>
              <a:rPr lang="en-US" altLang="en-US" sz="2400"/>
              <a:t>This program will sound the alarm as long as pushbutton 1 is pressed.</a:t>
            </a:r>
            <a:endParaRPr lang="en-US" altLang="en-US"/>
          </a:p>
        </p:txBody>
      </p:sp>
      <p:sp>
        <p:nvSpPr>
          <p:cNvPr id="70660" name="Text Box 4">
            <a:extLst>
              <a:ext uri="{FF2B5EF4-FFF2-40B4-BE49-F238E27FC236}">
                <a16:creationId xmlns:a16="http://schemas.microsoft.com/office/drawing/2014/main" id="{9D8E1046-EFCB-4F3B-A335-55C117FD191A}"/>
              </a:ext>
            </a:extLst>
          </p:cNvPr>
          <p:cNvSpPr txBox="1">
            <a:spLocks noChangeArrowheads="1"/>
          </p:cNvSpPr>
          <p:nvPr/>
        </p:nvSpPr>
        <p:spPr bwMode="auto">
          <a:xfrm>
            <a:off x="0" y="3810000"/>
            <a:ext cx="3321050" cy="204787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gn="l">
              <a:spcBef>
                <a:spcPct val="0"/>
              </a:spcBef>
              <a:defRPr sz="2400">
                <a:solidFill>
                  <a:schemeClr val="tx1"/>
                </a:solidFill>
                <a:latin typeface="Times New Roman" panose="02020603050405020304" pitchFamily="18" charset="0"/>
              </a:defRPr>
            </a:lvl1pPr>
            <a:lvl2pPr marL="914400" indent="-457200" algn="l">
              <a:spcBef>
                <a:spcPct val="0"/>
              </a:spcBef>
              <a:defRPr sz="2400">
                <a:solidFill>
                  <a:schemeClr val="tx1"/>
                </a:solidFill>
                <a:latin typeface="Times New Roman" panose="02020603050405020304" pitchFamily="18" charset="0"/>
              </a:defRPr>
            </a:lvl2pPr>
            <a:lvl3pPr marL="1371600" indent="-457200" algn="l">
              <a:spcBef>
                <a:spcPct val="0"/>
              </a:spcBef>
              <a:defRPr sz="2400">
                <a:solidFill>
                  <a:schemeClr val="tx1"/>
                </a:solidFill>
                <a:latin typeface="Times New Roman" panose="02020603050405020304" pitchFamily="18" charset="0"/>
              </a:defRPr>
            </a:lvl3pPr>
            <a:lvl4pPr marL="1828800" indent="-457200" algn="l">
              <a:spcBef>
                <a:spcPct val="0"/>
              </a:spcBef>
              <a:defRPr sz="2400">
                <a:solidFill>
                  <a:schemeClr val="tx1"/>
                </a:solidFill>
                <a:latin typeface="Times New Roman" panose="02020603050405020304" pitchFamily="18" charset="0"/>
              </a:defRPr>
            </a:lvl4pPr>
            <a:lvl5pPr marL="2286000" indent="-457200" algn="l">
              <a:spcBef>
                <a:spcPct val="0"/>
              </a:spcBef>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ClrTx/>
              <a:buSzTx/>
              <a:buFontTx/>
              <a:buNone/>
            </a:pPr>
            <a:r>
              <a:rPr lang="en-US" altLang="en-US" sz="1600">
                <a:effectLst>
                  <a:outerShdw blurRad="38100" dist="38100" dir="2700000" algn="tl">
                    <a:srgbClr val="000000"/>
                  </a:outerShdw>
                </a:effectLst>
                <a:latin typeface="Arial" panose="020B0604020202020204" pitchFamily="34" charset="0"/>
              </a:rPr>
              <a:t>Start:</a:t>
            </a:r>
          </a:p>
          <a:p>
            <a:pPr>
              <a:buClrTx/>
              <a:buSzTx/>
              <a:buFontTx/>
              <a:buChar char="•"/>
            </a:pPr>
            <a:r>
              <a:rPr lang="en-US" altLang="en-US" sz="1600">
                <a:effectLst>
                  <a:outerShdw blurRad="38100" dist="38100" dir="2700000" algn="tl">
                    <a:srgbClr val="000000"/>
                  </a:outerShdw>
                </a:effectLst>
                <a:latin typeface="Arial" panose="020B0604020202020204" pitchFamily="34" charset="0"/>
              </a:rPr>
              <a:t>Is button 1 pressed?</a:t>
            </a:r>
          </a:p>
          <a:p>
            <a:pPr>
              <a:buClrTx/>
              <a:buSzTx/>
              <a:buFontTx/>
              <a:buChar char="•"/>
            </a:pPr>
            <a:r>
              <a:rPr lang="en-US" altLang="en-US" sz="1600">
                <a:effectLst>
                  <a:outerShdw blurRad="38100" dist="38100" dir="2700000" algn="tl">
                    <a:srgbClr val="000000"/>
                  </a:outerShdw>
                </a:effectLst>
                <a:latin typeface="Arial" panose="020B0604020202020204" pitchFamily="34" charset="0"/>
              </a:rPr>
              <a:t>Yes, Go sound Alarm</a:t>
            </a:r>
          </a:p>
          <a:p>
            <a:pPr>
              <a:buClrTx/>
              <a:buSzTx/>
              <a:buFontTx/>
              <a:buChar char="•"/>
            </a:pPr>
            <a:r>
              <a:rPr lang="en-US" altLang="en-US" sz="1600">
                <a:effectLst>
                  <a:outerShdw blurRad="38100" dist="38100" dir="2700000" algn="tl">
                    <a:srgbClr val="000000"/>
                  </a:outerShdw>
                </a:effectLst>
                <a:latin typeface="Arial" panose="020B0604020202020204" pitchFamily="34" charset="0"/>
              </a:rPr>
              <a:t>No, Go back to start</a:t>
            </a:r>
          </a:p>
          <a:p>
            <a:pPr>
              <a:buClrTx/>
              <a:buSzTx/>
              <a:buFontTx/>
              <a:buNone/>
            </a:pPr>
            <a:endParaRPr lang="en-US" altLang="en-US" sz="1600">
              <a:effectLst>
                <a:outerShdw blurRad="38100" dist="38100" dir="2700000" algn="tl">
                  <a:srgbClr val="000000"/>
                </a:outerShdw>
              </a:effectLst>
              <a:latin typeface="Arial" panose="020B0604020202020204" pitchFamily="34" charset="0"/>
            </a:endParaRPr>
          </a:p>
          <a:p>
            <a:pPr>
              <a:buClrTx/>
              <a:buSzTx/>
              <a:buFontTx/>
              <a:buNone/>
            </a:pPr>
            <a:r>
              <a:rPr lang="en-US" altLang="en-US" sz="1600">
                <a:effectLst>
                  <a:outerShdw blurRad="38100" dist="38100" dir="2700000" algn="tl">
                    <a:srgbClr val="000000"/>
                  </a:outerShdw>
                </a:effectLst>
                <a:latin typeface="Arial" panose="020B0604020202020204" pitchFamily="34" charset="0"/>
              </a:rPr>
              <a:t>Alarm</a:t>
            </a:r>
          </a:p>
          <a:p>
            <a:pPr>
              <a:buClrTx/>
              <a:buSzTx/>
              <a:buFontTx/>
              <a:buChar char="•"/>
            </a:pPr>
            <a:r>
              <a:rPr lang="en-US" altLang="en-US" sz="1600">
                <a:effectLst>
                  <a:outerShdw blurRad="38100" dist="38100" dir="2700000" algn="tl">
                    <a:srgbClr val="000000"/>
                  </a:outerShdw>
                </a:effectLst>
                <a:latin typeface="Arial" panose="020B0604020202020204" pitchFamily="34" charset="0"/>
              </a:rPr>
              <a:t>Sound speaker</a:t>
            </a:r>
          </a:p>
          <a:p>
            <a:pPr>
              <a:buClrTx/>
              <a:buSzTx/>
              <a:buFontTx/>
              <a:buChar char="•"/>
            </a:pPr>
            <a:r>
              <a:rPr lang="en-US" altLang="en-US" sz="1600">
                <a:effectLst>
                  <a:outerShdw blurRad="38100" dist="38100" dir="2700000" algn="tl">
                    <a:srgbClr val="000000"/>
                  </a:outerShdw>
                </a:effectLst>
                <a:latin typeface="Arial" panose="020B0604020202020204" pitchFamily="34" charset="0"/>
              </a:rPr>
              <a:t>Go back to start of program</a:t>
            </a:r>
            <a:endParaRPr lang="en-US" altLang="en-US" sz="1600" b="0">
              <a:latin typeface="Arial" panose="020B0604020202020204" pitchFamily="34" charset="0"/>
            </a:endParaRPr>
          </a:p>
        </p:txBody>
      </p:sp>
      <p:sp>
        <p:nvSpPr>
          <p:cNvPr id="70662" name="Text Box 6">
            <a:extLst>
              <a:ext uri="{FF2B5EF4-FFF2-40B4-BE49-F238E27FC236}">
                <a16:creationId xmlns:a16="http://schemas.microsoft.com/office/drawing/2014/main" id="{C1922120-5295-478D-BF78-13E944CFAAC1}"/>
              </a:ext>
            </a:extLst>
          </p:cNvPr>
          <p:cNvSpPr txBox="1">
            <a:spLocks noChangeArrowheads="1"/>
          </p:cNvSpPr>
          <p:nvPr/>
        </p:nvSpPr>
        <p:spPr bwMode="auto">
          <a:xfrm>
            <a:off x="5564188" y="2327275"/>
            <a:ext cx="3427412" cy="3905250"/>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a:solidFill>
                  <a:srgbClr val="FFFFFF"/>
                </a:solidFill>
              </a:rPr>
              <a:t>' &lt;&lt;&lt;&lt; INSERT SECTION 5 COMMON</a:t>
            </a:r>
          </a:p>
          <a:p>
            <a:pPr algn="l">
              <a:spcBef>
                <a:spcPct val="0"/>
              </a:spcBef>
              <a:buClrTx/>
              <a:buSzTx/>
              <a:buFontTx/>
              <a:buNone/>
            </a:pPr>
            <a:r>
              <a:rPr lang="en-US" altLang="en-US" sz="1400">
                <a:solidFill>
                  <a:srgbClr val="FFFFFF"/>
                </a:solidFill>
              </a:rPr>
              <a:t>' </a:t>
            </a:r>
            <a:r>
              <a:rPr lang="en-US" altLang="en-US" sz="1600">
                <a:solidFill>
                  <a:srgbClr val="FFFFFF"/>
                </a:solidFill>
                <a:hlinkClick r:id="rId2" action="ppaction://hlinksldjump"/>
              </a:rPr>
              <a:t>CIRCUIT DECLARATIONS </a:t>
            </a:r>
            <a:r>
              <a:rPr lang="en-US" altLang="en-US" sz="1400">
                <a:solidFill>
                  <a:srgbClr val="FFFFFF"/>
                </a:solidFill>
              </a:rPr>
              <a:t>&gt;&gt;&gt;&gt;</a:t>
            </a:r>
          </a:p>
          <a:p>
            <a:pPr algn="l">
              <a:spcBef>
                <a:spcPct val="0"/>
              </a:spcBef>
              <a:buClrTx/>
              <a:buSzTx/>
              <a:buFontTx/>
              <a:buNone/>
            </a:pPr>
            <a:endParaRPr lang="en-US" altLang="en-US" sz="1400">
              <a:solidFill>
                <a:srgbClr val="FFFFFF"/>
              </a:solidFill>
            </a:endParaRPr>
          </a:p>
          <a:p>
            <a:pPr algn="l">
              <a:spcBef>
                <a:spcPct val="0"/>
              </a:spcBef>
              <a:buClrTx/>
              <a:buSzTx/>
              <a:buFontTx/>
              <a:buNone/>
            </a:pPr>
            <a:r>
              <a:rPr lang="en-US" altLang="en-US" sz="1400" b="0">
                <a:solidFill>
                  <a:srgbClr val="FFFFFF"/>
                </a:solidFill>
              </a:rPr>
              <a:t>'Prog 6C: Conditional Branching Alarm</a:t>
            </a:r>
          </a:p>
          <a:p>
            <a:pPr algn="l">
              <a:spcBef>
                <a:spcPct val="0"/>
              </a:spcBef>
              <a:buClrTx/>
              <a:buSzTx/>
              <a:buFontTx/>
              <a:buNone/>
            </a:pPr>
            <a:endParaRPr lang="en-US" altLang="en-US" sz="1400" b="0">
              <a:solidFill>
                <a:srgbClr val="FFFFFF"/>
              </a:solidFill>
            </a:endParaRPr>
          </a:p>
          <a:p>
            <a:pPr algn="l">
              <a:spcBef>
                <a:spcPct val="0"/>
              </a:spcBef>
              <a:buClrTx/>
              <a:buSzTx/>
              <a:buFontTx/>
              <a:buNone/>
            </a:pPr>
            <a:r>
              <a:rPr lang="en-US" altLang="en-US" sz="1600" b="0">
                <a:solidFill>
                  <a:srgbClr val="FFFFFF"/>
                </a:solidFill>
              </a:rPr>
              <a:t>Main:</a:t>
            </a:r>
          </a:p>
          <a:p>
            <a:pPr algn="l">
              <a:spcBef>
                <a:spcPct val="0"/>
              </a:spcBef>
              <a:buClrTx/>
              <a:buSzTx/>
              <a:buFontTx/>
              <a:buNone/>
            </a:pPr>
            <a:r>
              <a:rPr lang="en-US" altLang="en-US" sz="1600" b="0">
                <a:solidFill>
                  <a:srgbClr val="FFFFFF"/>
                </a:solidFill>
              </a:rPr>
              <a:t>  ' If pushbutton 1 is pressed,</a:t>
            </a:r>
          </a:p>
          <a:p>
            <a:pPr algn="l">
              <a:spcBef>
                <a:spcPct val="0"/>
              </a:spcBef>
              <a:buClrTx/>
              <a:buSzTx/>
              <a:buFontTx/>
              <a:buNone/>
            </a:pPr>
            <a:r>
              <a:rPr lang="en-US" altLang="en-US" sz="1600" b="0">
                <a:solidFill>
                  <a:srgbClr val="FFFFFF"/>
                </a:solidFill>
              </a:rPr>
              <a:t>  ' then go sound alarm</a:t>
            </a:r>
          </a:p>
          <a:p>
            <a:pPr algn="l">
              <a:spcBef>
                <a:spcPct val="0"/>
              </a:spcBef>
              <a:buClrTx/>
              <a:buSzTx/>
              <a:buFontTx/>
              <a:buNone/>
            </a:pPr>
            <a:r>
              <a:rPr lang="en-US" altLang="en-US" sz="1600" b="0">
                <a:solidFill>
                  <a:srgbClr val="FFFFFF"/>
                </a:solidFill>
              </a:rPr>
              <a:t>  IF PB1 = PB_On THEN Alarm</a:t>
            </a:r>
          </a:p>
          <a:p>
            <a:pPr algn="l">
              <a:spcBef>
                <a:spcPct val="0"/>
              </a:spcBef>
              <a:buClrTx/>
              <a:buSzTx/>
              <a:buFontTx/>
              <a:buNone/>
            </a:pPr>
            <a:r>
              <a:rPr lang="en-US" altLang="en-US" sz="1600" b="0">
                <a:solidFill>
                  <a:srgbClr val="FFFFFF"/>
                </a:solidFill>
              </a:rPr>
              <a:t>GOTO Main</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Alarm:</a:t>
            </a:r>
          </a:p>
          <a:p>
            <a:pPr algn="l">
              <a:spcBef>
                <a:spcPct val="0"/>
              </a:spcBef>
              <a:buClrTx/>
              <a:buSzTx/>
              <a:buFontTx/>
              <a:buNone/>
            </a:pPr>
            <a:r>
              <a:rPr lang="en-US" altLang="en-US" sz="1600" b="0">
                <a:solidFill>
                  <a:srgbClr val="FFFFFF"/>
                </a:solidFill>
              </a:rPr>
              <a:t>  'Sound the alarm</a:t>
            </a:r>
          </a:p>
          <a:p>
            <a:pPr algn="l">
              <a:spcBef>
                <a:spcPct val="0"/>
              </a:spcBef>
              <a:buClrTx/>
              <a:buSzTx/>
              <a:buFontTx/>
              <a:buNone/>
            </a:pPr>
            <a:r>
              <a:rPr lang="en-US" altLang="en-US" sz="1600" b="0">
                <a:solidFill>
                  <a:srgbClr val="FFFFFF"/>
                </a:solidFill>
              </a:rPr>
              <a:t>  FREQOUT Speaker, 1000, 2000</a:t>
            </a:r>
          </a:p>
          <a:p>
            <a:pPr algn="l">
              <a:spcBef>
                <a:spcPct val="0"/>
              </a:spcBef>
              <a:buClrTx/>
              <a:buSzTx/>
              <a:buFontTx/>
              <a:buNone/>
            </a:pPr>
            <a:r>
              <a:rPr lang="en-US" altLang="en-US" sz="1600" b="0">
                <a:solidFill>
                  <a:srgbClr val="FFFFFF"/>
                </a:solidFill>
              </a:rPr>
              <a:t>GOTO Main</a:t>
            </a:r>
            <a:endParaRPr lang="en-US" altLang="en-US" sz="1600" b="0">
              <a:solidFill>
                <a:srgbClr val="FFFFFF"/>
              </a:solidFill>
              <a:latin typeface="Courier" charset="0"/>
            </a:endParaRPr>
          </a:p>
          <a:p>
            <a:pPr algn="l">
              <a:spcBef>
                <a:spcPct val="0"/>
              </a:spcBef>
              <a:buClrTx/>
              <a:buSzTx/>
              <a:buFontTx/>
              <a:buNone/>
            </a:pPr>
            <a:endParaRPr lang="en-US" altLang="en-US" sz="1600" b="0">
              <a:solidFill>
                <a:schemeClr val="tx1"/>
              </a:solidFill>
            </a:endParaRPr>
          </a:p>
        </p:txBody>
      </p:sp>
      <p:sp>
        <p:nvSpPr>
          <p:cNvPr id="70663" name="Text Box 7">
            <a:extLst>
              <a:ext uri="{FF2B5EF4-FFF2-40B4-BE49-F238E27FC236}">
                <a16:creationId xmlns:a16="http://schemas.microsoft.com/office/drawing/2014/main" id="{74071047-94CF-444E-8C25-29AA7EC1061E}"/>
              </a:ext>
            </a:extLst>
          </p:cNvPr>
          <p:cNvSpPr txBox="1">
            <a:spLocks noChangeArrowheads="1"/>
          </p:cNvSpPr>
          <p:nvPr/>
        </p:nvSpPr>
        <p:spPr bwMode="auto">
          <a:xfrm>
            <a:off x="381000" y="3352800"/>
            <a:ext cx="1581150" cy="36671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800" b="0">
                <a:solidFill>
                  <a:schemeClr val="tx1"/>
                </a:solidFill>
              </a:rPr>
              <a:t>Pseudo-Code</a:t>
            </a:r>
          </a:p>
        </p:txBody>
      </p:sp>
      <p:sp>
        <p:nvSpPr>
          <p:cNvPr id="70664" name="Text Box 8">
            <a:extLst>
              <a:ext uri="{FF2B5EF4-FFF2-40B4-BE49-F238E27FC236}">
                <a16:creationId xmlns:a16="http://schemas.microsoft.com/office/drawing/2014/main" id="{8D7EF0B3-76CE-4810-ADD1-52A8EDF437CC}"/>
              </a:ext>
            </a:extLst>
          </p:cNvPr>
          <p:cNvSpPr txBox="1">
            <a:spLocks noChangeArrowheads="1"/>
          </p:cNvSpPr>
          <p:nvPr/>
        </p:nvSpPr>
        <p:spPr bwMode="auto">
          <a:xfrm>
            <a:off x="2971800" y="1828800"/>
            <a:ext cx="1174750" cy="36671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800" b="0">
                <a:solidFill>
                  <a:schemeClr val="tx1"/>
                </a:solidFill>
              </a:rPr>
              <a:t>Flowchart</a:t>
            </a:r>
          </a:p>
        </p:txBody>
      </p:sp>
      <p:sp>
        <p:nvSpPr>
          <p:cNvPr id="70665" name="Text Box 9">
            <a:extLst>
              <a:ext uri="{FF2B5EF4-FFF2-40B4-BE49-F238E27FC236}">
                <a16:creationId xmlns:a16="http://schemas.microsoft.com/office/drawing/2014/main" id="{5A8603A9-7552-4E81-A698-5E7DA52C51EF}"/>
              </a:ext>
            </a:extLst>
          </p:cNvPr>
          <p:cNvSpPr txBox="1">
            <a:spLocks noChangeArrowheads="1"/>
          </p:cNvSpPr>
          <p:nvPr/>
        </p:nvSpPr>
        <p:spPr bwMode="auto">
          <a:xfrm>
            <a:off x="6402388" y="1844675"/>
            <a:ext cx="1670050" cy="36671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800" b="0">
                <a:solidFill>
                  <a:schemeClr val="tx1"/>
                </a:solidFill>
              </a:rPr>
              <a:t>Program Code</a:t>
            </a:r>
          </a:p>
        </p:txBody>
      </p:sp>
      <p:grpSp>
        <p:nvGrpSpPr>
          <p:cNvPr id="70727" name="Group 71">
            <a:extLst>
              <a:ext uri="{FF2B5EF4-FFF2-40B4-BE49-F238E27FC236}">
                <a16:creationId xmlns:a16="http://schemas.microsoft.com/office/drawing/2014/main" id="{7D6E8D82-7DFB-4464-892F-D0554D630933}"/>
              </a:ext>
            </a:extLst>
          </p:cNvPr>
          <p:cNvGrpSpPr>
            <a:grpSpLocks/>
          </p:cNvGrpSpPr>
          <p:nvPr/>
        </p:nvGrpSpPr>
        <p:grpSpPr bwMode="auto">
          <a:xfrm>
            <a:off x="2514600" y="2286000"/>
            <a:ext cx="2895600" cy="3048000"/>
            <a:chOff x="1584" y="1440"/>
            <a:chExt cx="1824" cy="1920"/>
          </a:xfrm>
        </p:grpSpPr>
        <p:sp>
          <p:nvSpPr>
            <p:cNvPr id="70714" name="AutoShape 58">
              <a:extLst>
                <a:ext uri="{FF2B5EF4-FFF2-40B4-BE49-F238E27FC236}">
                  <a16:creationId xmlns:a16="http://schemas.microsoft.com/office/drawing/2014/main" id="{43D2330C-1D31-4A11-8670-EB8BF101B8A3}"/>
                </a:ext>
              </a:extLst>
            </p:cNvPr>
            <p:cNvSpPr>
              <a:spLocks noChangeArrowheads="1"/>
            </p:cNvSpPr>
            <p:nvPr/>
          </p:nvSpPr>
          <p:spPr bwMode="auto">
            <a:xfrm>
              <a:off x="1824" y="1968"/>
              <a:ext cx="864" cy="528"/>
            </a:xfrm>
            <a:prstGeom prst="flowChartDecision">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Button 1</a:t>
              </a:r>
              <a:br>
                <a:rPr lang="en-US" altLang="en-US"/>
              </a:br>
              <a:r>
                <a:rPr lang="en-US" altLang="en-US"/>
                <a:t>Pressed</a:t>
              </a:r>
            </a:p>
          </p:txBody>
        </p:sp>
        <p:sp>
          <p:nvSpPr>
            <p:cNvPr id="70715" name="AutoShape 59">
              <a:extLst>
                <a:ext uri="{FF2B5EF4-FFF2-40B4-BE49-F238E27FC236}">
                  <a16:creationId xmlns:a16="http://schemas.microsoft.com/office/drawing/2014/main" id="{7830AC78-26E6-493B-ADB9-0EA2B40F71FB}"/>
                </a:ext>
              </a:extLst>
            </p:cNvPr>
            <p:cNvSpPr>
              <a:spLocks noChangeArrowheads="1"/>
            </p:cNvSpPr>
            <p:nvPr/>
          </p:nvSpPr>
          <p:spPr bwMode="auto">
            <a:xfrm>
              <a:off x="1920" y="1440"/>
              <a:ext cx="672" cy="144"/>
            </a:xfrm>
            <a:prstGeom prst="flowChartTerminator">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Main</a:t>
              </a:r>
            </a:p>
          </p:txBody>
        </p:sp>
        <p:cxnSp>
          <p:nvCxnSpPr>
            <p:cNvPr id="70716" name="AutoShape 60">
              <a:extLst>
                <a:ext uri="{FF2B5EF4-FFF2-40B4-BE49-F238E27FC236}">
                  <a16:creationId xmlns:a16="http://schemas.microsoft.com/office/drawing/2014/main" id="{1C4965BD-3877-4A0C-A74B-262D0C21FD4D}"/>
                </a:ext>
              </a:extLst>
            </p:cNvPr>
            <p:cNvCxnSpPr>
              <a:cxnSpLocks noChangeShapeType="1"/>
              <a:stCxn id="70715" idx="2"/>
              <a:endCxn id="70714" idx="0"/>
            </p:cNvCxnSpPr>
            <p:nvPr/>
          </p:nvCxnSpPr>
          <p:spPr bwMode="auto">
            <a:xfrm>
              <a:off x="2256" y="1592"/>
              <a:ext cx="0" cy="368"/>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718" name="AutoShape 62">
              <a:extLst>
                <a:ext uri="{FF2B5EF4-FFF2-40B4-BE49-F238E27FC236}">
                  <a16:creationId xmlns:a16="http://schemas.microsoft.com/office/drawing/2014/main" id="{AFA26897-9779-4390-BA90-C8736D485CA9}"/>
                </a:ext>
              </a:extLst>
            </p:cNvPr>
            <p:cNvCxnSpPr>
              <a:cxnSpLocks noChangeShapeType="1"/>
              <a:stCxn id="70714" idx="1"/>
              <a:endCxn id="70715" idx="1"/>
            </p:cNvCxnSpPr>
            <p:nvPr/>
          </p:nvCxnSpPr>
          <p:spPr bwMode="auto">
            <a:xfrm rot="10800000" flipH="1">
              <a:off x="1816" y="1512"/>
              <a:ext cx="96" cy="720"/>
            </a:xfrm>
            <a:prstGeom prst="bentConnector3">
              <a:avLst>
                <a:gd name="adj1" fmla="val -291671"/>
              </a:avLst>
            </a:prstGeom>
            <a:noFill/>
            <a:ln w="254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719" name="AutoShape 63">
              <a:extLst>
                <a:ext uri="{FF2B5EF4-FFF2-40B4-BE49-F238E27FC236}">
                  <a16:creationId xmlns:a16="http://schemas.microsoft.com/office/drawing/2014/main" id="{71A2FA02-687E-4B98-BCAD-A615DC07762F}"/>
                </a:ext>
              </a:extLst>
            </p:cNvPr>
            <p:cNvSpPr>
              <a:spLocks noChangeArrowheads="1"/>
            </p:cNvSpPr>
            <p:nvPr/>
          </p:nvSpPr>
          <p:spPr bwMode="auto">
            <a:xfrm>
              <a:off x="2592" y="2400"/>
              <a:ext cx="816" cy="432"/>
            </a:xfrm>
            <a:prstGeom prst="flowChartInputOutpu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Speaker</a:t>
              </a:r>
              <a:br>
                <a:rPr lang="en-US" altLang="en-US"/>
              </a:br>
              <a:r>
                <a:rPr lang="en-US" altLang="en-US"/>
                <a:t>2000Hz for</a:t>
              </a:r>
              <a:br>
                <a:rPr lang="en-US" altLang="en-US"/>
              </a:br>
              <a:r>
                <a:rPr lang="en-US" altLang="en-US"/>
                <a:t>1 second</a:t>
              </a:r>
            </a:p>
          </p:txBody>
        </p:sp>
        <p:sp>
          <p:nvSpPr>
            <p:cNvPr id="70720" name="AutoShape 64">
              <a:extLst>
                <a:ext uri="{FF2B5EF4-FFF2-40B4-BE49-F238E27FC236}">
                  <a16:creationId xmlns:a16="http://schemas.microsoft.com/office/drawing/2014/main" id="{85B25B0D-99FA-4889-9C7A-F633D86487CC}"/>
                </a:ext>
              </a:extLst>
            </p:cNvPr>
            <p:cNvSpPr>
              <a:spLocks noChangeArrowheads="1"/>
            </p:cNvSpPr>
            <p:nvPr/>
          </p:nvSpPr>
          <p:spPr bwMode="auto">
            <a:xfrm>
              <a:off x="2832" y="3072"/>
              <a:ext cx="336" cy="288"/>
            </a:xfrm>
            <a:prstGeom prst="flowChartConnector">
              <a:avLst/>
            </a:prstGeom>
            <a:solidFill>
              <a:schemeClr val="tx1"/>
            </a:solidFill>
            <a:ln w="254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Main</a:t>
              </a:r>
            </a:p>
          </p:txBody>
        </p:sp>
        <p:cxnSp>
          <p:nvCxnSpPr>
            <p:cNvPr id="70721" name="AutoShape 65">
              <a:extLst>
                <a:ext uri="{FF2B5EF4-FFF2-40B4-BE49-F238E27FC236}">
                  <a16:creationId xmlns:a16="http://schemas.microsoft.com/office/drawing/2014/main" id="{E24A1253-C01B-417E-B257-3DFE7D75A6A8}"/>
                </a:ext>
              </a:extLst>
            </p:cNvPr>
            <p:cNvCxnSpPr>
              <a:cxnSpLocks noChangeShapeType="1"/>
              <a:stCxn id="70714" idx="3"/>
              <a:endCxn id="70719" idx="1"/>
            </p:cNvCxnSpPr>
            <p:nvPr/>
          </p:nvCxnSpPr>
          <p:spPr bwMode="auto">
            <a:xfrm>
              <a:off x="2696" y="2232"/>
              <a:ext cx="304" cy="160"/>
            </a:xfrm>
            <a:prstGeom prst="bentConnector2">
              <a:avLst/>
            </a:prstGeom>
            <a:noFill/>
            <a:ln w="254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722" name="AutoShape 66">
              <a:extLst>
                <a:ext uri="{FF2B5EF4-FFF2-40B4-BE49-F238E27FC236}">
                  <a16:creationId xmlns:a16="http://schemas.microsoft.com/office/drawing/2014/main" id="{4CB13641-B973-4521-B0ED-5FCD52420B2D}"/>
                </a:ext>
              </a:extLst>
            </p:cNvPr>
            <p:cNvCxnSpPr>
              <a:cxnSpLocks noChangeShapeType="1"/>
              <a:stCxn id="70719" idx="4"/>
              <a:endCxn id="70720" idx="0"/>
            </p:cNvCxnSpPr>
            <p:nvPr/>
          </p:nvCxnSpPr>
          <p:spPr bwMode="auto">
            <a:xfrm>
              <a:off x="3000" y="2840"/>
              <a:ext cx="0" cy="224"/>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723" name="Text Box 67">
              <a:extLst>
                <a:ext uri="{FF2B5EF4-FFF2-40B4-BE49-F238E27FC236}">
                  <a16:creationId xmlns:a16="http://schemas.microsoft.com/office/drawing/2014/main" id="{2B241C18-5A8E-4C58-9028-86F3910DC100}"/>
                </a:ext>
              </a:extLst>
            </p:cNvPr>
            <p:cNvSpPr txBox="1">
              <a:spLocks noChangeArrowheads="1"/>
            </p:cNvSpPr>
            <p:nvPr/>
          </p:nvSpPr>
          <p:spPr bwMode="auto">
            <a:xfrm>
              <a:off x="2688" y="2064"/>
              <a:ext cx="289" cy="1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True</a:t>
              </a:r>
            </a:p>
          </p:txBody>
        </p:sp>
        <p:sp>
          <p:nvSpPr>
            <p:cNvPr id="70724" name="Text Box 68">
              <a:extLst>
                <a:ext uri="{FF2B5EF4-FFF2-40B4-BE49-F238E27FC236}">
                  <a16:creationId xmlns:a16="http://schemas.microsoft.com/office/drawing/2014/main" id="{30B70CC8-7266-4DDF-96A5-585951394D7B}"/>
                </a:ext>
              </a:extLst>
            </p:cNvPr>
            <p:cNvSpPr txBox="1">
              <a:spLocks noChangeArrowheads="1"/>
            </p:cNvSpPr>
            <p:nvPr/>
          </p:nvSpPr>
          <p:spPr bwMode="auto">
            <a:xfrm>
              <a:off x="1584" y="2064"/>
              <a:ext cx="319" cy="1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False</a:t>
              </a:r>
            </a:p>
          </p:txBody>
        </p:sp>
      </p:grpSp>
    </p:spTree>
  </p:cSld>
  <p:clrMapOvr>
    <a:masterClrMapping/>
  </p:clrMapOvr>
  <p:transition advClick="0"/>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8C6DFC3B-9F8E-4AE1-B3CB-4A56F05825B7}"/>
              </a:ext>
            </a:extLst>
          </p:cNvPr>
          <p:cNvSpPr>
            <a:spLocks noGrp="1"/>
          </p:cNvSpPr>
          <p:nvPr>
            <p:ph type="sldNum" sz="quarter" idx="12"/>
          </p:nvPr>
        </p:nvSpPr>
        <p:spPr/>
        <p:txBody>
          <a:bodyPr/>
          <a:lstStyle/>
          <a:p>
            <a:fld id="{D83C426B-9C23-492B-97F2-06402403DA99}" type="slidenum">
              <a:rPr lang="en-US" altLang="en-US"/>
              <a:pPr/>
              <a:t>126</a:t>
            </a:fld>
            <a:endParaRPr lang="en-US" altLang="en-US"/>
          </a:p>
        </p:txBody>
      </p:sp>
      <p:sp>
        <p:nvSpPr>
          <p:cNvPr id="161794" name="Rectangle 2">
            <a:extLst>
              <a:ext uri="{FF2B5EF4-FFF2-40B4-BE49-F238E27FC236}">
                <a16:creationId xmlns:a16="http://schemas.microsoft.com/office/drawing/2014/main" id="{CF625DB3-E398-4780-8B60-57C3879CA626}"/>
              </a:ext>
            </a:extLst>
          </p:cNvPr>
          <p:cNvSpPr>
            <a:spLocks noGrp="1" noRot="1" noChangeArrowheads="1"/>
          </p:cNvSpPr>
          <p:nvPr>
            <p:ph type="title"/>
          </p:nvPr>
        </p:nvSpPr>
        <p:spPr/>
        <p:txBody>
          <a:bodyPr/>
          <a:lstStyle/>
          <a:p>
            <a:r>
              <a:rPr lang="en-US" altLang="en-US"/>
              <a:t>IF-THEN Code Discussion</a:t>
            </a:r>
          </a:p>
        </p:txBody>
      </p:sp>
      <p:sp>
        <p:nvSpPr>
          <p:cNvPr id="161796" name="Text Box 4">
            <a:extLst>
              <a:ext uri="{FF2B5EF4-FFF2-40B4-BE49-F238E27FC236}">
                <a16:creationId xmlns:a16="http://schemas.microsoft.com/office/drawing/2014/main" id="{03DC6339-B162-468E-BC75-5701C2CBCFFB}"/>
              </a:ext>
            </a:extLst>
          </p:cNvPr>
          <p:cNvSpPr txBox="1">
            <a:spLocks noChangeArrowheads="1"/>
          </p:cNvSpPr>
          <p:nvPr/>
        </p:nvSpPr>
        <p:spPr bwMode="auto">
          <a:xfrm>
            <a:off x="2514600" y="2362200"/>
            <a:ext cx="4419600" cy="3141663"/>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800" b="0">
                <a:solidFill>
                  <a:srgbClr val="FFFFFF"/>
                </a:solidFill>
              </a:rPr>
              <a:t>Main:</a:t>
            </a:r>
          </a:p>
          <a:p>
            <a:pPr algn="l">
              <a:spcBef>
                <a:spcPct val="0"/>
              </a:spcBef>
              <a:buClrTx/>
              <a:buSzTx/>
              <a:buFontTx/>
              <a:buNone/>
            </a:pPr>
            <a:r>
              <a:rPr lang="en-US" altLang="en-US" sz="1800" b="0">
                <a:solidFill>
                  <a:srgbClr val="FFFFFF"/>
                </a:solidFill>
              </a:rPr>
              <a:t>  ' If switch 1 is pressed,</a:t>
            </a:r>
          </a:p>
          <a:p>
            <a:pPr algn="l">
              <a:spcBef>
                <a:spcPct val="0"/>
              </a:spcBef>
              <a:buClrTx/>
              <a:buSzTx/>
              <a:buFontTx/>
              <a:buNone/>
            </a:pPr>
            <a:r>
              <a:rPr lang="en-US" altLang="en-US" sz="1800" b="0">
                <a:solidFill>
                  <a:srgbClr val="FFFFFF"/>
                </a:solidFill>
              </a:rPr>
              <a:t>  ' then go sound alarm</a:t>
            </a:r>
          </a:p>
          <a:p>
            <a:pPr algn="l">
              <a:spcBef>
                <a:spcPct val="0"/>
              </a:spcBef>
              <a:buClrTx/>
              <a:buSzTx/>
              <a:buFontTx/>
              <a:buNone/>
            </a:pPr>
            <a:r>
              <a:rPr lang="en-US" altLang="en-US" sz="1800" b="0">
                <a:solidFill>
                  <a:srgbClr val="FFFFFF"/>
                </a:solidFill>
              </a:rPr>
              <a:t>  IF PB1 = PB_On THEN Alarm</a:t>
            </a:r>
          </a:p>
          <a:p>
            <a:pPr algn="l">
              <a:spcBef>
                <a:spcPct val="0"/>
              </a:spcBef>
              <a:buClrTx/>
              <a:buSzTx/>
              <a:buFontTx/>
              <a:buNone/>
            </a:pPr>
            <a:r>
              <a:rPr lang="en-US" altLang="en-US" sz="1800" b="0">
                <a:solidFill>
                  <a:srgbClr val="FFFFFF"/>
                </a:solidFill>
              </a:rPr>
              <a:t>GOTO Main</a:t>
            </a:r>
          </a:p>
          <a:p>
            <a:pPr algn="l">
              <a:spcBef>
                <a:spcPct val="0"/>
              </a:spcBef>
              <a:buClrTx/>
              <a:buSzTx/>
              <a:buFontTx/>
              <a:buNone/>
            </a:pPr>
            <a:endParaRPr lang="en-US" altLang="en-US" sz="1800" b="0">
              <a:solidFill>
                <a:srgbClr val="FFFFFF"/>
              </a:solidFill>
            </a:endParaRPr>
          </a:p>
          <a:p>
            <a:pPr algn="l">
              <a:spcBef>
                <a:spcPct val="0"/>
              </a:spcBef>
              <a:buClrTx/>
              <a:buSzTx/>
              <a:buFontTx/>
              <a:buNone/>
            </a:pPr>
            <a:r>
              <a:rPr lang="en-US" altLang="en-US" sz="1800" b="0">
                <a:solidFill>
                  <a:srgbClr val="FFFFFF"/>
                </a:solidFill>
              </a:rPr>
              <a:t>Alarm:</a:t>
            </a:r>
          </a:p>
          <a:p>
            <a:pPr algn="l">
              <a:spcBef>
                <a:spcPct val="0"/>
              </a:spcBef>
              <a:buClrTx/>
              <a:buSzTx/>
              <a:buFontTx/>
              <a:buNone/>
            </a:pPr>
            <a:r>
              <a:rPr lang="en-US" altLang="en-US" sz="1800" b="0">
                <a:solidFill>
                  <a:srgbClr val="FFFFFF"/>
                </a:solidFill>
              </a:rPr>
              <a:t>  'Sound the alarm</a:t>
            </a:r>
          </a:p>
          <a:p>
            <a:pPr algn="l">
              <a:spcBef>
                <a:spcPct val="0"/>
              </a:spcBef>
              <a:buClrTx/>
              <a:buSzTx/>
              <a:buFontTx/>
              <a:buNone/>
            </a:pPr>
            <a:r>
              <a:rPr lang="en-US" altLang="en-US" sz="1800" b="0">
                <a:solidFill>
                  <a:srgbClr val="FFFFFF"/>
                </a:solidFill>
              </a:rPr>
              <a:t>  FREQOUT Speaker, 1000, 2000</a:t>
            </a:r>
          </a:p>
          <a:p>
            <a:pPr algn="l">
              <a:spcBef>
                <a:spcPct val="0"/>
              </a:spcBef>
              <a:buClrTx/>
              <a:buSzTx/>
              <a:buFontTx/>
              <a:buNone/>
            </a:pPr>
            <a:r>
              <a:rPr lang="en-US" altLang="en-US" sz="1800" b="0">
                <a:solidFill>
                  <a:srgbClr val="FFFFFF"/>
                </a:solidFill>
              </a:rPr>
              <a:t>GOTO Main</a:t>
            </a:r>
            <a:endParaRPr lang="en-US" altLang="en-US" sz="1800" b="0">
              <a:solidFill>
                <a:srgbClr val="FFFFFF"/>
              </a:solidFill>
              <a:latin typeface="Courier" charset="0"/>
            </a:endParaRPr>
          </a:p>
          <a:p>
            <a:pPr algn="l">
              <a:spcBef>
                <a:spcPct val="0"/>
              </a:spcBef>
              <a:buClrTx/>
              <a:buSzTx/>
              <a:buFontTx/>
              <a:buNone/>
            </a:pPr>
            <a:endParaRPr lang="en-US" altLang="en-US" sz="1800" b="0">
              <a:solidFill>
                <a:schemeClr val="tx1"/>
              </a:solidFill>
            </a:endParaRPr>
          </a:p>
        </p:txBody>
      </p:sp>
      <p:sp>
        <p:nvSpPr>
          <p:cNvPr id="161797" name="Text Box 5">
            <a:extLst>
              <a:ext uri="{FF2B5EF4-FFF2-40B4-BE49-F238E27FC236}">
                <a16:creationId xmlns:a16="http://schemas.microsoft.com/office/drawing/2014/main" id="{47683A6F-AD53-40D5-9517-A3EA35F81710}"/>
              </a:ext>
            </a:extLst>
          </p:cNvPr>
          <p:cNvSpPr txBox="1">
            <a:spLocks noChangeArrowheads="1"/>
          </p:cNvSpPr>
          <p:nvPr/>
        </p:nvSpPr>
        <p:spPr bwMode="auto">
          <a:xfrm>
            <a:off x="1752600" y="1141413"/>
            <a:ext cx="5734050" cy="915987"/>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800" b="0">
                <a:solidFill>
                  <a:schemeClr val="tx1"/>
                </a:solidFill>
                <a:effectLst>
                  <a:outerShdw blurRad="38100" dist="38100" dir="2700000" algn="tl">
                    <a:srgbClr val="000000"/>
                  </a:outerShdw>
                </a:effectLst>
              </a:rPr>
              <a:t>Without button 1 pressed, the condition would be false,</a:t>
            </a:r>
            <a:br>
              <a:rPr lang="en-US" altLang="en-US" sz="1800" b="0">
                <a:solidFill>
                  <a:schemeClr val="tx1"/>
                </a:solidFill>
                <a:effectLst>
                  <a:outerShdw blurRad="38100" dist="38100" dir="2700000" algn="tl">
                    <a:srgbClr val="000000"/>
                  </a:outerShdw>
                </a:effectLst>
              </a:rPr>
            </a:br>
            <a:r>
              <a:rPr lang="en-US" altLang="en-US" sz="1800" b="0">
                <a:solidFill>
                  <a:schemeClr val="tx1"/>
                </a:solidFill>
                <a:effectLst>
                  <a:outerShdw blurRad="38100" dist="38100" dir="2700000" algn="tl">
                    <a:srgbClr val="000000"/>
                  </a:outerShdw>
                </a:effectLst>
              </a:rPr>
              <a:t>(PB1 = 1, PB_On = 0) and the flow of our code would </a:t>
            </a:r>
            <a:br>
              <a:rPr lang="en-US" altLang="en-US" sz="1800" b="0">
                <a:solidFill>
                  <a:schemeClr val="tx1"/>
                </a:solidFill>
                <a:effectLst>
                  <a:outerShdw blurRad="38100" dist="38100" dir="2700000" algn="tl">
                    <a:srgbClr val="000000"/>
                  </a:outerShdw>
                </a:effectLst>
              </a:rPr>
            </a:br>
            <a:r>
              <a:rPr lang="en-US" altLang="en-US" sz="1800" b="0">
                <a:solidFill>
                  <a:schemeClr val="tx1"/>
                </a:solidFill>
                <a:effectLst>
                  <a:outerShdw blurRad="38100" dist="38100" dir="2700000" algn="tl">
                    <a:srgbClr val="000000"/>
                  </a:outerShdw>
                </a:effectLst>
              </a:rPr>
              <a:t>follow this path:</a:t>
            </a:r>
            <a:endParaRPr lang="en-US" altLang="en-US" sz="1800" b="0">
              <a:solidFill>
                <a:schemeClr val="tx1"/>
              </a:solidFill>
            </a:endParaRPr>
          </a:p>
        </p:txBody>
      </p:sp>
      <p:grpSp>
        <p:nvGrpSpPr>
          <p:cNvPr id="161808" name="Group 16">
            <a:extLst>
              <a:ext uri="{FF2B5EF4-FFF2-40B4-BE49-F238E27FC236}">
                <a16:creationId xmlns:a16="http://schemas.microsoft.com/office/drawing/2014/main" id="{DAD9EEDA-DA7C-4AFF-B9BE-C3E408EDEE7B}"/>
              </a:ext>
            </a:extLst>
          </p:cNvPr>
          <p:cNvGrpSpPr>
            <a:grpSpLocks/>
          </p:cNvGrpSpPr>
          <p:nvPr/>
        </p:nvGrpSpPr>
        <p:grpSpPr bwMode="auto">
          <a:xfrm>
            <a:off x="304800" y="3173413"/>
            <a:ext cx="2133600" cy="825500"/>
            <a:chOff x="144" y="2016"/>
            <a:chExt cx="1344" cy="520"/>
          </a:xfrm>
        </p:grpSpPr>
        <p:sp>
          <p:nvSpPr>
            <p:cNvPr id="161798" name="AutoShape 6">
              <a:extLst>
                <a:ext uri="{FF2B5EF4-FFF2-40B4-BE49-F238E27FC236}">
                  <a16:creationId xmlns:a16="http://schemas.microsoft.com/office/drawing/2014/main" id="{DC23C1AD-8EC3-432E-BC4E-E2FDDDB23E07}"/>
                </a:ext>
              </a:extLst>
            </p:cNvPr>
            <p:cNvSpPr>
              <a:spLocks noChangeArrowheads="1"/>
            </p:cNvSpPr>
            <p:nvPr/>
          </p:nvSpPr>
          <p:spPr bwMode="auto">
            <a:xfrm>
              <a:off x="1152" y="2064"/>
              <a:ext cx="336" cy="288"/>
            </a:xfrm>
            <a:prstGeom prst="curvedRightArrow">
              <a:avLst>
                <a:gd name="adj1" fmla="val 20000"/>
                <a:gd name="adj2" fmla="val 40000"/>
                <a:gd name="adj3" fmla="val 38889"/>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1799" name="Text Box 7">
              <a:extLst>
                <a:ext uri="{FF2B5EF4-FFF2-40B4-BE49-F238E27FC236}">
                  <a16:creationId xmlns:a16="http://schemas.microsoft.com/office/drawing/2014/main" id="{085EB3B4-C84F-4863-B129-216B07E49EE7}"/>
                </a:ext>
              </a:extLst>
            </p:cNvPr>
            <p:cNvSpPr txBox="1">
              <a:spLocks noChangeArrowheads="1"/>
            </p:cNvSpPr>
            <p:nvPr/>
          </p:nvSpPr>
          <p:spPr bwMode="auto">
            <a:xfrm>
              <a:off x="144" y="2016"/>
              <a:ext cx="941" cy="52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chemeClr val="hlink"/>
                  </a:solidFill>
                </a:rPr>
                <a:t>Condition is</a:t>
              </a:r>
              <a:br>
                <a:rPr lang="en-US" altLang="en-US" sz="1600" b="0">
                  <a:solidFill>
                    <a:schemeClr val="hlink"/>
                  </a:solidFill>
                </a:rPr>
              </a:br>
              <a:r>
                <a:rPr lang="en-US" altLang="en-US" sz="1600" b="0">
                  <a:solidFill>
                    <a:schemeClr val="hlink"/>
                  </a:solidFill>
                </a:rPr>
                <a:t>false, continue</a:t>
              </a:r>
              <a:br>
                <a:rPr lang="en-US" altLang="en-US" sz="1600" b="0">
                  <a:solidFill>
                    <a:schemeClr val="hlink"/>
                  </a:solidFill>
                </a:rPr>
              </a:br>
              <a:r>
                <a:rPr lang="en-US" altLang="en-US" sz="1600" b="0">
                  <a:solidFill>
                    <a:schemeClr val="hlink"/>
                  </a:solidFill>
                </a:rPr>
                <a:t>to next line</a:t>
              </a:r>
            </a:p>
          </p:txBody>
        </p:sp>
      </p:grpSp>
      <p:grpSp>
        <p:nvGrpSpPr>
          <p:cNvPr id="161807" name="Group 15">
            <a:extLst>
              <a:ext uri="{FF2B5EF4-FFF2-40B4-BE49-F238E27FC236}">
                <a16:creationId xmlns:a16="http://schemas.microsoft.com/office/drawing/2014/main" id="{6EFC513C-224D-4CAA-A2B9-FEF8C476B98C}"/>
              </a:ext>
            </a:extLst>
          </p:cNvPr>
          <p:cNvGrpSpPr>
            <a:grpSpLocks/>
          </p:cNvGrpSpPr>
          <p:nvPr/>
        </p:nvGrpSpPr>
        <p:grpSpPr bwMode="auto">
          <a:xfrm>
            <a:off x="7010400" y="2438400"/>
            <a:ext cx="1927225" cy="2146300"/>
            <a:chOff x="4416" y="1536"/>
            <a:chExt cx="1214" cy="1352"/>
          </a:xfrm>
        </p:grpSpPr>
        <p:sp>
          <p:nvSpPr>
            <p:cNvPr id="161801" name="AutoShape 9">
              <a:extLst>
                <a:ext uri="{FF2B5EF4-FFF2-40B4-BE49-F238E27FC236}">
                  <a16:creationId xmlns:a16="http://schemas.microsoft.com/office/drawing/2014/main" id="{817A9944-32E2-45F5-B76B-C76F5630848B}"/>
                </a:ext>
              </a:extLst>
            </p:cNvPr>
            <p:cNvSpPr>
              <a:spLocks noChangeArrowheads="1"/>
            </p:cNvSpPr>
            <p:nvPr/>
          </p:nvSpPr>
          <p:spPr bwMode="auto">
            <a:xfrm flipH="1" flipV="1">
              <a:off x="4416" y="1536"/>
              <a:ext cx="384" cy="845"/>
            </a:xfrm>
            <a:prstGeom prst="curvedRightArrow">
              <a:avLst>
                <a:gd name="adj1" fmla="val 44010"/>
                <a:gd name="adj2" fmla="val 88021"/>
                <a:gd name="adj3" fmla="val 33333"/>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1802" name="Text Box 10">
              <a:extLst>
                <a:ext uri="{FF2B5EF4-FFF2-40B4-BE49-F238E27FC236}">
                  <a16:creationId xmlns:a16="http://schemas.microsoft.com/office/drawing/2014/main" id="{47548B24-6852-476B-B9DD-8CFFCE984347}"/>
                </a:ext>
              </a:extLst>
            </p:cNvPr>
            <p:cNvSpPr txBox="1">
              <a:spLocks noChangeArrowheads="1"/>
            </p:cNvSpPr>
            <p:nvPr/>
          </p:nvSpPr>
          <p:spPr bwMode="auto">
            <a:xfrm>
              <a:off x="4608" y="2522"/>
              <a:ext cx="1022" cy="366"/>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chemeClr val="hlink"/>
                  </a:solidFill>
                </a:rPr>
                <a:t>Go back to</a:t>
              </a:r>
              <a:br>
                <a:rPr lang="en-US" altLang="en-US" sz="1600" b="0">
                  <a:solidFill>
                    <a:schemeClr val="hlink"/>
                  </a:solidFill>
                </a:rPr>
              </a:br>
              <a:r>
                <a:rPr lang="en-US" altLang="en-US" sz="1600" b="0">
                  <a:solidFill>
                    <a:schemeClr val="hlink"/>
                  </a:solidFill>
                </a:rPr>
                <a:t>start of program</a:t>
              </a:r>
            </a:p>
          </p:txBody>
        </p:sp>
      </p:grpSp>
      <p:sp>
        <p:nvSpPr>
          <p:cNvPr id="161806" name="Text Box 14">
            <a:extLst>
              <a:ext uri="{FF2B5EF4-FFF2-40B4-BE49-F238E27FC236}">
                <a16:creationId xmlns:a16="http://schemas.microsoft.com/office/drawing/2014/main" id="{A23C4851-8B5C-49B9-9682-C73756E98352}"/>
              </a:ext>
            </a:extLst>
          </p:cNvPr>
          <p:cNvSpPr txBox="1">
            <a:spLocks noChangeArrowheads="1"/>
          </p:cNvSpPr>
          <p:nvPr/>
        </p:nvSpPr>
        <p:spPr bwMode="auto">
          <a:xfrm>
            <a:off x="1600200" y="5715000"/>
            <a:ext cx="6178550" cy="36671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800" b="0">
                <a:solidFill>
                  <a:schemeClr val="tx1"/>
                </a:solidFill>
                <a:effectLst>
                  <a:outerShdw blurRad="38100" dist="38100" dir="2700000" algn="tl">
                    <a:srgbClr val="000000"/>
                  </a:outerShdw>
                </a:effectLst>
              </a:rPr>
              <a:t>And so it would repeat as long as the switch is not pressed.</a:t>
            </a:r>
            <a:endParaRPr lang="en-US" altLang="en-US" sz="1800" b="0">
              <a:solidFill>
                <a:schemeClr val="tx1"/>
              </a:solidFill>
            </a:endParaRPr>
          </a:p>
        </p:txBody>
      </p:sp>
      <p:grpSp>
        <p:nvGrpSpPr>
          <p:cNvPr id="161809" name="Group 17">
            <a:extLst>
              <a:ext uri="{FF2B5EF4-FFF2-40B4-BE49-F238E27FC236}">
                <a16:creationId xmlns:a16="http://schemas.microsoft.com/office/drawing/2014/main" id="{2F65B911-00E0-47BF-8994-C9A223F11338}"/>
              </a:ext>
            </a:extLst>
          </p:cNvPr>
          <p:cNvGrpSpPr>
            <a:grpSpLocks/>
          </p:cNvGrpSpPr>
          <p:nvPr/>
        </p:nvGrpSpPr>
        <p:grpSpPr bwMode="auto">
          <a:xfrm>
            <a:off x="152400" y="2362200"/>
            <a:ext cx="2286000" cy="336550"/>
            <a:chOff x="1680" y="1615"/>
            <a:chExt cx="1440" cy="212"/>
          </a:xfrm>
        </p:grpSpPr>
        <p:sp>
          <p:nvSpPr>
            <p:cNvPr id="161810" name="Text Box 18">
              <a:extLst>
                <a:ext uri="{FF2B5EF4-FFF2-40B4-BE49-F238E27FC236}">
                  <a16:creationId xmlns:a16="http://schemas.microsoft.com/office/drawing/2014/main" id="{6C01A371-7F09-411F-9673-56D031982F93}"/>
                </a:ext>
              </a:extLst>
            </p:cNvPr>
            <p:cNvSpPr txBox="1">
              <a:spLocks noChangeArrowheads="1"/>
            </p:cNvSpPr>
            <p:nvPr/>
          </p:nvSpPr>
          <p:spPr bwMode="auto">
            <a:xfrm>
              <a:off x="1680" y="1615"/>
              <a:ext cx="1089" cy="212"/>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chemeClr val="hlink"/>
                  </a:solidFill>
                </a:rPr>
                <a:t>Execution begins</a:t>
              </a:r>
            </a:p>
          </p:txBody>
        </p:sp>
        <p:sp>
          <p:nvSpPr>
            <p:cNvPr id="161811" name="AutoShape 19">
              <a:extLst>
                <a:ext uri="{FF2B5EF4-FFF2-40B4-BE49-F238E27FC236}">
                  <a16:creationId xmlns:a16="http://schemas.microsoft.com/office/drawing/2014/main" id="{FCC0E812-C083-4A01-985F-F96EABA83400}"/>
                </a:ext>
              </a:extLst>
            </p:cNvPr>
            <p:cNvSpPr>
              <a:spLocks noChangeArrowheads="1"/>
            </p:cNvSpPr>
            <p:nvPr/>
          </p:nvSpPr>
          <p:spPr bwMode="auto">
            <a:xfrm>
              <a:off x="2688" y="1680"/>
              <a:ext cx="432" cy="144"/>
            </a:xfrm>
            <a:prstGeom prst="rightArrow">
              <a:avLst>
                <a:gd name="adj1" fmla="val 50000"/>
                <a:gd name="adj2" fmla="val 75000"/>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161813" name="AutoShape 21">
            <a:extLst>
              <a:ext uri="{FF2B5EF4-FFF2-40B4-BE49-F238E27FC236}">
                <a16:creationId xmlns:a16="http://schemas.microsoft.com/office/drawing/2014/main" id="{B3479D5F-D14A-44E1-9CDA-F7AEDE137773}"/>
              </a:ext>
            </a:extLst>
          </p:cNvPr>
          <p:cNvSpPr>
            <a:spLocks noChangeArrowheads="1"/>
          </p:cNvSpPr>
          <p:nvPr/>
        </p:nvSpPr>
        <p:spPr bwMode="auto">
          <a:xfrm>
            <a:off x="1905000" y="2590800"/>
            <a:ext cx="533400" cy="838200"/>
          </a:xfrm>
          <a:prstGeom prst="curvedRightArrow">
            <a:avLst>
              <a:gd name="adj1" fmla="val 31429"/>
              <a:gd name="adj2" fmla="val 62857"/>
              <a:gd name="adj3" fmla="val 33333"/>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61809"/>
                                        </p:tgtEl>
                                        <p:attrNameLst>
                                          <p:attrName>style.visibility</p:attrName>
                                        </p:attrNameLst>
                                      </p:cBhvr>
                                      <p:to>
                                        <p:strVal val="visible"/>
                                      </p:to>
                                    </p:set>
                                    <p:animEffect transition="in" filter="dissolve">
                                      <p:cBhvr>
                                        <p:cTn id="7" dur="500"/>
                                        <p:tgtEl>
                                          <p:spTgt spid="161809"/>
                                        </p:tgtEl>
                                      </p:cBhvr>
                                    </p:animEffect>
                                  </p:childTnLst>
                                </p:cTn>
                              </p:par>
                            </p:childTnLst>
                          </p:cTn>
                        </p:par>
                        <p:par>
                          <p:cTn id="8" fill="hold" nodeType="afterGroup">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61813"/>
                                        </p:tgtEl>
                                        <p:attrNameLst>
                                          <p:attrName>style.visibility</p:attrName>
                                        </p:attrNameLst>
                                      </p:cBhvr>
                                      <p:to>
                                        <p:strVal val="visible"/>
                                      </p:to>
                                    </p:set>
                                    <p:animEffect transition="in" filter="dissolve">
                                      <p:cBhvr>
                                        <p:cTn id="11" dur="500"/>
                                        <p:tgtEl>
                                          <p:spTgt spid="161813"/>
                                        </p:tgtEl>
                                      </p:cBhvr>
                                    </p:animEffect>
                                  </p:childTnLst>
                                </p:cTn>
                              </p:par>
                            </p:childTnLst>
                          </p:cTn>
                        </p:par>
                        <p:par>
                          <p:cTn id="12" fill="hold" nodeType="afterGroup">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61808"/>
                                        </p:tgtEl>
                                        <p:attrNameLst>
                                          <p:attrName>style.visibility</p:attrName>
                                        </p:attrNameLst>
                                      </p:cBhvr>
                                      <p:to>
                                        <p:strVal val="visible"/>
                                      </p:to>
                                    </p:set>
                                    <p:animEffect transition="in" filter="dissolve">
                                      <p:cBhvr>
                                        <p:cTn id="15" dur="500"/>
                                        <p:tgtEl>
                                          <p:spTgt spid="161808"/>
                                        </p:tgtEl>
                                      </p:cBhvr>
                                    </p:animEffect>
                                  </p:childTnLst>
                                </p:cTn>
                              </p:par>
                            </p:childTnLst>
                          </p:cTn>
                        </p:par>
                        <p:par>
                          <p:cTn id="16" fill="hold" nodeType="afterGroup">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61807"/>
                                        </p:tgtEl>
                                        <p:attrNameLst>
                                          <p:attrName>style.visibility</p:attrName>
                                        </p:attrNameLst>
                                      </p:cBhvr>
                                      <p:to>
                                        <p:strVal val="visible"/>
                                      </p:to>
                                    </p:set>
                                    <p:animEffect transition="in" filter="dissolve">
                                      <p:cBhvr>
                                        <p:cTn id="19" dur="500"/>
                                        <p:tgtEl>
                                          <p:spTgt spid="161807"/>
                                        </p:tgtEl>
                                      </p:cBhvr>
                                    </p:animEffect>
                                  </p:childTnLst>
                                </p:cTn>
                              </p:par>
                            </p:childTnLst>
                          </p:cTn>
                        </p:par>
                        <p:par>
                          <p:cTn id="20" fill="hold" nodeType="afterGroup">
                            <p:stCondLst>
                              <p:cond delay="6000"/>
                            </p:stCondLst>
                            <p:childTnLst>
                              <p:par>
                                <p:cTn id="21" presetID="1" presetClass="entr" presetSubtype="0" fill="hold" grpId="0" nodeType="afterEffect">
                                  <p:stCondLst>
                                    <p:cond delay="1000"/>
                                  </p:stCondLst>
                                  <p:childTnLst>
                                    <p:set>
                                      <p:cBhvr>
                                        <p:cTn id="22" dur="1" fill="hold">
                                          <p:stCondLst>
                                            <p:cond delay="499"/>
                                          </p:stCondLst>
                                        </p:cTn>
                                        <p:tgtEl>
                                          <p:spTgt spid="161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6" grpId="0"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7F3385C5-598C-4F84-BF17-D4C20E8F1D28}"/>
              </a:ext>
            </a:extLst>
          </p:cNvPr>
          <p:cNvSpPr>
            <a:spLocks noGrp="1"/>
          </p:cNvSpPr>
          <p:nvPr>
            <p:ph type="sldNum" sz="quarter" idx="12"/>
          </p:nvPr>
        </p:nvSpPr>
        <p:spPr/>
        <p:txBody>
          <a:bodyPr/>
          <a:lstStyle/>
          <a:p>
            <a:fld id="{4EA4BEAB-2805-4E3C-8080-0DD1F8C1FD3B}" type="slidenum">
              <a:rPr lang="en-US" altLang="en-US"/>
              <a:pPr/>
              <a:t>127</a:t>
            </a:fld>
            <a:endParaRPr lang="en-US" altLang="en-US"/>
          </a:p>
        </p:txBody>
      </p:sp>
      <p:sp>
        <p:nvSpPr>
          <p:cNvPr id="162818" name="Rectangle 2">
            <a:extLst>
              <a:ext uri="{FF2B5EF4-FFF2-40B4-BE49-F238E27FC236}">
                <a16:creationId xmlns:a16="http://schemas.microsoft.com/office/drawing/2014/main" id="{E93A3401-4694-443B-8B99-E8D9040A1159}"/>
              </a:ext>
            </a:extLst>
          </p:cNvPr>
          <p:cNvSpPr>
            <a:spLocks noGrp="1" noRot="1" noChangeArrowheads="1"/>
          </p:cNvSpPr>
          <p:nvPr>
            <p:ph type="title"/>
          </p:nvPr>
        </p:nvSpPr>
        <p:spPr/>
        <p:txBody>
          <a:bodyPr/>
          <a:lstStyle/>
          <a:p>
            <a:endParaRPr lang="en-US" altLang="en-US"/>
          </a:p>
        </p:txBody>
      </p:sp>
      <p:sp>
        <p:nvSpPr>
          <p:cNvPr id="162821" name="Text Box 5">
            <a:extLst>
              <a:ext uri="{FF2B5EF4-FFF2-40B4-BE49-F238E27FC236}">
                <a16:creationId xmlns:a16="http://schemas.microsoft.com/office/drawing/2014/main" id="{600F0A9E-BBA5-4C46-BF89-02305D4936BB}"/>
              </a:ext>
            </a:extLst>
          </p:cNvPr>
          <p:cNvSpPr txBox="1">
            <a:spLocks noChangeArrowheads="1"/>
          </p:cNvSpPr>
          <p:nvPr/>
        </p:nvSpPr>
        <p:spPr bwMode="auto">
          <a:xfrm>
            <a:off x="2514600" y="2362200"/>
            <a:ext cx="4419600" cy="3141663"/>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800" b="0">
                <a:solidFill>
                  <a:srgbClr val="FFFFFF"/>
                </a:solidFill>
              </a:rPr>
              <a:t>Main:</a:t>
            </a:r>
          </a:p>
          <a:p>
            <a:pPr algn="l">
              <a:spcBef>
                <a:spcPct val="0"/>
              </a:spcBef>
              <a:buClrTx/>
              <a:buSzTx/>
              <a:buFontTx/>
              <a:buNone/>
            </a:pPr>
            <a:r>
              <a:rPr lang="en-US" altLang="en-US" sz="1800" b="0">
                <a:solidFill>
                  <a:srgbClr val="FFFFFF"/>
                </a:solidFill>
              </a:rPr>
              <a:t>  ' If switch 1 is pressed,</a:t>
            </a:r>
          </a:p>
          <a:p>
            <a:pPr algn="l">
              <a:spcBef>
                <a:spcPct val="0"/>
              </a:spcBef>
              <a:buClrTx/>
              <a:buSzTx/>
              <a:buFontTx/>
              <a:buNone/>
            </a:pPr>
            <a:r>
              <a:rPr lang="en-US" altLang="en-US" sz="1800" b="0">
                <a:solidFill>
                  <a:srgbClr val="FFFFFF"/>
                </a:solidFill>
              </a:rPr>
              <a:t>  ' then go sound alarm</a:t>
            </a:r>
          </a:p>
          <a:p>
            <a:pPr algn="l">
              <a:spcBef>
                <a:spcPct val="0"/>
              </a:spcBef>
              <a:buClrTx/>
              <a:buSzTx/>
              <a:buFontTx/>
              <a:buNone/>
            </a:pPr>
            <a:r>
              <a:rPr lang="en-US" altLang="en-US" sz="1800" b="0">
                <a:solidFill>
                  <a:srgbClr val="FFFFFF"/>
                </a:solidFill>
              </a:rPr>
              <a:t>  IF PB1 = PB_On THEN Alarm</a:t>
            </a:r>
          </a:p>
          <a:p>
            <a:pPr algn="l">
              <a:spcBef>
                <a:spcPct val="0"/>
              </a:spcBef>
              <a:buClrTx/>
              <a:buSzTx/>
              <a:buFontTx/>
              <a:buNone/>
            </a:pPr>
            <a:r>
              <a:rPr lang="en-US" altLang="en-US" sz="1800" b="0">
                <a:solidFill>
                  <a:srgbClr val="FFFFFF"/>
                </a:solidFill>
              </a:rPr>
              <a:t>GOTO Main</a:t>
            </a:r>
          </a:p>
          <a:p>
            <a:pPr algn="l">
              <a:spcBef>
                <a:spcPct val="0"/>
              </a:spcBef>
              <a:buClrTx/>
              <a:buSzTx/>
              <a:buFontTx/>
              <a:buNone/>
            </a:pPr>
            <a:endParaRPr lang="en-US" altLang="en-US" sz="1800" b="0">
              <a:solidFill>
                <a:srgbClr val="FFFFFF"/>
              </a:solidFill>
            </a:endParaRPr>
          </a:p>
          <a:p>
            <a:pPr algn="l">
              <a:spcBef>
                <a:spcPct val="0"/>
              </a:spcBef>
              <a:buClrTx/>
              <a:buSzTx/>
              <a:buFontTx/>
              <a:buNone/>
            </a:pPr>
            <a:r>
              <a:rPr lang="en-US" altLang="en-US" sz="1800" b="0">
                <a:solidFill>
                  <a:srgbClr val="FFFFFF"/>
                </a:solidFill>
              </a:rPr>
              <a:t>Alarm:</a:t>
            </a:r>
          </a:p>
          <a:p>
            <a:pPr algn="l">
              <a:spcBef>
                <a:spcPct val="0"/>
              </a:spcBef>
              <a:buClrTx/>
              <a:buSzTx/>
              <a:buFontTx/>
              <a:buNone/>
            </a:pPr>
            <a:r>
              <a:rPr lang="en-US" altLang="en-US" sz="1800" b="0">
                <a:solidFill>
                  <a:srgbClr val="FFFFFF"/>
                </a:solidFill>
              </a:rPr>
              <a:t>  'Sound the alarm</a:t>
            </a:r>
          </a:p>
          <a:p>
            <a:pPr algn="l">
              <a:spcBef>
                <a:spcPct val="0"/>
              </a:spcBef>
              <a:buClrTx/>
              <a:buSzTx/>
              <a:buFontTx/>
              <a:buNone/>
            </a:pPr>
            <a:r>
              <a:rPr lang="en-US" altLang="en-US" sz="1800" b="0">
                <a:solidFill>
                  <a:srgbClr val="FFFFFF"/>
                </a:solidFill>
              </a:rPr>
              <a:t>  FREQOUT Speaker, 1000, 2000</a:t>
            </a:r>
          </a:p>
          <a:p>
            <a:pPr algn="l">
              <a:spcBef>
                <a:spcPct val="0"/>
              </a:spcBef>
              <a:buClrTx/>
              <a:buSzTx/>
              <a:buFontTx/>
              <a:buNone/>
            </a:pPr>
            <a:r>
              <a:rPr lang="en-US" altLang="en-US" sz="1800" b="0">
                <a:solidFill>
                  <a:srgbClr val="FFFFFF"/>
                </a:solidFill>
              </a:rPr>
              <a:t>GOTO Main</a:t>
            </a:r>
            <a:endParaRPr lang="en-US" altLang="en-US" sz="1800" b="0">
              <a:solidFill>
                <a:srgbClr val="FFFFFF"/>
              </a:solidFill>
              <a:latin typeface="Courier" charset="0"/>
            </a:endParaRPr>
          </a:p>
          <a:p>
            <a:pPr algn="l">
              <a:spcBef>
                <a:spcPct val="0"/>
              </a:spcBef>
              <a:buClrTx/>
              <a:buSzTx/>
              <a:buFontTx/>
              <a:buNone/>
            </a:pPr>
            <a:endParaRPr lang="en-US" altLang="en-US" sz="1800" b="0">
              <a:solidFill>
                <a:schemeClr val="tx1"/>
              </a:solidFill>
            </a:endParaRPr>
          </a:p>
        </p:txBody>
      </p:sp>
      <p:sp>
        <p:nvSpPr>
          <p:cNvPr id="162822" name="Text Box 6">
            <a:extLst>
              <a:ext uri="{FF2B5EF4-FFF2-40B4-BE49-F238E27FC236}">
                <a16:creationId xmlns:a16="http://schemas.microsoft.com/office/drawing/2014/main" id="{719EBD0E-48A8-4FD7-8D15-66EF08A304E1}"/>
              </a:ext>
            </a:extLst>
          </p:cNvPr>
          <p:cNvSpPr txBox="1">
            <a:spLocks noChangeArrowheads="1"/>
          </p:cNvSpPr>
          <p:nvPr/>
        </p:nvSpPr>
        <p:spPr bwMode="auto">
          <a:xfrm>
            <a:off x="2057400" y="1066800"/>
            <a:ext cx="5568950" cy="915988"/>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800" b="0">
                <a:solidFill>
                  <a:schemeClr val="tx1"/>
                </a:solidFill>
                <a:effectLst>
                  <a:outerShdw blurRad="38100" dist="38100" dir="2700000" algn="tl">
                    <a:srgbClr val="000000"/>
                  </a:outerShdw>
                </a:effectLst>
              </a:rPr>
              <a:t>With button 1 pressed, the condition would be true</a:t>
            </a:r>
            <a:br>
              <a:rPr lang="en-US" altLang="en-US" sz="1800" b="0">
                <a:solidFill>
                  <a:schemeClr val="tx1"/>
                </a:solidFill>
                <a:effectLst>
                  <a:outerShdw blurRad="38100" dist="38100" dir="2700000" algn="tl">
                    <a:srgbClr val="000000"/>
                  </a:outerShdw>
                </a:effectLst>
              </a:rPr>
            </a:br>
            <a:r>
              <a:rPr lang="en-US" altLang="en-US" sz="1800" b="0">
                <a:solidFill>
                  <a:schemeClr val="tx1"/>
                </a:solidFill>
                <a:effectLst>
                  <a:outerShdw blurRad="38100" dist="38100" dir="2700000" algn="tl">
                    <a:srgbClr val="000000"/>
                  </a:outerShdw>
                </a:effectLst>
              </a:rPr>
              <a:t>(PB1 = 0, PB_On = 0) and the flow of our code would</a:t>
            </a:r>
            <a:br>
              <a:rPr lang="en-US" altLang="en-US" sz="1800" b="0">
                <a:solidFill>
                  <a:schemeClr val="tx1"/>
                </a:solidFill>
                <a:effectLst>
                  <a:outerShdw blurRad="38100" dist="38100" dir="2700000" algn="tl">
                    <a:srgbClr val="000000"/>
                  </a:outerShdw>
                </a:effectLst>
              </a:rPr>
            </a:br>
            <a:r>
              <a:rPr lang="en-US" altLang="en-US" sz="1800" b="0">
                <a:solidFill>
                  <a:schemeClr val="tx1"/>
                </a:solidFill>
                <a:effectLst>
                  <a:outerShdw blurRad="38100" dist="38100" dir="2700000" algn="tl">
                    <a:srgbClr val="000000"/>
                  </a:outerShdw>
                </a:effectLst>
              </a:rPr>
              <a:t>follow this path:</a:t>
            </a:r>
            <a:endParaRPr lang="en-US" altLang="en-US" sz="1800" b="0">
              <a:solidFill>
                <a:schemeClr val="tx1"/>
              </a:solidFill>
            </a:endParaRPr>
          </a:p>
        </p:txBody>
      </p:sp>
      <p:grpSp>
        <p:nvGrpSpPr>
          <p:cNvPr id="162838" name="Group 22">
            <a:extLst>
              <a:ext uri="{FF2B5EF4-FFF2-40B4-BE49-F238E27FC236}">
                <a16:creationId xmlns:a16="http://schemas.microsoft.com/office/drawing/2014/main" id="{D014997C-53B6-4174-BFD5-EBC5BA910081}"/>
              </a:ext>
            </a:extLst>
          </p:cNvPr>
          <p:cNvGrpSpPr>
            <a:grpSpLocks/>
          </p:cNvGrpSpPr>
          <p:nvPr/>
        </p:nvGrpSpPr>
        <p:grpSpPr bwMode="auto">
          <a:xfrm>
            <a:off x="7010400" y="3048000"/>
            <a:ext cx="2046288" cy="1371600"/>
            <a:chOff x="4416" y="1920"/>
            <a:chExt cx="1289" cy="864"/>
          </a:xfrm>
        </p:grpSpPr>
        <p:sp>
          <p:nvSpPr>
            <p:cNvPr id="162824" name="AutoShape 8">
              <a:extLst>
                <a:ext uri="{FF2B5EF4-FFF2-40B4-BE49-F238E27FC236}">
                  <a16:creationId xmlns:a16="http://schemas.microsoft.com/office/drawing/2014/main" id="{EE70344F-A432-4F60-BA61-591B3B10EDA7}"/>
                </a:ext>
              </a:extLst>
            </p:cNvPr>
            <p:cNvSpPr>
              <a:spLocks noChangeArrowheads="1"/>
            </p:cNvSpPr>
            <p:nvPr/>
          </p:nvSpPr>
          <p:spPr bwMode="auto">
            <a:xfrm flipH="1">
              <a:off x="4416" y="2112"/>
              <a:ext cx="192" cy="672"/>
            </a:xfrm>
            <a:prstGeom prst="curvedRightArrow">
              <a:avLst>
                <a:gd name="adj1" fmla="val 70000"/>
                <a:gd name="adj2" fmla="val 140000"/>
                <a:gd name="adj3" fmla="val 33333"/>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2825" name="Text Box 9">
              <a:extLst>
                <a:ext uri="{FF2B5EF4-FFF2-40B4-BE49-F238E27FC236}">
                  <a16:creationId xmlns:a16="http://schemas.microsoft.com/office/drawing/2014/main" id="{93B2F66F-0F06-43AE-80A3-04EDC7F0D7BF}"/>
                </a:ext>
              </a:extLst>
            </p:cNvPr>
            <p:cNvSpPr txBox="1">
              <a:spLocks noChangeArrowheads="1"/>
            </p:cNvSpPr>
            <p:nvPr/>
          </p:nvSpPr>
          <p:spPr bwMode="auto">
            <a:xfrm>
              <a:off x="4704" y="1920"/>
              <a:ext cx="1001" cy="674"/>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chemeClr val="hlink"/>
                  </a:solidFill>
                </a:rPr>
                <a:t>Condition is</a:t>
              </a:r>
              <a:br>
                <a:rPr lang="en-US" altLang="en-US" sz="1600" b="0">
                  <a:solidFill>
                    <a:schemeClr val="hlink"/>
                  </a:solidFill>
                </a:rPr>
              </a:br>
              <a:r>
                <a:rPr lang="en-US" altLang="en-US" sz="1600" b="0">
                  <a:solidFill>
                    <a:schemeClr val="hlink"/>
                  </a:solidFill>
                </a:rPr>
                <a:t>true, GOTO the</a:t>
              </a:r>
              <a:br>
                <a:rPr lang="en-US" altLang="en-US" sz="1600" b="0">
                  <a:solidFill>
                    <a:schemeClr val="hlink"/>
                  </a:solidFill>
                </a:rPr>
              </a:br>
              <a:r>
                <a:rPr lang="en-US" altLang="en-US" sz="1600" b="0">
                  <a:solidFill>
                    <a:schemeClr val="hlink"/>
                  </a:solidFill>
                </a:rPr>
                <a:t>address label</a:t>
              </a:r>
              <a:br>
                <a:rPr lang="en-US" altLang="en-US" sz="1600" b="0">
                  <a:solidFill>
                    <a:schemeClr val="hlink"/>
                  </a:solidFill>
                </a:rPr>
              </a:br>
              <a:r>
                <a:rPr lang="en-US" altLang="en-US" sz="1600" b="0">
                  <a:solidFill>
                    <a:schemeClr val="hlink"/>
                  </a:solidFill>
                </a:rPr>
                <a:t>of alarm</a:t>
              </a:r>
            </a:p>
          </p:txBody>
        </p:sp>
      </p:grpSp>
      <p:sp>
        <p:nvSpPr>
          <p:cNvPr id="162829" name="Text Box 13">
            <a:extLst>
              <a:ext uri="{FF2B5EF4-FFF2-40B4-BE49-F238E27FC236}">
                <a16:creationId xmlns:a16="http://schemas.microsoft.com/office/drawing/2014/main" id="{25C814F9-71A7-43CD-B8BC-B32A2E325E8C}"/>
              </a:ext>
            </a:extLst>
          </p:cNvPr>
          <p:cNvSpPr txBox="1">
            <a:spLocks noChangeArrowheads="1"/>
          </p:cNvSpPr>
          <p:nvPr/>
        </p:nvSpPr>
        <p:spPr bwMode="auto">
          <a:xfrm>
            <a:off x="1676400" y="5791200"/>
            <a:ext cx="5797550" cy="366713"/>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800" b="0">
                <a:solidFill>
                  <a:schemeClr val="tx1"/>
                </a:solidFill>
                <a:effectLst>
                  <a:outerShdw blurRad="38100" dist="38100" dir="2700000" algn="tl">
                    <a:srgbClr val="000000"/>
                  </a:outerShdw>
                </a:effectLst>
              </a:rPr>
              <a:t>And so it would repeat as long as the button is pressed.</a:t>
            </a:r>
            <a:endParaRPr lang="en-US" altLang="en-US" sz="1800" b="0">
              <a:solidFill>
                <a:schemeClr val="tx1"/>
              </a:solidFill>
            </a:endParaRPr>
          </a:p>
        </p:txBody>
      </p:sp>
      <p:grpSp>
        <p:nvGrpSpPr>
          <p:cNvPr id="162839" name="Group 23">
            <a:extLst>
              <a:ext uri="{FF2B5EF4-FFF2-40B4-BE49-F238E27FC236}">
                <a16:creationId xmlns:a16="http://schemas.microsoft.com/office/drawing/2014/main" id="{3C66524A-28CB-4520-8D92-2D5F62C47A97}"/>
              </a:ext>
            </a:extLst>
          </p:cNvPr>
          <p:cNvGrpSpPr>
            <a:grpSpLocks/>
          </p:cNvGrpSpPr>
          <p:nvPr/>
        </p:nvGrpSpPr>
        <p:grpSpPr bwMode="auto">
          <a:xfrm>
            <a:off x="7010400" y="4114800"/>
            <a:ext cx="1565275" cy="885825"/>
            <a:chOff x="4416" y="2592"/>
            <a:chExt cx="986" cy="558"/>
          </a:xfrm>
        </p:grpSpPr>
        <p:sp>
          <p:nvSpPr>
            <p:cNvPr id="162831" name="AutoShape 15">
              <a:extLst>
                <a:ext uri="{FF2B5EF4-FFF2-40B4-BE49-F238E27FC236}">
                  <a16:creationId xmlns:a16="http://schemas.microsoft.com/office/drawing/2014/main" id="{165DD791-F630-4DCD-87C8-9166EAF38957}"/>
                </a:ext>
              </a:extLst>
            </p:cNvPr>
            <p:cNvSpPr>
              <a:spLocks noChangeArrowheads="1"/>
            </p:cNvSpPr>
            <p:nvPr/>
          </p:nvSpPr>
          <p:spPr bwMode="auto">
            <a:xfrm flipH="1">
              <a:off x="4416" y="2592"/>
              <a:ext cx="192" cy="480"/>
            </a:xfrm>
            <a:prstGeom prst="curvedRightArrow">
              <a:avLst>
                <a:gd name="adj1" fmla="val 50000"/>
                <a:gd name="adj2" fmla="val 100000"/>
                <a:gd name="adj3" fmla="val 33333"/>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2835" name="Text Box 19">
              <a:extLst>
                <a:ext uri="{FF2B5EF4-FFF2-40B4-BE49-F238E27FC236}">
                  <a16:creationId xmlns:a16="http://schemas.microsoft.com/office/drawing/2014/main" id="{68A64324-E92C-4EC6-A8CD-BEB21B7E9999}"/>
                </a:ext>
              </a:extLst>
            </p:cNvPr>
            <p:cNvSpPr txBox="1">
              <a:spLocks noChangeArrowheads="1"/>
            </p:cNvSpPr>
            <p:nvPr/>
          </p:nvSpPr>
          <p:spPr bwMode="auto">
            <a:xfrm>
              <a:off x="4704" y="2784"/>
              <a:ext cx="698" cy="366"/>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chemeClr val="hlink"/>
                  </a:solidFill>
                </a:rPr>
                <a:t>Follow the</a:t>
              </a:r>
              <a:br>
                <a:rPr lang="en-US" altLang="en-US" sz="1600" b="0">
                  <a:solidFill>
                    <a:schemeClr val="hlink"/>
                  </a:solidFill>
                </a:rPr>
              </a:br>
              <a:r>
                <a:rPr lang="en-US" altLang="en-US" sz="1600" b="0">
                  <a:solidFill>
                    <a:schemeClr val="hlink"/>
                  </a:solidFill>
                </a:rPr>
                <a:t>sequence</a:t>
              </a:r>
            </a:p>
          </p:txBody>
        </p:sp>
      </p:grpSp>
      <p:sp>
        <p:nvSpPr>
          <p:cNvPr id="162832" name="AutoShape 16">
            <a:extLst>
              <a:ext uri="{FF2B5EF4-FFF2-40B4-BE49-F238E27FC236}">
                <a16:creationId xmlns:a16="http://schemas.microsoft.com/office/drawing/2014/main" id="{13A7773D-7189-4747-B093-2598FB3A1674}"/>
              </a:ext>
            </a:extLst>
          </p:cNvPr>
          <p:cNvSpPr>
            <a:spLocks noChangeArrowheads="1"/>
          </p:cNvSpPr>
          <p:nvPr/>
        </p:nvSpPr>
        <p:spPr bwMode="auto">
          <a:xfrm flipH="1">
            <a:off x="7010400" y="4572000"/>
            <a:ext cx="304800" cy="762000"/>
          </a:xfrm>
          <a:prstGeom prst="curvedRightArrow">
            <a:avLst>
              <a:gd name="adj1" fmla="val 50000"/>
              <a:gd name="adj2" fmla="val 100000"/>
              <a:gd name="adj3" fmla="val 33333"/>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162840" name="Group 24">
            <a:extLst>
              <a:ext uri="{FF2B5EF4-FFF2-40B4-BE49-F238E27FC236}">
                <a16:creationId xmlns:a16="http://schemas.microsoft.com/office/drawing/2014/main" id="{93A81B91-CF1B-46EE-B48A-C4309ADA0402}"/>
              </a:ext>
            </a:extLst>
          </p:cNvPr>
          <p:cNvGrpSpPr>
            <a:grpSpLocks/>
          </p:cNvGrpSpPr>
          <p:nvPr/>
        </p:nvGrpSpPr>
        <p:grpSpPr bwMode="auto">
          <a:xfrm>
            <a:off x="152400" y="2362200"/>
            <a:ext cx="2286000" cy="336550"/>
            <a:chOff x="1680" y="1615"/>
            <a:chExt cx="1440" cy="212"/>
          </a:xfrm>
        </p:grpSpPr>
        <p:sp>
          <p:nvSpPr>
            <p:cNvPr id="162841" name="Text Box 25">
              <a:extLst>
                <a:ext uri="{FF2B5EF4-FFF2-40B4-BE49-F238E27FC236}">
                  <a16:creationId xmlns:a16="http://schemas.microsoft.com/office/drawing/2014/main" id="{50B91C4D-3541-46EF-8B8C-02460B5B11BC}"/>
                </a:ext>
              </a:extLst>
            </p:cNvPr>
            <p:cNvSpPr txBox="1">
              <a:spLocks noChangeArrowheads="1"/>
            </p:cNvSpPr>
            <p:nvPr/>
          </p:nvSpPr>
          <p:spPr bwMode="auto">
            <a:xfrm>
              <a:off x="1680" y="1615"/>
              <a:ext cx="1089" cy="212"/>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chemeClr val="hlink"/>
                  </a:solidFill>
                </a:rPr>
                <a:t>Execution begins</a:t>
              </a:r>
            </a:p>
          </p:txBody>
        </p:sp>
        <p:sp>
          <p:nvSpPr>
            <p:cNvPr id="162842" name="AutoShape 26">
              <a:extLst>
                <a:ext uri="{FF2B5EF4-FFF2-40B4-BE49-F238E27FC236}">
                  <a16:creationId xmlns:a16="http://schemas.microsoft.com/office/drawing/2014/main" id="{C10A4D10-0C81-4404-82CE-AEF8E7545E2F}"/>
                </a:ext>
              </a:extLst>
            </p:cNvPr>
            <p:cNvSpPr>
              <a:spLocks noChangeArrowheads="1"/>
            </p:cNvSpPr>
            <p:nvPr/>
          </p:nvSpPr>
          <p:spPr bwMode="auto">
            <a:xfrm>
              <a:off x="2688" y="1680"/>
              <a:ext cx="432" cy="144"/>
            </a:xfrm>
            <a:prstGeom prst="rightArrow">
              <a:avLst>
                <a:gd name="adj1" fmla="val 50000"/>
                <a:gd name="adj2" fmla="val 75000"/>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sp>
        <p:nvSpPr>
          <p:cNvPr id="162843" name="AutoShape 27">
            <a:extLst>
              <a:ext uri="{FF2B5EF4-FFF2-40B4-BE49-F238E27FC236}">
                <a16:creationId xmlns:a16="http://schemas.microsoft.com/office/drawing/2014/main" id="{05C530AB-1240-4789-946A-AC0B764A4F28}"/>
              </a:ext>
            </a:extLst>
          </p:cNvPr>
          <p:cNvSpPr>
            <a:spLocks noChangeArrowheads="1"/>
          </p:cNvSpPr>
          <p:nvPr/>
        </p:nvSpPr>
        <p:spPr bwMode="auto">
          <a:xfrm>
            <a:off x="1905000" y="2590800"/>
            <a:ext cx="533400" cy="838200"/>
          </a:xfrm>
          <a:prstGeom prst="curvedRightArrow">
            <a:avLst>
              <a:gd name="adj1" fmla="val 31429"/>
              <a:gd name="adj2" fmla="val 62857"/>
              <a:gd name="adj3" fmla="val 33333"/>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162844" name="Group 28">
            <a:extLst>
              <a:ext uri="{FF2B5EF4-FFF2-40B4-BE49-F238E27FC236}">
                <a16:creationId xmlns:a16="http://schemas.microsoft.com/office/drawing/2014/main" id="{F9714785-837B-4CD7-B2E9-D4287F373179}"/>
              </a:ext>
            </a:extLst>
          </p:cNvPr>
          <p:cNvGrpSpPr>
            <a:grpSpLocks/>
          </p:cNvGrpSpPr>
          <p:nvPr/>
        </p:nvGrpSpPr>
        <p:grpSpPr bwMode="auto">
          <a:xfrm>
            <a:off x="381000" y="1981200"/>
            <a:ext cx="2057400" cy="3629025"/>
            <a:chOff x="240" y="1248"/>
            <a:chExt cx="1296" cy="2286"/>
          </a:xfrm>
        </p:grpSpPr>
        <p:sp>
          <p:nvSpPr>
            <p:cNvPr id="162827" name="AutoShape 11">
              <a:extLst>
                <a:ext uri="{FF2B5EF4-FFF2-40B4-BE49-F238E27FC236}">
                  <a16:creationId xmlns:a16="http://schemas.microsoft.com/office/drawing/2014/main" id="{21C89C20-AACE-415D-8987-A83C016F90C2}"/>
                </a:ext>
              </a:extLst>
            </p:cNvPr>
            <p:cNvSpPr>
              <a:spLocks noChangeArrowheads="1"/>
            </p:cNvSpPr>
            <p:nvPr/>
          </p:nvSpPr>
          <p:spPr bwMode="auto">
            <a:xfrm flipV="1">
              <a:off x="720" y="1248"/>
              <a:ext cx="816" cy="1968"/>
            </a:xfrm>
            <a:prstGeom prst="curvedRightArrow">
              <a:avLst>
                <a:gd name="adj1" fmla="val 21695"/>
                <a:gd name="adj2" fmla="val 102087"/>
                <a:gd name="adj3" fmla="val 48042"/>
              </a:avLst>
            </a:prstGeom>
            <a:solidFill>
              <a:srgbClr val="FF6600"/>
            </a:solidFill>
            <a:ln>
              <a:noFill/>
            </a:ln>
            <a:effectLst/>
            <a:extLst>
              <a:ext uri="{91240B29-F687-4F45-9708-019B960494DF}">
                <a14:hiddenLine xmlns:a14="http://schemas.microsoft.com/office/drawing/2010/main" w="1587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2828" name="Text Box 12">
              <a:extLst>
                <a:ext uri="{FF2B5EF4-FFF2-40B4-BE49-F238E27FC236}">
                  <a16:creationId xmlns:a16="http://schemas.microsoft.com/office/drawing/2014/main" id="{FFFD03F7-F07D-4777-8A83-B9B48C4FC95B}"/>
                </a:ext>
              </a:extLst>
            </p:cNvPr>
            <p:cNvSpPr txBox="1">
              <a:spLocks noChangeArrowheads="1"/>
            </p:cNvSpPr>
            <p:nvPr/>
          </p:nvSpPr>
          <p:spPr bwMode="auto">
            <a:xfrm>
              <a:off x="240" y="3168"/>
              <a:ext cx="1022" cy="366"/>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1587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chemeClr val="hlink"/>
                  </a:solidFill>
                </a:rPr>
                <a:t>Go back to</a:t>
              </a:r>
              <a:br>
                <a:rPr lang="en-US" altLang="en-US" sz="1600" b="0">
                  <a:solidFill>
                    <a:schemeClr val="hlink"/>
                  </a:solidFill>
                </a:rPr>
              </a:br>
              <a:r>
                <a:rPr lang="en-US" altLang="en-US" sz="1600" b="0">
                  <a:solidFill>
                    <a:schemeClr val="hlink"/>
                  </a:solidFill>
                </a:rPr>
                <a:t>start of program</a:t>
              </a: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62840"/>
                                        </p:tgtEl>
                                        <p:attrNameLst>
                                          <p:attrName>style.visibility</p:attrName>
                                        </p:attrNameLst>
                                      </p:cBhvr>
                                      <p:to>
                                        <p:strVal val="visible"/>
                                      </p:to>
                                    </p:set>
                                    <p:animEffect transition="in" filter="dissolve">
                                      <p:cBhvr>
                                        <p:cTn id="7" dur="500"/>
                                        <p:tgtEl>
                                          <p:spTgt spid="162840"/>
                                        </p:tgtEl>
                                      </p:cBhvr>
                                    </p:animEffect>
                                  </p:childTnLst>
                                </p:cTn>
                              </p:par>
                            </p:childTnLst>
                          </p:cTn>
                        </p:par>
                        <p:par>
                          <p:cTn id="8" fill="hold" nodeType="afterGroup">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62843"/>
                                        </p:tgtEl>
                                        <p:attrNameLst>
                                          <p:attrName>style.visibility</p:attrName>
                                        </p:attrNameLst>
                                      </p:cBhvr>
                                      <p:to>
                                        <p:strVal val="visible"/>
                                      </p:to>
                                    </p:set>
                                    <p:animEffect transition="in" filter="dissolve">
                                      <p:cBhvr>
                                        <p:cTn id="11" dur="500"/>
                                        <p:tgtEl>
                                          <p:spTgt spid="162843"/>
                                        </p:tgtEl>
                                      </p:cBhvr>
                                    </p:animEffect>
                                  </p:childTnLst>
                                </p:cTn>
                              </p:par>
                            </p:childTnLst>
                          </p:cTn>
                        </p:par>
                        <p:par>
                          <p:cTn id="12" fill="hold" nodeType="afterGroup">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62838"/>
                                        </p:tgtEl>
                                        <p:attrNameLst>
                                          <p:attrName>style.visibility</p:attrName>
                                        </p:attrNameLst>
                                      </p:cBhvr>
                                      <p:to>
                                        <p:strVal val="visible"/>
                                      </p:to>
                                    </p:set>
                                    <p:animEffect transition="in" filter="dissolve">
                                      <p:cBhvr>
                                        <p:cTn id="15" dur="500"/>
                                        <p:tgtEl>
                                          <p:spTgt spid="162838"/>
                                        </p:tgtEl>
                                      </p:cBhvr>
                                    </p:animEffect>
                                  </p:childTnLst>
                                </p:cTn>
                              </p:par>
                            </p:childTnLst>
                          </p:cTn>
                        </p:par>
                        <p:par>
                          <p:cTn id="16" fill="hold" nodeType="afterGroup">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62839"/>
                                        </p:tgtEl>
                                        <p:attrNameLst>
                                          <p:attrName>style.visibility</p:attrName>
                                        </p:attrNameLst>
                                      </p:cBhvr>
                                      <p:to>
                                        <p:strVal val="visible"/>
                                      </p:to>
                                    </p:set>
                                    <p:animEffect transition="in" filter="dissolve">
                                      <p:cBhvr>
                                        <p:cTn id="19" dur="500"/>
                                        <p:tgtEl>
                                          <p:spTgt spid="162839"/>
                                        </p:tgtEl>
                                      </p:cBhvr>
                                    </p:animEffect>
                                  </p:childTnLst>
                                </p:cTn>
                              </p:par>
                            </p:childTnLst>
                          </p:cTn>
                        </p:par>
                        <p:par>
                          <p:cTn id="20" fill="hold" nodeType="afterGroup">
                            <p:stCondLst>
                              <p:cond delay="6000"/>
                            </p:stCondLst>
                            <p:childTnLst>
                              <p:par>
                                <p:cTn id="21" presetID="9" presetClass="entr" presetSubtype="0" fill="hold" nodeType="afterEffect">
                                  <p:stCondLst>
                                    <p:cond delay="1000"/>
                                  </p:stCondLst>
                                  <p:childTnLst>
                                    <p:set>
                                      <p:cBhvr>
                                        <p:cTn id="22" dur="1" fill="hold">
                                          <p:stCondLst>
                                            <p:cond delay="0"/>
                                          </p:stCondLst>
                                        </p:cTn>
                                        <p:tgtEl>
                                          <p:spTgt spid="162832"/>
                                        </p:tgtEl>
                                        <p:attrNameLst>
                                          <p:attrName>style.visibility</p:attrName>
                                        </p:attrNameLst>
                                      </p:cBhvr>
                                      <p:to>
                                        <p:strVal val="visible"/>
                                      </p:to>
                                    </p:set>
                                    <p:animEffect transition="in" filter="dissolve">
                                      <p:cBhvr>
                                        <p:cTn id="23" dur="500"/>
                                        <p:tgtEl>
                                          <p:spTgt spid="162832"/>
                                        </p:tgtEl>
                                      </p:cBhvr>
                                    </p:animEffect>
                                  </p:childTnLst>
                                </p:cTn>
                              </p:par>
                            </p:childTnLst>
                          </p:cTn>
                        </p:par>
                        <p:par>
                          <p:cTn id="24" fill="hold" nodeType="afterGroup">
                            <p:stCondLst>
                              <p:cond delay="7500"/>
                            </p:stCondLst>
                            <p:childTnLst>
                              <p:par>
                                <p:cTn id="25" presetID="9" presetClass="entr" presetSubtype="0" fill="hold" nodeType="afterEffect">
                                  <p:stCondLst>
                                    <p:cond delay="1000"/>
                                  </p:stCondLst>
                                  <p:childTnLst>
                                    <p:set>
                                      <p:cBhvr>
                                        <p:cTn id="26" dur="1" fill="hold">
                                          <p:stCondLst>
                                            <p:cond delay="0"/>
                                          </p:stCondLst>
                                        </p:cTn>
                                        <p:tgtEl>
                                          <p:spTgt spid="162844"/>
                                        </p:tgtEl>
                                        <p:attrNameLst>
                                          <p:attrName>style.visibility</p:attrName>
                                        </p:attrNameLst>
                                      </p:cBhvr>
                                      <p:to>
                                        <p:strVal val="visible"/>
                                      </p:to>
                                    </p:set>
                                    <p:animEffect transition="in" filter="dissolve">
                                      <p:cBhvr>
                                        <p:cTn id="27" dur="500"/>
                                        <p:tgtEl>
                                          <p:spTgt spid="162844"/>
                                        </p:tgtEl>
                                      </p:cBhvr>
                                    </p:animEffect>
                                  </p:childTnLst>
                                </p:cTn>
                              </p:par>
                            </p:childTnLst>
                          </p:cTn>
                        </p:par>
                        <p:par>
                          <p:cTn id="28" fill="hold" nodeType="afterGroup">
                            <p:stCondLst>
                              <p:cond delay="9000"/>
                            </p:stCondLst>
                            <p:childTnLst>
                              <p:par>
                                <p:cTn id="29" presetID="1" presetClass="entr" presetSubtype="0" fill="hold" grpId="0" nodeType="afterEffect">
                                  <p:stCondLst>
                                    <p:cond delay="1000"/>
                                  </p:stCondLst>
                                  <p:childTnLst>
                                    <p:set>
                                      <p:cBhvr>
                                        <p:cTn id="30" dur="1" fill="hold">
                                          <p:stCondLst>
                                            <p:cond delay="499"/>
                                          </p:stCondLst>
                                        </p:cTn>
                                        <p:tgtEl>
                                          <p:spTgt spid="162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9" grpId="0"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a:extLst>
              <a:ext uri="{FF2B5EF4-FFF2-40B4-BE49-F238E27FC236}">
                <a16:creationId xmlns:a16="http://schemas.microsoft.com/office/drawing/2014/main" id="{58585F8A-B105-415A-9085-977A4BEDFE8B}"/>
              </a:ext>
            </a:extLst>
          </p:cNvPr>
          <p:cNvSpPr>
            <a:spLocks noGrp="1"/>
          </p:cNvSpPr>
          <p:nvPr>
            <p:ph type="sldNum" sz="quarter" idx="12"/>
          </p:nvPr>
        </p:nvSpPr>
        <p:spPr/>
        <p:txBody>
          <a:bodyPr/>
          <a:lstStyle/>
          <a:p>
            <a:fld id="{84074BB6-9EB5-480D-A71C-5BF8369A942F}" type="slidenum">
              <a:rPr lang="en-US" altLang="en-US"/>
              <a:pPr/>
              <a:t>128</a:t>
            </a:fld>
            <a:endParaRPr lang="en-US" altLang="en-US"/>
          </a:p>
        </p:txBody>
      </p:sp>
      <p:sp>
        <p:nvSpPr>
          <p:cNvPr id="163842" name="Rectangle 2">
            <a:extLst>
              <a:ext uri="{FF2B5EF4-FFF2-40B4-BE49-F238E27FC236}">
                <a16:creationId xmlns:a16="http://schemas.microsoft.com/office/drawing/2014/main" id="{194946E3-0395-414C-BA6D-BFF7FACC56BF}"/>
              </a:ext>
            </a:extLst>
          </p:cNvPr>
          <p:cNvSpPr>
            <a:spLocks noGrp="1" noRot="1" noChangeArrowheads="1"/>
          </p:cNvSpPr>
          <p:nvPr>
            <p:ph type="title"/>
          </p:nvPr>
        </p:nvSpPr>
        <p:spPr/>
        <p:txBody>
          <a:bodyPr/>
          <a:lstStyle/>
          <a:p>
            <a:r>
              <a:rPr lang="en-US" altLang="en-US" u="sng"/>
              <a:t>Challenge 6B: Potentiometer Alarm</a:t>
            </a:r>
          </a:p>
        </p:txBody>
      </p:sp>
      <p:sp>
        <p:nvSpPr>
          <p:cNvPr id="163843" name="Rectangle 3">
            <a:extLst>
              <a:ext uri="{FF2B5EF4-FFF2-40B4-BE49-F238E27FC236}">
                <a16:creationId xmlns:a16="http://schemas.microsoft.com/office/drawing/2014/main" id="{27C98EDA-9F8B-47CF-A308-3CDCCCD2B64D}"/>
              </a:ext>
            </a:extLst>
          </p:cNvPr>
          <p:cNvSpPr>
            <a:spLocks noGrp="1" noRot="1" noChangeArrowheads="1"/>
          </p:cNvSpPr>
          <p:nvPr>
            <p:ph type="body" idx="1"/>
          </p:nvPr>
        </p:nvSpPr>
        <p:spPr/>
        <p:txBody>
          <a:bodyPr/>
          <a:lstStyle/>
          <a:p>
            <a:r>
              <a:rPr lang="en-US" altLang="en-US" sz="2000"/>
              <a:t>Code a program to perform the following:</a:t>
            </a:r>
          </a:p>
          <a:p>
            <a:pPr lvl="1"/>
            <a:r>
              <a:rPr lang="en-US" altLang="en-US" sz="2000"/>
              <a:t>If the value of the potentiometer is greater than 2000, sound the speaker at 2000 Hz for 1 second.</a:t>
            </a:r>
          </a:p>
          <a:p>
            <a:pPr lvl="1"/>
            <a:r>
              <a:rPr lang="en-US" altLang="en-US" sz="2000"/>
              <a:t>If the value of the potentiometer is less than 1000, sound the speaker at 1000 Hz for 0.5 seconds. </a:t>
            </a:r>
          </a:p>
          <a:p>
            <a:pPr lvl="1"/>
            <a:r>
              <a:rPr lang="en-US" altLang="en-US" sz="2000"/>
              <a:t>Use the flowchart in programming your code.</a:t>
            </a:r>
            <a:endParaRPr lang="en-US" altLang="en-US" sz="3200"/>
          </a:p>
        </p:txBody>
      </p:sp>
      <p:sp>
        <p:nvSpPr>
          <p:cNvPr id="163848" name="AutoShape 8">
            <a:hlinkClick r:id="rId2" action="ppaction://hlinksldjump" highlightClick="1"/>
            <a:extLst>
              <a:ext uri="{FF2B5EF4-FFF2-40B4-BE49-F238E27FC236}">
                <a16:creationId xmlns:a16="http://schemas.microsoft.com/office/drawing/2014/main" id="{05E5EFDF-0E59-4A2C-B739-CD07DBB87C0E}"/>
              </a:ext>
            </a:extLst>
          </p:cNvPr>
          <p:cNvSpPr>
            <a:spLocks noChangeArrowheads="1"/>
          </p:cNvSpPr>
          <p:nvPr/>
        </p:nvSpPr>
        <p:spPr bwMode="auto">
          <a:xfrm>
            <a:off x="7086600" y="56388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grpSp>
        <p:nvGrpSpPr>
          <p:cNvPr id="163872" name="Group 32">
            <a:extLst>
              <a:ext uri="{FF2B5EF4-FFF2-40B4-BE49-F238E27FC236}">
                <a16:creationId xmlns:a16="http://schemas.microsoft.com/office/drawing/2014/main" id="{043BFE04-1E34-47F5-B1AF-9F3C3234ECE8}"/>
              </a:ext>
            </a:extLst>
          </p:cNvPr>
          <p:cNvGrpSpPr>
            <a:grpSpLocks/>
          </p:cNvGrpSpPr>
          <p:nvPr/>
        </p:nvGrpSpPr>
        <p:grpSpPr bwMode="auto">
          <a:xfrm>
            <a:off x="1066800" y="2971800"/>
            <a:ext cx="4997450" cy="3629025"/>
            <a:chOff x="398" y="1776"/>
            <a:chExt cx="2578" cy="1872"/>
          </a:xfrm>
        </p:grpSpPr>
        <p:sp>
          <p:nvSpPr>
            <p:cNvPr id="163849" name="AutoShape 9">
              <a:extLst>
                <a:ext uri="{FF2B5EF4-FFF2-40B4-BE49-F238E27FC236}">
                  <a16:creationId xmlns:a16="http://schemas.microsoft.com/office/drawing/2014/main" id="{3E95FA3E-AC07-407C-AD57-6184B900A844}"/>
                </a:ext>
              </a:extLst>
            </p:cNvPr>
            <p:cNvSpPr>
              <a:spLocks noChangeArrowheads="1"/>
            </p:cNvSpPr>
            <p:nvPr/>
          </p:nvSpPr>
          <p:spPr bwMode="auto">
            <a:xfrm>
              <a:off x="720" y="1776"/>
              <a:ext cx="624" cy="192"/>
            </a:xfrm>
            <a:prstGeom prst="flowChartTerminator">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Main</a:t>
              </a:r>
            </a:p>
          </p:txBody>
        </p:sp>
        <p:sp>
          <p:nvSpPr>
            <p:cNvPr id="163850" name="AutoShape 10">
              <a:extLst>
                <a:ext uri="{FF2B5EF4-FFF2-40B4-BE49-F238E27FC236}">
                  <a16:creationId xmlns:a16="http://schemas.microsoft.com/office/drawing/2014/main" id="{6F0D871A-C832-45E8-A2DC-27CFAF5A08CF}"/>
                </a:ext>
              </a:extLst>
            </p:cNvPr>
            <p:cNvSpPr>
              <a:spLocks noChangeArrowheads="1"/>
            </p:cNvSpPr>
            <p:nvPr/>
          </p:nvSpPr>
          <p:spPr bwMode="auto">
            <a:xfrm>
              <a:off x="624" y="2160"/>
              <a:ext cx="816" cy="336"/>
            </a:xfrm>
            <a:prstGeom prst="flowChartInputOutpu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Read </a:t>
              </a:r>
              <a:br>
                <a:rPr lang="en-US" altLang="en-US"/>
              </a:br>
              <a:r>
                <a:rPr lang="en-US" altLang="en-US"/>
                <a:t>Potentiometer</a:t>
              </a:r>
            </a:p>
          </p:txBody>
        </p:sp>
        <p:sp>
          <p:nvSpPr>
            <p:cNvPr id="163851" name="AutoShape 11">
              <a:extLst>
                <a:ext uri="{FF2B5EF4-FFF2-40B4-BE49-F238E27FC236}">
                  <a16:creationId xmlns:a16="http://schemas.microsoft.com/office/drawing/2014/main" id="{B863F525-F39C-4A90-8649-7CE8B635D5C7}"/>
                </a:ext>
              </a:extLst>
            </p:cNvPr>
            <p:cNvSpPr>
              <a:spLocks noChangeArrowheads="1"/>
            </p:cNvSpPr>
            <p:nvPr/>
          </p:nvSpPr>
          <p:spPr bwMode="auto">
            <a:xfrm>
              <a:off x="672" y="2688"/>
              <a:ext cx="720" cy="384"/>
            </a:xfrm>
            <a:prstGeom prst="flowChartDecision">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Pot &gt; 2000</a:t>
              </a:r>
            </a:p>
          </p:txBody>
        </p:sp>
        <p:sp>
          <p:nvSpPr>
            <p:cNvPr id="163852" name="AutoShape 12">
              <a:extLst>
                <a:ext uri="{FF2B5EF4-FFF2-40B4-BE49-F238E27FC236}">
                  <a16:creationId xmlns:a16="http://schemas.microsoft.com/office/drawing/2014/main" id="{43495128-5F67-4FEC-B80D-D8594538A7A7}"/>
                </a:ext>
              </a:extLst>
            </p:cNvPr>
            <p:cNvSpPr>
              <a:spLocks noChangeArrowheads="1"/>
            </p:cNvSpPr>
            <p:nvPr/>
          </p:nvSpPr>
          <p:spPr bwMode="auto">
            <a:xfrm>
              <a:off x="672" y="3264"/>
              <a:ext cx="720" cy="384"/>
            </a:xfrm>
            <a:prstGeom prst="flowChartDecision">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Pot &lt; 1000</a:t>
              </a:r>
            </a:p>
          </p:txBody>
        </p:sp>
        <p:sp>
          <p:nvSpPr>
            <p:cNvPr id="163853" name="AutoShape 13">
              <a:extLst>
                <a:ext uri="{FF2B5EF4-FFF2-40B4-BE49-F238E27FC236}">
                  <a16:creationId xmlns:a16="http://schemas.microsoft.com/office/drawing/2014/main" id="{BA79ADFA-E174-455B-A4DA-8D4ED314E6EB}"/>
                </a:ext>
              </a:extLst>
            </p:cNvPr>
            <p:cNvSpPr>
              <a:spLocks noChangeArrowheads="1"/>
            </p:cNvSpPr>
            <p:nvPr/>
          </p:nvSpPr>
          <p:spPr bwMode="auto">
            <a:xfrm>
              <a:off x="1632" y="2688"/>
              <a:ext cx="912" cy="384"/>
            </a:xfrm>
            <a:prstGeom prst="flowChartInputOutpu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Sound speaker</a:t>
              </a:r>
              <a:br>
                <a:rPr lang="en-US" altLang="en-US"/>
              </a:br>
              <a:r>
                <a:rPr lang="en-US" altLang="en-US"/>
                <a:t>2000Hz for 1</a:t>
              </a:r>
              <a:br>
                <a:rPr lang="en-US" altLang="en-US"/>
              </a:br>
              <a:r>
                <a:rPr lang="en-US" altLang="en-US"/>
                <a:t>second</a:t>
              </a:r>
            </a:p>
          </p:txBody>
        </p:sp>
        <p:sp>
          <p:nvSpPr>
            <p:cNvPr id="163854" name="AutoShape 14">
              <a:extLst>
                <a:ext uri="{FF2B5EF4-FFF2-40B4-BE49-F238E27FC236}">
                  <a16:creationId xmlns:a16="http://schemas.microsoft.com/office/drawing/2014/main" id="{599E42C5-E456-4A86-8914-FC484A71421E}"/>
                </a:ext>
              </a:extLst>
            </p:cNvPr>
            <p:cNvSpPr>
              <a:spLocks noChangeArrowheads="1"/>
            </p:cNvSpPr>
            <p:nvPr/>
          </p:nvSpPr>
          <p:spPr bwMode="auto">
            <a:xfrm>
              <a:off x="1584" y="3264"/>
              <a:ext cx="912" cy="384"/>
            </a:xfrm>
            <a:prstGeom prst="flowChartInputOutpu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Sound speaker</a:t>
              </a:r>
              <a:br>
                <a:rPr lang="en-US" altLang="en-US"/>
              </a:br>
              <a:r>
                <a:rPr lang="en-US" altLang="en-US"/>
                <a:t>1000Hz for 0.5</a:t>
              </a:r>
              <a:br>
                <a:rPr lang="en-US" altLang="en-US"/>
              </a:br>
              <a:r>
                <a:rPr lang="en-US" altLang="en-US"/>
                <a:t>second</a:t>
              </a:r>
            </a:p>
          </p:txBody>
        </p:sp>
        <p:sp>
          <p:nvSpPr>
            <p:cNvPr id="163855" name="AutoShape 15">
              <a:extLst>
                <a:ext uri="{FF2B5EF4-FFF2-40B4-BE49-F238E27FC236}">
                  <a16:creationId xmlns:a16="http://schemas.microsoft.com/office/drawing/2014/main" id="{18BD1463-884E-4A10-AF44-1A5092A41F2F}"/>
                </a:ext>
              </a:extLst>
            </p:cNvPr>
            <p:cNvSpPr>
              <a:spLocks noChangeArrowheads="1"/>
            </p:cNvSpPr>
            <p:nvPr/>
          </p:nvSpPr>
          <p:spPr bwMode="auto">
            <a:xfrm>
              <a:off x="2688" y="2736"/>
              <a:ext cx="288" cy="288"/>
            </a:xfrm>
            <a:prstGeom prst="flowChartConnector">
              <a:avLst/>
            </a:prstGeom>
            <a:solidFill>
              <a:schemeClr val="tx1"/>
            </a:solidFill>
            <a:ln w="254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Main</a:t>
              </a:r>
            </a:p>
          </p:txBody>
        </p:sp>
        <p:sp>
          <p:nvSpPr>
            <p:cNvPr id="163856" name="AutoShape 16">
              <a:extLst>
                <a:ext uri="{FF2B5EF4-FFF2-40B4-BE49-F238E27FC236}">
                  <a16:creationId xmlns:a16="http://schemas.microsoft.com/office/drawing/2014/main" id="{B66F238F-0D56-49B0-94F3-F88592A7888E}"/>
                </a:ext>
              </a:extLst>
            </p:cNvPr>
            <p:cNvSpPr>
              <a:spLocks noChangeArrowheads="1"/>
            </p:cNvSpPr>
            <p:nvPr/>
          </p:nvSpPr>
          <p:spPr bwMode="auto">
            <a:xfrm>
              <a:off x="2688" y="3312"/>
              <a:ext cx="288" cy="288"/>
            </a:xfrm>
            <a:prstGeom prst="flowChartConnector">
              <a:avLst/>
            </a:prstGeom>
            <a:solidFill>
              <a:schemeClr val="tx1"/>
            </a:solidFill>
            <a:ln w="254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Main</a:t>
              </a:r>
            </a:p>
          </p:txBody>
        </p:sp>
        <p:cxnSp>
          <p:nvCxnSpPr>
            <p:cNvPr id="163857" name="AutoShape 17">
              <a:extLst>
                <a:ext uri="{FF2B5EF4-FFF2-40B4-BE49-F238E27FC236}">
                  <a16:creationId xmlns:a16="http://schemas.microsoft.com/office/drawing/2014/main" id="{CF390014-4E91-41CD-964C-8CC3D204C16C}"/>
                </a:ext>
              </a:extLst>
            </p:cNvPr>
            <p:cNvCxnSpPr>
              <a:cxnSpLocks noChangeShapeType="1"/>
              <a:stCxn id="163849" idx="2"/>
              <a:endCxn id="163850" idx="1"/>
            </p:cNvCxnSpPr>
            <p:nvPr/>
          </p:nvCxnSpPr>
          <p:spPr bwMode="auto">
            <a:xfrm>
              <a:off x="1032" y="1976"/>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58" name="AutoShape 18">
              <a:extLst>
                <a:ext uri="{FF2B5EF4-FFF2-40B4-BE49-F238E27FC236}">
                  <a16:creationId xmlns:a16="http://schemas.microsoft.com/office/drawing/2014/main" id="{B3323FB3-9720-496E-B9BB-504536FB6DDA}"/>
                </a:ext>
              </a:extLst>
            </p:cNvPr>
            <p:cNvCxnSpPr>
              <a:cxnSpLocks noChangeShapeType="1"/>
              <a:stCxn id="163850" idx="4"/>
              <a:endCxn id="163851" idx="0"/>
            </p:cNvCxnSpPr>
            <p:nvPr/>
          </p:nvCxnSpPr>
          <p:spPr bwMode="auto">
            <a:xfrm>
              <a:off x="1032" y="2504"/>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59" name="AutoShape 19">
              <a:extLst>
                <a:ext uri="{FF2B5EF4-FFF2-40B4-BE49-F238E27FC236}">
                  <a16:creationId xmlns:a16="http://schemas.microsoft.com/office/drawing/2014/main" id="{2BC26F5B-894C-45F9-BDD7-42DDCDFFC38A}"/>
                </a:ext>
              </a:extLst>
            </p:cNvPr>
            <p:cNvCxnSpPr>
              <a:cxnSpLocks noChangeShapeType="1"/>
              <a:stCxn id="163851" idx="2"/>
              <a:endCxn id="163852" idx="0"/>
            </p:cNvCxnSpPr>
            <p:nvPr/>
          </p:nvCxnSpPr>
          <p:spPr bwMode="auto">
            <a:xfrm>
              <a:off x="1032" y="3080"/>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60" name="AutoShape 20">
              <a:extLst>
                <a:ext uri="{FF2B5EF4-FFF2-40B4-BE49-F238E27FC236}">
                  <a16:creationId xmlns:a16="http://schemas.microsoft.com/office/drawing/2014/main" id="{A30FB0E0-BEE4-4E42-ACE0-D5610F0B6A16}"/>
                </a:ext>
              </a:extLst>
            </p:cNvPr>
            <p:cNvCxnSpPr>
              <a:cxnSpLocks noChangeShapeType="1"/>
              <a:stCxn id="163851" idx="3"/>
              <a:endCxn id="163853" idx="2"/>
            </p:cNvCxnSpPr>
            <p:nvPr/>
          </p:nvCxnSpPr>
          <p:spPr bwMode="auto">
            <a:xfrm>
              <a:off x="1400" y="2880"/>
              <a:ext cx="315" cy="0"/>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61" name="AutoShape 21">
              <a:extLst>
                <a:ext uri="{FF2B5EF4-FFF2-40B4-BE49-F238E27FC236}">
                  <a16:creationId xmlns:a16="http://schemas.microsoft.com/office/drawing/2014/main" id="{4605B877-C9C5-437E-ADA0-17A0202955B9}"/>
                </a:ext>
              </a:extLst>
            </p:cNvPr>
            <p:cNvCxnSpPr>
              <a:cxnSpLocks noChangeShapeType="1"/>
              <a:stCxn id="163852" idx="3"/>
              <a:endCxn id="163854" idx="2"/>
            </p:cNvCxnSpPr>
            <p:nvPr/>
          </p:nvCxnSpPr>
          <p:spPr bwMode="auto">
            <a:xfrm>
              <a:off x="1400" y="3456"/>
              <a:ext cx="267" cy="0"/>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62" name="AutoShape 22">
              <a:extLst>
                <a:ext uri="{FF2B5EF4-FFF2-40B4-BE49-F238E27FC236}">
                  <a16:creationId xmlns:a16="http://schemas.microsoft.com/office/drawing/2014/main" id="{1E47D158-E823-4CD7-A627-4CC8B877688F}"/>
                </a:ext>
              </a:extLst>
            </p:cNvPr>
            <p:cNvCxnSpPr>
              <a:cxnSpLocks noChangeShapeType="1"/>
              <a:stCxn id="163853" idx="5"/>
              <a:endCxn id="163855" idx="2"/>
            </p:cNvCxnSpPr>
            <p:nvPr/>
          </p:nvCxnSpPr>
          <p:spPr bwMode="auto">
            <a:xfrm>
              <a:off x="2459" y="2880"/>
              <a:ext cx="221" cy="0"/>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63" name="AutoShape 23">
              <a:extLst>
                <a:ext uri="{FF2B5EF4-FFF2-40B4-BE49-F238E27FC236}">
                  <a16:creationId xmlns:a16="http://schemas.microsoft.com/office/drawing/2014/main" id="{A38A77E1-E8A6-4FC1-B55D-594246C0801B}"/>
                </a:ext>
              </a:extLst>
            </p:cNvPr>
            <p:cNvCxnSpPr>
              <a:cxnSpLocks noChangeShapeType="1"/>
              <a:stCxn id="163854" idx="5"/>
              <a:endCxn id="163856" idx="2"/>
            </p:cNvCxnSpPr>
            <p:nvPr/>
          </p:nvCxnSpPr>
          <p:spPr bwMode="auto">
            <a:xfrm>
              <a:off x="2411" y="3456"/>
              <a:ext cx="269" cy="0"/>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3866" name="AutoShape 26">
              <a:extLst>
                <a:ext uri="{FF2B5EF4-FFF2-40B4-BE49-F238E27FC236}">
                  <a16:creationId xmlns:a16="http://schemas.microsoft.com/office/drawing/2014/main" id="{4FCAB90C-EB35-43E7-8A3C-328932C57668}"/>
                </a:ext>
              </a:extLst>
            </p:cNvPr>
            <p:cNvCxnSpPr>
              <a:cxnSpLocks noChangeShapeType="1"/>
              <a:stCxn id="163852" idx="1"/>
              <a:endCxn id="163849" idx="1"/>
            </p:cNvCxnSpPr>
            <p:nvPr/>
          </p:nvCxnSpPr>
          <p:spPr bwMode="auto">
            <a:xfrm rot="10800000" flipH="1">
              <a:off x="664" y="1872"/>
              <a:ext cx="48" cy="1584"/>
            </a:xfrm>
            <a:prstGeom prst="bentConnector3">
              <a:avLst>
                <a:gd name="adj1" fmla="val -808338"/>
              </a:avLst>
            </a:prstGeom>
            <a:noFill/>
            <a:ln w="254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868" name="Text Box 28">
              <a:extLst>
                <a:ext uri="{FF2B5EF4-FFF2-40B4-BE49-F238E27FC236}">
                  <a16:creationId xmlns:a16="http://schemas.microsoft.com/office/drawing/2014/main" id="{D84C8730-16D7-46AE-8921-0263C5947651}"/>
                </a:ext>
              </a:extLst>
            </p:cNvPr>
            <p:cNvSpPr txBox="1">
              <a:spLocks noChangeArrowheads="1"/>
            </p:cNvSpPr>
            <p:nvPr/>
          </p:nvSpPr>
          <p:spPr bwMode="auto">
            <a:xfrm>
              <a:off x="1370" y="2688"/>
              <a:ext cx="237" cy="12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True</a:t>
              </a:r>
            </a:p>
          </p:txBody>
        </p:sp>
        <p:sp>
          <p:nvSpPr>
            <p:cNvPr id="163869" name="Text Box 29">
              <a:extLst>
                <a:ext uri="{FF2B5EF4-FFF2-40B4-BE49-F238E27FC236}">
                  <a16:creationId xmlns:a16="http://schemas.microsoft.com/office/drawing/2014/main" id="{78E3869A-1525-4B04-B238-BAC5BA86C73D}"/>
                </a:ext>
              </a:extLst>
            </p:cNvPr>
            <p:cNvSpPr txBox="1">
              <a:spLocks noChangeArrowheads="1"/>
            </p:cNvSpPr>
            <p:nvPr/>
          </p:nvSpPr>
          <p:spPr bwMode="auto">
            <a:xfrm>
              <a:off x="1370" y="3264"/>
              <a:ext cx="237" cy="12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True</a:t>
              </a:r>
            </a:p>
          </p:txBody>
        </p:sp>
        <p:sp>
          <p:nvSpPr>
            <p:cNvPr id="163870" name="Text Box 30">
              <a:extLst>
                <a:ext uri="{FF2B5EF4-FFF2-40B4-BE49-F238E27FC236}">
                  <a16:creationId xmlns:a16="http://schemas.microsoft.com/office/drawing/2014/main" id="{90BBAB66-123B-480B-AE96-EAF21D62A96D}"/>
                </a:ext>
              </a:extLst>
            </p:cNvPr>
            <p:cNvSpPr txBox="1">
              <a:spLocks noChangeArrowheads="1"/>
            </p:cNvSpPr>
            <p:nvPr/>
          </p:nvSpPr>
          <p:spPr bwMode="auto">
            <a:xfrm>
              <a:off x="701" y="3024"/>
              <a:ext cx="261" cy="12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False</a:t>
              </a:r>
            </a:p>
          </p:txBody>
        </p:sp>
        <p:sp>
          <p:nvSpPr>
            <p:cNvPr id="163871" name="Text Box 31">
              <a:extLst>
                <a:ext uri="{FF2B5EF4-FFF2-40B4-BE49-F238E27FC236}">
                  <a16:creationId xmlns:a16="http://schemas.microsoft.com/office/drawing/2014/main" id="{1FDC5020-1315-4102-8AD1-578C8472B1AE}"/>
                </a:ext>
              </a:extLst>
            </p:cNvPr>
            <p:cNvSpPr txBox="1">
              <a:spLocks noChangeArrowheads="1"/>
            </p:cNvSpPr>
            <p:nvPr/>
          </p:nvSpPr>
          <p:spPr bwMode="auto">
            <a:xfrm>
              <a:off x="398" y="3264"/>
              <a:ext cx="261" cy="12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False</a:t>
              </a:r>
            </a:p>
          </p:txBody>
        </p:sp>
      </p:grpSp>
    </p:spTree>
  </p:cSld>
  <p:clrMapOvr>
    <a:masterClrMapping/>
  </p:clrMapOvr>
  <p:transition advClick="0"/>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a:extLst>
              <a:ext uri="{FF2B5EF4-FFF2-40B4-BE49-F238E27FC236}">
                <a16:creationId xmlns:a16="http://schemas.microsoft.com/office/drawing/2014/main" id="{244ECBB7-8CF6-4F9E-A8E3-450CA979B96F}"/>
              </a:ext>
            </a:extLst>
          </p:cNvPr>
          <p:cNvSpPr>
            <a:spLocks noGrp="1"/>
          </p:cNvSpPr>
          <p:nvPr>
            <p:ph type="sldNum" sz="quarter" idx="12"/>
          </p:nvPr>
        </p:nvSpPr>
        <p:spPr/>
        <p:txBody>
          <a:bodyPr/>
          <a:lstStyle/>
          <a:p>
            <a:fld id="{EEE950D0-39A5-48D8-9890-6A34F6665487}" type="slidenum">
              <a:rPr lang="en-US" altLang="en-US"/>
              <a:pPr/>
              <a:t>129</a:t>
            </a:fld>
            <a:endParaRPr lang="en-US" altLang="en-US"/>
          </a:p>
        </p:txBody>
      </p:sp>
      <p:sp>
        <p:nvSpPr>
          <p:cNvPr id="166914" name="Rectangle 2">
            <a:extLst>
              <a:ext uri="{FF2B5EF4-FFF2-40B4-BE49-F238E27FC236}">
                <a16:creationId xmlns:a16="http://schemas.microsoft.com/office/drawing/2014/main" id="{B9B6951B-9524-4D03-AB40-F47A5E237E60}"/>
              </a:ext>
            </a:extLst>
          </p:cNvPr>
          <p:cNvSpPr>
            <a:spLocks noGrp="1" noRot="1" noChangeArrowheads="1"/>
          </p:cNvSpPr>
          <p:nvPr>
            <p:ph type="title"/>
          </p:nvPr>
        </p:nvSpPr>
        <p:spPr/>
        <p:txBody>
          <a:bodyPr/>
          <a:lstStyle/>
          <a:p>
            <a:r>
              <a:rPr lang="en-US" altLang="en-US" u="sng"/>
              <a:t>Challenge 6C: Lock-in Alarm</a:t>
            </a:r>
          </a:p>
        </p:txBody>
      </p:sp>
      <p:sp>
        <p:nvSpPr>
          <p:cNvPr id="166915" name="Rectangle 3">
            <a:extLst>
              <a:ext uri="{FF2B5EF4-FFF2-40B4-BE49-F238E27FC236}">
                <a16:creationId xmlns:a16="http://schemas.microsoft.com/office/drawing/2014/main" id="{CB184DCF-219A-4DA7-9A78-57116E7CD814}"/>
              </a:ext>
            </a:extLst>
          </p:cNvPr>
          <p:cNvSpPr>
            <a:spLocks noGrp="1" noRot="1" noChangeArrowheads="1"/>
          </p:cNvSpPr>
          <p:nvPr>
            <p:ph type="body" idx="1"/>
          </p:nvPr>
        </p:nvSpPr>
        <p:spPr>
          <a:xfrm>
            <a:off x="301625" y="762000"/>
            <a:ext cx="8540750" cy="1066800"/>
          </a:xfrm>
        </p:spPr>
        <p:txBody>
          <a:bodyPr/>
          <a:lstStyle/>
          <a:p>
            <a:r>
              <a:rPr lang="en-US" altLang="en-US" sz="2000"/>
              <a:t>Code a program that will sound a 2000Hz, 1 second tone if PB1 is pressed.  The alarm will lock-in and repeat until PB2 is pressed.  Follow the following flowchart.</a:t>
            </a:r>
            <a:endParaRPr lang="en-US" altLang="en-US" sz="2400"/>
          </a:p>
          <a:p>
            <a:endParaRPr lang="en-US" altLang="en-US"/>
          </a:p>
        </p:txBody>
      </p:sp>
      <p:sp>
        <p:nvSpPr>
          <p:cNvPr id="166918" name="AutoShape 6">
            <a:hlinkClick r:id="rId2" action="ppaction://hlinksldjump" highlightClick="1"/>
            <a:extLst>
              <a:ext uri="{FF2B5EF4-FFF2-40B4-BE49-F238E27FC236}">
                <a16:creationId xmlns:a16="http://schemas.microsoft.com/office/drawing/2014/main" id="{0DAD63CC-E8C0-4B19-985A-1A12BBBF58C3}"/>
              </a:ext>
            </a:extLst>
          </p:cNvPr>
          <p:cNvSpPr>
            <a:spLocks noChangeArrowheads="1"/>
          </p:cNvSpPr>
          <p:nvPr/>
        </p:nvSpPr>
        <p:spPr bwMode="auto">
          <a:xfrm>
            <a:off x="7086600" y="56388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grpSp>
        <p:nvGrpSpPr>
          <p:cNvPr id="166938" name="Group 26">
            <a:extLst>
              <a:ext uri="{FF2B5EF4-FFF2-40B4-BE49-F238E27FC236}">
                <a16:creationId xmlns:a16="http://schemas.microsoft.com/office/drawing/2014/main" id="{14A4698A-DB83-4EDA-A88A-EE010DE35B7E}"/>
              </a:ext>
            </a:extLst>
          </p:cNvPr>
          <p:cNvGrpSpPr>
            <a:grpSpLocks/>
          </p:cNvGrpSpPr>
          <p:nvPr/>
        </p:nvGrpSpPr>
        <p:grpSpPr bwMode="auto">
          <a:xfrm>
            <a:off x="658813" y="1905000"/>
            <a:ext cx="4700587" cy="4559300"/>
            <a:chOff x="122" y="1488"/>
            <a:chExt cx="2474" cy="2400"/>
          </a:xfrm>
        </p:grpSpPr>
        <p:sp>
          <p:nvSpPr>
            <p:cNvPr id="166919" name="AutoShape 7">
              <a:extLst>
                <a:ext uri="{FF2B5EF4-FFF2-40B4-BE49-F238E27FC236}">
                  <a16:creationId xmlns:a16="http://schemas.microsoft.com/office/drawing/2014/main" id="{7148C836-BEF5-4DCF-A07F-CF51F5E79A14}"/>
                </a:ext>
              </a:extLst>
            </p:cNvPr>
            <p:cNvSpPr>
              <a:spLocks noChangeArrowheads="1"/>
            </p:cNvSpPr>
            <p:nvPr/>
          </p:nvSpPr>
          <p:spPr bwMode="auto">
            <a:xfrm>
              <a:off x="480" y="1488"/>
              <a:ext cx="576" cy="192"/>
            </a:xfrm>
            <a:prstGeom prst="flowChartTerminator">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Main</a:t>
              </a:r>
            </a:p>
          </p:txBody>
        </p:sp>
        <p:sp>
          <p:nvSpPr>
            <p:cNvPr id="166920" name="AutoShape 8">
              <a:extLst>
                <a:ext uri="{FF2B5EF4-FFF2-40B4-BE49-F238E27FC236}">
                  <a16:creationId xmlns:a16="http://schemas.microsoft.com/office/drawing/2014/main" id="{1860997D-6E01-4907-BDF9-9AB3E53AB8E9}"/>
                </a:ext>
              </a:extLst>
            </p:cNvPr>
            <p:cNvSpPr>
              <a:spLocks noChangeArrowheads="1"/>
            </p:cNvSpPr>
            <p:nvPr/>
          </p:nvSpPr>
          <p:spPr bwMode="auto">
            <a:xfrm>
              <a:off x="336" y="1872"/>
              <a:ext cx="864" cy="480"/>
            </a:xfrm>
            <a:prstGeom prst="flowChartDecision">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Pushbutton 1</a:t>
              </a:r>
              <a:br>
                <a:rPr lang="en-US" altLang="en-US"/>
              </a:br>
              <a:r>
                <a:rPr lang="en-US" altLang="en-US"/>
                <a:t>Pressed</a:t>
              </a:r>
            </a:p>
          </p:txBody>
        </p:sp>
        <p:sp>
          <p:nvSpPr>
            <p:cNvPr id="166921" name="AutoShape 9">
              <a:extLst>
                <a:ext uri="{FF2B5EF4-FFF2-40B4-BE49-F238E27FC236}">
                  <a16:creationId xmlns:a16="http://schemas.microsoft.com/office/drawing/2014/main" id="{84857047-3A25-4036-83C7-6A89065ABDD8}"/>
                </a:ext>
              </a:extLst>
            </p:cNvPr>
            <p:cNvSpPr>
              <a:spLocks noChangeArrowheads="1"/>
            </p:cNvSpPr>
            <p:nvPr/>
          </p:nvSpPr>
          <p:spPr bwMode="auto">
            <a:xfrm>
              <a:off x="1440" y="1920"/>
              <a:ext cx="960" cy="384"/>
            </a:xfrm>
            <a:prstGeom prst="flowChartInputOutpu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Sound speaker</a:t>
              </a:r>
              <a:br>
                <a:rPr lang="en-US" altLang="en-US"/>
              </a:br>
              <a:r>
                <a:rPr lang="en-US" altLang="en-US"/>
                <a:t>2000Hz for 1</a:t>
              </a:r>
              <a:br>
                <a:rPr lang="en-US" altLang="en-US"/>
              </a:br>
              <a:r>
                <a:rPr lang="en-US" altLang="en-US"/>
                <a:t>Second</a:t>
              </a:r>
            </a:p>
          </p:txBody>
        </p:sp>
        <p:sp>
          <p:nvSpPr>
            <p:cNvPr id="166922" name="AutoShape 10">
              <a:extLst>
                <a:ext uri="{FF2B5EF4-FFF2-40B4-BE49-F238E27FC236}">
                  <a16:creationId xmlns:a16="http://schemas.microsoft.com/office/drawing/2014/main" id="{DD972C1A-09A6-4102-94CB-0AC01FA02180}"/>
                </a:ext>
              </a:extLst>
            </p:cNvPr>
            <p:cNvSpPr>
              <a:spLocks noChangeArrowheads="1"/>
            </p:cNvSpPr>
            <p:nvPr/>
          </p:nvSpPr>
          <p:spPr bwMode="auto">
            <a:xfrm>
              <a:off x="1488" y="2544"/>
              <a:ext cx="864" cy="192"/>
            </a:xfrm>
            <a:prstGeom prst="flowChartProcess">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Pause 0.5 Seconds</a:t>
              </a:r>
            </a:p>
          </p:txBody>
        </p:sp>
        <p:sp>
          <p:nvSpPr>
            <p:cNvPr id="166923" name="AutoShape 11">
              <a:extLst>
                <a:ext uri="{FF2B5EF4-FFF2-40B4-BE49-F238E27FC236}">
                  <a16:creationId xmlns:a16="http://schemas.microsoft.com/office/drawing/2014/main" id="{C4F6F750-6A4C-41BD-9381-A1B55C20AB4D}"/>
                </a:ext>
              </a:extLst>
            </p:cNvPr>
            <p:cNvSpPr>
              <a:spLocks noChangeArrowheads="1"/>
            </p:cNvSpPr>
            <p:nvPr/>
          </p:nvSpPr>
          <p:spPr bwMode="auto">
            <a:xfrm>
              <a:off x="1488" y="2928"/>
              <a:ext cx="864" cy="480"/>
            </a:xfrm>
            <a:prstGeom prst="flowChartDecision">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Pushbutton 2</a:t>
              </a:r>
              <a:br>
                <a:rPr lang="en-US" altLang="en-US"/>
              </a:br>
              <a:r>
                <a:rPr lang="en-US" altLang="en-US"/>
                <a:t>Pressed</a:t>
              </a:r>
            </a:p>
          </p:txBody>
        </p:sp>
        <p:sp>
          <p:nvSpPr>
            <p:cNvPr id="166924" name="AutoShape 12">
              <a:extLst>
                <a:ext uri="{FF2B5EF4-FFF2-40B4-BE49-F238E27FC236}">
                  <a16:creationId xmlns:a16="http://schemas.microsoft.com/office/drawing/2014/main" id="{242232D9-9688-4430-9808-AF8D0AA81468}"/>
                </a:ext>
              </a:extLst>
            </p:cNvPr>
            <p:cNvSpPr>
              <a:spLocks noChangeArrowheads="1"/>
            </p:cNvSpPr>
            <p:nvPr/>
          </p:nvSpPr>
          <p:spPr bwMode="auto">
            <a:xfrm>
              <a:off x="1776" y="3600"/>
              <a:ext cx="288" cy="288"/>
            </a:xfrm>
            <a:prstGeom prst="flowChartConnector">
              <a:avLst/>
            </a:prstGeom>
            <a:solidFill>
              <a:schemeClr val="tx1"/>
            </a:solidFill>
            <a:ln w="254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Main</a:t>
              </a:r>
            </a:p>
          </p:txBody>
        </p:sp>
        <p:cxnSp>
          <p:nvCxnSpPr>
            <p:cNvPr id="166925" name="AutoShape 13">
              <a:extLst>
                <a:ext uri="{FF2B5EF4-FFF2-40B4-BE49-F238E27FC236}">
                  <a16:creationId xmlns:a16="http://schemas.microsoft.com/office/drawing/2014/main" id="{0AAD944F-3645-417A-8FD6-13770D4EB375}"/>
                </a:ext>
              </a:extLst>
            </p:cNvPr>
            <p:cNvCxnSpPr>
              <a:cxnSpLocks noChangeShapeType="1"/>
              <a:stCxn id="166919" idx="2"/>
              <a:endCxn id="166920" idx="0"/>
            </p:cNvCxnSpPr>
            <p:nvPr/>
          </p:nvCxnSpPr>
          <p:spPr bwMode="auto">
            <a:xfrm>
              <a:off x="768" y="1688"/>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26" name="AutoShape 14">
              <a:extLst>
                <a:ext uri="{FF2B5EF4-FFF2-40B4-BE49-F238E27FC236}">
                  <a16:creationId xmlns:a16="http://schemas.microsoft.com/office/drawing/2014/main" id="{2E7D03C4-4466-47DD-9887-63C07CE8E2E8}"/>
                </a:ext>
              </a:extLst>
            </p:cNvPr>
            <p:cNvCxnSpPr>
              <a:cxnSpLocks noChangeShapeType="1"/>
              <a:stCxn id="166920" idx="3"/>
              <a:endCxn id="166921" idx="2"/>
            </p:cNvCxnSpPr>
            <p:nvPr/>
          </p:nvCxnSpPr>
          <p:spPr bwMode="auto">
            <a:xfrm>
              <a:off x="1208" y="2112"/>
              <a:ext cx="320" cy="0"/>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28" name="AutoShape 16">
              <a:extLst>
                <a:ext uri="{FF2B5EF4-FFF2-40B4-BE49-F238E27FC236}">
                  <a16:creationId xmlns:a16="http://schemas.microsoft.com/office/drawing/2014/main" id="{2A18A50F-D532-4BD5-9C17-0B999D4B86AB}"/>
                </a:ext>
              </a:extLst>
            </p:cNvPr>
            <p:cNvCxnSpPr>
              <a:cxnSpLocks noChangeShapeType="1"/>
              <a:stCxn id="166921" idx="4"/>
              <a:endCxn id="166922" idx="0"/>
            </p:cNvCxnSpPr>
            <p:nvPr/>
          </p:nvCxnSpPr>
          <p:spPr bwMode="auto">
            <a:xfrm>
              <a:off x="1920" y="2312"/>
              <a:ext cx="0" cy="224"/>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29" name="AutoShape 17">
              <a:extLst>
                <a:ext uri="{FF2B5EF4-FFF2-40B4-BE49-F238E27FC236}">
                  <a16:creationId xmlns:a16="http://schemas.microsoft.com/office/drawing/2014/main" id="{274FB071-EF95-4C37-A934-A87D7496E1E1}"/>
                </a:ext>
              </a:extLst>
            </p:cNvPr>
            <p:cNvCxnSpPr>
              <a:cxnSpLocks noChangeShapeType="1"/>
              <a:stCxn id="166922" idx="2"/>
              <a:endCxn id="166923" idx="0"/>
            </p:cNvCxnSpPr>
            <p:nvPr/>
          </p:nvCxnSpPr>
          <p:spPr bwMode="auto">
            <a:xfrm>
              <a:off x="1920" y="2744"/>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30" name="AutoShape 18">
              <a:extLst>
                <a:ext uri="{FF2B5EF4-FFF2-40B4-BE49-F238E27FC236}">
                  <a16:creationId xmlns:a16="http://schemas.microsoft.com/office/drawing/2014/main" id="{02B829F8-13F5-4E7F-80A5-70B06A19C72D}"/>
                </a:ext>
              </a:extLst>
            </p:cNvPr>
            <p:cNvCxnSpPr>
              <a:cxnSpLocks noChangeShapeType="1"/>
              <a:stCxn id="166923" idx="2"/>
              <a:endCxn id="166924" idx="0"/>
            </p:cNvCxnSpPr>
            <p:nvPr/>
          </p:nvCxnSpPr>
          <p:spPr bwMode="auto">
            <a:xfrm>
              <a:off x="1920" y="3416"/>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32" name="AutoShape 20">
              <a:extLst>
                <a:ext uri="{FF2B5EF4-FFF2-40B4-BE49-F238E27FC236}">
                  <a16:creationId xmlns:a16="http://schemas.microsoft.com/office/drawing/2014/main" id="{1BEF71D9-5150-459C-B182-A5AF713462DC}"/>
                </a:ext>
              </a:extLst>
            </p:cNvPr>
            <p:cNvCxnSpPr>
              <a:cxnSpLocks noChangeShapeType="1"/>
              <a:stCxn id="166923" idx="3"/>
              <a:endCxn id="166921" idx="5"/>
            </p:cNvCxnSpPr>
            <p:nvPr/>
          </p:nvCxnSpPr>
          <p:spPr bwMode="auto">
            <a:xfrm flipH="1" flipV="1">
              <a:off x="2310" y="2112"/>
              <a:ext cx="50" cy="1056"/>
            </a:xfrm>
            <a:prstGeom prst="bentConnector3">
              <a:avLst>
                <a:gd name="adj1" fmla="val -606000"/>
              </a:avLst>
            </a:prstGeom>
            <a:noFill/>
            <a:ln w="254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933" name="AutoShape 21">
              <a:extLst>
                <a:ext uri="{FF2B5EF4-FFF2-40B4-BE49-F238E27FC236}">
                  <a16:creationId xmlns:a16="http://schemas.microsoft.com/office/drawing/2014/main" id="{F77E3157-FA1F-4359-B473-72F6DAB9F4B0}"/>
                </a:ext>
              </a:extLst>
            </p:cNvPr>
            <p:cNvCxnSpPr>
              <a:cxnSpLocks noChangeShapeType="1"/>
              <a:stCxn id="166920" idx="1"/>
              <a:endCxn id="166919" idx="1"/>
            </p:cNvCxnSpPr>
            <p:nvPr/>
          </p:nvCxnSpPr>
          <p:spPr bwMode="auto">
            <a:xfrm rot="10800000" flipH="1">
              <a:off x="328" y="1584"/>
              <a:ext cx="144" cy="528"/>
            </a:xfrm>
            <a:prstGeom prst="bentConnector3">
              <a:avLst>
                <a:gd name="adj1" fmla="val -144449"/>
              </a:avLst>
            </a:prstGeom>
            <a:noFill/>
            <a:ln w="254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6934" name="Text Box 22">
              <a:extLst>
                <a:ext uri="{FF2B5EF4-FFF2-40B4-BE49-F238E27FC236}">
                  <a16:creationId xmlns:a16="http://schemas.microsoft.com/office/drawing/2014/main" id="{E2F840FD-7324-409A-8E68-C85F505091AB}"/>
                </a:ext>
              </a:extLst>
            </p:cNvPr>
            <p:cNvSpPr txBox="1">
              <a:spLocks noChangeArrowheads="1"/>
            </p:cNvSpPr>
            <p:nvPr/>
          </p:nvSpPr>
          <p:spPr bwMode="auto">
            <a:xfrm>
              <a:off x="1127" y="2160"/>
              <a:ext cx="242" cy="12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True</a:t>
              </a:r>
            </a:p>
          </p:txBody>
        </p:sp>
        <p:sp>
          <p:nvSpPr>
            <p:cNvPr id="166935" name="Text Box 23">
              <a:extLst>
                <a:ext uri="{FF2B5EF4-FFF2-40B4-BE49-F238E27FC236}">
                  <a16:creationId xmlns:a16="http://schemas.microsoft.com/office/drawing/2014/main" id="{4D812D08-462A-42AE-BD6E-B9A2DCDF5CD9}"/>
                </a:ext>
              </a:extLst>
            </p:cNvPr>
            <p:cNvSpPr txBox="1">
              <a:spLocks noChangeArrowheads="1"/>
            </p:cNvSpPr>
            <p:nvPr/>
          </p:nvSpPr>
          <p:spPr bwMode="auto">
            <a:xfrm>
              <a:off x="1991" y="3408"/>
              <a:ext cx="242" cy="12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True</a:t>
              </a:r>
            </a:p>
          </p:txBody>
        </p:sp>
        <p:sp>
          <p:nvSpPr>
            <p:cNvPr id="166936" name="Text Box 24">
              <a:extLst>
                <a:ext uri="{FF2B5EF4-FFF2-40B4-BE49-F238E27FC236}">
                  <a16:creationId xmlns:a16="http://schemas.microsoft.com/office/drawing/2014/main" id="{112C86F5-6D7D-4B70-98A0-5C43072965E9}"/>
                </a:ext>
              </a:extLst>
            </p:cNvPr>
            <p:cNvSpPr txBox="1">
              <a:spLocks noChangeArrowheads="1"/>
            </p:cNvSpPr>
            <p:nvPr/>
          </p:nvSpPr>
          <p:spPr bwMode="auto">
            <a:xfrm>
              <a:off x="122" y="2160"/>
              <a:ext cx="266" cy="12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False</a:t>
              </a:r>
            </a:p>
          </p:txBody>
        </p:sp>
        <p:sp>
          <p:nvSpPr>
            <p:cNvPr id="166937" name="Text Box 25">
              <a:extLst>
                <a:ext uri="{FF2B5EF4-FFF2-40B4-BE49-F238E27FC236}">
                  <a16:creationId xmlns:a16="http://schemas.microsoft.com/office/drawing/2014/main" id="{7AF1F1D1-63E8-4FB8-A664-49323424CF37}"/>
                </a:ext>
              </a:extLst>
            </p:cNvPr>
            <p:cNvSpPr txBox="1">
              <a:spLocks noChangeArrowheads="1"/>
            </p:cNvSpPr>
            <p:nvPr/>
          </p:nvSpPr>
          <p:spPr bwMode="auto">
            <a:xfrm>
              <a:off x="2330" y="3216"/>
              <a:ext cx="266" cy="12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False</a:t>
              </a:r>
            </a:p>
          </p:txBody>
        </p:sp>
      </p:gr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a:extLst>
              <a:ext uri="{FF2B5EF4-FFF2-40B4-BE49-F238E27FC236}">
                <a16:creationId xmlns:a16="http://schemas.microsoft.com/office/drawing/2014/main" id="{633F8221-70A6-49B9-B799-1BBE958561ED}"/>
              </a:ext>
            </a:extLst>
          </p:cNvPr>
          <p:cNvSpPr>
            <a:spLocks noGrp="1"/>
          </p:cNvSpPr>
          <p:nvPr>
            <p:ph type="sldNum" sz="quarter" idx="12"/>
          </p:nvPr>
        </p:nvSpPr>
        <p:spPr/>
        <p:txBody>
          <a:bodyPr/>
          <a:lstStyle/>
          <a:p>
            <a:fld id="{B0444669-6084-4C4A-BDA8-D0C3B7226C85}" type="slidenum">
              <a:rPr lang="en-US" altLang="en-US"/>
              <a:pPr/>
              <a:t>13</a:t>
            </a:fld>
            <a:endParaRPr lang="en-US" altLang="en-US"/>
          </a:p>
        </p:txBody>
      </p:sp>
      <p:sp>
        <p:nvSpPr>
          <p:cNvPr id="193538" name="Rectangle 2">
            <a:extLst>
              <a:ext uri="{FF2B5EF4-FFF2-40B4-BE49-F238E27FC236}">
                <a16:creationId xmlns:a16="http://schemas.microsoft.com/office/drawing/2014/main" id="{15AD7448-725A-47BC-8836-97DD011842B5}"/>
              </a:ext>
            </a:extLst>
          </p:cNvPr>
          <p:cNvSpPr>
            <a:spLocks noGrp="1" noRot="1" noChangeArrowheads="1"/>
          </p:cNvSpPr>
          <p:nvPr>
            <p:ph type="title"/>
          </p:nvPr>
        </p:nvSpPr>
        <p:spPr/>
        <p:txBody>
          <a:bodyPr/>
          <a:lstStyle/>
          <a:p>
            <a:r>
              <a:rPr lang="en-US" altLang="en-US"/>
              <a:t>Power Connections</a:t>
            </a:r>
          </a:p>
        </p:txBody>
      </p:sp>
      <p:sp>
        <p:nvSpPr>
          <p:cNvPr id="193539" name="Rectangle 3">
            <a:extLst>
              <a:ext uri="{FF2B5EF4-FFF2-40B4-BE49-F238E27FC236}">
                <a16:creationId xmlns:a16="http://schemas.microsoft.com/office/drawing/2014/main" id="{E3D98930-8705-4245-A8DA-29EBBD541637}"/>
              </a:ext>
            </a:extLst>
          </p:cNvPr>
          <p:cNvSpPr>
            <a:spLocks noGrp="1" noRot="1" noChangeArrowheads="1"/>
          </p:cNvSpPr>
          <p:nvPr>
            <p:ph type="body" sz="half" idx="1"/>
          </p:nvPr>
        </p:nvSpPr>
        <p:spPr>
          <a:xfrm>
            <a:off x="304800" y="925513"/>
            <a:ext cx="4117975" cy="1096962"/>
          </a:xfrm>
        </p:spPr>
        <p:txBody>
          <a:bodyPr/>
          <a:lstStyle/>
          <a:p>
            <a:pPr>
              <a:lnSpc>
                <a:spcPct val="90000"/>
              </a:lnSpc>
            </a:pPr>
            <a:r>
              <a:rPr lang="en-US" altLang="en-US" sz="2400"/>
              <a:t>The Board of Education may be powered from either:</a:t>
            </a:r>
            <a:endParaRPr lang="en-US" altLang="en-US" sz="2800"/>
          </a:p>
        </p:txBody>
      </p:sp>
      <p:sp>
        <p:nvSpPr>
          <p:cNvPr id="193567" name="Rectangle 31">
            <a:extLst>
              <a:ext uri="{FF2B5EF4-FFF2-40B4-BE49-F238E27FC236}">
                <a16:creationId xmlns:a16="http://schemas.microsoft.com/office/drawing/2014/main" id="{655A3D6A-FCA5-49E2-8CDE-F729933CBA87}"/>
              </a:ext>
            </a:extLst>
          </p:cNvPr>
          <p:cNvSpPr>
            <a:spLocks noChangeArrowheads="1"/>
          </p:cNvSpPr>
          <p:nvPr/>
        </p:nvSpPr>
        <p:spPr bwMode="auto">
          <a:xfrm>
            <a:off x="2209800" y="2133600"/>
            <a:ext cx="5943600" cy="4114800"/>
          </a:xfrm>
          <a:prstGeom prst="rect">
            <a:avLst/>
          </a:prstGeom>
          <a:solidFill>
            <a:schemeClr val="tx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193569" name="Picture 33" descr="BOE close up.jpg                                               00042628Bilbo                          B8AA0ACE:">
            <a:extLst>
              <a:ext uri="{FF2B5EF4-FFF2-40B4-BE49-F238E27FC236}">
                <a16:creationId xmlns:a16="http://schemas.microsoft.com/office/drawing/2014/main" id="{F15C2454-48E4-439A-98DA-9B528A693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068638"/>
            <a:ext cx="4343400" cy="2979737"/>
          </a:xfrm>
          <a:prstGeom prst="rect">
            <a:avLst/>
          </a:prstGeom>
          <a:noFill/>
          <a:extLst>
            <a:ext uri="{909E8E84-426E-40DD-AFC4-6F175D3DCCD1}">
              <a14:hiddenFill xmlns:a14="http://schemas.microsoft.com/office/drawing/2010/main">
                <a:solidFill>
                  <a:srgbClr val="FFFFFF"/>
                </a:solidFill>
              </a14:hiddenFill>
            </a:ext>
          </a:extLst>
        </p:spPr>
      </p:pic>
      <p:sp>
        <p:nvSpPr>
          <p:cNvPr id="193570" name="Text Box 34">
            <a:extLst>
              <a:ext uri="{FF2B5EF4-FFF2-40B4-BE49-F238E27FC236}">
                <a16:creationId xmlns:a16="http://schemas.microsoft.com/office/drawing/2014/main" id="{5B53A8FD-D858-40EA-AFE4-73CAFAB657F5}"/>
              </a:ext>
            </a:extLst>
          </p:cNvPr>
          <p:cNvSpPr txBox="1">
            <a:spLocks noChangeArrowheads="1"/>
          </p:cNvSpPr>
          <p:nvPr/>
        </p:nvSpPr>
        <p:spPr bwMode="auto">
          <a:xfrm>
            <a:off x="3070225" y="2357438"/>
            <a:ext cx="1597025" cy="7302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spcBef>
                <a:spcPct val="0"/>
              </a:spcBef>
              <a:buClrTx/>
              <a:buSzTx/>
              <a:buFontTx/>
              <a:buNone/>
            </a:pPr>
            <a:r>
              <a:rPr lang="en-US" altLang="en-US" sz="1400" b="0"/>
              <a:t>6-15VDC </a:t>
            </a:r>
          </a:p>
          <a:p>
            <a:pPr algn="r">
              <a:spcBef>
                <a:spcPct val="0"/>
              </a:spcBef>
              <a:buClrTx/>
              <a:buSzTx/>
              <a:buFontTx/>
              <a:buNone/>
            </a:pPr>
            <a:r>
              <a:rPr lang="en-US" altLang="en-US" sz="1400" b="0"/>
              <a:t>Wall Transformer,</a:t>
            </a:r>
            <a:br>
              <a:rPr lang="en-US" altLang="en-US" sz="1400" b="0"/>
            </a:br>
            <a:r>
              <a:rPr lang="en-US" altLang="en-US" sz="1400" b="0"/>
              <a:t>center positive.</a:t>
            </a:r>
            <a:endParaRPr lang="en-US" altLang="en-US" sz="1400" b="0">
              <a:solidFill>
                <a:schemeClr val="tx1"/>
              </a:solidFill>
            </a:endParaRPr>
          </a:p>
        </p:txBody>
      </p:sp>
      <p:sp>
        <p:nvSpPr>
          <p:cNvPr id="193571" name="Text Box 35">
            <a:extLst>
              <a:ext uri="{FF2B5EF4-FFF2-40B4-BE49-F238E27FC236}">
                <a16:creationId xmlns:a16="http://schemas.microsoft.com/office/drawing/2014/main" id="{050C07E3-4CF4-4AA3-A118-E0130810EBCC}"/>
              </a:ext>
            </a:extLst>
          </p:cNvPr>
          <p:cNvSpPr txBox="1">
            <a:spLocks noChangeArrowheads="1"/>
          </p:cNvSpPr>
          <p:nvPr/>
        </p:nvSpPr>
        <p:spPr bwMode="auto">
          <a:xfrm>
            <a:off x="2338388" y="4262438"/>
            <a:ext cx="1014412" cy="3048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spcBef>
                <a:spcPct val="0"/>
              </a:spcBef>
              <a:buClrTx/>
              <a:buSzTx/>
              <a:buFontTx/>
              <a:buNone/>
            </a:pPr>
            <a:r>
              <a:rPr lang="en-US" altLang="en-US" sz="1400" b="0"/>
              <a:t>9V Battery</a:t>
            </a:r>
            <a:endParaRPr lang="en-US" altLang="en-US" sz="1800" b="0"/>
          </a:p>
        </p:txBody>
      </p:sp>
      <p:sp>
        <p:nvSpPr>
          <p:cNvPr id="193573" name="AutoShape 37">
            <a:extLst>
              <a:ext uri="{FF2B5EF4-FFF2-40B4-BE49-F238E27FC236}">
                <a16:creationId xmlns:a16="http://schemas.microsoft.com/office/drawing/2014/main" id="{0203CE10-A79B-40E4-AEE6-4EE7BB1FF73C}"/>
              </a:ext>
            </a:extLst>
          </p:cNvPr>
          <p:cNvSpPr>
            <a:spLocks noChangeArrowheads="1"/>
          </p:cNvSpPr>
          <p:nvPr/>
        </p:nvSpPr>
        <p:spPr bwMode="auto">
          <a:xfrm>
            <a:off x="2971800" y="3221038"/>
            <a:ext cx="930275" cy="990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574" name="AutoShape 38">
            <a:extLst>
              <a:ext uri="{FF2B5EF4-FFF2-40B4-BE49-F238E27FC236}">
                <a16:creationId xmlns:a16="http://schemas.microsoft.com/office/drawing/2014/main" id="{4B87A18F-5C7E-467F-86B2-CED410226B1C}"/>
              </a:ext>
            </a:extLst>
          </p:cNvPr>
          <p:cNvSpPr>
            <a:spLocks noChangeArrowheads="1"/>
          </p:cNvSpPr>
          <p:nvPr/>
        </p:nvSpPr>
        <p:spPr bwMode="auto">
          <a:xfrm rot="5400000">
            <a:off x="4675981" y="2334419"/>
            <a:ext cx="935038" cy="990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577" name="AutoShape 41">
            <a:extLst>
              <a:ext uri="{FF2B5EF4-FFF2-40B4-BE49-F238E27FC236}">
                <a16:creationId xmlns:a16="http://schemas.microsoft.com/office/drawing/2014/main" id="{9DF0A2C7-0B8C-40C2-BCBC-4C00A68A8F97}"/>
              </a:ext>
            </a:extLst>
          </p:cNvPr>
          <p:cNvSpPr>
            <a:spLocks noChangeArrowheads="1"/>
          </p:cNvSpPr>
          <p:nvPr/>
        </p:nvSpPr>
        <p:spPr bwMode="auto">
          <a:xfrm>
            <a:off x="4953000" y="685800"/>
            <a:ext cx="2511425" cy="2457450"/>
          </a:xfrm>
          <a:prstGeom prst="downArrowCallout">
            <a:avLst>
              <a:gd name="adj1" fmla="val 13181"/>
              <a:gd name="adj2" fmla="val 16214"/>
              <a:gd name="adj3" fmla="val 21315"/>
              <a:gd name="adj4" fmla="val 55986"/>
            </a:avLst>
          </a:prstGeom>
          <a:solidFill>
            <a:schemeClr val="hlink"/>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ClrTx/>
              <a:buSzTx/>
              <a:buFontTx/>
              <a:buNone/>
            </a:pPr>
            <a:endParaRPr lang="en-US" altLang="en-US" sz="1400"/>
          </a:p>
          <a:p>
            <a:pPr>
              <a:spcBef>
                <a:spcPct val="0"/>
              </a:spcBef>
              <a:buClrTx/>
              <a:buSzTx/>
              <a:buFontTx/>
              <a:buNone/>
            </a:pPr>
            <a:r>
              <a:rPr lang="en-US" altLang="en-US" sz="1400"/>
              <a:t>Many carrier boards, such as the BOE, have an additional 5V regulator to supplement the on-module regulator.</a:t>
            </a:r>
            <a:endParaRPr lang="en-US" altLang="en-US" sz="1400" b="0">
              <a:solidFill>
                <a:schemeClr val="bg2"/>
              </a:solidFill>
            </a:endParaRPr>
          </a:p>
          <a:p>
            <a:pPr>
              <a:spcBef>
                <a:spcPct val="0"/>
              </a:spcBef>
              <a:buClrTx/>
              <a:buSzTx/>
              <a:buFontTx/>
              <a:buNone/>
            </a:pPr>
            <a:endParaRPr lang="en-US" altLang="en-US" sz="1400" b="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193577"/>
                                        </p:tgtEl>
                                        <p:attrNameLst>
                                          <p:attrName>style.visibility</p:attrName>
                                        </p:attrNameLst>
                                      </p:cBhvr>
                                      <p:to>
                                        <p:strVal val="visible"/>
                                      </p:to>
                                    </p:set>
                                    <p:animEffect transition="in" filter="dissolve">
                                      <p:cBhvr>
                                        <p:cTn id="7" dur="500"/>
                                        <p:tgtEl>
                                          <p:spTgt spid="193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77" grpId="0" animBg="1"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0F72EB0-697D-478A-8D4C-5A82FE17C7C9}"/>
              </a:ext>
            </a:extLst>
          </p:cNvPr>
          <p:cNvSpPr>
            <a:spLocks noGrp="1"/>
          </p:cNvSpPr>
          <p:nvPr>
            <p:ph type="sldNum" sz="quarter" idx="12"/>
          </p:nvPr>
        </p:nvSpPr>
        <p:spPr/>
        <p:txBody>
          <a:bodyPr/>
          <a:lstStyle/>
          <a:p>
            <a:fld id="{07371064-79C7-4B17-BA82-731A4918936A}" type="slidenum">
              <a:rPr lang="en-US" altLang="en-US"/>
              <a:pPr/>
              <a:t>130</a:t>
            </a:fld>
            <a:endParaRPr lang="en-US" altLang="en-US"/>
          </a:p>
        </p:txBody>
      </p:sp>
      <p:sp>
        <p:nvSpPr>
          <p:cNvPr id="71682" name="Rectangle 2">
            <a:extLst>
              <a:ext uri="{FF2B5EF4-FFF2-40B4-BE49-F238E27FC236}">
                <a16:creationId xmlns:a16="http://schemas.microsoft.com/office/drawing/2014/main" id="{8CE5BDB0-2F36-44EC-9983-59BD2E5F735C}"/>
              </a:ext>
            </a:extLst>
          </p:cNvPr>
          <p:cNvSpPr>
            <a:spLocks noGrp="1" noRot="1" noChangeArrowheads="1"/>
          </p:cNvSpPr>
          <p:nvPr>
            <p:ph type="title"/>
          </p:nvPr>
        </p:nvSpPr>
        <p:spPr/>
        <p:txBody>
          <a:bodyPr/>
          <a:lstStyle/>
          <a:p>
            <a:r>
              <a:rPr lang="en-US" altLang="en-US"/>
              <a:t>Looping with a Counter</a:t>
            </a:r>
          </a:p>
        </p:txBody>
      </p:sp>
      <p:sp>
        <p:nvSpPr>
          <p:cNvPr id="71683" name="Rectangle 3">
            <a:extLst>
              <a:ext uri="{FF2B5EF4-FFF2-40B4-BE49-F238E27FC236}">
                <a16:creationId xmlns:a16="http://schemas.microsoft.com/office/drawing/2014/main" id="{DAC003D4-C180-41DE-9218-61501E389012}"/>
              </a:ext>
            </a:extLst>
          </p:cNvPr>
          <p:cNvSpPr>
            <a:spLocks noGrp="1" noRot="1" noChangeArrowheads="1"/>
          </p:cNvSpPr>
          <p:nvPr>
            <p:ph type="body" idx="1"/>
          </p:nvPr>
        </p:nvSpPr>
        <p:spPr>
          <a:xfrm>
            <a:off x="228600" y="914400"/>
            <a:ext cx="8540750" cy="4498975"/>
          </a:xfrm>
        </p:spPr>
        <p:txBody>
          <a:bodyPr/>
          <a:lstStyle/>
          <a:p>
            <a:pPr>
              <a:lnSpc>
                <a:spcPct val="90000"/>
              </a:lnSpc>
            </a:pPr>
            <a:r>
              <a:rPr lang="en-US" altLang="en-US" sz="2400"/>
              <a:t>In many circumstances a program needs to keep count of an event, such as the number of times a button is pressed.  A counter may also be used to perform an action a specific number of times.</a:t>
            </a:r>
            <a:br>
              <a:rPr lang="en-US" altLang="en-US" sz="2400"/>
            </a:br>
            <a:endParaRPr lang="en-US" altLang="en-US" sz="2400"/>
          </a:p>
          <a:p>
            <a:pPr>
              <a:lnSpc>
                <a:spcPct val="90000"/>
              </a:lnSpc>
            </a:pPr>
            <a:r>
              <a:rPr lang="en-US" altLang="en-US" sz="2400"/>
              <a:t>A counter is simply a variable which is incremented or decremented each instance (typically by 1). </a:t>
            </a:r>
            <a:br>
              <a:rPr lang="en-US" altLang="en-US" sz="2400"/>
            </a:br>
            <a:endParaRPr lang="en-US" altLang="en-US" sz="2400"/>
          </a:p>
          <a:p>
            <a:pPr>
              <a:lnSpc>
                <a:spcPct val="90000"/>
              </a:lnSpc>
            </a:pPr>
            <a:r>
              <a:rPr lang="en-US" altLang="en-US" sz="2400"/>
              <a:t>Steps in using counters:</a:t>
            </a:r>
          </a:p>
          <a:p>
            <a:pPr lvl="1">
              <a:lnSpc>
                <a:spcPct val="90000"/>
              </a:lnSpc>
            </a:pPr>
            <a:r>
              <a:rPr lang="en-US" altLang="en-US" sz="2400"/>
              <a:t>Declare a variable for the counter</a:t>
            </a:r>
          </a:p>
          <a:p>
            <a:pPr lvl="1">
              <a:lnSpc>
                <a:spcPct val="90000"/>
              </a:lnSpc>
            </a:pPr>
            <a:r>
              <a:rPr lang="en-US" altLang="en-US" sz="2400"/>
              <a:t>Reset or initialize the counter</a:t>
            </a:r>
          </a:p>
          <a:p>
            <a:pPr lvl="1">
              <a:lnSpc>
                <a:spcPct val="90000"/>
              </a:lnSpc>
            </a:pPr>
            <a:r>
              <a:rPr lang="en-US" altLang="en-US" sz="2400"/>
              <a:t>Update the counter</a:t>
            </a:r>
          </a:p>
          <a:p>
            <a:pPr lvl="1">
              <a:lnSpc>
                <a:spcPct val="90000"/>
              </a:lnSpc>
            </a:pPr>
            <a:r>
              <a:rPr lang="en-US" altLang="en-US" sz="2400"/>
              <a:t>Act upon value of count</a:t>
            </a:r>
            <a:endParaRPr lang="en-US" altLang="en-US" sz="3200"/>
          </a:p>
        </p:txBody>
      </p:sp>
    </p:spTree>
  </p:cSld>
  <p:clrMapOvr>
    <a:masterClrMapping/>
  </p:clrMapOvr>
  <p:transition advClick="0"/>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a:extLst>
              <a:ext uri="{FF2B5EF4-FFF2-40B4-BE49-F238E27FC236}">
                <a16:creationId xmlns:a16="http://schemas.microsoft.com/office/drawing/2014/main" id="{E11F3C96-6798-44E8-A627-4D861C125D3C}"/>
              </a:ext>
            </a:extLst>
          </p:cNvPr>
          <p:cNvSpPr>
            <a:spLocks noGrp="1"/>
          </p:cNvSpPr>
          <p:nvPr>
            <p:ph type="sldNum" sz="quarter" idx="12"/>
          </p:nvPr>
        </p:nvSpPr>
        <p:spPr/>
        <p:txBody>
          <a:bodyPr/>
          <a:lstStyle/>
          <a:p>
            <a:fld id="{66F1D8C4-FECF-446C-B807-B9507CDF7F7A}" type="slidenum">
              <a:rPr lang="en-US" altLang="en-US"/>
              <a:pPr/>
              <a:t>131</a:t>
            </a:fld>
            <a:endParaRPr lang="en-US" altLang="en-US"/>
          </a:p>
        </p:txBody>
      </p:sp>
      <p:sp>
        <p:nvSpPr>
          <p:cNvPr id="165890" name="Rectangle 2">
            <a:extLst>
              <a:ext uri="{FF2B5EF4-FFF2-40B4-BE49-F238E27FC236}">
                <a16:creationId xmlns:a16="http://schemas.microsoft.com/office/drawing/2014/main" id="{57A823EB-4959-4049-9DF7-92F52614FB8C}"/>
              </a:ext>
            </a:extLst>
          </p:cNvPr>
          <p:cNvSpPr>
            <a:spLocks noGrp="1" noRot="1" noChangeArrowheads="1"/>
          </p:cNvSpPr>
          <p:nvPr>
            <p:ph type="title"/>
          </p:nvPr>
        </p:nvSpPr>
        <p:spPr/>
        <p:txBody>
          <a:bodyPr/>
          <a:lstStyle/>
          <a:p>
            <a:r>
              <a:rPr lang="en-US" altLang="en-US"/>
              <a:t>Repeating Alarm</a:t>
            </a:r>
          </a:p>
        </p:txBody>
      </p:sp>
      <p:sp>
        <p:nvSpPr>
          <p:cNvPr id="165891" name="Rectangle 3">
            <a:extLst>
              <a:ext uri="{FF2B5EF4-FFF2-40B4-BE49-F238E27FC236}">
                <a16:creationId xmlns:a16="http://schemas.microsoft.com/office/drawing/2014/main" id="{C12C2BA5-7055-4B3C-B8C2-F5CAC5E2C599}"/>
              </a:ext>
            </a:extLst>
          </p:cNvPr>
          <p:cNvSpPr>
            <a:spLocks noGrp="1" noRot="1" noChangeArrowheads="1"/>
          </p:cNvSpPr>
          <p:nvPr>
            <p:ph type="body" idx="1"/>
          </p:nvPr>
        </p:nvSpPr>
        <p:spPr>
          <a:xfrm>
            <a:off x="304800" y="762000"/>
            <a:ext cx="5029200" cy="1066800"/>
          </a:xfrm>
        </p:spPr>
        <p:txBody>
          <a:bodyPr/>
          <a:lstStyle/>
          <a:p>
            <a:pPr>
              <a:lnSpc>
                <a:spcPct val="90000"/>
              </a:lnSpc>
            </a:pPr>
            <a:r>
              <a:rPr lang="en-US" altLang="en-US" sz="2400"/>
              <a:t>This example uses a counter to </a:t>
            </a:r>
            <a:br>
              <a:rPr lang="en-US" altLang="en-US" sz="2400"/>
            </a:br>
            <a:r>
              <a:rPr lang="en-US" altLang="en-US" sz="2400"/>
              <a:t>sound the speaker 5 times when </a:t>
            </a:r>
            <a:br>
              <a:rPr lang="en-US" altLang="en-US" sz="2400"/>
            </a:br>
            <a:r>
              <a:rPr lang="en-US" altLang="en-US" sz="2400"/>
              <a:t>PB1 is pressed.</a:t>
            </a:r>
            <a:endParaRPr lang="en-US" altLang="en-US"/>
          </a:p>
        </p:txBody>
      </p:sp>
      <p:sp>
        <p:nvSpPr>
          <p:cNvPr id="165893" name="Text Box 5">
            <a:extLst>
              <a:ext uri="{FF2B5EF4-FFF2-40B4-BE49-F238E27FC236}">
                <a16:creationId xmlns:a16="http://schemas.microsoft.com/office/drawing/2014/main" id="{C593E764-F898-436D-A871-75362FACE5D8}"/>
              </a:ext>
            </a:extLst>
          </p:cNvPr>
          <p:cNvSpPr txBox="1">
            <a:spLocks noChangeArrowheads="1"/>
          </p:cNvSpPr>
          <p:nvPr/>
        </p:nvSpPr>
        <p:spPr bwMode="auto">
          <a:xfrm>
            <a:off x="609600" y="2209800"/>
            <a:ext cx="4829175" cy="3949700"/>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a:solidFill>
                  <a:srgbClr val="FFFFFF"/>
                </a:solidFill>
              </a:rPr>
              <a:t>' &lt;&lt;&lt;&lt; INSERT SECTION 5 </a:t>
            </a:r>
            <a:r>
              <a:rPr lang="en-US" altLang="en-US" sz="1400">
                <a:solidFill>
                  <a:srgbClr val="FFFFFF"/>
                </a:solidFill>
                <a:hlinkClick r:id="rId2" action="ppaction://hlinksldjump"/>
              </a:rPr>
              <a:t>CIRCUIT DECLARATIONS </a:t>
            </a:r>
            <a:endParaRPr lang="en-US" altLang="en-US" sz="1400">
              <a:solidFill>
                <a:srgbClr val="FFFFFF"/>
              </a:solidFill>
            </a:endParaRPr>
          </a:p>
          <a:p>
            <a:pPr algn="l">
              <a:spcBef>
                <a:spcPct val="0"/>
              </a:spcBef>
              <a:buClrTx/>
              <a:buSzTx/>
              <a:buFontTx/>
              <a:buNone/>
            </a:pPr>
            <a:r>
              <a:rPr lang="en-US" altLang="en-US" sz="1400">
                <a:solidFill>
                  <a:srgbClr val="FFFFFF"/>
                </a:solidFill>
              </a:rPr>
              <a:t>'Prog 6D: Looping with counter Alarm</a:t>
            </a:r>
          </a:p>
          <a:p>
            <a:pPr algn="l">
              <a:spcBef>
                <a:spcPct val="0"/>
              </a:spcBef>
              <a:buClrTx/>
              <a:buSzTx/>
              <a:buFontTx/>
              <a:buNone/>
            </a:pPr>
            <a:r>
              <a:rPr lang="en-US" altLang="en-US" sz="1400">
                <a:solidFill>
                  <a:srgbClr val="FFFFFF"/>
                </a:solidFill>
              </a:rPr>
              <a:t>Counter VAR NIB	'Variable for counting</a:t>
            </a:r>
          </a:p>
          <a:p>
            <a:pPr algn="l">
              <a:spcBef>
                <a:spcPct val="0"/>
              </a:spcBef>
              <a:buClrTx/>
              <a:buSzTx/>
              <a:buFontTx/>
              <a:buNone/>
            </a:pPr>
            <a:endParaRPr lang="en-US" altLang="en-US" sz="1400">
              <a:solidFill>
                <a:srgbClr val="FFFFFF"/>
              </a:solidFill>
            </a:endParaRPr>
          </a:p>
          <a:p>
            <a:pPr algn="l">
              <a:spcBef>
                <a:spcPct val="0"/>
              </a:spcBef>
              <a:buClrTx/>
              <a:buSzTx/>
              <a:buFontTx/>
              <a:buNone/>
            </a:pPr>
            <a:r>
              <a:rPr lang="en-US" altLang="en-US" sz="1400">
                <a:solidFill>
                  <a:srgbClr val="FFFFFF"/>
                </a:solidFill>
              </a:rPr>
              <a:t>Main:</a:t>
            </a:r>
          </a:p>
          <a:p>
            <a:pPr algn="l">
              <a:spcBef>
                <a:spcPct val="0"/>
              </a:spcBef>
              <a:buClrTx/>
              <a:buSzTx/>
              <a:buFontTx/>
              <a:buNone/>
            </a:pPr>
            <a:r>
              <a:rPr lang="en-US" altLang="en-US" sz="1400">
                <a:solidFill>
                  <a:srgbClr val="FFFFFF"/>
                </a:solidFill>
              </a:rPr>
              <a:t> 	 ' If pushbutton 1 is pressed,</a:t>
            </a:r>
          </a:p>
          <a:p>
            <a:pPr algn="l">
              <a:spcBef>
                <a:spcPct val="0"/>
              </a:spcBef>
              <a:buClrTx/>
              <a:buSzTx/>
              <a:buFontTx/>
              <a:buNone/>
            </a:pPr>
            <a:r>
              <a:rPr lang="en-US" altLang="en-US" sz="1400">
                <a:solidFill>
                  <a:srgbClr val="FFFFFF"/>
                </a:solidFill>
              </a:rPr>
              <a:t>	  ' then go sound alarm</a:t>
            </a:r>
          </a:p>
          <a:p>
            <a:pPr algn="l">
              <a:spcBef>
                <a:spcPct val="0"/>
              </a:spcBef>
              <a:buClrTx/>
              <a:buSzTx/>
              <a:buFontTx/>
              <a:buNone/>
            </a:pPr>
            <a:r>
              <a:rPr lang="en-US" altLang="en-US" sz="1400">
                <a:solidFill>
                  <a:srgbClr val="FFFFFF"/>
                </a:solidFill>
              </a:rPr>
              <a:t>   IF PB1 = PB_On THEN Alarm</a:t>
            </a:r>
          </a:p>
          <a:p>
            <a:pPr algn="l">
              <a:spcBef>
                <a:spcPct val="0"/>
              </a:spcBef>
              <a:buClrTx/>
              <a:buSzTx/>
              <a:buFontTx/>
              <a:buNone/>
            </a:pPr>
            <a:r>
              <a:rPr lang="en-US" altLang="en-US" sz="1400">
                <a:solidFill>
                  <a:srgbClr val="FFFFFF"/>
                </a:solidFill>
              </a:rPr>
              <a:t>GOTO Main</a:t>
            </a:r>
          </a:p>
          <a:p>
            <a:pPr algn="l">
              <a:spcBef>
                <a:spcPct val="0"/>
              </a:spcBef>
              <a:buClrTx/>
              <a:buSzTx/>
              <a:buFontTx/>
              <a:buNone/>
            </a:pPr>
            <a:endParaRPr lang="en-US" altLang="en-US" sz="1400">
              <a:solidFill>
                <a:srgbClr val="FFFFFF"/>
              </a:solidFill>
            </a:endParaRPr>
          </a:p>
          <a:p>
            <a:pPr algn="l">
              <a:spcBef>
                <a:spcPct val="0"/>
              </a:spcBef>
              <a:buClrTx/>
              <a:buSzTx/>
              <a:buFontTx/>
              <a:buNone/>
            </a:pPr>
            <a:r>
              <a:rPr lang="en-US" altLang="en-US" sz="1400">
                <a:solidFill>
                  <a:srgbClr val="FFFFFF"/>
                </a:solidFill>
              </a:rPr>
              <a:t>Alarm:</a:t>
            </a:r>
          </a:p>
          <a:p>
            <a:pPr algn="l">
              <a:spcBef>
                <a:spcPct val="0"/>
              </a:spcBef>
              <a:buClrTx/>
              <a:buSzTx/>
              <a:buFontTx/>
              <a:buNone/>
            </a:pPr>
            <a:r>
              <a:rPr lang="en-US" altLang="en-US" sz="1400">
                <a:solidFill>
                  <a:srgbClr val="FFFFFF"/>
                </a:solidFill>
              </a:rPr>
              <a:t>   Counter = 0		'Initialize counter</a:t>
            </a:r>
          </a:p>
          <a:p>
            <a:pPr algn="l">
              <a:spcBef>
                <a:spcPct val="0"/>
              </a:spcBef>
              <a:buClrTx/>
              <a:buSzTx/>
              <a:buFontTx/>
              <a:buNone/>
            </a:pPr>
            <a:r>
              <a:rPr lang="en-US" altLang="en-US" sz="1400">
                <a:solidFill>
                  <a:srgbClr val="FFFFFF"/>
                </a:solidFill>
              </a:rPr>
              <a:t>Alarm_Again:</a:t>
            </a:r>
          </a:p>
          <a:p>
            <a:pPr algn="l">
              <a:spcBef>
                <a:spcPct val="0"/>
              </a:spcBef>
              <a:buClrTx/>
              <a:buSzTx/>
              <a:buFontTx/>
              <a:buNone/>
            </a:pPr>
            <a:r>
              <a:rPr lang="en-US" altLang="en-US" sz="1400">
                <a:solidFill>
                  <a:srgbClr val="FFFFFF"/>
                </a:solidFill>
              </a:rPr>
              <a:t>   FREQOUT Speaker, 500, 2000	'Sound the alarm</a:t>
            </a:r>
          </a:p>
          <a:p>
            <a:pPr algn="l">
              <a:spcBef>
                <a:spcPct val="0"/>
              </a:spcBef>
              <a:buClrTx/>
              <a:buSzTx/>
              <a:buFontTx/>
              <a:buNone/>
            </a:pPr>
            <a:r>
              <a:rPr lang="en-US" altLang="en-US" sz="1400">
                <a:solidFill>
                  <a:srgbClr val="FFFFFF"/>
                </a:solidFill>
              </a:rPr>
              <a:t>   PAUSE 500</a:t>
            </a:r>
          </a:p>
          <a:p>
            <a:pPr algn="l">
              <a:spcBef>
                <a:spcPct val="0"/>
              </a:spcBef>
              <a:buClrTx/>
              <a:buSzTx/>
              <a:buFontTx/>
              <a:buNone/>
            </a:pPr>
            <a:r>
              <a:rPr lang="en-US" altLang="en-US" sz="1400">
                <a:solidFill>
                  <a:srgbClr val="FFFFFF"/>
                </a:solidFill>
              </a:rPr>
              <a:t>   Counter = Counter + 1	'Increment Counter</a:t>
            </a:r>
          </a:p>
          <a:p>
            <a:pPr algn="l">
              <a:spcBef>
                <a:spcPct val="0"/>
              </a:spcBef>
              <a:buClrTx/>
              <a:buSzTx/>
              <a:buFontTx/>
              <a:buNone/>
            </a:pPr>
            <a:r>
              <a:rPr lang="en-US" altLang="en-US" sz="1400">
                <a:solidFill>
                  <a:srgbClr val="FFFFFF"/>
                </a:solidFill>
              </a:rPr>
              <a:t>   IF Counter &lt; 5 THEN Alarm_Again    'Check counter</a:t>
            </a:r>
          </a:p>
          <a:p>
            <a:pPr algn="l">
              <a:spcBef>
                <a:spcPct val="0"/>
              </a:spcBef>
              <a:buClrTx/>
              <a:buSzTx/>
              <a:buFontTx/>
              <a:buNone/>
            </a:pPr>
            <a:r>
              <a:rPr lang="en-US" altLang="en-US" sz="1400">
                <a:solidFill>
                  <a:srgbClr val="FFFFFF"/>
                </a:solidFill>
              </a:rPr>
              <a:t>GOTO Main</a:t>
            </a:r>
          </a:p>
        </p:txBody>
      </p:sp>
      <p:grpSp>
        <p:nvGrpSpPr>
          <p:cNvPr id="165917" name="Group 29">
            <a:extLst>
              <a:ext uri="{FF2B5EF4-FFF2-40B4-BE49-F238E27FC236}">
                <a16:creationId xmlns:a16="http://schemas.microsoft.com/office/drawing/2014/main" id="{33D3DEA4-750A-49AD-B959-A6BCC230AD13}"/>
              </a:ext>
            </a:extLst>
          </p:cNvPr>
          <p:cNvGrpSpPr>
            <a:grpSpLocks/>
          </p:cNvGrpSpPr>
          <p:nvPr/>
        </p:nvGrpSpPr>
        <p:grpSpPr bwMode="auto">
          <a:xfrm>
            <a:off x="5410200" y="762000"/>
            <a:ext cx="3629025" cy="5486400"/>
            <a:chOff x="3568" y="624"/>
            <a:chExt cx="2048" cy="3312"/>
          </a:xfrm>
        </p:grpSpPr>
        <p:sp>
          <p:nvSpPr>
            <p:cNvPr id="165894" name="AutoShape 6">
              <a:extLst>
                <a:ext uri="{FF2B5EF4-FFF2-40B4-BE49-F238E27FC236}">
                  <a16:creationId xmlns:a16="http://schemas.microsoft.com/office/drawing/2014/main" id="{CFE155FB-CAEF-4F60-9F96-700BC423DDC3}"/>
                </a:ext>
              </a:extLst>
            </p:cNvPr>
            <p:cNvSpPr>
              <a:spLocks noChangeArrowheads="1"/>
            </p:cNvSpPr>
            <p:nvPr/>
          </p:nvSpPr>
          <p:spPr bwMode="auto">
            <a:xfrm>
              <a:off x="3984" y="624"/>
              <a:ext cx="624" cy="192"/>
            </a:xfrm>
            <a:prstGeom prst="flowChartTerminator">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Main</a:t>
              </a:r>
            </a:p>
          </p:txBody>
        </p:sp>
        <p:sp>
          <p:nvSpPr>
            <p:cNvPr id="165895" name="AutoShape 7">
              <a:extLst>
                <a:ext uri="{FF2B5EF4-FFF2-40B4-BE49-F238E27FC236}">
                  <a16:creationId xmlns:a16="http://schemas.microsoft.com/office/drawing/2014/main" id="{9FF63FDC-95A9-4C29-A40D-424E2BE127FE}"/>
                </a:ext>
              </a:extLst>
            </p:cNvPr>
            <p:cNvSpPr>
              <a:spLocks noChangeArrowheads="1"/>
            </p:cNvSpPr>
            <p:nvPr/>
          </p:nvSpPr>
          <p:spPr bwMode="auto">
            <a:xfrm>
              <a:off x="3888" y="960"/>
              <a:ext cx="816" cy="480"/>
            </a:xfrm>
            <a:prstGeom prst="flowChartDecision">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Pushbutton 1</a:t>
              </a:r>
              <a:br>
                <a:rPr lang="en-US" altLang="en-US"/>
              </a:br>
              <a:r>
                <a:rPr lang="en-US" altLang="en-US"/>
                <a:t>Pressed</a:t>
              </a:r>
            </a:p>
          </p:txBody>
        </p:sp>
        <p:sp>
          <p:nvSpPr>
            <p:cNvPr id="165896" name="AutoShape 8">
              <a:extLst>
                <a:ext uri="{FF2B5EF4-FFF2-40B4-BE49-F238E27FC236}">
                  <a16:creationId xmlns:a16="http://schemas.microsoft.com/office/drawing/2014/main" id="{E70502A7-C948-4219-8E82-50548F06036E}"/>
                </a:ext>
              </a:extLst>
            </p:cNvPr>
            <p:cNvSpPr>
              <a:spLocks noChangeArrowheads="1"/>
            </p:cNvSpPr>
            <p:nvPr/>
          </p:nvSpPr>
          <p:spPr bwMode="auto">
            <a:xfrm>
              <a:off x="4800" y="1344"/>
              <a:ext cx="672" cy="240"/>
            </a:xfrm>
            <a:prstGeom prst="flowChartProcess">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Set Counter to 0</a:t>
              </a:r>
            </a:p>
          </p:txBody>
        </p:sp>
        <p:sp>
          <p:nvSpPr>
            <p:cNvPr id="165897" name="AutoShape 9">
              <a:extLst>
                <a:ext uri="{FF2B5EF4-FFF2-40B4-BE49-F238E27FC236}">
                  <a16:creationId xmlns:a16="http://schemas.microsoft.com/office/drawing/2014/main" id="{9786466B-F494-4D0F-AF2E-3F4C900E5A79}"/>
                </a:ext>
              </a:extLst>
            </p:cNvPr>
            <p:cNvSpPr>
              <a:spLocks noChangeArrowheads="1"/>
            </p:cNvSpPr>
            <p:nvPr/>
          </p:nvSpPr>
          <p:spPr bwMode="auto">
            <a:xfrm>
              <a:off x="4656" y="1728"/>
              <a:ext cx="960" cy="384"/>
            </a:xfrm>
            <a:prstGeom prst="flowChartInputOutpu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Sound Speaker</a:t>
              </a:r>
              <a:br>
                <a:rPr lang="en-US" altLang="en-US"/>
              </a:br>
              <a:r>
                <a:rPr lang="en-US" altLang="en-US"/>
                <a:t>200Hz for 0.5</a:t>
              </a:r>
              <a:br>
                <a:rPr lang="en-US" altLang="en-US"/>
              </a:br>
              <a:r>
                <a:rPr lang="en-US" altLang="en-US"/>
                <a:t>Seconds</a:t>
              </a:r>
            </a:p>
          </p:txBody>
        </p:sp>
        <p:sp>
          <p:nvSpPr>
            <p:cNvPr id="165898" name="AutoShape 10">
              <a:extLst>
                <a:ext uri="{FF2B5EF4-FFF2-40B4-BE49-F238E27FC236}">
                  <a16:creationId xmlns:a16="http://schemas.microsoft.com/office/drawing/2014/main" id="{22EE5498-0070-4BDE-9BF5-073BE531BA84}"/>
                </a:ext>
              </a:extLst>
            </p:cNvPr>
            <p:cNvSpPr>
              <a:spLocks noChangeArrowheads="1"/>
            </p:cNvSpPr>
            <p:nvPr/>
          </p:nvSpPr>
          <p:spPr bwMode="auto">
            <a:xfrm>
              <a:off x="4800" y="2256"/>
              <a:ext cx="672" cy="240"/>
            </a:xfrm>
            <a:prstGeom prst="flowChartProcess">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Increment </a:t>
              </a:r>
              <a:br>
                <a:rPr lang="en-US" altLang="en-US"/>
              </a:br>
              <a:r>
                <a:rPr lang="en-US" altLang="en-US"/>
                <a:t>Counter by 1</a:t>
              </a:r>
            </a:p>
          </p:txBody>
        </p:sp>
        <p:sp>
          <p:nvSpPr>
            <p:cNvPr id="165899" name="AutoShape 11">
              <a:extLst>
                <a:ext uri="{FF2B5EF4-FFF2-40B4-BE49-F238E27FC236}">
                  <a16:creationId xmlns:a16="http://schemas.microsoft.com/office/drawing/2014/main" id="{CEE8F220-E06B-4454-9C89-C3770B0E21AA}"/>
                </a:ext>
              </a:extLst>
            </p:cNvPr>
            <p:cNvSpPr>
              <a:spLocks noChangeArrowheads="1"/>
            </p:cNvSpPr>
            <p:nvPr/>
          </p:nvSpPr>
          <p:spPr bwMode="auto">
            <a:xfrm>
              <a:off x="4800" y="2688"/>
              <a:ext cx="672" cy="240"/>
            </a:xfrm>
            <a:prstGeom prst="flowChartProcess">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Pause for 0.5</a:t>
              </a:r>
              <a:br>
                <a:rPr lang="en-US" altLang="en-US"/>
              </a:br>
              <a:r>
                <a:rPr lang="en-US" altLang="en-US"/>
                <a:t>Seconds</a:t>
              </a:r>
            </a:p>
          </p:txBody>
        </p:sp>
        <p:sp>
          <p:nvSpPr>
            <p:cNvPr id="165900" name="AutoShape 12">
              <a:extLst>
                <a:ext uri="{FF2B5EF4-FFF2-40B4-BE49-F238E27FC236}">
                  <a16:creationId xmlns:a16="http://schemas.microsoft.com/office/drawing/2014/main" id="{132A238A-9A64-4F6D-9CD4-56C5E7C5EF9E}"/>
                </a:ext>
              </a:extLst>
            </p:cNvPr>
            <p:cNvSpPr>
              <a:spLocks noChangeArrowheads="1"/>
            </p:cNvSpPr>
            <p:nvPr/>
          </p:nvSpPr>
          <p:spPr bwMode="auto">
            <a:xfrm>
              <a:off x="4704" y="3072"/>
              <a:ext cx="864" cy="432"/>
            </a:xfrm>
            <a:prstGeom prst="flowChartDecision">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Counter &lt; 5</a:t>
              </a:r>
            </a:p>
          </p:txBody>
        </p:sp>
        <p:sp>
          <p:nvSpPr>
            <p:cNvPr id="165901" name="AutoShape 13">
              <a:extLst>
                <a:ext uri="{FF2B5EF4-FFF2-40B4-BE49-F238E27FC236}">
                  <a16:creationId xmlns:a16="http://schemas.microsoft.com/office/drawing/2014/main" id="{AE0080DA-45AC-4019-91CF-1C65196DF9AB}"/>
                </a:ext>
              </a:extLst>
            </p:cNvPr>
            <p:cNvSpPr>
              <a:spLocks noChangeArrowheads="1"/>
            </p:cNvSpPr>
            <p:nvPr/>
          </p:nvSpPr>
          <p:spPr bwMode="auto">
            <a:xfrm>
              <a:off x="4992" y="3648"/>
              <a:ext cx="288" cy="288"/>
            </a:xfrm>
            <a:prstGeom prst="flowChartConnector">
              <a:avLst/>
            </a:prstGeom>
            <a:solidFill>
              <a:schemeClr val="tx1"/>
            </a:solidFill>
            <a:ln w="254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Main</a:t>
              </a:r>
            </a:p>
          </p:txBody>
        </p:sp>
        <p:cxnSp>
          <p:nvCxnSpPr>
            <p:cNvPr id="165902" name="AutoShape 14">
              <a:extLst>
                <a:ext uri="{FF2B5EF4-FFF2-40B4-BE49-F238E27FC236}">
                  <a16:creationId xmlns:a16="http://schemas.microsoft.com/office/drawing/2014/main" id="{040BE260-CDDA-4650-85DC-7C38D74E4722}"/>
                </a:ext>
              </a:extLst>
            </p:cNvPr>
            <p:cNvCxnSpPr>
              <a:cxnSpLocks noChangeShapeType="1"/>
              <a:stCxn id="165894" idx="2"/>
              <a:endCxn id="165895" idx="0"/>
            </p:cNvCxnSpPr>
            <p:nvPr/>
          </p:nvCxnSpPr>
          <p:spPr bwMode="auto">
            <a:xfrm>
              <a:off x="4296" y="824"/>
              <a:ext cx="0" cy="128"/>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903" name="AutoShape 15">
              <a:extLst>
                <a:ext uri="{FF2B5EF4-FFF2-40B4-BE49-F238E27FC236}">
                  <a16:creationId xmlns:a16="http://schemas.microsoft.com/office/drawing/2014/main" id="{1EFE91D3-C298-4C70-928C-6D03D42FB7F4}"/>
                </a:ext>
              </a:extLst>
            </p:cNvPr>
            <p:cNvCxnSpPr>
              <a:cxnSpLocks noChangeShapeType="1"/>
              <a:stCxn id="165895" idx="3"/>
              <a:endCxn id="165896" idx="0"/>
            </p:cNvCxnSpPr>
            <p:nvPr/>
          </p:nvCxnSpPr>
          <p:spPr bwMode="auto">
            <a:xfrm>
              <a:off x="4712" y="1200"/>
              <a:ext cx="424" cy="136"/>
            </a:xfrm>
            <a:prstGeom prst="bentConnector2">
              <a:avLst/>
            </a:prstGeom>
            <a:noFill/>
            <a:ln w="254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904" name="AutoShape 16">
              <a:extLst>
                <a:ext uri="{FF2B5EF4-FFF2-40B4-BE49-F238E27FC236}">
                  <a16:creationId xmlns:a16="http://schemas.microsoft.com/office/drawing/2014/main" id="{D6B89879-D5F6-42F3-A568-9787CD09B404}"/>
                </a:ext>
              </a:extLst>
            </p:cNvPr>
            <p:cNvCxnSpPr>
              <a:cxnSpLocks noChangeShapeType="1"/>
              <a:stCxn id="165896" idx="2"/>
              <a:endCxn id="165897" idx="1"/>
            </p:cNvCxnSpPr>
            <p:nvPr/>
          </p:nvCxnSpPr>
          <p:spPr bwMode="auto">
            <a:xfrm>
              <a:off x="5136" y="1592"/>
              <a:ext cx="0" cy="128"/>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905" name="AutoShape 17">
              <a:extLst>
                <a:ext uri="{FF2B5EF4-FFF2-40B4-BE49-F238E27FC236}">
                  <a16:creationId xmlns:a16="http://schemas.microsoft.com/office/drawing/2014/main" id="{1E92A96C-29D8-4229-9F63-C174A53C8BFE}"/>
                </a:ext>
              </a:extLst>
            </p:cNvPr>
            <p:cNvCxnSpPr>
              <a:cxnSpLocks noChangeShapeType="1"/>
              <a:stCxn id="165897" idx="4"/>
              <a:endCxn id="165898" idx="0"/>
            </p:cNvCxnSpPr>
            <p:nvPr/>
          </p:nvCxnSpPr>
          <p:spPr bwMode="auto">
            <a:xfrm>
              <a:off x="5136" y="2120"/>
              <a:ext cx="0" cy="128"/>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906" name="AutoShape 18">
              <a:extLst>
                <a:ext uri="{FF2B5EF4-FFF2-40B4-BE49-F238E27FC236}">
                  <a16:creationId xmlns:a16="http://schemas.microsoft.com/office/drawing/2014/main" id="{00FF82DA-7B25-4B07-96AB-8850D06CBF1A}"/>
                </a:ext>
              </a:extLst>
            </p:cNvPr>
            <p:cNvCxnSpPr>
              <a:cxnSpLocks noChangeShapeType="1"/>
              <a:stCxn id="165898" idx="2"/>
              <a:endCxn id="165899" idx="0"/>
            </p:cNvCxnSpPr>
            <p:nvPr/>
          </p:nvCxnSpPr>
          <p:spPr bwMode="auto">
            <a:xfrm>
              <a:off x="5136" y="2504"/>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907" name="AutoShape 19">
              <a:extLst>
                <a:ext uri="{FF2B5EF4-FFF2-40B4-BE49-F238E27FC236}">
                  <a16:creationId xmlns:a16="http://schemas.microsoft.com/office/drawing/2014/main" id="{34D72CD5-92CF-4264-8E94-53C8D5E807A8}"/>
                </a:ext>
              </a:extLst>
            </p:cNvPr>
            <p:cNvCxnSpPr>
              <a:cxnSpLocks noChangeShapeType="1"/>
              <a:stCxn id="165899" idx="2"/>
              <a:endCxn id="165900" idx="0"/>
            </p:cNvCxnSpPr>
            <p:nvPr/>
          </p:nvCxnSpPr>
          <p:spPr bwMode="auto">
            <a:xfrm>
              <a:off x="5136" y="2936"/>
              <a:ext cx="0" cy="128"/>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908" name="AutoShape 20">
              <a:extLst>
                <a:ext uri="{FF2B5EF4-FFF2-40B4-BE49-F238E27FC236}">
                  <a16:creationId xmlns:a16="http://schemas.microsoft.com/office/drawing/2014/main" id="{C32E4223-9F58-47E8-A8E7-E08046DF24EB}"/>
                </a:ext>
              </a:extLst>
            </p:cNvPr>
            <p:cNvCxnSpPr>
              <a:cxnSpLocks noChangeShapeType="1"/>
              <a:stCxn id="165900" idx="2"/>
              <a:endCxn id="165901" idx="0"/>
            </p:cNvCxnSpPr>
            <p:nvPr/>
          </p:nvCxnSpPr>
          <p:spPr bwMode="auto">
            <a:xfrm>
              <a:off x="5136" y="3512"/>
              <a:ext cx="0" cy="128"/>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910" name="AutoShape 22">
              <a:extLst>
                <a:ext uri="{FF2B5EF4-FFF2-40B4-BE49-F238E27FC236}">
                  <a16:creationId xmlns:a16="http://schemas.microsoft.com/office/drawing/2014/main" id="{1A7D7F69-B278-4D70-AB84-C629A0C8F640}"/>
                </a:ext>
              </a:extLst>
            </p:cNvPr>
            <p:cNvCxnSpPr>
              <a:cxnSpLocks noChangeShapeType="1"/>
              <a:stCxn id="165895" idx="1"/>
              <a:endCxn id="165894" idx="1"/>
            </p:cNvCxnSpPr>
            <p:nvPr/>
          </p:nvCxnSpPr>
          <p:spPr bwMode="auto">
            <a:xfrm rot="10800000" flipH="1">
              <a:off x="3880" y="720"/>
              <a:ext cx="96" cy="480"/>
            </a:xfrm>
            <a:prstGeom prst="bentConnector3">
              <a:avLst>
                <a:gd name="adj1" fmla="val -348963"/>
              </a:avLst>
            </a:prstGeom>
            <a:noFill/>
            <a:ln w="254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5911" name="Text Box 23">
              <a:extLst>
                <a:ext uri="{FF2B5EF4-FFF2-40B4-BE49-F238E27FC236}">
                  <a16:creationId xmlns:a16="http://schemas.microsoft.com/office/drawing/2014/main" id="{F366E541-4521-4E37-AF8C-F560583129F9}"/>
                </a:ext>
              </a:extLst>
            </p:cNvPr>
            <p:cNvSpPr txBox="1">
              <a:spLocks noChangeArrowheads="1"/>
            </p:cNvSpPr>
            <p:nvPr/>
          </p:nvSpPr>
          <p:spPr bwMode="auto">
            <a:xfrm>
              <a:off x="3568" y="1008"/>
              <a:ext cx="286" cy="14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False</a:t>
              </a:r>
            </a:p>
          </p:txBody>
        </p:sp>
        <p:sp>
          <p:nvSpPr>
            <p:cNvPr id="165912" name="Text Box 24">
              <a:extLst>
                <a:ext uri="{FF2B5EF4-FFF2-40B4-BE49-F238E27FC236}">
                  <a16:creationId xmlns:a16="http://schemas.microsoft.com/office/drawing/2014/main" id="{B7F1722C-8BAC-4299-8241-2D786593CA07}"/>
                </a:ext>
              </a:extLst>
            </p:cNvPr>
            <p:cNvSpPr txBox="1">
              <a:spLocks noChangeArrowheads="1"/>
            </p:cNvSpPr>
            <p:nvPr/>
          </p:nvSpPr>
          <p:spPr bwMode="auto">
            <a:xfrm>
              <a:off x="4671" y="1008"/>
              <a:ext cx="259" cy="14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True</a:t>
              </a:r>
            </a:p>
          </p:txBody>
        </p:sp>
        <p:cxnSp>
          <p:nvCxnSpPr>
            <p:cNvPr id="165914" name="AutoShape 26">
              <a:extLst>
                <a:ext uri="{FF2B5EF4-FFF2-40B4-BE49-F238E27FC236}">
                  <a16:creationId xmlns:a16="http://schemas.microsoft.com/office/drawing/2014/main" id="{BC48738E-7863-4BE8-80C8-B49012EDB7D5}"/>
                </a:ext>
              </a:extLst>
            </p:cNvPr>
            <p:cNvCxnSpPr>
              <a:cxnSpLocks noChangeShapeType="1"/>
              <a:stCxn id="165900" idx="1"/>
              <a:endCxn id="165897" idx="2"/>
            </p:cNvCxnSpPr>
            <p:nvPr/>
          </p:nvCxnSpPr>
          <p:spPr bwMode="auto">
            <a:xfrm rot="10800000" flipH="1">
              <a:off x="4696" y="1920"/>
              <a:ext cx="48" cy="1368"/>
            </a:xfrm>
            <a:prstGeom prst="bentConnector3">
              <a:avLst>
                <a:gd name="adj1" fmla="val -908338"/>
              </a:avLst>
            </a:prstGeom>
            <a:noFill/>
            <a:ln w="254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5915" name="Text Box 27">
              <a:extLst>
                <a:ext uri="{FF2B5EF4-FFF2-40B4-BE49-F238E27FC236}">
                  <a16:creationId xmlns:a16="http://schemas.microsoft.com/office/drawing/2014/main" id="{2B3689F8-406F-48E3-B940-10168859479C}"/>
                </a:ext>
              </a:extLst>
            </p:cNvPr>
            <p:cNvSpPr txBox="1">
              <a:spLocks noChangeArrowheads="1"/>
            </p:cNvSpPr>
            <p:nvPr/>
          </p:nvSpPr>
          <p:spPr bwMode="auto">
            <a:xfrm>
              <a:off x="4382" y="3120"/>
              <a:ext cx="259" cy="14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True</a:t>
              </a:r>
            </a:p>
          </p:txBody>
        </p:sp>
        <p:sp>
          <p:nvSpPr>
            <p:cNvPr id="165916" name="Text Box 28">
              <a:extLst>
                <a:ext uri="{FF2B5EF4-FFF2-40B4-BE49-F238E27FC236}">
                  <a16:creationId xmlns:a16="http://schemas.microsoft.com/office/drawing/2014/main" id="{BCEB1CB5-C00B-45BB-B1E5-F3EEA17051CD}"/>
                </a:ext>
              </a:extLst>
            </p:cNvPr>
            <p:cNvSpPr txBox="1">
              <a:spLocks noChangeArrowheads="1"/>
            </p:cNvSpPr>
            <p:nvPr/>
          </p:nvSpPr>
          <p:spPr bwMode="auto">
            <a:xfrm>
              <a:off x="5200" y="3504"/>
              <a:ext cx="286" cy="14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False</a:t>
              </a:r>
            </a:p>
          </p:txBody>
        </p:sp>
      </p:grpSp>
    </p:spTree>
  </p:cSld>
  <p:clrMapOvr>
    <a:masterClrMapping/>
  </p:clrMapOvr>
  <p:transition advClick="0"/>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19FEF5FB-6C4B-4CD6-9B8B-952ED4A8DE37}"/>
              </a:ext>
            </a:extLst>
          </p:cNvPr>
          <p:cNvSpPr>
            <a:spLocks noGrp="1"/>
          </p:cNvSpPr>
          <p:nvPr>
            <p:ph type="sldNum" sz="quarter" idx="12"/>
          </p:nvPr>
        </p:nvSpPr>
        <p:spPr/>
        <p:txBody>
          <a:bodyPr/>
          <a:lstStyle/>
          <a:p>
            <a:fld id="{B1A71AC6-257A-4752-BB84-B20B52F19763}" type="slidenum">
              <a:rPr lang="en-US" altLang="en-US"/>
              <a:pPr/>
              <a:t>132</a:t>
            </a:fld>
            <a:endParaRPr lang="en-US" altLang="en-US"/>
          </a:p>
        </p:txBody>
      </p:sp>
      <p:sp>
        <p:nvSpPr>
          <p:cNvPr id="168962" name="Rectangle 2">
            <a:extLst>
              <a:ext uri="{FF2B5EF4-FFF2-40B4-BE49-F238E27FC236}">
                <a16:creationId xmlns:a16="http://schemas.microsoft.com/office/drawing/2014/main" id="{1845B35B-ED2A-41F4-B988-4D893CDBCDA5}"/>
              </a:ext>
            </a:extLst>
          </p:cNvPr>
          <p:cNvSpPr>
            <a:spLocks noGrp="1" noRot="1" noChangeArrowheads="1"/>
          </p:cNvSpPr>
          <p:nvPr>
            <p:ph type="title"/>
          </p:nvPr>
        </p:nvSpPr>
        <p:spPr/>
        <p:txBody>
          <a:bodyPr/>
          <a:lstStyle/>
          <a:p>
            <a:r>
              <a:rPr lang="en-US" altLang="en-US"/>
              <a:t>Repeating Alarm Major Points</a:t>
            </a:r>
          </a:p>
        </p:txBody>
      </p:sp>
      <p:sp>
        <p:nvSpPr>
          <p:cNvPr id="168965" name="Text Box 5">
            <a:extLst>
              <a:ext uri="{FF2B5EF4-FFF2-40B4-BE49-F238E27FC236}">
                <a16:creationId xmlns:a16="http://schemas.microsoft.com/office/drawing/2014/main" id="{EAB93321-483F-4FDA-8DA1-A4832F06BD4A}"/>
              </a:ext>
            </a:extLst>
          </p:cNvPr>
          <p:cNvSpPr txBox="1">
            <a:spLocks noChangeArrowheads="1"/>
          </p:cNvSpPr>
          <p:nvPr>
            <p:ph type="body" idx="1"/>
          </p:nvPr>
        </p:nvSpPr>
        <p:spPr>
          <a:xfrm>
            <a:off x="3048000" y="1090613"/>
            <a:ext cx="5791200" cy="4624387"/>
          </a:xfrm>
          <a:solidFill>
            <a:srgbClr val="0000FF"/>
          </a:solidFill>
          <a:ln w="28575" cap="flat">
            <a:solidFill>
              <a:schemeClr val="tx1"/>
            </a:solidFill>
            <a:miter lim="800000"/>
            <a:headEnd type="none" w="med" len="med"/>
            <a:tailEnd type="none" w="med" len="med"/>
          </a:ln>
        </p:spPr>
        <p:txBody>
          <a:bodyPr/>
          <a:lstStyle/>
          <a:p>
            <a:pPr>
              <a:spcBef>
                <a:spcPct val="0"/>
              </a:spcBef>
              <a:buClrTx/>
              <a:buSzTx/>
              <a:buFontTx/>
              <a:buNone/>
            </a:pPr>
            <a:r>
              <a:rPr lang="en-US" altLang="en-US" sz="1600">
                <a:solidFill>
                  <a:srgbClr val="FFFFFF"/>
                </a:solidFill>
                <a:effectLst/>
                <a:sym typeface="Symbol" panose="05050102010706020507" pitchFamily="18" charset="2"/>
              </a:rPr>
              <a:t>' &lt;&lt;&lt;&lt; INSERT SECTION 5 </a:t>
            </a:r>
            <a:r>
              <a:rPr lang="en-US" altLang="en-US" sz="1600">
                <a:solidFill>
                  <a:srgbClr val="FFFFFF"/>
                </a:solidFill>
                <a:effectLst/>
                <a:sym typeface="Symbol" panose="05050102010706020507" pitchFamily="18" charset="2"/>
                <a:hlinkClick r:id="rId2" action="ppaction://hlinksldjump"/>
              </a:rPr>
              <a:t>CIRCUIT DECLARATIONS </a:t>
            </a:r>
            <a:endParaRPr lang="en-US" altLang="en-US" sz="1600">
              <a:solidFill>
                <a:srgbClr val="FFFFFF"/>
              </a:solidFill>
              <a:effectLst/>
              <a:sym typeface="Symbol" panose="05050102010706020507" pitchFamily="18" charset="2"/>
            </a:endParaRPr>
          </a:p>
          <a:p>
            <a:pPr>
              <a:spcBef>
                <a:spcPct val="0"/>
              </a:spcBef>
              <a:buClrTx/>
              <a:buSzTx/>
              <a:buFontTx/>
              <a:buNone/>
            </a:pPr>
            <a:r>
              <a:rPr lang="en-US" altLang="en-US" sz="1600">
                <a:solidFill>
                  <a:srgbClr val="FFFFFF"/>
                </a:solidFill>
                <a:effectLst/>
                <a:sym typeface="Symbol" panose="05050102010706020507" pitchFamily="18" charset="2"/>
              </a:rPr>
              <a:t>'Prog 6D: Looping with counter Alarm</a:t>
            </a:r>
          </a:p>
          <a:p>
            <a:pPr>
              <a:spcBef>
                <a:spcPct val="0"/>
              </a:spcBef>
              <a:buClrTx/>
              <a:buSzTx/>
              <a:buFontTx/>
              <a:buNone/>
            </a:pPr>
            <a:r>
              <a:rPr lang="en-US" altLang="en-US" sz="1600" b="1">
                <a:solidFill>
                  <a:srgbClr val="FFFFFF"/>
                </a:solidFill>
                <a:effectLst/>
                <a:sym typeface="Symbol" panose="05050102010706020507" pitchFamily="18" charset="2"/>
              </a:rPr>
              <a:t>Counter VAR NIB	</a:t>
            </a:r>
            <a:r>
              <a:rPr lang="en-US" altLang="en-US" sz="1600">
                <a:solidFill>
                  <a:srgbClr val="FFFFFF"/>
                </a:solidFill>
                <a:effectLst/>
                <a:sym typeface="Symbol" panose="05050102010706020507" pitchFamily="18" charset="2"/>
              </a:rPr>
              <a:t>		'Variable for counting</a:t>
            </a:r>
          </a:p>
          <a:p>
            <a:pPr>
              <a:spcBef>
                <a:spcPct val="0"/>
              </a:spcBef>
              <a:buClrTx/>
              <a:buSzTx/>
              <a:buFontTx/>
              <a:buNone/>
            </a:pPr>
            <a:endParaRPr lang="en-US" altLang="en-US" sz="1600">
              <a:solidFill>
                <a:srgbClr val="FFFFFF"/>
              </a:solidFill>
              <a:effectLst/>
              <a:sym typeface="Symbol" panose="05050102010706020507" pitchFamily="18" charset="2"/>
            </a:endParaRPr>
          </a:p>
          <a:p>
            <a:pPr>
              <a:spcBef>
                <a:spcPct val="0"/>
              </a:spcBef>
              <a:buClrTx/>
              <a:buSzTx/>
              <a:buFontTx/>
              <a:buNone/>
            </a:pPr>
            <a:r>
              <a:rPr lang="en-US" altLang="en-US" sz="1600">
                <a:solidFill>
                  <a:srgbClr val="FFFFFF"/>
                </a:solidFill>
                <a:effectLst/>
                <a:sym typeface="Symbol" panose="05050102010706020507" pitchFamily="18" charset="2"/>
              </a:rPr>
              <a:t>Main:</a:t>
            </a:r>
          </a:p>
          <a:p>
            <a:pPr>
              <a:spcBef>
                <a:spcPct val="0"/>
              </a:spcBef>
              <a:buClrTx/>
              <a:buSzTx/>
              <a:buFontTx/>
              <a:buNone/>
            </a:pPr>
            <a:r>
              <a:rPr lang="en-US" altLang="en-US" sz="1600">
                <a:solidFill>
                  <a:srgbClr val="FFFFFF"/>
                </a:solidFill>
                <a:effectLst/>
                <a:sym typeface="Symbol" panose="05050102010706020507" pitchFamily="18" charset="2"/>
              </a:rPr>
              <a:t>  ' If pushbutton 1 is pressed,</a:t>
            </a:r>
          </a:p>
          <a:p>
            <a:pPr>
              <a:spcBef>
                <a:spcPct val="0"/>
              </a:spcBef>
              <a:buClrTx/>
              <a:buSzTx/>
              <a:buFontTx/>
              <a:buNone/>
            </a:pPr>
            <a:r>
              <a:rPr lang="en-US" altLang="en-US" sz="1600">
                <a:solidFill>
                  <a:srgbClr val="FFFFFF"/>
                </a:solidFill>
                <a:effectLst/>
                <a:sym typeface="Symbol" panose="05050102010706020507" pitchFamily="18" charset="2"/>
              </a:rPr>
              <a:t>  ' then go sound alarm</a:t>
            </a:r>
          </a:p>
          <a:p>
            <a:pPr>
              <a:spcBef>
                <a:spcPct val="0"/>
              </a:spcBef>
              <a:buClrTx/>
              <a:buSzTx/>
              <a:buFontTx/>
              <a:buNone/>
            </a:pPr>
            <a:r>
              <a:rPr lang="en-US" altLang="en-US" sz="1600">
                <a:solidFill>
                  <a:srgbClr val="FFFFFF"/>
                </a:solidFill>
                <a:effectLst/>
                <a:sym typeface="Symbol" panose="05050102010706020507" pitchFamily="18" charset="2"/>
              </a:rPr>
              <a:t>  IF PB1 = PB_On THEN Alarm</a:t>
            </a:r>
          </a:p>
          <a:p>
            <a:pPr>
              <a:spcBef>
                <a:spcPct val="0"/>
              </a:spcBef>
              <a:buClrTx/>
              <a:buSzTx/>
              <a:buFontTx/>
              <a:buNone/>
            </a:pPr>
            <a:r>
              <a:rPr lang="en-US" altLang="en-US" sz="1600">
                <a:solidFill>
                  <a:srgbClr val="FFFFFF"/>
                </a:solidFill>
                <a:effectLst/>
                <a:sym typeface="Symbol" panose="05050102010706020507" pitchFamily="18" charset="2"/>
              </a:rPr>
              <a:t>GOTO Main</a:t>
            </a:r>
          </a:p>
          <a:p>
            <a:pPr>
              <a:spcBef>
                <a:spcPct val="0"/>
              </a:spcBef>
              <a:buClrTx/>
              <a:buSzTx/>
              <a:buFontTx/>
              <a:buNone/>
            </a:pPr>
            <a:endParaRPr lang="en-US" altLang="en-US" sz="1600">
              <a:solidFill>
                <a:srgbClr val="FFFFFF"/>
              </a:solidFill>
              <a:effectLst/>
              <a:sym typeface="Symbol" panose="05050102010706020507" pitchFamily="18" charset="2"/>
            </a:endParaRPr>
          </a:p>
          <a:p>
            <a:pPr>
              <a:spcBef>
                <a:spcPct val="0"/>
              </a:spcBef>
              <a:buClrTx/>
              <a:buSzTx/>
              <a:buFontTx/>
              <a:buNone/>
            </a:pPr>
            <a:r>
              <a:rPr lang="en-US" altLang="en-US" sz="1600">
                <a:solidFill>
                  <a:srgbClr val="FFFFFF"/>
                </a:solidFill>
                <a:effectLst/>
                <a:sym typeface="Symbol" panose="05050102010706020507" pitchFamily="18" charset="2"/>
              </a:rPr>
              <a:t>Alarm:</a:t>
            </a:r>
          </a:p>
          <a:p>
            <a:pPr>
              <a:spcBef>
                <a:spcPct val="0"/>
              </a:spcBef>
              <a:buClrTx/>
              <a:buSzTx/>
              <a:buFontTx/>
              <a:buNone/>
            </a:pPr>
            <a:r>
              <a:rPr lang="en-US" altLang="en-US" sz="1600">
                <a:solidFill>
                  <a:srgbClr val="FFFFFF"/>
                </a:solidFill>
                <a:effectLst/>
                <a:sym typeface="Symbol" panose="05050102010706020507" pitchFamily="18" charset="2"/>
              </a:rPr>
              <a:t>  Counter = 0			'Initialize counter</a:t>
            </a:r>
          </a:p>
          <a:p>
            <a:pPr>
              <a:spcBef>
                <a:spcPct val="0"/>
              </a:spcBef>
              <a:buClrTx/>
              <a:buSzTx/>
              <a:buFontTx/>
              <a:buNone/>
            </a:pPr>
            <a:r>
              <a:rPr lang="en-US" altLang="en-US" sz="1600">
                <a:solidFill>
                  <a:srgbClr val="FFFFFF"/>
                </a:solidFill>
                <a:effectLst/>
                <a:sym typeface="Symbol" panose="05050102010706020507" pitchFamily="18" charset="2"/>
              </a:rPr>
              <a:t>Alarm_Again:</a:t>
            </a:r>
          </a:p>
          <a:p>
            <a:pPr>
              <a:spcBef>
                <a:spcPct val="0"/>
              </a:spcBef>
              <a:buClrTx/>
              <a:buSzTx/>
              <a:buFontTx/>
              <a:buNone/>
            </a:pPr>
            <a:r>
              <a:rPr lang="en-US" altLang="en-US" sz="1600">
                <a:solidFill>
                  <a:srgbClr val="FFFFFF"/>
                </a:solidFill>
                <a:effectLst/>
                <a:sym typeface="Symbol" panose="05050102010706020507" pitchFamily="18" charset="2"/>
              </a:rPr>
              <a:t>  FREQOUT Speaker, 500, 2000	'Sound the alarm</a:t>
            </a:r>
          </a:p>
          <a:p>
            <a:pPr>
              <a:spcBef>
                <a:spcPct val="0"/>
              </a:spcBef>
              <a:buClrTx/>
              <a:buSzTx/>
              <a:buFontTx/>
              <a:buNone/>
            </a:pPr>
            <a:r>
              <a:rPr lang="en-US" altLang="en-US" sz="1600">
                <a:solidFill>
                  <a:srgbClr val="FFFFFF"/>
                </a:solidFill>
                <a:effectLst/>
                <a:sym typeface="Symbol" panose="05050102010706020507" pitchFamily="18" charset="2"/>
              </a:rPr>
              <a:t>  PAUSE 500</a:t>
            </a:r>
          </a:p>
          <a:p>
            <a:pPr>
              <a:spcBef>
                <a:spcPct val="0"/>
              </a:spcBef>
              <a:buClrTx/>
              <a:buSzTx/>
              <a:buFontTx/>
              <a:buNone/>
            </a:pPr>
            <a:r>
              <a:rPr lang="en-US" altLang="en-US" sz="1600">
                <a:solidFill>
                  <a:srgbClr val="FFFFFF"/>
                </a:solidFill>
                <a:effectLst/>
                <a:sym typeface="Symbol" panose="05050102010706020507" pitchFamily="18" charset="2"/>
              </a:rPr>
              <a:t>  Counter = Counter + 1		'Increment Counter</a:t>
            </a:r>
          </a:p>
          <a:p>
            <a:pPr>
              <a:spcBef>
                <a:spcPct val="0"/>
              </a:spcBef>
              <a:buClrTx/>
              <a:buSzTx/>
              <a:buFontTx/>
              <a:buNone/>
            </a:pPr>
            <a:r>
              <a:rPr lang="en-US" altLang="en-US" sz="1600">
                <a:solidFill>
                  <a:srgbClr val="FFFFFF"/>
                </a:solidFill>
                <a:effectLst/>
                <a:sym typeface="Symbol" panose="05050102010706020507" pitchFamily="18" charset="2"/>
              </a:rPr>
              <a:t>  IF Counter &lt; 5 THEN Alarm_Again	'Check counter</a:t>
            </a:r>
          </a:p>
          <a:p>
            <a:pPr>
              <a:spcBef>
                <a:spcPct val="0"/>
              </a:spcBef>
              <a:buClrTx/>
              <a:buSzTx/>
              <a:buFontTx/>
              <a:buNone/>
            </a:pPr>
            <a:r>
              <a:rPr lang="en-US" altLang="en-US" sz="1600">
                <a:solidFill>
                  <a:srgbClr val="FFFFFF"/>
                </a:solidFill>
                <a:effectLst/>
                <a:sym typeface="Symbol" panose="05050102010706020507" pitchFamily="18" charset="2"/>
              </a:rPr>
              <a:t>GOTO Main</a:t>
            </a:r>
            <a:endParaRPr lang="en-US" altLang="en-US" sz="1800">
              <a:solidFill>
                <a:srgbClr val="FFFFFF"/>
              </a:solidFill>
              <a:effectLst/>
              <a:sym typeface="Symbol" panose="05050102010706020507" pitchFamily="18" charset="2"/>
            </a:endParaRPr>
          </a:p>
        </p:txBody>
      </p:sp>
      <p:grpSp>
        <p:nvGrpSpPr>
          <p:cNvPr id="168984" name="Group 24">
            <a:extLst>
              <a:ext uri="{FF2B5EF4-FFF2-40B4-BE49-F238E27FC236}">
                <a16:creationId xmlns:a16="http://schemas.microsoft.com/office/drawing/2014/main" id="{C71914D8-28FA-47A8-B5E1-18AB2211C270}"/>
              </a:ext>
            </a:extLst>
          </p:cNvPr>
          <p:cNvGrpSpPr>
            <a:grpSpLocks/>
          </p:cNvGrpSpPr>
          <p:nvPr/>
        </p:nvGrpSpPr>
        <p:grpSpPr bwMode="auto">
          <a:xfrm>
            <a:off x="76200" y="1447800"/>
            <a:ext cx="2895600" cy="609600"/>
            <a:chOff x="48" y="864"/>
            <a:chExt cx="1824" cy="384"/>
          </a:xfrm>
        </p:grpSpPr>
        <p:sp>
          <p:nvSpPr>
            <p:cNvPr id="168966" name="Text Box 6">
              <a:extLst>
                <a:ext uri="{FF2B5EF4-FFF2-40B4-BE49-F238E27FC236}">
                  <a16:creationId xmlns:a16="http://schemas.microsoft.com/office/drawing/2014/main" id="{8B382247-7B28-419B-8C87-426F133D0DD2}"/>
                </a:ext>
              </a:extLst>
            </p:cNvPr>
            <p:cNvSpPr txBox="1">
              <a:spLocks noChangeArrowheads="1"/>
            </p:cNvSpPr>
            <p:nvPr/>
          </p:nvSpPr>
          <p:spPr bwMode="auto">
            <a:xfrm>
              <a:off x="48" y="864"/>
              <a:ext cx="1477" cy="384"/>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t>A variable appropriately</a:t>
              </a:r>
              <a:br>
                <a:rPr lang="en-US" altLang="en-US" sz="1600" b="0"/>
              </a:br>
              <a:r>
                <a:rPr lang="en-US" altLang="en-US" sz="1600" b="0"/>
                <a:t>sized is declared. </a:t>
              </a:r>
            </a:p>
          </p:txBody>
        </p:sp>
        <p:sp>
          <p:nvSpPr>
            <p:cNvPr id="168970" name="Line 10">
              <a:extLst>
                <a:ext uri="{FF2B5EF4-FFF2-40B4-BE49-F238E27FC236}">
                  <a16:creationId xmlns:a16="http://schemas.microsoft.com/office/drawing/2014/main" id="{2542AE72-A8DA-48A1-BB95-9BE609E98AC0}"/>
                </a:ext>
              </a:extLst>
            </p:cNvPr>
            <p:cNvSpPr>
              <a:spLocks noChangeShapeType="1"/>
            </p:cNvSpPr>
            <p:nvPr/>
          </p:nvSpPr>
          <p:spPr bwMode="auto">
            <a:xfrm>
              <a:off x="1536" y="1056"/>
              <a:ext cx="336"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grpSp>
        <p:nvGrpSpPr>
          <p:cNvPr id="168983" name="Group 23">
            <a:extLst>
              <a:ext uri="{FF2B5EF4-FFF2-40B4-BE49-F238E27FC236}">
                <a16:creationId xmlns:a16="http://schemas.microsoft.com/office/drawing/2014/main" id="{F8E4CE23-85C2-4276-96A5-DF72686FE5D1}"/>
              </a:ext>
            </a:extLst>
          </p:cNvPr>
          <p:cNvGrpSpPr>
            <a:grpSpLocks/>
          </p:cNvGrpSpPr>
          <p:nvPr/>
        </p:nvGrpSpPr>
        <p:grpSpPr bwMode="auto">
          <a:xfrm>
            <a:off x="76200" y="3657600"/>
            <a:ext cx="2895600" cy="609600"/>
            <a:chOff x="48" y="2304"/>
            <a:chExt cx="1824" cy="384"/>
          </a:xfrm>
        </p:grpSpPr>
        <p:sp>
          <p:nvSpPr>
            <p:cNvPr id="168967" name="Text Box 7">
              <a:extLst>
                <a:ext uri="{FF2B5EF4-FFF2-40B4-BE49-F238E27FC236}">
                  <a16:creationId xmlns:a16="http://schemas.microsoft.com/office/drawing/2014/main" id="{5060AE15-3153-447D-867C-97DA9B9B7AC4}"/>
                </a:ext>
              </a:extLst>
            </p:cNvPr>
            <p:cNvSpPr txBox="1">
              <a:spLocks noChangeArrowheads="1"/>
            </p:cNvSpPr>
            <p:nvPr/>
          </p:nvSpPr>
          <p:spPr bwMode="auto">
            <a:xfrm>
              <a:off x="48" y="2304"/>
              <a:ext cx="1488" cy="384"/>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600" b="0"/>
                <a:t>Counter is reset to 0</a:t>
              </a:r>
            </a:p>
            <a:p>
              <a:pPr algn="l">
                <a:spcBef>
                  <a:spcPct val="0"/>
                </a:spcBef>
                <a:buClrTx/>
                <a:buSzTx/>
                <a:buFontTx/>
                <a:buNone/>
              </a:pPr>
              <a:r>
                <a:rPr lang="en-US" altLang="en-US" sz="1600" b="0"/>
                <a:t>Upon entering routine.</a:t>
              </a:r>
              <a:endParaRPr lang="en-US" altLang="en-US" sz="1600" b="0">
                <a:solidFill>
                  <a:schemeClr val="tx1"/>
                </a:solidFill>
              </a:endParaRPr>
            </a:p>
          </p:txBody>
        </p:sp>
        <p:sp>
          <p:nvSpPr>
            <p:cNvPr id="168971" name="Line 11">
              <a:extLst>
                <a:ext uri="{FF2B5EF4-FFF2-40B4-BE49-F238E27FC236}">
                  <a16:creationId xmlns:a16="http://schemas.microsoft.com/office/drawing/2014/main" id="{0D76B4E2-15C5-4918-9BB7-338E531CC6C9}"/>
                </a:ext>
              </a:extLst>
            </p:cNvPr>
            <p:cNvSpPr>
              <a:spLocks noChangeShapeType="1"/>
            </p:cNvSpPr>
            <p:nvPr/>
          </p:nvSpPr>
          <p:spPr bwMode="auto">
            <a:xfrm>
              <a:off x="1536" y="2496"/>
              <a:ext cx="336"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grpSp>
        <p:nvGrpSpPr>
          <p:cNvPr id="168985" name="Group 25">
            <a:extLst>
              <a:ext uri="{FF2B5EF4-FFF2-40B4-BE49-F238E27FC236}">
                <a16:creationId xmlns:a16="http://schemas.microsoft.com/office/drawing/2014/main" id="{59A4BCFE-F6E6-4FC8-A28C-D778706A8E7F}"/>
              </a:ext>
            </a:extLst>
          </p:cNvPr>
          <p:cNvGrpSpPr>
            <a:grpSpLocks/>
          </p:cNvGrpSpPr>
          <p:nvPr/>
        </p:nvGrpSpPr>
        <p:grpSpPr bwMode="auto">
          <a:xfrm>
            <a:off x="76200" y="4419600"/>
            <a:ext cx="2895600" cy="609600"/>
            <a:chOff x="48" y="2784"/>
            <a:chExt cx="1824" cy="384"/>
          </a:xfrm>
        </p:grpSpPr>
        <p:sp>
          <p:nvSpPr>
            <p:cNvPr id="168968" name="Text Box 8">
              <a:extLst>
                <a:ext uri="{FF2B5EF4-FFF2-40B4-BE49-F238E27FC236}">
                  <a16:creationId xmlns:a16="http://schemas.microsoft.com/office/drawing/2014/main" id="{A753A619-0ED1-4E87-9BE3-4F125264C3B6}"/>
                </a:ext>
              </a:extLst>
            </p:cNvPr>
            <p:cNvSpPr txBox="1">
              <a:spLocks noChangeArrowheads="1"/>
            </p:cNvSpPr>
            <p:nvPr/>
          </p:nvSpPr>
          <p:spPr bwMode="auto">
            <a:xfrm>
              <a:off x="48" y="2784"/>
              <a:ext cx="1215" cy="384"/>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t>Counter is updated</a:t>
              </a:r>
              <a:br>
                <a:rPr lang="en-US" altLang="en-US" sz="1600" b="0"/>
              </a:br>
              <a:r>
                <a:rPr lang="en-US" altLang="en-US" sz="1600" b="0"/>
                <a:t>within loop. </a:t>
              </a:r>
            </a:p>
          </p:txBody>
        </p:sp>
        <p:sp>
          <p:nvSpPr>
            <p:cNvPr id="168972" name="Line 12">
              <a:extLst>
                <a:ext uri="{FF2B5EF4-FFF2-40B4-BE49-F238E27FC236}">
                  <a16:creationId xmlns:a16="http://schemas.microsoft.com/office/drawing/2014/main" id="{50772E98-4086-4851-95DD-92E065A13B38}"/>
                </a:ext>
              </a:extLst>
            </p:cNvPr>
            <p:cNvSpPr>
              <a:spLocks noChangeShapeType="1"/>
            </p:cNvSpPr>
            <p:nvPr/>
          </p:nvSpPr>
          <p:spPr bwMode="auto">
            <a:xfrm>
              <a:off x="1296" y="3072"/>
              <a:ext cx="576"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168986" name="Group 26">
            <a:extLst>
              <a:ext uri="{FF2B5EF4-FFF2-40B4-BE49-F238E27FC236}">
                <a16:creationId xmlns:a16="http://schemas.microsoft.com/office/drawing/2014/main" id="{0A3857A9-D478-4845-9D4D-C666FFBA7F10}"/>
              </a:ext>
            </a:extLst>
          </p:cNvPr>
          <p:cNvGrpSpPr>
            <a:grpSpLocks/>
          </p:cNvGrpSpPr>
          <p:nvPr/>
        </p:nvGrpSpPr>
        <p:grpSpPr bwMode="auto">
          <a:xfrm>
            <a:off x="76200" y="5181600"/>
            <a:ext cx="2895600" cy="1098550"/>
            <a:chOff x="48" y="3264"/>
            <a:chExt cx="1824" cy="692"/>
          </a:xfrm>
        </p:grpSpPr>
        <p:sp>
          <p:nvSpPr>
            <p:cNvPr id="168969" name="Text Box 9">
              <a:extLst>
                <a:ext uri="{FF2B5EF4-FFF2-40B4-BE49-F238E27FC236}">
                  <a16:creationId xmlns:a16="http://schemas.microsoft.com/office/drawing/2014/main" id="{B11CC4CC-A98A-40D5-AB0F-73A0415DF21D}"/>
                </a:ext>
              </a:extLst>
            </p:cNvPr>
            <p:cNvSpPr txBox="1">
              <a:spLocks noChangeArrowheads="1"/>
            </p:cNvSpPr>
            <p:nvPr/>
          </p:nvSpPr>
          <p:spPr bwMode="auto">
            <a:xfrm>
              <a:off x="48" y="3264"/>
              <a:ext cx="1536" cy="692"/>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600" b="0"/>
                <a:t>Counter is checked.  If not at full count, loop back AFTER the reset point.</a:t>
              </a:r>
              <a:endParaRPr lang="en-US" altLang="en-US" sz="1600" b="0">
                <a:solidFill>
                  <a:schemeClr val="tx1"/>
                </a:solidFill>
              </a:endParaRPr>
            </a:p>
          </p:txBody>
        </p:sp>
        <p:sp>
          <p:nvSpPr>
            <p:cNvPr id="168973" name="Line 13">
              <a:extLst>
                <a:ext uri="{FF2B5EF4-FFF2-40B4-BE49-F238E27FC236}">
                  <a16:creationId xmlns:a16="http://schemas.microsoft.com/office/drawing/2014/main" id="{8776DD7A-3FBB-4261-9760-F4395D522291}"/>
                </a:ext>
              </a:extLst>
            </p:cNvPr>
            <p:cNvSpPr>
              <a:spLocks noChangeShapeType="1"/>
            </p:cNvSpPr>
            <p:nvPr/>
          </p:nvSpPr>
          <p:spPr bwMode="auto">
            <a:xfrm flipV="1">
              <a:off x="1632" y="3264"/>
              <a:ext cx="240"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sp>
        <p:nvSpPr>
          <p:cNvPr id="168974" name="AutoShape 14">
            <a:extLst>
              <a:ext uri="{FF2B5EF4-FFF2-40B4-BE49-F238E27FC236}">
                <a16:creationId xmlns:a16="http://schemas.microsoft.com/office/drawing/2014/main" id="{6C47612F-3827-4F72-8AD3-1AE71C8F361C}"/>
              </a:ext>
            </a:extLst>
          </p:cNvPr>
          <p:cNvSpPr>
            <a:spLocks noChangeArrowheads="1"/>
          </p:cNvSpPr>
          <p:nvPr/>
        </p:nvSpPr>
        <p:spPr bwMode="auto">
          <a:xfrm flipH="1" flipV="1">
            <a:off x="6477000" y="3886200"/>
            <a:ext cx="685800" cy="1447800"/>
          </a:xfrm>
          <a:prstGeom prst="curvedRightArrow">
            <a:avLst>
              <a:gd name="adj1" fmla="val 14993"/>
              <a:gd name="adj2" fmla="val 84444"/>
              <a:gd name="adj3" fmla="val 33333"/>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68980" name="Text Box 20">
            <a:extLst>
              <a:ext uri="{FF2B5EF4-FFF2-40B4-BE49-F238E27FC236}">
                <a16:creationId xmlns:a16="http://schemas.microsoft.com/office/drawing/2014/main" id="{03A1A5A8-5B8D-4435-A6E6-EFC04394DF07}"/>
              </a:ext>
            </a:extLst>
          </p:cNvPr>
          <p:cNvSpPr txBox="1">
            <a:spLocks noChangeArrowheads="1"/>
          </p:cNvSpPr>
          <p:nvPr/>
        </p:nvSpPr>
        <p:spPr bwMode="auto">
          <a:xfrm>
            <a:off x="3352800" y="5867400"/>
            <a:ext cx="4951413" cy="333375"/>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400" b="0"/>
              <a:t>Insert </a:t>
            </a:r>
            <a:r>
              <a:rPr lang="en-US" altLang="en-US" sz="1400"/>
              <a:t>DEBUG ? Counter</a:t>
            </a:r>
            <a:r>
              <a:rPr lang="en-US" altLang="en-US" sz="1400" b="0"/>
              <a:t> after the update to view the count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2000"/>
                                  </p:stCondLst>
                                  <p:childTnLst>
                                    <p:set>
                                      <p:cBhvr>
                                        <p:cTn id="6" dur="1" fill="hold">
                                          <p:stCondLst>
                                            <p:cond delay="0"/>
                                          </p:stCondLst>
                                        </p:cTn>
                                        <p:tgtEl>
                                          <p:spTgt spid="168984"/>
                                        </p:tgtEl>
                                        <p:attrNameLst>
                                          <p:attrName>style.visibility</p:attrName>
                                        </p:attrNameLst>
                                      </p:cBhvr>
                                      <p:to>
                                        <p:strVal val="visible"/>
                                      </p:to>
                                    </p:set>
                                    <p:anim calcmode="lin" valueType="num">
                                      <p:cBhvr additive="base">
                                        <p:cTn id="7" dur="500" fill="hold"/>
                                        <p:tgtEl>
                                          <p:spTgt spid="168984"/>
                                        </p:tgtEl>
                                        <p:attrNameLst>
                                          <p:attrName>ppt_x</p:attrName>
                                        </p:attrNameLst>
                                      </p:cBhvr>
                                      <p:tavLst>
                                        <p:tav tm="0">
                                          <p:val>
                                            <p:strVal val="0-#ppt_w/2"/>
                                          </p:val>
                                        </p:tav>
                                        <p:tav tm="100000">
                                          <p:val>
                                            <p:strVal val="#ppt_x"/>
                                          </p:val>
                                        </p:tav>
                                      </p:tavLst>
                                    </p:anim>
                                    <p:anim calcmode="lin" valueType="num">
                                      <p:cBhvr additive="base">
                                        <p:cTn id="8" dur="500" fill="hold"/>
                                        <p:tgtEl>
                                          <p:spTgt spid="16898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500"/>
                            </p:stCondLst>
                            <p:childTnLst>
                              <p:par>
                                <p:cTn id="10" presetID="2" presetClass="entr" presetSubtype="8" fill="hold" nodeType="afterEffect">
                                  <p:stCondLst>
                                    <p:cond delay="1000"/>
                                  </p:stCondLst>
                                  <p:childTnLst>
                                    <p:set>
                                      <p:cBhvr>
                                        <p:cTn id="11" dur="1" fill="hold">
                                          <p:stCondLst>
                                            <p:cond delay="0"/>
                                          </p:stCondLst>
                                        </p:cTn>
                                        <p:tgtEl>
                                          <p:spTgt spid="168983"/>
                                        </p:tgtEl>
                                        <p:attrNameLst>
                                          <p:attrName>style.visibility</p:attrName>
                                        </p:attrNameLst>
                                      </p:cBhvr>
                                      <p:to>
                                        <p:strVal val="visible"/>
                                      </p:to>
                                    </p:set>
                                    <p:anim calcmode="lin" valueType="num">
                                      <p:cBhvr additive="base">
                                        <p:cTn id="12" dur="500" fill="hold"/>
                                        <p:tgtEl>
                                          <p:spTgt spid="168983"/>
                                        </p:tgtEl>
                                        <p:attrNameLst>
                                          <p:attrName>ppt_x</p:attrName>
                                        </p:attrNameLst>
                                      </p:cBhvr>
                                      <p:tavLst>
                                        <p:tav tm="0">
                                          <p:val>
                                            <p:strVal val="0-#ppt_w/2"/>
                                          </p:val>
                                        </p:tav>
                                        <p:tav tm="100000">
                                          <p:val>
                                            <p:strVal val="#ppt_x"/>
                                          </p:val>
                                        </p:tav>
                                      </p:tavLst>
                                    </p:anim>
                                    <p:anim calcmode="lin" valueType="num">
                                      <p:cBhvr additive="base">
                                        <p:cTn id="13" dur="500" fill="hold"/>
                                        <p:tgtEl>
                                          <p:spTgt spid="16898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8" fill="hold" nodeType="afterEffect">
                                  <p:stCondLst>
                                    <p:cond delay="1000"/>
                                  </p:stCondLst>
                                  <p:childTnLst>
                                    <p:set>
                                      <p:cBhvr>
                                        <p:cTn id="16" dur="1" fill="hold">
                                          <p:stCondLst>
                                            <p:cond delay="0"/>
                                          </p:stCondLst>
                                        </p:cTn>
                                        <p:tgtEl>
                                          <p:spTgt spid="168985"/>
                                        </p:tgtEl>
                                        <p:attrNameLst>
                                          <p:attrName>style.visibility</p:attrName>
                                        </p:attrNameLst>
                                      </p:cBhvr>
                                      <p:to>
                                        <p:strVal val="visible"/>
                                      </p:to>
                                    </p:set>
                                    <p:anim calcmode="lin" valueType="num">
                                      <p:cBhvr additive="base">
                                        <p:cTn id="17" dur="500" fill="hold"/>
                                        <p:tgtEl>
                                          <p:spTgt spid="168985"/>
                                        </p:tgtEl>
                                        <p:attrNameLst>
                                          <p:attrName>ppt_x</p:attrName>
                                        </p:attrNameLst>
                                      </p:cBhvr>
                                      <p:tavLst>
                                        <p:tav tm="0">
                                          <p:val>
                                            <p:strVal val="0-#ppt_w/2"/>
                                          </p:val>
                                        </p:tav>
                                        <p:tav tm="100000">
                                          <p:val>
                                            <p:strVal val="#ppt_x"/>
                                          </p:val>
                                        </p:tav>
                                      </p:tavLst>
                                    </p:anim>
                                    <p:anim calcmode="lin" valueType="num">
                                      <p:cBhvr additive="base">
                                        <p:cTn id="18" dur="500" fill="hold"/>
                                        <p:tgtEl>
                                          <p:spTgt spid="168985"/>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500"/>
                            </p:stCondLst>
                            <p:childTnLst>
                              <p:par>
                                <p:cTn id="20" presetID="2" presetClass="entr" presetSubtype="8" fill="hold" nodeType="afterEffect">
                                  <p:stCondLst>
                                    <p:cond delay="1000"/>
                                  </p:stCondLst>
                                  <p:childTnLst>
                                    <p:set>
                                      <p:cBhvr>
                                        <p:cTn id="21" dur="1" fill="hold">
                                          <p:stCondLst>
                                            <p:cond delay="0"/>
                                          </p:stCondLst>
                                        </p:cTn>
                                        <p:tgtEl>
                                          <p:spTgt spid="168986"/>
                                        </p:tgtEl>
                                        <p:attrNameLst>
                                          <p:attrName>style.visibility</p:attrName>
                                        </p:attrNameLst>
                                      </p:cBhvr>
                                      <p:to>
                                        <p:strVal val="visible"/>
                                      </p:to>
                                    </p:set>
                                    <p:anim calcmode="lin" valueType="num">
                                      <p:cBhvr additive="base">
                                        <p:cTn id="22" dur="500" fill="hold"/>
                                        <p:tgtEl>
                                          <p:spTgt spid="168986"/>
                                        </p:tgtEl>
                                        <p:attrNameLst>
                                          <p:attrName>ppt_x</p:attrName>
                                        </p:attrNameLst>
                                      </p:cBhvr>
                                      <p:tavLst>
                                        <p:tav tm="0">
                                          <p:val>
                                            <p:strVal val="0-#ppt_w/2"/>
                                          </p:val>
                                        </p:tav>
                                        <p:tav tm="100000">
                                          <p:val>
                                            <p:strVal val="#ppt_x"/>
                                          </p:val>
                                        </p:tav>
                                      </p:tavLst>
                                    </p:anim>
                                    <p:anim calcmode="lin" valueType="num">
                                      <p:cBhvr additive="base">
                                        <p:cTn id="23" dur="500" fill="hold"/>
                                        <p:tgtEl>
                                          <p:spTgt spid="168986"/>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7000"/>
                            </p:stCondLst>
                            <p:childTnLst>
                              <p:par>
                                <p:cTn id="25" presetID="1" presetClass="entr" presetSubtype="0" fill="hold" nodeType="afterEffect">
                                  <p:stCondLst>
                                    <p:cond delay="1000"/>
                                  </p:stCondLst>
                                  <p:childTnLst>
                                    <p:set>
                                      <p:cBhvr>
                                        <p:cTn id="26" dur="1" fill="hold">
                                          <p:stCondLst>
                                            <p:cond delay="499"/>
                                          </p:stCondLst>
                                        </p:cTn>
                                        <p:tgtEl>
                                          <p:spTgt spid="168974"/>
                                        </p:tgtEl>
                                        <p:attrNameLst>
                                          <p:attrName>style.visibility</p:attrName>
                                        </p:attrNameLst>
                                      </p:cBhvr>
                                      <p:to>
                                        <p:strVal val="visible"/>
                                      </p:to>
                                    </p:set>
                                  </p:childTnLst>
                                </p:cTn>
                              </p:par>
                            </p:childTnLst>
                          </p:cTn>
                        </p:par>
                        <p:par>
                          <p:cTn id="27" fill="hold" nodeType="afterGroup">
                            <p:stCondLst>
                              <p:cond delay="8500"/>
                            </p:stCondLst>
                            <p:childTnLst>
                              <p:par>
                                <p:cTn id="28" presetID="9" presetClass="entr" presetSubtype="0" fill="hold" grpId="0" nodeType="afterEffect">
                                  <p:stCondLst>
                                    <p:cond delay="1000"/>
                                  </p:stCondLst>
                                  <p:childTnLst>
                                    <p:set>
                                      <p:cBhvr>
                                        <p:cTn id="29" dur="1" fill="hold">
                                          <p:stCondLst>
                                            <p:cond delay="0"/>
                                          </p:stCondLst>
                                        </p:cTn>
                                        <p:tgtEl>
                                          <p:spTgt spid="168980"/>
                                        </p:tgtEl>
                                        <p:attrNameLst>
                                          <p:attrName>style.visibility</p:attrName>
                                        </p:attrNameLst>
                                      </p:cBhvr>
                                      <p:to>
                                        <p:strVal val="visible"/>
                                      </p:to>
                                    </p:set>
                                    <p:animEffect transition="in" filter="dissolve">
                                      <p:cBhvr>
                                        <p:cTn id="30" dur="500"/>
                                        <p:tgtEl>
                                          <p:spTgt spid="168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80" grpId="0" animBg="1"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7BBAC50-49BD-4097-B578-17D566A5D7C7}"/>
              </a:ext>
            </a:extLst>
          </p:cNvPr>
          <p:cNvSpPr>
            <a:spLocks noGrp="1"/>
          </p:cNvSpPr>
          <p:nvPr>
            <p:ph type="sldNum" sz="quarter" idx="12"/>
          </p:nvPr>
        </p:nvSpPr>
        <p:spPr/>
        <p:txBody>
          <a:bodyPr/>
          <a:lstStyle/>
          <a:p>
            <a:fld id="{38BD52C9-A079-40EB-9B80-F86A1094FB0A}" type="slidenum">
              <a:rPr lang="en-US" altLang="en-US"/>
              <a:pPr/>
              <a:t>133</a:t>
            </a:fld>
            <a:endParaRPr lang="en-US" altLang="en-US"/>
          </a:p>
        </p:txBody>
      </p:sp>
      <p:sp>
        <p:nvSpPr>
          <p:cNvPr id="72706" name="Rectangle 2">
            <a:extLst>
              <a:ext uri="{FF2B5EF4-FFF2-40B4-BE49-F238E27FC236}">
                <a16:creationId xmlns:a16="http://schemas.microsoft.com/office/drawing/2014/main" id="{4286CA21-A9CE-4D55-9A50-400BAF06FF92}"/>
              </a:ext>
            </a:extLst>
          </p:cNvPr>
          <p:cNvSpPr>
            <a:spLocks noGrp="1" noRot="1" noChangeArrowheads="1"/>
          </p:cNvSpPr>
          <p:nvPr>
            <p:ph type="title"/>
          </p:nvPr>
        </p:nvSpPr>
        <p:spPr/>
        <p:txBody>
          <a:bodyPr/>
          <a:lstStyle/>
          <a:p>
            <a:r>
              <a:rPr lang="en-US" altLang="en-US"/>
              <a:t>FOR-NEXT</a:t>
            </a:r>
          </a:p>
        </p:txBody>
      </p:sp>
      <p:sp>
        <p:nvSpPr>
          <p:cNvPr id="72707" name="Rectangle 3">
            <a:extLst>
              <a:ext uri="{FF2B5EF4-FFF2-40B4-BE49-F238E27FC236}">
                <a16:creationId xmlns:a16="http://schemas.microsoft.com/office/drawing/2014/main" id="{4144645C-B4BE-431F-A3CB-B4075D8CDF4F}"/>
              </a:ext>
            </a:extLst>
          </p:cNvPr>
          <p:cNvSpPr>
            <a:spLocks noGrp="1" noRot="1" noChangeArrowheads="1"/>
          </p:cNvSpPr>
          <p:nvPr>
            <p:ph type="body" idx="1"/>
          </p:nvPr>
        </p:nvSpPr>
        <p:spPr>
          <a:xfrm>
            <a:off x="228600" y="685800"/>
            <a:ext cx="8540750" cy="5715000"/>
          </a:xfrm>
        </p:spPr>
        <p:txBody>
          <a:bodyPr/>
          <a:lstStyle/>
          <a:p>
            <a:pPr>
              <a:lnSpc>
                <a:spcPct val="90000"/>
              </a:lnSpc>
            </a:pPr>
            <a:r>
              <a:rPr lang="en-US" altLang="en-US" sz="2400"/>
              <a:t>Since looping routines using counters is so prevalent, a specialized loop called the FOR-Loop or FOR-NEXT can be used in many instances.</a:t>
            </a:r>
            <a:br>
              <a:rPr lang="en-US" altLang="en-US" sz="2400"/>
            </a:br>
            <a:endParaRPr lang="en-US" altLang="en-US" sz="2400"/>
          </a:p>
          <a:p>
            <a:pPr>
              <a:lnSpc>
                <a:spcPct val="90000"/>
              </a:lnSpc>
            </a:pPr>
            <a:r>
              <a:rPr lang="en-US" altLang="en-US" sz="2400"/>
              <a:t>The general structure of a FOR-Loop is:</a:t>
            </a:r>
          </a:p>
          <a:p>
            <a:pPr lvl="1">
              <a:lnSpc>
                <a:spcPct val="90000"/>
              </a:lnSpc>
              <a:buFont typeface="Wingdings" panose="05000000000000000000" pitchFamily="2" charset="2"/>
              <a:buNone/>
            </a:pPr>
            <a:r>
              <a:rPr lang="en-US" altLang="en-US" sz="2400">
                <a:solidFill>
                  <a:schemeClr val="tx2"/>
                </a:solidFill>
              </a:rPr>
              <a:t>FOR variable = start_value TO end_value</a:t>
            </a:r>
            <a:br>
              <a:rPr lang="en-US" altLang="en-US" sz="2400">
                <a:solidFill>
                  <a:schemeClr val="tx2"/>
                </a:solidFill>
              </a:rPr>
            </a:br>
            <a:r>
              <a:rPr lang="en-US" altLang="en-US" sz="2400">
                <a:solidFill>
                  <a:schemeClr val="tx2"/>
                </a:solidFill>
              </a:rPr>
              <a:t>'Block of code to be repeated</a:t>
            </a:r>
          </a:p>
          <a:p>
            <a:pPr lvl="1">
              <a:lnSpc>
                <a:spcPct val="90000"/>
              </a:lnSpc>
              <a:buFont typeface="Wingdings" panose="05000000000000000000" pitchFamily="2" charset="2"/>
              <a:buNone/>
            </a:pPr>
            <a:r>
              <a:rPr lang="en-US" altLang="en-US" sz="2400">
                <a:solidFill>
                  <a:schemeClr val="tx2"/>
                </a:solidFill>
              </a:rPr>
              <a:t>NEXT</a:t>
            </a:r>
            <a:br>
              <a:rPr lang="en-US" altLang="en-US" sz="2400">
                <a:solidFill>
                  <a:schemeClr val="tx2"/>
                </a:solidFill>
              </a:rPr>
            </a:br>
            <a:endParaRPr lang="en-US" altLang="en-US" sz="2400">
              <a:solidFill>
                <a:schemeClr val="tx2"/>
              </a:solidFill>
            </a:endParaRPr>
          </a:p>
          <a:p>
            <a:pPr>
              <a:lnSpc>
                <a:spcPct val="90000"/>
              </a:lnSpc>
            </a:pPr>
            <a:r>
              <a:rPr lang="en-US" altLang="en-US" sz="2400"/>
              <a:t>The above example will increment or update by +1 each repetition starting from the start_value to the end_value.  An optional STEP value may be used to update by other increments:</a:t>
            </a:r>
          </a:p>
          <a:p>
            <a:pPr lvl="1">
              <a:lnSpc>
                <a:spcPct val="90000"/>
              </a:lnSpc>
              <a:buFont typeface="Wingdings" panose="05000000000000000000" pitchFamily="2" charset="2"/>
              <a:buNone/>
            </a:pPr>
            <a:r>
              <a:rPr lang="en-US" altLang="en-US" sz="2400">
                <a:solidFill>
                  <a:schemeClr val="tx2"/>
                </a:solidFill>
              </a:rPr>
              <a:t>FOR variable = start_value TO end_value STEP value</a:t>
            </a:r>
            <a:br>
              <a:rPr lang="en-US" altLang="en-US" sz="2400">
                <a:solidFill>
                  <a:schemeClr val="tx2"/>
                </a:solidFill>
              </a:rPr>
            </a:br>
            <a:r>
              <a:rPr lang="en-US" altLang="en-US" sz="2400">
                <a:solidFill>
                  <a:schemeClr val="tx2"/>
                </a:solidFill>
              </a:rPr>
              <a:t>'Block of code to be repeated</a:t>
            </a:r>
          </a:p>
          <a:p>
            <a:pPr lvl="1">
              <a:lnSpc>
                <a:spcPct val="90000"/>
              </a:lnSpc>
              <a:buFont typeface="Wingdings" panose="05000000000000000000" pitchFamily="2" charset="2"/>
              <a:buNone/>
            </a:pPr>
            <a:r>
              <a:rPr lang="en-US" altLang="en-US" sz="2400">
                <a:solidFill>
                  <a:schemeClr val="tx2"/>
                </a:solidFill>
              </a:rPr>
              <a:t>NEXT</a:t>
            </a:r>
            <a:endParaRPr lang="en-US" altLang="en-US">
              <a:solidFill>
                <a:schemeClr val="tx2"/>
              </a:solidFill>
            </a:endParaRPr>
          </a:p>
        </p:txBody>
      </p:sp>
    </p:spTree>
  </p:cSld>
  <p:clrMapOvr>
    <a:masterClrMapping/>
  </p:clrMapOvr>
  <p:transition advClick="0"/>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a:extLst>
              <a:ext uri="{FF2B5EF4-FFF2-40B4-BE49-F238E27FC236}">
                <a16:creationId xmlns:a16="http://schemas.microsoft.com/office/drawing/2014/main" id="{D9AD9650-2A98-45B8-8EC6-3AB6AFD33D52}"/>
              </a:ext>
            </a:extLst>
          </p:cNvPr>
          <p:cNvSpPr>
            <a:spLocks noGrp="1"/>
          </p:cNvSpPr>
          <p:nvPr>
            <p:ph type="sldNum" sz="quarter" idx="12"/>
          </p:nvPr>
        </p:nvSpPr>
        <p:spPr/>
        <p:txBody>
          <a:bodyPr/>
          <a:lstStyle/>
          <a:p>
            <a:fld id="{06C2A5A6-9BAA-44FE-98A0-0AD787A58D5F}" type="slidenum">
              <a:rPr lang="en-US" altLang="en-US"/>
              <a:pPr/>
              <a:t>134</a:t>
            </a:fld>
            <a:endParaRPr lang="en-US" altLang="en-US"/>
          </a:p>
        </p:txBody>
      </p:sp>
      <p:sp>
        <p:nvSpPr>
          <p:cNvPr id="73734" name="Rectangle 6">
            <a:extLst>
              <a:ext uri="{FF2B5EF4-FFF2-40B4-BE49-F238E27FC236}">
                <a16:creationId xmlns:a16="http://schemas.microsoft.com/office/drawing/2014/main" id="{E9BA58C7-A99E-40A0-BD42-81694CA3F399}"/>
              </a:ext>
            </a:extLst>
          </p:cNvPr>
          <p:cNvSpPr>
            <a:spLocks noGrp="1" noChangeArrowheads="1"/>
          </p:cNvSpPr>
          <p:nvPr>
            <p:ph type="title"/>
          </p:nvPr>
        </p:nvSpPr>
        <p:spPr>
          <a:noFill/>
          <a:ln/>
        </p:spPr>
        <p:txBody>
          <a:bodyPr lIns="92075" tIns="46038" rIns="92075" bIns="46038"/>
          <a:lstStyle/>
          <a:p>
            <a:r>
              <a:rPr lang="en-US" altLang="en-US"/>
              <a:t>Repeating Alarm with FOR-Loop</a:t>
            </a:r>
          </a:p>
        </p:txBody>
      </p:sp>
      <p:sp>
        <p:nvSpPr>
          <p:cNvPr id="73735" name="Rectangle 7">
            <a:extLst>
              <a:ext uri="{FF2B5EF4-FFF2-40B4-BE49-F238E27FC236}">
                <a16:creationId xmlns:a16="http://schemas.microsoft.com/office/drawing/2014/main" id="{A5A59B44-CAC0-4E80-BF7E-341B4B4EF70C}"/>
              </a:ext>
            </a:extLst>
          </p:cNvPr>
          <p:cNvSpPr>
            <a:spLocks noGrp="1" noChangeArrowheads="1"/>
          </p:cNvSpPr>
          <p:nvPr>
            <p:ph type="body" idx="1"/>
          </p:nvPr>
        </p:nvSpPr>
        <p:spPr>
          <a:xfrm>
            <a:off x="304800" y="685800"/>
            <a:ext cx="5029200" cy="1371600"/>
          </a:xfrm>
          <a:noFill/>
          <a:ln/>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lstStyle/>
          <a:p>
            <a:r>
              <a:rPr lang="en-US" altLang="en-US" sz="2400"/>
              <a:t>This example uses a FOR-Loop counter to sound the speaker 5 times when PB1 is pressed.</a:t>
            </a:r>
            <a:endParaRPr lang="en-US" altLang="en-US" sz="3600"/>
          </a:p>
        </p:txBody>
      </p:sp>
      <p:sp>
        <p:nvSpPr>
          <p:cNvPr id="73737" name="Text Box 9">
            <a:extLst>
              <a:ext uri="{FF2B5EF4-FFF2-40B4-BE49-F238E27FC236}">
                <a16:creationId xmlns:a16="http://schemas.microsoft.com/office/drawing/2014/main" id="{96287118-EE7B-403C-A69F-2FB16ADE4DBA}"/>
              </a:ext>
            </a:extLst>
          </p:cNvPr>
          <p:cNvSpPr txBox="1">
            <a:spLocks noChangeArrowheads="1"/>
          </p:cNvSpPr>
          <p:nvPr/>
        </p:nvSpPr>
        <p:spPr bwMode="auto">
          <a:xfrm>
            <a:off x="228600" y="2133600"/>
            <a:ext cx="5257800" cy="3736975"/>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a:solidFill>
                  <a:srgbClr val="FFFFFF"/>
                </a:solidFill>
              </a:rPr>
              <a:t>' &lt;&lt;&lt;&lt; INSERT SECTION 5 COMMON</a:t>
            </a:r>
            <a:br>
              <a:rPr lang="en-US" altLang="en-US" sz="1400">
                <a:solidFill>
                  <a:srgbClr val="FFFFFF"/>
                </a:solidFill>
              </a:rPr>
            </a:br>
            <a:r>
              <a:rPr lang="en-US" altLang="en-US" sz="1400">
                <a:solidFill>
                  <a:srgbClr val="FFFFFF"/>
                </a:solidFill>
              </a:rPr>
              <a:t> </a:t>
            </a:r>
            <a:r>
              <a:rPr lang="en-US" altLang="en-US" sz="1400">
                <a:solidFill>
                  <a:srgbClr val="FFFFFF"/>
                </a:solidFill>
                <a:hlinkClick r:id="rId2" action="ppaction://hlinksldjump"/>
              </a:rPr>
              <a:t>CIRCUIT DECLARATIONS </a:t>
            </a:r>
            <a:r>
              <a:rPr lang="en-US" altLang="en-US" sz="1400">
                <a:solidFill>
                  <a:srgbClr val="FFFFFF"/>
                </a:solidFill>
              </a:rPr>
              <a:t>&gt;&gt;&gt;&gt;&gt;&gt;</a:t>
            </a:r>
          </a:p>
          <a:p>
            <a:pPr algn="l">
              <a:spcBef>
                <a:spcPct val="0"/>
              </a:spcBef>
              <a:buClrTx/>
              <a:buSzTx/>
              <a:buFontTx/>
              <a:buNone/>
            </a:pPr>
            <a:endParaRPr lang="en-US" altLang="en-US" sz="1400">
              <a:solidFill>
                <a:srgbClr val="FFFFFF"/>
              </a:solidFill>
            </a:endParaRPr>
          </a:p>
          <a:p>
            <a:pPr algn="l">
              <a:spcBef>
                <a:spcPct val="0"/>
              </a:spcBef>
              <a:buClrTx/>
              <a:buSzTx/>
              <a:buFontTx/>
              <a:buNone/>
            </a:pPr>
            <a:r>
              <a:rPr lang="en-US" altLang="en-US" sz="1400">
                <a:solidFill>
                  <a:srgbClr val="FFFFFF"/>
                </a:solidFill>
              </a:rPr>
              <a:t>'Prog 6E: Looping with Counter Alarm using FOR-Loop</a:t>
            </a:r>
          </a:p>
          <a:p>
            <a:pPr algn="l">
              <a:spcBef>
                <a:spcPct val="0"/>
              </a:spcBef>
              <a:buClrTx/>
              <a:buSzTx/>
              <a:buFontTx/>
              <a:buNone/>
            </a:pPr>
            <a:r>
              <a:rPr lang="en-US" altLang="en-US" sz="1400">
                <a:solidFill>
                  <a:srgbClr val="FFFFFF"/>
                </a:solidFill>
              </a:rPr>
              <a:t>Counter VAR NIB	'Variable for counting</a:t>
            </a:r>
          </a:p>
          <a:p>
            <a:pPr algn="l">
              <a:spcBef>
                <a:spcPct val="0"/>
              </a:spcBef>
              <a:buClrTx/>
              <a:buSzTx/>
              <a:buFontTx/>
              <a:buNone/>
            </a:pPr>
            <a:endParaRPr lang="en-US" altLang="en-US" sz="1400">
              <a:solidFill>
                <a:srgbClr val="FFFFFF"/>
              </a:solidFill>
            </a:endParaRPr>
          </a:p>
          <a:p>
            <a:pPr algn="l">
              <a:spcBef>
                <a:spcPct val="0"/>
              </a:spcBef>
              <a:buClrTx/>
              <a:buSzTx/>
              <a:buFontTx/>
              <a:buNone/>
            </a:pPr>
            <a:r>
              <a:rPr lang="en-US" altLang="en-US" sz="1400">
                <a:solidFill>
                  <a:srgbClr val="FFFFFF"/>
                </a:solidFill>
              </a:rPr>
              <a:t>Main:</a:t>
            </a:r>
          </a:p>
          <a:p>
            <a:pPr algn="l">
              <a:spcBef>
                <a:spcPct val="0"/>
              </a:spcBef>
              <a:buClrTx/>
              <a:buSzTx/>
              <a:buFontTx/>
              <a:buNone/>
            </a:pPr>
            <a:r>
              <a:rPr lang="en-US" altLang="en-US" sz="1400">
                <a:solidFill>
                  <a:srgbClr val="FFFFFF"/>
                </a:solidFill>
              </a:rPr>
              <a:t>  ' If pushbutton 1 is pressed, then go sound alarm</a:t>
            </a:r>
          </a:p>
          <a:p>
            <a:pPr algn="l">
              <a:spcBef>
                <a:spcPct val="0"/>
              </a:spcBef>
              <a:buClrTx/>
              <a:buSzTx/>
              <a:buFontTx/>
              <a:buNone/>
            </a:pPr>
            <a:r>
              <a:rPr lang="en-US" altLang="en-US" sz="1400">
                <a:solidFill>
                  <a:srgbClr val="FFFFFF"/>
                </a:solidFill>
              </a:rPr>
              <a:t>  IF PB1 = PB_On THEN Alarm</a:t>
            </a:r>
          </a:p>
          <a:p>
            <a:pPr algn="l">
              <a:spcBef>
                <a:spcPct val="0"/>
              </a:spcBef>
              <a:buClrTx/>
              <a:buSzTx/>
              <a:buFontTx/>
              <a:buNone/>
            </a:pPr>
            <a:r>
              <a:rPr lang="en-US" altLang="en-US" sz="1400">
                <a:solidFill>
                  <a:srgbClr val="FFFFFF"/>
                </a:solidFill>
              </a:rPr>
              <a:t>GOTO Main</a:t>
            </a:r>
          </a:p>
          <a:p>
            <a:pPr algn="l">
              <a:spcBef>
                <a:spcPct val="0"/>
              </a:spcBef>
              <a:buClrTx/>
              <a:buSzTx/>
              <a:buFontTx/>
              <a:buNone/>
            </a:pPr>
            <a:endParaRPr lang="en-US" altLang="en-US" sz="1400">
              <a:solidFill>
                <a:srgbClr val="FFFFFF"/>
              </a:solidFill>
            </a:endParaRPr>
          </a:p>
          <a:p>
            <a:pPr algn="l">
              <a:spcBef>
                <a:spcPct val="0"/>
              </a:spcBef>
              <a:buClrTx/>
              <a:buSzTx/>
              <a:buFontTx/>
              <a:buNone/>
            </a:pPr>
            <a:r>
              <a:rPr lang="en-US" altLang="en-US" sz="1400">
                <a:solidFill>
                  <a:srgbClr val="FFFFFF"/>
                </a:solidFill>
              </a:rPr>
              <a:t>Alarm:</a:t>
            </a:r>
          </a:p>
          <a:p>
            <a:pPr algn="l">
              <a:spcBef>
                <a:spcPct val="0"/>
              </a:spcBef>
              <a:buClrTx/>
              <a:buSzTx/>
              <a:buFontTx/>
              <a:buNone/>
            </a:pPr>
            <a:r>
              <a:rPr lang="en-US" altLang="en-US" sz="1400">
                <a:solidFill>
                  <a:srgbClr val="FFFFFF"/>
                </a:solidFill>
              </a:rPr>
              <a:t>  FOR Counter = 0 to 4</a:t>
            </a:r>
          </a:p>
          <a:p>
            <a:pPr algn="l">
              <a:spcBef>
                <a:spcPct val="0"/>
              </a:spcBef>
              <a:buClrTx/>
              <a:buSzTx/>
              <a:buFontTx/>
              <a:buNone/>
            </a:pPr>
            <a:r>
              <a:rPr lang="en-US" altLang="en-US" sz="1400">
                <a:solidFill>
                  <a:srgbClr val="FFFFFF"/>
                </a:solidFill>
              </a:rPr>
              <a:t>    FREQOUT Speaker, 500, 2000	'Sound the alarm</a:t>
            </a:r>
          </a:p>
          <a:p>
            <a:pPr algn="l">
              <a:spcBef>
                <a:spcPct val="0"/>
              </a:spcBef>
              <a:buClrTx/>
              <a:buSzTx/>
              <a:buFontTx/>
              <a:buNone/>
            </a:pPr>
            <a:r>
              <a:rPr lang="en-US" altLang="en-US" sz="1400">
                <a:solidFill>
                  <a:srgbClr val="FFFFFF"/>
                </a:solidFill>
              </a:rPr>
              <a:t>    PAUSE 500</a:t>
            </a:r>
          </a:p>
          <a:p>
            <a:pPr algn="l">
              <a:spcBef>
                <a:spcPct val="0"/>
              </a:spcBef>
              <a:buClrTx/>
              <a:buSzTx/>
              <a:buFontTx/>
              <a:buNone/>
            </a:pPr>
            <a:r>
              <a:rPr lang="en-US" altLang="en-US" sz="1400">
                <a:solidFill>
                  <a:srgbClr val="FFFFFF"/>
                </a:solidFill>
              </a:rPr>
              <a:t>  NEXT</a:t>
            </a:r>
          </a:p>
          <a:p>
            <a:pPr algn="l">
              <a:spcBef>
                <a:spcPct val="0"/>
              </a:spcBef>
              <a:buClrTx/>
              <a:buSzTx/>
              <a:buFontTx/>
              <a:buNone/>
            </a:pPr>
            <a:r>
              <a:rPr lang="en-US" altLang="en-US" sz="1400">
                <a:solidFill>
                  <a:srgbClr val="FFFFFF"/>
                </a:solidFill>
              </a:rPr>
              <a:t>GOTO Main</a:t>
            </a:r>
            <a:endParaRPr lang="en-US" altLang="en-US" sz="1600">
              <a:solidFill>
                <a:srgbClr val="FFFFFF"/>
              </a:solidFill>
            </a:endParaRPr>
          </a:p>
        </p:txBody>
      </p:sp>
      <p:sp>
        <p:nvSpPr>
          <p:cNvPr id="73738" name="Text Box 10">
            <a:extLst>
              <a:ext uri="{FF2B5EF4-FFF2-40B4-BE49-F238E27FC236}">
                <a16:creationId xmlns:a16="http://schemas.microsoft.com/office/drawing/2014/main" id="{9BF0DF64-3868-43D8-9952-7ECA965721F2}"/>
              </a:ext>
            </a:extLst>
          </p:cNvPr>
          <p:cNvSpPr txBox="1">
            <a:spLocks noChangeArrowheads="1"/>
          </p:cNvSpPr>
          <p:nvPr/>
        </p:nvSpPr>
        <p:spPr bwMode="auto">
          <a:xfrm>
            <a:off x="609600" y="6019800"/>
            <a:ext cx="4271963" cy="606425"/>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buClrTx/>
              <a:buSzTx/>
              <a:buFontTx/>
              <a:buNone/>
            </a:pPr>
            <a:r>
              <a:rPr lang="en-US" altLang="en-US" sz="1600"/>
              <a:t>Note that the flowchart has not changed, only the method to code it.</a:t>
            </a:r>
            <a:r>
              <a:rPr lang="en-US" altLang="en-US" sz="1400" b="0">
                <a:solidFill>
                  <a:schemeClr val="tx1"/>
                </a:solidFill>
              </a:rPr>
              <a:t> </a:t>
            </a:r>
          </a:p>
        </p:txBody>
      </p:sp>
      <p:grpSp>
        <p:nvGrpSpPr>
          <p:cNvPr id="73739" name="Group 11">
            <a:extLst>
              <a:ext uri="{FF2B5EF4-FFF2-40B4-BE49-F238E27FC236}">
                <a16:creationId xmlns:a16="http://schemas.microsoft.com/office/drawing/2014/main" id="{53F9A61A-3D53-4785-82B4-85E1B99B9902}"/>
              </a:ext>
            </a:extLst>
          </p:cNvPr>
          <p:cNvGrpSpPr>
            <a:grpSpLocks/>
          </p:cNvGrpSpPr>
          <p:nvPr/>
        </p:nvGrpSpPr>
        <p:grpSpPr bwMode="auto">
          <a:xfrm>
            <a:off x="5638800" y="990600"/>
            <a:ext cx="3276600" cy="5257800"/>
            <a:chOff x="3552" y="624"/>
            <a:chExt cx="2064" cy="3312"/>
          </a:xfrm>
        </p:grpSpPr>
        <p:sp>
          <p:nvSpPr>
            <p:cNvPr id="73740" name="AutoShape 12">
              <a:extLst>
                <a:ext uri="{FF2B5EF4-FFF2-40B4-BE49-F238E27FC236}">
                  <a16:creationId xmlns:a16="http://schemas.microsoft.com/office/drawing/2014/main" id="{249931FA-1731-4AA9-ABA4-BF439F28B669}"/>
                </a:ext>
              </a:extLst>
            </p:cNvPr>
            <p:cNvSpPr>
              <a:spLocks noChangeArrowheads="1"/>
            </p:cNvSpPr>
            <p:nvPr/>
          </p:nvSpPr>
          <p:spPr bwMode="auto">
            <a:xfrm>
              <a:off x="3984" y="624"/>
              <a:ext cx="624" cy="192"/>
            </a:xfrm>
            <a:prstGeom prst="flowChartTerminator">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Main</a:t>
              </a:r>
            </a:p>
          </p:txBody>
        </p:sp>
        <p:sp>
          <p:nvSpPr>
            <p:cNvPr id="73741" name="AutoShape 13">
              <a:extLst>
                <a:ext uri="{FF2B5EF4-FFF2-40B4-BE49-F238E27FC236}">
                  <a16:creationId xmlns:a16="http://schemas.microsoft.com/office/drawing/2014/main" id="{07E023B5-C492-40A1-BED7-C8A391041BED}"/>
                </a:ext>
              </a:extLst>
            </p:cNvPr>
            <p:cNvSpPr>
              <a:spLocks noChangeArrowheads="1"/>
            </p:cNvSpPr>
            <p:nvPr/>
          </p:nvSpPr>
          <p:spPr bwMode="auto">
            <a:xfrm>
              <a:off x="3888" y="960"/>
              <a:ext cx="816" cy="480"/>
            </a:xfrm>
            <a:prstGeom prst="flowChartDecision">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Pushbutton 1</a:t>
              </a:r>
              <a:br>
                <a:rPr lang="en-US" altLang="en-US"/>
              </a:br>
              <a:r>
                <a:rPr lang="en-US" altLang="en-US"/>
                <a:t>Pressed</a:t>
              </a:r>
            </a:p>
          </p:txBody>
        </p:sp>
        <p:sp>
          <p:nvSpPr>
            <p:cNvPr id="73742" name="AutoShape 14">
              <a:extLst>
                <a:ext uri="{FF2B5EF4-FFF2-40B4-BE49-F238E27FC236}">
                  <a16:creationId xmlns:a16="http://schemas.microsoft.com/office/drawing/2014/main" id="{A14D5236-7450-44F9-9E0F-CD8974BE4BB7}"/>
                </a:ext>
              </a:extLst>
            </p:cNvPr>
            <p:cNvSpPr>
              <a:spLocks noChangeArrowheads="1"/>
            </p:cNvSpPr>
            <p:nvPr/>
          </p:nvSpPr>
          <p:spPr bwMode="auto">
            <a:xfrm>
              <a:off x="4800" y="1344"/>
              <a:ext cx="672" cy="240"/>
            </a:xfrm>
            <a:prstGeom prst="flowChartProcess">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Set Counter to 0</a:t>
              </a:r>
            </a:p>
          </p:txBody>
        </p:sp>
        <p:sp>
          <p:nvSpPr>
            <p:cNvPr id="73743" name="AutoShape 15">
              <a:extLst>
                <a:ext uri="{FF2B5EF4-FFF2-40B4-BE49-F238E27FC236}">
                  <a16:creationId xmlns:a16="http://schemas.microsoft.com/office/drawing/2014/main" id="{E0519692-8BBA-4CD5-BDAB-C3E6AC39D0D2}"/>
                </a:ext>
              </a:extLst>
            </p:cNvPr>
            <p:cNvSpPr>
              <a:spLocks noChangeArrowheads="1"/>
            </p:cNvSpPr>
            <p:nvPr/>
          </p:nvSpPr>
          <p:spPr bwMode="auto">
            <a:xfrm>
              <a:off x="4656" y="1728"/>
              <a:ext cx="960" cy="384"/>
            </a:xfrm>
            <a:prstGeom prst="flowChartInputOutpu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Sound Speaker</a:t>
              </a:r>
              <a:br>
                <a:rPr lang="en-US" altLang="en-US"/>
              </a:br>
              <a:r>
                <a:rPr lang="en-US" altLang="en-US"/>
                <a:t>200Hz for 0.5</a:t>
              </a:r>
              <a:br>
                <a:rPr lang="en-US" altLang="en-US"/>
              </a:br>
              <a:r>
                <a:rPr lang="en-US" altLang="en-US"/>
                <a:t>Seconds</a:t>
              </a:r>
            </a:p>
          </p:txBody>
        </p:sp>
        <p:sp>
          <p:nvSpPr>
            <p:cNvPr id="73744" name="AutoShape 16">
              <a:extLst>
                <a:ext uri="{FF2B5EF4-FFF2-40B4-BE49-F238E27FC236}">
                  <a16:creationId xmlns:a16="http://schemas.microsoft.com/office/drawing/2014/main" id="{18D8FF3B-FFDD-455F-83B4-3D725F546B4E}"/>
                </a:ext>
              </a:extLst>
            </p:cNvPr>
            <p:cNvSpPr>
              <a:spLocks noChangeArrowheads="1"/>
            </p:cNvSpPr>
            <p:nvPr/>
          </p:nvSpPr>
          <p:spPr bwMode="auto">
            <a:xfrm>
              <a:off x="4800" y="2256"/>
              <a:ext cx="672" cy="240"/>
            </a:xfrm>
            <a:prstGeom prst="flowChartProcess">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Increment </a:t>
              </a:r>
              <a:br>
                <a:rPr lang="en-US" altLang="en-US"/>
              </a:br>
              <a:r>
                <a:rPr lang="en-US" altLang="en-US"/>
                <a:t>Counter by 1</a:t>
              </a:r>
            </a:p>
          </p:txBody>
        </p:sp>
        <p:sp>
          <p:nvSpPr>
            <p:cNvPr id="73745" name="AutoShape 17">
              <a:extLst>
                <a:ext uri="{FF2B5EF4-FFF2-40B4-BE49-F238E27FC236}">
                  <a16:creationId xmlns:a16="http://schemas.microsoft.com/office/drawing/2014/main" id="{A482DA94-0A97-4B1D-9769-8224D0692096}"/>
                </a:ext>
              </a:extLst>
            </p:cNvPr>
            <p:cNvSpPr>
              <a:spLocks noChangeArrowheads="1"/>
            </p:cNvSpPr>
            <p:nvPr/>
          </p:nvSpPr>
          <p:spPr bwMode="auto">
            <a:xfrm>
              <a:off x="4800" y="2688"/>
              <a:ext cx="672" cy="240"/>
            </a:xfrm>
            <a:prstGeom prst="flowChartProcess">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Pause for 0.5</a:t>
              </a:r>
              <a:br>
                <a:rPr lang="en-US" altLang="en-US"/>
              </a:br>
              <a:r>
                <a:rPr lang="en-US" altLang="en-US"/>
                <a:t>Seconds</a:t>
              </a:r>
            </a:p>
          </p:txBody>
        </p:sp>
        <p:sp>
          <p:nvSpPr>
            <p:cNvPr id="73746" name="AutoShape 18">
              <a:extLst>
                <a:ext uri="{FF2B5EF4-FFF2-40B4-BE49-F238E27FC236}">
                  <a16:creationId xmlns:a16="http://schemas.microsoft.com/office/drawing/2014/main" id="{B4CFB471-D2F3-48C4-99BD-D67F3BCF9BF7}"/>
                </a:ext>
              </a:extLst>
            </p:cNvPr>
            <p:cNvSpPr>
              <a:spLocks noChangeArrowheads="1"/>
            </p:cNvSpPr>
            <p:nvPr/>
          </p:nvSpPr>
          <p:spPr bwMode="auto">
            <a:xfrm>
              <a:off x="4704" y="3072"/>
              <a:ext cx="864" cy="432"/>
            </a:xfrm>
            <a:prstGeom prst="flowChartDecision">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Counter &lt; 5</a:t>
              </a:r>
            </a:p>
          </p:txBody>
        </p:sp>
        <p:sp>
          <p:nvSpPr>
            <p:cNvPr id="73747" name="AutoShape 19">
              <a:extLst>
                <a:ext uri="{FF2B5EF4-FFF2-40B4-BE49-F238E27FC236}">
                  <a16:creationId xmlns:a16="http://schemas.microsoft.com/office/drawing/2014/main" id="{F1CE03E7-D5D2-4592-9498-F2B2C672C49B}"/>
                </a:ext>
              </a:extLst>
            </p:cNvPr>
            <p:cNvSpPr>
              <a:spLocks noChangeArrowheads="1"/>
            </p:cNvSpPr>
            <p:nvPr/>
          </p:nvSpPr>
          <p:spPr bwMode="auto">
            <a:xfrm>
              <a:off x="4992" y="3648"/>
              <a:ext cx="288" cy="288"/>
            </a:xfrm>
            <a:prstGeom prst="flowChartConnector">
              <a:avLst/>
            </a:prstGeom>
            <a:solidFill>
              <a:schemeClr val="tx1"/>
            </a:solidFill>
            <a:ln w="254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Main</a:t>
              </a:r>
            </a:p>
          </p:txBody>
        </p:sp>
        <p:cxnSp>
          <p:nvCxnSpPr>
            <p:cNvPr id="73748" name="AutoShape 20">
              <a:extLst>
                <a:ext uri="{FF2B5EF4-FFF2-40B4-BE49-F238E27FC236}">
                  <a16:creationId xmlns:a16="http://schemas.microsoft.com/office/drawing/2014/main" id="{92E60B10-1668-464B-8A67-EE75AFC46AF9}"/>
                </a:ext>
              </a:extLst>
            </p:cNvPr>
            <p:cNvCxnSpPr>
              <a:cxnSpLocks noChangeShapeType="1"/>
              <a:stCxn id="73740" idx="2"/>
              <a:endCxn id="73741" idx="0"/>
            </p:cNvCxnSpPr>
            <p:nvPr/>
          </p:nvCxnSpPr>
          <p:spPr bwMode="auto">
            <a:xfrm>
              <a:off x="4296" y="824"/>
              <a:ext cx="0" cy="128"/>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49" name="AutoShape 21">
              <a:extLst>
                <a:ext uri="{FF2B5EF4-FFF2-40B4-BE49-F238E27FC236}">
                  <a16:creationId xmlns:a16="http://schemas.microsoft.com/office/drawing/2014/main" id="{26433065-9D12-433C-BB04-B0CED5A03D6D}"/>
                </a:ext>
              </a:extLst>
            </p:cNvPr>
            <p:cNvCxnSpPr>
              <a:cxnSpLocks noChangeShapeType="1"/>
              <a:stCxn id="73741" idx="3"/>
              <a:endCxn id="73742" idx="0"/>
            </p:cNvCxnSpPr>
            <p:nvPr/>
          </p:nvCxnSpPr>
          <p:spPr bwMode="auto">
            <a:xfrm>
              <a:off x="4712" y="1200"/>
              <a:ext cx="424" cy="136"/>
            </a:xfrm>
            <a:prstGeom prst="bentConnector2">
              <a:avLst/>
            </a:prstGeom>
            <a:noFill/>
            <a:ln w="254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50" name="AutoShape 22">
              <a:extLst>
                <a:ext uri="{FF2B5EF4-FFF2-40B4-BE49-F238E27FC236}">
                  <a16:creationId xmlns:a16="http://schemas.microsoft.com/office/drawing/2014/main" id="{CDD38D82-8758-4593-B8FF-C8CB7D00C73F}"/>
                </a:ext>
              </a:extLst>
            </p:cNvPr>
            <p:cNvCxnSpPr>
              <a:cxnSpLocks noChangeShapeType="1"/>
              <a:stCxn id="73742" idx="2"/>
              <a:endCxn id="73743" idx="1"/>
            </p:cNvCxnSpPr>
            <p:nvPr/>
          </p:nvCxnSpPr>
          <p:spPr bwMode="auto">
            <a:xfrm>
              <a:off x="5136" y="1592"/>
              <a:ext cx="0" cy="128"/>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51" name="AutoShape 23">
              <a:extLst>
                <a:ext uri="{FF2B5EF4-FFF2-40B4-BE49-F238E27FC236}">
                  <a16:creationId xmlns:a16="http://schemas.microsoft.com/office/drawing/2014/main" id="{08DB3FE4-F0DC-4A82-B99F-8BADEF96E391}"/>
                </a:ext>
              </a:extLst>
            </p:cNvPr>
            <p:cNvCxnSpPr>
              <a:cxnSpLocks noChangeShapeType="1"/>
              <a:stCxn id="73743" idx="4"/>
              <a:endCxn id="73744" idx="0"/>
            </p:cNvCxnSpPr>
            <p:nvPr/>
          </p:nvCxnSpPr>
          <p:spPr bwMode="auto">
            <a:xfrm>
              <a:off x="5136" y="2120"/>
              <a:ext cx="0" cy="128"/>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52" name="AutoShape 24">
              <a:extLst>
                <a:ext uri="{FF2B5EF4-FFF2-40B4-BE49-F238E27FC236}">
                  <a16:creationId xmlns:a16="http://schemas.microsoft.com/office/drawing/2014/main" id="{1852FDBD-001F-4CC6-89B6-4E7FF0AD55D6}"/>
                </a:ext>
              </a:extLst>
            </p:cNvPr>
            <p:cNvCxnSpPr>
              <a:cxnSpLocks noChangeShapeType="1"/>
              <a:stCxn id="73744" idx="2"/>
              <a:endCxn id="73745" idx="0"/>
            </p:cNvCxnSpPr>
            <p:nvPr/>
          </p:nvCxnSpPr>
          <p:spPr bwMode="auto">
            <a:xfrm>
              <a:off x="5136" y="2504"/>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53" name="AutoShape 25">
              <a:extLst>
                <a:ext uri="{FF2B5EF4-FFF2-40B4-BE49-F238E27FC236}">
                  <a16:creationId xmlns:a16="http://schemas.microsoft.com/office/drawing/2014/main" id="{CB56D96F-C6AE-4776-831C-15BB18617AFB}"/>
                </a:ext>
              </a:extLst>
            </p:cNvPr>
            <p:cNvCxnSpPr>
              <a:cxnSpLocks noChangeShapeType="1"/>
              <a:stCxn id="73745" idx="2"/>
              <a:endCxn id="73746" idx="0"/>
            </p:cNvCxnSpPr>
            <p:nvPr/>
          </p:nvCxnSpPr>
          <p:spPr bwMode="auto">
            <a:xfrm>
              <a:off x="5136" y="2936"/>
              <a:ext cx="0" cy="128"/>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54" name="AutoShape 26">
              <a:extLst>
                <a:ext uri="{FF2B5EF4-FFF2-40B4-BE49-F238E27FC236}">
                  <a16:creationId xmlns:a16="http://schemas.microsoft.com/office/drawing/2014/main" id="{CD887722-FE59-40DA-8D8B-4B86025AE50D}"/>
                </a:ext>
              </a:extLst>
            </p:cNvPr>
            <p:cNvCxnSpPr>
              <a:cxnSpLocks noChangeShapeType="1"/>
              <a:stCxn id="73746" idx="2"/>
              <a:endCxn id="73747" idx="0"/>
            </p:cNvCxnSpPr>
            <p:nvPr/>
          </p:nvCxnSpPr>
          <p:spPr bwMode="auto">
            <a:xfrm>
              <a:off x="5136" y="3512"/>
              <a:ext cx="0" cy="128"/>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55" name="AutoShape 27">
              <a:extLst>
                <a:ext uri="{FF2B5EF4-FFF2-40B4-BE49-F238E27FC236}">
                  <a16:creationId xmlns:a16="http://schemas.microsoft.com/office/drawing/2014/main" id="{76181FA2-2B33-4B2A-85B9-4C1C006A731E}"/>
                </a:ext>
              </a:extLst>
            </p:cNvPr>
            <p:cNvCxnSpPr>
              <a:cxnSpLocks noChangeShapeType="1"/>
              <a:stCxn id="73741" idx="1"/>
              <a:endCxn id="73740" idx="1"/>
            </p:cNvCxnSpPr>
            <p:nvPr/>
          </p:nvCxnSpPr>
          <p:spPr bwMode="auto">
            <a:xfrm rot="10800000" flipH="1">
              <a:off x="3880" y="720"/>
              <a:ext cx="96" cy="480"/>
            </a:xfrm>
            <a:prstGeom prst="bentConnector3">
              <a:avLst>
                <a:gd name="adj1" fmla="val -348963"/>
              </a:avLst>
            </a:prstGeom>
            <a:noFill/>
            <a:ln w="254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756" name="Text Box 28">
              <a:extLst>
                <a:ext uri="{FF2B5EF4-FFF2-40B4-BE49-F238E27FC236}">
                  <a16:creationId xmlns:a16="http://schemas.microsoft.com/office/drawing/2014/main" id="{E37F4755-2D3D-4C74-BE0D-CB7E83DC989E}"/>
                </a:ext>
              </a:extLst>
            </p:cNvPr>
            <p:cNvSpPr txBox="1">
              <a:spLocks noChangeArrowheads="1"/>
            </p:cNvSpPr>
            <p:nvPr/>
          </p:nvSpPr>
          <p:spPr bwMode="auto">
            <a:xfrm>
              <a:off x="3552" y="1008"/>
              <a:ext cx="319" cy="1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False</a:t>
              </a:r>
            </a:p>
          </p:txBody>
        </p:sp>
        <p:sp>
          <p:nvSpPr>
            <p:cNvPr id="73757" name="Text Box 29">
              <a:extLst>
                <a:ext uri="{FF2B5EF4-FFF2-40B4-BE49-F238E27FC236}">
                  <a16:creationId xmlns:a16="http://schemas.microsoft.com/office/drawing/2014/main" id="{8C287585-B55E-4D86-AE24-4438C2A31929}"/>
                </a:ext>
              </a:extLst>
            </p:cNvPr>
            <p:cNvSpPr txBox="1">
              <a:spLocks noChangeArrowheads="1"/>
            </p:cNvSpPr>
            <p:nvPr/>
          </p:nvSpPr>
          <p:spPr bwMode="auto">
            <a:xfrm>
              <a:off x="4656" y="1008"/>
              <a:ext cx="289" cy="1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True</a:t>
              </a:r>
            </a:p>
          </p:txBody>
        </p:sp>
        <p:cxnSp>
          <p:nvCxnSpPr>
            <p:cNvPr id="73758" name="AutoShape 30">
              <a:extLst>
                <a:ext uri="{FF2B5EF4-FFF2-40B4-BE49-F238E27FC236}">
                  <a16:creationId xmlns:a16="http://schemas.microsoft.com/office/drawing/2014/main" id="{90051115-30CB-4D9B-9120-30C7AEF7671D}"/>
                </a:ext>
              </a:extLst>
            </p:cNvPr>
            <p:cNvCxnSpPr>
              <a:cxnSpLocks noChangeShapeType="1"/>
              <a:stCxn id="73746" idx="1"/>
              <a:endCxn id="73743" idx="2"/>
            </p:cNvCxnSpPr>
            <p:nvPr/>
          </p:nvCxnSpPr>
          <p:spPr bwMode="auto">
            <a:xfrm rot="10800000" flipH="1">
              <a:off x="4696" y="1920"/>
              <a:ext cx="48" cy="1368"/>
            </a:xfrm>
            <a:prstGeom prst="bentConnector3">
              <a:avLst>
                <a:gd name="adj1" fmla="val -908338"/>
              </a:avLst>
            </a:prstGeom>
            <a:noFill/>
            <a:ln w="254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759" name="Text Box 31">
              <a:extLst>
                <a:ext uri="{FF2B5EF4-FFF2-40B4-BE49-F238E27FC236}">
                  <a16:creationId xmlns:a16="http://schemas.microsoft.com/office/drawing/2014/main" id="{3FB26557-B442-4F47-A6B1-42FF7078461D}"/>
                </a:ext>
              </a:extLst>
            </p:cNvPr>
            <p:cNvSpPr txBox="1">
              <a:spLocks noChangeArrowheads="1"/>
            </p:cNvSpPr>
            <p:nvPr/>
          </p:nvSpPr>
          <p:spPr bwMode="auto">
            <a:xfrm>
              <a:off x="4368" y="3120"/>
              <a:ext cx="289" cy="1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True</a:t>
              </a:r>
            </a:p>
          </p:txBody>
        </p:sp>
        <p:sp>
          <p:nvSpPr>
            <p:cNvPr id="73760" name="Text Box 32">
              <a:extLst>
                <a:ext uri="{FF2B5EF4-FFF2-40B4-BE49-F238E27FC236}">
                  <a16:creationId xmlns:a16="http://schemas.microsoft.com/office/drawing/2014/main" id="{9171CB81-7E30-413A-B40A-C898928A7649}"/>
                </a:ext>
              </a:extLst>
            </p:cNvPr>
            <p:cNvSpPr txBox="1">
              <a:spLocks noChangeArrowheads="1"/>
            </p:cNvSpPr>
            <p:nvPr/>
          </p:nvSpPr>
          <p:spPr bwMode="auto">
            <a:xfrm>
              <a:off x="5184" y="3504"/>
              <a:ext cx="319" cy="1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False</a:t>
              </a:r>
            </a:p>
          </p:txBody>
        </p:sp>
      </p:grpSp>
    </p:spTree>
  </p:cSld>
  <p:clrMapOvr>
    <a:masterClrMapping/>
  </p:clrMapOvr>
  <p:transition advClick="0"/>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2EB71D96-E03D-4C55-8DB0-8B42DC4CFECE}"/>
              </a:ext>
            </a:extLst>
          </p:cNvPr>
          <p:cNvSpPr>
            <a:spLocks noGrp="1"/>
          </p:cNvSpPr>
          <p:nvPr>
            <p:ph type="sldNum" sz="quarter" idx="12"/>
          </p:nvPr>
        </p:nvSpPr>
        <p:spPr/>
        <p:txBody>
          <a:bodyPr/>
          <a:lstStyle/>
          <a:p>
            <a:fld id="{A0874702-AE0C-47C1-A1E7-FDC3846F1386}" type="slidenum">
              <a:rPr lang="en-US" altLang="en-US"/>
              <a:pPr/>
              <a:t>135</a:t>
            </a:fld>
            <a:endParaRPr lang="en-US" altLang="en-US"/>
          </a:p>
        </p:txBody>
      </p:sp>
      <p:sp>
        <p:nvSpPr>
          <p:cNvPr id="169986" name="Rectangle 2">
            <a:extLst>
              <a:ext uri="{FF2B5EF4-FFF2-40B4-BE49-F238E27FC236}">
                <a16:creationId xmlns:a16="http://schemas.microsoft.com/office/drawing/2014/main" id="{80FD1ACE-277B-49DD-B568-43E991DF00BC}"/>
              </a:ext>
            </a:extLst>
          </p:cNvPr>
          <p:cNvSpPr>
            <a:spLocks noGrp="1" noRot="1" noChangeArrowheads="1"/>
          </p:cNvSpPr>
          <p:nvPr>
            <p:ph type="title"/>
          </p:nvPr>
        </p:nvSpPr>
        <p:spPr>
          <a:xfrm>
            <a:off x="301625" y="381000"/>
            <a:ext cx="8540750" cy="685800"/>
          </a:xfrm>
        </p:spPr>
        <p:txBody>
          <a:bodyPr/>
          <a:lstStyle/>
          <a:p>
            <a:r>
              <a:rPr lang="en-US" altLang="en-US" sz="3200"/>
              <a:t>Repeating Alarm with FOR-Loop Major Points</a:t>
            </a:r>
            <a:endParaRPr lang="en-US" altLang="en-US"/>
          </a:p>
        </p:txBody>
      </p:sp>
      <p:sp>
        <p:nvSpPr>
          <p:cNvPr id="169988" name="Text Box 4">
            <a:extLst>
              <a:ext uri="{FF2B5EF4-FFF2-40B4-BE49-F238E27FC236}">
                <a16:creationId xmlns:a16="http://schemas.microsoft.com/office/drawing/2014/main" id="{AC6621C2-3F19-4410-A18E-343908CD224A}"/>
              </a:ext>
            </a:extLst>
          </p:cNvPr>
          <p:cNvSpPr txBox="1">
            <a:spLocks noChangeArrowheads="1"/>
          </p:cNvSpPr>
          <p:nvPr/>
        </p:nvSpPr>
        <p:spPr bwMode="auto">
          <a:xfrm>
            <a:off x="3200400" y="1676400"/>
            <a:ext cx="5791200" cy="3524250"/>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a:solidFill>
                  <a:srgbClr val="FFFFFF"/>
                </a:solidFill>
              </a:rPr>
              <a:t>' &lt;&lt;&lt;&lt; INSERT SECTION 5 COMMON </a:t>
            </a:r>
            <a:r>
              <a:rPr lang="en-US" altLang="en-US" sz="1400">
                <a:solidFill>
                  <a:srgbClr val="FFFFFF"/>
                </a:solidFill>
                <a:hlinkClick r:id="rId2" action="ppaction://hlinksldjump"/>
              </a:rPr>
              <a:t>CIRCUIT DECLARATIONS </a:t>
            </a:r>
            <a:endParaRPr lang="en-US" altLang="en-US" sz="1400">
              <a:solidFill>
                <a:srgbClr val="FFFFFF"/>
              </a:solidFill>
            </a:endParaRPr>
          </a:p>
          <a:p>
            <a:pPr algn="l">
              <a:spcBef>
                <a:spcPct val="0"/>
              </a:spcBef>
              <a:buClrTx/>
              <a:buSzTx/>
              <a:buFontTx/>
              <a:buNone/>
            </a:pPr>
            <a:r>
              <a:rPr lang="en-US" altLang="en-US" sz="1400">
                <a:solidFill>
                  <a:srgbClr val="FFFFFF"/>
                </a:solidFill>
              </a:rPr>
              <a:t>'Prog 6E: Looping with Counter Alarm using FOR-Loop</a:t>
            </a:r>
          </a:p>
          <a:p>
            <a:pPr algn="l">
              <a:spcBef>
                <a:spcPct val="0"/>
              </a:spcBef>
              <a:buClrTx/>
              <a:buSzTx/>
              <a:buFontTx/>
              <a:buNone/>
            </a:pPr>
            <a:r>
              <a:rPr lang="en-US" altLang="en-US" sz="1400">
                <a:solidFill>
                  <a:srgbClr val="FFFFFF"/>
                </a:solidFill>
              </a:rPr>
              <a:t>Counter VAR NIB		'Variable for counting</a:t>
            </a:r>
          </a:p>
          <a:p>
            <a:pPr algn="l">
              <a:spcBef>
                <a:spcPct val="0"/>
              </a:spcBef>
              <a:buClrTx/>
              <a:buSzTx/>
              <a:buFontTx/>
              <a:buNone/>
            </a:pPr>
            <a:endParaRPr lang="en-US" altLang="en-US" sz="1400">
              <a:solidFill>
                <a:srgbClr val="FFFFFF"/>
              </a:solidFill>
            </a:endParaRPr>
          </a:p>
          <a:p>
            <a:pPr algn="l">
              <a:spcBef>
                <a:spcPct val="0"/>
              </a:spcBef>
              <a:buClrTx/>
              <a:buSzTx/>
              <a:buFontTx/>
              <a:buNone/>
            </a:pPr>
            <a:r>
              <a:rPr lang="en-US" altLang="en-US" sz="1400">
                <a:solidFill>
                  <a:srgbClr val="FFFFFF"/>
                </a:solidFill>
              </a:rPr>
              <a:t>Main:</a:t>
            </a:r>
          </a:p>
          <a:p>
            <a:pPr algn="l">
              <a:spcBef>
                <a:spcPct val="0"/>
              </a:spcBef>
              <a:buClrTx/>
              <a:buSzTx/>
              <a:buFontTx/>
              <a:buNone/>
            </a:pPr>
            <a:r>
              <a:rPr lang="en-US" altLang="en-US" sz="1400">
                <a:solidFill>
                  <a:srgbClr val="FFFFFF"/>
                </a:solidFill>
              </a:rPr>
              <a:t>  ' If pushbutton 1 is pressed,</a:t>
            </a:r>
          </a:p>
          <a:p>
            <a:pPr algn="l">
              <a:spcBef>
                <a:spcPct val="0"/>
              </a:spcBef>
              <a:buClrTx/>
              <a:buSzTx/>
              <a:buFontTx/>
              <a:buNone/>
            </a:pPr>
            <a:r>
              <a:rPr lang="en-US" altLang="en-US" sz="1400">
                <a:solidFill>
                  <a:srgbClr val="FFFFFF"/>
                </a:solidFill>
              </a:rPr>
              <a:t>  ' then go sound alarm</a:t>
            </a:r>
          </a:p>
          <a:p>
            <a:pPr algn="l">
              <a:spcBef>
                <a:spcPct val="0"/>
              </a:spcBef>
              <a:buClrTx/>
              <a:buSzTx/>
              <a:buFontTx/>
              <a:buNone/>
            </a:pPr>
            <a:r>
              <a:rPr lang="en-US" altLang="en-US" sz="1400">
                <a:solidFill>
                  <a:srgbClr val="FFFFFF"/>
                </a:solidFill>
              </a:rPr>
              <a:t>  IF PB1 = PB_On THEN Alarm</a:t>
            </a:r>
          </a:p>
          <a:p>
            <a:pPr algn="l">
              <a:spcBef>
                <a:spcPct val="0"/>
              </a:spcBef>
              <a:buClrTx/>
              <a:buSzTx/>
              <a:buFontTx/>
              <a:buNone/>
            </a:pPr>
            <a:r>
              <a:rPr lang="en-US" altLang="en-US" sz="1400">
                <a:solidFill>
                  <a:srgbClr val="FFFFFF"/>
                </a:solidFill>
              </a:rPr>
              <a:t>GOTO Main</a:t>
            </a:r>
          </a:p>
          <a:p>
            <a:pPr algn="l">
              <a:spcBef>
                <a:spcPct val="0"/>
              </a:spcBef>
              <a:buClrTx/>
              <a:buSzTx/>
              <a:buFontTx/>
              <a:buNone/>
            </a:pPr>
            <a:endParaRPr lang="en-US" altLang="en-US" sz="1400">
              <a:solidFill>
                <a:srgbClr val="FFFFFF"/>
              </a:solidFill>
            </a:endParaRPr>
          </a:p>
          <a:p>
            <a:pPr algn="l">
              <a:spcBef>
                <a:spcPct val="0"/>
              </a:spcBef>
              <a:buClrTx/>
              <a:buSzTx/>
              <a:buFontTx/>
              <a:buNone/>
            </a:pPr>
            <a:r>
              <a:rPr lang="en-US" altLang="en-US" sz="1400">
                <a:solidFill>
                  <a:srgbClr val="FFFFFF"/>
                </a:solidFill>
              </a:rPr>
              <a:t>Alarm:</a:t>
            </a:r>
          </a:p>
          <a:p>
            <a:pPr algn="l">
              <a:spcBef>
                <a:spcPct val="0"/>
              </a:spcBef>
              <a:buClrTx/>
              <a:buSzTx/>
              <a:buFontTx/>
              <a:buNone/>
            </a:pPr>
            <a:r>
              <a:rPr lang="en-US" altLang="en-US" sz="1400">
                <a:solidFill>
                  <a:srgbClr val="FFFFFF"/>
                </a:solidFill>
              </a:rPr>
              <a:t>  FOR Counter = 0 to 4</a:t>
            </a:r>
          </a:p>
          <a:p>
            <a:pPr algn="l">
              <a:spcBef>
                <a:spcPct val="0"/>
              </a:spcBef>
              <a:buClrTx/>
              <a:buSzTx/>
              <a:buFontTx/>
              <a:buNone/>
            </a:pPr>
            <a:r>
              <a:rPr lang="en-US" altLang="en-US" sz="1400">
                <a:solidFill>
                  <a:srgbClr val="FFFFFF"/>
                </a:solidFill>
              </a:rPr>
              <a:t>    FREQOUT Speaker, 500, 2000	'Sound the alarm</a:t>
            </a:r>
          </a:p>
          <a:p>
            <a:pPr algn="l">
              <a:spcBef>
                <a:spcPct val="0"/>
              </a:spcBef>
              <a:buClrTx/>
              <a:buSzTx/>
              <a:buFontTx/>
              <a:buNone/>
            </a:pPr>
            <a:r>
              <a:rPr lang="en-US" altLang="en-US" sz="1400">
                <a:solidFill>
                  <a:srgbClr val="FFFFFF"/>
                </a:solidFill>
              </a:rPr>
              <a:t>    PAUSE 500</a:t>
            </a:r>
          </a:p>
          <a:p>
            <a:pPr algn="l">
              <a:spcBef>
                <a:spcPct val="0"/>
              </a:spcBef>
              <a:buClrTx/>
              <a:buSzTx/>
              <a:buFontTx/>
              <a:buNone/>
            </a:pPr>
            <a:r>
              <a:rPr lang="en-US" altLang="en-US" sz="1400">
                <a:solidFill>
                  <a:srgbClr val="FFFFFF"/>
                </a:solidFill>
              </a:rPr>
              <a:t>  NEXT</a:t>
            </a:r>
          </a:p>
          <a:p>
            <a:pPr algn="l">
              <a:spcBef>
                <a:spcPct val="0"/>
              </a:spcBef>
              <a:buClrTx/>
              <a:buSzTx/>
              <a:buFontTx/>
              <a:buNone/>
            </a:pPr>
            <a:r>
              <a:rPr lang="en-US" altLang="en-US" sz="1400">
                <a:solidFill>
                  <a:srgbClr val="FFFFFF"/>
                </a:solidFill>
              </a:rPr>
              <a:t>GOTO Main</a:t>
            </a:r>
            <a:endParaRPr lang="en-US" altLang="en-US" sz="1600">
              <a:solidFill>
                <a:srgbClr val="FFFFFF"/>
              </a:solidFill>
            </a:endParaRPr>
          </a:p>
        </p:txBody>
      </p:sp>
      <p:grpSp>
        <p:nvGrpSpPr>
          <p:cNvPr id="170008" name="Group 24">
            <a:extLst>
              <a:ext uri="{FF2B5EF4-FFF2-40B4-BE49-F238E27FC236}">
                <a16:creationId xmlns:a16="http://schemas.microsoft.com/office/drawing/2014/main" id="{81E99047-7D7B-44E0-A518-EF79E59CCE89}"/>
              </a:ext>
            </a:extLst>
          </p:cNvPr>
          <p:cNvGrpSpPr>
            <a:grpSpLocks/>
          </p:cNvGrpSpPr>
          <p:nvPr/>
        </p:nvGrpSpPr>
        <p:grpSpPr bwMode="auto">
          <a:xfrm>
            <a:off x="228600" y="1981200"/>
            <a:ext cx="2971800" cy="609600"/>
            <a:chOff x="144" y="1180"/>
            <a:chExt cx="1872" cy="384"/>
          </a:xfrm>
        </p:grpSpPr>
        <p:sp>
          <p:nvSpPr>
            <p:cNvPr id="169990" name="Text Box 6">
              <a:extLst>
                <a:ext uri="{FF2B5EF4-FFF2-40B4-BE49-F238E27FC236}">
                  <a16:creationId xmlns:a16="http://schemas.microsoft.com/office/drawing/2014/main" id="{0AF8EAAC-7D4D-4F37-AA2A-E1E2B520FBC3}"/>
                </a:ext>
              </a:extLst>
            </p:cNvPr>
            <p:cNvSpPr txBox="1">
              <a:spLocks noChangeArrowheads="1"/>
            </p:cNvSpPr>
            <p:nvPr/>
          </p:nvSpPr>
          <p:spPr bwMode="auto">
            <a:xfrm>
              <a:off x="144" y="1180"/>
              <a:ext cx="1525" cy="384"/>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600" b="0"/>
                <a:t>A variable appropriately</a:t>
              </a:r>
              <a:br>
                <a:rPr lang="en-US" altLang="en-US" sz="1600" b="0"/>
              </a:br>
              <a:r>
                <a:rPr lang="en-US" altLang="en-US" sz="1600" b="0"/>
                <a:t>sized is declared.</a:t>
              </a:r>
              <a:r>
                <a:rPr lang="en-US" altLang="en-US" sz="1600" b="0">
                  <a:solidFill>
                    <a:schemeClr val="tx1"/>
                  </a:solidFill>
                </a:rPr>
                <a:t> </a:t>
              </a:r>
            </a:p>
          </p:txBody>
        </p:sp>
        <p:sp>
          <p:nvSpPr>
            <p:cNvPr id="169991" name="Line 7">
              <a:extLst>
                <a:ext uri="{FF2B5EF4-FFF2-40B4-BE49-F238E27FC236}">
                  <a16:creationId xmlns:a16="http://schemas.microsoft.com/office/drawing/2014/main" id="{6858DBAE-B24B-4C45-B312-A42E618A169C}"/>
                </a:ext>
              </a:extLst>
            </p:cNvPr>
            <p:cNvSpPr>
              <a:spLocks noChangeShapeType="1"/>
            </p:cNvSpPr>
            <p:nvPr/>
          </p:nvSpPr>
          <p:spPr bwMode="auto">
            <a:xfrm>
              <a:off x="1662" y="1372"/>
              <a:ext cx="354"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grpSp>
        <p:nvGrpSpPr>
          <p:cNvPr id="170007" name="Group 23">
            <a:extLst>
              <a:ext uri="{FF2B5EF4-FFF2-40B4-BE49-F238E27FC236}">
                <a16:creationId xmlns:a16="http://schemas.microsoft.com/office/drawing/2014/main" id="{8063AA91-BBB1-4AD3-B458-C8B88523FCB6}"/>
              </a:ext>
            </a:extLst>
          </p:cNvPr>
          <p:cNvGrpSpPr>
            <a:grpSpLocks/>
          </p:cNvGrpSpPr>
          <p:nvPr/>
        </p:nvGrpSpPr>
        <p:grpSpPr bwMode="auto">
          <a:xfrm>
            <a:off x="228600" y="3733800"/>
            <a:ext cx="2971800" cy="854075"/>
            <a:chOff x="144" y="2352"/>
            <a:chExt cx="1872" cy="538"/>
          </a:xfrm>
        </p:grpSpPr>
        <p:sp>
          <p:nvSpPr>
            <p:cNvPr id="169993" name="Text Box 9">
              <a:extLst>
                <a:ext uri="{FF2B5EF4-FFF2-40B4-BE49-F238E27FC236}">
                  <a16:creationId xmlns:a16="http://schemas.microsoft.com/office/drawing/2014/main" id="{0EC32D53-DAED-4EA6-BE15-20C86C256E8E}"/>
                </a:ext>
              </a:extLst>
            </p:cNvPr>
            <p:cNvSpPr txBox="1">
              <a:spLocks noChangeArrowheads="1"/>
            </p:cNvSpPr>
            <p:nvPr/>
          </p:nvSpPr>
          <p:spPr bwMode="auto">
            <a:xfrm>
              <a:off x="144" y="2352"/>
              <a:ext cx="1518" cy="538"/>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600" b="0"/>
                <a:t>Counter is set to start value (0) upon start of FOR-Loop</a:t>
              </a:r>
              <a:endParaRPr lang="en-US" altLang="en-US" sz="1600" b="0">
                <a:solidFill>
                  <a:schemeClr val="tx1"/>
                </a:solidFill>
              </a:endParaRPr>
            </a:p>
          </p:txBody>
        </p:sp>
        <p:sp>
          <p:nvSpPr>
            <p:cNvPr id="169994" name="Line 10">
              <a:extLst>
                <a:ext uri="{FF2B5EF4-FFF2-40B4-BE49-F238E27FC236}">
                  <a16:creationId xmlns:a16="http://schemas.microsoft.com/office/drawing/2014/main" id="{66E66C33-B216-4981-80A0-49C4ACA75C9B}"/>
                </a:ext>
              </a:extLst>
            </p:cNvPr>
            <p:cNvSpPr>
              <a:spLocks noChangeShapeType="1"/>
            </p:cNvSpPr>
            <p:nvPr/>
          </p:nvSpPr>
          <p:spPr bwMode="auto">
            <a:xfrm>
              <a:off x="1662" y="2647"/>
              <a:ext cx="354"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sp>
        <p:nvSpPr>
          <p:cNvPr id="170001" name="AutoShape 17">
            <a:extLst>
              <a:ext uri="{FF2B5EF4-FFF2-40B4-BE49-F238E27FC236}">
                <a16:creationId xmlns:a16="http://schemas.microsoft.com/office/drawing/2014/main" id="{CE1CD509-A22A-41E1-9429-2AD88FCB8D53}"/>
              </a:ext>
            </a:extLst>
          </p:cNvPr>
          <p:cNvSpPr>
            <a:spLocks noChangeArrowheads="1"/>
          </p:cNvSpPr>
          <p:nvPr/>
        </p:nvSpPr>
        <p:spPr bwMode="auto">
          <a:xfrm flipH="1" flipV="1">
            <a:off x="7162800" y="3962400"/>
            <a:ext cx="685800" cy="838200"/>
          </a:xfrm>
          <a:prstGeom prst="curvedRightArrow">
            <a:avLst>
              <a:gd name="adj1" fmla="val 24444"/>
              <a:gd name="adj2" fmla="val 48889"/>
              <a:gd name="adj3" fmla="val 33333"/>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nvGrpSpPr>
          <p:cNvPr id="170006" name="Group 22">
            <a:extLst>
              <a:ext uri="{FF2B5EF4-FFF2-40B4-BE49-F238E27FC236}">
                <a16:creationId xmlns:a16="http://schemas.microsoft.com/office/drawing/2014/main" id="{2A1C2A93-17E9-4984-8998-9B043E0B56DA}"/>
              </a:ext>
            </a:extLst>
          </p:cNvPr>
          <p:cNvGrpSpPr>
            <a:grpSpLocks/>
          </p:cNvGrpSpPr>
          <p:nvPr/>
        </p:nvGrpSpPr>
        <p:grpSpPr bwMode="auto">
          <a:xfrm>
            <a:off x="228600" y="4724400"/>
            <a:ext cx="2971800" cy="1098550"/>
            <a:chOff x="144" y="2976"/>
            <a:chExt cx="1872" cy="692"/>
          </a:xfrm>
        </p:grpSpPr>
        <p:sp>
          <p:nvSpPr>
            <p:cNvPr id="170003" name="Text Box 19">
              <a:extLst>
                <a:ext uri="{FF2B5EF4-FFF2-40B4-BE49-F238E27FC236}">
                  <a16:creationId xmlns:a16="http://schemas.microsoft.com/office/drawing/2014/main" id="{4B9DA21D-FB1A-4097-8256-266FCF3712EB}"/>
                </a:ext>
              </a:extLst>
            </p:cNvPr>
            <p:cNvSpPr txBox="1">
              <a:spLocks noChangeArrowheads="1"/>
            </p:cNvSpPr>
            <p:nvPr/>
          </p:nvSpPr>
          <p:spPr bwMode="auto">
            <a:xfrm>
              <a:off x="144" y="2976"/>
              <a:ext cx="1518" cy="692"/>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600" b="0"/>
                <a:t>Counter is updated by 1.  If the count has not exceeded the end value (4), repeat sequence.</a:t>
              </a:r>
              <a:endParaRPr lang="en-US" altLang="en-US" sz="1600" b="0">
                <a:solidFill>
                  <a:schemeClr val="tx1"/>
                </a:solidFill>
              </a:endParaRPr>
            </a:p>
          </p:txBody>
        </p:sp>
        <p:sp>
          <p:nvSpPr>
            <p:cNvPr id="170004" name="Line 20">
              <a:extLst>
                <a:ext uri="{FF2B5EF4-FFF2-40B4-BE49-F238E27FC236}">
                  <a16:creationId xmlns:a16="http://schemas.microsoft.com/office/drawing/2014/main" id="{AB92490F-2115-4405-BC5D-84E8AC41176D}"/>
                </a:ext>
              </a:extLst>
            </p:cNvPr>
            <p:cNvSpPr>
              <a:spLocks noChangeShapeType="1"/>
            </p:cNvSpPr>
            <p:nvPr/>
          </p:nvSpPr>
          <p:spPr bwMode="auto">
            <a:xfrm>
              <a:off x="1662" y="3031"/>
              <a:ext cx="354"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2000"/>
                                  </p:stCondLst>
                                  <p:childTnLst>
                                    <p:set>
                                      <p:cBhvr>
                                        <p:cTn id="6" dur="1" fill="hold">
                                          <p:stCondLst>
                                            <p:cond delay="0"/>
                                          </p:stCondLst>
                                        </p:cTn>
                                        <p:tgtEl>
                                          <p:spTgt spid="170008"/>
                                        </p:tgtEl>
                                        <p:attrNameLst>
                                          <p:attrName>style.visibility</p:attrName>
                                        </p:attrNameLst>
                                      </p:cBhvr>
                                      <p:to>
                                        <p:strVal val="visible"/>
                                      </p:to>
                                    </p:set>
                                    <p:anim calcmode="lin" valueType="num">
                                      <p:cBhvr additive="base">
                                        <p:cTn id="7" dur="500" fill="hold"/>
                                        <p:tgtEl>
                                          <p:spTgt spid="170008"/>
                                        </p:tgtEl>
                                        <p:attrNameLst>
                                          <p:attrName>ppt_x</p:attrName>
                                        </p:attrNameLst>
                                      </p:cBhvr>
                                      <p:tavLst>
                                        <p:tav tm="0">
                                          <p:val>
                                            <p:strVal val="0-#ppt_w/2"/>
                                          </p:val>
                                        </p:tav>
                                        <p:tav tm="100000">
                                          <p:val>
                                            <p:strVal val="#ppt_x"/>
                                          </p:val>
                                        </p:tav>
                                      </p:tavLst>
                                    </p:anim>
                                    <p:anim calcmode="lin" valueType="num">
                                      <p:cBhvr additive="base">
                                        <p:cTn id="8" dur="500" fill="hold"/>
                                        <p:tgtEl>
                                          <p:spTgt spid="17000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500"/>
                            </p:stCondLst>
                            <p:childTnLst>
                              <p:par>
                                <p:cTn id="10" presetID="2" presetClass="entr" presetSubtype="8" fill="hold" nodeType="afterEffect">
                                  <p:stCondLst>
                                    <p:cond delay="1000"/>
                                  </p:stCondLst>
                                  <p:childTnLst>
                                    <p:set>
                                      <p:cBhvr>
                                        <p:cTn id="11" dur="1" fill="hold">
                                          <p:stCondLst>
                                            <p:cond delay="0"/>
                                          </p:stCondLst>
                                        </p:cTn>
                                        <p:tgtEl>
                                          <p:spTgt spid="170007"/>
                                        </p:tgtEl>
                                        <p:attrNameLst>
                                          <p:attrName>style.visibility</p:attrName>
                                        </p:attrNameLst>
                                      </p:cBhvr>
                                      <p:to>
                                        <p:strVal val="visible"/>
                                      </p:to>
                                    </p:set>
                                    <p:anim calcmode="lin" valueType="num">
                                      <p:cBhvr additive="base">
                                        <p:cTn id="12" dur="500" fill="hold"/>
                                        <p:tgtEl>
                                          <p:spTgt spid="170007"/>
                                        </p:tgtEl>
                                        <p:attrNameLst>
                                          <p:attrName>ppt_x</p:attrName>
                                        </p:attrNameLst>
                                      </p:cBhvr>
                                      <p:tavLst>
                                        <p:tav tm="0">
                                          <p:val>
                                            <p:strVal val="0-#ppt_w/2"/>
                                          </p:val>
                                        </p:tav>
                                        <p:tav tm="100000">
                                          <p:val>
                                            <p:strVal val="#ppt_x"/>
                                          </p:val>
                                        </p:tav>
                                      </p:tavLst>
                                    </p:anim>
                                    <p:anim calcmode="lin" valueType="num">
                                      <p:cBhvr additive="base">
                                        <p:cTn id="13" dur="500" fill="hold"/>
                                        <p:tgtEl>
                                          <p:spTgt spid="17000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000"/>
                            </p:stCondLst>
                            <p:childTnLst>
                              <p:par>
                                <p:cTn id="15" presetID="2" presetClass="entr" presetSubtype="8" fill="hold" nodeType="afterEffect">
                                  <p:stCondLst>
                                    <p:cond delay="1000"/>
                                  </p:stCondLst>
                                  <p:childTnLst>
                                    <p:set>
                                      <p:cBhvr>
                                        <p:cTn id="16" dur="1" fill="hold">
                                          <p:stCondLst>
                                            <p:cond delay="0"/>
                                          </p:stCondLst>
                                        </p:cTn>
                                        <p:tgtEl>
                                          <p:spTgt spid="170006"/>
                                        </p:tgtEl>
                                        <p:attrNameLst>
                                          <p:attrName>style.visibility</p:attrName>
                                        </p:attrNameLst>
                                      </p:cBhvr>
                                      <p:to>
                                        <p:strVal val="visible"/>
                                      </p:to>
                                    </p:set>
                                    <p:anim calcmode="lin" valueType="num">
                                      <p:cBhvr additive="base">
                                        <p:cTn id="17" dur="500" fill="hold"/>
                                        <p:tgtEl>
                                          <p:spTgt spid="170006"/>
                                        </p:tgtEl>
                                        <p:attrNameLst>
                                          <p:attrName>ppt_x</p:attrName>
                                        </p:attrNameLst>
                                      </p:cBhvr>
                                      <p:tavLst>
                                        <p:tav tm="0">
                                          <p:val>
                                            <p:strVal val="0-#ppt_w/2"/>
                                          </p:val>
                                        </p:tav>
                                        <p:tav tm="100000">
                                          <p:val>
                                            <p:strVal val="#ppt_x"/>
                                          </p:val>
                                        </p:tav>
                                      </p:tavLst>
                                    </p:anim>
                                    <p:anim calcmode="lin" valueType="num">
                                      <p:cBhvr additive="base">
                                        <p:cTn id="18" dur="500" fill="hold"/>
                                        <p:tgtEl>
                                          <p:spTgt spid="17000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500"/>
                            </p:stCondLst>
                            <p:childTnLst>
                              <p:par>
                                <p:cTn id="20" presetID="1" presetClass="entr" presetSubtype="0" fill="hold" nodeType="afterEffect">
                                  <p:stCondLst>
                                    <p:cond delay="1000"/>
                                  </p:stCondLst>
                                  <p:childTnLst>
                                    <p:set>
                                      <p:cBhvr>
                                        <p:cTn id="21" dur="1" fill="hold">
                                          <p:stCondLst>
                                            <p:cond delay="499"/>
                                          </p:stCondLst>
                                        </p:cTn>
                                        <p:tgtEl>
                                          <p:spTgt spid="1700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4DE6247-CCA1-4960-B1C8-267774B1460A}"/>
              </a:ext>
            </a:extLst>
          </p:cNvPr>
          <p:cNvSpPr>
            <a:spLocks noGrp="1"/>
          </p:cNvSpPr>
          <p:nvPr>
            <p:ph type="sldNum" sz="quarter" idx="12"/>
          </p:nvPr>
        </p:nvSpPr>
        <p:spPr/>
        <p:txBody>
          <a:bodyPr/>
          <a:lstStyle/>
          <a:p>
            <a:fld id="{4F37A9E5-B459-49BD-89AC-EF462A8B0F01}" type="slidenum">
              <a:rPr lang="en-US" altLang="en-US"/>
              <a:pPr/>
              <a:t>136</a:t>
            </a:fld>
            <a:endParaRPr lang="en-US" altLang="en-US"/>
          </a:p>
        </p:txBody>
      </p:sp>
      <p:sp>
        <p:nvSpPr>
          <p:cNvPr id="171010" name="Rectangle 2">
            <a:extLst>
              <a:ext uri="{FF2B5EF4-FFF2-40B4-BE49-F238E27FC236}">
                <a16:creationId xmlns:a16="http://schemas.microsoft.com/office/drawing/2014/main" id="{D11760A9-16B5-4B9F-A1E8-9D2CD849B801}"/>
              </a:ext>
            </a:extLst>
          </p:cNvPr>
          <p:cNvSpPr>
            <a:spLocks noGrp="1" noRot="1" noChangeArrowheads="1"/>
          </p:cNvSpPr>
          <p:nvPr>
            <p:ph type="title"/>
          </p:nvPr>
        </p:nvSpPr>
        <p:spPr/>
        <p:txBody>
          <a:bodyPr/>
          <a:lstStyle/>
          <a:p>
            <a:r>
              <a:rPr lang="en-US" altLang="en-US"/>
              <a:t>Speaker Tone with FOR-Loop</a:t>
            </a:r>
          </a:p>
        </p:txBody>
      </p:sp>
      <p:sp>
        <p:nvSpPr>
          <p:cNvPr id="171011" name="Rectangle 3">
            <a:extLst>
              <a:ext uri="{FF2B5EF4-FFF2-40B4-BE49-F238E27FC236}">
                <a16:creationId xmlns:a16="http://schemas.microsoft.com/office/drawing/2014/main" id="{840CE0E8-172A-4574-8900-C8BBF22F2405}"/>
              </a:ext>
            </a:extLst>
          </p:cNvPr>
          <p:cNvSpPr>
            <a:spLocks noGrp="1" noRot="1" noChangeArrowheads="1"/>
          </p:cNvSpPr>
          <p:nvPr>
            <p:ph type="body" idx="1"/>
          </p:nvPr>
        </p:nvSpPr>
        <p:spPr/>
        <p:txBody>
          <a:bodyPr/>
          <a:lstStyle/>
          <a:p>
            <a:r>
              <a:rPr lang="en-US" altLang="en-US" sz="2400"/>
              <a:t>The counter value in the FOR-Loop is often used within the code.  Enter and run this example.  Analyze it to determine how it works.</a:t>
            </a:r>
          </a:p>
        </p:txBody>
      </p:sp>
      <p:sp>
        <p:nvSpPr>
          <p:cNvPr id="171012" name="Text Box 4">
            <a:extLst>
              <a:ext uri="{FF2B5EF4-FFF2-40B4-BE49-F238E27FC236}">
                <a16:creationId xmlns:a16="http://schemas.microsoft.com/office/drawing/2014/main" id="{0D8A177E-BCA6-4816-B0B5-058F438DADF5}"/>
              </a:ext>
            </a:extLst>
          </p:cNvPr>
          <p:cNvSpPr txBox="1">
            <a:spLocks noChangeArrowheads="1"/>
          </p:cNvSpPr>
          <p:nvPr/>
        </p:nvSpPr>
        <p:spPr bwMode="auto">
          <a:xfrm>
            <a:off x="1143000" y="2649538"/>
            <a:ext cx="6705600" cy="2836862"/>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b="0">
                <a:solidFill>
                  <a:srgbClr val="FFFFFF"/>
                </a:solidFill>
              </a:rPr>
              <a:t>' &lt;&lt;&lt;&lt; INSERT SECTION 5 COMMON </a:t>
            </a:r>
            <a:r>
              <a:rPr lang="en-US" altLang="en-US" sz="1600" b="0">
                <a:solidFill>
                  <a:srgbClr val="FFFFFF"/>
                </a:solidFill>
                <a:hlinkClick r:id="rId2" action="ppaction://hlinksldjump"/>
              </a:rPr>
              <a:t>CIRCUIT DECLARATIONS </a:t>
            </a:r>
            <a:r>
              <a:rPr lang="en-US" altLang="en-US" sz="1400" b="0">
                <a:solidFill>
                  <a:srgbClr val="FFFFFF"/>
                </a:solidFill>
              </a:rPr>
              <a:t>&gt;&gt;&gt;&gt;</a:t>
            </a:r>
            <a:endParaRPr lang="en-US" altLang="en-US" sz="1800" b="0">
              <a:solidFill>
                <a:srgbClr val="FFFFFF"/>
              </a:solidFill>
            </a:endParaRPr>
          </a:p>
          <a:p>
            <a:pPr algn="l">
              <a:spcBef>
                <a:spcPct val="0"/>
              </a:spcBef>
              <a:buClrTx/>
              <a:buSzTx/>
              <a:buFontTx/>
              <a:buNone/>
            </a:pPr>
            <a:r>
              <a:rPr lang="en-US" altLang="en-US" sz="1800" b="0">
                <a:solidFill>
                  <a:srgbClr val="FFFFFF"/>
                </a:solidFill>
              </a:rPr>
              <a:t>'Prog. 6F: Using FOR-Loop for frequency generation</a:t>
            </a:r>
          </a:p>
          <a:p>
            <a:pPr algn="l">
              <a:spcBef>
                <a:spcPct val="0"/>
              </a:spcBef>
              <a:buClrTx/>
              <a:buSzTx/>
              <a:buFontTx/>
              <a:buNone/>
            </a:pPr>
            <a:endParaRPr lang="en-US" altLang="en-US" sz="1800" b="0">
              <a:solidFill>
                <a:srgbClr val="FFFFFF"/>
              </a:solidFill>
            </a:endParaRPr>
          </a:p>
          <a:p>
            <a:pPr algn="l">
              <a:spcBef>
                <a:spcPct val="0"/>
              </a:spcBef>
              <a:buClrTx/>
              <a:buSzTx/>
              <a:buFontTx/>
              <a:buNone/>
            </a:pPr>
            <a:r>
              <a:rPr lang="en-US" altLang="en-US" sz="1800" b="0">
                <a:solidFill>
                  <a:srgbClr val="FFFFFF"/>
                </a:solidFill>
              </a:rPr>
              <a:t>Freq VAR WORD			</a:t>
            </a:r>
          </a:p>
          <a:p>
            <a:pPr algn="l">
              <a:spcBef>
                <a:spcPct val="0"/>
              </a:spcBef>
              <a:buClrTx/>
              <a:buSzTx/>
              <a:buFontTx/>
              <a:buNone/>
            </a:pPr>
            <a:endParaRPr lang="en-US" altLang="en-US" sz="1800" b="0">
              <a:solidFill>
                <a:srgbClr val="FFFFFF"/>
              </a:solidFill>
            </a:endParaRPr>
          </a:p>
          <a:p>
            <a:pPr algn="l">
              <a:spcBef>
                <a:spcPct val="0"/>
              </a:spcBef>
              <a:buClrTx/>
              <a:buSzTx/>
              <a:buFontTx/>
              <a:buNone/>
            </a:pPr>
            <a:r>
              <a:rPr lang="en-US" altLang="en-US" sz="1800" b="0">
                <a:solidFill>
                  <a:srgbClr val="FFFFFF"/>
                </a:solidFill>
              </a:rPr>
              <a:t>FOR Freq = 500 to 4000 Step 100</a:t>
            </a:r>
          </a:p>
          <a:p>
            <a:pPr algn="l">
              <a:spcBef>
                <a:spcPct val="0"/>
              </a:spcBef>
              <a:buClrTx/>
              <a:buSzTx/>
              <a:buFontTx/>
              <a:buNone/>
            </a:pPr>
            <a:r>
              <a:rPr lang="en-US" altLang="en-US" sz="1800" b="0">
                <a:solidFill>
                  <a:srgbClr val="FFFFFF"/>
                </a:solidFill>
              </a:rPr>
              <a:t>  FREQOUT Speaker, 50, Freq</a:t>
            </a:r>
          </a:p>
          <a:p>
            <a:pPr algn="l">
              <a:spcBef>
                <a:spcPct val="0"/>
              </a:spcBef>
              <a:buClrTx/>
              <a:buSzTx/>
              <a:buFontTx/>
              <a:buNone/>
            </a:pPr>
            <a:r>
              <a:rPr lang="en-US" altLang="en-US" sz="1800" b="0">
                <a:solidFill>
                  <a:srgbClr val="FFFFFF"/>
                </a:solidFill>
              </a:rPr>
              <a:t>NEXT</a:t>
            </a:r>
          </a:p>
          <a:p>
            <a:pPr algn="l">
              <a:spcBef>
                <a:spcPct val="0"/>
              </a:spcBef>
              <a:buClrTx/>
              <a:buSzTx/>
              <a:buFontTx/>
              <a:buNone/>
            </a:pPr>
            <a:endParaRPr lang="en-US" altLang="en-US" sz="1800" b="0">
              <a:solidFill>
                <a:srgbClr val="FFFFFF"/>
              </a:solidFill>
            </a:endParaRPr>
          </a:p>
          <a:p>
            <a:pPr algn="l">
              <a:spcBef>
                <a:spcPct val="0"/>
              </a:spcBef>
              <a:buClrTx/>
              <a:buSzTx/>
              <a:buFontTx/>
              <a:buNone/>
            </a:pPr>
            <a:r>
              <a:rPr lang="en-US" altLang="en-US" sz="1800" b="0">
                <a:solidFill>
                  <a:srgbClr val="FFFFFF"/>
                </a:solidFill>
              </a:rPr>
              <a:t>END</a:t>
            </a:r>
          </a:p>
        </p:txBody>
      </p:sp>
    </p:spTree>
  </p:cSld>
  <p:clrMapOvr>
    <a:masterClrMapping/>
  </p:clrMapOvr>
  <p:transition advClick="0"/>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E77D8607-2747-4DE3-A1BD-AEB74FBD6FFC}"/>
              </a:ext>
            </a:extLst>
          </p:cNvPr>
          <p:cNvSpPr>
            <a:spLocks noGrp="1"/>
          </p:cNvSpPr>
          <p:nvPr>
            <p:ph type="sldNum" sz="quarter" idx="12"/>
          </p:nvPr>
        </p:nvSpPr>
        <p:spPr/>
        <p:txBody>
          <a:bodyPr/>
          <a:lstStyle/>
          <a:p>
            <a:fld id="{166D612B-3326-4C3A-87FE-6965C17BF996}" type="slidenum">
              <a:rPr lang="en-US" altLang="en-US"/>
              <a:pPr/>
              <a:t>137</a:t>
            </a:fld>
            <a:endParaRPr lang="en-US" altLang="en-US"/>
          </a:p>
        </p:txBody>
      </p:sp>
      <p:sp>
        <p:nvSpPr>
          <p:cNvPr id="74754" name="Rectangle 2">
            <a:extLst>
              <a:ext uri="{FF2B5EF4-FFF2-40B4-BE49-F238E27FC236}">
                <a16:creationId xmlns:a16="http://schemas.microsoft.com/office/drawing/2014/main" id="{1ACFD207-DC71-4197-AC08-16A477014B6C}"/>
              </a:ext>
            </a:extLst>
          </p:cNvPr>
          <p:cNvSpPr>
            <a:spLocks noGrp="1" noRot="1" noChangeArrowheads="1"/>
          </p:cNvSpPr>
          <p:nvPr>
            <p:ph type="title"/>
          </p:nvPr>
        </p:nvSpPr>
        <p:spPr/>
        <p:txBody>
          <a:bodyPr/>
          <a:lstStyle/>
          <a:p>
            <a:r>
              <a:rPr lang="en-US" altLang="en-US" sz="2800" u="sng"/>
              <a:t>Challenge 6D: Count to Presses with FOR-Loop</a:t>
            </a:r>
          </a:p>
        </p:txBody>
      </p:sp>
      <p:sp>
        <p:nvSpPr>
          <p:cNvPr id="74755" name="Rectangle 3">
            <a:extLst>
              <a:ext uri="{FF2B5EF4-FFF2-40B4-BE49-F238E27FC236}">
                <a16:creationId xmlns:a16="http://schemas.microsoft.com/office/drawing/2014/main" id="{742B22B4-1BFF-43B6-970E-DBEE7A269F2E}"/>
              </a:ext>
            </a:extLst>
          </p:cNvPr>
          <p:cNvSpPr>
            <a:spLocks noGrp="1" noRot="1" noChangeArrowheads="1"/>
          </p:cNvSpPr>
          <p:nvPr>
            <p:ph type="body" idx="1"/>
          </p:nvPr>
        </p:nvSpPr>
        <p:spPr>
          <a:xfrm>
            <a:off x="304800" y="762000"/>
            <a:ext cx="8540750" cy="4841875"/>
          </a:xfrm>
        </p:spPr>
        <p:txBody>
          <a:bodyPr/>
          <a:lstStyle/>
          <a:p>
            <a:r>
              <a:rPr lang="en-US" altLang="en-US" sz="2000"/>
              <a:t>Code a program that will keep track of the total number of times PB1 was pressed, and sound that number of tones (pressed once</a:t>
            </a:r>
            <a:r>
              <a:rPr lang="en-US" altLang="en-US" sz="2000">
                <a:sym typeface="Wingdings" panose="05000000000000000000" pitchFamily="2" charset="2"/>
              </a:rPr>
              <a:t></a:t>
            </a:r>
            <a:r>
              <a:rPr lang="en-US" altLang="en-US" sz="2000"/>
              <a:t> one beep, pressed twice </a:t>
            </a:r>
            <a:r>
              <a:rPr lang="en-US" altLang="en-US" sz="2000">
                <a:sym typeface="Wingdings" panose="05000000000000000000" pitchFamily="2" charset="2"/>
              </a:rPr>
              <a:t> two beeps, etc) up to 15. A flow chart is provided to guide you.  Use a FOR-Loop and a variable to keep track of total times pressed.</a:t>
            </a:r>
            <a:endParaRPr lang="en-US" altLang="en-US" sz="2000"/>
          </a:p>
        </p:txBody>
      </p:sp>
      <p:sp>
        <p:nvSpPr>
          <p:cNvPr id="74761" name="AutoShape 9">
            <a:hlinkClick r:id="rId2" action="ppaction://hlinksldjump" highlightClick="1"/>
            <a:extLst>
              <a:ext uri="{FF2B5EF4-FFF2-40B4-BE49-F238E27FC236}">
                <a16:creationId xmlns:a16="http://schemas.microsoft.com/office/drawing/2014/main" id="{A9F8BF89-AEE9-4EFE-887D-A1B2D223AB1D}"/>
              </a:ext>
            </a:extLst>
          </p:cNvPr>
          <p:cNvSpPr>
            <a:spLocks noChangeArrowheads="1"/>
          </p:cNvSpPr>
          <p:nvPr/>
        </p:nvSpPr>
        <p:spPr bwMode="auto">
          <a:xfrm>
            <a:off x="7010400" y="56388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grpSp>
        <p:nvGrpSpPr>
          <p:cNvPr id="74788" name="Group 36">
            <a:extLst>
              <a:ext uri="{FF2B5EF4-FFF2-40B4-BE49-F238E27FC236}">
                <a16:creationId xmlns:a16="http://schemas.microsoft.com/office/drawing/2014/main" id="{FEB098CE-955D-4072-8D2D-536799D06232}"/>
              </a:ext>
            </a:extLst>
          </p:cNvPr>
          <p:cNvGrpSpPr>
            <a:grpSpLocks/>
          </p:cNvGrpSpPr>
          <p:nvPr/>
        </p:nvGrpSpPr>
        <p:grpSpPr bwMode="auto">
          <a:xfrm>
            <a:off x="1676400" y="2514600"/>
            <a:ext cx="4497388" cy="4038600"/>
            <a:chOff x="96" y="1536"/>
            <a:chExt cx="2833" cy="2544"/>
          </a:xfrm>
        </p:grpSpPr>
        <p:sp>
          <p:nvSpPr>
            <p:cNvPr id="74763" name="AutoShape 11">
              <a:extLst>
                <a:ext uri="{FF2B5EF4-FFF2-40B4-BE49-F238E27FC236}">
                  <a16:creationId xmlns:a16="http://schemas.microsoft.com/office/drawing/2014/main" id="{845BEF4D-3F6E-4E91-B75A-3E3905132358}"/>
                </a:ext>
              </a:extLst>
            </p:cNvPr>
            <p:cNvSpPr>
              <a:spLocks noChangeArrowheads="1"/>
            </p:cNvSpPr>
            <p:nvPr/>
          </p:nvSpPr>
          <p:spPr bwMode="auto">
            <a:xfrm>
              <a:off x="480" y="1536"/>
              <a:ext cx="528" cy="192"/>
            </a:xfrm>
            <a:prstGeom prst="flowChartTerminator">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Main</a:t>
              </a:r>
            </a:p>
          </p:txBody>
        </p:sp>
        <p:sp>
          <p:nvSpPr>
            <p:cNvPr id="74764" name="AutoShape 12">
              <a:extLst>
                <a:ext uri="{FF2B5EF4-FFF2-40B4-BE49-F238E27FC236}">
                  <a16:creationId xmlns:a16="http://schemas.microsoft.com/office/drawing/2014/main" id="{A4B58295-99E2-48B2-96E7-63C2BE3EBC09}"/>
                </a:ext>
              </a:extLst>
            </p:cNvPr>
            <p:cNvSpPr>
              <a:spLocks noChangeArrowheads="1"/>
            </p:cNvSpPr>
            <p:nvPr/>
          </p:nvSpPr>
          <p:spPr bwMode="auto">
            <a:xfrm>
              <a:off x="336" y="1920"/>
              <a:ext cx="816" cy="480"/>
            </a:xfrm>
            <a:prstGeom prst="flowChartDecision">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Pushbutton 1</a:t>
              </a:r>
              <a:br>
                <a:rPr lang="en-US" altLang="en-US"/>
              </a:br>
              <a:r>
                <a:rPr lang="en-US" altLang="en-US"/>
                <a:t>Pressed</a:t>
              </a:r>
            </a:p>
          </p:txBody>
        </p:sp>
        <p:sp>
          <p:nvSpPr>
            <p:cNvPr id="74765" name="AutoShape 13">
              <a:extLst>
                <a:ext uri="{FF2B5EF4-FFF2-40B4-BE49-F238E27FC236}">
                  <a16:creationId xmlns:a16="http://schemas.microsoft.com/office/drawing/2014/main" id="{3C08AFF1-2E8E-417A-8449-0F3061CBA4BF}"/>
                </a:ext>
              </a:extLst>
            </p:cNvPr>
            <p:cNvSpPr>
              <a:spLocks noChangeArrowheads="1"/>
            </p:cNvSpPr>
            <p:nvPr/>
          </p:nvSpPr>
          <p:spPr bwMode="auto">
            <a:xfrm>
              <a:off x="384" y="2592"/>
              <a:ext cx="720" cy="240"/>
            </a:xfrm>
            <a:prstGeom prst="flowChartProcess">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Increment</a:t>
              </a:r>
              <a:br>
                <a:rPr lang="en-US" altLang="en-US"/>
              </a:br>
              <a:r>
                <a:rPr lang="en-US" altLang="en-US"/>
                <a:t>Presses by 1</a:t>
              </a:r>
            </a:p>
          </p:txBody>
        </p:sp>
        <p:sp>
          <p:nvSpPr>
            <p:cNvPr id="74766" name="AutoShape 14">
              <a:extLst>
                <a:ext uri="{FF2B5EF4-FFF2-40B4-BE49-F238E27FC236}">
                  <a16:creationId xmlns:a16="http://schemas.microsoft.com/office/drawing/2014/main" id="{022037E9-5FC0-432C-B9C8-F6B464A0BFFD}"/>
                </a:ext>
              </a:extLst>
            </p:cNvPr>
            <p:cNvSpPr>
              <a:spLocks noChangeArrowheads="1"/>
            </p:cNvSpPr>
            <p:nvPr/>
          </p:nvSpPr>
          <p:spPr bwMode="auto">
            <a:xfrm>
              <a:off x="384" y="3024"/>
              <a:ext cx="720" cy="240"/>
            </a:xfrm>
            <a:prstGeom prst="flowChartProcess">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Set Counter to 0</a:t>
              </a:r>
            </a:p>
          </p:txBody>
        </p:sp>
        <p:sp>
          <p:nvSpPr>
            <p:cNvPr id="74767" name="AutoShape 15">
              <a:extLst>
                <a:ext uri="{FF2B5EF4-FFF2-40B4-BE49-F238E27FC236}">
                  <a16:creationId xmlns:a16="http://schemas.microsoft.com/office/drawing/2014/main" id="{CAC2118A-7CDC-4D46-82CC-7E6CA51D49AB}"/>
                </a:ext>
              </a:extLst>
            </p:cNvPr>
            <p:cNvSpPr>
              <a:spLocks noChangeArrowheads="1"/>
            </p:cNvSpPr>
            <p:nvPr/>
          </p:nvSpPr>
          <p:spPr bwMode="auto">
            <a:xfrm>
              <a:off x="1776" y="1680"/>
              <a:ext cx="912" cy="384"/>
            </a:xfrm>
            <a:prstGeom prst="flowChartInputOutpu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Sound Speaker</a:t>
              </a:r>
              <a:br>
                <a:rPr lang="en-US" altLang="en-US"/>
              </a:br>
              <a:r>
                <a:rPr lang="en-US" altLang="en-US"/>
                <a:t>2000Hz for</a:t>
              </a:r>
              <a:br>
                <a:rPr lang="en-US" altLang="en-US"/>
              </a:br>
              <a:r>
                <a:rPr lang="en-US" altLang="en-US"/>
                <a:t>0.5 Seconds</a:t>
              </a:r>
            </a:p>
          </p:txBody>
        </p:sp>
        <p:sp>
          <p:nvSpPr>
            <p:cNvPr id="74768" name="AutoShape 16">
              <a:extLst>
                <a:ext uri="{FF2B5EF4-FFF2-40B4-BE49-F238E27FC236}">
                  <a16:creationId xmlns:a16="http://schemas.microsoft.com/office/drawing/2014/main" id="{03849D77-4B4C-49AA-A922-1748834E353C}"/>
                </a:ext>
              </a:extLst>
            </p:cNvPr>
            <p:cNvSpPr>
              <a:spLocks noChangeArrowheads="1"/>
            </p:cNvSpPr>
            <p:nvPr/>
          </p:nvSpPr>
          <p:spPr bwMode="auto">
            <a:xfrm>
              <a:off x="1872" y="2256"/>
              <a:ext cx="720" cy="240"/>
            </a:xfrm>
            <a:prstGeom prst="flowChartProcess">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Increment</a:t>
              </a:r>
              <a:br>
                <a:rPr lang="en-US" altLang="en-US"/>
              </a:br>
              <a:r>
                <a:rPr lang="en-US" altLang="en-US"/>
                <a:t>Counter by 1</a:t>
              </a:r>
            </a:p>
          </p:txBody>
        </p:sp>
        <p:sp>
          <p:nvSpPr>
            <p:cNvPr id="74769" name="AutoShape 17">
              <a:extLst>
                <a:ext uri="{FF2B5EF4-FFF2-40B4-BE49-F238E27FC236}">
                  <a16:creationId xmlns:a16="http://schemas.microsoft.com/office/drawing/2014/main" id="{192D65AD-2EB3-4295-9D41-309927586D4E}"/>
                </a:ext>
              </a:extLst>
            </p:cNvPr>
            <p:cNvSpPr>
              <a:spLocks noChangeArrowheads="1"/>
            </p:cNvSpPr>
            <p:nvPr/>
          </p:nvSpPr>
          <p:spPr bwMode="auto">
            <a:xfrm>
              <a:off x="1872" y="2688"/>
              <a:ext cx="720" cy="240"/>
            </a:xfrm>
            <a:prstGeom prst="flowChartProcess">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Pause for 0.5</a:t>
              </a:r>
              <a:br>
                <a:rPr lang="en-US" altLang="en-US"/>
              </a:br>
              <a:r>
                <a:rPr lang="en-US" altLang="en-US"/>
                <a:t>Seconds</a:t>
              </a:r>
            </a:p>
          </p:txBody>
        </p:sp>
        <p:sp>
          <p:nvSpPr>
            <p:cNvPr id="74770" name="AutoShape 18">
              <a:extLst>
                <a:ext uri="{FF2B5EF4-FFF2-40B4-BE49-F238E27FC236}">
                  <a16:creationId xmlns:a16="http://schemas.microsoft.com/office/drawing/2014/main" id="{E0262A72-C172-4234-8C28-83AA16642204}"/>
                </a:ext>
              </a:extLst>
            </p:cNvPr>
            <p:cNvSpPr>
              <a:spLocks noChangeArrowheads="1"/>
            </p:cNvSpPr>
            <p:nvPr/>
          </p:nvSpPr>
          <p:spPr bwMode="auto">
            <a:xfrm>
              <a:off x="1824" y="3120"/>
              <a:ext cx="816" cy="480"/>
            </a:xfrm>
            <a:prstGeom prst="flowChartDecision">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Counter &lt;=</a:t>
              </a:r>
              <a:br>
                <a:rPr lang="en-US" altLang="en-US"/>
              </a:br>
              <a:r>
                <a:rPr lang="en-US" altLang="en-US"/>
                <a:t>Presses</a:t>
              </a:r>
            </a:p>
          </p:txBody>
        </p:sp>
        <p:sp>
          <p:nvSpPr>
            <p:cNvPr id="74771" name="AutoShape 19">
              <a:extLst>
                <a:ext uri="{FF2B5EF4-FFF2-40B4-BE49-F238E27FC236}">
                  <a16:creationId xmlns:a16="http://schemas.microsoft.com/office/drawing/2014/main" id="{ABECA908-C904-439E-9A0A-8F0685719C52}"/>
                </a:ext>
              </a:extLst>
            </p:cNvPr>
            <p:cNvSpPr>
              <a:spLocks noChangeArrowheads="1"/>
            </p:cNvSpPr>
            <p:nvPr/>
          </p:nvSpPr>
          <p:spPr bwMode="auto">
            <a:xfrm>
              <a:off x="2064" y="3792"/>
              <a:ext cx="336" cy="288"/>
            </a:xfrm>
            <a:prstGeom prst="flowChartConnector">
              <a:avLst/>
            </a:prstGeom>
            <a:solidFill>
              <a:schemeClr val="tx1"/>
            </a:solidFill>
            <a:ln w="254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Main</a:t>
              </a:r>
            </a:p>
          </p:txBody>
        </p:sp>
        <p:cxnSp>
          <p:nvCxnSpPr>
            <p:cNvPr id="74772" name="AutoShape 20">
              <a:extLst>
                <a:ext uri="{FF2B5EF4-FFF2-40B4-BE49-F238E27FC236}">
                  <a16:creationId xmlns:a16="http://schemas.microsoft.com/office/drawing/2014/main" id="{37BD3E4D-159D-43D9-A1DB-FAFAD83DF439}"/>
                </a:ext>
              </a:extLst>
            </p:cNvPr>
            <p:cNvCxnSpPr>
              <a:cxnSpLocks noChangeShapeType="1"/>
              <a:stCxn id="74763" idx="2"/>
              <a:endCxn id="74764" idx="0"/>
            </p:cNvCxnSpPr>
            <p:nvPr/>
          </p:nvCxnSpPr>
          <p:spPr bwMode="auto">
            <a:xfrm>
              <a:off x="744" y="1736"/>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73" name="AutoShape 21">
              <a:extLst>
                <a:ext uri="{FF2B5EF4-FFF2-40B4-BE49-F238E27FC236}">
                  <a16:creationId xmlns:a16="http://schemas.microsoft.com/office/drawing/2014/main" id="{0234609D-CC9C-48C2-BBF7-65502511D462}"/>
                </a:ext>
              </a:extLst>
            </p:cNvPr>
            <p:cNvCxnSpPr>
              <a:cxnSpLocks noChangeShapeType="1"/>
              <a:stCxn id="74764" idx="2"/>
              <a:endCxn id="74765" idx="0"/>
            </p:cNvCxnSpPr>
            <p:nvPr/>
          </p:nvCxnSpPr>
          <p:spPr bwMode="auto">
            <a:xfrm>
              <a:off x="744" y="2408"/>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74" name="AutoShape 22">
              <a:extLst>
                <a:ext uri="{FF2B5EF4-FFF2-40B4-BE49-F238E27FC236}">
                  <a16:creationId xmlns:a16="http://schemas.microsoft.com/office/drawing/2014/main" id="{35E896E2-D0FC-424D-9741-C096139319B0}"/>
                </a:ext>
              </a:extLst>
            </p:cNvPr>
            <p:cNvCxnSpPr>
              <a:cxnSpLocks noChangeShapeType="1"/>
              <a:stCxn id="74765" idx="2"/>
              <a:endCxn id="74766" idx="0"/>
            </p:cNvCxnSpPr>
            <p:nvPr/>
          </p:nvCxnSpPr>
          <p:spPr bwMode="auto">
            <a:xfrm rot="5400000">
              <a:off x="656" y="2928"/>
              <a:ext cx="176" cy="0"/>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76" name="AutoShape 24">
              <a:extLst>
                <a:ext uri="{FF2B5EF4-FFF2-40B4-BE49-F238E27FC236}">
                  <a16:creationId xmlns:a16="http://schemas.microsoft.com/office/drawing/2014/main" id="{6BD3297A-FEED-4FED-966C-64E005CCBF6C}"/>
                </a:ext>
              </a:extLst>
            </p:cNvPr>
            <p:cNvCxnSpPr>
              <a:cxnSpLocks noChangeShapeType="1"/>
              <a:stCxn id="74766" idx="2"/>
              <a:endCxn id="74767" idx="2"/>
            </p:cNvCxnSpPr>
            <p:nvPr/>
          </p:nvCxnSpPr>
          <p:spPr bwMode="auto">
            <a:xfrm rot="5400000" flipH="1" flipV="1">
              <a:off x="602" y="2014"/>
              <a:ext cx="1400" cy="1115"/>
            </a:xfrm>
            <a:prstGeom prst="bentConnector4">
              <a:avLst>
                <a:gd name="adj1" fmla="val -9713"/>
                <a:gd name="adj2" fmla="val 62421"/>
              </a:avLst>
            </a:prstGeom>
            <a:noFill/>
            <a:ln w="254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77" name="AutoShape 25">
              <a:extLst>
                <a:ext uri="{FF2B5EF4-FFF2-40B4-BE49-F238E27FC236}">
                  <a16:creationId xmlns:a16="http://schemas.microsoft.com/office/drawing/2014/main" id="{E4A8E33C-A2BB-4912-B568-819D5D910CB2}"/>
                </a:ext>
              </a:extLst>
            </p:cNvPr>
            <p:cNvCxnSpPr>
              <a:cxnSpLocks noChangeShapeType="1"/>
              <a:stCxn id="74764" idx="1"/>
              <a:endCxn id="74763" idx="1"/>
            </p:cNvCxnSpPr>
            <p:nvPr/>
          </p:nvCxnSpPr>
          <p:spPr bwMode="auto">
            <a:xfrm rot="10800000" flipH="1">
              <a:off x="328" y="1632"/>
              <a:ext cx="144" cy="528"/>
            </a:xfrm>
            <a:prstGeom prst="bentConnector3">
              <a:avLst>
                <a:gd name="adj1" fmla="val -177782"/>
              </a:avLst>
            </a:prstGeom>
            <a:noFill/>
            <a:ln w="254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79" name="AutoShape 27">
              <a:extLst>
                <a:ext uri="{FF2B5EF4-FFF2-40B4-BE49-F238E27FC236}">
                  <a16:creationId xmlns:a16="http://schemas.microsoft.com/office/drawing/2014/main" id="{C29524BD-A87C-483A-873E-3EBD96B3C28D}"/>
                </a:ext>
              </a:extLst>
            </p:cNvPr>
            <p:cNvCxnSpPr>
              <a:cxnSpLocks noChangeShapeType="1"/>
              <a:stCxn id="74767" idx="4"/>
              <a:endCxn id="74768" idx="0"/>
            </p:cNvCxnSpPr>
            <p:nvPr/>
          </p:nvCxnSpPr>
          <p:spPr bwMode="auto">
            <a:xfrm>
              <a:off x="2232" y="2072"/>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80" name="AutoShape 28">
              <a:extLst>
                <a:ext uri="{FF2B5EF4-FFF2-40B4-BE49-F238E27FC236}">
                  <a16:creationId xmlns:a16="http://schemas.microsoft.com/office/drawing/2014/main" id="{12F65D8C-2268-42A1-867F-888338DBAA80}"/>
                </a:ext>
              </a:extLst>
            </p:cNvPr>
            <p:cNvCxnSpPr>
              <a:cxnSpLocks noChangeShapeType="1"/>
              <a:stCxn id="74768" idx="2"/>
              <a:endCxn id="74769" idx="0"/>
            </p:cNvCxnSpPr>
            <p:nvPr/>
          </p:nvCxnSpPr>
          <p:spPr bwMode="auto">
            <a:xfrm>
              <a:off x="2232" y="2504"/>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81" name="AutoShape 29">
              <a:extLst>
                <a:ext uri="{FF2B5EF4-FFF2-40B4-BE49-F238E27FC236}">
                  <a16:creationId xmlns:a16="http://schemas.microsoft.com/office/drawing/2014/main" id="{3B811130-41A3-4E7B-908B-0DD3462BD567}"/>
                </a:ext>
              </a:extLst>
            </p:cNvPr>
            <p:cNvCxnSpPr>
              <a:cxnSpLocks noChangeShapeType="1"/>
              <a:stCxn id="74769" idx="2"/>
              <a:endCxn id="74770" idx="0"/>
            </p:cNvCxnSpPr>
            <p:nvPr/>
          </p:nvCxnSpPr>
          <p:spPr bwMode="auto">
            <a:xfrm>
              <a:off x="2232" y="2936"/>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82" name="AutoShape 30">
              <a:extLst>
                <a:ext uri="{FF2B5EF4-FFF2-40B4-BE49-F238E27FC236}">
                  <a16:creationId xmlns:a16="http://schemas.microsoft.com/office/drawing/2014/main" id="{B8978C0F-0148-47D8-A7B0-86B02DF8FD8F}"/>
                </a:ext>
              </a:extLst>
            </p:cNvPr>
            <p:cNvCxnSpPr>
              <a:cxnSpLocks noChangeShapeType="1"/>
              <a:stCxn id="74770" idx="2"/>
              <a:endCxn id="74771" idx="0"/>
            </p:cNvCxnSpPr>
            <p:nvPr/>
          </p:nvCxnSpPr>
          <p:spPr bwMode="auto">
            <a:xfrm>
              <a:off x="2232" y="3608"/>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783" name="AutoShape 31">
              <a:extLst>
                <a:ext uri="{FF2B5EF4-FFF2-40B4-BE49-F238E27FC236}">
                  <a16:creationId xmlns:a16="http://schemas.microsoft.com/office/drawing/2014/main" id="{97F837B1-7F5A-4342-8CF9-F71F0976C5DB}"/>
                </a:ext>
              </a:extLst>
            </p:cNvPr>
            <p:cNvCxnSpPr>
              <a:cxnSpLocks noChangeShapeType="1"/>
              <a:stCxn id="74770" idx="3"/>
              <a:endCxn id="74767" idx="5"/>
            </p:cNvCxnSpPr>
            <p:nvPr/>
          </p:nvCxnSpPr>
          <p:spPr bwMode="auto">
            <a:xfrm flipH="1" flipV="1">
              <a:off x="2603" y="1872"/>
              <a:ext cx="45" cy="1488"/>
            </a:xfrm>
            <a:prstGeom prst="bentConnector3">
              <a:avLst>
                <a:gd name="adj1" fmla="val -808889"/>
              </a:avLst>
            </a:prstGeom>
            <a:noFill/>
            <a:ln w="254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784" name="Text Box 32">
              <a:extLst>
                <a:ext uri="{FF2B5EF4-FFF2-40B4-BE49-F238E27FC236}">
                  <a16:creationId xmlns:a16="http://schemas.microsoft.com/office/drawing/2014/main" id="{9A3581DA-7121-41D8-8F91-E382C02D49E4}"/>
                </a:ext>
              </a:extLst>
            </p:cNvPr>
            <p:cNvSpPr txBox="1">
              <a:spLocks noChangeArrowheads="1"/>
            </p:cNvSpPr>
            <p:nvPr/>
          </p:nvSpPr>
          <p:spPr bwMode="auto">
            <a:xfrm>
              <a:off x="96" y="1968"/>
              <a:ext cx="319" cy="1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False</a:t>
              </a:r>
            </a:p>
          </p:txBody>
        </p:sp>
        <p:sp>
          <p:nvSpPr>
            <p:cNvPr id="74785" name="Text Box 33">
              <a:extLst>
                <a:ext uri="{FF2B5EF4-FFF2-40B4-BE49-F238E27FC236}">
                  <a16:creationId xmlns:a16="http://schemas.microsoft.com/office/drawing/2014/main" id="{8637B496-F822-4A6D-8BC1-B9E5DA22EED4}"/>
                </a:ext>
              </a:extLst>
            </p:cNvPr>
            <p:cNvSpPr txBox="1">
              <a:spLocks noChangeArrowheads="1"/>
            </p:cNvSpPr>
            <p:nvPr/>
          </p:nvSpPr>
          <p:spPr bwMode="auto">
            <a:xfrm>
              <a:off x="768" y="2400"/>
              <a:ext cx="289" cy="1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True</a:t>
              </a:r>
            </a:p>
          </p:txBody>
        </p:sp>
        <p:sp>
          <p:nvSpPr>
            <p:cNvPr id="74786" name="Text Box 34">
              <a:extLst>
                <a:ext uri="{FF2B5EF4-FFF2-40B4-BE49-F238E27FC236}">
                  <a16:creationId xmlns:a16="http://schemas.microsoft.com/office/drawing/2014/main" id="{DA5DDAE5-DE04-4E9D-BE23-76B880049E11}"/>
                </a:ext>
              </a:extLst>
            </p:cNvPr>
            <p:cNvSpPr txBox="1">
              <a:spLocks noChangeArrowheads="1"/>
            </p:cNvSpPr>
            <p:nvPr/>
          </p:nvSpPr>
          <p:spPr bwMode="auto">
            <a:xfrm>
              <a:off x="2640" y="3168"/>
              <a:ext cx="289" cy="1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True</a:t>
              </a:r>
            </a:p>
          </p:txBody>
        </p:sp>
        <p:sp>
          <p:nvSpPr>
            <p:cNvPr id="74787" name="Text Box 35">
              <a:extLst>
                <a:ext uri="{FF2B5EF4-FFF2-40B4-BE49-F238E27FC236}">
                  <a16:creationId xmlns:a16="http://schemas.microsoft.com/office/drawing/2014/main" id="{1E038A22-DE57-4F50-B6A4-78FA399FA0E8}"/>
                </a:ext>
              </a:extLst>
            </p:cNvPr>
            <p:cNvSpPr txBox="1">
              <a:spLocks noChangeArrowheads="1"/>
            </p:cNvSpPr>
            <p:nvPr/>
          </p:nvSpPr>
          <p:spPr bwMode="auto">
            <a:xfrm>
              <a:off x="2304" y="3600"/>
              <a:ext cx="319" cy="1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False</a:t>
              </a:r>
            </a:p>
          </p:txBody>
        </p:sp>
      </p:grpSp>
    </p:spTree>
  </p:cSld>
  <p:clrMapOvr>
    <a:masterClrMapping/>
  </p:clrMapOvr>
  <p:transition advClick="0"/>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C94C011-2FEA-425A-8ABB-6891F489CBC4}"/>
              </a:ext>
            </a:extLst>
          </p:cNvPr>
          <p:cNvSpPr>
            <a:spLocks noGrp="1"/>
          </p:cNvSpPr>
          <p:nvPr>
            <p:ph type="sldNum" sz="quarter" idx="12"/>
          </p:nvPr>
        </p:nvSpPr>
        <p:spPr/>
        <p:txBody>
          <a:bodyPr/>
          <a:lstStyle/>
          <a:p>
            <a:fld id="{B71E8ADD-8DC4-45C7-8161-2C514A57D8EB}" type="slidenum">
              <a:rPr lang="en-US" altLang="en-US"/>
              <a:pPr/>
              <a:t>138</a:t>
            </a:fld>
            <a:endParaRPr lang="en-US" altLang="en-US"/>
          </a:p>
        </p:txBody>
      </p:sp>
      <p:sp>
        <p:nvSpPr>
          <p:cNvPr id="75778" name="Rectangle 2">
            <a:extLst>
              <a:ext uri="{FF2B5EF4-FFF2-40B4-BE49-F238E27FC236}">
                <a16:creationId xmlns:a16="http://schemas.microsoft.com/office/drawing/2014/main" id="{C4CB452E-049E-4F7B-BB82-6398B41167DA}"/>
              </a:ext>
            </a:extLst>
          </p:cNvPr>
          <p:cNvSpPr>
            <a:spLocks noGrp="1" noRot="1" noChangeArrowheads="1"/>
          </p:cNvSpPr>
          <p:nvPr>
            <p:ph type="title"/>
          </p:nvPr>
        </p:nvSpPr>
        <p:spPr/>
        <p:txBody>
          <a:bodyPr/>
          <a:lstStyle/>
          <a:p>
            <a:r>
              <a:rPr lang="en-US" altLang="en-US"/>
              <a:t>Subroutine Overview</a:t>
            </a:r>
          </a:p>
        </p:txBody>
      </p:sp>
      <p:sp>
        <p:nvSpPr>
          <p:cNvPr id="75779" name="Rectangle 3">
            <a:extLst>
              <a:ext uri="{FF2B5EF4-FFF2-40B4-BE49-F238E27FC236}">
                <a16:creationId xmlns:a16="http://schemas.microsoft.com/office/drawing/2014/main" id="{21A0380A-1BCD-443E-B212-61EB9B5765EB}"/>
              </a:ext>
            </a:extLst>
          </p:cNvPr>
          <p:cNvSpPr>
            <a:spLocks noGrp="1" noRot="1" noChangeArrowheads="1"/>
          </p:cNvSpPr>
          <p:nvPr>
            <p:ph type="body" idx="1"/>
          </p:nvPr>
        </p:nvSpPr>
        <p:spPr>
          <a:xfrm>
            <a:off x="304800" y="762000"/>
            <a:ext cx="8540750" cy="5638800"/>
          </a:xfrm>
        </p:spPr>
        <p:txBody>
          <a:bodyPr/>
          <a:lstStyle/>
          <a:p>
            <a:pPr>
              <a:lnSpc>
                <a:spcPct val="90000"/>
              </a:lnSpc>
            </a:pPr>
            <a:r>
              <a:rPr lang="en-US" altLang="en-US" sz="2400"/>
              <a:t>So far in the examples a GOTO has been used to branch to another routine.  When the code in the routine is complete, a GOTO was used to go to a specific label, namely Main.</a:t>
            </a:r>
            <a:br>
              <a:rPr lang="en-US" altLang="en-US" sz="2400"/>
            </a:br>
            <a:endParaRPr lang="en-US" altLang="en-US" sz="2400"/>
          </a:p>
          <a:p>
            <a:pPr>
              <a:lnSpc>
                <a:spcPct val="90000"/>
              </a:lnSpc>
            </a:pPr>
            <a:r>
              <a:rPr lang="en-US" altLang="en-US" sz="2400"/>
              <a:t>Often times a routine is called by multiple locations in a program, but instead of always branching back to a specific location, we need to the code to return to where it branched from.</a:t>
            </a:r>
            <a:br>
              <a:rPr lang="en-US" altLang="en-US" sz="2400"/>
            </a:br>
            <a:endParaRPr lang="en-US" altLang="en-US" sz="2400"/>
          </a:p>
          <a:p>
            <a:pPr>
              <a:lnSpc>
                <a:spcPct val="90000"/>
              </a:lnSpc>
            </a:pPr>
            <a:r>
              <a:rPr lang="en-US" altLang="en-US" sz="2400"/>
              <a:t>A GOSUB is a special type of branching instruction to call a routine.  When the routine is complete, execution returns to the next statement after a call.</a:t>
            </a:r>
            <a:br>
              <a:rPr lang="en-US" altLang="en-US" sz="2400"/>
            </a:br>
            <a:endParaRPr lang="en-US" altLang="en-US" sz="2400"/>
          </a:p>
          <a:p>
            <a:pPr>
              <a:lnSpc>
                <a:spcPct val="90000"/>
              </a:lnSpc>
            </a:pPr>
            <a:r>
              <a:rPr lang="en-US" altLang="en-US" sz="2400"/>
              <a:t>The routine called by a GOSUB is known as a </a:t>
            </a:r>
            <a:r>
              <a:rPr lang="en-US" altLang="en-US" sz="2400" i="1"/>
              <a:t>subroutine </a:t>
            </a:r>
            <a:r>
              <a:rPr lang="en-US" altLang="en-US" sz="2400"/>
              <a:t>(GO SUBroutine).</a:t>
            </a:r>
            <a:endParaRPr lang="en-US" altLang="en-US" sz="3400"/>
          </a:p>
        </p:txBody>
      </p:sp>
    </p:spTree>
  </p:cSld>
  <p:clrMapOvr>
    <a:masterClrMapping/>
  </p:clrMapOvr>
  <p:transition advClick="0"/>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59FEE3BC-EE74-4F14-96DB-F25704FD37CF}"/>
              </a:ext>
            </a:extLst>
          </p:cNvPr>
          <p:cNvSpPr>
            <a:spLocks noGrp="1"/>
          </p:cNvSpPr>
          <p:nvPr>
            <p:ph type="sldNum" sz="quarter" idx="12"/>
          </p:nvPr>
        </p:nvSpPr>
        <p:spPr/>
        <p:txBody>
          <a:bodyPr/>
          <a:lstStyle/>
          <a:p>
            <a:fld id="{A8C774F2-35A8-4357-901F-CE5CF90118FA}" type="slidenum">
              <a:rPr lang="en-US" altLang="en-US"/>
              <a:pPr/>
              <a:t>139</a:t>
            </a:fld>
            <a:endParaRPr lang="en-US" altLang="en-US"/>
          </a:p>
        </p:txBody>
      </p:sp>
      <p:sp>
        <p:nvSpPr>
          <p:cNvPr id="76803" name="Rectangle 3">
            <a:extLst>
              <a:ext uri="{FF2B5EF4-FFF2-40B4-BE49-F238E27FC236}">
                <a16:creationId xmlns:a16="http://schemas.microsoft.com/office/drawing/2014/main" id="{315B7DEA-0CB9-4DC4-B58D-9DD710F778D9}"/>
              </a:ext>
            </a:extLst>
          </p:cNvPr>
          <p:cNvSpPr>
            <a:spLocks noGrp="1" noRot="1" noChangeArrowheads="1"/>
          </p:cNvSpPr>
          <p:nvPr>
            <p:ph type="body" idx="1"/>
          </p:nvPr>
        </p:nvSpPr>
        <p:spPr>
          <a:xfrm>
            <a:off x="450850" y="762000"/>
            <a:ext cx="8083550" cy="4841875"/>
          </a:xfrm>
        </p:spPr>
        <p:txBody>
          <a:bodyPr/>
          <a:lstStyle/>
          <a:p>
            <a:r>
              <a:rPr lang="en-US" altLang="en-US" sz="2000"/>
              <a:t>The basic structure and flow of a GOSUB call is:</a:t>
            </a:r>
          </a:p>
          <a:p>
            <a:pPr lvl="1">
              <a:buFont typeface="Wingdings" panose="05000000000000000000" pitchFamily="2" charset="2"/>
              <a:buNone/>
            </a:pPr>
            <a:r>
              <a:rPr lang="en-US" altLang="en-US" sz="2000"/>
              <a:t>	code before</a:t>
            </a:r>
          </a:p>
          <a:p>
            <a:pPr lvl="1">
              <a:buFont typeface="Wingdings" panose="05000000000000000000" pitchFamily="2" charset="2"/>
              <a:buNone/>
            </a:pPr>
            <a:r>
              <a:rPr lang="en-US" altLang="en-US" sz="2000">
                <a:solidFill>
                  <a:schemeClr val="tx2"/>
                </a:solidFill>
              </a:rPr>
              <a:t>	GOSUB address_label</a:t>
            </a:r>
            <a:r>
              <a:rPr lang="en-US" altLang="en-US" sz="2000"/>
              <a:t>		</a:t>
            </a:r>
          </a:p>
          <a:p>
            <a:pPr lvl="1">
              <a:buFont typeface="Wingdings" panose="05000000000000000000" pitchFamily="2" charset="2"/>
              <a:buNone/>
            </a:pPr>
            <a:r>
              <a:rPr lang="en-US" altLang="en-US" sz="2000"/>
              <a:t>	code after</a:t>
            </a:r>
            <a:br>
              <a:rPr lang="en-US" altLang="en-US" sz="2000"/>
            </a:br>
            <a:br>
              <a:rPr lang="en-US" altLang="en-US" sz="2000"/>
            </a:br>
            <a:endParaRPr lang="en-US" altLang="en-US" sz="2000"/>
          </a:p>
          <a:p>
            <a:pPr lvl="1">
              <a:buFont typeface="Wingdings" panose="05000000000000000000" pitchFamily="2" charset="2"/>
              <a:buNone/>
            </a:pPr>
            <a:r>
              <a:rPr lang="en-US" altLang="en-US" sz="2000">
                <a:solidFill>
                  <a:schemeClr val="tx2"/>
                </a:solidFill>
              </a:rPr>
              <a:t>	address_label:</a:t>
            </a:r>
            <a:br>
              <a:rPr lang="en-US" altLang="en-US" sz="2000">
                <a:solidFill>
                  <a:schemeClr val="tx2"/>
                </a:solidFill>
              </a:rPr>
            </a:br>
            <a:r>
              <a:rPr lang="en-US" altLang="en-US" sz="2000">
                <a:solidFill>
                  <a:schemeClr val="tx2"/>
                </a:solidFill>
              </a:rPr>
              <a:t>	</a:t>
            </a:r>
            <a:r>
              <a:rPr lang="en-US" altLang="en-US" sz="2000"/>
              <a:t>subroutine code</a:t>
            </a:r>
          </a:p>
          <a:p>
            <a:pPr lvl="1">
              <a:buFont typeface="Wingdings" panose="05000000000000000000" pitchFamily="2" charset="2"/>
              <a:buNone/>
            </a:pPr>
            <a:r>
              <a:rPr lang="en-US" altLang="en-US" sz="2000">
                <a:solidFill>
                  <a:schemeClr val="tx2"/>
                </a:solidFill>
              </a:rPr>
              <a:t>	RETURN</a:t>
            </a:r>
            <a:r>
              <a:rPr lang="en-US" altLang="en-US" sz="2000"/>
              <a:t>				</a:t>
            </a:r>
            <a:endParaRPr lang="en-US" altLang="en-US"/>
          </a:p>
        </p:txBody>
      </p:sp>
      <p:sp>
        <p:nvSpPr>
          <p:cNvPr id="76804" name="AutoShape 4">
            <a:extLst>
              <a:ext uri="{FF2B5EF4-FFF2-40B4-BE49-F238E27FC236}">
                <a16:creationId xmlns:a16="http://schemas.microsoft.com/office/drawing/2014/main" id="{1C86C826-FDD2-45CA-9DFB-CE652F38DFC3}"/>
              </a:ext>
            </a:extLst>
          </p:cNvPr>
          <p:cNvSpPr>
            <a:spLocks noChangeArrowheads="1"/>
          </p:cNvSpPr>
          <p:nvPr/>
        </p:nvSpPr>
        <p:spPr bwMode="auto">
          <a:xfrm>
            <a:off x="682625" y="1295400"/>
            <a:ext cx="530225" cy="536575"/>
          </a:xfrm>
          <a:prstGeom prst="curvedRightArrow">
            <a:avLst>
              <a:gd name="adj1" fmla="val 20240"/>
              <a:gd name="adj2" fmla="val 40479"/>
              <a:gd name="adj3" fmla="val 33333"/>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7" name="AutoShape 7">
            <a:extLst>
              <a:ext uri="{FF2B5EF4-FFF2-40B4-BE49-F238E27FC236}">
                <a16:creationId xmlns:a16="http://schemas.microsoft.com/office/drawing/2014/main" id="{9C7ABF19-BF6F-4BFB-84EF-A6BB56C17531}"/>
              </a:ext>
            </a:extLst>
          </p:cNvPr>
          <p:cNvSpPr>
            <a:spLocks noChangeArrowheads="1"/>
          </p:cNvSpPr>
          <p:nvPr/>
        </p:nvSpPr>
        <p:spPr bwMode="auto">
          <a:xfrm>
            <a:off x="685800" y="3352800"/>
            <a:ext cx="530225" cy="533400"/>
          </a:xfrm>
          <a:prstGeom prst="curvedRightArrow">
            <a:avLst>
              <a:gd name="adj1" fmla="val 20120"/>
              <a:gd name="adj2" fmla="val 40240"/>
              <a:gd name="adj3" fmla="val 33333"/>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6822" name="Group 22">
            <a:extLst>
              <a:ext uri="{FF2B5EF4-FFF2-40B4-BE49-F238E27FC236}">
                <a16:creationId xmlns:a16="http://schemas.microsoft.com/office/drawing/2014/main" id="{C58AAC22-9324-4620-8265-B06C07479281}"/>
              </a:ext>
            </a:extLst>
          </p:cNvPr>
          <p:cNvGrpSpPr>
            <a:grpSpLocks/>
          </p:cNvGrpSpPr>
          <p:nvPr/>
        </p:nvGrpSpPr>
        <p:grpSpPr bwMode="auto">
          <a:xfrm>
            <a:off x="4187825" y="1447800"/>
            <a:ext cx="3327400" cy="2133600"/>
            <a:chOff x="2544" y="1056"/>
            <a:chExt cx="2096" cy="1344"/>
          </a:xfrm>
        </p:grpSpPr>
        <p:sp>
          <p:nvSpPr>
            <p:cNvPr id="76805" name="AutoShape 5">
              <a:extLst>
                <a:ext uri="{FF2B5EF4-FFF2-40B4-BE49-F238E27FC236}">
                  <a16:creationId xmlns:a16="http://schemas.microsoft.com/office/drawing/2014/main" id="{FFD9B822-AF27-4564-863B-A63C5870F421}"/>
                </a:ext>
              </a:extLst>
            </p:cNvPr>
            <p:cNvSpPr>
              <a:spLocks noChangeArrowheads="1"/>
            </p:cNvSpPr>
            <p:nvPr/>
          </p:nvSpPr>
          <p:spPr bwMode="auto">
            <a:xfrm>
              <a:off x="2544" y="1152"/>
              <a:ext cx="432" cy="1248"/>
            </a:xfrm>
            <a:prstGeom prst="curvedLeftArrow">
              <a:avLst>
                <a:gd name="adj1" fmla="val 19714"/>
                <a:gd name="adj2" fmla="val 115556"/>
                <a:gd name="adj3" fmla="val 33333"/>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09" name="Text Box 9">
              <a:extLst>
                <a:ext uri="{FF2B5EF4-FFF2-40B4-BE49-F238E27FC236}">
                  <a16:creationId xmlns:a16="http://schemas.microsoft.com/office/drawing/2014/main" id="{EA5BD77A-5F3B-4C61-9B5C-B1A29DC45AD0}"/>
                </a:ext>
              </a:extLst>
            </p:cNvPr>
            <p:cNvSpPr txBox="1">
              <a:spLocks noChangeArrowheads="1"/>
            </p:cNvSpPr>
            <p:nvPr/>
          </p:nvSpPr>
          <p:spPr bwMode="auto">
            <a:xfrm>
              <a:off x="3072" y="1056"/>
              <a:ext cx="1568" cy="224"/>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buClrTx/>
                <a:buSzTx/>
                <a:buFontTx/>
                <a:buNone/>
              </a:pPr>
              <a:r>
                <a:rPr lang="en-US" altLang="en-US" sz="1800" b="0"/>
                <a:t>1. Call the subroutine</a:t>
              </a:r>
              <a:endParaRPr lang="en-US" altLang="en-US" sz="1800" b="0">
                <a:solidFill>
                  <a:schemeClr val="tx1"/>
                </a:solidFill>
              </a:endParaRPr>
            </a:p>
          </p:txBody>
        </p:sp>
      </p:grpSp>
      <p:grpSp>
        <p:nvGrpSpPr>
          <p:cNvPr id="76821" name="Group 21">
            <a:extLst>
              <a:ext uri="{FF2B5EF4-FFF2-40B4-BE49-F238E27FC236}">
                <a16:creationId xmlns:a16="http://schemas.microsoft.com/office/drawing/2014/main" id="{F8E9E020-2E74-4DB6-A0AF-080BC458C739}"/>
              </a:ext>
            </a:extLst>
          </p:cNvPr>
          <p:cNvGrpSpPr>
            <a:grpSpLocks/>
          </p:cNvGrpSpPr>
          <p:nvPr/>
        </p:nvGrpSpPr>
        <p:grpSpPr bwMode="auto">
          <a:xfrm>
            <a:off x="3249613" y="1676400"/>
            <a:ext cx="3224212" cy="2641600"/>
            <a:chOff x="1953" y="1200"/>
            <a:chExt cx="2031" cy="1664"/>
          </a:xfrm>
        </p:grpSpPr>
        <p:sp>
          <p:nvSpPr>
            <p:cNvPr id="76808" name="AutoShape 8">
              <a:extLst>
                <a:ext uri="{FF2B5EF4-FFF2-40B4-BE49-F238E27FC236}">
                  <a16:creationId xmlns:a16="http://schemas.microsoft.com/office/drawing/2014/main" id="{BC971245-8953-4B27-A579-088EA75B44CB}"/>
                </a:ext>
              </a:extLst>
            </p:cNvPr>
            <p:cNvSpPr>
              <a:spLocks noChangeArrowheads="1"/>
            </p:cNvSpPr>
            <p:nvPr/>
          </p:nvSpPr>
          <p:spPr bwMode="auto">
            <a:xfrm flipV="1">
              <a:off x="1968" y="1200"/>
              <a:ext cx="469" cy="1344"/>
            </a:xfrm>
            <a:prstGeom prst="curvedLeftArrow">
              <a:avLst>
                <a:gd name="adj1" fmla="val 18362"/>
                <a:gd name="adj2" fmla="val 113433"/>
                <a:gd name="adj3" fmla="val 48375"/>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0" name="Text Box 10">
              <a:extLst>
                <a:ext uri="{FF2B5EF4-FFF2-40B4-BE49-F238E27FC236}">
                  <a16:creationId xmlns:a16="http://schemas.microsoft.com/office/drawing/2014/main" id="{4AA347F2-5D64-4B10-BF35-18207692B2DC}"/>
                </a:ext>
              </a:extLst>
            </p:cNvPr>
            <p:cNvSpPr txBox="1">
              <a:spLocks noChangeArrowheads="1"/>
            </p:cNvSpPr>
            <p:nvPr/>
          </p:nvSpPr>
          <p:spPr bwMode="auto">
            <a:xfrm>
              <a:off x="1953" y="2640"/>
              <a:ext cx="2031" cy="224"/>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buClrTx/>
                <a:buSzTx/>
                <a:buFontTx/>
                <a:buNone/>
              </a:pPr>
              <a:r>
                <a:rPr lang="en-US" altLang="en-US" sz="1800" b="0"/>
                <a:t>3.Return from the subroutine</a:t>
              </a:r>
              <a:endParaRPr lang="en-US" altLang="en-US" sz="1800" b="0">
                <a:solidFill>
                  <a:schemeClr val="tx1"/>
                </a:solidFill>
              </a:endParaRPr>
            </a:p>
          </p:txBody>
        </p:sp>
      </p:grpSp>
      <p:grpSp>
        <p:nvGrpSpPr>
          <p:cNvPr id="76820" name="Group 20">
            <a:extLst>
              <a:ext uri="{FF2B5EF4-FFF2-40B4-BE49-F238E27FC236}">
                <a16:creationId xmlns:a16="http://schemas.microsoft.com/office/drawing/2014/main" id="{F5D5566C-2D0C-4DC2-8764-59E2B74E6EC9}"/>
              </a:ext>
            </a:extLst>
          </p:cNvPr>
          <p:cNvGrpSpPr>
            <a:grpSpLocks/>
          </p:cNvGrpSpPr>
          <p:nvPr/>
        </p:nvGrpSpPr>
        <p:grpSpPr bwMode="auto">
          <a:xfrm>
            <a:off x="301625" y="2362200"/>
            <a:ext cx="2819400" cy="1143000"/>
            <a:chOff x="96" y="1632"/>
            <a:chExt cx="1776" cy="720"/>
          </a:xfrm>
        </p:grpSpPr>
        <p:sp>
          <p:nvSpPr>
            <p:cNvPr id="76806" name="AutoShape 6">
              <a:extLst>
                <a:ext uri="{FF2B5EF4-FFF2-40B4-BE49-F238E27FC236}">
                  <a16:creationId xmlns:a16="http://schemas.microsoft.com/office/drawing/2014/main" id="{29B59A5A-33BE-45B3-961D-3CEBA94960C5}"/>
                </a:ext>
              </a:extLst>
            </p:cNvPr>
            <p:cNvSpPr>
              <a:spLocks noChangeArrowheads="1"/>
            </p:cNvSpPr>
            <p:nvPr/>
          </p:nvSpPr>
          <p:spPr bwMode="auto">
            <a:xfrm>
              <a:off x="336" y="2016"/>
              <a:ext cx="334" cy="336"/>
            </a:xfrm>
            <a:prstGeom prst="curvedRightArrow">
              <a:avLst>
                <a:gd name="adj1" fmla="val 20120"/>
                <a:gd name="adj2" fmla="val 40240"/>
                <a:gd name="adj3" fmla="val 33333"/>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813" name="Text Box 13">
              <a:extLst>
                <a:ext uri="{FF2B5EF4-FFF2-40B4-BE49-F238E27FC236}">
                  <a16:creationId xmlns:a16="http://schemas.microsoft.com/office/drawing/2014/main" id="{93D36796-7FD7-4EA2-896F-1717793E0F46}"/>
                </a:ext>
              </a:extLst>
            </p:cNvPr>
            <p:cNvSpPr txBox="1">
              <a:spLocks noChangeArrowheads="1"/>
            </p:cNvSpPr>
            <p:nvPr/>
          </p:nvSpPr>
          <p:spPr bwMode="auto">
            <a:xfrm>
              <a:off x="96" y="1632"/>
              <a:ext cx="1776" cy="224"/>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buClrTx/>
                <a:buSzTx/>
                <a:buFontTx/>
                <a:buNone/>
              </a:pPr>
              <a:r>
                <a:rPr lang="en-US" altLang="en-US" sz="1800" b="0"/>
                <a:t>2. Process the subroutine</a:t>
              </a:r>
              <a:endParaRPr lang="en-US" altLang="en-US" sz="1800" b="0">
                <a:solidFill>
                  <a:schemeClr val="tx1"/>
                </a:solidFill>
              </a:endParaRPr>
            </a:p>
          </p:txBody>
        </p:sp>
      </p:grpSp>
      <p:sp>
        <p:nvSpPr>
          <p:cNvPr id="76817" name="Text Box 17">
            <a:extLst>
              <a:ext uri="{FF2B5EF4-FFF2-40B4-BE49-F238E27FC236}">
                <a16:creationId xmlns:a16="http://schemas.microsoft.com/office/drawing/2014/main" id="{AEEAD38B-55A7-4609-8186-F2E215F7817B}"/>
              </a:ext>
            </a:extLst>
          </p:cNvPr>
          <p:cNvSpPr txBox="1">
            <a:spLocks noChangeArrowheads="1"/>
          </p:cNvSpPr>
          <p:nvPr/>
        </p:nvSpPr>
        <p:spPr bwMode="auto">
          <a:xfrm>
            <a:off x="304800" y="4800600"/>
            <a:ext cx="8518525" cy="1219200"/>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800" b="0"/>
              <a:t>Every GOSUB </a:t>
            </a:r>
            <a:r>
              <a:rPr lang="en-US" altLang="en-US" sz="1800" b="0" i="1"/>
              <a:t>must</a:t>
            </a:r>
            <a:r>
              <a:rPr lang="en-US" altLang="en-US" sz="1800" b="0"/>
              <a:t> end with a RETURN.  The return points are maintained</a:t>
            </a:r>
            <a:br>
              <a:rPr lang="en-US" altLang="en-US" sz="1800" b="0"/>
            </a:br>
            <a:r>
              <a:rPr lang="en-US" altLang="en-US" sz="1800" b="0"/>
              <a:t>in what is called a </a:t>
            </a:r>
            <a:r>
              <a:rPr lang="en-US" altLang="en-US" sz="1800" b="0" i="1"/>
              <a:t>stack</a:t>
            </a:r>
            <a:r>
              <a:rPr lang="en-US" altLang="en-US" sz="1800" b="0"/>
              <a:t>.  GOSUBs add to the stack, RETURNs take from the stack. GOSUBs without returns cause the stack to overflow and cause problems.</a:t>
            </a:r>
            <a:br>
              <a:rPr lang="en-US" altLang="en-US" sz="1800" b="0"/>
            </a:br>
            <a:r>
              <a:rPr lang="en-US" altLang="en-US" sz="1800" b="0"/>
              <a:t>Have you ever had your computer crash due to a 'Stack Overflow'?</a:t>
            </a:r>
            <a:endParaRPr lang="en-US" altLang="en-US" sz="1800" b="0">
              <a:solidFill>
                <a:schemeClr val="tx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76804"/>
                                        </p:tgtEl>
                                        <p:attrNameLst>
                                          <p:attrName>style.visibility</p:attrName>
                                        </p:attrNameLst>
                                      </p:cBhvr>
                                      <p:to>
                                        <p:strVal val="visible"/>
                                      </p:to>
                                    </p:set>
                                    <p:animEffect transition="in" filter="dissolve">
                                      <p:cBhvr>
                                        <p:cTn id="7" dur="500"/>
                                        <p:tgtEl>
                                          <p:spTgt spid="76804"/>
                                        </p:tgtEl>
                                      </p:cBhvr>
                                    </p:animEffect>
                                  </p:childTnLst>
                                </p:cTn>
                              </p:par>
                            </p:childTnLst>
                          </p:cTn>
                        </p:par>
                        <p:par>
                          <p:cTn id="8" fill="hold" nodeType="afterGroup">
                            <p:stCondLst>
                              <p:cond delay="2500"/>
                            </p:stCondLst>
                            <p:childTnLst>
                              <p:par>
                                <p:cTn id="9" presetID="9" presetClass="entr" presetSubtype="0" fill="hold" nodeType="afterEffect">
                                  <p:stCondLst>
                                    <p:cond delay="1000"/>
                                  </p:stCondLst>
                                  <p:childTnLst>
                                    <p:set>
                                      <p:cBhvr>
                                        <p:cTn id="10" dur="1" fill="hold">
                                          <p:stCondLst>
                                            <p:cond delay="0"/>
                                          </p:stCondLst>
                                        </p:cTn>
                                        <p:tgtEl>
                                          <p:spTgt spid="76822"/>
                                        </p:tgtEl>
                                        <p:attrNameLst>
                                          <p:attrName>style.visibility</p:attrName>
                                        </p:attrNameLst>
                                      </p:cBhvr>
                                      <p:to>
                                        <p:strVal val="visible"/>
                                      </p:to>
                                    </p:set>
                                    <p:animEffect transition="in" filter="dissolve">
                                      <p:cBhvr>
                                        <p:cTn id="11" dur="500"/>
                                        <p:tgtEl>
                                          <p:spTgt spid="76822"/>
                                        </p:tgtEl>
                                      </p:cBhvr>
                                    </p:animEffect>
                                  </p:childTnLst>
                                </p:cTn>
                              </p:par>
                            </p:childTnLst>
                          </p:cTn>
                        </p:par>
                        <p:par>
                          <p:cTn id="12" fill="hold" nodeType="afterGroup">
                            <p:stCondLst>
                              <p:cond delay="4000"/>
                            </p:stCondLst>
                            <p:childTnLst>
                              <p:par>
                                <p:cTn id="13" presetID="9" presetClass="entr" presetSubtype="0" fill="hold" nodeType="afterEffect">
                                  <p:stCondLst>
                                    <p:cond delay="1000"/>
                                  </p:stCondLst>
                                  <p:childTnLst>
                                    <p:set>
                                      <p:cBhvr>
                                        <p:cTn id="14" dur="1" fill="hold">
                                          <p:stCondLst>
                                            <p:cond delay="0"/>
                                          </p:stCondLst>
                                        </p:cTn>
                                        <p:tgtEl>
                                          <p:spTgt spid="76820"/>
                                        </p:tgtEl>
                                        <p:attrNameLst>
                                          <p:attrName>style.visibility</p:attrName>
                                        </p:attrNameLst>
                                      </p:cBhvr>
                                      <p:to>
                                        <p:strVal val="visible"/>
                                      </p:to>
                                    </p:set>
                                    <p:animEffect transition="in" filter="dissolve">
                                      <p:cBhvr>
                                        <p:cTn id="15" dur="500"/>
                                        <p:tgtEl>
                                          <p:spTgt spid="76820"/>
                                        </p:tgtEl>
                                      </p:cBhvr>
                                    </p:animEffect>
                                  </p:childTnLst>
                                </p:cTn>
                              </p:par>
                            </p:childTnLst>
                          </p:cTn>
                        </p:par>
                        <p:par>
                          <p:cTn id="16" fill="hold" nodeType="afterGroup">
                            <p:stCondLst>
                              <p:cond delay="5500"/>
                            </p:stCondLst>
                            <p:childTnLst>
                              <p:par>
                                <p:cTn id="17" presetID="9" presetClass="entr" presetSubtype="0" fill="hold" nodeType="afterEffect">
                                  <p:stCondLst>
                                    <p:cond delay="1000"/>
                                  </p:stCondLst>
                                  <p:childTnLst>
                                    <p:set>
                                      <p:cBhvr>
                                        <p:cTn id="18" dur="1" fill="hold">
                                          <p:stCondLst>
                                            <p:cond delay="0"/>
                                          </p:stCondLst>
                                        </p:cTn>
                                        <p:tgtEl>
                                          <p:spTgt spid="76807"/>
                                        </p:tgtEl>
                                        <p:attrNameLst>
                                          <p:attrName>style.visibility</p:attrName>
                                        </p:attrNameLst>
                                      </p:cBhvr>
                                      <p:to>
                                        <p:strVal val="visible"/>
                                      </p:to>
                                    </p:set>
                                    <p:animEffect transition="in" filter="dissolve">
                                      <p:cBhvr>
                                        <p:cTn id="19" dur="500"/>
                                        <p:tgtEl>
                                          <p:spTgt spid="76807"/>
                                        </p:tgtEl>
                                      </p:cBhvr>
                                    </p:animEffect>
                                  </p:childTnLst>
                                </p:cTn>
                              </p:par>
                            </p:childTnLst>
                          </p:cTn>
                        </p:par>
                        <p:par>
                          <p:cTn id="20" fill="hold" nodeType="afterGroup">
                            <p:stCondLst>
                              <p:cond delay="7000"/>
                            </p:stCondLst>
                            <p:childTnLst>
                              <p:par>
                                <p:cTn id="21" presetID="9" presetClass="entr" presetSubtype="0" fill="hold" nodeType="afterEffect">
                                  <p:stCondLst>
                                    <p:cond delay="1000"/>
                                  </p:stCondLst>
                                  <p:childTnLst>
                                    <p:set>
                                      <p:cBhvr>
                                        <p:cTn id="22" dur="1" fill="hold">
                                          <p:stCondLst>
                                            <p:cond delay="0"/>
                                          </p:stCondLst>
                                        </p:cTn>
                                        <p:tgtEl>
                                          <p:spTgt spid="76821"/>
                                        </p:tgtEl>
                                        <p:attrNameLst>
                                          <p:attrName>style.visibility</p:attrName>
                                        </p:attrNameLst>
                                      </p:cBhvr>
                                      <p:to>
                                        <p:strVal val="visible"/>
                                      </p:to>
                                    </p:set>
                                    <p:animEffect transition="in" filter="dissolve">
                                      <p:cBhvr>
                                        <p:cTn id="23" dur="500"/>
                                        <p:tgtEl>
                                          <p:spTgt spid="76821"/>
                                        </p:tgtEl>
                                      </p:cBhvr>
                                    </p:animEffect>
                                  </p:childTnLst>
                                </p:cTn>
                              </p:par>
                            </p:childTnLst>
                          </p:cTn>
                        </p:par>
                        <p:par>
                          <p:cTn id="24" fill="hold" nodeType="afterGroup">
                            <p:stCondLst>
                              <p:cond delay="8500"/>
                            </p:stCondLst>
                            <p:childTnLst>
                              <p:par>
                                <p:cTn id="25" presetID="1" presetClass="entr" presetSubtype="0" fill="hold" grpId="0" nodeType="afterEffect">
                                  <p:stCondLst>
                                    <p:cond delay="1000"/>
                                  </p:stCondLst>
                                  <p:childTnLst>
                                    <p:set>
                                      <p:cBhvr>
                                        <p:cTn id="26" dur="1" fill="hold">
                                          <p:stCondLst>
                                            <p:cond delay="499"/>
                                          </p:stCondLst>
                                        </p:cTn>
                                        <p:tgtEl>
                                          <p:spTgt spid="768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94006B1-96F7-418C-9BD2-49BA19384CFC}"/>
              </a:ext>
            </a:extLst>
          </p:cNvPr>
          <p:cNvSpPr>
            <a:spLocks noGrp="1"/>
          </p:cNvSpPr>
          <p:nvPr>
            <p:ph type="sldNum" sz="quarter" idx="12"/>
          </p:nvPr>
        </p:nvSpPr>
        <p:spPr/>
        <p:txBody>
          <a:bodyPr/>
          <a:lstStyle/>
          <a:p>
            <a:fld id="{DAD287F7-42F7-4EB9-B710-D829A8802A91}" type="slidenum">
              <a:rPr lang="en-US" altLang="en-US"/>
              <a:pPr/>
              <a:t>14</a:t>
            </a:fld>
            <a:endParaRPr lang="en-US" altLang="en-US"/>
          </a:p>
        </p:txBody>
      </p:sp>
      <p:sp>
        <p:nvSpPr>
          <p:cNvPr id="194562" name="Rectangle 2">
            <a:extLst>
              <a:ext uri="{FF2B5EF4-FFF2-40B4-BE49-F238E27FC236}">
                <a16:creationId xmlns:a16="http://schemas.microsoft.com/office/drawing/2014/main" id="{B8A7DE98-6E79-4040-93D1-24A9DF94E471}"/>
              </a:ext>
            </a:extLst>
          </p:cNvPr>
          <p:cNvSpPr>
            <a:spLocks noGrp="1" noRot="1" noChangeArrowheads="1"/>
          </p:cNvSpPr>
          <p:nvPr>
            <p:ph type="title"/>
          </p:nvPr>
        </p:nvSpPr>
        <p:spPr/>
        <p:txBody>
          <a:bodyPr/>
          <a:lstStyle/>
          <a:p>
            <a:r>
              <a:rPr lang="en-US" altLang="en-US"/>
              <a:t>Data Connections</a:t>
            </a:r>
          </a:p>
        </p:txBody>
      </p:sp>
      <p:sp>
        <p:nvSpPr>
          <p:cNvPr id="194563" name="Rectangle 3">
            <a:extLst>
              <a:ext uri="{FF2B5EF4-FFF2-40B4-BE49-F238E27FC236}">
                <a16:creationId xmlns:a16="http://schemas.microsoft.com/office/drawing/2014/main" id="{FCF73048-D0DD-45E1-8456-D5D0939B7AE2}"/>
              </a:ext>
            </a:extLst>
          </p:cNvPr>
          <p:cNvSpPr>
            <a:spLocks noGrp="1" noRot="1" noChangeArrowheads="1"/>
          </p:cNvSpPr>
          <p:nvPr>
            <p:ph type="body" idx="1"/>
          </p:nvPr>
        </p:nvSpPr>
        <p:spPr>
          <a:xfrm>
            <a:off x="304800" y="533400"/>
            <a:ext cx="8540750" cy="4968875"/>
          </a:xfrm>
        </p:spPr>
        <p:txBody>
          <a:bodyPr/>
          <a:lstStyle/>
          <a:p>
            <a:pPr>
              <a:lnSpc>
                <a:spcPct val="90000"/>
              </a:lnSpc>
            </a:pPr>
            <a:r>
              <a:rPr lang="en-US" altLang="en-US" sz="2800"/>
              <a:t>A serial cable (modem cable) is connected between BASIC Stamp and the computer’s serial communication port (COM port).</a:t>
            </a:r>
          </a:p>
          <a:p>
            <a:pPr lvl="1">
              <a:lnSpc>
                <a:spcPct val="90000"/>
              </a:lnSpc>
            </a:pPr>
            <a:r>
              <a:rPr lang="en-US" altLang="en-US" sz="2400"/>
              <a:t>Serial means that data is sent or received one bit at a time. </a:t>
            </a:r>
          </a:p>
          <a:p>
            <a:pPr lvl="1">
              <a:lnSpc>
                <a:spcPct val="90000"/>
              </a:lnSpc>
            </a:pPr>
            <a:r>
              <a:rPr lang="en-US" altLang="en-US" sz="2400"/>
              <a:t>The serial cable is used to download the stamp with the program written in the text editor and is sometimes used to display information from the BASIC Stamp using the DEBUG instruction.</a:t>
            </a:r>
          </a:p>
          <a:p>
            <a:pPr lvl="1">
              <a:lnSpc>
                <a:spcPct val="90000"/>
              </a:lnSpc>
            </a:pPr>
            <a:r>
              <a:rPr lang="en-US" altLang="en-US" sz="2400"/>
              <a:t>Ensure that you use are using a</a:t>
            </a:r>
            <a:br>
              <a:rPr lang="en-US" altLang="en-US" sz="2400"/>
            </a:br>
            <a:r>
              <a:rPr lang="en-US" altLang="en-US" sz="2400" i="1"/>
              <a:t>Straight-Through</a:t>
            </a:r>
            <a:r>
              <a:rPr lang="en-US" altLang="en-US" sz="2400"/>
              <a:t> cable (pins 2</a:t>
            </a:r>
            <a:br>
              <a:rPr lang="en-US" altLang="en-US" sz="2400"/>
            </a:br>
            <a:r>
              <a:rPr lang="en-US" altLang="en-US" sz="2400"/>
              <a:t>and 3 do not cross from </a:t>
            </a:r>
            <a:br>
              <a:rPr lang="en-US" altLang="en-US" sz="2400"/>
            </a:br>
            <a:r>
              <a:rPr lang="en-US" altLang="en-US" sz="2400"/>
              <a:t>end-to-end) as opposed to a </a:t>
            </a:r>
            <a:br>
              <a:rPr lang="en-US" altLang="en-US" sz="2400"/>
            </a:br>
            <a:r>
              <a:rPr lang="en-US" altLang="en-US" sz="2400" i="1"/>
              <a:t>Null-Modem</a:t>
            </a:r>
            <a:r>
              <a:rPr lang="en-US" altLang="en-US" sz="2400"/>
              <a:t> cable (pins 2 and </a:t>
            </a:r>
            <a:br>
              <a:rPr lang="en-US" altLang="en-US" sz="2400"/>
            </a:br>
            <a:r>
              <a:rPr lang="en-US" altLang="en-US" sz="2400"/>
              <a:t>3 cross).</a:t>
            </a:r>
          </a:p>
          <a:p>
            <a:pPr lvl="1">
              <a:lnSpc>
                <a:spcPct val="90000"/>
              </a:lnSpc>
            </a:pPr>
            <a:r>
              <a:rPr lang="en-US" altLang="en-US" sz="2400"/>
              <a:t>There are different connectors for</a:t>
            </a:r>
            <a:br>
              <a:rPr lang="en-US" altLang="en-US" sz="2400"/>
            </a:br>
            <a:r>
              <a:rPr lang="en-US" altLang="en-US" sz="2400"/>
              <a:t>different computer hardware.</a:t>
            </a:r>
          </a:p>
        </p:txBody>
      </p:sp>
      <p:pic>
        <p:nvPicPr>
          <p:cNvPr id="194566" name="Picture 6" descr="http://imsinet.casa.siu.edu/est343/help_files/getting_started/Pic00004.jpg">
            <a:extLst>
              <a:ext uri="{FF2B5EF4-FFF2-40B4-BE49-F238E27FC236}">
                <a16:creationId xmlns:a16="http://schemas.microsoft.com/office/drawing/2014/main" id="{63B9362D-AE2A-4ECB-9B6A-EE1A148926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886200"/>
            <a:ext cx="2819400" cy="2500313"/>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94568" name="Line 8">
            <a:extLst>
              <a:ext uri="{FF2B5EF4-FFF2-40B4-BE49-F238E27FC236}">
                <a16:creationId xmlns:a16="http://schemas.microsoft.com/office/drawing/2014/main" id="{BA892448-0BF8-4F67-9764-948474A598B1}"/>
              </a:ext>
            </a:extLst>
          </p:cNvPr>
          <p:cNvSpPr>
            <a:spLocks noChangeShapeType="1"/>
          </p:cNvSpPr>
          <p:nvPr/>
        </p:nvSpPr>
        <p:spPr bwMode="auto">
          <a:xfrm>
            <a:off x="3962400" y="5715000"/>
            <a:ext cx="2133600" cy="0"/>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A07229B-A75C-4B61-A209-53F9707E25B9}"/>
              </a:ext>
            </a:extLst>
          </p:cNvPr>
          <p:cNvSpPr>
            <a:spLocks noGrp="1"/>
          </p:cNvSpPr>
          <p:nvPr>
            <p:ph type="sldNum" sz="quarter" idx="12"/>
          </p:nvPr>
        </p:nvSpPr>
        <p:spPr/>
        <p:txBody>
          <a:bodyPr/>
          <a:lstStyle/>
          <a:p>
            <a:fld id="{6190A204-3BBC-4628-BC0F-2F17FD912BF9}" type="slidenum">
              <a:rPr lang="en-US" altLang="en-US"/>
              <a:pPr/>
              <a:t>140</a:t>
            </a:fld>
            <a:endParaRPr lang="en-US" altLang="en-US"/>
          </a:p>
        </p:txBody>
      </p:sp>
      <p:sp>
        <p:nvSpPr>
          <p:cNvPr id="79874" name="Rectangle 2">
            <a:extLst>
              <a:ext uri="{FF2B5EF4-FFF2-40B4-BE49-F238E27FC236}">
                <a16:creationId xmlns:a16="http://schemas.microsoft.com/office/drawing/2014/main" id="{266579F5-E3C7-45A6-9981-682553D34EE2}"/>
              </a:ext>
            </a:extLst>
          </p:cNvPr>
          <p:cNvSpPr>
            <a:spLocks noGrp="1" noRot="1" noChangeArrowheads="1"/>
          </p:cNvSpPr>
          <p:nvPr>
            <p:ph type="title"/>
          </p:nvPr>
        </p:nvSpPr>
        <p:spPr/>
        <p:txBody>
          <a:bodyPr/>
          <a:lstStyle/>
          <a:p>
            <a:r>
              <a:rPr lang="en-US" altLang="en-US"/>
              <a:t>Cleaner Coding with GOSUBS</a:t>
            </a:r>
          </a:p>
        </p:txBody>
      </p:sp>
      <p:sp>
        <p:nvSpPr>
          <p:cNvPr id="79875" name="Rectangle 3">
            <a:extLst>
              <a:ext uri="{FF2B5EF4-FFF2-40B4-BE49-F238E27FC236}">
                <a16:creationId xmlns:a16="http://schemas.microsoft.com/office/drawing/2014/main" id="{F877B131-7230-492F-8750-59C5073605D9}"/>
              </a:ext>
            </a:extLst>
          </p:cNvPr>
          <p:cNvSpPr>
            <a:spLocks noGrp="1" noRot="1" noChangeArrowheads="1"/>
          </p:cNvSpPr>
          <p:nvPr>
            <p:ph type="body" idx="1"/>
          </p:nvPr>
        </p:nvSpPr>
        <p:spPr>
          <a:xfrm>
            <a:off x="301625" y="762000"/>
            <a:ext cx="8540750" cy="5638800"/>
          </a:xfrm>
        </p:spPr>
        <p:txBody>
          <a:bodyPr/>
          <a:lstStyle/>
          <a:p>
            <a:pPr>
              <a:lnSpc>
                <a:spcPct val="90000"/>
              </a:lnSpc>
            </a:pPr>
            <a:r>
              <a:rPr lang="en-US" altLang="en-US" sz="2400"/>
              <a:t>A good program should be easy to read.  Often the main loop only consists of GOSUB calls.  The subroutines perform various actions required by the program.  By reading through the main loop, the basic operation of the program can often be determined</a:t>
            </a:r>
            <a:r>
              <a:rPr lang="en-US" altLang="en-US" sz="2000"/>
              <a:t>.</a:t>
            </a:r>
            <a:endParaRPr lang="en-US" altLang="en-US"/>
          </a:p>
          <a:p>
            <a:pPr lvl="1">
              <a:lnSpc>
                <a:spcPct val="90000"/>
              </a:lnSpc>
              <a:buFont typeface="Wingdings" panose="05000000000000000000" pitchFamily="2" charset="2"/>
              <a:buNone/>
            </a:pPr>
            <a:endParaRPr lang="en-US" altLang="en-US" sz="1800" b="1">
              <a:solidFill>
                <a:schemeClr val="tx2"/>
              </a:solidFill>
            </a:endParaRPr>
          </a:p>
          <a:p>
            <a:pPr lvl="1">
              <a:lnSpc>
                <a:spcPct val="90000"/>
              </a:lnSpc>
              <a:buFont typeface="Wingdings" panose="05000000000000000000" pitchFamily="2" charset="2"/>
              <a:buNone/>
            </a:pPr>
            <a:r>
              <a:rPr lang="en-US" altLang="en-US" sz="1800" b="1">
                <a:solidFill>
                  <a:schemeClr val="tx2"/>
                </a:solidFill>
              </a:rPr>
              <a:t>Main:</a:t>
            </a:r>
            <a:br>
              <a:rPr lang="en-US" altLang="en-US" sz="1800" b="1">
                <a:solidFill>
                  <a:schemeClr val="tx2"/>
                </a:solidFill>
              </a:rPr>
            </a:br>
            <a:r>
              <a:rPr lang="en-US" altLang="en-US" sz="1800" b="1">
                <a:solidFill>
                  <a:schemeClr val="tx2"/>
                </a:solidFill>
              </a:rPr>
              <a:t>GOSUB ReadInputDevice</a:t>
            </a:r>
            <a:br>
              <a:rPr lang="en-US" altLang="en-US" sz="1800" b="1">
                <a:solidFill>
                  <a:schemeClr val="tx2"/>
                </a:solidFill>
              </a:rPr>
            </a:br>
            <a:r>
              <a:rPr lang="en-US" altLang="en-US" sz="1800" b="1">
                <a:solidFill>
                  <a:schemeClr val="tx2"/>
                </a:solidFill>
              </a:rPr>
              <a:t>GOSUB ControlOutputDevice</a:t>
            </a:r>
          </a:p>
          <a:p>
            <a:pPr lvl="1">
              <a:lnSpc>
                <a:spcPct val="90000"/>
              </a:lnSpc>
              <a:buFont typeface="Wingdings" panose="05000000000000000000" pitchFamily="2" charset="2"/>
              <a:buNone/>
            </a:pPr>
            <a:r>
              <a:rPr lang="en-US" altLang="en-US" sz="1800" b="1">
                <a:solidFill>
                  <a:schemeClr val="tx2"/>
                </a:solidFill>
              </a:rPr>
              <a:t>GOTO Main</a:t>
            </a:r>
          </a:p>
          <a:p>
            <a:pPr lvl="1">
              <a:lnSpc>
                <a:spcPct val="90000"/>
              </a:lnSpc>
              <a:buFont typeface="Wingdings" panose="05000000000000000000" pitchFamily="2" charset="2"/>
              <a:buNone/>
            </a:pPr>
            <a:endParaRPr lang="en-US" altLang="en-US" sz="1800" b="1">
              <a:solidFill>
                <a:schemeClr val="tx2"/>
              </a:solidFill>
            </a:endParaRPr>
          </a:p>
          <a:p>
            <a:pPr lvl="1">
              <a:lnSpc>
                <a:spcPct val="90000"/>
              </a:lnSpc>
              <a:buFont typeface="Wingdings" panose="05000000000000000000" pitchFamily="2" charset="2"/>
              <a:buNone/>
            </a:pPr>
            <a:r>
              <a:rPr lang="en-US" altLang="en-US" sz="1800" b="1">
                <a:solidFill>
                  <a:schemeClr val="tx2"/>
                </a:solidFill>
              </a:rPr>
              <a:t>ReadInputDevice:</a:t>
            </a:r>
            <a:br>
              <a:rPr lang="en-US" altLang="en-US" sz="1800" b="1">
                <a:solidFill>
                  <a:schemeClr val="tx2"/>
                </a:solidFill>
              </a:rPr>
            </a:br>
            <a:r>
              <a:rPr lang="en-US" altLang="en-US" sz="1800" b="1">
                <a:solidFill>
                  <a:schemeClr val="tx2"/>
                </a:solidFill>
              </a:rPr>
              <a:t>'code</a:t>
            </a:r>
          </a:p>
          <a:p>
            <a:pPr lvl="1">
              <a:lnSpc>
                <a:spcPct val="90000"/>
              </a:lnSpc>
              <a:buFont typeface="Wingdings" panose="05000000000000000000" pitchFamily="2" charset="2"/>
              <a:buNone/>
            </a:pPr>
            <a:r>
              <a:rPr lang="en-US" altLang="en-US" sz="1800" b="1">
                <a:solidFill>
                  <a:schemeClr val="tx2"/>
                </a:solidFill>
              </a:rPr>
              <a:t>RETURN</a:t>
            </a:r>
          </a:p>
          <a:p>
            <a:pPr lvl="1">
              <a:lnSpc>
                <a:spcPct val="90000"/>
              </a:lnSpc>
              <a:buFont typeface="Wingdings" panose="05000000000000000000" pitchFamily="2" charset="2"/>
              <a:buNone/>
            </a:pPr>
            <a:endParaRPr lang="en-US" altLang="en-US" sz="1800" b="1">
              <a:solidFill>
                <a:schemeClr val="tx2"/>
              </a:solidFill>
            </a:endParaRPr>
          </a:p>
          <a:p>
            <a:pPr lvl="1">
              <a:lnSpc>
                <a:spcPct val="90000"/>
              </a:lnSpc>
              <a:buFont typeface="Wingdings" panose="05000000000000000000" pitchFamily="2" charset="2"/>
              <a:buNone/>
            </a:pPr>
            <a:r>
              <a:rPr lang="en-US" altLang="en-US" sz="1800" b="1">
                <a:solidFill>
                  <a:schemeClr val="tx2"/>
                </a:solidFill>
              </a:rPr>
              <a:t>ControlOutputDevice:</a:t>
            </a:r>
            <a:br>
              <a:rPr lang="en-US" altLang="en-US" sz="1800" b="1">
                <a:solidFill>
                  <a:schemeClr val="tx2"/>
                </a:solidFill>
              </a:rPr>
            </a:br>
            <a:r>
              <a:rPr lang="en-US" altLang="en-US" sz="1800" b="1">
                <a:solidFill>
                  <a:schemeClr val="tx2"/>
                </a:solidFill>
              </a:rPr>
              <a:t>'code</a:t>
            </a:r>
          </a:p>
          <a:p>
            <a:pPr lvl="1">
              <a:lnSpc>
                <a:spcPct val="90000"/>
              </a:lnSpc>
              <a:buFont typeface="Wingdings" panose="05000000000000000000" pitchFamily="2" charset="2"/>
              <a:buNone/>
            </a:pPr>
            <a:r>
              <a:rPr lang="en-US" altLang="en-US" sz="1800" b="1">
                <a:solidFill>
                  <a:schemeClr val="tx2"/>
                </a:solidFill>
              </a:rPr>
              <a:t>RETURN</a:t>
            </a:r>
            <a:endParaRPr lang="en-US" altLang="en-US" sz="2000" b="1">
              <a:solidFill>
                <a:schemeClr val="tx2"/>
              </a:solidFill>
            </a:endParaRPr>
          </a:p>
        </p:txBody>
      </p:sp>
      <p:sp>
        <p:nvSpPr>
          <p:cNvPr id="79877" name="Text Box 5">
            <a:extLst>
              <a:ext uri="{FF2B5EF4-FFF2-40B4-BE49-F238E27FC236}">
                <a16:creationId xmlns:a16="http://schemas.microsoft.com/office/drawing/2014/main" id="{8CD5E6DE-2A66-42D1-9600-E9318AB112DE}"/>
              </a:ext>
            </a:extLst>
          </p:cNvPr>
          <p:cNvSpPr txBox="1">
            <a:spLocks noChangeArrowheads="1"/>
          </p:cNvSpPr>
          <p:nvPr/>
        </p:nvSpPr>
        <p:spPr bwMode="auto">
          <a:xfrm>
            <a:off x="5105400" y="3886200"/>
            <a:ext cx="3832225" cy="1219200"/>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800" b="0"/>
              <a:t>Another good practice is to write</a:t>
            </a:r>
            <a:br>
              <a:rPr lang="en-US" altLang="en-US" sz="1800" b="0"/>
            </a:br>
            <a:r>
              <a:rPr lang="en-US" altLang="en-US" sz="1800" b="0"/>
              <a:t>subroutines that fit entirely on </a:t>
            </a:r>
            <a:br>
              <a:rPr lang="en-US" altLang="en-US" sz="1800" b="0"/>
            </a:br>
            <a:r>
              <a:rPr lang="en-US" altLang="en-US" sz="1800" b="0"/>
              <a:t>a single screen (25 lines) for easier </a:t>
            </a:r>
            <a:br>
              <a:rPr lang="en-US" altLang="en-US" sz="1800" b="0"/>
            </a:br>
            <a:r>
              <a:rPr lang="en-US" altLang="en-US" sz="1800" b="0"/>
              <a:t>reading and debugging.</a:t>
            </a:r>
            <a:endParaRPr lang="en-US" altLang="en-US" sz="1800" b="0">
              <a:solidFill>
                <a:schemeClr val="tx1"/>
              </a:solidFill>
            </a:endParaRPr>
          </a:p>
        </p:txBody>
      </p:sp>
    </p:spTree>
  </p:cSld>
  <p:clrMapOvr>
    <a:masterClrMapping/>
  </p:clrMapOvr>
  <p:transition advClick="0"/>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5">
            <a:extLst>
              <a:ext uri="{FF2B5EF4-FFF2-40B4-BE49-F238E27FC236}">
                <a16:creationId xmlns:a16="http://schemas.microsoft.com/office/drawing/2014/main" id="{2F4E49DC-4B3C-4736-8B6C-777FD2ACAA57}"/>
              </a:ext>
            </a:extLst>
          </p:cNvPr>
          <p:cNvSpPr>
            <a:spLocks noGrp="1"/>
          </p:cNvSpPr>
          <p:nvPr>
            <p:ph type="sldNum" sz="quarter" idx="12"/>
          </p:nvPr>
        </p:nvSpPr>
        <p:spPr/>
        <p:txBody>
          <a:bodyPr/>
          <a:lstStyle/>
          <a:p>
            <a:fld id="{2BE3BE48-FEB4-41F4-92C1-E8E5A0CC871D}" type="slidenum">
              <a:rPr lang="en-US" altLang="en-US"/>
              <a:pPr/>
              <a:t>141</a:t>
            </a:fld>
            <a:endParaRPr lang="en-US" altLang="en-US"/>
          </a:p>
        </p:txBody>
      </p:sp>
      <p:sp>
        <p:nvSpPr>
          <p:cNvPr id="77826" name="Rectangle 2">
            <a:extLst>
              <a:ext uri="{FF2B5EF4-FFF2-40B4-BE49-F238E27FC236}">
                <a16:creationId xmlns:a16="http://schemas.microsoft.com/office/drawing/2014/main" id="{CE54A2CA-AFCB-43CE-AB7D-2FAFEBCB998E}"/>
              </a:ext>
            </a:extLst>
          </p:cNvPr>
          <p:cNvSpPr>
            <a:spLocks noGrp="1" noRot="1" noChangeArrowheads="1"/>
          </p:cNvSpPr>
          <p:nvPr>
            <p:ph type="title"/>
          </p:nvPr>
        </p:nvSpPr>
        <p:spPr/>
        <p:txBody>
          <a:bodyPr/>
          <a:lstStyle/>
          <a:p>
            <a:r>
              <a:rPr lang="en-US" altLang="en-US"/>
              <a:t>Sounding Alarms with GOSUB</a:t>
            </a:r>
          </a:p>
        </p:txBody>
      </p:sp>
      <p:sp>
        <p:nvSpPr>
          <p:cNvPr id="77827" name="Rectangle 3">
            <a:extLst>
              <a:ext uri="{FF2B5EF4-FFF2-40B4-BE49-F238E27FC236}">
                <a16:creationId xmlns:a16="http://schemas.microsoft.com/office/drawing/2014/main" id="{D1B49500-34D5-49A0-ABCC-3692191BDE1E}"/>
              </a:ext>
            </a:extLst>
          </p:cNvPr>
          <p:cNvSpPr>
            <a:spLocks noGrp="1" noRot="1" noChangeArrowheads="1"/>
          </p:cNvSpPr>
          <p:nvPr>
            <p:ph type="body" idx="1"/>
          </p:nvPr>
        </p:nvSpPr>
        <p:spPr>
          <a:xfrm>
            <a:off x="301625" y="762000"/>
            <a:ext cx="3433763" cy="5334000"/>
          </a:xfrm>
        </p:spPr>
        <p:txBody>
          <a:bodyPr/>
          <a:lstStyle/>
          <a:p>
            <a:r>
              <a:rPr lang="en-US" altLang="en-US" sz="2000"/>
              <a:t>This program uses GOSUBs to sound the speaker if either pushbutton is pressed.</a:t>
            </a:r>
            <a:br>
              <a:rPr lang="en-US" altLang="en-US" sz="2000"/>
            </a:br>
            <a:endParaRPr lang="en-US" altLang="en-US" sz="2000"/>
          </a:p>
          <a:p>
            <a:r>
              <a:rPr lang="en-US" altLang="en-US" sz="2000"/>
              <a:t>The 'Pre-Defined Process' block is used to denote a subroutine call, which is written as separate routine.</a:t>
            </a:r>
            <a:endParaRPr lang="en-US" altLang="en-US" sz="2800"/>
          </a:p>
        </p:txBody>
      </p:sp>
      <p:grpSp>
        <p:nvGrpSpPr>
          <p:cNvPr id="77890" name="Group 66">
            <a:extLst>
              <a:ext uri="{FF2B5EF4-FFF2-40B4-BE49-F238E27FC236}">
                <a16:creationId xmlns:a16="http://schemas.microsoft.com/office/drawing/2014/main" id="{5AB20599-29D6-4334-B234-68C2561EDEDC}"/>
              </a:ext>
            </a:extLst>
          </p:cNvPr>
          <p:cNvGrpSpPr>
            <a:grpSpLocks/>
          </p:cNvGrpSpPr>
          <p:nvPr/>
        </p:nvGrpSpPr>
        <p:grpSpPr bwMode="auto">
          <a:xfrm>
            <a:off x="4038600" y="838200"/>
            <a:ext cx="4876800" cy="4800600"/>
            <a:chOff x="2544" y="528"/>
            <a:chExt cx="3072" cy="3024"/>
          </a:xfrm>
        </p:grpSpPr>
        <p:sp>
          <p:nvSpPr>
            <p:cNvPr id="77833" name="AutoShape 9">
              <a:extLst>
                <a:ext uri="{FF2B5EF4-FFF2-40B4-BE49-F238E27FC236}">
                  <a16:creationId xmlns:a16="http://schemas.microsoft.com/office/drawing/2014/main" id="{4ADA7D54-94FE-42DD-8AEA-A4CF02DD6080}"/>
                </a:ext>
              </a:extLst>
            </p:cNvPr>
            <p:cNvSpPr>
              <a:spLocks noChangeArrowheads="1"/>
            </p:cNvSpPr>
            <p:nvPr/>
          </p:nvSpPr>
          <p:spPr bwMode="auto">
            <a:xfrm>
              <a:off x="2976" y="528"/>
              <a:ext cx="576" cy="144"/>
            </a:xfrm>
            <a:prstGeom prst="flowChartTerminator">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Main</a:t>
              </a:r>
            </a:p>
          </p:txBody>
        </p:sp>
        <p:sp>
          <p:nvSpPr>
            <p:cNvPr id="77834" name="AutoShape 10">
              <a:extLst>
                <a:ext uri="{FF2B5EF4-FFF2-40B4-BE49-F238E27FC236}">
                  <a16:creationId xmlns:a16="http://schemas.microsoft.com/office/drawing/2014/main" id="{EB4D02BB-2F3A-48D5-909E-F77BA10FA238}"/>
                </a:ext>
              </a:extLst>
            </p:cNvPr>
            <p:cNvSpPr>
              <a:spLocks noChangeArrowheads="1"/>
            </p:cNvSpPr>
            <p:nvPr/>
          </p:nvSpPr>
          <p:spPr bwMode="auto">
            <a:xfrm>
              <a:off x="2928" y="864"/>
              <a:ext cx="672" cy="288"/>
            </a:xfrm>
            <a:prstGeom prst="flowChartPredefinedProcess">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Check</a:t>
              </a:r>
              <a:br>
                <a:rPr lang="en-US" altLang="en-US"/>
              </a:br>
              <a:r>
                <a:rPr lang="en-US" altLang="en-US"/>
                <a:t>Button 1</a:t>
              </a:r>
            </a:p>
          </p:txBody>
        </p:sp>
        <p:sp>
          <p:nvSpPr>
            <p:cNvPr id="77835" name="AutoShape 11">
              <a:extLst>
                <a:ext uri="{FF2B5EF4-FFF2-40B4-BE49-F238E27FC236}">
                  <a16:creationId xmlns:a16="http://schemas.microsoft.com/office/drawing/2014/main" id="{A54BBE8B-845D-4E79-A867-9D2F4180C17B}"/>
                </a:ext>
              </a:extLst>
            </p:cNvPr>
            <p:cNvSpPr>
              <a:spLocks noChangeArrowheads="1"/>
            </p:cNvSpPr>
            <p:nvPr/>
          </p:nvSpPr>
          <p:spPr bwMode="auto">
            <a:xfrm>
              <a:off x="2928" y="1344"/>
              <a:ext cx="672" cy="288"/>
            </a:xfrm>
            <a:prstGeom prst="flowChartPredefinedProcess">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Check</a:t>
              </a:r>
              <a:br>
                <a:rPr lang="en-US" altLang="en-US"/>
              </a:br>
              <a:r>
                <a:rPr lang="en-US" altLang="en-US"/>
                <a:t>Button 2</a:t>
              </a:r>
            </a:p>
          </p:txBody>
        </p:sp>
        <p:sp>
          <p:nvSpPr>
            <p:cNvPr id="77836" name="AutoShape 12">
              <a:extLst>
                <a:ext uri="{FF2B5EF4-FFF2-40B4-BE49-F238E27FC236}">
                  <a16:creationId xmlns:a16="http://schemas.microsoft.com/office/drawing/2014/main" id="{D9EEF934-A0EE-4A90-9C49-B29315580CCA}"/>
                </a:ext>
              </a:extLst>
            </p:cNvPr>
            <p:cNvSpPr>
              <a:spLocks noChangeArrowheads="1"/>
            </p:cNvSpPr>
            <p:nvPr/>
          </p:nvSpPr>
          <p:spPr bwMode="auto">
            <a:xfrm>
              <a:off x="4944" y="1488"/>
              <a:ext cx="672" cy="288"/>
            </a:xfrm>
            <a:prstGeom prst="flowChartPredefinedProcess">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Sound</a:t>
              </a:r>
              <a:br>
                <a:rPr lang="en-US" altLang="en-US"/>
              </a:br>
              <a:r>
                <a:rPr lang="en-US" altLang="en-US"/>
                <a:t>Speaker</a:t>
              </a:r>
            </a:p>
          </p:txBody>
        </p:sp>
        <p:sp>
          <p:nvSpPr>
            <p:cNvPr id="77837" name="AutoShape 13">
              <a:extLst>
                <a:ext uri="{FF2B5EF4-FFF2-40B4-BE49-F238E27FC236}">
                  <a16:creationId xmlns:a16="http://schemas.microsoft.com/office/drawing/2014/main" id="{1879F95A-9A28-485C-B181-DDA73FCA6E47}"/>
                </a:ext>
              </a:extLst>
            </p:cNvPr>
            <p:cNvSpPr>
              <a:spLocks noChangeArrowheads="1"/>
            </p:cNvSpPr>
            <p:nvPr/>
          </p:nvSpPr>
          <p:spPr bwMode="auto">
            <a:xfrm>
              <a:off x="4128" y="528"/>
              <a:ext cx="720" cy="144"/>
            </a:xfrm>
            <a:prstGeom prst="flowChartTerminator">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Check Button 1</a:t>
              </a:r>
            </a:p>
          </p:txBody>
        </p:sp>
        <p:sp>
          <p:nvSpPr>
            <p:cNvPr id="77838" name="AutoShape 14">
              <a:extLst>
                <a:ext uri="{FF2B5EF4-FFF2-40B4-BE49-F238E27FC236}">
                  <a16:creationId xmlns:a16="http://schemas.microsoft.com/office/drawing/2014/main" id="{EF5D1950-6EC5-47C5-BD62-86C7A9B95513}"/>
                </a:ext>
              </a:extLst>
            </p:cNvPr>
            <p:cNvSpPr>
              <a:spLocks noChangeArrowheads="1"/>
            </p:cNvSpPr>
            <p:nvPr/>
          </p:nvSpPr>
          <p:spPr bwMode="auto">
            <a:xfrm>
              <a:off x="4128" y="864"/>
              <a:ext cx="720" cy="384"/>
            </a:xfrm>
            <a:prstGeom prst="flowChartDecision">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Button 1</a:t>
              </a:r>
              <a:br>
                <a:rPr lang="en-US" altLang="en-US"/>
              </a:br>
              <a:r>
                <a:rPr lang="en-US" altLang="en-US"/>
                <a:t>Pressed</a:t>
              </a:r>
            </a:p>
          </p:txBody>
        </p:sp>
        <p:cxnSp>
          <p:nvCxnSpPr>
            <p:cNvPr id="77842" name="AutoShape 18">
              <a:extLst>
                <a:ext uri="{FF2B5EF4-FFF2-40B4-BE49-F238E27FC236}">
                  <a16:creationId xmlns:a16="http://schemas.microsoft.com/office/drawing/2014/main" id="{48867925-F876-4556-BFE8-B36910F209EE}"/>
                </a:ext>
              </a:extLst>
            </p:cNvPr>
            <p:cNvCxnSpPr>
              <a:cxnSpLocks noChangeShapeType="1"/>
              <a:stCxn id="77833" idx="2"/>
              <a:endCxn id="77834" idx="0"/>
            </p:cNvCxnSpPr>
            <p:nvPr/>
          </p:nvCxnSpPr>
          <p:spPr bwMode="auto">
            <a:xfrm>
              <a:off x="3264" y="680"/>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43" name="AutoShape 19">
              <a:extLst>
                <a:ext uri="{FF2B5EF4-FFF2-40B4-BE49-F238E27FC236}">
                  <a16:creationId xmlns:a16="http://schemas.microsoft.com/office/drawing/2014/main" id="{ECAC2366-CF69-4D1A-B2C8-90C944F55006}"/>
                </a:ext>
              </a:extLst>
            </p:cNvPr>
            <p:cNvCxnSpPr>
              <a:cxnSpLocks noChangeShapeType="1"/>
              <a:stCxn id="77834" idx="2"/>
              <a:endCxn id="77835" idx="0"/>
            </p:cNvCxnSpPr>
            <p:nvPr/>
          </p:nvCxnSpPr>
          <p:spPr bwMode="auto">
            <a:xfrm>
              <a:off x="3264" y="1160"/>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44" name="AutoShape 20">
              <a:extLst>
                <a:ext uri="{FF2B5EF4-FFF2-40B4-BE49-F238E27FC236}">
                  <a16:creationId xmlns:a16="http://schemas.microsoft.com/office/drawing/2014/main" id="{90B556DF-47F9-48B6-9642-4EEC023C34EC}"/>
                </a:ext>
              </a:extLst>
            </p:cNvPr>
            <p:cNvCxnSpPr>
              <a:cxnSpLocks noChangeShapeType="1"/>
              <a:stCxn id="77835" idx="2"/>
              <a:endCxn id="77833" idx="1"/>
            </p:cNvCxnSpPr>
            <p:nvPr/>
          </p:nvCxnSpPr>
          <p:spPr bwMode="auto">
            <a:xfrm rot="16200000" flipV="1">
              <a:off x="2596" y="972"/>
              <a:ext cx="1040" cy="296"/>
            </a:xfrm>
            <a:prstGeom prst="bentConnector4">
              <a:avLst>
                <a:gd name="adj1" fmla="val -13079"/>
                <a:gd name="adj2" fmla="val 162162"/>
              </a:avLst>
            </a:prstGeom>
            <a:noFill/>
            <a:ln w="254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845" name="AutoShape 21">
              <a:extLst>
                <a:ext uri="{FF2B5EF4-FFF2-40B4-BE49-F238E27FC236}">
                  <a16:creationId xmlns:a16="http://schemas.microsoft.com/office/drawing/2014/main" id="{CC35A266-6816-406C-B680-3E3E6B93F631}"/>
                </a:ext>
              </a:extLst>
            </p:cNvPr>
            <p:cNvSpPr>
              <a:spLocks noChangeArrowheads="1"/>
            </p:cNvSpPr>
            <p:nvPr/>
          </p:nvSpPr>
          <p:spPr bwMode="auto">
            <a:xfrm>
              <a:off x="4176" y="1776"/>
              <a:ext cx="624" cy="192"/>
            </a:xfrm>
            <a:prstGeom prst="flowChartTerminator">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Return</a:t>
              </a:r>
            </a:p>
          </p:txBody>
        </p:sp>
        <p:cxnSp>
          <p:nvCxnSpPr>
            <p:cNvPr id="77846" name="AutoShape 22">
              <a:extLst>
                <a:ext uri="{FF2B5EF4-FFF2-40B4-BE49-F238E27FC236}">
                  <a16:creationId xmlns:a16="http://schemas.microsoft.com/office/drawing/2014/main" id="{8E2C5C6F-0263-4EEA-92AB-17C4D91AA3E8}"/>
                </a:ext>
              </a:extLst>
            </p:cNvPr>
            <p:cNvCxnSpPr>
              <a:cxnSpLocks noChangeShapeType="1"/>
              <a:stCxn id="77837" idx="2"/>
              <a:endCxn id="77838" idx="0"/>
            </p:cNvCxnSpPr>
            <p:nvPr/>
          </p:nvCxnSpPr>
          <p:spPr bwMode="auto">
            <a:xfrm>
              <a:off x="4488" y="680"/>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49" name="AutoShape 25">
              <a:extLst>
                <a:ext uri="{FF2B5EF4-FFF2-40B4-BE49-F238E27FC236}">
                  <a16:creationId xmlns:a16="http://schemas.microsoft.com/office/drawing/2014/main" id="{A530B533-C601-477E-BEEC-2B421689BD53}"/>
                </a:ext>
              </a:extLst>
            </p:cNvPr>
            <p:cNvCxnSpPr>
              <a:cxnSpLocks noChangeShapeType="1"/>
              <a:stCxn id="77838" idx="2"/>
              <a:endCxn id="77845" idx="0"/>
            </p:cNvCxnSpPr>
            <p:nvPr/>
          </p:nvCxnSpPr>
          <p:spPr bwMode="auto">
            <a:xfrm>
              <a:off x="4488" y="1256"/>
              <a:ext cx="0" cy="512"/>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50" name="AutoShape 26">
              <a:extLst>
                <a:ext uri="{FF2B5EF4-FFF2-40B4-BE49-F238E27FC236}">
                  <a16:creationId xmlns:a16="http://schemas.microsoft.com/office/drawing/2014/main" id="{6FB40DC5-618D-4E33-B16E-3EFD1230A772}"/>
                </a:ext>
              </a:extLst>
            </p:cNvPr>
            <p:cNvCxnSpPr>
              <a:cxnSpLocks noChangeShapeType="1"/>
              <a:stCxn id="77836" idx="2"/>
              <a:endCxn id="77845" idx="3"/>
            </p:cNvCxnSpPr>
            <p:nvPr/>
          </p:nvCxnSpPr>
          <p:spPr bwMode="auto">
            <a:xfrm rot="5400000">
              <a:off x="5000" y="1592"/>
              <a:ext cx="88" cy="472"/>
            </a:xfrm>
            <a:prstGeom prst="bentConnector2">
              <a:avLst/>
            </a:prstGeom>
            <a:noFill/>
            <a:ln w="254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852" name="Text Box 28">
              <a:extLst>
                <a:ext uri="{FF2B5EF4-FFF2-40B4-BE49-F238E27FC236}">
                  <a16:creationId xmlns:a16="http://schemas.microsoft.com/office/drawing/2014/main" id="{1C5E27EA-83A4-4976-B851-49871E4B9725}"/>
                </a:ext>
              </a:extLst>
            </p:cNvPr>
            <p:cNvSpPr txBox="1">
              <a:spLocks noChangeArrowheads="1"/>
            </p:cNvSpPr>
            <p:nvPr/>
          </p:nvSpPr>
          <p:spPr bwMode="auto">
            <a:xfrm>
              <a:off x="4848" y="864"/>
              <a:ext cx="289" cy="1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True</a:t>
              </a:r>
            </a:p>
          </p:txBody>
        </p:sp>
        <p:sp>
          <p:nvSpPr>
            <p:cNvPr id="77853" name="Text Box 29">
              <a:extLst>
                <a:ext uri="{FF2B5EF4-FFF2-40B4-BE49-F238E27FC236}">
                  <a16:creationId xmlns:a16="http://schemas.microsoft.com/office/drawing/2014/main" id="{7BF2A2C3-8FC8-4701-BA9B-E8BB898A254F}"/>
                </a:ext>
              </a:extLst>
            </p:cNvPr>
            <p:cNvSpPr txBox="1">
              <a:spLocks noChangeArrowheads="1"/>
            </p:cNvSpPr>
            <p:nvPr/>
          </p:nvSpPr>
          <p:spPr bwMode="auto">
            <a:xfrm>
              <a:off x="4128" y="1248"/>
              <a:ext cx="319" cy="1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False</a:t>
              </a:r>
            </a:p>
          </p:txBody>
        </p:sp>
        <p:sp>
          <p:nvSpPr>
            <p:cNvPr id="77864" name="AutoShape 40">
              <a:extLst>
                <a:ext uri="{FF2B5EF4-FFF2-40B4-BE49-F238E27FC236}">
                  <a16:creationId xmlns:a16="http://schemas.microsoft.com/office/drawing/2014/main" id="{CAF573ED-810F-4434-ACD8-224CCB0C8990}"/>
                </a:ext>
              </a:extLst>
            </p:cNvPr>
            <p:cNvSpPr>
              <a:spLocks noChangeArrowheads="1"/>
            </p:cNvSpPr>
            <p:nvPr/>
          </p:nvSpPr>
          <p:spPr bwMode="auto">
            <a:xfrm>
              <a:off x="4752" y="2304"/>
              <a:ext cx="720" cy="144"/>
            </a:xfrm>
            <a:prstGeom prst="flowChartTerminator">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Sound Speaker</a:t>
              </a:r>
            </a:p>
          </p:txBody>
        </p:sp>
        <p:sp>
          <p:nvSpPr>
            <p:cNvPr id="77865" name="AutoShape 41">
              <a:extLst>
                <a:ext uri="{FF2B5EF4-FFF2-40B4-BE49-F238E27FC236}">
                  <a16:creationId xmlns:a16="http://schemas.microsoft.com/office/drawing/2014/main" id="{0C75878A-EEAB-4FB5-ABCB-9335722CC63E}"/>
                </a:ext>
              </a:extLst>
            </p:cNvPr>
            <p:cNvSpPr>
              <a:spLocks noChangeArrowheads="1"/>
            </p:cNvSpPr>
            <p:nvPr/>
          </p:nvSpPr>
          <p:spPr bwMode="auto">
            <a:xfrm>
              <a:off x="4944" y="1200"/>
              <a:ext cx="672" cy="144"/>
            </a:xfrm>
            <a:prstGeom prst="flowChartProcess">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Set Freq to 1000</a:t>
              </a:r>
            </a:p>
          </p:txBody>
        </p:sp>
        <p:cxnSp>
          <p:nvCxnSpPr>
            <p:cNvPr id="77867" name="AutoShape 43">
              <a:extLst>
                <a:ext uri="{FF2B5EF4-FFF2-40B4-BE49-F238E27FC236}">
                  <a16:creationId xmlns:a16="http://schemas.microsoft.com/office/drawing/2014/main" id="{45402EEE-46E2-4611-A1C9-989F36B37505}"/>
                </a:ext>
              </a:extLst>
            </p:cNvPr>
            <p:cNvCxnSpPr>
              <a:cxnSpLocks noChangeShapeType="1"/>
              <a:stCxn id="77838" idx="3"/>
              <a:endCxn id="77865" idx="0"/>
            </p:cNvCxnSpPr>
            <p:nvPr/>
          </p:nvCxnSpPr>
          <p:spPr bwMode="auto">
            <a:xfrm>
              <a:off x="4856" y="1056"/>
              <a:ext cx="424" cy="136"/>
            </a:xfrm>
            <a:prstGeom prst="bentConnector2">
              <a:avLst/>
            </a:prstGeom>
            <a:noFill/>
            <a:ln w="254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68" name="AutoShape 44">
              <a:extLst>
                <a:ext uri="{FF2B5EF4-FFF2-40B4-BE49-F238E27FC236}">
                  <a16:creationId xmlns:a16="http://schemas.microsoft.com/office/drawing/2014/main" id="{FB5DA9F2-FB5E-461D-A929-70201D49D831}"/>
                </a:ext>
              </a:extLst>
            </p:cNvPr>
            <p:cNvCxnSpPr>
              <a:cxnSpLocks noChangeShapeType="1"/>
              <a:stCxn id="77865" idx="2"/>
              <a:endCxn id="77836" idx="0"/>
            </p:cNvCxnSpPr>
            <p:nvPr/>
          </p:nvCxnSpPr>
          <p:spPr bwMode="auto">
            <a:xfrm>
              <a:off x="5280" y="1352"/>
              <a:ext cx="0" cy="128"/>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869" name="AutoShape 45">
              <a:extLst>
                <a:ext uri="{FF2B5EF4-FFF2-40B4-BE49-F238E27FC236}">
                  <a16:creationId xmlns:a16="http://schemas.microsoft.com/office/drawing/2014/main" id="{5CDF2A40-BFDA-4C5C-A623-F7CA49596B9F}"/>
                </a:ext>
              </a:extLst>
            </p:cNvPr>
            <p:cNvSpPr>
              <a:spLocks noChangeArrowheads="1"/>
            </p:cNvSpPr>
            <p:nvPr/>
          </p:nvSpPr>
          <p:spPr bwMode="auto">
            <a:xfrm>
              <a:off x="3360" y="3072"/>
              <a:ext cx="672" cy="288"/>
            </a:xfrm>
            <a:prstGeom prst="flowChartPredefinedProcess">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Sound</a:t>
              </a:r>
              <a:br>
                <a:rPr lang="en-US" altLang="en-US"/>
              </a:br>
              <a:r>
                <a:rPr lang="en-US" altLang="en-US"/>
                <a:t>Speaker</a:t>
              </a:r>
            </a:p>
          </p:txBody>
        </p:sp>
        <p:sp>
          <p:nvSpPr>
            <p:cNvPr id="77870" name="AutoShape 46">
              <a:extLst>
                <a:ext uri="{FF2B5EF4-FFF2-40B4-BE49-F238E27FC236}">
                  <a16:creationId xmlns:a16="http://schemas.microsoft.com/office/drawing/2014/main" id="{483DDEFF-AC86-48F7-9C34-3A4BFCCE4700}"/>
                </a:ext>
              </a:extLst>
            </p:cNvPr>
            <p:cNvSpPr>
              <a:spLocks noChangeArrowheads="1"/>
            </p:cNvSpPr>
            <p:nvPr/>
          </p:nvSpPr>
          <p:spPr bwMode="auto">
            <a:xfrm>
              <a:off x="2544" y="2112"/>
              <a:ext cx="720" cy="144"/>
            </a:xfrm>
            <a:prstGeom prst="flowChartTerminator">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Check Button 2</a:t>
              </a:r>
            </a:p>
          </p:txBody>
        </p:sp>
        <p:sp>
          <p:nvSpPr>
            <p:cNvPr id="77871" name="AutoShape 47">
              <a:extLst>
                <a:ext uri="{FF2B5EF4-FFF2-40B4-BE49-F238E27FC236}">
                  <a16:creationId xmlns:a16="http://schemas.microsoft.com/office/drawing/2014/main" id="{19118CB5-17FE-4971-AB78-3F2202FC8497}"/>
                </a:ext>
              </a:extLst>
            </p:cNvPr>
            <p:cNvSpPr>
              <a:spLocks noChangeArrowheads="1"/>
            </p:cNvSpPr>
            <p:nvPr/>
          </p:nvSpPr>
          <p:spPr bwMode="auto">
            <a:xfrm>
              <a:off x="2544" y="2448"/>
              <a:ext cx="720" cy="384"/>
            </a:xfrm>
            <a:prstGeom prst="flowChartDecision">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Button 2</a:t>
              </a:r>
              <a:br>
                <a:rPr lang="en-US" altLang="en-US"/>
              </a:br>
              <a:r>
                <a:rPr lang="en-US" altLang="en-US"/>
                <a:t>Pressed</a:t>
              </a:r>
            </a:p>
          </p:txBody>
        </p:sp>
        <p:sp>
          <p:nvSpPr>
            <p:cNvPr id="77872" name="AutoShape 48">
              <a:extLst>
                <a:ext uri="{FF2B5EF4-FFF2-40B4-BE49-F238E27FC236}">
                  <a16:creationId xmlns:a16="http://schemas.microsoft.com/office/drawing/2014/main" id="{4032E755-B2B2-42A0-89E0-3274A055B247}"/>
                </a:ext>
              </a:extLst>
            </p:cNvPr>
            <p:cNvSpPr>
              <a:spLocks noChangeArrowheads="1"/>
            </p:cNvSpPr>
            <p:nvPr/>
          </p:nvSpPr>
          <p:spPr bwMode="auto">
            <a:xfrm>
              <a:off x="2592" y="3360"/>
              <a:ext cx="624" cy="192"/>
            </a:xfrm>
            <a:prstGeom prst="flowChartTerminator">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Return</a:t>
              </a:r>
            </a:p>
          </p:txBody>
        </p:sp>
        <p:cxnSp>
          <p:nvCxnSpPr>
            <p:cNvPr id="77873" name="AutoShape 49">
              <a:extLst>
                <a:ext uri="{FF2B5EF4-FFF2-40B4-BE49-F238E27FC236}">
                  <a16:creationId xmlns:a16="http://schemas.microsoft.com/office/drawing/2014/main" id="{D631C19A-69BB-4F31-B0D8-70A1E47A208B}"/>
                </a:ext>
              </a:extLst>
            </p:cNvPr>
            <p:cNvCxnSpPr>
              <a:cxnSpLocks noChangeShapeType="1"/>
              <a:stCxn id="77870" idx="2"/>
              <a:endCxn id="77871" idx="0"/>
            </p:cNvCxnSpPr>
            <p:nvPr/>
          </p:nvCxnSpPr>
          <p:spPr bwMode="auto">
            <a:xfrm>
              <a:off x="2904" y="2264"/>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74" name="AutoShape 50">
              <a:extLst>
                <a:ext uri="{FF2B5EF4-FFF2-40B4-BE49-F238E27FC236}">
                  <a16:creationId xmlns:a16="http://schemas.microsoft.com/office/drawing/2014/main" id="{08DB0862-9A74-4948-AA2B-C7761CACC93F}"/>
                </a:ext>
              </a:extLst>
            </p:cNvPr>
            <p:cNvCxnSpPr>
              <a:cxnSpLocks noChangeShapeType="1"/>
              <a:stCxn id="77871" idx="2"/>
              <a:endCxn id="77872" idx="0"/>
            </p:cNvCxnSpPr>
            <p:nvPr/>
          </p:nvCxnSpPr>
          <p:spPr bwMode="auto">
            <a:xfrm>
              <a:off x="2904" y="2840"/>
              <a:ext cx="0" cy="512"/>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75" name="AutoShape 51">
              <a:extLst>
                <a:ext uri="{FF2B5EF4-FFF2-40B4-BE49-F238E27FC236}">
                  <a16:creationId xmlns:a16="http://schemas.microsoft.com/office/drawing/2014/main" id="{0FE3ED3D-2565-4C6A-9360-B15C258C9050}"/>
                </a:ext>
              </a:extLst>
            </p:cNvPr>
            <p:cNvCxnSpPr>
              <a:cxnSpLocks noChangeShapeType="1"/>
              <a:stCxn id="77869" idx="2"/>
              <a:endCxn id="77872" idx="3"/>
            </p:cNvCxnSpPr>
            <p:nvPr/>
          </p:nvCxnSpPr>
          <p:spPr bwMode="auto">
            <a:xfrm rot="5400000">
              <a:off x="3416" y="3176"/>
              <a:ext cx="88" cy="472"/>
            </a:xfrm>
            <a:prstGeom prst="bentConnector2">
              <a:avLst/>
            </a:prstGeom>
            <a:noFill/>
            <a:ln w="254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876" name="Text Box 52">
              <a:extLst>
                <a:ext uri="{FF2B5EF4-FFF2-40B4-BE49-F238E27FC236}">
                  <a16:creationId xmlns:a16="http://schemas.microsoft.com/office/drawing/2014/main" id="{7959775E-10F8-48FD-8E54-F39047ACB0FB}"/>
                </a:ext>
              </a:extLst>
            </p:cNvPr>
            <p:cNvSpPr txBox="1">
              <a:spLocks noChangeArrowheads="1"/>
            </p:cNvSpPr>
            <p:nvPr/>
          </p:nvSpPr>
          <p:spPr bwMode="auto">
            <a:xfrm>
              <a:off x="3264" y="2448"/>
              <a:ext cx="289" cy="1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True</a:t>
              </a:r>
            </a:p>
          </p:txBody>
        </p:sp>
        <p:sp>
          <p:nvSpPr>
            <p:cNvPr id="77877" name="Text Box 53">
              <a:extLst>
                <a:ext uri="{FF2B5EF4-FFF2-40B4-BE49-F238E27FC236}">
                  <a16:creationId xmlns:a16="http://schemas.microsoft.com/office/drawing/2014/main" id="{6ABCD57B-C01C-468C-A875-25C341F3EF42}"/>
                </a:ext>
              </a:extLst>
            </p:cNvPr>
            <p:cNvSpPr txBox="1">
              <a:spLocks noChangeArrowheads="1"/>
            </p:cNvSpPr>
            <p:nvPr/>
          </p:nvSpPr>
          <p:spPr bwMode="auto">
            <a:xfrm>
              <a:off x="2544" y="2832"/>
              <a:ext cx="319" cy="1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hlink"/>
                  </a:solidFill>
                </a:rPr>
                <a:t>False</a:t>
              </a:r>
            </a:p>
          </p:txBody>
        </p:sp>
        <p:sp>
          <p:nvSpPr>
            <p:cNvPr id="77878" name="AutoShape 54">
              <a:extLst>
                <a:ext uri="{FF2B5EF4-FFF2-40B4-BE49-F238E27FC236}">
                  <a16:creationId xmlns:a16="http://schemas.microsoft.com/office/drawing/2014/main" id="{E6A8612E-7324-42A3-9B1C-643A0FD8B15B}"/>
                </a:ext>
              </a:extLst>
            </p:cNvPr>
            <p:cNvSpPr>
              <a:spLocks noChangeArrowheads="1"/>
            </p:cNvSpPr>
            <p:nvPr/>
          </p:nvSpPr>
          <p:spPr bwMode="auto">
            <a:xfrm>
              <a:off x="3360" y="2784"/>
              <a:ext cx="672" cy="144"/>
            </a:xfrm>
            <a:prstGeom prst="flowChartProcess">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Set Freq to 2000</a:t>
              </a:r>
            </a:p>
          </p:txBody>
        </p:sp>
        <p:cxnSp>
          <p:nvCxnSpPr>
            <p:cNvPr id="77879" name="AutoShape 55">
              <a:extLst>
                <a:ext uri="{FF2B5EF4-FFF2-40B4-BE49-F238E27FC236}">
                  <a16:creationId xmlns:a16="http://schemas.microsoft.com/office/drawing/2014/main" id="{E598D62A-C76F-4668-9502-ECC5FAD9EC01}"/>
                </a:ext>
              </a:extLst>
            </p:cNvPr>
            <p:cNvCxnSpPr>
              <a:cxnSpLocks noChangeShapeType="1"/>
              <a:stCxn id="77871" idx="3"/>
              <a:endCxn id="77878" idx="0"/>
            </p:cNvCxnSpPr>
            <p:nvPr/>
          </p:nvCxnSpPr>
          <p:spPr bwMode="auto">
            <a:xfrm>
              <a:off x="3272" y="2640"/>
              <a:ext cx="424" cy="136"/>
            </a:xfrm>
            <a:prstGeom prst="bentConnector2">
              <a:avLst/>
            </a:prstGeom>
            <a:noFill/>
            <a:ln w="254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80" name="AutoShape 56">
              <a:extLst>
                <a:ext uri="{FF2B5EF4-FFF2-40B4-BE49-F238E27FC236}">
                  <a16:creationId xmlns:a16="http://schemas.microsoft.com/office/drawing/2014/main" id="{ED04CAE4-EA6E-45B6-BDCE-2BAE72E81C78}"/>
                </a:ext>
              </a:extLst>
            </p:cNvPr>
            <p:cNvCxnSpPr>
              <a:cxnSpLocks noChangeShapeType="1"/>
              <a:stCxn id="77878" idx="2"/>
              <a:endCxn id="77869" idx="0"/>
            </p:cNvCxnSpPr>
            <p:nvPr/>
          </p:nvCxnSpPr>
          <p:spPr bwMode="auto">
            <a:xfrm>
              <a:off x="3696" y="2936"/>
              <a:ext cx="0" cy="128"/>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881" name="AutoShape 57">
              <a:extLst>
                <a:ext uri="{FF2B5EF4-FFF2-40B4-BE49-F238E27FC236}">
                  <a16:creationId xmlns:a16="http://schemas.microsoft.com/office/drawing/2014/main" id="{68676976-49E3-41D2-9230-1A43463A62A2}"/>
                </a:ext>
              </a:extLst>
            </p:cNvPr>
            <p:cNvSpPr>
              <a:spLocks noChangeArrowheads="1"/>
            </p:cNvSpPr>
            <p:nvPr/>
          </p:nvSpPr>
          <p:spPr bwMode="auto">
            <a:xfrm>
              <a:off x="4608" y="2640"/>
              <a:ext cx="1008" cy="336"/>
            </a:xfrm>
            <a:prstGeom prst="flowChartInputOutput">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Sound Speaker </a:t>
              </a:r>
              <a:br>
                <a:rPr lang="en-US" altLang="en-US"/>
              </a:br>
              <a:r>
                <a:rPr lang="en-US" altLang="en-US"/>
                <a:t>at Freq for 1</a:t>
              </a:r>
              <a:br>
                <a:rPr lang="en-US" altLang="en-US"/>
              </a:br>
              <a:r>
                <a:rPr lang="en-US" altLang="en-US"/>
                <a:t>second</a:t>
              </a:r>
            </a:p>
          </p:txBody>
        </p:sp>
        <p:sp>
          <p:nvSpPr>
            <p:cNvPr id="77882" name="AutoShape 58">
              <a:extLst>
                <a:ext uri="{FF2B5EF4-FFF2-40B4-BE49-F238E27FC236}">
                  <a16:creationId xmlns:a16="http://schemas.microsoft.com/office/drawing/2014/main" id="{189967B5-703C-4FA7-AE3C-65AC06AFA31A}"/>
                </a:ext>
              </a:extLst>
            </p:cNvPr>
            <p:cNvSpPr>
              <a:spLocks noChangeArrowheads="1"/>
            </p:cNvSpPr>
            <p:nvPr/>
          </p:nvSpPr>
          <p:spPr bwMode="auto">
            <a:xfrm>
              <a:off x="4848" y="3216"/>
              <a:ext cx="528" cy="192"/>
            </a:xfrm>
            <a:prstGeom prst="flowChartTerminator">
              <a:avLst/>
            </a:prstGeom>
            <a:solidFill>
              <a:schemeClr val="tx1"/>
            </a:solidFill>
            <a:ln w="254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Return</a:t>
              </a:r>
            </a:p>
          </p:txBody>
        </p:sp>
        <p:cxnSp>
          <p:nvCxnSpPr>
            <p:cNvPr id="77883" name="AutoShape 59">
              <a:extLst>
                <a:ext uri="{FF2B5EF4-FFF2-40B4-BE49-F238E27FC236}">
                  <a16:creationId xmlns:a16="http://schemas.microsoft.com/office/drawing/2014/main" id="{DBE73D7D-A026-4C95-861A-A6F5E0A9C06E}"/>
                </a:ext>
              </a:extLst>
            </p:cNvPr>
            <p:cNvCxnSpPr>
              <a:cxnSpLocks noChangeShapeType="1"/>
              <a:stCxn id="77864" idx="2"/>
              <a:endCxn id="77881" idx="1"/>
            </p:cNvCxnSpPr>
            <p:nvPr/>
          </p:nvCxnSpPr>
          <p:spPr bwMode="auto">
            <a:xfrm>
              <a:off x="5112" y="2456"/>
              <a:ext cx="0" cy="176"/>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884" name="AutoShape 60">
              <a:extLst>
                <a:ext uri="{FF2B5EF4-FFF2-40B4-BE49-F238E27FC236}">
                  <a16:creationId xmlns:a16="http://schemas.microsoft.com/office/drawing/2014/main" id="{325D1AB4-DF47-48D2-9494-D676E7DB276B}"/>
                </a:ext>
              </a:extLst>
            </p:cNvPr>
            <p:cNvCxnSpPr>
              <a:cxnSpLocks noChangeShapeType="1"/>
              <a:stCxn id="77881" idx="4"/>
              <a:endCxn id="77882" idx="0"/>
            </p:cNvCxnSpPr>
            <p:nvPr/>
          </p:nvCxnSpPr>
          <p:spPr bwMode="auto">
            <a:xfrm>
              <a:off x="5112" y="2984"/>
              <a:ext cx="0" cy="224"/>
            </a:xfrm>
            <a:prstGeom prst="straightConnector1">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7885" name="Line 61">
            <a:extLst>
              <a:ext uri="{FF2B5EF4-FFF2-40B4-BE49-F238E27FC236}">
                <a16:creationId xmlns:a16="http://schemas.microsoft.com/office/drawing/2014/main" id="{45ED0A67-5D15-4BAF-9FB4-B0FB0B67984F}"/>
              </a:ext>
            </a:extLst>
          </p:cNvPr>
          <p:cNvSpPr>
            <a:spLocks noChangeShapeType="1"/>
          </p:cNvSpPr>
          <p:nvPr/>
        </p:nvSpPr>
        <p:spPr bwMode="auto">
          <a:xfrm flipV="1">
            <a:off x="5791200" y="1066800"/>
            <a:ext cx="685800" cy="45720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86" name="Line 62">
            <a:extLst>
              <a:ext uri="{FF2B5EF4-FFF2-40B4-BE49-F238E27FC236}">
                <a16:creationId xmlns:a16="http://schemas.microsoft.com/office/drawing/2014/main" id="{70273612-9AE8-42D9-BA5D-E665C1F27B14}"/>
              </a:ext>
            </a:extLst>
          </p:cNvPr>
          <p:cNvSpPr>
            <a:spLocks noChangeShapeType="1"/>
          </p:cNvSpPr>
          <p:nvPr/>
        </p:nvSpPr>
        <p:spPr bwMode="auto">
          <a:xfrm flipH="1">
            <a:off x="5181600" y="2743200"/>
            <a:ext cx="304800" cy="60960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87" name="Line 63">
            <a:extLst>
              <a:ext uri="{FF2B5EF4-FFF2-40B4-BE49-F238E27FC236}">
                <a16:creationId xmlns:a16="http://schemas.microsoft.com/office/drawing/2014/main" id="{0257CEC4-3454-4408-9FFF-36C57EB39204}"/>
              </a:ext>
            </a:extLst>
          </p:cNvPr>
          <p:cNvSpPr>
            <a:spLocks noChangeShapeType="1"/>
          </p:cNvSpPr>
          <p:nvPr/>
        </p:nvSpPr>
        <p:spPr bwMode="auto">
          <a:xfrm flipH="1">
            <a:off x="8534400" y="2895600"/>
            <a:ext cx="228600" cy="60960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889" name="Line 65">
            <a:extLst>
              <a:ext uri="{FF2B5EF4-FFF2-40B4-BE49-F238E27FC236}">
                <a16:creationId xmlns:a16="http://schemas.microsoft.com/office/drawing/2014/main" id="{C32E5BED-9BAD-44B0-A18B-BD14DD57EC1A}"/>
              </a:ext>
            </a:extLst>
          </p:cNvPr>
          <p:cNvSpPr>
            <a:spLocks noChangeShapeType="1"/>
          </p:cNvSpPr>
          <p:nvPr/>
        </p:nvSpPr>
        <p:spPr bwMode="auto">
          <a:xfrm flipV="1">
            <a:off x="6553200" y="3962400"/>
            <a:ext cx="914400" cy="91440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1" presetClass="entr" presetSubtype="0" fill="hold" nodeType="afterEffect">
                                  <p:stCondLst>
                                    <p:cond delay="2000"/>
                                  </p:stCondLst>
                                  <p:childTnLst>
                                    <p:set>
                                      <p:cBhvr>
                                        <p:cTn id="6" dur="1000">
                                          <p:stCondLst>
                                            <p:cond delay="0"/>
                                          </p:stCondLst>
                                        </p:cTn>
                                        <p:tgtEl>
                                          <p:spTgt spid="77885"/>
                                        </p:tgtEl>
                                        <p:attrNameLst>
                                          <p:attrName>style.visibility</p:attrName>
                                        </p:attrNameLst>
                                      </p:cBhvr>
                                      <p:to>
                                        <p:strVal val="visible"/>
                                      </p:to>
                                    </p:set>
                                  </p:childTnLst>
                                </p:cTn>
                              </p:par>
                            </p:childTnLst>
                          </p:cTn>
                        </p:par>
                        <p:par>
                          <p:cTn id="7" fill="hold" nodeType="afterGroup">
                            <p:stCondLst>
                              <p:cond delay="3000"/>
                            </p:stCondLst>
                            <p:childTnLst>
                              <p:par>
                                <p:cTn id="8" presetID="11" presetClass="entr" presetSubtype="0" fill="hold" nodeType="afterEffect">
                                  <p:stCondLst>
                                    <p:cond delay="1000"/>
                                  </p:stCondLst>
                                  <p:childTnLst>
                                    <p:set>
                                      <p:cBhvr>
                                        <p:cTn id="9" dur="1000">
                                          <p:stCondLst>
                                            <p:cond delay="0"/>
                                          </p:stCondLst>
                                        </p:cTn>
                                        <p:tgtEl>
                                          <p:spTgt spid="77886"/>
                                        </p:tgtEl>
                                        <p:attrNameLst>
                                          <p:attrName>style.visibility</p:attrName>
                                        </p:attrNameLst>
                                      </p:cBhvr>
                                      <p:to>
                                        <p:strVal val="visible"/>
                                      </p:to>
                                    </p:set>
                                  </p:childTnLst>
                                </p:cTn>
                              </p:par>
                            </p:childTnLst>
                          </p:cTn>
                        </p:par>
                        <p:par>
                          <p:cTn id="10" fill="hold" nodeType="afterGroup">
                            <p:stCondLst>
                              <p:cond delay="5000"/>
                            </p:stCondLst>
                            <p:childTnLst>
                              <p:par>
                                <p:cTn id="11" presetID="11" presetClass="entr" presetSubtype="0" fill="hold" nodeType="afterEffect">
                                  <p:stCondLst>
                                    <p:cond delay="1000"/>
                                  </p:stCondLst>
                                  <p:childTnLst>
                                    <p:set>
                                      <p:cBhvr>
                                        <p:cTn id="12" dur="1000">
                                          <p:stCondLst>
                                            <p:cond delay="0"/>
                                          </p:stCondLst>
                                        </p:cTn>
                                        <p:tgtEl>
                                          <p:spTgt spid="77887"/>
                                        </p:tgtEl>
                                        <p:attrNameLst>
                                          <p:attrName>style.visibility</p:attrName>
                                        </p:attrNameLst>
                                      </p:cBhvr>
                                      <p:to>
                                        <p:strVal val="visible"/>
                                      </p:to>
                                    </p:set>
                                  </p:childTnLst>
                                </p:cTn>
                              </p:par>
                            </p:childTnLst>
                          </p:cTn>
                        </p:par>
                        <p:par>
                          <p:cTn id="13" fill="hold" nodeType="afterGroup">
                            <p:stCondLst>
                              <p:cond delay="7000"/>
                            </p:stCondLst>
                            <p:childTnLst>
                              <p:par>
                                <p:cTn id="14" presetID="11" presetClass="entr" presetSubtype="0" fill="hold" nodeType="afterEffect">
                                  <p:stCondLst>
                                    <p:cond delay="1000"/>
                                  </p:stCondLst>
                                  <p:childTnLst>
                                    <p:set>
                                      <p:cBhvr>
                                        <p:cTn id="15" dur="1000">
                                          <p:stCondLst>
                                            <p:cond delay="0"/>
                                          </p:stCondLst>
                                        </p:cTn>
                                        <p:tgtEl>
                                          <p:spTgt spid="778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A4BAA73-A66C-4713-AADD-8F3B4DC922A6}"/>
              </a:ext>
            </a:extLst>
          </p:cNvPr>
          <p:cNvSpPr>
            <a:spLocks noGrp="1"/>
          </p:cNvSpPr>
          <p:nvPr>
            <p:ph type="sldNum" sz="quarter" idx="12"/>
          </p:nvPr>
        </p:nvSpPr>
        <p:spPr/>
        <p:txBody>
          <a:bodyPr/>
          <a:lstStyle/>
          <a:p>
            <a:fld id="{64371D5A-F120-4388-84F8-0B628E105B7E}" type="slidenum">
              <a:rPr lang="en-US" altLang="en-US"/>
              <a:pPr/>
              <a:t>142</a:t>
            </a:fld>
            <a:endParaRPr lang="en-US" altLang="en-US"/>
          </a:p>
        </p:txBody>
      </p:sp>
      <p:sp>
        <p:nvSpPr>
          <p:cNvPr id="173059" name="Rectangle 3">
            <a:extLst>
              <a:ext uri="{FF2B5EF4-FFF2-40B4-BE49-F238E27FC236}">
                <a16:creationId xmlns:a16="http://schemas.microsoft.com/office/drawing/2014/main" id="{0876020E-41A0-429C-B9D4-6A21B7074287}"/>
              </a:ext>
            </a:extLst>
          </p:cNvPr>
          <p:cNvSpPr>
            <a:spLocks noGrp="1" noRot="1" noChangeArrowheads="1"/>
          </p:cNvSpPr>
          <p:nvPr>
            <p:ph type="body" idx="1"/>
          </p:nvPr>
        </p:nvSpPr>
        <p:spPr>
          <a:xfrm>
            <a:off x="76200" y="1066800"/>
            <a:ext cx="2514600" cy="5105400"/>
          </a:xfrm>
        </p:spPr>
        <p:txBody>
          <a:bodyPr/>
          <a:lstStyle/>
          <a:p>
            <a:pPr>
              <a:lnSpc>
                <a:spcPct val="90000"/>
              </a:lnSpc>
            </a:pPr>
            <a:r>
              <a:rPr lang="en-US" altLang="en-US" sz="2000"/>
              <a:t>Enter and run.</a:t>
            </a:r>
            <a:br>
              <a:rPr lang="en-US" altLang="en-US" sz="2000"/>
            </a:br>
            <a:endParaRPr lang="en-US" altLang="en-US" sz="2000"/>
          </a:p>
          <a:p>
            <a:pPr>
              <a:lnSpc>
                <a:spcPct val="90000"/>
              </a:lnSpc>
            </a:pPr>
            <a:r>
              <a:rPr lang="en-US" altLang="en-US" sz="2000"/>
              <a:t>Since the conditional IF-THEN calls a routine directly the code jumps over the GOSUB if the button is NOT pressed.</a:t>
            </a:r>
            <a:br>
              <a:rPr lang="en-US" altLang="en-US" sz="2000"/>
            </a:br>
            <a:endParaRPr lang="en-US" altLang="en-US" sz="2000"/>
          </a:p>
          <a:p>
            <a:pPr>
              <a:lnSpc>
                <a:spcPct val="90000"/>
              </a:lnSpc>
            </a:pPr>
            <a:r>
              <a:rPr lang="en-US" altLang="en-US" sz="2000"/>
              <a:t>With structured code it is easier to read and modify individual routines and add routines.</a:t>
            </a:r>
            <a:endParaRPr lang="en-US" altLang="en-US"/>
          </a:p>
        </p:txBody>
      </p:sp>
      <p:sp>
        <p:nvSpPr>
          <p:cNvPr id="173060" name="Text Box 4">
            <a:extLst>
              <a:ext uri="{FF2B5EF4-FFF2-40B4-BE49-F238E27FC236}">
                <a16:creationId xmlns:a16="http://schemas.microsoft.com/office/drawing/2014/main" id="{B384014C-EB20-4403-B80F-3DB752558597}"/>
              </a:ext>
            </a:extLst>
          </p:cNvPr>
          <p:cNvSpPr txBox="1">
            <a:spLocks noChangeArrowheads="1"/>
          </p:cNvSpPr>
          <p:nvPr/>
        </p:nvSpPr>
        <p:spPr bwMode="auto">
          <a:xfrm>
            <a:off x="2667000" y="381000"/>
            <a:ext cx="6245225" cy="5864225"/>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a:solidFill>
                  <a:srgbClr val="FFFFFF"/>
                </a:solidFill>
              </a:rPr>
              <a:t>' &lt;&lt;&lt;&lt; INSERT SECTION 5 COMMON </a:t>
            </a:r>
            <a:r>
              <a:rPr lang="en-US" altLang="en-US" sz="1400">
                <a:solidFill>
                  <a:srgbClr val="FFFFFF"/>
                </a:solidFill>
                <a:hlinkClick r:id="rId2" action="ppaction://hlinksldjump"/>
              </a:rPr>
              <a:t>CIRCUIT DECLARATIONS </a:t>
            </a:r>
            <a:endParaRPr lang="en-US" altLang="en-US" sz="1400">
              <a:solidFill>
                <a:srgbClr val="FFFFFF"/>
              </a:solidFill>
            </a:endParaRPr>
          </a:p>
          <a:p>
            <a:pPr algn="l">
              <a:spcBef>
                <a:spcPct val="0"/>
              </a:spcBef>
              <a:buClrTx/>
              <a:buSzTx/>
              <a:buFontTx/>
              <a:buNone/>
            </a:pPr>
            <a:r>
              <a:rPr lang="en-US" altLang="en-US" sz="1400">
                <a:solidFill>
                  <a:srgbClr val="FFFFFF"/>
                </a:solidFill>
              </a:rPr>
              <a:t>'Prog 6G: Sounding alarm with GOSUBs</a:t>
            </a:r>
          </a:p>
          <a:p>
            <a:pPr algn="l">
              <a:spcBef>
                <a:spcPct val="0"/>
              </a:spcBef>
              <a:buClrTx/>
              <a:buSzTx/>
              <a:buFontTx/>
              <a:buNone/>
            </a:pPr>
            <a:br>
              <a:rPr lang="en-US" altLang="en-US" sz="1400">
                <a:solidFill>
                  <a:srgbClr val="FFFFFF"/>
                </a:solidFill>
              </a:rPr>
            </a:br>
            <a:r>
              <a:rPr lang="en-US" altLang="en-US" sz="1400">
                <a:solidFill>
                  <a:srgbClr val="FFFFFF"/>
                </a:solidFill>
              </a:rPr>
              <a:t>Freq	VAR Word</a:t>
            </a:r>
            <a:br>
              <a:rPr lang="en-US" altLang="en-US" sz="1400">
                <a:solidFill>
                  <a:srgbClr val="FFFFFF"/>
                </a:solidFill>
              </a:rPr>
            </a:br>
            <a:endParaRPr lang="en-US" altLang="en-US" sz="1400">
              <a:solidFill>
                <a:srgbClr val="FFFFFF"/>
              </a:solidFill>
            </a:endParaRPr>
          </a:p>
          <a:p>
            <a:pPr algn="l">
              <a:spcBef>
                <a:spcPct val="0"/>
              </a:spcBef>
              <a:buClrTx/>
              <a:buSzTx/>
              <a:buFontTx/>
              <a:buNone/>
            </a:pPr>
            <a:r>
              <a:rPr lang="en-US" altLang="en-US" sz="1400">
                <a:solidFill>
                  <a:srgbClr val="FFFFFF"/>
                </a:solidFill>
              </a:rPr>
              <a:t>Main:</a:t>
            </a:r>
          </a:p>
          <a:p>
            <a:pPr algn="l">
              <a:spcBef>
                <a:spcPct val="0"/>
              </a:spcBef>
              <a:buClrTx/>
              <a:buSzTx/>
              <a:buFontTx/>
              <a:buNone/>
            </a:pPr>
            <a:r>
              <a:rPr lang="en-US" altLang="en-US" sz="1400">
                <a:solidFill>
                  <a:srgbClr val="FFFFFF"/>
                </a:solidFill>
              </a:rPr>
              <a:t>  GOSUB Check_PB1		'Call subroutine for PB1</a:t>
            </a:r>
          </a:p>
          <a:p>
            <a:pPr algn="l">
              <a:spcBef>
                <a:spcPct val="0"/>
              </a:spcBef>
              <a:buClrTx/>
              <a:buSzTx/>
              <a:buFontTx/>
              <a:buNone/>
            </a:pPr>
            <a:r>
              <a:rPr lang="en-US" altLang="en-US" sz="1400">
                <a:solidFill>
                  <a:srgbClr val="FFFFFF"/>
                </a:solidFill>
              </a:rPr>
              <a:t>  GOSUB Check_PB2		'Call subroutine for PB2</a:t>
            </a:r>
          </a:p>
          <a:p>
            <a:pPr algn="l">
              <a:spcBef>
                <a:spcPct val="0"/>
              </a:spcBef>
              <a:buClrTx/>
              <a:buSzTx/>
              <a:buFontTx/>
              <a:buNone/>
            </a:pPr>
            <a:r>
              <a:rPr lang="en-US" altLang="en-US" sz="1400">
                <a:solidFill>
                  <a:srgbClr val="FFFFFF"/>
                </a:solidFill>
              </a:rPr>
              <a:t>GOTO Main</a:t>
            </a:r>
          </a:p>
          <a:p>
            <a:pPr algn="l">
              <a:spcBef>
                <a:spcPct val="0"/>
              </a:spcBef>
              <a:buClrTx/>
              <a:buSzTx/>
              <a:buFontTx/>
              <a:buNone/>
            </a:pPr>
            <a:endParaRPr lang="en-US" altLang="en-US" sz="1400">
              <a:solidFill>
                <a:srgbClr val="FFFFFF"/>
              </a:solidFill>
            </a:endParaRPr>
          </a:p>
          <a:p>
            <a:pPr algn="l">
              <a:spcBef>
                <a:spcPct val="0"/>
              </a:spcBef>
              <a:buClrTx/>
              <a:buSzTx/>
              <a:buFontTx/>
              <a:buNone/>
            </a:pPr>
            <a:r>
              <a:rPr lang="en-US" altLang="en-US" sz="1400">
                <a:solidFill>
                  <a:srgbClr val="FFFFFF"/>
                </a:solidFill>
              </a:rPr>
              <a:t>Check_PB1:  	' *** Sound alarm if PB1 pressed</a:t>
            </a:r>
          </a:p>
          <a:p>
            <a:pPr algn="l">
              <a:spcBef>
                <a:spcPct val="0"/>
              </a:spcBef>
              <a:buClrTx/>
              <a:buSzTx/>
              <a:buFontTx/>
              <a:buNone/>
            </a:pPr>
            <a:r>
              <a:rPr lang="en-US" altLang="en-US" sz="1400">
                <a:solidFill>
                  <a:srgbClr val="FFFFFF"/>
                </a:solidFill>
              </a:rPr>
              <a:t>  If PB1 = PB_Off THEN Check1_Done	' If NOT pressed, jump</a:t>
            </a:r>
          </a:p>
          <a:p>
            <a:pPr algn="l">
              <a:spcBef>
                <a:spcPct val="0"/>
              </a:spcBef>
              <a:buClrTx/>
              <a:buSzTx/>
              <a:buFontTx/>
              <a:buNone/>
            </a:pPr>
            <a:r>
              <a:rPr lang="en-US" altLang="en-US" sz="1400">
                <a:solidFill>
                  <a:srgbClr val="FFFFFF"/>
                </a:solidFill>
              </a:rPr>
              <a:t>  Freq = 1000			' Set Tone</a:t>
            </a:r>
            <a:br>
              <a:rPr lang="en-US" altLang="en-US" sz="1400">
                <a:solidFill>
                  <a:srgbClr val="FFFFFF"/>
                </a:solidFill>
              </a:rPr>
            </a:br>
            <a:r>
              <a:rPr lang="en-US" altLang="en-US" sz="1400">
                <a:solidFill>
                  <a:srgbClr val="FFFFFF"/>
                </a:solidFill>
              </a:rPr>
              <a:t>  GOSUB Sound_Speaker		' over GOSUB</a:t>
            </a:r>
          </a:p>
          <a:p>
            <a:pPr algn="l">
              <a:spcBef>
                <a:spcPct val="0"/>
              </a:spcBef>
              <a:buClrTx/>
              <a:buSzTx/>
              <a:buFontTx/>
              <a:buNone/>
            </a:pPr>
            <a:r>
              <a:rPr lang="en-US" altLang="en-US" sz="1400">
                <a:solidFill>
                  <a:srgbClr val="FFFFFF"/>
                </a:solidFill>
              </a:rPr>
              <a:t>Check1_Done:</a:t>
            </a:r>
          </a:p>
          <a:p>
            <a:pPr algn="l">
              <a:spcBef>
                <a:spcPct val="0"/>
              </a:spcBef>
              <a:buClrTx/>
              <a:buSzTx/>
              <a:buFontTx/>
              <a:buNone/>
            </a:pPr>
            <a:r>
              <a:rPr lang="en-US" altLang="en-US" sz="1400">
                <a:solidFill>
                  <a:srgbClr val="FFFFFF"/>
                </a:solidFill>
              </a:rPr>
              <a:t>RETURN</a:t>
            </a:r>
          </a:p>
          <a:p>
            <a:pPr algn="l">
              <a:spcBef>
                <a:spcPct val="0"/>
              </a:spcBef>
              <a:buClrTx/>
              <a:buSzTx/>
              <a:buFontTx/>
              <a:buNone/>
            </a:pPr>
            <a:endParaRPr lang="en-US" altLang="en-US" sz="1400">
              <a:solidFill>
                <a:srgbClr val="FFFFFF"/>
              </a:solidFill>
            </a:endParaRPr>
          </a:p>
          <a:p>
            <a:pPr algn="l">
              <a:spcBef>
                <a:spcPct val="0"/>
              </a:spcBef>
              <a:buClrTx/>
              <a:buSzTx/>
              <a:buFontTx/>
              <a:buNone/>
            </a:pPr>
            <a:r>
              <a:rPr lang="en-US" altLang="en-US" sz="1400">
                <a:solidFill>
                  <a:srgbClr val="FFFFFF"/>
                </a:solidFill>
              </a:rPr>
              <a:t>Check_PB2:	' *** Sound alarm if PB2 pressed</a:t>
            </a:r>
          </a:p>
          <a:p>
            <a:pPr algn="l">
              <a:spcBef>
                <a:spcPct val="0"/>
              </a:spcBef>
              <a:buClrTx/>
              <a:buSzTx/>
              <a:buFontTx/>
              <a:buNone/>
            </a:pPr>
            <a:r>
              <a:rPr lang="en-US" altLang="en-US" sz="1400">
                <a:solidFill>
                  <a:srgbClr val="FFFFFF"/>
                </a:solidFill>
              </a:rPr>
              <a:t>  If PB2 = PB_Off THEN Check2_Done	' If NOT pressed, jump</a:t>
            </a:r>
            <a:br>
              <a:rPr lang="en-US" altLang="en-US" sz="1400">
                <a:solidFill>
                  <a:srgbClr val="FFFFFF"/>
                </a:solidFill>
              </a:rPr>
            </a:br>
            <a:r>
              <a:rPr lang="en-US" altLang="en-US" sz="1400">
                <a:solidFill>
                  <a:srgbClr val="FFFFFF"/>
                </a:solidFill>
              </a:rPr>
              <a:t>  Freq = 2000			' Set Tone</a:t>
            </a:r>
          </a:p>
          <a:p>
            <a:pPr algn="l">
              <a:spcBef>
                <a:spcPct val="0"/>
              </a:spcBef>
              <a:buClrTx/>
              <a:buSzTx/>
              <a:buFontTx/>
              <a:buNone/>
            </a:pPr>
            <a:r>
              <a:rPr lang="en-US" altLang="en-US" sz="1400">
                <a:solidFill>
                  <a:srgbClr val="FFFFFF"/>
                </a:solidFill>
              </a:rPr>
              <a:t>  GOSUB Sound_Speaker		' over GOSUB</a:t>
            </a:r>
          </a:p>
          <a:p>
            <a:pPr algn="l">
              <a:spcBef>
                <a:spcPct val="0"/>
              </a:spcBef>
              <a:buClrTx/>
              <a:buSzTx/>
              <a:buFontTx/>
              <a:buNone/>
            </a:pPr>
            <a:r>
              <a:rPr lang="en-US" altLang="en-US" sz="1400">
                <a:solidFill>
                  <a:srgbClr val="FFFFFF"/>
                </a:solidFill>
              </a:rPr>
              <a:t>Check2_Done:</a:t>
            </a:r>
          </a:p>
          <a:p>
            <a:pPr algn="l">
              <a:spcBef>
                <a:spcPct val="0"/>
              </a:spcBef>
              <a:buClrTx/>
              <a:buSzTx/>
              <a:buFontTx/>
              <a:buNone/>
            </a:pPr>
            <a:r>
              <a:rPr lang="en-US" altLang="en-US" sz="1400">
                <a:solidFill>
                  <a:srgbClr val="FFFFFF"/>
                </a:solidFill>
              </a:rPr>
              <a:t>RETURN</a:t>
            </a:r>
          </a:p>
          <a:p>
            <a:pPr algn="l">
              <a:spcBef>
                <a:spcPct val="0"/>
              </a:spcBef>
              <a:buClrTx/>
              <a:buSzTx/>
              <a:buFontTx/>
              <a:buNone/>
            </a:pPr>
            <a:endParaRPr lang="en-US" altLang="en-US" sz="1400">
              <a:solidFill>
                <a:srgbClr val="FFFFFF"/>
              </a:solidFill>
            </a:endParaRPr>
          </a:p>
          <a:p>
            <a:pPr algn="l">
              <a:spcBef>
                <a:spcPct val="0"/>
              </a:spcBef>
              <a:buClrTx/>
              <a:buSzTx/>
              <a:buFontTx/>
              <a:buNone/>
            </a:pPr>
            <a:r>
              <a:rPr lang="en-US" altLang="en-US" sz="1400">
                <a:solidFill>
                  <a:srgbClr val="FFFFFF"/>
                </a:solidFill>
              </a:rPr>
              <a:t>Sound_Speaker:	' *** Sound speaker for alarm</a:t>
            </a:r>
          </a:p>
          <a:p>
            <a:pPr algn="l">
              <a:spcBef>
                <a:spcPct val="0"/>
              </a:spcBef>
              <a:buClrTx/>
              <a:buSzTx/>
              <a:buFontTx/>
              <a:buNone/>
            </a:pPr>
            <a:r>
              <a:rPr lang="en-US" altLang="en-US" sz="1400">
                <a:solidFill>
                  <a:srgbClr val="FFFFFF"/>
                </a:solidFill>
              </a:rPr>
              <a:t>  FREQOUT Speaker, 1000,Freq	'Sound speaker</a:t>
            </a:r>
          </a:p>
          <a:p>
            <a:pPr algn="l">
              <a:spcBef>
                <a:spcPct val="0"/>
              </a:spcBef>
              <a:buClrTx/>
              <a:buSzTx/>
              <a:buFontTx/>
              <a:buNone/>
            </a:pPr>
            <a:r>
              <a:rPr lang="en-US" altLang="en-US" sz="1400">
                <a:solidFill>
                  <a:srgbClr val="FFFFFF"/>
                </a:solidFill>
              </a:rPr>
              <a:t>RETURN</a:t>
            </a:r>
            <a:endParaRPr lang="en-US" altLang="en-US" sz="1600">
              <a:solidFill>
                <a:srgbClr val="FFFFFF"/>
              </a:solidFill>
            </a:endParaRPr>
          </a:p>
        </p:txBody>
      </p:sp>
    </p:spTree>
  </p:cSld>
  <p:clrMapOvr>
    <a:masterClrMapping/>
  </p:clrMapOvr>
  <p:transition advClick="0"/>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1AFA9573-FD0B-4943-87AE-8D8742670101}"/>
              </a:ext>
            </a:extLst>
          </p:cNvPr>
          <p:cNvSpPr>
            <a:spLocks noGrp="1"/>
          </p:cNvSpPr>
          <p:nvPr>
            <p:ph type="sldNum" sz="quarter" idx="12"/>
          </p:nvPr>
        </p:nvSpPr>
        <p:spPr/>
        <p:txBody>
          <a:bodyPr/>
          <a:lstStyle/>
          <a:p>
            <a:fld id="{98D56298-7C57-47B9-8340-DC4614709DCB}" type="slidenum">
              <a:rPr lang="en-US" altLang="en-US"/>
              <a:pPr/>
              <a:t>143</a:t>
            </a:fld>
            <a:endParaRPr lang="en-US" altLang="en-US"/>
          </a:p>
        </p:txBody>
      </p:sp>
      <p:sp>
        <p:nvSpPr>
          <p:cNvPr id="174083" name="Rectangle 3">
            <a:extLst>
              <a:ext uri="{FF2B5EF4-FFF2-40B4-BE49-F238E27FC236}">
                <a16:creationId xmlns:a16="http://schemas.microsoft.com/office/drawing/2014/main" id="{9F06D1CE-0899-4909-B8F8-AC6C3AC05DE9}"/>
              </a:ext>
            </a:extLst>
          </p:cNvPr>
          <p:cNvSpPr>
            <a:spLocks noGrp="1" noRot="1" noChangeArrowheads="1"/>
          </p:cNvSpPr>
          <p:nvPr>
            <p:ph type="body" idx="1"/>
          </p:nvPr>
        </p:nvSpPr>
        <p:spPr>
          <a:xfrm>
            <a:off x="685800" y="304800"/>
            <a:ext cx="7772400" cy="457200"/>
          </a:xfrm>
        </p:spPr>
        <p:txBody>
          <a:bodyPr/>
          <a:lstStyle/>
          <a:p>
            <a:r>
              <a:rPr lang="en-US" altLang="en-US" sz="2400"/>
              <a:t>Flow with no buttons pressed.</a:t>
            </a:r>
            <a:endParaRPr lang="en-US" altLang="en-US" sz="2800"/>
          </a:p>
        </p:txBody>
      </p:sp>
      <p:sp>
        <p:nvSpPr>
          <p:cNvPr id="174084" name="Text Box 4">
            <a:extLst>
              <a:ext uri="{FF2B5EF4-FFF2-40B4-BE49-F238E27FC236}">
                <a16:creationId xmlns:a16="http://schemas.microsoft.com/office/drawing/2014/main" id="{84DB31C6-7360-411E-AF2F-47DE0833A486}"/>
              </a:ext>
            </a:extLst>
          </p:cNvPr>
          <p:cNvSpPr txBox="1">
            <a:spLocks noChangeArrowheads="1"/>
          </p:cNvSpPr>
          <p:nvPr/>
        </p:nvSpPr>
        <p:spPr bwMode="auto">
          <a:xfrm>
            <a:off x="1676400" y="933450"/>
            <a:ext cx="7159625" cy="5010150"/>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600" b="0">
                <a:solidFill>
                  <a:srgbClr val="FFFFFF"/>
                </a:solidFill>
              </a:rPr>
              <a:t>Main:</a:t>
            </a:r>
          </a:p>
          <a:p>
            <a:pPr algn="l">
              <a:spcBef>
                <a:spcPct val="0"/>
              </a:spcBef>
              <a:buClrTx/>
              <a:buSzTx/>
              <a:buFontTx/>
              <a:buNone/>
            </a:pPr>
            <a:r>
              <a:rPr lang="en-US" altLang="en-US" sz="1600" b="0">
                <a:solidFill>
                  <a:srgbClr val="FFFFFF"/>
                </a:solidFill>
              </a:rPr>
              <a:t>  GOSUB Check_PB1		'Call subroutine for PB1</a:t>
            </a:r>
          </a:p>
          <a:p>
            <a:pPr algn="l">
              <a:spcBef>
                <a:spcPct val="0"/>
              </a:spcBef>
              <a:buClrTx/>
              <a:buSzTx/>
              <a:buFontTx/>
              <a:buNone/>
            </a:pPr>
            <a:r>
              <a:rPr lang="en-US" altLang="en-US" sz="1600" b="0">
                <a:solidFill>
                  <a:srgbClr val="FFFFFF"/>
                </a:solidFill>
              </a:rPr>
              <a:t>  GOSUB Check_PB2		'Call subroutine for PB2</a:t>
            </a:r>
          </a:p>
          <a:p>
            <a:pPr algn="l">
              <a:spcBef>
                <a:spcPct val="0"/>
              </a:spcBef>
              <a:buClrTx/>
              <a:buSzTx/>
              <a:buFontTx/>
              <a:buNone/>
            </a:pPr>
            <a:r>
              <a:rPr lang="en-US" altLang="en-US" sz="1600" b="0">
                <a:solidFill>
                  <a:srgbClr val="FFFFFF"/>
                </a:solidFill>
              </a:rPr>
              <a:t>GOTO Main</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Check_PB1:  	' *** Sound alarm if PB1 pressed</a:t>
            </a:r>
          </a:p>
          <a:p>
            <a:pPr algn="l">
              <a:spcBef>
                <a:spcPct val="0"/>
              </a:spcBef>
              <a:buClrTx/>
              <a:buSzTx/>
              <a:buFontTx/>
              <a:buNone/>
            </a:pPr>
            <a:r>
              <a:rPr lang="en-US" altLang="en-US" sz="1600" b="0">
                <a:solidFill>
                  <a:srgbClr val="FFFFFF"/>
                </a:solidFill>
              </a:rPr>
              <a:t>  If PB1 = PB_Off THEN Check1_Done	'If NOT pressed, jump</a:t>
            </a:r>
          </a:p>
          <a:p>
            <a:pPr algn="l">
              <a:spcBef>
                <a:spcPct val="0"/>
              </a:spcBef>
              <a:buClrTx/>
              <a:buSzTx/>
              <a:buFontTx/>
              <a:buNone/>
            </a:pPr>
            <a:r>
              <a:rPr lang="en-US" altLang="en-US" sz="1600" b="0">
                <a:solidFill>
                  <a:srgbClr val="FFFFFF"/>
                </a:solidFill>
              </a:rPr>
              <a:t>  GOSUB Sound_Speaker		' over GOSUB</a:t>
            </a:r>
          </a:p>
          <a:p>
            <a:pPr algn="l">
              <a:spcBef>
                <a:spcPct val="0"/>
              </a:spcBef>
              <a:buClrTx/>
              <a:buSzTx/>
              <a:buFontTx/>
              <a:buNone/>
            </a:pPr>
            <a:r>
              <a:rPr lang="en-US" altLang="en-US" sz="1600" b="0">
                <a:solidFill>
                  <a:srgbClr val="FFFFFF"/>
                </a:solidFill>
              </a:rPr>
              <a:t>Check1_Done:</a:t>
            </a:r>
          </a:p>
          <a:p>
            <a:pPr algn="l">
              <a:spcBef>
                <a:spcPct val="0"/>
              </a:spcBef>
              <a:buClrTx/>
              <a:buSzTx/>
              <a:buFontTx/>
              <a:buNone/>
            </a:pPr>
            <a:r>
              <a:rPr lang="en-US" altLang="en-US" sz="1600" b="0">
                <a:solidFill>
                  <a:srgbClr val="FFFFFF"/>
                </a:solidFill>
              </a:rPr>
              <a:t>RETURN</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Check_PB2:	' *** Sound alarm if PB2 pressed</a:t>
            </a:r>
          </a:p>
          <a:p>
            <a:pPr algn="l">
              <a:spcBef>
                <a:spcPct val="0"/>
              </a:spcBef>
              <a:buClrTx/>
              <a:buSzTx/>
              <a:buFontTx/>
              <a:buNone/>
            </a:pPr>
            <a:r>
              <a:rPr lang="en-US" altLang="en-US" sz="1600" b="0">
                <a:solidFill>
                  <a:srgbClr val="FFFFFF"/>
                </a:solidFill>
              </a:rPr>
              <a:t>  If PB2 = PB_Off THEN Check2_Done	'If NOT pressed, jump</a:t>
            </a:r>
          </a:p>
          <a:p>
            <a:pPr algn="l">
              <a:spcBef>
                <a:spcPct val="0"/>
              </a:spcBef>
              <a:buClrTx/>
              <a:buSzTx/>
              <a:buFontTx/>
              <a:buNone/>
            </a:pPr>
            <a:r>
              <a:rPr lang="en-US" altLang="en-US" sz="1600" b="0">
                <a:solidFill>
                  <a:srgbClr val="FFFFFF"/>
                </a:solidFill>
              </a:rPr>
              <a:t>  GOSUB Sound_Speaker		' over GOSUB</a:t>
            </a:r>
          </a:p>
          <a:p>
            <a:pPr algn="l">
              <a:spcBef>
                <a:spcPct val="0"/>
              </a:spcBef>
              <a:buClrTx/>
              <a:buSzTx/>
              <a:buFontTx/>
              <a:buNone/>
            </a:pPr>
            <a:r>
              <a:rPr lang="en-US" altLang="en-US" sz="1600" b="0">
                <a:solidFill>
                  <a:srgbClr val="FFFFFF"/>
                </a:solidFill>
              </a:rPr>
              <a:t>Check2_Done:</a:t>
            </a:r>
          </a:p>
          <a:p>
            <a:pPr algn="l">
              <a:spcBef>
                <a:spcPct val="0"/>
              </a:spcBef>
              <a:buClrTx/>
              <a:buSzTx/>
              <a:buFontTx/>
              <a:buNone/>
            </a:pPr>
            <a:r>
              <a:rPr lang="en-US" altLang="en-US" sz="1600" b="0">
                <a:solidFill>
                  <a:srgbClr val="FFFFFF"/>
                </a:solidFill>
              </a:rPr>
              <a:t>RETURN</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Sound_Speaker:	' *** Sound speaker for alarm</a:t>
            </a:r>
          </a:p>
          <a:p>
            <a:pPr algn="l">
              <a:spcBef>
                <a:spcPct val="0"/>
              </a:spcBef>
              <a:buClrTx/>
              <a:buSzTx/>
              <a:buFontTx/>
              <a:buNone/>
            </a:pPr>
            <a:r>
              <a:rPr lang="en-US" altLang="en-US" sz="1600" b="0">
                <a:solidFill>
                  <a:srgbClr val="FFFFFF"/>
                </a:solidFill>
              </a:rPr>
              <a:t>  FREQOUT Speaker, 1000,2000	'Sound speaker</a:t>
            </a:r>
          </a:p>
          <a:p>
            <a:pPr algn="l">
              <a:spcBef>
                <a:spcPct val="0"/>
              </a:spcBef>
              <a:buClrTx/>
              <a:buSzTx/>
              <a:buFontTx/>
              <a:buNone/>
            </a:pPr>
            <a:r>
              <a:rPr lang="en-US" altLang="en-US" sz="1600" b="0">
                <a:solidFill>
                  <a:srgbClr val="FFFFFF"/>
                </a:solidFill>
              </a:rPr>
              <a:t>RETURN</a:t>
            </a:r>
          </a:p>
        </p:txBody>
      </p:sp>
      <p:sp>
        <p:nvSpPr>
          <p:cNvPr id="174085" name="AutoShape 5">
            <a:extLst>
              <a:ext uri="{FF2B5EF4-FFF2-40B4-BE49-F238E27FC236}">
                <a16:creationId xmlns:a16="http://schemas.microsoft.com/office/drawing/2014/main" id="{A80B87C3-5179-4A8A-8A3B-28436A629663}"/>
              </a:ext>
            </a:extLst>
          </p:cNvPr>
          <p:cNvSpPr>
            <a:spLocks noChangeArrowheads="1"/>
          </p:cNvSpPr>
          <p:nvPr/>
        </p:nvSpPr>
        <p:spPr bwMode="auto">
          <a:xfrm>
            <a:off x="1447800" y="1066800"/>
            <a:ext cx="304800" cy="381000"/>
          </a:xfrm>
          <a:prstGeom prst="curvedRightArrow">
            <a:avLst>
              <a:gd name="adj1" fmla="val 25000"/>
              <a:gd name="adj2" fmla="val 50000"/>
              <a:gd name="adj3" fmla="val 33333"/>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86" name="AutoShape 6">
            <a:extLst>
              <a:ext uri="{FF2B5EF4-FFF2-40B4-BE49-F238E27FC236}">
                <a16:creationId xmlns:a16="http://schemas.microsoft.com/office/drawing/2014/main" id="{F64CBFD9-16E3-4930-BE16-B4A96D60E456}"/>
              </a:ext>
            </a:extLst>
          </p:cNvPr>
          <p:cNvSpPr>
            <a:spLocks noChangeArrowheads="1"/>
          </p:cNvSpPr>
          <p:nvPr/>
        </p:nvSpPr>
        <p:spPr bwMode="auto">
          <a:xfrm flipH="1">
            <a:off x="3810000" y="1295400"/>
            <a:ext cx="381000" cy="1295400"/>
          </a:xfrm>
          <a:prstGeom prst="curvedRightArrow">
            <a:avLst>
              <a:gd name="adj1" fmla="val 34315"/>
              <a:gd name="adj2" fmla="val 136000"/>
              <a:gd name="adj3" fmla="val 33333"/>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87" name="AutoShape 7">
            <a:extLst>
              <a:ext uri="{FF2B5EF4-FFF2-40B4-BE49-F238E27FC236}">
                <a16:creationId xmlns:a16="http://schemas.microsoft.com/office/drawing/2014/main" id="{667B315F-BD2A-48B6-926E-A1F23B62C0B1}"/>
              </a:ext>
            </a:extLst>
          </p:cNvPr>
          <p:cNvSpPr>
            <a:spLocks noChangeArrowheads="1"/>
          </p:cNvSpPr>
          <p:nvPr/>
        </p:nvSpPr>
        <p:spPr bwMode="auto">
          <a:xfrm>
            <a:off x="1447800" y="2286000"/>
            <a:ext cx="304800" cy="381000"/>
          </a:xfrm>
          <a:prstGeom prst="curvedRightArrow">
            <a:avLst>
              <a:gd name="adj1" fmla="val 25000"/>
              <a:gd name="adj2" fmla="val 50000"/>
              <a:gd name="adj3" fmla="val 33333"/>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88" name="AutoShape 8">
            <a:extLst>
              <a:ext uri="{FF2B5EF4-FFF2-40B4-BE49-F238E27FC236}">
                <a16:creationId xmlns:a16="http://schemas.microsoft.com/office/drawing/2014/main" id="{89E77359-2137-46EE-9E20-9D536BAD06EC}"/>
              </a:ext>
            </a:extLst>
          </p:cNvPr>
          <p:cNvSpPr>
            <a:spLocks noChangeArrowheads="1"/>
          </p:cNvSpPr>
          <p:nvPr/>
        </p:nvSpPr>
        <p:spPr bwMode="auto">
          <a:xfrm flipH="1">
            <a:off x="4724400" y="2514600"/>
            <a:ext cx="304800" cy="685800"/>
          </a:xfrm>
          <a:prstGeom prst="curvedRightArrow">
            <a:avLst>
              <a:gd name="adj1" fmla="val 45000"/>
              <a:gd name="adj2" fmla="val 90000"/>
              <a:gd name="adj3" fmla="val 33333"/>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89" name="AutoShape 9">
            <a:extLst>
              <a:ext uri="{FF2B5EF4-FFF2-40B4-BE49-F238E27FC236}">
                <a16:creationId xmlns:a16="http://schemas.microsoft.com/office/drawing/2014/main" id="{1B1CFE00-5423-497C-AEA0-977242C1B023}"/>
              </a:ext>
            </a:extLst>
          </p:cNvPr>
          <p:cNvSpPr>
            <a:spLocks noChangeArrowheads="1"/>
          </p:cNvSpPr>
          <p:nvPr/>
        </p:nvSpPr>
        <p:spPr bwMode="auto">
          <a:xfrm>
            <a:off x="1447800" y="3048000"/>
            <a:ext cx="304800" cy="381000"/>
          </a:xfrm>
          <a:prstGeom prst="curvedRightArrow">
            <a:avLst>
              <a:gd name="adj1" fmla="val 25000"/>
              <a:gd name="adj2" fmla="val 50000"/>
              <a:gd name="adj3" fmla="val 33333"/>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90" name="AutoShape 10">
            <a:extLst>
              <a:ext uri="{FF2B5EF4-FFF2-40B4-BE49-F238E27FC236}">
                <a16:creationId xmlns:a16="http://schemas.microsoft.com/office/drawing/2014/main" id="{525D03B1-4EF7-4551-9513-4D4E9EABB8B8}"/>
              </a:ext>
            </a:extLst>
          </p:cNvPr>
          <p:cNvSpPr>
            <a:spLocks noChangeArrowheads="1"/>
          </p:cNvSpPr>
          <p:nvPr/>
        </p:nvSpPr>
        <p:spPr bwMode="auto">
          <a:xfrm flipV="1">
            <a:off x="1066800" y="1143000"/>
            <a:ext cx="609600" cy="2286000"/>
          </a:xfrm>
          <a:prstGeom prst="curvedRightArrow">
            <a:avLst>
              <a:gd name="adj1" fmla="val 28576"/>
              <a:gd name="adj2" fmla="val 150000"/>
              <a:gd name="adj3" fmla="val 33333"/>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91" name="AutoShape 11">
            <a:extLst>
              <a:ext uri="{FF2B5EF4-FFF2-40B4-BE49-F238E27FC236}">
                <a16:creationId xmlns:a16="http://schemas.microsoft.com/office/drawing/2014/main" id="{34C3AC8B-AD47-477E-A49F-B416B8963769}"/>
              </a:ext>
            </a:extLst>
          </p:cNvPr>
          <p:cNvSpPr>
            <a:spLocks noChangeArrowheads="1"/>
          </p:cNvSpPr>
          <p:nvPr/>
        </p:nvSpPr>
        <p:spPr bwMode="auto">
          <a:xfrm flipH="1">
            <a:off x="4267200" y="1524000"/>
            <a:ext cx="609600" cy="2819400"/>
          </a:xfrm>
          <a:prstGeom prst="curvedRightArrow">
            <a:avLst>
              <a:gd name="adj1" fmla="val 46678"/>
              <a:gd name="adj2" fmla="val 185000"/>
              <a:gd name="adj3" fmla="val 33333"/>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92" name="AutoShape 12">
            <a:extLst>
              <a:ext uri="{FF2B5EF4-FFF2-40B4-BE49-F238E27FC236}">
                <a16:creationId xmlns:a16="http://schemas.microsoft.com/office/drawing/2014/main" id="{15014571-174E-47E7-B71E-73FF7961F6E3}"/>
              </a:ext>
            </a:extLst>
          </p:cNvPr>
          <p:cNvSpPr>
            <a:spLocks noChangeArrowheads="1"/>
          </p:cNvSpPr>
          <p:nvPr/>
        </p:nvSpPr>
        <p:spPr bwMode="auto">
          <a:xfrm>
            <a:off x="1447800" y="3733800"/>
            <a:ext cx="304800" cy="381000"/>
          </a:xfrm>
          <a:prstGeom prst="curvedRightArrow">
            <a:avLst>
              <a:gd name="adj1" fmla="val 25000"/>
              <a:gd name="adj2" fmla="val 50000"/>
              <a:gd name="adj3" fmla="val 33333"/>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93" name="AutoShape 13">
            <a:extLst>
              <a:ext uri="{FF2B5EF4-FFF2-40B4-BE49-F238E27FC236}">
                <a16:creationId xmlns:a16="http://schemas.microsoft.com/office/drawing/2014/main" id="{385DD75D-6488-410A-B35A-DD23EA0B8665}"/>
              </a:ext>
            </a:extLst>
          </p:cNvPr>
          <p:cNvSpPr>
            <a:spLocks noChangeArrowheads="1"/>
          </p:cNvSpPr>
          <p:nvPr/>
        </p:nvSpPr>
        <p:spPr bwMode="auto">
          <a:xfrm flipH="1">
            <a:off x="4724400" y="3962400"/>
            <a:ext cx="304800" cy="685800"/>
          </a:xfrm>
          <a:prstGeom prst="curvedRightArrow">
            <a:avLst>
              <a:gd name="adj1" fmla="val 45000"/>
              <a:gd name="adj2" fmla="val 90000"/>
              <a:gd name="adj3" fmla="val 33333"/>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94" name="AutoShape 14">
            <a:extLst>
              <a:ext uri="{FF2B5EF4-FFF2-40B4-BE49-F238E27FC236}">
                <a16:creationId xmlns:a16="http://schemas.microsoft.com/office/drawing/2014/main" id="{3F208985-F220-4937-8BC5-BE9A5C634A10}"/>
              </a:ext>
            </a:extLst>
          </p:cNvPr>
          <p:cNvSpPr>
            <a:spLocks noChangeArrowheads="1"/>
          </p:cNvSpPr>
          <p:nvPr/>
        </p:nvSpPr>
        <p:spPr bwMode="auto">
          <a:xfrm flipV="1">
            <a:off x="381000" y="1143000"/>
            <a:ext cx="1066800" cy="3733800"/>
          </a:xfrm>
          <a:prstGeom prst="curvedRightArrow">
            <a:avLst>
              <a:gd name="adj1" fmla="val 19752"/>
              <a:gd name="adj2" fmla="val 133081"/>
              <a:gd name="adj3" fmla="val 43157"/>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95" name="AutoShape 15">
            <a:extLst>
              <a:ext uri="{FF2B5EF4-FFF2-40B4-BE49-F238E27FC236}">
                <a16:creationId xmlns:a16="http://schemas.microsoft.com/office/drawing/2014/main" id="{6B2502C2-97EC-41A7-BEC5-B918C817D651}"/>
              </a:ext>
            </a:extLst>
          </p:cNvPr>
          <p:cNvSpPr>
            <a:spLocks noChangeArrowheads="1"/>
          </p:cNvSpPr>
          <p:nvPr/>
        </p:nvSpPr>
        <p:spPr bwMode="auto">
          <a:xfrm flipH="1" flipV="1">
            <a:off x="2971800" y="914400"/>
            <a:ext cx="533400" cy="990600"/>
          </a:xfrm>
          <a:prstGeom prst="curvedRightArrow">
            <a:avLst>
              <a:gd name="adj1" fmla="val 14152"/>
              <a:gd name="adj2" fmla="val 74286"/>
              <a:gd name="adj3" fmla="val 33333"/>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096" name="AutoShape 16">
            <a:extLst>
              <a:ext uri="{FF2B5EF4-FFF2-40B4-BE49-F238E27FC236}">
                <a16:creationId xmlns:a16="http://schemas.microsoft.com/office/drawing/2014/main" id="{8B29AD84-E81F-4D1E-AF78-5E57260DE4D5}"/>
              </a:ext>
            </a:extLst>
          </p:cNvPr>
          <p:cNvSpPr>
            <a:spLocks noChangeArrowheads="1"/>
          </p:cNvSpPr>
          <p:nvPr/>
        </p:nvSpPr>
        <p:spPr bwMode="auto">
          <a:xfrm>
            <a:off x="1447800" y="4495800"/>
            <a:ext cx="304800" cy="381000"/>
          </a:xfrm>
          <a:prstGeom prst="curvedRightArrow">
            <a:avLst>
              <a:gd name="adj1" fmla="val 25000"/>
              <a:gd name="adj2" fmla="val 50000"/>
              <a:gd name="adj3" fmla="val 33333"/>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74085"/>
                                        </p:tgtEl>
                                        <p:attrNameLst>
                                          <p:attrName>style.visibility</p:attrName>
                                        </p:attrNameLst>
                                      </p:cBhvr>
                                      <p:to>
                                        <p:strVal val="visible"/>
                                      </p:to>
                                    </p:set>
                                    <p:animEffect transition="in" filter="dissolve">
                                      <p:cBhvr>
                                        <p:cTn id="7" dur="500"/>
                                        <p:tgtEl>
                                          <p:spTgt spid="174085"/>
                                        </p:tgtEl>
                                      </p:cBhvr>
                                    </p:animEffect>
                                  </p:childTnLst>
                                </p:cTn>
                              </p:par>
                            </p:childTnLst>
                          </p:cTn>
                        </p:par>
                        <p:par>
                          <p:cTn id="8" fill="hold" nodeType="afterGroup">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74086"/>
                                        </p:tgtEl>
                                        <p:attrNameLst>
                                          <p:attrName>style.visibility</p:attrName>
                                        </p:attrNameLst>
                                      </p:cBhvr>
                                      <p:to>
                                        <p:strVal val="visible"/>
                                      </p:to>
                                    </p:set>
                                    <p:animEffect transition="in" filter="dissolve">
                                      <p:cBhvr>
                                        <p:cTn id="11" dur="500"/>
                                        <p:tgtEl>
                                          <p:spTgt spid="174086"/>
                                        </p:tgtEl>
                                      </p:cBhvr>
                                    </p:animEffect>
                                  </p:childTnLst>
                                </p:cTn>
                              </p:par>
                            </p:childTnLst>
                          </p:cTn>
                        </p:par>
                        <p:par>
                          <p:cTn id="12" fill="hold" nodeType="afterGroup">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74087"/>
                                        </p:tgtEl>
                                        <p:attrNameLst>
                                          <p:attrName>style.visibility</p:attrName>
                                        </p:attrNameLst>
                                      </p:cBhvr>
                                      <p:to>
                                        <p:strVal val="visible"/>
                                      </p:to>
                                    </p:set>
                                    <p:animEffect transition="in" filter="dissolve">
                                      <p:cBhvr>
                                        <p:cTn id="15" dur="500"/>
                                        <p:tgtEl>
                                          <p:spTgt spid="174087"/>
                                        </p:tgtEl>
                                      </p:cBhvr>
                                    </p:animEffect>
                                  </p:childTnLst>
                                </p:cTn>
                              </p:par>
                            </p:childTnLst>
                          </p:cTn>
                        </p:par>
                        <p:par>
                          <p:cTn id="16" fill="hold" nodeType="afterGroup">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74088"/>
                                        </p:tgtEl>
                                        <p:attrNameLst>
                                          <p:attrName>style.visibility</p:attrName>
                                        </p:attrNameLst>
                                      </p:cBhvr>
                                      <p:to>
                                        <p:strVal val="visible"/>
                                      </p:to>
                                    </p:set>
                                    <p:animEffect transition="in" filter="dissolve">
                                      <p:cBhvr>
                                        <p:cTn id="19" dur="500"/>
                                        <p:tgtEl>
                                          <p:spTgt spid="174088"/>
                                        </p:tgtEl>
                                      </p:cBhvr>
                                    </p:animEffect>
                                  </p:childTnLst>
                                </p:cTn>
                              </p:par>
                            </p:childTnLst>
                          </p:cTn>
                        </p:par>
                        <p:par>
                          <p:cTn id="20" fill="hold" nodeType="afterGroup">
                            <p:stCondLst>
                              <p:cond delay="6000"/>
                            </p:stCondLst>
                            <p:childTnLst>
                              <p:par>
                                <p:cTn id="21" presetID="9" presetClass="entr" presetSubtype="0" fill="hold" nodeType="afterEffect">
                                  <p:stCondLst>
                                    <p:cond delay="1000"/>
                                  </p:stCondLst>
                                  <p:childTnLst>
                                    <p:set>
                                      <p:cBhvr>
                                        <p:cTn id="22" dur="1" fill="hold">
                                          <p:stCondLst>
                                            <p:cond delay="0"/>
                                          </p:stCondLst>
                                        </p:cTn>
                                        <p:tgtEl>
                                          <p:spTgt spid="174089"/>
                                        </p:tgtEl>
                                        <p:attrNameLst>
                                          <p:attrName>style.visibility</p:attrName>
                                        </p:attrNameLst>
                                      </p:cBhvr>
                                      <p:to>
                                        <p:strVal val="visible"/>
                                      </p:to>
                                    </p:set>
                                    <p:animEffect transition="in" filter="dissolve">
                                      <p:cBhvr>
                                        <p:cTn id="23" dur="500"/>
                                        <p:tgtEl>
                                          <p:spTgt spid="174089"/>
                                        </p:tgtEl>
                                      </p:cBhvr>
                                    </p:animEffect>
                                  </p:childTnLst>
                                </p:cTn>
                              </p:par>
                            </p:childTnLst>
                          </p:cTn>
                        </p:par>
                        <p:par>
                          <p:cTn id="24" fill="hold" nodeType="afterGroup">
                            <p:stCondLst>
                              <p:cond delay="7500"/>
                            </p:stCondLst>
                            <p:childTnLst>
                              <p:par>
                                <p:cTn id="25" presetID="9" presetClass="entr" presetSubtype="0" fill="hold" nodeType="afterEffect">
                                  <p:stCondLst>
                                    <p:cond delay="1000"/>
                                  </p:stCondLst>
                                  <p:childTnLst>
                                    <p:set>
                                      <p:cBhvr>
                                        <p:cTn id="26" dur="1" fill="hold">
                                          <p:stCondLst>
                                            <p:cond delay="0"/>
                                          </p:stCondLst>
                                        </p:cTn>
                                        <p:tgtEl>
                                          <p:spTgt spid="174090"/>
                                        </p:tgtEl>
                                        <p:attrNameLst>
                                          <p:attrName>style.visibility</p:attrName>
                                        </p:attrNameLst>
                                      </p:cBhvr>
                                      <p:to>
                                        <p:strVal val="visible"/>
                                      </p:to>
                                    </p:set>
                                    <p:animEffect transition="in" filter="dissolve">
                                      <p:cBhvr>
                                        <p:cTn id="27" dur="500"/>
                                        <p:tgtEl>
                                          <p:spTgt spid="174090"/>
                                        </p:tgtEl>
                                      </p:cBhvr>
                                    </p:animEffect>
                                  </p:childTnLst>
                                </p:cTn>
                              </p:par>
                            </p:childTnLst>
                          </p:cTn>
                        </p:par>
                        <p:par>
                          <p:cTn id="28" fill="hold" nodeType="afterGroup">
                            <p:stCondLst>
                              <p:cond delay="9000"/>
                            </p:stCondLst>
                            <p:childTnLst>
                              <p:par>
                                <p:cTn id="29" presetID="9" presetClass="entr" presetSubtype="0" fill="hold" nodeType="afterEffect">
                                  <p:stCondLst>
                                    <p:cond delay="2000"/>
                                  </p:stCondLst>
                                  <p:childTnLst>
                                    <p:set>
                                      <p:cBhvr>
                                        <p:cTn id="30" dur="1" fill="hold">
                                          <p:stCondLst>
                                            <p:cond delay="0"/>
                                          </p:stCondLst>
                                        </p:cTn>
                                        <p:tgtEl>
                                          <p:spTgt spid="174091"/>
                                        </p:tgtEl>
                                        <p:attrNameLst>
                                          <p:attrName>style.visibility</p:attrName>
                                        </p:attrNameLst>
                                      </p:cBhvr>
                                      <p:to>
                                        <p:strVal val="visible"/>
                                      </p:to>
                                    </p:set>
                                    <p:animEffect transition="in" filter="dissolve">
                                      <p:cBhvr>
                                        <p:cTn id="31" dur="500"/>
                                        <p:tgtEl>
                                          <p:spTgt spid="174091"/>
                                        </p:tgtEl>
                                      </p:cBhvr>
                                    </p:animEffect>
                                  </p:childTnLst>
                                </p:cTn>
                              </p:par>
                            </p:childTnLst>
                          </p:cTn>
                        </p:par>
                        <p:par>
                          <p:cTn id="32" fill="hold" nodeType="afterGroup">
                            <p:stCondLst>
                              <p:cond delay="11500"/>
                            </p:stCondLst>
                            <p:childTnLst>
                              <p:par>
                                <p:cTn id="33" presetID="9" presetClass="entr" presetSubtype="0" fill="hold" nodeType="afterEffect">
                                  <p:stCondLst>
                                    <p:cond delay="1000"/>
                                  </p:stCondLst>
                                  <p:childTnLst>
                                    <p:set>
                                      <p:cBhvr>
                                        <p:cTn id="34" dur="1" fill="hold">
                                          <p:stCondLst>
                                            <p:cond delay="0"/>
                                          </p:stCondLst>
                                        </p:cTn>
                                        <p:tgtEl>
                                          <p:spTgt spid="174092"/>
                                        </p:tgtEl>
                                        <p:attrNameLst>
                                          <p:attrName>style.visibility</p:attrName>
                                        </p:attrNameLst>
                                      </p:cBhvr>
                                      <p:to>
                                        <p:strVal val="visible"/>
                                      </p:to>
                                    </p:set>
                                    <p:animEffect transition="in" filter="dissolve">
                                      <p:cBhvr>
                                        <p:cTn id="35" dur="500"/>
                                        <p:tgtEl>
                                          <p:spTgt spid="174092"/>
                                        </p:tgtEl>
                                      </p:cBhvr>
                                    </p:animEffect>
                                  </p:childTnLst>
                                </p:cTn>
                              </p:par>
                            </p:childTnLst>
                          </p:cTn>
                        </p:par>
                        <p:par>
                          <p:cTn id="36" fill="hold" nodeType="afterGroup">
                            <p:stCondLst>
                              <p:cond delay="13000"/>
                            </p:stCondLst>
                            <p:childTnLst>
                              <p:par>
                                <p:cTn id="37" presetID="9" presetClass="entr" presetSubtype="0" fill="hold" nodeType="afterEffect">
                                  <p:stCondLst>
                                    <p:cond delay="1000"/>
                                  </p:stCondLst>
                                  <p:childTnLst>
                                    <p:set>
                                      <p:cBhvr>
                                        <p:cTn id="38" dur="1" fill="hold">
                                          <p:stCondLst>
                                            <p:cond delay="0"/>
                                          </p:stCondLst>
                                        </p:cTn>
                                        <p:tgtEl>
                                          <p:spTgt spid="174093"/>
                                        </p:tgtEl>
                                        <p:attrNameLst>
                                          <p:attrName>style.visibility</p:attrName>
                                        </p:attrNameLst>
                                      </p:cBhvr>
                                      <p:to>
                                        <p:strVal val="visible"/>
                                      </p:to>
                                    </p:set>
                                    <p:animEffect transition="in" filter="dissolve">
                                      <p:cBhvr>
                                        <p:cTn id="39" dur="500"/>
                                        <p:tgtEl>
                                          <p:spTgt spid="174093"/>
                                        </p:tgtEl>
                                      </p:cBhvr>
                                    </p:animEffect>
                                  </p:childTnLst>
                                </p:cTn>
                              </p:par>
                            </p:childTnLst>
                          </p:cTn>
                        </p:par>
                        <p:par>
                          <p:cTn id="40" fill="hold" nodeType="afterGroup">
                            <p:stCondLst>
                              <p:cond delay="14500"/>
                            </p:stCondLst>
                            <p:childTnLst>
                              <p:par>
                                <p:cTn id="41" presetID="9" presetClass="entr" presetSubtype="0" fill="hold" nodeType="afterEffect">
                                  <p:stCondLst>
                                    <p:cond delay="1000"/>
                                  </p:stCondLst>
                                  <p:childTnLst>
                                    <p:set>
                                      <p:cBhvr>
                                        <p:cTn id="42" dur="1" fill="hold">
                                          <p:stCondLst>
                                            <p:cond delay="0"/>
                                          </p:stCondLst>
                                        </p:cTn>
                                        <p:tgtEl>
                                          <p:spTgt spid="174096"/>
                                        </p:tgtEl>
                                        <p:attrNameLst>
                                          <p:attrName>style.visibility</p:attrName>
                                        </p:attrNameLst>
                                      </p:cBhvr>
                                      <p:to>
                                        <p:strVal val="visible"/>
                                      </p:to>
                                    </p:set>
                                    <p:animEffect transition="in" filter="dissolve">
                                      <p:cBhvr>
                                        <p:cTn id="43" dur="500"/>
                                        <p:tgtEl>
                                          <p:spTgt spid="174096"/>
                                        </p:tgtEl>
                                      </p:cBhvr>
                                    </p:animEffect>
                                  </p:childTnLst>
                                </p:cTn>
                              </p:par>
                            </p:childTnLst>
                          </p:cTn>
                        </p:par>
                        <p:par>
                          <p:cTn id="44" fill="hold" nodeType="afterGroup">
                            <p:stCondLst>
                              <p:cond delay="16000"/>
                            </p:stCondLst>
                            <p:childTnLst>
                              <p:par>
                                <p:cTn id="45" presetID="9" presetClass="entr" presetSubtype="0" fill="hold" nodeType="afterEffect">
                                  <p:stCondLst>
                                    <p:cond delay="1000"/>
                                  </p:stCondLst>
                                  <p:childTnLst>
                                    <p:set>
                                      <p:cBhvr>
                                        <p:cTn id="46" dur="1" fill="hold">
                                          <p:stCondLst>
                                            <p:cond delay="0"/>
                                          </p:stCondLst>
                                        </p:cTn>
                                        <p:tgtEl>
                                          <p:spTgt spid="174094"/>
                                        </p:tgtEl>
                                        <p:attrNameLst>
                                          <p:attrName>style.visibility</p:attrName>
                                        </p:attrNameLst>
                                      </p:cBhvr>
                                      <p:to>
                                        <p:strVal val="visible"/>
                                      </p:to>
                                    </p:set>
                                    <p:animEffect transition="in" filter="dissolve">
                                      <p:cBhvr>
                                        <p:cTn id="47" dur="500"/>
                                        <p:tgtEl>
                                          <p:spTgt spid="174094"/>
                                        </p:tgtEl>
                                      </p:cBhvr>
                                    </p:animEffect>
                                  </p:childTnLst>
                                </p:cTn>
                              </p:par>
                            </p:childTnLst>
                          </p:cTn>
                        </p:par>
                        <p:par>
                          <p:cTn id="48" fill="hold" nodeType="afterGroup">
                            <p:stCondLst>
                              <p:cond delay="17500"/>
                            </p:stCondLst>
                            <p:childTnLst>
                              <p:par>
                                <p:cTn id="49" presetID="9" presetClass="entr" presetSubtype="0" fill="hold" nodeType="afterEffect">
                                  <p:stCondLst>
                                    <p:cond delay="1000"/>
                                  </p:stCondLst>
                                  <p:childTnLst>
                                    <p:set>
                                      <p:cBhvr>
                                        <p:cTn id="50" dur="1" fill="hold">
                                          <p:stCondLst>
                                            <p:cond delay="0"/>
                                          </p:stCondLst>
                                        </p:cTn>
                                        <p:tgtEl>
                                          <p:spTgt spid="174095"/>
                                        </p:tgtEl>
                                        <p:attrNameLst>
                                          <p:attrName>style.visibility</p:attrName>
                                        </p:attrNameLst>
                                      </p:cBhvr>
                                      <p:to>
                                        <p:strVal val="visible"/>
                                      </p:to>
                                    </p:set>
                                    <p:animEffect transition="in" filter="dissolve">
                                      <p:cBhvr>
                                        <p:cTn id="51" dur="500"/>
                                        <p:tgtEl>
                                          <p:spTgt spid="174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74E14BD9-E458-4E3B-82B2-73F40E6E7182}"/>
              </a:ext>
            </a:extLst>
          </p:cNvPr>
          <p:cNvSpPr>
            <a:spLocks noGrp="1"/>
          </p:cNvSpPr>
          <p:nvPr>
            <p:ph type="sldNum" sz="quarter" idx="12"/>
          </p:nvPr>
        </p:nvSpPr>
        <p:spPr/>
        <p:txBody>
          <a:bodyPr/>
          <a:lstStyle/>
          <a:p>
            <a:fld id="{6627C30C-36EC-4E0D-8AA1-240BE4E89888}" type="slidenum">
              <a:rPr lang="en-US" altLang="en-US"/>
              <a:pPr/>
              <a:t>144</a:t>
            </a:fld>
            <a:endParaRPr lang="en-US" altLang="en-US"/>
          </a:p>
        </p:txBody>
      </p:sp>
      <p:sp>
        <p:nvSpPr>
          <p:cNvPr id="175108" name="Rectangle 4">
            <a:extLst>
              <a:ext uri="{FF2B5EF4-FFF2-40B4-BE49-F238E27FC236}">
                <a16:creationId xmlns:a16="http://schemas.microsoft.com/office/drawing/2014/main" id="{8461955E-F67B-41A1-80A5-1A87BB689766}"/>
              </a:ext>
            </a:extLst>
          </p:cNvPr>
          <p:cNvSpPr>
            <a:spLocks noGrp="1" noChangeArrowheads="1"/>
          </p:cNvSpPr>
          <p:nvPr>
            <p:ph type="body" idx="1"/>
          </p:nvPr>
        </p:nvSpPr>
        <p:spPr>
          <a:xfrm>
            <a:off x="685800" y="304800"/>
            <a:ext cx="7772400" cy="457200"/>
          </a:xfrm>
          <a:noFill/>
          <a:ln/>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lstStyle/>
          <a:p>
            <a:r>
              <a:rPr lang="en-US" altLang="en-US" sz="2400"/>
              <a:t>Flow with PB1 pressed</a:t>
            </a:r>
            <a:endParaRPr lang="en-US" altLang="en-US" sz="2800"/>
          </a:p>
        </p:txBody>
      </p:sp>
      <p:sp>
        <p:nvSpPr>
          <p:cNvPr id="175109" name="Text Box 5">
            <a:extLst>
              <a:ext uri="{FF2B5EF4-FFF2-40B4-BE49-F238E27FC236}">
                <a16:creationId xmlns:a16="http://schemas.microsoft.com/office/drawing/2014/main" id="{8E0720A4-C2B9-4A97-866D-5566CDCE5A2A}"/>
              </a:ext>
            </a:extLst>
          </p:cNvPr>
          <p:cNvSpPr txBox="1">
            <a:spLocks noChangeArrowheads="1"/>
          </p:cNvSpPr>
          <p:nvPr/>
        </p:nvSpPr>
        <p:spPr bwMode="auto">
          <a:xfrm>
            <a:off x="1752600" y="914400"/>
            <a:ext cx="7159625" cy="5010150"/>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600" b="0">
                <a:solidFill>
                  <a:srgbClr val="FFFFFF"/>
                </a:solidFill>
              </a:rPr>
              <a:t>Main:</a:t>
            </a:r>
          </a:p>
          <a:p>
            <a:pPr algn="l">
              <a:spcBef>
                <a:spcPct val="0"/>
              </a:spcBef>
              <a:buClrTx/>
              <a:buSzTx/>
              <a:buFontTx/>
              <a:buNone/>
            </a:pPr>
            <a:r>
              <a:rPr lang="en-US" altLang="en-US" sz="1600" b="0">
                <a:solidFill>
                  <a:srgbClr val="FFFFFF"/>
                </a:solidFill>
              </a:rPr>
              <a:t>  GOSUB Check_PB1			'Call subroutine for PB1</a:t>
            </a:r>
          </a:p>
          <a:p>
            <a:pPr algn="l">
              <a:spcBef>
                <a:spcPct val="0"/>
              </a:spcBef>
              <a:buClrTx/>
              <a:buSzTx/>
              <a:buFontTx/>
              <a:buNone/>
            </a:pPr>
            <a:r>
              <a:rPr lang="en-US" altLang="en-US" sz="1600" b="0">
                <a:solidFill>
                  <a:srgbClr val="FFFFFF"/>
                </a:solidFill>
              </a:rPr>
              <a:t>  GOSUB Check_PB2			'Call subroutine for PB2</a:t>
            </a:r>
          </a:p>
          <a:p>
            <a:pPr algn="l">
              <a:spcBef>
                <a:spcPct val="0"/>
              </a:spcBef>
              <a:buClrTx/>
              <a:buSzTx/>
              <a:buFontTx/>
              <a:buNone/>
            </a:pPr>
            <a:r>
              <a:rPr lang="en-US" altLang="en-US" sz="1600" b="0">
                <a:solidFill>
                  <a:srgbClr val="FFFFFF"/>
                </a:solidFill>
              </a:rPr>
              <a:t>GOTO Main</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Check_PB1:  	' *** Sound alarm if PB1 pressed</a:t>
            </a:r>
          </a:p>
          <a:p>
            <a:pPr algn="l">
              <a:spcBef>
                <a:spcPct val="0"/>
              </a:spcBef>
              <a:buClrTx/>
              <a:buSzTx/>
              <a:buFontTx/>
              <a:buNone/>
            </a:pPr>
            <a:r>
              <a:rPr lang="en-US" altLang="en-US" sz="1600" b="0">
                <a:solidFill>
                  <a:srgbClr val="FFFFFF"/>
                </a:solidFill>
              </a:rPr>
              <a:t>  If PB1 = PB_Off THEN Check1_Done	'If NOT pressed, jump</a:t>
            </a:r>
          </a:p>
          <a:p>
            <a:pPr algn="l">
              <a:spcBef>
                <a:spcPct val="0"/>
              </a:spcBef>
              <a:buClrTx/>
              <a:buSzTx/>
              <a:buFontTx/>
              <a:buNone/>
            </a:pPr>
            <a:r>
              <a:rPr lang="en-US" altLang="en-US" sz="1600" b="0">
                <a:solidFill>
                  <a:srgbClr val="FFFFFF"/>
                </a:solidFill>
              </a:rPr>
              <a:t>  GOSUB Sound_Speaker		' over GOSUB</a:t>
            </a:r>
          </a:p>
          <a:p>
            <a:pPr algn="l">
              <a:spcBef>
                <a:spcPct val="0"/>
              </a:spcBef>
              <a:buClrTx/>
              <a:buSzTx/>
              <a:buFontTx/>
              <a:buNone/>
            </a:pPr>
            <a:r>
              <a:rPr lang="en-US" altLang="en-US" sz="1600" b="0">
                <a:solidFill>
                  <a:srgbClr val="FFFFFF"/>
                </a:solidFill>
              </a:rPr>
              <a:t>Check1_Done:</a:t>
            </a:r>
          </a:p>
          <a:p>
            <a:pPr algn="l">
              <a:spcBef>
                <a:spcPct val="0"/>
              </a:spcBef>
              <a:buClrTx/>
              <a:buSzTx/>
              <a:buFontTx/>
              <a:buNone/>
            </a:pPr>
            <a:r>
              <a:rPr lang="en-US" altLang="en-US" sz="1600" b="0">
                <a:solidFill>
                  <a:srgbClr val="FFFFFF"/>
                </a:solidFill>
              </a:rPr>
              <a:t>RETURN</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Check_PB2:	' *** Sound alarm if PB2 pressed</a:t>
            </a:r>
          </a:p>
          <a:p>
            <a:pPr algn="l">
              <a:spcBef>
                <a:spcPct val="0"/>
              </a:spcBef>
              <a:buClrTx/>
              <a:buSzTx/>
              <a:buFontTx/>
              <a:buNone/>
            </a:pPr>
            <a:r>
              <a:rPr lang="en-US" altLang="en-US" sz="1600" b="0">
                <a:solidFill>
                  <a:srgbClr val="FFFFFF"/>
                </a:solidFill>
              </a:rPr>
              <a:t>  If PB2 = PB_Off THEN Check2_Done	'If NOT pressed, jump</a:t>
            </a:r>
          </a:p>
          <a:p>
            <a:pPr algn="l">
              <a:spcBef>
                <a:spcPct val="0"/>
              </a:spcBef>
              <a:buClrTx/>
              <a:buSzTx/>
              <a:buFontTx/>
              <a:buNone/>
            </a:pPr>
            <a:r>
              <a:rPr lang="en-US" altLang="en-US" sz="1600" b="0">
                <a:solidFill>
                  <a:srgbClr val="FFFFFF"/>
                </a:solidFill>
              </a:rPr>
              <a:t>  GOSUB Sound_Speaker		' over GOSUB</a:t>
            </a:r>
          </a:p>
          <a:p>
            <a:pPr algn="l">
              <a:spcBef>
                <a:spcPct val="0"/>
              </a:spcBef>
              <a:buClrTx/>
              <a:buSzTx/>
              <a:buFontTx/>
              <a:buNone/>
            </a:pPr>
            <a:r>
              <a:rPr lang="en-US" altLang="en-US" sz="1600" b="0">
                <a:solidFill>
                  <a:srgbClr val="FFFFFF"/>
                </a:solidFill>
              </a:rPr>
              <a:t>Check2_Done:</a:t>
            </a:r>
          </a:p>
          <a:p>
            <a:pPr algn="l">
              <a:spcBef>
                <a:spcPct val="0"/>
              </a:spcBef>
              <a:buClrTx/>
              <a:buSzTx/>
              <a:buFontTx/>
              <a:buNone/>
            </a:pPr>
            <a:r>
              <a:rPr lang="en-US" altLang="en-US" sz="1600" b="0">
                <a:solidFill>
                  <a:srgbClr val="FFFFFF"/>
                </a:solidFill>
              </a:rPr>
              <a:t>RETURN</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Sound_Speaker:	' *** Sound speaker for alarm</a:t>
            </a:r>
          </a:p>
          <a:p>
            <a:pPr algn="l">
              <a:spcBef>
                <a:spcPct val="0"/>
              </a:spcBef>
              <a:buClrTx/>
              <a:buSzTx/>
              <a:buFontTx/>
              <a:buNone/>
            </a:pPr>
            <a:r>
              <a:rPr lang="en-US" altLang="en-US" sz="1600" b="0">
                <a:solidFill>
                  <a:srgbClr val="FFFFFF"/>
                </a:solidFill>
              </a:rPr>
              <a:t>  FREQOUT Speaker, 1000,2000	'Sound speaker</a:t>
            </a:r>
          </a:p>
          <a:p>
            <a:pPr algn="l">
              <a:spcBef>
                <a:spcPct val="0"/>
              </a:spcBef>
              <a:buClrTx/>
              <a:buSzTx/>
              <a:buFontTx/>
              <a:buNone/>
            </a:pPr>
            <a:r>
              <a:rPr lang="en-US" altLang="en-US" sz="1600" b="0">
                <a:solidFill>
                  <a:srgbClr val="FFFFFF"/>
                </a:solidFill>
              </a:rPr>
              <a:t>RETURN</a:t>
            </a:r>
          </a:p>
        </p:txBody>
      </p:sp>
      <p:sp>
        <p:nvSpPr>
          <p:cNvPr id="175110" name="AutoShape 6">
            <a:extLst>
              <a:ext uri="{FF2B5EF4-FFF2-40B4-BE49-F238E27FC236}">
                <a16:creationId xmlns:a16="http://schemas.microsoft.com/office/drawing/2014/main" id="{DDAFA738-FB01-487F-B30C-CF743E9EC156}"/>
              </a:ext>
            </a:extLst>
          </p:cNvPr>
          <p:cNvSpPr>
            <a:spLocks noChangeArrowheads="1"/>
          </p:cNvSpPr>
          <p:nvPr/>
        </p:nvSpPr>
        <p:spPr bwMode="auto">
          <a:xfrm>
            <a:off x="1524000" y="1066800"/>
            <a:ext cx="304800" cy="381000"/>
          </a:xfrm>
          <a:prstGeom prst="curvedRightArrow">
            <a:avLst>
              <a:gd name="adj1" fmla="val 25000"/>
              <a:gd name="adj2" fmla="val 50000"/>
              <a:gd name="adj3" fmla="val 33333"/>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1" name="AutoShape 7">
            <a:extLst>
              <a:ext uri="{FF2B5EF4-FFF2-40B4-BE49-F238E27FC236}">
                <a16:creationId xmlns:a16="http://schemas.microsoft.com/office/drawing/2014/main" id="{BEC47CDD-B4D4-4F42-B3BF-2358D3E7AB77}"/>
              </a:ext>
            </a:extLst>
          </p:cNvPr>
          <p:cNvSpPr>
            <a:spLocks noChangeArrowheads="1"/>
          </p:cNvSpPr>
          <p:nvPr/>
        </p:nvSpPr>
        <p:spPr bwMode="auto">
          <a:xfrm flipH="1">
            <a:off x="3886200" y="1295400"/>
            <a:ext cx="381000" cy="1295400"/>
          </a:xfrm>
          <a:prstGeom prst="curvedRightArrow">
            <a:avLst>
              <a:gd name="adj1" fmla="val 34315"/>
              <a:gd name="adj2" fmla="val 136000"/>
              <a:gd name="adj3" fmla="val 33333"/>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2" name="AutoShape 8">
            <a:extLst>
              <a:ext uri="{FF2B5EF4-FFF2-40B4-BE49-F238E27FC236}">
                <a16:creationId xmlns:a16="http://schemas.microsoft.com/office/drawing/2014/main" id="{8FCE5C34-4713-4C3E-B4ED-65B7564638F1}"/>
              </a:ext>
            </a:extLst>
          </p:cNvPr>
          <p:cNvSpPr>
            <a:spLocks noChangeArrowheads="1"/>
          </p:cNvSpPr>
          <p:nvPr/>
        </p:nvSpPr>
        <p:spPr bwMode="auto">
          <a:xfrm>
            <a:off x="1371600" y="2286000"/>
            <a:ext cx="304800" cy="381000"/>
          </a:xfrm>
          <a:prstGeom prst="curvedRightArrow">
            <a:avLst>
              <a:gd name="adj1" fmla="val 25000"/>
              <a:gd name="adj2" fmla="val 50000"/>
              <a:gd name="adj3" fmla="val 33333"/>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3" name="AutoShape 9">
            <a:extLst>
              <a:ext uri="{FF2B5EF4-FFF2-40B4-BE49-F238E27FC236}">
                <a16:creationId xmlns:a16="http://schemas.microsoft.com/office/drawing/2014/main" id="{64B00BC0-4F5D-475B-9F77-32D45EC2E77C}"/>
              </a:ext>
            </a:extLst>
          </p:cNvPr>
          <p:cNvSpPr>
            <a:spLocks noChangeArrowheads="1"/>
          </p:cNvSpPr>
          <p:nvPr/>
        </p:nvSpPr>
        <p:spPr bwMode="auto">
          <a:xfrm>
            <a:off x="1371600" y="2514600"/>
            <a:ext cx="304800" cy="457200"/>
          </a:xfrm>
          <a:prstGeom prst="curvedRightArrow">
            <a:avLst>
              <a:gd name="adj1" fmla="val 30000"/>
              <a:gd name="adj2" fmla="val 60000"/>
              <a:gd name="adj3" fmla="val 33333"/>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4" name="AutoShape 10">
            <a:extLst>
              <a:ext uri="{FF2B5EF4-FFF2-40B4-BE49-F238E27FC236}">
                <a16:creationId xmlns:a16="http://schemas.microsoft.com/office/drawing/2014/main" id="{05C35A97-36F6-4DB9-9EAF-9E06A158F511}"/>
              </a:ext>
            </a:extLst>
          </p:cNvPr>
          <p:cNvSpPr>
            <a:spLocks noChangeArrowheads="1"/>
          </p:cNvSpPr>
          <p:nvPr/>
        </p:nvSpPr>
        <p:spPr bwMode="auto">
          <a:xfrm>
            <a:off x="1447800" y="3048000"/>
            <a:ext cx="304800" cy="381000"/>
          </a:xfrm>
          <a:prstGeom prst="curvedRightArrow">
            <a:avLst>
              <a:gd name="adj1" fmla="val 25000"/>
              <a:gd name="adj2" fmla="val 50000"/>
              <a:gd name="adj3" fmla="val 33333"/>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5" name="AutoShape 11">
            <a:extLst>
              <a:ext uri="{FF2B5EF4-FFF2-40B4-BE49-F238E27FC236}">
                <a16:creationId xmlns:a16="http://schemas.microsoft.com/office/drawing/2014/main" id="{CA5957AB-3305-49CB-98EA-D09AF7675D5A}"/>
              </a:ext>
            </a:extLst>
          </p:cNvPr>
          <p:cNvSpPr>
            <a:spLocks noChangeArrowheads="1"/>
          </p:cNvSpPr>
          <p:nvPr/>
        </p:nvSpPr>
        <p:spPr bwMode="auto">
          <a:xfrm flipV="1">
            <a:off x="1143000" y="1143000"/>
            <a:ext cx="609600" cy="2209800"/>
          </a:xfrm>
          <a:prstGeom prst="curvedRightArrow">
            <a:avLst>
              <a:gd name="adj1" fmla="val 27624"/>
              <a:gd name="adj2" fmla="val 145000"/>
              <a:gd name="adj3" fmla="val 33333"/>
            </a:avLst>
          </a:prstGeom>
          <a:solidFill>
            <a:srgbClr val="FF66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6" name="AutoShape 12">
            <a:extLst>
              <a:ext uri="{FF2B5EF4-FFF2-40B4-BE49-F238E27FC236}">
                <a16:creationId xmlns:a16="http://schemas.microsoft.com/office/drawing/2014/main" id="{FB7FCF58-84F3-4EBC-88D4-D826E661B965}"/>
              </a:ext>
            </a:extLst>
          </p:cNvPr>
          <p:cNvSpPr>
            <a:spLocks noChangeArrowheads="1"/>
          </p:cNvSpPr>
          <p:nvPr/>
        </p:nvSpPr>
        <p:spPr bwMode="auto">
          <a:xfrm flipH="1">
            <a:off x="4267200" y="1524000"/>
            <a:ext cx="609600" cy="2819400"/>
          </a:xfrm>
          <a:prstGeom prst="curvedRightArrow">
            <a:avLst>
              <a:gd name="adj1" fmla="val 46678"/>
              <a:gd name="adj2" fmla="val 185000"/>
              <a:gd name="adj3" fmla="val 33333"/>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7" name="AutoShape 13">
            <a:extLst>
              <a:ext uri="{FF2B5EF4-FFF2-40B4-BE49-F238E27FC236}">
                <a16:creationId xmlns:a16="http://schemas.microsoft.com/office/drawing/2014/main" id="{F4308053-A651-48E4-B411-C16113F55F54}"/>
              </a:ext>
            </a:extLst>
          </p:cNvPr>
          <p:cNvSpPr>
            <a:spLocks noChangeArrowheads="1"/>
          </p:cNvSpPr>
          <p:nvPr/>
        </p:nvSpPr>
        <p:spPr bwMode="auto">
          <a:xfrm>
            <a:off x="1524000" y="3733800"/>
            <a:ext cx="304800" cy="381000"/>
          </a:xfrm>
          <a:prstGeom prst="curvedRightArrow">
            <a:avLst>
              <a:gd name="adj1" fmla="val 25000"/>
              <a:gd name="adj2" fmla="val 50000"/>
              <a:gd name="adj3" fmla="val 33333"/>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8" name="AutoShape 14">
            <a:extLst>
              <a:ext uri="{FF2B5EF4-FFF2-40B4-BE49-F238E27FC236}">
                <a16:creationId xmlns:a16="http://schemas.microsoft.com/office/drawing/2014/main" id="{C6135701-BF90-4718-A168-593F619E9341}"/>
              </a:ext>
            </a:extLst>
          </p:cNvPr>
          <p:cNvSpPr>
            <a:spLocks noChangeArrowheads="1"/>
          </p:cNvSpPr>
          <p:nvPr/>
        </p:nvSpPr>
        <p:spPr bwMode="auto">
          <a:xfrm flipH="1">
            <a:off x="4876800" y="3962400"/>
            <a:ext cx="304800" cy="685800"/>
          </a:xfrm>
          <a:prstGeom prst="curvedRightArrow">
            <a:avLst>
              <a:gd name="adj1" fmla="val 45000"/>
              <a:gd name="adj2" fmla="val 90000"/>
              <a:gd name="adj3" fmla="val 33333"/>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19" name="AutoShape 15">
            <a:extLst>
              <a:ext uri="{FF2B5EF4-FFF2-40B4-BE49-F238E27FC236}">
                <a16:creationId xmlns:a16="http://schemas.microsoft.com/office/drawing/2014/main" id="{C51E1F22-3469-417A-9ED5-C64E92A2D98B}"/>
              </a:ext>
            </a:extLst>
          </p:cNvPr>
          <p:cNvSpPr>
            <a:spLocks noChangeArrowheads="1"/>
          </p:cNvSpPr>
          <p:nvPr/>
        </p:nvSpPr>
        <p:spPr bwMode="auto">
          <a:xfrm flipV="1">
            <a:off x="685800" y="1143000"/>
            <a:ext cx="1066800" cy="3733800"/>
          </a:xfrm>
          <a:prstGeom prst="curvedRightArrow">
            <a:avLst>
              <a:gd name="adj1" fmla="val 19752"/>
              <a:gd name="adj2" fmla="val 133081"/>
              <a:gd name="adj3" fmla="val 43157"/>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20" name="AutoShape 16">
            <a:extLst>
              <a:ext uri="{FF2B5EF4-FFF2-40B4-BE49-F238E27FC236}">
                <a16:creationId xmlns:a16="http://schemas.microsoft.com/office/drawing/2014/main" id="{3ECA01E9-ACF1-4AD7-BBB5-208EDFE8EEA4}"/>
              </a:ext>
            </a:extLst>
          </p:cNvPr>
          <p:cNvSpPr>
            <a:spLocks noChangeArrowheads="1"/>
          </p:cNvSpPr>
          <p:nvPr/>
        </p:nvSpPr>
        <p:spPr bwMode="auto">
          <a:xfrm flipH="1" flipV="1">
            <a:off x="2971800" y="914400"/>
            <a:ext cx="533400" cy="914400"/>
          </a:xfrm>
          <a:prstGeom prst="curvedRightArrow">
            <a:avLst>
              <a:gd name="adj1" fmla="val 13063"/>
              <a:gd name="adj2" fmla="val 68571"/>
              <a:gd name="adj3" fmla="val 33333"/>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21" name="AutoShape 17">
            <a:extLst>
              <a:ext uri="{FF2B5EF4-FFF2-40B4-BE49-F238E27FC236}">
                <a16:creationId xmlns:a16="http://schemas.microsoft.com/office/drawing/2014/main" id="{5DEEB9DD-7B05-423E-AE86-53BAB628CF0E}"/>
              </a:ext>
            </a:extLst>
          </p:cNvPr>
          <p:cNvSpPr>
            <a:spLocks noChangeArrowheads="1"/>
          </p:cNvSpPr>
          <p:nvPr/>
        </p:nvSpPr>
        <p:spPr bwMode="auto">
          <a:xfrm flipH="1">
            <a:off x="4267200" y="2743200"/>
            <a:ext cx="762000" cy="2971800"/>
          </a:xfrm>
          <a:prstGeom prst="curvedRightArrow">
            <a:avLst>
              <a:gd name="adj1" fmla="val 39361"/>
              <a:gd name="adj2" fmla="val 156000"/>
              <a:gd name="adj3" fmla="val 33333"/>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22" name="AutoShape 18">
            <a:extLst>
              <a:ext uri="{FF2B5EF4-FFF2-40B4-BE49-F238E27FC236}">
                <a16:creationId xmlns:a16="http://schemas.microsoft.com/office/drawing/2014/main" id="{44582AAC-7A97-4CE5-9BE5-A847E54D90D6}"/>
              </a:ext>
            </a:extLst>
          </p:cNvPr>
          <p:cNvSpPr>
            <a:spLocks noChangeArrowheads="1"/>
          </p:cNvSpPr>
          <p:nvPr/>
        </p:nvSpPr>
        <p:spPr bwMode="auto">
          <a:xfrm>
            <a:off x="1524000" y="5181600"/>
            <a:ext cx="304800" cy="381000"/>
          </a:xfrm>
          <a:prstGeom prst="curvedRightArrow">
            <a:avLst>
              <a:gd name="adj1" fmla="val 25000"/>
              <a:gd name="adj2" fmla="val 50000"/>
              <a:gd name="adj3" fmla="val 33333"/>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23" name="AutoShape 19">
            <a:extLst>
              <a:ext uri="{FF2B5EF4-FFF2-40B4-BE49-F238E27FC236}">
                <a16:creationId xmlns:a16="http://schemas.microsoft.com/office/drawing/2014/main" id="{9F4A7E70-450C-4657-BACA-DAF5DE4C74EE}"/>
              </a:ext>
            </a:extLst>
          </p:cNvPr>
          <p:cNvSpPr>
            <a:spLocks noChangeArrowheads="1"/>
          </p:cNvSpPr>
          <p:nvPr/>
        </p:nvSpPr>
        <p:spPr bwMode="auto">
          <a:xfrm>
            <a:off x="1524000" y="5486400"/>
            <a:ext cx="304800" cy="381000"/>
          </a:xfrm>
          <a:prstGeom prst="curvedRightArrow">
            <a:avLst>
              <a:gd name="adj1" fmla="val 25000"/>
              <a:gd name="adj2" fmla="val 50000"/>
              <a:gd name="adj3" fmla="val 33333"/>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24" name="AutoShape 20">
            <a:extLst>
              <a:ext uri="{FF2B5EF4-FFF2-40B4-BE49-F238E27FC236}">
                <a16:creationId xmlns:a16="http://schemas.microsoft.com/office/drawing/2014/main" id="{EF05A320-89BA-4143-861F-84511288877D}"/>
              </a:ext>
            </a:extLst>
          </p:cNvPr>
          <p:cNvSpPr>
            <a:spLocks noChangeArrowheads="1"/>
          </p:cNvSpPr>
          <p:nvPr/>
        </p:nvSpPr>
        <p:spPr bwMode="auto">
          <a:xfrm flipV="1">
            <a:off x="762000" y="2438400"/>
            <a:ext cx="1066800" cy="3429000"/>
          </a:xfrm>
          <a:prstGeom prst="curvedRightArrow">
            <a:avLst>
              <a:gd name="adj1" fmla="val 18140"/>
              <a:gd name="adj2" fmla="val 122217"/>
              <a:gd name="adj3" fmla="val 43157"/>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5125" name="AutoShape 21">
            <a:extLst>
              <a:ext uri="{FF2B5EF4-FFF2-40B4-BE49-F238E27FC236}">
                <a16:creationId xmlns:a16="http://schemas.microsoft.com/office/drawing/2014/main" id="{A86ACB45-E8CC-4176-BC20-1F7587FE80C9}"/>
              </a:ext>
            </a:extLst>
          </p:cNvPr>
          <p:cNvSpPr>
            <a:spLocks noChangeArrowheads="1"/>
          </p:cNvSpPr>
          <p:nvPr/>
        </p:nvSpPr>
        <p:spPr bwMode="auto">
          <a:xfrm>
            <a:off x="1524000" y="4495800"/>
            <a:ext cx="304800" cy="381000"/>
          </a:xfrm>
          <a:prstGeom prst="curvedRightArrow">
            <a:avLst>
              <a:gd name="adj1" fmla="val 25000"/>
              <a:gd name="adj2" fmla="val 50000"/>
              <a:gd name="adj3" fmla="val 33333"/>
            </a:avLst>
          </a:prstGeom>
          <a:solidFill>
            <a:schemeClr val="tx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75110"/>
                                        </p:tgtEl>
                                        <p:attrNameLst>
                                          <p:attrName>style.visibility</p:attrName>
                                        </p:attrNameLst>
                                      </p:cBhvr>
                                      <p:to>
                                        <p:strVal val="visible"/>
                                      </p:to>
                                    </p:set>
                                    <p:animEffect transition="in" filter="dissolve">
                                      <p:cBhvr>
                                        <p:cTn id="7" dur="500"/>
                                        <p:tgtEl>
                                          <p:spTgt spid="175110"/>
                                        </p:tgtEl>
                                      </p:cBhvr>
                                    </p:animEffect>
                                  </p:childTnLst>
                                </p:cTn>
                              </p:par>
                            </p:childTnLst>
                          </p:cTn>
                        </p:par>
                        <p:par>
                          <p:cTn id="8" fill="hold" nodeType="afterGroup">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75111"/>
                                        </p:tgtEl>
                                        <p:attrNameLst>
                                          <p:attrName>style.visibility</p:attrName>
                                        </p:attrNameLst>
                                      </p:cBhvr>
                                      <p:to>
                                        <p:strVal val="visible"/>
                                      </p:to>
                                    </p:set>
                                    <p:animEffect transition="in" filter="dissolve">
                                      <p:cBhvr>
                                        <p:cTn id="11" dur="500"/>
                                        <p:tgtEl>
                                          <p:spTgt spid="175111"/>
                                        </p:tgtEl>
                                      </p:cBhvr>
                                    </p:animEffect>
                                  </p:childTnLst>
                                </p:cTn>
                              </p:par>
                            </p:childTnLst>
                          </p:cTn>
                        </p:par>
                        <p:par>
                          <p:cTn id="12" fill="hold" nodeType="afterGroup">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75112"/>
                                        </p:tgtEl>
                                        <p:attrNameLst>
                                          <p:attrName>style.visibility</p:attrName>
                                        </p:attrNameLst>
                                      </p:cBhvr>
                                      <p:to>
                                        <p:strVal val="visible"/>
                                      </p:to>
                                    </p:set>
                                    <p:animEffect transition="in" filter="dissolve">
                                      <p:cBhvr>
                                        <p:cTn id="15" dur="500"/>
                                        <p:tgtEl>
                                          <p:spTgt spid="175112"/>
                                        </p:tgtEl>
                                      </p:cBhvr>
                                    </p:animEffect>
                                  </p:childTnLst>
                                </p:cTn>
                              </p:par>
                            </p:childTnLst>
                          </p:cTn>
                        </p:par>
                        <p:par>
                          <p:cTn id="16" fill="hold" nodeType="afterGroup">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75113"/>
                                        </p:tgtEl>
                                        <p:attrNameLst>
                                          <p:attrName>style.visibility</p:attrName>
                                        </p:attrNameLst>
                                      </p:cBhvr>
                                      <p:to>
                                        <p:strVal val="visible"/>
                                      </p:to>
                                    </p:set>
                                    <p:animEffect transition="in" filter="dissolve">
                                      <p:cBhvr>
                                        <p:cTn id="19" dur="500"/>
                                        <p:tgtEl>
                                          <p:spTgt spid="175113"/>
                                        </p:tgtEl>
                                      </p:cBhvr>
                                    </p:animEffect>
                                  </p:childTnLst>
                                </p:cTn>
                              </p:par>
                            </p:childTnLst>
                          </p:cTn>
                        </p:par>
                        <p:par>
                          <p:cTn id="20" fill="hold" nodeType="afterGroup">
                            <p:stCondLst>
                              <p:cond delay="6000"/>
                            </p:stCondLst>
                            <p:childTnLst>
                              <p:par>
                                <p:cTn id="21" presetID="9" presetClass="entr" presetSubtype="0" fill="hold" nodeType="afterEffect">
                                  <p:stCondLst>
                                    <p:cond delay="2000"/>
                                  </p:stCondLst>
                                  <p:childTnLst>
                                    <p:set>
                                      <p:cBhvr>
                                        <p:cTn id="22" dur="1" fill="hold">
                                          <p:stCondLst>
                                            <p:cond delay="0"/>
                                          </p:stCondLst>
                                        </p:cTn>
                                        <p:tgtEl>
                                          <p:spTgt spid="175121"/>
                                        </p:tgtEl>
                                        <p:attrNameLst>
                                          <p:attrName>style.visibility</p:attrName>
                                        </p:attrNameLst>
                                      </p:cBhvr>
                                      <p:to>
                                        <p:strVal val="visible"/>
                                      </p:to>
                                    </p:set>
                                    <p:animEffect transition="in" filter="dissolve">
                                      <p:cBhvr>
                                        <p:cTn id="23" dur="500"/>
                                        <p:tgtEl>
                                          <p:spTgt spid="175121"/>
                                        </p:tgtEl>
                                      </p:cBhvr>
                                    </p:animEffect>
                                  </p:childTnLst>
                                </p:cTn>
                              </p:par>
                            </p:childTnLst>
                          </p:cTn>
                        </p:par>
                        <p:par>
                          <p:cTn id="24" fill="hold" nodeType="afterGroup">
                            <p:stCondLst>
                              <p:cond delay="8500"/>
                            </p:stCondLst>
                            <p:childTnLst>
                              <p:par>
                                <p:cTn id="25" presetID="9" presetClass="entr" presetSubtype="0" fill="hold" nodeType="afterEffect">
                                  <p:stCondLst>
                                    <p:cond delay="1000"/>
                                  </p:stCondLst>
                                  <p:childTnLst>
                                    <p:set>
                                      <p:cBhvr>
                                        <p:cTn id="26" dur="1" fill="hold">
                                          <p:stCondLst>
                                            <p:cond delay="0"/>
                                          </p:stCondLst>
                                        </p:cTn>
                                        <p:tgtEl>
                                          <p:spTgt spid="175122"/>
                                        </p:tgtEl>
                                        <p:attrNameLst>
                                          <p:attrName>style.visibility</p:attrName>
                                        </p:attrNameLst>
                                      </p:cBhvr>
                                      <p:to>
                                        <p:strVal val="visible"/>
                                      </p:to>
                                    </p:set>
                                    <p:animEffect transition="in" filter="dissolve">
                                      <p:cBhvr>
                                        <p:cTn id="27" dur="500"/>
                                        <p:tgtEl>
                                          <p:spTgt spid="175122"/>
                                        </p:tgtEl>
                                      </p:cBhvr>
                                    </p:animEffect>
                                  </p:childTnLst>
                                </p:cTn>
                              </p:par>
                            </p:childTnLst>
                          </p:cTn>
                        </p:par>
                        <p:par>
                          <p:cTn id="28" fill="hold" nodeType="afterGroup">
                            <p:stCondLst>
                              <p:cond delay="10000"/>
                            </p:stCondLst>
                            <p:childTnLst>
                              <p:par>
                                <p:cTn id="29" presetID="9" presetClass="entr" presetSubtype="0" fill="hold" nodeType="afterEffect">
                                  <p:stCondLst>
                                    <p:cond delay="1000"/>
                                  </p:stCondLst>
                                  <p:childTnLst>
                                    <p:set>
                                      <p:cBhvr>
                                        <p:cTn id="30" dur="1" fill="hold">
                                          <p:stCondLst>
                                            <p:cond delay="0"/>
                                          </p:stCondLst>
                                        </p:cTn>
                                        <p:tgtEl>
                                          <p:spTgt spid="175123"/>
                                        </p:tgtEl>
                                        <p:attrNameLst>
                                          <p:attrName>style.visibility</p:attrName>
                                        </p:attrNameLst>
                                      </p:cBhvr>
                                      <p:to>
                                        <p:strVal val="visible"/>
                                      </p:to>
                                    </p:set>
                                    <p:animEffect transition="in" filter="dissolve">
                                      <p:cBhvr>
                                        <p:cTn id="31" dur="500"/>
                                        <p:tgtEl>
                                          <p:spTgt spid="175123"/>
                                        </p:tgtEl>
                                      </p:cBhvr>
                                    </p:animEffect>
                                  </p:childTnLst>
                                </p:cTn>
                              </p:par>
                            </p:childTnLst>
                          </p:cTn>
                        </p:par>
                        <p:par>
                          <p:cTn id="32" fill="hold" nodeType="afterGroup">
                            <p:stCondLst>
                              <p:cond delay="11500"/>
                            </p:stCondLst>
                            <p:childTnLst>
                              <p:par>
                                <p:cTn id="33" presetID="9" presetClass="entr" presetSubtype="0" fill="hold" nodeType="afterEffect">
                                  <p:stCondLst>
                                    <p:cond delay="1000"/>
                                  </p:stCondLst>
                                  <p:childTnLst>
                                    <p:set>
                                      <p:cBhvr>
                                        <p:cTn id="34" dur="1" fill="hold">
                                          <p:stCondLst>
                                            <p:cond delay="0"/>
                                          </p:stCondLst>
                                        </p:cTn>
                                        <p:tgtEl>
                                          <p:spTgt spid="175124"/>
                                        </p:tgtEl>
                                        <p:attrNameLst>
                                          <p:attrName>style.visibility</p:attrName>
                                        </p:attrNameLst>
                                      </p:cBhvr>
                                      <p:to>
                                        <p:strVal val="visible"/>
                                      </p:to>
                                    </p:set>
                                    <p:animEffect transition="in" filter="dissolve">
                                      <p:cBhvr>
                                        <p:cTn id="35" dur="500"/>
                                        <p:tgtEl>
                                          <p:spTgt spid="175124"/>
                                        </p:tgtEl>
                                      </p:cBhvr>
                                    </p:animEffect>
                                  </p:childTnLst>
                                </p:cTn>
                              </p:par>
                            </p:childTnLst>
                          </p:cTn>
                        </p:par>
                        <p:par>
                          <p:cTn id="36" fill="hold" nodeType="afterGroup">
                            <p:stCondLst>
                              <p:cond delay="13000"/>
                            </p:stCondLst>
                            <p:childTnLst>
                              <p:par>
                                <p:cTn id="37" presetID="9" presetClass="entr" presetSubtype="0" fill="hold" nodeType="afterEffect">
                                  <p:stCondLst>
                                    <p:cond delay="1000"/>
                                  </p:stCondLst>
                                  <p:childTnLst>
                                    <p:set>
                                      <p:cBhvr>
                                        <p:cTn id="38" dur="1" fill="hold">
                                          <p:stCondLst>
                                            <p:cond delay="0"/>
                                          </p:stCondLst>
                                        </p:cTn>
                                        <p:tgtEl>
                                          <p:spTgt spid="175114"/>
                                        </p:tgtEl>
                                        <p:attrNameLst>
                                          <p:attrName>style.visibility</p:attrName>
                                        </p:attrNameLst>
                                      </p:cBhvr>
                                      <p:to>
                                        <p:strVal val="visible"/>
                                      </p:to>
                                    </p:set>
                                    <p:animEffect transition="in" filter="dissolve">
                                      <p:cBhvr>
                                        <p:cTn id="39" dur="500"/>
                                        <p:tgtEl>
                                          <p:spTgt spid="175114"/>
                                        </p:tgtEl>
                                      </p:cBhvr>
                                    </p:animEffect>
                                  </p:childTnLst>
                                </p:cTn>
                              </p:par>
                            </p:childTnLst>
                          </p:cTn>
                        </p:par>
                        <p:par>
                          <p:cTn id="40" fill="hold" nodeType="afterGroup">
                            <p:stCondLst>
                              <p:cond delay="14500"/>
                            </p:stCondLst>
                            <p:childTnLst>
                              <p:par>
                                <p:cTn id="41" presetID="9" presetClass="entr" presetSubtype="0" fill="hold" nodeType="afterEffect">
                                  <p:stCondLst>
                                    <p:cond delay="1000"/>
                                  </p:stCondLst>
                                  <p:childTnLst>
                                    <p:set>
                                      <p:cBhvr>
                                        <p:cTn id="42" dur="1" fill="hold">
                                          <p:stCondLst>
                                            <p:cond delay="0"/>
                                          </p:stCondLst>
                                        </p:cTn>
                                        <p:tgtEl>
                                          <p:spTgt spid="175115"/>
                                        </p:tgtEl>
                                        <p:attrNameLst>
                                          <p:attrName>style.visibility</p:attrName>
                                        </p:attrNameLst>
                                      </p:cBhvr>
                                      <p:to>
                                        <p:strVal val="visible"/>
                                      </p:to>
                                    </p:set>
                                    <p:animEffect transition="in" filter="dissolve">
                                      <p:cBhvr>
                                        <p:cTn id="43" dur="500"/>
                                        <p:tgtEl>
                                          <p:spTgt spid="175115"/>
                                        </p:tgtEl>
                                      </p:cBhvr>
                                    </p:animEffect>
                                  </p:childTnLst>
                                </p:cTn>
                              </p:par>
                            </p:childTnLst>
                          </p:cTn>
                        </p:par>
                        <p:par>
                          <p:cTn id="44" fill="hold" nodeType="afterGroup">
                            <p:stCondLst>
                              <p:cond delay="16000"/>
                            </p:stCondLst>
                            <p:childTnLst>
                              <p:par>
                                <p:cTn id="45" presetID="9" presetClass="entr" presetSubtype="0" fill="hold" nodeType="afterEffect">
                                  <p:stCondLst>
                                    <p:cond delay="2000"/>
                                  </p:stCondLst>
                                  <p:childTnLst>
                                    <p:set>
                                      <p:cBhvr>
                                        <p:cTn id="46" dur="1" fill="hold">
                                          <p:stCondLst>
                                            <p:cond delay="0"/>
                                          </p:stCondLst>
                                        </p:cTn>
                                        <p:tgtEl>
                                          <p:spTgt spid="175116"/>
                                        </p:tgtEl>
                                        <p:attrNameLst>
                                          <p:attrName>style.visibility</p:attrName>
                                        </p:attrNameLst>
                                      </p:cBhvr>
                                      <p:to>
                                        <p:strVal val="visible"/>
                                      </p:to>
                                    </p:set>
                                    <p:animEffect transition="in" filter="dissolve">
                                      <p:cBhvr>
                                        <p:cTn id="47" dur="500"/>
                                        <p:tgtEl>
                                          <p:spTgt spid="175116"/>
                                        </p:tgtEl>
                                      </p:cBhvr>
                                    </p:animEffect>
                                  </p:childTnLst>
                                </p:cTn>
                              </p:par>
                            </p:childTnLst>
                          </p:cTn>
                        </p:par>
                        <p:par>
                          <p:cTn id="48" fill="hold" nodeType="afterGroup">
                            <p:stCondLst>
                              <p:cond delay="18500"/>
                            </p:stCondLst>
                            <p:childTnLst>
                              <p:par>
                                <p:cTn id="49" presetID="9" presetClass="entr" presetSubtype="0" fill="hold" nodeType="afterEffect">
                                  <p:stCondLst>
                                    <p:cond delay="1000"/>
                                  </p:stCondLst>
                                  <p:childTnLst>
                                    <p:set>
                                      <p:cBhvr>
                                        <p:cTn id="50" dur="1" fill="hold">
                                          <p:stCondLst>
                                            <p:cond delay="0"/>
                                          </p:stCondLst>
                                        </p:cTn>
                                        <p:tgtEl>
                                          <p:spTgt spid="175117"/>
                                        </p:tgtEl>
                                        <p:attrNameLst>
                                          <p:attrName>style.visibility</p:attrName>
                                        </p:attrNameLst>
                                      </p:cBhvr>
                                      <p:to>
                                        <p:strVal val="visible"/>
                                      </p:to>
                                    </p:set>
                                    <p:animEffect transition="in" filter="dissolve">
                                      <p:cBhvr>
                                        <p:cTn id="51" dur="500"/>
                                        <p:tgtEl>
                                          <p:spTgt spid="175117"/>
                                        </p:tgtEl>
                                      </p:cBhvr>
                                    </p:animEffect>
                                  </p:childTnLst>
                                </p:cTn>
                              </p:par>
                            </p:childTnLst>
                          </p:cTn>
                        </p:par>
                        <p:par>
                          <p:cTn id="52" fill="hold" nodeType="afterGroup">
                            <p:stCondLst>
                              <p:cond delay="20000"/>
                            </p:stCondLst>
                            <p:childTnLst>
                              <p:par>
                                <p:cTn id="53" presetID="9" presetClass="entr" presetSubtype="0" fill="hold" nodeType="afterEffect">
                                  <p:stCondLst>
                                    <p:cond delay="1000"/>
                                  </p:stCondLst>
                                  <p:childTnLst>
                                    <p:set>
                                      <p:cBhvr>
                                        <p:cTn id="54" dur="1" fill="hold">
                                          <p:stCondLst>
                                            <p:cond delay="0"/>
                                          </p:stCondLst>
                                        </p:cTn>
                                        <p:tgtEl>
                                          <p:spTgt spid="175118"/>
                                        </p:tgtEl>
                                        <p:attrNameLst>
                                          <p:attrName>style.visibility</p:attrName>
                                        </p:attrNameLst>
                                      </p:cBhvr>
                                      <p:to>
                                        <p:strVal val="visible"/>
                                      </p:to>
                                    </p:set>
                                    <p:animEffect transition="in" filter="dissolve">
                                      <p:cBhvr>
                                        <p:cTn id="55" dur="500"/>
                                        <p:tgtEl>
                                          <p:spTgt spid="175118"/>
                                        </p:tgtEl>
                                      </p:cBhvr>
                                    </p:animEffect>
                                  </p:childTnLst>
                                </p:cTn>
                              </p:par>
                            </p:childTnLst>
                          </p:cTn>
                        </p:par>
                        <p:par>
                          <p:cTn id="56" fill="hold" nodeType="afterGroup">
                            <p:stCondLst>
                              <p:cond delay="21500"/>
                            </p:stCondLst>
                            <p:childTnLst>
                              <p:par>
                                <p:cTn id="57" presetID="9" presetClass="entr" presetSubtype="0" fill="hold" nodeType="afterEffect">
                                  <p:stCondLst>
                                    <p:cond delay="1000"/>
                                  </p:stCondLst>
                                  <p:childTnLst>
                                    <p:set>
                                      <p:cBhvr>
                                        <p:cTn id="58" dur="1" fill="hold">
                                          <p:stCondLst>
                                            <p:cond delay="0"/>
                                          </p:stCondLst>
                                        </p:cTn>
                                        <p:tgtEl>
                                          <p:spTgt spid="175125"/>
                                        </p:tgtEl>
                                        <p:attrNameLst>
                                          <p:attrName>style.visibility</p:attrName>
                                        </p:attrNameLst>
                                      </p:cBhvr>
                                      <p:to>
                                        <p:strVal val="visible"/>
                                      </p:to>
                                    </p:set>
                                    <p:animEffect transition="in" filter="dissolve">
                                      <p:cBhvr>
                                        <p:cTn id="59" dur="500"/>
                                        <p:tgtEl>
                                          <p:spTgt spid="175125"/>
                                        </p:tgtEl>
                                      </p:cBhvr>
                                    </p:animEffect>
                                  </p:childTnLst>
                                </p:cTn>
                              </p:par>
                            </p:childTnLst>
                          </p:cTn>
                        </p:par>
                        <p:par>
                          <p:cTn id="60" fill="hold" nodeType="afterGroup">
                            <p:stCondLst>
                              <p:cond delay="23000"/>
                            </p:stCondLst>
                            <p:childTnLst>
                              <p:par>
                                <p:cTn id="61" presetID="9" presetClass="entr" presetSubtype="0" fill="hold" nodeType="afterEffect">
                                  <p:stCondLst>
                                    <p:cond delay="1000"/>
                                  </p:stCondLst>
                                  <p:childTnLst>
                                    <p:set>
                                      <p:cBhvr>
                                        <p:cTn id="62" dur="1" fill="hold">
                                          <p:stCondLst>
                                            <p:cond delay="0"/>
                                          </p:stCondLst>
                                        </p:cTn>
                                        <p:tgtEl>
                                          <p:spTgt spid="175119"/>
                                        </p:tgtEl>
                                        <p:attrNameLst>
                                          <p:attrName>style.visibility</p:attrName>
                                        </p:attrNameLst>
                                      </p:cBhvr>
                                      <p:to>
                                        <p:strVal val="visible"/>
                                      </p:to>
                                    </p:set>
                                    <p:animEffect transition="in" filter="dissolve">
                                      <p:cBhvr>
                                        <p:cTn id="63" dur="500"/>
                                        <p:tgtEl>
                                          <p:spTgt spid="175119"/>
                                        </p:tgtEl>
                                      </p:cBhvr>
                                    </p:animEffect>
                                  </p:childTnLst>
                                </p:cTn>
                              </p:par>
                            </p:childTnLst>
                          </p:cTn>
                        </p:par>
                        <p:par>
                          <p:cTn id="64" fill="hold" nodeType="afterGroup">
                            <p:stCondLst>
                              <p:cond delay="24500"/>
                            </p:stCondLst>
                            <p:childTnLst>
                              <p:par>
                                <p:cTn id="65" presetID="9" presetClass="entr" presetSubtype="0" fill="hold" nodeType="afterEffect">
                                  <p:stCondLst>
                                    <p:cond delay="1000"/>
                                  </p:stCondLst>
                                  <p:childTnLst>
                                    <p:set>
                                      <p:cBhvr>
                                        <p:cTn id="66" dur="1" fill="hold">
                                          <p:stCondLst>
                                            <p:cond delay="0"/>
                                          </p:stCondLst>
                                        </p:cTn>
                                        <p:tgtEl>
                                          <p:spTgt spid="175120"/>
                                        </p:tgtEl>
                                        <p:attrNameLst>
                                          <p:attrName>style.visibility</p:attrName>
                                        </p:attrNameLst>
                                      </p:cBhvr>
                                      <p:to>
                                        <p:strVal val="visible"/>
                                      </p:to>
                                    </p:set>
                                    <p:animEffect transition="in" filter="dissolve">
                                      <p:cBhvr>
                                        <p:cTn id="67" dur="500"/>
                                        <p:tgtEl>
                                          <p:spTgt spid="175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426C165-D59C-4AA0-BE8B-B87430A6636F}"/>
              </a:ext>
            </a:extLst>
          </p:cNvPr>
          <p:cNvSpPr>
            <a:spLocks noGrp="1"/>
          </p:cNvSpPr>
          <p:nvPr>
            <p:ph type="sldNum" sz="quarter" idx="12"/>
          </p:nvPr>
        </p:nvSpPr>
        <p:spPr/>
        <p:txBody>
          <a:bodyPr/>
          <a:lstStyle/>
          <a:p>
            <a:fld id="{75B78791-C575-45A6-AB1A-214A1FC82482}" type="slidenum">
              <a:rPr lang="en-US" altLang="en-US"/>
              <a:pPr/>
              <a:t>145</a:t>
            </a:fld>
            <a:endParaRPr lang="en-US" altLang="en-US"/>
          </a:p>
        </p:txBody>
      </p:sp>
      <p:sp>
        <p:nvSpPr>
          <p:cNvPr id="176130" name="Rectangle 2">
            <a:extLst>
              <a:ext uri="{FF2B5EF4-FFF2-40B4-BE49-F238E27FC236}">
                <a16:creationId xmlns:a16="http://schemas.microsoft.com/office/drawing/2014/main" id="{200E582D-9AFF-43C7-BB4F-73928DA37742}"/>
              </a:ext>
            </a:extLst>
          </p:cNvPr>
          <p:cNvSpPr>
            <a:spLocks noGrp="1" noRot="1" noChangeArrowheads="1"/>
          </p:cNvSpPr>
          <p:nvPr>
            <p:ph type="title"/>
          </p:nvPr>
        </p:nvSpPr>
        <p:spPr>
          <a:xfrm>
            <a:off x="301625" y="381000"/>
            <a:ext cx="8540750" cy="685800"/>
          </a:xfrm>
        </p:spPr>
        <p:txBody>
          <a:bodyPr/>
          <a:lstStyle/>
          <a:p>
            <a:r>
              <a:rPr lang="en-US" altLang="en-US" sz="3200" u="sng"/>
              <a:t>Challenge 6E: Adding a Subroutine Routine</a:t>
            </a:r>
          </a:p>
        </p:txBody>
      </p:sp>
      <p:sp>
        <p:nvSpPr>
          <p:cNvPr id="176131" name="Rectangle 3">
            <a:extLst>
              <a:ext uri="{FF2B5EF4-FFF2-40B4-BE49-F238E27FC236}">
                <a16:creationId xmlns:a16="http://schemas.microsoft.com/office/drawing/2014/main" id="{78A0A5BF-1CA3-4FF4-8DA5-743A55BFD3EE}"/>
              </a:ext>
            </a:extLst>
          </p:cNvPr>
          <p:cNvSpPr>
            <a:spLocks noGrp="1" noRot="1" noChangeArrowheads="1"/>
          </p:cNvSpPr>
          <p:nvPr>
            <p:ph type="body" idx="1"/>
          </p:nvPr>
        </p:nvSpPr>
        <p:spPr>
          <a:xfrm>
            <a:off x="301625" y="1143000"/>
            <a:ext cx="8540750" cy="3413125"/>
          </a:xfrm>
        </p:spPr>
        <p:txBody>
          <a:bodyPr/>
          <a:lstStyle/>
          <a:p>
            <a:pPr>
              <a:lnSpc>
                <a:spcPct val="90000"/>
              </a:lnSpc>
            </a:pPr>
            <a:r>
              <a:rPr lang="en-US" altLang="en-US" sz="2800"/>
              <a:t>Add an alarm-operational indicator to Program 6G. </a:t>
            </a:r>
            <a:br>
              <a:rPr lang="en-US" altLang="en-US" sz="2800"/>
            </a:br>
            <a:r>
              <a:rPr lang="en-US" altLang="en-US" sz="2800"/>
              <a:t> </a:t>
            </a:r>
          </a:p>
          <a:p>
            <a:pPr lvl="1">
              <a:lnSpc>
                <a:spcPct val="90000"/>
              </a:lnSpc>
            </a:pPr>
            <a:r>
              <a:rPr lang="en-US" altLang="en-US" sz="2400"/>
              <a:t>Code a subroutine to light LED1 for 0.25 seconds. Call the subroutine from your main loop.  </a:t>
            </a:r>
            <a:br>
              <a:rPr lang="en-US" altLang="en-US" sz="2400"/>
            </a:br>
            <a:endParaRPr lang="en-US" altLang="en-US" sz="2400"/>
          </a:p>
          <a:p>
            <a:pPr lvl="1">
              <a:lnSpc>
                <a:spcPct val="90000"/>
              </a:lnSpc>
            </a:pPr>
            <a:r>
              <a:rPr lang="en-US" altLang="en-US" sz="2400"/>
              <a:t>Draw the modified main loop and new routine in flowchart form.</a:t>
            </a:r>
            <a:br>
              <a:rPr lang="en-US" altLang="en-US" sz="2400"/>
            </a:br>
            <a:endParaRPr lang="en-US" altLang="en-US" sz="2400"/>
          </a:p>
          <a:p>
            <a:pPr lvl="1">
              <a:lnSpc>
                <a:spcPct val="90000"/>
              </a:lnSpc>
            </a:pPr>
            <a:r>
              <a:rPr lang="en-US" altLang="en-US" sz="2400"/>
              <a:t>NOTE: The controller may operate so quickly you may not discern the LED blinking.  Add a one second pause in the main loop to help see the blink.</a:t>
            </a:r>
            <a:endParaRPr lang="en-US" altLang="en-US"/>
          </a:p>
        </p:txBody>
      </p:sp>
      <p:sp>
        <p:nvSpPr>
          <p:cNvPr id="176133" name="AutoShape 5">
            <a:hlinkClick r:id="rId2" action="ppaction://hlinksldjump" highlightClick="1"/>
            <a:extLst>
              <a:ext uri="{FF2B5EF4-FFF2-40B4-BE49-F238E27FC236}">
                <a16:creationId xmlns:a16="http://schemas.microsoft.com/office/drawing/2014/main" id="{C333D518-584C-45AC-9781-05C14463169C}"/>
              </a:ext>
            </a:extLst>
          </p:cNvPr>
          <p:cNvSpPr>
            <a:spLocks noChangeArrowheads="1"/>
          </p:cNvSpPr>
          <p:nvPr/>
        </p:nvSpPr>
        <p:spPr bwMode="auto">
          <a:xfrm>
            <a:off x="7086600" y="57150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spTree>
  </p:cSld>
  <p:clrMapOvr>
    <a:masterClrMapping/>
  </p:clrMapOvr>
  <p:transition advClick="0"/>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6CAD88E-5D45-4784-ADB7-ED5FFA0E1D17}"/>
              </a:ext>
            </a:extLst>
          </p:cNvPr>
          <p:cNvSpPr>
            <a:spLocks noGrp="1"/>
          </p:cNvSpPr>
          <p:nvPr>
            <p:ph type="sldNum" sz="quarter" idx="12"/>
          </p:nvPr>
        </p:nvSpPr>
        <p:spPr/>
        <p:txBody>
          <a:bodyPr/>
          <a:lstStyle/>
          <a:p>
            <a:fld id="{FEF405C0-6301-44B3-A343-1F01EC30BCB7}" type="slidenum">
              <a:rPr lang="en-US" altLang="en-US"/>
              <a:pPr/>
              <a:t>146</a:t>
            </a:fld>
            <a:endParaRPr lang="en-US" altLang="en-US"/>
          </a:p>
        </p:txBody>
      </p:sp>
      <p:sp>
        <p:nvSpPr>
          <p:cNvPr id="299010" name="Rectangle 2">
            <a:extLst>
              <a:ext uri="{FF2B5EF4-FFF2-40B4-BE49-F238E27FC236}">
                <a16:creationId xmlns:a16="http://schemas.microsoft.com/office/drawing/2014/main" id="{265EF359-52D9-44AB-BCA6-30621DF9B0C6}"/>
              </a:ext>
            </a:extLst>
          </p:cNvPr>
          <p:cNvSpPr>
            <a:spLocks noGrp="1" noRot="1" noChangeArrowheads="1"/>
          </p:cNvSpPr>
          <p:nvPr>
            <p:ph type="title"/>
          </p:nvPr>
        </p:nvSpPr>
        <p:spPr/>
        <p:txBody>
          <a:bodyPr/>
          <a:lstStyle/>
          <a:p>
            <a:r>
              <a:rPr lang="en-US" altLang="en-US"/>
              <a:t>Using the BRANCH Instruction</a:t>
            </a:r>
          </a:p>
        </p:txBody>
      </p:sp>
      <p:sp>
        <p:nvSpPr>
          <p:cNvPr id="299011" name="Rectangle 3">
            <a:extLst>
              <a:ext uri="{FF2B5EF4-FFF2-40B4-BE49-F238E27FC236}">
                <a16:creationId xmlns:a16="http://schemas.microsoft.com/office/drawing/2014/main" id="{8208F6CD-5102-455C-9820-2C7C7711FA0A}"/>
              </a:ext>
            </a:extLst>
          </p:cNvPr>
          <p:cNvSpPr>
            <a:spLocks noGrp="1" noRot="1" noChangeArrowheads="1"/>
          </p:cNvSpPr>
          <p:nvPr>
            <p:ph type="body" idx="1"/>
          </p:nvPr>
        </p:nvSpPr>
        <p:spPr/>
        <p:txBody>
          <a:bodyPr/>
          <a:lstStyle/>
          <a:p>
            <a:r>
              <a:rPr lang="en-US" altLang="en-US"/>
              <a:t>It is common for programs to need to take a different action based on the value of some variable.  Using IF-THEN’s a sample program snippet may be:</a:t>
            </a:r>
          </a:p>
          <a:p>
            <a:endParaRPr lang="en-US" altLang="en-US"/>
          </a:p>
          <a:p>
            <a:endParaRPr lang="en-US" altLang="en-US"/>
          </a:p>
          <a:p>
            <a:r>
              <a:rPr lang="en-US" altLang="en-US"/>
              <a:t>The BRANCH instruction may be used for much simpler (and memory-saving) way:</a:t>
            </a:r>
          </a:p>
        </p:txBody>
      </p:sp>
      <p:sp>
        <p:nvSpPr>
          <p:cNvPr id="299012" name="Text Box 4">
            <a:extLst>
              <a:ext uri="{FF2B5EF4-FFF2-40B4-BE49-F238E27FC236}">
                <a16:creationId xmlns:a16="http://schemas.microsoft.com/office/drawing/2014/main" id="{86C9317C-D5E2-49F3-A5F1-9FB99AEB4D4A}"/>
              </a:ext>
            </a:extLst>
          </p:cNvPr>
          <p:cNvSpPr txBox="1">
            <a:spLocks noChangeArrowheads="1"/>
          </p:cNvSpPr>
          <p:nvPr/>
        </p:nvSpPr>
        <p:spPr bwMode="auto">
          <a:xfrm>
            <a:off x="762000" y="2819400"/>
            <a:ext cx="5334000" cy="1066800"/>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en-US" altLang="en-US" sz="1600">
                <a:solidFill>
                  <a:srgbClr val="FFFFFF"/>
                </a:solidFill>
                <a:effectLst>
                  <a:outerShdw blurRad="38100" dist="38100" dir="2700000" algn="tl">
                    <a:srgbClr val="000000"/>
                  </a:outerShdw>
                </a:effectLst>
              </a:rPr>
              <a:t>IF X=0 THEN Routine0</a:t>
            </a:r>
            <a:br>
              <a:rPr lang="en-US" altLang="en-US" sz="1600">
                <a:solidFill>
                  <a:srgbClr val="FFFFFF"/>
                </a:solidFill>
                <a:effectLst>
                  <a:outerShdw blurRad="38100" dist="38100" dir="2700000" algn="tl">
                    <a:srgbClr val="000000"/>
                  </a:outerShdw>
                </a:effectLst>
              </a:rPr>
            </a:br>
            <a:r>
              <a:rPr lang="en-US" altLang="en-US" sz="1600">
                <a:solidFill>
                  <a:srgbClr val="FFFFFF"/>
                </a:solidFill>
                <a:effectLst>
                  <a:outerShdw blurRad="38100" dist="38100" dir="2700000" algn="tl">
                    <a:srgbClr val="000000"/>
                  </a:outerShdw>
                </a:effectLst>
              </a:rPr>
              <a:t>IF X=1 THEN Routine1  </a:t>
            </a:r>
            <a:br>
              <a:rPr lang="en-US" altLang="en-US" sz="1600">
                <a:solidFill>
                  <a:srgbClr val="FFFFFF"/>
                </a:solidFill>
                <a:effectLst>
                  <a:outerShdw blurRad="38100" dist="38100" dir="2700000" algn="tl">
                    <a:srgbClr val="000000"/>
                  </a:outerShdw>
                </a:effectLst>
              </a:rPr>
            </a:br>
            <a:r>
              <a:rPr lang="en-US" altLang="en-US" sz="1600">
                <a:solidFill>
                  <a:srgbClr val="FFFFFF"/>
                </a:solidFill>
                <a:effectLst>
                  <a:outerShdw blurRad="38100" dist="38100" dir="2700000" algn="tl">
                    <a:srgbClr val="000000"/>
                  </a:outerShdw>
                </a:effectLst>
              </a:rPr>
              <a:t>IF X=2 THEN Routine2</a:t>
            </a:r>
            <a:br>
              <a:rPr lang="en-US" altLang="en-US" sz="1600">
                <a:solidFill>
                  <a:srgbClr val="FFFFFF"/>
                </a:solidFill>
                <a:effectLst>
                  <a:outerShdw blurRad="38100" dist="38100" dir="2700000" algn="tl">
                    <a:srgbClr val="000000"/>
                  </a:outerShdw>
                </a:effectLst>
              </a:rPr>
            </a:br>
            <a:r>
              <a:rPr lang="en-US" altLang="en-US" sz="1600">
                <a:solidFill>
                  <a:srgbClr val="FFFFFF"/>
                </a:solidFill>
                <a:effectLst>
                  <a:outerShdw blurRad="38100" dist="38100" dir="2700000" algn="tl">
                    <a:srgbClr val="000000"/>
                  </a:outerShdw>
                </a:effectLst>
              </a:rPr>
              <a:t>… and so on</a:t>
            </a:r>
          </a:p>
        </p:txBody>
      </p:sp>
      <p:sp>
        <p:nvSpPr>
          <p:cNvPr id="299013" name="Text Box 5">
            <a:extLst>
              <a:ext uri="{FF2B5EF4-FFF2-40B4-BE49-F238E27FC236}">
                <a16:creationId xmlns:a16="http://schemas.microsoft.com/office/drawing/2014/main" id="{BBBBDBBC-F629-4015-AA38-ED31E472FB5F}"/>
              </a:ext>
            </a:extLst>
          </p:cNvPr>
          <p:cNvSpPr txBox="1">
            <a:spLocks noChangeArrowheads="1"/>
          </p:cNvSpPr>
          <p:nvPr/>
        </p:nvSpPr>
        <p:spPr bwMode="auto">
          <a:xfrm>
            <a:off x="762000" y="5029200"/>
            <a:ext cx="5334000" cy="457200"/>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en-US" altLang="en-US" sz="1600">
                <a:solidFill>
                  <a:srgbClr val="FFFFFF"/>
                </a:solidFill>
                <a:effectLst>
                  <a:outerShdw blurRad="38100" dist="38100" dir="2700000" algn="tl">
                    <a:srgbClr val="000000"/>
                  </a:outerShdw>
                </a:effectLst>
              </a:rPr>
              <a:t>BRANCH X,[Routine0,Routine1,Routine2]</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7E591290-C41B-4C92-80DB-B0BEBA7F31B0}"/>
              </a:ext>
            </a:extLst>
          </p:cNvPr>
          <p:cNvSpPr>
            <a:spLocks noGrp="1"/>
          </p:cNvSpPr>
          <p:nvPr>
            <p:ph type="sldNum" sz="quarter" idx="12"/>
          </p:nvPr>
        </p:nvSpPr>
        <p:spPr/>
        <p:txBody>
          <a:bodyPr/>
          <a:lstStyle/>
          <a:p>
            <a:fld id="{D068C83B-8E62-4FB2-8F4E-D431BD3325C4}" type="slidenum">
              <a:rPr lang="en-US" altLang="en-US"/>
              <a:pPr/>
              <a:t>147</a:t>
            </a:fld>
            <a:endParaRPr lang="en-US" altLang="en-US"/>
          </a:p>
        </p:txBody>
      </p:sp>
      <p:sp>
        <p:nvSpPr>
          <p:cNvPr id="332802" name="Rectangle 2">
            <a:extLst>
              <a:ext uri="{FF2B5EF4-FFF2-40B4-BE49-F238E27FC236}">
                <a16:creationId xmlns:a16="http://schemas.microsoft.com/office/drawing/2014/main" id="{1294A48E-775C-489B-BD6E-6CD982F27F18}"/>
              </a:ext>
            </a:extLst>
          </p:cNvPr>
          <p:cNvSpPr>
            <a:spLocks noGrp="1" noRot="1" noChangeArrowheads="1"/>
          </p:cNvSpPr>
          <p:nvPr>
            <p:ph type="title"/>
          </p:nvPr>
        </p:nvSpPr>
        <p:spPr/>
        <p:txBody>
          <a:bodyPr/>
          <a:lstStyle/>
          <a:p>
            <a:endParaRPr lang="en-US" altLang="en-US"/>
          </a:p>
        </p:txBody>
      </p:sp>
      <p:sp>
        <p:nvSpPr>
          <p:cNvPr id="332803" name="Rectangle 3">
            <a:extLst>
              <a:ext uri="{FF2B5EF4-FFF2-40B4-BE49-F238E27FC236}">
                <a16:creationId xmlns:a16="http://schemas.microsoft.com/office/drawing/2014/main" id="{D066EADA-D6AE-47DC-B3F2-D1B33B84DD90}"/>
              </a:ext>
            </a:extLst>
          </p:cNvPr>
          <p:cNvSpPr>
            <a:spLocks noGrp="1" noRot="1" noChangeArrowheads="1"/>
          </p:cNvSpPr>
          <p:nvPr>
            <p:ph type="body" idx="1"/>
          </p:nvPr>
        </p:nvSpPr>
        <p:spPr>
          <a:xfrm>
            <a:off x="301625" y="762000"/>
            <a:ext cx="8540750" cy="2590800"/>
          </a:xfrm>
        </p:spPr>
        <p:txBody>
          <a:bodyPr/>
          <a:lstStyle/>
          <a:p>
            <a:pPr>
              <a:lnSpc>
                <a:spcPct val="90000"/>
              </a:lnSpc>
            </a:pPr>
            <a:r>
              <a:rPr lang="en-US" altLang="en-US"/>
              <a:t>The structure of BRANCH is:</a:t>
            </a:r>
            <a:br>
              <a:rPr lang="en-US" altLang="en-US"/>
            </a:br>
            <a:r>
              <a:rPr lang="en-US" altLang="en-US"/>
              <a:t>BRANCH offset,[label0,label1,label2…]</a:t>
            </a:r>
            <a:br>
              <a:rPr lang="en-US" altLang="en-US"/>
            </a:br>
            <a:endParaRPr lang="en-US" altLang="en-US"/>
          </a:p>
          <a:p>
            <a:pPr>
              <a:lnSpc>
                <a:spcPct val="90000"/>
              </a:lnSpc>
            </a:pPr>
            <a:r>
              <a:rPr lang="en-US" altLang="en-US"/>
              <a:t>Based on the value of the offset (0 to 255), execution will branch to the defined label.</a:t>
            </a:r>
          </a:p>
        </p:txBody>
      </p:sp>
      <p:sp>
        <p:nvSpPr>
          <p:cNvPr id="332804" name="Text Box 4">
            <a:extLst>
              <a:ext uri="{FF2B5EF4-FFF2-40B4-BE49-F238E27FC236}">
                <a16:creationId xmlns:a16="http://schemas.microsoft.com/office/drawing/2014/main" id="{65AF7951-EF7A-4FC3-A696-EB084750C147}"/>
              </a:ext>
            </a:extLst>
          </p:cNvPr>
          <p:cNvSpPr txBox="1">
            <a:spLocks noChangeArrowheads="1"/>
          </p:cNvSpPr>
          <p:nvPr/>
        </p:nvSpPr>
        <p:spPr bwMode="auto">
          <a:xfrm>
            <a:off x="2286000" y="3352800"/>
            <a:ext cx="5334000" cy="3124200"/>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en-US" altLang="en-US" sz="1600">
                <a:solidFill>
                  <a:srgbClr val="FFFFFF"/>
                </a:solidFill>
                <a:effectLst>
                  <a:outerShdw blurRad="38100" dist="38100" dir="2700000" algn="tl">
                    <a:srgbClr val="000000"/>
                  </a:outerShdw>
                </a:effectLst>
              </a:rPr>
              <a:t>BRANCH X, [Label0, Label1, Label2]</a:t>
            </a:r>
            <a:br>
              <a:rPr lang="en-US" altLang="en-US" sz="1600">
                <a:solidFill>
                  <a:srgbClr val="FFFFFF"/>
                </a:solidFill>
                <a:effectLst>
                  <a:outerShdw blurRad="38100" dist="38100" dir="2700000" algn="tl">
                    <a:srgbClr val="000000"/>
                  </a:outerShdw>
                </a:effectLst>
              </a:rPr>
            </a:br>
            <a:br>
              <a:rPr lang="en-US" altLang="en-US" sz="1600">
                <a:solidFill>
                  <a:srgbClr val="FFFFFF"/>
                </a:solidFill>
                <a:effectLst>
                  <a:outerShdw blurRad="38100" dist="38100" dir="2700000" algn="tl">
                    <a:srgbClr val="000000"/>
                  </a:outerShdw>
                </a:effectLst>
              </a:rPr>
            </a:br>
            <a:endParaRPr lang="en-US" altLang="en-US" sz="1600">
              <a:solidFill>
                <a:srgbClr val="FFFFFF"/>
              </a:solidFill>
              <a:effectLst>
                <a:outerShdw blurRad="38100" dist="38100" dir="2700000" algn="tl">
                  <a:srgbClr val="000000"/>
                </a:outerShdw>
              </a:effectLst>
            </a:endParaRPr>
          </a:p>
          <a:p>
            <a:pPr algn="l"/>
            <a:r>
              <a:rPr lang="en-US" altLang="en-US" sz="1600">
                <a:solidFill>
                  <a:srgbClr val="FFFFFF"/>
                </a:solidFill>
                <a:effectLst>
                  <a:outerShdw blurRad="38100" dist="38100" dir="2700000" algn="tl">
                    <a:srgbClr val="000000"/>
                  </a:outerShdw>
                </a:effectLst>
              </a:rPr>
              <a:t>Label0:</a:t>
            </a:r>
            <a:br>
              <a:rPr lang="en-US" altLang="en-US" sz="1600">
                <a:solidFill>
                  <a:srgbClr val="FFFFFF"/>
                </a:solidFill>
                <a:effectLst>
                  <a:outerShdw blurRad="38100" dist="38100" dir="2700000" algn="tl">
                    <a:srgbClr val="000000"/>
                  </a:outerShdw>
                </a:effectLst>
              </a:rPr>
            </a:br>
            <a:r>
              <a:rPr lang="en-US" altLang="en-US" sz="1600">
                <a:solidFill>
                  <a:srgbClr val="FFFFFF"/>
                </a:solidFill>
                <a:effectLst>
                  <a:outerShdw blurRad="38100" dist="38100" dir="2700000" algn="tl">
                    <a:srgbClr val="000000"/>
                  </a:outerShdw>
                </a:effectLst>
              </a:rPr>
              <a:t>…</a:t>
            </a:r>
            <a:br>
              <a:rPr lang="en-US" altLang="en-US" sz="1600">
                <a:solidFill>
                  <a:srgbClr val="FFFFFF"/>
                </a:solidFill>
                <a:effectLst>
                  <a:outerShdw blurRad="38100" dist="38100" dir="2700000" algn="tl">
                    <a:srgbClr val="000000"/>
                  </a:outerShdw>
                </a:effectLst>
              </a:rPr>
            </a:br>
            <a:br>
              <a:rPr lang="en-US" altLang="en-US" sz="1600">
                <a:solidFill>
                  <a:srgbClr val="FFFFFF"/>
                </a:solidFill>
                <a:effectLst>
                  <a:outerShdw blurRad="38100" dist="38100" dir="2700000" algn="tl">
                    <a:srgbClr val="000000"/>
                  </a:outerShdw>
                </a:effectLst>
              </a:rPr>
            </a:br>
            <a:r>
              <a:rPr lang="en-US" altLang="en-US" sz="1600">
                <a:solidFill>
                  <a:srgbClr val="FFFFFF"/>
                </a:solidFill>
                <a:effectLst>
                  <a:outerShdw blurRad="38100" dist="38100" dir="2700000" algn="tl">
                    <a:srgbClr val="000000"/>
                  </a:outerShdw>
                </a:effectLst>
              </a:rPr>
              <a:t>Label1:</a:t>
            </a:r>
            <a:br>
              <a:rPr lang="en-US" altLang="en-US" sz="1600">
                <a:solidFill>
                  <a:srgbClr val="FFFFFF"/>
                </a:solidFill>
                <a:effectLst>
                  <a:outerShdw blurRad="38100" dist="38100" dir="2700000" algn="tl">
                    <a:srgbClr val="000000"/>
                  </a:outerShdw>
                </a:effectLst>
              </a:rPr>
            </a:br>
            <a:r>
              <a:rPr lang="en-US" altLang="en-US" sz="1600">
                <a:solidFill>
                  <a:srgbClr val="FFFFFF"/>
                </a:solidFill>
                <a:effectLst>
                  <a:outerShdw blurRad="38100" dist="38100" dir="2700000" algn="tl">
                    <a:srgbClr val="000000"/>
                  </a:outerShdw>
                </a:effectLst>
              </a:rPr>
              <a:t>…</a:t>
            </a:r>
            <a:br>
              <a:rPr lang="en-US" altLang="en-US" sz="1600">
                <a:solidFill>
                  <a:srgbClr val="FFFFFF"/>
                </a:solidFill>
                <a:effectLst>
                  <a:outerShdw blurRad="38100" dist="38100" dir="2700000" algn="tl">
                    <a:srgbClr val="000000"/>
                  </a:outerShdw>
                </a:effectLst>
              </a:rPr>
            </a:br>
            <a:br>
              <a:rPr lang="en-US" altLang="en-US" sz="1600">
                <a:solidFill>
                  <a:srgbClr val="FFFFFF"/>
                </a:solidFill>
                <a:effectLst>
                  <a:outerShdw blurRad="38100" dist="38100" dir="2700000" algn="tl">
                    <a:srgbClr val="000000"/>
                  </a:outerShdw>
                </a:effectLst>
              </a:rPr>
            </a:br>
            <a:r>
              <a:rPr lang="en-US" altLang="en-US" sz="1600">
                <a:solidFill>
                  <a:srgbClr val="FFFFFF"/>
                </a:solidFill>
                <a:effectLst>
                  <a:outerShdw blurRad="38100" dist="38100" dir="2700000" algn="tl">
                    <a:srgbClr val="000000"/>
                  </a:outerShdw>
                </a:effectLst>
              </a:rPr>
              <a:t>Label2:</a:t>
            </a:r>
            <a:br>
              <a:rPr lang="en-US" altLang="en-US" sz="1600">
                <a:solidFill>
                  <a:srgbClr val="FFFFFF"/>
                </a:solidFill>
                <a:effectLst>
                  <a:outerShdw blurRad="38100" dist="38100" dir="2700000" algn="tl">
                    <a:srgbClr val="000000"/>
                  </a:outerShdw>
                </a:effectLst>
              </a:rPr>
            </a:br>
            <a:r>
              <a:rPr lang="en-US" altLang="en-US" sz="1600">
                <a:solidFill>
                  <a:srgbClr val="FFFFFF"/>
                </a:solidFill>
                <a:effectLst>
                  <a:outerShdw blurRad="38100" dist="38100" dir="2700000" algn="tl">
                    <a:srgbClr val="000000"/>
                  </a:outerShdw>
                </a:effectLst>
              </a:rPr>
              <a:t>…</a:t>
            </a:r>
          </a:p>
        </p:txBody>
      </p:sp>
      <p:grpSp>
        <p:nvGrpSpPr>
          <p:cNvPr id="332812" name="Group 12">
            <a:extLst>
              <a:ext uri="{FF2B5EF4-FFF2-40B4-BE49-F238E27FC236}">
                <a16:creationId xmlns:a16="http://schemas.microsoft.com/office/drawing/2014/main" id="{B06D0028-B586-4915-A64F-98DD69084461}"/>
              </a:ext>
            </a:extLst>
          </p:cNvPr>
          <p:cNvGrpSpPr>
            <a:grpSpLocks/>
          </p:cNvGrpSpPr>
          <p:nvPr/>
        </p:nvGrpSpPr>
        <p:grpSpPr bwMode="auto">
          <a:xfrm>
            <a:off x="3124200" y="3810000"/>
            <a:ext cx="990600" cy="609600"/>
            <a:chOff x="1968" y="2352"/>
            <a:chExt cx="624" cy="384"/>
          </a:xfrm>
        </p:grpSpPr>
        <p:sp>
          <p:nvSpPr>
            <p:cNvPr id="332806" name="AutoShape 6">
              <a:extLst>
                <a:ext uri="{FF2B5EF4-FFF2-40B4-BE49-F238E27FC236}">
                  <a16:creationId xmlns:a16="http://schemas.microsoft.com/office/drawing/2014/main" id="{2FFBC63A-1784-47D2-8B7E-9341B15019F0}"/>
                </a:ext>
              </a:extLst>
            </p:cNvPr>
            <p:cNvSpPr>
              <a:spLocks noChangeArrowheads="1"/>
            </p:cNvSpPr>
            <p:nvPr/>
          </p:nvSpPr>
          <p:spPr bwMode="auto">
            <a:xfrm>
              <a:off x="2208" y="2352"/>
              <a:ext cx="384" cy="384"/>
            </a:xfrm>
            <a:custGeom>
              <a:avLst/>
              <a:gdLst>
                <a:gd name="G0" fmla="+- 12150 0 0"/>
                <a:gd name="G1" fmla="+- 18514 0 0"/>
                <a:gd name="G2" fmla="+- 6171 0 0"/>
                <a:gd name="G3" fmla="*/ 12150 1 2"/>
                <a:gd name="G4" fmla="+- G3 10800 0"/>
                <a:gd name="G5" fmla="+- 21600 12150 18514"/>
                <a:gd name="G6" fmla="+- 18514 6171 0"/>
                <a:gd name="G7" fmla="*/ G6 1 2"/>
                <a:gd name="G8" fmla="*/ 18514 2 1"/>
                <a:gd name="G9" fmla="+- G8 0 21600"/>
                <a:gd name="G10" fmla="+- G5 0 G4"/>
                <a:gd name="G11" fmla="+- 12150 0 G4"/>
                <a:gd name="G12" fmla="*/ G2 G10 G11"/>
                <a:gd name="T0" fmla="*/ 16875 w 21600"/>
                <a:gd name="T1" fmla="*/ 0 h 21600"/>
                <a:gd name="T2" fmla="*/ 12150 w 21600"/>
                <a:gd name="T3" fmla="*/ 6171 h 21600"/>
                <a:gd name="T4" fmla="*/ 6171 w 21600"/>
                <a:gd name="T5" fmla="*/ 12150 h 21600"/>
                <a:gd name="T6" fmla="*/ 0 w 21600"/>
                <a:gd name="T7" fmla="*/ 16875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6875" y="0"/>
                  </a:moveTo>
                  <a:lnTo>
                    <a:pt x="12150" y="6171"/>
                  </a:lnTo>
                  <a:lnTo>
                    <a:pt x="15236" y="6171"/>
                  </a:lnTo>
                  <a:lnTo>
                    <a:pt x="15236" y="15236"/>
                  </a:lnTo>
                  <a:lnTo>
                    <a:pt x="6171" y="15236"/>
                  </a:lnTo>
                  <a:lnTo>
                    <a:pt x="6171" y="12150"/>
                  </a:lnTo>
                  <a:lnTo>
                    <a:pt x="0" y="16875"/>
                  </a:lnTo>
                  <a:lnTo>
                    <a:pt x="6171" y="21600"/>
                  </a:lnTo>
                  <a:lnTo>
                    <a:pt x="6171" y="18514"/>
                  </a:lnTo>
                  <a:lnTo>
                    <a:pt x="18514" y="18514"/>
                  </a:lnTo>
                  <a:lnTo>
                    <a:pt x="18514" y="6171"/>
                  </a:lnTo>
                  <a:lnTo>
                    <a:pt x="21600" y="6171"/>
                  </a:lnTo>
                  <a:close/>
                </a:path>
              </a:pathLst>
            </a:custGeom>
            <a:solidFill>
              <a:schemeClr val="hlink"/>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07" name="Text Box 7">
              <a:extLst>
                <a:ext uri="{FF2B5EF4-FFF2-40B4-BE49-F238E27FC236}">
                  <a16:creationId xmlns:a16="http://schemas.microsoft.com/office/drawing/2014/main" id="{9FF1EB20-F7AA-4D14-81C0-B10D29D5A15D}"/>
                </a:ext>
              </a:extLst>
            </p:cNvPr>
            <p:cNvSpPr txBox="1">
              <a:spLocks noChangeArrowheads="1"/>
            </p:cNvSpPr>
            <p:nvPr/>
          </p:nvSpPr>
          <p:spPr bwMode="auto">
            <a:xfrm>
              <a:off x="1968" y="2352"/>
              <a:ext cx="456" cy="231"/>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0">
                  <a:solidFill>
                    <a:schemeClr val="tx1"/>
                  </a:solidFill>
                  <a:effectLst>
                    <a:outerShdw blurRad="38100" dist="38100" dir="2700000" algn="tl">
                      <a:srgbClr val="000000"/>
                    </a:outerShdw>
                  </a:effectLst>
                </a:rPr>
                <a:t>X = 0</a:t>
              </a:r>
            </a:p>
          </p:txBody>
        </p:sp>
      </p:grpSp>
      <p:grpSp>
        <p:nvGrpSpPr>
          <p:cNvPr id="332813" name="Group 13">
            <a:extLst>
              <a:ext uri="{FF2B5EF4-FFF2-40B4-BE49-F238E27FC236}">
                <a16:creationId xmlns:a16="http://schemas.microsoft.com/office/drawing/2014/main" id="{CF24F9A3-560A-4149-9485-3AB500C8CBE3}"/>
              </a:ext>
            </a:extLst>
          </p:cNvPr>
          <p:cNvGrpSpPr>
            <a:grpSpLocks/>
          </p:cNvGrpSpPr>
          <p:nvPr/>
        </p:nvGrpSpPr>
        <p:grpSpPr bwMode="auto">
          <a:xfrm>
            <a:off x="3733800" y="3886200"/>
            <a:ext cx="1371600" cy="1371600"/>
            <a:chOff x="2496" y="2448"/>
            <a:chExt cx="864" cy="864"/>
          </a:xfrm>
        </p:grpSpPr>
        <p:sp>
          <p:nvSpPr>
            <p:cNvPr id="332808" name="AutoShape 8">
              <a:extLst>
                <a:ext uri="{FF2B5EF4-FFF2-40B4-BE49-F238E27FC236}">
                  <a16:creationId xmlns:a16="http://schemas.microsoft.com/office/drawing/2014/main" id="{7762C146-C031-4DAF-848A-A5286FB332E5}"/>
                </a:ext>
              </a:extLst>
            </p:cNvPr>
            <p:cNvSpPr>
              <a:spLocks noChangeArrowheads="1"/>
            </p:cNvSpPr>
            <p:nvPr/>
          </p:nvSpPr>
          <p:spPr bwMode="auto">
            <a:xfrm>
              <a:off x="2496" y="2448"/>
              <a:ext cx="864" cy="864"/>
            </a:xfrm>
            <a:custGeom>
              <a:avLst/>
              <a:gdLst>
                <a:gd name="G0" fmla="+- 13114 0 0"/>
                <a:gd name="G1" fmla="+- 18514 0 0"/>
                <a:gd name="G2" fmla="+- 6171 0 0"/>
                <a:gd name="G3" fmla="*/ 13114 1 2"/>
                <a:gd name="G4" fmla="+- G3 10800 0"/>
                <a:gd name="G5" fmla="+- 21600 13114 18514"/>
                <a:gd name="G6" fmla="+- 18514 6171 0"/>
                <a:gd name="G7" fmla="*/ G6 1 2"/>
                <a:gd name="G8" fmla="*/ 18514 2 1"/>
                <a:gd name="G9" fmla="+- G8 0 21600"/>
                <a:gd name="G10" fmla="+- G5 0 G4"/>
                <a:gd name="G11" fmla="+- 13114 0 G4"/>
                <a:gd name="G12" fmla="*/ G2 G10 G11"/>
                <a:gd name="T0" fmla="*/ 17357 w 21600"/>
                <a:gd name="T1" fmla="*/ 0 h 21600"/>
                <a:gd name="T2" fmla="*/ 13114 w 21600"/>
                <a:gd name="T3" fmla="*/ 6171 h 21600"/>
                <a:gd name="T4" fmla="*/ 6171 w 21600"/>
                <a:gd name="T5" fmla="*/ 13114 h 21600"/>
                <a:gd name="T6" fmla="*/ 0 w 21600"/>
                <a:gd name="T7" fmla="*/ 17357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7357" y="0"/>
                  </a:moveTo>
                  <a:lnTo>
                    <a:pt x="13114" y="6171"/>
                  </a:lnTo>
                  <a:lnTo>
                    <a:pt x="16200" y="6171"/>
                  </a:lnTo>
                  <a:lnTo>
                    <a:pt x="16200" y="16200"/>
                  </a:lnTo>
                  <a:lnTo>
                    <a:pt x="6171" y="16200"/>
                  </a:lnTo>
                  <a:lnTo>
                    <a:pt x="6171" y="13114"/>
                  </a:lnTo>
                  <a:lnTo>
                    <a:pt x="0" y="17357"/>
                  </a:lnTo>
                  <a:lnTo>
                    <a:pt x="6171" y="21600"/>
                  </a:lnTo>
                  <a:lnTo>
                    <a:pt x="6171" y="18514"/>
                  </a:lnTo>
                  <a:lnTo>
                    <a:pt x="18514" y="18514"/>
                  </a:lnTo>
                  <a:lnTo>
                    <a:pt x="18514" y="6171"/>
                  </a:lnTo>
                  <a:lnTo>
                    <a:pt x="21600" y="6171"/>
                  </a:lnTo>
                  <a:close/>
                </a:path>
              </a:pathLst>
            </a:custGeom>
            <a:solidFill>
              <a:schemeClr val="hlink"/>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09" name="Text Box 9">
              <a:extLst>
                <a:ext uri="{FF2B5EF4-FFF2-40B4-BE49-F238E27FC236}">
                  <a16:creationId xmlns:a16="http://schemas.microsoft.com/office/drawing/2014/main" id="{436538FB-87F1-42BD-B223-6B74630027A1}"/>
                </a:ext>
              </a:extLst>
            </p:cNvPr>
            <p:cNvSpPr txBox="1">
              <a:spLocks noChangeArrowheads="1"/>
            </p:cNvSpPr>
            <p:nvPr/>
          </p:nvSpPr>
          <p:spPr bwMode="auto">
            <a:xfrm>
              <a:off x="2592" y="2736"/>
              <a:ext cx="456" cy="231"/>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0">
                  <a:solidFill>
                    <a:schemeClr val="tx1"/>
                  </a:solidFill>
                  <a:effectLst>
                    <a:outerShdw blurRad="38100" dist="38100" dir="2700000" algn="tl">
                      <a:srgbClr val="000000"/>
                    </a:outerShdw>
                  </a:effectLst>
                </a:rPr>
                <a:t>X = 1</a:t>
              </a:r>
            </a:p>
          </p:txBody>
        </p:sp>
      </p:grpSp>
      <p:grpSp>
        <p:nvGrpSpPr>
          <p:cNvPr id="332814" name="Group 14">
            <a:extLst>
              <a:ext uri="{FF2B5EF4-FFF2-40B4-BE49-F238E27FC236}">
                <a16:creationId xmlns:a16="http://schemas.microsoft.com/office/drawing/2014/main" id="{FC4C8C52-2BDE-421E-810D-630F1CC47AD3}"/>
              </a:ext>
            </a:extLst>
          </p:cNvPr>
          <p:cNvGrpSpPr>
            <a:grpSpLocks/>
          </p:cNvGrpSpPr>
          <p:nvPr/>
        </p:nvGrpSpPr>
        <p:grpSpPr bwMode="auto">
          <a:xfrm>
            <a:off x="4419600" y="3962400"/>
            <a:ext cx="1371600" cy="2209800"/>
            <a:chOff x="3024" y="2448"/>
            <a:chExt cx="864" cy="1392"/>
          </a:xfrm>
        </p:grpSpPr>
        <p:sp>
          <p:nvSpPr>
            <p:cNvPr id="332810" name="AutoShape 10">
              <a:extLst>
                <a:ext uri="{FF2B5EF4-FFF2-40B4-BE49-F238E27FC236}">
                  <a16:creationId xmlns:a16="http://schemas.microsoft.com/office/drawing/2014/main" id="{5E89B29D-FA17-4453-AA02-702329F83BA5}"/>
                </a:ext>
              </a:extLst>
            </p:cNvPr>
            <p:cNvSpPr>
              <a:spLocks noChangeArrowheads="1"/>
            </p:cNvSpPr>
            <p:nvPr/>
          </p:nvSpPr>
          <p:spPr bwMode="auto">
            <a:xfrm>
              <a:off x="3024" y="2448"/>
              <a:ext cx="864" cy="1392"/>
            </a:xfrm>
            <a:custGeom>
              <a:avLst/>
              <a:gdLst>
                <a:gd name="G0" fmla="+- 13275 0 0"/>
                <a:gd name="G1" fmla="+- 18514 0 0"/>
                <a:gd name="G2" fmla="+- 6171 0 0"/>
                <a:gd name="G3" fmla="*/ 13275 1 2"/>
                <a:gd name="G4" fmla="+- G3 10800 0"/>
                <a:gd name="G5" fmla="+- 21600 13275 18514"/>
                <a:gd name="G6" fmla="+- 18514 6171 0"/>
                <a:gd name="G7" fmla="*/ G6 1 2"/>
                <a:gd name="G8" fmla="*/ 18514 2 1"/>
                <a:gd name="G9" fmla="+- G8 0 21600"/>
                <a:gd name="G10" fmla="+- G5 0 G4"/>
                <a:gd name="G11" fmla="+- 13275 0 G4"/>
                <a:gd name="G12" fmla="*/ G2 G10 G11"/>
                <a:gd name="T0" fmla="*/ 17438 w 21600"/>
                <a:gd name="T1" fmla="*/ 0 h 21600"/>
                <a:gd name="T2" fmla="*/ 13275 w 21600"/>
                <a:gd name="T3" fmla="*/ 6171 h 21600"/>
                <a:gd name="T4" fmla="*/ 6171 w 21600"/>
                <a:gd name="T5" fmla="*/ 13275 h 21600"/>
                <a:gd name="T6" fmla="*/ 0 w 21600"/>
                <a:gd name="T7" fmla="*/ 17438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7438" y="0"/>
                  </a:moveTo>
                  <a:lnTo>
                    <a:pt x="13275" y="6171"/>
                  </a:lnTo>
                  <a:lnTo>
                    <a:pt x="16361" y="6171"/>
                  </a:lnTo>
                  <a:lnTo>
                    <a:pt x="16361" y="16361"/>
                  </a:lnTo>
                  <a:lnTo>
                    <a:pt x="6171" y="16361"/>
                  </a:lnTo>
                  <a:lnTo>
                    <a:pt x="6171" y="13275"/>
                  </a:lnTo>
                  <a:lnTo>
                    <a:pt x="0" y="17438"/>
                  </a:lnTo>
                  <a:lnTo>
                    <a:pt x="6171" y="21600"/>
                  </a:lnTo>
                  <a:lnTo>
                    <a:pt x="6171" y="18514"/>
                  </a:lnTo>
                  <a:lnTo>
                    <a:pt x="18514" y="18514"/>
                  </a:lnTo>
                  <a:lnTo>
                    <a:pt x="18514" y="6171"/>
                  </a:lnTo>
                  <a:lnTo>
                    <a:pt x="21600" y="6171"/>
                  </a:lnTo>
                  <a:close/>
                </a:path>
              </a:pathLst>
            </a:custGeom>
            <a:solidFill>
              <a:schemeClr val="hlink"/>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2811" name="Text Box 11">
              <a:extLst>
                <a:ext uri="{FF2B5EF4-FFF2-40B4-BE49-F238E27FC236}">
                  <a16:creationId xmlns:a16="http://schemas.microsoft.com/office/drawing/2014/main" id="{8FD8AE43-6688-4E36-9289-F3FEE9EAB763}"/>
                </a:ext>
              </a:extLst>
            </p:cNvPr>
            <p:cNvSpPr txBox="1">
              <a:spLocks noChangeArrowheads="1"/>
            </p:cNvSpPr>
            <p:nvPr/>
          </p:nvSpPr>
          <p:spPr bwMode="auto">
            <a:xfrm>
              <a:off x="3216" y="3168"/>
              <a:ext cx="456" cy="231"/>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0">
                  <a:solidFill>
                    <a:schemeClr val="tx1"/>
                  </a:solidFill>
                  <a:effectLst>
                    <a:outerShdw blurRad="38100" dist="38100" dir="2700000" algn="tl">
                      <a:srgbClr val="000000"/>
                    </a:outerShdw>
                  </a:effectLst>
                </a:rPr>
                <a:t>X = 2</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332812"/>
                                        </p:tgtEl>
                                        <p:attrNameLst>
                                          <p:attrName>style.visibility</p:attrName>
                                        </p:attrNameLst>
                                      </p:cBhvr>
                                      <p:to>
                                        <p:strVal val="visible"/>
                                      </p:to>
                                    </p:set>
                                    <p:animEffect transition="in" filter="dissolve">
                                      <p:cBhvr>
                                        <p:cTn id="7" dur="500"/>
                                        <p:tgtEl>
                                          <p:spTgt spid="332812"/>
                                        </p:tgtEl>
                                      </p:cBhvr>
                                    </p:animEffect>
                                  </p:childTnLst>
                                </p:cTn>
                              </p:par>
                            </p:childTnLst>
                          </p:cTn>
                        </p:par>
                        <p:par>
                          <p:cTn id="8" fill="hold" nodeType="afterGroup">
                            <p:stCondLst>
                              <p:cond delay="2500"/>
                            </p:stCondLst>
                            <p:childTnLst>
                              <p:par>
                                <p:cTn id="9" presetID="9" presetClass="entr" presetSubtype="0" fill="hold" nodeType="afterEffect">
                                  <p:stCondLst>
                                    <p:cond delay="2000"/>
                                  </p:stCondLst>
                                  <p:childTnLst>
                                    <p:set>
                                      <p:cBhvr>
                                        <p:cTn id="10" dur="1" fill="hold">
                                          <p:stCondLst>
                                            <p:cond delay="0"/>
                                          </p:stCondLst>
                                        </p:cTn>
                                        <p:tgtEl>
                                          <p:spTgt spid="332813"/>
                                        </p:tgtEl>
                                        <p:attrNameLst>
                                          <p:attrName>style.visibility</p:attrName>
                                        </p:attrNameLst>
                                      </p:cBhvr>
                                      <p:to>
                                        <p:strVal val="visible"/>
                                      </p:to>
                                    </p:set>
                                    <p:animEffect transition="in" filter="dissolve">
                                      <p:cBhvr>
                                        <p:cTn id="11" dur="500"/>
                                        <p:tgtEl>
                                          <p:spTgt spid="332813"/>
                                        </p:tgtEl>
                                      </p:cBhvr>
                                    </p:animEffect>
                                  </p:childTnLst>
                                </p:cTn>
                              </p:par>
                            </p:childTnLst>
                          </p:cTn>
                        </p:par>
                        <p:par>
                          <p:cTn id="12" fill="hold" nodeType="afterGroup">
                            <p:stCondLst>
                              <p:cond delay="5000"/>
                            </p:stCondLst>
                            <p:childTnLst>
                              <p:par>
                                <p:cTn id="13" presetID="9" presetClass="entr" presetSubtype="0" fill="hold" nodeType="afterEffect">
                                  <p:stCondLst>
                                    <p:cond delay="2000"/>
                                  </p:stCondLst>
                                  <p:childTnLst>
                                    <p:set>
                                      <p:cBhvr>
                                        <p:cTn id="14" dur="1" fill="hold">
                                          <p:stCondLst>
                                            <p:cond delay="0"/>
                                          </p:stCondLst>
                                        </p:cTn>
                                        <p:tgtEl>
                                          <p:spTgt spid="332814"/>
                                        </p:tgtEl>
                                        <p:attrNameLst>
                                          <p:attrName>style.visibility</p:attrName>
                                        </p:attrNameLst>
                                      </p:cBhvr>
                                      <p:to>
                                        <p:strVal val="visible"/>
                                      </p:to>
                                    </p:set>
                                    <p:animEffect transition="in" filter="dissolve">
                                      <p:cBhvr>
                                        <p:cTn id="15" dur="500"/>
                                        <p:tgtEl>
                                          <p:spTgt spid="332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1A2DD2B-E859-4566-B53B-3F7B3B132C1C}"/>
              </a:ext>
            </a:extLst>
          </p:cNvPr>
          <p:cNvSpPr>
            <a:spLocks noGrp="1"/>
          </p:cNvSpPr>
          <p:nvPr>
            <p:ph type="sldNum" sz="quarter" idx="12"/>
          </p:nvPr>
        </p:nvSpPr>
        <p:spPr/>
        <p:txBody>
          <a:bodyPr/>
          <a:lstStyle/>
          <a:p>
            <a:fld id="{80CD07C1-F580-4E60-A5A7-E431CF6F9FD5}" type="slidenum">
              <a:rPr lang="en-US" altLang="en-US"/>
              <a:pPr/>
              <a:t>148</a:t>
            </a:fld>
            <a:endParaRPr lang="en-US" altLang="en-US"/>
          </a:p>
        </p:txBody>
      </p:sp>
      <p:sp>
        <p:nvSpPr>
          <p:cNvPr id="300037" name="Rectangle 5">
            <a:extLst>
              <a:ext uri="{FF2B5EF4-FFF2-40B4-BE49-F238E27FC236}">
                <a16:creationId xmlns:a16="http://schemas.microsoft.com/office/drawing/2014/main" id="{178B475D-F69A-46AD-B446-BBDD4D5C6242}"/>
              </a:ext>
            </a:extLst>
          </p:cNvPr>
          <p:cNvSpPr>
            <a:spLocks noGrp="1" noRot="1" noChangeArrowheads="1"/>
          </p:cNvSpPr>
          <p:nvPr>
            <p:ph type="title"/>
          </p:nvPr>
        </p:nvSpPr>
        <p:spPr/>
        <p:txBody>
          <a:bodyPr/>
          <a:lstStyle/>
          <a:p>
            <a:endParaRPr lang="en-US" altLang="en-US"/>
          </a:p>
        </p:txBody>
      </p:sp>
      <p:sp>
        <p:nvSpPr>
          <p:cNvPr id="300038" name="Rectangle 6">
            <a:extLst>
              <a:ext uri="{FF2B5EF4-FFF2-40B4-BE49-F238E27FC236}">
                <a16:creationId xmlns:a16="http://schemas.microsoft.com/office/drawing/2014/main" id="{302FA9DB-B818-4ED3-9064-35779A0C295F}"/>
              </a:ext>
            </a:extLst>
          </p:cNvPr>
          <p:cNvSpPr>
            <a:spLocks noGrp="1" noRot="1" noChangeArrowheads="1"/>
          </p:cNvSpPr>
          <p:nvPr>
            <p:ph type="body" idx="1"/>
          </p:nvPr>
        </p:nvSpPr>
        <p:spPr>
          <a:xfrm>
            <a:off x="304800" y="609600"/>
            <a:ext cx="8540750" cy="1219200"/>
          </a:xfrm>
        </p:spPr>
        <p:txBody>
          <a:bodyPr/>
          <a:lstStyle/>
          <a:p>
            <a:r>
              <a:rPr lang="en-US" altLang="en-US" sz="2400"/>
              <a:t>The following program will use PB1 to increment a variable, Press_Count, to a maximum value of 3 and branch to a routine based on X.</a:t>
            </a:r>
          </a:p>
        </p:txBody>
      </p:sp>
      <p:sp>
        <p:nvSpPr>
          <p:cNvPr id="300036" name="Text Box 4">
            <a:extLst>
              <a:ext uri="{FF2B5EF4-FFF2-40B4-BE49-F238E27FC236}">
                <a16:creationId xmlns:a16="http://schemas.microsoft.com/office/drawing/2014/main" id="{AC11EBFA-3216-4B24-B789-D48B01ED9C39}"/>
              </a:ext>
            </a:extLst>
          </p:cNvPr>
          <p:cNvSpPr txBox="1">
            <a:spLocks noChangeArrowheads="1"/>
          </p:cNvSpPr>
          <p:nvPr/>
        </p:nvSpPr>
        <p:spPr bwMode="auto">
          <a:xfrm>
            <a:off x="762000" y="1752600"/>
            <a:ext cx="7159625" cy="4225925"/>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0"/>
              </a:spcBef>
              <a:buClrTx/>
              <a:buSzTx/>
              <a:buFontTx/>
              <a:buNone/>
            </a:pPr>
            <a:r>
              <a:rPr lang="en-US" altLang="en-US" sz="1600" b="0">
                <a:solidFill>
                  <a:srgbClr val="FFFFFF"/>
                </a:solidFill>
              </a:rPr>
              <a:t>' &lt;&lt;&lt;&lt; COMMON </a:t>
            </a:r>
            <a:r>
              <a:rPr lang="en-US" altLang="en-US" sz="1600" b="0">
                <a:solidFill>
                  <a:srgbClr val="FFFFFF"/>
                </a:solidFill>
                <a:hlinkClick r:id="rId2" action="ppaction://hlinksldjump"/>
              </a:rPr>
              <a:t>CIRCUIT DECLARATIONS </a:t>
            </a:r>
            <a:br>
              <a:rPr lang="en-US" altLang="en-US" sz="1600" b="0">
                <a:solidFill>
                  <a:srgbClr val="FFFFFF"/>
                </a:solidFill>
              </a:rPr>
            </a:br>
            <a:r>
              <a:rPr lang="en-US" altLang="en-US" sz="1600" b="0">
                <a:solidFill>
                  <a:srgbClr val="FFFFFF"/>
                </a:solidFill>
              </a:rPr>
              <a:t>‘Prog 6H: Using BRANCH for display and sounds</a:t>
            </a:r>
            <a:br>
              <a:rPr lang="en-US" altLang="en-US" sz="1600" b="0">
                <a:solidFill>
                  <a:srgbClr val="FFFFFF"/>
                </a:solidFill>
              </a:rPr>
            </a:br>
            <a:r>
              <a:rPr lang="en-US" altLang="en-US" sz="1400" b="0">
                <a:solidFill>
                  <a:srgbClr val="FFFFFF"/>
                </a:solidFill>
              </a:rPr>
              <a:t>Press_Count	VAR	NIB</a:t>
            </a:r>
          </a:p>
          <a:p>
            <a:pPr algn="l">
              <a:spcBef>
                <a:spcPct val="0"/>
              </a:spcBef>
              <a:buClrTx/>
              <a:buSzTx/>
              <a:buFontTx/>
              <a:buNone/>
            </a:pPr>
            <a:r>
              <a:rPr lang="en-US" altLang="en-US" sz="1400" b="0">
                <a:solidFill>
                  <a:srgbClr val="FFFFFF"/>
                </a:solidFill>
              </a:rPr>
              <a:t>X 		VAR 	BYTE</a:t>
            </a:r>
          </a:p>
          <a:p>
            <a:pPr algn="l">
              <a:spcBef>
                <a:spcPct val="0"/>
              </a:spcBef>
              <a:buClrTx/>
              <a:buSzTx/>
              <a:buFontTx/>
              <a:buNone/>
            </a:pPr>
            <a:endParaRPr lang="en-US" altLang="en-US" sz="1400" b="0">
              <a:solidFill>
                <a:srgbClr val="FFFFFF"/>
              </a:solidFill>
            </a:endParaRPr>
          </a:p>
          <a:p>
            <a:pPr algn="l">
              <a:spcBef>
                <a:spcPct val="0"/>
              </a:spcBef>
              <a:buClrTx/>
              <a:buSzTx/>
              <a:buFontTx/>
              <a:buNone/>
            </a:pPr>
            <a:r>
              <a:rPr lang="en-US" altLang="en-US" sz="1400" b="0">
                <a:solidFill>
                  <a:srgbClr val="FFFFFF"/>
                </a:solidFill>
              </a:rPr>
              <a:t>Main:</a:t>
            </a:r>
          </a:p>
          <a:p>
            <a:pPr algn="l">
              <a:spcBef>
                <a:spcPct val="0"/>
              </a:spcBef>
              <a:buClrTx/>
              <a:buSzTx/>
              <a:buFontTx/>
              <a:buNone/>
            </a:pPr>
            <a:r>
              <a:rPr lang="en-US" altLang="en-US" sz="1400" b="0">
                <a:solidFill>
                  <a:srgbClr val="FFFFFF"/>
                </a:solidFill>
              </a:rPr>
              <a:t>   GOSUB Butn_UP_Count		'Go check if PB1 pressed</a:t>
            </a:r>
          </a:p>
          <a:p>
            <a:pPr algn="l">
              <a:spcBef>
                <a:spcPct val="0"/>
              </a:spcBef>
              <a:buClrTx/>
              <a:buSzTx/>
              <a:buFontTx/>
              <a:buNone/>
            </a:pPr>
            <a:r>
              <a:rPr lang="en-US" altLang="en-US" sz="1400" b="0">
                <a:solidFill>
                  <a:srgbClr val="FFFFFF"/>
                </a:solidFill>
              </a:rPr>
              <a:t>   GOSUB Run_Routine		'Go run routine for sounds/display</a:t>
            </a:r>
          </a:p>
          <a:p>
            <a:pPr algn="l">
              <a:spcBef>
                <a:spcPct val="0"/>
              </a:spcBef>
              <a:buClrTx/>
              <a:buSzTx/>
              <a:buFontTx/>
              <a:buNone/>
            </a:pPr>
            <a:r>
              <a:rPr lang="en-US" altLang="en-US" sz="1400" b="0">
                <a:solidFill>
                  <a:srgbClr val="FFFFFF"/>
                </a:solidFill>
              </a:rPr>
              <a:t>GOTO Main</a:t>
            </a:r>
          </a:p>
          <a:p>
            <a:pPr algn="l">
              <a:spcBef>
                <a:spcPct val="0"/>
              </a:spcBef>
              <a:buClrTx/>
              <a:buSzTx/>
              <a:buFontTx/>
              <a:buNone/>
            </a:pPr>
            <a:endParaRPr lang="en-US" altLang="en-US" sz="1400" b="0">
              <a:solidFill>
                <a:srgbClr val="FFFFFF"/>
              </a:solidFill>
            </a:endParaRPr>
          </a:p>
          <a:p>
            <a:pPr algn="l">
              <a:spcBef>
                <a:spcPct val="0"/>
              </a:spcBef>
              <a:buClrTx/>
              <a:buSzTx/>
              <a:buFontTx/>
              <a:buNone/>
            </a:pPr>
            <a:r>
              <a:rPr lang="en-US" altLang="en-US" sz="1400" b="0">
                <a:solidFill>
                  <a:srgbClr val="FFFFFF"/>
                </a:solidFill>
              </a:rPr>
              <a:t>Butn_Up_Count:</a:t>
            </a:r>
          </a:p>
          <a:p>
            <a:pPr algn="l">
              <a:spcBef>
                <a:spcPct val="0"/>
              </a:spcBef>
              <a:buClrTx/>
              <a:buSzTx/>
              <a:buFontTx/>
              <a:buNone/>
            </a:pPr>
            <a:r>
              <a:rPr lang="en-US" altLang="en-US" sz="1400" b="0">
                <a:solidFill>
                  <a:srgbClr val="FFFFFF"/>
                </a:solidFill>
              </a:rPr>
              <a:t>   IF PB1 = PB_OFF THEN End_Up_Count	'If button not pressed, end routine</a:t>
            </a:r>
          </a:p>
          <a:p>
            <a:pPr algn="l">
              <a:spcBef>
                <a:spcPct val="0"/>
              </a:spcBef>
              <a:buClrTx/>
              <a:buSzTx/>
              <a:buFontTx/>
              <a:buNone/>
            </a:pPr>
            <a:r>
              <a:rPr lang="en-US" altLang="en-US" sz="1400" b="0">
                <a:solidFill>
                  <a:srgbClr val="FFFFFF"/>
                </a:solidFill>
              </a:rPr>
              <a:t>   FREQOUT Speaker,500,4000		'Beep speaker to indicate button is down</a:t>
            </a:r>
          </a:p>
          <a:p>
            <a:pPr algn="l">
              <a:spcBef>
                <a:spcPct val="0"/>
              </a:spcBef>
              <a:buClrTx/>
              <a:buSzTx/>
              <a:buFontTx/>
              <a:buNone/>
            </a:pPr>
            <a:r>
              <a:rPr lang="en-US" altLang="en-US" sz="1400" b="0">
                <a:solidFill>
                  <a:srgbClr val="FFFFFF"/>
                </a:solidFill>
              </a:rPr>
              <a:t>   Press_Count = Press_Count + 1		'Add one to count</a:t>
            </a:r>
          </a:p>
          <a:p>
            <a:pPr algn="l">
              <a:spcBef>
                <a:spcPct val="0"/>
              </a:spcBef>
              <a:buClrTx/>
              <a:buSzTx/>
              <a:buFontTx/>
              <a:buNone/>
            </a:pPr>
            <a:r>
              <a:rPr lang="en-US" altLang="en-US" sz="1400" b="0">
                <a:solidFill>
                  <a:srgbClr val="FFFFFF"/>
                </a:solidFill>
              </a:rPr>
              <a:t>   IF Press_Count &lt;4 THEN End_Up_Count	'If &lt; 4, ok, otherwise reset</a:t>
            </a:r>
          </a:p>
          <a:p>
            <a:pPr algn="l">
              <a:spcBef>
                <a:spcPct val="0"/>
              </a:spcBef>
              <a:buClrTx/>
              <a:buSzTx/>
              <a:buFontTx/>
              <a:buNone/>
            </a:pPr>
            <a:r>
              <a:rPr lang="en-US" altLang="en-US" sz="1400" b="0">
                <a:solidFill>
                  <a:srgbClr val="FFFFFF"/>
                </a:solidFill>
              </a:rPr>
              <a:t>   Press_Count = 0			'Reset count to 0</a:t>
            </a:r>
          </a:p>
          <a:p>
            <a:pPr algn="l">
              <a:spcBef>
                <a:spcPct val="0"/>
              </a:spcBef>
              <a:buClrTx/>
              <a:buSzTx/>
              <a:buFontTx/>
              <a:buNone/>
            </a:pPr>
            <a:r>
              <a:rPr lang="en-US" altLang="en-US" sz="1400" b="0">
                <a:solidFill>
                  <a:srgbClr val="FFFFFF"/>
                </a:solidFill>
              </a:rPr>
              <a:t>END_Up_Count:</a:t>
            </a:r>
          </a:p>
          <a:p>
            <a:pPr algn="l">
              <a:spcBef>
                <a:spcPct val="0"/>
              </a:spcBef>
              <a:buClrTx/>
              <a:buSzTx/>
              <a:buFontTx/>
              <a:buNone/>
            </a:pPr>
            <a:r>
              <a:rPr lang="en-US" altLang="en-US" sz="1400" b="0">
                <a:solidFill>
                  <a:srgbClr val="FFFFFF"/>
                </a:solidFill>
              </a:rPr>
              <a:t>   Return				'Return from routine</a:t>
            </a:r>
          </a:p>
          <a:p>
            <a:pPr algn="l">
              <a:spcBef>
                <a:spcPct val="0"/>
              </a:spcBef>
              <a:buClrTx/>
              <a:buSzTx/>
              <a:buFontTx/>
              <a:buNone/>
            </a:pPr>
            <a:endParaRPr lang="en-US" altLang="en-US" sz="1400" b="0">
              <a:solidFill>
                <a:srgbClr val="FFFFFF"/>
              </a:solidFill>
            </a:endParaRPr>
          </a:p>
        </p:txBody>
      </p:sp>
      <p:sp>
        <p:nvSpPr>
          <p:cNvPr id="300039" name="Text Box 7">
            <a:extLst>
              <a:ext uri="{FF2B5EF4-FFF2-40B4-BE49-F238E27FC236}">
                <a16:creationId xmlns:a16="http://schemas.microsoft.com/office/drawing/2014/main" id="{FA5A7AEB-8A6C-426A-B541-042F26F2EAA5}"/>
              </a:ext>
            </a:extLst>
          </p:cNvPr>
          <p:cNvSpPr txBox="1">
            <a:spLocks noChangeArrowheads="1"/>
          </p:cNvSpPr>
          <p:nvPr/>
        </p:nvSpPr>
        <p:spPr bwMode="auto">
          <a:xfrm>
            <a:off x="762000" y="6248400"/>
            <a:ext cx="3575050" cy="366713"/>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chemeClr val="tx2"/>
                </a:solidFill>
                <a:effectLst>
                  <a:outerShdw blurRad="38100" dist="38100" dir="2700000" algn="tl">
                    <a:srgbClr val="000000"/>
                  </a:outerShdw>
                </a:effectLst>
              </a:rPr>
              <a:t>Code continues on next screen</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B5DAA81-067C-429E-B20D-247C084D2D22}"/>
              </a:ext>
            </a:extLst>
          </p:cNvPr>
          <p:cNvSpPr>
            <a:spLocks noGrp="1"/>
          </p:cNvSpPr>
          <p:nvPr>
            <p:ph type="sldNum" sz="quarter" idx="12"/>
          </p:nvPr>
        </p:nvSpPr>
        <p:spPr/>
        <p:txBody>
          <a:bodyPr/>
          <a:lstStyle/>
          <a:p>
            <a:fld id="{39C456E0-FE32-4571-91E8-52FE4BBF6FF5}" type="slidenum">
              <a:rPr lang="en-US" altLang="en-US"/>
              <a:pPr/>
              <a:t>149</a:t>
            </a:fld>
            <a:endParaRPr lang="en-US" altLang="en-US"/>
          </a:p>
        </p:txBody>
      </p:sp>
      <p:sp>
        <p:nvSpPr>
          <p:cNvPr id="301060" name="Text Box 4">
            <a:extLst>
              <a:ext uri="{FF2B5EF4-FFF2-40B4-BE49-F238E27FC236}">
                <a16:creationId xmlns:a16="http://schemas.microsoft.com/office/drawing/2014/main" id="{E78188E8-4F8E-4DC3-9504-56A1D56F4D29}"/>
              </a:ext>
            </a:extLst>
          </p:cNvPr>
          <p:cNvSpPr txBox="1">
            <a:spLocks noChangeArrowheads="1"/>
          </p:cNvSpPr>
          <p:nvPr/>
        </p:nvSpPr>
        <p:spPr bwMode="auto">
          <a:xfrm>
            <a:off x="381000" y="152400"/>
            <a:ext cx="7620000" cy="5780088"/>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200">
                <a:solidFill>
                  <a:srgbClr val="FFFFFF"/>
                </a:solidFill>
              </a:rPr>
              <a:t>Run_Routine:</a:t>
            </a:r>
          </a:p>
          <a:p>
            <a:pPr algn="l">
              <a:spcBef>
                <a:spcPct val="0"/>
              </a:spcBef>
              <a:buClrTx/>
              <a:buSzTx/>
              <a:buFontTx/>
              <a:buNone/>
            </a:pPr>
            <a:r>
              <a:rPr lang="en-US" altLang="en-US" sz="1200">
                <a:solidFill>
                  <a:srgbClr val="FFFFFF"/>
                </a:solidFill>
              </a:rPr>
              <a:t>   BRANCH Press_Count, [Blink, Wink, Cycle, Quiet]	'Branch based on offset</a:t>
            </a:r>
          </a:p>
          <a:p>
            <a:pPr algn="l">
              <a:spcBef>
                <a:spcPct val="0"/>
              </a:spcBef>
              <a:buClrTx/>
              <a:buSzTx/>
              <a:buFontTx/>
              <a:buNone/>
            </a:pPr>
            <a:r>
              <a:rPr lang="en-US" altLang="en-US" sz="1200">
                <a:solidFill>
                  <a:srgbClr val="FFFFFF"/>
                </a:solidFill>
              </a:rPr>
              <a:t>Return</a:t>
            </a:r>
          </a:p>
          <a:p>
            <a:pPr algn="l">
              <a:spcBef>
                <a:spcPct val="0"/>
              </a:spcBef>
              <a:buClrTx/>
              <a:buSzTx/>
              <a:buFontTx/>
              <a:buNone/>
            </a:pPr>
            <a:endParaRPr lang="en-US" altLang="en-US" sz="1200">
              <a:solidFill>
                <a:srgbClr val="FFFFFF"/>
              </a:solidFill>
            </a:endParaRPr>
          </a:p>
          <a:p>
            <a:pPr algn="l">
              <a:spcBef>
                <a:spcPct val="0"/>
              </a:spcBef>
              <a:buClrTx/>
              <a:buSzTx/>
              <a:buFontTx/>
              <a:buNone/>
            </a:pPr>
            <a:r>
              <a:rPr lang="en-US" altLang="en-US" sz="1200">
                <a:solidFill>
                  <a:srgbClr val="FFFFFF"/>
                </a:solidFill>
              </a:rPr>
              <a:t>Blink: 				'Routine blinks LEDs and plays one tone</a:t>
            </a:r>
          </a:p>
          <a:p>
            <a:pPr algn="l">
              <a:spcBef>
                <a:spcPct val="0"/>
              </a:spcBef>
              <a:buClrTx/>
              <a:buSzTx/>
              <a:buFontTx/>
              <a:buNone/>
            </a:pPr>
            <a:r>
              <a:rPr lang="en-US" altLang="en-US" sz="1200">
                <a:solidFill>
                  <a:srgbClr val="FFFFFF"/>
                </a:solidFill>
              </a:rPr>
              <a:t>   TOGGLE LED1_Pin : TOGGLE LED2_Pin	</a:t>
            </a:r>
          </a:p>
          <a:p>
            <a:pPr algn="l">
              <a:spcBef>
                <a:spcPct val="0"/>
              </a:spcBef>
              <a:buClrTx/>
              <a:buSzTx/>
              <a:buFontTx/>
              <a:buNone/>
            </a:pPr>
            <a:r>
              <a:rPr lang="en-US" altLang="en-US" sz="1200">
                <a:solidFill>
                  <a:srgbClr val="FFFFFF"/>
                </a:solidFill>
              </a:rPr>
              <a:t>   FREQOUT Speaker, 100,500</a:t>
            </a:r>
          </a:p>
          <a:p>
            <a:pPr algn="l">
              <a:spcBef>
                <a:spcPct val="0"/>
              </a:spcBef>
              <a:buClrTx/>
              <a:buSzTx/>
              <a:buFontTx/>
              <a:buNone/>
            </a:pPr>
            <a:r>
              <a:rPr lang="en-US" altLang="en-US" sz="1200">
                <a:solidFill>
                  <a:srgbClr val="FFFFFF"/>
                </a:solidFill>
              </a:rPr>
              <a:t>   PAUSE 250</a:t>
            </a:r>
          </a:p>
          <a:p>
            <a:pPr algn="l">
              <a:spcBef>
                <a:spcPct val="0"/>
              </a:spcBef>
              <a:buClrTx/>
              <a:buSzTx/>
              <a:buFontTx/>
              <a:buNone/>
            </a:pPr>
            <a:r>
              <a:rPr lang="en-US" altLang="en-US" sz="1200">
                <a:solidFill>
                  <a:srgbClr val="FFFFFF"/>
                </a:solidFill>
              </a:rPr>
              <a:t>Return</a:t>
            </a:r>
          </a:p>
          <a:p>
            <a:pPr algn="l">
              <a:spcBef>
                <a:spcPct val="0"/>
              </a:spcBef>
              <a:buClrTx/>
              <a:buSzTx/>
              <a:buFontTx/>
              <a:buNone/>
            </a:pPr>
            <a:endParaRPr lang="en-US" altLang="en-US" sz="1200">
              <a:solidFill>
                <a:srgbClr val="FFFFFF"/>
              </a:solidFill>
            </a:endParaRPr>
          </a:p>
          <a:p>
            <a:pPr algn="l">
              <a:spcBef>
                <a:spcPct val="0"/>
              </a:spcBef>
              <a:buClrTx/>
              <a:buSzTx/>
              <a:buFontTx/>
              <a:buNone/>
            </a:pPr>
            <a:r>
              <a:rPr lang="en-US" altLang="en-US" sz="1200">
                <a:solidFill>
                  <a:srgbClr val="FFFFFF"/>
                </a:solidFill>
              </a:rPr>
              <a:t>Wink:				'Routine winks each LED and plays 2 tones</a:t>
            </a:r>
          </a:p>
          <a:p>
            <a:pPr algn="l">
              <a:spcBef>
                <a:spcPct val="0"/>
              </a:spcBef>
              <a:buClrTx/>
              <a:buSzTx/>
              <a:buFontTx/>
              <a:buNone/>
            </a:pPr>
            <a:r>
              <a:rPr lang="en-US" altLang="en-US" sz="1200">
                <a:solidFill>
                  <a:srgbClr val="FFFFFF"/>
                </a:solidFill>
              </a:rPr>
              <a:t>   LED1 = LED_On : LED2 = LED_Off</a:t>
            </a:r>
          </a:p>
          <a:p>
            <a:pPr algn="l">
              <a:spcBef>
                <a:spcPct val="0"/>
              </a:spcBef>
              <a:buClrTx/>
              <a:buSzTx/>
              <a:buFontTx/>
              <a:buNone/>
            </a:pPr>
            <a:r>
              <a:rPr lang="en-US" altLang="en-US" sz="1200">
                <a:solidFill>
                  <a:srgbClr val="FFFFFF"/>
                </a:solidFill>
              </a:rPr>
              <a:t>   FREQOUT Speaker, 500,4000</a:t>
            </a:r>
          </a:p>
          <a:p>
            <a:pPr algn="l">
              <a:spcBef>
                <a:spcPct val="0"/>
              </a:spcBef>
              <a:buClrTx/>
              <a:buSzTx/>
              <a:buFontTx/>
              <a:buNone/>
            </a:pPr>
            <a:r>
              <a:rPr lang="en-US" altLang="en-US" sz="1200">
                <a:solidFill>
                  <a:srgbClr val="FFFFFF"/>
                </a:solidFill>
              </a:rPr>
              <a:t>   LED1 = LED_Off : LED2 = LED_On</a:t>
            </a:r>
          </a:p>
          <a:p>
            <a:pPr algn="l">
              <a:spcBef>
                <a:spcPct val="0"/>
              </a:spcBef>
              <a:buClrTx/>
              <a:buSzTx/>
              <a:buFontTx/>
              <a:buNone/>
            </a:pPr>
            <a:r>
              <a:rPr lang="en-US" altLang="en-US" sz="1200">
                <a:solidFill>
                  <a:srgbClr val="FFFFFF"/>
                </a:solidFill>
              </a:rPr>
              <a:t>   FREQOUT Speaker, 500,2000</a:t>
            </a:r>
          </a:p>
          <a:p>
            <a:pPr algn="l">
              <a:spcBef>
                <a:spcPct val="0"/>
              </a:spcBef>
              <a:buClrTx/>
              <a:buSzTx/>
              <a:buFontTx/>
              <a:buNone/>
            </a:pPr>
            <a:r>
              <a:rPr lang="en-US" altLang="en-US" sz="1200">
                <a:solidFill>
                  <a:srgbClr val="FFFFFF"/>
                </a:solidFill>
              </a:rPr>
              <a:t>Return</a:t>
            </a:r>
          </a:p>
          <a:p>
            <a:pPr algn="l">
              <a:spcBef>
                <a:spcPct val="0"/>
              </a:spcBef>
              <a:buClrTx/>
              <a:buSzTx/>
              <a:buFontTx/>
              <a:buNone/>
            </a:pPr>
            <a:endParaRPr lang="en-US" altLang="en-US" sz="1200">
              <a:solidFill>
                <a:srgbClr val="FFFFFF"/>
              </a:solidFill>
            </a:endParaRPr>
          </a:p>
          <a:p>
            <a:pPr algn="l">
              <a:spcBef>
                <a:spcPct val="0"/>
              </a:spcBef>
              <a:buClrTx/>
              <a:buSzTx/>
              <a:buFontTx/>
              <a:buNone/>
            </a:pPr>
            <a:r>
              <a:rPr lang="en-US" altLang="en-US" sz="1200">
                <a:solidFill>
                  <a:srgbClr val="FFFFFF"/>
                </a:solidFill>
              </a:rPr>
              <a:t>Cycle:				'Blinks LED and cycles frequency up</a:t>
            </a:r>
          </a:p>
          <a:p>
            <a:pPr algn="l">
              <a:spcBef>
                <a:spcPct val="0"/>
              </a:spcBef>
              <a:buClrTx/>
              <a:buSzTx/>
              <a:buFontTx/>
              <a:buNone/>
            </a:pPr>
            <a:r>
              <a:rPr lang="en-US" altLang="en-US" sz="1200">
                <a:solidFill>
                  <a:srgbClr val="FFFFFF"/>
                </a:solidFill>
              </a:rPr>
              <a:t>   FOR X = 1 to 20</a:t>
            </a:r>
          </a:p>
          <a:p>
            <a:pPr algn="l">
              <a:spcBef>
                <a:spcPct val="0"/>
              </a:spcBef>
              <a:buClrTx/>
              <a:buSzTx/>
              <a:buFontTx/>
              <a:buNone/>
            </a:pPr>
            <a:r>
              <a:rPr lang="en-US" altLang="en-US" sz="1200">
                <a:solidFill>
                  <a:srgbClr val="FFFFFF"/>
                </a:solidFill>
              </a:rPr>
              <a:t>      TOGGLE LED1_PIN</a:t>
            </a:r>
            <a:br>
              <a:rPr lang="en-US" altLang="en-US" sz="1200">
                <a:solidFill>
                  <a:srgbClr val="FFFFFF"/>
                </a:solidFill>
              </a:rPr>
            </a:br>
            <a:r>
              <a:rPr lang="en-US" altLang="en-US" sz="1200">
                <a:solidFill>
                  <a:srgbClr val="FFFFFF"/>
                </a:solidFill>
              </a:rPr>
              <a:t>      TOGGLE LED2_PIN</a:t>
            </a:r>
          </a:p>
          <a:p>
            <a:pPr algn="l">
              <a:spcBef>
                <a:spcPct val="0"/>
              </a:spcBef>
              <a:buClrTx/>
              <a:buSzTx/>
              <a:buFontTx/>
              <a:buNone/>
            </a:pPr>
            <a:r>
              <a:rPr lang="en-US" altLang="en-US" sz="1200">
                <a:solidFill>
                  <a:srgbClr val="FFFFFF"/>
                </a:solidFill>
              </a:rPr>
              <a:t>      FREQOUT Speaker, X * 10, 200 * X</a:t>
            </a:r>
          </a:p>
          <a:p>
            <a:pPr algn="l">
              <a:spcBef>
                <a:spcPct val="0"/>
              </a:spcBef>
              <a:buClrTx/>
              <a:buSzTx/>
              <a:buFontTx/>
              <a:buNone/>
            </a:pPr>
            <a:r>
              <a:rPr lang="en-US" altLang="en-US" sz="1200">
                <a:solidFill>
                  <a:srgbClr val="FFFFFF"/>
                </a:solidFill>
              </a:rPr>
              <a:t>   NEXT</a:t>
            </a:r>
          </a:p>
          <a:p>
            <a:pPr algn="l">
              <a:spcBef>
                <a:spcPct val="0"/>
              </a:spcBef>
              <a:buClrTx/>
              <a:buSzTx/>
              <a:buFontTx/>
              <a:buNone/>
            </a:pPr>
            <a:r>
              <a:rPr lang="en-US" altLang="en-US" sz="1200">
                <a:solidFill>
                  <a:srgbClr val="FFFFFF"/>
                </a:solidFill>
              </a:rPr>
              <a:t>   PAUSE 500</a:t>
            </a:r>
          </a:p>
          <a:p>
            <a:pPr algn="l">
              <a:spcBef>
                <a:spcPct val="0"/>
              </a:spcBef>
              <a:buClrTx/>
              <a:buSzTx/>
              <a:buFontTx/>
              <a:buNone/>
            </a:pPr>
            <a:r>
              <a:rPr lang="en-US" altLang="en-US" sz="1200">
                <a:solidFill>
                  <a:srgbClr val="FFFFFF"/>
                </a:solidFill>
              </a:rPr>
              <a:t>Return</a:t>
            </a:r>
          </a:p>
          <a:p>
            <a:pPr algn="l">
              <a:spcBef>
                <a:spcPct val="0"/>
              </a:spcBef>
              <a:buClrTx/>
              <a:buSzTx/>
              <a:buFontTx/>
              <a:buNone/>
            </a:pPr>
            <a:endParaRPr lang="en-US" altLang="en-US" sz="1200">
              <a:solidFill>
                <a:srgbClr val="FFFFFF"/>
              </a:solidFill>
            </a:endParaRPr>
          </a:p>
          <a:p>
            <a:pPr algn="l">
              <a:spcBef>
                <a:spcPct val="0"/>
              </a:spcBef>
              <a:buClrTx/>
              <a:buSzTx/>
              <a:buFontTx/>
              <a:buNone/>
            </a:pPr>
            <a:r>
              <a:rPr lang="en-US" altLang="en-US" sz="1200">
                <a:solidFill>
                  <a:srgbClr val="FFFFFF"/>
                </a:solidFill>
              </a:rPr>
              <a:t>Quiet:				'Peaceful silence</a:t>
            </a:r>
          </a:p>
          <a:p>
            <a:pPr algn="l">
              <a:spcBef>
                <a:spcPct val="0"/>
              </a:spcBef>
              <a:buClrTx/>
              <a:buSzTx/>
              <a:buFontTx/>
              <a:buNone/>
            </a:pPr>
            <a:r>
              <a:rPr lang="en-US" altLang="en-US" sz="1200">
                <a:solidFill>
                  <a:srgbClr val="FFFFFF"/>
                </a:solidFill>
              </a:rPr>
              <a:t>   LED1 = LED_Off : LED2 = LED_Off</a:t>
            </a:r>
          </a:p>
          <a:p>
            <a:pPr algn="l">
              <a:spcBef>
                <a:spcPct val="0"/>
              </a:spcBef>
              <a:buClrTx/>
              <a:buSzTx/>
              <a:buFontTx/>
              <a:buNone/>
            </a:pPr>
            <a:r>
              <a:rPr lang="en-US" altLang="en-US" sz="1200">
                <a:solidFill>
                  <a:srgbClr val="FFFFFF"/>
                </a:solidFill>
              </a:rPr>
              <a:t>   PAUSE 500</a:t>
            </a:r>
          </a:p>
          <a:p>
            <a:pPr algn="l">
              <a:spcBef>
                <a:spcPct val="0"/>
              </a:spcBef>
              <a:buClrTx/>
              <a:buSzTx/>
              <a:buFontTx/>
              <a:buNone/>
            </a:pPr>
            <a:r>
              <a:rPr lang="en-US" altLang="en-US" sz="1200">
                <a:solidFill>
                  <a:srgbClr val="FFFFFF"/>
                </a:solidFill>
              </a:rPr>
              <a:t>Return</a:t>
            </a:r>
          </a:p>
          <a:p>
            <a:pPr algn="l">
              <a:spcBef>
                <a:spcPct val="0"/>
              </a:spcBef>
              <a:buClrTx/>
              <a:buSzTx/>
              <a:buFontTx/>
              <a:buNone/>
            </a:pPr>
            <a:endParaRPr lang="en-US" altLang="en-US" sz="1200">
              <a:solidFill>
                <a:srgbClr val="FFFFFF"/>
              </a:solidFill>
            </a:endParaRPr>
          </a:p>
        </p:txBody>
      </p:sp>
      <p:sp>
        <p:nvSpPr>
          <p:cNvPr id="301062" name="Rectangle 6">
            <a:extLst>
              <a:ext uri="{FF2B5EF4-FFF2-40B4-BE49-F238E27FC236}">
                <a16:creationId xmlns:a16="http://schemas.microsoft.com/office/drawing/2014/main" id="{D96DBC20-6D9A-4D3D-9784-61BBB20CC45D}"/>
              </a:ext>
            </a:extLst>
          </p:cNvPr>
          <p:cNvSpPr>
            <a:spLocks noChangeArrowheads="1"/>
          </p:cNvSpPr>
          <p:nvPr/>
        </p:nvSpPr>
        <p:spPr bwMode="auto">
          <a:xfrm>
            <a:off x="381000" y="6019800"/>
            <a:ext cx="5976938" cy="6413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solidFill>
                  <a:schemeClr val="tx1"/>
                </a:solidFill>
                <a:effectLst>
                  <a:outerShdw blurRad="38100" dist="38100" dir="2700000" algn="tl">
                    <a:srgbClr val="000000"/>
                  </a:outerShdw>
                </a:effectLst>
              </a:rPr>
              <a:t>In Program 6H, as PB1 is pressed, the LEDs and speaker will provide 4 unique behaviors.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6">
            <a:extLst>
              <a:ext uri="{FF2B5EF4-FFF2-40B4-BE49-F238E27FC236}">
                <a16:creationId xmlns:a16="http://schemas.microsoft.com/office/drawing/2014/main" id="{201EFFF9-345C-4A85-98B9-866AC6107A4A}"/>
              </a:ext>
            </a:extLst>
          </p:cNvPr>
          <p:cNvSpPr>
            <a:spLocks noGrp="1"/>
          </p:cNvSpPr>
          <p:nvPr>
            <p:ph type="sldNum" sz="quarter" idx="12"/>
          </p:nvPr>
        </p:nvSpPr>
        <p:spPr/>
        <p:txBody>
          <a:bodyPr/>
          <a:lstStyle/>
          <a:p>
            <a:fld id="{F456A253-BADE-4235-8E82-7ADC62AC3BB9}" type="slidenum">
              <a:rPr lang="en-US" altLang="en-US"/>
              <a:pPr/>
              <a:t>15</a:t>
            </a:fld>
            <a:endParaRPr lang="en-US" altLang="en-US"/>
          </a:p>
        </p:txBody>
      </p:sp>
      <p:sp>
        <p:nvSpPr>
          <p:cNvPr id="195586" name="Rectangle 2">
            <a:extLst>
              <a:ext uri="{FF2B5EF4-FFF2-40B4-BE49-F238E27FC236}">
                <a16:creationId xmlns:a16="http://schemas.microsoft.com/office/drawing/2014/main" id="{2C7BABCC-F5AC-4141-861A-B7A99ED1633A}"/>
              </a:ext>
            </a:extLst>
          </p:cNvPr>
          <p:cNvSpPr>
            <a:spLocks noGrp="1" noRot="1" noChangeArrowheads="1"/>
          </p:cNvSpPr>
          <p:nvPr>
            <p:ph type="title"/>
          </p:nvPr>
        </p:nvSpPr>
        <p:spPr/>
        <p:txBody>
          <a:bodyPr/>
          <a:lstStyle/>
          <a:p>
            <a:r>
              <a:rPr lang="en-US" altLang="en-US"/>
              <a:t>Serial Data Connectors</a:t>
            </a:r>
          </a:p>
        </p:txBody>
      </p:sp>
      <p:pic>
        <p:nvPicPr>
          <p:cNvPr id="195593" name="Picture 9" descr="C:\Documents and Settings\caduser\My Documents\My Pictures\USB-serial.jpg">
            <a:extLst>
              <a:ext uri="{FF2B5EF4-FFF2-40B4-BE49-F238E27FC236}">
                <a16:creationId xmlns:a16="http://schemas.microsoft.com/office/drawing/2014/main" id="{3E6C8CF3-F997-499A-B9D0-2A2EF7382B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419600"/>
            <a:ext cx="1828800" cy="1608138"/>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5595" name="Picture 11" descr="http://imsinet.casa.siu.edu/est343/help_files/getting_started/Pic00005.jpg">
            <a:extLst>
              <a:ext uri="{FF2B5EF4-FFF2-40B4-BE49-F238E27FC236}">
                <a16:creationId xmlns:a16="http://schemas.microsoft.com/office/drawing/2014/main" id="{8C030EEB-DF92-452C-BA9D-7BD1F51D1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752600"/>
            <a:ext cx="2743200" cy="13144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5597" name="Picture 13" descr="http://imsinet.casa.siu.edu/est343/help_files/getting_started/_derived/Stamp_comms.htm_txt_Pic00001.gif">
            <a:extLst>
              <a:ext uri="{FF2B5EF4-FFF2-40B4-BE49-F238E27FC236}">
                <a16:creationId xmlns:a16="http://schemas.microsoft.com/office/drawing/2014/main" id="{8C774B97-8686-4914-AF21-89B5835709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92200"/>
            <a:ext cx="2678113" cy="1879600"/>
          </a:xfrm>
          <a:prstGeom prst="rect">
            <a:avLst/>
          </a:prstGeom>
          <a:noFill/>
          <a:ln w="57150">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95599" name="Text Box 15">
            <a:extLst>
              <a:ext uri="{FF2B5EF4-FFF2-40B4-BE49-F238E27FC236}">
                <a16:creationId xmlns:a16="http://schemas.microsoft.com/office/drawing/2014/main" id="{C579914D-FDED-49D4-BBF3-1EAAA50C1ACA}"/>
              </a:ext>
            </a:extLst>
          </p:cNvPr>
          <p:cNvSpPr txBox="1">
            <a:spLocks noChangeArrowheads="1"/>
          </p:cNvSpPr>
          <p:nvPr/>
        </p:nvSpPr>
        <p:spPr bwMode="auto">
          <a:xfrm>
            <a:off x="4260850" y="1158875"/>
            <a:ext cx="2887663" cy="5175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400">
                <a:solidFill>
                  <a:schemeClr val="tx1"/>
                </a:solidFill>
                <a:effectLst>
                  <a:outerShdw blurRad="38100" dist="38100" dir="2700000" algn="tl">
                    <a:srgbClr val="000000"/>
                  </a:outerShdw>
                </a:effectLst>
              </a:rPr>
              <a:t>The cable is typically connected</a:t>
            </a:r>
            <a:br>
              <a:rPr lang="en-US" altLang="en-US" sz="1400">
                <a:solidFill>
                  <a:schemeClr val="tx1"/>
                </a:solidFill>
                <a:effectLst>
                  <a:outerShdw blurRad="38100" dist="38100" dir="2700000" algn="tl">
                    <a:srgbClr val="000000"/>
                  </a:outerShdw>
                </a:effectLst>
              </a:rPr>
            </a:br>
            <a:r>
              <a:rPr lang="en-US" altLang="en-US" sz="1400">
                <a:solidFill>
                  <a:schemeClr val="tx1"/>
                </a:solidFill>
                <a:effectLst>
                  <a:outerShdw blurRad="38100" dist="38100" dir="2700000" algn="tl">
                    <a:srgbClr val="000000"/>
                  </a:outerShdw>
                </a:effectLst>
              </a:rPr>
              <a:t>to an available DB 9 COM port.</a:t>
            </a:r>
            <a:endParaRPr lang="en-US" altLang="en-US" sz="1800" b="0">
              <a:solidFill>
                <a:schemeClr val="tx1"/>
              </a:solidFill>
            </a:endParaRPr>
          </a:p>
        </p:txBody>
      </p:sp>
      <p:sp>
        <p:nvSpPr>
          <p:cNvPr id="195603" name="Text Box 19">
            <a:extLst>
              <a:ext uri="{FF2B5EF4-FFF2-40B4-BE49-F238E27FC236}">
                <a16:creationId xmlns:a16="http://schemas.microsoft.com/office/drawing/2014/main" id="{89863089-8CB5-468F-AF3B-E78EAABC3E82}"/>
              </a:ext>
            </a:extLst>
          </p:cNvPr>
          <p:cNvSpPr txBox="1">
            <a:spLocks noChangeArrowheads="1"/>
          </p:cNvSpPr>
          <p:nvPr/>
        </p:nvSpPr>
        <p:spPr bwMode="auto">
          <a:xfrm>
            <a:off x="2667000" y="5562600"/>
            <a:ext cx="1676400" cy="942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a:solidFill>
                  <a:schemeClr val="tx1"/>
                </a:solidFill>
                <a:effectLst>
                  <a:outerShdw blurRad="38100" dist="38100" dir="2700000" algn="tl">
                    <a:srgbClr val="000000"/>
                  </a:outerShdw>
                </a:effectLst>
              </a:rPr>
              <a:t>A DB 25 to DB 9 adapter may </a:t>
            </a:r>
            <a:br>
              <a:rPr lang="en-US" altLang="en-US" sz="1400">
                <a:solidFill>
                  <a:schemeClr val="tx1"/>
                </a:solidFill>
                <a:effectLst>
                  <a:outerShdw blurRad="38100" dist="38100" dir="2700000" algn="tl">
                    <a:srgbClr val="000000"/>
                  </a:outerShdw>
                </a:effectLst>
              </a:rPr>
            </a:br>
            <a:r>
              <a:rPr lang="en-US" altLang="en-US" sz="1400">
                <a:solidFill>
                  <a:schemeClr val="tx1"/>
                </a:solidFill>
                <a:effectLst>
                  <a:outerShdw blurRad="38100" dist="38100" dir="2700000" algn="tl">
                    <a:srgbClr val="000000"/>
                  </a:outerShdw>
                </a:effectLst>
              </a:rPr>
              <a:t>be needed on older systems</a:t>
            </a:r>
            <a:endParaRPr lang="en-US" altLang="en-US" sz="1800" b="0">
              <a:solidFill>
                <a:schemeClr val="tx1"/>
              </a:solidFill>
            </a:endParaRPr>
          </a:p>
        </p:txBody>
      </p:sp>
      <p:sp>
        <p:nvSpPr>
          <p:cNvPr id="195607" name="Text Box 23">
            <a:extLst>
              <a:ext uri="{FF2B5EF4-FFF2-40B4-BE49-F238E27FC236}">
                <a16:creationId xmlns:a16="http://schemas.microsoft.com/office/drawing/2014/main" id="{5C33A973-C4E1-45E9-8737-F6C5AAE1B061}"/>
              </a:ext>
            </a:extLst>
          </p:cNvPr>
          <p:cNvSpPr txBox="1">
            <a:spLocks noChangeArrowheads="1"/>
          </p:cNvSpPr>
          <p:nvPr/>
        </p:nvSpPr>
        <p:spPr bwMode="auto">
          <a:xfrm>
            <a:off x="6697663" y="4343400"/>
            <a:ext cx="2141537" cy="942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a:solidFill>
                  <a:schemeClr val="tx1"/>
                </a:solidFill>
                <a:effectLst>
                  <a:outerShdw blurRad="38100" dist="38100" dir="2700000" algn="tl">
                    <a:srgbClr val="000000"/>
                  </a:outerShdw>
                </a:effectLst>
              </a:rPr>
              <a:t>Newer systems may</a:t>
            </a:r>
            <a:br>
              <a:rPr lang="en-US" altLang="en-US" sz="1400">
                <a:solidFill>
                  <a:schemeClr val="tx1"/>
                </a:solidFill>
                <a:effectLst>
                  <a:outerShdw blurRad="38100" dist="38100" dir="2700000" algn="tl">
                    <a:srgbClr val="000000"/>
                  </a:outerShdw>
                </a:effectLst>
              </a:rPr>
            </a:br>
            <a:r>
              <a:rPr lang="en-US" altLang="en-US" sz="1400">
                <a:solidFill>
                  <a:schemeClr val="tx1"/>
                </a:solidFill>
                <a:effectLst>
                  <a:outerShdw blurRad="38100" dist="38100" dir="2700000" algn="tl">
                    <a:srgbClr val="000000"/>
                  </a:outerShdw>
                </a:effectLst>
              </a:rPr>
              <a:t>only have USB ports</a:t>
            </a:r>
            <a:br>
              <a:rPr lang="en-US" altLang="en-US" sz="1400">
                <a:solidFill>
                  <a:schemeClr val="tx1"/>
                </a:solidFill>
                <a:effectLst>
                  <a:outerShdw blurRad="38100" dist="38100" dir="2700000" algn="tl">
                    <a:srgbClr val="000000"/>
                  </a:outerShdw>
                </a:effectLst>
              </a:rPr>
            </a:br>
            <a:r>
              <a:rPr lang="en-US" altLang="en-US" sz="1400">
                <a:solidFill>
                  <a:schemeClr val="tx1"/>
                </a:solidFill>
                <a:effectLst>
                  <a:outerShdw blurRad="38100" dist="38100" dir="2700000" algn="tl">
                    <a:srgbClr val="000000"/>
                  </a:outerShdw>
                </a:effectLst>
              </a:rPr>
              <a:t>and require a USB-to-</a:t>
            </a:r>
          </a:p>
          <a:p>
            <a:pPr algn="l">
              <a:spcBef>
                <a:spcPct val="0"/>
              </a:spcBef>
              <a:buClrTx/>
              <a:buSzTx/>
              <a:buFontTx/>
              <a:buNone/>
            </a:pPr>
            <a:r>
              <a:rPr lang="en-US" altLang="en-US" sz="1400">
                <a:solidFill>
                  <a:schemeClr val="tx1"/>
                </a:solidFill>
                <a:effectLst>
                  <a:outerShdw blurRad="38100" dist="38100" dir="2700000" algn="tl">
                    <a:srgbClr val="000000"/>
                  </a:outerShdw>
                </a:effectLst>
              </a:rPr>
              <a:t>Serial Adapter.</a:t>
            </a:r>
            <a:endParaRPr lang="en-US" altLang="en-US" sz="1800" b="0">
              <a:solidFill>
                <a:schemeClr val="tx1"/>
              </a:solidFill>
            </a:endParaRPr>
          </a:p>
        </p:txBody>
      </p:sp>
      <p:pic>
        <p:nvPicPr>
          <p:cNvPr id="195609" name="Picture 25" descr="http://imsinet.casa.siu.edu/est343/help_files/getting_started/Pic00003.jpg">
            <a:extLst>
              <a:ext uri="{FF2B5EF4-FFF2-40B4-BE49-F238E27FC236}">
                <a16:creationId xmlns:a16="http://schemas.microsoft.com/office/drawing/2014/main" id="{EB5665ED-6EAB-413D-96B6-86E29DB493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025" y="4419600"/>
            <a:ext cx="2238375" cy="10414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5616" name="Rectangle 32">
            <a:extLst>
              <a:ext uri="{FF2B5EF4-FFF2-40B4-BE49-F238E27FC236}">
                <a16:creationId xmlns:a16="http://schemas.microsoft.com/office/drawing/2014/main" id="{A629C4FB-D7C1-451E-9F96-018CCE99A615}"/>
              </a:ext>
            </a:extLst>
          </p:cNvPr>
          <p:cNvSpPr>
            <a:spLocks noChangeArrowheads="1"/>
          </p:cNvSpPr>
          <p:nvPr/>
        </p:nvSpPr>
        <p:spPr bwMode="auto">
          <a:xfrm>
            <a:off x="352425" y="4419600"/>
            <a:ext cx="1600200" cy="1828800"/>
          </a:xfrm>
          <a:prstGeom prst="rect">
            <a:avLst/>
          </a:prstGeom>
          <a:solidFill>
            <a:schemeClr val="tx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195618" name="Picture 34" descr="C:\Documents and Settings\caduser\Desktop\pics\test images\Port adapter.jpg">
            <a:extLst>
              <a:ext uri="{FF2B5EF4-FFF2-40B4-BE49-F238E27FC236}">
                <a16:creationId xmlns:a16="http://schemas.microsoft.com/office/drawing/2014/main" id="{2BBE01BB-E372-4D12-8061-9B512FF3F5DD}"/>
              </a:ext>
            </a:extLst>
          </p:cNvPr>
          <p:cNvPicPr>
            <a:picLocks noChangeAspect="1" noChangeArrowheads="1"/>
          </p:cNvPicPr>
          <p:nvPr>
            <p:ph type="clipArt" sz="half" idx="2"/>
          </p:nvPr>
        </p:nvPicPr>
        <p:blipFill>
          <a:blip r:embed="rId6">
            <a:extLst>
              <a:ext uri="{28A0092B-C50C-407E-A947-70E740481C1C}">
                <a14:useLocalDpi xmlns:a14="http://schemas.microsoft.com/office/drawing/2010/main" val="0"/>
              </a:ext>
            </a:extLst>
          </a:blip>
          <a:srcRect/>
          <a:stretch>
            <a:fillRect/>
          </a:stretch>
        </p:blipFill>
        <p:spPr>
          <a:xfrm>
            <a:off x="428625" y="4572000"/>
            <a:ext cx="1408113" cy="152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5620" name="AutoShape 36">
            <a:extLst>
              <a:ext uri="{FF2B5EF4-FFF2-40B4-BE49-F238E27FC236}">
                <a16:creationId xmlns:a16="http://schemas.microsoft.com/office/drawing/2014/main" id="{4C61DFEC-B379-48BE-BED8-42A7CD941560}"/>
              </a:ext>
            </a:extLst>
          </p:cNvPr>
          <p:cNvSpPr>
            <a:spLocks noChangeArrowheads="1"/>
          </p:cNvSpPr>
          <p:nvPr/>
        </p:nvSpPr>
        <p:spPr bwMode="auto">
          <a:xfrm>
            <a:off x="1676400" y="5562600"/>
            <a:ext cx="990600" cy="457200"/>
          </a:xfrm>
          <a:prstGeom prst="curvedUpArrow">
            <a:avLst>
              <a:gd name="adj1" fmla="val 43333"/>
              <a:gd name="adj2" fmla="val 86667"/>
              <a:gd name="adj3" fmla="val 33333"/>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95631" name="Line 47">
            <a:extLst>
              <a:ext uri="{FF2B5EF4-FFF2-40B4-BE49-F238E27FC236}">
                <a16:creationId xmlns:a16="http://schemas.microsoft.com/office/drawing/2014/main" id="{9BC9BC0C-FEE0-4F85-84BE-AA31DCE41F23}"/>
              </a:ext>
            </a:extLst>
          </p:cNvPr>
          <p:cNvSpPr>
            <a:spLocks noChangeShapeType="1"/>
          </p:cNvSpPr>
          <p:nvPr/>
        </p:nvSpPr>
        <p:spPr bwMode="auto">
          <a:xfrm flipH="1">
            <a:off x="1524000" y="1371600"/>
            <a:ext cx="2590800" cy="0"/>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32" name="Line 48">
            <a:extLst>
              <a:ext uri="{FF2B5EF4-FFF2-40B4-BE49-F238E27FC236}">
                <a16:creationId xmlns:a16="http://schemas.microsoft.com/office/drawing/2014/main" id="{B8109A79-C1FC-440E-BE5E-35000CC65E48}"/>
              </a:ext>
            </a:extLst>
          </p:cNvPr>
          <p:cNvSpPr>
            <a:spLocks noChangeShapeType="1"/>
          </p:cNvSpPr>
          <p:nvPr/>
        </p:nvSpPr>
        <p:spPr bwMode="auto">
          <a:xfrm flipV="1">
            <a:off x="2498725" y="2057400"/>
            <a:ext cx="15875" cy="2209800"/>
          </a:xfrm>
          <a:prstGeom prst="line">
            <a:avLst/>
          </a:prstGeom>
          <a:noFill/>
          <a:ln w="762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8505BBC-B7A2-4564-ACD1-5B627014E995}"/>
              </a:ext>
            </a:extLst>
          </p:cNvPr>
          <p:cNvSpPr>
            <a:spLocks noGrp="1"/>
          </p:cNvSpPr>
          <p:nvPr>
            <p:ph type="sldNum" sz="quarter" idx="12"/>
          </p:nvPr>
        </p:nvSpPr>
        <p:spPr/>
        <p:txBody>
          <a:bodyPr/>
          <a:lstStyle/>
          <a:p>
            <a:fld id="{3D36950E-E470-40CB-8D4E-5FC3659F4B3B}" type="slidenum">
              <a:rPr lang="en-US" altLang="en-US"/>
              <a:pPr/>
              <a:t>150</a:t>
            </a:fld>
            <a:endParaRPr lang="en-US" altLang="en-US"/>
          </a:p>
        </p:txBody>
      </p:sp>
      <p:sp>
        <p:nvSpPr>
          <p:cNvPr id="334850" name="Rectangle 2">
            <a:extLst>
              <a:ext uri="{FF2B5EF4-FFF2-40B4-BE49-F238E27FC236}">
                <a16:creationId xmlns:a16="http://schemas.microsoft.com/office/drawing/2014/main" id="{A0270087-951C-4B0C-B30A-98EB66F01BDE}"/>
              </a:ext>
            </a:extLst>
          </p:cNvPr>
          <p:cNvSpPr>
            <a:spLocks noGrp="1" noRot="1" noChangeArrowheads="1"/>
          </p:cNvSpPr>
          <p:nvPr>
            <p:ph type="title"/>
          </p:nvPr>
        </p:nvSpPr>
        <p:spPr>
          <a:xfrm>
            <a:off x="304800" y="152400"/>
            <a:ext cx="8540750" cy="685800"/>
          </a:xfrm>
        </p:spPr>
        <p:txBody>
          <a:bodyPr/>
          <a:lstStyle/>
          <a:p>
            <a:r>
              <a:rPr lang="en-US" altLang="en-US" sz="3200" u="sng"/>
              <a:t>Challenge 6F: Adding a Branch Routine</a:t>
            </a:r>
          </a:p>
        </p:txBody>
      </p:sp>
      <p:sp>
        <p:nvSpPr>
          <p:cNvPr id="334851" name="Rectangle 3">
            <a:extLst>
              <a:ext uri="{FF2B5EF4-FFF2-40B4-BE49-F238E27FC236}">
                <a16:creationId xmlns:a16="http://schemas.microsoft.com/office/drawing/2014/main" id="{97025B12-D649-4E96-87D0-C5465CAF4C4B}"/>
              </a:ext>
            </a:extLst>
          </p:cNvPr>
          <p:cNvSpPr>
            <a:spLocks noGrp="1" noRot="1" noChangeArrowheads="1"/>
          </p:cNvSpPr>
          <p:nvPr>
            <p:ph type="body" idx="1"/>
          </p:nvPr>
        </p:nvSpPr>
        <p:spPr>
          <a:xfrm>
            <a:off x="301625" y="1143000"/>
            <a:ext cx="8540750" cy="3413125"/>
          </a:xfrm>
        </p:spPr>
        <p:txBody>
          <a:bodyPr/>
          <a:lstStyle/>
          <a:p>
            <a:r>
              <a:rPr lang="en-US" altLang="en-US" sz="2800"/>
              <a:t>Add a 5</a:t>
            </a:r>
            <a:r>
              <a:rPr lang="en-US" altLang="en-US" sz="2800" baseline="30000"/>
              <a:t>th</a:t>
            </a:r>
            <a:r>
              <a:rPr lang="en-US" altLang="en-US" sz="2800"/>
              <a:t> routine unique routine to Program 6H.</a:t>
            </a:r>
          </a:p>
        </p:txBody>
      </p:sp>
      <p:sp>
        <p:nvSpPr>
          <p:cNvPr id="334852" name="AutoShape 4">
            <a:hlinkClick r:id="rId2" action="ppaction://hlinksldjump" highlightClick="1"/>
            <a:extLst>
              <a:ext uri="{FF2B5EF4-FFF2-40B4-BE49-F238E27FC236}">
                <a16:creationId xmlns:a16="http://schemas.microsoft.com/office/drawing/2014/main" id="{B0C409FD-F90B-403B-935B-42149F6F5ABB}"/>
              </a:ext>
            </a:extLst>
          </p:cNvPr>
          <p:cNvSpPr>
            <a:spLocks noChangeArrowheads="1"/>
          </p:cNvSpPr>
          <p:nvPr/>
        </p:nvSpPr>
        <p:spPr bwMode="auto">
          <a:xfrm>
            <a:off x="7010400" y="56388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spTree>
  </p:cSld>
  <p:clrMapOvr>
    <a:masterClrMapping/>
  </p:clrMapOvr>
  <p:transition advClick="0"/>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3C61B73-6E3B-4984-AAB8-1AD3BB3AB047}"/>
              </a:ext>
            </a:extLst>
          </p:cNvPr>
          <p:cNvSpPr>
            <a:spLocks noGrp="1"/>
          </p:cNvSpPr>
          <p:nvPr>
            <p:ph type="sldNum" sz="quarter" idx="12"/>
          </p:nvPr>
        </p:nvSpPr>
        <p:spPr/>
        <p:txBody>
          <a:bodyPr/>
          <a:lstStyle/>
          <a:p>
            <a:fld id="{D4EF3F10-9193-4435-A82A-A62087713169}" type="slidenum">
              <a:rPr lang="en-US" altLang="en-US"/>
              <a:pPr/>
              <a:t>151</a:t>
            </a:fld>
            <a:endParaRPr lang="en-US" altLang="en-US"/>
          </a:p>
        </p:txBody>
      </p:sp>
      <p:sp>
        <p:nvSpPr>
          <p:cNvPr id="461826" name="Rectangle 2">
            <a:extLst>
              <a:ext uri="{FF2B5EF4-FFF2-40B4-BE49-F238E27FC236}">
                <a16:creationId xmlns:a16="http://schemas.microsoft.com/office/drawing/2014/main" id="{AAC83146-1171-43DB-B7FA-CC9833C23106}"/>
              </a:ext>
            </a:extLst>
          </p:cNvPr>
          <p:cNvSpPr>
            <a:spLocks noGrp="1" noRot="1" noChangeArrowheads="1"/>
          </p:cNvSpPr>
          <p:nvPr>
            <p:ph type="title"/>
          </p:nvPr>
        </p:nvSpPr>
        <p:spPr/>
        <p:txBody>
          <a:bodyPr/>
          <a:lstStyle/>
          <a:p>
            <a:r>
              <a:rPr lang="en-US" altLang="en-US"/>
              <a:t>Saving Power – END &amp; SLEEP</a:t>
            </a:r>
          </a:p>
        </p:txBody>
      </p:sp>
      <p:sp>
        <p:nvSpPr>
          <p:cNvPr id="461827" name="Rectangle 3">
            <a:extLst>
              <a:ext uri="{FF2B5EF4-FFF2-40B4-BE49-F238E27FC236}">
                <a16:creationId xmlns:a16="http://schemas.microsoft.com/office/drawing/2014/main" id="{AAD12C85-1737-41CD-AC50-22B7C34C1AB2}"/>
              </a:ext>
            </a:extLst>
          </p:cNvPr>
          <p:cNvSpPr>
            <a:spLocks noGrp="1" noRot="1" noChangeArrowheads="1"/>
          </p:cNvSpPr>
          <p:nvPr>
            <p:ph type="body" idx="1"/>
          </p:nvPr>
        </p:nvSpPr>
        <p:spPr/>
        <p:txBody>
          <a:bodyPr/>
          <a:lstStyle/>
          <a:p>
            <a:pPr>
              <a:lnSpc>
                <a:spcPct val="90000"/>
              </a:lnSpc>
            </a:pPr>
            <a:r>
              <a:rPr lang="en-US" altLang="en-US"/>
              <a:t>We may not think much about the power used by the BS2 when running off a wall outlet, but when running on batteries it doesn't take long to deplete them.</a:t>
            </a:r>
            <a:br>
              <a:rPr lang="en-US" altLang="en-US"/>
            </a:br>
            <a:endParaRPr lang="en-US" altLang="en-US"/>
          </a:p>
          <a:p>
            <a:pPr>
              <a:lnSpc>
                <a:spcPct val="90000"/>
              </a:lnSpc>
            </a:pPr>
            <a:r>
              <a:rPr lang="en-US" altLang="en-US"/>
              <a:t>If our program doesn't need to operate continually, we can END it saving power.</a:t>
            </a:r>
            <a:br>
              <a:rPr lang="en-US" altLang="en-US"/>
            </a:br>
            <a:endParaRPr lang="en-US" altLang="en-US"/>
          </a:p>
          <a:p>
            <a:pPr>
              <a:lnSpc>
                <a:spcPct val="90000"/>
              </a:lnSpc>
            </a:pPr>
            <a:r>
              <a:rPr lang="en-US" altLang="en-US"/>
              <a:t>Also, our program may not need to be performing tasks continually.  There may be times it may 'sleep' saving power.</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2B4DC0E-1092-4A6E-A1D2-8F5C9A4EB43C}"/>
              </a:ext>
            </a:extLst>
          </p:cNvPr>
          <p:cNvSpPr>
            <a:spLocks noGrp="1"/>
          </p:cNvSpPr>
          <p:nvPr>
            <p:ph type="sldNum" sz="quarter" idx="12"/>
          </p:nvPr>
        </p:nvSpPr>
        <p:spPr/>
        <p:txBody>
          <a:bodyPr/>
          <a:lstStyle/>
          <a:p>
            <a:fld id="{7BB597FA-3764-4FC0-9457-A681B1B7194C}" type="slidenum">
              <a:rPr lang="en-US" altLang="en-US"/>
              <a:pPr/>
              <a:t>152</a:t>
            </a:fld>
            <a:endParaRPr lang="en-US" altLang="en-US"/>
          </a:p>
        </p:txBody>
      </p:sp>
      <p:sp>
        <p:nvSpPr>
          <p:cNvPr id="462850" name="Rectangle 2">
            <a:extLst>
              <a:ext uri="{FF2B5EF4-FFF2-40B4-BE49-F238E27FC236}">
                <a16:creationId xmlns:a16="http://schemas.microsoft.com/office/drawing/2014/main" id="{AA459BEA-933B-43B6-853D-2AC9B6AA01B7}"/>
              </a:ext>
            </a:extLst>
          </p:cNvPr>
          <p:cNvSpPr>
            <a:spLocks noGrp="1" noRot="1" noChangeArrowheads="1"/>
          </p:cNvSpPr>
          <p:nvPr>
            <p:ph type="title"/>
          </p:nvPr>
        </p:nvSpPr>
        <p:spPr/>
        <p:txBody>
          <a:bodyPr/>
          <a:lstStyle/>
          <a:p>
            <a:r>
              <a:rPr lang="en-US" altLang="en-US"/>
              <a:t>END</a:t>
            </a:r>
          </a:p>
        </p:txBody>
      </p:sp>
      <p:sp>
        <p:nvSpPr>
          <p:cNvPr id="462851" name="Rectangle 3">
            <a:extLst>
              <a:ext uri="{FF2B5EF4-FFF2-40B4-BE49-F238E27FC236}">
                <a16:creationId xmlns:a16="http://schemas.microsoft.com/office/drawing/2014/main" id="{B3C69E40-4D8B-4922-8832-A176E4E743FE}"/>
              </a:ext>
            </a:extLst>
          </p:cNvPr>
          <p:cNvSpPr>
            <a:spLocks noGrp="1" noRot="1" noChangeArrowheads="1"/>
          </p:cNvSpPr>
          <p:nvPr>
            <p:ph type="body" idx="1"/>
          </p:nvPr>
        </p:nvSpPr>
        <p:spPr/>
        <p:txBody>
          <a:bodyPr/>
          <a:lstStyle/>
          <a:p>
            <a:pPr>
              <a:lnSpc>
                <a:spcPct val="90000"/>
              </a:lnSpc>
            </a:pPr>
            <a:r>
              <a:rPr lang="en-US" altLang="en-US" sz="2800"/>
              <a:t>When the BS2 is running and performing instructions, it uses 8mA of current.</a:t>
            </a:r>
            <a:br>
              <a:rPr lang="en-US" altLang="en-US" sz="2800"/>
            </a:br>
            <a:endParaRPr lang="en-US" altLang="en-US" sz="2800"/>
          </a:p>
          <a:p>
            <a:pPr>
              <a:lnSpc>
                <a:spcPct val="90000"/>
              </a:lnSpc>
            </a:pPr>
            <a:r>
              <a:rPr lang="en-US" altLang="en-US" sz="2800"/>
              <a:t>By ending a program (using </a:t>
            </a:r>
            <a:r>
              <a:rPr lang="en-US" altLang="en-US" sz="2800">
                <a:solidFill>
                  <a:schemeClr val="tx2"/>
                </a:solidFill>
              </a:rPr>
              <a:t>END</a:t>
            </a:r>
            <a:r>
              <a:rPr lang="en-US" altLang="en-US" sz="2800"/>
              <a:t>), the BS2 goes into a low power mode and stops all instruction processing, consuming only 40uA of current.  That's 200 times less current.  </a:t>
            </a:r>
            <a:r>
              <a:rPr lang="en-US" altLang="en-US" sz="2800" b="1"/>
              <a:t>Note: This current draw does NOT take into account any loads being driven, such as LEDs.</a:t>
            </a:r>
          </a:p>
          <a:p>
            <a:pPr>
              <a:lnSpc>
                <a:spcPct val="90000"/>
              </a:lnSpc>
              <a:buFont typeface="Wingdings 3" panose="05040102010807070707" pitchFamily="18" charset="2"/>
              <a:buNone/>
            </a:pPr>
            <a:endParaRPr lang="en-US" altLang="en-US" sz="2800" b="1"/>
          </a:p>
          <a:p>
            <a:pPr>
              <a:lnSpc>
                <a:spcPct val="90000"/>
              </a:lnSpc>
            </a:pPr>
            <a:r>
              <a:rPr lang="en-US" altLang="en-US" sz="2800"/>
              <a:t>The BS2 will not wake again until power is cycled or it is reset.</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61BADC0-E806-486B-9308-B130ABB14FDD}"/>
              </a:ext>
            </a:extLst>
          </p:cNvPr>
          <p:cNvSpPr>
            <a:spLocks noGrp="1"/>
          </p:cNvSpPr>
          <p:nvPr>
            <p:ph type="sldNum" sz="quarter" idx="12"/>
          </p:nvPr>
        </p:nvSpPr>
        <p:spPr/>
        <p:txBody>
          <a:bodyPr/>
          <a:lstStyle/>
          <a:p>
            <a:fld id="{480A72A9-AB31-4497-BC86-57B5715D8963}" type="slidenum">
              <a:rPr lang="en-US" altLang="en-US"/>
              <a:pPr/>
              <a:t>153</a:t>
            </a:fld>
            <a:endParaRPr lang="en-US" altLang="en-US"/>
          </a:p>
        </p:txBody>
      </p:sp>
      <p:sp>
        <p:nvSpPr>
          <p:cNvPr id="463874" name="Rectangle 2">
            <a:extLst>
              <a:ext uri="{FF2B5EF4-FFF2-40B4-BE49-F238E27FC236}">
                <a16:creationId xmlns:a16="http://schemas.microsoft.com/office/drawing/2014/main" id="{1005AD16-F523-481A-A510-424443818990}"/>
              </a:ext>
            </a:extLst>
          </p:cNvPr>
          <p:cNvSpPr>
            <a:spLocks noGrp="1" noRot="1" noChangeArrowheads="1"/>
          </p:cNvSpPr>
          <p:nvPr>
            <p:ph type="title"/>
          </p:nvPr>
        </p:nvSpPr>
        <p:spPr/>
        <p:txBody>
          <a:bodyPr/>
          <a:lstStyle/>
          <a:p>
            <a:r>
              <a:rPr lang="en-US" altLang="en-US"/>
              <a:t>Sleep</a:t>
            </a:r>
          </a:p>
        </p:txBody>
      </p:sp>
      <p:sp>
        <p:nvSpPr>
          <p:cNvPr id="463875" name="Rectangle 3">
            <a:extLst>
              <a:ext uri="{FF2B5EF4-FFF2-40B4-BE49-F238E27FC236}">
                <a16:creationId xmlns:a16="http://schemas.microsoft.com/office/drawing/2014/main" id="{B75DDAF4-646E-4F41-B1F8-A9463BAEBC4C}"/>
              </a:ext>
            </a:extLst>
          </p:cNvPr>
          <p:cNvSpPr>
            <a:spLocks noGrp="1" noRot="1" noChangeArrowheads="1"/>
          </p:cNvSpPr>
          <p:nvPr>
            <p:ph type="body" idx="1"/>
          </p:nvPr>
        </p:nvSpPr>
        <p:spPr>
          <a:xfrm>
            <a:off x="301625" y="762000"/>
            <a:ext cx="8540750" cy="5638800"/>
          </a:xfrm>
        </p:spPr>
        <p:txBody>
          <a:bodyPr/>
          <a:lstStyle/>
          <a:p>
            <a:pPr>
              <a:lnSpc>
                <a:spcPct val="90000"/>
              </a:lnSpc>
            </a:pPr>
            <a:r>
              <a:rPr lang="en-US" altLang="en-US" sz="2800"/>
              <a:t>Sleep allows the BASIC Stamp to go into a low power mode for a set period of time.</a:t>
            </a:r>
            <a:br>
              <a:rPr lang="en-US" altLang="en-US" sz="2800"/>
            </a:br>
            <a:r>
              <a:rPr lang="en-US" altLang="en-US" sz="2800" b="1">
                <a:solidFill>
                  <a:schemeClr val="tx2"/>
                </a:solidFill>
              </a:rPr>
              <a:t>Sleep Period</a:t>
            </a:r>
          </a:p>
          <a:p>
            <a:pPr lvl="1">
              <a:lnSpc>
                <a:spcPct val="90000"/>
              </a:lnSpc>
            </a:pPr>
            <a:r>
              <a:rPr lang="en-US" altLang="en-US" sz="2400" b="1">
                <a:solidFill>
                  <a:schemeClr val="tx2"/>
                </a:solidFill>
              </a:rPr>
              <a:t>Period </a:t>
            </a:r>
            <a:r>
              <a:rPr lang="en-US" altLang="en-US" sz="2400"/>
              <a:t>is the amount of seconds to sleep, rounded up to the nearest 2.3 seconds.</a:t>
            </a:r>
            <a:br>
              <a:rPr lang="en-US" altLang="en-US" sz="2400"/>
            </a:br>
            <a:endParaRPr lang="en-US" altLang="en-US" sz="2400"/>
          </a:p>
          <a:p>
            <a:pPr>
              <a:lnSpc>
                <a:spcPct val="90000"/>
              </a:lnSpc>
            </a:pPr>
            <a:r>
              <a:rPr lang="en-US" altLang="en-US" sz="2800"/>
              <a:t>When 'Sleeping' the BASIC Stamp will wake momentarily every 2.3 seconds.  During this time, all I/O will be switched back to inputs momentarily.  This may have negative effects in some systems.</a:t>
            </a:r>
            <a:br>
              <a:rPr lang="en-US" altLang="en-US" sz="2800"/>
            </a:br>
            <a:endParaRPr lang="en-US" altLang="en-US" sz="2800"/>
          </a:p>
          <a:p>
            <a:pPr>
              <a:lnSpc>
                <a:spcPct val="90000"/>
              </a:lnSpc>
            </a:pPr>
            <a:r>
              <a:rPr lang="en-US" altLang="en-US" sz="2800"/>
              <a:t>In many cases, PAUSE can be replaced with SLEEP to conserve power.</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83C21ADB-60AC-4468-9047-FAFAFB4A9151}"/>
              </a:ext>
            </a:extLst>
          </p:cNvPr>
          <p:cNvSpPr>
            <a:spLocks noGrp="1"/>
          </p:cNvSpPr>
          <p:nvPr>
            <p:ph type="sldNum" sz="quarter" idx="12"/>
          </p:nvPr>
        </p:nvSpPr>
        <p:spPr/>
        <p:txBody>
          <a:bodyPr/>
          <a:lstStyle/>
          <a:p>
            <a:fld id="{908DC29D-F7BC-4CB6-AF17-FE83018E0DD0}" type="slidenum">
              <a:rPr lang="en-US" altLang="en-US"/>
              <a:pPr/>
              <a:t>154</a:t>
            </a:fld>
            <a:endParaRPr lang="en-US" altLang="en-US"/>
          </a:p>
        </p:txBody>
      </p:sp>
      <p:sp>
        <p:nvSpPr>
          <p:cNvPr id="186370" name="Rectangle 2">
            <a:extLst>
              <a:ext uri="{FF2B5EF4-FFF2-40B4-BE49-F238E27FC236}">
                <a16:creationId xmlns:a16="http://schemas.microsoft.com/office/drawing/2014/main" id="{EBFDE47B-950A-4CA4-A4B8-898B37A23400}"/>
              </a:ext>
            </a:extLst>
          </p:cNvPr>
          <p:cNvSpPr>
            <a:spLocks noGrp="1" noRot="1" noChangeArrowheads="1"/>
          </p:cNvSpPr>
          <p:nvPr>
            <p:ph type="title"/>
          </p:nvPr>
        </p:nvSpPr>
        <p:spPr>
          <a:xfrm>
            <a:off x="762000" y="2895600"/>
            <a:ext cx="7772400" cy="609600"/>
          </a:xfrm>
        </p:spPr>
        <p:txBody>
          <a:bodyPr/>
          <a:lstStyle/>
          <a:p>
            <a:r>
              <a:rPr lang="en-US" altLang="en-US"/>
              <a:t>End of Section 6</a:t>
            </a:r>
          </a:p>
        </p:txBody>
      </p:sp>
    </p:spTree>
  </p:cSld>
  <p:clrMapOvr>
    <a:masterClrMapping/>
  </p:clrMapOvr>
  <p:transition advClick="0"/>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CEF04DB-7C38-4AF6-9EA0-511FE7633642}"/>
              </a:ext>
            </a:extLst>
          </p:cNvPr>
          <p:cNvSpPr>
            <a:spLocks noGrp="1"/>
          </p:cNvSpPr>
          <p:nvPr>
            <p:ph type="sldNum" sz="quarter" idx="12"/>
          </p:nvPr>
        </p:nvSpPr>
        <p:spPr/>
        <p:txBody>
          <a:bodyPr/>
          <a:lstStyle/>
          <a:p>
            <a:fld id="{A4E87EAC-0E5C-4090-B807-5D690F6FAB4B}" type="slidenum">
              <a:rPr lang="en-US" altLang="en-US"/>
              <a:pPr/>
              <a:t>155</a:t>
            </a:fld>
            <a:endParaRPr lang="en-US" altLang="en-US"/>
          </a:p>
        </p:txBody>
      </p:sp>
      <p:sp>
        <p:nvSpPr>
          <p:cNvPr id="303106" name="Rectangle 2">
            <a:extLst>
              <a:ext uri="{FF2B5EF4-FFF2-40B4-BE49-F238E27FC236}">
                <a16:creationId xmlns:a16="http://schemas.microsoft.com/office/drawing/2014/main" id="{71FE32AA-F94C-418C-A21B-A86C20F0FDB1}"/>
              </a:ext>
            </a:extLst>
          </p:cNvPr>
          <p:cNvSpPr>
            <a:spLocks noGrp="1" noRot="1" noChangeArrowheads="1"/>
          </p:cNvSpPr>
          <p:nvPr>
            <p:ph type="title"/>
          </p:nvPr>
        </p:nvSpPr>
        <p:spPr/>
        <p:txBody>
          <a:bodyPr/>
          <a:lstStyle/>
          <a:p>
            <a:r>
              <a:rPr lang="en-US" altLang="en-US"/>
              <a:t>Section 7: Math and Data Operations</a:t>
            </a:r>
          </a:p>
        </p:txBody>
      </p:sp>
      <p:sp>
        <p:nvSpPr>
          <p:cNvPr id="303107" name="Rectangle 3">
            <a:extLst>
              <a:ext uri="{FF2B5EF4-FFF2-40B4-BE49-F238E27FC236}">
                <a16:creationId xmlns:a16="http://schemas.microsoft.com/office/drawing/2014/main" id="{D8C12E8E-DFFB-49D6-8CC0-1606314BE0BB}"/>
              </a:ext>
            </a:extLst>
          </p:cNvPr>
          <p:cNvSpPr>
            <a:spLocks noGrp="1" noRot="1" noChangeArrowheads="1"/>
          </p:cNvSpPr>
          <p:nvPr>
            <p:ph type="body" idx="1"/>
          </p:nvPr>
        </p:nvSpPr>
        <p:spPr>
          <a:xfrm>
            <a:off x="301625" y="609600"/>
            <a:ext cx="6022975" cy="5715000"/>
          </a:xfrm>
        </p:spPr>
        <p:txBody>
          <a:bodyPr/>
          <a:lstStyle/>
          <a:p>
            <a:pPr>
              <a:lnSpc>
                <a:spcPct val="90000"/>
              </a:lnSpc>
            </a:pPr>
            <a:r>
              <a:rPr lang="en-US" altLang="en-US" sz="2800">
                <a:hlinkClick r:id="rId2" action="ppaction://hlinksldjump"/>
              </a:rPr>
              <a:t>Math Overview</a:t>
            </a:r>
            <a:endParaRPr lang="en-US" altLang="en-US" sz="2800"/>
          </a:p>
          <a:p>
            <a:pPr>
              <a:lnSpc>
                <a:spcPct val="90000"/>
              </a:lnSpc>
            </a:pPr>
            <a:r>
              <a:rPr lang="en-US" altLang="en-US" sz="2800">
                <a:hlinkClick r:id="rId3" action="ppaction://hlinksldjump"/>
              </a:rPr>
              <a:t>DEBUG Modifiers</a:t>
            </a:r>
            <a:endParaRPr lang="en-US" altLang="en-US" sz="2800"/>
          </a:p>
          <a:p>
            <a:pPr>
              <a:lnSpc>
                <a:spcPct val="90000"/>
              </a:lnSpc>
            </a:pPr>
            <a:r>
              <a:rPr lang="en-US" altLang="en-US" sz="2800">
                <a:hlinkClick r:id="rId4" action="ppaction://hlinksldjump"/>
              </a:rPr>
              <a:t>Basic Math Operations</a:t>
            </a:r>
            <a:endParaRPr lang="en-US" altLang="en-US" sz="2800"/>
          </a:p>
          <a:p>
            <a:pPr lvl="1">
              <a:lnSpc>
                <a:spcPct val="90000"/>
              </a:lnSpc>
            </a:pPr>
            <a:r>
              <a:rPr lang="en-US" altLang="en-US" sz="2400">
                <a:hlinkClick r:id="rId5" action="ppaction://hlinksldjump"/>
              </a:rPr>
              <a:t>Integer Math and Variable Sizes</a:t>
            </a:r>
            <a:endParaRPr lang="en-US" altLang="en-US" sz="2400"/>
          </a:p>
          <a:p>
            <a:pPr lvl="1">
              <a:lnSpc>
                <a:spcPct val="90000"/>
              </a:lnSpc>
            </a:pPr>
            <a:r>
              <a:rPr lang="en-US" altLang="en-US" sz="2400">
                <a:hlinkClick r:id="rId6" action="ppaction://hlinksldjump"/>
              </a:rPr>
              <a:t>Precedence of Operations</a:t>
            </a:r>
            <a:endParaRPr lang="en-US" altLang="en-US" sz="2400"/>
          </a:p>
          <a:p>
            <a:pPr lvl="1">
              <a:lnSpc>
                <a:spcPct val="90000"/>
              </a:lnSpc>
            </a:pPr>
            <a:r>
              <a:rPr lang="en-US" altLang="en-US" sz="2400">
                <a:hlinkClick r:id="rId7" action="ppaction://hlinksldjump"/>
              </a:rPr>
              <a:t>Maximum Workspace Limit</a:t>
            </a:r>
            <a:endParaRPr lang="en-US" altLang="en-US" sz="2400"/>
          </a:p>
          <a:p>
            <a:pPr lvl="1">
              <a:lnSpc>
                <a:spcPct val="90000"/>
              </a:lnSpc>
            </a:pPr>
            <a:r>
              <a:rPr lang="en-US" altLang="en-US" sz="2400">
                <a:hlinkClick r:id="rId8" action="ppaction://hlinksldjump"/>
              </a:rPr>
              <a:t>Signed Math Operations</a:t>
            </a:r>
            <a:endParaRPr lang="en-US" altLang="en-US" sz="2400"/>
          </a:p>
          <a:p>
            <a:pPr>
              <a:lnSpc>
                <a:spcPct val="90000"/>
              </a:lnSpc>
            </a:pPr>
            <a:r>
              <a:rPr lang="en-US" altLang="en-US" sz="2800">
                <a:hlinkClick r:id="rId9" action="ppaction://hlinksldjump"/>
              </a:rPr>
              <a:t>Boolean Operations and Math</a:t>
            </a:r>
            <a:endParaRPr lang="en-US" altLang="en-US" sz="2800"/>
          </a:p>
          <a:p>
            <a:pPr lvl="1">
              <a:lnSpc>
                <a:spcPct val="90000"/>
              </a:lnSpc>
            </a:pPr>
            <a:r>
              <a:rPr lang="en-US" altLang="en-US" sz="2400">
                <a:hlinkClick r:id="rId10" action="ppaction://hlinksldjump"/>
              </a:rPr>
              <a:t>Boolean Evaluations</a:t>
            </a:r>
            <a:endParaRPr lang="en-US" altLang="en-US" sz="2400"/>
          </a:p>
          <a:p>
            <a:pPr lvl="1">
              <a:lnSpc>
                <a:spcPct val="90000"/>
              </a:lnSpc>
            </a:pPr>
            <a:r>
              <a:rPr lang="en-US" altLang="en-US" sz="2400">
                <a:hlinkClick r:id="rId11" action="ppaction://hlinksldjump"/>
              </a:rPr>
              <a:t>Bitwise Boolean Operators</a:t>
            </a:r>
            <a:endParaRPr lang="en-US" altLang="en-US" sz="2400"/>
          </a:p>
          <a:p>
            <a:pPr>
              <a:lnSpc>
                <a:spcPct val="90000"/>
              </a:lnSpc>
            </a:pPr>
            <a:r>
              <a:rPr lang="en-US" altLang="en-US" sz="2800">
                <a:hlinkClick r:id="rId12" action="ppaction://hlinksldjump"/>
              </a:rPr>
              <a:t>LOOKUP Table</a:t>
            </a:r>
            <a:endParaRPr lang="en-US" altLang="en-US" sz="2800"/>
          </a:p>
          <a:p>
            <a:pPr>
              <a:lnSpc>
                <a:spcPct val="90000"/>
              </a:lnSpc>
            </a:pPr>
            <a:r>
              <a:rPr lang="en-US" altLang="en-US" sz="2800">
                <a:hlinkClick r:id="rId13" action="ppaction://hlinksldjump"/>
              </a:rPr>
              <a:t>Writing and Reading EEPROM</a:t>
            </a:r>
            <a:endParaRPr lang="en-US" altLang="en-US" sz="2800"/>
          </a:p>
          <a:p>
            <a:pPr>
              <a:lnSpc>
                <a:spcPct val="90000"/>
              </a:lnSpc>
            </a:pPr>
            <a:r>
              <a:rPr lang="en-US" altLang="en-US" sz="2800">
                <a:hlinkClick r:id="rId14" action="ppaction://hlinksldjump"/>
              </a:rPr>
              <a:t>DATA Statement</a:t>
            </a:r>
            <a:endParaRPr lang="en-US" altLang="en-US" sz="280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A240BB6-84C9-4B47-AAEA-B583AF414A13}"/>
              </a:ext>
            </a:extLst>
          </p:cNvPr>
          <p:cNvSpPr>
            <a:spLocks noGrp="1"/>
          </p:cNvSpPr>
          <p:nvPr>
            <p:ph type="sldNum" sz="quarter" idx="12"/>
          </p:nvPr>
        </p:nvSpPr>
        <p:spPr/>
        <p:txBody>
          <a:bodyPr/>
          <a:lstStyle/>
          <a:p>
            <a:fld id="{2F4218AC-46DF-41F3-B084-05EB1975B511}" type="slidenum">
              <a:rPr lang="en-US" altLang="en-US"/>
              <a:pPr/>
              <a:t>156</a:t>
            </a:fld>
            <a:endParaRPr lang="en-US" altLang="en-US"/>
          </a:p>
        </p:txBody>
      </p:sp>
      <p:sp>
        <p:nvSpPr>
          <p:cNvPr id="302082" name="Rectangle 2">
            <a:extLst>
              <a:ext uri="{FF2B5EF4-FFF2-40B4-BE49-F238E27FC236}">
                <a16:creationId xmlns:a16="http://schemas.microsoft.com/office/drawing/2014/main" id="{4AEA2E62-A16D-4099-89B2-D02E5CEA436E}"/>
              </a:ext>
            </a:extLst>
          </p:cNvPr>
          <p:cNvSpPr>
            <a:spLocks noGrp="1" noRot="1" noChangeArrowheads="1"/>
          </p:cNvSpPr>
          <p:nvPr>
            <p:ph type="title"/>
          </p:nvPr>
        </p:nvSpPr>
        <p:spPr/>
        <p:txBody>
          <a:bodyPr/>
          <a:lstStyle/>
          <a:p>
            <a:r>
              <a:rPr lang="en-US" altLang="en-US"/>
              <a:t>Math Overview</a:t>
            </a:r>
          </a:p>
        </p:txBody>
      </p:sp>
      <p:sp>
        <p:nvSpPr>
          <p:cNvPr id="302083" name="Rectangle 3">
            <a:extLst>
              <a:ext uri="{FF2B5EF4-FFF2-40B4-BE49-F238E27FC236}">
                <a16:creationId xmlns:a16="http://schemas.microsoft.com/office/drawing/2014/main" id="{8AE622C0-4423-434E-A6A9-9F65AE3047EA}"/>
              </a:ext>
            </a:extLst>
          </p:cNvPr>
          <p:cNvSpPr>
            <a:spLocks noGrp="1" noRot="1" noChangeArrowheads="1"/>
          </p:cNvSpPr>
          <p:nvPr>
            <p:ph type="body" idx="1"/>
          </p:nvPr>
        </p:nvSpPr>
        <p:spPr>
          <a:xfrm>
            <a:off x="304800" y="685800"/>
            <a:ext cx="8540750" cy="5715000"/>
          </a:xfrm>
        </p:spPr>
        <p:txBody>
          <a:bodyPr/>
          <a:lstStyle/>
          <a:p>
            <a:r>
              <a:rPr lang="en-US" altLang="en-US" sz="2400"/>
              <a:t>The BASIC Stamp can perform many math operations.  Some important limitations are:</a:t>
            </a:r>
          </a:p>
          <a:p>
            <a:pPr lvl="1"/>
            <a:r>
              <a:rPr lang="en-US" altLang="en-US" sz="2000"/>
              <a:t>The BASIC Stamp operates in </a:t>
            </a:r>
            <a:r>
              <a:rPr lang="en-US" altLang="en-US" sz="2000" i="1"/>
              <a:t>integer math</a:t>
            </a:r>
            <a:r>
              <a:rPr lang="en-US" altLang="en-US" sz="2000"/>
              <a:t>, meaning it does not calculate with decimal places.</a:t>
            </a:r>
            <a:br>
              <a:rPr lang="en-US" altLang="en-US" sz="2000"/>
            </a:br>
            <a:endParaRPr lang="en-US" altLang="en-US" sz="2000"/>
          </a:p>
          <a:p>
            <a:pPr lvl="1"/>
            <a:r>
              <a:rPr lang="en-US" altLang="en-US" sz="2000"/>
              <a:t>In order to store negative values, WORD sized variables are required.  Not all math operations support negative values.</a:t>
            </a:r>
            <a:br>
              <a:rPr lang="en-US" altLang="en-US" sz="2000"/>
            </a:br>
            <a:endParaRPr lang="en-US" altLang="en-US" sz="2000"/>
          </a:p>
          <a:p>
            <a:pPr lvl="1"/>
            <a:r>
              <a:rPr lang="en-US" altLang="en-US" sz="2000"/>
              <a:t>The largest value of intermediate math operations is 65,535.</a:t>
            </a:r>
            <a:br>
              <a:rPr lang="en-US" altLang="en-US" sz="2000"/>
            </a:br>
            <a:endParaRPr lang="en-US" altLang="en-US" sz="2000"/>
          </a:p>
          <a:p>
            <a:pPr lvl="1"/>
            <a:r>
              <a:rPr lang="en-US" altLang="en-US" sz="2000"/>
              <a:t>Math operations in a line of code are performed from left to right, not based on operator precedence, though parenthesis may be used for precedence.</a:t>
            </a:r>
            <a:br>
              <a:rPr lang="en-US" altLang="en-US" sz="2000"/>
            </a:br>
            <a:endParaRPr lang="en-US" altLang="en-US" sz="2000"/>
          </a:p>
          <a:p>
            <a:pPr lvl="1"/>
            <a:r>
              <a:rPr lang="en-US" altLang="en-US" sz="2000"/>
              <a:t>There are ways around many math limitation discussed in this section, but they are beyond the scope of this tutorial.</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152164B-4450-4ECB-B94D-05945F4D8654}"/>
              </a:ext>
            </a:extLst>
          </p:cNvPr>
          <p:cNvSpPr>
            <a:spLocks noGrp="1"/>
          </p:cNvSpPr>
          <p:nvPr>
            <p:ph type="sldNum" sz="quarter" idx="12"/>
          </p:nvPr>
        </p:nvSpPr>
        <p:spPr/>
        <p:txBody>
          <a:bodyPr/>
          <a:lstStyle/>
          <a:p>
            <a:fld id="{081731C3-CFC4-4416-B7EB-8BF35F2ADB1B}" type="slidenum">
              <a:rPr lang="en-US" altLang="en-US"/>
              <a:pPr/>
              <a:t>157</a:t>
            </a:fld>
            <a:endParaRPr lang="en-US" altLang="en-US"/>
          </a:p>
        </p:txBody>
      </p:sp>
      <p:sp>
        <p:nvSpPr>
          <p:cNvPr id="304130" name="Rectangle 2">
            <a:extLst>
              <a:ext uri="{FF2B5EF4-FFF2-40B4-BE49-F238E27FC236}">
                <a16:creationId xmlns:a16="http://schemas.microsoft.com/office/drawing/2014/main" id="{212A50AC-E0F5-470F-B5FB-F304AD4A6917}"/>
              </a:ext>
            </a:extLst>
          </p:cNvPr>
          <p:cNvSpPr>
            <a:spLocks noGrp="1" noRot="1" noChangeArrowheads="1"/>
          </p:cNvSpPr>
          <p:nvPr>
            <p:ph type="title"/>
          </p:nvPr>
        </p:nvSpPr>
        <p:spPr/>
        <p:txBody>
          <a:bodyPr/>
          <a:lstStyle/>
          <a:p>
            <a:r>
              <a:rPr lang="en-US" altLang="en-US"/>
              <a:t>DEBUG Modifiers</a:t>
            </a:r>
          </a:p>
        </p:txBody>
      </p:sp>
      <p:sp>
        <p:nvSpPr>
          <p:cNvPr id="304131" name="Rectangle 3">
            <a:extLst>
              <a:ext uri="{FF2B5EF4-FFF2-40B4-BE49-F238E27FC236}">
                <a16:creationId xmlns:a16="http://schemas.microsoft.com/office/drawing/2014/main" id="{B8905DD0-E6C2-4292-8186-A17A4203C12E}"/>
              </a:ext>
            </a:extLst>
          </p:cNvPr>
          <p:cNvSpPr>
            <a:spLocks noGrp="1" noRot="1" noChangeArrowheads="1"/>
          </p:cNvSpPr>
          <p:nvPr>
            <p:ph type="body" idx="1"/>
          </p:nvPr>
        </p:nvSpPr>
        <p:spPr/>
        <p:txBody>
          <a:bodyPr/>
          <a:lstStyle/>
          <a:p>
            <a:r>
              <a:rPr lang="en-US" altLang="en-US" sz="2800"/>
              <a:t>So far this tutorial has been using </a:t>
            </a:r>
            <a:r>
              <a:rPr lang="en-US" altLang="en-US" sz="2800">
                <a:solidFill>
                  <a:schemeClr val="tx2"/>
                </a:solidFill>
              </a:rPr>
              <a:t>DEBUG ?</a:t>
            </a:r>
            <a:r>
              <a:rPr lang="en-US" altLang="en-US" sz="2800"/>
              <a:t> to display the contents of I/O or variables.</a:t>
            </a:r>
            <a:br>
              <a:rPr lang="en-US" altLang="en-US" sz="2800"/>
            </a:br>
            <a:endParaRPr lang="en-US" altLang="en-US" sz="2800"/>
          </a:p>
          <a:p>
            <a:r>
              <a:rPr lang="en-US" altLang="en-US" sz="2800"/>
              <a:t>The DEBUG instruction is quite flexible in the way it can display and format data by using modifiers.</a:t>
            </a:r>
            <a:br>
              <a:rPr lang="en-US" altLang="en-US" sz="2800"/>
            </a:br>
            <a:endParaRPr lang="en-US" altLang="en-US" sz="2800"/>
          </a:p>
          <a:p>
            <a:r>
              <a:rPr lang="en-US" altLang="en-US" sz="2800"/>
              <a:t>Data may be displayed as:</a:t>
            </a:r>
          </a:p>
          <a:p>
            <a:pPr lvl="1"/>
            <a:r>
              <a:rPr lang="en-US" altLang="en-US" sz="2400"/>
              <a:t>ASCII characters (No modifier).</a:t>
            </a:r>
          </a:p>
          <a:p>
            <a:pPr lvl="1"/>
            <a:r>
              <a:rPr lang="en-US" altLang="en-US" sz="2400"/>
              <a:t>Decimal values (DEC).</a:t>
            </a:r>
          </a:p>
          <a:p>
            <a:pPr lvl="1"/>
            <a:r>
              <a:rPr lang="en-US" altLang="en-US" sz="2400"/>
              <a:t>Hexadecimal values (HEX).</a:t>
            </a:r>
          </a:p>
          <a:p>
            <a:pPr lvl="1"/>
            <a:r>
              <a:rPr lang="en-US" altLang="en-US" sz="2400"/>
              <a:t>Binary values (BIN).</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4">
            <a:extLst>
              <a:ext uri="{FF2B5EF4-FFF2-40B4-BE49-F238E27FC236}">
                <a16:creationId xmlns:a16="http://schemas.microsoft.com/office/drawing/2014/main" id="{65B8FBFE-FBCE-4C2F-B6B8-B4D88B3CC479}"/>
              </a:ext>
            </a:extLst>
          </p:cNvPr>
          <p:cNvSpPr>
            <a:spLocks noGrp="1"/>
          </p:cNvSpPr>
          <p:nvPr>
            <p:ph type="sldNum" sz="quarter" idx="12"/>
          </p:nvPr>
        </p:nvSpPr>
        <p:spPr/>
        <p:txBody>
          <a:bodyPr/>
          <a:lstStyle/>
          <a:p>
            <a:fld id="{BC371BDA-3DBE-4299-8A3B-39368F8E05E3}" type="slidenum">
              <a:rPr lang="en-US" altLang="en-US"/>
              <a:pPr/>
              <a:t>158</a:t>
            </a:fld>
            <a:endParaRPr lang="en-US" altLang="en-US"/>
          </a:p>
        </p:txBody>
      </p:sp>
      <p:sp>
        <p:nvSpPr>
          <p:cNvPr id="316418" name="Rectangle 2">
            <a:extLst>
              <a:ext uri="{FF2B5EF4-FFF2-40B4-BE49-F238E27FC236}">
                <a16:creationId xmlns:a16="http://schemas.microsoft.com/office/drawing/2014/main" id="{0D851BC5-0705-41C8-8817-0695CA8F9880}"/>
              </a:ext>
            </a:extLst>
          </p:cNvPr>
          <p:cNvSpPr>
            <a:spLocks noGrp="1" noRot="1" noChangeArrowheads="1"/>
          </p:cNvSpPr>
          <p:nvPr>
            <p:ph type="title"/>
          </p:nvPr>
        </p:nvSpPr>
        <p:spPr/>
        <p:txBody>
          <a:bodyPr/>
          <a:lstStyle/>
          <a:p>
            <a:r>
              <a:rPr lang="en-US" altLang="en-US"/>
              <a:t>DEBUG Modifies Examples</a:t>
            </a:r>
          </a:p>
        </p:txBody>
      </p:sp>
      <p:graphicFrame>
        <p:nvGraphicFramePr>
          <p:cNvPr id="316877" name="Group 461">
            <a:extLst>
              <a:ext uri="{FF2B5EF4-FFF2-40B4-BE49-F238E27FC236}">
                <a16:creationId xmlns:a16="http://schemas.microsoft.com/office/drawing/2014/main" id="{9A51E212-FE81-47D4-B581-7FCDFD95C7A6}"/>
              </a:ext>
            </a:extLst>
          </p:cNvPr>
          <p:cNvGraphicFramePr>
            <a:graphicFrameLocks noGrp="1"/>
          </p:cNvGraphicFramePr>
          <p:nvPr/>
        </p:nvGraphicFramePr>
        <p:xfrm>
          <a:off x="381000" y="685800"/>
          <a:ext cx="8458200" cy="5705475"/>
        </p:xfrm>
        <a:graphic>
          <a:graphicData uri="http://schemas.openxmlformats.org/drawingml/2006/table">
            <a:tbl>
              <a:tblPr/>
              <a:tblGrid>
                <a:gridCol w="2819400">
                  <a:extLst>
                    <a:ext uri="{9D8B030D-6E8A-4147-A177-3AD203B41FA5}">
                      <a16:colId xmlns:a16="http://schemas.microsoft.com/office/drawing/2014/main" val="2261500662"/>
                    </a:ext>
                  </a:extLst>
                </a:gridCol>
                <a:gridCol w="1905000">
                  <a:extLst>
                    <a:ext uri="{9D8B030D-6E8A-4147-A177-3AD203B41FA5}">
                      <a16:colId xmlns:a16="http://schemas.microsoft.com/office/drawing/2014/main" val="2487740667"/>
                    </a:ext>
                  </a:extLst>
                </a:gridCol>
                <a:gridCol w="3733800">
                  <a:extLst>
                    <a:ext uri="{9D8B030D-6E8A-4147-A177-3AD203B41FA5}">
                      <a16:colId xmlns:a16="http://schemas.microsoft.com/office/drawing/2014/main" val="13271107"/>
                    </a:ext>
                  </a:extLst>
                </a:gridCol>
              </a:tblGrid>
              <a:tr h="677863">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Modifier Code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Output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Explanation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2871988"/>
                  </a:ext>
                </a:extLst>
              </a:tr>
              <a:tr h="676275">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4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t>DEBUG 65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400" b="0" i="0" u="none" strike="noStrike" cap="none" normalizeH="0" baseline="0">
                          <a:ln>
                            <a:noFill/>
                          </a:ln>
                          <a:solidFill>
                            <a:schemeClr val="folHlink"/>
                          </a:solidFill>
                          <a:effectLst>
                            <a:outerShdw blurRad="38100" dist="38100" dir="2700000" algn="tl">
                              <a:srgbClr val="000000"/>
                            </a:outerShdw>
                          </a:effectLst>
                          <a:latin typeface="Arial" panose="020B0604020202020204"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ASCII Value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1315661"/>
                  </a:ext>
                </a:extLst>
              </a:tr>
              <a:tr h="677863">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4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t>DEBUG DEC 65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400" b="0" i="0" u="none" strike="noStrike" cap="none" normalizeH="0" baseline="0">
                          <a:ln>
                            <a:noFill/>
                          </a:ln>
                          <a:solidFill>
                            <a:schemeClr val="folHlink"/>
                          </a:solidFill>
                          <a:effectLst>
                            <a:outerShdw blurRad="38100" dist="38100" dir="2700000" algn="tl">
                              <a:srgbClr val="000000"/>
                            </a:outerShdw>
                          </a:effectLst>
                          <a:latin typeface="Arial" panose="020B0604020202020204" pitchFamily="34"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Decimal Value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09470178"/>
                  </a:ext>
                </a:extLst>
              </a:tr>
              <a:tr h="677863">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4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t>DEBUG SDEC -65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400" b="0" i="0" u="none" strike="noStrike" cap="none" normalizeH="0" baseline="0">
                          <a:ln>
                            <a:noFill/>
                          </a:ln>
                          <a:solidFill>
                            <a:schemeClr val="folHlink"/>
                          </a:solidFill>
                          <a:effectLst>
                            <a:outerShdw blurRad="38100" dist="38100" dir="2700000" algn="tl">
                              <a:srgbClr val="000000"/>
                            </a:outerShdw>
                          </a:effectLst>
                          <a:latin typeface="Arial" panose="020B0604020202020204" pitchFamily="34" charset="0"/>
                        </a:rPr>
                        <a:t>-65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Signed Decimal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8206243"/>
                  </a:ext>
                </a:extLst>
              </a:tr>
              <a:tr h="676275">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4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t>DEBUG BIN 65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400" b="0" i="0" u="none" strike="noStrike" cap="none" normalizeH="0" baseline="0">
                          <a:ln>
                            <a:noFill/>
                          </a:ln>
                          <a:solidFill>
                            <a:schemeClr val="folHlink"/>
                          </a:solidFill>
                          <a:effectLst>
                            <a:outerShdw blurRad="38100" dist="38100" dir="2700000" algn="tl">
                              <a:srgbClr val="000000"/>
                            </a:outerShdw>
                          </a:effectLst>
                          <a:latin typeface="Arial" panose="020B0604020202020204" pitchFamily="34" charset="0"/>
                        </a:rPr>
                        <a:t>1000001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Binary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7729013"/>
                  </a:ext>
                </a:extLst>
              </a:tr>
              <a:tr h="677863">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4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t>DEBUG IBIN 65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400" b="0" i="0" u="none" strike="noStrike" cap="none" normalizeH="0" baseline="0">
                          <a:ln>
                            <a:noFill/>
                          </a:ln>
                          <a:solidFill>
                            <a:schemeClr val="folHlink"/>
                          </a:solidFill>
                          <a:effectLst>
                            <a:outerShdw blurRad="38100" dist="38100" dir="2700000" algn="tl">
                              <a:srgbClr val="000000"/>
                            </a:outerShdw>
                          </a:effectLst>
                          <a:latin typeface="Arial" panose="020B0604020202020204" pitchFamily="34" charset="0"/>
                        </a:rPr>
                        <a:t>%1000001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Indicated Binary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31621805"/>
                  </a:ext>
                </a:extLst>
              </a:tr>
              <a:tr h="677863">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4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t>DEBUG IBIN8 65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400" b="0" i="0" u="none" strike="noStrike" cap="none" normalizeH="0" baseline="0">
                          <a:ln>
                            <a:noFill/>
                          </a:ln>
                          <a:solidFill>
                            <a:schemeClr val="folHlink"/>
                          </a:solidFill>
                          <a:effectLst>
                            <a:outerShdw blurRad="38100" dist="38100" dir="2700000" algn="tl">
                              <a:srgbClr val="000000"/>
                            </a:outerShdw>
                          </a:effectLst>
                          <a:latin typeface="Arial" panose="020B0604020202020204" pitchFamily="34" charset="0"/>
                        </a:rPr>
                        <a:t>%01000001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Indicated Binary with 8 places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3771308"/>
                  </a:ext>
                </a:extLst>
              </a:tr>
              <a:tr h="677863">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4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t>DEBUG IHEX2 65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400" b="0" i="0" u="none" strike="noStrike" cap="none" normalizeH="0" baseline="0">
                          <a:ln>
                            <a:noFill/>
                          </a:ln>
                          <a:solidFill>
                            <a:schemeClr val="folHlink"/>
                          </a:solidFill>
                          <a:effectLst>
                            <a:outerShdw blurRad="38100" dist="38100" dir="2700000" algn="tl">
                              <a:srgbClr val="000000"/>
                            </a:outerShdw>
                          </a:effectLst>
                          <a:latin typeface="Arial" panose="020B0604020202020204" pitchFamily="34" charset="0"/>
                        </a:rPr>
                        <a:t>$41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Indicated Hexadecimal -$ with 2 places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0516866"/>
                  </a:ext>
                </a:extLst>
              </a:tr>
            </a:tbl>
          </a:graphicData>
        </a:graphic>
      </p:graphicFrame>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2D9568E-A6EA-453A-86F3-7DA3440F0E45}"/>
              </a:ext>
            </a:extLst>
          </p:cNvPr>
          <p:cNvSpPr>
            <a:spLocks noGrp="1"/>
          </p:cNvSpPr>
          <p:nvPr>
            <p:ph type="sldNum" sz="quarter" idx="12"/>
          </p:nvPr>
        </p:nvSpPr>
        <p:spPr/>
        <p:txBody>
          <a:bodyPr/>
          <a:lstStyle/>
          <a:p>
            <a:fld id="{159A7DB2-1069-48E9-89E4-7FB46E7B3E61}" type="slidenum">
              <a:rPr lang="en-US" altLang="en-US"/>
              <a:pPr/>
              <a:t>159</a:t>
            </a:fld>
            <a:endParaRPr lang="en-US" altLang="en-US"/>
          </a:p>
        </p:txBody>
      </p:sp>
      <p:sp>
        <p:nvSpPr>
          <p:cNvPr id="317442" name="Rectangle 2">
            <a:extLst>
              <a:ext uri="{FF2B5EF4-FFF2-40B4-BE49-F238E27FC236}">
                <a16:creationId xmlns:a16="http://schemas.microsoft.com/office/drawing/2014/main" id="{E93894A0-B1D1-4F88-9472-C461030925A3}"/>
              </a:ext>
            </a:extLst>
          </p:cNvPr>
          <p:cNvSpPr>
            <a:spLocks noGrp="1" noRot="1" noChangeArrowheads="1"/>
          </p:cNvSpPr>
          <p:nvPr>
            <p:ph type="title"/>
          </p:nvPr>
        </p:nvSpPr>
        <p:spPr/>
        <p:txBody>
          <a:bodyPr/>
          <a:lstStyle/>
          <a:p>
            <a:r>
              <a:rPr lang="en-US" altLang="en-US"/>
              <a:t>DEBUG Formatting</a:t>
            </a:r>
          </a:p>
        </p:txBody>
      </p:sp>
      <p:sp>
        <p:nvSpPr>
          <p:cNvPr id="317443" name="Rectangle 3">
            <a:extLst>
              <a:ext uri="{FF2B5EF4-FFF2-40B4-BE49-F238E27FC236}">
                <a16:creationId xmlns:a16="http://schemas.microsoft.com/office/drawing/2014/main" id="{7D508245-DD63-48EF-9F74-C4E78BE34F2B}"/>
              </a:ext>
            </a:extLst>
          </p:cNvPr>
          <p:cNvSpPr>
            <a:spLocks noGrp="1" noRot="1" noChangeArrowheads="1"/>
          </p:cNvSpPr>
          <p:nvPr>
            <p:ph type="body" idx="1"/>
          </p:nvPr>
        </p:nvSpPr>
        <p:spPr/>
        <p:txBody>
          <a:bodyPr/>
          <a:lstStyle/>
          <a:p>
            <a:pPr>
              <a:lnSpc>
                <a:spcPct val="90000"/>
              </a:lnSpc>
            </a:pPr>
            <a:r>
              <a:rPr lang="en-US" altLang="en-US" sz="2800"/>
              <a:t>Strings of text may be displayed by enclosing in Double-Quotes.</a:t>
            </a:r>
            <a:br>
              <a:rPr lang="en-US" altLang="en-US" sz="2800"/>
            </a:br>
            <a:r>
              <a:rPr lang="en-US" altLang="en-US" sz="2800">
                <a:solidFill>
                  <a:schemeClr val="tx2"/>
                </a:solidFill>
              </a:rPr>
              <a:t>DEBUG "Hello"</a:t>
            </a:r>
            <a:br>
              <a:rPr lang="en-US" altLang="en-US" sz="2800">
                <a:solidFill>
                  <a:schemeClr val="tx2"/>
                </a:solidFill>
              </a:rPr>
            </a:br>
            <a:endParaRPr lang="en-US" altLang="en-US" sz="2800">
              <a:solidFill>
                <a:schemeClr val="tx2"/>
              </a:solidFill>
            </a:endParaRPr>
          </a:p>
          <a:p>
            <a:pPr>
              <a:lnSpc>
                <a:spcPct val="90000"/>
              </a:lnSpc>
            </a:pPr>
            <a:r>
              <a:rPr lang="en-US" altLang="en-US" sz="2800"/>
              <a:t>Use predefined constants for formatting lines and the screen:</a:t>
            </a:r>
            <a:br>
              <a:rPr lang="en-US" altLang="en-US" sz="2800"/>
            </a:br>
            <a:r>
              <a:rPr lang="en-US" altLang="en-US" sz="2800">
                <a:solidFill>
                  <a:schemeClr val="tx2"/>
                </a:solidFill>
              </a:rPr>
              <a:t>CR</a:t>
            </a:r>
            <a:r>
              <a:rPr lang="en-US" altLang="en-US" sz="2800"/>
              <a:t> – Carriage Return to move to next line.</a:t>
            </a:r>
            <a:br>
              <a:rPr lang="en-US" altLang="en-US" sz="2800"/>
            </a:br>
            <a:r>
              <a:rPr lang="en-US" altLang="en-US" sz="2800">
                <a:solidFill>
                  <a:schemeClr val="tx2"/>
                </a:solidFill>
              </a:rPr>
              <a:t>HOME</a:t>
            </a:r>
            <a:r>
              <a:rPr lang="en-US" altLang="en-US" sz="2800"/>
              <a:t> – Cursor to home position.</a:t>
            </a:r>
            <a:br>
              <a:rPr lang="en-US" altLang="en-US" sz="2800"/>
            </a:br>
            <a:r>
              <a:rPr lang="en-US" altLang="en-US" sz="2800">
                <a:solidFill>
                  <a:schemeClr val="tx2"/>
                </a:solidFill>
              </a:rPr>
              <a:t>CLS</a:t>
            </a:r>
            <a:r>
              <a:rPr lang="en-US" altLang="en-US" sz="2800"/>
              <a:t> – Clear Screen</a:t>
            </a:r>
            <a:br>
              <a:rPr lang="en-US" altLang="en-US" sz="2800"/>
            </a:br>
            <a:endParaRPr lang="en-US" altLang="en-US" sz="2800"/>
          </a:p>
          <a:p>
            <a:pPr>
              <a:lnSpc>
                <a:spcPct val="90000"/>
              </a:lnSpc>
            </a:pPr>
            <a:r>
              <a:rPr lang="en-US" altLang="en-US" sz="2800"/>
              <a:t>Separate multiple values with commas.</a:t>
            </a:r>
            <a:br>
              <a:rPr lang="en-US" altLang="en-US" sz="2800"/>
            </a:br>
            <a:r>
              <a:rPr lang="en-US" altLang="en-US" sz="2800">
                <a:solidFill>
                  <a:schemeClr val="tx2"/>
                </a:solidFill>
              </a:rPr>
              <a:t>DEBUG CLS,"The value is ", DEC 65, CR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3A0B8811-B16C-4CEB-83F3-E62F04E07A60}"/>
              </a:ext>
            </a:extLst>
          </p:cNvPr>
          <p:cNvSpPr>
            <a:spLocks noGrp="1"/>
          </p:cNvSpPr>
          <p:nvPr>
            <p:ph type="sldNum" sz="quarter" idx="12"/>
          </p:nvPr>
        </p:nvSpPr>
        <p:spPr/>
        <p:txBody>
          <a:bodyPr/>
          <a:lstStyle/>
          <a:p>
            <a:fld id="{261602F4-ACBB-4996-BF83-A340481C24F2}" type="slidenum">
              <a:rPr lang="en-US" altLang="en-US"/>
              <a:pPr/>
              <a:t>16</a:t>
            </a:fld>
            <a:endParaRPr lang="en-US" altLang="en-US"/>
          </a:p>
        </p:txBody>
      </p:sp>
      <p:sp>
        <p:nvSpPr>
          <p:cNvPr id="221186" name="Rectangle 2">
            <a:extLst>
              <a:ext uri="{FF2B5EF4-FFF2-40B4-BE49-F238E27FC236}">
                <a16:creationId xmlns:a16="http://schemas.microsoft.com/office/drawing/2014/main" id="{F663B61B-B06C-469D-A197-738E8501E033}"/>
              </a:ext>
            </a:extLst>
          </p:cNvPr>
          <p:cNvSpPr>
            <a:spLocks noGrp="1" noRot="1" noChangeArrowheads="1"/>
          </p:cNvSpPr>
          <p:nvPr>
            <p:ph type="title"/>
          </p:nvPr>
        </p:nvSpPr>
        <p:spPr/>
        <p:txBody>
          <a:bodyPr/>
          <a:lstStyle/>
          <a:p>
            <a:r>
              <a:rPr lang="en-US" altLang="en-US"/>
              <a:t>I/O Connections</a:t>
            </a:r>
          </a:p>
        </p:txBody>
      </p:sp>
      <p:sp>
        <p:nvSpPr>
          <p:cNvPr id="221187" name="Rectangle 3">
            <a:extLst>
              <a:ext uri="{FF2B5EF4-FFF2-40B4-BE49-F238E27FC236}">
                <a16:creationId xmlns:a16="http://schemas.microsoft.com/office/drawing/2014/main" id="{81A2C956-B6DF-4D24-BAE2-E4BA2B0380B0}"/>
              </a:ext>
            </a:extLst>
          </p:cNvPr>
          <p:cNvSpPr>
            <a:spLocks noGrp="1" noRot="1" noChangeArrowheads="1"/>
          </p:cNvSpPr>
          <p:nvPr>
            <p:ph type="body" idx="1"/>
          </p:nvPr>
        </p:nvSpPr>
        <p:spPr>
          <a:xfrm>
            <a:off x="301625" y="762000"/>
            <a:ext cx="8540750" cy="1279525"/>
          </a:xfrm>
        </p:spPr>
        <p:txBody>
          <a:bodyPr/>
          <a:lstStyle/>
          <a:p>
            <a:pPr>
              <a:lnSpc>
                <a:spcPct val="90000"/>
              </a:lnSpc>
            </a:pPr>
            <a:r>
              <a:rPr lang="en-US" altLang="en-US" sz="2800"/>
              <a:t>Code, such as </a:t>
            </a:r>
            <a:r>
              <a:rPr lang="en-US" altLang="en-US" sz="2800" b="1"/>
              <a:t>HIGH 8</a:t>
            </a:r>
            <a:r>
              <a:rPr lang="en-US" altLang="en-US" sz="2800"/>
              <a:t> will be written for the BASIC Stamp.  This instruction will control a device connected to P8 of the controller.</a:t>
            </a:r>
            <a:endParaRPr lang="en-US" altLang="en-US"/>
          </a:p>
          <a:p>
            <a:pPr>
              <a:lnSpc>
                <a:spcPct val="90000"/>
              </a:lnSpc>
              <a:buFont typeface="Wingdings 3" panose="05040102010807070707" pitchFamily="18" charset="2"/>
              <a:buNone/>
            </a:pPr>
            <a:endParaRPr lang="en-US" altLang="en-US"/>
          </a:p>
        </p:txBody>
      </p:sp>
      <p:sp>
        <p:nvSpPr>
          <p:cNvPr id="221200" name="Rectangle 16">
            <a:extLst>
              <a:ext uri="{FF2B5EF4-FFF2-40B4-BE49-F238E27FC236}">
                <a16:creationId xmlns:a16="http://schemas.microsoft.com/office/drawing/2014/main" id="{EE0AB0CA-12DA-45A6-AA5A-A6857A590174}"/>
              </a:ext>
            </a:extLst>
          </p:cNvPr>
          <p:cNvSpPr>
            <a:spLocks noChangeArrowheads="1"/>
          </p:cNvSpPr>
          <p:nvPr/>
        </p:nvSpPr>
        <p:spPr bwMode="auto">
          <a:xfrm>
            <a:off x="1371600" y="3429000"/>
            <a:ext cx="4648200" cy="3276600"/>
          </a:xfrm>
          <a:prstGeom prst="rect">
            <a:avLst/>
          </a:prstGeom>
          <a:solidFill>
            <a:schemeClr val="tx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221202" name="Picture 18" descr="BOE close up.jpg                                               00042628Bilbo                          B8AA0ACE:">
            <a:extLst>
              <a:ext uri="{FF2B5EF4-FFF2-40B4-BE49-F238E27FC236}">
                <a16:creationId xmlns:a16="http://schemas.microsoft.com/office/drawing/2014/main" id="{7C170E92-458C-4694-AA2B-691D4ACEF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581400"/>
            <a:ext cx="4343400" cy="2979738"/>
          </a:xfrm>
          <a:prstGeom prst="rect">
            <a:avLst/>
          </a:prstGeom>
          <a:noFill/>
          <a:extLst>
            <a:ext uri="{909E8E84-426E-40DD-AFC4-6F175D3DCCD1}">
              <a14:hiddenFill xmlns:a14="http://schemas.microsoft.com/office/drawing/2010/main">
                <a:solidFill>
                  <a:srgbClr val="FFFFFF"/>
                </a:solidFill>
              </a14:hiddenFill>
            </a:ext>
          </a:extLst>
        </p:spPr>
      </p:pic>
      <p:grpSp>
        <p:nvGrpSpPr>
          <p:cNvPr id="221211" name="Group 27">
            <a:extLst>
              <a:ext uri="{FF2B5EF4-FFF2-40B4-BE49-F238E27FC236}">
                <a16:creationId xmlns:a16="http://schemas.microsoft.com/office/drawing/2014/main" id="{D896A4B0-1BD2-4F58-9A89-6CDAA04E9BC0}"/>
              </a:ext>
            </a:extLst>
          </p:cNvPr>
          <p:cNvGrpSpPr>
            <a:grpSpLocks/>
          </p:cNvGrpSpPr>
          <p:nvPr/>
        </p:nvGrpSpPr>
        <p:grpSpPr bwMode="auto">
          <a:xfrm>
            <a:off x="2895600" y="1905000"/>
            <a:ext cx="533400" cy="4343400"/>
            <a:chOff x="1824" y="1200"/>
            <a:chExt cx="336" cy="2736"/>
          </a:xfrm>
        </p:grpSpPr>
        <p:sp>
          <p:nvSpPr>
            <p:cNvPr id="221203" name="Rectangle 19">
              <a:extLst>
                <a:ext uri="{FF2B5EF4-FFF2-40B4-BE49-F238E27FC236}">
                  <a16:creationId xmlns:a16="http://schemas.microsoft.com/office/drawing/2014/main" id="{046FF8E0-BC7B-4C34-8F41-048EF0B9C936}"/>
                </a:ext>
              </a:extLst>
            </p:cNvPr>
            <p:cNvSpPr>
              <a:spLocks noChangeArrowheads="1"/>
            </p:cNvSpPr>
            <p:nvPr/>
          </p:nvSpPr>
          <p:spPr bwMode="auto">
            <a:xfrm>
              <a:off x="1920" y="3840"/>
              <a:ext cx="240" cy="96"/>
            </a:xfrm>
            <a:prstGeom prst="rect">
              <a:avLst/>
            </a:prstGeom>
            <a:noFill/>
            <a:ln w="31750">
              <a:solidFill>
                <a:srgbClr val="FF66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206" name="Line 22">
              <a:extLst>
                <a:ext uri="{FF2B5EF4-FFF2-40B4-BE49-F238E27FC236}">
                  <a16:creationId xmlns:a16="http://schemas.microsoft.com/office/drawing/2014/main" id="{27A3109A-2A1F-47E6-B6DC-28985578D30C}"/>
                </a:ext>
              </a:extLst>
            </p:cNvPr>
            <p:cNvSpPr>
              <a:spLocks noChangeShapeType="1"/>
            </p:cNvSpPr>
            <p:nvPr/>
          </p:nvSpPr>
          <p:spPr bwMode="auto">
            <a:xfrm>
              <a:off x="1824" y="1200"/>
              <a:ext cx="192" cy="2592"/>
            </a:xfrm>
            <a:prstGeom prst="line">
              <a:avLst/>
            </a:prstGeom>
            <a:noFill/>
            <a:ln w="508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1209" name="Group 25">
            <a:extLst>
              <a:ext uri="{FF2B5EF4-FFF2-40B4-BE49-F238E27FC236}">
                <a16:creationId xmlns:a16="http://schemas.microsoft.com/office/drawing/2014/main" id="{453FD577-0AD6-4D96-B347-BEE177265505}"/>
              </a:ext>
            </a:extLst>
          </p:cNvPr>
          <p:cNvGrpSpPr>
            <a:grpSpLocks/>
          </p:cNvGrpSpPr>
          <p:nvPr/>
        </p:nvGrpSpPr>
        <p:grpSpPr bwMode="auto">
          <a:xfrm>
            <a:off x="3962400" y="4772025"/>
            <a:ext cx="4513263" cy="942975"/>
            <a:chOff x="2496" y="3006"/>
            <a:chExt cx="2843" cy="594"/>
          </a:xfrm>
        </p:grpSpPr>
        <p:sp>
          <p:nvSpPr>
            <p:cNvPr id="221190" name="Text Box 6">
              <a:extLst>
                <a:ext uri="{FF2B5EF4-FFF2-40B4-BE49-F238E27FC236}">
                  <a16:creationId xmlns:a16="http://schemas.microsoft.com/office/drawing/2014/main" id="{D482233E-FD2B-4B10-A7B7-9747A8E56FA8}"/>
                </a:ext>
              </a:extLst>
            </p:cNvPr>
            <p:cNvSpPr txBox="1">
              <a:spLocks noChangeArrowheads="1"/>
            </p:cNvSpPr>
            <p:nvPr/>
          </p:nvSpPr>
          <p:spPr bwMode="auto">
            <a:xfrm>
              <a:off x="3984" y="3006"/>
              <a:ext cx="1355" cy="594"/>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400">
                  <a:solidFill>
                    <a:schemeClr val="tx1"/>
                  </a:solidFill>
                  <a:effectLst>
                    <a:outerShdw blurRad="38100" dist="38100" dir="2700000" algn="tl">
                      <a:srgbClr val="000000"/>
                    </a:outerShdw>
                  </a:effectLst>
                </a:rPr>
                <a:t>The P8 connection is</a:t>
              </a:r>
              <a:br>
                <a:rPr lang="en-US" altLang="en-US" sz="1400">
                  <a:solidFill>
                    <a:schemeClr val="tx1"/>
                  </a:solidFill>
                  <a:effectLst>
                    <a:outerShdw blurRad="38100" dist="38100" dir="2700000" algn="tl">
                      <a:srgbClr val="000000"/>
                    </a:outerShdw>
                  </a:effectLst>
                </a:rPr>
              </a:br>
              <a:r>
                <a:rPr lang="en-US" altLang="en-US" sz="1400">
                  <a:solidFill>
                    <a:schemeClr val="tx1"/>
                  </a:solidFill>
                  <a:effectLst>
                    <a:outerShdw blurRad="38100" dist="38100" dir="2700000" algn="tl">
                      <a:srgbClr val="000000"/>
                    </a:outerShdw>
                  </a:effectLst>
                </a:rPr>
                <a:t>available on the header</a:t>
              </a:r>
              <a:br>
                <a:rPr lang="en-US" altLang="en-US" sz="1400">
                  <a:solidFill>
                    <a:schemeClr val="tx1"/>
                  </a:solidFill>
                  <a:effectLst>
                    <a:outerShdw blurRad="38100" dist="38100" dir="2700000" algn="tl">
                      <a:srgbClr val="000000"/>
                    </a:outerShdw>
                  </a:effectLst>
                </a:rPr>
              </a:br>
              <a:r>
                <a:rPr lang="en-US" altLang="en-US" sz="1400">
                  <a:solidFill>
                    <a:schemeClr val="tx1"/>
                  </a:solidFill>
                  <a:effectLst>
                    <a:outerShdw blurRad="38100" dist="38100" dir="2700000" algn="tl">
                      <a:srgbClr val="000000"/>
                    </a:outerShdw>
                  </a:effectLst>
                </a:rPr>
                <a:t>next to the breadboard </a:t>
              </a:r>
              <a:br>
                <a:rPr lang="en-US" altLang="en-US" sz="1400">
                  <a:solidFill>
                    <a:schemeClr val="tx1"/>
                  </a:solidFill>
                  <a:effectLst>
                    <a:outerShdw blurRad="38100" dist="38100" dir="2700000" algn="tl">
                      <a:srgbClr val="000000"/>
                    </a:outerShdw>
                  </a:effectLst>
                </a:rPr>
              </a:br>
              <a:r>
                <a:rPr lang="en-US" altLang="en-US" sz="1400">
                  <a:solidFill>
                    <a:schemeClr val="tx1"/>
                  </a:solidFill>
                  <a:effectLst>
                    <a:outerShdw blurRad="38100" dist="38100" dir="2700000" algn="tl">
                      <a:srgbClr val="000000"/>
                    </a:outerShdw>
                  </a:effectLst>
                </a:rPr>
                <a:t>area.</a:t>
              </a:r>
              <a:endParaRPr lang="en-US" altLang="en-US" sz="1800" b="0">
                <a:solidFill>
                  <a:schemeClr val="tx1"/>
                </a:solidFill>
              </a:endParaRPr>
            </a:p>
          </p:txBody>
        </p:sp>
        <p:sp>
          <p:nvSpPr>
            <p:cNvPr id="221204" name="Rectangle 20">
              <a:extLst>
                <a:ext uri="{FF2B5EF4-FFF2-40B4-BE49-F238E27FC236}">
                  <a16:creationId xmlns:a16="http://schemas.microsoft.com/office/drawing/2014/main" id="{0AACA314-9B8A-4C02-93A2-CAB7391F9945}"/>
                </a:ext>
              </a:extLst>
            </p:cNvPr>
            <p:cNvSpPr>
              <a:spLocks noChangeArrowheads="1"/>
            </p:cNvSpPr>
            <p:nvPr/>
          </p:nvSpPr>
          <p:spPr bwMode="auto">
            <a:xfrm>
              <a:off x="2496" y="3264"/>
              <a:ext cx="288" cy="144"/>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207" name="Line 23">
              <a:extLst>
                <a:ext uri="{FF2B5EF4-FFF2-40B4-BE49-F238E27FC236}">
                  <a16:creationId xmlns:a16="http://schemas.microsoft.com/office/drawing/2014/main" id="{D0980765-2071-43C3-BADF-E1E18DF26F5B}"/>
                </a:ext>
              </a:extLst>
            </p:cNvPr>
            <p:cNvSpPr>
              <a:spLocks noChangeShapeType="1"/>
            </p:cNvSpPr>
            <p:nvPr/>
          </p:nvSpPr>
          <p:spPr bwMode="auto">
            <a:xfrm flipH="1">
              <a:off x="2880" y="3312"/>
              <a:ext cx="1104" cy="0"/>
            </a:xfrm>
            <a:prstGeom prst="line">
              <a:avLst/>
            </a:prstGeom>
            <a:noFill/>
            <a:ln w="508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1210" name="Group 26">
            <a:extLst>
              <a:ext uri="{FF2B5EF4-FFF2-40B4-BE49-F238E27FC236}">
                <a16:creationId xmlns:a16="http://schemas.microsoft.com/office/drawing/2014/main" id="{E1798A89-4032-408B-AE47-AA554AD10C2C}"/>
              </a:ext>
            </a:extLst>
          </p:cNvPr>
          <p:cNvGrpSpPr>
            <a:grpSpLocks/>
          </p:cNvGrpSpPr>
          <p:nvPr/>
        </p:nvGrpSpPr>
        <p:grpSpPr bwMode="auto">
          <a:xfrm>
            <a:off x="3352800" y="2317750"/>
            <a:ext cx="2590800" cy="2711450"/>
            <a:chOff x="2112" y="1460"/>
            <a:chExt cx="1632" cy="1708"/>
          </a:xfrm>
        </p:grpSpPr>
        <p:sp>
          <p:nvSpPr>
            <p:cNvPr id="221192" name="Text Box 8">
              <a:extLst>
                <a:ext uri="{FF2B5EF4-FFF2-40B4-BE49-F238E27FC236}">
                  <a16:creationId xmlns:a16="http://schemas.microsoft.com/office/drawing/2014/main" id="{771C785B-2BFF-4B38-B9C0-259DC4BB3E44}"/>
                </a:ext>
              </a:extLst>
            </p:cNvPr>
            <p:cNvSpPr txBox="1">
              <a:spLocks noChangeArrowheads="1"/>
            </p:cNvSpPr>
            <p:nvPr/>
          </p:nvSpPr>
          <p:spPr bwMode="auto">
            <a:xfrm>
              <a:off x="2112" y="1460"/>
              <a:ext cx="1632" cy="46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a:solidFill>
                    <a:schemeClr val="tx1"/>
                  </a:solidFill>
                  <a:effectLst>
                    <a:outerShdw blurRad="38100" dist="38100" dir="2700000" algn="tl">
                      <a:srgbClr val="000000"/>
                    </a:outerShdw>
                  </a:effectLst>
                </a:rPr>
                <a:t>A connection to the I/O pins is also available on the ‘App-Mod’ header.</a:t>
              </a:r>
              <a:endParaRPr lang="en-US" altLang="en-US" sz="1800" b="0">
                <a:solidFill>
                  <a:schemeClr val="tx1"/>
                </a:solidFill>
              </a:endParaRPr>
            </a:p>
          </p:txBody>
        </p:sp>
        <p:sp>
          <p:nvSpPr>
            <p:cNvPr id="221205" name="Rectangle 21">
              <a:extLst>
                <a:ext uri="{FF2B5EF4-FFF2-40B4-BE49-F238E27FC236}">
                  <a16:creationId xmlns:a16="http://schemas.microsoft.com/office/drawing/2014/main" id="{F52AA5BB-DEFA-4738-B62F-A38397281454}"/>
                </a:ext>
              </a:extLst>
            </p:cNvPr>
            <p:cNvSpPr>
              <a:spLocks noChangeArrowheads="1"/>
            </p:cNvSpPr>
            <p:nvPr/>
          </p:nvSpPr>
          <p:spPr bwMode="auto">
            <a:xfrm>
              <a:off x="2112" y="3072"/>
              <a:ext cx="240" cy="96"/>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208" name="Line 24">
              <a:extLst>
                <a:ext uri="{FF2B5EF4-FFF2-40B4-BE49-F238E27FC236}">
                  <a16:creationId xmlns:a16="http://schemas.microsoft.com/office/drawing/2014/main" id="{E2D2E9FE-3DDB-469C-8A7D-9E2F5D3BBE4C}"/>
                </a:ext>
              </a:extLst>
            </p:cNvPr>
            <p:cNvSpPr>
              <a:spLocks noChangeShapeType="1"/>
            </p:cNvSpPr>
            <p:nvPr/>
          </p:nvSpPr>
          <p:spPr bwMode="auto">
            <a:xfrm>
              <a:off x="2208" y="1920"/>
              <a:ext cx="0" cy="1104"/>
            </a:xfrm>
            <a:prstGeom prst="line">
              <a:avLst/>
            </a:prstGeom>
            <a:noFill/>
            <a:ln w="508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221211"/>
                                        </p:tgtEl>
                                        <p:attrNameLst>
                                          <p:attrName>style.visibility</p:attrName>
                                        </p:attrNameLst>
                                      </p:cBhvr>
                                      <p:to>
                                        <p:strVal val="visible"/>
                                      </p:to>
                                    </p:set>
                                    <p:animEffect transition="in" filter="dissolve">
                                      <p:cBhvr>
                                        <p:cTn id="7" dur="500"/>
                                        <p:tgtEl>
                                          <p:spTgt spid="221211"/>
                                        </p:tgtEl>
                                      </p:cBhvr>
                                    </p:animEffect>
                                  </p:childTnLst>
                                </p:cTn>
                              </p:par>
                            </p:childTnLst>
                          </p:cTn>
                        </p:par>
                        <p:par>
                          <p:cTn id="8" fill="hold" nodeType="afterGroup">
                            <p:stCondLst>
                              <p:cond delay="1500"/>
                            </p:stCondLst>
                            <p:childTnLst>
                              <p:par>
                                <p:cTn id="9" presetID="9" presetClass="entr" presetSubtype="0" fill="hold" nodeType="afterEffect">
                                  <p:stCondLst>
                                    <p:cond delay="2000"/>
                                  </p:stCondLst>
                                  <p:childTnLst>
                                    <p:set>
                                      <p:cBhvr>
                                        <p:cTn id="10" dur="1" fill="hold">
                                          <p:stCondLst>
                                            <p:cond delay="0"/>
                                          </p:stCondLst>
                                        </p:cTn>
                                        <p:tgtEl>
                                          <p:spTgt spid="221209"/>
                                        </p:tgtEl>
                                        <p:attrNameLst>
                                          <p:attrName>style.visibility</p:attrName>
                                        </p:attrNameLst>
                                      </p:cBhvr>
                                      <p:to>
                                        <p:strVal val="visible"/>
                                      </p:to>
                                    </p:set>
                                    <p:animEffect transition="in" filter="dissolve">
                                      <p:cBhvr>
                                        <p:cTn id="11" dur="500"/>
                                        <p:tgtEl>
                                          <p:spTgt spid="221209"/>
                                        </p:tgtEl>
                                      </p:cBhvr>
                                    </p:animEffect>
                                  </p:childTnLst>
                                </p:cTn>
                              </p:par>
                            </p:childTnLst>
                          </p:cTn>
                        </p:par>
                        <p:par>
                          <p:cTn id="12" fill="hold" nodeType="afterGroup">
                            <p:stCondLst>
                              <p:cond delay="4000"/>
                            </p:stCondLst>
                            <p:childTnLst>
                              <p:par>
                                <p:cTn id="13" presetID="9" presetClass="entr" presetSubtype="0" fill="hold" nodeType="afterEffect">
                                  <p:stCondLst>
                                    <p:cond delay="2000"/>
                                  </p:stCondLst>
                                  <p:childTnLst>
                                    <p:set>
                                      <p:cBhvr>
                                        <p:cTn id="14" dur="1" fill="hold">
                                          <p:stCondLst>
                                            <p:cond delay="0"/>
                                          </p:stCondLst>
                                        </p:cTn>
                                        <p:tgtEl>
                                          <p:spTgt spid="221210"/>
                                        </p:tgtEl>
                                        <p:attrNameLst>
                                          <p:attrName>style.visibility</p:attrName>
                                        </p:attrNameLst>
                                      </p:cBhvr>
                                      <p:to>
                                        <p:strVal val="visible"/>
                                      </p:to>
                                    </p:set>
                                    <p:animEffect transition="in" filter="dissolve">
                                      <p:cBhvr>
                                        <p:cTn id="15" dur="500"/>
                                        <p:tgtEl>
                                          <p:spTgt spid="221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571AA1C1-B25B-456B-9032-2FCCA89063EB}"/>
              </a:ext>
            </a:extLst>
          </p:cNvPr>
          <p:cNvSpPr>
            <a:spLocks noGrp="1"/>
          </p:cNvSpPr>
          <p:nvPr>
            <p:ph type="sldNum" sz="quarter" idx="12"/>
          </p:nvPr>
        </p:nvSpPr>
        <p:spPr/>
        <p:txBody>
          <a:bodyPr/>
          <a:lstStyle/>
          <a:p>
            <a:fld id="{5F0BE799-4F38-40A3-95C5-149C144532F8}" type="slidenum">
              <a:rPr lang="en-US" altLang="en-US"/>
              <a:pPr/>
              <a:t>160</a:t>
            </a:fld>
            <a:endParaRPr lang="en-US" altLang="en-US"/>
          </a:p>
        </p:txBody>
      </p:sp>
      <p:sp>
        <p:nvSpPr>
          <p:cNvPr id="315394" name="Rectangle 2">
            <a:extLst>
              <a:ext uri="{FF2B5EF4-FFF2-40B4-BE49-F238E27FC236}">
                <a16:creationId xmlns:a16="http://schemas.microsoft.com/office/drawing/2014/main" id="{7E8B44D4-41FC-431D-9BAE-9212DDD1884E}"/>
              </a:ext>
            </a:extLst>
          </p:cNvPr>
          <p:cNvSpPr>
            <a:spLocks noGrp="1" noRot="1" noChangeArrowheads="1"/>
          </p:cNvSpPr>
          <p:nvPr>
            <p:ph type="title"/>
          </p:nvPr>
        </p:nvSpPr>
        <p:spPr/>
        <p:txBody>
          <a:bodyPr/>
          <a:lstStyle/>
          <a:p>
            <a:r>
              <a:rPr lang="en-US" altLang="en-US"/>
              <a:t>DEBUG Values Example</a:t>
            </a:r>
          </a:p>
        </p:txBody>
      </p:sp>
      <p:sp>
        <p:nvSpPr>
          <p:cNvPr id="315395" name="Text Box 3">
            <a:extLst>
              <a:ext uri="{FF2B5EF4-FFF2-40B4-BE49-F238E27FC236}">
                <a16:creationId xmlns:a16="http://schemas.microsoft.com/office/drawing/2014/main" id="{9A4638B3-D68C-4046-B8F8-7AC933083DD7}"/>
              </a:ext>
            </a:extLst>
          </p:cNvPr>
          <p:cNvSpPr txBox="1">
            <a:spLocks noChangeArrowheads="1"/>
          </p:cNvSpPr>
          <p:nvPr/>
        </p:nvSpPr>
        <p:spPr bwMode="auto">
          <a:xfrm>
            <a:off x="533400" y="838200"/>
            <a:ext cx="8153400" cy="4697413"/>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b="0">
                <a:solidFill>
                  <a:schemeClr val="tx1"/>
                </a:solidFill>
              </a:rPr>
              <a:t>'Prog 7A: Displaying values from Potentiometer</a:t>
            </a:r>
          </a:p>
          <a:p>
            <a:pPr algn="l"/>
            <a:r>
              <a:rPr lang="en-US" altLang="en-US" sz="1800" b="0">
                <a:solidFill>
                  <a:schemeClr val="tx1"/>
                </a:solidFill>
              </a:rPr>
              <a:t>'Adjust potentiometer to view values. </a:t>
            </a:r>
          </a:p>
          <a:p>
            <a:pPr algn="l"/>
            <a:endParaRPr lang="en-US" altLang="en-US" sz="1800" b="0">
              <a:solidFill>
                <a:schemeClr val="tx1"/>
              </a:solidFill>
            </a:endParaRPr>
          </a:p>
          <a:p>
            <a:pPr algn="l"/>
            <a:r>
              <a:rPr lang="en-US" altLang="en-US" sz="1800" b="0">
                <a:solidFill>
                  <a:schemeClr val="tx1"/>
                </a:solidFill>
              </a:rPr>
              <a:t>Pot VAR WORD</a:t>
            </a:r>
          </a:p>
          <a:p>
            <a:pPr algn="l"/>
            <a:r>
              <a:rPr lang="en-US" altLang="en-US" sz="1800" b="0">
                <a:solidFill>
                  <a:schemeClr val="tx1"/>
                </a:solidFill>
              </a:rPr>
              <a:t>Main:</a:t>
            </a:r>
          </a:p>
          <a:p>
            <a:pPr algn="l"/>
            <a:r>
              <a:rPr lang="en-US" altLang="en-US" sz="1800" b="0">
                <a:solidFill>
                  <a:schemeClr val="tx1"/>
                </a:solidFill>
              </a:rPr>
              <a:t>	HIGH 7 : PAUSE 10	'Prepare capacitor</a:t>
            </a:r>
          </a:p>
          <a:p>
            <a:pPr algn="l"/>
            <a:r>
              <a:rPr lang="en-US" altLang="en-US" sz="1800" b="0">
                <a:solidFill>
                  <a:schemeClr val="tx1"/>
                </a:solidFill>
              </a:rPr>
              <a:t>	RCTIME 7,1,Pot		'Read RC Time</a:t>
            </a:r>
          </a:p>
          <a:p>
            <a:pPr algn="l"/>
            <a:r>
              <a:rPr lang="en-US" altLang="en-US" sz="1800" b="0">
                <a:solidFill>
                  <a:schemeClr val="tx1"/>
                </a:solidFill>
              </a:rPr>
              <a:t>	Pot = Pot / 20		'Scale</a:t>
            </a:r>
          </a:p>
          <a:p>
            <a:pPr algn="l"/>
            <a:r>
              <a:rPr lang="en-US" altLang="en-US" sz="1800" b="0">
                <a:solidFill>
                  <a:schemeClr val="tx1"/>
                </a:solidFill>
              </a:rPr>
              <a:t>				'Display Header</a:t>
            </a:r>
          </a:p>
          <a:p>
            <a:pPr algn="l"/>
            <a:r>
              <a:rPr lang="en-US" altLang="en-US" sz="1800" b="0">
                <a:solidFill>
                  <a:schemeClr val="tx1"/>
                </a:solidFill>
              </a:rPr>
              <a:t>	DEBUG CLS, "ASCII  VALUE  BINARY  HEXADECIMAL", CR</a:t>
            </a:r>
          </a:p>
          <a:p>
            <a:pPr algn="l"/>
            <a:r>
              <a:rPr lang="en-US" altLang="en-US" sz="1800" b="0">
                <a:solidFill>
                  <a:schemeClr val="tx1"/>
                </a:solidFill>
              </a:rPr>
              <a:t>				'Display Values</a:t>
            </a:r>
          </a:p>
          <a:p>
            <a:pPr algn="l"/>
            <a:r>
              <a:rPr lang="en-US" altLang="en-US" sz="1800" b="0">
                <a:solidFill>
                  <a:schemeClr val="tx1"/>
                </a:solidFill>
              </a:rPr>
              <a:t>	DEBUG Pot,"      ", DEC3 Pot, "   ", IBIN8 Pot, "   ", IHEX2  Pot</a:t>
            </a:r>
          </a:p>
          <a:p>
            <a:pPr algn="l"/>
            <a:r>
              <a:rPr lang="en-US" altLang="en-US" sz="1800" b="0">
                <a:solidFill>
                  <a:schemeClr val="tx1"/>
                </a:solidFill>
              </a:rPr>
              <a:t>	PAUSE 1000</a:t>
            </a:r>
          </a:p>
          <a:p>
            <a:pPr algn="l"/>
            <a:r>
              <a:rPr lang="en-US" altLang="en-US" sz="1800" b="0">
                <a:solidFill>
                  <a:schemeClr val="tx1"/>
                </a:solidFill>
              </a:rPr>
              <a:t>GOTO Main</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16BE3AB-8225-40D3-8F0C-A18F6CA69049}"/>
              </a:ext>
            </a:extLst>
          </p:cNvPr>
          <p:cNvSpPr>
            <a:spLocks noGrp="1"/>
          </p:cNvSpPr>
          <p:nvPr>
            <p:ph type="sldNum" sz="quarter" idx="12"/>
          </p:nvPr>
        </p:nvSpPr>
        <p:spPr/>
        <p:txBody>
          <a:bodyPr/>
          <a:lstStyle/>
          <a:p>
            <a:fld id="{6E7A2387-A751-4940-91D2-F235FA592B02}" type="slidenum">
              <a:rPr lang="en-US" altLang="en-US"/>
              <a:pPr/>
              <a:t>161</a:t>
            </a:fld>
            <a:endParaRPr lang="en-US" altLang="en-US"/>
          </a:p>
        </p:txBody>
      </p:sp>
      <p:sp>
        <p:nvSpPr>
          <p:cNvPr id="305154" name="Rectangle 2">
            <a:extLst>
              <a:ext uri="{FF2B5EF4-FFF2-40B4-BE49-F238E27FC236}">
                <a16:creationId xmlns:a16="http://schemas.microsoft.com/office/drawing/2014/main" id="{889C5CD9-BF99-42B8-86F7-F9B83716DF82}"/>
              </a:ext>
            </a:extLst>
          </p:cNvPr>
          <p:cNvSpPr>
            <a:spLocks noGrp="1" noRot="1" noChangeArrowheads="1"/>
          </p:cNvSpPr>
          <p:nvPr>
            <p:ph type="title"/>
          </p:nvPr>
        </p:nvSpPr>
        <p:spPr/>
        <p:txBody>
          <a:bodyPr/>
          <a:lstStyle/>
          <a:p>
            <a:r>
              <a:rPr lang="en-US" altLang="en-US"/>
              <a:t>Basic Math Operations</a:t>
            </a:r>
          </a:p>
        </p:txBody>
      </p:sp>
      <p:sp>
        <p:nvSpPr>
          <p:cNvPr id="305155" name="Rectangle 3">
            <a:extLst>
              <a:ext uri="{FF2B5EF4-FFF2-40B4-BE49-F238E27FC236}">
                <a16:creationId xmlns:a16="http://schemas.microsoft.com/office/drawing/2014/main" id="{3094DB0A-834F-41C1-B623-2A974956C78C}"/>
              </a:ext>
            </a:extLst>
          </p:cNvPr>
          <p:cNvSpPr>
            <a:spLocks noGrp="1" noRot="1" noChangeArrowheads="1"/>
          </p:cNvSpPr>
          <p:nvPr>
            <p:ph type="body" idx="1"/>
          </p:nvPr>
        </p:nvSpPr>
        <p:spPr/>
        <p:txBody>
          <a:bodyPr/>
          <a:lstStyle/>
          <a:p>
            <a:r>
              <a:rPr lang="en-US" altLang="en-US" sz="2400"/>
              <a:t>The BASIC Stamp can perform many math operations, such as: </a:t>
            </a:r>
          </a:p>
          <a:p>
            <a:pPr lvl="1"/>
            <a:r>
              <a:rPr lang="en-US" altLang="en-US" sz="2400"/>
              <a:t>+ Add</a:t>
            </a:r>
          </a:p>
          <a:p>
            <a:pPr lvl="1"/>
            <a:r>
              <a:rPr lang="en-US" altLang="en-US" sz="2400"/>
              <a:t>- Subtract</a:t>
            </a:r>
          </a:p>
          <a:p>
            <a:pPr lvl="1"/>
            <a:r>
              <a:rPr lang="en-US" altLang="en-US" sz="2400"/>
              <a:t>* Multiple</a:t>
            </a:r>
          </a:p>
          <a:p>
            <a:pPr lvl="1"/>
            <a:r>
              <a:rPr lang="en-US" altLang="en-US" sz="2400"/>
              <a:t>/ Divide</a:t>
            </a:r>
            <a:br>
              <a:rPr lang="en-US" altLang="en-US" sz="2400"/>
            </a:br>
            <a:endParaRPr lang="en-US" altLang="en-US" sz="2400"/>
          </a:p>
          <a:p>
            <a:r>
              <a:rPr lang="en-US" altLang="en-US" sz="2400"/>
              <a:t>Operations can be used in assignment to a variable:</a:t>
            </a:r>
            <a:br>
              <a:rPr lang="en-US" altLang="en-US" sz="2400"/>
            </a:br>
            <a:r>
              <a:rPr lang="en-US" altLang="en-US" sz="2400">
                <a:solidFill>
                  <a:schemeClr val="tx2"/>
                </a:solidFill>
              </a:rPr>
              <a:t>X = Y * 2</a:t>
            </a:r>
            <a:br>
              <a:rPr lang="en-US" altLang="en-US" sz="2400">
                <a:solidFill>
                  <a:schemeClr val="tx2"/>
                </a:solidFill>
              </a:rPr>
            </a:br>
            <a:endParaRPr lang="en-US" altLang="en-US" sz="2400">
              <a:solidFill>
                <a:schemeClr val="tx2"/>
              </a:solidFill>
            </a:endParaRPr>
          </a:p>
          <a:p>
            <a:r>
              <a:rPr lang="en-US" altLang="en-US" sz="2400"/>
              <a:t>Operations may also be used in instructions such as DEBUG:</a:t>
            </a:r>
            <a:br>
              <a:rPr lang="en-US" altLang="en-US" sz="2400"/>
            </a:br>
            <a:r>
              <a:rPr lang="en-US" altLang="en-US" sz="2400">
                <a:solidFill>
                  <a:schemeClr val="tx2"/>
                </a:solidFill>
              </a:rPr>
              <a:t>DEBUG DEC Y * 2</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649FE5A-388A-437A-AE18-CD869B4DB4FA}"/>
              </a:ext>
            </a:extLst>
          </p:cNvPr>
          <p:cNvSpPr>
            <a:spLocks noGrp="1"/>
          </p:cNvSpPr>
          <p:nvPr>
            <p:ph type="sldNum" sz="quarter" idx="12"/>
          </p:nvPr>
        </p:nvSpPr>
        <p:spPr/>
        <p:txBody>
          <a:bodyPr/>
          <a:lstStyle/>
          <a:p>
            <a:fld id="{3FC1D4E3-26E9-41FB-8499-0B896DC44FBE}" type="slidenum">
              <a:rPr lang="en-US" altLang="en-US"/>
              <a:pPr/>
              <a:t>162</a:t>
            </a:fld>
            <a:endParaRPr lang="en-US" altLang="en-US"/>
          </a:p>
        </p:txBody>
      </p:sp>
      <p:sp>
        <p:nvSpPr>
          <p:cNvPr id="318466" name="Rectangle 2">
            <a:extLst>
              <a:ext uri="{FF2B5EF4-FFF2-40B4-BE49-F238E27FC236}">
                <a16:creationId xmlns:a16="http://schemas.microsoft.com/office/drawing/2014/main" id="{FBD65753-0A5D-49F4-9902-C27232AC227B}"/>
              </a:ext>
            </a:extLst>
          </p:cNvPr>
          <p:cNvSpPr>
            <a:spLocks noGrp="1" noRot="1" noChangeArrowheads="1"/>
          </p:cNvSpPr>
          <p:nvPr>
            <p:ph type="title"/>
          </p:nvPr>
        </p:nvSpPr>
        <p:spPr/>
        <p:txBody>
          <a:bodyPr/>
          <a:lstStyle/>
          <a:p>
            <a:r>
              <a:rPr lang="en-US" altLang="en-US"/>
              <a:t>Integer Math and Variable Sizes</a:t>
            </a:r>
          </a:p>
        </p:txBody>
      </p:sp>
      <p:sp>
        <p:nvSpPr>
          <p:cNvPr id="318467" name="Rectangle 3">
            <a:extLst>
              <a:ext uri="{FF2B5EF4-FFF2-40B4-BE49-F238E27FC236}">
                <a16:creationId xmlns:a16="http://schemas.microsoft.com/office/drawing/2014/main" id="{3CFFA3EF-1AEF-43CC-92C3-91936DE17B7B}"/>
              </a:ext>
            </a:extLst>
          </p:cNvPr>
          <p:cNvSpPr>
            <a:spLocks noGrp="1" noRot="1" noChangeArrowheads="1"/>
          </p:cNvSpPr>
          <p:nvPr>
            <p:ph type="body" idx="1"/>
          </p:nvPr>
        </p:nvSpPr>
        <p:spPr>
          <a:xfrm>
            <a:off x="301625" y="762000"/>
            <a:ext cx="8540750" cy="5715000"/>
          </a:xfrm>
        </p:spPr>
        <p:txBody>
          <a:bodyPr/>
          <a:lstStyle/>
          <a:p>
            <a:r>
              <a:rPr lang="en-US" altLang="en-US" sz="2800"/>
              <a:t>The BASIC Stamp works in Integer Math, that is it does not compute with decimal places.</a:t>
            </a:r>
            <a:br>
              <a:rPr lang="en-US" altLang="en-US" sz="2800"/>
            </a:br>
            <a:r>
              <a:rPr lang="en-US" altLang="en-US" sz="2800">
                <a:solidFill>
                  <a:schemeClr val="tx2"/>
                </a:solidFill>
              </a:rPr>
              <a:t>DEBUG DEC 100 / 3</a:t>
            </a:r>
            <a:br>
              <a:rPr lang="en-US" altLang="en-US" sz="2800">
                <a:solidFill>
                  <a:schemeClr val="tx2"/>
                </a:solidFill>
              </a:rPr>
            </a:br>
            <a:r>
              <a:rPr lang="en-US" altLang="en-US">
                <a:solidFill>
                  <a:schemeClr val="folHlink"/>
                </a:solidFill>
              </a:rPr>
              <a:t>Result: 33</a:t>
            </a:r>
            <a:br>
              <a:rPr lang="en-US" altLang="en-US">
                <a:solidFill>
                  <a:schemeClr val="folHlink"/>
                </a:solidFill>
              </a:rPr>
            </a:br>
            <a:endParaRPr lang="en-US" altLang="en-US">
              <a:solidFill>
                <a:schemeClr val="folHlink"/>
              </a:solidFill>
            </a:endParaRPr>
          </a:p>
          <a:p>
            <a:r>
              <a:rPr lang="en-US" altLang="en-US" sz="2800"/>
              <a:t>When assigning data to variables, ensure the variable is large enough to hold the result.</a:t>
            </a:r>
            <a:br>
              <a:rPr lang="en-US" altLang="en-US" sz="2800"/>
            </a:br>
            <a:r>
              <a:rPr lang="en-US" altLang="en-US" sz="2800">
                <a:solidFill>
                  <a:schemeClr val="tx2"/>
                </a:solidFill>
              </a:rPr>
              <a:t>X VAR BYTE</a:t>
            </a:r>
            <a:br>
              <a:rPr lang="en-US" altLang="en-US" sz="2800">
                <a:solidFill>
                  <a:schemeClr val="tx2"/>
                </a:solidFill>
              </a:rPr>
            </a:br>
            <a:r>
              <a:rPr lang="en-US" altLang="en-US" sz="2800">
                <a:solidFill>
                  <a:schemeClr val="tx2"/>
                </a:solidFill>
              </a:rPr>
              <a:t>X = 100</a:t>
            </a:r>
            <a:br>
              <a:rPr lang="en-US" altLang="en-US" sz="2800">
                <a:solidFill>
                  <a:schemeClr val="tx2"/>
                </a:solidFill>
              </a:rPr>
            </a:br>
            <a:r>
              <a:rPr lang="en-US" altLang="en-US" sz="2800">
                <a:solidFill>
                  <a:schemeClr val="tx2"/>
                </a:solidFill>
              </a:rPr>
              <a:t>X = X * 3	</a:t>
            </a:r>
            <a:br>
              <a:rPr lang="en-US" altLang="en-US" sz="2800">
                <a:solidFill>
                  <a:schemeClr val="tx2"/>
                </a:solidFill>
              </a:rPr>
            </a:br>
            <a:r>
              <a:rPr lang="en-US" altLang="en-US" sz="2800">
                <a:solidFill>
                  <a:schemeClr val="tx2"/>
                </a:solidFill>
              </a:rPr>
              <a:t>DEBUG DEC X</a:t>
            </a:r>
            <a:br>
              <a:rPr lang="en-US" altLang="en-US" sz="2800">
                <a:solidFill>
                  <a:schemeClr val="tx2"/>
                </a:solidFill>
              </a:rPr>
            </a:br>
            <a:r>
              <a:rPr lang="en-US" altLang="en-US" sz="2800">
                <a:solidFill>
                  <a:schemeClr val="folHlink"/>
                </a:solidFill>
              </a:rPr>
              <a:t>Result: 44.   </a:t>
            </a:r>
            <a:r>
              <a:rPr lang="en-US" altLang="en-US" sz="2800"/>
              <a:t>Why?</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86F4C62-42BE-4ABC-80AC-32168029F952}"/>
              </a:ext>
            </a:extLst>
          </p:cNvPr>
          <p:cNvSpPr>
            <a:spLocks noGrp="1"/>
          </p:cNvSpPr>
          <p:nvPr>
            <p:ph type="sldNum" sz="quarter" idx="12"/>
          </p:nvPr>
        </p:nvSpPr>
        <p:spPr/>
        <p:txBody>
          <a:bodyPr/>
          <a:lstStyle/>
          <a:p>
            <a:fld id="{152C967F-1DCD-49F4-B67A-E097A7277EC0}" type="slidenum">
              <a:rPr lang="en-US" altLang="en-US"/>
              <a:pPr/>
              <a:t>163</a:t>
            </a:fld>
            <a:endParaRPr lang="en-US" altLang="en-US"/>
          </a:p>
        </p:txBody>
      </p:sp>
      <p:sp>
        <p:nvSpPr>
          <p:cNvPr id="306178" name="Rectangle 2">
            <a:extLst>
              <a:ext uri="{FF2B5EF4-FFF2-40B4-BE49-F238E27FC236}">
                <a16:creationId xmlns:a16="http://schemas.microsoft.com/office/drawing/2014/main" id="{81081C26-22F8-4A44-8F0C-329360A8BB56}"/>
              </a:ext>
            </a:extLst>
          </p:cNvPr>
          <p:cNvSpPr>
            <a:spLocks noGrp="1" noRot="1" noChangeArrowheads="1"/>
          </p:cNvSpPr>
          <p:nvPr>
            <p:ph type="title"/>
          </p:nvPr>
        </p:nvSpPr>
        <p:spPr/>
        <p:txBody>
          <a:bodyPr/>
          <a:lstStyle/>
          <a:p>
            <a:r>
              <a:rPr lang="en-US" altLang="en-US"/>
              <a:t>Precedence of Operations</a:t>
            </a:r>
          </a:p>
        </p:txBody>
      </p:sp>
      <p:sp>
        <p:nvSpPr>
          <p:cNvPr id="306179" name="Rectangle 3">
            <a:extLst>
              <a:ext uri="{FF2B5EF4-FFF2-40B4-BE49-F238E27FC236}">
                <a16:creationId xmlns:a16="http://schemas.microsoft.com/office/drawing/2014/main" id="{F3994132-BA9C-42CF-887E-BDABCFB411D7}"/>
              </a:ext>
            </a:extLst>
          </p:cNvPr>
          <p:cNvSpPr>
            <a:spLocks noGrp="1" noRot="1" noChangeArrowheads="1"/>
          </p:cNvSpPr>
          <p:nvPr>
            <p:ph type="body" idx="1"/>
          </p:nvPr>
        </p:nvSpPr>
        <p:spPr/>
        <p:txBody>
          <a:bodyPr/>
          <a:lstStyle/>
          <a:p>
            <a:r>
              <a:rPr lang="en-US" altLang="en-US"/>
              <a:t>Math operations are performed from left to right of the equation and NOT based on precedence of operators.</a:t>
            </a:r>
            <a:br>
              <a:rPr lang="en-US" altLang="en-US"/>
            </a:br>
            <a:r>
              <a:rPr lang="en-US" altLang="en-US">
                <a:solidFill>
                  <a:schemeClr val="tx2"/>
                </a:solidFill>
              </a:rPr>
              <a:t>DEBUG DEC 10 + 5 * 2</a:t>
            </a:r>
            <a:br>
              <a:rPr lang="en-US" altLang="en-US">
                <a:solidFill>
                  <a:schemeClr val="tx2"/>
                </a:solidFill>
              </a:rPr>
            </a:br>
            <a:r>
              <a:rPr lang="en-US" altLang="en-US">
                <a:solidFill>
                  <a:schemeClr val="folHlink"/>
                </a:solidFill>
              </a:rPr>
              <a:t>Result: 30</a:t>
            </a:r>
            <a:br>
              <a:rPr lang="en-US" altLang="en-US">
                <a:solidFill>
                  <a:schemeClr val="folHlink"/>
                </a:solidFill>
              </a:rPr>
            </a:br>
            <a:endParaRPr lang="en-US" altLang="en-US">
              <a:solidFill>
                <a:schemeClr val="folHlink"/>
              </a:solidFill>
            </a:endParaRPr>
          </a:p>
          <a:p>
            <a:r>
              <a:rPr lang="en-US" altLang="en-US"/>
              <a:t>Parenthesis may be used to set precedence in calculations.</a:t>
            </a:r>
            <a:br>
              <a:rPr lang="en-US" altLang="en-US"/>
            </a:br>
            <a:r>
              <a:rPr lang="en-US" altLang="en-US">
                <a:solidFill>
                  <a:schemeClr val="tx2"/>
                </a:solidFill>
              </a:rPr>
              <a:t>DEBUG DEC 10 + ( 5 * 2 )</a:t>
            </a:r>
            <a:br>
              <a:rPr lang="en-US" altLang="en-US">
                <a:solidFill>
                  <a:schemeClr val="tx2"/>
                </a:solidFill>
              </a:rPr>
            </a:br>
            <a:r>
              <a:rPr lang="en-US" altLang="en-US">
                <a:solidFill>
                  <a:schemeClr val="folHlink"/>
                </a:solidFill>
              </a:rPr>
              <a:t>Result: 20</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E9F7207-DF78-4508-B72F-6F7C47C0AC2E}"/>
              </a:ext>
            </a:extLst>
          </p:cNvPr>
          <p:cNvSpPr>
            <a:spLocks noGrp="1"/>
          </p:cNvSpPr>
          <p:nvPr>
            <p:ph type="sldNum" sz="quarter" idx="12"/>
          </p:nvPr>
        </p:nvSpPr>
        <p:spPr/>
        <p:txBody>
          <a:bodyPr/>
          <a:lstStyle/>
          <a:p>
            <a:fld id="{28303D6E-3B2B-4E5E-A625-CD5F85BCEE78}" type="slidenum">
              <a:rPr lang="en-US" altLang="en-US"/>
              <a:pPr/>
              <a:t>164</a:t>
            </a:fld>
            <a:endParaRPr lang="en-US" altLang="en-US"/>
          </a:p>
        </p:txBody>
      </p:sp>
      <p:sp>
        <p:nvSpPr>
          <p:cNvPr id="307202" name="Rectangle 2">
            <a:extLst>
              <a:ext uri="{FF2B5EF4-FFF2-40B4-BE49-F238E27FC236}">
                <a16:creationId xmlns:a16="http://schemas.microsoft.com/office/drawing/2014/main" id="{C29510DF-6CA3-4751-9651-2F6433148357}"/>
              </a:ext>
            </a:extLst>
          </p:cNvPr>
          <p:cNvSpPr>
            <a:spLocks noGrp="1" noRot="1" noChangeArrowheads="1"/>
          </p:cNvSpPr>
          <p:nvPr>
            <p:ph type="title"/>
          </p:nvPr>
        </p:nvSpPr>
        <p:spPr/>
        <p:txBody>
          <a:bodyPr/>
          <a:lstStyle/>
          <a:p>
            <a:r>
              <a:rPr lang="en-US" altLang="en-US"/>
              <a:t>Maximum Workspace Limit</a:t>
            </a:r>
          </a:p>
        </p:txBody>
      </p:sp>
      <p:sp>
        <p:nvSpPr>
          <p:cNvPr id="307203" name="Rectangle 3">
            <a:extLst>
              <a:ext uri="{FF2B5EF4-FFF2-40B4-BE49-F238E27FC236}">
                <a16:creationId xmlns:a16="http://schemas.microsoft.com/office/drawing/2014/main" id="{5D41475A-B254-4F45-BBA5-534C3803379F}"/>
              </a:ext>
            </a:extLst>
          </p:cNvPr>
          <p:cNvSpPr>
            <a:spLocks noGrp="1" noRot="1" noChangeArrowheads="1"/>
          </p:cNvSpPr>
          <p:nvPr>
            <p:ph type="body" idx="1"/>
          </p:nvPr>
        </p:nvSpPr>
        <p:spPr>
          <a:xfrm>
            <a:off x="301625" y="762000"/>
            <a:ext cx="8540750" cy="5638800"/>
          </a:xfrm>
        </p:spPr>
        <p:txBody>
          <a:bodyPr/>
          <a:lstStyle/>
          <a:p>
            <a:r>
              <a:rPr lang="en-US" altLang="en-US" sz="2400"/>
              <a:t>The maximum value for any intermediate operation is 65,535.  Care should be taken when performing complex calculations to ensure this value is not exceeded:</a:t>
            </a:r>
            <a:br>
              <a:rPr lang="en-US" altLang="en-US" sz="2400"/>
            </a:br>
            <a:r>
              <a:rPr lang="en-US" altLang="en-US" sz="2400">
                <a:solidFill>
                  <a:schemeClr val="tx2"/>
                </a:solidFill>
              </a:rPr>
              <a:t>DEBUG DEC 5000 * 100 / 500</a:t>
            </a:r>
            <a:br>
              <a:rPr lang="en-US" altLang="en-US" sz="2400">
                <a:solidFill>
                  <a:schemeClr val="tx2"/>
                </a:solidFill>
              </a:rPr>
            </a:br>
            <a:r>
              <a:rPr lang="en-US" altLang="en-US" sz="2400">
                <a:solidFill>
                  <a:schemeClr val="folHlink"/>
                </a:solidFill>
              </a:rPr>
              <a:t>Result: 82 </a:t>
            </a:r>
            <a:r>
              <a:rPr lang="en-US" altLang="en-US" sz="2400">
                <a:solidFill>
                  <a:schemeClr val="folHlink"/>
                </a:solidFill>
                <a:sym typeface="Wingdings" panose="05000000000000000000" pitchFamily="2" charset="2"/>
              </a:rPr>
              <a:t></a:t>
            </a:r>
            <a:r>
              <a:rPr lang="en-US" altLang="en-US" sz="2400">
                <a:solidFill>
                  <a:schemeClr val="folHlink"/>
                </a:solidFill>
              </a:rPr>
              <a:t> 5000 * 100 exceeded limit.</a:t>
            </a:r>
            <a:br>
              <a:rPr lang="en-US" altLang="en-US" sz="2400">
                <a:solidFill>
                  <a:schemeClr val="folHlink"/>
                </a:solidFill>
              </a:rPr>
            </a:br>
            <a:endParaRPr lang="en-US" altLang="en-US" sz="2400">
              <a:solidFill>
                <a:schemeClr val="folHlink"/>
              </a:solidFill>
            </a:endParaRPr>
          </a:p>
          <a:p>
            <a:r>
              <a:rPr lang="en-US" altLang="en-US" sz="2400"/>
              <a:t>Grouping will not help in this case:</a:t>
            </a:r>
            <a:br>
              <a:rPr lang="en-US" altLang="en-US" sz="2400"/>
            </a:br>
            <a:r>
              <a:rPr lang="en-US" altLang="en-US" sz="2400">
                <a:solidFill>
                  <a:schemeClr val="tx2"/>
                </a:solidFill>
              </a:rPr>
              <a:t>DEBUG DEC 5000 * (100 / 500)</a:t>
            </a:r>
            <a:br>
              <a:rPr lang="en-US" altLang="en-US" sz="2400">
                <a:solidFill>
                  <a:schemeClr val="tx2"/>
                </a:solidFill>
              </a:rPr>
            </a:br>
            <a:r>
              <a:rPr lang="en-US" altLang="en-US" sz="2400">
                <a:solidFill>
                  <a:schemeClr val="folHlink"/>
                </a:solidFill>
              </a:rPr>
              <a:t>Result: 0 </a:t>
            </a:r>
            <a:r>
              <a:rPr lang="en-US" altLang="en-US" sz="2400">
                <a:solidFill>
                  <a:schemeClr val="folHlink"/>
                </a:solidFill>
                <a:sym typeface="Wingdings" panose="05000000000000000000" pitchFamily="2" charset="2"/>
              </a:rPr>
              <a:t></a:t>
            </a:r>
            <a:r>
              <a:rPr lang="en-US" altLang="en-US" sz="2400">
                <a:solidFill>
                  <a:schemeClr val="folHlink"/>
                </a:solidFill>
              </a:rPr>
              <a:t> (100/500) is 0.2, or integer 0.</a:t>
            </a:r>
            <a:br>
              <a:rPr lang="en-US" altLang="en-US" sz="2400">
                <a:solidFill>
                  <a:schemeClr val="folHlink"/>
                </a:solidFill>
              </a:rPr>
            </a:br>
            <a:endParaRPr lang="en-US" altLang="en-US" sz="2400">
              <a:solidFill>
                <a:schemeClr val="folHlink"/>
              </a:solidFill>
            </a:endParaRPr>
          </a:p>
          <a:p>
            <a:r>
              <a:rPr lang="en-US" altLang="en-US" sz="2400"/>
              <a:t>Write the equation to prevent overflow or underflow without losing too much accuracy:</a:t>
            </a:r>
            <a:br>
              <a:rPr lang="en-US" altLang="en-US" sz="2400"/>
            </a:br>
            <a:r>
              <a:rPr lang="en-US" altLang="en-US" sz="2400">
                <a:solidFill>
                  <a:schemeClr val="tx2"/>
                </a:solidFill>
              </a:rPr>
              <a:t>DEBUG DEC 5000 / 500 * 100</a:t>
            </a:r>
            <a:br>
              <a:rPr lang="en-US" altLang="en-US" sz="2400">
                <a:solidFill>
                  <a:schemeClr val="tx2"/>
                </a:solidFill>
              </a:rPr>
            </a:br>
            <a:r>
              <a:rPr lang="en-US" altLang="en-US" sz="2400">
                <a:solidFill>
                  <a:schemeClr val="folHlink"/>
                </a:solidFill>
              </a:rPr>
              <a:t>Result: 1000</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6AF895-9595-46FF-A715-CF1B798FE8B4}"/>
              </a:ext>
            </a:extLst>
          </p:cNvPr>
          <p:cNvSpPr>
            <a:spLocks noGrp="1"/>
          </p:cNvSpPr>
          <p:nvPr>
            <p:ph type="sldNum" sz="quarter" idx="12"/>
          </p:nvPr>
        </p:nvSpPr>
        <p:spPr/>
        <p:txBody>
          <a:bodyPr/>
          <a:lstStyle/>
          <a:p>
            <a:fld id="{58F7518C-62BB-4510-8370-4F09B0E34614}" type="slidenum">
              <a:rPr lang="en-US" altLang="en-US"/>
              <a:pPr/>
              <a:t>165</a:t>
            </a:fld>
            <a:endParaRPr lang="en-US" altLang="en-US"/>
          </a:p>
        </p:txBody>
      </p:sp>
      <p:sp>
        <p:nvSpPr>
          <p:cNvPr id="308226" name="Rectangle 2">
            <a:extLst>
              <a:ext uri="{FF2B5EF4-FFF2-40B4-BE49-F238E27FC236}">
                <a16:creationId xmlns:a16="http://schemas.microsoft.com/office/drawing/2014/main" id="{213EB5A0-2409-4C40-A68B-7A0F978DC071}"/>
              </a:ext>
            </a:extLst>
          </p:cNvPr>
          <p:cNvSpPr>
            <a:spLocks noGrp="1" noRot="1" noChangeArrowheads="1"/>
          </p:cNvSpPr>
          <p:nvPr>
            <p:ph type="title"/>
          </p:nvPr>
        </p:nvSpPr>
        <p:spPr/>
        <p:txBody>
          <a:bodyPr/>
          <a:lstStyle/>
          <a:p>
            <a:r>
              <a:rPr lang="en-US" altLang="en-US"/>
              <a:t>Signed Math Operations</a:t>
            </a:r>
          </a:p>
        </p:txBody>
      </p:sp>
      <p:sp>
        <p:nvSpPr>
          <p:cNvPr id="308227" name="Rectangle 3">
            <a:extLst>
              <a:ext uri="{FF2B5EF4-FFF2-40B4-BE49-F238E27FC236}">
                <a16:creationId xmlns:a16="http://schemas.microsoft.com/office/drawing/2014/main" id="{201E4B72-EE5B-40E2-A3FC-0595D33C6F37}"/>
              </a:ext>
            </a:extLst>
          </p:cNvPr>
          <p:cNvSpPr>
            <a:spLocks noGrp="1" noRot="1" noChangeArrowheads="1"/>
          </p:cNvSpPr>
          <p:nvPr>
            <p:ph type="body" idx="1"/>
          </p:nvPr>
        </p:nvSpPr>
        <p:spPr>
          <a:xfrm>
            <a:off x="301625" y="762000"/>
            <a:ext cx="8540750" cy="5638800"/>
          </a:xfrm>
        </p:spPr>
        <p:txBody>
          <a:bodyPr/>
          <a:lstStyle/>
          <a:p>
            <a:r>
              <a:rPr lang="en-US" altLang="en-US" sz="2800"/>
              <a:t>The BASIC Stamp can work with negative values:</a:t>
            </a:r>
          </a:p>
          <a:p>
            <a:pPr lvl="1"/>
            <a:r>
              <a:rPr lang="en-US" altLang="en-US" sz="2400"/>
              <a:t>Word sized variables must be used to hold results for a range of –32,768 to +32,767.</a:t>
            </a:r>
            <a:br>
              <a:rPr lang="en-US" altLang="en-US" sz="2400"/>
            </a:br>
            <a:endParaRPr lang="en-US" altLang="en-US" sz="2400"/>
          </a:p>
          <a:p>
            <a:pPr lvl="1"/>
            <a:r>
              <a:rPr lang="en-US" altLang="en-US" sz="2400"/>
              <a:t>Operations on negative values is limited, and generally should only be used with +, - and * when working with signed values.</a:t>
            </a:r>
            <a:br>
              <a:rPr lang="en-US" altLang="en-US" sz="2400"/>
            </a:br>
            <a:endParaRPr lang="en-US" altLang="en-US" sz="2400"/>
          </a:p>
          <a:p>
            <a:pPr lvl="1"/>
            <a:r>
              <a:rPr lang="en-US" altLang="en-US" sz="2400"/>
              <a:t>Use the DEBUG SDEC (signed decimal) modifier to view signed values.</a:t>
            </a:r>
            <a:br>
              <a:rPr lang="en-US" altLang="en-US" sz="2400"/>
            </a:br>
            <a:r>
              <a:rPr lang="en-US" altLang="en-US" sz="2400">
                <a:solidFill>
                  <a:schemeClr val="tx2"/>
                </a:solidFill>
              </a:rPr>
              <a:t>X VAR WORD</a:t>
            </a:r>
            <a:br>
              <a:rPr lang="en-US" altLang="en-US" sz="2400">
                <a:solidFill>
                  <a:schemeClr val="tx2"/>
                </a:solidFill>
              </a:rPr>
            </a:br>
            <a:r>
              <a:rPr lang="en-US" altLang="en-US" sz="2400">
                <a:solidFill>
                  <a:schemeClr val="tx2"/>
                </a:solidFill>
              </a:rPr>
              <a:t>X = 100 * -20</a:t>
            </a:r>
            <a:br>
              <a:rPr lang="en-US" altLang="en-US" sz="2400">
                <a:solidFill>
                  <a:schemeClr val="tx2"/>
                </a:solidFill>
              </a:rPr>
            </a:br>
            <a:r>
              <a:rPr lang="en-US" altLang="en-US" sz="2400">
                <a:solidFill>
                  <a:schemeClr val="tx2"/>
                </a:solidFill>
              </a:rPr>
              <a:t>DEBUG SDEC X,CR</a:t>
            </a:r>
            <a:br>
              <a:rPr lang="en-US" altLang="en-US" sz="2400">
                <a:solidFill>
                  <a:schemeClr val="tx2"/>
                </a:solidFill>
              </a:rPr>
            </a:br>
            <a:r>
              <a:rPr lang="en-US" altLang="en-US" sz="2400">
                <a:solidFill>
                  <a:schemeClr val="folHlink"/>
                </a:solidFill>
              </a:rPr>
              <a:t>Result: -2000</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a:extLst>
              <a:ext uri="{FF2B5EF4-FFF2-40B4-BE49-F238E27FC236}">
                <a16:creationId xmlns:a16="http://schemas.microsoft.com/office/drawing/2014/main" id="{8639613D-2B5C-4C94-832F-9DCA88AD5860}"/>
              </a:ext>
            </a:extLst>
          </p:cNvPr>
          <p:cNvSpPr>
            <a:spLocks noGrp="1"/>
          </p:cNvSpPr>
          <p:nvPr>
            <p:ph type="sldNum" sz="quarter" idx="12"/>
          </p:nvPr>
        </p:nvSpPr>
        <p:spPr/>
        <p:txBody>
          <a:bodyPr/>
          <a:lstStyle/>
          <a:p>
            <a:fld id="{7EF10DED-F65F-462A-831B-7071ACF599E7}" type="slidenum">
              <a:rPr lang="en-US" altLang="en-US"/>
              <a:pPr/>
              <a:t>166</a:t>
            </a:fld>
            <a:endParaRPr lang="en-US" altLang="en-US"/>
          </a:p>
        </p:txBody>
      </p:sp>
      <p:sp>
        <p:nvSpPr>
          <p:cNvPr id="309250" name="Rectangle 2">
            <a:extLst>
              <a:ext uri="{FF2B5EF4-FFF2-40B4-BE49-F238E27FC236}">
                <a16:creationId xmlns:a16="http://schemas.microsoft.com/office/drawing/2014/main" id="{7E4C344C-6CA0-4CDE-914E-E5CFA19C1810}"/>
              </a:ext>
            </a:extLst>
          </p:cNvPr>
          <p:cNvSpPr>
            <a:spLocks noGrp="1" noRot="1" noChangeArrowheads="1"/>
          </p:cNvSpPr>
          <p:nvPr>
            <p:ph type="title"/>
          </p:nvPr>
        </p:nvSpPr>
        <p:spPr/>
        <p:txBody>
          <a:bodyPr/>
          <a:lstStyle/>
          <a:p>
            <a:r>
              <a:rPr lang="en-US" altLang="en-US"/>
              <a:t>Some Other Math Functions</a:t>
            </a:r>
          </a:p>
        </p:txBody>
      </p:sp>
      <p:sp>
        <p:nvSpPr>
          <p:cNvPr id="309251" name="Rectangle 3">
            <a:extLst>
              <a:ext uri="{FF2B5EF4-FFF2-40B4-BE49-F238E27FC236}">
                <a16:creationId xmlns:a16="http://schemas.microsoft.com/office/drawing/2014/main" id="{C2B5D642-0141-43C9-85F8-5065997C454D}"/>
              </a:ext>
            </a:extLst>
          </p:cNvPr>
          <p:cNvSpPr>
            <a:spLocks noGrp="1" noRot="1" noChangeArrowheads="1"/>
          </p:cNvSpPr>
          <p:nvPr>
            <p:ph type="body" idx="1"/>
          </p:nvPr>
        </p:nvSpPr>
        <p:spPr>
          <a:xfrm>
            <a:off x="301625" y="762000"/>
            <a:ext cx="8540750" cy="1066800"/>
          </a:xfrm>
        </p:spPr>
        <p:txBody>
          <a:bodyPr/>
          <a:lstStyle/>
          <a:p>
            <a:r>
              <a:rPr lang="en-US" altLang="en-US" sz="2800"/>
              <a:t>PBASIC has a variety of other math functions.  The following is a partial list.</a:t>
            </a:r>
          </a:p>
          <a:p>
            <a:pPr>
              <a:buFont typeface="Wingdings 3" panose="05040102010807070707" pitchFamily="18" charset="2"/>
              <a:buNone/>
            </a:pPr>
            <a:endParaRPr lang="en-US" altLang="en-US" sz="2800"/>
          </a:p>
        </p:txBody>
      </p:sp>
      <p:graphicFrame>
        <p:nvGraphicFramePr>
          <p:cNvPr id="309327" name="Group 79">
            <a:extLst>
              <a:ext uri="{FF2B5EF4-FFF2-40B4-BE49-F238E27FC236}">
                <a16:creationId xmlns:a16="http://schemas.microsoft.com/office/drawing/2014/main" id="{15B34C49-CE06-462D-AB03-FE14DF92D619}"/>
              </a:ext>
            </a:extLst>
          </p:cNvPr>
          <p:cNvGraphicFramePr>
            <a:graphicFrameLocks noGrp="1"/>
          </p:cNvGraphicFramePr>
          <p:nvPr/>
        </p:nvGraphicFramePr>
        <p:xfrm>
          <a:off x="152400" y="1676400"/>
          <a:ext cx="8839200" cy="4622800"/>
        </p:xfrm>
        <a:graphic>
          <a:graphicData uri="http://schemas.openxmlformats.org/drawingml/2006/table">
            <a:tbl>
              <a:tblPr/>
              <a:tblGrid>
                <a:gridCol w="1312863">
                  <a:extLst>
                    <a:ext uri="{9D8B030D-6E8A-4147-A177-3AD203B41FA5}">
                      <a16:colId xmlns:a16="http://schemas.microsoft.com/office/drawing/2014/main" val="3747210648"/>
                    </a:ext>
                  </a:extLst>
                </a:gridCol>
                <a:gridCol w="4448175">
                  <a:extLst>
                    <a:ext uri="{9D8B030D-6E8A-4147-A177-3AD203B41FA5}">
                      <a16:colId xmlns:a16="http://schemas.microsoft.com/office/drawing/2014/main" val="3137342839"/>
                    </a:ext>
                  </a:extLst>
                </a:gridCol>
                <a:gridCol w="3078162">
                  <a:extLst>
                    <a:ext uri="{9D8B030D-6E8A-4147-A177-3AD203B41FA5}">
                      <a16:colId xmlns:a16="http://schemas.microsoft.com/office/drawing/2014/main" val="3637956362"/>
                    </a:ext>
                  </a:extLst>
                </a:gridCol>
              </a:tblGrid>
              <a:tr h="838200">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ABS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Returns the absolute value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0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t>DEBUG DEC ABS -50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000" b="0" i="0" u="none" strike="noStrike" cap="none" normalizeH="0" baseline="0">
                          <a:ln>
                            <a:noFill/>
                          </a:ln>
                          <a:solidFill>
                            <a:schemeClr val="folHlink"/>
                          </a:solidFill>
                          <a:effectLst>
                            <a:outerShdw blurRad="38100" dist="38100" dir="2700000" algn="tl">
                              <a:srgbClr val="000000"/>
                            </a:outerShdw>
                          </a:effectLst>
                          <a:latin typeface="Arial" panose="020B0604020202020204" pitchFamily="34" charset="0"/>
                        </a:rPr>
                        <a:t>Result: 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35321291"/>
                  </a:ext>
                </a:extLst>
              </a:tr>
              <a:tr h="1016000">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SIN, COS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Returns trigonometric value in binary radians from -128 to 128 over 0 to 360 degrees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0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t>DEBUG DEC SIN 180</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000" b="0" i="0" u="none" strike="noStrike" cap="none" normalizeH="0" baseline="0">
                          <a:ln>
                            <a:noFill/>
                          </a:ln>
                          <a:solidFill>
                            <a:schemeClr val="folHlink"/>
                          </a:solidFill>
                          <a:effectLst>
                            <a:outerShdw blurRad="38100" dist="38100" dir="2700000" algn="tl">
                              <a:srgbClr val="000000"/>
                            </a:outerShdw>
                          </a:effectLst>
                          <a:latin typeface="Arial" panose="020B0604020202020204" pitchFamily="34" charset="0"/>
                        </a:rPr>
                        <a:t>Result: -122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7663150"/>
                  </a:ext>
                </a:extLst>
              </a:tr>
              <a:tr h="736600">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SQR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Returns the square root integer value.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0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t>DEBUG DEC SQR 100</a:t>
                      </a:r>
                      <a:br>
                        <a:rPr kumimoji="0" lang="en-US" altLang="en-US" sz="20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br>
                      <a:r>
                        <a:rPr kumimoji="0" lang="en-US" altLang="en-US" sz="2000" b="0" i="0" u="none" strike="noStrike" cap="none" normalizeH="0" baseline="0">
                          <a:ln>
                            <a:noFill/>
                          </a:ln>
                          <a:solidFill>
                            <a:schemeClr val="folHlink"/>
                          </a:solidFill>
                          <a:effectLst>
                            <a:outerShdw blurRad="38100" dist="38100" dir="2700000" algn="tl">
                              <a:srgbClr val="000000"/>
                            </a:outerShdw>
                          </a:effectLst>
                          <a:latin typeface="Arial" panose="020B0604020202020204" pitchFamily="34" charset="0"/>
                        </a:rPr>
                        <a:t>Result: 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64726829"/>
                  </a:ext>
                </a:extLst>
              </a:tr>
              <a:tr h="1016000">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MIN, MAX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Returns the value limited to the specified minimum or maximum.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0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t>X = 80</a:t>
                      </a:r>
                      <a:br>
                        <a:rPr kumimoji="0" lang="en-US" altLang="en-US" sz="20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br>
                      <a:r>
                        <a:rPr kumimoji="0" lang="en-US" altLang="en-US" sz="20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t>DEBUG DEC X MIN 100</a:t>
                      </a:r>
                      <a:br>
                        <a:rPr kumimoji="0" lang="en-US" altLang="en-US" sz="20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br>
                      <a:r>
                        <a:rPr kumimoji="0" lang="en-US" altLang="en-US" sz="2000" b="0" i="0" u="none" strike="noStrike" cap="none" normalizeH="0" baseline="0">
                          <a:ln>
                            <a:noFill/>
                          </a:ln>
                          <a:solidFill>
                            <a:schemeClr val="folHlink"/>
                          </a:solidFill>
                          <a:effectLst>
                            <a:outerShdw blurRad="38100" dist="38100" dir="2700000" algn="tl">
                              <a:srgbClr val="000000"/>
                            </a:outerShdw>
                          </a:effectLst>
                          <a:latin typeface="Arial" panose="020B0604020202020204" pitchFamily="34" charset="0"/>
                        </a:rPr>
                        <a:t>Result: 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5342939"/>
                  </a:ext>
                </a:extLst>
              </a:tr>
              <a:tr h="1016000">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Modulus -- Returns the remainder.</a:t>
                      </a:r>
                      <a:b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b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What is left after all the possible whole quantities are taken out?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0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t>DEBUG DEC 40 // 6</a:t>
                      </a:r>
                      <a:br>
                        <a:rPr kumimoji="0" lang="en-US" altLang="en-US" sz="20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br>
                      <a:r>
                        <a:rPr kumimoji="0" lang="en-US" altLang="en-US" sz="2000" b="0" i="0" u="none" strike="noStrike" cap="none" normalizeH="0" baseline="0">
                          <a:ln>
                            <a:noFill/>
                          </a:ln>
                          <a:solidFill>
                            <a:schemeClr val="folHlink"/>
                          </a:solidFill>
                          <a:effectLst>
                            <a:outerShdw blurRad="38100" dist="38100" dir="2700000" algn="tl">
                              <a:srgbClr val="000000"/>
                            </a:outerShdw>
                          </a:effectLst>
                          <a:latin typeface="Arial" panose="020B0604020202020204" pitchFamily="34" charset="0"/>
                        </a:rPr>
                        <a:t>Result: 4 (40-36)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47444485"/>
                  </a:ext>
                </a:extLst>
              </a:tr>
            </a:tbl>
          </a:graphicData>
        </a:graphic>
      </p:graphicFrame>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41485FC-D238-4013-95EB-0B1311A3462C}"/>
              </a:ext>
            </a:extLst>
          </p:cNvPr>
          <p:cNvSpPr>
            <a:spLocks noGrp="1"/>
          </p:cNvSpPr>
          <p:nvPr>
            <p:ph type="sldNum" sz="quarter" idx="12"/>
          </p:nvPr>
        </p:nvSpPr>
        <p:spPr/>
        <p:txBody>
          <a:bodyPr/>
          <a:lstStyle/>
          <a:p>
            <a:fld id="{B6562DF3-A9D2-467F-9103-EA9DEB47D5B1}" type="slidenum">
              <a:rPr lang="en-US" altLang="en-US"/>
              <a:pPr/>
              <a:t>167</a:t>
            </a:fld>
            <a:endParaRPr lang="en-US" altLang="en-US"/>
          </a:p>
        </p:txBody>
      </p:sp>
      <p:sp>
        <p:nvSpPr>
          <p:cNvPr id="322562" name="Rectangle 2">
            <a:extLst>
              <a:ext uri="{FF2B5EF4-FFF2-40B4-BE49-F238E27FC236}">
                <a16:creationId xmlns:a16="http://schemas.microsoft.com/office/drawing/2014/main" id="{DEE3E37E-45EA-4376-AFFB-2406C3125E68}"/>
              </a:ext>
            </a:extLst>
          </p:cNvPr>
          <p:cNvSpPr>
            <a:spLocks noGrp="1" noRot="1" noChangeArrowheads="1"/>
          </p:cNvSpPr>
          <p:nvPr>
            <p:ph type="title"/>
          </p:nvPr>
        </p:nvSpPr>
        <p:spPr/>
        <p:txBody>
          <a:bodyPr/>
          <a:lstStyle/>
          <a:p>
            <a:r>
              <a:rPr lang="en-US" altLang="en-US"/>
              <a:t>Challenge 7A: Scaling the Potentiometer</a:t>
            </a:r>
          </a:p>
        </p:txBody>
      </p:sp>
      <p:sp>
        <p:nvSpPr>
          <p:cNvPr id="322563" name="Rectangle 3">
            <a:extLst>
              <a:ext uri="{FF2B5EF4-FFF2-40B4-BE49-F238E27FC236}">
                <a16:creationId xmlns:a16="http://schemas.microsoft.com/office/drawing/2014/main" id="{5FDB11F3-66D4-483B-BFC8-3D7901F4F67C}"/>
              </a:ext>
            </a:extLst>
          </p:cNvPr>
          <p:cNvSpPr>
            <a:spLocks noGrp="1" noRot="1" noChangeArrowheads="1"/>
          </p:cNvSpPr>
          <p:nvPr>
            <p:ph type="body" idx="1"/>
          </p:nvPr>
        </p:nvSpPr>
        <p:spPr>
          <a:xfrm>
            <a:off x="301625" y="762000"/>
            <a:ext cx="8537575" cy="5029200"/>
          </a:xfrm>
        </p:spPr>
        <p:txBody>
          <a:bodyPr/>
          <a:lstStyle/>
          <a:p>
            <a:pPr>
              <a:lnSpc>
                <a:spcPct val="90000"/>
              </a:lnSpc>
            </a:pPr>
            <a:r>
              <a:rPr lang="en-US" altLang="en-US" sz="2400"/>
              <a:t>Scale the input data from the potentiometer to display its position in degrees from 0 at the minimum position to 300 (or what you feel is appropriate for the movement of your potentiometer) at the maximum position.</a:t>
            </a:r>
          </a:p>
          <a:p>
            <a:pPr lvl="1">
              <a:lnSpc>
                <a:spcPct val="90000"/>
              </a:lnSpc>
            </a:pPr>
            <a:r>
              <a:rPr lang="en-US" altLang="en-US" sz="2400"/>
              <a:t>Show the value in the DEBUG window as a decimal value with 3 places ( i.e: 090 ).</a:t>
            </a:r>
          </a:p>
          <a:p>
            <a:pPr lvl="1">
              <a:lnSpc>
                <a:spcPct val="90000"/>
              </a:lnSpc>
            </a:pPr>
            <a:r>
              <a:rPr lang="en-US" altLang="en-US" sz="2400"/>
              <a:t>Always display the data on the 1</a:t>
            </a:r>
            <a:r>
              <a:rPr lang="en-US" altLang="en-US" sz="2400" baseline="30000"/>
              <a:t>st</a:t>
            </a:r>
            <a:r>
              <a:rPr lang="en-US" altLang="en-US" sz="2400"/>
              <a:t> line of the DEBUG window.</a:t>
            </a:r>
          </a:p>
          <a:p>
            <a:pPr lvl="1">
              <a:lnSpc>
                <a:spcPct val="90000"/>
              </a:lnSpc>
            </a:pPr>
            <a:r>
              <a:rPr lang="en-US" altLang="en-US" sz="2400"/>
              <a:t>Hint:  To scale the data, multiply the value by the new maximum and divide by the old maximum, but be careful of the math constraints!</a:t>
            </a:r>
          </a:p>
          <a:p>
            <a:pPr lvl="1">
              <a:lnSpc>
                <a:spcPct val="90000"/>
              </a:lnSpc>
            </a:pPr>
            <a:r>
              <a:rPr lang="en-US" altLang="en-US" sz="2400"/>
              <a:t>Due to the non-linearity of the RCTIME results, your program will not be entirely accurate.</a:t>
            </a:r>
            <a:endParaRPr lang="en-US" altLang="en-US" sz="2000"/>
          </a:p>
        </p:txBody>
      </p:sp>
      <p:sp>
        <p:nvSpPr>
          <p:cNvPr id="322564" name="AutoShape 4">
            <a:hlinkClick r:id="rId2" action="ppaction://hlinksldjump" highlightClick="1"/>
            <a:extLst>
              <a:ext uri="{FF2B5EF4-FFF2-40B4-BE49-F238E27FC236}">
                <a16:creationId xmlns:a16="http://schemas.microsoft.com/office/drawing/2014/main" id="{86211AFF-B9F8-417F-9FB9-F5DEE3B748BF}"/>
              </a:ext>
            </a:extLst>
          </p:cNvPr>
          <p:cNvSpPr>
            <a:spLocks noChangeArrowheads="1"/>
          </p:cNvSpPr>
          <p:nvPr/>
        </p:nvSpPr>
        <p:spPr bwMode="auto">
          <a:xfrm>
            <a:off x="7010400" y="58674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pic>
        <p:nvPicPr>
          <p:cNvPr id="322566" name="Picture 6">
            <a:extLst>
              <a:ext uri="{FF2B5EF4-FFF2-40B4-BE49-F238E27FC236}">
                <a16:creationId xmlns:a16="http://schemas.microsoft.com/office/drawing/2014/main" id="{708F0CE3-F77E-4D42-B903-F195DB0F9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5780" r="27757" b="38531"/>
          <a:stretch>
            <a:fillRect/>
          </a:stretch>
        </p:blipFill>
        <p:spPr bwMode="auto">
          <a:xfrm>
            <a:off x="1143000" y="5486400"/>
            <a:ext cx="3963988" cy="868363"/>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1C788AC-BFD5-4AD4-BF93-53A2A21DB756}"/>
              </a:ext>
            </a:extLst>
          </p:cNvPr>
          <p:cNvSpPr>
            <a:spLocks noGrp="1"/>
          </p:cNvSpPr>
          <p:nvPr>
            <p:ph type="sldNum" sz="quarter" idx="12"/>
          </p:nvPr>
        </p:nvSpPr>
        <p:spPr/>
        <p:txBody>
          <a:bodyPr/>
          <a:lstStyle/>
          <a:p>
            <a:fld id="{8F77547E-4BDB-403F-8AB0-9765F010E07C}" type="slidenum">
              <a:rPr lang="en-US" altLang="en-US"/>
              <a:pPr/>
              <a:t>168</a:t>
            </a:fld>
            <a:endParaRPr lang="en-US" altLang="en-US"/>
          </a:p>
        </p:txBody>
      </p:sp>
      <p:sp>
        <p:nvSpPr>
          <p:cNvPr id="311298" name="Rectangle 2">
            <a:extLst>
              <a:ext uri="{FF2B5EF4-FFF2-40B4-BE49-F238E27FC236}">
                <a16:creationId xmlns:a16="http://schemas.microsoft.com/office/drawing/2014/main" id="{80230B18-365B-482E-8508-9B1F0933487F}"/>
              </a:ext>
            </a:extLst>
          </p:cNvPr>
          <p:cNvSpPr>
            <a:spLocks noGrp="1" noRot="1" noChangeArrowheads="1"/>
          </p:cNvSpPr>
          <p:nvPr>
            <p:ph type="title"/>
          </p:nvPr>
        </p:nvSpPr>
        <p:spPr/>
        <p:txBody>
          <a:bodyPr/>
          <a:lstStyle/>
          <a:p>
            <a:r>
              <a:rPr lang="en-US" altLang="en-US"/>
              <a:t>Boolean Operations and Math</a:t>
            </a:r>
          </a:p>
        </p:txBody>
      </p:sp>
      <p:sp>
        <p:nvSpPr>
          <p:cNvPr id="311299" name="Rectangle 3">
            <a:extLst>
              <a:ext uri="{FF2B5EF4-FFF2-40B4-BE49-F238E27FC236}">
                <a16:creationId xmlns:a16="http://schemas.microsoft.com/office/drawing/2014/main" id="{EC369525-5F88-4F8A-917E-294D02294366}"/>
              </a:ext>
            </a:extLst>
          </p:cNvPr>
          <p:cNvSpPr>
            <a:spLocks noGrp="1" noRot="1" noChangeArrowheads="1"/>
          </p:cNvSpPr>
          <p:nvPr>
            <p:ph type="body" idx="1"/>
          </p:nvPr>
        </p:nvSpPr>
        <p:spPr/>
        <p:txBody>
          <a:bodyPr/>
          <a:lstStyle/>
          <a:p>
            <a:r>
              <a:rPr lang="en-US" altLang="en-US"/>
              <a:t>The BASIC Stamp can perform Boolean operations in 2 ways:</a:t>
            </a:r>
          </a:p>
          <a:p>
            <a:pPr lvl="1"/>
            <a:r>
              <a:rPr lang="en-US" altLang="en-US"/>
              <a:t>Evaluation of expressions</a:t>
            </a:r>
          </a:p>
          <a:p>
            <a:pPr lvl="1"/>
            <a:r>
              <a:rPr lang="en-US" altLang="en-US"/>
              <a:t>Bit manipulation</a:t>
            </a:r>
            <a:br>
              <a:rPr lang="en-US" altLang="en-US"/>
            </a:br>
            <a:endParaRPr lang="en-US" altLang="en-US"/>
          </a:p>
          <a:p>
            <a:r>
              <a:rPr lang="en-US" altLang="en-US"/>
              <a:t>States:</a:t>
            </a:r>
          </a:p>
          <a:p>
            <a:pPr lvl="1"/>
            <a:r>
              <a:rPr lang="en-US" altLang="en-US"/>
              <a:t>A state can either be considered TRUE or FALSE, or the bit states of 1 and 0 respectively.</a:t>
            </a:r>
          </a:p>
          <a:p>
            <a:pPr lvl="1"/>
            <a:r>
              <a:rPr lang="en-US" altLang="en-US"/>
              <a:t>If an input returns a 1, it would be considered to be TRUE.</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a:extLst>
              <a:ext uri="{FF2B5EF4-FFF2-40B4-BE49-F238E27FC236}">
                <a16:creationId xmlns:a16="http://schemas.microsoft.com/office/drawing/2014/main" id="{E5A9AF48-4B50-42C2-AF80-7365ACD9BB24}"/>
              </a:ext>
            </a:extLst>
          </p:cNvPr>
          <p:cNvSpPr>
            <a:spLocks noGrp="1"/>
          </p:cNvSpPr>
          <p:nvPr>
            <p:ph type="sldNum" sz="quarter" idx="12"/>
          </p:nvPr>
        </p:nvSpPr>
        <p:spPr/>
        <p:txBody>
          <a:bodyPr/>
          <a:lstStyle/>
          <a:p>
            <a:fld id="{34B50756-F1DB-4EF9-B249-31EDEEAF523D}" type="slidenum">
              <a:rPr lang="en-US" altLang="en-US"/>
              <a:pPr/>
              <a:t>169</a:t>
            </a:fld>
            <a:endParaRPr lang="en-US" altLang="en-US"/>
          </a:p>
        </p:txBody>
      </p:sp>
      <p:sp>
        <p:nvSpPr>
          <p:cNvPr id="319490" name="Rectangle 2">
            <a:extLst>
              <a:ext uri="{FF2B5EF4-FFF2-40B4-BE49-F238E27FC236}">
                <a16:creationId xmlns:a16="http://schemas.microsoft.com/office/drawing/2014/main" id="{CE3290B2-3ACA-43A7-8071-2957D6FA839E}"/>
              </a:ext>
            </a:extLst>
          </p:cNvPr>
          <p:cNvSpPr>
            <a:spLocks noGrp="1" noRot="1" noChangeArrowheads="1"/>
          </p:cNvSpPr>
          <p:nvPr>
            <p:ph type="title"/>
          </p:nvPr>
        </p:nvSpPr>
        <p:spPr/>
        <p:txBody>
          <a:bodyPr/>
          <a:lstStyle/>
          <a:p>
            <a:endParaRPr lang="en-US" altLang="en-US"/>
          </a:p>
        </p:txBody>
      </p:sp>
      <p:sp>
        <p:nvSpPr>
          <p:cNvPr id="319491" name="Rectangle 3">
            <a:extLst>
              <a:ext uri="{FF2B5EF4-FFF2-40B4-BE49-F238E27FC236}">
                <a16:creationId xmlns:a16="http://schemas.microsoft.com/office/drawing/2014/main" id="{AD850777-7207-44E4-9021-F05199691FF9}"/>
              </a:ext>
            </a:extLst>
          </p:cNvPr>
          <p:cNvSpPr>
            <a:spLocks noGrp="1" noRot="1" noChangeArrowheads="1"/>
          </p:cNvSpPr>
          <p:nvPr>
            <p:ph type="body" idx="1"/>
          </p:nvPr>
        </p:nvSpPr>
        <p:spPr>
          <a:xfrm>
            <a:off x="685800" y="762000"/>
            <a:ext cx="7848600" cy="685800"/>
          </a:xfrm>
        </p:spPr>
        <p:txBody>
          <a:bodyPr/>
          <a:lstStyle/>
          <a:p>
            <a:pPr>
              <a:lnSpc>
                <a:spcPct val="90000"/>
              </a:lnSpc>
              <a:buFont typeface="Wingdings 3" panose="05040102010807070707" pitchFamily="18" charset="2"/>
              <a:buNone/>
            </a:pPr>
            <a:r>
              <a:rPr lang="en-US" altLang="en-US" sz="2800"/>
              <a:t>Summary of Boolean Operation</a:t>
            </a:r>
          </a:p>
          <a:p>
            <a:pPr>
              <a:lnSpc>
                <a:spcPct val="90000"/>
              </a:lnSpc>
              <a:buFont typeface="Wingdings 3" panose="05040102010807070707" pitchFamily="18" charset="2"/>
              <a:buNone/>
            </a:pPr>
            <a:r>
              <a:rPr lang="en-US" altLang="en-US" sz="2800"/>
              <a:t>T = TRUE (or 1)   F = FALSE (or 0)</a:t>
            </a:r>
          </a:p>
        </p:txBody>
      </p:sp>
      <p:graphicFrame>
        <p:nvGraphicFramePr>
          <p:cNvPr id="319552" name="Group 64">
            <a:extLst>
              <a:ext uri="{FF2B5EF4-FFF2-40B4-BE49-F238E27FC236}">
                <a16:creationId xmlns:a16="http://schemas.microsoft.com/office/drawing/2014/main" id="{14A052E8-A9CC-4838-838C-8DA816001600}"/>
              </a:ext>
            </a:extLst>
          </p:cNvPr>
          <p:cNvGraphicFramePr>
            <a:graphicFrameLocks noGrp="1"/>
          </p:cNvGraphicFramePr>
          <p:nvPr/>
        </p:nvGraphicFramePr>
        <p:xfrm>
          <a:off x="685800" y="1676400"/>
          <a:ext cx="7848600" cy="4814888"/>
        </p:xfrm>
        <a:graphic>
          <a:graphicData uri="http://schemas.openxmlformats.org/drawingml/2006/table">
            <a:tbl>
              <a:tblPr/>
              <a:tblGrid>
                <a:gridCol w="1143000">
                  <a:extLst>
                    <a:ext uri="{9D8B030D-6E8A-4147-A177-3AD203B41FA5}">
                      <a16:colId xmlns:a16="http://schemas.microsoft.com/office/drawing/2014/main" val="3447734134"/>
                    </a:ext>
                  </a:extLst>
                </a:gridCol>
                <a:gridCol w="4191000">
                  <a:extLst>
                    <a:ext uri="{9D8B030D-6E8A-4147-A177-3AD203B41FA5}">
                      <a16:colId xmlns:a16="http://schemas.microsoft.com/office/drawing/2014/main" val="254636899"/>
                    </a:ext>
                  </a:extLst>
                </a:gridCol>
                <a:gridCol w="2514600">
                  <a:extLst>
                    <a:ext uri="{9D8B030D-6E8A-4147-A177-3AD203B41FA5}">
                      <a16:colId xmlns:a16="http://schemas.microsoft.com/office/drawing/2014/main" val="1887765602"/>
                    </a:ext>
                  </a:extLst>
                </a:gridCol>
              </a:tblGrid>
              <a:tr h="603250">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NOT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Inverts the state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F = </a:t>
                      </a:r>
                      <a:r>
                        <a:rPr kumimoji="0" lang="en-US" altLang="en-US" sz="20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t>NOT</a:t>
                      </a: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 T</a:t>
                      </a:r>
                      <a:b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b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T = </a:t>
                      </a:r>
                      <a:r>
                        <a:rPr kumimoji="0" lang="en-US" altLang="en-US" sz="20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t>NOT</a:t>
                      </a: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 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09705736"/>
                  </a:ext>
                </a:extLst>
              </a:tr>
              <a:tr h="603250">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All must be true for the result to be true (need this AND that).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F = F </a:t>
                      </a:r>
                      <a:r>
                        <a:rPr kumimoji="0" lang="en-US" altLang="en-US" sz="20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t>AND</a:t>
                      </a: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 F </a:t>
                      </a:r>
                      <a:b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b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F = F </a:t>
                      </a:r>
                      <a:r>
                        <a:rPr kumimoji="0" lang="en-US" altLang="en-US" sz="20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t>AND</a:t>
                      </a: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 T</a:t>
                      </a:r>
                      <a:b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b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F = T </a:t>
                      </a:r>
                      <a:r>
                        <a:rPr kumimoji="0" lang="en-US" altLang="en-US" sz="20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t>AND</a:t>
                      </a: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 F</a:t>
                      </a:r>
                      <a:b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b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T = T </a:t>
                      </a:r>
                      <a:r>
                        <a:rPr kumimoji="0" lang="en-US" altLang="en-US" sz="20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t>AND</a:t>
                      </a: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 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7631884"/>
                  </a:ext>
                </a:extLst>
              </a:tr>
              <a:tr h="603250">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Any must be true for the result to be true (need this OR that)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F = F </a:t>
                      </a:r>
                      <a:r>
                        <a:rPr kumimoji="0" lang="en-US" altLang="en-US" sz="20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t>OR</a:t>
                      </a: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 F</a:t>
                      </a:r>
                      <a:b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b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T = F </a:t>
                      </a:r>
                      <a:r>
                        <a:rPr kumimoji="0" lang="en-US" altLang="en-US" sz="20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t>OR</a:t>
                      </a: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 T</a:t>
                      </a:r>
                      <a:b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b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T = T </a:t>
                      </a:r>
                      <a:r>
                        <a:rPr kumimoji="0" lang="en-US" altLang="en-US" sz="20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t>OR</a:t>
                      </a: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 F</a:t>
                      </a:r>
                      <a:b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b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T = T </a:t>
                      </a:r>
                      <a:r>
                        <a:rPr kumimoji="0" lang="en-US" altLang="en-US" sz="20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t>OR</a:t>
                      </a: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7979095"/>
                  </a:ext>
                </a:extLst>
              </a:tr>
              <a:tr h="603250">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XOR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8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Exclusive OR: Either, but not both, must be true for the result to be true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3" panose="05040102010807070707" pitchFamily="18" charset="2"/>
                        <a:buNone/>
                        <a:tabLst/>
                      </a:pP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F = F </a:t>
                      </a:r>
                      <a:r>
                        <a:rPr kumimoji="0" lang="en-US" altLang="en-US" sz="20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t>XOR</a:t>
                      </a: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 F</a:t>
                      </a:r>
                      <a:b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b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T = F </a:t>
                      </a:r>
                      <a:r>
                        <a:rPr kumimoji="0" lang="en-US" altLang="en-US" sz="20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t>XOR</a:t>
                      </a: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 T</a:t>
                      </a:r>
                      <a:b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b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T = T </a:t>
                      </a:r>
                      <a:r>
                        <a:rPr kumimoji="0" lang="en-US" altLang="en-US" sz="20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t>XOR</a:t>
                      </a: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 F</a:t>
                      </a:r>
                      <a:b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b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F = T </a:t>
                      </a:r>
                      <a:r>
                        <a:rPr kumimoji="0" lang="en-US" altLang="en-US" sz="2000" b="0" i="0" u="none" strike="noStrike" cap="none" normalizeH="0" baseline="0">
                          <a:ln>
                            <a:noFill/>
                          </a:ln>
                          <a:solidFill>
                            <a:schemeClr val="tx2"/>
                          </a:solidFill>
                          <a:effectLst>
                            <a:outerShdw blurRad="38100" dist="38100" dir="2700000" algn="tl">
                              <a:srgbClr val="000000"/>
                            </a:outerShdw>
                          </a:effectLst>
                          <a:latin typeface="Arial" panose="020B0604020202020204" pitchFamily="34" charset="0"/>
                        </a:rPr>
                        <a:t>XOR</a:t>
                      </a:r>
                      <a:r>
                        <a:rPr kumimoji="0" lang="en-US" altLang="en-US" sz="2000" b="0" i="0" u="none" strike="noStrike" cap="none" normalizeH="0" baseline="0">
                          <a:ln>
                            <a:noFill/>
                          </a:ln>
                          <a:solidFill>
                            <a:schemeClr val="tx1"/>
                          </a:solidFill>
                          <a:effectLst>
                            <a:outerShdw blurRad="38100" dist="38100" dir="2700000" algn="tl">
                              <a:srgbClr val="000000"/>
                            </a:outerShdw>
                          </a:effectLst>
                          <a:latin typeface="Arial" panose="020B0604020202020204" pitchFamily="34" charset="0"/>
                        </a:rPr>
                        <a:t> 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285574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930B90EB-961B-44E2-B23B-F233DB6F422B}"/>
              </a:ext>
            </a:extLst>
          </p:cNvPr>
          <p:cNvSpPr>
            <a:spLocks noGrp="1"/>
          </p:cNvSpPr>
          <p:nvPr>
            <p:ph type="sldNum" sz="quarter" idx="12"/>
          </p:nvPr>
        </p:nvSpPr>
        <p:spPr/>
        <p:txBody>
          <a:bodyPr/>
          <a:lstStyle/>
          <a:p>
            <a:fld id="{D13FB350-4C97-4F14-9347-C224B4B34AF6}" type="slidenum">
              <a:rPr lang="en-US" altLang="en-US"/>
              <a:pPr/>
              <a:t>17</a:t>
            </a:fld>
            <a:endParaRPr lang="en-US" altLang="en-US"/>
          </a:p>
        </p:txBody>
      </p:sp>
      <p:sp>
        <p:nvSpPr>
          <p:cNvPr id="222210" name="Rectangle 2">
            <a:extLst>
              <a:ext uri="{FF2B5EF4-FFF2-40B4-BE49-F238E27FC236}">
                <a16:creationId xmlns:a16="http://schemas.microsoft.com/office/drawing/2014/main" id="{F5D3C183-7FD3-4711-879E-DC0DE923ADF6}"/>
              </a:ext>
            </a:extLst>
          </p:cNvPr>
          <p:cNvSpPr>
            <a:spLocks noGrp="1" noRot="1" noChangeArrowheads="1"/>
          </p:cNvSpPr>
          <p:nvPr>
            <p:ph type="title"/>
          </p:nvPr>
        </p:nvSpPr>
        <p:spPr/>
        <p:txBody>
          <a:bodyPr/>
          <a:lstStyle/>
          <a:p>
            <a:r>
              <a:rPr lang="en-US" altLang="en-US"/>
              <a:t>Component Power Connections</a:t>
            </a:r>
          </a:p>
        </p:txBody>
      </p:sp>
      <p:sp>
        <p:nvSpPr>
          <p:cNvPr id="222211" name="Rectangle 3">
            <a:extLst>
              <a:ext uri="{FF2B5EF4-FFF2-40B4-BE49-F238E27FC236}">
                <a16:creationId xmlns:a16="http://schemas.microsoft.com/office/drawing/2014/main" id="{3512188B-A24E-4F5B-8257-C64B538CC48C}"/>
              </a:ext>
            </a:extLst>
          </p:cNvPr>
          <p:cNvSpPr>
            <a:spLocks noGrp="1" noRot="1" noChangeArrowheads="1"/>
          </p:cNvSpPr>
          <p:nvPr>
            <p:ph type="body" idx="1"/>
          </p:nvPr>
        </p:nvSpPr>
        <p:spPr>
          <a:xfrm>
            <a:off x="301625" y="762000"/>
            <a:ext cx="8540750" cy="923925"/>
          </a:xfrm>
        </p:spPr>
        <p:txBody>
          <a:bodyPr/>
          <a:lstStyle/>
          <a:p>
            <a:pPr>
              <a:lnSpc>
                <a:spcPct val="90000"/>
              </a:lnSpc>
            </a:pPr>
            <a:r>
              <a:rPr lang="en-US" altLang="en-US" sz="2800"/>
              <a:t>Power for the components are available on headers also.</a:t>
            </a:r>
            <a:endParaRPr lang="en-US" altLang="en-US"/>
          </a:p>
        </p:txBody>
      </p:sp>
      <p:sp>
        <p:nvSpPr>
          <p:cNvPr id="222234" name="Rectangle 26">
            <a:extLst>
              <a:ext uri="{FF2B5EF4-FFF2-40B4-BE49-F238E27FC236}">
                <a16:creationId xmlns:a16="http://schemas.microsoft.com/office/drawing/2014/main" id="{0D8462DC-F69E-4FA7-8660-11CE3A513CC6}"/>
              </a:ext>
            </a:extLst>
          </p:cNvPr>
          <p:cNvSpPr>
            <a:spLocks noChangeArrowheads="1"/>
          </p:cNvSpPr>
          <p:nvPr/>
        </p:nvSpPr>
        <p:spPr bwMode="auto">
          <a:xfrm>
            <a:off x="762000" y="2743200"/>
            <a:ext cx="7467600" cy="3352800"/>
          </a:xfrm>
          <a:prstGeom prst="rect">
            <a:avLst/>
          </a:prstGeom>
          <a:solidFill>
            <a:schemeClr val="tx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222243" name="Picture 35" descr="BOE close up.jpg                                               00042628Bilbo                          B8AA0ACE:">
            <a:extLst>
              <a:ext uri="{FF2B5EF4-FFF2-40B4-BE49-F238E27FC236}">
                <a16:creationId xmlns:a16="http://schemas.microsoft.com/office/drawing/2014/main" id="{DBE340B2-F3DF-4B75-9FB8-D94F68C734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971800"/>
            <a:ext cx="4343400" cy="2979738"/>
          </a:xfrm>
          <a:prstGeom prst="rect">
            <a:avLst/>
          </a:prstGeom>
          <a:noFill/>
          <a:extLst>
            <a:ext uri="{909E8E84-426E-40DD-AFC4-6F175D3DCCD1}">
              <a14:hiddenFill xmlns:a14="http://schemas.microsoft.com/office/drawing/2010/main">
                <a:solidFill>
                  <a:srgbClr val="FFFFFF"/>
                </a:solidFill>
              </a14:hiddenFill>
            </a:ext>
          </a:extLst>
        </p:spPr>
      </p:pic>
      <p:grpSp>
        <p:nvGrpSpPr>
          <p:cNvPr id="222253" name="Group 45">
            <a:extLst>
              <a:ext uri="{FF2B5EF4-FFF2-40B4-BE49-F238E27FC236}">
                <a16:creationId xmlns:a16="http://schemas.microsoft.com/office/drawing/2014/main" id="{9F5E6B95-B44F-47A9-9DCB-3064E911CF97}"/>
              </a:ext>
            </a:extLst>
          </p:cNvPr>
          <p:cNvGrpSpPr>
            <a:grpSpLocks/>
          </p:cNvGrpSpPr>
          <p:nvPr/>
        </p:nvGrpSpPr>
        <p:grpSpPr bwMode="auto">
          <a:xfrm>
            <a:off x="762000" y="2133600"/>
            <a:ext cx="3733800" cy="2667000"/>
            <a:chOff x="480" y="1344"/>
            <a:chExt cx="2352" cy="1680"/>
          </a:xfrm>
        </p:grpSpPr>
        <p:sp>
          <p:nvSpPr>
            <p:cNvPr id="222237" name="Rectangle 29">
              <a:extLst>
                <a:ext uri="{FF2B5EF4-FFF2-40B4-BE49-F238E27FC236}">
                  <a16:creationId xmlns:a16="http://schemas.microsoft.com/office/drawing/2014/main" id="{76DF7889-B3BB-4884-AAF0-536AF9A9FF1B}"/>
                </a:ext>
              </a:extLst>
            </p:cNvPr>
            <p:cNvSpPr>
              <a:spLocks noChangeArrowheads="1"/>
            </p:cNvSpPr>
            <p:nvPr/>
          </p:nvSpPr>
          <p:spPr bwMode="auto">
            <a:xfrm>
              <a:off x="480" y="1344"/>
              <a:ext cx="1488" cy="231"/>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buClrTx/>
                <a:buSzTx/>
                <a:buFontTx/>
                <a:buNone/>
              </a:pPr>
              <a:r>
                <a:rPr lang="en-US" altLang="en-US" sz="1800">
                  <a:solidFill>
                    <a:schemeClr val="tx1"/>
                  </a:solidFill>
                  <a:effectLst>
                    <a:outerShdw blurRad="38100" dist="38100" dir="2700000" algn="tl">
                      <a:srgbClr val="000000"/>
                    </a:outerShdw>
                  </a:effectLst>
                </a:rPr>
                <a:t>+5V (Vdd)</a:t>
              </a:r>
              <a:endParaRPr lang="en-US" altLang="en-US" sz="1800" b="0">
                <a:solidFill>
                  <a:schemeClr val="tx1"/>
                </a:solidFill>
              </a:endParaRPr>
            </a:p>
          </p:txBody>
        </p:sp>
        <p:sp>
          <p:nvSpPr>
            <p:cNvPr id="222244" name="Rectangle 36">
              <a:extLst>
                <a:ext uri="{FF2B5EF4-FFF2-40B4-BE49-F238E27FC236}">
                  <a16:creationId xmlns:a16="http://schemas.microsoft.com/office/drawing/2014/main" id="{C5D9737F-6A82-488B-B59C-91AB7223D1CD}"/>
                </a:ext>
              </a:extLst>
            </p:cNvPr>
            <p:cNvSpPr>
              <a:spLocks noChangeArrowheads="1"/>
            </p:cNvSpPr>
            <p:nvPr/>
          </p:nvSpPr>
          <p:spPr bwMode="auto">
            <a:xfrm>
              <a:off x="2496" y="2256"/>
              <a:ext cx="336" cy="144"/>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45" name="Rectangle 37">
              <a:extLst>
                <a:ext uri="{FF2B5EF4-FFF2-40B4-BE49-F238E27FC236}">
                  <a16:creationId xmlns:a16="http://schemas.microsoft.com/office/drawing/2014/main" id="{03EBAF1B-4292-40E3-9784-F522CAB30C90}"/>
                </a:ext>
              </a:extLst>
            </p:cNvPr>
            <p:cNvSpPr>
              <a:spLocks noChangeArrowheads="1"/>
            </p:cNvSpPr>
            <p:nvPr/>
          </p:nvSpPr>
          <p:spPr bwMode="auto">
            <a:xfrm>
              <a:off x="1920" y="2928"/>
              <a:ext cx="240" cy="96"/>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2254" name="Group 46">
            <a:extLst>
              <a:ext uri="{FF2B5EF4-FFF2-40B4-BE49-F238E27FC236}">
                <a16:creationId xmlns:a16="http://schemas.microsoft.com/office/drawing/2014/main" id="{873B302F-029F-49B2-BF3A-B441FE3F9CAB}"/>
              </a:ext>
            </a:extLst>
          </p:cNvPr>
          <p:cNvGrpSpPr>
            <a:grpSpLocks/>
          </p:cNvGrpSpPr>
          <p:nvPr/>
        </p:nvGrpSpPr>
        <p:grpSpPr bwMode="auto">
          <a:xfrm>
            <a:off x="3124200" y="2133600"/>
            <a:ext cx="2514600" cy="1752600"/>
            <a:chOff x="1968" y="1344"/>
            <a:chExt cx="1584" cy="1104"/>
          </a:xfrm>
        </p:grpSpPr>
        <p:sp>
          <p:nvSpPr>
            <p:cNvPr id="222236" name="Rectangle 28">
              <a:extLst>
                <a:ext uri="{FF2B5EF4-FFF2-40B4-BE49-F238E27FC236}">
                  <a16:creationId xmlns:a16="http://schemas.microsoft.com/office/drawing/2014/main" id="{3C90C104-2CA8-4DD1-9DB6-CB021955CB6C}"/>
                </a:ext>
              </a:extLst>
            </p:cNvPr>
            <p:cNvSpPr>
              <a:spLocks noChangeArrowheads="1"/>
            </p:cNvSpPr>
            <p:nvPr/>
          </p:nvSpPr>
          <p:spPr bwMode="auto">
            <a:xfrm>
              <a:off x="2064" y="1344"/>
              <a:ext cx="1488" cy="231"/>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buClrTx/>
                <a:buSzTx/>
                <a:buFontTx/>
                <a:buNone/>
              </a:pPr>
              <a:r>
                <a:rPr lang="en-US" altLang="en-US" sz="1800">
                  <a:solidFill>
                    <a:schemeClr val="tx1"/>
                  </a:solidFill>
                  <a:effectLst>
                    <a:outerShdw blurRad="38100" dist="38100" dir="2700000" algn="tl">
                      <a:srgbClr val="000000"/>
                    </a:outerShdw>
                  </a:effectLst>
                </a:rPr>
                <a:t>0V or ground (Vss)</a:t>
              </a:r>
              <a:endParaRPr lang="en-US" altLang="en-US" sz="1800" b="0">
                <a:solidFill>
                  <a:schemeClr val="tx1"/>
                </a:solidFill>
              </a:endParaRPr>
            </a:p>
          </p:txBody>
        </p:sp>
        <p:sp>
          <p:nvSpPr>
            <p:cNvPr id="222246" name="Rectangle 38">
              <a:extLst>
                <a:ext uri="{FF2B5EF4-FFF2-40B4-BE49-F238E27FC236}">
                  <a16:creationId xmlns:a16="http://schemas.microsoft.com/office/drawing/2014/main" id="{7E6A70CE-A38E-4707-88BD-8448A37141C5}"/>
                </a:ext>
              </a:extLst>
            </p:cNvPr>
            <p:cNvSpPr>
              <a:spLocks noChangeArrowheads="1"/>
            </p:cNvSpPr>
            <p:nvPr/>
          </p:nvSpPr>
          <p:spPr bwMode="auto">
            <a:xfrm>
              <a:off x="3072" y="2256"/>
              <a:ext cx="336" cy="144"/>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47" name="Rectangle 39">
              <a:extLst>
                <a:ext uri="{FF2B5EF4-FFF2-40B4-BE49-F238E27FC236}">
                  <a16:creationId xmlns:a16="http://schemas.microsoft.com/office/drawing/2014/main" id="{8DB2882D-5E26-4FAD-996A-BFB1EA079970}"/>
                </a:ext>
              </a:extLst>
            </p:cNvPr>
            <p:cNvSpPr>
              <a:spLocks noChangeArrowheads="1"/>
            </p:cNvSpPr>
            <p:nvPr/>
          </p:nvSpPr>
          <p:spPr bwMode="auto">
            <a:xfrm>
              <a:off x="1968" y="2304"/>
              <a:ext cx="384" cy="144"/>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2255" name="Group 47">
            <a:extLst>
              <a:ext uri="{FF2B5EF4-FFF2-40B4-BE49-F238E27FC236}">
                <a16:creationId xmlns:a16="http://schemas.microsoft.com/office/drawing/2014/main" id="{9B9EEDE0-20C4-4EAC-88AD-81667A417E76}"/>
              </a:ext>
            </a:extLst>
          </p:cNvPr>
          <p:cNvGrpSpPr>
            <a:grpSpLocks/>
          </p:cNvGrpSpPr>
          <p:nvPr/>
        </p:nvGrpSpPr>
        <p:grpSpPr bwMode="auto">
          <a:xfrm>
            <a:off x="1676400" y="2133600"/>
            <a:ext cx="6553200" cy="2667000"/>
            <a:chOff x="1056" y="1344"/>
            <a:chExt cx="4128" cy="1680"/>
          </a:xfrm>
        </p:grpSpPr>
        <p:sp>
          <p:nvSpPr>
            <p:cNvPr id="222235" name="Rectangle 27">
              <a:extLst>
                <a:ext uri="{FF2B5EF4-FFF2-40B4-BE49-F238E27FC236}">
                  <a16:creationId xmlns:a16="http://schemas.microsoft.com/office/drawing/2014/main" id="{7C9A521C-DC1C-4C01-BCC9-0F3B64C6CD89}"/>
                </a:ext>
              </a:extLst>
            </p:cNvPr>
            <p:cNvSpPr>
              <a:spLocks noChangeArrowheads="1"/>
            </p:cNvSpPr>
            <p:nvPr/>
          </p:nvSpPr>
          <p:spPr bwMode="auto">
            <a:xfrm>
              <a:off x="3648" y="1344"/>
              <a:ext cx="1536" cy="231"/>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0"/>
                </a:spcBef>
                <a:buClrTx/>
                <a:buSzTx/>
                <a:buFontTx/>
                <a:buNone/>
              </a:pPr>
              <a:r>
                <a:rPr lang="en-US" altLang="en-US" sz="1800">
                  <a:solidFill>
                    <a:schemeClr val="tx1"/>
                  </a:solidFill>
                  <a:effectLst>
                    <a:outerShdw blurRad="38100" dist="38100" dir="2700000" algn="tl">
                      <a:srgbClr val="000000"/>
                    </a:outerShdw>
                  </a:effectLst>
                </a:rPr>
                <a:t>Supply Voltage (Vin)</a:t>
              </a:r>
              <a:endParaRPr lang="en-US" altLang="en-US" sz="1800" b="0">
                <a:solidFill>
                  <a:schemeClr val="tx1"/>
                </a:solidFill>
              </a:endParaRPr>
            </a:p>
          </p:txBody>
        </p:sp>
        <p:sp>
          <p:nvSpPr>
            <p:cNvPr id="222248" name="Rectangle 40">
              <a:extLst>
                <a:ext uri="{FF2B5EF4-FFF2-40B4-BE49-F238E27FC236}">
                  <a16:creationId xmlns:a16="http://schemas.microsoft.com/office/drawing/2014/main" id="{0F9CE943-EB80-4188-8571-D922EDD14B2C}"/>
                </a:ext>
              </a:extLst>
            </p:cNvPr>
            <p:cNvSpPr>
              <a:spLocks noChangeArrowheads="1"/>
            </p:cNvSpPr>
            <p:nvPr/>
          </p:nvSpPr>
          <p:spPr bwMode="auto">
            <a:xfrm>
              <a:off x="2832" y="2256"/>
              <a:ext cx="240" cy="144"/>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49" name="Rectangle 41">
              <a:extLst>
                <a:ext uri="{FF2B5EF4-FFF2-40B4-BE49-F238E27FC236}">
                  <a16:creationId xmlns:a16="http://schemas.microsoft.com/office/drawing/2014/main" id="{6A3B5B76-3006-4AFA-B37B-795FABAFD3BD}"/>
                </a:ext>
              </a:extLst>
            </p:cNvPr>
            <p:cNvSpPr>
              <a:spLocks noChangeArrowheads="1"/>
            </p:cNvSpPr>
            <p:nvPr/>
          </p:nvSpPr>
          <p:spPr bwMode="auto">
            <a:xfrm>
              <a:off x="2160" y="2928"/>
              <a:ext cx="240" cy="96"/>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50" name="Rectangle 42">
              <a:extLst>
                <a:ext uri="{FF2B5EF4-FFF2-40B4-BE49-F238E27FC236}">
                  <a16:creationId xmlns:a16="http://schemas.microsoft.com/office/drawing/2014/main" id="{633FAB07-8DA6-466F-9B20-318EA0A743D0}"/>
                </a:ext>
              </a:extLst>
            </p:cNvPr>
            <p:cNvSpPr>
              <a:spLocks noChangeArrowheads="1"/>
            </p:cNvSpPr>
            <p:nvPr/>
          </p:nvSpPr>
          <p:spPr bwMode="auto">
            <a:xfrm>
              <a:off x="1056" y="1872"/>
              <a:ext cx="1104" cy="384"/>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22251" name="Text Box 43">
            <a:extLst>
              <a:ext uri="{FF2B5EF4-FFF2-40B4-BE49-F238E27FC236}">
                <a16:creationId xmlns:a16="http://schemas.microsoft.com/office/drawing/2014/main" id="{A73640F7-0384-449A-A1A2-9681FF431A4B}"/>
              </a:ext>
            </a:extLst>
          </p:cNvPr>
          <p:cNvSpPr txBox="1">
            <a:spLocks noChangeArrowheads="1"/>
          </p:cNvSpPr>
          <p:nvPr/>
        </p:nvSpPr>
        <p:spPr bwMode="auto">
          <a:xfrm>
            <a:off x="5791200" y="3354388"/>
            <a:ext cx="2236788" cy="1616075"/>
          </a:xfrm>
          <a:prstGeom prst="rect">
            <a:avLst/>
          </a:prstGeom>
          <a:noFill/>
          <a:ln w="34925">
            <a:solidFill>
              <a:srgbClr val="FF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spcBef>
                <a:spcPct val="0"/>
              </a:spcBef>
              <a:buClrTx/>
              <a:buSzTx/>
              <a:buFontTx/>
              <a:buNone/>
            </a:pPr>
            <a:r>
              <a:rPr lang="en-US" altLang="en-US" sz="1400">
                <a:solidFill>
                  <a:schemeClr val="accent2"/>
                </a:solidFill>
              </a:rPr>
              <a:t>NOTE:  Use of Vin</a:t>
            </a:r>
            <a:br>
              <a:rPr lang="en-US" altLang="en-US" sz="1400">
                <a:solidFill>
                  <a:schemeClr val="accent2"/>
                </a:solidFill>
              </a:rPr>
            </a:br>
            <a:r>
              <a:rPr lang="en-US" altLang="en-US" sz="1400">
                <a:solidFill>
                  <a:schemeClr val="accent2"/>
                </a:solidFill>
              </a:rPr>
              <a:t>may cause damaging</a:t>
            </a:r>
            <a:br>
              <a:rPr lang="en-US" altLang="en-US" sz="1400">
                <a:solidFill>
                  <a:schemeClr val="accent2"/>
                </a:solidFill>
              </a:rPr>
            </a:br>
            <a:r>
              <a:rPr lang="en-US" altLang="en-US" sz="1400">
                <a:solidFill>
                  <a:schemeClr val="accent2"/>
                </a:solidFill>
              </a:rPr>
              <a:t>voltages to be applied </a:t>
            </a:r>
            <a:br>
              <a:rPr lang="en-US" altLang="en-US" sz="1400">
                <a:solidFill>
                  <a:schemeClr val="accent2"/>
                </a:solidFill>
              </a:rPr>
            </a:br>
            <a:r>
              <a:rPr lang="en-US" altLang="en-US" sz="1400">
                <a:solidFill>
                  <a:schemeClr val="accent2"/>
                </a:solidFill>
              </a:rPr>
              <a:t>to the BASIC Stamp.</a:t>
            </a:r>
            <a:br>
              <a:rPr lang="en-US" altLang="en-US" sz="1400">
                <a:solidFill>
                  <a:schemeClr val="accent2"/>
                </a:solidFill>
              </a:rPr>
            </a:br>
            <a:br>
              <a:rPr lang="en-US" altLang="en-US" sz="1400">
                <a:solidFill>
                  <a:schemeClr val="accent2"/>
                </a:solidFill>
              </a:rPr>
            </a:br>
            <a:r>
              <a:rPr lang="en-US" altLang="en-US" sz="1400">
                <a:solidFill>
                  <a:schemeClr val="accent2"/>
                </a:solidFill>
              </a:rPr>
              <a:t>Use only under directed</a:t>
            </a:r>
            <a:br>
              <a:rPr lang="en-US" altLang="en-US" sz="1400">
                <a:solidFill>
                  <a:schemeClr val="accent2"/>
                </a:solidFill>
              </a:rPr>
            </a:br>
            <a:r>
              <a:rPr lang="en-US" altLang="en-US" sz="1400">
                <a:solidFill>
                  <a:schemeClr val="accent2"/>
                </a:solidFill>
              </a:rPr>
              <a:t>use!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2000"/>
                                  </p:stCondLst>
                                  <p:childTnLst>
                                    <p:set>
                                      <p:cBhvr>
                                        <p:cTn id="6" dur="1" fill="hold">
                                          <p:stCondLst>
                                            <p:cond delay="0"/>
                                          </p:stCondLst>
                                        </p:cTn>
                                        <p:tgtEl>
                                          <p:spTgt spid="222253"/>
                                        </p:tgtEl>
                                        <p:attrNameLst>
                                          <p:attrName>style.visibility</p:attrName>
                                        </p:attrNameLst>
                                      </p:cBhvr>
                                      <p:to>
                                        <p:strVal val="visible"/>
                                      </p:to>
                                    </p:set>
                                    <p:anim calcmode="lin" valueType="num">
                                      <p:cBhvr additive="base">
                                        <p:cTn id="7" dur="500" fill="hold"/>
                                        <p:tgtEl>
                                          <p:spTgt spid="222253"/>
                                        </p:tgtEl>
                                        <p:attrNameLst>
                                          <p:attrName>ppt_x</p:attrName>
                                        </p:attrNameLst>
                                      </p:cBhvr>
                                      <p:tavLst>
                                        <p:tav tm="0">
                                          <p:val>
                                            <p:strVal val="0-#ppt_w/2"/>
                                          </p:val>
                                        </p:tav>
                                        <p:tav tm="100000">
                                          <p:val>
                                            <p:strVal val="#ppt_x"/>
                                          </p:val>
                                        </p:tav>
                                      </p:tavLst>
                                    </p:anim>
                                    <p:anim calcmode="lin" valueType="num">
                                      <p:cBhvr additive="base">
                                        <p:cTn id="8" dur="500" fill="hold"/>
                                        <p:tgtEl>
                                          <p:spTgt spid="22225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500"/>
                            </p:stCondLst>
                            <p:childTnLst>
                              <p:par>
                                <p:cTn id="10" presetID="2" presetClass="entr" presetSubtype="1" fill="hold" nodeType="afterEffect">
                                  <p:stCondLst>
                                    <p:cond delay="2000"/>
                                  </p:stCondLst>
                                  <p:childTnLst>
                                    <p:set>
                                      <p:cBhvr>
                                        <p:cTn id="11" dur="1" fill="hold">
                                          <p:stCondLst>
                                            <p:cond delay="0"/>
                                          </p:stCondLst>
                                        </p:cTn>
                                        <p:tgtEl>
                                          <p:spTgt spid="222254"/>
                                        </p:tgtEl>
                                        <p:attrNameLst>
                                          <p:attrName>style.visibility</p:attrName>
                                        </p:attrNameLst>
                                      </p:cBhvr>
                                      <p:to>
                                        <p:strVal val="visible"/>
                                      </p:to>
                                    </p:set>
                                    <p:anim calcmode="lin" valueType="num">
                                      <p:cBhvr additive="base">
                                        <p:cTn id="12" dur="500" fill="hold"/>
                                        <p:tgtEl>
                                          <p:spTgt spid="222254"/>
                                        </p:tgtEl>
                                        <p:attrNameLst>
                                          <p:attrName>ppt_x</p:attrName>
                                        </p:attrNameLst>
                                      </p:cBhvr>
                                      <p:tavLst>
                                        <p:tav tm="0">
                                          <p:val>
                                            <p:strVal val="#ppt_x"/>
                                          </p:val>
                                        </p:tav>
                                        <p:tav tm="100000">
                                          <p:val>
                                            <p:strVal val="#ppt_x"/>
                                          </p:val>
                                        </p:tav>
                                      </p:tavLst>
                                    </p:anim>
                                    <p:anim calcmode="lin" valueType="num">
                                      <p:cBhvr additive="base">
                                        <p:cTn id="13" dur="500" fill="hold"/>
                                        <p:tgtEl>
                                          <p:spTgt spid="22225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0"/>
                            </p:stCondLst>
                            <p:childTnLst>
                              <p:par>
                                <p:cTn id="15" presetID="2" presetClass="entr" presetSubtype="2" fill="hold" nodeType="afterEffect">
                                  <p:stCondLst>
                                    <p:cond delay="2000"/>
                                  </p:stCondLst>
                                  <p:childTnLst>
                                    <p:set>
                                      <p:cBhvr>
                                        <p:cTn id="16" dur="1" fill="hold">
                                          <p:stCondLst>
                                            <p:cond delay="0"/>
                                          </p:stCondLst>
                                        </p:cTn>
                                        <p:tgtEl>
                                          <p:spTgt spid="222255"/>
                                        </p:tgtEl>
                                        <p:attrNameLst>
                                          <p:attrName>style.visibility</p:attrName>
                                        </p:attrNameLst>
                                      </p:cBhvr>
                                      <p:to>
                                        <p:strVal val="visible"/>
                                      </p:to>
                                    </p:set>
                                    <p:anim calcmode="lin" valueType="num">
                                      <p:cBhvr additive="base">
                                        <p:cTn id="17" dur="500" fill="hold"/>
                                        <p:tgtEl>
                                          <p:spTgt spid="222255"/>
                                        </p:tgtEl>
                                        <p:attrNameLst>
                                          <p:attrName>ppt_x</p:attrName>
                                        </p:attrNameLst>
                                      </p:cBhvr>
                                      <p:tavLst>
                                        <p:tav tm="0">
                                          <p:val>
                                            <p:strVal val="1+#ppt_w/2"/>
                                          </p:val>
                                        </p:tav>
                                        <p:tav tm="100000">
                                          <p:val>
                                            <p:strVal val="#ppt_x"/>
                                          </p:val>
                                        </p:tav>
                                      </p:tavLst>
                                    </p:anim>
                                    <p:anim calcmode="lin" valueType="num">
                                      <p:cBhvr additive="base">
                                        <p:cTn id="18" dur="500" fill="hold"/>
                                        <p:tgtEl>
                                          <p:spTgt spid="222255"/>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7500"/>
                            </p:stCondLst>
                            <p:childTnLst>
                              <p:par>
                                <p:cTn id="20" presetID="1" presetClass="entr" presetSubtype="0" fill="hold" grpId="0" nodeType="afterEffect">
                                  <p:stCondLst>
                                    <p:cond delay="1000"/>
                                  </p:stCondLst>
                                  <p:childTnLst>
                                    <p:set>
                                      <p:cBhvr>
                                        <p:cTn id="21" dur="1" fill="hold">
                                          <p:stCondLst>
                                            <p:cond delay="499"/>
                                          </p:stCondLst>
                                        </p:cTn>
                                        <p:tgtEl>
                                          <p:spTgt spid="2222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51" grpId="0" animBg="1" autoUpdateAnimBg="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0FE6314-7011-4F2B-A033-E6CA078ECAD7}"/>
              </a:ext>
            </a:extLst>
          </p:cNvPr>
          <p:cNvSpPr>
            <a:spLocks noGrp="1"/>
          </p:cNvSpPr>
          <p:nvPr>
            <p:ph type="sldNum" sz="quarter" idx="12"/>
          </p:nvPr>
        </p:nvSpPr>
        <p:spPr/>
        <p:txBody>
          <a:bodyPr/>
          <a:lstStyle/>
          <a:p>
            <a:fld id="{964C03C2-15AF-4490-A1F0-59FC45F0A704}" type="slidenum">
              <a:rPr lang="en-US" altLang="en-US"/>
              <a:pPr/>
              <a:t>170</a:t>
            </a:fld>
            <a:endParaRPr lang="en-US" altLang="en-US"/>
          </a:p>
        </p:txBody>
      </p:sp>
      <p:sp>
        <p:nvSpPr>
          <p:cNvPr id="320514" name="Rectangle 2">
            <a:extLst>
              <a:ext uri="{FF2B5EF4-FFF2-40B4-BE49-F238E27FC236}">
                <a16:creationId xmlns:a16="http://schemas.microsoft.com/office/drawing/2014/main" id="{CA8BB0BC-D47B-4BA8-BBD6-4A9C898054E3}"/>
              </a:ext>
            </a:extLst>
          </p:cNvPr>
          <p:cNvSpPr>
            <a:spLocks noGrp="1" noRot="1" noChangeArrowheads="1"/>
          </p:cNvSpPr>
          <p:nvPr>
            <p:ph type="title"/>
          </p:nvPr>
        </p:nvSpPr>
        <p:spPr/>
        <p:txBody>
          <a:bodyPr/>
          <a:lstStyle/>
          <a:p>
            <a:r>
              <a:rPr lang="en-US" altLang="en-US"/>
              <a:t>Boolean Evaluations</a:t>
            </a:r>
          </a:p>
        </p:txBody>
      </p:sp>
      <p:sp>
        <p:nvSpPr>
          <p:cNvPr id="320515" name="Rectangle 3">
            <a:extLst>
              <a:ext uri="{FF2B5EF4-FFF2-40B4-BE49-F238E27FC236}">
                <a16:creationId xmlns:a16="http://schemas.microsoft.com/office/drawing/2014/main" id="{DA0A915E-5935-4974-98C5-D4467822206E}"/>
              </a:ext>
            </a:extLst>
          </p:cNvPr>
          <p:cNvSpPr>
            <a:spLocks noGrp="1" noRot="1" noChangeArrowheads="1"/>
          </p:cNvSpPr>
          <p:nvPr>
            <p:ph type="body" idx="1"/>
          </p:nvPr>
        </p:nvSpPr>
        <p:spPr>
          <a:xfrm>
            <a:off x="152400" y="762000"/>
            <a:ext cx="8839200" cy="5334000"/>
          </a:xfrm>
        </p:spPr>
        <p:txBody>
          <a:bodyPr/>
          <a:lstStyle/>
          <a:p>
            <a:r>
              <a:rPr lang="en-US" altLang="en-US" sz="2800"/>
              <a:t>AND, OR and XOR may be used in IF-THEN statements to evaluate multiple conditions.</a:t>
            </a:r>
            <a:br>
              <a:rPr lang="en-US" altLang="en-US" sz="2800"/>
            </a:br>
            <a:endParaRPr lang="en-US" altLang="en-US" sz="2800"/>
          </a:p>
          <a:p>
            <a:r>
              <a:rPr lang="en-US" altLang="en-US" sz="2800"/>
              <a:t>In an IF-THEN, a value is true if it is greater than 0.</a:t>
            </a:r>
          </a:p>
          <a:p>
            <a:pPr lvl="1"/>
            <a:r>
              <a:rPr lang="en-US" altLang="en-US" sz="2000">
                <a:solidFill>
                  <a:schemeClr val="tx2"/>
                </a:solidFill>
              </a:rPr>
              <a:t>IF PB1 THEN Routine	' True if button is not pressed (Active-Low)</a:t>
            </a:r>
          </a:p>
          <a:p>
            <a:pPr lvl="1"/>
            <a:r>
              <a:rPr lang="en-US" altLang="en-US" sz="2000">
                <a:solidFill>
                  <a:schemeClr val="tx2"/>
                </a:solidFill>
              </a:rPr>
              <a:t>IF Pot THEN Routine	' True if Pot &gt; 0</a:t>
            </a:r>
            <a:br>
              <a:rPr lang="en-US" altLang="en-US" sz="2000">
                <a:solidFill>
                  <a:schemeClr val="tx2"/>
                </a:solidFill>
              </a:rPr>
            </a:br>
            <a:endParaRPr lang="en-US" altLang="en-US" sz="2000">
              <a:solidFill>
                <a:schemeClr val="tx2"/>
              </a:solidFill>
            </a:endParaRPr>
          </a:p>
          <a:p>
            <a:r>
              <a:rPr lang="en-US" altLang="en-US" sz="2800"/>
              <a:t>Comparisons are evaluated to be 1 or True when the condition is met.</a:t>
            </a:r>
          </a:p>
          <a:p>
            <a:pPr lvl="1"/>
            <a:r>
              <a:rPr lang="en-US" altLang="en-US" sz="2000">
                <a:solidFill>
                  <a:schemeClr val="tx2"/>
                </a:solidFill>
              </a:rPr>
              <a:t>IF (PB1=PB_On) THEN Routine  	' True if button is pressed </a:t>
            </a:r>
            <a:br>
              <a:rPr lang="en-US" altLang="en-US" sz="2000">
                <a:solidFill>
                  <a:schemeClr val="tx2"/>
                </a:solidFill>
              </a:rPr>
            </a:br>
            <a:r>
              <a:rPr lang="en-US" altLang="en-US" sz="2000">
                <a:solidFill>
                  <a:schemeClr val="tx2"/>
                </a:solidFill>
              </a:rPr>
              <a:t>					' (0 = 0 for Active Low)</a:t>
            </a:r>
          </a:p>
          <a:p>
            <a:pPr lvl="1"/>
            <a:r>
              <a:rPr lang="en-US" altLang="en-US" sz="2000">
                <a:solidFill>
                  <a:schemeClr val="tx2"/>
                </a:solidFill>
              </a:rPr>
              <a:t>IF (POT &gt; 1000) THEN Routine	' True if potentiometer &gt; 1000</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60FD510-A5B6-437E-9A2B-E7447A4ECAB8}"/>
              </a:ext>
            </a:extLst>
          </p:cNvPr>
          <p:cNvSpPr>
            <a:spLocks noGrp="1"/>
          </p:cNvSpPr>
          <p:nvPr>
            <p:ph type="sldNum" sz="quarter" idx="12"/>
          </p:nvPr>
        </p:nvSpPr>
        <p:spPr/>
        <p:txBody>
          <a:bodyPr/>
          <a:lstStyle/>
          <a:p>
            <a:fld id="{9B163D3E-8531-455D-AEEC-C6866F85AC79}" type="slidenum">
              <a:rPr lang="en-US" altLang="en-US"/>
              <a:pPr/>
              <a:t>171</a:t>
            </a:fld>
            <a:endParaRPr lang="en-US" altLang="en-US"/>
          </a:p>
        </p:txBody>
      </p:sp>
      <p:sp>
        <p:nvSpPr>
          <p:cNvPr id="321538" name="Rectangle 2">
            <a:extLst>
              <a:ext uri="{FF2B5EF4-FFF2-40B4-BE49-F238E27FC236}">
                <a16:creationId xmlns:a16="http://schemas.microsoft.com/office/drawing/2014/main" id="{0B78218D-303A-448C-A5A5-4EA0FAC5C38D}"/>
              </a:ext>
            </a:extLst>
          </p:cNvPr>
          <p:cNvSpPr>
            <a:spLocks noGrp="1" noRot="1" noChangeArrowheads="1"/>
          </p:cNvSpPr>
          <p:nvPr>
            <p:ph type="title"/>
          </p:nvPr>
        </p:nvSpPr>
        <p:spPr/>
        <p:txBody>
          <a:bodyPr/>
          <a:lstStyle/>
          <a:p>
            <a:endParaRPr lang="en-US" altLang="en-US"/>
          </a:p>
        </p:txBody>
      </p:sp>
      <p:sp>
        <p:nvSpPr>
          <p:cNvPr id="321539" name="Rectangle 3">
            <a:extLst>
              <a:ext uri="{FF2B5EF4-FFF2-40B4-BE49-F238E27FC236}">
                <a16:creationId xmlns:a16="http://schemas.microsoft.com/office/drawing/2014/main" id="{66BF2F57-A002-43E9-BBD3-88984EF40657}"/>
              </a:ext>
            </a:extLst>
          </p:cNvPr>
          <p:cNvSpPr>
            <a:spLocks noGrp="1" noRot="1" noChangeArrowheads="1"/>
          </p:cNvSpPr>
          <p:nvPr>
            <p:ph type="body" idx="1"/>
          </p:nvPr>
        </p:nvSpPr>
        <p:spPr>
          <a:xfrm>
            <a:off x="301625" y="762000"/>
            <a:ext cx="8540750" cy="2667000"/>
          </a:xfrm>
        </p:spPr>
        <p:txBody>
          <a:bodyPr/>
          <a:lstStyle/>
          <a:p>
            <a:r>
              <a:rPr lang="en-US" altLang="en-US" sz="2400"/>
              <a:t>Using Boolean math, the results of individual evaluations are combined using the logic rules for an overall result.</a:t>
            </a:r>
            <a:br>
              <a:rPr lang="en-US" altLang="en-US" sz="2400"/>
            </a:br>
            <a:endParaRPr lang="en-US" altLang="en-US" sz="2400"/>
          </a:p>
          <a:p>
            <a:r>
              <a:rPr lang="en-US" altLang="en-US" sz="2400"/>
              <a:t>The following program will sound the speaker when BOTH pushbuttons are pressed (PB1 AND PB2 must be pressed).</a:t>
            </a:r>
            <a:r>
              <a:rPr lang="en-US" altLang="en-US" sz="2800"/>
              <a:t> </a:t>
            </a:r>
          </a:p>
        </p:txBody>
      </p:sp>
      <p:sp>
        <p:nvSpPr>
          <p:cNvPr id="321540" name="Text Box 4">
            <a:extLst>
              <a:ext uri="{FF2B5EF4-FFF2-40B4-BE49-F238E27FC236}">
                <a16:creationId xmlns:a16="http://schemas.microsoft.com/office/drawing/2014/main" id="{3E23FF65-4A1D-42FA-9060-42B9567B403A}"/>
              </a:ext>
            </a:extLst>
          </p:cNvPr>
          <p:cNvSpPr txBox="1">
            <a:spLocks noChangeArrowheads="1"/>
          </p:cNvSpPr>
          <p:nvPr/>
        </p:nvSpPr>
        <p:spPr bwMode="auto">
          <a:xfrm>
            <a:off x="669925" y="3694113"/>
            <a:ext cx="184150" cy="366712"/>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800" b="0">
              <a:solidFill>
                <a:schemeClr val="tx1"/>
              </a:solidFill>
              <a:effectLst>
                <a:outerShdw blurRad="38100" dist="38100" dir="2700000" algn="tl">
                  <a:srgbClr val="000000"/>
                </a:outerShdw>
              </a:effectLst>
            </a:endParaRPr>
          </a:p>
        </p:txBody>
      </p:sp>
      <p:sp>
        <p:nvSpPr>
          <p:cNvPr id="321541" name="Text Box 5">
            <a:extLst>
              <a:ext uri="{FF2B5EF4-FFF2-40B4-BE49-F238E27FC236}">
                <a16:creationId xmlns:a16="http://schemas.microsoft.com/office/drawing/2014/main" id="{78551175-E78A-4832-BC29-0AC249EEE6C3}"/>
              </a:ext>
            </a:extLst>
          </p:cNvPr>
          <p:cNvSpPr txBox="1">
            <a:spLocks noChangeArrowheads="1"/>
          </p:cNvSpPr>
          <p:nvPr/>
        </p:nvSpPr>
        <p:spPr bwMode="auto">
          <a:xfrm>
            <a:off x="685800" y="3352800"/>
            <a:ext cx="5334000" cy="3048000"/>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en-US" altLang="en-US" sz="1600">
                <a:solidFill>
                  <a:srgbClr val="FFFFFF"/>
                </a:solidFill>
                <a:effectLst>
                  <a:outerShdw blurRad="38100" dist="38100" dir="2700000" algn="tl">
                    <a:srgbClr val="000000"/>
                  </a:outerShdw>
                </a:effectLst>
              </a:rPr>
              <a:t>'Program 7A: Boolean Evaluations</a:t>
            </a:r>
          </a:p>
          <a:p>
            <a:pPr algn="l"/>
            <a:r>
              <a:rPr lang="en-US" altLang="en-US" sz="1600">
                <a:solidFill>
                  <a:srgbClr val="FFFFFF"/>
                </a:solidFill>
                <a:effectLst>
                  <a:outerShdw blurRad="38100" dist="38100" dir="2700000" algn="tl">
                    <a:srgbClr val="000000"/>
                  </a:outerShdw>
                </a:effectLst>
                <a:hlinkClick r:id="rId2" action="ppaction://hlinksldjump"/>
              </a:rPr>
              <a:t>'*** Insert Common Circuit Declarations ***</a:t>
            </a:r>
            <a:endParaRPr lang="en-US" altLang="en-US" sz="1600">
              <a:solidFill>
                <a:srgbClr val="FFFFFF"/>
              </a:solidFill>
              <a:effectLst>
                <a:outerShdw blurRad="38100" dist="38100" dir="2700000" algn="tl">
                  <a:srgbClr val="000000"/>
                </a:outerShdw>
              </a:effectLst>
            </a:endParaRPr>
          </a:p>
          <a:p>
            <a:pPr algn="l"/>
            <a:r>
              <a:rPr lang="en-US" altLang="en-US" sz="1600">
                <a:solidFill>
                  <a:srgbClr val="FFFFFF"/>
                </a:solidFill>
                <a:effectLst>
                  <a:outerShdw blurRad="38100" dist="38100" dir="2700000" algn="tl">
                    <a:srgbClr val="000000"/>
                  </a:outerShdw>
                </a:effectLst>
              </a:rPr>
              <a:t>Main:</a:t>
            </a:r>
          </a:p>
          <a:p>
            <a:pPr algn="l"/>
            <a:r>
              <a:rPr lang="en-US" altLang="en-US" sz="1600">
                <a:solidFill>
                  <a:srgbClr val="FFFFFF"/>
                </a:solidFill>
                <a:effectLst>
                  <a:outerShdw blurRad="38100" dist="38100" dir="2700000" algn="tl">
                    <a:srgbClr val="000000"/>
                  </a:outerShdw>
                </a:effectLst>
              </a:rPr>
              <a:t>  'Sound Alarm if both buttons are pressed</a:t>
            </a:r>
          </a:p>
          <a:p>
            <a:pPr algn="l"/>
            <a:r>
              <a:rPr lang="en-US" altLang="en-US" sz="1600">
                <a:solidFill>
                  <a:srgbClr val="FFFFFF"/>
                </a:solidFill>
                <a:effectLst>
                  <a:outerShdw blurRad="38100" dist="38100" dir="2700000" algn="tl">
                    <a:srgbClr val="000000"/>
                  </a:outerShdw>
                </a:effectLst>
              </a:rPr>
              <a:t>  IF (PB1=PB_On) AND (PB2=PB_On) THEN Alarm</a:t>
            </a:r>
          </a:p>
          <a:p>
            <a:pPr algn="l"/>
            <a:r>
              <a:rPr lang="en-US" altLang="en-US" sz="1600">
                <a:solidFill>
                  <a:srgbClr val="FFFFFF"/>
                </a:solidFill>
                <a:effectLst>
                  <a:outerShdw blurRad="38100" dist="38100" dir="2700000" algn="tl">
                    <a:srgbClr val="000000"/>
                  </a:outerShdw>
                </a:effectLst>
              </a:rPr>
              <a:t>GOTO Main</a:t>
            </a:r>
          </a:p>
          <a:p>
            <a:pPr algn="l"/>
            <a:endParaRPr lang="en-US" altLang="en-US" sz="1600">
              <a:solidFill>
                <a:srgbClr val="FFFFFF"/>
              </a:solidFill>
              <a:effectLst>
                <a:outerShdw blurRad="38100" dist="38100" dir="2700000" algn="tl">
                  <a:srgbClr val="000000"/>
                </a:outerShdw>
              </a:effectLst>
            </a:endParaRPr>
          </a:p>
          <a:p>
            <a:pPr algn="l"/>
            <a:r>
              <a:rPr lang="en-US" altLang="en-US" sz="1600">
                <a:solidFill>
                  <a:srgbClr val="FFFFFF"/>
                </a:solidFill>
                <a:effectLst>
                  <a:outerShdw blurRad="38100" dist="38100" dir="2700000" algn="tl">
                    <a:srgbClr val="000000"/>
                  </a:outerShdw>
                </a:effectLst>
              </a:rPr>
              <a:t>Alarm:</a:t>
            </a:r>
          </a:p>
          <a:p>
            <a:pPr algn="l"/>
            <a:r>
              <a:rPr lang="en-US" altLang="en-US" sz="1600">
                <a:solidFill>
                  <a:srgbClr val="FFFFFF"/>
                </a:solidFill>
                <a:effectLst>
                  <a:outerShdw blurRad="38100" dist="38100" dir="2700000" algn="tl">
                    <a:srgbClr val="000000"/>
                  </a:outerShdw>
                </a:effectLst>
              </a:rPr>
              <a:t>  FREQOUT Speaker,100,2000</a:t>
            </a:r>
          </a:p>
          <a:p>
            <a:pPr algn="l"/>
            <a:r>
              <a:rPr lang="en-US" altLang="en-US" sz="1600">
                <a:solidFill>
                  <a:srgbClr val="FFFFFF"/>
                </a:solidFill>
                <a:effectLst>
                  <a:outerShdw blurRad="38100" dist="38100" dir="2700000" algn="tl">
                    <a:srgbClr val="000000"/>
                  </a:outerShdw>
                </a:effectLst>
              </a:rPr>
              <a:t>GOTO Main</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 name="Slide Number Placeholder 5">
            <a:extLst>
              <a:ext uri="{FF2B5EF4-FFF2-40B4-BE49-F238E27FC236}">
                <a16:creationId xmlns:a16="http://schemas.microsoft.com/office/drawing/2014/main" id="{4AAFFD24-EF47-4323-A4DB-0035A3E4AE45}"/>
              </a:ext>
            </a:extLst>
          </p:cNvPr>
          <p:cNvSpPr>
            <a:spLocks noGrp="1"/>
          </p:cNvSpPr>
          <p:nvPr>
            <p:ph type="sldNum" sz="quarter" idx="12"/>
          </p:nvPr>
        </p:nvSpPr>
        <p:spPr/>
        <p:txBody>
          <a:bodyPr/>
          <a:lstStyle/>
          <a:p>
            <a:fld id="{8BB6D078-BF4D-4B8B-A892-CA6E0276D0EE}" type="slidenum">
              <a:rPr lang="en-US" altLang="en-US"/>
              <a:pPr/>
              <a:t>172</a:t>
            </a:fld>
            <a:endParaRPr lang="en-US" altLang="en-US"/>
          </a:p>
        </p:txBody>
      </p:sp>
      <p:sp>
        <p:nvSpPr>
          <p:cNvPr id="329730" name="Rectangle 2">
            <a:extLst>
              <a:ext uri="{FF2B5EF4-FFF2-40B4-BE49-F238E27FC236}">
                <a16:creationId xmlns:a16="http://schemas.microsoft.com/office/drawing/2014/main" id="{851A0BB6-95AC-427C-A2CF-B139367F4733}"/>
              </a:ext>
            </a:extLst>
          </p:cNvPr>
          <p:cNvSpPr>
            <a:spLocks noGrp="1" noRot="1" noChangeArrowheads="1"/>
          </p:cNvSpPr>
          <p:nvPr>
            <p:ph type="title"/>
          </p:nvPr>
        </p:nvSpPr>
        <p:spPr/>
        <p:txBody>
          <a:bodyPr/>
          <a:lstStyle/>
          <a:p>
            <a:endParaRPr lang="en-US" altLang="en-US" sz="4000"/>
          </a:p>
        </p:txBody>
      </p:sp>
      <p:sp>
        <p:nvSpPr>
          <p:cNvPr id="329731" name="Rectangle 3">
            <a:extLst>
              <a:ext uri="{FF2B5EF4-FFF2-40B4-BE49-F238E27FC236}">
                <a16:creationId xmlns:a16="http://schemas.microsoft.com/office/drawing/2014/main" id="{0D66F69A-4E10-44DB-B6DD-5B91FF9E5A28}"/>
              </a:ext>
            </a:extLst>
          </p:cNvPr>
          <p:cNvSpPr>
            <a:spLocks noGrp="1" noRot="1" noChangeArrowheads="1"/>
          </p:cNvSpPr>
          <p:nvPr>
            <p:ph type="body" idx="1"/>
          </p:nvPr>
        </p:nvSpPr>
        <p:spPr>
          <a:xfrm>
            <a:off x="301625" y="762000"/>
            <a:ext cx="8540750" cy="685800"/>
          </a:xfrm>
        </p:spPr>
        <p:txBody>
          <a:bodyPr/>
          <a:lstStyle/>
          <a:p>
            <a:pPr>
              <a:lnSpc>
                <a:spcPct val="90000"/>
              </a:lnSpc>
            </a:pPr>
            <a:r>
              <a:rPr lang="en-US" altLang="en-US" sz="2400" b="1">
                <a:solidFill>
                  <a:srgbClr val="FFFFFF"/>
                </a:solidFill>
                <a:sym typeface="Symbol" panose="05050102010706020507" pitchFamily="18" charset="2"/>
              </a:rPr>
              <a:t>If neither button is pressed:</a:t>
            </a:r>
            <a:br>
              <a:rPr lang="en-US" altLang="en-US" sz="2400" b="1">
                <a:solidFill>
                  <a:srgbClr val="FFFFFF"/>
                </a:solidFill>
                <a:sym typeface="Symbol" panose="05050102010706020507" pitchFamily="18" charset="2"/>
              </a:rPr>
            </a:br>
            <a:r>
              <a:rPr lang="en-US" altLang="en-US" sz="2400" b="1">
                <a:solidFill>
                  <a:srgbClr val="FFFFFF"/>
                </a:solidFill>
                <a:sym typeface="Symbol" panose="05050102010706020507" pitchFamily="18" charset="2"/>
              </a:rPr>
              <a:t> </a:t>
            </a:r>
            <a:r>
              <a:rPr lang="en-US" altLang="en-US" sz="2400" b="1">
                <a:solidFill>
                  <a:schemeClr val="tx2"/>
                </a:solidFill>
                <a:sym typeface="Symbol" panose="05050102010706020507" pitchFamily="18" charset="2"/>
              </a:rPr>
              <a:t>(PB1=PB_On) AND (PB2=PB_On)</a:t>
            </a:r>
          </a:p>
        </p:txBody>
      </p:sp>
      <p:grpSp>
        <p:nvGrpSpPr>
          <p:cNvPr id="329755" name="Group 27">
            <a:extLst>
              <a:ext uri="{FF2B5EF4-FFF2-40B4-BE49-F238E27FC236}">
                <a16:creationId xmlns:a16="http://schemas.microsoft.com/office/drawing/2014/main" id="{36F84E63-4880-41B7-8A4F-ACE44EB16316}"/>
              </a:ext>
            </a:extLst>
          </p:cNvPr>
          <p:cNvGrpSpPr>
            <a:grpSpLocks/>
          </p:cNvGrpSpPr>
          <p:nvPr/>
        </p:nvGrpSpPr>
        <p:grpSpPr bwMode="auto">
          <a:xfrm>
            <a:off x="1295400" y="1447800"/>
            <a:ext cx="4503738" cy="1006475"/>
            <a:chOff x="639" y="848"/>
            <a:chExt cx="2837" cy="634"/>
          </a:xfrm>
        </p:grpSpPr>
        <p:sp>
          <p:nvSpPr>
            <p:cNvPr id="329734" name="Text Box 6">
              <a:extLst>
                <a:ext uri="{FF2B5EF4-FFF2-40B4-BE49-F238E27FC236}">
                  <a16:creationId xmlns:a16="http://schemas.microsoft.com/office/drawing/2014/main" id="{4F48866A-A16E-4E9A-9983-0E7874803060}"/>
                </a:ext>
              </a:extLst>
            </p:cNvPr>
            <p:cNvSpPr txBox="1">
              <a:spLocks noChangeArrowheads="1"/>
            </p:cNvSpPr>
            <p:nvPr/>
          </p:nvSpPr>
          <p:spPr bwMode="auto">
            <a:xfrm>
              <a:off x="639" y="848"/>
              <a:ext cx="827" cy="2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chemeClr val="folHlink"/>
                  </a:solidFill>
                  <a:effectLst>
                    <a:outerShdw blurRad="38100" dist="38100" dir="2700000" algn="tl">
                      <a:srgbClr val="000000"/>
                    </a:outerShdw>
                  </a:effectLst>
                </a:rPr>
                <a:t>1      =    0</a:t>
              </a:r>
            </a:p>
          </p:txBody>
        </p:sp>
        <p:sp>
          <p:nvSpPr>
            <p:cNvPr id="329738" name="Text Box 10">
              <a:extLst>
                <a:ext uri="{FF2B5EF4-FFF2-40B4-BE49-F238E27FC236}">
                  <a16:creationId xmlns:a16="http://schemas.microsoft.com/office/drawing/2014/main" id="{8C927DFE-A8E0-49F1-B970-4FC21615E0A1}"/>
                </a:ext>
              </a:extLst>
            </p:cNvPr>
            <p:cNvSpPr txBox="1">
              <a:spLocks noChangeArrowheads="1"/>
            </p:cNvSpPr>
            <p:nvPr/>
          </p:nvSpPr>
          <p:spPr bwMode="auto">
            <a:xfrm>
              <a:off x="2262" y="1040"/>
              <a:ext cx="525" cy="2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chemeClr val="folHlink"/>
                  </a:solidFill>
                  <a:effectLst>
                    <a:outerShdw blurRad="38100" dist="38100" dir="2700000" algn="tl">
                      <a:srgbClr val="000000"/>
                    </a:outerShdw>
                  </a:effectLst>
                </a:rPr>
                <a:t>False</a:t>
              </a:r>
            </a:p>
          </p:txBody>
        </p:sp>
        <p:sp>
          <p:nvSpPr>
            <p:cNvPr id="329739" name="Text Box 11">
              <a:extLst>
                <a:ext uri="{FF2B5EF4-FFF2-40B4-BE49-F238E27FC236}">
                  <a16:creationId xmlns:a16="http://schemas.microsoft.com/office/drawing/2014/main" id="{5A65BB05-1638-4E1F-8F5D-6F997240C42C}"/>
                </a:ext>
              </a:extLst>
            </p:cNvPr>
            <p:cNvSpPr txBox="1">
              <a:spLocks noChangeArrowheads="1"/>
            </p:cNvSpPr>
            <p:nvPr/>
          </p:nvSpPr>
          <p:spPr bwMode="auto">
            <a:xfrm>
              <a:off x="822" y="1040"/>
              <a:ext cx="525" cy="2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chemeClr val="folHlink"/>
                  </a:solidFill>
                  <a:effectLst>
                    <a:outerShdw blurRad="38100" dist="38100" dir="2700000" algn="tl">
                      <a:srgbClr val="000000"/>
                    </a:outerShdw>
                  </a:effectLst>
                </a:rPr>
                <a:t>False</a:t>
              </a:r>
            </a:p>
          </p:txBody>
        </p:sp>
        <p:sp>
          <p:nvSpPr>
            <p:cNvPr id="329740" name="Text Box 12">
              <a:extLst>
                <a:ext uri="{FF2B5EF4-FFF2-40B4-BE49-F238E27FC236}">
                  <a16:creationId xmlns:a16="http://schemas.microsoft.com/office/drawing/2014/main" id="{6C367468-6D15-435A-A578-2DE1DA90AB45}"/>
                </a:ext>
              </a:extLst>
            </p:cNvPr>
            <p:cNvSpPr txBox="1">
              <a:spLocks noChangeArrowheads="1"/>
            </p:cNvSpPr>
            <p:nvPr/>
          </p:nvSpPr>
          <p:spPr bwMode="auto">
            <a:xfrm>
              <a:off x="2079" y="848"/>
              <a:ext cx="827" cy="2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chemeClr val="folHlink"/>
                  </a:solidFill>
                  <a:effectLst>
                    <a:outerShdw blurRad="38100" dist="38100" dir="2700000" algn="tl">
                      <a:srgbClr val="000000"/>
                    </a:outerShdw>
                  </a:effectLst>
                </a:rPr>
                <a:t>1      =    0</a:t>
              </a:r>
            </a:p>
          </p:txBody>
        </p:sp>
        <p:sp>
          <p:nvSpPr>
            <p:cNvPr id="329741" name="Text Box 13">
              <a:extLst>
                <a:ext uri="{FF2B5EF4-FFF2-40B4-BE49-F238E27FC236}">
                  <a16:creationId xmlns:a16="http://schemas.microsoft.com/office/drawing/2014/main" id="{5B181BCB-1269-415B-8C3E-6AFC69475841}"/>
                </a:ext>
              </a:extLst>
            </p:cNvPr>
            <p:cNvSpPr txBox="1">
              <a:spLocks noChangeArrowheads="1"/>
            </p:cNvSpPr>
            <p:nvPr/>
          </p:nvSpPr>
          <p:spPr bwMode="auto">
            <a:xfrm>
              <a:off x="988" y="1232"/>
              <a:ext cx="2488" cy="2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chemeClr val="folHlink"/>
                  </a:solidFill>
                  <a:effectLst>
                    <a:outerShdw blurRad="38100" dist="38100" dir="2700000" algn="tl">
                      <a:srgbClr val="000000"/>
                    </a:outerShdw>
                  </a:effectLst>
                </a:rPr>
                <a:t>False    AND    False    =    False</a:t>
              </a:r>
            </a:p>
          </p:txBody>
        </p:sp>
      </p:grpSp>
      <p:grpSp>
        <p:nvGrpSpPr>
          <p:cNvPr id="329756" name="Group 28">
            <a:extLst>
              <a:ext uri="{FF2B5EF4-FFF2-40B4-BE49-F238E27FC236}">
                <a16:creationId xmlns:a16="http://schemas.microsoft.com/office/drawing/2014/main" id="{D38E9517-D6D8-4F73-8706-242341685E72}"/>
              </a:ext>
            </a:extLst>
          </p:cNvPr>
          <p:cNvGrpSpPr>
            <a:grpSpLocks/>
          </p:cNvGrpSpPr>
          <p:nvPr/>
        </p:nvGrpSpPr>
        <p:grpSpPr bwMode="auto">
          <a:xfrm>
            <a:off x="1295400" y="3124200"/>
            <a:ext cx="4476750" cy="930275"/>
            <a:chOff x="687" y="1904"/>
            <a:chExt cx="2820" cy="586"/>
          </a:xfrm>
        </p:grpSpPr>
        <p:sp>
          <p:nvSpPr>
            <p:cNvPr id="329742" name="Text Box 14">
              <a:extLst>
                <a:ext uri="{FF2B5EF4-FFF2-40B4-BE49-F238E27FC236}">
                  <a16:creationId xmlns:a16="http://schemas.microsoft.com/office/drawing/2014/main" id="{79588AFC-8202-4C15-AED4-79198E3D1BD3}"/>
                </a:ext>
              </a:extLst>
            </p:cNvPr>
            <p:cNvSpPr txBox="1">
              <a:spLocks noChangeArrowheads="1"/>
            </p:cNvSpPr>
            <p:nvPr/>
          </p:nvSpPr>
          <p:spPr bwMode="auto">
            <a:xfrm>
              <a:off x="687" y="1904"/>
              <a:ext cx="827" cy="2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chemeClr val="folHlink"/>
                  </a:solidFill>
                  <a:effectLst>
                    <a:outerShdw blurRad="38100" dist="38100" dir="2700000" algn="tl">
                      <a:srgbClr val="000000"/>
                    </a:outerShdw>
                  </a:effectLst>
                </a:rPr>
                <a:t>0      =    0</a:t>
              </a:r>
            </a:p>
          </p:txBody>
        </p:sp>
        <p:sp>
          <p:nvSpPr>
            <p:cNvPr id="329743" name="Text Box 15">
              <a:extLst>
                <a:ext uri="{FF2B5EF4-FFF2-40B4-BE49-F238E27FC236}">
                  <a16:creationId xmlns:a16="http://schemas.microsoft.com/office/drawing/2014/main" id="{42E67B16-6D76-4862-A789-E7C2C0009F59}"/>
                </a:ext>
              </a:extLst>
            </p:cNvPr>
            <p:cNvSpPr txBox="1">
              <a:spLocks noChangeArrowheads="1"/>
            </p:cNvSpPr>
            <p:nvPr/>
          </p:nvSpPr>
          <p:spPr bwMode="auto">
            <a:xfrm>
              <a:off x="2262" y="2048"/>
              <a:ext cx="525" cy="2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chemeClr val="folHlink"/>
                  </a:solidFill>
                  <a:effectLst>
                    <a:outerShdw blurRad="38100" dist="38100" dir="2700000" algn="tl">
                      <a:srgbClr val="000000"/>
                    </a:outerShdw>
                  </a:effectLst>
                </a:rPr>
                <a:t>False</a:t>
              </a:r>
            </a:p>
          </p:txBody>
        </p:sp>
        <p:sp>
          <p:nvSpPr>
            <p:cNvPr id="329744" name="Text Box 16">
              <a:extLst>
                <a:ext uri="{FF2B5EF4-FFF2-40B4-BE49-F238E27FC236}">
                  <a16:creationId xmlns:a16="http://schemas.microsoft.com/office/drawing/2014/main" id="{856E7596-A26F-415B-8B7D-48F95881A234}"/>
                </a:ext>
              </a:extLst>
            </p:cNvPr>
            <p:cNvSpPr txBox="1">
              <a:spLocks noChangeArrowheads="1"/>
            </p:cNvSpPr>
            <p:nvPr/>
          </p:nvSpPr>
          <p:spPr bwMode="auto">
            <a:xfrm>
              <a:off x="873" y="2048"/>
              <a:ext cx="463" cy="2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chemeClr val="folHlink"/>
                  </a:solidFill>
                  <a:effectLst>
                    <a:outerShdw blurRad="38100" dist="38100" dir="2700000" algn="tl">
                      <a:srgbClr val="000000"/>
                    </a:outerShdw>
                  </a:effectLst>
                </a:rPr>
                <a:t>True</a:t>
              </a:r>
            </a:p>
          </p:txBody>
        </p:sp>
        <p:sp>
          <p:nvSpPr>
            <p:cNvPr id="329745" name="Text Box 17">
              <a:extLst>
                <a:ext uri="{FF2B5EF4-FFF2-40B4-BE49-F238E27FC236}">
                  <a16:creationId xmlns:a16="http://schemas.microsoft.com/office/drawing/2014/main" id="{42138810-EB1A-42FA-B820-3C120663E314}"/>
                </a:ext>
              </a:extLst>
            </p:cNvPr>
            <p:cNvSpPr txBox="1">
              <a:spLocks noChangeArrowheads="1"/>
            </p:cNvSpPr>
            <p:nvPr/>
          </p:nvSpPr>
          <p:spPr bwMode="auto">
            <a:xfrm>
              <a:off x="2127" y="1904"/>
              <a:ext cx="827" cy="2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chemeClr val="folHlink"/>
                  </a:solidFill>
                  <a:effectLst>
                    <a:outerShdw blurRad="38100" dist="38100" dir="2700000" algn="tl">
                      <a:srgbClr val="000000"/>
                    </a:outerShdw>
                  </a:effectLst>
                </a:rPr>
                <a:t>1      =    0</a:t>
              </a:r>
            </a:p>
          </p:txBody>
        </p:sp>
        <p:sp>
          <p:nvSpPr>
            <p:cNvPr id="329746" name="Text Box 18">
              <a:extLst>
                <a:ext uri="{FF2B5EF4-FFF2-40B4-BE49-F238E27FC236}">
                  <a16:creationId xmlns:a16="http://schemas.microsoft.com/office/drawing/2014/main" id="{D43FE453-A4F4-467F-9440-61A5564E7D2A}"/>
                </a:ext>
              </a:extLst>
            </p:cNvPr>
            <p:cNvSpPr txBox="1">
              <a:spLocks noChangeArrowheads="1"/>
            </p:cNvSpPr>
            <p:nvPr/>
          </p:nvSpPr>
          <p:spPr bwMode="auto">
            <a:xfrm>
              <a:off x="1037" y="2240"/>
              <a:ext cx="2470" cy="2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chemeClr val="folHlink"/>
                  </a:solidFill>
                  <a:effectLst>
                    <a:outerShdw blurRad="38100" dist="38100" dir="2700000" algn="tl">
                      <a:srgbClr val="000000"/>
                    </a:outerShdw>
                  </a:effectLst>
                </a:rPr>
                <a:t>True    AND    False    =     False</a:t>
              </a:r>
              <a:endParaRPr lang="en-US" altLang="en-US" sz="2400">
                <a:solidFill>
                  <a:schemeClr val="folHlink"/>
                </a:solidFill>
                <a:effectLst>
                  <a:outerShdw blurRad="38100" dist="38100" dir="2700000" algn="tl">
                    <a:srgbClr val="000000"/>
                  </a:outerShdw>
                </a:effectLst>
              </a:endParaRPr>
            </a:p>
          </p:txBody>
        </p:sp>
      </p:grpSp>
      <p:grpSp>
        <p:nvGrpSpPr>
          <p:cNvPr id="329757" name="Group 29">
            <a:extLst>
              <a:ext uri="{FF2B5EF4-FFF2-40B4-BE49-F238E27FC236}">
                <a16:creationId xmlns:a16="http://schemas.microsoft.com/office/drawing/2014/main" id="{A0058B39-9E5E-43AC-8A7A-7815059F3CF5}"/>
              </a:ext>
            </a:extLst>
          </p:cNvPr>
          <p:cNvGrpSpPr>
            <a:grpSpLocks/>
          </p:cNvGrpSpPr>
          <p:nvPr/>
        </p:nvGrpSpPr>
        <p:grpSpPr bwMode="auto">
          <a:xfrm>
            <a:off x="1219200" y="4724400"/>
            <a:ext cx="4441825" cy="1006475"/>
            <a:chOff x="591" y="2864"/>
            <a:chExt cx="2798" cy="634"/>
          </a:xfrm>
        </p:grpSpPr>
        <p:sp>
          <p:nvSpPr>
            <p:cNvPr id="329748" name="Text Box 20">
              <a:extLst>
                <a:ext uri="{FF2B5EF4-FFF2-40B4-BE49-F238E27FC236}">
                  <a16:creationId xmlns:a16="http://schemas.microsoft.com/office/drawing/2014/main" id="{23748B48-F618-4234-B134-27B006BBC3B5}"/>
                </a:ext>
              </a:extLst>
            </p:cNvPr>
            <p:cNvSpPr txBox="1">
              <a:spLocks noChangeArrowheads="1"/>
            </p:cNvSpPr>
            <p:nvPr/>
          </p:nvSpPr>
          <p:spPr bwMode="auto">
            <a:xfrm>
              <a:off x="591" y="2864"/>
              <a:ext cx="827" cy="2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chemeClr val="folHlink"/>
                  </a:solidFill>
                  <a:effectLst>
                    <a:outerShdw blurRad="38100" dist="38100" dir="2700000" algn="tl">
                      <a:srgbClr val="000000"/>
                    </a:outerShdw>
                  </a:effectLst>
                </a:rPr>
                <a:t>0      =    0</a:t>
              </a:r>
            </a:p>
          </p:txBody>
        </p:sp>
        <p:sp>
          <p:nvSpPr>
            <p:cNvPr id="329749" name="Text Box 21">
              <a:extLst>
                <a:ext uri="{FF2B5EF4-FFF2-40B4-BE49-F238E27FC236}">
                  <a16:creationId xmlns:a16="http://schemas.microsoft.com/office/drawing/2014/main" id="{4F0C14BA-9D06-40ED-86C5-4E761517367F}"/>
                </a:ext>
              </a:extLst>
            </p:cNvPr>
            <p:cNvSpPr txBox="1">
              <a:spLocks noChangeArrowheads="1"/>
            </p:cNvSpPr>
            <p:nvPr/>
          </p:nvSpPr>
          <p:spPr bwMode="auto">
            <a:xfrm>
              <a:off x="2313" y="3056"/>
              <a:ext cx="463" cy="2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chemeClr val="folHlink"/>
                  </a:solidFill>
                  <a:effectLst>
                    <a:outerShdw blurRad="38100" dist="38100" dir="2700000" algn="tl">
                      <a:srgbClr val="000000"/>
                    </a:outerShdw>
                  </a:effectLst>
                </a:rPr>
                <a:t>True</a:t>
              </a:r>
            </a:p>
          </p:txBody>
        </p:sp>
        <p:sp>
          <p:nvSpPr>
            <p:cNvPr id="329750" name="Text Box 22">
              <a:extLst>
                <a:ext uri="{FF2B5EF4-FFF2-40B4-BE49-F238E27FC236}">
                  <a16:creationId xmlns:a16="http://schemas.microsoft.com/office/drawing/2014/main" id="{3DA23BB0-1E71-4624-B206-CC1BB919D88D}"/>
                </a:ext>
              </a:extLst>
            </p:cNvPr>
            <p:cNvSpPr txBox="1">
              <a:spLocks noChangeArrowheads="1"/>
            </p:cNvSpPr>
            <p:nvPr/>
          </p:nvSpPr>
          <p:spPr bwMode="auto">
            <a:xfrm>
              <a:off x="825" y="3056"/>
              <a:ext cx="463" cy="2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chemeClr val="folHlink"/>
                  </a:solidFill>
                  <a:effectLst>
                    <a:outerShdw blurRad="38100" dist="38100" dir="2700000" algn="tl">
                      <a:srgbClr val="000000"/>
                    </a:outerShdw>
                  </a:effectLst>
                </a:rPr>
                <a:t>True</a:t>
              </a:r>
            </a:p>
          </p:txBody>
        </p:sp>
        <p:sp>
          <p:nvSpPr>
            <p:cNvPr id="329751" name="Text Box 23">
              <a:extLst>
                <a:ext uri="{FF2B5EF4-FFF2-40B4-BE49-F238E27FC236}">
                  <a16:creationId xmlns:a16="http://schemas.microsoft.com/office/drawing/2014/main" id="{44EC3394-A982-4A6B-B323-0F7AD020CAB8}"/>
                </a:ext>
              </a:extLst>
            </p:cNvPr>
            <p:cNvSpPr txBox="1">
              <a:spLocks noChangeArrowheads="1"/>
            </p:cNvSpPr>
            <p:nvPr/>
          </p:nvSpPr>
          <p:spPr bwMode="auto">
            <a:xfrm>
              <a:off x="2127" y="2864"/>
              <a:ext cx="827" cy="2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chemeClr val="folHlink"/>
                  </a:solidFill>
                  <a:effectLst>
                    <a:outerShdw blurRad="38100" dist="38100" dir="2700000" algn="tl">
                      <a:srgbClr val="000000"/>
                    </a:outerShdw>
                  </a:effectLst>
                </a:rPr>
                <a:t>0      =    0</a:t>
              </a:r>
            </a:p>
          </p:txBody>
        </p:sp>
        <p:sp>
          <p:nvSpPr>
            <p:cNvPr id="329752" name="Text Box 24">
              <a:extLst>
                <a:ext uri="{FF2B5EF4-FFF2-40B4-BE49-F238E27FC236}">
                  <a16:creationId xmlns:a16="http://schemas.microsoft.com/office/drawing/2014/main" id="{0C7091B4-3CAE-4927-8E49-74CBC71E54F2}"/>
                </a:ext>
              </a:extLst>
            </p:cNvPr>
            <p:cNvSpPr txBox="1">
              <a:spLocks noChangeArrowheads="1"/>
            </p:cNvSpPr>
            <p:nvPr/>
          </p:nvSpPr>
          <p:spPr bwMode="auto">
            <a:xfrm>
              <a:off x="1043" y="3248"/>
              <a:ext cx="2346" cy="2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chemeClr val="folHlink"/>
                  </a:solidFill>
                  <a:effectLst>
                    <a:outerShdw blurRad="38100" dist="38100" dir="2700000" algn="tl">
                      <a:srgbClr val="000000"/>
                    </a:outerShdw>
                  </a:effectLst>
                </a:rPr>
                <a:t>True    AND    True    =     True</a:t>
              </a:r>
            </a:p>
          </p:txBody>
        </p:sp>
      </p:grpSp>
      <p:sp>
        <p:nvSpPr>
          <p:cNvPr id="329753" name="Rectangle 25">
            <a:extLst>
              <a:ext uri="{FF2B5EF4-FFF2-40B4-BE49-F238E27FC236}">
                <a16:creationId xmlns:a16="http://schemas.microsoft.com/office/drawing/2014/main" id="{8A3DFEB3-1ED0-441F-8B08-5C232C3ECCD9}"/>
              </a:ext>
            </a:extLst>
          </p:cNvPr>
          <p:cNvSpPr>
            <a:spLocks noRot="1" noChangeArrowheads="1"/>
          </p:cNvSpPr>
          <p:nvPr/>
        </p:nvSpPr>
        <p:spPr bwMode="auto">
          <a:xfrm>
            <a:off x="304800" y="2438400"/>
            <a:ext cx="85407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0"/>
              </a:spcBef>
              <a:defRPr sz="2400">
                <a:solidFill>
                  <a:schemeClr val="tx1"/>
                </a:solidFill>
                <a:latin typeface="Times New Roman" panose="02020603050405020304" pitchFamily="18" charset="0"/>
              </a:defRPr>
            </a:lvl1pPr>
            <a:lvl2pPr marL="742950" indent="-285750" algn="l">
              <a:spcBef>
                <a:spcPct val="0"/>
              </a:spcBef>
              <a:defRPr sz="2400">
                <a:solidFill>
                  <a:schemeClr val="tx1"/>
                </a:solidFill>
                <a:latin typeface="Times New Roman" panose="02020603050405020304" pitchFamily="18" charset="0"/>
              </a:defRPr>
            </a:lvl2pPr>
            <a:lvl3pPr marL="1143000" indent="-228600" algn="l">
              <a:spcBef>
                <a:spcPct val="0"/>
              </a:spcBef>
              <a:defRPr sz="2400">
                <a:solidFill>
                  <a:schemeClr val="tx1"/>
                </a:solidFill>
                <a:latin typeface="Times New Roman" panose="02020603050405020304" pitchFamily="18" charset="0"/>
              </a:defRPr>
            </a:lvl3pPr>
            <a:lvl4pPr marL="1600200" indent="-228600" algn="l">
              <a:spcBef>
                <a:spcPct val="0"/>
              </a:spcBef>
              <a:defRPr sz="2400">
                <a:solidFill>
                  <a:schemeClr val="tx1"/>
                </a:solidFill>
                <a:latin typeface="Times New Roman" panose="02020603050405020304" pitchFamily="18" charset="0"/>
              </a:defRPr>
            </a:lvl4pPr>
            <a:lvl5pPr marL="2057400" indent="-228600" algn="l">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buClr>
                <a:schemeClr val="hlink"/>
              </a:buClr>
              <a:buSzPct val="80000"/>
              <a:buFont typeface="Wingdings 3" panose="05040102010807070707" pitchFamily="18" charset="2"/>
              <a:buChar char="}"/>
            </a:pPr>
            <a:r>
              <a:rPr lang="en-US" altLang="en-US">
                <a:solidFill>
                  <a:srgbClr val="FFFFFF"/>
                </a:solidFill>
                <a:effectLst>
                  <a:outerShdw blurRad="38100" dist="38100" dir="2700000" algn="tl">
                    <a:srgbClr val="000000"/>
                  </a:outerShdw>
                </a:effectLst>
                <a:latin typeface="Arial" panose="020B0604020202020204" pitchFamily="34" charset="0"/>
              </a:rPr>
              <a:t>If only PB1 button is pressed:</a:t>
            </a:r>
            <a:br>
              <a:rPr lang="en-US" altLang="en-US">
                <a:solidFill>
                  <a:srgbClr val="FFFFFF"/>
                </a:solidFill>
                <a:effectLst>
                  <a:outerShdw blurRad="38100" dist="38100" dir="2700000" algn="tl">
                    <a:srgbClr val="000000"/>
                  </a:outerShdw>
                </a:effectLst>
                <a:latin typeface="Arial" panose="020B0604020202020204" pitchFamily="34" charset="0"/>
              </a:rPr>
            </a:br>
            <a:r>
              <a:rPr lang="en-US" altLang="en-US">
                <a:solidFill>
                  <a:srgbClr val="FFFFFF"/>
                </a:solidFill>
                <a:effectLst>
                  <a:outerShdw blurRad="38100" dist="38100" dir="2700000" algn="tl">
                    <a:srgbClr val="000000"/>
                  </a:outerShdw>
                </a:effectLst>
                <a:latin typeface="Arial" panose="020B0604020202020204" pitchFamily="34" charset="0"/>
              </a:rPr>
              <a:t> </a:t>
            </a:r>
            <a:r>
              <a:rPr lang="en-US" altLang="en-US">
                <a:solidFill>
                  <a:schemeClr val="tx2"/>
                </a:solidFill>
                <a:effectLst>
                  <a:outerShdw blurRad="38100" dist="38100" dir="2700000" algn="tl">
                    <a:srgbClr val="000000"/>
                  </a:outerShdw>
                </a:effectLst>
                <a:latin typeface="Arial" panose="020B0604020202020204" pitchFamily="34" charset="0"/>
              </a:rPr>
              <a:t>(PB1=PB_On) AND (PB2=PB_On)</a:t>
            </a:r>
          </a:p>
        </p:txBody>
      </p:sp>
      <p:sp>
        <p:nvSpPr>
          <p:cNvPr id="329754" name="Rectangle 26">
            <a:extLst>
              <a:ext uri="{FF2B5EF4-FFF2-40B4-BE49-F238E27FC236}">
                <a16:creationId xmlns:a16="http://schemas.microsoft.com/office/drawing/2014/main" id="{8AE231C4-CDDD-4FB1-A550-39A4C6B007F6}"/>
              </a:ext>
            </a:extLst>
          </p:cNvPr>
          <p:cNvSpPr>
            <a:spLocks noRot="1" noChangeArrowheads="1"/>
          </p:cNvSpPr>
          <p:nvPr/>
        </p:nvSpPr>
        <p:spPr bwMode="auto">
          <a:xfrm>
            <a:off x="304800" y="4038600"/>
            <a:ext cx="85407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0"/>
              </a:spcBef>
              <a:defRPr sz="2400">
                <a:solidFill>
                  <a:schemeClr val="tx1"/>
                </a:solidFill>
                <a:latin typeface="Times New Roman" panose="02020603050405020304" pitchFamily="18" charset="0"/>
              </a:defRPr>
            </a:lvl1pPr>
            <a:lvl2pPr marL="742950" indent="-285750" algn="l">
              <a:spcBef>
                <a:spcPct val="0"/>
              </a:spcBef>
              <a:defRPr sz="2400">
                <a:solidFill>
                  <a:schemeClr val="tx1"/>
                </a:solidFill>
                <a:latin typeface="Times New Roman" panose="02020603050405020304" pitchFamily="18" charset="0"/>
              </a:defRPr>
            </a:lvl2pPr>
            <a:lvl3pPr marL="1143000" indent="-228600" algn="l">
              <a:spcBef>
                <a:spcPct val="0"/>
              </a:spcBef>
              <a:defRPr sz="2400">
                <a:solidFill>
                  <a:schemeClr val="tx1"/>
                </a:solidFill>
                <a:latin typeface="Times New Roman" panose="02020603050405020304" pitchFamily="18" charset="0"/>
              </a:defRPr>
            </a:lvl3pPr>
            <a:lvl4pPr marL="1600200" indent="-228600" algn="l">
              <a:spcBef>
                <a:spcPct val="0"/>
              </a:spcBef>
              <a:defRPr sz="2400">
                <a:solidFill>
                  <a:schemeClr val="tx1"/>
                </a:solidFill>
                <a:latin typeface="Times New Roman" panose="02020603050405020304" pitchFamily="18" charset="0"/>
              </a:defRPr>
            </a:lvl4pPr>
            <a:lvl5pPr marL="2057400" indent="-228600" algn="l">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buClr>
                <a:schemeClr val="hlink"/>
              </a:buClr>
              <a:buSzPct val="80000"/>
              <a:buFont typeface="Wingdings 3" panose="05040102010807070707" pitchFamily="18" charset="2"/>
              <a:buChar char="}"/>
            </a:pPr>
            <a:r>
              <a:rPr lang="en-US" altLang="en-US">
                <a:solidFill>
                  <a:srgbClr val="FFFFFF"/>
                </a:solidFill>
                <a:effectLst>
                  <a:outerShdw blurRad="38100" dist="38100" dir="2700000" algn="tl">
                    <a:srgbClr val="000000"/>
                  </a:outerShdw>
                </a:effectLst>
                <a:latin typeface="Arial" panose="020B0604020202020204" pitchFamily="34" charset="0"/>
              </a:rPr>
              <a:t>If both buttons are pressed:</a:t>
            </a:r>
            <a:br>
              <a:rPr lang="en-US" altLang="en-US">
                <a:solidFill>
                  <a:srgbClr val="FFFFFF"/>
                </a:solidFill>
                <a:effectLst>
                  <a:outerShdw blurRad="38100" dist="38100" dir="2700000" algn="tl">
                    <a:srgbClr val="000000"/>
                  </a:outerShdw>
                </a:effectLst>
                <a:latin typeface="Arial" panose="020B0604020202020204" pitchFamily="34" charset="0"/>
              </a:rPr>
            </a:br>
            <a:r>
              <a:rPr lang="en-US" altLang="en-US">
                <a:solidFill>
                  <a:srgbClr val="FFFFFF"/>
                </a:solidFill>
                <a:effectLst>
                  <a:outerShdw blurRad="38100" dist="38100" dir="2700000" algn="tl">
                    <a:srgbClr val="000000"/>
                  </a:outerShdw>
                </a:effectLst>
                <a:latin typeface="Arial" panose="020B0604020202020204" pitchFamily="34" charset="0"/>
              </a:rPr>
              <a:t> </a:t>
            </a:r>
            <a:r>
              <a:rPr lang="en-US" altLang="en-US">
                <a:solidFill>
                  <a:schemeClr val="tx2"/>
                </a:solidFill>
                <a:effectLst>
                  <a:outerShdw blurRad="38100" dist="38100" dir="2700000" algn="tl">
                    <a:srgbClr val="000000"/>
                  </a:outerShdw>
                </a:effectLst>
                <a:latin typeface="Arial" panose="020B0604020202020204" pitchFamily="34" charset="0"/>
              </a:rPr>
              <a:t>(PB1=PB_On) AND (PB2=PB_On)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329731">
                                            <p:txEl>
                                              <p:pRg st="0" end="0"/>
                                            </p:txEl>
                                          </p:spTgt>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329755"/>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grpId="0" nodeType="afterEffect">
                                  <p:stCondLst>
                                    <p:cond delay="2000"/>
                                  </p:stCondLst>
                                  <p:childTnLst>
                                    <p:set>
                                      <p:cBhvr>
                                        <p:cTn id="12" dur="1" fill="hold">
                                          <p:stCondLst>
                                            <p:cond delay="499"/>
                                          </p:stCondLst>
                                        </p:cTn>
                                        <p:tgtEl>
                                          <p:spTgt spid="329753"/>
                                        </p:tgtEl>
                                        <p:attrNameLst>
                                          <p:attrName>style.visibility</p:attrName>
                                        </p:attrNameLst>
                                      </p:cBhvr>
                                      <p:to>
                                        <p:strVal val="visible"/>
                                      </p:to>
                                    </p:set>
                                  </p:childTnLst>
                                </p:cTn>
                              </p:par>
                            </p:childTnLst>
                          </p:cTn>
                        </p:par>
                        <p:par>
                          <p:cTn id="13" fill="hold" nodeType="afterGroup">
                            <p:stCondLst>
                              <p:cond delay="5500"/>
                            </p:stCondLst>
                            <p:childTnLst>
                              <p:par>
                                <p:cTn id="14" presetID="1" presetClass="entr" presetSubtype="0" fill="hold" nodeType="afterEffect">
                                  <p:stCondLst>
                                    <p:cond delay="1000"/>
                                  </p:stCondLst>
                                  <p:childTnLst>
                                    <p:set>
                                      <p:cBhvr>
                                        <p:cTn id="15" dur="1" fill="hold">
                                          <p:stCondLst>
                                            <p:cond delay="499"/>
                                          </p:stCondLst>
                                        </p:cTn>
                                        <p:tgtEl>
                                          <p:spTgt spid="329756"/>
                                        </p:tgtEl>
                                        <p:attrNameLst>
                                          <p:attrName>style.visibility</p:attrName>
                                        </p:attrNameLst>
                                      </p:cBhvr>
                                      <p:to>
                                        <p:strVal val="visible"/>
                                      </p:to>
                                    </p:set>
                                  </p:childTnLst>
                                </p:cTn>
                              </p:par>
                            </p:childTnLst>
                          </p:cTn>
                        </p:par>
                        <p:par>
                          <p:cTn id="16" fill="hold" nodeType="afterGroup">
                            <p:stCondLst>
                              <p:cond delay="7000"/>
                            </p:stCondLst>
                            <p:childTnLst>
                              <p:par>
                                <p:cTn id="17" presetID="1" presetClass="entr" presetSubtype="0" fill="hold" grpId="0" nodeType="afterEffect">
                                  <p:stCondLst>
                                    <p:cond delay="2000"/>
                                  </p:stCondLst>
                                  <p:childTnLst>
                                    <p:set>
                                      <p:cBhvr>
                                        <p:cTn id="18" dur="1" fill="hold">
                                          <p:stCondLst>
                                            <p:cond delay="499"/>
                                          </p:stCondLst>
                                        </p:cTn>
                                        <p:tgtEl>
                                          <p:spTgt spid="329754"/>
                                        </p:tgtEl>
                                        <p:attrNameLst>
                                          <p:attrName>style.visibility</p:attrName>
                                        </p:attrNameLst>
                                      </p:cBhvr>
                                      <p:to>
                                        <p:strVal val="visible"/>
                                      </p:to>
                                    </p:set>
                                  </p:childTnLst>
                                </p:cTn>
                              </p:par>
                            </p:childTnLst>
                          </p:cTn>
                        </p:par>
                        <p:par>
                          <p:cTn id="19" fill="hold" nodeType="afterGroup">
                            <p:stCondLst>
                              <p:cond delay="9500"/>
                            </p:stCondLst>
                            <p:childTnLst>
                              <p:par>
                                <p:cTn id="20" presetID="1" presetClass="entr" presetSubtype="0" fill="hold" nodeType="afterEffect">
                                  <p:stCondLst>
                                    <p:cond delay="1000"/>
                                  </p:stCondLst>
                                  <p:childTnLst>
                                    <p:set>
                                      <p:cBhvr>
                                        <p:cTn id="21" dur="1" fill="hold">
                                          <p:stCondLst>
                                            <p:cond delay="499"/>
                                          </p:stCondLst>
                                        </p:cTn>
                                        <p:tgtEl>
                                          <p:spTgt spid="329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build="p" autoUpdateAnimBg="0" advAuto="1000"/>
      <p:bldP spid="329753" grpId="0" autoUpdateAnimBg="0"/>
      <p:bldP spid="329754" grpId="0" autoUpdateAnimBg="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07AC185-770C-455A-BAFD-15238AAB555E}"/>
              </a:ext>
            </a:extLst>
          </p:cNvPr>
          <p:cNvSpPr>
            <a:spLocks noGrp="1"/>
          </p:cNvSpPr>
          <p:nvPr>
            <p:ph type="sldNum" sz="quarter" idx="12"/>
          </p:nvPr>
        </p:nvSpPr>
        <p:spPr/>
        <p:txBody>
          <a:bodyPr/>
          <a:lstStyle/>
          <a:p>
            <a:fld id="{DD3A4435-F861-4C0B-93B5-40EB18ECF504}" type="slidenum">
              <a:rPr lang="en-US" altLang="en-US"/>
              <a:pPr/>
              <a:t>173</a:t>
            </a:fld>
            <a:endParaRPr lang="en-US" altLang="en-US"/>
          </a:p>
        </p:txBody>
      </p:sp>
      <p:sp>
        <p:nvSpPr>
          <p:cNvPr id="323586" name="Rectangle 2">
            <a:extLst>
              <a:ext uri="{FF2B5EF4-FFF2-40B4-BE49-F238E27FC236}">
                <a16:creationId xmlns:a16="http://schemas.microsoft.com/office/drawing/2014/main" id="{BDDFBFA4-D009-4743-9C43-9ED4059A74BD}"/>
              </a:ext>
            </a:extLst>
          </p:cNvPr>
          <p:cNvSpPr>
            <a:spLocks noGrp="1" noRot="1" noChangeArrowheads="1"/>
          </p:cNvSpPr>
          <p:nvPr>
            <p:ph type="title"/>
          </p:nvPr>
        </p:nvSpPr>
        <p:spPr/>
        <p:txBody>
          <a:bodyPr/>
          <a:lstStyle/>
          <a:p>
            <a:r>
              <a:rPr lang="en-US" altLang="en-US"/>
              <a:t>Challenge 7B:Boolean Evaluations</a:t>
            </a:r>
          </a:p>
        </p:txBody>
      </p:sp>
      <p:sp>
        <p:nvSpPr>
          <p:cNvPr id="323587" name="Rectangle 3">
            <a:extLst>
              <a:ext uri="{FF2B5EF4-FFF2-40B4-BE49-F238E27FC236}">
                <a16:creationId xmlns:a16="http://schemas.microsoft.com/office/drawing/2014/main" id="{C2130C00-974E-4C82-B135-04B3FBD56D3F}"/>
              </a:ext>
            </a:extLst>
          </p:cNvPr>
          <p:cNvSpPr>
            <a:spLocks noGrp="1" noRot="1" noChangeArrowheads="1"/>
          </p:cNvSpPr>
          <p:nvPr>
            <p:ph type="body" idx="1"/>
          </p:nvPr>
        </p:nvSpPr>
        <p:spPr/>
        <p:txBody>
          <a:bodyPr/>
          <a:lstStyle/>
          <a:p>
            <a:pPr marL="609600" indent="-609600">
              <a:lnSpc>
                <a:spcPct val="90000"/>
              </a:lnSpc>
              <a:buFont typeface="Wingdings 3" panose="05040102010807070707" pitchFamily="18" charset="2"/>
              <a:buNone/>
            </a:pPr>
            <a:r>
              <a:rPr lang="en-US" altLang="en-US"/>
              <a:t>Use AND and OR evaluations:</a:t>
            </a:r>
          </a:p>
          <a:p>
            <a:pPr marL="609600" indent="-609600">
              <a:lnSpc>
                <a:spcPct val="90000"/>
              </a:lnSpc>
              <a:buFont typeface="Wingdings 3" panose="05040102010807070707" pitchFamily="18" charset="2"/>
              <a:buAutoNum type="arabicPeriod"/>
            </a:pPr>
            <a:r>
              <a:rPr lang="en-US" altLang="en-US"/>
              <a:t>Modify Program 7A to sound the alarm when either button is pressed.</a:t>
            </a:r>
            <a:br>
              <a:rPr lang="en-US" altLang="en-US"/>
            </a:br>
            <a:endParaRPr lang="en-US" altLang="en-US"/>
          </a:p>
          <a:p>
            <a:pPr marL="609600" indent="-609600">
              <a:lnSpc>
                <a:spcPct val="90000"/>
              </a:lnSpc>
              <a:buFont typeface="Wingdings 3" panose="05040102010807070707" pitchFamily="18" charset="2"/>
              <a:buAutoNum type="arabicPeriod"/>
            </a:pPr>
            <a:r>
              <a:rPr lang="en-US" altLang="en-US"/>
              <a:t>Modify Program 7A to sound the alarm if the potentiometer is greater than 500 or PB1 is pressed.</a:t>
            </a:r>
            <a:br>
              <a:rPr lang="en-US" altLang="en-US"/>
            </a:br>
            <a:endParaRPr lang="en-US" altLang="en-US"/>
          </a:p>
          <a:p>
            <a:pPr marL="609600" indent="-609600">
              <a:lnSpc>
                <a:spcPct val="90000"/>
              </a:lnSpc>
              <a:buFont typeface="Wingdings 3" panose="05040102010807070707" pitchFamily="18" charset="2"/>
              <a:buAutoNum type="arabicPeriod"/>
            </a:pPr>
            <a:r>
              <a:rPr lang="en-US" altLang="en-US"/>
              <a:t>Modify Program 7A to sound the alarm if the potentiometer is greater than 500 but only if PB2 is not pressed.</a:t>
            </a:r>
          </a:p>
        </p:txBody>
      </p:sp>
      <p:sp>
        <p:nvSpPr>
          <p:cNvPr id="323589" name="AutoShape 5">
            <a:hlinkClick r:id="rId2" action="ppaction://hlinksldjump" highlightClick="1"/>
            <a:extLst>
              <a:ext uri="{FF2B5EF4-FFF2-40B4-BE49-F238E27FC236}">
                <a16:creationId xmlns:a16="http://schemas.microsoft.com/office/drawing/2014/main" id="{C04E8B76-63FB-41D6-8B03-8E5B6F231A45}"/>
              </a:ext>
            </a:extLst>
          </p:cNvPr>
          <p:cNvSpPr>
            <a:spLocks noChangeArrowheads="1"/>
          </p:cNvSpPr>
          <p:nvPr/>
        </p:nvSpPr>
        <p:spPr bwMode="auto">
          <a:xfrm>
            <a:off x="7315200" y="19812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sp>
        <p:nvSpPr>
          <p:cNvPr id="323590" name="AutoShape 6">
            <a:hlinkClick r:id="rId3" action="ppaction://hlinksldjump" highlightClick="1"/>
            <a:extLst>
              <a:ext uri="{FF2B5EF4-FFF2-40B4-BE49-F238E27FC236}">
                <a16:creationId xmlns:a16="http://schemas.microsoft.com/office/drawing/2014/main" id="{888D2192-F5BB-4EE5-BE79-8B0F7039DDC5}"/>
              </a:ext>
            </a:extLst>
          </p:cNvPr>
          <p:cNvSpPr>
            <a:spLocks noChangeArrowheads="1"/>
          </p:cNvSpPr>
          <p:nvPr/>
        </p:nvSpPr>
        <p:spPr bwMode="auto">
          <a:xfrm>
            <a:off x="7315200" y="38100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sp>
        <p:nvSpPr>
          <p:cNvPr id="323591" name="AutoShape 7">
            <a:hlinkClick r:id="rId4" action="ppaction://hlinksldjump" highlightClick="1"/>
            <a:extLst>
              <a:ext uri="{FF2B5EF4-FFF2-40B4-BE49-F238E27FC236}">
                <a16:creationId xmlns:a16="http://schemas.microsoft.com/office/drawing/2014/main" id="{F04944A7-DDF2-49D6-851C-1AAF31422F68}"/>
              </a:ext>
            </a:extLst>
          </p:cNvPr>
          <p:cNvSpPr>
            <a:spLocks noChangeArrowheads="1"/>
          </p:cNvSpPr>
          <p:nvPr/>
        </p:nvSpPr>
        <p:spPr bwMode="auto">
          <a:xfrm>
            <a:off x="7315200" y="55626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13F3273-2738-479D-8607-0CD046D3A3C9}"/>
              </a:ext>
            </a:extLst>
          </p:cNvPr>
          <p:cNvSpPr>
            <a:spLocks noGrp="1"/>
          </p:cNvSpPr>
          <p:nvPr>
            <p:ph type="sldNum" sz="quarter" idx="12"/>
          </p:nvPr>
        </p:nvSpPr>
        <p:spPr/>
        <p:txBody>
          <a:bodyPr/>
          <a:lstStyle/>
          <a:p>
            <a:fld id="{196D30C1-3D6C-41EE-AE5E-7BA146205C0C}" type="slidenum">
              <a:rPr lang="en-US" altLang="en-US"/>
              <a:pPr/>
              <a:t>174</a:t>
            </a:fld>
            <a:endParaRPr lang="en-US" altLang="en-US"/>
          </a:p>
        </p:txBody>
      </p:sp>
      <p:sp>
        <p:nvSpPr>
          <p:cNvPr id="312322" name="Rectangle 2">
            <a:extLst>
              <a:ext uri="{FF2B5EF4-FFF2-40B4-BE49-F238E27FC236}">
                <a16:creationId xmlns:a16="http://schemas.microsoft.com/office/drawing/2014/main" id="{FC332658-179D-421C-B787-F9EEEF87BE51}"/>
              </a:ext>
            </a:extLst>
          </p:cNvPr>
          <p:cNvSpPr>
            <a:spLocks noGrp="1" noRot="1" noChangeArrowheads="1"/>
          </p:cNvSpPr>
          <p:nvPr>
            <p:ph type="title"/>
          </p:nvPr>
        </p:nvSpPr>
        <p:spPr/>
        <p:txBody>
          <a:bodyPr/>
          <a:lstStyle/>
          <a:p>
            <a:r>
              <a:rPr lang="en-US" altLang="en-US"/>
              <a:t>Bitwise Boolean Operators</a:t>
            </a:r>
          </a:p>
        </p:txBody>
      </p:sp>
      <p:sp>
        <p:nvSpPr>
          <p:cNvPr id="312323" name="Rectangle 3">
            <a:extLst>
              <a:ext uri="{FF2B5EF4-FFF2-40B4-BE49-F238E27FC236}">
                <a16:creationId xmlns:a16="http://schemas.microsoft.com/office/drawing/2014/main" id="{11F895F3-19A7-4206-80AA-F20D418900F2}"/>
              </a:ext>
            </a:extLst>
          </p:cNvPr>
          <p:cNvSpPr>
            <a:spLocks noGrp="1" noRot="1" noChangeArrowheads="1"/>
          </p:cNvSpPr>
          <p:nvPr>
            <p:ph type="body" idx="1"/>
          </p:nvPr>
        </p:nvSpPr>
        <p:spPr/>
        <p:txBody>
          <a:bodyPr/>
          <a:lstStyle/>
          <a:p>
            <a:r>
              <a:rPr lang="en-US" altLang="en-US"/>
              <a:t>While AND, OR, NOT and XOR may be used to evaluate expressions, there exist the Bitwise Boolean operators which may be used to evaluate or modify groups of bits.</a:t>
            </a:r>
            <a:br>
              <a:rPr lang="en-US" altLang="en-US"/>
            </a:br>
            <a:endParaRPr lang="en-US" altLang="en-US"/>
          </a:p>
          <a:p>
            <a:r>
              <a:rPr lang="en-US" altLang="en-US"/>
              <a:t>The bitwise operators also perform AND, OR, NOT and XOR, but on one or more bits in a nibble, byte or word length value in binary.</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9380383-F419-4954-8ABB-DF473E3E68A2}"/>
              </a:ext>
            </a:extLst>
          </p:cNvPr>
          <p:cNvSpPr>
            <a:spLocks noGrp="1"/>
          </p:cNvSpPr>
          <p:nvPr>
            <p:ph type="sldNum" sz="quarter" idx="12"/>
          </p:nvPr>
        </p:nvSpPr>
        <p:spPr/>
        <p:txBody>
          <a:bodyPr/>
          <a:lstStyle/>
          <a:p>
            <a:fld id="{A53A4BA8-3FE0-4A5D-B2BB-A21898FF91B4}" type="slidenum">
              <a:rPr lang="en-US" altLang="en-US"/>
              <a:pPr/>
              <a:t>175</a:t>
            </a:fld>
            <a:endParaRPr lang="en-US" altLang="en-US"/>
          </a:p>
        </p:txBody>
      </p:sp>
      <p:sp>
        <p:nvSpPr>
          <p:cNvPr id="339970" name="Rectangle 2">
            <a:extLst>
              <a:ext uri="{FF2B5EF4-FFF2-40B4-BE49-F238E27FC236}">
                <a16:creationId xmlns:a16="http://schemas.microsoft.com/office/drawing/2014/main" id="{26FEF3F1-B524-4A11-B20F-E1DAEAB31BFE}"/>
              </a:ext>
            </a:extLst>
          </p:cNvPr>
          <p:cNvSpPr>
            <a:spLocks noGrp="1" noRot="1" noChangeArrowheads="1"/>
          </p:cNvSpPr>
          <p:nvPr>
            <p:ph type="title"/>
          </p:nvPr>
        </p:nvSpPr>
        <p:spPr/>
        <p:txBody>
          <a:bodyPr/>
          <a:lstStyle/>
          <a:p>
            <a:endParaRPr lang="en-US" altLang="en-US"/>
          </a:p>
        </p:txBody>
      </p:sp>
      <p:sp>
        <p:nvSpPr>
          <p:cNvPr id="339971" name="Rectangle 3">
            <a:extLst>
              <a:ext uri="{FF2B5EF4-FFF2-40B4-BE49-F238E27FC236}">
                <a16:creationId xmlns:a16="http://schemas.microsoft.com/office/drawing/2014/main" id="{52ABA04B-4174-4BC2-954F-3A35A1E4CA6B}"/>
              </a:ext>
            </a:extLst>
          </p:cNvPr>
          <p:cNvSpPr>
            <a:spLocks noGrp="1" noRot="1" noChangeArrowheads="1"/>
          </p:cNvSpPr>
          <p:nvPr>
            <p:ph type="body" idx="1"/>
          </p:nvPr>
        </p:nvSpPr>
        <p:spPr/>
        <p:txBody>
          <a:bodyPr/>
          <a:lstStyle/>
          <a:p>
            <a:pPr>
              <a:lnSpc>
                <a:spcPct val="90000"/>
              </a:lnSpc>
            </a:pPr>
            <a:r>
              <a:rPr lang="en-US" altLang="en-US" sz="2800"/>
              <a:t>Each bit in one expression is logically evaluated with the same bit position in a second expression.</a:t>
            </a:r>
            <a:br>
              <a:rPr lang="en-US" altLang="en-US" sz="2800"/>
            </a:br>
            <a:endParaRPr lang="en-US" altLang="en-US" sz="2800"/>
          </a:p>
          <a:p>
            <a:pPr>
              <a:lnSpc>
                <a:spcPct val="90000"/>
              </a:lnSpc>
            </a:pPr>
            <a:r>
              <a:rPr lang="en-US" altLang="en-US" sz="2800"/>
              <a:t>Take for example: %1010 | %1110 (| = OR)</a:t>
            </a:r>
            <a:br>
              <a:rPr lang="en-US" altLang="en-US" sz="2800"/>
            </a:br>
            <a:r>
              <a:rPr lang="en-US" altLang="en-US" sz="2800"/>
              <a:t>Each bit in the first nibble is OR'd with the same bit position in the second nibble (% indicates a binary value).</a:t>
            </a:r>
          </a:p>
          <a:p>
            <a:pPr algn="ctr">
              <a:lnSpc>
                <a:spcPct val="90000"/>
              </a:lnSpc>
              <a:buFont typeface="Wingdings 3" panose="05040102010807070707" pitchFamily="18" charset="2"/>
              <a:buNone/>
            </a:pPr>
            <a:r>
              <a:rPr lang="en-US" altLang="en-US" sz="2800">
                <a:solidFill>
                  <a:schemeClr val="tx2"/>
                </a:solidFill>
              </a:rPr>
              <a:t>%1010</a:t>
            </a:r>
          </a:p>
          <a:p>
            <a:pPr algn="ctr">
              <a:lnSpc>
                <a:spcPct val="90000"/>
              </a:lnSpc>
              <a:buFont typeface="Wingdings 3" panose="05040102010807070707" pitchFamily="18" charset="2"/>
              <a:buNone/>
            </a:pPr>
            <a:r>
              <a:rPr lang="en-US" altLang="en-US" sz="2800" u="sng">
                <a:solidFill>
                  <a:schemeClr val="tx2"/>
                </a:solidFill>
              </a:rPr>
              <a:t>%1110</a:t>
            </a:r>
          </a:p>
          <a:p>
            <a:pPr algn="ctr">
              <a:lnSpc>
                <a:spcPct val="90000"/>
              </a:lnSpc>
              <a:buFont typeface="Wingdings 3" panose="05040102010807070707" pitchFamily="18" charset="2"/>
              <a:buNone/>
            </a:pPr>
            <a:r>
              <a:rPr lang="en-US" altLang="en-US" sz="2800">
                <a:solidFill>
                  <a:schemeClr val="tx2"/>
                </a:solidFill>
              </a:rPr>
              <a:t>%1110</a:t>
            </a:r>
            <a:br>
              <a:rPr lang="en-US" altLang="en-US" sz="2800">
                <a:solidFill>
                  <a:schemeClr val="tx2"/>
                </a:solidFill>
              </a:rPr>
            </a:br>
            <a:endParaRPr lang="en-US" altLang="en-US" sz="2800">
              <a:solidFill>
                <a:schemeClr val="tx2"/>
              </a:solidFill>
            </a:endParaRPr>
          </a:p>
          <a:p>
            <a:pPr>
              <a:lnSpc>
                <a:spcPct val="90000"/>
              </a:lnSpc>
            </a:pPr>
            <a:r>
              <a:rPr lang="en-US" altLang="en-US" sz="2800"/>
              <a:t>Where either column has a 1, the result has a 1.</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578FAD5-45D4-42A4-8568-A6591F31B290}"/>
              </a:ext>
            </a:extLst>
          </p:cNvPr>
          <p:cNvSpPr>
            <a:spLocks noGrp="1"/>
          </p:cNvSpPr>
          <p:nvPr>
            <p:ph type="sldNum" sz="quarter" idx="12"/>
          </p:nvPr>
        </p:nvSpPr>
        <p:spPr/>
        <p:txBody>
          <a:bodyPr/>
          <a:lstStyle/>
          <a:p>
            <a:fld id="{BF188FB3-5127-4FA8-97C2-41EDFC0279DD}" type="slidenum">
              <a:rPr lang="en-US" altLang="en-US"/>
              <a:pPr/>
              <a:t>176</a:t>
            </a:fld>
            <a:endParaRPr lang="en-US" altLang="en-US"/>
          </a:p>
        </p:txBody>
      </p:sp>
      <p:sp>
        <p:nvSpPr>
          <p:cNvPr id="313347" name="Rectangle 3">
            <a:extLst>
              <a:ext uri="{FF2B5EF4-FFF2-40B4-BE49-F238E27FC236}">
                <a16:creationId xmlns:a16="http://schemas.microsoft.com/office/drawing/2014/main" id="{11350FAA-4A53-43F1-B9CD-E0D4C8E998DF}"/>
              </a:ext>
            </a:extLst>
          </p:cNvPr>
          <p:cNvSpPr>
            <a:spLocks noGrp="1" noRot="1" noChangeArrowheads="1"/>
          </p:cNvSpPr>
          <p:nvPr>
            <p:ph type="body" idx="1"/>
          </p:nvPr>
        </p:nvSpPr>
        <p:spPr>
          <a:xfrm>
            <a:off x="152400" y="762000"/>
            <a:ext cx="8839200" cy="3962400"/>
          </a:xfrm>
        </p:spPr>
        <p:txBody>
          <a:bodyPr/>
          <a:lstStyle/>
          <a:p>
            <a:r>
              <a:rPr lang="en-US" altLang="en-US"/>
              <a:t>The following are the bitwise operators:</a:t>
            </a:r>
            <a:br>
              <a:rPr lang="en-US" altLang="en-US"/>
            </a:br>
            <a:r>
              <a:rPr lang="en-US" altLang="en-US"/>
              <a:t>&amp; = AND</a:t>
            </a:r>
            <a:br>
              <a:rPr lang="en-US" altLang="en-US"/>
            </a:br>
            <a:r>
              <a:rPr lang="en-US" altLang="en-US"/>
              <a:t>|  = OR (Typically Shift \ Key to get a bar - |)</a:t>
            </a:r>
            <a:br>
              <a:rPr lang="en-US" altLang="en-US"/>
            </a:br>
            <a:r>
              <a:rPr lang="en-US" altLang="en-US"/>
              <a:t>^ = XOR</a:t>
            </a:r>
            <a:br>
              <a:rPr lang="en-US" altLang="en-US"/>
            </a:br>
            <a:r>
              <a:rPr lang="en-US" altLang="en-US"/>
              <a:t>~ = NOT</a:t>
            </a:r>
            <a:br>
              <a:rPr lang="en-US" altLang="en-US"/>
            </a:br>
            <a:endParaRPr lang="en-US" altLang="en-US"/>
          </a:p>
          <a:p>
            <a:r>
              <a:rPr lang="en-US" altLang="en-US" sz="2800"/>
              <a:t>What would be the result of %1111 &amp; %0100 ? </a:t>
            </a:r>
            <a:br>
              <a:rPr lang="en-US" altLang="en-US" sz="2800"/>
            </a:br>
            <a:r>
              <a:rPr lang="en-US" altLang="en-US" sz="2800"/>
              <a:t>Click for answer.</a:t>
            </a:r>
          </a:p>
        </p:txBody>
      </p:sp>
      <p:sp>
        <p:nvSpPr>
          <p:cNvPr id="313348" name="Text Box 4">
            <a:extLst>
              <a:ext uri="{FF2B5EF4-FFF2-40B4-BE49-F238E27FC236}">
                <a16:creationId xmlns:a16="http://schemas.microsoft.com/office/drawing/2014/main" id="{F699F920-E443-44A1-93CA-D96B1590BA59}"/>
              </a:ext>
            </a:extLst>
          </p:cNvPr>
          <p:cNvSpPr txBox="1">
            <a:spLocks noChangeArrowheads="1"/>
          </p:cNvSpPr>
          <p:nvPr/>
        </p:nvSpPr>
        <p:spPr bwMode="auto">
          <a:xfrm>
            <a:off x="3962400" y="4343400"/>
            <a:ext cx="1466850" cy="598488"/>
          </a:xfrm>
          <a:prstGeom prst="rect">
            <a:avLst/>
          </a:prstGeom>
          <a:noFill/>
          <a:ln w="19050">
            <a:solidFill>
              <a:schemeClr val="tx2"/>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0">
                <a:solidFill>
                  <a:schemeClr val="folHlink"/>
                </a:solidFill>
                <a:effectLst>
                  <a:outerShdw blurRad="38100" dist="38100" dir="2700000" algn="tl">
                    <a:srgbClr val="000000"/>
                  </a:outerShdw>
                </a:effectLst>
              </a:rPr>
              <a:t>%0100</a:t>
            </a:r>
          </a:p>
        </p:txBody>
      </p:sp>
      <p:sp>
        <p:nvSpPr>
          <p:cNvPr id="313349" name="Rectangle 5">
            <a:extLst>
              <a:ext uri="{FF2B5EF4-FFF2-40B4-BE49-F238E27FC236}">
                <a16:creationId xmlns:a16="http://schemas.microsoft.com/office/drawing/2014/main" id="{90E4BE8B-AC4E-44A8-A933-86342A2A042F}"/>
              </a:ext>
            </a:extLst>
          </p:cNvPr>
          <p:cNvSpPr>
            <a:spLocks noGrp="1" noRot="1" noChangeArrowheads="1"/>
          </p:cNvSpPr>
          <p:nvPr>
            <p:ph type="title"/>
          </p:nvPr>
        </p:nvSpPr>
        <p:spPr/>
        <p:txBody>
          <a:body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3348"/>
                                        </p:tgtEl>
                                        <p:attrNameLst>
                                          <p:attrName>style.visibility</p:attrName>
                                        </p:attrNameLst>
                                      </p:cBhvr>
                                      <p:to>
                                        <p:strVal val="visible"/>
                                      </p:to>
                                    </p:set>
                                    <p:animEffect transition="in" filter="dissolve">
                                      <p:cBhvr>
                                        <p:cTn id="7" dur="500"/>
                                        <p:tgtEl>
                                          <p:spTgt spid="313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8" grpId="0" animBg="1" autoUpdateAnimBg="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8916271-ABC1-4F70-90C3-4621BDF147D7}"/>
              </a:ext>
            </a:extLst>
          </p:cNvPr>
          <p:cNvSpPr>
            <a:spLocks noGrp="1"/>
          </p:cNvSpPr>
          <p:nvPr>
            <p:ph type="sldNum" sz="quarter" idx="12"/>
          </p:nvPr>
        </p:nvSpPr>
        <p:spPr/>
        <p:txBody>
          <a:bodyPr/>
          <a:lstStyle/>
          <a:p>
            <a:fld id="{FC6D32BF-8C1D-4774-8E15-CF6A59BBC4AC}" type="slidenum">
              <a:rPr lang="en-US" altLang="en-US"/>
              <a:pPr/>
              <a:t>177</a:t>
            </a:fld>
            <a:endParaRPr lang="en-US" altLang="en-US"/>
          </a:p>
        </p:txBody>
      </p:sp>
      <p:sp>
        <p:nvSpPr>
          <p:cNvPr id="340995" name="Rectangle 3">
            <a:extLst>
              <a:ext uri="{FF2B5EF4-FFF2-40B4-BE49-F238E27FC236}">
                <a16:creationId xmlns:a16="http://schemas.microsoft.com/office/drawing/2014/main" id="{1F886F83-091D-49DC-8F1F-D7F435962940}"/>
              </a:ext>
            </a:extLst>
          </p:cNvPr>
          <p:cNvSpPr>
            <a:spLocks noGrp="1" noRot="1" noChangeArrowheads="1"/>
          </p:cNvSpPr>
          <p:nvPr>
            <p:ph type="body" idx="1"/>
          </p:nvPr>
        </p:nvSpPr>
        <p:spPr/>
        <p:txBody>
          <a:bodyPr/>
          <a:lstStyle/>
          <a:p>
            <a:pPr>
              <a:lnSpc>
                <a:spcPct val="90000"/>
              </a:lnSpc>
            </a:pPr>
            <a:r>
              <a:rPr lang="en-US" altLang="en-US" sz="2800"/>
              <a:t>One common use is to invert the state of a Active-Low input:</a:t>
            </a:r>
            <a:br>
              <a:rPr lang="en-US" altLang="en-US" sz="2800"/>
            </a:br>
            <a:r>
              <a:rPr lang="en-US" altLang="en-US" sz="2800">
                <a:solidFill>
                  <a:schemeClr val="tx2"/>
                </a:solidFill>
              </a:rPr>
              <a:t>IF IN8 = 0 THEN ….</a:t>
            </a:r>
            <a:br>
              <a:rPr lang="en-US" altLang="en-US" sz="2800"/>
            </a:br>
            <a:endParaRPr lang="en-US" altLang="en-US" sz="2800"/>
          </a:p>
          <a:p>
            <a:pPr>
              <a:lnSpc>
                <a:spcPct val="90000"/>
              </a:lnSpc>
            </a:pPr>
            <a:r>
              <a:rPr lang="en-US" altLang="en-US" sz="2800"/>
              <a:t>It just doesn't seem 'natural' in programming sometimes to be active-low.  When a button is pressed, it is more natural to want a HIGH than a LOW (active-low buttons and LEDs are common because of electrical properties of many devices).</a:t>
            </a:r>
            <a:br>
              <a:rPr lang="en-US" altLang="en-US" sz="2800"/>
            </a:br>
            <a:endParaRPr lang="en-US" altLang="en-US" sz="2800"/>
          </a:p>
          <a:p>
            <a:pPr>
              <a:lnSpc>
                <a:spcPct val="90000"/>
              </a:lnSpc>
            </a:pPr>
            <a:r>
              <a:rPr lang="en-US" altLang="en-US" sz="2800"/>
              <a:t>By using a bitwise NOT to invert the data:</a:t>
            </a:r>
            <a:br>
              <a:rPr lang="en-US" altLang="en-US" sz="2800"/>
            </a:br>
            <a:r>
              <a:rPr lang="en-US" altLang="en-US" sz="2800">
                <a:solidFill>
                  <a:schemeClr val="tx2"/>
                </a:solidFill>
              </a:rPr>
              <a:t>IF ~IN8 = 1 THEN ….</a:t>
            </a:r>
          </a:p>
        </p:txBody>
      </p:sp>
      <p:sp>
        <p:nvSpPr>
          <p:cNvPr id="340996" name="Rectangle 4">
            <a:extLst>
              <a:ext uri="{FF2B5EF4-FFF2-40B4-BE49-F238E27FC236}">
                <a16:creationId xmlns:a16="http://schemas.microsoft.com/office/drawing/2014/main" id="{E89E2965-567B-4002-AE02-D99465577EAA}"/>
              </a:ext>
            </a:extLst>
          </p:cNvPr>
          <p:cNvSpPr>
            <a:spLocks noGrp="1" noRot="1" noChangeArrowheads="1"/>
          </p:cNvSpPr>
          <p:nvPr>
            <p:ph type="title"/>
          </p:nvPr>
        </p:nvSpPr>
        <p:spPr>
          <a:noFill/>
          <a:ln/>
        </p:spPr>
        <p:txBody>
          <a:bodyPr/>
          <a:lstStyle/>
          <a:p>
            <a:r>
              <a:rPr lang="en-US" altLang="en-US"/>
              <a:t>Inverting an Input</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3689F32-B04E-42FF-99BB-0109F9B9E5DF}"/>
              </a:ext>
            </a:extLst>
          </p:cNvPr>
          <p:cNvSpPr>
            <a:spLocks noGrp="1"/>
          </p:cNvSpPr>
          <p:nvPr>
            <p:ph type="sldNum" sz="quarter" idx="12"/>
          </p:nvPr>
        </p:nvSpPr>
        <p:spPr/>
        <p:txBody>
          <a:bodyPr/>
          <a:lstStyle/>
          <a:p>
            <a:fld id="{CE69FD52-6CBA-4BCB-A84F-56CF42B3E4A2}" type="slidenum">
              <a:rPr lang="en-US" altLang="en-US"/>
              <a:pPr/>
              <a:t>178</a:t>
            </a:fld>
            <a:endParaRPr lang="en-US" altLang="en-US"/>
          </a:p>
        </p:txBody>
      </p:sp>
      <p:sp>
        <p:nvSpPr>
          <p:cNvPr id="343042" name="Rectangle 2">
            <a:extLst>
              <a:ext uri="{FF2B5EF4-FFF2-40B4-BE49-F238E27FC236}">
                <a16:creationId xmlns:a16="http://schemas.microsoft.com/office/drawing/2014/main" id="{FF463EDC-597E-41DB-A635-897443CC333E}"/>
              </a:ext>
            </a:extLst>
          </p:cNvPr>
          <p:cNvSpPr>
            <a:spLocks noGrp="1" noRot="1" noChangeArrowheads="1"/>
          </p:cNvSpPr>
          <p:nvPr>
            <p:ph type="title"/>
          </p:nvPr>
        </p:nvSpPr>
        <p:spPr/>
        <p:txBody>
          <a:bodyPr/>
          <a:lstStyle/>
          <a:p>
            <a:r>
              <a:rPr lang="en-US" altLang="en-US"/>
              <a:t>Masking BITs</a:t>
            </a:r>
          </a:p>
        </p:txBody>
      </p:sp>
      <p:sp>
        <p:nvSpPr>
          <p:cNvPr id="343043" name="Rectangle 3">
            <a:extLst>
              <a:ext uri="{FF2B5EF4-FFF2-40B4-BE49-F238E27FC236}">
                <a16:creationId xmlns:a16="http://schemas.microsoft.com/office/drawing/2014/main" id="{D53C7D61-7EF9-4CF7-891E-88637938E9DA}"/>
              </a:ext>
            </a:extLst>
          </p:cNvPr>
          <p:cNvSpPr>
            <a:spLocks noGrp="1" noRot="1" noChangeArrowheads="1"/>
          </p:cNvSpPr>
          <p:nvPr>
            <p:ph type="body" idx="1"/>
          </p:nvPr>
        </p:nvSpPr>
        <p:spPr/>
        <p:txBody>
          <a:bodyPr/>
          <a:lstStyle/>
          <a:p>
            <a:r>
              <a:rPr lang="en-US" altLang="en-US" sz="2800"/>
              <a:t>Bit masking is used to force a single bit, or bits, in a byte to a certain state using the Boolean bit-wise operators.</a:t>
            </a:r>
            <a:br>
              <a:rPr lang="en-US" altLang="en-US" sz="2800"/>
            </a:br>
            <a:endParaRPr lang="en-US" altLang="en-US" sz="2800"/>
          </a:p>
          <a:p>
            <a:r>
              <a:rPr lang="en-US" altLang="en-US" sz="2800"/>
              <a:t>For example, given any byte value, bit position 3 (starting with 0) may be force on with: </a:t>
            </a:r>
            <a:r>
              <a:rPr lang="en-US" altLang="en-US" sz="2800">
                <a:solidFill>
                  <a:schemeClr val="tx2"/>
                </a:solidFill>
              </a:rPr>
              <a:t>ByteVal = ByteVal | %00001000</a:t>
            </a:r>
            <a:r>
              <a:rPr lang="en-US" altLang="en-US" sz="2800"/>
              <a:t>.</a:t>
            </a:r>
            <a:br>
              <a:rPr lang="en-US" altLang="en-US" sz="2800"/>
            </a:br>
            <a:endParaRPr lang="en-US" altLang="en-US" sz="2800"/>
          </a:p>
          <a:p>
            <a:r>
              <a:rPr lang="en-US" altLang="en-US" sz="2800"/>
              <a:t>Program 7B will count from 0 to 255 in binary, and use the various operators for masking.  Note the effect of the mask for each.</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122CBDC-4AEB-4F30-A3EA-D59F02EE1910}"/>
              </a:ext>
            </a:extLst>
          </p:cNvPr>
          <p:cNvSpPr>
            <a:spLocks noGrp="1"/>
          </p:cNvSpPr>
          <p:nvPr>
            <p:ph type="sldNum" sz="quarter" idx="12"/>
          </p:nvPr>
        </p:nvSpPr>
        <p:spPr/>
        <p:txBody>
          <a:bodyPr/>
          <a:lstStyle/>
          <a:p>
            <a:fld id="{FCD5F7F4-0191-4915-9C55-C2E7811FC09A}" type="slidenum">
              <a:rPr lang="en-US" altLang="en-US"/>
              <a:pPr/>
              <a:t>179</a:t>
            </a:fld>
            <a:endParaRPr lang="en-US" altLang="en-US"/>
          </a:p>
        </p:txBody>
      </p:sp>
      <p:sp>
        <p:nvSpPr>
          <p:cNvPr id="492546" name="Rectangle 2">
            <a:extLst>
              <a:ext uri="{FF2B5EF4-FFF2-40B4-BE49-F238E27FC236}">
                <a16:creationId xmlns:a16="http://schemas.microsoft.com/office/drawing/2014/main" id="{F94349D4-23F8-4C8B-BD4C-10076D607DF3}"/>
              </a:ext>
            </a:extLst>
          </p:cNvPr>
          <p:cNvSpPr>
            <a:spLocks noGrp="1" noRot="1" noChangeArrowheads="1"/>
          </p:cNvSpPr>
          <p:nvPr>
            <p:ph type="title"/>
          </p:nvPr>
        </p:nvSpPr>
        <p:spPr/>
        <p:txBody>
          <a:bodyPr/>
          <a:lstStyle/>
          <a:p>
            <a:endParaRPr lang="en-US" altLang="en-US"/>
          </a:p>
        </p:txBody>
      </p:sp>
      <p:sp>
        <p:nvSpPr>
          <p:cNvPr id="492548" name="Text Box 4">
            <a:extLst>
              <a:ext uri="{FF2B5EF4-FFF2-40B4-BE49-F238E27FC236}">
                <a16:creationId xmlns:a16="http://schemas.microsoft.com/office/drawing/2014/main" id="{021DB8D6-3083-45A6-817D-4A0D1796A22D}"/>
              </a:ext>
            </a:extLst>
          </p:cNvPr>
          <p:cNvSpPr txBox="1">
            <a:spLocks noChangeArrowheads="1"/>
          </p:cNvSpPr>
          <p:nvPr/>
        </p:nvSpPr>
        <p:spPr bwMode="auto">
          <a:xfrm>
            <a:off x="304800" y="990600"/>
            <a:ext cx="8534400" cy="4495800"/>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en-US" altLang="en-US" sz="1600" b="0">
                <a:solidFill>
                  <a:srgbClr val="FFFFFF"/>
                </a:solidFill>
                <a:effectLst>
                  <a:outerShdw blurRad="38100" dist="38100" dir="2700000" algn="tl">
                    <a:srgbClr val="000000"/>
                  </a:outerShdw>
                </a:effectLst>
              </a:rPr>
              <a:t>'Prog. 7B – Byte Masking</a:t>
            </a:r>
            <a:br>
              <a:rPr lang="en-US" altLang="en-US" sz="1600" b="0">
                <a:solidFill>
                  <a:srgbClr val="FFFFFF"/>
                </a:solidFill>
                <a:effectLst>
                  <a:outerShdw blurRad="38100" dist="38100" dir="2700000" algn="tl">
                    <a:srgbClr val="000000"/>
                  </a:outerShdw>
                </a:effectLst>
              </a:rPr>
            </a:br>
            <a:r>
              <a:rPr lang="en-US" altLang="en-US" sz="1600" b="0">
                <a:solidFill>
                  <a:srgbClr val="FFFFFF"/>
                </a:solidFill>
                <a:effectLst>
                  <a:outerShdw blurRad="38100" dist="38100" dir="2700000" algn="tl">
                    <a:srgbClr val="000000"/>
                  </a:outerShdw>
                </a:effectLst>
              </a:rPr>
              <a:t>X VAR BYTE</a:t>
            </a:r>
          </a:p>
          <a:p>
            <a:pPr algn="l"/>
            <a:r>
              <a:rPr lang="en-US" altLang="en-US" sz="1600" b="0">
                <a:solidFill>
                  <a:srgbClr val="FFFFFF"/>
                </a:solidFill>
                <a:effectLst>
                  <a:outerShdw blurRad="38100" dist="38100" dir="2700000" algn="tl">
                    <a:srgbClr val="000000"/>
                  </a:outerShdw>
                </a:effectLst>
              </a:rPr>
              <a:t>MASK  CON %00111100</a:t>
            </a:r>
          </a:p>
          <a:p>
            <a:pPr algn="l"/>
            <a:r>
              <a:rPr lang="en-US" altLang="en-US" sz="1600" b="0">
                <a:solidFill>
                  <a:srgbClr val="FFFFFF"/>
                </a:solidFill>
                <a:effectLst>
                  <a:outerShdw blurRad="38100" dist="38100" dir="2700000" algn="tl">
                    <a:srgbClr val="000000"/>
                  </a:outerShdw>
                </a:effectLst>
              </a:rPr>
              <a:t>DEBUG CLS</a:t>
            </a:r>
          </a:p>
          <a:p>
            <a:pPr algn="l"/>
            <a:endParaRPr lang="en-US" altLang="en-US" sz="1600" b="0">
              <a:solidFill>
                <a:srgbClr val="FFFFFF"/>
              </a:solidFill>
              <a:effectLst>
                <a:outerShdw blurRad="38100" dist="38100" dir="2700000" algn="tl">
                  <a:srgbClr val="000000"/>
                </a:outerShdw>
              </a:effectLst>
            </a:endParaRPr>
          </a:p>
          <a:p>
            <a:pPr algn="l"/>
            <a:r>
              <a:rPr lang="en-US" altLang="en-US" sz="1600" b="0">
                <a:solidFill>
                  <a:srgbClr val="FFFFFF"/>
                </a:solidFill>
                <a:effectLst>
                  <a:outerShdw blurRad="38100" dist="38100" dir="2700000" algn="tl">
                    <a:srgbClr val="000000"/>
                  </a:outerShdw>
                </a:effectLst>
              </a:rPr>
              <a:t>Main:</a:t>
            </a:r>
          </a:p>
          <a:p>
            <a:pPr algn="l"/>
            <a:r>
              <a:rPr lang="en-US" altLang="en-US" sz="1600" b="0">
                <a:solidFill>
                  <a:srgbClr val="FFFFFF"/>
                </a:solidFill>
                <a:effectLst>
                  <a:outerShdw blurRad="38100" dist="38100" dir="2700000" algn="tl">
                    <a:srgbClr val="000000"/>
                  </a:outerShdw>
                </a:effectLst>
              </a:rPr>
              <a:t>FOR X = 0 TO 255</a:t>
            </a:r>
          </a:p>
          <a:p>
            <a:pPr algn="l"/>
            <a:r>
              <a:rPr lang="en-US" altLang="en-US" sz="1600" b="0">
                <a:solidFill>
                  <a:srgbClr val="FFFFFF"/>
                </a:solidFill>
                <a:effectLst>
                  <a:outerShdw blurRad="38100" dist="38100" dir="2700000" algn="tl">
                    <a:srgbClr val="000000"/>
                  </a:outerShdw>
                </a:effectLst>
              </a:rPr>
              <a:t>   DEBUG HOME, "         AND &amp;           OR |            XOR ^",CR</a:t>
            </a:r>
          </a:p>
          <a:p>
            <a:pPr algn="l"/>
            <a:r>
              <a:rPr lang="en-US" altLang="en-US" sz="1600" b="0">
                <a:solidFill>
                  <a:srgbClr val="FFFFFF"/>
                </a:solidFill>
                <a:effectLst>
                  <a:outerShdw blurRad="38100" dist="38100" dir="2700000" algn="tl">
                    <a:srgbClr val="000000"/>
                  </a:outerShdw>
                </a:effectLst>
              </a:rPr>
              <a:t>   DEBUG " VALUE ",IBIN8 X,"      ",IBIN8 X,"        ",IBIN8 X,CR</a:t>
            </a:r>
          </a:p>
          <a:p>
            <a:pPr algn="l"/>
            <a:r>
              <a:rPr lang="en-US" altLang="en-US" sz="1600" b="0">
                <a:solidFill>
                  <a:srgbClr val="FFFFFF"/>
                </a:solidFill>
                <a:effectLst>
                  <a:outerShdw blurRad="38100" dist="38100" dir="2700000" algn="tl">
                    <a:srgbClr val="000000"/>
                  </a:outerShdw>
                </a:effectLst>
              </a:rPr>
              <a:t>   DEBUG "  MASK ",IBIN8 MASK,"      ",IBIN8 MASK,"        ",IBIN8 MASK,CR</a:t>
            </a:r>
          </a:p>
          <a:p>
            <a:pPr algn="l"/>
            <a:r>
              <a:rPr lang="en-US" altLang="en-US" sz="1600" b="0">
                <a:solidFill>
                  <a:srgbClr val="FFFFFF"/>
                </a:solidFill>
                <a:effectLst>
                  <a:outerShdw blurRad="38100" dist="38100" dir="2700000" algn="tl">
                    <a:srgbClr val="000000"/>
                  </a:outerShdw>
                </a:effectLst>
              </a:rPr>
              <a:t>   DEBUG "RESULT ",IBIN8 X &amp; MASK,"      ",IBIN8 X | MASK,"        ",IBIN8 X^MASK,CR</a:t>
            </a:r>
          </a:p>
          <a:p>
            <a:pPr algn="l"/>
            <a:r>
              <a:rPr lang="en-US" altLang="en-US" sz="1600" b="0">
                <a:solidFill>
                  <a:srgbClr val="FFFFFF"/>
                </a:solidFill>
                <a:effectLst>
                  <a:outerShdw blurRad="38100" dist="38100" dir="2700000" algn="tl">
                    <a:srgbClr val="000000"/>
                  </a:outerShdw>
                </a:effectLst>
              </a:rPr>
              <a:t>   PAUSE 1000</a:t>
            </a:r>
          </a:p>
          <a:p>
            <a:pPr algn="l"/>
            <a:r>
              <a:rPr lang="en-US" altLang="en-US" sz="1600" b="0">
                <a:solidFill>
                  <a:srgbClr val="FFFFFF"/>
                </a:solidFill>
                <a:effectLst>
                  <a:outerShdw blurRad="38100" dist="38100" dir="2700000" algn="tl">
                    <a:srgbClr val="000000"/>
                  </a:outerShdw>
                </a:effectLst>
              </a:rPr>
              <a:t>NEXT</a:t>
            </a:r>
          </a:p>
          <a:p>
            <a:pPr algn="l"/>
            <a:r>
              <a:rPr lang="en-US" altLang="en-US" sz="1600" b="0">
                <a:solidFill>
                  <a:srgbClr val="FFFFFF"/>
                </a:solidFill>
                <a:effectLst>
                  <a:outerShdw blurRad="38100" dist="38100" dir="2700000" algn="tl">
                    <a:srgbClr val="000000"/>
                  </a:outerShdw>
                </a:effectLst>
              </a:rPr>
              <a:t>GOTO Main</a:t>
            </a:r>
          </a:p>
          <a:p>
            <a:pPr algn="l"/>
            <a:endParaRPr lang="en-US" altLang="en-US" sz="1600" b="0">
              <a:solidFill>
                <a:srgbClr val="FFFFFF"/>
              </a:solidFill>
              <a:effectLst>
                <a:outerShdw blurRad="38100" dist="38100" dir="2700000" algn="tl">
                  <a:srgbClr val="000000"/>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F1856D5-5D59-4A7C-A660-70B8D56DAF90}"/>
              </a:ext>
            </a:extLst>
          </p:cNvPr>
          <p:cNvSpPr>
            <a:spLocks noGrp="1"/>
          </p:cNvSpPr>
          <p:nvPr>
            <p:ph type="sldNum" sz="quarter" idx="12"/>
          </p:nvPr>
        </p:nvSpPr>
        <p:spPr/>
        <p:txBody>
          <a:bodyPr/>
          <a:lstStyle/>
          <a:p>
            <a:fld id="{B34DBEF4-6668-42F4-9B4D-78C130D3850E}" type="slidenum">
              <a:rPr lang="en-US" altLang="en-US"/>
              <a:pPr/>
              <a:t>18</a:t>
            </a:fld>
            <a:endParaRPr lang="en-US" altLang="en-US"/>
          </a:p>
        </p:txBody>
      </p:sp>
      <p:sp>
        <p:nvSpPr>
          <p:cNvPr id="220162" name="Rectangle 2">
            <a:extLst>
              <a:ext uri="{FF2B5EF4-FFF2-40B4-BE49-F238E27FC236}">
                <a16:creationId xmlns:a16="http://schemas.microsoft.com/office/drawing/2014/main" id="{44B4780D-2B97-4923-8DCA-CBEA32BFDD9C}"/>
              </a:ext>
            </a:extLst>
          </p:cNvPr>
          <p:cNvSpPr>
            <a:spLocks noGrp="1" noRot="1" noChangeArrowheads="1"/>
          </p:cNvSpPr>
          <p:nvPr>
            <p:ph type="title"/>
          </p:nvPr>
        </p:nvSpPr>
        <p:spPr/>
        <p:txBody>
          <a:bodyPr/>
          <a:lstStyle/>
          <a:p>
            <a:r>
              <a:rPr lang="en-US" altLang="en-US"/>
              <a:t>Connecting Components</a:t>
            </a:r>
          </a:p>
        </p:txBody>
      </p:sp>
      <p:sp>
        <p:nvSpPr>
          <p:cNvPr id="220163" name="Rectangle 3">
            <a:extLst>
              <a:ext uri="{FF2B5EF4-FFF2-40B4-BE49-F238E27FC236}">
                <a16:creationId xmlns:a16="http://schemas.microsoft.com/office/drawing/2014/main" id="{38F650BE-ACBA-439A-BD83-1FA2F96168F4}"/>
              </a:ext>
            </a:extLst>
          </p:cNvPr>
          <p:cNvSpPr>
            <a:spLocks noGrp="1" noRot="1" noChangeArrowheads="1"/>
          </p:cNvSpPr>
          <p:nvPr>
            <p:ph type="body" idx="1"/>
          </p:nvPr>
        </p:nvSpPr>
        <p:spPr>
          <a:xfrm>
            <a:off x="301625" y="762000"/>
            <a:ext cx="8540750" cy="1897063"/>
          </a:xfrm>
        </p:spPr>
        <p:txBody>
          <a:bodyPr/>
          <a:lstStyle/>
          <a:p>
            <a:pPr>
              <a:lnSpc>
                <a:spcPct val="90000"/>
              </a:lnSpc>
            </a:pPr>
            <a:r>
              <a:rPr lang="en-US" altLang="en-US" sz="2400"/>
              <a:t>Of course, an important aspect to any BASIC Stamp project are the components that will be connected to the I/O pins of the Stamp. </a:t>
            </a:r>
          </a:p>
          <a:p>
            <a:pPr>
              <a:lnSpc>
                <a:spcPct val="90000"/>
              </a:lnSpc>
            </a:pPr>
            <a:r>
              <a:rPr lang="en-US" altLang="en-US" sz="2400"/>
              <a:t>The carrier boards allow quick connections for the components.</a:t>
            </a:r>
            <a:endParaRPr lang="en-US" altLang="en-US" sz="2800"/>
          </a:p>
          <a:p>
            <a:pPr>
              <a:lnSpc>
                <a:spcPct val="90000"/>
              </a:lnSpc>
              <a:buFont typeface="Wingdings 3" panose="05040102010807070707" pitchFamily="18" charset="2"/>
              <a:buNone/>
            </a:pPr>
            <a:endParaRPr lang="en-US" altLang="en-US" sz="3600"/>
          </a:p>
        </p:txBody>
      </p:sp>
      <p:sp>
        <p:nvSpPr>
          <p:cNvPr id="220167" name="Rectangle 7">
            <a:extLst>
              <a:ext uri="{FF2B5EF4-FFF2-40B4-BE49-F238E27FC236}">
                <a16:creationId xmlns:a16="http://schemas.microsoft.com/office/drawing/2014/main" id="{320EADC5-7EDE-46AA-A4B6-AEA9C0144A68}"/>
              </a:ext>
            </a:extLst>
          </p:cNvPr>
          <p:cNvSpPr>
            <a:spLocks noChangeArrowheads="1"/>
          </p:cNvSpPr>
          <p:nvPr/>
        </p:nvSpPr>
        <p:spPr bwMode="auto">
          <a:xfrm>
            <a:off x="838200" y="3124200"/>
            <a:ext cx="5181600" cy="3429000"/>
          </a:xfrm>
          <a:prstGeom prst="rect">
            <a:avLst/>
          </a:prstGeom>
          <a:solidFill>
            <a:schemeClr val="tx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220168" name="Picture 8" descr="BOE close up.jpg                                               00042628Bilbo                          B8AA0ACE:">
            <a:extLst>
              <a:ext uri="{FF2B5EF4-FFF2-40B4-BE49-F238E27FC236}">
                <a16:creationId xmlns:a16="http://schemas.microsoft.com/office/drawing/2014/main" id="{026085E5-FC1B-40A9-B4FB-55DEC55445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352800"/>
            <a:ext cx="4343400" cy="2979738"/>
          </a:xfrm>
          <a:prstGeom prst="rect">
            <a:avLst/>
          </a:prstGeom>
          <a:noFill/>
          <a:extLst>
            <a:ext uri="{909E8E84-426E-40DD-AFC4-6F175D3DCCD1}">
              <a14:hiddenFill xmlns:a14="http://schemas.microsoft.com/office/drawing/2010/main">
                <a:solidFill>
                  <a:srgbClr val="FFFFFF"/>
                </a:solidFill>
              </a14:hiddenFill>
            </a:ext>
          </a:extLst>
        </p:spPr>
      </p:pic>
      <p:sp>
        <p:nvSpPr>
          <p:cNvPr id="220169" name="AutoShape 9">
            <a:extLst>
              <a:ext uri="{FF2B5EF4-FFF2-40B4-BE49-F238E27FC236}">
                <a16:creationId xmlns:a16="http://schemas.microsoft.com/office/drawing/2014/main" id="{618D047B-E20A-4F58-B0F2-7DB6EDA5B2C5}"/>
              </a:ext>
            </a:extLst>
          </p:cNvPr>
          <p:cNvSpPr>
            <a:spLocks noChangeArrowheads="1"/>
          </p:cNvSpPr>
          <p:nvPr/>
        </p:nvSpPr>
        <p:spPr bwMode="auto">
          <a:xfrm>
            <a:off x="5029200" y="4876800"/>
            <a:ext cx="1676400" cy="457200"/>
          </a:xfrm>
          <a:prstGeom prst="leftArrow">
            <a:avLst>
              <a:gd name="adj1" fmla="val 50000"/>
              <a:gd name="adj2" fmla="val 91667"/>
            </a:avLst>
          </a:prstGeom>
          <a:solidFill>
            <a:srgbClr val="FF6600"/>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7E75A1A-0029-4E43-B956-5CFE5E2BB49A}"/>
              </a:ext>
            </a:extLst>
          </p:cNvPr>
          <p:cNvSpPr>
            <a:spLocks noGrp="1"/>
          </p:cNvSpPr>
          <p:nvPr>
            <p:ph type="sldNum" sz="quarter" idx="12"/>
          </p:nvPr>
        </p:nvSpPr>
        <p:spPr/>
        <p:txBody>
          <a:bodyPr/>
          <a:lstStyle/>
          <a:p>
            <a:fld id="{C936B707-45EF-4EBD-B528-AADF02F7AD84}" type="slidenum">
              <a:rPr lang="en-US" altLang="en-US"/>
              <a:pPr/>
              <a:t>180</a:t>
            </a:fld>
            <a:endParaRPr lang="en-US" altLang="en-US"/>
          </a:p>
        </p:txBody>
      </p:sp>
      <p:sp>
        <p:nvSpPr>
          <p:cNvPr id="493571" name="Rectangle 3">
            <a:extLst>
              <a:ext uri="{FF2B5EF4-FFF2-40B4-BE49-F238E27FC236}">
                <a16:creationId xmlns:a16="http://schemas.microsoft.com/office/drawing/2014/main" id="{4D417CCA-FA2B-412B-AC26-9EC08BCE8110}"/>
              </a:ext>
            </a:extLst>
          </p:cNvPr>
          <p:cNvSpPr>
            <a:spLocks noGrp="1" noRot="1" noChangeArrowheads="1"/>
          </p:cNvSpPr>
          <p:nvPr>
            <p:ph type="body" idx="1"/>
          </p:nvPr>
        </p:nvSpPr>
        <p:spPr>
          <a:xfrm>
            <a:off x="381000" y="3505200"/>
            <a:ext cx="8540750" cy="2971800"/>
          </a:xfrm>
        </p:spPr>
        <p:txBody>
          <a:bodyPr/>
          <a:lstStyle/>
          <a:p>
            <a:r>
              <a:rPr lang="en-US" altLang="en-US" sz="2400"/>
              <a:t>Use &amp; 0 to force a bit LOW, | 1 to force a bit HIGH, and ^ 1 to complement (toggle) a bit.</a:t>
            </a:r>
          </a:p>
          <a:p>
            <a:r>
              <a:rPr lang="en-US" altLang="en-US" sz="2400"/>
              <a:t>The BASIC Stamp works in bits naturally, and can actually change any bit state using a Bit modifier:</a:t>
            </a:r>
            <a:br>
              <a:rPr lang="en-US" altLang="en-US" sz="2400"/>
            </a:br>
            <a:r>
              <a:rPr lang="en-US" altLang="en-US" sz="2400">
                <a:solidFill>
                  <a:schemeClr val="tx2"/>
                </a:solidFill>
              </a:rPr>
              <a:t>ByteVal.BIT3 = 1.</a:t>
            </a:r>
          </a:p>
          <a:p>
            <a:r>
              <a:rPr lang="en-US" altLang="en-US" sz="2400"/>
              <a:t>Masking is used more heavily in microprocessor based systems which are not bit-oriented.</a:t>
            </a:r>
          </a:p>
        </p:txBody>
      </p:sp>
      <p:pic>
        <p:nvPicPr>
          <p:cNvPr id="493573" name="Picture 5">
            <a:extLst>
              <a:ext uri="{FF2B5EF4-FFF2-40B4-BE49-F238E27FC236}">
                <a16:creationId xmlns:a16="http://schemas.microsoft.com/office/drawing/2014/main" id="{704E14C8-65C7-4C5A-9505-B8C9152CF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229600" cy="32051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A587141-AA78-4346-BD28-5EB94837BD19}"/>
              </a:ext>
            </a:extLst>
          </p:cNvPr>
          <p:cNvSpPr>
            <a:spLocks noGrp="1"/>
          </p:cNvSpPr>
          <p:nvPr>
            <p:ph type="sldNum" sz="quarter" idx="12"/>
          </p:nvPr>
        </p:nvSpPr>
        <p:spPr/>
        <p:txBody>
          <a:bodyPr/>
          <a:lstStyle/>
          <a:p>
            <a:fld id="{D1A984F6-8E13-4A23-8801-86C7A582531C}" type="slidenum">
              <a:rPr lang="en-US" altLang="en-US"/>
              <a:pPr/>
              <a:t>181</a:t>
            </a:fld>
            <a:endParaRPr lang="en-US" altLang="en-US"/>
          </a:p>
        </p:txBody>
      </p:sp>
      <p:sp>
        <p:nvSpPr>
          <p:cNvPr id="342018" name="Rectangle 2">
            <a:extLst>
              <a:ext uri="{FF2B5EF4-FFF2-40B4-BE49-F238E27FC236}">
                <a16:creationId xmlns:a16="http://schemas.microsoft.com/office/drawing/2014/main" id="{32E02531-7BF8-47A3-B398-8F18E1A9F162}"/>
              </a:ext>
            </a:extLst>
          </p:cNvPr>
          <p:cNvSpPr>
            <a:spLocks noGrp="1" noRot="1" noChangeArrowheads="1"/>
          </p:cNvSpPr>
          <p:nvPr>
            <p:ph type="title"/>
          </p:nvPr>
        </p:nvSpPr>
        <p:spPr/>
        <p:txBody>
          <a:bodyPr/>
          <a:lstStyle/>
          <a:p>
            <a:r>
              <a:rPr lang="en-US" altLang="en-US"/>
              <a:t>LOOKUP Table</a:t>
            </a:r>
          </a:p>
        </p:txBody>
      </p:sp>
      <p:sp>
        <p:nvSpPr>
          <p:cNvPr id="342019" name="Rectangle 3">
            <a:extLst>
              <a:ext uri="{FF2B5EF4-FFF2-40B4-BE49-F238E27FC236}">
                <a16:creationId xmlns:a16="http://schemas.microsoft.com/office/drawing/2014/main" id="{48FD087D-208A-4FF4-89F7-EA23F4D462AF}"/>
              </a:ext>
            </a:extLst>
          </p:cNvPr>
          <p:cNvSpPr>
            <a:spLocks noGrp="1" noRot="1" noChangeArrowheads="1"/>
          </p:cNvSpPr>
          <p:nvPr>
            <p:ph type="body" idx="1"/>
          </p:nvPr>
        </p:nvSpPr>
        <p:spPr>
          <a:xfrm>
            <a:off x="301625" y="762000"/>
            <a:ext cx="8540750" cy="5715000"/>
          </a:xfrm>
        </p:spPr>
        <p:txBody>
          <a:bodyPr/>
          <a:lstStyle/>
          <a:p>
            <a:pPr>
              <a:lnSpc>
                <a:spcPct val="90000"/>
              </a:lnSpc>
            </a:pPr>
            <a:r>
              <a:rPr lang="en-US" altLang="en-US"/>
              <a:t>A Lookup table is similar to branching in that a table is indexed, but in this case a value is stored in the variable.</a:t>
            </a:r>
            <a:br>
              <a:rPr lang="en-US" altLang="en-US"/>
            </a:br>
            <a:r>
              <a:rPr lang="en-US" altLang="en-US" sz="2800" b="1">
                <a:solidFill>
                  <a:schemeClr val="tx2"/>
                </a:solidFill>
              </a:rPr>
              <a:t>LOOKUP index,[value0,value2,…],variable</a:t>
            </a:r>
            <a:br>
              <a:rPr lang="en-US" altLang="en-US" sz="2800" b="1">
                <a:solidFill>
                  <a:schemeClr val="tx2"/>
                </a:solidFill>
              </a:rPr>
            </a:br>
            <a:endParaRPr lang="en-US" altLang="en-US" sz="2800" b="1">
              <a:solidFill>
                <a:schemeClr val="tx2"/>
              </a:solidFill>
            </a:endParaRPr>
          </a:p>
          <a:p>
            <a:pPr>
              <a:lnSpc>
                <a:spcPct val="90000"/>
              </a:lnSpc>
            </a:pPr>
            <a:r>
              <a:rPr lang="en-US" altLang="en-US"/>
              <a:t>For example, given the following:</a:t>
            </a:r>
            <a:br>
              <a:rPr lang="en-US" altLang="en-US"/>
            </a:br>
            <a:br>
              <a:rPr lang="en-US" altLang="en-US"/>
            </a:br>
            <a:r>
              <a:rPr lang="en-US" altLang="en-US" b="1">
                <a:solidFill>
                  <a:schemeClr val="tx2"/>
                </a:solidFill>
              </a:rPr>
              <a:t>LOOKUP I,[85,123,210,15],R</a:t>
            </a:r>
            <a:br>
              <a:rPr lang="en-US" altLang="en-US" b="1">
                <a:solidFill>
                  <a:schemeClr val="tx2"/>
                </a:solidFill>
              </a:rPr>
            </a:br>
            <a:br>
              <a:rPr lang="en-US" altLang="en-US" b="1">
                <a:solidFill>
                  <a:schemeClr val="tx2"/>
                </a:solidFill>
              </a:rPr>
            </a:br>
            <a:r>
              <a:rPr lang="en-US" altLang="en-US"/>
              <a:t>If I = 0, 85 would be stored in R</a:t>
            </a:r>
            <a:br>
              <a:rPr lang="en-US" altLang="en-US"/>
            </a:br>
            <a:r>
              <a:rPr lang="en-US" altLang="en-US"/>
              <a:t>If I = 1, 123 would be stored in R</a:t>
            </a:r>
            <a:br>
              <a:rPr lang="en-US" altLang="en-US"/>
            </a:br>
            <a:r>
              <a:rPr lang="en-US" altLang="en-US"/>
              <a:t>and so on….</a:t>
            </a:r>
          </a:p>
        </p:txBody>
      </p:sp>
      <p:sp>
        <p:nvSpPr>
          <p:cNvPr id="342020" name="Text Box 4">
            <a:extLst>
              <a:ext uri="{FF2B5EF4-FFF2-40B4-BE49-F238E27FC236}">
                <a16:creationId xmlns:a16="http://schemas.microsoft.com/office/drawing/2014/main" id="{F6DA4F7C-2B3B-435B-89C5-056A6844C5B4}"/>
              </a:ext>
            </a:extLst>
          </p:cNvPr>
          <p:cNvSpPr txBox="1">
            <a:spLocks noChangeArrowheads="1"/>
          </p:cNvSpPr>
          <p:nvPr/>
        </p:nvSpPr>
        <p:spPr bwMode="auto">
          <a:xfrm>
            <a:off x="2438400" y="3429000"/>
            <a:ext cx="354013" cy="4572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effectLst>
                  <a:outerShdw blurRad="38100" dist="38100" dir="2700000" algn="tl">
                    <a:srgbClr val="000000"/>
                  </a:outerShdw>
                </a:effectLst>
              </a:rPr>
              <a:t>0</a:t>
            </a:r>
          </a:p>
        </p:txBody>
      </p:sp>
      <p:sp>
        <p:nvSpPr>
          <p:cNvPr id="342021" name="AutoShape 5">
            <a:extLst>
              <a:ext uri="{FF2B5EF4-FFF2-40B4-BE49-F238E27FC236}">
                <a16:creationId xmlns:a16="http://schemas.microsoft.com/office/drawing/2014/main" id="{9BB7DC4B-DBDC-4277-ADDD-B4472E569997}"/>
              </a:ext>
            </a:extLst>
          </p:cNvPr>
          <p:cNvSpPr>
            <a:spLocks noChangeArrowheads="1"/>
          </p:cNvSpPr>
          <p:nvPr/>
        </p:nvSpPr>
        <p:spPr bwMode="auto">
          <a:xfrm flipV="1">
            <a:off x="2590800" y="4191000"/>
            <a:ext cx="609600" cy="3810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hlink"/>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2022" name="AutoShape 6">
            <a:extLst>
              <a:ext uri="{FF2B5EF4-FFF2-40B4-BE49-F238E27FC236}">
                <a16:creationId xmlns:a16="http://schemas.microsoft.com/office/drawing/2014/main" id="{F7512792-D517-4519-AA4B-21A8849EE954}"/>
              </a:ext>
            </a:extLst>
          </p:cNvPr>
          <p:cNvSpPr>
            <a:spLocks noChangeArrowheads="1"/>
          </p:cNvSpPr>
          <p:nvPr/>
        </p:nvSpPr>
        <p:spPr bwMode="auto">
          <a:xfrm>
            <a:off x="2971800" y="3429000"/>
            <a:ext cx="3124200" cy="1066800"/>
          </a:xfrm>
          <a:custGeom>
            <a:avLst/>
            <a:gdLst>
              <a:gd name="G0" fmla="+- -2329837 0 0"/>
              <a:gd name="G1" fmla="+- -11242142 0 0"/>
              <a:gd name="G2" fmla="+- -2329837 0 -11242142"/>
              <a:gd name="G3" fmla="+- 10800 0 0"/>
              <a:gd name="G4" fmla="+- 0 0 -2329837"/>
              <a:gd name="T0" fmla="*/ 360 256 1"/>
              <a:gd name="T1" fmla="*/ 0 256 1"/>
              <a:gd name="G5" fmla="+- G2 T0 T1"/>
              <a:gd name="G6" fmla="?: G2 G2 G5"/>
              <a:gd name="G7" fmla="+- 0 0 G6"/>
              <a:gd name="G8" fmla="+- 8321 0 0"/>
              <a:gd name="G9" fmla="+- 0 0 -11242142"/>
              <a:gd name="G10" fmla="+- 8321 0 2700"/>
              <a:gd name="G11" fmla="cos G10 -2329837"/>
              <a:gd name="G12" fmla="sin G10 -2329837"/>
              <a:gd name="G13" fmla="cos 13500 -2329837"/>
              <a:gd name="G14" fmla="sin 13500 -2329837"/>
              <a:gd name="G15" fmla="+- G11 10800 0"/>
              <a:gd name="G16" fmla="+- G12 10800 0"/>
              <a:gd name="G17" fmla="+- G13 10800 0"/>
              <a:gd name="G18" fmla="+- G14 10800 0"/>
              <a:gd name="G19" fmla="*/ 8321 1 2"/>
              <a:gd name="G20" fmla="+- G19 5400 0"/>
              <a:gd name="G21" fmla="cos G20 -2329837"/>
              <a:gd name="G22" fmla="sin G20 -2329837"/>
              <a:gd name="G23" fmla="+- G21 10800 0"/>
              <a:gd name="G24" fmla="+- G12 G23 G22"/>
              <a:gd name="G25" fmla="+- G22 G23 G11"/>
              <a:gd name="G26" fmla="cos 10800 -2329837"/>
              <a:gd name="G27" fmla="sin 10800 -2329837"/>
              <a:gd name="G28" fmla="cos 8321 -2329837"/>
              <a:gd name="G29" fmla="sin 8321 -2329837"/>
              <a:gd name="G30" fmla="+- G26 10800 0"/>
              <a:gd name="G31" fmla="+- G27 10800 0"/>
              <a:gd name="G32" fmla="+- G28 10800 0"/>
              <a:gd name="G33" fmla="+- G29 10800 0"/>
              <a:gd name="G34" fmla="+- G19 5400 0"/>
              <a:gd name="G35" fmla="cos G34 -11242142"/>
              <a:gd name="G36" fmla="sin G34 -11242142"/>
              <a:gd name="G37" fmla="+/ -11242142 -2329837 2"/>
              <a:gd name="T2" fmla="*/ 180 256 1"/>
              <a:gd name="T3" fmla="*/ 0 256 1"/>
              <a:gd name="G38" fmla="+- G37 T2 T3"/>
              <a:gd name="G39" fmla="?: G2 G37 G38"/>
              <a:gd name="G40" fmla="cos 10800 G39"/>
              <a:gd name="G41" fmla="sin 10800 G39"/>
              <a:gd name="G42" fmla="cos 8321 G39"/>
              <a:gd name="G43" fmla="sin 8321 G39"/>
              <a:gd name="G44" fmla="+- G40 10800 0"/>
              <a:gd name="G45" fmla="+- G41 10800 0"/>
              <a:gd name="G46" fmla="+- G42 10800 0"/>
              <a:gd name="G47" fmla="+- G43 10800 0"/>
              <a:gd name="G48" fmla="+- G35 10800 0"/>
              <a:gd name="G49" fmla="+- G36 10800 0"/>
              <a:gd name="T4" fmla="*/ 8270 w 21600"/>
              <a:gd name="T5" fmla="*/ 300 h 21600"/>
              <a:gd name="T6" fmla="*/ 1342 w 21600"/>
              <a:gd name="T7" fmla="*/ 9393 h 21600"/>
              <a:gd name="T8" fmla="*/ 8851 w 21600"/>
              <a:gd name="T9" fmla="*/ 2710 h 21600"/>
              <a:gd name="T10" fmla="*/ 21783 w 21600"/>
              <a:gd name="T11" fmla="*/ 2950 h 21600"/>
              <a:gd name="T12" fmla="*/ 20868 w 21600"/>
              <a:gd name="T13" fmla="*/ 8446 h 21600"/>
              <a:gd name="T14" fmla="*/ 15373 w 21600"/>
              <a:gd name="T15" fmla="*/ 753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569" y="5962"/>
                </a:moveTo>
                <a:cubicBezTo>
                  <a:pt x="16007" y="3776"/>
                  <a:pt x="13486" y="2479"/>
                  <a:pt x="10800" y="2479"/>
                </a:cubicBezTo>
                <a:cubicBezTo>
                  <a:pt x="6677" y="2479"/>
                  <a:pt x="3175" y="5498"/>
                  <a:pt x="2569" y="9576"/>
                </a:cubicBezTo>
                <a:lnTo>
                  <a:pt x="117" y="9211"/>
                </a:lnTo>
                <a:cubicBezTo>
                  <a:pt x="904" y="3918"/>
                  <a:pt x="5448" y="0"/>
                  <a:pt x="10800" y="0"/>
                </a:cubicBezTo>
                <a:cubicBezTo>
                  <a:pt x="14287" y="0"/>
                  <a:pt x="17559" y="1683"/>
                  <a:pt x="19586" y="4520"/>
                </a:cubicBezTo>
                <a:lnTo>
                  <a:pt x="21783" y="2950"/>
                </a:lnTo>
                <a:lnTo>
                  <a:pt x="20868" y="8446"/>
                </a:lnTo>
                <a:lnTo>
                  <a:pt x="15373" y="7531"/>
                </a:lnTo>
                <a:lnTo>
                  <a:pt x="17569" y="5962"/>
                </a:lnTo>
                <a:close/>
              </a:path>
            </a:pathLst>
          </a:custGeom>
          <a:solidFill>
            <a:schemeClr val="hlink"/>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342020"/>
                                        </p:tgtEl>
                                        <p:attrNameLst>
                                          <p:attrName>style.visibility</p:attrName>
                                        </p:attrNameLst>
                                      </p:cBhvr>
                                      <p:to>
                                        <p:strVal val="visible"/>
                                      </p:to>
                                    </p:set>
                                    <p:animEffect transition="in" filter="dissolve">
                                      <p:cBhvr>
                                        <p:cTn id="7" dur="500"/>
                                        <p:tgtEl>
                                          <p:spTgt spid="342020"/>
                                        </p:tgtEl>
                                      </p:cBhvr>
                                    </p:animEffect>
                                  </p:childTnLst>
                                </p:cTn>
                              </p:par>
                            </p:childTnLst>
                          </p:cTn>
                        </p:par>
                        <p:par>
                          <p:cTn id="8" fill="hold" nodeType="afterGroup">
                            <p:stCondLst>
                              <p:cond delay="2500"/>
                            </p:stCondLst>
                            <p:childTnLst>
                              <p:par>
                                <p:cTn id="9" presetID="9" presetClass="entr" presetSubtype="0" fill="hold" nodeType="afterEffect">
                                  <p:stCondLst>
                                    <p:cond delay="1000"/>
                                  </p:stCondLst>
                                  <p:childTnLst>
                                    <p:set>
                                      <p:cBhvr>
                                        <p:cTn id="10" dur="1" fill="hold">
                                          <p:stCondLst>
                                            <p:cond delay="0"/>
                                          </p:stCondLst>
                                        </p:cTn>
                                        <p:tgtEl>
                                          <p:spTgt spid="342021"/>
                                        </p:tgtEl>
                                        <p:attrNameLst>
                                          <p:attrName>style.visibility</p:attrName>
                                        </p:attrNameLst>
                                      </p:cBhvr>
                                      <p:to>
                                        <p:strVal val="visible"/>
                                      </p:to>
                                    </p:set>
                                    <p:animEffect transition="in" filter="dissolve">
                                      <p:cBhvr>
                                        <p:cTn id="11" dur="500"/>
                                        <p:tgtEl>
                                          <p:spTgt spid="342021"/>
                                        </p:tgtEl>
                                      </p:cBhvr>
                                    </p:animEffect>
                                  </p:childTnLst>
                                </p:cTn>
                              </p:par>
                            </p:childTnLst>
                          </p:cTn>
                        </p:par>
                        <p:par>
                          <p:cTn id="12" fill="hold" nodeType="afterGroup">
                            <p:stCondLst>
                              <p:cond delay="4000"/>
                            </p:stCondLst>
                            <p:childTnLst>
                              <p:par>
                                <p:cTn id="13" presetID="9" presetClass="entr" presetSubtype="0" fill="hold" nodeType="afterEffect">
                                  <p:stCondLst>
                                    <p:cond delay="1000"/>
                                  </p:stCondLst>
                                  <p:childTnLst>
                                    <p:set>
                                      <p:cBhvr>
                                        <p:cTn id="14" dur="1" fill="hold">
                                          <p:stCondLst>
                                            <p:cond delay="0"/>
                                          </p:stCondLst>
                                        </p:cTn>
                                        <p:tgtEl>
                                          <p:spTgt spid="342022"/>
                                        </p:tgtEl>
                                        <p:attrNameLst>
                                          <p:attrName>style.visibility</p:attrName>
                                        </p:attrNameLst>
                                      </p:cBhvr>
                                      <p:to>
                                        <p:strVal val="visible"/>
                                      </p:to>
                                    </p:set>
                                    <p:animEffect transition="in" filter="dissolve">
                                      <p:cBhvr>
                                        <p:cTn id="15" dur="500"/>
                                        <p:tgtEl>
                                          <p:spTgt spid="342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0" grpId="0" autoUpdateAnimBg="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2ED797C-0BD9-4261-90DC-DD13EDD00642}"/>
              </a:ext>
            </a:extLst>
          </p:cNvPr>
          <p:cNvSpPr>
            <a:spLocks noGrp="1"/>
          </p:cNvSpPr>
          <p:nvPr>
            <p:ph type="sldNum" sz="quarter" idx="12"/>
          </p:nvPr>
        </p:nvSpPr>
        <p:spPr/>
        <p:txBody>
          <a:bodyPr/>
          <a:lstStyle/>
          <a:p>
            <a:fld id="{DA5E39BE-A273-4BBB-84BA-12586490CE5F}" type="slidenum">
              <a:rPr lang="en-US" altLang="en-US"/>
              <a:pPr/>
              <a:t>182</a:t>
            </a:fld>
            <a:endParaRPr lang="en-US" altLang="en-US"/>
          </a:p>
        </p:txBody>
      </p:sp>
      <p:sp>
        <p:nvSpPr>
          <p:cNvPr id="344066" name="Rectangle 2">
            <a:extLst>
              <a:ext uri="{FF2B5EF4-FFF2-40B4-BE49-F238E27FC236}">
                <a16:creationId xmlns:a16="http://schemas.microsoft.com/office/drawing/2014/main" id="{EB801BF4-8FD9-4363-B0E7-2C28A3B6A536}"/>
              </a:ext>
            </a:extLst>
          </p:cNvPr>
          <p:cNvSpPr>
            <a:spLocks noGrp="1" noRot="1" noChangeArrowheads="1"/>
          </p:cNvSpPr>
          <p:nvPr>
            <p:ph type="title"/>
          </p:nvPr>
        </p:nvSpPr>
        <p:spPr/>
        <p:txBody>
          <a:bodyPr/>
          <a:lstStyle/>
          <a:p>
            <a:r>
              <a:rPr lang="en-US" altLang="en-US"/>
              <a:t>Playing a Tune with Lookup</a:t>
            </a:r>
          </a:p>
        </p:txBody>
      </p:sp>
      <p:sp>
        <p:nvSpPr>
          <p:cNvPr id="344067" name="Rectangle 3">
            <a:extLst>
              <a:ext uri="{FF2B5EF4-FFF2-40B4-BE49-F238E27FC236}">
                <a16:creationId xmlns:a16="http://schemas.microsoft.com/office/drawing/2014/main" id="{210F2F28-970C-4F5F-BAAB-F69E3C85DDB5}"/>
              </a:ext>
            </a:extLst>
          </p:cNvPr>
          <p:cNvSpPr>
            <a:spLocks noGrp="1" noRot="1" noChangeArrowheads="1"/>
          </p:cNvSpPr>
          <p:nvPr>
            <p:ph type="body" idx="1"/>
          </p:nvPr>
        </p:nvSpPr>
        <p:spPr>
          <a:xfrm>
            <a:off x="301625" y="762000"/>
            <a:ext cx="8540750" cy="1905000"/>
          </a:xfrm>
        </p:spPr>
        <p:txBody>
          <a:bodyPr/>
          <a:lstStyle/>
          <a:p>
            <a:r>
              <a:rPr lang="en-US" altLang="en-US" sz="2800"/>
              <a:t>This program uses a table to look up 29 notes used to play a song.  Notice how constants are used to define the frequency for each note.</a:t>
            </a:r>
          </a:p>
          <a:p>
            <a:r>
              <a:rPr lang="en-US" altLang="en-US" sz="2800"/>
              <a:t>Can you recognize the song?</a:t>
            </a:r>
          </a:p>
          <a:p>
            <a:endParaRPr lang="en-US" altLang="en-US" sz="2800"/>
          </a:p>
        </p:txBody>
      </p:sp>
      <p:sp>
        <p:nvSpPr>
          <p:cNvPr id="344069" name="Text Box 5">
            <a:extLst>
              <a:ext uri="{FF2B5EF4-FFF2-40B4-BE49-F238E27FC236}">
                <a16:creationId xmlns:a16="http://schemas.microsoft.com/office/drawing/2014/main" id="{EF937907-7CD0-407C-8C5B-FFFB385C0CD3}"/>
              </a:ext>
            </a:extLst>
          </p:cNvPr>
          <p:cNvSpPr txBox="1">
            <a:spLocks noChangeArrowheads="1"/>
          </p:cNvSpPr>
          <p:nvPr/>
        </p:nvSpPr>
        <p:spPr bwMode="auto">
          <a:xfrm>
            <a:off x="457200" y="2743200"/>
            <a:ext cx="8077200" cy="3581400"/>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en-US" altLang="en-US" sz="1600" b="0">
                <a:solidFill>
                  <a:srgbClr val="FFFFFF"/>
                </a:solidFill>
                <a:effectLst>
                  <a:outerShdw blurRad="38100" dist="38100" dir="2700000" algn="tl">
                    <a:srgbClr val="000000"/>
                  </a:outerShdw>
                </a:effectLst>
              </a:rPr>
              <a:t>'Prog. 7C – Playing a tune with LOOKUP</a:t>
            </a:r>
            <a:br>
              <a:rPr lang="en-US" altLang="en-US" sz="1600" b="0">
                <a:solidFill>
                  <a:srgbClr val="FFFFFF"/>
                </a:solidFill>
                <a:effectLst>
                  <a:outerShdw blurRad="38100" dist="38100" dir="2700000" algn="tl">
                    <a:srgbClr val="000000"/>
                  </a:outerShdw>
                </a:effectLst>
              </a:rPr>
            </a:br>
            <a:r>
              <a:rPr lang="en-US" altLang="en-US" sz="1600" b="0">
                <a:solidFill>
                  <a:srgbClr val="FFFFFF"/>
                </a:solidFill>
                <a:effectLst>
                  <a:outerShdw blurRad="38100" dist="38100" dir="2700000" algn="tl">
                    <a:srgbClr val="000000"/>
                  </a:outerShdw>
                </a:effectLst>
              </a:rPr>
              <a:t>I 	VAR BYTE		' Counter for position in tune.</a:t>
            </a:r>
          </a:p>
          <a:p>
            <a:pPr algn="l"/>
            <a:r>
              <a:rPr lang="en-US" altLang="en-US" sz="1600" b="0">
                <a:solidFill>
                  <a:srgbClr val="FFFFFF"/>
                </a:solidFill>
                <a:effectLst>
                  <a:outerShdw blurRad="38100" dist="38100" dir="2700000" algn="tl">
                    <a:srgbClr val="000000"/>
                  </a:outerShdw>
                </a:effectLst>
              </a:rPr>
              <a:t>Freq 	VAR WORD 		' Frequency of note for Freqout.</a:t>
            </a:r>
          </a:p>
          <a:p>
            <a:pPr algn="l"/>
            <a:r>
              <a:rPr lang="es-ES" altLang="en-US" sz="1600" b="0">
                <a:solidFill>
                  <a:srgbClr val="FFFFFF"/>
                </a:solidFill>
                <a:effectLst>
                  <a:outerShdw blurRad="38100" dist="38100" dir="2700000" algn="tl">
                    <a:srgbClr val="000000"/>
                  </a:outerShdw>
                </a:effectLst>
              </a:rPr>
              <a:t>C 	CON 523 			' C note</a:t>
            </a:r>
          </a:p>
          <a:p>
            <a:pPr algn="l"/>
            <a:r>
              <a:rPr lang="en-US" altLang="en-US" sz="1600" b="0">
                <a:solidFill>
                  <a:srgbClr val="FFFFFF"/>
                </a:solidFill>
                <a:effectLst>
                  <a:outerShdw blurRad="38100" dist="38100" dir="2700000" algn="tl">
                    <a:srgbClr val="000000"/>
                  </a:outerShdw>
                </a:effectLst>
              </a:rPr>
              <a:t>D 	CON 587 			' D note</a:t>
            </a:r>
          </a:p>
          <a:p>
            <a:pPr algn="l"/>
            <a:r>
              <a:rPr lang="en-US" altLang="en-US" sz="1600" b="0">
                <a:solidFill>
                  <a:srgbClr val="FFFFFF"/>
                </a:solidFill>
                <a:effectLst>
                  <a:outerShdw blurRad="38100" dist="38100" dir="2700000" algn="tl">
                    <a:srgbClr val="000000"/>
                  </a:outerShdw>
                </a:effectLst>
              </a:rPr>
              <a:t>E 	CON 659 			' E note</a:t>
            </a:r>
          </a:p>
          <a:p>
            <a:pPr algn="l"/>
            <a:r>
              <a:rPr lang="en-US" altLang="en-US" sz="1600" b="0">
                <a:solidFill>
                  <a:srgbClr val="FFFFFF"/>
                </a:solidFill>
                <a:effectLst>
                  <a:outerShdw blurRad="38100" dist="38100" dir="2700000" algn="tl">
                    <a:srgbClr val="000000"/>
                  </a:outerShdw>
                </a:effectLst>
              </a:rPr>
              <a:t>G 	CON 784 			' G note</a:t>
            </a:r>
          </a:p>
          <a:p>
            <a:pPr algn="l"/>
            <a:r>
              <a:rPr lang="en-US" altLang="en-US" sz="1600" b="0">
                <a:solidFill>
                  <a:srgbClr val="FFFFFF"/>
                </a:solidFill>
                <a:effectLst>
                  <a:outerShdw blurRad="38100" dist="38100" dir="2700000" algn="tl">
                    <a:srgbClr val="000000"/>
                  </a:outerShdw>
                </a:effectLst>
              </a:rPr>
              <a:t>R 	CON 0 			' Silent pause (rest).</a:t>
            </a:r>
          </a:p>
          <a:p>
            <a:pPr algn="l"/>
            <a:r>
              <a:rPr lang="en-US" altLang="en-US" sz="1600" b="0">
                <a:solidFill>
                  <a:srgbClr val="FFFFFF"/>
                </a:solidFill>
                <a:effectLst>
                  <a:outerShdw blurRad="38100" dist="38100" dir="2700000" algn="tl">
                    <a:srgbClr val="000000"/>
                  </a:outerShdw>
                </a:effectLst>
              </a:rPr>
              <a:t>FOR I = 0 to 28 			' Play the 29 notes of the Lookup table.</a:t>
            </a:r>
          </a:p>
          <a:p>
            <a:pPr algn="l"/>
            <a:r>
              <a:rPr lang="en-US" altLang="en-US" sz="1600" b="0">
                <a:solidFill>
                  <a:srgbClr val="FFFFFF"/>
                </a:solidFill>
                <a:effectLst>
                  <a:outerShdw blurRad="38100" dist="38100" dir="2700000" algn="tl">
                    <a:srgbClr val="000000"/>
                  </a:outerShdw>
                </a:effectLst>
              </a:rPr>
              <a:t>  LOOKUP I, [E,D,C,D,E,E,E,R,D,D,D,R,E,G,G,R,E,D,C,D,E,E,E,E,D,D,E,D,C], Freq</a:t>
            </a:r>
          </a:p>
          <a:p>
            <a:pPr algn="l"/>
            <a:r>
              <a:rPr lang="en-US" altLang="en-US" sz="1600" b="0">
                <a:solidFill>
                  <a:srgbClr val="FFFFFF"/>
                </a:solidFill>
                <a:effectLst>
                  <a:outerShdw blurRad="38100" dist="38100" dir="2700000" algn="tl">
                    <a:srgbClr val="000000"/>
                  </a:outerShdw>
                </a:effectLst>
              </a:rPr>
              <a:t>  FREQOUT 1,350,Freq		' *** Use 11 instead of 1 for Activity Board</a:t>
            </a:r>
          </a:p>
          <a:p>
            <a:pPr algn="l"/>
            <a:r>
              <a:rPr lang="en-US" altLang="en-US" sz="1600" b="0">
                <a:solidFill>
                  <a:srgbClr val="FFFFFF"/>
                </a:solidFill>
                <a:effectLst>
                  <a:outerShdw blurRad="38100" dist="38100" dir="2700000" algn="tl">
                    <a:srgbClr val="000000"/>
                  </a:outerShdw>
                </a:effectLst>
              </a:rPr>
              <a:t>NEXT</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E99B784-272A-476A-95D9-DB2856105F23}"/>
              </a:ext>
            </a:extLst>
          </p:cNvPr>
          <p:cNvSpPr>
            <a:spLocks noGrp="1"/>
          </p:cNvSpPr>
          <p:nvPr>
            <p:ph type="sldNum" sz="quarter" idx="12"/>
          </p:nvPr>
        </p:nvSpPr>
        <p:spPr/>
        <p:txBody>
          <a:bodyPr/>
          <a:lstStyle/>
          <a:p>
            <a:fld id="{0837866C-8060-4838-9EEB-4A923CDF7408}" type="slidenum">
              <a:rPr lang="en-US" altLang="en-US"/>
              <a:pPr/>
              <a:t>183</a:t>
            </a:fld>
            <a:endParaRPr lang="en-US" altLang="en-US"/>
          </a:p>
        </p:txBody>
      </p:sp>
      <p:sp>
        <p:nvSpPr>
          <p:cNvPr id="345090" name="Rectangle 2">
            <a:extLst>
              <a:ext uri="{FF2B5EF4-FFF2-40B4-BE49-F238E27FC236}">
                <a16:creationId xmlns:a16="http://schemas.microsoft.com/office/drawing/2014/main" id="{C7FF0800-DA0A-427F-B66F-5E3FCDF50B5D}"/>
              </a:ext>
            </a:extLst>
          </p:cNvPr>
          <p:cNvSpPr>
            <a:spLocks noGrp="1" noRot="1" noChangeArrowheads="1"/>
          </p:cNvSpPr>
          <p:nvPr>
            <p:ph type="title"/>
          </p:nvPr>
        </p:nvSpPr>
        <p:spPr/>
        <p:txBody>
          <a:bodyPr/>
          <a:lstStyle/>
          <a:p>
            <a:r>
              <a:rPr lang="en-US" altLang="en-US" sz="2800"/>
              <a:t>Challenge 7D: Playing Charge! Using Lookup</a:t>
            </a:r>
          </a:p>
        </p:txBody>
      </p:sp>
      <p:sp>
        <p:nvSpPr>
          <p:cNvPr id="345091" name="Rectangle 3">
            <a:extLst>
              <a:ext uri="{FF2B5EF4-FFF2-40B4-BE49-F238E27FC236}">
                <a16:creationId xmlns:a16="http://schemas.microsoft.com/office/drawing/2014/main" id="{B9CB9B5E-243E-42DE-8D41-6B5F46A80C9F}"/>
              </a:ext>
            </a:extLst>
          </p:cNvPr>
          <p:cNvSpPr>
            <a:spLocks noGrp="1" noRot="1" noChangeArrowheads="1"/>
          </p:cNvSpPr>
          <p:nvPr>
            <p:ph type="body" idx="1"/>
          </p:nvPr>
        </p:nvSpPr>
        <p:spPr/>
        <p:txBody>
          <a:bodyPr/>
          <a:lstStyle/>
          <a:p>
            <a:r>
              <a:rPr lang="en-US" altLang="en-US" sz="2800"/>
              <a:t>The following program plays the Charge! Tune.</a:t>
            </a:r>
            <a:br>
              <a:rPr lang="en-US" altLang="en-US" sz="2800"/>
            </a:br>
            <a:br>
              <a:rPr lang="en-US" altLang="en-US" sz="2800"/>
            </a:br>
            <a:br>
              <a:rPr lang="en-US" altLang="en-US" sz="2800"/>
            </a:br>
            <a:br>
              <a:rPr lang="en-US" altLang="en-US" sz="2800"/>
            </a:br>
            <a:br>
              <a:rPr lang="en-US" altLang="en-US" sz="2800"/>
            </a:br>
            <a:endParaRPr lang="en-US" altLang="en-US" sz="2800"/>
          </a:p>
          <a:p>
            <a:pPr>
              <a:buFont typeface="Wingdings 3" panose="05040102010807070707" pitchFamily="18" charset="2"/>
              <a:buNone/>
            </a:pPr>
            <a:endParaRPr lang="en-US" altLang="en-US" sz="2800"/>
          </a:p>
          <a:p>
            <a:pPr>
              <a:buFont typeface="Wingdings 3" panose="05040102010807070707" pitchFamily="18" charset="2"/>
              <a:buNone/>
            </a:pPr>
            <a:endParaRPr lang="en-US" altLang="en-US" sz="2800"/>
          </a:p>
          <a:p>
            <a:r>
              <a:rPr lang="en-US" altLang="en-US" sz="2800"/>
              <a:t>Write a new program that uses 2 lookup tables to get the note's frequency AND duration and plays the tune (don't worry about using note constants).</a:t>
            </a:r>
          </a:p>
        </p:txBody>
      </p:sp>
      <p:sp>
        <p:nvSpPr>
          <p:cNvPr id="345092" name="Text Box 4">
            <a:extLst>
              <a:ext uri="{FF2B5EF4-FFF2-40B4-BE49-F238E27FC236}">
                <a16:creationId xmlns:a16="http://schemas.microsoft.com/office/drawing/2014/main" id="{22EFA066-B7FD-41AE-9A26-F757AD86B749}"/>
              </a:ext>
            </a:extLst>
          </p:cNvPr>
          <p:cNvSpPr txBox="1">
            <a:spLocks noChangeArrowheads="1"/>
          </p:cNvSpPr>
          <p:nvPr/>
        </p:nvSpPr>
        <p:spPr bwMode="auto">
          <a:xfrm>
            <a:off x="2286000" y="1447800"/>
            <a:ext cx="4419600" cy="2743200"/>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en-US" altLang="en-US" sz="1800" b="0">
                <a:solidFill>
                  <a:srgbClr val="FFFFFF"/>
                </a:solidFill>
                <a:effectLst>
                  <a:outerShdw blurRad="38100" dist="38100" dir="2700000" algn="tl">
                    <a:srgbClr val="000000"/>
                  </a:outerShdw>
                </a:effectLst>
              </a:rPr>
              <a:t>Speaker	CON 1       '11 for Activity board</a:t>
            </a:r>
          </a:p>
          <a:p>
            <a:pPr algn="l"/>
            <a:r>
              <a:rPr lang="en-US" altLang="en-US" sz="1800" b="0">
                <a:solidFill>
                  <a:srgbClr val="FFFFFF"/>
                </a:solidFill>
                <a:effectLst>
                  <a:outerShdw blurRad="38100" dist="38100" dir="2700000" algn="tl">
                    <a:srgbClr val="000000"/>
                  </a:outerShdw>
                </a:effectLst>
              </a:rPr>
              <a:t>FREQOUT Speaker, 150, 1120</a:t>
            </a:r>
          </a:p>
          <a:p>
            <a:pPr algn="l"/>
            <a:r>
              <a:rPr lang="en-US" altLang="en-US" sz="1800" b="0">
                <a:solidFill>
                  <a:srgbClr val="FFFFFF"/>
                </a:solidFill>
                <a:effectLst>
                  <a:outerShdw blurRad="38100" dist="38100" dir="2700000" algn="tl">
                    <a:srgbClr val="000000"/>
                  </a:outerShdw>
                </a:effectLst>
              </a:rPr>
              <a:t>FREQOUT Speaker, 150, 1476</a:t>
            </a:r>
          </a:p>
          <a:p>
            <a:pPr algn="l"/>
            <a:r>
              <a:rPr lang="en-US" altLang="en-US" sz="1800" b="0">
                <a:solidFill>
                  <a:srgbClr val="FFFFFF"/>
                </a:solidFill>
                <a:effectLst>
                  <a:outerShdw blurRad="38100" dist="38100" dir="2700000" algn="tl">
                    <a:srgbClr val="000000"/>
                  </a:outerShdw>
                </a:effectLst>
              </a:rPr>
              <a:t>FREQOUT Speaker, 150, 1856</a:t>
            </a:r>
          </a:p>
          <a:p>
            <a:pPr algn="l"/>
            <a:r>
              <a:rPr lang="en-US" altLang="en-US" sz="1800" b="0">
                <a:solidFill>
                  <a:srgbClr val="FFFFFF"/>
                </a:solidFill>
                <a:effectLst>
                  <a:outerShdw blurRad="38100" dist="38100" dir="2700000" algn="tl">
                    <a:srgbClr val="000000"/>
                  </a:outerShdw>
                </a:effectLst>
              </a:rPr>
              <a:t>FREQOUT Speaker, 300, 2204</a:t>
            </a:r>
          </a:p>
          <a:p>
            <a:pPr algn="l"/>
            <a:r>
              <a:rPr lang="en-US" altLang="en-US" sz="1800" b="0">
                <a:solidFill>
                  <a:srgbClr val="FFFFFF"/>
                </a:solidFill>
                <a:effectLst>
                  <a:outerShdw blurRad="38100" dist="38100" dir="2700000" algn="tl">
                    <a:srgbClr val="000000"/>
                  </a:outerShdw>
                </a:effectLst>
              </a:rPr>
              <a:t>FREQOUT Speaker, 9,  255</a:t>
            </a:r>
          </a:p>
          <a:p>
            <a:pPr algn="l"/>
            <a:r>
              <a:rPr lang="en-US" altLang="en-US" sz="1800" b="0">
                <a:solidFill>
                  <a:srgbClr val="FFFFFF"/>
                </a:solidFill>
                <a:effectLst>
                  <a:outerShdw blurRad="38100" dist="38100" dir="2700000" algn="tl">
                    <a:srgbClr val="000000"/>
                  </a:outerShdw>
                </a:effectLst>
              </a:rPr>
              <a:t>FREQOUT Speaker, 200,1856</a:t>
            </a:r>
          </a:p>
          <a:p>
            <a:pPr algn="l"/>
            <a:r>
              <a:rPr lang="en-US" altLang="en-US" sz="1800" b="0">
                <a:solidFill>
                  <a:srgbClr val="FFFFFF"/>
                </a:solidFill>
                <a:effectLst>
                  <a:outerShdw blurRad="38100" dist="38100" dir="2700000" algn="tl">
                    <a:srgbClr val="000000"/>
                  </a:outerShdw>
                </a:effectLst>
              </a:rPr>
              <a:t>FREQOUT Speaker, 600, 2204</a:t>
            </a:r>
          </a:p>
        </p:txBody>
      </p:sp>
      <p:sp>
        <p:nvSpPr>
          <p:cNvPr id="345093" name="AutoShape 5">
            <a:hlinkClick r:id="rId2" action="ppaction://hlinksldjump" highlightClick="1"/>
            <a:extLst>
              <a:ext uri="{FF2B5EF4-FFF2-40B4-BE49-F238E27FC236}">
                <a16:creationId xmlns:a16="http://schemas.microsoft.com/office/drawing/2014/main" id="{BCA282ED-573B-4069-9DC3-767343A2AF97}"/>
              </a:ext>
            </a:extLst>
          </p:cNvPr>
          <p:cNvSpPr>
            <a:spLocks noChangeArrowheads="1"/>
          </p:cNvSpPr>
          <p:nvPr/>
        </p:nvSpPr>
        <p:spPr bwMode="auto">
          <a:xfrm>
            <a:off x="7010400" y="57912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sp>
        <p:nvSpPr>
          <p:cNvPr id="345094" name="Text Box 6">
            <a:extLst>
              <a:ext uri="{FF2B5EF4-FFF2-40B4-BE49-F238E27FC236}">
                <a16:creationId xmlns:a16="http://schemas.microsoft.com/office/drawing/2014/main" id="{A32D8623-0B6E-4B02-8AFC-9000280974E1}"/>
              </a:ext>
            </a:extLst>
          </p:cNvPr>
          <p:cNvSpPr txBox="1">
            <a:spLocks noChangeArrowheads="1"/>
          </p:cNvSpPr>
          <p:nvPr/>
        </p:nvSpPr>
        <p:spPr bwMode="auto">
          <a:xfrm>
            <a:off x="762000" y="6019800"/>
            <a:ext cx="4821238" cy="542925"/>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b="0"/>
              <a:t>There also exists an instruction called LOOKDOWN.  </a:t>
            </a:r>
            <a:br>
              <a:rPr lang="en-US" altLang="en-US" sz="1400" b="0"/>
            </a:br>
            <a:r>
              <a:rPr lang="en-US" altLang="en-US" sz="1400" b="0"/>
              <a:t>Use your help files to investigate the use of this instruction!</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CDD0B78-6F2B-46B2-8B61-1A94795ECE12}"/>
              </a:ext>
            </a:extLst>
          </p:cNvPr>
          <p:cNvSpPr>
            <a:spLocks noGrp="1"/>
          </p:cNvSpPr>
          <p:nvPr>
            <p:ph type="sldNum" sz="quarter" idx="12"/>
          </p:nvPr>
        </p:nvSpPr>
        <p:spPr/>
        <p:txBody>
          <a:bodyPr/>
          <a:lstStyle/>
          <a:p>
            <a:fld id="{012776DF-AC84-4200-946D-A8AD80EA1444}" type="slidenum">
              <a:rPr lang="en-US" altLang="en-US"/>
              <a:pPr/>
              <a:t>184</a:t>
            </a:fld>
            <a:endParaRPr lang="en-US" altLang="en-US"/>
          </a:p>
        </p:txBody>
      </p:sp>
      <p:sp>
        <p:nvSpPr>
          <p:cNvPr id="348162" name="Rectangle 2">
            <a:extLst>
              <a:ext uri="{FF2B5EF4-FFF2-40B4-BE49-F238E27FC236}">
                <a16:creationId xmlns:a16="http://schemas.microsoft.com/office/drawing/2014/main" id="{54E782DC-DD6A-46E9-AE88-E3B9ED7ECB41}"/>
              </a:ext>
            </a:extLst>
          </p:cNvPr>
          <p:cNvSpPr>
            <a:spLocks noGrp="1" noRot="1" noChangeArrowheads="1"/>
          </p:cNvSpPr>
          <p:nvPr>
            <p:ph type="title"/>
          </p:nvPr>
        </p:nvSpPr>
        <p:spPr/>
        <p:txBody>
          <a:bodyPr/>
          <a:lstStyle/>
          <a:p>
            <a:r>
              <a:rPr lang="en-US" altLang="en-US"/>
              <a:t>Writing and Reading EEPROM</a:t>
            </a:r>
          </a:p>
        </p:txBody>
      </p:sp>
      <p:sp>
        <p:nvSpPr>
          <p:cNvPr id="348163" name="Rectangle 3">
            <a:extLst>
              <a:ext uri="{FF2B5EF4-FFF2-40B4-BE49-F238E27FC236}">
                <a16:creationId xmlns:a16="http://schemas.microsoft.com/office/drawing/2014/main" id="{9A108DB8-38D7-4909-8907-CBB43EA35FB4}"/>
              </a:ext>
            </a:extLst>
          </p:cNvPr>
          <p:cNvSpPr>
            <a:spLocks noGrp="1" noRot="1" noChangeArrowheads="1"/>
          </p:cNvSpPr>
          <p:nvPr>
            <p:ph type="body" idx="1"/>
          </p:nvPr>
        </p:nvSpPr>
        <p:spPr/>
        <p:txBody>
          <a:bodyPr/>
          <a:lstStyle/>
          <a:p>
            <a:pPr>
              <a:lnSpc>
                <a:spcPct val="90000"/>
              </a:lnSpc>
            </a:pPr>
            <a:r>
              <a:rPr lang="en-US" altLang="en-US" sz="2800"/>
              <a:t>Data is typically stored using variables in RAM memory.  RAM is volatile memory, in that when power is lost, the contents of RAM is destroyed.</a:t>
            </a:r>
            <a:br>
              <a:rPr lang="en-US" altLang="en-US" sz="2800"/>
            </a:br>
            <a:endParaRPr lang="en-US" altLang="en-US" sz="2800"/>
          </a:p>
          <a:p>
            <a:pPr>
              <a:lnSpc>
                <a:spcPct val="90000"/>
              </a:lnSpc>
            </a:pPr>
            <a:r>
              <a:rPr lang="en-US" altLang="en-US" sz="2800"/>
              <a:t>EEPROM memory is persistent in that it will maintain its contents in the event of a power failure.  In fact, this is where your BS2 program is stored.</a:t>
            </a:r>
            <a:br>
              <a:rPr lang="en-US" altLang="en-US" sz="2800"/>
            </a:br>
            <a:endParaRPr lang="en-US" altLang="en-US" sz="2800"/>
          </a:p>
          <a:p>
            <a:pPr>
              <a:lnSpc>
                <a:spcPct val="90000"/>
              </a:lnSpc>
            </a:pPr>
            <a:r>
              <a:rPr lang="en-US" altLang="en-US" sz="2800"/>
              <a:t>WRITE and READ are instructions that allow the programmer to store and recall data in this non-volatile memory.</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652A453-81B6-48A8-8312-EF60367C2A8D}"/>
              </a:ext>
            </a:extLst>
          </p:cNvPr>
          <p:cNvSpPr>
            <a:spLocks noGrp="1"/>
          </p:cNvSpPr>
          <p:nvPr>
            <p:ph type="sldNum" sz="quarter" idx="12"/>
          </p:nvPr>
        </p:nvSpPr>
        <p:spPr/>
        <p:txBody>
          <a:bodyPr/>
          <a:lstStyle/>
          <a:p>
            <a:fld id="{09549DC9-F385-4750-BA14-79A01DBBB604}" type="slidenum">
              <a:rPr lang="en-US" altLang="en-US"/>
              <a:pPr/>
              <a:t>185</a:t>
            </a:fld>
            <a:endParaRPr lang="en-US" altLang="en-US"/>
          </a:p>
        </p:txBody>
      </p:sp>
      <p:sp>
        <p:nvSpPr>
          <p:cNvPr id="350210" name="Rectangle 2">
            <a:extLst>
              <a:ext uri="{FF2B5EF4-FFF2-40B4-BE49-F238E27FC236}">
                <a16:creationId xmlns:a16="http://schemas.microsoft.com/office/drawing/2014/main" id="{C93728C8-1AC2-486E-9E5B-7913221220D6}"/>
              </a:ext>
            </a:extLst>
          </p:cNvPr>
          <p:cNvSpPr>
            <a:spLocks noGrp="1" noRot="1" noChangeArrowheads="1"/>
          </p:cNvSpPr>
          <p:nvPr>
            <p:ph type="title"/>
          </p:nvPr>
        </p:nvSpPr>
        <p:spPr/>
        <p:txBody>
          <a:bodyPr/>
          <a:lstStyle/>
          <a:p>
            <a:endParaRPr lang="en-US" altLang="en-US"/>
          </a:p>
        </p:txBody>
      </p:sp>
      <p:sp>
        <p:nvSpPr>
          <p:cNvPr id="350211" name="Rectangle 3">
            <a:extLst>
              <a:ext uri="{FF2B5EF4-FFF2-40B4-BE49-F238E27FC236}">
                <a16:creationId xmlns:a16="http://schemas.microsoft.com/office/drawing/2014/main" id="{8EECECE7-7A08-4E6D-87E6-74E0E2277719}"/>
              </a:ext>
            </a:extLst>
          </p:cNvPr>
          <p:cNvSpPr>
            <a:spLocks noGrp="1" noRot="1" noChangeArrowheads="1"/>
          </p:cNvSpPr>
          <p:nvPr>
            <p:ph type="body" idx="1"/>
          </p:nvPr>
        </p:nvSpPr>
        <p:spPr/>
        <p:txBody>
          <a:bodyPr/>
          <a:lstStyle/>
          <a:p>
            <a:r>
              <a:rPr lang="en-US" altLang="en-US" sz="2800"/>
              <a:t>WRITE allows the storage of a byte value into a memory address:</a:t>
            </a:r>
            <a:br>
              <a:rPr lang="en-US" altLang="en-US" sz="2800"/>
            </a:br>
            <a:r>
              <a:rPr lang="en-US" altLang="en-US" sz="2800" b="1">
                <a:solidFill>
                  <a:schemeClr val="tx2"/>
                </a:solidFill>
              </a:rPr>
              <a:t>WRITE address, byte value</a:t>
            </a:r>
            <a:br>
              <a:rPr lang="en-US" altLang="en-US" sz="2800" b="1">
                <a:solidFill>
                  <a:schemeClr val="tx2"/>
                </a:solidFill>
              </a:rPr>
            </a:br>
            <a:endParaRPr lang="en-US" altLang="en-US" sz="2800" b="1">
              <a:solidFill>
                <a:schemeClr val="tx2"/>
              </a:solidFill>
            </a:endParaRPr>
          </a:p>
          <a:p>
            <a:r>
              <a:rPr lang="en-US" altLang="en-US" sz="2800"/>
              <a:t>READ reads the contents of a memory address and stores it into the specified variable</a:t>
            </a:r>
            <a:br>
              <a:rPr lang="en-US" altLang="en-US" sz="2800"/>
            </a:br>
            <a:r>
              <a:rPr lang="en-US" altLang="en-US" sz="2800" b="1">
                <a:solidFill>
                  <a:schemeClr val="tx2"/>
                </a:solidFill>
              </a:rPr>
              <a:t>READ address, variable</a:t>
            </a:r>
            <a:br>
              <a:rPr lang="en-US" altLang="en-US" sz="2800" b="1">
                <a:solidFill>
                  <a:schemeClr val="tx2"/>
                </a:solidFill>
              </a:rPr>
            </a:br>
            <a:endParaRPr lang="en-US" altLang="en-US" sz="2800" b="1">
              <a:solidFill>
                <a:schemeClr val="tx2"/>
              </a:solidFill>
            </a:endParaRPr>
          </a:p>
          <a:p>
            <a:r>
              <a:rPr lang="en-US" altLang="en-US" sz="2800"/>
              <a:t>EEPROM has a finite number of WRITE cycles </a:t>
            </a:r>
            <a:br>
              <a:rPr lang="en-US" altLang="en-US" sz="2800"/>
            </a:br>
            <a:r>
              <a:rPr lang="en-US" altLang="en-US" sz="2800"/>
              <a:t>( &gt; 1000). Continual, long term-use of WRITE is not recommended.</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1349760F-0F15-4D7D-AD0E-D207690D2D66}"/>
              </a:ext>
            </a:extLst>
          </p:cNvPr>
          <p:cNvSpPr>
            <a:spLocks noGrp="1"/>
          </p:cNvSpPr>
          <p:nvPr>
            <p:ph type="sldNum" sz="quarter" idx="12"/>
          </p:nvPr>
        </p:nvSpPr>
        <p:spPr/>
        <p:txBody>
          <a:bodyPr/>
          <a:lstStyle/>
          <a:p>
            <a:fld id="{F8B5FBE6-011B-433F-940B-861C864EE0BB}" type="slidenum">
              <a:rPr lang="en-US" altLang="en-US"/>
              <a:pPr/>
              <a:t>186</a:t>
            </a:fld>
            <a:endParaRPr lang="en-US" altLang="en-US"/>
          </a:p>
        </p:txBody>
      </p:sp>
      <p:pic>
        <p:nvPicPr>
          <p:cNvPr id="351236" name="Picture 4">
            <a:extLst>
              <a:ext uri="{FF2B5EF4-FFF2-40B4-BE49-F238E27FC236}">
                <a16:creationId xmlns:a16="http://schemas.microsoft.com/office/drawing/2014/main" id="{A5EE80DA-F22D-48EA-A95B-0774BE97B6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9796"/>
          <a:stretch>
            <a:fillRect/>
          </a:stretch>
        </p:blipFill>
        <p:spPr bwMode="auto">
          <a:xfrm>
            <a:off x="5410200" y="1066800"/>
            <a:ext cx="3467100" cy="5324475"/>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1237" name="Text Box 5">
            <a:extLst>
              <a:ext uri="{FF2B5EF4-FFF2-40B4-BE49-F238E27FC236}">
                <a16:creationId xmlns:a16="http://schemas.microsoft.com/office/drawing/2014/main" id="{89E9FDB6-93CD-4E10-BB3F-B1B774D4273F}"/>
              </a:ext>
            </a:extLst>
          </p:cNvPr>
          <p:cNvSpPr txBox="1">
            <a:spLocks noChangeArrowheads="1"/>
          </p:cNvSpPr>
          <p:nvPr/>
        </p:nvSpPr>
        <p:spPr bwMode="auto">
          <a:xfrm>
            <a:off x="381000" y="685800"/>
            <a:ext cx="2436813" cy="679450"/>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800" b="0">
                <a:solidFill>
                  <a:schemeClr val="tx1"/>
                </a:solidFill>
                <a:effectLst>
                  <a:outerShdw blurRad="38100" dist="38100" dir="2700000" algn="tl">
                    <a:srgbClr val="000000"/>
                  </a:outerShdw>
                </a:effectLst>
              </a:rPr>
              <a:t>'Store 10 in address 1</a:t>
            </a:r>
            <a:br>
              <a:rPr lang="en-US" altLang="en-US" sz="1800" b="0">
                <a:solidFill>
                  <a:schemeClr val="tx1"/>
                </a:solidFill>
                <a:effectLst>
                  <a:outerShdw blurRad="38100" dist="38100" dir="2700000" algn="tl">
                    <a:srgbClr val="000000"/>
                  </a:outerShdw>
                </a:effectLst>
              </a:rPr>
            </a:br>
            <a:r>
              <a:rPr lang="en-US" altLang="en-US" sz="1800" b="0">
                <a:solidFill>
                  <a:schemeClr val="tx1"/>
                </a:solidFill>
                <a:effectLst>
                  <a:outerShdw blurRad="38100" dist="38100" dir="2700000" algn="tl">
                    <a:srgbClr val="000000"/>
                  </a:outerShdw>
                </a:effectLst>
              </a:rPr>
              <a:t>WRITE 1,10</a:t>
            </a:r>
          </a:p>
        </p:txBody>
      </p:sp>
      <p:sp>
        <p:nvSpPr>
          <p:cNvPr id="351238" name="Text Box 6">
            <a:extLst>
              <a:ext uri="{FF2B5EF4-FFF2-40B4-BE49-F238E27FC236}">
                <a16:creationId xmlns:a16="http://schemas.microsoft.com/office/drawing/2014/main" id="{E785ED6F-426D-40FA-B3B7-7489BD9C9BA0}"/>
              </a:ext>
            </a:extLst>
          </p:cNvPr>
          <p:cNvSpPr txBox="1">
            <a:spLocks noChangeArrowheads="1"/>
          </p:cNvSpPr>
          <p:nvPr/>
        </p:nvSpPr>
        <p:spPr bwMode="auto">
          <a:xfrm>
            <a:off x="381000" y="1524000"/>
            <a:ext cx="3059113" cy="954088"/>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800" b="0">
                <a:solidFill>
                  <a:schemeClr val="tx1"/>
                </a:solidFill>
                <a:effectLst>
                  <a:outerShdw blurRad="38100" dist="38100" dir="2700000" algn="tl">
                    <a:srgbClr val="000000"/>
                  </a:outerShdw>
                </a:effectLst>
              </a:rPr>
              <a:t>'Read contents of address 1</a:t>
            </a:r>
            <a:br>
              <a:rPr lang="en-US" altLang="en-US" sz="1800" b="0">
                <a:solidFill>
                  <a:schemeClr val="tx1"/>
                </a:solidFill>
                <a:effectLst>
                  <a:outerShdw blurRad="38100" dist="38100" dir="2700000" algn="tl">
                    <a:srgbClr val="000000"/>
                  </a:outerShdw>
                </a:effectLst>
              </a:rPr>
            </a:br>
            <a:r>
              <a:rPr lang="en-US" altLang="en-US" sz="1800" b="0">
                <a:solidFill>
                  <a:schemeClr val="tx1"/>
                </a:solidFill>
                <a:effectLst>
                  <a:outerShdw blurRad="38100" dist="38100" dir="2700000" algn="tl">
                    <a:srgbClr val="000000"/>
                  </a:outerShdw>
                </a:effectLst>
              </a:rPr>
              <a:t>'and store in variable X</a:t>
            </a:r>
            <a:br>
              <a:rPr lang="en-US" altLang="en-US" sz="1800" b="0">
                <a:solidFill>
                  <a:schemeClr val="tx1"/>
                </a:solidFill>
                <a:effectLst>
                  <a:outerShdw blurRad="38100" dist="38100" dir="2700000" algn="tl">
                    <a:srgbClr val="000000"/>
                  </a:outerShdw>
                </a:effectLst>
              </a:rPr>
            </a:br>
            <a:r>
              <a:rPr lang="en-US" altLang="en-US" sz="1800" b="0">
                <a:solidFill>
                  <a:schemeClr val="tx1"/>
                </a:solidFill>
                <a:effectLst>
                  <a:outerShdw blurRad="38100" dist="38100" dir="2700000" algn="tl">
                    <a:srgbClr val="000000"/>
                  </a:outerShdw>
                </a:effectLst>
              </a:rPr>
              <a:t>READ 1, X</a:t>
            </a:r>
          </a:p>
        </p:txBody>
      </p:sp>
      <p:sp>
        <p:nvSpPr>
          <p:cNvPr id="351245" name="Line 13">
            <a:extLst>
              <a:ext uri="{FF2B5EF4-FFF2-40B4-BE49-F238E27FC236}">
                <a16:creationId xmlns:a16="http://schemas.microsoft.com/office/drawing/2014/main" id="{675035B4-9428-45D7-A8EB-726086C8B406}"/>
              </a:ext>
            </a:extLst>
          </p:cNvPr>
          <p:cNvSpPr>
            <a:spLocks noChangeShapeType="1"/>
          </p:cNvSpPr>
          <p:nvPr/>
        </p:nvSpPr>
        <p:spPr bwMode="auto">
          <a:xfrm>
            <a:off x="1752600" y="1219200"/>
            <a:ext cx="4191000" cy="609600"/>
          </a:xfrm>
          <a:prstGeom prst="line">
            <a:avLst/>
          </a:prstGeom>
          <a:noFill/>
          <a:ln w="635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1246" name="Text Box 14">
            <a:extLst>
              <a:ext uri="{FF2B5EF4-FFF2-40B4-BE49-F238E27FC236}">
                <a16:creationId xmlns:a16="http://schemas.microsoft.com/office/drawing/2014/main" id="{B70BA98A-812D-4A54-AAF3-4904FCE1ED79}"/>
              </a:ext>
            </a:extLst>
          </p:cNvPr>
          <p:cNvSpPr txBox="1">
            <a:spLocks noChangeArrowheads="1"/>
          </p:cNvSpPr>
          <p:nvPr/>
        </p:nvSpPr>
        <p:spPr bwMode="auto">
          <a:xfrm>
            <a:off x="5943600" y="1828800"/>
            <a:ext cx="196850" cy="212725"/>
          </a:xfrm>
          <a:prstGeom prst="rect">
            <a:avLst/>
          </a:prstGeom>
          <a:solidFill>
            <a:schemeClr val="folHlink"/>
          </a:solidFill>
          <a:ln>
            <a:noFill/>
          </a:ln>
          <a:effectLst/>
          <a:extLst>
            <a:ext uri="{91240B29-F687-4F45-9708-019B960494DF}">
              <a14:hiddenLine xmlns:a14="http://schemas.microsoft.com/office/drawing/2010/main" w="635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en-US" sz="1400" b="0">
                <a:solidFill>
                  <a:schemeClr val="accent1"/>
                </a:solidFill>
              </a:rPr>
              <a:t>10</a:t>
            </a:r>
          </a:p>
        </p:txBody>
      </p:sp>
      <p:sp>
        <p:nvSpPr>
          <p:cNvPr id="351247" name="Line 15">
            <a:extLst>
              <a:ext uri="{FF2B5EF4-FFF2-40B4-BE49-F238E27FC236}">
                <a16:creationId xmlns:a16="http://schemas.microsoft.com/office/drawing/2014/main" id="{74C057FB-FCDE-4DF5-889C-E6608DBB4043}"/>
              </a:ext>
            </a:extLst>
          </p:cNvPr>
          <p:cNvSpPr>
            <a:spLocks noChangeShapeType="1"/>
          </p:cNvSpPr>
          <p:nvPr/>
        </p:nvSpPr>
        <p:spPr bwMode="auto">
          <a:xfrm flipH="1">
            <a:off x="1752600" y="2057400"/>
            <a:ext cx="4114800" cy="228600"/>
          </a:xfrm>
          <a:prstGeom prst="line">
            <a:avLst/>
          </a:prstGeom>
          <a:noFill/>
          <a:ln w="635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1248" name="Text Box 16">
            <a:extLst>
              <a:ext uri="{FF2B5EF4-FFF2-40B4-BE49-F238E27FC236}">
                <a16:creationId xmlns:a16="http://schemas.microsoft.com/office/drawing/2014/main" id="{B5C7247F-35ED-45E8-AE65-71330A21260A}"/>
              </a:ext>
            </a:extLst>
          </p:cNvPr>
          <p:cNvSpPr txBox="1">
            <a:spLocks noChangeArrowheads="1"/>
          </p:cNvSpPr>
          <p:nvPr/>
        </p:nvSpPr>
        <p:spPr bwMode="auto">
          <a:xfrm>
            <a:off x="152400" y="2743200"/>
            <a:ext cx="5219700" cy="332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 typeface="Wingdings" panose="05000000000000000000" pitchFamily="2" charset="2"/>
              <a:buChar char="n"/>
            </a:pPr>
            <a:r>
              <a:rPr lang="en-US" altLang="en-US" sz="2400" b="0">
                <a:solidFill>
                  <a:schemeClr val="tx1"/>
                </a:solidFill>
                <a:effectLst>
                  <a:outerShdw blurRad="38100" dist="38100" dir="2700000" algn="tl">
                    <a:srgbClr val="000000"/>
                  </a:outerShdw>
                </a:effectLst>
              </a:rPr>
              <a:t> </a:t>
            </a:r>
            <a:r>
              <a:rPr lang="en-US" altLang="en-US" sz="2000" b="0">
                <a:solidFill>
                  <a:schemeClr val="tx1"/>
                </a:solidFill>
                <a:effectLst>
                  <a:outerShdw blurRad="38100" dist="38100" dir="2700000" algn="tl">
                    <a:srgbClr val="000000"/>
                  </a:outerShdw>
                </a:effectLst>
              </a:rPr>
              <a:t>There are 2048 memory locations in the BS2.</a:t>
            </a:r>
            <a:br>
              <a:rPr lang="en-US" altLang="en-US" sz="2000" b="0">
                <a:solidFill>
                  <a:schemeClr val="tx1"/>
                </a:solidFill>
                <a:effectLst>
                  <a:outerShdw blurRad="38100" dist="38100" dir="2700000" algn="tl">
                    <a:srgbClr val="000000"/>
                  </a:outerShdw>
                </a:effectLst>
              </a:rPr>
            </a:br>
            <a:endParaRPr lang="en-US" altLang="en-US" sz="2000" b="0">
              <a:solidFill>
                <a:schemeClr val="tx1"/>
              </a:solidFill>
              <a:effectLst>
                <a:outerShdw blurRad="38100" dist="38100" dir="2700000" algn="tl">
                  <a:srgbClr val="000000"/>
                </a:outerShdw>
              </a:effectLst>
            </a:endParaRPr>
          </a:p>
          <a:p>
            <a:pPr algn="l">
              <a:buFont typeface="Wingdings" panose="05000000000000000000" pitchFamily="2" charset="2"/>
              <a:buChar char="n"/>
            </a:pPr>
            <a:r>
              <a:rPr lang="en-US" altLang="en-US" sz="2000" b="0">
                <a:solidFill>
                  <a:schemeClr val="tx1"/>
                </a:solidFill>
                <a:effectLst>
                  <a:outerShdw blurRad="38100" dist="38100" dir="2700000" algn="tl">
                    <a:srgbClr val="000000"/>
                  </a:outerShdw>
                </a:effectLst>
              </a:rPr>
              <a:t> Program memory is stored from bottom of memory up.  Writing over program space will corrupt your program. </a:t>
            </a:r>
            <a:br>
              <a:rPr lang="en-US" altLang="en-US" sz="2000" b="0">
                <a:solidFill>
                  <a:schemeClr val="tx1"/>
                </a:solidFill>
                <a:effectLst>
                  <a:outerShdw blurRad="38100" dist="38100" dir="2700000" algn="tl">
                    <a:srgbClr val="000000"/>
                  </a:outerShdw>
                </a:effectLst>
              </a:rPr>
            </a:br>
            <a:endParaRPr lang="en-US" altLang="en-US" sz="2000" b="0">
              <a:solidFill>
                <a:schemeClr val="tx1"/>
              </a:solidFill>
              <a:effectLst>
                <a:outerShdw blurRad="38100" dist="38100" dir="2700000" algn="tl">
                  <a:srgbClr val="000000"/>
                </a:outerShdw>
              </a:effectLst>
            </a:endParaRPr>
          </a:p>
          <a:p>
            <a:pPr algn="l">
              <a:buFont typeface="Wingdings" panose="05000000000000000000" pitchFamily="2" charset="2"/>
              <a:buChar char="n"/>
            </a:pPr>
            <a:r>
              <a:rPr lang="en-US" altLang="en-US" sz="2000" b="0">
                <a:solidFill>
                  <a:schemeClr val="tx1"/>
                </a:solidFill>
                <a:effectLst>
                  <a:outerShdw blurRad="38100" dist="38100" dir="2700000" algn="tl">
                    <a:srgbClr val="000000"/>
                  </a:outerShdw>
                </a:effectLst>
              </a:rPr>
              <a:t> Memory address are shown in Hexadecimal.  Hex may be used </a:t>
            </a:r>
            <a:br>
              <a:rPr lang="en-US" altLang="en-US" sz="2000" b="0">
                <a:solidFill>
                  <a:schemeClr val="tx1"/>
                </a:solidFill>
                <a:effectLst>
                  <a:outerShdw blurRad="38100" dist="38100" dir="2700000" algn="tl">
                    <a:srgbClr val="000000"/>
                  </a:outerShdw>
                </a:effectLst>
              </a:rPr>
            </a:br>
            <a:r>
              <a:rPr lang="en-US" altLang="en-US" sz="2000" b="0">
                <a:solidFill>
                  <a:schemeClr val="tx1"/>
                </a:solidFill>
                <a:effectLst>
                  <a:outerShdw blurRad="38100" dist="38100" dir="2700000" algn="tl">
                    <a:srgbClr val="000000"/>
                  </a:outerShdw>
                </a:effectLst>
              </a:rPr>
              <a:t>in memory addresses:</a:t>
            </a:r>
            <a:endParaRPr lang="en-US" altLang="en-US" sz="2000">
              <a:solidFill>
                <a:schemeClr val="tx2"/>
              </a:solidFill>
              <a:effectLst>
                <a:outerShdw blurRad="38100" dist="38100" dir="2700000" algn="tl">
                  <a:srgbClr val="000000"/>
                </a:outerShdw>
              </a:effectLst>
            </a:endParaRPr>
          </a:p>
        </p:txBody>
      </p:sp>
      <p:sp>
        <p:nvSpPr>
          <p:cNvPr id="351249" name="Line 17">
            <a:extLst>
              <a:ext uri="{FF2B5EF4-FFF2-40B4-BE49-F238E27FC236}">
                <a16:creationId xmlns:a16="http://schemas.microsoft.com/office/drawing/2014/main" id="{D82787CA-B1BA-4F71-BA75-F1A11A01423B}"/>
              </a:ext>
            </a:extLst>
          </p:cNvPr>
          <p:cNvSpPr>
            <a:spLocks noChangeShapeType="1"/>
          </p:cNvSpPr>
          <p:nvPr/>
        </p:nvSpPr>
        <p:spPr bwMode="auto">
          <a:xfrm flipV="1">
            <a:off x="3200400" y="4648200"/>
            <a:ext cx="5181600" cy="1676400"/>
          </a:xfrm>
          <a:prstGeom prst="line">
            <a:avLst/>
          </a:prstGeom>
          <a:noFill/>
          <a:ln w="635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1250" name="Text Box 18">
            <a:extLst>
              <a:ext uri="{FF2B5EF4-FFF2-40B4-BE49-F238E27FC236}">
                <a16:creationId xmlns:a16="http://schemas.microsoft.com/office/drawing/2014/main" id="{F04C5ECF-1F21-48D4-B2F5-E163870BE2AC}"/>
              </a:ext>
            </a:extLst>
          </p:cNvPr>
          <p:cNvSpPr txBox="1">
            <a:spLocks noChangeArrowheads="1"/>
          </p:cNvSpPr>
          <p:nvPr/>
        </p:nvSpPr>
        <p:spPr bwMode="auto">
          <a:xfrm>
            <a:off x="8380413" y="4572000"/>
            <a:ext cx="196850" cy="212725"/>
          </a:xfrm>
          <a:prstGeom prst="rect">
            <a:avLst/>
          </a:prstGeom>
          <a:solidFill>
            <a:schemeClr val="folHlink"/>
          </a:solidFill>
          <a:ln>
            <a:noFill/>
          </a:ln>
          <a:effectLst/>
          <a:extLst>
            <a:ext uri="{91240B29-F687-4F45-9708-019B960494DF}">
              <a14:hiddenLine xmlns:a14="http://schemas.microsoft.com/office/drawing/2010/main" w="635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en-US" sz="1400" b="0">
                <a:solidFill>
                  <a:schemeClr val="accent1"/>
                </a:solidFill>
              </a:rPr>
              <a:t>10</a:t>
            </a:r>
          </a:p>
        </p:txBody>
      </p:sp>
      <p:sp>
        <p:nvSpPr>
          <p:cNvPr id="351251" name="Text Box 19">
            <a:extLst>
              <a:ext uri="{FF2B5EF4-FFF2-40B4-BE49-F238E27FC236}">
                <a16:creationId xmlns:a16="http://schemas.microsoft.com/office/drawing/2014/main" id="{1AD6896C-F860-44B7-87AF-DB65B5579FFD}"/>
              </a:ext>
            </a:extLst>
          </p:cNvPr>
          <p:cNvSpPr txBox="1">
            <a:spLocks noChangeArrowheads="1"/>
          </p:cNvSpPr>
          <p:nvPr/>
        </p:nvSpPr>
        <p:spPr bwMode="auto">
          <a:xfrm>
            <a:off x="228600" y="6019800"/>
            <a:ext cx="2843213" cy="679450"/>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800" b="0">
                <a:solidFill>
                  <a:schemeClr val="tx1"/>
                </a:solidFill>
                <a:effectLst>
                  <a:outerShdw blurRad="38100" dist="38100" dir="2700000" algn="tl">
                    <a:srgbClr val="000000"/>
                  </a:outerShdw>
                </a:effectLst>
              </a:rPr>
              <a:t>'Store 10 in address $0FF</a:t>
            </a:r>
            <a:br>
              <a:rPr lang="en-US" altLang="en-US" sz="1800" b="0">
                <a:solidFill>
                  <a:schemeClr val="tx1"/>
                </a:solidFill>
                <a:effectLst>
                  <a:outerShdw blurRad="38100" dist="38100" dir="2700000" algn="tl">
                    <a:srgbClr val="000000"/>
                  </a:outerShdw>
                </a:effectLst>
              </a:rPr>
            </a:br>
            <a:r>
              <a:rPr lang="en-US" altLang="en-US" sz="1800" b="0">
                <a:solidFill>
                  <a:schemeClr val="tx1"/>
                </a:solidFill>
                <a:effectLst>
                  <a:outerShdw blurRad="38100" dist="38100" dir="2700000" algn="tl">
                    <a:srgbClr val="000000"/>
                  </a:outerShdw>
                </a:effectLst>
              </a:rPr>
              <a:t>WRITE $0FF,10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351237"/>
                                        </p:tgtEl>
                                        <p:attrNameLst>
                                          <p:attrName>style.visibility</p:attrName>
                                        </p:attrNameLst>
                                      </p:cBhvr>
                                      <p:to>
                                        <p:strVal val="visible"/>
                                      </p:to>
                                    </p:set>
                                    <p:animEffect transition="in" filter="dissolve">
                                      <p:cBhvr>
                                        <p:cTn id="7" dur="500"/>
                                        <p:tgtEl>
                                          <p:spTgt spid="351237"/>
                                        </p:tgtEl>
                                      </p:cBhvr>
                                    </p:animEffect>
                                  </p:childTnLst>
                                </p:cTn>
                              </p:par>
                            </p:childTnLst>
                          </p:cTn>
                        </p:par>
                        <p:par>
                          <p:cTn id="8" fill="hold" nodeType="afterGroup">
                            <p:stCondLst>
                              <p:cond delay="2500"/>
                            </p:stCondLst>
                            <p:childTnLst>
                              <p:par>
                                <p:cTn id="9" presetID="1" presetClass="entr" presetSubtype="0" fill="hold" nodeType="afterEffect">
                                  <p:stCondLst>
                                    <p:cond delay="1000"/>
                                  </p:stCondLst>
                                  <p:childTnLst>
                                    <p:set>
                                      <p:cBhvr>
                                        <p:cTn id="10" dur="1" fill="hold">
                                          <p:stCondLst>
                                            <p:cond delay="499"/>
                                          </p:stCondLst>
                                        </p:cTn>
                                        <p:tgtEl>
                                          <p:spTgt spid="351245"/>
                                        </p:tgtEl>
                                        <p:attrNameLst>
                                          <p:attrName>style.visibility</p:attrName>
                                        </p:attrNameLst>
                                      </p:cBhvr>
                                      <p:to>
                                        <p:strVal val="visible"/>
                                      </p:to>
                                    </p:set>
                                  </p:childTnLst>
                                </p:cTn>
                              </p:par>
                            </p:childTnLst>
                          </p:cTn>
                        </p:par>
                        <p:par>
                          <p:cTn id="11" fill="hold" nodeType="afterGroup">
                            <p:stCondLst>
                              <p:cond delay="4000"/>
                            </p:stCondLst>
                            <p:childTnLst>
                              <p:par>
                                <p:cTn id="12" presetID="1" presetClass="entr" presetSubtype="0" fill="hold" grpId="0" nodeType="afterEffect">
                                  <p:stCondLst>
                                    <p:cond delay="1000"/>
                                  </p:stCondLst>
                                  <p:childTnLst>
                                    <p:set>
                                      <p:cBhvr>
                                        <p:cTn id="13" dur="1" fill="hold">
                                          <p:stCondLst>
                                            <p:cond delay="499"/>
                                          </p:stCondLst>
                                        </p:cTn>
                                        <p:tgtEl>
                                          <p:spTgt spid="351246"/>
                                        </p:tgtEl>
                                        <p:attrNameLst>
                                          <p:attrName>style.visibility</p:attrName>
                                        </p:attrNameLst>
                                      </p:cBhvr>
                                      <p:to>
                                        <p:strVal val="visible"/>
                                      </p:to>
                                    </p:set>
                                  </p:childTnLst>
                                </p:cTn>
                              </p:par>
                            </p:childTnLst>
                          </p:cTn>
                        </p:par>
                        <p:par>
                          <p:cTn id="14" fill="hold" nodeType="afterGroup">
                            <p:stCondLst>
                              <p:cond delay="5500"/>
                            </p:stCondLst>
                            <p:childTnLst>
                              <p:par>
                                <p:cTn id="15" presetID="9" presetClass="entr" presetSubtype="0" fill="hold" grpId="0" nodeType="afterEffect">
                                  <p:stCondLst>
                                    <p:cond delay="1000"/>
                                  </p:stCondLst>
                                  <p:childTnLst>
                                    <p:set>
                                      <p:cBhvr>
                                        <p:cTn id="16" dur="1" fill="hold">
                                          <p:stCondLst>
                                            <p:cond delay="0"/>
                                          </p:stCondLst>
                                        </p:cTn>
                                        <p:tgtEl>
                                          <p:spTgt spid="351238"/>
                                        </p:tgtEl>
                                        <p:attrNameLst>
                                          <p:attrName>style.visibility</p:attrName>
                                        </p:attrNameLst>
                                      </p:cBhvr>
                                      <p:to>
                                        <p:strVal val="visible"/>
                                      </p:to>
                                    </p:set>
                                    <p:animEffect transition="in" filter="dissolve">
                                      <p:cBhvr>
                                        <p:cTn id="17" dur="500"/>
                                        <p:tgtEl>
                                          <p:spTgt spid="351238"/>
                                        </p:tgtEl>
                                      </p:cBhvr>
                                    </p:animEffect>
                                  </p:childTnLst>
                                </p:cTn>
                              </p:par>
                            </p:childTnLst>
                          </p:cTn>
                        </p:par>
                        <p:par>
                          <p:cTn id="18" fill="hold" nodeType="afterGroup">
                            <p:stCondLst>
                              <p:cond delay="7000"/>
                            </p:stCondLst>
                            <p:childTnLst>
                              <p:par>
                                <p:cTn id="19" presetID="1" presetClass="entr" presetSubtype="0" fill="hold" nodeType="afterEffect">
                                  <p:stCondLst>
                                    <p:cond delay="1000"/>
                                  </p:stCondLst>
                                  <p:childTnLst>
                                    <p:set>
                                      <p:cBhvr>
                                        <p:cTn id="20" dur="1" fill="hold">
                                          <p:stCondLst>
                                            <p:cond delay="499"/>
                                          </p:stCondLst>
                                        </p:cTn>
                                        <p:tgtEl>
                                          <p:spTgt spid="351247"/>
                                        </p:tgtEl>
                                        <p:attrNameLst>
                                          <p:attrName>style.visibility</p:attrName>
                                        </p:attrNameLst>
                                      </p:cBhvr>
                                      <p:to>
                                        <p:strVal val="visible"/>
                                      </p:to>
                                    </p:set>
                                  </p:childTnLst>
                                </p:cTn>
                              </p:par>
                            </p:childTnLst>
                          </p:cTn>
                        </p:par>
                        <p:par>
                          <p:cTn id="21" fill="hold" nodeType="afterGroup">
                            <p:stCondLst>
                              <p:cond delay="8500"/>
                            </p:stCondLst>
                            <p:childTnLst>
                              <p:par>
                                <p:cTn id="22" presetID="9" presetClass="entr" presetSubtype="0" fill="hold" grpId="0" nodeType="afterEffect">
                                  <p:stCondLst>
                                    <p:cond delay="1000"/>
                                  </p:stCondLst>
                                  <p:childTnLst>
                                    <p:set>
                                      <p:cBhvr>
                                        <p:cTn id="23" dur="1" fill="hold">
                                          <p:stCondLst>
                                            <p:cond delay="0"/>
                                          </p:stCondLst>
                                        </p:cTn>
                                        <p:tgtEl>
                                          <p:spTgt spid="351248">
                                            <p:txEl>
                                              <p:pRg st="0" end="0"/>
                                            </p:txEl>
                                          </p:spTgt>
                                        </p:tgtEl>
                                        <p:attrNameLst>
                                          <p:attrName>style.visibility</p:attrName>
                                        </p:attrNameLst>
                                      </p:cBhvr>
                                      <p:to>
                                        <p:strVal val="visible"/>
                                      </p:to>
                                    </p:set>
                                    <p:animEffect transition="in" filter="dissolve">
                                      <p:cBhvr>
                                        <p:cTn id="24" dur="500"/>
                                        <p:tgtEl>
                                          <p:spTgt spid="351248">
                                            <p:txEl>
                                              <p:pRg st="0" end="0"/>
                                            </p:txEl>
                                          </p:spTgt>
                                        </p:tgtEl>
                                      </p:cBhvr>
                                    </p:animEffect>
                                  </p:childTnLst>
                                </p:cTn>
                              </p:par>
                            </p:childTnLst>
                          </p:cTn>
                        </p:par>
                        <p:par>
                          <p:cTn id="25" fill="hold" nodeType="afterGroup">
                            <p:stCondLst>
                              <p:cond delay="10000"/>
                            </p:stCondLst>
                            <p:childTnLst>
                              <p:par>
                                <p:cTn id="26" presetID="9" presetClass="entr" presetSubtype="0" fill="hold" grpId="0" nodeType="afterEffect">
                                  <p:stCondLst>
                                    <p:cond delay="1000"/>
                                  </p:stCondLst>
                                  <p:childTnLst>
                                    <p:set>
                                      <p:cBhvr>
                                        <p:cTn id="27" dur="1" fill="hold">
                                          <p:stCondLst>
                                            <p:cond delay="0"/>
                                          </p:stCondLst>
                                        </p:cTn>
                                        <p:tgtEl>
                                          <p:spTgt spid="351248">
                                            <p:txEl>
                                              <p:pRg st="1" end="1"/>
                                            </p:txEl>
                                          </p:spTgt>
                                        </p:tgtEl>
                                        <p:attrNameLst>
                                          <p:attrName>style.visibility</p:attrName>
                                        </p:attrNameLst>
                                      </p:cBhvr>
                                      <p:to>
                                        <p:strVal val="visible"/>
                                      </p:to>
                                    </p:set>
                                    <p:animEffect transition="in" filter="dissolve">
                                      <p:cBhvr>
                                        <p:cTn id="28" dur="500"/>
                                        <p:tgtEl>
                                          <p:spTgt spid="351248">
                                            <p:txEl>
                                              <p:pRg st="1" end="1"/>
                                            </p:txEl>
                                          </p:spTgt>
                                        </p:tgtEl>
                                      </p:cBhvr>
                                    </p:animEffect>
                                  </p:childTnLst>
                                </p:cTn>
                              </p:par>
                            </p:childTnLst>
                          </p:cTn>
                        </p:par>
                        <p:par>
                          <p:cTn id="29" fill="hold" nodeType="afterGroup">
                            <p:stCondLst>
                              <p:cond delay="11500"/>
                            </p:stCondLst>
                            <p:childTnLst>
                              <p:par>
                                <p:cTn id="30" presetID="9" presetClass="entr" presetSubtype="0" fill="hold" grpId="0" nodeType="afterEffect">
                                  <p:stCondLst>
                                    <p:cond delay="1000"/>
                                  </p:stCondLst>
                                  <p:childTnLst>
                                    <p:set>
                                      <p:cBhvr>
                                        <p:cTn id="31" dur="1" fill="hold">
                                          <p:stCondLst>
                                            <p:cond delay="0"/>
                                          </p:stCondLst>
                                        </p:cTn>
                                        <p:tgtEl>
                                          <p:spTgt spid="351248">
                                            <p:txEl>
                                              <p:pRg st="2" end="2"/>
                                            </p:txEl>
                                          </p:spTgt>
                                        </p:tgtEl>
                                        <p:attrNameLst>
                                          <p:attrName>style.visibility</p:attrName>
                                        </p:attrNameLst>
                                      </p:cBhvr>
                                      <p:to>
                                        <p:strVal val="visible"/>
                                      </p:to>
                                    </p:set>
                                    <p:animEffect transition="in" filter="dissolve">
                                      <p:cBhvr>
                                        <p:cTn id="32" dur="500"/>
                                        <p:tgtEl>
                                          <p:spTgt spid="351248">
                                            <p:txEl>
                                              <p:pRg st="2" end="2"/>
                                            </p:txEl>
                                          </p:spTgt>
                                        </p:tgtEl>
                                      </p:cBhvr>
                                    </p:animEffect>
                                  </p:childTnLst>
                                </p:cTn>
                              </p:par>
                            </p:childTnLst>
                          </p:cTn>
                        </p:par>
                        <p:par>
                          <p:cTn id="33" fill="hold" nodeType="afterGroup">
                            <p:stCondLst>
                              <p:cond delay="13000"/>
                            </p:stCondLst>
                            <p:childTnLst>
                              <p:par>
                                <p:cTn id="34" presetID="9" presetClass="entr" presetSubtype="0" fill="hold" grpId="0" nodeType="afterEffect">
                                  <p:stCondLst>
                                    <p:cond delay="2000"/>
                                  </p:stCondLst>
                                  <p:childTnLst>
                                    <p:set>
                                      <p:cBhvr>
                                        <p:cTn id="35" dur="1" fill="hold">
                                          <p:stCondLst>
                                            <p:cond delay="0"/>
                                          </p:stCondLst>
                                        </p:cTn>
                                        <p:tgtEl>
                                          <p:spTgt spid="351251"/>
                                        </p:tgtEl>
                                        <p:attrNameLst>
                                          <p:attrName>style.visibility</p:attrName>
                                        </p:attrNameLst>
                                      </p:cBhvr>
                                      <p:to>
                                        <p:strVal val="visible"/>
                                      </p:to>
                                    </p:set>
                                    <p:animEffect transition="in" filter="dissolve">
                                      <p:cBhvr>
                                        <p:cTn id="36" dur="500"/>
                                        <p:tgtEl>
                                          <p:spTgt spid="351251"/>
                                        </p:tgtEl>
                                      </p:cBhvr>
                                    </p:animEffect>
                                  </p:childTnLst>
                                </p:cTn>
                              </p:par>
                            </p:childTnLst>
                          </p:cTn>
                        </p:par>
                        <p:par>
                          <p:cTn id="37" fill="hold" nodeType="afterGroup">
                            <p:stCondLst>
                              <p:cond delay="15500"/>
                            </p:stCondLst>
                            <p:childTnLst>
                              <p:par>
                                <p:cTn id="38" presetID="1" presetClass="entr" presetSubtype="0" fill="hold" nodeType="afterEffect">
                                  <p:stCondLst>
                                    <p:cond delay="1000"/>
                                  </p:stCondLst>
                                  <p:childTnLst>
                                    <p:set>
                                      <p:cBhvr>
                                        <p:cTn id="39" dur="1" fill="hold">
                                          <p:stCondLst>
                                            <p:cond delay="499"/>
                                          </p:stCondLst>
                                        </p:cTn>
                                        <p:tgtEl>
                                          <p:spTgt spid="351249"/>
                                        </p:tgtEl>
                                        <p:attrNameLst>
                                          <p:attrName>style.visibility</p:attrName>
                                        </p:attrNameLst>
                                      </p:cBhvr>
                                      <p:to>
                                        <p:strVal val="visible"/>
                                      </p:to>
                                    </p:set>
                                  </p:childTnLst>
                                </p:cTn>
                              </p:par>
                            </p:childTnLst>
                          </p:cTn>
                        </p:par>
                        <p:par>
                          <p:cTn id="40" fill="hold" nodeType="afterGroup">
                            <p:stCondLst>
                              <p:cond delay="17000"/>
                            </p:stCondLst>
                            <p:childTnLst>
                              <p:par>
                                <p:cTn id="41" presetID="1" presetClass="entr" presetSubtype="0" fill="hold" grpId="0" nodeType="afterEffect">
                                  <p:stCondLst>
                                    <p:cond delay="1000"/>
                                  </p:stCondLst>
                                  <p:childTnLst>
                                    <p:set>
                                      <p:cBhvr>
                                        <p:cTn id="42" dur="1" fill="hold">
                                          <p:stCondLst>
                                            <p:cond delay="499"/>
                                          </p:stCondLst>
                                        </p:cTn>
                                        <p:tgtEl>
                                          <p:spTgt spid="351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7" grpId="0" animBg="1" autoUpdateAnimBg="0"/>
      <p:bldP spid="351238" grpId="0" animBg="1" autoUpdateAnimBg="0"/>
      <p:bldP spid="351246" grpId="0" animBg="1" autoUpdateAnimBg="0"/>
      <p:bldP spid="351248" grpId="0" build="p" autoUpdateAnimBg="0" advAuto="1000"/>
      <p:bldP spid="351250" grpId="0" animBg="1" autoUpdateAnimBg="0"/>
      <p:bldP spid="351251" grpId="0" animBg="1" autoUpdateAnimBg="0"/>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6E4D000-F935-425C-9D44-379F88B55637}"/>
              </a:ext>
            </a:extLst>
          </p:cNvPr>
          <p:cNvSpPr>
            <a:spLocks noGrp="1"/>
          </p:cNvSpPr>
          <p:nvPr>
            <p:ph type="sldNum" sz="quarter" idx="12"/>
          </p:nvPr>
        </p:nvSpPr>
        <p:spPr/>
        <p:txBody>
          <a:bodyPr/>
          <a:lstStyle/>
          <a:p>
            <a:fld id="{7BBD0E2E-3F49-4CC9-8B81-B4CCCEDCCCC6}" type="slidenum">
              <a:rPr lang="en-US" altLang="en-US"/>
              <a:pPr/>
              <a:t>187</a:t>
            </a:fld>
            <a:endParaRPr lang="en-US" altLang="en-US"/>
          </a:p>
        </p:txBody>
      </p:sp>
      <p:sp>
        <p:nvSpPr>
          <p:cNvPr id="352258" name="Rectangle 2">
            <a:extLst>
              <a:ext uri="{FF2B5EF4-FFF2-40B4-BE49-F238E27FC236}">
                <a16:creationId xmlns:a16="http://schemas.microsoft.com/office/drawing/2014/main" id="{691F5F4A-4F3C-4917-850C-F703239EF340}"/>
              </a:ext>
            </a:extLst>
          </p:cNvPr>
          <p:cNvSpPr>
            <a:spLocks noGrp="1" noRot="1" noChangeArrowheads="1"/>
          </p:cNvSpPr>
          <p:nvPr>
            <p:ph type="title"/>
          </p:nvPr>
        </p:nvSpPr>
        <p:spPr/>
        <p:txBody>
          <a:bodyPr/>
          <a:lstStyle/>
          <a:p>
            <a:r>
              <a:rPr lang="en-US" altLang="en-US"/>
              <a:t>Testing READ and WRITE</a:t>
            </a:r>
          </a:p>
        </p:txBody>
      </p:sp>
      <p:sp>
        <p:nvSpPr>
          <p:cNvPr id="352259" name="Rectangle 3">
            <a:extLst>
              <a:ext uri="{FF2B5EF4-FFF2-40B4-BE49-F238E27FC236}">
                <a16:creationId xmlns:a16="http://schemas.microsoft.com/office/drawing/2014/main" id="{7E4B6A21-1069-4590-A62B-9BA39E82E5A8}"/>
              </a:ext>
            </a:extLst>
          </p:cNvPr>
          <p:cNvSpPr>
            <a:spLocks noGrp="1" noRot="1" noChangeArrowheads="1"/>
          </p:cNvSpPr>
          <p:nvPr>
            <p:ph type="body" idx="1"/>
          </p:nvPr>
        </p:nvSpPr>
        <p:spPr/>
        <p:txBody>
          <a:bodyPr/>
          <a:lstStyle/>
          <a:p>
            <a:pPr>
              <a:lnSpc>
                <a:spcPct val="90000"/>
              </a:lnSpc>
            </a:pPr>
            <a:r>
              <a:rPr lang="en-US" altLang="en-US" sz="2800"/>
              <a:t>Enter and run the Program 7D on the next slide. program.  </a:t>
            </a:r>
          </a:p>
          <a:p>
            <a:pPr>
              <a:lnSpc>
                <a:spcPct val="90000"/>
              </a:lnSpc>
              <a:buFont typeface="Wingdings 3" panose="05040102010807070707" pitchFamily="18" charset="2"/>
              <a:buNone/>
            </a:pPr>
            <a:endParaRPr lang="en-US" altLang="en-US" sz="2800"/>
          </a:p>
          <a:p>
            <a:pPr>
              <a:lnSpc>
                <a:spcPct val="90000"/>
              </a:lnSpc>
            </a:pPr>
            <a:r>
              <a:rPr lang="en-US" altLang="en-US" sz="2800"/>
              <a:t>It will display the current contents of the 1</a:t>
            </a:r>
            <a:r>
              <a:rPr lang="en-US" altLang="en-US" sz="2800" baseline="30000"/>
              <a:t>st</a:t>
            </a:r>
            <a:r>
              <a:rPr lang="en-US" altLang="en-US" sz="2800"/>
              <a:t> 10 memory locations, write new values to those address, and re-read.</a:t>
            </a:r>
            <a:br>
              <a:rPr lang="en-US" altLang="en-US" sz="2800"/>
            </a:br>
            <a:endParaRPr lang="en-US" altLang="en-US" sz="2800"/>
          </a:p>
          <a:p>
            <a:pPr>
              <a:lnSpc>
                <a:spcPct val="90000"/>
              </a:lnSpc>
            </a:pPr>
            <a:r>
              <a:rPr lang="en-US" altLang="en-US" sz="2800"/>
              <a:t>Power down and back up the BASIC Stamp.  Note that the values have not changed when power was removed.</a:t>
            </a:r>
            <a:br>
              <a:rPr lang="en-US" altLang="en-US" sz="2800"/>
            </a:br>
            <a:endParaRPr lang="en-US" altLang="en-US" sz="2800"/>
          </a:p>
          <a:p>
            <a:pPr>
              <a:lnSpc>
                <a:spcPct val="90000"/>
              </a:lnSpc>
            </a:pPr>
            <a:r>
              <a:rPr lang="en-US" altLang="en-US" sz="2800"/>
              <a:t>The Memory Map window of the Editor does NOT show changes to memory caused by WRITE.</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1541E1D-24EA-4676-AEAA-0C4B73C8E200}"/>
              </a:ext>
            </a:extLst>
          </p:cNvPr>
          <p:cNvSpPr>
            <a:spLocks noGrp="1"/>
          </p:cNvSpPr>
          <p:nvPr>
            <p:ph type="sldNum" sz="quarter" idx="12"/>
          </p:nvPr>
        </p:nvSpPr>
        <p:spPr/>
        <p:txBody>
          <a:bodyPr/>
          <a:lstStyle/>
          <a:p>
            <a:fld id="{E057F9E2-FF6B-43DA-87AF-74CCB36F7E2D}" type="slidenum">
              <a:rPr lang="en-US" altLang="en-US"/>
              <a:pPr/>
              <a:t>188</a:t>
            </a:fld>
            <a:endParaRPr lang="en-US" altLang="en-US"/>
          </a:p>
        </p:txBody>
      </p:sp>
      <p:sp>
        <p:nvSpPr>
          <p:cNvPr id="349188" name="Text Box 4">
            <a:extLst>
              <a:ext uri="{FF2B5EF4-FFF2-40B4-BE49-F238E27FC236}">
                <a16:creationId xmlns:a16="http://schemas.microsoft.com/office/drawing/2014/main" id="{96D4BE36-4255-465C-8FA9-31DCE1CACF60}"/>
              </a:ext>
            </a:extLst>
          </p:cNvPr>
          <p:cNvSpPr txBox="1">
            <a:spLocks noChangeArrowheads="1"/>
          </p:cNvSpPr>
          <p:nvPr/>
        </p:nvSpPr>
        <p:spPr bwMode="auto">
          <a:xfrm>
            <a:off x="228600" y="152400"/>
            <a:ext cx="8686800" cy="6400800"/>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en-US" altLang="en-US" sz="1400">
                <a:solidFill>
                  <a:srgbClr val="FFFFFF"/>
                </a:solidFill>
                <a:effectLst>
                  <a:outerShdw blurRad="38100" dist="38100" dir="2700000" algn="tl">
                    <a:srgbClr val="000000"/>
                  </a:outerShdw>
                </a:effectLst>
              </a:rPr>
              <a:t>'Program 7D: Reading and Writing to EEPROM</a:t>
            </a:r>
          </a:p>
          <a:p>
            <a:pPr algn="l"/>
            <a:r>
              <a:rPr lang="en-US" altLang="en-US" sz="1400">
                <a:solidFill>
                  <a:srgbClr val="FFFFFF"/>
                </a:solidFill>
                <a:effectLst>
                  <a:outerShdw blurRad="38100" dist="38100" dir="2700000" algn="tl">
                    <a:srgbClr val="000000"/>
                  </a:outerShdw>
                </a:effectLst>
              </a:rPr>
              <a:t>Addr	VAR 	BYTE</a:t>
            </a:r>
          </a:p>
          <a:p>
            <a:pPr algn="l"/>
            <a:r>
              <a:rPr lang="en-US" altLang="en-US" sz="1400">
                <a:solidFill>
                  <a:srgbClr val="FFFFFF"/>
                </a:solidFill>
                <a:effectLst>
                  <a:outerShdw blurRad="38100" dist="38100" dir="2700000" algn="tl">
                    <a:srgbClr val="000000"/>
                  </a:outerShdw>
                </a:effectLst>
              </a:rPr>
              <a:t>Value	VAR	BYTE</a:t>
            </a:r>
          </a:p>
          <a:p>
            <a:pPr algn="l"/>
            <a:endParaRPr lang="en-US" altLang="en-US" sz="1400">
              <a:solidFill>
                <a:srgbClr val="FFFFFF"/>
              </a:solidFill>
              <a:effectLst>
                <a:outerShdw blurRad="38100" dist="38100" dir="2700000" algn="tl">
                  <a:srgbClr val="000000"/>
                </a:outerShdw>
              </a:effectLst>
            </a:endParaRPr>
          </a:p>
          <a:p>
            <a:pPr algn="l"/>
            <a:r>
              <a:rPr lang="en-US" altLang="en-US" sz="1400">
                <a:solidFill>
                  <a:srgbClr val="FFFFFF"/>
                </a:solidFill>
                <a:effectLst>
                  <a:outerShdw blurRad="38100" dist="38100" dir="2700000" algn="tl">
                    <a:srgbClr val="000000"/>
                  </a:outerShdw>
                </a:effectLst>
              </a:rPr>
              <a:t>DEBUG CR,"READING MEMORY ",CR : </a:t>
            </a:r>
          </a:p>
          <a:p>
            <a:pPr algn="l"/>
            <a:r>
              <a:rPr lang="en-US" altLang="en-US" sz="1400">
                <a:solidFill>
                  <a:srgbClr val="FFFFFF"/>
                </a:solidFill>
                <a:effectLst>
                  <a:outerShdw blurRad="38100" dist="38100" dir="2700000" algn="tl">
                    <a:srgbClr val="000000"/>
                  </a:outerShdw>
                </a:effectLst>
              </a:rPr>
              <a:t>GOSUB ReadMemory</a:t>
            </a:r>
          </a:p>
          <a:p>
            <a:pPr algn="l"/>
            <a:endParaRPr lang="en-US" altLang="en-US" sz="1400">
              <a:solidFill>
                <a:srgbClr val="FFFFFF"/>
              </a:solidFill>
              <a:effectLst>
                <a:outerShdw blurRad="38100" dist="38100" dir="2700000" algn="tl">
                  <a:srgbClr val="000000"/>
                </a:outerShdw>
              </a:effectLst>
            </a:endParaRPr>
          </a:p>
          <a:p>
            <a:pPr algn="l"/>
            <a:r>
              <a:rPr lang="en-US" altLang="en-US" sz="1400">
                <a:solidFill>
                  <a:srgbClr val="FFFFFF"/>
                </a:solidFill>
                <a:effectLst>
                  <a:outerShdw blurRad="38100" dist="38100" dir="2700000" algn="tl">
                    <a:srgbClr val="000000"/>
                  </a:outerShdw>
                </a:effectLst>
              </a:rPr>
              <a:t>PAUSE 2000 : DEBUG CR,"WRITING VALUES TO EEPROM ",CR</a:t>
            </a:r>
          </a:p>
          <a:p>
            <a:pPr algn="l"/>
            <a:r>
              <a:rPr lang="en-US" altLang="en-US" sz="1400">
                <a:solidFill>
                  <a:srgbClr val="FFFFFF"/>
                </a:solidFill>
                <a:effectLst>
                  <a:outerShdw blurRad="38100" dist="38100" dir="2700000" algn="tl">
                    <a:srgbClr val="000000"/>
                  </a:outerShdw>
                </a:effectLst>
              </a:rPr>
              <a:t>GOSUB WriteMemory</a:t>
            </a:r>
          </a:p>
          <a:p>
            <a:pPr algn="l"/>
            <a:endParaRPr lang="en-US" altLang="en-US" sz="1400">
              <a:solidFill>
                <a:srgbClr val="FFFFFF"/>
              </a:solidFill>
              <a:effectLst>
                <a:outerShdw blurRad="38100" dist="38100" dir="2700000" algn="tl">
                  <a:srgbClr val="000000"/>
                </a:outerShdw>
              </a:effectLst>
            </a:endParaRPr>
          </a:p>
          <a:p>
            <a:pPr algn="l"/>
            <a:r>
              <a:rPr lang="en-US" altLang="en-US" sz="1400">
                <a:solidFill>
                  <a:srgbClr val="FFFFFF"/>
                </a:solidFill>
                <a:effectLst>
                  <a:outerShdw blurRad="38100" dist="38100" dir="2700000" algn="tl">
                    <a:srgbClr val="000000"/>
                  </a:outerShdw>
                </a:effectLst>
              </a:rPr>
              <a:t>PAUSE 2000 :  DEBUG CR,"READING MEMORY AGAIN ",CR</a:t>
            </a:r>
          </a:p>
          <a:p>
            <a:pPr algn="l"/>
            <a:r>
              <a:rPr lang="en-US" altLang="en-US" sz="1400">
                <a:solidFill>
                  <a:srgbClr val="FFFFFF"/>
                </a:solidFill>
                <a:effectLst>
                  <a:outerShdw blurRad="38100" dist="38100" dir="2700000" algn="tl">
                    <a:srgbClr val="000000"/>
                  </a:outerShdw>
                </a:effectLst>
              </a:rPr>
              <a:t>GOSUB ReadMemory</a:t>
            </a:r>
          </a:p>
          <a:p>
            <a:pPr algn="l"/>
            <a:r>
              <a:rPr lang="en-US" altLang="en-US" sz="1400">
                <a:solidFill>
                  <a:srgbClr val="FFFFFF"/>
                </a:solidFill>
                <a:effectLst>
                  <a:outerShdw blurRad="38100" dist="38100" dir="2700000" algn="tl">
                    <a:srgbClr val="000000"/>
                  </a:outerShdw>
                </a:effectLst>
              </a:rPr>
              <a:t>END</a:t>
            </a:r>
          </a:p>
          <a:p>
            <a:pPr algn="l"/>
            <a:endParaRPr lang="en-US" altLang="en-US" sz="1400">
              <a:solidFill>
                <a:srgbClr val="FFFFFF"/>
              </a:solidFill>
              <a:effectLst>
                <a:outerShdw blurRad="38100" dist="38100" dir="2700000" algn="tl">
                  <a:srgbClr val="000000"/>
                </a:outerShdw>
              </a:effectLst>
            </a:endParaRPr>
          </a:p>
          <a:p>
            <a:pPr algn="l"/>
            <a:r>
              <a:rPr lang="en-US" altLang="en-US" sz="1400">
                <a:solidFill>
                  <a:srgbClr val="FFFFFF"/>
                </a:solidFill>
                <a:effectLst>
                  <a:outerShdw blurRad="38100" dist="38100" dir="2700000" algn="tl">
                    <a:srgbClr val="000000"/>
                  </a:outerShdw>
                </a:effectLst>
              </a:rPr>
              <a:t>ReadMemory:  FOR Addr = 0 TO 9	   ' Cycle through 10  addresses</a:t>
            </a:r>
          </a:p>
          <a:p>
            <a:pPr algn="l"/>
            <a:r>
              <a:rPr lang="en-US" altLang="en-US" sz="1400">
                <a:solidFill>
                  <a:srgbClr val="FFFFFF"/>
                </a:solidFill>
                <a:effectLst>
                  <a:outerShdw blurRad="38100" dist="38100" dir="2700000" algn="tl">
                    <a:srgbClr val="000000"/>
                  </a:outerShdw>
                </a:effectLst>
              </a:rPr>
              <a:t>		READ Addr, Value	   ' Read value from EEPROM address, store in Value</a:t>
            </a:r>
          </a:p>
          <a:p>
            <a:pPr algn="l"/>
            <a:r>
              <a:rPr lang="en-US" altLang="en-US" sz="1400">
                <a:solidFill>
                  <a:srgbClr val="FFFFFF"/>
                </a:solidFill>
                <a:effectLst>
                  <a:outerShdw blurRad="38100" dist="38100" dir="2700000" algn="tl">
                    <a:srgbClr val="000000"/>
                  </a:outerShdw>
                </a:effectLst>
              </a:rPr>
              <a:t>		DEBUG DEC Value," "   ' Display contents of Value</a:t>
            </a:r>
          </a:p>
          <a:p>
            <a:pPr algn="l"/>
            <a:r>
              <a:rPr lang="en-US" altLang="en-US" sz="1400">
                <a:solidFill>
                  <a:srgbClr val="FFFFFF"/>
                </a:solidFill>
                <a:effectLst>
                  <a:outerShdw blurRad="38100" dist="38100" dir="2700000" algn="tl">
                    <a:srgbClr val="000000"/>
                  </a:outerShdw>
                </a:effectLst>
              </a:rPr>
              <a:t>	        NEXT</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	        RETURN</a:t>
            </a:r>
          </a:p>
          <a:p>
            <a:pPr algn="l"/>
            <a:endParaRPr lang="en-US" altLang="en-US" sz="1400">
              <a:solidFill>
                <a:srgbClr val="FFFFFF"/>
              </a:solidFill>
              <a:effectLst>
                <a:outerShdw blurRad="38100" dist="38100" dir="2700000" algn="tl">
                  <a:srgbClr val="000000"/>
                </a:outerShdw>
              </a:effectLst>
            </a:endParaRPr>
          </a:p>
          <a:p>
            <a:pPr algn="l"/>
            <a:r>
              <a:rPr lang="en-US" altLang="en-US" sz="1400">
                <a:solidFill>
                  <a:srgbClr val="FFFFFF"/>
                </a:solidFill>
                <a:effectLst>
                  <a:outerShdw blurRad="38100" dist="38100" dir="2700000" algn="tl">
                    <a:srgbClr val="000000"/>
                  </a:outerShdw>
                </a:effectLst>
              </a:rPr>
              <a:t>WriteMemory:  FOR Addr = 0 TO 9	' Cycle through 10 addresses</a:t>
            </a:r>
          </a:p>
          <a:p>
            <a:pPr algn="l"/>
            <a:r>
              <a:rPr lang="en-US" altLang="en-US" sz="1400">
                <a:solidFill>
                  <a:srgbClr val="FFFFFF"/>
                </a:solidFill>
                <a:effectLst>
                  <a:outerShdw blurRad="38100" dist="38100" dir="2700000" algn="tl">
                    <a:srgbClr val="000000"/>
                  </a:outerShdw>
                </a:effectLst>
              </a:rPr>
              <a:t>		Value = Addr	' Set value equal to address to get a unique value</a:t>
            </a:r>
          </a:p>
          <a:p>
            <a:pPr algn="l"/>
            <a:r>
              <a:rPr lang="en-US" altLang="en-US" sz="1400">
                <a:solidFill>
                  <a:srgbClr val="FFFFFF"/>
                </a:solidFill>
                <a:effectLst>
                  <a:outerShdw blurRad="38100" dist="38100" dir="2700000" algn="tl">
                    <a:srgbClr val="000000"/>
                  </a:outerShdw>
                </a:effectLst>
              </a:rPr>
              <a:t>		WRITE Addr, Value	' Store contents of Value into EEPROM address </a:t>
            </a:r>
          </a:p>
          <a:p>
            <a:pPr algn="l"/>
            <a:r>
              <a:rPr lang="en-US" altLang="en-US" sz="1400">
                <a:solidFill>
                  <a:srgbClr val="FFFFFF"/>
                </a:solidFill>
                <a:effectLst>
                  <a:outerShdw blurRad="38100" dist="38100" dir="2700000" algn="tl">
                    <a:srgbClr val="000000"/>
                  </a:outerShdw>
                </a:effectLst>
              </a:rPr>
              <a:t>	       NEXT </a:t>
            </a:r>
          </a:p>
          <a:p>
            <a:pPr algn="l"/>
            <a:r>
              <a:rPr lang="en-US" altLang="en-US" sz="1400">
                <a:solidFill>
                  <a:srgbClr val="FFFFFF"/>
                </a:solidFill>
                <a:effectLst>
                  <a:outerShdw blurRad="38100" dist="38100" dir="2700000" algn="tl">
                    <a:srgbClr val="000000"/>
                  </a:outerShdw>
                </a:effectLst>
              </a:rPr>
              <a:t>	       RETURN</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2448EB4-4742-409B-9BB6-870DEAC21D4F}"/>
              </a:ext>
            </a:extLst>
          </p:cNvPr>
          <p:cNvSpPr>
            <a:spLocks noGrp="1"/>
          </p:cNvSpPr>
          <p:nvPr>
            <p:ph type="sldNum" sz="quarter" idx="12"/>
          </p:nvPr>
        </p:nvSpPr>
        <p:spPr/>
        <p:txBody>
          <a:bodyPr/>
          <a:lstStyle/>
          <a:p>
            <a:fld id="{05327F0B-F769-4C9B-B121-2FA9CE6FE678}" type="slidenum">
              <a:rPr lang="en-US" altLang="en-US"/>
              <a:pPr/>
              <a:t>189</a:t>
            </a:fld>
            <a:endParaRPr lang="en-US" altLang="en-US"/>
          </a:p>
        </p:txBody>
      </p:sp>
      <p:sp>
        <p:nvSpPr>
          <p:cNvPr id="353282" name="Rectangle 2">
            <a:extLst>
              <a:ext uri="{FF2B5EF4-FFF2-40B4-BE49-F238E27FC236}">
                <a16:creationId xmlns:a16="http://schemas.microsoft.com/office/drawing/2014/main" id="{0F1E136A-9CD0-4D5C-B635-0E865C656ABB}"/>
              </a:ext>
            </a:extLst>
          </p:cNvPr>
          <p:cNvSpPr>
            <a:spLocks noGrp="1" noRot="1" noChangeArrowheads="1"/>
          </p:cNvSpPr>
          <p:nvPr>
            <p:ph type="title"/>
          </p:nvPr>
        </p:nvSpPr>
        <p:spPr/>
        <p:txBody>
          <a:bodyPr/>
          <a:lstStyle/>
          <a:p>
            <a:r>
              <a:rPr lang="en-US" altLang="en-US"/>
              <a:t>Storing a tune in EEPROM</a:t>
            </a:r>
          </a:p>
        </p:txBody>
      </p:sp>
      <p:sp>
        <p:nvSpPr>
          <p:cNvPr id="353283" name="Rectangle 3">
            <a:extLst>
              <a:ext uri="{FF2B5EF4-FFF2-40B4-BE49-F238E27FC236}">
                <a16:creationId xmlns:a16="http://schemas.microsoft.com/office/drawing/2014/main" id="{0D105024-0FCD-4156-BAFD-9AFC23F8CA6D}"/>
              </a:ext>
            </a:extLst>
          </p:cNvPr>
          <p:cNvSpPr>
            <a:spLocks noGrp="1" noRot="1" noChangeArrowheads="1"/>
          </p:cNvSpPr>
          <p:nvPr>
            <p:ph type="body" idx="1"/>
          </p:nvPr>
        </p:nvSpPr>
        <p:spPr>
          <a:xfrm>
            <a:off x="301625" y="762000"/>
            <a:ext cx="8540750" cy="5410200"/>
          </a:xfrm>
        </p:spPr>
        <p:txBody>
          <a:bodyPr/>
          <a:lstStyle/>
          <a:p>
            <a:pPr>
              <a:lnSpc>
                <a:spcPct val="90000"/>
              </a:lnSpc>
            </a:pPr>
            <a:r>
              <a:rPr lang="en-US" altLang="en-US" sz="2400"/>
              <a:t>Program 7E puts READ and WRITE to use by storing notes (frequency values) in EEPROM memory to be played back as a 'tune'. Once the program is running:</a:t>
            </a:r>
          </a:p>
          <a:p>
            <a:pPr lvl="1">
              <a:lnSpc>
                <a:spcPct val="90000"/>
              </a:lnSpc>
            </a:pPr>
            <a:r>
              <a:rPr lang="en-US" altLang="en-US" sz="2400"/>
              <a:t>Adjust the potentiometer to a desired frequency.</a:t>
            </a:r>
          </a:p>
          <a:p>
            <a:pPr lvl="1">
              <a:lnSpc>
                <a:spcPct val="90000"/>
              </a:lnSpc>
            </a:pPr>
            <a:r>
              <a:rPr lang="en-US" altLang="en-US" sz="2400"/>
              <a:t>Press PB1 to store the note. LED1 will blink.</a:t>
            </a:r>
          </a:p>
          <a:p>
            <a:pPr lvl="1">
              <a:lnSpc>
                <a:spcPct val="90000"/>
              </a:lnSpc>
            </a:pPr>
            <a:r>
              <a:rPr lang="en-US" altLang="en-US" sz="2400"/>
              <a:t>Store as many notes as you desire (up to 255).</a:t>
            </a:r>
          </a:p>
          <a:p>
            <a:pPr lvl="1">
              <a:lnSpc>
                <a:spcPct val="90000"/>
              </a:lnSpc>
            </a:pPr>
            <a:r>
              <a:rPr lang="en-US" altLang="en-US" sz="2400"/>
              <a:t>Press PB2 to play your tune.</a:t>
            </a:r>
          </a:p>
          <a:p>
            <a:pPr lvl="1">
              <a:lnSpc>
                <a:spcPct val="90000"/>
              </a:lnSpc>
            </a:pPr>
            <a:r>
              <a:rPr lang="en-US" altLang="en-US" sz="2400"/>
              <a:t>Power down and up, press PB2 to play your tune again.</a:t>
            </a:r>
          </a:p>
          <a:p>
            <a:pPr lvl="1">
              <a:lnSpc>
                <a:spcPct val="90000"/>
              </a:lnSpc>
            </a:pPr>
            <a:r>
              <a:rPr lang="en-US" altLang="en-US" sz="2400"/>
              <a:t>You may test your tune, then store more notes.</a:t>
            </a:r>
          </a:p>
          <a:p>
            <a:pPr lvl="1">
              <a:lnSpc>
                <a:spcPct val="90000"/>
              </a:lnSpc>
            </a:pPr>
            <a:r>
              <a:rPr lang="en-US" altLang="en-US" sz="2400"/>
              <a:t>When storing a note, the next address is filled with a 0 to mark the end of tune.</a:t>
            </a:r>
          </a:p>
          <a:p>
            <a:pPr lvl="1">
              <a:lnSpc>
                <a:spcPct val="90000"/>
              </a:lnSpc>
            </a:pPr>
            <a:r>
              <a:rPr lang="en-US" altLang="en-US" sz="2400"/>
              <a:t>Since the address is defined as a byte variable, the maximum number of notes is 256 and well clear of the program storage area.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 name="Slide Number Placeholder 5">
            <a:extLst>
              <a:ext uri="{FF2B5EF4-FFF2-40B4-BE49-F238E27FC236}">
                <a16:creationId xmlns:a16="http://schemas.microsoft.com/office/drawing/2014/main" id="{BA5A9383-BD79-4704-8CF0-F7680F1AC051}"/>
              </a:ext>
            </a:extLst>
          </p:cNvPr>
          <p:cNvSpPr>
            <a:spLocks noGrp="1"/>
          </p:cNvSpPr>
          <p:nvPr>
            <p:ph type="sldNum" sz="quarter" idx="12"/>
          </p:nvPr>
        </p:nvSpPr>
        <p:spPr/>
        <p:txBody>
          <a:bodyPr/>
          <a:lstStyle/>
          <a:p>
            <a:fld id="{27C1C98E-7626-49A7-AD59-09C6177FB260}" type="slidenum">
              <a:rPr lang="en-US" altLang="en-US"/>
              <a:pPr/>
              <a:t>19</a:t>
            </a:fld>
            <a:endParaRPr lang="en-US" altLang="en-US"/>
          </a:p>
        </p:txBody>
      </p:sp>
      <p:sp>
        <p:nvSpPr>
          <p:cNvPr id="223234" name="Rectangle 2">
            <a:extLst>
              <a:ext uri="{FF2B5EF4-FFF2-40B4-BE49-F238E27FC236}">
                <a16:creationId xmlns:a16="http://schemas.microsoft.com/office/drawing/2014/main" id="{4D3F0E6D-2A87-41C7-BF3D-06178380E46A}"/>
              </a:ext>
            </a:extLst>
          </p:cNvPr>
          <p:cNvSpPr>
            <a:spLocks noGrp="1" noRot="1" noChangeArrowheads="1"/>
          </p:cNvSpPr>
          <p:nvPr>
            <p:ph type="title"/>
          </p:nvPr>
        </p:nvSpPr>
        <p:spPr/>
        <p:txBody>
          <a:bodyPr/>
          <a:lstStyle/>
          <a:p>
            <a:r>
              <a:rPr lang="en-US" altLang="en-US"/>
              <a:t>Breadboard Connections</a:t>
            </a:r>
          </a:p>
        </p:txBody>
      </p:sp>
      <p:sp>
        <p:nvSpPr>
          <p:cNvPr id="223235" name="Rectangle 3">
            <a:extLst>
              <a:ext uri="{FF2B5EF4-FFF2-40B4-BE49-F238E27FC236}">
                <a16:creationId xmlns:a16="http://schemas.microsoft.com/office/drawing/2014/main" id="{2B7EB477-81AC-49A0-871B-E57574DE6B54}"/>
              </a:ext>
            </a:extLst>
          </p:cNvPr>
          <p:cNvSpPr>
            <a:spLocks noGrp="1" noRot="1" noChangeArrowheads="1"/>
          </p:cNvSpPr>
          <p:nvPr>
            <p:ph type="body" idx="1"/>
          </p:nvPr>
        </p:nvSpPr>
        <p:spPr>
          <a:xfrm>
            <a:off x="301625" y="1090613"/>
            <a:ext cx="8461375" cy="1065212"/>
          </a:xfrm>
        </p:spPr>
        <p:txBody>
          <a:bodyPr/>
          <a:lstStyle/>
          <a:p>
            <a:r>
              <a:rPr lang="en-US" altLang="en-US" sz="2400"/>
              <a:t>Breadboard are rows of connectors used to electrically connect components and wiring.</a:t>
            </a:r>
            <a:endParaRPr lang="en-US" altLang="en-US"/>
          </a:p>
        </p:txBody>
      </p:sp>
      <p:sp>
        <p:nvSpPr>
          <p:cNvPr id="223270" name="Rectangle 38">
            <a:extLst>
              <a:ext uri="{FF2B5EF4-FFF2-40B4-BE49-F238E27FC236}">
                <a16:creationId xmlns:a16="http://schemas.microsoft.com/office/drawing/2014/main" id="{D219D689-CBA2-4A7F-B07E-C8BDB5CCCB1E}"/>
              </a:ext>
            </a:extLst>
          </p:cNvPr>
          <p:cNvSpPr>
            <a:spLocks noChangeArrowheads="1"/>
          </p:cNvSpPr>
          <p:nvPr/>
        </p:nvSpPr>
        <p:spPr bwMode="auto">
          <a:xfrm>
            <a:off x="381000" y="2133600"/>
            <a:ext cx="4800600" cy="3962400"/>
          </a:xfrm>
          <a:prstGeom prst="rect">
            <a:avLst/>
          </a:prstGeom>
          <a:solidFill>
            <a:schemeClr val="tx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223272" name="Picture 40" descr="C:\Documents and Settings\caduser\Desktop\pics\test images\Board with power.jpg">
            <a:extLst>
              <a:ext uri="{FF2B5EF4-FFF2-40B4-BE49-F238E27FC236}">
                <a16:creationId xmlns:a16="http://schemas.microsoft.com/office/drawing/2014/main" id="{048B61DF-5468-4B0E-8065-D2EF4DE803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0"/>
            <a:ext cx="4648200" cy="365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23318" name="Group 86">
            <a:extLst>
              <a:ext uri="{FF2B5EF4-FFF2-40B4-BE49-F238E27FC236}">
                <a16:creationId xmlns:a16="http://schemas.microsoft.com/office/drawing/2014/main" id="{1E5847F1-167E-4DF6-A9EF-1F94DF502637}"/>
              </a:ext>
            </a:extLst>
          </p:cNvPr>
          <p:cNvGrpSpPr>
            <a:grpSpLocks/>
          </p:cNvGrpSpPr>
          <p:nvPr/>
        </p:nvGrpSpPr>
        <p:grpSpPr bwMode="auto">
          <a:xfrm>
            <a:off x="3657600" y="1905000"/>
            <a:ext cx="4800600" cy="2209800"/>
            <a:chOff x="2304" y="1200"/>
            <a:chExt cx="3024" cy="1392"/>
          </a:xfrm>
        </p:grpSpPr>
        <p:sp>
          <p:nvSpPr>
            <p:cNvPr id="223274" name="Rectangle 42">
              <a:extLst>
                <a:ext uri="{FF2B5EF4-FFF2-40B4-BE49-F238E27FC236}">
                  <a16:creationId xmlns:a16="http://schemas.microsoft.com/office/drawing/2014/main" id="{36335508-E2CD-408B-97D3-D494D059903F}"/>
                </a:ext>
              </a:extLst>
            </p:cNvPr>
            <p:cNvSpPr>
              <a:spLocks noChangeArrowheads="1"/>
            </p:cNvSpPr>
            <p:nvPr/>
          </p:nvSpPr>
          <p:spPr bwMode="auto">
            <a:xfrm>
              <a:off x="2304" y="2208"/>
              <a:ext cx="384" cy="96"/>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76" name="Rectangle 44">
              <a:extLst>
                <a:ext uri="{FF2B5EF4-FFF2-40B4-BE49-F238E27FC236}">
                  <a16:creationId xmlns:a16="http://schemas.microsoft.com/office/drawing/2014/main" id="{74D79C15-2078-4E37-AA93-9C11A30B06F2}"/>
                </a:ext>
              </a:extLst>
            </p:cNvPr>
            <p:cNvSpPr>
              <a:spLocks noChangeArrowheads="1"/>
            </p:cNvSpPr>
            <p:nvPr/>
          </p:nvSpPr>
          <p:spPr bwMode="auto">
            <a:xfrm>
              <a:off x="2736" y="2208"/>
              <a:ext cx="384" cy="96"/>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94" name="Rectangle 62">
              <a:extLst>
                <a:ext uri="{FF2B5EF4-FFF2-40B4-BE49-F238E27FC236}">
                  <a16:creationId xmlns:a16="http://schemas.microsoft.com/office/drawing/2014/main" id="{129DC8E2-291F-4E9C-BF48-D4CFF0EB32D5}"/>
                </a:ext>
              </a:extLst>
            </p:cNvPr>
            <p:cNvSpPr>
              <a:spLocks noChangeArrowheads="1"/>
            </p:cNvSpPr>
            <p:nvPr/>
          </p:nvSpPr>
          <p:spPr bwMode="auto">
            <a:xfrm>
              <a:off x="3408" y="1200"/>
              <a:ext cx="1920" cy="577"/>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800" b="0">
                  <a:solidFill>
                    <a:schemeClr val="tx1"/>
                  </a:solidFill>
                  <a:effectLst>
                    <a:outerShdw blurRad="38100" dist="38100" dir="2700000" algn="tl">
                      <a:srgbClr val="000000"/>
                    </a:outerShdw>
                  </a:effectLst>
                </a:rPr>
                <a:t>         Each row in each half of the breadboard are electrically the same point.</a:t>
              </a:r>
            </a:p>
          </p:txBody>
        </p:sp>
        <p:sp>
          <p:nvSpPr>
            <p:cNvPr id="223275" name="Rectangle 43">
              <a:extLst>
                <a:ext uri="{FF2B5EF4-FFF2-40B4-BE49-F238E27FC236}">
                  <a16:creationId xmlns:a16="http://schemas.microsoft.com/office/drawing/2014/main" id="{C7B2ED75-FE17-4039-9452-08AA49190444}"/>
                </a:ext>
              </a:extLst>
            </p:cNvPr>
            <p:cNvSpPr>
              <a:spLocks noChangeArrowheads="1"/>
            </p:cNvSpPr>
            <p:nvPr/>
          </p:nvSpPr>
          <p:spPr bwMode="auto">
            <a:xfrm>
              <a:off x="2304" y="2496"/>
              <a:ext cx="384" cy="96"/>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77" name="Rectangle 45">
              <a:extLst>
                <a:ext uri="{FF2B5EF4-FFF2-40B4-BE49-F238E27FC236}">
                  <a16:creationId xmlns:a16="http://schemas.microsoft.com/office/drawing/2014/main" id="{6C0E6A7B-C061-4D6D-9B10-B0575E113A05}"/>
                </a:ext>
              </a:extLst>
            </p:cNvPr>
            <p:cNvSpPr>
              <a:spLocks noChangeArrowheads="1"/>
            </p:cNvSpPr>
            <p:nvPr/>
          </p:nvSpPr>
          <p:spPr bwMode="auto">
            <a:xfrm>
              <a:off x="2736" y="2496"/>
              <a:ext cx="384" cy="96"/>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92" name="Rectangle 60">
              <a:extLst>
                <a:ext uri="{FF2B5EF4-FFF2-40B4-BE49-F238E27FC236}">
                  <a16:creationId xmlns:a16="http://schemas.microsoft.com/office/drawing/2014/main" id="{8B285B2F-5B94-4398-A63F-7F0B75FAC645}"/>
                </a:ext>
              </a:extLst>
            </p:cNvPr>
            <p:cNvSpPr>
              <a:spLocks noChangeArrowheads="1"/>
            </p:cNvSpPr>
            <p:nvPr/>
          </p:nvSpPr>
          <p:spPr bwMode="auto">
            <a:xfrm>
              <a:off x="3456" y="1248"/>
              <a:ext cx="288" cy="96"/>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3314" name="Group 82">
            <a:extLst>
              <a:ext uri="{FF2B5EF4-FFF2-40B4-BE49-F238E27FC236}">
                <a16:creationId xmlns:a16="http://schemas.microsoft.com/office/drawing/2014/main" id="{15B5DCE3-9B02-43E6-B0B8-CE6FC1B9F03A}"/>
              </a:ext>
            </a:extLst>
          </p:cNvPr>
          <p:cNvGrpSpPr>
            <a:grpSpLocks/>
          </p:cNvGrpSpPr>
          <p:nvPr/>
        </p:nvGrpSpPr>
        <p:grpSpPr bwMode="auto">
          <a:xfrm>
            <a:off x="3505200" y="3429000"/>
            <a:ext cx="5410200" cy="1876425"/>
            <a:chOff x="2208" y="2160"/>
            <a:chExt cx="3408" cy="1182"/>
          </a:xfrm>
        </p:grpSpPr>
        <p:sp>
          <p:nvSpPr>
            <p:cNvPr id="223267" name="Text Box 35">
              <a:extLst>
                <a:ext uri="{FF2B5EF4-FFF2-40B4-BE49-F238E27FC236}">
                  <a16:creationId xmlns:a16="http://schemas.microsoft.com/office/drawing/2014/main" id="{300118A4-2B0A-4D85-8FCA-31EB057DC07F}"/>
                </a:ext>
              </a:extLst>
            </p:cNvPr>
            <p:cNvSpPr txBox="1">
              <a:spLocks noChangeArrowheads="1"/>
            </p:cNvSpPr>
            <p:nvPr/>
          </p:nvSpPr>
          <p:spPr bwMode="auto">
            <a:xfrm>
              <a:off x="3456" y="2592"/>
              <a:ext cx="2160" cy="7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b="0">
                  <a:solidFill>
                    <a:schemeClr val="tx1"/>
                  </a:solidFill>
                  <a:effectLst>
                    <a:outerShdw blurRad="38100" dist="38100" dir="2700000" algn="tl">
                      <a:srgbClr val="000000"/>
                    </a:outerShdw>
                  </a:effectLst>
                </a:rPr>
                <a:t>        Components are connected between rows and to the headers to make electrical connections.         </a:t>
              </a:r>
              <a:endParaRPr lang="en-US" altLang="en-US" sz="1800" b="0">
                <a:solidFill>
                  <a:schemeClr val="tx1"/>
                </a:solidFill>
              </a:endParaRPr>
            </a:p>
          </p:txBody>
        </p:sp>
        <p:sp>
          <p:nvSpPr>
            <p:cNvPr id="223284" name="AutoShape 52">
              <a:extLst>
                <a:ext uri="{FF2B5EF4-FFF2-40B4-BE49-F238E27FC236}">
                  <a16:creationId xmlns:a16="http://schemas.microsoft.com/office/drawing/2014/main" id="{BC6E6FB8-006C-43B1-BE9D-943192401E75}"/>
                </a:ext>
              </a:extLst>
            </p:cNvPr>
            <p:cNvSpPr>
              <a:spLocks noChangeArrowheads="1"/>
            </p:cNvSpPr>
            <p:nvPr/>
          </p:nvSpPr>
          <p:spPr bwMode="auto">
            <a:xfrm>
              <a:off x="2208" y="2496"/>
              <a:ext cx="184" cy="96"/>
            </a:xfrm>
            <a:prstGeom prst="leftRightArrow">
              <a:avLst>
                <a:gd name="adj1" fmla="val 50000"/>
                <a:gd name="adj2" fmla="val 38333"/>
              </a:avLst>
            </a:prstGeom>
            <a:solidFill>
              <a:schemeClr val="hlink"/>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85" name="AutoShape 53">
              <a:extLst>
                <a:ext uri="{FF2B5EF4-FFF2-40B4-BE49-F238E27FC236}">
                  <a16:creationId xmlns:a16="http://schemas.microsoft.com/office/drawing/2014/main" id="{73EF9DB5-E19D-4BB6-86BD-3D832E515780}"/>
                </a:ext>
              </a:extLst>
            </p:cNvPr>
            <p:cNvSpPr>
              <a:spLocks noChangeArrowheads="1"/>
            </p:cNvSpPr>
            <p:nvPr/>
          </p:nvSpPr>
          <p:spPr bwMode="auto">
            <a:xfrm>
              <a:off x="2592" y="2496"/>
              <a:ext cx="232" cy="96"/>
            </a:xfrm>
            <a:prstGeom prst="leftRightArrow">
              <a:avLst>
                <a:gd name="adj1" fmla="val 50000"/>
                <a:gd name="adj2" fmla="val 48333"/>
              </a:avLst>
            </a:prstGeom>
            <a:solidFill>
              <a:schemeClr val="hlink"/>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86" name="AutoShape 54">
              <a:extLst>
                <a:ext uri="{FF2B5EF4-FFF2-40B4-BE49-F238E27FC236}">
                  <a16:creationId xmlns:a16="http://schemas.microsoft.com/office/drawing/2014/main" id="{D2B2D669-9D9F-48BC-BF43-A4FA2D528152}"/>
                </a:ext>
              </a:extLst>
            </p:cNvPr>
            <p:cNvSpPr>
              <a:spLocks noChangeArrowheads="1"/>
            </p:cNvSpPr>
            <p:nvPr/>
          </p:nvSpPr>
          <p:spPr bwMode="auto">
            <a:xfrm>
              <a:off x="2880" y="2256"/>
              <a:ext cx="92" cy="288"/>
            </a:xfrm>
            <a:prstGeom prst="upDownArrow">
              <a:avLst>
                <a:gd name="adj1" fmla="val 50000"/>
                <a:gd name="adj2" fmla="val 62609"/>
              </a:avLst>
            </a:prstGeom>
            <a:solidFill>
              <a:schemeClr val="hlink"/>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87" name="AutoShape 55">
              <a:extLst>
                <a:ext uri="{FF2B5EF4-FFF2-40B4-BE49-F238E27FC236}">
                  <a16:creationId xmlns:a16="http://schemas.microsoft.com/office/drawing/2014/main" id="{EA32DBBF-0A7F-4F55-A570-0050A211C732}"/>
                </a:ext>
              </a:extLst>
            </p:cNvPr>
            <p:cNvSpPr>
              <a:spLocks noChangeArrowheads="1"/>
            </p:cNvSpPr>
            <p:nvPr/>
          </p:nvSpPr>
          <p:spPr bwMode="auto">
            <a:xfrm>
              <a:off x="3024" y="2160"/>
              <a:ext cx="96" cy="144"/>
            </a:xfrm>
            <a:prstGeom prst="upDownArrow">
              <a:avLst>
                <a:gd name="adj1" fmla="val 50000"/>
                <a:gd name="adj2" fmla="val 30000"/>
              </a:avLst>
            </a:prstGeom>
            <a:solidFill>
              <a:schemeClr val="hlink"/>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93" name="AutoShape 61">
              <a:extLst>
                <a:ext uri="{FF2B5EF4-FFF2-40B4-BE49-F238E27FC236}">
                  <a16:creationId xmlns:a16="http://schemas.microsoft.com/office/drawing/2014/main" id="{EA3E6FE1-341B-4E9C-B845-2C5E647A6C60}"/>
                </a:ext>
              </a:extLst>
            </p:cNvPr>
            <p:cNvSpPr>
              <a:spLocks noChangeArrowheads="1"/>
            </p:cNvSpPr>
            <p:nvPr/>
          </p:nvSpPr>
          <p:spPr bwMode="auto">
            <a:xfrm>
              <a:off x="3504" y="2640"/>
              <a:ext cx="232" cy="96"/>
            </a:xfrm>
            <a:prstGeom prst="leftRightArrow">
              <a:avLst>
                <a:gd name="adj1" fmla="val 50000"/>
                <a:gd name="adj2" fmla="val 48333"/>
              </a:avLst>
            </a:prstGeom>
            <a:solidFill>
              <a:schemeClr val="hlink"/>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3316" name="Group 84">
            <a:extLst>
              <a:ext uri="{FF2B5EF4-FFF2-40B4-BE49-F238E27FC236}">
                <a16:creationId xmlns:a16="http://schemas.microsoft.com/office/drawing/2014/main" id="{355BF29D-6AE4-4011-B0DE-9E417A8C0DAD}"/>
              </a:ext>
            </a:extLst>
          </p:cNvPr>
          <p:cNvGrpSpPr>
            <a:grpSpLocks/>
          </p:cNvGrpSpPr>
          <p:nvPr/>
        </p:nvGrpSpPr>
        <p:grpSpPr bwMode="auto">
          <a:xfrm>
            <a:off x="3429000" y="2895600"/>
            <a:ext cx="5486400" cy="1905000"/>
            <a:chOff x="2160" y="1824"/>
            <a:chExt cx="3456" cy="1200"/>
          </a:xfrm>
        </p:grpSpPr>
        <p:sp>
          <p:nvSpPr>
            <p:cNvPr id="223282" name="Line 50">
              <a:extLst>
                <a:ext uri="{FF2B5EF4-FFF2-40B4-BE49-F238E27FC236}">
                  <a16:creationId xmlns:a16="http://schemas.microsoft.com/office/drawing/2014/main" id="{FE3A0AD9-79FB-44EF-BE99-1A34E84ADD06}"/>
                </a:ext>
              </a:extLst>
            </p:cNvPr>
            <p:cNvSpPr>
              <a:spLocks noChangeShapeType="1"/>
            </p:cNvSpPr>
            <p:nvPr/>
          </p:nvSpPr>
          <p:spPr bwMode="auto">
            <a:xfrm>
              <a:off x="2784" y="2688"/>
              <a:ext cx="192" cy="288"/>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83" name="Line 51">
              <a:extLst>
                <a:ext uri="{FF2B5EF4-FFF2-40B4-BE49-F238E27FC236}">
                  <a16:creationId xmlns:a16="http://schemas.microsoft.com/office/drawing/2014/main" id="{95D57965-6850-4355-A45D-99BE000E8AF2}"/>
                </a:ext>
              </a:extLst>
            </p:cNvPr>
            <p:cNvSpPr>
              <a:spLocks noChangeShapeType="1"/>
            </p:cNvSpPr>
            <p:nvPr/>
          </p:nvSpPr>
          <p:spPr bwMode="auto">
            <a:xfrm flipV="1">
              <a:off x="2784" y="2688"/>
              <a:ext cx="192" cy="288"/>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3313" name="Group 81">
              <a:extLst>
                <a:ext uri="{FF2B5EF4-FFF2-40B4-BE49-F238E27FC236}">
                  <a16:creationId xmlns:a16="http://schemas.microsoft.com/office/drawing/2014/main" id="{BEDC811B-7F15-45B3-9EF3-4883C0E2B358}"/>
                </a:ext>
              </a:extLst>
            </p:cNvPr>
            <p:cNvGrpSpPr>
              <a:grpSpLocks/>
            </p:cNvGrpSpPr>
            <p:nvPr/>
          </p:nvGrpSpPr>
          <p:grpSpPr bwMode="auto">
            <a:xfrm>
              <a:off x="2160" y="1824"/>
              <a:ext cx="3456" cy="1200"/>
              <a:chOff x="2160" y="1824"/>
              <a:chExt cx="3456" cy="1200"/>
            </a:xfrm>
          </p:grpSpPr>
          <p:grpSp>
            <p:nvGrpSpPr>
              <p:cNvPr id="223297" name="Group 65">
                <a:extLst>
                  <a:ext uri="{FF2B5EF4-FFF2-40B4-BE49-F238E27FC236}">
                    <a16:creationId xmlns:a16="http://schemas.microsoft.com/office/drawing/2014/main" id="{24919F2C-8B51-497D-9759-33565914C714}"/>
                  </a:ext>
                </a:extLst>
              </p:cNvPr>
              <p:cNvGrpSpPr>
                <a:grpSpLocks/>
              </p:cNvGrpSpPr>
              <p:nvPr/>
            </p:nvGrpSpPr>
            <p:grpSpPr bwMode="auto">
              <a:xfrm>
                <a:off x="2160" y="2832"/>
                <a:ext cx="288" cy="192"/>
                <a:chOff x="2160" y="2832"/>
                <a:chExt cx="288" cy="192"/>
              </a:xfrm>
            </p:grpSpPr>
            <p:sp>
              <p:nvSpPr>
                <p:cNvPr id="223278" name="Rectangle 46">
                  <a:extLst>
                    <a:ext uri="{FF2B5EF4-FFF2-40B4-BE49-F238E27FC236}">
                      <a16:creationId xmlns:a16="http://schemas.microsoft.com/office/drawing/2014/main" id="{6741DDA1-3769-4FF6-89C6-4A19EDE6EB0C}"/>
                    </a:ext>
                  </a:extLst>
                </p:cNvPr>
                <p:cNvSpPr>
                  <a:spLocks noChangeArrowheads="1"/>
                </p:cNvSpPr>
                <p:nvPr/>
              </p:nvSpPr>
              <p:spPr bwMode="auto">
                <a:xfrm>
                  <a:off x="2160" y="2880"/>
                  <a:ext cx="288" cy="96"/>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79" name="Line 47">
                  <a:extLst>
                    <a:ext uri="{FF2B5EF4-FFF2-40B4-BE49-F238E27FC236}">
                      <a16:creationId xmlns:a16="http://schemas.microsoft.com/office/drawing/2014/main" id="{FBF7BB6C-0A40-4F0C-936A-DBAFE6A5FD9C}"/>
                    </a:ext>
                  </a:extLst>
                </p:cNvPr>
                <p:cNvSpPr>
                  <a:spLocks noChangeShapeType="1"/>
                </p:cNvSpPr>
                <p:nvPr/>
              </p:nvSpPr>
              <p:spPr bwMode="auto">
                <a:xfrm>
                  <a:off x="2256" y="2832"/>
                  <a:ext cx="144" cy="192"/>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80" name="Line 48">
                  <a:extLst>
                    <a:ext uri="{FF2B5EF4-FFF2-40B4-BE49-F238E27FC236}">
                      <a16:creationId xmlns:a16="http://schemas.microsoft.com/office/drawing/2014/main" id="{DD980DAD-487F-4BF4-851A-0AC8A26328E8}"/>
                    </a:ext>
                  </a:extLst>
                </p:cNvPr>
                <p:cNvSpPr>
                  <a:spLocks noChangeShapeType="1"/>
                </p:cNvSpPr>
                <p:nvPr/>
              </p:nvSpPr>
              <p:spPr bwMode="auto">
                <a:xfrm flipV="1">
                  <a:off x="2256" y="2832"/>
                  <a:ext cx="144" cy="192"/>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3281" name="Rectangle 49">
                <a:extLst>
                  <a:ext uri="{FF2B5EF4-FFF2-40B4-BE49-F238E27FC236}">
                    <a16:creationId xmlns:a16="http://schemas.microsoft.com/office/drawing/2014/main" id="{F4FCF214-D69B-47CE-AF84-F380FAC0FD4D}"/>
                  </a:ext>
                </a:extLst>
              </p:cNvPr>
              <p:cNvSpPr>
                <a:spLocks noChangeArrowheads="1"/>
              </p:cNvSpPr>
              <p:nvPr/>
            </p:nvSpPr>
            <p:spPr bwMode="auto">
              <a:xfrm>
                <a:off x="2832" y="2736"/>
                <a:ext cx="96" cy="240"/>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96" name="Rectangle 64">
                <a:extLst>
                  <a:ext uri="{FF2B5EF4-FFF2-40B4-BE49-F238E27FC236}">
                    <a16:creationId xmlns:a16="http://schemas.microsoft.com/office/drawing/2014/main" id="{9487915F-2A58-422F-B4F8-354DC8278976}"/>
                  </a:ext>
                </a:extLst>
              </p:cNvPr>
              <p:cNvSpPr>
                <a:spLocks noChangeArrowheads="1"/>
              </p:cNvSpPr>
              <p:nvPr/>
            </p:nvSpPr>
            <p:spPr bwMode="auto">
              <a:xfrm>
                <a:off x="3408" y="1824"/>
                <a:ext cx="2208" cy="7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b="0">
                    <a:solidFill>
                      <a:schemeClr val="tx1"/>
                    </a:solidFill>
                    <a:effectLst>
                      <a:outerShdw blurRad="38100" dist="38100" dir="2700000" algn="tl">
                        <a:srgbClr val="000000"/>
                      </a:outerShdw>
                    </a:effectLst>
                  </a:rPr>
                  <a:t>         There exist no connections between the headers and the breadboards or in columns on the breadboard.</a:t>
                </a:r>
              </a:p>
            </p:txBody>
          </p:sp>
          <p:grpSp>
            <p:nvGrpSpPr>
              <p:cNvPr id="223298" name="Group 66">
                <a:extLst>
                  <a:ext uri="{FF2B5EF4-FFF2-40B4-BE49-F238E27FC236}">
                    <a16:creationId xmlns:a16="http://schemas.microsoft.com/office/drawing/2014/main" id="{D7B8A71E-A3C8-4CB9-BB66-0A3A5DA1411B}"/>
                  </a:ext>
                </a:extLst>
              </p:cNvPr>
              <p:cNvGrpSpPr>
                <a:grpSpLocks/>
              </p:cNvGrpSpPr>
              <p:nvPr/>
            </p:nvGrpSpPr>
            <p:grpSpPr bwMode="auto">
              <a:xfrm>
                <a:off x="3456" y="1824"/>
                <a:ext cx="288" cy="192"/>
                <a:chOff x="2160" y="2832"/>
                <a:chExt cx="288" cy="192"/>
              </a:xfrm>
            </p:grpSpPr>
            <p:sp>
              <p:nvSpPr>
                <p:cNvPr id="223299" name="Rectangle 67">
                  <a:extLst>
                    <a:ext uri="{FF2B5EF4-FFF2-40B4-BE49-F238E27FC236}">
                      <a16:creationId xmlns:a16="http://schemas.microsoft.com/office/drawing/2014/main" id="{AC4E451E-6297-407A-87DA-6D85E37797C3}"/>
                    </a:ext>
                  </a:extLst>
                </p:cNvPr>
                <p:cNvSpPr>
                  <a:spLocks noChangeArrowheads="1"/>
                </p:cNvSpPr>
                <p:nvPr/>
              </p:nvSpPr>
              <p:spPr bwMode="auto">
                <a:xfrm>
                  <a:off x="2160" y="2880"/>
                  <a:ext cx="288" cy="96"/>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300" name="Line 68">
                  <a:extLst>
                    <a:ext uri="{FF2B5EF4-FFF2-40B4-BE49-F238E27FC236}">
                      <a16:creationId xmlns:a16="http://schemas.microsoft.com/office/drawing/2014/main" id="{FB095F20-20CB-4C7A-AF5A-22064B5366B9}"/>
                    </a:ext>
                  </a:extLst>
                </p:cNvPr>
                <p:cNvSpPr>
                  <a:spLocks noChangeShapeType="1"/>
                </p:cNvSpPr>
                <p:nvPr/>
              </p:nvSpPr>
              <p:spPr bwMode="auto">
                <a:xfrm>
                  <a:off x="2256" y="2832"/>
                  <a:ext cx="144" cy="192"/>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301" name="Line 69">
                  <a:extLst>
                    <a:ext uri="{FF2B5EF4-FFF2-40B4-BE49-F238E27FC236}">
                      <a16:creationId xmlns:a16="http://schemas.microsoft.com/office/drawing/2014/main" id="{2CFDF82C-A16A-491D-A1B4-331374DBA334}"/>
                    </a:ext>
                  </a:extLst>
                </p:cNvPr>
                <p:cNvSpPr>
                  <a:spLocks noChangeShapeType="1"/>
                </p:cNvSpPr>
                <p:nvPr/>
              </p:nvSpPr>
              <p:spPr bwMode="auto">
                <a:xfrm flipV="1">
                  <a:off x="2256" y="2832"/>
                  <a:ext cx="144" cy="192"/>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223315" name="Group 83">
            <a:extLst>
              <a:ext uri="{FF2B5EF4-FFF2-40B4-BE49-F238E27FC236}">
                <a16:creationId xmlns:a16="http://schemas.microsoft.com/office/drawing/2014/main" id="{BB9242D3-B41F-4D88-8ED4-4F7363064668}"/>
              </a:ext>
            </a:extLst>
          </p:cNvPr>
          <p:cNvGrpSpPr>
            <a:grpSpLocks/>
          </p:cNvGrpSpPr>
          <p:nvPr/>
        </p:nvGrpSpPr>
        <p:grpSpPr bwMode="auto">
          <a:xfrm>
            <a:off x="3810000" y="3429000"/>
            <a:ext cx="4953000" cy="3019425"/>
            <a:chOff x="2400" y="2160"/>
            <a:chExt cx="3120" cy="1902"/>
          </a:xfrm>
        </p:grpSpPr>
        <p:sp>
          <p:nvSpPr>
            <p:cNvPr id="223311" name="Rectangle 79">
              <a:extLst>
                <a:ext uri="{FF2B5EF4-FFF2-40B4-BE49-F238E27FC236}">
                  <a16:creationId xmlns:a16="http://schemas.microsoft.com/office/drawing/2014/main" id="{5913DEFE-7ED2-4E60-B360-AE4EFB7042C1}"/>
                </a:ext>
              </a:extLst>
            </p:cNvPr>
            <p:cNvSpPr>
              <a:spLocks noChangeArrowheads="1"/>
            </p:cNvSpPr>
            <p:nvPr/>
          </p:nvSpPr>
          <p:spPr bwMode="auto">
            <a:xfrm>
              <a:off x="3456" y="3312"/>
              <a:ext cx="2064" cy="7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b="0">
                  <a:solidFill>
                    <a:schemeClr val="tx1"/>
                  </a:solidFill>
                  <a:effectLst>
                    <a:outerShdw blurRad="38100" dist="38100" dir="2700000" algn="tl">
                      <a:srgbClr val="000000"/>
                    </a:outerShdw>
                  </a:effectLst>
                </a:rPr>
                <a:t>        Components should NOT be connected on a single row or they will be shorted out of the circuit.</a:t>
              </a:r>
            </a:p>
          </p:txBody>
        </p:sp>
        <p:grpSp>
          <p:nvGrpSpPr>
            <p:cNvPr id="223302" name="Group 70">
              <a:extLst>
                <a:ext uri="{FF2B5EF4-FFF2-40B4-BE49-F238E27FC236}">
                  <a16:creationId xmlns:a16="http://schemas.microsoft.com/office/drawing/2014/main" id="{95DE71A1-A21F-4BAA-80DF-80C1CD434104}"/>
                </a:ext>
              </a:extLst>
            </p:cNvPr>
            <p:cNvGrpSpPr>
              <a:grpSpLocks/>
            </p:cNvGrpSpPr>
            <p:nvPr/>
          </p:nvGrpSpPr>
          <p:grpSpPr bwMode="auto">
            <a:xfrm>
              <a:off x="2400" y="2160"/>
              <a:ext cx="184" cy="192"/>
              <a:chOff x="2400" y="2160"/>
              <a:chExt cx="184" cy="192"/>
            </a:xfrm>
          </p:grpSpPr>
          <p:sp>
            <p:nvSpPr>
              <p:cNvPr id="223288" name="AutoShape 56">
                <a:extLst>
                  <a:ext uri="{FF2B5EF4-FFF2-40B4-BE49-F238E27FC236}">
                    <a16:creationId xmlns:a16="http://schemas.microsoft.com/office/drawing/2014/main" id="{758BB665-8C29-49FD-BAAE-21FE642599FE}"/>
                  </a:ext>
                </a:extLst>
              </p:cNvPr>
              <p:cNvSpPr>
                <a:spLocks noChangeArrowheads="1"/>
              </p:cNvSpPr>
              <p:nvPr/>
            </p:nvSpPr>
            <p:spPr bwMode="auto">
              <a:xfrm>
                <a:off x="2400" y="2208"/>
                <a:ext cx="184" cy="96"/>
              </a:xfrm>
              <a:prstGeom prst="leftRightArrow">
                <a:avLst>
                  <a:gd name="adj1" fmla="val 50000"/>
                  <a:gd name="adj2" fmla="val 38333"/>
                </a:avLst>
              </a:prstGeom>
              <a:solidFill>
                <a:schemeClr val="hlink"/>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289" name="Line 57">
                <a:extLst>
                  <a:ext uri="{FF2B5EF4-FFF2-40B4-BE49-F238E27FC236}">
                    <a16:creationId xmlns:a16="http://schemas.microsoft.com/office/drawing/2014/main" id="{7D3E3E16-611C-4F24-9F41-C49FEE912011}"/>
                  </a:ext>
                </a:extLst>
              </p:cNvPr>
              <p:cNvSpPr>
                <a:spLocks noChangeShapeType="1"/>
              </p:cNvSpPr>
              <p:nvPr/>
            </p:nvSpPr>
            <p:spPr bwMode="auto">
              <a:xfrm>
                <a:off x="2400" y="2160"/>
                <a:ext cx="144" cy="192"/>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90" name="Line 58">
                <a:extLst>
                  <a:ext uri="{FF2B5EF4-FFF2-40B4-BE49-F238E27FC236}">
                    <a16:creationId xmlns:a16="http://schemas.microsoft.com/office/drawing/2014/main" id="{FDDAAB86-3233-4603-BD5B-A0C54B746015}"/>
                  </a:ext>
                </a:extLst>
              </p:cNvPr>
              <p:cNvSpPr>
                <a:spLocks noChangeShapeType="1"/>
              </p:cNvSpPr>
              <p:nvPr/>
            </p:nvSpPr>
            <p:spPr bwMode="auto">
              <a:xfrm flipH="1">
                <a:off x="2400" y="2160"/>
                <a:ext cx="144" cy="192"/>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23307" name="Group 75">
              <a:extLst>
                <a:ext uri="{FF2B5EF4-FFF2-40B4-BE49-F238E27FC236}">
                  <a16:creationId xmlns:a16="http://schemas.microsoft.com/office/drawing/2014/main" id="{0604A71C-DAB6-4569-B683-4DBD2F27CBC4}"/>
                </a:ext>
              </a:extLst>
            </p:cNvPr>
            <p:cNvGrpSpPr>
              <a:grpSpLocks/>
            </p:cNvGrpSpPr>
            <p:nvPr/>
          </p:nvGrpSpPr>
          <p:grpSpPr bwMode="auto">
            <a:xfrm>
              <a:off x="3504" y="3360"/>
              <a:ext cx="240" cy="192"/>
              <a:chOff x="2400" y="2160"/>
              <a:chExt cx="184" cy="192"/>
            </a:xfrm>
          </p:grpSpPr>
          <p:sp>
            <p:nvSpPr>
              <p:cNvPr id="223308" name="AutoShape 76">
                <a:extLst>
                  <a:ext uri="{FF2B5EF4-FFF2-40B4-BE49-F238E27FC236}">
                    <a16:creationId xmlns:a16="http://schemas.microsoft.com/office/drawing/2014/main" id="{4C1950F9-F290-48E6-8E3C-5C4D7CAE0181}"/>
                  </a:ext>
                </a:extLst>
              </p:cNvPr>
              <p:cNvSpPr>
                <a:spLocks noChangeArrowheads="1"/>
              </p:cNvSpPr>
              <p:nvPr/>
            </p:nvSpPr>
            <p:spPr bwMode="auto">
              <a:xfrm>
                <a:off x="2400" y="2208"/>
                <a:ext cx="184" cy="96"/>
              </a:xfrm>
              <a:prstGeom prst="leftRightArrow">
                <a:avLst>
                  <a:gd name="adj1" fmla="val 50000"/>
                  <a:gd name="adj2" fmla="val 38333"/>
                </a:avLst>
              </a:prstGeom>
              <a:solidFill>
                <a:schemeClr val="hlink"/>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309" name="Line 77">
                <a:extLst>
                  <a:ext uri="{FF2B5EF4-FFF2-40B4-BE49-F238E27FC236}">
                    <a16:creationId xmlns:a16="http://schemas.microsoft.com/office/drawing/2014/main" id="{77DDB30E-3D2B-48C6-8245-EA388B3AC975}"/>
                  </a:ext>
                </a:extLst>
              </p:cNvPr>
              <p:cNvSpPr>
                <a:spLocks noChangeShapeType="1"/>
              </p:cNvSpPr>
              <p:nvPr/>
            </p:nvSpPr>
            <p:spPr bwMode="auto">
              <a:xfrm>
                <a:off x="2400" y="2160"/>
                <a:ext cx="144" cy="192"/>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310" name="Line 78">
                <a:extLst>
                  <a:ext uri="{FF2B5EF4-FFF2-40B4-BE49-F238E27FC236}">
                    <a16:creationId xmlns:a16="http://schemas.microsoft.com/office/drawing/2014/main" id="{F02BCC91-4107-4878-8FE1-67C6301B0AB0}"/>
                  </a:ext>
                </a:extLst>
              </p:cNvPr>
              <p:cNvSpPr>
                <a:spLocks noChangeShapeType="1"/>
              </p:cNvSpPr>
              <p:nvPr/>
            </p:nvSpPr>
            <p:spPr bwMode="auto">
              <a:xfrm flipH="1">
                <a:off x="2400" y="2160"/>
                <a:ext cx="144" cy="192"/>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223318"/>
                                        </p:tgtEl>
                                        <p:attrNameLst>
                                          <p:attrName>style.visibility</p:attrName>
                                        </p:attrNameLst>
                                      </p:cBhvr>
                                      <p:to>
                                        <p:strVal val="visible"/>
                                      </p:to>
                                    </p:set>
                                    <p:animEffect transition="in" filter="dissolve">
                                      <p:cBhvr>
                                        <p:cTn id="7" dur="500"/>
                                        <p:tgtEl>
                                          <p:spTgt spid="223318"/>
                                        </p:tgtEl>
                                      </p:cBhvr>
                                    </p:animEffect>
                                  </p:childTnLst>
                                </p:cTn>
                              </p:par>
                            </p:childTnLst>
                          </p:cTn>
                        </p:par>
                        <p:par>
                          <p:cTn id="8" fill="hold" nodeType="afterGroup">
                            <p:stCondLst>
                              <p:cond delay="1500"/>
                            </p:stCondLst>
                            <p:childTnLst>
                              <p:par>
                                <p:cTn id="9" presetID="9" presetClass="entr" presetSubtype="0" fill="hold" nodeType="afterEffect">
                                  <p:stCondLst>
                                    <p:cond delay="2000"/>
                                  </p:stCondLst>
                                  <p:childTnLst>
                                    <p:set>
                                      <p:cBhvr>
                                        <p:cTn id="10" dur="1" fill="hold">
                                          <p:stCondLst>
                                            <p:cond delay="0"/>
                                          </p:stCondLst>
                                        </p:cTn>
                                        <p:tgtEl>
                                          <p:spTgt spid="223316"/>
                                        </p:tgtEl>
                                        <p:attrNameLst>
                                          <p:attrName>style.visibility</p:attrName>
                                        </p:attrNameLst>
                                      </p:cBhvr>
                                      <p:to>
                                        <p:strVal val="visible"/>
                                      </p:to>
                                    </p:set>
                                    <p:animEffect transition="in" filter="dissolve">
                                      <p:cBhvr>
                                        <p:cTn id="11" dur="500"/>
                                        <p:tgtEl>
                                          <p:spTgt spid="223316"/>
                                        </p:tgtEl>
                                      </p:cBhvr>
                                    </p:animEffect>
                                  </p:childTnLst>
                                </p:cTn>
                              </p:par>
                            </p:childTnLst>
                          </p:cTn>
                        </p:par>
                        <p:par>
                          <p:cTn id="12" fill="hold" nodeType="afterGroup">
                            <p:stCondLst>
                              <p:cond delay="4000"/>
                            </p:stCondLst>
                            <p:childTnLst>
                              <p:par>
                                <p:cTn id="13" presetID="9" presetClass="entr" presetSubtype="0" fill="hold" nodeType="afterEffect">
                                  <p:stCondLst>
                                    <p:cond delay="2000"/>
                                  </p:stCondLst>
                                  <p:childTnLst>
                                    <p:set>
                                      <p:cBhvr>
                                        <p:cTn id="14" dur="1" fill="hold">
                                          <p:stCondLst>
                                            <p:cond delay="0"/>
                                          </p:stCondLst>
                                        </p:cTn>
                                        <p:tgtEl>
                                          <p:spTgt spid="223314"/>
                                        </p:tgtEl>
                                        <p:attrNameLst>
                                          <p:attrName>style.visibility</p:attrName>
                                        </p:attrNameLst>
                                      </p:cBhvr>
                                      <p:to>
                                        <p:strVal val="visible"/>
                                      </p:to>
                                    </p:set>
                                    <p:animEffect transition="in" filter="dissolve">
                                      <p:cBhvr>
                                        <p:cTn id="15" dur="500"/>
                                        <p:tgtEl>
                                          <p:spTgt spid="223314"/>
                                        </p:tgtEl>
                                      </p:cBhvr>
                                    </p:animEffect>
                                  </p:childTnLst>
                                </p:cTn>
                              </p:par>
                            </p:childTnLst>
                          </p:cTn>
                        </p:par>
                        <p:par>
                          <p:cTn id="16" fill="hold" nodeType="afterGroup">
                            <p:stCondLst>
                              <p:cond delay="6500"/>
                            </p:stCondLst>
                            <p:childTnLst>
                              <p:par>
                                <p:cTn id="17" presetID="9" presetClass="entr" presetSubtype="0" fill="hold" nodeType="afterEffect">
                                  <p:stCondLst>
                                    <p:cond delay="2000"/>
                                  </p:stCondLst>
                                  <p:childTnLst>
                                    <p:set>
                                      <p:cBhvr>
                                        <p:cTn id="18" dur="1" fill="hold">
                                          <p:stCondLst>
                                            <p:cond delay="0"/>
                                          </p:stCondLst>
                                        </p:cTn>
                                        <p:tgtEl>
                                          <p:spTgt spid="223315"/>
                                        </p:tgtEl>
                                        <p:attrNameLst>
                                          <p:attrName>style.visibility</p:attrName>
                                        </p:attrNameLst>
                                      </p:cBhvr>
                                      <p:to>
                                        <p:strVal val="visible"/>
                                      </p:to>
                                    </p:set>
                                    <p:animEffect transition="in" filter="dissolve">
                                      <p:cBhvr>
                                        <p:cTn id="19" dur="500"/>
                                        <p:tgtEl>
                                          <p:spTgt spid="22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F2CABD8-C4E1-44E6-85FB-D26D02077AC7}"/>
              </a:ext>
            </a:extLst>
          </p:cNvPr>
          <p:cNvSpPr>
            <a:spLocks noGrp="1"/>
          </p:cNvSpPr>
          <p:nvPr>
            <p:ph type="sldNum" sz="quarter" idx="12"/>
          </p:nvPr>
        </p:nvSpPr>
        <p:spPr/>
        <p:txBody>
          <a:bodyPr/>
          <a:lstStyle/>
          <a:p>
            <a:fld id="{C551A015-FFA1-4A9B-AED8-716586208851}" type="slidenum">
              <a:rPr lang="en-US" altLang="en-US"/>
              <a:pPr/>
              <a:t>190</a:t>
            </a:fld>
            <a:endParaRPr lang="en-US" altLang="en-US"/>
          </a:p>
        </p:txBody>
      </p:sp>
      <p:sp>
        <p:nvSpPr>
          <p:cNvPr id="354308" name="Text Box 4">
            <a:extLst>
              <a:ext uri="{FF2B5EF4-FFF2-40B4-BE49-F238E27FC236}">
                <a16:creationId xmlns:a16="http://schemas.microsoft.com/office/drawing/2014/main" id="{E68BA8B7-49C1-483F-B094-7C5C0103F065}"/>
              </a:ext>
            </a:extLst>
          </p:cNvPr>
          <p:cNvSpPr txBox="1">
            <a:spLocks noChangeArrowheads="1"/>
          </p:cNvSpPr>
          <p:nvPr/>
        </p:nvSpPr>
        <p:spPr bwMode="auto">
          <a:xfrm>
            <a:off x="152400" y="152400"/>
            <a:ext cx="4114800" cy="6400800"/>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en-US" altLang="en-US" sz="1400">
                <a:solidFill>
                  <a:srgbClr val="FFFFFF"/>
                </a:solidFill>
                <a:effectLst>
                  <a:outerShdw blurRad="38100" dist="38100" dir="2700000" algn="tl">
                    <a:srgbClr val="000000"/>
                  </a:outerShdw>
                </a:effectLst>
              </a:rPr>
              <a:t>'  Prog 7E:  Stores notes for creating a tune.</a:t>
            </a:r>
            <a:r>
              <a:rPr lang="en-US" altLang="en-US" sz="1400">
                <a:solidFill>
                  <a:srgbClr val="FFFFFF"/>
                </a:solidFill>
              </a:rPr>
              <a:t> </a:t>
            </a:r>
            <a:br>
              <a:rPr lang="en-US" altLang="en-US" sz="1400">
                <a:solidFill>
                  <a:srgbClr val="FFFFFF"/>
                </a:solidFill>
              </a:rPr>
            </a:br>
            <a:r>
              <a:rPr lang="en-US" altLang="en-US" sz="1400">
                <a:solidFill>
                  <a:srgbClr val="FFFFFF"/>
                </a:solidFill>
              </a:rPr>
              <a:t>'  INSERT COMMON </a:t>
            </a:r>
            <a:r>
              <a:rPr lang="en-US" altLang="en-US" sz="1400">
                <a:solidFill>
                  <a:srgbClr val="FFFFFF"/>
                </a:solidFill>
                <a:hlinkClick r:id="rId2" action="ppaction://hlinksldjump"/>
              </a:rPr>
              <a:t>CIRCUIT DECLARATIONS</a:t>
            </a:r>
            <a:r>
              <a:rPr lang="en-US" altLang="en-US" sz="1400">
                <a:solidFill>
                  <a:srgbClr val="FFFFFF"/>
                </a:solidFill>
                <a:effectLst>
                  <a:outerShdw blurRad="38100" dist="38100" dir="2700000" algn="tl">
                    <a:srgbClr val="000000"/>
                  </a:outerShdw>
                </a:effectLst>
              </a:rPr>
              <a:t> </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Addr	VAR BYTE	       'EEPROM Address</a:t>
            </a:r>
          </a:p>
          <a:p>
            <a:pPr algn="l"/>
            <a:r>
              <a:rPr lang="en-US" altLang="en-US" sz="1400">
                <a:solidFill>
                  <a:srgbClr val="FFFFFF"/>
                </a:solidFill>
                <a:effectLst>
                  <a:outerShdw blurRad="38100" dist="38100" dir="2700000" algn="tl">
                    <a:srgbClr val="000000"/>
                  </a:outerShdw>
                </a:effectLst>
              </a:rPr>
              <a:t>Freq 	VAR WORD      'Frequency </a:t>
            </a:r>
          </a:p>
          <a:p>
            <a:pPr algn="l"/>
            <a:r>
              <a:rPr lang="en-US" altLang="en-US" sz="1400">
                <a:solidFill>
                  <a:srgbClr val="FFFFFF"/>
                </a:solidFill>
                <a:effectLst>
                  <a:outerShdw blurRad="38100" dist="38100" dir="2700000" algn="tl">
                    <a:srgbClr val="000000"/>
                  </a:outerShdw>
                </a:effectLst>
              </a:rPr>
              <a:t>LED1 = LED_Off : LED2 = LED_Off</a:t>
            </a:r>
          </a:p>
          <a:p>
            <a:pPr algn="l"/>
            <a:r>
              <a:rPr lang="en-US" altLang="en-US" sz="1400">
                <a:solidFill>
                  <a:srgbClr val="FFFFFF"/>
                </a:solidFill>
                <a:effectLst>
                  <a:outerShdw blurRad="38100" dist="38100" dir="2700000" algn="tl">
                    <a:srgbClr val="000000"/>
                  </a:outerShdw>
                </a:effectLst>
              </a:rPr>
              <a:t>Main:	</a:t>
            </a:r>
          </a:p>
          <a:p>
            <a:pPr algn="l"/>
            <a:r>
              <a:rPr lang="en-US" altLang="en-US" sz="1400">
                <a:solidFill>
                  <a:srgbClr val="FFFFFF"/>
                </a:solidFill>
                <a:effectLst>
                  <a:outerShdw blurRad="38100" dist="38100" dir="2700000" algn="tl">
                    <a:srgbClr val="000000"/>
                  </a:outerShdw>
                </a:effectLst>
              </a:rPr>
              <a:t>   GOSUB FindTone</a:t>
            </a:r>
          </a:p>
          <a:p>
            <a:pPr algn="l"/>
            <a:r>
              <a:rPr lang="en-US" altLang="en-US" sz="1400">
                <a:solidFill>
                  <a:srgbClr val="FFFFFF"/>
                </a:solidFill>
                <a:effectLst>
                  <a:outerShdw blurRad="38100" dist="38100" dir="2700000" algn="tl">
                    <a:srgbClr val="000000"/>
                  </a:outerShdw>
                </a:effectLst>
              </a:rPr>
              <a:t>   IF PB1=PB_ON THEN StoreNote</a:t>
            </a:r>
          </a:p>
          <a:p>
            <a:pPr algn="l"/>
            <a:r>
              <a:rPr lang="en-US" altLang="en-US" sz="1400">
                <a:solidFill>
                  <a:srgbClr val="FFFFFF"/>
                </a:solidFill>
                <a:effectLst>
                  <a:outerShdw blurRad="38100" dist="38100" dir="2700000" algn="tl">
                    <a:srgbClr val="000000"/>
                  </a:outerShdw>
                </a:effectLst>
              </a:rPr>
              <a:t>   IF PB2=PB_ON THEN PlayTune</a:t>
            </a:r>
          </a:p>
          <a:p>
            <a:pPr algn="l"/>
            <a:r>
              <a:rPr lang="en-US" altLang="en-US" sz="1400">
                <a:solidFill>
                  <a:srgbClr val="FFFFFF"/>
                </a:solidFill>
                <a:effectLst>
                  <a:outerShdw blurRad="38100" dist="38100" dir="2700000" algn="tl">
                    <a:srgbClr val="000000"/>
                  </a:outerShdw>
                </a:effectLst>
              </a:rPr>
              <a:t>GOTO Main</a:t>
            </a:r>
          </a:p>
          <a:p>
            <a:pPr algn="l"/>
            <a:endParaRPr lang="en-US" altLang="en-US" sz="1400">
              <a:solidFill>
                <a:srgbClr val="FFFFFF"/>
              </a:solidFill>
              <a:effectLst>
                <a:outerShdw blurRad="38100" dist="38100" dir="2700000" algn="tl">
                  <a:srgbClr val="000000"/>
                </a:outerShdw>
              </a:effectLst>
            </a:endParaRPr>
          </a:p>
          <a:p>
            <a:pPr algn="l"/>
            <a:r>
              <a:rPr lang="en-US" altLang="en-US" sz="1400">
                <a:solidFill>
                  <a:srgbClr val="FFFFFF"/>
                </a:solidFill>
                <a:effectLst>
                  <a:outerShdw blurRad="38100" dist="38100" dir="2700000" algn="tl">
                    <a:srgbClr val="000000"/>
                  </a:outerShdw>
                </a:effectLst>
              </a:rPr>
              <a:t>FindTone:	'Play note based on pot. Position</a:t>
            </a:r>
          </a:p>
          <a:p>
            <a:pPr algn="l"/>
            <a:r>
              <a:rPr lang="en-US" altLang="en-US" sz="1400">
                <a:solidFill>
                  <a:srgbClr val="FFFFFF"/>
                </a:solidFill>
                <a:effectLst>
                  <a:outerShdw blurRad="38100" dist="38100" dir="2700000" algn="tl">
                    <a:srgbClr val="000000"/>
                  </a:outerShdw>
                </a:effectLst>
              </a:rPr>
              <a:t>   HIGH Pot_PIN : PAUSE 1</a:t>
            </a:r>
          </a:p>
          <a:p>
            <a:pPr algn="l"/>
            <a:r>
              <a:rPr lang="en-US" altLang="en-US" sz="1400">
                <a:solidFill>
                  <a:srgbClr val="FFFFFF"/>
                </a:solidFill>
                <a:effectLst>
                  <a:outerShdw blurRad="38100" dist="38100" dir="2700000" algn="tl">
                    <a:srgbClr val="000000"/>
                  </a:outerShdw>
                </a:effectLst>
              </a:rPr>
              <a:t>   RCTIME Pot_Pin,1, Freq</a:t>
            </a:r>
          </a:p>
          <a:p>
            <a:pPr algn="l"/>
            <a:r>
              <a:rPr lang="en-US" altLang="en-US" sz="1400">
                <a:solidFill>
                  <a:srgbClr val="FFFFFF"/>
                </a:solidFill>
                <a:effectLst>
                  <a:outerShdw blurRad="38100" dist="38100" dir="2700000" algn="tl">
                    <a:srgbClr val="000000"/>
                  </a:outerShdw>
                </a:effectLst>
              </a:rPr>
              <a:t>   FREQOUT Speaker, 500, Freq</a:t>
            </a:r>
          </a:p>
          <a:p>
            <a:pPr algn="l"/>
            <a:r>
              <a:rPr lang="en-US" altLang="en-US" sz="1400">
                <a:solidFill>
                  <a:srgbClr val="FFFFFF"/>
                </a:solidFill>
                <a:effectLst>
                  <a:outerShdw blurRad="38100" dist="38100" dir="2700000" algn="tl">
                    <a:srgbClr val="000000"/>
                  </a:outerShdw>
                </a:effectLst>
              </a:rPr>
              <a:t>   RETURN</a:t>
            </a:r>
          </a:p>
          <a:p>
            <a:pPr algn="l"/>
            <a:endParaRPr lang="en-US" altLang="en-US" sz="1400">
              <a:solidFill>
                <a:srgbClr val="FFFFFF"/>
              </a:solidFill>
              <a:effectLst>
                <a:outerShdw blurRad="38100" dist="38100" dir="2700000" algn="tl">
                  <a:srgbClr val="000000"/>
                </a:outerShdw>
              </a:effectLst>
            </a:endParaRPr>
          </a:p>
          <a:p>
            <a:pPr algn="l"/>
            <a:r>
              <a:rPr lang="en-US" altLang="en-US" sz="1400">
                <a:solidFill>
                  <a:srgbClr val="FFFFFF"/>
                </a:solidFill>
                <a:effectLst>
                  <a:outerShdw blurRad="38100" dist="38100" dir="2700000" algn="tl">
                    <a:srgbClr val="000000"/>
                  </a:outerShdw>
                </a:effectLst>
              </a:rPr>
              <a:t>StoreNote:   ' Store freq. In EEPROM.  </a:t>
            </a:r>
          </a:p>
          <a:p>
            <a:pPr algn="l"/>
            <a:r>
              <a:rPr lang="en-US" altLang="en-US" sz="1400">
                <a:solidFill>
                  <a:srgbClr val="FFFFFF"/>
                </a:solidFill>
                <a:effectLst>
                  <a:outerShdw blurRad="38100" dist="38100" dir="2700000" algn="tl">
                    <a:srgbClr val="000000"/>
                  </a:outerShdw>
                </a:effectLst>
              </a:rPr>
              <a:t>                     ' Divide by 25 to condense to byte</a:t>
            </a:r>
          </a:p>
          <a:p>
            <a:pPr algn="l"/>
            <a:r>
              <a:rPr lang="en-US" altLang="en-US" sz="1400">
                <a:solidFill>
                  <a:srgbClr val="FFFFFF"/>
                </a:solidFill>
                <a:effectLst>
                  <a:outerShdw blurRad="38100" dist="38100" dir="2700000" algn="tl">
                    <a:srgbClr val="000000"/>
                  </a:outerShdw>
                </a:effectLst>
              </a:rPr>
              <a:t>   WRITE Addr, Freq / 25 MIN 1 MAX 255</a:t>
            </a:r>
          </a:p>
          <a:p>
            <a:pPr algn="l"/>
            <a:r>
              <a:rPr lang="en-US" altLang="en-US" sz="1400">
                <a:solidFill>
                  <a:srgbClr val="FFFFFF"/>
                </a:solidFill>
                <a:effectLst>
                  <a:outerShdw blurRad="38100" dist="38100" dir="2700000" algn="tl">
                    <a:srgbClr val="000000"/>
                  </a:outerShdw>
                </a:effectLst>
              </a:rPr>
              <a:t>   Addr = Addr + 1	' Next address</a:t>
            </a:r>
          </a:p>
          <a:p>
            <a:pPr algn="l"/>
            <a:r>
              <a:rPr lang="en-US" altLang="en-US" sz="1400">
                <a:solidFill>
                  <a:srgbClr val="FFFFFF"/>
                </a:solidFill>
                <a:effectLst>
                  <a:outerShdw blurRad="38100" dist="38100" dir="2700000" algn="tl">
                    <a:srgbClr val="000000"/>
                  </a:outerShdw>
                </a:effectLst>
              </a:rPr>
              <a:t>   WRITE Addr, 0	' Store 0 to mark end</a:t>
            </a:r>
          </a:p>
          <a:p>
            <a:pPr algn="l"/>
            <a:r>
              <a:rPr lang="en-US" altLang="en-US" sz="1400">
                <a:solidFill>
                  <a:srgbClr val="FFFFFF"/>
                </a:solidFill>
                <a:effectLst>
                  <a:outerShdw blurRad="38100" dist="38100" dir="2700000" algn="tl">
                    <a:srgbClr val="000000"/>
                  </a:outerShdw>
                </a:effectLst>
              </a:rPr>
              <a:t>   LED1 = LED_On	' Blink LED1</a:t>
            </a:r>
          </a:p>
          <a:p>
            <a:pPr algn="l"/>
            <a:r>
              <a:rPr lang="en-US" altLang="en-US" sz="1400">
                <a:solidFill>
                  <a:srgbClr val="FFFFFF"/>
                </a:solidFill>
                <a:effectLst>
                  <a:outerShdw blurRad="38100" dist="38100" dir="2700000" algn="tl">
                    <a:srgbClr val="000000"/>
                  </a:outerShdw>
                </a:effectLst>
              </a:rPr>
              <a:t>   PAUSE 500 :    LED1 = LED_Off</a:t>
            </a:r>
          </a:p>
          <a:p>
            <a:pPr algn="l"/>
            <a:r>
              <a:rPr lang="en-US" altLang="en-US" sz="1400">
                <a:solidFill>
                  <a:srgbClr val="FFFFFF"/>
                </a:solidFill>
                <a:effectLst>
                  <a:outerShdw blurRad="38100" dist="38100" dir="2700000" algn="tl">
                    <a:srgbClr val="000000"/>
                  </a:outerShdw>
                </a:effectLst>
              </a:rPr>
              <a:t>GOTO Main</a:t>
            </a:r>
          </a:p>
        </p:txBody>
      </p:sp>
      <p:sp>
        <p:nvSpPr>
          <p:cNvPr id="354309" name="Text Box 5">
            <a:extLst>
              <a:ext uri="{FF2B5EF4-FFF2-40B4-BE49-F238E27FC236}">
                <a16:creationId xmlns:a16="http://schemas.microsoft.com/office/drawing/2014/main" id="{D1FF01FF-DB10-4C5C-AE5C-E0817CEE7527}"/>
              </a:ext>
            </a:extLst>
          </p:cNvPr>
          <p:cNvSpPr txBox="1">
            <a:spLocks noChangeArrowheads="1"/>
          </p:cNvSpPr>
          <p:nvPr/>
        </p:nvSpPr>
        <p:spPr bwMode="auto">
          <a:xfrm>
            <a:off x="4419600" y="152400"/>
            <a:ext cx="4572000" cy="4114800"/>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en-US" altLang="en-US" sz="1400">
                <a:solidFill>
                  <a:srgbClr val="FFFFFF"/>
                </a:solidFill>
                <a:effectLst>
                  <a:outerShdw blurRad="38100" dist="38100" dir="2700000" algn="tl">
                    <a:srgbClr val="000000"/>
                  </a:outerShdw>
                </a:effectLst>
              </a:rPr>
              <a:t>PlayTune:    </a:t>
            </a:r>
          </a:p>
          <a:p>
            <a:pPr algn="l"/>
            <a:r>
              <a:rPr lang="en-US" altLang="en-US" sz="1400">
                <a:solidFill>
                  <a:srgbClr val="FFFFFF"/>
                </a:solidFill>
                <a:effectLst>
                  <a:outerShdw blurRad="38100" dist="38100" dir="2700000" algn="tl">
                    <a:srgbClr val="000000"/>
                  </a:outerShdw>
                </a:effectLst>
              </a:rPr>
              <a:t>   LED2 = LED_On	'Turn on LED2</a:t>
            </a:r>
          </a:p>
          <a:p>
            <a:pPr algn="l"/>
            <a:r>
              <a:rPr lang="en-US" altLang="en-US" sz="1400">
                <a:solidFill>
                  <a:srgbClr val="FFFFFF"/>
                </a:solidFill>
                <a:effectLst>
                  <a:outerShdw blurRad="38100" dist="38100" dir="2700000" algn="tl">
                    <a:srgbClr val="000000"/>
                  </a:outerShdw>
                </a:effectLst>
              </a:rPr>
              <a:t>   PAUSE 1000</a:t>
            </a:r>
          </a:p>
          <a:p>
            <a:pPr algn="l"/>
            <a:r>
              <a:rPr lang="en-US" altLang="en-US" sz="1400">
                <a:solidFill>
                  <a:srgbClr val="FFFFFF"/>
                </a:solidFill>
                <a:effectLst>
                  <a:outerShdw blurRad="38100" dist="38100" dir="2700000" algn="tl">
                    <a:srgbClr val="000000"/>
                  </a:outerShdw>
                </a:effectLst>
              </a:rPr>
              <a:t>   Addr = 0		' Start of EEPROM</a:t>
            </a:r>
          </a:p>
          <a:p>
            <a:pPr algn="l"/>
            <a:r>
              <a:rPr lang="en-US" altLang="en-US" sz="1400">
                <a:solidFill>
                  <a:srgbClr val="FFFFFF"/>
                </a:solidFill>
                <a:effectLst>
                  <a:outerShdw blurRad="38100" dist="38100" dir="2700000" algn="tl">
                    <a:srgbClr val="000000"/>
                  </a:outerShdw>
                </a:effectLst>
              </a:rPr>
              <a:t>TuneLoop:	</a:t>
            </a:r>
          </a:p>
          <a:p>
            <a:pPr algn="l"/>
            <a:r>
              <a:rPr lang="en-US" altLang="en-US" sz="1400">
                <a:solidFill>
                  <a:srgbClr val="FFFFFF"/>
                </a:solidFill>
                <a:effectLst>
                  <a:outerShdw blurRad="38100" dist="38100" dir="2700000" algn="tl">
                    <a:srgbClr val="000000"/>
                  </a:outerShdw>
                </a:effectLst>
              </a:rPr>
              <a:t>   READ Addr, Freq	'Read EEPROM</a:t>
            </a:r>
          </a:p>
          <a:p>
            <a:pPr algn="l"/>
            <a:r>
              <a:rPr lang="en-US" altLang="en-US" sz="1400">
                <a:solidFill>
                  <a:srgbClr val="FFFFFF"/>
                </a:solidFill>
                <a:effectLst>
                  <a:outerShdw blurRad="38100" dist="38100" dir="2700000" algn="tl">
                    <a:srgbClr val="000000"/>
                  </a:outerShdw>
                </a:effectLst>
              </a:rPr>
              <a:t>   IF Freq = 0 THEN EndTune	 ' 0 = end of tune</a:t>
            </a:r>
          </a:p>
          <a:p>
            <a:pPr algn="l"/>
            <a:r>
              <a:rPr lang="en-US" altLang="en-US" sz="1400">
                <a:solidFill>
                  <a:srgbClr val="FFFFFF"/>
                </a:solidFill>
                <a:effectLst>
                  <a:outerShdw blurRad="38100" dist="38100" dir="2700000" algn="tl">
                    <a:srgbClr val="000000"/>
                  </a:outerShdw>
                </a:effectLst>
              </a:rPr>
              <a:t>   FREQOUT Speaker, 500,Freq * 25    'Play note</a:t>
            </a:r>
          </a:p>
          <a:p>
            <a:pPr algn="l"/>
            <a:r>
              <a:rPr lang="en-US" altLang="en-US" sz="1400">
                <a:solidFill>
                  <a:srgbClr val="FFFFFF"/>
                </a:solidFill>
                <a:effectLst>
                  <a:outerShdw blurRad="38100" dist="38100" dir="2700000" algn="tl">
                    <a:srgbClr val="000000"/>
                  </a:outerShdw>
                </a:effectLst>
              </a:rPr>
              <a:t>   Addr = Addr + 1	' Increment and do next note</a:t>
            </a:r>
          </a:p>
          <a:p>
            <a:pPr algn="l"/>
            <a:r>
              <a:rPr lang="en-US" altLang="en-US" sz="1400">
                <a:solidFill>
                  <a:srgbClr val="FFFFFF"/>
                </a:solidFill>
                <a:effectLst>
                  <a:outerShdw blurRad="38100" dist="38100" dir="2700000" algn="tl">
                    <a:srgbClr val="000000"/>
                  </a:outerShdw>
                </a:effectLst>
              </a:rPr>
              <a:t>GOTO TuneLoop</a:t>
            </a:r>
          </a:p>
          <a:p>
            <a:pPr algn="l"/>
            <a:endParaRPr lang="en-US" altLang="en-US" sz="1400">
              <a:solidFill>
                <a:srgbClr val="FFFFFF"/>
              </a:solidFill>
              <a:effectLst>
                <a:outerShdw blurRad="38100" dist="38100" dir="2700000" algn="tl">
                  <a:srgbClr val="000000"/>
                </a:outerShdw>
              </a:effectLst>
            </a:endParaRPr>
          </a:p>
          <a:p>
            <a:pPr algn="l"/>
            <a:r>
              <a:rPr lang="en-US" altLang="en-US" sz="1400">
                <a:solidFill>
                  <a:srgbClr val="FFFFFF"/>
                </a:solidFill>
                <a:effectLst>
                  <a:outerShdw blurRad="38100" dist="38100" dir="2700000" algn="tl">
                    <a:srgbClr val="000000"/>
                  </a:outerShdw>
                </a:effectLst>
              </a:rPr>
              <a:t>EndTune:</a:t>
            </a:r>
          </a:p>
          <a:p>
            <a:pPr algn="l"/>
            <a:r>
              <a:rPr lang="en-US" altLang="en-US" sz="1400">
                <a:solidFill>
                  <a:srgbClr val="FFFFFF"/>
                </a:solidFill>
                <a:effectLst>
                  <a:outerShdw blurRad="38100" dist="38100" dir="2700000" algn="tl">
                    <a:srgbClr val="000000"/>
                  </a:outerShdw>
                </a:effectLst>
              </a:rPr>
              <a:t>   PAUSE 2000</a:t>
            </a:r>
          </a:p>
          <a:p>
            <a:pPr algn="l"/>
            <a:r>
              <a:rPr lang="en-US" altLang="en-US" sz="1400">
                <a:solidFill>
                  <a:srgbClr val="FFFFFF"/>
                </a:solidFill>
                <a:effectLst>
                  <a:outerShdw blurRad="38100" dist="38100" dir="2700000" algn="tl">
                    <a:srgbClr val="000000"/>
                  </a:outerShdw>
                </a:effectLst>
              </a:rPr>
              <a:t>   LED2 = LED_Off 	'LED2 off</a:t>
            </a:r>
          </a:p>
          <a:p>
            <a:pPr algn="l"/>
            <a:r>
              <a:rPr lang="en-US" altLang="en-US" sz="1400">
                <a:solidFill>
                  <a:srgbClr val="FFFFFF"/>
                </a:solidFill>
                <a:effectLst>
                  <a:outerShdw blurRad="38100" dist="38100" dir="2700000" algn="tl">
                    <a:srgbClr val="000000"/>
                  </a:outerShdw>
                </a:effectLst>
              </a:rPr>
              <a:t>   GOTO Main</a:t>
            </a:r>
          </a:p>
          <a:p>
            <a:pPr algn="l"/>
            <a:endParaRPr lang="en-US" altLang="en-US" sz="1400">
              <a:solidFill>
                <a:srgbClr val="FFFFFF"/>
              </a:solidFill>
              <a:effectLst>
                <a:outerShdw blurRad="38100" dist="38100" dir="2700000" algn="tl">
                  <a:srgbClr val="000000"/>
                </a:outerShdw>
              </a:effectLst>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E32BC0C-4FB9-441E-95A8-DD17639B201C}"/>
              </a:ext>
            </a:extLst>
          </p:cNvPr>
          <p:cNvSpPr>
            <a:spLocks noGrp="1"/>
          </p:cNvSpPr>
          <p:nvPr>
            <p:ph type="sldNum" sz="quarter" idx="12"/>
          </p:nvPr>
        </p:nvSpPr>
        <p:spPr/>
        <p:txBody>
          <a:bodyPr/>
          <a:lstStyle/>
          <a:p>
            <a:fld id="{634A6C5F-A746-467E-8CE5-79F60E0B1D70}" type="slidenum">
              <a:rPr lang="en-US" altLang="en-US"/>
              <a:pPr/>
              <a:t>191</a:t>
            </a:fld>
            <a:endParaRPr lang="en-US" altLang="en-US"/>
          </a:p>
        </p:txBody>
      </p:sp>
      <p:sp>
        <p:nvSpPr>
          <p:cNvPr id="314370" name="Rectangle 2">
            <a:extLst>
              <a:ext uri="{FF2B5EF4-FFF2-40B4-BE49-F238E27FC236}">
                <a16:creationId xmlns:a16="http://schemas.microsoft.com/office/drawing/2014/main" id="{D5320237-BF56-46D4-8B00-DEE48CF8AFFA}"/>
              </a:ext>
            </a:extLst>
          </p:cNvPr>
          <p:cNvSpPr>
            <a:spLocks noGrp="1" noRot="1" noChangeArrowheads="1"/>
          </p:cNvSpPr>
          <p:nvPr>
            <p:ph type="title"/>
          </p:nvPr>
        </p:nvSpPr>
        <p:spPr/>
        <p:txBody>
          <a:bodyPr/>
          <a:lstStyle/>
          <a:p>
            <a:r>
              <a:rPr lang="en-US" altLang="en-US"/>
              <a:t>DATA Statement</a:t>
            </a:r>
          </a:p>
        </p:txBody>
      </p:sp>
      <p:sp>
        <p:nvSpPr>
          <p:cNvPr id="314371" name="Rectangle 3">
            <a:extLst>
              <a:ext uri="{FF2B5EF4-FFF2-40B4-BE49-F238E27FC236}">
                <a16:creationId xmlns:a16="http://schemas.microsoft.com/office/drawing/2014/main" id="{19177AB7-D23D-4BD0-A11E-06F9B6F0CB2E}"/>
              </a:ext>
            </a:extLst>
          </p:cNvPr>
          <p:cNvSpPr>
            <a:spLocks noGrp="1" noRot="1" noChangeArrowheads="1"/>
          </p:cNvSpPr>
          <p:nvPr>
            <p:ph type="body" idx="1"/>
          </p:nvPr>
        </p:nvSpPr>
        <p:spPr>
          <a:xfrm>
            <a:off x="304800" y="609600"/>
            <a:ext cx="8537575" cy="5867400"/>
          </a:xfrm>
        </p:spPr>
        <p:txBody>
          <a:bodyPr/>
          <a:lstStyle/>
          <a:p>
            <a:pPr>
              <a:lnSpc>
                <a:spcPct val="90000"/>
              </a:lnSpc>
            </a:pPr>
            <a:r>
              <a:rPr lang="en-US" altLang="en-US" sz="2000"/>
              <a:t>The DATA statement may used to predefine the contents of EEPROM memory locations.  The general format of a DATA Statement is:</a:t>
            </a:r>
            <a:br>
              <a:rPr lang="en-US" altLang="en-US" sz="2000"/>
            </a:br>
            <a:r>
              <a:rPr lang="en-US" altLang="en-US" sz="2000" b="1">
                <a:solidFill>
                  <a:schemeClr val="tx2"/>
                </a:solidFill>
              </a:rPr>
              <a:t>Label DATA value, value, value</a:t>
            </a:r>
            <a:br>
              <a:rPr lang="en-US" altLang="en-US" sz="2000" b="1">
                <a:solidFill>
                  <a:schemeClr val="tx2"/>
                </a:solidFill>
              </a:rPr>
            </a:br>
            <a:r>
              <a:rPr lang="en-US" altLang="en-US" sz="2000"/>
              <a:t>or</a:t>
            </a:r>
            <a:br>
              <a:rPr lang="en-US" altLang="en-US" sz="2000"/>
            </a:br>
            <a:r>
              <a:rPr lang="en-US" altLang="en-US" sz="2000" b="1">
                <a:solidFill>
                  <a:schemeClr val="tx2"/>
                </a:solidFill>
              </a:rPr>
              <a:t>Label DATA "String"</a:t>
            </a:r>
            <a:br>
              <a:rPr lang="en-US" altLang="en-US" sz="2000" b="1">
                <a:solidFill>
                  <a:schemeClr val="tx2"/>
                </a:solidFill>
              </a:rPr>
            </a:br>
            <a:r>
              <a:rPr lang="en-US" altLang="en-US" sz="2000"/>
              <a:t>The use of Labels is optional:</a:t>
            </a:r>
            <a:br>
              <a:rPr lang="en-US" altLang="en-US" sz="2000"/>
            </a:br>
            <a:r>
              <a:rPr lang="en-US" altLang="en-US" sz="2000" b="1">
                <a:solidFill>
                  <a:schemeClr val="tx2"/>
                </a:solidFill>
              </a:rPr>
              <a:t>DATA "String"</a:t>
            </a:r>
            <a:br>
              <a:rPr lang="en-US" altLang="en-US" sz="2000" b="1">
                <a:solidFill>
                  <a:schemeClr val="tx2"/>
                </a:solidFill>
              </a:rPr>
            </a:br>
            <a:endParaRPr lang="en-US" altLang="en-US" sz="2000" b="1">
              <a:solidFill>
                <a:schemeClr val="tx2"/>
              </a:solidFill>
            </a:endParaRPr>
          </a:p>
          <a:p>
            <a:pPr>
              <a:lnSpc>
                <a:spcPct val="90000"/>
              </a:lnSpc>
            </a:pPr>
            <a:r>
              <a:rPr lang="en-US" altLang="en-US" sz="2000"/>
              <a:t>The values specified are stored starting at the 'top' (address 0) of the BASIC Stamp's EEPROM unless a starting address is provided:</a:t>
            </a:r>
            <a:br>
              <a:rPr lang="en-US" altLang="en-US" sz="2000"/>
            </a:br>
            <a:r>
              <a:rPr lang="en-US" altLang="en-US" sz="2000" b="1">
                <a:solidFill>
                  <a:schemeClr val="tx2"/>
                </a:solidFill>
              </a:rPr>
              <a:t>Label DATA @address,"String"</a:t>
            </a:r>
            <a:br>
              <a:rPr lang="en-US" altLang="en-US" sz="2000" b="1">
                <a:solidFill>
                  <a:schemeClr val="tx2"/>
                </a:solidFill>
              </a:rPr>
            </a:br>
            <a:endParaRPr lang="en-US" altLang="en-US" sz="2000" b="1">
              <a:solidFill>
                <a:schemeClr val="tx2"/>
              </a:solidFill>
            </a:endParaRPr>
          </a:p>
          <a:p>
            <a:pPr>
              <a:lnSpc>
                <a:spcPct val="90000"/>
              </a:lnSpc>
            </a:pPr>
            <a:r>
              <a:rPr lang="en-US" altLang="en-US" sz="2000"/>
              <a:t>The starting EEPROM address may then be accessed by use of the READ instruction:</a:t>
            </a:r>
            <a:br>
              <a:rPr lang="en-US" altLang="en-US" sz="2000"/>
            </a:br>
            <a:r>
              <a:rPr lang="en-US" altLang="en-US" sz="2000" b="1">
                <a:solidFill>
                  <a:schemeClr val="tx2"/>
                </a:solidFill>
              </a:rPr>
              <a:t>READ 0,variable</a:t>
            </a:r>
            <a:br>
              <a:rPr lang="en-US" altLang="en-US" sz="2000" b="1">
                <a:solidFill>
                  <a:schemeClr val="tx2"/>
                </a:solidFill>
              </a:rPr>
            </a:br>
            <a:r>
              <a:rPr lang="en-US" altLang="en-US" sz="2000" b="1">
                <a:solidFill>
                  <a:schemeClr val="tx2"/>
                </a:solidFill>
              </a:rPr>
              <a:t>READ Label, variable</a:t>
            </a:r>
          </a:p>
          <a:p>
            <a:pPr>
              <a:lnSpc>
                <a:spcPct val="90000"/>
              </a:lnSpc>
              <a:buFont typeface="Wingdings 3" panose="05040102010807070707" pitchFamily="18" charset="2"/>
              <a:buNone/>
            </a:pPr>
            <a:endParaRPr lang="en-US" altLang="en-US" sz="2000" b="1">
              <a:solidFill>
                <a:schemeClr val="tx2"/>
              </a:solidFill>
            </a:endParaRPr>
          </a:p>
          <a:p>
            <a:pPr>
              <a:lnSpc>
                <a:spcPct val="90000"/>
              </a:lnSpc>
            </a:pPr>
            <a:r>
              <a:rPr lang="en-US" altLang="en-US" sz="2000"/>
              <a:t>Label points to the STARTING address.  Subsequent addresses can be accessed by adding to the starting address:</a:t>
            </a:r>
            <a:br>
              <a:rPr lang="en-US" altLang="en-US" sz="2000"/>
            </a:br>
            <a:r>
              <a:rPr lang="en-US" altLang="en-US" sz="2000" b="1">
                <a:solidFill>
                  <a:schemeClr val="tx2"/>
                </a:solidFill>
              </a:rPr>
              <a:t>READ Label+1, variable</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8FE21207-46A5-4FA8-9352-47859D30E988}"/>
              </a:ext>
            </a:extLst>
          </p:cNvPr>
          <p:cNvSpPr>
            <a:spLocks noGrp="1"/>
          </p:cNvSpPr>
          <p:nvPr>
            <p:ph type="sldNum" sz="quarter" idx="12"/>
          </p:nvPr>
        </p:nvSpPr>
        <p:spPr/>
        <p:txBody>
          <a:bodyPr/>
          <a:lstStyle/>
          <a:p>
            <a:fld id="{2F967470-463B-43C9-9139-317DE5768DC6}" type="slidenum">
              <a:rPr lang="en-US" altLang="en-US"/>
              <a:pPr/>
              <a:t>192</a:t>
            </a:fld>
            <a:endParaRPr lang="en-US" altLang="en-US"/>
          </a:p>
        </p:txBody>
      </p:sp>
      <p:pic>
        <p:nvPicPr>
          <p:cNvPr id="347143" name="Picture 7">
            <a:extLst>
              <a:ext uri="{FF2B5EF4-FFF2-40B4-BE49-F238E27FC236}">
                <a16:creationId xmlns:a16="http://schemas.microsoft.com/office/drawing/2014/main" id="{0251FD48-372F-4637-8A07-78283CC55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7250"/>
          <a:stretch>
            <a:fillRect/>
          </a:stretch>
        </p:blipFill>
        <p:spPr bwMode="auto">
          <a:xfrm>
            <a:off x="4343400" y="1371600"/>
            <a:ext cx="4649788" cy="4333875"/>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7142" name="Picture 6">
            <a:extLst>
              <a:ext uri="{FF2B5EF4-FFF2-40B4-BE49-F238E27FC236}">
                <a16:creationId xmlns:a16="http://schemas.microsoft.com/office/drawing/2014/main" id="{93AA1952-5A05-4939-8243-D4DB9F3D6D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7412"/>
          <a:stretch>
            <a:fillRect/>
          </a:stretch>
        </p:blipFill>
        <p:spPr bwMode="auto">
          <a:xfrm>
            <a:off x="4343400" y="1371600"/>
            <a:ext cx="4641850" cy="4333875"/>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7140" name="Text Box 4">
            <a:extLst>
              <a:ext uri="{FF2B5EF4-FFF2-40B4-BE49-F238E27FC236}">
                <a16:creationId xmlns:a16="http://schemas.microsoft.com/office/drawing/2014/main" id="{51155A34-B800-4DA9-A6D1-2324349727F6}"/>
              </a:ext>
            </a:extLst>
          </p:cNvPr>
          <p:cNvSpPr txBox="1">
            <a:spLocks noChangeArrowheads="1"/>
          </p:cNvSpPr>
          <p:nvPr/>
        </p:nvSpPr>
        <p:spPr bwMode="auto">
          <a:xfrm>
            <a:off x="304800" y="304800"/>
            <a:ext cx="3886200" cy="6172200"/>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en-US" altLang="en-US" sz="1400">
                <a:solidFill>
                  <a:srgbClr val="FFFFFF"/>
                </a:solidFill>
                <a:effectLst>
                  <a:outerShdw blurRad="38100" dist="38100" dir="2700000" algn="tl">
                    <a:srgbClr val="000000"/>
                  </a:outerShdw>
                </a:effectLst>
              </a:rPr>
              <a:t>' Prog. 7F: Using DATA to store </a:t>
            </a:r>
          </a:p>
          <a:p>
            <a:pPr algn="l"/>
            <a:r>
              <a:rPr lang="en-US" altLang="en-US" sz="1400">
                <a:solidFill>
                  <a:srgbClr val="FFFFFF"/>
                </a:solidFill>
                <a:effectLst>
                  <a:outerShdw blurRad="38100" dist="38100" dir="2700000" algn="tl">
                    <a:srgbClr val="000000"/>
                  </a:outerShdw>
                </a:effectLst>
              </a:rPr>
              <a:t>X 	VAR 	NIB</a:t>
            </a:r>
          </a:p>
          <a:p>
            <a:pPr algn="l"/>
            <a:r>
              <a:rPr lang="en-US" altLang="en-US" sz="1400">
                <a:solidFill>
                  <a:srgbClr val="FFFFFF"/>
                </a:solidFill>
                <a:effectLst>
                  <a:outerShdw blurRad="38100" dist="38100" dir="2700000" algn="tl">
                    <a:srgbClr val="000000"/>
                  </a:outerShdw>
                </a:effectLst>
              </a:rPr>
              <a:t>Value 	VAR 	BYTE</a:t>
            </a:r>
          </a:p>
          <a:p>
            <a:pPr algn="l"/>
            <a:r>
              <a:rPr lang="en-US" altLang="en-US" sz="1400">
                <a:solidFill>
                  <a:srgbClr val="FFFFFF"/>
                </a:solidFill>
                <a:effectLst>
                  <a:outerShdw blurRad="38100" dist="38100" dir="2700000" algn="tl">
                    <a:srgbClr val="000000"/>
                  </a:outerShdw>
                </a:effectLst>
              </a:rPr>
              <a:t>   ' Store string starting at address 0 </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   ' or next available location</a:t>
            </a:r>
          </a:p>
          <a:p>
            <a:pPr algn="l"/>
            <a:r>
              <a:rPr lang="en-US" altLang="en-US" sz="1400">
                <a:solidFill>
                  <a:srgbClr val="FFFFFF"/>
                </a:solidFill>
                <a:effectLst>
                  <a:outerShdw blurRad="38100" dist="38100" dir="2700000" algn="tl">
                    <a:srgbClr val="000000"/>
                  </a:outerShdw>
                </a:effectLst>
              </a:rPr>
              <a:t>MSG1	DATA	"HELLO",CR</a:t>
            </a:r>
          </a:p>
          <a:p>
            <a:pPr algn="l"/>
            <a:endParaRPr lang="en-US" altLang="en-US" sz="1400">
              <a:solidFill>
                <a:srgbClr val="FFFFFF"/>
              </a:solidFill>
              <a:effectLst>
                <a:outerShdw blurRad="38100" dist="38100" dir="2700000" algn="tl">
                  <a:srgbClr val="000000"/>
                </a:outerShdw>
              </a:effectLst>
            </a:endParaRPr>
          </a:p>
          <a:p>
            <a:pPr algn="l"/>
            <a:r>
              <a:rPr lang="en-US" altLang="en-US" sz="1400">
                <a:solidFill>
                  <a:srgbClr val="FFFFFF"/>
                </a:solidFill>
                <a:effectLst>
                  <a:outerShdw blurRad="38100" dist="38100" dir="2700000" algn="tl">
                    <a:srgbClr val="000000"/>
                  </a:outerShdw>
                </a:effectLst>
              </a:rPr>
              <a:t>   ' Store string starting at address Hex $20</a:t>
            </a:r>
          </a:p>
          <a:p>
            <a:pPr algn="l"/>
            <a:r>
              <a:rPr lang="en-US" altLang="en-US" sz="1400">
                <a:solidFill>
                  <a:srgbClr val="FFFFFF"/>
                </a:solidFill>
                <a:effectLst>
                  <a:outerShdw blurRad="38100" dist="38100" dir="2700000" algn="tl">
                    <a:srgbClr val="000000"/>
                  </a:outerShdw>
                </a:effectLst>
              </a:rPr>
              <a:t>MSG2	DATA	@$020,66,89,69,13</a:t>
            </a:r>
          </a:p>
          <a:p>
            <a:pPr algn="l"/>
            <a:endParaRPr lang="en-US" altLang="en-US" sz="1400">
              <a:solidFill>
                <a:srgbClr val="FFFFFF"/>
              </a:solidFill>
              <a:effectLst>
                <a:outerShdw blurRad="38100" dist="38100" dir="2700000" algn="tl">
                  <a:srgbClr val="000000"/>
                </a:outerShdw>
              </a:effectLst>
            </a:endParaRPr>
          </a:p>
          <a:p>
            <a:pPr algn="l"/>
            <a:r>
              <a:rPr lang="en-US" altLang="en-US" sz="1400">
                <a:solidFill>
                  <a:srgbClr val="FFFFFF"/>
                </a:solidFill>
                <a:effectLst>
                  <a:outerShdw blurRad="38100" dist="38100" dir="2700000" algn="tl">
                    <a:srgbClr val="000000"/>
                  </a:outerShdw>
                </a:effectLst>
              </a:rPr>
              <a:t>   ' Loop through and read/display </a:t>
            </a:r>
          </a:p>
          <a:p>
            <a:pPr algn="l"/>
            <a:r>
              <a:rPr lang="en-US" altLang="en-US" sz="1400">
                <a:solidFill>
                  <a:srgbClr val="FFFFFF"/>
                </a:solidFill>
                <a:effectLst>
                  <a:outerShdw blurRad="38100" dist="38100" dir="2700000" algn="tl">
                    <a:srgbClr val="000000"/>
                  </a:outerShdw>
                </a:effectLst>
              </a:rPr>
              <a:t>   ' data in MSG1</a:t>
            </a:r>
          </a:p>
          <a:p>
            <a:pPr algn="l"/>
            <a:r>
              <a:rPr lang="en-US" altLang="en-US" sz="1400">
                <a:solidFill>
                  <a:srgbClr val="FFFFFF"/>
                </a:solidFill>
                <a:effectLst>
                  <a:outerShdw blurRad="38100" dist="38100" dir="2700000" algn="tl">
                    <a:srgbClr val="000000"/>
                  </a:outerShdw>
                </a:effectLst>
              </a:rPr>
              <a:t>FOR X = 0 to 5</a:t>
            </a:r>
          </a:p>
          <a:p>
            <a:pPr algn="l"/>
            <a:r>
              <a:rPr lang="en-US" altLang="en-US" sz="1400">
                <a:solidFill>
                  <a:srgbClr val="FFFFFF"/>
                </a:solidFill>
                <a:effectLst>
                  <a:outerShdw blurRad="38100" dist="38100" dir="2700000" algn="tl">
                    <a:srgbClr val="000000"/>
                  </a:outerShdw>
                </a:effectLst>
              </a:rPr>
              <a:t>	READ MSG1+X, Value</a:t>
            </a:r>
          </a:p>
          <a:p>
            <a:pPr algn="l"/>
            <a:r>
              <a:rPr lang="en-US" altLang="en-US" sz="1400">
                <a:solidFill>
                  <a:srgbClr val="FFFFFF"/>
                </a:solidFill>
                <a:effectLst>
                  <a:outerShdw blurRad="38100" dist="38100" dir="2700000" algn="tl">
                    <a:srgbClr val="000000"/>
                  </a:outerShdw>
                </a:effectLst>
              </a:rPr>
              <a:t>	DEBUG Value</a:t>
            </a:r>
          </a:p>
          <a:p>
            <a:pPr algn="l"/>
            <a:r>
              <a:rPr lang="en-US" altLang="en-US" sz="1400">
                <a:solidFill>
                  <a:srgbClr val="FFFFFF"/>
                </a:solidFill>
                <a:effectLst>
                  <a:outerShdw blurRad="38100" dist="38100" dir="2700000" algn="tl">
                    <a:srgbClr val="000000"/>
                  </a:outerShdw>
                </a:effectLst>
              </a:rPr>
              <a:t>NEXT</a:t>
            </a:r>
          </a:p>
          <a:p>
            <a:pPr algn="l"/>
            <a:r>
              <a:rPr lang="en-US" altLang="en-US" sz="1400">
                <a:solidFill>
                  <a:srgbClr val="FFFFFF"/>
                </a:solidFill>
                <a:effectLst>
                  <a:outerShdw blurRad="38100" dist="38100" dir="2700000" algn="tl">
                    <a:srgbClr val="000000"/>
                  </a:outerShdw>
                </a:effectLst>
              </a:rPr>
              <a:t>   ' Loop through and read/display</a:t>
            </a:r>
          </a:p>
          <a:p>
            <a:pPr algn="l"/>
            <a:r>
              <a:rPr lang="en-US" altLang="en-US" sz="1400">
                <a:solidFill>
                  <a:srgbClr val="FFFFFF"/>
                </a:solidFill>
                <a:effectLst>
                  <a:outerShdw blurRad="38100" dist="38100" dir="2700000" algn="tl">
                    <a:srgbClr val="000000"/>
                  </a:outerShdw>
                </a:effectLst>
              </a:rPr>
              <a:t>   ' data in MSG1</a:t>
            </a:r>
          </a:p>
          <a:p>
            <a:pPr algn="l"/>
            <a:r>
              <a:rPr lang="en-US" altLang="en-US" sz="1400">
                <a:solidFill>
                  <a:srgbClr val="FFFFFF"/>
                </a:solidFill>
                <a:effectLst>
                  <a:outerShdw blurRad="38100" dist="38100" dir="2700000" algn="tl">
                    <a:srgbClr val="000000"/>
                  </a:outerShdw>
                </a:effectLst>
              </a:rPr>
              <a:t>FOR X = 0 to 3</a:t>
            </a:r>
          </a:p>
          <a:p>
            <a:pPr algn="l"/>
            <a:r>
              <a:rPr lang="en-US" altLang="en-US" sz="1400">
                <a:solidFill>
                  <a:srgbClr val="FFFFFF"/>
                </a:solidFill>
                <a:effectLst>
                  <a:outerShdw blurRad="38100" dist="38100" dir="2700000" algn="tl">
                    <a:srgbClr val="000000"/>
                  </a:outerShdw>
                </a:effectLst>
              </a:rPr>
              <a:t>	READ MSG2+X, Value</a:t>
            </a:r>
          </a:p>
          <a:p>
            <a:pPr algn="l"/>
            <a:r>
              <a:rPr lang="en-US" altLang="en-US" sz="1400">
                <a:solidFill>
                  <a:srgbClr val="FFFFFF"/>
                </a:solidFill>
                <a:effectLst>
                  <a:outerShdw blurRad="38100" dist="38100" dir="2700000" algn="tl">
                    <a:srgbClr val="000000"/>
                  </a:outerShdw>
                </a:effectLst>
              </a:rPr>
              <a:t>	DEBUG Value</a:t>
            </a:r>
          </a:p>
          <a:p>
            <a:pPr algn="l"/>
            <a:r>
              <a:rPr lang="en-US" altLang="en-US" sz="1400">
                <a:solidFill>
                  <a:srgbClr val="FFFFFF"/>
                </a:solidFill>
                <a:effectLst>
                  <a:outerShdw blurRad="38100" dist="38100" dir="2700000" algn="tl">
                    <a:srgbClr val="000000"/>
                  </a:outerShdw>
                </a:effectLst>
              </a:rPr>
              <a:t>NEXT</a:t>
            </a:r>
          </a:p>
        </p:txBody>
      </p:sp>
      <p:sp>
        <p:nvSpPr>
          <p:cNvPr id="347144" name="Text Box 8">
            <a:extLst>
              <a:ext uri="{FF2B5EF4-FFF2-40B4-BE49-F238E27FC236}">
                <a16:creationId xmlns:a16="http://schemas.microsoft.com/office/drawing/2014/main" id="{AA16D5BF-4148-4DF6-9C86-8AF04A52A14F}"/>
              </a:ext>
            </a:extLst>
          </p:cNvPr>
          <p:cNvSpPr txBox="1">
            <a:spLocks noChangeArrowheads="1"/>
          </p:cNvSpPr>
          <p:nvPr/>
        </p:nvSpPr>
        <p:spPr bwMode="auto">
          <a:xfrm>
            <a:off x="4343400" y="304800"/>
            <a:ext cx="4648200" cy="954088"/>
          </a:xfrm>
          <a:prstGeom prst="rect">
            <a:avLst/>
          </a:prstGeom>
          <a:solidFill>
            <a:schemeClr val="hlink"/>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b="0">
                <a:solidFill>
                  <a:schemeClr val="accent1"/>
                </a:solidFill>
              </a:rPr>
              <a:t>Open the Memory Map to see where the data is stored.  Note unused bytes in the row are filled with binary 0 (null).</a:t>
            </a:r>
          </a:p>
        </p:txBody>
      </p:sp>
      <p:sp>
        <p:nvSpPr>
          <p:cNvPr id="347146" name="Text Box 10">
            <a:extLst>
              <a:ext uri="{FF2B5EF4-FFF2-40B4-BE49-F238E27FC236}">
                <a16:creationId xmlns:a16="http://schemas.microsoft.com/office/drawing/2014/main" id="{D7C9C44D-8841-4463-86A3-431C8C5593BA}"/>
              </a:ext>
            </a:extLst>
          </p:cNvPr>
          <p:cNvSpPr txBox="1">
            <a:spLocks noChangeArrowheads="1"/>
          </p:cNvSpPr>
          <p:nvPr/>
        </p:nvSpPr>
        <p:spPr bwMode="auto">
          <a:xfrm>
            <a:off x="4343400" y="5791200"/>
            <a:ext cx="3581400" cy="679450"/>
          </a:xfrm>
          <a:prstGeom prst="rect">
            <a:avLst/>
          </a:prstGeom>
          <a:solidFill>
            <a:schemeClr val="hlink"/>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b="0">
                <a:solidFill>
                  <a:schemeClr val="accent1"/>
                </a:solidFill>
              </a:rPr>
              <a:t>Check 'Display ASCII' to view data as ASCII Characters.</a:t>
            </a:r>
          </a:p>
        </p:txBody>
      </p:sp>
      <p:sp>
        <p:nvSpPr>
          <p:cNvPr id="347147" name="AutoShape 11">
            <a:extLst>
              <a:ext uri="{FF2B5EF4-FFF2-40B4-BE49-F238E27FC236}">
                <a16:creationId xmlns:a16="http://schemas.microsoft.com/office/drawing/2014/main" id="{9E043852-E0FE-4275-A05C-5D367A77069B}"/>
              </a:ext>
            </a:extLst>
          </p:cNvPr>
          <p:cNvSpPr>
            <a:spLocks noChangeArrowheads="1"/>
          </p:cNvSpPr>
          <p:nvPr/>
        </p:nvSpPr>
        <p:spPr bwMode="auto">
          <a:xfrm>
            <a:off x="8001000" y="5791200"/>
            <a:ext cx="533400" cy="457200"/>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347144"/>
                                        </p:tgtEl>
                                        <p:attrNameLst>
                                          <p:attrName>style.visibility</p:attrName>
                                        </p:attrNameLst>
                                      </p:cBhvr>
                                      <p:to>
                                        <p:strVal val="visible"/>
                                      </p:to>
                                    </p:set>
                                  </p:childTnLst>
                                </p:cTn>
                              </p:par>
                            </p:childTnLst>
                          </p:cTn>
                        </p:par>
                        <p:par>
                          <p:cTn id="7" fill="hold" nodeType="afterGroup">
                            <p:stCondLst>
                              <p:cond delay="2500"/>
                            </p:stCondLst>
                            <p:childTnLst>
                              <p:par>
                                <p:cTn id="8" presetID="1" presetClass="entr" presetSubtype="0" fill="hold" nodeType="afterEffect">
                                  <p:stCondLst>
                                    <p:cond delay="0"/>
                                  </p:stCondLst>
                                  <p:childTnLst>
                                    <p:set>
                                      <p:cBhvr>
                                        <p:cTn id="9" dur="1" fill="hold">
                                          <p:stCondLst>
                                            <p:cond delay="499"/>
                                          </p:stCondLst>
                                        </p:cTn>
                                        <p:tgtEl>
                                          <p:spTgt spid="347143"/>
                                        </p:tgtEl>
                                        <p:attrNameLst>
                                          <p:attrName>style.visibility</p:attrName>
                                        </p:attrNameLst>
                                      </p:cBhvr>
                                      <p:to>
                                        <p:strVal val="visible"/>
                                      </p:to>
                                    </p:set>
                                  </p:childTnLst>
                                </p:cTn>
                              </p:par>
                            </p:childTnLst>
                          </p:cTn>
                        </p:par>
                        <p:par>
                          <p:cTn id="10" fill="hold" nodeType="afterGroup">
                            <p:stCondLst>
                              <p:cond delay="3000"/>
                            </p:stCondLst>
                            <p:childTnLst>
                              <p:par>
                                <p:cTn id="11" presetID="9" presetClass="entr" presetSubtype="0" fill="hold" grpId="0" nodeType="afterEffect">
                                  <p:stCondLst>
                                    <p:cond delay="2000"/>
                                  </p:stCondLst>
                                  <p:childTnLst>
                                    <p:set>
                                      <p:cBhvr>
                                        <p:cTn id="12" dur="1" fill="hold">
                                          <p:stCondLst>
                                            <p:cond delay="0"/>
                                          </p:stCondLst>
                                        </p:cTn>
                                        <p:tgtEl>
                                          <p:spTgt spid="347146"/>
                                        </p:tgtEl>
                                        <p:attrNameLst>
                                          <p:attrName>style.visibility</p:attrName>
                                        </p:attrNameLst>
                                      </p:cBhvr>
                                      <p:to>
                                        <p:strVal val="visible"/>
                                      </p:to>
                                    </p:set>
                                    <p:animEffect transition="in" filter="dissolve">
                                      <p:cBhvr>
                                        <p:cTn id="13" dur="500"/>
                                        <p:tgtEl>
                                          <p:spTgt spid="347146"/>
                                        </p:tgtEl>
                                      </p:cBhvr>
                                    </p:animEffect>
                                  </p:childTnLst>
                                </p:cTn>
                              </p:par>
                            </p:childTnLst>
                          </p:cTn>
                        </p:par>
                        <p:par>
                          <p:cTn id="14" fill="hold" nodeType="afterGroup">
                            <p:stCondLst>
                              <p:cond delay="5500"/>
                            </p:stCondLst>
                            <p:childTnLst>
                              <p:par>
                                <p:cTn id="15" presetID="1" presetClass="entr" presetSubtype="0" fill="hold" nodeType="afterEffect">
                                  <p:stCondLst>
                                    <p:cond delay="0"/>
                                  </p:stCondLst>
                                  <p:childTnLst>
                                    <p:set>
                                      <p:cBhvr>
                                        <p:cTn id="16" dur="1" fill="hold">
                                          <p:stCondLst>
                                            <p:cond delay="499"/>
                                          </p:stCondLst>
                                        </p:cTn>
                                        <p:tgtEl>
                                          <p:spTgt spid="347147"/>
                                        </p:tgtEl>
                                        <p:attrNameLst>
                                          <p:attrName>style.visibility</p:attrName>
                                        </p:attrNameLst>
                                      </p:cBhvr>
                                      <p:to>
                                        <p:strVal val="visible"/>
                                      </p:to>
                                    </p:set>
                                  </p:childTnLst>
                                </p:cTn>
                              </p:par>
                            </p:childTnLst>
                          </p:cTn>
                        </p:par>
                        <p:par>
                          <p:cTn id="17" fill="hold" nodeType="afterGroup">
                            <p:stCondLst>
                              <p:cond delay="6000"/>
                            </p:stCondLst>
                            <p:childTnLst>
                              <p:par>
                                <p:cTn id="18" presetID="1" presetClass="entr" presetSubtype="0" fill="hold" nodeType="afterEffect">
                                  <p:stCondLst>
                                    <p:cond delay="1000"/>
                                  </p:stCondLst>
                                  <p:childTnLst>
                                    <p:set>
                                      <p:cBhvr>
                                        <p:cTn id="19" dur="1" fill="hold">
                                          <p:stCondLst>
                                            <p:cond delay="499"/>
                                          </p:stCondLst>
                                        </p:cTn>
                                        <p:tgtEl>
                                          <p:spTgt spid="347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4" grpId="0" animBg="1" autoUpdateAnimBg="0"/>
      <p:bldP spid="347146" grpId="0" animBg="1" autoUpdateAnimBg="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E06DAFF-69E9-47F0-881D-E76C74B7682D}"/>
              </a:ext>
            </a:extLst>
          </p:cNvPr>
          <p:cNvSpPr>
            <a:spLocks noGrp="1"/>
          </p:cNvSpPr>
          <p:nvPr>
            <p:ph type="sldNum" sz="quarter" idx="12"/>
          </p:nvPr>
        </p:nvSpPr>
        <p:spPr/>
        <p:txBody>
          <a:bodyPr/>
          <a:lstStyle/>
          <a:p>
            <a:fld id="{1CE18E8D-FE04-4F6D-84B9-1755E4746D84}" type="slidenum">
              <a:rPr lang="en-US" altLang="en-US"/>
              <a:pPr/>
              <a:t>193</a:t>
            </a:fld>
            <a:endParaRPr lang="en-US" altLang="en-US"/>
          </a:p>
        </p:txBody>
      </p:sp>
      <p:sp>
        <p:nvSpPr>
          <p:cNvPr id="356354" name="Rectangle 2">
            <a:extLst>
              <a:ext uri="{FF2B5EF4-FFF2-40B4-BE49-F238E27FC236}">
                <a16:creationId xmlns:a16="http://schemas.microsoft.com/office/drawing/2014/main" id="{E4591108-BBE8-4F5B-A990-80FA1C05FBDC}"/>
              </a:ext>
            </a:extLst>
          </p:cNvPr>
          <p:cNvSpPr>
            <a:spLocks noGrp="1" noRot="1" noChangeArrowheads="1"/>
          </p:cNvSpPr>
          <p:nvPr>
            <p:ph type="title"/>
          </p:nvPr>
        </p:nvSpPr>
        <p:spPr/>
        <p:txBody>
          <a:bodyPr/>
          <a:lstStyle/>
          <a:p>
            <a:r>
              <a:rPr lang="en-US" altLang="en-US"/>
              <a:t>Using DATA for a Phonebook Dialer</a:t>
            </a:r>
          </a:p>
        </p:txBody>
      </p:sp>
      <p:sp>
        <p:nvSpPr>
          <p:cNvPr id="356355" name="Rectangle 3">
            <a:extLst>
              <a:ext uri="{FF2B5EF4-FFF2-40B4-BE49-F238E27FC236}">
                <a16:creationId xmlns:a16="http://schemas.microsoft.com/office/drawing/2014/main" id="{42DA77DF-105F-4C59-95B9-BBB7AEAB2F68}"/>
              </a:ext>
            </a:extLst>
          </p:cNvPr>
          <p:cNvSpPr>
            <a:spLocks noGrp="1" noRot="1" noChangeArrowheads="1"/>
          </p:cNvSpPr>
          <p:nvPr>
            <p:ph type="body" idx="1"/>
          </p:nvPr>
        </p:nvSpPr>
        <p:spPr/>
        <p:txBody>
          <a:bodyPr/>
          <a:lstStyle/>
          <a:p>
            <a:r>
              <a:rPr lang="en-US" altLang="en-US" sz="2800"/>
              <a:t>The code on the following screen uses DATA Statements to create a phone book program.</a:t>
            </a:r>
            <a:br>
              <a:rPr lang="en-US" altLang="en-US" sz="2800"/>
            </a:br>
            <a:endParaRPr lang="en-US" altLang="en-US" sz="2800"/>
          </a:p>
          <a:p>
            <a:r>
              <a:rPr lang="en-US" altLang="en-US" sz="2800"/>
              <a:t>The user selects a name using PB1, then dials that person's number using PB2.</a:t>
            </a:r>
            <a:br>
              <a:rPr lang="en-US" altLang="en-US" sz="2800"/>
            </a:br>
            <a:endParaRPr lang="en-US" altLang="en-US" sz="2800"/>
          </a:p>
          <a:p>
            <a:r>
              <a:rPr lang="en-US" altLang="en-US" sz="2800"/>
              <a:t>The </a:t>
            </a:r>
            <a:r>
              <a:rPr lang="en-US" altLang="en-US" sz="2800">
                <a:solidFill>
                  <a:schemeClr val="tx2"/>
                </a:solidFill>
              </a:rPr>
              <a:t>DTMFOUT</a:t>
            </a:r>
            <a:r>
              <a:rPr lang="en-US" altLang="en-US" sz="2800"/>
              <a:t> instruction generates tones used in dialing a telephone.  </a:t>
            </a:r>
            <a:r>
              <a:rPr lang="en-US" altLang="en-US" sz="2800" b="1"/>
              <a:t>NOTE:  This is for simulation only.  Refer to your BASIC Stamp Manual for instructions on interfacing the BS2 to the telephone system!</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077E62E-C7CB-450C-BB00-C4AAE80E0FC3}"/>
              </a:ext>
            </a:extLst>
          </p:cNvPr>
          <p:cNvSpPr>
            <a:spLocks noGrp="1"/>
          </p:cNvSpPr>
          <p:nvPr>
            <p:ph type="sldNum" sz="quarter" idx="12"/>
          </p:nvPr>
        </p:nvSpPr>
        <p:spPr/>
        <p:txBody>
          <a:bodyPr/>
          <a:lstStyle/>
          <a:p>
            <a:fld id="{0FCAABF1-6839-4706-A8C4-031869BAA305}" type="slidenum">
              <a:rPr lang="en-US" altLang="en-US"/>
              <a:pPr/>
              <a:t>194</a:t>
            </a:fld>
            <a:endParaRPr lang="en-US" altLang="en-US"/>
          </a:p>
        </p:txBody>
      </p:sp>
      <p:sp>
        <p:nvSpPr>
          <p:cNvPr id="355332" name="Text Box 4">
            <a:extLst>
              <a:ext uri="{FF2B5EF4-FFF2-40B4-BE49-F238E27FC236}">
                <a16:creationId xmlns:a16="http://schemas.microsoft.com/office/drawing/2014/main" id="{94CFCE7E-9D27-463B-847E-279084468EBF}"/>
              </a:ext>
            </a:extLst>
          </p:cNvPr>
          <p:cNvSpPr txBox="1">
            <a:spLocks noChangeArrowheads="1"/>
          </p:cNvSpPr>
          <p:nvPr/>
        </p:nvSpPr>
        <p:spPr bwMode="auto">
          <a:xfrm>
            <a:off x="152400" y="152400"/>
            <a:ext cx="4572000" cy="6477000"/>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en-US" altLang="en-US" sz="1400">
                <a:solidFill>
                  <a:srgbClr val="FFFFFF"/>
                </a:solidFill>
              </a:rPr>
              <a:t>'Prog. 7G: DATA Phonebook Dialer</a:t>
            </a:r>
          </a:p>
          <a:p>
            <a:pPr algn="l"/>
            <a:r>
              <a:rPr lang="en-US" altLang="en-US" sz="1400">
                <a:solidFill>
                  <a:srgbClr val="FFFFFF"/>
                </a:solidFill>
              </a:rPr>
              <a:t>'  INSERT COMMON </a:t>
            </a:r>
            <a:r>
              <a:rPr lang="en-US" altLang="en-US" sz="1400">
                <a:solidFill>
                  <a:srgbClr val="FFFFFF"/>
                </a:solidFill>
                <a:hlinkClick r:id="rId2" action="ppaction://hlinksldjump"/>
              </a:rPr>
              <a:t>CIRCUIT DECLARATIONS</a:t>
            </a:r>
            <a:r>
              <a:rPr lang="en-US" altLang="en-US" sz="1400">
                <a:solidFill>
                  <a:srgbClr val="FFFFFF"/>
                </a:solidFill>
                <a:effectLst>
                  <a:outerShdw blurRad="38100" dist="38100" dir="2700000" algn="tl">
                    <a:srgbClr val="000000"/>
                  </a:outerShdw>
                </a:effectLst>
              </a:rPr>
              <a:t> </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DATA	@$00,"BILL"</a:t>
            </a:r>
          </a:p>
          <a:p>
            <a:pPr algn="l"/>
            <a:r>
              <a:rPr lang="en-US" altLang="en-US" sz="1400">
                <a:solidFill>
                  <a:srgbClr val="FFFFFF"/>
                </a:solidFill>
                <a:effectLst>
                  <a:outerShdw blurRad="38100" dist="38100" dir="2700000" algn="tl">
                    <a:srgbClr val="000000"/>
                  </a:outerShdw>
                </a:effectLst>
              </a:rPr>
              <a:t>DATA	@$10,"555-1234"</a:t>
            </a:r>
          </a:p>
          <a:p>
            <a:pPr algn="l"/>
            <a:r>
              <a:rPr lang="en-US" altLang="en-US" sz="1400">
                <a:solidFill>
                  <a:srgbClr val="FFFFFF"/>
                </a:solidFill>
                <a:effectLst>
                  <a:outerShdw blurRad="38100" dist="38100" dir="2700000" algn="tl">
                    <a:srgbClr val="000000"/>
                  </a:outerShdw>
                </a:effectLst>
              </a:rPr>
              <a:t>DATA	@$20,"PARALLAX"</a:t>
            </a:r>
          </a:p>
          <a:p>
            <a:pPr algn="l"/>
            <a:r>
              <a:rPr lang="en-US" altLang="en-US" sz="1400">
                <a:solidFill>
                  <a:srgbClr val="FFFFFF"/>
                </a:solidFill>
                <a:effectLst>
                  <a:outerShdw blurRad="38100" dist="38100" dir="2700000" algn="tl">
                    <a:srgbClr val="000000"/>
                  </a:outerShdw>
                </a:effectLst>
              </a:rPr>
              <a:t>DATA	@$30,"1-888-512-1024"</a:t>
            </a:r>
          </a:p>
          <a:p>
            <a:pPr algn="l"/>
            <a:r>
              <a:rPr lang="en-US" altLang="en-US" sz="1400">
                <a:solidFill>
                  <a:srgbClr val="FFFFFF"/>
                </a:solidFill>
                <a:effectLst>
                  <a:outerShdw blurRad="38100" dist="38100" dir="2700000" algn="tl">
                    <a:srgbClr val="000000"/>
                  </a:outerShdw>
                </a:effectLst>
              </a:rPr>
              <a:t>DATA	@$40,"JIM"</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DATA	@$50,"555-4567"</a:t>
            </a:r>
          </a:p>
          <a:p>
            <a:pPr algn="l"/>
            <a:r>
              <a:rPr lang="en-US" altLang="en-US" sz="1400">
                <a:solidFill>
                  <a:srgbClr val="FFFFFF"/>
                </a:solidFill>
                <a:effectLst>
                  <a:outerShdw blurRad="38100" dist="38100" dir="2700000" algn="tl">
                    <a:srgbClr val="000000"/>
                  </a:outerShdw>
                </a:effectLst>
              </a:rPr>
              <a:t>DATA	@$60,0</a:t>
            </a:r>
          </a:p>
          <a:p>
            <a:pPr algn="l">
              <a:spcBef>
                <a:spcPts val="500"/>
              </a:spcBef>
              <a:spcAft>
                <a:spcPts val="500"/>
              </a:spcAft>
            </a:pPr>
            <a:r>
              <a:rPr lang="en-US" altLang="en-US" sz="1400">
                <a:solidFill>
                  <a:srgbClr val="FFFFFF"/>
                </a:solidFill>
                <a:effectLst>
                  <a:outerShdw blurRad="38100" dist="38100" dir="2700000" algn="tl">
                    <a:srgbClr val="000000"/>
                  </a:outerShdw>
                </a:effectLst>
              </a:rPr>
              <a:t>Name	VAR	BYTE</a:t>
            </a:r>
            <a:br>
              <a:rPr lang="en-US" altLang="en-US" sz="1400">
                <a:solidFill>
                  <a:srgbClr val="FFFFFF"/>
                </a:solidFill>
                <a:effectLst>
                  <a:outerShdw blurRad="38100" dist="38100" dir="2700000" algn="tl">
                    <a:srgbClr val="000000"/>
                  </a:outerShdw>
                </a:effectLst>
              </a:rPr>
            </a:b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X	VAR 	BYTE</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C	VAR	BYTE</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Name = $00</a:t>
            </a:r>
          </a:p>
          <a:p>
            <a:pPr algn="l">
              <a:spcBef>
                <a:spcPts val="500"/>
              </a:spcBef>
              <a:spcAft>
                <a:spcPts val="500"/>
              </a:spcAft>
            </a:pPr>
            <a:r>
              <a:rPr lang="en-US" altLang="en-US" sz="1400">
                <a:solidFill>
                  <a:srgbClr val="FFFFFF"/>
                </a:solidFill>
                <a:effectLst>
                  <a:outerShdw blurRad="38100" dist="38100" dir="2700000" algn="tl">
                    <a:srgbClr val="000000"/>
                  </a:outerShdw>
                </a:effectLst>
              </a:rPr>
              <a:t>Main:</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   DEBUG CLS,"Press PB1 to select name.",CR</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   DEBUG "Press PB2 to dial number.",CR</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   FOR X = 0 TO 15</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      READ Name+X,C</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      IF C = 0 THEN EndName</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      DEBUG C</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   NEXT</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EndName:</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   PAUSE 1000</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   IF PB1=PB_ON THEN NextName</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   IF PB2=PB_ON THEN DialNumber</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GOTO Main</a:t>
            </a:r>
          </a:p>
        </p:txBody>
      </p:sp>
      <p:sp>
        <p:nvSpPr>
          <p:cNvPr id="355333" name="Text Box 5">
            <a:extLst>
              <a:ext uri="{FF2B5EF4-FFF2-40B4-BE49-F238E27FC236}">
                <a16:creationId xmlns:a16="http://schemas.microsoft.com/office/drawing/2014/main" id="{F065538D-3E48-4AB6-9902-64685F3789E3}"/>
              </a:ext>
            </a:extLst>
          </p:cNvPr>
          <p:cNvSpPr txBox="1">
            <a:spLocks noChangeArrowheads="1"/>
          </p:cNvSpPr>
          <p:nvPr/>
        </p:nvSpPr>
        <p:spPr bwMode="auto">
          <a:xfrm>
            <a:off x="4800600" y="152400"/>
            <a:ext cx="4191000" cy="4800600"/>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en-US" altLang="en-US" sz="1400">
                <a:solidFill>
                  <a:srgbClr val="FFFFFF"/>
                </a:solidFill>
                <a:effectLst>
                  <a:outerShdw blurRad="38100" dist="38100" dir="2700000" algn="tl">
                    <a:srgbClr val="000000"/>
                  </a:outerShdw>
                </a:effectLst>
              </a:rPr>
              <a:t>NextName:</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   Name = Name + $20</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   READ Name,C</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   IF C &lt;&gt; 0 THEN Main</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   Name = $00</a:t>
            </a:r>
          </a:p>
          <a:p>
            <a:pPr algn="l">
              <a:spcBef>
                <a:spcPts val="500"/>
              </a:spcBef>
              <a:spcAft>
                <a:spcPts val="500"/>
              </a:spcAft>
            </a:pPr>
            <a:r>
              <a:rPr lang="en-US" altLang="en-US" sz="1400">
                <a:solidFill>
                  <a:srgbClr val="FFFFFF"/>
                </a:solidFill>
                <a:effectLst>
                  <a:outerShdw blurRad="38100" dist="38100" dir="2700000" algn="tl">
                    <a:srgbClr val="000000"/>
                  </a:outerShdw>
                </a:effectLst>
              </a:rPr>
              <a:t>GOTO Main</a:t>
            </a:r>
          </a:p>
          <a:p>
            <a:pPr algn="l">
              <a:spcBef>
                <a:spcPts val="500"/>
              </a:spcBef>
              <a:spcAft>
                <a:spcPts val="500"/>
              </a:spcAft>
            </a:pPr>
            <a:endParaRPr lang="en-US" altLang="en-US" sz="1400">
              <a:solidFill>
                <a:srgbClr val="FFFFFF"/>
              </a:solidFill>
              <a:effectLst>
                <a:outerShdw blurRad="38100" dist="38100" dir="2700000" algn="tl">
                  <a:srgbClr val="000000"/>
                </a:outerShdw>
              </a:effectLst>
            </a:endParaRPr>
          </a:p>
          <a:p>
            <a:pPr algn="l">
              <a:spcBef>
                <a:spcPts val="500"/>
              </a:spcBef>
              <a:spcAft>
                <a:spcPts val="500"/>
              </a:spcAft>
            </a:pPr>
            <a:r>
              <a:rPr lang="en-US" altLang="en-US" sz="1400">
                <a:solidFill>
                  <a:srgbClr val="FFFFFF"/>
                </a:solidFill>
                <a:effectLst>
                  <a:outerShdw blurRad="38100" dist="38100" dir="2700000" algn="tl">
                    <a:srgbClr val="000000"/>
                  </a:outerShdw>
                </a:effectLst>
              </a:rPr>
              <a:t>DialNumber:</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   DEBUG CR</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   FOR X = 0 to 15</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       READ Name+$10+X,C</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       IF C = 0 THEN EndDIAL</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       DTMFOUT Speaker,[C]</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       DEBUG C</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    NEXT</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EndDial:</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    PAUSE 1000</a:t>
            </a:r>
            <a:br>
              <a:rPr lang="en-US" altLang="en-US" sz="1400">
                <a:solidFill>
                  <a:srgbClr val="FFFFFF"/>
                </a:solidFill>
                <a:effectLst>
                  <a:outerShdw blurRad="38100" dist="38100" dir="2700000" algn="tl">
                    <a:srgbClr val="000000"/>
                  </a:outerShdw>
                </a:effectLst>
              </a:rPr>
            </a:br>
            <a:r>
              <a:rPr lang="en-US" altLang="en-US" sz="1400">
                <a:solidFill>
                  <a:srgbClr val="FFFFFF"/>
                </a:solidFill>
                <a:effectLst>
                  <a:outerShdw blurRad="38100" dist="38100" dir="2700000" algn="tl">
                    <a:srgbClr val="000000"/>
                  </a:outerShdw>
                </a:effectLst>
              </a:rPr>
              <a:t>GOTO Main</a:t>
            </a:r>
          </a:p>
          <a:p>
            <a:pPr algn="l"/>
            <a:endParaRPr lang="en-US" altLang="en-US" sz="1400">
              <a:solidFill>
                <a:srgbClr val="FFFFFF"/>
              </a:solidFill>
              <a:effectLst>
                <a:outerShdw blurRad="38100" dist="38100" dir="2700000" algn="tl">
                  <a:srgbClr val="000000"/>
                </a:outerShdw>
              </a:effectLst>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CDAFD8F-6932-416F-A944-84D78805670F}"/>
              </a:ext>
            </a:extLst>
          </p:cNvPr>
          <p:cNvSpPr>
            <a:spLocks noGrp="1"/>
          </p:cNvSpPr>
          <p:nvPr>
            <p:ph type="sldNum" sz="quarter" idx="12"/>
          </p:nvPr>
        </p:nvSpPr>
        <p:spPr/>
        <p:txBody>
          <a:bodyPr/>
          <a:lstStyle/>
          <a:p>
            <a:fld id="{B4ED8B5F-6A57-4A72-AF7E-29B759D3B4DC}" type="slidenum">
              <a:rPr lang="en-US" altLang="en-US"/>
              <a:pPr/>
              <a:t>195</a:t>
            </a:fld>
            <a:endParaRPr lang="en-US" altLang="en-US"/>
          </a:p>
        </p:txBody>
      </p:sp>
      <p:sp>
        <p:nvSpPr>
          <p:cNvPr id="357378" name="Rectangle 2">
            <a:extLst>
              <a:ext uri="{FF2B5EF4-FFF2-40B4-BE49-F238E27FC236}">
                <a16:creationId xmlns:a16="http://schemas.microsoft.com/office/drawing/2014/main" id="{D44BC4B1-18C9-4E6A-95E2-B43B9E4EDA65}"/>
              </a:ext>
            </a:extLst>
          </p:cNvPr>
          <p:cNvSpPr>
            <a:spLocks noGrp="1" noRot="1" noChangeArrowheads="1"/>
          </p:cNvSpPr>
          <p:nvPr>
            <p:ph type="title"/>
          </p:nvPr>
        </p:nvSpPr>
        <p:spPr/>
        <p:txBody>
          <a:bodyPr/>
          <a:lstStyle/>
          <a:p>
            <a:r>
              <a:rPr lang="en-US" altLang="en-US" sz="2800"/>
              <a:t>Challenge 7E: Analyze and Modify Phonebook</a:t>
            </a:r>
          </a:p>
        </p:txBody>
      </p:sp>
      <p:sp>
        <p:nvSpPr>
          <p:cNvPr id="357379" name="Rectangle 3">
            <a:extLst>
              <a:ext uri="{FF2B5EF4-FFF2-40B4-BE49-F238E27FC236}">
                <a16:creationId xmlns:a16="http://schemas.microsoft.com/office/drawing/2014/main" id="{785ECD5F-229C-403A-A57E-14DCB1ABC5BD}"/>
              </a:ext>
            </a:extLst>
          </p:cNvPr>
          <p:cNvSpPr>
            <a:spLocks noGrp="1" noRot="1" noChangeArrowheads="1"/>
          </p:cNvSpPr>
          <p:nvPr>
            <p:ph type="body" idx="1"/>
          </p:nvPr>
        </p:nvSpPr>
        <p:spPr/>
        <p:txBody>
          <a:bodyPr/>
          <a:lstStyle/>
          <a:p>
            <a:pPr>
              <a:lnSpc>
                <a:spcPct val="90000"/>
              </a:lnSpc>
            </a:pPr>
            <a:r>
              <a:rPr lang="en-US" altLang="en-US"/>
              <a:t>1) Analyze program 7G and answer the following questions:</a:t>
            </a:r>
          </a:p>
          <a:p>
            <a:pPr lvl="1">
              <a:lnSpc>
                <a:spcPct val="90000"/>
              </a:lnSpc>
            </a:pPr>
            <a:r>
              <a:rPr lang="en-US" altLang="en-US"/>
              <a:t>How does the program identify the end of the name or number?</a:t>
            </a:r>
          </a:p>
          <a:p>
            <a:pPr lvl="1">
              <a:lnSpc>
                <a:spcPct val="90000"/>
              </a:lnSpc>
            </a:pPr>
            <a:r>
              <a:rPr lang="en-US" altLang="en-US"/>
              <a:t>How does the program move to the next name in the listing?</a:t>
            </a:r>
          </a:p>
          <a:p>
            <a:pPr lvl="1">
              <a:lnSpc>
                <a:spcPct val="90000"/>
              </a:lnSpc>
            </a:pPr>
            <a:r>
              <a:rPr lang="en-US" altLang="en-US"/>
              <a:t>How does the program access the correct number to dial?</a:t>
            </a:r>
            <a:br>
              <a:rPr lang="en-US" altLang="en-US"/>
            </a:br>
            <a:endParaRPr lang="en-US" altLang="en-US"/>
          </a:p>
          <a:p>
            <a:pPr>
              <a:lnSpc>
                <a:spcPct val="90000"/>
              </a:lnSpc>
            </a:pPr>
            <a:r>
              <a:rPr lang="en-US" altLang="en-US"/>
              <a:t>2) Add an entry for your own name and number and test.</a:t>
            </a:r>
          </a:p>
        </p:txBody>
      </p:sp>
      <p:sp>
        <p:nvSpPr>
          <p:cNvPr id="357380" name="AutoShape 4">
            <a:hlinkClick r:id="rId2" action="ppaction://hlinksldjump" highlightClick="1"/>
            <a:extLst>
              <a:ext uri="{FF2B5EF4-FFF2-40B4-BE49-F238E27FC236}">
                <a16:creationId xmlns:a16="http://schemas.microsoft.com/office/drawing/2014/main" id="{B98B7FC6-2211-4790-9B99-1B92947B00E1}"/>
              </a:ext>
            </a:extLst>
          </p:cNvPr>
          <p:cNvSpPr>
            <a:spLocks noChangeArrowheads="1"/>
          </p:cNvSpPr>
          <p:nvPr/>
        </p:nvSpPr>
        <p:spPr bwMode="auto">
          <a:xfrm>
            <a:off x="7086600" y="56388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sp>
        <p:nvSpPr>
          <p:cNvPr id="357381" name="AutoShape 5">
            <a:hlinkClick r:id="rId3" action="ppaction://hlinksldjump" highlightClick="1"/>
            <a:extLst>
              <a:ext uri="{FF2B5EF4-FFF2-40B4-BE49-F238E27FC236}">
                <a16:creationId xmlns:a16="http://schemas.microsoft.com/office/drawing/2014/main" id="{D2DC582A-6E86-4DF1-B29E-F022F2F62AD4}"/>
              </a:ext>
            </a:extLst>
          </p:cNvPr>
          <p:cNvSpPr>
            <a:spLocks noChangeArrowheads="1"/>
          </p:cNvSpPr>
          <p:nvPr/>
        </p:nvSpPr>
        <p:spPr bwMode="auto">
          <a:xfrm>
            <a:off x="7086600" y="39624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95227EC-8C1A-47AC-8DA7-221002C4B247}"/>
              </a:ext>
            </a:extLst>
          </p:cNvPr>
          <p:cNvSpPr>
            <a:spLocks noGrp="1"/>
          </p:cNvSpPr>
          <p:nvPr>
            <p:ph type="sldNum" sz="quarter" idx="12"/>
          </p:nvPr>
        </p:nvSpPr>
        <p:spPr/>
        <p:txBody>
          <a:bodyPr/>
          <a:lstStyle/>
          <a:p>
            <a:fld id="{612179AF-B35B-45C5-ACD7-E7934EBCE5ED}" type="slidenum">
              <a:rPr lang="en-US" altLang="en-US"/>
              <a:pPr/>
              <a:t>196</a:t>
            </a:fld>
            <a:endParaRPr lang="en-US" altLang="en-US"/>
          </a:p>
        </p:txBody>
      </p:sp>
      <p:sp>
        <p:nvSpPr>
          <p:cNvPr id="367618" name="Rectangle 2">
            <a:extLst>
              <a:ext uri="{FF2B5EF4-FFF2-40B4-BE49-F238E27FC236}">
                <a16:creationId xmlns:a16="http://schemas.microsoft.com/office/drawing/2014/main" id="{72CC6779-18A0-4E8B-8554-6123EB656E67}"/>
              </a:ext>
            </a:extLst>
          </p:cNvPr>
          <p:cNvSpPr>
            <a:spLocks noGrp="1" noRot="1" noChangeArrowheads="1"/>
          </p:cNvSpPr>
          <p:nvPr>
            <p:ph type="title"/>
          </p:nvPr>
        </p:nvSpPr>
        <p:spPr/>
        <p:txBody>
          <a:bodyPr/>
          <a:lstStyle/>
          <a:p>
            <a:r>
              <a:rPr lang="en-US" altLang="en-US" sz="3200"/>
              <a:t>Section 8: Data Communications &amp; Control</a:t>
            </a:r>
          </a:p>
        </p:txBody>
      </p:sp>
      <p:sp>
        <p:nvSpPr>
          <p:cNvPr id="367619" name="Rectangle 3">
            <a:extLst>
              <a:ext uri="{FF2B5EF4-FFF2-40B4-BE49-F238E27FC236}">
                <a16:creationId xmlns:a16="http://schemas.microsoft.com/office/drawing/2014/main" id="{C899784B-7D77-4DCE-A936-306E14BC7966}"/>
              </a:ext>
            </a:extLst>
          </p:cNvPr>
          <p:cNvSpPr>
            <a:spLocks noGrp="1" noRot="1" noChangeArrowheads="1"/>
          </p:cNvSpPr>
          <p:nvPr>
            <p:ph type="body" idx="1"/>
          </p:nvPr>
        </p:nvSpPr>
        <p:spPr>
          <a:xfrm>
            <a:off x="152400" y="685800"/>
            <a:ext cx="4191000" cy="5334000"/>
          </a:xfrm>
        </p:spPr>
        <p:txBody>
          <a:bodyPr/>
          <a:lstStyle/>
          <a:p>
            <a:r>
              <a:rPr lang="en-US" altLang="en-US" sz="2000">
                <a:hlinkClick r:id="rId2" action="ppaction://hlinksldjump"/>
              </a:rPr>
              <a:t>Data Communications Overview</a:t>
            </a:r>
            <a:endParaRPr lang="en-US" altLang="en-US" sz="2000"/>
          </a:p>
          <a:p>
            <a:r>
              <a:rPr lang="en-US" altLang="en-US" sz="2000">
                <a:hlinkClick r:id="rId3" action="ppaction://hlinksldjump"/>
              </a:rPr>
              <a:t>Parallel Communications</a:t>
            </a:r>
            <a:endParaRPr lang="en-US" altLang="en-US" sz="2000"/>
          </a:p>
          <a:p>
            <a:r>
              <a:rPr lang="en-US" altLang="en-US" sz="2000">
                <a:hlinkClick r:id="rId4" action="ppaction://hlinksldjump"/>
              </a:rPr>
              <a:t>Serial Communications</a:t>
            </a:r>
            <a:endParaRPr lang="en-US" altLang="en-US" sz="2000"/>
          </a:p>
          <a:p>
            <a:pPr lvl="1"/>
            <a:r>
              <a:rPr lang="en-US" altLang="en-US" sz="1800">
                <a:hlinkClick r:id="rId5" action="ppaction://hlinksldjump"/>
              </a:rPr>
              <a:t>Synchronous Communications</a:t>
            </a:r>
            <a:br>
              <a:rPr lang="en-US" altLang="en-US" sz="1800">
                <a:hlinkClick r:id="rId5" action="ppaction://hlinksldjump"/>
              </a:rPr>
            </a:br>
            <a:r>
              <a:rPr lang="en-US" altLang="en-US" sz="1800">
                <a:hlinkClick r:id="rId5" action="ppaction://hlinksldjump"/>
              </a:rPr>
              <a:t> – SHIFTIN</a:t>
            </a:r>
            <a:endParaRPr lang="en-US" altLang="en-US" sz="1800"/>
          </a:p>
          <a:p>
            <a:pPr lvl="2"/>
            <a:r>
              <a:rPr lang="en-US" altLang="en-US" sz="1600">
                <a:hlinkClick r:id="rId6" action="ppaction://hlinksldjump"/>
              </a:rPr>
              <a:t>ADC0831 8-Bit Serial A/D</a:t>
            </a:r>
            <a:endParaRPr lang="en-US" altLang="en-US" sz="1600"/>
          </a:p>
          <a:p>
            <a:pPr lvl="2"/>
            <a:r>
              <a:rPr lang="en-US" altLang="en-US" sz="1600">
                <a:hlinkClick r:id="rId7" action="ppaction://hlinksldjump"/>
              </a:rPr>
              <a:t>Reading the ADC0831 with SHIFTIN</a:t>
            </a:r>
            <a:endParaRPr lang="en-US" altLang="en-US" sz="1600"/>
          </a:p>
          <a:p>
            <a:pPr lvl="2"/>
            <a:r>
              <a:rPr lang="en-US" altLang="en-US" sz="1600">
                <a:hlinkClick r:id="rId8" action="ppaction://hlinksldjump"/>
              </a:rPr>
              <a:t>O-Scope Capture of SHIFTIN</a:t>
            </a:r>
            <a:endParaRPr lang="en-US" altLang="en-US" sz="1600"/>
          </a:p>
          <a:p>
            <a:pPr lvl="1"/>
            <a:r>
              <a:rPr lang="en-US" altLang="en-US" sz="1800">
                <a:hlinkClick r:id="rId9" action="ppaction://hlinksldjump"/>
              </a:rPr>
              <a:t>SHIFTOUT</a:t>
            </a:r>
            <a:endParaRPr lang="en-US" altLang="en-US" sz="1800"/>
          </a:p>
          <a:p>
            <a:pPr lvl="1"/>
            <a:r>
              <a:rPr lang="en-US" altLang="en-US" sz="1800">
                <a:hlinkClick r:id="rId10" action="ppaction://hlinksldjump"/>
              </a:rPr>
              <a:t>Asynchronous Serial</a:t>
            </a:r>
            <a:endParaRPr lang="en-US" altLang="en-US" sz="1800"/>
          </a:p>
          <a:p>
            <a:pPr lvl="2"/>
            <a:r>
              <a:rPr lang="en-US" altLang="en-US" sz="1600">
                <a:hlinkClick r:id="rId11" action="ppaction://hlinksldjump"/>
              </a:rPr>
              <a:t>SERIN Instruction</a:t>
            </a:r>
            <a:endParaRPr lang="en-US" altLang="en-US" sz="1600"/>
          </a:p>
          <a:p>
            <a:pPr lvl="2"/>
            <a:r>
              <a:rPr lang="en-US" altLang="en-US" sz="1600">
                <a:hlinkClick r:id="rId12" action="ppaction://hlinksldjump"/>
              </a:rPr>
              <a:t>Controlling the Buzzer's Tone</a:t>
            </a:r>
            <a:endParaRPr lang="en-US" altLang="en-US" sz="1600"/>
          </a:p>
          <a:p>
            <a:pPr lvl="2"/>
            <a:r>
              <a:rPr lang="en-US" altLang="en-US" sz="1600">
                <a:hlinkClick r:id="rId13" action="ppaction://hlinksldjump"/>
              </a:rPr>
              <a:t>Typical Asynchronous Timing</a:t>
            </a:r>
            <a:endParaRPr lang="en-US" altLang="en-US" sz="1600"/>
          </a:p>
          <a:p>
            <a:pPr lvl="2"/>
            <a:r>
              <a:rPr lang="en-US" altLang="en-US" sz="1600">
                <a:hlinkClick r:id="rId14" action="ppaction://hlinksldjump"/>
              </a:rPr>
              <a:t>RS-232 Standards</a:t>
            </a:r>
            <a:endParaRPr lang="en-US" altLang="en-US" sz="1600"/>
          </a:p>
          <a:p>
            <a:pPr lvl="2"/>
            <a:r>
              <a:rPr lang="en-US" altLang="en-US" sz="1600">
                <a:hlinkClick r:id="rId15" action="ppaction://hlinksldjump"/>
              </a:rPr>
              <a:t>SEROUT</a:t>
            </a:r>
            <a:endParaRPr lang="en-US" altLang="en-US" sz="1600"/>
          </a:p>
        </p:txBody>
      </p:sp>
      <p:sp>
        <p:nvSpPr>
          <p:cNvPr id="367620" name="Rectangle 4">
            <a:extLst>
              <a:ext uri="{FF2B5EF4-FFF2-40B4-BE49-F238E27FC236}">
                <a16:creationId xmlns:a16="http://schemas.microsoft.com/office/drawing/2014/main" id="{4E6F9AAD-BEAC-4686-9D42-A6D675456E9A}"/>
              </a:ext>
            </a:extLst>
          </p:cNvPr>
          <p:cNvSpPr>
            <a:spLocks noRot="1" noChangeArrowheads="1"/>
          </p:cNvSpPr>
          <p:nvPr/>
        </p:nvSpPr>
        <p:spPr bwMode="auto">
          <a:xfrm>
            <a:off x="4876800" y="685800"/>
            <a:ext cx="404177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0"/>
              </a:spcBef>
              <a:defRPr sz="2400">
                <a:solidFill>
                  <a:schemeClr val="tx1"/>
                </a:solidFill>
                <a:latin typeface="Times New Roman" panose="02020603050405020304" pitchFamily="18" charset="0"/>
              </a:defRPr>
            </a:lvl1pPr>
            <a:lvl2pPr marL="742950" indent="-285750" algn="l">
              <a:spcBef>
                <a:spcPct val="0"/>
              </a:spcBef>
              <a:defRPr sz="2400">
                <a:solidFill>
                  <a:schemeClr val="tx1"/>
                </a:solidFill>
                <a:latin typeface="Times New Roman" panose="02020603050405020304" pitchFamily="18" charset="0"/>
              </a:defRPr>
            </a:lvl2pPr>
            <a:lvl3pPr marL="1143000" indent="-228600" algn="l">
              <a:spcBef>
                <a:spcPct val="0"/>
              </a:spcBef>
              <a:defRPr sz="2400">
                <a:solidFill>
                  <a:schemeClr val="tx1"/>
                </a:solidFill>
                <a:latin typeface="Times New Roman" panose="02020603050405020304" pitchFamily="18" charset="0"/>
              </a:defRPr>
            </a:lvl3pPr>
            <a:lvl4pPr marL="1600200" indent="-228600" algn="l">
              <a:spcBef>
                <a:spcPct val="0"/>
              </a:spcBef>
              <a:defRPr sz="2400">
                <a:solidFill>
                  <a:schemeClr val="tx1"/>
                </a:solidFill>
                <a:latin typeface="Times New Roman" panose="02020603050405020304" pitchFamily="18" charset="0"/>
              </a:defRPr>
            </a:lvl4pPr>
            <a:lvl5pPr marL="2057400" indent="-228600" algn="l">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a:spcBef>
                <a:spcPct val="20000"/>
              </a:spcBef>
              <a:buClr>
                <a:schemeClr val="hlink"/>
              </a:buClr>
              <a:buSzPct val="80000"/>
              <a:buFont typeface="Wingdings 3" panose="05040102010807070707" pitchFamily="18" charset="2"/>
              <a:buChar char="}"/>
            </a:pPr>
            <a:endParaRPr lang="en-US" altLang="en-US" sz="2000" b="0">
              <a:effectLst>
                <a:outerShdw blurRad="38100" dist="38100" dir="2700000" algn="tl">
                  <a:srgbClr val="000000"/>
                </a:outerShdw>
              </a:effectLst>
              <a:latin typeface="Arial" panose="020B0604020202020204" pitchFamily="34" charset="0"/>
            </a:endParaRPr>
          </a:p>
        </p:txBody>
      </p:sp>
      <p:sp>
        <p:nvSpPr>
          <p:cNvPr id="367621" name="Rectangle 5">
            <a:extLst>
              <a:ext uri="{FF2B5EF4-FFF2-40B4-BE49-F238E27FC236}">
                <a16:creationId xmlns:a16="http://schemas.microsoft.com/office/drawing/2014/main" id="{909F8D7F-E676-4322-AD01-AF30B7503819}"/>
              </a:ext>
            </a:extLst>
          </p:cNvPr>
          <p:cNvSpPr>
            <a:spLocks noRot="1" noChangeArrowheads="1"/>
          </p:cNvSpPr>
          <p:nvPr/>
        </p:nvSpPr>
        <p:spPr bwMode="auto">
          <a:xfrm>
            <a:off x="4495800" y="685800"/>
            <a:ext cx="449897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0"/>
              </a:spcBef>
              <a:defRPr sz="2400">
                <a:solidFill>
                  <a:schemeClr val="tx1"/>
                </a:solidFill>
                <a:latin typeface="Times New Roman" panose="02020603050405020304" pitchFamily="18" charset="0"/>
              </a:defRPr>
            </a:lvl1pPr>
            <a:lvl2pPr marL="742950" indent="-285750" algn="l">
              <a:spcBef>
                <a:spcPct val="0"/>
              </a:spcBef>
              <a:defRPr sz="2400">
                <a:solidFill>
                  <a:schemeClr val="tx1"/>
                </a:solidFill>
                <a:latin typeface="Times New Roman" panose="02020603050405020304" pitchFamily="18" charset="0"/>
              </a:defRPr>
            </a:lvl2pPr>
            <a:lvl3pPr marL="1143000" indent="-228600" algn="l">
              <a:spcBef>
                <a:spcPct val="0"/>
              </a:spcBef>
              <a:defRPr sz="2400">
                <a:solidFill>
                  <a:schemeClr val="tx1"/>
                </a:solidFill>
                <a:latin typeface="Times New Roman" panose="02020603050405020304" pitchFamily="18" charset="0"/>
              </a:defRPr>
            </a:lvl3pPr>
            <a:lvl4pPr marL="1600200" indent="-228600" algn="l">
              <a:spcBef>
                <a:spcPct val="0"/>
              </a:spcBef>
              <a:defRPr sz="2400">
                <a:solidFill>
                  <a:schemeClr val="tx1"/>
                </a:solidFill>
                <a:latin typeface="Times New Roman" panose="02020603050405020304" pitchFamily="18" charset="0"/>
              </a:defRPr>
            </a:lvl4pPr>
            <a:lvl5pPr marL="2057400" indent="-228600" algn="l">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buClr>
                <a:schemeClr val="hlink"/>
              </a:buClr>
              <a:buSzPct val="80000"/>
              <a:buFont typeface="Wingdings 3" panose="05040102010807070707" pitchFamily="18" charset="2"/>
              <a:buChar char="}"/>
            </a:pPr>
            <a:r>
              <a:rPr lang="en-US" altLang="en-US" sz="2000" b="0">
                <a:effectLst>
                  <a:outerShdw blurRad="38100" dist="38100" dir="2700000" algn="tl">
                    <a:srgbClr val="000000"/>
                  </a:outerShdw>
                </a:effectLst>
                <a:latin typeface="Arial" panose="020B0604020202020204" pitchFamily="34" charset="0"/>
                <a:hlinkClick r:id="rId16" action="ppaction://hlinksldjump"/>
              </a:rPr>
              <a:t>Pulse Width Data</a:t>
            </a:r>
            <a:endParaRPr lang="en-US" altLang="en-US" sz="2000" b="0">
              <a:effectLst>
                <a:outerShdw blurRad="38100" dist="38100" dir="2700000" algn="tl">
                  <a:srgbClr val="000000"/>
                </a:outerShdw>
              </a:effectLst>
              <a:latin typeface="Arial" panose="020B0604020202020204" pitchFamily="34" charset="0"/>
            </a:endParaRPr>
          </a:p>
          <a:p>
            <a:pPr lvl="1">
              <a:lnSpc>
                <a:spcPct val="90000"/>
              </a:lnSpc>
              <a:spcBef>
                <a:spcPct val="20000"/>
              </a:spcBef>
              <a:buClr>
                <a:schemeClr val="folHlink"/>
              </a:buClr>
              <a:buSzTx/>
              <a:buFont typeface="Wingdings" panose="05000000000000000000" pitchFamily="2" charset="2"/>
              <a:buChar char="§"/>
            </a:pPr>
            <a:r>
              <a:rPr lang="en-US" altLang="en-US" sz="1800" b="0">
                <a:effectLst>
                  <a:outerShdw blurRad="38100" dist="38100" dir="2700000" algn="tl">
                    <a:srgbClr val="000000"/>
                  </a:outerShdw>
                </a:effectLst>
                <a:latin typeface="Arial" panose="020B0604020202020204" pitchFamily="34" charset="0"/>
                <a:hlinkClick r:id="rId17" action="ppaction://hlinksldjump"/>
              </a:rPr>
              <a:t>Using PULSOUT</a:t>
            </a:r>
            <a:endParaRPr lang="en-US" altLang="en-US" sz="1800" b="0">
              <a:effectLst>
                <a:outerShdw blurRad="38100" dist="38100" dir="2700000" algn="tl">
                  <a:srgbClr val="000000"/>
                </a:outerShdw>
              </a:effectLst>
              <a:latin typeface="Arial" panose="020B0604020202020204" pitchFamily="34" charset="0"/>
            </a:endParaRPr>
          </a:p>
          <a:p>
            <a:pPr lvl="2">
              <a:lnSpc>
                <a:spcPct val="90000"/>
              </a:lnSpc>
              <a:spcBef>
                <a:spcPct val="20000"/>
              </a:spcBef>
              <a:buClr>
                <a:schemeClr val="hlink"/>
              </a:buClr>
              <a:buSzPct val="80000"/>
              <a:buFont typeface="Wingdings 3" panose="05040102010807070707" pitchFamily="18" charset="2"/>
              <a:buChar char=""/>
            </a:pPr>
            <a:r>
              <a:rPr lang="en-US" altLang="en-US" sz="1600" b="0">
                <a:effectLst>
                  <a:outerShdw blurRad="38100" dist="38100" dir="2700000" algn="tl">
                    <a:srgbClr val="000000"/>
                  </a:outerShdw>
                </a:effectLst>
                <a:latin typeface="Arial" panose="020B0604020202020204" pitchFamily="34" charset="0"/>
                <a:hlinkClick r:id="rId18" action="ppaction://hlinksldjump"/>
              </a:rPr>
              <a:t>O-Scope Capture of PULSOUT</a:t>
            </a:r>
            <a:endParaRPr lang="en-US" altLang="en-US" sz="1600" b="0">
              <a:effectLst>
                <a:outerShdw blurRad="38100" dist="38100" dir="2700000" algn="tl">
                  <a:srgbClr val="000000"/>
                </a:outerShdw>
              </a:effectLst>
              <a:latin typeface="Arial" panose="020B0604020202020204" pitchFamily="34" charset="0"/>
            </a:endParaRPr>
          </a:p>
          <a:p>
            <a:pPr lvl="2">
              <a:lnSpc>
                <a:spcPct val="90000"/>
              </a:lnSpc>
              <a:spcBef>
                <a:spcPct val="20000"/>
              </a:spcBef>
              <a:buClr>
                <a:schemeClr val="hlink"/>
              </a:buClr>
              <a:buSzPct val="80000"/>
              <a:buFont typeface="Wingdings 3" panose="05040102010807070707" pitchFamily="18" charset="2"/>
              <a:buChar char=""/>
            </a:pPr>
            <a:r>
              <a:rPr lang="en-US" altLang="en-US" sz="1600" b="0">
                <a:effectLst>
                  <a:outerShdw blurRad="38100" dist="38100" dir="2700000" algn="tl">
                    <a:srgbClr val="000000"/>
                  </a:outerShdw>
                </a:effectLst>
                <a:latin typeface="Arial" panose="020B0604020202020204" pitchFamily="34" charset="0"/>
                <a:hlinkClick r:id="rId19" action="ppaction://hlinksldjump"/>
              </a:rPr>
              <a:t>Positioning a Servo with PULSOUT</a:t>
            </a:r>
            <a:endParaRPr lang="en-US" altLang="en-US" sz="1600" b="0">
              <a:effectLst>
                <a:outerShdw blurRad="38100" dist="38100" dir="2700000" algn="tl">
                  <a:srgbClr val="000000"/>
                </a:outerShdw>
              </a:effectLst>
              <a:latin typeface="Arial" panose="020B0604020202020204" pitchFamily="34" charset="0"/>
            </a:endParaRPr>
          </a:p>
          <a:p>
            <a:pPr lvl="2">
              <a:lnSpc>
                <a:spcPct val="90000"/>
              </a:lnSpc>
              <a:spcBef>
                <a:spcPct val="20000"/>
              </a:spcBef>
              <a:buClr>
                <a:schemeClr val="hlink"/>
              </a:buClr>
              <a:buSzPct val="80000"/>
              <a:buFont typeface="Wingdings 3" panose="05040102010807070707" pitchFamily="18" charset="2"/>
              <a:buChar char=""/>
            </a:pPr>
            <a:r>
              <a:rPr lang="en-US" altLang="en-US" sz="1600" b="0">
                <a:effectLst>
                  <a:outerShdw blurRad="38100" dist="38100" dir="2700000" algn="tl">
                    <a:srgbClr val="000000"/>
                  </a:outerShdw>
                </a:effectLst>
                <a:latin typeface="Arial" panose="020B0604020202020204" pitchFamily="34" charset="0"/>
                <a:hlinkClick r:id="rId20" action="ppaction://hlinksldjump"/>
              </a:rPr>
              <a:t>Pulse Train Capture</a:t>
            </a:r>
            <a:endParaRPr lang="en-US" altLang="en-US" sz="1600" b="0">
              <a:effectLst>
                <a:outerShdw blurRad="38100" dist="38100" dir="2700000" algn="tl">
                  <a:srgbClr val="000000"/>
                </a:outerShdw>
              </a:effectLst>
              <a:latin typeface="Arial" panose="020B0604020202020204" pitchFamily="34" charset="0"/>
            </a:endParaRPr>
          </a:p>
          <a:p>
            <a:pPr lvl="1">
              <a:lnSpc>
                <a:spcPct val="90000"/>
              </a:lnSpc>
              <a:spcBef>
                <a:spcPct val="20000"/>
              </a:spcBef>
              <a:buClr>
                <a:schemeClr val="folHlink"/>
              </a:buClr>
              <a:buSzTx/>
              <a:buFont typeface="Wingdings" panose="05000000000000000000" pitchFamily="2" charset="2"/>
              <a:buChar char="§"/>
            </a:pPr>
            <a:r>
              <a:rPr lang="en-US" altLang="en-US" sz="1800" b="0">
                <a:effectLst>
                  <a:outerShdw blurRad="38100" dist="38100" dir="2700000" algn="tl">
                    <a:srgbClr val="000000"/>
                  </a:outerShdw>
                </a:effectLst>
                <a:latin typeface="Arial" panose="020B0604020202020204" pitchFamily="34" charset="0"/>
                <a:hlinkClick r:id="rId21" action="ppaction://hlinksldjump"/>
              </a:rPr>
              <a:t>PULSIN</a:t>
            </a:r>
            <a:endParaRPr lang="en-US" altLang="en-US" sz="1800" b="0">
              <a:effectLst>
                <a:outerShdw blurRad="38100" dist="38100" dir="2700000" algn="tl">
                  <a:srgbClr val="000000"/>
                </a:outerShdw>
              </a:effectLst>
              <a:latin typeface="Arial" panose="020B0604020202020204" pitchFamily="34" charset="0"/>
            </a:endParaRPr>
          </a:p>
          <a:p>
            <a:pPr lvl="1">
              <a:lnSpc>
                <a:spcPct val="90000"/>
              </a:lnSpc>
              <a:spcBef>
                <a:spcPct val="20000"/>
              </a:spcBef>
              <a:buClr>
                <a:schemeClr val="folHlink"/>
              </a:buClr>
              <a:buSzTx/>
              <a:buFont typeface="Wingdings" panose="05000000000000000000" pitchFamily="2" charset="2"/>
              <a:buChar char="§"/>
            </a:pPr>
            <a:r>
              <a:rPr lang="en-US" altLang="en-US" sz="1800" b="0">
                <a:effectLst>
                  <a:outerShdw blurRad="38100" dist="38100" dir="2700000" algn="tl">
                    <a:srgbClr val="000000"/>
                  </a:outerShdw>
                </a:effectLst>
                <a:latin typeface="Arial" panose="020B0604020202020204" pitchFamily="34" charset="0"/>
                <a:hlinkClick r:id="rId22" action="ppaction://hlinksldjump"/>
              </a:rPr>
              <a:t>Pulse Width Modulation</a:t>
            </a:r>
            <a:endParaRPr lang="en-US" altLang="en-US" sz="1800" b="0">
              <a:effectLst>
                <a:outerShdw blurRad="38100" dist="38100" dir="2700000" algn="tl">
                  <a:srgbClr val="000000"/>
                </a:outerShdw>
              </a:effectLst>
              <a:latin typeface="Arial" panose="020B0604020202020204" pitchFamily="34" charset="0"/>
            </a:endParaRPr>
          </a:p>
          <a:p>
            <a:pPr lvl="2">
              <a:lnSpc>
                <a:spcPct val="90000"/>
              </a:lnSpc>
              <a:spcBef>
                <a:spcPct val="20000"/>
              </a:spcBef>
              <a:buClr>
                <a:schemeClr val="hlink"/>
              </a:buClr>
              <a:buSzPct val="80000"/>
              <a:buFont typeface="Wingdings 3" panose="05040102010807070707" pitchFamily="18" charset="2"/>
              <a:buChar char=""/>
            </a:pPr>
            <a:r>
              <a:rPr lang="en-US" altLang="en-US" sz="1600" b="0">
                <a:effectLst>
                  <a:outerShdw blurRad="38100" dist="38100" dir="2700000" algn="tl">
                    <a:srgbClr val="000000"/>
                  </a:outerShdw>
                </a:effectLst>
                <a:latin typeface="Arial" panose="020B0604020202020204" pitchFamily="34" charset="0"/>
                <a:hlinkClick r:id="rId23" action="ppaction://hlinksldjump"/>
              </a:rPr>
              <a:t>PWM Instruction</a:t>
            </a:r>
            <a:endParaRPr lang="en-US" altLang="en-US" sz="1600" b="0">
              <a:effectLst>
                <a:outerShdw blurRad="38100" dist="38100" dir="2700000" algn="tl">
                  <a:srgbClr val="000000"/>
                </a:outerShdw>
              </a:effectLst>
              <a:latin typeface="Arial" panose="020B0604020202020204" pitchFamily="34" charset="0"/>
            </a:endParaRPr>
          </a:p>
          <a:p>
            <a:pPr lvl="2">
              <a:lnSpc>
                <a:spcPct val="90000"/>
              </a:lnSpc>
              <a:spcBef>
                <a:spcPct val="20000"/>
              </a:spcBef>
              <a:buClr>
                <a:schemeClr val="hlink"/>
              </a:buClr>
              <a:buSzPct val="80000"/>
              <a:buFont typeface="Wingdings 3" panose="05040102010807070707" pitchFamily="18" charset="2"/>
              <a:buChar char=""/>
            </a:pPr>
            <a:r>
              <a:rPr lang="en-US" altLang="en-US" sz="1600" b="0">
                <a:effectLst>
                  <a:outerShdw blurRad="38100" dist="38100" dir="2700000" algn="tl">
                    <a:srgbClr val="000000"/>
                  </a:outerShdw>
                </a:effectLst>
                <a:latin typeface="Arial" panose="020B0604020202020204" pitchFamily="34" charset="0"/>
                <a:hlinkClick r:id="rId24" action="ppaction://hlinksldjump"/>
              </a:rPr>
              <a:t>PWM Waveforms</a:t>
            </a:r>
            <a:endParaRPr lang="en-US" altLang="en-US" sz="1600" b="0">
              <a:effectLst>
                <a:outerShdw blurRad="38100" dist="38100" dir="2700000" algn="tl">
                  <a:srgbClr val="000000"/>
                </a:outerShdw>
              </a:effectLst>
              <a:latin typeface="Arial" panose="020B0604020202020204" pitchFamily="34" charset="0"/>
            </a:endParaRPr>
          </a:p>
          <a:p>
            <a:pPr lvl="2">
              <a:lnSpc>
                <a:spcPct val="90000"/>
              </a:lnSpc>
              <a:spcBef>
                <a:spcPct val="20000"/>
              </a:spcBef>
              <a:buClr>
                <a:schemeClr val="hlink"/>
              </a:buClr>
              <a:buSzPct val="80000"/>
              <a:buFont typeface="Wingdings 3" panose="05040102010807070707" pitchFamily="18" charset="2"/>
              <a:buChar char=""/>
            </a:pPr>
            <a:r>
              <a:rPr lang="en-US" altLang="en-US" sz="1600" b="0">
                <a:effectLst>
                  <a:outerShdw blurRad="38100" dist="38100" dir="2700000" algn="tl">
                    <a:srgbClr val="000000"/>
                  </a:outerShdw>
                </a:effectLst>
                <a:latin typeface="Arial" panose="020B0604020202020204" pitchFamily="34" charset="0"/>
                <a:hlinkClick r:id="rId25" action="ppaction://hlinksldjump"/>
              </a:rPr>
              <a:t>Filtering PWM</a:t>
            </a:r>
            <a:endParaRPr lang="en-US" altLang="en-US" sz="1600" b="0">
              <a:effectLst>
                <a:outerShdw blurRad="38100" dist="38100" dir="2700000" algn="tl">
                  <a:srgbClr val="000000"/>
                </a:outerShdw>
              </a:effectLst>
              <a:latin typeface="Arial" panose="020B0604020202020204" pitchFamily="34" charset="0"/>
            </a:endParaRPr>
          </a:p>
          <a:p>
            <a:pPr lvl="1">
              <a:lnSpc>
                <a:spcPct val="90000"/>
              </a:lnSpc>
              <a:spcBef>
                <a:spcPct val="20000"/>
              </a:spcBef>
              <a:buClr>
                <a:schemeClr val="folHlink"/>
              </a:buClr>
              <a:buSzTx/>
              <a:buFont typeface="Wingdings" panose="05000000000000000000" pitchFamily="2" charset="2"/>
              <a:buChar char="§"/>
            </a:pPr>
            <a:endParaRPr lang="en-US" altLang="en-US" sz="1800" b="0">
              <a:effectLst>
                <a:outerShdw blurRad="38100" dist="38100" dir="2700000" algn="tl">
                  <a:srgbClr val="000000"/>
                </a:outerShdw>
              </a:effectLst>
              <a:latin typeface="Arial" panose="020B0604020202020204" pitchFamily="34" charset="0"/>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18996F8-D03F-490F-8684-9F39B6BD311C}"/>
              </a:ext>
            </a:extLst>
          </p:cNvPr>
          <p:cNvSpPr>
            <a:spLocks noGrp="1"/>
          </p:cNvSpPr>
          <p:nvPr>
            <p:ph type="sldNum" sz="quarter" idx="12"/>
          </p:nvPr>
        </p:nvSpPr>
        <p:spPr/>
        <p:txBody>
          <a:bodyPr/>
          <a:lstStyle/>
          <a:p>
            <a:fld id="{514924BC-1B53-43CE-8B97-362CD6D1AB0E}" type="slidenum">
              <a:rPr lang="en-US" altLang="en-US"/>
              <a:pPr/>
              <a:t>197</a:t>
            </a:fld>
            <a:endParaRPr lang="en-US" altLang="en-US"/>
          </a:p>
        </p:txBody>
      </p:sp>
      <p:sp>
        <p:nvSpPr>
          <p:cNvPr id="368642" name="Rectangle 2">
            <a:extLst>
              <a:ext uri="{FF2B5EF4-FFF2-40B4-BE49-F238E27FC236}">
                <a16:creationId xmlns:a16="http://schemas.microsoft.com/office/drawing/2014/main" id="{8E260812-613B-4369-816A-4D2214547BA0}"/>
              </a:ext>
            </a:extLst>
          </p:cNvPr>
          <p:cNvSpPr>
            <a:spLocks noGrp="1" noRot="1" noChangeArrowheads="1"/>
          </p:cNvSpPr>
          <p:nvPr>
            <p:ph type="title"/>
          </p:nvPr>
        </p:nvSpPr>
        <p:spPr/>
        <p:txBody>
          <a:bodyPr/>
          <a:lstStyle/>
          <a:p>
            <a:r>
              <a:rPr lang="en-US" altLang="en-US"/>
              <a:t>Data Communications Overview</a:t>
            </a:r>
          </a:p>
        </p:txBody>
      </p:sp>
      <p:sp>
        <p:nvSpPr>
          <p:cNvPr id="368643" name="Rectangle 3">
            <a:extLst>
              <a:ext uri="{FF2B5EF4-FFF2-40B4-BE49-F238E27FC236}">
                <a16:creationId xmlns:a16="http://schemas.microsoft.com/office/drawing/2014/main" id="{8E55DEDB-8376-411B-8740-4DB686962001}"/>
              </a:ext>
            </a:extLst>
          </p:cNvPr>
          <p:cNvSpPr>
            <a:spLocks noGrp="1" noRot="1" noChangeArrowheads="1"/>
          </p:cNvSpPr>
          <p:nvPr>
            <p:ph type="body" idx="1"/>
          </p:nvPr>
        </p:nvSpPr>
        <p:spPr/>
        <p:txBody>
          <a:bodyPr/>
          <a:lstStyle/>
          <a:p>
            <a:pPr>
              <a:lnSpc>
                <a:spcPct val="90000"/>
              </a:lnSpc>
            </a:pPr>
            <a:r>
              <a:rPr lang="en-US" altLang="en-US"/>
              <a:t>Simple devices such as switches, LEDs, and buzzers are pretty simple to control or read since the data is very simple – On or Off.</a:t>
            </a:r>
            <a:br>
              <a:rPr lang="en-US" altLang="en-US"/>
            </a:br>
            <a:endParaRPr lang="en-US" altLang="en-US"/>
          </a:p>
          <a:p>
            <a:pPr>
              <a:lnSpc>
                <a:spcPct val="90000"/>
              </a:lnSpc>
            </a:pPr>
            <a:r>
              <a:rPr lang="en-US" altLang="en-US"/>
              <a:t>More sophisticated devices require the transfer of larger amounts of data.  These devices include Analog to Digital converters, real time clocks, numerous other devices and, of course, other controllers.</a:t>
            </a:r>
            <a:br>
              <a:rPr lang="en-US" altLang="en-US"/>
            </a:br>
            <a:endParaRPr lang="en-US" altLang="en-US"/>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48FCA75-8EA2-4078-8962-BD7198CD2669}"/>
              </a:ext>
            </a:extLst>
          </p:cNvPr>
          <p:cNvSpPr>
            <a:spLocks noGrp="1"/>
          </p:cNvSpPr>
          <p:nvPr>
            <p:ph type="sldNum" sz="quarter" idx="12"/>
          </p:nvPr>
        </p:nvSpPr>
        <p:spPr/>
        <p:txBody>
          <a:bodyPr/>
          <a:lstStyle/>
          <a:p>
            <a:fld id="{3ACA2A7E-203B-4C69-B093-977F51474079}" type="slidenum">
              <a:rPr lang="en-US" altLang="en-US"/>
              <a:pPr/>
              <a:t>198</a:t>
            </a:fld>
            <a:endParaRPr lang="en-US" altLang="en-US"/>
          </a:p>
        </p:txBody>
      </p:sp>
      <p:sp>
        <p:nvSpPr>
          <p:cNvPr id="371714" name="Rectangle 2">
            <a:extLst>
              <a:ext uri="{FF2B5EF4-FFF2-40B4-BE49-F238E27FC236}">
                <a16:creationId xmlns:a16="http://schemas.microsoft.com/office/drawing/2014/main" id="{0C5F9D57-D472-4D85-B6E3-17EE2B7340C1}"/>
              </a:ext>
            </a:extLst>
          </p:cNvPr>
          <p:cNvSpPr>
            <a:spLocks noGrp="1" noRot="1" noChangeArrowheads="1"/>
          </p:cNvSpPr>
          <p:nvPr>
            <p:ph type="title"/>
          </p:nvPr>
        </p:nvSpPr>
        <p:spPr/>
        <p:txBody>
          <a:bodyPr/>
          <a:lstStyle/>
          <a:p>
            <a:endParaRPr lang="en-US" altLang="en-US"/>
          </a:p>
        </p:txBody>
      </p:sp>
      <p:sp>
        <p:nvSpPr>
          <p:cNvPr id="371715" name="Rectangle 3">
            <a:extLst>
              <a:ext uri="{FF2B5EF4-FFF2-40B4-BE49-F238E27FC236}">
                <a16:creationId xmlns:a16="http://schemas.microsoft.com/office/drawing/2014/main" id="{8E827B08-BA4E-439E-8CA5-11237311A20F}"/>
              </a:ext>
            </a:extLst>
          </p:cNvPr>
          <p:cNvSpPr>
            <a:spLocks noGrp="1" noRot="1" noChangeArrowheads="1"/>
          </p:cNvSpPr>
          <p:nvPr>
            <p:ph type="body" idx="1"/>
          </p:nvPr>
        </p:nvSpPr>
        <p:spPr/>
        <p:txBody>
          <a:bodyPr/>
          <a:lstStyle/>
          <a:p>
            <a:pPr>
              <a:lnSpc>
                <a:spcPct val="90000"/>
              </a:lnSpc>
            </a:pPr>
            <a:r>
              <a:rPr lang="en-US" altLang="en-US"/>
              <a:t>There are 2 primary means to transfer data between devices:</a:t>
            </a:r>
          </a:p>
          <a:p>
            <a:pPr lvl="1">
              <a:lnSpc>
                <a:spcPct val="90000"/>
              </a:lnSpc>
            </a:pPr>
            <a:r>
              <a:rPr lang="en-US" altLang="en-US" b="1"/>
              <a:t>Parallel:</a:t>
            </a:r>
            <a:r>
              <a:rPr lang="en-US" altLang="en-US"/>
              <a:t>  All bits are transferred simultaneously.  Printers using the Centronics printer port and internal computer data transfers are examples of parallel communication.</a:t>
            </a:r>
            <a:br>
              <a:rPr lang="en-US" altLang="en-US"/>
            </a:br>
            <a:endParaRPr lang="en-US" altLang="en-US"/>
          </a:p>
          <a:p>
            <a:pPr lvl="1">
              <a:lnSpc>
                <a:spcPct val="90000"/>
              </a:lnSpc>
            </a:pPr>
            <a:r>
              <a:rPr lang="en-US" altLang="en-US" b="1"/>
              <a:t>Serial:</a:t>
            </a:r>
            <a:r>
              <a:rPr lang="en-US" altLang="en-US"/>
              <a:t>  Bits are transferred one at a time.  Serial transfer examples include your mouse, USB ports, TV remote controls, and programming of your BASIC Stamp through the serial port.</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D1852B1-23C9-423D-861B-8B4844D09AAE}"/>
              </a:ext>
            </a:extLst>
          </p:cNvPr>
          <p:cNvSpPr>
            <a:spLocks noGrp="1"/>
          </p:cNvSpPr>
          <p:nvPr>
            <p:ph type="sldNum" sz="quarter" idx="12"/>
          </p:nvPr>
        </p:nvSpPr>
        <p:spPr/>
        <p:txBody>
          <a:bodyPr/>
          <a:lstStyle/>
          <a:p>
            <a:fld id="{5877DDB7-DC6F-4D20-8D2C-1F1BDE8928ED}" type="slidenum">
              <a:rPr lang="en-US" altLang="en-US"/>
              <a:pPr/>
              <a:t>199</a:t>
            </a:fld>
            <a:endParaRPr lang="en-US" altLang="en-US"/>
          </a:p>
        </p:txBody>
      </p:sp>
      <p:sp>
        <p:nvSpPr>
          <p:cNvPr id="372738" name="Rectangle 2">
            <a:extLst>
              <a:ext uri="{FF2B5EF4-FFF2-40B4-BE49-F238E27FC236}">
                <a16:creationId xmlns:a16="http://schemas.microsoft.com/office/drawing/2014/main" id="{4E01478D-C52D-419C-8A6B-0694270EFC12}"/>
              </a:ext>
            </a:extLst>
          </p:cNvPr>
          <p:cNvSpPr>
            <a:spLocks noGrp="1" noRot="1" noChangeArrowheads="1"/>
          </p:cNvSpPr>
          <p:nvPr>
            <p:ph type="title"/>
          </p:nvPr>
        </p:nvSpPr>
        <p:spPr/>
        <p:txBody>
          <a:bodyPr/>
          <a:lstStyle/>
          <a:p>
            <a:r>
              <a:rPr lang="en-US" altLang="en-US"/>
              <a:t>Parallel Communications</a:t>
            </a:r>
          </a:p>
        </p:txBody>
      </p:sp>
      <p:sp>
        <p:nvSpPr>
          <p:cNvPr id="372739" name="Rectangle 3">
            <a:extLst>
              <a:ext uri="{FF2B5EF4-FFF2-40B4-BE49-F238E27FC236}">
                <a16:creationId xmlns:a16="http://schemas.microsoft.com/office/drawing/2014/main" id="{18BB8CE6-C03B-4F36-B88A-A2F588239E0B}"/>
              </a:ext>
            </a:extLst>
          </p:cNvPr>
          <p:cNvSpPr>
            <a:spLocks noGrp="1" noRot="1" noChangeArrowheads="1"/>
          </p:cNvSpPr>
          <p:nvPr>
            <p:ph type="body" idx="1"/>
          </p:nvPr>
        </p:nvSpPr>
        <p:spPr/>
        <p:txBody>
          <a:bodyPr/>
          <a:lstStyle/>
          <a:p>
            <a:r>
              <a:rPr lang="en-US" altLang="en-US"/>
              <a:t>In parallel communications as many data lines are required as needed to transfer the entire 'chunk' of data.  </a:t>
            </a:r>
          </a:p>
          <a:p>
            <a:pPr lvl="1"/>
            <a:r>
              <a:rPr lang="en-US" altLang="en-US"/>
              <a:t>Transferring a nibble? 4 data lines are required.</a:t>
            </a:r>
          </a:p>
          <a:p>
            <a:pPr lvl="1"/>
            <a:r>
              <a:rPr lang="en-US" altLang="en-US"/>
              <a:t>Transferring a byte? 8 data lines are required.</a:t>
            </a:r>
          </a:p>
          <a:p>
            <a:pPr lvl="1"/>
            <a:r>
              <a:rPr lang="en-US" altLang="en-US"/>
              <a:t>Transferring a 16-bit word? 16 data lines are required.</a:t>
            </a:r>
          </a:p>
          <a:p>
            <a:r>
              <a:rPr lang="en-US" altLang="en-US"/>
              <a:t>Additional lines may be needed for common grounds, synchronization and control.</a:t>
            </a:r>
          </a:p>
        </p:txBody>
      </p:sp>
      <p:cxnSp>
        <p:nvCxnSpPr>
          <p:cNvPr id="372740" name="AutoShape 4">
            <a:extLst>
              <a:ext uri="{FF2B5EF4-FFF2-40B4-BE49-F238E27FC236}">
                <a16:creationId xmlns:a16="http://schemas.microsoft.com/office/drawing/2014/main" id="{FED623BB-79E2-4D76-AF61-1D8B42F34CD6}"/>
              </a:ext>
            </a:extLst>
          </p:cNvPr>
          <p:cNvCxnSpPr>
            <a:cxnSpLocks noChangeShapeType="1"/>
            <a:stCxn id="372739" idx="2"/>
            <a:endCxn id="372739" idx="2"/>
          </p:cNvCxnSpPr>
          <p:nvPr/>
        </p:nvCxnSpPr>
        <p:spPr bwMode="auto">
          <a:xfrm>
            <a:off x="4572000" y="6096000"/>
            <a:ext cx="0" cy="0"/>
          </a:xfrm>
          <a:prstGeom prst="straightConnector1">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B334F00-ACE6-4596-8D9C-2B5137821F7F}"/>
              </a:ext>
            </a:extLst>
          </p:cNvPr>
          <p:cNvSpPr>
            <a:spLocks noGrp="1"/>
          </p:cNvSpPr>
          <p:nvPr>
            <p:ph type="sldNum" sz="quarter" idx="12"/>
          </p:nvPr>
        </p:nvSpPr>
        <p:spPr/>
        <p:txBody>
          <a:bodyPr/>
          <a:lstStyle/>
          <a:p>
            <a:fld id="{F947EC03-78BF-41E1-AC0C-7939C816E532}" type="slidenum">
              <a:rPr lang="en-US" altLang="en-US"/>
              <a:pPr/>
              <a:t>2</a:t>
            </a:fld>
            <a:endParaRPr lang="en-US" altLang="en-US"/>
          </a:p>
        </p:txBody>
      </p:sp>
      <p:sp>
        <p:nvSpPr>
          <p:cNvPr id="271362" name="Rectangle 2">
            <a:extLst>
              <a:ext uri="{FF2B5EF4-FFF2-40B4-BE49-F238E27FC236}">
                <a16:creationId xmlns:a16="http://schemas.microsoft.com/office/drawing/2014/main" id="{7EC94A87-6CB4-44D6-B985-26A9B424D722}"/>
              </a:ext>
            </a:extLst>
          </p:cNvPr>
          <p:cNvSpPr>
            <a:spLocks noGrp="1" noRot="1" noChangeArrowheads="1"/>
          </p:cNvSpPr>
          <p:nvPr>
            <p:ph type="title"/>
          </p:nvPr>
        </p:nvSpPr>
        <p:spPr/>
        <p:txBody>
          <a:bodyPr/>
          <a:lstStyle/>
          <a:p>
            <a:r>
              <a:rPr lang="en-US" altLang="en-US"/>
              <a:t>Copyright Notice</a:t>
            </a:r>
          </a:p>
        </p:txBody>
      </p:sp>
      <p:sp>
        <p:nvSpPr>
          <p:cNvPr id="271363" name="Rectangle 3">
            <a:extLst>
              <a:ext uri="{FF2B5EF4-FFF2-40B4-BE49-F238E27FC236}">
                <a16:creationId xmlns:a16="http://schemas.microsoft.com/office/drawing/2014/main" id="{FC16A573-C01D-4169-93DE-FDEDC18B6D1A}"/>
              </a:ext>
            </a:extLst>
          </p:cNvPr>
          <p:cNvSpPr>
            <a:spLocks noGrp="1" noRot="1" noChangeArrowheads="1"/>
          </p:cNvSpPr>
          <p:nvPr>
            <p:ph type="body" idx="1"/>
          </p:nvPr>
        </p:nvSpPr>
        <p:spPr>
          <a:xfrm>
            <a:off x="301625" y="1066800"/>
            <a:ext cx="8540750" cy="5105400"/>
          </a:xfrm>
        </p:spPr>
        <p:txBody>
          <a:bodyPr/>
          <a:lstStyle/>
          <a:p>
            <a:r>
              <a:rPr lang="en-US" altLang="en-US" sz="2000"/>
              <a:t>Copyright 2002, Parallax, Inc.  </a:t>
            </a:r>
            <a:br>
              <a:rPr lang="en-US" altLang="en-US" sz="2000"/>
            </a:br>
            <a:r>
              <a:rPr lang="en-US" altLang="en-US" sz="2000"/>
              <a:t>BASIC Stamp is a registered trademark of Parallax, Inc.</a:t>
            </a:r>
            <a:br>
              <a:rPr lang="en-US" altLang="en-US" sz="2000"/>
            </a:br>
            <a:endParaRPr lang="en-US" altLang="en-US" sz="2000"/>
          </a:p>
          <a:p>
            <a:r>
              <a:rPr lang="en-US" altLang="en-US" sz="2000"/>
              <a:t>Parallax, Inc. and participating companies are not responsible for special, incidental, or consequential damages resulting from any breach of warranty, or under any legal theory, including lost profits, downtime, goodwill, damage to or replacement of equipment or property, nor any costs of recovering, reprogramming, or reproducing any data stored in or used with Parallax products.</a:t>
            </a:r>
          </a:p>
          <a:p>
            <a:pPr>
              <a:buFont typeface="Wingdings 3" panose="05040102010807070707" pitchFamily="18" charset="2"/>
              <a:buNone/>
            </a:pPr>
            <a:endParaRPr lang="en-US" altLang="en-US" sz="2000"/>
          </a:p>
          <a:p>
            <a:r>
              <a:rPr lang="en-US" altLang="en-US" sz="2000"/>
              <a:t>Unmodified distribution of this tutorial is allowed.</a:t>
            </a:r>
            <a:br>
              <a:rPr lang="en-US" altLang="en-US" sz="2000"/>
            </a:br>
            <a:endParaRPr lang="en-US" altLang="en-US" sz="2000"/>
          </a:p>
          <a:p>
            <a:r>
              <a:rPr lang="en-US" altLang="en-US" sz="2000"/>
              <a:t>Modifications to this tutorial are authorized for educational use internal to the school’s program of study.  This copyright notice and development credits must remain.</a:t>
            </a:r>
          </a:p>
        </p:txBody>
      </p:sp>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7C19E9E2-35B5-4840-942D-B702228B9CD2}"/>
              </a:ext>
            </a:extLst>
          </p:cNvPr>
          <p:cNvSpPr>
            <a:spLocks noGrp="1"/>
          </p:cNvSpPr>
          <p:nvPr>
            <p:ph type="sldNum" sz="quarter" idx="12"/>
          </p:nvPr>
        </p:nvSpPr>
        <p:spPr/>
        <p:txBody>
          <a:bodyPr/>
          <a:lstStyle/>
          <a:p>
            <a:fld id="{845B8387-929D-4FDB-96E2-5309110D2734}" type="slidenum">
              <a:rPr lang="en-US" altLang="en-US"/>
              <a:pPr/>
              <a:t>20</a:t>
            </a:fld>
            <a:endParaRPr lang="en-US" altLang="en-US"/>
          </a:p>
        </p:txBody>
      </p:sp>
      <p:sp>
        <p:nvSpPr>
          <p:cNvPr id="250882" name="Rectangle 2">
            <a:extLst>
              <a:ext uri="{FF2B5EF4-FFF2-40B4-BE49-F238E27FC236}">
                <a16:creationId xmlns:a16="http://schemas.microsoft.com/office/drawing/2014/main" id="{697B9229-257C-4567-9996-76E81EE310BF}"/>
              </a:ext>
            </a:extLst>
          </p:cNvPr>
          <p:cNvSpPr>
            <a:spLocks noGrp="1" noRot="1" noChangeArrowheads="1"/>
          </p:cNvSpPr>
          <p:nvPr>
            <p:ph type="body" idx="1"/>
          </p:nvPr>
        </p:nvSpPr>
        <p:spPr>
          <a:xfrm>
            <a:off x="301625" y="1368425"/>
            <a:ext cx="3660775" cy="4498975"/>
          </a:xfrm>
        </p:spPr>
        <p:txBody>
          <a:bodyPr/>
          <a:lstStyle/>
          <a:p>
            <a:r>
              <a:rPr lang="en-US" altLang="en-US" sz="2800"/>
              <a:t>This image is the Board of Education with several components connected.  </a:t>
            </a:r>
          </a:p>
          <a:p>
            <a:r>
              <a:rPr lang="en-US" altLang="en-US" sz="2800"/>
              <a:t>The connections</a:t>
            </a:r>
            <a:br>
              <a:rPr lang="en-US" altLang="en-US" sz="2800"/>
            </a:br>
            <a:r>
              <a:rPr lang="en-US" altLang="en-US" sz="2800"/>
              <a:t>on the breadboard</a:t>
            </a:r>
            <a:br>
              <a:rPr lang="en-US" altLang="en-US" sz="2800"/>
            </a:br>
            <a:r>
              <a:rPr lang="en-US" altLang="en-US" sz="2800"/>
              <a:t>create a complete</a:t>
            </a:r>
            <a:br>
              <a:rPr lang="en-US" altLang="en-US" sz="2800"/>
            </a:br>
            <a:r>
              <a:rPr lang="en-US" altLang="en-US" sz="2800"/>
              <a:t>path for current</a:t>
            </a:r>
            <a:br>
              <a:rPr lang="en-US" altLang="en-US" sz="2800"/>
            </a:br>
            <a:r>
              <a:rPr lang="en-US" altLang="en-US" sz="2800"/>
              <a:t>to flow.</a:t>
            </a:r>
            <a:endParaRPr lang="en-US" altLang="en-US" sz="3600"/>
          </a:p>
        </p:txBody>
      </p:sp>
      <p:sp>
        <p:nvSpPr>
          <p:cNvPr id="250892" name="Rectangle 12">
            <a:extLst>
              <a:ext uri="{FF2B5EF4-FFF2-40B4-BE49-F238E27FC236}">
                <a16:creationId xmlns:a16="http://schemas.microsoft.com/office/drawing/2014/main" id="{9BCFD734-B676-4F22-90E0-E40710E0DE0F}"/>
              </a:ext>
            </a:extLst>
          </p:cNvPr>
          <p:cNvSpPr>
            <a:spLocks noChangeArrowheads="1"/>
          </p:cNvSpPr>
          <p:nvPr/>
        </p:nvSpPr>
        <p:spPr bwMode="auto">
          <a:xfrm>
            <a:off x="3962400" y="1752600"/>
            <a:ext cx="4572000" cy="3505200"/>
          </a:xfrm>
          <a:prstGeom prst="rect">
            <a:avLst/>
          </a:prstGeom>
          <a:solidFill>
            <a:schemeClr val="tx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250895" name="Picture 15" descr="C:\Documents and Settings\Martin Hebel\Desktop\newpics\LED 8.jpg">
            <a:extLst>
              <a:ext uri="{FF2B5EF4-FFF2-40B4-BE49-F238E27FC236}">
                <a16:creationId xmlns:a16="http://schemas.microsoft.com/office/drawing/2014/main" id="{DA637053-BAD5-4435-A85F-3B1A748B6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828800"/>
            <a:ext cx="4445000" cy="3333750"/>
          </a:xfrm>
          <a:prstGeom prst="rect">
            <a:avLst/>
          </a:prstGeom>
          <a:noFill/>
          <a:extLst>
            <a:ext uri="{909E8E84-426E-40DD-AFC4-6F175D3DCCD1}">
              <a14:hiddenFill xmlns:a14="http://schemas.microsoft.com/office/drawing/2010/main">
                <a:solidFill>
                  <a:srgbClr val="FFFFFF"/>
                </a:solidFill>
              </a14:hiddenFill>
            </a:ext>
          </a:extLst>
        </p:spPr>
      </p:pic>
      <p:grpSp>
        <p:nvGrpSpPr>
          <p:cNvPr id="250903" name="Group 23">
            <a:extLst>
              <a:ext uri="{FF2B5EF4-FFF2-40B4-BE49-F238E27FC236}">
                <a16:creationId xmlns:a16="http://schemas.microsoft.com/office/drawing/2014/main" id="{3D7FD81C-A2BD-48EE-A3DF-D0BCA5A4628E}"/>
              </a:ext>
            </a:extLst>
          </p:cNvPr>
          <p:cNvGrpSpPr>
            <a:grpSpLocks/>
          </p:cNvGrpSpPr>
          <p:nvPr/>
        </p:nvGrpSpPr>
        <p:grpSpPr bwMode="auto">
          <a:xfrm>
            <a:off x="4648200" y="3124200"/>
            <a:ext cx="762000" cy="641350"/>
            <a:chOff x="2928" y="1968"/>
            <a:chExt cx="480" cy="404"/>
          </a:xfrm>
        </p:grpSpPr>
        <p:sp>
          <p:nvSpPr>
            <p:cNvPr id="250896" name="Text Box 16">
              <a:extLst>
                <a:ext uri="{FF2B5EF4-FFF2-40B4-BE49-F238E27FC236}">
                  <a16:creationId xmlns:a16="http://schemas.microsoft.com/office/drawing/2014/main" id="{D823D4B4-30ED-4EEE-97B6-52A97AC9A721}"/>
                </a:ext>
              </a:extLst>
            </p:cNvPr>
            <p:cNvSpPr txBox="1">
              <a:spLocks noChangeArrowheads="1"/>
            </p:cNvSpPr>
            <p:nvPr/>
          </p:nvSpPr>
          <p:spPr bwMode="auto">
            <a:xfrm>
              <a:off x="2928" y="1968"/>
              <a:ext cx="340" cy="404"/>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800">
                  <a:solidFill>
                    <a:srgbClr val="FF6600"/>
                  </a:solidFill>
                  <a:effectLst>
                    <a:outerShdw blurRad="38100" dist="38100" dir="2700000" algn="tl">
                      <a:srgbClr val="000000"/>
                    </a:outerShdw>
                  </a:effectLst>
                </a:rPr>
                <a:t>I/O</a:t>
              </a:r>
              <a:br>
                <a:rPr lang="en-US" altLang="en-US" sz="1800">
                  <a:solidFill>
                    <a:srgbClr val="FF6600"/>
                  </a:solidFill>
                  <a:effectLst>
                    <a:outerShdw blurRad="38100" dist="38100" dir="2700000" algn="tl">
                      <a:srgbClr val="000000"/>
                    </a:outerShdw>
                  </a:effectLst>
                </a:rPr>
              </a:br>
              <a:r>
                <a:rPr lang="en-US" altLang="en-US" sz="1800">
                  <a:solidFill>
                    <a:srgbClr val="FF6600"/>
                  </a:solidFill>
                  <a:effectLst>
                    <a:outerShdw blurRad="38100" dist="38100" dir="2700000" algn="tl">
                      <a:srgbClr val="000000"/>
                    </a:outerShdw>
                  </a:effectLst>
                </a:rPr>
                <a:t>Pin</a:t>
              </a:r>
              <a:endParaRPr lang="en-US" altLang="en-US" sz="1800">
                <a:solidFill>
                  <a:srgbClr val="FF0000"/>
                </a:solidFill>
                <a:effectLst>
                  <a:outerShdw blurRad="38100" dist="38100" dir="2700000" algn="tl">
                    <a:srgbClr val="000000"/>
                  </a:outerShdw>
                </a:effectLst>
              </a:endParaRPr>
            </a:p>
          </p:txBody>
        </p:sp>
        <p:sp>
          <p:nvSpPr>
            <p:cNvPr id="250897" name="Oval 17">
              <a:extLst>
                <a:ext uri="{FF2B5EF4-FFF2-40B4-BE49-F238E27FC236}">
                  <a16:creationId xmlns:a16="http://schemas.microsoft.com/office/drawing/2014/main" id="{7B150AF3-7BF9-487F-BEA3-9751BF3B93FE}"/>
                </a:ext>
              </a:extLst>
            </p:cNvPr>
            <p:cNvSpPr>
              <a:spLocks noChangeArrowheads="1"/>
            </p:cNvSpPr>
            <p:nvPr/>
          </p:nvSpPr>
          <p:spPr bwMode="auto">
            <a:xfrm>
              <a:off x="3264" y="2016"/>
              <a:ext cx="144" cy="144"/>
            </a:xfrm>
            <a:prstGeom prst="ellipse">
              <a:avLst/>
            </a:prstGeom>
            <a:noFill/>
            <a:ln w="28575">
              <a:solidFill>
                <a:srgbClr val="FF6600"/>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50904" name="Group 24">
            <a:extLst>
              <a:ext uri="{FF2B5EF4-FFF2-40B4-BE49-F238E27FC236}">
                <a16:creationId xmlns:a16="http://schemas.microsoft.com/office/drawing/2014/main" id="{EC5DB6D0-933D-45FA-B07D-63648AE82A56}"/>
              </a:ext>
            </a:extLst>
          </p:cNvPr>
          <p:cNvGrpSpPr>
            <a:grpSpLocks/>
          </p:cNvGrpSpPr>
          <p:nvPr/>
        </p:nvGrpSpPr>
        <p:grpSpPr bwMode="auto">
          <a:xfrm>
            <a:off x="5105400" y="1828800"/>
            <a:ext cx="1111250" cy="685800"/>
            <a:chOff x="3216" y="1152"/>
            <a:chExt cx="700" cy="432"/>
          </a:xfrm>
        </p:grpSpPr>
        <p:sp>
          <p:nvSpPr>
            <p:cNvPr id="250898" name="Text Box 18">
              <a:extLst>
                <a:ext uri="{FF2B5EF4-FFF2-40B4-BE49-F238E27FC236}">
                  <a16:creationId xmlns:a16="http://schemas.microsoft.com/office/drawing/2014/main" id="{605BE6AB-9B66-46D5-BE09-AFC7A36C7938}"/>
                </a:ext>
              </a:extLst>
            </p:cNvPr>
            <p:cNvSpPr txBox="1">
              <a:spLocks noChangeArrowheads="1"/>
            </p:cNvSpPr>
            <p:nvPr/>
          </p:nvSpPr>
          <p:spPr bwMode="auto">
            <a:xfrm>
              <a:off x="3216" y="1152"/>
              <a:ext cx="700" cy="231"/>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800">
                  <a:solidFill>
                    <a:srgbClr val="FF6600"/>
                  </a:solidFill>
                  <a:effectLst>
                    <a:outerShdw blurRad="38100" dist="38100" dir="2700000" algn="tl">
                      <a:srgbClr val="000000"/>
                    </a:outerShdw>
                  </a:effectLst>
                </a:rPr>
                <a:t>Vdd (5V)</a:t>
              </a:r>
              <a:endParaRPr lang="en-US" altLang="en-US" sz="1800">
                <a:solidFill>
                  <a:srgbClr val="FF0000"/>
                </a:solidFill>
                <a:effectLst>
                  <a:outerShdw blurRad="38100" dist="38100" dir="2700000" algn="tl">
                    <a:srgbClr val="000000"/>
                  </a:outerShdw>
                </a:effectLst>
              </a:endParaRPr>
            </a:p>
          </p:txBody>
        </p:sp>
        <p:sp>
          <p:nvSpPr>
            <p:cNvPr id="250899" name="Oval 19">
              <a:extLst>
                <a:ext uri="{FF2B5EF4-FFF2-40B4-BE49-F238E27FC236}">
                  <a16:creationId xmlns:a16="http://schemas.microsoft.com/office/drawing/2014/main" id="{B20E170B-01B5-46F9-A6B3-3791BBB10F51}"/>
                </a:ext>
              </a:extLst>
            </p:cNvPr>
            <p:cNvSpPr>
              <a:spLocks noChangeArrowheads="1"/>
            </p:cNvSpPr>
            <p:nvPr/>
          </p:nvSpPr>
          <p:spPr bwMode="auto">
            <a:xfrm>
              <a:off x="3504" y="1440"/>
              <a:ext cx="144" cy="144"/>
            </a:xfrm>
            <a:prstGeom prst="ellipse">
              <a:avLst/>
            </a:prstGeom>
            <a:noFill/>
            <a:ln w="28575">
              <a:solidFill>
                <a:srgbClr val="FF6600"/>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50900" name="Rectangle 20">
            <a:extLst>
              <a:ext uri="{FF2B5EF4-FFF2-40B4-BE49-F238E27FC236}">
                <a16:creationId xmlns:a16="http://schemas.microsoft.com/office/drawing/2014/main" id="{142BBEF7-BD12-4353-8A03-EC56A26CF27C}"/>
              </a:ext>
            </a:extLst>
          </p:cNvPr>
          <p:cNvSpPr>
            <a:spLocks noChangeArrowheads="1"/>
          </p:cNvSpPr>
          <p:nvPr/>
        </p:nvSpPr>
        <p:spPr bwMode="auto">
          <a:xfrm>
            <a:off x="6248400" y="3352800"/>
            <a:ext cx="533400" cy="76200"/>
          </a:xfrm>
          <a:prstGeom prst="rect">
            <a:avLst/>
          </a:prstGeom>
          <a:noFill/>
          <a:ln w="22225">
            <a:solidFill>
              <a:srgbClr val="FF66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901" name="Rectangle 21">
            <a:extLst>
              <a:ext uri="{FF2B5EF4-FFF2-40B4-BE49-F238E27FC236}">
                <a16:creationId xmlns:a16="http://schemas.microsoft.com/office/drawing/2014/main" id="{5520D9A7-C3F7-405A-8D85-4FB1AC6CFE34}"/>
              </a:ext>
            </a:extLst>
          </p:cNvPr>
          <p:cNvSpPr>
            <a:spLocks noChangeArrowheads="1"/>
          </p:cNvSpPr>
          <p:nvPr/>
        </p:nvSpPr>
        <p:spPr bwMode="auto">
          <a:xfrm>
            <a:off x="6477000" y="3124200"/>
            <a:ext cx="304800" cy="76200"/>
          </a:xfrm>
          <a:prstGeom prst="rect">
            <a:avLst/>
          </a:prstGeom>
          <a:noFill/>
          <a:ln w="22225">
            <a:solidFill>
              <a:srgbClr val="FF66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250903"/>
                                        </p:tgtEl>
                                        <p:attrNameLst>
                                          <p:attrName>style.visibility</p:attrName>
                                        </p:attrNameLst>
                                      </p:cBhvr>
                                      <p:to>
                                        <p:strVal val="visible"/>
                                      </p:to>
                                    </p:set>
                                    <p:animEffect transition="in" filter="dissolve">
                                      <p:cBhvr>
                                        <p:cTn id="7" dur="500"/>
                                        <p:tgtEl>
                                          <p:spTgt spid="250903"/>
                                        </p:tgtEl>
                                      </p:cBhvr>
                                    </p:animEffect>
                                  </p:childTnLst>
                                </p:cTn>
                              </p:par>
                            </p:childTnLst>
                          </p:cTn>
                        </p:par>
                        <p:par>
                          <p:cTn id="8" fill="hold" nodeType="afterGroup">
                            <p:stCondLst>
                              <p:cond delay="2500"/>
                            </p:stCondLst>
                            <p:childTnLst>
                              <p:par>
                                <p:cTn id="9" presetID="9" presetClass="entr" presetSubtype="0" fill="hold" nodeType="afterEffect">
                                  <p:stCondLst>
                                    <p:cond delay="1000"/>
                                  </p:stCondLst>
                                  <p:childTnLst>
                                    <p:set>
                                      <p:cBhvr>
                                        <p:cTn id="10" dur="1" fill="hold">
                                          <p:stCondLst>
                                            <p:cond delay="0"/>
                                          </p:stCondLst>
                                        </p:cTn>
                                        <p:tgtEl>
                                          <p:spTgt spid="250900"/>
                                        </p:tgtEl>
                                        <p:attrNameLst>
                                          <p:attrName>style.visibility</p:attrName>
                                        </p:attrNameLst>
                                      </p:cBhvr>
                                      <p:to>
                                        <p:strVal val="visible"/>
                                      </p:to>
                                    </p:set>
                                    <p:animEffect transition="in" filter="dissolve">
                                      <p:cBhvr>
                                        <p:cTn id="11" dur="500"/>
                                        <p:tgtEl>
                                          <p:spTgt spid="250900"/>
                                        </p:tgtEl>
                                      </p:cBhvr>
                                    </p:animEffect>
                                  </p:childTnLst>
                                </p:cTn>
                              </p:par>
                            </p:childTnLst>
                          </p:cTn>
                        </p:par>
                        <p:par>
                          <p:cTn id="12" fill="hold" nodeType="afterGroup">
                            <p:stCondLst>
                              <p:cond delay="4000"/>
                            </p:stCondLst>
                            <p:childTnLst>
                              <p:par>
                                <p:cTn id="13" presetID="9" presetClass="entr" presetSubtype="0" fill="hold" nodeType="afterEffect">
                                  <p:stCondLst>
                                    <p:cond delay="1000"/>
                                  </p:stCondLst>
                                  <p:childTnLst>
                                    <p:set>
                                      <p:cBhvr>
                                        <p:cTn id="14" dur="1" fill="hold">
                                          <p:stCondLst>
                                            <p:cond delay="0"/>
                                          </p:stCondLst>
                                        </p:cTn>
                                        <p:tgtEl>
                                          <p:spTgt spid="250901"/>
                                        </p:tgtEl>
                                        <p:attrNameLst>
                                          <p:attrName>style.visibility</p:attrName>
                                        </p:attrNameLst>
                                      </p:cBhvr>
                                      <p:to>
                                        <p:strVal val="visible"/>
                                      </p:to>
                                    </p:set>
                                    <p:animEffect transition="in" filter="dissolve">
                                      <p:cBhvr>
                                        <p:cTn id="15" dur="500"/>
                                        <p:tgtEl>
                                          <p:spTgt spid="250901"/>
                                        </p:tgtEl>
                                      </p:cBhvr>
                                    </p:animEffect>
                                  </p:childTnLst>
                                </p:cTn>
                              </p:par>
                            </p:childTnLst>
                          </p:cTn>
                        </p:par>
                        <p:par>
                          <p:cTn id="16" fill="hold" nodeType="afterGroup">
                            <p:stCondLst>
                              <p:cond delay="5500"/>
                            </p:stCondLst>
                            <p:childTnLst>
                              <p:par>
                                <p:cTn id="17" presetID="9" presetClass="entr" presetSubtype="0" fill="hold" nodeType="afterEffect">
                                  <p:stCondLst>
                                    <p:cond delay="1000"/>
                                  </p:stCondLst>
                                  <p:childTnLst>
                                    <p:set>
                                      <p:cBhvr>
                                        <p:cTn id="18" dur="1" fill="hold">
                                          <p:stCondLst>
                                            <p:cond delay="0"/>
                                          </p:stCondLst>
                                        </p:cTn>
                                        <p:tgtEl>
                                          <p:spTgt spid="250904"/>
                                        </p:tgtEl>
                                        <p:attrNameLst>
                                          <p:attrName>style.visibility</p:attrName>
                                        </p:attrNameLst>
                                      </p:cBhvr>
                                      <p:to>
                                        <p:strVal val="visible"/>
                                      </p:to>
                                    </p:set>
                                    <p:animEffect transition="in" filter="dissolve">
                                      <p:cBhvr>
                                        <p:cTn id="19" dur="500"/>
                                        <p:tgtEl>
                                          <p:spTgt spid="250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a:extLst>
              <a:ext uri="{FF2B5EF4-FFF2-40B4-BE49-F238E27FC236}">
                <a16:creationId xmlns:a16="http://schemas.microsoft.com/office/drawing/2014/main" id="{EC68ED20-990A-4024-9EFD-1E4DA5D7374C}"/>
              </a:ext>
            </a:extLst>
          </p:cNvPr>
          <p:cNvSpPr>
            <a:spLocks noGrp="1"/>
          </p:cNvSpPr>
          <p:nvPr>
            <p:ph type="sldNum" sz="quarter" idx="12"/>
          </p:nvPr>
        </p:nvSpPr>
        <p:spPr/>
        <p:txBody>
          <a:bodyPr/>
          <a:lstStyle/>
          <a:p>
            <a:fld id="{6D9D97E3-5D38-47CC-B3AE-B94019F2C6CE}" type="slidenum">
              <a:rPr lang="en-US" altLang="en-US"/>
              <a:pPr/>
              <a:t>200</a:t>
            </a:fld>
            <a:endParaRPr lang="en-US" altLang="en-US"/>
          </a:p>
        </p:txBody>
      </p:sp>
      <p:sp>
        <p:nvSpPr>
          <p:cNvPr id="375823" name="Rectangle 15">
            <a:extLst>
              <a:ext uri="{FF2B5EF4-FFF2-40B4-BE49-F238E27FC236}">
                <a16:creationId xmlns:a16="http://schemas.microsoft.com/office/drawing/2014/main" id="{A53C0CE4-894F-4560-8F7B-E586E696B31B}"/>
              </a:ext>
            </a:extLst>
          </p:cNvPr>
          <p:cNvSpPr>
            <a:spLocks noGrp="1" noRot="1" noChangeArrowheads="1"/>
          </p:cNvSpPr>
          <p:nvPr>
            <p:ph type="title"/>
          </p:nvPr>
        </p:nvSpPr>
        <p:spPr/>
        <p:txBody>
          <a:bodyPr/>
          <a:lstStyle/>
          <a:p>
            <a:endParaRPr lang="en-US" altLang="en-US"/>
          </a:p>
        </p:txBody>
      </p:sp>
      <p:sp>
        <p:nvSpPr>
          <p:cNvPr id="375824" name="Rectangle 16">
            <a:extLst>
              <a:ext uri="{FF2B5EF4-FFF2-40B4-BE49-F238E27FC236}">
                <a16:creationId xmlns:a16="http://schemas.microsoft.com/office/drawing/2014/main" id="{25941DFC-390B-4E17-8693-5DAB6765A8FF}"/>
              </a:ext>
            </a:extLst>
          </p:cNvPr>
          <p:cNvSpPr>
            <a:spLocks noGrp="1" noRot="1" noChangeArrowheads="1"/>
          </p:cNvSpPr>
          <p:nvPr>
            <p:ph type="body" idx="1"/>
          </p:nvPr>
        </p:nvSpPr>
        <p:spPr>
          <a:xfrm>
            <a:off x="304800" y="762000"/>
            <a:ext cx="8540750" cy="1752600"/>
          </a:xfrm>
        </p:spPr>
        <p:txBody>
          <a:bodyPr/>
          <a:lstStyle/>
          <a:p>
            <a:r>
              <a:rPr lang="en-US" altLang="en-US">
                <a:sym typeface="Symbol" panose="05050102010706020507" pitchFamily="18" charset="2"/>
              </a:rPr>
              <a:t>The image below shows the parallel transfer of a nibble.  At any point the individual bits comprise a value.</a:t>
            </a:r>
          </a:p>
        </p:txBody>
      </p:sp>
      <p:grpSp>
        <p:nvGrpSpPr>
          <p:cNvPr id="375828" name="Group 20">
            <a:extLst>
              <a:ext uri="{FF2B5EF4-FFF2-40B4-BE49-F238E27FC236}">
                <a16:creationId xmlns:a16="http://schemas.microsoft.com/office/drawing/2014/main" id="{3F2866A8-268B-4D1B-AAC5-54E51410212D}"/>
              </a:ext>
            </a:extLst>
          </p:cNvPr>
          <p:cNvGrpSpPr>
            <a:grpSpLocks/>
          </p:cNvGrpSpPr>
          <p:nvPr/>
        </p:nvGrpSpPr>
        <p:grpSpPr bwMode="auto">
          <a:xfrm>
            <a:off x="762000" y="2667000"/>
            <a:ext cx="6611938" cy="2743200"/>
            <a:chOff x="1488" y="2112"/>
            <a:chExt cx="3552" cy="1379"/>
          </a:xfrm>
        </p:grpSpPr>
        <p:pic>
          <p:nvPicPr>
            <p:cNvPr id="375819" name="Picture 11">
              <a:extLst>
                <a:ext uri="{FF2B5EF4-FFF2-40B4-BE49-F238E27FC236}">
                  <a16:creationId xmlns:a16="http://schemas.microsoft.com/office/drawing/2014/main" id="{57A05C76-95C5-421F-A6A5-F954927182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93" t="12479" r="31711" b="54419"/>
            <a:stretch>
              <a:fillRect/>
            </a:stretch>
          </p:blipFill>
          <p:spPr bwMode="auto">
            <a:xfrm>
              <a:off x="1488" y="2112"/>
              <a:ext cx="3552" cy="1379"/>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5822" name="Rectangle 14">
              <a:extLst>
                <a:ext uri="{FF2B5EF4-FFF2-40B4-BE49-F238E27FC236}">
                  <a16:creationId xmlns:a16="http://schemas.microsoft.com/office/drawing/2014/main" id="{D6DEABA5-D483-4EA2-85A3-5DB31F8A04D1}"/>
                </a:ext>
              </a:extLst>
            </p:cNvPr>
            <p:cNvSpPr>
              <a:spLocks noChangeArrowheads="1"/>
            </p:cNvSpPr>
            <p:nvPr/>
          </p:nvSpPr>
          <p:spPr bwMode="auto">
            <a:xfrm>
              <a:off x="1531" y="3264"/>
              <a:ext cx="505" cy="12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(LSB) Data 0</a:t>
              </a:r>
            </a:p>
          </p:txBody>
        </p:sp>
        <p:sp>
          <p:nvSpPr>
            <p:cNvPr id="375825" name="Rectangle 17">
              <a:extLst>
                <a:ext uri="{FF2B5EF4-FFF2-40B4-BE49-F238E27FC236}">
                  <a16:creationId xmlns:a16="http://schemas.microsoft.com/office/drawing/2014/main" id="{FAA9A1BC-857D-4613-8669-5D70E017E7E1}"/>
                </a:ext>
              </a:extLst>
            </p:cNvPr>
            <p:cNvSpPr>
              <a:spLocks noChangeArrowheads="1"/>
            </p:cNvSpPr>
            <p:nvPr/>
          </p:nvSpPr>
          <p:spPr bwMode="auto">
            <a:xfrm>
              <a:off x="1523" y="2256"/>
              <a:ext cx="520" cy="12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(MSB) Data 3</a:t>
              </a:r>
            </a:p>
          </p:txBody>
        </p:sp>
        <p:sp>
          <p:nvSpPr>
            <p:cNvPr id="375826" name="Rectangle 18">
              <a:extLst>
                <a:ext uri="{FF2B5EF4-FFF2-40B4-BE49-F238E27FC236}">
                  <a16:creationId xmlns:a16="http://schemas.microsoft.com/office/drawing/2014/main" id="{580E5FF7-6B31-4BB6-BD49-0418FD2C93BD}"/>
                </a:ext>
              </a:extLst>
            </p:cNvPr>
            <p:cNvSpPr>
              <a:spLocks noChangeArrowheads="1"/>
            </p:cNvSpPr>
            <p:nvPr/>
          </p:nvSpPr>
          <p:spPr bwMode="auto">
            <a:xfrm>
              <a:off x="1754" y="2592"/>
              <a:ext cx="302" cy="12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Data 2</a:t>
              </a:r>
            </a:p>
          </p:txBody>
        </p:sp>
        <p:sp>
          <p:nvSpPr>
            <p:cNvPr id="375827" name="Rectangle 19">
              <a:extLst>
                <a:ext uri="{FF2B5EF4-FFF2-40B4-BE49-F238E27FC236}">
                  <a16:creationId xmlns:a16="http://schemas.microsoft.com/office/drawing/2014/main" id="{E3B383DF-3D48-400B-A9C0-2AF4017B565E}"/>
                </a:ext>
              </a:extLst>
            </p:cNvPr>
            <p:cNvSpPr>
              <a:spLocks noChangeArrowheads="1"/>
            </p:cNvSpPr>
            <p:nvPr/>
          </p:nvSpPr>
          <p:spPr bwMode="auto">
            <a:xfrm>
              <a:off x="1754" y="2928"/>
              <a:ext cx="302" cy="12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Data 1</a:t>
              </a:r>
            </a:p>
          </p:txBody>
        </p:sp>
      </p:grpSp>
      <p:grpSp>
        <p:nvGrpSpPr>
          <p:cNvPr id="375835" name="Group 27">
            <a:extLst>
              <a:ext uri="{FF2B5EF4-FFF2-40B4-BE49-F238E27FC236}">
                <a16:creationId xmlns:a16="http://schemas.microsoft.com/office/drawing/2014/main" id="{F1FF62C6-265D-45D9-9891-73122DB7F506}"/>
              </a:ext>
            </a:extLst>
          </p:cNvPr>
          <p:cNvGrpSpPr>
            <a:grpSpLocks/>
          </p:cNvGrpSpPr>
          <p:nvPr/>
        </p:nvGrpSpPr>
        <p:grpSpPr bwMode="auto">
          <a:xfrm>
            <a:off x="1752600" y="2438400"/>
            <a:ext cx="1204913" cy="3819525"/>
            <a:chOff x="1488" y="1440"/>
            <a:chExt cx="759" cy="2406"/>
          </a:xfrm>
        </p:grpSpPr>
        <p:sp>
          <p:nvSpPr>
            <p:cNvPr id="375829" name="Line 21">
              <a:extLst>
                <a:ext uri="{FF2B5EF4-FFF2-40B4-BE49-F238E27FC236}">
                  <a16:creationId xmlns:a16="http://schemas.microsoft.com/office/drawing/2014/main" id="{F0661C0E-61B9-442D-9335-6A671DB48F1A}"/>
                </a:ext>
              </a:extLst>
            </p:cNvPr>
            <p:cNvSpPr>
              <a:spLocks noChangeShapeType="1"/>
            </p:cNvSpPr>
            <p:nvPr/>
          </p:nvSpPr>
          <p:spPr bwMode="auto">
            <a:xfrm flipV="1">
              <a:off x="1872" y="1440"/>
              <a:ext cx="0" cy="2064"/>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832" name="Text Box 24">
              <a:extLst>
                <a:ext uri="{FF2B5EF4-FFF2-40B4-BE49-F238E27FC236}">
                  <a16:creationId xmlns:a16="http://schemas.microsoft.com/office/drawing/2014/main" id="{2741384E-9DF1-4F67-B0DF-4D66835085CE}"/>
                </a:ext>
              </a:extLst>
            </p:cNvPr>
            <p:cNvSpPr txBox="1">
              <a:spLocks noChangeArrowheads="1"/>
            </p:cNvSpPr>
            <p:nvPr/>
          </p:nvSpPr>
          <p:spPr bwMode="auto">
            <a:xfrm>
              <a:off x="1488" y="3504"/>
              <a:ext cx="759" cy="342"/>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b="0"/>
                <a:t>Binary: 0011</a:t>
              </a:r>
              <a:br>
                <a:rPr lang="en-US" altLang="en-US" sz="1400" b="0"/>
              </a:br>
              <a:r>
                <a:rPr lang="en-US" altLang="en-US" sz="1400" b="0"/>
                <a:t>Decimal: 3</a:t>
              </a:r>
            </a:p>
          </p:txBody>
        </p:sp>
      </p:grpSp>
      <p:grpSp>
        <p:nvGrpSpPr>
          <p:cNvPr id="375836" name="Group 28">
            <a:extLst>
              <a:ext uri="{FF2B5EF4-FFF2-40B4-BE49-F238E27FC236}">
                <a16:creationId xmlns:a16="http://schemas.microsoft.com/office/drawing/2014/main" id="{7BB528B1-6DB2-4A1F-A76F-FAFF069CE44C}"/>
              </a:ext>
            </a:extLst>
          </p:cNvPr>
          <p:cNvGrpSpPr>
            <a:grpSpLocks/>
          </p:cNvGrpSpPr>
          <p:nvPr/>
        </p:nvGrpSpPr>
        <p:grpSpPr bwMode="auto">
          <a:xfrm>
            <a:off x="3352800" y="2438400"/>
            <a:ext cx="1204913" cy="3819525"/>
            <a:chOff x="2496" y="1440"/>
            <a:chExt cx="759" cy="2406"/>
          </a:xfrm>
        </p:grpSpPr>
        <p:sp>
          <p:nvSpPr>
            <p:cNvPr id="375830" name="Line 22">
              <a:extLst>
                <a:ext uri="{FF2B5EF4-FFF2-40B4-BE49-F238E27FC236}">
                  <a16:creationId xmlns:a16="http://schemas.microsoft.com/office/drawing/2014/main" id="{1588C16C-7948-442E-9297-51AB2ADC119C}"/>
                </a:ext>
              </a:extLst>
            </p:cNvPr>
            <p:cNvSpPr>
              <a:spLocks noChangeShapeType="1"/>
            </p:cNvSpPr>
            <p:nvPr/>
          </p:nvSpPr>
          <p:spPr bwMode="auto">
            <a:xfrm flipV="1">
              <a:off x="2880" y="1440"/>
              <a:ext cx="0" cy="2064"/>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833" name="Text Box 25">
              <a:extLst>
                <a:ext uri="{FF2B5EF4-FFF2-40B4-BE49-F238E27FC236}">
                  <a16:creationId xmlns:a16="http://schemas.microsoft.com/office/drawing/2014/main" id="{BBC7128A-B1DD-4205-B0D5-388FCF90F6DF}"/>
                </a:ext>
              </a:extLst>
            </p:cNvPr>
            <p:cNvSpPr txBox="1">
              <a:spLocks noChangeArrowheads="1"/>
            </p:cNvSpPr>
            <p:nvPr/>
          </p:nvSpPr>
          <p:spPr bwMode="auto">
            <a:xfrm>
              <a:off x="2496" y="3504"/>
              <a:ext cx="759" cy="342"/>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b="0"/>
                <a:t>Binary: 1101</a:t>
              </a:r>
              <a:br>
                <a:rPr lang="en-US" altLang="en-US" sz="1400" b="0"/>
              </a:br>
              <a:r>
                <a:rPr lang="en-US" altLang="en-US" sz="1400" b="0"/>
                <a:t>Decimal: 13</a:t>
              </a:r>
            </a:p>
          </p:txBody>
        </p:sp>
      </p:grpSp>
      <p:grpSp>
        <p:nvGrpSpPr>
          <p:cNvPr id="375837" name="Group 29">
            <a:extLst>
              <a:ext uri="{FF2B5EF4-FFF2-40B4-BE49-F238E27FC236}">
                <a16:creationId xmlns:a16="http://schemas.microsoft.com/office/drawing/2014/main" id="{2C8B8E18-1C44-4491-84EC-6117C4E8A83B}"/>
              </a:ext>
            </a:extLst>
          </p:cNvPr>
          <p:cNvGrpSpPr>
            <a:grpSpLocks/>
          </p:cNvGrpSpPr>
          <p:nvPr/>
        </p:nvGrpSpPr>
        <p:grpSpPr bwMode="auto">
          <a:xfrm>
            <a:off x="6553200" y="2438400"/>
            <a:ext cx="1204913" cy="3819525"/>
            <a:chOff x="4512" y="1440"/>
            <a:chExt cx="759" cy="2406"/>
          </a:xfrm>
        </p:grpSpPr>
        <p:sp>
          <p:nvSpPr>
            <p:cNvPr id="375831" name="Line 23">
              <a:extLst>
                <a:ext uri="{FF2B5EF4-FFF2-40B4-BE49-F238E27FC236}">
                  <a16:creationId xmlns:a16="http://schemas.microsoft.com/office/drawing/2014/main" id="{8DF3075C-37D2-4353-A2BC-32473A0D11BF}"/>
                </a:ext>
              </a:extLst>
            </p:cNvPr>
            <p:cNvSpPr>
              <a:spLocks noChangeShapeType="1"/>
            </p:cNvSpPr>
            <p:nvPr/>
          </p:nvSpPr>
          <p:spPr bwMode="auto">
            <a:xfrm flipV="1">
              <a:off x="4896" y="1440"/>
              <a:ext cx="0" cy="2064"/>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834" name="Text Box 26">
              <a:extLst>
                <a:ext uri="{FF2B5EF4-FFF2-40B4-BE49-F238E27FC236}">
                  <a16:creationId xmlns:a16="http://schemas.microsoft.com/office/drawing/2014/main" id="{9F678DE9-501F-4EEE-86F0-310E2B94EE18}"/>
                </a:ext>
              </a:extLst>
            </p:cNvPr>
            <p:cNvSpPr txBox="1">
              <a:spLocks noChangeArrowheads="1"/>
            </p:cNvSpPr>
            <p:nvPr/>
          </p:nvSpPr>
          <p:spPr bwMode="auto">
            <a:xfrm>
              <a:off x="4512" y="3504"/>
              <a:ext cx="759" cy="342"/>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b="0"/>
                <a:t>Binary: 1111</a:t>
              </a:r>
              <a:br>
                <a:rPr lang="en-US" altLang="en-US" sz="1400" b="0"/>
              </a:br>
              <a:r>
                <a:rPr lang="en-US" altLang="en-US" sz="1400" b="0"/>
                <a:t>Decimal: 15</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2000"/>
                                  </p:stCondLst>
                                  <p:childTnLst>
                                    <p:set>
                                      <p:cBhvr>
                                        <p:cTn id="6" dur="1" fill="hold">
                                          <p:stCondLst>
                                            <p:cond delay="0"/>
                                          </p:stCondLst>
                                        </p:cTn>
                                        <p:tgtEl>
                                          <p:spTgt spid="375835"/>
                                        </p:tgtEl>
                                        <p:attrNameLst>
                                          <p:attrName>style.visibility</p:attrName>
                                        </p:attrNameLst>
                                      </p:cBhvr>
                                      <p:to>
                                        <p:strVal val="visible"/>
                                      </p:to>
                                    </p:set>
                                    <p:anim calcmode="lin" valueType="num">
                                      <p:cBhvr additive="base">
                                        <p:cTn id="7" dur="500" fill="hold"/>
                                        <p:tgtEl>
                                          <p:spTgt spid="375835"/>
                                        </p:tgtEl>
                                        <p:attrNameLst>
                                          <p:attrName>ppt_x</p:attrName>
                                        </p:attrNameLst>
                                      </p:cBhvr>
                                      <p:tavLst>
                                        <p:tav tm="0">
                                          <p:val>
                                            <p:strVal val="#ppt_x"/>
                                          </p:val>
                                        </p:tav>
                                        <p:tav tm="100000">
                                          <p:val>
                                            <p:strVal val="#ppt_x"/>
                                          </p:val>
                                        </p:tav>
                                      </p:tavLst>
                                    </p:anim>
                                    <p:anim calcmode="lin" valueType="num">
                                      <p:cBhvr additive="base">
                                        <p:cTn id="8" dur="500" fill="hold"/>
                                        <p:tgtEl>
                                          <p:spTgt spid="37583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500"/>
                            </p:stCondLst>
                            <p:childTnLst>
                              <p:par>
                                <p:cTn id="10" presetID="2" presetClass="entr" presetSubtype="4" fill="hold" nodeType="afterEffect">
                                  <p:stCondLst>
                                    <p:cond delay="1000"/>
                                  </p:stCondLst>
                                  <p:childTnLst>
                                    <p:set>
                                      <p:cBhvr>
                                        <p:cTn id="11" dur="1" fill="hold">
                                          <p:stCondLst>
                                            <p:cond delay="0"/>
                                          </p:stCondLst>
                                        </p:cTn>
                                        <p:tgtEl>
                                          <p:spTgt spid="375836"/>
                                        </p:tgtEl>
                                        <p:attrNameLst>
                                          <p:attrName>style.visibility</p:attrName>
                                        </p:attrNameLst>
                                      </p:cBhvr>
                                      <p:to>
                                        <p:strVal val="visible"/>
                                      </p:to>
                                    </p:set>
                                    <p:anim calcmode="lin" valueType="num">
                                      <p:cBhvr additive="base">
                                        <p:cTn id="12" dur="500" fill="hold"/>
                                        <p:tgtEl>
                                          <p:spTgt spid="375836"/>
                                        </p:tgtEl>
                                        <p:attrNameLst>
                                          <p:attrName>ppt_x</p:attrName>
                                        </p:attrNameLst>
                                      </p:cBhvr>
                                      <p:tavLst>
                                        <p:tav tm="0">
                                          <p:val>
                                            <p:strVal val="#ppt_x"/>
                                          </p:val>
                                        </p:tav>
                                        <p:tav tm="100000">
                                          <p:val>
                                            <p:strVal val="#ppt_x"/>
                                          </p:val>
                                        </p:tav>
                                      </p:tavLst>
                                    </p:anim>
                                    <p:anim calcmode="lin" valueType="num">
                                      <p:cBhvr additive="base">
                                        <p:cTn id="13" dur="500" fill="hold"/>
                                        <p:tgtEl>
                                          <p:spTgt spid="37583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1000"/>
                                  </p:stCondLst>
                                  <p:childTnLst>
                                    <p:set>
                                      <p:cBhvr>
                                        <p:cTn id="16" dur="1" fill="hold">
                                          <p:stCondLst>
                                            <p:cond delay="0"/>
                                          </p:stCondLst>
                                        </p:cTn>
                                        <p:tgtEl>
                                          <p:spTgt spid="375837"/>
                                        </p:tgtEl>
                                        <p:attrNameLst>
                                          <p:attrName>style.visibility</p:attrName>
                                        </p:attrNameLst>
                                      </p:cBhvr>
                                      <p:to>
                                        <p:strVal val="visible"/>
                                      </p:to>
                                    </p:set>
                                    <p:anim calcmode="lin" valueType="num">
                                      <p:cBhvr additive="base">
                                        <p:cTn id="17" dur="500" fill="hold"/>
                                        <p:tgtEl>
                                          <p:spTgt spid="375837"/>
                                        </p:tgtEl>
                                        <p:attrNameLst>
                                          <p:attrName>ppt_x</p:attrName>
                                        </p:attrNameLst>
                                      </p:cBhvr>
                                      <p:tavLst>
                                        <p:tav tm="0">
                                          <p:val>
                                            <p:strVal val="#ppt_x"/>
                                          </p:val>
                                        </p:tav>
                                        <p:tav tm="100000">
                                          <p:val>
                                            <p:strVal val="#ppt_x"/>
                                          </p:val>
                                        </p:tav>
                                      </p:tavLst>
                                    </p:anim>
                                    <p:anim calcmode="lin" valueType="num">
                                      <p:cBhvr additive="base">
                                        <p:cTn id="18" dur="500" fill="hold"/>
                                        <p:tgtEl>
                                          <p:spTgt spid="3758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EEE5F38-19D6-426C-B3ED-BB329EF4C29E}"/>
              </a:ext>
            </a:extLst>
          </p:cNvPr>
          <p:cNvSpPr>
            <a:spLocks noGrp="1"/>
          </p:cNvSpPr>
          <p:nvPr>
            <p:ph type="sldNum" sz="quarter" idx="12"/>
          </p:nvPr>
        </p:nvSpPr>
        <p:spPr/>
        <p:txBody>
          <a:bodyPr/>
          <a:lstStyle/>
          <a:p>
            <a:fld id="{001A0FD8-3670-4DAA-B8CF-549FB191C770}" type="slidenum">
              <a:rPr lang="en-US" altLang="en-US"/>
              <a:pPr/>
              <a:t>201</a:t>
            </a:fld>
            <a:endParaRPr lang="en-US" altLang="en-US"/>
          </a:p>
        </p:txBody>
      </p:sp>
      <p:sp>
        <p:nvSpPr>
          <p:cNvPr id="373762" name="Rectangle 2">
            <a:extLst>
              <a:ext uri="{FF2B5EF4-FFF2-40B4-BE49-F238E27FC236}">
                <a16:creationId xmlns:a16="http://schemas.microsoft.com/office/drawing/2014/main" id="{A203A3D4-20EF-4431-8D95-2AC26AC55112}"/>
              </a:ext>
            </a:extLst>
          </p:cNvPr>
          <p:cNvSpPr>
            <a:spLocks noGrp="1" noRot="1" noChangeArrowheads="1"/>
          </p:cNvSpPr>
          <p:nvPr>
            <p:ph type="title"/>
          </p:nvPr>
        </p:nvSpPr>
        <p:spPr/>
        <p:txBody>
          <a:bodyPr/>
          <a:lstStyle/>
          <a:p>
            <a:r>
              <a:rPr lang="en-US" altLang="en-US"/>
              <a:t>BASIC Stamp Parallel Communications</a:t>
            </a:r>
          </a:p>
        </p:txBody>
      </p:sp>
      <p:sp>
        <p:nvSpPr>
          <p:cNvPr id="373766" name="Rectangle 6">
            <a:extLst>
              <a:ext uri="{FF2B5EF4-FFF2-40B4-BE49-F238E27FC236}">
                <a16:creationId xmlns:a16="http://schemas.microsoft.com/office/drawing/2014/main" id="{925B8FDF-4D73-47F4-A173-7922DDBAB08A}"/>
              </a:ext>
            </a:extLst>
          </p:cNvPr>
          <p:cNvSpPr>
            <a:spLocks noRot="1" noChangeArrowheads="1"/>
          </p:cNvSpPr>
          <p:nvPr/>
        </p:nvSpPr>
        <p:spPr bwMode="auto">
          <a:xfrm>
            <a:off x="304800" y="762000"/>
            <a:ext cx="81534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0"/>
              </a:spcBef>
              <a:defRPr sz="2400">
                <a:solidFill>
                  <a:schemeClr val="tx1"/>
                </a:solidFill>
                <a:latin typeface="Times New Roman" panose="02020603050405020304" pitchFamily="18" charset="0"/>
              </a:defRPr>
            </a:lvl1pPr>
            <a:lvl2pPr marL="742950" indent="-285750" algn="l">
              <a:spcBef>
                <a:spcPct val="0"/>
              </a:spcBef>
              <a:defRPr sz="2400">
                <a:solidFill>
                  <a:schemeClr val="tx1"/>
                </a:solidFill>
                <a:latin typeface="Times New Roman" panose="02020603050405020304" pitchFamily="18" charset="0"/>
              </a:defRPr>
            </a:lvl2pPr>
            <a:lvl3pPr marL="1143000" indent="-228600" algn="l">
              <a:spcBef>
                <a:spcPct val="0"/>
              </a:spcBef>
              <a:defRPr sz="2400">
                <a:solidFill>
                  <a:schemeClr val="tx1"/>
                </a:solidFill>
                <a:latin typeface="Times New Roman" panose="02020603050405020304" pitchFamily="18" charset="0"/>
              </a:defRPr>
            </a:lvl3pPr>
            <a:lvl4pPr marL="1600200" indent="-228600" algn="l">
              <a:spcBef>
                <a:spcPct val="0"/>
              </a:spcBef>
              <a:defRPr sz="2400">
                <a:solidFill>
                  <a:schemeClr val="tx1"/>
                </a:solidFill>
                <a:latin typeface="Times New Roman" panose="02020603050405020304" pitchFamily="18" charset="0"/>
              </a:defRPr>
            </a:lvl4pPr>
            <a:lvl5pPr marL="2057400" indent="-228600" algn="l">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buClr>
                <a:schemeClr val="hlink"/>
              </a:buClr>
              <a:buSzPct val="80000"/>
              <a:buFont typeface="Wingdings 3" panose="05040102010807070707" pitchFamily="18" charset="2"/>
              <a:buChar char="}"/>
            </a:pPr>
            <a:r>
              <a:rPr lang="en-US" altLang="en-US" sz="3200" b="0">
                <a:effectLst>
                  <a:outerShdw blurRad="38100" dist="38100" dir="2700000" algn="tl">
                    <a:srgbClr val="000000"/>
                  </a:outerShdw>
                </a:effectLst>
                <a:latin typeface="Arial" panose="020B0604020202020204" pitchFamily="34" charset="0"/>
              </a:rPr>
              <a:t>In this example, parallel communications will be performed to send data from one BASIC Stamp to another.  </a:t>
            </a:r>
            <a:br>
              <a:rPr lang="en-US" altLang="en-US" sz="3200" b="0">
                <a:effectLst>
                  <a:outerShdw blurRad="38100" dist="38100" dir="2700000" algn="tl">
                    <a:srgbClr val="000000"/>
                  </a:outerShdw>
                </a:effectLst>
                <a:latin typeface="Arial" panose="020B0604020202020204" pitchFamily="34" charset="0"/>
              </a:rPr>
            </a:br>
            <a:endParaRPr lang="en-US" altLang="en-US" sz="3200" b="0">
              <a:effectLst>
                <a:outerShdw blurRad="38100" dist="38100" dir="2700000" algn="tl">
                  <a:srgbClr val="000000"/>
                </a:outerShdw>
              </a:effectLst>
              <a:latin typeface="Arial" panose="020B0604020202020204" pitchFamily="34" charset="0"/>
            </a:endParaRPr>
          </a:p>
          <a:p>
            <a:pPr>
              <a:lnSpc>
                <a:spcPct val="90000"/>
              </a:lnSpc>
              <a:spcBef>
                <a:spcPct val="20000"/>
              </a:spcBef>
              <a:buClr>
                <a:schemeClr val="hlink"/>
              </a:buClr>
              <a:buSzPct val="80000"/>
              <a:buFont typeface="Wingdings 3" panose="05040102010807070707" pitchFamily="18" charset="2"/>
              <a:buChar char="}"/>
            </a:pPr>
            <a:r>
              <a:rPr lang="en-US" altLang="en-US" sz="3200" b="0">
                <a:effectLst>
                  <a:outerShdw blurRad="38100" dist="38100" dir="2700000" algn="tl">
                    <a:srgbClr val="000000"/>
                  </a:outerShdw>
                </a:effectLst>
                <a:latin typeface="Arial" panose="020B0604020202020204" pitchFamily="34" charset="0"/>
              </a:rPr>
              <a:t>In this section, we will be modifying the circuit, and we can use unpopulated boards for this example.</a:t>
            </a:r>
            <a:br>
              <a:rPr lang="en-US" altLang="en-US" sz="3200" b="0">
                <a:effectLst>
                  <a:outerShdw blurRad="38100" dist="38100" dir="2700000" algn="tl">
                    <a:srgbClr val="000000"/>
                  </a:outerShdw>
                </a:effectLst>
                <a:latin typeface="Arial" panose="020B0604020202020204" pitchFamily="34" charset="0"/>
              </a:rPr>
            </a:br>
            <a:endParaRPr lang="en-US" altLang="en-US" sz="3200" b="0">
              <a:effectLst>
                <a:outerShdw blurRad="38100" dist="38100" dir="2700000" algn="tl">
                  <a:srgbClr val="000000"/>
                </a:outerShdw>
              </a:effectLst>
              <a:latin typeface="Arial" panose="020B0604020202020204" pitchFamily="34" charset="0"/>
            </a:endParaRPr>
          </a:p>
          <a:p>
            <a:pPr>
              <a:lnSpc>
                <a:spcPct val="90000"/>
              </a:lnSpc>
              <a:spcBef>
                <a:spcPct val="20000"/>
              </a:spcBef>
              <a:buClr>
                <a:schemeClr val="hlink"/>
              </a:buClr>
              <a:buSzPct val="80000"/>
              <a:buFont typeface="Wingdings 3" panose="05040102010807070707" pitchFamily="18" charset="2"/>
              <a:buChar char="}"/>
            </a:pPr>
            <a:r>
              <a:rPr lang="en-US" altLang="en-US" sz="3200" b="0">
                <a:effectLst>
                  <a:outerShdw blurRad="38100" dist="38100" dir="2700000" algn="tl">
                    <a:srgbClr val="000000"/>
                  </a:outerShdw>
                </a:effectLst>
                <a:latin typeface="Arial" panose="020B0604020202020204" pitchFamily="34" charset="0"/>
              </a:rPr>
              <a:t>Following this, the board will be re-populated with 1 LED (P8), and the buzzer.</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4337B879-E37C-464B-9033-DA2F96D3307F}"/>
              </a:ext>
            </a:extLst>
          </p:cNvPr>
          <p:cNvSpPr>
            <a:spLocks noGrp="1"/>
          </p:cNvSpPr>
          <p:nvPr>
            <p:ph type="sldNum" sz="quarter" idx="12"/>
          </p:nvPr>
        </p:nvSpPr>
        <p:spPr/>
        <p:txBody>
          <a:bodyPr/>
          <a:lstStyle/>
          <a:p>
            <a:fld id="{7BF35B94-A4C2-4474-80A1-9EC04D64D716}" type="slidenum">
              <a:rPr lang="en-US" altLang="en-US"/>
              <a:pPr/>
              <a:t>202</a:t>
            </a:fld>
            <a:endParaRPr lang="en-US" altLang="en-US"/>
          </a:p>
        </p:txBody>
      </p:sp>
      <p:sp>
        <p:nvSpPr>
          <p:cNvPr id="374786" name="Rectangle 2">
            <a:extLst>
              <a:ext uri="{FF2B5EF4-FFF2-40B4-BE49-F238E27FC236}">
                <a16:creationId xmlns:a16="http://schemas.microsoft.com/office/drawing/2014/main" id="{CE78D42B-DDA9-44E8-B572-0F0A90FB0609}"/>
              </a:ext>
            </a:extLst>
          </p:cNvPr>
          <p:cNvSpPr>
            <a:spLocks noGrp="1" noRot="1" noChangeArrowheads="1"/>
          </p:cNvSpPr>
          <p:nvPr>
            <p:ph type="title"/>
          </p:nvPr>
        </p:nvSpPr>
        <p:spPr/>
        <p:txBody>
          <a:bodyPr/>
          <a:lstStyle/>
          <a:p>
            <a:endParaRPr lang="en-US" altLang="en-US"/>
          </a:p>
        </p:txBody>
      </p:sp>
      <p:sp>
        <p:nvSpPr>
          <p:cNvPr id="374787" name="Rectangle 3">
            <a:extLst>
              <a:ext uri="{FF2B5EF4-FFF2-40B4-BE49-F238E27FC236}">
                <a16:creationId xmlns:a16="http://schemas.microsoft.com/office/drawing/2014/main" id="{9B27D241-5336-478D-A961-3F50A5B15A9F}"/>
              </a:ext>
            </a:extLst>
          </p:cNvPr>
          <p:cNvSpPr>
            <a:spLocks noGrp="1" noRot="1" noChangeArrowheads="1"/>
          </p:cNvSpPr>
          <p:nvPr>
            <p:ph type="body" idx="1"/>
          </p:nvPr>
        </p:nvSpPr>
        <p:spPr/>
        <p:txBody>
          <a:bodyPr/>
          <a:lstStyle/>
          <a:p>
            <a:r>
              <a:rPr lang="en-US" altLang="en-US"/>
              <a:t>Connect lines between 2 BASIC Stamps as follows:</a:t>
            </a:r>
          </a:p>
        </p:txBody>
      </p:sp>
      <p:sp>
        <p:nvSpPr>
          <p:cNvPr id="374811" name="Text Box 27">
            <a:extLst>
              <a:ext uri="{FF2B5EF4-FFF2-40B4-BE49-F238E27FC236}">
                <a16:creationId xmlns:a16="http://schemas.microsoft.com/office/drawing/2014/main" id="{B5D19E22-431E-487F-9CFE-21AC7568124F}"/>
              </a:ext>
            </a:extLst>
          </p:cNvPr>
          <p:cNvSpPr txBox="1">
            <a:spLocks noChangeArrowheads="1"/>
          </p:cNvSpPr>
          <p:nvPr/>
        </p:nvSpPr>
        <p:spPr bwMode="auto">
          <a:xfrm>
            <a:off x="685800" y="1981200"/>
            <a:ext cx="2736850" cy="1765300"/>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altLang="en-US" sz="1800"/>
              <a:t>Stamp #1 – Transmitter</a:t>
            </a:r>
            <a:br>
              <a:rPr lang="en-US" altLang="en-US" sz="1800"/>
            </a:br>
            <a:r>
              <a:rPr lang="en-US" altLang="en-US" sz="1800"/>
              <a:t>P0</a:t>
            </a:r>
            <a:br>
              <a:rPr lang="en-US" altLang="en-US" sz="1800"/>
            </a:br>
            <a:r>
              <a:rPr lang="en-US" altLang="en-US" sz="1800"/>
              <a:t>P1</a:t>
            </a:r>
            <a:br>
              <a:rPr lang="en-US" altLang="en-US" sz="1800"/>
            </a:br>
            <a:r>
              <a:rPr lang="en-US" altLang="en-US" sz="1800"/>
              <a:t>P2</a:t>
            </a:r>
            <a:br>
              <a:rPr lang="en-US" altLang="en-US" sz="1800"/>
            </a:br>
            <a:r>
              <a:rPr lang="en-US" altLang="en-US" sz="1800"/>
              <a:t>P3</a:t>
            </a:r>
            <a:br>
              <a:rPr lang="en-US" altLang="en-US" sz="1800"/>
            </a:br>
            <a:r>
              <a:rPr lang="en-US" altLang="en-US" sz="1800"/>
              <a:t>Vss</a:t>
            </a:r>
          </a:p>
        </p:txBody>
      </p:sp>
      <p:sp>
        <p:nvSpPr>
          <p:cNvPr id="374812" name="Text Box 28">
            <a:extLst>
              <a:ext uri="{FF2B5EF4-FFF2-40B4-BE49-F238E27FC236}">
                <a16:creationId xmlns:a16="http://schemas.microsoft.com/office/drawing/2014/main" id="{65BB01A6-FB52-4B0A-A620-7A58B43FBB07}"/>
              </a:ext>
            </a:extLst>
          </p:cNvPr>
          <p:cNvSpPr txBox="1">
            <a:spLocks noChangeArrowheads="1"/>
          </p:cNvSpPr>
          <p:nvPr/>
        </p:nvSpPr>
        <p:spPr bwMode="auto">
          <a:xfrm>
            <a:off x="5410200" y="1981200"/>
            <a:ext cx="2432050" cy="1765300"/>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800"/>
              <a:t>Stamp #2 – Receiver</a:t>
            </a:r>
            <a:br>
              <a:rPr lang="en-US" altLang="en-US" sz="1800"/>
            </a:br>
            <a:r>
              <a:rPr lang="en-US" altLang="en-US" sz="1800"/>
              <a:t>P4</a:t>
            </a:r>
            <a:br>
              <a:rPr lang="en-US" altLang="en-US" sz="1800"/>
            </a:br>
            <a:r>
              <a:rPr lang="en-US" altLang="en-US" sz="1800"/>
              <a:t>P5</a:t>
            </a:r>
            <a:br>
              <a:rPr lang="en-US" altLang="en-US" sz="1800"/>
            </a:br>
            <a:r>
              <a:rPr lang="en-US" altLang="en-US" sz="1800"/>
              <a:t>P6</a:t>
            </a:r>
            <a:br>
              <a:rPr lang="en-US" altLang="en-US" sz="1800"/>
            </a:br>
            <a:r>
              <a:rPr lang="en-US" altLang="en-US" sz="1800"/>
              <a:t>P7</a:t>
            </a:r>
            <a:br>
              <a:rPr lang="en-US" altLang="en-US" sz="1800"/>
            </a:br>
            <a:r>
              <a:rPr lang="en-US" altLang="en-US" sz="1800"/>
              <a:t>Vss</a:t>
            </a:r>
          </a:p>
        </p:txBody>
      </p:sp>
      <p:sp>
        <p:nvSpPr>
          <p:cNvPr id="374813" name="Line 29">
            <a:extLst>
              <a:ext uri="{FF2B5EF4-FFF2-40B4-BE49-F238E27FC236}">
                <a16:creationId xmlns:a16="http://schemas.microsoft.com/office/drawing/2014/main" id="{80A97D79-29FB-4161-BFC0-380DCBC09C11}"/>
              </a:ext>
            </a:extLst>
          </p:cNvPr>
          <p:cNvSpPr>
            <a:spLocks noChangeShapeType="1"/>
          </p:cNvSpPr>
          <p:nvPr/>
        </p:nvSpPr>
        <p:spPr bwMode="auto">
          <a:xfrm>
            <a:off x="3429000" y="2438400"/>
            <a:ext cx="19812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374814" name="Line 30">
            <a:extLst>
              <a:ext uri="{FF2B5EF4-FFF2-40B4-BE49-F238E27FC236}">
                <a16:creationId xmlns:a16="http://schemas.microsoft.com/office/drawing/2014/main" id="{5F55AF33-A8EF-4A1C-A0B8-C8DEC7753ED3}"/>
              </a:ext>
            </a:extLst>
          </p:cNvPr>
          <p:cNvSpPr>
            <a:spLocks noChangeShapeType="1"/>
          </p:cNvSpPr>
          <p:nvPr/>
        </p:nvSpPr>
        <p:spPr bwMode="auto">
          <a:xfrm>
            <a:off x="3429000" y="2743200"/>
            <a:ext cx="19812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374815" name="Line 31">
            <a:extLst>
              <a:ext uri="{FF2B5EF4-FFF2-40B4-BE49-F238E27FC236}">
                <a16:creationId xmlns:a16="http://schemas.microsoft.com/office/drawing/2014/main" id="{6F5E5A58-AB98-4811-B341-9772760E0B58}"/>
              </a:ext>
            </a:extLst>
          </p:cNvPr>
          <p:cNvSpPr>
            <a:spLocks noChangeShapeType="1"/>
          </p:cNvSpPr>
          <p:nvPr/>
        </p:nvSpPr>
        <p:spPr bwMode="auto">
          <a:xfrm>
            <a:off x="3429000" y="3048000"/>
            <a:ext cx="19812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374816" name="Line 32">
            <a:extLst>
              <a:ext uri="{FF2B5EF4-FFF2-40B4-BE49-F238E27FC236}">
                <a16:creationId xmlns:a16="http://schemas.microsoft.com/office/drawing/2014/main" id="{0DE523ED-9D9D-4C75-99B8-20C99AB3B9AC}"/>
              </a:ext>
            </a:extLst>
          </p:cNvPr>
          <p:cNvSpPr>
            <a:spLocks noChangeShapeType="1"/>
          </p:cNvSpPr>
          <p:nvPr/>
        </p:nvSpPr>
        <p:spPr bwMode="auto">
          <a:xfrm>
            <a:off x="3429000" y="3276600"/>
            <a:ext cx="19812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374817" name="Line 33">
            <a:extLst>
              <a:ext uri="{FF2B5EF4-FFF2-40B4-BE49-F238E27FC236}">
                <a16:creationId xmlns:a16="http://schemas.microsoft.com/office/drawing/2014/main" id="{6DE76EBE-3CFA-4FBB-AA28-8A6922B1DBAB}"/>
              </a:ext>
            </a:extLst>
          </p:cNvPr>
          <p:cNvSpPr>
            <a:spLocks noChangeShapeType="1"/>
          </p:cNvSpPr>
          <p:nvPr/>
        </p:nvSpPr>
        <p:spPr bwMode="auto">
          <a:xfrm>
            <a:off x="3429000" y="3581400"/>
            <a:ext cx="19812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AF64FD8-8094-4AD9-BF16-951F0E7E7474}"/>
              </a:ext>
            </a:extLst>
          </p:cNvPr>
          <p:cNvSpPr>
            <a:spLocks noGrp="1"/>
          </p:cNvSpPr>
          <p:nvPr>
            <p:ph type="sldNum" sz="quarter" idx="12"/>
          </p:nvPr>
        </p:nvSpPr>
        <p:spPr/>
        <p:txBody>
          <a:bodyPr/>
          <a:lstStyle/>
          <a:p>
            <a:fld id="{D516A619-A294-45A1-A150-8367CC8D3D90}" type="slidenum">
              <a:rPr lang="en-US" altLang="en-US"/>
              <a:pPr/>
              <a:t>203</a:t>
            </a:fld>
            <a:endParaRPr lang="en-US" altLang="en-US"/>
          </a:p>
        </p:txBody>
      </p:sp>
      <p:sp>
        <p:nvSpPr>
          <p:cNvPr id="376834" name="Rectangle 2">
            <a:extLst>
              <a:ext uri="{FF2B5EF4-FFF2-40B4-BE49-F238E27FC236}">
                <a16:creationId xmlns:a16="http://schemas.microsoft.com/office/drawing/2014/main" id="{2AE5BCF0-F14D-4FD3-A2CF-4AE1C0994E50}"/>
              </a:ext>
            </a:extLst>
          </p:cNvPr>
          <p:cNvSpPr>
            <a:spLocks noGrp="1" noRot="1" noChangeArrowheads="1"/>
          </p:cNvSpPr>
          <p:nvPr>
            <p:ph type="title"/>
          </p:nvPr>
        </p:nvSpPr>
        <p:spPr/>
        <p:txBody>
          <a:bodyPr/>
          <a:lstStyle/>
          <a:p>
            <a:endParaRPr lang="en-US" altLang="en-US"/>
          </a:p>
        </p:txBody>
      </p:sp>
      <p:sp>
        <p:nvSpPr>
          <p:cNvPr id="376835" name="Rectangle 3">
            <a:extLst>
              <a:ext uri="{FF2B5EF4-FFF2-40B4-BE49-F238E27FC236}">
                <a16:creationId xmlns:a16="http://schemas.microsoft.com/office/drawing/2014/main" id="{AFB9DDA3-7A75-4CCA-AED4-B78F28DE9282}"/>
              </a:ext>
            </a:extLst>
          </p:cNvPr>
          <p:cNvSpPr>
            <a:spLocks noGrp="1" noRot="1" noChangeArrowheads="1"/>
          </p:cNvSpPr>
          <p:nvPr>
            <p:ph type="body" idx="1"/>
          </p:nvPr>
        </p:nvSpPr>
        <p:spPr>
          <a:xfrm>
            <a:off x="301625" y="762000"/>
            <a:ext cx="8613775" cy="2133600"/>
          </a:xfrm>
        </p:spPr>
        <p:txBody>
          <a:bodyPr/>
          <a:lstStyle/>
          <a:p>
            <a:r>
              <a:rPr lang="en-US" altLang="en-US" sz="2800"/>
              <a:t>Program each BASIC Stamp with the appropriate program.  Monitor the the DEBUG window from the receiver.  Since only 4 bits are used, only 16 unique combinations may be transferred.</a:t>
            </a:r>
          </a:p>
        </p:txBody>
      </p:sp>
      <p:sp>
        <p:nvSpPr>
          <p:cNvPr id="376836" name="Text Box 4">
            <a:extLst>
              <a:ext uri="{FF2B5EF4-FFF2-40B4-BE49-F238E27FC236}">
                <a16:creationId xmlns:a16="http://schemas.microsoft.com/office/drawing/2014/main" id="{87EA0374-0CA8-4CF3-8BD0-1B968C6B4A2D}"/>
              </a:ext>
            </a:extLst>
          </p:cNvPr>
          <p:cNvSpPr txBox="1">
            <a:spLocks noChangeArrowheads="1"/>
          </p:cNvSpPr>
          <p:nvPr/>
        </p:nvSpPr>
        <p:spPr bwMode="auto">
          <a:xfrm>
            <a:off x="533400" y="3048000"/>
            <a:ext cx="4038600" cy="3276600"/>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en-US" altLang="en-US" sz="1400" b="0">
                <a:solidFill>
                  <a:srgbClr val="FFFFFF"/>
                </a:solidFill>
                <a:effectLst>
                  <a:outerShdw blurRad="38100" dist="38100" dir="2700000" algn="tl">
                    <a:srgbClr val="000000"/>
                  </a:outerShdw>
                </a:effectLst>
              </a:rPr>
              <a:t>' Program 8A-T: Nibble Parallel Transmitter</a:t>
            </a:r>
          </a:p>
          <a:p>
            <a:pPr algn="l"/>
            <a:r>
              <a:rPr lang="en-US" altLang="en-US" sz="1400" b="0">
                <a:solidFill>
                  <a:srgbClr val="FFFFFF"/>
                </a:solidFill>
                <a:effectLst>
                  <a:outerShdw blurRad="38100" dist="38100" dir="2700000" algn="tl">
                    <a:srgbClr val="000000"/>
                  </a:outerShdw>
                </a:effectLst>
              </a:rPr>
              <a:t>X   VAR    NIB	'Variable for counting</a:t>
            </a:r>
          </a:p>
          <a:p>
            <a:pPr algn="l"/>
            <a:r>
              <a:rPr lang="en-US" altLang="en-US" sz="1400" b="0">
                <a:solidFill>
                  <a:srgbClr val="FFFFFF"/>
                </a:solidFill>
                <a:effectLst>
                  <a:outerShdw blurRad="38100" dist="38100" dir="2700000" algn="tl">
                    <a:srgbClr val="000000"/>
                  </a:outerShdw>
                </a:effectLst>
              </a:rPr>
              <a:t>DIRA = %1111	'Set nibble A as outputs</a:t>
            </a:r>
          </a:p>
          <a:p>
            <a:pPr algn="l"/>
            <a:r>
              <a:rPr lang="en-US" altLang="en-US" sz="1400" b="0">
                <a:solidFill>
                  <a:srgbClr val="FFFFFF"/>
                </a:solidFill>
                <a:effectLst>
                  <a:outerShdw blurRad="38100" dist="38100" dir="2700000" algn="tl">
                    <a:srgbClr val="000000"/>
                  </a:outerShdw>
                </a:effectLst>
              </a:rPr>
              <a:t>		'(P0 – P3)</a:t>
            </a:r>
          </a:p>
          <a:p>
            <a:pPr algn="l"/>
            <a:endParaRPr lang="en-US" altLang="en-US" sz="1400" b="0">
              <a:solidFill>
                <a:srgbClr val="FFFFFF"/>
              </a:solidFill>
              <a:effectLst>
                <a:outerShdw blurRad="38100" dist="38100" dir="2700000" algn="tl">
                  <a:srgbClr val="000000"/>
                </a:outerShdw>
              </a:effectLst>
            </a:endParaRPr>
          </a:p>
          <a:p>
            <a:pPr algn="l"/>
            <a:r>
              <a:rPr lang="en-US" altLang="en-US" sz="1400" b="0">
                <a:solidFill>
                  <a:srgbClr val="FFFFFF"/>
                </a:solidFill>
                <a:effectLst>
                  <a:outerShdw blurRad="38100" dist="38100" dir="2700000" algn="tl">
                    <a:srgbClr val="000000"/>
                  </a:outerShdw>
                </a:effectLst>
              </a:rPr>
              <a:t>Main:</a:t>
            </a:r>
          </a:p>
          <a:p>
            <a:pPr algn="l"/>
            <a:r>
              <a:rPr lang="en-US" altLang="en-US" sz="1400" b="0">
                <a:solidFill>
                  <a:srgbClr val="FFFFFF"/>
                </a:solidFill>
                <a:effectLst>
                  <a:outerShdw blurRad="38100" dist="38100" dir="2700000" algn="tl">
                    <a:srgbClr val="000000"/>
                  </a:outerShdw>
                </a:effectLst>
              </a:rPr>
              <a:t>  FOR X = 0 to 15	' Count 0 to15</a:t>
            </a:r>
          </a:p>
          <a:p>
            <a:pPr algn="l"/>
            <a:r>
              <a:rPr lang="en-US" altLang="en-US" sz="1400" b="0">
                <a:solidFill>
                  <a:srgbClr val="FFFFFF"/>
                </a:solidFill>
                <a:effectLst>
                  <a:outerShdw blurRad="38100" dist="38100" dir="2700000" algn="tl">
                    <a:srgbClr val="000000"/>
                  </a:outerShdw>
                </a:effectLst>
              </a:rPr>
              <a:t>     OUTA = X       	' Place data on Nibble A</a:t>
            </a:r>
          </a:p>
          <a:p>
            <a:pPr algn="l"/>
            <a:r>
              <a:rPr lang="en-US" altLang="en-US" sz="1400" b="0">
                <a:solidFill>
                  <a:srgbClr val="FFFFFF"/>
                </a:solidFill>
                <a:effectLst>
                  <a:outerShdw blurRad="38100" dist="38100" dir="2700000" algn="tl">
                    <a:srgbClr val="000000"/>
                  </a:outerShdw>
                </a:effectLst>
              </a:rPr>
              <a:t>     PAUSE 500</a:t>
            </a:r>
          </a:p>
          <a:p>
            <a:pPr algn="l"/>
            <a:r>
              <a:rPr lang="en-US" altLang="en-US" sz="1400" b="0">
                <a:solidFill>
                  <a:srgbClr val="FFFFFF"/>
                </a:solidFill>
                <a:effectLst>
                  <a:outerShdw blurRad="38100" dist="38100" dir="2700000" algn="tl">
                    <a:srgbClr val="000000"/>
                  </a:outerShdw>
                </a:effectLst>
              </a:rPr>
              <a:t>  NEXT</a:t>
            </a:r>
          </a:p>
          <a:p>
            <a:pPr algn="l"/>
            <a:r>
              <a:rPr lang="en-US" altLang="en-US" sz="1400" b="0">
                <a:solidFill>
                  <a:srgbClr val="FFFFFF"/>
                </a:solidFill>
                <a:effectLst>
                  <a:outerShdw blurRad="38100" dist="38100" dir="2700000" algn="tl">
                    <a:srgbClr val="000000"/>
                  </a:outerShdw>
                </a:effectLst>
              </a:rPr>
              <a:t>GOTO Main</a:t>
            </a:r>
          </a:p>
          <a:p>
            <a:pPr algn="l"/>
            <a:endParaRPr lang="en-US" altLang="en-US" sz="1400" b="0">
              <a:solidFill>
                <a:srgbClr val="FFFFFF"/>
              </a:solidFill>
              <a:effectLst>
                <a:outerShdw blurRad="38100" dist="38100" dir="2700000" algn="tl">
                  <a:srgbClr val="000000"/>
                </a:outerShdw>
              </a:effectLst>
            </a:endParaRPr>
          </a:p>
        </p:txBody>
      </p:sp>
      <p:sp>
        <p:nvSpPr>
          <p:cNvPr id="376837" name="Text Box 5">
            <a:extLst>
              <a:ext uri="{FF2B5EF4-FFF2-40B4-BE49-F238E27FC236}">
                <a16:creationId xmlns:a16="http://schemas.microsoft.com/office/drawing/2014/main" id="{4EDE9E38-6AAB-4EAB-BC08-BF978648537D}"/>
              </a:ext>
            </a:extLst>
          </p:cNvPr>
          <p:cNvSpPr txBox="1">
            <a:spLocks noChangeArrowheads="1"/>
          </p:cNvSpPr>
          <p:nvPr/>
        </p:nvSpPr>
        <p:spPr bwMode="auto">
          <a:xfrm>
            <a:off x="4724400" y="3048000"/>
            <a:ext cx="4038600" cy="3276600"/>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en-US" altLang="en-US" sz="1400" b="0">
                <a:solidFill>
                  <a:srgbClr val="FFFFFF"/>
                </a:solidFill>
                <a:effectLst>
                  <a:outerShdw blurRad="38100" dist="38100" dir="2700000" algn="tl">
                    <a:srgbClr val="000000"/>
                  </a:outerShdw>
                </a:effectLst>
              </a:rPr>
              <a:t>' Program 8A-R: Nibble Parallel Receiver</a:t>
            </a:r>
          </a:p>
          <a:p>
            <a:pPr algn="l"/>
            <a:r>
              <a:rPr lang="en-US" altLang="en-US" sz="1400" b="0">
                <a:solidFill>
                  <a:srgbClr val="FFFFFF"/>
                </a:solidFill>
                <a:effectLst>
                  <a:outerShdw blurRad="38100" dist="38100" dir="2700000" algn="tl">
                    <a:srgbClr val="000000"/>
                  </a:outerShdw>
                </a:effectLst>
              </a:rPr>
              <a:t>Y    VAR    NIB</a:t>
            </a:r>
          </a:p>
          <a:p>
            <a:pPr algn="l"/>
            <a:r>
              <a:rPr lang="en-US" altLang="en-US" sz="1400" b="0">
                <a:solidFill>
                  <a:srgbClr val="FFFFFF"/>
                </a:solidFill>
                <a:effectLst>
                  <a:outerShdw blurRad="38100" dist="38100" dir="2700000" algn="tl">
                    <a:srgbClr val="000000"/>
                  </a:outerShdw>
                </a:effectLst>
              </a:rPr>
              <a:t>DIRB = %0000	' Set nibble B as inputs</a:t>
            </a:r>
          </a:p>
          <a:p>
            <a:pPr algn="l"/>
            <a:r>
              <a:rPr lang="en-US" altLang="en-US" sz="1400" b="0">
                <a:solidFill>
                  <a:srgbClr val="FFFFFF"/>
                </a:solidFill>
                <a:effectLst>
                  <a:outerShdw blurRad="38100" dist="38100" dir="2700000" algn="tl">
                    <a:srgbClr val="000000"/>
                  </a:outerShdw>
                </a:effectLst>
              </a:rPr>
              <a:t>		' (P4 - P7)</a:t>
            </a:r>
          </a:p>
          <a:p>
            <a:pPr algn="l"/>
            <a:endParaRPr lang="en-US" altLang="en-US" sz="1400" b="0">
              <a:solidFill>
                <a:srgbClr val="FFFFFF"/>
              </a:solidFill>
              <a:effectLst>
                <a:outerShdw blurRad="38100" dist="38100" dir="2700000" algn="tl">
                  <a:srgbClr val="000000"/>
                </a:outerShdw>
              </a:effectLst>
            </a:endParaRPr>
          </a:p>
          <a:p>
            <a:pPr algn="l"/>
            <a:r>
              <a:rPr lang="en-US" altLang="en-US" sz="1400" b="0">
                <a:solidFill>
                  <a:srgbClr val="FFFFFF"/>
                </a:solidFill>
                <a:effectLst>
                  <a:outerShdw blurRad="38100" dist="38100" dir="2700000" algn="tl">
                    <a:srgbClr val="000000"/>
                  </a:outerShdw>
                </a:effectLst>
              </a:rPr>
              <a:t>Main:</a:t>
            </a:r>
          </a:p>
          <a:p>
            <a:pPr algn="l"/>
            <a:r>
              <a:rPr lang="en-US" altLang="en-US" sz="1400" b="0">
                <a:solidFill>
                  <a:srgbClr val="FFFFFF"/>
                </a:solidFill>
                <a:effectLst>
                  <a:outerShdw blurRad="38100" dist="38100" dir="2700000" algn="tl">
                    <a:srgbClr val="000000"/>
                  </a:outerShdw>
                </a:effectLst>
              </a:rPr>
              <a:t>  Y  = INB		' Read nibble B</a:t>
            </a:r>
          </a:p>
          <a:p>
            <a:pPr algn="l"/>
            <a:r>
              <a:rPr lang="en-US" altLang="en-US" sz="1400" b="0">
                <a:solidFill>
                  <a:srgbClr val="FFFFFF"/>
                </a:solidFill>
                <a:effectLst>
                  <a:outerShdw blurRad="38100" dist="38100" dir="2700000" algn="tl">
                    <a:srgbClr val="000000"/>
                  </a:outerShdw>
                </a:effectLst>
              </a:rPr>
              <a:t>  DEBUG ? Y	' Display incoming data</a:t>
            </a:r>
          </a:p>
          <a:p>
            <a:pPr algn="l"/>
            <a:r>
              <a:rPr lang="en-US" altLang="en-US" sz="1400" b="0">
                <a:solidFill>
                  <a:srgbClr val="FFFFFF"/>
                </a:solidFill>
                <a:effectLst>
                  <a:outerShdw blurRad="38100" dist="38100" dir="2700000" algn="tl">
                    <a:srgbClr val="000000"/>
                  </a:outerShdw>
                </a:effectLst>
              </a:rPr>
              <a:t>GOTO Main</a:t>
            </a:r>
          </a:p>
          <a:p>
            <a:pPr algn="l"/>
            <a:endParaRPr lang="en-US" altLang="en-US" sz="1400" b="0">
              <a:solidFill>
                <a:srgbClr val="FFFFFF"/>
              </a:solidFill>
              <a:effectLst>
                <a:outerShdw blurRad="38100" dist="38100" dir="2700000" algn="tl">
                  <a:srgbClr val="000000"/>
                </a:outerShdw>
              </a:effectLst>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E543A32-87CE-4DE4-8C67-9A5794FD8F5A}"/>
              </a:ext>
            </a:extLst>
          </p:cNvPr>
          <p:cNvSpPr>
            <a:spLocks noGrp="1"/>
          </p:cNvSpPr>
          <p:nvPr>
            <p:ph type="sldNum" sz="quarter" idx="12"/>
          </p:nvPr>
        </p:nvSpPr>
        <p:spPr/>
        <p:txBody>
          <a:bodyPr/>
          <a:lstStyle/>
          <a:p>
            <a:fld id="{D31CEBE9-2750-41BF-806F-E6764C049FDE}" type="slidenum">
              <a:rPr lang="en-US" altLang="en-US"/>
              <a:pPr/>
              <a:t>204</a:t>
            </a:fld>
            <a:endParaRPr lang="en-US" altLang="en-US"/>
          </a:p>
        </p:txBody>
      </p:sp>
      <p:sp>
        <p:nvSpPr>
          <p:cNvPr id="415746" name="Rectangle 2">
            <a:extLst>
              <a:ext uri="{FF2B5EF4-FFF2-40B4-BE49-F238E27FC236}">
                <a16:creationId xmlns:a16="http://schemas.microsoft.com/office/drawing/2014/main" id="{90E0B8C4-31A9-4C9F-A314-E580E893CD80}"/>
              </a:ext>
            </a:extLst>
          </p:cNvPr>
          <p:cNvSpPr>
            <a:spLocks noGrp="1" noRot="1" noChangeArrowheads="1"/>
          </p:cNvSpPr>
          <p:nvPr>
            <p:ph type="title"/>
          </p:nvPr>
        </p:nvSpPr>
        <p:spPr/>
        <p:txBody>
          <a:bodyPr/>
          <a:lstStyle/>
          <a:p>
            <a:endParaRPr lang="en-US" altLang="en-US"/>
          </a:p>
        </p:txBody>
      </p:sp>
      <p:sp>
        <p:nvSpPr>
          <p:cNvPr id="415747" name="Rectangle 3">
            <a:extLst>
              <a:ext uri="{FF2B5EF4-FFF2-40B4-BE49-F238E27FC236}">
                <a16:creationId xmlns:a16="http://schemas.microsoft.com/office/drawing/2014/main" id="{D92A6DE9-E012-4913-9A50-561EB4C87EFB}"/>
              </a:ext>
            </a:extLst>
          </p:cNvPr>
          <p:cNvSpPr>
            <a:spLocks noGrp="1" noRot="1" noChangeArrowheads="1"/>
          </p:cNvSpPr>
          <p:nvPr>
            <p:ph type="body" idx="1"/>
          </p:nvPr>
        </p:nvSpPr>
        <p:spPr/>
        <p:txBody>
          <a:bodyPr/>
          <a:lstStyle/>
          <a:p>
            <a:r>
              <a:rPr lang="en-US" altLang="en-US"/>
              <a:t>When program 8A is ran, and the receiver is monitored, a long stream of 0's, then 1's, then 2's, etc, is seen.  This is because there are no means in the example to inform the receiver when it it getting new data.</a:t>
            </a:r>
            <a:br>
              <a:rPr lang="en-US" altLang="en-US"/>
            </a:br>
            <a:endParaRPr lang="en-US" altLang="en-US"/>
          </a:p>
          <a:p>
            <a:r>
              <a:rPr lang="en-US" altLang="en-US"/>
              <a:t>A control line, or lines, could be used to control flow and have the devices communicate when new data is ready and when it has been read.</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515635A3-A8A3-404E-952D-70C37E8950D6}"/>
              </a:ext>
            </a:extLst>
          </p:cNvPr>
          <p:cNvSpPr>
            <a:spLocks noGrp="1"/>
          </p:cNvSpPr>
          <p:nvPr>
            <p:ph type="sldNum" sz="quarter" idx="12"/>
          </p:nvPr>
        </p:nvSpPr>
        <p:spPr/>
        <p:txBody>
          <a:bodyPr/>
          <a:lstStyle/>
          <a:p>
            <a:fld id="{9254D545-8BA1-434C-8CFE-852C5BABB2CF}" type="slidenum">
              <a:rPr lang="en-US" altLang="en-US"/>
              <a:pPr/>
              <a:t>205</a:t>
            </a:fld>
            <a:endParaRPr lang="en-US" altLang="en-US"/>
          </a:p>
        </p:txBody>
      </p:sp>
      <p:sp>
        <p:nvSpPr>
          <p:cNvPr id="398338" name="Rectangle 2">
            <a:extLst>
              <a:ext uri="{FF2B5EF4-FFF2-40B4-BE49-F238E27FC236}">
                <a16:creationId xmlns:a16="http://schemas.microsoft.com/office/drawing/2014/main" id="{3572BBF0-3E0D-4BED-8FDB-B1C425B0D345}"/>
              </a:ext>
            </a:extLst>
          </p:cNvPr>
          <p:cNvSpPr>
            <a:spLocks noGrp="1" noRot="1" noChangeArrowheads="1"/>
          </p:cNvSpPr>
          <p:nvPr>
            <p:ph type="title"/>
          </p:nvPr>
        </p:nvSpPr>
        <p:spPr/>
        <p:txBody>
          <a:bodyPr/>
          <a:lstStyle/>
          <a:p>
            <a:endParaRPr lang="en-US" altLang="en-US"/>
          </a:p>
        </p:txBody>
      </p:sp>
      <p:sp>
        <p:nvSpPr>
          <p:cNvPr id="398339" name="Rectangle 3">
            <a:extLst>
              <a:ext uri="{FF2B5EF4-FFF2-40B4-BE49-F238E27FC236}">
                <a16:creationId xmlns:a16="http://schemas.microsoft.com/office/drawing/2014/main" id="{E00CA6FF-C03C-41EA-BC12-481353A809CE}"/>
              </a:ext>
            </a:extLst>
          </p:cNvPr>
          <p:cNvSpPr>
            <a:spLocks noGrp="1" noRot="1" noChangeArrowheads="1"/>
          </p:cNvSpPr>
          <p:nvPr>
            <p:ph type="body" idx="1"/>
          </p:nvPr>
        </p:nvSpPr>
        <p:spPr>
          <a:xfrm>
            <a:off x="301625" y="762000"/>
            <a:ext cx="8540750" cy="1828800"/>
          </a:xfrm>
        </p:spPr>
        <p:txBody>
          <a:bodyPr/>
          <a:lstStyle/>
          <a:p>
            <a:r>
              <a:rPr lang="en-US" altLang="en-US" sz="2800"/>
              <a:t>Many devices transfer data in parallel formats.  An example is the ADC0801 Analog to Digital converter which converts an analog voltage to a Parallel byte.</a:t>
            </a:r>
          </a:p>
        </p:txBody>
      </p:sp>
      <p:pic>
        <p:nvPicPr>
          <p:cNvPr id="398340" name="Picture 4">
            <a:extLst>
              <a:ext uri="{FF2B5EF4-FFF2-40B4-BE49-F238E27FC236}">
                <a16:creationId xmlns:a16="http://schemas.microsoft.com/office/drawing/2014/main" id="{71F6A5E2-A8A0-408F-BC77-BA656A276E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0273" t="28476" r="12740" b="15321"/>
          <a:stretch>
            <a:fillRect/>
          </a:stretch>
        </p:blipFill>
        <p:spPr bwMode="auto">
          <a:xfrm>
            <a:off x="2590800" y="2819400"/>
            <a:ext cx="3962400" cy="35814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98346" name="Group 10">
            <a:extLst>
              <a:ext uri="{FF2B5EF4-FFF2-40B4-BE49-F238E27FC236}">
                <a16:creationId xmlns:a16="http://schemas.microsoft.com/office/drawing/2014/main" id="{F093E0E5-4B30-4ACE-8959-E8BA00D10D81}"/>
              </a:ext>
            </a:extLst>
          </p:cNvPr>
          <p:cNvGrpSpPr>
            <a:grpSpLocks/>
          </p:cNvGrpSpPr>
          <p:nvPr/>
        </p:nvGrpSpPr>
        <p:grpSpPr bwMode="auto">
          <a:xfrm>
            <a:off x="152400" y="4572000"/>
            <a:ext cx="2590800" cy="330200"/>
            <a:chOff x="96" y="2880"/>
            <a:chExt cx="1632" cy="208"/>
          </a:xfrm>
        </p:grpSpPr>
        <p:sp>
          <p:nvSpPr>
            <p:cNvPr id="398341" name="Rectangle 5">
              <a:extLst>
                <a:ext uri="{FF2B5EF4-FFF2-40B4-BE49-F238E27FC236}">
                  <a16:creationId xmlns:a16="http://schemas.microsoft.com/office/drawing/2014/main" id="{20F84A95-844F-4235-9A90-F5B494273ACB}"/>
                </a:ext>
              </a:extLst>
            </p:cNvPr>
            <p:cNvSpPr>
              <a:spLocks noChangeArrowheads="1"/>
            </p:cNvSpPr>
            <p:nvPr/>
          </p:nvSpPr>
          <p:spPr bwMode="auto">
            <a:xfrm>
              <a:off x="96" y="2880"/>
              <a:ext cx="1074" cy="208"/>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t>Analog Voltage In</a:t>
              </a:r>
            </a:p>
          </p:txBody>
        </p:sp>
        <p:sp>
          <p:nvSpPr>
            <p:cNvPr id="398342" name="Line 6">
              <a:extLst>
                <a:ext uri="{FF2B5EF4-FFF2-40B4-BE49-F238E27FC236}">
                  <a16:creationId xmlns:a16="http://schemas.microsoft.com/office/drawing/2014/main" id="{0F2C32EB-D533-4147-B24A-1FC1A38F97B1}"/>
                </a:ext>
              </a:extLst>
            </p:cNvPr>
            <p:cNvSpPr>
              <a:spLocks noChangeShapeType="1"/>
            </p:cNvSpPr>
            <p:nvPr/>
          </p:nvSpPr>
          <p:spPr bwMode="auto">
            <a:xfrm>
              <a:off x="1200" y="2976"/>
              <a:ext cx="528" cy="0"/>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398347" name="Group 11">
            <a:extLst>
              <a:ext uri="{FF2B5EF4-FFF2-40B4-BE49-F238E27FC236}">
                <a16:creationId xmlns:a16="http://schemas.microsoft.com/office/drawing/2014/main" id="{1B7667CF-A7DF-4B4D-8782-21A2B988855F}"/>
              </a:ext>
            </a:extLst>
          </p:cNvPr>
          <p:cNvGrpSpPr>
            <a:grpSpLocks/>
          </p:cNvGrpSpPr>
          <p:nvPr/>
        </p:nvGrpSpPr>
        <p:grpSpPr bwMode="auto">
          <a:xfrm>
            <a:off x="6629400" y="3810000"/>
            <a:ext cx="2022475" cy="2286000"/>
            <a:chOff x="4176" y="2400"/>
            <a:chExt cx="1274" cy="1440"/>
          </a:xfrm>
        </p:grpSpPr>
        <p:sp>
          <p:nvSpPr>
            <p:cNvPr id="398344" name="AutoShape 8">
              <a:extLst>
                <a:ext uri="{FF2B5EF4-FFF2-40B4-BE49-F238E27FC236}">
                  <a16:creationId xmlns:a16="http://schemas.microsoft.com/office/drawing/2014/main" id="{A4B1B6E6-1810-4AC4-8C89-74BB7111201D}"/>
                </a:ext>
              </a:extLst>
            </p:cNvPr>
            <p:cNvSpPr>
              <a:spLocks/>
            </p:cNvSpPr>
            <p:nvPr/>
          </p:nvSpPr>
          <p:spPr bwMode="auto">
            <a:xfrm>
              <a:off x="4176" y="2400"/>
              <a:ext cx="288" cy="1440"/>
            </a:xfrm>
            <a:prstGeom prst="rightBrace">
              <a:avLst>
                <a:gd name="adj1" fmla="val 41667"/>
                <a:gd name="adj2" fmla="val 50000"/>
              </a:avLst>
            </a:prstGeom>
            <a:noFill/>
            <a:ln w="50800">
              <a:solidFill>
                <a:schemeClr val="hlink"/>
              </a:solidFill>
              <a:round/>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98345" name="Rectangle 9">
              <a:extLst>
                <a:ext uri="{FF2B5EF4-FFF2-40B4-BE49-F238E27FC236}">
                  <a16:creationId xmlns:a16="http://schemas.microsoft.com/office/drawing/2014/main" id="{778A8972-0DDD-413D-B35E-3CF160F0075B}"/>
                </a:ext>
              </a:extLst>
            </p:cNvPr>
            <p:cNvSpPr>
              <a:spLocks noChangeArrowheads="1"/>
            </p:cNvSpPr>
            <p:nvPr/>
          </p:nvSpPr>
          <p:spPr bwMode="auto">
            <a:xfrm>
              <a:off x="4481" y="3006"/>
              <a:ext cx="969" cy="208"/>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t>Digital Data Out</a:t>
              </a:r>
            </a:p>
          </p:txBody>
        </p:sp>
      </p:grpSp>
      <p:sp>
        <p:nvSpPr>
          <p:cNvPr id="398357" name="Rectangle 21">
            <a:extLst>
              <a:ext uri="{FF2B5EF4-FFF2-40B4-BE49-F238E27FC236}">
                <a16:creationId xmlns:a16="http://schemas.microsoft.com/office/drawing/2014/main" id="{607402FC-28E9-4524-AB7E-CA1A548C1597}"/>
              </a:ext>
            </a:extLst>
          </p:cNvPr>
          <p:cNvSpPr>
            <a:spLocks noChangeArrowheads="1"/>
          </p:cNvSpPr>
          <p:nvPr/>
        </p:nvSpPr>
        <p:spPr bwMode="auto">
          <a:xfrm>
            <a:off x="152400" y="2819400"/>
            <a:ext cx="2362200" cy="1457325"/>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altLang="en-US" sz="1200"/>
              <a:t>The ADC0801 has a number of control pins for communication control.  Please see an ADC0801  data sheet for more information.</a:t>
            </a:r>
            <a:br>
              <a:rPr lang="en-US" altLang="en-US" sz="1200"/>
            </a:br>
            <a:br>
              <a:rPr lang="en-US" altLang="en-US" sz="1200"/>
            </a:br>
            <a:r>
              <a:rPr lang="en-US" altLang="en-US" sz="1600">
                <a:solidFill>
                  <a:schemeClr val="accent1"/>
                </a:solidFill>
                <a:effectLst>
                  <a:outerShdw blurRad="38100" dist="38100" dir="2700000" algn="tl">
                    <a:srgbClr val="000000"/>
                  </a:outerShdw>
                </a:effectLst>
                <a:hlinkClick r:id="rId3"/>
              </a:rPr>
              <a:t>Link to datasheet</a:t>
            </a:r>
            <a:endParaRPr lang="en-US" altLang="en-US" sz="1600">
              <a:solidFill>
                <a:schemeClr val="accent1"/>
              </a:solidFill>
              <a:effectLst>
                <a:outerShdw blurRad="38100" dist="38100" dir="2700000" algn="tl">
                  <a:srgbClr val="000000"/>
                </a:outerShdw>
              </a:effectLst>
            </a:endParaRP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84CD8B2-0C90-42F6-884E-61F63CE11653}"/>
              </a:ext>
            </a:extLst>
          </p:cNvPr>
          <p:cNvSpPr>
            <a:spLocks noGrp="1"/>
          </p:cNvSpPr>
          <p:nvPr>
            <p:ph type="sldNum" sz="quarter" idx="12"/>
          </p:nvPr>
        </p:nvSpPr>
        <p:spPr/>
        <p:txBody>
          <a:bodyPr/>
          <a:lstStyle/>
          <a:p>
            <a:fld id="{78418AE3-CCE6-4677-AC80-6209B1DF414D}" type="slidenum">
              <a:rPr lang="en-US" altLang="en-US"/>
              <a:pPr/>
              <a:t>206</a:t>
            </a:fld>
            <a:endParaRPr lang="en-US" altLang="en-US"/>
          </a:p>
        </p:txBody>
      </p:sp>
      <p:sp>
        <p:nvSpPr>
          <p:cNvPr id="369666" name="Rectangle 2">
            <a:extLst>
              <a:ext uri="{FF2B5EF4-FFF2-40B4-BE49-F238E27FC236}">
                <a16:creationId xmlns:a16="http://schemas.microsoft.com/office/drawing/2014/main" id="{EDD108DA-31BB-4F13-BA99-78913AD7C25F}"/>
              </a:ext>
            </a:extLst>
          </p:cNvPr>
          <p:cNvSpPr>
            <a:spLocks noGrp="1" noRot="1" noChangeArrowheads="1"/>
          </p:cNvSpPr>
          <p:nvPr>
            <p:ph type="title"/>
          </p:nvPr>
        </p:nvSpPr>
        <p:spPr/>
        <p:txBody>
          <a:bodyPr/>
          <a:lstStyle/>
          <a:p>
            <a:r>
              <a:rPr lang="en-US" altLang="en-US"/>
              <a:t>Parallel Transfer Summary</a:t>
            </a:r>
          </a:p>
        </p:txBody>
      </p:sp>
      <p:sp>
        <p:nvSpPr>
          <p:cNvPr id="369667" name="Rectangle 3">
            <a:extLst>
              <a:ext uri="{FF2B5EF4-FFF2-40B4-BE49-F238E27FC236}">
                <a16:creationId xmlns:a16="http://schemas.microsoft.com/office/drawing/2014/main" id="{ACD561CA-C222-4589-941F-DCC98D3A0936}"/>
              </a:ext>
            </a:extLst>
          </p:cNvPr>
          <p:cNvSpPr>
            <a:spLocks noGrp="1" noRot="1" noChangeArrowheads="1"/>
          </p:cNvSpPr>
          <p:nvPr>
            <p:ph type="body" idx="1"/>
          </p:nvPr>
        </p:nvSpPr>
        <p:spPr>
          <a:xfrm>
            <a:off x="301625" y="762000"/>
            <a:ext cx="8540750" cy="5715000"/>
          </a:xfrm>
        </p:spPr>
        <p:txBody>
          <a:bodyPr/>
          <a:lstStyle/>
          <a:p>
            <a:r>
              <a:rPr lang="en-US" altLang="en-US"/>
              <a:t>Parallel data transfer is very simple and very fast.  Data is simply placed-on or read-from a 'bus'.  Microcomputers use parallel data transfers between the microprocessors and all the internal devices such as memory, sound cards, hard drives, CD-ROMS, etc.</a:t>
            </a:r>
            <a:br>
              <a:rPr lang="en-US" altLang="en-US"/>
            </a:br>
            <a:endParaRPr lang="en-US" altLang="en-US"/>
          </a:p>
          <a:p>
            <a:r>
              <a:rPr lang="en-US" altLang="en-US"/>
              <a:t>A major disadvantage is the large number of lines (and thus I/O) required.  This method does not loan itself to communications over any appreciable distance.</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609FD54-FF66-4586-85D2-E46C8B46023C}"/>
              </a:ext>
            </a:extLst>
          </p:cNvPr>
          <p:cNvSpPr>
            <a:spLocks noGrp="1"/>
          </p:cNvSpPr>
          <p:nvPr>
            <p:ph type="sldNum" sz="quarter" idx="12"/>
          </p:nvPr>
        </p:nvSpPr>
        <p:spPr/>
        <p:txBody>
          <a:bodyPr/>
          <a:lstStyle/>
          <a:p>
            <a:fld id="{739E692E-71BB-4C4E-9B34-5910DD8E0E74}" type="slidenum">
              <a:rPr lang="en-US" altLang="en-US"/>
              <a:pPr/>
              <a:t>207</a:t>
            </a:fld>
            <a:endParaRPr lang="en-US" altLang="en-US"/>
          </a:p>
        </p:txBody>
      </p:sp>
      <p:sp>
        <p:nvSpPr>
          <p:cNvPr id="377859" name="Rectangle 3">
            <a:extLst>
              <a:ext uri="{FF2B5EF4-FFF2-40B4-BE49-F238E27FC236}">
                <a16:creationId xmlns:a16="http://schemas.microsoft.com/office/drawing/2014/main" id="{AF5B54E2-25D6-4258-8253-78EF77EB4BE8}"/>
              </a:ext>
            </a:extLst>
          </p:cNvPr>
          <p:cNvSpPr>
            <a:spLocks noGrp="1" noRot="1" noChangeArrowheads="1"/>
          </p:cNvSpPr>
          <p:nvPr>
            <p:ph type="body" idx="1"/>
          </p:nvPr>
        </p:nvSpPr>
        <p:spPr>
          <a:xfrm>
            <a:off x="301625" y="762000"/>
            <a:ext cx="8540750" cy="5638800"/>
          </a:xfrm>
        </p:spPr>
        <p:txBody>
          <a:bodyPr/>
          <a:lstStyle/>
          <a:p>
            <a:pPr>
              <a:lnSpc>
                <a:spcPct val="90000"/>
              </a:lnSpc>
            </a:pPr>
            <a:r>
              <a:rPr lang="en-US" altLang="en-US"/>
              <a:t>Serial communications sends a 'chunk' of data a single bit at a time.  </a:t>
            </a:r>
            <a:r>
              <a:rPr lang="en-US" altLang="en-US">
                <a:solidFill>
                  <a:schemeClr val="tx2"/>
                </a:solidFill>
                <a:sym typeface="Wingdings" panose="05000000000000000000" pitchFamily="2" charset="2"/>
              </a:rPr>
              <a:t></a:t>
            </a:r>
            <a:r>
              <a:rPr lang="en-US" altLang="en-US">
                <a:solidFill>
                  <a:schemeClr val="tx2"/>
                </a:solidFill>
              </a:rPr>
              <a:t>01101010</a:t>
            </a:r>
            <a:r>
              <a:rPr lang="en-US" altLang="en-US">
                <a:solidFill>
                  <a:schemeClr val="tx2"/>
                </a:solidFill>
                <a:sym typeface="Wingdings" panose="05000000000000000000" pitchFamily="2" charset="2"/>
              </a:rPr>
              <a:t></a:t>
            </a:r>
            <a:r>
              <a:rPr lang="en-US" altLang="en-US"/>
              <a:t>  </a:t>
            </a:r>
            <a:br>
              <a:rPr lang="en-US" altLang="en-US"/>
            </a:br>
            <a:r>
              <a:rPr lang="en-US" altLang="en-US"/>
              <a:t>This alleviates the need for numerous data lines, but leads to other problems.</a:t>
            </a:r>
            <a:br>
              <a:rPr lang="en-US" altLang="en-US"/>
            </a:br>
            <a:endParaRPr lang="en-US" altLang="en-US"/>
          </a:p>
          <a:p>
            <a:pPr>
              <a:lnSpc>
                <a:spcPct val="90000"/>
              </a:lnSpc>
            </a:pPr>
            <a:r>
              <a:rPr lang="en-US" altLang="en-US"/>
              <a:t>Identify the data bits on the following trace:</a:t>
            </a:r>
            <a:br>
              <a:rPr lang="en-US" altLang="en-US"/>
            </a:br>
            <a:br>
              <a:rPr lang="en-US" altLang="en-US"/>
            </a:br>
            <a:br>
              <a:rPr lang="en-US" altLang="en-US"/>
            </a:br>
            <a:endParaRPr lang="en-US" altLang="en-US"/>
          </a:p>
          <a:p>
            <a:pPr>
              <a:lnSpc>
                <a:spcPct val="90000"/>
              </a:lnSpc>
            </a:pPr>
            <a:r>
              <a:rPr lang="en-US" altLang="en-US"/>
              <a:t>Is the data 01?  000111? 00001111?</a:t>
            </a:r>
            <a:br>
              <a:rPr lang="en-US" altLang="en-US"/>
            </a:br>
            <a:r>
              <a:rPr lang="en-US" altLang="en-US"/>
              <a:t>Without more information, we really can't say for sure… and neither can a controller.</a:t>
            </a:r>
          </a:p>
        </p:txBody>
      </p:sp>
      <p:sp>
        <p:nvSpPr>
          <p:cNvPr id="377858" name="Rectangle 2">
            <a:extLst>
              <a:ext uri="{FF2B5EF4-FFF2-40B4-BE49-F238E27FC236}">
                <a16:creationId xmlns:a16="http://schemas.microsoft.com/office/drawing/2014/main" id="{D510FB09-A8C2-46A6-B97C-EF19FFC8C97D}"/>
              </a:ext>
            </a:extLst>
          </p:cNvPr>
          <p:cNvSpPr>
            <a:spLocks noGrp="1" noRot="1" noChangeArrowheads="1"/>
          </p:cNvSpPr>
          <p:nvPr>
            <p:ph type="title"/>
          </p:nvPr>
        </p:nvSpPr>
        <p:spPr/>
        <p:txBody>
          <a:bodyPr/>
          <a:lstStyle/>
          <a:p>
            <a:r>
              <a:rPr lang="en-US" altLang="en-US"/>
              <a:t>Serial Communications</a:t>
            </a:r>
          </a:p>
        </p:txBody>
      </p:sp>
      <p:grpSp>
        <p:nvGrpSpPr>
          <p:cNvPr id="377864" name="Group 8">
            <a:extLst>
              <a:ext uri="{FF2B5EF4-FFF2-40B4-BE49-F238E27FC236}">
                <a16:creationId xmlns:a16="http://schemas.microsoft.com/office/drawing/2014/main" id="{47F3EBD8-AE22-499A-B346-B16A2577311F}"/>
              </a:ext>
            </a:extLst>
          </p:cNvPr>
          <p:cNvGrpSpPr>
            <a:grpSpLocks/>
          </p:cNvGrpSpPr>
          <p:nvPr/>
        </p:nvGrpSpPr>
        <p:grpSpPr bwMode="auto">
          <a:xfrm>
            <a:off x="2362200" y="3581400"/>
            <a:ext cx="4267200" cy="1219200"/>
            <a:chOff x="816" y="2256"/>
            <a:chExt cx="2688" cy="768"/>
          </a:xfrm>
        </p:grpSpPr>
        <p:sp>
          <p:nvSpPr>
            <p:cNvPr id="377862" name="Rectangle 6">
              <a:extLst>
                <a:ext uri="{FF2B5EF4-FFF2-40B4-BE49-F238E27FC236}">
                  <a16:creationId xmlns:a16="http://schemas.microsoft.com/office/drawing/2014/main" id="{95D80889-1462-41A8-9AFB-666721C2B27F}"/>
                </a:ext>
              </a:extLst>
            </p:cNvPr>
            <p:cNvSpPr>
              <a:spLocks noChangeArrowheads="1"/>
            </p:cNvSpPr>
            <p:nvPr/>
          </p:nvSpPr>
          <p:spPr bwMode="auto">
            <a:xfrm>
              <a:off x="816" y="2256"/>
              <a:ext cx="2688" cy="768"/>
            </a:xfrm>
            <a:prstGeom prst="rect">
              <a:avLst/>
            </a:prstGeom>
            <a:solidFill>
              <a:schemeClr val="tx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77861" name="Freeform 5">
              <a:extLst>
                <a:ext uri="{FF2B5EF4-FFF2-40B4-BE49-F238E27FC236}">
                  <a16:creationId xmlns:a16="http://schemas.microsoft.com/office/drawing/2014/main" id="{394524D2-A21E-4C27-A2DB-22BFC41D39CE}"/>
                </a:ext>
              </a:extLst>
            </p:cNvPr>
            <p:cNvSpPr>
              <a:spLocks/>
            </p:cNvSpPr>
            <p:nvPr/>
          </p:nvSpPr>
          <p:spPr bwMode="auto">
            <a:xfrm>
              <a:off x="864" y="2496"/>
              <a:ext cx="2592" cy="336"/>
            </a:xfrm>
            <a:custGeom>
              <a:avLst/>
              <a:gdLst>
                <a:gd name="T0" fmla="*/ 0 w 2592"/>
                <a:gd name="T1" fmla="*/ 336 h 336"/>
                <a:gd name="T2" fmla="*/ 1344 w 2592"/>
                <a:gd name="T3" fmla="*/ 336 h 336"/>
                <a:gd name="T4" fmla="*/ 1344 w 2592"/>
                <a:gd name="T5" fmla="*/ 0 h 336"/>
                <a:gd name="T6" fmla="*/ 2592 w 2592"/>
                <a:gd name="T7" fmla="*/ 0 h 336"/>
                <a:gd name="T8" fmla="*/ 2592 w 2592"/>
                <a:gd name="T9" fmla="*/ 336 h 336"/>
              </a:gdLst>
              <a:ahLst/>
              <a:cxnLst>
                <a:cxn ang="0">
                  <a:pos x="T0" y="T1"/>
                </a:cxn>
                <a:cxn ang="0">
                  <a:pos x="T2" y="T3"/>
                </a:cxn>
                <a:cxn ang="0">
                  <a:pos x="T4" y="T5"/>
                </a:cxn>
                <a:cxn ang="0">
                  <a:pos x="T6" y="T7"/>
                </a:cxn>
                <a:cxn ang="0">
                  <a:pos x="T8" y="T9"/>
                </a:cxn>
              </a:cxnLst>
              <a:rect l="0" t="0" r="r" b="b"/>
              <a:pathLst>
                <a:path w="2592" h="336">
                  <a:moveTo>
                    <a:pt x="0" y="336"/>
                  </a:moveTo>
                  <a:lnTo>
                    <a:pt x="1344" y="336"/>
                  </a:lnTo>
                  <a:lnTo>
                    <a:pt x="1344" y="0"/>
                  </a:lnTo>
                  <a:lnTo>
                    <a:pt x="2592" y="0"/>
                  </a:lnTo>
                  <a:lnTo>
                    <a:pt x="2592" y="336"/>
                  </a:lnTo>
                </a:path>
              </a:pathLst>
            </a:custGeom>
            <a:noFill/>
            <a:ln w="25400" cap="flat" cmpd="sng">
              <a:solidFill>
                <a:srgbClr val="0000FF"/>
              </a:solidFill>
              <a:prstDash val="solid"/>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1BC8134-7B8E-4438-B92E-74BAD7D0B04E}"/>
              </a:ext>
            </a:extLst>
          </p:cNvPr>
          <p:cNvSpPr>
            <a:spLocks noGrp="1"/>
          </p:cNvSpPr>
          <p:nvPr>
            <p:ph type="sldNum" sz="quarter" idx="12"/>
          </p:nvPr>
        </p:nvSpPr>
        <p:spPr/>
        <p:txBody>
          <a:bodyPr/>
          <a:lstStyle/>
          <a:p>
            <a:fld id="{D7E54A12-40DB-4774-A38E-3C87D60E563C}" type="slidenum">
              <a:rPr lang="en-US" altLang="en-US"/>
              <a:pPr/>
              <a:t>208</a:t>
            </a:fld>
            <a:endParaRPr lang="en-US" altLang="en-US"/>
          </a:p>
        </p:txBody>
      </p:sp>
      <p:sp>
        <p:nvSpPr>
          <p:cNvPr id="378882" name="Rectangle 2">
            <a:extLst>
              <a:ext uri="{FF2B5EF4-FFF2-40B4-BE49-F238E27FC236}">
                <a16:creationId xmlns:a16="http://schemas.microsoft.com/office/drawing/2014/main" id="{7FA6BBFD-6474-428F-BFED-CBC01679A9B3}"/>
              </a:ext>
            </a:extLst>
          </p:cNvPr>
          <p:cNvSpPr>
            <a:spLocks noGrp="1" noRot="1" noChangeArrowheads="1"/>
          </p:cNvSpPr>
          <p:nvPr>
            <p:ph type="title"/>
          </p:nvPr>
        </p:nvSpPr>
        <p:spPr/>
        <p:txBody>
          <a:bodyPr/>
          <a:lstStyle/>
          <a:p>
            <a:endParaRPr lang="en-US" altLang="en-US"/>
          </a:p>
        </p:txBody>
      </p:sp>
      <p:sp>
        <p:nvSpPr>
          <p:cNvPr id="378883" name="Rectangle 3">
            <a:extLst>
              <a:ext uri="{FF2B5EF4-FFF2-40B4-BE49-F238E27FC236}">
                <a16:creationId xmlns:a16="http://schemas.microsoft.com/office/drawing/2014/main" id="{8A6CFD38-3B56-4A22-9C4A-7D6F08D68151}"/>
              </a:ext>
            </a:extLst>
          </p:cNvPr>
          <p:cNvSpPr>
            <a:spLocks noGrp="1" noRot="1" noChangeArrowheads="1"/>
          </p:cNvSpPr>
          <p:nvPr>
            <p:ph type="body" idx="1"/>
          </p:nvPr>
        </p:nvSpPr>
        <p:spPr/>
        <p:txBody>
          <a:bodyPr/>
          <a:lstStyle/>
          <a:p>
            <a:r>
              <a:rPr lang="en-US" altLang="en-US"/>
              <a:t>In serial communications there are 2 major categories:</a:t>
            </a:r>
            <a:br>
              <a:rPr lang="en-US" altLang="en-US"/>
            </a:br>
            <a:endParaRPr lang="en-US" altLang="en-US"/>
          </a:p>
          <a:p>
            <a:pPr lvl="1"/>
            <a:r>
              <a:rPr lang="en-US" altLang="en-US" b="1"/>
              <a:t>Synchronous:</a:t>
            </a:r>
            <a:r>
              <a:rPr lang="en-US" altLang="en-US"/>
              <a:t> Transmitter and receiver are locked and synchronized in the transfer of data.</a:t>
            </a:r>
            <a:br>
              <a:rPr lang="en-US" altLang="en-US"/>
            </a:br>
            <a:endParaRPr lang="en-US" altLang="en-US"/>
          </a:p>
          <a:p>
            <a:pPr lvl="1"/>
            <a:r>
              <a:rPr lang="en-US" altLang="en-US" b="1"/>
              <a:t>Asynchronous:</a:t>
            </a:r>
            <a:r>
              <a:rPr lang="en-US" altLang="en-US"/>
              <a:t> Transmitter and receiver are not locked, but in agreement of the transmission timing.</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7838124-457F-4539-A60E-9D8055B061A7}"/>
              </a:ext>
            </a:extLst>
          </p:cNvPr>
          <p:cNvSpPr>
            <a:spLocks noGrp="1"/>
          </p:cNvSpPr>
          <p:nvPr>
            <p:ph type="sldNum" sz="quarter" idx="12"/>
          </p:nvPr>
        </p:nvSpPr>
        <p:spPr/>
        <p:txBody>
          <a:bodyPr/>
          <a:lstStyle/>
          <a:p>
            <a:fld id="{4BBD1B8A-E733-49A8-A77A-31F607A99968}" type="slidenum">
              <a:rPr lang="en-US" altLang="en-US"/>
              <a:pPr/>
              <a:t>209</a:t>
            </a:fld>
            <a:endParaRPr lang="en-US" altLang="en-US"/>
          </a:p>
        </p:txBody>
      </p:sp>
      <p:sp>
        <p:nvSpPr>
          <p:cNvPr id="379906" name="Rectangle 2">
            <a:extLst>
              <a:ext uri="{FF2B5EF4-FFF2-40B4-BE49-F238E27FC236}">
                <a16:creationId xmlns:a16="http://schemas.microsoft.com/office/drawing/2014/main" id="{DBEDB44B-0D17-4697-A10E-CA979F6BAD24}"/>
              </a:ext>
            </a:extLst>
          </p:cNvPr>
          <p:cNvSpPr>
            <a:spLocks noGrp="1" noRot="1" noChangeArrowheads="1"/>
          </p:cNvSpPr>
          <p:nvPr>
            <p:ph type="title"/>
          </p:nvPr>
        </p:nvSpPr>
        <p:spPr/>
        <p:txBody>
          <a:bodyPr/>
          <a:lstStyle/>
          <a:p>
            <a:r>
              <a:rPr lang="en-US" altLang="en-US" sz="3200"/>
              <a:t>Synchronous Communications - SHIFTIN</a:t>
            </a:r>
          </a:p>
        </p:txBody>
      </p:sp>
      <p:sp>
        <p:nvSpPr>
          <p:cNvPr id="379907" name="Rectangle 3">
            <a:extLst>
              <a:ext uri="{FF2B5EF4-FFF2-40B4-BE49-F238E27FC236}">
                <a16:creationId xmlns:a16="http://schemas.microsoft.com/office/drawing/2014/main" id="{F31187CD-156E-4ECA-A275-E1DDC2158E93}"/>
              </a:ext>
            </a:extLst>
          </p:cNvPr>
          <p:cNvSpPr>
            <a:spLocks noGrp="1" noRot="1" noChangeArrowheads="1"/>
          </p:cNvSpPr>
          <p:nvPr>
            <p:ph type="body" idx="1"/>
          </p:nvPr>
        </p:nvSpPr>
        <p:spPr/>
        <p:txBody>
          <a:bodyPr/>
          <a:lstStyle/>
          <a:p>
            <a:r>
              <a:rPr lang="en-US" altLang="en-US" sz="2800"/>
              <a:t>In synchronous communications often a separate clock line is used to lock the transmitter and receiver together.  </a:t>
            </a:r>
            <a:br>
              <a:rPr lang="en-US" altLang="en-US" sz="2800"/>
            </a:br>
            <a:endParaRPr lang="en-US" altLang="en-US" sz="2800"/>
          </a:p>
          <a:p>
            <a:r>
              <a:rPr lang="en-US" altLang="en-US" sz="2800"/>
              <a:t>One or the other sends clock pulses indicating individual bit transfers.</a:t>
            </a:r>
            <a:br>
              <a:rPr lang="en-US" altLang="en-US" sz="2800"/>
            </a:br>
            <a:endParaRPr lang="en-US" altLang="en-US" sz="2800"/>
          </a:p>
          <a:p>
            <a:r>
              <a:rPr lang="en-US" altLang="en-US" sz="2800"/>
              <a:t>We will work with a device that transfers data to the BASIC Stamp using synchronous communications.  The ADC0831 serial analog to digital (A/D) converter. </a:t>
            </a:r>
            <a:r>
              <a:rPr lang="en-US" altLang="en-US" sz="2400">
                <a:hlinkClick r:id="rId2"/>
              </a:rPr>
              <a:t>Link to data sheet</a:t>
            </a:r>
            <a:endParaRPr lang="en-US" altLang="en-US"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286C1683-BFC3-41BD-B8CE-6928E16489EB}"/>
              </a:ext>
            </a:extLst>
          </p:cNvPr>
          <p:cNvSpPr>
            <a:spLocks noGrp="1"/>
          </p:cNvSpPr>
          <p:nvPr>
            <p:ph type="sldNum" sz="quarter" idx="12"/>
          </p:nvPr>
        </p:nvSpPr>
        <p:spPr/>
        <p:txBody>
          <a:bodyPr/>
          <a:lstStyle/>
          <a:p>
            <a:fld id="{79C9110B-46A7-4FCB-9842-4814281A84C7}" type="slidenum">
              <a:rPr lang="en-US" altLang="en-US"/>
              <a:pPr/>
              <a:t>21</a:t>
            </a:fld>
            <a:endParaRPr lang="en-US" altLang="en-US"/>
          </a:p>
        </p:txBody>
      </p:sp>
      <p:sp>
        <p:nvSpPr>
          <p:cNvPr id="224258" name="Rectangle 2">
            <a:extLst>
              <a:ext uri="{FF2B5EF4-FFF2-40B4-BE49-F238E27FC236}">
                <a16:creationId xmlns:a16="http://schemas.microsoft.com/office/drawing/2014/main" id="{9368649F-B443-4446-AA7B-B5077CE405BC}"/>
              </a:ext>
            </a:extLst>
          </p:cNvPr>
          <p:cNvSpPr>
            <a:spLocks noGrp="1" noRot="1" noChangeArrowheads="1"/>
          </p:cNvSpPr>
          <p:nvPr>
            <p:ph type="title"/>
          </p:nvPr>
        </p:nvSpPr>
        <p:spPr/>
        <p:txBody>
          <a:bodyPr/>
          <a:lstStyle/>
          <a:p>
            <a:r>
              <a:rPr lang="en-US" altLang="en-US" b="1"/>
              <a:t>Other Features</a:t>
            </a:r>
            <a:endParaRPr lang="en-US" altLang="en-US"/>
          </a:p>
        </p:txBody>
      </p:sp>
      <p:sp>
        <p:nvSpPr>
          <p:cNvPr id="224282" name="Rectangle 26">
            <a:extLst>
              <a:ext uri="{FF2B5EF4-FFF2-40B4-BE49-F238E27FC236}">
                <a16:creationId xmlns:a16="http://schemas.microsoft.com/office/drawing/2014/main" id="{FA1D9E74-1028-4052-AD38-0697180E82D1}"/>
              </a:ext>
            </a:extLst>
          </p:cNvPr>
          <p:cNvSpPr>
            <a:spLocks noChangeArrowheads="1"/>
          </p:cNvSpPr>
          <p:nvPr/>
        </p:nvSpPr>
        <p:spPr bwMode="auto">
          <a:xfrm>
            <a:off x="1981200" y="1752600"/>
            <a:ext cx="4876800" cy="3733800"/>
          </a:xfrm>
          <a:prstGeom prst="rect">
            <a:avLst/>
          </a:prstGeom>
          <a:solidFill>
            <a:schemeClr val="tx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224284" name="Picture 28" descr="BOE close up.jpg                                               00042628Bilbo                          B8AA0ACE:">
            <a:extLst>
              <a:ext uri="{FF2B5EF4-FFF2-40B4-BE49-F238E27FC236}">
                <a16:creationId xmlns:a16="http://schemas.microsoft.com/office/drawing/2014/main" id="{20BA0CA3-C87D-42E5-98CC-7C2C2E7B2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09800"/>
            <a:ext cx="4343400" cy="2979738"/>
          </a:xfrm>
          <a:prstGeom prst="rect">
            <a:avLst/>
          </a:prstGeom>
          <a:noFill/>
          <a:extLst>
            <a:ext uri="{909E8E84-426E-40DD-AFC4-6F175D3DCCD1}">
              <a14:hiddenFill xmlns:a14="http://schemas.microsoft.com/office/drawing/2010/main">
                <a:solidFill>
                  <a:srgbClr val="FFFFFF"/>
                </a:solidFill>
              </a14:hiddenFill>
            </a:ext>
          </a:extLst>
        </p:spPr>
      </p:pic>
      <p:sp>
        <p:nvSpPr>
          <p:cNvPr id="224285" name="Text Box 29">
            <a:extLst>
              <a:ext uri="{FF2B5EF4-FFF2-40B4-BE49-F238E27FC236}">
                <a16:creationId xmlns:a16="http://schemas.microsoft.com/office/drawing/2014/main" id="{9DD7EC71-A863-4B91-8C9C-9FD3C80AA0B2}"/>
              </a:ext>
            </a:extLst>
          </p:cNvPr>
          <p:cNvSpPr txBox="1">
            <a:spLocks noChangeArrowheads="1"/>
          </p:cNvSpPr>
          <p:nvPr/>
        </p:nvSpPr>
        <p:spPr bwMode="auto">
          <a:xfrm>
            <a:off x="2590800" y="6019800"/>
            <a:ext cx="3397250" cy="6413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800">
                <a:solidFill>
                  <a:schemeClr val="tx1"/>
                </a:solidFill>
                <a:effectLst>
                  <a:outerShdw blurRad="38100" dist="38100" dir="2700000" algn="tl">
                    <a:srgbClr val="000000"/>
                  </a:outerShdw>
                </a:effectLst>
              </a:rPr>
              <a:t>Reset Button to restart the</a:t>
            </a:r>
            <a:br>
              <a:rPr lang="en-US" altLang="en-US" sz="1800">
                <a:solidFill>
                  <a:schemeClr val="tx1"/>
                </a:solidFill>
                <a:effectLst>
                  <a:outerShdw blurRad="38100" dist="38100" dir="2700000" algn="tl">
                    <a:srgbClr val="000000"/>
                  </a:outerShdw>
                </a:effectLst>
              </a:rPr>
            </a:br>
            <a:r>
              <a:rPr lang="en-US" altLang="en-US" sz="1800">
                <a:solidFill>
                  <a:schemeClr val="tx1"/>
                </a:solidFill>
                <a:effectLst>
                  <a:outerShdw blurRad="38100" dist="38100" dir="2700000" algn="tl">
                    <a:srgbClr val="000000"/>
                  </a:outerShdw>
                </a:effectLst>
              </a:rPr>
              <a:t>program on the BASIC Stamp</a:t>
            </a:r>
            <a:endParaRPr lang="en-US" altLang="en-US" sz="1800" b="0">
              <a:solidFill>
                <a:schemeClr val="tx1"/>
              </a:solidFill>
            </a:endParaRPr>
          </a:p>
        </p:txBody>
      </p:sp>
      <p:sp>
        <p:nvSpPr>
          <p:cNvPr id="224286" name="Oval 30">
            <a:extLst>
              <a:ext uri="{FF2B5EF4-FFF2-40B4-BE49-F238E27FC236}">
                <a16:creationId xmlns:a16="http://schemas.microsoft.com/office/drawing/2014/main" id="{5A0D9447-ABB2-4FDF-B9A8-7E672BAF2702}"/>
              </a:ext>
            </a:extLst>
          </p:cNvPr>
          <p:cNvSpPr>
            <a:spLocks noChangeArrowheads="1"/>
          </p:cNvSpPr>
          <p:nvPr/>
        </p:nvSpPr>
        <p:spPr bwMode="auto">
          <a:xfrm>
            <a:off x="4114800" y="4572000"/>
            <a:ext cx="762000" cy="685800"/>
          </a:xfrm>
          <a:prstGeom prst="ellipse">
            <a:avLst/>
          </a:prstGeom>
          <a:noFill/>
          <a:ln w="28575">
            <a:solidFill>
              <a:srgbClr val="FF6600"/>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287" name="Line 31">
            <a:extLst>
              <a:ext uri="{FF2B5EF4-FFF2-40B4-BE49-F238E27FC236}">
                <a16:creationId xmlns:a16="http://schemas.microsoft.com/office/drawing/2014/main" id="{32FCCC2B-78C4-4BE0-9353-16BE91F1D38C}"/>
              </a:ext>
            </a:extLst>
          </p:cNvPr>
          <p:cNvSpPr>
            <a:spLocks noChangeShapeType="1"/>
          </p:cNvSpPr>
          <p:nvPr/>
        </p:nvSpPr>
        <p:spPr bwMode="auto">
          <a:xfrm flipV="1">
            <a:off x="3733800" y="5257800"/>
            <a:ext cx="533400" cy="762000"/>
          </a:xfrm>
          <a:prstGeom prst="line">
            <a:avLst/>
          </a:prstGeom>
          <a:noFill/>
          <a:ln w="635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288" name="Text Box 32">
            <a:extLst>
              <a:ext uri="{FF2B5EF4-FFF2-40B4-BE49-F238E27FC236}">
                <a16:creationId xmlns:a16="http://schemas.microsoft.com/office/drawing/2014/main" id="{298E2C06-7361-4A45-A3A8-1F12C7A223DC}"/>
              </a:ext>
            </a:extLst>
          </p:cNvPr>
          <p:cNvSpPr txBox="1">
            <a:spLocks noChangeArrowheads="1"/>
          </p:cNvSpPr>
          <p:nvPr/>
        </p:nvSpPr>
        <p:spPr bwMode="auto">
          <a:xfrm>
            <a:off x="5334000" y="990600"/>
            <a:ext cx="2990850" cy="366713"/>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800">
                <a:solidFill>
                  <a:schemeClr val="tx1"/>
                </a:solidFill>
                <a:effectLst>
                  <a:outerShdw blurRad="38100" dist="38100" dir="2700000" algn="tl">
                    <a:srgbClr val="000000"/>
                  </a:outerShdw>
                </a:effectLst>
              </a:rPr>
              <a:t>Servo Header Connectors</a:t>
            </a:r>
            <a:endParaRPr lang="en-US" altLang="en-US" sz="1800" b="0">
              <a:solidFill>
                <a:schemeClr val="tx1"/>
              </a:solidFill>
            </a:endParaRPr>
          </a:p>
        </p:txBody>
      </p:sp>
      <p:sp>
        <p:nvSpPr>
          <p:cNvPr id="224289" name="Oval 33">
            <a:extLst>
              <a:ext uri="{FF2B5EF4-FFF2-40B4-BE49-F238E27FC236}">
                <a16:creationId xmlns:a16="http://schemas.microsoft.com/office/drawing/2014/main" id="{9D19D489-7C2A-4E5C-8EAB-09EF62E8D0B4}"/>
              </a:ext>
            </a:extLst>
          </p:cNvPr>
          <p:cNvSpPr>
            <a:spLocks noChangeArrowheads="1"/>
          </p:cNvSpPr>
          <p:nvPr/>
        </p:nvSpPr>
        <p:spPr bwMode="auto">
          <a:xfrm>
            <a:off x="5273675" y="2020888"/>
            <a:ext cx="1447800" cy="914400"/>
          </a:xfrm>
          <a:prstGeom prst="ellipse">
            <a:avLst/>
          </a:prstGeom>
          <a:noFill/>
          <a:ln w="28575">
            <a:solidFill>
              <a:srgbClr val="FF6600"/>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290" name="Line 34">
            <a:extLst>
              <a:ext uri="{FF2B5EF4-FFF2-40B4-BE49-F238E27FC236}">
                <a16:creationId xmlns:a16="http://schemas.microsoft.com/office/drawing/2014/main" id="{1669356D-306F-40DA-8209-37E7A0B36F84}"/>
              </a:ext>
            </a:extLst>
          </p:cNvPr>
          <p:cNvSpPr>
            <a:spLocks noChangeShapeType="1"/>
          </p:cNvSpPr>
          <p:nvPr/>
        </p:nvSpPr>
        <p:spPr bwMode="auto">
          <a:xfrm flipH="1">
            <a:off x="6340475" y="1295400"/>
            <a:ext cx="288925" cy="725488"/>
          </a:xfrm>
          <a:prstGeom prst="line">
            <a:avLst/>
          </a:prstGeom>
          <a:noFill/>
          <a:ln w="635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291" name="Text Box 35">
            <a:extLst>
              <a:ext uri="{FF2B5EF4-FFF2-40B4-BE49-F238E27FC236}">
                <a16:creationId xmlns:a16="http://schemas.microsoft.com/office/drawing/2014/main" id="{7EAFF0E8-A0C3-4691-97B9-ED3B7CADEDDE}"/>
              </a:ext>
            </a:extLst>
          </p:cNvPr>
          <p:cNvSpPr txBox="1">
            <a:spLocks noChangeArrowheads="1"/>
          </p:cNvSpPr>
          <p:nvPr/>
        </p:nvSpPr>
        <p:spPr bwMode="auto">
          <a:xfrm>
            <a:off x="6934200" y="3886200"/>
            <a:ext cx="1784350" cy="366713"/>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800">
                <a:solidFill>
                  <a:schemeClr val="tx1"/>
                </a:solidFill>
                <a:effectLst>
                  <a:outerShdw blurRad="38100" dist="38100" dir="2700000" algn="tl">
                    <a:srgbClr val="000000"/>
                  </a:outerShdw>
                </a:effectLst>
              </a:rPr>
              <a:t>Power-On LED</a:t>
            </a:r>
            <a:endParaRPr lang="en-US" altLang="en-US" sz="1800" b="0">
              <a:solidFill>
                <a:schemeClr val="tx1"/>
              </a:solidFill>
            </a:endParaRPr>
          </a:p>
        </p:txBody>
      </p:sp>
      <p:sp>
        <p:nvSpPr>
          <p:cNvPr id="224292" name="Oval 36">
            <a:extLst>
              <a:ext uri="{FF2B5EF4-FFF2-40B4-BE49-F238E27FC236}">
                <a16:creationId xmlns:a16="http://schemas.microsoft.com/office/drawing/2014/main" id="{0FBFE68C-A96D-47D8-8205-2AAB0E326FE9}"/>
              </a:ext>
            </a:extLst>
          </p:cNvPr>
          <p:cNvSpPr>
            <a:spLocks noChangeArrowheads="1"/>
          </p:cNvSpPr>
          <p:nvPr/>
        </p:nvSpPr>
        <p:spPr bwMode="auto">
          <a:xfrm>
            <a:off x="4267200" y="4114800"/>
            <a:ext cx="457200" cy="457200"/>
          </a:xfrm>
          <a:prstGeom prst="ellipse">
            <a:avLst/>
          </a:prstGeom>
          <a:noFill/>
          <a:ln w="28575">
            <a:solidFill>
              <a:srgbClr val="FF6600"/>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293" name="Line 37">
            <a:extLst>
              <a:ext uri="{FF2B5EF4-FFF2-40B4-BE49-F238E27FC236}">
                <a16:creationId xmlns:a16="http://schemas.microsoft.com/office/drawing/2014/main" id="{F4078A67-010E-4046-86DA-10AACF752A22}"/>
              </a:ext>
            </a:extLst>
          </p:cNvPr>
          <p:cNvSpPr>
            <a:spLocks noChangeShapeType="1"/>
          </p:cNvSpPr>
          <p:nvPr/>
        </p:nvSpPr>
        <p:spPr bwMode="auto">
          <a:xfrm flipH="1">
            <a:off x="4800600" y="4343400"/>
            <a:ext cx="2895600" cy="0"/>
          </a:xfrm>
          <a:prstGeom prst="line">
            <a:avLst/>
          </a:prstGeom>
          <a:noFill/>
          <a:ln w="635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294" name="Text Box 38">
            <a:extLst>
              <a:ext uri="{FF2B5EF4-FFF2-40B4-BE49-F238E27FC236}">
                <a16:creationId xmlns:a16="http://schemas.microsoft.com/office/drawing/2014/main" id="{D31BA7E6-E8D6-4947-974B-22AF997EB5F9}"/>
              </a:ext>
            </a:extLst>
          </p:cNvPr>
          <p:cNvSpPr txBox="1">
            <a:spLocks noChangeArrowheads="1"/>
          </p:cNvSpPr>
          <p:nvPr/>
        </p:nvSpPr>
        <p:spPr bwMode="auto">
          <a:xfrm>
            <a:off x="311150" y="2590800"/>
            <a:ext cx="1670050" cy="6413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800">
                <a:solidFill>
                  <a:schemeClr val="tx1"/>
                </a:solidFill>
                <a:effectLst>
                  <a:outerShdw blurRad="38100" dist="38100" dir="2700000" algn="tl">
                    <a:srgbClr val="000000"/>
                  </a:outerShdw>
                </a:effectLst>
              </a:rPr>
              <a:t>Programming</a:t>
            </a:r>
            <a:br>
              <a:rPr lang="en-US" altLang="en-US" sz="1800">
                <a:solidFill>
                  <a:schemeClr val="tx1"/>
                </a:solidFill>
                <a:effectLst>
                  <a:outerShdw blurRad="38100" dist="38100" dir="2700000" algn="tl">
                    <a:srgbClr val="000000"/>
                  </a:outerShdw>
                </a:effectLst>
              </a:rPr>
            </a:br>
            <a:r>
              <a:rPr lang="en-US" altLang="en-US" sz="1800">
                <a:solidFill>
                  <a:schemeClr val="tx1"/>
                </a:solidFill>
                <a:effectLst>
                  <a:outerShdw blurRad="38100" dist="38100" dir="2700000" algn="tl">
                    <a:srgbClr val="000000"/>
                  </a:outerShdw>
                </a:effectLst>
              </a:rPr>
              <a:t>Port</a:t>
            </a:r>
            <a:endParaRPr lang="en-US" altLang="en-US" sz="1800" b="0">
              <a:solidFill>
                <a:schemeClr val="tx1"/>
              </a:solidFill>
            </a:endParaRPr>
          </a:p>
        </p:txBody>
      </p:sp>
      <p:sp>
        <p:nvSpPr>
          <p:cNvPr id="224295" name="Oval 39">
            <a:extLst>
              <a:ext uri="{FF2B5EF4-FFF2-40B4-BE49-F238E27FC236}">
                <a16:creationId xmlns:a16="http://schemas.microsoft.com/office/drawing/2014/main" id="{6C939F88-D550-47F4-B7F2-F109496188AA}"/>
              </a:ext>
            </a:extLst>
          </p:cNvPr>
          <p:cNvSpPr>
            <a:spLocks noChangeArrowheads="1"/>
          </p:cNvSpPr>
          <p:nvPr/>
        </p:nvSpPr>
        <p:spPr bwMode="auto">
          <a:xfrm>
            <a:off x="2057400" y="3276600"/>
            <a:ext cx="1219200" cy="1752600"/>
          </a:xfrm>
          <a:prstGeom prst="ellipse">
            <a:avLst/>
          </a:prstGeom>
          <a:noFill/>
          <a:ln w="28575">
            <a:solidFill>
              <a:srgbClr val="FF6600"/>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296" name="Line 40">
            <a:extLst>
              <a:ext uri="{FF2B5EF4-FFF2-40B4-BE49-F238E27FC236}">
                <a16:creationId xmlns:a16="http://schemas.microsoft.com/office/drawing/2014/main" id="{7CDD8F96-8E48-42B3-94C1-B6582C0643AE}"/>
              </a:ext>
            </a:extLst>
          </p:cNvPr>
          <p:cNvSpPr>
            <a:spLocks noChangeShapeType="1"/>
          </p:cNvSpPr>
          <p:nvPr/>
        </p:nvSpPr>
        <p:spPr bwMode="auto">
          <a:xfrm>
            <a:off x="1219200" y="3048000"/>
            <a:ext cx="990600" cy="457200"/>
          </a:xfrm>
          <a:prstGeom prst="line">
            <a:avLst/>
          </a:prstGeom>
          <a:noFill/>
          <a:ln w="635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297" name="Rectangle 41">
            <a:extLst>
              <a:ext uri="{FF2B5EF4-FFF2-40B4-BE49-F238E27FC236}">
                <a16:creationId xmlns:a16="http://schemas.microsoft.com/office/drawing/2014/main" id="{D4621AAD-0E94-4853-A353-69B73C6CBFE0}"/>
              </a:ext>
            </a:extLst>
          </p:cNvPr>
          <p:cNvSpPr>
            <a:spLocks noChangeArrowheads="1"/>
          </p:cNvSpPr>
          <p:nvPr/>
        </p:nvSpPr>
        <p:spPr bwMode="auto">
          <a:xfrm>
            <a:off x="8277225" y="1277938"/>
            <a:ext cx="184150" cy="366712"/>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0"/>
              </a:spcBef>
              <a:buClrTx/>
              <a:buSzTx/>
              <a:buFontTx/>
              <a:buNone/>
            </a:pPr>
            <a:endParaRPr lang="en-US" altLang="en-US" sz="1800" b="0">
              <a:solidFill>
                <a:schemeClr val="tx1"/>
              </a:solidFill>
            </a:endParaRPr>
          </a:p>
        </p:txBody>
      </p:sp>
    </p:spTree>
  </p:cSld>
  <p:clrMapOvr>
    <a:masterClrMapping/>
  </p:clrMapOvr>
  <p:transition advClick="0"/>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9D2E4A74-6DAC-4F71-94FF-ED6E602890C6}"/>
              </a:ext>
            </a:extLst>
          </p:cNvPr>
          <p:cNvSpPr>
            <a:spLocks noGrp="1"/>
          </p:cNvSpPr>
          <p:nvPr>
            <p:ph type="sldNum" sz="quarter" idx="12"/>
          </p:nvPr>
        </p:nvSpPr>
        <p:spPr/>
        <p:txBody>
          <a:bodyPr/>
          <a:lstStyle/>
          <a:p>
            <a:fld id="{73BABCAC-EA14-4766-AA81-F6C4D84DC115}" type="slidenum">
              <a:rPr lang="en-US" altLang="en-US"/>
              <a:pPr/>
              <a:t>210</a:t>
            </a:fld>
            <a:endParaRPr lang="en-US" altLang="en-US"/>
          </a:p>
        </p:txBody>
      </p:sp>
      <p:sp>
        <p:nvSpPr>
          <p:cNvPr id="380930" name="Rectangle 2">
            <a:extLst>
              <a:ext uri="{FF2B5EF4-FFF2-40B4-BE49-F238E27FC236}">
                <a16:creationId xmlns:a16="http://schemas.microsoft.com/office/drawing/2014/main" id="{EA93BAAB-D0B0-43CD-9CB2-BDBD616B8340}"/>
              </a:ext>
            </a:extLst>
          </p:cNvPr>
          <p:cNvSpPr>
            <a:spLocks noGrp="1" noRot="1" noChangeArrowheads="1"/>
          </p:cNvSpPr>
          <p:nvPr>
            <p:ph type="title"/>
          </p:nvPr>
        </p:nvSpPr>
        <p:spPr/>
        <p:txBody>
          <a:bodyPr/>
          <a:lstStyle/>
          <a:p>
            <a:r>
              <a:rPr lang="en-US" altLang="en-US"/>
              <a:t>ADC0831 8-Bit Serial A/D</a:t>
            </a:r>
          </a:p>
        </p:txBody>
      </p:sp>
      <p:sp>
        <p:nvSpPr>
          <p:cNvPr id="380931" name="Rectangle 3">
            <a:extLst>
              <a:ext uri="{FF2B5EF4-FFF2-40B4-BE49-F238E27FC236}">
                <a16:creationId xmlns:a16="http://schemas.microsoft.com/office/drawing/2014/main" id="{04C58EFF-173E-45C3-A1EE-B3A473433ECD}"/>
              </a:ext>
            </a:extLst>
          </p:cNvPr>
          <p:cNvSpPr>
            <a:spLocks noGrp="1" noRot="1" noChangeArrowheads="1"/>
          </p:cNvSpPr>
          <p:nvPr>
            <p:ph type="body" idx="1"/>
          </p:nvPr>
        </p:nvSpPr>
        <p:spPr/>
        <p:txBody>
          <a:bodyPr/>
          <a:lstStyle/>
          <a:p>
            <a:r>
              <a:rPr lang="en-US" altLang="en-US"/>
              <a:t>Connect the ADC0831 as follows:</a:t>
            </a:r>
          </a:p>
          <a:p>
            <a:pPr>
              <a:buFont typeface="Wingdings 3" panose="05040102010807070707" pitchFamily="18" charset="2"/>
              <a:buNone/>
            </a:pPr>
            <a:endParaRPr lang="en-US" altLang="en-US"/>
          </a:p>
        </p:txBody>
      </p:sp>
      <p:sp>
        <p:nvSpPr>
          <p:cNvPr id="380933" name="Text Box 5">
            <a:extLst>
              <a:ext uri="{FF2B5EF4-FFF2-40B4-BE49-F238E27FC236}">
                <a16:creationId xmlns:a16="http://schemas.microsoft.com/office/drawing/2014/main" id="{1E0BDBA7-83A4-4D7C-8B4C-35F75ACC54FF}"/>
              </a:ext>
            </a:extLst>
          </p:cNvPr>
          <p:cNvSpPr txBox="1">
            <a:spLocks noChangeArrowheads="1"/>
          </p:cNvSpPr>
          <p:nvPr/>
        </p:nvSpPr>
        <p:spPr bwMode="auto">
          <a:xfrm>
            <a:off x="5486400" y="1828800"/>
            <a:ext cx="3319463" cy="850900"/>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t>Note that the IC is placed</a:t>
            </a:r>
            <a:br>
              <a:rPr lang="en-US" altLang="en-US" sz="1600"/>
            </a:br>
            <a:r>
              <a:rPr lang="en-US" altLang="en-US" sz="1600"/>
              <a:t>with top-down (notch at bottom)</a:t>
            </a:r>
            <a:br>
              <a:rPr lang="en-US" altLang="en-US" sz="1600"/>
            </a:br>
            <a:r>
              <a:rPr lang="en-US" altLang="en-US" sz="1600"/>
              <a:t>for easier wiring.</a:t>
            </a:r>
          </a:p>
        </p:txBody>
      </p:sp>
      <p:pic>
        <p:nvPicPr>
          <p:cNvPr id="380934" name="Picture 6" descr="M:\My Documents\TUTORIAL\ADC0831.bmp">
            <a:extLst>
              <a:ext uri="{FF2B5EF4-FFF2-40B4-BE49-F238E27FC236}">
                <a16:creationId xmlns:a16="http://schemas.microsoft.com/office/drawing/2014/main" id="{D97FB198-B4DE-4979-B12C-D865FD67C0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337" t="61301"/>
          <a:stretch>
            <a:fillRect/>
          </a:stretch>
        </p:blipFill>
        <p:spPr bwMode="auto">
          <a:xfrm>
            <a:off x="914400" y="1905000"/>
            <a:ext cx="4043363" cy="2389188"/>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80935" name="Text Box 7">
            <a:extLst>
              <a:ext uri="{FF2B5EF4-FFF2-40B4-BE49-F238E27FC236}">
                <a16:creationId xmlns:a16="http://schemas.microsoft.com/office/drawing/2014/main" id="{096CD0FA-EEA6-4046-A1D5-4A1C0E709664}"/>
              </a:ext>
            </a:extLst>
          </p:cNvPr>
          <p:cNvSpPr txBox="1">
            <a:spLocks noChangeArrowheads="1"/>
          </p:cNvSpPr>
          <p:nvPr/>
        </p:nvSpPr>
        <p:spPr bwMode="auto">
          <a:xfrm>
            <a:off x="838200" y="4343400"/>
            <a:ext cx="184150" cy="3365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1600" b="0"/>
          </a:p>
        </p:txBody>
      </p:sp>
      <p:pic>
        <p:nvPicPr>
          <p:cNvPr id="380937" name="Picture 9" descr="DSC00739.jpg                                                   000425ADBilbo                          B8AA0ACE:">
            <a:extLst>
              <a:ext uri="{FF2B5EF4-FFF2-40B4-BE49-F238E27FC236}">
                <a16:creationId xmlns:a16="http://schemas.microsoft.com/office/drawing/2014/main" id="{3B3BC339-D166-4F22-B4BE-BEF2552A4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419600"/>
            <a:ext cx="3048000" cy="2286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80938" name="Text Box 10">
            <a:extLst>
              <a:ext uri="{FF2B5EF4-FFF2-40B4-BE49-F238E27FC236}">
                <a16:creationId xmlns:a16="http://schemas.microsoft.com/office/drawing/2014/main" id="{137A730C-0067-4505-9928-357E5B43231D}"/>
              </a:ext>
            </a:extLst>
          </p:cNvPr>
          <p:cNvSpPr txBox="1">
            <a:spLocks noChangeArrowheads="1"/>
          </p:cNvSpPr>
          <p:nvPr/>
        </p:nvSpPr>
        <p:spPr bwMode="auto">
          <a:xfrm>
            <a:off x="152400" y="4419600"/>
            <a:ext cx="1600200" cy="1393825"/>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400" b="0"/>
              <a:t>The Activity Board can accept an ADC0831.   Note that slightly different I/O are used in the code.</a:t>
            </a:r>
          </a:p>
        </p:txBody>
      </p:sp>
      <p:sp>
        <p:nvSpPr>
          <p:cNvPr id="380939" name="Oval 11">
            <a:extLst>
              <a:ext uri="{FF2B5EF4-FFF2-40B4-BE49-F238E27FC236}">
                <a16:creationId xmlns:a16="http://schemas.microsoft.com/office/drawing/2014/main" id="{B36E9C79-F549-4217-80D3-47B399FFD6FA}"/>
              </a:ext>
            </a:extLst>
          </p:cNvPr>
          <p:cNvSpPr>
            <a:spLocks noChangeArrowheads="1"/>
          </p:cNvSpPr>
          <p:nvPr/>
        </p:nvSpPr>
        <p:spPr bwMode="auto">
          <a:xfrm>
            <a:off x="3581400" y="5105400"/>
            <a:ext cx="609600" cy="609600"/>
          </a:xfrm>
          <a:prstGeom prst="ellipse">
            <a:avLst/>
          </a:prstGeom>
          <a:noFill/>
          <a:ln w="50800">
            <a:solidFill>
              <a:schemeClr val="hlink"/>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80940" name="Line 12">
            <a:extLst>
              <a:ext uri="{FF2B5EF4-FFF2-40B4-BE49-F238E27FC236}">
                <a16:creationId xmlns:a16="http://schemas.microsoft.com/office/drawing/2014/main" id="{684E89B7-FB96-4C4E-BF80-3EB6A64879A8}"/>
              </a:ext>
            </a:extLst>
          </p:cNvPr>
          <p:cNvSpPr>
            <a:spLocks noChangeShapeType="1"/>
          </p:cNvSpPr>
          <p:nvPr/>
        </p:nvSpPr>
        <p:spPr bwMode="auto">
          <a:xfrm flipH="1">
            <a:off x="1752600" y="5257800"/>
            <a:ext cx="18288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pic>
        <p:nvPicPr>
          <p:cNvPr id="380941" name="Picture 13" descr="DSC00739.jpg                                                   000425ADBilbo                          B8AA0ACE:">
            <a:extLst>
              <a:ext uri="{FF2B5EF4-FFF2-40B4-BE49-F238E27FC236}">
                <a16:creationId xmlns:a16="http://schemas.microsoft.com/office/drawing/2014/main" id="{44A6D86B-2047-4E20-AB89-BA27CA6C4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000" t="33542" r="25000" b="46458"/>
          <a:stretch>
            <a:fillRect/>
          </a:stretch>
        </p:blipFill>
        <p:spPr bwMode="auto">
          <a:xfrm>
            <a:off x="914400" y="6019800"/>
            <a:ext cx="914400" cy="685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80942" name="Text Box 14">
            <a:extLst>
              <a:ext uri="{FF2B5EF4-FFF2-40B4-BE49-F238E27FC236}">
                <a16:creationId xmlns:a16="http://schemas.microsoft.com/office/drawing/2014/main" id="{E80020CD-6713-45FA-AAEE-0F2D2A731E44}"/>
              </a:ext>
            </a:extLst>
          </p:cNvPr>
          <p:cNvSpPr txBox="1">
            <a:spLocks noChangeArrowheads="1"/>
          </p:cNvSpPr>
          <p:nvPr/>
        </p:nvSpPr>
        <p:spPr bwMode="auto">
          <a:xfrm>
            <a:off x="152400" y="6096000"/>
            <a:ext cx="536575" cy="300038"/>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t>Vin+</a:t>
            </a:r>
          </a:p>
        </p:txBody>
      </p:sp>
      <p:sp>
        <p:nvSpPr>
          <p:cNvPr id="380943" name="Oval 15">
            <a:extLst>
              <a:ext uri="{FF2B5EF4-FFF2-40B4-BE49-F238E27FC236}">
                <a16:creationId xmlns:a16="http://schemas.microsoft.com/office/drawing/2014/main" id="{20BA83E9-13CC-448F-A459-D68D2716883A}"/>
              </a:ext>
            </a:extLst>
          </p:cNvPr>
          <p:cNvSpPr>
            <a:spLocks noChangeArrowheads="1"/>
          </p:cNvSpPr>
          <p:nvPr/>
        </p:nvSpPr>
        <p:spPr bwMode="auto">
          <a:xfrm>
            <a:off x="990600" y="6172200"/>
            <a:ext cx="228600" cy="228600"/>
          </a:xfrm>
          <a:prstGeom prst="ellipse">
            <a:avLst/>
          </a:prstGeom>
          <a:noFill/>
          <a:ln w="38100">
            <a:solidFill>
              <a:schemeClr val="hlink"/>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80944" name="Line 16">
            <a:extLst>
              <a:ext uri="{FF2B5EF4-FFF2-40B4-BE49-F238E27FC236}">
                <a16:creationId xmlns:a16="http://schemas.microsoft.com/office/drawing/2014/main" id="{939A39B7-B1C5-4A26-978B-99799570D90C}"/>
              </a:ext>
            </a:extLst>
          </p:cNvPr>
          <p:cNvSpPr>
            <a:spLocks noChangeShapeType="1"/>
          </p:cNvSpPr>
          <p:nvPr/>
        </p:nvSpPr>
        <p:spPr bwMode="auto">
          <a:xfrm flipH="1">
            <a:off x="685800" y="6248400"/>
            <a:ext cx="3048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380945" name="Picture 17" descr="H:\my_docs\Galleries\Imported Pictures\Pict0004.JPG">
            <a:extLst>
              <a:ext uri="{FF2B5EF4-FFF2-40B4-BE49-F238E27FC236}">
                <a16:creationId xmlns:a16="http://schemas.microsoft.com/office/drawing/2014/main" id="{0BDDB043-D03B-4836-8583-6463D653B6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750" t="2667" r="23000"/>
          <a:stretch>
            <a:fillRect/>
          </a:stretch>
        </p:blipFill>
        <p:spPr bwMode="auto">
          <a:xfrm>
            <a:off x="5864225" y="2816225"/>
            <a:ext cx="2586038" cy="3355975"/>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80946" name="Oval 18">
            <a:extLst>
              <a:ext uri="{FF2B5EF4-FFF2-40B4-BE49-F238E27FC236}">
                <a16:creationId xmlns:a16="http://schemas.microsoft.com/office/drawing/2014/main" id="{90560B6E-F683-461E-9A20-4F9C07B704F6}"/>
              </a:ext>
            </a:extLst>
          </p:cNvPr>
          <p:cNvSpPr>
            <a:spLocks noChangeArrowheads="1"/>
          </p:cNvSpPr>
          <p:nvPr/>
        </p:nvSpPr>
        <p:spPr bwMode="auto">
          <a:xfrm>
            <a:off x="7239000" y="3581400"/>
            <a:ext cx="381000" cy="304800"/>
          </a:xfrm>
          <a:prstGeom prst="ellipse">
            <a:avLst/>
          </a:prstGeom>
          <a:noFill/>
          <a:ln w="25400">
            <a:solidFill>
              <a:schemeClr val="tx2"/>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2000"/>
                                  </p:stCondLst>
                                  <p:childTnLst>
                                    <p:set>
                                      <p:cBhvr>
                                        <p:cTn id="6" dur="1" fill="hold">
                                          <p:stCondLst>
                                            <p:cond delay="0"/>
                                          </p:stCondLst>
                                        </p:cTn>
                                        <p:tgtEl>
                                          <p:spTgt spid="380946"/>
                                        </p:tgtEl>
                                        <p:attrNameLst>
                                          <p:attrName>style.visibility</p:attrName>
                                        </p:attrNameLst>
                                      </p:cBhvr>
                                      <p:to>
                                        <p:strVal val="visible"/>
                                      </p:to>
                                    </p:set>
                                    <p:anim calcmode="lin" valueType="num">
                                      <p:cBhvr additive="base">
                                        <p:cTn id="7" dur="500" fill="hold"/>
                                        <p:tgtEl>
                                          <p:spTgt spid="380946"/>
                                        </p:tgtEl>
                                        <p:attrNameLst>
                                          <p:attrName>ppt_x</p:attrName>
                                        </p:attrNameLst>
                                      </p:cBhvr>
                                      <p:tavLst>
                                        <p:tav tm="0">
                                          <p:val>
                                            <p:strVal val="0-#ppt_w/2"/>
                                          </p:val>
                                        </p:tav>
                                        <p:tav tm="100000">
                                          <p:val>
                                            <p:strVal val="#ppt_x"/>
                                          </p:val>
                                        </p:tav>
                                      </p:tavLst>
                                    </p:anim>
                                    <p:anim calcmode="lin" valueType="num">
                                      <p:cBhvr additive="base">
                                        <p:cTn id="8" dur="500" fill="hold"/>
                                        <p:tgtEl>
                                          <p:spTgt spid="3809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678376B-B275-4BD8-BF28-F62425F36A36}"/>
              </a:ext>
            </a:extLst>
          </p:cNvPr>
          <p:cNvSpPr>
            <a:spLocks noGrp="1"/>
          </p:cNvSpPr>
          <p:nvPr>
            <p:ph type="sldNum" sz="quarter" idx="12"/>
          </p:nvPr>
        </p:nvSpPr>
        <p:spPr/>
        <p:txBody>
          <a:bodyPr/>
          <a:lstStyle/>
          <a:p>
            <a:fld id="{E284456D-5E28-41B1-9043-2A39B4A59D64}" type="slidenum">
              <a:rPr lang="en-US" altLang="en-US"/>
              <a:pPr/>
              <a:t>211</a:t>
            </a:fld>
            <a:endParaRPr lang="en-US" altLang="en-US"/>
          </a:p>
        </p:txBody>
      </p:sp>
      <p:sp>
        <p:nvSpPr>
          <p:cNvPr id="381957" name="Rectangle 5">
            <a:extLst>
              <a:ext uri="{FF2B5EF4-FFF2-40B4-BE49-F238E27FC236}">
                <a16:creationId xmlns:a16="http://schemas.microsoft.com/office/drawing/2014/main" id="{C016D3EF-9D16-4C47-A62B-75BE1BC29E7C}"/>
              </a:ext>
            </a:extLst>
          </p:cNvPr>
          <p:cNvSpPr>
            <a:spLocks noGrp="1" noRot="1" noChangeArrowheads="1"/>
          </p:cNvSpPr>
          <p:nvPr>
            <p:ph type="title"/>
          </p:nvPr>
        </p:nvSpPr>
        <p:spPr/>
        <p:txBody>
          <a:bodyPr/>
          <a:lstStyle/>
          <a:p>
            <a:endParaRPr lang="en-US" altLang="en-US"/>
          </a:p>
        </p:txBody>
      </p:sp>
      <p:sp>
        <p:nvSpPr>
          <p:cNvPr id="381958" name="Rectangle 6">
            <a:extLst>
              <a:ext uri="{FF2B5EF4-FFF2-40B4-BE49-F238E27FC236}">
                <a16:creationId xmlns:a16="http://schemas.microsoft.com/office/drawing/2014/main" id="{74A26D91-9230-4605-A0F6-76F99AAEDF1D}"/>
              </a:ext>
            </a:extLst>
          </p:cNvPr>
          <p:cNvSpPr>
            <a:spLocks noGrp="1" noRot="1" noChangeArrowheads="1"/>
          </p:cNvSpPr>
          <p:nvPr>
            <p:ph type="body" idx="1"/>
          </p:nvPr>
        </p:nvSpPr>
        <p:spPr>
          <a:xfrm>
            <a:off x="301625" y="762000"/>
            <a:ext cx="8540750" cy="4953000"/>
          </a:xfrm>
        </p:spPr>
        <p:txBody>
          <a:bodyPr/>
          <a:lstStyle/>
          <a:p>
            <a:r>
              <a:rPr lang="en-US" altLang="en-US" sz="2800">
                <a:sym typeface="Symbol" panose="05050102010706020507" pitchFamily="18" charset="2"/>
              </a:rPr>
              <a:t>The ADC 0831 converts an analog voltage, typically 0-5V, to an 8-bit digital value.</a:t>
            </a:r>
          </a:p>
          <a:p>
            <a:r>
              <a:rPr lang="en-US" altLang="en-US" sz="2800">
                <a:sym typeface="Symbol" panose="05050102010706020507" pitchFamily="18" charset="2"/>
              </a:rPr>
              <a:t>Pin descriptions:</a:t>
            </a:r>
          </a:p>
          <a:p>
            <a:pPr lvl="1"/>
            <a:r>
              <a:rPr lang="en-US" altLang="en-US" sz="2400" b="1">
                <a:sym typeface="Symbol" panose="05050102010706020507" pitchFamily="18" charset="2"/>
              </a:rPr>
              <a:t>CS:</a:t>
            </a:r>
            <a:r>
              <a:rPr lang="en-US" altLang="en-US" sz="2400">
                <a:sym typeface="Symbol" panose="05050102010706020507" pitchFamily="18" charset="2"/>
              </a:rPr>
              <a:t>  Chip Select – Enables operation.  Active low to enable.</a:t>
            </a:r>
          </a:p>
          <a:p>
            <a:pPr lvl="1"/>
            <a:r>
              <a:rPr lang="en-US" altLang="en-US" sz="2400" b="1">
                <a:sym typeface="Symbol" panose="05050102010706020507" pitchFamily="18" charset="2"/>
              </a:rPr>
              <a:t>Vin+:</a:t>
            </a:r>
            <a:r>
              <a:rPr lang="en-US" altLang="en-US" sz="2400">
                <a:sym typeface="Symbol" panose="05050102010706020507" pitchFamily="18" charset="2"/>
              </a:rPr>
              <a:t> Analog voltage input to be converted.</a:t>
            </a:r>
          </a:p>
          <a:p>
            <a:pPr lvl="1"/>
            <a:r>
              <a:rPr lang="en-US" altLang="en-US" sz="2400" b="1">
                <a:sym typeface="Symbol" panose="05050102010706020507" pitchFamily="18" charset="2"/>
              </a:rPr>
              <a:t>Vin-:</a:t>
            </a:r>
            <a:r>
              <a:rPr lang="en-US" altLang="en-US" sz="2400">
                <a:sym typeface="Symbol" panose="05050102010706020507" pitchFamily="18" charset="2"/>
              </a:rPr>
              <a:t> Negative reference (ground for this circuit).</a:t>
            </a:r>
          </a:p>
          <a:p>
            <a:pPr lvl="1"/>
            <a:r>
              <a:rPr lang="en-US" altLang="en-US" sz="2400" b="1">
                <a:sym typeface="Symbol" panose="05050102010706020507" pitchFamily="18" charset="2"/>
              </a:rPr>
              <a:t>CLK:</a:t>
            </a:r>
            <a:r>
              <a:rPr lang="en-US" altLang="en-US" sz="2400">
                <a:sym typeface="Symbol" panose="05050102010706020507" pitchFamily="18" charset="2"/>
              </a:rPr>
              <a:t> Clock pulses are applied here to shift out each bit.</a:t>
            </a:r>
          </a:p>
          <a:p>
            <a:pPr lvl="1"/>
            <a:r>
              <a:rPr lang="en-US" altLang="en-US" sz="2400" b="1">
                <a:sym typeface="Symbol" panose="05050102010706020507" pitchFamily="18" charset="2"/>
              </a:rPr>
              <a:t>D0:</a:t>
            </a:r>
            <a:r>
              <a:rPr lang="en-US" altLang="en-US" sz="2400">
                <a:sym typeface="Symbol" panose="05050102010706020507" pitchFamily="18" charset="2"/>
              </a:rPr>
              <a:t> Data Output - Data appears at this output following each clock  pulse.</a:t>
            </a:r>
          </a:p>
          <a:p>
            <a:pPr lvl="1"/>
            <a:r>
              <a:rPr lang="en-US" altLang="en-US" sz="2400" b="1">
                <a:sym typeface="Symbol" panose="05050102010706020507" pitchFamily="18" charset="2"/>
              </a:rPr>
              <a:t>Vref:</a:t>
            </a:r>
            <a:r>
              <a:rPr lang="en-US" altLang="en-US" sz="2400">
                <a:sym typeface="Symbol" panose="05050102010706020507" pitchFamily="18" charset="2"/>
              </a:rPr>
              <a:t> Upper reference voltage (+5V for this circuit).</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a:extLst>
              <a:ext uri="{FF2B5EF4-FFF2-40B4-BE49-F238E27FC236}">
                <a16:creationId xmlns:a16="http://schemas.microsoft.com/office/drawing/2014/main" id="{6E1EA2F8-D32F-46B9-ADAA-9627E4EA62A8}"/>
              </a:ext>
            </a:extLst>
          </p:cNvPr>
          <p:cNvSpPr>
            <a:spLocks noGrp="1"/>
          </p:cNvSpPr>
          <p:nvPr>
            <p:ph type="sldNum" sz="quarter" idx="12"/>
          </p:nvPr>
        </p:nvSpPr>
        <p:spPr/>
        <p:txBody>
          <a:bodyPr/>
          <a:lstStyle/>
          <a:p>
            <a:fld id="{B0356B3B-F807-4BC9-9182-E9BED8E68F47}" type="slidenum">
              <a:rPr lang="en-US" altLang="en-US"/>
              <a:pPr/>
              <a:t>212</a:t>
            </a:fld>
            <a:endParaRPr lang="en-US" altLang="en-US"/>
          </a:p>
        </p:txBody>
      </p:sp>
      <p:sp>
        <p:nvSpPr>
          <p:cNvPr id="384002" name="Rectangle 2">
            <a:extLst>
              <a:ext uri="{FF2B5EF4-FFF2-40B4-BE49-F238E27FC236}">
                <a16:creationId xmlns:a16="http://schemas.microsoft.com/office/drawing/2014/main" id="{D2D5AC6D-9E24-4FDC-A804-BF0A2F52AAF5}"/>
              </a:ext>
            </a:extLst>
          </p:cNvPr>
          <p:cNvSpPr>
            <a:spLocks noGrp="1" noRot="1" noChangeArrowheads="1"/>
          </p:cNvSpPr>
          <p:nvPr>
            <p:ph type="title"/>
          </p:nvPr>
        </p:nvSpPr>
        <p:spPr/>
        <p:txBody>
          <a:bodyPr/>
          <a:lstStyle/>
          <a:p>
            <a:r>
              <a:rPr lang="en-US" altLang="en-US"/>
              <a:t>Connecting a Temperature Sensor</a:t>
            </a:r>
          </a:p>
        </p:txBody>
      </p:sp>
      <p:sp>
        <p:nvSpPr>
          <p:cNvPr id="384003" name="Rectangle 3">
            <a:extLst>
              <a:ext uri="{FF2B5EF4-FFF2-40B4-BE49-F238E27FC236}">
                <a16:creationId xmlns:a16="http://schemas.microsoft.com/office/drawing/2014/main" id="{63006D1A-EB2E-482A-B7F9-BFF3DE779E98}"/>
              </a:ext>
            </a:extLst>
          </p:cNvPr>
          <p:cNvSpPr>
            <a:spLocks noGrp="1" noRot="1" noChangeArrowheads="1"/>
          </p:cNvSpPr>
          <p:nvPr>
            <p:ph type="body" idx="1"/>
          </p:nvPr>
        </p:nvSpPr>
        <p:spPr>
          <a:xfrm>
            <a:off x="301625" y="762000"/>
            <a:ext cx="8540750" cy="3962400"/>
          </a:xfrm>
        </p:spPr>
        <p:txBody>
          <a:bodyPr/>
          <a:lstStyle/>
          <a:p>
            <a:pPr>
              <a:lnSpc>
                <a:spcPct val="90000"/>
              </a:lnSpc>
            </a:pPr>
            <a:r>
              <a:rPr lang="en-US" altLang="en-US" sz="2800"/>
              <a:t>Now that an A/D is connected, we need some source of voltage to convert.  A source could be a voltage divider, a potentiometer, or many varieties of sensors.</a:t>
            </a:r>
            <a:br>
              <a:rPr lang="en-US" altLang="en-US" sz="2800"/>
            </a:br>
            <a:endParaRPr lang="en-US" altLang="en-US" sz="2800"/>
          </a:p>
          <a:p>
            <a:pPr>
              <a:lnSpc>
                <a:spcPct val="90000"/>
              </a:lnSpc>
            </a:pPr>
            <a:r>
              <a:rPr lang="en-US" altLang="en-US" sz="2800"/>
              <a:t>One such sensor is the LM34, which converts temperature to a voltage where the output is 0.01V per degree Fahrenheit.  At 100F, the output will be 1.0 Volt. Connect the LM34 as indicated.</a:t>
            </a:r>
          </a:p>
        </p:txBody>
      </p:sp>
      <p:grpSp>
        <p:nvGrpSpPr>
          <p:cNvPr id="384026" name="Group 26">
            <a:extLst>
              <a:ext uri="{FF2B5EF4-FFF2-40B4-BE49-F238E27FC236}">
                <a16:creationId xmlns:a16="http://schemas.microsoft.com/office/drawing/2014/main" id="{C743E562-DEEC-46E3-AC61-B5D2903AF655}"/>
              </a:ext>
            </a:extLst>
          </p:cNvPr>
          <p:cNvGrpSpPr>
            <a:grpSpLocks/>
          </p:cNvGrpSpPr>
          <p:nvPr/>
        </p:nvGrpSpPr>
        <p:grpSpPr bwMode="auto">
          <a:xfrm>
            <a:off x="457200" y="4495800"/>
            <a:ext cx="2430463" cy="2144713"/>
            <a:chOff x="1056" y="2591"/>
            <a:chExt cx="1531" cy="1351"/>
          </a:xfrm>
        </p:grpSpPr>
        <p:pic>
          <p:nvPicPr>
            <p:cNvPr id="384004" name="Picture 4">
              <a:extLst>
                <a:ext uri="{FF2B5EF4-FFF2-40B4-BE49-F238E27FC236}">
                  <a16:creationId xmlns:a16="http://schemas.microsoft.com/office/drawing/2014/main" id="{9FD59C1B-5D6A-40B8-86A1-4A63818C4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420" t="47160" r="32214" b="20961"/>
            <a:stretch>
              <a:fillRect/>
            </a:stretch>
          </p:blipFill>
          <p:spPr bwMode="auto">
            <a:xfrm>
              <a:off x="1295" y="2591"/>
              <a:ext cx="1056" cy="854"/>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4005" name="Line 5">
              <a:extLst>
                <a:ext uri="{FF2B5EF4-FFF2-40B4-BE49-F238E27FC236}">
                  <a16:creationId xmlns:a16="http://schemas.microsoft.com/office/drawing/2014/main" id="{577071A9-3E19-4768-B566-7FF404D941E3}"/>
                </a:ext>
              </a:extLst>
            </p:cNvPr>
            <p:cNvSpPr>
              <a:spLocks noChangeShapeType="1"/>
            </p:cNvSpPr>
            <p:nvPr/>
          </p:nvSpPr>
          <p:spPr bwMode="auto">
            <a:xfrm flipH="1">
              <a:off x="1200" y="3024"/>
              <a:ext cx="384" cy="528"/>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4006" name="Text Box 6">
              <a:extLst>
                <a:ext uri="{FF2B5EF4-FFF2-40B4-BE49-F238E27FC236}">
                  <a16:creationId xmlns:a16="http://schemas.microsoft.com/office/drawing/2014/main" id="{CB9BDAFC-CE6A-47E6-B477-F682F9042598}"/>
                </a:ext>
              </a:extLst>
            </p:cNvPr>
            <p:cNvSpPr txBox="1">
              <a:spLocks noChangeArrowheads="1"/>
            </p:cNvSpPr>
            <p:nvPr/>
          </p:nvSpPr>
          <p:spPr bwMode="auto">
            <a:xfrm>
              <a:off x="1056" y="3600"/>
              <a:ext cx="343" cy="208"/>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Vdd</a:t>
              </a:r>
            </a:p>
          </p:txBody>
        </p:sp>
        <p:sp>
          <p:nvSpPr>
            <p:cNvPr id="384007" name="Line 7">
              <a:extLst>
                <a:ext uri="{FF2B5EF4-FFF2-40B4-BE49-F238E27FC236}">
                  <a16:creationId xmlns:a16="http://schemas.microsoft.com/office/drawing/2014/main" id="{3F66034C-C257-4ACC-B6CC-C51DC627B01F}"/>
                </a:ext>
              </a:extLst>
            </p:cNvPr>
            <p:cNvSpPr>
              <a:spLocks noChangeShapeType="1"/>
            </p:cNvSpPr>
            <p:nvPr/>
          </p:nvSpPr>
          <p:spPr bwMode="auto">
            <a:xfrm>
              <a:off x="1824" y="3120"/>
              <a:ext cx="0" cy="432"/>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4008" name="Text Box 8">
              <a:extLst>
                <a:ext uri="{FF2B5EF4-FFF2-40B4-BE49-F238E27FC236}">
                  <a16:creationId xmlns:a16="http://schemas.microsoft.com/office/drawing/2014/main" id="{408D848B-4DF9-462D-A6E1-4D9CCEB97491}"/>
                </a:ext>
              </a:extLst>
            </p:cNvPr>
            <p:cNvSpPr txBox="1">
              <a:spLocks noChangeArrowheads="1"/>
            </p:cNvSpPr>
            <p:nvPr/>
          </p:nvSpPr>
          <p:spPr bwMode="auto">
            <a:xfrm>
              <a:off x="1440" y="3600"/>
              <a:ext cx="759" cy="342"/>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Vin+</a:t>
              </a:r>
              <a:br>
                <a:rPr lang="en-US" altLang="en-US" sz="1400"/>
              </a:br>
              <a:r>
                <a:rPr lang="en-US" altLang="en-US" sz="1400"/>
                <a:t>of ADC0831</a:t>
              </a:r>
            </a:p>
          </p:txBody>
        </p:sp>
        <p:sp>
          <p:nvSpPr>
            <p:cNvPr id="384009" name="Line 9">
              <a:extLst>
                <a:ext uri="{FF2B5EF4-FFF2-40B4-BE49-F238E27FC236}">
                  <a16:creationId xmlns:a16="http://schemas.microsoft.com/office/drawing/2014/main" id="{815317EB-51C7-401D-8715-28DA6FB2037E}"/>
                </a:ext>
              </a:extLst>
            </p:cNvPr>
            <p:cNvSpPr>
              <a:spLocks noChangeShapeType="1"/>
            </p:cNvSpPr>
            <p:nvPr/>
          </p:nvSpPr>
          <p:spPr bwMode="auto">
            <a:xfrm>
              <a:off x="2112" y="3024"/>
              <a:ext cx="288" cy="528"/>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4010" name="Text Box 10">
              <a:extLst>
                <a:ext uri="{FF2B5EF4-FFF2-40B4-BE49-F238E27FC236}">
                  <a16:creationId xmlns:a16="http://schemas.microsoft.com/office/drawing/2014/main" id="{5DF85B70-C8E0-4F5C-A557-0EBB01953430}"/>
                </a:ext>
              </a:extLst>
            </p:cNvPr>
            <p:cNvSpPr txBox="1">
              <a:spLocks noChangeArrowheads="1"/>
            </p:cNvSpPr>
            <p:nvPr/>
          </p:nvSpPr>
          <p:spPr bwMode="auto">
            <a:xfrm>
              <a:off x="2256" y="3600"/>
              <a:ext cx="331" cy="208"/>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Vss</a:t>
              </a:r>
            </a:p>
          </p:txBody>
        </p:sp>
      </p:grpSp>
      <p:sp>
        <p:nvSpPr>
          <p:cNvPr id="384011" name="Rectangle 11">
            <a:extLst>
              <a:ext uri="{FF2B5EF4-FFF2-40B4-BE49-F238E27FC236}">
                <a16:creationId xmlns:a16="http://schemas.microsoft.com/office/drawing/2014/main" id="{3BBBD0B0-37C6-456D-983D-35C94084DEAD}"/>
              </a:ext>
            </a:extLst>
          </p:cNvPr>
          <p:cNvSpPr>
            <a:spLocks noChangeArrowheads="1"/>
          </p:cNvSpPr>
          <p:nvPr/>
        </p:nvSpPr>
        <p:spPr bwMode="auto">
          <a:xfrm>
            <a:off x="2428875" y="3222625"/>
            <a:ext cx="9144000" cy="0"/>
          </a:xfrm>
          <a:prstGeom prst="rect">
            <a:avLst/>
          </a:prstGeom>
          <a:solidFill>
            <a:srgbClr val="FFFFFF"/>
          </a:solidFill>
          <a:ln>
            <a:noFill/>
          </a:ln>
          <a:effectLst/>
          <a:extLs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4015" name="AutoShape 15" descr="http://images/product_gif/sen_LM34_m.gif">
            <a:extLst>
              <a:ext uri="{FF2B5EF4-FFF2-40B4-BE49-F238E27FC236}">
                <a16:creationId xmlns:a16="http://schemas.microsoft.com/office/drawing/2014/main" id="{039A3ABB-9D88-44A8-ABF6-68F6C04AD154}"/>
              </a:ext>
            </a:extLst>
          </p:cNvPr>
          <p:cNvSpPr>
            <a:spLocks noChangeAspect="1" noChangeArrowheads="1"/>
          </p:cNvSpPr>
          <p:nvPr/>
        </p:nvSpPr>
        <p:spPr bwMode="auto">
          <a:xfrm>
            <a:off x="4418013" y="3314700"/>
            <a:ext cx="296862" cy="296863"/>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018" name="Rectangle 18">
            <a:extLst>
              <a:ext uri="{FF2B5EF4-FFF2-40B4-BE49-F238E27FC236}">
                <a16:creationId xmlns:a16="http://schemas.microsoft.com/office/drawing/2014/main" id="{628CD8D6-3372-4C51-961F-073FC0E5EF3E}"/>
              </a:ext>
            </a:extLst>
          </p:cNvPr>
          <p:cNvSpPr>
            <a:spLocks noChangeArrowheads="1"/>
          </p:cNvSpPr>
          <p:nvPr/>
        </p:nvSpPr>
        <p:spPr bwMode="auto">
          <a:xfrm>
            <a:off x="2428875" y="3222625"/>
            <a:ext cx="9144000" cy="0"/>
          </a:xfrm>
          <a:prstGeom prst="rect">
            <a:avLst/>
          </a:prstGeom>
          <a:solidFill>
            <a:srgbClr val="FFFFFF"/>
          </a:solidFill>
          <a:ln>
            <a:noFill/>
          </a:ln>
          <a:effectLst/>
          <a:extLs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4022" name="AutoShape 22" descr="http://images/product_gif/sen_LM34_m.gif">
            <a:extLst>
              <a:ext uri="{FF2B5EF4-FFF2-40B4-BE49-F238E27FC236}">
                <a16:creationId xmlns:a16="http://schemas.microsoft.com/office/drawing/2014/main" id="{7DDE9ED2-E083-43DE-8F2D-1737F688875B}"/>
              </a:ext>
            </a:extLst>
          </p:cNvPr>
          <p:cNvSpPr>
            <a:spLocks noChangeAspect="1" noChangeArrowheads="1"/>
          </p:cNvSpPr>
          <p:nvPr/>
        </p:nvSpPr>
        <p:spPr bwMode="auto">
          <a:xfrm>
            <a:off x="4418013" y="3314700"/>
            <a:ext cx="296862" cy="296863"/>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384025" name="Object 25">
            <a:extLst>
              <a:ext uri="{FF2B5EF4-FFF2-40B4-BE49-F238E27FC236}">
                <a16:creationId xmlns:a16="http://schemas.microsoft.com/office/drawing/2014/main" id="{E77887F8-00D4-4A6B-AAD2-FD00FFFE388B}"/>
              </a:ext>
            </a:extLst>
          </p:cNvPr>
          <p:cNvGraphicFramePr>
            <a:graphicFrameLocks noChangeAspect="1"/>
          </p:cNvGraphicFramePr>
          <p:nvPr/>
        </p:nvGraphicFramePr>
        <p:xfrm>
          <a:off x="4038600" y="4495800"/>
          <a:ext cx="1981200" cy="1911350"/>
        </p:xfrm>
        <a:graphic>
          <a:graphicData uri="http://schemas.openxmlformats.org/presentationml/2006/ole">
            <mc:AlternateContent xmlns:mc="http://schemas.openxmlformats.org/markup-compatibility/2006">
              <mc:Choice xmlns:v="urn:schemas-microsoft-com:vml" Requires="v">
                <p:oleObj spid="_x0000_s384032" name="Bitmap Image" r:id="rId4" imgW="1876190" imgH="1809524" progId="Paint.Picture">
                  <p:embed/>
                </p:oleObj>
              </mc:Choice>
              <mc:Fallback>
                <p:oleObj name="Bitmap Image" r:id="rId4" imgW="1876190" imgH="1809524" progId="Paint.Picture">
                  <p:embed/>
                  <p:pic>
                    <p:nvPicPr>
                      <p:cNvPr id="0" name="Object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4495800"/>
                        <a:ext cx="1981200" cy="1911350"/>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4027" name="Text Box 27">
            <a:extLst>
              <a:ext uri="{FF2B5EF4-FFF2-40B4-BE49-F238E27FC236}">
                <a16:creationId xmlns:a16="http://schemas.microsoft.com/office/drawing/2014/main" id="{B9CE98F8-A0D3-4F6A-8CD8-AD739ABD31BC}"/>
              </a:ext>
            </a:extLst>
          </p:cNvPr>
          <p:cNvSpPr txBox="1">
            <a:spLocks noChangeArrowheads="1"/>
          </p:cNvSpPr>
          <p:nvPr/>
        </p:nvSpPr>
        <p:spPr bwMode="auto">
          <a:xfrm>
            <a:off x="6248400" y="4419600"/>
            <a:ext cx="2514600" cy="1943100"/>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a:t>After connecting, if the LM34 becomes very warm, disconnect and reverse the power leads. (It is common for people to get these backwards).</a:t>
            </a:r>
            <a:br>
              <a:rPr lang="en-US" altLang="en-US" sz="1200"/>
            </a:br>
            <a:br>
              <a:rPr lang="en-US" altLang="en-US" sz="1200"/>
            </a:br>
            <a:r>
              <a:rPr lang="en-US" altLang="en-US" sz="1200"/>
              <a:t>Operational temperature for a common LM34 style is +32F to 300F.</a:t>
            </a:r>
          </a:p>
        </p:txBody>
      </p:sp>
      <p:sp>
        <p:nvSpPr>
          <p:cNvPr id="384028" name="Text Box 28">
            <a:extLst>
              <a:ext uri="{FF2B5EF4-FFF2-40B4-BE49-F238E27FC236}">
                <a16:creationId xmlns:a16="http://schemas.microsoft.com/office/drawing/2014/main" id="{2860016C-F46A-4D3B-8AF8-BA0131E1B4E7}"/>
              </a:ext>
            </a:extLst>
          </p:cNvPr>
          <p:cNvSpPr txBox="1">
            <a:spLocks noChangeArrowheads="1"/>
          </p:cNvSpPr>
          <p:nvPr/>
        </p:nvSpPr>
        <p:spPr bwMode="auto">
          <a:xfrm>
            <a:off x="4038600" y="6477000"/>
            <a:ext cx="1981200" cy="269875"/>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Leaded LM34 from Parallax</a:t>
            </a:r>
          </a:p>
        </p:txBody>
      </p:sp>
      <p:pic>
        <p:nvPicPr>
          <p:cNvPr id="384029" name="Picture 29" descr="H:\my_docs\Galleries\Imported Pictures\Pict0004.JPG">
            <a:extLst>
              <a:ext uri="{FF2B5EF4-FFF2-40B4-BE49-F238E27FC236}">
                <a16:creationId xmlns:a16="http://schemas.microsoft.com/office/drawing/2014/main" id="{131E7A8A-02DE-497A-B65A-B5AF263D05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3954" t="2667" r="34499" b="61880"/>
          <a:stretch>
            <a:fillRect/>
          </a:stretch>
        </p:blipFill>
        <p:spPr bwMode="auto">
          <a:xfrm>
            <a:off x="2590800" y="4572000"/>
            <a:ext cx="990600" cy="1222375"/>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84030" name="Line 30">
            <a:extLst>
              <a:ext uri="{FF2B5EF4-FFF2-40B4-BE49-F238E27FC236}">
                <a16:creationId xmlns:a16="http://schemas.microsoft.com/office/drawing/2014/main" id="{B1138F92-290E-4816-90B4-18E427EFA8A1}"/>
              </a:ext>
            </a:extLst>
          </p:cNvPr>
          <p:cNvSpPr>
            <a:spLocks noChangeShapeType="1"/>
          </p:cNvSpPr>
          <p:nvPr/>
        </p:nvSpPr>
        <p:spPr bwMode="auto">
          <a:xfrm>
            <a:off x="2362200" y="6629400"/>
            <a:ext cx="10668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84031" name="Line 31">
            <a:extLst>
              <a:ext uri="{FF2B5EF4-FFF2-40B4-BE49-F238E27FC236}">
                <a16:creationId xmlns:a16="http://schemas.microsoft.com/office/drawing/2014/main" id="{2D176AF4-843A-4AFB-AF40-490300546D31}"/>
              </a:ext>
            </a:extLst>
          </p:cNvPr>
          <p:cNvSpPr>
            <a:spLocks noChangeShapeType="1"/>
          </p:cNvSpPr>
          <p:nvPr/>
        </p:nvSpPr>
        <p:spPr bwMode="auto">
          <a:xfrm flipV="1">
            <a:off x="3429000" y="5410200"/>
            <a:ext cx="0" cy="121920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3F0146C-5409-429F-84E3-4D3ED8335C31}"/>
              </a:ext>
            </a:extLst>
          </p:cNvPr>
          <p:cNvSpPr>
            <a:spLocks noGrp="1"/>
          </p:cNvSpPr>
          <p:nvPr>
            <p:ph type="sldNum" sz="quarter" idx="12"/>
          </p:nvPr>
        </p:nvSpPr>
        <p:spPr/>
        <p:txBody>
          <a:bodyPr/>
          <a:lstStyle/>
          <a:p>
            <a:fld id="{260CBD63-46F7-48A1-8207-B587685BD796}" type="slidenum">
              <a:rPr lang="en-US" altLang="en-US"/>
              <a:pPr/>
              <a:t>213</a:t>
            </a:fld>
            <a:endParaRPr lang="en-US" altLang="en-US"/>
          </a:p>
        </p:txBody>
      </p:sp>
      <p:sp>
        <p:nvSpPr>
          <p:cNvPr id="382978" name="Rectangle 2">
            <a:extLst>
              <a:ext uri="{FF2B5EF4-FFF2-40B4-BE49-F238E27FC236}">
                <a16:creationId xmlns:a16="http://schemas.microsoft.com/office/drawing/2014/main" id="{10C0F5CA-633C-42CF-BB0B-E92888567873}"/>
              </a:ext>
            </a:extLst>
          </p:cNvPr>
          <p:cNvSpPr>
            <a:spLocks noGrp="1" noRot="1" noChangeArrowheads="1"/>
          </p:cNvSpPr>
          <p:nvPr>
            <p:ph type="title"/>
          </p:nvPr>
        </p:nvSpPr>
        <p:spPr/>
        <p:txBody>
          <a:bodyPr/>
          <a:lstStyle/>
          <a:p>
            <a:r>
              <a:rPr lang="en-US" altLang="en-US"/>
              <a:t>Reading the ADC0831 with SHIFTIN</a:t>
            </a:r>
          </a:p>
        </p:txBody>
      </p:sp>
      <p:sp>
        <p:nvSpPr>
          <p:cNvPr id="382980" name="Text Box 4">
            <a:extLst>
              <a:ext uri="{FF2B5EF4-FFF2-40B4-BE49-F238E27FC236}">
                <a16:creationId xmlns:a16="http://schemas.microsoft.com/office/drawing/2014/main" id="{C8209533-B0CA-400B-94B3-DE661F5B5FA9}"/>
              </a:ext>
            </a:extLst>
          </p:cNvPr>
          <p:cNvSpPr txBox="1">
            <a:spLocks noChangeArrowheads="1"/>
          </p:cNvSpPr>
          <p:nvPr/>
        </p:nvSpPr>
        <p:spPr bwMode="auto">
          <a:xfrm>
            <a:off x="152400" y="1295400"/>
            <a:ext cx="8839200" cy="4953000"/>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en-US" altLang="en-US" sz="1400" b="0">
                <a:solidFill>
                  <a:srgbClr val="FFFFFF"/>
                </a:solidFill>
                <a:effectLst>
                  <a:outerShdw blurRad="38100" dist="38100" dir="2700000" algn="tl">
                    <a:srgbClr val="000000"/>
                  </a:outerShdw>
                </a:effectLst>
              </a:rPr>
              <a:t>'Prog. 8B: Use SHIFTIN command to read the ADC0831 serial ADC</a:t>
            </a:r>
          </a:p>
          <a:p>
            <a:pPr algn="l"/>
            <a:endParaRPr lang="en-US" altLang="en-US" sz="1400" b="0">
              <a:solidFill>
                <a:srgbClr val="FFFFFF"/>
              </a:solidFill>
              <a:effectLst>
                <a:outerShdw blurRad="38100" dist="38100" dir="2700000" algn="tl">
                  <a:srgbClr val="000000"/>
                </a:outerShdw>
              </a:effectLst>
            </a:endParaRPr>
          </a:p>
          <a:p>
            <a:pPr algn="l"/>
            <a:r>
              <a:rPr lang="en-US" altLang="en-US" sz="1400" b="0">
                <a:solidFill>
                  <a:srgbClr val="FFFFFF"/>
                </a:solidFill>
                <a:effectLst>
                  <a:outerShdw blurRad="38100" dist="38100" dir="2700000" algn="tl">
                    <a:srgbClr val="000000"/>
                  </a:outerShdw>
                </a:effectLst>
              </a:rPr>
              <a:t>ADres	VAR	BYTE		' A/D result (8 bits)</a:t>
            </a:r>
          </a:p>
          <a:p>
            <a:pPr algn="l"/>
            <a:r>
              <a:rPr lang="en-US" altLang="en-US" sz="1400" b="0">
                <a:solidFill>
                  <a:srgbClr val="FFFFFF"/>
                </a:solidFill>
                <a:effectLst>
                  <a:outerShdw blurRad="38100" dist="38100" dir="2700000" algn="tl">
                    <a:srgbClr val="000000"/>
                  </a:outerShdw>
                </a:effectLst>
              </a:rPr>
              <a:t>ADcs	CON	12		' A/D enable (low true)</a:t>
            </a:r>
          </a:p>
          <a:p>
            <a:pPr algn="l"/>
            <a:r>
              <a:rPr lang="en-US" altLang="en-US" sz="1400" b="0">
                <a:solidFill>
                  <a:srgbClr val="FFFFFF"/>
                </a:solidFill>
                <a:effectLst>
                  <a:outerShdw blurRad="38100" dist="38100" dir="2700000" algn="tl">
                    <a:srgbClr val="000000"/>
                  </a:outerShdw>
                </a:effectLst>
              </a:rPr>
              <a:t>ADdat	CON	15		' A/D data line  *** Activity board use 14</a:t>
            </a:r>
          </a:p>
          <a:p>
            <a:pPr algn="l"/>
            <a:r>
              <a:rPr lang="en-US" altLang="en-US" sz="1400" b="0">
                <a:solidFill>
                  <a:srgbClr val="FFFFFF"/>
                </a:solidFill>
                <a:effectLst>
                  <a:outerShdw blurRad="38100" dist="38100" dir="2700000" algn="tl">
                    <a:srgbClr val="000000"/>
                  </a:outerShdw>
                </a:effectLst>
              </a:rPr>
              <a:t>ADclk	CON	14		' A/D clock        *** Activity board use 15</a:t>
            </a:r>
          </a:p>
          <a:p>
            <a:pPr algn="l"/>
            <a:endParaRPr lang="en-US" altLang="en-US" sz="1400" b="0">
              <a:solidFill>
                <a:srgbClr val="FFFFFF"/>
              </a:solidFill>
              <a:effectLst>
                <a:outerShdw blurRad="38100" dist="38100" dir="2700000" algn="tl">
                  <a:srgbClr val="000000"/>
                </a:outerShdw>
              </a:effectLst>
            </a:endParaRPr>
          </a:p>
          <a:p>
            <a:pPr algn="l"/>
            <a:r>
              <a:rPr lang="en-US" altLang="en-US" sz="1400" b="0">
                <a:solidFill>
                  <a:srgbClr val="FFFFFF"/>
                </a:solidFill>
                <a:effectLst>
                  <a:outerShdw blurRad="38100" dist="38100" dir="2700000" algn="tl">
                    <a:srgbClr val="000000"/>
                  </a:outerShdw>
                </a:effectLst>
              </a:rPr>
              <a:t>Main:	</a:t>
            </a:r>
          </a:p>
          <a:p>
            <a:pPr algn="l"/>
            <a:r>
              <a:rPr lang="en-US" altLang="en-US" sz="1400" b="0">
                <a:solidFill>
                  <a:srgbClr val="FFFFFF"/>
                </a:solidFill>
                <a:effectLst>
                  <a:outerShdw blurRad="38100" dist="38100" dir="2700000" algn="tl">
                    <a:srgbClr val="000000"/>
                  </a:outerShdw>
                </a:effectLst>
              </a:rPr>
              <a:t>	LOW ADcs				' Enable ADC</a:t>
            </a:r>
          </a:p>
          <a:p>
            <a:pPr algn="l"/>
            <a:r>
              <a:rPr lang="en-US" altLang="en-US" sz="1400" b="0">
                <a:solidFill>
                  <a:srgbClr val="FFFFFF"/>
                </a:solidFill>
                <a:effectLst>
                  <a:outerShdw blurRad="38100" dist="38100" dir="2700000" algn="tl">
                    <a:srgbClr val="000000"/>
                  </a:outerShdw>
                </a:effectLst>
              </a:rPr>
              <a:t>	SHIFTIN ADdat,ADclk,msbpost,[ADres\9]	' Shift in the data</a:t>
            </a:r>
          </a:p>
          <a:p>
            <a:pPr algn="l"/>
            <a:r>
              <a:rPr lang="en-US" altLang="en-US" sz="1400" b="0">
                <a:solidFill>
                  <a:srgbClr val="FFFFFF"/>
                </a:solidFill>
                <a:effectLst>
                  <a:outerShdw blurRad="38100" dist="38100" dir="2700000" algn="tl">
                    <a:srgbClr val="000000"/>
                  </a:outerShdw>
                </a:effectLst>
              </a:rPr>
              <a:t>	HIGH ADcs			' Disable ADC</a:t>
            </a:r>
          </a:p>
          <a:p>
            <a:pPr algn="l"/>
            <a:r>
              <a:rPr lang="en-US" altLang="en-US" sz="1400" b="0">
                <a:solidFill>
                  <a:srgbClr val="FFFFFF"/>
                </a:solidFill>
                <a:effectLst>
                  <a:outerShdw blurRad="38100" dist="38100" dir="2700000" algn="tl">
                    <a:srgbClr val="000000"/>
                  </a:outerShdw>
                </a:effectLst>
              </a:rPr>
              <a:t>	DEBUG CLS,"Dec: ", DEC ADres 		' Display the result in decimal</a:t>
            </a:r>
          </a:p>
          <a:p>
            <a:pPr algn="l"/>
            <a:r>
              <a:rPr lang="en-US" altLang="en-US" sz="1400" b="0">
                <a:solidFill>
                  <a:srgbClr val="FFFFFF"/>
                </a:solidFill>
                <a:effectLst>
                  <a:outerShdw blurRad="38100" dist="38100" dir="2700000" algn="tl">
                    <a:srgbClr val="000000"/>
                  </a:outerShdw>
                </a:effectLst>
              </a:rPr>
              <a:t>	DEBUG "    Bin: ", IBIN8 ADres 		' Display the result in binary</a:t>
            </a:r>
          </a:p>
          <a:p>
            <a:pPr algn="l"/>
            <a:r>
              <a:rPr lang="en-US" altLang="en-US" sz="1400" b="0">
                <a:solidFill>
                  <a:srgbClr val="FFFFFF"/>
                </a:solidFill>
                <a:effectLst>
                  <a:outerShdw blurRad="38100" dist="38100" dir="2700000" algn="tl">
                    <a:srgbClr val="000000"/>
                  </a:outerShdw>
                </a:effectLst>
              </a:rPr>
              <a:t>		' Display in hundredths of volts</a:t>
            </a:r>
          </a:p>
          <a:p>
            <a:pPr algn="l"/>
            <a:r>
              <a:rPr lang="en-US" altLang="en-US" sz="1400" b="0">
                <a:solidFill>
                  <a:srgbClr val="FFFFFF"/>
                </a:solidFill>
                <a:effectLst>
                  <a:outerShdw blurRad="38100" dist="38100" dir="2700000" algn="tl">
                    <a:srgbClr val="000000"/>
                  </a:outerShdw>
                </a:effectLst>
              </a:rPr>
              <a:t>		' Current Value * New Maximum (500) / Old Maximum (255)  or 50/26</a:t>
            </a:r>
          </a:p>
          <a:p>
            <a:pPr algn="l"/>
            <a:r>
              <a:rPr lang="en-US" altLang="en-US" sz="1400" b="0">
                <a:solidFill>
                  <a:srgbClr val="FFFFFF"/>
                </a:solidFill>
                <a:effectLst>
                  <a:outerShdw blurRad="38100" dist="38100" dir="2700000" algn="tl">
                    <a:srgbClr val="000000"/>
                  </a:outerShdw>
                </a:effectLst>
              </a:rPr>
              <a:t>	DEBUG "    Hundredths of Volt = ", DEC ADres * 50/26 ,CR</a:t>
            </a:r>
          </a:p>
          <a:p>
            <a:pPr algn="l"/>
            <a:r>
              <a:rPr lang="en-US" altLang="en-US" sz="1400" b="0">
                <a:solidFill>
                  <a:srgbClr val="FFFFFF"/>
                </a:solidFill>
                <a:effectLst>
                  <a:outerShdw blurRad="38100" dist="38100" dir="2700000" algn="tl">
                    <a:srgbClr val="000000"/>
                  </a:outerShdw>
                </a:effectLst>
              </a:rPr>
              <a:t>	PAUSE 500			' Wait a 0.5 Seconds </a:t>
            </a:r>
          </a:p>
          <a:p>
            <a:pPr algn="l"/>
            <a:r>
              <a:rPr lang="en-US" altLang="en-US" sz="1400" b="0">
                <a:solidFill>
                  <a:srgbClr val="FFFFFF"/>
                </a:solidFill>
                <a:effectLst>
                  <a:outerShdw blurRad="38100" dist="38100" dir="2700000" algn="tl">
                    <a:srgbClr val="000000"/>
                  </a:outerShdw>
                </a:effectLst>
              </a:rPr>
              <a:t>GOTO Main</a:t>
            </a:r>
          </a:p>
          <a:p>
            <a:pPr algn="l"/>
            <a:endParaRPr lang="en-US" altLang="en-US" sz="1400" b="0">
              <a:solidFill>
                <a:srgbClr val="FFFFFF"/>
              </a:solidFill>
              <a:effectLst>
                <a:outerShdw blurRad="38100" dist="38100" dir="2700000" algn="tl">
                  <a:srgbClr val="000000"/>
                </a:outerShdw>
              </a:effectLst>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E46C142-3E57-441F-94FC-479DCD85C9F6}"/>
              </a:ext>
            </a:extLst>
          </p:cNvPr>
          <p:cNvSpPr>
            <a:spLocks noGrp="1"/>
          </p:cNvSpPr>
          <p:nvPr>
            <p:ph type="sldNum" sz="quarter" idx="12"/>
          </p:nvPr>
        </p:nvSpPr>
        <p:spPr/>
        <p:txBody>
          <a:bodyPr/>
          <a:lstStyle/>
          <a:p>
            <a:fld id="{A67963B3-F9BE-4B80-86AE-E19360826E28}" type="slidenum">
              <a:rPr lang="en-US" altLang="en-US"/>
              <a:pPr/>
              <a:t>214</a:t>
            </a:fld>
            <a:endParaRPr lang="en-US" altLang="en-US"/>
          </a:p>
        </p:txBody>
      </p:sp>
      <p:sp>
        <p:nvSpPr>
          <p:cNvPr id="385026" name="Rectangle 2">
            <a:extLst>
              <a:ext uri="{FF2B5EF4-FFF2-40B4-BE49-F238E27FC236}">
                <a16:creationId xmlns:a16="http://schemas.microsoft.com/office/drawing/2014/main" id="{F5AD14F2-A91E-4D94-97A6-1E5B3B94C161}"/>
              </a:ext>
            </a:extLst>
          </p:cNvPr>
          <p:cNvSpPr>
            <a:spLocks noGrp="1" noRot="1" noChangeArrowheads="1"/>
          </p:cNvSpPr>
          <p:nvPr>
            <p:ph type="title"/>
          </p:nvPr>
        </p:nvSpPr>
        <p:spPr/>
        <p:txBody>
          <a:bodyPr/>
          <a:lstStyle/>
          <a:p>
            <a:endParaRPr lang="en-US" altLang="en-US"/>
          </a:p>
        </p:txBody>
      </p:sp>
      <p:sp>
        <p:nvSpPr>
          <p:cNvPr id="385027" name="Rectangle 3">
            <a:extLst>
              <a:ext uri="{FF2B5EF4-FFF2-40B4-BE49-F238E27FC236}">
                <a16:creationId xmlns:a16="http://schemas.microsoft.com/office/drawing/2014/main" id="{7FC463E5-A373-4F3B-98B4-C898B5FC2BE1}"/>
              </a:ext>
            </a:extLst>
          </p:cNvPr>
          <p:cNvSpPr>
            <a:spLocks noGrp="1" noRot="1" noChangeArrowheads="1"/>
          </p:cNvSpPr>
          <p:nvPr>
            <p:ph type="body" idx="1"/>
          </p:nvPr>
        </p:nvSpPr>
        <p:spPr/>
        <p:txBody>
          <a:bodyPr/>
          <a:lstStyle/>
          <a:p>
            <a:r>
              <a:rPr lang="en-US" altLang="en-US"/>
              <a:t>A general form of SHIFTIN is:</a:t>
            </a:r>
            <a:br>
              <a:rPr lang="en-US" altLang="en-US"/>
            </a:br>
            <a:r>
              <a:rPr lang="en-US" altLang="en-US" sz="2800" b="1">
                <a:solidFill>
                  <a:schemeClr val="tx2"/>
                </a:solidFill>
              </a:rPr>
              <a:t>SHIFTIN </a:t>
            </a:r>
            <a:r>
              <a:rPr lang="en-US" altLang="en-US" sz="2800" b="1" i="1">
                <a:solidFill>
                  <a:schemeClr val="tx2"/>
                </a:solidFill>
              </a:rPr>
              <a:t>Dpin, Cpin, Mode, [Variable {\Bits}]</a:t>
            </a:r>
          </a:p>
          <a:p>
            <a:pPr lvl="1"/>
            <a:r>
              <a:rPr lang="en-US" altLang="en-US" sz="2400" b="1">
                <a:solidFill>
                  <a:schemeClr val="tx2"/>
                </a:solidFill>
              </a:rPr>
              <a:t>Dpin</a:t>
            </a:r>
            <a:r>
              <a:rPr lang="en-US" altLang="en-US" sz="2400" b="1"/>
              <a:t> defines the pin what will contain the data.</a:t>
            </a:r>
          </a:p>
          <a:p>
            <a:pPr lvl="1"/>
            <a:r>
              <a:rPr lang="en-US" altLang="en-US" sz="2400" b="1">
                <a:solidFill>
                  <a:schemeClr val="tx2"/>
                </a:solidFill>
              </a:rPr>
              <a:t>Cpin</a:t>
            </a:r>
            <a:r>
              <a:rPr lang="en-US" altLang="en-US" sz="2400" b="1"/>
              <a:t> defines the pin that will be used for clocking.</a:t>
            </a:r>
          </a:p>
          <a:p>
            <a:pPr lvl="1"/>
            <a:r>
              <a:rPr lang="en-US" altLang="en-US" sz="2400" b="1">
                <a:solidFill>
                  <a:schemeClr val="tx2"/>
                </a:solidFill>
              </a:rPr>
              <a:t>Mode </a:t>
            </a:r>
            <a:r>
              <a:rPr lang="en-US" altLang="en-US" sz="2400" b="1"/>
              <a:t>defines the format the data will take in relation to the clock (more on this soon).</a:t>
            </a:r>
          </a:p>
          <a:p>
            <a:pPr lvl="1"/>
            <a:r>
              <a:rPr lang="en-US" altLang="en-US" sz="2400" b="1">
                <a:solidFill>
                  <a:schemeClr val="tx2"/>
                </a:solidFill>
              </a:rPr>
              <a:t>Variable</a:t>
            </a:r>
            <a:r>
              <a:rPr lang="en-US" altLang="en-US" sz="2400" b="1"/>
              <a:t> is the variable to hold the data being clocked-in.</a:t>
            </a:r>
          </a:p>
          <a:p>
            <a:pPr lvl="1"/>
            <a:r>
              <a:rPr lang="en-US" altLang="en-US" sz="2400" b="1">
                <a:solidFill>
                  <a:schemeClr val="tx2"/>
                </a:solidFill>
              </a:rPr>
              <a:t>Bits</a:t>
            </a:r>
            <a:r>
              <a:rPr lang="en-US" altLang="en-US" sz="2400" b="1"/>
              <a:t> defines the number of bits to be shifted – thus the number of clock pulses to send.</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13645C1-D2DB-40A1-95E1-41E0818BF00F}"/>
              </a:ext>
            </a:extLst>
          </p:cNvPr>
          <p:cNvSpPr>
            <a:spLocks noGrp="1"/>
          </p:cNvSpPr>
          <p:nvPr>
            <p:ph type="sldNum" sz="quarter" idx="12"/>
          </p:nvPr>
        </p:nvSpPr>
        <p:spPr/>
        <p:txBody>
          <a:bodyPr/>
          <a:lstStyle/>
          <a:p>
            <a:fld id="{691AB9F6-4DBF-4D52-829C-6424D96E95E1}" type="slidenum">
              <a:rPr lang="en-US" altLang="en-US"/>
              <a:pPr/>
              <a:t>215</a:t>
            </a:fld>
            <a:endParaRPr lang="en-US" altLang="en-US"/>
          </a:p>
        </p:txBody>
      </p:sp>
      <p:sp>
        <p:nvSpPr>
          <p:cNvPr id="386050" name="Rectangle 2">
            <a:extLst>
              <a:ext uri="{FF2B5EF4-FFF2-40B4-BE49-F238E27FC236}">
                <a16:creationId xmlns:a16="http://schemas.microsoft.com/office/drawing/2014/main" id="{C65FD056-F2B8-45AE-BCA4-7219794FBC63}"/>
              </a:ext>
            </a:extLst>
          </p:cNvPr>
          <p:cNvSpPr>
            <a:spLocks noGrp="1" noRot="1" noChangeArrowheads="1"/>
          </p:cNvSpPr>
          <p:nvPr>
            <p:ph type="title"/>
          </p:nvPr>
        </p:nvSpPr>
        <p:spPr/>
        <p:txBody>
          <a:bodyPr/>
          <a:lstStyle/>
          <a:p>
            <a:endParaRPr lang="en-US" altLang="en-US"/>
          </a:p>
        </p:txBody>
      </p:sp>
      <p:sp>
        <p:nvSpPr>
          <p:cNvPr id="386051" name="Rectangle 3">
            <a:extLst>
              <a:ext uri="{FF2B5EF4-FFF2-40B4-BE49-F238E27FC236}">
                <a16:creationId xmlns:a16="http://schemas.microsoft.com/office/drawing/2014/main" id="{DC41DCD3-5D8A-4D56-AD14-82828C9661FF}"/>
              </a:ext>
            </a:extLst>
          </p:cNvPr>
          <p:cNvSpPr>
            <a:spLocks noGrp="1" noRot="1" noChangeArrowheads="1"/>
          </p:cNvSpPr>
          <p:nvPr>
            <p:ph type="body" idx="1"/>
          </p:nvPr>
        </p:nvSpPr>
        <p:spPr>
          <a:xfrm>
            <a:off x="304800" y="762000"/>
            <a:ext cx="8537575" cy="4419600"/>
          </a:xfrm>
        </p:spPr>
        <p:txBody>
          <a:bodyPr/>
          <a:lstStyle/>
          <a:p>
            <a:pPr>
              <a:lnSpc>
                <a:spcPct val="90000"/>
              </a:lnSpc>
            </a:pPr>
            <a:r>
              <a:rPr lang="en-US" altLang="en-US" sz="2400" b="1"/>
              <a:t>The example code is:</a:t>
            </a:r>
            <a:br>
              <a:rPr lang="en-US" altLang="en-US" sz="2400" b="1"/>
            </a:br>
            <a:r>
              <a:rPr lang="en-US" altLang="en-US" sz="2000" b="1">
                <a:solidFill>
                  <a:schemeClr val="tx2"/>
                </a:solidFill>
                <a:sym typeface="Symbol" panose="05050102010706020507" pitchFamily="18" charset="2"/>
              </a:rPr>
              <a:t>LOW ADcs					' Enable ADC</a:t>
            </a:r>
            <a:br>
              <a:rPr lang="en-US" altLang="en-US" sz="2000" b="1">
                <a:solidFill>
                  <a:schemeClr val="tx2"/>
                </a:solidFill>
                <a:sym typeface="Symbol" panose="05050102010706020507" pitchFamily="18" charset="2"/>
              </a:rPr>
            </a:br>
            <a:r>
              <a:rPr lang="en-US" altLang="en-US" sz="2000" b="1">
                <a:solidFill>
                  <a:schemeClr val="tx2"/>
                </a:solidFill>
                <a:sym typeface="Symbol" panose="05050102010706020507" pitchFamily="18" charset="2"/>
              </a:rPr>
              <a:t>SHIFTIN ADdat,ADclk,msbpost,[ADres\9]	' Shift in the data</a:t>
            </a:r>
            <a:br>
              <a:rPr lang="en-US" altLang="en-US" sz="2000" b="1">
                <a:solidFill>
                  <a:schemeClr val="tx2"/>
                </a:solidFill>
                <a:sym typeface="Symbol" panose="05050102010706020507" pitchFamily="18" charset="2"/>
              </a:rPr>
            </a:br>
            <a:r>
              <a:rPr lang="en-US" altLang="en-US" sz="2000" b="1">
                <a:solidFill>
                  <a:schemeClr val="tx2"/>
                </a:solidFill>
                <a:sym typeface="Symbol" panose="05050102010706020507" pitchFamily="18" charset="2"/>
              </a:rPr>
              <a:t>HIGH ADcs					' Disable ADC</a:t>
            </a:r>
            <a:br>
              <a:rPr lang="en-US" altLang="en-US" sz="2000" b="1">
                <a:solidFill>
                  <a:schemeClr val="tx2"/>
                </a:solidFill>
                <a:sym typeface="Symbol" panose="05050102010706020507" pitchFamily="18" charset="2"/>
              </a:rPr>
            </a:br>
            <a:endParaRPr lang="en-US" altLang="en-US" sz="2000" b="1">
              <a:solidFill>
                <a:schemeClr val="tx2"/>
              </a:solidFill>
              <a:sym typeface="Symbol" panose="05050102010706020507" pitchFamily="18" charset="2"/>
            </a:endParaRPr>
          </a:p>
          <a:p>
            <a:pPr>
              <a:lnSpc>
                <a:spcPct val="90000"/>
              </a:lnSpc>
            </a:pPr>
            <a:r>
              <a:rPr lang="en-US" altLang="en-US" sz="2400" b="1">
                <a:sym typeface="Symbol" panose="05050102010706020507" pitchFamily="18" charset="2"/>
              </a:rPr>
              <a:t>When the SHIFTIN instruction is performed, the BASIC Stamp will send clock pulses on ADclk (P14), accept the data on ADdat (P15), and shift the results into variable ADres for 9 bits.  The 1</a:t>
            </a:r>
            <a:r>
              <a:rPr lang="en-US" altLang="en-US" sz="2400" b="1" baseline="30000">
                <a:sym typeface="Symbol" panose="05050102010706020507" pitchFamily="18" charset="2"/>
              </a:rPr>
              <a:t>st</a:t>
            </a:r>
            <a:r>
              <a:rPr lang="en-US" altLang="en-US" sz="2400" b="1">
                <a:sym typeface="Symbol" panose="05050102010706020507" pitchFamily="18" charset="2"/>
              </a:rPr>
              <a:t> bit is unused, providing 8 bits of data.</a:t>
            </a:r>
            <a:br>
              <a:rPr lang="en-US" altLang="en-US" sz="2400" b="1">
                <a:sym typeface="Symbol" panose="05050102010706020507" pitchFamily="18" charset="2"/>
              </a:rPr>
            </a:br>
            <a:endParaRPr lang="en-US" altLang="en-US" sz="2400" b="1">
              <a:sym typeface="Symbol" panose="05050102010706020507" pitchFamily="18" charset="2"/>
            </a:endParaRPr>
          </a:p>
          <a:p>
            <a:pPr>
              <a:lnSpc>
                <a:spcPct val="90000"/>
              </a:lnSpc>
            </a:pPr>
            <a:r>
              <a:rPr lang="en-US" altLang="en-US" sz="2400" b="1">
                <a:sym typeface="Symbol" panose="05050102010706020507" pitchFamily="18" charset="2"/>
              </a:rPr>
              <a:t>ADcs (P12) is set low</a:t>
            </a:r>
            <a:br>
              <a:rPr lang="en-US" altLang="en-US" sz="2400" b="1">
                <a:sym typeface="Symbol" panose="05050102010706020507" pitchFamily="18" charset="2"/>
              </a:rPr>
            </a:br>
            <a:r>
              <a:rPr lang="en-US" altLang="en-US" sz="2400" b="1">
                <a:sym typeface="Symbol" panose="05050102010706020507" pitchFamily="18" charset="2"/>
              </a:rPr>
              <a:t>to enable the IC.</a:t>
            </a:r>
            <a:endParaRPr lang="en-US" altLang="en-US"/>
          </a:p>
        </p:txBody>
      </p:sp>
      <p:pic>
        <p:nvPicPr>
          <p:cNvPr id="386052" name="Picture 4" descr="M:\My Documents\TUTORIAL\ADC0831.bmp">
            <a:extLst>
              <a:ext uri="{FF2B5EF4-FFF2-40B4-BE49-F238E27FC236}">
                <a16:creationId xmlns:a16="http://schemas.microsoft.com/office/drawing/2014/main" id="{6FFF0BC1-8532-49B1-8E3C-E3479E76D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337" t="61301"/>
          <a:stretch>
            <a:fillRect/>
          </a:stretch>
        </p:blipFill>
        <p:spPr bwMode="auto">
          <a:xfrm>
            <a:off x="4800600" y="3810000"/>
            <a:ext cx="4043363" cy="2389188"/>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5">
            <a:extLst>
              <a:ext uri="{FF2B5EF4-FFF2-40B4-BE49-F238E27FC236}">
                <a16:creationId xmlns:a16="http://schemas.microsoft.com/office/drawing/2014/main" id="{10FD0DBD-81CC-4E71-A6C0-E996255C22F7}"/>
              </a:ext>
            </a:extLst>
          </p:cNvPr>
          <p:cNvSpPr>
            <a:spLocks noGrp="1"/>
          </p:cNvSpPr>
          <p:nvPr>
            <p:ph type="sldNum" sz="quarter" idx="12"/>
          </p:nvPr>
        </p:nvSpPr>
        <p:spPr/>
        <p:txBody>
          <a:bodyPr/>
          <a:lstStyle/>
          <a:p>
            <a:fld id="{5E039061-BF7D-4FAD-8C92-BA74E194FDEE}" type="slidenum">
              <a:rPr lang="en-US" altLang="en-US"/>
              <a:pPr/>
              <a:t>216</a:t>
            </a:fld>
            <a:endParaRPr lang="en-US" altLang="en-US"/>
          </a:p>
        </p:txBody>
      </p:sp>
      <p:pic>
        <p:nvPicPr>
          <p:cNvPr id="387086" name="Picture 14">
            <a:extLst>
              <a:ext uri="{FF2B5EF4-FFF2-40B4-BE49-F238E27FC236}">
                <a16:creationId xmlns:a16="http://schemas.microsoft.com/office/drawing/2014/main" id="{050B7845-4B55-4250-AD86-B73B5ECF5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8972" b="26910"/>
          <a:stretch>
            <a:fillRect/>
          </a:stretch>
        </p:blipFill>
        <p:spPr bwMode="auto">
          <a:xfrm>
            <a:off x="2590800" y="914400"/>
            <a:ext cx="5257800" cy="410051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7074" name="Rectangle 2">
            <a:extLst>
              <a:ext uri="{FF2B5EF4-FFF2-40B4-BE49-F238E27FC236}">
                <a16:creationId xmlns:a16="http://schemas.microsoft.com/office/drawing/2014/main" id="{5C95D66D-C338-4B9F-9231-AD8812F10263}"/>
              </a:ext>
            </a:extLst>
          </p:cNvPr>
          <p:cNvSpPr>
            <a:spLocks noGrp="1" noRot="1" noChangeArrowheads="1"/>
          </p:cNvSpPr>
          <p:nvPr>
            <p:ph type="title"/>
          </p:nvPr>
        </p:nvSpPr>
        <p:spPr/>
        <p:txBody>
          <a:bodyPr/>
          <a:lstStyle/>
          <a:p>
            <a:r>
              <a:rPr lang="en-US" altLang="en-US"/>
              <a:t>O-Scope Capture of SHIFTIN</a:t>
            </a:r>
          </a:p>
        </p:txBody>
      </p:sp>
      <p:sp>
        <p:nvSpPr>
          <p:cNvPr id="387077" name="Text Box 5">
            <a:extLst>
              <a:ext uri="{FF2B5EF4-FFF2-40B4-BE49-F238E27FC236}">
                <a16:creationId xmlns:a16="http://schemas.microsoft.com/office/drawing/2014/main" id="{3DFA9214-15DA-4946-8930-BE06496B855C}"/>
              </a:ext>
            </a:extLst>
          </p:cNvPr>
          <p:cNvSpPr txBox="1">
            <a:spLocks noChangeArrowheads="1"/>
          </p:cNvSpPr>
          <p:nvPr/>
        </p:nvSpPr>
        <p:spPr bwMode="auto">
          <a:xfrm>
            <a:off x="381000" y="3810000"/>
            <a:ext cx="2090738" cy="330200"/>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a:t>P15 – ADdat: Data line</a:t>
            </a:r>
          </a:p>
        </p:txBody>
      </p:sp>
      <p:sp>
        <p:nvSpPr>
          <p:cNvPr id="387078" name="Text Box 6">
            <a:extLst>
              <a:ext uri="{FF2B5EF4-FFF2-40B4-BE49-F238E27FC236}">
                <a16:creationId xmlns:a16="http://schemas.microsoft.com/office/drawing/2014/main" id="{61F02F69-6C2A-4CD5-83D2-F894E8B9C92F}"/>
              </a:ext>
            </a:extLst>
          </p:cNvPr>
          <p:cNvSpPr txBox="1">
            <a:spLocks noChangeArrowheads="1"/>
          </p:cNvSpPr>
          <p:nvPr/>
        </p:nvSpPr>
        <p:spPr bwMode="auto">
          <a:xfrm>
            <a:off x="304800" y="2514600"/>
            <a:ext cx="2170113" cy="330200"/>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a:t>P14 – ADclk: Clock line</a:t>
            </a:r>
          </a:p>
        </p:txBody>
      </p:sp>
      <p:sp>
        <p:nvSpPr>
          <p:cNvPr id="387081" name="Text Box 9">
            <a:extLst>
              <a:ext uri="{FF2B5EF4-FFF2-40B4-BE49-F238E27FC236}">
                <a16:creationId xmlns:a16="http://schemas.microsoft.com/office/drawing/2014/main" id="{AAC614C9-FE8A-46C7-920E-37877DA75B58}"/>
              </a:ext>
            </a:extLst>
          </p:cNvPr>
          <p:cNvSpPr txBox="1">
            <a:spLocks noChangeArrowheads="1"/>
          </p:cNvSpPr>
          <p:nvPr/>
        </p:nvSpPr>
        <p:spPr bwMode="auto">
          <a:xfrm>
            <a:off x="2971800" y="5334000"/>
            <a:ext cx="885825" cy="330200"/>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a:t>ADres =</a:t>
            </a:r>
          </a:p>
        </p:txBody>
      </p:sp>
      <p:sp>
        <p:nvSpPr>
          <p:cNvPr id="387082" name="Oval 10">
            <a:extLst>
              <a:ext uri="{FF2B5EF4-FFF2-40B4-BE49-F238E27FC236}">
                <a16:creationId xmlns:a16="http://schemas.microsoft.com/office/drawing/2014/main" id="{4E68FB1D-A788-4F0D-A5BD-A143EDD2C9D9}"/>
              </a:ext>
            </a:extLst>
          </p:cNvPr>
          <p:cNvSpPr>
            <a:spLocks noChangeArrowheads="1"/>
          </p:cNvSpPr>
          <p:nvPr/>
        </p:nvSpPr>
        <p:spPr bwMode="auto">
          <a:xfrm>
            <a:off x="4495800" y="1828800"/>
            <a:ext cx="1363663" cy="333375"/>
          </a:xfrm>
          <a:prstGeom prst="ellipse">
            <a:avLst/>
          </a:prstGeom>
          <a:solidFill>
            <a:schemeClr val="tx2"/>
          </a:solidFill>
          <a:ln w="254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t>Clock 9 times</a:t>
            </a:r>
          </a:p>
        </p:txBody>
      </p:sp>
      <p:grpSp>
        <p:nvGrpSpPr>
          <p:cNvPr id="387113" name="Group 41">
            <a:extLst>
              <a:ext uri="{FF2B5EF4-FFF2-40B4-BE49-F238E27FC236}">
                <a16:creationId xmlns:a16="http://schemas.microsoft.com/office/drawing/2014/main" id="{518C5665-827A-4317-A35A-969C18335656}"/>
              </a:ext>
            </a:extLst>
          </p:cNvPr>
          <p:cNvGrpSpPr>
            <a:grpSpLocks/>
          </p:cNvGrpSpPr>
          <p:nvPr/>
        </p:nvGrpSpPr>
        <p:grpSpPr bwMode="auto">
          <a:xfrm>
            <a:off x="3468688" y="2895600"/>
            <a:ext cx="1323975" cy="3444875"/>
            <a:chOff x="2521" y="1824"/>
            <a:chExt cx="834" cy="2170"/>
          </a:xfrm>
        </p:grpSpPr>
        <p:sp>
          <p:nvSpPr>
            <p:cNvPr id="387084" name="Line 12">
              <a:extLst>
                <a:ext uri="{FF2B5EF4-FFF2-40B4-BE49-F238E27FC236}">
                  <a16:creationId xmlns:a16="http://schemas.microsoft.com/office/drawing/2014/main" id="{65236CDE-1742-4521-B410-9D84D594C9AC}"/>
                </a:ext>
              </a:extLst>
            </p:cNvPr>
            <p:cNvSpPr>
              <a:spLocks noChangeShapeType="1"/>
            </p:cNvSpPr>
            <p:nvPr/>
          </p:nvSpPr>
          <p:spPr bwMode="auto">
            <a:xfrm>
              <a:off x="2928" y="1824"/>
              <a:ext cx="0" cy="1536"/>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7085" name="Text Box 13">
              <a:extLst>
                <a:ext uri="{FF2B5EF4-FFF2-40B4-BE49-F238E27FC236}">
                  <a16:creationId xmlns:a16="http://schemas.microsoft.com/office/drawing/2014/main" id="{ACBC537A-BB89-4C79-912A-23E7035F563E}"/>
                </a:ext>
              </a:extLst>
            </p:cNvPr>
            <p:cNvSpPr txBox="1">
              <a:spLocks noChangeArrowheads="1"/>
            </p:cNvSpPr>
            <p:nvPr/>
          </p:nvSpPr>
          <p:spPr bwMode="auto">
            <a:xfrm>
              <a:off x="2521" y="3360"/>
              <a:ext cx="834" cy="634"/>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tx2"/>
                  </a:solidFill>
                </a:rPr>
                <a:t>0</a:t>
              </a:r>
              <a:br>
                <a:rPr lang="en-US" altLang="en-US" sz="1600">
                  <a:solidFill>
                    <a:schemeClr val="tx2"/>
                  </a:solidFill>
                </a:rPr>
              </a:br>
              <a:br>
                <a:rPr lang="en-US" altLang="en-US" sz="1600">
                  <a:solidFill>
                    <a:schemeClr val="tx2"/>
                  </a:solidFill>
                </a:rPr>
              </a:br>
              <a:r>
                <a:rPr lang="en-US" altLang="en-US" sz="1400">
                  <a:solidFill>
                    <a:schemeClr val="tx2"/>
                  </a:solidFill>
                </a:rPr>
                <a:t>1</a:t>
              </a:r>
              <a:r>
                <a:rPr lang="en-US" altLang="en-US" sz="1400" baseline="30000">
                  <a:solidFill>
                    <a:schemeClr val="tx2"/>
                  </a:solidFill>
                </a:rPr>
                <a:t>st</a:t>
              </a:r>
              <a:r>
                <a:rPr lang="en-US" altLang="en-US" sz="1400">
                  <a:solidFill>
                    <a:schemeClr val="tx2"/>
                  </a:solidFill>
                </a:rPr>
                <a:t> bit is</a:t>
              </a:r>
              <a:br>
                <a:rPr lang="en-US" altLang="en-US" sz="1400">
                  <a:solidFill>
                    <a:schemeClr val="tx2"/>
                  </a:solidFill>
                </a:rPr>
              </a:br>
              <a:r>
                <a:rPr lang="en-US" altLang="en-US" sz="1400">
                  <a:solidFill>
                    <a:schemeClr val="tx2"/>
                  </a:solidFill>
                </a:rPr>
                <a:t>not valid data</a:t>
              </a:r>
            </a:p>
          </p:txBody>
        </p:sp>
      </p:grpSp>
      <p:grpSp>
        <p:nvGrpSpPr>
          <p:cNvPr id="387118" name="Group 46">
            <a:extLst>
              <a:ext uri="{FF2B5EF4-FFF2-40B4-BE49-F238E27FC236}">
                <a16:creationId xmlns:a16="http://schemas.microsoft.com/office/drawing/2014/main" id="{B6A792FD-8CEE-4486-8AA1-45FBDDCD01E8}"/>
              </a:ext>
            </a:extLst>
          </p:cNvPr>
          <p:cNvGrpSpPr>
            <a:grpSpLocks/>
          </p:cNvGrpSpPr>
          <p:nvPr/>
        </p:nvGrpSpPr>
        <p:grpSpPr bwMode="auto">
          <a:xfrm>
            <a:off x="4191000" y="2895600"/>
            <a:ext cx="522288" cy="2957513"/>
            <a:chOff x="2640" y="1824"/>
            <a:chExt cx="329" cy="1863"/>
          </a:xfrm>
        </p:grpSpPr>
        <p:sp>
          <p:nvSpPr>
            <p:cNvPr id="387087" name="Line 15">
              <a:extLst>
                <a:ext uri="{FF2B5EF4-FFF2-40B4-BE49-F238E27FC236}">
                  <a16:creationId xmlns:a16="http://schemas.microsoft.com/office/drawing/2014/main" id="{6885E484-66C4-45DB-B643-30CD012F0E42}"/>
                </a:ext>
              </a:extLst>
            </p:cNvPr>
            <p:cNvSpPr>
              <a:spLocks noChangeShapeType="1"/>
            </p:cNvSpPr>
            <p:nvPr/>
          </p:nvSpPr>
          <p:spPr bwMode="auto">
            <a:xfrm>
              <a:off x="2784" y="1824"/>
              <a:ext cx="0" cy="1536"/>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7088" name="Text Box 16">
              <a:extLst>
                <a:ext uri="{FF2B5EF4-FFF2-40B4-BE49-F238E27FC236}">
                  <a16:creationId xmlns:a16="http://schemas.microsoft.com/office/drawing/2014/main" id="{8ECDB5A6-F517-4585-A664-A422B997B9D0}"/>
                </a:ext>
              </a:extLst>
            </p:cNvPr>
            <p:cNvSpPr txBox="1">
              <a:spLocks noChangeArrowheads="1"/>
            </p:cNvSpPr>
            <p:nvPr/>
          </p:nvSpPr>
          <p:spPr bwMode="auto">
            <a:xfrm>
              <a:off x="2640" y="3360"/>
              <a:ext cx="329" cy="327"/>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tx2"/>
                  </a:solidFill>
                </a:rPr>
                <a:t>0</a:t>
              </a:r>
              <a:br>
                <a:rPr lang="en-US" altLang="en-US" sz="1600">
                  <a:solidFill>
                    <a:schemeClr val="tx2"/>
                  </a:solidFill>
                </a:rPr>
              </a:br>
              <a:r>
                <a:rPr lang="en-US" altLang="en-US" sz="1200">
                  <a:solidFill>
                    <a:schemeClr val="tx2"/>
                  </a:solidFill>
                </a:rPr>
                <a:t>MSB</a:t>
              </a:r>
            </a:p>
          </p:txBody>
        </p:sp>
      </p:grpSp>
      <p:grpSp>
        <p:nvGrpSpPr>
          <p:cNvPr id="387109" name="Group 37">
            <a:extLst>
              <a:ext uri="{FF2B5EF4-FFF2-40B4-BE49-F238E27FC236}">
                <a16:creationId xmlns:a16="http://schemas.microsoft.com/office/drawing/2014/main" id="{01C6479F-AC0B-4C9B-8B4C-C6802AA4181E}"/>
              </a:ext>
            </a:extLst>
          </p:cNvPr>
          <p:cNvGrpSpPr>
            <a:grpSpLocks/>
          </p:cNvGrpSpPr>
          <p:nvPr/>
        </p:nvGrpSpPr>
        <p:grpSpPr bwMode="auto">
          <a:xfrm>
            <a:off x="4572000" y="2895600"/>
            <a:ext cx="296863" cy="2774950"/>
            <a:chOff x="3072" y="1824"/>
            <a:chExt cx="187" cy="1748"/>
          </a:xfrm>
        </p:grpSpPr>
        <p:sp>
          <p:nvSpPr>
            <p:cNvPr id="387089" name="Line 17">
              <a:extLst>
                <a:ext uri="{FF2B5EF4-FFF2-40B4-BE49-F238E27FC236}">
                  <a16:creationId xmlns:a16="http://schemas.microsoft.com/office/drawing/2014/main" id="{4471AA66-ED77-457E-92D5-06104EE218ED}"/>
                </a:ext>
              </a:extLst>
            </p:cNvPr>
            <p:cNvSpPr>
              <a:spLocks noChangeShapeType="1"/>
            </p:cNvSpPr>
            <p:nvPr/>
          </p:nvSpPr>
          <p:spPr bwMode="auto">
            <a:xfrm>
              <a:off x="3168" y="1824"/>
              <a:ext cx="0" cy="1536"/>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7090" name="Text Box 18">
              <a:extLst>
                <a:ext uri="{FF2B5EF4-FFF2-40B4-BE49-F238E27FC236}">
                  <a16:creationId xmlns:a16="http://schemas.microsoft.com/office/drawing/2014/main" id="{3393CCE0-5F4B-4410-A785-237489BAD077}"/>
                </a:ext>
              </a:extLst>
            </p:cNvPr>
            <p:cNvSpPr txBox="1">
              <a:spLocks noChangeArrowheads="1"/>
            </p:cNvSpPr>
            <p:nvPr/>
          </p:nvSpPr>
          <p:spPr bwMode="auto">
            <a:xfrm>
              <a:off x="3072" y="3360"/>
              <a:ext cx="187" cy="21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solidFill>
                    <a:schemeClr val="tx2"/>
                  </a:solidFill>
                </a:rPr>
                <a:t>0</a:t>
              </a:r>
            </a:p>
          </p:txBody>
        </p:sp>
      </p:grpSp>
      <p:grpSp>
        <p:nvGrpSpPr>
          <p:cNvPr id="387108" name="Group 36">
            <a:extLst>
              <a:ext uri="{FF2B5EF4-FFF2-40B4-BE49-F238E27FC236}">
                <a16:creationId xmlns:a16="http://schemas.microsoft.com/office/drawing/2014/main" id="{F904EA37-30BE-448E-B773-046203391103}"/>
              </a:ext>
            </a:extLst>
          </p:cNvPr>
          <p:cNvGrpSpPr>
            <a:grpSpLocks/>
          </p:cNvGrpSpPr>
          <p:nvPr/>
        </p:nvGrpSpPr>
        <p:grpSpPr bwMode="auto">
          <a:xfrm>
            <a:off x="4876800" y="2895600"/>
            <a:ext cx="296863" cy="2774950"/>
            <a:chOff x="3216" y="1824"/>
            <a:chExt cx="187" cy="1748"/>
          </a:xfrm>
        </p:grpSpPr>
        <p:sp>
          <p:nvSpPr>
            <p:cNvPr id="387091" name="Line 19">
              <a:extLst>
                <a:ext uri="{FF2B5EF4-FFF2-40B4-BE49-F238E27FC236}">
                  <a16:creationId xmlns:a16="http://schemas.microsoft.com/office/drawing/2014/main" id="{D1EF40A7-EE3A-4F9D-933B-F1051E7843C0}"/>
                </a:ext>
              </a:extLst>
            </p:cNvPr>
            <p:cNvSpPr>
              <a:spLocks noChangeShapeType="1"/>
            </p:cNvSpPr>
            <p:nvPr/>
          </p:nvSpPr>
          <p:spPr bwMode="auto">
            <a:xfrm>
              <a:off x="3312" y="1824"/>
              <a:ext cx="0" cy="1536"/>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7092" name="Text Box 20">
              <a:extLst>
                <a:ext uri="{FF2B5EF4-FFF2-40B4-BE49-F238E27FC236}">
                  <a16:creationId xmlns:a16="http://schemas.microsoft.com/office/drawing/2014/main" id="{8E46290E-619D-4B44-8B59-7DFD34E589C3}"/>
                </a:ext>
              </a:extLst>
            </p:cNvPr>
            <p:cNvSpPr txBox="1">
              <a:spLocks noChangeArrowheads="1"/>
            </p:cNvSpPr>
            <p:nvPr/>
          </p:nvSpPr>
          <p:spPr bwMode="auto">
            <a:xfrm>
              <a:off x="3216" y="3360"/>
              <a:ext cx="187" cy="21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solidFill>
                    <a:schemeClr val="tx2"/>
                  </a:solidFill>
                </a:rPr>
                <a:t>1</a:t>
              </a:r>
            </a:p>
          </p:txBody>
        </p:sp>
      </p:grpSp>
      <p:grpSp>
        <p:nvGrpSpPr>
          <p:cNvPr id="387107" name="Group 35">
            <a:extLst>
              <a:ext uri="{FF2B5EF4-FFF2-40B4-BE49-F238E27FC236}">
                <a16:creationId xmlns:a16="http://schemas.microsoft.com/office/drawing/2014/main" id="{B8B940FF-E75A-4C1B-AB42-10F1D8E6D2F4}"/>
              </a:ext>
            </a:extLst>
          </p:cNvPr>
          <p:cNvGrpSpPr>
            <a:grpSpLocks/>
          </p:cNvGrpSpPr>
          <p:nvPr/>
        </p:nvGrpSpPr>
        <p:grpSpPr bwMode="auto">
          <a:xfrm>
            <a:off x="5105400" y="2895600"/>
            <a:ext cx="296863" cy="2774950"/>
            <a:chOff x="3360" y="1824"/>
            <a:chExt cx="187" cy="1748"/>
          </a:xfrm>
        </p:grpSpPr>
        <p:sp>
          <p:nvSpPr>
            <p:cNvPr id="387093" name="Line 21">
              <a:extLst>
                <a:ext uri="{FF2B5EF4-FFF2-40B4-BE49-F238E27FC236}">
                  <a16:creationId xmlns:a16="http://schemas.microsoft.com/office/drawing/2014/main" id="{607B0F3A-6BB4-40CB-9C68-1E5CDFF25E28}"/>
                </a:ext>
              </a:extLst>
            </p:cNvPr>
            <p:cNvSpPr>
              <a:spLocks noChangeShapeType="1"/>
            </p:cNvSpPr>
            <p:nvPr/>
          </p:nvSpPr>
          <p:spPr bwMode="auto">
            <a:xfrm>
              <a:off x="3456" y="1824"/>
              <a:ext cx="0" cy="1536"/>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7094" name="Text Box 22">
              <a:extLst>
                <a:ext uri="{FF2B5EF4-FFF2-40B4-BE49-F238E27FC236}">
                  <a16:creationId xmlns:a16="http://schemas.microsoft.com/office/drawing/2014/main" id="{D3CE1D7F-2F10-4362-958D-ABA2891D111E}"/>
                </a:ext>
              </a:extLst>
            </p:cNvPr>
            <p:cNvSpPr txBox="1">
              <a:spLocks noChangeArrowheads="1"/>
            </p:cNvSpPr>
            <p:nvPr/>
          </p:nvSpPr>
          <p:spPr bwMode="auto">
            <a:xfrm>
              <a:off x="3360" y="3360"/>
              <a:ext cx="187" cy="21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solidFill>
                    <a:schemeClr val="tx2"/>
                  </a:solidFill>
                </a:rPr>
                <a:t>0</a:t>
              </a:r>
            </a:p>
          </p:txBody>
        </p:sp>
      </p:grpSp>
      <p:grpSp>
        <p:nvGrpSpPr>
          <p:cNvPr id="387106" name="Group 34">
            <a:extLst>
              <a:ext uri="{FF2B5EF4-FFF2-40B4-BE49-F238E27FC236}">
                <a16:creationId xmlns:a16="http://schemas.microsoft.com/office/drawing/2014/main" id="{592A42EA-38E8-494A-AD45-2FBF533136B9}"/>
              </a:ext>
            </a:extLst>
          </p:cNvPr>
          <p:cNvGrpSpPr>
            <a:grpSpLocks/>
          </p:cNvGrpSpPr>
          <p:nvPr/>
        </p:nvGrpSpPr>
        <p:grpSpPr bwMode="auto">
          <a:xfrm>
            <a:off x="5410200" y="2895600"/>
            <a:ext cx="296863" cy="2774950"/>
            <a:chOff x="3504" y="1824"/>
            <a:chExt cx="187" cy="1748"/>
          </a:xfrm>
        </p:grpSpPr>
        <p:sp>
          <p:nvSpPr>
            <p:cNvPr id="387095" name="Line 23">
              <a:extLst>
                <a:ext uri="{FF2B5EF4-FFF2-40B4-BE49-F238E27FC236}">
                  <a16:creationId xmlns:a16="http://schemas.microsoft.com/office/drawing/2014/main" id="{7403D533-9C53-46E3-9684-46BB79027315}"/>
                </a:ext>
              </a:extLst>
            </p:cNvPr>
            <p:cNvSpPr>
              <a:spLocks noChangeShapeType="1"/>
            </p:cNvSpPr>
            <p:nvPr/>
          </p:nvSpPr>
          <p:spPr bwMode="auto">
            <a:xfrm>
              <a:off x="3600" y="1824"/>
              <a:ext cx="0" cy="1536"/>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7096" name="Text Box 24">
              <a:extLst>
                <a:ext uri="{FF2B5EF4-FFF2-40B4-BE49-F238E27FC236}">
                  <a16:creationId xmlns:a16="http://schemas.microsoft.com/office/drawing/2014/main" id="{D8D832F8-2FA4-4CC5-BBD6-94B728D7DE51}"/>
                </a:ext>
              </a:extLst>
            </p:cNvPr>
            <p:cNvSpPr txBox="1">
              <a:spLocks noChangeArrowheads="1"/>
            </p:cNvSpPr>
            <p:nvPr/>
          </p:nvSpPr>
          <p:spPr bwMode="auto">
            <a:xfrm>
              <a:off x="3504" y="3360"/>
              <a:ext cx="187" cy="21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solidFill>
                    <a:schemeClr val="tx2"/>
                  </a:solidFill>
                </a:rPr>
                <a:t>1</a:t>
              </a:r>
            </a:p>
          </p:txBody>
        </p:sp>
      </p:grpSp>
      <p:grpSp>
        <p:nvGrpSpPr>
          <p:cNvPr id="387105" name="Group 33">
            <a:extLst>
              <a:ext uri="{FF2B5EF4-FFF2-40B4-BE49-F238E27FC236}">
                <a16:creationId xmlns:a16="http://schemas.microsoft.com/office/drawing/2014/main" id="{E296D5B3-5648-4158-A084-D3A6F6851524}"/>
              </a:ext>
            </a:extLst>
          </p:cNvPr>
          <p:cNvGrpSpPr>
            <a:grpSpLocks/>
          </p:cNvGrpSpPr>
          <p:nvPr/>
        </p:nvGrpSpPr>
        <p:grpSpPr bwMode="auto">
          <a:xfrm>
            <a:off x="5715000" y="2895600"/>
            <a:ext cx="296863" cy="2774950"/>
            <a:chOff x="3648" y="1824"/>
            <a:chExt cx="187" cy="1748"/>
          </a:xfrm>
        </p:grpSpPr>
        <p:sp>
          <p:nvSpPr>
            <p:cNvPr id="387097" name="Line 25">
              <a:extLst>
                <a:ext uri="{FF2B5EF4-FFF2-40B4-BE49-F238E27FC236}">
                  <a16:creationId xmlns:a16="http://schemas.microsoft.com/office/drawing/2014/main" id="{D80019EE-D598-4178-8C56-285FB605C69D}"/>
                </a:ext>
              </a:extLst>
            </p:cNvPr>
            <p:cNvSpPr>
              <a:spLocks noChangeShapeType="1"/>
            </p:cNvSpPr>
            <p:nvPr/>
          </p:nvSpPr>
          <p:spPr bwMode="auto">
            <a:xfrm>
              <a:off x="3744" y="1824"/>
              <a:ext cx="0" cy="1536"/>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7098" name="Text Box 26">
              <a:extLst>
                <a:ext uri="{FF2B5EF4-FFF2-40B4-BE49-F238E27FC236}">
                  <a16:creationId xmlns:a16="http://schemas.microsoft.com/office/drawing/2014/main" id="{C918DBFF-4792-4A9F-AF6B-5006459888B4}"/>
                </a:ext>
              </a:extLst>
            </p:cNvPr>
            <p:cNvSpPr txBox="1">
              <a:spLocks noChangeArrowheads="1"/>
            </p:cNvSpPr>
            <p:nvPr/>
          </p:nvSpPr>
          <p:spPr bwMode="auto">
            <a:xfrm>
              <a:off x="3648" y="3360"/>
              <a:ext cx="187" cy="21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solidFill>
                    <a:schemeClr val="tx2"/>
                  </a:solidFill>
                </a:rPr>
                <a:t>0</a:t>
              </a:r>
            </a:p>
          </p:txBody>
        </p:sp>
      </p:grpSp>
      <p:grpSp>
        <p:nvGrpSpPr>
          <p:cNvPr id="387104" name="Group 32">
            <a:extLst>
              <a:ext uri="{FF2B5EF4-FFF2-40B4-BE49-F238E27FC236}">
                <a16:creationId xmlns:a16="http://schemas.microsoft.com/office/drawing/2014/main" id="{3F40B908-AF3C-4E23-AC38-148D66E02444}"/>
              </a:ext>
            </a:extLst>
          </p:cNvPr>
          <p:cNvGrpSpPr>
            <a:grpSpLocks/>
          </p:cNvGrpSpPr>
          <p:nvPr/>
        </p:nvGrpSpPr>
        <p:grpSpPr bwMode="auto">
          <a:xfrm>
            <a:off x="5943600" y="2895600"/>
            <a:ext cx="296863" cy="2774950"/>
            <a:chOff x="3840" y="1824"/>
            <a:chExt cx="187" cy="1748"/>
          </a:xfrm>
        </p:grpSpPr>
        <p:sp>
          <p:nvSpPr>
            <p:cNvPr id="387099" name="Line 27">
              <a:extLst>
                <a:ext uri="{FF2B5EF4-FFF2-40B4-BE49-F238E27FC236}">
                  <a16:creationId xmlns:a16="http://schemas.microsoft.com/office/drawing/2014/main" id="{A4ED9B71-B619-4693-A407-37F81382B95F}"/>
                </a:ext>
              </a:extLst>
            </p:cNvPr>
            <p:cNvSpPr>
              <a:spLocks noChangeShapeType="1"/>
            </p:cNvSpPr>
            <p:nvPr/>
          </p:nvSpPr>
          <p:spPr bwMode="auto">
            <a:xfrm>
              <a:off x="3936" y="1824"/>
              <a:ext cx="0" cy="1536"/>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7100" name="Text Box 28">
              <a:extLst>
                <a:ext uri="{FF2B5EF4-FFF2-40B4-BE49-F238E27FC236}">
                  <a16:creationId xmlns:a16="http://schemas.microsoft.com/office/drawing/2014/main" id="{8098FE7C-9633-4B68-B3B8-89E0984BC727}"/>
                </a:ext>
              </a:extLst>
            </p:cNvPr>
            <p:cNvSpPr txBox="1">
              <a:spLocks noChangeArrowheads="1"/>
            </p:cNvSpPr>
            <p:nvPr/>
          </p:nvSpPr>
          <p:spPr bwMode="auto">
            <a:xfrm>
              <a:off x="3840" y="3360"/>
              <a:ext cx="187" cy="212"/>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600">
                  <a:solidFill>
                    <a:schemeClr val="tx2"/>
                  </a:solidFill>
                </a:rPr>
                <a:t>1</a:t>
              </a:r>
            </a:p>
          </p:txBody>
        </p:sp>
      </p:grpSp>
      <p:grpSp>
        <p:nvGrpSpPr>
          <p:cNvPr id="387114" name="Group 42">
            <a:extLst>
              <a:ext uri="{FF2B5EF4-FFF2-40B4-BE49-F238E27FC236}">
                <a16:creationId xmlns:a16="http://schemas.microsoft.com/office/drawing/2014/main" id="{5621AC6E-C8A2-4F89-81DB-CA754E4148A3}"/>
              </a:ext>
            </a:extLst>
          </p:cNvPr>
          <p:cNvGrpSpPr>
            <a:grpSpLocks/>
          </p:cNvGrpSpPr>
          <p:nvPr/>
        </p:nvGrpSpPr>
        <p:grpSpPr bwMode="auto">
          <a:xfrm>
            <a:off x="6153150" y="2895600"/>
            <a:ext cx="488950" cy="2957513"/>
            <a:chOff x="4212" y="1824"/>
            <a:chExt cx="308" cy="1863"/>
          </a:xfrm>
        </p:grpSpPr>
        <p:sp>
          <p:nvSpPr>
            <p:cNvPr id="387101" name="Line 29">
              <a:extLst>
                <a:ext uri="{FF2B5EF4-FFF2-40B4-BE49-F238E27FC236}">
                  <a16:creationId xmlns:a16="http://schemas.microsoft.com/office/drawing/2014/main" id="{76974466-0B70-4ED7-804D-CE6BF470EA8D}"/>
                </a:ext>
              </a:extLst>
            </p:cNvPr>
            <p:cNvSpPr>
              <a:spLocks noChangeShapeType="1"/>
            </p:cNvSpPr>
            <p:nvPr/>
          </p:nvSpPr>
          <p:spPr bwMode="auto">
            <a:xfrm>
              <a:off x="4368" y="1824"/>
              <a:ext cx="0" cy="1536"/>
            </a:xfrm>
            <a:prstGeom prst="line">
              <a:avLst/>
            </a:prstGeom>
            <a:noFill/>
            <a:ln w="254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87102" name="Text Box 30">
              <a:extLst>
                <a:ext uri="{FF2B5EF4-FFF2-40B4-BE49-F238E27FC236}">
                  <a16:creationId xmlns:a16="http://schemas.microsoft.com/office/drawing/2014/main" id="{A9EBBB71-577C-40B8-96B7-16F737A8CAE9}"/>
                </a:ext>
              </a:extLst>
            </p:cNvPr>
            <p:cNvSpPr txBox="1">
              <a:spLocks noChangeArrowheads="1"/>
            </p:cNvSpPr>
            <p:nvPr/>
          </p:nvSpPr>
          <p:spPr bwMode="auto">
            <a:xfrm>
              <a:off x="4212" y="3360"/>
              <a:ext cx="308" cy="327"/>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chemeClr val="tx2"/>
                  </a:solidFill>
                </a:rPr>
                <a:t>0</a:t>
              </a:r>
              <a:br>
                <a:rPr lang="en-US" altLang="en-US" sz="1600">
                  <a:solidFill>
                    <a:schemeClr val="tx2"/>
                  </a:solidFill>
                </a:rPr>
              </a:br>
              <a:r>
                <a:rPr lang="en-US" altLang="en-US" sz="1200">
                  <a:solidFill>
                    <a:schemeClr val="tx2"/>
                  </a:solidFill>
                </a:rPr>
                <a:t>LSB</a:t>
              </a:r>
            </a:p>
          </p:txBody>
        </p:sp>
      </p:grpSp>
      <p:sp>
        <p:nvSpPr>
          <p:cNvPr id="387112" name="Text Box 40">
            <a:extLst>
              <a:ext uri="{FF2B5EF4-FFF2-40B4-BE49-F238E27FC236}">
                <a16:creationId xmlns:a16="http://schemas.microsoft.com/office/drawing/2014/main" id="{E68A9CA1-0F9F-4179-ACE3-D846A35F0729}"/>
              </a:ext>
            </a:extLst>
          </p:cNvPr>
          <p:cNvSpPr txBox="1">
            <a:spLocks noChangeArrowheads="1"/>
          </p:cNvSpPr>
          <p:nvPr/>
        </p:nvSpPr>
        <p:spPr bwMode="auto">
          <a:xfrm>
            <a:off x="6705600" y="5334000"/>
            <a:ext cx="1697038" cy="755650"/>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a:t>= decimal 42</a:t>
            </a:r>
            <a:br>
              <a:rPr lang="en-US" altLang="en-US" sz="1400"/>
            </a:br>
            <a:r>
              <a:rPr lang="en-US" altLang="en-US" sz="1400"/>
              <a:t>* 5V / 255 to scale</a:t>
            </a:r>
            <a:br>
              <a:rPr lang="en-US" altLang="en-US" sz="1400"/>
            </a:br>
            <a:r>
              <a:rPr lang="en-US" altLang="en-US" sz="1400"/>
              <a:t>= 0.82V</a:t>
            </a:r>
          </a:p>
        </p:txBody>
      </p:sp>
      <p:sp>
        <p:nvSpPr>
          <p:cNvPr id="387083" name="Oval 11">
            <a:extLst>
              <a:ext uri="{FF2B5EF4-FFF2-40B4-BE49-F238E27FC236}">
                <a16:creationId xmlns:a16="http://schemas.microsoft.com/office/drawing/2014/main" id="{48FCA3E7-BDF9-457A-A2EA-87AB4F132AB3}"/>
              </a:ext>
            </a:extLst>
          </p:cNvPr>
          <p:cNvSpPr>
            <a:spLocks noChangeArrowheads="1"/>
          </p:cNvSpPr>
          <p:nvPr/>
        </p:nvSpPr>
        <p:spPr bwMode="auto">
          <a:xfrm>
            <a:off x="3733800" y="3200400"/>
            <a:ext cx="3001963" cy="333375"/>
          </a:xfrm>
          <a:prstGeom prst="ellipse">
            <a:avLst/>
          </a:prstGeom>
          <a:solidFill>
            <a:schemeClr val="tx2"/>
          </a:solidFill>
          <a:ln w="254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t>Read Data after each clock pulse</a:t>
            </a:r>
          </a:p>
        </p:txBody>
      </p:sp>
      <p:sp>
        <p:nvSpPr>
          <p:cNvPr id="387115" name="Oval 43">
            <a:extLst>
              <a:ext uri="{FF2B5EF4-FFF2-40B4-BE49-F238E27FC236}">
                <a16:creationId xmlns:a16="http://schemas.microsoft.com/office/drawing/2014/main" id="{0954A6C5-7ED3-49DD-8E17-20BC883F9D9B}"/>
              </a:ext>
            </a:extLst>
          </p:cNvPr>
          <p:cNvSpPr>
            <a:spLocks noChangeArrowheads="1"/>
          </p:cNvSpPr>
          <p:nvPr/>
        </p:nvSpPr>
        <p:spPr bwMode="auto">
          <a:xfrm>
            <a:off x="3200400" y="1905000"/>
            <a:ext cx="1125538" cy="333375"/>
          </a:xfrm>
          <a:prstGeom prst="ellipse">
            <a:avLst/>
          </a:prstGeom>
          <a:solidFill>
            <a:schemeClr val="tx2"/>
          </a:solidFill>
          <a:ln w="254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t>First Pulse</a:t>
            </a:r>
          </a:p>
        </p:txBody>
      </p:sp>
      <p:sp>
        <p:nvSpPr>
          <p:cNvPr id="387117" name="Text Box 45">
            <a:extLst>
              <a:ext uri="{FF2B5EF4-FFF2-40B4-BE49-F238E27FC236}">
                <a16:creationId xmlns:a16="http://schemas.microsoft.com/office/drawing/2014/main" id="{ABDA5A6B-B0C6-4E91-AF38-82E87D239E3F}"/>
              </a:ext>
            </a:extLst>
          </p:cNvPr>
          <p:cNvSpPr txBox="1">
            <a:spLocks noChangeArrowheads="1"/>
          </p:cNvSpPr>
          <p:nvPr/>
        </p:nvSpPr>
        <p:spPr bwMode="auto">
          <a:xfrm>
            <a:off x="152400" y="5715000"/>
            <a:ext cx="2590800" cy="968375"/>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400"/>
              <a:t>At 100uS/Divisions, the data rate is approximately</a:t>
            </a:r>
            <a:br>
              <a:rPr lang="en-US" altLang="en-US" sz="1400"/>
            </a:br>
            <a:r>
              <a:rPr lang="en-US" altLang="en-US" sz="1400"/>
              <a:t>17,000 bits per second or</a:t>
            </a:r>
            <a:br>
              <a:rPr lang="en-US" altLang="en-US" sz="1400"/>
            </a:br>
            <a:r>
              <a:rPr lang="en-US" altLang="en-US" sz="1400"/>
              <a:t>17 Kbps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387115"/>
                                        </p:tgtEl>
                                        <p:attrNameLst>
                                          <p:attrName>style.visibility</p:attrName>
                                        </p:attrNameLst>
                                      </p:cBhvr>
                                      <p:to>
                                        <p:strVal val="visible"/>
                                      </p:to>
                                    </p:set>
                                  </p:childTnLst>
                                </p:cTn>
                              </p:par>
                            </p:childTnLst>
                          </p:cTn>
                        </p:par>
                        <p:par>
                          <p:cTn id="7" fill="hold" nodeType="afterGroup">
                            <p:stCondLst>
                              <p:cond delay="2500"/>
                            </p:stCondLst>
                            <p:childTnLst>
                              <p:par>
                                <p:cTn id="8" presetID="1" presetClass="entr" presetSubtype="0" fill="hold" grpId="0" nodeType="afterEffect">
                                  <p:stCondLst>
                                    <p:cond delay="1000"/>
                                  </p:stCondLst>
                                  <p:childTnLst>
                                    <p:set>
                                      <p:cBhvr>
                                        <p:cTn id="9" dur="1" fill="hold">
                                          <p:stCondLst>
                                            <p:cond delay="499"/>
                                          </p:stCondLst>
                                        </p:cTn>
                                        <p:tgtEl>
                                          <p:spTgt spid="387083"/>
                                        </p:tgtEl>
                                        <p:attrNameLst>
                                          <p:attrName>style.visibility</p:attrName>
                                        </p:attrNameLst>
                                      </p:cBhvr>
                                      <p:to>
                                        <p:strVal val="visible"/>
                                      </p:to>
                                    </p:set>
                                  </p:childTnLst>
                                </p:cTn>
                              </p:par>
                            </p:childTnLst>
                          </p:cTn>
                        </p:par>
                        <p:par>
                          <p:cTn id="10" fill="hold" nodeType="afterGroup">
                            <p:stCondLst>
                              <p:cond delay="4000"/>
                            </p:stCondLst>
                            <p:childTnLst>
                              <p:par>
                                <p:cTn id="11" presetID="1" presetClass="entr" presetSubtype="0" fill="hold" nodeType="afterEffect">
                                  <p:stCondLst>
                                    <p:cond delay="1000"/>
                                  </p:stCondLst>
                                  <p:childTnLst>
                                    <p:set>
                                      <p:cBhvr>
                                        <p:cTn id="12" dur="1" fill="hold">
                                          <p:stCondLst>
                                            <p:cond delay="499"/>
                                          </p:stCondLst>
                                        </p:cTn>
                                        <p:tgtEl>
                                          <p:spTgt spid="387113"/>
                                        </p:tgtEl>
                                        <p:attrNameLst>
                                          <p:attrName>style.visibility</p:attrName>
                                        </p:attrNameLst>
                                      </p:cBhvr>
                                      <p:to>
                                        <p:strVal val="visible"/>
                                      </p:to>
                                    </p:set>
                                  </p:childTnLst>
                                </p:cTn>
                              </p:par>
                            </p:childTnLst>
                          </p:cTn>
                        </p:par>
                        <p:par>
                          <p:cTn id="13" fill="hold" nodeType="afterGroup">
                            <p:stCondLst>
                              <p:cond delay="5500"/>
                            </p:stCondLst>
                            <p:childTnLst>
                              <p:par>
                                <p:cTn id="14" presetID="1" presetClass="entr" presetSubtype="0" fill="hold" grpId="0" nodeType="afterEffect">
                                  <p:stCondLst>
                                    <p:cond delay="1000"/>
                                  </p:stCondLst>
                                  <p:childTnLst>
                                    <p:set>
                                      <p:cBhvr>
                                        <p:cTn id="15" dur="1" fill="hold">
                                          <p:stCondLst>
                                            <p:cond delay="499"/>
                                          </p:stCondLst>
                                        </p:cTn>
                                        <p:tgtEl>
                                          <p:spTgt spid="387082"/>
                                        </p:tgtEl>
                                        <p:attrNameLst>
                                          <p:attrName>style.visibility</p:attrName>
                                        </p:attrNameLst>
                                      </p:cBhvr>
                                      <p:to>
                                        <p:strVal val="visible"/>
                                      </p:to>
                                    </p:set>
                                  </p:childTnLst>
                                </p:cTn>
                              </p:par>
                            </p:childTnLst>
                          </p:cTn>
                        </p:par>
                        <p:par>
                          <p:cTn id="16" fill="hold" nodeType="afterGroup">
                            <p:stCondLst>
                              <p:cond delay="7000"/>
                            </p:stCondLst>
                            <p:childTnLst>
                              <p:par>
                                <p:cTn id="17" presetID="1" presetClass="entr" presetSubtype="0" fill="hold" nodeType="afterEffect">
                                  <p:stCondLst>
                                    <p:cond delay="1000"/>
                                  </p:stCondLst>
                                  <p:childTnLst>
                                    <p:set>
                                      <p:cBhvr>
                                        <p:cTn id="18" dur="1" fill="hold">
                                          <p:stCondLst>
                                            <p:cond delay="499"/>
                                          </p:stCondLst>
                                        </p:cTn>
                                        <p:tgtEl>
                                          <p:spTgt spid="387118"/>
                                        </p:tgtEl>
                                        <p:attrNameLst>
                                          <p:attrName>style.visibility</p:attrName>
                                        </p:attrNameLst>
                                      </p:cBhvr>
                                      <p:to>
                                        <p:strVal val="visible"/>
                                      </p:to>
                                    </p:set>
                                  </p:childTnLst>
                                </p:cTn>
                              </p:par>
                            </p:childTnLst>
                          </p:cTn>
                        </p:par>
                        <p:par>
                          <p:cTn id="19" fill="hold" nodeType="afterGroup">
                            <p:stCondLst>
                              <p:cond delay="8500"/>
                            </p:stCondLst>
                            <p:childTnLst>
                              <p:par>
                                <p:cTn id="20" presetID="1" presetClass="entr" presetSubtype="0" fill="hold" nodeType="afterEffect">
                                  <p:stCondLst>
                                    <p:cond delay="1000"/>
                                  </p:stCondLst>
                                  <p:childTnLst>
                                    <p:set>
                                      <p:cBhvr>
                                        <p:cTn id="21" dur="1" fill="hold">
                                          <p:stCondLst>
                                            <p:cond delay="499"/>
                                          </p:stCondLst>
                                        </p:cTn>
                                        <p:tgtEl>
                                          <p:spTgt spid="387109"/>
                                        </p:tgtEl>
                                        <p:attrNameLst>
                                          <p:attrName>style.visibility</p:attrName>
                                        </p:attrNameLst>
                                      </p:cBhvr>
                                      <p:to>
                                        <p:strVal val="visible"/>
                                      </p:to>
                                    </p:set>
                                  </p:childTnLst>
                                </p:cTn>
                              </p:par>
                            </p:childTnLst>
                          </p:cTn>
                        </p:par>
                        <p:par>
                          <p:cTn id="22" fill="hold" nodeType="afterGroup">
                            <p:stCondLst>
                              <p:cond delay="10000"/>
                            </p:stCondLst>
                            <p:childTnLst>
                              <p:par>
                                <p:cTn id="23" presetID="1" presetClass="entr" presetSubtype="0" fill="hold" nodeType="afterEffect">
                                  <p:stCondLst>
                                    <p:cond delay="1000"/>
                                  </p:stCondLst>
                                  <p:childTnLst>
                                    <p:set>
                                      <p:cBhvr>
                                        <p:cTn id="24" dur="1" fill="hold">
                                          <p:stCondLst>
                                            <p:cond delay="499"/>
                                          </p:stCondLst>
                                        </p:cTn>
                                        <p:tgtEl>
                                          <p:spTgt spid="387108"/>
                                        </p:tgtEl>
                                        <p:attrNameLst>
                                          <p:attrName>style.visibility</p:attrName>
                                        </p:attrNameLst>
                                      </p:cBhvr>
                                      <p:to>
                                        <p:strVal val="visible"/>
                                      </p:to>
                                    </p:set>
                                  </p:childTnLst>
                                </p:cTn>
                              </p:par>
                            </p:childTnLst>
                          </p:cTn>
                        </p:par>
                        <p:par>
                          <p:cTn id="25" fill="hold" nodeType="afterGroup">
                            <p:stCondLst>
                              <p:cond delay="11500"/>
                            </p:stCondLst>
                            <p:childTnLst>
                              <p:par>
                                <p:cTn id="26" presetID="1" presetClass="entr" presetSubtype="0" fill="hold" nodeType="afterEffect">
                                  <p:stCondLst>
                                    <p:cond delay="1000"/>
                                  </p:stCondLst>
                                  <p:childTnLst>
                                    <p:set>
                                      <p:cBhvr>
                                        <p:cTn id="27" dur="1" fill="hold">
                                          <p:stCondLst>
                                            <p:cond delay="499"/>
                                          </p:stCondLst>
                                        </p:cTn>
                                        <p:tgtEl>
                                          <p:spTgt spid="387107"/>
                                        </p:tgtEl>
                                        <p:attrNameLst>
                                          <p:attrName>style.visibility</p:attrName>
                                        </p:attrNameLst>
                                      </p:cBhvr>
                                      <p:to>
                                        <p:strVal val="visible"/>
                                      </p:to>
                                    </p:set>
                                  </p:childTnLst>
                                </p:cTn>
                              </p:par>
                            </p:childTnLst>
                          </p:cTn>
                        </p:par>
                        <p:par>
                          <p:cTn id="28" fill="hold" nodeType="afterGroup">
                            <p:stCondLst>
                              <p:cond delay="13000"/>
                            </p:stCondLst>
                            <p:childTnLst>
                              <p:par>
                                <p:cTn id="29" presetID="1" presetClass="entr" presetSubtype="0" fill="hold" nodeType="afterEffect">
                                  <p:stCondLst>
                                    <p:cond delay="1000"/>
                                  </p:stCondLst>
                                  <p:childTnLst>
                                    <p:set>
                                      <p:cBhvr>
                                        <p:cTn id="30" dur="1" fill="hold">
                                          <p:stCondLst>
                                            <p:cond delay="499"/>
                                          </p:stCondLst>
                                        </p:cTn>
                                        <p:tgtEl>
                                          <p:spTgt spid="387106"/>
                                        </p:tgtEl>
                                        <p:attrNameLst>
                                          <p:attrName>style.visibility</p:attrName>
                                        </p:attrNameLst>
                                      </p:cBhvr>
                                      <p:to>
                                        <p:strVal val="visible"/>
                                      </p:to>
                                    </p:set>
                                  </p:childTnLst>
                                </p:cTn>
                              </p:par>
                            </p:childTnLst>
                          </p:cTn>
                        </p:par>
                        <p:par>
                          <p:cTn id="31" fill="hold" nodeType="afterGroup">
                            <p:stCondLst>
                              <p:cond delay="14500"/>
                            </p:stCondLst>
                            <p:childTnLst>
                              <p:par>
                                <p:cTn id="32" presetID="1" presetClass="entr" presetSubtype="0" fill="hold" nodeType="afterEffect">
                                  <p:stCondLst>
                                    <p:cond delay="1000"/>
                                  </p:stCondLst>
                                  <p:childTnLst>
                                    <p:set>
                                      <p:cBhvr>
                                        <p:cTn id="33" dur="1" fill="hold">
                                          <p:stCondLst>
                                            <p:cond delay="499"/>
                                          </p:stCondLst>
                                        </p:cTn>
                                        <p:tgtEl>
                                          <p:spTgt spid="387105"/>
                                        </p:tgtEl>
                                        <p:attrNameLst>
                                          <p:attrName>style.visibility</p:attrName>
                                        </p:attrNameLst>
                                      </p:cBhvr>
                                      <p:to>
                                        <p:strVal val="visible"/>
                                      </p:to>
                                    </p:set>
                                  </p:childTnLst>
                                </p:cTn>
                              </p:par>
                            </p:childTnLst>
                          </p:cTn>
                        </p:par>
                        <p:par>
                          <p:cTn id="34" fill="hold" nodeType="afterGroup">
                            <p:stCondLst>
                              <p:cond delay="16000"/>
                            </p:stCondLst>
                            <p:childTnLst>
                              <p:par>
                                <p:cTn id="35" presetID="1" presetClass="entr" presetSubtype="0" fill="hold" nodeType="afterEffect">
                                  <p:stCondLst>
                                    <p:cond delay="1000"/>
                                  </p:stCondLst>
                                  <p:childTnLst>
                                    <p:set>
                                      <p:cBhvr>
                                        <p:cTn id="36" dur="1" fill="hold">
                                          <p:stCondLst>
                                            <p:cond delay="499"/>
                                          </p:stCondLst>
                                        </p:cTn>
                                        <p:tgtEl>
                                          <p:spTgt spid="387104"/>
                                        </p:tgtEl>
                                        <p:attrNameLst>
                                          <p:attrName>style.visibility</p:attrName>
                                        </p:attrNameLst>
                                      </p:cBhvr>
                                      <p:to>
                                        <p:strVal val="visible"/>
                                      </p:to>
                                    </p:set>
                                  </p:childTnLst>
                                </p:cTn>
                              </p:par>
                            </p:childTnLst>
                          </p:cTn>
                        </p:par>
                        <p:par>
                          <p:cTn id="37" fill="hold" nodeType="afterGroup">
                            <p:stCondLst>
                              <p:cond delay="17500"/>
                            </p:stCondLst>
                            <p:childTnLst>
                              <p:par>
                                <p:cTn id="38" presetID="1" presetClass="entr" presetSubtype="0" fill="hold" nodeType="afterEffect">
                                  <p:stCondLst>
                                    <p:cond delay="1000"/>
                                  </p:stCondLst>
                                  <p:childTnLst>
                                    <p:set>
                                      <p:cBhvr>
                                        <p:cTn id="39" dur="1" fill="hold">
                                          <p:stCondLst>
                                            <p:cond delay="499"/>
                                          </p:stCondLst>
                                        </p:cTn>
                                        <p:tgtEl>
                                          <p:spTgt spid="387114"/>
                                        </p:tgtEl>
                                        <p:attrNameLst>
                                          <p:attrName>style.visibility</p:attrName>
                                        </p:attrNameLst>
                                      </p:cBhvr>
                                      <p:to>
                                        <p:strVal val="visible"/>
                                      </p:to>
                                    </p:set>
                                  </p:childTnLst>
                                </p:cTn>
                              </p:par>
                            </p:childTnLst>
                          </p:cTn>
                        </p:par>
                        <p:par>
                          <p:cTn id="40" fill="hold" nodeType="afterGroup">
                            <p:stCondLst>
                              <p:cond delay="19000"/>
                            </p:stCondLst>
                            <p:childTnLst>
                              <p:par>
                                <p:cTn id="41" presetID="1" presetClass="entr" presetSubtype="0" fill="hold" grpId="0" nodeType="afterEffect">
                                  <p:stCondLst>
                                    <p:cond delay="1000"/>
                                  </p:stCondLst>
                                  <p:childTnLst>
                                    <p:set>
                                      <p:cBhvr>
                                        <p:cTn id="42" dur="1" fill="hold">
                                          <p:stCondLst>
                                            <p:cond delay="499"/>
                                          </p:stCondLst>
                                        </p:cTn>
                                        <p:tgtEl>
                                          <p:spTgt spid="387112"/>
                                        </p:tgtEl>
                                        <p:attrNameLst>
                                          <p:attrName>style.visibility</p:attrName>
                                        </p:attrNameLst>
                                      </p:cBhvr>
                                      <p:to>
                                        <p:strVal val="visible"/>
                                      </p:to>
                                    </p:set>
                                  </p:childTnLst>
                                </p:cTn>
                              </p:par>
                            </p:childTnLst>
                          </p:cTn>
                        </p:par>
                        <p:par>
                          <p:cTn id="43" fill="hold" nodeType="afterGroup">
                            <p:stCondLst>
                              <p:cond delay="20500"/>
                            </p:stCondLst>
                            <p:childTnLst>
                              <p:par>
                                <p:cTn id="44" presetID="1" presetClass="entr" presetSubtype="0" fill="hold" grpId="0" nodeType="afterEffect">
                                  <p:stCondLst>
                                    <p:cond delay="1000"/>
                                  </p:stCondLst>
                                  <p:childTnLst>
                                    <p:set>
                                      <p:cBhvr>
                                        <p:cTn id="45" dur="1" fill="hold">
                                          <p:stCondLst>
                                            <p:cond delay="499"/>
                                          </p:stCondLst>
                                        </p:cTn>
                                        <p:tgtEl>
                                          <p:spTgt spid="387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82" grpId="0" animBg="1" autoUpdateAnimBg="0"/>
      <p:bldP spid="387112" grpId="0" animBg="1" autoUpdateAnimBg="0"/>
      <p:bldP spid="387083" grpId="0" animBg="1" autoUpdateAnimBg="0"/>
      <p:bldP spid="387115" grpId="0" animBg="1" autoUpdateAnimBg="0"/>
      <p:bldP spid="387117" grpId="0" animBg="1" autoUpdateAnimBg="0"/>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20D3405-FA23-4DE6-95CF-AB24C2C9B994}"/>
              </a:ext>
            </a:extLst>
          </p:cNvPr>
          <p:cNvSpPr>
            <a:spLocks noGrp="1"/>
          </p:cNvSpPr>
          <p:nvPr>
            <p:ph type="sldNum" sz="quarter" idx="12"/>
          </p:nvPr>
        </p:nvSpPr>
        <p:spPr/>
        <p:txBody>
          <a:bodyPr/>
          <a:lstStyle/>
          <a:p>
            <a:fld id="{7685773B-B716-41CD-B4F1-7F3B49220A7D}" type="slidenum">
              <a:rPr lang="en-US" altLang="en-US"/>
              <a:pPr/>
              <a:t>217</a:t>
            </a:fld>
            <a:endParaRPr lang="en-US" altLang="en-US"/>
          </a:p>
        </p:txBody>
      </p:sp>
      <p:sp>
        <p:nvSpPr>
          <p:cNvPr id="388098" name="Rectangle 2">
            <a:extLst>
              <a:ext uri="{FF2B5EF4-FFF2-40B4-BE49-F238E27FC236}">
                <a16:creationId xmlns:a16="http://schemas.microsoft.com/office/drawing/2014/main" id="{C0BDBE7C-B734-4DAF-9880-DEB0CC9C0BB9}"/>
              </a:ext>
            </a:extLst>
          </p:cNvPr>
          <p:cNvSpPr>
            <a:spLocks noGrp="1" noRot="1" noChangeArrowheads="1"/>
          </p:cNvSpPr>
          <p:nvPr>
            <p:ph type="title"/>
          </p:nvPr>
        </p:nvSpPr>
        <p:spPr/>
        <p:txBody>
          <a:bodyPr/>
          <a:lstStyle/>
          <a:p>
            <a:endParaRPr lang="en-US" altLang="en-US"/>
          </a:p>
        </p:txBody>
      </p:sp>
      <p:sp>
        <p:nvSpPr>
          <p:cNvPr id="388099" name="Rectangle 3">
            <a:extLst>
              <a:ext uri="{FF2B5EF4-FFF2-40B4-BE49-F238E27FC236}">
                <a16:creationId xmlns:a16="http://schemas.microsoft.com/office/drawing/2014/main" id="{64926319-B6D5-4576-A699-92D31D382FDA}"/>
              </a:ext>
            </a:extLst>
          </p:cNvPr>
          <p:cNvSpPr>
            <a:spLocks noGrp="1" noRot="1" noChangeArrowheads="1"/>
          </p:cNvSpPr>
          <p:nvPr>
            <p:ph type="body" idx="1"/>
          </p:nvPr>
        </p:nvSpPr>
        <p:spPr/>
        <p:txBody>
          <a:bodyPr/>
          <a:lstStyle/>
          <a:p>
            <a:r>
              <a:rPr lang="en-US" altLang="en-US"/>
              <a:t>Notice that first a clock pulse was sent, then the data was read on the data line from MSB to LSB.  This is why the setting of MSBPOST was used in the SHIFTIN mode.</a:t>
            </a:r>
            <a:br>
              <a:rPr lang="en-US" altLang="en-US"/>
            </a:br>
            <a:r>
              <a:rPr lang="en-US" altLang="en-US"/>
              <a:t>MSB is first data, read after pulse (post).</a:t>
            </a:r>
            <a:br>
              <a:rPr lang="en-US" altLang="en-US"/>
            </a:br>
            <a:endParaRPr lang="en-US" altLang="en-US"/>
          </a:p>
          <a:p>
            <a:r>
              <a:rPr lang="en-US" altLang="en-US"/>
              <a:t>The other options for the mode are:</a:t>
            </a:r>
            <a:br>
              <a:rPr lang="en-US" altLang="en-US"/>
            </a:br>
            <a:r>
              <a:rPr lang="en-US" altLang="en-US"/>
              <a:t>MSBPRE</a:t>
            </a:r>
            <a:br>
              <a:rPr lang="en-US" altLang="en-US"/>
            </a:br>
            <a:r>
              <a:rPr lang="en-US" altLang="en-US"/>
              <a:t>LSBPOST</a:t>
            </a:r>
            <a:br>
              <a:rPr lang="en-US" altLang="en-US"/>
            </a:br>
            <a:r>
              <a:rPr lang="en-US" altLang="en-US"/>
              <a:t>LSBPRE</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3584F65-98F5-4424-AD70-432B8B850157}"/>
              </a:ext>
            </a:extLst>
          </p:cNvPr>
          <p:cNvSpPr>
            <a:spLocks noGrp="1"/>
          </p:cNvSpPr>
          <p:nvPr>
            <p:ph type="sldNum" sz="quarter" idx="12"/>
          </p:nvPr>
        </p:nvSpPr>
        <p:spPr/>
        <p:txBody>
          <a:bodyPr/>
          <a:lstStyle/>
          <a:p>
            <a:fld id="{4205619E-4B1F-45DC-B47E-9C960EF92111}" type="slidenum">
              <a:rPr lang="en-US" altLang="en-US"/>
              <a:pPr/>
              <a:t>218</a:t>
            </a:fld>
            <a:endParaRPr lang="en-US" altLang="en-US"/>
          </a:p>
        </p:txBody>
      </p:sp>
      <p:sp>
        <p:nvSpPr>
          <p:cNvPr id="409602" name="Rectangle 2">
            <a:extLst>
              <a:ext uri="{FF2B5EF4-FFF2-40B4-BE49-F238E27FC236}">
                <a16:creationId xmlns:a16="http://schemas.microsoft.com/office/drawing/2014/main" id="{834C4E13-26D6-4277-99FC-4D2815FB2EA6}"/>
              </a:ext>
            </a:extLst>
          </p:cNvPr>
          <p:cNvSpPr>
            <a:spLocks noGrp="1" noRot="1" noChangeArrowheads="1"/>
          </p:cNvSpPr>
          <p:nvPr>
            <p:ph type="title"/>
          </p:nvPr>
        </p:nvSpPr>
        <p:spPr/>
        <p:txBody>
          <a:bodyPr/>
          <a:lstStyle/>
          <a:p>
            <a:endParaRPr lang="en-US" altLang="en-US"/>
          </a:p>
        </p:txBody>
      </p:sp>
      <p:sp>
        <p:nvSpPr>
          <p:cNvPr id="409603" name="Rectangle 3">
            <a:extLst>
              <a:ext uri="{FF2B5EF4-FFF2-40B4-BE49-F238E27FC236}">
                <a16:creationId xmlns:a16="http://schemas.microsoft.com/office/drawing/2014/main" id="{93D5F61C-0F60-458A-9C95-B7A0DD65796B}"/>
              </a:ext>
            </a:extLst>
          </p:cNvPr>
          <p:cNvSpPr>
            <a:spLocks noGrp="1" noRot="1" noChangeArrowheads="1"/>
          </p:cNvSpPr>
          <p:nvPr>
            <p:ph type="body" idx="1"/>
          </p:nvPr>
        </p:nvSpPr>
        <p:spPr/>
        <p:txBody>
          <a:bodyPr/>
          <a:lstStyle/>
          <a:p>
            <a:pPr>
              <a:lnSpc>
                <a:spcPct val="90000"/>
              </a:lnSpc>
            </a:pPr>
            <a:r>
              <a:rPr lang="en-US" altLang="en-US" sz="2800"/>
              <a:t>Program 8B displays the temperature in hundredths of volts.</a:t>
            </a:r>
            <a:br>
              <a:rPr lang="en-US" altLang="en-US" sz="2800"/>
            </a:br>
            <a:r>
              <a:rPr lang="en-US" altLang="en-US" sz="2400">
                <a:solidFill>
                  <a:schemeClr val="tx2"/>
                </a:solidFill>
                <a:sym typeface="Symbol" panose="05050102010706020507" pitchFamily="18" charset="2"/>
              </a:rPr>
              <a:t>ADres * 50 / 26 </a:t>
            </a:r>
            <a:br>
              <a:rPr lang="en-US" altLang="en-US" sz="2800"/>
            </a:br>
            <a:r>
              <a:rPr lang="en-US" altLang="en-US" sz="2800"/>
              <a:t>Since 1V = 100F this calculation can also be used to calculate the temperature from the byte value.</a:t>
            </a:r>
            <a:br>
              <a:rPr lang="en-US" altLang="en-US" sz="2800"/>
            </a:br>
            <a:endParaRPr lang="en-US" altLang="en-US" sz="2800"/>
          </a:p>
          <a:p>
            <a:pPr>
              <a:lnSpc>
                <a:spcPct val="90000"/>
              </a:lnSpc>
            </a:pPr>
            <a:r>
              <a:rPr lang="en-US" altLang="en-US" sz="2800"/>
              <a:t>With a total maximum range of 0 – 500F, and an 8-Bit A/D which has a maximum value of 255, the resolution of our circuit is:</a:t>
            </a:r>
            <a:br>
              <a:rPr lang="en-US" altLang="en-US" sz="2800"/>
            </a:br>
            <a:r>
              <a:rPr lang="en-US" altLang="en-US" sz="2800"/>
              <a:t>500 / 255 or 1.96F (2F in integer math)</a:t>
            </a:r>
            <a:br>
              <a:rPr lang="en-US" altLang="en-US" sz="2800"/>
            </a:br>
            <a:endParaRPr lang="en-US" altLang="en-US" sz="2800"/>
          </a:p>
          <a:p>
            <a:pPr>
              <a:lnSpc>
                <a:spcPct val="90000"/>
              </a:lnSpc>
            </a:pPr>
            <a:r>
              <a:rPr lang="en-US" altLang="en-US" sz="2800"/>
              <a:t>The LM34 cannot measure 500F, but the A/D is scaled for 0-5V so 500 is used in the calculations.</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B8EBCCF-B6E8-4B66-BA64-1AB24B3B555B}"/>
              </a:ext>
            </a:extLst>
          </p:cNvPr>
          <p:cNvSpPr>
            <a:spLocks noGrp="1"/>
          </p:cNvSpPr>
          <p:nvPr>
            <p:ph type="sldNum" sz="quarter" idx="12"/>
          </p:nvPr>
        </p:nvSpPr>
        <p:spPr/>
        <p:txBody>
          <a:bodyPr/>
          <a:lstStyle/>
          <a:p>
            <a:fld id="{DC4638AC-0BC6-41A9-84DF-396A7A024A33}" type="slidenum">
              <a:rPr lang="en-US" altLang="en-US"/>
              <a:pPr/>
              <a:t>219</a:t>
            </a:fld>
            <a:endParaRPr lang="en-US" altLang="en-US"/>
          </a:p>
        </p:txBody>
      </p:sp>
      <p:sp>
        <p:nvSpPr>
          <p:cNvPr id="389122" name="Rectangle 2">
            <a:extLst>
              <a:ext uri="{FF2B5EF4-FFF2-40B4-BE49-F238E27FC236}">
                <a16:creationId xmlns:a16="http://schemas.microsoft.com/office/drawing/2014/main" id="{092EBAA9-E564-48EF-AC9E-1307F506720D}"/>
              </a:ext>
            </a:extLst>
          </p:cNvPr>
          <p:cNvSpPr>
            <a:spLocks noGrp="1" noRot="1" noChangeArrowheads="1"/>
          </p:cNvSpPr>
          <p:nvPr>
            <p:ph type="title"/>
          </p:nvPr>
        </p:nvSpPr>
        <p:spPr/>
        <p:txBody>
          <a:bodyPr/>
          <a:lstStyle/>
          <a:p>
            <a:r>
              <a:rPr lang="en-US" altLang="en-US"/>
              <a:t>SHIFTOUT</a:t>
            </a:r>
          </a:p>
        </p:txBody>
      </p:sp>
      <p:sp>
        <p:nvSpPr>
          <p:cNvPr id="389123" name="Rectangle 3">
            <a:extLst>
              <a:ext uri="{FF2B5EF4-FFF2-40B4-BE49-F238E27FC236}">
                <a16:creationId xmlns:a16="http://schemas.microsoft.com/office/drawing/2014/main" id="{BD4B3CF2-4921-47D2-9E74-7D4AF58174BA}"/>
              </a:ext>
            </a:extLst>
          </p:cNvPr>
          <p:cNvSpPr>
            <a:spLocks noGrp="1" noRot="1" noChangeArrowheads="1"/>
          </p:cNvSpPr>
          <p:nvPr>
            <p:ph type="body" idx="1"/>
          </p:nvPr>
        </p:nvSpPr>
        <p:spPr/>
        <p:txBody>
          <a:bodyPr/>
          <a:lstStyle/>
          <a:p>
            <a:r>
              <a:rPr lang="en-US" altLang="en-US"/>
              <a:t>SHIFTOUT works similarly to SHIFTIN, but is used to send data to a device, such as an external serial EEPROM.</a:t>
            </a:r>
            <a:br>
              <a:rPr lang="en-US" altLang="en-US"/>
            </a:br>
            <a:r>
              <a:rPr lang="en-US" altLang="en-US" sz="2400" b="1">
                <a:solidFill>
                  <a:schemeClr val="tx2"/>
                </a:solidFill>
              </a:rPr>
              <a:t>SHIFTOUT </a:t>
            </a:r>
            <a:r>
              <a:rPr lang="en-US" altLang="en-US" sz="2400" b="1" i="1">
                <a:solidFill>
                  <a:schemeClr val="tx2"/>
                </a:solidFill>
              </a:rPr>
              <a:t>Dpin, Cpin, Mode, [OutputData {\Bits}]</a:t>
            </a:r>
            <a:br>
              <a:rPr lang="en-US" altLang="en-US" sz="2400" b="1" i="1">
                <a:solidFill>
                  <a:schemeClr val="tx2"/>
                </a:solidFill>
              </a:rPr>
            </a:br>
            <a:endParaRPr lang="en-US" altLang="en-US" sz="2400" b="1" i="1">
              <a:solidFill>
                <a:schemeClr val="tx2"/>
              </a:solidFill>
            </a:endParaRPr>
          </a:p>
          <a:p>
            <a:r>
              <a:rPr lang="en-US" altLang="en-US">
                <a:effectLst/>
              </a:rPr>
              <a:t>Note that in both instructions, the BASIC Stamp has control of the clock line.</a:t>
            </a:r>
          </a:p>
          <a:p>
            <a:endParaRPr lang="en-US" altLang="en-US" sz="4000">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229DD57-666D-4A1E-95DF-EC0A4C3E4D5B}"/>
              </a:ext>
            </a:extLst>
          </p:cNvPr>
          <p:cNvSpPr>
            <a:spLocks noGrp="1"/>
          </p:cNvSpPr>
          <p:nvPr>
            <p:ph type="sldNum" sz="quarter" idx="12"/>
          </p:nvPr>
        </p:nvSpPr>
        <p:spPr/>
        <p:txBody>
          <a:bodyPr/>
          <a:lstStyle/>
          <a:p>
            <a:fld id="{42AEBAE1-C6E4-4BB4-842B-50E961A7C645}" type="slidenum">
              <a:rPr lang="en-US" altLang="en-US"/>
              <a:pPr/>
              <a:t>22</a:t>
            </a:fld>
            <a:endParaRPr lang="en-US" altLang="en-US"/>
          </a:p>
        </p:txBody>
      </p:sp>
      <p:sp>
        <p:nvSpPr>
          <p:cNvPr id="260098" name="Rectangle 2">
            <a:extLst>
              <a:ext uri="{FF2B5EF4-FFF2-40B4-BE49-F238E27FC236}">
                <a16:creationId xmlns:a16="http://schemas.microsoft.com/office/drawing/2014/main" id="{A54F2E66-6DD6-4917-B965-098AD13A88F5}"/>
              </a:ext>
            </a:extLst>
          </p:cNvPr>
          <p:cNvSpPr>
            <a:spLocks noGrp="1" noRot="1" noChangeArrowheads="1"/>
          </p:cNvSpPr>
          <p:nvPr>
            <p:ph type="title"/>
          </p:nvPr>
        </p:nvSpPr>
        <p:spPr/>
        <p:txBody>
          <a:bodyPr/>
          <a:lstStyle/>
          <a:p>
            <a:r>
              <a:rPr lang="en-US" altLang="en-US"/>
              <a:t>Section 2: Other Carrier Boards</a:t>
            </a:r>
          </a:p>
        </p:txBody>
      </p:sp>
      <p:sp>
        <p:nvSpPr>
          <p:cNvPr id="260099" name="Rectangle 3">
            <a:extLst>
              <a:ext uri="{FF2B5EF4-FFF2-40B4-BE49-F238E27FC236}">
                <a16:creationId xmlns:a16="http://schemas.microsoft.com/office/drawing/2014/main" id="{DCD5566E-C0E2-47FE-BD14-391E6A55B4C3}"/>
              </a:ext>
            </a:extLst>
          </p:cNvPr>
          <p:cNvSpPr>
            <a:spLocks noGrp="1" noRot="1" noChangeArrowheads="1"/>
          </p:cNvSpPr>
          <p:nvPr>
            <p:ph type="body" idx="1"/>
          </p:nvPr>
        </p:nvSpPr>
        <p:spPr/>
        <p:txBody>
          <a:bodyPr/>
          <a:lstStyle/>
          <a:p>
            <a:pPr lvl="1"/>
            <a:r>
              <a:rPr lang="en-US" altLang="en-US">
                <a:hlinkClick r:id="rId2" action="ppaction://hlinksldjump"/>
              </a:rPr>
              <a:t>Basic Stamp HomeWork Board</a:t>
            </a:r>
            <a:endParaRPr lang="en-US" altLang="en-US"/>
          </a:p>
          <a:p>
            <a:pPr lvl="1"/>
            <a:r>
              <a:rPr lang="en-US" altLang="en-US">
                <a:hlinkClick r:id="rId3" action="ppaction://hlinksldjump"/>
              </a:rPr>
              <a:t>BASIC Stamp Activity Board</a:t>
            </a:r>
            <a:endParaRPr lang="en-US" altLang="en-US"/>
          </a:p>
          <a:p>
            <a:pPr lvl="1"/>
            <a:r>
              <a:rPr lang="en-US" altLang="en-US">
                <a:hlinkClick r:id="rId4" action="ppaction://hlinksldjump"/>
              </a:rPr>
              <a:t>NX-1000</a:t>
            </a:r>
            <a:endParaRPr lang="en-US" altLang="en-US"/>
          </a:p>
          <a:p>
            <a:pPr lvl="1"/>
            <a:r>
              <a:rPr lang="en-US" altLang="en-US">
                <a:hlinkClick r:id="rId5" action="ppaction://hlinksldjump"/>
              </a:rPr>
              <a:t>Solder Carrier Board</a:t>
            </a:r>
            <a:endParaRPr lang="en-US" altLang="en-US"/>
          </a:p>
          <a:p>
            <a:pPr lvl="1"/>
            <a:r>
              <a:rPr lang="en-US" altLang="en-US">
                <a:hlinkClick r:id="rId6" action="ppaction://hlinksldjump"/>
              </a:rPr>
              <a:t>OEM module</a:t>
            </a:r>
            <a:endParaRPr lang="en-US" altLang="en-US"/>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185887B-944E-4C47-B5C7-EF81C10F1369}"/>
              </a:ext>
            </a:extLst>
          </p:cNvPr>
          <p:cNvSpPr>
            <a:spLocks noGrp="1"/>
          </p:cNvSpPr>
          <p:nvPr>
            <p:ph type="sldNum" sz="quarter" idx="12"/>
          </p:nvPr>
        </p:nvSpPr>
        <p:spPr/>
        <p:txBody>
          <a:bodyPr/>
          <a:lstStyle/>
          <a:p>
            <a:fld id="{A0D980E0-01BB-4D1C-9810-9ACD13138EF1}" type="slidenum">
              <a:rPr lang="en-US" altLang="en-US"/>
              <a:pPr/>
              <a:t>220</a:t>
            </a:fld>
            <a:endParaRPr lang="en-US" altLang="en-US"/>
          </a:p>
        </p:txBody>
      </p:sp>
      <p:sp>
        <p:nvSpPr>
          <p:cNvPr id="390146" name="Rectangle 2">
            <a:extLst>
              <a:ext uri="{FF2B5EF4-FFF2-40B4-BE49-F238E27FC236}">
                <a16:creationId xmlns:a16="http://schemas.microsoft.com/office/drawing/2014/main" id="{E48C6897-4D04-430C-AA98-FC692D3E862F}"/>
              </a:ext>
            </a:extLst>
          </p:cNvPr>
          <p:cNvSpPr>
            <a:spLocks noGrp="1" noRot="1" noChangeArrowheads="1"/>
          </p:cNvSpPr>
          <p:nvPr>
            <p:ph type="title"/>
          </p:nvPr>
        </p:nvSpPr>
        <p:spPr/>
        <p:txBody>
          <a:bodyPr/>
          <a:lstStyle/>
          <a:p>
            <a:r>
              <a:rPr lang="en-US" altLang="en-US"/>
              <a:t>Synchronous Communications Summary</a:t>
            </a:r>
          </a:p>
        </p:txBody>
      </p:sp>
      <p:sp>
        <p:nvSpPr>
          <p:cNvPr id="390147" name="Rectangle 3">
            <a:extLst>
              <a:ext uri="{FF2B5EF4-FFF2-40B4-BE49-F238E27FC236}">
                <a16:creationId xmlns:a16="http://schemas.microsoft.com/office/drawing/2014/main" id="{34963B28-7EEF-47D3-8E78-ACC3F1C123CD}"/>
              </a:ext>
            </a:extLst>
          </p:cNvPr>
          <p:cNvSpPr>
            <a:spLocks noGrp="1" noRot="1" noChangeArrowheads="1"/>
          </p:cNvSpPr>
          <p:nvPr>
            <p:ph type="body" idx="1"/>
          </p:nvPr>
        </p:nvSpPr>
        <p:spPr/>
        <p:txBody>
          <a:bodyPr/>
          <a:lstStyle/>
          <a:p>
            <a:pPr>
              <a:lnSpc>
                <a:spcPct val="90000"/>
              </a:lnSpc>
            </a:pPr>
            <a:r>
              <a:rPr lang="en-US" altLang="en-US"/>
              <a:t>Using SHIFTIN and SHIFTOUT for synchronous communications, separate clock and data lines are required.  The clock is used to signal the position of each bit.</a:t>
            </a:r>
            <a:br>
              <a:rPr lang="en-US" altLang="en-US"/>
            </a:br>
            <a:endParaRPr lang="en-US" altLang="en-US"/>
          </a:p>
          <a:p>
            <a:pPr>
              <a:lnSpc>
                <a:spcPct val="90000"/>
              </a:lnSpc>
            </a:pPr>
            <a:r>
              <a:rPr lang="en-US" altLang="en-US"/>
              <a:t>Since a separate line is used for bit position signaling, relatively high data rates can be achieved.</a:t>
            </a:r>
            <a:br>
              <a:rPr lang="en-US" altLang="en-US"/>
            </a:br>
            <a:endParaRPr lang="en-US" altLang="en-US"/>
          </a:p>
          <a:p>
            <a:pPr>
              <a:lnSpc>
                <a:spcPct val="90000"/>
              </a:lnSpc>
            </a:pPr>
            <a:r>
              <a:rPr lang="en-US" altLang="en-US"/>
              <a:t>This mode of communication still requires at least 2 lines – Data and Clock.  </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D952045-5CA7-403E-A9E9-DBED251D1F69}"/>
              </a:ext>
            </a:extLst>
          </p:cNvPr>
          <p:cNvSpPr>
            <a:spLocks noGrp="1"/>
          </p:cNvSpPr>
          <p:nvPr>
            <p:ph type="sldNum" sz="quarter" idx="12"/>
          </p:nvPr>
        </p:nvSpPr>
        <p:spPr/>
        <p:txBody>
          <a:bodyPr/>
          <a:lstStyle/>
          <a:p>
            <a:fld id="{73349F4F-4BBB-41C1-8DFE-6EB3BC1B0FAB}" type="slidenum">
              <a:rPr lang="en-US" altLang="en-US"/>
              <a:pPr/>
              <a:t>221</a:t>
            </a:fld>
            <a:endParaRPr lang="en-US" altLang="en-US"/>
          </a:p>
        </p:txBody>
      </p:sp>
      <p:sp>
        <p:nvSpPr>
          <p:cNvPr id="407554" name="Rectangle 2">
            <a:extLst>
              <a:ext uri="{FF2B5EF4-FFF2-40B4-BE49-F238E27FC236}">
                <a16:creationId xmlns:a16="http://schemas.microsoft.com/office/drawing/2014/main" id="{E329A73E-E028-42DA-B22D-294FACDCAFEB}"/>
              </a:ext>
            </a:extLst>
          </p:cNvPr>
          <p:cNvSpPr>
            <a:spLocks noGrp="1" noRot="1" noChangeArrowheads="1"/>
          </p:cNvSpPr>
          <p:nvPr>
            <p:ph type="title"/>
          </p:nvPr>
        </p:nvSpPr>
        <p:spPr/>
        <p:txBody>
          <a:bodyPr/>
          <a:lstStyle/>
          <a:p>
            <a:r>
              <a:rPr lang="en-US" altLang="en-US"/>
              <a:t>Challenge 8A: Temperature Alarm</a:t>
            </a:r>
          </a:p>
        </p:txBody>
      </p:sp>
      <p:sp>
        <p:nvSpPr>
          <p:cNvPr id="407555" name="Rectangle 3">
            <a:extLst>
              <a:ext uri="{FF2B5EF4-FFF2-40B4-BE49-F238E27FC236}">
                <a16:creationId xmlns:a16="http://schemas.microsoft.com/office/drawing/2014/main" id="{A54FAE88-6A50-4DE7-A499-DAAC78640553}"/>
              </a:ext>
            </a:extLst>
          </p:cNvPr>
          <p:cNvSpPr>
            <a:spLocks noGrp="1" noRot="1" noChangeArrowheads="1"/>
          </p:cNvSpPr>
          <p:nvPr>
            <p:ph type="body" idx="1"/>
          </p:nvPr>
        </p:nvSpPr>
        <p:spPr/>
        <p:txBody>
          <a:bodyPr/>
          <a:lstStyle/>
          <a:p>
            <a:r>
              <a:rPr lang="en-US" altLang="en-US"/>
              <a:t>Program the BASIC Stamp to monitor the temperature and alarm the buzzer at 2000Hz for 1 second if a temperature exceeds 100.</a:t>
            </a:r>
          </a:p>
        </p:txBody>
      </p:sp>
      <p:sp>
        <p:nvSpPr>
          <p:cNvPr id="407556" name="AutoShape 4">
            <a:hlinkClick r:id="rId2" action="ppaction://hlinksldjump" highlightClick="1"/>
            <a:extLst>
              <a:ext uri="{FF2B5EF4-FFF2-40B4-BE49-F238E27FC236}">
                <a16:creationId xmlns:a16="http://schemas.microsoft.com/office/drawing/2014/main" id="{2503406E-E192-49A5-BE5A-C2A0ADF5F001}"/>
              </a:ext>
            </a:extLst>
          </p:cNvPr>
          <p:cNvSpPr>
            <a:spLocks noChangeArrowheads="1"/>
          </p:cNvSpPr>
          <p:nvPr/>
        </p:nvSpPr>
        <p:spPr bwMode="auto">
          <a:xfrm>
            <a:off x="7086600" y="55626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58EDD0-7A46-455B-97DD-72A9BCEDD0AF}"/>
              </a:ext>
            </a:extLst>
          </p:cNvPr>
          <p:cNvSpPr>
            <a:spLocks noGrp="1"/>
          </p:cNvSpPr>
          <p:nvPr>
            <p:ph type="sldNum" sz="quarter" idx="12"/>
          </p:nvPr>
        </p:nvSpPr>
        <p:spPr/>
        <p:txBody>
          <a:bodyPr/>
          <a:lstStyle/>
          <a:p>
            <a:fld id="{CA8466E2-425A-4F5B-82B6-BC8239077402}" type="slidenum">
              <a:rPr lang="en-US" altLang="en-US"/>
              <a:pPr/>
              <a:t>222</a:t>
            </a:fld>
            <a:endParaRPr lang="en-US" altLang="en-US"/>
          </a:p>
        </p:txBody>
      </p:sp>
      <p:sp>
        <p:nvSpPr>
          <p:cNvPr id="391170" name="Rectangle 2">
            <a:extLst>
              <a:ext uri="{FF2B5EF4-FFF2-40B4-BE49-F238E27FC236}">
                <a16:creationId xmlns:a16="http://schemas.microsoft.com/office/drawing/2014/main" id="{24E6E4C2-5F35-49A9-A785-8C26C7DA23EE}"/>
              </a:ext>
            </a:extLst>
          </p:cNvPr>
          <p:cNvSpPr>
            <a:spLocks noGrp="1" noRot="1" noChangeArrowheads="1"/>
          </p:cNvSpPr>
          <p:nvPr>
            <p:ph type="title"/>
          </p:nvPr>
        </p:nvSpPr>
        <p:spPr/>
        <p:txBody>
          <a:bodyPr/>
          <a:lstStyle/>
          <a:p>
            <a:r>
              <a:rPr lang="en-US" altLang="en-US"/>
              <a:t>Asynchronous Communications</a:t>
            </a:r>
          </a:p>
        </p:txBody>
      </p:sp>
      <p:sp>
        <p:nvSpPr>
          <p:cNvPr id="391171" name="Rectangle 3">
            <a:extLst>
              <a:ext uri="{FF2B5EF4-FFF2-40B4-BE49-F238E27FC236}">
                <a16:creationId xmlns:a16="http://schemas.microsoft.com/office/drawing/2014/main" id="{02251C03-82C6-4244-A283-388D9FABEFAD}"/>
              </a:ext>
            </a:extLst>
          </p:cNvPr>
          <p:cNvSpPr>
            <a:spLocks noGrp="1" noRot="1" noChangeArrowheads="1"/>
          </p:cNvSpPr>
          <p:nvPr>
            <p:ph type="body" idx="1"/>
          </p:nvPr>
        </p:nvSpPr>
        <p:spPr/>
        <p:txBody>
          <a:bodyPr/>
          <a:lstStyle/>
          <a:p>
            <a:pPr>
              <a:lnSpc>
                <a:spcPct val="90000"/>
              </a:lnSpc>
            </a:pPr>
            <a:r>
              <a:rPr lang="en-US" altLang="en-US" sz="2800"/>
              <a:t>Using Asynchronous communications, a single line may be used.  The position of each bit in the data stream is based upon an agreement in timing between the transmitter and receiver.</a:t>
            </a:r>
            <a:br>
              <a:rPr lang="en-US" altLang="en-US" sz="2800"/>
            </a:br>
            <a:endParaRPr lang="en-US" altLang="en-US" sz="2800"/>
          </a:p>
          <a:p>
            <a:pPr>
              <a:lnSpc>
                <a:spcPct val="90000"/>
              </a:lnSpc>
            </a:pPr>
            <a:r>
              <a:rPr lang="en-US" altLang="en-US" sz="2800"/>
              <a:t>This is a very popular form of serial communications between devices, such as the serial port on your computer.  When you program the BS2 or use DEBUG, the BASIC Stamp is using RS-232 Asynchronous communication.</a:t>
            </a:r>
            <a:br>
              <a:rPr lang="en-US" altLang="en-US" sz="2800"/>
            </a:br>
            <a:endParaRPr lang="en-US" altLang="en-US" sz="2800"/>
          </a:p>
          <a:p>
            <a:pPr>
              <a:lnSpc>
                <a:spcPct val="90000"/>
              </a:lnSpc>
            </a:pPr>
            <a:r>
              <a:rPr lang="en-US" altLang="en-US" sz="2800"/>
              <a:t>Another means is using the SEROUT and SERIN instructions.</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E9EB997-DC64-41E1-ADED-6F2EC1758415}"/>
              </a:ext>
            </a:extLst>
          </p:cNvPr>
          <p:cNvSpPr>
            <a:spLocks noGrp="1"/>
          </p:cNvSpPr>
          <p:nvPr>
            <p:ph type="sldNum" sz="quarter" idx="12"/>
          </p:nvPr>
        </p:nvSpPr>
        <p:spPr/>
        <p:txBody>
          <a:bodyPr/>
          <a:lstStyle/>
          <a:p>
            <a:fld id="{5F194A20-A570-4B5E-B3B0-424E6FB4DE1D}" type="slidenum">
              <a:rPr lang="en-US" altLang="en-US"/>
              <a:pPr/>
              <a:t>223</a:t>
            </a:fld>
            <a:endParaRPr lang="en-US" altLang="en-US"/>
          </a:p>
        </p:txBody>
      </p:sp>
      <p:sp>
        <p:nvSpPr>
          <p:cNvPr id="394242" name="Rectangle 2">
            <a:extLst>
              <a:ext uri="{FF2B5EF4-FFF2-40B4-BE49-F238E27FC236}">
                <a16:creationId xmlns:a16="http://schemas.microsoft.com/office/drawing/2014/main" id="{F77299CB-4110-416C-8D60-E12A5EC01C2C}"/>
              </a:ext>
            </a:extLst>
          </p:cNvPr>
          <p:cNvSpPr>
            <a:spLocks noGrp="1" noRot="1" noChangeArrowheads="1"/>
          </p:cNvSpPr>
          <p:nvPr>
            <p:ph type="title"/>
          </p:nvPr>
        </p:nvSpPr>
        <p:spPr/>
        <p:txBody>
          <a:bodyPr/>
          <a:lstStyle/>
          <a:p>
            <a:r>
              <a:rPr lang="en-US" altLang="en-US"/>
              <a:t>SERIN Instruction</a:t>
            </a:r>
          </a:p>
        </p:txBody>
      </p:sp>
      <p:sp>
        <p:nvSpPr>
          <p:cNvPr id="394243" name="Rectangle 3">
            <a:extLst>
              <a:ext uri="{FF2B5EF4-FFF2-40B4-BE49-F238E27FC236}">
                <a16:creationId xmlns:a16="http://schemas.microsoft.com/office/drawing/2014/main" id="{BEA89A02-3EF0-4707-9916-26C6D0D21A6D}"/>
              </a:ext>
            </a:extLst>
          </p:cNvPr>
          <p:cNvSpPr>
            <a:spLocks noGrp="1" noRot="1" noChangeArrowheads="1"/>
          </p:cNvSpPr>
          <p:nvPr>
            <p:ph type="body" idx="1"/>
          </p:nvPr>
        </p:nvSpPr>
        <p:spPr>
          <a:xfrm>
            <a:off x="301625" y="762000"/>
            <a:ext cx="8540750" cy="5715000"/>
          </a:xfrm>
        </p:spPr>
        <p:txBody>
          <a:bodyPr/>
          <a:lstStyle/>
          <a:p>
            <a:r>
              <a:rPr lang="en-US" altLang="en-US" sz="2800"/>
              <a:t>A general form of the SERIN instruction is:  </a:t>
            </a:r>
            <a:br>
              <a:rPr lang="en-US" altLang="en-US" sz="2800"/>
            </a:br>
            <a:r>
              <a:rPr lang="en-US" altLang="en-US" sz="2400" b="1">
                <a:solidFill>
                  <a:schemeClr val="tx2"/>
                </a:solidFill>
              </a:rPr>
              <a:t>SEROUT</a:t>
            </a:r>
            <a:r>
              <a:rPr lang="en-US" altLang="en-US" sz="2400">
                <a:solidFill>
                  <a:schemeClr val="tx2"/>
                </a:solidFill>
              </a:rPr>
              <a:t> </a:t>
            </a:r>
            <a:r>
              <a:rPr lang="en-US" altLang="en-US" sz="2400" i="1">
                <a:solidFill>
                  <a:schemeClr val="tx2"/>
                </a:solidFill>
              </a:rPr>
              <a:t>Tpin Baudmode, Timeout, Label,[Variable ]</a:t>
            </a:r>
            <a:endParaRPr lang="en-US" altLang="en-US" sz="2400">
              <a:solidFill>
                <a:schemeClr val="tx2"/>
              </a:solidFill>
            </a:endParaRPr>
          </a:p>
          <a:p>
            <a:r>
              <a:rPr lang="en-US" altLang="en-US" sz="2800"/>
              <a:t>Where:</a:t>
            </a:r>
          </a:p>
          <a:p>
            <a:pPr lvl="1"/>
            <a:r>
              <a:rPr lang="en-US" altLang="en-US" sz="2400">
                <a:solidFill>
                  <a:schemeClr val="tx2"/>
                </a:solidFill>
              </a:rPr>
              <a:t>Tpin</a:t>
            </a:r>
            <a:r>
              <a:rPr lang="en-US" altLang="en-US" sz="2400"/>
              <a:t> is the pin to transmit out from.  16 may be used to transmit from the programming port.</a:t>
            </a:r>
          </a:p>
          <a:p>
            <a:pPr lvl="1"/>
            <a:r>
              <a:rPr lang="en-US" altLang="en-US" sz="2400">
                <a:solidFill>
                  <a:schemeClr val="tx2"/>
                </a:solidFill>
              </a:rPr>
              <a:t>Baudmode</a:t>
            </a:r>
            <a:r>
              <a:rPr lang="en-US" altLang="en-US" sz="2400"/>
              <a:t> is a value which defines characteristics of the data transmission, such as baud rate.</a:t>
            </a:r>
          </a:p>
          <a:p>
            <a:pPr lvl="1"/>
            <a:r>
              <a:rPr lang="en-US" altLang="en-US" sz="2400">
                <a:solidFill>
                  <a:schemeClr val="tx2"/>
                </a:solidFill>
              </a:rPr>
              <a:t>Timeout</a:t>
            </a:r>
            <a:r>
              <a:rPr lang="en-US" altLang="en-US" sz="2400"/>
              <a:t> is the length of time to wait for data before continuing.</a:t>
            </a:r>
          </a:p>
          <a:p>
            <a:pPr lvl="1"/>
            <a:r>
              <a:rPr lang="en-US" altLang="en-US" sz="2400">
                <a:solidFill>
                  <a:schemeClr val="tx2"/>
                </a:solidFill>
              </a:rPr>
              <a:t>Label</a:t>
            </a:r>
            <a:r>
              <a:rPr lang="en-US" altLang="en-US" sz="2400"/>
              <a:t> defines where to branch to if a timeout occurs.</a:t>
            </a:r>
          </a:p>
          <a:p>
            <a:pPr lvl="1"/>
            <a:r>
              <a:rPr lang="en-US" altLang="en-US" sz="2400">
                <a:solidFill>
                  <a:schemeClr val="tx2"/>
                </a:solidFill>
              </a:rPr>
              <a:t>Variable</a:t>
            </a:r>
            <a:r>
              <a:rPr lang="en-US" altLang="en-US" sz="2400"/>
              <a:t> holds the incoming data.</a:t>
            </a:r>
          </a:p>
          <a:p>
            <a:r>
              <a:rPr lang="en-US" altLang="en-US" sz="2800"/>
              <a:t>Let's test a program that uses SERIN to control the frequency of the buzzer.</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91616A4-024C-4C28-809D-C3D59ACCF864}"/>
              </a:ext>
            </a:extLst>
          </p:cNvPr>
          <p:cNvSpPr>
            <a:spLocks noGrp="1"/>
          </p:cNvSpPr>
          <p:nvPr>
            <p:ph type="sldNum" sz="quarter" idx="12"/>
          </p:nvPr>
        </p:nvSpPr>
        <p:spPr/>
        <p:txBody>
          <a:bodyPr/>
          <a:lstStyle/>
          <a:p>
            <a:fld id="{DE148736-F0F8-4EAE-9EB7-4BCEE4BD186D}" type="slidenum">
              <a:rPr lang="en-US" altLang="en-US"/>
              <a:pPr/>
              <a:t>224</a:t>
            </a:fld>
            <a:endParaRPr lang="en-US" altLang="en-US"/>
          </a:p>
        </p:txBody>
      </p:sp>
      <p:sp>
        <p:nvSpPr>
          <p:cNvPr id="395266" name="Rectangle 2">
            <a:extLst>
              <a:ext uri="{FF2B5EF4-FFF2-40B4-BE49-F238E27FC236}">
                <a16:creationId xmlns:a16="http://schemas.microsoft.com/office/drawing/2014/main" id="{25ECD1FD-74D8-4E4E-A28A-934607C83D74}"/>
              </a:ext>
            </a:extLst>
          </p:cNvPr>
          <p:cNvSpPr>
            <a:spLocks noGrp="1" noRot="1" noChangeArrowheads="1"/>
          </p:cNvSpPr>
          <p:nvPr>
            <p:ph type="title"/>
          </p:nvPr>
        </p:nvSpPr>
        <p:spPr/>
        <p:txBody>
          <a:bodyPr/>
          <a:lstStyle/>
          <a:p>
            <a:r>
              <a:rPr lang="en-US" altLang="en-US"/>
              <a:t>Controlling the Buzzer's Tone</a:t>
            </a:r>
          </a:p>
        </p:txBody>
      </p:sp>
      <p:sp>
        <p:nvSpPr>
          <p:cNvPr id="395268" name="Text Box 4">
            <a:extLst>
              <a:ext uri="{FF2B5EF4-FFF2-40B4-BE49-F238E27FC236}">
                <a16:creationId xmlns:a16="http://schemas.microsoft.com/office/drawing/2014/main" id="{257B0631-AF3A-4469-A886-ECEFD4819E4B}"/>
              </a:ext>
            </a:extLst>
          </p:cNvPr>
          <p:cNvSpPr txBox="1">
            <a:spLocks noChangeArrowheads="1"/>
          </p:cNvSpPr>
          <p:nvPr/>
        </p:nvSpPr>
        <p:spPr bwMode="auto">
          <a:xfrm>
            <a:off x="152400" y="1219200"/>
            <a:ext cx="8839200" cy="5105400"/>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en-US" altLang="en-US" sz="1600" b="0">
                <a:solidFill>
                  <a:srgbClr val="FFFFFF"/>
                </a:solidFill>
                <a:effectLst>
                  <a:outerShdw blurRad="38100" dist="38100" dir="2700000" algn="tl">
                    <a:srgbClr val="000000"/>
                  </a:outerShdw>
                </a:effectLst>
              </a:rPr>
              <a:t>'Prog. 8C: Use SERIN instruction to control buzzer's tone</a:t>
            </a:r>
          </a:p>
          <a:p>
            <a:pPr algn="l"/>
            <a:r>
              <a:rPr lang="en-US" altLang="en-US" sz="1600" b="0">
                <a:solidFill>
                  <a:srgbClr val="FFFFFF"/>
                </a:solidFill>
                <a:effectLst>
                  <a:outerShdw blurRad="38100" dist="38100" dir="2700000" algn="tl">
                    <a:srgbClr val="000000"/>
                  </a:outerShdw>
                </a:effectLst>
              </a:rPr>
              <a:t>Rpin	CON	16		' From programming port</a:t>
            </a:r>
          </a:p>
          <a:p>
            <a:pPr algn="l"/>
            <a:r>
              <a:rPr lang="en-US" altLang="en-US" sz="1600" b="0">
                <a:solidFill>
                  <a:srgbClr val="FFFFFF"/>
                </a:solidFill>
                <a:effectLst>
                  <a:outerShdw blurRad="38100" dist="38100" dir="2700000" algn="tl">
                    <a:srgbClr val="000000"/>
                  </a:outerShdw>
                </a:effectLst>
              </a:rPr>
              <a:t>BMode 	CON	84		' BAUD mode -- Use 240 for BS2SX, BS2P</a:t>
            </a:r>
          </a:p>
          <a:p>
            <a:pPr algn="l"/>
            <a:r>
              <a:rPr lang="en-US" altLang="en-US" sz="1600" b="0">
                <a:solidFill>
                  <a:srgbClr val="FFFFFF"/>
                </a:solidFill>
                <a:effectLst>
                  <a:outerShdw blurRad="38100" dist="38100" dir="2700000" algn="tl">
                    <a:srgbClr val="000000"/>
                  </a:outerShdw>
                </a:effectLst>
              </a:rPr>
              <a:t>MaxTime	CON	3000		' Timeout Value – 3 seconds</a:t>
            </a:r>
          </a:p>
          <a:p>
            <a:pPr algn="l"/>
            <a:r>
              <a:rPr lang="en-US" altLang="en-US" sz="1600" b="0">
                <a:solidFill>
                  <a:srgbClr val="FFFFFF"/>
                </a:solidFill>
                <a:effectLst>
                  <a:outerShdw blurRad="38100" dist="38100" dir="2700000" algn="tl">
                    <a:srgbClr val="000000"/>
                  </a:outerShdw>
                </a:effectLst>
              </a:rPr>
              <a:t>Freq 	VAR 	WORD		' Hold incoming data</a:t>
            </a:r>
          </a:p>
          <a:p>
            <a:pPr algn="l"/>
            <a:endParaRPr lang="en-US" altLang="en-US" sz="1600" b="0">
              <a:solidFill>
                <a:srgbClr val="FFFFFF"/>
              </a:solidFill>
              <a:effectLst>
                <a:outerShdw blurRad="38100" dist="38100" dir="2700000" algn="tl">
                  <a:srgbClr val="000000"/>
                </a:outerShdw>
              </a:effectLst>
            </a:endParaRPr>
          </a:p>
          <a:p>
            <a:pPr algn="l"/>
            <a:r>
              <a:rPr lang="en-US" altLang="en-US" sz="1600" b="0">
                <a:solidFill>
                  <a:srgbClr val="FFFFFF"/>
                </a:solidFill>
                <a:effectLst>
                  <a:outerShdw blurRad="38100" dist="38100" dir="2700000" algn="tl">
                    <a:srgbClr val="000000"/>
                  </a:outerShdw>
                </a:effectLst>
              </a:rPr>
              <a:t>Main:</a:t>
            </a:r>
          </a:p>
          <a:p>
            <a:pPr algn="l"/>
            <a:r>
              <a:rPr lang="en-US" altLang="en-US" sz="1600" b="0">
                <a:solidFill>
                  <a:srgbClr val="FFFFFF"/>
                </a:solidFill>
                <a:effectLst>
                  <a:outerShdw blurRad="38100" dist="38100" dir="2700000" algn="tl">
                    <a:srgbClr val="000000"/>
                  </a:outerShdw>
                </a:effectLst>
              </a:rPr>
              <a:t>   DEBUG CLS,"Enter a frequency and press return  ",CR	' Request Freq</a:t>
            </a:r>
          </a:p>
          <a:p>
            <a:pPr algn="l"/>
            <a:r>
              <a:rPr lang="en-US" altLang="en-US" sz="1600" b="0">
                <a:solidFill>
                  <a:srgbClr val="FFFFFF"/>
                </a:solidFill>
                <a:effectLst>
                  <a:outerShdw blurRad="38100" dist="38100" dir="2700000" algn="tl">
                    <a:srgbClr val="000000"/>
                  </a:outerShdw>
                </a:effectLst>
              </a:rPr>
              <a:t>   SERIN RPin, BMode, MaxTime, Timeout, [DEC freq]	' Await serial data</a:t>
            </a:r>
          </a:p>
          <a:p>
            <a:pPr algn="l"/>
            <a:r>
              <a:rPr lang="en-US" altLang="en-US" sz="1600" b="0">
                <a:solidFill>
                  <a:srgbClr val="FFFFFF"/>
                </a:solidFill>
                <a:effectLst>
                  <a:outerShdw blurRad="38100" dist="38100" dir="2700000" algn="tl">
                    <a:srgbClr val="000000"/>
                  </a:outerShdw>
                </a:effectLst>
              </a:rPr>
              <a:t>   DEBUG "Playing tone at ", DEC Freq, "Hz.",CR		' Notify user</a:t>
            </a:r>
          </a:p>
          <a:p>
            <a:pPr algn="l"/>
            <a:r>
              <a:rPr lang="en-US" altLang="en-US" sz="1600" b="0">
                <a:solidFill>
                  <a:srgbClr val="FFFFFF"/>
                </a:solidFill>
                <a:effectLst>
                  <a:outerShdw blurRad="38100" dist="38100" dir="2700000" algn="tl">
                    <a:srgbClr val="000000"/>
                  </a:outerShdw>
                </a:effectLst>
              </a:rPr>
              <a:t>   FREQOUT 1,1000,Freq				' Play tone</a:t>
            </a:r>
          </a:p>
          <a:p>
            <a:pPr algn="l"/>
            <a:r>
              <a:rPr lang="en-US" altLang="en-US" sz="1600" b="0">
                <a:solidFill>
                  <a:srgbClr val="FFFFFF"/>
                </a:solidFill>
                <a:effectLst>
                  <a:outerShdw blurRad="38100" dist="38100" dir="2700000" algn="tl">
                    <a:srgbClr val="000000"/>
                  </a:outerShdw>
                </a:effectLst>
              </a:rPr>
              <a:t>   GOTO Main</a:t>
            </a:r>
          </a:p>
          <a:p>
            <a:pPr algn="l"/>
            <a:r>
              <a:rPr lang="en-US" altLang="en-US" sz="1600" b="0">
                <a:solidFill>
                  <a:srgbClr val="FFFFFF"/>
                </a:solidFill>
                <a:effectLst>
                  <a:outerShdw blurRad="38100" dist="38100" dir="2700000" algn="tl">
                    <a:srgbClr val="000000"/>
                  </a:outerShdw>
                </a:effectLst>
              </a:rPr>
              <a:t>Timeout:</a:t>
            </a:r>
          </a:p>
          <a:p>
            <a:pPr algn="l"/>
            <a:r>
              <a:rPr lang="en-US" altLang="en-US" sz="1600" b="0">
                <a:solidFill>
                  <a:srgbClr val="FFFFFF"/>
                </a:solidFill>
                <a:effectLst>
                  <a:outerShdw blurRad="38100" dist="38100" dir="2700000" algn="tl">
                    <a:srgbClr val="000000"/>
                  </a:outerShdw>
                </a:effectLst>
              </a:rPr>
              <a:t>   DEBUG "Timeout!", CR				' Notify user of timeout</a:t>
            </a:r>
          </a:p>
          <a:p>
            <a:pPr algn="l"/>
            <a:r>
              <a:rPr lang="en-US" altLang="en-US" sz="1600" b="0">
                <a:solidFill>
                  <a:srgbClr val="FFFFFF"/>
                </a:solidFill>
                <a:effectLst>
                  <a:outerShdw blurRad="38100" dist="38100" dir="2700000" algn="tl">
                    <a:srgbClr val="000000"/>
                  </a:outerShdw>
                </a:effectLst>
              </a:rPr>
              <a:t>   PAUSE 500					' Short wait</a:t>
            </a:r>
          </a:p>
          <a:p>
            <a:pPr algn="l"/>
            <a:r>
              <a:rPr lang="en-US" altLang="en-US" sz="1600" b="0">
                <a:solidFill>
                  <a:srgbClr val="FFFFFF"/>
                </a:solidFill>
                <a:effectLst>
                  <a:outerShdw blurRad="38100" dist="38100" dir="2700000" algn="tl">
                    <a:srgbClr val="000000"/>
                  </a:outerShdw>
                </a:effectLst>
              </a:rPr>
              <a:t>GOTO Main</a:t>
            </a:r>
          </a:p>
          <a:p>
            <a:pPr algn="l"/>
            <a:endParaRPr lang="en-US" altLang="en-US" sz="1600" b="0">
              <a:solidFill>
                <a:srgbClr val="FFFFFF"/>
              </a:solidFill>
              <a:effectLst>
                <a:outerShdw blurRad="38100" dist="38100" dir="2700000" algn="tl">
                  <a:srgbClr val="000000"/>
                </a:outerShdw>
              </a:effectLst>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73475B2-7D12-4404-B169-AD74103F60AC}"/>
              </a:ext>
            </a:extLst>
          </p:cNvPr>
          <p:cNvSpPr>
            <a:spLocks noGrp="1"/>
          </p:cNvSpPr>
          <p:nvPr>
            <p:ph type="sldNum" sz="quarter" idx="12"/>
          </p:nvPr>
        </p:nvSpPr>
        <p:spPr/>
        <p:txBody>
          <a:bodyPr/>
          <a:lstStyle/>
          <a:p>
            <a:fld id="{0F831C35-D22B-481D-AA94-8DB10D3227AA}" type="slidenum">
              <a:rPr lang="en-US" altLang="en-US"/>
              <a:pPr/>
              <a:t>225</a:t>
            </a:fld>
            <a:endParaRPr lang="en-US" altLang="en-US"/>
          </a:p>
        </p:txBody>
      </p:sp>
      <p:sp>
        <p:nvSpPr>
          <p:cNvPr id="396290" name="Rectangle 2">
            <a:extLst>
              <a:ext uri="{FF2B5EF4-FFF2-40B4-BE49-F238E27FC236}">
                <a16:creationId xmlns:a16="http://schemas.microsoft.com/office/drawing/2014/main" id="{9E3A7881-6F4A-4A14-8CA5-5B3ABBE84236}"/>
              </a:ext>
            </a:extLst>
          </p:cNvPr>
          <p:cNvSpPr>
            <a:spLocks noGrp="1" noRot="1" noChangeArrowheads="1"/>
          </p:cNvSpPr>
          <p:nvPr>
            <p:ph type="title"/>
          </p:nvPr>
        </p:nvSpPr>
        <p:spPr/>
        <p:txBody>
          <a:bodyPr/>
          <a:lstStyle/>
          <a:p>
            <a:endParaRPr lang="en-US" altLang="en-US"/>
          </a:p>
        </p:txBody>
      </p:sp>
      <p:sp>
        <p:nvSpPr>
          <p:cNvPr id="396291" name="Rectangle 3">
            <a:extLst>
              <a:ext uri="{FF2B5EF4-FFF2-40B4-BE49-F238E27FC236}">
                <a16:creationId xmlns:a16="http://schemas.microsoft.com/office/drawing/2014/main" id="{D6A13AA1-CF2C-4B2B-AA04-1BC80D9ACFA6}"/>
              </a:ext>
            </a:extLst>
          </p:cNvPr>
          <p:cNvSpPr>
            <a:spLocks noGrp="1" noRot="1" noChangeArrowheads="1"/>
          </p:cNvSpPr>
          <p:nvPr>
            <p:ph type="body" idx="1"/>
          </p:nvPr>
        </p:nvSpPr>
        <p:spPr>
          <a:xfrm>
            <a:off x="301625" y="3733800"/>
            <a:ext cx="8540750" cy="2362200"/>
          </a:xfrm>
        </p:spPr>
        <p:txBody>
          <a:bodyPr/>
          <a:lstStyle/>
          <a:p>
            <a:r>
              <a:rPr lang="en-US" altLang="en-US" sz="2800"/>
              <a:t>When the program runs, enter a value in the text box and hit Enter.</a:t>
            </a:r>
            <a:br>
              <a:rPr lang="en-US" altLang="en-US" sz="2800"/>
            </a:br>
            <a:endParaRPr lang="en-US" altLang="en-US" sz="2800"/>
          </a:p>
          <a:p>
            <a:r>
              <a:rPr lang="en-US" altLang="en-US" sz="2800"/>
              <a:t>Notice what occurs when 3 seconds elapses without entering data.</a:t>
            </a:r>
          </a:p>
        </p:txBody>
      </p:sp>
      <p:pic>
        <p:nvPicPr>
          <p:cNvPr id="396292" name="Picture 4">
            <a:extLst>
              <a:ext uri="{FF2B5EF4-FFF2-40B4-BE49-F238E27FC236}">
                <a16:creationId xmlns:a16="http://schemas.microsoft.com/office/drawing/2014/main" id="{95278ABF-A0FE-45C1-A524-05C050AECD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838200"/>
            <a:ext cx="5762625" cy="28194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6294" name="Line 6">
            <a:extLst>
              <a:ext uri="{FF2B5EF4-FFF2-40B4-BE49-F238E27FC236}">
                <a16:creationId xmlns:a16="http://schemas.microsoft.com/office/drawing/2014/main" id="{0503B4F3-1EE5-4416-8E33-206A84114300}"/>
              </a:ext>
            </a:extLst>
          </p:cNvPr>
          <p:cNvSpPr>
            <a:spLocks noChangeShapeType="1"/>
          </p:cNvSpPr>
          <p:nvPr/>
        </p:nvSpPr>
        <p:spPr bwMode="auto">
          <a:xfrm>
            <a:off x="304800" y="1524000"/>
            <a:ext cx="1219200" cy="0"/>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4D9E720-8970-4B58-899F-34F97435D380}"/>
              </a:ext>
            </a:extLst>
          </p:cNvPr>
          <p:cNvSpPr>
            <a:spLocks noGrp="1"/>
          </p:cNvSpPr>
          <p:nvPr>
            <p:ph type="sldNum" sz="quarter" idx="12"/>
          </p:nvPr>
        </p:nvSpPr>
        <p:spPr/>
        <p:txBody>
          <a:bodyPr/>
          <a:lstStyle/>
          <a:p>
            <a:fld id="{C25458EF-B6F9-48AC-B82E-FA014374BACD}" type="slidenum">
              <a:rPr lang="en-US" altLang="en-US"/>
              <a:pPr/>
              <a:t>226</a:t>
            </a:fld>
            <a:endParaRPr lang="en-US" altLang="en-US"/>
          </a:p>
        </p:txBody>
      </p:sp>
      <p:sp>
        <p:nvSpPr>
          <p:cNvPr id="397314" name="Rectangle 2">
            <a:extLst>
              <a:ext uri="{FF2B5EF4-FFF2-40B4-BE49-F238E27FC236}">
                <a16:creationId xmlns:a16="http://schemas.microsoft.com/office/drawing/2014/main" id="{4AE3F51E-58DD-4907-ADDC-3A8C957ADC04}"/>
              </a:ext>
            </a:extLst>
          </p:cNvPr>
          <p:cNvSpPr>
            <a:spLocks noGrp="1" noRot="1" noChangeArrowheads="1"/>
          </p:cNvSpPr>
          <p:nvPr>
            <p:ph type="title"/>
          </p:nvPr>
        </p:nvSpPr>
        <p:spPr/>
        <p:txBody>
          <a:bodyPr/>
          <a:lstStyle/>
          <a:p>
            <a:endParaRPr lang="en-US" altLang="en-US"/>
          </a:p>
        </p:txBody>
      </p:sp>
      <p:sp>
        <p:nvSpPr>
          <p:cNvPr id="397315" name="Rectangle 3">
            <a:extLst>
              <a:ext uri="{FF2B5EF4-FFF2-40B4-BE49-F238E27FC236}">
                <a16:creationId xmlns:a16="http://schemas.microsoft.com/office/drawing/2014/main" id="{565EE3B0-921F-4C41-8663-4868938FF997}"/>
              </a:ext>
            </a:extLst>
          </p:cNvPr>
          <p:cNvSpPr>
            <a:spLocks noGrp="1" noRot="1" noChangeArrowheads="1"/>
          </p:cNvSpPr>
          <p:nvPr>
            <p:ph type="body" idx="1"/>
          </p:nvPr>
        </p:nvSpPr>
        <p:spPr>
          <a:xfrm>
            <a:off x="301625" y="762000"/>
            <a:ext cx="8540750" cy="5562600"/>
          </a:xfrm>
        </p:spPr>
        <p:txBody>
          <a:bodyPr/>
          <a:lstStyle/>
          <a:p>
            <a:r>
              <a:rPr lang="en-US" altLang="en-US" sz="2400"/>
              <a:t>When data is entered in the textbox, it is transmitted from the serial port to the BASIC Stamp which accepts it with the SERIN instruction.</a:t>
            </a:r>
            <a:br>
              <a:rPr lang="en-US" altLang="en-US" sz="2400"/>
            </a:br>
            <a:endParaRPr lang="en-US" altLang="en-US" sz="2400"/>
          </a:p>
          <a:p>
            <a:r>
              <a:rPr lang="en-US" altLang="en-US" sz="2400"/>
              <a:t>As each character is entered it is seen in the Debug window output because the programming port </a:t>
            </a:r>
            <a:r>
              <a:rPr lang="en-US" altLang="en-US" sz="2400" i="1"/>
              <a:t>echoes</a:t>
            </a:r>
            <a:r>
              <a:rPr lang="en-US" altLang="en-US" sz="2400"/>
              <a:t> data back.</a:t>
            </a:r>
            <a:br>
              <a:rPr lang="en-US" altLang="en-US" sz="2400"/>
            </a:br>
            <a:endParaRPr lang="en-US" altLang="en-US" sz="2400"/>
          </a:p>
          <a:p>
            <a:r>
              <a:rPr lang="en-US" altLang="en-US" sz="2400"/>
              <a:t>The SERIN instruction uses </a:t>
            </a:r>
            <a:r>
              <a:rPr lang="en-US" altLang="en-US" sz="2400" b="1">
                <a:solidFill>
                  <a:schemeClr val="tx2"/>
                </a:solidFill>
              </a:rPr>
              <a:t>[DEC Freq]</a:t>
            </a:r>
            <a:r>
              <a:rPr lang="en-US" altLang="en-US" sz="2400"/>
              <a:t> to accept a string of characters for a value. If </a:t>
            </a:r>
            <a:r>
              <a:rPr lang="en-US" altLang="en-US" sz="2400" b="1">
                <a:solidFill>
                  <a:schemeClr val="tx2"/>
                </a:solidFill>
              </a:rPr>
              <a:t>[Freq]</a:t>
            </a:r>
            <a:r>
              <a:rPr lang="en-US" altLang="en-US" sz="2400"/>
              <a:t> were only used, only one character of data would be accepted.</a:t>
            </a:r>
            <a:br>
              <a:rPr lang="en-US" altLang="en-US" sz="2400"/>
            </a:br>
            <a:endParaRPr lang="en-US" altLang="en-US" sz="2400"/>
          </a:p>
          <a:p>
            <a:r>
              <a:rPr lang="en-US" altLang="en-US" sz="2400"/>
              <a:t>The BASIC Stamp does NOT buffer data.  The SERIN instruction must be awaiting data for it to be processed.</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F94D0706-CD61-4378-ADAF-5E01EEF19D81}"/>
              </a:ext>
            </a:extLst>
          </p:cNvPr>
          <p:cNvSpPr>
            <a:spLocks noGrp="1"/>
          </p:cNvSpPr>
          <p:nvPr>
            <p:ph type="sldNum" sz="quarter" idx="12"/>
          </p:nvPr>
        </p:nvSpPr>
        <p:spPr/>
        <p:txBody>
          <a:bodyPr/>
          <a:lstStyle/>
          <a:p>
            <a:fld id="{F829E083-3F2E-48E9-87B3-28C3E1F37ECD}" type="slidenum">
              <a:rPr lang="en-US" altLang="en-US"/>
              <a:pPr/>
              <a:t>227</a:t>
            </a:fld>
            <a:endParaRPr lang="en-US" altLang="en-US"/>
          </a:p>
        </p:txBody>
      </p:sp>
      <p:sp>
        <p:nvSpPr>
          <p:cNvPr id="392195" name="Rectangle 3">
            <a:extLst>
              <a:ext uri="{FF2B5EF4-FFF2-40B4-BE49-F238E27FC236}">
                <a16:creationId xmlns:a16="http://schemas.microsoft.com/office/drawing/2014/main" id="{F28C9994-1618-463F-AB62-EAC302B0B829}"/>
              </a:ext>
            </a:extLst>
          </p:cNvPr>
          <p:cNvSpPr>
            <a:spLocks noGrp="1" noRot="1" noChangeArrowheads="1"/>
          </p:cNvSpPr>
          <p:nvPr>
            <p:ph type="body" idx="1"/>
          </p:nvPr>
        </p:nvSpPr>
        <p:spPr>
          <a:xfrm>
            <a:off x="304800" y="228600"/>
            <a:ext cx="8540750" cy="6248400"/>
          </a:xfrm>
        </p:spPr>
        <p:txBody>
          <a:bodyPr/>
          <a:lstStyle/>
          <a:p>
            <a:pPr>
              <a:lnSpc>
                <a:spcPct val="90000"/>
              </a:lnSpc>
            </a:pPr>
            <a:r>
              <a:rPr lang="en-US" altLang="en-US" sz="2800"/>
              <a:t>When the transmitter sends data, it begins by sending a </a:t>
            </a:r>
            <a:r>
              <a:rPr lang="en-US" altLang="en-US" sz="2800" i="1"/>
              <a:t>start-bit</a:t>
            </a:r>
            <a:r>
              <a:rPr lang="en-US" altLang="en-US" sz="2800"/>
              <a:t>, then the data bits (LSB to MSB) at set intervals, and finally a </a:t>
            </a:r>
            <a:r>
              <a:rPr lang="en-US" altLang="en-US" sz="2800" i="1"/>
              <a:t>stop-bit</a:t>
            </a:r>
            <a:r>
              <a:rPr lang="en-US" altLang="en-US" sz="2800"/>
              <a:t> to complete the frame of data.</a:t>
            </a:r>
            <a:br>
              <a:rPr lang="en-US" altLang="en-US" sz="2800"/>
            </a:br>
            <a:endParaRPr lang="en-US" altLang="en-US" sz="2800"/>
          </a:p>
          <a:p>
            <a:pPr>
              <a:lnSpc>
                <a:spcPct val="90000"/>
              </a:lnSpc>
            </a:pPr>
            <a:r>
              <a:rPr lang="en-US" altLang="en-US" sz="2800"/>
              <a:t>Transmission speeds are described by a BAUD rate. A common BAUD rate is 9600. This correlates to 9600 bits per second for RS-232. The inverse of this value (1/9600) is 104uS which is width of each bit, or bit interval.</a:t>
            </a:r>
            <a:br>
              <a:rPr lang="en-US" altLang="en-US" sz="2800"/>
            </a:br>
            <a:endParaRPr lang="en-US" altLang="en-US" sz="2800"/>
          </a:p>
          <a:p>
            <a:pPr>
              <a:lnSpc>
                <a:spcPct val="90000"/>
              </a:lnSpc>
            </a:pPr>
            <a:r>
              <a:rPr lang="en-US" altLang="en-US" sz="2800"/>
              <a:t>The receiver will sense the start-bit:</a:t>
            </a:r>
          </a:p>
          <a:p>
            <a:pPr lvl="1">
              <a:lnSpc>
                <a:spcPct val="90000"/>
              </a:lnSpc>
            </a:pPr>
            <a:r>
              <a:rPr lang="en-US" altLang="en-US" sz="2400"/>
              <a:t>The first bit will be collected at the 1.5x the interval to be at the center of the first data bit (1.5 x 104uS = 156uS).</a:t>
            </a:r>
          </a:p>
          <a:p>
            <a:pPr lvl="1">
              <a:lnSpc>
                <a:spcPct val="90000"/>
              </a:lnSpc>
            </a:pPr>
            <a:r>
              <a:rPr lang="en-US" altLang="en-US" sz="2400"/>
              <a:t>Each successive bit will be collected at the transmitted interval.</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lide Number Placeholder 5">
            <a:extLst>
              <a:ext uri="{FF2B5EF4-FFF2-40B4-BE49-F238E27FC236}">
                <a16:creationId xmlns:a16="http://schemas.microsoft.com/office/drawing/2014/main" id="{A1E6C923-4FC2-4071-915E-ACD573F478D8}"/>
              </a:ext>
            </a:extLst>
          </p:cNvPr>
          <p:cNvSpPr>
            <a:spLocks noGrp="1"/>
          </p:cNvSpPr>
          <p:nvPr>
            <p:ph type="sldNum" sz="quarter" idx="12"/>
          </p:nvPr>
        </p:nvSpPr>
        <p:spPr/>
        <p:txBody>
          <a:bodyPr/>
          <a:lstStyle/>
          <a:p>
            <a:fld id="{386FE6F6-23B1-497F-AAAF-E205CC21FB26}" type="slidenum">
              <a:rPr lang="en-US" altLang="en-US"/>
              <a:pPr/>
              <a:t>228</a:t>
            </a:fld>
            <a:endParaRPr lang="en-US" altLang="en-US"/>
          </a:p>
        </p:txBody>
      </p:sp>
      <p:pic>
        <p:nvPicPr>
          <p:cNvPr id="393263" name="Picture 47">
            <a:extLst>
              <a:ext uri="{FF2B5EF4-FFF2-40B4-BE49-F238E27FC236}">
                <a16:creationId xmlns:a16="http://schemas.microsoft.com/office/drawing/2014/main" id="{B7484AC4-8C7D-4DFF-B275-9F3BC681C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274" t="10596" r="46481" b="28200"/>
          <a:stretch>
            <a:fillRect/>
          </a:stretch>
        </p:blipFill>
        <p:spPr bwMode="auto">
          <a:xfrm>
            <a:off x="381000" y="1295400"/>
            <a:ext cx="8382000" cy="3433763"/>
          </a:xfrm>
          <a:prstGeom prst="rect">
            <a:avLst/>
          </a:prstGeom>
          <a:noFill/>
          <a:ln w="50800">
            <a:solidFill>
              <a:schemeClr val="accent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3218" name="Rectangle 2">
            <a:extLst>
              <a:ext uri="{FF2B5EF4-FFF2-40B4-BE49-F238E27FC236}">
                <a16:creationId xmlns:a16="http://schemas.microsoft.com/office/drawing/2014/main" id="{ECEF64D4-743D-4E98-9D36-B61F11A29390}"/>
              </a:ext>
            </a:extLst>
          </p:cNvPr>
          <p:cNvSpPr>
            <a:spLocks noGrp="1" noRot="1" noChangeArrowheads="1"/>
          </p:cNvSpPr>
          <p:nvPr>
            <p:ph type="title"/>
          </p:nvPr>
        </p:nvSpPr>
        <p:spPr/>
        <p:txBody>
          <a:bodyPr/>
          <a:lstStyle/>
          <a:p>
            <a:r>
              <a:rPr lang="en-US" altLang="en-US"/>
              <a:t>Typical Asynchronous Timing</a:t>
            </a:r>
          </a:p>
        </p:txBody>
      </p:sp>
      <p:sp>
        <p:nvSpPr>
          <p:cNvPr id="393221" name="Text Box 5">
            <a:extLst>
              <a:ext uri="{FF2B5EF4-FFF2-40B4-BE49-F238E27FC236}">
                <a16:creationId xmlns:a16="http://schemas.microsoft.com/office/drawing/2014/main" id="{094589AE-7158-4A17-B73D-A1A2DB8E1672}"/>
              </a:ext>
            </a:extLst>
          </p:cNvPr>
          <p:cNvSpPr txBox="1">
            <a:spLocks noChangeArrowheads="1"/>
          </p:cNvSpPr>
          <p:nvPr/>
        </p:nvSpPr>
        <p:spPr bwMode="auto">
          <a:xfrm>
            <a:off x="304800" y="685800"/>
            <a:ext cx="1989138" cy="542925"/>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b="0"/>
              <a:t>Voltage = 5V/Division</a:t>
            </a:r>
            <a:br>
              <a:rPr lang="en-US" altLang="en-US" sz="1400" b="0"/>
            </a:br>
            <a:r>
              <a:rPr lang="en-US" altLang="en-US" sz="1400" b="0"/>
              <a:t>Time = 200uS/Division</a:t>
            </a:r>
          </a:p>
        </p:txBody>
      </p:sp>
      <p:grpSp>
        <p:nvGrpSpPr>
          <p:cNvPr id="393277" name="Group 61">
            <a:extLst>
              <a:ext uri="{FF2B5EF4-FFF2-40B4-BE49-F238E27FC236}">
                <a16:creationId xmlns:a16="http://schemas.microsoft.com/office/drawing/2014/main" id="{6EC7F42D-ABB3-4C0B-848A-223740030FC3}"/>
              </a:ext>
            </a:extLst>
          </p:cNvPr>
          <p:cNvGrpSpPr>
            <a:grpSpLocks/>
          </p:cNvGrpSpPr>
          <p:nvPr/>
        </p:nvGrpSpPr>
        <p:grpSpPr bwMode="auto">
          <a:xfrm>
            <a:off x="762000" y="3048000"/>
            <a:ext cx="920750" cy="2238375"/>
            <a:chOff x="432" y="1920"/>
            <a:chExt cx="580" cy="1410"/>
          </a:xfrm>
        </p:grpSpPr>
        <p:sp>
          <p:nvSpPr>
            <p:cNvPr id="393242" name="Oval 26">
              <a:extLst>
                <a:ext uri="{FF2B5EF4-FFF2-40B4-BE49-F238E27FC236}">
                  <a16:creationId xmlns:a16="http://schemas.microsoft.com/office/drawing/2014/main" id="{8D2C8C7D-F662-4581-A68E-D4C6FB2D9DD1}"/>
                </a:ext>
              </a:extLst>
            </p:cNvPr>
            <p:cNvSpPr>
              <a:spLocks noChangeArrowheads="1"/>
            </p:cNvSpPr>
            <p:nvPr/>
          </p:nvSpPr>
          <p:spPr bwMode="auto">
            <a:xfrm>
              <a:off x="432" y="3120"/>
              <a:ext cx="580" cy="210"/>
            </a:xfrm>
            <a:prstGeom prst="ellipse">
              <a:avLst/>
            </a:prstGeom>
            <a:solidFill>
              <a:schemeClr val="tx2"/>
            </a:solidFill>
            <a:ln w="254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t>Start-Bit</a:t>
              </a:r>
            </a:p>
          </p:txBody>
        </p:sp>
        <p:sp>
          <p:nvSpPr>
            <p:cNvPr id="393243" name="Line 27">
              <a:extLst>
                <a:ext uri="{FF2B5EF4-FFF2-40B4-BE49-F238E27FC236}">
                  <a16:creationId xmlns:a16="http://schemas.microsoft.com/office/drawing/2014/main" id="{15D9B3F4-D7A5-414D-A9E9-1096607B8766}"/>
                </a:ext>
              </a:extLst>
            </p:cNvPr>
            <p:cNvSpPr>
              <a:spLocks noChangeShapeType="1"/>
            </p:cNvSpPr>
            <p:nvPr/>
          </p:nvSpPr>
          <p:spPr bwMode="auto">
            <a:xfrm>
              <a:off x="912" y="1920"/>
              <a:ext cx="0" cy="1200"/>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393278" name="Group 62">
            <a:extLst>
              <a:ext uri="{FF2B5EF4-FFF2-40B4-BE49-F238E27FC236}">
                <a16:creationId xmlns:a16="http://schemas.microsoft.com/office/drawing/2014/main" id="{B6D438C5-3F09-4B2A-BB78-E25A4CA2C81E}"/>
              </a:ext>
            </a:extLst>
          </p:cNvPr>
          <p:cNvGrpSpPr>
            <a:grpSpLocks/>
          </p:cNvGrpSpPr>
          <p:nvPr/>
        </p:nvGrpSpPr>
        <p:grpSpPr bwMode="auto">
          <a:xfrm>
            <a:off x="1643063" y="3048000"/>
            <a:ext cx="1030287" cy="2632075"/>
            <a:chOff x="1035" y="1920"/>
            <a:chExt cx="649" cy="1658"/>
          </a:xfrm>
        </p:grpSpPr>
        <p:sp>
          <p:nvSpPr>
            <p:cNvPr id="393246" name="Line 30">
              <a:extLst>
                <a:ext uri="{FF2B5EF4-FFF2-40B4-BE49-F238E27FC236}">
                  <a16:creationId xmlns:a16="http://schemas.microsoft.com/office/drawing/2014/main" id="{393DC114-6078-4748-84FE-5A707353DFD2}"/>
                </a:ext>
              </a:extLst>
            </p:cNvPr>
            <p:cNvSpPr>
              <a:spLocks noChangeShapeType="1"/>
            </p:cNvSpPr>
            <p:nvPr/>
          </p:nvSpPr>
          <p:spPr bwMode="auto">
            <a:xfrm>
              <a:off x="1536" y="1920"/>
              <a:ext cx="0" cy="1392"/>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393255" name="Rectangle 39">
              <a:extLst>
                <a:ext uri="{FF2B5EF4-FFF2-40B4-BE49-F238E27FC236}">
                  <a16:creationId xmlns:a16="http://schemas.microsoft.com/office/drawing/2014/main" id="{DC8B8446-FDEA-4001-8B0C-EE1061120041}"/>
                </a:ext>
              </a:extLst>
            </p:cNvPr>
            <p:cNvSpPr>
              <a:spLocks noChangeArrowheads="1"/>
            </p:cNvSpPr>
            <p:nvPr/>
          </p:nvSpPr>
          <p:spPr bwMode="auto">
            <a:xfrm>
              <a:off x="1035" y="2007"/>
              <a:ext cx="408" cy="189"/>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200" b="0"/>
                <a:t>156uS</a:t>
              </a:r>
            </a:p>
          </p:txBody>
        </p:sp>
        <p:sp>
          <p:nvSpPr>
            <p:cNvPr id="393267" name="Text Box 51">
              <a:extLst>
                <a:ext uri="{FF2B5EF4-FFF2-40B4-BE49-F238E27FC236}">
                  <a16:creationId xmlns:a16="http://schemas.microsoft.com/office/drawing/2014/main" id="{F0BB6A0B-C3E1-47C9-80DA-B2C99D6C6441}"/>
                </a:ext>
              </a:extLst>
            </p:cNvPr>
            <p:cNvSpPr txBox="1">
              <a:spLocks noChangeArrowheads="1"/>
            </p:cNvSpPr>
            <p:nvPr/>
          </p:nvSpPr>
          <p:spPr bwMode="auto">
            <a:xfrm>
              <a:off x="1392" y="3312"/>
              <a:ext cx="292" cy="266"/>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a:t>
              </a:r>
              <a:br>
                <a:rPr lang="en-US" altLang="en-US"/>
              </a:br>
              <a:r>
                <a:rPr lang="en-US" altLang="en-US"/>
                <a:t>LSB</a:t>
              </a:r>
            </a:p>
          </p:txBody>
        </p:sp>
      </p:grpSp>
      <p:grpSp>
        <p:nvGrpSpPr>
          <p:cNvPr id="393279" name="Group 63">
            <a:extLst>
              <a:ext uri="{FF2B5EF4-FFF2-40B4-BE49-F238E27FC236}">
                <a16:creationId xmlns:a16="http://schemas.microsoft.com/office/drawing/2014/main" id="{EE826387-C030-4170-AE19-5A852701A267}"/>
              </a:ext>
            </a:extLst>
          </p:cNvPr>
          <p:cNvGrpSpPr>
            <a:grpSpLocks/>
          </p:cNvGrpSpPr>
          <p:nvPr/>
        </p:nvGrpSpPr>
        <p:grpSpPr bwMode="auto">
          <a:xfrm>
            <a:off x="2514600" y="3048000"/>
            <a:ext cx="660400" cy="2479675"/>
            <a:chOff x="1584" y="1920"/>
            <a:chExt cx="416" cy="1562"/>
          </a:xfrm>
        </p:grpSpPr>
        <p:sp>
          <p:nvSpPr>
            <p:cNvPr id="393247" name="Line 31">
              <a:extLst>
                <a:ext uri="{FF2B5EF4-FFF2-40B4-BE49-F238E27FC236}">
                  <a16:creationId xmlns:a16="http://schemas.microsoft.com/office/drawing/2014/main" id="{E3809B14-6822-4F96-83F1-7E764801A605}"/>
                </a:ext>
              </a:extLst>
            </p:cNvPr>
            <p:cNvSpPr>
              <a:spLocks noChangeShapeType="1"/>
            </p:cNvSpPr>
            <p:nvPr/>
          </p:nvSpPr>
          <p:spPr bwMode="auto">
            <a:xfrm>
              <a:off x="1920" y="1920"/>
              <a:ext cx="0" cy="1392"/>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393256" name="Rectangle 40">
              <a:extLst>
                <a:ext uri="{FF2B5EF4-FFF2-40B4-BE49-F238E27FC236}">
                  <a16:creationId xmlns:a16="http://schemas.microsoft.com/office/drawing/2014/main" id="{75221FE2-2449-41A5-A6DF-369645C2DA61}"/>
                </a:ext>
              </a:extLst>
            </p:cNvPr>
            <p:cNvSpPr>
              <a:spLocks noChangeArrowheads="1"/>
            </p:cNvSpPr>
            <p:nvPr/>
          </p:nvSpPr>
          <p:spPr bwMode="auto">
            <a:xfrm>
              <a:off x="1584" y="2007"/>
              <a:ext cx="288" cy="247"/>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91440" rIns="0" bIns="91440" anchor="ctr">
              <a:spAutoFit/>
            </a:bodyPr>
            <a:lstStyle/>
            <a:p>
              <a:r>
                <a:rPr lang="en-US" altLang="en-US" sz="1200" b="0"/>
                <a:t>104</a:t>
              </a:r>
            </a:p>
          </p:txBody>
        </p:sp>
        <p:sp>
          <p:nvSpPr>
            <p:cNvPr id="393268" name="Text Box 52">
              <a:extLst>
                <a:ext uri="{FF2B5EF4-FFF2-40B4-BE49-F238E27FC236}">
                  <a16:creationId xmlns:a16="http://schemas.microsoft.com/office/drawing/2014/main" id="{E3783A2E-99A0-42E6-BB58-A71DF5F22148}"/>
                </a:ext>
              </a:extLst>
            </p:cNvPr>
            <p:cNvSpPr txBox="1">
              <a:spLocks noChangeArrowheads="1"/>
            </p:cNvSpPr>
            <p:nvPr/>
          </p:nvSpPr>
          <p:spPr bwMode="auto">
            <a:xfrm>
              <a:off x="1824" y="3312"/>
              <a:ext cx="176" cy="170"/>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a:t>
              </a:r>
            </a:p>
          </p:txBody>
        </p:sp>
      </p:grpSp>
      <p:grpSp>
        <p:nvGrpSpPr>
          <p:cNvPr id="393280" name="Group 64">
            <a:extLst>
              <a:ext uri="{FF2B5EF4-FFF2-40B4-BE49-F238E27FC236}">
                <a16:creationId xmlns:a16="http://schemas.microsoft.com/office/drawing/2014/main" id="{2AAD2A01-93E0-4917-ACB4-FA55DBB8447D}"/>
              </a:ext>
            </a:extLst>
          </p:cNvPr>
          <p:cNvGrpSpPr>
            <a:grpSpLocks/>
          </p:cNvGrpSpPr>
          <p:nvPr/>
        </p:nvGrpSpPr>
        <p:grpSpPr bwMode="auto">
          <a:xfrm>
            <a:off x="3124200" y="3048000"/>
            <a:ext cx="660400" cy="2479675"/>
            <a:chOff x="1968" y="1920"/>
            <a:chExt cx="416" cy="1562"/>
          </a:xfrm>
        </p:grpSpPr>
        <p:sp>
          <p:nvSpPr>
            <p:cNvPr id="393248" name="Line 32">
              <a:extLst>
                <a:ext uri="{FF2B5EF4-FFF2-40B4-BE49-F238E27FC236}">
                  <a16:creationId xmlns:a16="http://schemas.microsoft.com/office/drawing/2014/main" id="{9ECFFB7C-898A-4019-85C2-0457B8FE3663}"/>
                </a:ext>
              </a:extLst>
            </p:cNvPr>
            <p:cNvSpPr>
              <a:spLocks noChangeShapeType="1"/>
            </p:cNvSpPr>
            <p:nvPr/>
          </p:nvSpPr>
          <p:spPr bwMode="auto">
            <a:xfrm>
              <a:off x="2304" y="1920"/>
              <a:ext cx="0" cy="1392"/>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393257" name="Rectangle 41">
              <a:extLst>
                <a:ext uri="{FF2B5EF4-FFF2-40B4-BE49-F238E27FC236}">
                  <a16:creationId xmlns:a16="http://schemas.microsoft.com/office/drawing/2014/main" id="{6DC42F68-5569-4E8B-8987-7FF80556E14E}"/>
                </a:ext>
              </a:extLst>
            </p:cNvPr>
            <p:cNvSpPr>
              <a:spLocks noChangeArrowheads="1"/>
            </p:cNvSpPr>
            <p:nvPr/>
          </p:nvSpPr>
          <p:spPr bwMode="auto">
            <a:xfrm>
              <a:off x="1968" y="2002"/>
              <a:ext cx="288" cy="247"/>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91440" rIns="0" bIns="91440" anchor="ctr">
              <a:spAutoFit/>
            </a:bodyPr>
            <a:lstStyle/>
            <a:p>
              <a:r>
                <a:rPr lang="en-US" altLang="en-US" sz="1200" b="0"/>
                <a:t>104</a:t>
              </a:r>
            </a:p>
          </p:txBody>
        </p:sp>
        <p:sp>
          <p:nvSpPr>
            <p:cNvPr id="393269" name="Text Box 53">
              <a:extLst>
                <a:ext uri="{FF2B5EF4-FFF2-40B4-BE49-F238E27FC236}">
                  <a16:creationId xmlns:a16="http://schemas.microsoft.com/office/drawing/2014/main" id="{3CE72E10-ADDA-439D-86D2-654C51F2EAA0}"/>
                </a:ext>
              </a:extLst>
            </p:cNvPr>
            <p:cNvSpPr txBox="1">
              <a:spLocks noChangeArrowheads="1"/>
            </p:cNvSpPr>
            <p:nvPr/>
          </p:nvSpPr>
          <p:spPr bwMode="auto">
            <a:xfrm>
              <a:off x="2208" y="3312"/>
              <a:ext cx="176" cy="170"/>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a:t>
              </a:r>
            </a:p>
          </p:txBody>
        </p:sp>
      </p:grpSp>
      <p:grpSp>
        <p:nvGrpSpPr>
          <p:cNvPr id="393281" name="Group 65">
            <a:extLst>
              <a:ext uri="{FF2B5EF4-FFF2-40B4-BE49-F238E27FC236}">
                <a16:creationId xmlns:a16="http://schemas.microsoft.com/office/drawing/2014/main" id="{76A5E5ED-743E-4DD3-9CAC-39EFAFB551DB}"/>
              </a:ext>
            </a:extLst>
          </p:cNvPr>
          <p:cNvGrpSpPr>
            <a:grpSpLocks/>
          </p:cNvGrpSpPr>
          <p:nvPr/>
        </p:nvGrpSpPr>
        <p:grpSpPr bwMode="auto">
          <a:xfrm>
            <a:off x="3733800" y="3048000"/>
            <a:ext cx="736600" cy="2479675"/>
            <a:chOff x="2352" y="1920"/>
            <a:chExt cx="464" cy="1562"/>
          </a:xfrm>
        </p:grpSpPr>
        <p:sp>
          <p:nvSpPr>
            <p:cNvPr id="393249" name="Line 33">
              <a:extLst>
                <a:ext uri="{FF2B5EF4-FFF2-40B4-BE49-F238E27FC236}">
                  <a16:creationId xmlns:a16="http://schemas.microsoft.com/office/drawing/2014/main" id="{1392B728-0566-4C2B-B246-403FE2A0951D}"/>
                </a:ext>
              </a:extLst>
            </p:cNvPr>
            <p:cNvSpPr>
              <a:spLocks noChangeShapeType="1"/>
            </p:cNvSpPr>
            <p:nvPr/>
          </p:nvSpPr>
          <p:spPr bwMode="auto">
            <a:xfrm>
              <a:off x="2736" y="1920"/>
              <a:ext cx="0" cy="1392"/>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393258" name="Rectangle 42">
              <a:extLst>
                <a:ext uri="{FF2B5EF4-FFF2-40B4-BE49-F238E27FC236}">
                  <a16:creationId xmlns:a16="http://schemas.microsoft.com/office/drawing/2014/main" id="{D4DF6B6C-0868-42B3-B8F5-60C34CAE3D22}"/>
                </a:ext>
              </a:extLst>
            </p:cNvPr>
            <p:cNvSpPr>
              <a:spLocks noChangeArrowheads="1"/>
            </p:cNvSpPr>
            <p:nvPr/>
          </p:nvSpPr>
          <p:spPr bwMode="auto">
            <a:xfrm>
              <a:off x="2352" y="2002"/>
              <a:ext cx="288" cy="247"/>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91440" rIns="0" bIns="91440" anchor="ctr">
              <a:spAutoFit/>
            </a:bodyPr>
            <a:lstStyle/>
            <a:p>
              <a:r>
                <a:rPr lang="en-US" altLang="en-US" sz="1200" b="0"/>
                <a:t>104</a:t>
              </a:r>
            </a:p>
          </p:txBody>
        </p:sp>
        <p:sp>
          <p:nvSpPr>
            <p:cNvPr id="393270" name="Text Box 54">
              <a:extLst>
                <a:ext uri="{FF2B5EF4-FFF2-40B4-BE49-F238E27FC236}">
                  <a16:creationId xmlns:a16="http://schemas.microsoft.com/office/drawing/2014/main" id="{DA9A6E85-C6D9-4302-88C0-BD3064903888}"/>
                </a:ext>
              </a:extLst>
            </p:cNvPr>
            <p:cNvSpPr txBox="1">
              <a:spLocks noChangeArrowheads="1"/>
            </p:cNvSpPr>
            <p:nvPr/>
          </p:nvSpPr>
          <p:spPr bwMode="auto">
            <a:xfrm>
              <a:off x="2640" y="3312"/>
              <a:ext cx="176" cy="170"/>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a:t>
              </a:r>
            </a:p>
          </p:txBody>
        </p:sp>
      </p:grpSp>
      <p:grpSp>
        <p:nvGrpSpPr>
          <p:cNvPr id="393282" name="Group 66">
            <a:extLst>
              <a:ext uri="{FF2B5EF4-FFF2-40B4-BE49-F238E27FC236}">
                <a16:creationId xmlns:a16="http://schemas.microsoft.com/office/drawing/2014/main" id="{FED0C99B-3605-4D82-8DE9-B1DDB5CBACAB}"/>
              </a:ext>
            </a:extLst>
          </p:cNvPr>
          <p:cNvGrpSpPr>
            <a:grpSpLocks/>
          </p:cNvGrpSpPr>
          <p:nvPr/>
        </p:nvGrpSpPr>
        <p:grpSpPr bwMode="auto">
          <a:xfrm>
            <a:off x="4419600" y="3048000"/>
            <a:ext cx="660400" cy="2479675"/>
            <a:chOff x="2784" y="1920"/>
            <a:chExt cx="416" cy="1562"/>
          </a:xfrm>
        </p:grpSpPr>
        <p:sp>
          <p:nvSpPr>
            <p:cNvPr id="393250" name="Line 34">
              <a:extLst>
                <a:ext uri="{FF2B5EF4-FFF2-40B4-BE49-F238E27FC236}">
                  <a16:creationId xmlns:a16="http://schemas.microsoft.com/office/drawing/2014/main" id="{5BECE855-B739-4325-B13F-2D26A4019646}"/>
                </a:ext>
              </a:extLst>
            </p:cNvPr>
            <p:cNvSpPr>
              <a:spLocks noChangeShapeType="1"/>
            </p:cNvSpPr>
            <p:nvPr/>
          </p:nvSpPr>
          <p:spPr bwMode="auto">
            <a:xfrm>
              <a:off x="3120" y="1920"/>
              <a:ext cx="0" cy="1392"/>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393259" name="Rectangle 43">
              <a:extLst>
                <a:ext uri="{FF2B5EF4-FFF2-40B4-BE49-F238E27FC236}">
                  <a16:creationId xmlns:a16="http://schemas.microsoft.com/office/drawing/2014/main" id="{C3F04FE6-94CE-44CE-A6A1-C3F837E7E822}"/>
                </a:ext>
              </a:extLst>
            </p:cNvPr>
            <p:cNvSpPr>
              <a:spLocks noChangeArrowheads="1"/>
            </p:cNvSpPr>
            <p:nvPr/>
          </p:nvSpPr>
          <p:spPr bwMode="auto">
            <a:xfrm>
              <a:off x="2784" y="2002"/>
              <a:ext cx="288" cy="247"/>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91440" rIns="0" bIns="91440" anchor="ctr">
              <a:spAutoFit/>
            </a:bodyPr>
            <a:lstStyle/>
            <a:p>
              <a:r>
                <a:rPr lang="en-US" altLang="en-US" sz="1200" b="0"/>
                <a:t>104</a:t>
              </a:r>
            </a:p>
          </p:txBody>
        </p:sp>
        <p:sp>
          <p:nvSpPr>
            <p:cNvPr id="393271" name="Text Box 55">
              <a:extLst>
                <a:ext uri="{FF2B5EF4-FFF2-40B4-BE49-F238E27FC236}">
                  <a16:creationId xmlns:a16="http://schemas.microsoft.com/office/drawing/2014/main" id="{CD76EF3D-3375-4F24-8246-D51BD626477B}"/>
                </a:ext>
              </a:extLst>
            </p:cNvPr>
            <p:cNvSpPr txBox="1">
              <a:spLocks noChangeArrowheads="1"/>
            </p:cNvSpPr>
            <p:nvPr/>
          </p:nvSpPr>
          <p:spPr bwMode="auto">
            <a:xfrm>
              <a:off x="3024" y="3312"/>
              <a:ext cx="176" cy="170"/>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a:t>
              </a:r>
            </a:p>
          </p:txBody>
        </p:sp>
      </p:grpSp>
      <p:grpSp>
        <p:nvGrpSpPr>
          <p:cNvPr id="393283" name="Group 67">
            <a:extLst>
              <a:ext uri="{FF2B5EF4-FFF2-40B4-BE49-F238E27FC236}">
                <a16:creationId xmlns:a16="http://schemas.microsoft.com/office/drawing/2014/main" id="{48D102A9-C90C-4EDB-86BE-C557D5321047}"/>
              </a:ext>
            </a:extLst>
          </p:cNvPr>
          <p:cNvGrpSpPr>
            <a:grpSpLocks/>
          </p:cNvGrpSpPr>
          <p:nvPr/>
        </p:nvGrpSpPr>
        <p:grpSpPr bwMode="auto">
          <a:xfrm>
            <a:off x="5029200" y="3048000"/>
            <a:ext cx="584200" cy="2479675"/>
            <a:chOff x="3168" y="1920"/>
            <a:chExt cx="368" cy="1562"/>
          </a:xfrm>
        </p:grpSpPr>
        <p:sp>
          <p:nvSpPr>
            <p:cNvPr id="393251" name="Line 35">
              <a:extLst>
                <a:ext uri="{FF2B5EF4-FFF2-40B4-BE49-F238E27FC236}">
                  <a16:creationId xmlns:a16="http://schemas.microsoft.com/office/drawing/2014/main" id="{AD115664-6306-4866-B5BC-4D7D1EFCBA68}"/>
                </a:ext>
              </a:extLst>
            </p:cNvPr>
            <p:cNvSpPr>
              <a:spLocks noChangeShapeType="1"/>
            </p:cNvSpPr>
            <p:nvPr/>
          </p:nvSpPr>
          <p:spPr bwMode="auto">
            <a:xfrm>
              <a:off x="3456" y="1920"/>
              <a:ext cx="0" cy="1392"/>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393260" name="Rectangle 44">
              <a:extLst>
                <a:ext uri="{FF2B5EF4-FFF2-40B4-BE49-F238E27FC236}">
                  <a16:creationId xmlns:a16="http://schemas.microsoft.com/office/drawing/2014/main" id="{B82178BA-D494-496F-A35B-E17F74585BC9}"/>
                </a:ext>
              </a:extLst>
            </p:cNvPr>
            <p:cNvSpPr>
              <a:spLocks noChangeArrowheads="1"/>
            </p:cNvSpPr>
            <p:nvPr/>
          </p:nvSpPr>
          <p:spPr bwMode="auto">
            <a:xfrm>
              <a:off x="3168" y="2002"/>
              <a:ext cx="240" cy="247"/>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91440" rIns="0" bIns="91440" anchor="ctr">
              <a:spAutoFit/>
            </a:bodyPr>
            <a:lstStyle/>
            <a:p>
              <a:r>
                <a:rPr lang="en-US" altLang="en-US" sz="1200" b="0"/>
                <a:t>104</a:t>
              </a:r>
            </a:p>
          </p:txBody>
        </p:sp>
        <p:sp>
          <p:nvSpPr>
            <p:cNvPr id="393272" name="Text Box 56">
              <a:extLst>
                <a:ext uri="{FF2B5EF4-FFF2-40B4-BE49-F238E27FC236}">
                  <a16:creationId xmlns:a16="http://schemas.microsoft.com/office/drawing/2014/main" id="{FC3C50EE-FA59-4105-B5CB-B653027ED021}"/>
                </a:ext>
              </a:extLst>
            </p:cNvPr>
            <p:cNvSpPr txBox="1">
              <a:spLocks noChangeArrowheads="1"/>
            </p:cNvSpPr>
            <p:nvPr/>
          </p:nvSpPr>
          <p:spPr bwMode="auto">
            <a:xfrm>
              <a:off x="3360" y="3312"/>
              <a:ext cx="176" cy="170"/>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a:t>
              </a:r>
            </a:p>
          </p:txBody>
        </p:sp>
      </p:grpSp>
      <p:grpSp>
        <p:nvGrpSpPr>
          <p:cNvPr id="393284" name="Group 68">
            <a:extLst>
              <a:ext uri="{FF2B5EF4-FFF2-40B4-BE49-F238E27FC236}">
                <a16:creationId xmlns:a16="http://schemas.microsoft.com/office/drawing/2014/main" id="{7C184DBC-5881-4ED9-B5EF-28D8B10FA429}"/>
              </a:ext>
            </a:extLst>
          </p:cNvPr>
          <p:cNvGrpSpPr>
            <a:grpSpLocks/>
          </p:cNvGrpSpPr>
          <p:nvPr/>
        </p:nvGrpSpPr>
        <p:grpSpPr bwMode="auto">
          <a:xfrm>
            <a:off x="5562600" y="3048000"/>
            <a:ext cx="660400" cy="2479675"/>
            <a:chOff x="3504" y="1920"/>
            <a:chExt cx="416" cy="1562"/>
          </a:xfrm>
        </p:grpSpPr>
        <p:sp>
          <p:nvSpPr>
            <p:cNvPr id="393252" name="Line 36">
              <a:extLst>
                <a:ext uri="{FF2B5EF4-FFF2-40B4-BE49-F238E27FC236}">
                  <a16:creationId xmlns:a16="http://schemas.microsoft.com/office/drawing/2014/main" id="{CBC75F42-A856-4617-A2FB-B85E694DE5D5}"/>
                </a:ext>
              </a:extLst>
            </p:cNvPr>
            <p:cNvSpPr>
              <a:spLocks noChangeShapeType="1"/>
            </p:cNvSpPr>
            <p:nvPr/>
          </p:nvSpPr>
          <p:spPr bwMode="auto">
            <a:xfrm>
              <a:off x="3840" y="1920"/>
              <a:ext cx="0" cy="1392"/>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393261" name="Rectangle 45">
              <a:extLst>
                <a:ext uri="{FF2B5EF4-FFF2-40B4-BE49-F238E27FC236}">
                  <a16:creationId xmlns:a16="http://schemas.microsoft.com/office/drawing/2014/main" id="{02178B31-9786-411E-8118-C468ECBE90A4}"/>
                </a:ext>
              </a:extLst>
            </p:cNvPr>
            <p:cNvSpPr>
              <a:spLocks noChangeArrowheads="1"/>
            </p:cNvSpPr>
            <p:nvPr/>
          </p:nvSpPr>
          <p:spPr bwMode="auto">
            <a:xfrm>
              <a:off x="3504" y="2002"/>
              <a:ext cx="288" cy="247"/>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91440" rIns="0" bIns="91440" anchor="ctr">
              <a:spAutoFit/>
            </a:bodyPr>
            <a:lstStyle/>
            <a:p>
              <a:r>
                <a:rPr lang="en-US" altLang="en-US" sz="1200" b="0"/>
                <a:t>104</a:t>
              </a:r>
            </a:p>
          </p:txBody>
        </p:sp>
        <p:sp>
          <p:nvSpPr>
            <p:cNvPr id="393273" name="Text Box 57">
              <a:extLst>
                <a:ext uri="{FF2B5EF4-FFF2-40B4-BE49-F238E27FC236}">
                  <a16:creationId xmlns:a16="http://schemas.microsoft.com/office/drawing/2014/main" id="{E7A89AC7-80C8-4049-8FC1-27043B040C2C}"/>
                </a:ext>
              </a:extLst>
            </p:cNvPr>
            <p:cNvSpPr txBox="1">
              <a:spLocks noChangeArrowheads="1"/>
            </p:cNvSpPr>
            <p:nvPr/>
          </p:nvSpPr>
          <p:spPr bwMode="auto">
            <a:xfrm>
              <a:off x="3744" y="3312"/>
              <a:ext cx="176" cy="170"/>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a:t>
              </a:r>
            </a:p>
          </p:txBody>
        </p:sp>
      </p:grpSp>
      <p:grpSp>
        <p:nvGrpSpPr>
          <p:cNvPr id="393289" name="Group 73">
            <a:extLst>
              <a:ext uri="{FF2B5EF4-FFF2-40B4-BE49-F238E27FC236}">
                <a16:creationId xmlns:a16="http://schemas.microsoft.com/office/drawing/2014/main" id="{3485885A-6245-4106-9F85-D808F8A6D1EA}"/>
              </a:ext>
            </a:extLst>
          </p:cNvPr>
          <p:cNvGrpSpPr>
            <a:grpSpLocks/>
          </p:cNvGrpSpPr>
          <p:nvPr/>
        </p:nvGrpSpPr>
        <p:grpSpPr bwMode="auto">
          <a:xfrm>
            <a:off x="6172200" y="3048000"/>
            <a:ext cx="949325" cy="2632075"/>
            <a:chOff x="3888" y="1920"/>
            <a:chExt cx="598" cy="1658"/>
          </a:xfrm>
        </p:grpSpPr>
        <p:sp>
          <p:nvSpPr>
            <p:cNvPr id="393253" name="Line 37">
              <a:extLst>
                <a:ext uri="{FF2B5EF4-FFF2-40B4-BE49-F238E27FC236}">
                  <a16:creationId xmlns:a16="http://schemas.microsoft.com/office/drawing/2014/main" id="{CAAEAF3F-1782-48B6-B299-948EA43FB8AA}"/>
                </a:ext>
              </a:extLst>
            </p:cNvPr>
            <p:cNvSpPr>
              <a:spLocks noChangeShapeType="1"/>
            </p:cNvSpPr>
            <p:nvPr/>
          </p:nvSpPr>
          <p:spPr bwMode="auto">
            <a:xfrm>
              <a:off x="4272" y="1920"/>
              <a:ext cx="0" cy="1392"/>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nvGrpSpPr>
            <p:cNvPr id="393285" name="Group 69">
              <a:extLst>
                <a:ext uri="{FF2B5EF4-FFF2-40B4-BE49-F238E27FC236}">
                  <a16:creationId xmlns:a16="http://schemas.microsoft.com/office/drawing/2014/main" id="{F47E3B23-8ADE-40E8-ADBA-C7B8D95458AF}"/>
                </a:ext>
              </a:extLst>
            </p:cNvPr>
            <p:cNvGrpSpPr>
              <a:grpSpLocks/>
            </p:cNvGrpSpPr>
            <p:nvPr/>
          </p:nvGrpSpPr>
          <p:grpSpPr bwMode="auto">
            <a:xfrm>
              <a:off x="3888" y="2002"/>
              <a:ext cx="598" cy="1576"/>
              <a:chOff x="3888" y="2002"/>
              <a:chExt cx="598" cy="1576"/>
            </a:xfrm>
          </p:grpSpPr>
          <p:sp>
            <p:nvSpPr>
              <p:cNvPr id="393262" name="Rectangle 46">
                <a:extLst>
                  <a:ext uri="{FF2B5EF4-FFF2-40B4-BE49-F238E27FC236}">
                    <a16:creationId xmlns:a16="http://schemas.microsoft.com/office/drawing/2014/main" id="{0F962CB9-C499-4A9D-AB78-7221063404EA}"/>
                  </a:ext>
                </a:extLst>
              </p:cNvPr>
              <p:cNvSpPr>
                <a:spLocks noChangeArrowheads="1"/>
              </p:cNvSpPr>
              <p:nvPr/>
            </p:nvSpPr>
            <p:spPr bwMode="auto">
              <a:xfrm>
                <a:off x="3888" y="2002"/>
                <a:ext cx="288" cy="247"/>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91440" rIns="0" bIns="91440" anchor="ctr">
                <a:spAutoFit/>
              </a:bodyPr>
              <a:lstStyle/>
              <a:p>
                <a:r>
                  <a:rPr lang="en-US" altLang="en-US" sz="1200" b="0"/>
                  <a:t>104</a:t>
                </a:r>
              </a:p>
            </p:txBody>
          </p:sp>
          <p:sp>
            <p:nvSpPr>
              <p:cNvPr id="393274" name="Text Box 58">
                <a:extLst>
                  <a:ext uri="{FF2B5EF4-FFF2-40B4-BE49-F238E27FC236}">
                    <a16:creationId xmlns:a16="http://schemas.microsoft.com/office/drawing/2014/main" id="{F445CD09-C146-4D73-803A-D9C0F17ECD51}"/>
                  </a:ext>
                </a:extLst>
              </p:cNvPr>
              <p:cNvSpPr txBox="1">
                <a:spLocks noChangeArrowheads="1"/>
              </p:cNvSpPr>
              <p:nvPr/>
            </p:nvSpPr>
            <p:spPr bwMode="auto">
              <a:xfrm>
                <a:off x="4176" y="3312"/>
                <a:ext cx="310" cy="266"/>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a:t>
                </a:r>
                <a:br>
                  <a:rPr lang="en-US" altLang="en-US"/>
                </a:br>
                <a:r>
                  <a:rPr lang="en-US" altLang="en-US"/>
                  <a:t>MSB</a:t>
                </a:r>
              </a:p>
            </p:txBody>
          </p:sp>
        </p:grpSp>
      </p:grpSp>
      <p:grpSp>
        <p:nvGrpSpPr>
          <p:cNvPr id="393288" name="Group 72">
            <a:extLst>
              <a:ext uri="{FF2B5EF4-FFF2-40B4-BE49-F238E27FC236}">
                <a16:creationId xmlns:a16="http://schemas.microsoft.com/office/drawing/2014/main" id="{CA713656-A346-4B66-A58E-C3D9B1C3827E}"/>
              </a:ext>
            </a:extLst>
          </p:cNvPr>
          <p:cNvGrpSpPr>
            <a:grpSpLocks/>
          </p:cNvGrpSpPr>
          <p:nvPr/>
        </p:nvGrpSpPr>
        <p:grpSpPr bwMode="auto">
          <a:xfrm>
            <a:off x="6858000" y="3048000"/>
            <a:ext cx="1292225" cy="2238375"/>
            <a:chOff x="4320" y="1920"/>
            <a:chExt cx="814" cy="1410"/>
          </a:xfrm>
        </p:grpSpPr>
        <p:sp>
          <p:nvSpPr>
            <p:cNvPr id="393264" name="Line 48">
              <a:extLst>
                <a:ext uri="{FF2B5EF4-FFF2-40B4-BE49-F238E27FC236}">
                  <a16:creationId xmlns:a16="http://schemas.microsoft.com/office/drawing/2014/main" id="{8F1E8EFB-79CE-4501-9A13-10B1080D6EFF}"/>
                </a:ext>
              </a:extLst>
            </p:cNvPr>
            <p:cNvSpPr>
              <a:spLocks noChangeShapeType="1"/>
            </p:cNvSpPr>
            <p:nvPr/>
          </p:nvSpPr>
          <p:spPr bwMode="auto">
            <a:xfrm>
              <a:off x="4656" y="1920"/>
              <a:ext cx="0" cy="1200"/>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393286" name="Group 70">
              <a:extLst>
                <a:ext uri="{FF2B5EF4-FFF2-40B4-BE49-F238E27FC236}">
                  <a16:creationId xmlns:a16="http://schemas.microsoft.com/office/drawing/2014/main" id="{45D4A26D-3EC3-48C8-97E6-07BA69E9BE0B}"/>
                </a:ext>
              </a:extLst>
            </p:cNvPr>
            <p:cNvGrpSpPr>
              <a:grpSpLocks/>
            </p:cNvGrpSpPr>
            <p:nvPr/>
          </p:nvGrpSpPr>
          <p:grpSpPr bwMode="auto">
            <a:xfrm>
              <a:off x="4320" y="2002"/>
              <a:ext cx="814" cy="1328"/>
              <a:chOff x="4320" y="2002"/>
              <a:chExt cx="814" cy="1328"/>
            </a:xfrm>
          </p:grpSpPr>
          <p:sp>
            <p:nvSpPr>
              <p:cNvPr id="393265" name="Rectangle 49">
                <a:extLst>
                  <a:ext uri="{FF2B5EF4-FFF2-40B4-BE49-F238E27FC236}">
                    <a16:creationId xmlns:a16="http://schemas.microsoft.com/office/drawing/2014/main" id="{36DA38D0-F430-4F5B-8005-ED5B69F33746}"/>
                  </a:ext>
                </a:extLst>
              </p:cNvPr>
              <p:cNvSpPr>
                <a:spLocks noChangeArrowheads="1"/>
              </p:cNvSpPr>
              <p:nvPr/>
            </p:nvSpPr>
            <p:spPr bwMode="auto">
              <a:xfrm>
                <a:off x="4320" y="2002"/>
                <a:ext cx="288" cy="247"/>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91440" rIns="0" bIns="91440" anchor="ctr">
                <a:spAutoFit/>
              </a:bodyPr>
              <a:lstStyle/>
              <a:p>
                <a:r>
                  <a:rPr lang="en-US" altLang="en-US" sz="1200" b="0"/>
                  <a:t>104</a:t>
                </a:r>
              </a:p>
            </p:txBody>
          </p:sp>
          <p:sp>
            <p:nvSpPr>
              <p:cNvPr id="393275" name="Oval 59">
                <a:extLst>
                  <a:ext uri="{FF2B5EF4-FFF2-40B4-BE49-F238E27FC236}">
                    <a16:creationId xmlns:a16="http://schemas.microsoft.com/office/drawing/2014/main" id="{57069253-263D-46CF-90BA-296153C7D7AC}"/>
                  </a:ext>
                </a:extLst>
              </p:cNvPr>
              <p:cNvSpPr>
                <a:spLocks noChangeArrowheads="1"/>
              </p:cNvSpPr>
              <p:nvPr/>
            </p:nvSpPr>
            <p:spPr bwMode="auto">
              <a:xfrm>
                <a:off x="4560" y="3120"/>
                <a:ext cx="574" cy="210"/>
              </a:xfrm>
              <a:prstGeom prst="ellipse">
                <a:avLst/>
              </a:prstGeom>
              <a:solidFill>
                <a:schemeClr val="tx2"/>
              </a:solidFill>
              <a:ln w="254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t>Stop-Bit</a:t>
                </a:r>
              </a:p>
            </p:txBody>
          </p:sp>
        </p:grpSp>
      </p:grpSp>
      <p:sp>
        <p:nvSpPr>
          <p:cNvPr id="393287" name="Rectangle 71">
            <a:extLst>
              <a:ext uri="{FF2B5EF4-FFF2-40B4-BE49-F238E27FC236}">
                <a16:creationId xmlns:a16="http://schemas.microsoft.com/office/drawing/2014/main" id="{AA689585-3AFB-4551-97A2-F3C613EB1084}"/>
              </a:ext>
            </a:extLst>
          </p:cNvPr>
          <p:cNvSpPr>
            <a:spLocks noChangeArrowheads="1"/>
          </p:cNvSpPr>
          <p:nvPr/>
        </p:nvSpPr>
        <p:spPr bwMode="auto">
          <a:xfrm>
            <a:off x="2971800" y="5791200"/>
            <a:ext cx="3476625" cy="330200"/>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t>Value = 01001101 Binary or 77 Decimal</a:t>
            </a:r>
          </a:p>
        </p:txBody>
      </p:sp>
      <p:sp>
        <p:nvSpPr>
          <p:cNvPr id="393290" name="Text Box 74">
            <a:extLst>
              <a:ext uri="{FF2B5EF4-FFF2-40B4-BE49-F238E27FC236}">
                <a16:creationId xmlns:a16="http://schemas.microsoft.com/office/drawing/2014/main" id="{7D8A506E-1B3A-410F-87A7-52F10A714B01}"/>
              </a:ext>
            </a:extLst>
          </p:cNvPr>
          <p:cNvSpPr txBox="1">
            <a:spLocks noChangeArrowheads="1"/>
          </p:cNvSpPr>
          <p:nvPr/>
        </p:nvSpPr>
        <p:spPr bwMode="auto">
          <a:xfrm>
            <a:off x="6553200" y="609600"/>
            <a:ext cx="2233613" cy="542925"/>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b="0"/>
              <a:t>Total byte transmission = </a:t>
            </a:r>
            <a:br>
              <a:rPr lang="en-US" altLang="en-US" sz="1400" b="0"/>
            </a:br>
            <a:r>
              <a:rPr lang="en-US" altLang="en-US" sz="1400" b="0"/>
              <a:t>10 * 104uS = 1.04mS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000"/>
                                  </p:stCondLst>
                                  <p:childTnLst>
                                    <p:set>
                                      <p:cBhvr>
                                        <p:cTn id="6" dur="1" fill="hold">
                                          <p:stCondLst>
                                            <p:cond delay="499"/>
                                          </p:stCondLst>
                                        </p:cTn>
                                        <p:tgtEl>
                                          <p:spTgt spid="393277"/>
                                        </p:tgtEl>
                                        <p:attrNameLst>
                                          <p:attrName>style.visibility</p:attrName>
                                        </p:attrNameLst>
                                      </p:cBhvr>
                                      <p:to>
                                        <p:strVal val="visible"/>
                                      </p:to>
                                    </p:set>
                                  </p:childTnLst>
                                </p:cTn>
                              </p:par>
                            </p:childTnLst>
                          </p:cTn>
                        </p:par>
                        <p:par>
                          <p:cTn id="7" fill="hold" nodeType="afterGroup">
                            <p:stCondLst>
                              <p:cond delay="2500"/>
                            </p:stCondLst>
                            <p:childTnLst>
                              <p:par>
                                <p:cTn id="8" presetID="1" presetClass="entr" presetSubtype="0" fill="hold" nodeType="afterEffect">
                                  <p:stCondLst>
                                    <p:cond delay="1000"/>
                                  </p:stCondLst>
                                  <p:childTnLst>
                                    <p:set>
                                      <p:cBhvr>
                                        <p:cTn id="9" dur="1" fill="hold">
                                          <p:stCondLst>
                                            <p:cond delay="499"/>
                                          </p:stCondLst>
                                        </p:cTn>
                                        <p:tgtEl>
                                          <p:spTgt spid="393278"/>
                                        </p:tgtEl>
                                        <p:attrNameLst>
                                          <p:attrName>style.visibility</p:attrName>
                                        </p:attrNameLst>
                                      </p:cBhvr>
                                      <p:to>
                                        <p:strVal val="visible"/>
                                      </p:to>
                                    </p:set>
                                  </p:childTnLst>
                                </p:cTn>
                              </p:par>
                            </p:childTnLst>
                          </p:cTn>
                        </p:par>
                        <p:par>
                          <p:cTn id="10" fill="hold" nodeType="afterGroup">
                            <p:stCondLst>
                              <p:cond delay="4000"/>
                            </p:stCondLst>
                            <p:childTnLst>
                              <p:par>
                                <p:cTn id="11" presetID="1" presetClass="entr" presetSubtype="0" fill="hold" nodeType="afterEffect">
                                  <p:stCondLst>
                                    <p:cond delay="1000"/>
                                  </p:stCondLst>
                                  <p:childTnLst>
                                    <p:set>
                                      <p:cBhvr>
                                        <p:cTn id="12" dur="1" fill="hold">
                                          <p:stCondLst>
                                            <p:cond delay="499"/>
                                          </p:stCondLst>
                                        </p:cTn>
                                        <p:tgtEl>
                                          <p:spTgt spid="393279"/>
                                        </p:tgtEl>
                                        <p:attrNameLst>
                                          <p:attrName>style.visibility</p:attrName>
                                        </p:attrNameLst>
                                      </p:cBhvr>
                                      <p:to>
                                        <p:strVal val="visible"/>
                                      </p:to>
                                    </p:set>
                                  </p:childTnLst>
                                </p:cTn>
                              </p:par>
                            </p:childTnLst>
                          </p:cTn>
                        </p:par>
                        <p:par>
                          <p:cTn id="13" fill="hold" nodeType="afterGroup">
                            <p:stCondLst>
                              <p:cond delay="5500"/>
                            </p:stCondLst>
                            <p:childTnLst>
                              <p:par>
                                <p:cTn id="14" presetID="1" presetClass="entr" presetSubtype="0" fill="hold" nodeType="afterEffect">
                                  <p:stCondLst>
                                    <p:cond delay="1000"/>
                                  </p:stCondLst>
                                  <p:childTnLst>
                                    <p:set>
                                      <p:cBhvr>
                                        <p:cTn id="15" dur="1" fill="hold">
                                          <p:stCondLst>
                                            <p:cond delay="499"/>
                                          </p:stCondLst>
                                        </p:cTn>
                                        <p:tgtEl>
                                          <p:spTgt spid="393280"/>
                                        </p:tgtEl>
                                        <p:attrNameLst>
                                          <p:attrName>style.visibility</p:attrName>
                                        </p:attrNameLst>
                                      </p:cBhvr>
                                      <p:to>
                                        <p:strVal val="visible"/>
                                      </p:to>
                                    </p:set>
                                  </p:childTnLst>
                                </p:cTn>
                              </p:par>
                            </p:childTnLst>
                          </p:cTn>
                        </p:par>
                        <p:par>
                          <p:cTn id="16" fill="hold" nodeType="afterGroup">
                            <p:stCondLst>
                              <p:cond delay="7000"/>
                            </p:stCondLst>
                            <p:childTnLst>
                              <p:par>
                                <p:cTn id="17" presetID="1" presetClass="entr" presetSubtype="0" fill="hold" nodeType="afterEffect">
                                  <p:stCondLst>
                                    <p:cond delay="1000"/>
                                  </p:stCondLst>
                                  <p:childTnLst>
                                    <p:set>
                                      <p:cBhvr>
                                        <p:cTn id="18" dur="1" fill="hold">
                                          <p:stCondLst>
                                            <p:cond delay="499"/>
                                          </p:stCondLst>
                                        </p:cTn>
                                        <p:tgtEl>
                                          <p:spTgt spid="393281"/>
                                        </p:tgtEl>
                                        <p:attrNameLst>
                                          <p:attrName>style.visibility</p:attrName>
                                        </p:attrNameLst>
                                      </p:cBhvr>
                                      <p:to>
                                        <p:strVal val="visible"/>
                                      </p:to>
                                    </p:set>
                                  </p:childTnLst>
                                </p:cTn>
                              </p:par>
                            </p:childTnLst>
                          </p:cTn>
                        </p:par>
                        <p:par>
                          <p:cTn id="19" fill="hold" nodeType="afterGroup">
                            <p:stCondLst>
                              <p:cond delay="8500"/>
                            </p:stCondLst>
                            <p:childTnLst>
                              <p:par>
                                <p:cTn id="20" presetID="1" presetClass="entr" presetSubtype="0" fill="hold" nodeType="afterEffect">
                                  <p:stCondLst>
                                    <p:cond delay="1000"/>
                                  </p:stCondLst>
                                  <p:childTnLst>
                                    <p:set>
                                      <p:cBhvr>
                                        <p:cTn id="21" dur="1" fill="hold">
                                          <p:stCondLst>
                                            <p:cond delay="499"/>
                                          </p:stCondLst>
                                        </p:cTn>
                                        <p:tgtEl>
                                          <p:spTgt spid="393282"/>
                                        </p:tgtEl>
                                        <p:attrNameLst>
                                          <p:attrName>style.visibility</p:attrName>
                                        </p:attrNameLst>
                                      </p:cBhvr>
                                      <p:to>
                                        <p:strVal val="visible"/>
                                      </p:to>
                                    </p:set>
                                  </p:childTnLst>
                                </p:cTn>
                              </p:par>
                            </p:childTnLst>
                          </p:cTn>
                        </p:par>
                        <p:par>
                          <p:cTn id="22" fill="hold" nodeType="afterGroup">
                            <p:stCondLst>
                              <p:cond delay="10000"/>
                            </p:stCondLst>
                            <p:childTnLst>
                              <p:par>
                                <p:cTn id="23" presetID="1" presetClass="entr" presetSubtype="0" fill="hold" nodeType="afterEffect">
                                  <p:stCondLst>
                                    <p:cond delay="1000"/>
                                  </p:stCondLst>
                                  <p:childTnLst>
                                    <p:set>
                                      <p:cBhvr>
                                        <p:cTn id="24" dur="1" fill="hold">
                                          <p:stCondLst>
                                            <p:cond delay="499"/>
                                          </p:stCondLst>
                                        </p:cTn>
                                        <p:tgtEl>
                                          <p:spTgt spid="393283"/>
                                        </p:tgtEl>
                                        <p:attrNameLst>
                                          <p:attrName>style.visibility</p:attrName>
                                        </p:attrNameLst>
                                      </p:cBhvr>
                                      <p:to>
                                        <p:strVal val="visible"/>
                                      </p:to>
                                    </p:set>
                                  </p:childTnLst>
                                </p:cTn>
                              </p:par>
                            </p:childTnLst>
                          </p:cTn>
                        </p:par>
                        <p:par>
                          <p:cTn id="25" fill="hold" nodeType="afterGroup">
                            <p:stCondLst>
                              <p:cond delay="11500"/>
                            </p:stCondLst>
                            <p:childTnLst>
                              <p:par>
                                <p:cTn id="26" presetID="1" presetClass="entr" presetSubtype="0" fill="hold" nodeType="afterEffect">
                                  <p:stCondLst>
                                    <p:cond delay="1000"/>
                                  </p:stCondLst>
                                  <p:childTnLst>
                                    <p:set>
                                      <p:cBhvr>
                                        <p:cTn id="27" dur="1" fill="hold">
                                          <p:stCondLst>
                                            <p:cond delay="499"/>
                                          </p:stCondLst>
                                        </p:cTn>
                                        <p:tgtEl>
                                          <p:spTgt spid="393284"/>
                                        </p:tgtEl>
                                        <p:attrNameLst>
                                          <p:attrName>style.visibility</p:attrName>
                                        </p:attrNameLst>
                                      </p:cBhvr>
                                      <p:to>
                                        <p:strVal val="visible"/>
                                      </p:to>
                                    </p:set>
                                  </p:childTnLst>
                                </p:cTn>
                              </p:par>
                            </p:childTnLst>
                          </p:cTn>
                        </p:par>
                        <p:par>
                          <p:cTn id="28" fill="hold" nodeType="afterGroup">
                            <p:stCondLst>
                              <p:cond delay="13000"/>
                            </p:stCondLst>
                            <p:childTnLst>
                              <p:par>
                                <p:cTn id="29" presetID="1" presetClass="entr" presetSubtype="0" fill="hold" nodeType="afterEffect">
                                  <p:stCondLst>
                                    <p:cond delay="1000"/>
                                  </p:stCondLst>
                                  <p:childTnLst>
                                    <p:set>
                                      <p:cBhvr>
                                        <p:cTn id="30" dur="1" fill="hold">
                                          <p:stCondLst>
                                            <p:cond delay="499"/>
                                          </p:stCondLst>
                                        </p:cTn>
                                        <p:tgtEl>
                                          <p:spTgt spid="393289"/>
                                        </p:tgtEl>
                                        <p:attrNameLst>
                                          <p:attrName>style.visibility</p:attrName>
                                        </p:attrNameLst>
                                      </p:cBhvr>
                                      <p:to>
                                        <p:strVal val="visible"/>
                                      </p:to>
                                    </p:set>
                                  </p:childTnLst>
                                </p:cTn>
                              </p:par>
                            </p:childTnLst>
                          </p:cTn>
                        </p:par>
                        <p:par>
                          <p:cTn id="31" fill="hold" nodeType="afterGroup">
                            <p:stCondLst>
                              <p:cond delay="14500"/>
                            </p:stCondLst>
                            <p:childTnLst>
                              <p:par>
                                <p:cTn id="32" presetID="1" presetClass="entr" presetSubtype="0" fill="hold" nodeType="afterEffect">
                                  <p:stCondLst>
                                    <p:cond delay="1000"/>
                                  </p:stCondLst>
                                  <p:childTnLst>
                                    <p:set>
                                      <p:cBhvr>
                                        <p:cTn id="33" dur="1" fill="hold">
                                          <p:stCondLst>
                                            <p:cond delay="499"/>
                                          </p:stCondLst>
                                        </p:cTn>
                                        <p:tgtEl>
                                          <p:spTgt spid="393288"/>
                                        </p:tgtEl>
                                        <p:attrNameLst>
                                          <p:attrName>style.visibility</p:attrName>
                                        </p:attrNameLst>
                                      </p:cBhvr>
                                      <p:to>
                                        <p:strVal val="visible"/>
                                      </p:to>
                                    </p:set>
                                  </p:childTnLst>
                                </p:cTn>
                              </p:par>
                            </p:childTnLst>
                          </p:cTn>
                        </p:par>
                        <p:par>
                          <p:cTn id="34" fill="hold" nodeType="afterGroup">
                            <p:stCondLst>
                              <p:cond delay="16000"/>
                            </p:stCondLst>
                            <p:childTnLst>
                              <p:par>
                                <p:cTn id="35" presetID="1" presetClass="entr" presetSubtype="0" fill="hold" grpId="0" nodeType="afterEffect">
                                  <p:stCondLst>
                                    <p:cond delay="1000"/>
                                  </p:stCondLst>
                                  <p:childTnLst>
                                    <p:set>
                                      <p:cBhvr>
                                        <p:cTn id="36" dur="1" fill="hold">
                                          <p:stCondLst>
                                            <p:cond delay="499"/>
                                          </p:stCondLst>
                                        </p:cTn>
                                        <p:tgtEl>
                                          <p:spTgt spid="393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87" grpId="0" animBg="1" autoUpdateAnimBg="0"/>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28F8564-0A81-48BD-BAC9-1F8AD01064E0}"/>
              </a:ext>
            </a:extLst>
          </p:cNvPr>
          <p:cNvSpPr>
            <a:spLocks noGrp="1"/>
          </p:cNvSpPr>
          <p:nvPr>
            <p:ph type="sldNum" sz="quarter" idx="12"/>
          </p:nvPr>
        </p:nvSpPr>
        <p:spPr/>
        <p:txBody>
          <a:bodyPr/>
          <a:lstStyle/>
          <a:p>
            <a:fld id="{E9FC2DCE-40CD-4967-9199-F22AF0DF8AA2}" type="slidenum">
              <a:rPr lang="en-US" altLang="en-US"/>
              <a:pPr/>
              <a:t>229</a:t>
            </a:fld>
            <a:endParaRPr lang="en-US" altLang="en-US"/>
          </a:p>
        </p:txBody>
      </p:sp>
      <p:sp>
        <p:nvSpPr>
          <p:cNvPr id="399362" name="Rectangle 2">
            <a:extLst>
              <a:ext uri="{FF2B5EF4-FFF2-40B4-BE49-F238E27FC236}">
                <a16:creationId xmlns:a16="http://schemas.microsoft.com/office/drawing/2014/main" id="{B0D34425-79F2-4FE8-9CFF-DD30E611FB43}"/>
              </a:ext>
            </a:extLst>
          </p:cNvPr>
          <p:cNvSpPr>
            <a:spLocks noGrp="1" noRot="1" noChangeArrowheads="1"/>
          </p:cNvSpPr>
          <p:nvPr>
            <p:ph type="title"/>
          </p:nvPr>
        </p:nvSpPr>
        <p:spPr/>
        <p:txBody>
          <a:bodyPr/>
          <a:lstStyle/>
          <a:p>
            <a:r>
              <a:rPr lang="en-US" altLang="en-US"/>
              <a:t>RS-232 Standards</a:t>
            </a:r>
          </a:p>
        </p:txBody>
      </p:sp>
      <p:sp>
        <p:nvSpPr>
          <p:cNvPr id="399363" name="Rectangle 3">
            <a:extLst>
              <a:ext uri="{FF2B5EF4-FFF2-40B4-BE49-F238E27FC236}">
                <a16:creationId xmlns:a16="http://schemas.microsoft.com/office/drawing/2014/main" id="{C70CB1F8-A025-4A76-BA83-2DE7A8343661}"/>
              </a:ext>
            </a:extLst>
          </p:cNvPr>
          <p:cNvSpPr>
            <a:spLocks noGrp="1" noRot="1" noChangeArrowheads="1"/>
          </p:cNvSpPr>
          <p:nvPr>
            <p:ph type="body" idx="1"/>
          </p:nvPr>
        </p:nvSpPr>
        <p:spPr>
          <a:xfrm>
            <a:off x="301625" y="762000"/>
            <a:ext cx="8537575" cy="5715000"/>
          </a:xfrm>
        </p:spPr>
        <p:txBody>
          <a:bodyPr/>
          <a:lstStyle/>
          <a:p>
            <a:r>
              <a:rPr lang="en-US" altLang="en-US" sz="2400"/>
              <a:t>While serial communication may be performed using any of the standard I/O, they are not fully compliant with the RS-232 standard.</a:t>
            </a:r>
            <a:br>
              <a:rPr lang="en-US" altLang="en-US" sz="2400"/>
            </a:br>
            <a:endParaRPr lang="en-US" altLang="en-US" sz="2400"/>
          </a:p>
          <a:p>
            <a:r>
              <a:rPr lang="en-US" altLang="en-US" sz="2400"/>
              <a:t>RS-232 defines a </a:t>
            </a:r>
            <a:r>
              <a:rPr lang="en-US" altLang="en-US" sz="2400" b="1"/>
              <a:t>logic level 0 as +3 to +25V</a:t>
            </a:r>
            <a:r>
              <a:rPr lang="en-US" altLang="en-US" sz="2400"/>
              <a:t>, and a logic </a:t>
            </a:r>
            <a:r>
              <a:rPr lang="en-US" altLang="en-US" sz="2400" b="1"/>
              <a:t>level</a:t>
            </a:r>
            <a:r>
              <a:rPr lang="en-US" altLang="en-US" sz="2400"/>
              <a:t> </a:t>
            </a:r>
            <a:r>
              <a:rPr lang="en-US" altLang="en-US" sz="2400" b="1"/>
              <a:t>1 as –3V to –25V</a:t>
            </a:r>
            <a:r>
              <a:rPr lang="en-US" altLang="en-US" sz="2400"/>
              <a:t>.  This is an inverted signal with non-TTL voltage levels.</a:t>
            </a:r>
            <a:br>
              <a:rPr lang="en-US" altLang="en-US" sz="2400"/>
            </a:br>
            <a:endParaRPr lang="en-US" altLang="en-US" sz="2400"/>
          </a:p>
          <a:p>
            <a:r>
              <a:rPr lang="en-US" altLang="en-US" sz="2400"/>
              <a:t>The programming port has circuitry to invert the signal to make it more RS-232 compliant.</a:t>
            </a:r>
            <a:br>
              <a:rPr lang="en-US" altLang="en-US" sz="2400"/>
            </a:br>
            <a:endParaRPr lang="en-US" altLang="en-US" sz="2400"/>
          </a:p>
          <a:p>
            <a:r>
              <a:rPr lang="en-US" altLang="en-US" sz="2400"/>
              <a:t>The BS2 can send data as inverted or non-inverted (true).  This example used non-inverted since the programming port inverts it with hardware.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33BD9E8-C55A-45CE-9EA2-74B3E966FCB0}"/>
              </a:ext>
            </a:extLst>
          </p:cNvPr>
          <p:cNvSpPr>
            <a:spLocks noGrp="1"/>
          </p:cNvSpPr>
          <p:nvPr>
            <p:ph type="sldNum" sz="quarter" idx="12"/>
          </p:nvPr>
        </p:nvSpPr>
        <p:spPr/>
        <p:txBody>
          <a:bodyPr/>
          <a:lstStyle/>
          <a:p>
            <a:fld id="{387783F8-725F-41C1-8496-2BC5A23F4100}" type="slidenum">
              <a:rPr lang="en-US" altLang="en-US"/>
              <a:pPr/>
              <a:t>23</a:t>
            </a:fld>
            <a:endParaRPr lang="en-US" altLang="en-US"/>
          </a:p>
        </p:txBody>
      </p:sp>
      <p:sp>
        <p:nvSpPr>
          <p:cNvPr id="261122" name="Rectangle 2">
            <a:extLst>
              <a:ext uri="{FF2B5EF4-FFF2-40B4-BE49-F238E27FC236}">
                <a16:creationId xmlns:a16="http://schemas.microsoft.com/office/drawing/2014/main" id="{BC42327E-E27E-42E5-9C78-961B1DEAFF1E}"/>
              </a:ext>
            </a:extLst>
          </p:cNvPr>
          <p:cNvSpPr>
            <a:spLocks noGrp="1" noRot="1" noChangeArrowheads="1"/>
          </p:cNvSpPr>
          <p:nvPr>
            <p:ph type="title"/>
          </p:nvPr>
        </p:nvSpPr>
        <p:spPr/>
        <p:txBody>
          <a:bodyPr/>
          <a:lstStyle/>
          <a:p>
            <a:r>
              <a:rPr lang="en-US" altLang="en-US"/>
              <a:t>Other Programming Boards</a:t>
            </a:r>
          </a:p>
        </p:txBody>
      </p:sp>
      <p:sp>
        <p:nvSpPr>
          <p:cNvPr id="261123" name="Rectangle 3">
            <a:extLst>
              <a:ext uri="{FF2B5EF4-FFF2-40B4-BE49-F238E27FC236}">
                <a16:creationId xmlns:a16="http://schemas.microsoft.com/office/drawing/2014/main" id="{64474226-1914-43A1-A1DE-C9A4E9E50725}"/>
              </a:ext>
            </a:extLst>
          </p:cNvPr>
          <p:cNvSpPr>
            <a:spLocks noGrp="1" noRot="1" noChangeArrowheads="1"/>
          </p:cNvSpPr>
          <p:nvPr>
            <p:ph type="body" idx="1"/>
          </p:nvPr>
        </p:nvSpPr>
        <p:spPr>
          <a:xfrm>
            <a:off x="301625" y="1090613"/>
            <a:ext cx="8540750" cy="3227387"/>
          </a:xfrm>
        </p:spPr>
        <p:txBody>
          <a:bodyPr/>
          <a:lstStyle/>
          <a:p>
            <a:pPr>
              <a:lnSpc>
                <a:spcPct val="90000"/>
              </a:lnSpc>
            </a:pPr>
            <a:r>
              <a:rPr lang="en-US" altLang="en-US" sz="2800"/>
              <a:t>While this tutorial focuses on the Board of Education (BOE) carrier board, there are many others which may be used.</a:t>
            </a:r>
          </a:p>
          <a:p>
            <a:pPr>
              <a:lnSpc>
                <a:spcPct val="90000"/>
              </a:lnSpc>
            </a:pPr>
            <a:r>
              <a:rPr lang="en-US" altLang="en-US" sz="2800"/>
              <a:t>All the boards have:</a:t>
            </a:r>
          </a:p>
          <a:p>
            <a:pPr lvl="1">
              <a:lnSpc>
                <a:spcPct val="90000"/>
              </a:lnSpc>
            </a:pPr>
            <a:r>
              <a:rPr lang="en-US" altLang="en-US" sz="2000"/>
              <a:t>Power Connectors.</a:t>
            </a:r>
          </a:p>
          <a:p>
            <a:pPr lvl="1">
              <a:lnSpc>
                <a:spcPct val="90000"/>
              </a:lnSpc>
            </a:pPr>
            <a:r>
              <a:rPr lang="en-US" altLang="en-US" sz="2000"/>
              <a:t>Communications ports.</a:t>
            </a:r>
          </a:p>
          <a:p>
            <a:pPr lvl="1">
              <a:lnSpc>
                <a:spcPct val="90000"/>
              </a:lnSpc>
            </a:pPr>
            <a:r>
              <a:rPr lang="en-US" altLang="en-US" sz="2000"/>
              <a:t>P-numbered I/O connections.</a:t>
            </a:r>
          </a:p>
          <a:p>
            <a:pPr lvl="1">
              <a:lnSpc>
                <a:spcPct val="90000"/>
              </a:lnSpc>
            </a:pPr>
            <a:r>
              <a:rPr lang="en-US" altLang="en-US" sz="2000"/>
              <a:t>Many have a separate 5V regulator for devices.</a:t>
            </a:r>
            <a:endParaRPr lang="en-US" altLang="en-US"/>
          </a:p>
        </p:txBody>
      </p:sp>
      <p:sp>
        <p:nvSpPr>
          <p:cNvPr id="261125" name="Rectangle 5">
            <a:extLst>
              <a:ext uri="{FF2B5EF4-FFF2-40B4-BE49-F238E27FC236}">
                <a16:creationId xmlns:a16="http://schemas.microsoft.com/office/drawing/2014/main" id="{EEF6E354-59AB-46F3-A559-04CB375C2279}"/>
              </a:ext>
            </a:extLst>
          </p:cNvPr>
          <p:cNvSpPr>
            <a:spLocks noChangeArrowheads="1"/>
          </p:cNvSpPr>
          <p:nvPr/>
        </p:nvSpPr>
        <p:spPr bwMode="auto">
          <a:xfrm>
            <a:off x="1066800" y="4267200"/>
            <a:ext cx="3657600" cy="2590800"/>
          </a:xfrm>
          <a:prstGeom prst="rect">
            <a:avLst/>
          </a:prstGeom>
          <a:solidFill>
            <a:schemeClr val="tx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261126" name="Picture 6" descr="BOE close up.jpg                                               00042628Bilbo                          B8AA0ACE:">
            <a:extLst>
              <a:ext uri="{FF2B5EF4-FFF2-40B4-BE49-F238E27FC236}">
                <a16:creationId xmlns:a16="http://schemas.microsoft.com/office/drawing/2014/main" id="{C43D72A1-8B99-40CE-B2FB-CB1A68B69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419600"/>
            <a:ext cx="3276600" cy="2247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EF5325D-2856-4B37-8D52-B6EC45050317}"/>
              </a:ext>
            </a:extLst>
          </p:cNvPr>
          <p:cNvSpPr>
            <a:spLocks noGrp="1"/>
          </p:cNvSpPr>
          <p:nvPr>
            <p:ph type="sldNum" sz="quarter" idx="12"/>
          </p:nvPr>
        </p:nvSpPr>
        <p:spPr/>
        <p:txBody>
          <a:bodyPr/>
          <a:lstStyle/>
          <a:p>
            <a:fld id="{B90CB248-0D6A-499A-AAEE-CBDEE7403532}" type="slidenum">
              <a:rPr lang="en-US" altLang="en-US"/>
              <a:pPr/>
              <a:t>230</a:t>
            </a:fld>
            <a:endParaRPr lang="en-US" altLang="en-US"/>
          </a:p>
        </p:txBody>
      </p:sp>
      <p:sp>
        <p:nvSpPr>
          <p:cNvPr id="400386" name="Rectangle 2">
            <a:extLst>
              <a:ext uri="{FF2B5EF4-FFF2-40B4-BE49-F238E27FC236}">
                <a16:creationId xmlns:a16="http://schemas.microsoft.com/office/drawing/2014/main" id="{A431FE37-C4AD-4F73-A414-C5D6FED4E6F4}"/>
              </a:ext>
            </a:extLst>
          </p:cNvPr>
          <p:cNvSpPr>
            <a:spLocks noGrp="1" noRot="1" noChangeArrowheads="1"/>
          </p:cNvSpPr>
          <p:nvPr>
            <p:ph type="title"/>
          </p:nvPr>
        </p:nvSpPr>
        <p:spPr/>
        <p:txBody>
          <a:bodyPr/>
          <a:lstStyle/>
          <a:p>
            <a:endParaRPr lang="en-US" altLang="en-US"/>
          </a:p>
        </p:txBody>
      </p:sp>
      <p:sp>
        <p:nvSpPr>
          <p:cNvPr id="400387" name="Rectangle 3">
            <a:extLst>
              <a:ext uri="{FF2B5EF4-FFF2-40B4-BE49-F238E27FC236}">
                <a16:creationId xmlns:a16="http://schemas.microsoft.com/office/drawing/2014/main" id="{BA656157-E8B7-4C04-AA22-4A4146979015}"/>
              </a:ext>
            </a:extLst>
          </p:cNvPr>
          <p:cNvSpPr>
            <a:spLocks noGrp="1" noRot="1" noChangeArrowheads="1"/>
          </p:cNvSpPr>
          <p:nvPr>
            <p:ph type="body" idx="1"/>
          </p:nvPr>
        </p:nvSpPr>
        <p:spPr>
          <a:xfrm>
            <a:off x="301625" y="762000"/>
            <a:ext cx="8540750" cy="5715000"/>
          </a:xfrm>
        </p:spPr>
        <p:txBody>
          <a:bodyPr/>
          <a:lstStyle/>
          <a:p>
            <a:r>
              <a:rPr lang="en-US" altLang="en-US" sz="2800"/>
              <a:t>Other major factors in defining the transmission are:</a:t>
            </a:r>
          </a:p>
          <a:p>
            <a:pPr lvl="1"/>
            <a:r>
              <a:rPr lang="en-US" altLang="en-US" sz="2400"/>
              <a:t>Baud Rate – Speed at which the data is transmitted.</a:t>
            </a:r>
          </a:p>
          <a:p>
            <a:pPr lvl="1"/>
            <a:r>
              <a:rPr lang="en-US" altLang="en-US" sz="2400"/>
              <a:t>Number of data bits – Typically 8.</a:t>
            </a:r>
          </a:p>
          <a:p>
            <a:pPr lvl="1"/>
            <a:r>
              <a:rPr lang="en-US" altLang="en-US" sz="2400"/>
              <a:t>Number of Stop bits – Typically 1.</a:t>
            </a:r>
          </a:p>
          <a:p>
            <a:pPr lvl="1"/>
            <a:r>
              <a:rPr lang="en-US" altLang="en-US" sz="2400"/>
              <a:t>Whether Parity is used.  Parity is an additional bit sent to check the data frame for errors. Even (E), Odd (O) or None (N) are common choices.   Typically error checking is performed in other ways and the parity bit is not used.  </a:t>
            </a:r>
          </a:p>
          <a:p>
            <a:pPr lvl="1"/>
            <a:r>
              <a:rPr lang="en-US" altLang="en-US" sz="2400"/>
              <a:t>A short hand method of summarizing the transmission mode is:   </a:t>
            </a:r>
            <a:br>
              <a:rPr lang="en-US" altLang="en-US" sz="2400"/>
            </a:br>
            <a:r>
              <a:rPr lang="en-US" altLang="en-US" sz="2400" b="1"/>
              <a:t>Baud Bits-Parity-stop bits</a:t>
            </a:r>
            <a:br>
              <a:rPr lang="en-US" altLang="en-US" sz="2400"/>
            </a:br>
            <a:r>
              <a:rPr lang="en-US" altLang="en-US" sz="2400" b="1">
                <a:solidFill>
                  <a:schemeClr val="tx2"/>
                </a:solidFill>
              </a:rPr>
              <a:t>9600 8-N-1</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04A2BB9-F703-4827-A3FA-9F183CE7B8D7}"/>
              </a:ext>
            </a:extLst>
          </p:cNvPr>
          <p:cNvSpPr>
            <a:spLocks noGrp="1"/>
          </p:cNvSpPr>
          <p:nvPr>
            <p:ph type="sldNum" sz="quarter" idx="12"/>
          </p:nvPr>
        </p:nvSpPr>
        <p:spPr/>
        <p:txBody>
          <a:bodyPr/>
          <a:lstStyle/>
          <a:p>
            <a:fld id="{613B0CC8-C6DF-4D3E-A9B8-2114C0144892}" type="slidenum">
              <a:rPr lang="en-US" altLang="en-US"/>
              <a:pPr/>
              <a:t>231</a:t>
            </a:fld>
            <a:endParaRPr lang="en-US" altLang="en-US"/>
          </a:p>
        </p:txBody>
      </p:sp>
      <p:sp>
        <p:nvSpPr>
          <p:cNvPr id="401410" name="Rectangle 2">
            <a:extLst>
              <a:ext uri="{FF2B5EF4-FFF2-40B4-BE49-F238E27FC236}">
                <a16:creationId xmlns:a16="http://schemas.microsoft.com/office/drawing/2014/main" id="{F04F5ABB-724D-496F-BF35-BC4C915C36F2}"/>
              </a:ext>
            </a:extLst>
          </p:cNvPr>
          <p:cNvSpPr>
            <a:spLocks noGrp="1" noRot="1" noChangeArrowheads="1"/>
          </p:cNvSpPr>
          <p:nvPr>
            <p:ph type="title"/>
          </p:nvPr>
        </p:nvSpPr>
        <p:spPr/>
        <p:txBody>
          <a:bodyPr/>
          <a:lstStyle/>
          <a:p>
            <a:endParaRPr lang="en-US" altLang="en-US"/>
          </a:p>
        </p:txBody>
      </p:sp>
      <p:sp>
        <p:nvSpPr>
          <p:cNvPr id="401411" name="Rectangle 3">
            <a:extLst>
              <a:ext uri="{FF2B5EF4-FFF2-40B4-BE49-F238E27FC236}">
                <a16:creationId xmlns:a16="http://schemas.microsoft.com/office/drawing/2014/main" id="{39A38A12-C8C4-470C-881D-7BEB5A123C93}"/>
              </a:ext>
            </a:extLst>
          </p:cNvPr>
          <p:cNvSpPr>
            <a:spLocks noGrp="1" noRot="1" noChangeArrowheads="1"/>
          </p:cNvSpPr>
          <p:nvPr>
            <p:ph type="body" idx="1"/>
          </p:nvPr>
        </p:nvSpPr>
        <p:spPr>
          <a:xfrm>
            <a:off x="301625" y="762000"/>
            <a:ext cx="8540750" cy="2971800"/>
          </a:xfrm>
        </p:spPr>
        <p:txBody>
          <a:bodyPr/>
          <a:lstStyle/>
          <a:p>
            <a:pPr>
              <a:lnSpc>
                <a:spcPct val="90000"/>
              </a:lnSpc>
            </a:pPr>
            <a:r>
              <a:rPr lang="en-US" altLang="en-US" sz="2800"/>
              <a:t>The mode used in transmitting or receiving are defined with a unique number.</a:t>
            </a:r>
            <a:br>
              <a:rPr lang="en-US" altLang="en-US" sz="2800"/>
            </a:br>
            <a:endParaRPr lang="en-US" altLang="en-US" sz="2800"/>
          </a:p>
          <a:p>
            <a:pPr>
              <a:lnSpc>
                <a:spcPct val="90000"/>
              </a:lnSpc>
            </a:pPr>
            <a:r>
              <a:rPr lang="en-US" altLang="en-US" sz="2800"/>
              <a:t>The help files summarize common values.  Note that since different BS2 styles operate at different speeds, it is important to ensure you are using the correct table. </a:t>
            </a:r>
          </a:p>
        </p:txBody>
      </p:sp>
      <p:pic>
        <p:nvPicPr>
          <p:cNvPr id="401413" name="Picture 5">
            <a:extLst>
              <a:ext uri="{FF2B5EF4-FFF2-40B4-BE49-F238E27FC236}">
                <a16:creationId xmlns:a16="http://schemas.microsoft.com/office/drawing/2014/main" id="{3B4750D5-5954-4BC0-BB42-6DE81F830F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733800"/>
            <a:ext cx="5867400" cy="2967038"/>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8451B00-95A9-4779-AF7F-98FAE96C9FF6}"/>
              </a:ext>
            </a:extLst>
          </p:cNvPr>
          <p:cNvSpPr>
            <a:spLocks noGrp="1"/>
          </p:cNvSpPr>
          <p:nvPr>
            <p:ph type="sldNum" sz="quarter" idx="12"/>
          </p:nvPr>
        </p:nvSpPr>
        <p:spPr/>
        <p:txBody>
          <a:bodyPr/>
          <a:lstStyle/>
          <a:p>
            <a:fld id="{6A3E975E-C11E-469C-AEAE-E285D83CE72D}" type="slidenum">
              <a:rPr lang="en-US" altLang="en-US"/>
              <a:pPr/>
              <a:t>232</a:t>
            </a:fld>
            <a:endParaRPr lang="en-US" altLang="en-US"/>
          </a:p>
        </p:txBody>
      </p:sp>
      <p:sp>
        <p:nvSpPr>
          <p:cNvPr id="402434" name="Rectangle 2">
            <a:extLst>
              <a:ext uri="{FF2B5EF4-FFF2-40B4-BE49-F238E27FC236}">
                <a16:creationId xmlns:a16="http://schemas.microsoft.com/office/drawing/2014/main" id="{291DEFD8-7CB2-418D-9D8F-E1625F374B38}"/>
              </a:ext>
            </a:extLst>
          </p:cNvPr>
          <p:cNvSpPr>
            <a:spLocks noGrp="1" noRot="1" noChangeArrowheads="1"/>
          </p:cNvSpPr>
          <p:nvPr>
            <p:ph type="title"/>
          </p:nvPr>
        </p:nvSpPr>
        <p:spPr/>
        <p:txBody>
          <a:bodyPr/>
          <a:lstStyle/>
          <a:p>
            <a:r>
              <a:rPr lang="en-US" altLang="en-US"/>
              <a:t>SEROUT</a:t>
            </a:r>
          </a:p>
        </p:txBody>
      </p:sp>
      <p:sp>
        <p:nvSpPr>
          <p:cNvPr id="402435" name="Rectangle 3">
            <a:extLst>
              <a:ext uri="{FF2B5EF4-FFF2-40B4-BE49-F238E27FC236}">
                <a16:creationId xmlns:a16="http://schemas.microsoft.com/office/drawing/2014/main" id="{27FB6DC1-6420-4ABB-B86F-F7F4832D7F2A}"/>
              </a:ext>
            </a:extLst>
          </p:cNvPr>
          <p:cNvSpPr>
            <a:spLocks noGrp="1" noRot="1" noChangeArrowheads="1"/>
          </p:cNvSpPr>
          <p:nvPr>
            <p:ph type="body" idx="1"/>
          </p:nvPr>
        </p:nvSpPr>
        <p:spPr/>
        <p:txBody>
          <a:bodyPr/>
          <a:lstStyle/>
          <a:p>
            <a:r>
              <a:rPr lang="en-US" altLang="en-US" sz="2800"/>
              <a:t>Just as SERIN can be used to accept data, SEROUT can be used to transmit data.</a:t>
            </a:r>
            <a:br>
              <a:rPr lang="en-US" altLang="en-US" sz="2800"/>
            </a:br>
            <a:r>
              <a:rPr lang="en-US" altLang="en-US" sz="2800" b="1">
                <a:solidFill>
                  <a:schemeClr val="tx2"/>
                </a:solidFill>
              </a:rPr>
              <a:t>SEROUT </a:t>
            </a:r>
            <a:r>
              <a:rPr lang="en-US" altLang="en-US" sz="2800" b="1" i="1">
                <a:solidFill>
                  <a:schemeClr val="tx2"/>
                </a:solidFill>
              </a:rPr>
              <a:t>Tpin, Baudmode, [OutputData]</a:t>
            </a:r>
            <a:br>
              <a:rPr lang="en-US" altLang="en-US" sz="2800" b="1" i="1">
                <a:solidFill>
                  <a:schemeClr val="tx2"/>
                </a:solidFill>
              </a:rPr>
            </a:br>
            <a:endParaRPr lang="en-US" altLang="en-US" sz="2800" b="1">
              <a:solidFill>
                <a:schemeClr val="tx2"/>
              </a:solidFill>
            </a:endParaRPr>
          </a:p>
          <a:p>
            <a:r>
              <a:rPr lang="en-US" altLang="en-US" sz="2800"/>
              <a:t>In our example, DEBUG was used to send data to the computer.  DEBUG is simply a specialized SEROUT which is defined for P16, 9600 8-N-1.  </a:t>
            </a:r>
            <a:br>
              <a:rPr lang="en-US" altLang="en-US" sz="2800"/>
            </a:br>
            <a:endParaRPr lang="en-US" altLang="en-US" sz="2800"/>
          </a:p>
          <a:p>
            <a:r>
              <a:rPr lang="en-US" altLang="en-US" sz="2800"/>
              <a:t>DEBUG also automatically opens the DEBUG window.  Using SEROUT we must manually open and configure the DEBUG Window.</a:t>
            </a:r>
          </a:p>
        </p:txBody>
      </p:sp>
      <p:pic>
        <p:nvPicPr>
          <p:cNvPr id="402436" name="Picture 4">
            <a:extLst>
              <a:ext uri="{FF2B5EF4-FFF2-40B4-BE49-F238E27FC236}">
                <a16:creationId xmlns:a16="http://schemas.microsoft.com/office/drawing/2014/main" id="{BF37E467-ECF1-48EE-97FE-536A1A40F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9801" t="16747" r="25510" b="75172"/>
          <a:stretch>
            <a:fillRect/>
          </a:stretch>
        </p:blipFill>
        <p:spPr bwMode="auto">
          <a:xfrm>
            <a:off x="6553200" y="5410200"/>
            <a:ext cx="688975" cy="447675"/>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177CF8C-8A2F-4667-BF37-6CB18D60D024}"/>
              </a:ext>
            </a:extLst>
          </p:cNvPr>
          <p:cNvSpPr>
            <a:spLocks noGrp="1"/>
          </p:cNvSpPr>
          <p:nvPr>
            <p:ph type="sldNum" sz="quarter" idx="12"/>
          </p:nvPr>
        </p:nvSpPr>
        <p:spPr/>
        <p:txBody>
          <a:bodyPr/>
          <a:lstStyle/>
          <a:p>
            <a:fld id="{23B154D8-1C1A-45D5-B461-162CEC184920}" type="slidenum">
              <a:rPr lang="en-US" altLang="en-US"/>
              <a:pPr/>
              <a:t>233</a:t>
            </a:fld>
            <a:endParaRPr lang="en-US" altLang="en-US"/>
          </a:p>
        </p:txBody>
      </p:sp>
      <p:sp>
        <p:nvSpPr>
          <p:cNvPr id="403458" name="Rectangle 2">
            <a:extLst>
              <a:ext uri="{FF2B5EF4-FFF2-40B4-BE49-F238E27FC236}">
                <a16:creationId xmlns:a16="http://schemas.microsoft.com/office/drawing/2014/main" id="{97FECF9A-F6A4-4F0E-86A9-5FE6833CD4D6}"/>
              </a:ext>
            </a:extLst>
          </p:cNvPr>
          <p:cNvSpPr>
            <a:spLocks noGrp="1" noRot="1" noChangeArrowheads="1"/>
          </p:cNvSpPr>
          <p:nvPr>
            <p:ph type="title"/>
          </p:nvPr>
        </p:nvSpPr>
        <p:spPr/>
        <p:txBody>
          <a:bodyPr/>
          <a:lstStyle/>
          <a:p>
            <a:r>
              <a:rPr lang="en-US" altLang="en-US"/>
              <a:t>Challenge 8B: Using SEROUT</a:t>
            </a:r>
          </a:p>
        </p:txBody>
      </p:sp>
      <p:sp>
        <p:nvSpPr>
          <p:cNvPr id="403459" name="Rectangle 3">
            <a:extLst>
              <a:ext uri="{FF2B5EF4-FFF2-40B4-BE49-F238E27FC236}">
                <a16:creationId xmlns:a16="http://schemas.microsoft.com/office/drawing/2014/main" id="{7A40620C-C85A-414B-BDE4-296237AD7DB1}"/>
              </a:ext>
            </a:extLst>
          </p:cNvPr>
          <p:cNvSpPr>
            <a:spLocks noGrp="1" noRot="1" noChangeArrowheads="1"/>
          </p:cNvSpPr>
          <p:nvPr>
            <p:ph type="body" idx="1"/>
          </p:nvPr>
        </p:nvSpPr>
        <p:spPr>
          <a:xfrm>
            <a:off x="301625" y="762000"/>
            <a:ext cx="8540750" cy="4800600"/>
          </a:xfrm>
        </p:spPr>
        <p:txBody>
          <a:bodyPr/>
          <a:lstStyle/>
          <a:p>
            <a:pPr>
              <a:buFont typeface="Wingdings 3" panose="05040102010807070707" pitchFamily="18" charset="2"/>
              <a:buNone/>
            </a:pPr>
            <a:r>
              <a:rPr lang="en-US" altLang="en-US" sz="2400"/>
              <a:t>1)  Program 8C used DEBUG to send data to the PC.</a:t>
            </a:r>
          </a:p>
          <a:p>
            <a:pPr>
              <a:buFont typeface="Wingdings 3" panose="05040102010807070707" pitchFamily="18" charset="2"/>
              <a:buNone/>
            </a:pPr>
            <a:r>
              <a:rPr lang="en-US" altLang="en-US" sz="2400"/>
              <a:t>Replace all DEBUG instructions with SEROUT instructions.</a:t>
            </a:r>
          </a:p>
          <a:p>
            <a:pPr>
              <a:buFont typeface="Wingdings 3" panose="05040102010807070707" pitchFamily="18" charset="2"/>
              <a:buNone/>
            </a:pPr>
            <a:r>
              <a:rPr lang="en-US" altLang="en-US" sz="2400"/>
              <a:t>Sample: </a:t>
            </a:r>
            <a:r>
              <a:rPr lang="en-US" altLang="en-US" sz="2400">
                <a:solidFill>
                  <a:schemeClr val="tx2"/>
                </a:solidFill>
              </a:rPr>
              <a:t>DEBUG "The value is: ", DEC X,CR</a:t>
            </a:r>
          </a:p>
          <a:p>
            <a:pPr>
              <a:buFont typeface="Wingdings 3" panose="05040102010807070707" pitchFamily="18" charset="2"/>
              <a:buNone/>
            </a:pPr>
            <a:r>
              <a:rPr lang="en-US" altLang="en-US" sz="2400"/>
              <a:t>Would become: </a:t>
            </a:r>
          </a:p>
          <a:p>
            <a:pPr>
              <a:buFont typeface="Wingdings 3" panose="05040102010807070707" pitchFamily="18" charset="2"/>
              <a:buNone/>
            </a:pPr>
            <a:r>
              <a:rPr lang="en-US" altLang="en-US" sz="2400">
                <a:solidFill>
                  <a:schemeClr val="tx2"/>
                </a:solidFill>
              </a:rPr>
              <a:t>SEROUT TPIN, BMode, ["The value is: ", DEC X,CR]</a:t>
            </a:r>
          </a:p>
          <a:p>
            <a:pPr>
              <a:buFont typeface="Wingdings 3" panose="05040102010807070707" pitchFamily="18" charset="2"/>
              <a:buNone/>
            </a:pPr>
            <a:r>
              <a:rPr lang="en-US" altLang="en-US" sz="2400"/>
              <a:t>P16 is used for both transmitting and receiving with the</a:t>
            </a:r>
          </a:p>
          <a:p>
            <a:pPr>
              <a:buFont typeface="Wingdings 3" panose="05040102010807070707" pitchFamily="18" charset="2"/>
              <a:buNone/>
            </a:pPr>
            <a:r>
              <a:rPr lang="en-US" altLang="en-US" sz="2400"/>
              <a:t>programming port.  Test your program with the DEBUG</a:t>
            </a:r>
          </a:p>
          <a:p>
            <a:pPr>
              <a:buFont typeface="Wingdings 3" panose="05040102010807070707" pitchFamily="18" charset="2"/>
              <a:buNone/>
            </a:pPr>
            <a:r>
              <a:rPr lang="en-US" altLang="en-US" sz="2400"/>
              <a:t>window.</a:t>
            </a:r>
            <a:br>
              <a:rPr lang="en-US" altLang="en-US" sz="2400"/>
            </a:br>
            <a:endParaRPr lang="en-US" altLang="en-US" sz="2400"/>
          </a:p>
          <a:p>
            <a:pPr>
              <a:buFont typeface="Wingdings 3" panose="05040102010807070707" pitchFamily="18" charset="2"/>
              <a:buNone/>
            </a:pPr>
            <a:r>
              <a:rPr lang="en-US" altLang="en-US" sz="2400"/>
              <a:t>2)  Change the BAUD rate to 1200 BAUD, 8-N-1, True for tranmission and reception. Test.</a:t>
            </a:r>
          </a:p>
        </p:txBody>
      </p:sp>
      <p:sp>
        <p:nvSpPr>
          <p:cNvPr id="403460" name="AutoShape 4">
            <a:hlinkClick r:id="rId2" action="ppaction://hlinksldjump" highlightClick="1"/>
            <a:extLst>
              <a:ext uri="{FF2B5EF4-FFF2-40B4-BE49-F238E27FC236}">
                <a16:creationId xmlns:a16="http://schemas.microsoft.com/office/drawing/2014/main" id="{C20E1686-D171-4B15-850C-7AB66D439E31}"/>
              </a:ext>
            </a:extLst>
          </p:cNvPr>
          <p:cNvSpPr>
            <a:spLocks noChangeArrowheads="1"/>
          </p:cNvSpPr>
          <p:nvPr/>
        </p:nvSpPr>
        <p:spPr bwMode="auto">
          <a:xfrm>
            <a:off x="7086600" y="40386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sp>
        <p:nvSpPr>
          <p:cNvPr id="403461" name="AutoShape 5">
            <a:hlinkClick r:id="rId3" action="ppaction://hlinksldjump" highlightClick="1"/>
            <a:extLst>
              <a:ext uri="{FF2B5EF4-FFF2-40B4-BE49-F238E27FC236}">
                <a16:creationId xmlns:a16="http://schemas.microsoft.com/office/drawing/2014/main" id="{F0320228-D746-478F-A516-280E16726A18}"/>
              </a:ext>
            </a:extLst>
          </p:cNvPr>
          <p:cNvSpPr>
            <a:spLocks noChangeArrowheads="1"/>
          </p:cNvSpPr>
          <p:nvPr/>
        </p:nvSpPr>
        <p:spPr bwMode="auto">
          <a:xfrm>
            <a:off x="7086600" y="56388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641779E-F771-421D-B6E9-92FDC28ADDCE}"/>
              </a:ext>
            </a:extLst>
          </p:cNvPr>
          <p:cNvSpPr>
            <a:spLocks noGrp="1"/>
          </p:cNvSpPr>
          <p:nvPr>
            <p:ph type="sldNum" sz="quarter" idx="12"/>
          </p:nvPr>
        </p:nvSpPr>
        <p:spPr/>
        <p:txBody>
          <a:bodyPr/>
          <a:lstStyle/>
          <a:p>
            <a:fld id="{CB9717EB-5752-4704-99AD-87BA0D95ACA3}" type="slidenum">
              <a:rPr lang="en-US" altLang="en-US"/>
              <a:pPr/>
              <a:t>234</a:t>
            </a:fld>
            <a:endParaRPr lang="en-US" altLang="en-US"/>
          </a:p>
        </p:txBody>
      </p:sp>
      <p:sp>
        <p:nvSpPr>
          <p:cNvPr id="410626" name="Rectangle 2">
            <a:extLst>
              <a:ext uri="{FF2B5EF4-FFF2-40B4-BE49-F238E27FC236}">
                <a16:creationId xmlns:a16="http://schemas.microsoft.com/office/drawing/2014/main" id="{A23F417F-A5E3-46AF-B0A5-27FE6325EBAD}"/>
              </a:ext>
            </a:extLst>
          </p:cNvPr>
          <p:cNvSpPr>
            <a:spLocks noGrp="1" noRot="1" noChangeArrowheads="1"/>
          </p:cNvSpPr>
          <p:nvPr>
            <p:ph type="title"/>
          </p:nvPr>
        </p:nvSpPr>
        <p:spPr/>
        <p:txBody>
          <a:bodyPr/>
          <a:lstStyle/>
          <a:p>
            <a:r>
              <a:rPr lang="en-US" altLang="en-US"/>
              <a:t>Other SEROUT Uses</a:t>
            </a:r>
          </a:p>
        </p:txBody>
      </p:sp>
      <p:sp>
        <p:nvSpPr>
          <p:cNvPr id="410627" name="Rectangle 3">
            <a:extLst>
              <a:ext uri="{FF2B5EF4-FFF2-40B4-BE49-F238E27FC236}">
                <a16:creationId xmlns:a16="http://schemas.microsoft.com/office/drawing/2014/main" id="{D66AF8EF-D131-4447-98E9-7098E0329AC2}"/>
              </a:ext>
            </a:extLst>
          </p:cNvPr>
          <p:cNvSpPr>
            <a:spLocks noGrp="1" noRot="1" noChangeArrowheads="1"/>
          </p:cNvSpPr>
          <p:nvPr>
            <p:ph type="body" idx="1"/>
          </p:nvPr>
        </p:nvSpPr>
        <p:spPr>
          <a:xfrm>
            <a:off x="304800" y="762000"/>
            <a:ext cx="8540750" cy="5334000"/>
          </a:xfrm>
        </p:spPr>
        <p:txBody>
          <a:bodyPr/>
          <a:lstStyle/>
          <a:p>
            <a:r>
              <a:rPr lang="en-US" altLang="en-US"/>
              <a:t>Since SEROUT only requires a single line for data transfers, it is a very popular choice for communications.</a:t>
            </a:r>
            <a:br>
              <a:rPr lang="en-US" altLang="en-US"/>
            </a:br>
            <a:endParaRPr lang="en-US" altLang="en-US"/>
          </a:p>
          <a:p>
            <a:r>
              <a:rPr lang="en-US" altLang="en-US"/>
              <a:t>Data may be easily transferred between BASIC Stamps electrically:</a:t>
            </a:r>
          </a:p>
        </p:txBody>
      </p:sp>
      <p:sp>
        <p:nvSpPr>
          <p:cNvPr id="410628" name="Text Box 4">
            <a:extLst>
              <a:ext uri="{FF2B5EF4-FFF2-40B4-BE49-F238E27FC236}">
                <a16:creationId xmlns:a16="http://schemas.microsoft.com/office/drawing/2014/main" id="{B6363AD5-A6B8-4FFE-B54C-BDBBF9E5B8FB}"/>
              </a:ext>
            </a:extLst>
          </p:cNvPr>
          <p:cNvSpPr txBox="1">
            <a:spLocks noChangeArrowheads="1"/>
          </p:cNvSpPr>
          <p:nvPr/>
        </p:nvSpPr>
        <p:spPr bwMode="auto">
          <a:xfrm>
            <a:off x="685800" y="3910013"/>
            <a:ext cx="2178050" cy="850900"/>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600"/>
              <a:t>BASIC Stamp #1 </a:t>
            </a:r>
            <a:br>
              <a:rPr lang="en-US" altLang="en-US" sz="1600"/>
            </a:br>
            <a:r>
              <a:rPr lang="en-US" altLang="en-US" sz="1600"/>
              <a:t>P0</a:t>
            </a:r>
            <a:br>
              <a:rPr lang="en-US" altLang="en-US" sz="1600"/>
            </a:br>
            <a:r>
              <a:rPr lang="en-US" altLang="en-US" sz="1600"/>
              <a:t>Vss</a:t>
            </a:r>
          </a:p>
        </p:txBody>
      </p:sp>
      <p:sp>
        <p:nvSpPr>
          <p:cNvPr id="410629" name="Text Box 5">
            <a:extLst>
              <a:ext uri="{FF2B5EF4-FFF2-40B4-BE49-F238E27FC236}">
                <a16:creationId xmlns:a16="http://schemas.microsoft.com/office/drawing/2014/main" id="{2E74A0EB-1065-4715-BF57-A5FD71CBD0F5}"/>
              </a:ext>
            </a:extLst>
          </p:cNvPr>
          <p:cNvSpPr txBox="1">
            <a:spLocks noChangeArrowheads="1"/>
          </p:cNvSpPr>
          <p:nvPr/>
        </p:nvSpPr>
        <p:spPr bwMode="auto">
          <a:xfrm>
            <a:off x="6248400" y="3963988"/>
            <a:ext cx="2133600" cy="850900"/>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600"/>
              <a:t>BASIC Stamp #2</a:t>
            </a:r>
            <a:br>
              <a:rPr lang="en-US" altLang="en-US" sz="1600"/>
            </a:br>
            <a:r>
              <a:rPr lang="en-US" altLang="en-US" sz="1600"/>
              <a:t>P1</a:t>
            </a:r>
            <a:br>
              <a:rPr lang="en-US" altLang="en-US" sz="1600"/>
            </a:br>
            <a:r>
              <a:rPr lang="en-US" altLang="en-US" sz="1600"/>
              <a:t>Vss</a:t>
            </a:r>
          </a:p>
        </p:txBody>
      </p:sp>
      <p:sp>
        <p:nvSpPr>
          <p:cNvPr id="410630" name="Line 6">
            <a:extLst>
              <a:ext uri="{FF2B5EF4-FFF2-40B4-BE49-F238E27FC236}">
                <a16:creationId xmlns:a16="http://schemas.microsoft.com/office/drawing/2014/main" id="{2CDC3D2B-5C1B-4DBA-9E08-FC160368F95F}"/>
              </a:ext>
            </a:extLst>
          </p:cNvPr>
          <p:cNvSpPr>
            <a:spLocks noChangeShapeType="1"/>
          </p:cNvSpPr>
          <p:nvPr/>
        </p:nvSpPr>
        <p:spPr bwMode="auto">
          <a:xfrm>
            <a:off x="2895600" y="4343400"/>
            <a:ext cx="33528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10631" name="Line 7">
            <a:extLst>
              <a:ext uri="{FF2B5EF4-FFF2-40B4-BE49-F238E27FC236}">
                <a16:creationId xmlns:a16="http://schemas.microsoft.com/office/drawing/2014/main" id="{1B3F1819-30E6-467B-B271-D3DBE6A0D484}"/>
              </a:ext>
            </a:extLst>
          </p:cNvPr>
          <p:cNvSpPr>
            <a:spLocks noChangeShapeType="1"/>
          </p:cNvSpPr>
          <p:nvPr/>
        </p:nvSpPr>
        <p:spPr bwMode="auto">
          <a:xfrm>
            <a:off x="2895600" y="4648200"/>
            <a:ext cx="33528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10632" name="Text Box 8">
            <a:extLst>
              <a:ext uri="{FF2B5EF4-FFF2-40B4-BE49-F238E27FC236}">
                <a16:creationId xmlns:a16="http://schemas.microsoft.com/office/drawing/2014/main" id="{9EC54F7D-2E75-4F2E-B60C-2DCC1A00A7B0}"/>
              </a:ext>
            </a:extLst>
          </p:cNvPr>
          <p:cNvSpPr txBox="1">
            <a:spLocks noChangeArrowheads="1"/>
          </p:cNvSpPr>
          <p:nvPr/>
        </p:nvSpPr>
        <p:spPr bwMode="auto">
          <a:xfrm>
            <a:off x="685800" y="4876800"/>
            <a:ext cx="2200275" cy="1309688"/>
          </a:xfrm>
          <a:prstGeom prst="rect">
            <a:avLst/>
          </a:prstGeom>
          <a:solidFill>
            <a:srgbClr val="0000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a:solidFill>
                  <a:schemeClr val="tx1"/>
                </a:solidFill>
              </a:rPr>
              <a:t>.</a:t>
            </a:r>
          </a:p>
          <a:p>
            <a:pPr algn="l"/>
            <a:r>
              <a:rPr lang="en-US" altLang="en-US" sz="1400">
                <a:solidFill>
                  <a:schemeClr val="tx1"/>
                </a:solidFill>
              </a:rPr>
              <a:t>.</a:t>
            </a:r>
          </a:p>
          <a:p>
            <a:pPr algn="l"/>
            <a:r>
              <a:rPr lang="en-US" altLang="en-US" sz="1400">
                <a:solidFill>
                  <a:schemeClr val="tx1"/>
                </a:solidFill>
              </a:rPr>
              <a:t>SEROUT 0,84,[DataOut]</a:t>
            </a:r>
            <a:br>
              <a:rPr lang="en-US" altLang="en-US" sz="1400">
                <a:solidFill>
                  <a:schemeClr val="tx1"/>
                </a:solidFill>
              </a:rPr>
            </a:br>
            <a:r>
              <a:rPr lang="en-US" altLang="en-US" sz="1400">
                <a:solidFill>
                  <a:schemeClr val="tx1"/>
                </a:solidFill>
              </a:rPr>
              <a:t>.</a:t>
            </a:r>
          </a:p>
          <a:p>
            <a:pPr algn="l"/>
            <a:r>
              <a:rPr lang="en-US" altLang="en-US" sz="1400">
                <a:solidFill>
                  <a:schemeClr val="tx1"/>
                </a:solidFill>
              </a:rPr>
              <a:t>.</a:t>
            </a:r>
          </a:p>
        </p:txBody>
      </p:sp>
      <p:sp>
        <p:nvSpPr>
          <p:cNvPr id="410633" name="Text Box 9">
            <a:extLst>
              <a:ext uri="{FF2B5EF4-FFF2-40B4-BE49-F238E27FC236}">
                <a16:creationId xmlns:a16="http://schemas.microsoft.com/office/drawing/2014/main" id="{7DF31A23-EE02-4807-AD5B-D5AC916C5865}"/>
              </a:ext>
            </a:extLst>
          </p:cNvPr>
          <p:cNvSpPr txBox="1">
            <a:spLocks noChangeArrowheads="1"/>
          </p:cNvSpPr>
          <p:nvPr/>
        </p:nvSpPr>
        <p:spPr bwMode="auto">
          <a:xfrm>
            <a:off x="6248400" y="4876800"/>
            <a:ext cx="2133600" cy="1309688"/>
          </a:xfrm>
          <a:prstGeom prst="rect">
            <a:avLst/>
          </a:prstGeom>
          <a:solidFill>
            <a:srgbClr val="0000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400">
                <a:solidFill>
                  <a:schemeClr val="tx1"/>
                </a:solidFill>
              </a:rPr>
              <a:t>.</a:t>
            </a:r>
          </a:p>
          <a:p>
            <a:pPr algn="l"/>
            <a:r>
              <a:rPr lang="en-US" altLang="en-US" sz="1400">
                <a:solidFill>
                  <a:schemeClr val="tx1"/>
                </a:solidFill>
              </a:rPr>
              <a:t>.</a:t>
            </a:r>
          </a:p>
          <a:p>
            <a:pPr algn="l"/>
            <a:r>
              <a:rPr lang="en-US" altLang="en-US" sz="1400">
                <a:solidFill>
                  <a:schemeClr val="tx1"/>
                </a:solidFill>
              </a:rPr>
              <a:t>SERIN 1,84,[DataIn]</a:t>
            </a:r>
            <a:br>
              <a:rPr lang="en-US" altLang="en-US" sz="1400">
                <a:solidFill>
                  <a:schemeClr val="tx1"/>
                </a:solidFill>
              </a:rPr>
            </a:br>
            <a:r>
              <a:rPr lang="en-US" altLang="en-US" sz="1400">
                <a:solidFill>
                  <a:schemeClr val="tx1"/>
                </a:solidFill>
              </a:rPr>
              <a:t>.</a:t>
            </a:r>
          </a:p>
          <a:p>
            <a:pPr algn="l"/>
            <a:r>
              <a:rPr lang="en-US" altLang="en-US" sz="1400">
                <a:solidFill>
                  <a:schemeClr val="tx1"/>
                </a:solidFill>
              </a:rPr>
              <a:t>.</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FCCCAE4E-B8CB-489A-B6C8-385F82BE2090}"/>
              </a:ext>
            </a:extLst>
          </p:cNvPr>
          <p:cNvSpPr>
            <a:spLocks noGrp="1"/>
          </p:cNvSpPr>
          <p:nvPr>
            <p:ph type="sldNum" sz="quarter" idx="12"/>
          </p:nvPr>
        </p:nvSpPr>
        <p:spPr/>
        <p:txBody>
          <a:bodyPr/>
          <a:lstStyle/>
          <a:p>
            <a:fld id="{7DCAD5C5-10D5-4A25-AA3B-80149C0DC8B5}" type="slidenum">
              <a:rPr lang="en-US" altLang="en-US"/>
              <a:pPr/>
              <a:t>235</a:t>
            </a:fld>
            <a:endParaRPr lang="en-US" altLang="en-US"/>
          </a:p>
        </p:txBody>
      </p:sp>
      <p:sp>
        <p:nvSpPr>
          <p:cNvPr id="411650" name="Rectangle 2">
            <a:extLst>
              <a:ext uri="{FF2B5EF4-FFF2-40B4-BE49-F238E27FC236}">
                <a16:creationId xmlns:a16="http://schemas.microsoft.com/office/drawing/2014/main" id="{D2C920F8-20AD-4205-8DCE-9E3456344A2B}"/>
              </a:ext>
            </a:extLst>
          </p:cNvPr>
          <p:cNvSpPr>
            <a:spLocks noGrp="1" noRot="1" noChangeArrowheads="1"/>
          </p:cNvSpPr>
          <p:nvPr>
            <p:ph type="title"/>
          </p:nvPr>
        </p:nvSpPr>
        <p:spPr/>
        <p:txBody>
          <a:bodyPr/>
          <a:lstStyle/>
          <a:p>
            <a:endParaRPr lang="en-US" altLang="en-US"/>
          </a:p>
        </p:txBody>
      </p:sp>
      <p:sp>
        <p:nvSpPr>
          <p:cNvPr id="411651" name="Rectangle 3">
            <a:extLst>
              <a:ext uri="{FF2B5EF4-FFF2-40B4-BE49-F238E27FC236}">
                <a16:creationId xmlns:a16="http://schemas.microsoft.com/office/drawing/2014/main" id="{6A771A91-AA3A-40EF-9C10-F9D91E712D0B}"/>
              </a:ext>
            </a:extLst>
          </p:cNvPr>
          <p:cNvSpPr>
            <a:spLocks noGrp="1" noRot="1" noChangeArrowheads="1"/>
          </p:cNvSpPr>
          <p:nvPr>
            <p:ph type="body" idx="1"/>
          </p:nvPr>
        </p:nvSpPr>
        <p:spPr/>
        <p:txBody>
          <a:bodyPr/>
          <a:lstStyle/>
          <a:p>
            <a:r>
              <a:rPr lang="en-US" altLang="en-US"/>
              <a:t>Optically, such as using infrared.</a:t>
            </a:r>
            <a:br>
              <a:rPr lang="en-US" altLang="en-US"/>
            </a:br>
            <a:r>
              <a:rPr lang="en-US" altLang="en-US">
                <a:hlinkClick r:id="rId3"/>
              </a:rPr>
              <a:t>LINK</a:t>
            </a:r>
            <a:br>
              <a:rPr lang="en-US" altLang="en-US"/>
            </a:br>
            <a:endParaRPr lang="en-US" altLang="en-US"/>
          </a:p>
          <a:p>
            <a:r>
              <a:rPr lang="en-US" altLang="en-US"/>
              <a:t>Using RF Transmitters/Receivers</a:t>
            </a:r>
            <a:br>
              <a:rPr lang="en-US" altLang="en-US"/>
            </a:br>
            <a:r>
              <a:rPr lang="en-US" altLang="en-US">
                <a:hlinkClick r:id="rId4"/>
              </a:rPr>
              <a:t>Link</a:t>
            </a:r>
            <a:endParaRPr lang="en-US" altLang="en-US"/>
          </a:p>
          <a:p>
            <a:endParaRPr lang="en-US" altLang="en-US"/>
          </a:p>
          <a:p>
            <a:endParaRPr lang="en-US" altLang="en-US"/>
          </a:p>
          <a:p>
            <a:r>
              <a:rPr lang="en-US" altLang="en-US"/>
              <a:t>For Modems</a:t>
            </a:r>
            <a:br>
              <a:rPr lang="en-US" altLang="en-US"/>
            </a:br>
            <a:r>
              <a:rPr lang="en-US" altLang="en-US">
                <a:hlinkClick r:id="rId5"/>
              </a:rPr>
              <a:t>Link</a:t>
            </a:r>
            <a:endParaRPr lang="en-US" altLang="en-US"/>
          </a:p>
        </p:txBody>
      </p:sp>
      <p:sp>
        <p:nvSpPr>
          <p:cNvPr id="411654" name="Rectangle 6">
            <a:extLst>
              <a:ext uri="{FF2B5EF4-FFF2-40B4-BE49-F238E27FC236}">
                <a16:creationId xmlns:a16="http://schemas.microsoft.com/office/drawing/2014/main" id="{B284AED8-AB53-4452-AA08-633E55727E61}"/>
              </a:ext>
            </a:extLst>
          </p:cNvPr>
          <p:cNvSpPr>
            <a:spLocks noChangeArrowheads="1"/>
          </p:cNvSpPr>
          <p:nvPr/>
        </p:nvSpPr>
        <p:spPr bwMode="auto">
          <a:xfrm>
            <a:off x="2428875" y="3222625"/>
            <a:ext cx="9144000" cy="0"/>
          </a:xfrm>
          <a:prstGeom prst="rect">
            <a:avLst/>
          </a:prstGeom>
          <a:solidFill>
            <a:srgbClr val="FFFFFF"/>
          </a:solidFill>
          <a:ln>
            <a:noFill/>
          </a:ln>
          <a:effectLst/>
          <a:extLs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11658" name="AutoShape 10" descr="http://images/product_gif/rf_27995.gif">
            <a:extLst>
              <a:ext uri="{FF2B5EF4-FFF2-40B4-BE49-F238E27FC236}">
                <a16:creationId xmlns:a16="http://schemas.microsoft.com/office/drawing/2014/main" id="{52085C38-AAEA-4A68-8233-C5C280EDB1AA}"/>
              </a:ext>
            </a:extLst>
          </p:cNvPr>
          <p:cNvSpPr>
            <a:spLocks noChangeAspect="1" noChangeArrowheads="1"/>
          </p:cNvSpPr>
          <p:nvPr/>
        </p:nvSpPr>
        <p:spPr bwMode="auto">
          <a:xfrm>
            <a:off x="4418013" y="3314700"/>
            <a:ext cx="296862" cy="296863"/>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411661" name="Object 13">
            <a:extLst>
              <a:ext uri="{FF2B5EF4-FFF2-40B4-BE49-F238E27FC236}">
                <a16:creationId xmlns:a16="http://schemas.microsoft.com/office/drawing/2014/main" id="{555011BB-1DDF-4EAC-9594-EF95A12A6324}"/>
              </a:ext>
            </a:extLst>
          </p:cNvPr>
          <p:cNvGraphicFramePr>
            <a:graphicFrameLocks noChangeAspect="1"/>
          </p:cNvGraphicFramePr>
          <p:nvPr/>
        </p:nvGraphicFramePr>
        <p:xfrm>
          <a:off x="7162800" y="2362200"/>
          <a:ext cx="614363" cy="2362200"/>
        </p:xfrm>
        <a:graphic>
          <a:graphicData uri="http://schemas.openxmlformats.org/presentationml/2006/ole">
            <mc:AlternateContent xmlns:mc="http://schemas.openxmlformats.org/markup-compatibility/2006">
              <mc:Choice xmlns:v="urn:schemas-microsoft-com:vml" Requires="v">
                <p:oleObj spid="_x0000_s411666" name="Bitmap Image" r:id="rId6" imgW="495369" imgH="1905266" progId="Paint.Picture">
                  <p:embed/>
                </p:oleObj>
              </mc:Choice>
              <mc:Fallback>
                <p:oleObj name="Bitmap Image" r:id="rId6" imgW="495369" imgH="1905266" progId="Paint.Picture">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2362200"/>
                        <a:ext cx="614363" cy="2362200"/>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1662" name="Object 14">
            <a:extLst>
              <a:ext uri="{FF2B5EF4-FFF2-40B4-BE49-F238E27FC236}">
                <a16:creationId xmlns:a16="http://schemas.microsoft.com/office/drawing/2014/main" id="{E3736A36-E382-4B8D-885F-E0FB337893D2}"/>
              </a:ext>
            </a:extLst>
          </p:cNvPr>
          <p:cNvGraphicFramePr>
            <a:graphicFrameLocks noChangeAspect="1"/>
          </p:cNvGraphicFramePr>
          <p:nvPr/>
        </p:nvGraphicFramePr>
        <p:xfrm>
          <a:off x="8001000" y="2362200"/>
          <a:ext cx="519113" cy="2362200"/>
        </p:xfrm>
        <a:graphic>
          <a:graphicData uri="http://schemas.openxmlformats.org/presentationml/2006/ole">
            <mc:AlternateContent xmlns:mc="http://schemas.openxmlformats.org/markup-compatibility/2006">
              <mc:Choice xmlns:v="urn:schemas-microsoft-com:vml" Requires="v">
                <p:oleObj spid="_x0000_s411667" name="Bitmap Image" r:id="rId8" imgW="419048" imgH="1905266" progId="Paint.Picture">
                  <p:embed/>
                </p:oleObj>
              </mc:Choice>
              <mc:Fallback>
                <p:oleObj name="Bitmap Image" r:id="rId8" imgW="419048" imgH="1905266" progId="Paint.Picture">
                  <p:embed/>
                  <p:pic>
                    <p:nvPicPr>
                      <p:cNvPr id="0"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1000" y="2362200"/>
                        <a:ext cx="519113" cy="2362200"/>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1664" name="Picture 16" descr="http://www.parallax.com/images/product_jpg/appmod_modem_new.jpg">
            <a:extLst>
              <a:ext uri="{FF2B5EF4-FFF2-40B4-BE49-F238E27FC236}">
                <a16:creationId xmlns:a16="http://schemas.microsoft.com/office/drawing/2014/main" id="{3413B4EF-83C6-4C1D-BEFD-7CA8DCC0C0C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4648200"/>
            <a:ext cx="1955800" cy="1981200"/>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411665" name="Object 17">
            <a:extLst>
              <a:ext uri="{FF2B5EF4-FFF2-40B4-BE49-F238E27FC236}">
                <a16:creationId xmlns:a16="http://schemas.microsoft.com/office/drawing/2014/main" id="{5F5D229B-A016-4320-8F46-A90176CB9825}"/>
              </a:ext>
            </a:extLst>
          </p:cNvPr>
          <p:cNvGraphicFramePr>
            <a:graphicFrameLocks noChangeAspect="1"/>
          </p:cNvGraphicFramePr>
          <p:nvPr/>
        </p:nvGraphicFramePr>
        <p:xfrm>
          <a:off x="6858000" y="762000"/>
          <a:ext cx="1905000" cy="1466850"/>
        </p:xfrm>
        <a:graphic>
          <a:graphicData uri="http://schemas.openxmlformats.org/presentationml/2006/ole">
            <mc:AlternateContent xmlns:mc="http://schemas.openxmlformats.org/markup-compatibility/2006">
              <mc:Choice xmlns:v="urn:schemas-microsoft-com:vml" Requires="v">
                <p:oleObj spid="_x0000_s411668" name="Bitmap Image" r:id="rId11" imgW="1905266" imgH="1467055" progId="Paint.Picture">
                  <p:embed/>
                </p:oleObj>
              </mc:Choice>
              <mc:Fallback>
                <p:oleObj name="Bitmap Image" r:id="rId11" imgW="1905266" imgH="1467055" progId="Paint.Picture">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8000" y="762000"/>
                        <a:ext cx="1905000" cy="1466850"/>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8DE4875-FFC0-4215-957A-E9474C0EA8C4}"/>
              </a:ext>
            </a:extLst>
          </p:cNvPr>
          <p:cNvSpPr>
            <a:spLocks noGrp="1"/>
          </p:cNvSpPr>
          <p:nvPr>
            <p:ph type="sldNum" sz="quarter" idx="12"/>
          </p:nvPr>
        </p:nvSpPr>
        <p:spPr/>
        <p:txBody>
          <a:bodyPr/>
          <a:lstStyle/>
          <a:p>
            <a:fld id="{E2B5BC3E-643B-4B01-AF50-02847C1F3F62}" type="slidenum">
              <a:rPr lang="en-US" altLang="en-US"/>
              <a:pPr/>
              <a:t>236</a:t>
            </a:fld>
            <a:endParaRPr lang="en-US" altLang="en-US"/>
          </a:p>
        </p:txBody>
      </p:sp>
      <p:sp>
        <p:nvSpPr>
          <p:cNvPr id="412674" name="Rectangle 2">
            <a:extLst>
              <a:ext uri="{FF2B5EF4-FFF2-40B4-BE49-F238E27FC236}">
                <a16:creationId xmlns:a16="http://schemas.microsoft.com/office/drawing/2014/main" id="{D7BAA9FA-BA0D-4292-9D18-8CCCB37F6385}"/>
              </a:ext>
            </a:extLst>
          </p:cNvPr>
          <p:cNvSpPr>
            <a:spLocks noGrp="1" noRot="1" noChangeArrowheads="1"/>
          </p:cNvSpPr>
          <p:nvPr>
            <p:ph type="title"/>
          </p:nvPr>
        </p:nvSpPr>
        <p:spPr/>
        <p:txBody>
          <a:bodyPr/>
          <a:lstStyle/>
          <a:p>
            <a:endParaRPr lang="en-US" altLang="en-US"/>
          </a:p>
        </p:txBody>
      </p:sp>
      <p:sp>
        <p:nvSpPr>
          <p:cNvPr id="412675" name="Rectangle 3">
            <a:extLst>
              <a:ext uri="{FF2B5EF4-FFF2-40B4-BE49-F238E27FC236}">
                <a16:creationId xmlns:a16="http://schemas.microsoft.com/office/drawing/2014/main" id="{74CF65F3-175B-4F06-93D4-0169D5C3FD94}"/>
              </a:ext>
            </a:extLst>
          </p:cNvPr>
          <p:cNvSpPr>
            <a:spLocks noGrp="1" noRot="1" noChangeArrowheads="1"/>
          </p:cNvSpPr>
          <p:nvPr>
            <p:ph type="body" idx="1"/>
          </p:nvPr>
        </p:nvSpPr>
        <p:spPr>
          <a:xfrm>
            <a:off x="301625" y="762000"/>
            <a:ext cx="8540750" cy="5715000"/>
          </a:xfrm>
        </p:spPr>
        <p:txBody>
          <a:bodyPr/>
          <a:lstStyle/>
          <a:p>
            <a:pPr>
              <a:lnSpc>
                <a:spcPct val="90000"/>
              </a:lnSpc>
            </a:pPr>
            <a:r>
              <a:rPr lang="en-US" altLang="en-US"/>
              <a:t>For Serial LCD Modules</a:t>
            </a:r>
            <a:br>
              <a:rPr lang="en-US" altLang="en-US"/>
            </a:br>
            <a:r>
              <a:rPr lang="en-US" altLang="en-US">
                <a:hlinkClick r:id="rId3"/>
              </a:rPr>
              <a:t>Link</a:t>
            </a:r>
            <a:br>
              <a:rPr lang="en-US" altLang="en-US"/>
            </a:br>
            <a:br>
              <a:rPr lang="en-US" altLang="en-US"/>
            </a:br>
            <a:endParaRPr lang="en-US" altLang="en-US"/>
          </a:p>
          <a:p>
            <a:pPr>
              <a:lnSpc>
                <a:spcPct val="90000"/>
              </a:lnSpc>
            </a:pPr>
            <a:r>
              <a:rPr lang="en-US" altLang="en-US"/>
              <a:t>With Motor Controls</a:t>
            </a:r>
            <a:br>
              <a:rPr lang="en-US" altLang="en-US"/>
            </a:br>
            <a:r>
              <a:rPr lang="en-US" altLang="en-US">
                <a:hlinkClick r:id="rId4"/>
              </a:rPr>
              <a:t>Link</a:t>
            </a:r>
            <a:endParaRPr lang="en-US" altLang="en-US"/>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r>
              <a:rPr lang="en-US" altLang="en-US"/>
              <a:t>And many other devices including digital voltmeters and GPS units.</a:t>
            </a:r>
          </a:p>
        </p:txBody>
      </p:sp>
      <p:graphicFrame>
        <p:nvGraphicFramePr>
          <p:cNvPr id="412676" name="Object 4">
            <a:extLst>
              <a:ext uri="{FF2B5EF4-FFF2-40B4-BE49-F238E27FC236}">
                <a16:creationId xmlns:a16="http://schemas.microsoft.com/office/drawing/2014/main" id="{DF4A9FCB-A211-44D8-AD05-CD027CED9589}"/>
              </a:ext>
            </a:extLst>
          </p:cNvPr>
          <p:cNvGraphicFramePr>
            <a:graphicFrameLocks noChangeAspect="1"/>
          </p:cNvGraphicFramePr>
          <p:nvPr/>
        </p:nvGraphicFramePr>
        <p:xfrm>
          <a:off x="5257800" y="914400"/>
          <a:ext cx="2819400" cy="1395413"/>
        </p:xfrm>
        <a:graphic>
          <a:graphicData uri="http://schemas.openxmlformats.org/presentationml/2006/ole">
            <mc:AlternateContent xmlns:mc="http://schemas.openxmlformats.org/markup-compatibility/2006">
              <mc:Choice xmlns:v="urn:schemas-microsoft-com:vml" Requires="v">
                <p:oleObj spid="_x0000_s412678" name="Bitmap Image" r:id="rId5" imgW="1905266" imgH="942857" progId="Paint.Picture">
                  <p:embed/>
                </p:oleObj>
              </mc:Choice>
              <mc:Fallback>
                <p:oleObj name="Bitmap Image" r:id="rId5" imgW="1905266" imgH="942857" progId="Paint.Picture">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914400"/>
                        <a:ext cx="2819400" cy="1395413"/>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2677" name="Object 5">
            <a:extLst>
              <a:ext uri="{FF2B5EF4-FFF2-40B4-BE49-F238E27FC236}">
                <a16:creationId xmlns:a16="http://schemas.microsoft.com/office/drawing/2014/main" id="{A3AD8A6E-6FB8-497E-9E7A-4A2C5360987B}"/>
              </a:ext>
            </a:extLst>
          </p:cNvPr>
          <p:cNvGraphicFramePr>
            <a:graphicFrameLocks noChangeAspect="1"/>
          </p:cNvGraphicFramePr>
          <p:nvPr/>
        </p:nvGraphicFramePr>
        <p:xfrm>
          <a:off x="5257800" y="2819400"/>
          <a:ext cx="2057400" cy="1604963"/>
        </p:xfrm>
        <a:graphic>
          <a:graphicData uri="http://schemas.openxmlformats.org/presentationml/2006/ole">
            <mc:AlternateContent xmlns:mc="http://schemas.openxmlformats.org/markup-compatibility/2006">
              <mc:Choice xmlns:v="urn:schemas-microsoft-com:vml" Requires="v">
                <p:oleObj spid="_x0000_s412679" name="Bitmap Image" r:id="rId7" imgW="1428949" imgH="1114581" progId="Paint.Picture">
                  <p:embed/>
                </p:oleObj>
              </mc:Choice>
              <mc:Fallback>
                <p:oleObj name="Bitmap Image" r:id="rId7" imgW="1428949" imgH="1114581" progId="Paint.Picture">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2819400"/>
                        <a:ext cx="2057400" cy="1604963"/>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B8654E2-BDC2-444F-BB6C-1EE7EE7F9715}"/>
              </a:ext>
            </a:extLst>
          </p:cNvPr>
          <p:cNvSpPr>
            <a:spLocks noGrp="1"/>
          </p:cNvSpPr>
          <p:nvPr>
            <p:ph type="sldNum" sz="quarter" idx="12"/>
          </p:nvPr>
        </p:nvSpPr>
        <p:spPr/>
        <p:txBody>
          <a:bodyPr/>
          <a:lstStyle/>
          <a:p>
            <a:fld id="{8B240DFA-86DE-4CD1-9721-54EFD8A479BE}" type="slidenum">
              <a:rPr lang="en-US" altLang="en-US"/>
              <a:pPr/>
              <a:t>237</a:t>
            </a:fld>
            <a:endParaRPr lang="en-US" altLang="en-US"/>
          </a:p>
        </p:txBody>
      </p:sp>
      <p:sp>
        <p:nvSpPr>
          <p:cNvPr id="413698" name="Rectangle 2">
            <a:extLst>
              <a:ext uri="{FF2B5EF4-FFF2-40B4-BE49-F238E27FC236}">
                <a16:creationId xmlns:a16="http://schemas.microsoft.com/office/drawing/2014/main" id="{CAFB3DB7-3B6E-438A-A157-0D6C4DE4F368}"/>
              </a:ext>
            </a:extLst>
          </p:cNvPr>
          <p:cNvSpPr>
            <a:spLocks noGrp="1" noRot="1" noChangeArrowheads="1"/>
          </p:cNvSpPr>
          <p:nvPr>
            <p:ph type="title"/>
          </p:nvPr>
        </p:nvSpPr>
        <p:spPr/>
        <p:txBody>
          <a:bodyPr/>
          <a:lstStyle/>
          <a:p>
            <a:r>
              <a:rPr lang="en-US" altLang="en-US"/>
              <a:t>Asynchronous Summary</a:t>
            </a:r>
          </a:p>
        </p:txBody>
      </p:sp>
      <p:sp>
        <p:nvSpPr>
          <p:cNvPr id="413699" name="Rectangle 3">
            <a:extLst>
              <a:ext uri="{FF2B5EF4-FFF2-40B4-BE49-F238E27FC236}">
                <a16:creationId xmlns:a16="http://schemas.microsoft.com/office/drawing/2014/main" id="{E88480E4-CCD7-4D4F-81D3-4375B3C4CADE}"/>
              </a:ext>
            </a:extLst>
          </p:cNvPr>
          <p:cNvSpPr>
            <a:spLocks noGrp="1" noRot="1" noChangeArrowheads="1"/>
          </p:cNvSpPr>
          <p:nvPr>
            <p:ph type="body" idx="1"/>
          </p:nvPr>
        </p:nvSpPr>
        <p:spPr/>
        <p:txBody>
          <a:bodyPr/>
          <a:lstStyle/>
          <a:p>
            <a:r>
              <a:rPr lang="en-US" altLang="en-US"/>
              <a:t>Asynchronous communications are very popular because of the ability to transfer data with only a single line, making RF, optical and other forms possible easily.</a:t>
            </a:r>
            <a:br>
              <a:rPr lang="en-US" altLang="en-US"/>
            </a:br>
            <a:endParaRPr lang="en-US" altLang="en-US"/>
          </a:p>
          <a:p>
            <a:r>
              <a:rPr lang="en-US" altLang="en-US"/>
              <a:t>The data transfer is based on agreed timings and other characteristics.</a:t>
            </a:r>
            <a:br>
              <a:rPr lang="en-US" altLang="en-US"/>
            </a:br>
            <a:endParaRPr lang="en-US" altLang="en-US"/>
          </a:p>
          <a:p>
            <a:r>
              <a:rPr lang="en-US" altLang="en-US"/>
              <a:t>It is good for moderate data transfer speeds.</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CCAD69C-4106-4070-A027-C6C9507CA3B5}"/>
              </a:ext>
            </a:extLst>
          </p:cNvPr>
          <p:cNvSpPr>
            <a:spLocks noGrp="1"/>
          </p:cNvSpPr>
          <p:nvPr>
            <p:ph type="sldNum" sz="quarter" idx="12"/>
          </p:nvPr>
        </p:nvSpPr>
        <p:spPr/>
        <p:txBody>
          <a:bodyPr/>
          <a:lstStyle/>
          <a:p>
            <a:fld id="{1787C708-EF99-44FD-A7BA-3D64A6357014}" type="slidenum">
              <a:rPr lang="en-US" altLang="en-US"/>
              <a:pPr/>
              <a:t>238</a:t>
            </a:fld>
            <a:endParaRPr lang="en-US" altLang="en-US"/>
          </a:p>
        </p:txBody>
      </p:sp>
      <p:sp>
        <p:nvSpPr>
          <p:cNvPr id="414722" name="Rectangle 2">
            <a:extLst>
              <a:ext uri="{FF2B5EF4-FFF2-40B4-BE49-F238E27FC236}">
                <a16:creationId xmlns:a16="http://schemas.microsoft.com/office/drawing/2014/main" id="{6528B6A9-0872-4ADB-8556-82094F6402CD}"/>
              </a:ext>
            </a:extLst>
          </p:cNvPr>
          <p:cNvSpPr>
            <a:spLocks noGrp="1" noRot="1" noChangeArrowheads="1"/>
          </p:cNvSpPr>
          <p:nvPr>
            <p:ph type="title"/>
          </p:nvPr>
        </p:nvSpPr>
        <p:spPr/>
        <p:txBody>
          <a:bodyPr/>
          <a:lstStyle/>
          <a:p>
            <a:r>
              <a:rPr lang="en-US" altLang="en-US"/>
              <a:t>Pulse Width Data</a:t>
            </a:r>
          </a:p>
        </p:txBody>
      </p:sp>
      <p:sp>
        <p:nvSpPr>
          <p:cNvPr id="414723" name="Rectangle 3">
            <a:extLst>
              <a:ext uri="{FF2B5EF4-FFF2-40B4-BE49-F238E27FC236}">
                <a16:creationId xmlns:a16="http://schemas.microsoft.com/office/drawing/2014/main" id="{36A9D68A-5DB9-481D-BE57-7A351C79E903}"/>
              </a:ext>
            </a:extLst>
          </p:cNvPr>
          <p:cNvSpPr>
            <a:spLocks noGrp="1" noRot="1" noChangeArrowheads="1"/>
          </p:cNvSpPr>
          <p:nvPr>
            <p:ph type="body" idx="1"/>
          </p:nvPr>
        </p:nvSpPr>
        <p:spPr/>
        <p:txBody>
          <a:bodyPr/>
          <a:lstStyle/>
          <a:p>
            <a:r>
              <a:rPr lang="en-US" altLang="en-US"/>
              <a:t>Sometimes data may be represented by the width of a byte instead of bits within a stream.</a:t>
            </a:r>
            <a:br>
              <a:rPr lang="en-US" altLang="en-US"/>
            </a:br>
            <a:endParaRPr lang="en-US" altLang="en-US"/>
          </a:p>
          <a:p>
            <a:r>
              <a:rPr lang="en-US" altLang="en-US"/>
              <a:t>Some devices operate on sending or receiving a pulse width.</a:t>
            </a:r>
            <a:br>
              <a:rPr lang="en-US" altLang="en-US"/>
            </a:br>
            <a:endParaRPr lang="en-US" altLang="en-US"/>
          </a:p>
          <a:p>
            <a:r>
              <a:rPr lang="en-US" altLang="en-US"/>
              <a:t>The BASIC Stamp can generate a pulse using PULSOUT and capture a pulse using PULSIN.</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44843FE-4436-498C-8047-A53C77D9289B}"/>
              </a:ext>
            </a:extLst>
          </p:cNvPr>
          <p:cNvSpPr>
            <a:spLocks noGrp="1"/>
          </p:cNvSpPr>
          <p:nvPr>
            <p:ph type="sldNum" sz="quarter" idx="12"/>
          </p:nvPr>
        </p:nvSpPr>
        <p:spPr/>
        <p:txBody>
          <a:bodyPr/>
          <a:lstStyle/>
          <a:p>
            <a:fld id="{592E3A81-AC03-470C-A47F-4A4B94A0F036}" type="slidenum">
              <a:rPr lang="en-US" altLang="en-US"/>
              <a:pPr/>
              <a:t>239</a:t>
            </a:fld>
            <a:endParaRPr lang="en-US" altLang="en-US"/>
          </a:p>
        </p:txBody>
      </p:sp>
      <p:sp>
        <p:nvSpPr>
          <p:cNvPr id="416770" name="Rectangle 2">
            <a:extLst>
              <a:ext uri="{FF2B5EF4-FFF2-40B4-BE49-F238E27FC236}">
                <a16:creationId xmlns:a16="http://schemas.microsoft.com/office/drawing/2014/main" id="{A23AC14F-7B05-4566-8347-FAE16982ED66}"/>
              </a:ext>
            </a:extLst>
          </p:cNvPr>
          <p:cNvSpPr>
            <a:spLocks noGrp="1" noRot="1" noChangeArrowheads="1"/>
          </p:cNvSpPr>
          <p:nvPr>
            <p:ph type="title"/>
          </p:nvPr>
        </p:nvSpPr>
        <p:spPr/>
        <p:txBody>
          <a:bodyPr/>
          <a:lstStyle/>
          <a:p>
            <a:r>
              <a:rPr lang="en-US" altLang="en-US"/>
              <a:t>Using PULSOUT</a:t>
            </a:r>
          </a:p>
        </p:txBody>
      </p:sp>
      <p:sp>
        <p:nvSpPr>
          <p:cNvPr id="416771" name="Rectangle 3">
            <a:extLst>
              <a:ext uri="{FF2B5EF4-FFF2-40B4-BE49-F238E27FC236}">
                <a16:creationId xmlns:a16="http://schemas.microsoft.com/office/drawing/2014/main" id="{623667E7-31BC-4D9F-B3AB-52A263FCFDD8}"/>
              </a:ext>
            </a:extLst>
          </p:cNvPr>
          <p:cNvSpPr>
            <a:spLocks noGrp="1" noRot="1" noChangeArrowheads="1"/>
          </p:cNvSpPr>
          <p:nvPr>
            <p:ph type="body" idx="1"/>
          </p:nvPr>
        </p:nvSpPr>
        <p:spPr/>
        <p:txBody>
          <a:bodyPr/>
          <a:lstStyle/>
          <a:p>
            <a:pPr>
              <a:lnSpc>
                <a:spcPct val="90000"/>
              </a:lnSpc>
            </a:pPr>
            <a:r>
              <a:rPr lang="en-US" altLang="en-US" sz="2800"/>
              <a:t>PULSOUT sends a pulse for the defined period.</a:t>
            </a:r>
            <a:br>
              <a:rPr lang="en-US" altLang="en-US" sz="2800"/>
            </a:br>
            <a:r>
              <a:rPr lang="en-US" altLang="en-US" sz="2800"/>
              <a:t>PULSOUT pin, period</a:t>
            </a:r>
            <a:br>
              <a:rPr lang="en-US" altLang="en-US" sz="2800"/>
            </a:br>
            <a:endParaRPr lang="en-US" altLang="en-US" sz="2800"/>
          </a:p>
          <a:p>
            <a:pPr>
              <a:lnSpc>
                <a:spcPct val="90000"/>
              </a:lnSpc>
            </a:pPr>
            <a:r>
              <a:rPr lang="en-US" altLang="en-US" sz="2800"/>
              <a:t>The pulse will be the opposite state of the current state of the output.</a:t>
            </a:r>
            <a:br>
              <a:rPr lang="en-US" altLang="en-US" sz="2800"/>
            </a:br>
            <a:endParaRPr lang="en-US" altLang="en-US" sz="2800"/>
          </a:p>
          <a:p>
            <a:pPr>
              <a:lnSpc>
                <a:spcPct val="90000"/>
              </a:lnSpc>
            </a:pPr>
            <a:r>
              <a:rPr lang="en-US" altLang="en-US" sz="2800"/>
              <a:t>The period is a value between 1 and 65535.  The length of the period is dependent on the style of BS2:</a:t>
            </a:r>
          </a:p>
          <a:p>
            <a:pPr lvl="1">
              <a:lnSpc>
                <a:spcPct val="90000"/>
              </a:lnSpc>
            </a:pPr>
            <a:r>
              <a:rPr lang="en-US" altLang="en-US" sz="2400"/>
              <a:t>BS2 and BS2E: 2uS</a:t>
            </a:r>
          </a:p>
          <a:p>
            <a:pPr lvl="1">
              <a:lnSpc>
                <a:spcPct val="90000"/>
              </a:lnSpc>
            </a:pPr>
            <a:r>
              <a:rPr lang="en-US" altLang="en-US" sz="2400"/>
              <a:t>BS2SX: 0.8uS</a:t>
            </a:r>
          </a:p>
          <a:p>
            <a:pPr lvl="1">
              <a:lnSpc>
                <a:spcPct val="90000"/>
              </a:lnSpc>
            </a:pPr>
            <a:r>
              <a:rPr lang="en-US" altLang="en-US" sz="2400"/>
              <a:t>BS2P: 0.75uS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a:extLst>
              <a:ext uri="{FF2B5EF4-FFF2-40B4-BE49-F238E27FC236}">
                <a16:creationId xmlns:a16="http://schemas.microsoft.com/office/drawing/2014/main" id="{AA343610-48F4-4C29-9175-B9768111C95B}"/>
              </a:ext>
            </a:extLst>
          </p:cNvPr>
          <p:cNvSpPr>
            <a:spLocks noGrp="1"/>
          </p:cNvSpPr>
          <p:nvPr>
            <p:ph type="sldNum" sz="quarter" idx="12"/>
          </p:nvPr>
        </p:nvSpPr>
        <p:spPr/>
        <p:txBody>
          <a:bodyPr/>
          <a:lstStyle/>
          <a:p>
            <a:fld id="{6CB8055A-9F90-478C-976D-F1E547D28099}" type="slidenum">
              <a:rPr lang="en-US" altLang="en-US"/>
              <a:pPr/>
              <a:t>24</a:t>
            </a:fld>
            <a:endParaRPr lang="en-US" altLang="en-US"/>
          </a:p>
        </p:txBody>
      </p:sp>
      <p:sp>
        <p:nvSpPr>
          <p:cNvPr id="268290" name="Rectangle 2">
            <a:extLst>
              <a:ext uri="{FF2B5EF4-FFF2-40B4-BE49-F238E27FC236}">
                <a16:creationId xmlns:a16="http://schemas.microsoft.com/office/drawing/2014/main" id="{8FFD5EAE-C9B2-433B-9008-F50CAD259CD9}"/>
              </a:ext>
            </a:extLst>
          </p:cNvPr>
          <p:cNvSpPr>
            <a:spLocks noGrp="1" noRot="1" noChangeArrowheads="1"/>
          </p:cNvSpPr>
          <p:nvPr>
            <p:ph type="title"/>
          </p:nvPr>
        </p:nvSpPr>
        <p:spPr/>
        <p:txBody>
          <a:bodyPr/>
          <a:lstStyle/>
          <a:p>
            <a:r>
              <a:rPr lang="en-US" altLang="en-US"/>
              <a:t>BASIC Stamp HomeWork Board</a:t>
            </a:r>
          </a:p>
        </p:txBody>
      </p:sp>
      <p:sp>
        <p:nvSpPr>
          <p:cNvPr id="268291" name="Rectangle 3">
            <a:extLst>
              <a:ext uri="{FF2B5EF4-FFF2-40B4-BE49-F238E27FC236}">
                <a16:creationId xmlns:a16="http://schemas.microsoft.com/office/drawing/2014/main" id="{0760AC09-DA98-4F7C-924D-4978EC3B1CE5}"/>
              </a:ext>
            </a:extLst>
          </p:cNvPr>
          <p:cNvSpPr>
            <a:spLocks noGrp="1" noRot="1" noChangeArrowheads="1"/>
          </p:cNvSpPr>
          <p:nvPr>
            <p:ph type="body" idx="1"/>
          </p:nvPr>
        </p:nvSpPr>
        <p:spPr>
          <a:xfrm>
            <a:off x="301625" y="762000"/>
            <a:ext cx="8540750" cy="1068388"/>
          </a:xfrm>
        </p:spPr>
        <p:txBody>
          <a:bodyPr/>
          <a:lstStyle/>
          <a:p>
            <a:r>
              <a:rPr lang="en-US" altLang="en-US"/>
              <a:t>The HomeWork Board is an inexpensive alternative for student projects.</a:t>
            </a:r>
            <a:endParaRPr lang="en-US" altLang="en-US" sz="3600"/>
          </a:p>
        </p:txBody>
      </p:sp>
      <p:pic>
        <p:nvPicPr>
          <p:cNvPr id="268293" name="Picture 5" descr="http://www.parallaxinc.com/image_files/product_med_pics/homework_bread_big.gif">
            <a:extLst>
              <a:ext uri="{FF2B5EF4-FFF2-40B4-BE49-F238E27FC236}">
                <a16:creationId xmlns:a16="http://schemas.microsoft.com/office/drawing/2014/main" id="{C04E480B-8722-4970-A04A-CCF4B68F62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286000"/>
            <a:ext cx="4699000" cy="39703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68304" name="Group 16">
            <a:extLst>
              <a:ext uri="{FF2B5EF4-FFF2-40B4-BE49-F238E27FC236}">
                <a16:creationId xmlns:a16="http://schemas.microsoft.com/office/drawing/2014/main" id="{D43D453A-FE0E-4BA6-AFF4-D5E00584053A}"/>
              </a:ext>
            </a:extLst>
          </p:cNvPr>
          <p:cNvGrpSpPr>
            <a:grpSpLocks/>
          </p:cNvGrpSpPr>
          <p:nvPr/>
        </p:nvGrpSpPr>
        <p:grpSpPr bwMode="auto">
          <a:xfrm>
            <a:off x="685800" y="2286000"/>
            <a:ext cx="5791200" cy="2514600"/>
            <a:chOff x="432" y="1440"/>
            <a:chExt cx="3648" cy="1584"/>
          </a:xfrm>
        </p:grpSpPr>
        <p:sp>
          <p:nvSpPr>
            <p:cNvPr id="268296" name="Rectangle 8">
              <a:extLst>
                <a:ext uri="{FF2B5EF4-FFF2-40B4-BE49-F238E27FC236}">
                  <a16:creationId xmlns:a16="http://schemas.microsoft.com/office/drawing/2014/main" id="{9D847D00-C1EC-4DE5-95F0-D0EFD910C86F}"/>
                </a:ext>
              </a:extLst>
            </p:cNvPr>
            <p:cNvSpPr>
              <a:spLocks noChangeArrowheads="1"/>
            </p:cNvSpPr>
            <p:nvPr/>
          </p:nvSpPr>
          <p:spPr bwMode="auto">
            <a:xfrm>
              <a:off x="432" y="1440"/>
              <a:ext cx="2064"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0"/>
                </a:spcBef>
                <a:defRPr sz="2400">
                  <a:solidFill>
                    <a:schemeClr val="tx1"/>
                  </a:solidFill>
                  <a:latin typeface="Times New Roman" panose="02020603050405020304" pitchFamily="18" charset="0"/>
                </a:defRPr>
              </a:lvl1pPr>
              <a:lvl2pPr marL="742950" indent="-285750" algn="l">
                <a:spcBef>
                  <a:spcPct val="0"/>
                </a:spcBef>
                <a:defRPr sz="2400">
                  <a:solidFill>
                    <a:schemeClr val="tx1"/>
                  </a:solidFill>
                  <a:latin typeface="Times New Roman" panose="02020603050405020304" pitchFamily="18" charset="0"/>
                </a:defRPr>
              </a:lvl2pPr>
              <a:lvl3pPr marL="1143000" indent="-228600" algn="l">
                <a:spcBef>
                  <a:spcPct val="0"/>
                </a:spcBef>
                <a:defRPr sz="2400">
                  <a:solidFill>
                    <a:schemeClr val="tx1"/>
                  </a:solidFill>
                  <a:latin typeface="Times New Roman" panose="02020603050405020304" pitchFamily="18" charset="0"/>
                </a:defRPr>
              </a:lvl3pPr>
              <a:lvl4pPr marL="1600200" indent="-228600" algn="l">
                <a:spcBef>
                  <a:spcPct val="0"/>
                </a:spcBef>
                <a:defRPr sz="2400">
                  <a:solidFill>
                    <a:schemeClr val="tx1"/>
                  </a:solidFill>
                  <a:latin typeface="Times New Roman" panose="02020603050405020304" pitchFamily="18" charset="0"/>
                </a:defRPr>
              </a:lvl4pPr>
              <a:lvl5pPr marL="2057400" indent="-228600" algn="l">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Font typeface="Wingdings" panose="05000000000000000000" pitchFamily="2" charset="2"/>
                <a:buChar char="n"/>
              </a:pPr>
              <a:r>
                <a:rPr lang="en-US" altLang="en-US" sz="1800" b="0">
                  <a:effectLst>
                    <a:outerShdw blurRad="38100" dist="38100" dir="2700000" algn="tl">
                      <a:srgbClr val="000000"/>
                    </a:outerShdw>
                  </a:effectLst>
                  <a:latin typeface="Tahoma" panose="020B0604030504040204" pitchFamily="34" charset="0"/>
                </a:rPr>
                <a:t>The BASIC Stamp is integral to the board instead of a separate module.</a:t>
              </a:r>
              <a:br>
                <a:rPr lang="en-US" altLang="en-US" sz="1800" b="0">
                  <a:effectLst>
                    <a:outerShdw blurRad="38100" dist="38100" dir="2700000" algn="tl">
                      <a:srgbClr val="000000"/>
                    </a:outerShdw>
                  </a:effectLst>
                  <a:latin typeface="Tahoma" panose="020B0604030504040204" pitchFamily="34" charset="0"/>
                </a:rPr>
              </a:br>
              <a:endParaRPr lang="en-US" altLang="en-US" sz="1800" b="0">
                <a:effectLst>
                  <a:outerShdw blurRad="38100" dist="38100" dir="2700000" algn="tl">
                    <a:srgbClr val="000000"/>
                  </a:outerShdw>
                </a:effectLst>
              </a:endParaRPr>
            </a:p>
          </p:txBody>
        </p:sp>
        <p:sp>
          <p:nvSpPr>
            <p:cNvPr id="268297" name="Rectangle 9">
              <a:extLst>
                <a:ext uri="{FF2B5EF4-FFF2-40B4-BE49-F238E27FC236}">
                  <a16:creationId xmlns:a16="http://schemas.microsoft.com/office/drawing/2014/main" id="{16DFB6A7-756D-4125-8DDD-DBA4167D27E3}"/>
                </a:ext>
              </a:extLst>
            </p:cNvPr>
            <p:cNvSpPr>
              <a:spLocks noChangeArrowheads="1"/>
            </p:cNvSpPr>
            <p:nvPr/>
          </p:nvSpPr>
          <p:spPr bwMode="auto">
            <a:xfrm>
              <a:off x="3648" y="2160"/>
              <a:ext cx="432" cy="864"/>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8300" name="Rectangle 12">
            <a:extLst>
              <a:ext uri="{FF2B5EF4-FFF2-40B4-BE49-F238E27FC236}">
                <a16:creationId xmlns:a16="http://schemas.microsoft.com/office/drawing/2014/main" id="{9D0933B1-9B7F-4227-A00F-A634F1A3C76E}"/>
              </a:ext>
            </a:extLst>
          </p:cNvPr>
          <p:cNvSpPr>
            <a:spLocks noChangeArrowheads="1"/>
          </p:cNvSpPr>
          <p:nvPr/>
        </p:nvSpPr>
        <p:spPr bwMode="auto">
          <a:xfrm>
            <a:off x="685800" y="3581400"/>
            <a:ext cx="3276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0"/>
              </a:spcBef>
              <a:defRPr sz="2400">
                <a:solidFill>
                  <a:schemeClr val="tx1"/>
                </a:solidFill>
                <a:latin typeface="Times New Roman" panose="02020603050405020304" pitchFamily="18" charset="0"/>
              </a:defRPr>
            </a:lvl1pPr>
            <a:lvl2pPr marL="742950" indent="-285750" algn="l">
              <a:spcBef>
                <a:spcPct val="0"/>
              </a:spcBef>
              <a:defRPr sz="2400">
                <a:solidFill>
                  <a:schemeClr val="tx1"/>
                </a:solidFill>
                <a:latin typeface="Times New Roman" panose="02020603050405020304" pitchFamily="18" charset="0"/>
              </a:defRPr>
            </a:lvl2pPr>
            <a:lvl3pPr marL="1143000" indent="-228600" algn="l">
              <a:spcBef>
                <a:spcPct val="0"/>
              </a:spcBef>
              <a:defRPr sz="2400">
                <a:solidFill>
                  <a:schemeClr val="tx1"/>
                </a:solidFill>
                <a:latin typeface="Times New Roman" panose="02020603050405020304" pitchFamily="18" charset="0"/>
              </a:defRPr>
            </a:lvl3pPr>
            <a:lvl4pPr marL="1600200" indent="-228600" algn="l">
              <a:spcBef>
                <a:spcPct val="0"/>
              </a:spcBef>
              <a:defRPr sz="2400">
                <a:solidFill>
                  <a:schemeClr val="tx1"/>
                </a:solidFill>
                <a:latin typeface="Times New Roman" panose="02020603050405020304" pitchFamily="18" charset="0"/>
              </a:defRPr>
            </a:lvl4pPr>
            <a:lvl5pPr marL="2057400" indent="-228600" algn="l">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Font typeface="Wingdings" panose="05000000000000000000" pitchFamily="2" charset="2"/>
              <a:buChar char="n"/>
            </a:pPr>
            <a:endParaRPr lang="en-US" altLang="en-US" b="0">
              <a:effectLst>
                <a:outerShdw blurRad="38100" dist="38100" dir="2700000" algn="tl">
                  <a:srgbClr val="000000"/>
                </a:outerShdw>
              </a:effectLst>
            </a:endParaRPr>
          </a:p>
        </p:txBody>
      </p:sp>
      <p:grpSp>
        <p:nvGrpSpPr>
          <p:cNvPr id="268305" name="Group 17">
            <a:extLst>
              <a:ext uri="{FF2B5EF4-FFF2-40B4-BE49-F238E27FC236}">
                <a16:creationId xmlns:a16="http://schemas.microsoft.com/office/drawing/2014/main" id="{B6A8A900-C6F4-42E8-B6F5-AE0B7B0690DB}"/>
              </a:ext>
            </a:extLst>
          </p:cNvPr>
          <p:cNvGrpSpPr>
            <a:grpSpLocks/>
          </p:cNvGrpSpPr>
          <p:nvPr/>
        </p:nvGrpSpPr>
        <p:grpSpPr bwMode="auto">
          <a:xfrm>
            <a:off x="685800" y="3810000"/>
            <a:ext cx="5791200" cy="1828800"/>
            <a:chOff x="432" y="2400"/>
            <a:chExt cx="3648" cy="1152"/>
          </a:xfrm>
        </p:grpSpPr>
        <p:sp>
          <p:nvSpPr>
            <p:cNvPr id="268298" name="Rectangle 10">
              <a:extLst>
                <a:ext uri="{FF2B5EF4-FFF2-40B4-BE49-F238E27FC236}">
                  <a16:creationId xmlns:a16="http://schemas.microsoft.com/office/drawing/2014/main" id="{346C1DA0-ECD7-4DE7-A85D-EE8EFD9BEFD4}"/>
                </a:ext>
              </a:extLst>
            </p:cNvPr>
            <p:cNvSpPr>
              <a:spLocks noChangeArrowheads="1"/>
            </p:cNvSpPr>
            <p:nvPr/>
          </p:nvSpPr>
          <p:spPr bwMode="auto">
            <a:xfrm>
              <a:off x="3984" y="2688"/>
              <a:ext cx="96" cy="288"/>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02" name="Rectangle 14">
              <a:extLst>
                <a:ext uri="{FF2B5EF4-FFF2-40B4-BE49-F238E27FC236}">
                  <a16:creationId xmlns:a16="http://schemas.microsoft.com/office/drawing/2014/main" id="{25EF3E55-AA5A-47A4-A7A2-D52F4D0A6381}"/>
                </a:ext>
              </a:extLst>
            </p:cNvPr>
            <p:cNvSpPr>
              <a:spLocks noChangeArrowheads="1"/>
            </p:cNvSpPr>
            <p:nvPr/>
          </p:nvSpPr>
          <p:spPr bwMode="auto">
            <a:xfrm>
              <a:off x="3648" y="2784"/>
              <a:ext cx="96" cy="192"/>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8303" name="Rectangle 15">
              <a:extLst>
                <a:ext uri="{FF2B5EF4-FFF2-40B4-BE49-F238E27FC236}">
                  <a16:creationId xmlns:a16="http://schemas.microsoft.com/office/drawing/2014/main" id="{2CB993D2-EB8A-4EE9-8FBD-BACCA4BE1B10}"/>
                </a:ext>
              </a:extLst>
            </p:cNvPr>
            <p:cNvSpPr>
              <a:spLocks noChangeArrowheads="1"/>
            </p:cNvSpPr>
            <p:nvPr/>
          </p:nvSpPr>
          <p:spPr bwMode="auto">
            <a:xfrm>
              <a:off x="432" y="2400"/>
              <a:ext cx="2064" cy="1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0"/>
                </a:spcBef>
                <a:defRPr sz="2400">
                  <a:solidFill>
                    <a:schemeClr val="tx1"/>
                  </a:solidFill>
                  <a:latin typeface="Times New Roman" panose="02020603050405020304" pitchFamily="18" charset="0"/>
                </a:defRPr>
              </a:lvl1pPr>
              <a:lvl2pPr marL="742950" indent="-285750" algn="l">
                <a:spcBef>
                  <a:spcPct val="0"/>
                </a:spcBef>
                <a:defRPr sz="2400">
                  <a:solidFill>
                    <a:schemeClr val="tx1"/>
                  </a:solidFill>
                  <a:latin typeface="Times New Roman" panose="02020603050405020304" pitchFamily="18" charset="0"/>
                </a:defRPr>
              </a:lvl2pPr>
              <a:lvl3pPr marL="1143000" indent="-228600" algn="l">
                <a:spcBef>
                  <a:spcPct val="0"/>
                </a:spcBef>
                <a:defRPr sz="2400">
                  <a:solidFill>
                    <a:schemeClr val="tx1"/>
                  </a:solidFill>
                  <a:latin typeface="Times New Roman" panose="02020603050405020304" pitchFamily="18" charset="0"/>
                </a:defRPr>
              </a:lvl3pPr>
              <a:lvl4pPr marL="1600200" indent="-228600" algn="l">
                <a:spcBef>
                  <a:spcPct val="0"/>
                </a:spcBef>
                <a:defRPr sz="2400">
                  <a:solidFill>
                    <a:schemeClr val="tx1"/>
                  </a:solidFill>
                  <a:latin typeface="Times New Roman" panose="02020603050405020304" pitchFamily="18" charset="0"/>
                </a:defRPr>
              </a:lvl4pPr>
              <a:lvl5pPr marL="2057400" indent="-228600" algn="l">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Font typeface="Wingdings" panose="05000000000000000000" pitchFamily="2" charset="2"/>
                <a:buChar char="n"/>
              </a:pPr>
              <a:r>
                <a:rPr lang="en-US" altLang="en-US" sz="1800" b="0">
                  <a:effectLst>
                    <a:outerShdw blurRad="38100" dist="38100" dir="2700000" algn="tl">
                      <a:srgbClr val="000000"/>
                    </a:outerShdw>
                  </a:effectLst>
                  <a:latin typeface="Tahoma" panose="020B0604030504040204" pitchFamily="34" charset="0"/>
                </a:rPr>
                <a:t>All I/O have 220 ohm current limiting resistors.  This means that the 220 ohm resistors used for connections in this tutorial may be omitted.</a:t>
              </a:r>
              <a:endParaRPr lang="en-US" altLang="en-US" sz="1800" b="0">
                <a:effectLst>
                  <a:outerShdw blurRad="38100" dist="38100" dir="2700000" algn="tl">
                    <a:srgbClr val="000000"/>
                  </a:outerShdw>
                </a:effectLst>
              </a:endParaRP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268304"/>
                                        </p:tgtEl>
                                        <p:attrNameLst>
                                          <p:attrName>style.visibility</p:attrName>
                                        </p:attrNameLst>
                                      </p:cBhvr>
                                      <p:to>
                                        <p:strVal val="visible"/>
                                      </p:to>
                                    </p:set>
                                    <p:animEffect transition="in" filter="dissolve">
                                      <p:cBhvr>
                                        <p:cTn id="7" dur="500"/>
                                        <p:tgtEl>
                                          <p:spTgt spid="268304"/>
                                        </p:tgtEl>
                                      </p:cBhvr>
                                    </p:animEffect>
                                  </p:childTnLst>
                                </p:cTn>
                              </p:par>
                            </p:childTnLst>
                          </p:cTn>
                        </p:par>
                        <p:par>
                          <p:cTn id="8" fill="hold" nodeType="afterGroup">
                            <p:stCondLst>
                              <p:cond delay="1500"/>
                            </p:stCondLst>
                            <p:childTnLst>
                              <p:par>
                                <p:cTn id="9" presetID="9" presetClass="entr" presetSubtype="0" fill="hold" nodeType="afterEffect">
                                  <p:stCondLst>
                                    <p:cond delay="2000"/>
                                  </p:stCondLst>
                                  <p:childTnLst>
                                    <p:set>
                                      <p:cBhvr>
                                        <p:cTn id="10" dur="1" fill="hold">
                                          <p:stCondLst>
                                            <p:cond delay="0"/>
                                          </p:stCondLst>
                                        </p:cTn>
                                        <p:tgtEl>
                                          <p:spTgt spid="268305"/>
                                        </p:tgtEl>
                                        <p:attrNameLst>
                                          <p:attrName>style.visibility</p:attrName>
                                        </p:attrNameLst>
                                      </p:cBhvr>
                                      <p:to>
                                        <p:strVal val="visible"/>
                                      </p:to>
                                    </p:set>
                                    <p:animEffect transition="in" filter="dissolve">
                                      <p:cBhvr>
                                        <p:cTn id="11" dur="500"/>
                                        <p:tgtEl>
                                          <p:spTgt spid="268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F33D12D-6E6E-413C-971F-5828B191A936}"/>
              </a:ext>
            </a:extLst>
          </p:cNvPr>
          <p:cNvSpPr>
            <a:spLocks noGrp="1"/>
          </p:cNvSpPr>
          <p:nvPr>
            <p:ph type="sldNum" sz="quarter" idx="12"/>
          </p:nvPr>
        </p:nvSpPr>
        <p:spPr/>
        <p:txBody>
          <a:bodyPr/>
          <a:lstStyle/>
          <a:p>
            <a:fld id="{0E9371BA-04D7-47F5-95BB-3BA65C3F8D46}" type="slidenum">
              <a:rPr lang="en-US" altLang="en-US"/>
              <a:pPr/>
              <a:t>240</a:t>
            </a:fld>
            <a:endParaRPr lang="en-US" altLang="en-US"/>
          </a:p>
        </p:txBody>
      </p:sp>
      <p:sp>
        <p:nvSpPr>
          <p:cNvPr id="417794" name="Rectangle 2">
            <a:extLst>
              <a:ext uri="{FF2B5EF4-FFF2-40B4-BE49-F238E27FC236}">
                <a16:creationId xmlns:a16="http://schemas.microsoft.com/office/drawing/2014/main" id="{84FCA125-279A-4439-8735-B7DDBB0C1F25}"/>
              </a:ext>
            </a:extLst>
          </p:cNvPr>
          <p:cNvSpPr>
            <a:spLocks noGrp="1" noRot="1" noChangeArrowheads="1"/>
          </p:cNvSpPr>
          <p:nvPr>
            <p:ph type="title"/>
          </p:nvPr>
        </p:nvSpPr>
        <p:spPr/>
        <p:txBody>
          <a:bodyPr/>
          <a:lstStyle/>
          <a:p>
            <a:endParaRPr lang="en-US" altLang="en-US"/>
          </a:p>
        </p:txBody>
      </p:sp>
      <p:sp>
        <p:nvSpPr>
          <p:cNvPr id="417795" name="Rectangle 3">
            <a:extLst>
              <a:ext uri="{FF2B5EF4-FFF2-40B4-BE49-F238E27FC236}">
                <a16:creationId xmlns:a16="http://schemas.microsoft.com/office/drawing/2014/main" id="{87284AA5-E902-478D-BFD1-482694049D30}"/>
              </a:ext>
            </a:extLst>
          </p:cNvPr>
          <p:cNvSpPr>
            <a:spLocks noGrp="1" noRot="1" noChangeArrowheads="1"/>
          </p:cNvSpPr>
          <p:nvPr>
            <p:ph type="body" idx="1"/>
          </p:nvPr>
        </p:nvSpPr>
        <p:spPr>
          <a:xfrm>
            <a:off x="301625" y="762000"/>
            <a:ext cx="8461375" cy="5562600"/>
          </a:xfrm>
        </p:spPr>
        <p:txBody>
          <a:bodyPr/>
          <a:lstStyle/>
          <a:p>
            <a:pPr>
              <a:lnSpc>
                <a:spcPct val="90000"/>
              </a:lnSpc>
            </a:pPr>
            <a:r>
              <a:rPr lang="en-US" altLang="en-US" sz="2800"/>
              <a:t>The following is a simple program to light the LED using PULSOUT over a range of periods.</a:t>
            </a:r>
          </a:p>
          <a:p>
            <a:pPr>
              <a:lnSpc>
                <a:spcPct val="90000"/>
              </a:lnSpc>
            </a:pPr>
            <a:endParaRPr lang="en-US" altLang="en-US" sz="2800"/>
          </a:p>
          <a:p>
            <a:pPr>
              <a:lnSpc>
                <a:spcPct val="90000"/>
              </a:lnSpc>
            </a:pPr>
            <a:endParaRPr lang="en-US" altLang="en-US" sz="2800"/>
          </a:p>
          <a:p>
            <a:pPr>
              <a:lnSpc>
                <a:spcPct val="90000"/>
              </a:lnSpc>
            </a:pPr>
            <a:endParaRPr lang="en-US" altLang="en-US" sz="2800"/>
          </a:p>
          <a:p>
            <a:pPr>
              <a:lnSpc>
                <a:spcPct val="90000"/>
              </a:lnSpc>
            </a:pPr>
            <a:endParaRPr lang="en-US" altLang="en-US" sz="2800"/>
          </a:p>
          <a:p>
            <a:pPr>
              <a:lnSpc>
                <a:spcPct val="90000"/>
              </a:lnSpc>
            </a:pPr>
            <a:endParaRPr lang="en-US" altLang="en-US" sz="2800"/>
          </a:p>
          <a:p>
            <a:pPr>
              <a:lnSpc>
                <a:spcPct val="90000"/>
              </a:lnSpc>
            </a:pPr>
            <a:endParaRPr lang="en-US" altLang="en-US" sz="2800"/>
          </a:p>
          <a:p>
            <a:pPr>
              <a:lnSpc>
                <a:spcPct val="90000"/>
              </a:lnSpc>
            </a:pPr>
            <a:endParaRPr lang="en-US" altLang="en-US" sz="2800"/>
          </a:p>
          <a:p>
            <a:pPr>
              <a:lnSpc>
                <a:spcPct val="90000"/>
              </a:lnSpc>
            </a:pPr>
            <a:endParaRPr lang="en-US" altLang="en-US" sz="2800"/>
          </a:p>
          <a:p>
            <a:pPr>
              <a:lnSpc>
                <a:spcPct val="90000"/>
              </a:lnSpc>
            </a:pPr>
            <a:r>
              <a:rPr lang="en-US" altLang="en-US" sz="2800"/>
              <a:t>How would the operation of this circuit be different if it began with LOW 8?</a:t>
            </a:r>
          </a:p>
        </p:txBody>
      </p:sp>
      <p:sp>
        <p:nvSpPr>
          <p:cNvPr id="417796" name="Text Box 4">
            <a:extLst>
              <a:ext uri="{FF2B5EF4-FFF2-40B4-BE49-F238E27FC236}">
                <a16:creationId xmlns:a16="http://schemas.microsoft.com/office/drawing/2014/main" id="{766C94A4-AD65-4A30-83DB-0FF7D391DD8E}"/>
              </a:ext>
            </a:extLst>
          </p:cNvPr>
          <p:cNvSpPr txBox="1">
            <a:spLocks noChangeArrowheads="1"/>
          </p:cNvSpPr>
          <p:nvPr/>
        </p:nvSpPr>
        <p:spPr bwMode="auto">
          <a:xfrm>
            <a:off x="669925" y="1889125"/>
            <a:ext cx="6569075" cy="3298825"/>
          </a:xfrm>
          <a:prstGeom prst="rect">
            <a:avLst/>
          </a:prstGeom>
          <a:solidFill>
            <a:srgbClr val="0000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600" b="0">
                <a:solidFill>
                  <a:schemeClr val="tx1"/>
                </a:solidFill>
              </a:rPr>
              <a:t>'Prog. 8D – Lighting an LED with PULSOUT</a:t>
            </a:r>
          </a:p>
          <a:p>
            <a:pPr algn="l"/>
            <a:r>
              <a:rPr lang="en-US" altLang="en-US" sz="1600" b="0">
                <a:solidFill>
                  <a:schemeClr val="tx1"/>
                </a:solidFill>
              </a:rPr>
              <a:t>X VAR WORD</a:t>
            </a:r>
          </a:p>
          <a:p>
            <a:pPr algn="l"/>
            <a:r>
              <a:rPr lang="en-US" altLang="en-US" sz="1600" b="0">
                <a:solidFill>
                  <a:schemeClr val="tx1"/>
                </a:solidFill>
              </a:rPr>
              <a:t>HIGH 8				'Start the LED in OFF state</a:t>
            </a:r>
          </a:p>
          <a:p>
            <a:pPr algn="l"/>
            <a:endParaRPr lang="en-US" altLang="en-US" sz="1600" b="0">
              <a:solidFill>
                <a:schemeClr val="tx1"/>
              </a:solidFill>
            </a:endParaRPr>
          </a:p>
          <a:p>
            <a:pPr algn="l"/>
            <a:r>
              <a:rPr lang="en-US" altLang="en-US" sz="1600" b="0">
                <a:solidFill>
                  <a:schemeClr val="tx1"/>
                </a:solidFill>
              </a:rPr>
              <a:t>Main:</a:t>
            </a:r>
          </a:p>
          <a:p>
            <a:pPr algn="l"/>
            <a:r>
              <a:rPr lang="en-US" altLang="en-US" sz="1600" b="0">
                <a:solidFill>
                  <a:schemeClr val="tx1"/>
                </a:solidFill>
              </a:rPr>
              <a:t>   FOR X = 1 to 65000 STEP 1000</a:t>
            </a:r>
          </a:p>
          <a:p>
            <a:pPr algn="l"/>
            <a:r>
              <a:rPr lang="en-US" altLang="en-US" sz="1600" b="0">
                <a:solidFill>
                  <a:schemeClr val="tx1"/>
                </a:solidFill>
              </a:rPr>
              <a:t>   PULSOUT 8, X			' Pulse LED for period of X</a:t>
            </a:r>
          </a:p>
          <a:p>
            <a:pPr algn="l"/>
            <a:r>
              <a:rPr lang="en-US" altLang="en-US" sz="1600" b="0">
                <a:solidFill>
                  <a:schemeClr val="tx1"/>
                </a:solidFill>
              </a:rPr>
              <a:t>   DEBUG ? X			' Display value of X</a:t>
            </a:r>
          </a:p>
          <a:p>
            <a:pPr algn="l"/>
            <a:r>
              <a:rPr lang="en-US" altLang="en-US" sz="1600" b="0">
                <a:solidFill>
                  <a:schemeClr val="tx1"/>
                </a:solidFill>
              </a:rPr>
              <a:t>   PAUSE 500			' Short Pause</a:t>
            </a:r>
          </a:p>
          <a:p>
            <a:pPr algn="l"/>
            <a:r>
              <a:rPr lang="en-US" altLang="en-US" sz="1600" b="0">
                <a:solidFill>
                  <a:schemeClr val="tx1"/>
                </a:solidFill>
              </a:rPr>
              <a:t>NEXT</a:t>
            </a:r>
          </a:p>
          <a:p>
            <a:pPr algn="l"/>
            <a:r>
              <a:rPr lang="en-US" altLang="en-US" sz="1600" b="0">
                <a:solidFill>
                  <a:schemeClr val="tx1"/>
                </a:solidFill>
              </a:rPr>
              <a:t>GOTO Main</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66B3981-9811-4F05-B1AB-DDF1D4F55C6E}"/>
              </a:ext>
            </a:extLst>
          </p:cNvPr>
          <p:cNvSpPr>
            <a:spLocks noGrp="1"/>
          </p:cNvSpPr>
          <p:nvPr>
            <p:ph type="sldNum" sz="quarter" idx="12"/>
          </p:nvPr>
        </p:nvSpPr>
        <p:spPr/>
        <p:txBody>
          <a:bodyPr/>
          <a:lstStyle/>
          <a:p>
            <a:fld id="{041D127E-80B7-467B-A900-40FD0E292054}" type="slidenum">
              <a:rPr lang="en-US" altLang="en-US"/>
              <a:pPr/>
              <a:t>241</a:t>
            </a:fld>
            <a:endParaRPr lang="en-US" altLang="en-US"/>
          </a:p>
        </p:txBody>
      </p:sp>
      <p:sp>
        <p:nvSpPr>
          <p:cNvPr id="418818" name="Rectangle 2">
            <a:extLst>
              <a:ext uri="{FF2B5EF4-FFF2-40B4-BE49-F238E27FC236}">
                <a16:creationId xmlns:a16="http://schemas.microsoft.com/office/drawing/2014/main" id="{DD2DA551-0D95-44D4-96BB-2E298D8F92E4}"/>
              </a:ext>
            </a:extLst>
          </p:cNvPr>
          <p:cNvSpPr>
            <a:spLocks noGrp="1" noRot="1" noChangeArrowheads="1"/>
          </p:cNvSpPr>
          <p:nvPr>
            <p:ph type="title"/>
          </p:nvPr>
        </p:nvSpPr>
        <p:spPr/>
        <p:txBody>
          <a:bodyPr/>
          <a:lstStyle/>
          <a:p>
            <a:r>
              <a:rPr lang="en-US" altLang="en-US"/>
              <a:t>O-Scope Capture of PULSOUT</a:t>
            </a:r>
          </a:p>
        </p:txBody>
      </p:sp>
      <p:pic>
        <p:nvPicPr>
          <p:cNvPr id="418820" name="Picture 4">
            <a:extLst>
              <a:ext uri="{FF2B5EF4-FFF2-40B4-BE49-F238E27FC236}">
                <a16:creationId xmlns:a16="http://schemas.microsoft.com/office/drawing/2014/main" id="{ADFCC6BE-78C1-4FA0-A1D5-738CC0BE82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086600" cy="523081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8821" name="Text Box 5">
            <a:extLst>
              <a:ext uri="{FF2B5EF4-FFF2-40B4-BE49-F238E27FC236}">
                <a16:creationId xmlns:a16="http://schemas.microsoft.com/office/drawing/2014/main" id="{162062D1-B1AC-41BE-899F-2C6AECF1DCCE}"/>
              </a:ext>
            </a:extLst>
          </p:cNvPr>
          <p:cNvSpPr txBox="1">
            <a:spLocks noChangeArrowheads="1"/>
          </p:cNvSpPr>
          <p:nvPr/>
        </p:nvSpPr>
        <p:spPr bwMode="auto">
          <a:xfrm>
            <a:off x="762000" y="6019800"/>
            <a:ext cx="4191000" cy="542925"/>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400" b="0"/>
              <a:t>With the BS2, a period of 1 is 2uS.  If this pulse lasts 20mS (5mS/div), what was the period?</a:t>
            </a:r>
          </a:p>
        </p:txBody>
      </p:sp>
      <p:sp>
        <p:nvSpPr>
          <p:cNvPr id="418823" name="Rectangle 7">
            <a:extLst>
              <a:ext uri="{FF2B5EF4-FFF2-40B4-BE49-F238E27FC236}">
                <a16:creationId xmlns:a16="http://schemas.microsoft.com/office/drawing/2014/main" id="{32C221FF-2AF1-47D5-980D-8603A132BA6C}"/>
              </a:ext>
            </a:extLst>
          </p:cNvPr>
          <p:cNvSpPr>
            <a:spLocks noChangeArrowheads="1"/>
          </p:cNvSpPr>
          <p:nvPr/>
        </p:nvSpPr>
        <p:spPr bwMode="auto">
          <a:xfrm>
            <a:off x="5027613" y="6143625"/>
            <a:ext cx="750887" cy="330200"/>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400"/>
              <a:t>10,000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88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3" grpId="0" animBg="1" autoUpdateAnimBg="0"/>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6A91A00-A129-474C-B9E4-07B679FDBE9A}"/>
              </a:ext>
            </a:extLst>
          </p:cNvPr>
          <p:cNvSpPr>
            <a:spLocks noGrp="1"/>
          </p:cNvSpPr>
          <p:nvPr>
            <p:ph type="sldNum" sz="quarter" idx="12"/>
          </p:nvPr>
        </p:nvSpPr>
        <p:spPr/>
        <p:txBody>
          <a:bodyPr/>
          <a:lstStyle/>
          <a:p>
            <a:fld id="{2A2B5EF3-7447-48B7-B23F-EABE3E5A9FEE}" type="slidenum">
              <a:rPr lang="en-US" altLang="en-US"/>
              <a:pPr/>
              <a:t>242</a:t>
            </a:fld>
            <a:endParaRPr lang="en-US" altLang="en-US"/>
          </a:p>
        </p:txBody>
      </p:sp>
      <p:sp>
        <p:nvSpPr>
          <p:cNvPr id="419842" name="Rectangle 2">
            <a:extLst>
              <a:ext uri="{FF2B5EF4-FFF2-40B4-BE49-F238E27FC236}">
                <a16:creationId xmlns:a16="http://schemas.microsoft.com/office/drawing/2014/main" id="{D5AA8B9F-85D2-4A3E-A29A-5E0CDCEEF507}"/>
              </a:ext>
            </a:extLst>
          </p:cNvPr>
          <p:cNvSpPr>
            <a:spLocks noGrp="1" noRot="1" noChangeArrowheads="1"/>
          </p:cNvSpPr>
          <p:nvPr>
            <p:ph type="title"/>
          </p:nvPr>
        </p:nvSpPr>
        <p:spPr/>
        <p:txBody>
          <a:bodyPr/>
          <a:lstStyle/>
          <a:p>
            <a:r>
              <a:rPr lang="en-US" altLang="en-US"/>
              <a:t>Positioning a Servo with PULSOUT</a:t>
            </a:r>
          </a:p>
        </p:txBody>
      </p:sp>
      <p:sp>
        <p:nvSpPr>
          <p:cNvPr id="419843" name="Rectangle 3">
            <a:extLst>
              <a:ext uri="{FF2B5EF4-FFF2-40B4-BE49-F238E27FC236}">
                <a16:creationId xmlns:a16="http://schemas.microsoft.com/office/drawing/2014/main" id="{F9E57E2F-1ECA-490D-AC80-E9544EB7F26D}"/>
              </a:ext>
            </a:extLst>
          </p:cNvPr>
          <p:cNvSpPr>
            <a:spLocks noGrp="1" noRot="1" noChangeArrowheads="1"/>
          </p:cNvSpPr>
          <p:nvPr>
            <p:ph type="body" idx="1"/>
          </p:nvPr>
        </p:nvSpPr>
        <p:spPr/>
        <p:txBody>
          <a:bodyPr/>
          <a:lstStyle/>
          <a:p>
            <a:r>
              <a:rPr lang="en-US" altLang="en-US"/>
              <a:t>A very common use of PULSOUT is in motion control of a servo.</a:t>
            </a:r>
            <a:br>
              <a:rPr lang="en-US" altLang="en-US"/>
            </a:br>
            <a:endParaRPr lang="en-US" altLang="en-US"/>
          </a:p>
          <a:p>
            <a:r>
              <a:rPr lang="en-US" altLang="en-US"/>
              <a:t>A non-modified servo operates by moving the rotor to an absolute position defined by the length of a pulse.</a:t>
            </a:r>
            <a:br>
              <a:rPr lang="en-US" altLang="en-US"/>
            </a:br>
            <a:endParaRPr lang="en-US" altLang="en-US"/>
          </a:p>
          <a:p>
            <a:r>
              <a:rPr lang="en-US" altLang="en-US"/>
              <a:t>A pulse width from 1mS to  2mS define a position for the servo between 0 and 180 degrees.</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D6294864-F712-4913-B94D-A6909DB39ADF}"/>
              </a:ext>
            </a:extLst>
          </p:cNvPr>
          <p:cNvSpPr>
            <a:spLocks noGrp="1"/>
          </p:cNvSpPr>
          <p:nvPr>
            <p:ph type="sldNum" sz="quarter" idx="12"/>
          </p:nvPr>
        </p:nvSpPr>
        <p:spPr/>
        <p:txBody>
          <a:bodyPr/>
          <a:lstStyle/>
          <a:p>
            <a:fld id="{2E8F36C9-5BFE-4589-A9C4-270C95907454}" type="slidenum">
              <a:rPr lang="en-US" altLang="en-US"/>
              <a:pPr/>
              <a:t>243</a:t>
            </a:fld>
            <a:endParaRPr lang="en-US" altLang="en-US"/>
          </a:p>
        </p:txBody>
      </p:sp>
      <p:sp>
        <p:nvSpPr>
          <p:cNvPr id="420866" name="Rectangle 2">
            <a:extLst>
              <a:ext uri="{FF2B5EF4-FFF2-40B4-BE49-F238E27FC236}">
                <a16:creationId xmlns:a16="http://schemas.microsoft.com/office/drawing/2014/main" id="{956F884D-5BE3-4822-99F6-FD7A546AFA87}"/>
              </a:ext>
            </a:extLst>
          </p:cNvPr>
          <p:cNvSpPr>
            <a:spLocks noGrp="1" noRot="1" noChangeArrowheads="1"/>
          </p:cNvSpPr>
          <p:nvPr>
            <p:ph type="title"/>
          </p:nvPr>
        </p:nvSpPr>
        <p:spPr/>
        <p:txBody>
          <a:bodyPr/>
          <a:lstStyle/>
          <a:p>
            <a:endParaRPr lang="en-US" altLang="en-US"/>
          </a:p>
        </p:txBody>
      </p:sp>
      <p:pic>
        <p:nvPicPr>
          <p:cNvPr id="420868" name="Picture 4">
            <a:extLst>
              <a:ext uri="{FF2B5EF4-FFF2-40B4-BE49-F238E27FC236}">
                <a16:creationId xmlns:a16="http://schemas.microsoft.com/office/drawing/2014/main" id="{C7E83A2C-C5B0-4DDC-A47E-82B7267F9E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631" t="26442" r="35391" b="13434"/>
          <a:stretch>
            <a:fillRect/>
          </a:stretch>
        </p:blipFill>
        <p:spPr bwMode="auto">
          <a:xfrm>
            <a:off x="3352800" y="2057400"/>
            <a:ext cx="1981200" cy="3889375"/>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0869" name="Line 5">
            <a:extLst>
              <a:ext uri="{FF2B5EF4-FFF2-40B4-BE49-F238E27FC236}">
                <a16:creationId xmlns:a16="http://schemas.microsoft.com/office/drawing/2014/main" id="{DA0836FC-2E43-4397-9AB1-D3D601EEB4DD}"/>
              </a:ext>
            </a:extLst>
          </p:cNvPr>
          <p:cNvSpPr>
            <a:spLocks noChangeShapeType="1"/>
          </p:cNvSpPr>
          <p:nvPr/>
        </p:nvSpPr>
        <p:spPr bwMode="auto">
          <a:xfrm flipH="1">
            <a:off x="2133600" y="3657600"/>
            <a:ext cx="2057400" cy="0"/>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20870" name="Rectangle 6">
            <a:extLst>
              <a:ext uri="{FF2B5EF4-FFF2-40B4-BE49-F238E27FC236}">
                <a16:creationId xmlns:a16="http://schemas.microsoft.com/office/drawing/2014/main" id="{1710FB10-667E-48ED-BF9D-7A0384093364}"/>
              </a:ext>
            </a:extLst>
          </p:cNvPr>
          <p:cNvSpPr>
            <a:spLocks noChangeArrowheads="1"/>
          </p:cNvSpPr>
          <p:nvPr/>
        </p:nvSpPr>
        <p:spPr bwMode="auto">
          <a:xfrm>
            <a:off x="533400" y="3505200"/>
            <a:ext cx="1519238" cy="361950"/>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a:t>1.0mS Pulses</a:t>
            </a:r>
          </a:p>
        </p:txBody>
      </p:sp>
      <p:sp>
        <p:nvSpPr>
          <p:cNvPr id="420872" name="Rectangle 8">
            <a:extLst>
              <a:ext uri="{FF2B5EF4-FFF2-40B4-BE49-F238E27FC236}">
                <a16:creationId xmlns:a16="http://schemas.microsoft.com/office/drawing/2014/main" id="{80473415-6F3C-4342-AE43-FFF702FE776C}"/>
              </a:ext>
            </a:extLst>
          </p:cNvPr>
          <p:cNvSpPr>
            <a:spLocks noChangeArrowheads="1"/>
          </p:cNvSpPr>
          <p:nvPr/>
        </p:nvSpPr>
        <p:spPr bwMode="auto">
          <a:xfrm>
            <a:off x="3581400" y="762000"/>
            <a:ext cx="1519238" cy="361950"/>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a:t>1.5mS Pulses</a:t>
            </a:r>
          </a:p>
        </p:txBody>
      </p:sp>
      <p:sp>
        <p:nvSpPr>
          <p:cNvPr id="420873" name="Line 9">
            <a:extLst>
              <a:ext uri="{FF2B5EF4-FFF2-40B4-BE49-F238E27FC236}">
                <a16:creationId xmlns:a16="http://schemas.microsoft.com/office/drawing/2014/main" id="{2C3FA5D7-754C-415D-BE03-F938DF9227D5}"/>
              </a:ext>
            </a:extLst>
          </p:cNvPr>
          <p:cNvSpPr>
            <a:spLocks noChangeShapeType="1"/>
          </p:cNvSpPr>
          <p:nvPr/>
        </p:nvSpPr>
        <p:spPr bwMode="auto">
          <a:xfrm flipH="1" flipV="1">
            <a:off x="4343400" y="1219200"/>
            <a:ext cx="0" cy="2286000"/>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20874" name="Line 10">
            <a:extLst>
              <a:ext uri="{FF2B5EF4-FFF2-40B4-BE49-F238E27FC236}">
                <a16:creationId xmlns:a16="http://schemas.microsoft.com/office/drawing/2014/main" id="{6E39CE2E-FE6A-42B3-AAF4-F1B11192FEA3}"/>
              </a:ext>
            </a:extLst>
          </p:cNvPr>
          <p:cNvSpPr>
            <a:spLocks noChangeShapeType="1"/>
          </p:cNvSpPr>
          <p:nvPr/>
        </p:nvSpPr>
        <p:spPr bwMode="auto">
          <a:xfrm>
            <a:off x="4495800" y="3657600"/>
            <a:ext cx="2286000" cy="0"/>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20875" name="Rectangle 11">
            <a:extLst>
              <a:ext uri="{FF2B5EF4-FFF2-40B4-BE49-F238E27FC236}">
                <a16:creationId xmlns:a16="http://schemas.microsoft.com/office/drawing/2014/main" id="{D001D1EC-8E47-417A-B0C2-9F4C837D706C}"/>
              </a:ext>
            </a:extLst>
          </p:cNvPr>
          <p:cNvSpPr>
            <a:spLocks noChangeArrowheads="1"/>
          </p:cNvSpPr>
          <p:nvPr/>
        </p:nvSpPr>
        <p:spPr bwMode="auto">
          <a:xfrm>
            <a:off x="6858000" y="3505200"/>
            <a:ext cx="1519238" cy="361950"/>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1600"/>
              <a:t>2.0mS Pulses</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71758D61-9A3A-4988-8244-0B04402904CA}"/>
              </a:ext>
            </a:extLst>
          </p:cNvPr>
          <p:cNvSpPr>
            <a:spLocks noGrp="1"/>
          </p:cNvSpPr>
          <p:nvPr>
            <p:ph type="sldNum" sz="quarter" idx="12"/>
          </p:nvPr>
        </p:nvSpPr>
        <p:spPr/>
        <p:txBody>
          <a:bodyPr/>
          <a:lstStyle/>
          <a:p>
            <a:fld id="{52DD84C7-158A-49C5-9139-E083318CABBB}" type="slidenum">
              <a:rPr lang="en-US" altLang="en-US"/>
              <a:pPr/>
              <a:t>244</a:t>
            </a:fld>
            <a:endParaRPr lang="en-US" altLang="en-US"/>
          </a:p>
        </p:txBody>
      </p:sp>
      <p:sp>
        <p:nvSpPr>
          <p:cNvPr id="421890" name="Rectangle 2">
            <a:extLst>
              <a:ext uri="{FF2B5EF4-FFF2-40B4-BE49-F238E27FC236}">
                <a16:creationId xmlns:a16="http://schemas.microsoft.com/office/drawing/2014/main" id="{74FB9300-BBE8-4E1F-9D21-0CDB4753E85F}"/>
              </a:ext>
            </a:extLst>
          </p:cNvPr>
          <p:cNvSpPr>
            <a:spLocks noGrp="1" noRot="1" noChangeArrowheads="1"/>
          </p:cNvSpPr>
          <p:nvPr>
            <p:ph type="title"/>
          </p:nvPr>
        </p:nvSpPr>
        <p:spPr/>
        <p:txBody>
          <a:bodyPr/>
          <a:lstStyle/>
          <a:p>
            <a:endParaRPr lang="en-US" altLang="en-US"/>
          </a:p>
        </p:txBody>
      </p:sp>
      <p:sp>
        <p:nvSpPr>
          <p:cNvPr id="421891" name="Rectangle 3">
            <a:extLst>
              <a:ext uri="{FF2B5EF4-FFF2-40B4-BE49-F238E27FC236}">
                <a16:creationId xmlns:a16="http://schemas.microsoft.com/office/drawing/2014/main" id="{4CF3248E-5E04-42C5-938A-8461C443DE20}"/>
              </a:ext>
            </a:extLst>
          </p:cNvPr>
          <p:cNvSpPr>
            <a:spLocks noGrp="1" noRot="1" noChangeArrowheads="1"/>
          </p:cNvSpPr>
          <p:nvPr>
            <p:ph type="body" idx="1"/>
          </p:nvPr>
        </p:nvSpPr>
        <p:spPr>
          <a:xfrm>
            <a:off x="301625" y="762000"/>
            <a:ext cx="8540750" cy="1905000"/>
          </a:xfrm>
        </p:spPr>
        <p:txBody>
          <a:bodyPr/>
          <a:lstStyle/>
          <a:p>
            <a:pPr>
              <a:lnSpc>
                <a:spcPct val="90000"/>
              </a:lnSpc>
            </a:pPr>
            <a:r>
              <a:rPr lang="en-US" altLang="en-US" sz="2800"/>
              <a:t>The servos is powered from a high-current Vdd source (+5), though it can handle up to 6V for greater force.  The on-chip BS2 regulator does NOT supply sufficient current to drive the servo.  If your board has a separate regulator, you will be able to drive the servo.</a:t>
            </a:r>
          </a:p>
        </p:txBody>
      </p:sp>
      <p:pic>
        <p:nvPicPr>
          <p:cNvPr id="421892" name="Picture 4">
            <a:extLst>
              <a:ext uri="{FF2B5EF4-FFF2-40B4-BE49-F238E27FC236}">
                <a16:creationId xmlns:a16="http://schemas.microsoft.com/office/drawing/2014/main" id="{8B73506C-8DB9-4EEF-82AD-1461140BF8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423" t="35298" r="20366" b="13237"/>
          <a:stretch>
            <a:fillRect/>
          </a:stretch>
        </p:blipFill>
        <p:spPr bwMode="auto">
          <a:xfrm>
            <a:off x="3886200" y="3886200"/>
            <a:ext cx="4800600" cy="2211388"/>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1893" name="Rectangle 5">
            <a:extLst>
              <a:ext uri="{FF2B5EF4-FFF2-40B4-BE49-F238E27FC236}">
                <a16:creationId xmlns:a16="http://schemas.microsoft.com/office/drawing/2014/main" id="{3C4C8FB0-F798-4576-BB56-FC44A9CC5CD8}"/>
              </a:ext>
            </a:extLst>
          </p:cNvPr>
          <p:cNvSpPr>
            <a:spLocks noRot="1" noChangeArrowheads="1"/>
          </p:cNvSpPr>
          <p:nvPr/>
        </p:nvSpPr>
        <p:spPr bwMode="auto">
          <a:xfrm>
            <a:off x="381000" y="3352800"/>
            <a:ext cx="3429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0"/>
              </a:spcBef>
              <a:defRPr sz="2400">
                <a:solidFill>
                  <a:schemeClr val="tx1"/>
                </a:solidFill>
                <a:latin typeface="Times New Roman" panose="02020603050405020304" pitchFamily="18" charset="0"/>
              </a:defRPr>
            </a:lvl1pPr>
            <a:lvl2pPr marL="742950" indent="-285750" algn="l">
              <a:spcBef>
                <a:spcPct val="0"/>
              </a:spcBef>
              <a:defRPr sz="2400">
                <a:solidFill>
                  <a:schemeClr val="tx1"/>
                </a:solidFill>
                <a:latin typeface="Times New Roman" panose="02020603050405020304" pitchFamily="18" charset="0"/>
              </a:defRPr>
            </a:lvl2pPr>
            <a:lvl3pPr marL="1143000" indent="-228600" algn="l">
              <a:spcBef>
                <a:spcPct val="0"/>
              </a:spcBef>
              <a:defRPr sz="2400">
                <a:solidFill>
                  <a:schemeClr val="tx1"/>
                </a:solidFill>
                <a:latin typeface="Times New Roman" panose="02020603050405020304" pitchFamily="18" charset="0"/>
              </a:defRPr>
            </a:lvl3pPr>
            <a:lvl4pPr marL="1600200" indent="-228600" algn="l">
              <a:spcBef>
                <a:spcPct val="0"/>
              </a:spcBef>
              <a:defRPr sz="2400">
                <a:solidFill>
                  <a:schemeClr val="tx1"/>
                </a:solidFill>
                <a:latin typeface="Times New Roman" panose="02020603050405020304" pitchFamily="18" charset="0"/>
              </a:defRPr>
            </a:lvl4pPr>
            <a:lvl5pPr marL="2057400" indent="-228600" algn="l">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hlink"/>
              </a:buClr>
              <a:buSzPct val="80000"/>
              <a:buFont typeface="Wingdings 3" panose="05040102010807070707" pitchFamily="18" charset="2"/>
              <a:buChar char="}"/>
            </a:pPr>
            <a:r>
              <a:rPr lang="en-US" altLang="en-US" sz="2800" b="0">
                <a:effectLst>
                  <a:outerShdw blurRad="38100" dist="38100" dir="2700000" algn="tl">
                    <a:srgbClr val="000000"/>
                  </a:outerShdw>
                </a:effectLst>
                <a:latin typeface="Arial" panose="020B0604020202020204" pitchFamily="34" charset="0"/>
              </a:rPr>
              <a:t>The pulse stream is directly from a BS2 I/O.</a:t>
            </a:r>
            <a:br>
              <a:rPr lang="en-US" altLang="en-US" sz="2800" b="0">
                <a:effectLst>
                  <a:outerShdw blurRad="38100" dist="38100" dir="2700000" algn="tl">
                    <a:srgbClr val="000000"/>
                  </a:outerShdw>
                </a:effectLst>
                <a:latin typeface="Arial" panose="020B0604020202020204" pitchFamily="34" charset="0"/>
              </a:rPr>
            </a:br>
            <a:endParaRPr lang="en-US" altLang="en-US" sz="2800" b="0">
              <a:effectLst>
                <a:outerShdw blurRad="38100" dist="38100" dir="2700000" algn="tl">
                  <a:srgbClr val="000000"/>
                </a:outerShdw>
              </a:effectLst>
              <a:latin typeface="Arial" panose="020B0604020202020204" pitchFamily="34" charset="0"/>
            </a:endParaRPr>
          </a:p>
          <a:p>
            <a:pPr>
              <a:spcBef>
                <a:spcPct val="20000"/>
              </a:spcBef>
              <a:buClr>
                <a:schemeClr val="hlink"/>
              </a:buClr>
              <a:buSzPct val="80000"/>
              <a:buFont typeface="Wingdings 3" panose="05040102010807070707" pitchFamily="18" charset="2"/>
              <a:buNone/>
            </a:pPr>
            <a:endParaRPr lang="en-US" altLang="en-US" b="0">
              <a:effectLst>
                <a:outerShdw blurRad="38100" dist="38100" dir="2700000" algn="tl">
                  <a:srgbClr val="000000"/>
                </a:outerShdw>
              </a:effectLst>
              <a:latin typeface="Arial" panose="020B0604020202020204" pitchFamily="34" charset="0"/>
            </a:endParaRPr>
          </a:p>
        </p:txBody>
      </p:sp>
      <p:sp>
        <p:nvSpPr>
          <p:cNvPr id="421894" name="Line 6">
            <a:extLst>
              <a:ext uri="{FF2B5EF4-FFF2-40B4-BE49-F238E27FC236}">
                <a16:creationId xmlns:a16="http://schemas.microsoft.com/office/drawing/2014/main" id="{7D81157E-D514-40C7-94FF-8B54C0AC18A8}"/>
              </a:ext>
            </a:extLst>
          </p:cNvPr>
          <p:cNvSpPr>
            <a:spLocks noChangeShapeType="1"/>
          </p:cNvSpPr>
          <p:nvPr/>
        </p:nvSpPr>
        <p:spPr bwMode="auto">
          <a:xfrm>
            <a:off x="4953000" y="3048000"/>
            <a:ext cx="0" cy="762000"/>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21895" name="Line 7">
            <a:extLst>
              <a:ext uri="{FF2B5EF4-FFF2-40B4-BE49-F238E27FC236}">
                <a16:creationId xmlns:a16="http://schemas.microsoft.com/office/drawing/2014/main" id="{95BECE98-4BEA-4085-84E9-E1EF3A6266D4}"/>
              </a:ext>
            </a:extLst>
          </p:cNvPr>
          <p:cNvSpPr>
            <a:spLocks noChangeShapeType="1"/>
          </p:cNvSpPr>
          <p:nvPr/>
        </p:nvSpPr>
        <p:spPr bwMode="auto">
          <a:xfrm>
            <a:off x="2438400" y="4572000"/>
            <a:ext cx="1371600" cy="0"/>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6D3B1ED-94A0-40C0-9AAF-348633E81499}"/>
              </a:ext>
            </a:extLst>
          </p:cNvPr>
          <p:cNvSpPr>
            <a:spLocks noGrp="1"/>
          </p:cNvSpPr>
          <p:nvPr>
            <p:ph type="sldNum" sz="quarter" idx="12"/>
          </p:nvPr>
        </p:nvSpPr>
        <p:spPr/>
        <p:txBody>
          <a:bodyPr/>
          <a:lstStyle/>
          <a:p>
            <a:fld id="{82D9D028-4422-4D6D-B26E-B7D4B9CE015A}" type="slidenum">
              <a:rPr lang="en-US" altLang="en-US"/>
              <a:pPr/>
              <a:t>245</a:t>
            </a:fld>
            <a:endParaRPr lang="en-US" altLang="en-US"/>
          </a:p>
        </p:txBody>
      </p:sp>
      <p:sp>
        <p:nvSpPr>
          <p:cNvPr id="422914" name="Rectangle 2">
            <a:extLst>
              <a:ext uri="{FF2B5EF4-FFF2-40B4-BE49-F238E27FC236}">
                <a16:creationId xmlns:a16="http://schemas.microsoft.com/office/drawing/2014/main" id="{8C112F20-E0D5-40AD-86C9-57CB34CD8E88}"/>
              </a:ext>
            </a:extLst>
          </p:cNvPr>
          <p:cNvSpPr>
            <a:spLocks noGrp="1" noRot="1" noChangeArrowheads="1"/>
          </p:cNvSpPr>
          <p:nvPr>
            <p:ph type="title"/>
          </p:nvPr>
        </p:nvSpPr>
        <p:spPr/>
        <p:txBody>
          <a:bodyPr/>
          <a:lstStyle/>
          <a:p>
            <a:endParaRPr lang="en-US" altLang="en-US"/>
          </a:p>
        </p:txBody>
      </p:sp>
      <p:sp>
        <p:nvSpPr>
          <p:cNvPr id="422915" name="Rectangle 3">
            <a:extLst>
              <a:ext uri="{FF2B5EF4-FFF2-40B4-BE49-F238E27FC236}">
                <a16:creationId xmlns:a16="http://schemas.microsoft.com/office/drawing/2014/main" id="{A58C853C-DB08-47DE-94A6-6993FD656E98}"/>
              </a:ext>
            </a:extLst>
          </p:cNvPr>
          <p:cNvSpPr>
            <a:spLocks noGrp="1" noRot="1" noChangeArrowheads="1"/>
          </p:cNvSpPr>
          <p:nvPr>
            <p:ph type="body" idx="1"/>
          </p:nvPr>
        </p:nvSpPr>
        <p:spPr/>
        <p:txBody>
          <a:bodyPr/>
          <a:lstStyle/>
          <a:p>
            <a:r>
              <a:rPr lang="en-US" altLang="en-US"/>
              <a:t>The BOE has headers for direct servo connections from P12-P15.  </a:t>
            </a:r>
            <a:br>
              <a:rPr lang="en-US" altLang="en-US"/>
            </a:br>
            <a:br>
              <a:rPr lang="en-US" altLang="en-US"/>
            </a:br>
            <a:br>
              <a:rPr lang="en-US" altLang="en-US"/>
            </a:br>
            <a:endParaRPr lang="en-US" altLang="en-US"/>
          </a:p>
          <a:p>
            <a:r>
              <a:rPr lang="en-US" altLang="en-US"/>
              <a:t>The power connection to the servo header is Vin.  If you are powering your BOE from a source greater than 6V the servo will be damaged.  4AA batteries are the recommended source of power.</a:t>
            </a:r>
          </a:p>
        </p:txBody>
      </p:sp>
      <p:pic>
        <p:nvPicPr>
          <p:cNvPr id="422916" name="Picture 4" descr="C:\Documents and Settings\caduser\Desktop\pics\test images\Board with power.jpg">
            <a:extLst>
              <a:ext uri="{FF2B5EF4-FFF2-40B4-BE49-F238E27FC236}">
                <a16:creationId xmlns:a16="http://schemas.microsoft.com/office/drawing/2014/main" id="{481928E1-8F93-4E92-9E1E-29379BDEC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0758"/>
          <a:stretch>
            <a:fillRect/>
          </a:stretch>
        </p:blipFill>
        <p:spPr bwMode="auto">
          <a:xfrm>
            <a:off x="1905000" y="2057400"/>
            <a:ext cx="4648200" cy="1068388"/>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22917" name="Line 5">
            <a:extLst>
              <a:ext uri="{FF2B5EF4-FFF2-40B4-BE49-F238E27FC236}">
                <a16:creationId xmlns:a16="http://schemas.microsoft.com/office/drawing/2014/main" id="{FCFE39A8-147A-46DE-BA46-DDA03E6F76B4}"/>
              </a:ext>
            </a:extLst>
          </p:cNvPr>
          <p:cNvSpPr>
            <a:spLocks noChangeShapeType="1"/>
          </p:cNvSpPr>
          <p:nvPr/>
        </p:nvSpPr>
        <p:spPr bwMode="auto">
          <a:xfrm>
            <a:off x="5867400" y="1524000"/>
            <a:ext cx="0" cy="457200"/>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422918" name="Rectangle 6">
            <a:extLst>
              <a:ext uri="{FF2B5EF4-FFF2-40B4-BE49-F238E27FC236}">
                <a16:creationId xmlns:a16="http://schemas.microsoft.com/office/drawing/2014/main" id="{B2CC2D77-62B9-48BC-AB47-352F58107C77}"/>
              </a:ext>
            </a:extLst>
          </p:cNvPr>
          <p:cNvSpPr>
            <a:spLocks noChangeArrowheads="1"/>
          </p:cNvSpPr>
          <p:nvPr/>
        </p:nvSpPr>
        <p:spPr bwMode="auto">
          <a:xfrm>
            <a:off x="6629400" y="2073275"/>
            <a:ext cx="1481138" cy="847725"/>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altLang="en-US" sz="1200"/>
              <a:t>Lead Color Code:</a:t>
            </a:r>
            <a:br>
              <a:rPr lang="en-US" altLang="en-US" sz="1200"/>
            </a:br>
            <a:r>
              <a:rPr lang="en-US" altLang="en-US" sz="1200"/>
              <a:t>White</a:t>
            </a:r>
            <a:br>
              <a:rPr lang="en-US" altLang="en-US" sz="1200"/>
            </a:br>
            <a:r>
              <a:rPr lang="en-US" altLang="en-US" sz="1200"/>
              <a:t>Red</a:t>
            </a:r>
            <a:br>
              <a:rPr lang="en-US" altLang="en-US" sz="1200"/>
            </a:br>
            <a:r>
              <a:rPr lang="en-US" altLang="en-US" sz="1200"/>
              <a:t>Black</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BA32F93-F0E0-4C01-BBB6-A87B94258F85}"/>
              </a:ext>
            </a:extLst>
          </p:cNvPr>
          <p:cNvSpPr>
            <a:spLocks noGrp="1"/>
          </p:cNvSpPr>
          <p:nvPr>
            <p:ph type="sldNum" sz="quarter" idx="12"/>
          </p:nvPr>
        </p:nvSpPr>
        <p:spPr/>
        <p:txBody>
          <a:bodyPr/>
          <a:lstStyle/>
          <a:p>
            <a:fld id="{23B5E365-99F1-44A5-BA09-1FA96F086CA3}" type="slidenum">
              <a:rPr lang="en-US" altLang="en-US"/>
              <a:pPr/>
              <a:t>246</a:t>
            </a:fld>
            <a:endParaRPr lang="en-US" altLang="en-US"/>
          </a:p>
        </p:txBody>
      </p:sp>
      <p:sp>
        <p:nvSpPr>
          <p:cNvPr id="423938" name="Rectangle 2">
            <a:extLst>
              <a:ext uri="{FF2B5EF4-FFF2-40B4-BE49-F238E27FC236}">
                <a16:creationId xmlns:a16="http://schemas.microsoft.com/office/drawing/2014/main" id="{0D4B112E-5CFA-4D23-AE53-8EF4BE43265D}"/>
              </a:ext>
            </a:extLst>
          </p:cNvPr>
          <p:cNvSpPr>
            <a:spLocks noGrp="1" noRot="1" noChangeArrowheads="1"/>
          </p:cNvSpPr>
          <p:nvPr>
            <p:ph type="title"/>
          </p:nvPr>
        </p:nvSpPr>
        <p:spPr/>
        <p:txBody>
          <a:bodyPr/>
          <a:lstStyle/>
          <a:p>
            <a:r>
              <a:rPr lang="en-US" altLang="en-US"/>
              <a:t>Controlling Servo Position</a:t>
            </a:r>
          </a:p>
        </p:txBody>
      </p:sp>
      <p:sp>
        <p:nvSpPr>
          <p:cNvPr id="423939" name="Rectangle 3">
            <a:extLst>
              <a:ext uri="{FF2B5EF4-FFF2-40B4-BE49-F238E27FC236}">
                <a16:creationId xmlns:a16="http://schemas.microsoft.com/office/drawing/2014/main" id="{040A306C-39A7-4000-8FD3-87FC4EB53425}"/>
              </a:ext>
            </a:extLst>
          </p:cNvPr>
          <p:cNvSpPr>
            <a:spLocks noGrp="1" noRot="1" noChangeArrowheads="1"/>
          </p:cNvSpPr>
          <p:nvPr>
            <p:ph type="body" idx="1"/>
          </p:nvPr>
        </p:nvSpPr>
        <p:spPr/>
        <p:txBody>
          <a:bodyPr/>
          <a:lstStyle/>
          <a:p>
            <a:pPr>
              <a:lnSpc>
                <a:spcPct val="90000"/>
              </a:lnSpc>
            </a:pPr>
            <a:r>
              <a:rPr lang="en-US" altLang="en-US" sz="2800"/>
              <a:t>With the BS2 and BS2 the period over which the servo is controllable for 1mS – 2mS is 500 to 1000.  For the BS2SX and BS2P the period is 1250-2500.</a:t>
            </a:r>
            <a:br>
              <a:rPr lang="en-US" altLang="en-US" sz="2800"/>
            </a:br>
            <a:endParaRPr lang="en-US" altLang="en-US" sz="2800"/>
          </a:p>
          <a:p>
            <a:pPr>
              <a:lnSpc>
                <a:spcPct val="90000"/>
              </a:lnSpc>
            </a:pPr>
            <a:r>
              <a:rPr lang="en-US" altLang="en-US" sz="2800"/>
              <a:t>Program 8E uses serial communications with the DEBUG window to allow you to enter the angle to move the servo.</a:t>
            </a:r>
            <a:br>
              <a:rPr lang="en-US" altLang="en-US" sz="2800"/>
            </a:br>
            <a:endParaRPr lang="en-US" altLang="en-US" sz="2800"/>
          </a:p>
          <a:p>
            <a:pPr>
              <a:lnSpc>
                <a:spcPct val="90000"/>
              </a:lnSpc>
            </a:pPr>
            <a:r>
              <a:rPr lang="en-US" altLang="en-US" sz="2800"/>
              <a:t>Notice that a pulse train is sent by looping the PULSOUT to provide the servo time to move to the position.  A pause of at least 20mS is required between pulses.</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8FBC1C0-9562-4B36-87F1-CC9C9EEACA6C}"/>
              </a:ext>
            </a:extLst>
          </p:cNvPr>
          <p:cNvSpPr>
            <a:spLocks noGrp="1"/>
          </p:cNvSpPr>
          <p:nvPr>
            <p:ph type="sldNum" sz="quarter" idx="12"/>
          </p:nvPr>
        </p:nvSpPr>
        <p:spPr/>
        <p:txBody>
          <a:bodyPr/>
          <a:lstStyle/>
          <a:p>
            <a:fld id="{09116833-DE61-4784-B182-744B11777DDE}" type="slidenum">
              <a:rPr lang="en-US" altLang="en-US"/>
              <a:pPr/>
              <a:t>247</a:t>
            </a:fld>
            <a:endParaRPr lang="en-US" altLang="en-US"/>
          </a:p>
        </p:txBody>
      </p:sp>
      <p:sp>
        <p:nvSpPr>
          <p:cNvPr id="424962" name="Rectangle 2">
            <a:extLst>
              <a:ext uri="{FF2B5EF4-FFF2-40B4-BE49-F238E27FC236}">
                <a16:creationId xmlns:a16="http://schemas.microsoft.com/office/drawing/2014/main" id="{16949AA1-3562-44A0-9916-3BCD733C925E}"/>
              </a:ext>
            </a:extLst>
          </p:cNvPr>
          <p:cNvSpPr>
            <a:spLocks noGrp="1" noRot="1" noChangeArrowheads="1"/>
          </p:cNvSpPr>
          <p:nvPr>
            <p:ph type="title"/>
          </p:nvPr>
        </p:nvSpPr>
        <p:spPr/>
        <p:txBody>
          <a:bodyPr/>
          <a:lstStyle/>
          <a:p>
            <a:endParaRPr lang="en-US" altLang="en-US"/>
          </a:p>
        </p:txBody>
      </p:sp>
      <p:sp>
        <p:nvSpPr>
          <p:cNvPr id="424963" name="Rectangle 3">
            <a:extLst>
              <a:ext uri="{FF2B5EF4-FFF2-40B4-BE49-F238E27FC236}">
                <a16:creationId xmlns:a16="http://schemas.microsoft.com/office/drawing/2014/main" id="{64C0F986-86A0-4A66-A7AE-1FE163D89AEB}"/>
              </a:ext>
            </a:extLst>
          </p:cNvPr>
          <p:cNvSpPr>
            <a:spLocks noGrp="1" noRot="1" noChangeArrowheads="1"/>
          </p:cNvSpPr>
          <p:nvPr>
            <p:ph type="body" idx="1"/>
          </p:nvPr>
        </p:nvSpPr>
        <p:spPr>
          <a:xfrm>
            <a:off x="301625" y="762000"/>
            <a:ext cx="8540750" cy="5715000"/>
          </a:xfrm>
          <a:solidFill>
            <a:srgbClr val="0000FF"/>
          </a:solidFill>
          <a:ln w="25400">
            <a:solidFill>
              <a:schemeClr val="tx1"/>
            </a:solidFill>
            <a:miter lim="800000"/>
            <a:headEnd/>
            <a:tailEnd/>
          </a:ln>
        </p:spPr>
        <p:txBody>
          <a:bodyPr/>
          <a:lstStyle/>
          <a:p>
            <a:pPr>
              <a:lnSpc>
                <a:spcPct val="90000"/>
              </a:lnSpc>
              <a:buFont typeface="Wingdings 3" panose="05040102010807070707" pitchFamily="18" charset="2"/>
              <a:buNone/>
            </a:pPr>
            <a:r>
              <a:rPr lang="en-US" altLang="en-US" sz="1200" b="1"/>
              <a:t>'Prog. 8D: Controlling a servo using PULSOUT</a:t>
            </a:r>
          </a:p>
          <a:p>
            <a:pPr>
              <a:lnSpc>
                <a:spcPct val="90000"/>
              </a:lnSpc>
              <a:buFont typeface="Wingdings 3" panose="05040102010807070707" pitchFamily="18" charset="2"/>
              <a:buNone/>
            </a:pPr>
            <a:r>
              <a:rPr lang="en-US" altLang="en-US" sz="1200" b="1"/>
              <a:t>Rpin	CON		16		' From programming port</a:t>
            </a:r>
          </a:p>
          <a:p>
            <a:pPr>
              <a:lnSpc>
                <a:spcPct val="90000"/>
              </a:lnSpc>
              <a:buFont typeface="Wingdings 3" panose="05040102010807070707" pitchFamily="18" charset="2"/>
              <a:buNone/>
            </a:pPr>
            <a:r>
              <a:rPr lang="en-US" altLang="en-US" sz="1200" b="1"/>
              <a:t>BMode 	CON	84		' BAUD mode -- Use 240 for BS2SX, BS2P</a:t>
            </a:r>
          </a:p>
          <a:p>
            <a:pPr>
              <a:lnSpc>
                <a:spcPct val="90000"/>
              </a:lnSpc>
              <a:buFont typeface="Wingdings 3" panose="05040102010807070707" pitchFamily="18" charset="2"/>
              <a:buNone/>
            </a:pPr>
            <a:r>
              <a:rPr lang="en-US" altLang="en-US" sz="1200" b="1"/>
              <a:t>MaxTime	CON	3000		' Timeout Value – 3 seconds</a:t>
            </a:r>
          </a:p>
          <a:p>
            <a:pPr>
              <a:lnSpc>
                <a:spcPct val="90000"/>
              </a:lnSpc>
              <a:buFont typeface="Wingdings 3" panose="05040102010807070707" pitchFamily="18" charset="2"/>
              <a:buNone/>
            </a:pPr>
            <a:r>
              <a:rPr lang="en-US" altLang="en-US" sz="1200" b="1"/>
              <a:t>Servo	CON 	13		' Servo I/O</a:t>
            </a:r>
          </a:p>
          <a:p>
            <a:pPr>
              <a:lnSpc>
                <a:spcPct val="90000"/>
              </a:lnSpc>
              <a:buFont typeface="Wingdings 3" panose="05040102010807070707" pitchFamily="18" charset="2"/>
              <a:buNone/>
            </a:pPr>
            <a:r>
              <a:rPr lang="en-US" altLang="en-US" sz="1200" b="1"/>
              <a:t>Angle 	VAR 	WORD		' Hold incoming data</a:t>
            </a:r>
          </a:p>
          <a:p>
            <a:pPr>
              <a:lnSpc>
                <a:spcPct val="90000"/>
              </a:lnSpc>
              <a:buFont typeface="Wingdings 3" panose="05040102010807070707" pitchFamily="18" charset="2"/>
              <a:buNone/>
            </a:pPr>
            <a:r>
              <a:rPr lang="en-US" altLang="en-US" sz="1200" b="1"/>
              <a:t>Period	VAR 	WORD		' Hold conversion to period</a:t>
            </a:r>
          </a:p>
          <a:p>
            <a:pPr>
              <a:lnSpc>
                <a:spcPct val="90000"/>
              </a:lnSpc>
              <a:buFont typeface="Wingdings 3" panose="05040102010807070707" pitchFamily="18" charset="2"/>
              <a:buNone/>
            </a:pPr>
            <a:r>
              <a:rPr lang="en-US" altLang="en-US" sz="1200" b="1"/>
              <a:t>X		VAR	NIB		' Counting variable</a:t>
            </a:r>
          </a:p>
          <a:p>
            <a:pPr>
              <a:lnSpc>
                <a:spcPct val="90000"/>
              </a:lnSpc>
              <a:buFont typeface="Wingdings 3" panose="05040102010807070707" pitchFamily="18" charset="2"/>
              <a:buNone/>
            </a:pPr>
            <a:endParaRPr lang="en-US" altLang="en-US" sz="1200" b="1"/>
          </a:p>
          <a:p>
            <a:pPr>
              <a:lnSpc>
                <a:spcPct val="90000"/>
              </a:lnSpc>
              <a:buFont typeface="Wingdings 3" panose="05040102010807070707" pitchFamily="18" charset="2"/>
              <a:buNone/>
            </a:pPr>
            <a:r>
              <a:rPr lang="en-US" altLang="en-US" sz="1200" b="1"/>
              <a:t>LOW SERVO			' Start I/O out low for HIGH pulses</a:t>
            </a:r>
          </a:p>
          <a:p>
            <a:pPr>
              <a:lnSpc>
                <a:spcPct val="90000"/>
              </a:lnSpc>
              <a:buFont typeface="Wingdings 3" panose="05040102010807070707" pitchFamily="18" charset="2"/>
              <a:buNone/>
            </a:pPr>
            <a:endParaRPr lang="en-US" altLang="en-US" sz="1200" b="1"/>
          </a:p>
          <a:p>
            <a:pPr>
              <a:lnSpc>
                <a:spcPct val="90000"/>
              </a:lnSpc>
              <a:buFont typeface="Wingdings 3" panose="05040102010807070707" pitchFamily="18" charset="2"/>
              <a:buNone/>
            </a:pPr>
            <a:r>
              <a:rPr lang="en-US" altLang="en-US" sz="1200" b="1"/>
              <a:t>Main:</a:t>
            </a:r>
          </a:p>
          <a:p>
            <a:pPr>
              <a:lnSpc>
                <a:spcPct val="90000"/>
              </a:lnSpc>
              <a:buFont typeface="Wingdings 3" panose="05040102010807070707" pitchFamily="18" charset="2"/>
              <a:buNone/>
            </a:pPr>
            <a:r>
              <a:rPr lang="en-US" altLang="en-US" sz="1200" b="1"/>
              <a:t>   DEBUG CLS,"Enter an angle (0-180) and press return  ",CR	' Request angle</a:t>
            </a:r>
          </a:p>
          <a:p>
            <a:pPr>
              <a:lnSpc>
                <a:spcPct val="90000"/>
              </a:lnSpc>
              <a:buFont typeface="Wingdings 3" panose="05040102010807070707" pitchFamily="18" charset="2"/>
              <a:buNone/>
            </a:pPr>
            <a:r>
              <a:rPr lang="en-US" altLang="en-US" sz="1200" b="1"/>
              <a:t>   SERIN RPin, BMode, MaxTime, Timeout, [DEC Angle]	' Await serial data</a:t>
            </a:r>
          </a:p>
          <a:p>
            <a:pPr>
              <a:lnSpc>
                <a:spcPct val="90000"/>
              </a:lnSpc>
              <a:buFont typeface="Wingdings 3" panose="05040102010807070707" pitchFamily="18" charset="2"/>
              <a:buNone/>
            </a:pPr>
            <a:r>
              <a:rPr lang="en-US" altLang="en-US" sz="1200" b="1"/>
              <a:t>   Period = Angle * 28 / 10 + 500			' Convert to persiod (BS2/E)</a:t>
            </a:r>
          </a:p>
          <a:p>
            <a:pPr>
              <a:lnSpc>
                <a:spcPct val="90000"/>
              </a:lnSpc>
              <a:buFont typeface="Wingdings 3" panose="05040102010807070707" pitchFamily="18" charset="2"/>
              <a:buNone/>
            </a:pPr>
            <a:r>
              <a:rPr lang="en-US" altLang="en-US" sz="1200" b="1"/>
              <a:t>'   Period = Angle * 7 + 1250			' Convert to period (BS2SX/P)</a:t>
            </a:r>
          </a:p>
          <a:p>
            <a:pPr>
              <a:lnSpc>
                <a:spcPct val="90000"/>
              </a:lnSpc>
              <a:buFont typeface="Wingdings 3" panose="05040102010807070707" pitchFamily="18" charset="2"/>
              <a:buNone/>
            </a:pPr>
            <a:r>
              <a:rPr lang="en-US" altLang="en-US" sz="1200" b="1"/>
              <a:t>   DEBUG ? Period				' Display period</a:t>
            </a:r>
          </a:p>
          <a:p>
            <a:pPr>
              <a:lnSpc>
                <a:spcPct val="90000"/>
              </a:lnSpc>
              <a:buFont typeface="Wingdings 3" panose="05040102010807070707" pitchFamily="18" charset="2"/>
              <a:buNone/>
            </a:pPr>
            <a:r>
              <a:rPr lang="en-US" altLang="en-US" sz="1200" b="1"/>
              <a:t>   FOR X = 0 to 15				' Send pulse train of 16 pulses</a:t>
            </a:r>
          </a:p>
          <a:p>
            <a:pPr>
              <a:lnSpc>
                <a:spcPct val="90000"/>
              </a:lnSpc>
              <a:buFont typeface="Wingdings 3" panose="05040102010807070707" pitchFamily="18" charset="2"/>
              <a:buNone/>
            </a:pPr>
            <a:r>
              <a:rPr lang="en-US" altLang="en-US" sz="1200" b="1"/>
              <a:t>     PULSOUT Servo, Period		</a:t>
            </a:r>
          </a:p>
          <a:p>
            <a:pPr>
              <a:lnSpc>
                <a:spcPct val="90000"/>
              </a:lnSpc>
              <a:buFont typeface="Wingdings 3" panose="05040102010807070707" pitchFamily="18" charset="2"/>
              <a:buNone/>
            </a:pPr>
            <a:r>
              <a:rPr lang="en-US" altLang="en-US" sz="1200" b="1"/>
              <a:t>     Pause 20					' Pause between pulses</a:t>
            </a:r>
          </a:p>
          <a:p>
            <a:pPr>
              <a:lnSpc>
                <a:spcPct val="90000"/>
              </a:lnSpc>
              <a:buFont typeface="Wingdings 3" panose="05040102010807070707" pitchFamily="18" charset="2"/>
              <a:buNone/>
            </a:pPr>
            <a:r>
              <a:rPr lang="en-US" altLang="en-US" sz="1200" b="1"/>
              <a:t>  NEXT</a:t>
            </a:r>
          </a:p>
          <a:p>
            <a:pPr>
              <a:lnSpc>
                <a:spcPct val="90000"/>
              </a:lnSpc>
              <a:buFont typeface="Wingdings 3" panose="05040102010807070707" pitchFamily="18" charset="2"/>
              <a:buNone/>
            </a:pPr>
            <a:r>
              <a:rPr lang="en-US" altLang="en-US" sz="1200" b="1"/>
              <a:t>Pause 1000</a:t>
            </a:r>
          </a:p>
          <a:p>
            <a:pPr>
              <a:lnSpc>
                <a:spcPct val="90000"/>
              </a:lnSpc>
              <a:buFont typeface="Wingdings 3" panose="05040102010807070707" pitchFamily="18" charset="2"/>
              <a:buNone/>
            </a:pPr>
            <a:r>
              <a:rPr lang="en-US" altLang="en-US" sz="1200" b="1"/>
              <a:t>GOTO Main</a:t>
            </a:r>
          </a:p>
          <a:p>
            <a:pPr>
              <a:lnSpc>
                <a:spcPct val="90000"/>
              </a:lnSpc>
              <a:buFont typeface="Wingdings 3" panose="05040102010807070707" pitchFamily="18" charset="2"/>
              <a:buNone/>
            </a:pPr>
            <a:endParaRPr lang="en-US" altLang="en-US" sz="1200" b="1"/>
          </a:p>
          <a:p>
            <a:pPr>
              <a:lnSpc>
                <a:spcPct val="90000"/>
              </a:lnSpc>
              <a:buFont typeface="Wingdings 3" panose="05040102010807070707" pitchFamily="18" charset="2"/>
              <a:buNone/>
            </a:pPr>
            <a:r>
              <a:rPr lang="en-US" altLang="en-US" sz="1200" b="1"/>
              <a:t>Timeout:</a:t>
            </a:r>
          </a:p>
          <a:p>
            <a:pPr>
              <a:lnSpc>
                <a:spcPct val="90000"/>
              </a:lnSpc>
              <a:buFont typeface="Wingdings 3" panose="05040102010807070707" pitchFamily="18" charset="2"/>
              <a:buNone/>
            </a:pPr>
            <a:r>
              <a:rPr lang="en-US" altLang="en-US" sz="1200" b="1"/>
              <a:t>   DEBUG "Timeout!", CR				' Notify user of timeout</a:t>
            </a:r>
          </a:p>
          <a:p>
            <a:pPr>
              <a:lnSpc>
                <a:spcPct val="90000"/>
              </a:lnSpc>
              <a:buFont typeface="Wingdings 3" panose="05040102010807070707" pitchFamily="18" charset="2"/>
              <a:buNone/>
            </a:pPr>
            <a:r>
              <a:rPr lang="en-US" altLang="en-US" sz="1200" b="1"/>
              <a:t>   PAUSE 500				' Short wait</a:t>
            </a:r>
          </a:p>
          <a:p>
            <a:pPr>
              <a:lnSpc>
                <a:spcPct val="90000"/>
              </a:lnSpc>
              <a:buFont typeface="Wingdings 3" panose="05040102010807070707" pitchFamily="18" charset="2"/>
              <a:buNone/>
            </a:pPr>
            <a:r>
              <a:rPr lang="en-US" altLang="en-US" sz="1200" b="1"/>
              <a:t>GOTO Main</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9E3C658-8DCF-486D-BCED-077BCC366B04}"/>
              </a:ext>
            </a:extLst>
          </p:cNvPr>
          <p:cNvSpPr>
            <a:spLocks noGrp="1"/>
          </p:cNvSpPr>
          <p:nvPr>
            <p:ph type="sldNum" sz="quarter" idx="12"/>
          </p:nvPr>
        </p:nvSpPr>
        <p:spPr/>
        <p:txBody>
          <a:bodyPr/>
          <a:lstStyle/>
          <a:p>
            <a:fld id="{DB1EBF3E-FD5E-4041-A83F-DD67D83A921D}" type="slidenum">
              <a:rPr lang="en-US" altLang="en-US"/>
              <a:pPr/>
              <a:t>248</a:t>
            </a:fld>
            <a:endParaRPr lang="en-US" altLang="en-US"/>
          </a:p>
        </p:txBody>
      </p:sp>
      <p:sp>
        <p:nvSpPr>
          <p:cNvPr id="425986" name="Rectangle 2">
            <a:extLst>
              <a:ext uri="{FF2B5EF4-FFF2-40B4-BE49-F238E27FC236}">
                <a16:creationId xmlns:a16="http://schemas.microsoft.com/office/drawing/2014/main" id="{8CC1EDD6-1FF4-45EB-B04F-41212FC5195A}"/>
              </a:ext>
            </a:extLst>
          </p:cNvPr>
          <p:cNvSpPr>
            <a:spLocks noGrp="1" noRot="1" noChangeArrowheads="1"/>
          </p:cNvSpPr>
          <p:nvPr>
            <p:ph type="title"/>
          </p:nvPr>
        </p:nvSpPr>
        <p:spPr/>
        <p:txBody>
          <a:bodyPr/>
          <a:lstStyle/>
          <a:p>
            <a:r>
              <a:rPr lang="en-US" altLang="en-US"/>
              <a:t>Pulse Train Capture</a:t>
            </a:r>
          </a:p>
        </p:txBody>
      </p:sp>
      <p:pic>
        <p:nvPicPr>
          <p:cNvPr id="425989" name="Picture 5">
            <a:extLst>
              <a:ext uri="{FF2B5EF4-FFF2-40B4-BE49-F238E27FC236}">
                <a16:creationId xmlns:a16="http://schemas.microsoft.com/office/drawing/2014/main" id="{7617E8D7-C06D-45D3-81FA-5DDF61B7D1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7600950" cy="56102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5990" name="Oval 6">
            <a:extLst>
              <a:ext uri="{FF2B5EF4-FFF2-40B4-BE49-F238E27FC236}">
                <a16:creationId xmlns:a16="http://schemas.microsoft.com/office/drawing/2014/main" id="{BD67E61B-C668-4549-AB9D-3D6C73A8216A}"/>
              </a:ext>
            </a:extLst>
          </p:cNvPr>
          <p:cNvSpPr>
            <a:spLocks noChangeArrowheads="1"/>
          </p:cNvSpPr>
          <p:nvPr/>
        </p:nvSpPr>
        <p:spPr bwMode="auto">
          <a:xfrm>
            <a:off x="5029200" y="1981200"/>
            <a:ext cx="914400" cy="304800"/>
          </a:xfrm>
          <a:prstGeom prst="ellipse">
            <a:avLst/>
          </a:prstGeom>
          <a:noFill/>
          <a:ln w="50800">
            <a:solidFill>
              <a:schemeClr val="tx2"/>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25991" name="Rectangle 7">
            <a:extLst>
              <a:ext uri="{FF2B5EF4-FFF2-40B4-BE49-F238E27FC236}">
                <a16:creationId xmlns:a16="http://schemas.microsoft.com/office/drawing/2014/main" id="{1AC90914-780A-4DCD-8346-066DF064E2A5}"/>
              </a:ext>
            </a:extLst>
          </p:cNvPr>
          <p:cNvSpPr>
            <a:spLocks noChangeArrowheads="1"/>
          </p:cNvSpPr>
          <p:nvPr/>
        </p:nvSpPr>
        <p:spPr bwMode="auto">
          <a:xfrm>
            <a:off x="8001000" y="2057400"/>
            <a:ext cx="935038" cy="269875"/>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a:t>Pulse Width</a:t>
            </a:r>
          </a:p>
        </p:txBody>
      </p:sp>
      <p:sp>
        <p:nvSpPr>
          <p:cNvPr id="425992" name="Line 8">
            <a:extLst>
              <a:ext uri="{FF2B5EF4-FFF2-40B4-BE49-F238E27FC236}">
                <a16:creationId xmlns:a16="http://schemas.microsoft.com/office/drawing/2014/main" id="{86E75E4A-2A64-4BCF-BC03-402F2492C59C}"/>
              </a:ext>
            </a:extLst>
          </p:cNvPr>
          <p:cNvSpPr>
            <a:spLocks noChangeShapeType="1"/>
          </p:cNvSpPr>
          <p:nvPr/>
        </p:nvSpPr>
        <p:spPr bwMode="auto">
          <a:xfrm flipH="1">
            <a:off x="5943600" y="2133600"/>
            <a:ext cx="1981200" cy="0"/>
          </a:xfrm>
          <a:prstGeom prst="line">
            <a:avLst/>
          </a:prstGeom>
          <a:noFill/>
          <a:ln w="508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15E9CB7-7599-4C75-AF57-3C3CE2C8EAC2}"/>
              </a:ext>
            </a:extLst>
          </p:cNvPr>
          <p:cNvSpPr>
            <a:spLocks noGrp="1"/>
          </p:cNvSpPr>
          <p:nvPr>
            <p:ph type="sldNum" sz="quarter" idx="12"/>
          </p:nvPr>
        </p:nvSpPr>
        <p:spPr/>
        <p:txBody>
          <a:bodyPr/>
          <a:lstStyle/>
          <a:p>
            <a:fld id="{A1FD6E83-EBD3-42E8-8AD2-5D32CB6E11FD}" type="slidenum">
              <a:rPr lang="en-US" altLang="en-US"/>
              <a:pPr/>
              <a:t>249</a:t>
            </a:fld>
            <a:endParaRPr lang="en-US" altLang="en-US"/>
          </a:p>
        </p:txBody>
      </p:sp>
      <p:sp>
        <p:nvSpPr>
          <p:cNvPr id="427010" name="Rectangle 2">
            <a:extLst>
              <a:ext uri="{FF2B5EF4-FFF2-40B4-BE49-F238E27FC236}">
                <a16:creationId xmlns:a16="http://schemas.microsoft.com/office/drawing/2014/main" id="{EF038E36-0FA6-482D-BBB4-1E2A95F6757C}"/>
              </a:ext>
            </a:extLst>
          </p:cNvPr>
          <p:cNvSpPr>
            <a:spLocks noGrp="1" noRot="1" noChangeArrowheads="1"/>
          </p:cNvSpPr>
          <p:nvPr>
            <p:ph type="title"/>
          </p:nvPr>
        </p:nvSpPr>
        <p:spPr/>
        <p:txBody>
          <a:bodyPr/>
          <a:lstStyle/>
          <a:p>
            <a:r>
              <a:rPr lang="en-US" altLang="en-US"/>
              <a:t>Modified Servos</a:t>
            </a:r>
          </a:p>
        </p:txBody>
      </p:sp>
      <p:sp>
        <p:nvSpPr>
          <p:cNvPr id="427011" name="Rectangle 3">
            <a:extLst>
              <a:ext uri="{FF2B5EF4-FFF2-40B4-BE49-F238E27FC236}">
                <a16:creationId xmlns:a16="http://schemas.microsoft.com/office/drawing/2014/main" id="{5D00C725-61D9-4AEE-BDF3-4F6C68C7F1D1}"/>
              </a:ext>
            </a:extLst>
          </p:cNvPr>
          <p:cNvSpPr>
            <a:spLocks noGrp="1" noRot="1" noChangeArrowheads="1"/>
          </p:cNvSpPr>
          <p:nvPr>
            <p:ph type="body" idx="1"/>
          </p:nvPr>
        </p:nvSpPr>
        <p:spPr/>
        <p:txBody>
          <a:bodyPr/>
          <a:lstStyle/>
          <a:p>
            <a:r>
              <a:rPr lang="en-US" altLang="en-US" sz="2800"/>
              <a:t>The standard servo has motion only over a limited range (0-180 degrees).  Internal to the servos is a feedback system and mechanical stops.</a:t>
            </a:r>
            <a:br>
              <a:rPr lang="en-US" altLang="en-US" sz="2800"/>
            </a:br>
            <a:endParaRPr lang="en-US" altLang="en-US" sz="2800"/>
          </a:p>
          <a:p>
            <a:r>
              <a:rPr lang="en-US" altLang="en-US" sz="2800"/>
              <a:t>In modified version used by the Boe-Bot robot, the feedback network and stops are removed for full, continuous motion as use as a wheel motor.  The center value (750) is a dead stop, above and below this values will turn clockwise or counter clockwise at different speeds.</a:t>
            </a:r>
          </a:p>
        </p:txBody>
      </p:sp>
      <p:sp>
        <p:nvSpPr>
          <p:cNvPr id="427012" name="Rectangle 4">
            <a:extLst>
              <a:ext uri="{FF2B5EF4-FFF2-40B4-BE49-F238E27FC236}">
                <a16:creationId xmlns:a16="http://schemas.microsoft.com/office/drawing/2014/main" id="{2D4052E0-7FC6-4317-8058-9D0DD25F4496}"/>
              </a:ext>
            </a:extLst>
          </p:cNvPr>
          <p:cNvSpPr>
            <a:spLocks noChangeArrowheads="1"/>
          </p:cNvSpPr>
          <p:nvPr/>
        </p:nvSpPr>
        <p:spPr bwMode="auto">
          <a:xfrm>
            <a:off x="2428875" y="3222625"/>
            <a:ext cx="9144000" cy="0"/>
          </a:xfrm>
          <a:prstGeom prst="rect">
            <a:avLst/>
          </a:prstGeom>
          <a:solidFill>
            <a:srgbClr val="FFFFFF"/>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27016" name="AutoShape 8" descr="http://images/product_gif/fullkit_boe-bot.gif">
            <a:extLst>
              <a:ext uri="{FF2B5EF4-FFF2-40B4-BE49-F238E27FC236}">
                <a16:creationId xmlns:a16="http://schemas.microsoft.com/office/drawing/2014/main" id="{19B3324A-F439-4381-A366-E5DFC0517AE2}"/>
              </a:ext>
            </a:extLst>
          </p:cNvPr>
          <p:cNvSpPr>
            <a:spLocks noChangeAspect="1" noChangeArrowheads="1"/>
          </p:cNvSpPr>
          <p:nvPr/>
        </p:nvSpPr>
        <p:spPr bwMode="auto">
          <a:xfrm>
            <a:off x="4418013" y="3314700"/>
            <a:ext cx="296862" cy="296863"/>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427019" name="Object 11">
            <a:extLst>
              <a:ext uri="{FF2B5EF4-FFF2-40B4-BE49-F238E27FC236}">
                <a16:creationId xmlns:a16="http://schemas.microsoft.com/office/drawing/2014/main" id="{106B4C0C-8FFC-49F3-B62E-F93217130569}"/>
              </a:ext>
            </a:extLst>
          </p:cNvPr>
          <p:cNvGraphicFramePr>
            <a:graphicFrameLocks noChangeAspect="1"/>
          </p:cNvGraphicFramePr>
          <p:nvPr/>
        </p:nvGraphicFramePr>
        <p:xfrm>
          <a:off x="6553200" y="4876800"/>
          <a:ext cx="1905000" cy="1547813"/>
        </p:xfrm>
        <a:graphic>
          <a:graphicData uri="http://schemas.openxmlformats.org/presentationml/2006/ole">
            <mc:AlternateContent xmlns:mc="http://schemas.openxmlformats.org/markup-compatibility/2006">
              <mc:Choice xmlns:v="urn:schemas-microsoft-com:vml" Requires="v">
                <p:oleObj spid="_x0000_s427020" name="Bitmap Image" r:id="rId3" imgW="1905266" imgH="3247619" progId="Paint.Picture">
                  <p:embed/>
                </p:oleObj>
              </mc:Choice>
              <mc:Fallback>
                <p:oleObj name="Bitmap Image" r:id="rId3" imgW="1905266" imgH="3247619" progId="Paint.Picture">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t="52370"/>
                      <a:stretch>
                        <a:fillRect/>
                      </a:stretch>
                    </p:blipFill>
                    <p:spPr bwMode="auto">
                      <a:xfrm>
                        <a:off x="6553200" y="4876800"/>
                        <a:ext cx="1905000" cy="1547813"/>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22BD329E-E120-46AD-968C-7DCE4660CB71}"/>
              </a:ext>
            </a:extLst>
          </p:cNvPr>
          <p:cNvSpPr>
            <a:spLocks noGrp="1"/>
          </p:cNvSpPr>
          <p:nvPr>
            <p:ph type="sldNum" sz="quarter" idx="12"/>
          </p:nvPr>
        </p:nvSpPr>
        <p:spPr/>
        <p:txBody>
          <a:bodyPr/>
          <a:lstStyle/>
          <a:p>
            <a:fld id="{F7E1236F-1AD4-4051-997D-53020A70D40B}" type="slidenum">
              <a:rPr lang="en-US" altLang="en-US"/>
              <a:pPr/>
              <a:t>25</a:t>
            </a:fld>
            <a:endParaRPr lang="en-US" altLang="en-US"/>
          </a:p>
        </p:txBody>
      </p:sp>
      <p:sp>
        <p:nvSpPr>
          <p:cNvPr id="262146" name="Rectangle 2">
            <a:extLst>
              <a:ext uri="{FF2B5EF4-FFF2-40B4-BE49-F238E27FC236}">
                <a16:creationId xmlns:a16="http://schemas.microsoft.com/office/drawing/2014/main" id="{9DBC7DB4-A9E1-47E6-A9B9-CD41833E476F}"/>
              </a:ext>
            </a:extLst>
          </p:cNvPr>
          <p:cNvSpPr>
            <a:spLocks noGrp="1" noRot="1" noChangeArrowheads="1"/>
          </p:cNvSpPr>
          <p:nvPr>
            <p:ph type="title"/>
          </p:nvPr>
        </p:nvSpPr>
        <p:spPr/>
        <p:txBody>
          <a:bodyPr/>
          <a:lstStyle/>
          <a:p>
            <a:r>
              <a:rPr lang="en-US" altLang="en-US"/>
              <a:t>BASIC Stamp Activity Board</a:t>
            </a:r>
          </a:p>
        </p:txBody>
      </p:sp>
      <p:sp>
        <p:nvSpPr>
          <p:cNvPr id="262147" name="Rectangle 3">
            <a:extLst>
              <a:ext uri="{FF2B5EF4-FFF2-40B4-BE49-F238E27FC236}">
                <a16:creationId xmlns:a16="http://schemas.microsoft.com/office/drawing/2014/main" id="{0E1D461A-746F-42C9-8B9E-D80D65B35427}"/>
              </a:ext>
            </a:extLst>
          </p:cNvPr>
          <p:cNvSpPr>
            <a:spLocks noGrp="1" noRot="1" noChangeArrowheads="1"/>
          </p:cNvSpPr>
          <p:nvPr>
            <p:ph type="body" idx="1"/>
          </p:nvPr>
        </p:nvSpPr>
        <p:spPr>
          <a:xfrm>
            <a:off x="301625" y="762000"/>
            <a:ext cx="8540750" cy="1706563"/>
          </a:xfrm>
        </p:spPr>
        <p:txBody>
          <a:bodyPr/>
          <a:lstStyle/>
          <a:p>
            <a:pPr>
              <a:lnSpc>
                <a:spcPct val="90000"/>
              </a:lnSpc>
            </a:pPr>
            <a:r>
              <a:rPr lang="en-US" altLang="en-US" sz="2800"/>
              <a:t>The BASIC Stamp Activity Board is great board for novice users because it has commonly used devices which are pre-connected to the BASIC Stamp allowing quick program testing.</a:t>
            </a:r>
            <a:endParaRPr lang="en-US" altLang="en-US"/>
          </a:p>
        </p:txBody>
      </p:sp>
      <p:pic>
        <p:nvPicPr>
          <p:cNvPr id="262148" name="Picture 4" descr="DSC00739.jpg                                                   000425ADBilbo                          B8AA0ACE:">
            <a:extLst>
              <a:ext uri="{FF2B5EF4-FFF2-40B4-BE49-F238E27FC236}">
                <a16:creationId xmlns:a16="http://schemas.microsoft.com/office/drawing/2014/main" id="{EBA8F749-6DF3-4699-9134-E7278EE44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800350"/>
            <a:ext cx="4191000" cy="31432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2149" name="Rectangle 5">
            <a:extLst>
              <a:ext uri="{FF2B5EF4-FFF2-40B4-BE49-F238E27FC236}">
                <a16:creationId xmlns:a16="http://schemas.microsoft.com/office/drawing/2014/main" id="{603F5F9F-8CC7-4879-B098-558A0D122C1C}"/>
              </a:ext>
            </a:extLst>
          </p:cNvPr>
          <p:cNvSpPr>
            <a:spLocks noChangeArrowheads="1"/>
          </p:cNvSpPr>
          <p:nvPr/>
        </p:nvSpPr>
        <p:spPr bwMode="auto">
          <a:xfrm>
            <a:off x="0" y="2868613"/>
            <a:ext cx="9144000" cy="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262150" name="Group 6">
            <a:extLst>
              <a:ext uri="{FF2B5EF4-FFF2-40B4-BE49-F238E27FC236}">
                <a16:creationId xmlns:a16="http://schemas.microsoft.com/office/drawing/2014/main" id="{50237343-69F8-4346-898A-A0CC9025E729}"/>
              </a:ext>
            </a:extLst>
          </p:cNvPr>
          <p:cNvGrpSpPr>
            <a:grpSpLocks/>
          </p:cNvGrpSpPr>
          <p:nvPr/>
        </p:nvGrpSpPr>
        <p:grpSpPr bwMode="auto">
          <a:xfrm>
            <a:off x="0" y="2868613"/>
            <a:ext cx="9144000" cy="1112837"/>
            <a:chOff x="0" y="0"/>
            <a:chExt cx="5760" cy="701"/>
          </a:xfrm>
        </p:grpSpPr>
        <p:sp>
          <p:nvSpPr>
            <p:cNvPr id="262151" name="Rectangle 7">
              <a:extLst>
                <a:ext uri="{FF2B5EF4-FFF2-40B4-BE49-F238E27FC236}">
                  <a16:creationId xmlns:a16="http://schemas.microsoft.com/office/drawing/2014/main" id="{9AFEEE14-0EF4-490B-893D-3FB598A74D79}"/>
                </a:ext>
              </a:extLst>
            </p:cNvPr>
            <p:cNvSpPr>
              <a:spLocks noChangeArrowheads="1"/>
            </p:cNvSpPr>
            <p:nvPr/>
          </p:nvSpPr>
          <p:spPr bwMode="auto">
            <a:xfrm>
              <a:off x="0" y="0"/>
              <a:ext cx="2034" cy="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2152" name="Rectangle 8">
              <a:extLst>
                <a:ext uri="{FF2B5EF4-FFF2-40B4-BE49-F238E27FC236}">
                  <a16:creationId xmlns:a16="http://schemas.microsoft.com/office/drawing/2014/main" id="{7BD3DC12-EDDE-4AD8-816B-6789FEAF2A50}"/>
                </a:ext>
              </a:extLst>
            </p:cNvPr>
            <p:cNvSpPr>
              <a:spLocks noChangeArrowheads="1"/>
            </p:cNvSpPr>
            <p:nvPr/>
          </p:nvSpPr>
          <p:spPr bwMode="auto">
            <a:xfrm>
              <a:off x="0" y="0"/>
              <a:ext cx="5760" cy="701"/>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buClrTx/>
                <a:buSzTx/>
                <a:buFontTx/>
                <a:buNone/>
              </a:pPr>
              <a:r>
                <a:rPr lang="en-US" altLang="en-US" sz="2400" b="0">
                  <a:solidFill>
                    <a:schemeClr val="tx1"/>
                  </a:solidFill>
                  <a:cs typeface="Arial" panose="020B0604020202020204" pitchFamily="34" charset="0"/>
                </a:rPr>
                <a:t>  </a:t>
              </a:r>
              <a:r>
                <a:rPr lang="en-US" altLang="en-US" sz="6700" b="0">
                  <a:solidFill>
                    <a:schemeClr val="tx1"/>
                  </a:solidFill>
                  <a:cs typeface="Arial" panose="020B0604020202020204" pitchFamily="34" charset="0"/>
                </a:rPr>
                <a:t> </a:t>
              </a:r>
              <a:r>
                <a:rPr lang="en-US" altLang="en-US" sz="2400" b="0">
                  <a:solidFill>
                    <a:schemeClr val="tx1"/>
                  </a:solidFill>
                  <a:cs typeface="Arial" panose="020B0604020202020204" pitchFamily="34" charset="0"/>
                </a:rPr>
                <a:t>                          </a:t>
              </a:r>
            </a:p>
          </p:txBody>
        </p:sp>
      </p:grpSp>
      <p:sp>
        <p:nvSpPr>
          <p:cNvPr id="262153" name="Text Box 9">
            <a:extLst>
              <a:ext uri="{FF2B5EF4-FFF2-40B4-BE49-F238E27FC236}">
                <a16:creationId xmlns:a16="http://schemas.microsoft.com/office/drawing/2014/main" id="{18898007-C5D1-48EF-80D6-491DD2B0B5BD}"/>
              </a:ext>
            </a:extLst>
          </p:cNvPr>
          <p:cNvSpPr txBox="1">
            <a:spLocks noChangeArrowheads="1"/>
          </p:cNvSpPr>
          <p:nvPr/>
        </p:nvSpPr>
        <p:spPr bwMode="auto">
          <a:xfrm>
            <a:off x="5105400" y="2743200"/>
            <a:ext cx="3476625" cy="201453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800" b="0">
                <a:solidFill>
                  <a:schemeClr val="tx1"/>
                </a:solidFill>
                <a:effectLst>
                  <a:outerShdw blurRad="38100" dist="38100" dir="2700000" algn="tl">
                    <a:srgbClr val="000000"/>
                  </a:outerShdw>
                </a:effectLst>
              </a:rPr>
              <a:t>On-Board devices:</a:t>
            </a:r>
          </a:p>
          <a:p>
            <a:pPr algn="l">
              <a:spcBef>
                <a:spcPct val="0"/>
              </a:spcBef>
              <a:buClrTx/>
              <a:buSzTx/>
              <a:buFontTx/>
              <a:buChar char="•"/>
            </a:pPr>
            <a:r>
              <a:rPr lang="en-US" altLang="en-US" sz="1800" b="0">
                <a:solidFill>
                  <a:schemeClr val="tx1"/>
                </a:solidFill>
                <a:effectLst>
                  <a:outerShdw blurRad="38100" dist="38100" dir="2700000" algn="tl">
                    <a:srgbClr val="000000"/>
                  </a:outerShdw>
                </a:effectLst>
              </a:rPr>
              <a:t> 4 buttons</a:t>
            </a:r>
          </a:p>
          <a:p>
            <a:pPr algn="l">
              <a:spcBef>
                <a:spcPct val="0"/>
              </a:spcBef>
              <a:buClrTx/>
              <a:buSzTx/>
              <a:buFontTx/>
              <a:buChar char="•"/>
            </a:pPr>
            <a:r>
              <a:rPr lang="en-US" altLang="en-US" sz="1800" b="0">
                <a:solidFill>
                  <a:schemeClr val="tx1"/>
                </a:solidFill>
                <a:effectLst>
                  <a:outerShdw blurRad="38100" dist="38100" dir="2700000" algn="tl">
                    <a:srgbClr val="000000"/>
                  </a:outerShdw>
                </a:effectLst>
              </a:rPr>
              <a:t> 4 LEDs</a:t>
            </a:r>
          </a:p>
          <a:p>
            <a:pPr algn="l">
              <a:spcBef>
                <a:spcPct val="0"/>
              </a:spcBef>
              <a:buClrTx/>
              <a:buSzTx/>
              <a:buFontTx/>
              <a:buChar char="•"/>
            </a:pPr>
            <a:r>
              <a:rPr lang="en-US" altLang="en-US" sz="1800" b="0">
                <a:solidFill>
                  <a:schemeClr val="tx1"/>
                </a:solidFill>
                <a:effectLst>
                  <a:outerShdw blurRad="38100" dist="38100" dir="2700000" algn="tl">
                    <a:srgbClr val="000000"/>
                  </a:outerShdw>
                </a:effectLst>
              </a:rPr>
              <a:t> Speaker</a:t>
            </a:r>
          </a:p>
          <a:p>
            <a:pPr algn="l">
              <a:spcBef>
                <a:spcPct val="0"/>
              </a:spcBef>
              <a:buClrTx/>
              <a:buSzTx/>
              <a:buFontTx/>
              <a:buChar char="•"/>
            </a:pPr>
            <a:r>
              <a:rPr lang="en-US" altLang="en-US" sz="1800" b="0">
                <a:solidFill>
                  <a:schemeClr val="tx1"/>
                </a:solidFill>
                <a:effectLst>
                  <a:outerShdw blurRad="38100" dist="38100" dir="2700000" algn="tl">
                    <a:srgbClr val="000000"/>
                  </a:outerShdw>
                </a:effectLst>
              </a:rPr>
              <a:t> Potentiometer</a:t>
            </a:r>
          </a:p>
          <a:p>
            <a:pPr algn="l">
              <a:spcBef>
                <a:spcPct val="0"/>
              </a:spcBef>
              <a:buClrTx/>
              <a:buSzTx/>
              <a:buFontTx/>
              <a:buChar char="•"/>
            </a:pPr>
            <a:r>
              <a:rPr lang="en-US" altLang="en-US" sz="1800" b="0">
                <a:solidFill>
                  <a:schemeClr val="tx1"/>
                </a:solidFill>
                <a:effectLst>
                  <a:outerShdw blurRad="38100" dist="38100" dir="2700000" algn="tl">
                    <a:srgbClr val="000000"/>
                  </a:outerShdw>
                </a:effectLst>
              </a:rPr>
              <a:t> X10 power line interface</a:t>
            </a:r>
          </a:p>
          <a:p>
            <a:pPr algn="l">
              <a:spcBef>
                <a:spcPct val="0"/>
              </a:spcBef>
              <a:buClrTx/>
              <a:buSzTx/>
              <a:buFontTx/>
              <a:buChar char="•"/>
            </a:pPr>
            <a:r>
              <a:rPr lang="en-US" altLang="en-US" sz="1800" b="0">
                <a:solidFill>
                  <a:schemeClr val="tx1"/>
                </a:solidFill>
                <a:effectLst>
                  <a:outerShdw blurRad="38100" dist="38100" dir="2700000" algn="tl">
                    <a:srgbClr val="000000"/>
                  </a:outerShdw>
                </a:effectLst>
              </a:rPr>
              <a:t> Sockets for specific add-on ICs</a:t>
            </a:r>
            <a:endParaRPr lang="en-US" altLang="en-US" sz="1800" b="0">
              <a:solidFill>
                <a:schemeClr val="tx1"/>
              </a:solidFill>
            </a:endParaRPr>
          </a:p>
        </p:txBody>
      </p:sp>
    </p:spTree>
  </p:cSld>
  <p:clrMapOvr>
    <a:masterClrMapping/>
  </p:clrMapOvr>
  <p:transition advClick="0"/>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5BE4C27-7345-4834-B9E1-FF88FEFE7207}"/>
              </a:ext>
            </a:extLst>
          </p:cNvPr>
          <p:cNvSpPr>
            <a:spLocks noGrp="1"/>
          </p:cNvSpPr>
          <p:nvPr>
            <p:ph type="sldNum" sz="quarter" idx="12"/>
          </p:nvPr>
        </p:nvSpPr>
        <p:spPr/>
        <p:txBody>
          <a:bodyPr/>
          <a:lstStyle/>
          <a:p>
            <a:fld id="{F6FE5928-58B7-4043-B164-79A0C3049976}" type="slidenum">
              <a:rPr lang="en-US" altLang="en-US"/>
              <a:pPr/>
              <a:t>250</a:t>
            </a:fld>
            <a:endParaRPr lang="en-US" altLang="en-US"/>
          </a:p>
        </p:txBody>
      </p:sp>
      <p:sp>
        <p:nvSpPr>
          <p:cNvPr id="428034" name="Rectangle 2">
            <a:extLst>
              <a:ext uri="{FF2B5EF4-FFF2-40B4-BE49-F238E27FC236}">
                <a16:creationId xmlns:a16="http://schemas.microsoft.com/office/drawing/2014/main" id="{13C66D27-DC37-4819-8336-74EB5FDF82E6}"/>
              </a:ext>
            </a:extLst>
          </p:cNvPr>
          <p:cNvSpPr>
            <a:spLocks noGrp="1" noRot="1" noChangeArrowheads="1"/>
          </p:cNvSpPr>
          <p:nvPr>
            <p:ph type="title"/>
          </p:nvPr>
        </p:nvSpPr>
        <p:spPr/>
        <p:txBody>
          <a:bodyPr/>
          <a:lstStyle/>
          <a:p>
            <a:r>
              <a:rPr lang="en-US" altLang="en-US"/>
              <a:t>PULSIN</a:t>
            </a:r>
          </a:p>
        </p:txBody>
      </p:sp>
      <p:sp>
        <p:nvSpPr>
          <p:cNvPr id="428035" name="Rectangle 3">
            <a:extLst>
              <a:ext uri="{FF2B5EF4-FFF2-40B4-BE49-F238E27FC236}">
                <a16:creationId xmlns:a16="http://schemas.microsoft.com/office/drawing/2014/main" id="{58EC8FAF-9C28-455E-A9EE-46205AD21068}"/>
              </a:ext>
            </a:extLst>
          </p:cNvPr>
          <p:cNvSpPr>
            <a:spLocks noGrp="1" noRot="1" noChangeArrowheads="1"/>
          </p:cNvSpPr>
          <p:nvPr>
            <p:ph type="body" idx="1"/>
          </p:nvPr>
        </p:nvSpPr>
        <p:spPr/>
        <p:txBody>
          <a:bodyPr/>
          <a:lstStyle/>
          <a:p>
            <a:r>
              <a:rPr lang="en-US" altLang="en-US"/>
              <a:t>The BASIC Stamp also support the measuring of a pulse using PULSIN.</a:t>
            </a:r>
            <a:br>
              <a:rPr lang="en-US" altLang="en-US"/>
            </a:br>
            <a:r>
              <a:rPr lang="en-US" altLang="en-US" b="1">
                <a:solidFill>
                  <a:schemeClr val="tx2"/>
                </a:solidFill>
              </a:rPr>
              <a:t>PULSIN </a:t>
            </a:r>
            <a:r>
              <a:rPr lang="en-US" altLang="en-US" b="1" i="1">
                <a:solidFill>
                  <a:schemeClr val="tx2"/>
                </a:solidFill>
              </a:rPr>
              <a:t>Pin, State, Variable</a:t>
            </a:r>
          </a:p>
          <a:p>
            <a:pPr lvl="1"/>
            <a:r>
              <a:rPr lang="en-US" altLang="en-US">
                <a:solidFill>
                  <a:schemeClr val="tx2"/>
                </a:solidFill>
              </a:rPr>
              <a:t>Pin </a:t>
            </a:r>
            <a:r>
              <a:rPr lang="en-US" altLang="en-US"/>
              <a:t>is the pin on which the pulse will be measured.</a:t>
            </a:r>
            <a:br>
              <a:rPr lang="en-US" altLang="en-US"/>
            </a:br>
            <a:endParaRPr lang="en-US" altLang="en-US"/>
          </a:p>
          <a:p>
            <a:pPr lvl="1"/>
            <a:r>
              <a:rPr lang="en-US" altLang="en-US">
                <a:solidFill>
                  <a:schemeClr val="tx2"/>
                </a:solidFill>
              </a:rPr>
              <a:t>State</a:t>
            </a:r>
            <a:r>
              <a:rPr lang="en-US" altLang="en-US"/>
              <a:t> is the desired pulse state to measure.  1 for a HIGH pulse, 0 for a LOW Pulse.</a:t>
            </a:r>
            <a:br>
              <a:rPr lang="en-US" altLang="en-US"/>
            </a:br>
            <a:endParaRPr lang="en-US" altLang="en-US"/>
          </a:p>
          <a:p>
            <a:pPr lvl="1"/>
            <a:r>
              <a:rPr lang="en-US" altLang="en-US">
                <a:solidFill>
                  <a:schemeClr val="tx2"/>
                </a:solidFill>
              </a:rPr>
              <a:t>Variable</a:t>
            </a:r>
            <a:r>
              <a:rPr lang="en-US" altLang="en-US"/>
              <a:t> is where the period of the pulse is stored.</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116A3683-714B-458F-B7F4-FE7D1D058439}"/>
              </a:ext>
            </a:extLst>
          </p:cNvPr>
          <p:cNvSpPr>
            <a:spLocks noGrp="1"/>
          </p:cNvSpPr>
          <p:nvPr>
            <p:ph type="sldNum" sz="quarter" idx="12"/>
          </p:nvPr>
        </p:nvSpPr>
        <p:spPr/>
        <p:txBody>
          <a:bodyPr/>
          <a:lstStyle/>
          <a:p>
            <a:fld id="{1A1562E7-F448-4AC5-9658-E968AAD705F5}" type="slidenum">
              <a:rPr lang="en-US" altLang="en-US"/>
              <a:pPr/>
              <a:t>251</a:t>
            </a:fld>
            <a:endParaRPr lang="en-US" altLang="en-US"/>
          </a:p>
        </p:txBody>
      </p:sp>
      <p:sp>
        <p:nvSpPr>
          <p:cNvPr id="429058" name="Rectangle 2">
            <a:extLst>
              <a:ext uri="{FF2B5EF4-FFF2-40B4-BE49-F238E27FC236}">
                <a16:creationId xmlns:a16="http://schemas.microsoft.com/office/drawing/2014/main" id="{172470FE-D9D3-4653-9BD9-A27D23B4B29B}"/>
              </a:ext>
            </a:extLst>
          </p:cNvPr>
          <p:cNvSpPr>
            <a:spLocks noGrp="1" noRot="1" noChangeArrowheads="1"/>
          </p:cNvSpPr>
          <p:nvPr>
            <p:ph type="title"/>
          </p:nvPr>
        </p:nvSpPr>
        <p:spPr/>
        <p:txBody>
          <a:bodyPr/>
          <a:lstStyle/>
          <a:p>
            <a:endParaRPr lang="en-US" altLang="en-US"/>
          </a:p>
        </p:txBody>
      </p:sp>
      <p:sp>
        <p:nvSpPr>
          <p:cNvPr id="429059" name="Rectangle 3">
            <a:extLst>
              <a:ext uri="{FF2B5EF4-FFF2-40B4-BE49-F238E27FC236}">
                <a16:creationId xmlns:a16="http://schemas.microsoft.com/office/drawing/2014/main" id="{248A272F-E4C8-4CAE-8233-2BC66B8E028D}"/>
              </a:ext>
            </a:extLst>
          </p:cNvPr>
          <p:cNvSpPr>
            <a:spLocks noGrp="1" noRot="1" noChangeArrowheads="1"/>
          </p:cNvSpPr>
          <p:nvPr>
            <p:ph type="body" idx="1"/>
          </p:nvPr>
        </p:nvSpPr>
        <p:spPr>
          <a:xfrm>
            <a:off x="301625" y="762000"/>
            <a:ext cx="8461375" cy="3886200"/>
          </a:xfrm>
        </p:spPr>
        <p:txBody>
          <a:bodyPr/>
          <a:lstStyle/>
          <a:p>
            <a:r>
              <a:rPr lang="en-US" altLang="en-US" sz="2800"/>
              <a:t>Several sensors report their readings by way of a pulse proportional to their reading.</a:t>
            </a:r>
            <a:endParaRPr lang="en-US" altLang="en-US"/>
          </a:p>
          <a:p>
            <a:pPr lvl="1"/>
            <a:r>
              <a:rPr lang="en-US" altLang="en-US"/>
              <a:t>Ultra Sonic Range Finder</a:t>
            </a:r>
            <a:br>
              <a:rPr lang="en-US" altLang="en-US"/>
            </a:br>
            <a:r>
              <a:rPr lang="en-US" altLang="en-US">
                <a:hlinkClick r:id="rId3"/>
              </a:rPr>
              <a:t>LINK</a:t>
            </a:r>
            <a:br>
              <a:rPr lang="en-US" altLang="en-US"/>
            </a:br>
            <a:endParaRPr lang="en-US" altLang="en-US"/>
          </a:p>
          <a:p>
            <a:r>
              <a:rPr lang="en-US" altLang="en-US" sz="2400"/>
              <a:t>PULSOUT and PULSIN can also be used for effective communications between BASIC Stamps, though 'Stretching" the pulse slightly is recommended for accuracy.</a:t>
            </a:r>
          </a:p>
        </p:txBody>
      </p:sp>
      <p:graphicFrame>
        <p:nvGraphicFramePr>
          <p:cNvPr id="429060" name="Object 4">
            <a:extLst>
              <a:ext uri="{FF2B5EF4-FFF2-40B4-BE49-F238E27FC236}">
                <a16:creationId xmlns:a16="http://schemas.microsoft.com/office/drawing/2014/main" id="{203CD12C-A7C6-48D9-9FB8-455759409BCE}"/>
              </a:ext>
            </a:extLst>
          </p:cNvPr>
          <p:cNvGraphicFramePr>
            <a:graphicFrameLocks noChangeAspect="1"/>
          </p:cNvGraphicFramePr>
          <p:nvPr/>
        </p:nvGraphicFramePr>
        <p:xfrm>
          <a:off x="6019800" y="1828800"/>
          <a:ext cx="1905000" cy="871538"/>
        </p:xfrm>
        <a:graphic>
          <a:graphicData uri="http://schemas.openxmlformats.org/presentationml/2006/ole">
            <mc:AlternateContent xmlns:mc="http://schemas.openxmlformats.org/markup-compatibility/2006">
              <mc:Choice xmlns:v="urn:schemas-microsoft-com:vml" Requires="v">
                <p:oleObj spid="_x0000_s429067" name="Bitmap Image" r:id="rId4" imgW="1905266" imgH="1448002" progId="Paint.Picture">
                  <p:embed/>
                </p:oleObj>
              </mc:Choice>
              <mc:Fallback>
                <p:oleObj name="Bitmap Image" r:id="rId4" imgW="1905266" imgH="1448002"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b="39784"/>
                      <a:stretch>
                        <a:fillRect/>
                      </a:stretch>
                    </p:blipFill>
                    <p:spPr bwMode="auto">
                      <a:xfrm>
                        <a:off x="6019800" y="1828800"/>
                        <a:ext cx="1905000" cy="871538"/>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9061" name="Text Box 5">
            <a:extLst>
              <a:ext uri="{FF2B5EF4-FFF2-40B4-BE49-F238E27FC236}">
                <a16:creationId xmlns:a16="http://schemas.microsoft.com/office/drawing/2014/main" id="{951915E3-0B70-4A7D-A588-D02DC95729BD}"/>
              </a:ext>
            </a:extLst>
          </p:cNvPr>
          <p:cNvSpPr txBox="1">
            <a:spLocks noChangeArrowheads="1"/>
          </p:cNvSpPr>
          <p:nvPr/>
        </p:nvSpPr>
        <p:spPr bwMode="auto">
          <a:xfrm>
            <a:off x="685800" y="4724400"/>
            <a:ext cx="2178050" cy="850900"/>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600"/>
              <a:t>BASIC Stamp #1 </a:t>
            </a:r>
            <a:br>
              <a:rPr lang="en-US" altLang="en-US" sz="1600"/>
            </a:br>
            <a:r>
              <a:rPr lang="en-US" altLang="en-US" sz="1600"/>
              <a:t>P0</a:t>
            </a:r>
            <a:br>
              <a:rPr lang="en-US" altLang="en-US" sz="1600"/>
            </a:br>
            <a:r>
              <a:rPr lang="en-US" altLang="en-US" sz="1600"/>
              <a:t>Vss</a:t>
            </a:r>
          </a:p>
        </p:txBody>
      </p:sp>
      <p:sp>
        <p:nvSpPr>
          <p:cNvPr id="429062" name="Text Box 6">
            <a:extLst>
              <a:ext uri="{FF2B5EF4-FFF2-40B4-BE49-F238E27FC236}">
                <a16:creationId xmlns:a16="http://schemas.microsoft.com/office/drawing/2014/main" id="{00372E4B-1E4D-44EE-9276-36D8022CB8A2}"/>
              </a:ext>
            </a:extLst>
          </p:cNvPr>
          <p:cNvSpPr txBox="1">
            <a:spLocks noChangeArrowheads="1"/>
          </p:cNvSpPr>
          <p:nvPr/>
        </p:nvSpPr>
        <p:spPr bwMode="auto">
          <a:xfrm>
            <a:off x="4419600" y="4724400"/>
            <a:ext cx="2133600" cy="850900"/>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600"/>
              <a:t>BASIC Stamp #2</a:t>
            </a:r>
            <a:br>
              <a:rPr lang="en-US" altLang="en-US" sz="1600"/>
            </a:br>
            <a:r>
              <a:rPr lang="en-US" altLang="en-US" sz="1600"/>
              <a:t>P1</a:t>
            </a:r>
            <a:br>
              <a:rPr lang="en-US" altLang="en-US" sz="1600"/>
            </a:br>
            <a:r>
              <a:rPr lang="en-US" altLang="en-US" sz="1600"/>
              <a:t>Vss</a:t>
            </a:r>
          </a:p>
        </p:txBody>
      </p:sp>
      <p:sp>
        <p:nvSpPr>
          <p:cNvPr id="429063" name="Line 7">
            <a:extLst>
              <a:ext uri="{FF2B5EF4-FFF2-40B4-BE49-F238E27FC236}">
                <a16:creationId xmlns:a16="http://schemas.microsoft.com/office/drawing/2014/main" id="{1662B720-67F2-4804-95DC-D68F9F328ED6}"/>
              </a:ext>
            </a:extLst>
          </p:cNvPr>
          <p:cNvSpPr>
            <a:spLocks noChangeShapeType="1"/>
          </p:cNvSpPr>
          <p:nvPr/>
        </p:nvSpPr>
        <p:spPr bwMode="auto">
          <a:xfrm flipV="1">
            <a:off x="2895600" y="5105400"/>
            <a:ext cx="15240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29064" name="Line 8">
            <a:extLst>
              <a:ext uri="{FF2B5EF4-FFF2-40B4-BE49-F238E27FC236}">
                <a16:creationId xmlns:a16="http://schemas.microsoft.com/office/drawing/2014/main" id="{133C3633-DF8D-416B-8BA7-DF43CE59ACD4}"/>
              </a:ext>
            </a:extLst>
          </p:cNvPr>
          <p:cNvSpPr>
            <a:spLocks noChangeShapeType="1"/>
          </p:cNvSpPr>
          <p:nvPr/>
        </p:nvSpPr>
        <p:spPr bwMode="auto">
          <a:xfrm flipV="1">
            <a:off x="2895600" y="5410200"/>
            <a:ext cx="15240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29065" name="Text Box 9">
            <a:extLst>
              <a:ext uri="{FF2B5EF4-FFF2-40B4-BE49-F238E27FC236}">
                <a16:creationId xmlns:a16="http://schemas.microsoft.com/office/drawing/2014/main" id="{2A02FCBB-4E76-4E6D-9E7A-C8671D3D78FD}"/>
              </a:ext>
            </a:extLst>
          </p:cNvPr>
          <p:cNvSpPr txBox="1">
            <a:spLocks noChangeArrowheads="1"/>
          </p:cNvSpPr>
          <p:nvPr/>
        </p:nvSpPr>
        <p:spPr bwMode="auto">
          <a:xfrm>
            <a:off x="685800" y="5691188"/>
            <a:ext cx="2359025" cy="798512"/>
          </a:xfrm>
          <a:prstGeom prst="rect">
            <a:avLst/>
          </a:prstGeom>
          <a:solidFill>
            <a:srgbClr val="0000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a:solidFill>
                  <a:schemeClr val="tx1"/>
                </a:solidFill>
              </a:rPr>
              <a:t>.</a:t>
            </a:r>
          </a:p>
          <a:p>
            <a:pPr algn="l"/>
            <a:r>
              <a:rPr lang="en-US" altLang="en-US" sz="1400">
                <a:solidFill>
                  <a:schemeClr val="tx1"/>
                </a:solidFill>
              </a:rPr>
              <a:t>PULSOUT 0, DataOut * 10</a:t>
            </a:r>
            <a:br>
              <a:rPr lang="en-US" altLang="en-US" sz="1400">
                <a:solidFill>
                  <a:schemeClr val="tx1"/>
                </a:solidFill>
              </a:rPr>
            </a:br>
            <a:r>
              <a:rPr lang="en-US" altLang="en-US" sz="1400">
                <a:solidFill>
                  <a:schemeClr val="tx1"/>
                </a:solidFill>
              </a:rPr>
              <a:t>.</a:t>
            </a:r>
          </a:p>
        </p:txBody>
      </p:sp>
      <p:sp>
        <p:nvSpPr>
          <p:cNvPr id="429066" name="Text Box 10">
            <a:extLst>
              <a:ext uri="{FF2B5EF4-FFF2-40B4-BE49-F238E27FC236}">
                <a16:creationId xmlns:a16="http://schemas.microsoft.com/office/drawing/2014/main" id="{AC62B134-0C22-4F97-BA81-4E907DF0BB74}"/>
              </a:ext>
            </a:extLst>
          </p:cNvPr>
          <p:cNvSpPr txBox="1">
            <a:spLocks noChangeArrowheads="1"/>
          </p:cNvSpPr>
          <p:nvPr/>
        </p:nvSpPr>
        <p:spPr bwMode="auto">
          <a:xfrm>
            <a:off x="4419600" y="5638800"/>
            <a:ext cx="2133600" cy="1054100"/>
          </a:xfrm>
          <a:prstGeom prst="rect">
            <a:avLst/>
          </a:prstGeom>
          <a:solidFill>
            <a:srgbClr val="0000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400">
                <a:solidFill>
                  <a:schemeClr val="tx1"/>
                </a:solidFill>
              </a:rPr>
              <a:t>.</a:t>
            </a:r>
          </a:p>
          <a:p>
            <a:pPr algn="l"/>
            <a:r>
              <a:rPr lang="en-US" altLang="en-US" sz="1400">
                <a:solidFill>
                  <a:schemeClr val="tx1"/>
                </a:solidFill>
              </a:rPr>
              <a:t>PULSIN 1,DataIn</a:t>
            </a:r>
            <a:br>
              <a:rPr lang="en-US" altLang="en-US" sz="1400">
                <a:solidFill>
                  <a:schemeClr val="tx1"/>
                </a:solidFill>
              </a:rPr>
            </a:br>
            <a:r>
              <a:rPr lang="en-US" altLang="en-US" sz="1400">
                <a:solidFill>
                  <a:schemeClr val="tx1"/>
                </a:solidFill>
              </a:rPr>
              <a:t>DataIn = DataIn/10.</a:t>
            </a:r>
          </a:p>
          <a:p>
            <a:pPr algn="l"/>
            <a:r>
              <a:rPr lang="en-US" altLang="en-US" sz="1400">
                <a:solidFill>
                  <a:schemeClr val="tx1"/>
                </a:solidFill>
              </a:rPr>
              <a:t>.</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304EDBD-0D4B-4C95-9CEC-C53F40977B6D}"/>
              </a:ext>
            </a:extLst>
          </p:cNvPr>
          <p:cNvSpPr>
            <a:spLocks noGrp="1"/>
          </p:cNvSpPr>
          <p:nvPr>
            <p:ph type="sldNum" sz="quarter" idx="12"/>
          </p:nvPr>
        </p:nvSpPr>
        <p:spPr/>
        <p:txBody>
          <a:bodyPr/>
          <a:lstStyle/>
          <a:p>
            <a:fld id="{0E9FCA55-DCFB-4FD7-AC5F-DD56CC01C42E}" type="slidenum">
              <a:rPr lang="en-US" altLang="en-US"/>
              <a:pPr/>
              <a:t>252</a:t>
            </a:fld>
            <a:endParaRPr lang="en-US" altLang="en-US"/>
          </a:p>
        </p:txBody>
      </p:sp>
      <p:sp>
        <p:nvSpPr>
          <p:cNvPr id="430082" name="Rectangle 2">
            <a:extLst>
              <a:ext uri="{FF2B5EF4-FFF2-40B4-BE49-F238E27FC236}">
                <a16:creationId xmlns:a16="http://schemas.microsoft.com/office/drawing/2014/main" id="{D39B0A4F-3156-4AB9-8BB4-4A3842877D51}"/>
              </a:ext>
            </a:extLst>
          </p:cNvPr>
          <p:cNvSpPr>
            <a:spLocks noGrp="1" noRot="1" noChangeArrowheads="1"/>
          </p:cNvSpPr>
          <p:nvPr>
            <p:ph type="title"/>
          </p:nvPr>
        </p:nvSpPr>
        <p:spPr/>
        <p:txBody>
          <a:bodyPr/>
          <a:lstStyle/>
          <a:p>
            <a:r>
              <a:rPr lang="en-US" altLang="en-US"/>
              <a:t>Pulse Width Modulation</a:t>
            </a:r>
          </a:p>
        </p:txBody>
      </p:sp>
      <p:sp>
        <p:nvSpPr>
          <p:cNvPr id="430083" name="Rectangle 3">
            <a:extLst>
              <a:ext uri="{FF2B5EF4-FFF2-40B4-BE49-F238E27FC236}">
                <a16:creationId xmlns:a16="http://schemas.microsoft.com/office/drawing/2014/main" id="{A797FC91-BC1E-403D-9598-1C49050AB997}"/>
              </a:ext>
            </a:extLst>
          </p:cNvPr>
          <p:cNvSpPr>
            <a:spLocks noGrp="1" noRot="1" noChangeArrowheads="1"/>
          </p:cNvSpPr>
          <p:nvPr>
            <p:ph type="body" idx="1"/>
          </p:nvPr>
        </p:nvSpPr>
        <p:spPr/>
        <p:txBody>
          <a:bodyPr/>
          <a:lstStyle/>
          <a:p>
            <a:r>
              <a:rPr lang="en-US" altLang="en-US"/>
              <a:t>Pulse Width Modulation is used for device control at varying levels.</a:t>
            </a:r>
            <a:br>
              <a:rPr lang="en-US" altLang="en-US"/>
            </a:br>
            <a:endParaRPr lang="en-US" altLang="en-US"/>
          </a:p>
          <a:p>
            <a:r>
              <a:rPr lang="en-US" altLang="en-US"/>
              <a:t>Instead of having an output ON or OFF, PWM pulses the output to effectively control the percentage of time the output is on.</a:t>
            </a:r>
            <a:br>
              <a:rPr lang="en-US" altLang="en-US"/>
            </a:br>
            <a:endParaRPr lang="en-US" altLang="en-US"/>
          </a:p>
          <a:p>
            <a:r>
              <a:rPr lang="en-US" altLang="en-US"/>
              <a:t>This output may be used to drive DC loads  at a variable rate or voltage.</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41129CC-A00A-45E9-8A88-4CCE4C41E125}"/>
              </a:ext>
            </a:extLst>
          </p:cNvPr>
          <p:cNvSpPr>
            <a:spLocks noGrp="1"/>
          </p:cNvSpPr>
          <p:nvPr>
            <p:ph type="sldNum" sz="quarter" idx="12"/>
          </p:nvPr>
        </p:nvSpPr>
        <p:spPr/>
        <p:txBody>
          <a:bodyPr/>
          <a:lstStyle/>
          <a:p>
            <a:fld id="{BB034EBD-F25C-4F6D-B684-2E23E60CFDFC}" type="slidenum">
              <a:rPr lang="en-US" altLang="en-US"/>
              <a:pPr/>
              <a:t>253</a:t>
            </a:fld>
            <a:endParaRPr lang="en-US" altLang="en-US"/>
          </a:p>
        </p:txBody>
      </p:sp>
      <p:sp>
        <p:nvSpPr>
          <p:cNvPr id="434183" name="Rectangle 7">
            <a:extLst>
              <a:ext uri="{FF2B5EF4-FFF2-40B4-BE49-F238E27FC236}">
                <a16:creationId xmlns:a16="http://schemas.microsoft.com/office/drawing/2014/main" id="{EA6BE5C2-95C9-4829-9583-1107DF6466DF}"/>
              </a:ext>
            </a:extLst>
          </p:cNvPr>
          <p:cNvSpPr>
            <a:spLocks noChangeArrowheads="1"/>
          </p:cNvSpPr>
          <p:nvPr/>
        </p:nvSpPr>
        <p:spPr bwMode="auto">
          <a:xfrm>
            <a:off x="762000" y="4648200"/>
            <a:ext cx="6019800" cy="1219200"/>
          </a:xfrm>
          <a:prstGeom prst="rect">
            <a:avLst/>
          </a:prstGeom>
          <a:solidFill>
            <a:schemeClr val="tx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34178" name="Rectangle 2">
            <a:extLst>
              <a:ext uri="{FF2B5EF4-FFF2-40B4-BE49-F238E27FC236}">
                <a16:creationId xmlns:a16="http://schemas.microsoft.com/office/drawing/2014/main" id="{4897F1B4-B214-4874-B8E1-E71E1FB023DA}"/>
              </a:ext>
            </a:extLst>
          </p:cNvPr>
          <p:cNvSpPr>
            <a:spLocks noGrp="1" noRot="1" noChangeArrowheads="1"/>
          </p:cNvSpPr>
          <p:nvPr>
            <p:ph type="title"/>
          </p:nvPr>
        </p:nvSpPr>
        <p:spPr/>
        <p:txBody>
          <a:bodyPr/>
          <a:lstStyle/>
          <a:p>
            <a:endParaRPr lang="en-US" altLang="en-US"/>
          </a:p>
        </p:txBody>
      </p:sp>
      <p:sp>
        <p:nvSpPr>
          <p:cNvPr id="434179" name="Rectangle 3">
            <a:extLst>
              <a:ext uri="{FF2B5EF4-FFF2-40B4-BE49-F238E27FC236}">
                <a16:creationId xmlns:a16="http://schemas.microsoft.com/office/drawing/2014/main" id="{3A62E913-B1E4-49A1-B8EF-7A643854815A}"/>
              </a:ext>
            </a:extLst>
          </p:cNvPr>
          <p:cNvSpPr>
            <a:spLocks noGrp="1" noRot="1" noChangeArrowheads="1"/>
          </p:cNvSpPr>
          <p:nvPr>
            <p:ph type="body" idx="1"/>
          </p:nvPr>
        </p:nvSpPr>
        <p:spPr/>
        <p:txBody>
          <a:bodyPr/>
          <a:lstStyle/>
          <a:p>
            <a:r>
              <a:rPr lang="en-US" altLang="en-US" sz="2800"/>
              <a:t>PWM works by controlling the HIGH to LOW ratio in a period of time.</a:t>
            </a:r>
            <a:br>
              <a:rPr lang="en-US" altLang="en-US" sz="2800"/>
            </a:br>
            <a:endParaRPr lang="en-US" altLang="en-US" sz="2800"/>
          </a:p>
          <a:p>
            <a:r>
              <a:rPr lang="en-US" altLang="en-US" sz="2800"/>
              <a:t>In this wave form, it is high 25% of the time and low 75% of the time.  The average power applied to a load would be 25% of maximum.  The average voltage would be 25% of the maximum. </a:t>
            </a:r>
            <a:r>
              <a:rPr lang="en-US" altLang="en-US" sz="2800">
                <a:solidFill>
                  <a:schemeClr val="tx2"/>
                </a:solidFill>
              </a:rPr>
              <a:t>Vave = %Duty * Vmax = 25% * 5V = 1.25V</a:t>
            </a:r>
            <a:br>
              <a:rPr lang="en-US" altLang="en-US" sz="2800">
                <a:solidFill>
                  <a:schemeClr val="tx2"/>
                </a:solidFill>
              </a:rPr>
            </a:br>
            <a:endParaRPr lang="en-US" altLang="en-US" sz="2800">
              <a:solidFill>
                <a:schemeClr val="tx2"/>
              </a:solidFill>
            </a:endParaRPr>
          </a:p>
        </p:txBody>
      </p:sp>
      <p:sp>
        <p:nvSpPr>
          <p:cNvPr id="434180" name="Freeform 4">
            <a:extLst>
              <a:ext uri="{FF2B5EF4-FFF2-40B4-BE49-F238E27FC236}">
                <a16:creationId xmlns:a16="http://schemas.microsoft.com/office/drawing/2014/main" id="{FE78989F-462E-45E6-B9E6-90FA399DC76E}"/>
              </a:ext>
            </a:extLst>
          </p:cNvPr>
          <p:cNvSpPr>
            <a:spLocks/>
          </p:cNvSpPr>
          <p:nvPr/>
        </p:nvSpPr>
        <p:spPr bwMode="auto">
          <a:xfrm>
            <a:off x="990600" y="4876800"/>
            <a:ext cx="2667000" cy="685800"/>
          </a:xfrm>
          <a:custGeom>
            <a:avLst/>
            <a:gdLst>
              <a:gd name="T0" fmla="*/ 0 w 1440"/>
              <a:gd name="T1" fmla="*/ 432 h 432"/>
              <a:gd name="T2" fmla="*/ 0 w 1440"/>
              <a:gd name="T3" fmla="*/ 0 h 432"/>
              <a:gd name="T4" fmla="*/ 384 w 1440"/>
              <a:gd name="T5" fmla="*/ 0 h 432"/>
              <a:gd name="T6" fmla="*/ 384 w 1440"/>
              <a:gd name="T7" fmla="*/ 432 h 432"/>
              <a:gd name="T8" fmla="*/ 1440 w 1440"/>
              <a:gd name="T9" fmla="*/ 432 h 432"/>
            </a:gdLst>
            <a:ahLst/>
            <a:cxnLst>
              <a:cxn ang="0">
                <a:pos x="T0" y="T1"/>
              </a:cxn>
              <a:cxn ang="0">
                <a:pos x="T2" y="T3"/>
              </a:cxn>
              <a:cxn ang="0">
                <a:pos x="T4" y="T5"/>
              </a:cxn>
              <a:cxn ang="0">
                <a:pos x="T6" y="T7"/>
              </a:cxn>
              <a:cxn ang="0">
                <a:pos x="T8" y="T9"/>
              </a:cxn>
            </a:cxnLst>
            <a:rect l="0" t="0" r="r" b="b"/>
            <a:pathLst>
              <a:path w="1440" h="432">
                <a:moveTo>
                  <a:pt x="0" y="432"/>
                </a:moveTo>
                <a:lnTo>
                  <a:pt x="0" y="0"/>
                </a:lnTo>
                <a:lnTo>
                  <a:pt x="384" y="0"/>
                </a:lnTo>
                <a:lnTo>
                  <a:pt x="384" y="432"/>
                </a:lnTo>
                <a:lnTo>
                  <a:pt x="1440" y="432"/>
                </a:lnTo>
              </a:path>
            </a:pathLst>
          </a:custGeom>
          <a:noFill/>
          <a:ln w="25400" cap="flat" cmpd="sng">
            <a:solidFill>
              <a:schemeClr val="accent1"/>
            </a:solidFill>
            <a:prstDash val="solid"/>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34182" name="Freeform 6">
            <a:extLst>
              <a:ext uri="{FF2B5EF4-FFF2-40B4-BE49-F238E27FC236}">
                <a16:creationId xmlns:a16="http://schemas.microsoft.com/office/drawing/2014/main" id="{D4E27976-99ED-43AB-9603-2D92D6160BE2}"/>
              </a:ext>
            </a:extLst>
          </p:cNvPr>
          <p:cNvSpPr>
            <a:spLocks/>
          </p:cNvSpPr>
          <p:nvPr/>
        </p:nvSpPr>
        <p:spPr bwMode="auto">
          <a:xfrm>
            <a:off x="3657600" y="4876800"/>
            <a:ext cx="2667000" cy="685800"/>
          </a:xfrm>
          <a:custGeom>
            <a:avLst/>
            <a:gdLst>
              <a:gd name="T0" fmla="*/ 0 w 1440"/>
              <a:gd name="T1" fmla="*/ 432 h 432"/>
              <a:gd name="T2" fmla="*/ 0 w 1440"/>
              <a:gd name="T3" fmla="*/ 0 h 432"/>
              <a:gd name="T4" fmla="*/ 384 w 1440"/>
              <a:gd name="T5" fmla="*/ 0 h 432"/>
              <a:gd name="T6" fmla="*/ 384 w 1440"/>
              <a:gd name="T7" fmla="*/ 432 h 432"/>
              <a:gd name="T8" fmla="*/ 1440 w 1440"/>
              <a:gd name="T9" fmla="*/ 432 h 432"/>
            </a:gdLst>
            <a:ahLst/>
            <a:cxnLst>
              <a:cxn ang="0">
                <a:pos x="T0" y="T1"/>
              </a:cxn>
              <a:cxn ang="0">
                <a:pos x="T2" y="T3"/>
              </a:cxn>
              <a:cxn ang="0">
                <a:pos x="T4" y="T5"/>
              </a:cxn>
              <a:cxn ang="0">
                <a:pos x="T6" y="T7"/>
              </a:cxn>
              <a:cxn ang="0">
                <a:pos x="T8" y="T9"/>
              </a:cxn>
            </a:cxnLst>
            <a:rect l="0" t="0" r="r" b="b"/>
            <a:pathLst>
              <a:path w="1440" h="432">
                <a:moveTo>
                  <a:pt x="0" y="432"/>
                </a:moveTo>
                <a:lnTo>
                  <a:pt x="0" y="0"/>
                </a:lnTo>
                <a:lnTo>
                  <a:pt x="384" y="0"/>
                </a:lnTo>
                <a:lnTo>
                  <a:pt x="384" y="432"/>
                </a:lnTo>
                <a:lnTo>
                  <a:pt x="1440" y="432"/>
                </a:lnTo>
              </a:path>
            </a:pathLst>
          </a:custGeom>
          <a:noFill/>
          <a:ln w="25400" cap="flat" cmpd="sng">
            <a:solidFill>
              <a:schemeClr val="accent1"/>
            </a:solidFill>
            <a:prstDash val="solid"/>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EA48CF-FF85-4A97-979D-066FD673A1F0}"/>
              </a:ext>
            </a:extLst>
          </p:cNvPr>
          <p:cNvSpPr>
            <a:spLocks noGrp="1"/>
          </p:cNvSpPr>
          <p:nvPr>
            <p:ph type="sldNum" sz="quarter" idx="12"/>
          </p:nvPr>
        </p:nvSpPr>
        <p:spPr/>
        <p:txBody>
          <a:bodyPr/>
          <a:lstStyle/>
          <a:p>
            <a:fld id="{EDAFB2D4-8E11-42C2-85C8-1AA77DA69CCA}" type="slidenum">
              <a:rPr lang="en-US" altLang="en-US"/>
              <a:pPr/>
              <a:t>254</a:t>
            </a:fld>
            <a:endParaRPr lang="en-US" altLang="en-US"/>
          </a:p>
        </p:txBody>
      </p:sp>
      <p:sp>
        <p:nvSpPr>
          <p:cNvPr id="435206" name="Rectangle 6">
            <a:extLst>
              <a:ext uri="{FF2B5EF4-FFF2-40B4-BE49-F238E27FC236}">
                <a16:creationId xmlns:a16="http://schemas.microsoft.com/office/drawing/2014/main" id="{516D8818-5CC1-478F-A8D9-B32933825B78}"/>
              </a:ext>
            </a:extLst>
          </p:cNvPr>
          <p:cNvSpPr>
            <a:spLocks noChangeArrowheads="1"/>
          </p:cNvSpPr>
          <p:nvPr/>
        </p:nvSpPr>
        <p:spPr bwMode="auto">
          <a:xfrm>
            <a:off x="762000" y="1752600"/>
            <a:ext cx="6019800" cy="1219200"/>
          </a:xfrm>
          <a:prstGeom prst="rect">
            <a:avLst/>
          </a:prstGeom>
          <a:solidFill>
            <a:schemeClr val="tx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35202" name="Rectangle 2">
            <a:extLst>
              <a:ext uri="{FF2B5EF4-FFF2-40B4-BE49-F238E27FC236}">
                <a16:creationId xmlns:a16="http://schemas.microsoft.com/office/drawing/2014/main" id="{A2279C91-E890-4D39-B54B-48D162041A7A}"/>
              </a:ext>
            </a:extLst>
          </p:cNvPr>
          <p:cNvSpPr>
            <a:spLocks noGrp="1" noRot="1" noChangeArrowheads="1"/>
          </p:cNvSpPr>
          <p:nvPr>
            <p:ph type="title"/>
          </p:nvPr>
        </p:nvSpPr>
        <p:spPr/>
        <p:txBody>
          <a:bodyPr/>
          <a:lstStyle/>
          <a:p>
            <a:endParaRPr lang="en-US" altLang="en-US"/>
          </a:p>
        </p:txBody>
      </p:sp>
      <p:sp>
        <p:nvSpPr>
          <p:cNvPr id="435203" name="Rectangle 3">
            <a:extLst>
              <a:ext uri="{FF2B5EF4-FFF2-40B4-BE49-F238E27FC236}">
                <a16:creationId xmlns:a16="http://schemas.microsoft.com/office/drawing/2014/main" id="{703BD5F0-868F-4F24-B670-3B338961C0E7}"/>
              </a:ext>
            </a:extLst>
          </p:cNvPr>
          <p:cNvSpPr>
            <a:spLocks noGrp="1" noRot="1" noChangeArrowheads="1"/>
          </p:cNvSpPr>
          <p:nvPr>
            <p:ph type="body" idx="1"/>
          </p:nvPr>
        </p:nvSpPr>
        <p:spPr>
          <a:xfrm>
            <a:off x="301625" y="762000"/>
            <a:ext cx="8540750" cy="5638800"/>
          </a:xfrm>
        </p:spPr>
        <p:txBody>
          <a:bodyPr/>
          <a:lstStyle/>
          <a:p>
            <a:pPr>
              <a:lnSpc>
                <a:spcPct val="90000"/>
              </a:lnSpc>
            </a:pPr>
            <a:r>
              <a:rPr lang="en-US" altLang="en-US"/>
              <a:t>Alternately, a 75% duty cycle would be high 75% of the time. </a:t>
            </a:r>
            <a:r>
              <a:rPr lang="en-US" altLang="en-US">
                <a:solidFill>
                  <a:schemeClr val="tx2"/>
                </a:solidFill>
              </a:rPr>
              <a:t>75% * 5V = 3.75V</a:t>
            </a:r>
            <a:r>
              <a:rPr lang="en-US" altLang="en-US"/>
              <a:t> </a:t>
            </a:r>
            <a:br>
              <a:rPr lang="en-US" altLang="en-US"/>
            </a:br>
            <a:br>
              <a:rPr lang="en-US" altLang="en-US"/>
            </a:br>
            <a:br>
              <a:rPr lang="en-US" altLang="en-US"/>
            </a:br>
            <a:endParaRPr lang="en-US" altLang="en-US"/>
          </a:p>
          <a:p>
            <a:pPr>
              <a:lnSpc>
                <a:spcPct val="90000"/>
              </a:lnSpc>
            </a:pPr>
            <a:r>
              <a:rPr lang="en-US" altLang="en-US"/>
              <a:t>When controlling the BASIC Stamp, Duty is expressed as a value from 0 (0%) to </a:t>
            </a:r>
            <a:br>
              <a:rPr lang="en-US" altLang="en-US"/>
            </a:br>
            <a:r>
              <a:rPr lang="en-US" altLang="en-US"/>
              <a:t>255 (100%).</a:t>
            </a:r>
            <a:br>
              <a:rPr lang="en-US" altLang="en-US"/>
            </a:br>
            <a:endParaRPr lang="en-US" altLang="en-US"/>
          </a:p>
          <a:p>
            <a:pPr>
              <a:lnSpc>
                <a:spcPct val="90000"/>
              </a:lnSpc>
            </a:pPr>
            <a:r>
              <a:rPr lang="en-US" altLang="en-US"/>
              <a:t>The BASIC Stamp PWM waves produced will not be as 'clean' as discussed, but will produce the desired effects.</a:t>
            </a:r>
          </a:p>
        </p:txBody>
      </p:sp>
      <p:sp>
        <p:nvSpPr>
          <p:cNvPr id="435204" name="Freeform 4">
            <a:extLst>
              <a:ext uri="{FF2B5EF4-FFF2-40B4-BE49-F238E27FC236}">
                <a16:creationId xmlns:a16="http://schemas.microsoft.com/office/drawing/2014/main" id="{D295053B-CB78-4141-B430-1B1EC1D38AA4}"/>
              </a:ext>
            </a:extLst>
          </p:cNvPr>
          <p:cNvSpPr>
            <a:spLocks/>
          </p:cNvSpPr>
          <p:nvPr/>
        </p:nvSpPr>
        <p:spPr bwMode="auto">
          <a:xfrm flipH="1" flipV="1">
            <a:off x="990600" y="1981200"/>
            <a:ext cx="2667000" cy="762000"/>
          </a:xfrm>
          <a:custGeom>
            <a:avLst/>
            <a:gdLst>
              <a:gd name="T0" fmla="*/ 0 w 1440"/>
              <a:gd name="T1" fmla="*/ 432 h 432"/>
              <a:gd name="T2" fmla="*/ 0 w 1440"/>
              <a:gd name="T3" fmla="*/ 0 h 432"/>
              <a:gd name="T4" fmla="*/ 384 w 1440"/>
              <a:gd name="T5" fmla="*/ 0 h 432"/>
              <a:gd name="T6" fmla="*/ 384 w 1440"/>
              <a:gd name="T7" fmla="*/ 432 h 432"/>
              <a:gd name="T8" fmla="*/ 1440 w 1440"/>
              <a:gd name="T9" fmla="*/ 432 h 432"/>
            </a:gdLst>
            <a:ahLst/>
            <a:cxnLst>
              <a:cxn ang="0">
                <a:pos x="T0" y="T1"/>
              </a:cxn>
              <a:cxn ang="0">
                <a:pos x="T2" y="T3"/>
              </a:cxn>
              <a:cxn ang="0">
                <a:pos x="T4" y="T5"/>
              </a:cxn>
              <a:cxn ang="0">
                <a:pos x="T6" y="T7"/>
              </a:cxn>
              <a:cxn ang="0">
                <a:pos x="T8" y="T9"/>
              </a:cxn>
            </a:cxnLst>
            <a:rect l="0" t="0" r="r" b="b"/>
            <a:pathLst>
              <a:path w="1440" h="432">
                <a:moveTo>
                  <a:pt x="0" y="432"/>
                </a:moveTo>
                <a:lnTo>
                  <a:pt x="0" y="0"/>
                </a:lnTo>
                <a:lnTo>
                  <a:pt x="384" y="0"/>
                </a:lnTo>
                <a:lnTo>
                  <a:pt x="384" y="432"/>
                </a:lnTo>
                <a:lnTo>
                  <a:pt x="1440" y="432"/>
                </a:lnTo>
              </a:path>
            </a:pathLst>
          </a:custGeom>
          <a:noFill/>
          <a:ln w="25400" cap="flat" cmpd="sng">
            <a:solidFill>
              <a:schemeClr val="accent1"/>
            </a:solidFill>
            <a:prstDash val="solid"/>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35205" name="Freeform 5">
            <a:extLst>
              <a:ext uri="{FF2B5EF4-FFF2-40B4-BE49-F238E27FC236}">
                <a16:creationId xmlns:a16="http://schemas.microsoft.com/office/drawing/2014/main" id="{5EE14CA4-940C-4A42-82E4-6E9E8973433B}"/>
              </a:ext>
            </a:extLst>
          </p:cNvPr>
          <p:cNvSpPr>
            <a:spLocks/>
          </p:cNvSpPr>
          <p:nvPr/>
        </p:nvSpPr>
        <p:spPr bwMode="auto">
          <a:xfrm flipH="1" flipV="1">
            <a:off x="3657600" y="1981200"/>
            <a:ext cx="2667000" cy="762000"/>
          </a:xfrm>
          <a:custGeom>
            <a:avLst/>
            <a:gdLst>
              <a:gd name="T0" fmla="*/ 0 w 1440"/>
              <a:gd name="T1" fmla="*/ 432 h 432"/>
              <a:gd name="T2" fmla="*/ 0 w 1440"/>
              <a:gd name="T3" fmla="*/ 0 h 432"/>
              <a:gd name="T4" fmla="*/ 384 w 1440"/>
              <a:gd name="T5" fmla="*/ 0 h 432"/>
              <a:gd name="T6" fmla="*/ 384 w 1440"/>
              <a:gd name="T7" fmla="*/ 432 h 432"/>
              <a:gd name="T8" fmla="*/ 1440 w 1440"/>
              <a:gd name="T9" fmla="*/ 432 h 432"/>
            </a:gdLst>
            <a:ahLst/>
            <a:cxnLst>
              <a:cxn ang="0">
                <a:pos x="T0" y="T1"/>
              </a:cxn>
              <a:cxn ang="0">
                <a:pos x="T2" y="T3"/>
              </a:cxn>
              <a:cxn ang="0">
                <a:pos x="T4" y="T5"/>
              </a:cxn>
              <a:cxn ang="0">
                <a:pos x="T6" y="T7"/>
              </a:cxn>
              <a:cxn ang="0">
                <a:pos x="T8" y="T9"/>
              </a:cxn>
            </a:cxnLst>
            <a:rect l="0" t="0" r="r" b="b"/>
            <a:pathLst>
              <a:path w="1440" h="432">
                <a:moveTo>
                  <a:pt x="0" y="432"/>
                </a:moveTo>
                <a:lnTo>
                  <a:pt x="0" y="0"/>
                </a:lnTo>
                <a:lnTo>
                  <a:pt x="384" y="0"/>
                </a:lnTo>
                <a:lnTo>
                  <a:pt x="384" y="432"/>
                </a:lnTo>
                <a:lnTo>
                  <a:pt x="1440" y="432"/>
                </a:lnTo>
              </a:path>
            </a:pathLst>
          </a:custGeom>
          <a:noFill/>
          <a:ln w="25400" cap="flat" cmpd="sng">
            <a:solidFill>
              <a:schemeClr val="accent1"/>
            </a:solidFill>
            <a:prstDash val="solid"/>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F0318D0-F2BB-49EA-BD8B-B4EF9600A2DC}"/>
              </a:ext>
            </a:extLst>
          </p:cNvPr>
          <p:cNvSpPr>
            <a:spLocks noGrp="1"/>
          </p:cNvSpPr>
          <p:nvPr>
            <p:ph type="sldNum" sz="quarter" idx="12"/>
          </p:nvPr>
        </p:nvSpPr>
        <p:spPr/>
        <p:txBody>
          <a:bodyPr/>
          <a:lstStyle/>
          <a:p>
            <a:fld id="{07889AD7-A9E5-4E74-A2CD-E1718D9AF829}" type="slidenum">
              <a:rPr lang="en-US" altLang="en-US"/>
              <a:pPr/>
              <a:t>255</a:t>
            </a:fld>
            <a:endParaRPr lang="en-US" altLang="en-US"/>
          </a:p>
        </p:txBody>
      </p:sp>
      <p:sp>
        <p:nvSpPr>
          <p:cNvPr id="431106" name="Rectangle 2">
            <a:extLst>
              <a:ext uri="{FF2B5EF4-FFF2-40B4-BE49-F238E27FC236}">
                <a16:creationId xmlns:a16="http://schemas.microsoft.com/office/drawing/2014/main" id="{F051D3CE-3261-4394-A4B9-8AF6D1C9D69E}"/>
              </a:ext>
            </a:extLst>
          </p:cNvPr>
          <p:cNvSpPr>
            <a:spLocks noGrp="1" noRot="1" noChangeArrowheads="1"/>
          </p:cNvSpPr>
          <p:nvPr>
            <p:ph type="title"/>
          </p:nvPr>
        </p:nvSpPr>
        <p:spPr/>
        <p:txBody>
          <a:bodyPr/>
          <a:lstStyle/>
          <a:p>
            <a:r>
              <a:rPr lang="en-US" altLang="en-US"/>
              <a:t>PWM Instruction</a:t>
            </a:r>
          </a:p>
        </p:txBody>
      </p:sp>
      <p:sp>
        <p:nvSpPr>
          <p:cNvPr id="431107" name="Rectangle 3">
            <a:extLst>
              <a:ext uri="{FF2B5EF4-FFF2-40B4-BE49-F238E27FC236}">
                <a16:creationId xmlns:a16="http://schemas.microsoft.com/office/drawing/2014/main" id="{0A36E2F7-0CAF-4D28-9A15-74170F604799}"/>
              </a:ext>
            </a:extLst>
          </p:cNvPr>
          <p:cNvSpPr>
            <a:spLocks noGrp="1" noRot="1" noChangeArrowheads="1"/>
          </p:cNvSpPr>
          <p:nvPr>
            <p:ph type="body" idx="1"/>
          </p:nvPr>
        </p:nvSpPr>
        <p:spPr>
          <a:xfrm>
            <a:off x="228600" y="762000"/>
            <a:ext cx="8613775" cy="5715000"/>
          </a:xfrm>
        </p:spPr>
        <p:txBody>
          <a:bodyPr/>
          <a:lstStyle/>
          <a:p>
            <a:pPr>
              <a:lnSpc>
                <a:spcPct val="90000"/>
              </a:lnSpc>
            </a:pPr>
            <a:r>
              <a:rPr lang="en-US" altLang="en-US" sz="2800" b="1">
                <a:solidFill>
                  <a:schemeClr val="tx2"/>
                </a:solidFill>
              </a:rPr>
              <a:t>PWM </a:t>
            </a:r>
            <a:r>
              <a:rPr lang="en-US" altLang="en-US" sz="2800" b="1" i="1">
                <a:solidFill>
                  <a:schemeClr val="tx2"/>
                </a:solidFill>
              </a:rPr>
              <a:t>Pin, Duty, Cycles</a:t>
            </a:r>
            <a:endParaRPr lang="en-US" altLang="en-US" sz="2800" b="1">
              <a:solidFill>
                <a:schemeClr val="tx2"/>
              </a:solidFill>
            </a:endParaRPr>
          </a:p>
          <a:p>
            <a:pPr lvl="1">
              <a:lnSpc>
                <a:spcPct val="90000"/>
              </a:lnSpc>
            </a:pPr>
            <a:r>
              <a:rPr lang="en-US" altLang="en-US" sz="2400" b="1">
                <a:solidFill>
                  <a:schemeClr val="tx2"/>
                </a:solidFill>
              </a:rPr>
              <a:t>Pin</a:t>
            </a:r>
            <a:r>
              <a:rPr lang="en-US" altLang="en-US" sz="2400"/>
              <a:t> is the pin to use for output.</a:t>
            </a:r>
          </a:p>
          <a:p>
            <a:pPr lvl="1">
              <a:lnSpc>
                <a:spcPct val="90000"/>
              </a:lnSpc>
            </a:pPr>
            <a:r>
              <a:rPr lang="en-US" altLang="en-US" sz="2400" b="1">
                <a:solidFill>
                  <a:schemeClr val="tx2"/>
                </a:solidFill>
              </a:rPr>
              <a:t>Duty</a:t>
            </a:r>
            <a:r>
              <a:rPr lang="en-US" altLang="en-US" sz="2400"/>
              <a:t> is the value from 0 to 255 which defines the amount of time high.</a:t>
            </a:r>
          </a:p>
          <a:p>
            <a:pPr lvl="1">
              <a:lnSpc>
                <a:spcPct val="90000"/>
              </a:lnSpc>
            </a:pPr>
            <a:r>
              <a:rPr lang="en-US" altLang="en-US" sz="2400" b="1">
                <a:solidFill>
                  <a:schemeClr val="tx2"/>
                </a:solidFill>
              </a:rPr>
              <a:t>Cycles</a:t>
            </a:r>
            <a:r>
              <a:rPr lang="en-US" altLang="en-US" sz="2400"/>
              <a:t> is the number of repetitions to drive the output, 0-255.</a:t>
            </a:r>
            <a:br>
              <a:rPr lang="en-US" altLang="en-US" sz="2400"/>
            </a:br>
            <a:endParaRPr lang="en-US" altLang="en-US" sz="2400"/>
          </a:p>
          <a:p>
            <a:pPr>
              <a:lnSpc>
                <a:spcPct val="90000"/>
              </a:lnSpc>
            </a:pPr>
            <a:r>
              <a:rPr lang="en-US" altLang="en-US" sz="2800"/>
              <a:t>Program 8E will once again use the DEBUG interface to allow entering a PWM value for testing.</a:t>
            </a:r>
          </a:p>
          <a:p>
            <a:pPr>
              <a:lnSpc>
                <a:spcPct val="90000"/>
              </a:lnSpc>
            </a:pPr>
            <a:endParaRPr lang="en-US" altLang="en-US" sz="2800"/>
          </a:p>
          <a:p>
            <a:pPr>
              <a:lnSpc>
                <a:spcPct val="90000"/>
              </a:lnSpc>
            </a:pPr>
            <a:r>
              <a:rPr lang="en-US" altLang="en-US" sz="2800"/>
              <a:t>An LED does not have good linearity for brightness, but a high duty will cause the LED to light dimly, and a low duty will light it more brightly.  Remember, the LED is active low.</a:t>
            </a:r>
            <a:r>
              <a:rPr lang="en-US" altLang="en-US" sz="2400"/>
              <a:t> </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D736B67-3585-4CE1-A741-9F4359B88302}"/>
              </a:ext>
            </a:extLst>
          </p:cNvPr>
          <p:cNvSpPr>
            <a:spLocks noGrp="1"/>
          </p:cNvSpPr>
          <p:nvPr>
            <p:ph type="sldNum" sz="quarter" idx="12"/>
          </p:nvPr>
        </p:nvSpPr>
        <p:spPr/>
        <p:txBody>
          <a:bodyPr/>
          <a:lstStyle/>
          <a:p>
            <a:fld id="{D145E88D-9DE5-45CF-8E24-307568A46335}" type="slidenum">
              <a:rPr lang="en-US" altLang="en-US"/>
              <a:pPr/>
              <a:t>256</a:t>
            </a:fld>
            <a:endParaRPr lang="en-US" altLang="en-US"/>
          </a:p>
        </p:txBody>
      </p:sp>
      <p:sp>
        <p:nvSpPr>
          <p:cNvPr id="432130" name="Rectangle 2">
            <a:extLst>
              <a:ext uri="{FF2B5EF4-FFF2-40B4-BE49-F238E27FC236}">
                <a16:creationId xmlns:a16="http://schemas.microsoft.com/office/drawing/2014/main" id="{CE7EECFD-FDA4-4151-ACA6-08B1A0697CC1}"/>
              </a:ext>
            </a:extLst>
          </p:cNvPr>
          <p:cNvSpPr>
            <a:spLocks noGrp="1" noRot="1" noChangeArrowheads="1"/>
          </p:cNvSpPr>
          <p:nvPr>
            <p:ph type="title"/>
          </p:nvPr>
        </p:nvSpPr>
        <p:spPr/>
        <p:txBody>
          <a:bodyPr/>
          <a:lstStyle/>
          <a:p>
            <a:r>
              <a:rPr lang="en-US" altLang="en-US"/>
              <a:t>Driving an LED with PWM</a:t>
            </a:r>
          </a:p>
        </p:txBody>
      </p:sp>
      <p:sp>
        <p:nvSpPr>
          <p:cNvPr id="432132" name="Rectangle 4">
            <a:extLst>
              <a:ext uri="{FF2B5EF4-FFF2-40B4-BE49-F238E27FC236}">
                <a16:creationId xmlns:a16="http://schemas.microsoft.com/office/drawing/2014/main" id="{2F47A3AB-4C76-4A4F-A732-4D3D6D8DCA89}"/>
              </a:ext>
            </a:extLst>
          </p:cNvPr>
          <p:cNvSpPr>
            <a:spLocks noGrp="1" noRot="1" noChangeArrowheads="1"/>
          </p:cNvSpPr>
          <p:nvPr>
            <p:ph type="body" idx="1"/>
          </p:nvPr>
        </p:nvSpPr>
        <p:spPr>
          <a:xfrm>
            <a:off x="301625" y="762000"/>
            <a:ext cx="8540750" cy="5715000"/>
          </a:xfrm>
          <a:solidFill>
            <a:srgbClr val="0000FF"/>
          </a:solidFill>
          <a:ln w="25400">
            <a:solidFill>
              <a:schemeClr val="tx1"/>
            </a:solidFill>
            <a:miter lim="800000"/>
            <a:headEnd/>
            <a:tailEnd/>
          </a:ln>
        </p:spPr>
        <p:txBody>
          <a:bodyPr/>
          <a:lstStyle/>
          <a:p>
            <a:pPr>
              <a:buFont typeface="Wingdings 3" panose="05040102010807070707" pitchFamily="18" charset="2"/>
              <a:buNone/>
            </a:pPr>
            <a:r>
              <a:rPr lang="en-US" altLang="en-US" sz="1400" b="1"/>
              <a:t>'Prog. 8E: Controlling an LED with PWM</a:t>
            </a:r>
          </a:p>
          <a:p>
            <a:pPr>
              <a:buFont typeface="Wingdings 3" panose="05040102010807070707" pitchFamily="18" charset="2"/>
              <a:buNone/>
            </a:pPr>
            <a:r>
              <a:rPr lang="en-US" altLang="en-US" sz="1400" b="1"/>
              <a:t>Rpin	CON	16		' From programming port</a:t>
            </a:r>
          </a:p>
          <a:p>
            <a:pPr>
              <a:buFont typeface="Wingdings 3" panose="05040102010807070707" pitchFamily="18" charset="2"/>
              <a:buNone/>
            </a:pPr>
            <a:r>
              <a:rPr lang="en-US" altLang="en-US" sz="1400" b="1"/>
              <a:t>BMode 	CON	84		' BAUD mode -- Use 240 for BS2SX, BS2P</a:t>
            </a:r>
          </a:p>
          <a:p>
            <a:pPr>
              <a:buFont typeface="Wingdings 3" panose="05040102010807070707" pitchFamily="18" charset="2"/>
              <a:buNone/>
            </a:pPr>
            <a:r>
              <a:rPr lang="en-US" altLang="en-US" sz="1400" b="1"/>
              <a:t>MaxTime	CON	3000		' Timeout Value – 3 seconds</a:t>
            </a:r>
          </a:p>
          <a:p>
            <a:pPr>
              <a:buFont typeface="Wingdings 3" panose="05040102010807070707" pitchFamily="18" charset="2"/>
              <a:buNone/>
            </a:pPr>
            <a:r>
              <a:rPr lang="en-US" altLang="en-US" sz="1400" b="1"/>
              <a:t>Duty 	VAR 	Byte		' Hold incoming data for duty</a:t>
            </a:r>
          </a:p>
          <a:p>
            <a:pPr>
              <a:buFont typeface="Wingdings 3" panose="05040102010807070707" pitchFamily="18" charset="2"/>
              <a:buNone/>
            </a:pPr>
            <a:r>
              <a:rPr lang="en-US" altLang="en-US" sz="1400" b="1"/>
              <a:t>X		VAR	NIB		' Counting variable</a:t>
            </a:r>
          </a:p>
          <a:p>
            <a:pPr>
              <a:buFont typeface="Wingdings 3" panose="05040102010807070707" pitchFamily="18" charset="2"/>
              <a:buNone/>
            </a:pPr>
            <a:endParaRPr lang="en-US" altLang="en-US" sz="1400" b="1"/>
          </a:p>
          <a:p>
            <a:pPr>
              <a:buFont typeface="Wingdings 3" panose="05040102010807070707" pitchFamily="18" charset="2"/>
              <a:buNone/>
            </a:pPr>
            <a:r>
              <a:rPr lang="en-US" altLang="en-US" sz="1400" b="1"/>
              <a:t>Main:</a:t>
            </a:r>
          </a:p>
          <a:p>
            <a:pPr>
              <a:buFont typeface="Wingdings 3" panose="05040102010807070707" pitchFamily="18" charset="2"/>
              <a:buNone/>
            </a:pPr>
            <a:r>
              <a:rPr lang="en-US" altLang="en-US" sz="1400" b="1"/>
              <a:t>   DEBUG CLS,"Enter a PWM duty (0-255) and press return  ",CR		' Request duty</a:t>
            </a:r>
          </a:p>
          <a:p>
            <a:pPr>
              <a:buFont typeface="Wingdings 3" panose="05040102010807070707" pitchFamily="18" charset="2"/>
              <a:buNone/>
            </a:pPr>
            <a:r>
              <a:rPr lang="en-US" altLang="en-US" sz="1400" b="1"/>
              <a:t>   SERIN RPin, BMode, MaxTime, Timeout, [DEC Duty]		' Await serial data</a:t>
            </a:r>
          </a:p>
          <a:p>
            <a:pPr>
              <a:buFont typeface="Wingdings 3" panose="05040102010807070707" pitchFamily="18" charset="2"/>
              <a:buNone/>
            </a:pPr>
            <a:r>
              <a:rPr lang="en-US" altLang="en-US" sz="1400" b="1"/>
              <a:t>	FOR X = 0 to 5					' PWM LED 5 times</a:t>
            </a:r>
          </a:p>
          <a:p>
            <a:pPr>
              <a:buFont typeface="Wingdings 3" panose="05040102010807070707" pitchFamily="18" charset="2"/>
              <a:buNone/>
            </a:pPr>
            <a:r>
              <a:rPr lang="en-US" altLang="en-US" sz="1400" b="1"/>
              <a:t>       PWM 8,Duty, 255		</a:t>
            </a:r>
          </a:p>
          <a:p>
            <a:pPr>
              <a:buFont typeface="Wingdings 3" panose="05040102010807070707" pitchFamily="18" charset="2"/>
              <a:buNone/>
            </a:pPr>
            <a:r>
              <a:rPr lang="en-US" altLang="en-US" sz="1400" b="1"/>
              <a:t>       NEXT</a:t>
            </a:r>
          </a:p>
          <a:p>
            <a:pPr>
              <a:buFont typeface="Wingdings 3" panose="05040102010807070707" pitchFamily="18" charset="2"/>
              <a:buNone/>
            </a:pPr>
            <a:r>
              <a:rPr lang="en-US" altLang="en-US" sz="1400" b="1"/>
              <a:t>Pause 1000</a:t>
            </a:r>
          </a:p>
          <a:p>
            <a:pPr>
              <a:buFont typeface="Wingdings 3" panose="05040102010807070707" pitchFamily="18" charset="2"/>
              <a:buNone/>
            </a:pPr>
            <a:r>
              <a:rPr lang="en-US" altLang="en-US" sz="1400" b="1"/>
              <a:t>GOTO Main</a:t>
            </a:r>
          </a:p>
          <a:p>
            <a:pPr>
              <a:buFont typeface="Wingdings 3" panose="05040102010807070707" pitchFamily="18" charset="2"/>
              <a:buNone/>
            </a:pPr>
            <a:endParaRPr lang="en-US" altLang="en-US" sz="1400" b="1"/>
          </a:p>
          <a:p>
            <a:pPr>
              <a:buFont typeface="Wingdings 3" panose="05040102010807070707" pitchFamily="18" charset="2"/>
              <a:buNone/>
            </a:pPr>
            <a:r>
              <a:rPr lang="en-US" altLang="en-US" sz="1400" b="1"/>
              <a:t>Timeout:</a:t>
            </a:r>
          </a:p>
          <a:p>
            <a:pPr>
              <a:buFont typeface="Wingdings 3" panose="05040102010807070707" pitchFamily="18" charset="2"/>
              <a:buNone/>
            </a:pPr>
            <a:r>
              <a:rPr lang="en-US" altLang="en-US" sz="1400" b="1"/>
              <a:t>   DEBUG "Timeout!", CR			' Notify user of timeout</a:t>
            </a:r>
          </a:p>
          <a:p>
            <a:pPr>
              <a:buFont typeface="Wingdings 3" panose="05040102010807070707" pitchFamily="18" charset="2"/>
              <a:buNone/>
            </a:pPr>
            <a:r>
              <a:rPr lang="en-US" altLang="en-US" sz="1400" b="1"/>
              <a:t>   PAUSE 500				' Short wait</a:t>
            </a:r>
          </a:p>
          <a:p>
            <a:pPr>
              <a:buFont typeface="Wingdings 3" panose="05040102010807070707" pitchFamily="18" charset="2"/>
              <a:buNone/>
            </a:pPr>
            <a:r>
              <a:rPr lang="en-US" altLang="en-US" sz="1400" b="1"/>
              <a:t>GOTO Main</a:t>
            </a:r>
          </a:p>
          <a:p>
            <a:pPr>
              <a:buFont typeface="Wingdings 3" panose="05040102010807070707" pitchFamily="18" charset="2"/>
              <a:buNone/>
            </a:pPr>
            <a:endParaRPr lang="en-US" altLang="en-US" sz="1400" b="1"/>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49668A2-C753-4C50-AD8F-5128B48A5D16}"/>
              </a:ext>
            </a:extLst>
          </p:cNvPr>
          <p:cNvSpPr>
            <a:spLocks noGrp="1"/>
          </p:cNvSpPr>
          <p:nvPr>
            <p:ph type="sldNum" sz="quarter" idx="12"/>
          </p:nvPr>
        </p:nvSpPr>
        <p:spPr/>
        <p:txBody>
          <a:bodyPr/>
          <a:lstStyle/>
          <a:p>
            <a:fld id="{62E9F3C6-6287-40C8-9C5D-ED7E3DED2E05}" type="slidenum">
              <a:rPr lang="en-US" altLang="en-US"/>
              <a:pPr/>
              <a:t>257</a:t>
            </a:fld>
            <a:endParaRPr lang="en-US" altLang="en-US"/>
          </a:p>
        </p:txBody>
      </p:sp>
      <p:sp>
        <p:nvSpPr>
          <p:cNvPr id="433154" name="Rectangle 2">
            <a:extLst>
              <a:ext uri="{FF2B5EF4-FFF2-40B4-BE49-F238E27FC236}">
                <a16:creationId xmlns:a16="http://schemas.microsoft.com/office/drawing/2014/main" id="{929F8D23-8A15-48ED-B998-E7B05A9601EC}"/>
              </a:ext>
            </a:extLst>
          </p:cNvPr>
          <p:cNvSpPr>
            <a:spLocks noGrp="1" noRot="1" noChangeArrowheads="1"/>
          </p:cNvSpPr>
          <p:nvPr>
            <p:ph type="title"/>
          </p:nvPr>
        </p:nvSpPr>
        <p:spPr/>
        <p:txBody>
          <a:bodyPr/>
          <a:lstStyle/>
          <a:p>
            <a:r>
              <a:rPr lang="en-US" altLang="en-US"/>
              <a:t>PWM Waveforms</a:t>
            </a:r>
          </a:p>
        </p:txBody>
      </p:sp>
      <p:pic>
        <p:nvPicPr>
          <p:cNvPr id="433156" name="Picture 4">
            <a:extLst>
              <a:ext uri="{FF2B5EF4-FFF2-40B4-BE49-F238E27FC236}">
                <a16:creationId xmlns:a16="http://schemas.microsoft.com/office/drawing/2014/main" id="{F9DD9D33-C408-47D7-A764-3EA471F9DE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7600950" cy="56102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3157" name="Rectangle 5">
            <a:extLst>
              <a:ext uri="{FF2B5EF4-FFF2-40B4-BE49-F238E27FC236}">
                <a16:creationId xmlns:a16="http://schemas.microsoft.com/office/drawing/2014/main" id="{B2C46B91-A602-41D9-A8A1-56E3DA78FF86}"/>
              </a:ext>
            </a:extLst>
          </p:cNvPr>
          <p:cNvSpPr>
            <a:spLocks noChangeArrowheads="1"/>
          </p:cNvSpPr>
          <p:nvPr/>
        </p:nvSpPr>
        <p:spPr bwMode="auto">
          <a:xfrm>
            <a:off x="7772400" y="1752600"/>
            <a:ext cx="1295400" cy="727075"/>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altLang="en-US"/>
              <a:t>PWM duty of 25 (out of 255).  Note average voltage of 0.68V.</a:t>
            </a:r>
          </a:p>
        </p:txBody>
      </p:sp>
      <p:sp>
        <p:nvSpPr>
          <p:cNvPr id="433158" name="Line 6">
            <a:extLst>
              <a:ext uri="{FF2B5EF4-FFF2-40B4-BE49-F238E27FC236}">
                <a16:creationId xmlns:a16="http://schemas.microsoft.com/office/drawing/2014/main" id="{537188F4-F31F-4DDC-B5F8-ABC141A9C8F1}"/>
              </a:ext>
            </a:extLst>
          </p:cNvPr>
          <p:cNvSpPr>
            <a:spLocks noChangeShapeType="1"/>
          </p:cNvSpPr>
          <p:nvPr/>
        </p:nvSpPr>
        <p:spPr bwMode="auto">
          <a:xfrm flipH="1">
            <a:off x="6858000" y="2133600"/>
            <a:ext cx="914400" cy="0"/>
          </a:xfrm>
          <a:prstGeom prst="line">
            <a:avLst/>
          </a:prstGeom>
          <a:noFill/>
          <a:ln w="508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08AD67B-9630-4451-A372-210142BFACCE}"/>
              </a:ext>
            </a:extLst>
          </p:cNvPr>
          <p:cNvSpPr>
            <a:spLocks noGrp="1"/>
          </p:cNvSpPr>
          <p:nvPr>
            <p:ph type="sldNum" sz="quarter" idx="12"/>
          </p:nvPr>
        </p:nvSpPr>
        <p:spPr/>
        <p:txBody>
          <a:bodyPr/>
          <a:lstStyle/>
          <a:p>
            <a:fld id="{13906FEA-B910-412B-8E36-96D6F41E612E}" type="slidenum">
              <a:rPr lang="en-US" altLang="en-US"/>
              <a:pPr/>
              <a:t>258</a:t>
            </a:fld>
            <a:endParaRPr lang="en-US" altLang="en-US"/>
          </a:p>
        </p:txBody>
      </p:sp>
      <p:pic>
        <p:nvPicPr>
          <p:cNvPr id="436230" name="Picture 6">
            <a:extLst>
              <a:ext uri="{FF2B5EF4-FFF2-40B4-BE49-F238E27FC236}">
                <a16:creationId xmlns:a16="http://schemas.microsoft.com/office/drawing/2014/main" id="{8787DC2A-3531-45A1-83CA-16A25BA33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7600950" cy="56102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6226" name="Rectangle 2">
            <a:extLst>
              <a:ext uri="{FF2B5EF4-FFF2-40B4-BE49-F238E27FC236}">
                <a16:creationId xmlns:a16="http://schemas.microsoft.com/office/drawing/2014/main" id="{901EC019-3E2C-40AF-9EF0-C66345C36758}"/>
              </a:ext>
            </a:extLst>
          </p:cNvPr>
          <p:cNvSpPr>
            <a:spLocks noGrp="1" noRot="1" noChangeArrowheads="1"/>
          </p:cNvSpPr>
          <p:nvPr>
            <p:ph type="title"/>
          </p:nvPr>
        </p:nvSpPr>
        <p:spPr/>
        <p:txBody>
          <a:bodyPr/>
          <a:lstStyle/>
          <a:p>
            <a:endParaRPr lang="en-US" altLang="en-US"/>
          </a:p>
        </p:txBody>
      </p:sp>
      <p:sp>
        <p:nvSpPr>
          <p:cNvPr id="436228" name="Rectangle 4">
            <a:extLst>
              <a:ext uri="{FF2B5EF4-FFF2-40B4-BE49-F238E27FC236}">
                <a16:creationId xmlns:a16="http://schemas.microsoft.com/office/drawing/2014/main" id="{395F784D-8009-4677-8FA6-748C46B5A55E}"/>
              </a:ext>
            </a:extLst>
          </p:cNvPr>
          <p:cNvSpPr>
            <a:spLocks noChangeArrowheads="1"/>
          </p:cNvSpPr>
          <p:nvPr/>
        </p:nvSpPr>
        <p:spPr bwMode="auto">
          <a:xfrm>
            <a:off x="7848600" y="1752600"/>
            <a:ext cx="1219200" cy="727075"/>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altLang="en-US"/>
              <a:t>PWM duty of 225 (out of 255).  Note average voltage of 4.21V</a:t>
            </a:r>
          </a:p>
        </p:txBody>
      </p:sp>
      <p:sp>
        <p:nvSpPr>
          <p:cNvPr id="436229" name="Line 5">
            <a:extLst>
              <a:ext uri="{FF2B5EF4-FFF2-40B4-BE49-F238E27FC236}">
                <a16:creationId xmlns:a16="http://schemas.microsoft.com/office/drawing/2014/main" id="{8802A640-86EF-4861-9C8B-DCE51775CE86}"/>
              </a:ext>
            </a:extLst>
          </p:cNvPr>
          <p:cNvSpPr>
            <a:spLocks noChangeShapeType="1"/>
          </p:cNvSpPr>
          <p:nvPr/>
        </p:nvSpPr>
        <p:spPr bwMode="auto">
          <a:xfrm flipH="1">
            <a:off x="6858000" y="2133600"/>
            <a:ext cx="990600" cy="0"/>
          </a:xfrm>
          <a:prstGeom prst="line">
            <a:avLst/>
          </a:prstGeom>
          <a:noFill/>
          <a:ln w="508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C4437E4B-66A7-4DE9-BAB2-61B3556DC53D}"/>
              </a:ext>
            </a:extLst>
          </p:cNvPr>
          <p:cNvSpPr>
            <a:spLocks noGrp="1"/>
          </p:cNvSpPr>
          <p:nvPr>
            <p:ph type="sldNum" sz="quarter" idx="12"/>
          </p:nvPr>
        </p:nvSpPr>
        <p:spPr/>
        <p:txBody>
          <a:bodyPr/>
          <a:lstStyle/>
          <a:p>
            <a:fld id="{1BE7F2BF-4CF0-4B53-B92B-C5E303D83C02}" type="slidenum">
              <a:rPr lang="en-US" altLang="en-US"/>
              <a:pPr/>
              <a:t>259</a:t>
            </a:fld>
            <a:endParaRPr lang="en-US" altLang="en-US"/>
          </a:p>
        </p:txBody>
      </p:sp>
      <p:sp>
        <p:nvSpPr>
          <p:cNvPr id="437250" name="Rectangle 2">
            <a:extLst>
              <a:ext uri="{FF2B5EF4-FFF2-40B4-BE49-F238E27FC236}">
                <a16:creationId xmlns:a16="http://schemas.microsoft.com/office/drawing/2014/main" id="{238697EC-9ECC-4E08-8ED5-E70E81BA9CE0}"/>
              </a:ext>
            </a:extLst>
          </p:cNvPr>
          <p:cNvSpPr>
            <a:spLocks noGrp="1" noRot="1" noChangeArrowheads="1"/>
          </p:cNvSpPr>
          <p:nvPr>
            <p:ph type="title"/>
          </p:nvPr>
        </p:nvSpPr>
        <p:spPr/>
        <p:txBody>
          <a:bodyPr/>
          <a:lstStyle/>
          <a:p>
            <a:r>
              <a:rPr lang="en-US" altLang="en-US"/>
              <a:t>Filtering PWM</a:t>
            </a:r>
          </a:p>
        </p:txBody>
      </p:sp>
      <p:sp>
        <p:nvSpPr>
          <p:cNvPr id="437251" name="Rectangle 3">
            <a:extLst>
              <a:ext uri="{FF2B5EF4-FFF2-40B4-BE49-F238E27FC236}">
                <a16:creationId xmlns:a16="http://schemas.microsoft.com/office/drawing/2014/main" id="{DF177D6A-E19D-4BBD-9441-0EA6FCAC167A}"/>
              </a:ext>
            </a:extLst>
          </p:cNvPr>
          <p:cNvSpPr>
            <a:spLocks noGrp="1" noRot="1" noChangeArrowheads="1"/>
          </p:cNvSpPr>
          <p:nvPr>
            <p:ph type="body" idx="1"/>
          </p:nvPr>
        </p:nvSpPr>
        <p:spPr/>
        <p:txBody>
          <a:bodyPr/>
          <a:lstStyle/>
          <a:p>
            <a:r>
              <a:rPr lang="en-US" altLang="en-US"/>
              <a:t>By adding a low-pass filter to the circuit, the PWM may be converted to an analog voltage, though without buffering will be able to drive very few devices without degrading the signal.</a:t>
            </a:r>
          </a:p>
        </p:txBody>
      </p:sp>
      <p:pic>
        <p:nvPicPr>
          <p:cNvPr id="437258" name="Picture 10">
            <a:extLst>
              <a:ext uri="{FF2B5EF4-FFF2-40B4-BE49-F238E27FC236}">
                <a16:creationId xmlns:a16="http://schemas.microsoft.com/office/drawing/2014/main" id="{C478DD9F-BA05-433F-A842-A6157F318E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298" t="16559" r="51102" b="45999"/>
          <a:stretch>
            <a:fillRect/>
          </a:stretch>
        </p:blipFill>
        <p:spPr bwMode="auto">
          <a:xfrm>
            <a:off x="762000" y="3352800"/>
            <a:ext cx="2743200" cy="1992313"/>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7259" name="Picture 11" descr="H:\my_docs\Galleries\Imported Pictures\Pict0005.JPG">
            <a:extLst>
              <a:ext uri="{FF2B5EF4-FFF2-40B4-BE49-F238E27FC236}">
                <a16:creationId xmlns:a16="http://schemas.microsoft.com/office/drawing/2014/main" id="{228C693A-5A37-427B-A82E-BB094C91B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583" r="31250"/>
          <a:stretch>
            <a:fillRect/>
          </a:stretch>
        </p:blipFill>
        <p:spPr bwMode="auto">
          <a:xfrm>
            <a:off x="4267200" y="3200400"/>
            <a:ext cx="1981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37260" name="Text Box 12">
            <a:extLst>
              <a:ext uri="{FF2B5EF4-FFF2-40B4-BE49-F238E27FC236}">
                <a16:creationId xmlns:a16="http://schemas.microsoft.com/office/drawing/2014/main" id="{84D767AC-8852-48E7-8895-EA76D191F685}"/>
              </a:ext>
            </a:extLst>
          </p:cNvPr>
          <p:cNvSpPr txBox="1">
            <a:spLocks noChangeArrowheads="1"/>
          </p:cNvSpPr>
          <p:nvPr/>
        </p:nvSpPr>
        <p:spPr bwMode="auto">
          <a:xfrm>
            <a:off x="3733800" y="6096000"/>
            <a:ext cx="2968625" cy="330200"/>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10K ohm is Brown-Black-Orange</a:t>
            </a:r>
          </a:p>
        </p:txBody>
      </p:sp>
      <p:sp>
        <p:nvSpPr>
          <p:cNvPr id="437261" name="Text Box 13">
            <a:extLst>
              <a:ext uri="{FF2B5EF4-FFF2-40B4-BE49-F238E27FC236}">
                <a16:creationId xmlns:a16="http://schemas.microsoft.com/office/drawing/2014/main" id="{C518D380-E37C-4A3B-9D99-6CC147DFDEE9}"/>
              </a:ext>
            </a:extLst>
          </p:cNvPr>
          <p:cNvSpPr txBox="1">
            <a:spLocks noChangeArrowheads="1"/>
          </p:cNvSpPr>
          <p:nvPr/>
        </p:nvSpPr>
        <p:spPr bwMode="auto">
          <a:xfrm>
            <a:off x="6629400" y="3276600"/>
            <a:ext cx="2286000" cy="1181100"/>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400"/>
              <a:t>The capacitor is an Electrolytic</a:t>
            </a:r>
            <a:br>
              <a:rPr lang="en-US" altLang="en-US" sz="1400"/>
            </a:br>
            <a:r>
              <a:rPr lang="en-US" altLang="en-US" sz="1400"/>
              <a:t>style and is polarity sensitive.  Be sure to connect (–) to Vss</a:t>
            </a:r>
          </a:p>
        </p:txBody>
      </p:sp>
      <p:sp>
        <p:nvSpPr>
          <p:cNvPr id="437263" name="Freeform 15">
            <a:extLst>
              <a:ext uri="{FF2B5EF4-FFF2-40B4-BE49-F238E27FC236}">
                <a16:creationId xmlns:a16="http://schemas.microsoft.com/office/drawing/2014/main" id="{EB08D4A6-8111-44EB-ABC3-A70D1275841D}"/>
              </a:ext>
            </a:extLst>
          </p:cNvPr>
          <p:cNvSpPr>
            <a:spLocks/>
          </p:cNvSpPr>
          <p:nvPr/>
        </p:nvSpPr>
        <p:spPr bwMode="auto">
          <a:xfrm>
            <a:off x="4419600" y="4267200"/>
            <a:ext cx="1524000" cy="838200"/>
          </a:xfrm>
          <a:custGeom>
            <a:avLst/>
            <a:gdLst>
              <a:gd name="T0" fmla="*/ 0 w 960"/>
              <a:gd name="T1" fmla="*/ 0 h 528"/>
              <a:gd name="T2" fmla="*/ 960 w 960"/>
              <a:gd name="T3" fmla="*/ 0 h 528"/>
              <a:gd name="T4" fmla="*/ 960 w 960"/>
              <a:gd name="T5" fmla="*/ 528 h 528"/>
              <a:gd name="T6" fmla="*/ 768 w 960"/>
              <a:gd name="T7" fmla="*/ 528 h 528"/>
              <a:gd name="T8" fmla="*/ 768 w 960"/>
              <a:gd name="T9" fmla="*/ 144 h 528"/>
              <a:gd name="T10" fmla="*/ 0 w 960"/>
              <a:gd name="T11" fmla="*/ 144 h 528"/>
              <a:gd name="T12" fmla="*/ 0 w 960"/>
              <a:gd name="T13" fmla="*/ 0 h 528"/>
            </a:gdLst>
            <a:ahLst/>
            <a:cxnLst>
              <a:cxn ang="0">
                <a:pos x="T0" y="T1"/>
              </a:cxn>
              <a:cxn ang="0">
                <a:pos x="T2" y="T3"/>
              </a:cxn>
              <a:cxn ang="0">
                <a:pos x="T4" y="T5"/>
              </a:cxn>
              <a:cxn ang="0">
                <a:pos x="T6" y="T7"/>
              </a:cxn>
              <a:cxn ang="0">
                <a:pos x="T8" y="T9"/>
              </a:cxn>
              <a:cxn ang="0">
                <a:pos x="T10" y="T11"/>
              </a:cxn>
              <a:cxn ang="0">
                <a:pos x="T12" y="T13"/>
              </a:cxn>
            </a:cxnLst>
            <a:rect l="0" t="0" r="r" b="b"/>
            <a:pathLst>
              <a:path w="960" h="528">
                <a:moveTo>
                  <a:pt x="0" y="0"/>
                </a:moveTo>
                <a:lnTo>
                  <a:pt x="960" y="0"/>
                </a:lnTo>
                <a:lnTo>
                  <a:pt x="960" y="528"/>
                </a:lnTo>
                <a:lnTo>
                  <a:pt x="768" y="528"/>
                </a:lnTo>
                <a:lnTo>
                  <a:pt x="768" y="144"/>
                </a:lnTo>
                <a:lnTo>
                  <a:pt x="0" y="144"/>
                </a:lnTo>
                <a:lnTo>
                  <a:pt x="0" y="0"/>
                </a:lnTo>
                <a:close/>
              </a:path>
            </a:pathLst>
          </a:custGeom>
          <a:noFill/>
          <a:ln w="50800" cap="flat" cmpd="sng">
            <a:solidFill>
              <a:schemeClr val="hlink"/>
            </a:solidFill>
            <a:prstDash val="solid"/>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88C208C3-C163-46C4-80F4-A62C11622B5D}"/>
              </a:ext>
            </a:extLst>
          </p:cNvPr>
          <p:cNvSpPr>
            <a:spLocks noGrp="1"/>
          </p:cNvSpPr>
          <p:nvPr>
            <p:ph type="sldNum" sz="quarter" idx="12"/>
          </p:nvPr>
        </p:nvSpPr>
        <p:spPr/>
        <p:txBody>
          <a:bodyPr/>
          <a:lstStyle/>
          <a:p>
            <a:fld id="{265F64EA-1792-47A9-B9E9-E7C5B49B8EA3}" type="slidenum">
              <a:rPr lang="en-US" altLang="en-US"/>
              <a:pPr/>
              <a:t>26</a:t>
            </a:fld>
            <a:endParaRPr lang="en-US" altLang="en-US"/>
          </a:p>
        </p:txBody>
      </p:sp>
      <p:sp>
        <p:nvSpPr>
          <p:cNvPr id="263170" name="Rectangle 2">
            <a:extLst>
              <a:ext uri="{FF2B5EF4-FFF2-40B4-BE49-F238E27FC236}">
                <a16:creationId xmlns:a16="http://schemas.microsoft.com/office/drawing/2014/main" id="{C5E6F99A-B336-4A93-A720-D52847A78D1A}"/>
              </a:ext>
            </a:extLst>
          </p:cNvPr>
          <p:cNvSpPr>
            <a:spLocks noGrp="1" noRot="1" noChangeArrowheads="1"/>
          </p:cNvSpPr>
          <p:nvPr>
            <p:ph type="title"/>
          </p:nvPr>
        </p:nvSpPr>
        <p:spPr>
          <a:xfrm>
            <a:off x="304800" y="0"/>
            <a:ext cx="8537575" cy="685800"/>
          </a:xfrm>
        </p:spPr>
        <p:txBody>
          <a:bodyPr/>
          <a:lstStyle/>
          <a:p>
            <a:endParaRPr lang="en-US" altLang="en-US"/>
          </a:p>
        </p:txBody>
      </p:sp>
      <p:sp>
        <p:nvSpPr>
          <p:cNvPr id="263171" name="Rectangle 3">
            <a:extLst>
              <a:ext uri="{FF2B5EF4-FFF2-40B4-BE49-F238E27FC236}">
                <a16:creationId xmlns:a16="http://schemas.microsoft.com/office/drawing/2014/main" id="{FE99BD1B-CC66-4134-B322-A53C10ABF92A}"/>
              </a:ext>
            </a:extLst>
          </p:cNvPr>
          <p:cNvSpPr>
            <a:spLocks noGrp="1" noRot="1" noChangeArrowheads="1"/>
          </p:cNvSpPr>
          <p:nvPr>
            <p:ph type="body" idx="1"/>
          </p:nvPr>
        </p:nvSpPr>
        <p:spPr>
          <a:xfrm>
            <a:off x="301625" y="1219200"/>
            <a:ext cx="8540750" cy="5029200"/>
          </a:xfrm>
        </p:spPr>
        <p:txBody>
          <a:bodyPr/>
          <a:lstStyle/>
          <a:p>
            <a:pPr>
              <a:lnSpc>
                <a:spcPct val="90000"/>
              </a:lnSpc>
            </a:pPr>
            <a:r>
              <a:rPr lang="en-US" altLang="en-US" sz="2400"/>
              <a:t>Each device is numbered, such as the blue button/LED with P7/8 (the switch is used for input, the LED is used for output).</a:t>
            </a:r>
            <a:r>
              <a:rPr lang="en-US" altLang="en-US" sz="2800"/>
              <a:t>  </a:t>
            </a:r>
          </a:p>
          <a:p>
            <a:pPr>
              <a:lnSpc>
                <a:spcPct val="90000"/>
              </a:lnSpc>
              <a:buFont typeface="Wingdings 3" panose="05040102010807070707" pitchFamily="18" charset="2"/>
              <a:buNone/>
            </a:pPr>
            <a:endParaRPr lang="en-US" altLang="en-US" sz="2400"/>
          </a:p>
          <a:p>
            <a:pPr>
              <a:lnSpc>
                <a:spcPct val="90000"/>
              </a:lnSpc>
              <a:buFont typeface="Wingdings 3" panose="05040102010807070707" pitchFamily="18" charset="2"/>
              <a:buNone/>
            </a:pPr>
            <a:endParaRPr lang="en-US" altLang="en-US" sz="2400"/>
          </a:p>
          <a:p>
            <a:pPr>
              <a:lnSpc>
                <a:spcPct val="90000"/>
              </a:lnSpc>
              <a:buFont typeface="Wingdings 3" panose="05040102010807070707" pitchFamily="18" charset="2"/>
              <a:buNone/>
            </a:pPr>
            <a:endParaRPr lang="en-US" altLang="en-US" sz="2400"/>
          </a:p>
          <a:p>
            <a:pPr>
              <a:lnSpc>
                <a:spcPct val="90000"/>
              </a:lnSpc>
              <a:buFont typeface="Wingdings 3" panose="05040102010807070707" pitchFamily="18" charset="2"/>
              <a:buNone/>
            </a:pPr>
            <a:endParaRPr lang="en-US" altLang="en-US" sz="2400"/>
          </a:p>
          <a:p>
            <a:pPr>
              <a:lnSpc>
                <a:spcPct val="90000"/>
              </a:lnSpc>
              <a:buFont typeface="Wingdings 3" panose="05040102010807070707" pitchFamily="18" charset="2"/>
              <a:buNone/>
            </a:pPr>
            <a:endParaRPr lang="en-US" altLang="en-US" sz="2400"/>
          </a:p>
          <a:p>
            <a:pPr>
              <a:lnSpc>
                <a:spcPct val="90000"/>
              </a:lnSpc>
            </a:pPr>
            <a:r>
              <a:rPr lang="en-US" altLang="en-US" sz="2000"/>
              <a:t>The 1</a:t>
            </a:r>
            <a:r>
              <a:rPr lang="en-US" altLang="en-US" sz="2000" baseline="30000"/>
              <a:t>st</a:t>
            </a:r>
            <a:r>
              <a:rPr lang="en-US" altLang="en-US" sz="2000"/>
              <a:t> number is the I/O number if you are using a BASIC Stamp I.  </a:t>
            </a:r>
          </a:p>
          <a:p>
            <a:pPr>
              <a:lnSpc>
                <a:spcPct val="90000"/>
              </a:lnSpc>
            </a:pPr>
            <a:r>
              <a:rPr lang="en-US" altLang="en-US" sz="2000"/>
              <a:t>The 2</a:t>
            </a:r>
            <a:r>
              <a:rPr lang="en-US" altLang="en-US" sz="2000" baseline="30000"/>
              <a:t>nd</a:t>
            </a:r>
            <a:r>
              <a:rPr lang="en-US" altLang="en-US" sz="2000"/>
              <a:t> number is the I/O number if you are using the BASIC Stamp 2 family.</a:t>
            </a:r>
          </a:p>
          <a:p>
            <a:pPr>
              <a:lnSpc>
                <a:spcPct val="90000"/>
              </a:lnSpc>
            </a:pPr>
            <a:r>
              <a:rPr lang="en-US" altLang="en-US" sz="2000"/>
              <a:t>Code such as HIGH 8 will operate the blue button/LED combination with the BS2.</a:t>
            </a:r>
          </a:p>
          <a:p>
            <a:pPr>
              <a:lnSpc>
                <a:spcPct val="90000"/>
              </a:lnSpc>
            </a:pPr>
            <a:r>
              <a:rPr lang="en-US" altLang="en-US" sz="2000"/>
              <a:t>Code in this tutorial is compatible with this board except where noted.</a:t>
            </a:r>
            <a:endParaRPr lang="en-US" altLang="en-US" sz="2800"/>
          </a:p>
        </p:txBody>
      </p:sp>
      <p:pic>
        <p:nvPicPr>
          <p:cNvPr id="263172" name="Picture 4" descr="DSC00739.jpg                                                   000425ADBilbo                          B8AA0ACE:">
            <a:extLst>
              <a:ext uri="{FF2B5EF4-FFF2-40B4-BE49-F238E27FC236}">
                <a16:creationId xmlns:a16="http://schemas.microsoft.com/office/drawing/2014/main" id="{EA0C7B5B-5E4F-495D-8554-22FFFBD76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542" t="67796" r="3391" b="2824"/>
          <a:stretch>
            <a:fillRect/>
          </a:stretch>
        </p:blipFill>
        <p:spPr bwMode="auto">
          <a:xfrm>
            <a:off x="2133600" y="2286000"/>
            <a:ext cx="3352800" cy="16764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63180" name="Group 12">
            <a:extLst>
              <a:ext uri="{FF2B5EF4-FFF2-40B4-BE49-F238E27FC236}">
                <a16:creationId xmlns:a16="http://schemas.microsoft.com/office/drawing/2014/main" id="{D80BC332-AE10-4622-8471-46CA7C55640B}"/>
              </a:ext>
            </a:extLst>
          </p:cNvPr>
          <p:cNvGrpSpPr>
            <a:grpSpLocks/>
          </p:cNvGrpSpPr>
          <p:nvPr/>
        </p:nvGrpSpPr>
        <p:grpSpPr bwMode="auto">
          <a:xfrm>
            <a:off x="6553200" y="2057400"/>
            <a:ext cx="2209800" cy="2133600"/>
            <a:chOff x="3312" y="1296"/>
            <a:chExt cx="1392" cy="1344"/>
          </a:xfrm>
        </p:grpSpPr>
        <p:sp>
          <p:nvSpPr>
            <p:cNvPr id="263175" name="Oval 7">
              <a:extLst>
                <a:ext uri="{FF2B5EF4-FFF2-40B4-BE49-F238E27FC236}">
                  <a16:creationId xmlns:a16="http://schemas.microsoft.com/office/drawing/2014/main" id="{2BF9084F-28DB-4074-BC7D-8303AE8D94E5}"/>
                </a:ext>
              </a:extLst>
            </p:cNvPr>
            <p:cNvSpPr>
              <a:spLocks noChangeArrowheads="1"/>
            </p:cNvSpPr>
            <p:nvPr/>
          </p:nvSpPr>
          <p:spPr bwMode="auto">
            <a:xfrm>
              <a:off x="3312" y="1296"/>
              <a:ext cx="1392" cy="1344"/>
            </a:xfrm>
            <a:prstGeom prst="ellipse">
              <a:avLst/>
            </a:prstGeom>
            <a:solidFill>
              <a:schemeClr val="tx1"/>
            </a:solidFill>
            <a:ln w="2857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263178" name="Picture 10" descr="http://www.parallaxinc.com/image_files/product_med_pics/stamp1_module_m.gif">
              <a:extLst>
                <a:ext uri="{FF2B5EF4-FFF2-40B4-BE49-F238E27FC236}">
                  <a16:creationId xmlns:a16="http://schemas.microsoft.com/office/drawing/2014/main" id="{A28A0D31-B046-49F8-AABF-10AB67D58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 y="1488"/>
              <a:ext cx="864" cy="406"/>
            </a:xfrm>
            <a:prstGeom prst="rect">
              <a:avLst/>
            </a:prstGeom>
            <a:noFill/>
            <a:extLst>
              <a:ext uri="{909E8E84-426E-40DD-AFC4-6F175D3DCCD1}">
                <a14:hiddenFill xmlns:a14="http://schemas.microsoft.com/office/drawing/2010/main">
                  <a:solidFill>
                    <a:srgbClr val="FFFFFF"/>
                  </a:solidFill>
                </a14:hiddenFill>
              </a:ext>
            </a:extLst>
          </p:spPr>
        </p:pic>
        <p:sp>
          <p:nvSpPr>
            <p:cNvPr id="263179" name="Text Box 11">
              <a:extLst>
                <a:ext uri="{FF2B5EF4-FFF2-40B4-BE49-F238E27FC236}">
                  <a16:creationId xmlns:a16="http://schemas.microsoft.com/office/drawing/2014/main" id="{636926E9-FBD0-4B3B-AC7C-84DFF8839F60}"/>
                </a:ext>
              </a:extLst>
            </p:cNvPr>
            <p:cNvSpPr txBox="1">
              <a:spLocks noChangeArrowheads="1"/>
            </p:cNvSpPr>
            <p:nvPr/>
          </p:nvSpPr>
          <p:spPr bwMode="auto">
            <a:xfrm>
              <a:off x="3504" y="1872"/>
              <a:ext cx="1056" cy="421"/>
            </a:xfrm>
            <a:prstGeom prst="rect">
              <a:avLst/>
            </a:prstGeom>
            <a:solidFill>
              <a:schemeClr val="tx1"/>
            </a:solidFill>
            <a:ln w="2857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en-US" sz="1200" b="0"/>
                <a:t>Programs in</a:t>
              </a:r>
              <a:br>
                <a:rPr lang="en-US" altLang="en-US" sz="1200" b="0"/>
              </a:br>
              <a:r>
                <a:rPr lang="en-US" altLang="en-US" sz="1200" b="0"/>
                <a:t>this tutorial will not</a:t>
              </a:r>
              <a:br>
                <a:rPr lang="en-US" altLang="en-US" sz="1200" b="0"/>
              </a:br>
              <a:r>
                <a:rPr lang="en-US" altLang="en-US" sz="1200" b="0"/>
                <a:t>work with the BS1.</a:t>
              </a:r>
              <a:endParaRPr lang="en-US" altLang="en-US" sz="1200" b="0">
                <a:solidFill>
                  <a:schemeClr val="tx1"/>
                </a:solidFill>
              </a:endParaRPr>
            </a:p>
          </p:txBody>
        </p:sp>
      </p:grpSp>
    </p:spTree>
  </p:cSld>
  <p:clrMapOvr>
    <a:masterClrMapping/>
  </p:clrMapOvr>
  <p:transition advClick="0"/>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F7771F81-DC17-48C1-A11E-5282B1D351BF}"/>
              </a:ext>
            </a:extLst>
          </p:cNvPr>
          <p:cNvSpPr>
            <a:spLocks noGrp="1"/>
          </p:cNvSpPr>
          <p:nvPr>
            <p:ph type="sldNum" sz="quarter" idx="12"/>
          </p:nvPr>
        </p:nvSpPr>
        <p:spPr/>
        <p:txBody>
          <a:bodyPr/>
          <a:lstStyle/>
          <a:p>
            <a:fld id="{64CCC2B3-D1BA-49D8-9FFC-A6F6B55EAF4A}" type="slidenum">
              <a:rPr lang="en-US" altLang="en-US"/>
              <a:pPr/>
              <a:t>260</a:t>
            </a:fld>
            <a:endParaRPr lang="en-US" altLang="en-US"/>
          </a:p>
        </p:txBody>
      </p:sp>
      <p:sp>
        <p:nvSpPr>
          <p:cNvPr id="438274" name="Rectangle 2">
            <a:extLst>
              <a:ext uri="{FF2B5EF4-FFF2-40B4-BE49-F238E27FC236}">
                <a16:creationId xmlns:a16="http://schemas.microsoft.com/office/drawing/2014/main" id="{C2C59CD2-2EDF-4A20-9C76-B77A6B527AF3}"/>
              </a:ext>
            </a:extLst>
          </p:cNvPr>
          <p:cNvSpPr>
            <a:spLocks noGrp="1" noRot="1" noChangeArrowheads="1"/>
          </p:cNvSpPr>
          <p:nvPr>
            <p:ph type="title"/>
          </p:nvPr>
        </p:nvSpPr>
        <p:spPr/>
        <p:txBody>
          <a:bodyPr/>
          <a:lstStyle/>
          <a:p>
            <a:endParaRPr lang="en-US" altLang="en-US"/>
          </a:p>
        </p:txBody>
      </p:sp>
      <p:sp>
        <p:nvSpPr>
          <p:cNvPr id="438276" name="Text Box 4">
            <a:extLst>
              <a:ext uri="{FF2B5EF4-FFF2-40B4-BE49-F238E27FC236}">
                <a16:creationId xmlns:a16="http://schemas.microsoft.com/office/drawing/2014/main" id="{8F4E81BF-D20F-4170-97E8-4CE90DED7FE2}"/>
              </a:ext>
            </a:extLst>
          </p:cNvPr>
          <p:cNvSpPr txBox="1">
            <a:spLocks noChangeArrowheads="1"/>
          </p:cNvSpPr>
          <p:nvPr/>
        </p:nvSpPr>
        <p:spPr bwMode="auto">
          <a:xfrm>
            <a:off x="1219200" y="838200"/>
            <a:ext cx="5867400" cy="2124075"/>
          </a:xfrm>
          <a:prstGeom prst="rect">
            <a:avLst/>
          </a:prstGeom>
          <a:solidFill>
            <a:srgbClr val="0000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600">
                <a:solidFill>
                  <a:schemeClr val="tx1"/>
                </a:solidFill>
              </a:rPr>
              <a:t>'Prog 8F: Cycle through PWM for Analog output</a:t>
            </a:r>
          </a:p>
          <a:p>
            <a:pPr algn="l"/>
            <a:r>
              <a:rPr lang="en-US" altLang="en-US" sz="1600">
                <a:solidFill>
                  <a:schemeClr val="tx1"/>
                </a:solidFill>
              </a:rPr>
              <a:t>X VAR BYTE</a:t>
            </a:r>
          </a:p>
          <a:p>
            <a:pPr algn="l"/>
            <a:r>
              <a:rPr lang="en-US" altLang="en-US" sz="1600">
                <a:solidFill>
                  <a:schemeClr val="tx1"/>
                </a:solidFill>
              </a:rPr>
              <a:t>Main:</a:t>
            </a:r>
          </a:p>
          <a:p>
            <a:pPr algn="l"/>
            <a:r>
              <a:rPr lang="en-US" altLang="en-US" sz="1600">
                <a:solidFill>
                  <a:schemeClr val="tx1"/>
                </a:solidFill>
              </a:rPr>
              <a:t>     FOR X = 0 TO 255</a:t>
            </a:r>
          </a:p>
          <a:p>
            <a:pPr algn="l"/>
            <a:r>
              <a:rPr lang="en-US" altLang="en-US" sz="1600">
                <a:solidFill>
                  <a:schemeClr val="tx1"/>
                </a:solidFill>
              </a:rPr>
              <a:t>         PWM 6,X,10		'***Activity board use P12</a:t>
            </a:r>
          </a:p>
          <a:p>
            <a:pPr algn="l"/>
            <a:r>
              <a:rPr lang="en-US" altLang="en-US" sz="1600">
                <a:solidFill>
                  <a:schemeClr val="tx1"/>
                </a:solidFill>
              </a:rPr>
              <a:t>     NEXT</a:t>
            </a:r>
          </a:p>
          <a:p>
            <a:pPr algn="l"/>
            <a:r>
              <a:rPr lang="en-US" altLang="en-US" sz="1600">
                <a:solidFill>
                  <a:schemeClr val="tx1"/>
                </a:solidFill>
              </a:rPr>
              <a:t>GOTO Main</a:t>
            </a:r>
          </a:p>
        </p:txBody>
      </p:sp>
      <p:pic>
        <p:nvPicPr>
          <p:cNvPr id="438277" name="Picture 5">
            <a:extLst>
              <a:ext uri="{FF2B5EF4-FFF2-40B4-BE49-F238E27FC236}">
                <a16:creationId xmlns:a16="http://schemas.microsoft.com/office/drawing/2014/main" id="{D64819B3-168C-42FF-BD94-D90658D8F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05" t="10611" r="40926" b="26910"/>
          <a:stretch>
            <a:fillRect/>
          </a:stretch>
        </p:blipFill>
        <p:spPr bwMode="auto">
          <a:xfrm>
            <a:off x="2057400" y="3124200"/>
            <a:ext cx="4191000" cy="3505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8278" name="Line 6">
            <a:extLst>
              <a:ext uri="{FF2B5EF4-FFF2-40B4-BE49-F238E27FC236}">
                <a16:creationId xmlns:a16="http://schemas.microsoft.com/office/drawing/2014/main" id="{5A6BD133-D0D9-49E0-8AF1-823E772A7078}"/>
              </a:ext>
            </a:extLst>
          </p:cNvPr>
          <p:cNvSpPr>
            <a:spLocks noChangeShapeType="1"/>
          </p:cNvSpPr>
          <p:nvPr/>
        </p:nvSpPr>
        <p:spPr bwMode="auto">
          <a:xfrm>
            <a:off x="1524000" y="4724400"/>
            <a:ext cx="457200" cy="0"/>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38279" name="Line 7">
            <a:extLst>
              <a:ext uri="{FF2B5EF4-FFF2-40B4-BE49-F238E27FC236}">
                <a16:creationId xmlns:a16="http://schemas.microsoft.com/office/drawing/2014/main" id="{83A67110-A98E-4BA0-AB64-444F06EA78E0}"/>
              </a:ext>
            </a:extLst>
          </p:cNvPr>
          <p:cNvSpPr>
            <a:spLocks noChangeShapeType="1"/>
          </p:cNvSpPr>
          <p:nvPr/>
        </p:nvSpPr>
        <p:spPr bwMode="auto">
          <a:xfrm>
            <a:off x="1524000" y="5410200"/>
            <a:ext cx="457200" cy="0"/>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38280" name="Text Box 8">
            <a:extLst>
              <a:ext uri="{FF2B5EF4-FFF2-40B4-BE49-F238E27FC236}">
                <a16:creationId xmlns:a16="http://schemas.microsoft.com/office/drawing/2014/main" id="{5CB0E3E2-4352-4AC1-911E-3337E94E3388}"/>
              </a:ext>
            </a:extLst>
          </p:cNvPr>
          <p:cNvSpPr txBox="1">
            <a:spLocks noChangeArrowheads="1"/>
          </p:cNvSpPr>
          <p:nvPr/>
        </p:nvSpPr>
        <p:spPr bwMode="auto">
          <a:xfrm>
            <a:off x="152400" y="4495800"/>
            <a:ext cx="1295400" cy="542925"/>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400"/>
              <a:t>PWM at I/O Output</a:t>
            </a:r>
          </a:p>
        </p:txBody>
      </p:sp>
      <p:sp>
        <p:nvSpPr>
          <p:cNvPr id="438282" name="Text Box 10">
            <a:extLst>
              <a:ext uri="{FF2B5EF4-FFF2-40B4-BE49-F238E27FC236}">
                <a16:creationId xmlns:a16="http://schemas.microsoft.com/office/drawing/2014/main" id="{6DCA5E6D-F2DA-4FA3-8890-FF3D2F94A97A}"/>
              </a:ext>
            </a:extLst>
          </p:cNvPr>
          <p:cNvSpPr txBox="1">
            <a:spLocks noChangeArrowheads="1"/>
          </p:cNvSpPr>
          <p:nvPr/>
        </p:nvSpPr>
        <p:spPr bwMode="auto">
          <a:xfrm>
            <a:off x="152400" y="5181600"/>
            <a:ext cx="1295400" cy="542925"/>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400"/>
              <a:t>Filtered PWM at Vout</a:t>
            </a:r>
          </a:p>
        </p:txBody>
      </p:sp>
      <p:sp>
        <p:nvSpPr>
          <p:cNvPr id="438283" name="Text Box 11">
            <a:extLst>
              <a:ext uri="{FF2B5EF4-FFF2-40B4-BE49-F238E27FC236}">
                <a16:creationId xmlns:a16="http://schemas.microsoft.com/office/drawing/2014/main" id="{04EE1998-BB47-4A55-BF05-EC26CF78E217}"/>
              </a:ext>
            </a:extLst>
          </p:cNvPr>
          <p:cNvSpPr txBox="1">
            <a:spLocks noChangeArrowheads="1"/>
          </p:cNvSpPr>
          <p:nvPr/>
        </p:nvSpPr>
        <p:spPr bwMode="auto">
          <a:xfrm>
            <a:off x="2438400" y="3505200"/>
            <a:ext cx="1143000" cy="330200"/>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400"/>
              <a:t>Duty = 0</a:t>
            </a:r>
          </a:p>
        </p:txBody>
      </p:sp>
      <p:sp>
        <p:nvSpPr>
          <p:cNvPr id="438284" name="Line 12">
            <a:extLst>
              <a:ext uri="{FF2B5EF4-FFF2-40B4-BE49-F238E27FC236}">
                <a16:creationId xmlns:a16="http://schemas.microsoft.com/office/drawing/2014/main" id="{A0D37953-4DAA-423C-8DD3-7E4808D41FF1}"/>
              </a:ext>
            </a:extLst>
          </p:cNvPr>
          <p:cNvSpPr>
            <a:spLocks noChangeShapeType="1"/>
          </p:cNvSpPr>
          <p:nvPr/>
        </p:nvSpPr>
        <p:spPr bwMode="auto">
          <a:xfrm>
            <a:off x="3048000" y="3886200"/>
            <a:ext cx="0" cy="381000"/>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38285" name="Text Box 13">
            <a:extLst>
              <a:ext uri="{FF2B5EF4-FFF2-40B4-BE49-F238E27FC236}">
                <a16:creationId xmlns:a16="http://schemas.microsoft.com/office/drawing/2014/main" id="{F752E215-50F8-4298-B82D-BCEB033D51B6}"/>
              </a:ext>
            </a:extLst>
          </p:cNvPr>
          <p:cNvSpPr txBox="1">
            <a:spLocks noChangeArrowheads="1"/>
          </p:cNvSpPr>
          <p:nvPr/>
        </p:nvSpPr>
        <p:spPr bwMode="auto">
          <a:xfrm>
            <a:off x="3810000" y="3505200"/>
            <a:ext cx="1143000" cy="330200"/>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400"/>
              <a:t>Duty = 255</a:t>
            </a:r>
          </a:p>
        </p:txBody>
      </p:sp>
      <p:sp>
        <p:nvSpPr>
          <p:cNvPr id="438286" name="Line 14">
            <a:extLst>
              <a:ext uri="{FF2B5EF4-FFF2-40B4-BE49-F238E27FC236}">
                <a16:creationId xmlns:a16="http://schemas.microsoft.com/office/drawing/2014/main" id="{C67928EF-8028-4FB0-9016-179E8F5CFD17}"/>
              </a:ext>
            </a:extLst>
          </p:cNvPr>
          <p:cNvSpPr>
            <a:spLocks noChangeShapeType="1"/>
          </p:cNvSpPr>
          <p:nvPr/>
        </p:nvSpPr>
        <p:spPr bwMode="auto">
          <a:xfrm>
            <a:off x="4267200" y="3886200"/>
            <a:ext cx="0" cy="381000"/>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438288" name="Picture 16">
            <a:extLst>
              <a:ext uri="{FF2B5EF4-FFF2-40B4-BE49-F238E27FC236}">
                <a16:creationId xmlns:a16="http://schemas.microsoft.com/office/drawing/2014/main" id="{E0095F2B-AE8D-4710-8DB7-2D0EAC00A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298" t="16559" r="51102" b="45999"/>
          <a:stretch>
            <a:fillRect/>
          </a:stretch>
        </p:blipFill>
        <p:spPr bwMode="auto">
          <a:xfrm>
            <a:off x="6400800" y="3886200"/>
            <a:ext cx="2514600" cy="1825625"/>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5A2C2F57-A5EC-4ED4-93D6-FD8D6405A464}"/>
              </a:ext>
            </a:extLst>
          </p:cNvPr>
          <p:cNvSpPr>
            <a:spLocks noGrp="1"/>
          </p:cNvSpPr>
          <p:nvPr>
            <p:ph type="sldNum" sz="quarter" idx="12"/>
          </p:nvPr>
        </p:nvSpPr>
        <p:spPr/>
        <p:txBody>
          <a:bodyPr/>
          <a:lstStyle/>
          <a:p>
            <a:fld id="{909177FB-E962-46C5-B998-C96D9B1FB418}" type="slidenum">
              <a:rPr lang="en-US" altLang="en-US"/>
              <a:pPr/>
              <a:t>261</a:t>
            </a:fld>
            <a:endParaRPr lang="en-US" altLang="en-US"/>
          </a:p>
        </p:txBody>
      </p:sp>
      <p:sp>
        <p:nvSpPr>
          <p:cNvPr id="439298" name="Rectangle 2">
            <a:extLst>
              <a:ext uri="{FF2B5EF4-FFF2-40B4-BE49-F238E27FC236}">
                <a16:creationId xmlns:a16="http://schemas.microsoft.com/office/drawing/2014/main" id="{24C54C6D-3F7D-4F47-BDE6-DF5F4F026C0F}"/>
              </a:ext>
            </a:extLst>
          </p:cNvPr>
          <p:cNvSpPr>
            <a:spLocks noGrp="1" noRot="1" noChangeArrowheads="1"/>
          </p:cNvSpPr>
          <p:nvPr>
            <p:ph type="title"/>
          </p:nvPr>
        </p:nvSpPr>
        <p:spPr>
          <a:xfrm>
            <a:off x="304800" y="3124200"/>
            <a:ext cx="8540750" cy="685800"/>
          </a:xfrm>
        </p:spPr>
        <p:txBody>
          <a:bodyPr/>
          <a:lstStyle/>
          <a:p>
            <a:r>
              <a:rPr lang="en-US" altLang="en-US"/>
              <a:t>End of Section 8</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BF0F1D9-E120-4D9A-94F2-EDBF0C816FC7}"/>
              </a:ext>
            </a:extLst>
          </p:cNvPr>
          <p:cNvSpPr>
            <a:spLocks noGrp="1"/>
          </p:cNvSpPr>
          <p:nvPr>
            <p:ph type="sldNum" sz="quarter" idx="12"/>
          </p:nvPr>
        </p:nvSpPr>
        <p:spPr/>
        <p:txBody>
          <a:bodyPr/>
          <a:lstStyle/>
          <a:p>
            <a:fld id="{DA58E0F2-131B-4530-BC52-B4E6830F2903}" type="slidenum">
              <a:rPr lang="en-US" altLang="en-US"/>
              <a:pPr/>
              <a:t>262</a:t>
            </a:fld>
            <a:endParaRPr lang="en-US" altLang="en-US"/>
          </a:p>
        </p:txBody>
      </p:sp>
      <p:sp>
        <p:nvSpPr>
          <p:cNvPr id="440322" name="Rectangle 2">
            <a:extLst>
              <a:ext uri="{FF2B5EF4-FFF2-40B4-BE49-F238E27FC236}">
                <a16:creationId xmlns:a16="http://schemas.microsoft.com/office/drawing/2014/main" id="{7EA0C7A5-DE4F-46A2-8820-B25107F653CA}"/>
              </a:ext>
            </a:extLst>
          </p:cNvPr>
          <p:cNvSpPr>
            <a:spLocks noGrp="1" noRot="1" noChangeArrowheads="1"/>
          </p:cNvSpPr>
          <p:nvPr>
            <p:ph type="title"/>
          </p:nvPr>
        </p:nvSpPr>
        <p:spPr/>
        <p:txBody>
          <a:bodyPr/>
          <a:lstStyle/>
          <a:p>
            <a:r>
              <a:rPr lang="en-US" altLang="en-US"/>
              <a:t>Section 9: Data Acquisition</a:t>
            </a:r>
          </a:p>
        </p:txBody>
      </p:sp>
      <p:sp>
        <p:nvSpPr>
          <p:cNvPr id="440323" name="Rectangle 3">
            <a:extLst>
              <a:ext uri="{FF2B5EF4-FFF2-40B4-BE49-F238E27FC236}">
                <a16:creationId xmlns:a16="http://schemas.microsoft.com/office/drawing/2014/main" id="{C3B252CD-02D9-4668-B75C-F22D95B0D714}"/>
              </a:ext>
            </a:extLst>
          </p:cNvPr>
          <p:cNvSpPr>
            <a:spLocks noGrp="1" noRot="1" noChangeArrowheads="1"/>
          </p:cNvSpPr>
          <p:nvPr>
            <p:ph type="body" idx="1"/>
          </p:nvPr>
        </p:nvSpPr>
        <p:spPr/>
        <p:txBody>
          <a:bodyPr/>
          <a:lstStyle/>
          <a:p>
            <a:r>
              <a:rPr lang="en-US" altLang="en-US"/>
              <a:t>The DEBUG window is a great simple method of monitoring data, but there are several software and hardware tools which can be of benefit also for monitor your system.</a:t>
            </a:r>
            <a:br>
              <a:rPr lang="en-US" altLang="en-US"/>
            </a:br>
            <a:endParaRPr lang="en-US" altLang="en-US"/>
          </a:p>
          <a:p>
            <a:r>
              <a:rPr lang="en-US" altLang="en-US"/>
              <a:t>This section will take a brief look at StampPlot Lite, StampPlot Pro/Standard, StampDAQ, and the OPTAScope.</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4FB6104-6E9E-454E-88C6-B0D23F9EA5C0}"/>
              </a:ext>
            </a:extLst>
          </p:cNvPr>
          <p:cNvSpPr>
            <a:spLocks noGrp="1"/>
          </p:cNvSpPr>
          <p:nvPr>
            <p:ph type="sldNum" sz="quarter" idx="12"/>
          </p:nvPr>
        </p:nvSpPr>
        <p:spPr/>
        <p:txBody>
          <a:bodyPr/>
          <a:lstStyle/>
          <a:p>
            <a:fld id="{C52FDDE7-7E57-4901-8C9C-394465611384}" type="slidenum">
              <a:rPr lang="en-US" altLang="en-US"/>
              <a:pPr/>
              <a:t>263</a:t>
            </a:fld>
            <a:endParaRPr lang="en-US" altLang="en-US"/>
          </a:p>
        </p:txBody>
      </p:sp>
      <p:sp>
        <p:nvSpPr>
          <p:cNvPr id="441346" name="Rectangle 2">
            <a:extLst>
              <a:ext uri="{FF2B5EF4-FFF2-40B4-BE49-F238E27FC236}">
                <a16:creationId xmlns:a16="http://schemas.microsoft.com/office/drawing/2014/main" id="{4CD63069-340B-4437-944B-DFE0273F783A}"/>
              </a:ext>
            </a:extLst>
          </p:cNvPr>
          <p:cNvSpPr>
            <a:spLocks noGrp="1" noRot="1" noChangeArrowheads="1"/>
          </p:cNvSpPr>
          <p:nvPr>
            <p:ph type="title"/>
          </p:nvPr>
        </p:nvSpPr>
        <p:spPr/>
        <p:txBody>
          <a:bodyPr/>
          <a:lstStyle/>
          <a:p>
            <a:r>
              <a:rPr lang="en-US" altLang="en-US"/>
              <a:t>StampPlot ™ Lite</a:t>
            </a:r>
          </a:p>
        </p:txBody>
      </p:sp>
      <p:sp>
        <p:nvSpPr>
          <p:cNvPr id="441347" name="Rectangle 3">
            <a:extLst>
              <a:ext uri="{FF2B5EF4-FFF2-40B4-BE49-F238E27FC236}">
                <a16:creationId xmlns:a16="http://schemas.microsoft.com/office/drawing/2014/main" id="{11FFBCC7-4936-4309-8CB2-0CF7026B12BE}"/>
              </a:ext>
            </a:extLst>
          </p:cNvPr>
          <p:cNvSpPr>
            <a:spLocks noGrp="1" noRot="1" noChangeArrowheads="1"/>
          </p:cNvSpPr>
          <p:nvPr>
            <p:ph type="body" idx="1"/>
          </p:nvPr>
        </p:nvSpPr>
        <p:spPr/>
        <p:txBody>
          <a:bodyPr/>
          <a:lstStyle/>
          <a:p>
            <a:r>
              <a:rPr lang="en-US" altLang="en-US"/>
              <a:t>StampPlot Lite is a digital strip chart recorded for the BASIC Stamp and is freely distributed.  </a:t>
            </a:r>
            <a:r>
              <a:rPr lang="en-US" altLang="en-US">
                <a:hlinkClick r:id="rId2"/>
              </a:rPr>
              <a:t>Link</a:t>
            </a:r>
            <a:endParaRPr lang="en-US" altLang="en-US"/>
          </a:p>
          <a:p>
            <a:r>
              <a:rPr lang="en-US" altLang="en-US"/>
              <a:t>StampPlot Lite accepts serial data and takes the place of your DEBUG window for monitoring.</a:t>
            </a:r>
          </a:p>
        </p:txBody>
      </p:sp>
      <p:pic>
        <p:nvPicPr>
          <p:cNvPr id="441349" name="Picture 5">
            <a:extLst>
              <a:ext uri="{FF2B5EF4-FFF2-40B4-BE49-F238E27FC236}">
                <a16:creationId xmlns:a16="http://schemas.microsoft.com/office/drawing/2014/main" id="{8341693C-D09A-4A5D-8EE0-6C623E31F2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429000"/>
            <a:ext cx="3962400" cy="303212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FF1C5B3-5901-4636-9A3D-20A935D635DB}"/>
              </a:ext>
            </a:extLst>
          </p:cNvPr>
          <p:cNvSpPr>
            <a:spLocks noGrp="1"/>
          </p:cNvSpPr>
          <p:nvPr>
            <p:ph type="sldNum" sz="quarter" idx="12"/>
          </p:nvPr>
        </p:nvSpPr>
        <p:spPr/>
        <p:txBody>
          <a:bodyPr/>
          <a:lstStyle/>
          <a:p>
            <a:fld id="{BAA6F2DC-5725-491A-BD75-C2AB68B2A260}" type="slidenum">
              <a:rPr lang="en-US" altLang="en-US"/>
              <a:pPr/>
              <a:t>264</a:t>
            </a:fld>
            <a:endParaRPr lang="en-US" altLang="en-US"/>
          </a:p>
        </p:txBody>
      </p:sp>
      <p:sp>
        <p:nvSpPr>
          <p:cNvPr id="442370" name="Rectangle 2">
            <a:extLst>
              <a:ext uri="{FF2B5EF4-FFF2-40B4-BE49-F238E27FC236}">
                <a16:creationId xmlns:a16="http://schemas.microsoft.com/office/drawing/2014/main" id="{01B6500F-2D8D-44C0-AF36-040AC5DAC8D3}"/>
              </a:ext>
            </a:extLst>
          </p:cNvPr>
          <p:cNvSpPr>
            <a:spLocks noGrp="1" noRot="1" noChangeArrowheads="1"/>
          </p:cNvSpPr>
          <p:nvPr>
            <p:ph type="title"/>
          </p:nvPr>
        </p:nvSpPr>
        <p:spPr/>
        <p:txBody>
          <a:bodyPr/>
          <a:lstStyle/>
          <a:p>
            <a:endParaRPr lang="en-US" altLang="en-US"/>
          </a:p>
        </p:txBody>
      </p:sp>
      <p:sp>
        <p:nvSpPr>
          <p:cNvPr id="442371" name="Rectangle 3">
            <a:extLst>
              <a:ext uri="{FF2B5EF4-FFF2-40B4-BE49-F238E27FC236}">
                <a16:creationId xmlns:a16="http://schemas.microsoft.com/office/drawing/2014/main" id="{A6730AF2-AB43-461F-A55E-24853D5AA4A0}"/>
              </a:ext>
            </a:extLst>
          </p:cNvPr>
          <p:cNvSpPr>
            <a:spLocks noGrp="1" noRot="1" noChangeArrowheads="1"/>
          </p:cNvSpPr>
          <p:nvPr>
            <p:ph type="body" idx="1"/>
          </p:nvPr>
        </p:nvSpPr>
        <p:spPr/>
        <p:txBody>
          <a:bodyPr/>
          <a:lstStyle/>
          <a:p>
            <a:pPr>
              <a:lnSpc>
                <a:spcPct val="90000"/>
              </a:lnSpc>
            </a:pPr>
            <a:r>
              <a:rPr lang="en-US" altLang="en-US" sz="2800"/>
              <a:t>Some basic rules for using StampPlot:</a:t>
            </a:r>
          </a:p>
          <a:p>
            <a:pPr lvl="1">
              <a:lnSpc>
                <a:spcPct val="90000"/>
              </a:lnSpc>
            </a:pPr>
            <a:r>
              <a:rPr lang="en-US" altLang="en-US" sz="2400"/>
              <a:t>To plot an analog value, DEBUG a decimal value.</a:t>
            </a:r>
            <a:br>
              <a:rPr lang="en-US" altLang="en-US" sz="2400"/>
            </a:br>
            <a:r>
              <a:rPr lang="en-US" altLang="en-US" sz="2400">
                <a:solidFill>
                  <a:schemeClr val="tx2"/>
                </a:solidFill>
              </a:rPr>
              <a:t>DEBUG DEC X,CR</a:t>
            </a:r>
            <a:br>
              <a:rPr lang="en-US" altLang="en-US" sz="2400"/>
            </a:br>
            <a:r>
              <a:rPr lang="en-US" altLang="en-US" sz="2400">
                <a:solidFill>
                  <a:schemeClr val="folHlink"/>
                </a:solidFill>
              </a:rPr>
              <a:t>50</a:t>
            </a:r>
          </a:p>
          <a:p>
            <a:pPr lvl="1">
              <a:lnSpc>
                <a:spcPct val="90000"/>
              </a:lnSpc>
            </a:pPr>
            <a:r>
              <a:rPr lang="en-US" altLang="en-US" sz="2400"/>
              <a:t>To plot a digital value, send up to 8 bits starting with %.  </a:t>
            </a:r>
            <a:br>
              <a:rPr lang="en-US" altLang="en-US" sz="2400"/>
            </a:br>
            <a:r>
              <a:rPr lang="en-US" altLang="en-US" sz="2400">
                <a:solidFill>
                  <a:schemeClr val="tx2"/>
                </a:solidFill>
              </a:rPr>
              <a:t>DEBUG IBIN4 INA,CR</a:t>
            </a:r>
            <a:br>
              <a:rPr lang="en-US" altLang="en-US" sz="2400"/>
            </a:br>
            <a:r>
              <a:rPr lang="en-US" altLang="en-US" sz="2400">
                <a:solidFill>
                  <a:schemeClr val="folHlink"/>
                </a:solidFill>
              </a:rPr>
              <a:t>%1011</a:t>
            </a:r>
          </a:p>
          <a:p>
            <a:pPr lvl="1">
              <a:lnSpc>
                <a:spcPct val="90000"/>
              </a:lnSpc>
            </a:pPr>
            <a:r>
              <a:rPr lang="en-US" altLang="en-US" sz="2400"/>
              <a:t>To control or configure the plot, send a plot instruction beginning with !.    </a:t>
            </a:r>
            <a:r>
              <a:rPr lang="en-US" altLang="en-US" sz="2400">
                <a:solidFill>
                  <a:schemeClr val="tx2"/>
                </a:solidFill>
              </a:rPr>
              <a:t>DEBUG "!SPAN 0,500",CR</a:t>
            </a:r>
          </a:p>
          <a:p>
            <a:pPr lvl="1">
              <a:lnSpc>
                <a:spcPct val="90000"/>
              </a:lnSpc>
            </a:pPr>
            <a:r>
              <a:rPr lang="en-US" altLang="en-US" sz="2400"/>
              <a:t>Data strings not meeting the above will be sent to the message box.        </a:t>
            </a:r>
            <a:r>
              <a:rPr lang="en-US" altLang="en-US" sz="2400">
                <a:solidFill>
                  <a:schemeClr val="tx2"/>
                </a:solidFill>
              </a:rPr>
              <a:t>DEBUG "Hello World!",CR</a:t>
            </a:r>
          </a:p>
          <a:p>
            <a:pPr lvl="1">
              <a:lnSpc>
                <a:spcPct val="90000"/>
              </a:lnSpc>
            </a:pPr>
            <a:r>
              <a:rPr lang="en-US" altLang="en-US" sz="2400"/>
              <a:t>All strings sent MUST end with a carriage return (CR).</a:t>
            </a:r>
          </a:p>
          <a:p>
            <a:pPr>
              <a:lnSpc>
                <a:spcPct val="90000"/>
              </a:lnSpc>
            </a:pPr>
            <a:r>
              <a:rPr lang="en-US" altLang="en-US" sz="2800"/>
              <a:t>Lite can also send data collected to text files for importing into other programs.</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B5A7225-485C-41DA-A43A-62571E2AC330}"/>
              </a:ext>
            </a:extLst>
          </p:cNvPr>
          <p:cNvSpPr>
            <a:spLocks noGrp="1"/>
          </p:cNvSpPr>
          <p:nvPr>
            <p:ph type="sldNum" sz="quarter" idx="12"/>
          </p:nvPr>
        </p:nvSpPr>
        <p:spPr/>
        <p:txBody>
          <a:bodyPr/>
          <a:lstStyle/>
          <a:p>
            <a:fld id="{64E73461-9305-4677-9B93-771AE62A2C4A}" type="slidenum">
              <a:rPr lang="en-US" altLang="en-US"/>
              <a:pPr/>
              <a:t>265</a:t>
            </a:fld>
            <a:endParaRPr lang="en-US" altLang="en-US"/>
          </a:p>
        </p:txBody>
      </p:sp>
      <p:sp>
        <p:nvSpPr>
          <p:cNvPr id="444420" name="Text Box 4">
            <a:extLst>
              <a:ext uri="{FF2B5EF4-FFF2-40B4-BE49-F238E27FC236}">
                <a16:creationId xmlns:a16="http://schemas.microsoft.com/office/drawing/2014/main" id="{E5EE5E84-221B-45B9-97A1-3656CC14716C}"/>
              </a:ext>
            </a:extLst>
          </p:cNvPr>
          <p:cNvSpPr txBox="1">
            <a:spLocks noChangeArrowheads="1"/>
          </p:cNvSpPr>
          <p:nvPr/>
        </p:nvSpPr>
        <p:spPr bwMode="auto">
          <a:xfrm>
            <a:off x="1066800" y="152400"/>
            <a:ext cx="6734175" cy="5995988"/>
          </a:xfrm>
          <a:prstGeom prst="rect">
            <a:avLst/>
          </a:prstGeom>
          <a:solidFill>
            <a:srgbClr val="0000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solidFill>
                  <a:schemeClr val="tx1"/>
                </a:solidFill>
              </a:rPr>
              <a:t>'Prog. 9A: Monitoring with StampPlot LIte</a:t>
            </a:r>
          </a:p>
          <a:p>
            <a:pPr algn="l"/>
            <a:r>
              <a:rPr lang="en-US" altLang="en-US" sz="1200">
                <a:solidFill>
                  <a:schemeClr val="tx1"/>
                </a:solidFill>
              </a:rPr>
              <a:t>Temp	VAR Word			' Holds converted temperature</a:t>
            </a:r>
          </a:p>
          <a:p>
            <a:pPr algn="l"/>
            <a:r>
              <a:rPr lang="en-US" altLang="en-US" sz="1200">
                <a:solidFill>
                  <a:schemeClr val="tx1"/>
                </a:solidFill>
              </a:rPr>
              <a:t>ADres	VAR	BYTE		' A/D result (8 bits)</a:t>
            </a:r>
          </a:p>
          <a:p>
            <a:pPr algn="l"/>
            <a:r>
              <a:rPr lang="en-US" altLang="en-US" sz="1200">
                <a:solidFill>
                  <a:schemeClr val="tx1"/>
                </a:solidFill>
              </a:rPr>
              <a:t>ADcs	CON	12		' A/D enable (low true)</a:t>
            </a:r>
          </a:p>
          <a:p>
            <a:pPr algn="l"/>
            <a:r>
              <a:rPr lang="en-US" altLang="en-US" sz="1200">
                <a:solidFill>
                  <a:schemeClr val="tx1"/>
                </a:solidFill>
              </a:rPr>
              <a:t>ADdat	CON	15		' A/D data line  *** Activity board use 14</a:t>
            </a:r>
          </a:p>
          <a:p>
            <a:pPr algn="l"/>
            <a:r>
              <a:rPr lang="en-US" altLang="en-US" sz="1200">
                <a:solidFill>
                  <a:schemeClr val="tx1"/>
                </a:solidFill>
              </a:rPr>
              <a:t>ADclk	CON	14		' A/D clock        *** Activity board use 15</a:t>
            </a:r>
          </a:p>
          <a:p>
            <a:pPr algn="l"/>
            <a:r>
              <a:rPr lang="en-US" altLang="en-US" sz="1200">
                <a:solidFill>
                  <a:schemeClr val="tx1"/>
                </a:solidFill>
              </a:rPr>
              <a:t>LED	CON 	8</a:t>
            </a:r>
          </a:p>
          <a:p>
            <a:pPr algn="l"/>
            <a:r>
              <a:rPr lang="en-US" altLang="en-US" sz="1200">
                <a:solidFill>
                  <a:schemeClr val="tx1"/>
                </a:solidFill>
              </a:rPr>
              <a:t>OUTPUT LED			' Set LED as output</a:t>
            </a:r>
          </a:p>
          <a:p>
            <a:pPr algn="l"/>
            <a:endParaRPr lang="en-US" altLang="en-US" sz="1200">
              <a:solidFill>
                <a:schemeClr val="tx1"/>
              </a:solidFill>
            </a:endParaRPr>
          </a:p>
          <a:p>
            <a:pPr algn="l"/>
            <a:r>
              <a:rPr lang="en-US" altLang="en-US" sz="1200">
                <a:solidFill>
                  <a:schemeClr val="tx1"/>
                </a:solidFill>
              </a:rPr>
              <a:t>PAUSE 1000 			'Short pause for comms</a:t>
            </a:r>
          </a:p>
          <a:p>
            <a:pPr algn="l"/>
            <a:r>
              <a:rPr lang="en-US" altLang="en-US" sz="1200">
                <a:solidFill>
                  <a:schemeClr val="tx1"/>
                </a:solidFill>
              </a:rPr>
              <a:t>DEBUG "!PNTS 500",CR			'Set number of data points</a:t>
            </a:r>
          </a:p>
          <a:p>
            <a:pPr algn="l"/>
            <a:r>
              <a:rPr lang="en-US" altLang="en-US" sz="1200">
                <a:solidFill>
                  <a:schemeClr val="tx1"/>
                </a:solidFill>
              </a:rPr>
              <a:t>DEBUG "!RSET",CR			'Reset the plot</a:t>
            </a:r>
          </a:p>
          <a:p>
            <a:pPr algn="l"/>
            <a:endParaRPr lang="en-US" altLang="en-US" sz="1200">
              <a:solidFill>
                <a:schemeClr val="tx1"/>
              </a:solidFill>
            </a:endParaRPr>
          </a:p>
          <a:p>
            <a:pPr algn="l"/>
            <a:r>
              <a:rPr lang="en-US" altLang="en-US" sz="1200">
                <a:solidFill>
                  <a:schemeClr val="tx1"/>
                </a:solidFill>
              </a:rPr>
              <a:t>Main:	</a:t>
            </a:r>
          </a:p>
          <a:p>
            <a:pPr algn="l"/>
            <a:r>
              <a:rPr lang="en-US" altLang="en-US" sz="1200">
                <a:solidFill>
                  <a:schemeClr val="tx1"/>
                </a:solidFill>
              </a:rPr>
              <a:t>       LOW ADcs			' Enable ADC</a:t>
            </a:r>
          </a:p>
          <a:p>
            <a:pPr algn="l"/>
            <a:r>
              <a:rPr lang="en-US" altLang="en-US" sz="1200">
                <a:solidFill>
                  <a:schemeClr val="tx1"/>
                </a:solidFill>
              </a:rPr>
              <a:t>       SHIFTIN ADdat,ADclk,msbpost,[ADres\9]	' Shift in the data</a:t>
            </a:r>
          </a:p>
          <a:p>
            <a:pPr algn="l"/>
            <a:r>
              <a:rPr lang="en-US" altLang="en-US" sz="1200">
                <a:solidFill>
                  <a:schemeClr val="tx1"/>
                </a:solidFill>
              </a:rPr>
              <a:t>       HIGH ADcs			' Disable ADC</a:t>
            </a:r>
          </a:p>
          <a:p>
            <a:pPr algn="l"/>
            <a:r>
              <a:rPr lang="en-US" altLang="en-US" sz="1200">
                <a:solidFill>
                  <a:schemeClr val="tx1"/>
                </a:solidFill>
              </a:rPr>
              <a:t>       Temp = ADres * 50/26		' Calculate temperature</a:t>
            </a:r>
          </a:p>
          <a:p>
            <a:pPr algn="l"/>
            <a:r>
              <a:rPr lang="en-US" altLang="en-US" sz="1200">
                <a:solidFill>
                  <a:schemeClr val="tx1"/>
                </a:solidFill>
              </a:rPr>
              <a:t>       HIGH LED			' Turn off alarm LED</a:t>
            </a:r>
          </a:p>
          <a:p>
            <a:pPr algn="l"/>
            <a:r>
              <a:rPr lang="en-US" altLang="en-US" sz="1200">
                <a:solidFill>
                  <a:schemeClr val="tx1"/>
                </a:solidFill>
              </a:rPr>
              <a:t>       IF Temp &lt; 100 THEN NoAlarm		' Is above alarm setpoint?</a:t>
            </a:r>
          </a:p>
          <a:p>
            <a:pPr algn="l"/>
            <a:r>
              <a:rPr lang="en-US" altLang="en-US" sz="1200">
                <a:solidFill>
                  <a:schemeClr val="tx1"/>
                </a:solidFill>
              </a:rPr>
              <a:t>         DEBUG "Over Temperature!",CR	' Add message</a:t>
            </a:r>
          </a:p>
          <a:p>
            <a:pPr algn="l"/>
            <a:r>
              <a:rPr lang="en-US" altLang="en-US" sz="1200">
                <a:solidFill>
                  <a:schemeClr val="tx1"/>
                </a:solidFill>
              </a:rPr>
              <a:t>         LOW 8				' Light Alarm LED</a:t>
            </a:r>
          </a:p>
          <a:p>
            <a:pPr algn="l"/>
            <a:r>
              <a:rPr lang="en-US" altLang="en-US" sz="1200">
                <a:solidFill>
                  <a:schemeClr val="tx1"/>
                </a:solidFill>
              </a:rPr>
              <a:t>NoAlarm:          </a:t>
            </a:r>
          </a:p>
          <a:p>
            <a:pPr algn="l"/>
            <a:r>
              <a:rPr lang="en-US" altLang="en-US" sz="1200">
                <a:solidFill>
                  <a:schemeClr val="tx1"/>
                </a:solidFill>
              </a:rPr>
              <a:t>       DEBUG DEC Temp, CR		' Sent temperature</a:t>
            </a:r>
          </a:p>
          <a:p>
            <a:pPr algn="l"/>
            <a:r>
              <a:rPr lang="en-US" altLang="en-US" sz="1200">
                <a:solidFill>
                  <a:schemeClr val="tx1"/>
                </a:solidFill>
              </a:rPr>
              <a:t>       DEBUG IBIN1 OUT8,CR		' Send alarm bit as binary</a:t>
            </a:r>
          </a:p>
          <a:p>
            <a:pPr algn="l"/>
            <a:r>
              <a:rPr lang="en-US" altLang="en-US" sz="1200">
                <a:solidFill>
                  <a:schemeClr val="tx1"/>
                </a:solidFill>
              </a:rPr>
              <a:t>       PAUSE 500			' Wait a 0.5 Seconds </a:t>
            </a:r>
          </a:p>
          <a:p>
            <a:pPr algn="l"/>
            <a:r>
              <a:rPr lang="en-US" altLang="en-US" sz="1200">
                <a:solidFill>
                  <a:schemeClr val="tx1"/>
                </a:solidFill>
              </a:rPr>
              <a:t>GOTO Main</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6984F4BE-3998-47EF-BD86-B7CEDC416A8A}"/>
              </a:ext>
            </a:extLst>
          </p:cNvPr>
          <p:cNvSpPr>
            <a:spLocks noGrp="1"/>
          </p:cNvSpPr>
          <p:nvPr>
            <p:ph type="sldNum" sz="quarter" idx="12"/>
          </p:nvPr>
        </p:nvSpPr>
        <p:spPr/>
        <p:txBody>
          <a:bodyPr/>
          <a:lstStyle/>
          <a:p>
            <a:fld id="{935ACA7F-3CAF-4866-9BAB-3EFC98B8FFD0}" type="slidenum">
              <a:rPr lang="en-US" altLang="en-US"/>
              <a:pPr/>
              <a:t>266</a:t>
            </a:fld>
            <a:endParaRPr lang="en-US" altLang="en-US"/>
          </a:p>
        </p:txBody>
      </p:sp>
      <p:sp>
        <p:nvSpPr>
          <p:cNvPr id="445442" name="Rectangle 2">
            <a:extLst>
              <a:ext uri="{FF2B5EF4-FFF2-40B4-BE49-F238E27FC236}">
                <a16:creationId xmlns:a16="http://schemas.microsoft.com/office/drawing/2014/main" id="{52D3DAB5-8213-4500-8D8C-EE76B64E9881}"/>
              </a:ext>
            </a:extLst>
          </p:cNvPr>
          <p:cNvSpPr>
            <a:spLocks noGrp="1" noRot="1" noChangeArrowheads="1"/>
          </p:cNvSpPr>
          <p:nvPr>
            <p:ph type="title"/>
          </p:nvPr>
        </p:nvSpPr>
        <p:spPr/>
        <p:txBody>
          <a:bodyPr/>
          <a:lstStyle/>
          <a:p>
            <a:endParaRPr lang="en-US" altLang="en-US"/>
          </a:p>
        </p:txBody>
      </p:sp>
      <p:sp>
        <p:nvSpPr>
          <p:cNvPr id="445443" name="Rectangle 3">
            <a:extLst>
              <a:ext uri="{FF2B5EF4-FFF2-40B4-BE49-F238E27FC236}">
                <a16:creationId xmlns:a16="http://schemas.microsoft.com/office/drawing/2014/main" id="{D1C9D7AA-E347-4140-BDBB-C9A14FB141F0}"/>
              </a:ext>
            </a:extLst>
          </p:cNvPr>
          <p:cNvSpPr>
            <a:spLocks noGrp="1" noRot="1" noChangeArrowheads="1"/>
          </p:cNvSpPr>
          <p:nvPr>
            <p:ph type="body" idx="1"/>
          </p:nvPr>
        </p:nvSpPr>
        <p:spPr>
          <a:xfrm>
            <a:off x="381000" y="762000"/>
            <a:ext cx="8461375" cy="2133600"/>
          </a:xfrm>
        </p:spPr>
        <p:txBody>
          <a:bodyPr/>
          <a:lstStyle/>
          <a:p>
            <a:pPr>
              <a:lnSpc>
                <a:spcPct val="90000"/>
              </a:lnSpc>
            </a:pPr>
            <a:r>
              <a:rPr lang="en-US" altLang="en-US" sz="2800"/>
              <a:t>When the DEBUG Windows open, it's a good idea to make sure your data is properly formatted.</a:t>
            </a:r>
            <a:br>
              <a:rPr lang="en-US" altLang="en-US" sz="2800"/>
            </a:br>
            <a:endParaRPr lang="en-US" altLang="en-US" sz="2800"/>
          </a:p>
          <a:p>
            <a:pPr>
              <a:lnSpc>
                <a:spcPct val="90000"/>
              </a:lnSpc>
            </a:pPr>
            <a:r>
              <a:rPr lang="en-US" altLang="en-US" sz="2800"/>
              <a:t>Then close the DEBUG window so StampPlot can access that COM port.</a:t>
            </a:r>
          </a:p>
        </p:txBody>
      </p:sp>
      <p:pic>
        <p:nvPicPr>
          <p:cNvPr id="445445" name="Picture 5">
            <a:extLst>
              <a:ext uri="{FF2B5EF4-FFF2-40B4-BE49-F238E27FC236}">
                <a16:creationId xmlns:a16="http://schemas.microsoft.com/office/drawing/2014/main" id="{7B982E7C-9C55-4BF8-A3AD-0C9571DFFE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971800"/>
            <a:ext cx="7162800" cy="3505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5446" name="Line 6">
            <a:extLst>
              <a:ext uri="{FF2B5EF4-FFF2-40B4-BE49-F238E27FC236}">
                <a16:creationId xmlns:a16="http://schemas.microsoft.com/office/drawing/2014/main" id="{E14AFEEA-F826-4CCE-B1E0-B115DDA008F6}"/>
              </a:ext>
            </a:extLst>
          </p:cNvPr>
          <p:cNvSpPr>
            <a:spLocks noChangeShapeType="1"/>
          </p:cNvSpPr>
          <p:nvPr/>
        </p:nvSpPr>
        <p:spPr bwMode="auto">
          <a:xfrm>
            <a:off x="1371600" y="4267200"/>
            <a:ext cx="457200" cy="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5447" name="Rectangle 7">
            <a:extLst>
              <a:ext uri="{FF2B5EF4-FFF2-40B4-BE49-F238E27FC236}">
                <a16:creationId xmlns:a16="http://schemas.microsoft.com/office/drawing/2014/main" id="{6BECC142-0343-43C3-A386-B8B57F020E49}"/>
              </a:ext>
            </a:extLst>
          </p:cNvPr>
          <p:cNvSpPr>
            <a:spLocks noChangeArrowheads="1"/>
          </p:cNvSpPr>
          <p:nvPr/>
        </p:nvSpPr>
        <p:spPr bwMode="auto">
          <a:xfrm>
            <a:off x="228600" y="4038600"/>
            <a:ext cx="1122363" cy="422275"/>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Control &amp; Configuration</a:t>
            </a:r>
          </a:p>
        </p:txBody>
      </p:sp>
      <p:sp>
        <p:nvSpPr>
          <p:cNvPr id="445448" name="Line 8">
            <a:extLst>
              <a:ext uri="{FF2B5EF4-FFF2-40B4-BE49-F238E27FC236}">
                <a16:creationId xmlns:a16="http://schemas.microsoft.com/office/drawing/2014/main" id="{E9C6271F-E75E-4D75-B0A7-CF1A27D8E3B9}"/>
              </a:ext>
            </a:extLst>
          </p:cNvPr>
          <p:cNvSpPr>
            <a:spLocks noChangeShapeType="1"/>
          </p:cNvSpPr>
          <p:nvPr/>
        </p:nvSpPr>
        <p:spPr bwMode="auto">
          <a:xfrm>
            <a:off x="1371600" y="4876800"/>
            <a:ext cx="457200" cy="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5449" name="Rectangle 9">
            <a:extLst>
              <a:ext uri="{FF2B5EF4-FFF2-40B4-BE49-F238E27FC236}">
                <a16:creationId xmlns:a16="http://schemas.microsoft.com/office/drawing/2014/main" id="{77A9E085-2BED-445F-8389-8736880B4157}"/>
              </a:ext>
            </a:extLst>
          </p:cNvPr>
          <p:cNvSpPr>
            <a:spLocks noChangeArrowheads="1"/>
          </p:cNvSpPr>
          <p:nvPr/>
        </p:nvSpPr>
        <p:spPr bwMode="auto">
          <a:xfrm>
            <a:off x="228600" y="4724400"/>
            <a:ext cx="1122363" cy="269875"/>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Analog Data</a:t>
            </a:r>
          </a:p>
        </p:txBody>
      </p:sp>
      <p:sp>
        <p:nvSpPr>
          <p:cNvPr id="445450" name="Line 10">
            <a:extLst>
              <a:ext uri="{FF2B5EF4-FFF2-40B4-BE49-F238E27FC236}">
                <a16:creationId xmlns:a16="http://schemas.microsoft.com/office/drawing/2014/main" id="{A74B1020-BD50-42DF-820B-176D596675E7}"/>
              </a:ext>
            </a:extLst>
          </p:cNvPr>
          <p:cNvSpPr>
            <a:spLocks noChangeShapeType="1"/>
          </p:cNvSpPr>
          <p:nvPr/>
        </p:nvSpPr>
        <p:spPr bwMode="auto">
          <a:xfrm>
            <a:off x="1371600" y="5410200"/>
            <a:ext cx="457200" cy="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5451" name="Rectangle 11">
            <a:extLst>
              <a:ext uri="{FF2B5EF4-FFF2-40B4-BE49-F238E27FC236}">
                <a16:creationId xmlns:a16="http://schemas.microsoft.com/office/drawing/2014/main" id="{8FC4451A-CCCA-4B77-9617-6E00CB4427BE}"/>
              </a:ext>
            </a:extLst>
          </p:cNvPr>
          <p:cNvSpPr>
            <a:spLocks noChangeArrowheads="1"/>
          </p:cNvSpPr>
          <p:nvPr/>
        </p:nvSpPr>
        <p:spPr bwMode="auto">
          <a:xfrm>
            <a:off x="228600" y="5257800"/>
            <a:ext cx="1122363" cy="269875"/>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a:t>Digital Data</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7BA6A4A-0075-4C61-8D93-433F41111198}"/>
              </a:ext>
            </a:extLst>
          </p:cNvPr>
          <p:cNvSpPr>
            <a:spLocks noGrp="1"/>
          </p:cNvSpPr>
          <p:nvPr>
            <p:ph type="sldNum" sz="quarter" idx="12"/>
          </p:nvPr>
        </p:nvSpPr>
        <p:spPr/>
        <p:txBody>
          <a:bodyPr/>
          <a:lstStyle/>
          <a:p>
            <a:fld id="{F5294942-9607-4BE7-A39E-4C96AE300611}" type="slidenum">
              <a:rPr lang="en-US" altLang="en-US"/>
              <a:pPr/>
              <a:t>267</a:t>
            </a:fld>
            <a:endParaRPr lang="en-US" altLang="en-US"/>
          </a:p>
        </p:txBody>
      </p:sp>
      <p:pic>
        <p:nvPicPr>
          <p:cNvPr id="443397" name="Picture 5">
            <a:extLst>
              <a:ext uri="{FF2B5EF4-FFF2-40B4-BE49-F238E27FC236}">
                <a16:creationId xmlns:a16="http://schemas.microsoft.com/office/drawing/2014/main" id="{9F20F7C9-1764-4F8F-BAAF-E7493D5277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762000"/>
            <a:ext cx="6858000" cy="52482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3396" name="Picture 4">
            <a:extLst>
              <a:ext uri="{FF2B5EF4-FFF2-40B4-BE49-F238E27FC236}">
                <a16:creationId xmlns:a16="http://schemas.microsoft.com/office/drawing/2014/main" id="{01489F45-31D4-4519-B93C-903E369CE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62000"/>
            <a:ext cx="6867525" cy="5254625"/>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3403" name="Group 11">
            <a:extLst>
              <a:ext uri="{FF2B5EF4-FFF2-40B4-BE49-F238E27FC236}">
                <a16:creationId xmlns:a16="http://schemas.microsoft.com/office/drawing/2014/main" id="{259EDFDC-A31E-48D4-AB8D-E9904B220334}"/>
              </a:ext>
            </a:extLst>
          </p:cNvPr>
          <p:cNvGrpSpPr>
            <a:grpSpLocks/>
          </p:cNvGrpSpPr>
          <p:nvPr/>
        </p:nvGrpSpPr>
        <p:grpSpPr bwMode="auto">
          <a:xfrm>
            <a:off x="304800" y="855663"/>
            <a:ext cx="1600200" cy="542925"/>
            <a:chOff x="192" y="539"/>
            <a:chExt cx="1008" cy="342"/>
          </a:xfrm>
        </p:grpSpPr>
        <p:sp>
          <p:nvSpPr>
            <p:cNvPr id="443399" name="Line 7">
              <a:extLst>
                <a:ext uri="{FF2B5EF4-FFF2-40B4-BE49-F238E27FC236}">
                  <a16:creationId xmlns:a16="http://schemas.microsoft.com/office/drawing/2014/main" id="{D1848187-EF1C-4F53-A193-ED5010712603}"/>
                </a:ext>
              </a:extLst>
            </p:cNvPr>
            <p:cNvSpPr>
              <a:spLocks noChangeShapeType="1"/>
            </p:cNvSpPr>
            <p:nvPr/>
          </p:nvSpPr>
          <p:spPr bwMode="auto">
            <a:xfrm>
              <a:off x="912" y="720"/>
              <a:ext cx="288" cy="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3400" name="Rectangle 8">
              <a:extLst>
                <a:ext uri="{FF2B5EF4-FFF2-40B4-BE49-F238E27FC236}">
                  <a16:creationId xmlns:a16="http://schemas.microsoft.com/office/drawing/2014/main" id="{10574522-6BC6-4041-9B3B-1197238A518C}"/>
                </a:ext>
              </a:extLst>
            </p:cNvPr>
            <p:cNvSpPr>
              <a:spLocks noChangeArrowheads="1"/>
            </p:cNvSpPr>
            <p:nvPr/>
          </p:nvSpPr>
          <p:spPr bwMode="auto">
            <a:xfrm>
              <a:off x="192" y="539"/>
              <a:ext cx="707" cy="342"/>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t>Select Port</a:t>
              </a:r>
            </a:p>
          </p:txBody>
        </p:sp>
      </p:grpSp>
      <p:grpSp>
        <p:nvGrpSpPr>
          <p:cNvPr id="443404" name="Group 12">
            <a:extLst>
              <a:ext uri="{FF2B5EF4-FFF2-40B4-BE49-F238E27FC236}">
                <a16:creationId xmlns:a16="http://schemas.microsoft.com/office/drawing/2014/main" id="{6146BCF8-7AC1-4724-BD0D-EA83A30583EA}"/>
              </a:ext>
            </a:extLst>
          </p:cNvPr>
          <p:cNvGrpSpPr>
            <a:grpSpLocks/>
          </p:cNvGrpSpPr>
          <p:nvPr/>
        </p:nvGrpSpPr>
        <p:grpSpPr bwMode="auto">
          <a:xfrm>
            <a:off x="3124200" y="196850"/>
            <a:ext cx="1295400" cy="869950"/>
            <a:chOff x="1968" y="-87"/>
            <a:chExt cx="707" cy="711"/>
          </a:xfrm>
        </p:grpSpPr>
        <p:sp>
          <p:nvSpPr>
            <p:cNvPr id="443401" name="Line 9">
              <a:extLst>
                <a:ext uri="{FF2B5EF4-FFF2-40B4-BE49-F238E27FC236}">
                  <a16:creationId xmlns:a16="http://schemas.microsoft.com/office/drawing/2014/main" id="{37E1E67B-7EB9-49A0-8000-C0DF06557CF5}"/>
                </a:ext>
              </a:extLst>
            </p:cNvPr>
            <p:cNvSpPr>
              <a:spLocks noChangeShapeType="1"/>
            </p:cNvSpPr>
            <p:nvPr/>
          </p:nvSpPr>
          <p:spPr bwMode="auto">
            <a:xfrm>
              <a:off x="2304" y="288"/>
              <a:ext cx="0" cy="336"/>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3402" name="Rectangle 10">
              <a:extLst>
                <a:ext uri="{FF2B5EF4-FFF2-40B4-BE49-F238E27FC236}">
                  <a16:creationId xmlns:a16="http://schemas.microsoft.com/office/drawing/2014/main" id="{579F86EA-2453-43BC-9CCB-507EF26BB9AE}"/>
                </a:ext>
              </a:extLst>
            </p:cNvPr>
            <p:cNvSpPr>
              <a:spLocks noChangeArrowheads="1"/>
            </p:cNvSpPr>
            <p:nvPr/>
          </p:nvSpPr>
          <p:spPr bwMode="auto">
            <a:xfrm>
              <a:off x="1968" y="-87"/>
              <a:ext cx="707" cy="444"/>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t>Connect and Plot Data</a:t>
              </a:r>
            </a:p>
          </p:txBody>
        </p:sp>
      </p:grpSp>
      <p:sp>
        <p:nvSpPr>
          <p:cNvPr id="443406" name="Rectangle 14">
            <a:extLst>
              <a:ext uri="{FF2B5EF4-FFF2-40B4-BE49-F238E27FC236}">
                <a16:creationId xmlns:a16="http://schemas.microsoft.com/office/drawing/2014/main" id="{62609198-3F1B-4F3E-AFB0-1FEB81DAC503}"/>
              </a:ext>
            </a:extLst>
          </p:cNvPr>
          <p:cNvSpPr>
            <a:spLocks noChangeArrowheads="1"/>
          </p:cNvSpPr>
          <p:nvPr/>
        </p:nvSpPr>
        <p:spPr bwMode="auto">
          <a:xfrm>
            <a:off x="304800" y="5138738"/>
            <a:ext cx="1524000" cy="968375"/>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t>Reset your BASIC Stamp and watch your data!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2000"/>
                                  </p:stCondLst>
                                  <p:childTnLst>
                                    <p:set>
                                      <p:cBhvr>
                                        <p:cTn id="6" dur="1" fill="hold">
                                          <p:stCondLst>
                                            <p:cond delay="0"/>
                                          </p:stCondLst>
                                        </p:cTn>
                                        <p:tgtEl>
                                          <p:spTgt spid="443403"/>
                                        </p:tgtEl>
                                        <p:attrNameLst>
                                          <p:attrName>style.visibility</p:attrName>
                                        </p:attrNameLst>
                                      </p:cBhvr>
                                      <p:to>
                                        <p:strVal val="visible"/>
                                      </p:to>
                                    </p:set>
                                    <p:anim calcmode="lin" valueType="num">
                                      <p:cBhvr additive="base">
                                        <p:cTn id="7" dur="500" fill="hold"/>
                                        <p:tgtEl>
                                          <p:spTgt spid="443403"/>
                                        </p:tgtEl>
                                        <p:attrNameLst>
                                          <p:attrName>ppt_x</p:attrName>
                                        </p:attrNameLst>
                                      </p:cBhvr>
                                      <p:tavLst>
                                        <p:tav tm="0">
                                          <p:val>
                                            <p:strVal val="0-#ppt_w/2"/>
                                          </p:val>
                                        </p:tav>
                                        <p:tav tm="100000">
                                          <p:val>
                                            <p:strVal val="#ppt_x"/>
                                          </p:val>
                                        </p:tav>
                                      </p:tavLst>
                                    </p:anim>
                                    <p:anim calcmode="lin" valueType="num">
                                      <p:cBhvr additive="base">
                                        <p:cTn id="8" dur="500" fill="hold"/>
                                        <p:tgtEl>
                                          <p:spTgt spid="44340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500"/>
                            </p:stCondLst>
                            <p:childTnLst>
                              <p:par>
                                <p:cTn id="10" presetID="2" presetClass="entr" presetSubtype="1" fill="hold" nodeType="afterEffect">
                                  <p:stCondLst>
                                    <p:cond delay="1000"/>
                                  </p:stCondLst>
                                  <p:childTnLst>
                                    <p:set>
                                      <p:cBhvr>
                                        <p:cTn id="11" dur="1" fill="hold">
                                          <p:stCondLst>
                                            <p:cond delay="0"/>
                                          </p:stCondLst>
                                        </p:cTn>
                                        <p:tgtEl>
                                          <p:spTgt spid="443404"/>
                                        </p:tgtEl>
                                        <p:attrNameLst>
                                          <p:attrName>style.visibility</p:attrName>
                                        </p:attrNameLst>
                                      </p:cBhvr>
                                      <p:to>
                                        <p:strVal val="visible"/>
                                      </p:to>
                                    </p:set>
                                    <p:anim calcmode="lin" valueType="num">
                                      <p:cBhvr additive="base">
                                        <p:cTn id="12" dur="500" fill="hold"/>
                                        <p:tgtEl>
                                          <p:spTgt spid="443404"/>
                                        </p:tgtEl>
                                        <p:attrNameLst>
                                          <p:attrName>ppt_x</p:attrName>
                                        </p:attrNameLst>
                                      </p:cBhvr>
                                      <p:tavLst>
                                        <p:tav tm="0">
                                          <p:val>
                                            <p:strVal val="#ppt_x"/>
                                          </p:val>
                                        </p:tav>
                                        <p:tav tm="100000">
                                          <p:val>
                                            <p:strVal val="#ppt_x"/>
                                          </p:val>
                                        </p:tav>
                                      </p:tavLst>
                                    </p:anim>
                                    <p:anim calcmode="lin" valueType="num">
                                      <p:cBhvr additive="base">
                                        <p:cTn id="13" dur="500" fill="hold"/>
                                        <p:tgtEl>
                                          <p:spTgt spid="44340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4000"/>
                            </p:stCondLst>
                            <p:childTnLst>
                              <p:par>
                                <p:cTn id="15" presetID="1" presetClass="entr" presetSubtype="0" fill="hold" grpId="0" nodeType="afterEffect">
                                  <p:stCondLst>
                                    <p:cond delay="1000"/>
                                  </p:stCondLst>
                                  <p:childTnLst>
                                    <p:set>
                                      <p:cBhvr>
                                        <p:cTn id="16" dur="1" fill="hold">
                                          <p:stCondLst>
                                            <p:cond delay="499"/>
                                          </p:stCondLst>
                                        </p:cTn>
                                        <p:tgtEl>
                                          <p:spTgt spid="443406"/>
                                        </p:tgtEl>
                                        <p:attrNameLst>
                                          <p:attrName>style.visibility</p:attrName>
                                        </p:attrNameLst>
                                      </p:cBhvr>
                                      <p:to>
                                        <p:strVal val="visible"/>
                                      </p:to>
                                    </p:set>
                                  </p:childTnLst>
                                </p:cTn>
                              </p:par>
                            </p:childTnLst>
                          </p:cTn>
                        </p:par>
                        <p:par>
                          <p:cTn id="17" fill="hold" nodeType="afterGroup">
                            <p:stCondLst>
                              <p:cond delay="5500"/>
                            </p:stCondLst>
                            <p:childTnLst>
                              <p:par>
                                <p:cTn id="18" presetID="9" presetClass="entr" presetSubtype="0" fill="hold" nodeType="afterEffect">
                                  <p:stCondLst>
                                    <p:cond delay="1000"/>
                                  </p:stCondLst>
                                  <p:childTnLst>
                                    <p:set>
                                      <p:cBhvr>
                                        <p:cTn id="19" dur="1" fill="hold">
                                          <p:stCondLst>
                                            <p:cond delay="0"/>
                                          </p:stCondLst>
                                        </p:cTn>
                                        <p:tgtEl>
                                          <p:spTgt spid="443396"/>
                                        </p:tgtEl>
                                        <p:attrNameLst>
                                          <p:attrName>style.visibility</p:attrName>
                                        </p:attrNameLst>
                                      </p:cBhvr>
                                      <p:to>
                                        <p:strVal val="visible"/>
                                      </p:to>
                                    </p:set>
                                    <p:animEffect transition="in" filter="dissolve">
                                      <p:cBhvr>
                                        <p:cTn id="20" dur="500"/>
                                        <p:tgtEl>
                                          <p:spTgt spid="443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06" grpId="0" animBg="1" autoUpdateAnimBg="0"/>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F701910-BED2-4C47-98AB-6CEFCCCE9A5B}"/>
              </a:ext>
            </a:extLst>
          </p:cNvPr>
          <p:cNvSpPr>
            <a:spLocks noGrp="1"/>
          </p:cNvSpPr>
          <p:nvPr>
            <p:ph type="sldNum" sz="quarter" idx="12"/>
          </p:nvPr>
        </p:nvSpPr>
        <p:spPr/>
        <p:txBody>
          <a:bodyPr/>
          <a:lstStyle/>
          <a:p>
            <a:fld id="{95872693-CB33-4AD3-B3A4-481E02A62585}" type="slidenum">
              <a:rPr lang="en-US" altLang="en-US"/>
              <a:pPr/>
              <a:t>268</a:t>
            </a:fld>
            <a:endParaRPr lang="en-US" altLang="en-US"/>
          </a:p>
        </p:txBody>
      </p:sp>
      <p:sp>
        <p:nvSpPr>
          <p:cNvPr id="446469" name="Rectangle 5">
            <a:extLst>
              <a:ext uri="{FF2B5EF4-FFF2-40B4-BE49-F238E27FC236}">
                <a16:creationId xmlns:a16="http://schemas.microsoft.com/office/drawing/2014/main" id="{5F022331-79A8-4EED-AD3E-2AA13128AE34}"/>
              </a:ext>
            </a:extLst>
          </p:cNvPr>
          <p:cNvSpPr>
            <a:spLocks noGrp="1" noRot="1" noChangeArrowheads="1"/>
          </p:cNvSpPr>
          <p:nvPr>
            <p:ph type="title"/>
          </p:nvPr>
        </p:nvSpPr>
        <p:spPr/>
        <p:txBody>
          <a:bodyPr/>
          <a:lstStyle/>
          <a:p>
            <a:r>
              <a:rPr lang="en-US" altLang="en-US"/>
              <a:t>StampPlot ™ Standard/Pro</a:t>
            </a:r>
          </a:p>
        </p:txBody>
      </p:sp>
      <p:sp>
        <p:nvSpPr>
          <p:cNvPr id="446470" name="Rectangle 6">
            <a:extLst>
              <a:ext uri="{FF2B5EF4-FFF2-40B4-BE49-F238E27FC236}">
                <a16:creationId xmlns:a16="http://schemas.microsoft.com/office/drawing/2014/main" id="{68E0EDD4-AD48-424C-AEF1-E1E00EAF0649}"/>
              </a:ext>
            </a:extLst>
          </p:cNvPr>
          <p:cNvSpPr>
            <a:spLocks noGrp="1" noRot="1" noChangeArrowheads="1"/>
          </p:cNvSpPr>
          <p:nvPr>
            <p:ph type="body" idx="1"/>
          </p:nvPr>
        </p:nvSpPr>
        <p:spPr/>
        <p:txBody>
          <a:bodyPr/>
          <a:lstStyle/>
          <a:p>
            <a:pPr>
              <a:lnSpc>
                <a:spcPct val="90000"/>
              </a:lnSpc>
            </a:pPr>
            <a:r>
              <a:rPr lang="en-US" altLang="en-US" sz="2800"/>
              <a:t>StampPlot Standard and Pro are compatible with Lite, but adds many features including Multiple analog channels and Stamp controlled Graphical User Interface (GUI) construction.   </a:t>
            </a:r>
            <a:r>
              <a:rPr lang="en-US" altLang="en-US" sz="2800">
                <a:hlinkClick r:id="rId2"/>
              </a:rPr>
              <a:t>Link</a:t>
            </a:r>
            <a:endParaRPr lang="en-US" altLang="en-US" sz="2800"/>
          </a:p>
          <a:p>
            <a:pPr>
              <a:lnSpc>
                <a:spcPct val="90000"/>
              </a:lnSpc>
              <a:buFont typeface="Wingdings 3" panose="05040102010807070707" pitchFamily="18" charset="2"/>
              <a:buNone/>
            </a:pPr>
            <a:endParaRPr lang="en-US" altLang="en-US" sz="2800"/>
          </a:p>
          <a:p>
            <a:pPr>
              <a:lnSpc>
                <a:spcPct val="90000"/>
              </a:lnSpc>
            </a:pPr>
            <a:r>
              <a:rPr lang="en-US" altLang="en-US" sz="2800"/>
              <a:t>Multiple analog values can be plotted by separating with a comma.</a:t>
            </a:r>
            <a:br>
              <a:rPr lang="en-US" altLang="en-US" sz="2800"/>
            </a:br>
            <a:r>
              <a:rPr lang="en-US" altLang="en-US" sz="2800">
                <a:solidFill>
                  <a:schemeClr val="tx2"/>
                </a:solidFill>
              </a:rPr>
              <a:t>DEBUG DEC X, ",", DEC Y,CR</a:t>
            </a:r>
            <a:br>
              <a:rPr lang="en-US" altLang="en-US" sz="2800">
                <a:solidFill>
                  <a:schemeClr val="tx2"/>
                </a:solidFill>
              </a:rPr>
            </a:br>
            <a:r>
              <a:rPr lang="en-US" altLang="en-US" sz="2800">
                <a:solidFill>
                  <a:schemeClr val="folHlink"/>
                </a:solidFill>
              </a:rPr>
              <a:t>50,100</a:t>
            </a:r>
          </a:p>
          <a:p>
            <a:pPr>
              <a:lnSpc>
                <a:spcPct val="90000"/>
              </a:lnSpc>
            </a:pPr>
            <a:endParaRPr lang="en-US" altLang="en-US" sz="2800">
              <a:solidFill>
                <a:schemeClr val="folHlink"/>
              </a:solidFill>
            </a:endParaRPr>
          </a:p>
          <a:p>
            <a:pPr>
              <a:lnSpc>
                <a:spcPct val="90000"/>
              </a:lnSpc>
            </a:pPr>
            <a:r>
              <a:rPr lang="en-US" altLang="en-US" sz="2800"/>
              <a:t>Plot Control Objects can be created and read with code.</a:t>
            </a:r>
            <a:endParaRPr lang="en-US" altLang="en-US" sz="2400"/>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0F50329-8032-4952-8A3C-F5B68794A469}"/>
              </a:ext>
            </a:extLst>
          </p:cNvPr>
          <p:cNvSpPr>
            <a:spLocks noGrp="1"/>
          </p:cNvSpPr>
          <p:nvPr>
            <p:ph type="sldNum" sz="quarter" idx="12"/>
          </p:nvPr>
        </p:nvSpPr>
        <p:spPr/>
        <p:txBody>
          <a:bodyPr/>
          <a:lstStyle/>
          <a:p>
            <a:fld id="{1EC26A7E-CCB6-442E-A0E7-8C0B348D9E5A}" type="slidenum">
              <a:rPr lang="en-US" altLang="en-US"/>
              <a:pPr/>
              <a:t>269</a:t>
            </a:fld>
            <a:endParaRPr lang="en-US" altLang="en-US"/>
          </a:p>
        </p:txBody>
      </p:sp>
      <p:sp>
        <p:nvSpPr>
          <p:cNvPr id="447490" name="Rectangle 2">
            <a:extLst>
              <a:ext uri="{FF2B5EF4-FFF2-40B4-BE49-F238E27FC236}">
                <a16:creationId xmlns:a16="http://schemas.microsoft.com/office/drawing/2014/main" id="{2EAABBFA-6FA6-4781-A049-D411E788F61C}"/>
              </a:ext>
            </a:extLst>
          </p:cNvPr>
          <p:cNvSpPr>
            <a:spLocks noGrp="1" noRot="1" noChangeArrowheads="1"/>
          </p:cNvSpPr>
          <p:nvPr>
            <p:ph type="title"/>
          </p:nvPr>
        </p:nvSpPr>
        <p:spPr/>
        <p:txBody>
          <a:bodyPr/>
          <a:lstStyle/>
          <a:p>
            <a:endParaRPr lang="en-US" altLang="en-US"/>
          </a:p>
        </p:txBody>
      </p:sp>
      <p:sp>
        <p:nvSpPr>
          <p:cNvPr id="447492" name="Text Box 4">
            <a:extLst>
              <a:ext uri="{FF2B5EF4-FFF2-40B4-BE49-F238E27FC236}">
                <a16:creationId xmlns:a16="http://schemas.microsoft.com/office/drawing/2014/main" id="{1404675C-B1D6-46BB-8EEC-3B3DBCD9B4B7}"/>
              </a:ext>
            </a:extLst>
          </p:cNvPr>
          <p:cNvSpPr txBox="1">
            <a:spLocks noChangeArrowheads="1"/>
          </p:cNvSpPr>
          <p:nvPr/>
        </p:nvSpPr>
        <p:spPr bwMode="auto">
          <a:xfrm>
            <a:off x="1219200" y="762000"/>
            <a:ext cx="6734175" cy="5265738"/>
          </a:xfrm>
          <a:prstGeom prst="rect">
            <a:avLst/>
          </a:prstGeom>
          <a:solidFill>
            <a:srgbClr val="0000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solidFill>
                  <a:schemeClr val="tx1"/>
                </a:solidFill>
              </a:rPr>
              <a:t>'Prog. 8C: Plot and control with StampPlot Standard/Pro</a:t>
            </a:r>
          </a:p>
          <a:p>
            <a:pPr algn="l"/>
            <a:r>
              <a:rPr lang="en-US" altLang="en-US" sz="1200">
                <a:solidFill>
                  <a:schemeClr val="tx1"/>
                </a:solidFill>
              </a:rPr>
              <a:t>Temp	VAR Word			' Converted temperature</a:t>
            </a:r>
          </a:p>
          <a:p>
            <a:pPr algn="l"/>
            <a:r>
              <a:rPr lang="en-US" altLang="en-US" sz="1200">
                <a:solidFill>
                  <a:schemeClr val="tx1"/>
                </a:solidFill>
              </a:rPr>
              <a:t>SetPoint	VAR Byte			' Setpoint value</a:t>
            </a:r>
          </a:p>
          <a:p>
            <a:pPr algn="l"/>
            <a:r>
              <a:rPr lang="en-US" altLang="en-US" sz="1200">
                <a:solidFill>
                  <a:schemeClr val="tx1"/>
                </a:solidFill>
              </a:rPr>
              <a:t>ADres	VAR	BYTE		' A/D result (8 bits)</a:t>
            </a:r>
          </a:p>
          <a:p>
            <a:pPr algn="l"/>
            <a:r>
              <a:rPr lang="en-US" altLang="en-US" sz="1200">
                <a:solidFill>
                  <a:schemeClr val="tx1"/>
                </a:solidFill>
              </a:rPr>
              <a:t>ADcs	CON	12		' A/D enable (low true)</a:t>
            </a:r>
          </a:p>
          <a:p>
            <a:pPr algn="l"/>
            <a:r>
              <a:rPr lang="en-US" altLang="en-US" sz="1200">
                <a:solidFill>
                  <a:schemeClr val="tx1"/>
                </a:solidFill>
              </a:rPr>
              <a:t>ADdat	CON	15		' A/D data line  *** Activity board use 14</a:t>
            </a:r>
          </a:p>
          <a:p>
            <a:pPr algn="l"/>
            <a:r>
              <a:rPr lang="en-US" altLang="en-US" sz="1200">
                <a:solidFill>
                  <a:schemeClr val="tx1"/>
                </a:solidFill>
              </a:rPr>
              <a:t>ADclk	CON	14		' A/D clock        *** Activity board use 15</a:t>
            </a:r>
          </a:p>
          <a:p>
            <a:pPr algn="l"/>
            <a:r>
              <a:rPr lang="en-US" altLang="en-US" sz="1200">
                <a:solidFill>
                  <a:schemeClr val="tx1"/>
                </a:solidFill>
              </a:rPr>
              <a:t>LED	CON 	8			</a:t>
            </a:r>
          </a:p>
          <a:p>
            <a:pPr algn="l"/>
            <a:r>
              <a:rPr lang="en-US" altLang="en-US" sz="1200">
                <a:solidFill>
                  <a:schemeClr val="tx1"/>
                </a:solidFill>
              </a:rPr>
              <a:t>OUTPUT LED			' Set LED as output</a:t>
            </a:r>
          </a:p>
          <a:p>
            <a:pPr algn="l"/>
            <a:endParaRPr lang="en-US" altLang="en-US" sz="1200">
              <a:solidFill>
                <a:schemeClr val="tx1"/>
              </a:solidFill>
            </a:endParaRPr>
          </a:p>
          <a:p>
            <a:pPr algn="l"/>
            <a:r>
              <a:rPr lang="en-US" altLang="en-US" sz="1200">
                <a:solidFill>
                  <a:schemeClr val="tx1"/>
                </a:solidFill>
              </a:rPr>
              <a:t>PAUSE 1000</a:t>
            </a:r>
          </a:p>
          <a:p>
            <a:pPr algn="l"/>
            <a:r>
              <a:rPr lang="en-US" altLang="en-US" sz="1200">
                <a:solidFill>
                  <a:schemeClr val="tx1"/>
                </a:solidFill>
              </a:rPr>
              <a:t>DEBUG CR,"!POBJ Clear",CR		' Clear all plot control objects</a:t>
            </a:r>
          </a:p>
          <a:p>
            <a:pPr algn="l"/>
            <a:r>
              <a:rPr lang="en-US" altLang="en-US" sz="1200">
                <a:solidFill>
                  <a:schemeClr val="tx1"/>
                </a:solidFill>
              </a:rPr>
              <a:t>DEBUG "!PPER 80,100",CR		' Set plot size</a:t>
            </a:r>
            <a:br>
              <a:rPr lang="en-US" altLang="en-US" sz="1200">
                <a:solidFill>
                  <a:schemeClr val="tx1"/>
                </a:solidFill>
              </a:rPr>
            </a:br>
            <a:endParaRPr lang="en-US" altLang="en-US" sz="1200">
              <a:solidFill>
                <a:schemeClr val="tx1"/>
              </a:solidFill>
            </a:endParaRPr>
          </a:p>
          <a:p>
            <a:pPr algn="l"/>
            <a:r>
              <a:rPr lang="en-US" altLang="en-US" sz="1200">
                <a:solidFill>
                  <a:schemeClr val="tx1"/>
                </a:solidFill>
              </a:rPr>
              <a:t>				'Create a meter called Temp</a:t>
            </a:r>
          </a:p>
          <a:p>
            <a:pPr algn="l"/>
            <a:r>
              <a:rPr lang="en-US" altLang="en-US" sz="1200">
                <a:solidFill>
                  <a:schemeClr val="tx1"/>
                </a:solidFill>
              </a:rPr>
              <a:t>DEBUG "!POBJ oMeter.Temp=80.,90.,20.,20.,0,200,0,200",CR</a:t>
            </a:r>
          </a:p>
          <a:p>
            <a:pPr algn="l"/>
            <a:r>
              <a:rPr lang="en-US" altLang="en-US" sz="1200">
                <a:solidFill>
                  <a:schemeClr val="tx1"/>
                </a:solidFill>
              </a:rPr>
              <a:t>				' Create a slider called SetP</a:t>
            </a:r>
          </a:p>
          <a:p>
            <a:pPr algn="l"/>
            <a:r>
              <a:rPr lang="en-US" altLang="en-US" sz="1200">
                <a:solidFill>
                  <a:schemeClr val="tx1"/>
                </a:solidFill>
              </a:rPr>
              <a:t>DEBUG "!POBJ oHSlider.SetP=83.,68.,15.,5.,0,200,100",CR</a:t>
            </a:r>
          </a:p>
          <a:p>
            <a:pPr algn="l"/>
            <a:br>
              <a:rPr lang="en-US" altLang="en-US" sz="1200">
                <a:solidFill>
                  <a:schemeClr val="tx1"/>
                </a:solidFill>
              </a:rPr>
            </a:br>
            <a:r>
              <a:rPr lang="en-US" altLang="en-US" sz="1200">
                <a:solidFill>
                  <a:schemeClr val="tx1"/>
                </a:solidFill>
              </a:rPr>
              <a:t>DEBUG "!PNTS 500",CR			' Number of data points</a:t>
            </a:r>
          </a:p>
          <a:p>
            <a:pPr algn="l"/>
            <a:r>
              <a:rPr lang="en-US" altLang="en-US" sz="1200">
                <a:solidFill>
                  <a:schemeClr val="tx1"/>
                </a:solidFill>
              </a:rPr>
              <a:t>DEBUG "!RSET",CR			' Reset Plot</a:t>
            </a:r>
          </a:p>
          <a:p>
            <a:pPr algn="l"/>
            <a:endParaRPr lang="en-US" altLang="en-US" sz="1200">
              <a:solidFill>
                <a:schemeClr val="tx1"/>
              </a:solidFill>
            </a:endParaRPr>
          </a:p>
          <a:p>
            <a:pPr algn="l"/>
            <a:r>
              <a:rPr lang="en-US" altLang="en-US" sz="1200">
                <a:solidFill>
                  <a:schemeClr val="tx1"/>
                </a:solidFill>
              </a:rPr>
              <a:t>SetPoint = 100			' Set initial setpoint</a:t>
            </a:r>
          </a:p>
          <a:p>
            <a:pPr algn="l"/>
            <a:endParaRPr lang="en-US" altLang="en-US" sz="1200">
              <a:solidFill>
                <a:schemeClr val="tx1"/>
              </a:solidFill>
            </a:endParaRPr>
          </a:p>
        </p:txBody>
      </p:sp>
      <p:sp>
        <p:nvSpPr>
          <p:cNvPr id="447493" name="Text Box 5">
            <a:extLst>
              <a:ext uri="{FF2B5EF4-FFF2-40B4-BE49-F238E27FC236}">
                <a16:creationId xmlns:a16="http://schemas.microsoft.com/office/drawing/2014/main" id="{86C74D4D-A5C8-49AF-97AB-BA47FE7C4BD3}"/>
              </a:ext>
            </a:extLst>
          </p:cNvPr>
          <p:cNvSpPr txBox="1">
            <a:spLocks noChangeArrowheads="1"/>
          </p:cNvSpPr>
          <p:nvPr/>
        </p:nvSpPr>
        <p:spPr bwMode="auto">
          <a:xfrm>
            <a:off x="6324600" y="6096000"/>
            <a:ext cx="1646238" cy="269875"/>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t>Continued on next slide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38CDC17-AC7D-4932-80B9-724DECEC3B11}"/>
              </a:ext>
            </a:extLst>
          </p:cNvPr>
          <p:cNvSpPr>
            <a:spLocks noGrp="1"/>
          </p:cNvSpPr>
          <p:nvPr>
            <p:ph type="sldNum" sz="quarter" idx="12"/>
          </p:nvPr>
        </p:nvSpPr>
        <p:spPr/>
        <p:txBody>
          <a:bodyPr/>
          <a:lstStyle/>
          <a:p>
            <a:fld id="{119F9167-0C8F-4594-96B6-89E7800DDF28}" type="slidenum">
              <a:rPr lang="en-US" altLang="en-US"/>
              <a:pPr/>
              <a:t>27</a:t>
            </a:fld>
            <a:endParaRPr lang="en-US" altLang="en-US"/>
          </a:p>
        </p:txBody>
      </p:sp>
      <p:sp>
        <p:nvSpPr>
          <p:cNvPr id="264194" name="Rectangle 2">
            <a:extLst>
              <a:ext uri="{FF2B5EF4-FFF2-40B4-BE49-F238E27FC236}">
                <a16:creationId xmlns:a16="http://schemas.microsoft.com/office/drawing/2014/main" id="{CB4FF8BE-9956-4407-A24F-95FDAB8A2E23}"/>
              </a:ext>
            </a:extLst>
          </p:cNvPr>
          <p:cNvSpPr>
            <a:spLocks noGrp="1" noRot="1" noChangeArrowheads="1"/>
          </p:cNvSpPr>
          <p:nvPr>
            <p:ph type="title"/>
          </p:nvPr>
        </p:nvSpPr>
        <p:spPr/>
        <p:txBody>
          <a:bodyPr/>
          <a:lstStyle/>
          <a:p>
            <a:r>
              <a:rPr lang="en-US" altLang="en-US"/>
              <a:t>NX-1000</a:t>
            </a:r>
          </a:p>
        </p:txBody>
      </p:sp>
      <p:sp>
        <p:nvSpPr>
          <p:cNvPr id="264195" name="Rectangle 3">
            <a:extLst>
              <a:ext uri="{FF2B5EF4-FFF2-40B4-BE49-F238E27FC236}">
                <a16:creationId xmlns:a16="http://schemas.microsoft.com/office/drawing/2014/main" id="{B95A5AC3-C325-480E-9C94-C82A577F64A8}"/>
              </a:ext>
            </a:extLst>
          </p:cNvPr>
          <p:cNvSpPr>
            <a:spLocks noGrp="1" noRot="1" noChangeArrowheads="1"/>
          </p:cNvSpPr>
          <p:nvPr>
            <p:ph type="body" idx="1"/>
          </p:nvPr>
        </p:nvSpPr>
        <p:spPr>
          <a:xfrm>
            <a:off x="301625" y="1090613"/>
            <a:ext cx="8540750" cy="2646362"/>
          </a:xfrm>
        </p:spPr>
        <p:txBody>
          <a:bodyPr/>
          <a:lstStyle/>
          <a:p>
            <a:r>
              <a:rPr lang="en-US" altLang="en-US" sz="1800"/>
              <a:t>This board is a great experimenter's board.  It has a wide variety of devices which are NOT pre-connected. </a:t>
            </a:r>
          </a:p>
          <a:p>
            <a:r>
              <a:rPr lang="en-US" altLang="en-US" sz="1800"/>
              <a:t>A large breadboard area accommodates many other devices.</a:t>
            </a:r>
            <a:endParaRPr lang="en-US" altLang="en-US" sz="2400"/>
          </a:p>
        </p:txBody>
      </p:sp>
      <p:sp>
        <p:nvSpPr>
          <p:cNvPr id="264201" name="Text Box 9">
            <a:extLst>
              <a:ext uri="{FF2B5EF4-FFF2-40B4-BE49-F238E27FC236}">
                <a16:creationId xmlns:a16="http://schemas.microsoft.com/office/drawing/2014/main" id="{CEDDFAF4-FBD1-4FD7-B81F-224D76B53476}"/>
              </a:ext>
            </a:extLst>
          </p:cNvPr>
          <p:cNvSpPr txBox="1">
            <a:spLocks noChangeArrowheads="1"/>
          </p:cNvSpPr>
          <p:nvPr/>
        </p:nvSpPr>
        <p:spPr bwMode="auto">
          <a:xfrm>
            <a:off x="2743200" y="5943600"/>
            <a:ext cx="990600" cy="366713"/>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ClrTx/>
              <a:buSzTx/>
              <a:buFontTx/>
              <a:buNone/>
            </a:pPr>
            <a:endParaRPr lang="en-US" altLang="en-US" sz="1800" b="0">
              <a:solidFill>
                <a:schemeClr val="tx1"/>
              </a:solidFill>
            </a:endParaRPr>
          </a:p>
        </p:txBody>
      </p:sp>
      <p:sp>
        <p:nvSpPr>
          <p:cNvPr id="264213" name="Rectangle 21">
            <a:extLst>
              <a:ext uri="{FF2B5EF4-FFF2-40B4-BE49-F238E27FC236}">
                <a16:creationId xmlns:a16="http://schemas.microsoft.com/office/drawing/2014/main" id="{C10E45E8-4F12-43CE-8A95-E51EDC23F566}"/>
              </a:ext>
            </a:extLst>
          </p:cNvPr>
          <p:cNvSpPr>
            <a:spLocks noChangeArrowheads="1"/>
          </p:cNvSpPr>
          <p:nvPr/>
        </p:nvSpPr>
        <p:spPr bwMode="auto">
          <a:xfrm>
            <a:off x="762000" y="2209800"/>
            <a:ext cx="7543800" cy="4038600"/>
          </a:xfrm>
          <a:prstGeom prst="rect">
            <a:avLst/>
          </a:prstGeom>
          <a:solidFill>
            <a:schemeClr val="tx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264215" name="Picture 23" descr="nx1000closeup.jpg                                              0004267FBilbo                          B8AA0ACE:">
            <a:extLst>
              <a:ext uri="{FF2B5EF4-FFF2-40B4-BE49-F238E27FC236}">
                <a16:creationId xmlns:a16="http://schemas.microsoft.com/office/drawing/2014/main" id="{FF8A3126-7BDC-4097-9970-14E431D74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835275"/>
            <a:ext cx="4572000" cy="2844800"/>
          </a:xfrm>
          <a:prstGeom prst="rect">
            <a:avLst/>
          </a:prstGeom>
          <a:noFill/>
          <a:extLst>
            <a:ext uri="{909E8E84-426E-40DD-AFC4-6F175D3DCCD1}">
              <a14:hiddenFill xmlns:a14="http://schemas.microsoft.com/office/drawing/2010/main">
                <a:solidFill>
                  <a:srgbClr val="FFFFFF"/>
                </a:solidFill>
              </a14:hiddenFill>
            </a:ext>
          </a:extLst>
        </p:spPr>
      </p:pic>
      <p:sp>
        <p:nvSpPr>
          <p:cNvPr id="264216" name="Line 24">
            <a:extLst>
              <a:ext uri="{FF2B5EF4-FFF2-40B4-BE49-F238E27FC236}">
                <a16:creationId xmlns:a16="http://schemas.microsoft.com/office/drawing/2014/main" id="{FF72D901-0DD0-4AFD-801C-FCFD7300384B}"/>
              </a:ext>
            </a:extLst>
          </p:cNvPr>
          <p:cNvSpPr>
            <a:spLocks noChangeShapeType="1"/>
          </p:cNvSpPr>
          <p:nvPr/>
        </p:nvSpPr>
        <p:spPr bwMode="auto">
          <a:xfrm>
            <a:off x="4191000" y="3810000"/>
            <a:ext cx="1600200" cy="13716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4217" name="Text Box 25">
            <a:extLst>
              <a:ext uri="{FF2B5EF4-FFF2-40B4-BE49-F238E27FC236}">
                <a16:creationId xmlns:a16="http://schemas.microsoft.com/office/drawing/2014/main" id="{E2AA6E42-4814-4B41-9682-66C27FE5AA5A}"/>
              </a:ext>
            </a:extLst>
          </p:cNvPr>
          <p:cNvSpPr txBox="1">
            <a:spLocks noChangeArrowheads="1"/>
          </p:cNvSpPr>
          <p:nvPr/>
        </p:nvSpPr>
        <p:spPr bwMode="auto">
          <a:xfrm>
            <a:off x="4483100" y="2312988"/>
            <a:ext cx="1162050" cy="5175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400" b="0"/>
              <a:t>7-Segment </a:t>
            </a:r>
            <a:br>
              <a:rPr lang="en-US" altLang="en-US" sz="1400" b="0"/>
            </a:br>
            <a:r>
              <a:rPr lang="en-US" altLang="en-US" sz="1400" b="0"/>
              <a:t>LED Display</a:t>
            </a:r>
            <a:endParaRPr lang="en-US" altLang="en-US" sz="1400" b="0">
              <a:solidFill>
                <a:schemeClr val="tx2"/>
              </a:solidFill>
            </a:endParaRPr>
          </a:p>
        </p:txBody>
      </p:sp>
      <p:sp>
        <p:nvSpPr>
          <p:cNvPr id="264218" name="Text Box 26">
            <a:extLst>
              <a:ext uri="{FF2B5EF4-FFF2-40B4-BE49-F238E27FC236}">
                <a16:creationId xmlns:a16="http://schemas.microsoft.com/office/drawing/2014/main" id="{8B281D41-54D5-4C53-B291-8F11A1869437}"/>
              </a:ext>
            </a:extLst>
          </p:cNvPr>
          <p:cNvSpPr txBox="1">
            <a:spLocks noChangeArrowheads="1"/>
          </p:cNvSpPr>
          <p:nvPr/>
        </p:nvSpPr>
        <p:spPr bwMode="auto">
          <a:xfrm>
            <a:off x="5641975" y="2301875"/>
            <a:ext cx="1368425" cy="5175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b="0"/>
              <a:t>Current-</a:t>
            </a:r>
            <a:br>
              <a:rPr lang="en-US" altLang="en-US" sz="1400" b="0"/>
            </a:br>
            <a:r>
              <a:rPr lang="en-US" altLang="en-US" sz="1400" b="0"/>
              <a:t>Limited LEDs</a:t>
            </a:r>
            <a:endParaRPr lang="en-US" altLang="en-US" sz="1400" b="0">
              <a:solidFill>
                <a:schemeClr val="tx2"/>
              </a:solidFill>
            </a:endParaRPr>
          </a:p>
        </p:txBody>
      </p:sp>
      <p:sp>
        <p:nvSpPr>
          <p:cNvPr id="264219" name="Text Box 27">
            <a:extLst>
              <a:ext uri="{FF2B5EF4-FFF2-40B4-BE49-F238E27FC236}">
                <a16:creationId xmlns:a16="http://schemas.microsoft.com/office/drawing/2014/main" id="{4CA068EC-9EC8-4DCD-9029-D92600A30E2C}"/>
              </a:ext>
            </a:extLst>
          </p:cNvPr>
          <p:cNvSpPr txBox="1">
            <a:spLocks noChangeArrowheads="1"/>
          </p:cNvSpPr>
          <p:nvPr/>
        </p:nvSpPr>
        <p:spPr bwMode="auto">
          <a:xfrm>
            <a:off x="7391400" y="3048000"/>
            <a:ext cx="638175" cy="5175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400" b="0"/>
              <a:t>Audio</a:t>
            </a:r>
            <a:br>
              <a:rPr lang="en-US" altLang="en-US" sz="1400" b="0"/>
            </a:br>
            <a:r>
              <a:rPr lang="en-US" altLang="en-US" sz="1400" b="0"/>
              <a:t>Amp</a:t>
            </a:r>
            <a:endParaRPr lang="en-US" altLang="en-US" sz="1400" b="0">
              <a:solidFill>
                <a:schemeClr val="tx2"/>
              </a:solidFill>
            </a:endParaRPr>
          </a:p>
        </p:txBody>
      </p:sp>
      <p:sp>
        <p:nvSpPr>
          <p:cNvPr id="264220" name="Text Box 28">
            <a:extLst>
              <a:ext uri="{FF2B5EF4-FFF2-40B4-BE49-F238E27FC236}">
                <a16:creationId xmlns:a16="http://schemas.microsoft.com/office/drawing/2014/main" id="{058A086D-8748-4301-9A77-44314F1837DA}"/>
              </a:ext>
            </a:extLst>
          </p:cNvPr>
          <p:cNvSpPr txBox="1">
            <a:spLocks noChangeArrowheads="1"/>
          </p:cNvSpPr>
          <p:nvPr/>
        </p:nvSpPr>
        <p:spPr bwMode="auto">
          <a:xfrm>
            <a:off x="7391400" y="3749675"/>
            <a:ext cx="914400" cy="5175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b="0"/>
              <a:t>LCD</a:t>
            </a:r>
            <a:br>
              <a:rPr lang="en-US" altLang="en-US" sz="1400" b="0"/>
            </a:br>
            <a:r>
              <a:rPr lang="en-US" altLang="en-US" sz="1400" b="0"/>
              <a:t>Header</a:t>
            </a:r>
          </a:p>
        </p:txBody>
      </p:sp>
      <p:sp>
        <p:nvSpPr>
          <p:cNvPr id="264221" name="Text Box 29">
            <a:extLst>
              <a:ext uri="{FF2B5EF4-FFF2-40B4-BE49-F238E27FC236}">
                <a16:creationId xmlns:a16="http://schemas.microsoft.com/office/drawing/2014/main" id="{6A520C30-28A8-4CD9-A013-0F062FDCE221}"/>
              </a:ext>
            </a:extLst>
          </p:cNvPr>
          <p:cNvSpPr txBox="1">
            <a:spLocks noChangeArrowheads="1"/>
          </p:cNvSpPr>
          <p:nvPr/>
        </p:nvSpPr>
        <p:spPr bwMode="auto">
          <a:xfrm>
            <a:off x="7467600" y="4495800"/>
            <a:ext cx="844550" cy="5175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400" b="0"/>
              <a:t>Speaker</a:t>
            </a:r>
            <a:br>
              <a:rPr lang="en-US" altLang="en-US" sz="1400" b="0"/>
            </a:br>
            <a:r>
              <a:rPr lang="en-US" altLang="en-US" sz="1400" b="0"/>
              <a:t>&amp; Pot</a:t>
            </a:r>
            <a:endParaRPr lang="en-US" altLang="en-US" sz="1400" b="0">
              <a:solidFill>
                <a:schemeClr val="tx2"/>
              </a:solidFill>
            </a:endParaRPr>
          </a:p>
        </p:txBody>
      </p:sp>
      <p:sp>
        <p:nvSpPr>
          <p:cNvPr id="264222" name="Text Box 30">
            <a:extLst>
              <a:ext uri="{FF2B5EF4-FFF2-40B4-BE49-F238E27FC236}">
                <a16:creationId xmlns:a16="http://schemas.microsoft.com/office/drawing/2014/main" id="{184A6A06-4ABC-4899-B108-A9D7AC45E834}"/>
              </a:ext>
            </a:extLst>
          </p:cNvPr>
          <p:cNvSpPr txBox="1">
            <a:spLocks noChangeArrowheads="1"/>
          </p:cNvSpPr>
          <p:nvPr/>
        </p:nvSpPr>
        <p:spPr bwMode="auto">
          <a:xfrm>
            <a:off x="6324600" y="5638800"/>
            <a:ext cx="1444625" cy="5175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b="0"/>
              <a:t>High-Current</a:t>
            </a:r>
            <a:br>
              <a:rPr lang="en-US" altLang="en-US" sz="1400" b="0"/>
            </a:br>
            <a:r>
              <a:rPr lang="en-US" altLang="en-US" sz="1400" b="0"/>
              <a:t>Drivers</a:t>
            </a:r>
            <a:endParaRPr lang="en-US" altLang="en-US" sz="1400" b="0">
              <a:solidFill>
                <a:schemeClr val="tx2"/>
              </a:solidFill>
            </a:endParaRPr>
          </a:p>
        </p:txBody>
      </p:sp>
      <p:sp>
        <p:nvSpPr>
          <p:cNvPr id="264223" name="Text Box 31">
            <a:extLst>
              <a:ext uri="{FF2B5EF4-FFF2-40B4-BE49-F238E27FC236}">
                <a16:creationId xmlns:a16="http://schemas.microsoft.com/office/drawing/2014/main" id="{743970F0-0A92-415E-81EB-74398750ECFB}"/>
              </a:ext>
            </a:extLst>
          </p:cNvPr>
          <p:cNvSpPr txBox="1">
            <a:spLocks noChangeArrowheads="1"/>
          </p:cNvSpPr>
          <p:nvPr/>
        </p:nvSpPr>
        <p:spPr bwMode="auto">
          <a:xfrm>
            <a:off x="4194175" y="5654675"/>
            <a:ext cx="1828800" cy="3048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b="0"/>
              <a:t>Active-Low switches</a:t>
            </a:r>
            <a:endParaRPr lang="en-US" altLang="en-US" sz="1400" b="0">
              <a:solidFill>
                <a:schemeClr val="tx2"/>
              </a:solidFill>
            </a:endParaRPr>
          </a:p>
        </p:txBody>
      </p:sp>
      <p:sp>
        <p:nvSpPr>
          <p:cNvPr id="264224" name="Text Box 32">
            <a:extLst>
              <a:ext uri="{FF2B5EF4-FFF2-40B4-BE49-F238E27FC236}">
                <a16:creationId xmlns:a16="http://schemas.microsoft.com/office/drawing/2014/main" id="{3A50C0EC-8652-4BFE-B569-7A49CE8F56CF}"/>
              </a:ext>
            </a:extLst>
          </p:cNvPr>
          <p:cNvSpPr txBox="1">
            <a:spLocks noChangeArrowheads="1"/>
          </p:cNvSpPr>
          <p:nvPr/>
        </p:nvSpPr>
        <p:spPr bwMode="auto">
          <a:xfrm>
            <a:off x="2822575" y="5654675"/>
            <a:ext cx="923925" cy="3048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400" b="0"/>
              <a:t>Oscillator</a:t>
            </a:r>
            <a:endParaRPr lang="en-US" altLang="en-US" sz="1400" b="0">
              <a:solidFill>
                <a:schemeClr val="tx2"/>
              </a:solidFill>
            </a:endParaRPr>
          </a:p>
        </p:txBody>
      </p:sp>
      <p:sp>
        <p:nvSpPr>
          <p:cNvPr id="264225" name="Text Box 33">
            <a:extLst>
              <a:ext uri="{FF2B5EF4-FFF2-40B4-BE49-F238E27FC236}">
                <a16:creationId xmlns:a16="http://schemas.microsoft.com/office/drawing/2014/main" id="{5AA7ACA4-E680-4AA5-A82C-928B194ED4E6}"/>
              </a:ext>
            </a:extLst>
          </p:cNvPr>
          <p:cNvSpPr txBox="1">
            <a:spLocks noChangeArrowheads="1"/>
          </p:cNvSpPr>
          <p:nvPr/>
        </p:nvSpPr>
        <p:spPr bwMode="auto">
          <a:xfrm>
            <a:off x="1600200" y="4267200"/>
            <a:ext cx="1160463" cy="5175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400" b="0"/>
              <a:t>Spare Serial</a:t>
            </a:r>
            <a:br>
              <a:rPr lang="en-US" altLang="en-US" sz="1400" b="0"/>
            </a:br>
            <a:r>
              <a:rPr lang="en-US" altLang="en-US" sz="1400" b="0"/>
              <a:t>Connector</a:t>
            </a:r>
          </a:p>
        </p:txBody>
      </p:sp>
      <p:sp>
        <p:nvSpPr>
          <p:cNvPr id="264238" name="Rectangle 46">
            <a:extLst>
              <a:ext uri="{FF2B5EF4-FFF2-40B4-BE49-F238E27FC236}">
                <a16:creationId xmlns:a16="http://schemas.microsoft.com/office/drawing/2014/main" id="{D92AA927-FC85-4541-87D4-85D3B73B63B2}"/>
              </a:ext>
            </a:extLst>
          </p:cNvPr>
          <p:cNvSpPr>
            <a:spLocks noChangeArrowheads="1"/>
          </p:cNvSpPr>
          <p:nvPr/>
        </p:nvSpPr>
        <p:spPr bwMode="auto">
          <a:xfrm>
            <a:off x="914400" y="2362200"/>
            <a:ext cx="2057400" cy="11557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chemeClr val="accent2"/>
              </a:buClr>
              <a:buFont typeface="Wingdings" panose="05000000000000000000" pitchFamily="2" charset="2"/>
              <a:buChar char="q"/>
            </a:pPr>
            <a:r>
              <a:rPr lang="en-US" altLang="en-US" sz="1400">
                <a:latin typeface="Tahoma" panose="020B0604030504040204" pitchFamily="34" charset="0"/>
              </a:rPr>
              <a:t>  Jumper wires are used between headers to connect desired devices to I/O pins.</a:t>
            </a:r>
            <a:endParaRPr lang="en-US" altLang="en-US" sz="1800" b="0">
              <a:solidFill>
                <a:schemeClr val="tx1"/>
              </a:solidFill>
              <a:effectLst>
                <a:outerShdw blurRad="38100" dist="38100" dir="2700000" algn="tl">
                  <a:srgbClr val="000000"/>
                </a:outerShdw>
              </a:effectLst>
              <a:latin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264238"/>
                                        </p:tgtEl>
                                        <p:attrNameLst>
                                          <p:attrName>style.visibility</p:attrName>
                                        </p:attrNameLst>
                                      </p:cBhvr>
                                      <p:to>
                                        <p:strVal val="visible"/>
                                      </p:to>
                                    </p:set>
                                    <p:animEffect transition="in" filter="dissolve">
                                      <p:cBhvr>
                                        <p:cTn id="7" dur="500"/>
                                        <p:tgtEl>
                                          <p:spTgt spid="264238"/>
                                        </p:tgtEl>
                                      </p:cBhvr>
                                    </p:animEffect>
                                  </p:childTnLst>
                                </p:cTn>
                              </p:par>
                            </p:childTnLst>
                          </p:cTn>
                        </p:par>
                        <p:par>
                          <p:cTn id="8" fill="hold" nodeType="afterGroup">
                            <p:stCondLst>
                              <p:cond delay="2500"/>
                            </p:stCondLst>
                            <p:childTnLst>
                              <p:par>
                                <p:cTn id="9" presetID="2" presetClass="entr" presetSubtype="1" fill="hold" nodeType="afterEffect">
                                  <p:stCondLst>
                                    <p:cond delay="1000"/>
                                  </p:stCondLst>
                                  <p:childTnLst>
                                    <p:set>
                                      <p:cBhvr>
                                        <p:cTn id="10" dur="1" fill="hold">
                                          <p:stCondLst>
                                            <p:cond delay="0"/>
                                          </p:stCondLst>
                                        </p:cTn>
                                        <p:tgtEl>
                                          <p:spTgt spid="264216"/>
                                        </p:tgtEl>
                                        <p:attrNameLst>
                                          <p:attrName>style.visibility</p:attrName>
                                        </p:attrNameLst>
                                      </p:cBhvr>
                                      <p:to>
                                        <p:strVal val="visible"/>
                                      </p:to>
                                    </p:set>
                                    <p:anim calcmode="lin" valueType="num">
                                      <p:cBhvr additive="base">
                                        <p:cTn id="11" dur="500" fill="hold"/>
                                        <p:tgtEl>
                                          <p:spTgt spid="264216"/>
                                        </p:tgtEl>
                                        <p:attrNameLst>
                                          <p:attrName>ppt_x</p:attrName>
                                        </p:attrNameLst>
                                      </p:cBhvr>
                                      <p:tavLst>
                                        <p:tav tm="0">
                                          <p:val>
                                            <p:strVal val="#ppt_x"/>
                                          </p:val>
                                        </p:tav>
                                        <p:tav tm="100000">
                                          <p:val>
                                            <p:strVal val="#ppt_x"/>
                                          </p:val>
                                        </p:tav>
                                      </p:tavLst>
                                    </p:anim>
                                    <p:anim calcmode="lin" valueType="num">
                                      <p:cBhvr additive="base">
                                        <p:cTn id="12" dur="500" fill="hold"/>
                                        <p:tgtEl>
                                          <p:spTgt spid="2642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38" grpId="0" autoUpdateAnimBg="0"/>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8175E6C6-2119-4002-B9C8-3DBCA24A3A9D}"/>
              </a:ext>
            </a:extLst>
          </p:cNvPr>
          <p:cNvSpPr>
            <a:spLocks noGrp="1"/>
          </p:cNvSpPr>
          <p:nvPr>
            <p:ph type="sldNum" sz="quarter" idx="12"/>
          </p:nvPr>
        </p:nvSpPr>
        <p:spPr/>
        <p:txBody>
          <a:bodyPr/>
          <a:lstStyle/>
          <a:p>
            <a:fld id="{A61351A6-9447-4389-A5AC-6B86E57E46A1}" type="slidenum">
              <a:rPr lang="en-US" altLang="en-US"/>
              <a:pPr/>
              <a:t>270</a:t>
            </a:fld>
            <a:endParaRPr lang="en-US" altLang="en-US"/>
          </a:p>
        </p:txBody>
      </p:sp>
      <p:sp>
        <p:nvSpPr>
          <p:cNvPr id="448516" name="Text Box 4">
            <a:extLst>
              <a:ext uri="{FF2B5EF4-FFF2-40B4-BE49-F238E27FC236}">
                <a16:creationId xmlns:a16="http://schemas.microsoft.com/office/drawing/2014/main" id="{7BAB4161-0CB8-43AC-985C-2DDE9E0680CD}"/>
              </a:ext>
            </a:extLst>
          </p:cNvPr>
          <p:cNvSpPr txBox="1">
            <a:spLocks noChangeArrowheads="1"/>
          </p:cNvSpPr>
          <p:nvPr/>
        </p:nvSpPr>
        <p:spPr bwMode="auto">
          <a:xfrm>
            <a:off x="304800" y="152400"/>
            <a:ext cx="6172200" cy="6616700"/>
          </a:xfrm>
          <a:prstGeom prst="rect">
            <a:avLst/>
          </a:prstGeom>
          <a:solidFill>
            <a:srgbClr val="0000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200">
                <a:solidFill>
                  <a:schemeClr val="tx1"/>
                </a:solidFill>
              </a:rPr>
              <a:t>Main:</a:t>
            </a:r>
          </a:p>
          <a:p>
            <a:pPr algn="l"/>
            <a:r>
              <a:rPr lang="en-US" altLang="en-US" sz="1200">
                <a:solidFill>
                  <a:schemeClr val="tx1"/>
                </a:solidFill>
              </a:rPr>
              <a:t>	GOSUB Read_Temp</a:t>
            </a:r>
          </a:p>
          <a:p>
            <a:pPr algn="l"/>
            <a:r>
              <a:rPr lang="en-US" altLang="en-US" sz="1200">
                <a:solidFill>
                  <a:schemeClr val="tx1"/>
                </a:solidFill>
              </a:rPr>
              <a:t>	GOSUB Get_SetPoint</a:t>
            </a:r>
          </a:p>
          <a:p>
            <a:pPr algn="l"/>
            <a:r>
              <a:rPr lang="en-US" altLang="en-US" sz="1200">
                <a:solidFill>
                  <a:schemeClr val="tx1"/>
                </a:solidFill>
              </a:rPr>
              <a:t>	GOSUB Update_Plot</a:t>
            </a:r>
          </a:p>
          <a:p>
            <a:pPr algn="l"/>
            <a:r>
              <a:rPr lang="en-US" altLang="en-US" sz="1200">
                <a:solidFill>
                  <a:schemeClr val="tx1"/>
                </a:solidFill>
              </a:rPr>
              <a:t>	PAUSE 500</a:t>
            </a:r>
          </a:p>
          <a:p>
            <a:pPr algn="l"/>
            <a:r>
              <a:rPr lang="en-US" altLang="en-US" sz="1200">
                <a:solidFill>
                  <a:schemeClr val="tx1"/>
                </a:solidFill>
              </a:rPr>
              <a:t>GOTO Main</a:t>
            </a:r>
          </a:p>
          <a:p>
            <a:pPr algn="l"/>
            <a:endParaRPr lang="en-US" altLang="en-US"/>
          </a:p>
          <a:p>
            <a:pPr algn="l"/>
            <a:r>
              <a:rPr lang="en-US" altLang="en-US" sz="1200">
                <a:solidFill>
                  <a:schemeClr val="tx1"/>
                </a:solidFill>
              </a:rPr>
              <a:t>Read_Temp:</a:t>
            </a:r>
          </a:p>
          <a:p>
            <a:pPr algn="l"/>
            <a:r>
              <a:rPr lang="en-US" altLang="en-US" sz="1200">
                <a:solidFill>
                  <a:schemeClr val="tx1"/>
                </a:solidFill>
              </a:rPr>
              <a:t>	LOW ADcs			' Enable ADC</a:t>
            </a:r>
          </a:p>
          <a:p>
            <a:pPr algn="l"/>
            <a:r>
              <a:rPr lang="en-US" altLang="en-US" sz="1200">
                <a:solidFill>
                  <a:schemeClr val="tx1"/>
                </a:solidFill>
              </a:rPr>
              <a:t>	SHIFTIN ADdat,ADclk,msbpost,[ADres\9]   ' Shift in the data</a:t>
            </a:r>
          </a:p>
          <a:p>
            <a:pPr algn="l"/>
            <a:r>
              <a:rPr lang="en-US" altLang="en-US" sz="1200">
                <a:solidFill>
                  <a:schemeClr val="tx1"/>
                </a:solidFill>
              </a:rPr>
              <a:t>	HIGH ADcs			' Disable ADC</a:t>
            </a:r>
          </a:p>
          <a:p>
            <a:pPr algn="l"/>
            <a:r>
              <a:rPr lang="en-US" altLang="en-US" sz="1200">
                <a:solidFill>
                  <a:schemeClr val="tx1"/>
                </a:solidFill>
              </a:rPr>
              <a:t>         	Temp = ADres * 50/26		' Convert to temperature</a:t>
            </a:r>
          </a:p>
          <a:p>
            <a:pPr algn="l"/>
            <a:r>
              <a:rPr lang="en-US" altLang="en-US" sz="1200">
                <a:solidFill>
                  <a:schemeClr val="tx1"/>
                </a:solidFill>
              </a:rPr>
              <a:t>	HIGH LED			' Alarm LED off</a:t>
            </a:r>
          </a:p>
          <a:p>
            <a:pPr algn="l"/>
            <a:r>
              <a:rPr lang="en-US" altLang="en-US" sz="1200">
                <a:solidFill>
                  <a:schemeClr val="tx1"/>
                </a:solidFill>
              </a:rPr>
              <a:t>	IF Temp &lt; SetPoint THEN NoAlarm	' Check if below setpoint</a:t>
            </a:r>
          </a:p>
          <a:p>
            <a:pPr algn="l"/>
            <a:r>
              <a:rPr lang="en-US" altLang="en-US" sz="1200">
                <a:solidFill>
                  <a:schemeClr val="tx1"/>
                </a:solidFill>
              </a:rPr>
              <a:t>	LOW 8			' Enable alarm if not below</a:t>
            </a:r>
          </a:p>
          <a:p>
            <a:pPr algn="l"/>
            <a:r>
              <a:rPr lang="en-US" altLang="en-US" sz="1200">
                <a:solidFill>
                  <a:schemeClr val="tx1"/>
                </a:solidFill>
              </a:rPr>
              <a:t>NoAlarm:  </a:t>
            </a:r>
          </a:p>
          <a:p>
            <a:pPr algn="l"/>
            <a:r>
              <a:rPr lang="en-US" altLang="en-US" sz="1200">
                <a:solidFill>
                  <a:schemeClr val="tx1"/>
                </a:solidFill>
              </a:rPr>
              <a:t>Return</a:t>
            </a:r>
          </a:p>
          <a:p>
            <a:pPr algn="l"/>
            <a:endParaRPr lang="en-US" altLang="en-US" sz="1200">
              <a:solidFill>
                <a:schemeClr val="tx1"/>
              </a:solidFill>
            </a:endParaRPr>
          </a:p>
          <a:p>
            <a:pPr algn="l"/>
            <a:r>
              <a:rPr lang="en-US" altLang="en-US" sz="1200">
                <a:solidFill>
                  <a:schemeClr val="tx1"/>
                </a:solidFill>
              </a:rPr>
              <a:t>Get_SetPoint:</a:t>
            </a:r>
          </a:p>
          <a:p>
            <a:pPr algn="l"/>
            <a:r>
              <a:rPr lang="en-US" altLang="en-US" sz="1200">
                <a:solidFill>
                  <a:schemeClr val="tx1"/>
                </a:solidFill>
              </a:rPr>
              <a:t>     DEBUG "!READ (Setp)",CR		' Read setpoint from plot</a:t>
            </a:r>
          </a:p>
          <a:p>
            <a:pPr algn="l"/>
            <a:r>
              <a:rPr lang="en-US" altLang="en-US" sz="1200">
                <a:solidFill>
                  <a:schemeClr val="tx1"/>
                </a:solidFill>
              </a:rPr>
              <a:t>     SERIN 16,84,500, Timeout,[DEC SetPoint]	' Accept returning data</a:t>
            </a:r>
          </a:p>
          <a:p>
            <a:pPr algn="l"/>
            <a:r>
              <a:rPr lang="en-US" altLang="en-US" sz="1200">
                <a:solidFill>
                  <a:schemeClr val="tx1"/>
                </a:solidFill>
              </a:rPr>
              <a:t>Timeout:</a:t>
            </a:r>
          </a:p>
          <a:p>
            <a:pPr algn="l"/>
            <a:r>
              <a:rPr lang="en-US" altLang="en-US" sz="1200">
                <a:solidFill>
                  <a:schemeClr val="tx1"/>
                </a:solidFill>
              </a:rPr>
              <a:t>Return</a:t>
            </a:r>
          </a:p>
          <a:p>
            <a:pPr algn="l"/>
            <a:endParaRPr lang="en-US" altLang="en-US" sz="1200">
              <a:solidFill>
                <a:schemeClr val="tx1"/>
              </a:solidFill>
            </a:endParaRPr>
          </a:p>
          <a:p>
            <a:pPr algn="l"/>
            <a:r>
              <a:rPr lang="en-US" altLang="en-US" sz="1200">
                <a:solidFill>
                  <a:schemeClr val="tx1"/>
                </a:solidFill>
              </a:rPr>
              <a:t>Update_Plot:        </a:t>
            </a:r>
          </a:p>
          <a:p>
            <a:pPr algn="l"/>
            <a:r>
              <a:rPr lang="en-US" altLang="en-US" sz="1200">
                <a:solidFill>
                  <a:schemeClr val="tx1"/>
                </a:solidFill>
              </a:rPr>
              <a:t>     DEBUG DEC Temp, ",", DEC SetPoint, CR	' Plot temp &amp; setpoint</a:t>
            </a:r>
          </a:p>
          <a:p>
            <a:pPr algn="l"/>
            <a:r>
              <a:rPr lang="en-US" altLang="en-US" sz="1200">
                <a:solidFill>
                  <a:schemeClr val="tx1"/>
                </a:solidFill>
              </a:rPr>
              <a:t>     DEBUG IBIN1 OUT8,CR		' plot alarm bit</a:t>
            </a:r>
          </a:p>
          <a:p>
            <a:pPr algn="l"/>
            <a:r>
              <a:rPr lang="en-US" altLang="en-US" sz="1200">
                <a:solidFill>
                  <a:schemeClr val="tx1"/>
                </a:solidFill>
              </a:rPr>
              <a:t>     DEBUG "!POBJ Temp = ", DEC Temp,CR	' update meter reading</a:t>
            </a:r>
          </a:p>
          <a:p>
            <a:pPr algn="l"/>
            <a:r>
              <a:rPr lang="en-US" altLang="en-US" sz="1200">
                <a:solidFill>
                  <a:schemeClr val="tx1"/>
                </a:solidFill>
              </a:rPr>
              <a:t>Return</a:t>
            </a:r>
          </a:p>
          <a:p>
            <a:pPr algn="l"/>
            <a:endParaRPr lang="en-US" altLang="en-US" sz="1200">
              <a:solidFill>
                <a:schemeClr val="tx1"/>
              </a:solidFill>
            </a:endParaRP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F792078A-5864-4E4A-B346-46465C35A4A3}"/>
              </a:ext>
            </a:extLst>
          </p:cNvPr>
          <p:cNvSpPr>
            <a:spLocks noGrp="1"/>
          </p:cNvSpPr>
          <p:nvPr>
            <p:ph type="sldNum" sz="quarter" idx="12"/>
          </p:nvPr>
        </p:nvSpPr>
        <p:spPr/>
        <p:txBody>
          <a:bodyPr/>
          <a:lstStyle/>
          <a:p>
            <a:fld id="{11480029-274F-4509-941E-3143C93424B9}" type="slidenum">
              <a:rPr lang="en-US" altLang="en-US"/>
              <a:pPr/>
              <a:t>271</a:t>
            </a:fld>
            <a:endParaRPr lang="en-US" altLang="en-US"/>
          </a:p>
        </p:txBody>
      </p:sp>
      <p:pic>
        <p:nvPicPr>
          <p:cNvPr id="449540" name="Picture 4">
            <a:extLst>
              <a:ext uri="{FF2B5EF4-FFF2-40B4-BE49-F238E27FC236}">
                <a16:creationId xmlns:a16="http://schemas.microsoft.com/office/drawing/2014/main" id="{A3C7F438-4082-4CA6-8298-4FA5BB43B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90600"/>
            <a:ext cx="6248400" cy="52863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9547" name="Picture 11">
            <a:extLst>
              <a:ext uri="{FF2B5EF4-FFF2-40B4-BE49-F238E27FC236}">
                <a16:creationId xmlns:a16="http://schemas.microsoft.com/office/drawing/2014/main" id="{43D17D0A-17A1-4F51-87F3-958386A51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6248400" cy="52863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9552" name="Group 16">
            <a:extLst>
              <a:ext uri="{FF2B5EF4-FFF2-40B4-BE49-F238E27FC236}">
                <a16:creationId xmlns:a16="http://schemas.microsoft.com/office/drawing/2014/main" id="{CC3B2295-84B3-45C7-8705-E729BECC3EA6}"/>
              </a:ext>
            </a:extLst>
          </p:cNvPr>
          <p:cNvGrpSpPr>
            <a:grpSpLocks/>
          </p:cNvGrpSpPr>
          <p:nvPr/>
        </p:nvGrpSpPr>
        <p:grpSpPr bwMode="auto">
          <a:xfrm>
            <a:off x="7162800" y="3048000"/>
            <a:ext cx="1731963" cy="542925"/>
            <a:chOff x="4512" y="1920"/>
            <a:chExt cx="1091" cy="342"/>
          </a:xfrm>
        </p:grpSpPr>
        <p:sp>
          <p:nvSpPr>
            <p:cNvPr id="449548" name="Line 12">
              <a:extLst>
                <a:ext uri="{FF2B5EF4-FFF2-40B4-BE49-F238E27FC236}">
                  <a16:creationId xmlns:a16="http://schemas.microsoft.com/office/drawing/2014/main" id="{98A438C3-76CB-4379-BE26-8B70810DD013}"/>
                </a:ext>
              </a:extLst>
            </p:cNvPr>
            <p:cNvSpPr>
              <a:spLocks noChangeShapeType="1"/>
            </p:cNvSpPr>
            <p:nvPr/>
          </p:nvSpPr>
          <p:spPr bwMode="auto">
            <a:xfrm flipH="1">
              <a:off x="4512" y="2064"/>
              <a:ext cx="384" cy="0"/>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9549" name="Rectangle 13">
              <a:extLst>
                <a:ext uri="{FF2B5EF4-FFF2-40B4-BE49-F238E27FC236}">
                  <a16:creationId xmlns:a16="http://schemas.microsoft.com/office/drawing/2014/main" id="{966F12AE-48D8-4CD4-9B81-97588573C50E}"/>
                </a:ext>
              </a:extLst>
            </p:cNvPr>
            <p:cNvSpPr>
              <a:spLocks noChangeArrowheads="1"/>
            </p:cNvSpPr>
            <p:nvPr/>
          </p:nvSpPr>
          <p:spPr bwMode="auto">
            <a:xfrm>
              <a:off x="4896" y="1920"/>
              <a:ext cx="707" cy="342"/>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t>Adjust Setpoint</a:t>
              </a:r>
            </a:p>
          </p:txBody>
        </p:sp>
      </p:grpSp>
      <p:grpSp>
        <p:nvGrpSpPr>
          <p:cNvPr id="449550" name="Group 14">
            <a:extLst>
              <a:ext uri="{FF2B5EF4-FFF2-40B4-BE49-F238E27FC236}">
                <a16:creationId xmlns:a16="http://schemas.microsoft.com/office/drawing/2014/main" id="{1917AD1A-A3D8-4D7D-9F64-16F3B0F0A3AD}"/>
              </a:ext>
            </a:extLst>
          </p:cNvPr>
          <p:cNvGrpSpPr>
            <a:grpSpLocks/>
          </p:cNvGrpSpPr>
          <p:nvPr/>
        </p:nvGrpSpPr>
        <p:grpSpPr bwMode="auto">
          <a:xfrm>
            <a:off x="5105400" y="304800"/>
            <a:ext cx="1122363" cy="990600"/>
            <a:chOff x="3216" y="192"/>
            <a:chExt cx="707" cy="624"/>
          </a:xfrm>
        </p:grpSpPr>
        <p:sp>
          <p:nvSpPr>
            <p:cNvPr id="449542" name="Line 6">
              <a:extLst>
                <a:ext uri="{FF2B5EF4-FFF2-40B4-BE49-F238E27FC236}">
                  <a16:creationId xmlns:a16="http://schemas.microsoft.com/office/drawing/2014/main" id="{72C57E51-30C7-4F4D-AAF0-3F5C0A12A5C2}"/>
                </a:ext>
              </a:extLst>
            </p:cNvPr>
            <p:cNvSpPr>
              <a:spLocks noChangeShapeType="1"/>
            </p:cNvSpPr>
            <p:nvPr/>
          </p:nvSpPr>
          <p:spPr bwMode="auto">
            <a:xfrm>
              <a:off x="3552" y="528"/>
              <a:ext cx="0" cy="288"/>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9543" name="Rectangle 7">
              <a:extLst>
                <a:ext uri="{FF2B5EF4-FFF2-40B4-BE49-F238E27FC236}">
                  <a16:creationId xmlns:a16="http://schemas.microsoft.com/office/drawing/2014/main" id="{5B82522A-4EBB-4454-A768-59B1A8EDBBDA}"/>
                </a:ext>
              </a:extLst>
            </p:cNvPr>
            <p:cNvSpPr>
              <a:spLocks noChangeArrowheads="1"/>
            </p:cNvSpPr>
            <p:nvPr/>
          </p:nvSpPr>
          <p:spPr bwMode="auto">
            <a:xfrm>
              <a:off x="3216" y="192"/>
              <a:ext cx="707" cy="342"/>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t>Select Port</a:t>
              </a:r>
            </a:p>
          </p:txBody>
        </p:sp>
      </p:grpSp>
      <p:grpSp>
        <p:nvGrpSpPr>
          <p:cNvPr id="449551" name="Group 15">
            <a:extLst>
              <a:ext uri="{FF2B5EF4-FFF2-40B4-BE49-F238E27FC236}">
                <a16:creationId xmlns:a16="http://schemas.microsoft.com/office/drawing/2014/main" id="{96ED7D8A-FD17-4906-B1F6-F4982FC4D828}"/>
              </a:ext>
            </a:extLst>
          </p:cNvPr>
          <p:cNvGrpSpPr>
            <a:grpSpLocks/>
          </p:cNvGrpSpPr>
          <p:nvPr/>
        </p:nvGrpSpPr>
        <p:grpSpPr bwMode="auto">
          <a:xfrm>
            <a:off x="1981200" y="304800"/>
            <a:ext cx="1122363" cy="990600"/>
            <a:chOff x="1248" y="192"/>
            <a:chExt cx="707" cy="624"/>
          </a:xfrm>
        </p:grpSpPr>
        <p:sp>
          <p:nvSpPr>
            <p:cNvPr id="449544" name="Line 8">
              <a:extLst>
                <a:ext uri="{FF2B5EF4-FFF2-40B4-BE49-F238E27FC236}">
                  <a16:creationId xmlns:a16="http://schemas.microsoft.com/office/drawing/2014/main" id="{1029971A-7A38-4A63-9220-82673F0CA85F}"/>
                </a:ext>
              </a:extLst>
            </p:cNvPr>
            <p:cNvSpPr>
              <a:spLocks noChangeShapeType="1"/>
            </p:cNvSpPr>
            <p:nvPr/>
          </p:nvSpPr>
          <p:spPr bwMode="auto">
            <a:xfrm>
              <a:off x="1584" y="480"/>
              <a:ext cx="0" cy="336"/>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9546" name="Line 10">
              <a:extLst>
                <a:ext uri="{FF2B5EF4-FFF2-40B4-BE49-F238E27FC236}">
                  <a16:creationId xmlns:a16="http://schemas.microsoft.com/office/drawing/2014/main" id="{BA8318C0-F0B4-4068-9918-D12C1A3741A5}"/>
                </a:ext>
              </a:extLst>
            </p:cNvPr>
            <p:cNvSpPr>
              <a:spLocks noChangeShapeType="1"/>
            </p:cNvSpPr>
            <p:nvPr/>
          </p:nvSpPr>
          <p:spPr bwMode="auto">
            <a:xfrm>
              <a:off x="1728" y="528"/>
              <a:ext cx="0" cy="288"/>
            </a:xfrm>
            <a:prstGeom prst="line">
              <a:avLst/>
            </a:prstGeom>
            <a:noFill/>
            <a:ln w="254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49545" name="Rectangle 9">
              <a:extLst>
                <a:ext uri="{FF2B5EF4-FFF2-40B4-BE49-F238E27FC236}">
                  <a16:creationId xmlns:a16="http://schemas.microsoft.com/office/drawing/2014/main" id="{9AD76723-1E6F-43D0-A932-F4EC834104A2}"/>
                </a:ext>
              </a:extLst>
            </p:cNvPr>
            <p:cNvSpPr>
              <a:spLocks noChangeArrowheads="1"/>
            </p:cNvSpPr>
            <p:nvPr/>
          </p:nvSpPr>
          <p:spPr bwMode="auto">
            <a:xfrm>
              <a:off x="1248" y="192"/>
              <a:ext cx="707" cy="342"/>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t>Connect &amp; Plot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2000"/>
                                  </p:stCondLst>
                                  <p:childTnLst>
                                    <p:set>
                                      <p:cBhvr>
                                        <p:cTn id="6" dur="1" fill="hold">
                                          <p:stCondLst>
                                            <p:cond delay="0"/>
                                          </p:stCondLst>
                                        </p:cTn>
                                        <p:tgtEl>
                                          <p:spTgt spid="449550"/>
                                        </p:tgtEl>
                                        <p:attrNameLst>
                                          <p:attrName>style.visibility</p:attrName>
                                        </p:attrNameLst>
                                      </p:cBhvr>
                                      <p:to>
                                        <p:strVal val="visible"/>
                                      </p:to>
                                    </p:set>
                                    <p:anim calcmode="lin" valueType="num">
                                      <p:cBhvr additive="base">
                                        <p:cTn id="7" dur="500" fill="hold"/>
                                        <p:tgtEl>
                                          <p:spTgt spid="449550"/>
                                        </p:tgtEl>
                                        <p:attrNameLst>
                                          <p:attrName>ppt_x</p:attrName>
                                        </p:attrNameLst>
                                      </p:cBhvr>
                                      <p:tavLst>
                                        <p:tav tm="0">
                                          <p:val>
                                            <p:strVal val="#ppt_x"/>
                                          </p:val>
                                        </p:tav>
                                        <p:tav tm="100000">
                                          <p:val>
                                            <p:strVal val="#ppt_x"/>
                                          </p:val>
                                        </p:tav>
                                      </p:tavLst>
                                    </p:anim>
                                    <p:anim calcmode="lin" valueType="num">
                                      <p:cBhvr additive="base">
                                        <p:cTn id="8" dur="500" fill="hold"/>
                                        <p:tgtEl>
                                          <p:spTgt spid="44955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500"/>
                            </p:stCondLst>
                            <p:childTnLst>
                              <p:par>
                                <p:cTn id="10" presetID="2" presetClass="entr" presetSubtype="1" fill="hold" nodeType="afterEffect">
                                  <p:stCondLst>
                                    <p:cond delay="1000"/>
                                  </p:stCondLst>
                                  <p:childTnLst>
                                    <p:set>
                                      <p:cBhvr>
                                        <p:cTn id="11" dur="1" fill="hold">
                                          <p:stCondLst>
                                            <p:cond delay="0"/>
                                          </p:stCondLst>
                                        </p:cTn>
                                        <p:tgtEl>
                                          <p:spTgt spid="449551"/>
                                        </p:tgtEl>
                                        <p:attrNameLst>
                                          <p:attrName>style.visibility</p:attrName>
                                        </p:attrNameLst>
                                      </p:cBhvr>
                                      <p:to>
                                        <p:strVal val="visible"/>
                                      </p:to>
                                    </p:set>
                                    <p:anim calcmode="lin" valueType="num">
                                      <p:cBhvr additive="base">
                                        <p:cTn id="12" dur="500" fill="hold"/>
                                        <p:tgtEl>
                                          <p:spTgt spid="449551"/>
                                        </p:tgtEl>
                                        <p:attrNameLst>
                                          <p:attrName>ppt_x</p:attrName>
                                        </p:attrNameLst>
                                      </p:cBhvr>
                                      <p:tavLst>
                                        <p:tav tm="0">
                                          <p:val>
                                            <p:strVal val="#ppt_x"/>
                                          </p:val>
                                        </p:tav>
                                        <p:tav tm="100000">
                                          <p:val>
                                            <p:strVal val="#ppt_x"/>
                                          </p:val>
                                        </p:tav>
                                      </p:tavLst>
                                    </p:anim>
                                    <p:anim calcmode="lin" valueType="num">
                                      <p:cBhvr additive="base">
                                        <p:cTn id="13" dur="500" fill="hold"/>
                                        <p:tgtEl>
                                          <p:spTgt spid="449551"/>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4000"/>
                            </p:stCondLst>
                            <p:childTnLst>
                              <p:par>
                                <p:cTn id="15" presetID="9" presetClass="entr" presetSubtype="0" fill="hold" nodeType="afterEffect">
                                  <p:stCondLst>
                                    <p:cond delay="1000"/>
                                  </p:stCondLst>
                                  <p:childTnLst>
                                    <p:set>
                                      <p:cBhvr>
                                        <p:cTn id="16" dur="1" fill="hold">
                                          <p:stCondLst>
                                            <p:cond delay="0"/>
                                          </p:stCondLst>
                                        </p:cTn>
                                        <p:tgtEl>
                                          <p:spTgt spid="449547"/>
                                        </p:tgtEl>
                                        <p:attrNameLst>
                                          <p:attrName>style.visibility</p:attrName>
                                        </p:attrNameLst>
                                      </p:cBhvr>
                                      <p:to>
                                        <p:strVal val="visible"/>
                                      </p:to>
                                    </p:set>
                                    <p:animEffect transition="in" filter="dissolve">
                                      <p:cBhvr>
                                        <p:cTn id="17" dur="500"/>
                                        <p:tgtEl>
                                          <p:spTgt spid="449547"/>
                                        </p:tgtEl>
                                      </p:cBhvr>
                                    </p:animEffect>
                                  </p:childTnLst>
                                </p:cTn>
                              </p:par>
                            </p:childTnLst>
                          </p:cTn>
                        </p:par>
                        <p:par>
                          <p:cTn id="18" fill="hold" nodeType="afterGroup">
                            <p:stCondLst>
                              <p:cond delay="5500"/>
                            </p:stCondLst>
                            <p:childTnLst>
                              <p:par>
                                <p:cTn id="19" presetID="2" presetClass="entr" presetSubtype="2" fill="hold" nodeType="afterEffect">
                                  <p:stCondLst>
                                    <p:cond delay="1000"/>
                                  </p:stCondLst>
                                  <p:childTnLst>
                                    <p:set>
                                      <p:cBhvr>
                                        <p:cTn id="20" dur="1" fill="hold">
                                          <p:stCondLst>
                                            <p:cond delay="0"/>
                                          </p:stCondLst>
                                        </p:cTn>
                                        <p:tgtEl>
                                          <p:spTgt spid="449552"/>
                                        </p:tgtEl>
                                        <p:attrNameLst>
                                          <p:attrName>style.visibility</p:attrName>
                                        </p:attrNameLst>
                                      </p:cBhvr>
                                      <p:to>
                                        <p:strVal val="visible"/>
                                      </p:to>
                                    </p:set>
                                    <p:anim calcmode="lin" valueType="num">
                                      <p:cBhvr additive="base">
                                        <p:cTn id="21" dur="500" fill="hold"/>
                                        <p:tgtEl>
                                          <p:spTgt spid="449552"/>
                                        </p:tgtEl>
                                        <p:attrNameLst>
                                          <p:attrName>ppt_x</p:attrName>
                                        </p:attrNameLst>
                                      </p:cBhvr>
                                      <p:tavLst>
                                        <p:tav tm="0">
                                          <p:val>
                                            <p:strVal val="1+#ppt_w/2"/>
                                          </p:val>
                                        </p:tav>
                                        <p:tav tm="100000">
                                          <p:val>
                                            <p:strVal val="#ppt_x"/>
                                          </p:val>
                                        </p:tav>
                                      </p:tavLst>
                                    </p:anim>
                                    <p:anim calcmode="lin" valueType="num">
                                      <p:cBhvr additive="base">
                                        <p:cTn id="22" dur="500" fill="hold"/>
                                        <p:tgtEl>
                                          <p:spTgt spid="4495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EAAFBF1-C461-4475-BBDB-5D58BD57F95C}"/>
              </a:ext>
            </a:extLst>
          </p:cNvPr>
          <p:cNvSpPr>
            <a:spLocks noGrp="1"/>
          </p:cNvSpPr>
          <p:nvPr>
            <p:ph type="sldNum" sz="quarter" idx="12"/>
          </p:nvPr>
        </p:nvSpPr>
        <p:spPr/>
        <p:txBody>
          <a:bodyPr/>
          <a:lstStyle/>
          <a:p>
            <a:fld id="{F2197D42-BEFE-43E7-9D73-33E9B9F01D16}" type="slidenum">
              <a:rPr lang="en-US" altLang="en-US"/>
              <a:pPr/>
              <a:t>272</a:t>
            </a:fld>
            <a:endParaRPr lang="en-US" altLang="en-US"/>
          </a:p>
        </p:txBody>
      </p:sp>
      <p:sp>
        <p:nvSpPr>
          <p:cNvPr id="450563" name="Rectangle 3">
            <a:extLst>
              <a:ext uri="{FF2B5EF4-FFF2-40B4-BE49-F238E27FC236}">
                <a16:creationId xmlns:a16="http://schemas.microsoft.com/office/drawing/2014/main" id="{AB135FA3-1DA3-41C6-83B7-A6E245F7174F}"/>
              </a:ext>
            </a:extLst>
          </p:cNvPr>
          <p:cNvSpPr>
            <a:spLocks noGrp="1" noRot="1" noChangeArrowheads="1"/>
          </p:cNvSpPr>
          <p:nvPr>
            <p:ph type="body" idx="1"/>
          </p:nvPr>
        </p:nvSpPr>
        <p:spPr>
          <a:xfrm>
            <a:off x="304800" y="152400"/>
            <a:ext cx="8540750" cy="2286000"/>
          </a:xfrm>
        </p:spPr>
        <p:txBody>
          <a:bodyPr/>
          <a:lstStyle/>
          <a:p>
            <a:r>
              <a:rPr lang="en-US" altLang="en-US"/>
              <a:t>StampPlot Standard is free for use by home &amp; educational BASIC Stamp users.</a:t>
            </a:r>
          </a:p>
          <a:p>
            <a:r>
              <a:rPr lang="en-US" altLang="en-US"/>
              <a:t>The Pro license adds the ability to perform drag and drop building of interfaces.</a:t>
            </a:r>
          </a:p>
        </p:txBody>
      </p:sp>
      <p:pic>
        <p:nvPicPr>
          <p:cNvPr id="450564" name="Picture 4">
            <a:extLst>
              <a:ext uri="{FF2B5EF4-FFF2-40B4-BE49-F238E27FC236}">
                <a16:creationId xmlns:a16="http://schemas.microsoft.com/office/drawing/2014/main" id="{4EA10824-AEB1-45D7-946C-BA79A6F5A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90800"/>
            <a:ext cx="2895600" cy="40386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65" name="Picture 5">
            <a:extLst>
              <a:ext uri="{FF2B5EF4-FFF2-40B4-BE49-F238E27FC236}">
                <a16:creationId xmlns:a16="http://schemas.microsoft.com/office/drawing/2014/main" id="{F31BAD31-2E3C-4651-9D1C-1B375BCA25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590800"/>
            <a:ext cx="2259013" cy="40386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47DC5F9-9EC9-4CC0-8244-CA5D829A640A}"/>
              </a:ext>
            </a:extLst>
          </p:cNvPr>
          <p:cNvSpPr>
            <a:spLocks noGrp="1"/>
          </p:cNvSpPr>
          <p:nvPr>
            <p:ph type="sldNum" sz="quarter" idx="12"/>
          </p:nvPr>
        </p:nvSpPr>
        <p:spPr/>
        <p:txBody>
          <a:bodyPr/>
          <a:lstStyle/>
          <a:p>
            <a:fld id="{1331D992-7544-4269-9B80-492D123CB040}" type="slidenum">
              <a:rPr lang="en-US" altLang="en-US"/>
              <a:pPr/>
              <a:t>273</a:t>
            </a:fld>
            <a:endParaRPr lang="en-US" altLang="en-US"/>
          </a:p>
        </p:txBody>
      </p:sp>
      <p:sp>
        <p:nvSpPr>
          <p:cNvPr id="451586" name="Rectangle 2">
            <a:extLst>
              <a:ext uri="{FF2B5EF4-FFF2-40B4-BE49-F238E27FC236}">
                <a16:creationId xmlns:a16="http://schemas.microsoft.com/office/drawing/2014/main" id="{ADE18458-34B7-4AB8-8950-5AD7640DBF9C}"/>
              </a:ext>
            </a:extLst>
          </p:cNvPr>
          <p:cNvSpPr>
            <a:spLocks noGrp="1" noRot="1" noChangeArrowheads="1"/>
          </p:cNvSpPr>
          <p:nvPr>
            <p:ph type="title"/>
          </p:nvPr>
        </p:nvSpPr>
        <p:spPr/>
        <p:txBody>
          <a:bodyPr/>
          <a:lstStyle/>
          <a:p>
            <a:r>
              <a:rPr lang="en-US" altLang="en-US"/>
              <a:t>StampDAQ ™</a:t>
            </a:r>
          </a:p>
        </p:txBody>
      </p:sp>
      <p:sp>
        <p:nvSpPr>
          <p:cNvPr id="451587" name="Rectangle 3">
            <a:extLst>
              <a:ext uri="{FF2B5EF4-FFF2-40B4-BE49-F238E27FC236}">
                <a16:creationId xmlns:a16="http://schemas.microsoft.com/office/drawing/2014/main" id="{5CAD6893-4B17-4743-874A-6BB6243ED588}"/>
              </a:ext>
            </a:extLst>
          </p:cNvPr>
          <p:cNvSpPr>
            <a:spLocks noGrp="1" noRot="1" noChangeArrowheads="1"/>
          </p:cNvSpPr>
          <p:nvPr>
            <p:ph type="body" idx="1"/>
          </p:nvPr>
        </p:nvSpPr>
        <p:spPr/>
        <p:txBody>
          <a:bodyPr/>
          <a:lstStyle/>
          <a:p>
            <a:r>
              <a:rPr lang="en-US" altLang="en-US"/>
              <a:t>StampDAQ is a macro for Excel® (2000 or higher) that may be used to bring data directly into a spread sheet for analysis. </a:t>
            </a:r>
            <a:br>
              <a:rPr lang="en-US" altLang="en-US"/>
            </a:br>
            <a:r>
              <a:rPr lang="en-US" altLang="en-US">
                <a:hlinkClick r:id="rId2"/>
              </a:rPr>
              <a:t>Link</a:t>
            </a:r>
            <a:br>
              <a:rPr lang="en-US" altLang="en-US"/>
            </a:br>
            <a:endParaRPr lang="en-US" altLang="en-US"/>
          </a:p>
          <a:p>
            <a:r>
              <a:rPr lang="en-US" altLang="en-US"/>
              <a:t>Up to 10 values may be accepted.</a:t>
            </a:r>
            <a:br>
              <a:rPr lang="en-US" altLang="en-US"/>
            </a:br>
            <a:r>
              <a:rPr lang="en-US" altLang="en-US" sz="2400">
                <a:solidFill>
                  <a:schemeClr val="tx2"/>
                </a:solidFill>
              </a:rPr>
              <a:t>DEBUG "DATA,TIME,", DEC val1,",", DEC val2,CR</a:t>
            </a:r>
            <a:br>
              <a:rPr lang="en-US" altLang="en-US" sz="2400">
                <a:solidFill>
                  <a:schemeClr val="tx2"/>
                </a:solidFill>
              </a:rPr>
            </a:br>
            <a:r>
              <a:rPr lang="en-US" altLang="en-US" sz="2800">
                <a:solidFill>
                  <a:schemeClr val="folHlink"/>
                </a:solidFill>
              </a:rPr>
              <a:t>DATA,TIME,50,100</a:t>
            </a:r>
            <a:br>
              <a:rPr lang="en-US" altLang="en-US" sz="2800">
                <a:solidFill>
                  <a:schemeClr val="tx2"/>
                </a:solidFill>
              </a:rPr>
            </a:br>
            <a:r>
              <a:rPr lang="en-US" altLang="en-US" sz="2800"/>
              <a:t>TIME is replaced by current time by StampDAQ</a:t>
            </a:r>
            <a:endParaRPr lang="en-US" altLang="en-US"/>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7863860-49A3-451B-BA1E-7FC64DA2E226}"/>
              </a:ext>
            </a:extLst>
          </p:cNvPr>
          <p:cNvSpPr>
            <a:spLocks noGrp="1"/>
          </p:cNvSpPr>
          <p:nvPr>
            <p:ph type="sldNum" sz="quarter" idx="12"/>
          </p:nvPr>
        </p:nvSpPr>
        <p:spPr/>
        <p:txBody>
          <a:bodyPr/>
          <a:lstStyle/>
          <a:p>
            <a:fld id="{F538E83F-10FB-4278-8BDA-E793CBDA58EB}" type="slidenum">
              <a:rPr lang="en-US" altLang="en-US"/>
              <a:pPr/>
              <a:t>274</a:t>
            </a:fld>
            <a:endParaRPr lang="en-US" altLang="en-US"/>
          </a:p>
        </p:txBody>
      </p:sp>
      <p:sp>
        <p:nvSpPr>
          <p:cNvPr id="453634" name="Rectangle 2">
            <a:extLst>
              <a:ext uri="{FF2B5EF4-FFF2-40B4-BE49-F238E27FC236}">
                <a16:creationId xmlns:a16="http://schemas.microsoft.com/office/drawing/2014/main" id="{CEEB4C3C-1DFD-4E63-981D-CDCE3FC99204}"/>
              </a:ext>
            </a:extLst>
          </p:cNvPr>
          <p:cNvSpPr>
            <a:spLocks noGrp="1" noRot="1" noChangeArrowheads="1"/>
          </p:cNvSpPr>
          <p:nvPr>
            <p:ph type="title"/>
          </p:nvPr>
        </p:nvSpPr>
        <p:spPr/>
        <p:txBody>
          <a:bodyPr/>
          <a:lstStyle/>
          <a:p>
            <a:endParaRPr lang="en-US" altLang="en-US"/>
          </a:p>
        </p:txBody>
      </p:sp>
      <p:sp>
        <p:nvSpPr>
          <p:cNvPr id="453636" name="Text Box 4">
            <a:extLst>
              <a:ext uri="{FF2B5EF4-FFF2-40B4-BE49-F238E27FC236}">
                <a16:creationId xmlns:a16="http://schemas.microsoft.com/office/drawing/2014/main" id="{2579A8B2-8F9F-40F8-909F-5179DB4C12B2}"/>
              </a:ext>
            </a:extLst>
          </p:cNvPr>
          <p:cNvSpPr txBox="1">
            <a:spLocks noChangeArrowheads="1"/>
          </p:cNvSpPr>
          <p:nvPr/>
        </p:nvSpPr>
        <p:spPr bwMode="auto">
          <a:xfrm>
            <a:off x="1066800" y="838200"/>
            <a:ext cx="6734175" cy="4681538"/>
          </a:xfrm>
          <a:prstGeom prst="rect">
            <a:avLst/>
          </a:prstGeom>
          <a:solidFill>
            <a:srgbClr val="0000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200">
                <a:solidFill>
                  <a:schemeClr val="tx1"/>
                </a:solidFill>
              </a:rPr>
              <a:t>'Prog. 9C: Sending data to StampDAQ</a:t>
            </a:r>
          </a:p>
          <a:p>
            <a:pPr algn="l"/>
            <a:r>
              <a:rPr lang="en-US" altLang="en-US" sz="1200">
                <a:solidFill>
                  <a:schemeClr val="tx1"/>
                </a:solidFill>
              </a:rPr>
              <a:t>Temp	VAR Word</a:t>
            </a:r>
          </a:p>
          <a:p>
            <a:pPr algn="l"/>
            <a:r>
              <a:rPr lang="en-US" altLang="en-US" sz="1200">
                <a:solidFill>
                  <a:schemeClr val="tx1"/>
                </a:solidFill>
              </a:rPr>
              <a:t>SetPoint	VAR Byte</a:t>
            </a:r>
          </a:p>
          <a:p>
            <a:pPr algn="l"/>
            <a:r>
              <a:rPr lang="en-US" altLang="en-US" sz="1200">
                <a:solidFill>
                  <a:schemeClr val="tx1"/>
                </a:solidFill>
              </a:rPr>
              <a:t>ADres	VAR	BYTE		' A/D result (8 bits)</a:t>
            </a:r>
          </a:p>
          <a:p>
            <a:pPr algn="l"/>
            <a:r>
              <a:rPr lang="en-US" altLang="en-US" sz="1200">
                <a:solidFill>
                  <a:schemeClr val="tx1"/>
                </a:solidFill>
              </a:rPr>
              <a:t>ADcs	CON	12		' A/D enable (low true)</a:t>
            </a:r>
          </a:p>
          <a:p>
            <a:pPr algn="l"/>
            <a:r>
              <a:rPr lang="en-US" altLang="en-US" sz="1200">
                <a:solidFill>
                  <a:schemeClr val="tx1"/>
                </a:solidFill>
              </a:rPr>
              <a:t>ADdat	CON	15		' A/D data line  *** Activity board use 14</a:t>
            </a:r>
          </a:p>
          <a:p>
            <a:pPr algn="l"/>
            <a:r>
              <a:rPr lang="en-US" altLang="en-US" sz="1200">
                <a:solidFill>
                  <a:schemeClr val="tx1"/>
                </a:solidFill>
              </a:rPr>
              <a:t>ADclk	CON	14		' A/D clock        *** Activity board use 15</a:t>
            </a:r>
          </a:p>
          <a:p>
            <a:pPr algn="l"/>
            <a:r>
              <a:rPr lang="en-US" altLang="en-US" sz="1200">
                <a:solidFill>
                  <a:schemeClr val="tx1"/>
                </a:solidFill>
              </a:rPr>
              <a:t>LED	CON 8</a:t>
            </a:r>
          </a:p>
          <a:p>
            <a:pPr algn="l"/>
            <a:endParaRPr lang="en-US" altLang="en-US" sz="1200">
              <a:solidFill>
                <a:schemeClr val="tx1"/>
              </a:solidFill>
            </a:endParaRPr>
          </a:p>
          <a:p>
            <a:pPr algn="l"/>
            <a:r>
              <a:rPr lang="en-US" altLang="en-US" sz="1200">
                <a:solidFill>
                  <a:schemeClr val="tx1"/>
                </a:solidFill>
              </a:rPr>
              <a:t>PAUSE 1000</a:t>
            </a:r>
          </a:p>
          <a:p>
            <a:pPr algn="l"/>
            <a:r>
              <a:rPr lang="en-US" altLang="en-US" sz="1200">
                <a:solidFill>
                  <a:schemeClr val="tx1"/>
                </a:solidFill>
              </a:rPr>
              <a:t>DEBUG CR,"CLEARDATA",CR		'Clear columns</a:t>
            </a:r>
          </a:p>
          <a:p>
            <a:pPr algn="l"/>
            <a:r>
              <a:rPr lang="en-US" altLang="en-US" sz="1200">
                <a:solidFill>
                  <a:schemeClr val="tx1"/>
                </a:solidFill>
              </a:rPr>
              <a:t>DEBUG "LABEL,TIME,Temperature,,,,,,,",CR	'Label columns</a:t>
            </a:r>
          </a:p>
          <a:p>
            <a:pPr algn="l"/>
            <a:endParaRPr lang="en-US" altLang="en-US" sz="1200">
              <a:solidFill>
                <a:schemeClr val="tx1"/>
              </a:solidFill>
            </a:endParaRPr>
          </a:p>
          <a:p>
            <a:pPr algn="l"/>
            <a:r>
              <a:rPr lang="en-US" altLang="en-US" sz="1200">
                <a:solidFill>
                  <a:schemeClr val="tx1"/>
                </a:solidFill>
              </a:rPr>
              <a:t>Main:</a:t>
            </a:r>
          </a:p>
          <a:p>
            <a:pPr algn="l"/>
            <a:r>
              <a:rPr lang="en-US" altLang="en-US" sz="1200">
                <a:solidFill>
                  <a:schemeClr val="tx1"/>
                </a:solidFill>
              </a:rPr>
              <a:t>	LOW ADcs				' Enable ADC</a:t>
            </a:r>
          </a:p>
          <a:p>
            <a:pPr algn="l"/>
            <a:r>
              <a:rPr lang="en-US" altLang="en-US" sz="1200">
                <a:solidFill>
                  <a:schemeClr val="tx1"/>
                </a:solidFill>
              </a:rPr>
              <a:t>	SHIFTIN ADdat,ADclk,msbpost,[ADres\9]	' Shift in the data</a:t>
            </a:r>
          </a:p>
          <a:p>
            <a:pPr algn="l"/>
            <a:r>
              <a:rPr lang="en-US" altLang="en-US" sz="1200">
                <a:solidFill>
                  <a:schemeClr val="tx1"/>
                </a:solidFill>
              </a:rPr>
              <a:t>	HIGH ADcs				' Disable ADC</a:t>
            </a:r>
          </a:p>
          <a:p>
            <a:pPr algn="l"/>
            <a:r>
              <a:rPr lang="en-US" altLang="en-US" sz="1200">
                <a:solidFill>
                  <a:schemeClr val="tx1"/>
                </a:solidFill>
              </a:rPr>
              <a:t>	Temp = ADres * 50/26			' Calculate Temp</a:t>
            </a:r>
          </a:p>
          <a:p>
            <a:pPr algn="l"/>
            <a:r>
              <a:rPr lang="en-US" altLang="en-US" sz="1200">
                <a:solidFill>
                  <a:schemeClr val="tx1"/>
                </a:solidFill>
              </a:rPr>
              <a:t>	DEBUG "DATA,TIME,", DEC Temp, CR	' Send data</a:t>
            </a:r>
          </a:p>
          <a:p>
            <a:pPr algn="l"/>
            <a:r>
              <a:rPr lang="en-US" altLang="en-US" sz="1200">
                <a:solidFill>
                  <a:schemeClr val="tx1"/>
                </a:solidFill>
              </a:rPr>
              <a:t> 	PAUSE 500</a:t>
            </a:r>
          </a:p>
          <a:p>
            <a:pPr algn="l"/>
            <a:r>
              <a:rPr lang="en-US" altLang="en-US" sz="1200">
                <a:solidFill>
                  <a:schemeClr val="tx1"/>
                </a:solidFill>
              </a:rPr>
              <a:t>GOTO Main</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6F531AD1-B108-470D-ACB1-127C0C654C52}"/>
              </a:ext>
            </a:extLst>
          </p:cNvPr>
          <p:cNvSpPr>
            <a:spLocks noGrp="1"/>
          </p:cNvSpPr>
          <p:nvPr>
            <p:ph type="sldNum" sz="quarter" idx="12"/>
          </p:nvPr>
        </p:nvSpPr>
        <p:spPr/>
        <p:txBody>
          <a:bodyPr/>
          <a:lstStyle/>
          <a:p>
            <a:fld id="{3CF22292-CD1A-468F-B6F8-0DB3EB54F732}" type="slidenum">
              <a:rPr lang="en-US" altLang="en-US"/>
              <a:pPr/>
              <a:t>275</a:t>
            </a:fld>
            <a:endParaRPr lang="en-US" altLang="en-US"/>
          </a:p>
        </p:txBody>
      </p:sp>
      <p:pic>
        <p:nvPicPr>
          <p:cNvPr id="452623" name="Picture 15">
            <a:extLst>
              <a:ext uri="{FF2B5EF4-FFF2-40B4-BE49-F238E27FC236}">
                <a16:creationId xmlns:a16="http://schemas.microsoft.com/office/drawing/2014/main" id="{FBDDAA2F-6D5A-41B3-A4A6-99DF2A1D4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4981575" cy="5562600"/>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2614" name="Picture 6">
            <a:extLst>
              <a:ext uri="{FF2B5EF4-FFF2-40B4-BE49-F238E27FC236}">
                <a16:creationId xmlns:a16="http://schemas.microsoft.com/office/drawing/2014/main" id="{7CF7C64B-2990-482A-8602-410DD4FD4A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408238"/>
            <a:ext cx="2447925" cy="2124075"/>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2616" name="Line 8">
            <a:extLst>
              <a:ext uri="{FF2B5EF4-FFF2-40B4-BE49-F238E27FC236}">
                <a16:creationId xmlns:a16="http://schemas.microsoft.com/office/drawing/2014/main" id="{BB17123E-0BE8-41D6-9563-5B8DE90A5DE2}"/>
              </a:ext>
            </a:extLst>
          </p:cNvPr>
          <p:cNvSpPr>
            <a:spLocks noChangeShapeType="1"/>
          </p:cNvSpPr>
          <p:nvPr/>
        </p:nvSpPr>
        <p:spPr bwMode="auto">
          <a:xfrm flipV="1">
            <a:off x="1295400" y="5486400"/>
            <a:ext cx="0" cy="457200"/>
          </a:xfrm>
          <a:prstGeom prst="line">
            <a:avLst/>
          </a:prstGeom>
          <a:noFill/>
          <a:ln w="508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2617" name="Rectangle 9">
            <a:extLst>
              <a:ext uri="{FF2B5EF4-FFF2-40B4-BE49-F238E27FC236}">
                <a16:creationId xmlns:a16="http://schemas.microsoft.com/office/drawing/2014/main" id="{6AB39A29-1E9A-496E-9C0E-4DAC8DEEC3B0}"/>
              </a:ext>
            </a:extLst>
          </p:cNvPr>
          <p:cNvSpPr>
            <a:spLocks noChangeArrowheads="1"/>
          </p:cNvSpPr>
          <p:nvPr/>
        </p:nvSpPr>
        <p:spPr bwMode="auto">
          <a:xfrm>
            <a:off x="609600" y="5943600"/>
            <a:ext cx="2057400" cy="755650"/>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t>Select a Worksheet by dragging to 1</a:t>
            </a:r>
            <a:r>
              <a:rPr lang="en-US" altLang="en-US" sz="1400" baseline="30000"/>
              <a:t>st</a:t>
            </a:r>
            <a:r>
              <a:rPr lang="en-US" altLang="en-US" sz="1400"/>
              <a:t> position</a:t>
            </a:r>
          </a:p>
        </p:txBody>
      </p:sp>
      <p:sp>
        <p:nvSpPr>
          <p:cNvPr id="452618" name="Line 10">
            <a:extLst>
              <a:ext uri="{FF2B5EF4-FFF2-40B4-BE49-F238E27FC236}">
                <a16:creationId xmlns:a16="http://schemas.microsoft.com/office/drawing/2014/main" id="{1DA38088-EBB8-4004-A56E-AB13CEF19D60}"/>
              </a:ext>
            </a:extLst>
          </p:cNvPr>
          <p:cNvSpPr>
            <a:spLocks noChangeShapeType="1"/>
          </p:cNvSpPr>
          <p:nvPr/>
        </p:nvSpPr>
        <p:spPr bwMode="auto">
          <a:xfrm>
            <a:off x="6934200" y="1874838"/>
            <a:ext cx="0" cy="914400"/>
          </a:xfrm>
          <a:prstGeom prst="line">
            <a:avLst/>
          </a:prstGeom>
          <a:noFill/>
          <a:ln w="508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2619" name="Rectangle 11">
            <a:extLst>
              <a:ext uri="{FF2B5EF4-FFF2-40B4-BE49-F238E27FC236}">
                <a16:creationId xmlns:a16="http://schemas.microsoft.com/office/drawing/2014/main" id="{97F02E0F-C41B-45AC-9ACE-22E9FA5841E6}"/>
              </a:ext>
            </a:extLst>
          </p:cNvPr>
          <p:cNvSpPr>
            <a:spLocks noChangeArrowheads="1"/>
          </p:cNvSpPr>
          <p:nvPr/>
        </p:nvSpPr>
        <p:spPr bwMode="auto">
          <a:xfrm>
            <a:off x="5867400" y="1265238"/>
            <a:ext cx="2057400" cy="542925"/>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t>Select COM port Settings</a:t>
            </a:r>
          </a:p>
        </p:txBody>
      </p:sp>
      <p:sp>
        <p:nvSpPr>
          <p:cNvPr id="452620" name="Line 12">
            <a:extLst>
              <a:ext uri="{FF2B5EF4-FFF2-40B4-BE49-F238E27FC236}">
                <a16:creationId xmlns:a16="http://schemas.microsoft.com/office/drawing/2014/main" id="{E93C9330-21C1-4287-B08D-69559B2653DC}"/>
              </a:ext>
            </a:extLst>
          </p:cNvPr>
          <p:cNvSpPr>
            <a:spLocks noChangeShapeType="1"/>
          </p:cNvSpPr>
          <p:nvPr/>
        </p:nvSpPr>
        <p:spPr bwMode="auto">
          <a:xfrm flipV="1">
            <a:off x="6934200" y="4084638"/>
            <a:ext cx="0" cy="838200"/>
          </a:xfrm>
          <a:prstGeom prst="line">
            <a:avLst/>
          </a:prstGeom>
          <a:noFill/>
          <a:ln w="508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52621" name="Rectangle 13">
            <a:extLst>
              <a:ext uri="{FF2B5EF4-FFF2-40B4-BE49-F238E27FC236}">
                <a16:creationId xmlns:a16="http://schemas.microsoft.com/office/drawing/2014/main" id="{2EEEAB14-D5B7-4DCA-BD3A-89878F036D7B}"/>
              </a:ext>
            </a:extLst>
          </p:cNvPr>
          <p:cNvSpPr>
            <a:spLocks noChangeArrowheads="1"/>
          </p:cNvSpPr>
          <p:nvPr/>
        </p:nvSpPr>
        <p:spPr bwMode="auto">
          <a:xfrm>
            <a:off x="5943600" y="4953000"/>
            <a:ext cx="2057400" cy="542925"/>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1400"/>
              <a:t>Connect and reset the BASIC Stamp</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90DB14E-D9FF-4884-9AFF-57004B5ED054}"/>
              </a:ext>
            </a:extLst>
          </p:cNvPr>
          <p:cNvSpPr>
            <a:spLocks noGrp="1"/>
          </p:cNvSpPr>
          <p:nvPr>
            <p:ph type="sldNum" sz="quarter" idx="12"/>
          </p:nvPr>
        </p:nvSpPr>
        <p:spPr/>
        <p:txBody>
          <a:bodyPr/>
          <a:lstStyle/>
          <a:p>
            <a:fld id="{4FC180FC-0DBE-4E0B-9664-B120E657773E}" type="slidenum">
              <a:rPr lang="en-US" altLang="en-US"/>
              <a:pPr/>
              <a:t>276</a:t>
            </a:fld>
            <a:endParaRPr lang="en-US" altLang="en-US"/>
          </a:p>
        </p:txBody>
      </p:sp>
      <p:sp>
        <p:nvSpPr>
          <p:cNvPr id="454658" name="Rectangle 2">
            <a:extLst>
              <a:ext uri="{FF2B5EF4-FFF2-40B4-BE49-F238E27FC236}">
                <a16:creationId xmlns:a16="http://schemas.microsoft.com/office/drawing/2014/main" id="{3795E9B7-12EE-423F-81FD-CE22330C371B}"/>
              </a:ext>
            </a:extLst>
          </p:cNvPr>
          <p:cNvSpPr>
            <a:spLocks noGrp="1" noRot="1" noChangeArrowheads="1"/>
          </p:cNvSpPr>
          <p:nvPr>
            <p:ph type="title"/>
          </p:nvPr>
        </p:nvSpPr>
        <p:spPr/>
        <p:txBody>
          <a:bodyPr/>
          <a:lstStyle/>
          <a:p>
            <a:r>
              <a:rPr lang="en-US" altLang="en-US"/>
              <a:t>OPTAScope ®</a:t>
            </a:r>
          </a:p>
        </p:txBody>
      </p:sp>
      <p:sp>
        <p:nvSpPr>
          <p:cNvPr id="454659" name="Rectangle 3">
            <a:extLst>
              <a:ext uri="{FF2B5EF4-FFF2-40B4-BE49-F238E27FC236}">
                <a16:creationId xmlns:a16="http://schemas.microsoft.com/office/drawing/2014/main" id="{CBF43427-36D8-4274-ACF8-D73D05706936}"/>
              </a:ext>
            </a:extLst>
          </p:cNvPr>
          <p:cNvSpPr>
            <a:spLocks noGrp="1" noRot="1" noChangeArrowheads="1"/>
          </p:cNvSpPr>
          <p:nvPr>
            <p:ph type="body" idx="1"/>
          </p:nvPr>
        </p:nvSpPr>
        <p:spPr>
          <a:xfrm>
            <a:off x="301625" y="762000"/>
            <a:ext cx="8540750" cy="1981200"/>
          </a:xfrm>
        </p:spPr>
        <p:txBody>
          <a:bodyPr/>
          <a:lstStyle/>
          <a:p>
            <a:r>
              <a:rPr lang="en-US" altLang="en-US" sz="2800"/>
              <a:t>Aside from using serial data, the OPTAScope is a great little inexpensive 2–Channel USB O-Scope.</a:t>
            </a:r>
          </a:p>
          <a:p>
            <a:r>
              <a:rPr lang="en-US" altLang="en-US" sz="2800"/>
              <a:t>The waveform captures in this tutorial were produced with it.</a:t>
            </a:r>
          </a:p>
        </p:txBody>
      </p:sp>
      <p:pic>
        <p:nvPicPr>
          <p:cNvPr id="454660" name="Picture 4">
            <a:extLst>
              <a:ext uri="{FF2B5EF4-FFF2-40B4-BE49-F238E27FC236}">
                <a16:creationId xmlns:a16="http://schemas.microsoft.com/office/drawing/2014/main" id="{BBCC024F-4B03-48E8-8126-4E4A36F0F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43200"/>
            <a:ext cx="5029200" cy="3711575"/>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4661" name="Text Box 5">
            <a:extLst>
              <a:ext uri="{FF2B5EF4-FFF2-40B4-BE49-F238E27FC236}">
                <a16:creationId xmlns:a16="http://schemas.microsoft.com/office/drawing/2014/main" id="{9389F7BA-6EFF-43F5-A8AA-3724A15E95B6}"/>
              </a:ext>
            </a:extLst>
          </p:cNvPr>
          <p:cNvSpPr txBox="1">
            <a:spLocks noChangeArrowheads="1"/>
          </p:cNvSpPr>
          <p:nvPr/>
        </p:nvSpPr>
        <p:spPr bwMode="auto">
          <a:xfrm>
            <a:off x="6934200" y="5029200"/>
            <a:ext cx="974725" cy="51911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800" b="0">
                <a:hlinkClick r:id="rId4"/>
              </a:rPr>
              <a:t>LINK</a:t>
            </a:r>
            <a:endParaRPr lang="en-US" altLang="en-US" sz="2800" b="0"/>
          </a:p>
        </p:txBody>
      </p:sp>
      <p:graphicFrame>
        <p:nvGraphicFramePr>
          <p:cNvPr id="454662" name="Object 6">
            <a:extLst>
              <a:ext uri="{FF2B5EF4-FFF2-40B4-BE49-F238E27FC236}">
                <a16:creationId xmlns:a16="http://schemas.microsoft.com/office/drawing/2014/main" id="{AAEF90EF-6733-4BF6-8177-CDA6426BE24F}"/>
              </a:ext>
            </a:extLst>
          </p:cNvPr>
          <p:cNvGraphicFramePr>
            <a:graphicFrameLocks noChangeAspect="1"/>
          </p:cNvGraphicFramePr>
          <p:nvPr/>
        </p:nvGraphicFramePr>
        <p:xfrm>
          <a:off x="5867400" y="2743200"/>
          <a:ext cx="2971800" cy="2051050"/>
        </p:xfrm>
        <a:graphic>
          <a:graphicData uri="http://schemas.openxmlformats.org/presentationml/2006/ole">
            <mc:AlternateContent xmlns:mc="http://schemas.openxmlformats.org/markup-compatibility/2006">
              <mc:Choice xmlns:v="urn:schemas-microsoft-com:vml" Requires="v">
                <p:oleObj spid="_x0000_s454663" name="Bitmap Image" r:id="rId5" imgW="1905266" imgH="1314286" progId="Paint.Picture">
                  <p:embed/>
                </p:oleObj>
              </mc:Choice>
              <mc:Fallback>
                <p:oleObj name="Bitmap Image" r:id="rId5" imgW="1905266" imgH="1314286" progId="Paint.Picture">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743200"/>
                        <a:ext cx="2971800" cy="2051050"/>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C2B09A0-ED46-448B-BBA4-337DAB2DC0A8}"/>
              </a:ext>
            </a:extLst>
          </p:cNvPr>
          <p:cNvSpPr>
            <a:spLocks noGrp="1"/>
          </p:cNvSpPr>
          <p:nvPr>
            <p:ph type="sldNum" sz="quarter" idx="12"/>
          </p:nvPr>
        </p:nvSpPr>
        <p:spPr/>
        <p:txBody>
          <a:bodyPr/>
          <a:lstStyle/>
          <a:p>
            <a:fld id="{512BF322-68EB-4828-95D0-C8F801622B80}" type="slidenum">
              <a:rPr lang="en-US" altLang="en-US"/>
              <a:pPr/>
              <a:t>277</a:t>
            </a:fld>
            <a:endParaRPr lang="en-US" altLang="en-US"/>
          </a:p>
        </p:txBody>
      </p:sp>
      <p:sp>
        <p:nvSpPr>
          <p:cNvPr id="455682" name="Rectangle 2">
            <a:extLst>
              <a:ext uri="{FF2B5EF4-FFF2-40B4-BE49-F238E27FC236}">
                <a16:creationId xmlns:a16="http://schemas.microsoft.com/office/drawing/2014/main" id="{35A34ADA-05A6-4207-A020-51AB64C9BFC7}"/>
              </a:ext>
            </a:extLst>
          </p:cNvPr>
          <p:cNvSpPr>
            <a:spLocks noGrp="1" noRot="1" noChangeArrowheads="1"/>
          </p:cNvSpPr>
          <p:nvPr>
            <p:ph type="title"/>
          </p:nvPr>
        </p:nvSpPr>
        <p:spPr>
          <a:xfrm>
            <a:off x="304800" y="3276600"/>
            <a:ext cx="8540750" cy="685800"/>
          </a:xfrm>
        </p:spPr>
        <p:txBody>
          <a:bodyPr/>
          <a:lstStyle/>
          <a:p>
            <a:r>
              <a:rPr lang="en-US" altLang="en-US"/>
              <a:t>End of Section 9</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F7785E2-FFCA-42D6-ABDA-32A565C81CDA}"/>
              </a:ext>
            </a:extLst>
          </p:cNvPr>
          <p:cNvSpPr>
            <a:spLocks noGrp="1"/>
          </p:cNvSpPr>
          <p:nvPr>
            <p:ph type="sldNum" sz="quarter" idx="12"/>
          </p:nvPr>
        </p:nvSpPr>
        <p:spPr/>
        <p:txBody>
          <a:bodyPr/>
          <a:lstStyle/>
          <a:p>
            <a:fld id="{8F558EE5-E367-4451-A4D3-40397123B839}" type="slidenum">
              <a:rPr lang="en-US" altLang="en-US"/>
              <a:pPr/>
              <a:t>278</a:t>
            </a:fld>
            <a:endParaRPr lang="en-US" altLang="en-US"/>
          </a:p>
        </p:txBody>
      </p:sp>
      <p:sp>
        <p:nvSpPr>
          <p:cNvPr id="468994" name="Rectangle 2">
            <a:extLst>
              <a:ext uri="{FF2B5EF4-FFF2-40B4-BE49-F238E27FC236}">
                <a16:creationId xmlns:a16="http://schemas.microsoft.com/office/drawing/2014/main" id="{C22C572A-A1AC-4676-B0A8-B6F186F3D49D}"/>
              </a:ext>
            </a:extLst>
          </p:cNvPr>
          <p:cNvSpPr>
            <a:spLocks noGrp="1" noRot="1" noChangeArrowheads="1"/>
          </p:cNvSpPr>
          <p:nvPr>
            <p:ph type="title"/>
          </p:nvPr>
        </p:nvSpPr>
        <p:spPr/>
        <p:txBody>
          <a:bodyPr/>
          <a:lstStyle/>
          <a:p>
            <a:r>
              <a:rPr lang="en-US" altLang="en-US"/>
              <a:t>Appendix A: Number Systems</a:t>
            </a:r>
          </a:p>
        </p:txBody>
      </p:sp>
      <p:sp>
        <p:nvSpPr>
          <p:cNvPr id="468995" name="Rectangle 3">
            <a:extLst>
              <a:ext uri="{FF2B5EF4-FFF2-40B4-BE49-F238E27FC236}">
                <a16:creationId xmlns:a16="http://schemas.microsoft.com/office/drawing/2014/main" id="{C43E2E9F-4828-42B9-A40C-7CBE77126CFF}"/>
              </a:ext>
            </a:extLst>
          </p:cNvPr>
          <p:cNvSpPr>
            <a:spLocks noGrp="1" noRot="1" noChangeArrowheads="1"/>
          </p:cNvSpPr>
          <p:nvPr>
            <p:ph type="body" idx="1"/>
          </p:nvPr>
        </p:nvSpPr>
        <p:spPr>
          <a:xfrm>
            <a:off x="301625" y="762000"/>
            <a:ext cx="8613775" cy="5638800"/>
          </a:xfrm>
        </p:spPr>
        <p:txBody>
          <a:bodyPr/>
          <a:lstStyle/>
          <a:p>
            <a:pPr>
              <a:lnSpc>
                <a:spcPct val="90000"/>
              </a:lnSpc>
            </a:pPr>
            <a:r>
              <a:rPr lang="en-US" altLang="en-US" sz="2800">
                <a:hlinkClick r:id="rId2" action="ppaction://hlinksldjump"/>
              </a:rPr>
              <a:t>Introduction to Number Systems</a:t>
            </a:r>
            <a:endParaRPr lang="en-US" altLang="en-US" sz="2800"/>
          </a:p>
          <a:p>
            <a:pPr>
              <a:lnSpc>
                <a:spcPct val="90000"/>
              </a:lnSpc>
            </a:pPr>
            <a:r>
              <a:rPr lang="en-US" altLang="en-US" sz="2800">
                <a:hlinkClick r:id="rId3" action="ppaction://hlinksldjump"/>
              </a:rPr>
              <a:t>Decimal</a:t>
            </a:r>
            <a:endParaRPr lang="en-US" altLang="en-US" sz="2800"/>
          </a:p>
          <a:p>
            <a:pPr>
              <a:lnSpc>
                <a:spcPct val="90000"/>
              </a:lnSpc>
            </a:pPr>
            <a:r>
              <a:rPr lang="en-US" altLang="en-US" sz="2800">
                <a:hlinkClick r:id="rId4" action="ppaction://hlinksldjump"/>
              </a:rPr>
              <a:t>Binary</a:t>
            </a:r>
            <a:endParaRPr lang="en-US" altLang="en-US" sz="2800"/>
          </a:p>
          <a:p>
            <a:pPr>
              <a:lnSpc>
                <a:spcPct val="90000"/>
              </a:lnSpc>
            </a:pPr>
            <a:r>
              <a:rPr lang="en-US" altLang="en-US" sz="2800">
                <a:hlinkClick r:id="rId5" action="ppaction://hlinksldjump"/>
              </a:rPr>
              <a:t>Binary to Decimal</a:t>
            </a:r>
            <a:endParaRPr lang="en-US" altLang="en-US" sz="2800"/>
          </a:p>
          <a:p>
            <a:pPr>
              <a:lnSpc>
                <a:spcPct val="90000"/>
              </a:lnSpc>
            </a:pPr>
            <a:r>
              <a:rPr lang="en-US" altLang="en-US" sz="2800">
                <a:hlinkClick r:id="rId6" action="ppaction://hlinksldjump"/>
              </a:rPr>
              <a:t>Bit Groupings</a:t>
            </a:r>
            <a:endParaRPr lang="en-US" altLang="en-US" sz="2800"/>
          </a:p>
          <a:p>
            <a:pPr>
              <a:lnSpc>
                <a:spcPct val="90000"/>
              </a:lnSpc>
            </a:pPr>
            <a:r>
              <a:rPr lang="en-US" altLang="en-US" sz="2800">
                <a:hlinkClick r:id="rId7" action="ppaction://hlinksldjump"/>
              </a:rPr>
              <a:t>Hexadecimal</a:t>
            </a:r>
            <a:endParaRPr lang="en-US" altLang="en-US" sz="2800"/>
          </a:p>
          <a:p>
            <a:pPr>
              <a:lnSpc>
                <a:spcPct val="90000"/>
              </a:lnSpc>
            </a:pPr>
            <a:r>
              <a:rPr lang="en-US" altLang="en-US" sz="2800">
                <a:hlinkClick r:id="rId8" action="ppaction://hlinksldjump"/>
              </a:rPr>
              <a:t>Hexadecimal to Decimal</a:t>
            </a:r>
            <a:endParaRPr lang="en-US" altLang="en-US" sz="2800"/>
          </a:p>
          <a:p>
            <a:pPr>
              <a:lnSpc>
                <a:spcPct val="90000"/>
              </a:lnSpc>
            </a:pPr>
            <a:r>
              <a:rPr lang="en-US" altLang="en-US" sz="2800">
                <a:hlinkClick r:id="rId9" action="ppaction://hlinksldjump"/>
              </a:rPr>
              <a:t>Hexadecimal to Binary</a:t>
            </a:r>
            <a:endParaRPr lang="en-US" altLang="en-US" sz="2800"/>
          </a:p>
          <a:p>
            <a:pPr>
              <a:lnSpc>
                <a:spcPct val="90000"/>
              </a:lnSpc>
            </a:pPr>
            <a:r>
              <a:rPr lang="en-US" altLang="en-US" sz="2800">
                <a:hlinkClick r:id="rId10" action="ppaction://hlinksldjump"/>
              </a:rPr>
              <a:t>Binary Coded Decimal (BCD)</a:t>
            </a:r>
            <a:endParaRPr lang="en-US" altLang="en-US" sz="2800"/>
          </a:p>
          <a:p>
            <a:pPr>
              <a:lnSpc>
                <a:spcPct val="90000"/>
              </a:lnSpc>
            </a:pPr>
            <a:r>
              <a:rPr lang="en-US" altLang="en-US" sz="2800">
                <a:hlinkClick r:id="rId11" action="ppaction://hlinksldjump"/>
              </a:rPr>
              <a:t>Conversion Table</a:t>
            </a:r>
            <a:endParaRPr lang="en-US" altLang="en-US" sz="2800"/>
          </a:p>
          <a:p>
            <a:pPr>
              <a:lnSpc>
                <a:spcPct val="90000"/>
              </a:lnSpc>
            </a:pPr>
            <a:r>
              <a:rPr lang="en-US" altLang="en-US" sz="2800">
                <a:hlinkClick r:id="rId12" action="ppaction://hlinksldjump"/>
              </a:rPr>
              <a:t>Conversion Calculators</a:t>
            </a:r>
            <a:endParaRPr lang="en-US" altLang="en-US" sz="2800"/>
          </a:p>
          <a:p>
            <a:pPr>
              <a:lnSpc>
                <a:spcPct val="90000"/>
              </a:lnSpc>
            </a:pPr>
            <a:r>
              <a:rPr lang="en-US" altLang="en-US" sz="2800">
                <a:hlinkClick r:id="rId13" action="ppaction://hlinksldjump"/>
              </a:rPr>
              <a:t>ASCII Codes</a:t>
            </a:r>
            <a:endParaRPr lang="en-US" altLang="en-US" sz="2800"/>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41F394E-78E5-4A01-9830-4277E2AA6D5E}"/>
              </a:ext>
            </a:extLst>
          </p:cNvPr>
          <p:cNvSpPr>
            <a:spLocks noGrp="1"/>
          </p:cNvSpPr>
          <p:nvPr>
            <p:ph type="sldNum" sz="quarter" idx="12"/>
          </p:nvPr>
        </p:nvSpPr>
        <p:spPr/>
        <p:txBody>
          <a:bodyPr/>
          <a:lstStyle/>
          <a:p>
            <a:fld id="{514E78DC-B013-4ACA-A2B5-CC34DDB4635A}" type="slidenum">
              <a:rPr lang="en-US" altLang="en-US"/>
              <a:pPr/>
              <a:t>279</a:t>
            </a:fld>
            <a:endParaRPr lang="en-US" altLang="en-US"/>
          </a:p>
        </p:txBody>
      </p:sp>
      <p:sp>
        <p:nvSpPr>
          <p:cNvPr id="470018" name="Rectangle 2">
            <a:extLst>
              <a:ext uri="{FF2B5EF4-FFF2-40B4-BE49-F238E27FC236}">
                <a16:creationId xmlns:a16="http://schemas.microsoft.com/office/drawing/2014/main" id="{8F0A6A29-7A67-49D4-9074-544CEA65F6C9}"/>
              </a:ext>
            </a:extLst>
          </p:cNvPr>
          <p:cNvSpPr>
            <a:spLocks noGrp="1" noRot="1" noChangeArrowheads="1"/>
          </p:cNvSpPr>
          <p:nvPr>
            <p:ph type="title"/>
          </p:nvPr>
        </p:nvSpPr>
        <p:spPr/>
        <p:txBody>
          <a:bodyPr/>
          <a:lstStyle/>
          <a:p>
            <a:r>
              <a:rPr lang="en-US" altLang="en-US"/>
              <a:t>Introduction to Number Systems</a:t>
            </a:r>
          </a:p>
        </p:txBody>
      </p:sp>
      <p:sp>
        <p:nvSpPr>
          <p:cNvPr id="470019" name="Rectangle 3">
            <a:extLst>
              <a:ext uri="{FF2B5EF4-FFF2-40B4-BE49-F238E27FC236}">
                <a16:creationId xmlns:a16="http://schemas.microsoft.com/office/drawing/2014/main" id="{8F3FBFDC-4784-4AEE-9D15-F5C663F14A52}"/>
              </a:ext>
            </a:extLst>
          </p:cNvPr>
          <p:cNvSpPr>
            <a:spLocks noGrp="1" noRot="1" noChangeArrowheads="1"/>
          </p:cNvSpPr>
          <p:nvPr>
            <p:ph type="body" idx="1"/>
          </p:nvPr>
        </p:nvSpPr>
        <p:spPr/>
        <p:txBody>
          <a:bodyPr/>
          <a:lstStyle/>
          <a:p>
            <a:r>
              <a:rPr lang="en-US" altLang="en-US"/>
              <a:t>While we live in a world where the decimal number is predominant in our lives, computers and digital systems are much happier working in another number system – Binary.</a:t>
            </a:r>
            <a:br>
              <a:rPr lang="en-US" altLang="en-US"/>
            </a:br>
            <a:endParaRPr lang="en-US" altLang="en-US"/>
          </a:p>
          <a:p>
            <a:r>
              <a:rPr lang="en-US" altLang="en-US"/>
              <a:t>This section will discuss various number systems you will commonly encounter when working with microcontrollers.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4CD0E05B-DE1C-4004-A1EA-DF76BFE0BD02}"/>
              </a:ext>
            </a:extLst>
          </p:cNvPr>
          <p:cNvSpPr>
            <a:spLocks noGrp="1"/>
          </p:cNvSpPr>
          <p:nvPr>
            <p:ph type="sldNum" sz="quarter" idx="12"/>
          </p:nvPr>
        </p:nvSpPr>
        <p:spPr/>
        <p:txBody>
          <a:bodyPr/>
          <a:lstStyle/>
          <a:p>
            <a:fld id="{2025F377-7C98-48E6-A97E-D7EDE1A67B0F}" type="slidenum">
              <a:rPr lang="en-US" altLang="en-US"/>
              <a:pPr/>
              <a:t>28</a:t>
            </a:fld>
            <a:endParaRPr lang="en-US" altLang="en-US"/>
          </a:p>
        </p:txBody>
      </p:sp>
      <p:sp>
        <p:nvSpPr>
          <p:cNvPr id="265218" name="Rectangle 2">
            <a:extLst>
              <a:ext uri="{FF2B5EF4-FFF2-40B4-BE49-F238E27FC236}">
                <a16:creationId xmlns:a16="http://schemas.microsoft.com/office/drawing/2014/main" id="{C00EC6C6-7E33-46E3-AA88-EAF9EBFB0FBE}"/>
              </a:ext>
            </a:extLst>
          </p:cNvPr>
          <p:cNvSpPr>
            <a:spLocks noGrp="1" noRot="1" noChangeArrowheads="1"/>
          </p:cNvSpPr>
          <p:nvPr>
            <p:ph type="title"/>
          </p:nvPr>
        </p:nvSpPr>
        <p:spPr/>
        <p:txBody>
          <a:bodyPr/>
          <a:lstStyle/>
          <a:p>
            <a:r>
              <a:rPr lang="en-US" altLang="en-US"/>
              <a:t>Through-Hole Solder Carrier Board</a:t>
            </a:r>
          </a:p>
        </p:txBody>
      </p:sp>
      <p:sp>
        <p:nvSpPr>
          <p:cNvPr id="265219" name="Rectangle 3">
            <a:extLst>
              <a:ext uri="{FF2B5EF4-FFF2-40B4-BE49-F238E27FC236}">
                <a16:creationId xmlns:a16="http://schemas.microsoft.com/office/drawing/2014/main" id="{34A2D370-8344-4248-AB3E-FE64C74DCB7F}"/>
              </a:ext>
            </a:extLst>
          </p:cNvPr>
          <p:cNvSpPr>
            <a:spLocks noGrp="1" noRot="1" noChangeArrowheads="1"/>
          </p:cNvSpPr>
          <p:nvPr>
            <p:ph type="body" idx="1"/>
          </p:nvPr>
        </p:nvSpPr>
        <p:spPr>
          <a:xfrm>
            <a:off x="301625" y="762000"/>
            <a:ext cx="8540750" cy="2844800"/>
          </a:xfrm>
        </p:spPr>
        <p:txBody>
          <a:bodyPr/>
          <a:lstStyle/>
          <a:p>
            <a:r>
              <a:rPr lang="en-US" altLang="en-US" sz="2400"/>
              <a:t>For more permanent construction, boards with solder connections are available.</a:t>
            </a:r>
            <a:endParaRPr lang="en-US" altLang="en-US"/>
          </a:p>
        </p:txBody>
      </p:sp>
      <p:sp>
        <p:nvSpPr>
          <p:cNvPr id="265220" name="Rectangle 4">
            <a:extLst>
              <a:ext uri="{FF2B5EF4-FFF2-40B4-BE49-F238E27FC236}">
                <a16:creationId xmlns:a16="http://schemas.microsoft.com/office/drawing/2014/main" id="{D24907C0-CB47-4C07-B19F-FC169B91694C}"/>
              </a:ext>
            </a:extLst>
          </p:cNvPr>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265221" name="Group 5">
            <a:extLst>
              <a:ext uri="{FF2B5EF4-FFF2-40B4-BE49-F238E27FC236}">
                <a16:creationId xmlns:a16="http://schemas.microsoft.com/office/drawing/2014/main" id="{309AA1F4-5207-4E44-944E-0E126DE72F60}"/>
              </a:ext>
            </a:extLst>
          </p:cNvPr>
          <p:cNvGrpSpPr>
            <a:grpSpLocks/>
          </p:cNvGrpSpPr>
          <p:nvPr/>
        </p:nvGrpSpPr>
        <p:grpSpPr bwMode="auto">
          <a:xfrm>
            <a:off x="0" y="2571750"/>
            <a:ext cx="9144000" cy="1692275"/>
            <a:chOff x="0" y="0"/>
            <a:chExt cx="5760" cy="1066"/>
          </a:xfrm>
        </p:grpSpPr>
        <p:sp>
          <p:nvSpPr>
            <p:cNvPr id="265222" name="Rectangle 6">
              <a:extLst>
                <a:ext uri="{FF2B5EF4-FFF2-40B4-BE49-F238E27FC236}">
                  <a16:creationId xmlns:a16="http://schemas.microsoft.com/office/drawing/2014/main" id="{13E9A5A1-BD93-4CC3-B07F-82B3E5383306}"/>
                </a:ext>
              </a:extLst>
            </p:cNvPr>
            <p:cNvSpPr>
              <a:spLocks noChangeArrowheads="1"/>
            </p:cNvSpPr>
            <p:nvPr/>
          </p:nvSpPr>
          <p:spPr bwMode="auto">
            <a:xfrm>
              <a:off x="0" y="0"/>
              <a:ext cx="2034" cy="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5223" name="Rectangle 7">
              <a:extLst>
                <a:ext uri="{FF2B5EF4-FFF2-40B4-BE49-F238E27FC236}">
                  <a16:creationId xmlns:a16="http://schemas.microsoft.com/office/drawing/2014/main" id="{544571B8-4BEB-4219-AFC3-2DB391A4CC41}"/>
                </a:ext>
              </a:extLst>
            </p:cNvPr>
            <p:cNvSpPr>
              <a:spLocks noChangeArrowheads="1"/>
            </p:cNvSpPr>
            <p:nvPr/>
          </p:nvSpPr>
          <p:spPr bwMode="auto">
            <a:xfrm>
              <a:off x="0" y="0"/>
              <a:ext cx="5760" cy="1066"/>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buClrTx/>
                <a:buSzTx/>
                <a:buFontTx/>
                <a:buNone/>
              </a:pPr>
              <a:r>
                <a:rPr lang="en-US" altLang="en-US" b="0">
                  <a:solidFill>
                    <a:schemeClr val="tx1"/>
                  </a:solidFill>
                  <a:cs typeface="Arial" panose="020B0604020202020204" pitchFamily="34" charset="0"/>
                </a:rPr>
                <a:t>  </a:t>
              </a:r>
              <a:r>
                <a:rPr lang="en-US" altLang="en-US" sz="10500" b="0">
                  <a:solidFill>
                    <a:schemeClr val="tx1"/>
                  </a:solidFill>
                  <a:cs typeface="Arial" panose="020B0604020202020204" pitchFamily="34" charset="0"/>
                </a:rPr>
                <a:t> </a:t>
              </a:r>
              <a:r>
                <a:rPr lang="en-US" altLang="en-US" b="0">
                  <a:solidFill>
                    <a:schemeClr val="tx1"/>
                  </a:solidFill>
                  <a:cs typeface="Arial" panose="020B0604020202020204" pitchFamily="34" charset="0"/>
                </a:rPr>
                <a:t>                                                                </a:t>
              </a:r>
            </a:p>
          </p:txBody>
        </p:sp>
      </p:grpSp>
      <p:pic>
        <p:nvPicPr>
          <p:cNvPr id="265224" name="Picture 8" descr="Super Carrier Board">
            <a:extLst>
              <a:ext uri="{FF2B5EF4-FFF2-40B4-BE49-F238E27FC236}">
                <a16:creationId xmlns:a16="http://schemas.microsoft.com/office/drawing/2014/main" id="{0D9C2384-1CA9-49C0-BC3B-3F4574536F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671763"/>
            <a:ext cx="3962400" cy="28908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756D190-3B97-4447-AD6E-559A97C9C22A}"/>
              </a:ext>
            </a:extLst>
          </p:cNvPr>
          <p:cNvSpPr>
            <a:spLocks noGrp="1"/>
          </p:cNvSpPr>
          <p:nvPr>
            <p:ph type="sldNum" sz="quarter" idx="12"/>
          </p:nvPr>
        </p:nvSpPr>
        <p:spPr/>
        <p:txBody>
          <a:bodyPr/>
          <a:lstStyle/>
          <a:p>
            <a:fld id="{56511755-D048-456A-8AF3-B7F71F189D5B}" type="slidenum">
              <a:rPr lang="en-US" altLang="en-US"/>
              <a:pPr/>
              <a:t>280</a:t>
            </a:fld>
            <a:endParaRPr lang="en-US" altLang="en-US"/>
          </a:p>
        </p:txBody>
      </p:sp>
      <p:sp>
        <p:nvSpPr>
          <p:cNvPr id="471042" name="Rectangle 2">
            <a:extLst>
              <a:ext uri="{FF2B5EF4-FFF2-40B4-BE49-F238E27FC236}">
                <a16:creationId xmlns:a16="http://schemas.microsoft.com/office/drawing/2014/main" id="{D1778D76-D174-4B6B-9C40-EC3F2A128940}"/>
              </a:ext>
            </a:extLst>
          </p:cNvPr>
          <p:cNvSpPr>
            <a:spLocks noGrp="1" noRot="1" noChangeArrowheads="1"/>
          </p:cNvSpPr>
          <p:nvPr>
            <p:ph type="title"/>
          </p:nvPr>
        </p:nvSpPr>
        <p:spPr/>
        <p:txBody>
          <a:bodyPr/>
          <a:lstStyle/>
          <a:p>
            <a:r>
              <a:rPr lang="en-US" altLang="en-US"/>
              <a:t>Decimal</a:t>
            </a:r>
          </a:p>
        </p:txBody>
      </p:sp>
      <p:sp>
        <p:nvSpPr>
          <p:cNvPr id="471043" name="Rectangle 3">
            <a:extLst>
              <a:ext uri="{FF2B5EF4-FFF2-40B4-BE49-F238E27FC236}">
                <a16:creationId xmlns:a16="http://schemas.microsoft.com/office/drawing/2014/main" id="{E2894D23-D1C5-4F79-8620-363BB5858718}"/>
              </a:ext>
            </a:extLst>
          </p:cNvPr>
          <p:cNvSpPr>
            <a:spLocks noGrp="1" noRot="1" noChangeArrowheads="1"/>
          </p:cNvSpPr>
          <p:nvPr>
            <p:ph type="body" idx="1"/>
          </p:nvPr>
        </p:nvSpPr>
        <p:spPr/>
        <p:txBody>
          <a:bodyPr/>
          <a:lstStyle/>
          <a:p>
            <a:r>
              <a:rPr lang="en-US" altLang="en-US"/>
              <a:t>It helps to first take a fresh look at a number system we are familiar with.  Decimal.</a:t>
            </a:r>
            <a:br>
              <a:rPr lang="en-US" altLang="en-US"/>
            </a:br>
            <a:endParaRPr lang="en-US" altLang="en-US"/>
          </a:p>
          <a:p>
            <a:r>
              <a:rPr lang="en-US" altLang="en-US"/>
              <a:t>Decimal is a Base-10 number system </a:t>
            </a:r>
            <a:br>
              <a:rPr lang="en-US" altLang="en-US"/>
            </a:br>
            <a:r>
              <a:rPr lang="en-US" altLang="en-US"/>
              <a:t>(Deci meaning 10).  We use Base-10 because that is the number of units on the first counting device used…. Fingers!</a:t>
            </a:r>
            <a:br>
              <a:rPr lang="en-US" altLang="en-US"/>
            </a:br>
            <a:endParaRPr lang="en-US" altLang="en-US"/>
          </a:p>
          <a:p>
            <a:r>
              <a:rPr lang="en-US" altLang="en-US"/>
              <a:t>In a Base-10 number system there are 10 unique symbols – 0 through 9.</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FDE1164A-9FB3-4C67-8039-29889226EB19}"/>
              </a:ext>
            </a:extLst>
          </p:cNvPr>
          <p:cNvSpPr>
            <a:spLocks noGrp="1"/>
          </p:cNvSpPr>
          <p:nvPr>
            <p:ph type="sldNum" sz="quarter" idx="12"/>
          </p:nvPr>
        </p:nvSpPr>
        <p:spPr/>
        <p:txBody>
          <a:bodyPr/>
          <a:lstStyle/>
          <a:p>
            <a:fld id="{3B34C6B1-625D-4AC2-A8C9-6CF7B1AAE40D}" type="slidenum">
              <a:rPr lang="en-US" altLang="en-US"/>
              <a:pPr/>
              <a:t>281</a:t>
            </a:fld>
            <a:endParaRPr lang="en-US" altLang="en-US"/>
          </a:p>
        </p:txBody>
      </p:sp>
      <p:sp>
        <p:nvSpPr>
          <p:cNvPr id="472082" name="Rectangle 18">
            <a:extLst>
              <a:ext uri="{FF2B5EF4-FFF2-40B4-BE49-F238E27FC236}">
                <a16:creationId xmlns:a16="http://schemas.microsoft.com/office/drawing/2014/main" id="{478895EE-A501-46F9-8E3B-2A7E71D7BE73}"/>
              </a:ext>
            </a:extLst>
          </p:cNvPr>
          <p:cNvSpPr>
            <a:spLocks noChangeArrowheads="1"/>
          </p:cNvSpPr>
          <p:nvPr/>
        </p:nvSpPr>
        <p:spPr bwMode="auto">
          <a:xfrm>
            <a:off x="4267200" y="4267200"/>
            <a:ext cx="1219200" cy="1676400"/>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2083" name="Rectangle 19">
            <a:extLst>
              <a:ext uri="{FF2B5EF4-FFF2-40B4-BE49-F238E27FC236}">
                <a16:creationId xmlns:a16="http://schemas.microsoft.com/office/drawing/2014/main" id="{7573E0F9-1A14-4A5E-A7F3-855901CB1FE2}"/>
              </a:ext>
            </a:extLst>
          </p:cNvPr>
          <p:cNvSpPr>
            <a:spLocks noChangeArrowheads="1"/>
          </p:cNvSpPr>
          <p:nvPr/>
        </p:nvSpPr>
        <p:spPr bwMode="auto">
          <a:xfrm>
            <a:off x="3048000" y="4267200"/>
            <a:ext cx="1219200" cy="1676400"/>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2084" name="Rectangle 20">
            <a:extLst>
              <a:ext uri="{FF2B5EF4-FFF2-40B4-BE49-F238E27FC236}">
                <a16:creationId xmlns:a16="http://schemas.microsoft.com/office/drawing/2014/main" id="{BE5666BB-E5F0-4B03-A3D9-8A0F7DCD364E}"/>
              </a:ext>
            </a:extLst>
          </p:cNvPr>
          <p:cNvSpPr>
            <a:spLocks noChangeArrowheads="1"/>
          </p:cNvSpPr>
          <p:nvPr/>
        </p:nvSpPr>
        <p:spPr bwMode="auto">
          <a:xfrm>
            <a:off x="1676400" y="4267200"/>
            <a:ext cx="1371600" cy="1676400"/>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2081" name="Rectangle 17">
            <a:extLst>
              <a:ext uri="{FF2B5EF4-FFF2-40B4-BE49-F238E27FC236}">
                <a16:creationId xmlns:a16="http://schemas.microsoft.com/office/drawing/2014/main" id="{EE9DAB9D-214E-4065-AA5F-73E9DC725F02}"/>
              </a:ext>
            </a:extLst>
          </p:cNvPr>
          <p:cNvSpPr>
            <a:spLocks noChangeArrowheads="1"/>
          </p:cNvSpPr>
          <p:nvPr/>
        </p:nvSpPr>
        <p:spPr bwMode="auto">
          <a:xfrm>
            <a:off x="5486400" y="4267200"/>
            <a:ext cx="1219200" cy="1676400"/>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2066" name="Rectangle 2">
            <a:extLst>
              <a:ext uri="{FF2B5EF4-FFF2-40B4-BE49-F238E27FC236}">
                <a16:creationId xmlns:a16="http://schemas.microsoft.com/office/drawing/2014/main" id="{E0142CEE-CF25-4583-AC57-436C4A457F0B}"/>
              </a:ext>
            </a:extLst>
          </p:cNvPr>
          <p:cNvSpPr>
            <a:spLocks noGrp="1" noRot="1" noChangeArrowheads="1"/>
          </p:cNvSpPr>
          <p:nvPr>
            <p:ph type="title"/>
          </p:nvPr>
        </p:nvSpPr>
        <p:spPr/>
        <p:txBody>
          <a:bodyPr/>
          <a:lstStyle/>
          <a:p>
            <a:endParaRPr lang="en-US" altLang="en-US"/>
          </a:p>
        </p:txBody>
      </p:sp>
      <p:sp>
        <p:nvSpPr>
          <p:cNvPr id="472067" name="Rectangle 3">
            <a:extLst>
              <a:ext uri="{FF2B5EF4-FFF2-40B4-BE49-F238E27FC236}">
                <a16:creationId xmlns:a16="http://schemas.microsoft.com/office/drawing/2014/main" id="{2FBDE975-D8B5-4EFC-A7C1-4CE5EDFFC43F}"/>
              </a:ext>
            </a:extLst>
          </p:cNvPr>
          <p:cNvSpPr>
            <a:spLocks noGrp="1" noRot="1" noChangeArrowheads="1"/>
          </p:cNvSpPr>
          <p:nvPr>
            <p:ph type="body" idx="1"/>
          </p:nvPr>
        </p:nvSpPr>
        <p:spPr>
          <a:xfrm>
            <a:off x="301625" y="762000"/>
            <a:ext cx="8540750" cy="3124200"/>
          </a:xfrm>
        </p:spPr>
        <p:txBody>
          <a:bodyPr/>
          <a:lstStyle/>
          <a:p>
            <a:r>
              <a:rPr lang="en-US" altLang="en-US"/>
              <a:t>Any position in a value can only contain one of these symbols, such as 1354.  There are 4 places, each with one digit.</a:t>
            </a:r>
            <a:br>
              <a:rPr lang="en-US" altLang="en-US"/>
            </a:br>
            <a:endParaRPr lang="en-US" altLang="en-US"/>
          </a:p>
          <a:p>
            <a:r>
              <a:rPr lang="en-US" altLang="en-US"/>
              <a:t>Each place to the left of the decimal point signifies a higher power of 10.</a:t>
            </a:r>
          </a:p>
        </p:txBody>
      </p:sp>
      <p:sp>
        <p:nvSpPr>
          <p:cNvPr id="472068" name="Line 4">
            <a:extLst>
              <a:ext uri="{FF2B5EF4-FFF2-40B4-BE49-F238E27FC236}">
                <a16:creationId xmlns:a16="http://schemas.microsoft.com/office/drawing/2014/main" id="{F91DF597-98E8-47CB-96AE-5674BF36B853}"/>
              </a:ext>
            </a:extLst>
          </p:cNvPr>
          <p:cNvSpPr>
            <a:spLocks noChangeShapeType="1"/>
          </p:cNvSpPr>
          <p:nvPr/>
        </p:nvSpPr>
        <p:spPr bwMode="auto">
          <a:xfrm flipH="1">
            <a:off x="5638800" y="5715000"/>
            <a:ext cx="990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2069" name="Line 5">
            <a:extLst>
              <a:ext uri="{FF2B5EF4-FFF2-40B4-BE49-F238E27FC236}">
                <a16:creationId xmlns:a16="http://schemas.microsoft.com/office/drawing/2014/main" id="{485DBAD7-9A3E-499D-97D2-2C691895A32E}"/>
              </a:ext>
            </a:extLst>
          </p:cNvPr>
          <p:cNvSpPr>
            <a:spLocks noChangeShapeType="1"/>
          </p:cNvSpPr>
          <p:nvPr/>
        </p:nvSpPr>
        <p:spPr bwMode="auto">
          <a:xfrm flipH="1">
            <a:off x="4343400" y="5715000"/>
            <a:ext cx="990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2070" name="Line 6">
            <a:extLst>
              <a:ext uri="{FF2B5EF4-FFF2-40B4-BE49-F238E27FC236}">
                <a16:creationId xmlns:a16="http://schemas.microsoft.com/office/drawing/2014/main" id="{AA8AEE99-6818-4399-8482-25ED83D85BB0}"/>
              </a:ext>
            </a:extLst>
          </p:cNvPr>
          <p:cNvSpPr>
            <a:spLocks noChangeShapeType="1"/>
          </p:cNvSpPr>
          <p:nvPr/>
        </p:nvSpPr>
        <p:spPr bwMode="auto">
          <a:xfrm flipH="1">
            <a:off x="3124200" y="5715000"/>
            <a:ext cx="990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2071" name="Line 7">
            <a:extLst>
              <a:ext uri="{FF2B5EF4-FFF2-40B4-BE49-F238E27FC236}">
                <a16:creationId xmlns:a16="http://schemas.microsoft.com/office/drawing/2014/main" id="{C537880A-43F9-4907-88C3-3FA336308C69}"/>
              </a:ext>
            </a:extLst>
          </p:cNvPr>
          <p:cNvSpPr>
            <a:spLocks noChangeShapeType="1"/>
          </p:cNvSpPr>
          <p:nvPr/>
        </p:nvSpPr>
        <p:spPr bwMode="auto">
          <a:xfrm flipH="1">
            <a:off x="1828800" y="5715000"/>
            <a:ext cx="990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2073" name="Text Box 9">
            <a:extLst>
              <a:ext uri="{FF2B5EF4-FFF2-40B4-BE49-F238E27FC236}">
                <a16:creationId xmlns:a16="http://schemas.microsoft.com/office/drawing/2014/main" id="{3E098296-1449-4436-BDAD-57FF3C57B6DE}"/>
              </a:ext>
            </a:extLst>
          </p:cNvPr>
          <p:cNvSpPr txBox="1">
            <a:spLocks noChangeArrowheads="1"/>
          </p:cNvSpPr>
          <p:nvPr/>
        </p:nvSpPr>
        <p:spPr bwMode="auto">
          <a:xfrm>
            <a:off x="5680075" y="4348163"/>
            <a:ext cx="782638" cy="5794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10</a:t>
            </a:r>
            <a:r>
              <a:rPr lang="en-US" altLang="en-US" sz="3200" baseline="30000">
                <a:solidFill>
                  <a:schemeClr val="tx2"/>
                </a:solidFill>
              </a:rPr>
              <a:t>0</a:t>
            </a:r>
          </a:p>
        </p:txBody>
      </p:sp>
      <p:sp>
        <p:nvSpPr>
          <p:cNvPr id="472074" name="Text Box 10">
            <a:extLst>
              <a:ext uri="{FF2B5EF4-FFF2-40B4-BE49-F238E27FC236}">
                <a16:creationId xmlns:a16="http://schemas.microsoft.com/office/drawing/2014/main" id="{45413A0F-F5E3-4A50-A5EC-C92005762A95}"/>
              </a:ext>
            </a:extLst>
          </p:cNvPr>
          <p:cNvSpPr txBox="1">
            <a:spLocks noChangeArrowheads="1"/>
          </p:cNvSpPr>
          <p:nvPr/>
        </p:nvSpPr>
        <p:spPr bwMode="auto">
          <a:xfrm>
            <a:off x="4460875" y="4348163"/>
            <a:ext cx="782638" cy="5794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10</a:t>
            </a:r>
            <a:r>
              <a:rPr lang="en-US" altLang="en-US" sz="3200" baseline="30000">
                <a:solidFill>
                  <a:schemeClr val="tx2"/>
                </a:solidFill>
              </a:rPr>
              <a:t>1</a:t>
            </a:r>
          </a:p>
        </p:txBody>
      </p:sp>
      <p:sp>
        <p:nvSpPr>
          <p:cNvPr id="472075" name="Text Box 11">
            <a:extLst>
              <a:ext uri="{FF2B5EF4-FFF2-40B4-BE49-F238E27FC236}">
                <a16:creationId xmlns:a16="http://schemas.microsoft.com/office/drawing/2014/main" id="{5A9FD4D1-0201-4F26-AB37-8FF245A40636}"/>
              </a:ext>
            </a:extLst>
          </p:cNvPr>
          <p:cNvSpPr txBox="1">
            <a:spLocks noChangeArrowheads="1"/>
          </p:cNvSpPr>
          <p:nvPr/>
        </p:nvSpPr>
        <p:spPr bwMode="auto">
          <a:xfrm>
            <a:off x="3276600" y="4343400"/>
            <a:ext cx="782638" cy="5794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10</a:t>
            </a:r>
            <a:r>
              <a:rPr lang="en-US" altLang="en-US" sz="3200" baseline="30000">
                <a:solidFill>
                  <a:schemeClr val="tx2"/>
                </a:solidFill>
              </a:rPr>
              <a:t>2</a:t>
            </a:r>
          </a:p>
        </p:txBody>
      </p:sp>
      <p:sp>
        <p:nvSpPr>
          <p:cNvPr id="472076" name="Text Box 12">
            <a:extLst>
              <a:ext uri="{FF2B5EF4-FFF2-40B4-BE49-F238E27FC236}">
                <a16:creationId xmlns:a16="http://schemas.microsoft.com/office/drawing/2014/main" id="{EEE34F84-AB69-45F9-A33C-07A0F9A2281C}"/>
              </a:ext>
            </a:extLst>
          </p:cNvPr>
          <p:cNvSpPr txBox="1">
            <a:spLocks noChangeArrowheads="1"/>
          </p:cNvSpPr>
          <p:nvPr/>
        </p:nvSpPr>
        <p:spPr bwMode="auto">
          <a:xfrm>
            <a:off x="1946275" y="4348163"/>
            <a:ext cx="782638" cy="5794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10</a:t>
            </a:r>
            <a:r>
              <a:rPr lang="en-US" altLang="en-US" sz="3200" baseline="30000">
                <a:solidFill>
                  <a:schemeClr val="tx2"/>
                </a:solidFill>
              </a:rPr>
              <a:t>3</a:t>
            </a:r>
          </a:p>
        </p:txBody>
      </p:sp>
      <p:sp>
        <p:nvSpPr>
          <p:cNvPr id="472077" name="Text Box 13">
            <a:extLst>
              <a:ext uri="{FF2B5EF4-FFF2-40B4-BE49-F238E27FC236}">
                <a16:creationId xmlns:a16="http://schemas.microsoft.com/office/drawing/2014/main" id="{A556FDED-AFAF-421F-B169-60CA83D8C26C}"/>
              </a:ext>
            </a:extLst>
          </p:cNvPr>
          <p:cNvSpPr txBox="1">
            <a:spLocks noChangeArrowheads="1"/>
          </p:cNvSpPr>
          <p:nvPr/>
        </p:nvSpPr>
        <p:spPr bwMode="auto">
          <a:xfrm>
            <a:off x="5715000" y="4953000"/>
            <a:ext cx="688975"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chemeClr val="tx2"/>
                </a:solidFill>
              </a:rPr>
              <a:t>= 1</a:t>
            </a:r>
          </a:p>
        </p:txBody>
      </p:sp>
      <p:sp>
        <p:nvSpPr>
          <p:cNvPr id="472078" name="Text Box 14">
            <a:extLst>
              <a:ext uri="{FF2B5EF4-FFF2-40B4-BE49-F238E27FC236}">
                <a16:creationId xmlns:a16="http://schemas.microsoft.com/office/drawing/2014/main" id="{C0E0FB05-3BAF-4420-87F3-9D73986AB24C}"/>
              </a:ext>
            </a:extLst>
          </p:cNvPr>
          <p:cNvSpPr txBox="1">
            <a:spLocks noChangeArrowheads="1"/>
          </p:cNvSpPr>
          <p:nvPr/>
        </p:nvSpPr>
        <p:spPr bwMode="auto">
          <a:xfrm>
            <a:off x="4419600" y="4953000"/>
            <a:ext cx="887413"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chemeClr val="tx2"/>
                </a:solidFill>
              </a:rPr>
              <a:t>= 10</a:t>
            </a:r>
          </a:p>
        </p:txBody>
      </p:sp>
      <p:sp>
        <p:nvSpPr>
          <p:cNvPr id="472079" name="Text Box 15">
            <a:extLst>
              <a:ext uri="{FF2B5EF4-FFF2-40B4-BE49-F238E27FC236}">
                <a16:creationId xmlns:a16="http://schemas.microsoft.com/office/drawing/2014/main" id="{02B1956D-D490-4C8A-BE8B-C3CCD6B3D4C6}"/>
              </a:ext>
            </a:extLst>
          </p:cNvPr>
          <p:cNvSpPr txBox="1">
            <a:spLocks noChangeArrowheads="1"/>
          </p:cNvSpPr>
          <p:nvPr/>
        </p:nvSpPr>
        <p:spPr bwMode="auto">
          <a:xfrm>
            <a:off x="3048000" y="4953000"/>
            <a:ext cx="108585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chemeClr val="tx2"/>
                </a:solidFill>
              </a:rPr>
              <a:t>= 100</a:t>
            </a:r>
          </a:p>
        </p:txBody>
      </p:sp>
      <p:sp>
        <p:nvSpPr>
          <p:cNvPr id="472080" name="Text Box 16">
            <a:extLst>
              <a:ext uri="{FF2B5EF4-FFF2-40B4-BE49-F238E27FC236}">
                <a16:creationId xmlns:a16="http://schemas.microsoft.com/office/drawing/2014/main" id="{A93EB0A2-E6BD-4099-9AA2-CA83BA4B7D94}"/>
              </a:ext>
            </a:extLst>
          </p:cNvPr>
          <p:cNvSpPr txBox="1">
            <a:spLocks noChangeArrowheads="1"/>
          </p:cNvSpPr>
          <p:nvPr/>
        </p:nvSpPr>
        <p:spPr bwMode="auto">
          <a:xfrm>
            <a:off x="1752600" y="4953000"/>
            <a:ext cx="1284288"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chemeClr val="tx2"/>
                </a:solidFill>
              </a:rPr>
              <a:t>= 1000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499"/>
                                          </p:stCondLst>
                                        </p:cTn>
                                        <p:tgtEl>
                                          <p:spTgt spid="472081"/>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472073"/>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472077"/>
                                        </p:tgtEl>
                                        <p:attrNameLst>
                                          <p:attrName>style.visibility</p:attrName>
                                        </p:attrNameLst>
                                      </p:cBhvr>
                                      <p:to>
                                        <p:strVal val="visible"/>
                                      </p:to>
                                    </p:set>
                                  </p:child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472082"/>
                                        </p:tgtEl>
                                        <p:attrNameLst>
                                          <p:attrName>style.visibility</p:attrName>
                                        </p:attrNameLst>
                                      </p:cBhvr>
                                      <p:to>
                                        <p:strVal val="visible"/>
                                      </p:to>
                                    </p:set>
                                  </p:childTnLst>
                                </p:cTn>
                              </p:par>
                            </p:childTnLst>
                          </p:cTn>
                        </p:par>
                        <p:par>
                          <p:cTn id="16" fill="hold" nodeType="afterGroup">
                            <p:stCondLst>
                              <p:cond delay="6000"/>
                            </p:stCondLst>
                            <p:childTnLst>
                              <p:par>
                                <p:cTn id="17" presetID="1" presetClass="entr" presetSubtype="0" fill="hold" grpId="0" nodeType="afterEffect">
                                  <p:stCondLst>
                                    <p:cond delay="0"/>
                                  </p:stCondLst>
                                  <p:childTnLst>
                                    <p:set>
                                      <p:cBhvr>
                                        <p:cTn id="18" dur="1" fill="hold">
                                          <p:stCondLst>
                                            <p:cond delay="499"/>
                                          </p:stCondLst>
                                        </p:cTn>
                                        <p:tgtEl>
                                          <p:spTgt spid="472074"/>
                                        </p:tgtEl>
                                        <p:attrNameLst>
                                          <p:attrName>style.visibility</p:attrName>
                                        </p:attrNameLst>
                                      </p:cBhvr>
                                      <p:to>
                                        <p:strVal val="visible"/>
                                      </p:to>
                                    </p:set>
                                  </p:childTnLst>
                                </p:cTn>
                              </p:par>
                            </p:childTnLst>
                          </p:cTn>
                        </p:par>
                        <p:par>
                          <p:cTn id="19" fill="hold" nodeType="afterGroup">
                            <p:stCondLst>
                              <p:cond delay="6500"/>
                            </p:stCondLst>
                            <p:childTnLst>
                              <p:par>
                                <p:cTn id="20" presetID="1" presetClass="entr" presetSubtype="0" fill="hold" grpId="0" nodeType="afterEffect">
                                  <p:stCondLst>
                                    <p:cond delay="0"/>
                                  </p:stCondLst>
                                  <p:childTnLst>
                                    <p:set>
                                      <p:cBhvr>
                                        <p:cTn id="21" dur="1" fill="hold">
                                          <p:stCondLst>
                                            <p:cond delay="499"/>
                                          </p:stCondLst>
                                        </p:cTn>
                                        <p:tgtEl>
                                          <p:spTgt spid="472078"/>
                                        </p:tgtEl>
                                        <p:attrNameLst>
                                          <p:attrName>style.visibility</p:attrName>
                                        </p:attrNameLst>
                                      </p:cBhvr>
                                      <p:to>
                                        <p:strVal val="visible"/>
                                      </p:to>
                                    </p:set>
                                  </p:childTnLst>
                                </p:cTn>
                              </p:par>
                            </p:childTnLst>
                          </p:cTn>
                        </p:par>
                        <p:par>
                          <p:cTn id="22" fill="hold" nodeType="afterGroup">
                            <p:stCondLst>
                              <p:cond delay="7000"/>
                            </p:stCondLst>
                            <p:childTnLst>
                              <p:par>
                                <p:cTn id="23" presetID="1" presetClass="entr" presetSubtype="0" fill="hold" nodeType="afterEffect">
                                  <p:stCondLst>
                                    <p:cond delay="0"/>
                                  </p:stCondLst>
                                  <p:childTnLst>
                                    <p:set>
                                      <p:cBhvr>
                                        <p:cTn id="24" dur="1" fill="hold">
                                          <p:stCondLst>
                                            <p:cond delay="499"/>
                                          </p:stCondLst>
                                        </p:cTn>
                                        <p:tgtEl>
                                          <p:spTgt spid="472083"/>
                                        </p:tgtEl>
                                        <p:attrNameLst>
                                          <p:attrName>style.visibility</p:attrName>
                                        </p:attrNameLst>
                                      </p:cBhvr>
                                      <p:to>
                                        <p:strVal val="visible"/>
                                      </p:to>
                                    </p:set>
                                  </p:childTnLst>
                                </p:cTn>
                              </p:par>
                            </p:childTnLst>
                          </p:cTn>
                        </p:par>
                        <p:par>
                          <p:cTn id="25" fill="hold" nodeType="afterGroup">
                            <p:stCondLst>
                              <p:cond delay="7500"/>
                            </p:stCondLst>
                            <p:childTnLst>
                              <p:par>
                                <p:cTn id="26" presetID="1" presetClass="entr" presetSubtype="0" fill="hold" grpId="0" nodeType="afterEffect">
                                  <p:stCondLst>
                                    <p:cond delay="0"/>
                                  </p:stCondLst>
                                  <p:childTnLst>
                                    <p:set>
                                      <p:cBhvr>
                                        <p:cTn id="27" dur="1" fill="hold">
                                          <p:stCondLst>
                                            <p:cond delay="499"/>
                                          </p:stCondLst>
                                        </p:cTn>
                                        <p:tgtEl>
                                          <p:spTgt spid="472075"/>
                                        </p:tgtEl>
                                        <p:attrNameLst>
                                          <p:attrName>style.visibility</p:attrName>
                                        </p:attrNameLst>
                                      </p:cBhvr>
                                      <p:to>
                                        <p:strVal val="visible"/>
                                      </p:to>
                                    </p:set>
                                  </p:childTnLst>
                                </p:cTn>
                              </p:par>
                            </p:childTnLst>
                          </p:cTn>
                        </p:par>
                        <p:par>
                          <p:cTn id="28" fill="hold" nodeType="afterGroup">
                            <p:stCondLst>
                              <p:cond delay="8000"/>
                            </p:stCondLst>
                            <p:childTnLst>
                              <p:par>
                                <p:cTn id="29" presetID="1" presetClass="entr" presetSubtype="0" fill="hold" grpId="0" nodeType="afterEffect">
                                  <p:stCondLst>
                                    <p:cond delay="0"/>
                                  </p:stCondLst>
                                  <p:childTnLst>
                                    <p:set>
                                      <p:cBhvr>
                                        <p:cTn id="30" dur="1" fill="hold">
                                          <p:stCondLst>
                                            <p:cond delay="499"/>
                                          </p:stCondLst>
                                        </p:cTn>
                                        <p:tgtEl>
                                          <p:spTgt spid="472079"/>
                                        </p:tgtEl>
                                        <p:attrNameLst>
                                          <p:attrName>style.visibility</p:attrName>
                                        </p:attrNameLst>
                                      </p:cBhvr>
                                      <p:to>
                                        <p:strVal val="visible"/>
                                      </p:to>
                                    </p:set>
                                  </p:childTnLst>
                                </p:cTn>
                              </p:par>
                            </p:childTnLst>
                          </p:cTn>
                        </p:par>
                        <p:par>
                          <p:cTn id="31" fill="hold" nodeType="afterGroup">
                            <p:stCondLst>
                              <p:cond delay="8500"/>
                            </p:stCondLst>
                            <p:childTnLst>
                              <p:par>
                                <p:cTn id="32" presetID="1" presetClass="entr" presetSubtype="0" fill="hold" nodeType="afterEffect">
                                  <p:stCondLst>
                                    <p:cond delay="0"/>
                                  </p:stCondLst>
                                  <p:childTnLst>
                                    <p:set>
                                      <p:cBhvr>
                                        <p:cTn id="33" dur="1" fill="hold">
                                          <p:stCondLst>
                                            <p:cond delay="499"/>
                                          </p:stCondLst>
                                        </p:cTn>
                                        <p:tgtEl>
                                          <p:spTgt spid="472084"/>
                                        </p:tgtEl>
                                        <p:attrNameLst>
                                          <p:attrName>style.visibility</p:attrName>
                                        </p:attrNameLst>
                                      </p:cBhvr>
                                      <p:to>
                                        <p:strVal val="visible"/>
                                      </p:to>
                                    </p:set>
                                  </p:childTnLst>
                                </p:cTn>
                              </p:par>
                            </p:childTnLst>
                          </p:cTn>
                        </p:par>
                        <p:par>
                          <p:cTn id="34" fill="hold" nodeType="afterGroup">
                            <p:stCondLst>
                              <p:cond delay="9000"/>
                            </p:stCondLst>
                            <p:childTnLst>
                              <p:par>
                                <p:cTn id="35" presetID="1" presetClass="entr" presetSubtype="0" fill="hold" grpId="0" nodeType="afterEffect">
                                  <p:stCondLst>
                                    <p:cond delay="0"/>
                                  </p:stCondLst>
                                  <p:childTnLst>
                                    <p:set>
                                      <p:cBhvr>
                                        <p:cTn id="36" dur="1" fill="hold">
                                          <p:stCondLst>
                                            <p:cond delay="499"/>
                                          </p:stCondLst>
                                        </p:cTn>
                                        <p:tgtEl>
                                          <p:spTgt spid="472076"/>
                                        </p:tgtEl>
                                        <p:attrNameLst>
                                          <p:attrName>style.visibility</p:attrName>
                                        </p:attrNameLst>
                                      </p:cBhvr>
                                      <p:to>
                                        <p:strVal val="visible"/>
                                      </p:to>
                                    </p:set>
                                  </p:childTnLst>
                                </p:cTn>
                              </p:par>
                            </p:childTnLst>
                          </p:cTn>
                        </p:par>
                        <p:par>
                          <p:cTn id="37" fill="hold" nodeType="afterGroup">
                            <p:stCondLst>
                              <p:cond delay="9500"/>
                            </p:stCondLst>
                            <p:childTnLst>
                              <p:par>
                                <p:cTn id="38" presetID="1" presetClass="entr" presetSubtype="0" fill="hold" grpId="0" nodeType="afterEffect">
                                  <p:stCondLst>
                                    <p:cond delay="0"/>
                                  </p:stCondLst>
                                  <p:childTnLst>
                                    <p:set>
                                      <p:cBhvr>
                                        <p:cTn id="39" dur="1" fill="hold">
                                          <p:stCondLst>
                                            <p:cond delay="499"/>
                                          </p:stCondLst>
                                        </p:cTn>
                                        <p:tgtEl>
                                          <p:spTgt spid="472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73" grpId="0" autoUpdateAnimBg="0"/>
      <p:bldP spid="472074" grpId="0" autoUpdateAnimBg="0"/>
      <p:bldP spid="472075" grpId="0" autoUpdateAnimBg="0"/>
      <p:bldP spid="472076" grpId="0" autoUpdateAnimBg="0"/>
      <p:bldP spid="472077" grpId="0" autoUpdateAnimBg="0"/>
      <p:bldP spid="472078" grpId="0" autoUpdateAnimBg="0"/>
      <p:bldP spid="472079" grpId="0" autoUpdateAnimBg="0"/>
      <p:bldP spid="472080" grpId="0" autoUpdateAnimBg="0"/>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F8627494-BB85-4D8F-A0E4-E068D23C8709}"/>
              </a:ext>
            </a:extLst>
          </p:cNvPr>
          <p:cNvSpPr>
            <a:spLocks noGrp="1"/>
          </p:cNvSpPr>
          <p:nvPr>
            <p:ph type="sldNum" sz="quarter" idx="12"/>
          </p:nvPr>
        </p:nvSpPr>
        <p:spPr/>
        <p:txBody>
          <a:bodyPr/>
          <a:lstStyle/>
          <a:p>
            <a:fld id="{FA6A498A-FAC6-47A7-9202-B9D2F3FD06CF}" type="slidenum">
              <a:rPr lang="en-US" altLang="en-US"/>
              <a:pPr/>
              <a:t>282</a:t>
            </a:fld>
            <a:endParaRPr lang="en-US" altLang="en-US"/>
          </a:p>
        </p:txBody>
      </p:sp>
      <p:grpSp>
        <p:nvGrpSpPr>
          <p:cNvPr id="473112" name="Group 24">
            <a:extLst>
              <a:ext uri="{FF2B5EF4-FFF2-40B4-BE49-F238E27FC236}">
                <a16:creationId xmlns:a16="http://schemas.microsoft.com/office/drawing/2014/main" id="{6A31143D-27F9-4DBD-8AE5-55295FEA42C1}"/>
              </a:ext>
            </a:extLst>
          </p:cNvPr>
          <p:cNvGrpSpPr>
            <a:grpSpLocks/>
          </p:cNvGrpSpPr>
          <p:nvPr/>
        </p:nvGrpSpPr>
        <p:grpSpPr bwMode="auto">
          <a:xfrm>
            <a:off x="5368925" y="2357438"/>
            <a:ext cx="1219200" cy="2062162"/>
            <a:chOff x="3382" y="1485"/>
            <a:chExt cx="768" cy="1299"/>
          </a:xfrm>
        </p:grpSpPr>
        <p:sp>
          <p:nvSpPr>
            <p:cNvPr id="473095" name="Rectangle 7">
              <a:extLst>
                <a:ext uri="{FF2B5EF4-FFF2-40B4-BE49-F238E27FC236}">
                  <a16:creationId xmlns:a16="http://schemas.microsoft.com/office/drawing/2014/main" id="{2116EF8E-2775-43D1-A028-3EAB5D59C8AC}"/>
                </a:ext>
              </a:extLst>
            </p:cNvPr>
            <p:cNvSpPr>
              <a:spLocks noChangeArrowheads="1"/>
            </p:cNvSpPr>
            <p:nvPr/>
          </p:nvSpPr>
          <p:spPr bwMode="auto">
            <a:xfrm>
              <a:off x="3382" y="1485"/>
              <a:ext cx="768" cy="1299"/>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3100" name="Text Box 12">
              <a:extLst>
                <a:ext uri="{FF2B5EF4-FFF2-40B4-BE49-F238E27FC236}">
                  <a16:creationId xmlns:a16="http://schemas.microsoft.com/office/drawing/2014/main" id="{6F68A6DA-6BBE-4A9C-9EB5-C2774E561782}"/>
                </a:ext>
              </a:extLst>
            </p:cNvPr>
            <p:cNvSpPr txBox="1">
              <a:spLocks noChangeArrowheads="1"/>
            </p:cNvSpPr>
            <p:nvPr/>
          </p:nvSpPr>
          <p:spPr bwMode="auto">
            <a:xfrm>
              <a:off x="3621" y="1536"/>
              <a:ext cx="258" cy="3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4</a:t>
              </a:r>
              <a:endParaRPr lang="en-US" altLang="en-US" sz="3200" baseline="30000">
                <a:solidFill>
                  <a:schemeClr val="tx2"/>
                </a:solidFill>
              </a:endParaRPr>
            </a:p>
          </p:txBody>
        </p:sp>
        <p:sp>
          <p:nvSpPr>
            <p:cNvPr id="473104" name="Text Box 16">
              <a:extLst>
                <a:ext uri="{FF2B5EF4-FFF2-40B4-BE49-F238E27FC236}">
                  <a16:creationId xmlns:a16="http://schemas.microsoft.com/office/drawing/2014/main" id="{0A1C9B80-6320-42E6-8C1B-2AD3EBF59CBE}"/>
                </a:ext>
              </a:extLst>
            </p:cNvPr>
            <p:cNvSpPr txBox="1">
              <a:spLocks noChangeArrowheads="1"/>
            </p:cNvSpPr>
            <p:nvPr/>
          </p:nvSpPr>
          <p:spPr bwMode="auto">
            <a:xfrm>
              <a:off x="3529" y="1917"/>
              <a:ext cx="428"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chemeClr val="tx2"/>
                  </a:solidFill>
                </a:rPr>
                <a:t>x 1</a:t>
              </a:r>
            </a:p>
          </p:txBody>
        </p:sp>
        <p:sp>
          <p:nvSpPr>
            <p:cNvPr id="473108" name="Text Box 20">
              <a:extLst>
                <a:ext uri="{FF2B5EF4-FFF2-40B4-BE49-F238E27FC236}">
                  <a16:creationId xmlns:a16="http://schemas.microsoft.com/office/drawing/2014/main" id="{62130B21-E988-4427-B7F3-60B3F4DD9B28}"/>
                </a:ext>
              </a:extLst>
            </p:cNvPr>
            <p:cNvSpPr txBox="1">
              <a:spLocks noChangeArrowheads="1"/>
            </p:cNvSpPr>
            <p:nvPr/>
          </p:nvSpPr>
          <p:spPr bwMode="auto">
            <a:xfrm>
              <a:off x="3648" y="2400"/>
              <a:ext cx="258" cy="3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4</a:t>
              </a:r>
              <a:endParaRPr lang="en-US" altLang="en-US" sz="3200" baseline="30000">
                <a:solidFill>
                  <a:schemeClr val="tx2"/>
                </a:solidFill>
              </a:endParaRPr>
            </a:p>
          </p:txBody>
        </p:sp>
      </p:grpSp>
      <p:grpSp>
        <p:nvGrpSpPr>
          <p:cNvPr id="473113" name="Group 25">
            <a:extLst>
              <a:ext uri="{FF2B5EF4-FFF2-40B4-BE49-F238E27FC236}">
                <a16:creationId xmlns:a16="http://schemas.microsoft.com/office/drawing/2014/main" id="{8F4620CF-6078-4BA4-8CD7-71C67C3F3B81}"/>
              </a:ext>
            </a:extLst>
          </p:cNvPr>
          <p:cNvGrpSpPr>
            <a:grpSpLocks/>
          </p:cNvGrpSpPr>
          <p:nvPr/>
        </p:nvGrpSpPr>
        <p:grpSpPr bwMode="auto">
          <a:xfrm>
            <a:off x="4149725" y="2357438"/>
            <a:ext cx="1219200" cy="2062162"/>
            <a:chOff x="2614" y="1485"/>
            <a:chExt cx="768" cy="1299"/>
          </a:xfrm>
        </p:grpSpPr>
        <p:sp>
          <p:nvSpPr>
            <p:cNvPr id="473092" name="Rectangle 4">
              <a:extLst>
                <a:ext uri="{FF2B5EF4-FFF2-40B4-BE49-F238E27FC236}">
                  <a16:creationId xmlns:a16="http://schemas.microsoft.com/office/drawing/2014/main" id="{CE52A7F2-E7AB-4CB9-BD04-1181AA5C3E9F}"/>
                </a:ext>
              </a:extLst>
            </p:cNvPr>
            <p:cNvSpPr>
              <a:spLocks noChangeArrowheads="1"/>
            </p:cNvSpPr>
            <p:nvPr/>
          </p:nvSpPr>
          <p:spPr bwMode="auto">
            <a:xfrm>
              <a:off x="2614" y="1485"/>
              <a:ext cx="768" cy="1299"/>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3101" name="Text Box 13">
              <a:extLst>
                <a:ext uri="{FF2B5EF4-FFF2-40B4-BE49-F238E27FC236}">
                  <a16:creationId xmlns:a16="http://schemas.microsoft.com/office/drawing/2014/main" id="{E1FBF943-7CE8-4874-B62F-38E88E61DDDA}"/>
                </a:ext>
              </a:extLst>
            </p:cNvPr>
            <p:cNvSpPr txBox="1">
              <a:spLocks noChangeArrowheads="1"/>
            </p:cNvSpPr>
            <p:nvPr/>
          </p:nvSpPr>
          <p:spPr bwMode="auto">
            <a:xfrm>
              <a:off x="2853" y="1536"/>
              <a:ext cx="258" cy="3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5</a:t>
              </a:r>
              <a:endParaRPr lang="en-US" altLang="en-US" sz="3200" baseline="30000">
                <a:solidFill>
                  <a:schemeClr val="tx2"/>
                </a:solidFill>
              </a:endParaRPr>
            </a:p>
          </p:txBody>
        </p:sp>
        <p:sp>
          <p:nvSpPr>
            <p:cNvPr id="473105" name="Text Box 17">
              <a:extLst>
                <a:ext uri="{FF2B5EF4-FFF2-40B4-BE49-F238E27FC236}">
                  <a16:creationId xmlns:a16="http://schemas.microsoft.com/office/drawing/2014/main" id="{BB257699-7A58-4006-B973-E6DA0818DD99}"/>
                </a:ext>
              </a:extLst>
            </p:cNvPr>
            <p:cNvSpPr txBox="1">
              <a:spLocks noChangeArrowheads="1"/>
            </p:cNvSpPr>
            <p:nvPr/>
          </p:nvSpPr>
          <p:spPr bwMode="auto">
            <a:xfrm>
              <a:off x="2745" y="1917"/>
              <a:ext cx="491"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chemeClr val="tx2"/>
                  </a:solidFill>
                </a:rPr>
                <a:t>x10</a:t>
              </a:r>
            </a:p>
          </p:txBody>
        </p:sp>
        <p:sp>
          <p:nvSpPr>
            <p:cNvPr id="473109" name="Text Box 21">
              <a:extLst>
                <a:ext uri="{FF2B5EF4-FFF2-40B4-BE49-F238E27FC236}">
                  <a16:creationId xmlns:a16="http://schemas.microsoft.com/office/drawing/2014/main" id="{D82410BF-96E2-4B42-B7FA-F28A3D2070D7}"/>
                </a:ext>
              </a:extLst>
            </p:cNvPr>
            <p:cNvSpPr txBox="1">
              <a:spLocks noChangeArrowheads="1"/>
            </p:cNvSpPr>
            <p:nvPr/>
          </p:nvSpPr>
          <p:spPr bwMode="auto">
            <a:xfrm>
              <a:off x="2809" y="2400"/>
              <a:ext cx="400" cy="3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50</a:t>
              </a:r>
              <a:endParaRPr lang="en-US" altLang="en-US" sz="3200" baseline="30000">
                <a:solidFill>
                  <a:schemeClr val="tx2"/>
                </a:solidFill>
              </a:endParaRPr>
            </a:p>
          </p:txBody>
        </p:sp>
      </p:grpSp>
      <p:grpSp>
        <p:nvGrpSpPr>
          <p:cNvPr id="473114" name="Group 26">
            <a:extLst>
              <a:ext uri="{FF2B5EF4-FFF2-40B4-BE49-F238E27FC236}">
                <a16:creationId xmlns:a16="http://schemas.microsoft.com/office/drawing/2014/main" id="{AD292919-32BE-4BC9-A3B4-E1C4F0D03731}"/>
              </a:ext>
            </a:extLst>
          </p:cNvPr>
          <p:cNvGrpSpPr>
            <a:grpSpLocks/>
          </p:cNvGrpSpPr>
          <p:nvPr/>
        </p:nvGrpSpPr>
        <p:grpSpPr bwMode="auto">
          <a:xfrm>
            <a:off x="2930525" y="2357438"/>
            <a:ext cx="1219200" cy="2062162"/>
            <a:chOff x="1846" y="1485"/>
            <a:chExt cx="768" cy="1299"/>
          </a:xfrm>
        </p:grpSpPr>
        <p:sp>
          <p:nvSpPr>
            <p:cNvPr id="473093" name="Rectangle 5">
              <a:extLst>
                <a:ext uri="{FF2B5EF4-FFF2-40B4-BE49-F238E27FC236}">
                  <a16:creationId xmlns:a16="http://schemas.microsoft.com/office/drawing/2014/main" id="{EE8E293D-BBF0-4A2B-A264-082F07D6201C}"/>
                </a:ext>
              </a:extLst>
            </p:cNvPr>
            <p:cNvSpPr>
              <a:spLocks noChangeArrowheads="1"/>
            </p:cNvSpPr>
            <p:nvPr/>
          </p:nvSpPr>
          <p:spPr bwMode="auto">
            <a:xfrm>
              <a:off x="1846" y="1485"/>
              <a:ext cx="768" cy="1299"/>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3102" name="Text Box 14">
              <a:extLst>
                <a:ext uri="{FF2B5EF4-FFF2-40B4-BE49-F238E27FC236}">
                  <a16:creationId xmlns:a16="http://schemas.microsoft.com/office/drawing/2014/main" id="{58B88EBB-96A6-49C3-92D8-CD6C64071787}"/>
                </a:ext>
              </a:extLst>
            </p:cNvPr>
            <p:cNvSpPr txBox="1">
              <a:spLocks noChangeArrowheads="1"/>
            </p:cNvSpPr>
            <p:nvPr/>
          </p:nvSpPr>
          <p:spPr bwMode="auto">
            <a:xfrm>
              <a:off x="2107" y="1533"/>
              <a:ext cx="258" cy="3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3</a:t>
              </a:r>
              <a:endParaRPr lang="en-US" altLang="en-US" sz="3200" baseline="30000">
                <a:solidFill>
                  <a:schemeClr val="tx2"/>
                </a:solidFill>
              </a:endParaRPr>
            </a:p>
          </p:txBody>
        </p:sp>
        <p:sp>
          <p:nvSpPr>
            <p:cNvPr id="473106" name="Text Box 18">
              <a:extLst>
                <a:ext uri="{FF2B5EF4-FFF2-40B4-BE49-F238E27FC236}">
                  <a16:creationId xmlns:a16="http://schemas.microsoft.com/office/drawing/2014/main" id="{2D0E62CD-98FD-4648-BA82-C12519A81C8E}"/>
                </a:ext>
              </a:extLst>
            </p:cNvPr>
            <p:cNvSpPr txBox="1">
              <a:spLocks noChangeArrowheads="1"/>
            </p:cNvSpPr>
            <p:nvPr/>
          </p:nvSpPr>
          <p:spPr bwMode="auto">
            <a:xfrm>
              <a:off x="1881" y="1917"/>
              <a:ext cx="616"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chemeClr val="tx2"/>
                  </a:solidFill>
                </a:rPr>
                <a:t>x100</a:t>
              </a:r>
            </a:p>
          </p:txBody>
        </p:sp>
        <p:sp>
          <p:nvSpPr>
            <p:cNvPr id="473110" name="Text Box 22">
              <a:extLst>
                <a:ext uri="{FF2B5EF4-FFF2-40B4-BE49-F238E27FC236}">
                  <a16:creationId xmlns:a16="http://schemas.microsoft.com/office/drawing/2014/main" id="{490A98A9-5140-4EB2-8648-E099AE3D487E}"/>
                </a:ext>
              </a:extLst>
            </p:cNvPr>
            <p:cNvSpPr txBox="1">
              <a:spLocks noChangeArrowheads="1"/>
            </p:cNvSpPr>
            <p:nvPr/>
          </p:nvSpPr>
          <p:spPr bwMode="auto">
            <a:xfrm>
              <a:off x="1922" y="2400"/>
              <a:ext cx="542" cy="3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300</a:t>
              </a:r>
              <a:endParaRPr lang="en-US" altLang="en-US" sz="3200" baseline="30000">
                <a:solidFill>
                  <a:schemeClr val="tx2"/>
                </a:solidFill>
              </a:endParaRPr>
            </a:p>
          </p:txBody>
        </p:sp>
      </p:grpSp>
      <p:grpSp>
        <p:nvGrpSpPr>
          <p:cNvPr id="473115" name="Group 27">
            <a:extLst>
              <a:ext uri="{FF2B5EF4-FFF2-40B4-BE49-F238E27FC236}">
                <a16:creationId xmlns:a16="http://schemas.microsoft.com/office/drawing/2014/main" id="{4FF096DE-F5D1-445E-815E-46F68E3EBABD}"/>
              </a:ext>
            </a:extLst>
          </p:cNvPr>
          <p:cNvGrpSpPr>
            <a:grpSpLocks/>
          </p:cNvGrpSpPr>
          <p:nvPr/>
        </p:nvGrpSpPr>
        <p:grpSpPr bwMode="auto">
          <a:xfrm>
            <a:off x="1558925" y="2357438"/>
            <a:ext cx="1371600" cy="2062162"/>
            <a:chOff x="982" y="1485"/>
            <a:chExt cx="864" cy="1299"/>
          </a:xfrm>
        </p:grpSpPr>
        <p:sp>
          <p:nvSpPr>
            <p:cNvPr id="473094" name="Rectangle 6">
              <a:extLst>
                <a:ext uri="{FF2B5EF4-FFF2-40B4-BE49-F238E27FC236}">
                  <a16:creationId xmlns:a16="http://schemas.microsoft.com/office/drawing/2014/main" id="{8C1F58D8-6D8B-482B-BF3E-DD8DCDD8A50C}"/>
                </a:ext>
              </a:extLst>
            </p:cNvPr>
            <p:cNvSpPr>
              <a:spLocks noChangeArrowheads="1"/>
            </p:cNvSpPr>
            <p:nvPr/>
          </p:nvSpPr>
          <p:spPr bwMode="auto">
            <a:xfrm>
              <a:off x="982" y="1485"/>
              <a:ext cx="864" cy="1299"/>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3103" name="Text Box 15">
              <a:extLst>
                <a:ext uri="{FF2B5EF4-FFF2-40B4-BE49-F238E27FC236}">
                  <a16:creationId xmlns:a16="http://schemas.microsoft.com/office/drawing/2014/main" id="{F47E35EA-138F-4CD2-BC09-FC84A9497B27}"/>
                </a:ext>
              </a:extLst>
            </p:cNvPr>
            <p:cNvSpPr txBox="1">
              <a:spLocks noChangeArrowheads="1"/>
            </p:cNvSpPr>
            <p:nvPr/>
          </p:nvSpPr>
          <p:spPr bwMode="auto">
            <a:xfrm>
              <a:off x="1269" y="1536"/>
              <a:ext cx="258" cy="3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1</a:t>
              </a:r>
              <a:endParaRPr lang="en-US" altLang="en-US" sz="3200" baseline="30000">
                <a:solidFill>
                  <a:schemeClr val="tx2"/>
                </a:solidFill>
              </a:endParaRPr>
            </a:p>
          </p:txBody>
        </p:sp>
        <p:sp>
          <p:nvSpPr>
            <p:cNvPr id="473107" name="Text Box 19">
              <a:extLst>
                <a:ext uri="{FF2B5EF4-FFF2-40B4-BE49-F238E27FC236}">
                  <a16:creationId xmlns:a16="http://schemas.microsoft.com/office/drawing/2014/main" id="{C64A24B4-5A4D-4145-81EF-860002F9085F}"/>
                </a:ext>
              </a:extLst>
            </p:cNvPr>
            <p:cNvSpPr txBox="1">
              <a:spLocks noChangeArrowheads="1"/>
            </p:cNvSpPr>
            <p:nvPr/>
          </p:nvSpPr>
          <p:spPr bwMode="auto">
            <a:xfrm>
              <a:off x="1066" y="1917"/>
              <a:ext cx="741"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chemeClr val="tx2"/>
                  </a:solidFill>
                </a:rPr>
                <a:t>x1000</a:t>
              </a:r>
            </a:p>
          </p:txBody>
        </p:sp>
        <p:sp>
          <p:nvSpPr>
            <p:cNvPr id="473111" name="Text Box 23">
              <a:extLst>
                <a:ext uri="{FF2B5EF4-FFF2-40B4-BE49-F238E27FC236}">
                  <a16:creationId xmlns:a16="http://schemas.microsoft.com/office/drawing/2014/main" id="{E92BF23C-2827-4091-BC62-71D4A25546A9}"/>
                </a:ext>
              </a:extLst>
            </p:cNvPr>
            <p:cNvSpPr txBox="1">
              <a:spLocks noChangeArrowheads="1"/>
            </p:cNvSpPr>
            <p:nvPr/>
          </p:nvSpPr>
          <p:spPr bwMode="auto">
            <a:xfrm>
              <a:off x="1104" y="2400"/>
              <a:ext cx="684" cy="3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1000</a:t>
              </a:r>
              <a:endParaRPr lang="en-US" altLang="en-US" sz="3200" baseline="30000">
                <a:solidFill>
                  <a:schemeClr val="tx2"/>
                </a:solidFill>
              </a:endParaRPr>
            </a:p>
          </p:txBody>
        </p:sp>
      </p:grpSp>
      <p:sp>
        <p:nvSpPr>
          <p:cNvPr id="473090" name="Rectangle 2">
            <a:extLst>
              <a:ext uri="{FF2B5EF4-FFF2-40B4-BE49-F238E27FC236}">
                <a16:creationId xmlns:a16="http://schemas.microsoft.com/office/drawing/2014/main" id="{B2B24E25-7523-47D5-B225-4D9AECAC9656}"/>
              </a:ext>
            </a:extLst>
          </p:cNvPr>
          <p:cNvSpPr>
            <a:spLocks noGrp="1" noRot="1" noChangeArrowheads="1"/>
          </p:cNvSpPr>
          <p:nvPr>
            <p:ph type="title"/>
          </p:nvPr>
        </p:nvSpPr>
        <p:spPr/>
        <p:txBody>
          <a:bodyPr/>
          <a:lstStyle/>
          <a:p>
            <a:endParaRPr lang="en-US" altLang="en-US"/>
          </a:p>
        </p:txBody>
      </p:sp>
      <p:sp>
        <p:nvSpPr>
          <p:cNvPr id="473091" name="Rectangle 3">
            <a:extLst>
              <a:ext uri="{FF2B5EF4-FFF2-40B4-BE49-F238E27FC236}">
                <a16:creationId xmlns:a16="http://schemas.microsoft.com/office/drawing/2014/main" id="{BDE8EB25-F1F9-48D3-8135-A4F29C536DEA}"/>
              </a:ext>
            </a:extLst>
          </p:cNvPr>
          <p:cNvSpPr>
            <a:spLocks noGrp="1" noRot="1" noChangeArrowheads="1"/>
          </p:cNvSpPr>
          <p:nvPr>
            <p:ph type="body" idx="1"/>
          </p:nvPr>
        </p:nvSpPr>
        <p:spPr/>
        <p:txBody>
          <a:bodyPr/>
          <a:lstStyle/>
          <a:p>
            <a:r>
              <a:rPr lang="en-US" altLang="en-US"/>
              <a:t>A number, such as 1354, is each place value multiplied weight of that position.</a:t>
            </a:r>
          </a:p>
        </p:txBody>
      </p:sp>
      <p:sp>
        <p:nvSpPr>
          <p:cNvPr id="473096" name="Line 8">
            <a:extLst>
              <a:ext uri="{FF2B5EF4-FFF2-40B4-BE49-F238E27FC236}">
                <a16:creationId xmlns:a16="http://schemas.microsoft.com/office/drawing/2014/main" id="{ED21C471-6EB1-43CD-890A-827D3BC6EE2A}"/>
              </a:ext>
            </a:extLst>
          </p:cNvPr>
          <p:cNvSpPr>
            <a:spLocks noChangeShapeType="1"/>
          </p:cNvSpPr>
          <p:nvPr/>
        </p:nvSpPr>
        <p:spPr bwMode="auto">
          <a:xfrm flipH="1">
            <a:off x="5486400" y="3657600"/>
            <a:ext cx="990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3097" name="Line 9">
            <a:extLst>
              <a:ext uri="{FF2B5EF4-FFF2-40B4-BE49-F238E27FC236}">
                <a16:creationId xmlns:a16="http://schemas.microsoft.com/office/drawing/2014/main" id="{F76FCFE2-4907-4F6D-B39F-FFD87F7E82D8}"/>
              </a:ext>
            </a:extLst>
          </p:cNvPr>
          <p:cNvSpPr>
            <a:spLocks noChangeShapeType="1"/>
          </p:cNvSpPr>
          <p:nvPr/>
        </p:nvSpPr>
        <p:spPr bwMode="auto">
          <a:xfrm flipH="1">
            <a:off x="4267200" y="3657600"/>
            <a:ext cx="990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3098" name="Line 10">
            <a:extLst>
              <a:ext uri="{FF2B5EF4-FFF2-40B4-BE49-F238E27FC236}">
                <a16:creationId xmlns:a16="http://schemas.microsoft.com/office/drawing/2014/main" id="{080FBCD4-C589-4650-BA89-DF1892C2FBF0}"/>
              </a:ext>
            </a:extLst>
          </p:cNvPr>
          <p:cNvSpPr>
            <a:spLocks noChangeShapeType="1"/>
          </p:cNvSpPr>
          <p:nvPr/>
        </p:nvSpPr>
        <p:spPr bwMode="auto">
          <a:xfrm flipH="1">
            <a:off x="3048000" y="3657600"/>
            <a:ext cx="990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3099" name="Line 11">
            <a:extLst>
              <a:ext uri="{FF2B5EF4-FFF2-40B4-BE49-F238E27FC236}">
                <a16:creationId xmlns:a16="http://schemas.microsoft.com/office/drawing/2014/main" id="{157CE35A-EA64-4226-8D85-7E683D810CC8}"/>
              </a:ext>
            </a:extLst>
          </p:cNvPr>
          <p:cNvSpPr>
            <a:spLocks noChangeShapeType="1"/>
          </p:cNvSpPr>
          <p:nvPr/>
        </p:nvSpPr>
        <p:spPr bwMode="auto">
          <a:xfrm flipH="1">
            <a:off x="1676400" y="3657600"/>
            <a:ext cx="990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3116" name="Text Box 28">
            <a:extLst>
              <a:ext uri="{FF2B5EF4-FFF2-40B4-BE49-F238E27FC236}">
                <a16:creationId xmlns:a16="http://schemas.microsoft.com/office/drawing/2014/main" id="{264323CC-45AC-42D9-9936-E8799A2EC2EC}"/>
              </a:ext>
            </a:extLst>
          </p:cNvPr>
          <p:cNvSpPr txBox="1">
            <a:spLocks noChangeArrowheads="1"/>
          </p:cNvSpPr>
          <p:nvPr/>
        </p:nvSpPr>
        <p:spPr bwMode="auto">
          <a:xfrm>
            <a:off x="914400" y="4876800"/>
            <a:ext cx="6376988" cy="5794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3200" b="0">
                <a:solidFill>
                  <a:schemeClr val="tx1"/>
                </a:solidFill>
              </a:rPr>
              <a:t>Thus 1354 is 1000 + 300 + 50 + 4.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3000"/>
                                  </p:stCondLst>
                                  <p:childTnLst>
                                    <p:set>
                                      <p:cBhvr>
                                        <p:cTn id="6" dur="1" fill="hold">
                                          <p:stCondLst>
                                            <p:cond delay="499"/>
                                          </p:stCondLst>
                                        </p:cTn>
                                        <p:tgtEl>
                                          <p:spTgt spid="473112"/>
                                        </p:tgtEl>
                                        <p:attrNameLst>
                                          <p:attrName>style.visibility</p:attrName>
                                        </p:attrNameLst>
                                      </p:cBhvr>
                                      <p:to>
                                        <p:strVal val="visible"/>
                                      </p:to>
                                    </p:set>
                                  </p:childTnLst>
                                </p:cTn>
                              </p:par>
                            </p:childTnLst>
                          </p:cTn>
                        </p:par>
                        <p:par>
                          <p:cTn id="7" fill="hold" nodeType="afterGroup">
                            <p:stCondLst>
                              <p:cond delay="3500"/>
                            </p:stCondLst>
                            <p:childTnLst>
                              <p:par>
                                <p:cTn id="8" presetID="1" presetClass="entr" presetSubtype="0" fill="hold" nodeType="afterEffect">
                                  <p:stCondLst>
                                    <p:cond delay="1000"/>
                                  </p:stCondLst>
                                  <p:childTnLst>
                                    <p:set>
                                      <p:cBhvr>
                                        <p:cTn id="9" dur="1" fill="hold">
                                          <p:stCondLst>
                                            <p:cond delay="499"/>
                                          </p:stCondLst>
                                        </p:cTn>
                                        <p:tgtEl>
                                          <p:spTgt spid="473113"/>
                                        </p:tgtEl>
                                        <p:attrNameLst>
                                          <p:attrName>style.visibility</p:attrName>
                                        </p:attrNameLst>
                                      </p:cBhvr>
                                      <p:to>
                                        <p:strVal val="visible"/>
                                      </p:to>
                                    </p:set>
                                  </p:childTnLst>
                                </p:cTn>
                              </p:par>
                            </p:childTnLst>
                          </p:cTn>
                        </p:par>
                        <p:par>
                          <p:cTn id="10" fill="hold" nodeType="afterGroup">
                            <p:stCondLst>
                              <p:cond delay="5000"/>
                            </p:stCondLst>
                            <p:childTnLst>
                              <p:par>
                                <p:cTn id="11" presetID="1" presetClass="entr" presetSubtype="0" fill="hold" nodeType="afterEffect">
                                  <p:stCondLst>
                                    <p:cond delay="1000"/>
                                  </p:stCondLst>
                                  <p:childTnLst>
                                    <p:set>
                                      <p:cBhvr>
                                        <p:cTn id="12" dur="1" fill="hold">
                                          <p:stCondLst>
                                            <p:cond delay="499"/>
                                          </p:stCondLst>
                                        </p:cTn>
                                        <p:tgtEl>
                                          <p:spTgt spid="473114"/>
                                        </p:tgtEl>
                                        <p:attrNameLst>
                                          <p:attrName>style.visibility</p:attrName>
                                        </p:attrNameLst>
                                      </p:cBhvr>
                                      <p:to>
                                        <p:strVal val="visible"/>
                                      </p:to>
                                    </p:set>
                                  </p:childTnLst>
                                </p:cTn>
                              </p:par>
                            </p:childTnLst>
                          </p:cTn>
                        </p:par>
                        <p:par>
                          <p:cTn id="13" fill="hold" nodeType="afterGroup">
                            <p:stCondLst>
                              <p:cond delay="6500"/>
                            </p:stCondLst>
                            <p:childTnLst>
                              <p:par>
                                <p:cTn id="14" presetID="1" presetClass="entr" presetSubtype="0" fill="hold" nodeType="afterEffect">
                                  <p:stCondLst>
                                    <p:cond delay="1000"/>
                                  </p:stCondLst>
                                  <p:childTnLst>
                                    <p:set>
                                      <p:cBhvr>
                                        <p:cTn id="15" dur="1" fill="hold">
                                          <p:stCondLst>
                                            <p:cond delay="499"/>
                                          </p:stCondLst>
                                        </p:cTn>
                                        <p:tgtEl>
                                          <p:spTgt spid="473115"/>
                                        </p:tgtEl>
                                        <p:attrNameLst>
                                          <p:attrName>style.visibility</p:attrName>
                                        </p:attrNameLst>
                                      </p:cBhvr>
                                      <p:to>
                                        <p:strVal val="visible"/>
                                      </p:to>
                                    </p:set>
                                  </p:childTnLst>
                                </p:cTn>
                              </p:par>
                            </p:childTnLst>
                          </p:cTn>
                        </p:par>
                        <p:par>
                          <p:cTn id="16" fill="hold" nodeType="afterGroup">
                            <p:stCondLst>
                              <p:cond delay="8000"/>
                            </p:stCondLst>
                            <p:childTnLst>
                              <p:par>
                                <p:cTn id="17" presetID="1" presetClass="entr" presetSubtype="0" fill="hold" grpId="0" nodeType="afterEffect">
                                  <p:stCondLst>
                                    <p:cond delay="1000"/>
                                  </p:stCondLst>
                                  <p:childTnLst>
                                    <p:set>
                                      <p:cBhvr>
                                        <p:cTn id="18" dur="1" fill="hold">
                                          <p:stCondLst>
                                            <p:cond delay="499"/>
                                          </p:stCondLst>
                                        </p:cTn>
                                        <p:tgtEl>
                                          <p:spTgt spid="473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116" grpId="0" autoUpdateAnimBg="0"/>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77EDF4C-AEBB-46B7-9140-AA2C1102B44B}"/>
              </a:ext>
            </a:extLst>
          </p:cNvPr>
          <p:cNvSpPr>
            <a:spLocks noGrp="1"/>
          </p:cNvSpPr>
          <p:nvPr>
            <p:ph type="sldNum" sz="quarter" idx="12"/>
          </p:nvPr>
        </p:nvSpPr>
        <p:spPr/>
        <p:txBody>
          <a:bodyPr/>
          <a:lstStyle/>
          <a:p>
            <a:fld id="{BC477762-464C-4C99-8A24-2BA3974B10A7}" type="slidenum">
              <a:rPr lang="en-US" altLang="en-US"/>
              <a:pPr/>
              <a:t>283</a:t>
            </a:fld>
            <a:endParaRPr lang="en-US" altLang="en-US"/>
          </a:p>
        </p:txBody>
      </p:sp>
      <p:sp>
        <p:nvSpPr>
          <p:cNvPr id="474114" name="Rectangle 2">
            <a:extLst>
              <a:ext uri="{FF2B5EF4-FFF2-40B4-BE49-F238E27FC236}">
                <a16:creationId xmlns:a16="http://schemas.microsoft.com/office/drawing/2014/main" id="{4D5068DA-8EFF-4CB2-A938-E6B35E673DB8}"/>
              </a:ext>
            </a:extLst>
          </p:cNvPr>
          <p:cNvSpPr>
            <a:spLocks noGrp="1" noRot="1" noChangeArrowheads="1"/>
          </p:cNvSpPr>
          <p:nvPr>
            <p:ph type="title"/>
          </p:nvPr>
        </p:nvSpPr>
        <p:spPr/>
        <p:txBody>
          <a:bodyPr/>
          <a:lstStyle/>
          <a:p>
            <a:r>
              <a:rPr lang="en-US" altLang="en-US"/>
              <a:t>Binary</a:t>
            </a:r>
          </a:p>
        </p:txBody>
      </p:sp>
      <p:sp>
        <p:nvSpPr>
          <p:cNvPr id="474115" name="Rectangle 3">
            <a:extLst>
              <a:ext uri="{FF2B5EF4-FFF2-40B4-BE49-F238E27FC236}">
                <a16:creationId xmlns:a16="http://schemas.microsoft.com/office/drawing/2014/main" id="{B39C5E0D-30E8-4BDC-901F-BF07D9B80C0B}"/>
              </a:ext>
            </a:extLst>
          </p:cNvPr>
          <p:cNvSpPr>
            <a:spLocks noGrp="1" noRot="1" noChangeArrowheads="1"/>
          </p:cNvSpPr>
          <p:nvPr>
            <p:ph type="body" idx="1"/>
          </p:nvPr>
        </p:nvSpPr>
        <p:spPr/>
        <p:txBody>
          <a:bodyPr/>
          <a:lstStyle/>
          <a:p>
            <a:r>
              <a:rPr lang="en-US" altLang="en-US"/>
              <a:t>In digital systems, there only only states such as ON/OFF, TRUE/FALSE, HIGH/LOW, or any manner of other terms used… including only the digits of 0 and 1.</a:t>
            </a:r>
            <a:br>
              <a:rPr lang="en-US" altLang="en-US"/>
            </a:br>
            <a:endParaRPr lang="en-US" altLang="en-US"/>
          </a:p>
          <a:p>
            <a:r>
              <a:rPr lang="en-US" altLang="en-US"/>
              <a:t>Having only 2 states or unique values creates a binary number system.  In binary, we count and work with values in the same manner as decimal.</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5">
            <a:extLst>
              <a:ext uri="{FF2B5EF4-FFF2-40B4-BE49-F238E27FC236}">
                <a16:creationId xmlns:a16="http://schemas.microsoft.com/office/drawing/2014/main" id="{3E798332-D96F-4C9D-9F26-3E75F58A33C4}"/>
              </a:ext>
            </a:extLst>
          </p:cNvPr>
          <p:cNvSpPr>
            <a:spLocks noGrp="1"/>
          </p:cNvSpPr>
          <p:nvPr>
            <p:ph type="sldNum" sz="quarter" idx="12"/>
          </p:nvPr>
        </p:nvSpPr>
        <p:spPr/>
        <p:txBody>
          <a:bodyPr/>
          <a:lstStyle/>
          <a:p>
            <a:fld id="{10D4C96F-2527-428D-9086-BA1AB6E556DE}" type="slidenum">
              <a:rPr lang="en-US" altLang="en-US"/>
              <a:pPr/>
              <a:t>284</a:t>
            </a:fld>
            <a:endParaRPr lang="en-US" altLang="en-US"/>
          </a:p>
        </p:txBody>
      </p:sp>
      <p:sp>
        <p:nvSpPr>
          <p:cNvPr id="475138" name="Rectangle 2">
            <a:extLst>
              <a:ext uri="{FF2B5EF4-FFF2-40B4-BE49-F238E27FC236}">
                <a16:creationId xmlns:a16="http://schemas.microsoft.com/office/drawing/2014/main" id="{8C50196F-CCCD-4394-9E93-84477A7E7B53}"/>
              </a:ext>
            </a:extLst>
          </p:cNvPr>
          <p:cNvSpPr>
            <a:spLocks noGrp="1" noRot="1" noChangeArrowheads="1"/>
          </p:cNvSpPr>
          <p:nvPr>
            <p:ph type="title"/>
          </p:nvPr>
        </p:nvSpPr>
        <p:spPr/>
        <p:txBody>
          <a:bodyPr/>
          <a:lstStyle/>
          <a:p>
            <a:endParaRPr lang="en-US" altLang="en-US"/>
          </a:p>
        </p:txBody>
      </p:sp>
      <p:sp>
        <p:nvSpPr>
          <p:cNvPr id="475139" name="Rectangle 3">
            <a:extLst>
              <a:ext uri="{FF2B5EF4-FFF2-40B4-BE49-F238E27FC236}">
                <a16:creationId xmlns:a16="http://schemas.microsoft.com/office/drawing/2014/main" id="{B053E683-BEF7-4D49-B05E-038B9FA3C260}"/>
              </a:ext>
            </a:extLst>
          </p:cNvPr>
          <p:cNvSpPr>
            <a:spLocks noGrp="1" noRot="1" noChangeArrowheads="1"/>
          </p:cNvSpPr>
          <p:nvPr>
            <p:ph type="body" idx="1"/>
          </p:nvPr>
        </p:nvSpPr>
        <p:spPr/>
        <p:txBody>
          <a:bodyPr/>
          <a:lstStyle/>
          <a:p>
            <a:r>
              <a:rPr lang="en-US" altLang="en-US"/>
              <a:t>Just as in decimal, each place is a higher power, but not of 10, but 2 since binary is a 2-based system.</a:t>
            </a:r>
          </a:p>
        </p:txBody>
      </p:sp>
      <p:sp>
        <p:nvSpPr>
          <p:cNvPr id="475140" name="Rectangle 4">
            <a:extLst>
              <a:ext uri="{FF2B5EF4-FFF2-40B4-BE49-F238E27FC236}">
                <a16:creationId xmlns:a16="http://schemas.microsoft.com/office/drawing/2014/main" id="{2072A7DD-4230-4C14-9EA8-63A8F9733547}"/>
              </a:ext>
            </a:extLst>
          </p:cNvPr>
          <p:cNvSpPr>
            <a:spLocks noChangeArrowheads="1"/>
          </p:cNvSpPr>
          <p:nvPr/>
        </p:nvSpPr>
        <p:spPr bwMode="auto">
          <a:xfrm>
            <a:off x="4267200" y="2590800"/>
            <a:ext cx="1219200" cy="1676400"/>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5141" name="Rectangle 5">
            <a:extLst>
              <a:ext uri="{FF2B5EF4-FFF2-40B4-BE49-F238E27FC236}">
                <a16:creationId xmlns:a16="http://schemas.microsoft.com/office/drawing/2014/main" id="{281ACE71-4337-49CC-B64B-953CF858D3BE}"/>
              </a:ext>
            </a:extLst>
          </p:cNvPr>
          <p:cNvSpPr>
            <a:spLocks noChangeArrowheads="1"/>
          </p:cNvSpPr>
          <p:nvPr/>
        </p:nvSpPr>
        <p:spPr bwMode="auto">
          <a:xfrm>
            <a:off x="3048000" y="2590800"/>
            <a:ext cx="1219200" cy="1676400"/>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5142" name="Rectangle 6">
            <a:extLst>
              <a:ext uri="{FF2B5EF4-FFF2-40B4-BE49-F238E27FC236}">
                <a16:creationId xmlns:a16="http://schemas.microsoft.com/office/drawing/2014/main" id="{D4DFC042-A012-45F1-837C-0989A74B2B23}"/>
              </a:ext>
            </a:extLst>
          </p:cNvPr>
          <p:cNvSpPr>
            <a:spLocks noChangeArrowheads="1"/>
          </p:cNvSpPr>
          <p:nvPr/>
        </p:nvSpPr>
        <p:spPr bwMode="auto">
          <a:xfrm>
            <a:off x="1676400" y="2590800"/>
            <a:ext cx="1371600" cy="1676400"/>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5143" name="Rectangle 7">
            <a:extLst>
              <a:ext uri="{FF2B5EF4-FFF2-40B4-BE49-F238E27FC236}">
                <a16:creationId xmlns:a16="http://schemas.microsoft.com/office/drawing/2014/main" id="{7B6C6A09-473D-4731-BAA5-23EED7C0D219}"/>
              </a:ext>
            </a:extLst>
          </p:cNvPr>
          <p:cNvSpPr>
            <a:spLocks noChangeArrowheads="1"/>
          </p:cNvSpPr>
          <p:nvPr/>
        </p:nvSpPr>
        <p:spPr bwMode="auto">
          <a:xfrm>
            <a:off x="5486400" y="2590800"/>
            <a:ext cx="1219200" cy="1676400"/>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5144" name="Line 8">
            <a:extLst>
              <a:ext uri="{FF2B5EF4-FFF2-40B4-BE49-F238E27FC236}">
                <a16:creationId xmlns:a16="http://schemas.microsoft.com/office/drawing/2014/main" id="{17295769-A522-4BCB-8DD2-1A0CCFC70B79}"/>
              </a:ext>
            </a:extLst>
          </p:cNvPr>
          <p:cNvSpPr>
            <a:spLocks noChangeShapeType="1"/>
          </p:cNvSpPr>
          <p:nvPr/>
        </p:nvSpPr>
        <p:spPr bwMode="auto">
          <a:xfrm flipH="1">
            <a:off x="5638800" y="4038600"/>
            <a:ext cx="990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5145" name="Line 9">
            <a:extLst>
              <a:ext uri="{FF2B5EF4-FFF2-40B4-BE49-F238E27FC236}">
                <a16:creationId xmlns:a16="http://schemas.microsoft.com/office/drawing/2014/main" id="{FA1AB32F-3A6D-45AD-A384-AF6C90293B51}"/>
              </a:ext>
            </a:extLst>
          </p:cNvPr>
          <p:cNvSpPr>
            <a:spLocks noChangeShapeType="1"/>
          </p:cNvSpPr>
          <p:nvPr/>
        </p:nvSpPr>
        <p:spPr bwMode="auto">
          <a:xfrm flipH="1">
            <a:off x="4343400" y="4038600"/>
            <a:ext cx="990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5146" name="Line 10">
            <a:extLst>
              <a:ext uri="{FF2B5EF4-FFF2-40B4-BE49-F238E27FC236}">
                <a16:creationId xmlns:a16="http://schemas.microsoft.com/office/drawing/2014/main" id="{66C2881B-6DCA-4ABB-A175-582AFAF83A88}"/>
              </a:ext>
            </a:extLst>
          </p:cNvPr>
          <p:cNvSpPr>
            <a:spLocks noChangeShapeType="1"/>
          </p:cNvSpPr>
          <p:nvPr/>
        </p:nvSpPr>
        <p:spPr bwMode="auto">
          <a:xfrm flipH="1">
            <a:off x="3124200" y="4038600"/>
            <a:ext cx="990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5147" name="Line 11">
            <a:extLst>
              <a:ext uri="{FF2B5EF4-FFF2-40B4-BE49-F238E27FC236}">
                <a16:creationId xmlns:a16="http://schemas.microsoft.com/office/drawing/2014/main" id="{3E5E1590-B0D3-4C55-BC4A-CDD3FC45569D}"/>
              </a:ext>
            </a:extLst>
          </p:cNvPr>
          <p:cNvSpPr>
            <a:spLocks noChangeShapeType="1"/>
          </p:cNvSpPr>
          <p:nvPr/>
        </p:nvSpPr>
        <p:spPr bwMode="auto">
          <a:xfrm flipH="1">
            <a:off x="1828800" y="4038600"/>
            <a:ext cx="990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5148" name="Text Box 12">
            <a:extLst>
              <a:ext uri="{FF2B5EF4-FFF2-40B4-BE49-F238E27FC236}">
                <a16:creationId xmlns:a16="http://schemas.microsoft.com/office/drawing/2014/main" id="{3B817F7A-E575-4CA7-91E2-BE294C7BD86F}"/>
              </a:ext>
            </a:extLst>
          </p:cNvPr>
          <p:cNvSpPr txBox="1">
            <a:spLocks noChangeArrowheads="1"/>
          </p:cNvSpPr>
          <p:nvPr/>
        </p:nvSpPr>
        <p:spPr bwMode="auto">
          <a:xfrm>
            <a:off x="5792788" y="2671763"/>
            <a:ext cx="557212" cy="5794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2</a:t>
            </a:r>
            <a:r>
              <a:rPr lang="en-US" altLang="en-US" sz="3200" baseline="30000">
                <a:solidFill>
                  <a:schemeClr val="tx2"/>
                </a:solidFill>
              </a:rPr>
              <a:t>0</a:t>
            </a:r>
          </a:p>
        </p:txBody>
      </p:sp>
      <p:sp>
        <p:nvSpPr>
          <p:cNvPr id="475149" name="Text Box 13">
            <a:extLst>
              <a:ext uri="{FF2B5EF4-FFF2-40B4-BE49-F238E27FC236}">
                <a16:creationId xmlns:a16="http://schemas.microsoft.com/office/drawing/2014/main" id="{AA7286FE-9C02-4ECA-BEA2-9F4B70C2B98E}"/>
              </a:ext>
            </a:extLst>
          </p:cNvPr>
          <p:cNvSpPr txBox="1">
            <a:spLocks noChangeArrowheads="1"/>
          </p:cNvSpPr>
          <p:nvPr/>
        </p:nvSpPr>
        <p:spPr bwMode="auto">
          <a:xfrm>
            <a:off x="4573588" y="2671763"/>
            <a:ext cx="557212" cy="5794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2</a:t>
            </a:r>
            <a:r>
              <a:rPr lang="en-US" altLang="en-US" sz="3200" baseline="30000">
                <a:solidFill>
                  <a:schemeClr val="tx2"/>
                </a:solidFill>
              </a:rPr>
              <a:t>1</a:t>
            </a:r>
          </a:p>
        </p:txBody>
      </p:sp>
      <p:sp>
        <p:nvSpPr>
          <p:cNvPr id="475150" name="Text Box 14">
            <a:extLst>
              <a:ext uri="{FF2B5EF4-FFF2-40B4-BE49-F238E27FC236}">
                <a16:creationId xmlns:a16="http://schemas.microsoft.com/office/drawing/2014/main" id="{CAEF8D18-190A-41FF-8807-589A4444DFD7}"/>
              </a:ext>
            </a:extLst>
          </p:cNvPr>
          <p:cNvSpPr txBox="1">
            <a:spLocks noChangeArrowheads="1"/>
          </p:cNvSpPr>
          <p:nvPr/>
        </p:nvSpPr>
        <p:spPr bwMode="auto">
          <a:xfrm>
            <a:off x="3389313" y="2667000"/>
            <a:ext cx="557212" cy="5794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2</a:t>
            </a:r>
            <a:r>
              <a:rPr lang="en-US" altLang="en-US" sz="3200" baseline="30000">
                <a:solidFill>
                  <a:schemeClr val="tx2"/>
                </a:solidFill>
              </a:rPr>
              <a:t>2</a:t>
            </a:r>
          </a:p>
        </p:txBody>
      </p:sp>
      <p:sp>
        <p:nvSpPr>
          <p:cNvPr id="475151" name="Text Box 15">
            <a:extLst>
              <a:ext uri="{FF2B5EF4-FFF2-40B4-BE49-F238E27FC236}">
                <a16:creationId xmlns:a16="http://schemas.microsoft.com/office/drawing/2014/main" id="{4D0B5222-AA6E-4BE7-9E44-D7D07EF0ADE0}"/>
              </a:ext>
            </a:extLst>
          </p:cNvPr>
          <p:cNvSpPr txBox="1">
            <a:spLocks noChangeArrowheads="1"/>
          </p:cNvSpPr>
          <p:nvPr/>
        </p:nvSpPr>
        <p:spPr bwMode="auto">
          <a:xfrm>
            <a:off x="2058988" y="2671763"/>
            <a:ext cx="557212" cy="5794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2</a:t>
            </a:r>
            <a:r>
              <a:rPr lang="en-US" altLang="en-US" sz="3200" baseline="30000">
                <a:solidFill>
                  <a:schemeClr val="tx2"/>
                </a:solidFill>
              </a:rPr>
              <a:t>3</a:t>
            </a:r>
          </a:p>
        </p:txBody>
      </p:sp>
      <p:sp>
        <p:nvSpPr>
          <p:cNvPr id="475152" name="Text Box 16">
            <a:extLst>
              <a:ext uri="{FF2B5EF4-FFF2-40B4-BE49-F238E27FC236}">
                <a16:creationId xmlns:a16="http://schemas.microsoft.com/office/drawing/2014/main" id="{6B930B15-0EEB-4537-85C1-F9381DEB7055}"/>
              </a:ext>
            </a:extLst>
          </p:cNvPr>
          <p:cNvSpPr txBox="1">
            <a:spLocks noChangeArrowheads="1"/>
          </p:cNvSpPr>
          <p:nvPr/>
        </p:nvSpPr>
        <p:spPr bwMode="auto">
          <a:xfrm>
            <a:off x="5715000" y="3276600"/>
            <a:ext cx="688975"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chemeClr val="tx2"/>
                </a:solidFill>
              </a:rPr>
              <a:t>= 1</a:t>
            </a:r>
          </a:p>
        </p:txBody>
      </p:sp>
      <p:sp>
        <p:nvSpPr>
          <p:cNvPr id="475153" name="Text Box 17">
            <a:extLst>
              <a:ext uri="{FF2B5EF4-FFF2-40B4-BE49-F238E27FC236}">
                <a16:creationId xmlns:a16="http://schemas.microsoft.com/office/drawing/2014/main" id="{BDE60C50-439E-424E-86B2-09B6B8245885}"/>
              </a:ext>
            </a:extLst>
          </p:cNvPr>
          <p:cNvSpPr txBox="1">
            <a:spLocks noChangeArrowheads="1"/>
          </p:cNvSpPr>
          <p:nvPr/>
        </p:nvSpPr>
        <p:spPr bwMode="auto">
          <a:xfrm>
            <a:off x="4518025" y="3276600"/>
            <a:ext cx="688975"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chemeClr val="tx2"/>
                </a:solidFill>
              </a:rPr>
              <a:t>= 2</a:t>
            </a:r>
          </a:p>
        </p:txBody>
      </p:sp>
      <p:sp>
        <p:nvSpPr>
          <p:cNvPr id="475154" name="Text Box 18">
            <a:extLst>
              <a:ext uri="{FF2B5EF4-FFF2-40B4-BE49-F238E27FC236}">
                <a16:creationId xmlns:a16="http://schemas.microsoft.com/office/drawing/2014/main" id="{90521C7B-4A18-4484-908C-115DE7CB5BF3}"/>
              </a:ext>
            </a:extLst>
          </p:cNvPr>
          <p:cNvSpPr txBox="1">
            <a:spLocks noChangeArrowheads="1"/>
          </p:cNvSpPr>
          <p:nvPr/>
        </p:nvSpPr>
        <p:spPr bwMode="auto">
          <a:xfrm>
            <a:off x="3246438" y="3276600"/>
            <a:ext cx="688975"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chemeClr val="tx2"/>
                </a:solidFill>
              </a:rPr>
              <a:t>= 4</a:t>
            </a:r>
          </a:p>
        </p:txBody>
      </p:sp>
      <p:sp>
        <p:nvSpPr>
          <p:cNvPr id="475155" name="Text Box 19">
            <a:extLst>
              <a:ext uri="{FF2B5EF4-FFF2-40B4-BE49-F238E27FC236}">
                <a16:creationId xmlns:a16="http://schemas.microsoft.com/office/drawing/2014/main" id="{A6B46D10-D533-4D3D-A684-D2D851A5FA92}"/>
              </a:ext>
            </a:extLst>
          </p:cNvPr>
          <p:cNvSpPr txBox="1">
            <a:spLocks noChangeArrowheads="1"/>
          </p:cNvSpPr>
          <p:nvPr/>
        </p:nvSpPr>
        <p:spPr bwMode="auto">
          <a:xfrm>
            <a:off x="2049463" y="3276600"/>
            <a:ext cx="688975"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chemeClr val="tx2"/>
                </a:solidFill>
              </a:rPr>
              <a:t>= 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499"/>
                                          </p:stCondLst>
                                        </p:cTn>
                                        <p:tgtEl>
                                          <p:spTgt spid="475143"/>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475148"/>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475152"/>
                                        </p:tgtEl>
                                        <p:attrNameLst>
                                          <p:attrName>style.visibility</p:attrName>
                                        </p:attrNameLst>
                                      </p:cBhvr>
                                      <p:to>
                                        <p:strVal val="visible"/>
                                      </p:to>
                                    </p:set>
                                  </p:child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475140"/>
                                        </p:tgtEl>
                                        <p:attrNameLst>
                                          <p:attrName>style.visibility</p:attrName>
                                        </p:attrNameLst>
                                      </p:cBhvr>
                                      <p:to>
                                        <p:strVal val="visible"/>
                                      </p:to>
                                    </p:set>
                                  </p:childTnLst>
                                </p:cTn>
                              </p:par>
                            </p:childTnLst>
                          </p:cTn>
                        </p:par>
                        <p:par>
                          <p:cTn id="16" fill="hold" nodeType="afterGroup">
                            <p:stCondLst>
                              <p:cond delay="6000"/>
                            </p:stCondLst>
                            <p:childTnLst>
                              <p:par>
                                <p:cTn id="17" presetID="1" presetClass="entr" presetSubtype="0" fill="hold" grpId="0" nodeType="afterEffect">
                                  <p:stCondLst>
                                    <p:cond delay="0"/>
                                  </p:stCondLst>
                                  <p:childTnLst>
                                    <p:set>
                                      <p:cBhvr>
                                        <p:cTn id="18" dur="1" fill="hold">
                                          <p:stCondLst>
                                            <p:cond delay="499"/>
                                          </p:stCondLst>
                                        </p:cTn>
                                        <p:tgtEl>
                                          <p:spTgt spid="475149"/>
                                        </p:tgtEl>
                                        <p:attrNameLst>
                                          <p:attrName>style.visibility</p:attrName>
                                        </p:attrNameLst>
                                      </p:cBhvr>
                                      <p:to>
                                        <p:strVal val="visible"/>
                                      </p:to>
                                    </p:set>
                                  </p:childTnLst>
                                </p:cTn>
                              </p:par>
                            </p:childTnLst>
                          </p:cTn>
                        </p:par>
                        <p:par>
                          <p:cTn id="19" fill="hold" nodeType="afterGroup">
                            <p:stCondLst>
                              <p:cond delay="6500"/>
                            </p:stCondLst>
                            <p:childTnLst>
                              <p:par>
                                <p:cTn id="20" presetID="1" presetClass="entr" presetSubtype="0" fill="hold" grpId="0" nodeType="afterEffect">
                                  <p:stCondLst>
                                    <p:cond delay="0"/>
                                  </p:stCondLst>
                                  <p:childTnLst>
                                    <p:set>
                                      <p:cBhvr>
                                        <p:cTn id="21" dur="1" fill="hold">
                                          <p:stCondLst>
                                            <p:cond delay="499"/>
                                          </p:stCondLst>
                                        </p:cTn>
                                        <p:tgtEl>
                                          <p:spTgt spid="475153"/>
                                        </p:tgtEl>
                                        <p:attrNameLst>
                                          <p:attrName>style.visibility</p:attrName>
                                        </p:attrNameLst>
                                      </p:cBhvr>
                                      <p:to>
                                        <p:strVal val="visible"/>
                                      </p:to>
                                    </p:set>
                                  </p:childTnLst>
                                </p:cTn>
                              </p:par>
                            </p:childTnLst>
                          </p:cTn>
                        </p:par>
                        <p:par>
                          <p:cTn id="22" fill="hold" nodeType="afterGroup">
                            <p:stCondLst>
                              <p:cond delay="7000"/>
                            </p:stCondLst>
                            <p:childTnLst>
                              <p:par>
                                <p:cTn id="23" presetID="1" presetClass="entr" presetSubtype="0" fill="hold" nodeType="afterEffect">
                                  <p:stCondLst>
                                    <p:cond delay="0"/>
                                  </p:stCondLst>
                                  <p:childTnLst>
                                    <p:set>
                                      <p:cBhvr>
                                        <p:cTn id="24" dur="1" fill="hold">
                                          <p:stCondLst>
                                            <p:cond delay="499"/>
                                          </p:stCondLst>
                                        </p:cTn>
                                        <p:tgtEl>
                                          <p:spTgt spid="475141"/>
                                        </p:tgtEl>
                                        <p:attrNameLst>
                                          <p:attrName>style.visibility</p:attrName>
                                        </p:attrNameLst>
                                      </p:cBhvr>
                                      <p:to>
                                        <p:strVal val="visible"/>
                                      </p:to>
                                    </p:set>
                                  </p:childTnLst>
                                </p:cTn>
                              </p:par>
                            </p:childTnLst>
                          </p:cTn>
                        </p:par>
                        <p:par>
                          <p:cTn id="25" fill="hold" nodeType="afterGroup">
                            <p:stCondLst>
                              <p:cond delay="7500"/>
                            </p:stCondLst>
                            <p:childTnLst>
                              <p:par>
                                <p:cTn id="26" presetID="1" presetClass="entr" presetSubtype="0" fill="hold" grpId="0" nodeType="afterEffect">
                                  <p:stCondLst>
                                    <p:cond delay="0"/>
                                  </p:stCondLst>
                                  <p:childTnLst>
                                    <p:set>
                                      <p:cBhvr>
                                        <p:cTn id="27" dur="1" fill="hold">
                                          <p:stCondLst>
                                            <p:cond delay="499"/>
                                          </p:stCondLst>
                                        </p:cTn>
                                        <p:tgtEl>
                                          <p:spTgt spid="475150"/>
                                        </p:tgtEl>
                                        <p:attrNameLst>
                                          <p:attrName>style.visibility</p:attrName>
                                        </p:attrNameLst>
                                      </p:cBhvr>
                                      <p:to>
                                        <p:strVal val="visible"/>
                                      </p:to>
                                    </p:set>
                                  </p:childTnLst>
                                </p:cTn>
                              </p:par>
                            </p:childTnLst>
                          </p:cTn>
                        </p:par>
                        <p:par>
                          <p:cTn id="28" fill="hold" nodeType="afterGroup">
                            <p:stCondLst>
                              <p:cond delay="8000"/>
                            </p:stCondLst>
                            <p:childTnLst>
                              <p:par>
                                <p:cTn id="29" presetID="1" presetClass="entr" presetSubtype="0" fill="hold" grpId="0" nodeType="afterEffect">
                                  <p:stCondLst>
                                    <p:cond delay="0"/>
                                  </p:stCondLst>
                                  <p:childTnLst>
                                    <p:set>
                                      <p:cBhvr>
                                        <p:cTn id="30" dur="1" fill="hold">
                                          <p:stCondLst>
                                            <p:cond delay="499"/>
                                          </p:stCondLst>
                                        </p:cTn>
                                        <p:tgtEl>
                                          <p:spTgt spid="475154"/>
                                        </p:tgtEl>
                                        <p:attrNameLst>
                                          <p:attrName>style.visibility</p:attrName>
                                        </p:attrNameLst>
                                      </p:cBhvr>
                                      <p:to>
                                        <p:strVal val="visible"/>
                                      </p:to>
                                    </p:set>
                                  </p:childTnLst>
                                </p:cTn>
                              </p:par>
                            </p:childTnLst>
                          </p:cTn>
                        </p:par>
                        <p:par>
                          <p:cTn id="31" fill="hold" nodeType="afterGroup">
                            <p:stCondLst>
                              <p:cond delay="8500"/>
                            </p:stCondLst>
                            <p:childTnLst>
                              <p:par>
                                <p:cTn id="32" presetID="1" presetClass="entr" presetSubtype="0" fill="hold" nodeType="afterEffect">
                                  <p:stCondLst>
                                    <p:cond delay="0"/>
                                  </p:stCondLst>
                                  <p:childTnLst>
                                    <p:set>
                                      <p:cBhvr>
                                        <p:cTn id="33" dur="1" fill="hold">
                                          <p:stCondLst>
                                            <p:cond delay="499"/>
                                          </p:stCondLst>
                                        </p:cTn>
                                        <p:tgtEl>
                                          <p:spTgt spid="475142"/>
                                        </p:tgtEl>
                                        <p:attrNameLst>
                                          <p:attrName>style.visibility</p:attrName>
                                        </p:attrNameLst>
                                      </p:cBhvr>
                                      <p:to>
                                        <p:strVal val="visible"/>
                                      </p:to>
                                    </p:set>
                                  </p:childTnLst>
                                </p:cTn>
                              </p:par>
                            </p:childTnLst>
                          </p:cTn>
                        </p:par>
                        <p:par>
                          <p:cTn id="34" fill="hold" nodeType="afterGroup">
                            <p:stCondLst>
                              <p:cond delay="9000"/>
                            </p:stCondLst>
                            <p:childTnLst>
                              <p:par>
                                <p:cTn id="35" presetID="1" presetClass="entr" presetSubtype="0" fill="hold" grpId="0" nodeType="afterEffect">
                                  <p:stCondLst>
                                    <p:cond delay="0"/>
                                  </p:stCondLst>
                                  <p:childTnLst>
                                    <p:set>
                                      <p:cBhvr>
                                        <p:cTn id="36" dur="1" fill="hold">
                                          <p:stCondLst>
                                            <p:cond delay="499"/>
                                          </p:stCondLst>
                                        </p:cTn>
                                        <p:tgtEl>
                                          <p:spTgt spid="475151"/>
                                        </p:tgtEl>
                                        <p:attrNameLst>
                                          <p:attrName>style.visibility</p:attrName>
                                        </p:attrNameLst>
                                      </p:cBhvr>
                                      <p:to>
                                        <p:strVal val="visible"/>
                                      </p:to>
                                    </p:set>
                                  </p:childTnLst>
                                </p:cTn>
                              </p:par>
                            </p:childTnLst>
                          </p:cTn>
                        </p:par>
                        <p:par>
                          <p:cTn id="37" fill="hold" nodeType="afterGroup">
                            <p:stCondLst>
                              <p:cond delay="9500"/>
                            </p:stCondLst>
                            <p:childTnLst>
                              <p:par>
                                <p:cTn id="38" presetID="1" presetClass="entr" presetSubtype="0" fill="hold" grpId="0" nodeType="afterEffect">
                                  <p:stCondLst>
                                    <p:cond delay="0"/>
                                  </p:stCondLst>
                                  <p:childTnLst>
                                    <p:set>
                                      <p:cBhvr>
                                        <p:cTn id="39" dur="1" fill="hold">
                                          <p:stCondLst>
                                            <p:cond delay="499"/>
                                          </p:stCondLst>
                                        </p:cTn>
                                        <p:tgtEl>
                                          <p:spTgt spid="475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148" grpId="0" autoUpdateAnimBg="0"/>
      <p:bldP spid="475149" grpId="0" autoUpdateAnimBg="0"/>
      <p:bldP spid="475150" grpId="0" autoUpdateAnimBg="0"/>
      <p:bldP spid="475151" grpId="0" autoUpdateAnimBg="0"/>
      <p:bldP spid="475152" grpId="0" autoUpdateAnimBg="0"/>
      <p:bldP spid="475153" grpId="0" autoUpdateAnimBg="0"/>
      <p:bldP spid="475154" grpId="0" autoUpdateAnimBg="0"/>
      <p:bldP spid="475155" grpId="0" autoUpdateAnimBg="0"/>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A6223FC6-851E-4DA5-AD0E-0A7A45254F91}"/>
              </a:ext>
            </a:extLst>
          </p:cNvPr>
          <p:cNvSpPr>
            <a:spLocks noGrp="1"/>
          </p:cNvSpPr>
          <p:nvPr>
            <p:ph type="sldNum" sz="quarter" idx="12"/>
          </p:nvPr>
        </p:nvSpPr>
        <p:spPr/>
        <p:txBody>
          <a:bodyPr/>
          <a:lstStyle/>
          <a:p>
            <a:fld id="{2F0C7E5C-23EA-4773-954B-932EC233831A}" type="slidenum">
              <a:rPr lang="en-US" altLang="en-US"/>
              <a:pPr/>
              <a:t>285</a:t>
            </a:fld>
            <a:endParaRPr lang="en-US" altLang="en-US"/>
          </a:p>
        </p:txBody>
      </p:sp>
      <p:sp>
        <p:nvSpPr>
          <p:cNvPr id="476163" name="Rectangle 3">
            <a:extLst>
              <a:ext uri="{FF2B5EF4-FFF2-40B4-BE49-F238E27FC236}">
                <a16:creationId xmlns:a16="http://schemas.microsoft.com/office/drawing/2014/main" id="{74C2DE8D-E4AE-477F-ADF7-09F4DF46D7A2}"/>
              </a:ext>
            </a:extLst>
          </p:cNvPr>
          <p:cNvSpPr>
            <a:spLocks noGrp="1" noRot="1" noChangeArrowheads="1"/>
          </p:cNvSpPr>
          <p:nvPr>
            <p:ph type="body" idx="1"/>
          </p:nvPr>
        </p:nvSpPr>
        <p:spPr/>
        <p:txBody>
          <a:bodyPr/>
          <a:lstStyle/>
          <a:p>
            <a:r>
              <a:rPr lang="en-US" altLang="en-US"/>
              <a:t>By taking the value,1001, and multiplying each digit by the weight of the position, we can convert a binary value to decimal.</a:t>
            </a:r>
          </a:p>
        </p:txBody>
      </p:sp>
      <p:grpSp>
        <p:nvGrpSpPr>
          <p:cNvPr id="476164" name="Group 4">
            <a:extLst>
              <a:ext uri="{FF2B5EF4-FFF2-40B4-BE49-F238E27FC236}">
                <a16:creationId xmlns:a16="http://schemas.microsoft.com/office/drawing/2014/main" id="{9B82669C-9CD2-473D-8D93-43E15719EDFC}"/>
              </a:ext>
            </a:extLst>
          </p:cNvPr>
          <p:cNvGrpSpPr>
            <a:grpSpLocks/>
          </p:cNvGrpSpPr>
          <p:nvPr/>
        </p:nvGrpSpPr>
        <p:grpSpPr bwMode="auto">
          <a:xfrm>
            <a:off x="5410200" y="2590800"/>
            <a:ext cx="1219200" cy="2062163"/>
            <a:chOff x="3382" y="1485"/>
            <a:chExt cx="768" cy="1299"/>
          </a:xfrm>
        </p:grpSpPr>
        <p:sp>
          <p:nvSpPr>
            <p:cNvPr id="476165" name="Rectangle 5">
              <a:extLst>
                <a:ext uri="{FF2B5EF4-FFF2-40B4-BE49-F238E27FC236}">
                  <a16:creationId xmlns:a16="http://schemas.microsoft.com/office/drawing/2014/main" id="{5A4A7801-F170-41AB-A706-A7BE2DB8426C}"/>
                </a:ext>
              </a:extLst>
            </p:cNvPr>
            <p:cNvSpPr>
              <a:spLocks noChangeArrowheads="1"/>
            </p:cNvSpPr>
            <p:nvPr/>
          </p:nvSpPr>
          <p:spPr bwMode="auto">
            <a:xfrm>
              <a:off x="3382" y="1485"/>
              <a:ext cx="768" cy="1299"/>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6166" name="Text Box 6">
              <a:extLst>
                <a:ext uri="{FF2B5EF4-FFF2-40B4-BE49-F238E27FC236}">
                  <a16:creationId xmlns:a16="http://schemas.microsoft.com/office/drawing/2014/main" id="{116EBAB2-904A-4A76-8A3A-5DD5159D6B3A}"/>
                </a:ext>
              </a:extLst>
            </p:cNvPr>
            <p:cNvSpPr txBox="1">
              <a:spLocks noChangeArrowheads="1"/>
            </p:cNvSpPr>
            <p:nvPr/>
          </p:nvSpPr>
          <p:spPr bwMode="auto">
            <a:xfrm>
              <a:off x="3621" y="1536"/>
              <a:ext cx="258" cy="3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1</a:t>
              </a:r>
              <a:endParaRPr lang="en-US" altLang="en-US" sz="3200" baseline="30000">
                <a:solidFill>
                  <a:schemeClr val="tx2"/>
                </a:solidFill>
              </a:endParaRPr>
            </a:p>
          </p:txBody>
        </p:sp>
        <p:sp>
          <p:nvSpPr>
            <p:cNvPr id="476167" name="Text Box 7">
              <a:extLst>
                <a:ext uri="{FF2B5EF4-FFF2-40B4-BE49-F238E27FC236}">
                  <a16:creationId xmlns:a16="http://schemas.microsoft.com/office/drawing/2014/main" id="{795759D5-FDA8-4A1E-8CCF-2BDB8F782D0F}"/>
                </a:ext>
              </a:extLst>
            </p:cNvPr>
            <p:cNvSpPr txBox="1">
              <a:spLocks noChangeArrowheads="1"/>
            </p:cNvSpPr>
            <p:nvPr/>
          </p:nvSpPr>
          <p:spPr bwMode="auto">
            <a:xfrm>
              <a:off x="3529" y="1917"/>
              <a:ext cx="428"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chemeClr val="tx2"/>
                  </a:solidFill>
                </a:rPr>
                <a:t>x 1</a:t>
              </a:r>
            </a:p>
          </p:txBody>
        </p:sp>
        <p:sp>
          <p:nvSpPr>
            <p:cNvPr id="476168" name="Text Box 8">
              <a:extLst>
                <a:ext uri="{FF2B5EF4-FFF2-40B4-BE49-F238E27FC236}">
                  <a16:creationId xmlns:a16="http://schemas.microsoft.com/office/drawing/2014/main" id="{4C6AFE27-794D-4CA8-BE06-70367C9B58F3}"/>
                </a:ext>
              </a:extLst>
            </p:cNvPr>
            <p:cNvSpPr txBox="1">
              <a:spLocks noChangeArrowheads="1"/>
            </p:cNvSpPr>
            <p:nvPr/>
          </p:nvSpPr>
          <p:spPr bwMode="auto">
            <a:xfrm>
              <a:off x="3648" y="2400"/>
              <a:ext cx="258" cy="3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1</a:t>
              </a:r>
              <a:endParaRPr lang="en-US" altLang="en-US" sz="3200" baseline="30000">
                <a:solidFill>
                  <a:schemeClr val="tx2"/>
                </a:solidFill>
              </a:endParaRPr>
            </a:p>
          </p:txBody>
        </p:sp>
      </p:grpSp>
      <p:grpSp>
        <p:nvGrpSpPr>
          <p:cNvPr id="476169" name="Group 9">
            <a:extLst>
              <a:ext uri="{FF2B5EF4-FFF2-40B4-BE49-F238E27FC236}">
                <a16:creationId xmlns:a16="http://schemas.microsoft.com/office/drawing/2014/main" id="{295E2323-D6D6-4830-9C34-075E00E35166}"/>
              </a:ext>
            </a:extLst>
          </p:cNvPr>
          <p:cNvGrpSpPr>
            <a:grpSpLocks/>
          </p:cNvGrpSpPr>
          <p:nvPr/>
        </p:nvGrpSpPr>
        <p:grpSpPr bwMode="auto">
          <a:xfrm>
            <a:off x="4191000" y="2590800"/>
            <a:ext cx="1219200" cy="2062163"/>
            <a:chOff x="2614" y="1485"/>
            <a:chExt cx="768" cy="1299"/>
          </a:xfrm>
        </p:grpSpPr>
        <p:sp>
          <p:nvSpPr>
            <p:cNvPr id="476170" name="Rectangle 10">
              <a:extLst>
                <a:ext uri="{FF2B5EF4-FFF2-40B4-BE49-F238E27FC236}">
                  <a16:creationId xmlns:a16="http://schemas.microsoft.com/office/drawing/2014/main" id="{BF938A88-E4CA-4C87-86E7-6E340461A900}"/>
                </a:ext>
              </a:extLst>
            </p:cNvPr>
            <p:cNvSpPr>
              <a:spLocks noChangeArrowheads="1"/>
            </p:cNvSpPr>
            <p:nvPr/>
          </p:nvSpPr>
          <p:spPr bwMode="auto">
            <a:xfrm>
              <a:off x="2614" y="1485"/>
              <a:ext cx="768" cy="1299"/>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6171" name="Text Box 11">
              <a:extLst>
                <a:ext uri="{FF2B5EF4-FFF2-40B4-BE49-F238E27FC236}">
                  <a16:creationId xmlns:a16="http://schemas.microsoft.com/office/drawing/2014/main" id="{803F5BB3-674B-4D05-A725-AA32AA27A2E5}"/>
                </a:ext>
              </a:extLst>
            </p:cNvPr>
            <p:cNvSpPr txBox="1">
              <a:spLocks noChangeArrowheads="1"/>
            </p:cNvSpPr>
            <p:nvPr/>
          </p:nvSpPr>
          <p:spPr bwMode="auto">
            <a:xfrm>
              <a:off x="2853" y="1536"/>
              <a:ext cx="258" cy="3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0</a:t>
              </a:r>
              <a:endParaRPr lang="en-US" altLang="en-US" sz="3200" baseline="30000">
                <a:solidFill>
                  <a:schemeClr val="tx2"/>
                </a:solidFill>
              </a:endParaRPr>
            </a:p>
          </p:txBody>
        </p:sp>
        <p:sp>
          <p:nvSpPr>
            <p:cNvPr id="476172" name="Text Box 12">
              <a:extLst>
                <a:ext uri="{FF2B5EF4-FFF2-40B4-BE49-F238E27FC236}">
                  <a16:creationId xmlns:a16="http://schemas.microsoft.com/office/drawing/2014/main" id="{D3EF87B3-DD8E-484F-8C90-0955C8FF5564}"/>
                </a:ext>
              </a:extLst>
            </p:cNvPr>
            <p:cNvSpPr txBox="1">
              <a:spLocks noChangeArrowheads="1"/>
            </p:cNvSpPr>
            <p:nvPr/>
          </p:nvSpPr>
          <p:spPr bwMode="auto">
            <a:xfrm>
              <a:off x="2807" y="1917"/>
              <a:ext cx="366"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chemeClr val="tx2"/>
                  </a:solidFill>
                </a:rPr>
                <a:t>x2</a:t>
              </a:r>
            </a:p>
          </p:txBody>
        </p:sp>
        <p:sp>
          <p:nvSpPr>
            <p:cNvPr id="476173" name="Text Box 13">
              <a:extLst>
                <a:ext uri="{FF2B5EF4-FFF2-40B4-BE49-F238E27FC236}">
                  <a16:creationId xmlns:a16="http://schemas.microsoft.com/office/drawing/2014/main" id="{274BFAF6-7817-4B5E-B4D0-C02798D5CABC}"/>
                </a:ext>
              </a:extLst>
            </p:cNvPr>
            <p:cNvSpPr txBox="1">
              <a:spLocks noChangeArrowheads="1"/>
            </p:cNvSpPr>
            <p:nvPr/>
          </p:nvSpPr>
          <p:spPr bwMode="auto">
            <a:xfrm>
              <a:off x="2880" y="2400"/>
              <a:ext cx="258" cy="3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0</a:t>
              </a:r>
              <a:endParaRPr lang="en-US" altLang="en-US" sz="3200" baseline="30000">
                <a:solidFill>
                  <a:schemeClr val="tx2"/>
                </a:solidFill>
              </a:endParaRPr>
            </a:p>
          </p:txBody>
        </p:sp>
      </p:grpSp>
      <p:grpSp>
        <p:nvGrpSpPr>
          <p:cNvPr id="476174" name="Group 14">
            <a:extLst>
              <a:ext uri="{FF2B5EF4-FFF2-40B4-BE49-F238E27FC236}">
                <a16:creationId xmlns:a16="http://schemas.microsoft.com/office/drawing/2014/main" id="{799E934E-B4DC-4EAD-A1CA-6E235D276B21}"/>
              </a:ext>
            </a:extLst>
          </p:cNvPr>
          <p:cNvGrpSpPr>
            <a:grpSpLocks/>
          </p:cNvGrpSpPr>
          <p:nvPr/>
        </p:nvGrpSpPr>
        <p:grpSpPr bwMode="auto">
          <a:xfrm>
            <a:off x="2971800" y="2590800"/>
            <a:ext cx="1219200" cy="2062163"/>
            <a:chOff x="1846" y="1485"/>
            <a:chExt cx="768" cy="1299"/>
          </a:xfrm>
        </p:grpSpPr>
        <p:sp>
          <p:nvSpPr>
            <p:cNvPr id="476175" name="Rectangle 15">
              <a:extLst>
                <a:ext uri="{FF2B5EF4-FFF2-40B4-BE49-F238E27FC236}">
                  <a16:creationId xmlns:a16="http://schemas.microsoft.com/office/drawing/2014/main" id="{50AE280A-4EBE-4071-AE6C-4317EF8E42D2}"/>
                </a:ext>
              </a:extLst>
            </p:cNvPr>
            <p:cNvSpPr>
              <a:spLocks noChangeArrowheads="1"/>
            </p:cNvSpPr>
            <p:nvPr/>
          </p:nvSpPr>
          <p:spPr bwMode="auto">
            <a:xfrm>
              <a:off x="1846" y="1485"/>
              <a:ext cx="768" cy="1299"/>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6176" name="Text Box 16">
              <a:extLst>
                <a:ext uri="{FF2B5EF4-FFF2-40B4-BE49-F238E27FC236}">
                  <a16:creationId xmlns:a16="http://schemas.microsoft.com/office/drawing/2014/main" id="{3FB2420E-A336-445A-B4E4-531D11621497}"/>
                </a:ext>
              </a:extLst>
            </p:cNvPr>
            <p:cNvSpPr txBox="1">
              <a:spLocks noChangeArrowheads="1"/>
            </p:cNvSpPr>
            <p:nvPr/>
          </p:nvSpPr>
          <p:spPr bwMode="auto">
            <a:xfrm>
              <a:off x="2107" y="1533"/>
              <a:ext cx="258" cy="3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0</a:t>
              </a:r>
              <a:endParaRPr lang="en-US" altLang="en-US" sz="3200" baseline="30000">
                <a:solidFill>
                  <a:schemeClr val="tx2"/>
                </a:solidFill>
              </a:endParaRPr>
            </a:p>
          </p:txBody>
        </p:sp>
        <p:sp>
          <p:nvSpPr>
            <p:cNvPr id="476177" name="Text Box 17">
              <a:extLst>
                <a:ext uri="{FF2B5EF4-FFF2-40B4-BE49-F238E27FC236}">
                  <a16:creationId xmlns:a16="http://schemas.microsoft.com/office/drawing/2014/main" id="{537E1AD0-9D3D-4B21-BDC1-AF402C5B34E0}"/>
                </a:ext>
              </a:extLst>
            </p:cNvPr>
            <p:cNvSpPr txBox="1">
              <a:spLocks noChangeArrowheads="1"/>
            </p:cNvSpPr>
            <p:nvPr/>
          </p:nvSpPr>
          <p:spPr bwMode="auto">
            <a:xfrm>
              <a:off x="2006" y="1917"/>
              <a:ext cx="366"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chemeClr val="tx2"/>
                  </a:solidFill>
                </a:rPr>
                <a:t>x4</a:t>
              </a:r>
            </a:p>
          </p:txBody>
        </p:sp>
        <p:sp>
          <p:nvSpPr>
            <p:cNvPr id="476178" name="Text Box 18">
              <a:extLst>
                <a:ext uri="{FF2B5EF4-FFF2-40B4-BE49-F238E27FC236}">
                  <a16:creationId xmlns:a16="http://schemas.microsoft.com/office/drawing/2014/main" id="{4EDC53BE-39A2-48C1-8178-E9C82F1BD95F}"/>
                </a:ext>
              </a:extLst>
            </p:cNvPr>
            <p:cNvSpPr txBox="1">
              <a:spLocks noChangeArrowheads="1"/>
            </p:cNvSpPr>
            <p:nvPr/>
          </p:nvSpPr>
          <p:spPr bwMode="auto">
            <a:xfrm>
              <a:off x="2064" y="2400"/>
              <a:ext cx="258" cy="3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0</a:t>
              </a:r>
              <a:endParaRPr lang="en-US" altLang="en-US" sz="3200" baseline="30000">
                <a:solidFill>
                  <a:schemeClr val="tx2"/>
                </a:solidFill>
              </a:endParaRPr>
            </a:p>
          </p:txBody>
        </p:sp>
      </p:grpSp>
      <p:grpSp>
        <p:nvGrpSpPr>
          <p:cNvPr id="476179" name="Group 19">
            <a:extLst>
              <a:ext uri="{FF2B5EF4-FFF2-40B4-BE49-F238E27FC236}">
                <a16:creationId xmlns:a16="http://schemas.microsoft.com/office/drawing/2014/main" id="{ED328CF2-ED18-4984-B86E-BF661B8B420C}"/>
              </a:ext>
            </a:extLst>
          </p:cNvPr>
          <p:cNvGrpSpPr>
            <a:grpSpLocks/>
          </p:cNvGrpSpPr>
          <p:nvPr/>
        </p:nvGrpSpPr>
        <p:grpSpPr bwMode="auto">
          <a:xfrm>
            <a:off x="1600200" y="2590800"/>
            <a:ext cx="1371600" cy="2062163"/>
            <a:chOff x="982" y="1485"/>
            <a:chExt cx="864" cy="1299"/>
          </a:xfrm>
        </p:grpSpPr>
        <p:sp>
          <p:nvSpPr>
            <p:cNvPr id="476180" name="Rectangle 20">
              <a:extLst>
                <a:ext uri="{FF2B5EF4-FFF2-40B4-BE49-F238E27FC236}">
                  <a16:creationId xmlns:a16="http://schemas.microsoft.com/office/drawing/2014/main" id="{B2A79AAA-053B-4B80-B825-2E6589BE70DE}"/>
                </a:ext>
              </a:extLst>
            </p:cNvPr>
            <p:cNvSpPr>
              <a:spLocks noChangeArrowheads="1"/>
            </p:cNvSpPr>
            <p:nvPr/>
          </p:nvSpPr>
          <p:spPr bwMode="auto">
            <a:xfrm>
              <a:off x="982" y="1485"/>
              <a:ext cx="864" cy="1299"/>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6181" name="Text Box 21">
              <a:extLst>
                <a:ext uri="{FF2B5EF4-FFF2-40B4-BE49-F238E27FC236}">
                  <a16:creationId xmlns:a16="http://schemas.microsoft.com/office/drawing/2014/main" id="{EC16645C-22C6-4D4A-88AD-931F87353A6A}"/>
                </a:ext>
              </a:extLst>
            </p:cNvPr>
            <p:cNvSpPr txBox="1">
              <a:spLocks noChangeArrowheads="1"/>
            </p:cNvSpPr>
            <p:nvPr/>
          </p:nvSpPr>
          <p:spPr bwMode="auto">
            <a:xfrm>
              <a:off x="1269" y="1536"/>
              <a:ext cx="258" cy="3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1</a:t>
              </a:r>
              <a:endParaRPr lang="en-US" altLang="en-US" sz="3200" baseline="30000">
                <a:solidFill>
                  <a:schemeClr val="tx2"/>
                </a:solidFill>
              </a:endParaRPr>
            </a:p>
          </p:txBody>
        </p:sp>
        <p:sp>
          <p:nvSpPr>
            <p:cNvPr id="476182" name="Text Box 22">
              <a:extLst>
                <a:ext uri="{FF2B5EF4-FFF2-40B4-BE49-F238E27FC236}">
                  <a16:creationId xmlns:a16="http://schemas.microsoft.com/office/drawing/2014/main" id="{AB48BDB3-268B-4B25-A6CD-7B2CD695CA3F}"/>
                </a:ext>
              </a:extLst>
            </p:cNvPr>
            <p:cNvSpPr txBox="1">
              <a:spLocks noChangeArrowheads="1"/>
            </p:cNvSpPr>
            <p:nvPr/>
          </p:nvSpPr>
          <p:spPr bwMode="auto">
            <a:xfrm>
              <a:off x="1253" y="1917"/>
              <a:ext cx="366"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chemeClr val="tx2"/>
                  </a:solidFill>
                </a:rPr>
                <a:t>x8</a:t>
              </a:r>
            </a:p>
          </p:txBody>
        </p:sp>
        <p:sp>
          <p:nvSpPr>
            <p:cNvPr id="476183" name="Text Box 23">
              <a:extLst>
                <a:ext uri="{FF2B5EF4-FFF2-40B4-BE49-F238E27FC236}">
                  <a16:creationId xmlns:a16="http://schemas.microsoft.com/office/drawing/2014/main" id="{185B0794-ACE5-4833-9158-E5F184C7F3BA}"/>
                </a:ext>
              </a:extLst>
            </p:cNvPr>
            <p:cNvSpPr txBox="1">
              <a:spLocks noChangeArrowheads="1"/>
            </p:cNvSpPr>
            <p:nvPr/>
          </p:nvSpPr>
          <p:spPr bwMode="auto">
            <a:xfrm>
              <a:off x="1317" y="2400"/>
              <a:ext cx="258" cy="3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8</a:t>
              </a:r>
              <a:endParaRPr lang="en-US" altLang="en-US" sz="3200" baseline="30000">
                <a:solidFill>
                  <a:schemeClr val="tx2"/>
                </a:solidFill>
              </a:endParaRPr>
            </a:p>
          </p:txBody>
        </p:sp>
      </p:grpSp>
      <p:sp>
        <p:nvSpPr>
          <p:cNvPr id="476184" name="Line 24">
            <a:extLst>
              <a:ext uri="{FF2B5EF4-FFF2-40B4-BE49-F238E27FC236}">
                <a16:creationId xmlns:a16="http://schemas.microsoft.com/office/drawing/2014/main" id="{F7127889-8262-45C2-8702-00565B2E669D}"/>
              </a:ext>
            </a:extLst>
          </p:cNvPr>
          <p:cNvSpPr>
            <a:spLocks noChangeShapeType="1"/>
          </p:cNvSpPr>
          <p:nvPr/>
        </p:nvSpPr>
        <p:spPr bwMode="auto">
          <a:xfrm flipH="1">
            <a:off x="5527675" y="3890963"/>
            <a:ext cx="990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6185" name="Line 25">
            <a:extLst>
              <a:ext uri="{FF2B5EF4-FFF2-40B4-BE49-F238E27FC236}">
                <a16:creationId xmlns:a16="http://schemas.microsoft.com/office/drawing/2014/main" id="{D0A04782-8521-448E-B695-E4949AE1D5EC}"/>
              </a:ext>
            </a:extLst>
          </p:cNvPr>
          <p:cNvSpPr>
            <a:spLocks noChangeShapeType="1"/>
          </p:cNvSpPr>
          <p:nvPr/>
        </p:nvSpPr>
        <p:spPr bwMode="auto">
          <a:xfrm flipH="1">
            <a:off x="4308475" y="3890963"/>
            <a:ext cx="990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6186" name="Line 26">
            <a:extLst>
              <a:ext uri="{FF2B5EF4-FFF2-40B4-BE49-F238E27FC236}">
                <a16:creationId xmlns:a16="http://schemas.microsoft.com/office/drawing/2014/main" id="{C2469478-0D8B-4D3D-A9A4-B11B4287A492}"/>
              </a:ext>
            </a:extLst>
          </p:cNvPr>
          <p:cNvSpPr>
            <a:spLocks noChangeShapeType="1"/>
          </p:cNvSpPr>
          <p:nvPr/>
        </p:nvSpPr>
        <p:spPr bwMode="auto">
          <a:xfrm flipH="1">
            <a:off x="3089275" y="3890963"/>
            <a:ext cx="990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6187" name="Line 27">
            <a:extLst>
              <a:ext uri="{FF2B5EF4-FFF2-40B4-BE49-F238E27FC236}">
                <a16:creationId xmlns:a16="http://schemas.microsoft.com/office/drawing/2014/main" id="{EDAAE127-1D88-4ABC-B665-92110CE59572}"/>
              </a:ext>
            </a:extLst>
          </p:cNvPr>
          <p:cNvSpPr>
            <a:spLocks noChangeShapeType="1"/>
          </p:cNvSpPr>
          <p:nvPr/>
        </p:nvSpPr>
        <p:spPr bwMode="auto">
          <a:xfrm flipH="1">
            <a:off x="1717675" y="3890963"/>
            <a:ext cx="990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76188" name="Text Box 28">
            <a:extLst>
              <a:ext uri="{FF2B5EF4-FFF2-40B4-BE49-F238E27FC236}">
                <a16:creationId xmlns:a16="http://schemas.microsoft.com/office/drawing/2014/main" id="{1AABC7F3-78F0-4ED3-A71E-5F34057D6887}"/>
              </a:ext>
            </a:extLst>
          </p:cNvPr>
          <p:cNvSpPr txBox="1">
            <a:spLocks noChangeArrowheads="1"/>
          </p:cNvSpPr>
          <p:nvPr/>
        </p:nvSpPr>
        <p:spPr bwMode="auto">
          <a:xfrm>
            <a:off x="1752600" y="4876800"/>
            <a:ext cx="4745038" cy="1066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3200" b="0">
                <a:solidFill>
                  <a:schemeClr val="tx1"/>
                </a:solidFill>
              </a:rPr>
              <a:t>Thus %1001 in binary is</a:t>
            </a:r>
            <a:br>
              <a:rPr lang="en-US" altLang="en-US" sz="3200" b="0">
                <a:solidFill>
                  <a:schemeClr val="tx1"/>
                </a:solidFill>
              </a:rPr>
            </a:br>
            <a:r>
              <a:rPr lang="en-US" altLang="en-US" sz="3200" b="0">
                <a:solidFill>
                  <a:schemeClr val="tx1"/>
                </a:solidFill>
              </a:rPr>
              <a:t>8 + 0 + 0 + 1 = 9 Decimal</a:t>
            </a:r>
          </a:p>
        </p:txBody>
      </p:sp>
      <p:sp>
        <p:nvSpPr>
          <p:cNvPr id="476189" name="Rectangle 29">
            <a:extLst>
              <a:ext uri="{FF2B5EF4-FFF2-40B4-BE49-F238E27FC236}">
                <a16:creationId xmlns:a16="http://schemas.microsoft.com/office/drawing/2014/main" id="{CE025431-9D0B-49D6-A9BF-616DEA0FE254}"/>
              </a:ext>
            </a:extLst>
          </p:cNvPr>
          <p:cNvSpPr>
            <a:spLocks noGrp="1" noRot="1" noChangeArrowheads="1"/>
          </p:cNvSpPr>
          <p:nvPr>
            <p:ph type="title"/>
          </p:nvPr>
        </p:nvSpPr>
        <p:spPr>
          <a:noFill/>
          <a:ln/>
        </p:spPr>
        <p:txBody>
          <a:bodyPr/>
          <a:lstStyle/>
          <a:p>
            <a:r>
              <a:rPr lang="en-US" altLang="en-US"/>
              <a:t>Binary to Decimal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3000"/>
                                  </p:stCondLst>
                                  <p:childTnLst>
                                    <p:set>
                                      <p:cBhvr>
                                        <p:cTn id="6" dur="1" fill="hold">
                                          <p:stCondLst>
                                            <p:cond delay="499"/>
                                          </p:stCondLst>
                                        </p:cTn>
                                        <p:tgtEl>
                                          <p:spTgt spid="476164"/>
                                        </p:tgtEl>
                                        <p:attrNameLst>
                                          <p:attrName>style.visibility</p:attrName>
                                        </p:attrNameLst>
                                      </p:cBhvr>
                                      <p:to>
                                        <p:strVal val="visible"/>
                                      </p:to>
                                    </p:set>
                                  </p:childTnLst>
                                </p:cTn>
                              </p:par>
                            </p:childTnLst>
                          </p:cTn>
                        </p:par>
                        <p:par>
                          <p:cTn id="7" fill="hold" nodeType="afterGroup">
                            <p:stCondLst>
                              <p:cond delay="3500"/>
                            </p:stCondLst>
                            <p:childTnLst>
                              <p:par>
                                <p:cTn id="8" presetID="1" presetClass="entr" presetSubtype="0" fill="hold" nodeType="afterEffect">
                                  <p:stCondLst>
                                    <p:cond delay="1000"/>
                                  </p:stCondLst>
                                  <p:childTnLst>
                                    <p:set>
                                      <p:cBhvr>
                                        <p:cTn id="9" dur="1" fill="hold">
                                          <p:stCondLst>
                                            <p:cond delay="499"/>
                                          </p:stCondLst>
                                        </p:cTn>
                                        <p:tgtEl>
                                          <p:spTgt spid="476169"/>
                                        </p:tgtEl>
                                        <p:attrNameLst>
                                          <p:attrName>style.visibility</p:attrName>
                                        </p:attrNameLst>
                                      </p:cBhvr>
                                      <p:to>
                                        <p:strVal val="visible"/>
                                      </p:to>
                                    </p:set>
                                  </p:childTnLst>
                                </p:cTn>
                              </p:par>
                            </p:childTnLst>
                          </p:cTn>
                        </p:par>
                        <p:par>
                          <p:cTn id="10" fill="hold" nodeType="afterGroup">
                            <p:stCondLst>
                              <p:cond delay="5000"/>
                            </p:stCondLst>
                            <p:childTnLst>
                              <p:par>
                                <p:cTn id="11" presetID="1" presetClass="entr" presetSubtype="0" fill="hold" nodeType="afterEffect">
                                  <p:stCondLst>
                                    <p:cond delay="1000"/>
                                  </p:stCondLst>
                                  <p:childTnLst>
                                    <p:set>
                                      <p:cBhvr>
                                        <p:cTn id="12" dur="1" fill="hold">
                                          <p:stCondLst>
                                            <p:cond delay="499"/>
                                          </p:stCondLst>
                                        </p:cTn>
                                        <p:tgtEl>
                                          <p:spTgt spid="476174"/>
                                        </p:tgtEl>
                                        <p:attrNameLst>
                                          <p:attrName>style.visibility</p:attrName>
                                        </p:attrNameLst>
                                      </p:cBhvr>
                                      <p:to>
                                        <p:strVal val="visible"/>
                                      </p:to>
                                    </p:set>
                                  </p:childTnLst>
                                </p:cTn>
                              </p:par>
                            </p:childTnLst>
                          </p:cTn>
                        </p:par>
                        <p:par>
                          <p:cTn id="13" fill="hold" nodeType="afterGroup">
                            <p:stCondLst>
                              <p:cond delay="6500"/>
                            </p:stCondLst>
                            <p:childTnLst>
                              <p:par>
                                <p:cTn id="14" presetID="1" presetClass="entr" presetSubtype="0" fill="hold" nodeType="afterEffect">
                                  <p:stCondLst>
                                    <p:cond delay="1000"/>
                                  </p:stCondLst>
                                  <p:childTnLst>
                                    <p:set>
                                      <p:cBhvr>
                                        <p:cTn id="15" dur="1" fill="hold">
                                          <p:stCondLst>
                                            <p:cond delay="499"/>
                                          </p:stCondLst>
                                        </p:cTn>
                                        <p:tgtEl>
                                          <p:spTgt spid="476179"/>
                                        </p:tgtEl>
                                        <p:attrNameLst>
                                          <p:attrName>style.visibility</p:attrName>
                                        </p:attrNameLst>
                                      </p:cBhvr>
                                      <p:to>
                                        <p:strVal val="visible"/>
                                      </p:to>
                                    </p:set>
                                  </p:childTnLst>
                                </p:cTn>
                              </p:par>
                            </p:childTnLst>
                          </p:cTn>
                        </p:par>
                        <p:par>
                          <p:cTn id="16" fill="hold" nodeType="afterGroup">
                            <p:stCondLst>
                              <p:cond delay="8000"/>
                            </p:stCondLst>
                            <p:childTnLst>
                              <p:par>
                                <p:cTn id="17" presetID="1" presetClass="entr" presetSubtype="0" fill="hold" grpId="0" nodeType="afterEffect">
                                  <p:stCondLst>
                                    <p:cond delay="1000"/>
                                  </p:stCondLst>
                                  <p:childTnLst>
                                    <p:set>
                                      <p:cBhvr>
                                        <p:cTn id="18" dur="1" fill="hold">
                                          <p:stCondLst>
                                            <p:cond delay="499"/>
                                          </p:stCondLst>
                                        </p:cTn>
                                        <p:tgtEl>
                                          <p:spTgt spid="476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88" grpId="0" autoUpdateAnimBg="0"/>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458FFF5-71D5-47FF-8915-8796910E31FE}"/>
              </a:ext>
            </a:extLst>
          </p:cNvPr>
          <p:cNvSpPr>
            <a:spLocks noGrp="1"/>
          </p:cNvSpPr>
          <p:nvPr>
            <p:ph type="sldNum" sz="quarter" idx="12"/>
          </p:nvPr>
        </p:nvSpPr>
        <p:spPr/>
        <p:txBody>
          <a:bodyPr/>
          <a:lstStyle/>
          <a:p>
            <a:fld id="{85C14552-0D56-4AD2-A7EC-36DAC7E5630F}" type="slidenum">
              <a:rPr lang="en-US" altLang="en-US"/>
              <a:pPr/>
              <a:t>286</a:t>
            </a:fld>
            <a:endParaRPr lang="en-US" altLang="en-US"/>
          </a:p>
        </p:txBody>
      </p:sp>
      <p:sp>
        <p:nvSpPr>
          <p:cNvPr id="477186" name="Rectangle 2">
            <a:extLst>
              <a:ext uri="{FF2B5EF4-FFF2-40B4-BE49-F238E27FC236}">
                <a16:creationId xmlns:a16="http://schemas.microsoft.com/office/drawing/2014/main" id="{814BBBBD-CD1D-4F1A-9019-D1D13635FEA5}"/>
              </a:ext>
            </a:extLst>
          </p:cNvPr>
          <p:cNvSpPr>
            <a:spLocks noGrp="1" noRot="1" noChangeArrowheads="1"/>
          </p:cNvSpPr>
          <p:nvPr>
            <p:ph type="title"/>
          </p:nvPr>
        </p:nvSpPr>
        <p:spPr/>
        <p:txBody>
          <a:bodyPr/>
          <a:lstStyle/>
          <a:p>
            <a:endParaRPr lang="en-US" altLang="en-US"/>
          </a:p>
        </p:txBody>
      </p:sp>
      <p:sp>
        <p:nvSpPr>
          <p:cNvPr id="477187" name="Rectangle 3">
            <a:extLst>
              <a:ext uri="{FF2B5EF4-FFF2-40B4-BE49-F238E27FC236}">
                <a16:creationId xmlns:a16="http://schemas.microsoft.com/office/drawing/2014/main" id="{33E9B9CA-D5A0-4702-AD8B-776DC6AC250A}"/>
              </a:ext>
            </a:extLst>
          </p:cNvPr>
          <p:cNvSpPr>
            <a:spLocks noGrp="1" noRot="1" noChangeArrowheads="1"/>
          </p:cNvSpPr>
          <p:nvPr>
            <p:ph type="body" idx="1"/>
          </p:nvPr>
        </p:nvSpPr>
        <p:spPr>
          <a:xfrm>
            <a:off x="301625" y="762000"/>
            <a:ext cx="8540750" cy="5486400"/>
          </a:xfrm>
        </p:spPr>
        <p:txBody>
          <a:bodyPr/>
          <a:lstStyle/>
          <a:p>
            <a:pPr>
              <a:lnSpc>
                <a:spcPct val="90000"/>
              </a:lnSpc>
            </a:pPr>
            <a:r>
              <a:rPr lang="en-US" altLang="en-US" sz="2800"/>
              <a:t>If we see a number of 1001, is that decimal or binary, or some other number system?</a:t>
            </a:r>
            <a:br>
              <a:rPr lang="en-US" altLang="en-US" sz="2800"/>
            </a:br>
            <a:endParaRPr lang="en-US" altLang="en-US" sz="2800"/>
          </a:p>
          <a:p>
            <a:pPr>
              <a:lnSpc>
                <a:spcPct val="90000"/>
              </a:lnSpc>
            </a:pPr>
            <a:r>
              <a:rPr lang="en-US" altLang="en-US" sz="2800"/>
              <a:t>When various number systems are used some means is used to denote the system.  </a:t>
            </a:r>
            <a:br>
              <a:rPr lang="en-US" altLang="en-US" sz="2800"/>
            </a:br>
            <a:endParaRPr lang="en-US" altLang="en-US" sz="2800"/>
          </a:p>
          <a:p>
            <a:pPr>
              <a:lnSpc>
                <a:spcPct val="90000"/>
              </a:lnSpc>
            </a:pPr>
            <a:r>
              <a:rPr lang="en-US" altLang="en-US" sz="2800"/>
              <a:t>Common ways to denote binary are:</a:t>
            </a:r>
            <a:br>
              <a:rPr lang="en-US" altLang="en-US" sz="2800"/>
            </a:br>
            <a:r>
              <a:rPr lang="en-US" altLang="en-US" sz="2800">
                <a:solidFill>
                  <a:schemeClr val="tx2"/>
                </a:solidFill>
              </a:rPr>
              <a:t>1001</a:t>
            </a:r>
            <a:r>
              <a:rPr lang="en-US" altLang="en-US" sz="2800" baseline="-25000">
                <a:solidFill>
                  <a:schemeClr val="tx2"/>
                </a:solidFill>
              </a:rPr>
              <a:t>2</a:t>
            </a:r>
            <a:br>
              <a:rPr lang="en-US" altLang="en-US" sz="2800"/>
            </a:br>
            <a:r>
              <a:rPr lang="en-US" altLang="en-US" sz="2800">
                <a:solidFill>
                  <a:schemeClr val="tx2"/>
                </a:solidFill>
              </a:rPr>
              <a:t>%1001</a:t>
            </a:r>
            <a:r>
              <a:rPr lang="en-US" altLang="en-US" sz="2800"/>
              <a:t> </a:t>
            </a:r>
            <a:r>
              <a:rPr lang="en-US" altLang="en-US" sz="2000"/>
              <a:t>(Format used in programming the BASIC Stamp)</a:t>
            </a:r>
            <a:br>
              <a:rPr lang="en-US" altLang="en-US" sz="2800"/>
            </a:br>
            <a:r>
              <a:rPr lang="en-US" altLang="en-US" sz="2800">
                <a:solidFill>
                  <a:schemeClr val="tx2"/>
                </a:solidFill>
              </a:rPr>
              <a:t>1001b</a:t>
            </a:r>
            <a:br>
              <a:rPr lang="en-US" altLang="en-US" sz="2800">
                <a:solidFill>
                  <a:schemeClr val="tx2"/>
                </a:solidFill>
              </a:rPr>
            </a:br>
            <a:endParaRPr lang="en-US" altLang="en-US" sz="2800">
              <a:solidFill>
                <a:schemeClr val="tx2"/>
              </a:solidFill>
            </a:endParaRPr>
          </a:p>
          <a:p>
            <a:pPr>
              <a:lnSpc>
                <a:spcPct val="90000"/>
              </a:lnSpc>
            </a:pPr>
            <a:r>
              <a:rPr lang="en-US" altLang="en-US" sz="2800"/>
              <a:t>Decimal is typically not specially notated, but may be written as:</a:t>
            </a:r>
            <a:r>
              <a:rPr lang="en-US" altLang="en-US" sz="2800">
                <a:solidFill>
                  <a:schemeClr val="tx2"/>
                </a:solidFill>
              </a:rPr>
              <a:t> 1001</a:t>
            </a:r>
            <a:r>
              <a:rPr lang="en-US" altLang="en-US" sz="2800" baseline="-25000">
                <a:solidFill>
                  <a:schemeClr val="tx2"/>
                </a:solidFill>
              </a:rPr>
              <a:t>10</a:t>
            </a:r>
            <a:r>
              <a:rPr lang="en-US" altLang="en-US" sz="2800">
                <a:solidFill>
                  <a:schemeClr val="tx2"/>
                </a:solidFill>
              </a:rPr>
              <a:t>.</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8579D99-9DCA-4A45-9E58-C1325452FA69}"/>
              </a:ext>
            </a:extLst>
          </p:cNvPr>
          <p:cNvSpPr>
            <a:spLocks noGrp="1"/>
          </p:cNvSpPr>
          <p:nvPr>
            <p:ph type="sldNum" sz="quarter" idx="12"/>
          </p:nvPr>
        </p:nvSpPr>
        <p:spPr/>
        <p:txBody>
          <a:bodyPr/>
          <a:lstStyle/>
          <a:p>
            <a:fld id="{8DD81632-A6CB-42BB-8857-94656B220DC6}" type="slidenum">
              <a:rPr lang="en-US" altLang="en-US"/>
              <a:pPr/>
              <a:t>287</a:t>
            </a:fld>
            <a:endParaRPr lang="en-US" altLang="en-US"/>
          </a:p>
        </p:txBody>
      </p:sp>
      <p:sp>
        <p:nvSpPr>
          <p:cNvPr id="478210" name="Rectangle 2">
            <a:extLst>
              <a:ext uri="{FF2B5EF4-FFF2-40B4-BE49-F238E27FC236}">
                <a16:creationId xmlns:a16="http://schemas.microsoft.com/office/drawing/2014/main" id="{33332F1C-B780-4CE2-9B42-323926611610}"/>
              </a:ext>
            </a:extLst>
          </p:cNvPr>
          <p:cNvSpPr>
            <a:spLocks noGrp="1" noRot="1" noChangeArrowheads="1"/>
          </p:cNvSpPr>
          <p:nvPr>
            <p:ph type="title"/>
          </p:nvPr>
        </p:nvSpPr>
        <p:spPr/>
        <p:txBody>
          <a:bodyPr/>
          <a:lstStyle/>
          <a:p>
            <a:r>
              <a:rPr lang="en-US" altLang="en-US"/>
              <a:t>Bit Groupings</a:t>
            </a:r>
          </a:p>
        </p:txBody>
      </p:sp>
      <p:sp>
        <p:nvSpPr>
          <p:cNvPr id="478211" name="Rectangle 3">
            <a:extLst>
              <a:ext uri="{FF2B5EF4-FFF2-40B4-BE49-F238E27FC236}">
                <a16:creationId xmlns:a16="http://schemas.microsoft.com/office/drawing/2014/main" id="{D28BA9C6-8D21-4DD2-B434-419520FE50AE}"/>
              </a:ext>
            </a:extLst>
          </p:cNvPr>
          <p:cNvSpPr>
            <a:spLocks noGrp="1" noRot="1" noChangeArrowheads="1"/>
          </p:cNvSpPr>
          <p:nvPr>
            <p:ph type="body" idx="1"/>
          </p:nvPr>
        </p:nvSpPr>
        <p:spPr/>
        <p:txBody>
          <a:bodyPr/>
          <a:lstStyle/>
          <a:p>
            <a:pPr>
              <a:lnSpc>
                <a:spcPct val="90000"/>
              </a:lnSpc>
            </a:pPr>
            <a:r>
              <a:rPr lang="en-US" altLang="en-US" sz="2800"/>
              <a:t>Often Bits (</a:t>
            </a:r>
            <a:r>
              <a:rPr lang="en-US" altLang="en-US" sz="2800">
                <a:solidFill>
                  <a:schemeClr val="tx2"/>
                </a:solidFill>
              </a:rPr>
              <a:t>B</a:t>
            </a:r>
            <a:r>
              <a:rPr lang="en-US" altLang="en-US" sz="2800"/>
              <a:t>inary Dig</a:t>
            </a:r>
            <a:r>
              <a:rPr lang="en-US" altLang="en-US" sz="2800">
                <a:solidFill>
                  <a:schemeClr val="tx2"/>
                </a:solidFill>
              </a:rPr>
              <a:t>its</a:t>
            </a:r>
            <a:r>
              <a:rPr lang="en-US" altLang="en-US" sz="2800"/>
              <a:t>) are grouped to form specially sized combinations.</a:t>
            </a:r>
            <a:br>
              <a:rPr lang="en-US" altLang="en-US" sz="2800"/>
            </a:br>
            <a:br>
              <a:rPr lang="en-US" altLang="en-US" sz="2800"/>
            </a:br>
            <a:r>
              <a:rPr lang="en-US" altLang="en-US" sz="2800"/>
              <a:t>Nibble – 4 Bits</a:t>
            </a:r>
            <a:br>
              <a:rPr lang="en-US" altLang="en-US" sz="2800"/>
            </a:br>
            <a:br>
              <a:rPr lang="en-US" altLang="en-US" sz="2800"/>
            </a:br>
            <a:r>
              <a:rPr lang="en-US" altLang="en-US" sz="2800"/>
              <a:t>Byte – 8 Bits</a:t>
            </a:r>
            <a:br>
              <a:rPr lang="en-US" altLang="en-US" sz="2800"/>
            </a:br>
            <a:br>
              <a:rPr lang="en-US" altLang="en-US" sz="2800"/>
            </a:br>
            <a:r>
              <a:rPr lang="en-US" altLang="en-US" sz="2800"/>
              <a:t>Word – 16 Bits</a:t>
            </a:r>
            <a:br>
              <a:rPr lang="en-US" altLang="en-US" sz="2800"/>
            </a:br>
            <a:endParaRPr lang="en-US" altLang="en-US" sz="2800"/>
          </a:p>
          <a:p>
            <a:pPr>
              <a:lnSpc>
                <a:spcPct val="90000"/>
              </a:lnSpc>
            </a:pPr>
            <a:r>
              <a:rPr lang="en-US" altLang="en-US" sz="2800"/>
              <a:t>Word is actually used to refer to a pre-defined number of bits of any size (16-bit word, 24-Bit word, 32-Bit word, etc).  In programming the BASIC Stamp, 16-bits will be a WORD.</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A466C37-1BC2-4A56-AAA2-EBF80D8DD6EA}"/>
              </a:ext>
            </a:extLst>
          </p:cNvPr>
          <p:cNvSpPr>
            <a:spLocks noGrp="1"/>
          </p:cNvSpPr>
          <p:nvPr>
            <p:ph type="sldNum" sz="quarter" idx="12"/>
          </p:nvPr>
        </p:nvSpPr>
        <p:spPr/>
        <p:txBody>
          <a:bodyPr/>
          <a:lstStyle/>
          <a:p>
            <a:fld id="{0A0E0A7C-1FCF-427D-B342-D32D076E6130}" type="slidenum">
              <a:rPr lang="en-US" altLang="en-US"/>
              <a:pPr/>
              <a:t>288</a:t>
            </a:fld>
            <a:endParaRPr lang="en-US" altLang="en-US"/>
          </a:p>
        </p:txBody>
      </p:sp>
      <p:sp>
        <p:nvSpPr>
          <p:cNvPr id="479234" name="Rectangle 2">
            <a:extLst>
              <a:ext uri="{FF2B5EF4-FFF2-40B4-BE49-F238E27FC236}">
                <a16:creationId xmlns:a16="http://schemas.microsoft.com/office/drawing/2014/main" id="{AA62F506-83EC-454A-A4E4-A09DFE1632E0}"/>
              </a:ext>
            </a:extLst>
          </p:cNvPr>
          <p:cNvSpPr>
            <a:spLocks noGrp="1" noRot="1" noChangeArrowheads="1"/>
          </p:cNvSpPr>
          <p:nvPr>
            <p:ph type="title"/>
          </p:nvPr>
        </p:nvSpPr>
        <p:spPr/>
        <p:txBody>
          <a:bodyPr/>
          <a:lstStyle/>
          <a:p>
            <a:endParaRPr lang="en-US" altLang="en-US"/>
          </a:p>
        </p:txBody>
      </p:sp>
      <p:sp>
        <p:nvSpPr>
          <p:cNvPr id="479235" name="Rectangle 3">
            <a:extLst>
              <a:ext uri="{FF2B5EF4-FFF2-40B4-BE49-F238E27FC236}">
                <a16:creationId xmlns:a16="http://schemas.microsoft.com/office/drawing/2014/main" id="{CE0E86BD-EC6D-49A0-9CB8-7CAD37A17354}"/>
              </a:ext>
            </a:extLst>
          </p:cNvPr>
          <p:cNvSpPr>
            <a:spLocks noGrp="1" noRot="1" noChangeArrowheads="1"/>
          </p:cNvSpPr>
          <p:nvPr>
            <p:ph type="body" idx="1"/>
          </p:nvPr>
        </p:nvSpPr>
        <p:spPr>
          <a:xfrm>
            <a:off x="301625" y="762000"/>
            <a:ext cx="8540750" cy="5715000"/>
          </a:xfrm>
        </p:spPr>
        <p:txBody>
          <a:bodyPr/>
          <a:lstStyle/>
          <a:p>
            <a:pPr>
              <a:lnSpc>
                <a:spcPct val="90000"/>
              </a:lnSpc>
            </a:pPr>
            <a:r>
              <a:rPr lang="en-US" altLang="en-US" sz="2800"/>
              <a:t>In a nibble with 4-bits, the range of values is</a:t>
            </a:r>
            <a:br>
              <a:rPr lang="en-US" altLang="en-US" sz="2800"/>
            </a:br>
            <a:r>
              <a:rPr lang="en-US" altLang="en-US" sz="2800"/>
              <a:t>%0000 (Decimal 0) to</a:t>
            </a:r>
            <a:br>
              <a:rPr lang="en-US" altLang="en-US" sz="2800"/>
            </a:br>
            <a:r>
              <a:rPr lang="en-US" altLang="en-US" sz="2800"/>
              <a:t>%1111 (Decimal 15: 8+4+2+1).</a:t>
            </a:r>
            <a:br>
              <a:rPr lang="en-US" altLang="en-US" sz="2800"/>
            </a:br>
            <a:r>
              <a:rPr lang="en-US" altLang="en-US" sz="2800"/>
              <a:t>Note there are 16 values: 0 to 15.</a:t>
            </a:r>
            <a:br>
              <a:rPr lang="en-US" altLang="en-US" sz="2800"/>
            </a:br>
            <a:endParaRPr lang="en-US" altLang="en-US" sz="2800"/>
          </a:p>
          <a:p>
            <a:pPr>
              <a:lnSpc>
                <a:spcPct val="90000"/>
              </a:lnSpc>
            </a:pPr>
            <a:r>
              <a:rPr lang="en-US" altLang="en-US" sz="2800"/>
              <a:t>In a byte with 8-bits, the range of values is</a:t>
            </a:r>
            <a:br>
              <a:rPr lang="en-US" altLang="en-US" sz="2800"/>
            </a:br>
            <a:r>
              <a:rPr lang="en-US" altLang="en-US" sz="2800"/>
              <a:t>%00000000 (Decimal 0) to </a:t>
            </a:r>
            <a:br>
              <a:rPr lang="en-US" altLang="en-US" sz="2800"/>
            </a:br>
            <a:r>
              <a:rPr lang="en-US" altLang="en-US" sz="2800"/>
              <a:t>%11111111 (Decimal 255: 128+64+32+16+8+4+2+1)</a:t>
            </a:r>
            <a:br>
              <a:rPr lang="en-US" altLang="en-US" sz="2800"/>
            </a:br>
            <a:r>
              <a:rPr lang="en-US" altLang="en-US" sz="2800"/>
              <a:t>Note there are 256 values: 0 to 255.</a:t>
            </a:r>
            <a:br>
              <a:rPr lang="en-US" altLang="en-US" sz="2800"/>
            </a:br>
            <a:endParaRPr lang="en-US" altLang="en-US" sz="2800"/>
          </a:p>
          <a:p>
            <a:pPr>
              <a:lnSpc>
                <a:spcPct val="90000"/>
              </a:lnSpc>
            </a:pPr>
            <a:r>
              <a:rPr lang="en-US" altLang="en-US" sz="2800"/>
              <a:t>An equation to find the maximum count for any number of bits is:  </a:t>
            </a:r>
            <a:r>
              <a:rPr lang="en-US" altLang="en-US" sz="2800">
                <a:solidFill>
                  <a:schemeClr val="tx2"/>
                </a:solidFill>
              </a:rPr>
              <a:t>2</a:t>
            </a:r>
            <a:r>
              <a:rPr lang="en-US" altLang="en-US" sz="2800" baseline="30000">
                <a:solidFill>
                  <a:schemeClr val="tx2"/>
                </a:solidFill>
              </a:rPr>
              <a:t>n</a:t>
            </a:r>
            <a:r>
              <a:rPr lang="en-US" altLang="en-US" sz="2800">
                <a:solidFill>
                  <a:schemeClr val="tx2"/>
                </a:solidFill>
              </a:rPr>
              <a:t>-1 where n = number of bits</a:t>
            </a:r>
            <a:r>
              <a:rPr lang="en-US" altLang="en-US" sz="2800"/>
              <a:t>.  2</a:t>
            </a:r>
            <a:r>
              <a:rPr lang="en-US" altLang="en-US" sz="2800" baseline="30000"/>
              <a:t>8</a:t>
            </a:r>
            <a:r>
              <a:rPr lang="en-US" altLang="en-US" sz="2800"/>
              <a:t>-1=255.</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A5E168E-9B0D-453D-8F20-AB6783BCD173}"/>
              </a:ext>
            </a:extLst>
          </p:cNvPr>
          <p:cNvSpPr>
            <a:spLocks noGrp="1"/>
          </p:cNvSpPr>
          <p:nvPr>
            <p:ph type="sldNum" sz="quarter" idx="12"/>
          </p:nvPr>
        </p:nvSpPr>
        <p:spPr/>
        <p:txBody>
          <a:bodyPr/>
          <a:lstStyle/>
          <a:p>
            <a:fld id="{7F01BF20-7CC6-4A1B-9745-198DC30682CC}" type="slidenum">
              <a:rPr lang="en-US" altLang="en-US"/>
              <a:pPr/>
              <a:t>289</a:t>
            </a:fld>
            <a:endParaRPr lang="en-US" altLang="en-US"/>
          </a:p>
        </p:txBody>
      </p:sp>
      <p:sp>
        <p:nvSpPr>
          <p:cNvPr id="480258" name="Rectangle 2">
            <a:extLst>
              <a:ext uri="{FF2B5EF4-FFF2-40B4-BE49-F238E27FC236}">
                <a16:creationId xmlns:a16="http://schemas.microsoft.com/office/drawing/2014/main" id="{B12E2DEE-B96E-40E6-9CA9-527ECCA0F392}"/>
              </a:ext>
            </a:extLst>
          </p:cNvPr>
          <p:cNvSpPr>
            <a:spLocks noGrp="1" noRot="1" noChangeArrowheads="1"/>
          </p:cNvSpPr>
          <p:nvPr>
            <p:ph type="title"/>
          </p:nvPr>
        </p:nvSpPr>
        <p:spPr/>
        <p:txBody>
          <a:bodyPr/>
          <a:lstStyle/>
          <a:p>
            <a:r>
              <a:rPr lang="en-US" altLang="en-US"/>
              <a:t>Hexadecimal</a:t>
            </a:r>
          </a:p>
        </p:txBody>
      </p:sp>
      <p:sp>
        <p:nvSpPr>
          <p:cNvPr id="480259" name="Rectangle 3">
            <a:extLst>
              <a:ext uri="{FF2B5EF4-FFF2-40B4-BE49-F238E27FC236}">
                <a16:creationId xmlns:a16="http://schemas.microsoft.com/office/drawing/2014/main" id="{3869502E-222C-4FDA-B098-822835F174AC}"/>
              </a:ext>
            </a:extLst>
          </p:cNvPr>
          <p:cNvSpPr>
            <a:spLocks noGrp="1" noRot="1" noChangeArrowheads="1"/>
          </p:cNvSpPr>
          <p:nvPr>
            <p:ph type="body" idx="1"/>
          </p:nvPr>
        </p:nvSpPr>
        <p:spPr/>
        <p:txBody>
          <a:bodyPr/>
          <a:lstStyle/>
          <a:p>
            <a:r>
              <a:rPr lang="en-US" altLang="en-US" sz="2800"/>
              <a:t>Digital systems work in binary because of their nature of having only 2 states, but as humans we have a difficulty dealing with numbers such as %01111101.  It is long and difficult to read.</a:t>
            </a:r>
            <a:br>
              <a:rPr lang="en-US" altLang="en-US" sz="2800"/>
            </a:br>
            <a:endParaRPr lang="en-US" altLang="en-US" sz="2800"/>
          </a:p>
          <a:p>
            <a:r>
              <a:rPr lang="en-US" altLang="en-US" sz="2800"/>
              <a:t>Hexadecimal is good middle between decimal and binary.  It allows for easier use, $7C, and relates directly to binary.</a:t>
            </a:r>
            <a:br>
              <a:rPr lang="en-US" altLang="en-US" sz="2800"/>
            </a:br>
            <a:endParaRPr lang="en-US" altLang="en-US" sz="2800"/>
          </a:p>
          <a:p>
            <a:r>
              <a:rPr lang="en-US" altLang="en-US" sz="2800"/>
              <a:t>Hexadecimal is a base-16 number system.  It is denoted with by </a:t>
            </a:r>
            <a:r>
              <a:rPr lang="en-US" altLang="en-US" sz="2800">
                <a:solidFill>
                  <a:schemeClr val="tx2"/>
                </a:solidFill>
              </a:rPr>
              <a:t>$7C, 7Ch </a:t>
            </a:r>
            <a:r>
              <a:rPr lang="en-US" altLang="en-US" sz="2800"/>
              <a:t>or</a:t>
            </a:r>
            <a:r>
              <a:rPr lang="en-US" altLang="en-US" sz="2800">
                <a:solidFill>
                  <a:schemeClr val="tx2"/>
                </a:solidFill>
              </a:rPr>
              <a:t> 7C</a:t>
            </a:r>
            <a:r>
              <a:rPr lang="en-US" altLang="en-US" sz="2800" baseline="-25000">
                <a:solidFill>
                  <a:schemeClr val="tx2"/>
                </a:solidFill>
              </a:rPr>
              <a:t>16</a:t>
            </a:r>
            <a:r>
              <a:rPr lang="en-US" altLang="en-US" sz="280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5">
            <a:extLst>
              <a:ext uri="{FF2B5EF4-FFF2-40B4-BE49-F238E27FC236}">
                <a16:creationId xmlns:a16="http://schemas.microsoft.com/office/drawing/2014/main" id="{39EBD647-0A26-4D53-9231-9C82178DCB8B}"/>
              </a:ext>
            </a:extLst>
          </p:cNvPr>
          <p:cNvSpPr>
            <a:spLocks noGrp="1"/>
          </p:cNvSpPr>
          <p:nvPr>
            <p:ph type="sldNum" sz="quarter" idx="12"/>
          </p:nvPr>
        </p:nvSpPr>
        <p:spPr/>
        <p:txBody>
          <a:bodyPr/>
          <a:lstStyle/>
          <a:p>
            <a:fld id="{474E6BB3-BFAA-4232-A1F2-F0F17A1F1910}" type="slidenum">
              <a:rPr lang="en-US" altLang="en-US"/>
              <a:pPr/>
              <a:t>29</a:t>
            </a:fld>
            <a:endParaRPr lang="en-US" altLang="en-US"/>
          </a:p>
        </p:txBody>
      </p:sp>
      <p:sp>
        <p:nvSpPr>
          <p:cNvPr id="266242" name="Rectangle 2">
            <a:extLst>
              <a:ext uri="{FF2B5EF4-FFF2-40B4-BE49-F238E27FC236}">
                <a16:creationId xmlns:a16="http://schemas.microsoft.com/office/drawing/2014/main" id="{EFB04AA1-0907-4399-A8A2-464836DAABD6}"/>
              </a:ext>
            </a:extLst>
          </p:cNvPr>
          <p:cNvSpPr>
            <a:spLocks noGrp="1" noRot="1" noChangeArrowheads="1"/>
          </p:cNvSpPr>
          <p:nvPr>
            <p:ph type="title"/>
          </p:nvPr>
        </p:nvSpPr>
        <p:spPr/>
        <p:txBody>
          <a:bodyPr/>
          <a:lstStyle/>
          <a:p>
            <a:r>
              <a:rPr lang="en-US" altLang="en-US"/>
              <a:t>OEM module</a:t>
            </a:r>
          </a:p>
        </p:txBody>
      </p:sp>
      <p:sp>
        <p:nvSpPr>
          <p:cNvPr id="266243" name="Rectangle 3">
            <a:extLst>
              <a:ext uri="{FF2B5EF4-FFF2-40B4-BE49-F238E27FC236}">
                <a16:creationId xmlns:a16="http://schemas.microsoft.com/office/drawing/2014/main" id="{D530389C-3F48-4808-BF5D-3FED7CF6F40C}"/>
              </a:ext>
            </a:extLst>
          </p:cNvPr>
          <p:cNvSpPr>
            <a:spLocks noGrp="1" noRot="1" noChangeArrowheads="1"/>
          </p:cNvSpPr>
          <p:nvPr>
            <p:ph type="body" idx="1"/>
          </p:nvPr>
        </p:nvSpPr>
        <p:spPr>
          <a:xfrm>
            <a:off x="301625" y="762000"/>
            <a:ext cx="4354513" cy="4054475"/>
          </a:xfrm>
        </p:spPr>
        <p:txBody>
          <a:bodyPr/>
          <a:lstStyle/>
          <a:p>
            <a:pPr>
              <a:lnSpc>
                <a:spcPct val="90000"/>
              </a:lnSpc>
            </a:pPr>
            <a:r>
              <a:rPr lang="en-US" altLang="en-US" sz="2800"/>
              <a:t>The BASIC Stamp 2 OEM is a discreet component version of the BS2 which may be purchased in kit form.</a:t>
            </a:r>
          </a:p>
          <a:p>
            <a:pPr>
              <a:lnSpc>
                <a:spcPct val="90000"/>
              </a:lnSpc>
            </a:pPr>
            <a:r>
              <a:rPr lang="en-US" altLang="en-US" sz="2800"/>
              <a:t>The male header provides the means to ‘plug-it’ into your own board, or connect to other boards.</a:t>
            </a:r>
            <a:br>
              <a:rPr lang="en-US" altLang="en-US" sz="2800"/>
            </a:br>
            <a:endParaRPr lang="en-US" altLang="en-US"/>
          </a:p>
        </p:txBody>
      </p:sp>
      <p:sp>
        <p:nvSpPr>
          <p:cNvPr id="266244" name="Rectangle 4">
            <a:extLst>
              <a:ext uri="{FF2B5EF4-FFF2-40B4-BE49-F238E27FC236}">
                <a16:creationId xmlns:a16="http://schemas.microsoft.com/office/drawing/2014/main" id="{21E00267-8387-45A8-A262-552A49CD2F8E}"/>
              </a:ext>
            </a:extLst>
          </p:cNvPr>
          <p:cNvSpPr>
            <a:spLocks noChangeArrowheads="1"/>
          </p:cNvSpPr>
          <p:nvPr/>
        </p:nvSpPr>
        <p:spPr bwMode="auto">
          <a:xfrm>
            <a:off x="0" y="2111375"/>
            <a:ext cx="9144000" cy="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66245" name="Picture 5" descr="http://www.parallaxinc.com/image_files/product_med_pics/OEM_stamp_m.gif">
            <a:extLst>
              <a:ext uri="{FF2B5EF4-FFF2-40B4-BE49-F238E27FC236}">
                <a16:creationId xmlns:a16="http://schemas.microsoft.com/office/drawing/2014/main" id="{D1421CC5-54F7-423F-A950-AFB2458746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838200"/>
            <a:ext cx="3302000" cy="32829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66246" name="Picture 6" descr="http://www.parallaxinc.com/image_files/product_med_pics/OEM_stamp_kit_m.gif">
            <a:extLst>
              <a:ext uri="{FF2B5EF4-FFF2-40B4-BE49-F238E27FC236}">
                <a16:creationId xmlns:a16="http://schemas.microsoft.com/office/drawing/2014/main" id="{DA0741EB-E838-4AF9-9D41-0D8AE6ECC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495800"/>
            <a:ext cx="1984375" cy="20034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66247" name="Group 7">
            <a:extLst>
              <a:ext uri="{FF2B5EF4-FFF2-40B4-BE49-F238E27FC236}">
                <a16:creationId xmlns:a16="http://schemas.microsoft.com/office/drawing/2014/main" id="{8266F0E2-2E6D-4833-83EB-D0DDA737E4E9}"/>
              </a:ext>
            </a:extLst>
          </p:cNvPr>
          <p:cNvGrpSpPr>
            <a:grpSpLocks/>
          </p:cNvGrpSpPr>
          <p:nvPr/>
        </p:nvGrpSpPr>
        <p:grpSpPr bwMode="auto">
          <a:xfrm>
            <a:off x="5943600" y="4191000"/>
            <a:ext cx="1808163" cy="1981200"/>
            <a:chOff x="3744" y="2448"/>
            <a:chExt cx="1139" cy="1248"/>
          </a:xfrm>
        </p:grpSpPr>
        <p:sp>
          <p:nvSpPr>
            <p:cNvPr id="266248" name="Text Box 8">
              <a:extLst>
                <a:ext uri="{FF2B5EF4-FFF2-40B4-BE49-F238E27FC236}">
                  <a16:creationId xmlns:a16="http://schemas.microsoft.com/office/drawing/2014/main" id="{03AA4EC4-581C-4AB3-99A5-24E6292E756F}"/>
                </a:ext>
              </a:extLst>
            </p:cNvPr>
            <p:cNvSpPr txBox="1">
              <a:spLocks noChangeArrowheads="1"/>
            </p:cNvSpPr>
            <p:nvPr/>
          </p:nvSpPr>
          <p:spPr bwMode="auto">
            <a:xfrm>
              <a:off x="3744" y="3504"/>
              <a:ext cx="1139" cy="192"/>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400">
                  <a:solidFill>
                    <a:schemeClr val="tx1"/>
                  </a:solidFill>
                </a:rPr>
                <a:t>Regulated 5V (Vdd)</a:t>
              </a:r>
            </a:p>
          </p:txBody>
        </p:sp>
        <p:sp>
          <p:nvSpPr>
            <p:cNvPr id="266249" name="Line 9">
              <a:extLst>
                <a:ext uri="{FF2B5EF4-FFF2-40B4-BE49-F238E27FC236}">
                  <a16:creationId xmlns:a16="http://schemas.microsoft.com/office/drawing/2014/main" id="{3A1B5B09-959C-462F-A5C7-C721725FB2DB}"/>
                </a:ext>
              </a:extLst>
            </p:cNvPr>
            <p:cNvSpPr>
              <a:spLocks noChangeShapeType="1"/>
            </p:cNvSpPr>
            <p:nvPr/>
          </p:nvSpPr>
          <p:spPr bwMode="auto">
            <a:xfrm flipV="1">
              <a:off x="3792" y="2448"/>
              <a:ext cx="0" cy="1056"/>
            </a:xfrm>
            <a:prstGeom prst="line">
              <a:avLst/>
            </a:prstGeom>
            <a:noFill/>
            <a:ln w="222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66250" name="Group 10">
            <a:extLst>
              <a:ext uri="{FF2B5EF4-FFF2-40B4-BE49-F238E27FC236}">
                <a16:creationId xmlns:a16="http://schemas.microsoft.com/office/drawing/2014/main" id="{A3716A99-2AB6-4CD8-991C-DF54234EADD8}"/>
              </a:ext>
            </a:extLst>
          </p:cNvPr>
          <p:cNvGrpSpPr>
            <a:grpSpLocks/>
          </p:cNvGrpSpPr>
          <p:nvPr/>
        </p:nvGrpSpPr>
        <p:grpSpPr bwMode="auto">
          <a:xfrm>
            <a:off x="6096000" y="4191000"/>
            <a:ext cx="1631950" cy="1600200"/>
            <a:chOff x="3840" y="2448"/>
            <a:chExt cx="1028" cy="1008"/>
          </a:xfrm>
        </p:grpSpPr>
        <p:sp>
          <p:nvSpPr>
            <p:cNvPr id="266251" name="Text Box 11">
              <a:extLst>
                <a:ext uri="{FF2B5EF4-FFF2-40B4-BE49-F238E27FC236}">
                  <a16:creationId xmlns:a16="http://schemas.microsoft.com/office/drawing/2014/main" id="{21006DA8-EA80-4132-A2C2-14997F5EF0FA}"/>
                </a:ext>
              </a:extLst>
            </p:cNvPr>
            <p:cNvSpPr txBox="1">
              <a:spLocks noChangeArrowheads="1"/>
            </p:cNvSpPr>
            <p:nvPr/>
          </p:nvSpPr>
          <p:spPr bwMode="auto">
            <a:xfrm>
              <a:off x="3840" y="3264"/>
              <a:ext cx="1028" cy="192"/>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400">
                  <a:solidFill>
                    <a:schemeClr val="tx1"/>
                  </a:solidFill>
                </a:rPr>
                <a:t>Ground- 0V (Vss)</a:t>
              </a:r>
            </a:p>
          </p:txBody>
        </p:sp>
        <p:sp>
          <p:nvSpPr>
            <p:cNvPr id="266252" name="Line 12">
              <a:extLst>
                <a:ext uri="{FF2B5EF4-FFF2-40B4-BE49-F238E27FC236}">
                  <a16:creationId xmlns:a16="http://schemas.microsoft.com/office/drawing/2014/main" id="{BD7F853A-C5E2-4672-8D3C-FC10C1B0FCD1}"/>
                </a:ext>
              </a:extLst>
            </p:cNvPr>
            <p:cNvSpPr>
              <a:spLocks noChangeShapeType="1"/>
            </p:cNvSpPr>
            <p:nvPr/>
          </p:nvSpPr>
          <p:spPr bwMode="auto">
            <a:xfrm flipV="1">
              <a:off x="3888" y="2448"/>
              <a:ext cx="0" cy="816"/>
            </a:xfrm>
            <a:prstGeom prst="line">
              <a:avLst/>
            </a:prstGeom>
            <a:noFill/>
            <a:ln w="222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66253" name="Group 13">
            <a:extLst>
              <a:ext uri="{FF2B5EF4-FFF2-40B4-BE49-F238E27FC236}">
                <a16:creationId xmlns:a16="http://schemas.microsoft.com/office/drawing/2014/main" id="{D6297864-378D-48F3-9BFE-242F3ACF32AF}"/>
              </a:ext>
            </a:extLst>
          </p:cNvPr>
          <p:cNvGrpSpPr>
            <a:grpSpLocks/>
          </p:cNvGrpSpPr>
          <p:nvPr/>
        </p:nvGrpSpPr>
        <p:grpSpPr bwMode="auto">
          <a:xfrm>
            <a:off x="6248400" y="4191000"/>
            <a:ext cx="1866900" cy="1219200"/>
            <a:chOff x="3936" y="2448"/>
            <a:chExt cx="1176" cy="768"/>
          </a:xfrm>
        </p:grpSpPr>
        <p:sp>
          <p:nvSpPr>
            <p:cNvPr id="266254" name="Text Box 14">
              <a:extLst>
                <a:ext uri="{FF2B5EF4-FFF2-40B4-BE49-F238E27FC236}">
                  <a16:creationId xmlns:a16="http://schemas.microsoft.com/office/drawing/2014/main" id="{A95CAE36-3466-40B6-ABCA-8AC8DCF0F233}"/>
                </a:ext>
              </a:extLst>
            </p:cNvPr>
            <p:cNvSpPr txBox="1">
              <a:spLocks noChangeArrowheads="1"/>
            </p:cNvSpPr>
            <p:nvPr/>
          </p:nvSpPr>
          <p:spPr bwMode="auto">
            <a:xfrm>
              <a:off x="3936" y="3024"/>
              <a:ext cx="1176" cy="192"/>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400">
                  <a:solidFill>
                    <a:schemeClr val="tx1"/>
                  </a:solidFill>
                </a:rPr>
                <a:t>5.5 – 15V input (Vin)</a:t>
              </a:r>
            </a:p>
          </p:txBody>
        </p:sp>
        <p:sp>
          <p:nvSpPr>
            <p:cNvPr id="266255" name="Line 15">
              <a:extLst>
                <a:ext uri="{FF2B5EF4-FFF2-40B4-BE49-F238E27FC236}">
                  <a16:creationId xmlns:a16="http://schemas.microsoft.com/office/drawing/2014/main" id="{D34C1262-7F38-4175-A4FC-C90ED997A262}"/>
                </a:ext>
              </a:extLst>
            </p:cNvPr>
            <p:cNvSpPr>
              <a:spLocks noChangeShapeType="1"/>
            </p:cNvSpPr>
            <p:nvPr/>
          </p:nvSpPr>
          <p:spPr bwMode="auto">
            <a:xfrm flipV="1">
              <a:off x="3984" y="2448"/>
              <a:ext cx="0" cy="576"/>
            </a:xfrm>
            <a:prstGeom prst="line">
              <a:avLst/>
            </a:prstGeom>
            <a:noFill/>
            <a:ln w="222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66256" name="Group 16">
            <a:extLst>
              <a:ext uri="{FF2B5EF4-FFF2-40B4-BE49-F238E27FC236}">
                <a16:creationId xmlns:a16="http://schemas.microsoft.com/office/drawing/2014/main" id="{F5DDA2BC-72B4-40BF-8D60-D3F9E654D069}"/>
              </a:ext>
            </a:extLst>
          </p:cNvPr>
          <p:cNvGrpSpPr>
            <a:grpSpLocks/>
          </p:cNvGrpSpPr>
          <p:nvPr/>
        </p:nvGrpSpPr>
        <p:grpSpPr bwMode="auto">
          <a:xfrm>
            <a:off x="6400800" y="4191000"/>
            <a:ext cx="1681163" cy="838200"/>
            <a:chOff x="4032" y="2448"/>
            <a:chExt cx="1059" cy="528"/>
          </a:xfrm>
        </p:grpSpPr>
        <p:sp>
          <p:nvSpPr>
            <p:cNvPr id="266257" name="Text Box 17">
              <a:extLst>
                <a:ext uri="{FF2B5EF4-FFF2-40B4-BE49-F238E27FC236}">
                  <a16:creationId xmlns:a16="http://schemas.microsoft.com/office/drawing/2014/main" id="{5D61F373-693A-4648-A5EB-15E56F256B03}"/>
                </a:ext>
              </a:extLst>
            </p:cNvPr>
            <p:cNvSpPr txBox="1">
              <a:spLocks noChangeArrowheads="1"/>
            </p:cNvSpPr>
            <p:nvPr/>
          </p:nvSpPr>
          <p:spPr bwMode="auto">
            <a:xfrm>
              <a:off x="4032" y="2784"/>
              <a:ext cx="1059" cy="192"/>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400">
                  <a:solidFill>
                    <a:schemeClr val="tx1"/>
                  </a:solidFill>
                </a:rPr>
                <a:t>Reset Input (RES)</a:t>
              </a:r>
            </a:p>
          </p:txBody>
        </p:sp>
        <p:sp>
          <p:nvSpPr>
            <p:cNvPr id="266258" name="Line 18">
              <a:extLst>
                <a:ext uri="{FF2B5EF4-FFF2-40B4-BE49-F238E27FC236}">
                  <a16:creationId xmlns:a16="http://schemas.microsoft.com/office/drawing/2014/main" id="{724A6D0D-BB9E-4427-8275-41528C1C73D3}"/>
                </a:ext>
              </a:extLst>
            </p:cNvPr>
            <p:cNvSpPr>
              <a:spLocks noChangeShapeType="1"/>
            </p:cNvSpPr>
            <p:nvPr/>
          </p:nvSpPr>
          <p:spPr bwMode="auto">
            <a:xfrm flipV="1">
              <a:off x="4080" y="2448"/>
              <a:ext cx="0" cy="336"/>
            </a:xfrm>
            <a:prstGeom prst="line">
              <a:avLst/>
            </a:prstGeom>
            <a:noFill/>
            <a:ln w="222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66259" name="Group 19">
            <a:extLst>
              <a:ext uri="{FF2B5EF4-FFF2-40B4-BE49-F238E27FC236}">
                <a16:creationId xmlns:a16="http://schemas.microsoft.com/office/drawing/2014/main" id="{C400C171-16D6-403A-97E3-1F5C258C0860}"/>
              </a:ext>
            </a:extLst>
          </p:cNvPr>
          <p:cNvGrpSpPr>
            <a:grpSpLocks/>
          </p:cNvGrpSpPr>
          <p:nvPr/>
        </p:nvGrpSpPr>
        <p:grpSpPr bwMode="auto">
          <a:xfrm>
            <a:off x="6629400" y="4191000"/>
            <a:ext cx="1981200" cy="381000"/>
            <a:chOff x="4176" y="2448"/>
            <a:chExt cx="1248" cy="240"/>
          </a:xfrm>
        </p:grpSpPr>
        <p:grpSp>
          <p:nvGrpSpPr>
            <p:cNvPr id="266260" name="Group 20">
              <a:extLst>
                <a:ext uri="{FF2B5EF4-FFF2-40B4-BE49-F238E27FC236}">
                  <a16:creationId xmlns:a16="http://schemas.microsoft.com/office/drawing/2014/main" id="{7247E90F-7120-4722-AE63-A35767F029D9}"/>
                </a:ext>
              </a:extLst>
            </p:cNvPr>
            <p:cNvGrpSpPr>
              <a:grpSpLocks/>
            </p:cNvGrpSpPr>
            <p:nvPr/>
          </p:nvGrpSpPr>
          <p:grpSpPr bwMode="auto">
            <a:xfrm>
              <a:off x="4176" y="2448"/>
              <a:ext cx="1248" cy="240"/>
              <a:chOff x="4176" y="2448"/>
              <a:chExt cx="1248" cy="240"/>
            </a:xfrm>
          </p:grpSpPr>
          <p:sp>
            <p:nvSpPr>
              <p:cNvPr id="266261" name="Line 21">
                <a:extLst>
                  <a:ext uri="{FF2B5EF4-FFF2-40B4-BE49-F238E27FC236}">
                    <a16:creationId xmlns:a16="http://schemas.microsoft.com/office/drawing/2014/main" id="{A109784E-92FC-4BAD-A066-2A3AC1EF4FCB}"/>
                  </a:ext>
                </a:extLst>
              </p:cNvPr>
              <p:cNvSpPr>
                <a:spLocks noChangeShapeType="1"/>
              </p:cNvSpPr>
              <p:nvPr/>
            </p:nvSpPr>
            <p:spPr bwMode="auto">
              <a:xfrm flipV="1">
                <a:off x="4176" y="2448"/>
                <a:ext cx="0" cy="240"/>
              </a:xfrm>
              <a:prstGeom prst="line">
                <a:avLst/>
              </a:prstGeom>
              <a:noFill/>
              <a:ln w="222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262" name="Line 22">
                <a:extLst>
                  <a:ext uri="{FF2B5EF4-FFF2-40B4-BE49-F238E27FC236}">
                    <a16:creationId xmlns:a16="http://schemas.microsoft.com/office/drawing/2014/main" id="{9D9D3AE5-2FEA-45B9-A872-41037E9758D8}"/>
                  </a:ext>
                </a:extLst>
              </p:cNvPr>
              <p:cNvSpPr>
                <a:spLocks noChangeShapeType="1"/>
              </p:cNvSpPr>
              <p:nvPr/>
            </p:nvSpPr>
            <p:spPr bwMode="auto">
              <a:xfrm flipV="1">
                <a:off x="5424" y="2448"/>
                <a:ext cx="0" cy="240"/>
              </a:xfrm>
              <a:prstGeom prst="line">
                <a:avLst/>
              </a:prstGeom>
              <a:noFill/>
              <a:ln w="222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263" name="Text Box 23">
                <a:extLst>
                  <a:ext uri="{FF2B5EF4-FFF2-40B4-BE49-F238E27FC236}">
                    <a16:creationId xmlns:a16="http://schemas.microsoft.com/office/drawing/2014/main" id="{0EA89C0B-DA84-40CD-AEB8-4D03FD438835}"/>
                  </a:ext>
                </a:extLst>
              </p:cNvPr>
              <p:cNvSpPr txBox="1">
                <a:spLocks noChangeArrowheads="1"/>
              </p:cNvSpPr>
              <p:nvPr/>
            </p:nvSpPr>
            <p:spPr bwMode="auto">
              <a:xfrm>
                <a:off x="4416" y="2496"/>
                <a:ext cx="669" cy="192"/>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400">
                    <a:solidFill>
                      <a:schemeClr val="tx1"/>
                    </a:solidFill>
                  </a:rPr>
                  <a:t>P0-P15 I/O</a:t>
                </a:r>
              </a:p>
            </p:txBody>
          </p:sp>
        </p:grpSp>
        <p:sp>
          <p:nvSpPr>
            <p:cNvPr id="266264" name="Line 24">
              <a:extLst>
                <a:ext uri="{FF2B5EF4-FFF2-40B4-BE49-F238E27FC236}">
                  <a16:creationId xmlns:a16="http://schemas.microsoft.com/office/drawing/2014/main" id="{61570E70-85C9-4B4A-928E-F9085EE01A45}"/>
                </a:ext>
              </a:extLst>
            </p:cNvPr>
            <p:cNvSpPr>
              <a:spLocks noChangeShapeType="1"/>
            </p:cNvSpPr>
            <p:nvPr/>
          </p:nvSpPr>
          <p:spPr bwMode="auto">
            <a:xfrm>
              <a:off x="4176" y="2688"/>
              <a:ext cx="1248"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2000"/>
                                  </p:stCondLst>
                                  <p:childTnLst>
                                    <p:set>
                                      <p:cBhvr>
                                        <p:cTn id="6" dur="1" fill="hold">
                                          <p:stCondLst>
                                            <p:cond delay="0"/>
                                          </p:stCondLst>
                                        </p:cTn>
                                        <p:tgtEl>
                                          <p:spTgt spid="266247"/>
                                        </p:tgtEl>
                                        <p:attrNameLst>
                                          <p:attrName>style.visibility</p:attrName>
                                        </p:attrNameLst>
                                      </p:cBhvr>
                                      <p:to>
                                        <p:strVal val="visible"/>
                                      </p:to>
                                    </p:set>
                                    <p:anim calcmode="lin" valueType="num">
                                      <p:cBhvr additive="base">
                                        <p:cTn id="7" dur="500" fill="hold"/>
                                        <p:tgtEl>
                                          <p:spTgt spid="266247"/>
                                        </p:tgtEl>
                                        <p:attrNameLst>
                                          <p:attrName>ppt_x</p:attrName>
                                        </p:attrNameLst>
                                      </p:cBhvr>
                                      <p:tavLst>
                                        <p:tav tm="0">
                                          <p:val>
                                            <p:strVal val="#ppt_x"/>
                                          </p:val>
                                        </p:tav>
                                        <p:tav tm="100000">
                                          <p:val>
                                            <p:strVal val="#ppt_x"/>
                                          </p:val>
                                        </p:tav>
                                      </p:tavLst>
                                    </p:anim>
                                    <p:anim calcmode="lin" valueType="num">
                                      <p:cBhvr additive="base">
                                        <p:cTn id="8" dur="500" fill="hold"/>
                                        <p:tgtEl>
                                          <p:spTgt spid="26624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500"/>
                            </p:stCondLst>
                            <p:childTnLst>
                              <p:par>
                                <p:cTn id="10" presetID="2" presetClass="entr" presetSubtype="4" fill="hold" nodeType="afterEffect">
                                  <p:stCondLst>
                                    <p:cond delay="1000"/>
                                  </p:stCondLst>
                                  <p:childTnLst>
                                    <p:set>
                                      <p:cBhvr>
                                        <p:cTn id="11" dur="1" fill="hold">
                                          <p:stCondLst>
                                            <p:cond delay="0"/>
                                          </p:stCondLst>
                                        </p:cTn>
                                        <p:tgtEl>
                                          <p:spTgt spid="266250"/>
                                        </p:tgtEl>
                                        <p:attrNameLst>
                                          <p:attrName>style.visibility</p:attrName>
                                        </p:attrNameLst>
                                      </p:cBhvr>
                                      <p:to>
                                        <p:strVal val="visible"/>
                                      </p:to>
                                    </p:set>
                                    <p:anim calcmode="lin" valueType="num">
                                      <p:cBhvr additive="base">
                                        <p:cTn id="12" dur="500" fill="hold"/>
                                        <p:tgtEl>
                                          <p:spTgt spid="266250"/>
                                        </p:tgtEl>
                                        <p:attrNameLst>
                                          <p:attrName>ppt_x</p:attrName>
                                        </p:attrNameLst>
                                      </p:cBhvr>
                                      <p:tavLst>
                                        <p:tav tm="0">
                                          <p:val>
                                            <p:strVal val="#ppt_x"/>
                                          </p:val>
                                        </p:tav>
                                        <p:tav tm="100000">
                                          <p:val>
                                            <p:strVal val="#ppt_x"/>
                                          </p:val>
                                        </p:tav>
                                      </p:tavLst>
                                    </p:anim>
                                    <p:anim calcmode="lin" valueType="num">
                                      <p:cBhvr additive="base">
                                        <p:cTn id="13" dur="500" fill="hold"/>
                                        <p:tgtEl>
                                          <p:spTgt spid="26625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1000"/>
                                  </p:stCondLst>
                                  <p:childTnLst>
                                    <p:set>
                                      <p:cBhvr>
                                        <p:cTn id="16" dur="1" fill="hold">
                                          <p:stCondLst>
                                            <p:cond delay="0"/>
                                          </p:stCondLst>
                                        </p:cTn>
                                        <p:tgtEl>
                                          <p:spTgt spid="266253"/>
                                        </p:tgtEl>
                                        <p:attrNameLst>
                                          <p:attrName>style.visibility</p:attrName>
                                        </p:attrNameLst>
                                      </p:cBhvr>
                                      <p:to>
                                        <p:strVal val="visible"/>
                                      </p:to>
                                    </p:set>
                                    <p:anim calcmode="lin" valueType="num">
                                      <p:cBhvr additive="base">
                                        <p:cTn id="17" dur="500" fill="hold"/>
                                        <p:tgtEl>
                                          <p:spTgt spid="266253"/>
                                        </p:tgtEl>
                                        <p:attrNameLst>
                                          <p:attrName>ppt_x</p:attrName>
                                        </p:attrNameLst>
                                      </p:cBhvr>
                                      <p:tavLst>
                                        <p:tav tm="0">
                                          <p:val>
                                            <p:strVal val="#ppt_x"/>
                                          </p:val>
                                        </p:tav>
                                        <p:tav tm="100000">
                                          <p:val>
                                            <p:strVal val="#ppt_x"/>
                                          </p:val>
                                        </p:tav>
                                      </p:tavLst>
                                    </p:anim>
                                    <p:anim calcmode="lin" valueType="num">
                                      <p:cBhvr additive="base">
                                        <p:cTn id="18" dur="500" fill="hold"/>
                                        <p:tgtEl>
                                          <p:spTgt spid="266253"/>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500"/>
                            </p:stCondLst>
                            <p:childTnLst>
                              <p:par>
                                <p:cTn id="20" presetID="2" presetClass="entr" presetSubtype="4" fill="hold" nodeType="afterEffect">
                                  <p:stCondLst>
                                    <p:cond delay="1000"/>
                                  </p:stCondLst>
                                  <p:childTnLst>
                                    <p:set>
                                      <p:cBhvr>
                                        <p:cTn id="21" dur="1" fill="hold">
                                          <p:stCondLst>
                                            <p:cond delay="0"/>
                                          </p:stCondLst>
                                        </p:cTn>
                                        <p:tgtEl>
                                          <p:spTgt spid="266256"/>
                                        </p:tgtEl>
                                        <p:attrNameLst>
                                          <p:attrName>style.visibility</p:attrName>
                                        </p:attrNameLst>
                                      </p:cBhvr>
                                      <p:to>
                                        <p:strVal val="visible"/>
                                      </p:to>
                                    </p:set>
                                    <p:anim calcmode="lin" valueType="num">
                                      <p:cBhvr additive="base">
                                        <p:cTn id="22" dur="500" fill="hold"/>
                                        <p:tgtEl>
                                          <p:spTgt spid="266256"/>
                                        </p:tgtEl>
                                        <p:attrNameLst>
                                          <p:attrName>ppt_x</p:attrName>
                                        </p:attrNameLst>
                                      </p:cBhvr>
                                      <p:tavLst>
                                        <p:tav tm="0">
                                          <p:val>
                                            <p:strVal val="#ppt_x"/>
                                          </p:val>
                                        </p:tav>
                                        <p:tav tm="100000">
                                          <p:val>
                                            <p:strVal val="#ppt_x"/>
                                          </p:val>
                                        </p:tav>
                                      </p:tavLst>
                                    </p:anim>
                                    <p:anim calcmode="lin" valueType="num">
                                      <p:cBhvr additive="base">
                                        <p:cTn id="23" dur="500" fill="hold"/>
                                        <p:tgtEl>
                                          <p:spTgt spid="266256"/>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7000"/>
                            </p:stCondLst>
                            <p:childTnLst>
                              <p:par>
                                <p:cTn id="25" presetID="2" presetClass="entr" presetSubtype="4" fill="hold" nodeType="afterEffect">
                                  <p:stCondLst>
                                    <p:cond delay="1000"/>
                                  </p:stCondLst>
                                  <p:childTnLst>
                                    <p:set>
                                      <p:cBhvr>
                                        <p:cTn id="26" dur="1" fill="hold">
                                          <p:stCondLst>
                                            <p:cond delay="0"/>
                                          </p:stCondLst>
                                        </p:cTn>
                                        <p:tgtEl>
                                          <p:spTgt spid="266259"/>
                                        </p:tgtEl>
                                        <p:attrNameLst>
                                          <p:attrName>style.visibility</p:attrName>
                                        </p:attrNameLst>
                                      </p:cBhvr>
                                      <p:to>
                                        <p:strVal val="visible"/>
                                      </p:to>
                                    </p:set>
                                    <p:anim calcmode="lin" valueType="num">
                                      <p:cBhvr additive="base">
                                        <p:cTn id="27" dur="500" fill="hold"/>
                                        <p:tgtEl>
                                          <p:spTgt spid="266259"/>
                                        </p:tgtEl>
                                        <p:attrNameLst>
                                          <p:attrName>ppt_x</p:attrName>
                                        </p:attrNameLst>
                                      </p:cBhvr>
                                      <p:tavLst>
                                        <p:tav tm="0">
                                          <p:val>
                                            <p:strVal val="#ppt_x"/>
                                          </p:val>
                                        </p:tav>
                                        <p:tav tm="100000">
                                          <p:val>
                                            <p:strVal val="#ppt_x"/>
                                          </p:val>
                                        </p:tav>
                                      </p:tavLst>
                                    </p:anim>
                                    <p:anim calcmode="lin" valueType="num">
                                      <p:cBhvr additive="base">
                                        <p:cTn id="28" dur="500" fill="hold"/>
                                        <p:tgtEl>
                                          <p:spTgt spid="2662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a:extLst>
              <a:ext uri="{FF2B5EF4-FFF2-40B4-BE49-F238E27FC236}">
                <a16:creationId xmlns:a16="http://schemas.microsoft.com/office/drawing/2014/main" id="{5F4D5A03-23CE-4B81-A82A-1CDF854F925F}"/>
              </a:ext>
            </a:extLst>
          </p:cNvPr>
          <p:cNvSpPr>
            <a:spLocks noGrp="1"/>
          </p:cNvSpPr>
          <p:nvPr>
            <p:ph type="sldNum" sz="quarter" idx="12"/>
          </p:nvPr>
        </p:nvSpPr>
        <p:spPr/>
        <p:txBody>
          <a:bodyPr/>
          <a:lstStyle/>
          <a:p>
            <a:fld id="{5F367B1D-F608-4D1E-86C6-9BD79B0E33B4}" type="slidenum">
              <a:rPr lang="en-US" altLang="en-US"/>
              <a:pPr/>
              <a:t>290</a:t>
            </a:fld>
            <a:endParaRPr lang="en-US" altLang="en-US"/>
          </a:p>
        </p:txBody>
      </p:sp>
      <p:sp>
        <p:nvSpPr>
          <p:cNvPr id="481282" name="Rectangle 2">
            <a:extLst>
              <a:ext uri="{FF2B5EF4-FFF2-40B4-BE49-F238E27FC236}">
                <a16:creationId xmlns:a16="http://schemas.microsoft.com/office/drawing/2014/main" id="{13B5018D-61CE-4D75-ACB4-80CCBAB5D7B7}"/>
              </a:ext>
            </a:extLst>
          </p:cNvPr>
          <p:cNvSpPr>
            <a:spLocks noGrp="1" noRot="1" noChangeArrowheads="1"/>
          </p:cNvSpPr>
          <p:nvPr>
            <p:ph type="title"/>
          </p:nvPr>
        </p:nvSpPr>
        <p:spPr/>
        <p:txBody>
          <a:bodyPr/>
          <a:lstStyle/>
          <a:p>
            <a:endParaRPr lang="en-US" altLang="en-US"/>
          </a:p>
        </p:txBody>
      </p:sp>
      <p:sp>
        <p:nvSpPr>
          <p:cNvPr id="481285" name="Rectangle 5">
            <a:extLst>
              <a:ext uri="{FF2B5EF4-FFF2-40B4-BE49-F238E27FC236}">
                <a16:creationId xmlns:a16="http://schemas.microsoft.com/office/drawing/2014/main" id="{EA485A2E-250D-4299-B2A8-F1206047DE77}"/>
              </a:ext>
            </a:extLst>
          </p:cNvPr>
          <p:cNvSpPr>
            <a:spLocks noGrp="1" noRot="1" noChangeArrowheads="1"/>
          </p:cNvSpPr>
          <p:nvPr>
            <p:ph type="body" idx="1"/>
          </p:nvPr>
        </p:nvSpPr>
        <p:spPr>
          <a:xfrm>
            <a:off x="301625" y="762000"/>
            <a:ext cx="8540750" cy="762000"/>
          </a:xfrm>
          <a:noFill/>
          <a:ln/>
        </p:spPr>
        <p:txBody>
          <a:bodyPr/>
          <a:lstStyle/>
          <a:p>
            <a:r>
              <a:rPr lang="en-US" altLang="en-US"/>
              <a:t>Each place is a higher power of 16.</a:t>
            </a:r>
          </a:p>
        </p:txBody>
      </p:sp>
      <p:sp>
        <p:nvSpPr>
          <p:cNvPr id="481286" name="Rectangle 6">
            <a:extLst>
              <a:ext uri="{FF2B5EF4-FFF2-40B4-BE49-F238E27FC236}">
                <a16:creationId xmlns:a16="http://schemas.microsoft.com/office/drawing/2014/main" id="{F0A46ADF-A87E-424A-B491-1CEA8A1F358D}"/>
              </a:ext>
            </a:extLst>
          </p:cNvPr>
          <p:cNvSpPr>
            <a:spLocks noChangeArrowheads="1"/>
          </p:cNvSpPr>
          <p:nvPr/>
        </p:nvSpPr>
        <p:spPr bwMode="auto">
          <a:xfrm>
            <a:off x="4267200" y="1600200"/>
            <a:ext cx="1219200" cy="1676400"/>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81287" name="Rectangle 7">
            <a:extLst>
              <a:ext uri="{FF2B5EF4-FFF2-40B4-BE49-F238E27FC236}">
                <a16:creationId xmlns:a16="http://schemas.microsoft.com/office/drawing/2014/main" id="{631C304A-4930-4211-BC38-4FC02DD837A8}"/>
              </a:ext>
            </a:extLst>
          </p:cNvPr>
          <p:cNvSpPr>
            <a:spLocks noChangeArrowheads="1"/>
          </p:cNvSpPr>
          <p:nvPr/>
        </p:nvSpPr>
        <p:spPr bwMode="auto">
          <a:xfrm>
            <a:off x="3048000" y="1600200"/>
            <a:ext cx="1219200" cy="1676400"/>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81288" name="Rectangle 8">
            <a:extLst>
              <a:ext uri="{FF2B5EF4-FFF2-40B4-BE49-F238E27FC236}">
                <a16:creationId xmlns:a16="http://schemas.microsoft.com/office/drawing/2014/main" id="{8E0D5109-BEE9-4894-BEBA-06F7CA29E559}"/>
              </a:ext>
            </a:extLst>
          </p:cNvPr>
          <p:cNvSpPr>
            <a:spLocks noChangeArrowheads="1"/>
          </p:cNvSpPr>
          <p:nvPr/>
        </p:nvSpPr>
        <p:spPr bwMode="auto">
          <a:xfrm>
            <a:off x="1676400" y="1600200"/>
            <a:ext cx="1371600" cy="1676400"/>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81289" name="Rectangle 9">
            <a:extLst>
              <a:ext uri="{FF2B5EF4-FFF2-40B4-BE49-F238E27FC236}">
                <a16:creationId xmlns:a16="http://schemas.microsoft.com/office/drawing/2014/main" id="{F8D2F310-852E-413C-BCE4-E42A5C128D02}"/>
              </a:ext>
            </a:extLst>
          </p:cNvPr>
          <p:cNvSpPr>
            <a:spLocks noChangeArrowheads="1"/>
          </p:cNvSpPr>
          <p:nvPr/>
        </p:nvSpPr>
        <p:spPr bwMode="auto">
          <a:xfrm>
            <a:off x="5486400" y="1600200"/>
            <a:ext cx="1219200" cy="1676400"/>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81290" name="Line 10">
            <a:extLst>
              <a:ext uri="{FF2B5EF4-FFF2-40B4-BE49-F238E27FC236}">
                <a16:creationId xmlns:a16="http://schemas.microsoft.com/office/drawing/2014/main" id="{308BB580-1882-4967-8DCC-80DA7CC9D60B}"/>
              </a:ext>
            </a:extLst>
          </p:cNvPr>
          <p:cNvSpPr>
            <a:spLocks noChangeShapeType="1"/>
          </p:cNvSpPr>
          <p:nvPr/>
        </p:nvSpPr>
        <p:spPr bwMode="auto">
          <a:xfrm flipH="1">
            <a:off x="5638800" y="3048000"/>
            <a:ext cx="990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81291" name="Line 11">
            <a:extLst>
              <a:ext uri="{FF2B5EF4-FFF2-40B4-BE49-F238E27FC236}">
                <a16:creationId xmlns:a16="http://schemas.microsoft.com/office/drawing/2014/main" id="{A28CBDC1-72F5-46D1-A7D7-23B9453B77CD}"/>
              </a:ext>
            </a:extLst>
          </p:cNvPr>
          <p:cNvSpPr>
            <a:spLocks noChangeShapeType="1"/>
          </p:cNvSpPr>
          <p:nvPr/>
        </p:nvSpPr>
        <p:spPr bwMode="auto">
          <a:xfrm flipH="1">
            <a:off x="4343400" y="3048000"/>
            <a:ext cx="990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81292" name="Line 12">
            <a:extLst>
              <a:ext uri="{FF2B5EF4-FFF2-40B4-BE49-F238E27FC236}">
                <a16:creationId xmlns:a16="http://schemas.microsoft.com/office/drawing/2014/main" id="{495C8504-32AC-4D91-B98F-DEDAAFEFFD83}"/>
              </a:ext>
            </a:extLst>
          </p:cNvPr>
          <p:cNvSpPr>
            <a:spLocks noChangeShapeType="1"/>
          </p:cNvSpPr>
          <p:nvPr/>
        </p:nvSpPr>
        <p:spPr bwMode="auto">
          <a:xfrm flipH="1">
            <a:off x="3124200" y="3048000"/>
            <a:ext cx="990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81293" name="Line 13">
            <a:extLst>
              <a:ext uri="{FF2B5EF4-FFF2-40B4-BE49-F238E27FC236}">
                <a16:creationId xmlns:a16="http://schemas.microsoft.com/office/drawing/2014/main" id="{0397EE07-DBB5-44CB-B123-539AF07A08E9}"/>
              </a:ext>
            </a:extLst>
          </p:cNvPr>
          <p:cNvSpPr>
            <a:spLocks noChangeShapeType="1"/>
          </p:cNvSpPr>
          <p:nvPr/>
        </p:nvSpPr>
        <p:spPr bwMode="auto">
          <a:xfrm flipH="1">
            <a:off x="1828800" y="3048000"/>
            <a:ext cx="990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81294" name="Text Box 14">
            <a:extLst>
              <a:ext uri="{FF2B5EF4-FFF2-40B4-BE49-F238E27FC236}">
                <a16:creationId xmlns:a16="http://schemas.microsoft.com/office/drawing/2014/main" id="{8D9BDB51-BE39-4ACB-826D-3F3DF71B20DC}"/>
              </a:ext>
            </a:extLst>
          </p:cNvPr>
          <p:cNvSpPr txBox="1">
            <a:spLocks noChangeArrowheads="1"/>
          </p:cNvSpPr>
          <p:nvPr/>
        </p:nvSpPr>
        <p:spPr bwMode="auto">
          <a:xfrm>
            <a:off x="5680075" y="1681163"/>
            <a:ext cx="782638" cy="5794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16</a:t>
            </a:r>
            <a:r>
              <a:rPr lang="en-US" altLang="en-US" sz="3200" baseline="30000">
                <a:solidFill>
                  <a:schemeClr val="tx2"/>
                </a:solidFill>
              </a:rPr>
              <a:t>0</a:t>
            </a:r>
          </a:p>
        </p:txBody>
      </p:sp>
      <p:sp>
        <p:nvSpPr>
          <p:cNvPr id="481295" name="Text Box 15">
            <a:extLst>
              <a:ext uri="{FF2B5EF4-FFF2-40B4-BE49-F238E27FC236}">
                <a16:creationId xmlns:a16="http://schemas.microsoft.com/office/drawing/2014/main" id="{B34432B0-7CD2-498E-A195-570F74B18D19}"/>
              </a:ext>
            </a:extLst>
          </p:cNvPr>
          <p:cNvSpPr txBox="1">
            <a:spLocks noChangeArrowheads="1"/>
          </p:cNvSpPr>
          <p:nvPr/>
        </p:nvSpPr>
        <p:spPr bwMode="auto">
          <a:xfrm>
            <a:off x="4460875" y="1681163"/>
            <a:ext cx="782638" cy="5794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16</a:t>
            </a:r>
            <a:r>
              <a:rPr lang="en-US" altLang="en-US" sz="3200" baseline="30000">
                <a:solidFill>
                  <a:schemeClr val="tx2"/>
                </a:solidFill>
              </a:rPr>
              <a:t>1</a:t>
            </a:r>
          </a:p>
        </p:txBody>
      </p:sp>
      <p:sp>
        <p:nvSpPr>
          <p:cNvPr id="481296" name="Text Box 16">
            <a:extLst>
              <a:ext uri="{FF2B5EF4-FFF2-40B4-BE49-F238E27FC236}">
                <a16:creationId xmlns:a16="http://schemas.microsoft.com/office/drawing/2014/main" id="{52CEB0B8-14A9-432A-848E-0D31195E12B0}"/>
              </a:ext>
            </a:extLst>
          </p:cNvPr>
          <p:cNvSpPr txBox="1">
            <a:spLocks noChangeArrowheads="1"/>
          </p:cNvSpPr>
          <p:nvPr/>
        </p:nvSpPr>
        <p:spPr bwMode="auto">
          <a:xfrm>
            <a:off x="3276600" y="1676400"/>
            <a:ext cx="782638" cy="5794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16</a:t>
            </a:r>
            <a:r>
              <a:rPr lang="en-US" altLang="en-US" sz="3200" baseline="30000">
                <a:solidFill>
                  <a:schemeClr val="tx2"/>
                </a:solidFill>
              </a:rPr>
              <a:t>2</a:t>
            </a:r>
          </a:p>
        </p:txBody>
      </p:sp>
      <p:sp>
        <p:nvSpPr>
          <p:cNvPr id="481297" name="Text Box 17">
            <a:extLst>
              <a:ext uri="{FF2B5EF4-FFF2-40B4-BE49-F238E27FC236}">
                <a16:creationId xmlns:a16="http://schemas.microsoft.com/office/drawing/2014/main" id="{8F4B334B-ADED-41B1-AB51-E49A91EA390D}"/>
              </a:ext>
            </a:extLst>
          </p:cNvPr>
          <p:cNvSpPr txBox="1">
            <a:spLocks noChangeArrowheads="1"/>
          </p:cNvSpPr>
          <p:nvPr/>
        </p:nvSpPr>
        <p:spPr bwMode="auto">
          <a:xfrm>
            <a:off x="2058988" y="1681163"/>
            <a:ext cx="557212" cy="5794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2</a:t>
            </a:r>
            <a:r>
              <a:rPr lang="en-US" altLang="en-US" sz="3200" baseline="30000">
                <a:solidFill>
                  <a:schemeClr val="tx2"/>
                </a:solidFill>
              </a:rPr>
              <a:t>3</a:t>
            </a:r>
          </a:p>
        </p:txBody>
      </p:sp>
      <p:sp>
        <p:nvSpPr>
          <p:cNvPr id="481298" name="Text Box 18">
            <a:extLst>
              <a:ext uri="{FF2B5EF4-FFF2-40B4-BE49-F238E27FC236}">
                <a16:creationId xmlns:a16="http://schemas.microsoft.com/office/drawing/2014/main" id="{6F56EBBF-1699-407A-9797-1C2EBC4A6252}"/>
              </a:ext>
            </a:extLst>
          </p:cNvPr>
          <p:cNvSpPr txBox="1">
            <a:spLocks noChangeArrowheads="1"/>
          </p:cNvSpPr>
          <p:nvPr/>
        </p:nvSpPr>
        <p:spPr bwMode="auto">
          <a:xfrm>
            <a:off x="5715000" y="2286000"/>
            <a:ext cx="688975"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chemeClr val="tx2"/>
                </a:solidFill>
              </a:rPr>
              <a:t>= 1</a:t>
            </a:r>
          </a:p>
        </p:txBody>
      </p:sp>
      <p:sp>
        <p:nvSpPr>
          <p:cNvPr id="481299" name="Text Box 19">
            <a:extLst>
              <a:ext uri="{FF2B5EF4-FFF2-40B4-BE49-F238E27FC236}">
                <a16:creationId xmlns:a16="http://schemas.microsoft.com/office/drawing/2014/main" id="{E37AD03F-8707-40F8-9D5C-286A38BEDEFF}"/>
              </a:ext>
            </a:extLst>
          </p:cNvPr>
          <p:cNvSpPr txBox="1">
            <a:spLocks noChangeArrowheads="1"/>
          </p:cNvSpPr>
          <p:nvPr/>
        </p:nvSpPr>
        <p:spPr bwMode="auto">
          <a:xfrm>
            <a:off x="4419600" y="2286000"/>
            <a:ext cx="887413"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chemeClr val="tx2"/>
                </a:solidFill>
              </a:rPr>
              <a:t>= 16</a:t>
            </a:r>
          </a:p>
        </p:txBody>
      </p:sp>
      <p:sp>
        <p:nvSpPr>
          <p:cNvPr id="481300" name="Text Box 20">
            <a:extLst>
              <a:ext uri="{FF2B5EF4-FFF2-40B4-BE49-F238E27FC236}">
                <a16:creationId xmlns:a16="http://schemas.microsoft.com/office/drawing/2014/main" id="{F352AB8D-1F2D-4FF4-BCEE-4EF7BF034DAE}"/>
              </a:ext>
            </a:extLst>
          </p:cNvPr>
          <p:cNvSpPr txBox="1">
            <a:spLocks noChangeArrowheads="1"/>
          </p:cNvSpPr>
          <p:nvPr/>
        </p:nvSpPr>
        <p:spPr bwMode="auto">
          <a:xfrm>
            <a:off x="3049588" y="2286000"/>
            <a:ext cx="1085850"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chemeClr val="tx2"/>
                </a:solidFill>
              </a:rPr>
              <a:t>= 256</a:t>
            </a:r>
          </a:p>
        </p:txBody>
      </p:sp>
      <p:sp>
        <p:nvSpPr>
          <p:cNvPr id="481301" name="Text Box 21">
            <a:extLst>
              <a:ext uri="{FF2B5EF4-FFF2-40B4-BE49-F238E27FC236}">
                <a16:creationId xmlns:a16="http://schemas.microsoft.com/office/drawing/2014/main" id="{DC6DEB05-DFAC-4BE6-A2CE-C0D4AF78D2DA}"/>
              </a:ext>
            </a:extLst>
          </p:cNvPr>
          <p:cNvSpPr txBox="1">
            <a:spLocks noChangeArrowheads="1"/>
          </p:cNvSpPr>
          <p:nvPr/>
        </p:nvSpPr>
        <p:spPr bwMode="auto">
          <a:xfrm>
            <a:off x="1754188" y="2286000"/>
            <a:ext cx="1284287" cy="519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chemeClr val="tx2"/>
                </a:solidFill>
              </a:rPr>
              <a:t>= 4096</a:t>
            </a:r>
          </a:p>
        </p:txBody>
      </p:sp>
      <p:sp>
        <p:nvSpPr>
          <p:cNvPr id="481302" name="Rectangle 22">
            <a:extLst>
              <a:ext uri="{FF2B5EF4-FFF2-40B4-BE49-F238E27FC236}">
                <a16:creationId xmlns:a16="http://schemas.microsoft.com/office/drawing/2014/main" id="{D84D73BB-5FDF-4E53-8BD0-38A487B8595A}"/>
              </a:ext>
            </a:extLst>
          </p:cNvPr>
          <p:cNvSpPr>
            <a:spLocks noRot="1" noChangeArrowheads="1"/>
          </p:cNvSpPr>
          <p:nvPr/>
        </p:nvSpPr>
        <p:spPr bwMode="auto">
          <a:xfrm>
            <a:off x="381000" y="3581400"/>
            <a:ext cx="8458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0"/>
              </a:spcBef>
              <a:defRPr sz="2400">
                <a:solidFill>
                  <a:schemeClr val="tx1"/>
                </a:solidFill>
                <a:latin typeface="Times New Roman" panose="02020603050405020304" pitchFamily="18" charset="0"/>
              </a:defRPr>
            </a:lvl1pPr>
            <a:lvl2pPr marL="742950" indent="-285750" algn="l">
              <a:spcBef>
                <a:spcPct val="0"/>
              </a:spcBef>
              <a:defRPr sz="2400">
                <a:solidFill>
                  <a:schemeClr val="tx1"/>
                </a:solidFill>
                <a:latin typeface="Times New Roman" panose="02020603050405020304" pitchFamily="18" charset="0"/>
              </a:defRPr>
            </a:lvl2pPr>
            <a:lvl3pPr marL="1143000" indent="-228600" algn="l">
              <a:spcBef>
                <a:spcPct val="0"/>
              </a:spcBef>
              <a:defRPr sz="2400">
                <a:solidFill>
                  <a:schemeClr val="tx1"/>
                </a:solidFill>
                <a:latin typeface="Times New Roman" panose="02020603050405020304" pitchFamily="18" charset="0"/>
              </a:defRPr>
            </a:lvl3pPr>
            <a:lvl4pPr marL="1600200" indent="-228600" algn="l">
              <a:spcBef>
                <a:spcPct val="0"/>
              </a:spcBef>
              <a:defRPr sz="2400">
                <a:solidFill>
                  <a:schemeClr val="tx1"/>
                </a:solidFill>
                <a:latin typeface="Times New Roman" panose="02020603050405020304" pitchFamily="18" charset="0"/>
              </a:defRPr>
            </a:lvl4pPr>
            <a:lvl5pPr marL="2057400" indent="-228600" algn="l">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hlink"/>
              </a:buClr>
              <a:buSzPct val="80000"/>
              <a:buFont typeface="Wingdings 3" panose="05040102010807070707" pitchFamily="18" charset="2"/>
              <a:buChar char="}"/>
            </a:pPr>
            <a:r>
              <a:rPr lang="en-US" altLang="en-US" sz="3200" b="0">
                <a:effectLst>
                  <a:outerShdw blurRad="38100" dist="38100" dir="2700000" algn="tl">
                    <a:srgbClr val="000000"/>
                  </a:outerShdw>
                </a:effectLst>
                <a:latin typeface="Arial" panose="020B0604020202020204" pitchFamily="34" charset="0"/>
              </a:rPr>
              <a:t>But since it is base-16, 16 unique digits are needed .  The first 10 are carried over from decimal, 0-9.  The last 6 borrow from the alphabet, A-F, where:</a:t>
            </a:r>
            <a:br>
              <a:rPr lang="en-US" altLang="en-US" sz="3200" b="0">
                <a:effectLst>
                  <a:outerShdw blurRad="38100" dist="38100" dir="2700000" algn="tl">
                    <a:srgbClr val="000000"/>
                  </a:outerShdw>
                </a:effectLst>
                <a:latin typeface="Arial" panose="020B0604020202020204" pitchFamily="34" charset="0"/>
              </a:rPr>
            </a:br>
            <a:r>
              <a:rPr lang="en-US" altLang="en-US" sz="3200" b="0">
                <a:solidFill>
                  <a:schemeClr val="tx2"/>
                </a:solidFill>
                <a:effectLst>
                  <a:outerShdw blurRad="38100" dist="38100" dir="2700000" algn="tl">
                    <a:srgbClr val="000000"/>
                  </a:outerShdw>
                </a:effectLst>
                <a:latin typeface="Arial" panose="020B0604020202020204" pitchFamily="34" charset="0"/>
              </a:rPr>
              <a:t>$A = 10   $B = 11   $C = 12</a:t>
            </a:r>
            <a:br>
              <a:rPr lang="en-US" altLang="en-US" sz="3200" b="0">
                <a:solidFill>
                  <a:schemeClr val="tx2"/>
                </a:solidFill>
                <a:effectLst>
                  <a:outerShdw blurRad="38100" dist="38100" dir="2700000" algn="tl">
                    <a:srgbClr val="000000"/>
                  </a:outerShdw>
                </a:effectLst>
                <a:latin typeface="Arial" panose="020B0604020202020204" pitchFamily="34" charset="0"/>
              </a:rPr>
            </a:br>
            <a:r>
              <a:rPr lang="en-US" altLang="en-US" sz="3200" b="0">
                <a:solidFill>
                  <a:schemeClr val="tx2"/>
                </a:solidFill>
                <a:effectLst>
                  <a:outerShdw blurRad="38100" dist="38100" dir="2700000" algn="tl">
                    <a:srgbClr val="000000"/>
                  </a:outerShdw>
                </a:effectLst>
                <a:latin typeface="Arial" panose="020B0604020202020204" pitchFamily="34" charset="0"/>
              </a:rPr>
              <a:t>$D = 13   $E = 14   $F = 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499"/>
                                          </p:stCondLst>
                                        </p:cTn>
                                        <p:tgtEl>
                                          <p:spTgt spid="481289"/>
                                        </p:tgtEl>
                                        <p:attrNameLst>
                                          <p:attrName>style.visibility</p:attrName>
                                        </p:attrNameLst>
                                      </p:cBhvr>
                                      <p:to>
                                        <p:strVal val="visible"/>
                                      </p:to>
                                    </p:set>
                                  </p:childTnLst>
                                </p:cTn>
                              </p:par>
                            </p:childTnLst>
                          </p:cTn>
                        </p:par>
                        <p:par>
                          <p:cTn id="7" fill="hold" nodeType="afterGroup">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481294"/>
                                        </p:tgtEl>
                                        <p:attrNameLst>
                                          <p:attrName>style.visibility</p:attrName>
                                        </p:attrNameLst>
                                      </p:cBhvr>
                                      <p:to>
                                        <p:strVal val="visible"/>
                                      </p:to>
                                    </p:set>
                                  </p:childTnLst>
                                </p:cTn>
                              </p:par>
                            </p:childTnLst>
                          </p:cTn>
                        </p:par>
                        <p:par>
                          <p:cTn id="10" fill="hold" nodeType="afterGroup">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481298"/>
                                        </p:tgtEl>
                                        <p:attrNameLst>
                                          <p:attrName>style.visibility</p:attrName>
                                        </p:attrNameLst>
                                      </p:cBhvr>
                                      <p:to>
                                        <p:strVal val="visible"/>
                                      </p:to>
                                    </p:set>
                                  </p:childTnLst>
                                </p:cTn>
                              </p:par>
                            </p:childTnLst>
                          </p:cTn>
                        </p:par>
                        <p:par>
                          <p:cTn id="13" fill="hold" nodeType="afterGroup">
                            <p:stCondLst>
                              <p:cond delay="4500"/>
                            </p:stCondLst>
                            <p:childTnLst>
                              <p:par>
                                <p:cTn id="14" presetID="1" presetClass="entr" presetSubtype="0" fill="hold" nodeType="afterEffect">
                                  <p:stCondLst>
                                    <p:cond delay="1000"/>
                                  </p:stCondLst>
                                  <p:childTnLst>
                                    <p:set>
                                      <p:cBhvr>
                                        <p:cTn id="15" dur="1" fill="hold">
                                          <p:stCondLst>
                                            <p:cond delay="499"/>
                                          </p:stCondLst>
                                        </p:cTn>
                                        <p:tgtEl>
                                          <p:spTgt spid="481286"/>
                                        </p:tgtEl>
                                        <p:attrNameLst>
                                          <p:attrName>style.visibility</p:attrName>
                                        </p:attrNameLst>
                                      </p:cBhvr>
                                      <p:to>
                                        <p:strVal val="visible"/>
                                      </p:to>
                                    </p:set>
                                  </p:childTnLst>
                                </p:cTn>
                              </p:par>
                            </p:childTnLst>
                          </p:cTn>
                        </p:par>
                        <p:par>
                          <p:cTn id="16" fill="hold" nodeType="afterGroup">
                            <p:stCondLst>
                              <p:cond delay="6000"/>
                            </p:stCondLst>
                            <p:childTnLst>
                              <p:par>
                                <p:cTn id="17" presetID="1" presetClass="entr" presetSubtype="0" fill="hold" grpId="0" nodeType="afterEffect">
                                  <p:stCondLst>
                                    <p:cond delay="0"/>
                                  </p:stCondLst>
                                  <p:childTnLst>
                                    <p:set>
                                      <p:cBhvr>
                                        <p:cTn id="18" dur="1" fill="hold">
                                          <p:stCondLst>
                                            <p:cond delay="499"/>
                                          </p:stCondLst>
                                        </p:cTn>
                                        <p:tgtEl>
                                          <p:spTgt spid="481295"/>
                                        </p:tgtEl>
                                        <p:attrNameLst>
                                          <p:attrName>style.visibility</p:attrName>
                                        </p:attrNameLst>
                                      </p:cBhvr>
                                      <p:to>
                                        <p:strVal val="visible"/>
                                      </p:to>
                                    </p:set>
                                  </p:childTnLst>
                                </p:cTn>
                              </p:par>
                            </p:childTnLst>
                          </p:cTn>
                        </p:par>
                        <p:par>
                          <p:cTn id="19" fill="hold" nodeType="afterGroup">
                            <p:stCondLst>
                              <p:cond delay="6500"/>
                            </p:stCondLst>
                            <p:childTnLst>
                              <p:par>
                                <p:cTn id="20" presetID="1" presetClass="entr" presetSubtype="0" fill="hold" grpId="0" nodeType="afterEffect">
                                  <p:stCondLst>
                                    <p:cond delay="0"/>
                                  </p:stCondLst>
                                  <p:childTnLst>
                                    <p:set>
                                      <p:cBhvr>
                                        <p:cTn id="21" dur="1" fill="hold">
                                          <p:stCondLst>
                                            <p:cond delay="499"/>
                                          </p:stCondLst>
                                        </p:cTn>
                                        <p:tgtEl>
                                          <p:spTgt spid="481299"/>
                                        </p:tgtEl>
                                        <p:attrNameLst>
                                          <p:attrName>style.visibility</p:attrName>
                                        </p:attrNameLst>
                                      </p:cBhvr>
                                      <p:to>
                                        <p:strVal val="visible"/>
                                      </p:to>
                                    </p:set>
                                  </p:childTnLst>
                                </p:cTn>
                              </p:par>
                            </p:childTnLst>
                          </p:cTn>
                        </p:par>
                        <p:par>
                          <p:cTn id="22" fill="hold" nodeType="afterGroup">
                            <p:stCondLst>
                              <p:cond delay="7000"/>
                            </p:stCondLst>
                            <p:childTnLst>
                              <p:par>
                                <p:cTn id="23" presetID="1" presetClass="entr" presetSubtype="0" fill="hold" nodeType="afterEffect">
                                  <p:stCondLst>
                                    <p:cond delay="0"/>
                                  </p:stCondLst>
                                  <p:childTnLst>
                                    <p:set>
                                      <p:cBhvr>
                                        <p:cTn id="24" dur="1" fill="hold">
                                          <p:stCondLst>
                                            <p:cond delay="499"/>
                                          </p:stCondLst>
                                        </p:cTn>
                                        <p:tgtEl>
                                          <p:spTgt spid="481287"/>
                                        </p:tgtEl>
                                        <p:attrNameLst>
                                          <p:attrName>style.visibility</p:attrName>
                                        </p:attrNameLst>
                                      </p:cBhvr>
                                      <p:to>
                                        <p:strVal val="visible"/>
                                      </p:to>
                                    </p:set>
                                  </p:childTnLst>
                                </p:cTn>
                              </p:par>
                            </p:childTnLst>
                          </p:cTn>
                        </p:par>
                        <p:par>
                          <p:cTn id="25" fill="hold" nodeType="afterGroup">
                            <p:stCondLst>
                              <p:cond delay="7500"/>
                            </p:stCondLst>
                            <p:childTnLst>
                              <p:par>
                                <p:cTn id="26" presetID="1" presetClass="entr" presetSubtype="0" fill="hold" grpId="0" nodeType="afterEffect">
                                  <p:stCondLst>
                                    <p:cond delay="0"/>
                                  </p:stCondLst>
                                  <p:childTnLst>
                                    <p:set>
                                      <p:cBhvr>
                                        <p:cTn id="27" dur="1" fill="hold">
                                          <p:stCondLst>
                                            <p:cond delay="499"/>
                                          </p:stCondLst>
                                        </p:cTn>
                                        <p:tgtEl>
                                          <p:spTgt spid="481296"/>
                                        </p:tgtEl>
                                        <p:attrNameLst>
                                          <p:attrName>style.visibility</p:attrName>
                                        </p:attrNameLst>
                                      </p:cBhvr>
                                      <p:to>
                                        <p:strVal val="visible"/>
                                      </p:to>
                                    </p:set>
                                  </p:childTnLst>
                                </p:cTn>
                              </p:par>
                            </p:childTnLst>
                          </p:cTn>
                        </p:par>
                        <p:par>
                          <p:cTn id="28" fill="hold" nodeType="afterGroup">
                            <p:stCondLst>
                              <p:cond delay="8000"/>
                            </p:stCondLst>
                            <p:childTnLst>
                              <p:par>
                                <p:cTn id="29" presetID="1" presetClass="entr" presetSubtype="0" fill="hold" grpId="0" nodeType="afterEffect">
                                  <p:stCondLst>
                                    <p:cond delay="0"/>
                                  </p:stCondLst>
                                  <p:childTnLst>
                                    <p:set>
                                      <p:cBhvr>
                                        <p:cTn id="30" dur="1" fill="hold">
                                          <p:stCondLst>
                                            <p:cond delay="499"/>
                                          </p:stCondLst>
                                        </p:cTn>
                                        <p:tgtEl>
                                          <p:spTgt spid="481300"/>
                                        </p:tgtEl>
                                        <p:attrNameLst>
                                          <p:attrName>style.visibility</p:attrName>
                                        </p:attrNameLst>
                                      </p:cBhvr>
                                      <p:to>
                                        <p:strVal val="visible"/>
                                      </p:to>
                                    </p:set>
                                  </p:childTnLst>
                                </p:cTn>
                              </p:par>
                            </p:childTnLst>
                          </p:cTn>
                        </p:par>
                        <p:par>
                          <p:cTn id="31" fill="hold" nodeType="afterGroup">
                            <p:stCondLst>
                              <p:cond delay="8500"/>
                            </p:stCondLst>
                            <p:childTnLst>
                              <p:par>
                                <p:cTn id="32" presetID="1" presetClass="entr" presetSubtype="0" fill="hold" nodeType="afterEffect">
                                  <p:stCondLst>
                                    <p:cond delay="0"/>
                                  </p:stCondLst>
                                  <p:childTnLst>
                                    <p:set>
                                      <p:cBhvr>
                                        <p:cTn id="33" dur="1" fill="hold">
                                          <p:stCondLst>
                                            <p:cond delay="499"/>
                                          </p:stCondLst>
                                        </p:cTn>
                                        <p:tgtEl>
                                          <p:spTgt spid="481288"/>
                                        </p:tgtEl>
                                        <p:attrNameLst>
                                          <p:attrName>style.visibility</p:attrName>
                                        </p:attrNameLst>
                                      </p:cBhvr>
                                      <p:to>
                                        <p:strVal val="visible"/>
                                      </p:to>
                                    </p:set>
                                  </p:childTnLst>
                                </p:cTn>
                              </p:par>
                            </p:childTnLst>
                          </p:cTn>
                        </p:par>
                        <p:par>
                          <p:cTn id="34" fill="hold" nodeType="afterGroup">
                            <p:stCondLst>
                              <p:cond delay="9000"/>
                            </p:stCondLst>
                            <p:childTnLst>
                              <p:par>
                                <p:cTn id="35" presetID="1" presetClass="entr" presetSubtype="0" fill="hold" grpId="0" nodeType="afterEffect">
                                  <p:stCondLst>
                                    <p:cond delay="0"/>
                                  </p:stCondLst>
                                  <p:childTnLst>
                                    <p:set>
                                      <p:cBhvr>
                                        <p:cTn id="36" dur="1" fill="hold">
                                          <p:stCondLst>
                                            <p:cond delay="499"/>
                                          </p:stCondLst>
                                        </p:cTn>
                                        <p:tgtEl>
                                          <p:spTgt spid="481297"/>
                                        </p:tgtEl>
                                        <p:attrNameLst>
                                          <p:attrName>style.visibility</p:attrName>
                                        </p:attrNameLst>
                                      </p:cBhvr>
                                      <p:to>
                                        <p:strVal val="visible"/>
                                      </p:to>
                                    </p:set>
                                  </p:childTnLst>
                                </p:cTn>
                              </p:par>
                            </p:childTnLst>
                          </p:cTn>
                        </p:par>
                        <p:par>
                          <p:cTn id="37" fill="hold" nodeType="afterGroup">
                            <p:stCondLst>
                              <p:cond delay="9500"/>
                            </p:stCondLst>
                            <p:childTnLst>
                              <p:par>
                                <p:cTn id="38" presetID="1" presetClass="entr" presetSubtype="0" fill="hold" grpId="0" nodeType="afterEffect">
                                  <p:stCondLst>
                                    <p:cond delay="0"/>
                                  </p:stCondLst>
                                  <p:childTnLst>
                                    <p:set>
                                      <p:cBhvr>
                                        <p:cTn id="39" dur="1" fill="hold">
                                          <p:stCondLst>
                                            <p:cond delay="499"/>
                                          </p:stCondLst>
                                        </p:cTn>
                                        <p:tgtEl>
                                          <p:spTgt spid="481301"/>
                                        </p:tgtEl>
                                        <p:attrNameLst>
                                          <p:attrName>style.visibility</p:attrName>
                                        </p:attrNameLst>
                                      </p:cBhvr>
                                      <p:to>
                                        <p:strVal val="visible"/>
                                      </p:to>
                                    </p:set>
                                  </p:childTnLst>
                                </p:cTn>
                              </p:par>
                            </p:childTnLst>
                          </p:cTn>
                        </p:par>
                        <p:par>
                          <p:cTn id="40" fill="hold" nodeType="afterGroup">
                            <p:stCondLst>
                              <p:cond delay="10000"/>
                            </p:stCondLst>
                            <p:childTnLst>
                              <p:par>
                                <p:cTn id="41" presetID="1" presetClass="entr" presetSubtype="0" fill="hold" grpId="0" nodeType="afterEffect">
                                  <p:stCondLst>
                                    <p:cond delay="2000"/>
                                  </p:stCondLst>
                                  <p:childTnLst>
                                    <p:set>
                                      <p:cBhvr>
                                        <p:cTn id="42" dur="1" fill="hold">
                                          <p:stCondLst>
                                            <p:cond delay="499"/>
                                          </p:stCondLst>
                                        </p:cTn>
                                        <p:tgtEl>
                                          <p:spTgt spid="481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4" grpId="0" autoUpdateAnimBg="0"/>
      <p:bldP spid="481295" grpId="0" autoUpdateAnimBg="0"/>
      <p:bldP spid="481296" grpId="0" autoUpdateAnimBg="0"/>
      <p:bldP spid="481297" grpId="0" autoUpdateAnimBg="0"/>
      <p:bldP spid="481298" grpId="0" autoUpdateAnimBg="0"/>
      <p:bldP spid="481299" grpId="0" autoUpdateAnimBg="0"/>
      <p:bldP spid="481300" grpId="0" autoUpdateAnimBg="0"/>
      <p:bldP spid="481301" grpId="0" autoUpdateAnimBg="0"/>
      <p:bldP spid="481302" grpId="0" autoUpdateAnimBg="0"/>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7DB3CDA7-F0B6-48C5-8F91-0D90FB9C20B0}"/>
              </a:ext>
            </a:extLst>
          </p:cNvPr>
          <p:cNvSpPr>
            <a:spLocks noGrp="1"/>
          </p:cNvSpPr>
          <p:nvPr>
            <p:ph type="sldNum" sz="quarter" idx="12"/>
          </p:nvPr>
        </p:nvSpPr>
        <p:spPr/>
        <p:txBody>
          <a:bodyPr/>
          <a:lstStyle/>
          <a:p>
            <a:fld id="{16AA9AF2-74AC-402B-A960-4A316F78D332}" type="slidenum">
              <a:rPr lang="en-US" altLang="en-US"/>
              <a:pPr/>
              <a:t>291</a:t>
            </a:fld>
            <a:endParaRPr lang="en-US" altLang="en-US"/>
          </a:p>
        </p:txBody>
      </p:sp>
      <p:sp>
        <p:nvSpPr>
          <p:cNvPr id="482306" name="Rectangle 2">
            <a:extLst>
              <a:ext uri="{FF2B5EF4-FFF2-40B4-BE49-F238E27FC236}">
                <a16:creationId xmlns:a16="http://schemas.microsoft.com/office/drawing/2014/main" id="{1A6765C3-1CD2-4AF0-B772-9DEFDFF3C8E6}"/>
              </a:ext>
            </a:extLst>
          </p:cNvPr>
          <p:cNvSpPr>
            <a:spLocks noGrp="1" noRot="1" noChangeArrowheads="1"/>
          </p:cNvSpPr>
          <p:nvPr>
            <p:ph type="title"/>
          </p:nvPr>
        </p:nvSpPr>
        <p:spPr/>
        <p:txBody>
          <a:bodyPr/>
          <a:lstStyle/>
          <a:p>
            <a:r>
              <a:rPr lang="en-US" altLang="en-US"/>
              <a:t>Hexadecimal to Decimal</a:t>
            </a:r>
          </a:p>
        </p:txBody>
      </p:sp>
      <p:sp>
        <p:nvSpPr>
          <p:cNvPr id="482308" name="Rectangle 4">
            <a:extLst>
              <a:ext uri="{FF2B5EF4-FFF2-40B4-BE49-F238E27FC236}">
                <a16:creationId xmlns:a16="http://schemas.microsoft.com/office/drawing/2014/main" id="{CAEC91F1-C46E-442F-A45F-DF3E5604754D}"/>
              </a:ext>
            </a:extLst>
          </p:cNvPr>
          <p:cNvSpPr>
            <a:spLocks noGrp="1" noRot="1" noChangeArrowheads="1"/>
          </p:cNvSpPr>
          <p:nvPr>
            <p:ph type="body" idx="1"/>
          </p:nvPr>
        </p:nvSpPr>
        <p:spPr>
          <a:noFill/>
          <a:ln/>
        </p:spPr>
        <p:txBody>
          <a:bodyPr/>
          <a:lstStyle/>
          <a:p>
            <a:r>
              <a:rPr lang="en-US" altLang="en-US"/>
              <a:t>By taking the value,$7C, and multiplying each digit by the weight of the position, we can convert a hexadecimal value to decimal.</a:t>
            </a:r>
          </a:p>
        </p:txBody>
      </p:sp>
      <p:grpSp>
        <p:nvGrpSpPr>
          <p:cNvPr id="482309" name="Group 5">
            <a:extLst>
              <a:ext uri="{FF2B5EF4-FFF2-40B4-BE49-F238E27FC236}">
                <a16:creationId xmlns:a16="http://schemas.microsoft.com/office/drawing/2014/main" id="{54C8D5D0-3193-43C6-9116-5B12CA3AF303}"/>
              </a:ext>
            </a:extLst>
          </p:cNvPr>
          <p:cNvGrpSpPr>
            <a:grpSpLocks/>
          </p:cNvGrpSpPr>
          <p:nvPr/>
        </p:nvGrpSpPr>
        <p:grpSpPr bwMode="auto">
          <a:xfrm>
            <a:off x="3970338" y="2514600"/>
            <a:ext cx="1311275" cy="2062163"/>
            <a:chOff x="3339" y="1485"/>
            <a:chExt cx="826" cy="1299"/>
          </a:xfrm>
        </p:grpSpPr>
        <p:sp>
          <p:nvSpPr>
            <p:cNvPr id="482310" name="Rectangle 6">
              <a:extLst>
                <a:ext uri="{FF2B5EF4-FFF2-40B4-BE49-F238E27FC236}">
                  <a16:creationId xmlns:a16="http://schemas.microsoft.com/office/drawing/2014/main" id="{1B409006-B5CB-45D2-932D-59ABF9690924}"/>
                </a:ext>
              </a:extLst>
            </p:cNvPr>
            <p:cNvSpPr>
              <a:spLocks noChangeArrowheads="1"/>
            </p:cNvSpPr>
            <p:nvPr/>
          </p:nvSpPr>
          <p:spPr bwMode="auto">
            <a:xfrm>
              <a:off x="3382" y="1485"/>
              <a:ext cx="768" cy="1299"/>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82311" name="Text Box 7">
              <a:extLst>
                <a:ext uri="{FF2B5EF4-FFF2-40B4-BE49-F238E27FC236}">
                  <a16:creationId xmlns:a16="http://schemas.microsoft.com/office/drawing/2014/main" id="{C569AF38-2001-483B-A18F-7B40522A6D22}"/>
                </a:ext>
              </a:extLst>
            </p:cNvPr>
            <p:cNvSpPr txBox="1">
              <a:spLocks noChangeArrowheads="1"/>
            </p:cNvSpPr>
            <p:nvPr/>
          </p:nvSpPr>
          <p:spPr bwMode="auto">
            <a:xfrm>
              <a:off x="3339" y="1536"/>
              <a:ext cx="826" cy="3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C (12)</a:t>
              </a:r>
              <a:endParaRPr lang="en-US" altLang="en-US" sz="3200" baseline="30000">
                <a:solidFill>
                  <a:schemeClr val="tx2"/>
                </a:solidFill>
              </a:endParaRPr>
            </a:p>
          </p:txBody>
        </p:sp>
        <p:sp>
          <p:nvSpPr>
            <p:cNvPr id="482312" name="Text Box 8">
              <a:extLst>
                <a:ext uri="{FF2B5EF4-FFF2-40B4-BE49-F238E27FC236}">
                  <a16:creationId xmlns:a16="http://schemas.microsoft.com/office/drawing/2014/main" id="{FEFC7131-DA84-46B6-BFB1-249AE9FF3638}"/>
                </a:ext>
              </a:extLst>
            </p:cNvPr>
            <p:cNvSpPr txBox="1">
              <a:spLocks noChangeArrowheads="1"/>
            </p:cNvSpPr>
            <p:nvPr/>
          </p:nvSpPr>
          <p:spPr bwMode="auto">
            <a:xfrm>
              <a:off x="3529" y="1917"/>
              <a:ext cx="428"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chemeClr val="tx2"/>
                  </a:solidFill>
                </a:rPr>
                <a:t>x 1</a:t>
              </a:r>
            </a:p>
          </p:txBody>
        </p:sp>
        <p:sp>
          <p:nvSpPr>
            <p:cNvPr id="482313" name="Text Box 9">
              <a:extLst>
                <a:ext uri="{FF2B5EF4-FFF2-40B4-BE49-F238E27FC236}">
                  <a16:creationId xmlns:a16="http://schemas.microsoft.com/office/drawing/2014/main" id="{CD4CE3E9-B8D5-4812-AEBA-FCCD42DA696F}"/>
                </a:ext>
              </a:extLst>
            </p:cNvPr>
            <p:cNvSpPr txBox="1">
              <a:spLocks noChangeArrowheads="1"/>
            </p:cNvSpPr>
            <p:nvPr/>
          </p:nvSpPr>
          <p:spPr bwMode="auto">
            <a:xfrm>
              <a:off x="3577" y="2400"/>
              <a:ext cx="400" cy="3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12</a:t>
              </a:r>
              <a:endParaRPr lang="en-US" altLang="en-US" sz="3200" baseline="30000">
                <a:solidFill>
                  <a:schemeClr val="tx2"/>
                </a:solidFill>
              </a:endParaRPr>
            </a:p>
          </p:txBody>
        </p:sp>
      </p:grpSp>
      <p:grpSp>
        <p:nvGrpSpPr>
          <p:cNvPr id="482314" name="Group 10">
            <a:extLst>
              <a:ext uri="{FF2B5EF4-FFF2-40B4-BE49-F238E27FC236}">
                <a16:creationId xmlns:a16="http://schemas.microsoft.com/office/drawing/2014/main" id="{A4076E83-432C-4EE0-A393-DD94081B2360}"/>
              </a:ext>
            </a:extLst>
          </p:cNvPr>
          <p:cNvGrpSpPr>
            <a:grpSpLocks/>
          </p:cNvGrpSpPr>
          <p:nvPr/>
        </p:nvGrpSpPr>
        <p:grpSpPr bwMode="auto">
          <a:xfrm>
            <a:off x="2819400" y="2514600"/>
            <a:ext cx="1219200" cy="2062163"/>
            <a:chOff x="2614" y="1485"/>
            <a:chExt cx="768" cy="1299"/>
          </a:xfrm>
        </p:grpSpPr>
        <p:sp>
          <p:nvSpPr>
            <p:cNvPr id="482315" name="Rectangle 11">
              <a:extLst>
                <a:ext uri="{FF2B5EF4-FFF2-40B4-BE49-F238E27FC236}">
                  <a16:creationId xmlns:a16="http://schemas.microsoft.com/office/drawing/2014/main" id="{8A415820-8E9A-4F44-BF54-12B807019877}"/>
                </a:ext>
              </a:extLst>
            </p:cNvPr>
            <p:cNvSpPr>
              <a:spLocks noChangeArrowheads="1"/>
            </p:cNvSpPr>
            <p:nvPr/>
          </p:nvSpPr>
          <p:spPr bwMode="auto">
            <a:xfrm>
              <a:off x="2614" y="1485"/>
              <a:ext cx="768" cy="1299"/>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82316" name="Text Box 12">
              <a:extLst>
                <a:ext uri="{FF2B5EF4-FFF2-40B4-BE49-F238E27FC236}">
                  <a16:creationId xmlns:a16="http://schemas.microsoft.com/office/drawing/2014/main" id="{590A8B16-A2EF-4963-8329-ECA41DC94E34}"/>
                </a:ext>
              </a:extLst>
            </p:cNvPr>
            <p:cNvSpPr txBox="1">
              <a:spLocks noChangeArrowheads="1"/>
            </p:cNvSpPr>
            <p:nvPr/>
          </p:nvSpPr>
          <p:spPr bwMode="auto">
            <a:xfrm>
              <a:off x="2853" y="1536"/>
              <a:ext cx="258" cy="3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7</a:t>
              </a:r>
              <a:endParaRPr lang="en-US" altLang="en-US" sz="3200" baseline="30000">
                <a:solidFill>
                  <a:schemeClr val="tx2"/>
                </a:solidFill>
              </a:endParaRPr>
            </a:p>
          </p:txBody>
        </p:sp>
        <p:sp>
          <p:nvSpPr>
            <p:cNvPr id="482317" name="Text Box 13">
              <a:extLst>
                <a:ext uri="{FF2B5EF4-FFF2-40B4-BE49-F238E27FC236}">
                  <a16:creationId xmlns:a16="http://schemas.microsoft.com/office/drawing/2014/main" id="{811BF7E6-E544-4051-839C-524097E4BCBC}"/>
                </a:ext>
              </a:extLst>
            </p:cNvPr>
            <p:cNvSpPr txBox="1">
              <a:spLocks noChangeArrowheads="1"/>
            </p:cNvSpPr>
            <p:nvPr/>
          </p:nvSpPr>
          <p:spPr bwMode="auto">
            <a:xfrm>
              <a:off x="2745" y="1917"/>
              <a:ext cx="491" cy="32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solidFill>
                    <a:schemeClr val="tx2"/>
                  </a:solidFill>
                </a:rPr>
                <a:t>x16</a:t>
              </a:r>
            </a:p>
          </p:txBody>
        </p:sp>
        <p:sp>
          <p:nvSpPr>
            <p:cNvPr id="482318" name="Text Box 14">
              <a:extLst>
                <a:ext uri="{FF2B5EF4-FFF2-40B4-BE49-F238E27FC236}">
                  <a16:creationId xmlns:a16="http://schemas.microsoft.com/office/drawing/2014/main" id="{D5553BC6-4B4E-4945-A29E-9A53EDCA0518}"/>
                </a:ext>
              </a:extLst>
            </p:cNvPr>
            <p:cNvSpPr txBox="1">
              <a:spLocks noChangeArrowheads="1"/>
            </p:cNvSpPr>
            <p:nvPr/>
          </p:nvSpPr>
          <p:spPr bwMode="auto">
            <a:xfrm>
              <a:off x="2738" y="2400"/>
              <a:ext cx="542" cy="3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a:solidFill>
                    <a:schemeClr val="tx2"/>
                  </a:solidFill>
                </a:rPr>
                <a:t>112</a:t>
              </a:r>
              <a:endParaRPr lang="en-US" altLang="en-US" sz="3200" baseline="30000">
                <a:solidFill>
                  <a:schemeClr val="tx2"/>
                </a:solidFill>
              </a:endParaRPr>
            </a:p>
          </p:txBody>
        </p:sp>
      </p:grpSp>
      <p:sp>
        <p:nvSpPr>
          <p:cNvPr id="482329" name="Line 25">
            <a:extLst>
              <a:ext uri="{FF2B5EF4-FFF2-40B4-BE49-F238E27FC236}">
                <a16:creationId xmlns:a16="http://schemas.microsoft.com/office/drawing/2014/main" id="{CE4F51C0-3B81-4D7F-BAC8-56A052083143}"/>
              </a:ext>
            </a:extLst>
          </p:cNvPr>
          <p:cNvSpPr>
            <a:spLocks noChangeShapeType="1"/>
          </p:cNvSpPr>
          <p:nvPr/>
        </p:nvSpPr>
        <p:spPr bwMode="auto">
          <a:xfrm flipH="1">
            <a:off x="4156075" y="3814763"/>
            <a:ext cx="990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82330" name="Line 26">
            <a:extLst>
              <a:ext uri="{FF2B5EF4-FFF2-40B4-BE49-F238E27FC236}">
                <a16:creationId xmlns:a16="http://schemas.microsoft.com/office/drawing/2014/main" id="{B00CBD20-5E67-4796-8655-B5DD05E3E09B}"/>
              </a:ext>
            </a:extLst>
          </p:cNvPr>
          <p:cNvSpPr>
            <a:spLocks noChangeShapeType="1"/>
          </p:cNvSpPr>
          <p:nvPr/>
        </p:nvSpPr>
        <p:spPr bwMode="auto">
          <a:xfrm flipH="1">
            <a:off x="2936875" y="3814763"/>
            <a:ext cx="990600"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82333" name="Text Box 29">
            <a:extLst>
              <a:ext uri="{FF2B5EF4-FFF2-40B4-BE49-F238E27FC236}">
                <a16:creationId xmlns:a16="http://schemas.microsoft.com/office/drawing/2014/main" id="{B009286E-1F41-4DE8-ABEA-E8F90307AD86}"/>
              </a:ext>
            </a:extLst>
          </p:cNvPr>
          <p:cNvSpPr txBox="1">
            <a:spLocks noChangeArrowheads="1"/>
          </p:cNvSpPr>
          <p:nvPr/>
        </p:nvSpPr>
        <p:spPr bwMode="auto">
          <a:xfrm>
            <a:off x="1524000" y="4876800"/>
            <a:ext cx="5237163" cy="1066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3200" b="0">
                <a:solidFill>
                  <a:schemeClr val="tx1"/>
                </a:solidFill>
              </a:rPr>
              <a:t>Thus $7C in Hexadecimal is</a:t>
            </a:r>
            <a:br>
              <a:rPr lang="en-US" altLang="en-US" sz="3200" b="0">
                <a:solidFill>
                  <a:schemeClr val="tx1"/>
                </a:solidFill>
              </a:rPr>
            </a:br>
            <a:r>
              <a:rPr lang="en-US" altLang="en-US" sz="3200" b="0">
                <a:solidFill>
                  <a:schemeClr val="tx1"/>
                </a:solidFill>
              </a:rPr>
              <a:t>112 + 12 = 124 Decimal.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3000"/>
                                  </p:stCondLst>
                                  <p:childTnLst>
                                    <p:set>
                                      <p:cBhvr>
                                        <p:cTn id="6" dur="1" fill="hold">
                                          <p:stCondLst>
                                            <p:cond delay="499"/>
                                          </p:stCondLst>
                                        </p:cTn>
                                        <p:tgtEl>
                                          <p:spTgt spid="482309"/>
                                        </p:tgtEl>
                                        <p:attrNameLst>
                                          <p:attrName>style.visibility</p:attrName>
                                        </p:attrNameLst>
                                      </p:cBhvr>
                                      <p:to>
                                        <p:strVal val="visible"/>
                                      </p:to>
                                    </p:set>
                                  </p:childTnLst>
                                </p:cTn>
                              </p:par>
                            </p:childTnLst>
                          </p:cTn>
                        </p:par>
                        <p:par>
                          <p:cTn id="7" fill="hold" nodeType="afterGroup">
                            <p:stCondLst>
                              <p:cond delay="3500"/>
                            </p:stCondLst>
                            <p:childTnLst>
                              <p:par>
                                <p:cTn id="8" presetID="1" presetClass="entr" presetSubtype="0" fill="hold" nodeType="afterEffect">
                                  <p:stCondLst>
                                    <p:cond delay="1000"/>
                                  </p:stCondLst>
                                  <p:childTnLst>
                                    <p:set>
                                      <p:cBhvr>
                                        <p:cTn id="9" dur="1" fill="hold">
                                          <p:stCondLst>
                                            <p:cond delay="499"/>
                                          </p:stCondLst>
                                        </p:cTn>
                                        <p:tgtEl>
                                          <p:spTgt spid="482314"/>
                                        </p:tgtEl>
                                        <p:attrNameLst>
                                          <p:attrName>style.visibility</p:attrName>
                                        </p:attrNameLst>
                                      </p:cBhvr>
                                      <p:to>
                                        <p:strVal val="visible"/>
                                      </p:to>
                                    </p:set>
                                  </p:childTnLst>
                                </p:cTn>
                              </p:par>
                            </p:childTnLst>
                          </p:cTn>
                        </p:par>
                        <p:par>
                          <p:cTn id="10" fill="hold" nodeType="afterGroup">
                            <p:stCondLst>
                              <p:cond delay="5000"/>
                            </p:stCondLst>
                            <p:childTnLst>
                              <p:par>
                                <p:cTn id="11" presetID="1" presetClass="entr" presetSubtype="0" fill="hold" grpId="0" nodeType="afterEffect">
                                  <p:stCondLst>
                                    <p:cond delay="1000"/>
                                  </p:stCondLst>
                                  <p:childTnLst>
                                    <p:set>
                                      <p:cBhvr>
                                        <p:cTn id="12" dur="1" fill="hold">
                                          <p:stCondLst>
                                            <p:cond delay="499"/>
                                          </p:stCondLst>
                                        </p:cTn>
                                        <p:tgtEl>
                                          <p:spTgt spid="482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33" grpId="0" autoUpdateAnimBg="0"/>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DDFC771-9C23-407D-B851-C37582BA8417}"/>
              </a:ext>
            </a:extLst>
          </p:cNvPr>
          <p:cNvSpPr>
            <a:spLocks noGrp="1"/>
          </p:cNvSpPr>
          <p:nvPr>
            <p:ph type="sldNum" sz="quarter" idx="12"/>
          </p:nvPr>
        </p:nvSpPr>
        <p:spPr/>
        <p:txBody>
          <a:bodyPr/>
          <a:lstStyle/>
          <a:p>
            <a:fld id="{35A62696-CBE3-476C-B966-97219EBC2C47}" type="slidenum">
              <a:rPr lang="en-US" altLang="en-US"/>
              <a:pPr/>
              <a:t>292</a:t>
            </a:fld>
            <a:endParaRPr lang="en-US" altLang="en-US"/>
          </a:p>
        </p:txBody>
      </p:sp>
      <p:sp>
        <p:nvSpPr>
          <p:cNvPr id="483330" name="Rectangle 2">
            <a:extLst>
              <a:ext uri="{FF2B5EF4-FFF2-40B4-BE49-F238E27FC236}">
                <a16:creationId xmlns:a16="http://schemas.microsoft.com/office/drawing/2014/main" id="{D60EDB37-4788-4801-A1B0-3C2419339DAC}"/>
              </a:ext>
            </a:extLst>
          </p:cNvPr>
          <p:cNvSpPr>
            <a:spLocks noGrp="1" noRot="1" noChangeArrowheads="1"/>
          </p:cNvSpPr>
          <p:nvPr>
            <p:ph type="title"/>
          </p:nvPr>
        </p:nvSpPr>
        <p:spPr/>
        <p:txBody>
          <a:bodyPr/>
          <a:lstStyle/>
          <a:p>
            <a:r>
              <a:rPr lang="en-US" altLang="en-US"/>
              <a:t>Hexadecimal to Binary</a:t>
            </a:r>
          </a:p>
        </p:txBody>
      </p:sp>
      <p:sp>
        <p:nvSpPr>
          <p:cNvPr id="483331" name="Rectangle 3">
            <a:extLst>
              <a:ext uri="{FF2B5EF4-FFF2-40B4-BE49-F238E27FC236}">
                <a16:creationId xmlns:a16="http://schemas.microsoft.com/office/drawing/2014/main" id="{D50B9F41-236A-4099-9C68-162C6C73112D}"/>
              </a:ext>
            </a:extLst>
          </p:cNvPr>
          <p:cNvSpPr>
            <a:spLocks noGrp="1" noRot="1" noChangeArrowheads="1"/>
          </p:cNvSpPr>
          <p:nvPr>
            <p:ph type="body" idx="1"/>
          </p:nvPr>
        </p:nvSpPr>
        <p:spPr>
          <a:xfrm>
            <a:off x="301625" y="762000"/>
            <a:ext cx="5260975" cy="5562600"/>
          </a:xfrm>
        </p:spPr>
        <p:txBody>
          <a:bodyPr/>
          <a:lstStyle/>
          <a:p>
            <a:r>
              <a:rPr lang="en-US" altLang="en-US" sz="2800"/>
              <a:t>Because 16 (hex) is a whole power of 2 (binary), there is a direct correlation between a hexadecimal value and a binary value.</a:t>
            </a:r>
            <a:br>
              <a:rPr lang="en-US" altLang="en-US" sz="2800"/>
            </a:br>
            <a:endParaRPr lang="en-US" altLang="en-US" sz="2800"/>
          </a:p>
          <a:p>
            <a:r>
              <a:rPr lang="en-US" altLang="en-US" sz="2800"/>
              <a:t>Each hex value corresponds to a unique binary nibble, since a nibble has 16 unique states.</a:t>
            </a:r>
          </a:p>
        </p:txBody>
      </p:sp>
      <p:sp>
        <p:nvSpPr>
          <p:cNvPr id="483371" name="Text Box 43">
            <a:extLst>
              <a:ext uri="{FF2B5EF4-FFF2-40B4-BE49-F238E27FC236}">
                <a16:creationId xmlns:a16="http://schemas.microsoft.com/office/drawing/2014/main" id="{8DD43EA5-9336-464D-BCCF-F017D903614A}"/>
              </a:ext>
            </a:extLst>
          </p:cNvPr>
          <p:cNvSpPr txBox="1">
            <a:spLocks noChangeArrowheads="1"/>
          </p:cNvSpPr>
          <p:nvPr/>
        </p:nvSpPr>
        <p:spPr bwMode="auto">
          <a:xfrm>
            <a:off x="6096000" y="838200"/>
            <a:ext cx="1565275" cy="54546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a:solidFill>
                  <a:schemeClr val="tx2"/>
                </a:solidFill>
              </a:rPr>
              <a:t>Binary	Hex</a:t>
            </a:r>
          </a:p>
          <a:p>
            <a:pPr algn="l"/>
            <a:r>
              <a:rPr lang="en-US" altLang="en-US" sz="2000">
                <a:solidFill>
                  <a:schemeClr val="tx2"/>
                </a:solidFill>
              </a:rPr>
              <a:t>0000	0</a:t>
            </a:r>
          </a:p>
          <a:p>
            <a:pPr algn="l"/>
            <a:r>
              <a:rPr lang="en-US" altLang="en-US" sz="2000">
                <a:solidFill>
                  <a:schemeClr val="hlink"/>
                </a:solidFill>
              </a:rPr>
              <a:t>0001	1</a:t>
            </a:r>
          </a:p>
          <a:p>
            <a:pPr algn="l"/>
            <a:r>
              <a:rPr lang="en-US" altLang="en-US" sz="2000">
                <a:solidFill>
                  <a:schemeClr val="tx2"/>
                </a:solidFill>
              </a:rPr>
              <a:t>0010	2</a:t>
            </a:r>
            <a:br>
              <a:rPr lang="en-US" altLang="en-US" sz="2000">
                <a:solidFill>
                  <a:schemeClr val="tx2"/>
                </a:solidFill>
              </a:rPr>
            </a:br>
            <a:r>
              <a:rPr lang="en-US" altLang="en-US" sz="2000">
                <a:solidFill>
                  <a:schemeClr val="hlink"/>
                </a:solidFill>
              </a:rPr>
              <a:t>0011	3</a:t>
            </a:r>
            <a:br>
              <a:rPr lang="en-US" altLang="en-US" sz="2000">
                <a:solidFill>
                  <a:schemeClr val="hlink"/>
                </a:solidFill>
              </a:rPr>
            </a:br>
            <a:r>
              <a:rPr lang="en-US" altLang="en-US" sz="2000">
                <a:solidFill>
                  <a:schemeClr val="tx2"/>
                </a:solidFill>
              </a:rPr>
              <a:t>0100	4</a:t>
            </a:r>
            <a:br>
              <a:rPr lang="en-US" altLang="en-US" sz="2000">
                <a:solidFill>
                  <a:schemeClr val="tx2"/>
                </a:solidFill>
              </a:rPr>
            </a:br>
            <a:r>
              <a:rPr lang="en-US" altLang="en-US" sz="2000">
                <a:solidFill>
                  <a:schemeClr val="hlink"/>
                </a:solidFill>
              </a:rPr>
              <a:t>0101	5</a:t>
            </a:r>
            <a:br>
              <a:rPr lang="en-US" altLang="en-US" sz="2000">
                <a:solidFill>
                  <a:schemeClr val="hlink"/>
                </a:solidFill>
              </a:rPr>
            </a:br>
            <a:r>
              <a:rPr lang="en-US" altLang="en-US" sz="2000">
                <a:solidFill>
                  <a:schemeClr val="tx2"/>
                </a:solidFill>
              </a:rPr>
              <a:t>0110	6</a:t>
            </a:r>
            <a:br>
              <a:rPr lang="en-US" altLang="en-US" sz="2000">
                <a:solidFill>
                  <a:schemeClr val="tx2"/>
                </a:solidFill>
              </a:rPr>
            </a:br>
            <a:r>
              <a:rPr lang="en-US" altLang="en-US" sz="2000">
                <a:solidFill>
                  <a:schemeClr val="hlink"/>
                </a:solidFill>
              </a:rPr>
              <a:t>0111	7</a:t>
            </a:r>
            <a:br>
              <a:rPr lang="en-US" altLang="en-US" sz="2000">
                <a:solidFill>
                  <a:schemeClr val="hlink"/>
                </a:solidFill>
              </a:rPr>
            </a:br>
            <a:r>
              <a:rPr lang="en-US" altLang="en-US" sz="2000">
                <a:solidFill>
                  <a:schemeClr val="tx2"/>
                </a:solidFill>
              </a:rPr>
              <a:t>1000	8</a:t>
            </a:r>
            <a:br>
              <a:rPr lang="en-US" altLang="en-US" sz="2000">
                <a:solidFill>
                  <a:schemeClr val="tx2"/>
                </a:solidFill>
              </a:rPr>
            </a:br>
            <a:r>
              <a:rPr lang="en-US" altLang="en-US" sz="2000">
                <a:solidFill>
                  <a:schemeClr val="hlink"/>
                </a:solidFill>
              </a:rPr>
              <a:t>1001	9</a:t>
            </a:r>
            <a:br>
              <a:rPr lang="en-US" altLang="en-US" sz="2000">
                <a:solidFill>
                  <a:schemeClr val="hlink"/>
                </a:solidFill>
              </a:rPr>
            </a:br>
            <a:r>
              <a:rPr lang="en-US" altLang="en-US" sz="2000">
                <a:solidFill>
                  <a:schemeClr val="tx2"/>
                </a:solidFill>
              </a:rPr>
              <a:t>1010	A</a:t>
            </a:r>
            <a:br>
              <a:rPr lang="en-US" altLang="en-US" sz="2000">
                <a:solidFill>
                  <a:schemeClr val="tx2"/>
                </a:solidFill>
              </a:rPr>
            </a:br>
            <a:r>
              <a:rPr lang="en-US" altLang="en-US" sz="2000">
                <a:solidFill>
                  <a:schemeClr val="hlink"/>
                </a:solidFill>
              </a:rPr>
              <a:t>1011	B</a:t>
            </a:r>
            <a:br>
              <a:rPr lang="en-US" altLang="en-US" sz="2000">
                <a:solidFill>
                  <a:schemeClr val="hlink"/>
                </a:solidFill>
              </a:rPr>
            </a:br>
            <a:r>
              <a:rPr lang="en-US" altLang="en-US" sz="2000">
                <a:solidFill>
                  <a:schemeClr val="tx2"/>
                </a:solidFill>
              </a:rPr>
              <a:t>1100	C</a:t>
            </a:r>
            <a:br>
              <a:rPr lang="en-US" altLang="en-US" sz="2000">
                <a:solidFill>
                  <a:schemeClr val="tx2"/>
                </a:solidFill>
              </a:rPr>
            </a:br>
            <a:r>
              <a:rPr lang="en-US" altLang="en-US" sz="2000">
                <a:solidFill>
                  <a:schemeClr val="hlink"/>
                </a:solidFill>
              </a:rPr>
              <a:t>1101	D</a:t>
            </a:r>
            <a:br>
              <a:rPr lang="en-US" altLang="en-US" sz="2000">
                <a:solidFill>
                  <a:schemeClr val="hlink"/>
                </a:solidFill>
              </a:rPr>
            </a:br>
            <a:r>
              <a:rPr lang="en-US" altLang="en-US" sz="2000">
                <a:solidFill>
                  <a:schemeClr val="tx2"/>
                </a:solidFill>
              </a:rPr>
              <a:t>1110	E</a:t>
            </a:r>
            <a:br>
              <a:rPr lang="en-US" altLang="en-US" sz="2000">
                <a:solidFill>
                  <a:schemeClr val="tx2"/>
                </a:solidFill>
              </a:rPr>
            </a:br>
            <a:r>
              <a:rPr lang="en-US" altLang="en-US" sz="2000">
                <a:solidFill>
                  <a:schemeClr val="hlink"/>
                </a:solidFill>
              </a:rPr>
              <a:t>1111	F</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F2698EC1-4B9C-44DE-9EDF-185D6BC87957}"/>
              </a:ext>
            </a:extLst>
          </p:cNvPr>
          <p:cNvSpPr>
            <a:spLocks noGrp="1"/>
          </p:cNvSpPr>
          <p:nvPr>
            <p:ph type="sldNum" sz="quarter" idx="12"/>
          </p:nvPr>
        </p:nvSpPr>
        <p:spPr/>
        <p:txBody>
          <a:bodyPr/>
          <a:lstStyle/>
          <a:p>
            <a:fld id="{8C772C61-3FD6-41DE-B911-473454F72B01}" type="slidenum">
              <a:rPr lang="en-US" altLang="en-US"/>
              <a:pPr/>
              <a:t>293</a:t>
            </a:fld>
            <a:endParaRPr lang="en-US" altLang="en-US"/>
          </a:p>
        </p:txBody>
      </p:sp>
      <p:sp>
        <p:nvSpPr>
          <p:cNvPr id="484354" name="Rectangle 2">
            <a:extLst>
              <a:ext uri="{FF2B5EF4-FFF2-40B4-BE49-F238E27FC236}">
                <a16:creationId xmlns:a16="http://schemas.microsoft.com/office/drawing/2014/main" id="{4A0507E3-00F4-4AB7-B14B-EF7FCD967615}"/>
              </a:ext>
            </a:extLst>
          </p:cNvPr>
          <p:cNvSpPr>
            <a:spLocks noGrp="1" noRot="1" noChangeArrowheads="1"/>
          </p:cNvSpPr>
          <p:nvPr>
            <p:ph type="title"/>
          </p:nvPr>
        </p:nvSpPr>
        <p:spPr/>
        <p:txBody>
          <a:bodyPr/>
          <a:lstStyle/>
          <a:p>
            <a:endParaRPr lang="en-US" altLang="en-US"/>
          </a:p>
        </p:txBody>
      </p:sp>
      <p:sp>
        <p:nvSpPr>
          <p:cNvPr id="484355" name="Rectangle 3">
            <a:extLst>
              <a:ext uri="{FF2B5EF4-FFF2-40B4-BE49-F238E27FC236}">
                <a16:creationId xmlns:a16="http://schemas.microsoft.com/office/drawing/2014/main" id="{B5E148E8-06EB-44B1-ABDC-1ACD4476B889}"/>
              </a:ext>
            </a:extLst>
          </p:cNvPr>
          <p:cNvSpPr>
            <a:spLocks noGrp="1" noRot="1" noChangeArrowheads="1"/>
          </p:cNvSpPr>
          <p:nvPr>
            <p:ph type="body" idx="1"/>
          </p:nvPr>
        </p:nvSpPr>
        <p:spPr>
          <a:xfrm>
            <a:off x="301625" y="762000"/>
            <a:ext cx="8540750" cy="1066800"/>
          </a:xfrm>
        </p:spPr>
        <p:txBody>
          <a:bodyPr/>
          <a:lstStyle/>
          <a:p>
            <a:pPr>
              <a:lnSpc>
                <a:spcPct val="90000"/>
              </a:lnSpc>
            </a:pPr>
            <a:r>
              <a:rPr lang="en-US" altLang="en-US" sz="2800"/>
              <a:t>Because each nibble is a hexadecimal value, it is simple to convert binary to hexadecimal and vice-versa.</a:t>
            </a:r>
          </a:p>
        </p:txBody>
      </p:sp>
      <p:sp>
        <p:nvSpPr>
          <p:cNvPr id="484356" name="Text Box 4">
            <a:extLst>
              <a:ext uri="{FF2B5EF4-FFF2-40B4-BE49-F238E27FC236}">
                <a16:creationId xmlns:a16="http://schemas.microsoft.com/office/drawing/2014/main" id="{DB488ECF-253D-47E5-AC4F-3B0F6C555B4A}"/>
              </a:ext>
            </a:extLst>
          </p:cNvPr>
          <p:cNvSpPr txBox="1">
            <a:spLocks noChangeArrowheads="1"/>
          </p:cNvSpPr>
          <p:nvPr/>
        </p:nvSpPr>
        <p:spPr bwMode="auto">
          <a:xfrm>
            <a:off x="2819400" y="1752600"/>
            <a:ext cx="2673350" cy="7620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a:solidFill>
                  <a:schemeClr val="tx2"/>
                </a:solidFill>
              </a:rPr>
              <a:t>00101110</a:t>
            </a:r>
          </a:p>
        </p:txBody>
      </p:sp>
      <p:sp>
        <p:nvSpPr>
          <p:cNvPr id="484358" name="Text Box 6">
            <a:extLst>
              <a:ext uri="{FF2B5EF4-FFF2-40B4-BE49-F238E27FC236}">
                <a16:creationId xmlns:a16="http://schemas.microsoft.com/office/drawing/2014/main" id="{0DCDC0C7-C804-4E73-85C7-2A007094E270}"/>
              </a:ext>
            </a:extLst>
          </p:cNvPr>
          <p:cNvSpPr txBox="1">
            <a:spLocks noChangeArrowheads="1"/>
          </p:cNvSpPr>
          <p:nvPr/>
        </p:nvSpPr>
        <p:spPr bwMode="auto">
          <a:xfrm>
            <a:off x="4533900" y="2586038"/>
            <a:ext cx="557213" cy="7620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a:solidFill>
                  <a:schemeClr val="tx2"/>
                </a:solidFill>
              </a:rPr>
              <a:t>E</a:t>
            </a:r>
          </a:p>
        </p:txBody>
      </p:sp>
      <p:sp>
        <p:nvSpPr>
          <p:cNvPr id="484360" name="Text Box 8">
            <a:extLst>
              <a:ext uri="{FF2B5EF4-FFF2-40B4-BE49-F238E27FC236}">
                <a16:creationId xmlns:a16="http://schemas.microsoft.com/office/drawing/2014/main" id="{D52B1157-4675-407A-BB9A-CD72C14C0458}"/>
              </a:ext>
            </a:extLst>
          </p:cNvPr>
          <p:cNvSpPr txBox="1">
            <a:spLocks noChangeArrowheads="1"/>
          </p:cNvSpPr>
          <p:nvPr/>
        </p:nvSpPr>
        <p:spPr bwMode="auto">
          <a:xfrm>
            <a:off x="3390900" y="2586038"/>
            <a:ext cx="495300" cy="7620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400">
                <a:solidFill>
                  <a:schemeClr val="tx2"/>
                </a:solidFill>
              </a:rPr>
              <a:t>2</a:t>
            </a:r>
          </a:p>
        </p:txBody>
      </p:sp>
      <p:sp>
        <p:nvSpPr>
          <p:cNvPr id="484361" name="Rectangle 9">
            <a:extLst>
              <a:ext uri="{FF2B5EF4-FFF2-40B4-BE49-F238E27FC236}">
                <a16:creationId xmlns:a16="http://schemas.microsoft.com/office/drawing/2014/main" id="{DB62506D-E6F5-4C59-B292-0EA715123E5D}"/>
              </a:ext>
            </a:extLst>
          </p:cNvPr>
          <p:cNvSpPr>
            <a:spLocks noChangeArrowheads="1"/>
          </p:cNvSpPr>
          <p:nvPr/>
        </p:nvSpPr>
        <p:spPr bwMode="auto">
          <a:xfrm>
            <a:off x="4152900" y="1900238"/>
            <a:ext cx="1295400" cy="533400"/>
          </a:xfrm>
          <a:prstGeom prst="rect">
            <a:avLst/>
          </a:prstGeom>
          <a:noFill/>
          <a:ln w="25400">
            <a:solidFill>
              <a:schemeClr val="hlink"/>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84362" name="Rectangle 10">
            <a:extLst>
              <a:ext uri="{FF2B5EF4-FFF2-40B4-BE49-F238E27FC236}">
                <a16:creationId xmlns:a16="http://schemas.microsoft.com/office/drawing/2014/main" id="{201B8EB4-597F-4E11-A48F-8806C3D3742D}"/>
              </a:ext>
            </a:extLst>
          </p:cNvPr>
          <p:cNvSpPr>
            <a:spLocks noChangeArrowheads="1"/>
          </p:cNvSpPr>
          <p:nvPr/>
        </p:nvSpPr>
        <p:spPr bwMode="auto">
          <a:xfrm>
            <a:off x="2781300" y="1900238"/>
            <a:ext cx="1371600" cy="533400"/>
          </a:xfrm>
          <a:prstGeom prst="rect">
            <a:avLst/>
          </a:prstGeom>
          <a:noFill/>
          <a:ln w="25400">
            <a:solidFill>
              <a:schemeClr val="hlink"/>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84363" name="Rectangle 11">
            <a:extLst>
              <a:ext uri="{FF2B5EF4-FFF2-40B4-BE49-F238E27FC236}">
                <a16:creationId xmlns:a16="http://schemas.microsoft.com/office/drawing/2014/main" id="{6249BFCB-3EC4-4363-8DD3-FFF76E00023D}"/>
              </a:ext>
            </a:extLst>
          </p:cNvPr>
          <p:cNvSpPr>
            <a:spLocks noRot="1" noChangeArrowheads="1"/>
          </p:cNvSpPr>
          <p:nvPr/>
        </p:nvSpPr>
        <p:spPr bwMode="auto">
          <a:xfrm>
            <a:off x="381000" y="3429000"/>
            <a:ext cx="8458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0"/>
              </a:spcBef>
              <a:defRPr sz="2400">
                <a:solidFill>
                  <a:schemeClr val="tx1"/>
                </a:solidFill>
                <a:latin typeface="Times New Roman" panose="02020603050405020304" pitchFamily="18" charset="0"/>
              </a:defRPr>
            </a:lvl1pPr>
            <a:lvl2pPr marL="742950" indent="-285750" algn="l">
              <a:spcBef>
                <a:spcPct val="0"/>
              </a:spcBef>
              <a:defRPr sz="2400">
                <a:solidFill>
                  <a:schemeClr val="tx1"/>
                </a:solidFill>
                <a:latin typeface="Times New Roman" panose="02020603050405020304" pitchFamily="18" charset="0"/>
              </a:defRPr>
            </a:lvl2pPr>
            <a:lvl3pPr marL="1143000" indent="-228600" algn="l">
              <a:spcBef>
                <a:spcPct val="0"/>
              </a:spcBef>
              <a:defRPr sz="2400">
                <a:solidFill>
                  <a:schemeClr val="tx1"/>
                </a:solidFill>
                <a:latin typeface="Times New Roman" panose="02020603050405020304" pitchFamily="18" charset="0"/>
              </a:defRPr>
            </a:lvl3pPr>
            <a:lvl4pPr marL="1600200" indent="-228600" algn="l">
              <a:spcBef>
                <a:spcPct val="0"/>
              </a:spcBef>
              <a:defRPr sz="2400">
                <a:solidFill>
                  <a:schemeClr val="tx1"/>
                </a:solidFill>
                <a:latin typeface="Times New Roman" panose="02020603050405020304" pitchFamily="18" charset="0"/>
              </a:defRPr>
            </a:lvl4pPr>
            <a:lvl5pPr marL="2057400" indent="-228600" algn="l">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hlink"/>
              </a:buClr>
              <a:buSzPct val="80000"/>
              <a:buFont typeface="Wingdings 3" panose="05040102010807070707" pitchFamily="18" charset="2"/>
              <a:buChar char="}"/>
            </a:pPr>
            <a:r>
              <a:rPr lang="en-US" altLang="en-US" sz="2800" b="0">
                <a:effectLst>
                  <a:outerShdw blurRad="38100" dist="38100" dir="2700000" algn="tl">
                    <a:srgbClr val="000000"/>
                  </a:outerShdw>
                </a:effectLst>
                <a:latin typeface="Arial" panose="020B0604020202020204" pitchFamily="34" charset="0"/>
              </a:rPr>
              <a:t>In programming or computer use many times values are represented in hexadecimal for a good human to computer interface number system.</a:t>
            </a:r>
            <a:br>
              <a:rPr lang="en-US" altLang="en-US" sz="2800" b="0">
                <a:effectLst>
                  <a:outerShdw blurRad="38100" dist="38100" dir="2700000" algn="tl">
                    <a:srgbClr val="000000"/>
                  </a:outerShdw>
                </a:effectLst>
                <a:latin typeface="Arial" panose="020B0604020202020204" pitchFamily="34" charset="0"/>
              </a:rPr>
            </a:br>
            <a:r>
              <a:rPr lang="en-US" altLang="en-US" sz="2800" b="0">
                <a:solidFill>
                  <a:schemeClr val="tx2"/>
                </a:solidFill>
                <a:effectLst>
                  <a:outerShdw blurRad="38100" dist="38100" dir="2700000" algn="tl">
                    <a:srgbClr val="000000"/>
                  </a:outerShdw>
                </a:effectLst>
                <a:latin typeface="Arial" panose="020B0604020202020204" pitchFamily="34" charset="0"/>
              </a:rPr>
              <a:t>DIRS = $00F0</a:t>
            </a:r>
            <a:br>
              <a:rPr lang="en-US" altLang="en-US" sz="2800" b="0">
                <a:solidFill>
                  <a:schemeClr val="tx2"/>
                </a:solidFill>
                <a:effectLst>
                  <a:outerShdw blurRad="38100" dist="38100" dir="2700000" algn="tl">
                    <a:srgbClr val="000000"/>
                  </a:outerShdw>
                </a:effectLst>
                <a:latin typeface="Arial" panose="020B0604020202020204" pitchFamily="34" charset="0"/>
              </a:rPr>
            </a:br>
            <a:r>
              <a:rPr lang="en-US" altLang="en-US" sz="2800" b="0">
                <a:solidFill>
                  <a:schemeClr val="tx2"/>
                </a:solidFill>
                <a:effectLst>
                  <a:outerShdw blurRad="38100" dist="38100" dir="2700000" algn="tl">
                    <a:srgbClr val="000000"/>
                  </a:outerShdw>
                </a:effectLst>
                <a:latin typeface="Arial" panose="020B0604020202020204" pitchFamily="34" charset="0"/>
              </a:rPr>
              <a:t>The COM1 address is $03F8</a:t>
            </a:r>
            <a:br>
              <a:rPr lang="en-US" altLang="en-US" sz="2800" b="0">
                <a:solidFill>
                  <a:schemeClr val="tx2"/>
                </a:solidFill>
                <a:effectLst>
                  <a:outerShdw blurRad="38100" dist="38100" dir="2700000" algn="tl">
                    <a:srgbClr val="000000"/>
                  </a:outerShdw>
                </a:effectLst>
                <a:latin typeface="Arial" panose="020B0604020202020204" pitchFamily="34" charset="0"/>
              </a:rPr>
            </a:br>
            <a:r>
              <a:rPr lang="en-US" altLang="en-US" sz="2800" b="0">
                <a:solidFill>
                  <a:schemeClr val="tx2"/>
                </a:solidFill>
                <a:effectLst>
                  <a:outerShdw blurRad="38100" dist="38100" dir="2700000" algn="tl">
                    <a:srgbClr val="000000"/>
                  </a:outerShdw>
                </a:effectLst>
                <a:latin typeface="Arial" panose="020B0604020202020204" pitchFamily="34" charset="0"/>
              </a:rPr>
              <a:t>The MAC address is: $0C12CEF69B01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000"/>
                                  </p:stCondLst>
                                  <p:childTnLst>
                                    <p:set>
                                      <p:cBhvr>
                                        <p:cTn id="6" dur="1" fill="hold">
                                          <p:stCondLst>
                                            <p:cond delay="499"/>
                                          </p:stCondLst>
                                        </p:cTn>
                                        <p:tgtEl>
                                          <p:spTgt spid="484361"/>
                                        </p:tgtEl>
                                        <p:attrNameLst>
                                          <p:attrName>style.visibility</p:attrName>
                                        </p:attrNameLst>
                                      </p:cBhvr>
                                      <p:to>
                                        <p:strVal val="visible"/>
                                      </p:to>
                                    </p:set>
                                  </p:childTnLst>
                                </p:cTn>
                              </p:par>
                            </p:childTnLst>
                          </p:cTn>
                        </p:par>
                        <p:par>
                          <p:cTn id="7" fill="hold" nodeType="afterGroup">
                            <p:stCondLst>
                              <p:cond delay="2500"/>
                            </p:stCondLst>
                            <p:childTnLst>
                              <p:par>
                                <p:cTn id="8" presetID="1" presetClass="entr" presetSubtype="0" fill="hold" grpId="0" nodeType="afterEffect">
                                  <p:stCondLst>
                                    <p:cond delay="1000"/>
                                  </p:stCondLst>
                                  <p:childTnLst>
                                    <p:set>
                                      <p:cBhvr>
                                        <p:cTn id="9" dur="1" fill="hold">
                                          <p:stCondLst>
                                            <p:cond delay="499"/>
                                          </p:stCondLst>
                                        </p:cTn>
                                        <p:tgtEl>
                                          <p:spTgt spid="484358"/>
                                        </p:tgtEl>
                                        <p:attrNameLst>
                                          <p:attrName>style.visibility</p:attrName>
                                        </p:attrNameLst>
                                      </p:cBhvr>
                                      <p:to>
                                        <p:strVal val="visible"/>
                                      </p:to>
                                    </p:set>
                                  </p:childTnLst>
                                </p:cTn>
                              </p:par>
                            </p:childTnLst>
                          </p:cTn>
                        </p:par>
                        <p:par>
                          <p:cTn id="10" fill="hold" nodeType="afterGroup">
                            <p:stCondLst>
                              <p:cond delay="4000"/>
                            </p:stCondLst>
                            <p:childTnLst>
                              <p:par>
                                <p:cTn id="11" presetID="1" presetClass="entr" presetSubtype="0" fill="hold" nodeType="afterEffect">
                                  <p:stCondLst>
                                    <p:cond delay="1000"/>
                                  </p:stCondLst>
                                  <p:childTnLst>
                                    <p:set>
                                      <p:cBhvr>
                                        <p:cTn id="12" dur="1" fill="hold">
                                          <p:stCondLst>
                                            <p:cond delay="499"/>
                                          </p:stCondLst>
                                        </p:cTn>
                                        <p:tgtEl>
                                          <p:spTgt spid="484362"/>
                                        </p:tgtEl>
                                        <p:attrNameLst>
                                          <p:attrName>style.visibility</p:attrName>
                                        </p:attrNameLst>
                                      </p:cBhvr>
                                      <p:to>
                                        <p:strVal val="visible"/>
                                      </p:to>
                                    </p:set>
                                  </p:childTnLst>
                                </p:cTn>
                              </p:par>
                            </p:childTnLst>
                          </p:cTn>
                        </p:par>
                        <p:par>
                          <p:cTn id="13" fill="hold" nodeType="afterGroup">
                            <p:stCondLst>
                              <p:cond delay="5500"/>
                            </p:stCondLst>
                            <p:childTnLst>
                              <p:par>
                                <p:cTn id="14" presetID="1" presetClass="entr" presetSubtype="0" fill="hold" grpId="0" nodeType="afterEffect">
                                  <p:stCondLst>
                                    <p:cond delay="1000"/>
                                  </p:stCondLst>
                                  <p:childTnLst>
                                    <p:set>
                                      <p:cBhvr>
                                        <p:cTn id="15" dur="1" fill="hold">
                                          <p:stCondLst>
                                            <p:cond delay="499"/>
                                          </p:stCondLst>
                                        </p:cTn>
                                        <p:tgtEl>
                                          <p:spTgt spid="484360"/>
                                        </p:tgtEl>
                                        <p:attrNameLst>
                                          <p:attrName>style.visibility</p:attrName>
                                        </p:attrNameLst>
                                      </p:cBhvr>
                                      <p:to>
                                        <p:strVal val="visible"/>
                                      </p:to>
                                    </p:set>
                                  </p:childTnLst>
                                </p:cTn>
                              </p:par>
                            </p:childTnLst>
                          </p:cTn>
                        </p:par>
                        <p:par>
                          <p:cTn id="16" fill="hold" nodeType="afterGroup">
                            <p:stCondLst>
                              <p:cond delay="7000"/>
                            </p:stCondLst>
                            <p:childTnLst>
                              <p:par>
                                <p:cTn id="17" presetID="2" presetClass="entr" presetSubtype="8" fill="hold" grpId="0" nodeType="afterEffect">
                                  <p:stCondLst>
                                    <p:cond delay="1000"/>
                                  </p:stCondLst>
                                  <p:childTnLst>
                                    <p:set>
                                      <p:cBhvr>
                                        <p:cTn id="18" dur="1" fill="hold">
                                          <p:stCondLst>
                                            <p:cond delay="0"/>
                                          </p:stCondLst>
                                        </p:cTn>
                                        <p:tgtEl>
                                          <p:spTgt spid="484363"/>
                                        </p:tgtEl>
                                        <p:attrNameLst>
                                          <p:attrName>style.visibility</p:attrName>
                                        </p:attrNameLst>
                                      </p:cBhvr>
                                      <p:to>
                                        <p:strVal val="visible"/>
                                      </p:to>
                                    </p:set>
                                    <p:anim calcmode="lin" valueType="num">
                                      <p:cBhvr additive="base">
                                        <p:cTn id="19" dur="500" fill="hold"/>
                                        <p:tgtEl>
                                          <p:spTgt spid="484363"/>
                                        </p:tgtEl>
                                        <p:attrNameLst>
                                          <p:attrName>ppt_x</p:attrName>
                                        </p:attrNameLst>
                                      </p:cBhvr>
                                      <p:tavLst>
                                        <p:tav tm="0">
                                          <p:val>
                                            <p:strVal val="0-#ppt_w/2"/>
                                          </p:val>
                                        </p:tav>
                                        <p:tav tm="100000">
                                          <p:val>
                                            <p:strVal val="#ppt_x"/>
                                          </p:val>
                                        </p:tav>
                                      </p:tavLst>
                                    </p:anim>
                                    <p:anim calcmode="lin" valueType="num">
                                      <p:cBhvr additive="base">
                                        <p:cTn id="20" dur="500" fill="hold"/>
                                        <p:tgtEl>
                                          <p:spTgt spid="4843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8" grpId="0" autoUpdateAnimBg="0"/>
      <p:bldP spid="484360" grpId="0" autoUpdateAnimBg="0"/>
      <p:bldP spid="484363" grpId="0" autoUpdateAnimBg="0"/>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3A9456BE-F0E2-4822-B73B-144CA8B37BA4}"/>
              </a:ext>
            </a:extLst>
          </p:cNvPr>
          <p:cNvSpPr>
            <a:spLocks noGrp="1"/>
          </p:cNvSpPr>
          <p:nvPr>
            <p:ph type="sldNum" sz="quarter" idx="12"/>
          </p:nvPr>
        </p:nvSpPr>
        <p:spPr/>
        <p:txBody>
          <a:bodyPr/>
          <a:lstStyle/>
          <a:p>
            <a:fld id="{246723C0-0590-4209-88D8-200F0F4D79BE}" type="slidenum">
              <a:rPr lang="en-US" altLang="en-US"/>
              <a:pPr/>
              <a:t>294</a:t>
            </a:fld>
            <a:endParaRPr lang="en-US" altLang="en-US"/>
          </a:p>
        </p:txBody>
      </p:sp>
      <p:sp>
        <p:nvSpPr>
          <p:cNvPr id="485378" name="Rectangle 2">
            <a:extLst>
              <a:ext uri="{FF2B5EF4-FFF2-40B4-BE49-F238E27FC236}">
                <a16:creationId xmlns:a16="http://schemas.microsoft.com/office/drawing/2014/main" id="{6FB4ADA4-4CA2-44FD-9886-C473B1F91EC9}"/>
              </a:ext>
            </a:extLst>
          </p:cNvPr>
          <p:cNvSpPr>
            <a:spLocks noGrp="1" noRot="1" noChangeArrowheads="1"/>
          </p:cNvSpPr>
          <p:nvPr>
            <p:ph type="title"/>
          </p:nvPr>
        </p:nvSpPr>
        <p:spPr/>
        <p:txBody>
          <a:bodyPr/>
          <a:lstStyle/>
          <a:p>
            <a:r>
              <a:rPr lang="en-US" altLang="en-US"/>
              <a:t>Binary Coded Decimal (BCD)</a:t>
            </a:r>
          </a:p>
        </p:txBody>
      </p:sp>
      <p:sp>
        <p:nvSpPr>
          <p:cNvPr id="485379" name="Rectangle 3">
            <a:extLst>
              <a:ext uri="{FF2B5EF4-FFF2-40B4-BE49-F238E27FC236}">
                <a16:creationId xmlns:a16="http://schemas.microsoft.com/office/drawing/2014/main" id="{D4992EA7-19D2-4212-9ED3-EB39AC5FA74B}"/>
              </a:ext>
            </a:extLst>
          </p:cNvPr>
          <p:cNvSpPr>
            <a:spLocks noGrp="1" noRot="1" noChangeArrowheads="1"/>
          </p:cNvSpPr>
          <p:nvPr>
            <p:ph type="body" idx="1"/>
          </p:nvPr>
        </p:nvSpPr>
        <p:spPr>
          <a:xfrm>
            <a:off x="301625" y="762000"/>
            <a:ext cx="8540750" cy="3657600"/>
          </a:xfrm>
        </p:spPr>
        <p:txBody>
          <a:bodyPr/>
          <a:lstStyle/>
          <a:p>
            <a:r>
              <a:rPr lang="en-US" altLang="en-US"/>
              <a:t>BCD is used by many devices to have a direct correlation between a binary nibble and a decimal value.</a:t>
            </a:r>
            <a:br>
              <a:rPr lang="en-US" altLang="en-US"/>
            </a:br>
            <a:endParaRPr lang="en-US" altLang="en-US"/>
          </a:p>
          <a:p>
            <a:r>
              <a:rPr lang="en-US" altLang="en-US"/>
              <a:t>BCD is simply a subset of hexadecimal where A (%1010) through F (%1111) are invalid.  It is denoted by 95</a:t>
            </a:r>
            <a:r>
              <a:rPr lang="en-US" altLang="en-US" baseline="-25000"/>
              <a:t>BCD</a:t>
            </a:r>
            <a:r>
              <a:rPr lang="en-US" altLang="en-US"/>
              <a:t>.</a:t>
            </a:r>
          </a:p>
        </p:txBody>
      </p:sp>
      <p:sp>
        <p:nvSpPr>
          <p:cNvPr id="485380" name="Text Box 4">
            <a:extLst>
              <a:ext uri="{FF2B5EF4-FFF2-40B4-BE49-F238E27FC236}">
                <a16:creationId xmlns:a16="http://schemas.microsoft.com/office/drawing/2014/main" id="{D9FFF483-16EF-4AFF-A829-0CA3EA2311DE}"/>
              </a:ext>
            </a:extLst>
          </p:cNvPr>
          <p:cNvSpPr txBox="1">
            <a:spLocks noChangeArrowheads="1"/>
          </p:cNvSpPr>
          <p:nvPr/>
        </p:nvSpPr>
        <p:spPr bwMode="auto">
          <a:xfrm>
            <a:off x="914400" y="4419600"/>
            <a:ext cx="2622550" cy="6413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solidFill>
                  <a:schemeClr val="tx2"/>
                </a:solidFill>
              </a:rPr>
              <a:t>%10010101</a:t>
            </a:r>
          </a:p>
        </p:txBody>
      </p:sp>
      <p:sp>
        <p:nvSpPr>
          <p:cNvPr id="485381" name="Text Box 5">
            <a:extLst>
              <a:ext uri="{FF2B5EF4-FFF2-40B4-BE49-F238E27FC236}">
                <a16:creationId xmlns:a16="http://schemas.microsoft.com/office/drawing/2014/main" id="{3F07F5B8-19CE-454C-99FB-32A7092A046E}"/>
              </a:ext>
            </a:extLst>
          </p:cNvPr>
          <p:cNvSpPr txBox="1">
            <a:spLocks noChangeArrowheads="1"/>
          </p:cNvSpPr>
          <p:nvPr/>
        </p:nvSpPr>
        <p:spPr bwMode="auto">
          <a:xfrm>
            <a:off x="990600" y="5029200"/>
            <a:ext cx="5391150" cy="6413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solidFill>
                  <a:schemeClr val="tx2"/>
                </a:solidFill>
              </a:rPr>
              <a:t>9 5 hexadecimal or BCD</a:t>
            </a:r>
          </a:p>
        </p:txBody>
      </p:sp>
      <p:sp>
        <p:nvSpPr>
          <p:cNvPr id="485382" name="Text Box 6">
            <a:extLst>
              <a:ext uri="{FF2B5EF4-FFF2-40B4-BE49-F238E27FC236}">
                <a16:creationId xmlns:a16="http://schemas.microsoft.com/office/drawing/2014/main" id="{F2AE4B28-A3F3-422F-A5D7-AD8A5AC48FDB}"/>
              </a:ext>
            </a:extLst>
          </p:cNvPr>
          <p:cNvSpPr txBox="1">
            <a:spLocks noChangeArrowheads="1"/>
          </p:cNvSpPr>
          <p:nvPr/>
        </p:nvSpPr>
        <p:spPr bwMode="auto">
          <a:xfrm>
            <a:off x="914400" y="5638800"/>
            <a:ext cx="7829550" cy="6413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3600">
                <a:solidFill>
                  <a:schemeClr val="tx2"/>
                </a:solidFill>
              </a:rPr>
              <a:t>128+0+0+16+0+4+0+1= 149 decimal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485380"/>
                                        </p:tgtEl>
                                        <p:attrNameLst>
                                          <p:attrName>style.visibility</p:attrName>
                                        </p:attrNameLst>
                                      </p:cBhvr>
                                      <p:to>
                                        <p:strVal val="visible"/>
                                      </p:to>
                                    </p:set>
                                  </p:childTnLst>
                                </p:cTn>
                              </p:par>
                            </p:childTnLst>
                          </p:cTn>
                        </p:par>
                        <p:par>
                          <p:cTn id="7" fill="hold" nodeType="afterGroup">
                            <p:stCondLst>
                              <p:cond delay="2500"/>
                            </p:stCondLst>
                            <p:childTnLst>
                              <p:par>
                                <p:cTn id="8" presetID="1" presetClass="entr" presetSubtype="0" fill="hold" grpId="0" nodeType="afterEffect">
                                  <p:stCondLst>
                                    <p:cond delay="1000"/>
                                  </p:stCondLst>
                                  <p:childTnLst>
                                    <p:set>
                                      <p:cBhvr>
                                        <p:cTn id="9" dur="1" fill="hold">
                                          <p:stCondLst>
                                            <p:cond delay="499"/>
                                          </p:stCondLst>
                                        </p:cTn>
                                        <p:tgtEl>
                                          <p:spTgt spid="485381"/>
                                        </p:tgtEl>
                                        <p:attrNameLst>
                                          <p:attrName>style.visibility</p:attrName>
                                        </p:attrNameLst>
                                      </p:cBhvr>
                                      <p:to>
                                        <p:strVal val="visible"/>
                                      </p:to>
                                    </p:set>
                                  </p:childTnLst>
                                </p:cTn>
                              </p:par>
                            </p:childTnLst>
                          </p:cTn>
                        </p:par>
                        <p:par>
                          <p:cTn id="10" fill="hold" nodeType="afterGroup">
                            <p:stCondLst>
                              <p:cond delay="4000"/>
                            </p:stCondLst>
                            <p:childTnLst>
                              <p:par>
                                <p:cTn id="11" presetID="2" presetClass="entr" presetSubtype="8" fill="hold" grpId="0" nodeType="afterEffect">
                                  <p:stCondLst>
                                    <p:cond delay="1000"/>
                                  </p:stCondLst>
                                  <p:childTnLst>
                                    <p:set>
                                      <p:cBhvr>
                                        <p:cTn id="12" dur="1" fill="hold">
                                          <p:stCondLst>
                                            <p:cond delay="0"/>
                                          </p:stCondLst>
                                        </p:cTn>
                                        <p:tgtEl>
                                          <p:spTgt spid="485382"/>
                                        </p:tgtEl>
                                        <p:attrNameLst>
                                          <p:attrName>style.visibility</p:attrName>
                                        </p:attrNameLst>
                                      </p:cBhvr>
                                      <p:to>
                                        <p:strVal val="visible"/>
                                      </p:to>
                                    </p:set>
                                    <p:anim calcmode="lin" valueType="num">
                                      <p:cBhvr additive="base">
                                        <p:cTn id="13" dur="500" fill="hold"/>
                                        <p:tgtEl>
                                          <p:spTgt spid="485382"/>
                                        </p:tgtEl>
                                        <p:attrNameLst>
                                          <p:attrName>ppt_x</p:attrName>
                                        </p:attrNameLst>
                                      </p:cBhvr>
                                      <p:tavLst>
                                        <p:tav tm="0">
                                          <p:val>
                                            <p:strVal val="0-#ppt_w/2"/>
                                          </p:val>
                                        </p:tav>
                                        <p:tav tm="100000">
                                          <p:val>
                                            <p:strVal val="#ppt_x"/>
                                          </p:val>
                                        </p:tav>
                                      </p:tavLst>
                                    </p:anim>
                                    <p:anim calcmode="lin" valueType="num">
                                      <p:cBhvr additive="base">
                                        <p:cTn id="14" dur="500" fill="hold"/>
                                        <p:tgtEl>
                                          <p:spTgt spid="4853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80" grpId="0" autoUpdateAnimBg="0"/>
      <p:bldP spid="485381" grpId="0" autoUpdateAnimBg="0"/>
      <p:bldP spid="485382" grpId="0" autoUpdateAnimBg="0"/>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EE98439-3321-4437-AA98-F638F2AE116D}"/>
              </a:ext>
            </a:extLst>
          </p:cNvPr>
          <p:cNvSpPr>
            <a:spLocks noGrp="1"/>
          </p:cNvSpPr>
          <p:nvPr>
            <p:ph type="sldNum" sz="quarter" idx="12"/>
          </p:nvPr>
        </p:nvSpPr>
        <p:spPr/>
        <p:txBody>
          <a:bodyPr/>
          <a:lstStyle/>
          <a:p>
            <a:fld id="{531390D7-112D-4A4A-B7C0-C95730D51802}" type="slidenum">
              <a:rPr lang="en-US" altLang="en-US"/>
              <a:pPr/>
              <a:t>295</a:t>
            </a:fld>
            <a:endParaRPr lang="en-US" altLang="en-US"/>
          </a:p>
        </p:txBody>
      </p:sp>
      <p:sp>
        <p:nvSpPr>
          <p:cNvPr id="486402" name="Rectangle 2">
            <a:extLst>
              <a:ext uri="{FF2B5EF4-FFF2-40B4-BE49-F238E27FC236}">
                <a16:creationId xmlns:a16="http://schemas.microsoft.com/office/drawing/2014/main" id="{9D41DBC8-0A41-4EF3-83C7-C567333C612F}"/>
              </a:ext>
            </a:extLst>
          </p:cNvPr>
          <p:cNvSpPr>
            <a:spLocks noGrp="1" noRot="1" noChangeArrowheads="1"/>
          </p:cNvSpPr>
          <p:nvPr>
            <p:ph type="title"/>
          </p:nvPr>
        </p:nvSpPr>
        <p:spPr>
          <a:xfrm>
            <a:off x="304800" y="0"/>
            <a:ext cx="8540750" cy="457200"/>
          </a:xfrm>
        </p:spPr>
        <p:txBody>
          <a:bodyPr/>
          <a:lstStyle/>
          <a:p>
            <a:r>
              <a:rPr lang="en-US" altLang="en-US" sz="2800"/>
              <a:t>Conversion Table</a:t>
            </a:r>
          </a:p>
        </p:txBody>
      </p:sp>
      <p:sp>
        <p:nvSpPr>
          <p:cNvPr id="486404" name="Text Box 4">
            <a:extLst>
              <a:ext uri="{FF2B5EF4-FFF2-40B4-BE49-F238E27FC236}">
                <a16:creationId xmlns:a16="http://schemas.microsoft.com/office/drawing/2014/main" id="{B64B0489-2678-48BC-B7D0-717EF8EA9338}"/>
              </a:ext>
            </a:extLst>
          </p:cNvPr>
          <p:cNvSpPr txBox="1">
            <a:spLocks noChangeArrowheads="1"/>
          </p:cNvSpPr>
          <p:nvPr/>
        </p:nvSpPr>
        <p:spPr bwMode="auto">
          <a:xfrm>
            <a:off x="990600" y="457200"/>
            <a:ext cx="6781800" cy="6064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000">
                <a:solidFill>
                  <a:schemeClr val="tx2"/>
                </a:solidFill>
              </a:rPr>
              <a:t>Binary		Hex		BCD		Decimal</a:t>
            </a:r>
          </a:p>
          <a:p>
            <a:pPr algn="l"/>
            <a:r>
              <a:rPr lang="en-US" altLang="en-US" sz="2000">
                <a:solidFill>
                  <a:schemeClr val="tx2"/>
                </a:solidFill>
              </a:rPr>
              <a:t>0000		0		0		0</a:t>
            </a:r>
          </a:p>
          <a:p>
            <a:pPr algn="l"/>
            <a:r>
              <a:rPr lang="en-US" altLang="en-US" sz="2000">
                <a:solidFill>
                  <a:schemeClr val="hlink"/>
                </a:solidFill>
              </a:rPr>
              <a:t>0001		1		1		1</a:t>
            </a:r>
          </a:p>
          <a:p>
            <a:pPr algn="l"/>
            <a:r>
              <a:rPr lang="en-US" altLang="en-US" sz="2000">
                <a:solidFill>
                  <a:schemeClr val="tx2"/>
                </a:solidFill>
              </a:rPr>
              <a:t>0010		2		2		2</a:t>
            </a:r>
            <a:br>
              <a:rPr lang="en-US" altLang="en-US" sz="2000">
                <a:solidFill>
                  <a:schemeClr val="tx2"/>
                </a:solidFill>
              </a:rPr>
            </a:br>
            <a:r>
              <a:rPr lang="en-US" altLang="en-US" sz="2000">
                <a:solidFill>
                  <a:schemeClr val="hlink"/>
                </a:solidFill>
              </a:rPr>
              <a:t>0011		3		3		3</a:t>
            </a:r>
            <a:br>
              <a:rPr lang="en-US" altLang="en-US" sz="2000">
                <a:solidFill>
                  <a:schemeClr val="hlink"/>
                </a:solidFill>
              </a:rPr>
            </a:br>
            <a:r>
              <a:rPr lang="en-US" altLang="en-US" sz="2000">
                <a:solidFill>
                  <a:schemeClr val="tx2"/>
                </a:solidFill>
              </a:rPr>
              <a:t>0100		4		4		4</a:t>
            </a:r>
            <a:br>
              <a:rPr lang="en-US" altLang="en-US" sz="2000">
                <a:solidFill>
                  <a:schemeClr val="tx2"/>
                </a:solidFill>
              </a:rPr>
            </a:br>
            <a:r>
              <a:rPr lang="en-US" altLang="en-US" sz="2000">
                <a:solidFill>
                  <a:schemeClr val="hlink"/>
                </a:solidFill>
              </a:rPr>
              <a:t>0101		5		5		5</a:t>
            </a:r>
            <a:br>
              <a:rPr lang="en-US" altLang="en-US" sz="2000">
                <a:solidFill>
                  <a:schemeClr val="hlink"/>
                </a:solidFill>
              </a:rPr>
            </a:br>
            <a:r>
              <a:rPr lang="en-US" altLang="en-US" sz="2000">
                <a:solidFill>
                  <a:schemeClr val="tx2"/>
                </a:solidFill>
              </a:rPr>
              <a:t>0110		6		6		6</a:t>
            </a:r>
            <a:br>
              <a:rPr lang="en-US" altLang="en-US" sz="2000">
                <a:solidFill>
                  <a:schemeClr val="tx2"/>
                </a:solidFill>
              </a:rPr>
            </a:br>
            <a:r>
              <a:rPr lang="en-US" altLang="en-US" sz="2000">
                <a:solidFill>
                  <a:schemeClr val="hlink"/>
                </a:solidFill>
              </a:rPr>
              <a:t>0111		7		7		7</a:t>
            </a:r>
            <a:br>
              <a:rPr lang="en-US" altLang="en-US" sz="2000">
                <a:solidFill>
                  <a:schemeClr val="hlink"/>
                </a:solidFill>
              </a:rPr>
            </a:br>
            <a:r>
              <a:rPr lang="en-US" altLang="en-US" sz="2000">
                <a:solidFill>
                  <a:schemeClr val="tx2"/>
                </a:solidFill>
              </a:rPr>
              <a:t>1000		8		8		8</a:t>
            </a:r>
            <a:br>
              <a:rPr lang="en-US" altLang="en-US" sz="2000">
                <a:solidFill>
                  <a:schemeClr val="tx2"/>
                </a:solidFill>
              </a:rPr>
            </a:br>
            <a:r>
              <a:rPr lang="en-US" altLang="en-US" sz="2000">
                <a:solidFill>
                  <a:schemeClr val="hlink"/>
                </a:solidFill>
              </a:rPr>
              <a:t>1001		9		9		9</a:t>
            </a:r>
            <a:br>
              <a:rPr lang="en-US" altLang="en-US" sz="2000">
                <a:solidFill>
                  <a:schemeClr val="hlink"/>
                </a:solidFill>
              </a:rPr>
            </a:br>
            <a:r>
              <a:rPr lang="en-US" altLang="en-US" sz="2000">
                <a:solidFill>
                  <a:schemeClr val="tx2"/>
                </a:solidFill>
              </a:rPr>
              <a:t>1010		A		Invalid		10</a:t>
            </a:r>
            <a:br>
              <a:rPr lang="en-US" altLang="en-US" sz="2000">
                <a:solidFill>
                  <a:schemeClr val="tx2"/>
                </a:solidFill>
              </a:rPr>
            </a:br>
            <a:r>
              <a:rPr lang="en-US" altLang="en-US" sz="2000">
                <a:solidFill>
                  <a:schemeClr val="hlink"/>
                </a:solidFill>
              </a:rPr>
              <a:t>1011		B		Invalid		11</a:t>
            </a:r>
            <a:br>
              <a:rPr lang="en-US" altLang="en-US" sz="2000">
                <a:solidFill>
                  <a:schemeClr val="hlink"/>
                </a:solidFill>
              </a:rPr>
            </a:br>
            <a:r>
              <a:rPr lang="en-US" altLang="en-US" sz="2000">
                <a:solidFill>
                  <a:schemeClr val="tx2"/>
                </a:solidFill>
              </a:rPr>
              <a:t>0100		C		Invalid		12</a:t>
            </a:r>
            <a:br>
              <a:rPr lang="en-US" altLang="en-US" sz="2000">
                <a:solidFill>
                  <a:schemeClr val="tx2"/>
                </a:solidFill>
              </a:rPr>
            </a:br>
            <a:r>
              <a:rPr lang="en-US" altLang="en-US" sz="2000">
                <a:solidFill>
                  <a:schemeClr val="hlink"/>
                </a:solidFill>
              </a:rPr>
              <a:t>1101		D		Invalid		13</a:t>
            </a:r>
            <a:br>
              <a:rPr lang="en-US" altLang="en-US" sz="2000">
                <a:solidFill>
                  <a:schemeClr val="hlink"/>
                </a:solidFill>
              </a:rPr>
            </a:br>
            <a:r>
              <a:rPr lang="en-US" altLang="en-US" sz="2000">
                <a:solidFill>
                  <a:schemeClr val="tx2"/>
                </a:solidFill>
              </a:rPr>
              <a:t>1110		E		Invalid		14</a:t>
            </a:r>
            <a:br>
              <a:rPr lang="en-US" altLang="en-US" sz="2000">
                <a:solidFill>
                  <a:schemeClr val="tx2"/>
                </a:solidFill>
              </a:rPr>
            </a:br>
            <a:r>
              <a:rPr lang="en-US" altLang="en-US" sz="2000">
                <a:solidFill>
                  <a:schemeClr val="hlink"/>
                </a:solidFill>
              </a:rPr>
              <a:t>1111		F		Invalid		15</a:t>
            </a:r>
            <a:br>
              <a:rPr lang="en-US" altLang="en-US" sz="2000">
                <a:solidFill>
                  <a:schemeClr val="hlink"/>
                </a:solidFill>
              </a:rPr>
            </a:br>
            <a:r>
              <a:rPr lang="en-US" altLang="en-US" sz="2000">
                <a:solidFill>
                  <a:schemeClr val="tx2"/>
                </a:solidFill>
              </a:rPr>
              <a:t>00100110	26		26		38</a:t>
            </a:r>
            <a:br>
              <a:rPr lang="en-US" altLang="en-US" sz="2000">
                <a:solidFill>
                  <a:schemeClr val="tx2"/>
                </a:solidFill>
              </a:rPr>
            </a:br>
            <a:r>
              <a:rPr lang="en-US" altLang="en-US" sz="2000">
                <a:solidFill>
                  <a:schemeClr val="hlink"/>
                </a:solidFill>
              </a:rPr>
              <a:t>11111111	FF		Invalid		255</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A6B2F14-AF3C-459F-AAFC-27A1DB4C85DA}"/>
              </a:ext>
            </a:extLst>
          </p:cNvPr>
          <p:cNvSpPr>
            <a:spLocks noGrp="1"/>
          </p:cNvSpPr>
          <p:nvPr>
            <p:ph type="sldNum" sz="quarter" idx="12"/>
          </p:nvPr>
        </p:nvSpPr>
        <p:spPr/>
        <p:txBody>
          <a:bodyPr/>
          <a:lstStyle/>
          <a:p>
            <a:fld id="{9B1FB705-891A-4704-99EF-3758EBC6C340}" type="slidenum">
              <a:rPr lang="en-US" altLang="en-US"/>
              <a:pPr/>
              <a:t>296</a:t>
            </a:fld>
            <a:endParaRPr lang="en-US" altLang="en-US"/>
          </a:p>
        </p:txBody>
      </p:sp>
      <p:sp>
        <p:nvSpPr>
          <p:cNvPr id="489474" name="Rectangle 2">
            <a:extLst>
              <a:ext uri="{FF2B5EF4-FFF2-40B4-BE49-F238E27FC236}">
                <a16:creationId xmlns:a16="http://schemas.microsoft.com/office/drawing/2014/main" id="{0421F621-B9C8-4F37-B4EA-BEAF45C392E1}"/>
              </a:ext>
            </a:extLst>
          </p:cNvPr>
          <p:cNvSpPr>
            <a:spLocks noGrp="1" noRot="1" noChangeArrowheads="1"/>
          </p:cNvSpPr>
          <p:nvPr>
            <p:ph type="title"/>
          </p:nvPr>
        </p:nvSpPr>
        <p:spPr/>
        <p:txBody>
          <a:bodyPr/>
          <a:lstStyle/>
          <a:p>
            <a:r>
              <a:rPr lang="en-US" altLang="en-US"/>
              <a:t>Conversion Calculators</a:t>
            </a:r>
          </a:p>
        </p:txBody>
      </p:sp>
      <p:sp>
        <p:nvSpPr>
          <p:cNvPr id="489475" name="Rectangle 3">
            <a:extLst>
              <a:ext uri="{FF2B5EF4-FFF2-40B4-BE49-F238E27FC236}">
                <a16:creationId xmlns:a16="http://schemas.microsoft.com/office/drawing/2014/main" id="{FDBA6B54-AD58-4B30-8742-73C29BECF191}"/>
              </a:ext>
            </a:extLst>
          </p:cNvPr>
          <p:cNvSpPr>
            <a:spLocks noGrp="1" noRot="1" noChangeArrowheads="1"/>
          </p:cNvSpPr>
          <p:nvPr>
            <p:ph type="body" idx="1"/>
          </p:nvPr>
        </p:nvSpPr>
        <p:spPr/>
        <p:txBody>
          <a:bodyPr/>
          <a:lstStyle/>
          <a:p>
            <a:r>
              <a:rPr lang="en-US" altLang="en-US"/>
              <a:t>Many scientific calculators can convert between various number systems.  The Microsoft Windows® calculator is one example.  It must first be placed in scientific mode.</a:t>
            </a:r>
          </a:p>
        </p:txBody>
      </p:sp>
      <p:pic>
        <p:nvPicPr>
          <p:cNvPr id="489476" name="Picture 4">
            <a:extLst>
              <a:ext uri="{FF2B5EF4-FFF2-40B4-BE49-F238E27FC236}">
                <a16:creationId xmlns:a16="http://schemas.microsoft.com/office/drawing/2014/main" id="{C6334078-C26E-499D-8A8A-B96669F3FA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876" t="8594" r="73125" b="67188"/>
          <a:stretch>
            <a:fillRect/>
          </a:stretch>
        </p:blipFill>
        <p:spPr bwMode="auto">
          <a:xfrm>
            <a:off x="3200400" y="3200400"/>
            <a:ext cx="2438400" cy="2362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CDE3D93B-8A34-45EF-B04F-3890C08F661F}"/>
              </a:ext>
            </a:extLst>
          </p:cNvPr>
          <p:cNvSpPr>
            <a:spLocks noGrp="1"/>
          </p:cNvSpPr>
          <p:nvPr>
            <p:ph type="sldNum" sz="quarter" idx="12"/>
          </p:nvPr>
        </p:nvSpPr>
        <p:spPr/>
        <p:txBody>
          <a:bodyPr/>
          <a:lstStyle/>
          <a:p>
            <a:fld id="{0CE27135-EBA3-4E78-B15D-47CD4E0EE453}" type="slidenum">
              <a:rPr lang="en-US" altLang="en-US"/>
              <a:pPr/>
              <a:t>297</a:t>
            </a:fld>
            <a:endParaRPr lang="en-US" altLang="en-US"/>
          </a:p>
        </p:txBody>
      </p:sp>
      <p:sp>
        <p:nvSpPr>
          <p:cNvPr id="490498" name="Rectangle 2">
            <a:extLst>
              <a:ext uri="{FF2B5EF4-FFF2-40B4-BE49-F238E27FC236}">
                <a16:creationId xmlns:a16="http://schemas.microsoft.com/office/drawing/2014/main" id="{D358619F-1619-41FB-BBEE-321FE22569DA}"/>
              </a:ext>
            </a:extLst>
          </p:cNvPr>
          <p:cNvSpPr>
            <a:spLocks noGrp="1" noRot="1" noChangeArrowheads="1"/>
          </p:cNvSpPr>
          <p:nvPr>
            <p:ph type="title"/>
          </p:nvPr>
        </p:nvSpPr>
        <p:spPr/>
        <p:txBody>
          <a:bodyPr/>
          <a:lstStyle/>
          <a:p>
            <a:endParaRPr lang="en-US" altLang="en-US"/>
          </a:p>
        </p:txBody>
      </p:sp>
      <p:sp>
        <p:nvSpPr>
          <p:cNvPr id="490499" name="Rectangle 3">
            <a:extLst>
              <a:ext uri="{FF2B5EF4-FFF2-40B4-BE49-F238E27FC236}">
                <a16:creationId xmlns:a16="http://schemas.microsoft.com/office/drawing/2014/main" id="{A4E97798-D026-473B-B5B4-250853D2B588}"/>
              </a:ext>
            </a:extLst>
          </p:cNvPr>
          <p:cNvSpPr>
            <a:spLocks noGrp="1" noRot="1" noChangeArrowheads="1"/>
          </p:cNvSpPr>
          <p:nvPr>
            <p:ph type="body" idx="1"/>
          </p:nvPr>
        </p:nvSpPr>
        <p:spPr>
          <a:xfrm>
            <a:off x="301625" y="762000"/>
            <a:ext cx="8540750" cy="1219200"/>
          </a:xfrm>
        </p:spPr>
        <p:txBody>
          <a:bodyPr/>
          <a:lstStyle/>
          <a:p>
            <a:r>
              <a:rPr lang="en-US" altLang="en-US"/>
              <a:t>Next, select the number system, enter a value, and select a new number system.</a:t>
            </a:r>
          </a:p>
        </p:txBody>
      </p:sp>
      <p:pic>
        <p:nvPicPr>
          <p:cNvPr id="490501" name="Picture 5">
            <a:extLst>
              <a:ext uri="{FF2B5EF4-FFF2-40B4-BE49-F238E27FC236}">
                <a16:creationId xmlns:a16="http://schemas.microsoft.com/office/drawing/2014/main" id="{48DA3633-51AA-40A1-9793-DF1A56E698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28800"/>
            <a:ext cx="6705600" cy="43164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0502" name="Picture 6">
            <a:extLst>
              <a:ext uri="{FF2B5EF4-FFF2-40B4-BE49-F238E27FC236}">
                <a16:creationId xmlns:a16="http://schemas.microsoft.com/office/drawing/2014/main" id="{6756D06E-7CF7-4B55-BBAD-6B295D21E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28800"/>
            <a:ext cx="6705600" cy="43164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0503" name="Oval 7">
            <a:extLst>
              <a:ext uri="{FF2B5EF4-FFF2-40B4-BE49-F238E27FC236}">
                <a16:creationId xmlns:a16="http://schemas.microsoft.com/office/drawing/2014/main" id="{020D94D5-51EB-4B04-BF89-505166B052AF}"/>
              </a:ext>
            </a:extLst>
          </p:cNvPr>
          <p:cNvSpPr>
            <a:spLocks noChangeArrowheads="1"/>
          </p:cNvSpPr>
          <p:nvPr/>
        </p:nvSpPr>
        <p:spPr bwMode="auto">
          <a:xfrm>
            <a:off x="914400" y="2667000"/>
            <a:ext cx="3276600" cy="533400"/>
          </a:xfrm>
          <a:prstGeom prst="ellipse">
            <a:avLst/>
          </a:prstGeom>
          <a:noFill/>
          <a:ln w="50800">
            <a:solidFill>
              <a:schemeClr val="folHlink"/>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90504" name="Text Box 8">
            <a:extLst>
              <a:ext uri="{FF2B5EF4-FFF2-40B4-BE49-F238E27FC236}">
                <a16:creationId xmlns:a16="http://schemas.microsoft.com/office/drawing/2014/main" id="{A3B8A0A7-4D9F-43F3-A365-A2A32864E667}"/>
              </a:ext>
            </a:extLst>
          </p:cNvPr>
          <p:cNvSpPr txBox="1">
            <a:spLocks noChangeArrowheads="1"/>
          </p:cNvSpPr>
          <p:nvPr/>
        </p:nvSpPr>
        <p:spPr bwMode="auto">
          <a:xfrm>
            <a:off x="990600" y="6096000"/>
            <a:ext cx="4014788" cy="5175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a:solidFill>
                  <a:schemeClr val="tx2"/>
                </a:solidFill>
              </a:rPr>
              <a:t>Oct is Octal, a Base-8 number system, 0 to 7, </a:t>
            </a:r>
            <a:br>
              <a:rPr lang="en-US" altLang="en-US" sz="1400">
                <a:solidFill>
                  <a:schemeClr val="tx2"/>
                </a:solidFill>
              </a:rPr>
            </a:br>
            <a:r>
              <a:rPr lang="en-US" altLang="en-US" sz="1400">
                <a:solidFill>
                  <a:schemeClr val="tx2"/>
                </a:solidFill>
              </a:rPr>
              <a:t>where each octal value represents 3 bits.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2000"/>
                                  </p:stCondLst>
                                  <p:childTnLst>
                                    <p:set>
                                      <p:cBhvr>
                                        <p:cTn id="6" dur="1" fill="hold">
                                          <p:stCondLst>
                                            <p:cond delay="0"/>
                                          </p:stCondLst>
                                        </p:cTn>
                                        <p:tgtEl>
                                          <p:spTgt spid="490503"/>
                                        </p:tgtEl>
                                        <p:attrNameLst>
                                          <p:attrName>style.visibility</p:attrName>
                                        </p:attrNameLst>
                                      </p:cBhvr>
                                      <p:to>
                                        <p:strVal val="visible"/>
                                      </p:to>
                                    </p:set>
                                    <p:anim calcmode="lin" valueType="num">
                                      <p:cBhvr additive="base">
                                        <p:cTn id="7" dur="500" fill="hold"/>
                                        <p:tgtEl>
                                          <p:spTgt spid="490503"/>
                                        </p:tgtEl>
                                        <p:attrNameLst>
                                          <p:attrName>ppt_x</p:attrName>
                                        </p:attrNameLst>
                                      </p:cBhvr>
                                      <p:tavLst>
                                        <p:tav tm="0">
                                          <p:val>
                                            <p:strVal val="0-#ppt_w/2"/>
                                          </p:val>
                                        </p:tav>
                                        <p:tav tm="100000">
                                          <p:val>
                                            <p:strVal val="#ppt_x"/>
                                          </p:val>
                                        </p:tav>
                                      </p:tavLst>
                                    </p:anim>
                                    <p:anim calcmode="lin" valueType="num">
                                      <p:cBhvr additive="base">
                                        <p:cTn id="8" dur="500" fill="hold"/>
                                        <p:tgtEl>
                                          <p:spTgt spid="49050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500"/>
                            </p:stCondLst>
                            <p:childTnLst>
                              <p:par>
                                <p:cTn id="10" presetID="9" presetClass="entr" presetSubtype="0" fill="hold" nodeType="afterEffect">
                                  <p:stCondLst>
                                    <p:cond delay="1000"/>
                                  </p:stCondLst>
                                  <p:childTnLst>
                                    <p:set>
                                      <p:cBhvr>
                                        <p:cTn id="11" dur="1" fill="hold">
                                          <p:stCondLst>
                                            <p:cond delay="0"/>
                                          </p:stCondLst>
                                        </p:cTn>
                                        <p:tgtEl>
                                          <p:spTgt spid="490502"/>
                                        </p:tgtEl>
                                        <p:attrNameLst>
                                          <p:attrName>style.visibility</p:attrName>
                                        </p:attrNameLst>
                                      </p:cBhvr>
                                      <p:to>
                                        <p:strVal val="visible"/>
                                      </p:to>
                                    </p:set>
                                    <p:animEffect transition="in" filter="dissolve">
                                      <p:cBhvr>
                                        <p:cTn id="12" dur="500"/>
                                        <p:tgtEl>
                                          <p:spTgt spid="490502"/>
                                        </p:tgtEl>
                                      </p:cBhvr>
                                    </p:animEffect>
                                  </p:childTnLst>
                                </p:cTn>
                              </p:par>
                            </p:childTnLst>
                          </p:cTn>
                        </p:par>
                        <p:par>
                          <p:cTn id="13" fill="hold" nodeType="afterGroup">
                            <p:stCondLst>
                              <p:cond delay="4000"/>
                            </p:stCondLst>
                            <p:childTnLst>
                              <p:par>
                                <p:cTn id="14" presetID="1" presetClass="entr" presetSubtype="0" fill="hold" grpId="0" nodeType="afterEffect">
                                  <p:stCondLst>
                                    <p:cond delay="1000"/>
                                  </p:stCondLst>
                                  <p:childTnLst>
                                    <p:set>
                                      <p:cBhvr>
                                        <p:cTn id="15" dur="1" fill="hold">
                                          <p:stCondLst>
                                            <p:cond delay="499"/>
                                          </p:stCondLst>
                                        </p:cTn>
                                        <p:tgtEl>
                                          <p:spTgt spid="490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4" grpId="0" autoUpdateAnimBg="0"/>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5E1B33F-36F8-49FF-A1EC-B4AD7AF045B3}"/>
              </a:ext>
            </a:extLst>
          </p:cNvPr>
          <p:cNvSpPr>
            <a:spLocks noGrp="1"/>
          </p:cNvSpPr>
          <p:nvPr>
            <p:ph type="sldNum" sz="quarter" idx="12"/>
          </p:nvPr>
        </p:nvSpPr>
        <p:spPr/>
        <p:txBody>
          <a:bodyPr/>
          <a:lstStyle/>
          <a:p>
            <a:fld id="{B702C437-8FB1-4DAB-B648-5B0361530AA9}" type="slidenum">
              <a:rPr lang="en-US" altLang="en-US"/>
              <a:pPr/>
              <a:t>298</a:t>
            </a:fld>
            <a:endParaRPr lang="en-US" altLang="en-US"/>
          </a:p>
        </p:txBody>
      </p:sp>
      <p:sp>
        <p:nvSpPr>
          <p:cNvPr id="487426" name="Rectangle 2">
            <a:extLst>
              <a:ext uri="{FF2B5EF4-FFF2-40B4-BE49-F238E27FC236}">
                <a16:creationId xmlns:a16="http://schemas.microsoft.com/office/drawing/2014/main" id="{7905FF98-DF5D-4F12-9BA8-74B45EEA0B7F}"/>
              </a:ext>
            </a:extLst>
          </p:cNvPr>
          <p:cNvSpPr>
            <a:spLocks noGrp="1" noRot="1" noChangeArrowheads="1"/>
          </p:cNvSpPr>
          <p:nvPr>
            <p:ph type="title"/>
          </p:nvPr>
        </p:nvSpPr>
        <p:spPr/>
        <p:txBody>
          <a:bodyPr/>
          <a:lstStyle/>
          <a:p>
            <a:r>
              <a:rPr lang="en-US" altLang="en-US"/>
              <a:t>ASCII Codes</a:t>
            </a:r>
          </a:p>
        </p:txBody>
      </p:sp>
      <p:sp>
        <p:nvSpPr>
          <p:cNvPr id="487427" name="Rectangle 3">
            <a:extLst>
              <a:ext uri="{FF2B5EF4-FFF2-40B4-BE49-F238E27FC236}">
                <a16:creationId xmlns:a16="http://schemas.microsoft.com/office/drawing/2014/main" id="{22913047-608E-47E5-812B-70A7495B9B61}"/>
              </a:ext>
            </a:extLst>
          </p:cNvPr>
          <p:cNvSpPr>
            <a:spLocks noGrp="1" noRot="1" noChangeArrowheads="1"/>
          </p:cNvSpPr>
          <p:nvPr>
            <p:ph type="body" idx="1"/>
          </p:nvPr>
        </p:nvSpPr>
        <p:spPr>
          <a:xfrm>
            <a:off x="301625" y="762000"/>
            <a:ext cx="8540750" cy="5562600"/>
          </a:xfrm>
        </p:spPr>
        <p:txBody>
          <a:bodyPr/>
          <a:lstStyle/>
          <a:p>
            <a:r>
              <a:rPr lang="en-US" altLang="en-US" sz="2400"/>
              <a:t>A values doesn't always represent a value.  In many cases the value represents a code for a use, such as representing alpha-numeric characters.  ASCII is one example.</a:t>
            </a:r>
            <a:br>
              <a:rPr lang="en-US" altLang="en-US" sz="2400"/>
            </a:br>
            <a:endParaRPr lang="en-US" altLang="en-US" sz="2400"/>
          </a:p>
          <a:p>
            <a:r>
              <a:rPr lang="en-US" altLang="en-US" sz="2400"/>
              <a:t>ASCII is a 7-bit code where each value represents a unique character or control function for the transmission of data, such as a text message to terminal.  With 7-bits, there are 128 unique codes or characters that may be represented. This is a standard and strictly adhered too.</a:t>
            </a:r>
            <a:br>
              <a:rPr lang="en-US" altLang="en-US" sz="2400"/>
            </a:br>
            <a:endParaRPr lang="en-US" altLang="en-US" sz="2400"/>
          </a:p>
          <a:p>
            <a:r>
              <a:rPr lang="en-US" altLang="en-US" sz="2400"/>
              <a:t>Extended ASCII is an 8-bit code providing 256 unique characters or codes.  Different systems use the upper 128 values as they desire.</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9431AF8-0CAE-4156-A5C6-A5AB51AE1F16}"/>
              </a:ext>
            </a:extLst>
          </p:cNvPr>
          <p:cNvSpPr>
            <a:spLocks noGrp="1"/>
          </p:cNvSpPr>
          <p:nvPr>
            <p:ph type="sldNum" sz="quarter" idx="12"/>
          </p:nvPr>
        </p:nvSpPr>
        <p:spPr/>
        <p:txBody>
          <a:bodyPr/>
          <a:lstStyle/>
          <a:p>
            <a:fld id="{DBC04210-E34E-4BB2-A20B-601A6317E6CA}" type="slidenum">
              <a:rPr lang="en-US" altLang="en-US"/>
              <a:pPr/>
              <a:t>299</a:t>
            </a:fld>
            <a:endParaRPr lang="en-US" altLang="en-US"/>
          </a:p>
        </p:txBody>
      </p:sp>
      <p:pic>
        <p:nvPicPr>
          <p:cNvPr id="488452" name="Picture 4">
            <a:extLst>
              <a:ext uri="{FF2B5EF4-FFF2-40B4-BE49-F238E27FC236}">
                <a16:creationId xmlns:a16="http://schemas.microsoft.com/office/drawing/2014/main" id="{9113C142-D2E2-4806-8285-93790F6080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375" t="13077" r="10001" b="8154"/>
          <a:stretch>
            <a:fillRect/>
          </a:stretch>
        </p:blipFill>
        <p:spPr bwMode="auto">
          <a:xfrm>
            <a:off x="304800" y="152400"/>
            <a:ext cx="8534400" cy="63515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8453" name="Text Box 5">
            <a:extLst>
              <a:ext uri="{FF2B5EF4-FFF2-40B4-BE49-F238E27FC236}">
                <a16:creationId xmlns:a16="http://schemas.microsoft.com/office/drawing/2014/main" id="{1CFAFFEB-8A82-4EE0-BA08-043D63DA0B56}"/>
              </a:ext>
            </a:extLst>
          </p:cNvPr>
          <p:cNvSpPr txBox="1">
            <a:spLocks noChangeArrowheads="1"/>
          </p:cNvSpPr>
          <p:nvPr/>
        </p:nvSpPr>
        <p:spPr bwMode="auto">
          <a:xfrm>
            <a:off x="304800" y="6477000"/>
            <a:ext cx="3390900" cy="2444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a:solidFill>
                  <a:schemeClr val="tx2"/>
                </a:solidFill>
              </a:rPr>
              <a:t>From Page 337 of the BASIC Stamp Manual Version 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C1C1EA7-3DE6-4768-BF1C-159A2EC512B7}"/>
              </a:ext>
            </a:extLst>
          </p:cNvPr>
          <p:cNvSpPr>
            <a:spLocks noGrp="1"/>
          </p:cNvSpPr>
          <p:nvPr>
            <p:ph type="sldNum" sz="quarter" idx="12"/>
          </p:nvPr>
        </p:nvSpPr>
        <p:spPr/>
        <p:txBody>
          <a:bodyPr/>
          <a:lstStyle/>
          <a:p>
            <a:fld id="{A739AE55-E2C4-446B-BA49-DA4023760D3B}" type="slidenum">
              <a:rPr lang="en-US" altLang="en-US"/>
              <a:pPr/>
              <a:t>3</a:t>
            </a:fld>
            <a:endParaRPr lang="en-US" altLang="en-US"/>
          </a:p>
        </p:txBody>
      </p:sp>
      <p:sp>
        <p:nvSpPr>
          <p:cNvPr id="187394" name="Rectangle 2">
            <a:extLst>
              <a:ext uri="{FF2B5EF4-FFF2-40B4-BE49-F238E27FC236}">
                <a16:creationId xmlns:a16="http://schemas.microsoft.com/office/drawing/2014/main" id="{BB1FDE5E-DE2C-45B3-BB64-DED1F4802E37}"/>
              </a:ext>
            </a:extLst>
          </p:cNvPr>
          <p:cNvSpPr>
            <a:spLocks noGrp="1" noRot="1" noChangeArrowheads="1"/>
          </p:cNvSpPr>
          <p:nvPr>
            <p:ph type="title"/>
          </p:nvPr>
        </p:nvSpPr>
        <p:spPr/>
        <p:txBody>
          <a:bodyPr/>
          <a:lstStyle/>
          <a:p>
            <a:r>
              <a:rPr lang="en-US" altLang="en-US"/>
              <a:t>Use of the Tutorial</a:t>
            </a:r>
          </a:p>
        </p:txBody>
      </p:sp>
      <p:sp>
        <p:nvSpPr>
          <p:cNvPr id="187395" name="Rectangle 3">
            <a:extLst>
              <a:ext uri="{FF2B5EF4-FFF2-40B4-BE49-F238E27FC236}">
                <a16:creationId xmlns:a16="http://schemas.microsoft.com/office/drawing/2014/main" id="{E3DB003D-8263-48B2-A222-2D3A4B583F9A}"/>
              </a:ext>
            </a:extLst>
          </p:cNvPr>
          <p:cNvSpPr>
            <a:spLocks noGrp="1" noRot="1" noChangeArrowheads="1"/>
          </p:cNvSpPr>
          <p:nvPr>
            <p:ph type="body" idx="1"/>
          </p:nvPr>
        </p:nvSpPr>
        <p:spPr>
          <a:xfrm>
            <a:off x="152400" y="609600"/>
            <a:ext cx="6477000" cy="5638800"/>
          </a:xfrm>
        </p:spPr>
        <p:txBody>
          <a:bodyPr/>
          <a:lstStyle/>
          <a:p>
            <a:pPr>
              <a:lnSpc>
                <a:spcPct val="90000"/>
              </a:lnSpc>
            </a:pPr>
            <a:r>
              <a:rPr lang="en-US" altLang="en-US" sz="2000"/>
              <a:t>This tutorial is for novices in programming the BS2 from Parallax, Inc. For advanced use please refer to your BASIC Stamp Manual, help files and other sources.</a:t>
            </a:r>
            <a:br>
              <a:rPr lang="en-US" altLang="en-US" sz="2000"/>
            </a:br>
            <a:endParaRPr lang="en-US" altLang="en-US" sz="2000"/>
          </a:p>
          <a:p>
            <a:pPr>
              <a:lnSpc>
                <a:spcPct val="90000"/>
              </a:lnSpc>
            </a:pPr>
            <a:r>
              <a:rPr lang="en-US" altLang="en-US" sz="2000"/>
              <a:t>The tutorial uses the Board of Education (BOE) as the primary carrier board for the BS2, though other boards and configurations may also be used.</a:t>
            </a:r>
            <a:br>
              <a:rPr lang="en-US" altLang="en-US" sz="2000"/>
            </a:br>
            <a:endParaRPr lang="en-US" altLang="en-US" sz="2000"/>
          </a:p>
          <a:p>
            <a:pPr>
              <a:lnSpc>
                <a:spcPct val="90000"/>
              </a:lnSpc>
            </a:pPr>
            <a:r>
              <a:rPr lang="en-US" altLang="en-US" sz="2000"/>
              <a:t>The majority of the tutorial is compatible with the HomeWork board and the BASIC Stamp Activity Board except where noted.</a:t>
            </a:r>
            <a:br>
              <a:rPr lang="en-US" altLang="en-US" sz="2000"/>
            </a:br>
            <a:endParaRPr lang="en-US" altLang="en-US" sz="2000"/>
          </a:p>
          <a:p>
            <a:pPr>
              <a:lnSpc>
                <a:spcPct val="90000"/>
              </a:lnSpc>
            </a:pPr>
            <a:r>
              <a:rPr lang="en-US" altLang="en-US" sz="2000"/>
              <a:t>We welcome any constructive feedback you wish to provide.  A feedback page and survey are located at: </a:t>
            </a:r>
            <a:r>
              <a:rPr lang="en-US" altLang="en-US" sz="2000">
                <a:hlinkClick r:id="rId3"/>
              </a:rPr>
              <a:t>http://imsinet.casa.siu.edu/bs2_tutorial/feedback.htm</a:t>
            </a:r>
            <a:br>
              <a:rPr lang="en-US" altLang="en-US" sz="2000"/>
            </a:br>
            <a:r>
              <a:rPr lang="en-US" altLang="en-US" sz="2000"/>
              <a:t>If this link is no longer active, please contact  Parallax at </a:t>
            </a:r>
            <a:r>
              <a:rPr lang="en-US" altLang="en-US" sz="2000">
                <a:hlinkClick r:id="rId4"/>
              </a:rPr>
              <a:t>stampsinclass@parallax.com</a:t>
            </a:r>
            <a:r>
              <a:rPr lang="en-US" altLang="en-US" sz="2000"/>
              <a:t>.</a:t>
            </a:r>
            <a:endParaRPr lang="en-US" altLang="en-US" sz="3600"/>
          </a:p>
        </p:txBody>
      </p:sp>
      <p:sp>
        <p:nvSpPr>
          <p:cNvPr id="187397" name="Rectangle 5">
            <a:extLst>
              <a:ext uri="{FF2B5EF4-FFF2-40B4-BE49-F238E27FC236}">
                <a16:creationId xmlns:a16="http://schemas.microsoft.com/office/drawing/2014/main" id="{1353725A-7F21-487B-8380-E45B2241B82C}"/>
              </a:ext>
            </a:extLst>
          </p:cNvPr>
          <p:cNvSpPr>
            <a:spLocks noChangeArrowheads="1"/>
          </p:cNvSpPr>
          <p:nvPr/>
        </p:nvSpPr>
        <p:spPr bwMode="auto">
          <a:xfrm>
            <a:off x="0" y="2549525"/>
            <a:ext cx="9144000" cy="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87400" name="Picture 8" descr="http://www.parallaxinc.com/image_files/product_med_pics/boe_alone_m.gif">
            <a:extLst>
              <a:ext uri="{FF2B5EF4-FFF2-40B4-BE49-F238E27FC236}">
                <a16:creationId xmlns:a16="http://schemas.microsoft.com/office/drawing/2014/main" id="{8FA4E734-64B9-49B4-A2E6-80B716472C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2362200"/>
            <a:ext cx="1600200" cy="12001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7402" name="Rectangle 10">
            <a:extLst>
              <a:ext uri="{FF2B5EF4-FFF2-40B4-BE49-F238E27FC236}">
                <a16:creationId xmlns:a16="http://schemas.microsoft.com/office/drawing/2014/main" id="{57C8D848-8052-4297-83A5-B2097B955D31}"/>
              </a:ext>
            </a:extLst>
          </p:cNvPr>
          <p:cNvSpPr>
            <a:spLocks noChangeArrowheads="1"/>
          </p:cNvSpPr>
          <p:nvPr/>
        </p:nvSpPr>
        <p:spPr bwMode="auto">
          <a:xfrm>
            <a:off x="0" y="2566988"/>
            <a:ext cx="9144000" cy="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87406" name="Picture 14" descr="http://www.parallaxinc.com/image_files/product_med_pics/stamp_activity_board_m.gif">
            <a:extLst>
              <a:ext uri="{FF2B5EF4-FFF2-40B4-BE49-F238E27FC236}">
                <a16:creationId xmlns:a16="http://schemas.microsoft.com/office/drawing/2014/main" id="{6F6FC935-9BD8-4462-AD7C-F5CAA513C7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3733800"/>
            <a:ext cx="1219200" cy="8953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7415" name="Picture 23" descr="http://www.parallaxinc.com/image_files/product_med_pics/homework_bread_big.gif">
            <a:extLst>
              <a:ext uri="{FF2B5EF4-FFF2-40B4-BE49-F238E27FC236}">
                <a16:creationId xmlns:a16="http://schemas.microsoft.com/office/drawing/2014/main" id="{92F01128-D384-47C3-96E5-F04723BC83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4800" y="3733800"/>
            <a:ext cx="1066800" cy="9017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0BBF70A-76AA-44F1-8316-C95D68758D64}"/>
              </a:ext>
            </a:extLst>
          </p:cNvPr>
          <p:cNvSpPr>
            <a:spLocks noGrp="1"/>
          </p:cNvSpPr>
          <p:nvPr>
            <p:ph type="sldNum" sz="quarter" idx="12"/>
          </p:nvPr>
        </p:nvSpPr>
        <p:spPr/>
        <p:txBody>
          <a:bodyPr/>
          <a:lstStyle/>
          <a:p>
            <a:fld id="{4F7E5C97-EBA3-4C2D-A93F-3E3369927B2A}" type="slidenum">
              <a:rPr lang="en-US" altLang="en-US"/>
              <a:pPr/>
              <a:t>30</a:t>
            </a:fld>
            <a:endParaRPr lang="en-US" altLang="en-US"/>
          </a:p>
        </p:txBody>
      </p:sp>
      <p:sp>
        <p:nvSpPr>
          <p:cNvPr id="267266" name="Rectangle 2">
            <a:extLst>
              <a:ext uri="{FF2B5EF4-FFF2-40B4-BE49-F238E27FC236}">
                <a16:creationId xmlns:a16="http://schemas.microsoft.com/office/drawing/2014/main" id="{DC29564A-BE3B-4093-B344-897A34F7C49A}"/>
              </a:ext>
            </a:extLst>
          </p:cNvPr>
          <p:cNvSpPr>
            <a:spLocks noGrp="1" noRot="1" noChangeArrowheads="1"/>
          </p:cNvSpPr>
          <p:nvPr>
            <p:ph type="title"/>
          </p:nvPr>
        </p:nvSpPr>
        <p:spPr>
          <a:xfrm>
            <a:off x="762000" y="3200400"/>
            <a:ext cx="7772400" cy="609600"/>
          </a:xfrm>
        </p:spPr>
        <p:txBody>
          <a:bodyPr/>
          <a:lstStyle/>
          <a:p>
            <a:r>
              <a:rPr lang="en-US" altLang="en-US"/>
              <a:t>End of Section 2</a:t>
            </a:r>
          </a:p>
        </p:txBody>
      </p:sp>
    </p:spTree>
  </p:cSld>
  <p:clrMapOvr>
    <a:masterClrMapping/>
  </p:clrMapOvr>
  <p:transition advClick="0"/>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080DAC6F-3835-4843-A96D-E78A128182C0}"/>
              </a:ext>
            </a:extLst>
          </p:cNvPr>
          <p:cNvSpPr>
            <a:spLocks noGrp="1"/>
          </p:cNvSpPr>
          <p:nvPr>
            <p:ph type="sldNum" sz="quarter" idx="12"/>
          </p:nvPr>
        </p:nvSpPr>
        <p:spPr/>
        <p:txBody>
          <a:bodyPr/>
          <a:lstStyle/>
          <a:p>
            <a:fld id="{7CDD94D3-16D2-4852-8849-0EA2369DF3A0}" type="slidenum">
              <a:rPr lang="en-US" altLang="en-US"/>
              <a:pPr/>
              <a:t>300</a:t>
            </a:fld>
            <a:endParaRPr lang="en-US" altLang="en-US"/>
          </a:p>
        </p:txBody>
      </p:sp>
      <p:sp>
        <p:nvSpPr>
          <p:cNvPr id="491522" name="Rectangle 2">
            <a:extLst>
              <a:ext uri="{FF2B5EF4-FFF2-40B4-BE49-F238E27FC236}">
                <a16:creationId xmlns:a16="http://schemas.microsoft.com/office/drawing/2014/main" id="{600BF2E9-F0F6-477E-8CC8-970835860BE0}"/>
              </a:ext>
            </a:extLst>
          </p:cNvPr>
          <p:cNvSpPr>
            <a:spLocks noGrp="1" noRot="1" noChangeArrowheads="1"/>
          </p:cNvSpPr>
          <p:nvPr>
            <p:ph type="title"/>
          </p:nvPr>
        </p:nvSpPr>
        <p:spPr>
          <a:xfrm>
            <a:off x="381000" y="2971800"/>
            <a:ext cx="8540750" cy="685800"/>
          </a:xfrm>
        </p:spPr>
        <p:txBody>
          <a:bodyPr/>
          <a:lstStyle/>
          <a:p>
            <a:r>
              <a:rPr lang="en-US" altLang="en-US"/>
              <a:t>End of Appendix A</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7">
            <a:extLst>
              <a:ext uri="{FF2B5EF4-FFF2-40B4-BE49-F238E27FC236}">
                <a16:creationId xmlns:a16="http://schemas.microsoft.com/office/drawing/2014/main" id="{E07F8BA8-0B5D-4FEC-85C0-9212636A79E6}"/>
              </a:ext>
            </a:extLst>
          </p:cNvPr>
          <p:cNvSpPr>
            <a:spLocks noGrp="1" noChangeArrowheads="1"/>
          </p:cNvSpPr>
          <p:nvPr>
            <p:ph type="sldNum" sz="quarter" idx="4"/>
          </p:nvPr>
        </p:nvSpPr>
        <p:spPr/>
        <p:txBody>
          <a:bodyPr/>
          <a:lstStyle/>
          <a:p>
            <a:fld id="{38DE2697-9516-4D3E-B0A7-4E548F726771}" type="slidenum">
              <a:rPr lang="en-US" altLang="en-US"/>
              <a:pPr/>
              <a:t>301</a:t>
            </a:fld>
            <a:endParaRPr lang="en-US" altLang="en-US"/>
          </a:p>
        </p:txBody>
      </p:sp>
      <p:sp>
        <p:nvSpPr>
          <p:cNvPr id="501762" name="Rectangle 2">
            <a:extLst>
              <a:ext uri="{FF2B5EF4-FFF2-40B4-BE49-F238E27FC236}">
                <a16:creationId xmlns:a16="http://schemas.microsoft.com/office/drawing/2014/main" id="{20B350E6-B789-41B9-83C7-8F1AA236DC0F}"/>
              </a:ext>
            </a:extLst>
          </p:cNvPr>
          <p:cNvSpPr>
            <a:spLocks noGrp="1" noChangeArrowheads="1"/>
          </p:cNvSpPr>
          <p:nvPr>
            <p:ph type="ctrTitle"/>
          </p:nvPr>
        </p:nvSpPr>
        <p:spPr/>
        <p:txBody>
          <a:bodyPr/>
          <a:lstStyle/>
          <a:p>
            <a:endParaRPr lang="en-US" altLang="en-US"/>
          </a:p>
        </p:txBody>
      </p:sp>
      <p:sp>
        <p:nvSpPr>
          <p:cNvPr id="501763" name="Rectangle 3">
            <a:extLst>
              <a:ext uri="{FF2B5EF4-FFF2-40B4-BE49-F238E27FC236}">
                <a16:creationId xmlns:a16="http://schemas.microsoft.com/office/drawing/2014/main" id="{963BA263-D156-401F-A6E3-53C2AEBE2ED7}"/>
              </a:ext>
            </a:extLst>
          </p:cNvPr>
          <p:cNvSpPr>
            <a:spLocks noGrp="1" noChangeArrowheads="1"/>
          </p:cNvSpPr>
          <p:nvPr>
            <p:ph type="subTitle" idx="1"/>
          </p:nvPr>
        </p:nvSpPr>
        <p:spPr/>
        <p:txBody>
          <a:bodyPr/>
          <a:lstStyle/>
          <a:p>
            <a:endParaRPr lang="en-US" altLang="en-US"/>
          </a:p>
        </p:txBody>
      </p:sp>
      <p:sp>
        <p:nvSpPr>
          <p:cNvPr id="501765" name="AutoShape 5">
            <a:hlinkClick r:id="rId2" action="ppaction://hlinksldjump" highlightClick="1"/>
            <a:extLst>
              <a:ext uri="{FF2B5EF4-FFF2-40B4-BE49-F238E27FC236}">
                <a16:creationId xmlns:a16="http://schemas.microsoft.com/office/drawing/2014/main" id="{A333D07E-AD7B-41DC-A1A2-F436CF22AE73}"/>
              </a:ext>
            </a:extLst>
          </p:cNvPr>
          <p:cNvSpPr>
            <a:spLocks noChangeArrowheads="1"/>
          </p:cNvSpPr>
          <p:nvPr/>
        </p:nvSpPr>
        <p:spPr bwMode="auto">
          <a:xfrm>
            <a:off x="7162800" y="6548438"/>
            <a:ext cx="381000" cy="304800"/>
          </a:xfrm>
          <a:prstGeom prst="actionButtonHome">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767" name="AutoShape 7">
            <a:hlinkClick r:id="" action="ppaction://hlinkshowjump?jump=previousslide" highlightClick="1"/>
            <a:extLst>
              <a:ext uri="{FF2B5EF4-FFF2-40B4-BE49-F238E27FC236}">
                <a16:creationId xmlns:a16="http://schemas.microsoft.com/office/drawing/2014/main" id="{063D67B7-E83A-4982-8ED9-F5414934F8C9}"/>
              </a:ext>
            </a:extLst>
          </p:cNvPr>
          <p:cNvSpPr>
            <a:spLocks noChangeArrowheads="1"/>
          </p:cNvSpPr>
          <p:nvPr/>
        </p:nvSpPr>
        <p:spPr bwMode="auto">
          <a:xfrm>
            <a:off x="6629400" y="6548438"/>
            <a:ext cx="533400" cy="304800"/>
          </a:xfrm>
          <a:prstGeom prst="actionButtonBackPrevious">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01768" name="AutoShape 8">
            <a:hlinkClick r:id="" action="ppaction://hlinkshowjump?jump=lastslideviewed" highlightClick="1"/>
            <a:extLst>
              <a:ext uri="{FF2B5EF4-FFF2-40B4-BE49-F238E27FC236}">
                <a16:creationId xmlns:a16="http://schemas.microsoft.com/office/drawing/2014/main" id="{087CCABD-3B4D-417C-A053-C4A7ABA20D58}"/>
              </a:ext>
            </a:extLst>
          </p:cNvPr>
          <p:cNvSpPr>
            <a:spLocks noChangeArrowheads="1"/>
          </p:cNvSpPr>
          <p:nvPr/>
        </p:nvSpPr>
        <p:spPr bwMode="auto">
          <a:xfrm>
            <a:off x="7543800" y="6548438"/>
            <a:ext cx="381000" cy="304800"/>
          </a:xfrm>
          <a:prstGeom prst="actionButtonReturn">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57">
            <a:extLst>
              <a:ext uri="{FF2B5EF4-FFF2-40B4-BE49-F238E27FC236}">
                <a16:creationId xmlns:a16="http://schemas.microsoft.com/office/drawing/2014/main" id="{DB3B1AF8-5FB4-43A6-9608-4DB3997F9AA7}"/>
              </a:ext>
            </a:extLst>
          </p:cNvPr>
          <p:cNvSpPr>
            <a:spLocks noGrp="1" noChangeArrowheads="1"/>
          </p:cNvSpPr>
          <p:nvPr>
            <p:ph type="sldNum" sz="quarter" idx="4"/>
          </p:nvPr>
        </p:nvSpPr>
        <p:spPr/>
        <p:txBody>
          <a:bodyPr/>
          <a:lstStyle/>
          <a:p>
            <a:fld id="{4E1E0E3D-60A8-472D-816D-B5132B5F29F3}" type="slidenum">
              <a:rPr lang="en-US" altLang="en-US"/>
              <a:pPr/>
              <a:t>302</a:t>
            </a:fld>
            <a:endParaRPr lang="en-US" altLang="en-US"/>
          </a:p>
        </p:txBody>
      </p:sp>
      <p:sp>
        <p:nvSpPr>
          <p:cNvPr id="103426" name="Rectangle 2">
            <a:extLst>
              <a:ext uri="{FF2B5EF4-FFF2-40B4-BE49-F238E27FC236}">
                <a16:creationId xmlns:a16="http://schemas.microsoft.com/office/drawing/2014/main" id="{C2CAD733-5273-45BF-99DF-C3D1E27C71D4}"/>
              </a:ext>
            </a:extLst>
          </p:cNvPr>
          <p:cNvSpPr>
            <a:spLocks noGrp="1" noChangeArrowheads="1"/>
          </p:cNvSpPr>
          <p:nvPr>
            <p:ph type="ctrTitle"/>
          </p:nvPr>
        </p:nvSpPr>
        <p:spPr>
          <a:xfrm>
            <a:off x="762000" y="152400"/>
            <a:ext cx="7772400" cy="746125"/>
          </a:xfrm>
        </p:spPr>
        <p:txBody>
          <a:bodyPr/>
          <a:lstStyle/>
          <a:p>
            <a:r>
              <a:rPr lang="en-US" altLang="en-US"/>
              <a:t>Sections 4-7 Circuit</a:t>
            </a:r>
          </a:p>
        </p:txBody>
      </p:sp>
      <p:pic>
        <p:nvPicPr>
          <p:cNvPr id="103430" name="Picture 6">
            <a:extLst>
              <a:ext uri="{FF2B5EF4-FFF2-40B4-BE49-F238E27FC236}">
                <a16:creationId xmlns:a16="http://schemas.microsoft.com/office/drawing/2014/main" id="{75295791-B92E-47A9-A061-E0A040FAA3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00" t="11436" r="25626" b="42615"/>
          <a:stretch>
            <a:fillRect/>
          </a:stretch>
        </p:blipFill>
        <p:spPr bwMode="auto">
          <a:xfrm>
            <a:off x="685800" y="914400"/>
            <a:ext cx="7924800" cy="3998913"/>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31" name="Text Box 7">
            <a:extLst>
              <a:ext uri="{FF2B5EF4-FFF2-40B4-BE49-F238E27FC236}">
                <a16:creationId xmlns:a16="http://schemas.microsoft.com/office/drawing/2014/main" id="{C8E8E49D-2E71-429D-81D0-44D51F11F96D}"/>
              </a:ext>
            </a:extLst>
          </p:cNvPr>
          <p:cNvSpPr txBox="1">
            <a:spLocks noChangeArrowheads="1"/>
          </p:cNvSpPr>
          <p:nvPr/>
        </p:nvSpPr>
        <p:spPr bwMode="auto">
          <a:xfrm>
            <a:off x="228600" y="6248400"/>
            <a:ext cx="4514850" cy="366713"/>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800" b="0">
                <a:solidFill>
                  <a:schemeClr val="tx1"/>
                </a:solidFill>
                <a:effectLst>
                  <a:outerShdw blurRad="38100" dist="38100" dir="2700000" algn="tl">
                    <a:srgbClr val="000000"/>
                  </a:outerShdw>
                </a:effectLst>
              </a:rPr>
              <a:t>These circuits are constructed in section 4.</a:t>
            </a:r>
            <a:endParaRPr lang="en-US" altLang="en-US" sz="1800" b="0">
              <a:solidFill>
                <a:schemeClr val="tx1"/>
              </a:solidFill>
            </a:endParaRPr>
          </a:p>
        </p:txBody>
      </p:sp>
      <p:sp>
        <p:nvSpPr>
          <p:cNvPr id="103432" name="Text Box 8">
            <a:extLst>
              <a:ext uri="{FF2B5EF4-FFF2-40B4-BE49-F238E27FC236}">
                <a16:creationId xmlns:a16="http://schemas.microsoft.com/office/drawing/2014/main" id="{79D3FCDB-539A-4A83-B2AD-466F15A08C24}"/>
              </a:ext>
            </a:extLst>
          </p:cNvPr>
          <p:cNvSpPr txBox="1">
            <a:spLocks noChangeArrowheads="1"/>
          </p:cNvSpPr>
          <p:nvPr/>
        </p:nvSpPr>
        <p:spPr bwMode="auto">
          <a:xfrm>
            <a:off x="531813" y="5013325"/>
            <a:ext cx="3170237" cy="1069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chemeClr val="tx2"/>
                </a:solidFill>
                <a:effectLst>
                  <a:outerShdw blurRad="38100" dist="38100" dir="2700000" algn="tl">
                    <a:srgbClr val="000000"/>
                  </a:outerShdw>
                </a:effectLst>
              </a:rPr>
              <a:t>Parts for sections 4-7:</a:t>
            </a:r>
          </a:p>
          <a:p>
            <a:pPr algn="l">
              <a:spcBef>
                <a:spcPct val="0"/>
              </a:spcBef>
              <a:buClrTx/>
              <a:buSzTx/>
              <a:buFontTx/>
              <a:buNone/>
            </a:pPr>
            <a:r>
              <a:rPr lang="en-US" altLang="en-US" sz="1600" b="0">
                <a:solidFill>
                  <a:schemeClr val="tx1"/>
                </a:solidFill>
                <a:effectLst>
                  <a:outerShdw blurRad="38100" dist="38100" dir="2700000" algn="tl">
                    <a:srgbClr val="000000"/>
                  </a:outerShdw>
                </a:effectLst>
              </a:rPr>
              <a:t>(3) 220 Ohm Resistors</a:t>
            </a:r>
            <a:br>
              <a:rPr lang="en-US" altLang="en-US" sz="1600" b="0">
                <a:solidFill>
                  <a:schemeClr val="tx1"/>
                </a:solidFill>
                <a:effectLst>
                  <a:outerShdw blurRad="38100" dist="38100" dir="2700000" algn="tl">
                    <a:srgbClr val="000000"/>
                  </a:outerShdw>
                </a:effectLst>
              </a:rPr>
            </a:br>
            <a:r>
              <a:rPr lang="en-US" altLang="en-US" sz="1600" b="0">
                <a:solidFill>
                  <a:schemeClr val="tx1"/>
                </a:solidFill>
                <a:effectLst>
                  <a:outerShdw blurRad="38100" dist="38100" dir="2700000" algn="tl">
                    <a:srgbClr val="000000"/>
                  </a:outerShdw>
                </a:effectLst>
              </a:rPr>
              <a:t>(2) Red LEDs</a:t>
            </a:r>
            <a:br>
              <a:rPr lang="en-US" altLang="en-US" sz="1600" b="0">
                <a:solidFill>
                  <a:schemeClr val="tx1"/>
                </a:solidFill>
                <a:effectLst>
                  <a:outerShdw blurRad="38100" dist="38100" dir="2700000" algn="tl">
                    <a:srgbClr val="000000"/>
                  </a:outerShdw>
                </a:effectLst>
              </a:rPr>
            </a:br>
            <a:r>
              <a:rPr lang="en-US" altLang="en-US" sz="1600" b="0">
                <a:solidFill>
                  <a:schemeClr val="tx1"/>
                </a:solidFill>
                <a:effectLst>
                  <a:outerShdw blurRad="38100" dist="38100" dir="2700000" algn="tl">
                    <a:srgbClr val="000000"/>
                  </a:outerShdw>
                </a:effectLst>
              </a:rPr>
              <a:t>(2) N.O. Momentary Pushbuttons</a:t>
            </a:r>
            <a:endParaRPr lang="en-US" altLang="en-US" sz="1800" b="0">
              <a:solidFill>
                <a:schemeClr val="tx1"/>
              </a:solidFill>
            </a:endParaRPr>
          </a:p>
        </p:txBody>
      </p:sp>
      <p:sp>
        <p:nvSpPr>
          <p:cNvPr id="103433" name="Text Box 9">
            <a:extLst>
              <a:ext uri="{FF2B5EF4-FFF2-40B4-BE49-F238E27FC236}">
                <a16:creationId xmlns:a16="http://schemas.microsoft.com/office/drawing/2014/main" id="{0D977B65-66A2-4350-BFB5-BB754B222BDC}"/>
              </a:ext>
            </a:extLst>
          </p:cNvPr>
          <p:cNvSpPr txBox="1">
            <a:spLocks noChangeArrowheads="1"/>
          </p:cNvSpPr>
          <p:nvPr/>
        </p:nvSpPr>
        <p:spPr bwMode="auto">
          <a:xfrm>
            <a:off x="4038600" y="5029200"/>
            <a:ext cx="2728913" cy="1069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chemeClr val="tx1"/>
                </a:solidFill>
                <a:effectLst>
                  <a:outerShdw blurRad="38100" dist="38100" dir="2700000" algn="tl">
                    <a:srgbClr val="000000"/>
                  </a:outerShdw>
                </a:effectLst>
              </a:rPr>
              <a:t>(2) 1K Ohm Resistors</a:t>
            </a:r>
            <a:br>
              <a:rPr lang="en-US" altLang="en-US" sz="1600" b="0">
                <a:solidFill>
                  <a:schemeClr val="tx1"/>
                </a:solidFill>
                <a:effectLst>
                  <a:outerShdw blurRad="38100" dist="38100" dir="2700000" algn="tl">
                    <a:srgbClr val="000000"/>
                  </a:outerShdw>
                </a:effectLst>
              </a:rPr>
            </a:br>
            <a:r>
              <a:rPr lang="en-US" altLang="en-US" sz="1600" b="0">
                <a:solidFill>
                  <a:schemeClr val="tx1"/>
                </a:solidFill>
                <a:effectLst>
                  <a:outerShdw blurRad="38100" dist="38100" dir="2700000" algn="tl">
                    <a:srgbClr val="000000"/>
                  </a:outerShdw>
                </a:effectLst>
              </a:rPr>
              <a:t>(1) 0.1 microfarad capacitor </a:t>
            </a:r>
            <a:br>
              <a:rPr lang="en-US" altLang="en-US" sz="1600" b="0">
                <a:solidFill>
                  <a:schemeClr val="tx1"/>
                </a:solidFill>
                <a:effectLst>
                  <a:outerShdw blurRad="38100" dist="38100" dir="2700000" algn="tl">
                    <a:srgbClr val="000000"/>
                  </a:outerShdw>
                </a:effectLst>
              </a:rPr>
            </a:br>
            <a:r>
              <a:rPr lang="en-US" altLang="en-US" sz="1600" b="0">
                <a:solidFill>
                  <a:schemeClr val="tx1"/>
                </a:solidFill>
                <a:effectLst>
                  <a:outerShdw blurRad="38100" dist="38100" dir="2700000" algn="tl">
                    <a:srgbClr val="000000"/>
                  </a:outerShdw>
                </a:effectLst>
              </a:rPr>
              <a:t>(1) 10K Ohm Potentiometer</a:t>
            </a:r>
            <a:br>
              <a:rPr lang="en-US" altLang="en-US" sz="1600" b="0">
                <a:solidFill>
                  <a:schemeClr val="tx1"/>
                </a:solidFill>
                <a:effectLst>
                  <a:outerShdw blurRad="38100" dist="38100" dir="2700000" algn="tl">
                    <a:srgbClr val="000000"/>
                  </a:outerShdw>
                </a:effectLst>
              </a:rPr>
            </a:br>
            <a:r>
              <a:rPr lang="en-US" altLang="en-US" sz="1600" b="0">
                <a:solidFill>
                  <a:schemeClr val="tx1"/>
                </a:solidFill>
                <a:effectLst>
                  <a:outerShdw blurRad="38100" dist="38100" dir="2700000" algn="tl">
                    <a:srgbClr val="000000"/>
                  </a:outerShdw>
                </a:effectLst>
              </a:rPr>
              <a:t>(1) Piezoelectric Speaker</a:t>
            </a:r>
            <a:r>
              <a:rPr lang="en-US" altLang="en-US" sz="1600" b="0">
                <a:solidFill>
                  <a:schemeClr val="tx1"/>
                </a:solidFill>
              </a:rPr>
              <a:t> </a:t>
            </a:r>
          </a:p>
        </p:txBody>
      </p:sp>
      <p:sp>
        <p:nvSpPr>
          <p:cNvPr id="103434" name="Text Box 10">
            <a:extLst>
              <a:ext uri="{FF2B5EF4-FFF2-40B4-BE49-F238E27FC236}">
                <a16:creationId xmlns:a16="http://schemas.microsoft.com/office/drawing/2014/main" id="{DF432CC1-A5A8-4F5A-85C3-A9AC76012FC0}"/>
              </a:ext>
            </a:extLst>
          </p:cNvPr>
          <p:cNvSpPr txBox="1">
            <a:spLocks noChangeArrowheads="1"/>
          </p:cNvSpPr>
          <p:nvPr/>
        </p:nvSpPr>
        <p:spPr bwMode="auto">
          <a:xfrm>
            <a:off x="6477000" y="4953000"/>
            <a:ext cx="2508250" cy="61118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endParaRPr lang="en-US" altLang="en-US" sz="1600" b="0">
              <a:solidFill>
                <a:schemeClr val="tx1"/>
              </a:solidFill>
            </a:endParaRPr>
          </a:p>
          <a:p>
            <a:pPr algn="l">
              <a:spcBef>
                <a:spcPct val="0"/>
              </a:spcBef>
              <a:buClrTx/>
              <a:buSzTx/>
              <a:buFontTx/>
              <a:buNone/>
            </a:pPr>
            <a:endParaRPr lang="en-US" altLang="en-US" sz="1800" b="0">
              <a:solidFill>
                <a:schemeClr val="tx1"/>
              </a:solidFill>
            </a:endParaRPr>
          </a:p>
        </p:txBody>
      </p:sp>
      <p:sp>
        <p:nvSpPr>
          <p:cNvPr id="103436" name="AutoShape 12">
            <a:hlinkClick r:id="" action="ppaction://hlinkshowjump?jump=lastslideviewed" highlightClick="1"/>
            <a:extLst>
              <a:ext uri="{FF2B5EF4-FFF2-40B4-BE49-F238E27FC236}">
                <a16:creationId xmlns:a16="http://schemas.microsoft.com/office/drawing/2014/main" id="{4A8DA9AE-8F1B-4E7D-A4C6-30CB98141B9E}"/>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7">
            <a:extLst>
              <a:ext uri="{FF2B5EF4-FFF2-40B4-BE49-F238E27FC236}">
                <a16:creationId xmlns:a16="http://schemas.microsoft.com/office/drawing/2014/main" id="{A5A7C245-A7E1-469B-A138-4B7CB1895D02}"/>
              </a:ext>
            </a:extLst>
          </p:cNvPr>
          <p:cNvSpPr>
            <a:spLocks noGrp="1" noChangeArrowheads="1"/>
          </p:cNvSpPr>
          <p:nvPr>
            <p:ph type="sldNum" sz="quarter" idx="4"/>
          </p:nvPr>
        </p:nvSpPr>
        <p:spPr/>
        <p:txBody>
          <a:bodyPr/>
          <a:lstStyle/>
          <a:p>
            <a:fld id="{A6C91F63-C882-490F-954C-4AA037A19A07}" type="slidenum">
              <a:rPr lang="en-US" altLang="en-US"/>
              <a:pPr/>
              <a:t>303</a:t>
            </a:fld>
            <a:endParaRPr lang="en-US" altLang="en-US"/>
          </a:p>
        </p:txBody>
      </p:sp>
      <p:sp>
        <p:nvSpPr>
          <p:cNvPr id="466946" name="Rectangle 2">
            <a:extLst>
              <a:ext uri="{FF2B5EF4-FFF2-40B4-BE49-F238E27FC236}">
                <a16:creationId xmlns:a16="http://schemas.microsoft.com/office/drawing/2014/main" id="{3D3A023B-0568-4970-9FC5-857A2799D66D}"/>
              </a:ext>
            </a:extLst>
          </p:cNvPr>
          <p:cNvSpPr>
            <a:spLocks noGrp="1" noChangeArrowheads="1"/>
          </p:cNvSpPr>
          <p:nvPr>
            <p:ph type="ctrTitle"/>
          </p:nvPr>
        </p:nvSpPr>
        <p:spPr>
          <a:xfrm>
            <a:off x="685800" y="152400"/>
            <a:ext cx="7772400" cy="762000"/>
          </a:xfrm>
        </p:spPr>
        <p:txBody>
          <a:bodyPr/>
          <a:lstStyle/>
          <a:p>
            <a:r>
              <a:rPr lang="en-US" altLang="en-US"/>
              <a:t>Section 8,9 Circuit</a:t>
            </a:r>
          </a:p>
        </p:txBody>
      </p:sp>
      <p:pic>
        <p:nvPicPr>
          <p:cNvPr id="466950" name="Picture 6">
            <a:extLst>
              <a:ext uri="{FF2B5EF4-FFF2-40B4-BE49-F238E27FC236}">
                <a16:creationId xmlns:a16="http://schemas.microsoft.com/office/drawing/2014/main" id="{97E4E2B8-CDB3-4D28-8FCA-648BC07CE355}"/>
              </a:ext>
            </a:extLst>
          </p:cNvPr>
          <p:cNvPicPr>
            <a:picLocks noChangeAspect="1" noChangeArrowheads="1"/>
          </p:cNvPicPr>
          <p:nvPr/>
        </p:nvPicPr>
        <p:blipFill>
          <a:blip r:embed="rId2">
            <a:grayscl/>
            <a:biLevel thresh="50000"/>
            <a:extLst>
              <a:ext uri="{28A0092B-C50C-407E-A947-70E740481C1C}">
                <a14:useLocalDpi xmlns:a14="http://schemas.microsoft.com/office/drawing/2010/main" val="0"/>
              </a:ext>
            </a:extLst>
          </a:blip>
          <a:srcRect l="8298" t="16559" r="3951" b="2676"/>
          <a:stretch>
            <a:fillRect/>
          </a:stretch>
        </p:blipFill>
        <p:spPr bwMode="auto">
          <a:xfrm>
            <a:off x="1524000" y="838200"/>
            <a:ext cx="6092825" cy="44164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6951" name="Picture 7" descr="M:\My Documents\TUTORIAL\ADC0831.bmp">
            <a:extLst>
              <a:ext uri="{FF2B5EF4-FFF2-40B4-BE49-F238E27FC236}">
                <a16:creationId xmlns:a16="http://schemas.microsoft.com/office/drawing/2014/main" id="{217A4834-9BA0-4B7E-A0C2-7DF080834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1337" t="61301"/>
          <a:stretch>
            <a:fillRect/>
          </a:stretch>
        </p:blipFill>
        <p:spPr bwMode="auto">
          <a:xfrm>
            <a:off x="4267200" y="1219200"/>
            <a:ext cx="3052763"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miter lim="800000"/>
                <a:headEnd/>
                <a:tailEnd/>
              </a14:hiddenLine>
            </a:ext>
          </a:extLst>
        </p:spPr>
      </p:pic>
      <p:sp>
        <p:nvSpPr>
          <p:cNvPr id="466952" name="Text Box 8">
            <a:extLst>
              <a:ext uri="{FF2B5EF4-FFF2-40B4-BE49-F238E27FC236}">
                <a16:creationId xmlns:a16="http://schemas.microsoft.com/office/drawing/2014/main" id="{FD3B3414-88C3-41AA-94FA-8C3A69097597}"/>
              </a:ext>
            </a:extLst>
          </p:cNvPr>
          <p:cNvSpPr txBox="1">
            <a:spLocks noChangeArrowheads="1"/>
          </p:cNvSpPr>
          <p:nvPr/>
        </p:nvSpPr>
        <p:spPr bwMode="auto">
          <a:xfrm>
            <a:off x="1524000" y="5334000"/>
            <a:ext cx="3074988" cy="13144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chemeClr val="tx2"/>
                </a:solidFill>
                <a:effectLst>
                  <a:outerShdw blurRad="38100" dist="38100" dir="2700000" algn="tl">
                    <a:srgbClr val="000000"/>
                  </a:outerShdw>
                </a:effectLst>
              </a:rPr>
              <a:t>Additional Parts for Sections 8,9</a:t>
            </a:r>
          </a:p>
          <a:p>
            <a:pPr algn="l">
              <a:spcBef>
                <a:spcPct val="0"/>
              </a:spcBef>
              <a:buClrTx/>
              <a:buSzTx/>
              <a:buFontTx/>
              <a:buNone/>
            </a:pPr>
            <a:r>
              <a:rPr lang="en-US" altLang="en-US" sz="1600" b="0">
                <a:solidFill>
                  <a:schemeClr val="tx1"/>
                </a:solidFill>
                <a:effectLst>
                  <a:outerShdw blurRad="38100" dist="38100" dir="2700000" algn="tl">
                    <a:srgbClr val="000000"/>
                  </a:outerShdw>
                </a:effectLst>
              </a:rPr>
              <a:t>(1) 10K Ohm Resistors</a:t>
            </a:r>
            <a:br>
              <a:rPr lang="en-US" altLang="en-US" sz="1600" b="0">
                <a:solidFill>
                  <a:schemeClr val="tx1"/>
                </a:solidFill>
                <a:effectLst>
                  <a:outerShdw blurRad="38100" dist="38100" dir="2700000" algn="tl">
                    <a:srgbClr val="000000"/>
                  </a:outerShdw>
                </a:effectLst>
              </a:rPr>
            </a:br>
            <a:r>
              <a:rPr lang="en-US" altLang="en-US" sz="1600" b="0">
                <a:solidFill>
                  <a:schemeClr val="tx1"/>
                </a:solidFill>
                <a:effectLst>
                  <a:outerShdw blurRad="38100" dist="38100" dir="2700000" algn="tl">
                    <a:srgbClr val="000000"/>
                  </a:outerShdw>
                </a:effectLst>
              </a:rPr>
              <a:t>(1) 10uF Capacitor</a:t>
            </a:r>
            <a:br>
              <a:rPr lang="en-US" altLang="en-US" sz="1600" b="0">
                <a:solidFill>
                  <a:schemeClr val="tx1"/>
                </a:solidFill>
                <a:effectLst>
                  <a:outerShdw blurRad="38100" dist="38100" dir="2700000" algn="tl">
                    <a:srgbClr val="000000"/>
                  </a:outerShdw>
                </a:effectLst>
              </a:rPr>
            </a:br>
            <a:r>
              <a:rPr lang="en-US" altLang="en-US" sz="1600" b="0">
                <a:solidFill>
                  <a:schemeClr val="tx1"/>
                </a:solidFill>
                <a:effectLst>
                  <a:outerShdw blurRad="38100" dist="38100" dir="2700000" algn="tl">
                    <a:srgbClr val="000000"/>
                  </a:outerShdw>
                </a:effectLst>
              </a:rPr>
              <a:t>(1) ADC0831</a:t>
            </a:r>
            <a:br>
              <a:rPr lang="en-US" altLang="en-US" sz="1600" b="0">
                <a:solidFill>
                  <a:schemeClr val="tx1"/>
                </a:solidFill>
                <a:effectLst>
                  <a:outerShdw blurRad="38100" dist="38100" dir="2700000" algn="tl">
                    <a:srgbClr val="000000"/>
                  </a:outerShdw>
                </a:effectLst>
              </a:rPr>
            </a:br>
            <a:r>
              <a:rPr lang="en-US" altLang="en-US" sz="1600" b="0">
                <a:solidFill>
                  <a:schemeClr val="tx1"/>
                </a:solidFill>
                <a:effectLst>
                  <a:outerShdw blurRad="38100" dist="38100" dir="2700000" algn="tl">
                    <a:srgbClr val="000000"/>
                  </a:outerShdw>
                </a:effectLst>
              </a:rPr>
              <a:t>(1) LM34 Temperature Sensor</a:t>
            </a:r>
            <a:endParaRPr lang="en-US" altLang="en-US" sz="1800" b="0">
              <a:solidFill>
                <a:schemeClr val="tx1"/>
              </a:solidFill>
            </a:endParaRPr>
          </a:p>
        </p:txBody>
      </p:sp>
      <p:sp>
        <p:nvSpPr>
          <p:cNvPr id="466953" name="AutoShape 9">
            <a:hlinkClick r:id="" action="ppaction://hlinkshowjump?jump=lastslideviewed" highlightClick="1"/>
            <a:extLst>
              <a:ext uri="{FF2B5EF4-FFF2-40B4-BE49-F238E27FC236}">
                <a16:creationId xmlns:a16="http://schemas.microsoft.com/office/drawing/2014/main" id="{A6D8B42B-3B3D-4A89-ABE6-AFE677AFA033}"/>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7">
            <a:extLst>
              <a:ext uri="{FF2B5EF4-FFF2-40B4-BE49-F238E27FC236}">
                <a16:creationId xmlns:a16="http://schemas.microsoft.com/office/drawing/2014/main" id="{906FE2FD-0FDC-4D6A-B6FA-1BD399AC42F1}"/>
              </a:ext>
            </a:extLst>
          </p:cNvPr>
          <p:cNvSpPr>
            <a:spLocks noGrp="1" noChangeArrowheads="1"/>
          </p:cNvSpPr>
          <p:nvPr>
            <p:ph type="sldNum" sz="quarter" idx="4"/>
          </p:nvPr>
        </p:nvSpPr>
        <p:spPr/>
        <p:txBody>
          <a:bodyPr/>
          <a:lstStyle/>
          <a:p>
            <a:fld id="{6B90A97E-36E6-4BD7-922D-B0FCE56E1AFC}" type="slidenum">
              <a:rPr lang="en-US" altLang="en-US"/>
              <a:pPr/>
              <a:t>304</a:t>
            </a:fld>
            <a:endParaRPr lang="en-US" altLang="en-US"/>
          </a:p>
        </p:txBody>
      </p:sp>
      <p:sp>
        <p:nvSpPr>
          <p:cNvPr id="272388" name="Rectangle 4">
            <a:extLst>
              <a:ext uri="{FF2B5EF4-FFF2-40B4-BE49-F238E27FC236}">
                <a16:creationId xmlns:a16="http://schemas.microsoft.com/office/drawing/2014/main" id="{CEFA8194-C2FF-4795-B4EC-ABB6EDB589F9}"/>
              </a:ext>
            </a:extLst>
          </p:cNvPr>
          <p:cNvSpPr>
            <a:spLocks noGrp="1" noChangeArrowheads="1"/>
          </p:cNvSpPr>
          <p:nvPr>
            <p:ph type="ctrTitle"/>
          </p:nvPr>
        </p:nvSpPr>
        <p:spPr>
          <a:ln/>
        </p:spPr>
        <p:txBody>
          <a:bodyPr lIns="92075" tIns="46038" rIns="92075" bIns="46038" anchor="ctr" anchorCtr="0"/>
          <a:lstStyle/>
          <a:p>
            <a:endParaRPr lang="en-US" altLang="en-US"/>
          </a:p>
        </p:txBody>
      </p:sp>
      <p:sp>
        <p:nvSpPr>
          <p:cNvPr id="272390" name="Rectangle 6">
            <a:extLst>
              <a:ext uri="{FF2B5EF4-FFF2-40B4-BE49-F238E27FC236}">
                <a16:creationId xmlns:a16="http://schemas.microsoft.com/office/drawing/2014/main" id="{354957E2-15F6-4F53-975B-70793BD64E6F}"/>
              </a:ext>
            </a:extLst>
          </p:cNvPr>
          <p:cNvSpPr>
            <a:spLocks noGrp="1" noChangeArrowheads="1"/>
          </p:cNvSpPr>
          <p:nvPr>
            <p:ph type="subTitle" idx="1"/>
          </p:nvPr>
        </p:nvSpPr>
        <p:spPr/>
        <p:txBody>
          <a:bodyPr/>
          <a:lstStyle/>
          <a:p>
            <a:endParaRPr lang="en-US" altLang="en-US"/>
          </a:p>
        </p:txBody>
      </p:sp>
      <p:sp>
        <p:nvSpPr>
          <p:cNvPr id="272389" name="Text Box 5">
            <a:extLst>
              <a:ext uri="{FF2B5EF4-FFF2-40B4-BE49-F238E27FC236}">
                <a16:creationId xmlns:a16="http://schemas.microsoft.com/office/drawing/2014/main" id="{EADC3BAA-F9A7-4011-AAE1-E1B266B95C3A}"/>
              </a:ext>
            </a:extLst>
          </p:cNvPr>
          <p:cNvSpPr txBox="1">
            <a:spLocks noChangeArrowheads="1"/>
          </p:cNvSpPr>
          <p:nvPr/>
        </p:nvSpPr>
        <p:spPr bwMode="auto">
          <a:xfrm>
            <a:off x="533400" y="838200"/>
            <a:ext cx="8229600" cy="5080000"/>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a:solidFill>
                  <a:srgbClr val="FFFFFF"/>
                </a:solidFill>
              </a:rPr>
              <a:t>' *********Section 5 Common Circuit Declarations ***********</a:t>
            </a:r>
          </a:p>
          <a:p>
            <a:pPr algn="l">
              <a:spcBef>
                <a:spcPct val="0"/>
              </a:spcBef>
              <a:buClrTx/>
              <a:buSzTx/>
              <a:buFontTx/>
              <a:buNone/>
            </a:pPr>
            <a:r>
              <a:rPr lang="en-US" altLang="en-US" sz="1200">
                <a:solidFill>
                  <a:srgbClr val="FFFFFF"/>
                </a:solidFill>
              </a:rPr>
              <a:t>' ***************** I/O Aliases *******************</a:t>
            </a:r>
          </a:p>
          <a:p>
            <a:pPr algn="l">
              <a:spcBef>
                <a:spcPct val="0"/>
              </a:spcBef>
              <a:buClrTx/>
              <a:buSzTx/>
              <a:buFontTx/>
              <a:buNone/>
            </a:pPr>
            <a:r>
              <a:rPr lang="en-US" altLang="en-US" sz="1200">
                <a:solidFill>
                  <a:srgbClr val="FFFFFF"/>
                </a:solidFill>
              </a:rPr>
              <a:t>LED1	VAR	OUT8	'LED 1 pin I/O</a:t>
            </a:r>
          </a:p>
          <a:p>
            <a:pPr algn="l">
              <a:spcBef>
                <a:spcPct val="0"/>
              </a:spcBef>
              <a:buClrTx/>
              <a:buSzTx/>
              <a:buFontTx/>
              <a:buNone/>
            </a:pPr>
            <a:r>
              <a:rPr lang="en-US" altLang="en-US" sz="1200">
                <a:solidFill>
                  <a:srgbClr val="FFFFFF"/>
                </a:solidFill>
              </a:rPr>
              <a:t>LED2	VAR	OUT9	'LED 2 pin I/O</a:t>
            </a:r>
          </a:p>
          <a:p>
            <a:pPr algn="l">
              <a:spcBef>
                <a:spcPct val="0"/>
              </a:spcBef>
              <a:buClrTx/>
              <a:buSzTx/>
              <a:buFontTx/>
              <a:buNone/>
            </a:pPr>
            <a:r>
              <a:rPr lang="en-US" altLang="en-US" sz="1200">
                <a:solidFill>
                  <a:srgbClr val="FFFFFF"/>
                </a:solidFill>
              </a:rPr>
              <a:t>PB1	VAR 	IN10	'Pushbutton 1 pin I/O</a:t>
            </a:r>
          </a:p>
          <a:p>
            <a:pPr algn="l">
              <a:spcBef>
                <a:spcPct val="0"/>
              </a:spcBef>
              <a:buClrTx/>
              <a:buSzTx/>
              <a:buFontTx/>
              <a:buNone/>
            </a:pPr>
            <a:r>
              <a:rPr lang="en-US" altLang="en-US" sz="1200">
                <a:solidFill>
                  <a:srgbClr val="FFFFFF"/>
                </a:solidFill>
              </a:rPr>
              <a:t>PB2	VAR 	IN11	'Pushbutton 2 pin I/O</a:t>
            </a:r>
          </a:p>
          <a:p>
            <a:pPr algn="l">
              <a:spcBef>
                <a:spcPct val="0"/>
              </a:spcBef>
              <a:buClrTx/>
              <a:buSzTx/>
              <a:buFontTx/>
              <a:buNone/>
            </a:pPr>
            <a:r>
              <a:rPr lang="en-US" altLang="en-US" sz="1200">
                <a:solidFill>
                  <a:srgbClr val="FFFFFF"/>
                </a:solidFill>
              </a:rPr>
              <a:t>Pot	VAR	WORD	'Potentiometer value</a:t>
            </a:r>
          </a:p>
          <a:p>
            <a:pPr algn="l">
              <a:spcBef>
                <a:spcPct val="0"/>
              </a:spcBef>
              <a:buClrTx/>
              <a:buSzTx/>
              <a:buFontTx/>
              <a:buNone/>
            </a:pPr>
            <a:r>
              <a:rPr lang="en-US" altLang="en-US" sz="1200">
                <a:solidFill>
                  <a:srgbClr val="FFFFFF"/>
                </a:solidFill>
              </a:rPr>
              <a:t>' **************** Constants ************************</a:t>
            </a:r>
          </a:p>
          <a:p>
            <a:pPr algn="l">
              <a:spcBef>
                <a:spcPct val="0"/>
              </a:spcBef>
              <a:buClrTx/>
              <a:buSzTx/>
              <a:buFontTx/>
              <a:buNone/>
            </a:pPr>
            <a:r>
              <a:rPr lang="en-US" altLang="en-US" sz="1200">
                <a:solidFill>
                  <a:srgbClr val="FFFFFF"/>
                </a:solidFill>
              </a:rPr>
              <a:t>LED1_Pin	CON	8	' Constant to hold pin number of LED 1</a:t>
            </a:r>
          </a:p>
          <a:p>
            <a:pPr algn="l">
              <a:spcBef>
                <a:spcPct val="0"/>
              </a:spcBef>
              <a:buClrTx/>
              <a:buSzTx/>
              <a:buFontTx/>
              <a:buNone/>
            </a:pPr>
            <a:r>
              <a:rPr lang="en-US" altLang="en-US" sz="1200">
                <a:solidFill>
                  <a:srgbClr val="FFFFFF"/>
                </a:solidFill>
              </a:rPr>
              <a:t>LED2_Pin	CON 	9	' Constant to hold pin number of LED 2</a:t>
            </a:r>
          </a:p>
          <a:p>
            <a:pPr algn="l">
              <a:spcBef>
                <a:spcPct val="0"/>
              </a:spcBef>
              <a:buClrTx/>
              <a:buSzTx/>
              <a:buFontTx/>
              <a:buNone/>
            </a:pPr>
            <a:r>
              <a:rPr lang="en-US" altLang="en-US" sz="1200">
                <a:solidFill>
                  <a:srgbClr val="FFFFFF"/>
                </a:solidFill>
              </a:rPr>
              <a:t>PB1_Pin	CON 	10	' Constant to hold pin number of pushbutton 1</a:t>
            </a:r>
          </a:p>
          <a:p>
            <a:pPr algn="l">
              <a:spcBef>
                <a:spcPct val="0"/>
              </a:spcBef>
              <a:buClrTx/>
              <a:buSzTx/>
              <a:buFontTx/>
              <a:buNone/>
            </a:pPr>
            <a:r>
              <a:rPr lang="en-US" altLang="en-US" sz="1200">
                <a:solidFill>
                  <a:srgbClr val="FFFFFF"/>
                </a:solidFill>
              </a:rPr>
              <a:t>PB2_Pin	CON 	11	' Constant to hold pin number of pushbutton 2</a:t>
            </a:r>
          </a:p>
          <a:p>
            <a:pPr algn="l">
              <a:spcBef>
                <a:spcPct val="0"/>
              </a:spcBef>
              <a:buClrTx/>
              <a:buSzTx/>
              <a:buFontTx/>
              <a:buNone/>
            </a:pPr>
            <a:r>
              <a:rPr lang="en-US" altLang="en-US" sz="1200">
                <a:solidFill>
                  <a:srgbClr val="FFFFFF"/>
                </a:solidFill>
              </a:rPr>
              <a:t>Speaker 	CON 	1	' Speaker Pin ***** Activity board users set to 11 ******</a:t>
            </a:r>
          </a:p>
          <a:p>
            <a:pPr algn="l">
              <a:spcBef>
                <a:spcPct val="0"/>
              </a:spcBef>
              <a:buClrTx/>
              <a:buSzTx/>
              <a:buFontTx/>
              <a:buNone/>
            </a:pPr>
            <a:r>
              <a:rPr lang="en-US" altLang="en-US" sz="1200">
                <a:solidFill>
                  <a:srgbClr val="FFFFFF"/>
                </a:solidFill>
              </a:rPr>
              <a:t>Pot_Pin	CON 	7	' Input for Potentiometer RCTIME network</a:t>
            </a:r>
          </a:p>
          <a:p>
            <a:pPr algn="l">
              <a:spcBef>
                <a:spcPct val="0"/>
              </a:spcBef>
              <a:buClrTx/>
              <a:buSzTx/>
              <a:buFontTx/>
              <a:buNone/>
            </a:pPr>
            <a:r>
              <a:rPr lang="en-US" altLang="en-US" sz="1200">
                <a:solidFill>
                  <a:srgbClr val="FFFFFF"/>
                </a:solidFill>
              </a:rPr>
              <a:t>PB_On	CON 	0	' Constant for state of pressed switch (Active-Low)</a:t>
            </a:r>
          </a:p>
          <a:p>
            <a:pPr algn="l">
              <a:spcBef>
                <a:spcPct val="0"/>
              </a:spcBef>
              <a:buClrTx/>
              <a:buSzTx/>
              <a:buFontTx/>
              <a:buNone/>
            </a:pPr>
            <a:r>
              <a:rPr lang="en-US" altLang="en-US" sz="1200">
                <a:solidFill>
                  <a:srgbClr val="FFFFFF"/>
                </a:solidFill>
              </a:rPr>
              <a:t>PB_Off	CON 	1	' Constant for state of un-pressed switch</a:t>
            </a:r>
          </a:p>
          <a:p>
            <a:pPr algn="l">
              <a:spcBef>
                <a:spcPct val="0"/>
              </a:spcBef>
              <a:buClrTx/>
              <a:buSzTx/>
              <a:buFontTx/>
              <a:buNone/>
            </a:pPr>
            <a:r>
              <a:rPr lang="en-US" altLang="en-US" sz="1200">
                <a:solidFill>
                  <a:srgbClr val="FFFFFF"/>
                </a:solidFill>
              </a:rPr>
              <a:t>LED_On	CON 	0	' Constant for state to light an LED (Active-Low)</a:t>
            </a:r>
          </a:p>
          <a:p>
            <a:pPr algn="l">
              <a:spcBef>
                <a:spcPct val="0"/>
              </a:spcBef>
              <a:buClrTx/>
              <a:buSzTx/>
              <a:buFontTx/>
              <a:buNone/>
            </a:pPr>
            <a:r>
              <a:rPr lang="en-US" altLang="en-US" sz="1200">
                <a:solidFill>
                  <a:srgbClr val="FFFFFF"/>
                </a:solidFill>
              </a:rPr>
              <a:t>LED_Off	CON 	1	' Constant for state to turn off an LED</a:t>
            </a:r>
          </a:p>
          <a:p>
            <a:pPr algn="l">
              <a:spcBef>
                <a:spcPct val="0"/>
              </a:spcBef>
              <a:buClrTx/>
              <a:buSzTx/>
              <a:buFontTx/>
              <a:buNone/>
            </a:pPr>
            <a:r>
              <a:rPr lang="en-US" altLang="en-US" sz="1200">
                <a:solidFill>
                  <a:srgbClr val="FFFFFF"/>
                </a:solidFill>
              </a:rPr>
              <a:t>' **************** Set common I/O directions ********</a:t>
            </a:r>
          </a:p>
          <a:p>
            <a:pPr algn="l">
              <a:spcBef>
                <a:spcPct val="0"/>
              </a:spcBef>
              <a:buClrTx/>
              <a:buSzTx/>
              <a:buFontTx/>
              <a:buNone/>
            </a:pPr>
            <a:r>
              <a:rPr lang="en-US" altLang="en-US" sz="1200">
                <a:solidFill>
                  <a:srgbClr val="FFFFFF"/>
                </a:solidFill>
              </a:rPr>
              <a:t>OUTPUT LED1_Pin		'Set pin for LED1 to be an output</a:t>
            </a:r>
          </a:p>
          <a:p>
            <a:pPr algn="l">
              <a:spcBef>
                <a:spcPct val="0"/>
              </a:spcBef>
              <a:buClrTx/>
              <a:buSzTx/>
              <a:buFontTx/>
              <a:buNone/>
            </a:pPr>
            <a:r>
              <a:rPr lang="en-US" altLang="en-US" sz="1200">
                <a:solidFill>
                  <a:srgbClr val="FFFFFF"/>
                </a:solidFill>
              </a:rPr>
              <a:t>OUTPUT LED2_Pin		'Set pin for LED2 to be an output</a:t>
            </a:r>
          </a:p>
          <a:p>
            <a:pPr algn="l">
              <a:spcBef>
                <a:spcPct val="0"/>
              </a:spcBef>
              <a:buClrTx/>
              <a:buSzTx/>
              <a:buFontTx/>
              <a:buNone/>
            </a:pPr>
            <a:r>
              <a:rPr lang="en-US" altLang="en-US" sz="1200">
                <a:solidFill>
                  <a:srgbClr val="FFFFFF"/>
                </a:solidFill>
              </a:rPr>
              <a:t>INPUT PB1_Pin		'Set pin for pushbutton 1 to be an input</a:t>
            </a:r>
          </a:p>
          <a:p>
            <a:pPr algn="l">
              <a:spcBef>
                <a:spcPct val="0"/>
              </a:spcBef>
              <a:buClrTx/>
              <a:buSzTx/>
              <a:buFontTx/>
              <a:buNone/>
            </a:pPr>
            <a:r>
              <a:rPr lang="en-US" altLang="en-US" sz="1200">
                <a:solidFill>
                  <a:srgbClr val="FFFFFF"/>
                </a:solidFill>
              </a:rPr>
              <a:t>INPUT PB2_Pin		'Set pin for pushbutton 2 to be an input</a:t>
            </a:r>
          </a:p>
          <a:p>
            <a:pPr algn="l">
              <a:spcBef>
                <a:spcPct val="0"/>
              </a:spcBef>
              <a:buClrTx/>
              <a:buSzTx/>
              <a:buFontTx/>
              <a:buNone/>
            </a:pPr>
            <a:r>
              <a:rPr lang="en-US" altLang="en-US" sz="1200">
                <a:solidFill>
                  <a:srgbClr val="FFFFFF"/>
                </a:solidFill>
              </a:rPr>
              <a:t>' ****************  Example uses ***********************</a:t>
            </a:r>
          </a:p>
          <a:p>
            <a:pPr algn="l">
              <a:spcBef>
                <a:spcPct val="0"/>
              </a:spcBef>
              <a:buClrTx/>
              <a:buSzTx/>
              <a:buFontTx/>
              <a:buNone/>
            </a:pPr>
            <a:r>
              <a:rPr lang="en-US" altLang="en-US" sz="1200">
                <a:solidFill>
                  <a:srgbClr val="FFFFFF"/>
                </a:solidFill>
              </a:rPr>
              <a:t>'LED2 = LED_On  		'OUT9 = 0</a:t>
            </a:r>
          </a:p>
          <a:p>
            <a:pPr algn="l">
              <a:spcBef>
                <a:spcPct val="0"/>
              </a:spcBef>
              <a:buClrTx/>
              <a:buSzTx/>
              <a:buFontTx/>
              <a:buNone/>
            </a:pPr>
            <a:r>
              <a:rPr lang="en-US" altLang="en-US" sz="1200">
                <a:solidFill>
                  <a:srgbClr val="FFFFFF"/>
                </a:solidFill>
              </a:rPr>
              <a:t>'LED1 = PB1			'OUT8 = IN10</a:t>
            </a:r>
          </a:p>
          <a:p>
            <a:pPr algn="l">
              <a:spcBef>
                <a:spcPct val="0"/>
              </a:spcBef>
              <a:buClrTx/>
              <a:buSzTx/>
              <a:buFontTx/>
              <a:buNone/>
            </a:pPr>
            <a:r>
              <a:rPr lang="en-US" altLang="en-US" sz="1200">
                <a:solidFill>
                  <a:srgbClr val="FFFFFF"/>
                </a:solidFill>
              </a:rPr>
              <a:t>'HIGH LED1_Pin		'HIGH 8</a:t>
            </a:r>
          </a:p>
        </p:txBody>
      </p:sp>
      <p:sp>
        <p:nvSpPr>
          <p:cNvPr id="272391" name="Text Box 7">
            <a:extLst>
              <a:ext uri="{FF2B5EF4-FFF2-40B4-BE49-F238E27FC236}">
                <a16:creationId xmlns:a16="http://schemas.microsoft.com/office/drawing/2014/main" id="{3600588C-4C0F-41AF-9BD9-A117657A28C0}"/>
              </a:ext>
            </a:extLst>
          </p:cNvPr>
          <p:cNvSpPr txBox="1">
            <a:spLocks noChangeArrowheads="1"/>
          </p:cNvSpPr>
          <p:nvPr/>
        </p:nvSpPr>
        <p:spPr bwMode="auto">
          <a:xfrm>
            <a:off x="304800" y="79375"/>
            <a:ext cx="8502650" cy="6413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en-US" sz="3600">
                <a:solidFill>
                  <a:schemeClr val="tx2"/>
                </a:solidFill>
                <a:effectLst>
                  <a:outerShdw blurRad="38100" dist="38100" dir="2700000" algn="tl">
                    <a:srgbClr val="000000"/>
                  </a:outerShdw>
                </a:effectLst>
              </a:rPr>
              <a:t>Common Circuit Declarations</a:t>
            </a:r>
            <a:endParaRPr lang="en-US" altLang="en-US" sz="2400" b="0">
              <a:solidFill>
                <a:schemeClr val="tx2"/>
              </a:solidFill>
            </a:endParaRPr>
          </a:p>
        </p:txBody>
      </p:sp>
      <p:sp>
        <p:nvSpPr>
          <p:cNvPr id="272393" name="AutoShape 9">
            <a:hlinkClick r:id="" action="ppaction://hlinkshowjump?jump=lastslideviewed" highlightClick="1"/>
            <a:extLst>
              <a:ext uri="{FF2B5EF4-FFF2-40B4-BE49-F238E27FC236}">
                <a16:creationId xmlns:a16="http://schemas.microsoft.com/office/drawing/2014/main" id="{91057824-2EDF-4918-99CA-309B9623D50D}"/>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E238F8C-A0C9-44E8-B9F5-B928C1FFFEA9}"/>
              </a:ext>
            </a:extLst>
          </p:cNvPr>
          <p:cNvSpPr>
            <a:spLocks noGrp="1"/>
          </p:cNvSpPr>
          <p:nvPr>
            <p:ph type="sldNum" sz="quarter" idx="12"/>
          </p:nvPr>
        </p:nvSpPr>
        <p:spPr/>
        <p:txBody>
          <a:bodyPr/>
          <a:lstStyle/>
          <a:p>
            <a:fld id="{9611C7F3-9990-4598-8CAE-06DE1C41642D}" type="slidenum">
              <a:rPr lang="en-US" altLang="en-US"/>
              <a:pPr/>
              <a:t>305</a:t>
            </a:fld>
            <a:endParaRPr lang="en-US" altLang="en-US"/>
          </a:p>
        </p:txBody>
      </p:sp>
      <p:sp>
        <p:nvSpPr>
          <p:cNvPr id="269314" name="Rectangle 2">
            <a:extLst>
              <a:ext uri="{FF2B5EF4-FFF2-40B4-BE49-F238E27FC236}">
                <a16:creationId xmlns:a16="http://schemas.microsoft.com/office/drawing/2014/main" id="{91B67DE6-274D-4A63-ADA9-CDAE745B94BC}"/>
              </a:ext>
            </a:extLst>
          </p:cNvPr>
          <p:cNvSpPr>
            <a:spLocks noGrp="1" noRot="1" noChangeArrowheads="1"/>
          </p:cNvSpPr>
          <p:nvPr>
            <p:ph type="title"/>
          </p:nvPr>
        </p:nvSpPr>
        <p:spPr/>
        <p:txBody>
          <a:bodyPr/>
          <a:lstStyle/>
          <a:p>
            <a:r>
              <a:rPr lang="en-US" altLang="en-US"/>
              <a:t>Links</a:t>
            </a:r>
          </a:p>
        </p:txBody>
      </p:sp>
      <p:sp>
        <p:nvSpPr>
          <p:cNvPr id="269315" name="Rectangle 3">
            <a:extLst>
              <a:ext uri="{FF2B5EF4-FFF2-40B4-BE49-F238E27FC236}">
                <a16:creationId xmlns:a16="http://schemas.microsoft.com/office/drawing/2014/main" id="{5775BD34-3A69-4CC5-8F08-CA5475575D7E}"/>
              </a:ext>
            </a:extLst>
          </p:cNvPr>
          <p:cNvSpPr>
            <a:spLocks noGrp="1" noRot="1" noChangeArrowheads="1"/>
          </p:cNvSpPr>
          <p:nvPr>
            <p:ph type="body" idx="1"/>
          </p:nvPr>
        </p:nvSpPr>
        <p:spPr/>
        <p:txBody>
          <a:bodyPr/>
          <a:lstStyle/>
          <a:p>
            <a:endParaRPr lang="en-US" altLang="en-US"/>
          </a:p>
        </p:txBody>
      </p:sp>
    </p:spTree>
  </p:cSld>
  <p:clrMapOvr>
    <a:masterClrMapping/>
  </p:clrMapOvr>
  <p:transition advClick="0"/>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57">
            <a:extLst>
              <a:ext uri="{FF2B5EF4-FFF2-40B4-BE49-F238E27FC236}">
                <a16:creationId xmlns:a16="http://schemas.microsoft.com/office/drawing/2014/main" id="{E64A7641-F4B4-4E6D-95E2-B7E1648A89E7}"/>
              </a:ext>
            </a:extLst>
          </p:cNvPr>
          <p:cNvSpPr>
            <a:spLocks noGrp="1" noChangeArrowheads="1"/>
          </p:cNvSpPr>
          <p:nvPr>
            <p:ph type="sldNum" sz="quarter" idx="4"/>
          </p:nvPr>
        </p:nvSpPr>
        <p:spPr/>
        <p:txBody>
          <a:bodyPr/>
          <a:lstStyle/>
          <a:p>
            <a:fld id="{45AA8CD8-CDAC-4933-85FF-5484A2432903}" type="slidenum">
              <a:rPr lang="en-US" altLang="en-US"/>
              <a:pPr/>
              <a:t>306</a:t>
            </a:fld>
            <a:endParaRPr lang="en-US" altLang="en-US"/>
          </a:p>
        </p:txBody>
      </p:sp>
      <p:sp>
        <p:nvSpPr>
          <p:cNvPr id="116738" name="Rectangle 2">
            <a:extLst>
              <a:ext uri="{FF2B5EF4-FFF2-40B4-BE49-F238E27FC236}">
                <a16:creationId xmlns:a16="http://schemas.microsoft.com/office/drawing/2014/main" id="{468D4BD7-128C-46EF-A2B6-BEB9CB95D294}"/>
              </a:ext>
            </a:extLst>
          </p:cNvPr>
          <p:cNvSpPr>
            <a:spLocks noGrp="1" noChangeArrowheads="1"/>
          </p:cNvSpPr>
          <p:nvPr>
            <p:ph type="ctrTitle"/>
          </p:nvPr>
        </p:nvSpPr>
        <p:spPr>
          <a:xfrm>
            <a:off x="685800" y="228600"/>
            <a:ext cx="7772400" cy="609600"/>
          </a:xfrm>
        </p:spPr>
        <p:txBody>
          <a:bodyPr/>
          <a:lstStyle/>
          <a:p>
            <a:r>
              <a:rPr lang="en-US" altLang="en-US" sz="3600"/>
              <a:t>Challenge 4A-1: Solution</a:t>
            </a:r>
            <a:endParaRPr lang="en-US" altLang="en-US"/>
          </a:p>
        </p:txBody>
      </p:sp>
      <p:graphicFrame>
        <p:nvGraphicFramePr>
          <p:cNvPr id="116743" name="Object 7">
            <a:extLst>
              <a:ext uri="{FF2B5EF4-FFF2-40B4-BE49-F238E27FC236}">
                <a16:creationId xmlns:a16="http://schemas.microsoft.com/office/drawing/2014/main" id="{9C07898A-6582-48F8-A3E4-D9499B362C28}"/>
              </a:ext>
            </a:extLst>
          </p:cNvPr>
          <p:cNvGraphicFramePr>
            <a:graphicFrameLocks noChangeAspect="1"/>
          </p:cNvGraphicFramePr>
          <p:nvPr/>
        </p:nvGraphicFramePr>
        <p:xfrm>
          <a:off x="838200" y="2667000"/>
          <a:ext cx="2819400" cy="1887538"/>
        </p:xfrm>
        <a:graphic>
          <a:graphicData uri="http://schemas.openxmlformats.org/presentationml/2006/ole">
            <mc:AlternateContent xmlns:mc="http://schemas.openxmlformats.org/markup-compatibility/2006">
              <mc:Choice xmlns:v="urn:schemas-microsoft-com:vml" Requires="v">
                <p:oleObj spid="_x0000_s116751" name="Bitmap Image" r:id="rId3" imgW="2505425" imgH="1676634" progId="Paint.Picture">
                  <p:embed/>
                </p:oleObj>
              </mc:Choice>
              <mc:Fallback>
                <p:oleObj name="Bitmap Image" r:id="rId3" imgW="2505425" imgH="1676634" progId="Paint.Pictur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667000"/>
                        <a:ext cx="2819400" cy="1887538"/>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6744" name="Picture 8" descr="M:\My Documents\TUTORIAL\newpics\LED  8-9.jpg">
            <a:extLst>
              <a:ext uri="{FF2B5EF4-FFF2-40B4-BE49-F238E27FC236}">
                <a16:creationId xmlns:a16="http://schemas.microsoft.com/office/drawing/2014/main" id="{36AC390E-232D-49E6-9231-FF118D6D38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1875" t="8749" r="31250" b="10001"/>
          <a:stretch>
            <a:fillRect/>
          </a:stretch>
        </p:blipFill>
        <p:spPr bwMode="auto">
          <a:xfrm>
            <a:off x="4114800" y="2057400"/>
            <a:ext cx="2579688" cy="3352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6745" name="Rectangle 9">
            <a:extLst>
              <a:ext uri="{FF2B5EF4-FFF2-40B4-BE49-F238E27FC236}">
                <a16:creationId xmlns:a16="http://schemas.microsoft.com/office/drawing/2014/main" id="{B60B3132-EECF-4191-B3B8-C359444D845E}"/>
              </a:ext>
            </a:extLst>
          </p:cNvPr>
          <p:cNvSpPr>
            <a:spLocks noChangeArrowheads="1"/>
          </p:cNvSpPr>
          <p:nvPr/>
        </p:nvSpPr>
        <p:spPr bwMode="auto">
          <a:xfrm>
            <a:off x="5638800" y="3352800"/>
            <a:ext cx="838200" cy="152400"/>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746" name="Text Box 10">
            <a:extLst>
              <a:ext uri="{FF2B5EF4-FFF2-40B4-BE49-F238E27FC236}">
                <a16:creationId xmlns:a16="http://schemas.microsoft.com/office/drawing/2014/main" id="{0A771F1A-AADC-4883-9AD4-1142541191D6}"/>
              </a:ext>
            </a:extLst>
          </p:cNvPr>
          <p:cNvSpPr txBox="1">
            <a:spLocks noChangeArrowheads="1"/>
          </p:cNvSpPr>
          <p:nvPr/>
        </p:nvSpPr>
        <p:spPr bwMode="auto">
          <a:xfrm>
            <a:off x="6781800" y="1905000"/>
            <a:ext cx="1981200" cy="5810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600">
                <a:solidFill>
                  <a:schemeClr val="tx2"/>
                </a:solidFill>
              </a:rPr>
              <a:t>Anodes (to Vdd)</a:t>
            </a:r>
            <a:br>
              <a:rPr lang="en-US" altLang="en-US" sz="1600">
                <a:solidFill>
                  <a:schemeClr val="tx2"/>
                </a:solidFill>
              </a:rPr>
            </a:br>
            <a:r>
              <a:rPr lang="en-US" altLang="en-US" sz="1600">
                <a:solidFill>
                  <a:schemeClr val="tx2"/>
                </a:solidFill>
              </a:rPr>
              <a:t>on same row</a:t>
            </a:r>
            <a:endParaRPr lang="en-US" altLang="en-US" sz="1800" b="0">
              <a:solidFill>
                <a:schemeClr val="tx2"/>
              </a:solidFill>
            </a:endParaRPr>
          </a:p>
        </p:txBody>
      </p:sp>
      <p:sp>
        <p:nvSpPr>
          <p:cNvPr id="116747" name="Line 11">
            <a:extLst>
              <a:ext uri="{FF2B5EF4-FFF2-40B4-BE49-F238E27FC236}">
                <a16:creationId xmlns:a16="http://schemas.microsoft.com/office/drawing/2014/main" id="{BE1445FE-368A-4839-82CF-A4D291D07B3F}"/>
              </a:ext>
            </a:extLst>
          </p:cNvPr>
          <p:cNvSpPr>
            <a:spLocks noChangeShapeType="1"/>
          </p:cNvSpPr>
          <p:nvPr/>
        </p:nvSpPr>
        <p:spPr bwMode="auto">
          <a:xfrm flipH="1">
            <a:off x="6553200" y="2590800"/>
            <a:ext cx="685800" cy="76200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50" name="AutoShape 14">
            <a:hlinkClick r:id="" action="ppaction://hlinkshowjump?jump=lastslideviewed" highlightClick="1"/>
            <a:extLst>
              <a:ext uri="{FF2B5EF4-FFF2-40B4-BE49-F238E27FC236}">
                <a16:creationId xmlns:a16="http://schemas.microsoft.com/office/drawing/2014/main" id="{02FC7079-142F-4D53-8C8D-3E0AA7EE940A}"/>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7">
            <a:extLst>
              <a:ext uri="{FF2B5EF4-FFF2-40B4-BE49-F238E27FC236}">
                <a16:creationId xmlns:a16="http://schemas.microsoft.com/office/drawing/2014/main" id="{6FD2C0CE-5295-4F6D-8E8F-40BC4353224E}"/>
              </a:ext>
            </a:extLst>
          </p:cNvPr>
          <p:cNvSpPr>
            <a:spLocks noGrp="1" noChangeArrowheads="1"/>
          </p:cNvSpPr>
          <p:nvPr>
            <p:ph type="sldNum" sz="quarter" idx="4"/>
          </p:nvPr>
        </p:nvSpPr>
        <p:spPr/>
        <p:txBody>
          <a:bodyPr/>
          <a:lstStyle/>
          <a:p>
            <a:fld id="{162FF3DD-A756-4AC0-8C5C-8756A7925EEF}" type="slidenum">
              <a:rPr lang="en-US" altLang="en-US"/>
              <a:pPr/>
              <a:t>307</a:t>
            </a:fld>
            <a:endParaRPr lang="en-US" altLang="en-US"/>
          </a:p>
        </p:txBody>
      </p:sp>
      <p:sp>
        <p:nvSpPr>
          <p:cNvPr id="287748" name="Rectangle 4">
            <a:extLst>
              <a:ext uri="{FF2B5EF4-FFF2-40B4-BE49-F238E27FC236}">
                <a16:creationId xmlns:a16="http://schemas.microsoft.com/office/drawing/2014/main" id="{B37630DA-F46E-4AB4-8009-87A4797921D3}"/>
              </a:ext>
            </a:extLst>
          </p:cNvPr>
          <p:cNvSpPr>
            <a:spLocks noGrp="1" noChangeArrowheads="1"/>
          </p:cNvSpPr>
          <p:nvPr>
            <p:ph type="ctrTitle"/>
          </p:nvPr>
        </p:nvSpPr>
        <p:spPr>
          <a:xfrm>
            <a:off x="685800" y="228600"/>
            <a:ext cx="7772400" cy="609600"/>
          </a:xfrm>
          <a:noFill/>
          <a:ln/>
        </p:spPr>
        <p:txBody>
          <a:bodyPr/>
          <a:lstStyle/>
          <a:p>
            <a:r>
              <a:rPr lang="en-US" altLang="en-US" sz="3600"/>
              <a:t>Challenge 4A-2: Solution</a:t>
            </a:r>
            <a:endParaRPr lang="en-US" altLang="en-US"/>
          </a:p>
        </p:txBody>
      </p:sp>
      <p:sp>
        <p:nvSpPr>
          <p:cNvPr id="287756" name="Text Box 12">
            <a:extLst>
              <a:ext uri="{FF2B5EF4-FFF2-40B4-BE49-F238E27FC236}">
                <a16:creationId xmlns:a16="http://schemas.microsoft.com/office/drawing/2014/main" id="{50E5EBCF-E6F7-4FA9-B87D-928852E0F0A7}"/>
              </a:ext>
            </a:extLst>
          </p:cNvPr>
          <p:cNvSpPr txBox="1">
            <a:spLocks noChangeArrowheads="1"/>
          </p:cNvSpPr>
          <p:nvPr/>
        </p:nvSpPr>
        <p:spPr bwMode="auto">
          <a:xfrm>
            <a:off x="1524000" y="1447800"/>
            <a:ext cx="6019800" cy="2317750"/>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800" b="0">
                <a:solidFill>
                  <a:srgbClr val="FFFFFF"/>
                </a:solidFill>
              </a:rPr>
              <a:t>'** 4A Challenge Solution – Blink second LED **</a:t>
            </a:r>
          </a:p>
          <a:p>
            <a:pPr algn="l">
              <a:spcBef>
                <a:spcPct val="0"/>
              </a:spcBef>
              <a:buClrTx/>
              <a:buSzTx/>
              <a:buFontTx/>
              <a:buNone/>
            </a:pPr>
            <a:endParaRPr lang="en-US" altLang="en-US" sz="1800" b="0">
              <a:solidFill>
                <a:srgbClr val="FFFFFF"/>
              </a:solidFill>
            </a:endParaRPr>
          </a:p>
          <a:p>
            <a:pPr algn="l">
              <a:spcBef>
                <a:spcPct val="0"/>
              </a:spcBef>
              <a:buClrTx/>
              <a:buSzTx/>
              <a:buFontTx/>
              <a:buNone/>
            </a:pPr>
            <a:r>
              <a:rPr lang="en-US" altLang="en-US" sz="1800" b="0">
                <a:solidFill>
                  <a:srgbClr val="FFFFFF"/>
                </a:solidFill>
              </a:rPr>
              <a:t>Main:</a:t>
            </a:r>
          </a:p>
          <a:p>
            <a:pPr algn="l">
              <a:spcBef>
                <a:spcPct val="0"/>
              </a:spcBef>
              <a:buClrTx/>
              <a:buSzTx/>
              <a:buFontTx/>
              <a:buNone/>
            </a:pPr>
            <a:r>
              <a:rPr lang="en-US" altLang="en-US" sz="1800" b="0">
                <a:solidFill>
                  <a:srgbClr val="FFFFFF"/>
                </a:solidFill>
              </a:rPr>
              <a:t>      HIGH 9		'Turn off LED2</a:t>
            </a:r>
          </a:p>
          <a:p>
            <a:pPr algn="l">
              <a:spcBef>
                <a:spcPct val="0"/>
              </a:spcBef>
              <a:buClrTx/>
              <a:buSzTx/>
              <a:buFontTx/>
              <a:buNone/>
            </a:pPr>
            <a:r>
              <a:rPr lang="en-US" altLang="en-US" sz="1800" b="0">
                <a:solidFill>
                  <a:srgbClr val="FFFFFF"/>
                </a:solidFill>
              </a:rPr>
              <a:t>      PAUSE 1000		'Wait 1 second</a:t>
            </a:r>
          </a:p>
          <a:p>
            <a:pPr algn="l">
              <a:spcBef>
                <a:spcPct val="0"/>
              </a:spcBef>
              <a:buClrTx/>
              <a:buSzTx/>
              <a:buFontTx/>
              <a:buNone/>
            </a:pPr>
            <a:r>
              <a:rPr lang="en-US" altLang="en-US" sz="1800" b="0">
                <a:solidFill>
                  <a:srgbClr val="FFFFFF"/>
                </a:solidFill>
              </a:rPr>
              <a:t>      LOW 9		'Turn on LED2</a:t>
            </a:r>
          </a:p>
          <a:p>
            <a:pPr algn="l">
              <a:spcBef>
                <a:spcPct val="0"/>
              </a:spcBef>
              <a:buClrTx/>
              <a:buSzTx/>
              <a:buFontTx/>
              <a:buNone/>
            </a:pPr>
            <a:r>
              <a:rPr lang="en-US" altLang="en-US" sz="1800" b="0">
                <a:solidFill>
                  <a:srgbClr val="FFFFFF"/>
                </a:solidFill>
              </a:rPr>
              <a:t>      PAUSE 5000		'Wait 5 seconds</a:t>
            </a:r>
          </a:p>
          <a:p>
            <a:pPr algn="l">
              <a:spcBef>
                <a:spcPct val="0"/>
              </a:spcBef>
              <a:buClrTx/>
              <a:buSzTx/>
              <a:buFontTx/>
              <a:buNone/>
            </a:pPr>
            <a:r>
              <a:rPr lang="en-US" altLang="en-US" sz="1800" b="0">
                <a:solidFill>
                  <a:srgbClr val="FFFFFF"/>
                </a:solidFill>
              </a:rPr>
              <a:t>GOTO Main		'Jump back to beginning</a:t>
            </a:r>
            <a:r>
              <a:rPr lang="en-US" altLang="en-US" sz="1600" b="0">
                <a:solidFill>
                  <a:srgbClr val="FFFFFF"/>
                </a:solidFill>
              </a:rPr>
              <a:t> </a:t>
            </a:r>
          </a:p>
        </p:txBody>
      </p:sp>
      <p:sp>
        <p:nvSpPr>
          <p:cNvPr id="287758" name="AutoShape 14">
            <a:hlinkClick r:id="" action="ppaction://hlinkshowjump?jump=lastslideviewed" highlightClick="1"/>
            <a:extLst>
              <a:ext uri="{FF2B5EF4-FFF2-40B4-BE49-F238E27FC236}">
                <a16:creationId xmlns:a16="http://schemas.microsoft.com/office/drawing/2014/main" id="{073DBD8F-BBEA-44B2-B2B3-426767D2AC3C}"/>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7">
            <a:extLst>
              <a:ext uri="{FF2B5EF4-FFF2-40B4-BE49-F238E27FC236}">
                <a16:creationId xmlns:a16="http://schemas.microsoft.com/office/drawing/2014/main" id="{77E43E1A-DB7C-4B49-B15D-BF60C29C8933}"/>
              </a:ext>
            </a:extLst>
          </p:cNvPr>
          <p:cNvSpPr>
            <a:spLocks noGrp="1" noChangeArrowheads="1"/>
          </p:cNvSpPr>
          <p:nvPr>
            <p:ph type="sldNum" sz="quarter" idx="4"/>
          </p:nvPr>
        </p:nvSpPr>
        <p:spPr/>
        <p:txBody>
          <a:bodyPr/>
          <a:lstStyle/>
          <a:p>
            <a:fld id="{AC07194E-C712-455F-B11F-BBD1A9112437}" type="slidenum">
              <a:rPr lang="en-US" altLang="en-US"/>
              <a:pPr/>
              <a:t>308</a:t>
            </a:fld>
            <a:endParaRPr lang="en-US" altLang="en-US"/>
          </a:p>
        </p:txBody>
      </p:sp>
      <p:sp>
        <p:nvSpPr>
          <p:cNvPr id="289796" name="Rectangle 4">
            <a:extLst>
              <a:ext uri="{FF2B5EF4-FFF2-40B4-BE49-F238E27FC236}">
                <a16:creationId xmlns:a16="http://schemas.microsoft.com/office/drawing/2014/main" id="{F1B9250D-DE25-4047-A20F-DCD26FCE0E38}"/>
              </a:ext>
            </a:extLst>
          </p:cNvPr>
          <p:cNvSpPr>
            <a:spLocks noGrp="1" noChangeArrowheads="1"/>
          </p:cNvSpPr>
          <p:nvPr>
            <p:ph type="ctrTitle"/>
          </p:nvPr>
        </p:nvSpPr>
        <p:spPr>
          <a:xfrm>
            <a:off x="685800" y="228600"/>
            <a:ext cx="7772400" cy="609600"/>
          </a:xfrm>
          <a:noFill/>
          <a:ln/>
        </p:spPr>
        <p:txBody>
          <a:bodyPr/>
          <a:lstStyle/>
          <a:p>
            <a:r>
              <a:rPr lang="en-US" altLang="en-US" sz="3600"/>
              <a:t>Challenge 4A-3: Solution</a:t>
            </a:r>
            <a:endParaRPr lang="en-US" altLang="en-US"/>
          </a:p>
        </p:txBody>
      </p:sp>
      <p:sp>
        <p:nvSpPr>
          <p:cNvPr id="289798" name="Text Box 6">
            <a:extLst>
              <a:ext uri="{FF2B5EF4-FFF2-40B4-BE49-F238E27FC236}">
                <a16:creationId xmlns:a16="http://schemas.microsoft.com/office/drawing/2014/main" id="{AD13A24C-8731-48FC-9872-6073D53F4B4E}"/>
              </a:ext>
            </a:extLst>
          </p:cNvPr>
          <p:cNvSpPr txBox="1">
            <a:spLocks noChangeArrowheads="1"/>
          </p:cNvSpPr>
          <p:nvPr/>
        </p:nvSpPr>
        <p:spPr bwMode="auto">
          <a:xfrm>
            <a:off x="1295400" y="1219200"/>
            <a:ext cx="6553200" cy="2863850"/>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2000" b="0">
                <a:solidFill>
                  <a:srgbClr val="FFFFFF"/>
                </a:solidFill>
              </a:rPr>
              <a:t>'** 4A Challenge Solution – Blink second LED **</a:t>
            </a:r>
          </a:p>
          <a:p>
            <a:pPr algn="l">
              <a:spcBef>
                <a:spcPct val="0"/>
              </a:spcBef>
              <a:buClrTx/>
              <a:buSzTx/>
              <a:buFontTx/>
              <a:buNone/>
            </a:pPr>
            <a:endParaRPr lang="en-US" altLang="en-US" sz="2000" b="0">
              <a:solidFill>
                <a:srgbClr val="FFFFFF"/>
              </a:solidFill>
            </a:endParaRPr>
          </a:p>
          <a:p>
            <a:pPr algn="l">
              <a:spcBef>
                <a:spcPct val="0"/>
              </a:spcBef>
              <a:buClrTx/>
              <a:buSzTx/>
              <a:buFontTx/>
              <a:buNone/>
            </a:pPr>
            <a:r>
              <a:rPr lang="en-US" altLang="en-US" sz="2000" b="0">
                <a:solidFill>
                  <a:srgbClr val="FFFFFF"/>
                </a:solidFill>
              </a:rPr>
              <a:t>OUTPUT 9		'Set P9 to output</a:t>
            </a:r>
          </a:p>
          <a:p>
            <a:pPr algn="l">
              <a:spcBef>
                <a:spcPct val="0"/>
              </a:spcBef>
              <a:buClrTx/>
              <a:buSzTx/>
              <a:buFontTx/>
              <a:buNone/>
            </a:pPr>
            <a:r>
              <a:rPr lang="en-US" altLang="en-US" sz="2000" b="0">
                <a:solidFill>
                  <a:srgbClr val="FFFFFF"/>
                </a:solidFill>
              </a:rPr>
              <a:t>Main:</a:t>
            </a:r>
          </a:p>
          <a:p>
            <a:pPr algn="l">
              <a:spcBef>
                <a:spcPct val="0"/>
              </a:spcBef>
              <a:buClrTx/>
              <a:buSzTx/>
              <a:buFontTx/>
              <a:buNone/>
            </a:pPr>
            <a:r>
              <a:rPr lang="en-US" altLang="en-US" sz="2000" b="0">
                <a:solidFill>
                  <a:srgbClr val="FFFFFF"/>
                </a:solidFill>
              </a:rPr>
              <a:t>      OUT9 = 1		'Turn off LED2</a:t>
            </a:r>
          </a:p>
          <a:p>
            <a:pPr algn="l">
              <a:spcBef>
                <a:spcPct val="0"/>
              </a:spcBef>
              <a:buClrTx/>
              <a:buSzTx/>
              <a:buFontTx/>
              <a:buNone/>
            </a:pPr>
            <a:r>
              <a:rPr lang="en-US" altLang="en-US" sz="2000" b="0">
                <a:solidFill>
                  <a:srgbClr val="FFFFFF"/>
                </a:solidFill>
              </a:rPr>
              <a:t>      PAUSE 1000	'Wait 1 second</a:t>
            </a:r>
          </a:p>
          <a:p>
            <a:pPr algn="l">
              <a:spcBef>
                <a:spcPct val="0"/>
              </a:spcBef>
              <a:buClrTx/>
              <a:buSzTx/>
              <a:buFontTx/>
              <a:buNone/>
            </a:pPr>
            <a:r>
              <a:rPr lang="en-US" altLang="en-US" sz="2000" b="0">
                <a:solidFill>
                  <a:srgbClr val="FFFFFF"/>
                </a:solidFill>
              </a:rPr>
              <a:t>      OUT9 = 0		'Turn on LED2</a:t>
            </a:r>
          </a:p>
          <a:p>
            <a:pPr algn="l">
              <a:spcBef>
                <a:spcPct val="0"/>
              </a:spcBef>
              <a:buClrTx/>
              <a:buSzTx/>
              <a:buFontTx/>
              <a:buNone/>
            </a:pPr>
            <a:r>
              <a:rPr lang="en-US" altLang="en-US" sz="2000" b="0">
                <a:solidFill>
                  <a:srgbClr val="FFFFFF"/>
                </a:solidFill>
              </a:rPr>
              <a:t>      PAUSE 5000	'Wait 5 seconds</a:t>
            </a:r>
          </a:p>
          <a:p>
            <a:pPr algn="l">
              <a:spcBef>
                <a:spcPct val="0"/>
              </a:spcBef>
              <a:buClrTx/>
              <a:buSzTx/>
              <a:buFontTx/>
              <a:buNone/>
            </a:pPr>
            <a:r>
              <a:rPr lang="en-US" altLang="en-US" sz="2000" b="0">
                <a:solidFill>
                  <a:srgbClr val="FFFFFF"/>
                </a:solidFill>
              </a:rPr>
              <a:t>GOTO Main		'Jump back to beginning</a:t>
            </a:r>
            <a:r>
              <a:rPr lang="en-US" altLang="en-US" sz="1800" b="0">
                <a:solidFill>
                  <a:srgbClr val="FFFFFF"/>
                </a:solidFill>
              </a:rPr>
              <a:t> </a:t>
            </a:r>
          </a:p>
        </p:txBody>
      </p:sp>
      <p:sp>
        <p:nvSpPr>
          <p:cNvPr id="289806" name="AutoShape 14">
            <a:hlinkClick r:id="" action="ppaction://hlinkshowjump?jump=lastslideviewed" highlightClick="1"/>
            <a:extLst>
              <a:ext uri="{FF2B5EF4-FFF2-40B4-BE49-F238E27FC236}">
                <a16:creationId xmlns:a16="http://schemas.microsoft.com/office/drawing/2014/main" id="{4303F1C0-90A5-44A2-BADA-DBAE1A969996}"/>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7">
            <a:extLst>
              <a:ext uri="{FF2B5EF4-FFF2-40B4-BE49-F238E27FC236}">
                <a16:creationId xmlns:a16="http://schemas.microsoft.com/office/drawing/2014/main" id="{69A4963A-9BBD-42F7-84FD-EE85B0D02B2B}"/>
              </a:ext>
            </a:extLst>
          </p:cNvPr>
          <p:cNvSpPr>
            <a:spLocks noGrp="1" noChangeArrowheads="1"/>
          </p:cNvSpPr>
          <p:nvPr>
            <p:ph type="sldNum" sz="quarter" idx="4"/>
          </p:nvPr>
        </p:nvSpPr>
        <p:spPr/>
        <p:txBody>
          <a:bodyPr/>
          <a:lstStyle/>
          <a:p>
            <a:fld id="{52968313-5EF7-4DD7-846D-5485040D855D}" type="slidenum">
              <a:rPr lang="en-US" altLang="en-US"/>
              <a:pPr/>
              <a:t>309</a:t>
            </a:fld>
            <a:endParaRPr lang="en-US" altLang="en-US"/>
          </a:p>
        </p:txBody>
      </p:sp>
      <p:sp>
        <p:nvSpPr>
          <p:cNvPr id="117762" name="Rectangle 2">
            <a:extLst>
              <a:ext uri="{FF2B5EF4-FFF2-40B4-BE49-F238E27FC236}">
                <a16:creationId xmlns:a16="http://schemas.microsoft.com/office/drawing/2014/main" id="{4E070FFB-F189-47A5-9644-416D00225793}"/>
              </a:ext>
            </a:extLst>
          </p:cNvPr>
          <p:cNvSpPr>
            <a:spLocks noGrp="1" noChangeArrowheads="1"/>
          </p:cNvSpPr>
          <p:nvPr>
            <p:ph type="ctrTitle"/>
          </p:nvPr>
        </p:nvSpPr>
        <p:spPr>
          <a:xfrm>
            <a:off x="685800" y="304800"/>
            <a:ext cx="7772400" cy="762000"/>
          </a:xfrm>
        </p:spPr>
        <p:txBody>
          <a:bodyPr/>
          <a:lstStyle/>
          <a:p>
            <a:r>
              <a:rPr lang="en-US" altLang="en-US"/>
              <a:t>Challenge 4B: Solution</a:t>
            </a:r>
          </a:p>
        </p:txBody>
      </p:sp>
      <p:sp>
        <p:nvSpPr>
          <p:cNvPr id="117763" name="Text Box 3">
            <a:extLst>
              <a:ext uri="{FF2B5EF4-FFF2-40B4-BE49-F238E27FC236}">
                <a16:creationId xmlns:a16="http://schemas.microsoft.com/office/drawing/2014/main" id="{4E74CBAE-133C-468D-A2AC-37756FF2B96A}"/>
              </a:ext>
            </a:extLst>
          </p:cNvPr>
          <p:cNvSpPr txBox="1">
            <a:spLocks noChangeArrowheads="1"/>
          </p:cNvSpPr>
          <p:nvPr/>
        </p:nvSpPr>
        <p:spPr bwMode="auto">
          <a:xfrm>
            <a:off x="1752600" y="1447800"/>
            <a:ext cx="5568950" cy="3054350"/>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rgbClr val="FFFFFF"/>
                </a:solidFill>
              </a:rPr>
              <a:t>'** 4B Challenge Solution – Blink both LEDs **</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Main:</a:t>
            </a:r>
          </a:p>
          <a:p>
            <a:pPr algn="l">
              <a:spcBef>
                <a:spcPct val="0"/>
              </a:spcBef>
              <a:buClrTx/>
              <a:buSzTx/>
              <a:buFontTx/>
              <a:buNone/>
            </a:pPr>
            <a:r>
              <a:rPr lang="en-US" altLang="en-US" sz="1600" b="0">
                <a:solidFill>
                  <a:srgbClr val="FFFFFF"/>
                </a:solidFill>
              </a:rPr>
              <a:t>	LOW 8		'LED1</a:t>
            </a:r>
          </a:p>
          <a:p>
            <a:pPr algn="l">
              <a:spcBef>
                <a:spcPct val="0"/>
              </a:spcBef>
              <a:buClrTx/>
              <a:buSzTx/>
              <a:buFontTx/>
              <a:buNone/>
            </a:pPr>
            <a:r>
              <a:rPr lang="en-US" altLang="en-US" sz="1600" b="0">
                <a:solidFill>
                  <a:srgbClr val="FFFFFF"/>
                </a:solidFill>
              </a:rPr>
              <a:t>	HIGH 9		'LED2</a:t>
            </a:r>
          </a:p>
          <a:p>
            <a:pPr algn="l">
              <a:spcBef>
                <a:spcPct val="0"/>
              </a:spcBef>
              <a:buClrTx/>
              <a:buSzTx/>
              <a:buFontTx/>
              <a:buNone/>
            </a:pPr>
            <a:r>
              <a:rPr lang="en-US" altLang="en-US" sz="1600" b="0">
                <a:solidFill>
                  <a:srgbClr val="FFFFFF"/>
                </a:solidFill>
              </a:rPr>
              <a:t>	PAUSE 2000	'Wait 2 seconds</a:t>
            </a:r>
          </a:p>
          <a:p>
            <a:pPr algn="l">
              <a:spcBef>
                <a:spcPct val="0"/>
              </a:spcBef>
              <a:buClrTx/>
              <a:buSzTx/>
              <a:buFontTx/>
              <a:buNone/>
            </a:pPr>
            <a:r>
              <a:rPr lang="en-US" altLang="en-US" sz="1600" b="0">
                <a:solidFill>
                  <a:srgbClr val="FFFFFF"/>
                </a:solidFill>
              </a:rPr>
              <a:t>	LOW 9		'LED2 ON (P9 LED stays on)</a:t>
            </a:r>
          </a:p>
          <a:p>
            <a:pPr algn="l">
              <a:spcBef>
                <a:spcPct val="0"/>
              </a:spcBef>
              <a:buClrTx/>
              <a:buSzTx/>
              <a:buFontTx/>
              <a:buNone/>
            </a:pPr>
            <a:r>
              <a:rPr lang="en-US" altLang="en-US" sz="1600" b="0">
                <a:solidFill>
                  <a:srgbClr val="FFFFFF"/>
                </a:solidFill>
              </a:rPr>
              <a:t>	PAUSE 1000	'Wait 1 second</a:t>
            </a:r>
          </a:p>
          <a:p>
            <a:pPr algn="l">
              <a:spcBef>
                <a:spcPct val="0"/>
              </a:spcBef>
              <a:buClrTx/>
              <a:buSzTx/>
              <a:buFontTx/>
              <a:buNone/>
            </a:pPr>
            <a:r>
              <a:rPr lang="en-US" altLang="en-US" sz="1600" b="0">
                <a:solidFill>
                  <a:srgbClr val="FFFFFF"/>
                </a:solidFill>
              </a:rPr>
              <a:t>	HIGH 8		'LED1 off</a:t>
            </a:r>
          </a:p>
          <a:p>
            <a:pPr algn="l">
              <a:spcBef>
                <a:spcPct val="0"/>
              </a:spcBef>
              <a:buClrTx/>
              <a:buSzTx/>
              <a:buFontTx/>
              <a:buNone/>
            </a:pPr>
            <a:r>
              <a:rPr lang="en-US" altLang="en-US" sz="1600" b="0">
                <a:solidFill>
                  <a:srgbClr val="FFFFFF"/>
                </a:solidFill>
              </a:rPr>
              <a:t>	HIGH 9		'LED1 off</a:t>
            </a:r>
          </a:p>
          <a:p>
            <a:pPr algn="l">
              <a:spcBef>
                <a:spcPct val="0"/>
              </a:spcBef>
              <a:buClrTx/>
              <a:buSzTx/>
              <a:buFontTx/>
              <a:buNone/>
            </a:pPr>
            <a:r>
              <a:rPr lang="en-US" altLang="en-US" sz="1600" b="0">
                <a:solidFill>
                  <a:srgbClr val="FFFFFF"/>
                </a:solidFill>
              </a:rPr>
              <a:t>	PAUSE 500	'Wait one-half second</a:t>
            </a:r>
          </a:p>
          <a:p>
            <a:pPr algn="l">
              <a:spcBef>
                <a:spcPct val="0"/>
              </a:spcBef>
              <a:buClrTx/>
              <a:buSzTx/>
              <a:buFontTx/>
              <a:buNone/>
            </a:pPr>
            <a:r>
              <a:rPr lang="en-US" altLang="en-US" sz="1600" b="0">
                <a:solidFill>
                  <a:srgbClr val="FFFFFF"/>
                </a:solidFill>
              </a:rPr>
              <a:t>GOTO Main</a:t>
            </a:r>
          </a:p>
        </p:txBody>
      </p:sp>
      <p:sp>
        <p:nvSpPr>
          <p:cNvPr id="117765" name="Text Box 5">
            <a:extLst>
              <a:ext uri="{FF2B5EF4-FFF2-40B4-BE49-F238E27FC236}">
                <a16:creationId xmlns:a16="http://schemas.microsoft.com/office/drawing/2014/main" id="{48E9388B-FCFB-43B1-8AD4-BE9A2FB86C33}"/>
              </a:ext>
            </a:extLst>
          </p:cNvPr>
          <p:cNvSpPr txBox="1">
            <a:spLocks noChangeArrowheads="1"/>
          </p:cNvSpPr>
          <p:nvPr/>
        </p:nvSpPr>
        <p:spPr bwMode="auto">
          <a:xfrm>
            <a:off x="990600" y="4876800"/>
            <a:ext cx="7027863" cy="365125"/>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en-US" sz="1600"/>
              <a:t>Did you waste code memory by turning on an already on P8 LED?</a:t>
            </a:r>
            <a:endParaRPr lang="en-US" altLang="en-US" sz="1600" b="0">
              <a:solidFill>
                <a:schemeClr val="tx1"/>
              </a:solidFill>
            </a:endParaRPr>
          </a:p>
        </p:txBody>
      </p:sp>
      <p:sp>
        <p:nvSpPr>
          <p:cNvPr id="117768" name="AutoShape 8">
            <a:hlinkClick r:id="" action="ppaction://hlinkshowjump?jump=lastslideviewed" highlightClick="1"/>
            <a:extLst>
              <a:ext uri="{FF2B5EF4-FFF2-40B4-BE49-F238E27FC236}">
                <a16:creationId xmlns:a16="http://schemas.microsoft.com/office/drawing/2014/main" id="{89C851E2-EEAC-4FE1-BA08-B75BE7D9498B}"/>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5A65D87-66D2-442B-AB45-EE2B9E01E45A}"/>
              </a:ext>
            </a:extLst>
          </p:cNvPr>
          <p:cNvSpPr>
            <a:spLocks noGrp="1"/>
          </p:cNvSpPr>
          <p:nvPr>
            <p:ph type="sldNum" sz="quarter" idx="12"/>
          </p:nvPr>
        </p:nvSpPr>
        <p:spPr/>
        <p:txBody>
          <a:bodyPr/>
          <a:lstStyle/>
          <a:p>
            <a:fld id="{F8292B55-53C5-45DE-8D44-B0D9C0A57995}" type="slidenum">
              <a:rPr lang="en-US" altLang="en-US"/>
              <a:pPr/>
              <a:t>31</a:t>
            </a:fld>
            <a:endParaRPr lang="en-US" altLang="en-US"/>
          </a:p>
        </p:txBody>
      </p:sp>
      <p:sp>
        <p:nvSpPr>
          <p:cNvPr id="226306" name="Rectangle 2">
            <a:extLst>
              <a:ext uri="{FF2B5EF4-FFF2-40B4-BE49-F238E27FC236}">
                <a16:creationId xmlns:a16="http://schemas.microsoft.com/office/drawing/2014/main" id="{6902F4FC-E839-4886-B311-BA2CD56A55F2}"/>
              </a:ext>
            </a:extLst>
          </p:cNvPr>
          <p:cNvSpPr>
            <a:spLocks noGrp="1" noRot="1" noChangeArrowheads="1"/>
          </p:cNvSpPr>
          <p:nvPr>
            <p:ph type="title"/>
          </p:nvPr>
        </p:nvSpPr>
        <p:spPr/>
        <p:txBody>
          <a:bodyPr/>
          <a:lstStyle/>
          <a:p>
            <a:r>
              <a:rPr lang="en-US" altLang="en-US"/>
              <a:t>Section 3: BASIC Stamp Editor</a:t>
            </a:r>
          </a:p>
        </p:txBody>
      </p:sp>
      <p:sp>
        <p:nvSpPr>
          <p:cNvPr id="226307" name="Rectangle 3">
            <a:extLst>
              <a:ext uri="{FF2B5EF4-FFF2-40B4-BE49-F238E27FC236}">
                <a16:creationId xmlns:a16="http://schemas.microsoft.com/office/drawing/2014/main" id="{BA666A48-D1B4-4121-9383-6572EB6CD04B}"/>
              </a:ext>
            </a:extLst>
          </p:cNvPr>
          <p:cNvSpPr>
            <a:spLocks noGrp="1" noRot="1" noChangeArrowheads="1"/>
          </p:cNvSpPr>
          <p:nvPr>
            <p:ph type="body" idx="1"/>
          </p:nvPr>
        </p:nvSpPr>
        <p:spPr/>
        <p:txBody>
          <a:bodyPr/>
          <a:lstStyle/>
          <a:p>
            <a:pPr lvl="1">
              <a:lnSpc>
                <a:spcPct val="90000"/>
              </a:lnSpc>
            </a:pPr>
            <a:r>
              <a:rPr lang="en-US" altLang="en-US">
                <a:hlinkClick r:id="rId2" action="ppaction://hlinksldjump"/>
              </a:rPr>
              <a:t>BASIC Stamp Editor</a:t>
            </a:r>
            <a:endParaRPr lang="en-US" altLang="en-US"/>
          </a:p>
          <a:p>
            <a:pPr lvl="1">
              <a:lnSpc>
                <a:spcPct val="90000"/>
              </a:lnSpc>
            </a:pPr>
            <a:r>
              <a:rPr lang="en-US" altLang="en-US">
                <a:hlinkClick r:id="rId3" action="ppaction://hlinksldjump"/>
              </a:rPr>
              <a:t>Identifying the BASIC Stamp</a:t>
            </a:r>
            <a:endParaRPr lang="en-US" altLang="en-US"/>
          </a:p>
          <a:p>
            <a:pPr lvl="1">
              <a:lnSpc>
                <a:spcPct val="90000"/>
              </a:lnSpc>
            </a:pPr>
            <a:r>
              <a:rPr lang="en-US" altLang="en-US">
                <a:hlinkClick r:id="rId4" action="ppaction://hlinksldjump"/>
              </a:rPr>
              <a:t>Writing the Program</a:t>
            </a:r>
            <a:endParaRPr lang="en-US" altLang="en-US"/>
          </a:p>
          <a:p>
            <a:pPr lvl="1">
              <a:lnSpc>
                <a:spcPct val="90000"/>
              </a:lnSpc>
            </a:pPr>
            <a:r>
              <a:rPr lang="en-US" altLang="en-US">
                <a:hlinkClick r:id="rId5" action="ppaction://hlinksldjump"/>
              </a:rPr>
              <a:t>Downloading or Running Code</a:t>
            </a:r>
            <a:endParaRPr lang="en-US" altLang="en-US"/>
          </a:p>
          <a:p>
            <a:pPr lvl="1">
              <a:lnSpc>
                <a:spcPct val="90000"/>
              </a:lnSpc>
            </a:pPr>
            <a:r>
              <a:rPr lang="en-US" altLang="en-US">
                <a:hlinkClick r:id="rId6" action="ppaction://hlinksldjump"/>
              </a:rPr>
              <a:t>Tokenizing and Errors</a:t>
            </a:r>
            <a:endParaRPr lang="en-US" altLang="en-US"/>
          </a:p>
          <a:p>
            <a:pPr lvl="1">
              <a:lnSpc>
                <a:spcPct val="90000"/>
              </a:lnSpc>
            </a:pPr>
            <a:r>
              <a:rPr lang="en-US" altLang="en-US">
                <a:hlinkClick r:id="rId7" action="ppaction://hlinksldjump"/>
              </a:rPr>
              <a:t>Commenting Code</a:t>
            </a:r>
            <a:endParaRPr lang="en-US" altLang="en-US"/>
          </a:p>
          <a:p>
            <a:pPr lvl="1">
              <a:lnSpc>
                <a:spcPct val="90000"/>
              </a:lnSpc>
            </a:pPr>
            <a:r>
              <a:rPr lang="en-US" altLang="en-US">
                <a:hlinkClick r:id="rId8" action="ppaction://hlinksldjump"/>
              </a:rPr>
              <a:t>DEBUG Window</a:t>
            </a:r>
            <a:endParaRPr lang="en-US" altLang="en-US"/>
          </a:p>
          <a:p>
            <a:pPr lvl="1">
              <a:lnSpc>
                <a:spcPct val="90000"/>
              </a:lnSpc>
            </a:pPr>
            <a:r>
              <a:rPr lang="en-US" altLang="en-US">
                <a:hlinkClick r:id="rId9" action="ppaction://hlinksldjump"/>
              </a:rPr>
              <a:t>Memory Map</a:t>
            </a:r>
            <a:endParaRPr lang="en-US" altLang="en-US"/>
          </a:p>
          <a:p>
            <a:pPr lvl="1">
              <a:lnSpc>
                <a:spcPct val="90000"/>
              </a:lnSpc>
            </a:pPr>
            <a:r>
              <a:rPr lang="en-US" altLang="en-US">
                <a:hlinkClick r:id="rId10" action="ppaction://hlinksldjump"/>
              </a:rPr>
              <a:t>Preferences</a:t>
            </a:r>
            <a:endParaRPr lang="en-US" altLang="en-US"/>
          </a:p>
          <a:p>
            <a:pPr lvl="1">
              <a:lnSpc>
                <a:spcPct val="90000"/>
              </a:lnSpc>
            </a:pPr>
            <a:r>
              <a:rPr lang="en-US" altLang="en-US">
                <a:hlinkClick r:id="rId11" action="ppaction://hlinksldjump"/>
              </a:rPr>
              <a:t>Help Files</a:t>
            </a:r>
            <a:endParaRPr lang="en-US" altLang="en-US"/>
          </a:p>
          <a:p>
            <a:pPr lvl="1">
              <a:lnSpc>
                <a:spcPct val="90000"/>
              </a:lnSpc>
            </a:pPr>
            <a:r>
              <a:rPr lang="en-US" altLang="en-US">
                <a:hlinkClick r:id="rId12" action="ppaction://hlinksldjump"/>
              </a:rPr>
              <a:t>Instruction Syntax Convention</a:t>
            </a:r>
            <a:endParaRPr lang="en-US" altLang="en-US"/>
          </a:p>
        </p:txBody>
      </p:sp>
    </p:spTree>
  </p:cSld>
  <p:clrMapOvr>
    <a:masterClrMapping/>
  </p:clrMapOvr>
  <p:transition advClick="0"/>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7">
            <a:extLst>
              <a:ext uri="{FF2B5EF4-FFF2-40B4-BE49-F238E27FC236}">
                <a16:creationId xmlns:a16="http://schemas.microsoft.com/office/drawing/2014/main" id="{42410191-989C-4504-9599-FF87849EAD0F}"/>
              </a:ext>
            </a:extLst>
          </p:cNvPr>
          <p:cNvSpPr>
            <a:spLocks noGrp="1" noChangeArrowheads="1"/>
          </p:cNvSpPr>
          <p:nvPr>
            <p:ph type="sldNum" sz="quarter" idx="4"/>
          </p:nvPr>
        </p:nvSpPr>
        <p:spPr/>
        <p:txBody>
          <a:bodyPr/>
          <a:lstStyle/>
          <a:p>
            <a:fld id="{449E2CAD-B2B7-498C-8E00-607602E62751}" type="slidenum">
              <a:rPr lang="en-US" altLang="en-US"/>
              <a:pPr/>
              <a:t>310</a:t>
            </a:fld>
            <a:endParaRPr lang="en-US" altLang="en-US"/>
          </a:p>
        </p:txBody>
      </p:sp>
      <p:sp>
        <p:nvSpPr>
          <p:cNvPr id="123906" name="Rectangle 2">
            <a:extLst>
              <a:ext uri="{FF2B5EF4-FFF2-40B4-BE49-F238E27FC236}">
                <a16:creationId xmlns:a16="http://schemas.microsoft.com/office/drawing/2014/main" id="{0E83569F-7167-4975-9740-B4DBA3F0902E}"/>
              </a:ext>
            </a:extLst>
          </p:cNvPr>
          <p:cNvSpPr>
            <a:spLocks noGrp="1" noChangeArrowheads="1"/>
          </p:cNvSpPr>
          <p:nvPr>
            <p:ph type="ctrTitle"/>
          </p:nvPr>
        </p:nvSpPr>
        <p:spPr>
          <a:xfrm>
            <a:off x="609600" y="457200"/>
            <a:ext cx="7772400" cy="533400"/>
          </a:xfrm>
        </p:spPr>
        <p:txBody>
          <a:bodyPr/>
          <a:lstStyle/>
          <a:p>
            <a:r>
              <a:rPr lang="en-US" altLang="en-US"/>
              <a:t>Challenge 4C: Solution</a:t>
            </a:r>
          </a:p>
        </p:txBody>
      </p:sp>
      <p:sp>
        <p:nvSpPr>
          <p:cNvPr id="123907" name="Text Box 3">
            <a:extLst>
              <a:ext uri="{FF2B5EF4-FFF2-40B4-BE49-F238E27FC236}">
                <a16:creationId xmlns:a16="http://schemas.microsoft.com/office/drawing/2014/main" id="{DC9F7743-048D-4DE8-B98F-790B9DF9EAE7}"/>
              </a:ext>
            </a:extLst>
          </p:cNvPr>
          <p:cNvSpPr txBox="1">
            <a:spLocks noChangeArrowheads="1"/>
          </p:cNvSpPr>
          <p:nvPr/>
        </p:nvSpPr>
        <p:spPr bwMode="auto">
          <a:xfrm>
            <a:off x="1828800" y="1219200"/>
            <a:ext cx="5422900" cy="5013325"/>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400">
                <a:solidFill>
                  <a:srgbClr val="FFFFFF"/>
                </a:solidFill>
              </a:rPr>
              <a:t>'{$STAMP BS2}</a:t>
            </a:r>
          </a:p>
          <a:p>
            <a:pPr algn="l">
              <a:spcBef>
                <a:spcPct val="0"/>
              </a:spcBef>
              <a:buClrTx/>
              <a:buSzTx/>
              <a:buFontTx/>
              <a:buNone/>
            </a:pPr>
            <a:r>
              <a:rPr lang="en-US" altLang="en-US" sz="1400">
                <a:solidFill>
                  <a:srgbClr val="FFFFFF"/>
                </a:solidFill>
              </a:rPr>
              <a:t>'** 4C Challenge Solution Example **</a:t>
            </a:r>
          </a:p>
          <a:p>
            <a:pPr algn="l">
              <a:spcBef>
                <a:spcPct val="0"/>
              </a:spcBef>
              <a:buClrTx/>
              <a:buSzTx/>
              <a:buFontTx/>
              <a:buNone/>
            </a:pPr>
            <a:endParaRPr lang="en-US" altLang="en-US" sz="1400">
              <a:solidFill>
                <a:srgbClr val="FFFFFF"/>
              </a:solidFill>
            </a:endParaRPr>
          </a:p>
          <a:p>
            <a:pPr algn="l">
              <a:spcBef>
                <a:spcPct val="0"/>
              </a:spcBef>
              <a:buClrTx/>
              <a:buSzTx/>
              <a:buFontTx/>
              <a:buNone/>
            </a:pPr>
            <a:r>
              <a:rPr lang="en-US" altLang="en-US" sz="1400">
                <a:solidFill>
                  <a:srgbClr val="FFFFFF"/>
                </a:solidFill>
              </a:rPr>
              <a:t>Main:</a:t>
            </a:r>
          </a:p>
          <a:p>
            <a:pPr algn="l">
              <a:spcBef>
                <a:spcPct val="0"/>
              </a:spcBef>
              <a:buClrTx/>
              <a:buSzTx/>
              <a:buFontTx/>
              <a:buNone/>
            </a:pPr>
            <a:r>
              <a:rPr lang="en-US" altLang="en-US" sz="1400">
                <a:solidFill>
                  <a:srgbClr val="FFFFFF"/>
                </a:solidFill>
              </a:rPr>
              <a:t>	LOW 8		'LED1</a:t>
            </a:r>
          </a:p>
          <a:p>
            <a:pPr algn="l">
              <a:spcBef>
                <a:spcPct val="0"/>
              </a:spcBef>
              <a:buClrTx/>
              <a:buSzTx/>
              <a:buFontTx/>
              <a:buNone/>
            </a:pPr>
            <a:r>
              <a:rPr lang="en-US" altLang="en-US" sz="1400">
                <a:solidFill>
                  <a:srgbClr val="FFFFFF"/>
                </a:solidFill>
              </a:rPr>
              <a:t>	HIGH 9		'LED2</a:t>
            </a:r>
          </a:p>
          <a:p>
            <a:pPr algn="l">
              <a:spcBef>
                <a:spcPct val="0"/>
              </a:spcBef>
              <a:buClrTx/>
              <a:buSzTx/>
              <a:buFontTx/>
              <a:buNone/>
            </a:pPr>
            <a:r>
              <a:rPr lang="en-US" altLang="en-US" sz="1400">
                <a:solidFill>
                  <a:srgbClr val="FFFFFF"/>
                </a:solidFill>
              </a:rPr>
              <a:t>	DEBUG ? OUT8</a:t>
            </a:r>
          </a:p>
          <a:p>
            <a:pPr algn="l">
              <a:spcBef>
                <a:spcPct val="0"/>
              </a:spcBef>
              <a:buClrTx/>
              <a:buSzTx/>
              <a:buFontTx/>
              <a:buNone/>
            </a:pPr>
            <a:r>
              <a:rPr lang="en-US" altLang="en-US" sz="1400">
                <a:solidFill>
                  <a:srgbClr val="FFFFFF"/>
                </a:solidFill>
              </a:rPr>
              <a:t>	DEBUG ? OUT9</a:t>
            </a:r>
          </a:p>
          <a:p>
            <a:pPr algn="l">
              <a:spcBef>
                <a:spcPct val="0"/>
              </a:spcBef>
              <a:buClrTx/>
              <a:buSzTx/>
              <a:buFontTx/>
              <a:buNone/>
            </a:pPr>
            <a:r>
              <a:rPr lang="en-US" altLang="en-US" sz="1400">
                <a:solidFill>
                  <a:srgbClr val="FFFFFF"/>
                </a:solidFill>
              </a:rPr>
              <a:t>	DEBUG "2 second pause",CR</a:t>
            </a:r>
          </a:p>
          <a:p>
            <a:pPr algn="l">
              <a:spcBef>
                <a:spcPct val="0"/>
              </a:spcBef>
              <a:buClrTx/>
              <a:buSzTx/>
              <a:buFontTx/>
              <a:buNone/>
            </a:pPr>
            <a:r>
              <a:rPr lang="en-US" altLang="en-US" sz="1400">
                <a:solidFill>
                  <a:srgbClr val="FFFFFF"/>
                </a:solidFill>
              </a:rPr>
              <a:t>	PAUSE 2000	'Wait 2 seconds</a:t>
            </a:r>
          </a:p>
          <a:p>
            <a:pPr algn="l">
              <a:spcBef>
                <a:spcPct val="0"/>
              </a:spcBef>
              <a:buClrTx/>
              <a:buSzTx/>
              <a:buFontTx/>
              <a:buNone/>
            </a:pPr>
            <a:r>
              <a:rPr lang="en-US" altLang="en-US" sz="1400">
                <a:solidFill>
                  <a:srgbClr val="FFFFFF"/>
                </a:solidFill>
              </a:rPr>
              <a:t>	LOW 9		'LED2 ON (LED P11 stays on)</a:t>
            </a:r>
          </a:p>
          <a:p>
            <a:pPr algn="l">
              <a:spcBef>
                <a:spcPct val="0"/>
              </a:spcBef>
              <a:buClrTx/>
              <a:buSzTx/>
              <a:buFontTx/>
              <a:buNone/>
            </a:pPr>
            <a:r>
              <a:rPr lang="en-US" altLang="en-US" sz="1400">
                <a:solidFill>
                  <a:srgbClr val="FFFFFF"/>
                </a:solidFill>
              </a:rPr>
              <a:t>       	DEBUG ? OUT8</a:t>
            </a:r>
          </a:p>
          <a:p>
            <a:pPr algn="l">
              <a:spcBef>
                <a:spcPct val="0"/>
              </a:spcBef>
              <a:buClrTx/>
              <a:buSzTx/>
              <a:buFontTx/>
              <a:buNone/>
            </a:pPr>
            <a:r>
              <a:rPr lang="en-US" altLang="en-US" sz="1400">
                <a:solidFill>
                  <a:srgbClr val="FFFFFF"/>
                </a:solidFill>
              </a:rPr>
              <a:t>	DEBUG ? OUT9</a:t>
            </a:r>
          </a:p>
          <a:p>
            <a:pPr algn="l">
              <a:spcBef>
                <a:spcPct val="0"/>
              </a:spcBef>
              <a:buClrTx/>
              <a:buSzTx/>
              <a:buFontTx/>
              <a:buNone/>
            </a:pPr>
            <a:r>
              <a:rPr lang="en-US" altLang="en-US" sz="1400">
                <a:solidFill>
                  <a:srgbClr val="FFFFFF"/>
                </a:solidFill>
              </a:rPr>
              <a:t>	DEBUG "1 second pause",CR</a:t>
            </a:r>
          </a:p>
          <a:p>
            <a:pPr algn="l">
              <a:spcBef>
                <a:spcPct val="0"/>
              </a:spcBef>
              <a:buClrTx/>
              <a:buSzTx/>
              <a:buFontTx/>
              <a:buNone/>
            </a:pPr>
            <a:r>
              <a:rPr lang="en-US" altLang="en-US" sz="1400">
                <a:solidFill>
                  <a:srgbClr val="FFFFFF"/>
                </a:solidFill>
              </a:rPr>
              <a:t>	PAUSE 1000	'Wait 1 second</a:t>
            </a:r>
          </a:p>
          <a:p>
            <a:pPr algn="l">
              <a:spcBef>
                <a:spcPct val="0"/>
              </a:spcBef>
              <a:buClrTx/>
              <a:buSzTx/>
              <a:buFontTx/>
              <a:buNone/>
            </a:pPr>
            <a:r>
              <a:rPr lang="en-US" altLang="en-US" sz="1400">
                <a:solidFill>
                  <a:srgbClr val="FFFFFF"/>
                </a:solidFill>
              </a:rPr>
              <a:t>	HIGH 8		'LED1 off</a:t>
            </a:r>
          </a:p>
          <a:p>
            <a:pPr algn="l">
              <a:spcBef>
                <a:spcPct val="0"/>
              </a:spcBef>
              <a:buClrTx/>
              <a:buSzTx/>
              <a:buFontTx/>
              <a:buNone/>
            </a:pPr>
            <a:r>
              <a:rPr lang="en-US" altLang="en-US" sz="1400">
                <a:solidFill>
                  <a:srgbClr val="FFFFFF"/>
                </a:solidFill>
              </a:rPr>
              <a:t>	HIGH 9		'LED2 off</a:t>
            </a:r>
          </a:p>
          <a:p>
            <a:pPr algn="l">
              <a:spcBef>
                <a:spcPct val="0"/>
              </a:spcBef>
              <a:buClrTx/>
              <a:buSzTx/>
              <a:buFontTx/>
              <a:buNone/>
            </a:pPr>
            <a:r>
              <a:rPr lang="en-US" altLang="en-US" sz="1400">
                <a:solidFill>
                  <a:srgbClr val="FFFFFF"/>
                </a:solidFill>
              </a:rPr>
              <a:t>	DEBUG ? OUT8</a:t>
            </a:r>
          </a:p>
          <a:p>
            <a:pPr algn="l">
              <a:spcBef>
                <a:spcPct val="0"/>
              </a:spcBef>
              <a:buClrTx/>
              <a:buSzTx/>
              <a:buFontTx/>
              <a:buNone/>
            </a:pPr>
            <a:r>
              <a:rPr lang="en-US" altLang="en-US" sz="1400">
                <a:solidFill>
                  <a:srgbClr val="FFFFFF"/>
                </a:solidFill>
              </a:rPr>
              <a:t>	DEBUG ? OUT9</a:t>
            </a:r>
          </a:p>
          <a:p>
            <a:pPr algn="l">
              <a:spcBef>
                <a:spcPct val="0"/>
              </a:spcBef>
              <a:buClrTx/>
              <a:buSzTx/>
              <a:buFontTx/>
              <a:buNone/>
            </a:pPr>
            <a:r>
              <a:rPr lang="en-US" altLang="en-US" sz="1400">
                <a:solidFill>
                  <a:srgbClr val="FFFFFF"/>
                </a:solidFill>
              </a:rPr>
              <a:t>	DEBUG "0.5 second pause",CR</a:t>
            </a:r>
          </a:p>
          <a:p>
            <a:pPr algn="l">
              <a:spcBef>
                <a:spcPct val="0"/>
              </a:spcBef>
              <a:buClrTx/>
              <a:buSzTx/>
              <a:buFontTx/>
              <a:buNone/>
            </a:pPr>
            <a:r>
              <a:rPr lang="en-US" altLang="en-US" sz="1400">
                <a:solidFill>
                  <a:srgbClr val="FFFFFF"/>
                </a:solidFill>
              </a:rPr>
              <a:t>	PAUSE 500	'Wait one-half second</a:t>
            </a:r>
          </a:p>
          <a:p>
            <a:pPr algn="l">
              <a:spcBef>
                <a:spcPct val="0"/>
              </a:spcBef>
              <a:buClrTx/>
              <a:buSzTx/>
              <a:buFontTx/>
              <a:buNone/>
            </a:pPr>
            <a:r>
              <a:rPr lang="en-US" altLang="en-US" sz="1400">
                <a:solidFill>
                  <a:srgbClr val="FFFFFF"/>
                </a:solidFill>
              </a:rPr>
              <a:t>GOTO Main</a:t>
            </a:r>
          </a:p>
          <a:p>
            <a:pPr algn="l">
              <a:spcBef>
                <a:spcPct val="0"/>
              </a:spcBef>
              <a:buClrTx/>
              <a:buSzTx/>
              <a:buFontTx/>
              <a:buNone/>
            </a:pPr>
            <a:endParaRPr lang="en-US" altLang="en-US" sz="1400">
              <a:solidFill>
                <a:schemeClr val="tx1"/>
              </a:solidFill>
            </a:endParaRPr>
          </a:p>
        </p:txBody>
      </p:sp>
      <p:sp>
        <p:nvSpPr>
          <p:cNvPr id="123910" name="AutoShape 6">
            <a:hlinkClick r:id="" action="ppaction://hlinkshowjump?jump=lastslideviewed" highlightClick="1"/>
            <a:extLst>
              <a:ext uri="{FF2B5EF4-FFF2-40B4-BE49-F238E27FC236}">
                <a16:creationId xmlns:a16="http://schemas.microsoft.com/office/drawing/2014/main" id="{1A6723AD-71FC-40B7-8F05-86C694B973CA}"/>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7">
            <a:extLst>
              <a:ext uri="{FF2B5EF4-FFF2-40B4-BE49-F238E27FC236}">
                <a16:creationId xmlns:a16="http://schemas.microsoft.com/office/drawing/2014/main" id="{743A3103-86AB-4610-8DBC-127FEAFBDBC8}"/>
              </a:ext>
            </a:extLst>
          </p:cNvPr>
          <p:cNvSpPr>
            <a:spLocks noGrp="1" noChangeArrowheads="1"/>
          </p:cNvSpPr>
          <p:nvPr>
            <p:ph type="sldNum" sz="quarter" idx="4"/>
          </p:nvPr>
        </p:nvSpPr>
        <p:spPr/>
        <p:txBody>
          <a:bodyPr/>
          <a:lstStyle/>
          <a:p>
            <a:fld id="{A6D28953-B145-455A-898E-FCD354DE112D}" type="slidenum">
              <a:rPr lang="en-US" altLang="en-US"/>
              <a:pPr/>
              <a:t>311</a:t>
            </a:fld>
            <a:endParaRPr lang="en-US" altLang="en-US"/>
          </a:p>
        </p:txBody>
      </p:sp>
      <p:sp>
        <p:nvSpPr>
          <p:cNvPr id="125954" name="Rectangle 2">
            <a:extLst>
              <a:ext uri="{FF2B5EF4-FFF2-40B4-BE49-F238E27FC236}">
                <a16:creationId xmlns:a16="http://schemas.microsoft.com/office/drawing/2014/main" id="{29F8527B-D34F-4D7E-934E-CBBB9EB90D10}"/>
              </a:ext>
            </a:extLst>
          </p:cNvPr>
          <p:cNvSpPr>
            <a:spLocks noGrp="1" noChangeArrowheads="1"/>
          </p:cNvSpPr>
          <p:nvPr>
            <p:ph type="ctrTitle"/>
          </p:nvPr>
        </p:nvSpPr>
        <p:spPr>
          <a:xfrm>
            <a:off x="609600" y="304800"/>
            <a:ext cx="7772400" cy="609600"/>
          </a:xfrm>
        </p:spPr>
        <p:txBody>
          <a:bodyPr/>
          <a:lstStyle/>
          <a:p>
            <a:r>
              <a:rPr lang="en-US" altLang="en-US"/>
              <a:t>Challenge 4D-1: Solution</a:t>
            </a:r>
          </a:p>
        </p:txBody>
      </p:sp>
      <p:graphicFrame>
        <p:nvGraphicFramePr>
          <p:cNvPr id="125958" name="Object 6">
            <a:extLst>
              <a:ext uri="{FF2B5EF4-FFF2-40B4-BE49-F238E27FC236}">
                <a16:creationId xmlns:a16="http://schemas.microsoft.com/office/drawing/2014/main" id="{50CE618B-85C6-4AF3-91E3-D49666E1DEBF}"/>
              </a:ext>
            </a:extLst>
          </p:cNvPr>
          <p:cNvGraphicFramePr>
            <a:graphicFrameLocks noChangeAspect="1"/>
          </p:cNvGraphicFramePr>
          <p:nvPr/>
        </p:nvGraphicFramePr>
        <p:xfrm>
          <a:off x="1143000" y="3276600"/>
          <a:ext cx="2743200" cy="2084388"/>
        </p:xfrm>
        <a:graphic>
          <a:graphicData uri="http://schemas.openxmlformats.org/presentationml/2006/ole">
            <mc:AlternateContent xmlns:mc="http://schemas.openxmlformats.org/markup-compatibility/2006">
              <mc:Choice xmlns:v="urn:schemas-microsoft-com:vml" Requires="v">
                <p:oleObj spid="_x0000_s125964" name="Bitmap Image" r:id="rId3" imgW="2305372" imgH="2133898" progId="Paint.Picture">
                  <p:embed/>
                </p:oleObj>
              </mc:Choice>
              <mc:Fallback>
                <p:oleObj name="Bitmap Image" r:id="rId3" imgW="2305372" imgH="2133898"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276600"/>
                        <a:ext cx="2743200" cy="2084388"/>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5961" name="Text Box 9">
            <a:extLst>
              <a:ext uri="{FF2B5EF4-FFF2-40B4-BE49-F238E27FC236}">
                <a16:creationId xmlns:a16="http://schemas.microsoft.com/office/drawing/2014/main" id="{A763C815-F130-4AB7-BD37-DB22170F2795}"/>
              </a:ext>
            </a:extLst>
          </p:cNvPr>
          <p:cNvSpPr txBox="1">
            <a:spLocks noChangeArrowheads="1"/>
          </p:cNvSpPr>
          <p:nvPr/>
        </p:nvSpPr>
        <p:spPr bwMode="auto">
          <a:xfrm>
            <a:off x="1219200" y="2438400"/>
            <a:ext cx="2774950" cy="366713"/>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800" b="0">
                <a:solidFill>
                  <a:schemeClr val="tx1"/>
                </a:solidFill>
                <a:effectLst>
                  <a:outerShdw blurRad="38100" dist="38100" dir="2700000" algn="tl">
                    <a:srgbClr val="000000"/>
                  </a:outerShdw>
                </a:effectLst>
              </a:rPr>
              <a:t>Add a second pushbutton</a:t>
            </a:r>
          </a:p>
        </p:txBody>
      </p:sp>
      <p:sp>
        <p:nvSpPr>
          <p:cNvPr id="125962" name="AutoShape 10">
            <a:hlinkClick r:id="" action="ppaction://hlinkshowjump?jump=lastslideviewed" highlightClick="1"/>
            <a:extLst>
              <a:ext uri="{FF2B5EF4-FFF2-40B4-BE49-F238E27FC236}">
                <a16:creationId xmlns:a16="http://schemas.microsoft.com/office/drawing/2014/main" id="{516ED326-D20D-4190-8CAB-4FF97E1D7C91}"/>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25963" name="Picture 11" descr="M:\My Documents\TUTORIAL\newpics\2 switch 2 LED.jpg">
            <a:extLst>
              <a:ext uri="{FF2B5EF4-FFF2-40B4-BE49-F238E27FC236}">
                <a16:creationId xmlns:a16="http://schemas.microsoft.com/office/drawing/2014/main" id="{6002FE43-10C9-4E9A-8A91-7DF411915F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3750" t="10001" r="30313" b="7500"/>
          <a:stretch>
            <a:fillRect/>
          </a:stretch>
        </p:blipFill>
        <p:spPr bwMode="auto">
          <a:xfrm>
            <a:off x="5257800" y="2133600"/>
            <a:ext cx="2659063" cy="35814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advClick="0"/>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7">
            <a:extLst>
              <a:ext uri="{FF2B5EF4-FFF2-40B4-BE49-F238E27FC236}">
                <a16:creationId xmlns:a16="http://schemas.microsoft.com/office/drawing/2014/main" id="{89B7566D-74C5-490A-A0FD-3A1704FA9CE3}"/>
              </a:ext>
            </a:extLst>
          </p:cNvPr>
          <p:cNvSpPr>
            <a:spLocks noGrp="1" noChangeArrowheads="1"/>
          </p:cNvSpPr>
          <p:nvPr>
            <p:ph type="sldNum" sz="quarter" idx="4"/>
          </p:nvPr>
        </p:nvSpPr>
        <p:spPr/>
        <p:txBody>
          <a:bodyPr/>
          <a:lstStyle/>
          <a:p>
            <a:fld id="{138F21A9-355C-454D-841F-9CE93A3250FE}" type="slidenum">
              <a:rPr lang="en-US" altLang="en-US"/>
              <a:pPr/>
              <a:t>312</a:t>
            </a:fld>
            <a:endParaRPr lang="en-US" altLang="en-US"/>
          </a:p>
        </p:txBody>
      </p:sp>
      <p:sp>
        <p:nvSpPr>
          <p:cNvPr id="291842" name="Rectangle 2">
            <a:extLst>
              <a:ext uri="{FF2B5EF4-FFF2-40B4-BE49-F238E27FC236}">
                <a16:creationId xmlns:a16="http://schemas.microsoft.com/office/drawing/2014/main" id="{62915A58-F557-4988-ABCF-51F9B65845A5}"/>
              </a:ext>
            </a:extLst>
          </p:cNvPr>
          <p:cNvSpPr>
            <a:spLocks noGrp="1" noChangeArrowheads="1"/>
          </p:cNvSpPr>
          <p:nvPr>
            <p:ph type="ctrTitle"/>
          </p:nvPr>
        </p:nvSpPr>
        <p:spPr>
          <a:xfrm>
            <a:off x="609600" y="304800"/>
            <a:ext cx="7772400" cy="609600"/>
          </a:xfrm>
        </p:spPr>
        <p:txBody>
          <a:bodyPr/>
          <a:lstStyle/>
          <a:p>
            <a:r>
              <a:rPr lang="en-US" altLang="en-US" sz="4000"/>
              <a:t>Challenge 4D-2: Solution</a:t>
            </a:r>
          </a:p>
        </p:txBody>
      </p:sp>
      <p:sp>
        <p:nvSpPr>
          <p:cNvPr id="291843" name="Text Box 3">
            <a:extLst>
              <a:ext uri="{FF2B5EF4-FFF2-40B4-BE49-F238E27FC236}">
                <a16:creationId xmlns:a16="http://schemas.microsoft.com/office/drawing/2014/main" id="{A3627DD1-4CA8-4FEB-8C85-CA946A5747E9}"/>
              </a:ext>
            </a:extLst>
          </p:cNvPr>
          <p:cNvSpPr txBox="1">
            <a:spLocks noChangeArrowheads="1"/>
          </p:cNvSpPr>
          <p:nvPr/>
        </p:nvSpPr>
        <p:spPr bwMode="auto">
          <a:xfrm>
            <a:off x="1295400" y="1295400"/>
            <a:ext cx="6553200" cy="2619375"/>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2000" b="0">
                <a:solidFill>
                  <a:schemeClr val="tx1"/>
                </a:solidFill>
              </a:rPr>
              <a:t>'Challenge 4D: Reading PB2 on P11</a:t>
            </a:r>
          </a:p>
          <a:p>
            <a:pPr algn="l">
              <a:spcBef>
                <a:spcPct val="0"/>
              </a:spcBef>
              <a:buClrTx/>
              <a:buSzTx/>
              <a:buFontTx/>
              <a:buNone/>
            </a:pPr>
            <a:endParaRPr lang="en-US" altLang="en-US" sz="2000" b="0">
              <a:solidFill>
                <a:schemeClr val="tx1"/>
              </a:solidFill>
            </a:endParaRPr>
          </a:p>
          <a:p>
            <a:pPr algn="l">
              <a:spcBef>
                <a:spcPct val="0"/>
              </a:spcBef>
              <a:buClrTx/>
              <a:buSzTx/>
              <a:buFontTx/>
              <a:buNone/>
            </a:pPr>
            <a:r>
              <a:rPr lang="en-US" altLang="en-US" sz="2000" b="0">
                <a:solidFill>
                  <a:schemeClr val="tx1"/>
                </a:solidFill>
              </a:rPr>
              <a:t>INPUT 11		'Set P11 to be an input</a:t>
            </a:r>
          </a:p>
          <a:p>
            <a:pPr algn="l">
              <a:spcBef>
                <a:spcPct val="0"/>
              </a:spcBef>
              <a:buClrTx/>
              <a:buSzTx/>
              <a:buFontTx/>
              <a:buNone/>
            </a:pPr>
            <a:endParaRPr lang="en-US" altLang="en-US" sz="2000" b="0">
              <a:solidFill>
                <a:schemeClr val="tx1"/>
              </a:solidFill>
            </a:endParaRPr>
          </a:p>
          <a:p>
            <a:pPr algn="l">
              <a:spcBef>
                <a:spcPct val="0"/>
              </a:spcBef>
              <a:buClrTx/>
              <a:buSzTx/>
              <a:buFontTx/>
              <a:buNone/>
            </a:pPr>
            <a:r>
              <a:rPr lang="en-US" altLang="en-US" sz="2000" b="0">
                <a:solidFill>
                  <a:schemeClr val="tx1"/>
                </a:solidFill>
              </a:rPr>
              <a:t>Main:</a:t>
            </a:r>
          </a:p>
          <a:p>
            <a:pPr algn="l">
              <a:spcBef>
                <a:spcPct val="0"/>
              </a:spcBef>
              <a:buClrTx/>
              <a:buSzTx/>
              <a:buFontTx/>
              <a:buNone/>
            </a:pPr>
            <a:r>
              <a:rPr lang="en-US" altLang="en-US" sz="2000" b="0">
                <a:solidFill>
                  <a:schemeClr val="tx1"/>
                </a:solidFill>
              </a:rPr>
              <a:t>    DEBUG ? IN11	'Display status of P11</a:t>
            </a:r>
          </a:p>
          <a:p>
            <a:pPr algn="l">
              <a:spcBef>
                <a:spcPct val="0"/>
              </a:spcBef>
              <a:buClrTx/>
              <a:buSzTx/>
              <a:buFontTx/>
              <a:buNone/>
            </a:pPr>
            <a:r>
              <a:rPr lang="en-US" altLang="en-US" sz="2000" b="0">
                <a:solidFill>
                  <a:schemeClr val="tx1"/>
                </a:solidFill>
              </a:rPr>
              <a:t>    PAUSE 500		'Short pause</a:t>
            </a:r>
          </a:p>
          <a:p>
            <a:pPr algn="l">
              <a:spcBef>
                <a:spcPct val="0"/>
              </a:spcBef>
              <a:buClrTx/>
              <a:buSzTx/>
              <a:buFontTx/>
              <a:buNone/>
            </a:pPr>
            <a:r>
              <a:rPr lang="en-US" altLang="en-US" sz="2000" b="0">
                <a:solidFill>
                  <a:schemeClr val="tx1"/>
                </a:solidFill>
              </a:rPr>
              <a:t>GOTO Main		'Jump back to beginning</a:t>
            </a:r>
            <a:r>
              <a:rPr lang="en-US" altLang="en-US" sz="2400" b="0">
                <a:solidFill>
                  <a:srgbClr val="FFFFFF"/>
                </a:solidFill>
              </a:rPr>
              <a:t> </a:t>
            </a:r>
          </a:p>
        </p:txBody>
      </p:sp>
      <p:sp>
        <p:nvSpPr>
          <p:cNvPr id="291848" name="AutoShape 8">
            <a:hlinkClick r:id="" action="ppaction://hlinkshowjump?jump=lastslideviewed" highlightClick="1"/>
            <a:extLst>
              <a:ext uri="{FF2B5EF4-FFF2-40B4-BE49-F238E27FC236}">
                <a16:creationId xmlns:a16="http://schemas.microsoft.com/office/drawing/2014/main" id="{39D18D65-04E9-45C5-AB03-BB6737059F4D}"/>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7">
            <a:extLst>
              <a:ext uri="{FF2B5EF4-FFF2-40B4-BE49-F238E27FC236}">
                <a16:creationId xmlns:a16="http://schemas.microsoft.com/office/drawing/2014/main" id="{3BD14A09-07F9-4532-81A3-F31084A1EE03}"/>
              </a:ext>
            </a:extLst>
          </p:cNvPr>
          <p:cNvSpPr>
            <a:spLocks noGrp="1" noChangeArrowheads="1"/>
          </p:cNvSpPr>
          <p:nvPr>
            <p:ph type="sldNum" sz="quarter" idx="4"/>
          </p:nvPr>
        </p:nvSpPr>
        <p:spPr/>
        <p:txBody>
          <a:bodyPr/>
          <a:lstStyle/>
          <a:p>
            <a:fld id="{A671C00D-BC54-4AA3-B87E-71B010957851}" type="slidenum">
              <a:rPr lang="en-US" altLang="en-US"/>
              <a:pPr/>
              <a:t>313</a:t>
            </a:fld>
            <a:endParaRPr lang="en-US" altLang="en-US"/>
          </a:p>
        </p:txBody>
      </p:sp>
      <p:sp>
        <p:nvSpPr>
          <p:cNvPr id="292866" name="Rectangle 2">
            <a:extLst>
              <a:ext uri="{FF2B5EF4-FFF2-40B4-BE49-F238E27FC236}">
                <a16:creationId xmlns:a16="http://schemas.microsoft.com/office/drawing/2014/main" id="{B7D24909-C783-4FD6-BE4D-2B7CCABFCE01}"/>
              </a:ext>
            </a:extLst>
          </p:cNvPr>
          <p:cNvSpPr>
            <a:spLocks noGrp="1" noChangeArrowheads="1"/>
          </p:cNvSpPr>
          <p:nvPr>
            <p:ph type="ctrTitle"/>
          </p:nvPr>
        </p:nvSpPr>
        <p:spPr>
          <a:xfrm>
            <a:off x="609600" y="304800"/>
            <a:ext cx="7772400" cy="609600"/>
          </a:xfrm>
        </p:spPr>
        <p:txBody>
          <a:bodyPr/>
          <a:lstStyle/>
          <a:p>
            <a:r>
              <a:rPr lang="en-US" altLang="en-US" sz="4000"/>
              <a:t>Challenge 4D-3: Solution</a:t>
            </a:r>
          </a:p>
        </p:txBody>
      </p:sp>
      <p:sp>
        <p:nvSpPr>
          <p:cNvPr id="292868" name="Text Box 4">
            <a:extLst>
              <a:ext uri="{FF2B5EF4-FFF2-40B4-BE49-F238E27FC236}">
                <a16:creationId xmlns:a16="http://schemas.microsoft.com/office/drawing/2014/main" id="{280515A4-80A9-43E0-837C-9FCE60C23B8D}"/>
              </a:ext>
            </a:extLst>
          </p:cNvPr>
          <p:cNvSpPr txBox="1">
            <a:spLocks noChangeArrowheads="1"/>
          </p:cNvSpPr>
          <p:nvPr/>
        </p:nvSpPr>
        <p:spPr bwMode="auto">
          <a:xfrm>
            <a:off x="1752600" y="1066800"/>
            <a:ext cx="5867400" cy="3473450"/>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2000" b="0">
                <a:solidFill>
                  <a:schemeClr val="tx1"/>
                </a:solidFill>
              </a:rPr>
              <a:t>'Challenge 4D: Reading PBs on P10 and P11</a:t>
            </a:r>
          </a:p>
          <a:p>
            <a:pPr algn="l">
              <a:spcBef>
                <a:spcPct val="0"/>
              </a:spcBef>
              <a:buClrTx/>
              <a:buSzTx/>
              <a:buFontTx/>
              <a:buNone/>
            </a:pPr>
            <a:endParaRPr lang="en-US" altLang="en-US" sz="2000" b="0">
              <a:solidFill>
                <a:schemeClr val="tx1"/>
              </a:solidFill>
            </a:endParaRPr>
          </a:p>
          <a:p>
            <a:pPr algn="l">
              <a:spcBef>
                <a:spcPct val="0"/>
              </a:spcBef>
              <a:buClrTx/>
              <a:buSzTx/>
              <a:buFontTx/>
              <a:buNone/>
            </a:pPr>
            <a:r>
              <a:rPr lang="en-US" altLang="en-US" sz="2000" b="0">
                <a:solidFill>
                  <a:schemeClr val="tx1"/>
                </a:solidFill>
              </a:rPr>
              <a:t>INPUT 10		'Set P10 to be an input</a:t>
            </a:r>
          </a:p>
          <a:p>
            <a:pPr algn="l">
              <a:spcBef>
                <a:spcPct val="0"/>
              </a:spcBef>
              <a:buClrTx/>
              <a:buSzTx/>
              <a:buFontTx/>
              <a:buNone/>
            </a:pPr>
            <a:r>
              <a:rPr lang="en-US" altLang="en-US" sz="2000" b="0">
                <a:solidFill>
                  <a:schemeClr val="tx1"/>
                </a:solidFill>
              </a:rPr>
              <a:t>INPUT 11		'Set P11 to be an input</a:t>
            </a:r>
          </a:p>
          <a:p>
            <a:pPr algn="l">
              <a:spcBef>
                <a:spcPct val="0"/>
              </a:spcBef>
              <a:buClrTx/>
              <a:buSzTx/>
              <a:buFontTx/>
              <a:buNone/>
            </a:pPr>
            <a:endParaRPr lang="en-US" altLang="en-US" sz="2000" b="0">
              <a:solidFill>
                <a:schemeClr val="tx1"/>
              </a:solidFill>
            </a:endParaRPr>
          </a:p>
          <a:p>
            <a:pPr algn="l">
              <a:spcBef>
                <a:spcPct val="0"/>
              </a:spcBef>
              <a:buClrTx/>
              <a:buSzTx/>
              <a:buFontTx/>
              <a:buNone/>
            </a:pPr>
            <a:r>
              <a:rPr lang="en-US" altLang="en-US" sz="2000" b="0">
                <a:solidFill>
                  <a:schemeClr val="tx1"/>
                </a:solidFill>
              </a:rPr>
              <a:t>Main:</a:t>
            </a:r>
          </a:p>
          <a:p>
            <a:pPr algn="l">
              <a:spcBef>
                <a:spcPct val="0"/>
              </a:spcBef>
              <a:buClrTx/>
              <a:buSzTx/>
              <a:buFontTx/>
              <a:buNone/>
            </a:pPr>
            <a:r>
              <a:rPr lang="en-US" altLang="en-US" sz="2000" b="0">
                <a:solidFill>
                  <a:schemeClr val="tx1"/>
                </a:solidFill>
              </a:rPr>
              <a:t>    DEBUG ? IN10	'Display status of P10    </a:t>
            </a:r>
          </a:p>
          <a:p>
            <a:pPr algn="l">
              <a:spcBef>
                <a:spcPct val="0"/>
              </a:spcBef>
              <a:buClrTx/>
              <a:buSzTx/>
              <a:buFontTx/>
              <a:buNone/>
            </a:pPr>
            <a:r>
              <a:rPr lang="en-US" altLang="en-US" sz="2000" b="0">
                <a:solidFill>
                  <a:schemeClr val="tx1"/>
                </a:solidFill>
              </a:rPr>
              <a:t>    DEBUG ? IN11	'Display status of P11</a:t>
            </a:r>
          </a:p>
          <a:p>
            <a:pPr algn="l">
              <a:spcBef>
                <a:spcPct val="0"/>
              </a:spcBef>
              <a:buClrTx/>
              <a:buSzTx/>
              <a:buFontTx/>
              <a:buNone/>
            </a:pPr>
            <a:r>
              <a:rPr lang="en-US" altLang="en-US" sz="2000" b="0">
                <a:solidFill>
                  <a:schemeClr val="tx1"/>
                </a:solidFill>
              </a:rPr>
              <a:t>    PAUSE 500		'Short pause</a:t>
            </a:r>
          </a:p>
          <a:p>
            <a:pPr algn="l">
              <a:spcBef>
                <a:spcPct val="0"/>
              </a:spcBef>
              <a:buClrTx/>
              <a:buSzTx/>
              <a:buFontTx/>
              <a:buNone/>
            </a:pPr>
            <a:r>
              <a:rPr lang="en-US" altLang="en-US" sz="2000" b="0">
                <a:solidFill>
                  <a:schemeClr val="tx1"/>
                </a:solidFill>
              </a:rPr>
              <a:t>GOTO Main		'Jump back to beginning </a:t>
            </a:r>
          </a:p>
          <a:p>
            <a:pPr algn="l">
              <a:spcBef>
                <a:spcPct val="0"/>
              </a:spcBef>
              <a:buClrTx/>
              <a:buSzTx/>
              <a:buFontTx/>
              <a:buNone/>
            </a:pPr>
            <a:endParaRPr lang="en-US" altLang="en-US" sz="2000" b="0">
              <a:solidFill>
                <a:schemeClr val="tx1"/>
              </a:solidFill>
            </a:endParaRPr>
          </a:p>
        </p:txBody>
      </p:sp>
      <p:sp>
        <p:nvSpPr>
          <p:cNvPr id="292872" name="AutoShape 8">
            <a:hlinkClick r:id="" action="ppaction://hlinkshowjump?jump=lastslideviewed" highlightClick="1"/>
            <a:extLst>
              <a:ext uri="{FF2B5EF4-FFF2-40B4-BE49-F238E27FC236}">
                <a16:creationId xmlns:a16="http://schemas.microsoft.com/office/drawing/2014/main" id="{26028FA8-3AFF-41AD-9231-04FED0296C66}"/>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7">
            <a:extLst>
              <a:ext uri="{FF2B5EF4-FFF2-40B4-BE49-F238E27FC236}">
                <a16:creationId xmlns:a16="http://schemas.microsoft.com/office/drawing/2014/main" id="{CD6AF792-B6D7-49B2-B775-D0BFDD979550}"/>
              </a:ext>
            </a:extLst>
          </p:cNvPr>
          <p:cNvSpPr>
            <a:spLocks noGrp="1" noChangeArrowheads="1"/>
          </p:cNvSpPr>
          <p:nvPr>
            <p:ph type="sldNum" sz="quarter" idx="4"/>
          </p:nvPr>
        </p:nvSpPr>
        <p:spPr/>
        <p:txBody>
          <a:bodyPr/>
          <a:lstStyle/>
          <a:p>
            <a:fld id="{9A1F77E6-BA38-43B5-8265-595013FAD32B}" type="slidenum">
              <a:rPr lang="en-US" altLang="en-US"/>
              <a:pPr/>
              <a:t>314</a:t>
            </a:fld>
            <a:endParaRPr lang="en-US" altLang="en-US"/>
          </a:p>
        </p:txBody>
      </p:sp>
      <p:sp>
        <p:nvSpPr>
          <p:cNvPr id="126978" name="Rectangle 2">
            <a:extLst>
              <a:ext uri="{FF2B5EF4-FFF2-40B4-BE49-F238E27FC236}">
                <a16:creationId xmlns:a16="http://schemas.microsoft.com/office/drawing/2014/main" id="{3257B03D-BD64-4CCD-9468-9805A7CDAE22}"/>
              </a:ext>
            </a:extLst>
          </p:cNvPr>
          <p:cNvSpPr>
            <a:spLocks noGrp="1" noChangeArrowheads="1"/>
          </p:cNvSpPr>
          <p:nvPr>
            <p:ph type="ctrTitle"/>
          </p:nvPr>
        </p:nvSpPr>
        <p:spPr>
          <a:xfrm>
            <a:off x="685800" y="381000"/>
            <a:ext cx="7772400" cy="533400"/>
          </a:xfrm>
        </p:spPr>
        <p:txBody>
          <a:bodyPr/>
          <a:lstStyle/>
          <a:p>
            <a:r>
              <a:rPr lang="en-US" altLang="en-US"/>
              <a:t>Challenge 4E-1: Solution</a:t>
            </a:r>
          </a:p>
        </p:txBody>
      </p:sp>
      <p:sp>
        <p:nvSpPr>
          <p:cNvPr id="126979" name="Text Box 3">
            <a:extLst>
              <a:ext uri="{FF2B5EF4-FFF2-40B4-BE49-F238E27FC236}">
                <a16:creationId xmlns:a16="http://schemas.microsoft.com/office/drawing/2014/main" id="{5426B56E-4DE0-4768-B38F-A71546E5F2B8}"/>
              </a:ext>
            </a:extLst>
          </p:cNvPr>
          <p:cNvSpPr txBox="1">
            <a:spLocks noChangeArrowheads="1"/>
          </p:cNvSpPr>
          <p:nvPr/>
        </p:nvSpPr>
        <p:spPr bwMode="auto">
          <a:xfrm>
            <a:off x="1752600" y="1219200"/>
            <a:ext cx="5638800" cy="2317750"/>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800" b="0">
                <a:solidFill>
                  <a:schemeClr val="tx1"/>
                </a:solidFill>
              </a:rPr>
              <a:t>'Challenge: Controlling LED2 with PB2</a:t>
            </a:r>
          </a:p>
          <a:p>
            <a:pPr algn="l">
              <a:spcBef>
                <a:spcPct val="0"/>
              </a:spcBef>
              <a:buClrTx/>
              <a:buSzTx/>
              <a:buFontTx/>
              <a:buNone/>
            </a:pPr>
            <a:endParaRPr lang="en-US" altLang="en-US" sz="1800" b="0">
              <a:solidFill>
                <a:schemeClr val="tx1"/>
              </a:solidFill>
            </a:endParaRPr>
          </a:p>
          <a:p>
            <a:pPr algn="l">
              <a:spcBef>
                <a:spcPct val="0"/>
              </a:spcBef>
              <a:buClrTx/>
              <a:buSzTx/>
              <a:buFontTx/>
              <a:buNone/>
            </a:pPr>
            <a:r>
              <a:rPr lang="en-US" altLang="en-US" sz="1800" b="0">
                <a:solidFill>
                  <a:schemeClr val="tx1"/>
                </a:solidFill>
              </a:rPr>
              <a:t>INPUT 11		'Set P11 to be an input</a:t>
            </a:r>
          </a:p>
          <a:p>
            <a:pPr algn="l">
              <a:spcBef>
                <a:spcPct val="0"/>
              </a:spcBef>
              <a:buClrTx/>
              <a:buSzTx/>
              <a:buFontTx/>
              <a:buNone/>
            </a:pPr>
            <a:r>
              <a:rPr lang="en-US" altLang="en-US" sz="1800" b="0">
                <a:solidFill>
                  <a:schemeClr val="tx1"/>
                </a:solidFill>
              </a:rPr>
              <a:t>OUTPUT 9		'Set P9 to be an output</a:t>
            </a:r>
          </a:p>
          <a:p>
            <a:pPr algn="l">
              <a:spcBef>
                <a:spcPct val="0"/>
              </a:spcBef>
              <a:buClrTx/>
              <a:buSzTx/>
              <a:buFontTx/>
              <a:buNone/>
            </a:pPr>
            <a:endParaRPr lang="en-US" altLang="en-US" sz="1800" b="0">
              <a:solidFill>
                <a:schemeClr val="tx1"/>
              </a:solidFill>
            </a:endParaRPr>
          </a:p>
          <a:p>
            <a:pPr algn="l">
              <a:spcBef>
                <a:spcPct val="0"/>
              </a:spcBef>
              <a:buClrTx/>
              <a:buSzTx/>
              <a:buFontTx/>
              <a:buNone/>
            </a:pPr>
            <a:r>
              <a:rPr lang="en-US" altLang="en-US" sz="1800" b="0">
                <a:solidFill>
                  <a:schemeClr val="tx1"/>
                </a:solidFill>
              </a:rPr>
              <a:t>Main:</a:t>
            </a:r>
          </a:p>
          <a:p>
            <a:pPr algn="l">
              <a:spcBef>
                <a:spcPct val="0"/>
              </a:spcBef>
              <a:buClrTx/>
              <a:buSzTx/>
              <a:buFontTx/>
              <a:buNone/>
            </a:pPr>
            <a:r>
              <a:rPr lang="en-US" altLang="en-US" sz="1800" b="0">
                <a:solidFill>
                  <a:schemeClr val="tx1"/>
                </a:solidFill>
              </a:rPr>
              <a:t>    OUT9 = IN11  		'Set LED2 = PB2</a:t>
            </a:r>
          </a:p>
          <a:p>
            <a:pPr algn="l">
              <a:spcBef>
                <a:spcPct val="0"/>
              </a:spcBef>
              <a:buClrTx/>
              <a:buSzTx/>
              <a:buFontTx/>
              <a:buNone/>
            </a:pPr>
            <a:r>
              <a:rPr lang="en-US" altLang="en-US" sz="1800" b="0">
                <a:solidFill>
                  <a:schemeClr val="tx1"/>
                </a:solidFill>
              </a:rPr>
              <a:t>GOTO Main		'Jump back to beginning</a:t>
            </a:r>
            <a:r>
              <a:rPr lang="en-US" altLang="en-US" sz="1400" b="0">
                <a:solidFill>
                  <a:srgbClr val="FFFFFF"/>
                </a:solidFill>
              </a:rPr>
              <a:t> </a:t>
            </a:r>
          </a:p>
        </p:txBody>
      </p:sp>
      <p:sp>
        <p:nvSpPr>
          <p:cNvPr id="126984" name="AutoShape 8">
            <a:hlinkClick r:id="" action="ppaction://hlinkshowjump?jump=lastslideviewed" highlightClick="1"/>
            <a:extLst>
              <a:ext uri="{FF2B5EF4-FFF2-40B4-BE49-F238E27FC236}">
                <a16:creationId xmlns:a16="http://schemas.microsoft.com/office/drawing/2014/main" id="{C373F74F-DA02-41E9-9875-F48F97F0B434}"/>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7">
            <a:extLst>
              <a:ext uri="{FF2B5EF4-FFF2-40B4-BE49-F238E27FC236}">
                <a16:creationId xmlns:a16="http://schemas.microsoft.com/office/drawing/2014/main" id="{FBA013D4-C993-4E58-A54E-F22AA8CCE7EE}"/>
              </a:ext>
            </a:extLst>
          </p:cNvPr>
          <p:cNvSpPr>
            <a:spLocks noGrp="1" noChangeArrowheads="1"/>
          </p:cNvSpPr>
          <p:nvPr>
            <p:ph type="sldNum" sz="quarter" idx="4"/>
          </p:nvPr>
        </p:nvSpPr>
        <p:spPr/>
        <p:txBody>
          <a:bodyPr/>
          <a:lstStyle/>
          <a:p>
            <a:fld id="{AC5DE951-6815-4E0B-9B28-7BAFFE9B579B}" type="slidenum">
              <a:rPr lang="en-US" altLang="en-US"/>
              <a:pPr/>
              <a:t>315</a:t>
            </a:fld>
            <a:endParaRPr lang="en-US" altLang="en-US"/>
          </a:p>
        </p:txBody>
      </p:sp>
      <p:sp>
        <p:nvSpPr>
          <p:cNvPr id="293890" name="Rectangle 2">
            <a:extLst>
              <a:ext uri="{FF2B5EF4-FFF2-40B4-BE49-F238E27FC236}">
                <a16:creationId xmlns:a16="http://schemas.microsoft.com/office/drawing/2014/main" id="{D71C69CA-0E10-40A5-9FF2-B50B12205387}"/>
              </a:ext>
            </a:extLst>
          </p:cNvPr>
          <p:cNvSpPr>
            <a:spLocks noGrp="1" noChangeArrowheads="1"/>
          </p:cNvSpPr>
          <p:nvPr>
            <p:ph type="ctrTitle"/>
          </p:nvPr>
        </p:nvSpPr>
        <p:spPr>
          <a:xfrm>
            <a:off x="685800" y="381000"/>
            <a:ext cx="7772400" cy="533400"/>
          </a:xfrm>
        </p:spPr>
        <p:txBody>
          <a:bodyPr/>
          <a:lstStyle/>
          <a:p>
            <a:r>
              <a:rPr lang="en-US" altLang="en-US"/>
              <a:t>Challenge 4E-2: Solution</a:t>
            </a:r>
          </a:p>
        </p:txBody>
      </p:sp>
      <p:sp>
        <p:nvSpPr>
          <p:cNvPr id="293892" name="Text Box 4">
            <a:extLst>
              <a:ext uri="{FF2B5EF4-FFF2-40B4-BE49-F238E27FC236}">
                <a16:creationId xmlns:a16="http://schemas.microsoft.com/office/drawing/2014/main" id="{5F42DDEC-0465-489C-BF41-CEE65656E409}"/>
              </a:ext>
            </a:extLst>
          </p:cNvPr>
          <p:cNvSpPr txBox="1">
            <a:spLocks noChangeArrowheads="1"/>
          </p:cNvSpPr>
          <p:nvPr/>
        </p:nvSpPr>
        <p:spPr bwMode="auto">
          <a:xfrm>
            <a:off x="1905000" y="1219200"/>
            <a:ext cx="5475288" cy="3416300"/>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800" b="0">
                <a:solidFill>
                  <a:schemeClr val="tx1"/>
                </a:solidFill>
              </a:rPr>
              <a:t>'Challenge: Control LED1 with input PB2</a:t>
            </a:r>
          </a:p>
          <a:p>
            <a:pPr algn="l">
              <a:spcBef>
                <a:spcPct val="0"/>
              </a:spcBef>
              <a:buClrTx/>
              <a:buSzTx/>
              <a:buFontTx/>
              <a:buNone/>
            </a:pPr>
            <a:r>
              <a:rPr lang="en-US" altLang="en-US" sz="1800" b="0">
                <a:solidFill>
                  <a:schemeClr val="tx1"/>
                </a:solidFill>
              </a:rPr>
              <a:t>'                  Control LED2 with input PB1</a:t>
            </a:r>
          </a:p>
          <a:p>
            <a:pPr algn="l">
              <a:spcBef>
                <a:spcPct val="0"/>
              </a:spcBef>
              <a:buClrTx/>
              <a:buSzTx/>
              <a:buFontTx/>
              <a:buNone/>
            </a:pPr>
            <a:endParaRPr lang="en-US" altLang="en-US" sz="1800" b="0">
              <a:solidFill>
                <a:schemeClr val="tx1"/>
              </a:solidFill>
            </a:endParaRPr>
          </a:p>
          <a:p>
            <a:pPr algn="l">
              <a:spcBef>
                <a:spcPct val="0"/>
              </a:spcBef>
              <a:buClrTx/>
              <a:buSzTx/>
              <a:buFontTx/>
              <a:buNone/>
            </a:pPr>
            <a:r>
              <a:rPr lang="en-US" altLang="en-US" sz="1800" b="0">
                <a:solidFill>
                  <a:schemeClr val="tx1"/>
                </a:solidFill>
              </a:rPr>
              <a:t>OUTPUT 8		'Set P8 to be an output</a:t>
            </a:r>
          </a:p>
          <a:p>
            <a:pPr algn="l">
              <a:spcBef>
                <a:spcPct val="0"/>
              </a:spcBef>
              <a:buClrTx/>
              <a:buSzTx/>
              <a:buFontTx/>
              <a:buNone/>
            </a:pPr>
            <a:r>
              <a:rPr lang="en-US" altLang="en-US" sz="1800" b="0">
                <a:solidFill>
                  <a:schemeClr val="tx1"/>
                </a:solidFill>
              </a:rPr>
              <a:t>OUTPUT 9		'Set P9 to be an output</a:t>
            </a:r>
          </a:p>
          <a:p>
            <a:pPr algn="l">
              <a:spcBef>
                <a:spcPct val="0"/>
              </a:spcBef>
              <a:buClrTx/>
              <a:buSzTx/>
              <a:buFontTx/>
              <a:buNone/>
            </a:pPr>
            <a:r>
              <a:rPr lang="en-US" altLang="en-US" sz="1800" b="0">
                <a:solidFill>
                  <a:schemeClr val="tx1"/>
                </a:solidFill>
              </a:rPr>
              <a:t>INPUT 10		'Set P10 to be an input</a:t>
            </a:r>
          </a:p>
          <a:p>
            <a:pPr algn="l">
              <a:spcBef>
                <a:spcPct val="0"/>
              </a:spcBef>
              <a:buClrTx/>
              <a:buSzTx/>
              <a:buFontTx/>
              <a:buNone/>
            </a:pPr>
            <a:r>
              <a:rPr lang="en-US" altLang="en-US" sz="1800" b="0">
                <a:solidFill>
                  <a:schemeClr val="tx1"/>
                </a:solidFill>
              </a:rPr>
              <a:t>INPUT 11		'Set P11 to be an input</a:t>
            </a:r>
          </a:p>
          <a:p>
            <a:pPr algn="l">
              <a:spcBef>
                <a:spcPct val="0"/>
              </a:spcBef>
              <a:buClrTx/>
              <a:buSzTx/>
              <a:buFontTx/>
              <a:buNone/>
            </a:pPr>
            <a:endParaRPr lang="en-US" altLang="en-US" sz="1800" b="0">
              <a:solidFill>
                <a:schemeClr val="tx1"/>
              </a:solidFill>
            </a:endParaRPr>
          </a:p>
          <a:p>
            <a:pPr algn="l">
              <a:spcBef>
                <a:spcPct val="0"/>
              </a:spcBef>
              <a:buClrTx/>
              <a:buSzTx/>
              <a:buFontTx/>
              <a:buNone/>
            </a:pPr>
            <a:r>
              <a:rPr lang="en-US" altLang="en-US" sz="1800" b="0">
                <a:solidFill>
                  <a:schemeClr val="tx1"/>
                </a:solidFill>
              </a:rPr>
              <a:t>Main:</a:t>
            </a:r>
          </a:p>
          <a:p>
            <a:pPr algn="l">
              <a:spcBef>
                <a:spcPct val="0"/>
              </a:spcBef>
              <a:buClrTx/>
              <a:buSzTx/>
              <a:buFontTx/>
              <a:buNone/>
            </a:pPr>
            <a:r>
              <a:rPr lang="en-US" altLang="en-US" sz="1800" b="0">
                <a:solidFill>
                  <a:schemeClr val="tx1"/>
                </a:solidFill>
              </a:rPr>
              <a:t>    OUT8 = IN11 		'Set LED1 = PB2</a:t>
            </a:r>
          </a:p>
          <a:p>
            <a:pPr algn="l">
              <a:spcBef>
                <a:spcPct val="0"/>
              </a:spcBef>
              <a:buClrTx/>
              <a:buSzTx/>
              <a:buFontTx/>
              <a:buNone/>
            </a:pPr>
            <a:r>
              <a:rPr lang="en-US" altLang="en-US" sz="1800" b="0">
                <a:solidFill>
                  <a:schemeClr val="tx1"/>
                </a:solidFill>
              </a:rPr>
              <a:t>    OUT9 = IN10  		'Set LED2 = PB1</a:t>
            </a:r>
          </a:p>
          <a:p>
            <a:pPr algn="l">
              <a:spcBef>
                <a:spcPct val="0"/>
              </a:spcBef>
              <a:buClrTx/>
              <a:buSzTx/>
              <a:buFontTx/>
              <a:buNone/>
            </a:pPr>
            <a:r>
              <a:rPr lang="en-US" altLang="en-US" sz="1800" b="0">
                <a:solidFill>
                  <a:schemeClr val="tx1"/>
                </a:solidFill>
              </a:rPr>
              <a:t>GOTO Main		'Jump back to beginning</a:t>
            </a:r>
            <a:r>
              <a:rPr lang="en-US" altLang="en-US" sz="1800" b="0">
                <a:solidFill>
                  <a:srgbClr val="FFFFFF"/>
                </a:solidFill>
              </a:rPr>
              <a:t> </a:t>
            </a:r>
          </a:p>
        </p:txBody>
      </p:sp>
      <p:sp>
        <p:nvSpPr>
          <p:cNvPr id="293895" name="AutoShape 7">
            <a:hlinkClick r:id="" action="ppaction://hlinkshowjump?jump=lastslideviewed" highlightClick="1"/>
            <a:extLst>
              <a:ext uri="{FF2B5EF4-FFF2-40B4-BE49-F238E27FC236}">
                <a16:creationId xmlns:a16="http://schemas.microsoft.com/office/drawing/2014/main" id="{C0B4ED18-6535-44C3-8CD2-68099225AFD2}"/>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7">
            <a:extLst>
              <a:ext uri="{FF2B5EF4-FFF2-40B4-BE49-F238E27FC236}">
                <a16:creationId xmlns:a16="http://schemas.microsoft.com/office/drawing/2014/main" id="{4C5210A2-0C3C-450E-BF55-2C0D96C1C75D}"/>
              </a:ext>
            </a:extLst>
          </p:cNvPr>
          <p:cNvSpPr>
            <a:spLocks noGrp="1" noChangeArrowheads="1"/>
          </p:cNvSpPr>
          <p:nvPr>
            <p:ph type="sldNum" sz="quarter" idx="4"/>
          </p:nvPr>
        </p:nvSpPr>
        <p:spPr/>
        <p:txBody>
          <a:bodyPr/>
          <a:lstStyle/>
          <a:p>
            <a:fld id="{C172583E-4FC5-46A1-A061-9E8D6D5AF541}" type="slidenum">
              <a:rPr lang="en-US" altLang="en-US"/>
              <a:pPr/>
              <a:t>316</a:t>
            </a:fld>
            <a:endParaRPr lang="en-US" altLang="en-US"/>
          </a:p>
        </p:txBody>
      </p:sp>
      <p:sp>
        <p:nvSpPr>
          <p:cNvPr id="294914" name="Rectangle 2">
            <a:extLst>
              <a:ext uri="{FF2B5EF4-FFF2-40B4-BE49-F238E27FC236}">
                <a16:creationId xmlns:a16="http://schemas.microsoft.com/office/drawing/2014/main" id="{5F00C507-2880-464B-851B-BBF223B10888}"/>
              </a:ext>
            </a:extLst>
          </p:cNvPr>
          <p:cNvSpPr>
            <a:spLocks noGrp="1" noChangeArrowheads="1"/>
          </p:cNvSpPr>
          <p:nvPr>
            <p:ph type="ctrTitle"/>
          </p:nvPr>
        </p:nvSpPr>
        <p:spPr>
          <a:xfrm>
            <a:off x="685800" y="381000"/>
            <a:ext cx="7772400" cy="533400"/>
          </a:xfrm>
        </p:spPr>
        <p:txBody>
          <a:bodyPr/>
          <a:lstStyle/>
          <a:p>
            <a:r>
              <a:rPr lang="en-US" altLang="en-US"/>
              <a:t>Challenge 4E-3: Solution</a:t>
            </a:r>
          </a:p>
        </p:txBody>
      </p:sp>
      <p:sp>
        <p:nvSpPr>
          <p:cNvPr id="294917" name="Text Box 5">
            <a:extLst>
              <a:ext uri="{FF2B5EF4-FFF2-40B4-BE49-F238E27FC236}">
                <a16:creationId xmlns:a16="http://schemas.microsoft.com/office/drawing/2014/main" id="{717F2B31-6D74-457D-B920-85B450A3881F}"/>
              </a:ext>
            </a:extLst>
          </p:cNvPr>
          <p:cNvSpPr txBox="1">
            <a:spLocks noChangeArrowheads="1"/>
          </p:cNvSpPr>
          <p:nvPr/>
        </p:nvSpPr>
        <p:spPr bwMode="auto">
          <a:xfrm>
            <a:off x="1676400" y="1066800"/>
            <a:ext cx="5756275" cy="3473450"/>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2000" b="0">
                <a:solidFill>
                  <a:schemeClr val="tx1"/>
                </a:solidFill>
              </a:rPr>
              <a:t>'Challenge: Controlling LED1 and LED2 with PB1</a:t>
            </a:r>
          </a:p>
          <a:p>
            <a:pPr algn="l">
              <a:spcBef>
                <a:spcPct val="0"/>
              </a:spcBef>
              <a:buClrTx/>
              <a:buSzTx/>
              <a:buFontTx/>
              <a:buNone/>
            </a:pPr>
            <a:endParaRPr lang="en-US" altLang="en-US" sz="2000" b="0">
              <a:solidFill>
                <a:schemeClr val="tx1"/>
              </a:solidFill>
            </a:endParaRPr>
          </a:p>
          <a:p>
            <a:pPr algn="l">
              <a:spcBef>
                <a:spcPct val="0"/>
              </a:spcBef>
              <a:buClrTx/>
              <a:buSzTx/>
              <a:buFontTx/>
              <a:buNone/>
            </a:pPr>
            <a:r>
              <a:rPr lang="en-US" altLang="en-US" sz="2000" b="0">
                <a:solidFill>
                  <a:schemeClr val="tx1"/>
                </a:solidFill>
              </a:rPr>
              <a:t>OUTPUT 8		'Set P8 to be an output</a:t>
            </a:r>
          </a:p>
          <a:p>
            <a:pPr algn="l">
              <a:spcBef>
                <a:spcPct val="0"/>
              </a:spcBef>
              <a:buClrTx/>
              <a:buSzTx/>
              <a:buFontTx/>
              <a:buNone/>
            </a:pPr>
            <a:r>
              <a:rPr lang="en-US" altLang="en-US" sz="2000" b="0">
                <a:solidFill>
                  <a:schemeClr val="tx1"/>
                </a:solidFill>
              </a:rPr>
              <a:t>OUTPUT 9		'Set P9 to be an output</a:t>
            </a:r>
          </a:p>
          <a:p>
            <a:pPr algn="l">
              <a:spcBef>
                <a:spcPct val="0"/>
              </a:spcBef>
              <a:buClrTx/>
              <a:buSzTx/>
              <a:buFontTx/>
              <a:buNone/>
            </a:pPr>
            <a:r>
              <a:rPr lang="en-US" altLang="en-US" sz="2000" b="0">
                <a:solidFill>
                  <a:schemeClr val="tx1"/>
                </a:solidFill>
              </a:rPr>
              <a:t>INPUT 10		'Set P10 to be an output</a:t>
            </a:r>
          </a:p>
          <a:p>
            <a:pPr algn="l">
              <a:spcBef>
                <a:spcPct val="0"/>
              </a:spcBef>
              <a:buClrTx/>
              <a:buSzTx/>
              <a:buFontTx/>
              <a:buNone/>
            </a:pPr>
            <a:endParaRPr lang="en-US" altLang="en-US" sz="2000" b="0">
              <a:solidFill>
                <a:schemeClr val="tx1"/>
              </a:solidFill>
            </a:endParaRPr>
          </a:p>
          <a:p>
            <a:pPr algn="l">
              <a:spcBef>
                <a:spcPct val="0"/>
              </a:spcBef>
              <a:buClrTx/>
              <a:buSzTx/>
              <a:buFontTx/>
              <a:buNone/>
            </a:pPr>
            <a:r>
              <a:rPr lang="en-US" altLang="en-US" sz="2000" b="0">
                <a:solidFill>
                  <a:schemeClr val="tx1"/>
                </a:solidFill>
              </a:rPr>
              <a:t>Main:</a:t>
            </a:r>
          </a:p>
          <a:p>
            <a:pPr algn="l">
              <a:spcBef>
                <a:spcPct val="0"/>
              </a:spcBef>
              <a:buClrTx/>
              <a:buSzTx/>
              <a:buFontTx/>
              <a:buNone/>
            </a:pPr>
            <a:r>
              <a:rPr lang="en-US" altLang="en-US" sz="2000" b="0">
                <a:solidFill>
                  <a:schemeClr val="tx1"/>
                </a:solidFill>
              </a:rPr>
              <a:t>    OUT8 = IN10 	 'Set LED1 = PB1</a:t>
            </a:r>
          </a:p>
          <a:p>
            <a:pPr algn="l">
              <a:spcBef>
                <a:spcPct val="0"/>
              </a:spcBef>
              <a:buClrTx/>
              <a:buSzTx/>
              <a:buFontTx/>
              <a:buNone/>
            </a:pPr>
            <a:r>
              <a:rPr lang="en-US" altLang="en-US" sz="2000" b="0">
                <a:solidFill>
                  <a:schemeClr val="tx1"/>
                </a:solidFill>
              </a:rPr>
              <a:t>    OUT9 = IN10 	 'Set LED2 = PB1</a:t>
            </a:r>
          </a:p>
          <a:p>
            <a:pPr algn="l">
              <a:spcBef>
                <a:spcPct val="0"/>
              </a:spcBef>
              <a:buClrTx/>
              <a:buSzTx/>
              <a:buFontTx/>
              <a:buNone/>
            </a:pPr>
            <a:r>
              <a:rPr lang="en-US" altLang="en-US" sz="2000" b="0">
                <a:solidFill>
                  <a:schemeClr val="tx1"/>
                </a:solidFill>
              </a:rPr>
              <a:t>GOTO Main		'Jump back to beginning</a:t>
            </a:r>
            <a:r>
              <a:rPr lang="en-US" altLang="en-US" sz="2000" b="0">
                <a:solidFill>
                  <a:srgbClr val="FFFFFF"/>
                </a:solidFill>
              </a:rPr>
              <a:t> </a:t>
            </a:r>
          </a:p>
          <a:p>
            <a:pPr algn="l">
              <a:spcBef>
                <a:spcPct val="0"/>
              </a:spcBef>
              <a:buClrTx/>
              <a:buSzTx/>
              <a:buFontTx/>
              <a:buNone/>
            </a:pPr>
            <a:endParaRPr lang="en-US" altLang="en-US" sz="2000" b="0">
              <a:solidFill>
                <a:schemeClr val="tx1"/>
              </a:solidFill>
            </a:endParaRPr>
          </a:p>
        </p:txBody>
      </p:sp>
      <p:sp>
        <p:nvSpPr>
          <p:cNvPr id="294919" name="AutoShape 7">
            <a:hlinkClick r:id="" action="ppaction://hlinkshowjump?jump=lastslideviewed" highlightClick="1"/>
            <a:extLst>
              <a:ext uri="{FF2B5EF4-FFF2-40B4-BE49-F238E27FC236}">
                <a16:creationId xmlns:a16="http://schemas.microsoft.com/office/drawing/2014/main" id="{BD6AD55F-941A-41EF-93E5-34C8693861EA}"/>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7">
            <a:extLst>
              <a:ext uri="{FF2B5EF4-FFF2-40B4-BE49-F238E27FC236}">
                <a16:creationId xmlns:a16="http://schemas.microsoft.com/office/drawing/2014/main" id="{258E252A-30DA-4AEA-8029-62DDF7713996}"/>
              </a:ext>
            </a:extLst>
          </p:cNvPr>
          <p:cNvSpPr>
            <a:spLocks noGrp="1" noChangeArrowheads="1"/>
          </p:cNvSpPr>
          <p:nvPr>
            <p:ph type="sldNum" sz="quarter" idx="4"/>
          </p:nvPr>
        </p:nvSpPr>
        <p:spPr/>
        <p:txBody>
          <a:bodyPr/>
          <a:lstStyle/>
          <a:p>
            <a:fld id="{788E54AC-2FE1-4FE3-8D5E-228A6FFE0947}" type="slidenum">
              <a:rPr lang="en-US" altLang="en-US"/>
              <a:pPr/>
              <a:t>317</a:t>
            </a:fld>
            <a:endParaRPr lang="en-US" altLang="en-US"/>
          </a:p>
        </p:txBody>
      </p:sp>
      <p:sp>
        <p:nvSpPr>
          <p:cNvPr id="133122" name="Rectangle 2">
            <a:extLst>
              <a:ext uri="{FF2B5EF4-FFF2-40B4-BE49-F238E27FC236}">
                <a16:creationId xmlns:a16="http://schemas.microsoft.com/office/drawing/2014/main" id="{96D2289D-C6C1-49D6-83D3-61E7751B8DA9}"/>
              </a:ext>
            </a:extLst>
          </p:cNvPr>
          <p:cNvSpPr>
            <a:spLocks noGrp="1" noChangeArrowheads="1"/>
          </p:cNvSpPr>
          <p:nvPr>
            <p:ph type="ctrTitle"/>
          </p:nvPr>
        </p:nvSpPr>
        <p:spPr>
          <a:xfrm>
            <a:off x="685800" y="381000"/>
            <a:ext cx="7772400" cy="609600"/>
          </a:xfrm>
        </p:spPr>
        <p:txBody>
          <a:bodyPr/>
          <a:lstStyle/>
          <a:p>
            <a:r>
              <a:rPr lang="en-US" altLang="en-US"/>
              <a:t>Challenge 4F: Hint</a:t>
            </a:r>
          </a:p>
        </p:txBody>
      </p:sp>
      <p:sp>
        <p:nvSpPr>
          <p:cNvPr id="133123" name="Text Box 3">
            <a:extLst>
              <a:ext uri="{FF2B5EF4-FFF2-40B4-BE49-F238E27FC236}">
                <a16:creationId xmlns:a16="http://schemas.microsoft.com/office/drawing/2014/main" id="{9C873633-8F62-4EFC-B16F-25A4D9F4C120}"/>
              </a:ext>
            </a:extLst>
          </p:cNvPr>
          <p:cNvSpPr txBox="1">
            <a:spLocks noChangeArrowheads="1"/>
          </p:cNvSpPr>
          <p:nvPr/>
        </p:nvSpPr>
        <p:spPr bwMode="auto">
          <a:xfrm>
            <a:off x="609600" y="1447800"/>
            <a:ext cx="8064500" cy="3074988"/>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2400" b="0">
                <a:solidFill>
                  <a:schemeClr val="tx1"/>
                </a:solidFill>
                <a:effectLst>
                  <a:outerShdw blurRad="38100" dist="38100" dir="2700000" algn="tl">
                    <a:srgbClr val="000000"/>
                  </a:outerShdw>
                </a:effectLst>
              </a:rPr>
              <a:t>Use the variable value of </a:t>
            </a:r>
            <a:r>
              <a:rPr lang="en-US" altLang="en-US" sz="2400">
                <a:solidFill>
                  <a:schemeClr val="tx1"/>
                </a:solidFill>
                <a:effectLst>
                  <a:outerShdw blurRad="38100" dist="38100" dir="2700000" algn="tl">
                    <a:srgbClr val="000000"/>
                  </a:outerShdw>
                </a:effectLst>
              </a:rPr>
              <a:t>pot</a:t>
            </a:r>
            <a:r>
              <a:rPr lang="en-US" altLang="en-US" sz="2400" b="0">
                <a:solidFill>
                  <a:schemeClr val="tx1"/>
                </a:solidFill>
                <a:effectLst>
                  <a:outerShdw blurRad="38100" dist="38100" dir="2700000" algn="tl">
                    <a:srgbClr val="000000"/>
                  </a:outerShdw>
                </a:effectLst>
              </a:rPr>
              <a:t> in the frequency portion of</a:t>
            </a:r>
          </a:p>
          <a:p>
            <a:pPr algn="l">
              <a:spcBef>
                <a:spcPct val="0"/>
              </a:spcBef>
              <a:buClrTx/>
              <a:buSzTx/>
              <a:buFontTx/>
              <a:buNone/>
            </a:pPr>
            <a:r>
              <a:rPr lang="en-US" altLang="en-US" sz="2400" b="0">
                <a:solidFill>
                  <a:schemeClr val="tx1"/>
                </a:solidFill>
                <a:effectLst>
                  <a:outerShdw blurRad="38100" dist="38100" dir="2700000" algn="tl">
                    <a:srgbClr val="000000"/>
                  </a:outerShdw>
                </a:effectLst>
              </a:rPr>
              <a:t>the FREQOUT instruction.</a:t>
            </a:r>
          </a:p>
          <a:p>
            <a:pPr algn="l">
              <a:spcBef>
                <a:spcPct val="0"/>
              </a:spcBef>
              <a:buClrTx/>
              <a:buSzTx/>
              <a:buFontTx/>
              <a:buNone/>
            </a:pPr>
            <a:endParaRPr lang="en-US" altLang="en-US" sz="2400" b="0">
              <a:solidFill>
                <a:schemeClr val="tx1"/>
              </a:solidFill>
              <a:effectLst>
                <a:outerShdw blurRad="38100" dist="38100" dir="2700000" algn="tl">
                  <a:srgbClr val="000000"/>
                </a:outerShdw>
              </a:effectLst>
            </a:endParaRPr>
          </a:p>
          <a:p>
            <a:pPr algn="l">
              <a:spcBef>
                <a:spcPct val="0"/>
              </a:spcBef>
              <a:buClrTx/>
              <a:buSzTx/>
              <a:buFontTx/>
              <a:buNone/>
            </a:pPr>
            <a:r>
              <a:rPr lang="en-US" altLang="en-US" sz="2400" b="0">
                <a:solidFill>
                  <a:schemeClr val="tx1"/>
                </a:solidFill>
                <a:effectLst>
                  <a:outerShdw blurRad="38100" dist="38100" dir="2700000" algn="tl">
                    <a:srgbClr val="000000"/>
                  </a:outerShdw>
                </a:effectLst>
              </a:rPr>
              <a:t>For a better tracking, reduces duration to 250 (1/4 second)</a:t>
            </a:r>
            <a:br>
              <a:rPr lang="en-US" altLang="en-US" sz="2400" b="0">
                <a:solidFill>
                  <a:schemeClr val="tx1"/>
                </a:solidFill>
                <a:effectLst>
                  <a:outerShdw blurRad="38100" dist="38100" dir="2700000" algn="tl">
                    <a:srgbClr val="000000"/>
                  </a:outerShdw>
                </a:effectLst>
              </a:rPr>
            </a:br>
            <a:r>
              <a:rPr lang="en-US" altLang="en-US" sz="2400" b="0">
                <a:solidFill>
                  <a:schemeClr val="tx1"/>
                </a:solidFill>
                <a:effectLst>
                  <a:outerShdw blurRad="38100" dist="38100" dir="2700000" algn="tl">
                    <a:srgbClr val="000000"/>
                  </a:outerShdw>
                </a:effectLst>
              </a:rPr>
              <a:t>and remove the PAUSE before looping back.</a:t>
            </a:r>
            <a:br>
              <a:rPr lang="en-US" altLang="en-US" sz="2400" b="0">
                <a:solidFill>
                  <a:schemeClr val="tx1"/>
                </a:solidFill>
                <a:effectLst>
                  <a:outerShdw blurRad="38100" dist="38100" dir="2700000" algn="tl">
                    <a:srgbClr val="000000"/>
                  </a:outerShdw>
                </a:effectLst>
              </a:rPr>
            </a:br>
            <a:endParaRPr lang="en-US" altLang="en-US" sz="2400" b="0">
              <a:solidFill>
                <a:schemeClr val="tx1"/>
              </a:solidFill>
              <a:effectLst>
                <a:outerShdw blurRad="38100" dist="38100" dir="2700000" algn="tl">
                  <a:srgbClr val="000000"/>
                </a:outerShdw>
              </a:effectLst>
            </a:endParaRPr>
          </a:p>
          <a:p>
            <a:pPr algn="l">
              <a:spcBef>
                <a:spcPct val="0"/>
              </a:spcBef>
              <a:buClrTx/>
              <a:buSzTx/>
              <a:buFontTx/>
              <a:buNone/>
            </a:pPr>
            <a:r>
              <a:rPr lang="en-US" altLang="en-US" sz="2400" b="0">
                <a:solidFill>
                  <a:schemeClr val="tx1"/>
                </a:solidFill>
                <a:effectLst>
                  <a:outerShdw blurRad="38100" dist="38100" dir="2700000" algn="tl">
                    <a:srgbClr val="000000"/>
                  </a:outerShdw>
                </a:effectLst>
              </a:rPr>
              <a:t>Debugging out values slows down loop time.</a:t>
            </a:r>
            <a:endParaRPr lang="en-US" altLang="en-US" sz="2800" b="0">
              <a:solidFill>
                <a:schemeClr val="tx1"/>
              </a:solidFill>
            </a:endParaRPr>
          </a:p>
          <a:p>
            <a:pPr algn="l">
              <a:spcBef>
                <a:spcPct val="0"/>
              </a:spcBef>
              <a:buClrTx/>
              <a:buSzTx/>
              <a:buFontTx/>
              <a:buNone/>
            </a:pPr>
            <a:endParaRPr lang="en-US" altLang="en-US" sz="2800" b="0">
              <a:solidFill>
                <a:schemeClr val="tx1"/>
              </a:solidFill>
            </a:endParaRPr>
          </a:p>
        </p:txBody>
      </p:sp>
      <p:sp>
        <p:nvSpPr>
          <p:cNvPr id="133125" name="AutoShape 5">
            <a:hlinkClick r:id="" action="ppaction://hlinkshowjump?jump=lastslideviewed" highlightClick="1"/>
            <a:extLst>
              <a:ext uri="{FF2B5EF4-FFF2-40B4-BE49-F238E27FC236}">
                <a16:creationId xmlns:a16="http://schemas.microsoft.com/office/drawing/2014/main" id="{ED77CF0B-E18D-479F-AF77-7F34ED29698F}"/>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7">
            <a:extLst>
              <a:ext uri="{FF2B5EF4-FFF2-40B4-BE49-F238E27FC236}">
                <a16:creationId xmlns:a16="http://schemas.microsoft.com/office/drawing/2014/main" id="{06CA4128-80BF-465D-A181-195092C6C7A7}"/>
              </a:ext>
            </a:extLst>
          </p:cNvPr>
          <p:cNvSpPr>
            <a:spLocks noGrp="1" noChangeArrowheads="1"/>
          </p:cNvSpPr>
          <p:nvPr>
            <p:ph type="sldNum" sz="quarter" idx="4"/>
          </p:nvPr>
        </p:nvSpPr>
        <p:spPr/>
        <p:txBody>
          <a:bodyPr/>
          <a:lstStyle/>
          <a:p>
            <a:fld id="{A639792C-991D-4202-99B8-F87086BFA659}" type="slidenum">
              <a:rPr lang="en-US" altLang="en-US"/>
              <a:pPr/>
              <a:t>318</a:t>
            </a:fld>
            <a:endParaRPr lang="en-US" altLang="en-US"/>
          </a:p>
        </p:txBody>
      </p:sp>
      <p:sp>
        <p:nvSpPr>
          <p:cNvPr id="134146" name="Rectangle 2">
            <a:extLst>
              <a:ext uri="{FF2B5EF4-FFF2-40B4-BE49-F238E27FC236}">
                <a16:creationId xmlns:a16="http://schemas.microsoft.com/office/drawing/2014/main" id="{554A0BC0-A06D-47C6-9A01-DE915EF25FC9}"/>
              </a:ext>
            </a:extLst>
          </p:cNvPr>
          <p:cNvSpPr>
            <a:spLocks noGrp="1" noChangeArrowheads="1"/>
          </p:cNvSpPr>
          <p:nvPr>
            <p:ph type="ctrTitle"/>
          </p:nvPr>
        </p:nvSpPr>
        <p:spPr>
          <a:xfrm>
            <a:off x="685800" y="152400"/>
            <a:ext cx="7772400" cy="685800"/>
          </a:xfrm>
        </p:spPr>
        <p:txBody>
          <a:bodyPr/>
          <a:lstStyle/>
          <a:p>
            <a:r>
              <a:rPr lang="en-US" altLang="en-US"/>
              <a:t>Challenge 4F: Solution</a:t>
            </a:r>
          </a:p>
        </p:txBody>
      </p:sp>
      <p:sp>
        <p:nvSpPr>
          <p:cNvPr id="134148" name="Text Box 4">
            <a:extLst>
              <a:ext uri="{FF2B5EF4-FFF2-40B4-BE49-F238E27FC236}">
                <a16:creationId xmlns:a16="http://schemas.microsoft.com/office/drawing/2014/main" id="{DC2CB20F-B330-4D35-BF57-B9672A318352}"/>
              </a:ext>
            </a:extLst>
          </p:cNvPr>
          <p:cNvSpPr txBox="1">
            <a:spLocks noChangeArrowheads="1"/>
          </p:cNvSpPr>
          <p:nvPr/>
        </p:nvSpPr>
        <p:spPr bwMode="auto">
          <a:xfrm>
            <a:off x="914400" y="979488"/>
            <a:ext cx="7143750" cy="3054350"/>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rgbClr val="FFFFFF"/>
                </a:solidFill>
              </a:rPr>
              <a:t>'{$STAMP BS2}</a:t>
            </a:r>
          </a:p>
          <a:p>
            <a:pPr algn="l">
              <a:spcBef>
                <a:spcPct val="0"/>
              </a:spcBef>
              <a:buClrTx/>
              <a:buSzTx/>
              <a:buFontTx/>
              <a:buNone/>
            </a:pPr>
            <a:r>
              <a:rPr lang="en-US" altLang="en-US" sz="1600" b="0">
                <a:solidFill>
                  <a:srgbClr val="FFFFFF"/>
                </a:solidFill>
              </a:rPr>
              <a:t>'Challenge 4F Solution  - your exact code may vary</a:t>
            </a:r>
          </a:p>
          <a:p>
            <a:pPr algn="l">
              <a:spcBef>
                <a:spcPct val="0"/>
              </a:spcBef>
              <a:buClrTx/>
              <a:buSzTx/>
              <a:buFontTx/>
              <a:buNone/>
            </a:pPr>
            <a:r>
              <a:rPr lang="en-US" altLang="en-US" sz="1600" b="0">
                <a:solidFill>
                  <a:srgbClr val="FFFFFF"/>
                </a:solidFill>
              </a:rPr>
              <a:t>'Activity Board users should have FREQOUT 11…</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Pot VAR WORD		'Variable to hold results</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Main:</a:t>
            </a:r>
          </a:p>
          <a:p>
            <a:pPr algn="l">
              <a:spcBef>
                <a:spcPct val="0"/>
              </a:spcBef>
              <a:buClrTx/>
              <a:buSzTx/>
              <a:buFontTx/>
              <a:buNone/>
            </a:pPr>
            <a:r>
              <a:rPr lang="en-US" altLang="en-US" sz="1600" b="0">
                <a:solidFill>
                  <a:srgbClr val="FFFFFF"/>
                </a:solidFill>
              </a:rPr>
              <a:t>    HIGH 7			'Discharge network</a:t>
            </a:r>
          </a:p>
          <a:p>
            <a:pPr algn="l">
              <a:spcBef>
                <a:spcPct val="0"/>
              </a:spcBef>
              <a:buClrTx/>
              <a:buSzTx/>
              <a:buFontTx/>
              <a:buNone/>
            </a:pPr>
            <a:r>
              <a:rPr lang="en-US" altLang="en-US" sz="1600" b="0">
                <a:solidFill>
                  <a:srgbClr val="FFFFFF"/>
                </a:solidFill>
              </a:rPr>
              <a:t>    PAUSE 10		'Time to fully discharge</a:t>
            </a:r>
          </a:p>
          <a:p>
            <a:pPr algn="l">
              <a:spcBef>
                <a:spcPct val="0"/>
              </a:spcBef>
              <a:buClrTx/>
              <a:buSzTx/>
              <a:buFontTx/>
              <a:buNone/>
            </a:pPr>
            <a:r>
              <a:rPr lang="en-US" altLang="en-US" sz="1600" b="0">
                <a:solidFill>
                  <a:srgbClr val="FFFFFF"/>
                </a:solidFill>
              </a:rPr>
              <a:t>    RCTIME 7,1,Pot		'Read charge time and store in Pot</a:t>
            </a:r>
          </a:p>
          <a:p>
            <a:pPr algn="l">
              <a:spcBef>
                <a:spcPct val="0"/>
              </a:spcBef>
              <a:buClrTx/>
              <a:buSzTx/>
              <a:buFontTx/>
              <a:buNone/>
            </a:pPr>
            <a:r>
              <a:rPr lang="en-US" altLang="en-US" sz="1600" b="0">
                <a:solidFill>
                  <a:srgbClr val="FFFFFF"/>
                </a:solidFill>
              </a:rPr>
              <a:t>    FREQOUT 1, 250, Pot	'Sound tone for 1/4 second at frequency of Pot</a:t>
            </a:r>
          </a:p>
          <a:p>
            <a:pPr algn="l">
              <a:spcBef>
                <a:spcPct val="0"/>
              </a:spcBef>
              <a:buClrTx/>
              <a:buSzTx/>
              <a:buFontTx/>
              <a:buNone/>
            </a:pPr>
            <a:r>
              <a:rPr lang="en-US" altLang="en-US" sz="1600" b="0">
                <a:solidFill>
                  <a:srgbClr val="FFFFFF"/>
                </a:solidFill>
              </a:rPr>
              <a:t>GOTO Main		'Jump back to beginning </a:t>
            </a:r>
          </a:p>
        </p:txBody>
      </p:sp>
      <p:sp>
        <p:nvSpPr>
          <p:cNvPr id="134149" name="Text Box 5">
            <a:extLst>
              <a:ext uri="{FF2B5EF4-FFF2-40B4-BE49-F238E27FC236}">
                <a16:creationId xmlns:a16="http://schemas.microsoft.com/office/drawing/2014/main" id="{BF11D1E9-A6EE-46D4-8903-08BE1BA29142}"/>
              </a:ext>
            </a:extLst>
          </p:cNvPr>
          <p:cNvSpPr txBox="1">
            <a:spLocks noChangeArrowheads="1"/>
          </p:cNvSpPr>
          <p:nvPr/>
        </p:nvSpPr>
        <p:spPr bwMode="auto">
          <a:xfrm>
            <a:off x="914400" y="4191000"/>
            <a:ext cx="7162800" cy="1831975"/>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600" b="0"/>
              <a:t>TRY:</a:t>
            </a:r>
          </a:p>
          <a:p>
            <a:pPr algn="l">
              <a:spcBef>
                <a:spcPct val="0"/>
              </a:spcBef>
              <a:buClrTx/>
              <a:buSzTx/>
              <a:buFontTx/>
              <a:buNone/>
            </a:pPr>
            <a:r>
              <a:rPr lang="en-US" altLang="en-US" sz="1600" b="0"/>
              <a:t>The FREQOUT instruction can play 2 frequencies at once for more interesting tones: FREQOUT pin, duration, freq1, freq2</a:t>
            </a:r>
            <a:br>
              <a:rPr lang="en-US" altLang="en-US" sz="1600" b="0"/>
            </a:br>
            <a:br>
              <a:rPr lang="en-US" altLang="en-US" sz="1600" b="0"/>
            </a:br>
            <a:r>
              <a:rPr lang="en-US" altLang="en-US" sz="1600" b="0"/>
              <a:t>Modify the code for this:</a:t>
            </a:r>
            <a:br>
              <a:rPr lang="en-US" altLang="en-US" sz="1600" b="0"/>
            </a:br>
            <a:r>
              <a:rPr lang="en-US" altLang="en-US" sz="1600" b="0"/>
              <a:t>FREQOUT 1,250,Pot,1000</a:t>
            </a:r>
            <a:endParaRPr lang="en-US" altLang="en-US" sz="1600" b="0">
              <a:solidFill>
                <a:schemeClr val="tx1"/>
              </a:solidFill>
            </a:endParaRPr>
          </a:p>
          <a:p>
            <a:pPr algn="l">
              <a:spcBef>
                <a:spcPct val="0"/>
              </a:spcBef>
              <a:buClrTx/>
              <a:buSzTx/>
              <a:buFontTx/>
              <a:buNone/>
            </a:pPr>
            <a:endParaRPr lang="en-US" altLang="en-US" sz="1600" b="0">
              <a:solidFill>
                <a:schemeClr val="tx1"/>
              </a:solidFill>
            </a:endParaRPr>
          </a:p>
        </p:txBody>
      </p:sp>
      <p:sp>
        <p:nvSpPr>
          <p:cNvPr id="134152" name="AutoShape 8">
            <a:hlinkClick r:id="" action="ppaction://hlinkshowjump?jump=lastslideviewed" highlightClick="1"/>
            <a:extLst>
              <a:ext uri="{FF2B5EF4-FFF2-40B4-BE49-F238E27FC236}">
                <a16:creationId xmlns:a16="http://schemas.microsoft.com/office/drawing/2014/main" id="{78ED2259-3CEF-45D7-A72E-EDE30308207D}"/>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7">
            <a:extLst>
              <a:ext uri="{FF2B5EF4-FFF2-40B4-BE49-F238E27FC236}">
                <a16:creationId xmlns:a16="http://schemas.microsoft.com/office/drawing/2014/main" id="{7666BCE7-1A10-4BCA-B79F-F45B0B1A5684}"/>
              </a:ext>
            </a:extLst>
          </p:cNvPr>
          <p:cNvSpPr>
            <a:spLocks noGrp="1" noChangeArrowheads="1"/>
          </p:cNvSpPr>
          <p:nvPr>
            <p:ph type="sldNum" sz="quarter" idx="4"/>
          </p:nvPr>
        </p:nvSpPr>
        <p:spPr/>
        <p:txBody>
          <a:bodyPr/>
          <a:lstStyle/>
          <a:p>
            <a:fld id="{FFA649EE-239F-445D-851C-016FC22B9B8A}" type="slidenum">
              <a:rPr lang="en-US" altLang="en-US"/>
              <a:pPr/>
              <a:t>319</a:t>
            </a:fld>
            <a:endParaRPr lang="en-US" altLang="en-US"/>
          </a:p>
        </p:txBody>
      </p:sp>
      <p:sp>
        <p:nvSpPr>
          <p:cNvPr id="145410" name="Rectangle 2">
            <a:extLst>
              <a:ext uri="{FF2B5EF4-FFF2-40B4-BE49-F238E27FC236}">
                <a16:creationId xmlns:a16="http://schemas.microsoft.com/office/drawing/2014/main" id="{041304BC-1EF8-4D64-A6F0-87C9421800C3}"/>
              </a:ext>
            </a:extLst>
          </p:cNvPr>
          <p:cNvSpPr>
            <a:spLocks noGrp="1" noChangeArrowheads="1"/>
          </p:cNvSpPr>
          <p:nvPr>
            <p:ph type="ctrTitle"/>
          </p:nvPr>
        </p:nvSpPr>
        <p:spPr>
          <a:xfrm>
            <a:off x="685800" y="533400"/>
            <a:ext cx="7772400" cy="457200"/>
          </a:xfrm>
        </p:spPr>
        <p:txBody>
          <a:bodyPr/>
          <a:lstStyle/>
          <a:p>
            <a:r>
              <a:rPr lang="en-US" altLang="en-US"/>
              <a:t>Challenge 5A: Solution</a:t>
            </a:r>
          </a:p>
        </p:txBody>
      </p:sp>
      <p:sp>
        <p:nvSpPr>
          <p:cNvPr id="145411" name="Rectangle 3">
            <a:extLst>
              <a:ext uri="{FF2B5EF4-FFF2-40B4-BE49-F238E27FC236}">
                <a16:creationId xmlns:a16="http://schemas.microsoft.com/office/drawing/2014/main" id="{5EDE058D-7610-41EC-B924-A2021CA9ED40}"/>
              </a:ext>
            </a:extLst>
          </p:cNvPr>
          <p:cNvSpPr>
            <a:spLocks noGrp="1" noChangeArrowheads="1"/>
          </p:cNvSpPr>
          <p:nvPr>
            <p:ph type="subTitle" idx="1"/>
          </p:nvPr>
        </p:nvSpPr>
        <p:spPr>
          <a:xfrm>
            <a:off x="304800" y="1219200"/>
            <a:ext cx="8382000" cy="4800600"/>
          </a:xfrm>
        </p:spPr>
        <p:txBody>
          <a:bodyPr/>
          <a:lstStyle/>
          <a:p>
            <a:pPr algn="l"/>
            <a:r>
              <a:rPr lang="en-US" altLang="en-US" sz="2000"/>
              <a:t>Example Solutions: Your names will vary but size should not.</a:t>
            </a:r>
          </a:p>
          <a:p>
            <a:pPr marL="457200" lvl="1" indent="0">
              <a:buFont typeface="Wingdings" panose="05000000000000000000" pitchFamily="2" charset="2"/>
              <a:buNone/>
            </a:pPr>
            <a:r>
              <a:rPr lang="en-US" altLang="en-US" sz="2000"/>
              <a:t>To hold the number of seconds in a minute.</a:t>
            </a:r>
            <a:br>
              <a:rPr lang="en-US" altLang="en-US" sz="2000"/>
            </a:br>
            <a:r>
              <a:rPr lang="en-US" altLang="en-US" sz="2000">
                <a:solidFill>
                  <a:schemeClr val="tx2"/>
                </a:solidFill>
              </a:rPr>
              <a:t>SecsInMin VAR BYTE</a:t>
            </a:r>
          </a:p>
          <a:p>
            <a:pPr marL="457200" lvl="1" indent="0">
              <a:buFont typeface="Wingdings" panose="05000000000000000000" pitchFamily="2" charset="2"/>
              <a:buNone/>
            </a:pPr>
            <a:r>
              <a:rPr lang="en-US" altLang="en-US" sz="2000"/>
              <a:t>To hold the number of dogs in a litter.</a:t>
            </a:r>
            <a:br>
              <a:rPr lang="en-US" altLang="en-US" sz="2000"/>
            </a:br>
            <a:r>
              <a:rPr lang="en-US" altLang="en-US" sz="2000">
                <a:solidFill>
                  <a:schemeClr val="tx2"/>
                </a:solidFill>
              </a:rPr>
              <a:t>DogsInLitter VAR NIB</a:t>
            </a:r>
          </a:p>
          <a:p>
            <a:pPr marL="457200" lvl="1" indent="0">
              <a:buFont typeface="Wingdings" panose="05000000000000000000" pitchFamily="2" charset="2"/>
              <a:buNone/>
            </a:pPr>
            <a:r>
              <a:rPr lang="en-US" altLang="en-US" sz="2000"/>
              <a:t>To hold the count of cars in a 50 car garage.</a:t>
            </a:r>
            <a:br>
              <a:rPr lang="en-US" altLang="en-US" sz="2000"/>
            </a:br>
            <a:r>
              <a:rPr lang="en-US" altLang="en-US" sz="2000">
                <a:solidFill>
                  <a:schemeClr val="tx2"/>
                </a:solidFill>
              </a:rPr>
              <a:t>Cars VAR BYTE</a:t>
            </a:r>
          </a:p>
          <a:p>
            <a:pPr marL="457200" lvl="1" indent="0">
              <a:buFont typeface="Wingdings" panose="05000000000000000000" pitchFamily="2" charset="2"/>
              <a:buNone/>
            </a:pPr>
            <a:r>
              <a:rPr lang="en-US" altLang="en-US" sz="2000"/>
              <a:t>To hold the status of an output.</a:t>
            </a:r>
            <a:br>
              <a:rPr lang="en-US" altLang="en-US" sz="2000"/>
            </a:br>
            <a:r>
              <a:rPr lang="en-US" altLang="en-US" sz="2000">
                <a:solidFill>
                  <a:schemeClr val="tx2"/>
                </a:solidFill>
              </a:rPr>
              <a:t>PinOut  VAR BIT</a:t>
            </a:r>
            <a:endParaRPr lang="en-US" altLang="en-US" sz="2000"/>
          </a:p>
          <a:p>
            <a:pPr marL="457200" lvl="1" indent="0">
              <a:buFont typeface="Wingdings" panose="05000000000000000000" pitchFamily="2" charset="2"/>
              <a:buNone/>
            </a:pPr>
            <a:r>
              <a:rPr lang="en-US" altLang="en-US" sz="2000"/>
              <a:t>To hold the indoor temperature.</a:t>
            </a:r>
            <a:br>
              <a:rPr lang="en-US" altLang="en-US" sz="2000"/>
            </a:br>
            <a:r>
              <a:rPr lang="en-US" altLang="en-US" sz="2000">
                <a:solidFill>
                  <a:schemeClr val="tx2"/>
                </a:solidFill>
              </a:rPr>
              <a:t>TempInDoor  VAR BYTE</a:t>
            </a:r>
          </a:p>
          <a:p>
            <a:pPr marL="457200" lvl="1" indent="0">
              <a:buFont typeface="Wingdings" panose="05000000000000000000" pitchFamily="2" charset="2"/>
              <a:buNone/>
            </a:pPr>
            <a:r>
              <a:rPr lang="en-US" altLang="en-US" sz="2000"/>
              <a:t>To hold the temperature of a kitchen oven.</a:t>
            </a:r>
            <a:br>
              <a:rPr lang="en-US" altLang="en-US" sz="2000"/>
            </a:br>
            <a:r>
              <a:rPr lang="en-US" altLang="en-US" sz="2000">
                <a:solidFill>
                  <a:schemeClr val="tx2"/>
                </a:solidFill>
              </a:rPr>
              <a:t>Oven_Temp VAR WORD</a:t>
            </a:r>
            <a:endParaRPr lang="en-US" altLang="en-US" sz="2400">
              <a:solidFill>
                <a:schemeClr val="tx2"/>
              </a:solidFill>
            </a:endParaRPr>
          </a:p>
        </p:txBody>
      </p:sp>
      <p:sp>
        <p:nvSpPr>
          <p:cNvPr id="145413" name="AutoShape 5">
            <a:hlinkClick r:id="" action="ppaction://hlinkshowjump?jump=lastslideviewed" highlightClick="1"/>
            <a:extLst>
              <a:ext uri="{FF2B5EF4-FFF2-40B4-BE49-F238E27FC236}">
                <a16:creationId xmlns:a16="http://schemas.microsoft.com/office/drawing/2014/main" id="{3F8B7F3C-A02D-4631-A4B9-300360C9315C}"/>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C69609E-E803-4134-8C1E-98ED14A745E3}"/>
              </a:ext>
            </a:extLst>
          </p:cNvPr>
          <p:cNvSpPr>
            <a:spLocks noGrp="1"/>
          </p:cNvSpPr>
          <p:nvPr>
            <p:ph type="sldNum" sz="quarter" idx="12"/>
          </p:nvPr>
        </p:nvSpPr>
        <p:spPr/>
        <p:txBody>
          <a:bodyPr/>
          <a:lstStyle/>
          <a:p>
            <a:fld id="{97883063-C828-48BB-88EA-F5C4702DB174}" type="slidenum">
              <a:rPr lang="en-US" altLang="en-US"/>
              <a:pPr/>
              <a:t>32</a:t>
            </a:fld>
            <a:endParaRPr lang="en-US" altLang="en-US"/>
          </a:p>
        </p:txBody>
      </p:sp>
      <p:sp>
        <p:nvSpPr>
          <p:cNvPr id="198658" name="Rectangle 2">
            <a:extLst>
              <a:ext uri="{FF2B5EF4-FFF2-40B4-BE49-F238E27FC236}">
                <a16:creationId xmlns:a16="http://schemas.microsoft.com/office/drawing/2014/main" id="{0356A6B0-1B2B-4328-9031-84296DC93111}"/>
              </a:ext>
            </a:extLst>
          </p:cNvPr>
          <p:cNvSpPr>
            <a:spLocks noGrp="1" noRot="1" noChangeArrowheads="1"/>
          </p:cNvSpPr>
          <p:nvPr>
            <p:ph type="title"/>
          </p:nvPr>
        </p:nvSpPr>
        <p:spPr/>
        <p:txBody>
          <a:bodyPr/>
          <a:lstStyle/>
          <a:p>
            <a:r>
              <a:rPr lang="en-US" altLang="en-US"/>
              <a:t>BASIC Stamp Editor</a:t>
            </a:r>
          </a:p>
        </p:txBody>
      </p:sp>
      <p:sp>
        <p:nvSpPr>
          <p:cNvPr id="198659" name="Rectangle 3">
            <a:extLst>
              <a:ext uri="{FF2B5EF4-FFF2-40B4-BE49-F238E27FC236}">
                <a16:creationId xmlns:a16="http://schemas.microsoft.com/office/drawing/2014/main" id="{40A4DC78-9676-4421-BB84-4209B3BFA674}"/>
              </a:ext>
            </a:extLst>
          </p:cNvPr>
          <p:cNvSpPr>
            <a:spLocks noGrp="1" noRot="1" noChangeArrowheads="1"/>
          </p:cNvSpPr>
          <p:nvPr>
            <p:ph type="body" idx="1"/>
          </p:nvPr>
        </p:nvSpPr>
        <p:spPr/>
        <p:txBody>
          <a:bodyPr/>
          <a:lstStyle/>
          <a:p>
            <a:pPr>
              <a:lnSpc>
                <a:spcPct val="90000"/>
              </a:lnSpc>
            </a:pPr>
            <a:r>
              <a:rPr lang="en-US" altLang="en-US" sz="2800"/>
              <a:t>The BASIC Stamp Editor is the application that is used to write, edit, and download the PBASIC programs for the BASIC Stamp.</a:t>
            </a:r>
            <a:br>
              <a:rPr lang="en-US" altLang="en-US" sz="2800"/>
            </a:br>
            <a:endParaRPr lang="en-US" altLang="en-US" sz="2800"/>
          </a:p>
          <a:p>
            <a:pPr>
              <a:lnSpc>
                <a:spcPct val="90000"/>
              </a:lnSpc>
            </a:pPr>
            <a:r>
              <a:rPr lang="en-US" altLang="en-US" sz="2800"/>
              <a:t>The software may be downloaded for free from </a:t>
            </a:r>
            <a:r>
              <a:rPr lang="en-US" altLang="en-US" sz="2800">
                <a:hlinkClick r:id="rId3"/>
              </a:rPr>
              <a:t>Parallax</a:t>
            </a:r>
            <a:r>
              <a:rPr lang="en-US" altLang="en-US" sz="2800"/>
              <a:t>.  Some installations of Windows 95 and 98 may require an additional file to be installed.  Please see the information on the download page for more information.</a:t>
            </a:r>
            <a:br>
              <a:rPr lang="en-US" altLang="en-US" sz="2800"/>
            </a:br>
            <a:endParaRPr lang="en-US" altLang="en-US" sz="2800"/>
          </a:p>
          <a:p>
            <a:pPr>
              <a:lnSpc>
                <a:spcPct val="90000"/>
              </a:lnSpc>
            </a:pPr>
            <a:r>
              <a:rPr lang="en-US" altLang="en-US" sz="2800"/>
              <a:t>Once installed, the Stamp Editor will be available on your desktop, and as a menu option under</a:t>
            </a:r>
            <a:br>
              <a:rPr lang="en-US" altLang="en-US" sz="2800"/>
            </a:br>
            <a:r>
              <a:rPr lang="en-US" altLang="en-US" sz="2800" b="1"/>
              <a:t>Start </a:t>
            </a:r>
            <a:r>
              <a:rPr lang="en-US" altLang="en-US" sz="2800" b="1">
                <a:sym typeface="Wingdings" panose="05000000000000000000" pitchFamily="2" charset="2"/>
              </a:rPr>
              <a:t> Program Files  Parallax Inc</a:t>
            </a:r>
            <a:endParaRPr lang="en-US" altLang="en-US" b="1"/>
          </a:p>
        </p:txBody>
      </p:sp>
      <p:graphicFrame>
        <p:nvGraphicFramePr>
          <p:cNvPr id="198661" name="Object 5">
            <a:extLst>
              <a:ext uri="{FF2B5EF4-FFF2-40B4-BE49-F238E27FC236}">
                <a16:creationId xmlns:a16="http://schemas.microsoft.com/office/drawing/2014/main" id="{B460B68A-F397-450D-AEA4-FE232BCEB18E}"/>
              </a:ext>
            </a:extLst>
          </p:cNvPr>
          <p:cNvGraphicFramePr>
            <a:graphicFrameLocks noChangeAspect="1"/>
          </p:cNvGraphicFramePr>
          <p:nvPr/>
        </p:nvGraphicFramePr>
        <p:xfrm>
          <a:off x="7315200" y="5638800"/>
          <a:ext cx="752475" cy="762000"/>
        </p:xfrm>
        <a:graphic>
          <a:graphicData uri="http://schemas.openxmlformats.org/presentationml/2006/ole">
            <mc:AlternateContent xmlns:mc="http://schemas.openxmlformats.org/markup-compatibility/2006">
              <mc:Choice xmlns:v="urn:schemas-microsoft-com:vml" Requires="v">
                <p:oleObj spid="_x0000_s198662" name="Bitmap Image" r:id="rId4" imgW="695238" imgH="704948" progId="Paint.Picture">
                  <p:embed/>
                </p:oleObj>
              </mc:Choice>
              <mc:Fallback>
                <p:oleObj name="Bitmap Image" r:id="rId4" imgW="695238" imgH="704948"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5638800"/>
                        <a:ext cx="752475" cy="762000"/>
                      </a:xfrm>
                      <a:prstGeom prst="rect">
                        <a:avLst/>
                      </a:prstGeom>
                      <a:noFill/>
                      <a:ln w="28575">
                        <a:solidFill>
                          <a:srgbClr val="FFFFFF"/>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7">
            <a:extLst>
              <a:ext uri="{FF2B5EF4-FFF2-40B4-BE49-F238E27FC236}">
                <a16:creationId xmlns:a16="http://schemas.microsoft.com/office/drawing/2014/main" id="{0BC888BE-0A62-4743-9AFB-9B13F1632563}"/>
              </a:ext>
            </a:extLst>
          </p:cNvPr>
          <p:cNvSpPr>
            <a:spLocks noGrp="1" noChangeArrowheads="1"/>
          </p:cNvSpPr>
          <p:nvPr>
            <p:ph type="sldNum" sz="quarter" idx="4"/>
          </p:nvPr>
        </p:nvSpPr>
        <p:spPr/>
        <p:txBody>
          <a:bodyPr/>
          <a:lstStyle/>
          <a:p>
            <a:fld id="{0A7D959B-FB34-48BD-9C24-1FBC6998C587}" type="slidenum">
              <a:rPr lang="en-US" altLang="en-US"/>
              <a:pPr/>
              <a:t>320</a:t>
            </a:fld>
            <a:endParaRPr lang="en-US" altLang="en-US"/>
          </a:p>
        </p:txBody>
      </p:sp>
      <p:sp>
        <p:nvSpPr>
          <p:cNvPr id="150530" name="Rectangle 2">
            <a:extLst>
              <a:ext uri="{FF2B5EF4-FFF2-40B4-BE49-F238E27FC236}">
                <a16:creationId xmlns:a16="http://schemas.microsoft.com/office/drawing/2014/main" id="{F42D06D6-9FC3-4D28-BEA3-26B641A9F62B}"/>
              </a:ext>
            </a:extLst>
          </p:cNvPr>
          <p:cNvSpPr>
            <a:spLocks noGrp="1" noChangeArrowheads="1"/>
          </p:cNvSpPr>
          <p:nvPr>
            <p:ph type="ctrTitle"/>
          </p:nvPr>
        </p:nvSpPr>
        <p:spPr>
          <a:xfrm>
            <a:off x="685800" y="295275"/>
            <a:ext cx="7772400" cy="609600"/>
          </a:xfrm>
        </p:spPr>
        <p:txBody>
          <a:bodyPr/>
          <a:lstStyle/>
          <a:p>
            <a:r>
              <a:rPr lang="en-US" altLang="en-US"/>
              <a:t>Challenge 5B: Solution</a:t>
            </a:r>
          </a:p>
        </p:txBody>
      </p:sp>
      <p:sp>
        <p:nvSpPr>
          <p:cNvPr id="150532" name="Text Box 4">
            <a:extLst>
              <a:ext uri="{FF2B5EF4-FFF2-40B4-BE49-F238E27FC236}">
                <a16:creationId xmlns:a16="http://schemas.microsoft.com/office/drawing/2014/main" id="{B6DE3009-256D-465C-9FAF-76DA844A36E7}"/>
              </a:ext>
            </a:extLst>
          </p:cNvPr>
          <p:cNvSpPr txBox="1">
            <a:spLocks noChangeArrowheads="1"/>
          </p:cNvSpPr>
          <p:nvPr/>
        </p:nvSpPr>
        <p:spPr bwMode="auto">
          <a:xfrm>
            <a:off x="1557338" y="1219200"/>
            <a:ext cx="5903912" cy="4521200"/>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rgbClr val="FFFFFF"/>
                </a:solidFill>
              </a:rPr>
              <a:t>'{$STAMP BS2}</a:t>
            </a:r>
          </a:p>
          <a:p>
            <a:pPr algn="l">
              <a:spcBef>
                <a:spcPct val="0"/>
              </a:spcBef>
              <a:buClrTx/>
              <a:buSzTx/>
              <a:buFontTx/>
              <a:buNone/>
            </a:pPr>
            <a:r>
              <a:rPr lang="en-US" altLang="en-US" sz="1600" b="0">
                <a:solidFill>
                  <a:srgbClr val="FFFFFF"/>
                </a:solidFill>
              </a:rPr>
              <a:t>'** 5B Challenge Solution – Blink second LED with Constants **</a:t>
            </a:r>
          </a:p>
          <a:p>
            <a:pPr algn="l">
              <a:spcBef>
                <a:spcPct val="0"/>
              </a:spcBef>
              <a:buClrTx/>
              <a:buSzTx/>
              <a:buFontTx/>
              <a:buNone/>
            </a:pPr>
            <a:r>
              <a:rPr lang="en-US" altLang="en-US" sz="1600" b="0">
                <a:solidFill>
                  <a:srgbClr val="FFFFFF"/>
                </a:solidFill>
              </a:rPr>
              <a:t>'********** Declarations *********</a:t>
            </a:r>
          </a:p>
          <a:p>
            <a:pPr algn="l">
              <a:spcBef>
                <a:spcPct val="0"/>
              </a:spcBef>
              <a:buClrTx/>
              <a:buSzTx/>
              <a:buFontTx/>
              <a:buNone/>
            </a:pPr>
            <a:r>
              <a:rPr lang="en-US" altLang="en-US" sz="1600" b="0">
                <a:solidFill>
                  <a:srgbClr val="FFFFFF"/>
                </a:solidFill>
              </a:rPr>
              <a:t>'********** Constants</a:t>
            </a:r>
          </a:p>
          <a:p>
            <a:pPr algn="l">
              <a:spcBef>
                <a:spcPct val="0"/>
              </a:spcBef>
              <a:buClrTx/>
              <a:buSzTx/>
              <a:buFontTx/>
              <a:buNone/>
            </a:pPr>
            <a:r>
              <a:rPr lang="en-US" altLang="en-US" sz="1600" b="0">
                <a:solidFill>
                  <a:srgbClr val="FFFFFF"/>
                </a:solidFill>
              </a:rPr>
              <a:t>LED1  CON 8		'LED 1 pin number</a:t>
            </a:r>
          </a:p>
          <a:p>
            <a:pPr algn="l">
              <a:spcBef>
                <a:spcPct val="0"/>
              </a:spcBef>
              <a:buClrTx/>
              <a:buSzTx/>
              <a:buFontTx/>
              <a:buNone/>
            </a:pPr>
            <a:r>
              <a:rPr lang="en-US" altLang="en-US" sz="1600" b="0">
                <a:solidFill>
                  <a:srgbClr val="FFFFFF"/>
                </a:solidFill>
              </a:rPr>
              <a:t>LED2  CON 9		'LED 2 pin number</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Main:</a:t>
            </a:r>
          </a:p>
          <a:p>
            <a:pPr algn="l">
              <a:spcBef>
                <a:spcPct val="0"/>
              </a:spcBef>
              <a:buClrTx/>
              <a:buSzTx/>
              <a:buFontTx/>
              <a:buNone/>
            </a:pPr>
            <a:r>
              <a:rPr lang="en-US" altLang="en-US" sz="1600" b="0">
                <a:solidFill>
                  <a:srgbClr val="FFFFFF"/>
                </a:solidFill>
              </a:rPr>
              <a:t>	LOW LED1	'LED P8 on</a:t>
            </a:r>
          </a:p>
          <a:p>
            <a:pPr algn="l">
              <a:spcBef>
                <a:spcPct val="0"/>
              </a:spcBef>
              <a:buClrTx/>
              <a:buSzTx/>
              <a:buFontTx/>
              <a:buNone/>
            </a:pPr>
            <a:r>
              <a:rPr lang="en-US" altLang="en-US" sz="1600" b="0">
                <a:solidFill>
                  <a:srgbClr val="FFFFFF"/>
                </a:solidFill>
              </a:rPr>
              <a:t>	HIGH LED2	'LED P9 off</a:t>
            </a:r>
          </a:p>
          <a:p>
            <a:pPr algn="l">
              <a:spcBef>
                <a:spcPct val="0"/>
              </a:spcBef>
              <a:buClrTx/>
              <a:buSzTx/>
              <a:buFontTx/>
              <a:buNone/>
            </a:pPr>
            <a:r>
              <a:rPr lang="en-US" altLang="en-US" sz="1600" b="0">
                <a:solidFill>
                  <a:srgbClr val="FFFFFF"/>
                </a:solidFill>
              </a:rPr>
              <a:t>	PAUSE 2000	'Wait 2 seconds</a:t>
            </a:r>
          </a:p>
          <a:p>
            <a:pPr algn="l">
              <a:spcBef>
                <a:spcPct val="0"/>
              </a:spcBef>
              <a:buClrTx/>
              <a:buSzTx/>
              <a:buFontTx/>
              <a:buNone/>
            </a:pPr>
            <a:r>
              <a:rPr lang="en-US" altLang="en-US" sz="1600" b="0">
                <a:solidFill>
                  <a:srgbClr val="FFFFFF"/>
                </a:solidFill>
              </a:rPr>
              <a:t>	LOW LED1	'LED P8 ON (LED P9 stays on)</a:t>
            </a:r>
          </a:p>
          <a:p>
            <a:pPr algn="l">
              <a:spcBef>
                <a:spcPct val="0"/>
              </a:spcBef>
              <a:buClrTx/>
              <a:buSzTx/>
              <a:buFontTx/>
              <a:buNone/>
            </a:pPr>
            <a:r>
              <a:rPr lang="en-US" altLang="en-US" sz="1600" b="0">
                <a:solidFill>
                  <a:srgbClr val="FFFFFF"/>
                </a:solidFill>
              </a:rPr>
              <a:t>	PAUSE 1000	'Wait 1 second</a:t>
            </a:r>
          </a:p>
          <a:p>
            <a:pPr algn="l">
              <a:spcBef>
                <a:spcPct val="0"/>
              </a:spcBef>
              <a:buClrTx/>
              <a:buSzTx/>
              <a:buFontTx/>
              <a:buNone/>
            </a:pPr>
            <a:r>
              <a:rPr lang="en-US" altLang="en-US" sz="1600" b="0">
                <a:solidFill>
                  <a:srgbClr val="FFFFFF"/>
                </a:solidFill>
              </a:rPr>
              <a:t>	HIGH LED1	'LED P8 off</a:t>
            </a:r>
          </a:p>
          <a:p>
            <a:pPr algn="l">
              <a:spcBef>
                <a:spcPct val="0"/>
              </a:spcBef>
              <a:buClrTx/>
              <a:buSzTx/>
              <a:buFontTx/>
              <a:buNone/>
            </a:pPr>
            <a:r>
              <a:rPr lang="en-US" altLang="en-US" sz="1600" b="0">
                <a:solidFill>
                  <a:srgbClr val="FFFFFF"/>
                </a:solidFill>
              </a:rPr>
              <a:t>	HIGH LED2	'LED P9 off</a:t>
            </a:r>
          </a:p>
          <a:p>
            <a:pPr algn="l">
              <a:spcBef>
                <a:spcPct val="0"/>
              </a:spcBef>
              <a:buClrTx/>
              <a:buSzTx/>
              <a:buFontTx/>
              <a:buNone/>
            </a:pPr>
            <a:r>
              <a:rPr lang="en-US" altLang="en-US" sz="1600" b="0">
                <a:solidFill>
                  <a:srgbClr val="FFFFFF"/>
                </a:solidFill>
              </a:rPr>
              <a:t>	PAUSE 500	'Wait one-half second</a:t>
            </a:r>
          </a:p>
          <a:p>
            <a:pPr algn="l">
              <a:spcBef>
                <a:spcPct val="0"/>
              </a:spcBef>
              <a:buClrTx/>
              <a:buSzTx/>
              <a:buFontTx/>
              <a:buNone/>
            </a:pPr>
            <a:r>
              <a:rPr lang="en-US" altLang="en-US" sz="1600" b="0">
                <a:solidFill>
                  <a:srgbClr val="FFFFFF"/>
                </a:solidFill>
              </a:rPr>
              <a:t>GOTO Main</a:t>
            </a:r>
          </a:p>
          <a:p>
            <a:pPr algn="l">
              <a:spcBef>
                <a:spcPct val="0"/>
              </a:spcBef>
              <a:buClrTx/>
              <a:buSzTx/>
              <a:buFontTx/>
              <a:buNone/>
            </a:pPr>
            <a:endParaRPr lang="en-US" altLang="en-US" sz="1600" b="0">
              <a:solidFill>
                <a:srgbClr val="FFFFFF"/>
              </a:solidFill>
            </a:endParaRPr>
          </a:p>
        </p:txBody>
      </p:sp>
      <p:sp>
        <p:nvSpPr>
          <p:cNvPr id="150534" name="AutoShape 6">
            <a:hlinkClick r:id="" action="ppaction://hlinkshowjump?jump=lastslideviewed" highlightClick="1"/>
            <a:extLst>
              <a:ext uri="{FF2B5EF4-FFF2-40B4-BE49-F238E27FC236}">
                <a16:creationId xmlns:a16="http://schemas.microsoft.com/office/drawing/2014/main" id="{0F0A7F65-BFF3-4098-8E6B-F48ACFB85E79}"/>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7">
            <a:extLst>
              <a:ext uri="{FF2B5EF4-FFF2-40B4-BE49-F238E27FC236}">
                <a16:creationId xmlns:a16="http://schemas.microsoft.com/office/drawing/2014/main" id="{436C4433-FF31-4724-B9D4-18C6A2560634}"/>
              </a:ext>
            </a:extLst>
          </p:cNvPr>
          <p:cNvSpPr>
            <a:spLocks noGrp="1" noChangeArrowheads="1"/>
          </p:cNvSpPr>
          <p:nvPr>
            <p:ph type="sldNum" sz="quarter" idx="4"/>
          </p:nvPr>
        </p:nvSpPr>
        <p:spPr/>
        <p:txBody>
          <a:bodyPr/>
          <a:lstStyle/>
          <a:p>
            <a:fld id="{0E83D4D4-85FC-4C24-B27E-7E68BD6F2891}" type="slidenum">
              <a:rPr lang="en-US" altLang="en-US"/>
              <a:pPr/>
              <a:t>321</a:t>
            </a:fld>
            <a:endParaRPr lang="en-US" altLang="en-US"/>
          </a:p>
        </p:txBody>
      </p:sp>
      <p:sp>
        <p:nvSpPr>
          <p:cNvPr id="151554" name="Rectangle 2">
            <a:extLst>
              <a:ext uri="{FF2B5EF4-FFF2-40B4-BE49-F238E27FC236}">
                <a16:creationId xmlns:a16="http://schemas.microsoft.com/office/drawing/2014/main" id="{C4CCB327-630A-420D-A025-D177BF43DC3C}"/>
              </a:ext>
            </a:extLst>
          </p:cNvPr>
          <p:cNvSpPr>
            <a:spLocks noGrp="1" noChangeArrowheads="1"/>
          </p:cNvSpPr>
          <p:nvPr>
            <p:ph type="ctrTitle"/>
          </p:nvPr>
        </p:nvSpPr>
        <p:spPr>
          <a:xfrm>
            <a:off x="685800" y="381000"/>
            <a:ext cx="7772400" cy="609600"/>
          </a:xfrm>
        </p:spPr>
        <p:txBody>
          <a:bodyPr/>
          <a:lstStyle/>
          <a:p>
            <a:r>
              <a:rPr lang="en-US" altLang="en-US"/>
              <a:t>Challenge 5C: Solution</a:t>
            </a:r>
          </a:p>
        </p:txBody>
      </p:sp>
      <p:sp>
        <p:nvSpPr>
          <p:cNvPr id="151556" name="Text Box 4">
            <a:extLst>
              <a:ext uri="{FF2B5EF4-FFF2-40B4-BE49-F238E27FC236}">
                <a16:creationId xmlns:a16="http://schemas.microsoft.com/office/drawing/2014/main" id="{D3D3D3D7-58ED-4F6A-B650-4534FEF20583}"/>
              </a:ext>
            </a:extLst>
          </p:cNvPr>
          <p:cNvSpPr txBox="1">
            <a:spLocks noChangeArrowheads="1"/>
          </p:cNvSpPr>
          <p:nvPr/>
        </p:nvSpPr>
        <p:spPr bwMode="auto">
          <a:xfrm>
            <a:off x="1736725" y="1187450"/>
            <a:ext cx="5578475" cy="5010150"/>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600" b="0">
                <a:solidFill>
                  <a:srgbClr val="FFFFFF"/>
                </a:solidFill>
              </a:rPr>
              <a:t>'Challenge 5C: Control output P8 with input P11</a:t>
            </a:r>
          </a:p>
          <a:p>
            <a:pPr algn="l">
              <a:spcBef>
                <a:spcPct val="0"/>
              </a:spcBef>
              <a:buClrTx/>
              <a:buSzTx/>
              <a:buFontTx/>
              <a:buNone/>
            </a:pPr>
            <a:r>
              <a:rPr lang="en-US" altLang="en-US" sz="1600" b="0">
                <a:solidFill>
                  <a:srgbClr val="FFFFFF"/>
                </a:solidFill>
              </a:rPr>
              <a:t>'                         Control output P9 with input P10</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 ***************** I/O Variables *******************</a:t>
            </a:r>
          </a:p>
          <a:p>
            <a:pPr algn="l">
              <a:spcBef>
                <a:spcPct val="0"/>
              </a:spcBef>
              <a:buClrTx/>
              <a:buSzTx/>
              <a:buFontTx/>
              <a:buNone/>
            </a:pPr>
            <a:r>
              <a:rPr lang="en-US" altLang="en-US" sz="1600" b="0">
                <a:solidFill>
                  <a:srgbClr val="FFFFFF"/>
                </a:solidFill>
              </a:rPr>
              <a:t>LED1	VAR	OUT8	'LED 1 pin I/O</a:t>
            </a:r>
          </a:p>
          <a:p>
            <a:pPr algn="l">
              <a:spcBef>
                <a:spcPct val="0"/>
              </a:spcBef>
              <a:buClrTx/>
              <a:buSzTx/>
              <a:buFontTx/>
              <a:buNone/>
            </a:pPr>
            <a:r>
              <a:rPr lang="en-US" altLang="en-US" sz="1600" b="0">
                <a:solidFill>
                  <a:srgbClr val="FFFFFF"/>
                </a:solidFill>
              </a:rPr>
              <a:t>LED2	VAR	OUT9	'LED 2 pin I/O</a:t>
            </a:r>
          </a:p>
          <a:p>
            <a:pPr algn="l">
              <a:spcBef>
                <a:spcPct val="0"/>
              </a:spcBef>
              <a:buClrTx/>
              <a:buSzTx/>
              <a:buFontTx/>
              <a:buNone/>
            </a:pPr>
            <a:r>
              <a:rPr lang="en-US" altLang="en-US" sz="1600" b="0">
                <a:solidFill>
                  <a:srgbClr val="FFFFFF"/>
                </a:solidFill>
              </a:rPr>
              <a:t>PB1	VAR 	IN10	‘PB1 pin I/O</a:t>
            </a:r>
          </a:p>
          <a:p>
            <a:pPr algn="l">
              <a:spcBef>
                <a:spcPct val="0"/>
              </a:spcBef>
              <a:buClrTx/>
              <a:buSzTx/>
              <a:buFontTx/>
              <a:buNone/>
            </a:pPr>
            <a:r>
              <a:rPr lang="en-US" altLang="en-US" sz="1600" b="0">
                <a:solidFill>
                  <a:srgbClr val="FFFFFF"/>
                </a:solidFill>
              </a:rPr>
              <a:t>PB2	VAR 	IN11	‘PB2 pin I/O</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 ************** Set I/O direction ****************</a:t>
            </a:r>
          </a:p>
          <a:p>
            <a:pPr algn="l">
              <a:spcBef>
                <a:spcPct val="0"/>
              </a:spcBef>
              <a:buClrTx/>
              <a:buSzTx/>
              <a:buFontTx/>
              <a:buNone/>
            </a:pPr>
            <a:r>
              <a:rPr lang="en-US" altLang="en-US" sz="1600" b="0">
                <a:solidFill>
                  <a:srgbClr val="FFFFFF"/>
                </a:solidFill>
              </a:rPr>
              <a:t>OUTPUT 8		'Set P8 to be an output</a:t>
            </a:r>
          </a:p>
          <a:p>
            <a:pPr algn="l">
              <a:spcBef>
                <a:spcPct val="0"/>
              </a:spcBef>
              <a:buClrTx/>
              <a:buSzTx/>
              <a:buFontTx/>
              <a:buNone/>
            </a:pPr>
            <a:r>
              <a:rPr lang="en-US" altLang="en-US" sz="1600" b="0">
                <a:solidFill>
                  <a:srgbClr val="FFFFFF"/>
                </a:solidFill>
              </a:rPr>
              <a:t>OUTPUT 8		'Set P9 to be an output</a:t>
            </a:r>
          </a:p>
          <a:p>
            <a:pPr algn="l">
              <a:spcBef>
                <a:spcPct val="0"/>
              </a:spcBef>
              <a:buClrTx/>
              <a:buSzTx/>
              <a:buFontTx/>
              <a:buNone/>
            </a:pPr>
            <a:r>
              <a:rPr lang="en-US" altLang="en-US" sz="1600" b="0">
                <a:solidFill>
                  <a:srgbClr val="FFFFFF"/>
                </a:solidFill>
              </a:rPr>
              <a:t>INPUT 10		'Set P10 to be an input</a:t>
            </a:r>
          </a:p>
          <a:p>
            <a:pPr algn="l">
              <a:spcBef>
                <a:spcPct val="0"/>
              </a:spcBef>
              <a:buClrTx/>
              <a:buSzTx/>
              <a:buFontTx/>
              <a:buNone/>
            </a:pPr>
            <a:r>
              <a:rPr lang="en-US" altLang="en-US" sz="1600" b="0">
                <a:solidFill>
                  <a:srgbClr val="FFFFFF"/>
                </a:solidFill>
              </a:rPr>
              <a:t>INPUT 11		'Set P11 to be an input</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 ************* Main program *******************</a:t>
            </a:r>
          </a:p>
          <a:p>
            <a:pPr algn="l">
              <a:spcBef>
                <a:spcPct val="0"/>
              </a:spcBef>
              <a:buClrTx/>
              <a:buSzTx/>
              <a:buFontTx/>
              <a:buNone/>
            </a:pPr>
            <a:r>
              <a:rPr lang="en-US" altLang="en-US" sz="1600" b="0">
                <a:solidFill>
                  <a:srgbClr val="FFFFFF"/>
                </a:solidFill>
              </a:rPr>
              <a:t>Main:</a:t>
            </a:r>
          </a:p>
          <a:p>
            <a:pPr algn="l">
              <a:spcBef>
                <a:spcPct val="0"/>
              </a:spcBef>
              <a:buClrTx/>
              <a:buSzTx/>
              <a:buFontTx/>
              <a:buNone/>
            </a:pPr>
            <a:r>
              <a:rPr lang="en-US" altLang="en-US" sz="1600" b="0">
                <a:solidFill>
                  <a:srgbClr val="FFFFFF"/>
                </a:solidFill>
              </a:rPr>
              <a:t>    LED1 = PB2 	 'Set P8 output = P11 input</a:t>
            </a:r>
          </a:p>
          <a:p>
            <a:pPr algn="l">
              <a:spcBef>
                <a:spcPct val="0"/>
              </a:spcBef>
              <a:buClrTx/>
              <a:buSzTx/>
              <a:buFontTx/>
              <a:buNone/>
            </a:pPr>
            <a:r>
              <a:rPr lang="en-US" altLang="en-US" sz="1600" b="0">
                <a:solidFill>
                  <a:srgbClr val="FFFFFF"/>
                </a:solidFill>
              </a:rPr>
              <a:t>    LED2 = PB1 	 'Set P9 output = P10 input</a:t>
            </a:r>
          </a:p>
          <a:p>
            <a:pPr algn="l">
              <a:spcBef>
                <a:spcPct val="0"/>
              </a:spcBef>
              <a:buClrTx/>
              <a:buSzTx/>
              <a:buFontTx/>
              <a:buNone/>
            </a:pPr>
            <a:r>
              <a:rPr lang="en-US" altLang="en-US" sz="1600" b="0">
                <a:solidFill>
                  <a:srgbClr val="FFFFFF"/>
                </a:solidFill>
              </a:rPr>
              <a:t>GOTO Main	 ‘Loop back</a:t>
            </a:r>
            <a:r>
              <a:rPr lang="en-US" altLang="en-US" sz="1400" b="0">
                <a:solidFill>
                  <a:srgbClr val="FFFFFF"/>
                </a:solidFill>
              </a:rPr>
              <a:t> </a:t>
            </a:r>
          </a:p>
        </p:txBody>
      </p:sp>
      <p:sp>
        <p:nvSpPr>
          <p:cNvPr id="151558" name="AutoShape 6">
            <a:hlinkClick r:id="" action="ppaction://hlinkshowjump?jump=lastslideviewed" highlightClick="1"/>
            <a:extLst>
              <a:ext uri="{FF2B5EF4-FFF2-40B4-BE49-F238E27FC236}">
                <a16:creationId xmlns:a16="http://schemas.microsoft.com/office/drawing/2014/main" id="{79E93251-F37A-4BBC-A6CC-98580B18D7BA}"/>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7">
            <a:extLst>
              <a:ext uri="{FF2B5EF4-FFF2-40B4-BE49-F238E27FC236}">
                <a16:creationId xmlns:a16="http://schemas.microsoft.com/office/drawing/2014/main" id="{24C27466-B778-4440-8BC4-464923537E24}"/>
              </a:ext>
            </a:extLst>
          </p:cNvPr>
          <p:cNvSpPr>
            <a:spLocks noGrp="1" noChangeArrowheads="1"/>
          </p:cNvSpPr>
          <p:nvPr>
            <p:ph type="sldNum" sz="quarter" idx="4"/>
          </p:nvPr>
        </p:nvSpPr>
        <p:spPr/>
        <p:txBody>
          <a:bodyPr/>
          <a:lstStyle/>
          <a:p>
            <a:fld id="{F2EAF402-FE40-4F37-9411-9EECBC2BD358}" type="slidenum">
              <a:rPr lang="en-US" altLang="en-US"/>
              <a:pPr/>
              <a:t>322</a:t>
            </a:fld>
            <a:endParaRPr lang="en-US" altLang="en-US"/>
          </a:p>
        </p:txBody>
      </p:sp>
      <p:sp>
        <p:nvSpPr>
          <p:cNvPr id="158722" name="Rectangle 2">
            <a:extLst>
              <a:ext uri="{FF2B5EF4-FFF2-40B4-BE49-F238E27FC236}">
                <a16:creationId xmlns:a16="http://schemas.microsoft.com/office/drawing/2014/main" id="{7AC55E6D-31F1-428F-8CA6-E005B1F4BECF}"/>
              </a:ext>
            </a:extLst>
          </p:cNvPr>
          <p:cNvSpPr>
            <a:spLocks noGrp="1" noChangeArrowheads="1"/>
          </p:cNvSpPr>
          <p:nvPr>
            <p:ph type="ctrTitle"/>
          </p:nvPr>
        </p:nvSpPr>
        <p:spPr>
          <a:xfrm>
            <a:off x="685800" y="381000"/>
            <a:ext cx="7772400" cy="609600"/>
          </a:xfrm>
        </p:spPr>
        <p:txBody>
          <a:bodyPr/>
          <a:lstStyle/>
          <a:p>
            <a:r>
              <a:rPr lang="en-US" altLang="en-US"/>
              <a:t>Challenge 6A: Solution</a:t>
            </a:r>
          </a:p>
        </p:txBody>
      </p:sp>
      <p:sp>
        <p:nvSpPr>
          <p:cNvPr id="158724" name="Text Box 4">
            <a:extLst>
              <a:ext uri="{FF2B5EF4-FFF2-40B4-BE49-F238E27FC236}">
                <a16:creationId xmlns:a16="http://schemas.microsoft.com/office/drawing/2014/main" id="{79ADC10F-B470-4343-A5A6-955F31463E80}"/>
              </a:ext>
            </a:extLst>
          </p:cNvPr>
          <p:cNvSpPr txBox="1">
            <a:spLocks noChangeArrowheads="1"/>
          </p:cNvSpPr>
          <p:nvPr/>
        </p:nvSpPr>
        <p:spPr bwMode="auto">
          <a:xfrm>
            <a:off x="990600" y="1219200"/>
            <a:ext cx="6686550" cy="3543300"/>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rgbClr val="FFFFFF"/>
                </a:solidFill>
              </a:rPr>
              <a:t>' *************** Program Specific Declarations **************</a:t>
            </a:r>
          </a:p>
          <a:p>
            <a:pPr algn="l">
              <a:spcBef>
                <a:spcPct val="0"/>
              </a:spcBef>
              <a:buClrTx/>
              <a:buSzTx/>
              <a:buFontTx/>
              <a:buNone/>
            </a:pPr>
            <a:r>
              <a:rPr lang="en-US" altLang="en-US" sz="1600" b="0">
                <a:solidFill>
                  <a:srgbClr val="FFFFFF"/>
                </a:solidFill>
              </a:rPr>
              <a:t>'Challenge 6A: Sequential Flow</a:t>
            </a:r>
          </a:p>
          <a:p>
            <a:pPr algn="l">
              <a:spcBef>
                <a:spcPct val="0"/>
              </a:spcBef>
              <a:buClrTx/>
              <a:buSzTx/>
              <a:buFontTx/>
              <a:buNone/>
            </a:pPr>
            <a:r>
              <a:rPr lang="en-US" altLang="en-US" sz="1600">
                <a:solidFill>
                  <a:srgbClr val="FFFFFF"/>
                </a:solidFill>
                <a:effectLst>
                  <a:outerShdw blurRad="38100" dist="38100" dir="2700000" algn="tl">
                    <a:srgbClr val="000000"/>
                  </a:outerShdw>
                </a:effectLst>
                <a:hlinkClick r:id="rId2" action="ppaction://hlinksldjump"/>
              </a:rPr>
              <a:t>'*** Insert Common Circuit Declarations ***</a:t>
            </a:r>
            <a:endParaRPr lang="en-US" altLang="en-US" sz="1600">
              <a:solidFill>
                <a:srgbClr val="FFFFFF"/>
              </a:solidFill>
              <a:effectLst>
                <a:outerShdw blurRad="38100" dist="38100" dir="2700000" algn="tl">
                  <a:srgbClr val="000000"/>
                </a:outerShdw>
              </a:effectLst>
            </a:endParaRP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 ****** Main program ************</a:t>
            </a:r>
          </a:p>
          <a:p>
            <a:pPr algn="l">
              <a:spcBef>
                <a:spcPct val="0"/>
              </a:spcBef>
              <a:buClrTx/>
              <a:buSzTx/>
              <a:buFontTx/>
              <a:buNone/>
            </a:pPr>
            <a:r>
              <a:rPr lang="en-US" altLang="en-US" sz="1600" b="0">
                <a:solidFill>
                  <a:srgbClr val="FFFFFF"/>
                </a:solidFill>
              </a:rPr>
              <a:t>LED1 = LED_Off			'Turn off LED 1</a:t>
            </a:r>
          </a:p>
          <a:p>
            <a:pPr algn="l">
              <a:spcBef>
                <a:spcPct val="0"/>
              </a:spcBef>
              <a:buClrTx/>
              <a:buSzTx/>
              <a:buFontTx/>
              <a:buNone/>
            </a:pPr>
            <a:r>
              <a:rPr lang="en-US" altLang="en-US" sz="1600" b="0">
                <a:solidFill>
                  <a:srgbClr val="FFFFFF"/>
                </a:solidFill>
              </a:rPr>
              <a:t>LED2 = LED_Off			'Turn off LED 2</a:t>
            </a:r>
          </a:p>
          <a:p>
            <a:pPr algn="l">
              <a:spcBef>
                <a:spcPct val="0"/>
              </a:spcBef>
              <a:buClrTx/>
              <a:buSzTx/>
              <a:buFontTx/>
              <a:buNone/>
            </a:pPr>
            <a:r>
              <a:rPr lang="en-US" altLang="en-US" sz="1600" b="0">
                <a:solidFill>
                  <a:srgbClr val="FFFFFF"/>
                </a:solidFill>
              </a:rPr>
              <a:t>FREQOUT Speaker,2000,1000	'Sound speaker 1000Hz, 2 sec.</a:t>
            </a:r>
          </a:p>
          <a:p>
            <a:pPr algn="l">
              <a:spcBef>
                <a:spcPct val="0"/>
              </a:spcBef>
              <a:buClrTx/>
              <a:buSzTx/>
              <a:buFontTx/>
              <a:buNone/>
            </a:pPr>
            <a:r>
              <a:rPr lang="en-US" altLang="en-US" sz="1600" b="0">
                <a:solidFill>
                  <a:srgbClr val="FFFFFF"/>
                </a:solidFill>
              </a:rPr>
              <a:t>LED1 = LED_On			'Light LED 1</a:t>
            </a:r>
          </a:p>
          <a:p>
            <a:pPr algn="l">
              <a:spcBef>
                <a:spcPct val="0"/>
              </a:spcBef>
              <a:buClrTx/>
              <a:buSzTx/>
              <a:buFontTx/>
              <a:buNone/>
            </a:pPr>
            <a:r>
              <a:rPr lang="en-US" altLang="en-US" sz="1600" b="0">
                <a:solidFill>
                  <a:srgbClr val="FFFFFF"/>
                </a:solidFill>
              </a:rPr>
              <a:t>FREQOUT Speaker,3000,2000	'Sound speaker 3000Hz, 2 sec.</a:t>
            </a:r>
          </a:p>
          <a:p>
            <a:pPr algn="l">
              <a:spcBef>
                <a:spcPct val="0"/>
              </a:spcBef>
              <a:buClrTx/>
              <a:buSzTx/>
              <a:buFontTx/>
              <a:buNone/>
            </a:pPr>
            <a:r>
              <a:rPr lang="en-US" altLang="en-US" sz="1600" b="0">
                <a:solidFill>
                  <a:srgbClr val="FFFFFF"/>
                </a:solidFill>
              </a:rPr>
              <a:t>LED2 = LED_On			'Light LED 2</a:t>
            </a:r>
          </a:p>
          <a:p>
            <a:pPr algn="l">
              <a:spcBef>
                <a:spcPct val="0"/>
              </a:spcBef>
              <a:buClrTx/>
              <a:buSzTx/>
              <a:buFontTx/>
              <a:buNone/>
            </a:pPr>
            <a:r>
              <a:rPr lang="en-US" altLang="en-US" sz="1600" b="0">
                <a:solidFill>
                  <a:srgbClr val="FFFFFF"/>
                </a:solidFill>
              </a:rPr>
              <a:t>END</a:t>
            </a:r>
          </a:p>
          <a:p>
            <a:pPr algn="l">
              <a:spcBef>
                <a:spcPct val="0"/>
              </a:spcBef>
              <a:buClrTx/>
              <a:buSzTx/>
              <a:buFontTx/>
              <a:buNone/>
            </a:pPr>
            <a:endParaRPr lang="en-US" altLang="en-US" sz="1600" b="0">
              <a:solidFill>
                <a:srgbClr val="FFFFFF"/>
              </a:solidFill>
            </a:endParaRPr>
          </a:p>
          <a:p>
            <a:pPr algn="l">
              <a:spcBef>
                <a:spcPct val="0"/>
              </a:spcBef>
              <a:buClrTx/>
              <a:buSzTx/>
              <a:buFontTx/>
              <a:buNone/>
            </a:pPr>
            <a:endParaRPr lang="en-US" altLang="en-US" sz="1600" b="0">
              <a:solidFill>
                <a:schemeClr val="tx1"/>
              </a:solidFill>
            </a:endParaRPr>
          </a:p>
        </p:txBody>
      </p:sp>
      <p:sp>
        <p:nvSpPr>
          <p:cNvPr id="158725" name="Text Box 5">
            <a:extLst>
              <a:ext uri="{FF2B5EF4-FFF2-40B4-BE49-F238E27FC236}">
                <a16:creationId xmlns:a16="http://schemas.microsoft.com/office/drawing/2014/main" id="{AF0D704A-C229-4768-B33F-9A23E3A5A970}"/>
              </a:ext>
            </a:extLst>
          </p:cNvPr>
          <p:cNvSpPr txBox="1">
            <a:spLocks noChangeArrowheads="1"/>
          </p:cNvSpPr>
          <p:nvPr/>
        </p:nvSpPr>
        <p:spPr bwMode="auto">
          <a:xfrm>
            <a:off x="990600" y="5105400"/>
            <a:ext cx="5410200" cy="546100"/>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a:t>Note: If using the Activity Board, the LED on P11 will light when the speaker sounds</a:t>
            </a:r>
            <a:endParaRPr lang="en-US" altLang="en-US" sz="1400">
              <a:solidFill>
                <a:schemeClr val="tx1"/>
              </a:solidFill>
            </a:endParaRPr>
          </a:p>
        </p:txBody>
      </p:sp>
      <p:sp>
        <p:nvSpPr>
          <p:cNvPr id="158727" name="AutoShape 7">
            <a:hlinkClick r:id="" action="ppaction://hlinkshowjump?jump=lastslideviewed" highlightClick="1"/>
            <a:extLst>
              <a:ext uri="{FF2B5EF4-FFF2-40B4-BE49-F238E27FC236}">
                <a16:creationId xmlns:a16="http://schemas.microsoft.com/office/drawing/2014/main" id="{602D4158-D981-4C86-BCCD-2F61ADB39306}"/>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7">
            <a:extLst>
              <a:ext uri="{FF2B5EF4-FFF2-40B4-BE49-F238E27FC236}">
                <a16:creationId xmlns:a16="http://schemas.microsoft.com/office/drawing/2014/main" id="{1B3D14B8-C2B2-4701-A43B-43D6CC4D2D35}"/>
              </a:ext>
            </a:extLst>
          </p:cNvPr>
          <p:cNvSpPr>
            <a:spLocks noGrp="1" noChangeArrowheads="1"/>
          </p:cNvSpPr>
          <p:nvPr>
            <p:ph type="sldNum" sz="quarter" idx="4"/>
          </p:nvPr>
        </p:nvSpPr>
        <p:spPr/>
        <p:txBody>
          <a:bodyPr/>
          <a:lstStyle/>
          <a:p>
            <a:fld id="{9FC049A2-1762-48A0-9A05-05BFDFE939BE}" type="slidenum">
              <a:rPr lang="en-US" altLang="en-US"/>
              <a:pPr/>
              <a:t>323</a:t>
            </a:fld>
            <a:endParaRPr lang="en-US" altLang="en-US"/>
          </a:p>
        </p:txBody>
      </p:sp>
      <p:sp>
        <p:nvSpPr>
          <p:cNvPr id="164866" name="Rectangle 2">
            <a:extLst>
              <a:ext uri="{FF2B5EF4-FFF2-40B4-BE49-F238E27FC236}">
                <a16:creationId xmlns:a16="http://schemas.microsoft.com/office/drawing/2014/main" id="{9C803275-1EC2-4C86-A170-547987FB6D05}"/>
              </a:ext>
            </a:extLst>
          </p:cNvPr>
          <p:cNvSpPr>
            <a:spLocks noGrp="1" noChangeArrowheads="1"/>
          </p:cNvSpPr>
          <p:nvPr>
            <p:ph type="ctrTitle"/>
          </p:nvPr>
        </p:nvSpPr>
        <p:spPr>
          <a:xfrm>
            <a:off x="685800" y="228600"/>
            <a:ext cx="7772400" cy="685800"/>
          </a:xfrm>
        </p:spPr>
        <p:txBody>
          <a:bodyPr/>
          <a:lstStyle/>
          <a:p>
            <a:r>
              <a:rPr lang="en-US" altLang="en-US"/>
              <a:t>Challenge 6B: Solution</a:t>
            </a:r>
          </a:p>
        </p:txBody>
      </p:sp>
      <p:sp>
        <p:nvSpPr>
          <p:cNvPr id="164868" name="Text Box 4">
            <a:extLst>
              <a:ext uri="{FF2B5EF4-FFF2-40B4-BE49-F238E27FC236}">
                <a16:creationId xmlns:a16="http://schemas.microsoft.com/office/drawing/2014/main" id="{D5027D35-FBC8-4CFE-ACA6-4667990DEEFF}"/>
              </a:ext>
            </a:extLst>
          </p:cNvPr>
          <p:cNvSpPr txBox="1">
            <a:spLocks noChangeArrowheads="1"/>
          </p:cNvSpPr>
          <p:nvPr/>
        </p:nvSpPr>
        <p:spPr bwMode="auto">
          <a:xfrm>
            <a:off x="990600" y="1041400"/>
            <a:ext cx="6950075" cy="4570413"/>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600" b="0">
                <a:solidFill>
                  <a:srgbClr val="FFFFFF"/>
                </a:solidFill>
              </a:rPr>
              <a:t>'Challenge 6B: Dual Alarms</a:t>
            </a:r>
          </a:p>
          <a:p>
            <a:pPr algn="l"/>
            <a:r>
              <a:rPr lang="en-US" altLang="en-US" sz="1600">
                <a:solidFill>
                  <a:srgbClr val="FFFFFF"/>
                </a:solidFill>
                <a:effectLst>
                  <a:outerShdw blurRad="38100" dist="38100" dir="2700000" algn="tl">
                    <a:srgbClr val="000000"/>
                  </a:outerShdw>
                </a:effectLst>
                <a:hlinkClick r:id="rId2" action="ppaction://hlinksldjump"/>
              </a:rPr>
              <a:t>'*** Insert Common Circuit Declarations ***</a:t>
            </a:r>
            <a:endParaRPr lang="en-US" altLang="en-US" sz="1600">
              <a:solidFill>
                <a:srgbClr val="FFFFFF"/>
              </a:solidFill>
              <a:effectLst>
                <a:outerShdw blurRad="38100" dist="38100" dir="2700000" algn="tl">
                  <a:srgbClr val="000000"/>
                </a:outerShdw>
              </a:effectLst>
            </a:endParaRP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Main:</a:t>
            </a:r>
          </a:p>
          <a:p>
            <a:pPr algn="l">
              <a:spcBef>
                <a:spcPct val="0"/>
              </a:spcBef>
              <a:buClrTx/>
              <a:buSzTx/>
              <a:buFontTx/>
              <a:buNone/>
            </a:pPr>
            <a:r>
              <a:rPr lang="en-US" altLang="en-US" sz="1600" b="0">
                <a:solidFill>
                  <a:srgbClr val="FFFFFF"/>
                </a:solidFill>
              </a:rPr>
              <a:t>  HIGH Pot_Pin</a:t>
            </a:r>
          </a:p>
          <a:p>
            <a:pPr algn="l">
              <a:spcBef>
                <a:spcPct val="0"/>
              </a:spcBef>
              <a:buClrTx/>
              <a:buSzTx/>
              <a:buFontTx/>
              <a:buNone/>
            </a:pPr>
            <a:r>
              <a:rPr lang="en-US" altLang="en-US" sz="1600" b="0">
                <a:solidFill>
                  <a:srgbClr val="FFFFFF"/>
                </a:solidFill>
              </a:rPr>
              <a:t>  PAUSE 10</a:t>
            </a:r>
          </a:p>
          <a:p>
            <a:pPr algn="l">
              <a:spcBef>
                <a:spcPct val="0"/>
              </a:spcBef>
              <a:buClrTx/>
              <a:buSzTx/>
              <a:buFontTx/>
              <a:buNone/>
            </a:pPr>
            <a:r>
              <a:rPr lang="en-US" altLang="en-US" sz="1600" b="0">
                <a:solidFill>
                  <a:srgbClr val="FFFFFF"/>
                </a:solidFill>
              </a:rPr>
              <a:t>  RCTime Pot_Pin,1,Pot</a:t>
            </a:r>
          </a:p>
          <a:p>
            <a:pPr algn="l">
              <a:spcBef>
                <a:spcPct val="0"/>
              </a:spcBef>
              <a:buClrTx/>
              <a:buSzTx/>
              <a:buFontTx/>
              <a:buNone/>
            </a:pPr>
            <a:r>
              <a:rPr lang="en-US" altLang="en-US" sz="1600" b="0">
                <a:solidFill>
                  <a:srgbClr val="FFFFFF"/>
                </a:solidFill>
              </a:rPr>
              <a:t>  IF Pot &gt; 2000 THEN Alarm1		' Pot &gt; 2000? Sound alarm1</a:t>
            </a:r>
          </a:p>
          <a:p>
            <a:pPr algn="l">
              <a:spcBef>
                <a:spcPct val="0"/>
              </a:spcBef>
              <a:buClrTx/>
              <a:buSzTx/>
              <a:buFontTx/>
              <a:buNone/>
            </a:pPr>
            <a:r>
              <a:rPr lang="en-US" altLang="en-US" sz="1600" b="0">
                <a:solidFill>
                  <a:srgbClr val="FFFFFF"/>
                </a:solidFill>
              </a:rPr>
              <a:t>  IF Pot &lt; 1000 THEN Alarm2		' Pot &lt; 1000? Sound alarm2</a:t>
            </a:r>
          </a:p>
          <a:p>
            <a:pPr algn="l">
              <a:spcBef>
                <a:spcPct val="0"/>
              </a:spcBef>
              <a:buClrTx/>
              <a:buSzTx/>
              <a:buFontTx/>
              <a:buNone/>
            </a:pPr>
            <a:r>
              <a:rPr lang="en-US" altLang="en-US" sz="1600" b="0">
                <a:solidFill>
                  <a:srgbClr val="FFFFFF"/>
                </a:solidFill>
              </a:rPr>
              <a:t>GOTO Main</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Alarm1:</a:t>
            </a:r>
          </a:p>
          <a:p>
            <a:pPr algn="l">
              <a:spcBef>
                <a:spcPct val="0"/>
              </a:spcBef>
              <a:buClrTx/>
              <a:buSzTx/>
              <a:buFontTx/>
              <a:buNone/>
            </a:pPr>
            <a:r>
              <a:rPr lang="en-US" altLang="en-US" sz="1600" b="0">
                <a:solidFill>
                  <a:srgbClr val="FFFFFF"/>
                </a:solidFill>
              </a:rPr>
              <a:t>  FREQOUT Speaker, 1000, 2000 	'Sound the alarm</a:t>
            </a:r>
          </a:p>
          <a:p>
            <a:pPr algn="l">
              <a:spcBef>
                <a:spcPct val="0"/>
              </a:spcBef>
              <a:buClrTx/>
              <a:buSzTx/>
              <a:buFontTx/>
              <a:buNone/>
            </a:pPr>
            <a:r>
              <a:rPr lang="en-US" altLang="en-US" sz="1600" b="0">
                <a:solidFill>
                  <a:srgbClr val="FFFFFF"/>
                </a:solidFill>
              </a:rPr>
              <a:t>GOTO Main</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Alarm2:</a:t>
            </a:r>
          </a:p>
          <a:p>
            <a:pPr algn="l">
              <a:spcBef>
                <a:spcPct val="0"/>
              </a:spcBef>
              <a:buClrTx/>
              <a:buSzTx/>
              <a:buFontTx/>
              <a:buNone/>
            </a:pPr>
            <a:r>
              <a:rPr lang="en-US" altLang="en-US" sz="1600" b="0">
                <a:solidFill>
                  <a:srgbClr val="FFFFFF"/>
                </a:solidFill>
              </a:rPr>
              <a:t>  FREQOUT Speaker, 500, 1000	'Sound the alarm</a:t>
            </a:r>
          </a:p>
          <a:p>
            <a:pPr algn="l">
              <a:spcBef>
                <a:spcPct val="0"/>
              </a:spcBef>
              <a:buClrTx/>
              <a:buSzTx/>
              <a:buFontTx/>
              <a:buNone/>
            </a:pPr>
            <a:r>
              <a:rPr lang="en-US" altLang="en-US" sz="1600" b="0">
                <a:solidFill>
                  <a:srgbClr val="FFFFFF"/>
                </a:solidFill>
              </a:rPr>
              <a:t>GOTO Main</a:t>
            </a:r>
          </a:p>
        </p:txBody>
      </p:sp>
      <p:sp>
        <p:nvSpPr>
          <p:cNvPr id="164871" name="AutoShape 7">
            <a:hlinkClick r:id="" action="ppaction://hlinkshowjump?jump=lastslideviewed" highlightClick="1"/>
            <a:extLst>
              <a:ext uri="{FF2B5EF4-FFF2-40B4-BE49-F238E27FC236}">
                <a16:creationId xmlns:a16="http://schemas.microsoft.com/office/drawing/2014/main" id="{73B3E2C1-B7B3-4675-832A-6A6243286F6A}"/>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7">
            <a:extLst>
              <a:ext uri="{FF2B5EF4-FFF2-40B4-BE49-F238E27FC236}">
                <a16:creationId xmlns:a16="http://schemas.microsoft.com/office/drawing/2014/main" id="{7263E42F-98A0-4876-B031-CA01F7BB97B6}"/>
              </a:ext>
            </a:extLst>
          </p:cNvPr>
          <p:cNvSpPr>
            <a:spLocks noGrp="1" noChangeArrowheads="1"/>
          </p:cNvSpPr>
          <p:nvPr>
            <p:ph type="sldNum" sz="quarter" idx="4"/>
          </p:nvPr>
        </p:nvSpPr>
        <p:spPr/>
        <p:txBody>
          <a:bodyPr/>
          <a:lstStyle/>
          <a:p>
            <a:fld id="{D1A509B1-58E8-4789-85DD-6D08B1D18708}" type="slidenum">
              <a:rPr lang="en-US" altLang="en-US"/>
              <a:pPr/>
              <a:t>324</a:t>
            </a:fld>
            <a:endParaRPr lang="en-US" altLang="en-US"/>
          </a:p>
        </p:txBody>
      </p:sp>
      <p:sp>
        <p:nvSpPr>
          <p:cNvPr id="167938" name="Rectangle 2">
            <a:extLst>
              <a:ext uri="{FF2B5EF4-FFF2-40B4-BE49-F238E27FC236}">
                <a16:creationId xmlns:a16="http://schemas.microsoft.com/office/drawing/2014/main" id="{E189E023-494F-4B62-A695-2E8837890DA2}"/>
              </a:ext>
            </a:extLst>
          </p:cNvPr>
          <p:cNvSpPr>
            <a:spLocks noGrp="1" noChangeArrowheads="1"/>
          </p:cNvSpPr>
          <p:nvPr>
            <p:ph type="ctrTitle"/>
          </p:nvPr>
        </p:nvSpPr>
        <p:spPr>
          <a:xfrm>
            <a:off x="685800" y="152400"/>
            <a:ext cx="7772400" cy="762000"/>
          </a:xfrm>
        </p:spPr>
        <p:txBody>
          <a:bodyPr/>
          <a:lstStyle/>
          <a:p>
            <a:r>
              <a:rPr lang="en-US" altLang="en-US"/>
              <a:t>Challenge 6C: Solutions</a:t>
            </a:r>
          </a:p>
        </p:txBody>
      </p:sp>
      <p:sp>
        <p:nvSpPr>
          <p:cNvPr id="167940" name="Text Box 4">
            <a:extLst>
              <a:ext uri="{FF2B5EF4-FFF2-40B4-BE49-F238E27FC236}">
                <a16:creationId xmlns:a16="http://schemas.microsoft.com/office/drawing/2014/main" id="{61C6F71D-9CE5-4D48-9315-F19E5F2BCBCE}"/>
              </a:ext>
            </a:extLst>
          </p:cNvPr>
          <p:cNvSpPr txBox="1">
            <a:spLocks noChangeArrowheads="1"/>
          </p:cNvSpPr>
          <p:nvPr/>
        </p:nvSpPr>
        <p:spPr bwMode="auto">
          <a:xfrm>
            <a:off x="593725" y="1524000"/>
            <a:ext cx="7864475" cy="3592513"/>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600" b="0">
                <a:solidFill>
                  <a:srgbClr val="FFFFFF"/>
                </a:solidFill>
              </a:rPr>
              <a:t>' Challenge 6C: Lock In Alarm</a:t>
            </a:r>
          </a:p>
          <a:p>
            <a:pPr algn="l"/>
            <a:r>
              <a:rPr lang="en-US" altLang="en-US" sz="1600">
                <a:solidFill>
                  <a:srgbClr val="FFFFFF"/>
                </a:solidFill>
                <a:effectLst>
                  <a:outerShdw blurRad="38100" dist="38100" dir="2700000" algn="tl">
                    <a:srgbClr val="000000"/>
                  </a:outerShdw>
                </a:effectLst>
                <a:hlinkClick r:id="rId2" action="ppaction://hlinksldjump"/>
              </a:rPr>
              <a:t>'*** Insert Common Circuit Declarations ***</a:t>
            </a:r>
            <a:endParaRPr lang="en-US" altLang="en-US" sz="1600">
              <a:solidFill>
                <a:srgbClr val="FFFFFF"/>
              </a:solidFill>
              <a:effectLst>
                <a:outerShdw blurRad="38100" dist="38100" dir="2700000" algn="tl">
                  <a:srgbClr val="000000"/>
                </a:outerShdw>
              </a:effectLst>
            </a:endParaRP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Main:</a:t>
            </a:r>
          </a:p>
          <a:p>
            <a:pPr algn="l">
              <a:spcBef>
                <a:spcPct val="0"/>
              </a:spcBef>
              <a:buClrTx/>
              <a:buSzTx/>
              <a:buFontTx/>
              <a:buNone/>
            </a:pPr>
            <a:r>
              <a:rPr lang="en-US" altLang="en-US" sz="1600" b="0">
                <a:solidFill>
                  <a:srgbClr val="FFFFFF"/>
                </a:solidFill>
              </a:rPr>
              <a:t>  ' If pushbutton 1 is pressed,</a:t>
            </a:r>
          </a:p>
          <a:p>
            <a:pPr algn="l">
              <a:spcBef>
                <a:spcPct val="0"/>
              </a:spcBef>
              <a:buClrTx/>
              <a:buSzTx/>
              <a:buFontTx/>
              <a:buNone/>
            </a:pPr>
            <a:r>
              <a:rPr lang="en-US" altLang="en-US" sz="1600" b="0">
                <a:solidFill>
                  <a:srgbClr val="FFFFFF"/>
                </a:solidFill>
              </a:rPr>
              <a:t>  ' then go sound alarm</a:t>
            </a:r>
          </a:p>
          <a:p>
            <a:pPr algn="l">
              <a:spcBef>
                <a:spcPct val="0"/>
              </a:spcBef>
              <a:buClrTx/>
              <a:buSzTx/>
              <a:buFontTx/>
              <a:buNone/>
            </a:pPr>
            <a:r>
              <a:rPr lang="en-US" altLang="en-US" sz="1600" b="0">
                <a:solidFill>
                  <a:srgbClr val="FFFFFF"/>
                </a:solidFill>
              </a:rPr>
              <a:t>  IF PB1 = PB_On THEN Alarm</a:t>
            </a:r>
          </a:p>
          <a:p>
            <a:pPr algn="l">
              <a:spcBef>
                <a:spcPct val="0"/>
              </a:spcBef>
              <a:buClrTx/>
              <a:buSzTx/>
              <a:buFontTx/>
              <a:buNone/>
            </a:pPr>
            <a:r>
              <a:rPr lang="en-US" altLang="en-US" sz="1600" b="0">
                <a:solidFill>
                  <a:srgbClr val="FFFFFF"/>
                </a:solidFill>
              </a:rPr>
              <a:t>GOTO Main</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Alarm:</a:t>
            </a:r>
          </a:p>
          <a:p>
            <a:pPr algn="l">
              <a:spcBef>
                <a:spcPct val="0"/>
              </a:spcBef>
              <a:buClrTx/>
              <a:buSzTx/>
              <a:buFontTx/>
              <a:buNone/>
            </a:pPr>
            <a:r>
              <a:rPr lang="en-US" altLang="en-US" sz="1600" b="0">
                <a:solidFill>
                  <a:srgbClr val="FFFFFF"/>
                </a:solidFill>
              </a:rPr>
              <a:t>  FREQOUT Speaker, 1000, 2000 	'Sound the alarm</a:t>
            </a:r>
          </a:p>
          <a:p>
            <a:pPr algn="l">
              <a:spcBef>
                <a:spcPct val="0"/>
              </a:spcBef>
              <a:buClrTx/>
              <a:buSzTx/>
              <a:buFontTx/>
              <a:buNone/>
            </a:pPr>
            <a:r>
              <a:rPr lang="en-US" altLang="en-US" sz="1600" b="0">
                <a:solidFill>
                  <a:srgbClr val="FFFFFF"/>
                </a:solidFill>
              </a:rPr>
              <a:t>  PAUSE 500</a:t>
            </a:r>
          </a:p>
          <a:p>
            <a:pPr algn="l">
              <a:spcBef>
                <a:spcPct val="0"/>
              </a:spcBef>
              <a:buClrTx/>
              <a:buSzTx/>
              <a:buFontTx/>
              <a:buNone/>
            </a:pPr>
            <a:r>
              <a:rPr lang="en-US" altLang="en-US" sz="1600" b="0">
                <a:solidFill>
                  <a:srgbClr val="FFFFFF"/>
                </a:solidFill>
              </a:rPr>
              <a:t>  IF PB2 = PB_On THEN Main		'Check if PB2 is pressed to clear alarm</a:t>
            </a:r>
          </a:p>
          <a:p>
            <a:pPr algn="l">
              <a:spcBef>
                <a:spcPct val="0"/>
              </a:spcBef>
              <a:buClrTx/>
              <a:buSzTx/>
              <a:buFontTx/>
              <a:buNone/>
            </a:pPr>
            <a:r>
              <a:rPr lang="en-US" altLang="en-US" sz="1600" b="0">
                <a:solidFill>
                  <a:srgbClr val="FFFFFF"/>
                </a:solidFill>
              </a:rPr>
              <a:t>GOTO Alarm</a:t>
            </a:r>
          </a:p>
        </p:txBody>
      </p:sp>
      <p:sp>
        <p:nvSpPr>
          <p:cNvPr id="167942" name="AutoShape 6">
            <a:hlinkClick r:id="" action="ppaction://hlinkshowjump?jump=lastslideviewed" highlightClick="1"/>
            <a:extLst>
              <a:ext uri="{FF2B5EF4-FFF2-40B4-BE49-F238E27FC236}">
                <a16:creationId xmlns:a16="http://schemas.microsoft.com/office/drawing/2014/main" id="{F567FFA9-3BFD-4DE8-B1FA-66E48EB69A1F}"/>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7">
            <a:extLst>
              <a:ext uri="{FF2B5EF4-FFF2-40B4-BE49-F238E27FC236}">
                <a16:creationId xmlns:a16="http://schemas.microsoft.com/office/drawing/2014/main" id="{94B2DABC-4A8F-4DA5-92F7-64829D007701}"/>
              </a:ext>
            </a:extLst>
          </p:cNvPr>
          <p:cNvSpPr>
            <a:spLocks noGrp="1" noChangeArrowheads="1"/>
          </p:cNvSpPr>
          <p:nvPr>
            <p:ph type="sldNum" sz="quarter" idx="4"/>
          </p:nvPr>
        </p:nvSpPr>
        <p:spPr/>
        <p:txBody>
          <a:bodyPr/>
          <a:lstStyle/>
          <a:p>
            <a:fld id="{9A49C0A3-C1A0-48B7-A2A8-4227FD158A51}" type="slidenum">
              <a:rPr lang="en-US" altLang="en-US"/>
              <a:pPr/>
              <a:t>325</a:t>
            </a:fld>
            <a:endParaRPr lang="en-US" altLang="en-US"/>
          </a:p>
        </p:txBody>
      </p:sp>
      <p:sp>
        <p:nvSpPr>
          <p:cNvPr id="172034" name="Rectangle 2">
            <a:extLst>
              <a:ext uri="{FF2B5EF4-FFF2-40B4-BE49-F238E27FC236}">
                <a16:creationId xmlns:a16="http://schemas.microsoft.com/office/drawing/2014/main" id="{657CB8CA-987C-438B-8A54-9EFD0FC50742}"/>
              </a:ext>
            </a:extLst>
          </p:cNvPr>
          <p:cNvSpPr>
            <a:spLocks noGrp="1" noChangeArrowheads="1"/>
          </p:cNvSpPr>
          <p:nvPr>
            <p:ph type="ctrTitle"/>
          </p:nvPr>
        </p:nvSpPr>
        <p:spPr>
          <a:xfrm>
            <a:off x="685800" y="228600"/>
            <a:ext cx="7772400" cy="685800"/>
          </a:xfrm>
        </p:spPr>
        <p:txBody>
          <a:bodyPr/>
          <a:lstStyle/>
          <a:p>
            <a:r>
              <a:rPr lang="en-US" altLang="en-US"/>
              <a:t>Challenge 6D: Solution</a:t>
            </a:r>
          </a:p>
        </p:txBody>
      </p:sp>
      <p:sp>
        <p:nvSpPr>
          <p:cNvPr id="172036" name="Text Box 4">
            <a:extLst>
              <a:ext uri="{FF2B5EF4-FFF2-40B4-BE49-F238E27FC236}">
                <a16:creationId xmlns:a16="http://schemas.microsoft.com/office/drawing/2014/main" id="{917856EB-29C1-414B-9653-C16980C22E0B}"/>
              </a:ext>
            </a:extLst>
          </p:cNvPr>
          <p:cNvSpPr txBox="1">
            <a:spLocks noChangeArrowheads="1"/>
          </p:cNvSpPr>
          <p:nvPr/>
        </p:nvSpPr>
        <p:spPr bwMode="auto">
          <a:xfrm>
            <a:off x="941388" y="1117600"/>
            <a:ext cx="7059612" cy="4570413"/>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rgbClr val="FFFFFF"/>
                </a:solidFill>
              </a:rPr>
              <a:t>'Challenge 6D: Sounding alarm to number of button presses.</a:t>
            </a:r>
          </a:p>
          <a:p>
            <a:pPr algn="l"/>
            <a:r>
              <a:rPr lang="en-US" altLang="en-US" sz="1600">
                <a:solidFill>
                  <a:srgbClr val="FFFFFF"/>
                </a:solidFill>
                <a:effectLst>
                  <a:outerShdw blurRad="38100" dist="38100" dir="2700000" algn="tl">
                    <a:srgbClr val="000000"/>
                  </a:outerShdw>
                </a:effectLst>
                <a:hlinkClick r:id="rId2" action="ppaction://hlinksldjump"/>
              </a:rPr>
              <a:t>'*** Insert Common Circuit Declarations ***</a:t>
            </a:r>
            <a:endParaRPr lang="en-US" altLang="en-US" sz="1600">
              <a:solidFill>
                <a:srgbClr val="FFFFFF"/>
              </a:solidFill>
              <a:effectLst>
                <a:outerShdw blurRad="38100" dist="38100" dir="2700000" algn="tl">
                  <a:srgbClr val="000000"/>
                </a:outerShdw>
              </a:effectLst>
            </a:endParaRP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Counter VAR NIB			'Variable for counting</a:t>
            </a:r>
          </a:p>
          <a:p>
            <a:pPr algn="l">
              <a:spcBef>
                <a:spcPct val="0"/>
              </a:spcBef>
              <a:buClrTx/>
              <a:buSzTx/>
              <a:buFontTx/>
              <a:buNone/>
            </a:pPr>
            <a:r>
              <a:rPr lang="en-US" altLang="en-US" sz="1600" b="0">
                <a:solidFill>
                  <a:srgbClr val="FFFFFF"/>
                </a:solidFill>
              </a:rPr>
              <a:t>Presses VAR NIB			'Variable to hold number of presses</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Main:</a:t>
            </a:r>
          </a:p>
          <a:p>
            <a:pPr algn="l">
              <a:spcBef>
                <a:spcPct val="0"/>
              </a:spcBef>
              <a:buClrTx/>
              <a:buSzTx/>
              <a:buFontTx/>
              <a:buNone/>
            </a:pPr>
            <a:r>
              <a:rPr lang="en-US" altLang="en-US" sz="1600" b="0">
                <a:solidFill>
                  <a:srgbClr val="FFFFFF"/>
                </a:solidFill>
              </a:rPr>
              <a:t>  ' If pushbutton 1 is pressed, then go sound alarm</a:t>
            </a:r>
          </a:p>
          <a:p>
            <a:pPr algn="l">
              <a:spcBef>
                <a:spcPct val="0"/>
              </a:spcBef>
              <a:buClrTx/>
              <a:buSzTx/>
              <a:buFontTx/>
              <a:buNone/>
            </a:pPr>
            <a:r>
              <a:rPr lang="en-US" altLang="en-US" sz="1600" b="0">
                <a:solidFill>
                  <a:srgbClr val="FFFFFF"/>
                </a:solidFill>
              </a:rPr>
              <a:t>  IF PB1 = PB_On THEN Alarm</a:t>
            </a:r>
          </a:p>
          <a:p>
            <a:pPr algn="l">
              <a:spcBef>
                <a:spcPct val="0"/>
              </a:spcBef>
              <a:buClrTx/>
              <a:buSzTx/>
              <a:buFontTx/>
              <a:buNone/>
            </a:pPr>
            <a:r>
              <a:rPr lang="en-US" altLang="en-US" sz="1600" b="0">
                <a:solidFill>
                  <a:srgbClr val="FFFFFF"/>
                </a:solidFill>
              </a:rPr>
              <a:t>GOTO Main</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Alarm:</a:t>
            </a:r>
          </a:p>
          <a:p>
            <a:pPr algn="l">
              <a:spcBef>
                <a:spcPct val="0"/>
              </a:spcBef>
              <a:buClrTx/>
              <a:buSzTx/>
              <a:buFontTx/>
              <a:buNone/>
            </a:pPr>
            <a:r>
              <a:rPr lang="en-US" altLang="en-US" sz="1600" b="0">
                <a:solidFill>
                  <a:srgbClr val="FFFFFF"/>
                </a:solidFill>
              </a:rPr>
              <a:t>  Presses = Presses + 1		'Add 1 to number of presses</a:t>
            </a:r>
          </a:p>
          <a:p>
            <a:pPr algn="l">
              <a:spcBef>
                <a:spcPct val="0"/>
              </a:spcBef>
              <a:buClrTx/>
              <a:buSzTx/>
              <a:buFontTx/>
              <a:buNone/>
            </a:pPr>
            <a:r>
              <a:rPr lang="en-US" altLang="en-US" sz="1600" b="0">
                <a:solidFill>
                  <a:srgbClr val="FFFFFF"/>
                </a:solidFill>
              </a:rPr>
              <a:t>  FOR Counter = 1 to Presses		'Count to number of presses</a:t>
            </a:r>
          </a:p>
          <a:p>
            <a:pPr algn="l">
              <a:spcBef>
                <a:spcPct val="0"/>
              </a:spcBef>
              <a:buClrTx/>
              <a:buSzTx/>
              <a:buFontTx/>
              <a:buNone/>
            </a:pPr>
            <a:r>
              <a:rPr lang="en-US" altLang="en-US" sz="1600" b="0">
                <a:solidFill>
                  <a:srgbClr val="FFFFFF"/>
                </a:solidFill>
              </a:rPr>
              <a:t>    FREQOUT Speaker, 500, 2000	'Sound the alarm</a:t>
            </a:r>
          </a:p>
          <a:p>
            <a:pPr algn="l">
              <a:spcBef>
                <a:spcPct val="0"/>
              </a:spcBef>
              <a:buClrTx/>
              <a:buSzTx/>
              <a:buFontTx/>
              <a:buNone/>
            </a:pPr>
            <a:r>
              <a:rPr lang="en-US" altLang="en-US" sz="1600" b="0">
                <a:solidFill>
                  <a:srgbClr val="FFFFFF"/>
                </a:solidFill>
              </a:rPr>
              <a:t>    PAUSE 500</a:t>
            </a:r>
          </a:p>
          <a:p>
            <a:pPr algn="l">
              <a:spcBef>
                <a:spcPct val="0"/>
              </a:spcBef>
              <a:buClrTx/>
              <a:buSzTx/>
              <a:buFontTx/>
              <a:buNone/>
            </a:pPr>
            <a:r>
              <a:rPr lang="en-US" altLang="en-US" sz="1600" b="0">
                <a:solidFill>
                  <a:srgbClr val="FFFFFF"/>
                </a:solidFill>
              </a:rPr>
              <a:t>  NEXT</a:t>
            </a:r>
          </a:p>
          <a:p>
            <a:pPr algn="l">
              <a:spcBef>
                <a:spcPct val="0"/>
              </a:spcBef>
              <a:buClrTx/>
              <a:buSzTx/>
              <a:buFontTx/>
              <a:buNone/>
            </a:pPr>
            <a:r>
              <a:rPr lang="en-US" altLang="en-US" sz="1600" b="0">
                <a:solidFill>
                  <a:srgbClr val="FFFFFF"/>
                </a:solidFill>
              </a:rPr>
              <a:t>GOTO Main</a:t>
            </a:r>
          </a:p>
        </p:txBody>
      </p:sp>
      <p:sp>
        <p:nvSpPr>
          <p:cNvPr id="172038" name="AutoShape 6">
            <a:hlinkClick r:id="" action="ppaction://hlinkshowjump?jump=lastslideviewed" highlightClick="1"/>
            <a:extLst>
              <a:ext uri="{FF2B5EF4-FFF2-40B4-BE49-F238E27FC236}">
                <a16:creationId xmlns:a16="http://schemas.microsoft.com/office/drawing/2014/main" id="{C71A998C-2572-42A1-ADEE-58FC0E3F761E}"/>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7">
            <a:extLst>
              <a:ext uri="{FF2B5EF4-FFF2-40B4-BE49-F238E27FC236}">
                <a16:creationId xmlns:a16="http://schemas.microsoft.com/office/drawing/2014/main" id="{EC9F5E0D-1653-4627-9277-0F2CBEF004BE}"/>
              </a:ext>
            </a:extLst>
          </p:cNvPr>
          <p:cNvSpPr>
            <a:spLocks noGrp="1" noChangeArrowheads="1"/>
          </p:cNvSpPr>
          <p:nvPr>
            <p:ph type="sldNum" sz="quarter" idx="4"/>
          </p:nvPr>
        </p:nvSpPr>
        <p:spPr/>
        <p:txBody>
          <a:bodyPr/>
          <a:lstStyle/>
          <a:p>
            <a:fld id="{D154A32C-EC20-4716-B786-72D64AE719BE}" type="slidenum">
              <a:rPr lang="en-US" altLang="en-US"/>
              <a:pPr/>
              <a:t>326</a:t>
            </a:fld>
            <a:endParaRPr lang="en-US" altLang="en-US"/>
          </a:p>
        </p:txBody>
      </p:sp>
      <p:sp>
        <p:nvSpPr>
          <p:cNvPr id="177154" name="Rectangle 2">
            <a:extLst>
              <a:ext uri="{FF2B5EF4-FFF2-40B4-BE49-F238E27FC236}">
                <a16:creationId xmlns:a16="http://schemas.microsoft.com/office/drawing/2014/main" id="{C3824647-6796-4CB2-905A-5F61679E69BB}"/>
              </a:ext>
            </a:extLst>
          </p:cNvPr>
          <p:cNvSpPr>
            <a:spLocks noGrp="1" noChangeArrowheads="1"/>
          </p:cNvSpPr>
          <p:nvPr>
            <p:ph type="ctrTitle"/>
          </p:nvPr>
        </p:nvSpPr>
        <p:spPr>
          <a:xfrm>
            <a:off x="685800" y="381000"/>
            <a:ext cx="7772400" cy="609600"/>
          </a:xfrm>
        </p:spPr>
        <p:txBody>
          <a:bodyPr/>
          <a:lstStyle/>
          <a:p>
            <a:r>
              <a:rPr lang="en-US" altLang="en-US"/>
              <a:t>Challenge 6E: Solution</a:t>
            </a:r>
          </a:p>
        </p:txBody>
      </p:sp>
      <p:sp>
        <p:nvSpPr>
          <p:cNvPr id="177158" name="Text Box 6">
            <a:extLst>
              <a:ext uri="{FF2B5EF4-FFF2-40B4-BE49-F238E27FC236}">
                <a16:creationId xmlns:a16="http://schemas.microsoft.com/office/drawing/2014/main" id="{45A211F5-B6DC-4AF9-9889-DEE9185C15AB}"/>
              </a:ext>
            </a:extLst>
          </p:cNvPr>
          <p:cNvSpPr txBox="1">
            <a:spLocks noChangeArrowheads="1"/>
          </p:cNvSpPr>
          <p:nvPr/>
        </p:nvSpPr>
        <p:spPr bwMode="auto">
          <a:xfrm>
            <a:off x="2209800" y="1447800"/>
            <a:ext cx="6705600" cy="4306888"/>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600" b="0">
                <a:solidFill>
                  <a:srgbClr val="FFFFFF"/>
                </a:solidFill>
              </a:rPr>
              <a:t>'Challenge 6E: Addition of subroutine to blink LED1 </a:t>
            </a:r>
            <a:br>
              <a:rPr lang="en-US" altLang="en-US" sz="1600" b="0">
                <a:solidFill>
                  <a:srgbClr val="FFFFFF"/>
                </a:solidFill>
              </a:rPr>
            </a:br>
            <a:r>
              <a:rPr lang="en-US" altLang="en-US" sz="1800">
                <a:solidFill>
                  <a:srgbClr val="FFFFFF"/>
                </a:solidFill>
                <a:effectLst>
                  <a:outerShdw blurRad="38100" dist="38100" dir="2700000" algn="tl">
                    <a:srgbClr val="000000"/>
                  </a:outerShdw>
                </a:effectLst>
                <a:hlinkClick r:id="rId2" action="ppaction://hlinksldjump"/>
              </a:rPr>
              <a:t>'*** Insert Common Circuit Declarations ***</a:t>
            </a:r>
            <a:endParaRPr lang="en-US" altLang="en-US" sz="1800">
              <a:solidFill>
                <a:srgbClr val="FFFFFF"/>
              </a:solidFill>
              <a:effectLst>
                <a:outerShdw blurRad="38100" dist="38100" dir="2700000" algn="tl">
                  <a:srgbClr val="000000"/>
                </a:outerShdw>
              </a:effectLst>
            </a:endParaRP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Main:</a:t>
            </a:r>
          </a:p>
          <a:p>
            <a:pPr algn="l">
              <a:spcBef>
                <a:spcPct val="0"/>
              </a:spcBef>
              <a:buClrTx/>
              <a:buSzTx/>
              <a:buFontTx/>
              <a:buNone/>
            </a:pPr>
            <a:r>
              <a:rPr lang="en-US" altLang="en-US" sz="1600" b="0">
                <a:solidFill>
                  <a:srgbClr val="FFFFFF"/>
                </a:solidFill>
              </a:rPr>
              <a:t>  GOSUB Check_PB1		'Call subroutine for PB1</a:t>
            </a:r>
          </a:p>
          <a:p>
            <a:pPr algn="l">
              <a:spcBef>
                <a:spcPct val="0"/>
              </a:spcBef>
              <a:buClrTx/>
              <a:buSzTx/>
              <a:buFontTx/>
              <a:buNone/>
            </a:pPr>
            <a:r>
              <a:rPr lang="en-US" altLang="en-US" sz="1600" b="0">
                <a:solidFill>
                  <a:srgbClr val="FFFFFF"/>
                </a:solidFill>
              </a:rPr>
              <a:t>  GOSUB Check_PB2		'Call subroutine for PB2</a:t>
            </a:r>
          </a:p>
          <a:p>
            <a:pPr algn="l">
              <a:spcBef>
                <a:spcPct val="0"/>
              </a:spcBef>
              <a:buClrTx/>
              <a:buSzTx/>
              <a:buFontTx/>
              <a:buNone/>
            </a:pPr>
            <a:r>
              <a:rPr lang="en-US" altLang="en-US" sz="1600" b="0">
                <a:solidFill>
                  <a:srgbClr val="FFFFFF"/>
                </a:solidFill>
              </a:rPr>
              <a:t>  GOSUB Blink_LED1		'Call subroutine to blink LED1</a:t>
            </a:r>
          </a:p>
          <a:p>
            <a:pPr algn="l">
              <a:spcBef>
                <a:spcPct val="0"/>
              </a:spcBef>
              <a:buClrTx/>
              <a:buSzTx/>
              <a:buFontTx/>
              <a:buNone/>
            </a:pPr>
            <a:r>
              <a:rPr lang="en-US" altLang="en-US" sz="1600" b="0">
                <a:solidFill>
                  <a:srgbClr val="FFFFFF"/>
                </a:solidFill>
              </a:rPr>
              <a:t>  PAUSE 1000		'Pause to allow blink to show</a:t>
            </a:r>
          </a:p>
          <a:p>
            <a:pPr algn="l">
              <a:spcBef>
                <a:spcPct val="0"/>
              </a:spcBef>
              <a:buClrTx/>
              <a:buSzTx/>
              <a:buFontTx/>
              <a:buNone/>
            </a:pPr>
            <a:r>
              <a:rPr lang="en-US" altLang="en-US" sz="1600" b="0">
                <a:solidFill>
                  <a:srgbClr val="FFFFFF"/>
                </a:solidFill>
              </a:rPr>
              <a:t>GOTO Main</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 Check_PB1, Check_PB2, Sound_Speaker not shown to save space</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Blink LED1:</a:t>
            </a:r>
          </a:p>
          <a:p>
            <a:pPr algn="l">
              <a:spcBef>
                <a:spcPct val="0"/>
              </a:spcBef>
              <a:buClrTx/>
              <a:buSzTx/>
              <a:buFontTx/>
              <a:buNone/>
            </a:pPr>
            <a:r>
              <a:rPr lang="en-US" altLang="en-US" sz="1600" b="0">
                <a:solidFill>
                  <a:srgbClr val="FFFFFF"/>
                </a:solidFill>
              </a:rPr>
              <a:t>  LED1 = LED_ON</a:t>
            </a:r>
          </a:p>
          <a:p>
            <a:pPr algn="l">
              <a:spcBef>
                <a:spcPct val="0"/>
              </a:spcBef>
              <a:buClrTx/>
              <a:buSzTx/>
              <a:buFontTx/>
              <a:buNone/>
            </a:pPr>
            <a:r>
              <a:rPr lang="en-US" altLang="en-US" sz="1600" b="0">
                <a:solidFill>
                  <a:srgbClr val="FFFFFF"/>
                </a:solidFill>
              </a:rPr>
              <a:t>  PAUSE 250</a:t>
            </a:r>
            <a:br>
              <a:rPr lang="en-US" altLang="en-US" sz="1600" b="0">
                <a:solidFill>
                  <a:srgbClr val="FFFFFF"/>
                </a:solidFill>
              </a:rPr>
            </a:br>
            <a:r>
              <a:rPr lang="en-US" altLang="en-US" sz="1600" b="0">
                <a:solidFill>
                  <a:srgbClr val="FFFFFF"/>
                </a:solidFill>
              </a:rPr>
              <a:t>  LED1 = LED_OFF</a:t>
            </a:r>
          </a:p>
          <a:p>
            <a:pPr algn="l">
              <a:spcBef>
                <a:spcPct val="0"/>
              </a:spcBef>
              <a:buClrTx/>
              <a:buSzTx/>
              <a:buFontTx/>
              <a:buNone/>
            </a:pPr>
            <a:r>
              <a:rPr lang="en-US" altLang="en-US" sz="1600" b="0">
                <a:solidFill>
                  <a:srgbClr val="FFFFFF"/>
                </a:solidFill>
              </a:rPr>
              <a:t>RETURN</a:t>
            </a:r>
          </a:p>
        </p:txBody>
      </p:sp>
      <p:pic>
        <p:nvPicPr>
          <p:cNvPr id="177159" name="Picture 7" descr="C:\My Documents\TUTORIAL\flowcharts\5H challenge - add sub.wmf">
            <a:extLst>
              <a:ext uri="{FF2B5EF4-FFF2-40B4-BE49-F238E27FC236}">
                <a16:creationId xmlns:a16="http://schemas.microsoft.com/office/drawing/2014/main" id="{72FB5B58-F3A0-499C-9F3F-858833C6E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1722438" cy="5791200"/>
          </a:xfrm>
          <a:prstGeom prst="rect">
            <a:avLst/>
          </a:prstGeom>
          <a:noFill/>
          <a:extLst>
            <a:ext uri="{909E8E84-426E-40DD-AFC4-6F175D3DCCD1}">
              <a14:hiddenFill xmlns:a14="http://schemas.microsoft.com/office/drawing/2010/main">
                <a:solidFill>
                  <a:srgbClr val="FFFFFF"/>
                </a:solidFill>
              </a14:hiddenFill>
            </a:ext>
          </a:extLst>
        </p:spPr>
      </p:pic>
      <p:sp>
        <p:nvSpPr>
          <p:cNvPr id="177160" name="AutoShape 8">
            <a:hlinkClick r:id="" action="ppaction://hlinkshowjump?jump=lastslideviewed" highlightClick="1"/>
            <a:extLst>
              <a:ext uri="{FF2B5EF4-FFF2-40B4-BE49-F238E27FC236}">
                <a16:creationId xmlns:a16="http://schemas.microsoft.com/office/drawing/2014/main" id="{C9AC652E-3556-4D0E-96DC-E8430D49EEC5}"/>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advClick="0"/>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7">
            <a:extLst>
              <a:ext uri="{FF2B5EF4-FFF2-40B4-BE49-F238E27FC236}">
                <a16:creationId xmlns:a16="http://schemas.microsoft.com/office/drawing/2014/main" id="{E0946C58-1DC8-4621-BA96-A795AB3E038F}"/>
              </a:ext>
            </a:extLst>
          </p:cNvPr>
          <p:cNvSpPr>
            <a:spLocks noGrp="1" noChangeArrowheads="1"/>
          </p:cNvSpPr>
          <p:nvPr>
            <p:ph type="sldNum" sz="quarter" idx="4"/>
          </p:nvPr>
        </p:nvSpPr>
        <p:spPr/>
        <p:txBody>
          <a:bodyPr/>
          <a:lstStyle/>
          <a:p>
            <a:fld id="{6B77719D-ABFA-46D5-B030-5B424D4ECC4F}" type="slidenum">
              <a:rPr lang="en-US" altLang="en-US"/>
              <a:pPr/>
              <a:t>327</a:t>
            </a:fld>
            <a:endParaRPr lang="en-US" altLang="en-US"/>
          </a:p>
        </p:txBody>
      </p:sp>
      <p:sp>
        <p:nvSpPr>
          <p:cNvPr id="335877" name="Text Box 5">
            <a:extLst>
              <a:ext uri="{FF2B5EF4-FFF2-40B4-BE49-F238E27FC236}">
                <a16:creationId xmlns:a16="http://schemas.microsoft.com/office/drawing/2014/main" id="{61E40F3F-DADB-4D31-853D-C1F2EC07298E}"/>
              </a:ext>
            </a:extLst>
          </p:cNvPr>
          <p:cNvSpPr txBox="1">
            <a:spLocks noChangeArrowheads="1"/>
          </p:cNvSpPr>
          <p:nvPr/>
        </p:nvSpPr>
        <p:spPr bwMode="auto">
          <a:xfrm>
            <a:off x="457200" y="1219200"/>
            <a:ext cx="8305800" cy="4487863"/>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0"/>
              </a:spcBef>
              <a:buClrTx/>
              <a:buSzTx/>
              <a:buFontTx/>
              <a:buNone/>
            </a:pPr>
            <a:r>
              <a:rPr lang="en-US" altLang="en-US" sz="1600" b="0">
                <a:solidFill>
                  <a:srgbClr val="FFFFFF"/>
                </a:solidFill>
              </a:rPr>
              <a:t>' Modifications to program 6H for solution</a:t>
            </a:r>
          </a:p>
          <a:p>
            <a:pPr algn="l" eaLnBrk="0" hangingPunct="0">
              <a:spcBef>
                <a:spcPct val="0"/>
              </a:spcBef>
              <a:buClrTx/>
              <a:buSzTx/>
              <a:buFontTx/>
              <a:buNone/>
            </a:pPr>
            <a:r>
              <a:rPr lang="en-US" altLang="en-US" sz="1600" b="0">
                <a:solidFill>
                  <a:srgbClr val="FFFFFF"/>
                </a:solidFill>
              </a:rPr>
              <a:t>.</a:t>
            </a:r>
          </a:p>
          <a:p>
            <a:pPr algn="l" eaLnBrk="0" hangingPunct="0">
              <a:spcBef>
                <a:spcPct val="0"/>
              </a:spcBef>
              <a:buClrTx/>
              <a:buSzTx/>
              <a:buFontTx/>
              <a:buNone/>
            </a:pPr>
            <a:r>
              <a:rPr lang="en-US" altLang="en-US" sz="1600" b="0">
                <a:solidFill>
                  <a:srgbClr val="FFFFFF"/>
                </a:solidFill>
              </a:rPr>
              <a:t>.</a:t>
            </a:r>
          </a:p>
          <a:p>
            <a:pPr algn="l" eaLnBrk="0" hangingPunct="0">
              <a:spcBef>
                <a:spcPct val="0"/>
              </a:spcBef>
              <a:buClrTx/>
              <a:buSzTx/>
              <a:buFontTx/>
              <a:buNone/>
            </a:pPr>
            <a:r>
              <a:rPr lang="en-US" altLang="en-US" sz="1600" b="0">
                <a:solidFill>
                  <a:srgbClr val="FFFFFF"/>
                </a:solidFill>
              </a:rPr>
              <a:t>.</a:t>
            </a:r>
          </a:p>
          <a:p>
            <a:pPr algn="l" eaLnBrk="0" hangingPunct="0">
              <a:spcBef>
                <a:spcPct val="0"/>
              </a:spcBef>
              <a:buClrTx/>
              <a:buSzTx/>
              <a:buFontTx/>
              <a:buNone/>
            </a:pPr>
            <a:endParaRPr lang="en-US" altLang="en-US" sz="1600" b="0">
              <a:solidFill>
                <a:srgbClr val="FFFFFF"/>
              </a:solidFill>
            </a:endParaRPr>
          </a:p>
          <a:p>
            <a:pPr algn="l" eaLnBrk="0" hangingPunct="0">
              <a:spcBef>
                <a:spcPct val="0"/>
              </a:spcBef>
              <a:buClrTx/>
              <a:buSzTx/>
              <a:buFontTx/>
              <a:buNone/>
            </a:pPr>
            <a:r>
              <a:rPr lang="en-US" altLang="en-US" sz="1600" b="0">
                <a:solidFill>
                  <a:srgbClr val="FFFFFF"/>
                </a:solidFill>
              </a:rPr>
              <a:t>IF Press_Count &lt;</a:t>
            </a:r>
            <a:r>
              <a:rPr lang="en-US" altLang="en-US" sz="1600">
                <a:solidFill>
                  <a:srgbClr val="FFFFFF"/>
                </a:solidFill>
              </a:rPr>
              <a:t> </a:t>
            </a:r>
            <a:r>
              <a:rPr lang="en-US" altLang="en-US" sz="2000">
                <a:solidFill>
                  <a:schemeClr val="tx1"/>
                </a:solidFill>
              </a:rPr>
              <a:t>5</a:t>
            </a:r>
            <a:r>
              <a:rPr lang="en-US" altLang="en-US" sz="1600" b="0">
                <a:solidFill>
                  <a:srgbClr val="FFFFFF"/>
                </a:solidFill>
              </a:rPr>
              <a:t> THEN End_Up_Count	'If &lt; </a:t>
            </a:r>
            <a:r>
              <a:rPr lang="en-US" altLang="en-US" sz="2000">
                <a:solidFill>
                  <a:srgbClr val="FFFFFF"/>
                </a:solidFill>
              </a:rPr>
              <a:t>5</a:t>
            </a:r>
            <a:r>
              <a:rPr lang="en-US" altLang="en-US" sz="1600" b="0">
                <a:solidFill>
                  <a:srgbClr val="FFFFFF"/>
                </a:solidFill>
              </a:rPr>
              <a:t>, ok, otherwise reset</a:t>
            </a:r>
          </a:p>
          <a:p>
            <a:pPr algn="l">
              <a:spcBef>
                <a:spcPct val="0"/>
              </a:spcBef>
              <a:buClrTx/>
              <a:buSzTx/>
              <a:buFontTx/>
              <a:buNone/>
            </a:pPr>
            <a:r>
              <a:rPr lang="en-US" altLang="en-US" sz="1600" b="0">
                <a:solidFill>
                  <a:srgbClr val="FFFFFF"/>
                </a:solidFill>
              </a:rPr>
              <a:t>.</a:t>
            </a:r>
          </a:p>
          <a:p>
            <a:pPr algn="l">
              <a:spcBef>
                <a:spcPct val="0"/>
              </a:spcBef>
              <a:buClrTx/>
              <a:buSzTx/>
              <a:buFontTx/>
              <a:buNone/>
            </a:pPr>
            <a:r>
              <a:rPr lang="en-US" altLang="en-US" sz="1600" b="0">
                <a:solidFill>
                  <a:srgbClr val="FFFFFF"/>
                </a:solidFill>
              </a:rPr>
              <a:t>.</a:t>
            </a:r>
          </a:p>
          <a:p>
            <a:pPr algn="l">
              <a:spcBef>
                <a:spcPct val="0"/>
              </a:spcBef>
              <a:buClrTx/>
              <a:buSzTx/>
              <a:buFontTx/>
              <a:buNone/>
            </a:pPr>
            <a:r>
              <a:rPr lang="en-US" altLang="en-US" sz="1600" b="0">
                <a:solidFill>
                  <a:srgbClr val="FFFFFF"/>
                </a:solidFill>
              </a:rPr>
              <a:t>.</a:t>
            </a:r>
          </a:p>
          <a:p>
            <a:pPr algn="l">
              <a:spcBef>
                <a:spcPct val="0"/>
              </a:spcBef>
              <a:buClrTx/>
              <a:buSzTx/>
              <a:buFontTx/>
              <a:buNone/>
            </a:pPr>
            <a:r>
              <a:rPr lang="en-US" altLang="en-US" sz="1600" b="0">
                <a:solidFill>
                  <a:srgbClr val="FFFFFF"/>
                </a:solidFill>
              </a:rPr>
              <a:t>BRANCH Press_Count, [Blink, Wink, Cycle, Quiet, </a:t>
            </a:r>
            <a:r>
              <a:rPr lang="en-US" altLang="en-US" sz="2000">
                <a:solidFill>
                  <a:srgbClr val="FFFFFF"/>
                </a:solidFill>
              </a:rPr>
              <a:t>New</a:t>
            </a:r>
            <a:r>
              <a:rPr lang="en-US" altLang="en-US" sz="1600">
                <a:solidFill>
                  <a:srgbClr val="FFFFFF"/>
                </a:solidFill>
              </a:rPr>
              <a:t>1</a:t>
            </a:r>
            <a:r>
              <a:rPr lang="en-US" altLang="en-US" sz="1600" b="0">
                <a:solidFill>
                  <a:srgbClr val="FFFFFF"/>
                </a:solidFill>
              </a:rPr>
              <a:t>]    'Branch based on offset</a:t>
            </a:r>
          </a:p>
          <a:p>
            <a:pPr algn="l">
              <a:spcBef>
                <a:spcPct val="0"/>
              </a:spcBef>
              <a:buClrTx/>
              <a:buSzTx/>
              <a:buFontTx/>
              <a:buNone/>
            </a:pPr>
            <a:r>
              <a:rPr lang="en-US" altLang="en-US" sz="1600" b="0">
                <a:solidFill>
                  <a:srgbClr val="FFFFFF"/>
                </a:solidFill>
              </a:rPr>
              <a:t>.</a:t>
            </a:r>
          </a:p>
          <a:p>
            <a:pPr algn="l">
              <a:spcBef>
                <a:spcPct val="0"/>
              </a:spcBef>
              <a:buClrTx/>
              <a:buSzTx/>
              <a:buFontTx/>
              <a:buNone/>
            </a:pPr>
            <a:r>
              <a:rPr lang="en-US" altLang="en-US" sz="1600" b="0">
                <a:solidFill>
                  <a:srgbClr val="FFFFFF"/>
                </a:solidFill>
              </a:rPr>
              <a:t>.</a:t>
            </a:r>
          </a:p>
          <a:p>
            <a:pPr algn="l">
              <a:spcBef>
                <a:spcPct val="0"/>
              </a:spcBef>
              <a:buClrTx/>
              <a:buSzTx/>
              <a:buFontTx/>
              <a:buNone/>
            </a:pPr>
            <a:r>
              <a:rPr lang="en-US" altLang="en-US" sz="1600" b="0">
                <a:solidFill>
                  <a:srgbClr val="FFFFFF"/>
                </a:solidFill>
              </a:rPr>
              <a:t>.</a:t>
            </a:r>
          </a:p>
          <a:p>
            <a:pPr algn="l">
              <a:spcBef>
                <a:spcPct val="0"/>
              </a:spcBef>
              <a:buClrTx/>
              <a:buSzTx/>
              <a:buFontTx/>
              <a:buNone/>
            </a:pPr>
            <a:r>
              <a:rPr lang="en-US" altLang="en-US" sz="1800">
                <a:solidFill>
                  <a:srgbClr val="FFFFFF"/>
                </a:solidFill>
              </a:rPr>
              <a:t>New1:</a:t>
            </a:r>
          </a:p>
          <a:p>
            <a:pPr algn="l">
              <a:spcBef>
                <a:spcPct val="0"/>
              </a:spcBef>
              <a:buClrTx/>
              <a:buSzTx/>
              <a:buFontTx/>
              <a:buNone/>
            </a:pPr>
            <a:r>
              <a:rPr lang="en-US" altLang="en-US" sz="1800">
                <a:solidFill>
                  <a:srgbClr val="FFFFFF"/>
                </a:solidFill>
              </a:rPr>
              <a:t>	' Your control code</a:t>
            </a:r>
          </a:p>
          <a:p>
            <a:pPr algn="l">
              <a:spcBef>
                <a:spcPct val="0"/>
              </a:spcBef>
              <a:buClrTx/>
              <a:buSzTx/>
              <a:buFontTx/>
              <a:buNone/>
            </a:pPr>
            <a:r>
              <a:rPr lang="en-US" altLang="en-US" sz="1800">
                <a:solidFill>
                  <a:srgbClr val="FFFFFF"/>
                </a:solidFill>
              </a:rPr>
              <a:t>Return</a:t>
            </a:r>
          </a:p>
          <a:p>
            <a:pPr algn="l">
              <a:spcBef>
                <a:spcPct val="0"/>
              </a:spcBef>
              <a:buClrTx/>
              <a:buSzTx/>
              <a:buFontTx/>
              <a:buNone/>
            </a:pPr>
            <a:endParaRPr lang="en-US" altLang="en-US" sz="1600" b="0">
              <a:solidFill>
                <a:srgbClr val="FFFFFF"/>
              </a:solidFill>
            </a:endParaRPr>
          </a:p>
        </p:txBody>
      </p:sp>
      <p:sp>
        <p:nvSpPr>
          <p:cNvPr id="335878" name="AutoShape 6">
            <a:hlinkClick r:id="" action="ppaction://hlinkshowjump?jump=lastslideviewed" highlightClick="1"/>
            <a:extLst>
              <a:ext uri="{FF2B5EF4-FFF2-40B4-BE49-F238E27FC236}">
                <a16:creationId xmlns:a16="http://schemas.microsoft.com/office/drawing/2014/main" id="{7868DAFE-F0D0-4D41-B60B-603E4825D7C0}"/>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5879" name="Rectangle 7">
            <a:extLst>
              <a:ext uri="{FF2B5EF4-FFF2-40B4-BE49-F238E27FC236}">
                <a16:creationId xmlns:a16="http://schemas.microsoft.com/office/drawing/2014/main" id="{B8DB0E74-9698-4F68-80E9-43EFD4CB7EE7}"/>
              </a:ext>
            </a:extLst>
          </p:cNvPr>
          <p:cNvSpPr>
            <a:spLocks noGrp="1" noChangeArrowheads="1"/>
          </p:cNvSpPr>
          <p:nvPr>
            <p:ph type="ctrTitle"/>
          </p:nvPr>
        </p:nvSpPr>
        <p:spPr>
          <a:xfrm>
            <a:off x="609600" y="152400"/>
            <a:ext cx="7772400" cy="609600"/>
          </a:xfrm>
        </p:spPr>
        <p:txBody>
          <a:bodyPr/>
          <a:lstStyle/>
          <a:p>
            <a:r>
              <a:rPr lang="en-US" altLang="en-US" sz="4000" u="sng"/>
              <a:t>Challenge 6F: Solution</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7">
            <a:extLst>
              <a:ext uri="{FF2B5EF4-FFF2-40B4-BE49-F238E27FC236}">
                <a16:creationId xmlns:a16="http://schemas.microsoft.com/office/drawing/2014/main" id="{6A56193C-475E-446D-9880-CFF2C62C449F}"/>
              </a:ext>
            </a:extLst>
          </p:cNvPr>
          <p:cNvSpPr>
            <a:spLocks noGrp="1" noChangeArrowheads="1"/>
          </p:cNvSpPr>
          <p:nvPr>
            <p:ph type="sldNum" sz="quarter" idx="4"/>
          </p:nvPr>
        </p:nvSpPr>
        <p:spPr/>
        <p:txBody>
          <a:bodyPr/>
          <a:lstStyle/>
          <a:p>
            <a:fld id="{CA4BB01D-98BD-4474-8EC7-89D599ACE410}" type="slidenum">
              <a:rPr lang="en-US" altLang="en-US"/>
              <a:pPr/>
              <a:t>328</a:t>
            </a:fld>
            <a:endParaRPr lang="en-US" altLang="en-US"/>
          </a:p>
        </p:txBody>
      </p:sp>
      <p:sp>
        <p:nvSpPr>
          <p:cNvPr id="338946" name="Rectangle 2">
            <a:extLst>
              <a:ext uri="{FF2B5EF4-FFF2-40B4-BE49-F238E27FC236}">
                <a16:creationId xmlns:a16="http://schemas.microsoft.com/office/drawing/2014/main" id="{3C802DE6-36B1-4524-997B-3175317DAD26}"/>
              </a:ext>
            </a:extLst>
          </p:cNvPr>
          <p:cNvSpPr>
            <a:spLocks noGrp="1" noChangeArrowheads="1"/>
          </p:cNvSpPr>
          <p:nvPr>
            <p:ph type="ctrTitle"/>
          </p:nvPr>
        </p:nvSpPr>
        <p:spPr>
          <a:xfrm>
            <a:off x="762000" y="0"/>
            <a:ext cx="7772400" cy="838200"/>
          </a:xfrm>
        </p:spPr>
        <p:txBody>
          <a:bodyPr/>
          <a:lstStyle/>
          <a:p>
            <a:r>
              <a:rPr lang="en-US" altLang="en-US"/>
              <a:t>Challenge 7A Solution</a:t>
            </a:r>
          </a:p>
        </p:txBody>
      </p:sp>
      <p:sp>
        <p:nvSpPr>
          <p:cNvPr id="338948" name="Text Box 4">
            <a:extLst>
              <a:ext uri="{FF2B5EF4-FFF2-40B4-BE49-F238E27FC236}">
                <a16:creationId xmlns:a16="http://schemas.microsoft.com/office/drawing/2014/main" id="{0B89DE83-92AC-4556-BD09-C4521BB00104}"/>
              </a:ext>
            </a:extLst>
          </p:cNvPr>
          <p:cNvSpPr txBox="1">
            <a:spLocks noChangeArrowheads="1"/>
          </p:cNvSpPr>
          <p:nvPr/>
        </p:nvSpPr>
        <p:spPr bwMode="auto">
          <a:xfrm>
            <a:off x="838200" y="990600"/>
            <a:ext cx="7162800" cy="4795838"/>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600" b="0">
                <a:solidFill>
                  <a:srgbClr val="FFFFFF"/>
                </a:solidFill>
              </a:rPr>
              <a:t>'Challenge 7A: Scaling Potentiometer </a:t>
            </a:r>
            <a:br>
              <a:rPr lang="en-US" altLang="en-US" sz="1600" b="0">
                <a:solidFill>
                  <a:srgbClr val="FFFFFF"/>
                </a:solidFill>
              </a:rPr>
            </a:br>
            <a:r>
              <a:rPr lang="en-US" altLang="en-US" sz="1800">
                <a:solidFill>
                  <a:srgbClr val="FFFFFF"/>
                </a:solidFill>
                <a:effectLst>
                  <a:outerShdw blurRad="38100" dist="38100" dir="2700000" algn="tl">
                    <a:srgbClr val="000000"/>
                  </a:outerShdw>
                </a:effectLst>
                <a:hlinkClick r:id="rId2" action="ppaction://hlinksldjump"/>
              </a:rPr>
              <a:t>'*** Insert Common Circuit Declarations ***</a:t>
            </a:r>
            <a:endParaRPr lang="en-US" altLang="en-US" sz="1800">
              <a:solidFill>
                <a:srgbClr val="FFFFFF"/>
              </a:solidFill>
              <a:effectLst>
                <a:outerShdw blurRad="38100" dist="38100" dir="2700000" algn="tl">
                  <a:srgbClr val="000000"/>
                </a:outerShdw>
              </a:effectLst>
            </a:endParaRP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Degrees 		VAR 	WORD</a:t>
            </a:r>
          </a:p>
          <a:p>
            <a:pPr algn="l">
              <a:spcBef>
                <a:spcPct val="0"/>
              </a:spcBef>
              <a:buClrTx/>
              <a:buSzTx/>
              <a:buFontTx/>
              <a:buNone/>
            </a:pPr>
            <a:r>
              <a:rPr lang="en-US" altLang="en-US" sz="1600" b="0">
                <a:solidFill>
                  <a:srgbClr val="FFFFFF"/>
                </a:solidFill>
              </a:rPr>
              <a:t>Max_Degree 	CON 	300	</a:t>
            </a:r>
          </a:p>
          <a:p>
            <a:pPr algn="l">
              <a:spcBef>
                <a:spcPct val="0"/>
              </a:spcBef>
              <a:buClrTx/>
              <a:buSzTx/>
              <a:buFontTx/>
              <a:buNone/>
            </a:pPr>
            <a:r>
              <a:rPr lang="en-US" altLang="en-US" sz="1600" b="0">
                <a:solidFill>
                  <a:srgbClr val="FFFFFF"/>
                </a:solidFill>
              </a:rPr>
              <a:t>Max_Value 	CON 	6000</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Main:</a:t>
            </a:r>
          </a:p>
          <a:p>
            <a:pPr algn="l">
              <a:spcBef>
                <a:spcPct val="0"/>
              </a:spcBef>
              <a:buClrTx/>
              <a:buSzTx/>
              <a:buFontTx/>
              <a:buNone/>
            </a:pPr>
            <a:r>
              <a:rPr lang="en-US" altLang="en-US" sz="1600" b="0">
                <a:solidFill>
                  <a:srgbClr val="FFFFFF"/>
                </a:solidFill>
              </a:rPr>
              <a:t>   HIGH Pot_Pin		'Read Potentiometer</a:t>
            </a:r>
          </a:p>
          <a:p>
            <a:pPr algn="l">
              <a:spcBef>
                <a:spcPct val="0"/>
              </a:spcBef>
              <a:buClrTx/>
              <a:buSzTx/>
              <a:buFontTx/>
              <a:buNone/>
            </a:pPr>
            <a:r>
              <a:rPr lang="en-US" altLang="en-US" sz="1600" b="0">
                <a:solidFill>
                  <a:srgbClr val="FFFFFF"/>
                </a:solidFill>
              </a:rPr>
              <a:t>   RCTime Pot_Pin,1,Pot</a:t>
            </a:r>
            <a:br>
              <a:rPr lang="en-US" altLang="en-US" sz="1600" b="0">
                <a:solidFill>
                  <a:srgbClr val="FFFFFF"/>
                </a:solidFill>
              </a:rPr>
            </a:br>
            <a:endParaRPr lang="en-US" altLang="en-US" sz="1600" b="0">
              <a:solidFill>
                <a:srgbClr val="FFFFFF"/>
              </a:solidFill>
            </a:endParaRPr>
          </a:p>
          <a:p>
            <a:pPr algn="l">
              <a:spcBef>
                <a:spcPct val="0"/>
              </a:spcBef>
              <a:buClrTx/>
              <a:buSzTx/>
              <a:buFontTx/>
              <a:buNone/>
            </a:pPr>
            <a:r>
              <a:rPr lang="en-US" altLang="en-US" sz="1600" b="0">
                <a:solidFill>
                  <a:srgbClr val="FFFFFF"/>
                </a:solidFill>
              </a:rPr>
              <a:t>	'Scale Pot data by multiplying by new maximum and</a:t>
            </a:r>
          </a:p>
          <a:p>
            <a:pPr algn="l">
              <a:spcBef>
                <a:spcPct val="0"/>
              </a:spcBef>
              <a:buClrTx/>
              <a:buSzTx/>
              <a:buFontTx/>
              <a:buNone/>
            </a:pPr>
            <a:r>
              <a:rPr lang="en-US" altLang="en-US" sz="1600" b="0">
                <a:solidFill>
                  <a:srgbClr val="FFFFFF"/>
                </a:solidFill>
              </a:rPr>
              <a:t>	'dividing by the old maximum.  Not that both maximums were</a:t>
            </a:r>
          </a:p>
          <a:p>
            <a:pPr algn="l">
              <a:spcBef>
                <a:spcPct val="0"/>
              </a:spcBef>
              <a:buClrTx/>
              <a:buSzTx/>
              <a:buFontTx/>
              <a:buNone/>
            </a:pPr>
            <a:r>
              <a:rPr lang="en-US" altLang="en-US" sz="1600" b="0">
                <a:solidFill>
                  <a:srgbClr val="FFFFFF"/>
                </a:solidFill>
              </a:rPr>
              <a:t>	'divided by 100 to prevent overflowing the 65,535 limit on math</a:t>
            </a:r>
          </a:p>
          <a:p>
            <a:pPr algn="l">
              <a:spcBef>
                <a:spcPct val="0"/>
              </a:spcBef>
              <a:buClrTx/>
              <a:buSzTx/>
              <a:buFontTx/>
              <a:buNone/>
            </a:pPr>
            <a:r>
              <a:rPr lang="en-US" altLang="en-US" sz="1600" b="0">
                <a:solidFill>
                  <a:srgbClr val="FFFFFF"/>
                </a:solidFill>
              </a:rPr>
              <a:t>   Degrees = Pot * (Max_Degree/100) / (Max_Value/100)</a:t>
            </a:r>
            <a:br>
              <a:rPr lang="en-US" altLang="en-US" sz="1600" b="0">
                <a:solidFill>
                  <a:srgbClr val="FFFFFF"/>
                </a:solidFill>
              </a:rPr>
            </a:br>
            <a:endParaRPr lang="en-US" altLang="en-US" sz="1600" b="0">
              <a:solidFill>
                <a:srgbClr val="FFFFFF"/>
              </a:solidFill>
            </a:endParaRPr>
          </a:p>
          <a:p>
            <a:pPr algn="l">
              <a:spcBef>
                <a:spcPct val="0"/>
              </a:spcBef>
              <a:buClrTx/>
              <a:buSzTx/>
              <a:buFontTx/>
              <a:buNone/>
            </a:pPr>
            <a:r>
              <a:rPr lang="en-US" altLang="en-US" sz="1600" b="0">
                <a:solidFill>
                  <a:srgbClr val="FFFFFF"/>
                </a:solidFill>
              </a:rPr>
              <a:t>	'Display in home position the value with 3 places.</a:t>
            </a:r>
          </a:p>
          <a:p>
            <a:pPr algn="l">
              <a:spcBef>
                <a:spcPct val="0"/>
              </a:spcBef>
              <a:buClrTx/>
              <a:buSzTx/>
              <a:buFontTx/>
              <a:buNone/>
            </a:pPr>
            <a:r>
              <a:rPr lang="en-US" altLang="en-US" sz="1600" b="0">
                <a:solidFill>
                  <a:srgbClr val="FFFFFF"/>
                </a:solidFill>
              </a:rPr>
              <a:t>   DEBUG HOME, "Angle = ", DEC3 Degrees ,CR</a:t>
            </a:r>
          </a:p>
          <a:p>
            <a:pPr algn="l">
              <a:spcBef>
                <a:spcPct val="0"/>
              </a:spcBef>
              <a:buClrTx/>
              <a:buSzTx/>
              <a:buFontTx/>
              <a:buNone/>
            </a:pPr>
            <a:r>
              <a:rPr lang="en-US" altLang="en-US" sz="1600" b="0">
                <a:solidFill>
                  <a:srgbClr val="FFFFFF"/>
                </a:solidFill>
              </a:rPr>
              <a:t>GOTO Main</a:t>
            </a:r>
          </a:p>
        </p:txBody>
      </p:sp>
      <p:sp>
        <p:nvSpPr>
          <p:cNvPr id="338949" name="AutoShape 5">
            <a:hlinkClick r:id="" action="ppaction://hlinkshowjump?jump=lastslideviewed" highlightClick="1"/>
            <a:extLst>
              <a:ext uri="{FF2B5EF4-FFF2-40B4-BE49-F238E27FC236}">
                <a16:creationId xmlns:a16="http://schemas.microsoft.com/office/drawing/2014/main" id="{6F74AB22-8EF9-43B2-8220-329BCDEA6959}"/>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7">
            <a:extLst>
              <a:ext uri="{FF2B5EF4-FFF2-40B4-BE49-F238E27FC236}">
                <a16:creationId xmlns:a16="http://schemas.microsoft.com/office/drawing/2014/main" id="{2FEF2AC3-BE2B-4B03-A5CE-C64CAAAEE58F}"/>
              </a:ext>
            </a:extLst>
          </p:cNvPr>
          <p:cNvSpPr>
            <a:spLocks noGrp="1" noChangeArrowheads="1"/>
          </p:cNvSpPr>
          <p:nvPr>
            <p:ph type="sldNum" sz="quarter" idx="4"/>
          </p:nvPr>
        </p:nvSpPr>
        <p:spPr/>
        <p:txBody>
          <a:bodyPr/>
          <a:lstStyle/>
          <a:p>
            <a:fld id="{097606CD-7135-4263-A56B-17C12FE1B6F1}" type="slidenum">
              <a:rPr lang="en-US" altLang="en-US"/>
              <a:pPr/>
              <a:t>329</a:t>
            </a:fld>
            <a:endParaRPr lang="en-US" altLang="en-US"/>
          </a:p>
        </p:txBody>
      </p:sp>
      <p:sp>
        <p:nvSpPr>
          <p:cNvPr id="324610" name="Rectangle 2">
            <a:extLst>
              <a:ext uri="{FF2B5EF4-FFF2-40B4-BE49-F238E27FC236}">
                <a16:creationId xmlns:a16="http://schemas.microsoft.com/office/drawing/2014/main" id="{9DBA7877-B7F1-42BA-8907-FCFBAAF83290}"/>
              </a:ext>
            </a:extLst>
          </p:cNvPr>
          <p:cNvSpPr>
            <a:spLocks noGrp="1" noChangeArrowheads="1"/>
          </p:cNvSpPr>
          <p:nvPr>
            <p:ph type="ctrTitle"/>
          </p:nvPr>
        </p:nvSpPr>
        <p:spPr>
          <a:xfrm>
            <a:off x="685800" y="228600"/>
            <a:ext cx="7772400" cy="685800"/>
          </a:xfrm>
        </p:spPr>
        <p:txBody>
          <a:bodyPr/>
          <a:lstStyle/>
          <a:p>
            <a:r>
              <a:rPr lang="en-US" altLang="en-US" sz="3600"/>
              <a:t>Challenge 7B-1 Solution</a:t>
            </a:r>
          </a:p>
        </p:txBody>
      </p:sp>
      <p:sp>
        <p:nvSpPr>
          <p:cNvPr id="324612" name="Text Box 4">
            <a:extLst>
              <a:ext uri="{FF2B5EF4-FFF2-40B4-BE49-F238E27FC236}">
                <a16:creationId xmlns:a16="http://schemas.microsoft.com/office/drawing/2014/main" id="{303A6107-8845-42D6-AD38-84314660D269}"/>
              </a:ext>
            </a:extLst>
          </p:cNvPr>
          <p:cNvSpPr txBox="1">
            <a:spLocks noChangeArrowheads="1"/>
          </p:cNvSpPr>
          <p:nvPr/>
        </p:nvSpPr>
        <p:spPr bwMode="auto">
          <a:xfrm>
            <a:off x="1981200" y="1143000"/>
            <a:ext cx="5334000" cy="3352800"/>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en-US" altLang="en-US" sz="1600">
                <a:solidFill>
                  <a:srgbClr val="FFFFFF"/>
                </a:solidFill>
              </a:rPr>
              <a:t>'Challenge 7B-1: Boolean Evaluations</a:t>
            </a:r>
          </a:p>
          <a:p>
            <a:pPr algn="l"/>
            <a:r>
              <a:rPr lang="en-US" altLang="en-US" sz="1600">
                <a:solidFill>
                  <a:srgbClr val="FFFFFF"/>
                </a:solidFill>
                <a:hlinkClick r:id="rId2" action="ppaction://hlinksldjump"/>
              </a:rPr>
              <a:t>'*** Insert Common Circuit Declarations ***</a:t>
            </a:r>
            <a:endParaRPr lang="en-US" altLang="en-US" sz="1600">
              <a:solidFill>
                <a:srgbClr val="FFFFFF"/>
              </a:solidFill>
            </a:endParaRPr>
          </a:p>
          <a:p>
            <a:pPr algn="l"/>
            <a:r>
              <a:rPr lang="en-US" altLang="en-US" sz="1600">
                <a:solidFill>
                  <a:srgbClr val="FFFFFF"/>
                </a:solidFill>
              </a:rPr>
              <a:t>Main:</a:t>
            </a:r>
          </a:p>
          <a:p>
            <a:pPr algn="l"/>
            <a:r>
              <a:rPr lang="en-US" altLang="en-US" sz="1600">
                <a:solidFill>
                  <a:srgbClr val="FFFFFF"/>
                </a:solidFill>
              </a:rPr>
              <a:t>  'Sound Alarm if EITHER buttons is pressed</a:t>
            </a:r>
          </a:p>
          <a:p>
            <a:pPr algn="l"/>
            <a:r>
              <a:rPr lang="en-US" altLang="en-US" sz="1600">
                <a:solidFill>
                  <a:srgbClr val="FFFFFF"/>
                </a:solidFill>
              </a:rPr>
              <a:t>  IF (PB1=PB_On) OR (PB2=PB_On) THEN Alarm</a:t>
            </a:r>
          </a:p>
          <a:p>
            <a:pPr algn="l"/>
            <a:r>
              <a:rPr lang="en-US" altLang="en-US" sz="1600">
                <a:solidFill>
                  <a:srgbClr val="FFFFFF"/>
                </a:solidFill>
              </a:rPr>
              <a:t>GOTO Main</a:t>
            </a:r>
          </a:p>
          <a:p>
            <a:pPr algn="l"/>
            <a:endParaRPr lang="en-US" altLang="en-US" sz="1600">
              <a:solidFill>
                <a:srgbClr val="FFFFFF"/>
              </a:solidFill>
            </a:endParaRPr>
          </a:p>
          <a:p>
            <a:pPr algn="l"/>
            <a:r>
              <a:rPr lang="en-US" altLang="en-US" sz="1600">
                <a:solidFill>
                  <a:srgbClr val="FFFFFF"/>
                </a:solidFill>
              </a:rPr>
              <a:t>Alarm:</a:t>
            </a:r>
          </a:p>
          <a:p>
            <a:pPr algn="l"/>
            <a:r>
              <a:rPr lang="en-US" altLang="en-US" sz="1600">
                <a:solidFill>
                  <a:srgbClr val="FFFFFF"/>
                </a:solidFill>
              </a:rPr>
              <a:t>  FREQOUT Speaker,100,2000</a:t>
            </a:r>
          </a:p>
          <a:p>
            <a:pPr algn="l"/>
            <a:r>
              <a:rPr lang="en-US" altLang="en-US" sz="1600">
                <a:solidFill>
                  <a:srgbClr val="FFFFFF"/>
                </a:solidFill>
              </a:rPr>
              <a:t>GOTO Main</a:t>
            </a:r>
          </a:p>
        </p:txBody>
      </p:sp>
      <p:sp>
        <p:nvSpPr>
          <p:cNvPr id="324614" name="AutoShape 6">
            <a:hlinkClick r:id="" action="ppaction://hlinkshowjump?jump=lastslideviewed" highlightClick="1"/>
            <a:extLst>
              <a:ext uri="{FF2B5EF4-FFF2-40B4-BE49-F238E27FC236}">
                <a16:creationId xmlns:a16="http://schemas.microsoft.com/office/drawing/2014/main" id="{4A4F938C-8F56-4AD9-AFC3-65235C16F085}"/>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682643CB-3B42-4DD0-95FF-8742E3EA5C08}"/>
              </a:ext>
            </a:extLst>
          </p:cNvPr>
          <p:cNvSpPr>
            <a:spLocks noGrp="1"/>
          </p:cNvSpPr>
          <p:nvPr>
            <p:ph type="sldNum" sz="quarter" idx="12"/>
          </p:nvPr>
        </p:nvSpPr>
        <p:spPr/>
        <p:txBody>
          <a:bodyPr/>
          <a:lstStyle/>
          <a:p>
            <a:fld id="{08485301-5D3C-4CC4-9954-AD7AAB99F32D}" type="slidenum">
              <a:rPr lang="en-US" altLang="en-US"/>
              <a:pPr/>
              <a:t>33</a:t>
            </a:fld>
            <a:endParaRPr lang="en-US" altLang="en-US"/>
          </a:p>
        </p:txBody>
      </p:sp>
      <p:sp>
        <p:nvSpPr>
          <p:cNvPr id="199682" name="Rectangle 2">
            <a:extLst>
              <a:ext uri="{FF2B5EF4-FFF2-40B4-BE49-F238E27FC236}">
                <a16:creationId xmlns:a16="http://schemas.microsoft.com/office/drawing/2014/main" id="{D85FBEBD-A4B6-4286-BF63-ADCB201B72F2}"/>
              </a:ext>
            </a:extLst>
          </p:cNvPr>
          <p:cNvSpPr>
            <a:spLocks noGrp="1" noRot="1" noChangeArrowheads="1"/>
          </p:cNvSpPr>
          <p:nvPr>
            <p:ph type="title"/>
          </p:nvPr>
        </p:nvSpPr>
        <p:spPr/>
        <p:txBody>
          <a:bodyPr/>
          <a:lstStyle/>
          <a:p>
            <a:r>
              <a:rPr lang="en-US" altLang="en-US"/>
              <a:t>Identifying the BASIC Stamp</a:t>
            </a:r>
          </a:p>
        </p:txBody>
      </p:sp>
      <p:sp>
        <p:nvSpPr>
          <p:cNvPr id="199683" name="Rectangle 3">
            <a:extLst>
              <a:ext uri="{FF2B5EF4-FFF2-40B4-BE49-F238E27FC236}">
                <a16:creationId xmlns:a16="http://schemas.microsoft.com/office/drawing/2014/main" id="{74FFEAA4-3285-4332-B2C5-7710231E2FF8}"/>
              </a:ext>
            </a:extLst>
          </p:cNvPr>
          <p:cNvSpPr>
            <a:spLocks noGrp="1" noRot="1" noChangeArrowheads="1"/>
          </p:cNvSpPr>
          <p:nvPr>
            <p:ph type="body" sz="half" idx="1"/>
          </p:nvPr>
        </p:nvSpPr>
        <p:spPr>
          <a:xfrm>
            <a:off x="76200" y="1219200"/>
            <a:ext cx="4186238" cy="3581400"/>
          </a:xfrm>
        </p:spPr>
        <p:txBody>
          <a:bodyPr/>
          <a:lstStyle/>
          <a:p>
            <a:pPr>
              <a:lnSpc>
                <a:spcPct val="90000"/>
              </a:lnSpc>
            </a:pPr>
            <a:r>
              <a:rPr lang="en-US" altLang="en-US" sz="2400"/>
              <a:t>Connect the BASIC Stamp carrier board to your computer with a serial cable.</a:t>
            </a:r>
            <a:br>
              <a:rPr lang="en-US" altLang="en-US" sz="2400"/>
            </a:br>
            <a:endParaRPr lang="en-US" altLang="en-US" sz="2400"/>
          </a:p>
          <a:p>
            <a:pPr>
              <a:lnSpc>
                <a:spcPct val="90000"/>
              </a:lnSpc>
            </a:pPr>
            <a:r>
              <a:rPr lang="en-US" altLang="en-US" sz="2400"/>
              <a:t>Power-up your BASIC Stamp carrier board.</a:t>
            </a:r>
            <a:br>
              <a:rPr lang="en-US" altLang="en-US" sz="2400"/>
            </a:br>
            <a:endParaRPr lang="en-US" altLang="en-US" sz="2400"/>
          </a:p>
          <a:p>
            <a:pPr>
              <a:lnSpc>
                <a:spcPct val="90000"/>
              </a:lnSpc>
            </a:pPr>
            <a:r>
              <a:rPr lang="en-US" altLang="en-US" sz="2400"/>
              <a:t>Use the </a:t>
            </a:r>
            <a:r>
              <a:rPr lang="en-US" altLang="en-US" sz="2400" i="1"/>
              <a:t>Identify</a:t>
            </a:r>
            <a:r>
              <a:rPr lang="en-US" altLang="en-US" sz="2400"/>
              <a:t> button to verify communications to your BASIC Stamp.</a:t>
            </a:r>
            <a:br>
              <a:rPr lang="en-US" altLang="en-US" sz="2400"/>
            </a:br>
            <a:endParaRPr lang="en-US" altLang="en-US" sz="2800"/>
          </a:p>
        </p:txBody>
      </p:sp>
      <p:pic>
        <p:nvPicPr>
          <p:cNvPr id="199685" name="Picture 5">
            <a:extLst>
              <a:ext uri="{FF2B5EF4-FFF2-40B4-BE49-F238E27FC236}">
                <a16:creationId xmlns:a16="http://schemas.microsoft.com/office/drawing/2014/main" id="{8091805D-8812-433C-9B75-7659ED9A86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3894" t="16833" r="42302" b="75194"/>
          <a:stretch>
            <a:fillRect/>
          </a:stretch>
        </p:blipFill>
        <p:spPr bwMode="auto">
          <a:xfrm>
            <a:off x="3352800" y="4800600"/>
            <a:ext cx="457200" cy="342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9688" name="Object 8">
            <a:extLst>
              <a:ext uri="{FF2B5EF4-FFF2-40B4-BE49-F238E27FC236}">
                <a16:creationId xmlns:a16="http://schemas.microsoft.com/office/drawing/2014/main" id="{8429E7EF-A57E-42E1-BB2B-88E09EDB7189}"/>
              </a:ext>
            </a:extLst>
          </p:cNvPr>
          <p:cNvGraphicFramePr>
            <a:graphicFrameLocks noChangeAspect="1"/>
          </p:cNvGraphicFramePr>
          <p:nvPr/>
        </p:nvGraphicFramePr>
        <p:xfrm>
          <a:off x="4419600" y="1106488"/>
          <a:ext cx="4343400" cy="3389312"/>
        </p:xfrm>
        <a:graphic>
          <a:graphicData uri="http://schemas.openxmlformats.org/presentationml/2006/ole">
            <mc:AlternateContent xmlns:mc="http://schemas.openxmlformats.org/markup-compatibility/2006">
              <mc:Choice xmlns:v="urn:schemas-microsoft-com:vml" Requires="v">
                <p:oleObj spid="_x0000_s199693" name="Bitmap Image" r:id="rId4" imgW="3685714" imgH="2876190" progId="Paint.Picture">
                  <p:embed/>
                </p:oleObj>
              </mc:Choice>
              <mc:Fallback>
                <p:oleObj name="Bitmap Image" r:id="rId4" imgW="3685714" imgH="2876190" progId="Paint.Picture">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1106488"/>
                        <a:ext cx="4343400" cy="3389312"/>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9690" name="Object 10">
            <a:extLst>
              <a:ext uri="{FF2B5EF4-FFF2-40B4-BE49-F238E27FC236}">
                <a16:creationId xmlns:a16="http://schemas.microsoft.com/office/drawing/2014/main" id="{5B266DB6-07B9-47AA-8A86-04CDFFE97759}"/>
              </a:ext>
            </a:extLst>
          </p:cNvPr>
          <p:cNvGraphicFramePr>
            <a:graphicFrameLocks noChangeAspect="1"/>
          </p:cNvGraphicFramePr>
          <p:nvPr/>
        </p:nvGraphicFramePr>
        <p:xfrm>
          <a:off x="4419600" y="4594225"/>
          <a:ext cx="3905250" cy="1501775"/>
        </p:xfrm>
        <a:graphic>
          <a:graphicData uri="http://schemas.openxmlformats.org/presentationml/2006/ole">
            <mc:AlternateContent xmlns:mc="http://schemas.openxmlformats.org/markup-compatibility/2006">
              <mc:Choice xmlns:v="urn:schemas-microsoft-com:vml" Requires="v">
                <p:oleObj spid="_x0000_s199694" name="Bitmap Image" r:id="rId6" imgW="3543795" imgH="1362265" progId="Paint.Picture">
                  <p:embed/>
                </p:oleObj>
              </mc:Choice>
              <mc:Fallback>
                <p:oleObj name="Bitmap Image" r:id="rId6" imgW="3543795" imgH="1362265" progId="Paint.Picture">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4594225"/>
                        <a:ext cx="3905250" cy="1501775"/>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9692" name="Rectangle 12">
            <a:extLst>
              <a:ext uri="{FF2B5EF4-FFF2-40B4-BE49-F238E27FC236}">
                <a16:creationId xmlns:a16="http://schemas.microsoft.com/office/drawing/2014/main" id="{2A234115-C546-44EC-AF2B-9C758C93EFED}"/>
              </a:ext>
            </a:extLst>
          </p:cNvPr>
          <p:cNvSpPr>
            <a:spLocks noChangeArrowheads="1"/>
          </p:cNvSpPr>
          <p:nvPr/>
        </p:nvSpPr>
        <p:spPr bwMode="auto">
          <a:xfrm>
            <a:off x="4495800" y="1981200"/>
            <a:ext cx="304800" cy="228600"/>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2000"/>
                                  </p:stCondLst>
                                  <p:childTnLst>
                                    <p:set>
                                      <p:cBhvr>
                                        <p:cTn id="6" dur="1" fill="hold">
                                          <p:stCondLst>
                                            <p:cond delay="0"/>
                                          </p:stCondLst>
                                        </p:cTn>
                                        <p:tgtEl>
                                          <p:spTgt spid="199692"/>
                                        </p:tgtEl>
                                        <p:attrNameLst>
                                          <p:attrName>style.visibility</p:attrName>
                                        </p:attrNameLst>
                                      </p:cBhvr>
                                      <p:to>
                                        <p:strVal val="visible"/>
                                      </p:to>
                                    </p:set>
                                    <p:anim calcmode="lin" valueType="num">
                                      <p:cBhvr additive="base">
                                        <p:cTn id="7" dur="500" fill="hold"/>
                                        <p:tgtEl>
                                          <p:spTgt spid="199692"/>
                                        </p:tgtEl>
                                        <p:attrNameLst>
                                          <p:attrName>ppt_x</p:attrName>
                                        </p:attrNameLst>
                                      </p:cBhvr>
                                      <p:tavLst>
                                        <p:tav tm="0">
                                          <p:val>
                                            <p:strVal val="0-#ppt_w/2"/>
                                          </p:val>
                                        </p:tav>
                                        <p:tav tm="100000">
                                          <p:val>
                                            <p:strVal val="#ppt_x"/>
                                          </p:val>
                                        </p:tav>
                                      </p:tavLst>
                                    </p:anim>
                                    <p:anim calcmode="lin" valueType="num">
                                      <p:cBhvr additive="base">
                                        <p:cTn id="8" dur="500" fill="hold"/>
                                        <p:tgtEl>
                                          <p:spTgt spid="19969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500"/>
                            </p:stCondLst>
                            <p:childTnLst>
                              <p:par>
                                <p:cTn id="10" presetID="1" presetClass="entr" presetSubtype="0" fill="hold" nodeType="afterEffect">
                                  <p:stCondLst>
                                    <p:cond delay="1000"/>
                                  </p:stCondLst>
                                  <p:childTnLst>
                                    <p:set>
                                      <p:cBhvr>
                                        <p:cTn id="11" dur="1" fill="hold">
                                          <p:stCondLst>
                                            <p:cond delay="499"/>
                                          </p:stCondLst>
                                        </p:cTn>
                                        <p:tgtEl>
                                          <p:spTgt spid="1996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7">
            <a:extLst>
              <a:ext uri="{FF2B5EF4-FFF2-40B4-BE49-F238E27FC236}">
                <a16:creationId xmlns:a16="http://schemas.microsoft.com/office/drawing/2014/main" id="{8B26BE8A-65A1-4DD7-8394-477E443B0F11}"/>
              </a:ext>
            </a:extLst>
          </p:cNvPr>
          <p:cNvSpPr>
            <a:spLocks noGrp="1" noChangeArrowheads="1"/>
          </p:cNvSpPr>
          <p:nvPr>
            <p:ph type="sldNum" sz="quarter" idx="4"/>
          </p:nvPr>
        </p:nvSpPr>
        <p:spPr/>
        <p:txBody>
          <a:bodyPr/>
          <a:lstStyle/>
          <a:p>
            <a:fld id="{CD041627-F282-4BE5-A94F-725817683576}" type="slidenum">
              <a:rPr lang="en-US" altLang="en-US"/>
              <a:pPr/>
              <a:t>330</a:t>
            </a:fld>
            <a:endParaRPr lang="en-US" altLang="en-US"/>
          </a:p>
        </p:txBody>
      </p:sp>
      <p:sp>
        <p:nvSpPr>
          <p:cNvPr id="327684" name="Rectangle 4">
            <a:extLst>
              <a:ext uri="{FF2B5EF4-FFF2-40B4-BE49-F238E27FC236}">
                <a16:creationId xmlns:a16="http://schemas.microsoft.com/office/drawing/2014/main" id="{7409F45F-2A07-4434-9C9B-1579A6F42E0B}"/>
              </a:ext>
            </a:extLst>
          </p:cNvPr>
          <p:cNvSpPr>
            <a:spLocks noGrp="1" noChangeArrowheads="1"/>
          </p:cNvSpPr>
          <p:nvPr>
            <p:ph type="ctrTitle"/>
          </p:nvPr>
        </p:nvSpPr>
        <p:spPr>
          <a:xfrm>
            <a:off x="685800" y="228600"/>
            <a:ext cx="7772400" cy="685800"/>
          </a:xfrm>
          <a:noFill/>
          <a:ln/>
        </p:spPr>
        <p:txBody>
          <a:bodyPr/>
          <a:lstStyle/>
          <a:p>
            <a:r>
              <a:rPr lang="en-US" altLang="en-US" sz="3600"/>
              <a:t>Challenge 7B-2 Solution</a:t>
            </a:r>
          </a:p>
        </p:txBody>
      </p:sp>
      <p:sp>
        <p:nvSpPr>
          <p:cNvPr id="327685" name="Text Box 5">
            <a:extLst>
              <a:ext uri="{FF2B5EF4-FFF2-40B4-BE49-F238E27FC236}">
                <a16:creationId xmlns:a16="http://schemas.microsoft.com/office/drawing/2014/main" id="{86E67ECC-61D6-4011-BE15-A4C6D02777BE}"/>
              </a:ext>
            </a:extLst>
          </p:cNvPr>
          <p:cNvSpPr txBox="1">
            <a:spLocks noChangeArrowheads="1"/>
          </p:cNvSpPr>
          <p:nvPr/>
        </p:nvSpPr>
        <p:spPr bwMode="auto">
          <a:xfrm>
            <a:off x="1981200" y="1143000"/>
            <a:ext cx="5334000" cy="4343400"/>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en-US" altLang="en-US" sz="1600">
                <a:solidFill>
                  <a:srgbClr val="FFFFFF"/>
                </a:solidFill>
              </a:rPr>
              <a:t>'Challenge 7B-2: Boolean Evaluations</a:t>
            </a:r>
          </a:p>
          <a:p>
            <a:pPr algn="l"/>
            <a:r>
              <a:rPr lang="en-US" altLang="en-US" sz="1600">
                <a:solidFill>
                  <a:srgbClr val="FFFFFF"/>
                </a:solidFill>
                <a:hlinkClick r:id="rId2" action="ppaction://hlinksldjump"/>
              </a:rPr>
              <a:t>'*** Insert Common Circuit Declarations ***</a:t>
            </a:r>
            <a:endParaRPr lang="en-US" altLang="en-US" sz="1600">
              <a:solidFill>
                <a:srgbClr val="FFFFFF"/>
              </a:solidFill>
            </a:endParaRPr>
          </a:p>
          <a:p>
            <a:pPr algn="l"/>
            <a:r>
              <a:rPr lang="en-US" altLang="en-US" sz="1600">
                <a:solidFill>
                  <a:srgbClr val="FFFFFF"/>
                </a:solidFill>
              </a:rPr>
              <a:t>Main:</a:t>
            </a:r>
          </a:p>
          <a:p>
            <a:pPr algn="l"/>
            <a:r>
              <a:rPr lang="en-US" altLang="en-US" sz="1600">
                <a:solidFill>
                  <a:srgbClr val="FFFFFF"/>
                </a:solidFill>
              </a:rPr>
              <a:t>  HIGH Pot_pin		'Read potentiometer</a:t>
            </a:r>
          </a:p>
          <a:p>
            <a:pPr algn="l"/>
            <a:r>
              <a:rPr lang="en-US" altLang="en-US" sz="1600">
                <a:solidFill>
                  <a:srgbClr val="FFFFFF"/>
                </a:solidFill>
              </a:rPr>
              <a:t>  PAUSE 1</a:t>
            </a:r>
            <a:br>
              <a:rPr lang="en-US" altLang="en-US" sz="1600">
                <a:solidFill>
                  <a:srgbClr val="FFFFFF"/>
                </a:solidFill>
              </a:rPr>
            </a:br>
            <a:r>
              <a:rPr lang="en-US" altLang="en-US" sz="1600">
                <a:solidFill>
                  <a:srgbClr val="FFFFFF"/>
                </a:solidFill>
              </a:rPr>
              <a:t>  RCTIME Pot_pin,1,Pot</a:t>
            </a:r>
            <a:br>
              <a:rPr lang="en-US" altLang="en-US" sz="1600">
                <a:solidFill>
                  <a:srgbClr val="FFFFFF"/>
                </a:solidFill>
              </a:rPr>
            </a:br>
            <a:endParaRPr lang="en-US" altLang="en-US" sz="1600">
              <a:solidFill>
                <a:srgbClr val="FFFFFF"/>
              </a:solidFill>
            </a:endParaRPr>
          </a:p>
          <a:p>
            <a:pPr algn="l"/>
            <a:r>
              <a:rPr lang="en-US" altLang="en-US" sz="1600">
                <a:solidFill>
                  <a:srgbClr val="FFFFFF"/>
                </a:solidFill>
              </a:rPr>
              <a:t>  'Sound Alarm if Pot &gt; 500 or PB1 pressed</a:t>
            </a:r>
          </a:p>
          <a:p>
            <a:pPr algn="l"/>
            <a:r>
              <a:rPr lang="en-US" altLang="en-US" sz="1600">
                <a:solidFill>
                  <a:srgbClr val="FFFFFF"/>
                </a:solidFill>
              </a:rPr>
              <a:t>  IF (PB1=PB_On) OR (POT &gt; 500) THEN Alarm</a:t>
            </a:r>
          </a:p>
          <a:p>
            <a:pPr algn="l"/>
            <a:r>
              <a:rPr lang="en-US" altLang="en-US" sz="1600">
                <a:solidFill>
                  <a:srgbClr val="FFFFFF"/>
                </a:solidFill>
              </a:rPr>
              <a:t>GOTO Main</a:t>
            </a:r>
          </a:p>
          <a:p>
            <a:pPr algn="l"/>
            <a:endParaRPr lang="en-US" altLang="en-US" sz="1600">
              <a:solidFill>
                <a:srgbClr val="FFFFFF"/>
              </a:solidFill>
            </a:endParaRPr>
          </a:p>
          <a:p>
            <a:pPr algn="l"/>
            <a:r>
              <a:rPr lang="en-US" altLang="en-US" sz="1600">
                <a:solidFill>
                  <a:srgbClr val="FFFFFF"/>
                </a:solidFill>
              </a:rPr>
              <a:t>Alarm:</a:t>
            </a:r>
          </a:p>
          <a:p>
            <a:pPr algn="l"/>
            <a:r>
              <a:rPr lang="en-US" altLang="en-US" sz="1600">
                <a:solidFill>
                  <a:srgbClr val="FFFFFF"/>
                </a:solidFill>
              </a:rPr>
              <a:t>  FREQOUT Speaker,100,2000</a:t>
            </a:r>
          </a:p>
          <a:p>
            <a:pPr algn="l"/>
            <a:r>
              <a:rPr lang="en-US" altLang="en-US" sz="1600">
                <a:solidFill>
                  <a:srgbClr val="FFFFFF"/>
                </a:solidFill>
              </a:rPr>
              <a:t>GOTO Main</a:t>
            </a:r>
          </a:p>
        </p:txBody>
      </p:sp>
      <p:sp>
        <p:nvSpPr>
          <p:cNvPr id="327686" name="AutoShape 6">
            <a:hlinkClick r:id="" action="ppaction://hlinkshowjump?jump=lastslideviewed" highlightClick="1"/>
            <a:extLst>
              <a:ext uri="{FF2B5EF4-FFF2-40B4-BE49-F238E27FC236}">
                <a16:creationId xmlns:a16="http://schemas.microsoft.com/office/drawing/2014/main" id="{DCB6518E-EC79-427D-955A-6DB00824072C}"/>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7">
            <a:extLst>
              <a:ext uri="{FF2B5EF4-FFF2-40B4-BE49-F238E27FC236}">
                <a16:creationId xmlns:a16="http://schemas.microsoft.com/office/drawing/2014/main" id="{089CD2F7-7ED0-43FF-8984-605BB6DBF92F}"/>
              </a:ext>
            </a:extLst>
          </p:cNvPr>
          <p:cNvSpPr>
            <a:spLocks noGrp="1" noChangeArrowheads="1"/>
          </p:cNvSpPr>
          <p:nvPr>
            <p:ph type="sldNum" sz="quarter" idx="4"/>
          </p:nvPr>
        </p:nvSpPr>
        <p:spPr/>
        <p:txBody>
          <a:bodyPr/>
          <a:lstStyle/>
          <a:p>
            <a:fld id="{4561AA0A-795C-4696-862A-98C58C52F119}" type="slidenum">
              <a:rPr lang="en-US" altLang="en-US"/>
              <a:pPr/>
              <a:t>331</a:t>
            </a:fld>
            <a:endParaRPr lang="en-US" altLang="en-US"/>
          </a:p>
        </p:txBody>
      </p:sp>
      <p:sp>
        <p:nvSpPr>
          <p:cNvPr id="328708" name="Rectangle 4">
            <a:extLst>
              <a:ext uri="{FF2B5EF4-FFF2-40B4-BE49-F238E27FC236}">
                <a16:creationId xmlns:a16="http://schemas.microsoft.com/office/drawing/2014/main" id="{3F9D7456-5719-4053-B4BC-BB11A261D39C}"/>
              </a:ext>
            </a:extLst>
          </p:cNvPr>
          <p:cNvSpPr>
            <a:spLocks noGrp="1" noChangeArrowheads="1"/>
          </p:cNvSpPr>
          <p:nvPr>
            <p:ph type="ctrTitle"/>
          </p:nvPr>
        </p:nvSpPr>
        <p:spPr>
          <a:xfrm>
            <a:off x="685800" y="228600"/>
            <a:ext cx="7772400" cy="685800"/>
          </a:xfrm>
          <a:noFill/>
          <a:ln/>
        </p:spPr>
        <p:txBody>
          <a:bodyPr/>
          <a:lstStyle/>
          <a:p>
            <a:r>
              <a:rPr lang="en-US" altLang="en-US" sz="3600"/>
              <a:t>Challenge 7B-3 Solution</a:t>
            </a:r>
          </a:p>
        </p:txBody>
      </p:sp>
      <p:sp>
        <p:nvSpPr>
          <p:cNvPr id="328709" name="Text Box 5">
            <a:extLst>
              <a:ext uri="{FF2B5EF4-FFF2-40B4-BE49-F238E27FC236}">
                <a16:creationId xmlns:a16="http://schemas.microsoft.com/office/drawing/2014/main" id="{8293E656-BE89-473A-9E5C-AEF10264487C}"/>
              </a:ext>
            </a:extLst>
          </p:cNvPr>
          <p:cNvSpPr txBox="1">
            <a:spLocks noChangeArrowheads="1"/>
          </p:cNvSpPr>
          <p:nvPr/>
        </p:nvSpPr>
        <p:spPr bwMode="auto">
          <a:xfrm>
            <a:off x="1981200" y="1143000"/>
            <a:ext cx="5334000" cy="4343400"/>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en-US" altLang="en-US" sz="1600">
                <a:solidFill>
                  <a:srgbClr val="FFFFFF"/>
                </a:solidFill>
              </a:rPr>
              <a:t>'Challenge 7B-3: Boolean Evaluations</a:t>
            </a:r>
          </a:p>
          <a:p>
            <a:pPr algn="l"/>
            <a:r>
              <a:rPr lang="en-US" altLang="en-US" sz="1600">
                <a:solidFill>
                  <a:srgbClr val="FFFFFF"/>
                </a:solidFill>
                <a:hlinkClick r:id="rId2" action="ppaction://hlinksldjump"/>
              </a:rPr>
              <a:t>'*** Insert Common Circuit Declarations ***</a:t>
            </a:r>
            <a:endParaRPr lang="en-US" altLang="en-US" sz="1600">
              <a:solidFill>
                <a:srgbClr val="FFFFFF"/>
              </a:solidFill>
            </a:endParaRPr>
          </a:p>
          <a:p>
            <a:pPr algn="l"/>
            <a:r>
              <a:rPr lang="en-US" altLang="en-US" sz="1600">
                <a:solidFill>
                  <a:srgbClr val="FFFFFF"/>
                </a:solidFill>
              </a:rPr>
              <a:t>Main:</a:t>
            </a:r>
          </a:p>
          <a:p>
            <a:pPr algn="l"/>
            <a:r>
              <a:rPr lang="en-US" altLang="en-US" sz="1600">
                <a:solidFill>
                  <a:srgbClr val="FFFFFF"/>
                </a:solidFill>
              </a:rPr>
              <a:t>  HIGH Pot_pin		'Read potentiometer</a:t>
            </a:r>
          </a:p>
          <a:p>
            <a:pPr algn="l"/>
            <a:r>
              <a:rPr lang="en-US" altLang="en-US" sz="1600">
                <a:solidFill>
                  <a:srgbClr val="FFFFFF"/>
                </a:solidFill>
              </a:rPr>
              <a:t>  PAUSE 1</a:t>
            </a:r>
            <a:br>
              <a:rPr lang="en-US" altLang="en-US" sz="1600">
                <a:solidFill>
                  <a:srgbClr val="FFFFFF"/>
                </a:solidFill>
              </a:rPr>
            </a:br>
            <a:r>
              <a:rPr lang="en-US" altLang="en-US" sz="1600">
                <a:solidFill>
                  <a:srgbClr val="FFFFFF"/>
                </a:solidFill>
              </a:rPr>
              <a:t>  RCTIME Pot_pin,1,Pot</a:t>
            </a:r>
            <a:br>
              <a:rPr lang="en-US" altLang="en-US" sz="1600">
                <a:solidFill>
                  <a:srgbClr val="FFFFFF"/>
                </a:solidFill>
              </a:rPr>
            </a:br>
            <a:endParaRPr lang="en-US" altLang="en-US" sz="1600">
              <a:solidFill>
                <a:srgbClr val="FFFFFF"/>
              </a:solidFill>
            </a:endParaRPr>
          </a:p>
          <a:p>
            <a:pPr algn="l"/>
            <a:r>
              <a:rPr lang="en-US" altLang="en-US" sz="1600">
                <a:solidFill>
                  <a:srgbClr val="FFFFFF"/>
                </a:solidFill>
              </a:rPr>
              <a:t>  'Sound Alarm if Pot &gt; 500 but PB2 is not pressed</a:t>
            </a:r>
          </a:p>
          <a:p>
            <a:pPr algn="l"/>
            <a:r>
              <a:rPr lang="en-US" altLang="en-US" sz="1600">
                <a:solidFill>
                  <a:srgbClr val="FFFFFF"/>
                </a:solidFill>
              </a:rPr>
              <a:t>  IF (PB2=PB_Off) AND (POT &gt; 500) THEN Alarm</a:t>
            </a:r>
          </a:p>
          <a:p>
            <a:pPr algn="l"/>
            <a:r>
              <a:rPr lang="en-US" altLang="en-US" sz="1600">
                <a:solidFill>
                  <a:srgbClr val="FFFFFF"/>
                </a:solidFill>
              </a:rPr>
              <a:t>GOTO Main</a:t>
            </a:r>
          </a:p>
          <a:p>
            <a:pPr algn="l"/>
            <a:endParaRPr lang="en-US" altLang="en-US" sz="1600">
              <a:solidFill>
                <a:srgbClr val="FFFFFF"/>
              </a:solidFill>
            </a:endParaRPr>
          </a:p>
          <a:p>
            <a:pPr algn="l"/>
            <a:r>
              <a:rPr lang="en-US" altLang="en-US" sz="1600">
                <a:solidFill>
                  <a:srgbClr val="FFFFFF"/>
                </a:solidFill>
              </a:rPr>
              <a:t>Alarm:</a:t>
            </a:r>
          </a:p>
          <a:p>
            <a:pPr algn="l"/>
            <a:r>
              <a:rPr lang="en-US" altLang="en-US" sz="1600">
                <a:solidFill>
                  <a:srgbClr val="FFFFFF"/>
                </a:solidFill>
              </a:rPr>
              <a:t>  FREQOUT Speaker,100,2000</a:t>
            </a:r>
          </a:p>
          <a:p>
            <a:pPr algn="l"/>
            <a:r>
              <a:rPr lang="en-US" altLang="en-US" sz="1600">
                <a:solidFill>
                  <a:srgbClr val="FFFFFF"/>
                </a:solidFill>
              </a:rPr>
              <a:t>GOTO Main</a:t>
            </a:r>
          </a:p>
        </p:txBody>
      </p:sp>
      <p:sp>
        <p:nvSpPr>
          <p:cNvPr id="328710" name="AutoShape 6">
            <a:hlinkClick r:id="" action="ppaction://hlinkshowjump?jump=lastslideviewed" highlightClick="1"/>
            <a:extLst>
              <a:ext uri="{FF2B5EF4-FFF2-40B4-BE49-F238E27FC236}">
                <a16:creationId xmlns:a16="http://schemas.microsoft.com/office/drawing/2014/main" id="{016DB27E-A2E5-42EA-BCBC-92A8A52888AF}"/>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7">
            <a:extLst>
              <a:ext uri="{FF2B5EF4-FFF2-40B4-BE49-F238E27FC236}">
                <a16:creationId xmlns:a16="http://schemas.microsoft.com/office/drawing/2014/main" id="{4652F722-52E4-4328-B833-F2188F6FB429}"/>
              </a:ext>
            </a:extLst>
          </p:cNvPr>
          <p:cNvSpPr>
            <a:spLocks noGrp="1" noChangeArrowheads="1"/>
          </p:cNvSpPr>
          <p:nvPr>
            <p:ph type="sldNum" sz="quarter" idx="4"/>
          </p:nvPr>
        </p:nvSpPr>
        <p:spPr/>
        <p:txBody>
          <a:bodyPr/>
          <a:lstStyle/>
          <a:p>
            <a:fld id="{56624669-4D55-4A75-A32C-50099CE448F3}" type="slidenum">
              <a:rPr lang="en-US" altLang="en-US"/>
              <a:pPr/>
              <a:t>332</a:t>
            </a:fld>
            <a:endParaRPr lang="en-US" altLang="en-US"/>
          </a:p>
        </p:txBody>
      </p:sp>
      <p:sp>
        <p:nvSpPr>
          <p:cNvPr id="346114" name="Rectangle 2">
            <a:extLst>
              <a:ext uri="{FF2B5EF4-FFF2-40B4-BE49-F238E27FC236}">
                <a16:creationId xmlns:a16="http://schemas.microsoft.com/office/drawing/2014/main" id="{CA382AD7-1CE6-42DD-8B1A-CEB2E797C164}"/>
              </a:ext>
            </a:extLst>
          </p:cNvPr>
          <p:cNvSpPr>
            <a:spLocks noGrp="1" noChangeArrowheads="1"/>
          </p:cNvSpPr>
          <p:nvPr>
            <p:ph type="ctrTitle"/>
          </p:nvPr>
        </p:nvSpPr>
        <p:spPr>
          <a:xfrm>
            <a:off x="685800" y="228600"/>
            <a:ext cx="7772400" cy="685800"/>
          </a:xfrm>
          <a:noFill/>
          <a:ln/>
        </p:spPr>
        <p:txBody>
          <a:bodyPr/>
          <a:lstStyle/>
          <a:p>
            <a:r>
              <a:rPr lang="en-US" altLang="en-US" sz="3600"/>
              <a:t>Challenge 7D Solution</a:t>
            </a:r>
          </a:p>
        </p:txBody>
      </p:sp>
      <p:sp>
        <p:nvSpPr>
          <p:cNvPr id="346115" name="Text Box 3">
            <a:extLst>
              <a:ext uri="{FF2B5EF4-FFF2-40B4-BE49-F238E27FC236}">
                <a16:creationId xmlns:a16="http://schemas.microsoft.com/office/drawing/2014/main" id="{4CCD006A-540B-475A-B310-56261F7E8BA5}"/>
              </a:ext>
            </a:extLst>
          </p:cNvPr>
          <p:cNvSpPr txBox="1">
            <a:spLocks noChangeArrowheads="1"/>
          </p:cNvSpPr>
          <p:nvPr/>
        </p:nvSpPr>
        <p:spPr bwMode="auto">
          <a:xfrm>
            <a:off x="838200" y="990600"/>
            <a:ext cx="7467600" cy="5029200"/>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en-US" altLang="en-US" sz="1600">
                <a:solidFill>
                  <a:srgbClr val="FFFFFF"/>
                </a:solidFill>
              </a:rPr>
              <a:t>'Challenge 7D - Playing Charge with LOOKUP Tables.</a:t>
            </a:r>
          </a:p>
          <a:p>
            <a:pPr algn="l"/>
            <a:r>
              <a:rPr lang="en-US" altLang="en-US" sz="1600">
                <a:solidFill>
                  <a:srgbClr val="FFFFFF"/>
                </a:solidFill>
              </a:rPr>
              <a:t>Speaker	CON 1</a:t>
            </a:r>
          </a:p>
          <a:p>
            <a:pPr algn="l"/>
            <a:endParaRPr lang="en-US" altLang="en-US" sz="1600">
              <a:solidFill>
                <a:srgbClr val="FFFFFF"/>
              </a:solidFill>
            </a:endParaRPr>
          </a:p>
          <a:p>
            <a:pPr algn="l"/>
            <a:r>
              <a:rPr lang="en-US" altLang="en-US" sz="1600">
                <a:solidFill>
                  <a:srgbClr val="FFFFFF"/>
                </a:solidFill>
              </a:rPr>
              <a:t>I	VAR	NIB		'Table Index</a:t>
            </a:r>
          </a:p>
          <a:p>
            <a:pPr algn="l"/>
            <a:r>
              <a:rPr lang="en-US" altLang="en-US" sz="1600">
                <a:solidFill>
                  <a:srgbClr val="FFFFFF"/>
                </a:solidFill>
              </a:rPr>
              <a:t>F	VAR	WORD		'Frequency</a:t>
            </a:r>
          </a:p>
          <a:p>
            <a:pPr algn="l"/>
            <a:r>
              <a:rPr lang="en-US" altLang="en-US" sz="1600">
                <a:solidFill>
                  <a:srgbClr val="FFFFFF"/>
                </a:solidFill>
              </a:rPr>
              <a:t>D	VAR	WORD		'Duration</a:t>
            </a:r>
          </a:p>
          <a:p>
            <a:pPr algn="l"/>
            <a:endParaRPr lang="en-US" altLang="en-US" sz="1600">
              <a:solidFill>
                <a:srgbClr val="FFFFFF"/>
              </a:solidFill>
            </a:endParaRPr>
          </a:p>
          <a:p>
            <a:pPr algn="l"/>
            <a:r>
              <a:rPr lang="en-US" altLang="en-US" sz="1600">
                <a:solidFill>
                  <a:srgbClr val="FFFFFF"/>
                </a:solidFill>
              </a:rPr>
              <a:t>FOR I = 0 to 7</a:t>
            </a:r>
          </a:p>
          <a:p>
            <a:pPr algn="l"/>
            <a:r>
              <a:rPr lang="en-US" altLang="en-US" sz="1600">
                <a:solidFill>
                  <a:srgbClr val="FFFFFF"/>
                </a:solidFill>
              </a:rPr>
              <a:t>	' Read duration from the table</a:t>
            </a:r>
          </a:p>
          <a:p>
            <a:pPr algn="l"/>
            <a:r>
              <a:rPr lang="en-US" altLang="en-US" sz="1600">
                <a:solidFill>
                  <a:srgbClr val="FFFFFF"/>
                </a:solidFill>
              </a:rPr>
              <a:t>	LOOKUP I,[150,150,150,300,9,200,600],D</a:t>
            </a:r>
          </a:p>
          <a:p>
            <a:pPr algn="l"/>
            <a:r>
              <a:rPr lang="en-US" altLang="en-US" sz="1600">
                <a:solidFill>
                  <a:srgbClr val="FFFFFF"/>
                </a:solidFill>
              </a:rPr>
              <a:t>	' Read frequency from the table</a:t>
            </a:r>
          </a:p>
          <a:p>
            <a:pPr algn="l"/>
            <a:r>
              <a:rPr lang="en-US" altLang="en-US" sz="1600">
                <a:solidFill>
                  <a:srgbClr val="FFFFFF"/>
                </a:solidFill>
              </a:rPr>
              <a:t>	LOOKUP I,[1120,1476,1856,2204,255,1856,2204],F</a:t>
            </a:r>
          </a:p>
          <a:p>
            <a:pPr algn="l"/>
            <a:r>
              <a:rPr lang="en-US" altLang="en-US" sz="1600">
                <a:solidFill>
                  <a:srgbClr val="FFFFFF"/>
                </a:solidFill>
              </a:rPr>
              <a:t>	' Play the note</a:t>
            </a:r>
          </a:p>
          <a:p>
            <a:pPr algn="l"/>
            <a:r>
              <a:rPr lang="en-US" altLang="en-US" sz="1600">
                <a:solidFill>
                  <a:srgbClr val="FFFFFF"/>
                </a:solidFill>
              </a:rPr>
              <a:t>	FREQOUT Speaker,D,F</a:t>
            </a:r>
          </a:p>
          <a:p>
            <a:pPr algn="l"/>
            <a:r>
              <a:rPr lang="en-US" altLang="en-US" sz="1600">
                <a:solidFill>
                  <a:srgbClr val="FFFFFF"/>
                </a:solidFill>
              </a:rPr>
              <a:t>Next</a:t>
            </a:r>
          </a:p>
        </p:txBody>
      </p:sp>
      <p:sp>
        <p:nvSpPr>
          <p:cNvPr id="346116" name="AutoShape 4">
            <a:hlinkClick r:id="" action="ppaction://hlinkshowjump?jump=lastslideviewed" highlightClick="1"/>
            <a:extLst>
              <a:ext uri="{FF2B5EF4-FFF2-40B4-BE49-F238E27FC236}">
                <a16:creationId xmlns:a16="http://schemas.microsoft.com/office/drawing/2014/main" id="{C4408F07-B43B-4E82-87BF-6E55BFBCFB07}"/>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7">
            <a:extLst>
              <a:ext uri="{FF2B5EF4-FFF2-40B4-BE49-F238E27FC236}">
                <a16:creationId xmlns:a16="http://schemas.microsoft.com/office/drawing/2014/main" id="{DB4C302A-435C-4805-AB91-846027ED2BD3}"/>
              </a:ext>
            </a:extLst>
          </p:cNvPr>
          <p:cNvSpPr>
            <a:spLocks noGrp="1" noChangeArrowheads="1"/>
          </p:cNvSpPr>
          <p:nvPr>
            <p:ph type="sldNum" sz="quarter" idx="4"/>
          </p:nvPr>
        </p:nvSpPr>
        <p:spPr/>
        <p:txBody>
          <a:bodyPr/>
          <a:lstStyle/>
          <a:p>
            <a:fld id="{00D3E54A-6985-45B9-9A51-61FA553C0B87}" type="slidenum">
              <a:rPr lang="en-US" altLang="en-US"/>
              <a:pPr/>
              <a:t>333</a:t>
            </a:fld>
            <a:endParaRPr lang="en-US" altLang="en-US"/>
          </a:p>
        </p:txBody>
      </p:sp>
      <p:sp>
        <p:nvSpPr>
          <p:cNvPr id="358404" name="Rectangle 4">
            <a:extLst>
              <a:ext uri="{FF2B5EF4-FFF2-40B4-BE49-F238E27FC236}">
                <a16:creationId xmlns:a16="http://schemas.microsoft.com/office/drawing/2014/main" id="{B57B0615-BFE7-4BEE-A43D-23DFDBBD7416}"/>
              </a:ext>
            </a:extLst>
          </p:cNvPr>
          <p:cNvSpPr>
            <a:spLocks noGrp="1" noChangeArrowheads="1"/>
          </p:cNvSpPr>
          <p:nvPr>
            <p:ph type="ctrTitle"/>
          </p:nvPr>
        </p:nvSpPr>
        <p:spPr>
          <a:xfrm>
            <a:off x="685800" y="228600"/>
            <a:ext cx="7772400" cy="685800"/>
          </a:xfrm>
          <a:noFill/>
          <a:ln/>
        </p:spPr>
        <p:txBody>
          <a:bodyPr/>
          <a:lstStyle/>
          <a:p>
            <a:r>
              <a:rPr lang="en-US" altLang="en-US" sz="3600"/>
              <a:t>Challenge 7E-1 Solution</a:t>
            </a:r>
          </a:p>
        </p:txBody>
      </p:sp>
      <p:sp>
        <p:nvSpPr>
          <p:cNvPr id="358406" name="AutoShape 6">
            <a:hlinkClick r:id="" action="ppaction://hlinkshowjump?jump=lastslideviewed" highlightClick="1"/>
            <a:extLst>
              <a:ext uri="{FF2B5EF4-FFF2-40B4-BE49-F238E27FC236}">
                <a16:creationId xmlns:a16="http://schemas.microsoft.com/office/drawing/2014/main" id="{00232C42-3F72-450A-A4CF-178A53FFE596}"/>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8407" name="Rectangle 7">
            <a:extLst>
              <a:ext uri="{FF2B5EF4-FFF2-40B4-BE49-F238E27FC236}">
                <a16:creationId xmlns:a16="http://schemas.microsoft.com/office/drawing/2014/main" id="{541541AB-6FE1-43C9-B6E3-572C22D63D5C}"/>
              </a:ext>
            </a:extLst>
          </p:cNvPr>
          <p:cNvSpPr>
            <a:spLocks noChangeArrowheads="1"/>
          </p:cNvSpPr>
          <p:nvPr/>
        </p:nvSpPr>
        <p:spPr bwMode="auto">
          <a:xfrm>
            <a:off x="152400" y="914400"/>
            <a:ext cx="8763000" cy="5057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l">
              <a:lnSpc>
                <a:spcPct val="90000"/>
              </a:lnSpc>
              <a:spcBef>
                <a:spcPct val="50000"/>
              </a:spcBef>
              <a:buClr>
                <a:schemeClr val="folHlink"/>
              </a:buClr>
              <a:buSzTx/>
              <a:buFont typeface="Wingdings" panose="05000000000000000000" pitchFamily="2" charset="2"/>
              <a:buChar char="§"/>
            </a:pPr>
            <a:r>
              <a:rPr lang="en-US" altLang="en-US" sz="2400" b="0">
                <a:solidFill>
                  <a:schemeClr val="tx1"/>
                </a:solidFill>
                <a:effectLst>
                  <a:outerShdw blurRad="38100" dist="38100" dir="2700000" algn="tl">
                    <a:srgbClr val="000000"/>
                  </a:outerShdw>
                </a:effectLst>
              </a:rPr>
              <a:t>How does the program identify the end of the name or number?</a:t>
            </a:r>
            <a:br>
              <a:rPr lang="en-US" altLang="en-US" sz="2400" b="0">
                <a:solidFill>
                  <a:schemeClr val="tx1"/>
                </a:solidFill>
                <a:effectLst>
                  <a:outerShdw blurRad="38100" dist="38100" dir="2700000" algn="tl">
                    <a:srgbClr val="000000"/>
                  </a:outerShdw>
                </a:effectLst>
              </a:rPr>
            </a:br>
            <a:r>
              <a:rPr lang="en-US" altLang="en-US" sz="2400" b="0">
                <a:solidFill>
                  <a:schemeClr val="tx2"/>
                </a:solidFill>
                <a:effectLst>
                  <a:outerShdw blurRad="38100" dist="38100" dir="2700000" algn="tl">
                    <a:srgbClr val="000000"/>
                  </a:outerShdw>
                </a:effectLst>
              </a:rPr>
              <a:t>A byte of 0 is checked in the loops, and the listings, to identify the end.</a:t>
            </a:r>
          </a:p>
          <a:p>
            <a:pPr lvl="1" algn="l">
              <a:lnSpc>
                <a:spcPct val="90000"/>
              </a:lnSpc>
              <a:spcBef>
                <a:spcPct val="50000"/>
              </a:spcBef>
              <a:buClr>
                <a:schemeClr val="folHlink"/>
              </a:buClr>
              <a:buSzTx/>
              <a:buFont typeface="Wingdings" panose="05000000000000000000" pitchFamily="2" charset="2"/>
              <a:buChar char="§"/>
            </a:pPr>
            <a:r>
              <a:rPr lang="en-US" altLang="en-US" sz="2400" b="0">
                <a:solidFill>
                  <a:schemeClr val="tx1"/>
                </a:solidFill>
                <a:effectLst>
                  <a:outerShdw blurRad="38100" dist="38100" dir="2700000" algn="tl">
                    <a:srgbClr val="000000"/>
                  </a:outerShdw>
                </a:effectLst>
              </a:rPr>
              <a:t>How does the program move to the next name in the listing?</a:t>
            </a:r>
            <a:br>
              <a:rPr lang="en-US" altLang="en-US" sz="2400" b="0">
                <a:solidFill>
                  <a:schemeClr val="tx1"/>
                </a:solidFill>
                <a:effectLst>
                  <a:outerShdw blurRad="38100" dist="38100" dir="2700000" algn="tl">
                    <a:srgbClr val="000000"/>
                  </a:outerShdw>
                </a:effectLst>
              </a:rPr>
            </a:br>
            <a:r>
              <a:rPr lang="en-US" altLang="en-US" sz="2400" b="0">
                <a:solidFill>
                  <a:schemeClr val="tx2"/>
                </a:solidFill>
                <a:effectLst>
                  <a:outerShdw blurRad="38100" dist="38100" dir="2700000" algn="tl">
                    <a:srgbClr val="000000"/>
                  </a:outerShdw>
                </a:effectLst>
              </a:rPr>
              <a:t>Names are stored at $20 (20 Hex) increments ($00, $20,$40 ..).  The NextName routine adds $20 to the Name variable and checks to see if the 1</a:t>
            </a:r>
            <a:r>
              <a:rPr lang="en-US" altLang="en-US" sz="2400" b="0" baseline="30000">
                <a:solidFill>
                  <a:schemeClr val="tx2"/>
                </a:solidFill>
                <a:effectLst>
                  <a:outerShdw blurRad="38100" dist="38100" dir="2700000" algn="tl">
                    <a:srgbClr val="000000"/>
                  </a:outerShdw>
                </a:effectLst>
              </a:rPr>
              <a:t>st</a:t>
            </a:r>
            <a:r>
              <a:rPr lang="en-US" altLang="en-US" sz="2400" b="0">
                <a:solidFill>
                  <a:schemeClr val="tx2"/>
                </a:solidFill>
                <a:effectLst>
                  <a:outerShdw blurRad="38100" dist="38100" dir="2700000" algn="tl">
                    <a:srgbClr val="000000"/>
                  </a:outerShdw>
                </a:effectLst>
              </a:rPr>
              <a:t> character is a byte of 0, if it is, it goes back to $00 and starts over.</a:t>
            </a:r>
          </a:p>
          <a:p>
            <a:pPr lvl="1" algn="l">
              <a:lnSpc>
                <a:spcPct val="90000"/>
              </a:lnSpc>
              <a:spcBef>
                <a:spcPct val="50000"/>
              </a:spcBef>
              <a:buClr>
                <a:schemeClr val="folHlink"/>
              </a:buClr>
              <a:buSzTx/>
              <a:buFont typeface="Wingdings" panose="05000000000000000000" pitchFamily="2" charset="2"/>
              <a:buChar char="§"/>
            </a:pPr>
            <a:r>
              <a:rPr lang="en-US" altLang="en-US" sz="2400" b="0">
                <a:solidFill>
                  <a:schemeClr val="tx1"/>
                </a:solidFill>
                <a:effectLst>
                  <a:outerShdw blurRad="38100" dist="38100" dir="2700000" algn="tl">
                    <a:srgbClr val="000000"/>
                  </a:outerShdw>
                </a:effectLst>
              </a:rPr>
              <a:t>How does the program access the correct number to dial?</a:t>
            </a:r>
            <a:br>
              <a:rPr lang="en-US" altLang="en-US" sz="2400" b="0">
                <a:solidFill>
                  <a:schemeClr val="tx1"/>
                </a:solidFill>
                <a:effectLst>
                  <a:outerShdw blurRad="38100" dist="38100" dir="2700000" algn="tl">
                    <a:srgbClr val="000000"/>
                  </a:outerShdw>
                </a:effectLst>
              </a:rPr>
            </a:br>
            <a:r>
              <a:rPr lang="en-US" altLang="en-US" sz="2400" b="0">
                <a:solidFill>
                  <a:schemeClr val="tx2"/>
                </a:solidFill>
                <a:effectLst>
                  <a:outerShdw blurRad="38100" dist="38100" dir="2700000" algn="tl">
                    <a:srgbClr val="000000"/>
                  </a:outerShdw>
                </a:effectLst>
              </a:rPr>
              <a:t>The numbers are $10 above the name.  By adding $10 to the current Name variable, the beginning of the number is addressed.</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7">
            <a:extLst>
              <a:ext uri="{FF2B5EF4-FFF2-40B4-BE49-F238E27FC236}">
                <a16:creationId xmlns:a16="http://schemas.microsoft.com/office/drawing/2014/main" id="{34A51453-4457-4CC6-8F4E-5CB6DCE4A565}"/>
              </a:ext>
            </a:extLst>
          </p:cNvPr>
          <p:cNvSpPr>
            <a:spLocks noGrp="1" noChangeArrowheads="1"/>
          </p:cNvSpPr>
          <p:nvPr>
            <p:ph type="sldNum" sz="quarter" idx="4"/>
          </p:nvPr>
        </p:nvSpPr>
        <p:spPr/>
        <p:txBody>
          <a:bodyPr/>
          <a:lstStyle/>
          <a:p>
            <a:fld id="{4B7517A8-79AD-4146-A4C8-607371528C98}" type="slidenum">
              <a:rPr lang="en-US" altLang="en-US"/>
              <a:pPr/>
              <a:t>334</a:t>
            </a:fld>
            <a:endParaRPr lang="en-US" altLang="en-US"/>
          </a:p>
        </p:txBody>
      </p:sp>
      <p:sp>
        <p:nvSpPr>
          <p:cNvPr id="359429" name="Text Box 5">
            <a:extLst>
              <a:ext uri="{FF2B5EF4-FFF2-40B4-BE49-F238E27FC236}">
                <a16:creationId xmlns:a16="http://schemas.microsoft.com/office/drawing/2014/main" id="{20F31033-5D88-40CF-8993-44CACDE79611}"/>
              </a:ext>
            </a:extLst>
          </p:cNvPr>
          <p:cNvSpPr txBox="1">
            <a:spLocks noChangeArrowheads="1"/>
          </p:cNvSpPr>
          <p:nvPr/>
        </p:nvSpPr>
        <p:spPr bwMode="auto">
          <a:xfrm>
            <a:off x="838200" y="990600"/>
            <a:ext cx="7467600" cy="5029200"/>
          </a:xfrm>
          <a:prstGeom prst="rect">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r>
              <a:rPr lang="en-US" altLang="en-US" sz="1800" b="0">
                <a:solidFill>
                  <a:srgbClr val="FFFFFF"/>
                </a:solidFill>
                <a:latin typeface="Courier" charset="0"/>
              </a:rPr>
              <a:t>DATA	@$00,"BILL"</a:t>
            </a:r>
          </a:p>
          <a:p>
            <a:pPr algn="l"/>
            <a:r>
              <a:rPr lang="en-US" altLang="en-US" sz="1800" b="0">
                <a:solidFill>
                  <a:srgbClr val="FFFFFF"/>
                </a:solidFill>
                <a:latin typeface="Courier" charset="0"/>
              </a:rPr>
              <a:t>DATA	@$10,"555-1234"</a:t>
            </a:r>
          </a:p>
          <a:p>
            <a:pPr algn="l"/>
            <a:r>
              <a:rPr lang="en-US" altLang="en-US" sz="1800" b="0">
                <a:solidFill>
                  <a:srgbClr val="FFFFFF"/>
                </a:solidFill>
                <a:latin typeface="Courier" charset="0"/>
              </a:rPr>
              <a:t>DATA	@$20,"PARALLAX"</a:t>
            </a:r>
          </a:p>
          <a:p>
            <a:pPr algn="l"/>
            <a:r>
              <a:rPr lang="en-US" altLang="en-US" sz="1800" b="0">
                <a:solidFill>
                  <a:srgbClr val="FFFFFF"/>
                </a:solidFill>
                <a:latin typeface="Courier" charset="0"/>
              </a:rPr>
              <a:t>DATA	@$30,"1-888-512-1024"</a:t>
            </a:r>
          </a:p>
          <a:p>
            <a:pPr algn="l">
              <a:spcBef>
                <a:spcPts val="500"/>
              </a:spcBef>
              <a:spcAft>
                <a:spcPts val="500"/>
              </a:spcAft>
            </a:pPr>
            <a:r>
              <a:rPr lang="en-US" altLang="en-US" sz="1800" b="0">
                <a:solidFill>
                  <a:srgbClr val="FFFFFF"/>
                </a:solidFill>
                <a:latin typeface="Courier" charset="0"/>
              </a:rPr>
              <a:t>DATA	@$40,"JIM"</a:t>
            </a:r>
          </a:p>
          <a:p>
            <a:pPr algn="l">
              <a:spcBef>
                <a:spcPts val="500"/>
              </a:spcBef>
              <a:spcAft>
                <a:spcPts val="500"/>
              </a:spcAft>
            </a:pPr>
            <a:r>
              <a:rPr lang="en-US" altLang="en-US" sz="1800" b="0">
                <a:solidFill>
                  <a:srgbClr val="FFFFFF"/>
                </a:solidFill>
                <a:latin typeface="Courier" charset="0"/>
              </a:rPr>
              <a:t>DATA	@$50,"555-4567"</a:t>
            </a:r>
          </a:p>
          <a:p>
            <a:pPr algn="l">
              <a:spcBef>
                <a:spcPts val="500"/>
              </a:spcBef>
              <a:spcAft>
                <a:spcPts val="500"/>
              </a:spcAft>
            </a:pPr>
            <a:r>
              <a:rPr lang="en-US" altLang="en-US" sz="1800">
                <a:solidFill>
                  <a:srgbClr val="FFFFFF"/>
                </a:solidFill>
                <a:latin typeface="Courier" charset="0"/>
              </a:rPr>
              <a:t>DATA	@$60,"MARTIN"</a:t>
            </a:r>
          </a:p>
          <a:p>
            <a:pPr algn="l">
              <a:spcBef>
                <a:spcPts val="500"/>
              </a:spcBef>
              <a:spcAft>
                <a:spcPts val="500"/>
              </a:spcAft>
            </a:pPr>
            <a:r>
              <a:rPr lang="en-US" altLang="en-US" sz="1800">
                <a:solidFill>
                  <a:srgbClr val="FFFFFF"/>
                </a:solidFill>
                <a:latin typeface="Courier" charset="0"/>
              </a:rPr>
              <a:t>DATA	@$70,"555-9876"</a:t>
            </a:r>
          </a:p>
          <a:p>
            <a:pPr algn="l">
              <a:spcBef>
                <a:spcPts val="500"/>
              </a:spcBef>
              <a:spcAft>
                <a:spcPts val="500"/>
              </a:spcAft>
            </a:pPr>
            <a:r>
              <a:rPr lang="en-US" altLang="en-US" sz="1800" b="0">
                <a:solidFill>
                  <a:srgbClr val="FFFFFF"/>
                </a:solidFill>
                <a:latin typeface="Courier" charset="0"/>
              </a:rPr>
              <a:t>DATA	@$</a:t>
            </a:r>
            <a:r>
              <a:rPr lang="en-US" altLang="en-US" sz="1800">
                <a:solidFill>
                  <a:srgbClr val="FFFFFF"/>
                </a:solidFill>
                <a:latin typeface="Courier" charset="0"/>
              </a:rPr>
              <a:t>8</a:t>
            </a:r>
            <a:r>
              <a:rPr lang="en-US" altLang="en-US" sz="1800" b="0">
                <a:solidFill>
                  <a:srgbClr val="FFFFFF"/>
                </a:solidFill>
                <a:latin typeface="Courier" charset="0"/>
              </a:rPr>
              <a:t>0,00</a:t>
            </a:r>
          </a:p>
          <a:p>
            <a:pPr algn="l"/>
            <a:endParaRPr lang="en-US" altLang="en-US" sz="1800" b="0">
              <a:solidFill>
                <a:srgbClr val="FFFFFF"/>
              </a:solidFill>
            </a:endParaRPr>
          </a:p>
        </p:txBody>
      </p:sp>
      <p:sp>
        <p:nvSpPr>
          <p:cNvPr id="359432" name="AutoShape 8">
            <a:hlinkClick r:id="" action="ppaction://hlinkshowjump?jump=lastslideviewed" highlightClick="1"/>
            <a:extLst>
              <a:ext uri="{FF2B5EF4-FFF2-40B4-BE49-F238E27FC236}">
                <a16:creationId xmlns:a16="http://schemas.microsoft.com/office/drawing/2014/main" id="{AEB15BAB-E04E-4030-BEFC-CEA69E124A81}"/>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9433" name="Rectangle 9">
            <a:extLst>
              <a:ext uri="{FF2B5EF4-FFF2-40B4-BE49-F238E27FC236}">
                <a16:creationId xmlns:a16="http://schemas.microsoft.com/office/drawing/2014/main" id="{A5521E15-D590-45CE-87C3-D6AAA33C2C23}"/>
              </a:ext>
            </a:extLst>
          </p:cNvPr>
          <p:cNvSpPr>
            <a:spLocks noGrp="1" noChangeArrowheads="1"/>
          </p:cNvSpPr>
          <p:nvPr>
            <p:ph type="ctrTitle"/>
          </p:nvPr>
        </p:nvSpPr>
        <p:spPr>
          <a:xfrm>
            <a:off x="685800" y="228600"/>
            <a:ext cx="7772400" cy="685800"/>
          </a:xfrm>
          <a:noFill/>
          <a:ln/>
        </p:spPr>
        <p:txBody>
          <a:bodyPr/>
          <a:lstStyle/>
          <a:p>
            <a:r>
              <a:rPr lang="en-US" altLang="en-US" sz="3600"/>
              <a:t>Challenge 7E-2 Solution</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7">
            <a:extLst>
              <a:ext uri="{FF2B5EF4-FFF2-40B4-BE49-F238E27FC236}">
                <a16:creationId xmlns:a16="http://schemas.microsoft.com/office/drawing/2014/main" id="{FFB6C6B8-6961-4ED5-BA22-DB6DC0996E55}"/>
              </a:ext>
            </a:extLst>
          </p:cNvPr>
          <p:cNvSpPr>
            <a:spLocks noGrp="1" noChangeArrowheads="1"/>
          </p:cNvSpPr>
          <p:nvPr>
            <p:ph type="sldNum" sz="quarter" idx="4"/>
          </p:nvPr>
        </p:nvSpPr>
        <p:spPr/>
        <p:txBody>
          <a:bodyPr/>
          <a:lstStyle/>
          <a:p>
            <a:fld id="{D165D29D-0765-4BB3-8DB1-62DAD8645026}" type="slidenum">
              <a:rPr lang="en-US" altLang="en-US"/>
              <a:pPr/>
              <a:t>335</a:t>
            </a:fld>
            <a:endParaRPr lang="en-US" altLang="en-US"/>
          </a:p>
        </p:txBody>
      </p:sp>
      <p:sp>
        <p:nvSpPr>
          <p:cNvPr id="408581" name="AutoShape 5">
            <a:hlinkClick r:id="" action="ppaction://hlinkshowjump?jump=lastslideviewed" highlightClick="1"/>
            <a:extLst>
              <a:ext uri="{FF2B5EF4-FFF2-40B4-BE49-F238E27FC236}">
                <a16:creationId xmlns:a16="http://schemas.microsoft.com/office/drawing/2014/main" id="{2A8110F5-C1F9-4F1E-A909-1452FE9BD038}"/>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8582" name="Rectangle 6">
            <a:extLst>
              <a:ext uri="{FF2B5EF4-FFF2-40B4-BE49-F238E27FC236}">
                <a16:creationId xmlns:a16="http://schemas.microsoft.com/office/drawing/2014/main" id="{ADBA5082-F2E9-473B-8290-CF7E193963BB}"/>
              </a:ext>
            </a:extLst>
          </p:cNvPr>
          <p:cNvSpPr>
            <a:spLocks noGrp="1" noChangeArrowheads="1"/>
          </p:cNvSpPr>
          <p:nvPr>
            <p:ph type="ctrTitle"/>
          </p:nvPr>
        </p:nvSpPr>
        <p:spPr>
          <a:xfrm>
            <a:off x="685800" y="228600"/>
            <a:ext cx="7772400" cy="685800"/>
          </a:xfrm>
          <a:noFill/>
          <a:ln/>
        </p:spPr>
        <p:txBody>
          <a:bodyPr/>
          <a:lstStyle/>
          <a:p>
            <a:r>
              <a:rPr lang="en-US" altLang="en-US" sz="3600"/>
              <a:t>Challenge 8A-1 Solution</a:t>
            </a:r>
          </a:p>
        </p:txBody>
      </p:sp>
      <p:sp>
        <p:nvSpPr>
          <p:cNvPr id="408583" name="Text Box 7">
            <a:extLst>
              <a:ext uri="{FF2B5EF4-FFF2-40B4-BE49-F238E27FC236}">
                <a16:creationId xmlns:a16="http://schemas.microsoft.com/office/drawing/2014/main" id="{A86F9FB8-30FD-4B5D-A1F3-581CB5928CC3}"/>
              </a:ext>
            </a:extLst>
          </p:cNvPr>
          <p:cNvSpPr txBox="1">
            <a:spLocks noChangeArrowheads="1"/>
          </p:cNvSpPr>
          <p:nvPr/>
        </p:nvSpPr>
        <p:spPr bwMode="auto">
          <a:xfrm>
            <a:off x="1143000" y="1019175"/>
            <a:ext cx="6999288" cy="5027613"/>
          </a:xfrm>
          <a:prstGeom prst="rect">
            <a:avLst/>
          </a:prstGeom>
          <a:solidFill>
            <a:srgbClr val="0000FF"/>
          </a:solidFill>
          <a:ln w="254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b="0">
                <a:solidFill>
                  <a:srgbClr val="FFFFFF"/>
                </a:solidFill>
                <a:effectLst>
                  <a:outerShdw blurRad="38100" dist="38100" dir="2700000" algn="tl">
                    <a:srgbClr val="000000"/>
                  </a:outerShdw>
                </a:effectLst>
              </a:rPr>
              <a:t>'Challenge 8A: Alarming Temperature detector</a:t>
            </a:r>
          </a:p>
          <a:p>
            <a:pPr algn="l"/>
            <a:endParaRPr lang="en-US" altLang="en-US" sz="1400" b="0">
              <a:solidFill>
                <a:srgbClr val="FFFFFF"/>
              </a:solidFill>
              <a:effectLst>
                <a:outerShdw blurRad="38100" dist="38100" dir="2700000" algn="tl">
                  <a:srgbClr val="000000"/>
                </a:outerShdw>
              </a:effectLst>
            </a:endParaRPr>
          </a:p>
          <a:p>
            <a:pPr algn="l"/>
            <a:r>
              <a:rPr lang="en-US" altLang="en-US" sz="1400" b="0">
                <a:solidFill>
                  <a:srgbClr val="FFFFFF"/>
                </a:solidFill>
                <a:effectLst>
                  <a:outerShdw blurRad="38100" dist="38100" dir="2700000" algn="tl">
                    <a:srgbClr val="000000"/>
                  </a:outerShdw>
                </a:effectLst>
              </a:rPr>
              <a:t>ADres	VAR	BYTE		' A/D result (8 bits)</a:t>
            </a:r>
          </a:p>
          <a:p>
            <a:pPr algn="l"/>
            <a:r>
              <a:rPr lang="en-US" altLang="en-US" sz="1400" b="0">
                <a:solidFill>
                  <a:srgbClr val="FFFFFF"/>
                </a:solidFill>
                <a:effectLst>
                  <a:outerShdw blurRad="38100" dist="38100" dir="2700000" algn="tl">
                    <a:srgbClr val="000000"/>
                  </a:outerShdw>
                </a:effectLst>
              </a:rPr>
              <a:t>ADcs	CON	12		' A/D enable (low true)</a:t>
            </a:r>
          </a:p>
          <a:p>
            <a:pPr algn="l"/>
            <a:r>
              <a:rPr lang="en-US" altLang="en-US" sz="1400" b="0">
                <a:solidFill>
                  <a:srgbClr val="FFFFFF"/>
                </a:solidFill>
                <a:effectLst>
                  <a:outerShdw blurRad="38100" dist="38100" dir="2700000" algn="tl">
                    <a:srgbClr val="000000"/>
                  </a:outerShdw>
                </a:effectLst>
              </a:rPr>
              <a:t>ADdat	CON	15		' A/D data line  *** Activity board use 14</a:t>
            </a:r>
          </a:p>
          <a:p>
            <a:pPr algn="l"/>
            <a:r>
              <a:rPr lang="en-US" altLang="en-US" sz="1400" b="0">
                <a:solidFill>
                  <a:srgbClr val="FFFFFF"/>
                </a:solidFill>
                <a:effectLst>
                  <a:outerShdw blurRad="38100" dist="38100" dir="2700000" algn="tl">
                    <a:srgbClr val="000000"/>
                  </a:outerShdw>
                </a:effectLst>
              </a:rPr>
              <a:t>ADclk	CON	14		' A/D clock        *** Activity board use 15</a:t>
            </a:r>
          </a:p>
          <a:p>
            <a:pPr algn="l"/>
            <a:r>
              <a:rPr lang="en-US" altLang="en-US" sz="1400" b="0">
                <a:solidFill>
                  <a:srgbClr val="FFFFFF"/>
                </a:solidFill>
                <a:effectLst>
                  <a:outerShdw blurRad="38100" dist="38100" dir="2700000" algn="tl">
                    <a:srgbClr val="000000"/>
                  </a:outerShdw>
                </a:effectLst>
              </a:rPr>
              <a:t>Speaker	CON	1		' Activity Board use 11</a:t>
            </a:r>
          </a:p>
          <a:p>
            <a:pPr algn="l"/>
            <a:r>
              <a:rPr lang="en-US" altLang="en-US" sz="1400" b="0">
                <a:solidFill>
                  <a:srgbClr val="FFFFFF"/>
                </a:solidFill>
                <a:effectLst>
                  <a:outerShdw blurRad="38100" dist="38100" dir="2700000" algn="tl">
                    <a:srgbClr val="000000"/>
                  </a:outerShdw>
                </a:effectLst>
              </a:rPr>
              <a:t>Temp	VAR	WORD		' Data converted to temperature</a:t>
            </a:r>
          </a:p>
          <a:p>
            <a:pPr algn="l"/>
            <a:endParaRPr lang="en-US" altLang="en-US" sz="1400" b="0">
              <a:solidFill>
                <a:srgbClr val="FFFFFF"/>
              </a:solidFill>
              <a:effectLst>
                <a:outerShdw blurRad="38100" dist="38100" dir="2700000" algn="tl">
                  <a:srgbClr val="000000"/>
                </a:outerShdw>
              </a:effectLst>
            </a:endParaRPr>
          </a:p>
          <a:p>
            <a:pPr algn="l"/>
            <a:r>
              <a:rPr lang="en-US" altLang="en-US" sz="1400" b="0">
                <a:solidFill>
                  <a:srgbClr val="FFFFFF"/>
                </a:solidFill>
                <a:effectLst>
                  <a:outerShdw blurRad="38100" dist="38100" dir="2700000" algn="tl">
                    <a:srgbClr val="000000"/>
                  </a:outerShdw>
                </a:effectLst>
              </a:rPr>
              <a:t>Main:	</a:t>
            </a:r>
          </a:p>
          <a:p>
            <a:pPr algn="l"/>
            <a:r>
              <a:rPr lang="en-US" altLang="en-US" sz="1400" b="0">
                <a:solidFill>
                  <a:srgbClr val="FFFFFF"/>
                </a:solidFill>
                <a:effectLst>
                  <a:outerShdw blurRad="38100" dist="38100" dir="2700000" algn="tl">
                    <a:srgbClr val="000000"/>
                  </a:outerShdw>
                </a:effectLst>
              </a:rPr>
              <a:t>	PAUSE 500			'Short Pause</a:t>
            </a:r>
            <a:br>
              <a:rPr lang="en-US" altLang="en-US" sz="1400" b="0">
                <a:solidFill>
                  <a:srgbClr val="FFFFFF"/>
                </a:solidFill>
                <a:effectLst>
                  <a:outerShdw blurRad="38100" dist="38100" dir="2700000" algn="tl">
                    <a:srgbClr val="000000"/>
                  </a:outerShdw>
                </a:effectLst>
              </a:rPr>
            </a:br>
            <a:r>
              <a:rPr lang="en-US" altLang="en-US" sz="1400" b="0">
                <a:solidFill>
                  <a:srgbClr val="FFFFFF"/>
                </a:solidFill>
                <a:effectLst>
                  <a:outerShdw blurRad="38100" dist="38100" dir="2700000" algn="tl">
                    <a:srgbClr val="000000"/>
                  </a:outerShdw>
                </a:effectLst>
              </a:rPr>
              <a:t>	LOW ADcs				' Enable ADC</a:t>
            </a:r>
          </a:p>
          <a:p>
            <a:pPr algn="l"/>
            <a:r>
              <a:rPr lang="en-US" altLang="en-US" sz="1400" b="0">
                <a:solidFill>
                  <a:srgbClr val="FFFFFF"/>
                </a:solidFill>
                <a:effectLst>
                  <a:outerShdw blurRad="38100" dist="38100" dir="2700000" algn="tl">
                    <a:srgbClr val="000000"/>
                  </a:outerShdw>
                </a:effectLst>
              </a:rPr>
              <a:t>	SHIFTIN ADdat,ADclk,msbpost,[ADres\9]	' Shift in the data</a:t>
            </a:r>
          </a:p>
          <a:p>
            <a:pPr algn="l"/>
            <a:r>
              <a:rPr lang="en-US" altLang="en-US" sz="1400" b="0">
                <a:solidFill>
                  <a:srgbClr val="FFFFFF"/>
                </a:solidFill>
                <a:effectLst>
                  <a:outerShdw blurRad="38100" dist="38100" dir="2700000" algn="tl">
                    <a:srgbClr val="000000"/>
                  </a:outerShdw>
                </a:effectLst>
              </a:rPr>
              <a:t>	HIGH ADcs			' Disable ADC</a:t>
            </a:r>
            <a:br>
              <a:rPr lang="en-US" altLang="en-US" sz="1400" b="0">
                <a:solidFill>
                  <a:srgbClr val="FFFFFF"/>
                </a:solidFill>
                <a:effectLst>
                  <a:outerShdw blurRad="38100" dist="38100" dir="2700000" algn="tl">
                    <a:srgbClr val="000000"/>
                  </a:outerShdw>
                </a:effectLst>
              </a:rPr>
            </a:br>
            <a:r>
              <a:rPr lang="en-US" altLang="en-US" sz="1400" b="0">
                <a:solidFill>
                  <a:srgbClr val="FFFFFF"/>
                </a:solidFill>
                <a:effectLst>
                  <a:outerShdw blurRad="38100" dist="38100" dir="2700000" algn="tl">
                    <a:srgbClr val="000000"/>
                  </a:outerShdw>
                </a:effectLst>
              </a:rPr>
              <a:t>	Temp = ADres * 50/26			' Convert to temperature</a:t>
            </a:r>
          </a:p>
          <a:p>
            <a:pPr algn="l"/>
            <a:r>
              <a:rPr lang="en-US" altLang="en-US" sz="1400" b="0">
                <a:solidFill>
                  <a:srgbClr val="FFFFFF"/>
                </a:solidFill>
                <a:effectLst>
                  <a:outerShdw blurRad="38100" dist="38100" dir="2700000" algn="tl">
                    <a:srgbClr val="000000"/>
                  </a:outerShdw>
                </a:effectLst>
              </a:rPr>
              <a:t>	DEBUG CLS, "Temperature  = ", DEC Temp	' Display temperature</a:t>
            </a:r>
          </a:p>
          <a:p>
            <a:pPr algn="l"/>
            <a:r>
              <a:rPr lang="en-US" altLang="en-US" sz="1400" b="0">
                <a:solidFill>
                  <a:srgbClr val="FFFFFF"/>
                </a:solidFill>
                <a:effectLst>
                  <a:outerShdw blurRad="38100" dist="38100" dir="2700000" algn="tl">
                    <a:srgbClr val="000000"/>
                  </a:outerShdw>
                </a:effectLst>
              </a:rPr>
              <a:t>	IF Temp &lt;= 100 THEN Main		' If &lt;= 100, back to main</a:t>
            </a:r>
          </a:p>
          <a:p>
            <a:pPr algn="l"/>
            <a:r>
              <a:rPr lang="en-US" altLang="en-US" sz="1400" b="0">
                <a:solidFill>
                  <a:srgbClr val="FFFFFF"/>
                </a:solidFill>
                <a:effectLst>
                  <a:outerShdw blurRad="38100" dist="38100" dir="2700000" algn="tl">
                    <a:srgbClr val="000000"/>
                  </a:outerShdw>
                </a:effectLst>
              </a:rPr>
              <a:t>	FREQOUT Speaker, 1000,2000		' If &gt; 100, alarm</a:t>
            </a:r>
          </a:p>
          <a:p>
            <a:pPr algn="l"/>
            <a:r>
              <a:rPr lang="en-US" altLang="en-US" sz="1400" b="0">
                <a:solidFill>
                  <a:srgbClr val="FFFFFF"/>
                </a:solidFill>
                <a:effectLst>
                  <a:outerShdw blurRad="38100" dist="38100" dir="2700000" algn="tl">
                    <a:srgbClr val="000000"/>
                  </a:outerShdw>
                </a:effectLst>
              </a:rPr>
              <a:t>GOTO Main</a:t>
            </a:r>
          </a:p>
          <a:p>
            <a:pPr algn="l"/>
            <a:endParaRPr lang="en-US" altLang="en-US"/>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7">
            <a:extLst>
              <a:ext uri="{FF2B5EF4-FFF2-40B4-BE49-F238E27FC236}">
                <a16:creationId xmlns:a16="http://schemas.microsoft.com/office/drawing/2014/main" id="{53B5FEC1-4D78-43C0-9E9F-261C83BFE9A9}"/>
              </a:ext>
            </a:extLst>
          </p:cNvPr>
          <p:cNvSpPr>
            <a:spLocks noGrp="1" noChangeArrowheads="1"/>
          </p:cNvSpPr>
          <p:nvPr>
            <p:ph type="sldNum" sz="quarter" idx="4"/>
          </p:nvPr>
        </p:nvSpPr>
        <p:spPr/>
        <p:txBody>
          <a:bodyPr/>
          <a:lstStyle/>
          <a:p>
            <a:fld id="{3FE496EB-F6BD-4FD8-974E-75F17AD9C0FA}" type="slidenum">
              <a:rPr lang="en-US" altLang="en-US"/>
              <a:pPr/>
              <a:t>336</a:t>
            </a:fld>
            <a:endParaRPr lang="en-US" altLang="en-US"/>
          </a:p>
        </p:txBody>
      </p:sp>
      <p:sp>
        <p:nvSpPr>
          <p:cNvPr id="404485" name="AutoShape 5">
            <a:hlinkClick r:id="" action="ppaction://hlinkshowjump?jump=lastslideviewed" highlightClick="1"/>
            <a:extLst>
              <a:ext uri="{FF2B5EF4-FFF2-40B4-BE49-F238E27FC236}">
                <a16:creationId xmlns:a16="http://schemas.microsoft.com/office/drawing/2014/main" id="{352E0E5E-4FB0-4092-8D47-154079D21588}"/>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4486" name="Rectangle 6">
            <a:extLst>
              <a:ext uri="{FF2B5EF4-FFF2-40B4-BE49-F238E27FC236}">
                <a16:creationId xmlns:a16="http://schemas.microsoft.com/office/drawing/2014/main" id="{3DECBFA2-B3D4-40C7-9B05-5C8EE5581743}"/>
              </a:ext>
            </a:extLst>
          </p:cNvPr>
          <p:cNvSpPr>
            <a:spLocks noGrp="1" noChangeArrowheads="1"/>
          </p:cNvSpPr>
          <p:nvPr>
            <p:ph type="ctrTitle"/>
          </p:nvPr>
        </p:nvSpPr>
        <p:spPr>
          <a:xfrm>
            <a:off x="685800" y="228600"/>
            <a:ext cx="7772400" cy="685800"/>
          </a:xfrm>
          <a:noFill/>
          <a:ln/>
        </p:spPr>
        <p:txBody>
          <a:bodyPr/>
          <a:lstStyle/>
          <a:p>
            <a:r>
              <a:rPr lang="en-US" altLang="en-US" sz="3600"/>
              <a:t>Challenge 8B-1 Solution</a:t>
            </a:r>
          </a:p>
        </p:txBody>
      </p:sp>
      <p:sp>
        <p:nvSpPr>
          <p:cNvPr id="404491" name="Text Box 11">
            <a:extLst>
              <a:ext uri="{FF2B5EF4-FFF2-40B4-BE49-F238E27FC236}">
                <a16:creationId xmlns:a16="http://schemas.microsoft.com/office/drawing/2014/main" id="{7A741D33-40CD-476D-B267-5DB03F968797}"/>
              </a:ext>
            </a:extLst>
          </p:cNvPr>
          <p:cNvSpPr txBox="1">
            <a:spLocks noChangeArrowheads="1"/>
          </p:cNvSpPr>
          <p:nvPr/>
        </p:nvSpPr>
        <p:spPr bwMode="auto">
          <a:xfrm>
            <a:off x="669925" y="1430338"/>
            <a:ext cx="184150" cy="2444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404493" name="Text Box 13">
            <a:extLst>
              <a:ext uri="{FF2B5EF4-FFF2-40B4-BE49-F238E27FC236}">
                <a16:creationId xmlns:a16="http://schemas.microsoft.com/office/drawing/2014/main" id="{909F0040-5E2D-4C1E-B187-40EE1695BCA0}"/>
              </a:ext>
            </a:extLst>
          </p:cNvPr>
          <p:cNvSpPr txBox="1">
            <a:spLocks noChangeArrowheads="1"/>
          </p:cNvSpPr>
          <p:nvPr/>
        </p:nvSpPr>
        <p:spPr bwMode="auto">
          <a:xfrm>
            <a:off x="1143000" y="1019175"/>
            <a:ext cx="7246938" cy="4675188"/>
          </a:xfrm>
          <a:prstGeom prst="rect">
            <a:avLst/>
          </a:prstGeom>
          <a:solidFill>
            <a:srgbClr val="0000FF"/>
          </a:solidFill>
          <a:ln w="254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b="0">
                <a:solidFill>
                  <a:schemeClr val="tx1"/>
                </a:solidFill>
              </a:rPr>
              <a:t>'Solution 8B-1: Use SEROUT to send data to PC</a:t>
            </a:r>
          </a:p>
          <a:p>
            <a:pPr algn="l"/>
            <a:r>
              <a:rPr lang="en-US" altLang="en-US" sz="1400" b="0">
                <a:solidFill>
                  <a:schemeClr val="tx1"/>
                </a:solidFill>
              </a:rPr>
              <a:t>Rpin	CON	16		' From programming port</a:t>
            </a:r>
          </a:p>
          <a:p>
            <a:pPr algn="l"/>
            <a:r>
              <a:rPr lang="en-US" altLang="en-US" sz="1400">
                <a:solidFill>
                  <a:schemeClr val="tx1"/>
                </a:solidFill>
              </a:rPr>
              <a:t>TPin 	CON 	16		' To programming port</a:t>
            </a:r>
          </a:p>
          <a:p>
            <a:pPr algn="l"/>
            <a:endParaRPr lang="en-US" altLang="en-US" sz="1400">
              <a:solidFill>
                <a:schemeClr val="tx1"/>
              </a:solidFill>
            </a:endParaRPr>
          </a:p>
          <a:p>
            <a:pPr algn="l"/>
            <a:r>
              <a:rPr lang="en-US" altLang="en-US" sz="1400" b="0">
                <a:solidFill>
                  <a:schemeClr val="tx1"/>
                </a:solidFill>
              </a:rPr>
              <a:t>BMode 	CON	84		' BAUD mode -- Use 240 for BS2SX, BS2P</a:t>
            </a:r>
          </a:p>
          <a:p>
            <a:pPr algn="l"/>
            <a:r>
              <a:rPr lang="en-US" altLang="en-US" sz="1400" b="0">
                <a:solidFill>
                  <a:schemeClr val="tx1"/>
                </a:solidFill>
              </a:rPr>
              <a:t>MaxTime	CON	3000		' Timeout Value – 3 seconds</a:t>
            </a:r>
          </a:p>
          <a:p>
            <a:pPr algn="l"/>
            <a:r>
              <a:rPr lang="en-US" altLang="en-US" sz="1400" b="0">
                <a:solidFill>
                  <a:schemeClr val="tx1"/>
                </a:solidFill>
              </a:rPr>
              <a:t>Freq 	VAR 	WORD		' Hold incoming data</a:t>
            </a:r>
          </a:p>
          <a:p>
            <a:pPr algn="l"/>
            <a:endParaRPr lang="en-US" altLang="en-US" sz="1400" b="0">
              <a:solidFill>
                <a:schemeClr val="tx1"/>
              </a:solidFill>
            </a:endParaRPr>
          </a:p>
          <a:p>
            <a:pPr algn="l"/>
            <a:r>
              <a:rPr lang="en-US" altLang="en-US" sz="1400" b="0">
                <a:solidFill>
                  <a:schemeClr val="tx1"/>
                </a:solidFill>
              </a:rPr>
              <a:t>Main:</a:t>
            </a:r>
          </a:p>
          <a:p>
            <a:pPr algn="l"/>
            <a:r>
              <a:rPr lang="en-US" altLang="en-US" sz="1400" b="0">
                <a:solidFill>
                  <a:schemeClr val="tx1"/>
                </a:solidFill>
              </a:rPr>
              <a:t>   </a:t>
            </a:r>
            <a:r>
              <a:rPr lang="en-US" altLang="en-US" sz="1400">
                <a:solidFill>
                  <a:schemeClr val="tx1"/>
                </a:solidFill>
              </a:rPr>
              <a:t>SEROUT TPIN, BMode, [ CLS,"Enter a frequency and press return  ",CR]</a:t>
            </a:r>
          </a:p>
          <a:p>
            <a:pPr algn="l"/>
            <a:r>
              <a:rPr lang="en-US" altLang="en-US" sz="1400" b="0">
                <a:solidFill>
                  <a:schemeClr val="tx1"/>
                </a:solidFill>
              </a:rPr>
              <a:t>   SERIN RPin, BMode, MaxTime, Timeout, [DEC freq]</a:t>
            </a:r>
          </a:p>
          <a:p>
            <a:pPr algn="l"/>
            <a:r>
              <a:rPr lang="en-US" altLang="en-US" sz="1400" b="0">
                <a:solidFill>
                  <a:schemeClr val="tx1"/>
                </a:solidFill>
              </a:rPr>
              <a:t>   </a:t>
            </a:r>
            <a:r>
              <a:rPr lang="en-US" altLang="en-US" sz="1400">
                <a:solidFill>
                  <a:schemeClr val="tx1"/>
                </a:solidFill>
              </a:rPr>
              <a:t>SEROUT TPIN, BMode, [ "Playing tone at ", DEC Freq, "Hz.",CR]</a:t>
            </a:r>
          </a:p>
          <a:p>
            <a:pPr algn="l"/>
            <a:r>
              <a:rPr lang="en-US" altLang="en-US" sz="1400" b="0">
                <a:solidFill>
                  <a:schemeClr val="tx1"/>
                </a:solidFill>
              </a:rPr>
              <a:t>   FREQOUT 1,1000,Freq</a:t>
            </a:r>
          </a:p>
          <a:p>
            <a:pPr algn="l"/>
            <a:r>
              <a:rPr lang="en-US" altLang="en-US" sz="1400" b="0">
                <a:solidFill>
                  <a:schemeClr val="tx1"/>
                </a:solidFill>
              </a:rPr>
              <a:t>   GOTO Main</a:t>
            </a:r>
          </a:p>
          <a:p>
            <a:pPr algn="l"/>
            <a:r>
              <a:rPr lang="en-US" altLang="en-US" sz="1400" b="0">
                <a:solidFill>
                  <a:schemeClr val="tx1"/>
                </a:solidFill>
              </a:rPr>
              <a:t>Timeout:</a:t>
            </a:r>
          </a:p>
          <a:p>
            <a:pPr algn="l"/>
            <a:r>
              <a:rPr lang="en-US" altLang="en-US" sz="1400" b="0">
                <a:solidFill>
                  <a:schemeClr val="tx1"/>
                </a:solidFill>
              </a:rPr>
              <a:t>   </a:t>
            </a:r>
            <a:r>
              <a:rPr lang="en-US" altLang="en-US" sz="1400">
                <a:solidFill>
                  <a:schemeClr val="tx1"/>
                </a:solidFill>
              </a:rPr>
              <a:t>SEROUT TPIN, BMode, [ "Timeout!", CR]</a:t>
            </a:r>
          </a:p>
          <a:p>
            <a:pPr algn="l"/>
            <a:r>
              <a:rPr lang="en-US" altLang="en-US" sz="1400" b="0">
                <a:solidFill>
                  <a:schemeClr val="tx1"/>
                </a:solidFill>
              </a:rPr>
              <a:t>   PAUSE 500</a:t>
            </a:r>
          </a:p>
          <a:p>
            <a:pPr algn="l"/>
            <a:r>
              <a:rPr lang="en-US" altLang="en-US" sz="1400" b="0">
                <a:solidFill>
                  <a:schemeClr val="tx1"/>
                </a:solidFill>
              </a:rPr>
              <a:t>GOTO Main</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57">
            <a:extLst>
              <a:ext uri="{FF2B5EF4-FFF2-40B4-BE49-F238E27FC236}">
                <a16:creationId xmlns:a16="http://schemas.microsoft.com/office/drawing/2014/main" id="{1B769901-4435-4B83-99F2-DB2DE5EB7997}"/>
              </a:ext>
            </a:extLst>
          </p:cNvPr>
          <p:cNvSpPr>
            <a:spLocks noGrp="1" noChangeArrowheads="1"/>
          </p:cNvSpPr>
          <p:nvPr>
            <p:ph type="sldNum" sz="quarter" idx="4"/>
          </p:nvPr>
        </p:nvSpPr>
        <p:spPr/>
        <p:txBody>
          <a:bodyPr/>
          <a:lstStyle/>
          <a:p>
            <a:fld id="{2C609A3C-8952-48A1-95A2-A82FAA7E5DFE}" type="slidenum">
              <a:rPr lang="en-US" altLang="en-US"/>
              <a:pPr/>
              <a:t>337</a:t>
            </a:fld>
            <a:endParaRPr lang="en-US" altLang="en-US"/>
          </a:p>
        </p:txBody>
      </p:sp>
      <p:sp>
        <p:nvSpPr>
          <p:cNvPr id="406532" name="AutoShape 4">
            <a:hlinkClick r:id="" action="ppaction://hlinkshowjump?jump=lastslideviewed" highlightClick="1"/>
            <a:extLst>
              <a:ext uri="{FF2B5EF4-FFF2-40B4-BE49-F238E27FC236}">
                <a16:creationId xmlns:a16="http://schemas.microsoft.com/office/drawing/2014/main" id="{1641D05F-13C3-423B-98F9-EB61C982AB20}"/>
              </a:ext>
            </a:extLst>
          </p:cNvPr>
          <p:cNvSpPr>
            <a:spLocks noChangeArrowheads="1"/>
          </p:cNvSpPr>
          <p:nvPr/>
        </p:nvSpPr>
        <p:spPr bwMode="auto">
          <a:xfrm>
            <a:off x="7696200" y="6172200"/>
            <a:ext cx="533400" cy="457200"/>
          </a:xfrm>
          <a:prstGeom prst="actionButtonReturn">
            <a:avLst/>
          </a:prstGeom>
          <a:solidFill>
            <a:schemeClr val="folHlink"/>
          </a:solidFill>
          <a:ln>
            <a:noFill/>
          </a:ln>
          <a:effectLst/>
          <a:extLs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6533" name="Rectangle 5">
            <a:extLst>
              <a:ext uri="{FF2B5EF4-FFF2-40B4-BE49-F238E27FC236}">
                <a16:creationId xmlns:a16="http://schemas.microsoft.com/office/drawing/2014/main" id="{7CD8868A-04B3-4AEB-AC0A-AFDE83735D31}"/>
              </a:ext>
            </a:extLst>
          </p:cNvPr>
          <p:cNvSpPr>
            <a:spLocks noGrp="1" noChangeArrowheads="1"/>
          </p:cNvSpPr>
          <p:nvPr>
            <p:ph type="ctrTitle"/>
          </p:nvPr>
        </p:nvSpPr>
        <p:spPr>
          <a:xfrm>
            <a:off x="685800" y="228600"/>
            <a:ext cx="7772400" cy="685800"/>
          </a:xfrm>
          <a:noFill/>
          <a:ln/>
        </p:spPr>
        <p:txBody>
          <a:bodyPr/>
          <a:lstStyle/>
          <a:p>
            <a:r>
              <a:rPr lang="en-US" altLang="en-US" sz="3600"/>
              <a:t>Challenge 8B-2 Solution</a:t>
            </a:r>
          </a:p>
        </p:txBody>
      </p:sp>
      <p:sp>
        <p:nvSpPr>
          <p:cNvPr id="406534" name="Text Box 6">
            <a:extLst>
              <a:ext uri="{FF2B5EF4-FFF2-40B4-BE49-F238E27FC236}">
                <a16:creationId xmlns:a16="http://schemas.microsoft.com/office/drawing/2014/main" id="{C3DDCF9A-D1BB-4382-BF77-8A8D08FB1621}"/>
              </a:ext>
            </a:extLst>
          </p:cNvPr>
          <p:cNvSpPr txBox="1">
            <a:spLocks noChangeArrowheads="1"/>
          </p:cNvSpPr>
          <p:nvPr/>
        </p:nvSpPr>
        <p:spPr bwMode="auto">
          <a:xfrm>
            <a:off x="669925" y="1430338"/>
            <a:ext cx="184150" cy="2444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254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406535" name="Text Box 7">
            <a:extLst>
              <a:ext uri="{FF2B5EF4-FFF2-40B4-BE49-F238E27FC236}">
                <a16:creationId xmlns:a16="http://schemas.microsoft.com/office/drawing/2014/main" id="{A1FD737E-58B3-4A3B-874A-FCEB8A3512F7}"/>
              </a:ext>
            </a:extLst>
          </p:cNvPr>
          <p:cNvSpPr txBox="1">
            <a:spLocks noChangeArrowheads="1"/>
          </p:cNvSpPr>
          <p:nvPr/>
        </p:nvSpPr>
        <p:spPr bwMode="auto">
          <a:xfrm>
            <a:off x="1143000" y="1019175"/>
            <a:ext cx="7375525" cy="4675188"/>
          </a:xfrm>
          <a:prstGeom prst="rect">
            <a:avLst/>
          </a:prstGeom>
          <a:solidFill>
            <a:srgbClr val="0000FF"/>
          </a:solidFill>
          <a:ln w="25400">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b="0">
                <a:solidFill>
                  <a:schemeClr val="tx1"/>
                </a:solidFill>
              </a:rPr>
              <a:t>'Solution 8B-2: Communicate at 1200 8-N-1</a:t>
            </a:r>
          </a:p>
          <a:p>
            <a:pPr algn="l"/>
            <a:r>
              <a:rPr lang="en-US" altLang="en-US" sz="1400" b="0">
                <a:solidFill>
                  <a:schemeClr val="tx1"/>
                </a:solidFill>
              </a:rPr>
              <a:t>Rpin	CON	16		' From programming port</a:t>
            </a:r>
          </a:p>
          <a:p>
            <a:pPr algn="l"/>
            <a:r>
              <a:rPr lang="en-US" altLang="en-US" sz="1400">
                <a:solidFill>
                  <a:schemeClr val="tx1"/>
                </a:solidFill>
              </a:rPr>
              <a:t>TPin 	CON 	16		' To programming port</a:t>
            </a:r>
          </a:p>
          <a:p>
            <a:pPr algn="l"/>
            <a:endParaRPr lang="en-US" altLang="en-US" sz="1400">
              <a:solidFill>
                <a:schemeClr val="tx1"/>
              </a:solidFill>
            </a:endParaRPr>
          </a:p>
          <a:p>
            <a:pPr algn="l"/>
            <a:r>
              <a:rPr lang="en-US" altLang="en-US" sz="1400" b="0">
                <a:solidFill>
                  <a:schemeClr val="tx1"/>
                </a:solidFill>
              </a:rPr>
              <a:t>BMode 	CON	813		' BAUD mode – Use 2063  for BS2SX, BS2P</a:t>
            </a:r>
          </a:p>
          <a:p>
            <a:pPr algn="l"/>
            <a:r>
              <a:rPr lang="en-US" altLang="en-US" sz="1400" b="0">
                <a:solidFill>
                  <a:schemeClr val="tx1"/>
                </a:solidFill>
              </a:rPr>
              <a:t>MaxTime	CON	3000		' Timeout Value – 3 seconds</a:t>
            </a:r>
          </a:p>
          <a:p>
            <a:pPr algn="l"/>
            <a:r>
              <a:rPr lang="en-US" altLang="en-US" sz="1400" b="0">
                <a:solidFill>
                  <a:schemeClr val="tx1"/>
                </a:solidFill>
              </a:rPr>
              <a:t>Freq 	VAR 	WORD		' Hold incoming data</a:t>
            </a:r>
          </a:p>
          <a:p>
            <a:pPr algn="l"/>
            <a:endParaRPr lang="en-US" altLang="en-US" sz="1400" b="0">
              <a:solidFill>
                <a:schemeClr val="tx1"/>
              </a:solidFill>
            </a:endParaRPr>
          </a:p>
          <a:p>
            <a:pPr algn="l"/>
            <a:r>
              <a:rPr lang="en-US" altLang="en-US" sz="1400" b="0">
                <a:solidFill>
                  <a:schemeClr val="tx1"/>
                </a:solidFill>
              </a:rPr>
              <a:t>Main:</a:t>
            </a:r>
          </a:p>
          <a:p>
            <a:pPr algn="l"/>
            <a:r>
              <a:rPr lang="en-US" altLang="en-US" sz="1400" b="0">
                <a:solidFill>
                  <a:schemeClr val="tx1"/>
                </a:solidFill>
              </a:rPr>
              <a:t>   </a:t>
            </a:r>
            <a:r>
              <a:rPr lang="en-US" altLang="en-US" sz="1400">
                <a:solidFill>
                  <a:schemeClr val="tx1"/>
                </a:solidFill>
              </a:rPr>
              <a:t>SEROUT TPin, BMode, [ CLS,"Enter a frequency and press return  ",CR]</a:t>
            </a:r>
          </a:p>
          <a:p>
            <a:pPr algn="l"/>
            <a:r>
              <a:rPr lang="en-US" altLang="en-US" sz="1400" b="0">
                <a:solidFill>
                  <a:schemeClr val="tx1"/>
                </a:solidFill>
              </a:rPr>
              <a:t>   SERIN RPin, BMode, MaxTime, Timeout, [DEC freq]</a:t>
            </a:r>
          </a:p>
          <a:p>
            <a:pPr algn="l"/>
            <a:r>
              <a:rPr lang="en-US" altLang="en-US" sz="1400" b="0">
                <a:solidFill>
                  <a:schemeClr val="tx1"/>
                </a:solidFill>
              </a:rPr>
              <a:t>   </a:t>
            </a:r>
            <a:r>
              <a:rPr lang="en-US" altLang="en-US" sz="1400">
                <a:solidFill>
                  <a:schemeClr val="tx1"/>
                </a:solidFill>
              </a:rPr>
              <a:t>SEROUT TPin, BMode, [ "Playing tone at ", DEC Freq, "Hz.",CR]</a:t>
            </a:r>
          </a:p>
          <a:p>
            <a:pPr algn="l"/>
            <a:r>
              <a:rPr lang="en-US" altLang="en-US" sz="1400" b="0">
                <a:solidFill>
                  <a:schemeClr val="tx1"/>
                </a:solidFill>
              </a:rPr>
              <a:t>   FREQOUT 1,1000,Freq</a:t>
            </a:r>
          </a:p>
          <a:p>
            <a:pPr algn="l"/>
            <a:r>
              <a:rPr lang="en-US" altLang="en-US" sz="1400" b="0">
                <a:solidFill>
                  <a:schemeClr val="tx1"/>
                </a:solidFill>
              </a:rPr>
              <a:t>   GOTO Main</a:t>
            </a:r>
          </a:p>
          <a:p>
            <a:pPr algn="l"/>
            <a:r>
              <a:rPr lang="en-US" altLang="en-US" sz="1400" b="0">
                <a:solidFill>
                  <a:schemeClr val="tx1"/>
                </a:solidFill>
              </a:rPr>
              <a:t>Timeout:</a:t>
            </a:r>
          </a:p>
          <a:p>
            <a:pPr algn="l"/>
            <a:r>
              <a:rPr lang="en-US" altLang="en-US" sz="1400" b="0">
                <a:solidFill>
                  <a:schemeClr val="tx1"/>
                </a:solidFill>
              </a:rPr>
              <a:t>   </a:t>
            </a:r>
            <a:r>
              <a:rPr lang="en-US" altLang="en-US" sz="1400">
                <a:solidFill>
                  <a:schemeClr val="tx1"/>
                </a:solidFill>
              </a:rPr>
              <a:t>SEROUT TPIN, BMode, [ "Timeout!", CR]</a:t>
            </a:r>
          </a:p>
          <a:p>
            <a:pPr algn="l"/>
            <a:r>
              <a:rPr lang="en-US" altLang="en-US" sz="1400" b="0">
                <a:solidFill>
                  <a:schemeClr val="tx1"/>
                </a:solidFill>
              </a:rPr>
              <a:t>   PAUSE 500</a:t>
            </a:r>
          </a:p>
          <a:p>
            <a:pPr algn="l"/>
            <a:r>
              <a:rPr lang="en-US" altLang="en-US" sz="1400" b="0">
                <a:solidFill>
                  <a:schemeClr val="tx1"/>
                </a:solidFill>
              </a:rPr>
              <a:t>GOTO Main</a:t>
            </a:r>
          </a:p>
        </p:txBody>
      </p:sp>
      <p:sp>
        <p:nvSpPr>
          <p:cNvPr id="406536" name="Text Box 8">
            <a:extLst>
              <a:ext uri="{FF2B5EF4-FFF2-40B4-BE49-F238E27FC236}">
                <a16:creationId xmlns:a16="http://schemas.microsoft.com/office/drawing/2014/main" id="{330B4D39-4438-46A4-AEBF-33C8FBC8F986}"/>
              </a:ext>
            </a:extLst>
          </p:cNvPr>
          <p:cNvSpPr txBox="1">
            <a:spLocks noChangeArrowheads="1"/>
          </p:cNvSpPr>
          <p:nvPr/>
        </p:nvSpPr>
        <p:spPr bwMode="auto">
          <a:xfrm>
            <a:off x="1143000" y="5819775"/>
            <a:ext cx="7334250" cy="330200"/>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a:t>As you test this, observe the speed at which the text appears in the DEBUG Window.</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353D5E8F-7245-42C6-B637-3962849650D6}"/>
              </a:ext>
            </a:extLst>
          </p:cNvPr>
          <p:cNvSpPr>
            <a:spLocks noGrp="1"/>
          </p:cNvSpPr>
          <p:nvPr>
            <p:ph type="sldNum" sz="quarter" idx="12"/>
          </p:nvPr>
        </p:nvSpPr>
        <p:spPr/>
        <p:txBody>
          <a:bodyPr/>
          <a:lstStyle/>
          <a:p>
            <a:fld id="{FF68DDD3-22AD-44AC-B196-B757B9565BD1}" type="slidenum">
              <a:rPr lang="en-US" altLang="en-US"/>
              <a:pPr/>
              <a:t>338</a:t>
            </a:fld>
            <a:endParaRPr lang="en-US" altLang="en-US"/>
          </a:p>
        </p:txBody>
      </p:sp>
      <p:sp>
        <p:nvSpPr>
          <p:cNvPr id="494605" name="Rectangle 13">
            <a:extLst>
              <a:ext uri="{FF2B5EF4-FFF2-40B4-BE49-F238E27FC236}">
                <a16:creationId xmlns:a16="http://schemas.microsoft.com/office/drawing/2014/main" id="{0EF4E255-7FB6-4231-801B-52D44ADCDB0B}"/>
              </a:ext>
            </a:extLst>
          </p:cNvPr>
          <p:cNvSpPr>
            <a:spLocks noChangeArrowheads="1"/>
          </p:cNvSpPr>
          <p:nvPr/>
        </p:nvSpPr>
        <p:spPr bwMode="auto">
          <a:xfrm>
            <a:off x="381000" y="990600"/>
            <a:ext cx="3962400" cy="4343400"/>
          </a:xfrm>
          <a:prstGeom prst="rect">
            <a:avLst/>
          </a:prstGeom>
          <a:solidFill>
            <a:schemeClr val="tx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4604" name="Rectangle 12">
            <a:extLst>
              <a:ext uri="{FF2B5EF4-FFF2-40B4-BE49-F238E27FC236}">
                <a16:creationId xmlns:a16="http://schemas.microsoft.com/office/drawing/2014/main" id="{42822873-ED28-4453-8E39-FCE96D56E9AE}"/>
              </a:ext>
            </a:extLst>
          </p:cNvPr>
          <p:cNvSpPr>
            <a:spLocks noChangeArrowheads="1"/>
          </p:cNvSpPr>
          <p:nvPr/>
        </p:nvSpPr>
        <p:spPr bwMode="auto">
          <a:xfrm>
            <a:off x="4724400" y="990600"/>
            <a:ext cx="4038600" cy="4343400"/>
          </a:xfrm>
          <a:prstGeom prst="rect">
            <a:avLst/>
          </a:prstGeom>
          <a:solidFill>
            <a:schemeClr val="tx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4594" name="Rectangle 2">
            <a:extLst>
              <a:ext uri="{FF2B5EF4-FFF2-40B4-BE49-F238E27FC236}">
                <a16:creationId xmlns:a16="http://schemas.microsoft.com/office/drawing/2014/main" id="{E04F09D8-58A3-4914-9A89-0B5887B71543}"/>
              </a:ext>
            </a:extLst>
          </p:cNvPr>
          <p:cNvSpPr>
            <a:spLocks noGrp="1" noRot="1" noChangeArrowheads="1"/>
          </p:cNvSpPr>
          <p:nvPr>
            <p:ph type="title"/>
          </p:nvPr>
        </p:nvSpPr>
        <p:spPr/>
        <p:txBody>
          <a:bodyPr/>
          <a:lstStyle/>
          <a:p>
            <a:r>
              <a:rPr lang="en-US" altLang="en-US"/>
              <a:t>Links</a:t>
            </a:r>
          </a:p>
        </p:txBody>
      </p:sp>
      <p:pic>
        <p:nvPicPr>
          <p:cNvPr id="494598" name="Picture 6" descr="H:\my_docs\Galleries\Imported Pictures\halloween_0015.jpg">
            <a:extLst>
              <a:ext uri="{FF2B5EF4-FFF2-40B4-BE49-F238E27FC236}">
                <a16:creationId xmlns:a16="http://schemas.microsoft.com/office/drawing/2014/main" id="{9F6BBE53-734D-4E5E-B003-A2457DF5B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048000"/>
            <a:ext cx="2286000" cy="1676400"/>
          </a:xfrm>
          <a:prstGeom prst="rect">
            <a:avLst/>
          </a:prstGeom>
          <a:noFill/>
          <a:ln w="508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94599" name="Picture 7">
            <a:extLst>
              <a:ext uri="{FF2B5EF4-FFF2-40B4-BE49-F238E27FC236}">
                <a16:creationId xmlns:a16="http://schemas.microsoft.com/office/drawing/2014/main" id="{12AA6301-5E5E-4EB5-BBCF-83D639FBEB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2597150" cy="2971800"/>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4603" name="Text Box 11">
            <a:extLst>
              <a:ext uri="{FF2B5EF4-FFF2-40B4-BE49-F238E27FC236}">
                <a16:creationId xmlns:a16="http://schemas.microsoft.com/office/drawing/2014/main" id="{C9AD4570-0715-4DCE-96DF-0A9D6D0C6167}"/>
              </a:ext>
            </a:extLst>
          </p:cNvPr>
          <p:cNvSpPr txBox="1">
            <a:spLocks noChangeArrowheads="1"/>
          </p:cNvSpPr>
          <p:nvPr/>
        </p:nvSpPr>
        <p:spPr bwMode="auto">
          <a:xfrm>
            <a:off x="5029200" y="2209800"/>
            <a:ext cx="3502025" cy="5175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Southern Illinois University Carbondale</a:t>
            </a:r>
            <a:br>
              <a:rPr lang="en-US" altLang="en-US" sz="1400"/>
            </a:br>
            <a:r>
              <a:rPr lang="en-US" altLang="en-US" sz="1400"/>
              <a:t>Electronic Systems Technologies</a:t>
            </a:r>
          </a:p>
        </p:txBody>
      </p:sp>
      <p:pic>
        <p:nvPicPr>
          <p:cNvPr id="494606" name="Picture 14" descr="http://www.stampsinclass.com/image_files/educators_courses/siu.gif">
            <a:extLst>
              <a:ext uri="{FF2B5EF4-FFF2-40B4-BE49-F238E27FC236}">
                <a16:creationId xmlns:a16="http://schemas.microsoft.com/office/drawing/2014/main" id="{B41CCE99-9653-4949-A3A5-237F8B908D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219200"/>
            <a:ext cx="2217738" cy="765175"/>
          </a:xfrm>
          <a:prstGeom prst="rect">
            <a:avLst/>
          </a:prstGeom>
          <a:noFill/>
          <a:extLst>
            <a:ext uri="{909E8E84-426E-40DD-AFC4-6F175D3DCCD1}">
              <a14:hiddenFill xmlns:a14="http://schemas.microsoft.com/office/drawing/2010/main">
                <a:solidFill>
                  <a:srgbClr val="FFFFFF"/>
                </a:solidFill>
              </a14:hiddenFill>
            </a:ext>
          </a:extLst>
        </p:spPr>
      </p:pic>
      <p:pic>
        <p:nvPicPr>
          <p:cNvPr id="494607" name="Picture 15" descr="http://www.parallax.com/images/logo/logo_chrome_plax.gif">
            <a:extLst>
              <a:ext uri="{FF2B5EF4-FFF2-40B4-BE49-F238E27FC236}">
                <a16:creationId xmlns:a16="http://schemas.microsoft.com/office/drawing/2014/main" id="{A64713F4-F7F3-4E30-90A0-923ADD86ED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219200"/>
            <a:ext cx="2057400" cy="428625"/>
          </a:xfrm>
          <a:prstGeom prst="rect">
            <a:avLst/>
          </a:prstGeom>
          <a:noFill/>
          <a:extLst>
            <a:ext uri="{909E8E84-426E-40DD-AFC4-6F175D3DCCD1}">
              <a14:hiddenFill xmlns:a14="http://schemas.microsoft.com/office/drawing/2010/main">
                <a:solidFill>
                  <a:srgbClr val="FFFFFF"/>
                </a:solidFill>
              </a14:hiddenFill>
            </a:ext>
          </a:extLst>
        </p:spPr>
      </p:pic>
      <p:sp>
        <p:nvSpPr>
          <p:cNvPr id="494608" name="AutoShape 16">
            <a:hlinkClick r:id="rId6" highlightClick="1"/>
            <a:extLst>
              <a:ext uri="{FF2B5EF4-FFF2-40B4-BE49-F238E27FC236}">
                <a16:creationId xmlns:a16="http://schemas.microsoft.com/office/drawing/2014/main" id="{046895FC-4736-452D-91B0-2668C3C83DCD}"/>
              </a:ext>
            </a:extLst>
          </p:cNvPr>
          <p:cNvSpPr>
            <a:spLocks noChangeArrowheads="1"/>
          </p:cNvSpPr>
          <p:nvPr/>
        </p:nvSpPr>
        <p:spPr bwMode="auto">
          <a:xfrm>
            <a:off x="3657600" y="4800600"/>
            <a:ext cx="533400" cy="3810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Go</a:t>
            </a:r>
          </a:p>
        </p:txBody>
      </p:sp>
      <p:sp>
        <p:nvSpPr>
          <p:cNvPr id="494609" name="AutoShape 17">
            <a:hlinkClick r:id="rId7" highlightClick="1"/>
            <a:extLst>
              <a:ext uri="{FF2B5EF4-FFF2-40B4-BE49-F238E27FC236}">
                <a16:creationId xmlns:a16="http://schemas.microsoft.com/office/drawing/2014/main" id="{E77523AA-13A1-4A7C-8C19-E060E69593F2}"/>
              </a:ext>
            </a:extLst>
          </p:cNvPr>
          <p:cNvSpPr>
            <a:spLocks noChangeArrowheads="1"/>
          </p:cNvSpPr>
          <p:nvPr/>
        </p:nvSpPr>
        <p:spPr bwMode="auto">
          <a:xfrm>
            <a:off x="8153400" y="4800600"/>
            <a:ext cx="533400" cy="3810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Go</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a:extLst>
              <a:ext uri="{FF2B5EF4-FFF2-40B4-BE49-F238E27FC236}">
                <a16:creationId xmlns:a16="http://schemas.microsoft.com/office/drawing/2014/main" id="{0FEB6C56-4842-4774-9A71-45ED7A3674ED}"/>
              </a:ext>
            </a:extLst>
          </p:cNvPr>
          <p:cNvSpPr>
            <a:spLocks noGrp="1"/>
          </p:cNvSpPr>
          <p:nvPr>
            <p:ph type="sldNum" sz="quarter" idx="12"/>
          </p:nvPr>
        </p:nvSpPr>
        <p:spPr/>
        <p:txBody>
          <a:bodyPr/>
          <a:lstStyle/>
          <a:p>
            <a:fld id="{9780E0B7-45F8-4DB0-B148-62F5A558FC6F}" type="slidenum">
              <a:rPr lang="en-US" altLang="en-US"/>
              <a:pPr/>
              <a:t>339</a:t>
            </a:fld>
            <a:endParaRPr lang="en-US" altLang="en-US"/>
          </a:p>
        </p:txBody>
      </p:sp>
      <p:sp>
        <p:nvSpPr>
          <p:cNvPr id="495630" name="Rectangle 14">
            <a:extLst>
              <a:ext uri="{FF2B5EF4-FFF2-40B4-BE49-F238E27FC236}">
                <a16:creationId xmlns:a16="http://schemas.microsoft.com/office/drawing/2014/main" id="{0201F025-68BB-431E-A640-3BF4B46D2B79}"/>
              </a:ext>
            </a:extLst>
          </p:cNvPr>
          <p:cNvSpPr>
            <a:spLocks noChangeArrowheads="1"/>
          </p:cNvSpPr>
          <p:nvPr/>
        </p:nvSpPr>
        <p:spPr bwMode="auto">
          <a:xfrm>
            <a:off x="457200" y="4191000"/>
            <a:ext cx="3962400" cy="1676400"/>
          </a:xfrm>
          <a:prstGeom prst="rect">
            <a:avLst/>
          </a:prstGeom>
          <a:solidFill>
            <a:schemeClr val="tx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5621" name="Rectangle 5">
            <a:extLst>
              <a:ext uri="{FF2B5EF4-FFF2-40B4-BE49-F238E27FC236}">
                <a16:creationId xmlns:a16="http://schemas.microsoft.com/office/drawing/2014/main" id="{4C72DBA1-F313-48F3-94EE-AFDA8B9E8230}"/>
              </a:ext>
            </a:extLst>
          </p:cNvPr>
          <p:cNvSpPr>
            <a:spLocks noChangeArrowheads="1"/>
          </p:cNvSpPr>
          <p:nvPr/>
        </p:nvSpPr>
        <p:spPr bwMode="auto">
          <a:xfrm>
            <a:off x="457200" y="228600"/>
            <a:ext cx="8153400" cy="3657600"/>
          </a:xfrm>
          <a:prstGeom prst="rect">
            <a:avLst/>
          </a:prstGeom>
          <a:solidFill>
            <a:schemeClr val="tx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495620" name="Picture 4">
            <a:extLst>
              <a:ext uri="{FF2B5EF4-FFF2-40B4-BE49-F238E27FC236}">
                <a16:creationId xmlns:a16="http://schemas.microsoft.com/office/drawing/2014/main" id="{E3E3E90C-7A17-4688-9FF4-8392D65D6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914400"/>
            <a:ext cx="3124200" cy="2889250"/>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5624" name="Text Box 8">
            <a:extLst>
              <a:ext uri="{FF2B5EF4-FFF2-40B4-BE49-F238E27FC236}">
                <a16:creationId xmlns:a16="http://schemas.microsoft.com/office/drawing/2014/main" id="{07D4BA5D-E0A7-4A81-8DA6-58042CBE4F57}"/>
              </a:ext>
            </a:extLst>
          </p:cNvPr>
          <p:cNvSpPr txBox="1">
            <a:spLocks noChangeArrowheads="1"/>
          </p:cNvSpPr>
          <p:nvPr/>
        </p:nvSpPr>
        <p:spPr bwMode="auto">
          <a:xfrm>
            <a:off x="2876550" y="381000"/>
            <a:ext cx="3230563"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t>Yahoo!</a:t>
            </a:r>
            <a:r>
              <a:rPr lang="en-US" altLang="en-US" sz="1200"/>
              <a:t>®</a:t>
            </a:r>
            <a:r>
              <a:rPr lang="en-US" altLang="en-US" sz="1800"/>
              <a:t> Discussion Groups</a:t>
            </a:r>
            <a:endParaRPr lang="en-US" altLang="en-US" sz="2800"/>
          </a:p>
        </p:txBody>
      </p:sp>
      <p:sp>
        <p:nvSpPr>
          <p:cNvPr id="495625" name="Text Box 9">
            <a:extLst>
              <a:ext uri="{FF2B5EF4-FFF2-40B4-BE49-F238E27FC236}">
                <a16:creationId xmlns:a16="http://schemas.microsoft.com/office/drawing/2014/main" id="{B5350651-5CC6-4895-898B-F5A0BD7E843C}"/>
              </a:ext>
            </a:extLst>
          </p:cNvPr>
          <p:cNvSpPr txBox="1">
            <a:spLocks noChangeArrowheads="1"/>
          </p:cNvSpPr>
          <p:nvPr/>
        </p:nvSpPr>
        <p:spPr bwMode="auto">
          <a:xfrm>
            <a:off x="609600" y="866775"/>
            <a:ext cx="2133600" cy="12176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400"/>
              <a:t>BASIC Stamps Group</a:t>
            </a:r>
            <a:br>
              <a:rPr lang="en-US" altLang="en-US" sz="1400"/>
            </a:br>
            <a:r>
              <a:rPr lang="en-US" altLang="en-US" sz="1200"/>
              <a:t>Great place to post questions &amp; get answers from thousands of BASIC Stamp users including </a:t>
            </a:r>
            <a:br>
              <a:rPr lang="en-US" altLang="en-US" sz="1200"/>
            </a:br>
            <a:r>
              <a:rPr lang="en-US" altLang="en-US" sz="1200"/>
              <a:t>Parallax staff.</a:t>
            </a:r>
          </a:p>
        </p:txBody>
      </p:sp>
      <p:sp>
        <p:nvSpPr>
          <p:cNvPr id="495626" name="Text Box 10">
            <a:extLst>
              <a:ext uri="{FF2B5EF4-FFF2-40B4-BE49-F238E27FC236}">
                <a16:creationId xmlns:a16="http://schemas.microsoft.com/office/drawing/2014/main" id="{85CE078E-4B23-4451-A764-11AFB9BEA25F}"/>
              </a:ext>
            </a:extLst>
          </p:cNvPr>
          <p:cNvSpPr txBox="1">
            <a:spLocks noChangeArrowheads="1"/>
          </p:cNvSpPr>
          <p:nvPr/>
        </p:nvSpPr>
        <p:spPr bwMode="auto">
          <a:xfrm>
            <a:off x="6248400" y="838200"/>
            <a:ext cx="2286000" cy="14303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400"/>
              <a:t>Parallax Educator's Group</a:t>
            </a:r>
            <a:br>
              <a:rPr lang="en-US" altLang="en-US" sz="1400"/>
            </a:br>
            <a:r>
              <a:rPr lang="en-US" altLang="en-US" sz="1200"/>
              <a:t>A dedicated group for educators using Parallax products  in the classroom.  Approval required to join – see home page.</a:t>
            </a:r>
          </a:p>
        </p:txBody>
      </p:sp>
      <p:sp>
        <p:nvSpPr>
          <p:cNvPr id="495627" name="AutoShape 11">
            <a:hlinkClick r:id="rId3" highlightClick="1"/>
            <a:extLst>
              <a:ext uri="{FF2B5EF4-FFF2-40B4-BE49-F238E27FC236}">
                <a16:creationId xmlns:a16="http://schemas.microsoft.com/office/drawing/2014/main" id="{101552BC-0085-4A6E-854C-A71D0D69E89F}"/>
              </a:ext>
            </a:extLst>
          </p:cNvPr>
          <p:cNvSpPr>
            <a:spLocks noChangeArrowheads="1"/>
          </p:cNvSpPr>
          <p:nvPr/>
        </p:nvSpPr>
        <p:spPr bwMode="auto">
          <a:xfrm>
            <a:off x="1295400" y="3200400"/>
            <a:ext cx="533400" cy="3810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Go</a:t>
            </a:r>
          </a:p>
        </p:txBody>
      </p:sp>
      <p:sp>
        <p:nvSpPr>
          <p:cNvPr id="495629" name="AutoShape 13">
            <a:hlinkClick r:id="rId4" highlightClick="1"/>
            <a:extLst>
              <a:ext uri="{FF2B5EF4-FFF2-40B4-BE49-F238E27FC236}">
                <a16:creationId xmlns:a16="http://schemas.microsoft.com/office/drawing/2014/main" id="{5044620A-B661-4594-8DCB-FF0A55852939}"/>
              </a:ext>
            </a:extLst>
          </p:cNvPr>
          <p:cNvSpPr>
            <a:spLocks noChangeArrowheads="1"/>
          </p:cNvSpPr>
          <p:nvPr/>
        </p:nvSpPr>
        <p:spPr bwMode="auto">
          <a:xfrm>
            <a:off x="7086600" y="3200400"/>
            <a:ext cx="533400" cy="3810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Go</a:t>
            </a:r>
          </a:p>
        </p:txBody>
      </p:sp>
      <p:grpSp>
        <p:nvGrpSpPr>
          <p:cNvPr id="495634" name="Group 18">
            <a:extLst>
              <a:ext uri="{FF2B5EF4-FFF2-40B4-BE49-F238E27FC236}">
                <a16:creationId xmlns:a16="http://schemas.microsoft.com/office/drawing/2014/main" id="{26436A2E-BD2C-4A30-8D57-161F1E5D82C2}"/>
              </a:ext>
            </a:extLst>
          </p:cNvPr>
          <p:cNvGrpSpPr>
            <a:grpSpLocks/>
          </p:cNvGrpSpPr>
          <p:nvPr/>
        </p:nvGrpSpPr>
        <p:grpSpPr bwMode="auto">
          <a:xfrm>
            <a:off x="2428875" y="2019300"/>
            <a:ext cx="4286250" cy="1570038"/>
            <a:chOff x="0" y="0"/>
            <a:chExt cx="2700" cy="989"/>
          </a:xfrm>
        </p:grpSpPr>
        <p:sp>
          <p:nvSpPr>
            <p:cNvPr id="495631" name="Rectangle 15">
              <a:extLst>
                <a:ext uri="{FF2B5EF4-FFF2-40B4-BE49-F238E27FC236}">
                  <a16:creationId xmlns:a16="http://schemas.microsoft.com/office/drawing/2014/main" id="{AD266DA6-A2FB-49DE-A07E-E63FF175A106}"/>
                </a:ext>
              </a:extLst>
            </p:cNvPr>
            <p:cNvSpPr>
              <a:spLocks noChangeArrowheads="1"/>
            </p:cNvSpPr>
            <p:nvPr/>
          </p:nvSpPr>
          <p:spPr bwMode="auto">
            <a:xfrm>
              <a:off x="0" y="0"/>
              <a:ext cx="2700" cy="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5632" name="Rectangle 16">
              <a:extLst>
                <a:ext uri="{FF2B5EF4-FFF2-40B4-BE49-F238E27FC236}">
                  <a16:creationId xmlns:a16="http://schemas.microsoft.com/office/drawing/2014/main" id="{D674C7F2-B428-461A-BC91-3232F4BCD37B}"/>
                </a:ext>
              </a:extLst>
            </p:cNvPr>
            <p:cNvSpPr>
              <a:spLocks noChangeArrowheads="1"/>
            </p:cNvSpPr>
            <p:nvPr/>
          </p:nvSpPr>
          <p:spPr bwMode="auto">
            <a:xfrm>
              <a:off x="0" y="0"/>
              <a:ext cx="2700" cy="98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buClrTx/>
                <a:buSzTx/>
                <a:buFontTx/>
                <a:buNone/>
              </a:pPr>
              <a:r>
                <a:rPr lang="en-US" altLang="en-US" b="0">
                  <a:solidFill>
                    <a:schemeClr val="tx1"/>
                  </a:solidFill>
                  <a:hlinkClick r:id="rId5"/>
                </a:rPr>
                <a:t>  </a:t>
              </a:r>
              <a:r>
                <a:rPr lang="en-US" altLang="en-US" sz="9700" b="0">
                  <a:solidFill>
                    <a:schemeClr val="tx1"/>
                  </a:solidFill>
                </a:rPr>
                <a:t> </a:t>
              </a:r>
              <a:r>
                <a:rPr lang="en-US" altLang="en-US" b="0">
                  <a:solidFill>
                    <a:schemeClr val="tx1"/>
                  </a:solidFill>
                </a:rPr>
                <a:t>                                                                </a:t>
              </a:r>
            </a:p>
          </p:txBody>
        </p:sp>
      </p:grpSp>
      <p:pic>
        <p:nvPicPr>
          <p:cNvPr id="495633" name="Picture 17" descr="http://www.parallax.com/images/product_gif/fullkit_WAM.gif">
            <a:hlinkClick r:id="rId5"/>
            <a:extLst>
              <a:ext uri="{FF2B5EF4-FFF2-40B4-BE49-F238E27FC236}">
                <a16:creationId xmlns:a16="http://schemas.microsoft.com/office/drawing/2014/main" id="{C3AFAEC9-6F86-485A-8D0A-6AAE1D7E86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36667"/>
          <a:stretch>
            <a:fillRect/>
          </a:stretch>
        </p:blipFill>
        <p:spPr bwMode="auto">
          <a:xfrm>
            <a:off x="2895600" y="4267200"/>
            <a:ext cx="1447800" cy="1554163"/>
          </a:xfrm>
          <a:prstGeom prst="rect">
            <a:avLst/>
          </a:prstGeom>
          <a:noFill/>
          <a:extLst>
            <a:ext uri="{909E8E84-426E-40DD-AFC4-6F175D3DCCD1}">
              <a14:hiddenFill xmlns:a14="http://schemas.microsoft.com/office/drawing/2010/main">
                <a:solidFill>
                  <a:srgbClr val="FFFFFF"/>
                </a:solidFill>
              </a14:hiddenFill>
            </a:ext>
          </a:extLst>
        </p:spPr>
      </p:pic>
      <p:sp>
        <p:nvSpPr>
          <p:cNvPr id="495635" name="Text Box 19">
            <a:extLst>
              <a:ext uri="{FF2B5EF4-FFF2-40B4-BE49-F238E27FC236}">
                <a16:creationId xmlns:a16="http://schemas.microsoft.com/office/drawing/2014/main" id="{9273F219-5B56-427B-A77E-BEACD17B55B0}"/>
              </a:ext>
            </a:extLst>
          </p:cNvPr>
          <p:cNvSpPr txBox="1">
            <a:spLocks noChangeArrowheads="1"/>
          </p:cNvSpPr>
          <p:nvPr/>
        </p:nvSpPr>
        <p:spPr bwMode="auto">
          <a:xfrm>
            <a:off x="533400" y="4219575"/>
            <a:ext cx="2184400" cy="16192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a:t>Educational Curriculum</a:t>
            </a:r>
          </a:p>
          <a:p>
            <a:pPr algn="l">
              <a:buClr>
                <a:schemeClr val="folHlink"/>
              </a:buClr>
              <a:buFont typeface="Wingdings" panose="05000000000000000000" pitchFamily="2" charset="2"/>
              <a:buChar char="q"/>
            </a:pPr>
            <a:r>
              <a:rPr lang="en-US" altLang="en-US" sz="1200"/>
              <a:t> What is a Microcontroller</a:t>
            </a:r>
          </a:p>
          <a:p>
            <a:pPr algn="l">
              <a:buClr>
                <a:schemeClr val="folHlink"/>
              </a:buClr>
              <a:buFont typeface="Wingdings" panose="05000000000000000000" pitchFamily="2" charset="2"/>
              <a:buChar char="q"/>
            </a:pPr>
            <a:r>
              <a:rPr lang="en-US" altLang="en-US" sz="1200"/>
              <a:t> Basic Analog and Digital</a:t>
            </a:r>
          </a:p>
          <a:p>
            <a:pPr algn="l">
              <a:buClr>
                <a:schemeClr val="folHlink"/>
              </a:buClr>
              <a:buFont typeface="Wingdings" panose="05000000000000000000" pitchFamily="2" charset="2"/>
              <a:buChar char="q"/>
            </a:pPr>
            <a:r>
              <a:rPr lang="en-US" altLang="en-US" sz="1200"/>
              <a:t> Robotics!</a:t>
            </a:r>
          </a:p>
          <a:p>
            <a:pPr algn="l">
              <a:buClr>
                <a:schemeClr val="folHlink"/>
              </a:buClr>
              <a:buFont typeface="Wingdings" panose="05000000000000000000" pitchFamily="2" charset="2"/>
              <a:buChar char="q"/>
            </a:pPr>
            <a:r>
              <a:rPr lang="en-US" altLang="en-US" sz="1200"/>
              <a:t> Earth Measurements</a:t>
            </a:r>
          </a:p>
          <a:p>
            <a:pPr algn="l">
              <a:buClr>
                <a:schemeClr val="folHlink"/>
              </a:buClr>
              <a:buFont typeface="Wingdings" panose="05000000000000000000" pitchFamily="2" charset="2"/>
              <a:buChar char="q"/>
            </a:pPr>
            <a:r>
              <a:rPr lang="en-US" altLang="en-US" sz="1200"/>
              <a:t> Industrial Control</a:t>
            </a:r>
          </a:p>
          <a:p>
            <a:pPr algn="l">
              <a:buClr>
                <a:schemeClr val="folHlink"/>
              </a:buClr>
              <a:buFont typeface="Wingdings" panose="05000000000000000000" pitchFamily="2" charset="2"/>
              <a:buChar char="q"/>
            </a:pPr>
            <a:r>
              <a:rPr lang="en-US" altLang="en-US" sz="1200"/>
              <a:t> Advanced Robotics</a:t>
            </a:r>
          </a:p>
        </p:txBody>
      </p:sp>
      <p:sp>
        <p:nvSpPr>
          <p:cNvPr id="495637" name="AutoShape 21">
            <a:hlinkClick r:id="rId7" highlightClick="1"/>
            <a:extLst>
              <a:ext uri="{FF2B5EF4-FFF2-40B4-BE49-F238E27FC236}">
                <a16:creationId xmlns:a16="http://schemas.microsoft.com/office/drawing/2014/main" id="{9D2522F5-D6E4-4C93-B966-B70B8BE442DB}"/>
              </a:ext>
            </a:extLst>
          </p:cNvPr>
          <p:cNvSpPr>
            <a:spLocks noChangeArrowheads="1"/>
          </p:cNvSpPr>
          <p:nvPr/>
        </p:nvSpPr>
        <p:spPr bwMode="auto">
          <a:xfrm>
            <a:off x="2362200" y="5410200"/>
            <a:ext cx="533400" cy="3810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Go</a:t>
            </a:r>
          </a:p>
        </p:txBody>
      </p:sp>
      <p:sp>
        <p:nvSpPr>
          <p:cNvPr id="495638" name="Rectangle 22">
            <a:extLst>
              <a:ext uri="{FF2B5EF4-FFF2-40B4-BE49-F238E27FC236}">
                <a16:creationId xmlns:a16="http://schemas.microsoft.com/office/drawing/2014/main" id="{535B6DCC-A1C1-4E5D-8BC7-35F3C1B80CA3}"/>
              </a:ext>
            </a:extLst>
          </p:cNvPr>
          <p:cNvSpPr>
            <a:spLocks noChangeArrowheads="1"/>
          </p:cNvSpPr>
          <p:nvPr/>
        </p:nvSpPr>
        <p:spPr bwMode="auto">
          <a:xfrm>
            <a:off x="4648200" y="4191000"/>
            <a:ext cx="3962400" cy="685800"/>
          </a:xfrm>
          <a:prstGeom prst="rect">
            <a:avLst/>
          </a:prstGeom>
          <a:solidFill>
            <a:schemeClr val="tx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95639" name="Text Box 23">
            <a:extLst>
              <a:ext uri="{FF2B5EF4-FFF2-40B4-BE49-F238E27FC236}">
                <a16:creationId xmlns:a16="http://schemas.microsoft.com/office/drawing/2014/main" id="{7893ADC6-326C-4D3D-9FAE-173ECBD8FA9C}"/>
              </a:ext>
            </a:extLst>
          </p:cNvPr>
          <p:cNvSpPr txBox="1">
            <a:spLocks noChangeArrowheads="1"/>
          </p:cNvSpPr>
          <p:nvPr/>
        </p:nvSpPr>
        <p:spPr bwMode="auto">
          <a:xfrm>
            <a:off x="4876800" y="4419600"/>
            <a:ext cx="2782888"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Software and other Downloads</a:t>
            </a:r>
            <a:endParaRPr lang="en-US" altLang="en-US" sz="1600"/>
          </a:p>
        </p:txBody>
      </p:sp>
      <p:sp>
        <p:nvSpPr>
          <p:cNvPr id="495640" name="Rectangle 24">
            <a:extLst>
              <a:ext uri="{FF2B5EF4-FFF2-40B4-BE49-F238E27FC236}">
                <a16:creationId xmlns:a16="http://schemas.microsoft.com/office/drawing/2014/main" id="{B8599B1C-8C82-4578-92AE-D2553817369E}"/>
              </a:ext>
            </a:extLst>
          </p:cNvPr>
          <p:cNvSpPr>
            <a:spLocks noChangeArrowheads="1"/>
          </p:cNvSpPr>
          <p:nvPr/>
        </p:nvSpPr>
        <p:spPr bwMode="auto">
          <a:xfrm>
            <a:off x="4648200" y="5181600"/>
            <a:ext cx="3962400" cy="685800"/>
          </a:xfrm>
          <a:prstGeom prst="rect">
            <a:avLst/>
          </a:prstGeom>
          <a:solidFill>
            <a:schemeClr val="tx1"/>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495641" name="Text Box 25">
            <a:extLst>
              <a:ext uri="{FF2B5EF4-FFF2-40B4-BE49-F238E27FC236}">
                <a16:creationId xmlns:a16="http://schemas.microsoft.com/office/drawing/2014/main" id="{90A4AE76-2642-44D0-831E-91E203547DE7}"/>
              </a:ext>
            </a:extLst>
          </p:cNvPr>
          <p:cNvSpPr txBox="1">
            <a:spLocks noChangeArrowheads="1"/>
          </p:cNvSpPr>
          <p:nvPr/>
        </p:nvSpPr>
        <p:spPr bwMode="auto">
          <a:xfrm>
            <a:off x="4876800" y="5410200"/>
            <a:ext cx="2293938"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254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400"/>
              <a:t>More Links from Parallax</a:t>
            </a:r>
            <a:endParaRPr lang="en-US" altLang="en-US" sz="1600"/>
          </a:p>
        </p:txBody>
      </p:sp>
      <p:sp>
        <p:nvSpPr>
          <p:cNvPr id="495642" name="AutoShape 26">
            <a:hlinkClick r:id="rId8" highlightClick="1"/>
            <a:extLst>
              <a:ext uri="{FF2B5EF4-FFF2-40B4-BE49-F238E27FC236}">
                <a16:creationId xmlns:a16="http://schemas.microsoft.com/office/drawing/2014/main" id="{091762B3-F5DD-42FD-ACB7-B30CF530A5BE}"/>
              </a:ext>
            </a:extLst>
          </p:cNvPr>
          <p:cNvSpPr>
            <a:spLocks noChangeArrowheads="1"/>
          </p:cNvSpPr>
          <p:nvPr/>
        </p:nvSpPr>
        <p:spPr bwMode="auto">
          <a:xfrm>
            <a:off x="7772400" y="4343400"/>
            <a:ext cx="533400" cy="3810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Go</a:t>
            </a:r>
          </a:p>
        </p:txBody>
      </p:sp>
      <p:sp>
        <p:nvSpPr>
          <p:cNvPr id="495643" name="AutoShape 27">
            <a:hlinkClick r:id="rId9" highlightClick="1"/>
            <a:extLst>
              <a:ext uri="{FF2B5EF4-FFF2-40B4-BE49-F238E27FC236}">
                <a16:creationId xmlns:a16="http://schemas.microsoft.com/office/drawing/2014/main" id="{7978C63D-FE53-4FA5-889E-9C5547778144}"/>
              </a:ext>
            </a:extLst>
          </p:cNvPr>
          <p:cNvSpPr>
            <a:spLocks noChangeArrowheads="1"/>
          </p:cNvSpPr>
          <p:nvPr/>
        </p:nvSpPr>
        <p:spPr bwMode="auto">
          <a:xfrm>
            <a:off x="7772400" y="5334000"/>
            <a:ext cx="533400" cy="3810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Go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2ABBEA5E-EFDC-4BA6-904E-1CD27B3ECF21}"/>
              </a:ext>
            </a:extLst>
          </p:cNvPr>
          <p:cNvSpPr>
            <a:spLocks noGrp="1"/>
          </p:cNvSpPr>
          <p:nvPr>
            <p:ph type="sldNum" sz="quarter" idx="12"/>
          </p:nvPr>
        </p:nvSpPr>
        <p:spPr/>
        <p:txBody>
          <a:bodyPr/>
          <a:lstStyle/>
          <a:p>
            <a:fld id="{8AA3032E-805A-416D-BACE-B376E0430017}" type="slidenum">
              <a:rPr lang="en-US" altLang="en-US"/>
              <a:pPr/>
              <a:t>34</a:t>
            </a:fld>
            <a:endParaRPr lang="en-US" altLang="en-US"/>
          </a:p>
        </p:txBody>
      </p:sp>
      <p:sp>
        <p:nvSpPr>
          <p:cNvPr id="252930" name="Rectangle 2">
            <a:extLst>
              <a:ext uri="{FF2B5EF4-FFF2-40B4-BE49-F238E27FC236}">
                <a16:creationId xmlns:a16="http://schemas.microsoft.com/office/drawing/2014/main" id="{D40B6A8C-DECD-41CB-928C-38B08003C0DA}"/>
              </a:ext>
            </a:extLst>
          </p:cNvPr>
          <p:cNvSpPr>
            <a:spLocks noGrp="1" noRot="1" noChangeArrowheads="1"/>
          </p:cNvSpPr>
          <p:nvPr>
            <p:ph type="title"/>
          </p:nvPr>
        </p:nvSpPr>
        <p:spPr/>
        <p:txBody>
          <a:bodyPr/>
          <a:lstStyle/>
          <a:p>
            <a:r>
              <a:rPr lang="en-US" altLang="en-US"/>
              <a:t>Identification Errors</a:t>
            </a:r>
          </a:p>
        </p:txBody>
      </p:sp>
      <p:sp>
        <p:nvSpPr>
          <p:cNvPr id="252931" name="Rectangle 3">
            <a:extLst>
              <a:ext uri="{FF2B5EF4-FFF2-40B4-BE49-F238E27FC236}">
                <a16:creationId xmlns:a16="http://schemas.microsoft.com/office/drawing/2014/main" id="{8AE26B3D-8754-4423-9407-69016EDDEAEA}"/>
              </a:ext>
            </a:extLst>
          </p:cNvPr>
          <p:cNvSpPr>
            <a:spLocks noGrp="1" noRot="1" noChangeArrowheads="1"/>
          </p:cNvSpPr>
          <p:nvPr>
            <p:ph type="body" idx="1"/>
          </p:nvPr>
        </p:nvSpPr>
        <p:spPr>
          <a:xfrm>
            <a:off x="301625" y="1008063"/>
            <a:ext cx="8540750" cy="4841875"/>
          </a:xfrm>
        </p:spPr>
        <p:txBody>
          <a:bodyPr/>
          <a:lstStyle/>
          <a:p>
            <a:r>
              <a:rPr lang="en-US" altLang="en-US" sz="2000"/>
              <a:t>If the ID shows:</a:t>
            </a:r>
            <a:endParaRPr lang="en-US" altLang="en-US" sz="2800"/>
          </a:p>
          <a:p>
            <a:pPr lvl="1"/>
            <a:r>
              <a:rPr lang="en-US" altLang="en-US" sz="1800"/>
              <a:t>No Device Type</a:t>
            </a:r>
          </a:p>
          <a:p>
            <a:pPr lvl="1"/>
            <a:r>
              <a:rPr lang="en-US" altLang="en-US" sz="1800"/>
              <a:t>No Loopback</a:t>
            </a:r>
          </a:p>
          <a:p>
            <a:pPr lvl="1"/>
            <a:r>
              <a:rPr lang="en-US" altLang="en-US" sz="1800"/>
              <a:t>No Echo</a:t>
            </a:r>
            <a:br>
              <a:rPr lang="en-US" altLang="en-US" sz="1800"/>
            </a:br>
            <a:r>
              <a:rPr lang="en-US" altLang="en-US" sz="1800"/>
              <a:t>It usually means the BASIC Stamp is not connected properly to the computer with a serial cable.</a:t>
            </a:r>
            <a:endParaRPr lang="en-US" altLang="en-US" sz="2400"/>
          </a:p>
          <a:p>
            <a:r>
              <a:rPr lang="en-US" altLang="en-US" sz="2000"/>
              <a:t>Verify the carrier board is connected to the computer with a serial cable, full-modem variety (not null-modem).</a:t>
            </a:r>
          </a:p>
          <a:p>
            <a:r>
              <a:rPr lang="en-US" altLang="en-US" sz="2000"/>
              <a:t>If your computer has multiple COM ports, try another.</a:t>
            </a:r>
          </a:p>
          <a:p>
            <a:r>
              <a:rPr lang="en-US" altLang="en-US" sz="2000"/>
              <a:t>If the COM port you are using is not listed, try adding it to the Stamp Editor using </a:t>
            </a:r>
            <a:r>
              <a:rPr lang="en-US" altLang="en-US" sz="2000" b="1"/>
              <a:t>Edit</a:t>
            </a:r>
            <a:r>
              <a:rPr lang="en-US" altLang="en-US" sz="2000" b="1">
                <a:sym typeface="Wingdings" panose="05000000000000000000" pitchFamily="2" charset="2"/>
              </a:rPr>
              <a:t>Preferences</a:t>
            </a:r>
            <a:r>
              <a:rPr lang="en-US" altLang="en-US" sz="2000">
                <a:sym typeface="Wingdings" panose="05000000000000000000" pitchFamily="2" charset="2"/>
              </a:rPr>
              <a:t>.</a:t>
            </a:r>
            <a:endParaRPr lang="en-US" altLang="en-US" sz="2800"/>
          </a:p>
        </p:txBody>
      </p:sp>
      <p:pic>
        <p:nvPicPr>
          <p:cNvPr id="252932" name="Picture 4">
            <a:extLst>
              <a:ext uri="{FF2B5EF4-FFF2-40B4-BE49-F238E27FC236}">
                <a16:creationId xmlns:a16="http://schemas.microsoft.com/office/drawing/2014/main" id="{187B7815-EDD7-4443-80E9-66B0A359EC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550" y="914400"/>
            <a:ext cx="3524250" cy="1343025"/>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2935" name="Group 7">
            <a:extLst>
              <a:ext uri="{FF2B5EF4-FFF2-40B4-BE49-F238E27FC236}">
                <a16:creationId xmlns:a16="http://schemas.microsoft.com/office/drawing/2014/main" id="{B22CC675-B6BB-4244-B11C-8004D3A405EE}"/>
              </a:ext>
            </a:extLst>
          </p:cNvPr>
          <p:cNvGrpSpPr>
            <a:grpSpLocks/>
          </p:cNvGrpSpPr>
          <p:nvPr/>
        </p:nvGrpSpPr>
        <p:grpSpPr bwMode="auto">
          <a:xfrm>
            <a:off x="1676400" y="4724400"/>
            <a:ext cx="3962400" cy="1965325"/>
            <a:chOff x="1056" y="3082"/>
            <a:chExt cx="2496" cy="1238"/>
          </a:xfrm>
        </p:grpSpPr>
        <p:graphicFrame>
          <p:nvGraphicFramePr>
            <p:cNvPr id="252933" name="Object 5">
              <a:extLst>
                <a:ext uri="{FF2B5EF4-FFF2-40B4-BE49-F238E27FC236}">
                  <a16:creationId xmlns:a16="http://schemas.microsoft.com/office/drawing/2014/main" id="{5516816C-623C-48AC-A4BA-70256917B5E5}"/>
                </a:ext>
              </a:extLst>
            </p:cNvPr>
            <p:cNvGraphicFramePr>
              <a:graphicFrameLocks noChangeAspect="1"/>
            </p:cNvGraphicFramePr>
            <p:nvPr/>
          </p:nvGraphicFramePr>
          <p:xfrm>
            <a:off x="1056" y="3082"/>
            <a:ext cx="2496" cy="1238"/>
          </p:xfrm>
          <a:graphic>
            <a:graphicData uri="http://schemas.openxmlformats.org/presentationml/2006/ole">
              <mc:AlternateContent xmlns:mc="http://schemas.openxmlformats.org/markup-compatibility/2006">
                <mc:Choice xmlns:v="urn:schemas-microsoft-com:vml" Requires="v">
                  <p:oleObj spid="_x0000_s252936" name="Bitmap Image" r:id="rId4" imgW="4971429" imgH="2467319" progId="Paint.Picture">
                    <p:embed/>
                  </p:oleObj>
                </mc:Choice>
                <mc:Fallback>
                  <p:oleObj name="Bitmap Image" r:id="rId4" imgW="4971429" imgH="2467319"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 y="3082"/>
                          <a:ext cx="2496" cy="1238"/>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2934" name="Oval 6">
              <a:extLst>
                <a:ext uri="{FF2B5EF4-FFF2-40B4-BE49-F238E27FC236}">
                  <a16:creationId xmlns:a16="http://schemas.microsoft.com/office/drawing/2014/main" id="{398D62BF-EAE7-4840-B422-BB260E9A7831}"/>
                </a:ext>
              </a:extLst>
            </p:cNvPr>
            <p:cNvSpPr>
              <a:spLocks noChangeArrowheads="1"/>
            </p:cNvSpPr>
            <p:nvPr/>
          </p:nvSpPr>
          <p:spPr bwMode="auto">
            <a:xfrm>
              <a:off x="2544" y="3504"/>
              <a:ext cx="240" cy="240"/>
            </a:xfrm>
            <a:prstGeom prst="ellipse">
              <a:avLst/>
            </a:prstGeom>
            <a:noFill/>
            <a:ln w="28575">
              <a:solidFill>
                <a:srgbClr val="FF0000"/>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advClick="0"/>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57">
            <a:extLst>
              <a:ext uri="{FF2B5EF4-FFF2-40B4-BE49-F238E27FC236}">
                <a16:creationId xmlns:a16="http://schemas.microsoft.com/office/drawing/2014/main" id="{B1D2D839-48FF-4974-8DD4-6F9C1320E966}"/>
              </a:ext>
            </a:extLst>
          </p:cNvPr>
          <p:cNvSpPr>
            <a:spLocks noGrp="1" noChangeArrowheads="1"/>
          </p:cNvSpPr>
          <p:nvPr>
            <p:ph type="sldNum" sz="quarter" idx="4"/>
          </p:nvPr>
        </p:nvSpPr>
        <p:spPr/>
        <p:txBody>
          <a:bodyPr/>
          <a:lstStyle/>
          <a:p>
            <a:fld id="{FDCBE8C8-79C1-46A2-8C7B-F0922889C5BE}" type="slidenum">
              <a:rPr lang="en-US" altLang="en-US"/>
              <a:pPr/>
              <a:t>340</a:t>
            </a:fld>
            <a:endParaRPr lang="en-US" altLang="en-US"/>
          </a:p>
        </p:txBody>
      </p:sp>
      <p:sp>
        <p:nvSpPr>
          <p:cNvPr id="499717" name="AutoShape 5">
            <a:hlinkClick r:id="rId2" action="ppaction://hlinksldjump" highlightClick="1"/>
            <a:extLst>
              <a:ext uri="{FF2B5EF4-FFF2-40B4-BE49-F238E27FC236}">
                <a16:creationId xmlns:a16="http://schemas.microsoft.com/office/drawing/2014/main" id="{240D97FA-51A7-4C36-A58E-45F1ACA251C5}"/>
              </a:ext>
            </a:extLst>
          </p:cNvPr>
          <p:cNvSpPr>
            <a:spLocks noChangeArrowheads="1"/>
          </p:cNvSpPr>
          <p:nvPr/>
        </p:nvSpPr>
        <p:spPr bwMode="auto">
          <a:xfrm>
            <a:off x="7162800" y="6548438"/>
            <a:ext cx="381000" cy="304800"/>
          </a:xfrm>
          <a:prstGeom prst="actionButtonHome">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9718" name="AutoShape 6">
            <a:hlinkClick r:id="" action="ppaction://hlinkshowjump?jump=previousslide" highlightClick="1"/>
            <a:extLst>
              <a:ext uri="{FF2B5EF4-FFF2-40B4-BE49-F238E27FC236}">
                <a16:creationId xmlns:a16="http://schemas.microsoft.com/office/drawing/2014/main" id="{966DEBB0-14E6-49A0-A3E0-BBA3CE8B3C05}"/>
              </a:ext>
            </a:extLst>
          </p:cNvPr>
          <p:cNvSpPr>
            <a:spLocks noChangeArrowheads="1"/>
          </p:cNvSpPr>
          <p:nvPr/>
        </p:nvSpPr>
        <p:spPr bwMode="auto">
          <a:xfrm>
            <a:off x="6629400" y="6548438"/>
            <a:ext cx="533400" cy="304800"/>
          </a:xfrm>
          <a:prstGeom prst="actionButtonBackPrevious">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499719" name="AutoShape 7">
            <a:hlinkClick r:id="" action="ppaction://hlinkshowjump?jump=lastslideviewed" highlightClick="1"/>
            <a:extLst>
              <a:ext uri="{FF2B5EF4-FFF2-40B4-BE49-F238E27FC236}">
                <a16:creationId xmlns:a16="http://schemas.microsoft.com/office/drawing/2014/main" id="{A3DBF82E-7120-444E-8F6B-285D552D0594}"/>
              </a:ext>
            </a:extLst>
          </p:cNvPr>
          <p:cNvSpPr>
            <a:spLocks noChangeArrowheads="1"/>
          </p:cNvSpPr>
          <p:nvPr/>
        </p:nvSpPr>
        <p:spPr bwMode="auto">
          <a:xfrm>
            <a:off x="7543800" y="6548438"/>
            <a:ext cx="381000" cy="304800"/>
          </a:xfrm>
          <a:prstGeom prst="actionButtonReturn">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A15866-518D-4AFB-808F-0BA9DAA2D1F0}"/>
              </a:ext>
            </a:extLst>
          </p:cNvPr>
          <p:cNvSpPr>
            <a:spLocks noGrp="1"/>
          </p:cNvSpPr>
          <p:nvPr>
            <p:ph type="sldNum" sz="quarter" idx="12"/>
          </p:nvPr>
        </p:nvSpPr>
        <p:spPr/>
        <p:txBody>
          <a:bodyPr/>
          <a:lstStyle/>
          <a:p>
            <a:fld id="{2775112C-1421-4041-A402-C1074A811840}" type="slidenum">
              <a:rPr lang="en-US" altLang="en-US"/>
              <a:pPr/>
              <a:t>35</a:t>
            </a:fld>
            <a:endParaRPr lang="en-US" altLang="en-US"/>
          </a:p>
        </p:txBody>
      </p:sp>
      <p:sp>
        <p:nvSpPr>
          <p:cNvPr id="253954" name="Rectangle 2">
            <a:extLst>
              <a:ext uri="{FF2B5EF4-FFF2-40B4-BE49-F238E27FC236}">
                <a16:creationId xmlns:a16="http://schemas.microsoft.com/office/drawing/2014/main" id="{848D53FC-88FC-43DE-85E2-909E1E5216E3}"/>
              </a:ext>
            </a:extLst>
          </p:cNvPr>
          <p:cNvSpPr>
            <a:spLocks noGrp="1" noRot="1" noChangeArrowheads="1"/>
          </p:cNvSpPr>
          <p:nvPr>
            <p:ph type="title"/>
          </p:nvPr>
        </p:nvSpPr>
        <p:spPr/>
        <p:txBody>
          <a:bodyPr/>
          <a:lstStyle/>
          <a:p>
            <a:endParaRPr lang="en-US" altLang="en-US"/>
          </a:p>
        </p:txBody>
      </p:sp>
      <p:sp>
        <p:nvSpPr>
          <p:cNvPr id="253955" name="Rectangle 3">
            <a:extLst>
              <a:ext uri="{FF2B5EF4-FFF2-40B4-BE49-F238E27FC236}">
                <a16:creationId xmlns:a16="http://schemas.microsoft.com/office/drawing/2014/main" id="{6F71732D-0C23-4E3B-B7F3-037BD4900A05}"/>
              </a:ext>
            </a:extLst>
          </p:cNvPr>
          <p:cNvSpPr>
            <a:spLocks noGrp="1" noRot="1" noChangeArrowheads="1"/>
          </p:cNvSpPr>
          <p:nvPr>
            <p:ph type="body" idx="1"/>
          </p:nvPr>
        </p:nvSpPr>
        <p:spPr/>
        <p:txBody>
          <a:bodyPr/>
          <a:lstStyle/>
          <a:p>
            <a:r>
              <a:rPr lang="en-US" altLang="en-US" sz="2400"/>
              <a:t>If the ID shows:</a:t>
            </a:r>
          </a:p>
          <a:p>
            <a:pPr lvl="1"/>
            <a:r>
              <a:rPr lang="en-US" altLang="en-US" sz="2400"/>
              <a:t>No Device Type</a:t>
            </a:r>
          </a:p>
          <a:p>
            <a:pPr lvl="1"/>
            <a:r>
              <a:rPr lang="en-US" altLang="en-US" sz="2400"/>
              <a:t>Loopback - Yes</a:t>
            </a:r>
          </a:p>
          <a:p>
            <a:pPr lvl="1"/>
            <a:r>
              <a:rPr lang="en-US" altLang="en-US" sz="2400"/>
              <a:t>Echo – Yes</a:t>
            </a:r>
            <a:br>
              <a:rPr lang="en-US" altLang="en-US" sz="2400"/>
            </a:br>
            <a:r>
              <a:rPr lang="en-US" altLang="en-US" sz="2400"/>
              <a:t>It usually means the BASIC Stamp is connected, but it has no power.</a:t>
            </a:r>
            <a:endParaRPr lang="en-US" altLang="en-US" sz="3200"/>
          </a:p>
          <a:p>
            <a:r>
              <a:rPr lang="en-US" altLang="en-US" sz="2400"/>
              <a:t>Verify the carrier board has power supplied and the power light is on (if available).</a:t>
            </a:r>
            <a:endParaRPr lang="en-US" altLang="en-US"/>
          </a:p>
          <a:p>
            <a:pPr>
              <a:buFont typeface="Wingdings 3" panose="05040102010807070707" pitchFamily="18" charset="2"/>
              <a:buNone/>
            </a:pPr>
            <a:endParaRPr lang="en-US" altLang="en-US"/>
          </a:p>
        </p:txBody>
      </p:sp>
      <p:pic>
        <p:nvPicPr>
          <p:cNvPr id="253956" name="Picture 4">
            <a:extLst>
              <a:ext uri="{FF2B5EF4-FFF2-40B4-BE49-F238E27FC236}">
                <a16:creationId xmlns:a16="http://schemas.microsoft.com/office/drawing/2014/main" id="{07D2EBEA-0A35-4511-A40E-CB9F145973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838200"/>
            <a:ext cx="3524250" cy="1343025"/>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F17C707-EE12-4727-82F1-FB2288430BD7}"/>
              </a:ext>
            </a:extLst>
          </p:cNvPr>
          <p:cNvSpPr>
            <a:spLocks noGrp="1"/>
          </p:cNvSpPr>
          <p:nvPr>
            <p:ph type="sldNum" sz="quarter" idx="12"/>
          </p:nvPr>
        </p:nvSpPr>
        <p:spPr/>
        <p:txBody>
          <a:bodyPr/>
          <a:lstStyle/>
          <a:p>
            <a:fld id="{70111818-EB05-46B5-BC4E-86E0678473DB}" type="slidenum">
              <a:rPr lang="en-US" altLang="en-US"/>
              <a:pPr/>
              <a:t>36</a:t>
            </a:fld>
            <a:endParaRPr lang="en-US" altLang="en-US"/>
          </a:p>
        </p:txBody>
      </p:sp>
      <p:sp>
        <p:nvSpPr>
          <p:cNvPr id="256002" name="Rectangle 2">
            <a:extLst>
              <a:ext uri="{FF2B5EF4-FFF2-40B4-BE49-F238E27FC236}">
                <a16:creationId xmlns:a16="http://schemas.microsoft.com/office/drawing/2014/main" id="{C97F0D68-C137-4A3D-B428-096B42EDD1FA}"/>
              </a:ext>
            </a:extLst>
          </p:cNvPr>
          <p:cNvSpPr>
            <a:spLocks noGrp="1" noRot="1" noChangeArrowheads="1"/>
          </p:cNvSpPr>
          <p:nvPr>
            <p:ph type="title"/>
          </p:nvPr>
        </p:nvSpPr>
        <p:spPr/>
        <p:txBody>
          <a:bodyPr/>
          <a:lstStyle/>
          <a:p>
            <a:endParaRPr lang="en-US" altLang="en-US"/>
          </a:p>
        </p:txBody>
      </p:sp>
      <p:sp>
        <p:nvSpPr>
          <p:cNvPr id="256003" name="Rectangle 3">
            <a:extLst>
              <a:ext uri="{FF2B5EF4-FFF2-40B4-BE49-F238E27FC236}">
                <a16:creationId xmlns:a16="http://schemas.microsoft.com/office/drawing/2014/main" id="{F60DE9FD-6CFD-45D8-A69C-DD7017A720F2}"/>
              </a:ext>
            </a:extLst>
          </p:cNvPr>
          <p:cNvSpPr>
            <a:spLocks noGrp="1" noRot="1" noChangeArrowheads="1"/>
          </p:cNvSpPr>
          <p:nvPr>
            <p:ph type="body" idx="1"/>
          </p:nvPr>
        </p:nvSpPr>
        <p:spPr/>
        <p:txBody>
          <a:bodyPr/>
          <a:lstStyle/>
          <a:p>
            <a:pPr>
              <a:lnSpc>
                <a:spcPct val="90000"/>
              </a:lnSpc>
            </a:pPr>
            <a:r>
              <a:rPr lang="en-US" altLang="en-US" sz="2400"/>
              <a:t>If the COM port cannot</a:t>
            </a:r>
            <a:br>
              <a:rPr lang="en-US" altLang="en-US" sz="2400"/>
            </a:br>
            <a:r>
              <a:rPr lang="en-US" altLang="en-US" sz="2400"/>
              <a:t>be opened, it usually means</a:t>
            </a:r>
            <a:br>
              <a:rPr lang="en-US" altLang="en-US" sz="2400"/>
            </a:br>
            <a:r>
              <a:rPr lang="en-US" altLang="en-US" sz="2400"/>
              <a:t>another program has control</a:t>
            </a:r>
            <a:br>
              <a:rPr lang="en-US" altLang="en-US" sz="2400"/>
            </a:br>
            <a:r>
              <a:rPr lang="en-US" altLang="en-US" sz="2400"/>
              <a:t>of the port.</a:t>
            </a:r>
          </a:p>
          <a:p>
            <a:pPr>
              <a:lnSpc>
                <a:spcPct val="90000"/>
              </a:lnSpc>
            </a:pPr>
            <a:r>
              <a:rPr lang="en-US" altLang="en-US" sz="2400"/>
              <a:t>Close any applications</a:t>
            </a:r>
            <a:br>
              <a:rPr lang="en-US" altLang="en-US" sz="2400"/>
            </a:br>
            <a:r>
              <a:rPr lang="en-US" altLang="en-US" sz="2400"/>
              <a:t>which may be using the port, </a:t>
            </a:r>
            <a:br>
              <a:rPr lang="en-US" altLang="en-US" sz="2400"/>
            </a:br>
            <a:r>
              <a:rPr lang="en-US" altLang="en-US" sz="2400"/>
              <a:t>including terminal programs,</a:t>
            </a:r>
            <a:br>
              <a:rPr lang="en-US" altLang="en-US" sz="2400"/>
            </a:br>
            <a:r>
              <a:rPr lang="en-US" altLang="en-US" sz="2400"/>
              <a:t>dial-up programs, Palm Pilot programs, PC Anywhere, StampPlot and other communication programs.</a:t>
            </a:r>
          </a:p>
          <a:p>
            <a:pPr>
              <a:lnSpc>
                <a:spcPct val="90000"/>
              </a:lnSpc>
            </a:pPr>
            <a:r>
              <a:rPr lang="en-US" altLang="en-US" sz="2400"/>
              <a:t>If you cannot resolve the problem, if possible:</a:t>
            </a:r>
          </a:p>
          <a:p>
            <a:pPr lvl="1">
              <a:lnSpc>
                <a:spcPct val="90000"/>
              </a:lnSpc>
            </a:pPr>
            <a:r>
              <a:rPr lang="en-US" altLang="en-US" sz="2000"/>
              <a:t>Test another person’s operational board on your computer using their cable and yours.</a:t>
            </a:r>
          </a:p>
          <a:p>
            <a:pPr lvl="1">
              <a:lnSpc>
                <a:spcPct val="90000"/>
              </a:lnSpc>
            </a:pPr>
            <a:r>
              <a:rPr lang="en-US" altLang="en-US" sz="2000"/>
              <a:t>Test your board on another computer, preferably one that had a working BASIC Stamp.</a:t>
            </a:r>
          </a:p>
          <a:p>
            <a:pPr lvl="1">
              <a:lnSpc>
                <a:spcPct val="90000"/>
              </a:lnSpc>
            </a:pPr>
            <a:r>
              <a:rPr lang="en-US" altLang="en-US" sz="2000"/>
              <a:t>Contact Parallax support:  </a:t>
            </a:r>
            <a:r>
              <a:rPr lang="en-US" altLang="en-US" sz="2000">
                <a:hlinkClick r:id="rId2"/>
              </a:rPr>
              <a:t>support@parallax.com</a:t>
            </a:r>
            <a:endParaRPr lang="en-US" altLang="en-US"/>
          </a:p>
        </p:txBody>
      </p:sp>
      <p:pic>
        <p:nvPicPr>
          <p:cNvPr id="256004" name="Picture 4">
            <a:extLst>
              <a:ext uri="{FF2B5EF4-FFF2-40B4-BE49-F238E27FC236}">
                <a16:creationId xmlns:a16="http://schemas.microsoft.com/office/drawing/2014/main" id="{CFA7CA5F-6E05-48F5-B6D8-B2CC8D642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95400"/>
            <a:ext cx="3524250" cy="1343025"/>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EA0F3360-6F25-4756-880F-664E09A1EC44}"/>
              </a:ext>
            </a:extLst>
          </p:cNvPr>
          <p:cNvSpPr>
            <a:spLocks noGrp="1"/>
          </p:cNvSpPr>
          <p:nvPr>
            <p:ph type="sldNum" sz="quarter" idx="12"/>
          </p:nvPr>
        </p:nvSpPr>
        <p:spPr/>
        <p:txBody>
          <a:bodyPr/>
          <a:lstStyle/>
          <a:p>
            <a:fld id="{B400BA48-A57C-43A0-ACBE-189DE325C1A2}" type="slidenum">
              <a:rPr lang="en-US" altLang="en-US"/>
              <a:pPr/>
              <a:t>37</a:t>
            </a:fld>
            <a:endParaRPr lang="en-US" altLang="en-US"/>
          </a:p>
        </p:txBody>
      </p:sp>
      <p:pic>
        <p:nvPicPr>
          <p:cNvPr id="202765" name="Picture 13">
            <a:extLst>
              <a:ext uri="{FF2B5EF4-FFF2-40B4-BE49-F238E27FC236}">
                <a16:creationId xmlns:a16="http://schemas.microsoft.com/office/drawing/2014/main" id="{AF887510-7313-45DC-8343-6EC5B73C2F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223963"/>
            <a:ext cx="4343400" cy="3043237"/>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2754" name="Rectangle 2">
            <a:extLst>
              <a:ext uri="{FF2B5EF4-FFF2-40B4-BE49-F238E27FC236}">
                <a16:creationId xmlns:a16="http://schemas.microsoft.com/office/drawing/2014/main" id="{13D132C4-C8B2-4231-8363-B5E8793DD5FD}"/>
              </a:ext>
            </a:extLst>
          </p:cNvPr>
          <p:cNvSpPr>
            <a:spLocks noGrp="1" noRot="1" noChangeArrowheads="1"/>
          </p:cNvSpPr>
          <p:nvPr>
            <p:ph type="title"/>
          </p:nvPr>
        </p:nvSpPr>
        <p:spPr/>
        <p:txBody>
          <a:bodyPr/>
          <a:lstStyle/>
          <a:p>
            <a:r>
              <a:rPr lang="en-US" altLang="en-US"/>
              <a:t>Writing the Program</a:t>
            </a:r>
          </a:p>
        </p:txBody>
      </p:sp>
      <p:sp>
        <p:nvSpPr>
          <p:cNvPr id="202755" name="Rectangle 3">
            <a:extLst>
              <a:ext uri="{FF2B5EF4-FFF2-40B4-BE49-F238E27FC236}">
                <a16:creationId xmlns:a16="http://schemas.microsoft.com/office/drawing/2014/main" id="{754ED886-BE01-48A9-AF82-4EBDBBC463A0}"/>
              </a:ext>
            </a:extLst>
          </p:cNvPr>
          <p:cNvSpPr>
            <a:spLocks noGrp="1" noRot="1" noChangeArrowheads="1"/>
          </p:cNvSpPr>
          <p:nvPr>
            <p:ph type="body" sz="half" idx="1"/>
          </p:nvPr>
        </p:nvSpPr>
        <p:spPr>
          <a:xfrm>
            <a:off x="152400" y="1143000"/>
            <a:ext cx="4038600" cy="4267200"/>
          </a:xfrm>
        </p:spPr>
        <p:txBody>
          <a:bodyPr/>
          <a:lstStyle/>
          <a:p>
            <a:pPr>
              <a:lnSpc>
                <a:spcPct val="90000"/>
              </a:lnSpc>
            </a:pPr>
            <a:r>
              <a:rPr lang="en-US" altLang="en-US" sz="1800"/>
              <a:t>BASIC Stamp programs are written in a version of BASIC called PBASIC entered into the BASIC Stamp Editor.</a:t>
            </a:r>
            <a:br>
              <a:rPr lang="en-US" altLang="en-US" sz="1800"/>
            </a:br>
            <a:endParaRPr lang="en-US" altLang="en-US" sz="1800"/>
          </a:p>
          <a:p>
            <a:pPr>
              <a:lnSpc>
                <a:spcPct val="90000"/>
              </a:lnSpc>
            </a:pPr>
            <a:r>
              <a:rPr lang="en-US" altLang="en-US" sz="1800"/>
              <a:t>A program typically reads inputs, processing data, and controls outputs.</a:t>
            </a:r>
            <a:br>
              <a:rPr lang="en-US" altLang="en-US" sz="1800"/>
            </a:br>
            <a:endParaRPr lang="en-US" altLang="en-US" sz="1800"/>
          </a:p>
          <a:p>
            <a:pPr>
              <a:lnSpc>
                <a:spcPct val="90000"/>
              </a:lnSpc>
            </a:pPr>
            <a:r>
              <a:rPr lang="en-US" altLang="en-US" sz="1800"/>
              <a:t>Programs must conform to the rules of syntax so that the BASIC Stamp can understand what you are telling it.</a:t>
            </a:r>
            <a:endParaRPr lang="en-US" altLang="en-US" sz="2400"/>
          </a:p>
          <a:p>
            <a:pPr>
              <a:lnSpc>
                <a:spcPct val="90000"/>
              </a:lnSpc>
              <a:buFont typeface="Wingdings 3" panose="05040102010807070707" pitchFamily="18" charset="2"/>
              <a:buNone/>
            </a:pPr>
            <a:endParaRPr lang="en-US" altLang="en-US" sz="2400"/>
          </a:p>
          <a:p>
            <a:pPr>
              <a:lnSpc>
                <a:spcPct val="90000"/>
              </a:lnSpc>
              <a:buFont typeface="Wingdings 3" panose="05040102010807070707" pitchFamily="18" charset="2"/>
              <a:buNone/>
            </a:pPr>
            <a:endParaRPr lang="en-US" altLang="en-US" sz="2400"/>
          </a:p>
        </p:txBody>
      </p:sp>
      <p:sp>
        <p:nvSpPr>
          <p:cNvPr id="202766" name="Text Box 14">
            <a:extLst>
              <a:ext uri="{FF2B5EF4-FFF2-40B4-BE49-F238E27FC236}">
                <a16:creationId xmlns:a16="http://schemas.microsoft.com/office/drawing/2014/main" id="{19446DC1-0988-4DFE-BB35-1122FCADA2EC}"/>
              </a:ext>
            </a:extLst>
          </p:cNvPr>
          <p:cNvSpPr txBox="1">
            <a:spLocks noChangeArrowheads="1"/>
          </p:cNvSpPr>
          <p:nvPr/>
        </p:nvSpPr>
        <p:spPr bwMode="auto">
          <a:xfrm>
            <a:off x="4572000" y="2743200"/>
            <a:ext cx="2146300" cy="3365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chemeClr val="tx1"/>
                </a:solidFill>
              </a:rPr>
              <a:t>DEBUG “Hello World”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iterate type="lt">
                                    <p:tmAbs val="75"/>
                                  </p:iterate>
                                  <p:childTnLst>
                                    <p:set>
                                      <p:cBhvr>
                                        <p:cTn id="6" dur="1" fill="hold">
                                          <p:stCondLst>
                                            <p:cond delay="74"/>
                                          </p:stCondLst>
                                        </p:cTn>
                                        <p:tgtEl>
                                          <p:spTgt spid="202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6"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6">
            <a:extLst>
              <a:ext uri="{FF2B5EF4-FFF2-40B4-BE49-F238E27FC236}">
                <a16:creationId xmlns:a16="http://schemas.microsoft.com/office/drawing/2014/main" id="{7F762BE4-9C37-4643-8CCF-E2719D01C24E}"/>
              </a:ext>
            </a:extLst>
          </p:cNvPr>
          <p:cNvSpPr>
            <a:spLocks noGrp="1"/>
          </p:cNvSpPr>
          <p:nvPr>
            <p:ph type="sldNum" sz="quarter" idx="12"/>
          </p:nvPr>
        </p:nvSpPr>
        <p:spPr/>
        <p:txBody>
          <a:bodyPr/>
          <a:lstStyle/>
          <a:p>
            <a:fld id="{4D92CF78-8286-49D3-9AC0-0C0CEF8FC78B}" type="slidenum">
              <a:rPr lang="en-US" altLang="en-US"/>
              <a:pPr/>
              <a:t>38</a:t>
            </a:fld>
            <a:endParaRPr lang="en-US" altLang="en-US"/>
          </a:p>
        </p:txBody>
      </p:sp>
      <p:pic>
        <p:nvPicPr>
          <p:cNvPr id="203797" name="Picture 21">
            <a:extLst>
              <a:ext uri="{FF2B5EF4-FFF2-40B4-BE49-F238E27FC236}">
                <a16:creationId xmlns:a16="http://schemas.microsoft.com/office/drawing/2014/main" id="{04FE2678-32A2-4515-B0E6-28B125931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066800"/>
            <a:ext cx="4343400" cy="3043238"/>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3783" name="Rectangle 7">
            <a:extLst>
              <a:ext uri="{FF2B5EF4-FFF2-40B4-BE49-F238E27FC236}">
                <a16:creationId xmlns:a16="http://schemas.microsoft.com/office/drawing/2014/main" id="{AE9154DC-CEBA-4D19-B149-AAC0538C62B1}"/>
              </a:ext>
            </a:extLst>
          </p:cNvPr>
          <p:cNvSpPr>
            <a:spLocks noGrp="1" noChangeArrowheads="1"/>
          </p:cNvSpPr>
          <p:nvPr>
            <p:ph type="body" sz="half" idx="1"/>
          </p:nvPr>
        </p:nvSpPr>
        <p:spPr>
          <a:xfrm>
            <a:off x="228600" y="1066800"/>
            <a:ext cx="4419600" cy="1371600"/>
          </a:xfrm>
          <a:noFill/>
          <a:ln/>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lstStyle/>
          <a:p>
            <a:r>
              <a:rPr lang="en-US" altLang="en-US" sz="1800"/>
              <a:t>Once a program is entered, the Run button (or Ctrl-R) is used to tokenize and download the program to the BASIC Stamp.</a:t>
            </a:r>
            <a:endParaRPr lang="en-US" altLang="en-US" sz="2800"/>
          </a:p>
        </p:txBody>
      </p:sp>
      <p:sp>
        <p:nvSpPr>
          <p:cNvPr id="203778" name="Rectangle 2">
            <a:extLst>
              <a:ext uri="{FF2B5EF4-FFF2-40B4-BE49-F238E27FC236}">
                <a16:creationId xmlns:a16="http://schemas.microsoft.com/office/drawing/2014/main" id="{E60A2BE7-D792-4A09-AC85-F6CA807FB124}"/>
              </a:ext>
            </a:extLst>
          </p:cNvPr>
          <p:cNvSpPr>
            <a:spLocks noGrp="1" noRot="1" noChangeArrowheads="1"/>
          </p:cNvSpPr>
          <p:nvPr>
            <p:ph type="title"/>
          </p:nvPr>
        </p:nvSpPr>
        <p:spPr/>
        <p:txBody>
          <a:bodyPr/>
          <a:lstStyle/>
          <a:p>
            <a:r>
              <a:rPr lang="en-US" altLang="en-US"/>
              <a:t>Downloading or Running Code</a:t>
            </a:r>
          </a:p>
        </p:txBody>
      </p:sp>
      <p:pic>
        <p:nvPicPr>
          <p:cNvPr id="203781" name="Picture 5">
            <a:extLst>
              <a:ext uri="{FF2B5EF4-FFF2-40B4-BE49-F238E27FC236}">
                <a16:creationId xmlns:a16="http://schemas.microsoft.com/office/drawing/2014/main" id="{713DF81D-5DF7-46C8-A04E-43F2F6632A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3315" t="17752" r="33356" b="74806"/>
          <a:stretch>
            <a:fillRect/>
          </a:stretch>
        </p:blipFill>
        <p:spPr bwMode="auto">
          <a:xfrm>
            <a:off x="2286000" y="1981200"/>
            <a:ext cx="381000" cy="3048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784" name="Picture 8">
            <a:extLst>
              <a:ext uri="{FF2B5EF4-FFF2-40B4-BE49-F238E27FC236}">
                <a16:creationId xmlns:a16="http://schemas.microsoft.com/office/drawing/2014/main" id="{1B49E130-6CA3-4713-A5FE-2DD2368A0D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429000"/>
            <a:ext cx="4038600" cy="923925"/>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3789" name="Rectangle 13">
            <a:extLst>
              <a:ext uri="{FF2B5EF4-FFF2-40B4-BE49-F238E27FC236}">
                <a16:creationId xmlns:a16="http://schemas.microsoft.com/office/drawing/2014/main" id="{20B525B6-BEF6-4C80-A014-04D15E9E79BB}"/>
              </a:ext>
            </a:extLst>
          </p:cNvPr>
          <p:cNvSpPr>
            <a:spLocks noChangeArrowheads="1"/>
          </p:cNvSpPr>
          <p:nvPr/>
        </p:nvSpPr>
        <p:spPr bwMode="auto">
          <a:xfrm>
            <a:off x="228600" y="2362200"/>
            <a:ext cx="396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0"/>
              </a:spcBef>
              <a:defRPr sz="2400">
                <a:solidFill>
                  <a:schemeClr val="tx1"/>
                </a:solidFill>
                <a:latin typeface="Times New Roman" panose="02020603050405020304" pitchFamily="18" charset="0"/>
              </a:defRPr>
            </a:lvl1pPr>
            <a:lvl2pPr marL="742950" indent="-285750" algn="l">
              <a:spcBef>
                <a:spcPct val="0"/>
              </a:spcBef>
              <a:defRPr sz="2400">
                <a:solidFill>
                  <a:schemeClr val="tx1"/>
                </a:solidFill>
                <a:latin typeface="Times New Roman" panose="02020603050405020304" pitchFamily="18" charset="0"/>
              </a:defRPr>
            </a:lvl2pPr>
            <a:lvl3pPr marL="1143000" indent="-228600" algn="l">
              <a:spcBef>
                <a:spcPct val="0"/>
              </a:spcBef>
              <a:defRPr sz="2400">
                <a:solidFill>
                  <a:schemeClr val="tx1"/>
                </a:solidFill>
                <a:latin typeface="Times New Roman" panose="02020603050405020304" pitchFamily="18" charset="0"/>
              </a:defRPr>
            </a:lvl3pPr>
            <a:lvl4pPr marL="1600200" indent="-228600" algn="l">
              <a:spcBef>
                <a:spcPct val="0"/>
              </a:spcBef>
              <a:defRPr sz="2400">
                <a:solidFill>
                  <a:schemeClr val="tx1"/>
                </a:solidFill>
                <a:latin typeface="Times New Roman" panose="02020603050405020304" pitchFamily="18" charset="0"/>
              </a:defRPr>
            </a:lvl4pPr>
            <a:lvl5pPr marL="2057400" indent="-228600" algn="l">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hlink"/>
              </a:buClr>
              <a:buSzPct val="80000"/>
              <a:buFont typeface="Wingdings 3" panose="05040102010807070707" pitchFamily="18" charset="2"/>
              <a:buChar char="}"/>
            </a:pPr>
            <a:r>
              <a:rPr lang="en-US" altLang="en-US" sz="2000" b="0">
                <a:effectLst>
                  <a:outerShdw blurRad="38100" dist="38100" dir="2700000" algn="tl">
                    <a:srgbClr val="000000"/>
                  </a:outerShdw>
                </a:effectLst>
                <a:latin typeface="Arial" panose="020B0604020202020204" pitchFamily="34" charset="0"/>
              </a:rPr>
              <a:t>The Editor will request you indicate the style of BASIC Stamp you are using.</a:t>
            </a:r>
            <a:endParaRPr lang="en-US" altLang="en-US" sz="3200" b="0">
              <a:effectLst>
                <a:outerShdw blurRad="38100" dist="38100" dir="2700000" algn="tl">
                  <a:srgbClr val="000000"/>
                </a:outerShdw>
              </a:effectLst>
              <a:latin typeface="Arial" panose="020B0604020202020204" pitchFamily="34" charset="0"/>
            </a:endParaRPr>
          </a:p>
        </p:txBody>
      </p:sp>
      <p:pic>
        <p:nvPicPr>
          <p:cNvPr id="203785" name="Picture 9">
            <a:extLst>
              <a:ext uri="{FF2B5EF4-FFF2-40B4-BE49-F238E27FC236}">
                <a16:creationId xmlns:a16="http://schemas.microsoft.com/office/drawing/2014/main" id="{0741916C-6F2A-409C-8487-C94DE6B01C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6250" t="31868" r="46875" b="52507"/>
          <a:stretch>
            <a:fillRect/>
          </a:stretch>
        </p:blipFill>
        <p:spPr bwMode="auto">
          <a:xfrm>
            <a:off x="4724400" y="4419600"/>
            <a:ext cx="2057400" cy="15240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3790" name="Rectangle 14">
            <a:extLst>
              <a:ext uri="{FF2B5EF4-FFF2-40B4-BE49-F238E27FC236}">
                <a16:creationId xmlns:a16="http://schemas.microsoft.com/office/drawing/2014/main" id="{5A94895C-F8DD-4B71-97F0-3FDFBB1436B3}"/>
              </a:ext>
            </a:extLst>
          </p:cNvPr>
          <p:cNvSpPr>
            <a:spLocks noChangeArrowheads="1"/>
          </p:cNvSpPr>
          <p:nvPr/>
        </p:nvSpPr>
        <p:spPr bwMode="auto">
          <a:xfrm>
            <a:off x="228600" y="4419600"/>
            <a:ext cx="4419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0"/>
              </a:spcBef>
              <a:defRPr sz="2400">
                <a:solidFill>
                  <a:schemeClr val="tx1"/>
                </a:solidFill>
                <a:latin typeface="Times New Roman" panose="02020603050405020304" pitchFamily="18" charset="0"/>
              </a:defRPr>
            </a:lvl1pPr>
            <a:lvl2pPr marL="742950" indent="-285750" algn="l">
              <a:spcBef>
                <a:spcPct val="0"/>
              </a:spcBef>
              <a:defRPr sz="2400">
                <a:solidFill>
                  <a:schemeClr val="tx1"/>
                </a:solidFill>
                <a:latin typeface="Times New Roman" panose="02020603050405020304" pitchFamily="18" charset="0"/>
              </a:defRPr>
            </a:lvl2pPr>
            <a:lvl3pPr marL="1143000" indent="-228600" algn="l">
              <a:spcBef>
                <a:spcPct val="0"/>
              </a:spcBef>
              <a:defRPr sz="2400">
                <a:solidFill>
                  <a:schemeClr val="tx1"/>
                </a:solidFill>
                <a:latin typeface="Times New Roman" panose="02020603050405020304" pitchFamily="18" charset="0"/>
              </a:defRPr>
            </a:lvl3pPr>
            <a:lvl4pPr marL="1600200" indent="-228600" algn="l">
              <a:spcBef>
                <a:spcPct val="0"/>
              </a:spcBef>
              <a:defRPr sz="2400">
                <a:solidFill>
                  <a:schemeClr val="tx1"/>
                </a:solidFill>
                <a:latin typeface="Times New Roman" panose="02020603050405020304" pitchFamily="18" charset="0"/>
              </a:defRPr>
            </a:lvl4pPr>
            <a:lvl5pPr marL="2057400" indent="-228600" algn="l">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hlink"/>
              </a:buClr>
              <a:buSzPct val="80000"/>
              <a:buFont typeface="Wingdings 3" panose="05040102010807070707" pitchFamily="18" charset="2"/>
              <a:buChar char="}"/>
            </a:pPr>
            <a:r>
              <a:rPr lang="en-US" altLang="en-US" sz="1800" b="0">
                <a:effectLst>
                  <a:outerShdw blurRad="38100" dist="38100" dir="2700000" algn="tl">
                    <a:srgbClr val="000000"/>
                  </a:outerShdw>
                </a:effectLst>
                <a:latin typeface="Arial" panose="020B0604020202020204" pitchFamily="34" charset="0"/>
              </a:rPr>
              <a:t>The style may be selected from the menu, or by selecting your ‘color’ of your BASIC Stamp on the button bar.</a:t>
            </a:r>
            <a:br>
              <a:rPr lang="en-US" altLang="en-US" sz="1800" b="0">
                <a:effectLst>
                  <a:outerShdw blurRad="38100" dist="38100" dir="2700000" algn="tl">
                    <a:srgbClr val="000000"/>
                  </a:outerShdw>
                </a:effectLst>
                <a:latin typeface="Arial" panose="020B0604020202020204" pitchFamily="34" charset="0"/>
              </a:rPr>
            </a:br>
            <a:endParaRPr lang="en-US" altLang="en-US" sz="1800" b="0">
              <a:effectLst>
                <a:outerShdw blurRad="38100" dist="38100" dir="2700000" algn="tl">
                  <a:srgbClr val="000000"/>
                </a:outerShdw>
              </a:effectLst>
              <a:latin typeface="Arial" panose="020B0604020202020204" pitchFamily="34" charset="0"/>
            </a:endParaRPr>
          </a:p>
        </p:txBody>
      </p:sp>
      <p:sp>
        <p:nvSpPr>
          <p:cNvPr id="203796" name="Rectangle 20">
            <a:extLst>
              <a:ext uri="{FF2B5EF4-FFF2-40B4-BE49-F238E27FC236}">
                <a16:creationId xmlns:a16="http://schemas.microsoft.com/office/drawing/2014/main" id="{36236E83-1A4D-401F-971F-165AC9C8A90B}"/>
              </a:ext>
            </a:extLst>
          </p:cNvPr>
          <p:cNvSpPr>
            <a:spLocks noChangeArrowheads="1"/>
          </p:cNvSpPr>
          <p:nvPr/>
        </p:nvSpPr>
        <p:spPr bwMode="auto">
          <a:xfrm>
            <a:off x="152400" y="5486400"/>
            <a:ext cx="441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0"/>
              </a:spcBef>
              <a:defRPr sz="2400">
                <a:solidFill>
                  <a:schemeClr val="tx1"/>
                </a:solidFill>
                <a:latin typeface="Times New Roman" panose="02020603050405020304" pitchFamily="18" charset="0"/>
              </a:defRPr>
            </a:lvl1pPr>
            <a:lvl2pPr marL="742950" indent="-285750" algn="l">
              <a:spcBef>
                <a:spcPct val="0"/>
              </a:spcBef>
              <a:defRPr sz="2400">
                <a:solidFill>
                  <a:schemeClr val="tx1"/>
                </a:solidFill>
                <a:latin typeface="Times New Roman" panose="02020603050405020304" pitchFamily="18" charset="0"/>
              </a:defRPr>
            </a:lvl2pPr>
            <a:lvl3pPr marL="1143000" indent="-228600" algn="l">
              <a:spcBef>
                <a:spcPct val="0"/>
              </a:spcBef>
              <a:defRPr sz="2400">
                <a:solidFill>
                  <a:schemeClr val="tx1"/>
                </a:solidFill>
                <a:latin typeface="Times New Roman" panose="02020603050405020304" pitchFamily="18" charset="0"/>
              </a:defRPr>
            </a:lvl3pPr>
            <a:lvl4pPr marL="1600200" indent="-228600" algn="l">
              <a:spcBef>
                <a:spcPct val="0"/>
              </a:spcBef>
              <a:defRPr sz="2400">
                <a:solidFill>
                  <a:schemeClr val="tx1"/>
                </a:solidFill>
                <a:latin typeface="Times New Roman" panose="02020603050405020304" pitchFamily="18" charset="0"/>
              </a:defRPr>
            </a:lvl4pPr>
            <a:lvl5pPr marL="2057400" indent="-228600" algn="l">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Font typeface="Wingdings" panose="05000000000000000000" pitchFamily="2" charset="2"/>
              <a:buChar char="n"/>
            </a:pPr>
            <a:endParaRPr lang="en-US" altLang="en-US" sz="2000" b="0">
              <a:effectLst>
                <a:outerShdw blurRad="38100" dist="38100" dir="2700000" algn="tl">
                  <a:srgbClr val="000000"/>
                </a:outerShdw>
              </a:effectLst>
            </a:endParaRPr>
          </a:p>
        </p:txBody>
      </p:sp>
      <p:sp>
        <p:nvSpPr>
          <p:cNvPr id="203807" name="Text Box 31">
            <a:extLst>
              <a:ext uri="{FF2B5EF4-FFF2-40B4-BE49-F238E27FC236}">
                <a16:creationId xmlns:a16="http://schemas.microsoft.com/office/drawing/2014/main" id="{0BB111C6-E32C-4B24-98F3-516C1BBEBE81}"/>
              </a:ext>
            </a:extLst>
          </p:cNvPr>
          <p:cNvSpPr txBox="1">
            <a:spLocks noChangeArrowheads="1"/>
          </p:cNvSpPr>
          <p:nvPr/>
        </p:nvSpPr>
        <p:spPr bwMode="auto">
          <a:xfrm>
            <a:off x="4876800" y="2743200"/>
            <a:ext cx="2146300" cy="3365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chemeClr val="tx1"/>
                </a:solidFill>
              </a:rPr>
              <a:t>DEBUG “Hello World”</a:t>
            </a:r>
          </a:p>
        </p:txBody>
      </p:sp>
      <p:grpSp>
        <p:nvGrpSpPr>
          <p:cNvPr id="203801" name="Group 25">
            <a:extLst>
              <a:ext uri="{FF2B5EF4-FFF2-40B4-BE49-F238E27FC236}">
                <a16:creationId xmlns:a16="http://schemas.microsoft.com/office/drawing/2014/main" id="{0BC61780-0B6C-4CCA-812E-12FD531975A2}"/>
              </a:ext>
            </a:extLst>
          </p:cNvPr>
          <p:cNvGrpSpPr>
            <a:grpSpLocks/>
          </p:cNvGrpSpPr>
          <p:nvPr/>
        </p:nvGrpSpPr>
        <p:grpSpPr bwMode="auto">
          <a:xfrm>
            <a:off x="4648200" y="1066800"/>
            <a:ext cx="4343400" cy="3043238"/>
            <a:chOff x="2928" y="672"/>
            <a:chExt cx="2736" cy="1917"/>
          </a:xfrm>
        </p:grpSpPr>
        <p:pic>
          <p:nvPicPr>
            <p:cNvPr id="203800" name="Picture 24">
              <a:extLst>
                <a:ext uri="{FF2B5EF4-FFF2-40B4-BE49-F238E27FC236}">
                  <a16:creationId xmlns:a16="http://schemas.microsoft.com/office/drawing/2014/main" id="{F1D44388-9CA7-4F0E-AB36-497B2460CF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8" y="672"/>
              <a:ext cx="2736" cy="1917"/>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3798" name="Text Box 22">
              <a:extLst>
                <a:ext uri="{FF2B5EF4-FFF2-40B4-BE49-F238E27FC236}">
                  <a16:creationId xmlns:a16="http://schemas.microsoft.com/office/drawing/2014/main" id="{63FE62EA-220A-4BF3-B689-BAC770B5EC2C}"/>
                </a:ext>
              </a:extLst>
            </p:cNvPr>
            <p:cNvSpPr txBox="1">
              <a:spLocks noChangeArrowheads="1"/>
            </p:cNvSpPr>
            <p:nvPr/>
          </p:nvSpPr>
          <p:spPr bwMode="auto">
            <a:xfrm>
              <a:off x="3024" y="1680"/>
              <a:ext cx="1352" cy="366"/>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chemeClr val="tx1"/>
                  </a:solidFill>
                </a:rPr>
                <a:t>‘{$STAMP BS2}</a:t>
              </a:r>
            </a:p>
            <a:p>
              <a:pPr algn="l">
                <a:spcBef>
                  <a:spcPct val="0"/>
                </a:spcBef>
                <a:buClrTx/>
                <a:buSzTx/>
                <a:buFontTx/>
                <a:buNone/>
              </a:pPr>
              <a:r>
                <a:rPr lang="en-US" altLang="en-US" sz="1600" b="0">
                  <a:solidFill>
                    <a:schemeClr val="tx1"/>
                  </a:solidFill>
                </a:rPr>
                <a:t>DEBUG “Hello World”</a:t>
              </a:r>
            </a:p>
          </p:txBody>
        </p:sp>
      </p:grpSp>
      <p:sp>
        <p:nvSpPr>
          <p:cNvPr id="203802" name="Rectangle 26">
            <a:extLst>
              <a:ext uri="{FF2B5EF4-FFF2-40B4-BE49-F238E27FC236}">
                <a16:creationId xmlns:a16="http://schemas.microsoft.com/office/drawing/2014/main" id="{3D650F12-0674-4A9E-9FCE-6E790C04DB33}"/>
              </a:ext>
            </a:extLst>
          </p:cNvPr>
          <p:cNvSpPr>
            <a:spLocks noChangeArrowheads="1"/>
          </p:cNvSpPr>
          <p:nvPr/>
        </p:nvSpPr>
        <p:spPr bwMode="auto">
          <a:xfrm>
            <a:off x="228600" y="5486400"/>
            <a:ext cx="441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0"/>
              </a:spcBef>
              <a:defRPr sz="2400">
                <a:solidFill>
                  <a:schemeClr val="tx1"/>
                </a:solidFill>
                <a:latin typeface="Times New Roman" panose="02020603050405020304" pitchFamily="18" charset="0"/>
              </a:defRPr>
            </a:lvl1pPr>
            <a:lvl2pPr marL="742950" indent="-285750" algn="l">
              <a:spcBef>
                <a:spcPct val="0"/>
              </a:spcBef>
              <a:defRPr sz="2400">
                <a:solidFill>
                  <a:schemeClr val="tx1"/>
                </a:solidFill>
                <a:latin typeface="Times New Roman" panose="02020603050405020304" pitchFamily="18" charset="0"/>
              </a:defRPr>
            </a:lvl2pPr>
            <a:lvl3pPr marL="1143000" indent="-228600" algn="l">
              <a:spcBef>
                <a:spcPct val="0"/>
              </a:spcBef>
              <a:defRPr sz="2400">
                <a:solidFill>
                  <a:schemeClr val="tx1"/>
                </a:solidFill>
                <a:latin typeface="Times New Roman" panose="02020603050405020304" pitchFamily="18" charset="0"/>
              </a:defRPr>
            </a:lvl3pPr>
            <a:lvl4pPr marL="1600200" indent="-228600" algn="l">
              <a:spcBef>
                <a:spcPct val="0"/>
              </a:spcBef>
              <a:defRPr sz="2400">
                <a:solidFill>
                  <a:schemeClr val="tx1"/>
                </a:solidFill>
                <a:latin typeface="Times New Roman" panose="02020603050405020304" pitchFamily="18" charset="0"/>
              </a:defRPr>
            </a:lvl4pPr>
            <a:lvl5pPr marL="2057400" indent="-228600" algn="l">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hlink"/>
              </a:buClr>
              <a:buSzPct val="80000"/>
              <a:buFont typeface="Wingdings 3" panose="05040102010807070707" pitchFamily="18" charset="2"/>
              <a:buChar char="}"/>
            </a:pPr>
            <a:r>
              <a:rPr lang="en-US" altLang="en-US" sz="1800" b="0">
                <a:effectLst>
                  <a:outerShdw blurRad="38100" dist="38100" dir="2700000" algn="tl">
                    <a:srgbClr val="000000"/>
                  </a:outerShdw>
                </a:effectLst>
                <a:latin typeface="Arial" panose="020B0604020202020204" pitchFamily="34" charset="0"/>
              </a:rPr>
              <a:t>A </a:t>
            </a:r>
            <a:r>
              <a:rPr lang="en-US" altLang="en-US" sz="1800" b="0" i="1">
                <a:effectLst>
                  <a:outerShdw blurRad="38100" dist="38100" dir="2700000" algn="tl">
                    <a:srgbClr val="000000"/>
                  </a:outerShdw>
                </a:effectLst>
                <a:latin typeface="Arial" panose="020B0604020202020204" pitchFamily="34" charset="0"/>
              </a:rPr>
              <a:t>directive</a:t>
            </a:r>
            <a:r>
              <a:rPr lang="en-US" altLang="en-US" sz="1800" b="0">
                <a:effectLst>
                  <a:outerShdw blurRad="38100" dist="38100" dir="2700000" algn="tl">
                    <a:srgbClr val="000000"/>
                  </a:outerShdw>
                </a:effectLst>
                <a:latin typeface="Arial" panose="020B0604020202020204" pitchFamily="34" charset="0"/>
              </a:rPr>
              <a:t> will be added to the top of your code.</a:t>
            </a:r>
          </a:p>
        </p:txBody>
      </p:sp>
      <p:sp>
        <p:nvSpPr>
          <p:cNvPr id="203793" name="Rectangle 17">
            <a:extLst>
              <a:ext uri="{FF2B5EF4-FFF2-40B4-BE49-F238E27FC236}">
                <a16:creationId xmlns:a16="http://schemas.microsoft.com/office/drawing/2014/main" id="{ACECAF17-CFFA-4C69-A958-2CF335CADA36}"/>
              </a:ext>
            </a:extLst>
          </p:cNvPr>
          <p:cNvSpPr>
            <a:spLocks noChangeArrowheads="1"/>
          </p:cNvSpPr>
          <p:nvPr/>
        </p:nvSpPr>
        <p:spPr bwMode="auto">
          <a:xfrm>
            <a:off x="6781800" y="1981200"/>
            <a:ext cx="228600" cy="228600"/>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794" name="Rectangle 18">
            <a:extLst>
              <a:ext uri="{FF2B5EF4-FFF2-40B4-BE49-F238E27FC236}">
                <a16:creationId xmlns:a16="http://schemas.microsoft.com/office/drawing/2014/main" id="{5F05CD01-DB7E-4792-BBEC-5A894AEC7E91}"/>
              </a:ext>
            </a:extLst>
          </p:cNvPr>
          <p:cNvSpPr>
            <a:spLocks noChangeArrowheads="1"/>
          </p:cNvSpPr>
          <p:nvPr/>
        </p:nvSpPr>
        <p:spPr bwMode="auto">
          <a:xfrm>
            <a:off x="4724400" y="1981200"/>
            <a:ext cx="1143000" cy="228600"/>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203793"/>
                                        </p:tgtEl>
                                        <p:attrNameLst>
                                          <p:attrName>style.visibility</p:attrName>
                                        </p:attrNameLst>
                                      </p:cBhvr>
                                      <p:to>
                                        <p:strVal val="visible"/>
                                      </p:to>
                                    </p:set>
                                    <p:anim calcmode="lin" valueType="num">
                                      <p:cBhvr additive="base">
                                        <p:cTn id="7" dur="500" fill="hold"/>
                                        <p:tgtEl>
                                          <p:spTgt spid="203793"/>
                                        </p:tgtEl>
                                        <p:attrNameLst>
                                          <p:attrName>ppt_x</p:attrName>
                                        </p:attrNameLst>
                                      </p:cBhvr>
                                      <p:tavLst>
                                        <p:tav tm="0">
                                          <p:val>
                                            <p:strVal val="0-#ppt_w/2"/>
                                          </p:val>
                                        </p:tav>
                                        <p:tav tm="100000">
                                          <p:val>
                                            <p:strVal val="#ppt_x"/>
                                          </p:val>
                                        </p:tav>
                                      </p:tavLst>
                                    </p:anim>
                                    <p:anim calcmode="lin" valueType="num">
                                      <p:cBhvr additive="base">
                                        <p:cTn id="8" dur="500" fill="hold"/>
                                        <p:tgtEl>
                                          <p:spTgt spid="20379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9" presetClass="entr" presetSubtype="0" fill="hold" grpId="0" nodeType="afterEffect">
                                  <p:stCondLst>
                                    <p:cond delay="2000"/>
                                  </p:stCondLst>
                                  <p:childTnLst>
                                    <p:set>
                                      <p:cBhvr>
                                        <p:cTn id="11" dur="1" fill="hold">
                                          <p:stCondLst>
                                            <p:cond delay="0"/>
                                          </p:stCondLst>
                                        </p:cTn>
                                        <p:tgtEl>
                                          <p:spTgt spid="203789"/>
                                        </p:tgtEl>
                                        <p:attrNameLst>
                                          <p:attrName>style.visibility</p:attrName>
                                        </p:attrNameLst>
                                      </p:cBhvr>
                                      <p:to>
                                        <p:strVal val="visible"/>
                                      </p:to>
                                    </p:set>
                                    <p:animEffect transition="in" filter="dissolve">
                                      <p:cBhvr>
                                        <p:cTn id="12" dur="500"/>
                                        <p:tgtEl>
                                          <p:spTgt spid="203789"/>
                                        </p:tgtEl>
                                      </p:cBhvr>
                                    </p:animEffect>
                                  </p:childTnLst>
                                </p:cTn>
                              </p:par>
                            </p:childTnLst>
                          </p:cTn>
                        </p:par>
                        <p:par>
                          <p:cTn id="13" fill="hold" nodeType="afterGroup">
                            <p:stCondLst>
                              <p:cond delay="4000"/>
                            </p:stCondLst>
                            <p:childTnLst>
                              <p:par>
                                <p:cTn id="14" presetID="1" presetClass="entr" presetSubtype="0" fill="hold" nodeType="afterEffect">
                                  <p:stCondLst>
                                    <p:cond delay="1000"/>
                                  </p:stCondLst>
                                  <p:childTnLst>
                                    <p:set>
                                      <p:cBhvr>
                                        <p:cTn id="15" dur="1" fill="hold">
                                          <p:stCondLst>
                                            <p:cond delay="499"/>
                                          </p:stCondLst>
                                        </p:cTn>
                                        <p:tgtEl>
                                          <p:spTgt spid="203784"/>
                                        </p:tgtEl>
                                        <p:attrNameLst>
                                          <p:attrName>style.visibility</p:attrName>
                                        </p:attrNameLst>
                                      </p:cBhvr>
                                      <p:to>
                                        <p:strVal val="visible"/>
                                      </p:to>
                                    </p:set>
                                  </p:childTnLst>
                                </p:cTn>
                              </p:par>
                            </p:childTnLst>
                          </p:cTn>
                        </p:par>
                        <p:par>
                          <p:cTn id="16" fill="hold" nodeType="afterGroup">
                            <p:stCondLst>
                              <p:cond delay="5500"/>
                            </p:stCondLst>
                            <p:childTnLst>
                              <p:par>
                                <p:cTn id="17" presetID="9" presetClass="entr" presetSubtype="0" fill="hold" grpId="0" nodeType="afterEffect">
                                  <p:stCondLst>
                                    <p:cond delay="2000"/>
                                  </p:stCondLst>
                                  <p:childTnLst>
                                    <p:set>
                                      <p:cBhvr>
                                        <p:cTn id="18" dur="1" fill="hold">
                                          <p:stCondLst>
                                            <p:cond delay="0"/>
                                          </p:stCondLst>
                                        </p:cTn>
                                        <p:tgtEl>
                                          <p:spTgt spid="203790"/>
                                        </p:tgtEl>
                                        <p:attrNameLst>
                                          <p:attrName>style.visibility</p:attrName>
                                        </p:attrNameLst>
                                      </p:cBhvr>
                                      <p:to>
                                        <p:strVal val="visible"/>
                                      </p:to>
                                    </p:set>
                                    <p:animEffect transition="in" filter="dissolve">
                                      <p:cBhvr>
                                        <p:cTn id="19" dur="500"/>
                                        <p:tgtEl>
                                          <p:spTgt spid="203790"/>
                                        </p:tgtEl>
                                      </p:cBhvr>
                                    </p:animEffect>
                                  </p:childTnLst>
                                </p:cTn>
                              </p:par>
                            </p:childTnLst>
                          </p:cTn>
                        </p:par>
                        <p:par>
                          <p:cTn id="20" fill="hold" nodeType="afterGroup">
                            <p:stCondLst>
                              <p:cond delay="8000"/>
                            </p:stCondLst>
                            <p:childTnLst>
                              <p:par>
                                <p:cTn id="21" presetID="2" presetClass="entr" presetSubtype="8" fill="hold" nodeType="afterEffect">
                                  <p:stCondLst>
                                    <p:cond delay="1000"/>
                                  </p:stCondLst>
                                  <p:childTnLst>
                                    <p:set>
                                      <p:cBhvr>
                                        <p:cTn id="22" dur="1" fill="hold">
                                          <p:stCondLst>
                                            <p:cond delay="0"/>
                                          </p:stCondLst>
                                        </p:cTn>
                                        <p:tgtEl>
                                          <p:spTgt spid="203794"/>
                                        </p:tgtEl>
                                        <p:attrNameLst>
                                          <p:attrName>style.visibility</p:attrName>
                                        </p:attrNameLst>
                                      </p:cBhvr>
                                      <p:to>
                                        <p:strVal val="visible"/>
                                      </p:to>
                                    </p:set>
                                    <p:anim calcmode="lin" valueType="num">
                                      <p:cBhvr additive="base">
                                        <p:cTn id="23" dur="500" fill="hold"/>
                                        <p:tgtEl>
                                          <p:spTgt spid="203794"/>
                                        </p:tgtEl>
                                        <p:attrNameLst>
                                          <p:attrName>ppt_x</p:attrName>
                                        </p:attrNameLst>
                                      </p:cBhvr>
                                      <p:tavLst>
                                        <p:tav tm="0">
                                          <p:val>
                                            <p:strVal val="0-#ppt_w/2"/>
                                          </p:val>
                                        </p:tav>
                                        <p:tav tm="100000">
                                          <p:val>
                                            <p:strVal val="#ppt_x"/>
                                          </p:val>
                                        </p:tav>
                                      </p:tavLst>
                                    </p:anim>
                                    <p:anim calcmode="lin" valueType="num">
                                      <p:cBhvr additive="base">
                                        <p:cTn id="24" dur="500" fill="hold"/>
                                        <p:tgtEl>
                                          <p:spTgt spid="203794"/>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9500"/>
                            </p:stCondLst>
                            <p:childTnLst>
                              <p:par>
                                <p:cTn id="26" presetID="1" presetClass="entr" presetSubtype="0" fill="hold" nodeType="afterEffect">
                                  <p:stCondLst>
                                    <p:cond delay="1000"/>
                                  </p:stCondLst>
                                  <p:childTnLst>
                                    <p:set>
                                      <p:cBhvr>
                                        <p:cTn id="27" dur="1" fill="hold">
                                          <p:stCondLst>
                                            <p:cond delay="499"/>
                                          </p:stCondLst>
                                        </p:cTn>
                                        <p:tgtEl>
                                          <p:spTgt spid="203785"/>
                                        </p:tgtEl>
                                        <p:attrNameLst>
                                          <p:attrName>style.visibility</p:attrName>
                                        </p:attrNameLst>
                                      </p:cBhvr>
                                      <p:to>
                                        <p:strVal val="visible"/>
                                      </p:to>
                                    </p:set>
                                  </p:childTnLst>
                                </p:cTn>
                              </p:par>
                            </p:childTnLst>
                          </p:cTn>
                        </p:par>
                        <p:par>
                          <p:cTn id="28" fill="hold" nodeType="afterGroup">
                            <p:stCondLst>
                              <p:cond delay="11000"/>
                            </p:stCondLst>
                            <p:childTnLst>
                              <p:par>
                                <p:cTn id="29" presetID="9" presetClass="entr" presetSubtype="0" fill="hold" grpId="0" nodeType="afterEffect">
                                  <p:stCondLst>
                                    <p:cond delay="2000"/>
                                  </p:stCondLst>
                                  <p:childTnLst>
                                    <p:set>
                                      <p:cBhvr>
                                        <p:cTn id="30" dur="1" fill="hold">
                                          <p:stCondLst>
                                            <p:cond delay="0"/>
                                          </p:stCondLst>
                                        </p:cTn>
                                        <p:tgtEl>
                                          <p:spTgt spid="203802"/>
                                        </p:tgtEl>
                                        <p:attrNameLst>
                                          <p:attrName>style.visibility</p:attrName>
                                        </p:attrNameLst>
                                      </p:cBhvr>
                                      <p:to>
                                        <p:strVal val="visible"/>
                                      </p:to>
                                    </p:set>
                                    <p:animEffect transition="in" filter="dissolve">
                                      <p:cBhvr>
                                        <p:cTn id="31" dur="500"/>
                                        <p:tgtEl>
                                          <p:spTgt spid="203802"/>
                                        </p:tgtEl>
                                      </p:cBhvr>
                                    </p:animEffect>
                                  </p:childTnLst>
                                </p:cTn>
                              </p:par>
                            </p:childTnLst>
                          </p:cTn>
                        </p:par>
                        <p:par>
                          <p:cTn id="32" fill="hold" nodeType="afterGroup">
                            <p:stCondLst>
                              <p:cond delay="13500"/>
                            </p:stCondLst>
                            <p:childTnLst>
                              <p:par>
                                <p:cTn id="33" presetID="1" presetClass="entr" presetSubtype="0" fill="hold" nodeType="afterEffect">
                                  <p:stCondLst>
                                    <p:cond delay="1000"/>
                                  </p:stCondLst>
                                  <p:childTnLst>
                                    <p:set>
                                      <p:cBhvr>
                                        <p:cTn id="34" dur="1" fill="hold">
                                          <p:stCondLst>
                                            <p:cond delay="499"/>
                                          </p:stCondLst>
                                        </p:cTn>
                                        <p:tgtEl>
                                          <p:spTgt spid="203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9" grpId="0" autoUpdateAnimBg="0"/>
      <p:bldP spid="203790" grpId="0" autoUpdateAnimBg="0"/>
      <p:bldP spid="203802"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1701F33-51E1-4858-87B4-ABAD2EF08490}"/>
              </a:ext>
            </a:extLst>
          </p:cNvPr>
          <p:cNvSpPr>
            <a:spLocks noGrp="1"/>
          </p:cNvSpPr>
          <p:nvPr>
            <p:ph type="sldNum" sz="quarter" idx="12"/>
          </p:nvPr>
        </p:nvSpPr>
        <p:spPr/>
        <p:txBody>
          <a:bodyPr/>
          <a:lstStyle/>
          <a:p>
            <a:fld id="{D0E7DCEA-4B3D-4B2F-9C6D-CAA83EF8EC80}" type="slidenum">
              <a:rPr lang="en-US" altLang="en-US"/>
              <a:pPr/>
              <a:t>39</a:t>
            </a:fld>
            <a:endParaRPr lang="en-US" altLang="en-US"/>
          </a:p>
        </p:txBody>
      </p:sp>
      <p:sp>
        <p:nvSpPr>
          <p:cNvPr id="205826" name="Rectangle 2">
            <a:extLst>
              <a:ext uri="{FF2B5EF4-FFF2-40B4-BE49-F238E27FC236}">
                <a16:creationId xmlns:a16="http://schemas.microsoft.com/office/drawing/2014/main" id="{646114F0-8041-4C13-AB94-5FB4510D1115}"/>
              </a:ext>
            </a:extLst>
          </p:cNvPr>
          <p:cNvSpPr>
            <a:spLocks noGrp="1" noRot="1" noChangeArrowheads="1"/>
          </p:cNvSpPr>
          <p:nvPr>
            <p:ph type="title"/>
          </p:nvPr>
        </p:nvSpPr>
        <p:spPr/>
        <p:txBody>
          <a:bodyPr/>
          <a:lstStyle/>
          <a:p>
            <a:r>
              <a:rPr lang="en-US" altLang="en-US"/>
              <a:t>Tokenizing and Errors</a:t>
            </a:r>
          </a:p>
        </p:txBody>
      </p:sp>
      <p:sp>
        <p:nvSpPr>
          <p:cNvPr id="205827" name="Rectangle 3">
            <a:extLst>
              <a:ext uri="{FF2B5EF4-FFF2-40B4-BE49-F238E27FC236}">
                <a16:creationId xmlns:a16="http://schemas.microsoft.com/office/drawing/2014/main" id="{F73AD73A-409B-47AF-A779-D2D0F73BD1A9}"/>
              </a:ext>
            </a:extLst>
          </p:cNvPr>
          <p:cNvSpPr>
            <a:spLocks noGrp="1" noRot="1" noChangeArrowheads="1"/>
          </p:cNvSpPr>
          <p:nvPr>
            <p:ph type="body" sz="half" idx="1"/>
          </p:nvPr>
        </p:nvSpPr>
        <p:spPr>
          <a:xfrm>
            <a:off x="152400" y="1066800"/>
            <a:ext cx="4343400" cy="5638800"/>
          </a:xfrm>
        </p:spPr>
        <p:txBody>
          <a:bodyPr/>
          <a:lstStyle/>
          <a:p>
            <a:pPr>
              <a:lnSpc>
                <a:spcPct val="90000"/>
              </a:lnSpc>
            </a:pPr>
            <a:r>
              <a:rPr lang="en-US" altLang="en-US" sz="1600"/>
              <a:t>When a program is ‘Ran’ the PBASIC code is converted to symbolic format called tokens.  These are stored in ROM memory on your  BASIC Stamp.</a:t>
            </a:r>
            <a:br>
              <a:rPr lang="en-US" altLang="en-US" sz="1600"/>
            </a:br>
            <a:endParaRPr lang="en-US" altLang="en-US" sz="1600"/>
          </a:p>
          <a:p>
            <a:pPr>
              <a:lnSpc>
                <a:spcPct val="90000"/>
              </a:lnSpc>
            </a:pPr>
            <a:r>
              <a:rPr lang="en-US" altLang="en-US" sz="1600"/>
              <a:t>In order to tokenize your program, the code must to conform to the rules of syntax for the language.</a:t>
            </a:r>
            <a:br>
              <a:rPr lang="en-US" altLang="en-US" sz="1600"/>
            </a:br>
            <a:endParaRPr lang="en-US" altLang="en-US" sz="1600"/>
          </a:p>
          <a:p>
            <a:pPr>
              <a:lnSpc>
                <a:spcPct val="90000"/>
              </a:lnSpc>
            </a:pPr>
            <a:r>
              <a:rPr lang="en-US" altLang="en-US" sz="1600"/>
              <a:t>If there are errors:</a:t>
            </a:r>
            <a:endParaRPr lang="en-US" altLang="en-US" sz="2000"/>
          </a:p>
          <a:p>
            <a:pPr lvl="1">
              <a:lnSpc>
                <a:spcPct val="90000"/>
              </a:lnSpc>
            </a:pPr>
            <a:r>
              <a:rPr lang="en-US" altLang="en-US" sz="1600"/>
              <a:t>An error message will appear indicating a problem, the status turns </a:t>
            </a:r>
            <a:r>
              <a:rPr lang="en-US" altLang="en-US" sz="1600">
                <a:solidFill>
                  <a:srgbClr val="FF0000"/>
                </a:solidFill>
              </a:rPr>
              <a:t>red</a:t>
            </a:r>
            <a:r>
              <a:rPr lang="en-US" altLang="en-US" sz="1600"/>
              <a:t> and code is highlighted.</a:t>
            </a:r>
          </a:p>
          <a:p>
            <a:pPr lvl="1">
              <a:lnSpc>
                <a:spcPct val="90000"/>
              </a:lnSpc>
            </a:pPr>
            <a:r>
              <a:rPr lang="en-US" altLang="en-US" sz="1600"/>
              <a:t>Generally, the error can be found by looking before the highlighted area.</a:t>
            </a:r>
          </a:p>
          <a:p>
            <a:pPr lvl="1">
              <a:lnSpc>
                <a:spcPct val="90000"/>
              </a:lnSpc>
            </a:pPr>
            <a:r>
              <a:rPr lang="en-US" altLang="en-US" sz="1600"/>
              <a:t>Read your code carefully looking for the </a:t>
            </a:r>
            <a:r>
              <a:rPr lang="en-US" altLang="en-US" sz="1600" i="1"/>
              <a:t>syntax error</a:t>
            </a:r>
            <a:r>
              <a:rPr lang="en-US" altLang="en-US" sz="1600"/>
              <a:t> or </a:t>
            </a:r>
            <a:r>
              <a:rPr lang="en-US" altLang="en-US" sz="1600" i="1"/>
              <a:t>bug</a:t>
            </a:r>
            <a:r>
              <a:rPr lang="en-US" altLang="en-US" sz="1600"/>
              <a:t>.  In this example DEBUG is incorrectly spelled.</a:t>
            </a:r>
            <a:br>
              <a:rPr lang="en-US" altLang="en-US" sz="1600"/>
            </a:br>
            <a:endParaRPr lang="en-US" altLang="en-US" sz="2000"/>
          </a:p>
          <a:p>
            <a:pPr>
              <a:lnSpc>
                <a:spcPct val="90000"/>
              </a:lnSpc>
            </a:pPr>
            <a:r>
              <a:rPr lang="en-US" altLang="en-US" sz="1600"/>
              <a:t>Code may be syntax checked without downloading by using the Syntax Check button.</a:t>
            </a:r>
            <a:endParaRPr lang="en-US" altLang="en-US" sz="2400"/>
          </a:p>
        </p:txBody>
      </p:sp>
      <p:pic>
        <p:nvPicPr>
          <p:cNvPr id="205831" name="Picture 7">
            <a:extLst>
              <a:ext uri="{FF2B5EF4-FFF2-40B4-BE49-F238E27FC236}">
                <a16:creationId xmlns:a16="http://schemas.microsoft.com/office/drawing/2014/main" id="{3A8157B4-FA39-454E-B3D6-98F7B376A6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719" t="56250" r="1563" b="10417"/>
          <a:stretch>
            <a:fillRect/>
          </a:stretch>
        </p:blipFill>
        <p:spPr bwMode="auto">
          <a:xfrm>
            <a:off x="4648200" y="1766888"/>
            <a:ext cx="4343400" cy="2957512"/>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32" name="Picture 8">
            <a:extLst>
              <a:ext uri="{FF2B5EF4-FFF2-40B4-BE49-F238E27FC236}">
                <a16:creationId xmlns:a16="http://schemas.microsoft.com/office/drawing/2014/main" id="{8F6C65B9-CEE2-4ACD-A644-963EE33A3B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5247" t="66190" r="22820" b="30867"/>
          <a:stretch>
            <a:fillRect/>
          </a:stretch>
        </p:blipFill>
        <p:spPr bwMode="auto">
          <a:xfrm>
            <a:off x="4343400" y="5943600"/>
            <a:ext cx="400050" cy="446088"/>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833" name="Rectangle 9">
            <a:extLst>
              <a:ext uri="{FF2B5EF4-FFF2-40B4-BE49-F238E27FC236}">
                <a16:creationId xmlns:a16="http://schemas.microsoft.com/office/drawing/2014/main" id="{15884D4F-9B47-42AF-8885-398960AB49CD}"/>
              </a:ext>
            </a:extLst>
          </p:cNvPr>
          <p:cNvSpPr>
            <a:spLocks noChangeArrowheads="1"/>
          </p:cNvSpPr>
          <p:nvPr/>
        </p:nvSpPr>
        <p:spPr bwMode="auto">
          <a:xfrm>
            <a:off x="6248400" y="2667000"/>
            <a:ext cx="228600" cy="228600"/>
          </a:xfrm>
          <a:prstGeom prst="rect">
            <a:avLst/>
          </a:prstGeom>
          <a:noFill/>
          <a:ln w="28575">
            <a:solidFill>
              <a:srgbClr val="FF66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2000"/>
                                  </p:stCondLst>
                                  <p:childTnLst>
                                    <p:set>
                                      <p:cBhvr>
                                        <p:cTn id="6" dur="1" fill="hold">
                                          <p:stCondLst>
                                            <p:cond delay="0"/>
                                          </p:stCondLst>
                                        </p:cTn>
                                        <p:tgtEl>
                                          <p:spTgt spid="205833"/>
                                        </p:tgtEl>
                                        <p:attrNameLst>
                                          <p:attrName>style.visibility</p:attrName>
                                        </p:attrNameLst>
                                      </p:cBhvr>
                                      <p:to>
                                        <p:strVal val="visible"/>
                                      </p:to>
                                    </p:set>
                                    <p:anim calcmode="lin" valueType="num">
                                      <p:cBhvr additive="base">
                                        <p:cTn id="7" dur="500" fill="hold"/>
                                        <p:tgtEl>
                                          <p:spTgt spid="205833"/>
                                        </p:tgtEl>
                                        <p:attrNameLst>
                                          <p:attrName>ppt_x</p:attrName>
                                        </p:attrNameLst>
                                      </p:cBhvr>
                                      <p:tavLst>
                                        <p:tav tm="0">
                                          <p:val>
                                            <p:strVal val="0-#ppt_w/2"/>
                                          </p:val>
                                        </p:tav>
                                        <p:tav tm="100000">
                                          <p:val>
                                            <p:strVal val="#ppt_x"/>
                                          </p:val>
                                        </p:tav>
                                      </p:tavLst>
                                    </p:anim>
                                    <p:anim calcmode="lin" valueType="num">
                                      <p:cBhvr additive="base">
                                        <p:cTn id="8" dur="500" fill="hold"/>
                                        <p:tgtEl>
                                          <p:spTgt spid="2058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B2247253-6091-41F0-8EEC-2BF7D5A39B05}"/>
              </a:ext>
            </a:extLst>
          </p:cNvPr>
          <p:cNvSpPr>
            <a:spLocks noGrp="1"/>
          </p:cNvSpPr>
          <p:nvPr>
            <p:ph type="sldNum" sz="quarter" idx="12"/>
          </p:nvPr>
        </p:nvSpPr>
        <p:spPr/>
        <p:txBody>
          <a:bodyPr/>
          <a:lstStyle/>
          <a:p>
            <a:fld id="{638E0EC2-3B33-4DA8-8DF4-7490464657E5}" type="slidenum">
              <a:rPr lang="en-US" altLang="en-US"/>
              <a:pPr/>
              <a:t>4</a:t>
            </a:fld>
            <a:endParaRPr lang="en-US" altLang="en-US"/>
          </a:p>
        </p:txBody>
      </p:sp>
      <p:sp>
        <p:nvSpPr>
          <p:cNvPr id="496642" name="Rectangle 2">
            <a:extLst>
              <a:ext uri="{FF2B5EF4-FFF2-40B4-BE49-F238E27FC236}">
                <a16:creationId xmlns:a16="http://schemas.microsoft.com/office/drawing/2014/main" id="{FBB0137D-562F-470C-B6A6-074D8DA825FA}"/>
              </a:ext>
            </a:extLst>
          </p:cNvPr>
          <p:cNvSpPr>
            <a:spLocks noGrp="1" noRot="1" noChangeArrowheads="1"/>
          </p:cNvSpPr>
          <p:nvPr>
            <p:ph type="title"/>
          </p:nvPr>
        </p:nvSpPr>
        <p:spPr/>
        <p:txBody>
          <a:bodyPr/>
          <a:lstStyle/>
          <a:p>
            <a:r>
              <a:rPr lang="en-US" altLang="en-US"/>
              <a:t>Parts Required</a:t>
            </a:r>
          </a:p>
        </p:txBody>
      </p:sp>
      <p:sp>
        <p:nvSpPr>
          <p:cNvPr id="496643" name="Rectangle 3">
            <a:extLst>
              <a:ext uri="{FF2B5EF4-FFF2-40B4-BE49-F238E27FC236}">
                <a16:creationId xmlns:a16="http://schemas.microsoft.com/office/drawing/2014/main" id="{FF954B90-5C07-41E6-9D9D-19938C60DBCD}"/>
              </a:ext>
            </a:extLst>
          </p:cNvPr>
          <p:cNvSpPr>
            <a:spLocks noGrp="1" noRot="1" noChangeArrowheads="1"/>
          </p:cNvSpPr>
          <p:nvPr>
            <p:ph type="body" idx="1"/>
          </p:nvPr>
        </p:nvSpPr>
        <p:spPr>
          <a:xfrm>
            <a:off x="301625" y="762000"/>
            <a:ext cx="8540750" cy="3200400"/>
          </a:xfrm>
        </p:spPr>
        <p:txBody>
          <a:bodyPr/>
          <a:lstStyle/>
          <a:p>
            <a:pPr>
              <a:lnSpc>
                <a:spcPct val="90000"/>
              </a:lnSpc>
            </a:pPr>
            <a:r>
              <a:rPr lang="en-US" altLang="en-US" sz="2800"/>
              <a:t>This tutorial was written to use a minimum number of inexpensive components as possible in teaching the basic principles.</a:t>
            </a:r>
            <a:br>
              <a:rPr lang="en-US" altLang="en-US" sz="2800"/>
            </a:br>
            <a:endParaRPr lang="en-US" altLang="en-US" sz="2800"/>
          </a:p>
          <a:p>
            <a:pPr>
              <a:lnSpc>
                <a:spcPct val="90000"/>
              </a:lnSpc>
            </a:pPr>
            <a:r>
              <a:rPr lang="en-US" altLang="en-US" sz="2800"/>
              <a:t>The following are recommended:</a:t>
            </a:r>
          </a:p>
          <a:p>
            <a:pPr lvl="1">
              <a:lnSpc>
                <a:spcPct val="90000"/>
              </a:lnSpc>
            </a:pPr>
            <a:r>
              <a:rPr lang="en-US" altLang="en-US" sz="2400"/>
              <a:t>A BASIC Stamp 2 and a </a:t>
            </a:r>
            <a:r>
              <a:rPr lang="en-US" altLang="en-US" sz="2400">
                <a:hlinkClick r:id="rId2"/>
              </a:rPr>
              <a:t>carrier board</a:t>
            </a:r>
            <a:r>
              <a:rPr lang="en-US" altLang="en-US" sz="2400"/>
              <a:t>, such as the BOE, HomeWork Board, Activity Board or NX-1000, cables and software.</a:t>
            </a:r>
          </a:p>
        </p:txBody>
      </p:sp>
      <p:sp>
        <p:nvSpPr>
          <p:cNvPr id="496644" name="Text Box 4">
            <a:extLst>
              <a:ext uri="{FF2B5EF4-FFF2-40B4-BE49-F238E27FC236}">
                <a16:creationId xmlns:a16="http://schemas.microsoft.com/office/drawing/2014/main" id="{65F0DCA2-8E96-4068-A9C8-94C00EB2CF7D}"/>
              </a:ext>
            </a:extLst>
          </p:cNvPr>
          <p:cNvSpPr txBox="1">
            <a:spLocks noChangeArrowheads="1"/>
          </p:cNvSpPr>
          <p:nvPr/>
        </p:nvSpPr>
        <p:spPr bwMode="auto">
          <a:xfrm>
            <a:off x="1141413" y="4022725"/>
            <a:ext cx="3170237" cy="1069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chemeClr val="tx2"/>
                </a:solidFill>
                <a:effectLst>
                  <a:outerShdw blurRad="38100" dist="38100" dir="2700000" algn="tl">
                    <a:srgbClr val="000000"/>
                  </a:outerShdw>
                </a:effectLst>
              </a:rPr>
              <a:t>Parts for sections 4-7:</a:t>
            </a:r>
          </a:p>
          <a:p>
            <a:pPr algn="l">
              <a:spcBef>
                <a:spcPct val="0"/>
              </a:spcBef>
              <a:buClrTx/>
              <a:buSzTx/>
              <a:buFontTx/>
              <a:buNone/>
            </a:pPr>
            <a:r>
              <a:rPr lang="en-US" altLang="en-US" sz="1600" b="0">
                <a:solidFill>
                  <a:schemeClr val="tx1"/>
                </a:solidFill>
                <a:effectLst>
                  <a:outerShdw blurRad="38100" dist="38100" dir="2700000" algn="tl">
                    <a:srgbClr val="000000"/>
                  </a:outerShdw>
                </a:effectLst>
              </a:rPr>
              <a:t>(3) 220 Ohm Resistors</a:t>
            </a:r>
            <a:br>
              <a:rPr lang="en-US" altLang="en-US" sz="1600" b="0">
                <a:solidFill>
                  <a:schemeClr val="tx1"/>
                </a:solidFill>
                <a:effectLst>
                  <a:outerShdw blurRad="38100" dist="38100" dir="2700000" algn="tl">
                    <a:srgbClr val="000000"/>
                  </a:outerShdw>
                </a:effectLst>
              </a:rPr>
            </a:br>
            <a:r>
              <a:rPr lang="en-US" altLang="en-US" sz="1600" b="0">
                <a:solidFill>
                  <a:schemeClr val="tx1"/>
                </a:solidFill>
                <a:effectLst>
                  <a:outerShdw blurRad="38100" dist="38100" dir="2700000" algn="tl">
                    <a:srgbClr val="000000"/>
                  </a:outerShdw>
                </a:effectLst>
              </a:rPr>
              <a:t>(2) LEDs</a:t>
            </a:r>
            <a:br>
              <a:rPr lang="en-US" altLang="en-US" sz="1600" b="0">
                <a:solidFill>
                  <a:schemeClr val="tx1"/>
                </a:solidFill>
                <a:effectLst>
                  <a:outerShdw blurRad="38100" dist="38100" dir="2700000" algn="tl">
                    <a:srgbClr val="000000"/>
                  </a:outerShdw>
                </a:effectLst>
              </a:rPr>
            </a:br>
            <a:r>
              <a:rPr lang="en-US" altLang="en-US" sz="1600" b="0">
                <a:solidFill>
                  <a:schemeClr val="tx1"/>
                </a:solidFill>
                <a:effectLst>
                  <a:outerShdw blurRad="38100" dist="38100" dir="2700000" algn="tl">
                    <a:srgbClr val="000000"/>
                  </a:outerShdw>
                </a:effectLst>
              </a:rPr>
              <a:t>(2) N.O. Momentary Pushbuttons</a:t>
            </a:r>
            <a:endParaRPr lang="en-US" altLang="en-US" sz="1800" b="0">
              <a:solidFill>
                <a:schemeClr val="tx1"/>
              </a:solidFill>
            </a:endParaRPr>
          </a:p>
        </p:txBody>
      </p:sp>
      <p:sp>
        <p:nvSpPr>
          <p:cNvPr id="496645" name="Text Box 5">
            <a:extLst>
              <a:ext uri="{FF2B5EF4-FFF2-40B4-BE49-F238E27FC236}">
                <a16:creationId xmlns:a16="http://schemas.microsoft.com/office/drawing/2014/main" id="{5DA23305-EFA1-4FAF-B4BD-52B587B0E857}"/>
              </a:ext>
            </a:extLst>
          </p:cNvPr>
          <p:cNvSpPr txBox="1">
            <a:spLocks noChangeArrowheads="1"/>
          </p:cNvSpPr>
          <p:nvPr/>
        </p:nvSpPr>
        <p:spPr bwMode="auto">
          <a:xfrm>
            <a:off x="1143000" y="5029200"/>
            <a:ext cx="2728913" cy="1069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chemeClr val="tx1"/>
                </a:solidFill>
                <a:effectLst>
                  <a:outerShdw blurRad="38100" dist="38100" dir="2700000" algn="tl">
                    <a:srgbClr val="000000"/>
                  </a:outerShdw>
                </a:effectLst>
              </a:rPr>
              <a:t>(2) 1K Ohm Resistors</a:t>
            </a:r>
            <a:br>
              <a:rPr lang="en-US" altLang="en-US" sz="1600" b="0">
                <a:solidFill>
                  <a:schemeClr val="tx1"/>
                </a:solidFill>
                <a:effectLst>
                  <a:outerShdw blurRad="38100" dist="38100" dir="2700000" algn="tl">
                    <a:srgbClr val="000000"/>
                  </a:outerShdw>
                </a:effectLst>
              </a:rPr>
            </a:br>
            <a:r>
              <a:rPr lang="en-US" altLang="en-US" sz="1600" b="0">
                <a:solidFill>
                  <a:schemeClr val="tx1"/>
                </a:solidFill>
                <a:effectLst>
                  <a:outerShdw blurRad="38100" dist="38100" dir="2700000" algn="tl">
                    <a:srgbClr val="000000"/>
                  </a:outerShdw>
                </a:effectLst>
              </a:rPr>
              <a:t>(1) 0.1 microfarad capacitor </a:t>
            </a:r>
            <a:br>
              <a:rPr lang="en-US" altLang="en-US" sz="1600" b="0">
                <a:solidFill>
                  <a:schemeClr val="tx1"/>
                </a:solidFill>
                <a:effectLst>
                  <a:outerShdw blurRad="38100" dist="38100" dir="2700000" algn="tl">
                    <a:srgbClr val="000000"/>
                  </a:outerShdw>
                </a:effectLst>
              </a:rPr>
            </a:br>
            <a:r>
              <a:rPr lang="en-US" altLang="en-US" sz="1600" b="0">
                <a:solidFill>
                  <a:schemeClr val="tx1"/>
                </a:solidFill>
                <a:effectLst>
                  <a:outerShdw blurRad="38100" dist="38100" dir="2700000" algn="tl">
                    <a:srgbClr val="000000"/>
                  </a:outerShdw>
                </a:effectLst>
              </a:rPr>
              <a:t>(1) 10K Ohm Potentiometer</a:t>
            </a:r>
            <a:br>
              <a:rPr lang="en-US" altLang="en-US" sz="1600" b="0">
                <a:solidFill>
                  <a:schemeClr val="tx1"/>
                </a:solidFill>
                <a:effectLst>
                  <a:outerShdw blurRad="38100" dist="38100" dir="2700000" algn="tl">
                    <a:srgbClr val="000000"/>
                  </a:outerShdw>
                </a:effectLst>
              </a:rPr>
            </a:br>
            <a:r>
              <a:rPr lang="en-US" altLang="en-US" sz="1600" b="0">
                <a:solidFill>
                  <a:schemeClr val="tx1"/>
                </a:solidFill>
                <a:effectLst>
                  <a:outerShdw blurRad="38100" dist="38100" dir="2700000" algn="tl">
                    <a:srgbClr val="000000"/>
                  </a:outerShdw>
                </a:effectLst>
              </a:rPr>
              <a:t>(1) Piezoelectric Speaker</a:t>
            </a:r>
            <a:r>
              <a:rPr lang="en-US" altLang="en-US" sz="1600" b="0">
                <a:solidFill>
                  <a:schemeClr val="tx1"/>
                </a:solidFill>
              </a:rPr>
              <a:t> </a:t>
            </a:r>
          </a:p>
        </p:txBody>
      </p:sp>
      <p:sp>
        <p:nvSpPr>
          <p:cNvPr id="496646" name="Text Box 6">
            <a:extLst>
              <a:ext uri="{FF2B5EF4-FFF2-40B4-BE49-F238E27FC236}">
                <a16:creationId xmlns:a16="http://schemas.microsoft.com/office/drawing/2014/main" id="{B67CF799-70B5-4C14-8780-4545289830B6}"/>
              </a:ext>
            </a:extLst>
          </p:cNvPr>
          <p:cNvSpPr txBox="1">
            <a:spLocks noChangeArrowheads="1"/>
          </p:cNvSpPr>
          <p:nvPr/>
        </p:nvSpPr>
        <p:spPr bwMode="auto">
          <a:xfrm>
            <a:off x="4724400" y="4038600"/>
            <a:ext cx="3074988" cy="13144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chemeClr val="tx2"/>
                </a:solidFill>
                <a:effectLst>
                  <a:outerShdw blurRad="38100" dist="38100" dir="2700000" algn="tl">
                    <a:srgbClr val="000000"/>
                  </a:outerShdw>
                </a:effectLst>
              </a:rPr>
              <a:t>Additional Parts for Sections 8,9</a:t>
            </a:r>
          </a:p>
          <a:p>
            <a:pPr algn="l">
              <a:spcBef>
                <a:spcPct val="0"/>
              </a:spcBef>
              <a:buClrTx/>
              <a:buSzTx/>
              <a:buFontTx/>
              <a:buNone/>
            </a:pPr>
            <a:r>
              <a:rPr lang="en-US" altLang="en-US" sz="1600" b="0">
                <a:solidFill>
                  <a:schemeClr val="tx1"/>
                </a:solidFill>
                <a:effectLst>
                  <a:outerShdw blurRad="38100" dist="38100" dir="2700000" algn="tl">
                    <a:srgbClr val="000000"/>
                  </a:outerShdw>
                </a:effectLst>
              </a:rPr>
              <a:t>(1) 10K Ohm Resistor</a:t>
            </a:r>
            <a:br>
              <a:rPr lang="en-US" altLang="en-US" sz="1600" b="0">
                <a:solidFill>
                  <a:schemeClr val="tx1"/>
                </a:solidFill>
                <a:effectLst>
                  <a:outerShdw blurRad="38100" dist="38100" dir="2700000" algn="tl">
                    <a:srgbClr val="000000"/>
                  </a:outerShdw>
                </a:effectLst>
              </a:rPr>
            </a:br>
            <a:r>
              <a:rPr lang="en-US" altLang="en-US" sz="1600" b="0">
                <a:solidFill>
                  <a:schemeClr val="tx1"/>
                </a:solidFill>
                <a:effectLst>
                  <a:outerShdw blurRad="38100" dist="38100" dir="2700000" algn="tl">
                    <a:srgbClr val="000000"/>
                  </a:outerShdw>
                </a:effectLst>
              </a:rPr>
              <a:t>(1) 10uF Capacitor</a:t>
            </a:r>
            <a:br>
              <a:rPr lang="en-US" altLang="en-US" sz="1600" b="0">
                <a:solidFill>
                  <a:schemeClr val="tx1"/>
                </a:solidFill>
                <a:effectLst>
                  <a:outerShdw blurRad="38100" dist="38100" dir="2700000" algn="tl">
                    <a:srgbClr val="000000"/>
                  </a:outerShdw>
                </a:effectLst>
              </a:rPr>
            </a:br>
            <a:r>
              <a:rPr lang="en-US" altLang="en-US" sz="1600" b="0">
                <a:solidFill>
                  <a:schemeClr val="tx1"/>
                </a:solidFill>
                <a:effectLst>
                  <a:outerShdw blurRad="38100" dist="38100" dir="2700000" algn="tl">
                    <a:srgbClr val="000000"/>
                  </a:outerShdw>
                </a:effectLst>
              </a:rPr>
              <a:t>(1) ADC0831</a:t>
            </a:r>
            <a:br>
              <a:rPr lang="en-US" altLang="en-US" sz="1600" b="0">
                <a:solidFill>
                  <a:schemeClr val="tx1"/>
                </a:solidFill>
                <a:effectLst>
                  <a:outerShdw blurRad="38100" dist="38100" dir="2700000" algn="tl">
                    <a:srgbClr val="000000"/>
                  </a:outerShdw>
                </a:effectLst>
              </a:rPr>
            </a:br>
            <a:r>
              <a:rPr lang="en-US" altLang="en-US" sz="1600" b="0">
                <a:solidFill>
                  <a:schemeClr val="tx1"/>
                </a:solidFill>
                <a:effectLst>
                  <a:outerShdw blurRad="38100" dist="38100" dir="2700000" algn="tl">
                    <a:srgbClr val="000000"/>
                  </a:outerShdw>
                </a:effectLst>
              </a:rPr>
              <a:t>(1) LM34 Temperature Sensor</a:t>
            </a:r>
            <a:endParaRPr lang="en-US" altLang="en-US" sz="1800" b="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EC41CAE-D424-49D5-8E8B-DC4906A481CF}"/>
              </a:ext>
            </a:extLst>
          </p:cNvPr>
          <p:cNvSpPr>
            <a:spLocks noGrp="1"/>
          </p:cNvSpPr>
          <p:nvPr>
            <p:ph type="sldNum" sz="quarter" idx="12"/>
          </p:nvPr>
        </p:nvSpPr>
        <p:spPr/>
        <p:txBody>
          <a:bodyPr/>
          <a:lstStyle/>
          <a:p>
            <a:fld id="{E313E734-3D7E-40CE-B2D4-BB56E6B82A77}" type="slidenum">
              <a:rPr lang="en-US" altLang="en-US"/>
              <a:pPr/>
              <a:t>40</a:t>
            </a:fld>
            <a:endParaRPr lang="en-US" altLang="en-US"/>
          </a:p>
        </p:txBody>
      </p:sp>
      <p:sp>
        <p:nvSpPr>
          <p:cNvPr id="231426" name="Rectangle 2">
            <a:extLst>
              <a:ext uri="{FF2B5EF4-FFF2-40B4-BE49-F238E27FC236}">
                <a16:creationId xmlns:a16="http://schemas.microsoft.com/office/drawing/2014/main" id="{6CA0AECA-2831-48E5-A02C-B045DE4E1919}"/>
              </a:ext>
            </a:extLst>
          </p:cNvPr>
          <p:cNvSpPr>
            <a:spLocks noGrp="1" noRot="1" noChangeArrowheads="1"/>
          </p:cNvSpPr>
          <p:nvPr>
            <p:ph type="title"/>
          </p:nvPr>
        </p:nvSpPr>
        <p:spPr/>
        <p:txBody>
          <a:bodyPr/>
          <a:lstStyle/>
          <a:p>
            <a:r>
              <a:rPr lang="en-US" altLang="en-US"/>
              <a:t>Commenting Code</a:t>
            </a:r>
          </a:p>
        </p:txBody>
      </p:sp>
      <p:sp>
        <p:nvSpPr>
          <p:cNvPr id="231427" name="Rectangle 3">
            <a:extLst>
              <a:ext uri="{FF2B5EF4-FFF2-40B4-BE49-F238E27FC236}">
                <a16:creationId xmlns:a16="http://schemas.microsoft.com/office/drawing/2014/main" id="{B78A7530-B098-4EDF-91C0-EF3EF4AF529D}"/>
              </a:ext>
            </a:extLst>
          </p:cNvPr>
          <p:cNvSpPr>
            <a:spLocks noGrp="1" noRot="1" noChangeArrowheads="1"/>
          </p:cNvSpPr>
          <p:nvPr>
            <p:ph type="body" idx="1"/>
          </p:nvPr>
        </p:nvSpPr>
        <p:spPr/>
        <p:txBody>
          <a:bodyPr/>
          <a:lstStyle/>
          <a:p>
            <a:pPr>
              <a:lnSpc>
                <a:spcPct val="90000"/>
              </a:lnSpc>
            </a:pPr>
            <a:r>
              <a:rPr lang="en-US" altLang="en-US" sz="2800"/>
              <a:t>Comments, or remarks, are descriptions or explanations the programmer puts in the code to clarify what it is doing.</a:t>
            </a:r>
            <a:br>
              <a:rPr lang="en-US" altLang="en-US" sz="2800"/>
            </a:br>
            <a:endParaRPr lang="en-US" altLang="en-US" sz="2800"/>
          </a:p>
          <a:p>
            <a:pPr>
              <a:lnSpc>
                <a:spcPct val="90000"/>
              </a:lnSpc>
            </a:pPr>
            <a:r>
              <a:rPr lang="en-US" altLang="en-US" sz="2800"/>
              <a:t>Comments are signified by leading with an apostrophe.</a:t>
            </a:r>
            <a:br>
              <a:rPr lang="en-US" altLang="en-US" sz="2800"/>
            </a:br>
            <a:endParaRPr lang="en-US" altLang="en-US" sz="2800"/>
          </a:p>
          <a:p>
            <a:pPr>
              <a:lnSpc>
                <a:spcPct val="90000"/>
              </a:lnSpc>
            </a:pPr>
            <a:r>
              <a:rPr lang="en-US" altLang="en-US" sz="2800"/>
              <a:t>Comments are NOT</a:t>
            </a:r>
            <a:br>
              <a:rPr lang="en-US" altLang="en-US" sz="2800"/>
            </a:br>
            <a:r>
              <a:rPr lang="en-US" altLang="en-US" sz="2800"/>
              <a:t>syntax checked, nor</a:t>
            </a:r>
            <a:br>
              <a:rPr lang="en-US" altLang="en-US" sz="2800"/>
            </a:br>
            <a:r>
              <a:rPr lang="en-US" altLang="en-US" sz="2800"/>
              <a:t>do they increase the</a:t>
            </a:r>
            <a:br>
              <a:rPr lang="en-US" altLang="en-US" sz="2800"/>
            </a:br>
            <a:r>
              <a:rPr lang="en-US" altLang="en-US" sz="2800"/>
              <a:t>size of your program.</a:t>
            </a:r>
            <a:br>
              <a:rPr lang="en-US" altLang="en-US" sz="2800"/>
            </a:br>
            <a:r>
              <a:rPr lang="en-US" altLang="en-US" sz="2800"/>
              <a:t>So comment often</a:t>
            </a:r>
            <a:br>
              <a:rPr lang="en-US" altLang="en-US" sz="2800"/>
            </a:br>
            <a:r>
              <a:rPr lang="en-US" altLang="en-US" sz="2800"/>
              <a:t>and at length!</a:t>
            </a:r>
            <a:endParaRPr lang="en-US" altLang="en-US" sz="4000"/>
          </a:p>
        </p:txBody>
      </p:sp>
      <p:pic>
        <p:nvPicPr>
          <p:cNvPr id="231429" name="Picture 5">
            <a:extLst>
              <a:ext uri="{FF2B5EF4-FFF2-40B4-BE49-F238E27FC236}">
                <a16:creationId xmlns:a16="http://schemas.microsoft.com/office/drawing/2014/main" id="{A43F22DC-B8AD-4B94-8A03-F530A8F554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048000"/>
            <a:ext cx="4800600" cy="3203575"/>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17C8D798-051D-4C9C-A7AC-C74E5A1A699A}"/>
              </a:ext>
            </a:extLst>
          </p:cNvPr>
          <p:cNvSpPr>
            <a:spLocks noGrp="1"/>
          </p:cNvSpPr>
          <p:nvPr>
            <p:ph type="sldNum" sz="quarter" idx="12"/>
          </p:nvPr>
        </p:nvSpPr>
        <p:spPr/>
        <p:txBody>
          <a:bodyPr/>
          <a:lstStyle/>
          <a:p>
            <a:fld id="{4E017A85-535D-49B5-925F-F1FC6353C8A0}" type="slidenum">
              <a:rPr lang="en-US" altLang="en-US"/>
              <a:pPr/>
              <a:t>41</a:t>
            </a:fld>
            <a:endParaRPr lang="en-US" altLang="en-US"/>
          </a:p>
        </p:txBody>
      </p:sp>
      <p:sp>
        <p:nvSpPr>
          <p:cNvPr id="201730" name="Rectangle 2">
            <a:extLst>
              <a:ext uri="{FF2B5EF4-FFF2-40B4-BE49-F238E27FC236}">
                <a16:creationId xmlns:a16="http://schemas.microsoft.com/office/drawing/2014/main" id="{7F2F08B8-7934-4E23-8E6B-6B69BE0F5C2F}"/>
              </a:ext>
            </a:extLst>
          </p:cNvPr>
          <p:cNvSpPr>
            <a:spLocks noGrp="1" noRot="1" noChangeArrowheads="1"/>
          </p:cNvSpPr>
          <p:nvPr>
            <p:ph type="title"/>
          </p:nvPr>
        </p:nvSpPr>
        <p:spPr/>
        <p:txBody>
          <a:bodyPr/>
          <a:lstStyle/>
          <a:p>
            <a:r>
              <a:rPr lang="en-US" altLang="en-US"/>
              <a:t>DEBUG Window</a:t>
            </a:r>
          </a:p>
        </p:txBody>
      </p:sp>
      <p:sp>
        <p:nvSpPr>
          <p:cNvPr id="201731" name="Rectangle 3">
            <a:extLst>
              <a:ext uri="{FF2B5EF4-FFF2-40B4-BE49-F238E27FC236}">
                <a16:creationId xmlns:a16="http://schemas.microsoft.com/office/drawing/2014/main" id="{9A41B21F-B3E5-4B4E-9FD7-5322D4C73F2F}"/>
              </a:ext>
            </a:extLst>
          </p:cNvPr>
          <p:cNvSpPr>
            <a:spLocks noGrp="1" noRot="1" noChangeArrowheads="1"/>
          </p:cNvSpPr>
          <p:nvPr>
            <p:ph type="body" sz="half" idx="1"/>
          </p:nvPr>
        </p:nvSpPr>
        <p:spPr>
          <a:xfrm>
            <a:off x="152400" y="1292225"/>
            <a:ext cx="4186238" cy="4498975"/>
          </a:xfrm>
        </p:spPr>
        <p:txBody>
          <a:bodyPr/>
          <a:lstStyle/>
          <a:p>
            <a:r>
              <a:rPr lang="en-US" altLang="en-US" sz="1800"/>
              <a:t>Programs may contain a DEBUG instruction.  This instruction sends serial data back to the computer on the serial cable.</a:t>
            </a:r>
            <a:br>
              <a:rPr lang="en-US" altLang="en-US" sz="1800"/>
            </a:br>
            <a:endParaRPr lang="en-US" altLang="en-US" sz="1800"/>
          </a:p>
          <a:p>
            <a:r>
              <a:rPr lang="en-US" altLang="en-US" sz="1800"/>
              <a:t>When DEBUG is present in a program, a DEBUG window will open in the Editor to view the returning data.</a:t>
            </a:r>
            <a:br>
              <a:rPr lang="en-US" altLang="en-US" sz="1800"/>
            </a:br>
            <a:endParaRPr lang="en-US" altLang="en-US" sz="1800"/>
          </a:p>
          <a:p>
            <a:r>
              <a:rPr lang="en-US" altLang="en-US" sz="1800"/>
              <a:t>The DEBUG button may be used to manually open a DEBUG window.</a:t>
            </a:r>
            <a:endParaRPr lang="en-US" altLang="en-US" sz="2400"/>
          </a:p>
          <a:p>
            <a:endParaRPr lang="en-US" altLang="en-US" sz="2400"/>
          </a:p>
        </p:txBody>
      </p:sp>
      <p:pic>
        <p:nvPicPr>
          <p:cNvPr id="201733" name="Picture 5">
            <a:extLst>
              <a:ext uri="{FF2B5EF4-FFF2-40B4-BE49-F238E27FC236}">
                <a16:creationId xmlns:a16="http://schemas.microsoft.com/office/drawing/2014/main" id="{3B22FE04-38CD-41DB-A526-0D25C69DA5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6643" t="15892" r="28918" b="74806"/>
          <a:stretch>
            <a:fillRect/>
          </a:stretch>
        </p:blipFill>
        <p:spPr bwMode="auto">
          <a:xfrm>
            <a:off x="3581400" y="4857750"/>
            <a:ext cx="533400" cy="40005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735" name="Picture 7">
            <a:extLst>
              <a:ext uri="{FF2B5EF4-FFF2-40B4-BE49-F238E27FC236}">
                <a16:creationId xmlns:a16="http://schemas.microsoft.com/office/drawing/2014/main" id="{DA3CEC68-1F66-41E9-ABAA-7BEEE7110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143000"/>
            <a:ext cx="4419600" cy="3095625"/>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736" name="Picture 8">
            <a:extLst>
              <a:ext uri="{FF2B5EF4-FFF2-40B4-BE49-F238E27FC236}">
                <a16:creationId xmlns:a16="http://schemas.microsoft.com/office/drawing/2014/main" id="{D34B104E-1FBF-4439-9D66-8C411D629F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276600"/>
            <a:ext cx="3505200" cy="28194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1737" name="Rectangle 9">
            <a:extLst>
              <a:ext uri="{FF2B5EF4-FFF2-40B4-BE49-F238E27FC236}">
                <a16:creationId xmlns:a16="http://schemas.microsoft.com/office/drawing/2014/main" id="{E870FFB4-F091-40F8-ABDF-4A9F879C2919}"/>
              </a:ext>
            </a:extLst>
          </p:cNvPr>
          <p:cNvSpPr>
            <a:spLocks noChangeArrowheads="1"/>
          </p:cNvSpPr>
          <p:nvPr/>
        </p:nvSpPr>
        <p:spPr bwMode="auto">
          <a:xfrm>
            <a:off x="6781800" y="2057400"/>
            <a:ext cx="381000" cy="304800"/>
          </a:xfrm>
          <a:prstGeom prst="rect">
            <a:avLst/>
          </a:prstGeom>
          <a:noFill/>
          <a:ln w="25400">
            <a:solidFill>
              <a:srgbClr val="FF66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000"/>
                                  </p:stCondLst>
                                  <p:childTnLst>
                                    <p:set>
                                      <p:cBhvr>
                                        <p:cTn id="6" dur="1" fill="hold">
                                          <p:stCondLst>
                                            <p:cond delay="499"/>
                                          </p:stCondLst>
                                        </p:cTn>
                                        <p:tgtEl>
                                          <p:spTgt spid="201736"/>
                                        </p:tgtEl>
                                        <p:attrNameLst>
                                          <p:attrName>style.visibility</p:attrName>
                                        </p:attrNameLst>
                                      </p:cBhvr>
                                      <p:to>
                                        <p:strVal val="visible"/>
                                      </p:to>
                                    </p:set>
                                  </p:childTnLst>
                                </p:cTn>
                              </p:par>
                            </p:childTnLst>
                          </p:cTn>
                        </p:par>
                        <p:par>
                          <p:cTn id="7" fill="hold" nodeType="afterGroup">
                            <p:stCondLst>
                              <p:cond delay="2500"/>
                            </p:stCondLst>
                            <p:childTnLst>
                              <p:par>
                                <p:cTn id="8" presetID="2" presetClass="entr" presetSubtype="8" fill="hold" nodeType="afterEffect">
                                  <p:stCondLst>
                                    <p:cond delay="2000"/>
                                  </p:stCondLst>
                                  <p:childTnLst>
                                    <p:set>
                                      <p:cBhvr>
                                        <p:cTn id="9" dur="1" fill="hold">
                                          <p:stCondLst>
                                            <p:cond delay="0"/>
                                          </p:stCondLst>
                                        </p:cTn>
                                        <p:tgtEl>
                                          <p:spTgt spid="201737"/>
                                        </p:tgtEl>
                                        <p:attrNameLst>
                                          <p:attrName>style.visibility</p:attrName>
                                        </p:attrNameLst>
                                      </p:cBhvr>
                                      <p:to>
                                        <p:strVal val="visible"/>
                                      </p:to>
                                    </p:set>
                                    <p:anim calcmode="lin" valueType="num">
                                      <p:cBhvr additive="base">
                                        <p:cTn id="10" dur="500" fill="hold"/>
                                        <p:tgtEl>
                                          <p:spTgt spid="201737"/>
                                        </p:tgtEl>
                                        <p:attrNameLst>
                                          <p:attrName>ppt_x</p:attrName>
                                        </p:attrNameLst>
                                      </p:cBhvr>
                                      <p:tavLst>
                                        <p:tav tm="0">
                                          <p:val>
                                            <p:strVal val="0-#ppt_w/2"/>
                                          </p:val>
                                        </p:tav>
                                        <p:tav tm="100000">
                                          <p:val>
                                            <p:strVal val="#ppt_x"/>
                                          </p:val>
                                        </p:tav>
                                      </p:tavLst>
                                    </p:anim>
                                    <p:anim calcmode="lin" valueType="num">
                                      <p:cBhvr additive="base">
                                        <p:cTn id="11" dur="500" fill="hold"/>
                                        <p:tgtEl>
                                          <p:spTgt spid="2017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C557747C-EF2E-4F51-A890-694DDA9CFB8A}"/>
              </a:ext>
            </a:extLst>
          </p:cNvPr>
          <p:cNvSpPr>
            <a:spLocks noGrp="1"/>
          </p:cNvSpPr>
          <p:nvPr>
            <p:ph type="sldNum" sz="quarter" idx="12"/>
          </p:nvPr>
        </p:nvSpPr>
        <p:spPr/>
        <p:txBody>
          <a:bodyPr/>
          <a:lstStyle/>
          <a:p>
            <a:fld id="{A5592FBC-7374-4798-AE6D-750FB205ECD7}" type="slidenum">
              <a:rPr lang="en-US" altLang="en-US"/>
              <a:pPr/>
              <a:t>42</a:t>
            </a:fld>
            <a:endParaRPr lang="en-US" altLang="en-US"/>
          </a:p>
        </p:txBody>
      </p:sp>
      <p:sp>
        <p:nvSpPr>
          <p:cNvPr id="229378" name="Rectangle 2">
            <a:extLst>
              <a:ext uri="{FF2B5EF4-FFF2-40B4-BE49-F238E27FC236}">
                <a16:creationId xmlns:a16="http://schemas.microsoft.com/office/drawing/2014/main" id="{9AB6356C-DC6E-44F0-83CB-A9FBFD2C96C6}"/>
              </a:ext>
            </a:extLst>
          </p:cNvPr>
          <p:cNvSpPr>
            <a:spLocks noGrp="1" noRot="1" noChangeArrowheads="1"/>
          </p:cNvSpPr>
          <p:nvPr>
            <p:ph type="title"/>
          </p:nvPr>
        </p:nvSpPr>
        <p:spPr/>
        <p:txBody>
          <a:bodyPr/>
          <a:lstStyle/>
          <a:p>
            <a:r>
              <a:rPr lang="en-US" altLang="en-US"/>
              <a:t>Memory Map</a:t>
            </a:r>
          </a:p>
        </p:txBody>
      </p:sp>
      <p:sp>
        <p:nvSpPr>
          <p:cNvPr id="229379" name="Rectangle 3">
            <a:extLst>
              <a:ext uri="{FF2B5EF4-FFF2-40B4-BE49-F238E27FC236}">
                <a16:creationId xmlns:a16="http://schemas.microsoft.com/office/drawing/2014/main" id="{704135FE-D96C-415A-A85B-CFC8FD5DF450}"/>
              </a:ext>
            </a:extLst>
          </p:cNvPr>
          <p:cNvSpPr>
            <a:spLocks noGrp="1" noRot="1" noChangeArrowheads="1"/>
          </p:cNvSpPr>
          <p:nvPr>
            <p:ph type="body" idx="1"/>
          </p:nvPr>
        </p:nvSpPr>
        <p:spPr>
          <a:xfrm>
            <a:off x="301625" y="1090613"/>
            <a:ext cx="8540750" cy="2259012"/>
          </a:xfrm>
        </p:spPr>
        <p:txBody>
          <a:bodyPr/>
          <a:lstStyle/>
          <a:p>
            <a:r>
              <a:rPr lang="en-US" altLang="en-US" sz="2400"/>
              <a:t>The Memory Map button will open the BASIC Stamp window.</a:t>
            </a:r>
          </a:p>
          <a:p>
            <a:r>
              <a:rPr lang="en-US" altLang="en-US" sz="2400"/>
              <a:t>This window shows how program (EEPROM) and variable memory (RAM) is being utilized.</a:t>
            </a:r>
          </a:p>
          <a:p>
            <a:r>
              <a:rPr lang="en-US" altLang="en-US" sz="2400"/>
              <a:t>Note that the program is stored in memory from bottom-up.</a:t>
            </a:r>
            <a:endParaRPr lang="en-US" altLang="en-US" sz="3600"/>
          </a:p>
        </p:txBody>
      </p:sp>
      <p:pic>
        <p:nvPicPr>
          <p:cNvPr id="229381" name="Picture 5">
            <a:extLst>
              <a:ext uri="{FF2B5EF4-FFF2-40B4-BE49-F238E27FC236}">
                <a16:creationId xmlns:a16="http://schemas.microsoft.com/office/drawing/2014/main" id="{0751F8D9-D462-40F5-9481-AC57850F5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352800"/>
            <a:ext cx="3962400" cy="3055938"/>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9382" name="Picture 6">
            <a:extLst>
              <a:ext uri="{FF2B5EF4-FFF2-40B4-BE49-F238E27FC236}">
                <a16:creationId xmlns:a16="http://schemas.microsoft.com/office/drawing/2014/main" id="{6A94895C-F217-49F6-ACB3-6D5F3D6F9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115" t="24719" r="82066" b="69905"/>
          <a:stretch>
            <a:fillRect/>
          </a:stretch>
        </p:blipFill>
        <p:spPr bwMode="auto">
          <a:xfrm>
            <a:off x="7924800" y="1219200"/>
            <a:ext cx="457200" cy="3810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9383" name="Text Box 7">
            <a:extLst>
              <a:ext uri="{FF2B5EF4-FFF2-40B4-BE49-F238E27FC236}">
                <a16:creationId xmlns:a16="http://schemas.microsoft.com/office/drawing/2014/main" id="{84670BCF-E8E1-46C8-B639-5D9C74E95052}"/>
              </a:ext>
            </a:extLst>
          </p:cNvPr>
          <p:cNvSpPr txBox="1">
            <a:spLocks noChangeArrowheads="1"/>
          </p:cNvSpPr>
          <p:nvPr/>
        </p:nvSpPr>
        <p:spPr bwMode="auto">
          <a:xfrm>
            <a:off x="228600" y="5105400"/>
            <a:ext cx="2209800" cy="8255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600">
                <a:solidFill>
                  <a:schemeClr val="tx1"/>
                </a:solidFill>
                <a:effectLst>
                  <a:outerShdw blurRad="38100" dist="38100" dir="2700000" algn="tl">
                    <a:srgbClr val="000000"/>
                  </a:outerShdw>
                </a:effectLst>
              </a:rPr>
              <a:t>EEPROM Memory:</a:t>
            </a:r>
            <a:br>
              <a:rPr lang="en-US" altLang="en-US" sz="1600">
                <a:solidFill>
                  <a:schemeClr val="tx1"/>
                </a:solidFill>
                <a:effectLst>
                  <a:outerShdw blurRad="38100" dist="38100" dir="2700000" algn="tl">
                    <a:srgbClr val="000000"/>
                  </a:outerShdw>
                </a:effectLst>
              </a:rPr>
            </a:br>
            <a:r>
              <a:rPr lang="en-US" altLang="en-US" sz="1600">
                <a:solidFill>
                  <a:schemeClr val="tx1"/>
                </a:solidFill>
                <a:effectLst>
                  <a:outerShdw blurRad="38100" dist="38100" dir="2700000" algn="tl">
                    <a:srgbClr val="000000"/>
                  </a:outerShdw>
                </a:effectLst>
              </a:rPr>
              <a:t>Program space of tokenized program</a:t>
            </a:r>
            <a:endParaRPr lang="en-US" altLang="en-US" sz="1800" b="0">
              <a:solidFill>
                <a:schemeClr val="tx1"/>
              </a:solidFill>
            </a:endParaRPr>
          </a:p>
        </p:txBody>
      </p:sp>
      <p:sp>
        <p:nvSpPr>
          <p:cNvPr id="229384" name="Line 8">
            <a:extLst>
              <a:ext uri="{FF2B5EF4-FFF2-40B4-BE49-F238E27FC236}">
                <a16:creationId xmlns:a16="http://schemas.microsoft.com/office/drawing/2014/main" id="{FF7FA0B1-FD12-4E74-A8B5-6508328B4272}"/>
              </a:ext>
            </a:extLst>
          </p:cNvPr>
          <p:cNvSpPr>
            <a:spLocks noChangeShapeType="1"/>
          </p:cNvSpPr>
          <p:nvPr/>
        </p:nvSpPr>
        <p:spPr bwMode="auto">
          <a:xfrm>
            <a:off x="228600" y="6172200"/>
            <a:ext cx="2895600"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385" name="Text Box 9">
            <a:extLst>
              <a:ext uri="{FF2B5EF4-FFF2-40B4-BE49-F238E27FC236}">
                <a16:creationId xmlns:a16="http://schemas.microsoft.com/office/drawing/2014/main" id="{B8FBC4B8-B170-471D-BA20-569118C1CBEE}"/>
              </a:ext>
            </a:extLst>
          </p:cNvPr>
          <p:cNvSpPr txBox="1">
            <a:spLocks noChangeArrowheads="1"/>
          </p:cNvSpPr>
          <p:nvPr/>
        </p:nvSpPr>
        <p:spPr bwMode="auto">
          <a:xfrm>
            <a:off x="6781800" y="4138613"/>
            <a:ext cx="1550988" cy="5810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a:solidFill>
                  <a:schemeClr val="tx1"/>
                </a:solidFill>
                <a:effectLst>
                  <a:outerShdw blurRad="38100" dist="38100" dir="2700000" algn="tl">
                    <a:srgbClr val="000000"/>
                  </a:outerShdw>
                </a:effectLst>
              </a:rPr>
              <a:t>RAM Memory:</a:t>
            </a:r>
          </a:p>
          <a:p>
            <a:pPr algn="l">
              <a:spcBef>
                <a:spcPct val="0"/>
              </a:spcBef>
              <a:buClrTx/>
              <a:buSzTx/>
              <a:buFontTx/>
              <a:buNone/>
            </a:pPr>
            <a:r>
              <a:rPr lang="en-US" altLang="en-US" sz="1600">
                <a:solidFill>
                  <a:schemeClr val="tx1"/>
                </a:solidFill>
                <a:effectLst>
                  <a:outerShdw blurRad="38100" dist="38100" dir="2700000" algn="tl">
                    <a:srgbClr val="000000"/>
                  </a:outerShdw>
                </a:effectLst>
              </a:rPr>
              <a:t>Variables</a:t>
            </a:r>
            <a:endParaRPr lang="en-US" altLang="en-US" sz="1800" b="0">
              <a:solidFill>
                <a:schemeClr val="tx1"/>
              </a:solidFill>
            </a:endParaRPr>
          </a:p>
        </p:txBody>
      </p:sp>
      <p:sp>
        <p:nvSpPr>
          <p:cNvPr id="229386" name="Line 10">
            <a:extLst>
              <a:ext uri="{FF2B5EF4-FFF2-40B4-BE49-F238E27FC236}">
                <a16:creationId xmlns:a16="http://schemas.microsoft.com/office/drawing/2014/main" id="{96983361-79FC-45EC-84D6-9297C4C149AF}"/>
              </a:ext>
            </a:extLst>
          </p:cNvPr>
          <p:cNvSpPr>
            <a:spLocks noChangeShapeType="1"/>
          </p:cNvSpPr>
          <p:nvPr/>
        </p:nvSpPr>
        <p:spPr bwMode="auto">
          <a:xfrm flipH="1">
            <a:off x="6172200" y="4876800"/>
            <a:ext cx="2133600"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387" name="Text Box 11">
            <a:extLst>
              <a:ext uri="{FF2B5EF4-FFF2-40B4-BE49-F238E27FC236}">
                <a16:creationId xmlns:a16="http://schemas.microsoft.com/office/drawing/2014/main" id="{A1477671-245A-4ED5-BE58-010044332F97}"/>
              </a:ext>
            </a:extLst>
          </p:cNvPr>
          <p:cNvSpPr txBox="1">
            <a:spLocks noChangeArrowheads="1"/>
          </p:cNvSpPr>
          <p:nvPr/>
        </p:nvSpPr>
        <p:spPr bwMode="auto">
          <a:xfrm>
            <a:off x="6781800" y="3224213"/>
            <a:ext cx="1550988" cy="5810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a:solidFill>
                  <a:schemeClr val="tx1"/>
                </a:solidFill>
                <a:effectLst>
                  <a:outerShdw blurRad="38100" dist="38100" dir="2700000" algn="tl">
                    <a:srgbClr val="000000"/>
                  </a:outerShdw>
                </a:effectLst>
              </a:rPr>
              <a:t>RAM Memory:</a:t>
            </a:r>
          </a:p>
          <a:p>
            <a:pPr algn="l">
              <a:spcBef>
                <a:spcPct val="0"/>
              </a:spcBef>
              <a:buClrTx/>
              <a:buSzTx/>
              <a:buFontTx/>
              <a:buNone/>
            </a:pPr>
            <a:r>
              <a:rPr lang="en-US" altLang="en-US" sz="1600">
                <a:solidFill>
                  <a:schemeClr val="tx1"/>
                </a:solidFill>
                <a:effectLst>
                  <a:outerShdw blurRad="38100" dist="38100" dir="2700000" algn="tl">
                    <a:srgbClr val="000000"/>
                  </a:outerShdw>
                </a:effectLst>
              </a:rPr>
              <a:t>I/O Control</a:t>
            </a:r>
            <a:endParaRPr lang="en-US" altLang="en-US" sz="1800" b="0">
              <a:solidFill>
                <a:schemeClr val="tx1"/>
              </a:solidFill>
            </a:endParaRPr>
          </a:p>
        </p:txBody>
      </p:sp>
      <p:sp>
        <p:nvSpPr>
          <p:cNvPr id="229388" name="Line 12">
            <a:extLst>
              <a:ext uri="{FF2B5EF4-FFF2-40B4-BE49-F238E27FC236}">
                <a16:creationId xmlns:a16="http://schemas.microsoft.com/office/drawing/2014/main" id="{2DC91674-138D-451A-BD18-39E2188AE74C}"/>
              </a:ext>
            </a:extLst>
          </p:cNvPr>
          <p:cNvSpPr>
            <a:spLocks noChangeShapeType="1"/>
          </p:cNvSpPr>
          <p:nvPr/>
        </p:nvSpPr>
        <p:spPr bwMode="auto">
          <a:xfrm flipH="1">
            <a:off x="6172200" y="3886200"/>
            <a:ext cx="2133600"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advClick="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1409538-2EE5-4A11-9B09-FC13E705A6E5}"/>
              </a:ext>
            </a:extLst>
          </p:cNvPr>
          <p:cNvSpPr>
            <a:spLocks noGrp="1"/>
          </p:cNvSpPr>
          <p:nvPr>
            <p:ph type="sldNum" sz="quarter" idx="12"/>
          </p:nvPr>
        </p:nvSpPr>
        <p:spPr/>
        <p:txBody>
          <a:bodyPr/>
          <a:lstStyle/>
          <a:p>
            <a:fld id="{D27EBB4C-975F-4188-A100-22D42824225F}" type="slidenum">
              <a:rPr lang="en-US" altLang="en-US"/>
              <a:pPr/>
              <a:t>43</a:t>
            </a:fld>
            <a:endParaRPr lang="en-US" altLang="en-US"/>
          </a:p>
        </p:txBody>
      </p:sp>
      <p:sp>
        <p:nvSpPr>
          <p:cNvPr id="200706" name="Rectangle 2">
            <a:extLst>
              <a:ext uri="{FF2B5EF4-FFF2-40B4-BE49-F238E27FC236}">
                <a16:creationId xmlns:a16="http://schemas.microsoft.com/office/drawing/2014/main" id="{8B1128CD-87FD-4B6C-A50C-6B01432AA370}"/>
              </a:ext>
            </a:extLst>
          </p:cNvPr>
          <p:cNvSpPr>
            <a:spLocks noGrp="1" noRot="1" noChangeArrowheads="1"/>
          </p:cNvSpPr>
          <p:nvPr>
            <p:ph type="title"/>
          </p:nvPr>
        </p:nvSpPr>
        <p:spPr/>
        <p:txBody>
          <a:bodyPr/>
          <a:lstStyle/>
          <a:p>
            <a:r>
              <a:rPr lang="en-US" altLang="en-US"/>
              <a:t>Preferences</a:t>
            </a:r>
          </a:p>
        </p:txBody>
      </p:sp>
      <p:sp>
        <p:nvSpPr>
          <p:cNvPr id="200707" name="Rectangle 3">
            <a:extLst>
              <a:ext uri="{FF2B5EF4-FFF2-40B4-BE49-F238E27FC236}">
                <a16:creationId xmlns:a16="http://schemas.microsoft.com/office/drawing/2014/main" id="{C5AA0FF7-66DE-40AB-A740-42A0223B5367}"/>
              </a:ext>
            </a:extLst>
          </p:cNvPr>
          <p:cNvSpPr>
            <a:spLocks noGrp="1" noRot="1" noChangeArrowheads="1"/>
          </p:cNvSpPr>
          <p:nvPr>
            <p:ph type="body" idx="1"/>
          </p:nvPr>
        </p:nvSpPr>
        <p:spPr>
          <a:xfrm>
            <a:off x="301625" y="685800"/>
            <a:ext cx="8540750" cy="5715000"/>
          </a:xfrm>
        </p:spPr>
        <p:txBody>
          <a:bodyPr/>
          <a:lstStyle/>
          <a:p>
            <a:pPr>
              <a:lnSpc>
                <a:spcPct val="90000"/>
              </a:lnSpc>
            </a:pPr>
            <a:r>
              <a:rPr lang="en-US" altLang="en-US" sz="2400"/>
              <a:t>Under the Preferences button         you may:</a:t>
            </a:r>
            <a:endParaRPr lang="en-US" altLang="en-US"/>
          </a:p>
          <a:p>
            <a:pPr lvl="1">
              <a:lnSpc>
                <a:spcPct val="90000"/>
              </a:lnSpc>
            </a:pPr>
            <a:r>
              <a:rPr lang="en-US" altLang="en-US" sz="2400"/>
              <a:t>Change color, font, and tab spacing for the text editor and debug screen.</a:t>
            </a:r>
            <a:br>
              <a:rPr lang="en-US" altLang="en-US" sz="2400"/>
            </a:br>
            <a:endParaRPr lang="en-US" altLang="en-US" sz="2400"/>
          </a:p>
          <a:p>
            <a:pPr lvl="1">
              <a:lnSpc>
                <a:spcPct val="90000"/>
              </a:lnSpc>
            </a:pPr>
            <a:r>
              <a:rPr lang="en-US" altLang="en-US" sz="2400"/>
              <a:t>Set the COM port on which </a:t>
            </a:r>
            <a:br>
              <a:rPr lang="en-US" altLang="en-US" sz="2400"/>
            </a:br>
            <a:r>
              <a:rPr lang="en-US" altLang="en-US" sz="2400"/>
              <a:t>the stamp is connected to, or </a:t>
            </a:r>
            <a:br>
              <a:rPr lang="en-US" altLang="en-US" sz="2400"/>
            </a:br>
            <a:r>
              <a:rPr lang="en-US" altLang="en-US" sz="2400"/>
              <a:t>be in automatic detection mode.</a:t>
            </a:r>
            <a:br>
              <a:rPr lang="en-US" altLang="en-US" sz="2400"/>
            </a:br>
            <a:endParaRPr lang="en-US" altLang="en-US" sz="2400"/>
          </a:p>
          <a:p>
            <a:pPr lvl="1">
              <a:lnSpc>
                <a:spcPct val="90000"/>
              </a:lnSpc>
            </a:pPr>
            <a:r>
              <a:rPr lang="en-US" altLang="en-US" sz="2400"/>
              <a:t>Modify the DEBUG</a:t>
            </a:r>
            <a:br>
              <a:rPr lang="en-US" altLang="en-US" sz="2400"/>
            </a:br>
            <a:r>
              <a:rPr lang="en-US" altLang="en-US" sz="2400"/>
              <a:t>settings.</a:t>
            </a:r>
            <a:br>
              <a:rPr lang="en-US" altLang="en-US" sz="2400"/>
            </a:br>
            <a:endParaRPr lang="en-US" altLang="en-US" sz="2400"/>
          </a:p>
          <a:p>
            <a:pPr lvl="1">
              <a:lnSpc>
                <a:spcPct val="90000"/>
              </a:lnSpc>
            </a:pPr>
            <a:r>
              <a:rPr lang="en-US" altLang="en-US" sz="2400"/>
              <a:t>You are encouraged to</a:t>
            </a:r>
            <a:br>
              <a:rPr lang="en-US" altLang="en-US" sz="2400"/>
            </a:br>
            <a:r>
              <a:rPr lang="en-US" altLang="en-US" sz="2400"/>
              <a:t>look through the available</a:t>
            </a:r>
            <a:br>
              <a:rPr lang="en-US" altLang="en-US" sz="2400"/>
            </a:br>
            <a:r>
              <a:rPr lang="en-US" altLang="en-US" sz="2400"/>
              <a:t>settings to become familiar</a:t>
            </a:r>
            <a:br>
              <a:rPr lang="en-US" altLang="en-US" sz="2400"/>
            </a:br>
            <a:r>
              <a:rPr lang="en-US" altLang="en-US" sz="2400"/>
              <a:t>with them.</a:t>
            </a:r>
            <a:endParaRPr lang="en-US" altLang="en-US" sz="3200"/>
          </a:p>
        </p:txBody>
      </p:sp>
      <p:pic>
        <p:nvPicPr>
          <p:cNvPr id="200708" name="Picture 4">
            <a:extLst>
              <a:ext uri="{FF2B5EF4-FFF2-40B4-BE49-F238E27FC236}">
                <a16:creationId xmlns:a16="http://schemas.microsoft.com/office/drawing/2014/main" id="{E5DDF10D-CFE2-4470-8B9E-FFE09EB6D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895600"/>
            <a:ext cx="2700338" cy="32766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0709" name="Picture 5">
            <a:extLst>
              <a:ext uri="{FF2B5EF4-FFF2-40B4-BE49-F238E27FC236}">
                <a16:creationId xmlns:a16="http://schemas.microsoft.com/office/drawing/2014/main" id="{6D3BCC04-726F-419D-9C35-ED61D058F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465" t="15892" r="61096" b="74806"/>
          <a:stretch>
            <a:fillRect/>
          </a:stretch>
        </p:blipFill>
        <p:spPr bwMode="auto">
          <a:xfrm>
            <a:off x="4876800" y="685800"/>
            <a:ext cx="457200" cy="342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3151007-C2FC-448E-A80D-2531807CA2EE}"/>
              </a:ext>
            </a:extLst>
          </p:cNvPr>
          <p:cNvSpPr>
            <a:spLocks noGrp="1"/>
          </p:cNvSpPr>
          <p:nvPr>
            <p:ph type="sldNum" sz="quarter" idx="12"/>
          </p:nvPr>
        </p:nvSpPr>
        <p:spPr/>
        <p:txBody>
          <a:bodyPr/>
          <a:lstStyle/>
          <a:p>
            <a:fld id="{0D86B041-B4F8-45DF-9BFA-52E958AEA005}" type="slidenum">
              <a:rPr lang="en-US" altLang="en-US"/>
              <a:pPr/>
              <a:t>44</a:t>
            </a:fld>
            <a:endParaRPr lang="en-US" altLang="en-US"/>
          </a:p>
        </p:txBody>
      </p:sp>
      <p:sp>
        <p:nvSpPr>
          <p:cNvPr id="206850" name="Rectangle 2">
            <a:extLst>
              <a:ext uri="{FF2B5EF4-FFF2-40B4-BE49-F238E27FC236}">
                <a16:creationId xmlns:a16="http://schemas.microsoft.com/office/drawing/2014/main" id="{E4EF53A4-06CF-4187-9504-AA22881FFE95}"/>
              </a:ext>
            </a:extLst>
          </p:cNvPr>
          <p:cNvSpPr>
            <a:spLocks noGrp="1" noRot="1" noChangeArrowheads="1"/>
          </p:cNvSpPr>
          <p:nvPr>
            <p:ph type="title"/>
          </p:nvPr>
        </p:nvSpPr>
        <p:spPr/>
        <p:txBody>
          <a:bodyPr/>
          <a:lstStyle/>
          <a:p>
            <a:r>
              <a:rPr lang="en-US" altLang="en-US"/>
              <a:t>Help Files</a:t>
            </a:r>
          </a:p>
        </p:txBody>
      </p:sp>
      <p:sp>
        <p:nvSpPr>
          <p:cNvPr id="206851" name="Rectangle 3">
            <a:extLst>
              <a:ext uri="{FF2B5EF4-FFF2-40B4-BE49-F238E27FC236}">
                <a16:creationId xmlns:a16="http://schemas.microsoft.com/office/drawing/2014/main" id="{CFE7D331-E2A6-4829-BA63-9EC6184F0F4B}"/>
              </a:ext>
            </a:extLst>
          </p:cNvPr>
          <p:cNvSpPr>
            <a:spLocks noGrp="1" noRot="1" noChangeArrowheads="1"/>
          </p:cNvSpPr>
          <p:nvPr>
            <p:ph type="body" sz="half" idx="1"/>
          </p:nvPr>
        </p:nvSpPr>
        <p:spPr>
          <a:xfrm>
            <a:off x="301625" y="762000"/>
            <a:ext cx="4186238" cy="5334000"/>
          </a:xfrm>
        </p:spPr>
        <p:txBody>
          <a:bodyPr/>
          <a:lstStyle/>
          <a:p>
            <a:r>
              <a:rPr lang="en-US" altLang="en-US" sz="2000"/>
              <a:t>There exists a help file that is very thorough at assisting you with any problems or questions you might have about instruction syntax or use while programming.</a:t>
            </a:r>
            <a:br>
              <a:rPr lang="en-US" altLang="en-US" sz="2000"/>
            </a:br>
            <a:endParaRPr lang="en-US" altLang="en-US" sz="2000"/>
          </a:p>
          <a:p>
            <a:r>
              <a:rPr lang="en-US" altLang="en-US" sz="2000"/>
              <a:t>By highlighting an instruction and pressing </a:t>
            </a:r>
            <a:r>
              <a:rPr lang="en-US" altLang="en-US" sz="2000" b="1"/>
              <a:t>F1</a:t>
            </a:r>
            <a:r>
              <a:rPr lang="en-US" altLang="en-US" sz="2000"/>
              <a:t>, the help files will open to display information on that instruction.</a:t>
            </a:r>
            <a:br>
              <a:rPr lang="en-US" altLang="en-US" sz="2000"/>
            </a:br>
            <a:endParaRPr lang="en-US" altLang="en-US" sz="2000"/>
          </a:p>
          <a:p>
            <a:r>
              <a:rPr lang="en-US" altLang="en-US" sz="2000"/>
              <a:t>Help provides a description, syntax (format) and example for each instruction.</a:t>
            </a:r>
            <a:endParaRPr lang="en-US" altLang="en-US" sz="2800"/>
          </a:p>
        </p:txBody>
      </p:sp>
      <p:pic>
        <p:nvPicPr>
          <p:cNvPr id="206854" name="Picture 6">
            <a:extLst>
              <a:ext uri="{FF2B5EF4-FFF2-40B4-BE49-F238E27FC236}">
                <a16:creationId xmlns:a16="http://schemas.microsoft.com/office/drawing/2014/main" id="{20E5E62F-79E8-4A94-A389-75908ABFE8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7769" t="15892" r="6509" b="74806"/>
          <a:stretch>
            <a:fillRect/>
          </a:stretch>
        </p:blipFill>
        <p:spPr bwMode="auto">
          <a:xfrm>
            <a:off x="3276600" y="2209800"/>
            <a:ext cx="609600" cy="365125"/>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855" name="Picture 7">
            <a:extLst>
              <a:ext uri="{FF2B5EF4-FFF2-40B4-BE49-F238E27FC236}">
                <a16:creationId xmlns:a16="http://schemas.microsoft.com/office/drawing/2014/main" id="{656F7023-A45A-4836-85A0-AF72CBCC4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196975"/>
            <a:ext cx="3457575" cy="2308225"/>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856" name="Picture 8">
            <a:extLst>
              <a:ext uri="{FF2B5EF4-FFF2-40B4-BE49-F238E27FC236}">
                <a16:creationId xmlns:a16="http://schemas.microsoft.com/office/drawing/2014/main" id="{35904FD2-B589-41FC-A6D9-60AAC925D4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706813"/>
            <a:ext cx="3429000" cy="2389187"/>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000"/>
                                  </p:stCondLst>
                                  <p:childTnLst>
                                    <p:set>
                                      <p:cBhvr>
                                        <p:cTn id="6" dur="1" fill="hold">
                                          <p:stCondLst>
                                            <p:cond delay="499"/>
                                          </p:stCondLst>
                                        </p:cTn>
                                        <p:tgtEl>
                                          <p:spTgt spid="206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D193CD3-A243-410C-B920-708946B95219}"/>
              </a:ext>
            </a:extLst>
          </p:cNvPr>
          <p:cNvSpPr>
            <a:spLocks noGrp="1"/>
          </p:cNvSpPr>
          <p:nvPr>
            <p:ph type="sldNum" sz="quarter" idx="12"/>
          </p:nvPr>
        </p:nvSpPr>
        <p:spPr/>
        <p:txBody>
          <a:bodyPr/>
          <a:lstStyle/>
          <a:p>
            <a:fld id="{636F8350-64D6-467C-8E5A-4FA159BEDDBC}" type="slidenum">
              <a:rPr lang="en-US" altLang="en-US"/>
              <a:pPr/>
              <a:t>45</a:t>
            </a:fld>
            <a:endParaRPr lang="en-US" altLang="en-US"/>
          </a:p>
        </p:txBody>
      </p:sp>
      <p:sp>
        <p:nvSpPr>
          <p:cNvPr id="258050" name="Rectangle 2">
            <a:extLst>
              <a:ext uri="{FF2B5EF4-FFF2-40B4-BE49-F238E27FC236}">
                <a16:creationId xmlns:a16="http://schemas.microsoft.com/office/drawing/2014/main" id="{C61D38AD-88A3-4A66-974B-68AB518C7B5E}"/>
              </a:ext>
            </a:extLst>
          </p:cNvPr>
          <p:cNvSpPr>
            <a:spLocks noGrp="1" noRot="1" noChangeArrowheads="1"/>
          </p:cNvSpPr>
          <p:nvPr>
            <p:ph type="title"/>
          </p:nvPr>
        </p:nvSpPr>
        <p:spPr/>
        <p:txBody>
          <a:bodyPr/>
          <a:lstStyle/>
          <a:p>
            <a:r>
              <a:rPr lang="en-US" altLang="en-US"/>
              <a:t>Instruction Syntax Convention</a:t>
            </a:r>
          </a:p>
        </p:txBody>
      </p:sp>
      <p:sp>
        <p:nvSpPr>
          <p:cNvPr id="258051" name="Rectangle 3">
            <a:extLst>
              <a:ext uri="{FF2B5EF4-FFF2-40B4-BE49-F238E27FC236}">
                <a16:creationId xmlns:a16="http://schemas.microsoft.com/office/drawing/2014/main" id="{2A58138F-7F54-4387-9495-6FE1902C2693}"/>
              </a:ext>
            </a:extLst>
          </p:cNvPr>
          <p:cNvSpPr>
            <a:spLocks noGrp="1" noRot="1" noChangeArrowheads="1"/>
          </p:cNvSpPr>
          <p:nvPr>
            <p:ph type="body" idx="1"/>
          </p:nvPr>
        </p:nvSpPr>
        <p:spPr>
          <a:xfrm>
            <a:off x="304800" y="914400"/>
            <a:ext cx="8540750" cy="4498975"/>
          </a:xfrm>
        </p:spPr>
        <p:txBody>
          <a:bodyPr/>
          <a:lstStyle/>
          <a:p>
            <a:pPr>
              <a:lnSpc>
                <a:spcPct val="90000"/>
              </a:lnSpc>
            </a:pPr>
            <a:r>
              <a:rPr lang="en-US" altLang="en-US" sz="2400"/>
              <a:t>BASIC Stamp instructions follow a common code convention for parameters (parts) of instructions.</a:t>
            </a:r>
            <a:br>
              <a:rPr lang="en-US" altLang="en-US" sz="2400"/>
            </a:br>
            <a:endParaRPr lang="en-US" altLang="en-US" sz="2400"/>
          </a:p>
          <a:p>
            <a:pPr>
              <a:lnSpc>
                <a:spcPct val="90000"/>
              </a:lnSpc>
            </a:pPr>
            <a:r>
              <a:rPr lang="en-US" altLang="en-US" sz="2400"/>
              <a:t>Take for example the FREQOUT instructions, which may be used to generate tones from a speaker:</a:t>
            </a:r>
            <a:br>
              <a:rPr lang="en-US" altLang="en-US" sz="2400"/>
            </a:br>
            <a:r>
              <a:rPr lang="en-US" altLang="en-US" sz="2400" b="1"/>
              <a:t>FREQOUT</a:t>
            </a:r>
            <a:r>
              <a:rPr lang="en-US" altLang="en-US" sz="2400"/>
              <a:t> </a:t>
            </a:r>
            <a:r>
              <a:rPr lang="en-US" altLang="en-US" sz="2400" b="1" i="1"/>
              <a:t>Pin, Period, Freq1 {, Freq2}</a:t>
            </a:r>
            <a:endParaRPr lang="en-US" altLang="en-US" sz="2400" b="1"/>
          </a:p>
          <a:p>
            <a:pPr lvl="1">
              <a:lnSpc>
                <a:spcPct val="90000"/>
              </a:lnSpc>
            </a:pPr>
            <a:r>
              <a:rPr lang="en-US" altLang="en-US" sz="2000"/>
              <a:t>The instruction requires that the </a:t>
            </a:r>
            <a:r>
              <a:rPr lang="en-US" altLang="en-US" sz="2000" i="1"/>
              <a:t>Pin</a:t>
            </a:r>
            <a:r>
              <a:rPr lang="en-US" altLang="en-US" sz="2000"/>
              <a:t>, </a:t>
            </a:r>
            <a:r>
              <a:rPr lang="en-US" altLang="en-US" sz="2000" i="1"/>
              <a:t>Period</a:t>
            </a:r>
            <a:r>
              <a:rPr lang="en-US" altLang="en-US" sz="2000"/>
              <a:t>, and </a:t>
            </a:r>
            <a:r>
              <a:rPr lang="en-US" altLang="en-US" sz="2000" i="1"/>
              <a:t>Freq1</a:t>
            </a:r>
            <a:r>
              <a:rPr lang="en-US" altLang="en-US" sz="2000"/>
              <a:t> is supplied and that each are separated by commas.</a:t>
            </a:r>
          </a:p>
          <a:p>
            <a:pPr lvl="1">
              <a:lnSpc>
                <a:spcPct val="90000"/>
              </a:lnSpc>
            </a:pPr>
            <a:r>
              <a:rPr lang="en-US" altLang="en-US" sz="2000"/>
              <a:t>Optionally, the user MAY provide </a:t>
            </a:r>
            <a:r>
              <a:rPr lang="en-US" altLang="en-US" sz="2000" i="1"/>
              <a:t>Freq2</a:t>
            </a:r>
            <a:r>
              <a:rPr lang="en-US" altLang="en-US" sz="2000"/>
              <a:t> indicated by braces { }.</a:t>
            </a:r>
            <a:br>
              <a:rPr lang="en-US" altLang="en-US" sz="2000"/>
            </a:br>
            <a:endParaRPr lang="en-US" altLang="en-US" sz="2400"/>
          </a:p>
          <a:p>
            <a:pPr>
              <a:lnSpc>
                <a:spcPct val="90000"/>
              </a:lnSpc>
            </a:pPr>
            <a:r>
              <a:rPr lang="en-US" altLang="en-US" sz="2400"/>
              <a:t>While PBASIC is NOT case-sensitive, the common convention is to capitalize instructions, and use 1</a:t>
            </a:r>
            <a:r>
              <a:rPr lang="en-US" altLang="en-US" sz="2400" baseline="30000"/>
              <a:t>st </a:t>
            </a:r>
            <a:r>
              <a:rPr lang="en-US" altLang="en-US" sz="2400"/>
              <a:t>letter upper-case for all other code.</a:t>
            </a:r>
            <a:endParaRPr lang="en-US" altLang="en-US" sz="3600"/>
          </a:p>
        </p:txBody>
      </p:sp>
    </p:spTree>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F99ABC1A-221A-4D96-90BC-ED4F553FAE95}"/>
              </a:ext>
            </a:extLst>
          </p:cNvPr>
          <p:cNvSpPr>
            <a:spLocks noGrp="1"/>
          </p:cNvSpPr>
          <p:nvPr>
            <p:ph type="sldNum" sz="quarter" idx="12"/>
          </p:nvPr>
        </p:nvSpPr>
        <p:spPr/>
        <p:txBody>
          <a:bodyPr/>
          <a:lstStyle/>
          <a:p>
            <a:fld id="{3B0604B8-ED72-4F9E-B087-CF5C90D6095F}" type="slidenum">
              <a:rPr lang="en-US" altLang="en-US"/>
              <a:pPr/>
              <a:t>46</a:t>
            </a:fld>
            <a:endParaRPr lang="en-US" altLang="en-US"/>
          </a:p>
        </p:txBody>
      </p:sp>
      <p:sp>
        <p:nvSpPr>
          <p:cNvPr id="233474" name="Rectangle 2">
            <a:extLst>
              <a:ext uri="{FF2B5EF4-FFF2-40B4-BE49-F238E27FC236}">
                <a16:creationId xmlns:a16="http://schemas.microsoft.com/office/drawing/2014/main" id="{529D2440-9BA7-40CF-9C5A-231451F3CE8C}"/>
              </a:ext>
            </a:extLst>
          </p:cNvPr>
          <p:cNvSpPr>
            <a:spLocks noGrp="1" noRot="1" noChangeArrowheads="1"/>
          </p:cNvSpPr>
          <p:nvPr>
            <p:ph type="title"/>
          </p:nvPr>
        </p:nvSpPr>
        <p:spPr>
          <a:xfrm>
            <a:off x="609600" y="3352800"/>
            <a:ext cx="7772400" cy="609600"/>
          </a:xfrm>
        </p:spPr>
        <p:txBody>
          <a:bodyPr/>
          <a:lstStyle/>
          <a:p>
            <a:r>
              <a:rPr lang="en-US" altLang="en-US"/>
              <a:t>End of Section 3</a:t>
            </a:r>
          </a:p>
        </p:txBody>
      </p:sp>
    </p:spTree>
  </p:cSld>
  <p:clrMapOvr>
    <a:masterClrMapping/>
  </p:clrMapOvr>
  <p:transition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725E368-5056-4286-B851-93D82D34DCBF}"/>
              </a:ext>
            </a:extLst>
          </p:cNvPr>
          <p:cNvSpPr>
            <a:spLocks noGrp="1"/>
          </p:cNvSpPr>
          <p:nvPr>
            <p:ph type="sldNum" sz="quarter" idx="12"/>
          </p:nvPr>
        </p:nvSpPr>
        <p:spPr/>
        <p:txBody>
          <a:bodyPr/>
          <a:lstStyle/>
          <a:p>
            <a:fld id="{A07CD565-B26C-4FA6-BAAC-F6FAAD2A8007}" type="slidenum">
              <a:rPr lang="en-US" altLang="en-US"/>
              <a:pPr/>
              <a:t>47</a:t>
            </a:fld>
            <a:endParaRPr lang="en-US" altLang="en-US"/>
          </a:p>
        </p:txBody>
      </p:sp>
      <p:sp>
        <p:nvSpPr>
          <p:cNvPr id="15362" name="Rectangle 2">
            <a:extLst>
              <a:ext uri="{FF2B5EF4-FFF2-40B4-BE49-F238E27FC236}">
                <a16:creationId xmlns:a16="http://schemas.microsoft.com/office/drawing/2014/main" id="{37BDE105-985B-462E-9F7F-F92CBD8CA550}"/>
              </a:ext>
            </a:extLst>
          </p:cNvPr>
          <p:cNvSpPr>
            <a:spLocks noGrp="1" noRot="1" noChangeArrowheads="1"/>
          </p:cNvSpPr>
          <p:nvPr>
            <p:ph type="title"/>
          </p:nvPr>
        </p:nvSpPr>
        <p:spPr/>
        <p:txBody>
          <a:bodyPr/>
          <a:lstStyle/>
          <a:p>
            <a:r>
              <a:rPr lang="en-US" altLang="en-US"/>
              <a:t>Section 4: Input, Output, and Processing</a:t>
            </a:r>
          </a:p>
        </p:txBody>
      </p:sp>
      <p:sp>
        <p:nvSpPr>
          <p:cNvPr id="15363" name="Rectangle 3">
            <a:extLst>
              <a:ext uri="{FF2B5EF4-FFF2-40B4-BE49-F238E27FC236}">
                <a16:creationId xmlns:a16="http://schemas.microsoft.com/office/drawing/2014/main" id="{62E5743C-5707-434A-8781-08363B00123B}"/>
              </a:ext>
            </a:extLst>
          </p:cNvPr>
          <p:cNvSpPr>
            <a:spLocks noGrp="1" noRot="1" noChangeArrowheads="1"/>
          </p:cNvSpPr>
          <p:nvPr>
            <p:ph type="body" idx="1"/>
          </p:nvPr>
        </p:nvSpPr>
        <p:spPr>
          <a:xfrm>
            <a:off x="301625" y="762000"/>
            <a:ext cx="8540750" cy="4978400"/>
          </a:xfrm>
        </p:spPr>
        <p:txBody>
          <a:bodyPr/>
          <a:lstStyle/>
          <a:p>
            <a:pPr>
              <a:lnSpc>
                <a:spcPct val="90000"/>
              </a:lnSpc>
            </a:pPr>
            <a:r>
              <a:rPr lang="en-US" altLang="en-US" sz="1800">
                <a:hlinkClick r:id="rId2" action="ppaction://hlinksldjump"/>
              </a:rPr>
              <a:t>Inputs, Processing, and Outputs</a:t>
            </a:r>
            <a:endParaRPr lang="en-US" altLang="en-US" sz="1800"/>
          </a:p>
          <a:p>
            <a:pPr>
              <a:lnSpc>
                <a:spcPct val="90000"/>
              </a:lnSpc>
            </a:pPr>
            <a:r>
              <a:rPr lang="en-US" altLang="en-US" sz="1800">
                <a:hlinkClick r:id="rId3" action="ppaction://hlinksldjump"/>
              </a:rPr>
              <a:t>Stamp I/O</a:t>
            </a:r>
            <a:endParaRPr lang="en-US" altLang="en-US" sz="1800"/>
          </a:p>
          <a:p>
            <a:pPr>
              <a:lnSpc>
                <a:spcPct val="90000"/>
              </a:lnSpc>
            </a:pPr>
            <a:r>
              <a:rPr lang="en-US" altLang="en-US" sz="1800">
                <a:hlinkClick r:id="rId4" action="ppaction://hlinksldjump"/>
              </a:rPr>
              <a:t>Output - Connecting an LED</a:t>
            </a:r>
            <a:endParaRPr lang="en-US" altLang="en-US" sz="1800"/>
          </a:p>
          <a:p>
            <a:pPr lvl="1">
              <a:lnSpc>
                <a:spcPct val="90000"/>
              </a:lnSpc>
            </a:pPr>
            <a:r>
              <a:rPr lang="en-US" altLang="en-US" sz="1800">
                <a:hlinkClick r:id="rId5" action="ppaction://hlinksldjump"/>
              </a:rPr>
              <a:t>Blinking the LED with HIGH, LOW</a:t>
            </a:r>
            <a:endParaRPr lang="en-US" altLang="en-US" sz="1800"/>
          </a:p>
          <a:p>
            <a:pPr lvl="1">
              <a:lnSpc>
                <a:spcPct val="90000"/>
              </a:lnSpc>
            </a:pPr>
            <a:r>
              <a:rPr lang="en-US" altLang="en-US" sz="1800">
                <a:hlinkClick r:id="rId6" action="ppaction://hlinksldjump"/>
              </a:rPr>
              <a:t>Blinking the LED with OUTPUT and OUT</a:t>
            </a:r>
            <a:endParaRPr lang="en-US" altLang="en-US" sz="1800"/>
          </a:p>
          <a:p>
            <a:pPr>
              <a:lnSpc>
                <a:spcPct val="90000"/>
              </a:lnSpc>
            </a:pPr>
            <a:r>
              <a:rPr lang="en-US" altLang="en-US" sz="1800">
                <a:hlinkClick r:id="rId7" action="ppaction://hlinksldjump"/>
              </a:rPr>
              <a:t>Debugging</a:t>
            </a:r>
            <a:endParaRPr lang="en-US" altLang="en-US" sz="1800"/>
          </a:p>
          <a:p>
            <a:pPr lvl="1">
              <a:lnSpc>
                <a:spcPct val="90000"/>
              </a:lnSpc>
            </a:pPr>
            <a:r>
              <a:rPr lang="en-US" altLang="en-US" sz="1800">
                <a:hlinkClick r:id="rId8" action="ppaction://hlinksldjump"/>
              </a:rPr>
              <a:t>DEBUG Instruction</a:t>
            </a:r>
            <a:endParaRPr lang="en-US" altLang="en-US" sz="1800"/>
          </a:p>
          <a:p>
            <a:pPr lvl="1">
              <a:lnSpc>
                <a:spcPct val="90000"/>
              </a:lnSpc>
            </a:pPr>
            <a:r>
              <a:rPr lang="en-US" altLang="en-US" sz="1800">
                <a:hlinkClick r:id="rId9" action="ppaction://hlinksldjump"/>
              </a:rPr>
              <a:t>DEBUG for Program Flow Information</a:t>
            </a:r>
            <a:endParaRPr lang="en-US" altLang="en-US" sz="1800"/>
          </a:p>
          <a:p>
            <a:pPr lvl="1">
              <a:lnSpc>
                <a:spcPct val="90000"/>
              </a:lnSpc>
            </a:pPr>
            <a:r>
              <a:rPr lang="en-US" altLang="en-US" sz="1800">
                <a:hlinkClick r:id="rId10" action="ppaction://hlinksldjump"/>
              </a:rPr>
              <a:t>Using DEBUG ? to Display Status</a:t>
            </a:r>
            <a:endParaRPr lang="en-US" altLang="en-US" sz="1800"/>
          </a:p>
          <a:p>
            <a:pPr>
              <a:lnSpc>
                <a:spcPct val="90000"/>
              </a:lnSpc>
            </a:pPr>
            <a:r>
              <a:rPr lang="en-US" altLang="en-US" sz="1800">
                <a:hlinkClick r:id="rId11" action="ppaction://hlinksldjump"/>
              </a:rPr>
              <a:t>Digital Inputs</a:t>
            </a:r>
            <a:endParaRPr lang="en-US" altLang="en-US" sz="1800"/>
          </a:p>
          <a:p>
            <a:pPr lvl="1">
              <a:lnSpc>
                <a:spcPct val="90000"/>
              </a:lnSpc>
            </a:pPr>
            <a:r>
              <a:rPr lang="en-US" altLang="en-US" sz="1800">
                <a:hlinkClick r:id="rId12" action="ppaction://hlinksldjump"/>
              </a:rPr>
              <a:t>Connecting an Active-Low Switch</a:t>
            </a:r>
            <a:endParaRPr lang="en-US" altLang="en-US" sz="1800"/>
          </a:p>
          <a:p>
            <a:pPr lvl="1">
              <a:lnSpc>
                <a:spcPct val="90000"/>
              </a:lnSpc>
            </a:pPr>
            <a:r>
              <a:rPr lang="en-US" altLang="en-US" sz="1800">
                <a:hlinkClick r:id="rId13" action="ppaction://hlinksldjump"/>
              </a:rPr>
              <a:t>Reading the Switch</a:t>
            </a:r>
            <a:endParaRPr lang="en-US" altLang="en-US" sz="1800"/>
          </a:p>
          <a:p>
            <a:pPr>
              <a:lnSpc>
                <a:spcPct val="90000"/>
              </a:lnSpc>
            </a:pPr>
            <a:r>
              <a:rPr lang="en-US" altLang="en-US" sz="1800">
                <a:hlinkClick r:id="rId14" action="ppaction://hlinksldjump"/>
              </a:rPr>
              <a:t>Controlling Outputs with Inputs</a:t>
            </a:r>
            <a:endParaRPr lang="en-US" altLang="en-US" sz="1800"/>
          </a:p>
          <a:p>
            <a:pPr>
              <a:lnSpc>
                <a:spcPct val="90000"/>
              </a:lnSpc>
            </a:pPr>
            <a:r>
              <a:rPr lang="en-US" altLang="en-US" sz="1800">
                <a:hlinkClick r:id="rId15" action="ppaction://hlinksldjump"/>
              </a:rPr>
              <a:t>DIRS, INS, OUTS</a:t>
            </a:r>
            <a:endParaRPr lang="en-US" altLang="en-US" sz="1800"/>
          </a:p>
          <a:p>
            <a:pPr>
              <a:lnSpc>
                <a:spcPct val="90000"/>
              </a:lnSpc>
            </a:pPr>
            <a:r>
              <a:rPr lang="en-US" altLang="en-US" sz="1800">
                <a:hlinkClick r:id="rId16" action="ppaction://hlinksldjump"/>
              </a:rPr>
              <a:t>Reading Analog Values with RCTime</a:t>
            </a:r>
            <a:endParaRPr lang="en-US" altLang="en-US" sz="1800"/>
          </a:p>
          <a:p>
            <a:pPr>
              <a:lnSpc>
                <a:spcPct val="90000"/>
              </a:lnSpc>
            </a:pPr>
            <a:r>
              <a:rPr lang="en-US" altLang="en-US" sz="1800">
                <a:hlinkClick r:id="rId17" action="ppaction://hlinksldjump"/>
              </a:rPr>
              <a:t>Frequency Output</a:t>
            </a:r>
            <a:endParaRPr lang="en-US" altLang="en-US" sz="2400"/>
          </a:p>
        </p:txBody>
      </p:sp>
    </p:spTree>
  </p:cSld>
  <p:clrMapOvr>
    <a:masterClrMapping/>
  </p:clrMapOvr>
  <p:transition advClick="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02BE332-9EA0-4BF2-B190-139EAD4837DC}"/>
              </a:ext>
            </a:extLst>
          </p:cNvPr>
          <p:cNvSpPr>
            <a:spLocks noGrp="1"/>
          </p:cNvSpPr>
          <p:nvPr>
            <p:ph type="sldNum" sz="quarter" idx="12"/>
          </p:nvPr>
        </p:nvSpPr>
        <p:spPr/>
        <p:txBody>
          <a:bodyPr/>
          <a:lstStyle/>
          <a:p>
            <a:fld id="{89D814B9-3D71-4692-9732-A36743780169}" type="slidenum">
              <a:rPr lang="en-US" altLang="en-US"/>
              <a:pPr/>
              <a:t>48</a:t>
            </a:fld>
            <a:endParaRPr lang="en-US" altLang="en-US"/>
          </a:p>
        </p:txBody>
      </p:sp>
      <p:sp>
        <p:nvSpPr>
          <p:cNvPr id="28674" name="Rectangle 2">
            <a:extLst>
              <a:ext uri="{FF2B5EF4-FFF2-40B4-BE49-F238E27FC236}">
                <a16:creationId xmlns:a16="http://schemas.microsoft.com/office/drawing/2014/main" id="{67830F52-09A0-4814-B936-2AC71F48CD29}"/>
              </a:ext>
            </a:extLst>
          </p:cNvPr>
          <p:cNvSpPr>
            <a:spLocks noGrp="1" noRot="1" noChangeArrowheads="1"/>
          </p:cNvSpPr>
          <p:nvPr>
            <p:ph type="title"/>
          </p:nvPr>
        </p:nvSpPr>
        <p:spPr/>
        <p:txBody>
          <a:bodyPr/>
          <a:lstStyle/>
          <a:p>
            <a:r>
              <a:rPr lang="en-US" altLang="en-US"/>
              <a:t>Inputs, Processing, and Outputs</a:t>
            </a:r>
          </a:p>
        </p:txBody>
      </p:sp>
      <p:sp>
        <p:nvSpPr>
          <p:cNvPr id="28675" name="Rectangle 3">
            <a:extLst>
              <a:ext uri="{FF2B5EF4-FFF2-40B4-BE49-F238E27FC236}">
                <a16:creationId xmlns:a16="http://schemas.microsoft.com/office/drawing/2014/main" id="{0841F2F4-16BA-4DF0-B156-45F143DA15F8}"/>
              </a:ext>
            </a:extLst>
          </p:cNvPr>
          <p:cNvSpPr>
            <a:spLocks noGrp="1" noRot="1" noChangeArrowheads="1"/>
          </p:cNvSpPr>
          <p:nvPr>
            <p:ph type="body" idx="1"/>
          </p:nvPr>
        </p:nvSpPr>
        <p:spPr/>
        <p:txBody>
          <a:bodyPr/>
          <a:lstStyle/>
          <a:p>
            <a:r>
              <a:rPr lang="en-US" altLang="en-US" sz="2400"/>
              <a:t>Any system or program accepts input, process information, and controls outputs.</a:t>
            </a:r>
            <a:br>
              <a:rPr lang="en-US" altLang="en-US" sz="2400"/>
            </a:br>
            <a:br>
              <a:rPr lang="en-US" altLang="en-US" sz="2400"/>
            </a:br>
            <a:endParaRPr lang="en-US" altLang="en-US" sz="2400"/>
          </a:p>
          <a:p>
            <a:pPr>
              <a:buFont typeface="Wingdings 3" panose="05040102010807070707" pitchFamily="18" charset="2"/>
              <a:buNone/>
            </a:pPr>
            <a:endParaRPr lang="en-US" altLang="en-US" sz="2400"/>
          </a:p>
          <a:p>
            <a:r>
              <a:rPr lang="en-US" altLang="en-US" sz="2400"/>
              <a:t>The BASIC Stamp, and other microcontrollers, specialize in using input devices such as switches, and controlling output devices such as LEDs (Light Emitting Diodes).</a:t>
            </a:r>
            <a:br>
              <a:rPr lang="en-US" altLang="en-US" sz="2400"/>
            </a:br>
            <a:endParaRPr lang="en-US" altLang="en-US" sz="2400"/>
          </a:p>
          <a:p>
            <a:r>
              <a:rPr lang="en-US" altLang="en-US" sz="2400"/>
              <a:t>A program, written in a form of the BASIC language called </a:t>
            </a:r>
            <a:r>
              <a:rPr lang="en-US" altLang="en-US" sz="2400" i="1"/>
              <a:t>PBASIC</a:t>
            </a:r>
            <a:r>
              <a:rPr lang="en-US" altLang="en-US" sz="2400"/>
              <a:t>, is used for processing by writing code that instructs the BS2 what actions to take.</a:t>
            </a:r>
            <a:endParaRPr lang="en-US" altLang="en-US" sz="2800">
              <a:solidFill>
                <a:schemeClr val="hlink"/>
              </a:solidFill>
            </a:endParaRPr>
          </a:p>
        </p:txBody>
      </p:sp>
      <p:sp>
        <p:nvSpPr>
          <p:cNvPr id="28677" name="Rectangle 5">
            <a:extLst>
              <a:ext uri="{FF2B5EF4-FFF2-40B4-BE49-F238E27FC236}">
                <a16:creationId xmlns:a16="http://schemas.microsoft.com/office/drawing/2014/main" id="{B1EFF80F-1BF6-4664-9C2C-9CA59856F809}"/>
              </a:ext>
            </a:extLst>
          </p:cNvPr>
          <p:cNvSpPr>
            <a:spLocks noChangeAspect="1" noChangeArrowheads="1"/>
          </p:cNvSpPr>
          <p:nvPr/>
        </p:nvSpPr>
        <p:spPr bwMode="auto">
          <a:xfrm>
            <a:off x="3886200" y="1979613"/>
            <a:ext cx="1371600" cy="457200"/>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ClrTx/>
              <a:buSzTx/>
              <a:buFontTx/>
              <a:buNone/>
            </a:pPr>
            <a:r>
              <a:rPr lang="en-US" altLang="en-US" sz="1400"/>
              <a:t>Processing</a:t>
            </a:r>
            <a:endParaRPr lang="en-US" altLang="en-US" sz="1400" b="0">
              <a:solidFill>
                <a:schemeClr val="tx1"/>
              </a:solidFill>
            </a:endParaRPr>
          </a:p>
        </p:txBody>
      </p:sp>
      <p:sp>
        <p:nvSpPr>
          <p:cNvPr id="28678" name="Rectangle 6">
            <a:extLst>
              <a:ext uri="{FF2B5EF4-FFF2-40B4-BE49-F238E27FC236}">
                <a16:creationId xmlns:a16="http://schemas.microsoft.com/office/drawing/2014/main" id="{83FD8EF6-73F3-471F-A675-4C0608BB4CDF}"/>
              </a:ext>
            </a:extLst>
          </p:cNvPr>
          <p:cNvSpPr>
            <a:spLocks noChangeArrowheads="1"/>
          </p:cNvSpPr>
          <p:nvPr/>
        </p:nvSpPr>
        <p:spPr bwMode="auto">
          <a:xfrm>
            <a:off x="5715000" y="1981200"/>
            <a:ext cx="1371600" cy="457200"/>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ClrTx/>
              <a:buSzTx/>
              <a:buFontTx/>
              <a:buNone/>
            </a:pPr>
            <a:r>
              <a:rPr lang="en-US" altLang="en-US" sz="1400"/>
              <a:t>Output</a:t>
            </a:r>
          </a:p>
        </p:txBody>
      </p:sp>
      <p:sp>
        <p:nvSpPr>
          <p:cNvPr id="28679" name="Line 7">
            <a:extLst>
              <a:ext uri="{FF2B5EF4-FFF2-40B4-BE49-F238E27FC236}">
                <a16:creationId xmlns:a16="http://schemas.microsoft.com/office/drawing/2014/main" id="{B531FFF2-FFA1-4E92-9C30-513EEEBAFEBB}"/>
              </a:ext>
            </a:extLst>
          </p:cNvPr>
          <p:cNvSpPr>
            <a:spLocks noChangeShapeType="1"/>
          </p:cNvSpPr>
          <p:nvPr/>
        </p:nvSpPr>
        <p:spPr bwMode="auto">
          <a:xfrm>
            <a:off x="3429000" y="2208213"/>
            <a:ext cx="457200"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8680" name="Line 8">
            <a:extLst>
              <a:ext uri="{FF2B5EF4-FFF2-40B4-BE49-F238E27FC236}">
                <a16:creationId xmlns:a16="http://schemas.microsoft.com/office/drawing/2014/main" id="{82F05355-BC19-495C-88D8-D53CDC9F4D1B}"/>
              </a:ext>
            </a:extLst>
          </p:cNvPr>
          <p:cNvSpPr>
            <a:spLocks noChangeShapeType="1"/>
          </p:cNvSpPr>
          <p:nvPr/>
        </p:nvSpPr>
        <p:spPr bwMode="auto">
          <a:xfrm>
            <a:off x="5257800" y="2208213"/>
            <a:ext cx="457200"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8681" name="Rectangle 9">
            <a:extLst>
              <a:ext uri="{FF2B5EF4-FFF2-40B4-BE49-F238E27FC236}">
                <a16:creationId xmlns:a16="http://schemas.microsoft.com/office/drawing/2014/main" id="{032202BF-CC0C-4A53-9548-A6353AE85E56}"/>
              </a:ext>
            </a:extLst>
          </p:cNvPr>
          <p:cNvSpPr>
            <a:spLocks noChangeArrowheads="1"/>
          </p:cNvSpPr>
          <p:nvPr/>
        </p:nvSpPr>
        <p:spPr bwMode="auto">
          <a:xfrm>
            <a:off x="2057400" y="1979613"/>
            <a:ext cx="1371600" cy="457200"/>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0"/>
              </a:spcBef>
              <a:buClrTx/>
              <a:buSzTx/>
              <a:buFontTx/>
              <a:buNone/>
            </a:pPr>
            <a:r>
              <a:rPr lang="en-US" altLang="en-US" sz="1400"/>
              <a:t>Input</a:t>
            </a:r>
            <a:endParaRPr lang="en-US" altLang="en-US" sz="1400" b="0">
              <a:solidFill>
                <a:schemeClr val="tx1"/>
              </a:solidFill>
            </a:endParaRPr>
          </a:p>
        </p:txBody>
      </p:sp>
    </p:spTree>
  </p:cSld>
  <p:clrMapOvr>
    <a:masterClrMapping/>
  </p:clrMapOvr>
  <p:transition advClick="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7C75156-DA24-496C-9326-B025AAE1934A}"/>
              </a:ext>
            </a:extLst>
          </p:cNvPr>
          <p:cNvSpPr>
            <a:spLocks noGrp="1"/>
          </p:cNvSpPr>
          <p:nvPr>
            <p:ph type="sldNum" sz="quarter" idx="12"/>
          </p:nvPr>
        </p:nvSpPr>
        <p:spPr/>
        <p:txBody>
          <a:bodyPr/>
          <a:lstStyle/>
          <a:p>
            <a:fld id="{92B34CAB-99E6-4239-82D0-4A9219DE446F}" type="slidenum">
              <a:rPr lang="en-US" altLang="en-US"/>
              <a:pPr/>
              <a:t>49</a:t>
            </a:fld>
            <a:endParaRPr lang="en-US" altLang="en-US"/>
          </a:p>
        </p:txBody>
      </p:sp>
      <p:sp>
        <p:nvSpPr>
          <p:cNvPr id="29698" name="Rectangle 2">
            <a:extLst>
              <a:ext uri="{FF2B5EF4-FFF2-40B4-BE49-F238E27FC236}">
                <a16:creationId xmlns:a16="http://schemas.microsoft.com/office/drawing/2014/main" id="{7440C21A-6FB4-4AD8-8B72-F75A249781FB}"/>
              </a:ext>
            </a:extLst>
          </p:cNvPr>
          <p:cNvSpPr>
            <a:spLocks noGrp="1" noRot="1" noChangeArrowheads="1"/>
          </p:cNvSpPr>
          <p:nvPr>
            <p:ph type="title"/>
          </p:nvPr>
        </p:nvSpPr>
        <p:spPr/>
        <p:txBody>
          <a:bodyPr/>
          <a:lstStyle/>
          <a:p>
            <a:r>
              <a:rPr lang="en-US" altLang="en-US"/>
              <a:t>Stamp I/O</a:t>
            </a:r>
          </a:p>
        </p:txBody>
      </p:sp>
      <p:sp>
        <p:nvSpPr>
          <p:cNvPr id="29699" name="Rectangle 3">
            <a:extLst>
              <a:ext uri="{FF2B5EF4-FFF2-40B4-BE49-F238E27FC236}">
                <a16:creationId xmlns:a16="http://schemas.microsoft.com/office/drawing/2014/main" id="{EC106062-BEB0-4711-851D-0B3A70DC6DB1}"/>
              </a:ext>
            </a:extLst>
          </p:cNvPr>
          <p:cNvSpPr>
            <a:spLocks noGrp="1" noRot="1" noChangeArrowheads="1"/>
          </p:cNvSpPr>
          <p:nvPr>
            <p:ph type="body" idx="1"/>
          </p:nvPr>
        </p:nvSpPr>
        <p:spPr/>
        <p:txBody>
          <a:bodyPr/>
          <a:lstStyle/>
          <a:p>
            <a:r>
              <a:rPr lang="en-US" altLang="en-US" sz="2400"/>
              <a:t>There are 16 I/O (Input/Output) pins on the BS2 labeled P0 to P15.  These are the pins through which input and output devices may be connected.</a:t>
            </a:r>
            <a:br>
              <a:rPr lang="en-US" altLang="en-US" sz="2400"/>
            </a:br>
            <a:endParaRPr lang="en-US" altLang="en-US" sz="2400"/>
          </a:p>
          <a:p>
            <a:r>
              <a:rPr lang="en-US" altLang="en-US" sz="2400"/>
              <a:t>Depending on the code that is written, each pin may act as an input to read a device, or as an output to control a device.</a:t>
            </a:r>
            <a:br>
              <a:rPr lang="en-US" altLang="en-US" sz="2400"/>
            </a:br>
            <a:endParaRPr lang="en-US" altLang="en-US" sz="2400"/>
          </a:p>
          <a:p>
            <a:r>
              <a:rPr lang="en-US" altLang="en-US" sz="2400"/>
              <a:t>We will begin by using a very common and simple output device, the LED.</a:t>
            </a:r>
            <a:endParaRPr lang="en-US" altLang="en-US"/>
          </a:p>
          <a:p>
            <a:endParaRPr lang="en-US" altLang="en-US"/>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57">
            <a:extLst>
              <a:ext uri="{FF2B5EF4-FFF2-40B4-BE49-F238E27FC236}">
                <a16:creationId xmlns:a16="http://schemas.microsoft.com/office/drawing/2014/main" id="{71A700F3-C846-45D6-BEA4-87B858FE6A00}"/>
              </a:ext>
            </a:extLst>
          </p:cNvPr>
          <p:cNvSpPr>
            <a:spLocks noGrp="1" noChangeArrowheads="1"/>
          </p:cNvSpPr>
          <p:nvPr>
            <p:ph type="sldNum" sz="quarter" idx="4"/>
          </p:nvPr>
        </p:nvSpPr>
        <p:spPr/>
        <p:txBody>
          <a:bodyPr/>
          <a:lstStyle/>
          <a:p>
            <a:fld id="{D339C8CF-2385-438A-9FFC-987C3D46D8DD}" type="slidenum">
              <a:rPr lang="en-US" altLang="en-US"/>
              <a:pPr/>
              <a:t>5</a:t>
            </a:fld>
            <a:endParaRPr lang="en-US" altLang="en-US"/>
          </a:p>
        </p:txBody>
      </p:sp>
      <p:sp>
        <p:nvSpPr>
          <p:cNvPr id="245762" name="Rectangle 2">
            <a:extLst>
              <a:ext uri="{FF2B5EF4-FFF2-40B4-BE49-F238E27FC236}">
                <a16:creationId xmlns:a16="http://schemas.microsoft.com/office/drawing/2014/main" id="{76C0AEF0-EDCD-410B-8921-9AAED1A7DDE5}"/>
              </a:ext>
            </a:extLst>
          </p:cNvPr>
          <p:cNvSpPr>
            <a:spLocks noGrp="1" noChangeArrowheads="1"/>
          </p:cNvSpPr>
          <p:nvPr>
            <p:ph type="ctrTitle"/>
          </p:nvPr>
        </p:nvSpPr>
        <p:spPr>
          <a:xfrm>
            <a:off x="685800" y="76200"/>
            <a:ext cx="7772400" cy="304800"/>
          </a:xfrm>
        </p:spPr>
        <p:txBody>
          <a:bodyPr/>
          <a:lstStyle/>
          <a:p>
            <a:r>
              <a:rPr lang="en-US" altLang="en-US" sz="2400" b="1">
                <a:solidFill>
                  <a:schemeClr val="tx1"/>
                </a:solidFill>
              </a:rPr>
              <a:t>Contents</a:t>
            </a:r>
            <a:endParaRPr lang="en-US" altLang="en-US" sz="3200" b="1">
              <a:solidFill>
                <a:schemeClr val="tx1"/>
              </a:solidFill>
            </a:endParaRPr>
          </a:p>
        </p:txBody>
      </p:sp>
      <p:sp>
        <p:nvSpPr>
          <p:cNvPr id="245881" name="Rectangle 121">
            <a:extLst>
              <a:ext uri="{FF2B5EF4-FFF2-40B4-BE49-F238E27FC236}">
                <a16:creationId xmlns:a16="http://schemas.microsoft.com/office/drawing/2014/main" id="{C7A20954-959C-4C98-998B-6C9717EFCB0F}"/>
              </a:ext>
            </a:extLst>
          </p:cNvPr>
          <p:cNvSpPr>
            <a:spLocks noChangeArrowheads="1"/>
          </p:cNvSpPr>
          <p:nvPr/>
        </p:nvSpPr>
        <p:spPr bwMode="auto">
          <a:xfrm>
            <a:off x="152400" y="381000"/>
            <a:ext cx="4038600" cy="990600"/>
          </a:xfrm>
          <a:prstGeom prst="rect">
            <a:avLst/>
          </a:prstGeom>
          <a:solidFill>
            <a:schemeClr val="tx1"/>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01" name="Text Box 41">
            <a:extLst>
              <a:ext uri="{FF2B5EF4-FFF2-40B4-BE49-F238E27FC236}">
                <a16:creationId xmlns:a16="http://schemas.microsoft.com/office/drawing/2014/main" id="{38448630-3523-45C3-A2A6-25DA95851058}"/>
              </a:ext>
            </a:extLst>
          </p:cNvPr>
          <p:cNvSpPr txBox="1">
            <a:spLocks noChangeArrowheads="1"/>
          </p:cNvSpPr>
          <p:nvPr/>
        </p:nvSpPr>
        <p:spPr bwMode="auto">
          <a:xfrm>
            <a:off x="914400" y="685800"/>
            <a:ext cx="3048000" cy="54927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a:solidFill>
                  <a:schemeClr val="accent1"/>
                </a:solidFill>
                <a:latin typeface="Tahoma" panose="020B0604030504040204" pitchFamily="34" charset="0"/>
              </a:rPr>
              <a:t>Operation,  Device I/O,</a:t>
            </a:r>
          </a:p>
          <a:p>
            <a:pPr algn="l">
              <a:spcBef>
                <a:spcPct val="0"/>
              </a:spcBef>
              <a:buClrTx/>
              <a:buSzTx/>
              <a:buFontTx/>
              <a:buNone/>
            </a:pPr>
            <a:r>
              <a:rPr lang="en-US" altLang="en-US">
                <a:solidFill>
                  <a:schemeClr val="accent1"/>
                </a:solidFill>
                <a:latin typeface="Tahoma" panose="020B0604030504040204" pitchFamily="34" charset="0"/>
              </a:rPr>
              <a:t>Memory,  Serial Programming,</a:t>
            </a:r>
          </a:p>
          <a:p>
            <a:pPr algn="l">
              <a:spcBef>
                <a:spcPct val="0"/>
              </a:spcBef>
              <a:buClrTx/>
              <a:buSzTx/>
              <a:buFontTx/>
              <a:buNone/>
            </a:pPr>
            <a:r>
              <a:rPr lang="en-US" altLang="en-US">
                <a:solidFill>
                  <a:schemeClr val="accent1"/>
                </a:solidFill>
                <a:latin typeface="Tahoma" panose="020B0604030504040204" pitchFamily="34" charset="0"/>
              </a:rPr>
              <a:t>Versions, BOE</a:t>
            </a:r>
            <a:endParaRPr lang="en-US" altLang="en-US" sz="1200">
              <a:solidFill>
                <a:schemeClr val="accent1"/>
              </a:solidFill>
              <a:latin typeface="Tahoma" panose="020B0604030504040204" pitchFamily="34" charset="0"/>
            </a:endParaRPr>
          </a:p>
        </p:txBody>
      </p:sp>
      <p:sp>
        <p:nvSpPr>
          <p:cNvPr id="245883" name="Rectangle 123">
            <a:extLst>
              <a:ext uri="{FF2B5EF4-FFF2-40B4-BE49-F238E27FC236}">
                <a16:creationId xmlns:a16="http://schemas.microsoft.com/office/drawing/2014/main" id="{548638F1-73E0-45CC-B571-7C31FF6776B3}"/>
              </a:ext>
            </a:extLst>
          </p:cNvPr>
          <p:cNvSpPr>
            <a:spLocks noChangeArrowheads="1"/>
          </p:cNvSpPr>
          <p:nvPr/>
        </p:nvSpPr>
        <p:spPr bwMode="auto">
          <a:xfrm>
            <a:off x="152400" y="381000"/>
            <a:ext cx="3581400" cy="3048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ClrTx/>
              <a:buSzTx/>
              <a:buFontTx/>
              <a:buNone/>
            </a:pPr>
            <a:r>
              <a:rPr lang="en-US" altLang="en-US" sz="1400">
                <a:solidFill>
                  <a:schemeClr val="accent1"/>
                </a:solidFill>
                <a:latin typeface="Tahoma" panose="020B0604030504040204" pitchFamily="34" charset="0"/>
              </a:rPr>
              <a:t>1: BASIC Stamp Anatomy &amp; BOE</a:t>
            </a:r>
          </a:p>
        </p:txBody>
      </p:sp>
      <p:sp>
        <p:nvSpPr>
          <p:cNvPr id="245886" name="Rectangle 126">
            <a:extLst>
              <a:ext uri="{FF2B5EF4-FFF2-40B4-BE49-F238E27FC236}">
                <a16:creationId xmlns:a16="http://schemas.microsoft.com/office/drawing/2014/main" id="{86F86BA3-4644-4F21-832F-9D917BE2B287}"/>
              </a:ext>
            </a:extLst>
          </p:cNvPr>
          <p:cNvSpPr>
            <a:spLocks noChangeArrowheads="1"/>
          </p:cNvSpPr>
          <p:nvPr/>
        </p:nvSpPr>
        <p:spPr bwMode="auto">
          <a:xfrm>
            <a:off x="152400" y="1447800"/>
            <a:ext cx="4038600" cy="990600"/>
          </a:xfrm>
          <a:prstGeom prst="rect">
            <a:avLst/>
          </a:prstGeom>
          <a:solidFill>
            <a:schemeClr val="tx1"/>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87" name="Text Box 127">
            <a:extLst>
              <a:ext uri="{FF2B5EF4-FFF2-40B4-BE49-F238E27FC236}">
                <a16:creationId xmlns:a16="http://schemas.microsoft.com/office/drawing/2014/main" id="{0718EEB8-5F1E-4848-9137-8E24435AF1B1}"/>
              </a:ext>
            </a:extLst>
          </p:cNvPr>
          <p:cNvSpPr txBox="1">
            <a:spLocks noChangeArrowheads="1"/>
          </p:cNvSpPr>
          <p:nvPr/>
        </p:nvSpPr>
        <p:spPr bwMode="auto">
          <a:xfrm>
            <a:off x="914400" y="1752600"/>
            <a:ext cx="3048000" cy="54927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a:solidFill>
                  <a:schemeClr val="accent1"/>
                </a:solidFill>
                <a:latin typeface="Tahoma" panose="020B0604030504040204" pitchFamily="34" charset="0"/>
              </a:rPr>
              <a:t>Power,  I/O Connections,</a:t>
            </a:r>
          </a:p>
          <a:p>
            <a:pPr algn="l">
              <a:spcBef>
                <a:spcPct val="0"/>
              </a:spcBef>
              <a:buClrTx/>
              <a:buSzTx/>
              <a:buFontTx/>
              <a:buNone/>
            </a:pPr>
            <a:r>
              <a:rPr lang="en-US" altLang="en-US">
                <a:solidFill>
                  <a:schemeClr val="accent1"/>
                </a:solidFill>
                <a:latin typeface="Tahoma" panose="020B0604030504040204" pitchFamily="34" charset="0"/>
              </a:rPr>
              <a:t>HomeWork Board, BSAC, NX-1000, OEM, Solder Boards</a:t>
            </a:r>
          </a:p>
        </p:txBody>
      </p:sp>
      <p:sp>
        <p:nvSpPr>
          <p:cNvPr id="245889" name="Rectangle 129">
            <a:extLst>
              <a:ext uri="{FF2B5EF4-FFF2-40B4-BE49-F238E27FC236}">
                <a16:creationId xmlns:a16="http://schemas.microsoft.com/office/drawing/2014/main" id="{C8A499D0-4C90-40AA-8827-08E44CEF5405}"/>
              </a:ext>
            </a:extLst>
          </p:cNvPr>
          <p:cNvSpPr>
            <a:spLocks noChangeArrowheads="1"/>
          </p:cNvSpPr>
          <p:nvPr/>
        </p:nvSpPr>
        <p:spPr bwMode="auto">
          <a:xfrm>
            <a:off x="152400" y="1447800"/>
            <a:ext cx="3581400" cy="3048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a:solidFill>
                  <a:schemeClr val="accent1"/>
                </a:solidFill>
                <a:latin typeface="Tahoma" panose="020B0604030504040204" pitchFamily="34" charset="0"/>
              </a:rPr>
              <a:t>2: Other Carrier  Boards</a:t>
            </a:r>
          </a:p>
        </p:txBody>
      </p:sp>
      <p:sp>
        <p:nvSpPr>
          <p:cNvPr id="245891" name="Rectangle 131">
            <a:extLst>
              <a:ext uri="{FF2B5EF4-FFF2-40B4-BE49-F238E27FC236}">
                <a16:creationId xmlns:a16="http://schemas.microsoft.com/office/drawing/2014/main" id="{82993184-2D68-45E9-AFAB-C7703344B9A4}"/>
              </a:ext>
            </a:extLst>
          </p:cNvPr>
          <p:cNvSpPr>
            <a:spLocks noChangeArrowheads="1"/>
          </p:cNvSpPr>
          <p:nvPr/>
        </p:nvSpPr>
        <p:spPr bwMode="auto">
          <a:xfrm>
            <a:off x="152400" y="2514600"/>
            <a:ext cx="4038600" cy="990600"/>
          </a:xfrm>
          <a:prstGeom prst="rect">
            <a:avLst/>
          </a:prstGeom>
          <a:solidFill>
            <a:schemeClr val="tx1"/>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92" name="Text Box 132">
            <a:extLst>
              <a:ext uri="{FF2B5EF4-FFF2-40B4-BE49-F238E27FC236}">
                <a16:creationId xmlns:a16="http://schemas.microsoft.com/office/drawing/2014/main" id="{FCCF2988-1DC6-456B-B5D0-4B91453A6968}"/>
              </a:ext>
            </a:extLst>
          </p:cNvPr>
          <p:cNvSpPr txBox="1">
            <a:spLocks noChangeArrowheads="1"/>
          </p:cNvSpPr>
          <p:nvPr/>
        </p:nvSpPr>
        <p:spPr bwMode="auto">
          <a:xfrm>
            <a:off x="914400" y="2819400"/>
            <a:ext cx="3048000" cy="39687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a:solidFill>
                  <a:schemeClr val="accent1"/>
                </a:solidFill>
                <a:latin typeface="Tahoma" panose="020B0604030504040204" pitchFamily="34" charset="0"/>
              </a:rPr>
              <a:t>Physical Connection, Verifying Connection Writing Code,  ‘Running’ Code, Using Help</a:t>
            </a:r>
          </a:p>
        </p:txBody>
      </p:sp>
      <p:sp>
        <p:nvSpPr>
          <p:cNvPr id="245894" name="Rectangle 134">
            <a:extLst>
              <a:ext uri="{FF2B5EF4-FFF2-40B4-BE49-F238E27FC236}">
                <a16:creationId xmlns:a16="http://schemas.microsoft.com/office/drawing/2014/main" id="{41D9B630-253B-482C-87F1-3EBC45FBD915}"/>
              </a:ext>
            </a:extLst>
          </p:cNvPr>
          <p:cNvSpPr>
            <a:spLocks noChangeArrowheads="1"/>
          </p:cNvSpPr>
          <p:nvPr/>
        </p:nvSpPr>
        <p:spPr bwMode="auto">
          <a:xfrm>
            <a:off x="152400" y="2514600"/>
            <a:ext cx="3581400" cy="3048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a:solidFill>
                  <a:schemeClr val="accent1"/>
                </a:solidFill>
                <a:latin typeface="Tahoma" panose="020B0604030504040204" pitchFamily="34" charset="0"/>
              </a:rPr>
              <a:t>3: BASIC Stamp Editor</a:t>
            </a:r>
          </a:p>
        </p:txBody>
      </p:sp>
      <p:sp>
        <p:nvSpPr>
          <p:cNvPr id="245896" name="Rectangle 136">
            <a:extLst>
              <a:ext uri="{FF2B5EF4-FFF2-40B4-BE49-F238E27FC236}">
                <a16:creationId xmlns:a16="http://schemas.microsoft.com/office/drawing/2014/main" id="{AF91364B-5816-4DF0-96AC-54D0CE169D5A}"/>
              </a:ext>
            </a:extLst>
          </p:cNvPr>
          <p:cNvSpPr>
            <a:spLocks noChangeArrowheads="1"/>
          </p:cNvSpPr>
          <p:nvPr/>
        </p:nvSpPr>
        <p:spPr bwMode="auto">
          <a:xfrm>
            <a:off x="152400" y="3581400"/>
            <a:ext cx="4038600" cy="990600"/>
          </a:xfrm>
          <a:prstGeom prst="rect">
            <a:avLst/>
          </a:prstGeom>
          <a:solidFill>
            <a:schemeClr val="tx1"/>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97" name="Text Box 137">
            <a:extLst>
              <a:ext uri="{FF2B5EF4-FFF2-40B4-BE49-F238E27FC236}">
                <a16:creationId xmlns:a16="http://schemas.microsoft.com/office/drawing/2014/main" id="{2DCB4C5C-E459-4D99-9A93-C453EEAF4032}"/>
              </a:ext>
            </a:extLst>
          </p:cNvPr>
          <p:cNvSpPr txBox="1">
            <a:spLocks noChangeArrowheads="1"/>
          </p:cNvSpPr>
          <p:nvPr/>
        </p:nvSpPr>
        <p:spPr bwMode="auto">
          <a:xfrm>
            <a:off x="914400" y="3810000"/>
            <a:ext cx="3200400" cy="70167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a:solidFill>
                  <a:schemeClr val="accent1"/>
                </a:solidFill>
                <a:latin typeface="Tahoma" panose="020B0604030504040204" pitchFamily="34" charset="0"/>
              </a:rPr>
              <a:t>Digital Outputs: HIGH/LOW, OUTPUT, OUT.  Digital Inputs: INPUT, IN.      DEBUG, DIRS </a:t>
            </a:r>
            <a:br>
              <a:rPr lang="en-US" altLang="en-US">
                <a:solidFill>
                  <a:schemeClr val="accent1"/>
                </a:solidFill>
                <a:latin typeface="Tahoma" panose="020B0604030504040204" pitchFamily="34" charset="0"/>
              </a:rPr>
            </a:br>
            <a:r>
              <a:rPr lang="en-US" altLang="en-US">
                <a:solidFill>
                  <a:schemeClr val="accent1"/>
                </a:solidFill>
                <a:latin typeface="Tahoma" panose="020B0604030504040204" pitchFamily="34" charset="0"/>
              </a:rPr>
              <a:t>Analog Input: RCTIME</a:t>
            </a:r>
          </a:p>
          <a:p>
            <a:pPr algn="l">
              <a:spcBef>
                <a:spcPct val="0"/>
              </a:spcBef>
              <a:buClrTx/>
              <a:buSzTx/>
              <a:buFontTx/>
              <a:buNone/>
            </a:pPr>
            <a:r>
              <a:rPr lang="en-US" altLang="en-US">
                <a:solidFill>
                  <a:schemeClr val="accent1"/>
                </a:solidFill>
                <a:latin typeface="Tahoma" panose="020B0604030504040204" pitchFamily="34" charset="0"/>
              </a:rPr>
              <a:t>Frequency Output: FREQOUT</a:t>
            </a:r>
          </a:p>
        </p:txBody>
      </p:sp>
      <p:sp>
        <p:nvSpPr>
          <p:cNvPr id="245899" name="Rectangle 139">
            <a:extLst>
              <a:ext uri="{FF2B5EF4-FFF2-40B4-BE49-F238E27FC236}">
                <a16:creationId xmlns:a16="http://schemas.microsoft.com/office/drawing/2014/main" id="{28805709-39A6-4E24-B19A-D26CDFEB5259}"/>
              </a:ext>
            </a:extLst>
          </p:cNvPr>
          <p:cNvSpPr>
            <a:spLocks noChangeArrowheads="1"/>
          </p:cNvSpPr>
          <p:nvPr/>
        </p:nvSpPr>
        <p:spPr bwMode="auto">
          <a:xfrm>
            <a:off x="152400" y="3581400"/>
            <a:ext cx="3581400" cy="3048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a:solidFill>
                  <a:schemeClr val="accent1"/>
                </a:solidFill>
                <a:latin typeface="Tahoma" panose="020B0604030504040204" pitchFamily="34" charset="0"/>
              </a:rPr>
              <a:t>4: Input,  Processing, and Output</a:t>
            </a:r>
          </a:p>
        </p:txBody>
      </p:sp>
      <p:sp>
        <p:nvSpPr>
          <p:cNvPr id="245902" name="Rectangle 142">
            <a:extLst>
              <a:ext uri="{FF2B5EF4-FFF2-40B4-BE49-F238E27FC236}">
                <a16:creationId xmlns:a16="http://schemas.microsoft.com/office/drawing/2014/main" id="{A18D4EE7-5456-4884-A912-D9236DCE1063}"/>
              </a:ext>
            </a:extLst>
          </p:cNvPr>
          <p:cNvSpPr>
            <a:spLocks noChangeArrowheads="1"/>
          </p:cNvSpPr>
          <p:nvPr/>
        </p:nvSpPr>
        <p:spPr bwMode="auto">
          <a:xfrm>
            <a:off x="152400" y="4648200"/>
            <a:ext cx="4038600" cy="990600"/>
          </a:xfrm>
          <a:prstGeom prst="rect">
            <a:avLst/>
          </a:prstGeom>
          <a:solidFill>
            <a:schemeClr val="tx1"/>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03" name="Text Box 143">
            <a:extLst>
              <a:ext uri="{FF2B5EF4-FFF2-40B4-BE49-F238E27FC236}">
                <a16:creationId xmlns:a16="http://schemas.microsoft.com/office/drawing/2014/main" id="{697EAD6B-6C8B-4C8E-BCAA-567518001D5A}"/>
              </a:ext>
            </a:extLst>
          </p:cNvPr>
          <p:cNvSpPr txBox="1">
            <a:spLocks noChangeArrowheads="1"/>
          </p:cNvSpPr>
          <p:nvPr/>
        </p:nvSpPr>
        <p:spPr bwMode="auto">
          <a:xfrm>
            <a:off x="914400" y="4953000"/>
            <a:ext cx="3048000" cy="24447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0"/>
              </a:spcBef>
              <a:buClrTx/>
              <a:buSzTx/>
              <a:buFontTx/>
              <a:buNone/>
            </a:pPr>
            <a:r>
              <a:rPr lang="en-US" altLang="en-US">
                <a:solidFill>
                  <a:schemeClr val="accent1"/>
                </a:solidFill>
                <a:latin typeface="Tahoma" panose="020B0604030504040204" pitchFamily="34" charset="0"/>
              </a:rPr>
              <a:t>Memory Variables, Constants, I/O Aliases</a:t>
            </a:r>
          </a:p>
        </p:txBody>
      </p:sp>
      <p:sp>
        <p:nvSpPr>
          <p:cNvPr id="245905" name="Rectangle 145">
            <a:extLst>
              <a:ext uri="{FF2B5EF4-FFF2-40B4-BE49-F238E27FC236}">
                <a16:creationId xmlns:a16="http://schemas.microsoft.com/office/drawing/2014/main" id="{EEFC6C67-B799-4D7B-BA9A-1EDC03439A4D}"/>
              </a:ext>
            </a:extLst>
          </p:cNvPr>
          <p:cNvSpPr>
            <a:spLocks noChangeArrowheads="1"/>
          </p:cNvSpPr>
          <p:nvPr/>
        </p:nvSpPr>
        <p:spPr bwMode="auto">
          <a:xfrm>
            <a:off x="152400" y="4648200"/>
            <a:ext cx="3581400" cy="3048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a:solidFill>
                  <a:schemeClr val="accent1"/>
                </a:solidFill>
                <a:latin typeface="Tahoma" panose="020B0604030504040204" pitchFamily="34" charset="0"/>
              </a:rPr>
              <a:t>5: Variables and Aliases</a:t>
            </a:r>
          </a:p>
        </p:txBody>
      </p:sp>
      <p:sp>
        <p:nvSpPr>
          <p:cNvPr id="245907" name="Rectangle 147">
            <a:extLst>
              <a:ext uri="{FF2B5EF4-FFF2-40B4-BE49-F238E27FC236}">
                <a16:creationId xmlns:a16="http://schemas.microsoft.com/office/drawing/2014/main" id="{84F67377-9501-4C64-BA02-529EC77570A5}"/>
              </a:ext>
            </a:extLst>
          </p:cNvPr>
          <p:cNvSpPr>
            <a:spLocks noChangeArrowheads="1"/>
          </p:cNvSpPr>
          <p:nvPr/>
        </p:nvSpPr>
        <p:spPr bwMode="auto">
          <a:xfrm>
            <a:off x="152400" y="5715000"/>
            <a:ext cx="4038600" cy="990600"/>
          </a:xfrm>
          <a:prstGeom prst="rect">
            <a:avLst/>
          </a:prstGeom>
          <a:solidFill>
            <a:schemeClr val="tx1"/>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08" name="Text Box 148">
            <a:extLst>
              <a:ext uri="{FF2B5EF4-FFF2-40B4-BE49-F238E27FC236}">
                <a16:creationId xmlns:a16="http://schemas.microsoft.com/office/drawing/2014/main" id="{22592B35-A7F8-4B94-B507-F5E14BF9654B}"/>
              </a:ext>
            </a:extLst>
          </p:cNvPr>
          <p:cNvSpPr txBox="1">
            <a:spLocks noChangeArrowheads="1"/>
          </p:cNvSpPr>
          <p:nvPr/>
        </p:nvSpPr>
        <p:spPr bwMode="auto">
          <a:xfrm>
            <a:off x="914400" y="5943600"/>
            <a:ext cx="3048000" cy="731838"/>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a:solidFill>
                  <a:schemeClr val="accent1"/>
                </a:solidFill>
                <a:latin typeface="Tahoma" panose="020B0604030504040204" pitchFamily="34" charset="0"/>
              </a:rPr>
              <a:t>Sequential flow,  Branching and Looping.  Conditionals: GOTO, IF.. THEN, FOR..</a:t>
            </a:r>
            <a:r>
              <a:rPr lang="en-US" altLang="en-US" sz="1200" b="0">
                <a:solidFill>
                  <a:schemeClr val="tx1"/>
                </a:solidFill>
                <a:latin typeface="Tahoma" panose="020B0604030504040204" pitchFamily="34" charset="0"/>
              </a:rPr>
              <a:t> </a:t>
            </a:r>
            <a:r>
              <a:rPr lang="en-US" altLang="en-US">
                <a:solidFill>
                  <a:schemeClr val="accent1"/>
                </a:solidFill>
                <a:latin typeface="Tahoma" panose="020B0604030504040204" pitchFamily="34" charset="0"/>
              </a:rPr>
              <a:t>NEXT.  Subroutines: GOSUB    BRANCH </a:t>
            </a:r>
            <a:br>
              <a:rPr lang="en-US" altLang="en-US">
                <a:solidFill>
                  <a:schemeClr val="accent1"/>
                </a:solidFill>
                <a:latin typeface="Tahoma" panose="020B0604030504040204" pitchFamily="34" charset="0"/>
              </a:rPr>
            </a:br>
            <a:r>
              <a:rPr lang="en-US" altLang="en-US">
                <a:solidFill>
                  <a:schemeClr val="accent1"/>
                </a:solidFill>
                <a:latin typeface="Tahoma" panose="020B0604030504040204" pitchFamily="34" charset="0"/>
              </a:rPr>
              <a:t>Power Saving: END, SLEEP</a:t>
            </a:r>
          </a:p>
        </p:txBody>
      </p:sp>
      <p:sp>
        <p:nvSpPr>
          <p:cNvPr id="245910" name="Rectangle 150">
            <a:extLst>
              <a:ext uri="{FF2B5EF4-FFF2-40B4-BE49-F238E27FC236}">
                <a16:creationId xmlns:a16="http://schemas.microsoft.com/office/drawing/2014/main" id="{178D44F4-F65D-4794-9FF2-CD84C2CCAFA3}"/>
              </a:ext>
            </a:extLst>
          </p:cNvPr>
          <p:cNvSpPr>
            <a:spLocks noChangeArrowheads="1"/>
          </p:cNvSpPr>
          <p:nvPr/>
        </p:nvSpPr>
        <p:spPr bwMode="auto">
          <a:xfrm>
            <a:off x="152400" y="5715000"/>
            <a:ext cx="3581400" cy="3048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a:solidFill>
                  <a:schemeClr val="accent1"/>
                </a:solidFill>
                <a:latin typeface="Tahoma" panose="020B0604030504040204" pitchFamily="34" charset="0"/>
              </a:rPr>
              <a:t>6: Program Flow</a:t>
            </a:r>
          </a:p>
        </p:txBody>
      </p:sp>
      <p:sp>
        <p:nvSpPr>
          <p:cNvPr id="245912" name="Rectangle 152">
            <a:extLst>
              <a:ext uri="{FF2B5EF4-FFF2-40B4-BE49-F238E27FC236}">
                <a16:creationId xmlns:a16="http://schemas.microsoft.com/office/drawing/2014/main" id="{CC2A1C60-E367-4E05-8926-38AFA6256FF6}"/>
              </a:ext>
            </a:extLst>
          </p:cNvPr>
          <p:cNvSpPr>
            <a:spLocks noChangeArrowheads="1"/>
          </p:cNvSpPr>
          <p:nvPr/>
        </p:nvSpPr>
        <p:spPr bwMode="auto">
          <a:xfrm>
            <a:off x="4953000" y="381000"/>
            <a:ext cx="4038600" cy="990600"/>
          </a:xfrm>
          <a:prstGeom prst="rect">
            <a:avLst/>
          </a:prstGeom>
          <a:solidFill>
            <a:schemeClr val="tx1"/>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13" name="Text Box 153">
            <a:extLst>
              <a:ext uri="{FF2B5EF4-FFF2-40B4-BE49-F238E27FC236}">
                <a16:creationId xmlns:a16="http://schemas.microsoft.com/office/drawing/2014/main" id="{53F1D879-9BFD-4486-A4E7-C6E6556B3811}"/>
              </a:ext>
            </a:extLst>
          </p:cNvPr>
          <p:cNvSpPr txBox="1">
            <a:spLocks noChangeArrowheads="1"/>
          </p:cNvSpPr>
          <p:nvPr/>
        </p:nvSpPr>
        <p:spPr bwMode="auto">
          <a:xfrm>
            <a:off x="5715000" y="685800"/>
            <a:ext cx="3048000" cy="39687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0"/>
              </a:spcBef>
              <a:buClrTx/>
              <a:buSzTx/>
              <a:buFontTx/>
              <a:buNone/>
            </a:pPr>
            <a:r>
              <a:rPr lang="en-US" altLang="en-US">
                <a:solidFill>
                  <a:schemeClr val="accent1"/>
                </a:solidFill>
                <a:latin typeface="Tahoma" panose="020B0604030504040204" pitchFamily="34" charset="0"/>
              </a:rPr>
              <a:t>DEBUG Modifiers, Math Operations,, Boolean operations, LOOKUP, WRITE &amp; READ, DATA</a:t>
            </a:r>
          </a:p>
        </p:txBody>
      </p:sp>
      <p:sp>
        <p:nvSpPr>
          <p:cNvPr id="245915" name="Rectangle 155">
            <a:extLst>
              <a:ext uri="{FF2B5EF4-FFF2-40B4-BE49-F238E27FC236}">
                <a16:creationId xmlns:a16="http://schemas.microsoft.com/office/drawing/2014/main" id="{B519B243-E8E6-4329-B266-C7F76010E12B}"/>
              </a:ext>
            </a:extLst>
          </p:cNvPr>
          <p:cNvSpPr>
            <a:spLocks noChangeArrowheads="1"/>
          </p:cNvSpPr>
          <p:nvPr/>
        </p:nvSpPr>
        <p:spPr bwMode="auto">
          <a:xfrm>
            <a:off x="4953000" y="381000"/>
            <a:ext cx="3581400" cy="3048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ClrTx/>
              <a:buSzTx/>
              <a:buFontTx/>
              <a:buNone/>
            </a:pPr>
            <a:r>
              <a:rPr lang="en-US" altLang="en-US" sz="1400">
                <a:solidFill>
                  <a:schemeClr val="accent1"/>
                </a:solidFill>
                <a:latin typeface="Tahoma" panose="020B0604030504040204" pitchFamily="34" charset="0"/>
              </a:rPr>
              <a:t>7: Math and Data Operations</a:t>
            </a:r>
          </a:p>
        </p:txBody>
      </p:sp>
      <p:sp>
        <p:nvSpPr>
          <p:cNvPr id="245917" name="Rectangle 157">
            <a:extLst>
              <a:ext uri="{FF2B5EF4-FFF2-40B4-BE49-F238E27FC236}">
                <a16:creationId xmlns:a16="http://schemas.microsoft.com/office/drawing/2014/main" id="{B6D58C5D-E5D4-4D29-8634-149B2858E54B}"/>
              </a:ext>
            </a:extLst>
          </p:cNvPr>
          <p:cNvSpPr>
            <a:spLocks noChangeArrowheads="1"/>
          </p:cNvSpPr>
          <p:nvPr/>
        </p:nvSpPr>
        <p:spPr bwMode="auto">
          <a:xfrm>
            <a:off x="4953000" y="1447800"/>
            <a:ext cx="4038600" cy="990600"/>
          </a:xfrm>
          <a:prstGeom prst="rect">
            <a:avLst/>
          </a:prstGeom>
          <a:solidFill>
            <a:schemeClr val="tx1"/>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18" name="Text Box 158">
            <a:extLst>
              <a:ext uri="{FF2B5EF4-FFF2-40B4-BE49-F238E27FC236}">
                <a16:creationId xmlns:a16="http://schemas.microsoft.com/office/drawing/2014/main" id="{E2B01C8A-25B7-4C3E-9D79-040887274EBF}"/>
              </a:ext>
            </a:extLst>
          </p:cNvPr>
          <p:cNvSpPr txBox="1">
            <a:spLocks noChangeArrowheads="1"/>
          </p:cNvSpPr>
          <p:nvPr/>
        </p:nvSpPr>
        <p:spPr bwMode="auto">
          <a:xfrm>
            <a:off x="5715000" y="1752600"/>
            <a:ext cx="3048000" cy="54927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a:solidFill>
                  <a:schemeClr val="accent1"/>
                </a:solidFill>
                <a:latin typeface="Tahoma" panose="020B0604030504040204" pitchFamily="34" charset="0"/>
              </a:rPr>
              <a:t>SHIFTIN, SHIFTOUT</a:t>
            </a:r>
            <a:br>
              <a:rPr lang="en-US" altLang="en-US">
                <a:solidFill>
                  <a:schemeClr val="accent1"/>
                </a:solidFill>
                <a:latin typeface="Tahoma" panose="020B0604030504040204" pitchFamily="34" charset="0"/>
              </a:rPr>
            </a:br>
            <a:r>
              <a:rPr lang="en-US" altLang="en-US">
                <a:solidFill>
                  <a:schemeClr val="accent1"/>
                </a:solidFill>
                <a:latin typeface="Tahoma" panose="020B0604030504040204" pitchFamily="34" charset="0"/>
              </a:rPr>
              <a:t>SERIN, SEROUT</a:t>
            </a:r>
            <a:br>
              <a:rPr lang="en-US" altLang="en-US">
                <a:solidFill>
                  <a:schemeClr val="accent1"/>
                </a:solidFill>
                <a:latin typeface="Tahoma" panose="020B0604030504040204" pitchFamily="34" charset="0"/>
              </a:rPr>
            </a:br>
            <a:r>
              <a:rPr lang="en-US" altLang="en-US">
                <a:solidFill>
                  <a:schemeClr val="accent1"/>
                </a:solidFill>
                <a:latin typeface="Tahoma" panose="020B0604030504040204" pitchFamily="34" charset="0"/>
              </a:rPr>
              <a:t>PULSEIN, PULSOUT, PWM</a:t>
            </a:r>
            <a:endParaRPr lang="en-US" altLang="en-US" sz="900">
              <a:solidFill>
                <a:schemeClr val="accent1"/>
              </a:solidFill>
              <a:latin typeface="Tahoma" panose="020B0604030504040204" pitchFamily="34" charset="0"/>
            </a:endParaRPr>
          </a:p>
        </p:txBody>
      </p:sp>
      <p:sp>
        <p:nvSpPr>
          <p:cNvPr id="245920" name="Rectangle 160">
            <a:extLst>
              <a:ext uri="{FF2B5EF4-FFF2-40B4-BE49-F238E27FC236}">
                <a16:creationId xmlns:a16="http://schemas.microsoft.com/office/drawing/2014/main" id="{A130A4E7-C576-4AC6-9042-1644DD8E6881}"/>
              </a:ext>
            </a:extLst>
          </p:cNvPr>
          <p:cNvSpPr>
            <a:spLocks noChangeArrowheads="1"/>
          </p:cNvSpPr>
          <p:nvPr/>
        </p:nvSpPr>
        <p:spPr bwMode="auto">
          <a:xfrm>
            <a:off x="4953000" y="1447800"/>
            <a:ext cx="3733800" cy="3048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ClrTx/>
              <a:buSzTx/>
              <a:buFontTx/>
              <a:buNone/>
            </a:pPr>
            <a:r>
              <a:rPr lang="en-US" altLang="en-US" sz="1400">
                <a:solidFill>
                  <a:schemeClr val="accent1"/>
                </a:solidFill>
                <a:latin typeface="Tahoma" panose="020B0604030504040204" pitchFamily="34" charset="0"/>
              </a:rPr>
              <a:t>8: Communications and Control</a:t>
            </a:r>
            <a:endParaRPr lang="en-US" altLang="en-US">
              <a:solidFill>
                <a:schemeClr val="accent1"/>
              </a:solidFill>
              <a:latin typeface="Tahoma" panose="020B0604030504040204" pitchFamily="34" charset="0"/>
            </a:endParaRPr>
          </a:p>
        </p:txBody>
      </p:sp>
      <p:sp>
        <p:nvSpPr>
          <p:cNvPr id="245932" name="Rectangle 172">
            <a:extLst>
              <a:ext uri="{FF2B5EF4-FFF2-40B4-BE49-F238E27FC236}">
                <a16:creationId xmlns:a16="http://schemas.microsoft.com/office/drawing/2014/main" id="{F3B9426E-BC00-4601-B76C-F2571704EEE0}"/>
              </a:ext>
            </a:extLst>
          </p:cNvPr>
          <p:cNvSpPr>
            <a:spLocks noChangeArrowheads="1"/>
          </p:cNvSpPr>
          <p:nvPr/>
        </p:nvSpPr>
        <p:spPr bwMode="auto">
          <a:xfrm>
            <a:off x="4953000" y="4648200"/>
            <a:ext cx="4038600" cy="958850"/>
          </a:xfrm>
          <a:prstGeom prst="rect">
            <a:avLst/>
          </a:prstGeom>
          <a:solidFill>
            <a:schemeClr val="tx1"/>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33" name="Text Box 173">
            <a:extLst>
              <a:ext uri="{FF2B5EF4-FFF2-40B4-BE49-F238E27FC236}">
                <a16:creationId xmlns:a16="http://schemas.microsoft.com/office/drawing/2014/main" id="{0EB0717B-C1D3-45C9-AEE6-AC4E23E37F9F}"/>
              </a:ext>
            </a:extLst>
          </p:cNvPr>
          <p:cNvSpPr txBox="1">
            <a:spLocks noChangeArrowheads="1"/>
          </p:cNvSpPr>
          <p:nvPr/>
        </p:nvSpPr>
        <p:spPr bwMode="auto">
          <a:xfrm>
            <a:off x="5715000" y="4953000"/>
            <a:ext cx="2971800" cy="70167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a:solidFill>
                  <a:schemeClr val="accent1"/>
                </a:solidFill>
                <a:latin typeface="Tahoma" panose="020B0604030504040204" pitchFamily="34" charset="0"/>
              </a:rPr>
              <a:t>Decimal, Binary , Hexadecimal</a:t>
            </a:r>
            <a:br>
              <a:rPr lang="en-US" altLang="en-US">
                <a:solidFill>
                  <a:schemeClr val="accent1"/>
                </a:solidFill>
                <a:latin typeface="Tahoma" panose="020B0604030504040204" pitchFamily="34" charset="0"/>
              </a:rPr>
            </a:br>
            <a:r>
              <a:rPr lang="en-US" altLang="en-US">
                <a:solidFill>
                  <a:schemeClr val="accent1"/>
                </a:solidFill>
                <a:latin typeface="Tahoma" panose="020B0604030504040204" pitchFamily="34" charset="0"/>
              </a:rPr>
              <a:t>Binary Coded Decimal</a:t>
            </a:r>
            <a:br>
              <a:rPr lang="en-US" altLang="en-US">
                <a:solidFill>
                  <a:schemeClr val="accent1"/>
                </a:solidFill>
                <a:latin typeface="Tahoma" panose="020B0604030504040204" pitchFamily="34" charset="0"/>
              </a:rPr>
            </a:br>
            <a:r>
              <a:rPr lang="en-US" altLang="en-US">
                <a:solidFill>
                  <a:schemeClr val="accent1"/>
                </a:solidFill>
                <a:latin typeface="Tahoma" panose="020B0604030504040204" pitchFamily="34" charset="0"/>
              </a:rPr>
              <a:t>ASCII</a:t>
            </a:r>
            <a:br>
              <a:rPr lang="en-US" altLang="en-US">
                <a:solidFill>
                  <a:schemeClr val="accent1"/>
                </a:solidFill>
                <a:latin typeface="Tahoma" panose="020B0604030504040204" pitchFamily="34" charset="0"/>
              </a:rPr>
            </a:br>
            <a:endParaRPr lang="en-US" altLang="en-US">
              <a:solidFill>
                <a:schemeClr val="accent1"/>
              </a:solidFill>
              <a:latin typeface="Tahoma" panose="020B0604030504040204" pitchFamily="34" charset="0"/>
            </a:endParaRPr>
          </a:p>
        </p:txBody>
      </p:sp>
      <p:sp>
        <p:nvSpPr>
          <p:cNvPr id="245935" name="Rectangle 175">
            <a:extLst>
              <a:ext uri="{FF2B5EF4-FFF2-40B4-BE49-F238E27FC236}">
                <a16:creationId xmlns:a16="http://schemas.microsoft.com/office/drawing/2014/main" id="{16E26BC8-125C-45E0-ADD1-ADEE82100417}"/>
              </a:ext>
            </a:extLst>
          </p:cNvPr>
          <p:cNvSpPr>
            <a:spLocks noChangeArrowheads="1"/>
          </p:cNvSpPr>
          <p:nvPr/>
        </p:nvSpPr>
        <p:spPr bwMode="auto">
          <a:xfrm>
            <a:off x="5029200" y="4648200"/>
            <a:ext cx="3581400" cy="3048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ClrTx/>
              <a:buSzTx/>
              <a:buFontTx/>
              <a:buNone/>
            </a:pPr>
            <a:r>
              <a:rPr lang="en-US" altLang="en-US" sz="1400">
                <a:solidFill>
                  <a:schemeClr val="accent1"/>
                </a:solidFill>
                <a:latin typeface="Tahoma" panose="020B0604030504040204" pitchFamily="34" charset="0"/>
              </a:rPr>
              <a:t>App. A: Number Systems</a:t>
            </a:r>
          </a:p>
        </p:txBody>
      </p:sp>
      <p:sp>
        <p:nvSpPr>
          <p:cNvPr id="245955" name="AutoShape 195">
            <a:hlinkClick r:id="rId3" action="ppaction://hlinksldjump" highlightClick="1"/>
            <a:extLst>
              <a:ext uri="{FF2B5EF4-FFF2-40B4-BE49-F238E27FC236}">
                <a16:creationId xmlns:a16="http://schemas.microsoft.com/office/drawing/2014/main" id="{FCE31CDC-1E9C-42CA-B095-97DB89DFCF71}"/>
              </a:ext>
            </a:extLst>
          </p:cNvPr>
          <p:cNvSpPr>
            <a:spLocks noChangeArrowheads="1"/>
          </p:cNvSpPr>
          <p:nvPr/>
        </p:nvSpPr>
        <p:spPr bwMode="auto">
          <a:xfrm>
            <a:off x="304800" y="762000"/>
            <a:ext cx="533400" cy="3810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Go</a:t>
            </a:r>
          </a:p>
        </p:txBody>
      </p:sp>
      <p:sp>
        <p:nvSpPr>
          <p:cNvPr id="245957" name="AutoShape 197">
            <a:hlinkClick r:id="rId4" action="ppaction://hlinksldjump" highlightClick="1"/>
            <a:extLst>
              <a:ext uri="{FF2B5EF4-FFF2-40B4-BE49-F238E27FC236}">
                <a16:creationId xmlns:a16="http://schemas.microsoft.com/office/drawing/2014/main" id="{F66A8037-D2F3-45B6-B57E-146F1E85413C}"/>
              </a:ext>
            </a:extLst>
          </p:cNvPr>
          <p:cNvSpPr>
            <a:spLocks noChangeArrowheads="1"/>
          </p:cNvSpPr>
          <p:nvPr/>
        </p:nvSpPr>
        <p:spPr bwMode="auto">
          <a:xfrm>
            <a:off x="304800" y="1828800"/>
            <a:ext cx="533400" cy="3810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Go</a:t>
            </a:r>
          </a:p>
        </p:txBody>
      </p:sp>
      <p:sp>
        <p:nvSpPr>
          <p:cNvPr id="245958" name="AutoShape 198">
            <a:hlinkClick r:id="rId5" action="ppaction://hlinksldjump" highlightClick="1"/>
            <a:extLst>
              <a:ext uri="{FF2B5EF4-FFF2-40B4-BE49-F238E27FC236}">
                <a16:creationId xmlns:a16="http://schemas.microsoft.com/office/drawing/2014/main" id="{65C5B1C5-B701-42BE-B676-A4FD73C514D4}"/>
              </a:ext>
            </a:extLst>
          </p:cNvPr>
          <p:cNvSpPr>
            <a:spLocks noChangeArrowheads="1"/>
          </p:cNvSpPr>
          <p:nvPr/>
        </p:nvSpPr>
        <p:spPr bwMode="auto">
          <a:xfrm>
            <a:off x="304800" y="2895600"/>
            <a:ext cx="533400" cy="3810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Go</a:t>
            </a:r>
          </a:p>
        </p:txBody>
      </p:sp>
      <p:sp>
        <p:nvSpPr>
          <p:cNvPr id="245959" name="AutoShape 199">
            <a:hlinkClick r:id="rId6" action="ppaction://hlinksldjump" highlightClick="1"/>
            <a:extLst>
              <a:ext uri="{FF2B5EF4-FFF2-40B4-BE49-F238E27FC236}">
                <a16:creationId xmlns:a16="http://schemas.microsoft.com/office/drawing/2014/main" id="{77BEFE12-2034-4FD9-AB2B-87B8EEDCD579}"/>
              </a:ext>
            </a:extLst>
          </p:cNvPr>
          <p:cNvSpPr>
            <a:spLocks noChangeArrowheads="1"/>
          </p:cNvSpPr>
          <p:nvPr/>
        </p:nvSpPr>
        <p:spPr bwMode="auto">
          <a:xfrm>
            <a:off x="304800" y="3962400"/>
            <a:ext cx="533400" cy="3810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Go</a:t>
            </a:r>
          </a:p>
        </p:txBody>
      </p:sp>
      <p:sp>
        <p:nvSpPr>
          <p:cNvPr id="245960" name="AutoShape 200">
            <a:hlinkClick r:id="rId7" action="ppaction://hlinksldjump" highlightClick="1"/>
            <a:extLst>
              <a:ext uri="{FF2B5EF4-FFF2-40B4-BE49-F238E27FC236}">
                <a16:creationId xmlns:a16="http://schemas.microsoft.com/office/drawing/2014/main" id="{FE6451AC-EC88-4152-9AD5-059F8DA5BF52}"/>
              </a:ext>
            </a:extLst>
          </p:cNvPr>
          <p:cNvSpPr>
            <a:spLocks noChangeArrowheads="1"/>
          </p:cNvSpPr>
          <p:nvPr/>
        </p:nvSpPr>
        <p:spPr bwMode="auto">
          <a:xfrm>
            <a:off x="304800" y="5029200"/>
            <a:ext cx="533400" cy="3810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Go</a:t>
            </a:r>
          </a:p>
        </p:txBody>
      </p:sp>
      <p:sp>
        <p:nvSpPr>
          <p:cNvPr id="245961" name="AutoShape 201">
            <a:hlinkClick r:id="rId8" action="ppaction://hlinksldjump" highlightClick="1"/>
            <a:extLst>
              <a:ext uri="{FF2B5EF4-FFF2-40B4-BE49-F238E27FC236}">
                <a16:creationId xmlns:a16="http://schemas.microsoft.com/office/drawing/2014/main" id="{5A303190-DBFD-4EB0-9CF7-C0064108B7BF}"/>
              </a:ext>
            </a:extLst>
          </p:cNvPr>
          <p:cNvSpPr>
            <a:spLocks noChangeArrowheads="1"/>
          </p:cNvSpPr>
          <p:nvPr/>
        </p:nvSpPr>
        <p:spPr bwMode="auto">
          <a:xfrm>
            <a:off x="304800" y="6096000"/>
            <a:ext cx="533400" cy="3810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Go</a:t>
            </a:r>
          </a:p>
        </p:txBody>
      </p:sp>
      <p:sp>
        <p:nvSpPr>
          <p:cNvPr id="245962" name="AutoShape 202">
            <a:hlinkClick r:id="rId9" action="ppaction://hlinksldjump" highlightClick="1"/>
            <a:extLst>
              <a:ext uri="{FF2B5EF4-FFF2-40B4-BE49-F238E27FC236}">
                <a16:creationId xmlns:a16="http://schemas.microsoft.com/office/drawing/2014/main" id="{820EECCF-D0BB-404E-BC3D-77440D2B267B}"/>
              </a:ext>
            </a:extLst>
          </p:cNvPr>
          <p:cNvSpPr>
            <a:spLocks noChangeArrowheads="1"/>
          </p:cNvSpPr>
          <p:nvPr/>
        </p:nvSpPr>
        <p:spPr bwMode="auto">
          <a:xfrm>
            <a:off x="5105400" y="762000"/>
            <a:ext cx="533400" cy="3810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Go</a:t>
            </a:r>
          </a:p>
        </p:txBody>
      </p:sp>
      <p:sp>
        <p:nvSpPr>
          <p:cNvPr id="245963" name="AutoShape 203">
            <a:hlinkClick r:id="rId10" action="ppaction://hlinksldjump" highlightClick="1"/>
            <a:extLst>
              <a:ext uri="{FF2B5EF4-FFF2-40B4-BE49-F238E27FC236}">
                <a16:creationId xmlns:a16="http://schemas.microsoft.com/office/drawing/2014/main" id="{F33628BC-DDB1-41E0-B56D-81C33B0523E2}"/>
              </a:ext>
            </a:extLst>
          </p:cNvPr>
          <p:cNvSpPr>
            <a:spLocks noChangeArrowheads="1"/>
          </p:cNvSpPr>
          <p:nvPr/>
        </p:nvSpPr>
        <p:spPr bwMode="auto">
          <a:xfrm>
            <a:off x="5105400" y="1828800"/>
            <a:ext cx="533400" cy="3810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Go</a:t>
            </a:r>
          </a:p>
        </p:txBody>
      </p:sp>
      <p:sp>
        <p:nvSpPr>
          <p:cNvPr id="245966" name="AutoShape 206">
            <a:hlinkClick r:id="rId11" action="ppaction://hlinksldjump" highlightClick="1"/>
            <a:extLst>
              <a:ext uri="{FF2B5EF4-FFF2-40B4-BE49-F238E27FC236}">
                <a16:creationId xmlns:a16="http://schemas.microsoft.com/office/drawing/2014/main" id="{0D607D0C-DE3B-4555-82E7-0F2DCDF2E931}"/>
              </a:ext>
            </a:extLst>
          </p:cNvPr>
          <p:cNvSpPr>
            <a:spLocks noChangeArrowheads="1"/>
          </p:cNvSpPr>
          <p:nvPr/>
        </p:nvSpPr>
        <p:spPr bwMode="auto">
          <a:xfrm>
            <a:off x="5181600" y="5029200"/>
            <a:ext cx="533400" cy="3810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Go</a:t>
            </a:r>
          </a:p>
        </p:txBody>
      </p:sp>
      <p:sp>
        <p:nvSpPr>
          <p:cNvPr id="245967" name="AutoShape 207">
            <a:hlinkClick r:id="" action="ppaction://hlinkshowjump?jump=firstslide" highlightClick="1"/>
            <a:extLst>
              <a:ext uri="{FF2B5EF4-FFF2-40B4-BE49-F238E27FC236}">
                <a16:creationId xmlns:a16="http://schemas.microsoft.com/office/drawing/2014/main" id="{C5B31E8B-9BE5-4DD0-9674-14D8EBDEA060}"/>
              </a:ext>
            </a:extLst>
          </p:cNvPr>
          <p:cNvSpPr>
            <a:spLocks noChangeArrowheads="1"/>
          </p:cNvSpPr>
          <p:nvPr/>
        </p:nvSpPr>
        <p:spPr bwMode="auto">
          <a:xfrm>
            <a:off x="5105400" y="3657600"/>
            <a:ext cx="1295400" cy="3810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a:solidFill>
                  <a:schemeClr val="tx1"/>
                </a:solidFill>
                <a:effectLst>
                  <a:outerShdw blurRad="38100" dist="38100" dir="2700000" algn="tl">
                    <a:srgbClr val="000000"/>
                  </a:outerShdw>
                </a:effectLst>
              </a:rPr>
              <a:t>Home</a:t>
            </a:r>
          </a:p>
        </p:txBody>
      </p:sp>
      <p:sp>
        <p:nvSpPr>
          <p:cNvPr id="245968" name="AutoShape 208">
            <a:hlinkClick r:id="rId12" action="ppaction://hlinksldjump" highlightClick="1"/>
            <a:extLst>
              <a:ext uri="{FF2B5EF4-FFF2-40B4-BE49-F238E27FC236}">
                <a16:creationId xmlns:a16="http://schemas.microsoft.com/office/drawing/2014/main" id="{2ED0D385-44B3-47C4-BF87-0B58254FFA49}"/>
              </a:ext>
            </a:extLst>
          </p:cNvPr>
          <p:cNvSpPr>
            <a:spLocks noChangeArrowheads="1"/>
          </p:cNvSpPr>
          <p:nvPr/>
        </p:nvSpPr>
        <p:spPr bwMode="auto">
          <a:xfrm>
            <a:off x="6477000" y="3657600"/>
            <a:ext cx="2438400" cy="3810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a:solidFill>
                  <a:schemeClr val="tx1"/>
                </a:solidFill>
                <a:effectLst>
                  <a:outerShdw blurRad="38100" dist="38100" dir="2700000" algn="tl">
                    <a:srgbClr val="000000"/>
                  </a:outerShdw>
                </a:effectLst>
              </a:rPr>
              <a:t>Schematics Sec. 4-7</a:t>
            </a:r>
          </a:p>
        </p:txBody>
      </p:sp>
      <p:sp>
        <p:nvSpPr>
          <p:cNvPr id="245969" name="AutoShape 209">
            <a:hlinkClick r:id="" action="ppaction://hlinkshowjump?jump=lastslideviewed" highlightClick="1"/>
            <a:extLst>
              <a:ext uri="{FF2B5EF4-FFF2-40B4-BE49-F238E27FC236}">
                <a16:creationId xmlns:a16="http://schemas.microsoft.com/office/drawing/2014/main" id="{E6F2BA18-6B60-40AC-A5BD-126DD242EA01}"/>
              </a:ext>
            </a:extLst>
          </p:cNvPr>
          <p:cNvSpPr>
            <a:spLocks noChangeArrowheads="1"/>
          </p:cNvSpPr>
          <p:nvPr/>
        </p:nvSpPr>
        <p:spPr bwMode="auto">
          <a:xfrm>
            <a:off x="5105400" y="4114800"/>
            <a:ext cx="457200" cy="381000"/>
          </a:xfrm>
          <a:prstGeom prst="actionButtonReturn">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71" name="AutoShape 211">
            <a:hlinkClick r:id="rId13" action="ppaction://hlinksldjump" highlightClick="1"/>
            <a:extLst>
              <a:ext uri="{FF2B5EF4-FFF2-40B4-BE49-F238E27FC236}">
                <a16:creationId xmlns:a16="http://schemas.microsoft.com/office/drawing/2014/main" id="{B62B5B1B-2EBC-428B-AE2F-97D0B7BA1642}"/>
              </a:ext>
            </a:extLst>
          </p:cNvPr>
          <p:cNvSpPr>
            <a:spLocks noChangeArrowheads="1"/>
          </p:cNvSpPr>
          <p:nvPr/>
        </p:nvSpPr>
        <p:spPr bwMode="auto">
          <a:xfrm>
            <a:off x="6477000" y="4114800"/>
            <a:ext cx="2438400" cy="3810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a:solidFill>
                  <a:schemeClr val="tx1"/>
                </a:solidFill>
                <a:effectLst>
                  <a:outerShdw blurRad="38100" dist="38100" dir="2700000" algn="tl">
                    <a:srgbClr val="000000"/>
                  </a:outerShdw>
                </a:effectLst>
              </a:rPr>
              <a:t>Schematics Sec. 8</a:t>
            </a:r>
          </a:p>
        </p:txBody>
      </p:sp>
      <p:sp>
        <p:nvSpPr>
          <p:cNvPr id="245973" name="Rectangle 213">
            <a:extLst>
              <a:ext uri="{FF2B5EF4-FFF2-40B4-BE49-F238E27FC236}">
                <a16:creationId xmlns:a16="http://schemas.microsoft.com/office/drawing/2014/main" id="{D1157DE0-3E78-439A-9673-8F36B915BE0D}"/>
              </a:ext>
            </a:extLst>
          </p:cNvPr>
          <p:cNvSpPr>
            <a:spLocks noChangeArrowheads="1"/>
          </p:cNvSpPr>
          <p:nvPr/>
        </p:nvSpPr>
        <p:spPr bwMode="auto">
          <a:xfrm>
            <a:off x="4953000" y="2514600"/>
            <a:ext cx="4038600" cy="990600"/>
          </a:xfrm>
          <a:prstGeom prst="rect">
            <a:avLst/>
          </a:prstGeom>
          <a:solidFill>
            <a:schemeClr val="tx1"/>
          </a:solidFill>
          <a:ln w="381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74" name="Text Box 214">
            <a:extLst>
              <a:ext uri="{FF2B5EF4-FFF2-40B4-BE49-F238E27FC236}">
                <a16:creationId xmlns:a16="http://schemas.microsoft.com/office/drawing/2014/main" id="{940D2F0B-181C-4279-AC9E-A6D88841374C}"/>
              </a:ext>
            </a:extLst>
          </p:cNvPr>
          <p:cNvSpPr txBox="1">
            <a:spLocks noChangeArrowheads="1"/>
          </p:cNvSpPr>
          <p:nvPr/>
        </p:nvSpPr>
        <p:spPr bwMode="auto">
          <a:xfrm>
            <a:off x="5715000" y="2819400"/>
            <a:ext cx="3048000" cy="549275"/>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a:solidFill>
                  <a:schemeClr val="accent1"/>
                </a:solidFill>
                <a:latin typeface="Tahoma" panose="020B0604030504040204" pitchFamily="34" charset="0"/>
              </a:rPr>
              <a:t>StampPlot Lite, Standard/Pro</a:t>
            </a:r>
            <a:br>
              <a:rPr lang="en-US" altLang="en-US">
                <a:solidFill>
                  <a:schemeClr val="accent1"/>
                </a:solidFill>
                <a:latin typeface="Tahoma" panose="020B0604030504040204" pitchFamily="34" charset="0"/>
              </a:rPr>
            </a:br>
            <a:r>
              <a:rPr lang="en-US" altLang="en-US">
                <a:solidFill>
                  <a:schemeClr val="accent1"/>
                </a:solidFill>
                <a:latin typeface="Tahoma" panose="020B0604030504040204" pitchFamily="34" charset="0"/>
              </a:rPr>
              <a:t>StampDAQ</a:t>
            </a:r>
            <a:br>
              <a:rPr lang="en-US" altLang="en-US">
                <a:solidFill>
                  <a:schemeClr val="accent1"/>
                </a:solidFill>
                <a:latin typeface="Tahoma" panose="020B0604030504040204" pitchFamily="34" charset="0"/>
              </a:rPr>
            </a:br>
            <a:r>
              <a:rPr lang="en-US" altLang="en-US">
                <a:solidFill>
                  <a:schemeClr val="accent1"/>
                </a:solidFill>
                <a:latin typeface="Tahoma" panose="020B0604030504040204" pitchFamily="34" charset="0"/>
              </a:rPr>
              <a:t>OPTAScope</a:t>
            </a:r>
            <a:endParaRPr lang="en-US" altLang="en-US" sz="900">
              <a:solidFill>
                <a:schemeClr val="accent1"/>
              </a:solidFill>
              <a:latin typeface="Tahoma" panose="020B0604030504040204" pitchFamily="34" charset="0"/>
            </a:endParaRPr>
          </a:p>
        </p:txBody>
      </p:sp>
      <p:sp>
        <p:nvSpPr>
          <p:cNvPr id="245975" name="Rectangle 215">
            <a:extLst>
              <a:ext uri="{FF2B5EF4-FFF2-40B4-BE49-F238E27FC236}">
                <a16:creationId xmlns:a16="http://schemas.microsoft.com/office/drawing/2014/main" id="{7254E529-EB7B-4156-8FA1-DB8DEA56B50F}"/>
              </a:ext>
            </a:extLst>
          </p:cNvPr>
          <p:cNvSpPr>
            <a:spLocks noChangeArrowheads="1"/>
          </p:cNvSpPr>
          <p:nvPr/>
        </p:nvSpPr>
        <p:spPr bwMode="auto">
          <a:xfrm>
            <a:off x="4953000" y="2514600"/>
            <a:ext cx="3733800" cy="3048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ClrTx/>
              <a:buSzTx/>
              <a:buFontTx/>
              <a:buNone/>
            </a:pPr>
            <a:r>
              <a:rPr lang="en-US" altLang="en-US" sz="1400">
                <a:solidFill>
                  <a:schemeClr val="accent1"/>
                </a:solidFill>
                <a:latin typeface="Tahoma" panose="020B0604030504040204" pitchFamily="34" charset="0"/>
              </a:rPr>
              <a:t>9: Data Acquisition</a:t>
            </a:r>
            <a:endParaRPr lang="en-US" altLang="en-US">
              <a:solidFill>
                <a:schemeClr val="accent1"/>
              </a:solidFill>
              <a:latin typeface="Tahoma" panose="020B0604030504040204" pitchFamily="34" charset="0"/>
            </a:endParaRPr>
          </a:p>
        </p:txBody>
      </p:sp>
      <p:sp>
        <p:nvSpPr>
          <p:cNvPr id="245976" name="AutoShape 216">
            <a:hlinkClick r:id="rId14" action="ppaction://hlinksldjump" highlightClick="1"/>
            <a:extLst>
              <a:ext uri="{FF2B5EF4-FFF2-40B4-BE49-F238E27FC236}">
                <a16:creationId xmlns:a16="http://schemas.microsoft.com/office/drawing/2014/main" id="{9AE061F6-2FCB-4F82-84C1-3DF0B8145591}"/>
              </a:ext>
            </a:extLst>
          </p:cNvPr>
          <p:cNvSpPr>
            <a:spLocks noChangeArrowheads="1"/>
          </p:cNvSpPr>
          <p:nvPr/>
        </p:nvSpPr>
        <p:spPr bwMode="auto">
          <a:xfrm>
            <a:off x="5105400" y="2895600"/>
            <a:ext cx="533400" cy="3810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Go</a:t>
            </a:r>
          </a:p>
        </p:txBody>
      </p:sp>
      <p:sp>
        <p:nvSpPr>
          <p:cNvPr id="245977" name="AutoShape 217">
            <a:hlinkClick r:id="rId15" action="ppaction://hlinksldjump" highlightClick="1"/>
            <a:extLst>
              <a:ext uri="{FF2B5EF4-FFF2-40B4-BE49-F238E27FC236}">
                <a16:creationId xmlns:a16="http://schemas.microsoft.com/office/drawing/2014/main" id="{B75994A6-36B9-4C5F-BB42-7DB0DF590E92}"/>
              </a:ext>
            </a:extLst>
          </p:cNvPr>
          <p:cNvSpPr>
            <a:spLocks noChangeArrowheads="1"/>
          </p:cNvSpPr>
          <p:nvPr/>
        </p:nvSpPr>
        <p:spPr bwMode="auto">
          <a:xfrm>
            <a:off x="5638800" y="4114800"/>
            <a:ext cx="762000" cy="3810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a:solidFill>
                  <a:schemeClr val="tx1"/>
                </a:solidFill>
                <a:effectLst>
                  <a:outerShdw blurRad="38100" dist="38100" dir="2700000" algn="tl">
                    <a:srgbClr val="000000"/>
                  </a:outerShdw>
                </a:effectLst>
              </a:rPr>
              <a:t>Links</a:t>
            </a:r>
          </a:p>
        </p:txBody>
      </p:sp>
    </p:spTree>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1390F794-3E5C-42BC-8747-6F6EEAA6C01C}"/>
              </a:ext>
            </a:extLst>
          </p:cNvPr>
          <p:cNvSpPr>
            <a:spLocks noGrp="1"/>
          </p:cNvSpPr>
          <p:nvPr>
            <p:ph type="sldNum" sz="quarter" idx="12"/>
          </p:nvPr>
        </p:nvSpPr>
        <p:spPr/>
        <p:txBody>
          <a:bodyPr/>
          <a:lstStyle/>
          <a:p>
            <a:fld id="{178C8799-A63F-4831-997D-7F0F0B2D3508}" type="slidenum">
              <a:rPr lang="en-US" altLang="en-US"/>
              <a:pPr/>
              <a:t>50</a:t>
            </a:fld>
            <a:endParaRPr lang="en-US" altLang="en-US"/>
          </a:p>
        </p:txBody>
      </p:sp>
      <p:sp>
        <p:nvSpPr>
          <p:cNvPr id="30722" name="Rectangle 2">
            <a:extLst>
              <a:ext uri="{FF2B5EF4-FFF2-40B4-BE49-F238E27FC236}">
                <a16:creationId xmlns:a16="http://schemas.microsoft.com/office/drawing/2014/main" id="{C1B492E3-F953-4393-B20A-B166F9A38F7E}"/>
              </a:ext>
            </a:extLst>
          </p:cNvPr>
          <p:cNvSpPr>
            <a:spLocks noGrp="1" noRot="1" noChangeArrowheads="1"/>
          </p:cNvSpPr>
          <p:nvPr>
            <p:ph type="title"/>
          </p:nvPr>
        </p:nvSpPr>
        <p:spPr/>
        <p:txBody>
          <a:bodyPr/>
          <a:lstStyle/>
          <a:p>
            <a:r>
              <a:rPr lang="en-US" altLang="en-US"/>
              <a:t>Output - Connecting an LED</a:t>
            </a:r>
          </a:p>
        </p:txBody>
      </p:sp>
      <p:sp>
        <p:nvSpPr>
          <p:cNvPr id="30723" name="Rectangle 3">
            <a:extLst>
              <a:ext uri="{FF2B5EF4-FFF2-40B4-BE49-F238E27FC236}">
                <a16:creationId xmlns:a16="http://schemas.microsoft.com/office/drawing/2014/main" id="{41080673-87E6-4E44-8908-FE36F06E9554}"/>
              </a:ext>
            </a:extLst>
          </p:cNvPr>
          <p:cNvSpPr>
            <a:spLocks noGrp="1" noRot="1" noChangeArrowheads="1"/>
          </p:cNvSpPr>
          <p:nvPr>
            <p:ph type="body" idx="1"/>
          </p:nvPr>
        </p:nvSpPr>
        <p:spPr>
          <a:xfrm>
            <a:off x="381000" y="1066800"/>
            <a:ext cx="7772400" cy="5334000"/>
          </a:xfrm>
        </p:spPr>
        <p:txBody>
          <a:bodyPr/>
          <a:lstStyle/>
          <a:p>
            <a:pPr>
              <a:lnSpc>
                <a:spcPct val="90000"/>
              </a:lnSpc>
            </a:pPr>
            <a:r>
              <a:rPr lang="en-US" altLang="en-US" sz="1800"/>
              <a:t>Connect an LED to P8 as shown:</a:t>
            </a:r>
          </a:p>
          <a:p>
            <a:pPr>
              <a:lnSpc>
                <a:spcPct val="90000"/>
              </a:lnSpc>
              <a:buFont typeface="Wingdings 3" panose="05040102010807070707" pitchFamily="18" charset="2"/>
              <a:buNone/>
            </a:pPr>
            <a:br>
              <a:rPr lang="en-US" altLang="en-US" sz="1800"/>
            </a:br>
            <a:br>
              <a:rPr lang="en-US" altLang="en-US" sz="1800"/>
            </a:br>
            <a:endParaRPr lang="en-US" altLang="en-US" sz="1800"/>
          </a:p>
          <a:p>
            <a:pPr>
              <a:lnSpc>
                <a:spcPct val="90000"/>
              </a:lnSpc>
              <a:buFont typeface="Wingdings 3" panose="05040102010807070707" pitchFamily="18" charset="2"/>
              <a:buNone/>
            </a:pPr>
            <a:br>
              <a:rPr lang="en-US" altLang="en-US" sz="1800"/>
            </a:br>
            <a:br>
              <a:rPr lang="en-US" altLang="en-US" sz="1800"/>
            </a:br>
            <a:br>
              <a:rPr lang="en-US" altLang="en-US" sz="1800"/>
            </a:br>
            <a:endParaRPr lang="en-US" altLang="en-US" sz="1800"/>
          </a:p>
          <a:p>
            <a:pPr>
              <a:lnSpc>
                <a:spcPct val="90000"/>
              </a:lnSpc>
              <a:buFont typeface="Wingdings 3" panose="05040102010807070707" pitchFamily="18" charset="2"/>
              <a:buNone/>
            </a:pPr>
            <a:endParaRPr lang="en-US" altLang="en-US" sz="1800"/>
          </a:p>
          <a:p>
            <a:pPr>
              <a:lnSpc>
                <a:spcPct val="90000"/>
              </a:lnSpc>
              <a:buFont typeface="Wingdings 3" panose="05040102010807070707" pitchFamily="18" charset="2"/>
              <a:buNone/>
            </a:pPr>
            <a:endParaRPr lang="en-US" altLang="en-US" sz="1800"/>
          </a:p>
          <a:p>
            <a:pPr>
              <a:lnSpc>
                <a:spcPct val="90000"/>
              </a:lnSpc>
              <a:buFont typeface="Wingdings 3" panose="05040102010807070707" pitchFamily="18" charset="2"/>
              <a:buNone/>
            </a:pPr>
            <a:endParaRPr lang="en-US" altLang="en-US" sz="1800"/>
          </a:p>
          <a:p>
            <a:pPr>
              <a:lnSpc>
                <a:spcPct val="90000"/>
              </a:lnSpc>
              <a:buFont typeface="Wingdings 3" panose="05040102010807070707" pitchFamily="18" charset="2"/>
              <a:buNone/>
            </a:pPr>
            <a:br>
              <a:rPr lang="en-US" altLang="en-US" sz="1800"/>
            </a:br>
            <a:br>
              <a:rPr lang="en-US" altLang="en-US" sz="1800"/>
            </a:br>
            <a:br>
              <a:rPr lang="en-US" altLang="en-US" sz="1800"/>
            </a:br>
            <a:endParaRPr lang="en-US" altLang="en-US" sz="1800"/>
          </a:p>
          <a:p>
            <a:pPr>
              <a:lnSpc>
                <a:spcPct val="90000"/>
              </a:lnSpc>
            </a:pPr>
            <a:r>
              <a:rPr lang="en-US" altLang="en-US" sz="2000"/>
              <a:t>In this configuration a LOW, or 0V, at P8 will allow current to flow through the LED to Vdd (+5V) lighting it.  When P8 is HIGH (+5V), no current will flow and the LED will not light. The LED is </a:t>
            </a:r>
            <a:r>
              <a:rPr lang="en-US" altLang="en-US" sz="2000" i="1"/>
              <a:t>Active Low.</a:t>
            </a:r>
            <a:endParaRPr lang="en-US" altLang="en-US"/>
          </a:p>
        </p:txBody>
      </p:sp>
      <p:sp>
        <p:nvSpPr>
          <p:cNvPr id="30727" name="Text Box 7">
            <a:extLst>
              <a:ext uri="{FF2B5EF4-FFF2-40B4-BE49-F238E27FC236}">
                <a16:creationId xmlns:a16="http://schemas.microsoft.com/office/drawing/2014/main" id="{B159B88A-8C9A-4479-A7AA-D2C2AA1F2DDA}"/>
              </a:ext>
            </a:extLst>
          </p:cNvPr>
          <p:cNvSpPr txBox="1">
            <a:spLocks noChangeArrowheads="1"/>
          </p:cNvSpPr>
          <p:nvPr/>
        </p:nvSpPr>
        <p:spPr bwMode="auto">
          <a:xfrm>
            <a:off x="457200" y="3733800"/>
            <a:ext cx="4684713" cy="1397000"/>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a:t>An LED is a diode, meaning electrons can flow in only one direction, so polarity is important. The LED should have a flat side indicating the </a:t>
            </a:r>
            <a:r>
              <a:rPr lang="en-US" altLang="en-US" sz="1400" i="1"/>
              <a:t>cathode</a:t>
            </a:r>
            <a:r>
              <a:rPr lang="en-US" altLang="en-US" sz="1400"/>
              <a:t> or negative terminal.  Also, the </a:t>
            </a:r>
            <a:r>
              <a:rPr lang="en-US" altLang="en-US" sz="1400" i="1"/>
              <a:t>anode</a:t>
            </a:r>
            <a:r>
              <a:rPr lang="en-US" altLang="en-US" sz="1400"/>
              <a:t> (positive terminal) generally has a longer lead than the </a:t>
            </a:r>
            <a:r>
              <a:rPr lang="en-US" altLang="en-US" sz="1400" i="1"/>
              <a:t>cathode</a:t>
            </a:r>
            <a:r>
              <a:rPr lang="en-US" altLang="en-US" sz="1400"/>
              <a:t>.</a:t>
            </a:r>
            <a:r>
              <a:rPr lang="en-US" altLang="en-US" sz="1400" b="0">
                <a:solidFill>
                  <a:schemeClr val="tx1"/>
                </a:solidFill>
              </a:rPr>
              <a:t> </a:t>
            </a:r>
          </a:p>
        </p:txBody>
      </p:sp>
      <p:pic>
        <p:nvPicPr>
          <p:cNvPr id="30746" name="Picture 26" descr="M:\My Documents\TUTORIAL\newpics\LED 8.jpg">
            <a:extLst>
              <a:ext uri="{FF2B5EF4-FFF2-40B4-BE49-F238E27FC236}">
                <a16:creationId xmlns:a16="http://schemas.microsoft.com/office/drawing/2014/main" id="{9BFDB92C-3AE0-41F8-B443-92B4B18C8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875" t="7500" r="33125" b="11250"/>
          <a:stretch>
            <a:fillRect/>
          </a:stretch>
        </p:blipFill>
        <p:spPr bwMode="auto">
          <a:xfrm>
            <a:off x="6138863" y="1295400"/>
            <a:ext cx="2700337" cy="36576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0762" name="Rectangle 42">
            <a:extLst>
              <a:ext uri="{FF2B5EF4-FFF2-40B4-BE49-F238E27FC236}">
                <a16:creationId xmlns:a16="http://schemas.microsoft.com/office/drawing/2014/main" id="{58825080-8BA7-4CE2-89DA-45ABE10F7264}"/>
              </a:ext>
            </a:extLst>
          </p:cNvPr>
          <p:cNvSpPr>
            <a:spLocks noChangeArrowheads="1"/>
          </p:cNvSpPr>
          <p:nvPr/>
        </p:nvSpPr>
        <p:spPr bwMode="auto">
          <a:xfrm>
            <a:off x="457200" y="1600200"/>
            <a:ext cx="3581400" cy="2057400"/>
          </a:xfrm>
          <a:prstGeom prst="rect">
            <a:avLst/>
          </a:prstGeom>
          <a:solidFill>
            <a:schemeClr val="tx1"/>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aphicFrame>
        <p:nvGraphicFramePr>
          <p:cNvPr id="30763" name="Object 43">
            <a:extLst>
              <a:ext uri="{FF2B5EF4-FFF2-40B4-BE49-F238E27FC236}">
                <a16:creationId xmlns:a16="http://schemas.microsoft.com/office/drawing/2014/main" id="{EA2D6F0F-45B6-496B-BABA-93065C80E501}"/>
              </a:ext>
            </a:extLst>
          </p:cNvPr>
          <p:cNvGraphicFramePr>
            <a:graphicFrameLocks noChangeAspect="1"/>
          </p:cNvGraphicFramePr>
          <p:nvPr/>
        </p:nvGraphicFramePr>
        <p:xfrm>
          <a:off x="576263" y="1752600"/>
          <a:ext cx="2371725" cy="1638300"/>
        </p:xfrm>
        <a:graphic>
          <a:graphicData uri="http://schemas.openxmlformats.org/presentationml/2006/ole">
            <mc:AlternateContent xmlns:mc="http://schemas.openxmlformats.org/markup-compatibility/2006">
              <mc:Choice xmlns:v="urn:schemas-microsoft-com:vml" Requires="v">
                <p:oleObj spid="_x0000_s30775" name="Bitmap Image" r:id="rId4" imgW="2371429" imgH="1638529" progId="Paint.Picture">
                  <p:embed/>
                </p:oleObj>
              </mc:Choice>
              <mc:Fallback>
                <p:oleObj name="Bitmap Image" r:id="rId4" imgW="2371429" imgH="1638529" progId="Paint.Picture">
                  <p:embed/>
                  <p:pic>
                    <p:nvPicPr>
                      <p:cNvPr id="0" name="Object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263" y="1752600"/>
                        <a:ext cx="2371725" cy="16383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764" name="Picture 44">
            <a:extLst>
              <a:ext uri="{FF2B5EF4-FFF2-40B4-BE49-F238E27FC236}">
                <a16:creationId xmlns:a16="http://schemas.microsoft.com/office/drawing/2014/main" id="{803AC82B-8BA4-4632-B3BC-AC51ABB0ED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0980" t="34671" r="51041" b="26669"/>
          <a:stretch>
            <a:fillRect/>
          </a:stretch>
        </p:blipFill>
        <p:spPr bwMode="auto">
          <a:xfrm>
            <a:off x="2903538" y="1749425"/>
            <a:ext cx="1025525" cy="16795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54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6" name="Text Box 46">
            <a:extLst>
              <a:ext uri="{FF2B5EF4-FFF2-40B4-BE49-F238E27FC236}">
                <a16:creationId xmlns:a16="http://schemas.microsoft.com/office/drawing/2014/main" id="{800DE9FE-0DB9-40C6-BCB2-06F6B8993C0C}"/>
              </a:ext>
            </a:extLst>
          </p:cNvPr>
          <p:cNvSpPr txBox="1">
            <a:spLocks noChangeArrowheads="1"/>
          </p:cNvSpPr>
          <p:nvPr/>
        </p:nvSpPr>
        <p:spPr bwMode="auto">
          <a:xfrm>
            <a:off x="4081463" y="2790825"/>
            <a:ext cx="1828800" cy="942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a:solidFill>
                  <a:schemeClr val="tx2"/>
                </a:solidFill>
              </a:rPr>
              <a:t>Connected on P8. Angle of shot makes it appear </a:t>
            </a:r>
          </a:p>
          <a:p>
            <a:pPr algn="l">
              <a:spcBef>
                <a:spcPct val="0"/>
              </a:spcBef>
              <a:buClrTx/>
              <a:buSzTx/>
              <a:buFontTx/>
              <a:buNone/>
            </a:pPr>
            <a:r>
              <a:rPr lang="en-US" altLang="en-US" sz="1400">
                <a:solidFill>
                  <a:schemeClr val="tx2"/>
                </a:solidFill>
              </a:rPr>
              <a:t>to be on P9.</a:t>
            </a:r>
            <a:endParaRPr lang="en-US" altLang="en-US" sz="1400" b="0">
              <a:solidFill>
                <a:schemeClr val="tx2"/>
              </a:solidFill>
            </a:endParaRPr>
          </a:p>
        </p:txBody>
      </p:sp>
      <p:sp>
        <p:nvSpPr>
          <p:cNvPr id="30767" name="Line 47">
            <a:extLst>
              <a:ext uri="{FF2B5EF4-FFF2-40B4-BE49-F238E27FC236}">
                <a16:creationId xmlns:a16="http://schemas.microsoft.com/office/drawing/2014/main" id="{55524778-3182-401A-A391-1B3B454F06CC}"/>
              </a:ext>
            </a:extLst>
          </p:cNvPr>
          <p:cNvSpPr>
            <a:spLocks noChangeShapeType="1"/>
          </p:cNvSpPr>
          <p:nvPr/>
        </p:nvSpPr>
        <p:spPr bwMode="auto">
          <a:xfrm>
            <a:off x="5681663" y="3200400"/>
            <a:ext cx="457200"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8" name="Line 48">
            <a:extLst>
              <a:ext uri="{FF2B5EF4-FFF2-40B4-BE49-F238E27FC236}">
                <a16:creationId xmlns:a16="http://schemas.microsoft.com/office/drawing/2014/main" id="{805FD7D9-8061-42A4-B954-CA5183336E8C}"/>
              </a:ext>
            </a:extLst>
          </p:cNvPr>
          <p:cNvSpPr>
            <a:spLocks noChangeShapeType="1"/>
          </p:cNvSpPr>
          <p:nvPr/>
        </p:nvSpPr>
        <p:spPr bwMode="auto">
          <a:xfrm>
            <a:off x="5453063" y="1752600"/>
            <a:ext cx="1524000"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69" name="Text Box 49">
            <a:extLst>
              <a:ext uri="{FF2B5EF4-FFF2-40B4-BE49-F238E27FC236}">
                <a16:creationId xmlns:a16="http://schemas.microsoft.com/office/drawing/2014/main" id="{84306985-3858-4339-AF32-176302124AB6}"/>
              </a:ext>
            </a:extLst>
          </p:cNvPr>
          <p:cNvSpPr txBox="1">
            <a:spLocks noChangeArrowheads="1"/>
          </p:cNvSpPr>
          <p:nvPr/>
        </p:nvSpPr>
        <p:spPr bwMode="auto">
          <a:xfrm>
            <a:off x="4086225" y="1600200"/>
            <a:ext cx="1366838" cy="3048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400">
                <a:solidFill>
                  <a:schemeClr val="tx2"/>
                </a:solidFill>
              </a:rPr>
              <a:t>Vdd, NOT Vin.</a:t>
            </a:r>
            <a:endParaRPr lang="en-US" altLang="en-US" sz="1400" b="0">
              <a:solidFill>
                <a:schemeClr val="tx2"/>
              </a:solidFill>
            </a:endParaRPr>
          </a:p>
        </p:txBody>
      </p:sp>
      <p:sp>
        <p:nvSpPr>
          <p:cNvPr id="30770" name="Line 50">
            <a:extLst>
              <a:ext uri="{FF2B5EF4-FFF2-40B4-BE49-F238E27FC236}">
                <a16:creationId xmlns:a16="http://schemas.microsoft.com/office/drawing/2014/main" id="{BF7C889F-BB17-40E6-B56D-DC768DC4AC6F}"/>
              </a:ext>
            </a:extLst>
          </p:cNvPr>
          <p:cNvSpPr>
            <a:spLocks noChangeShapeType="1"/>
          </p:cNvSpPr>
          <p:nvPr/>
        </p:nvSpPr>
        <p:spPr bwMode="auto">
          <a:xfrm>
            <a:off x="5486400" y="2590800"/>
            <a:ext cx="2667000" cy="22860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71" name="Line 51">
            <a:extLst>
              <a:ext uri="{FF2B5EF4-FFF2-40B4-BE49-F238E27FC236}">
                <a16:creationId xmlns:a16="http://schemas.microsoft.com/office/drawing/2014/main" id="{2660C1BC-ECB3-47D4-A93F-5CE34C9F7261}"/>
              </a:ext>
            </a:extLst>
          </p:cNvPr>
          <p:cNvSpPr>
            <a:spLocks noChangeShapeType="1"/>
          </p:cNvSpPr>
          <p:nvPr/>
        </p:nvSpPr>
        <p:spPr bwMode="auto">
          <a:xfrm flipH="1">
            <a:off x="2405063" y="2743200"/>
            <a:ext cx="1709737" cy="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72" name="Text Box 52">
            <a:extLst>
              <a:ext uri="{FF2B5EF4-FFF2-40B4-BE49-F238E27FC236}">
                <a16:creationId xmlns:a16="http://schemas.microsoft.com/office/drawing/2014/main" id="{D08BF2A2-4FC3-4365-A008-39F466E104B6}"/>
              </a:ext>
            </a:extLst>
          </p:cNvPr>
          <p:cNvSpPr txBox="1">
            <a:spLocks noChangeArrowheads="1"/>
          </p:cNvSpPr>
          <p:nvPr/>
        </p:nvSpPr>
        <p:spPr bwMode="auto">
          <a:xfrm>
            <a:off x="4114800" y="2057400"/>
            <a:ext cx="1668463" cy="7302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a:solidFill>
                  <a:srgbClr val="FF6600"/>
                </a:solidFill>
              </a:rPr>
              <a:t>Note cathode: the ‘flat side’ of LED</a:t>
            </a:r>
            <a:endParaRPr lang="en-US" altLang="en-US" sz="1400" b="0">
              <a:solidFill>
                <a:schemeClr val="tx2"/>
              </a:solidFill>
            </a:endParaRPr>
          </a:p>
        </p:txBody>
      </p:sp>
      <p:sp>
        <p:nvSpPr>
          <p:cNvPr id="30773" name="Text Box 53">
            <a:extLst>
              <a:ext uri="{FF2B5EF4-FFF2-40B4-BE49-F238E27FC236}">
                <a16:creationId xmlns:a16="http://schemas.microsoft.com/office/drawing/2014/main" id="{7CA4E541-3746-455B-A599-F92A27BCB50A}"/>
              </a:ext>
            </a:extLst>
          </p:cNvPr>
          <p:cNvSpPr txBox="1">
            <a:spLocks noChangeArrowheads="1"/>
          </p:cNvSpPr>
          <p:nvPr/>
        </p:nvSpPr>
        <p:spPr bwMode="auto">
          <a:xfrm>
            <a:off x="550863" y="3336925"/>
            <a:ext cx="2344737" cy="2444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a:solidFill>
                  <a:srgbClr val="FF0000"/>
                </a:solidFill>
              </a:rPr>
              <a:t>220 ohm = RED RED BROWN GOLD</a:t>
            </a:r>
          </a:p>
        </p:txBody>
      </p:sp>
      <p:sp>
        <p:nvSpPr>
          <p:cNvPr id="30774" name="Line 54">
            <a:extLst>
              <a:ext uri="{FF2B5EF4-FFF2-40B4-BE49-F238E27FC236}">
                <a16:creationId xmlns:a16="http://schemas.microsoft.com/office/drawing/2014/main" id="{244E997F-55F2-429B-B627-F3AC09BDD8C8}"/>
              </a:ext>
            </a:extLst>
          </p:cNvPr>
          <p:cNvSpPr>
            <a:spLocks noChangeShapeType="1"/>
          </p:cNvSpPr>
          <p:nvPr/>
        </p:nvSpPr>
        <p:spPr bwMode="auto">
          <a:xfrm flipH="1">
            <a:off x="3581400" y="2590800"/>
            <a:ext cx="533400" cy="0"/>
          </a:xfrm>
          <a:prstGeom prst="line">
            <a:avLst/>
          </a:prstGeom>
          <a:noFill/>
          <a:ln w="2857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advClick="0"/>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9E0D386-07EC-4558-A0D4-D483F0019EE2}"/>
              </a:ext>
            </a:extLst>
          </p:cNvPr>
          <p:cNvSpPr>
            <a:spLocks noGrp="1"/>
          </p:cNvSpPr>
          <p:nvPr>
            <p:ph type="sldNum" sz="quarter" idx="12"/>
          </p:nvPr>
        </p:nvSpPr>
        <p:spPr/>
        <p:txBody>
          <a:bodyPr/>
          <a:lstStyle/>
          <a:p>
            <a:fld id="{0ECD3B1E-296E-4380-965E-8885320A8A56}" type="slidenum">
              <a:rPr lang="en-US" altLang="en-US"/>
              <a:pPr/>
              <a:t>51</a:t>
            </a:fld>
            <a:endParaRPr lang="en-US" altLang="en-US"/>
          </a:p>
        </p:txBody>
      </p:sp>
      <p:sp>
        <p:nvSpPr>
          <p:cNvPr id="113672" name="Rectangle 8">
            <a:extLst>
              <a:ext uri="{FF2B5EF4-FFF2-40B4-BE49-F238E27FC236}">
                <a16:creationId xmlns:a16="http://schemas.microsoft.com/office/drawing/2014/main" id="{46FF7054-3E34-4B3F-9615-1B813F2445BC}"/>
              </a:ext>
            </a:extLst>
          </p:cNvPr>
          <p:cNvSpPr>
            <a:spLocks noGrp="1" noRot="1" noChangeArrowheads="1"/>
          </p:cNvSpPr>
          <p:nvPr>
            <p:ph type="body" idx="1"/>
          </p:nvPr>
        </p:nvSpPr>
        <p:spPr/>
        <p:txBody>
          <a:bodyPr/>
          <a:lstStyle/>
          <a:p>
            <a:r>
              <a:rPr lang="en-US" altLang="en-US" sz="2400"/>
              <a:t>Another configuration that could be used is to have the LED </a:t>
            </a:r>
            <a:r>
              <a:rPr lang="en-US" altLang="en-US" sz="2400" i="1"/>
              <a:t>Active-High</a:t>
            </a:r>
            <a:r>
              <a:rPr lang="en-US" altLang="en-US" sz="2400"/>
              <a:t>.  In this configuration the LED will light when the output is HIGH, or +5V.  Current flows from ground or Vss (0V) to the 5V output on P8.</a:t>
            </a:r>
            <a:endParaRPr lang="en-US" altLang="en-US"/>
          </a:p>
        </p:txBody>
      </p:sp>
      <p:sp>
        <p:nvSpPr>
          <p:cNvPr id="113670" name="Rectangle 6">
            <a:extLst>
              <a:ext uri="{FF2B5EF4-FFF2-40B4-BE49-F238E27FC236}">
                <a16:creationId xmlns:a16="http://schemas.microsoft.com/office/drawing/2014/main" id="{5AE6E55C-492C-40E9-BADC-DB65546D3834}"/>
              </a:ext>
            </a:extLst>
          </p:cNvPr>
          <p:cNvSpPr>
            <a:spLocks noChangeArrowheads="1"/>
          </p:cNvSpPr>
          <p:nvPr/>
        </p:nvSpPr>
        <p:spPr bwMode="auto">
          <a:xfrm>
            <a:off x="3962400" y="3124200"/>
            <a:ext cx="4191000" cy="1524000"/>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0"/>
              </a:spcBef>
              <a:buClrTx/>
              <a:buSzTx/>
              <a:buFontTx/>
              <a:buNone/>
            </a:pPr>
            <a:r>
              <a:rPr lang="en-US" altLang="en-US" sz="1600" b="0"/>
              <a:t>The 220 resistor will limit current flow to</a:t>
            </a:r>
            <a:br>
              <a:rPr lang="en-US" altLang="en-US" sz="1600" b="0"/>
            </a:br>
            <a:r>
              <a:rPr lang="en-US" altLang="en-US" sz="1600" b="0"/>
              <a:t>approximately 20mA .  The output current from a BS2 pin should be limited to 20mA maximum.  The maximum current for an LED is generally 30mA.</a:t>
            </a:r>
            <a:endParaRPr lang="en-US" altLang="en-US" sz="1600" b="0">
              <a:solidFill>
                <a:schemeClr val="tx1"/>
              </a:solidFill>
            </a:endParaRPr>
          </a:p>
        </p:txBody>
      </p:sp>
      <p:graphicFrame>
        <p:nvGraphicFramePr>
          <p:cNvPr id="113678" name="Object 14">
            <a:extLst>
              <a:ext uri="{FF2B5EF4-FFF2-40B4-BE49-F238E27FC236}">
                <a16:creationId xmlns:a16="http://schemas.microsoft.com/office/drawing/2014/main" id="{987C9736-BFC4-41A4-AD99-339E100554F9}"/>
              </a:ext>
            </a:extLst>
          </p:cNvPr>
          <p:cNvGraphicFramePr>
            <a:graphicFrameLocks noChangeAspect="1"/>
          </p:cNvGraphicFramePr>
          <p:nvPr/>
        </p:nvGraphicFramePr>
        <p:xfrm>
          <a:off x="762000" y="3124200"/>
          <a:ext cx="2667000" cy="1485900"/>
        </p:xfrm>
        <a:graphic>
          <a:graphicData uri="http://schemas.openxmlformats.org/presentationml/2006/ole">
            <mc:AlternateContent xmlns:mc="http://schemas.openxmlformats.org/markup-compatibility/2006">
              <mc:Choice xmlns:v="urn:schemas-microsoft-com:vml" Requires="v">
                <p:oleObj spid="_x0000_s113679" name="Bitmap Image" r:id="rId3" imgW="2580952" imgH="1438095" progId="Paint.Picture">
                  <p:embed/>
                </p:oleObj>
              </mc:Choice>
              <mc:Fallback>
                <p:oleObj name="Bitmap Image" r:id="rId3" imgW="2580952" imgH="1438095" progId="Paint.Picture">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124200"/>
                        <a:ext cx="2667000" cy="14859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824E6D5-322E-4CC2-9AC3-FA5AE5142D78}"/>
              </a:ext>
            </a:extLst>
          </p:cNvPr>
          <p:cNvSpPr>
            <a:spLocks noGrp="1"/>
          </p:cNvSpPr>
          <p:nvPr>
            <p:ph type="sldNum" sz="quarter" idx="12"/>
          </p:nvPr>
        </p:nvSpPr>
        <p:spPr/>
        <p:txBody>
          <a:bodyPr/>
          <a:lstStyle/>
          <a:p>
            <a:fld id="{361C75C5-CA7D-4909-99D3-ACC2FBEB81DF}" type="slidenum">
              <a:rPr lang="en-US" altLang="en-US"/>
              <a:pPr/>
              <a:t>52</a:t>
            </a:fld>
            <a:endParaRPr lang="en-US" altLang="en-US"/>
          </a:p>
        </p:txBody>
      </p:sp>
      <p:sp>
        <p:nvSpPr>
          <p:cNvPr id="31746" name="Rectangle 2">
            <a:extLst>
              <a:ext uri="{FF2B5EF4-FFF2-40B4-BE49-F238E27FC236}">
                <a16:creationId xmlns:a16="http://schemas.microsoft.com/office/drawing/2014/main" id="{3EAB1AD6-5FA5-4665-8C8D-166FC2BDAEBB}"/>
              </a:ext>
            </a:extLst>
          </p:cNvPr>
          <p:cNvSpPr>
            <a:spLocks noGrp="1" noRot="1" noChangeArrowheads="1"/>
          </p:cNvSpPr>
          <p:nvPr>
            <p:ph type="title"/>
          </p:nvPr>
        </p:nvSpPr>
        <p:spPr/>
        <p:txBody>
          <a:bodyPr/>
          <a:lstStyle/>
          <a:p>
            <a:r>
              <a:rPr lang="en-US" altLang="en-US"/>
              <a:t>Blinking the LED with HIGH, LOW</a:t>
            </a:r>
          </a:p>
        </p:txBody>
      </p:sp>
      <p:sp>
        <p:nvSpPr>
          <p:cNvPr id="31747" name="Rectangle 3">
            <a:extLst>
              <a:ext uri="{FF2B5EF4-FFF2-40B4-BE49-F238E27FC236}">
                <a16:creationId xmlns:a16="http://schemas.microsoft.com/office/drawing/2014/main" id="{EEA2201C-58DE-4EEA-B715-298CF81F1C5A}"/>
              </a:ext>
            </a:extLst>
          </p:cNvPr>
          <p:cNvSpPr>
            <a:spLocks noGrp="1" noRot="1" noChangeArrowheads="1"/>
          </p:cNvSpPr>
          <p:nvPr>
            <p:ph type="body" idx="1"/>
          </p:nvPr>
        </p:nvSpPr>
        <p:spPr/>
        <p:txBody>
          <a:bodyPr/>
          <a:lstStyle/>
          <a:p>
            <a:r>
              <a:rPr lang="en-US" altLang="en-US" sz="2400"/>
              <a:t>Use the Stamp Editor to enter the following program:</a:t>
            </a: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br>
              <a:rPr lang="en-US" altLang="en-US" sz="2400"/>
            </a:br>
            <a:endParaRPr lang="en-US" altLang="en-US" sz="2400"/>
          </a:p>
          <a:p>
            <a:r>
              <a:rPr lang="en-US" altLang="en-US" sz="2400"/>
              <a:t>Download or run the program.</a:t>
            </a:r>
            <a:br>
              <a:rPr lang="en-US" altLang="en-US" sz="2400"/>
            </a:br>
            <a:endParaRPr lang="en-US" altLang="en-US" sz="2400"/>
          </a:p>
          <a:p>
            <a:r>
              <a:rPr lang="en-US" altLang="en-US" sz="2400"/>
              <a:t>Monitor the LED.  It should blink at a rate of 1 second OFF, 5 seconds ON.  If not, check your configuration and code.</a:t>
            </a:r>
            <a:endParaRPr lang="en-US" altLang="en-US" sz="2800"/>
          </a:p>
        </p:txBody>
      </p:sp>
      <p:sp>
        <p:nvSpPr>
          <p:cNvPr id="31750" name="Text Box 6">
            <a:extLst>
              <a:ext uri="{FF2B5EF4-FFF2-40B4-BE49-F238E27FC236}">
                <a16:creationId xmlns:a16="http://schemas.microsoft.com/office/drawing/2014/main" id="{4EB31295-2915-4E5A-8C58-E810C8A3EF12}"/>
              </a:ext>
            </a:extLst>
          </p:cNvPr>
          <p:cNvSpPr txBox="1">
            <a:spLocks noChangeArrowheads="1"/>
          </p:cNvSpPr>
          <p:nvPr/>
        </p:nvSpPr>
        <p:spPr bwMode="auto">
          <a:xfrm>
            <a:off x="2438400" y="1809750"/>
            <a:ext cx="4572000" cy="2076450"/>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l">
              <a:spcBef>
                <a:spcPct val="0"/>
              </a:spcBef>
              <a:buClrTx/>
              <a:buSzTx/>
              <a:buFontTx/>
              <a:buNone/>
            </a:pPr>
            <a:r>
              <a:rPr lang="en-US" altLang="en-US" sz="1600" b="0">
                <a:solidFill>
                  <a:srgbClr val="FFFFFF"/>
                </a:solidFill>
              </a:rPr>
              <a:t>‘Prog 4A: Blink LED program</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Main:</a:t>
            </a:r>
          </a:p>
          <a:p>
            <a:pPr algn="l">
              <a:spcBef>
                <a:spcPct val="0"/>
              </a:spcBef>
              <a:buClrTx/>
              <a:buSzTx/>
              <a:buFontTx/>
              <a:buNone/>
            </a:pPr>
            <a:r>
              <a:rPr lang="en-US" altLang="en-US" sz="1600" b="0">
                <a:solidFill>
                  <a:srgbClr val="FFFFFF"/>
                </a:solidFill>
              </a:rPr>
              <a:t>      HIGH 8	'Turn off LED</a:t>
            </a:r>
          </a:p>
          <a:p>
            <a:pPr algn="l">
              <a:spcBef>
                <a:spcPct val="0"/>
              </a:spcBef>
              <a:buClrTx/>
              <a:buSzTx/>
              <a:buFontTx/>
              <a:buNone/>
            </a:pPr>
            <a:r>
              <a:rPr lang="en-US" altLang="en-US" sz="1600" b="0">
                <a:solidFill>
                  <a:srgbClr val="FFFFFF"/>
                </a:solidFill>
              </a:rPr>
              <a:t>      PAUSE 1000	'Wait 1 second</a:t>
            </a:r>
          </a:p>
          <a:p>
            <a:pPr algn="l">
              <a:spcBef>
                <a:spcPct val="0"/>
              </a:spcBef>
              <a:buClrTx/>
              <a:buSzTx/>
              <a:buFontTx/>
              <a:buNone/>
            </a:pPr>
            <a:r>
              <a:rPr lang="en-US" altLang="en-US" sz="1600" b="0">
                <a:solidFill>
                  <a:srgbClr val="FFFFFF"/>
                </a:solidFill>
              </a:rPr>
              <a:t>      LOW 8	'Turn on LED</a:t>
            </a:r>
          </a:p>
          <a:p>
            <a:pPr algn="l">
              <a:spcBef>
                <a:spcPct val="0"/>
              </a:spcBef>
              <a:buClrTx/>
              <a:buSzTx/>
              <a:buFontTx/>
              <a:buNone/>
            </a:pPr>
            <a:r>
              <a:rPr lang="en-US" altLang="en-US" sz="1600" b="0">
                <a:solidFill>
                  <a:srgbClr val="FFFFFF"/>
                </a:solidFill>
              </a:rPr>
              <a:t>      PAUSE 5000	'Wait 5 seconds</a:t>
            </a:r>
          </a:p>
          <a:p>
            <a:pPr algn="l">
              <a:spcBef>
                <a:spcPct val="0"/>
              </a:spcBef>
              <a:buClrTx/>
              <a:buSzTx/>
              <a:buFontTx/>
              <a:buNone/>
            </a:pPr>
            <a:r>
              <a:rPr lang="en-US" altLang="en-US" sz="1600" b="0">
                <a:solidFill>
                  <a:srgbClr val="FFFFFF"/>
                </a:solidFill>
              </a:rPr>
              <a:t>GOTO Main	'Jump back to beginning </a:t>
            </a:r>
          </a:p>
        </p:txBody>
      </p:sp>
    </p:spTree>
  </p:cSld>
  <p:clrMapOvr>
    <a:masterClrMapping/>
  </p:clrMapOvr>
  <p:transition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0248AD0-F129-41FA-8CC1-65D8ECD62022}"/>
              </a:ext>
            </a:extLst>
          </p:cNvPr>
          <p:cNvSpPr>
            <a:spLocks noGrp="1"/>
          </p:cNvSpPr>
          <p:nvPr>
            <p:ph type="sldNum" sz="quarter" idx="12"/>
          </p:nvPr>
        </p:nvSpPr>
        <p:spPr/>
        <p:txBody>
          <a:bodyPr/>
          <a:lstStyle/>
          <a:p>
            <a:fld id="{680D445E-059C-4D53-9F5B-5400FDAB31AA}" type="slidenum">
              <a:rPr lang="en-US" altLang="en-US"/>
              <a:pPr/>
              <a:t>53</a:t>
            </a:fld>
            <a:endParaRPr lang="en-US" altLang="en-US"/>
          </a:p>
        </p:txBody>
      </p:sp>
      <p:sp>
        <p:nvSpPr>
          <p:cNvPr id="32770" name="Rectangle 2">
            <a:extLst>
              <a:ext uri="{FF2B5EF4-FFF2-40B4-BE49-F238E27FC236}">
                <a16:creationId xmlns:a16="http://schemas.microsoft.com/office/drawing/2014/main" id="{BDA3055D-AF9C-4AC9-AAFD-14A13EC4AFCA}"/>
              </a:ext>
            </a:extLst>
          </p:cNvPr>
          <p:cNvSpPr>
            <a:spLocks noGrp="1" noRot="1" noChangeArrowheads="1"/>
          </p:cNvSpPr>
          <p:nvPr>
            <p:ph type="title"/>
          </p:nvPr>
        </p:nvSpPr>
        <p:spPr/>
        <p:txBody>
          <a:bodyPr/>
          <a:lstStyle/>
          <a:p>
            <a:r>
              <a:rPr lang="en-US" altLang="en-US"/>
              <a:t>Code Discussion</a:t>
            </a:r>
          </a:p>
        </p:txBody>
      </p:sp>
      <p:sp>
        <p:nvSpPr>
          <p:cNvPr id="32771" name="Rectangle 3">
            <a:extLst>
              <a:ext uri="{FF2B5EF4-FFF2-40B4-BE49-F238E27FC236}">
                <a16:creationId xmlns:a16="http://schemas.microsoft.com/office/drawing/2014/main" id="{527C2FD8-E31C-45A6-A5EE-53606174F408}"/>
              </a:ext>
            </a:extLst>
          </p:cNvPr>
          <p:cNvSpPr>
            <a:spLocks noGrp="1" noRot="1" noChangeArrowheads="1"/>
          </p:cNvSpPr>
          <p:nvPr>
            <p:ph type="body" idx="1"/>
          </p:nvPr>
        </p:nvSpPr>
        <p:spPr>
          <a:xfrm>
            <a:off x="304800" y="762000"/>
            <a:ext cx="8540750" cy="5715000"/>
          </a:xfrm>
        </p:spPr>
        <p:txBody>
          <a:bodyPr/>
          <a:lstStyle/>
          <a:p>
            <a:pPr>
              <a:lnSpc>
                <a:spcPct val="90000"/>
              </a:lnSpc>
            </a:pPr>
            <a:r>
              <a:rPr lang="en-US" altLang="en-US" sz="2000"/>
              <a:t>HIGH defines the pin to be an output and sets it to a HIGH state, digital 1 or 5V.</a:t>
            </a:r>
          </a:p>
          <a:p>
            <a:pPr lvl="1">
              <a:lnSpc>
                <a:spcPct val="90000"/>
              </a:lnSpc>
            </a:pPr>
            <a:r>
              <a:rPr lang="en-US" altLang="en-US" sz="2000">
                <a:solidFill>
                  <a:schemeClr val="tx2"/>
                </a:solidFill>
              </a:rPr>
              <a:t>HIGH </a:t>
            </a:r>
            <a:r>
              <a:rPr lang="en-US" altLang="en-US" sz="2000" i="1">
                <a:solidFill>
                  <a:schemeClr val="tx2"/>
                </a:solidFill>
              </a:rPr>
              <a:t>pin 0-15</a:t>
            </a:r>
          </a:p>
          <a:p>
            <a:pPr lvl="1">
              <a:lnSpc>
                <a:spcPct val="90000"/>
              </a:lnSpc>
            </a:pPr>
            <a:r>
              <a:rPr lang="en-US" altLang="en-US" sz="2000">
                <a:solidFill>
                  <a:schemeClr val="tx2"/>
                </a:solidFill>
              </a:rPr>
              <a:t>HIGH 8</a:t>
            </a:r>
            <a:br>
              <a:rPr lang="en-US" altLang="en-US" sz="2000">
                <a:solidFill>
                  <a:schemeClr val="tx2"/>
                </a:solidFill>
              </a:rPr>
            </a:br>
            <a:endParaRPr lang="en-US" altLang="en-US" sz="2000">
              <a:solidFill>
                <a:schemeClr val="tx2"/>
              </a:solidFill>
            </a:endParaRPr>
          </a:p>
          <a:p>
            <a:pPr>
              <a:lnSpc>
                <a:spcPct val="90000"/>
              </a:lnSpc>
            </a:pPr>
            <a:r>
              <a:rPr lang="en-US" altLang="en-US" sz="2000"/>
              <a:t>LOW defines the pin to be an output and sets it to a LOW state, digital 0 or 0V.</a:t>
            </a:r>
          </a:p>
          <a:p>
            <a:pPr lvl="1">
              <a:lnSpc>
                <a:spcPct val="90000"/>
              </a:lnSpc>
            </a:pPr>
            <a:r>
              <a:rPr lang="en-US" altLang="en-US" sz="2000">
                <a:solidFill>
                  <a:schemeClr val="tx2"/>
                </a:solidFill>
              </a:rPr>
              <a:t>LOW </a:t>
            </a:r>
            <a:r>
              <a:rPr lang="en-US" altLang="en-US" sz="2000" i="1">
                <a:solidFill>
                  <a:schemeClr val="tx2"/>
                </a:solidFill>
              </a:rPr>
              <a:t>pin 0-15</a:t>
            </a:r>
          </a:p>
          <a:p>
            <a:pPr lvl="1">
              <a:lnSpc>
                <a:spcPct val="90000"/>
              </a:lnSpc>
            </a:pPr>
            <a:r>
              <a:rPr lang="en-US" altLang="en-US" sz="2000">
                <a:solidFill>
                  <a:schemeClr val="tx2"/>
                </a:solidFill>
              </a:rPr>
              <a:t>LOW 8</a:t>
            </a:r>
            <a:br>
              <a:rPr lang="en-US" altLang="en-US" sz="2000">
                <a:solidFill>
                  <a:schemeClr val="tx2"/>
                </a:solidFill>
              </a:rPr>
            </a:br>
            <a:endParaRPr lang="en-US" altLang="en-US" sz="2000">
              <a:solidFill>
                <a:schemeClr val="tx2"/>
              </a:solidFill>
            </a:endParaRPr>
          </a:p>
          <a:p>
            <a:pPr>
              <a:lnSpc>
                <a:spcPct val="90000"/>
              </a:lnSpc>
            </a:pPr>
            <a:r>
              <a:rPr lang="en-US" altLang="en-US" sz="2000"/>
              <a:t>PAUSE instructs the BS2 to wait for the defined number of milliseconds (1/1000 seconds).</a:t>
            </a:r>
          </a:p>
          <a:p>
            <a:pPr lvl="1">
              <a:lnSpc>
                <a:spcPct val="90000"/>
              </a:lnSpc>
            </a:pPr>
            <a:r>
              <a:rPr lang="en-US" altLang="en-US" sz="2000">
                <a:solidFill>
                  <a:schemeClr val="tx2"/>
                </a:solidFill>
              </a:rPr>
              <a:t>PAUSE </a:t>
            </a:r>
            <a:r>
              <a:rPr lang="en-US" altLang="en-US" sz="2000" i="1">
                <a:solidFill>
                  <a:schemeClr val="tx2"/>
                </a:solidFill>
              </a:rPr>
              <a:t>time in milliseconds 0-65535</a:t>
            </a:r>
          </a:p>
          <a:p>
            <a:pPr lvl="1">
              <a:lnSpc>
                <a:spcPct val="90000"/>
              </a:lnSpc>
            </a:pPr>
            <a:r>
              <a:rPr lang="en-US" altLang="en-US" sz="2000">
                <a:solidFill>
                  <a:schemeClr val="tx2"/>
                </a:solidFill>
              </a:rPr>
              <a:t>PAUSE 1000</a:t>
            </a:r>
            <a:br>
              <a:rPr lang="en-US" altLang="en-US" sz="2000">
                <a:solidFill>
                  <a:schemeClr val="tx2"/>
                </a:solidFill>
              </a:rPr>
            </a:br>
            <a:endParaRPr lang="en-US" altLang="en-US" sz="2000">
              <a:solidFill>
                <a:schemeClr val="tx2"/>
              </a:solidFill>
            </a:endParaRPr>
          </a:p>
          <a:p>
            <a:pPr>
              <a:lnSpc>
                <a:spcPct val="90000"/>
              </a:lnSpc>
            </a:pPr>
            <a:r>
              <a:rPr lang="en-US" altLang="en-US" sz="2000"/>
              <a:t>GOTO instructs the BS2 to jump to the defined label.  More about this will be covered in Programming Structures.</a:t>
            </a:r>
          </a:p>
          <a:p>
            <a:pPr lvl="1">
              <a:lnSpc>
                <a:spcPct val="90000"/>
              </a:lnSpc>
            </a:pPr>
            <a:r>
              <a:rPr lang="en-US" altLang="en-US" sz="2000">
                <a:solidFill>
                  <a:schemeClr val="tx2"/>
                </a:solidFill>
              </a:rPr>
              <a:t>GOTO </a:t>
            </a:r>
            <a:r>
              <a:rPr lang="en-US" altLang="en-US" sz="2000" i="1">
                <a:solidFill>
                  <a:schemeClr val="tx2"/>
                </a:solidFill>
              </a:rPr>
              <a:t>Label</a:t>
            </a:r>
          </a:p>
        </p:txBody>
      </p:sp>
    </p:spTree>
  </p:cSld>
  <p:clrMapOvr>
    <a:masterClrMapping/>
  </p:clrMapOvr>
  <p:transition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227C35D-14A3-458D-8C17-CDCB1C2314F3}"/>
              </a:ext>
            </a:extLst>
          </p:cNvPr>
          <p:cNvSpPr>
            <a:spLocks noGrp="1"/>
          </p:cNvSpPr>
          <p:nvPr>
            <p:ph type="sldNum" sz="quarter" idx="12"/>
          </p:nvPr>
        </p:nvSpPr>
        <p:spPr/>
        <p:txBody>
          <a:bodyPr/>
          <a:lstStyle/>
          <a:p>
            <a:fld id="{D4907254-5BBC-441A-902D-ECF01CA44CE4}" type="slidenum">
              <a:rPr lang="en-US" altLang="en-US"/>
              <a:pPr/>
              <a:t>54</a:t>
            </a:fld>
            <a:endParaRPr lang="en-US" altLang="en-US"/>
          </a:p>
        </p:txBody>
      </p:sp>
      <p:sp>
        <p:nvSpPr>
          <p:cNvPr id="33794" name="Rectangle 2">
            <a:extLst>
              <a:ext uri="{FF2B5EF4-FFF2-40B4-BE49-F238E27FC236}">
                <a16:creationId xmlns:a16="http://schemas.microsoft.com/office/drawing/2014/main" id="{FA29FEB8-8FBC-43F4-AAD5-07653E6C902D}"/>
              </a:ext>
            </a:extLst>
          </p:cNvPr>
          <p:cNvSpPr>
            <a:spLocks noGrp="1" noRot="1" noChangeArrowheads="1"/>
          </p:cNvSpPr>
          <p:nvPr>
            <p:ph type="title"/>
          </p:nvPr>
        </p:nvSpPr>
        <p:spPr/>
        <p:txBody>
          <a:bodyPr/>
          <a:lstStyle/>
          <a:p>
            <a:r>
              <a:rPr lang="en-US" altLang="en-US"/>
              <a:t>Blinking the LED with OUTPUT and OUT</a:t>
            </a:r>
          </a:p>
        </p:txBody>
      </p:sp>
      <p:sp>
        <p:nvSpPr>
          <p:cNvPr id="33795" name="Rectangle 3">
            <a:extLst>
              <a:ext uri="{FF2B5EF4-FFF2-40B4-BE49-F238E27FC236}">
                <a16:creationId xmlns:a16="http://schemas.microsoft.com/office/drawing/2014/main" id="{7C1BCBEC-0F32-4630-BC74-6017EF4EF829}"/>
              </a:ext>
            </a:extLst>
          </p:cNvPr>
          <p:cNvSpPr>
            <a:spLocks noGrp="1" noRot="1" noChangeArrowheads="1"/>
          </p:cNvSpPr>
          <p:nvPr>
            <p:ph type="body" idx="1"/>
          </p:nvPr>
        </p:nvSpPr>
        <p:spPr>
          <a:xfrm>
            <a:off x="685800" y="914400"/>
            <a:ext cx="7772400" cy="3352800"/>
          </a:xfrm>
        </p:spPr>
        <p:txBody>
          <a:bodyPr/>
          <a:lstStyle/>
          <a:p>
            <a:r>
              <a:rPr lang="en-US" altLang="en-US" sz="2400"/>
              <a:t>The HIGH and LOW instructions perform 2 actions:</a:t>
            </a:r>
          </a:p>
          <a:p>
            <a:pPr lvl="1"/>
            <a:r>
              <a:rPr lang="en-US" altLang="en-US" sz="2400"/>
              <a:t>Sets direction of the I/O pin to an output.</a:t>
            </a:r>
          </a:p>
          <a:p>
            <a:pPr lvl="1"/>
            <a:r>
              <a:rPr lang="en-US" altLang="en-US" sz="2400"/>
              <a:t>Sets the state of the output to be 0 or 1 (0V or 5V)</a:t>
            </a:r>
            <a:br>
              <a:rPr lang="en-US" altLang="en-US" sz="2400"/>
            </a:br>
            <a:endParaRPr lang="en-US" altLang="en-US" sz="2400"/>
          </a:p>
          <a:p>
            <a:r>
              <a:rPr lang="en-US" altLang="en-US" sz="2400"/>
              <a:t>Another means to perform the same process is to use code to set the direction, then the state.</a:t>
            </a:r>
            <a:br>
              <a:rPr lang="en-US" altLang="en-US" sz="2400"/>
            </a:br>
            <a:endParaRPr lang="en-US" altLang="en-US" sz="2400"/>
          </a:p>
          <a:p>
            <a:r>
              <a:rPr lang="en-US" altLang="en-US" sz="2400"/>
              <a:t>Enter and run this example.</a:t>
            </a:r>
            <a:endParaRPr lang="en-US" altLang="en-US" sz="3600"/>
          </a:p>
        </p:txBody>
      </p:sp>
      <p:sp>
        <p:nvSpPr>
          <p:cNvPr id="33796" name="Text Box 4">
            <a:extLst>
              <a:ext uri="{FF2B5EF4-FFF2-40B4-BE49-F238E27FC236}">
                <a16:creationId xmlns:a16="http://schemas.microsoft.com/office/drawing/2014/main" id="{D824DDA0-C0EE-4BE3-98D3-E3198BA413A0}"/>
              </a:ext>
            </a:extLst>
          </p:cNvPr>
          <p:cNvSpPr txBox="1">
            <a:spLocks noChangeArrowheads="1"/>
          </p:cNvSpPr>
          <p:nvPr/>
        </p:nvSpPr>
        <p:spPr bwMode="auto">
          <a:xfrm>
            <a:off x="1143000" y="4191000"/>
            <a:ext cx="5334000" cy="2320925"/>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600" b="0">
                <a:solidFill>
                  <a:srgbClr val="FFFFFF"/>
                </a:solidFill>
              </a:rPr>
              <a:t>' Prog 4B: Blink LED program using OUTPUT and OUT</a:t>
            </a:r>
          </a:p>
          <a:p>
            <a:pPr algn="l">
              <a:spcBef>
                <a:spcPct val="0"/>
              </a:spcBef>
              <a:buClrTx/>
              <a:buSzTx/>
              <a:buFontTx/>
              <a:buNone/>
            </a:pPr>
            <a:endParaRPr lang="en-US" altLang="en-US" sz="1600" b="0">
              <a:solidFill>
                <a:srgbClr val="FFFFFF"/>
              </a:solidFill>
            </a:endParaRPr>
          </a:p>
          <a:p>
            <a:pPr algn="l">
              <a:spcBef>
                <a:spcPct val="0"/>
              </a:spcBef>
              <a:buClrTx/>
              <a:buSzTx/>
              <a:buFontTx/>
              <a:buNone/>
            </a:pPr>
            <a:r>
              <a:rPr lang="en-US" altLang="en-US" sz="1600" b="0">
                <a:solidFill>
                  <a:srgbClr val="FFFFFF"/>
                </a:solidFill>
              </a:rPr>
              <a:t>OUTPUT 8	'Set P8 to be an output</a:t>
            </a:r>
          </a:p>
          <a:p>
            <a:pPr algn="l">
              <a:spcBef>
                <a:spcPct val="0"/>
              </a:spcBef>
              <a:buClrTx/>
              <a:buSzTx/>
              <a:buFontTx/>
              <a:buNone/>
            </a:pPr>
            <a:r>
              <a:rPr lang="en-US" altLang="en-US" sz="1600" b="0">
                <a:solidFill>
                  <a:srgbClr val="FFFFFF"/>
                </a:solidFill>
              </a:rPr>
              <a:t>Main:</a:t>
            </a:r>
          </a:p>
          <a:p>
            <a:pPr algn="l">
              <a:spcBef>
                <a:spcPct val="0"/>
              </a:spcBef>
              <a:buClrTx/>
              <a:buSzTx/>
              <a:buFontTx/>
              <a:buNone/>
            </a:pPr>
            <a:r>
              <a:rPr lang="en-US" altLang="en-US" sz="1600" b="0">
                <a:solidFill>
                  <a:srgbClr val="FFFFFF"/>
                </a:solidFill>
              </a:rPr>
              <a:t>      OUT8 = 1	'Turn off LED1</a:t>
            </a:r>
          </a:p>
          <a:p>
            <a:pPr algn="l">
              <a:spcBef>
                <a:spcPct val="0"/>
              </a:spcBef>
              <a:buClrTx/>
              <a:buSzTx/>
              <a:buFontTx/>
              <a:buNone/>
            </a:pPr>
            <a:r>
              <a:rPr lang="en-US" altLang="en-US" sz="1600" b="0">
                <a:solidFill>
                  <a:srgbClr val="FFFFFF"/>
                </a:solidFill>
              </a:rPr>
              <a:t>      PAUSE 1000	'Wait 1 second</a:t>
            </a:r>
          </a:p>
          <a:p>
            <a:pPr algn="l">
              <a:spcBef>
                <a:spcPct val="0"/>
              </a:spcBef>
              <a:buClrTx/>
              <a:buSzTx/>
              <a:buFontTx/>
              <a:buNone/>
            </a:pPr>
            <a:r>
              <a:rPr lang="en-US" altLang="en-US" sz="1600" b="0">
                <a:solidFill>
                  <a:srgbClr val="FFFFFF"/>
                </a:solidFill>
              </a:rPr>
              <a:t>      OUT8 = 0	'Turn on LED1</a:t>
            </a:r>
          </a:p>
          <a:p>
            <a:pPr algn="l">
              <a:spcBef>
                <a:spcPct val="0"/>
              </a:spcBef>
              <a:buClrTx/>
              <a:buSzTx/>
              <a:buFontTx/>
              <a:buNone/>
            </a:pPr>
            <a:r>
              <a:rPr lang="en-US" altLang="en-US" sz="1600" b="0">
                <a:solidFill>
                  <a:srgbClr val="FFFFFF"/>
                </a:solidFill>
              </a:rPr>
              <a:t>      PAUSE 5000	'Wait 5 seconds</a:t>
            </a:r>
          </a:p>
          <a:p>
            <a:pPr algn="l">
              <a:spcBef>
                <a:spcPct val="0"/>
              </a:spcBef>
              <a:buClrTx/>
              <a:buSzTx/>
              <a:buFontTx/>
              <a:buNone/>
            </a:pPr>
            <a:r>
              <a:rPr lang="en-US" altLang="en-US" sz="1600" b="0">
                <a:solidFill>
                  <a:srgbClr val="FFFFFF"/>
                </a:solidFill>
              </a:rPr>
              <a:t>GOTO Main	'Jump back to beginning</a:t>
            </a:r>
            <a:r>
              <a:rPr lang="en-US" altLang="en-US" sz="1600">
                <a:solidFill>
                  <a:srgbClr val="FFFFFF"/>
                </a:solidFill>
              </a:rPr>
              <a:t> </a:t>
            </a:r>
          </a:p>
        </p:txBody>
      </p:sp>
    </p:spTree>
  </p:cSld>
  <p:clrMapOvr>
    <a:masterClrMapping/>
  </p:clrMapOvr>
  <p:transition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66508FB-3E38-4E19-917B-E6E6BB7CCEB3}"/>
              </a:ext>
            </a:extLst>
          </p:cNvPr>
          <p:cNvSpPr>
            <a:spLocks noGrp="1"/>
          </p:cNvSpPr>
          <p:nvPr>
            <p:ph type="sldNum" sz="quarter" idx="12"/>
          </p:nvPr>
        </p:nvSpPr>
        <p:spPr/>
        <p:txBody>
          <a:bodyPr/>
          <a:lstStyle/>
          <a:p>
            <a:fld id="{03D7C612-51BE-44FA-A705-0763B898B0A5}" type="slidenum">
              <a:rPr lang="en-US" altLang="en-US"/>
              <a:pPr/>
              <a:t>55</a:t>
            </a:fld>
            <a:endParaRPr lang="en-US" altLang="en-US"/>
          </a:p>
        </p:txBody>
      </p:sp>
      <p:sp>
        <p:nvSpPr>
          <p:cNvPr id="36866" name="Rectangle 2">
            <a:extLst>
              <a:ext uri="{FF2B5EF4-FFF2-40B4-BE49-F238E27FC236}">
                <a16:creationId xmlns:a16="http://schemas.microsoft.com/office/drawing/2014/main" id="{F5E6A37E-E46B-4B63-8345-F2B248056FAF}"/>
              </a:ext>
            </a:extLst>
          </p:cNvPr>
          <p:cNvSpPr>
            <a:spLocks noGrp="1" noRot="1" noChangeArrowheads="1"/>
          </p:cNvSpPr>
          <p:nvPr>
            <p:ph type="title"/>
          </p:nvPr>
        </p:nvSpPr>
        <p:spPr/>
        <p:txBody>
          <a:bodyPr/>
          <a:lstStyle/>
          <a:p>
            <a:r>
              <a:rPr lang="en-US" altLang="en-US"/>
              <a:t>Code Discussion</a:t>
            </a:r>
          </a:p>
        </p:txBody>
      </p:sp>
      <p:sp>
        <p:nvSpPr>
          <p:cNvPr id="36867" name="Rectangle 3">
            <a:extLst>
              <a:ext uri="{FF2B5EF4-FFF2-40B4-BE49-F238E27FC236}">
                <a16:creationId xmlns:a16="http://schemas.microsoft.com/office/drawing/2014/main" id="{D19A42BA-FFD4-4505-B07F-09ACD6EAB766}"/>
              </a:ext>
            </a:extLst>
          </p:cNvPr>
          <p:cNvSpPr>
            <a:spLocks noGrp="1" noRot="1" noChangeArrowheads="1"/>
          </p:cNvSpPr>
          <p:nvPr>
            <p:ph type="body" idx="1"/>
          </p:nvPr>
        </p:nvSpPr>
        <p:spPr>
          <a:xfrm>
            <a:off x="304800" y="762000"/>
            <a:ext cx="8537575" cy="5334000"/>
          </a:xfrm>
        </p:spPr>
        <p:txBody>
          <a:bodyPr/>
          <a:lstStyle/>
          <a:p>
            <a:pPr>
              <a:lnSpc>
                <a:spcPct val="90000"/>
              </a:lnSpc>
            </a:pPr>
            <a:r>
              <a:rPr lang="en-US" altLang="en-US" sz="2400"/>
              <a:t>OUTPUT sets the pin to act as an output.</a:t>
            </a:r>
          </a:p>
          <a:p>
            <a:pPr lvl="1">
              <a:lnSpc>
                <a:spcPct val="90000"/>
              </a:lnSpc>
            </a:pPr>
            <a:r>
              <a:rPr lang="en-US" altLang="en-US" sz="2400">
                <a:solidFill>
                  <a:schemeClr val="tx2"/>
                </a:solidFill>
              </a:rPr>
              <a:t>OUTPUT </a:t>
            </a:r>
            <a:r>
              <a:rPr lang="en-US" altLang="en-US" sz="2400" i="1">
                <a:solidFill>
                  <a:schemeClr val="tx2"/>
                </a:solidFill>
              </a:rPr>
              <a:t>pin</a:t>
            </a:r>
          </a:p>
          <a:p>
            <a:pPr lvl="1">
              <a:lnSpc>
                <a:spcPct val="90000"/>
              </a:lnSpc>
            </a:pPr>
            <a:r>
              <a:rPr lang="en-US" altLang="en-US" sz="2400">
                <a:solidFill>
                  <a:schemeClr val="tx2"/>
                </a:solidFill>
              </a:rPr>
              <a:t>OUTPUT 8</a:t>
            </a:r>
          </a:p>
          <a:p>
            <a:pPr lvl="1">
              <a:lnSpc>
                <a:spcPct val="90000"/>
              </a:lnSpc>
            </a:pPr>
            <a:r>
              <a:rPr lang="en-US" altLang="en-US" sz="2400"/>
              <a:t>The BS2 on startup sets all I/O pins to inputs.</a:t>
            </a:r>
            <a:br>
              <a:rPr lang="en-US" altLang="en-US" sz="2400"/>
            </a:br>
            <a:endParaRPr lang="en-US" altLang="en-US" sz="2400"/>
          </a:p>
          <a:p>
            <a:pPr>
              <a:lnSpc>
                <a:spcPct val="90000"/>
              </a:lnSpc>
            </a:pPr>
            <a:r>
              <a:rPr lang="en-US" altLang="en-US" sz="2400"/>
              <a:t>OUT sets the state of the output.</a:t>
            </a:r>
          </a:p>
          <a:p>
            <a:pPr lvl="1">
              <a:lnSpc>
                <a:spcPct val="90000"/>
              </a:lnSpc>
            </a:pPr>
            <a:r>
              <a:rPr lang="en-US" altLang="en-US" sz="2400">
                <a:solidFill>
                  <a:schemeClr val="tx2"/>
                </a:solidFill>
              </a:rPr>
              <a:t>OUTpin = </a:t>
            </a:r>
            <a:r>
              <a:rPr lang="en-US" altLang="en-US" sz="2400" i="1">
                <a:solidFill>
                  <a:schemeClr val="tx2"/>
                </a:solidFill>
              </a:rPr>
              <a:t>1 or 0</a:t>
            </a:r>
          </a:p>
          <a:p>
            <a:pPr lvl="1">
              <a:lnSpc>
                <a:spcPct val="90000"/>
              </a:lnSpc>
            </a:pPr>
            <a:r>
              <a:rPr lang="en-US" altLang="en-US" sz="2400">
                <a:solidFill>
                  <a:schemeClr val="tx2"/>
                </a:solidFill>
              </a:rPr>
              <a:t>OUT8 = 1</a:t>
            </a:r>
          </a:p>
          <a:p>
            <a:pPr lvl="1">
              <a:lnSpc>
                <a:spcPct val="90000"/>
              </a:lnSpc>
            </a:pPr>
            <a:r>
              <a:rPr lang="en-US" altLang="en-US" sz="2400"/>
              <a:t>1 sets the output HIGH (5V – Digital High or 1).</a:t>
            </a:r>
          </a:p>
          <a:p>
            <a:pPr lvl="1">
              <a:lnSpc>
                <a:spcPct val="90000"/>
              </a:lnSpc>
            </a:pPr>
            <a:r>
              <a:rPr lang="en-US" altLang="en-US" sz="2400"/>
              <a:t>0 sets the output LOW (0V – Digital Low or 0).</a:t>
            </a:r>
            <a:br>
              <a:rPr lang="en-US" altLang="en-US" sz="2400"/>
            </a:br>
            <a:endParaRPr lang="en-US" altLang="en-US" sz="2400"/>
          </a:p>
          <a:p>
            <a:pPr>
              <a:lnSpc>
                <a:spcPct val="90000"/>
              </a:lnSpc>
            </a:pPr>
            <a:r>
              <a:rPr lang="en-US" altLang="en-US" sz="2400"/>
              <a:t>Depending on program need, sometimes it is better to use the HIGH and LOW instructions, and other times to use OUTPUT and OUT.</a:t>
            </a:r>
            <a:endParaRPr lang="en-US" altLang="en-US"/>
          </a:p>
        </p:txBody>
      </p:sp>
    </p:spTree>
  </p:cSld>
  <p:clrMapOvr>
    <a:masterClrMapping/>
  </p:clrMapOvr>
  <p:transition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AD06557-4B0F-4977-B1D6-1AC95CBE6DFF}"/>
              </a:ext>
            </a:extLst>
          </p:cNvPr>
          <p:cNvSpPr>
            <a:spLocks noGrp="1"/>
          </p:cNvSpPr>
          <p:nvPr>
            <p:ph type="sldNum" sz="quarter" idx="12"/>
          </p:nvPr>
        </p:nvSpPr>
        <p:spPr/>
        <p:txBody>
          <a:bodyPr/>
          <a:lstStyle/>
          <a:p>
            <a:fld id="{23C31D34-4243-4D00-9004-48380DD29928}" type="slidenum">
              <a:rPr lang="en-US" altLang="en-US"/>
              <a:pPr/>
              <a:t>56</a:t>
            </a:fld>
            <a:endParaRPr lang="en-US" altLang="en-US"/>
          </a:p>
        </p:txBody>
      </p:sp>
      <p:sp>
        <p:nvSpPr>
          <p:cNvPr id="37890" name="Rectangle 2">
            <a:extLst>
              <a:ext uri="{FF2B5EF4-FFF2-40B4-BE49-F238E27FC236}">
                <a16:creationId xmlns:a16="http://schemas.microsoft.com/office/drawing/2014/main" id="{6F046756-81DD-4B40-A9D6-298C540FE9D8}"/>
              </a:ext>
            </a:extLst>
          </p:cNvPr>
          <p:cNvSpPr>
            <a:spLocks noGrp="1" noRot="1" noChangeArrowheads="1"/>
          </p:cNvSpPr>
          <p:nvPr>
            <p:ph type="title"/>
          </p:nvPr>
        </p:nvSpPr>
        <p:spPr/>
        <p:txBody>
          <a:bodyPr/>
          <a:lstStyle/>
          <a:p>
            <a:r>
              <a:rPr lang="en-US" altLang="en-US" u="sng"/>
              <a:t>Challenge 4A: Blink a 2</a:t>
            </a:r>
            <a:r>
              <a:rPr lang="en-US" altLang="en-US" u="sng" baseline="30000"/>
              <a:t>nd</a:t>
            </a:r>
            <a:r>
              <a:rPr lang="en-US" altLang="en-US" u="sng"/>
              <a:t> LED</a:t>
            </a:r>
          </a:p>
        </p:txBody>
      </p:sp>
      <p:sp>
        <p:nvSpPr>
          <p:cNvPr id="37891" name="Rectangle 3">
            <a:extLst>
              <a:ext uri="{FF2B5EF4-FFF2-40B4-BE49-F238E27FC236}">
                <a16:creationId xmlns:a16="http://schemas.microsoft.com/office/drawing/2014/main" id="{FBFC5104-4FBC-485F-870D-FF5B24C2C77B}"/>
              </a:ext>
            </a:extLst>
          </p:cNvPr>
          <p:cNvSpPr>
            <a:spLocks noGrp="1" noRot="1" noChangeArrowheads="1"/>
          </p:cNvSpPr>
          <p:nvPr>
            <p:ph type="body" idx="1"/>
          </p:nvPr>
        </p:nvSpPr>
        <p:spPr>
          <a:xfrm>
            <a:off x="301625" y="879475"/>
            <a:ext cx="6175375" cy="4400550"/>
          </a:xfrm>
        </p:spPr>
        <p:txBody>
          <a:bodyPr/>
          <a:lstStyle/>
          <a:p>
            <a:pPr marL="533400" indent="-533400">
              <a:lnSpc>
                <a:spcPct val="90000"/>
              </a:lnSpc>
              <a:buSzPct val="120000"/>
              <a:buFont typeface="Wingdings 3" panose="05040102010807070707" pitchFamily="18" charset="2"/>
              <a:buAutoNum type="arabicPeriod"/>
            </a:pPr>
            <a:r>
              <a:rPr lang="en-US" altLang="en-US" sz="2400"/>
              <a:t>Connect a second </a:t>
            </a:r>
            <a:r>
              <a:rPr lang="en-US" altLang="en-US" sz="2400" i="1"/>
              <a:t>active-low</a:t>
            </a:r>
            <a:r>
              <a:rPr lang="en-US" altLang="en-US" sz="2400"/>
              <a:t> LED2 on P9.</a:t>
            </a:r>
            <a:br>
              <a:rPr lang="en-US" altLang="en-US" sz="2400"/>
            </a:br>
            <a:br>
              <a:rPr lang="en-US" altLang="en-US" sz="2400"/>
            </a:br>
            <a:endParaRPr lang="en-US" altLang="en-US" sz="2400"/>
          </a:p>
          <a:p>
            <a:pPr marL="533400" indent="-533400">
              <a:lnSpc>
                <a:spcPct val="90000"/>
              </a:lnSpc>
              <a:buSzPct val="120000"/>
              <a:buFont typeface="Wingdings 3" panose="05040102010807070707" pitchFamily="18" charset="2"/>
              <a:buAutoNum type="arabicPeriod"/>
            </a:pPr>
            <a:r>
              <a:rPr lang="en-US" altLang="en-US" sz="2400"/>
              <a:t>Code a program to blink only this LED using HIGH and LOW instructions.</a:t>
            </a:r>
            <a:br>
              <a:rPr lang="en-US" altLang="en-US" sz="2400"/>
            </a:br>
            <a:br>
              <a:rPr lang="en-US" altLang="en-US" sz="2400"/>
            </a:br>
            <a:br>
              <a:rPr lang="en-US" altLang="en-US" sz="2400"/>
            </a:br>
            <a:endParaRPr lang="en-US" altLang="en-US" sz="2400"/>
          </a:p>
          <a:p>
            <a:pPr marL="533400" indent="-533400">
              <a:lnSpc>
                <a:spcPct val="90000"/>
              </a:lnSpc>
              <a:buSzPct val="120000"/>
              <a:buFont typeface="Wingdings 3" panose="05040102010807070707" pitchFamily="18" charset="2"/>
              <a:buAutoNum type="arabicPeriod"/>
            </a:pPr>
            <a:r>
              <a:rPr lang="en-US" altLang="en-US" sz="2400"/>
              <a:t>Code a program to blink only this LED using OUTPUT and OUT instructions.</a:t>
            </a:r>
            <a:r>
              <a:rPr lang="en-US" altLang="en-US" sz="2800"/>
              <a:t>										</a:t>
            </a:r>
          </a:p>
        </p:txBody>
      </p:sp>
      <p:sp>
        <p:nvSpPr>
          <p:cNvPr id="37892" name="AutoShape 4">
            <a:hlinkClick r:id="rId2" action="ppaction://hlinksldjump" highlightClick="1"/>
            <a:extLst>
              <a:ext uri="{FF2B5EF4-FFF2-40B4-BE49-F238E27FC236}">
                <a16:creationId xmlns:a16="http://schemas.microsoft.com/office/drawing/2014/main" id="{23E636BC-F0C7-4433-96D1-35E62A527FC3}"/>
              </a:ext>
            </a:extLst>
          </p:cNvPr>
          <p:cNvSpPr>
            <a:spLocks noChangeArrowheads="1"/>
          </p:cNvSpPr>
          <p:nvPr/>
        </p:nvSpPr>
        <p:spPr bwMode="auto">
          <a:xfrm>
            <a:off x="6934200" y="9144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sp>
        <p:nvSpPr>
          <p:cNvPr id="37893" name="AutoShape 5">
            <a:hlinkClick r:id="rId3" action="ppaction://hlinksldjump" highlightClick="1"/>
            <a:extLst>
              <a:ext uri="{FF2B5EF4-FFF2-40B4-BE49-F238E27FC236}">
                <a16:creationId xmlns:a16="http://schemas.microsoft.com/office/drawing/2014/main" id="{13DB0A04-5B52-4F28-B23F-E20150741F78}"/>
              </a:ext>
            </a:extLst>
          </p:cNvPr>
          <p:cNvSpPr>
            <a:spLocks noChangeArrowheads="1"/>
          </p:cNvSpPr>
          <p:nvPr/>
        </p:nvSpPr>
        <p:spPr bwMode="auto">
          <a:xfrm>
            <a:off x="6934200" y="24384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sp>
        <p:nvSpPr>
          <p:cNvPr id="37894" name="AutoShape 6">
            <a:hlinkClick r:id="rId4" action="ppaction://hlinksldjump" highlightClick="1"/>
            <a:extLst>
              <a:ext uri="{FF2B5EF4-FFF2-40B4-BE49-F238E27FC236}">
                <a16:creationId xmlns:a16="http://schemas.microsoft.com/office/drawing/2014/main" id="{BCC8D5BE-D031-46EB-AC05-18DFFDC9BCBC}"/>
              </a:ext>
            </a:extLst>
          </p:cNvPr>
          <p:cNvSpPr>
            <a:spLocks noChangeArrowheads="1"/>
          </p:cNvSpPr>
          <p:nvPr/>
        </p:nvSpPr>
        <p:spPr bwMode="auto">
          <a:xfrm>
            <a:off x="6934200" y="40386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spTree>
  </p:cSld>
  <p:clrMapOvr>
    <a:masterClrMapping/>
  </p:clrMapOvr>
  <p:transition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B67B3A5-DC13-4992-A7E8-1A3ED942DD13}"/>
              </a:ext>
            </a:extLst>
          </p:cNvPr>
          <p:cNvSpPr>
            <a:spLocks noGrp="1"/>
          </p:cNvSpPr>
          <p:nvPr>
            <p:ph type="sldNum" sz="quarter" idx="12"/>
          </p:nvPr>
        </p:nvSpPr>
        <p:spPr/>
        <p:txBody>
          <a:bodyPr/>
          <a:lstStyle/>
          <a:p>
            <a:fld id="{57525B98-9ACF-4A66-B8BC-95A56D605E5A}" type="slidenum">
              <a:rPr lang="en-US" altLang="en-US"/>
              <a:pPr/>
              <a:t>57</a:t>
            </a:fld>
            <a:endParaRPr lang="en-US" altLang="en-US"/>
          </a:p>
        </p:txBody>
      </p:sp>
      <p:sp>
        <p:nvSpPr>
          <p:cNvPr id="38914" name="Rectangle 2">
            <a:extLst>
              <a:ext uri="{FF2B5EF4-FFF2-40B4-BE49-F238E27FC236}">
                <a16:creationId xmlns:a16="http://schemas.microsoft.com/office/drawing/2014/main" id="{A3223C8C-2A53-491A-B5D7-31C9B643ACA1}"/>
              </a:ext>
            </a:extLst>
          </p:cNvPr>
          <p:cNvSpPr>
            <a:spLocks noGrp="1" noRot="1" noChangeArrowheads="1"/>
          </p:cNvSpPr>
          <p:nvPr>
            <p:ph type="title"/>
          </p:nvPr>
        </p:nvSpPr>
        <p:spPr/>
        <p:txBody>
          <a:bodyPr/>
          <a:lstStyle/>
          <a:p>
            <a:r>
              <a:rPr lang="en-US" altLang="en-US" u="sng"/>
              <a:t>Challenge 4B: LED Cycling</a:t>
            </a:r>
          </a:p>
        </p:txBody>
      </p:sp>
      <p:sp>
        <p:nvSpPr>
          <p:cNvPr id="38915" name="Rectangle 3">
            <a:extLst>
              <a:ext uri="{FF2B5EF4-FFF2-40B4-BE49-F238E27FC236}">
                <a16:creationId xmlns:a16="http://schemas.microsoft.com/office/drawing/2014/main" id="{9F0BA51B-C07D-432C-8C06-43B3CA1415F5}"/>
              </a:ext>
            </a:extLst>
          </p:cNvPr>
          <p:cNvSpPr>
            <a:spLocks noGrp="1" noRot="1" noChangeArrowheads="1"/>
          </p:cNvSpPr>
          <p:nvPr>
            <p:ph type="body" idx="1"/>
          </p:nvPr>
        </p:nvSpPr>
        <p:spPr>
          <a:xfrm>
            <a:off x="301625" y="762000"/>
            <a:ext cx="8540750" cy="4622800"/>
          </a:xfrm>
        </p:spPr>
        <p:txBody>
          <a:bodyPr/>
          <a:lstStyle/>
          <a:p>
            <a:pPr>
              <a:lnSpc>
                <a:spcPct val="90000"/>
              </a:lnSpc>
            </a:pPr>
            <a:r>
              <a:rPr lang="en-US" altLang="en-US" sz="2800"/>
              <a:t>Code a program to perform the following sequence (use HIGH and LOW):</a:t>
            </a:r>
            <a:br>
              <a:rPr lang="en-US" altLang="en-US" sz="2800"/>
            </a:br>
            <a:endParaRPr lang="en-US" altLang="en-US" sz="2800"/>
          </a:p>
          <a:p>
            <a:pPr lvl="1">
              <a:lnSpc>
                <a:spcPct val="90000"/>
              </a:lnSpc>
            </a:pPr>
            <a:r>
              <a:rPr lang="en-US" altLang="en-US"/>
              <a:t>LED1 on P8 ON, LED2 on P9 OFF</a:t>
            </a:r>
          </a:p>
          <a:p>
            <a:pPr lvl="1">
              <a:lnSpc>
                <a:spcPct val="90000"/>
              </a:lnSpc>
            </a:pPr>
            <a:r>
              <a:rPr lang="en-US" altLang="en-US"/>
              <a:t>Wait 2 seconds</a:t>
            </a:r>
          </a:p>
          <a:p>
            <a:pPr lvl="1">
              <a:lnSpc>
                <a:spcPct val="90000"/>
              </a:lnSpc>
            </a:pPr>
            <a:r>
              <a:rPr lang="en-US" altLang="en-US"/>
              <a:t>LED1 on P8 ON, LED2 on P9 ON</a:t>
            </a:r>
          </a:p>
          <a:p>
            <a:pPr lvl="1">
              <a:lnSpc>
                <a:spcPct val="90000"/>
              </a:lnSpc>
            </a:pPr>
            <a:r>
              <a:rPr lang="en-US" altLang="en-US"/>
              <a:t>Wait 1 second</a:t>
            </a:r>
          </a:p>
          <a:p>
            <a:pPr lvl="1">
              <a:lnSpc>
                <a:spcPct val="90000"/>
              </a:lnSpc>
            </a:pPr>
            <a:r>
              <a:rPr lang="en-US" altLang="en-US"/>
              <a:t>Both LEDs OFF</a:t>
            </a:r>
          </a:p>
          <a:p>
            <a:pPr lvl="1">
              <a:lnSpc>
                <a:spcPct val="90000"/>
              </a:lnSpc>
            </a:pPr>
            <a:r>
              <a:rPr lang="en-US" altLang="en-US"/>
              <a:t>Wait one-half second</a:t>
            </a:r>
          </a:p>
          <a:p>
            <a:pPr lvl="1">
              <a:lnSpc>
                <a:spcPct val="90000"/>
              </a:lnSpc>
            </a:pPr>
            <a:r>
              <a:rPr lang="en-US" altLang="en-US"/>
              <a:t>Repeat</a:t>
            </a:r>
          </a:p>
        </p:txBody>
      </p:sp>
      <p:sp>
        <p:nvSpPr>
          <p:cNvPr id="38916" name="AutoShape 4">
            <a:hlinkClick r:id="rId2" action="ppaction://hlinksldjump" highlightClick="1"/>
            <a:extLst>
              <a:ext uri="{FF2B5EF4-FFF2-40B4-BE49-F238E27FC236}">
                <a16:creationId xmlns:a16="http://schemas.microsoft.com/office/drawing/2014/main" id="{ED039E28-73D7-4A52-8988-64CFD4E697AC}"/>
              </a:ext>
            </a:extLst>
          </p:cNvPr>
          <p:cNvSpPr>
            <a:spLocks noChangeArrowheads="1"/>
          </p:cNvSpPr>
          <p:nvPr/>
        </p:nvSpPr>
        <p:spPr bwMode="auto">
          <a:xfrm>
            <a:off x="7010400" y="46482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spTree>
  </p:cSld>
  <p:clrMapOvr>
    <a:masterClrMapping/>
  </p:clrMapOvr>
  <p:transition advClick="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EB740E9-29AD-4D7F-A9A5-99047D82B058}"/>
              </a:ext>
            </a:extLst>
          </p:cNvPr>
          <p:cNvSpPr>
            <a:spLocks noGrp="1"/>
          </p:cNvSpPr>
          <p:nvPr>
            <p:ph type="sldNum" sz="quarter" idx="12"/>
          </p:nvPr>
        </p:nvSpPr>
        <p:spPr/>
        <p:txBody>
          <a:bodyPr/>
          <a:lstStyle/>
          <a:p>
            <a:fld id="{9EB12DD2-DEC7-48A4-83BB-488F9E125F81}" type="slidenum">
              <a:rPr lang="en-US" altLang="en-US"/>
              <a:pPr/>
              <a:t>58</a:t>
            </a:fld>
            <a:endParaRPr lang="en-US" altLang="en-US"/>
          </a:p>
        </p:txBody>
      </p:sp>
      <p:sp>
        <p:nvSpPr>
          <p:cNvPr id="39938" name="Rectangle 2">
            <a:extLst>
              <a:ext uri="{FF2B5EF4-FFF2-40B4-BE49-F238E27FC236}">
                <a16:creationId xmlns:a16="http://schemas.microsoft.com/office/drawing/2014/main" id="{A7F23154-1C89-4586-9C54-9F8F004EC27E}"/>
              </a:ext>
            </a:extLst>
          </p:cNvPr>
          <p:cNvSpPr>
            <a:spLocks noGrp="1" noRot="1" noChangeArrowheads="1"/>
          </p:cNvSpPr>
          <p:nvPr>
            <p:ph type="title"/>
          </p:nvPr>
        </p:nvSpPr>
        <p:spPr/>
        <p:txBody>
          <a:bodyPr/>
          <a:lstStyle/>
          <a:p>
            <a:r>
              <a:rPr lang="en-US" altLang="en-US"/>
              <a:t>Debugging</a:t>
            </a:r>
          </a:p>
        </p:txBody>
      </p:sp>
      <p:sp>
        <p:nvSpPr>
          <p:cNvPr id="39939" name="Rectangle 3">
            <a:extLst>
              <a:ext uri="{FF2B5EF4-FFF2-40B4-BE49-F238E27FC236}">
                <a16:creationId xmlns:a16="http://schemas.microsoft.com/office/drawing/2014/main" id="{7634CBBA-ED52-45D9-90DF-DD6C963FFB9B}"/>
              </a:ext>
            </a:extLst>
          </p:cNvPr>
          <p:cNvSpPr>
            <a:spLocks noGrp="1" noRot="1" noChangeArrowheads="1"/>
          </p:cNvSpPr>
          <p:nvPr>
            <p:ph type="body" idx="1"/>
          </p:nvPr>
        </p:nvSpPr>
        <p:spPr/>
        <p:txBody>
          <a:bodyPr/>
          <a:lstStyle/>
          <a:p>
            <a:r>
              <a:rPr lang="en-US" altLang="en-US" sz="2400"/>
              <a:t>Debugging refers to the act of finding errors in code and correcting them.  There are 2 types of errors which can be made when coding: </a:t>
            </a:r>
            <a:r>
              <a:rPr lang="en-US" altLang="en-US" sz="2400" i="1"/>
              <a:t>Syntax errors</a:t>
            </a:r>
            <a:r>
              <a:rPr lang="en-US" altLang="en-US" sz="2400"/>
              <a:t> and </a:t>
            </a:r>
            <a:r>
              <a:rPr lang="en-US" altLang="en-US" sz="2400" i="1"/>
              <a:t>Logical errors</a:t>
            </a:r>
            <a:r>
              <a:rPr lang="en-US" altLang="en-US" sz="2400"/>
              <a:t>.</a:t>
            </a:r>
            <a:br>
              <a:rPr lang="en-US" altLang="en-US" sz="2400"/>
            </a:br>
            <a:endParaRPr lang="en-US" altLang="en-US" sz="2400"/>
          </a:p>
          <a:p>
            <a:pPr lvl="1"/>
            <a:r>
              <a:rPr lang="en-US" altLang="en-US" sz="2400" b="1"/>
              <a:t>Syntax errors</a:t>
            </a:r>
            <a:r>
              <a:rPr lang="en-US" altLang="en-US" sz="2400"/>
              <a:t> are those that occur when the editor/compiler does not understand the code written.</a:t>
            </a:r>
            <a:br>
              <a:rPr lang="en-US" altLang="en-US" sz="2400"/>
            </a:br>
            <a:br>
              <a:rPr lang="en-US" altLang="en-US" sz="2400"/>
            </a:br>
            <a:r>
              <a:rPr lang="en-US" altLang="en-US" sz="2400"/>
              <a:t>An example would be:  GO TO Main</a:t>
            </a:r>
            <a:br>
              <a:rPr lang="en-US" altLang="en-US" sz="2400"/>
            </a:br>
            <a:r>
              <a:rPr lang="en-US" altLang="en-US" sz="2400"/>
              <a:t>The PBASIC tokenizer, which takes our code and puts it in a form the BS2 understands, does not have an instruction called GO TO (it has one called GOTO).  </a:t>
            </a:r>
            <a:br>
              <a:rPr lang="en-US" altLang="en-US" sz="2400"/>
            </a:br>
            <a:br>
              <a:rPr lang="en-US" altLang="en-US" sz="2400"/>
            </a:br>
            <a:r>
              <a:rPr lang="en-US" altLang="en-US" sz="2400"/>
              <a:t>This section of code would be flagged as having a syntax problem, which we identify and correct.</a:t>
            </a:r>
            <a:endParaRPr lang="en-US" altLang="en-US"/>
          </a:p>
        </p:txBody>
      </p:sp>
    </p:spTree>
  </p:cSld>
  <p:clrMapOvr>
    <a:masterClrMapping/>
  </p:clrMapOvr>
  <p:transition advClick="0"/>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89C2D168-54CF-4618-9E9F-1FAEDF537FAC}"/>
              </a:ext>
            </a:extLst>
          </p:cNvPr>
          <p:cNvSpPr>
            <a:spLocks noGrp="1"/>
          </p:cNvSpPr>
          <p:nvPr>
            <p:ph type="sldNum" sz="quarter" idx="12"/>
          </p:nvPr>
        </p:nvSpPr>
        <p:spPr/>
        <p:txBody>
          <a:bodyPr/>
          <a:lstStyle/>
          <a:p>
            <a:fld id="{69E23637-6376-45AC-8303-2BB3607CE9CD}" type="slidenum">
              <a:rPr lang="en-US" altLang="en-US"/>
              <a:pPr/>
              <a:t>59</a:t>
            </a:fld>
            <a:endParaRPr lang="en-US" altLang="en-US"/>
          </a:p>
        </p:txBody>
      </p:sp>
      <p:sp>
        <p:nvSpPr>
          <p:cNvPr id="119811" name="Rectangle 3">
            <a:extLst>
              <a:ext uri="{FF2B5EF4-FFF2-40B4-BE49-F238E27FC236}">
                <a16:creationId xmlns:a16="http://schemas.microsoft.com/office/drawing/2014/main" id="{31C0E112-6472-49AC-A631-BD1EBE4B8498}"/>
              </a:ext>
            </a:extLst>
          </p:cNvPr>
          <p:cNvSpPr>
            <a:spLocks noGrp="1" noRot="1" noChangeArrowheads="1"/>
          </p:cNvSpPr>
          <p:nvPr>
            <p:ph type="body" idx="1"/>
          </p:nvPr>
        </p:nvSpPr>
        <p:spPr>
          <a:xfrm>
            <a:off x="685800" y="762000"/>
            <a:ext cx="7772400" cy="5562600"/>
          </a:xfrm>
        </p:spPr>
        <p:txBody>
          <a:bodyPr/>
          <a:lstStyle/>
          <a:p>
            <a:pPr lvl="1">
              <a:lnSpc>
                <a:spcPct val="90000"/>
              </a:lnSpc>
            </a:pPr>
            <a:r>
              <a:rPr lang="en-US" altLang="en-US" sz="2400" b="1"/>
              <a:t>Logical errors</a:t>
            </a:r>
            <a:r>
              <a:rPr lang="en-US" altLang="en-US" sz="2400"/>
              <a:t> are those which have a valid syntax, but fail to perform the action we desire.</a:t>
            </a:r>
            <a:br>
              <a:rPr lang="en-US" altLang="en-US" sz="2400"/>
            </a:br>
            <a:br>
              <a:rPr lang="en-US" altLang="en-US" sz="2400"/>
            </a:br>
            <a:r>
              <a:rPr lang="en-US" altLang="en-US" sz="2400"/>
              <a:t>For example, our program runs, but it seems the LED is off an abnormally long time.  Looking at the code we find the bug:  </a:t>
            </a:r>
            <a:br>
              <a:rPr lang="en-US" altLang="en-US" sz="2400"/>
            </a:br>
            <a:r>
              <a:rPr lang="en-US" altLang="en-US" sz="2400">
                <a:solidFill>
                  <a:schemeClr val="tx2"/>
                </a:solidFill>
              </a:rPr>
              <a:t>PAUSE 50000</a:t>
            </a:r>
            <a:r>
              <a:rPr lang="en-US" altLang="en-US" sz="2400"/>
              <a:t> instead of </a:t>
            </a:r>
            <a:r>
              <a:rPr lang="en-US" altLang="en-US" sz="2400">
                <a:solidFill>
                  <a:schemeClr val="tx2"/>
                </a:solidFill>
              </a:rPr>
              <a:t>PAUSE 5000</a:t>
            </a:r>
            <a:r>
              <a:rPr lang="en-US" altLang="en-US" sz="2400"/>
              <a:t>.</a:t>
            </a:r>
            <a:br>
              <a:rPr lang="en-US" altLang="en-US" sz="2400"/>
            </a:br>
            <a:br>
              <a:rPr lang="en-US" altLang="en-US" sz="2400"/>
            </a:br>
            <a:r>
              <a:rPr lang="en-US" altLang="en-US" sz="2400"/>
              <a:t>The PBASIC compiler was perfectly happy with a 50 second pause, but logically it was not what we wanted to happen.</a:t>
            </a:r>
            <a:br>
              <a:rPr lang="en-US" altLang="en-US" sz="2400"/>
            </a:br>
            <a:endParaRPr lang="en-US" altLang="en-US" sz="2400"/>
          </a:p>
          <a:p>
            <a:pPr>
              <a:lnSpc>
                <a:spcPct val="90000"/>
              </a:lnSpc>
            </a:pPr>
            <a:r>
              <a:rPr lang="en-US" altLang="en-US" sz="2400"/>
              <a:t>Syntax errors are easily flagged when we try to run the program.  Logical errors are more difficult because they require the programmer to analyze the code and what is occurring to determine the ‘bug’.</a:t>
            </a:r>
            <a:endParaRPr lang="en-US" altLang="en-US" sz="3600"/>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03C6F5F-5B6D-4178-8468-AB49B0EC1C0C}"/>
              </a:ext>
            </a:extLst>
          </p:cNvPr>
          <p:cNvSpPr>
            <a:spLocks noGrp="1"/>
          </p:cNvSpPr>
          <p:nvPr>
            <p:ph type="sldNum" sz="quarter" idx="12"/>
          </p:nvPr>
        </p:nvSpPr>
        <p:spPr/>
        <p:txBody>
          <a:bodyPr/>
          <a:lstStyle/>
          <a:p>
            <a:fld id="{548DC240-F027-420F-B62E-0495A694783E}" type="slidenum">
              <a:rPr lang="en-US" altLang="en-US"/>
              <a:pPr/>
              <a:t>6</a:t>
            </a:fld>
            <a:endParaRPr lang="en-US" altLang="en-US"/>
          </a:p>
        </p:txBody>
      </p:sp>
      <p:sp>
        <p:nvSpPr>
          <p:cNvPr id="214018" name="Rectangle 2">
            <a:extLst>
              <a:ext uri="{FF2B5EF4-FFF2-40B4-BE49-F238E27FC236}">
                <a16:creationId xmlns:a16="http://schemas.microsoft.com/office/drawing/2014/main" id="{07A14361-42A3-4EA1-BAEC-A0BBC3A777F4}"/>
              </a:ext>
            </a:extLst>
          </p:cNvPr>
          <p:cNvSpPr>
            <a:spLocks noGrp="1" noRot="1" noChangeArrowheads="1"/>
          </p:cNvSpPr>
          <p:nvPr>
            <p:ph type="title"/>
          </p:nvPr>
        </p:nvSpPr>
        <p:spPr/>
        <p:txBody>
          <a:bodyPr/>
          <a:lstStyle/>
          <a:p>
            <a:r>
              <a:rPr lang="en-US" altLang="en-US" b="1"/>
              <a:t>Section 1:</a:t>
            </a:r>
            <a:r>
              <a:rPr lang="en-US" altLang="en-US"/>
              <a:t> BASIC Stamp 2 Anatomy</a:t>
            </a:r>
          </a:p>
        </p:txBody>
      </p:sp>
      <p:sp>
        <p:nvSpPr>
          <p:cNvPr id="214019" name="Rectangle 3">
            <a:extLst>
              <a:ext uri="{FF2B5EF4-FFF2-40B4-BE49-F238E27FC236}">
                <a16:creationId xmlns:a16="http://schemas.microsoft.com/office/drawing/2014/main" id="{EF32922D-6490-405A-8CAD-B4671353D5BD}"/>
              </a:ext>
            </a:extLst>
          </p:cNvPr>
          <p:cNvSpPr>
            <a:spLocks noGrp="1" noRot="1" noChangeArrowheads="1"/>
          </p:cNvSpPr>
          <p:nvPr>
            <p:ph type="body" idx="1"/>
          </p:nvPr>
        </p:nvSpPr>
        <p:spPr>
          <a:xfrm>
            <a:off x="301625" y="762000"/>
            <a:ext cx="8456613" cy="5334000"/>
          </a:xfrm>
        </p:spPr>
        <p:txBody>
          <a:bodyPr/>
          <a:lstStyle/>
          <a:p>
            <a:pPr lvl="1"/>
            <a:r>
              <a:rPr lang="en-US" altLang="en-US" sz="2000">
                <a:hlinkClick r:id="rId2" action="ppaction://hlinksldjump"/>
              </a:rPr>
              <a:t>Microcontrollers</a:t>
            </a:r>
            <a:endParaRPr lang="en-US" altLang="en-US" sz="2000"/>
          </a:p>
          <a:p>
            <a:pPr lvl="1"/>
            <a:r>
              <a:rPr lang="en-US" altLang="en-US" sz="2000">
                <a:hlinkClick r:id="rId3" action="ppaction://hlinksldjump"/>
              </a:rPr>
              <a:t>BASIC Stamp Components</a:t>
            </a:r>
            <a:endParaRPr lang="en-US" altLang="en-US" sz="2000"/>
          </a:p>
          <a:p>
            <a:pPr lvl="1"/>
            <a:r>
              <a:rPr lang="en-US" altLang="en-US" sz="2000">
                <a:hlinkClick r:id="rId4" action="ppaction://hlinksldjump"/>
              </a:rPr>
              <a:t>BASIC Stamp 2 Pins</a:t>
            </a:r>
            <a:endParaRPr lang="en-US" altLang="en-US" sz="2000"/>
          </a:p>
          <a:p>
            <a:pPr lvl="1"/>
            <a:r>
              <a:rPr lang="en-US" altLang="en-US" sz="2000">
                <a:hlinkClick r:id="rId5" action="ppaction://hlinksldjump"/>
              </a:rPr>
              <a:t>BASIC Stamp 2 Versions</a:t>
            </a:r>
            <a:endParaRPr lang="en-US" altLang="en-US" sz="2000"/>
          </a:p>
          <a:p>
            <a:pPr lvl="1"/>
            <a:r>
              <a:rPr lang="en-US" altLang="en-US" sz="2000">
                <a:hlinkClick r:id="rId6" action="ppaction://hlinksldjump"/>
              </a:rPr>
              <a:t>Running a Program</a:t>
            </a:r>
            <a:endParaRPr lang="en-US" altLang="en-US" sz="2000"/>
          </a:p>
          <a:p>
            <a:pPr lvl="1"/>
            <a:r>
              <a:rPr lang="en-US" altLang="en-US" sz="2000">
                <a:hlinkClick r:id="rId7" action="ppaction://hlinksldjump"/>
              </a:rPr>
              <a:t>Carrier and Experiment Boards</a:t>
            </a:r>
            <a:endParaRPr lang="en-US" altLang="en-US" sz="2000"/>
          </a:p>
          <a:p>
            <a:pPr lvl="1"/>
            <a:r>
              <a:rPr lang="en-US" altLang="en-US" sz="2000">
                <a:hlinkClick r:id="rId8" action="ppaction://hlinksldjump"/>
              </a:rPr>
              <a:t>Power Connections</a:t>
            </a:r>
            <a:endParaRPr lang="en-US" altLang="en-US" sz="2000"/>
          </a:p>
          <a:p>
            <a:pPr lvl="1"/>
            <a:r>
              <a:rPr lang="en-US" altLang="en-US" sz="2000">
                <a:hlinkClick r:id="rId9" action="ppaction://hlinksldjump"/>
              </a:rPr>
              <a:t>Data Connections</a:t>
            </a:r>
            <a:endParaRPr lang="en-US" altLang="en-US" sz="2000"/>
          </a:p>
          <a:p>
            <a:pPr lvl="1"/>
            <a:r>
              <a:rPr lang="en-US" altLang="en-US" sz="2000">
                <a:hlinkClick r:id="rId10" action="ppaction://hlinksldjump"/>
              </a:rPr>
              <a:t>Serial Data Connectors</a:t>
            </a:r>
            <a:endParaRPr lang="en-US" altLang="en-US" sz="2000"/>
          </a:p>
          <a:p>
            <a:pPr lvl="1"/>
            <a:r>
              <a:rPr lang="en-US" altLang="en-US" sz="2000">
                <a:hlinkClick r:id="rId11" action="ppaction://hlinksldjump"/>
              </a:rPr>
              <a:t>I/O Connections</a:t>
            </a:r>
            <a:endParaRPr lang="en-US" altLang="en-US" sz="2000"/>
          </a:p>
          <a:p>
            <a:pPr lvl="1"/>
            <a:r>
              <a:rPr lang="en-US" altLang="en-US" sz="2000">
                <a:hlinkClick r:id="rId12" action="ppaction://hlinksldjump"/>
              </a:rPr>
              <a:t>Component Power Connections</a:t>
            </a:r>
            <a:endParaRPr lang="en-US" altLang="en-US" sz="2000"/>
          </a:p>
          <a:p>
            <a:pPr lvl="1"/>
            <a:r>
              <a:rPr lang="en-US" altLang="en-US" sz="2000">
                <a:hlinkClick r:id="rId13" action="ppaction://hlinksldjump"/>
              </a:rPr>
              <a:t>Connecting Components</a:t>
            </a:r>
            <a:endParaRPr lang="en-US" altLang="en-US" sz="2000"/>
          </a:p>
          <a:p>
            <a:pPr lvl="1"/>
            <a:r>
              <a:rPr lang="en-US" altLang="en-US" sz="2000">
                <a:hlinkClick r:id="rId14" action="ppaction://hlinksldjump"/>
              </a:rPr>
              <a:t>Breadboard Connections</a:t>
            </a:r>
            <a:endParaRPr lang="en-US" altLang="en-US" sz="2000"/>
          </a:p>
          <a:p>
            <a:pPr lvl="1"/>
            <a:r>
              <a:rPr lang="en-US" altLang="en-US" sz="2000">
                <a:hlinkClick r:id="rId15" action="ppaction://hlinksldjump"/>
              </a:rPr>
              <a:t>Other Features</a:t>
            </a:r>
            <a:endParaRPr lang="en-US" altLang="en-US" sz="2000"/>
          </a:p>
        </p:txBody>
      </p:sp>
    </p:spTree>
  </p:cSld>
  <p:clrMapOvr>
    <a:masterClrMapping/>
  </p:clrMapOvr>
  <p:transition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2BB4294-61B3-44A8-9446-37A42527C702}"/>
              </a:ext>
            </a:extLst>
          </p:cNvPr>
          <p:cNvSpPr>
            <a:spLocks noGrp="1"/>
          </p:cNvSpPr>
          <p:nvPr>
            <p:ph type="sldNum" sz="quarter" idx="12"/>
          </p:nvPr>
        </p:nvSpPr>
        <p:spPr/>
        <p:txBody>
          <a:bodyPr/>
          <a:lstStyle/>
          <a:p>
            <a:fld id="{DFB73B1E-B444-43A2-9A75-E0A35A1237A0}" type="slidenum">
              <a:rPr lang="en-US" altLang="en-US"/>
              <a:pPr/>
              <a:t>60</a:t>
            </a:fld>
            <a:endParaRPr lang="en-US" altLang="en-US"/>
          </a:p>
        </p:txBody>
      </p:sp>
      <p:sp>
        <p:nvSpPr>
          <p:cNvPr id="120834" name="Rectangle 2">
            <a:extLst>
              <a:ext uri="{FF2B5EF4-FFF2-40B4-BE49-F238E27FC236}">
                <a16:creationId xmlns:a16="http://schemas.microsoft.com/office/drawing/2014/main" id="{7E379445-4204-4E7A-8650-B18A3E5BF9EF}"/>
              </a:ext>
            </a:extLst>
          </p:cNvPr>
          <p:cNvSpPr>
            <a:spLocks noGrp="1" noRot="1" noChangeArrowheads="1"/>
          </p:cNvSpPr>
          <p:nvPr>
            <p:ph type="title"/>
          </p:nvPr>
        </p:nvSpPr>
        <p:spPr/>
        <p:txBody>
          <a:bodyPr/>
          <a:lstStyle/>
          <a:p>
            <a:r>
              <a:rPr lang="en-US" altLang="en-US"/>
              <a:t>DEBUG Instruction</a:t>
            </a:r>
          </a:p>
        </p:txBody>
      </p:sp>
      <p:sp>
        <p:nvSpPr>
          <p:cNvPr id="120835" name="Rectangle 3">
            <a:extLst>
              <a:ext uri="{FF2B5EF4-FFF2-40B4-BE49-F238E27FC236}">
                <a16:creationId xmlns:a16="http://schemas.microsoft.com/office/drawing/2014/main" id="{F4EEE16A-2D9E-4BC5-8216-713AFB941B3C}"/>
              </a:ext>
            </a:extLst>
          </p:cNvPr>
          <p:cNvSpPr>
            <a:spLocks noGrp="1" noRot="1" noChangeArrowheads="1"/>
          </p:cNvSpPr>
          <p:nvPr>
            <p:ph type="body" idx="1"/>
          </p:nvPr>
        </p:nvSpPr>
        <p:spPr>
          <a:xfrm>
            <a:off x="304800" y="609600"/>
            <a:ext cx="8540750" cy="5715000"/>
          </a:xfrm>
        </p:spPr>
        <p:txBody>
          <a:bodyPr/>
          <a:lstStyle/>
          <a:p>
            <a:pPr>
              <a:lnSpc>
                <a:spcPct val="90000"/>
              </a:lnSpc>
            </a:pPr>
            <a:r>
              <a:rPr lang="en-US" altLang="en-US" sz="2800"/>
              <a:t>The DEBUG instruction provides a valuable tool for the programmer.</a:t>
            </a:r>
            <a:br>
              <a:rPr lang="en-US" altLang="en-US" sz="2800"/>
            </a:br>
            <a:endParaRPr lang="en-US" altLang="en-US" sz="2800"/>
          </a:p>
          <a:p>
            <a:pPr>
              <a:lnSpc>
                <a:spcPct val="90000"/>
              </a:lnSpc>
            </a:pPr>
            <a:r>
              <a:rPr lang="en-US" altLang="en-US" sz="2800"/>
              <a:t>It provides a means of real-time feedback in debugging to:</a:t>
            </a:r>
          </a:p>
          <a:p>
            <a:pPr lvl="1">
              <a:lnSpc>
                <a:spcPct val="90000"/>
              </a:lnSpc>
            </a:pPr>
            <a:r>
              <a:rPr lang="en-US" altLang="en-US" sz="2400"/>
              <a:t>Observe program execution.</a:t>
            </a:r>
          </a:p>
          <a:p>
            <a:pPr lvl="1">
              <a:lnSpc>
                <a:spcPct val="90000"/>
              </a:lnSpc>
            </a:pPr>
            <a:r>
              <a:rPr lang="en-US" altLang="en-US" sz="2400"/>
              <a:t>Observe program values.</a:t>
            </a:r>
            <a:br>
              <a:rPr lang="en-US" altLang="en-US" sz="2400"/>
            </a:br>
            <a:endParaRPr lang="en-US" altLang="en-US"/>
          </a:p>
          <a:p>
            <a:pPr>
              <a:lnSpc>
                <a:spcPct val="90000"/>
              </a:lnSpc>
            </a:pPr>
            <a:r>
              <a:rPr lang="en-US" altLang="en-US" sz="2800"/>
              <a:t>It also allows the programmer to use a very sophisticated output device – A computer monitor.</a:t>
            </a:r>
            <a:br>
              <a:rPr lang="en-US" altLang="en-US" sz="2800"/>
            </a:br>
            <a:endParaRPr lang="en-US" altLang="en-US" sz="2800"/>
          </a:p>
          <a:p>
            <a:pPr>
              <a:lnSpc>
                <a:spcPct val="90000"/>
              </a:lnSpc>
            </a:pPr>
            <a:r>
              <a:rPr lang="en-US" altLang="en-US" sz="2800"/>
              <a:t>When a DEBUG instruction used, the Stamp Editor’s DEBUG window will open and display the data.</a:t>
            </a:r>
            <a:endParaRPr lang="en-US" altLang="en-US"/>
          </a:p>
        </p:txBody>
      </p:sp>
    </p:spTree>
  </p:cSld>
  <p:clrMapOvr>
    <a:masterClrMapping/>
  </p:clrMapOvr>
  <p:transition advClick="0"/>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611BD7E-770D-4D88-A68F-87637AD08AA0}"/>
              </a:ext>
            </a:extLst>
          </p:cNvPr>
          <p:cNvSpPr>
            <a:spLocks noGrp="1"/>
          </p:cNvSpPr>
          <p:nvPr>
            <p:ph type="sldNum" sz="quarter" idx="12"/>
          </p:nvPr>
        </p:nvSpPr>
        <p:spPr/>
        <p:txBody>
          <a:bodyPr/>
          <a:lstStyle/>
          <a:p>
            <a:fld id="{34F46127-E569-48EB-8CC6-554D2457B879}" type="slidenum">
              <a:rPr lang="en-US" altLang="en-US"/>
              <a:pPr/>
              <a:t>61</a:t>
            </a:fld>
            <a:endParaRPr lang="en-US" altLang="en-US"/>
          </a:p>
        </p:txBody>
      </p:sp>
      <p:sp>
        <p:nvSpPr>
          <p:cNvPr id="121858" name="Rectangle 2">
            <a:extLst>
              <a:ext uri="{FF2B5EF4-FFF2-40B4-BE49-F238E27FC236}">
                <a16:creationId xmlns:a16="http://schemas.microsoft.com/office/drawing/2014/main" id="{27FBCC68-7588-49C8-91A4-EC30217F9CB2}"/>
              </a:ext>
            </a:extLst>
          </p:cNvPr>
          <p:cNvSpPr>
            <a:spLocks noGrp="1" noRot="1" noChangeArrowheads="1"/>
          </p:cNvSpPr>
          <p:nvPr>
            <p:ph type="title"/>
          </p:nvPr>
        </p:nvSpPr>
        <p:spPr/>
        <p:txBody>
          <a:bodyPr/>
          <a:lstStyle/>
          <a:p>
            <a:endParaRPr lang="en-US" altLang="en-US"/>
          </a:p>
        </p:txBody>
      </p:sp>
      <p:sp>
        <p:nvSpPr>
          <p:cNvPr id="121859" name="Rectangle 3">
            <a:extLst>
              <a:ext uri="{FF2B5EF4-FFF2-40B4-BE49-F238E27FC236}">
                <a16:creationId xmlns:a16="http://schemas.microsoft.com/office/drawing/2014/main" id="{0C5D6201-2CAD-4343-A5DE-638E319BF8BC}"/>
              </a:ext>
            </a:extLst>
          </p:cNvPr>
          <p:cNvSpPr>
            <a:spLocks noGrp="1" noRot="1" noChangeArrowheads="1"/>
          </p:cNvSpPr>
          <p:nvPr>
            <p:ph type="body" idx="1"/>
          </p:nvPr>
        </p:nvSpPr>
        <p:spPr>
          <a:xfrm>
            <a:off x="301625" y="874713"/>
            <a:ext cx="8540750" cy="4765675"/>
          </a:xfrm>
        </p:spPr>
        <p:txBody>
          <a:bodyPr/>
          <a:lstStyle/>
          <a:p>
            <a:pPr>
              <a:lnSpc>
                <a:spcPct val="90000"/>
              </a:lnSpc>
            </a:pPr>
            <a:r>
              <a:rPr lang="en-US" altLang="en-US" sz="2800"/>
              <a:t>When we run, or download, a program to the BS2, the program is transferred serially from Stamp Editor though a serial COM port to the BASIC Stamp.  </a:t>
            </a:r>
          </a:p>
          <a:p>
            <a:pPr>
              <a:lnSpc>
                <a:spcPct val="90000"/>
              </a:lnSpc>
              <a:buFont typeface="Wingdings 3" panose="05040102010807070707" pitchFamily="18" charset="2"/>
              <a:buNone/>
            </a:pPr>
            <a:endParaRPr lang="en-US" altLang="en-US" sz="2800"/>
          </a:p>
          <a:p>
            <a:pPr>
              <a:lnSpc>
                <a:spcPct val="90000"/>
              </a:lnSpc>
            </a:pPr>
            <a:r>
              <a:rPr lang="en-US" altLang="en-US" sz="2800"/>
              <a:t>Using the same serial connection, the BS2 can transfer data back to the Stamp Editor to be displayed.</a:t>
            </a:r>
            <a:br>
              <a:rPr lang="en-US" altLang="en-US" sz="2800"/>
            </a:br>
            <a:endParaRPr lang="en-US" altLang="en-US" sz="2800"/>
          </a:p>
          <a:p>
            <a:pPr>
              <a:lnSpc>
                <a:spcPct val="90000"/>
              </a:lnSpc>
            </a:pPr>
            <a:r>
              <a:rPr lang="en-US" altLang="en-US" sz="2800"/>
              <a:t>Throughout this tutorial we will use DEBUG for various indications and describe the syntax used.</a:t>
            </a:r>
            <a:endParaRPr lang="en-US" altLang="en-US"/>
          </a:p>
        </p:txBody>
      </p:sp>
    </p:spTree>
  </p:cSld>
  <p:clrMapOvr>
    <a:masterClrMapping/>
  </p:clrMapOvr>
  <p:transition advClick="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567CE64-A69C-4145-A315-1698AAC85F23}"/>
              </a:ext>
            </a:extLst>
          </p:cNvPr>
          <p:cNvSpPr>
            <a:spLocks noGrp="1"/>
          </p:cNvSpPr>
          <p:nvPr>
            <p:ph type="sldNum" sz="quarter" idx="12"/>
          </p:nvPr>
        </p:nvSpPr>
        <p:spPr/>
        <p:txBody>
          <a:bodyPr/>
          <a:lstStyle/>
          <a:p>
            <a:fld id="{DF9D17B1-72F0-4A60-B70E-B3149BA68D6C}" type="slidenum">
              <a:rPr lang="en-US" altLang="en-US"/>
              <a:pPr/>
              <a:t>62</a:t>
            </a:fld>
            <a:endParaRPr lang="en-US" altLang="en-US"/>
          </a:p>
        </p:txBody>
      </p:sp>
      <p:sp>
        <p:nvSpPr>
          <p:cNvPr id="40962" name="Rectangle 2">
            <a:extLst>
              <a:ext uri="{FF2B5EF4-FFF2-40B4-BE49-F238E27FC236}">
                <a16:creationId xmlns:a16="http://schemas.microsoft.com/office/drawing/2014/main" id="{B6DDB7F5-E70E-4516-9FE2-611A46F11B06}"/>
              </a:ext>
            </a:extLst>
          </p:cNvPr>
          <p:cNvSpPr>
            <a:spLocks noGrp="1" noRot="1" noChangeArrowheads="1"/>
          </p:cNvSpPr>
          <p:nvPr>
            <p:ph type="title"/>
          </p:nvPr>
        </p:nvSpPr>
        <p:spPr/>
        <p:txBody>
          <a:bodyPr/>
          <a:lstStyle/>
          <a:p>
            <a:r>
              <a:rPr lang="en-US" altLang="en-US" sz="3200"/>
              <a:t>DEBUG for Program Flow Information</a:t>
            </a:r>
          </a:p>
        </p:txBody>
      </p:sp>
      <p:sp>
        <p:nvSpPr>
          <p:cNvPr id="40963" name="Rectangle 3">
            <a:extLst>
              <a:ext uri="{FF2B5EF4-FFF2-40B4-BE49-F238E27FC236}">
                <a16:creationId xmlns:a16="http://schemas.microsoft.com/office/drawing/2014/main" id="{7E3D09F4-9DF3-4737-BF15-08307961163D}"/>
              </a:ext>
            </a:extLst>
          </p:cNvPr>
          <p:cNvSpPr>
            <a:spLocks noGrp="1" noRot="1" noChangeArrowheads="1"/>
          </p:cNvSpPr>
          <p:nvPr>
            <p:ph type="body" idx="1"/>
          </p:nvPr>
        </p:nvSpPr>
        <p:spPr>
          <a:xfrm>
            <a:off x="301625" y="762000"/>
            <a:ext cx="8540750" cy="4481513"/>
          </a:xfrm>
        </p:spPr>
        <p:txBody>
          <a:bodyPr/>
          <a:lstStyle/>
          <a:p>
            <a:r>
              <a:rPr lang="en-US" altLang="en-US" sz="2800"/>
              <a:t>Sometimes it is difficult to analyze a problem in the code because we have no indication where in the program the BS2 is currently at.  A simple DEBUG in the code can provide feedback as to flow.</a:t>
            </a:r>
          </a:p>
          <a:p>
            <a:pPr lvl="1"/>
            <a:r>
              <a:rPr lang="en-US" altLang="en-US" sz="2400">
                <a:solidFill>
                  <a:schemeClr val="tx2"/>
                </a:solidFill>
              </a:rPr>
              <a:t>DEBUG “A description of code to be performed”,CR</a:t>
            </a:r>
            <a:br>
              <a:rPr lang="en-US" altLang="en-US" sz="2400">
                <a:solidFill>
                  <a:schemeClr val="tx2"/>
                </a:solidFill>
              </a:rPr>
            </a:br>
            <a:r>
              <a:rPr lang="en-US" altLang="en-US" sz="2400"/>
              <a:t>CR is short for carriage return to move the cursor to the next line.</a:t>
            </a:r>
            <a:br>
              <a:rPr lang="en-US" altLang="en-US" sz="2400"/>
            </a:br>
            <a:endParaRPr lang="en-US" altLang="en-US"/>
          </a:p>
          <a:p>
            <a:r>
              <a:rPr lang="en-US" altLang="en-US" sz="2800"/>
              <a:t>DEBUG could be used to help identify the ‘bug’ where 50000 was typed instead of 5000.</a:t>
            </a:r>
            <a:endParaRPr lang="en-US" altLang="en-US"/>
          </a:p>
        </p:txBody>
      </p:sp>
    </p:spTree>
  </p:cSld>
  <p:clrMapOvr>
    <a:masterClrMapping/>
  </p:clrMapOvr>
  <p:transition advClick="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F57518D-003E-483B-88CD-98C1F0E48F98}"/>
              </a:ext>
            </a:extLst>
          </p:cNvPr>
          <p:cNvSpPr>
            <a:spLocks noGrp="1"/>
          </p:cNvSpPr>
          <p:nvPr>
            <p:ph type="sldNum" sz="quarter" idx="12"/>
          </p:nvPr>
        </p:nvSpPr>
        <p:spPr/>
        <p:txBody>
          <a:bodyPr/>
          <a:lstStyle/>
          <a:p>
            <a:fld id="{058E7D95-0F2B-468E-8D21-05F3DC435E16}" type="slidenum">
              <a:rPr lang="en-US" altLang="en-US"/>
              <a:pPr/>
              <a:t>63</a:t>
            </a:fld>
            <a:endParaRPr lang="en-US" altLang="en-US"/>
          </a:p>
        </p:txBody>
      </p:sp>
      <p:sp>
        <p:nvSpPr>
          <p:cNvPr id="122883" name="Rectangle 3">
            <a:extLst>
              <a:ext uri="{FF2B5EF4-FFF2-40B4-BE49-F238E27FC236}">
                <a16:creationId xmlns:a16="http://schemas.microsoft.com/office/drawing/2014/main" id="{9647FA71-1691-4BDA-8325-9F963FBC7DA6}"/>
              </a:ext>
            </a:extLst>
          </p:cNvPr>
          <p:cNvSpPr>
            <a:spLocks noGrp="1" noRot="1" noChangeArrowheads="1"/>
          </p:cNvSpPr>
          <p:nvPr>
            <p:ph type="body" idx="1"/>
          </p:nvPr>
        </p:nvSpPr>
        <p:spPr>
          <a:xfrm>
            <a:off x="301625" y="762000"/>
            <a:ext cx="8540750" cy="4841875"/>
          </a:xfrm>
        </p:spPr>
        <p:txBody>
          <a:bodyPr/>
          <a:lstStyle/>
          <a:p>
            <a:r>
              <a:rPr lang="en-US" altLang="en-US" sz="2400"/>
              <a:t>By placing some key DEBUG statements, we can observe the flow of the program.  Of course, in most cases you may want to only place a DEBUG in the most likely areas based on observation.</a:t>
            </a:r>
          </a:p>
        </p:txBody>
      </p:sp>
      <p:sp>
        <p:nvSpPr>
          <p:cNvPr id="122884" name="Text Box 4">
            <a:extLst>
              <a:ext uri="{FF2B5EF4-FFF2-40B4-BE49-F238E27FC236}">
                <a16:creationId xmlns:a16="http://schemas.microsoft.com/office/drawing/2014/main" id="{91CBF9A6-B931-45E3-A616-A96D8DE20EDF}"/>
              </a:ext>
            </a:extLst>
          </p:cNvPr>
          <p:cNvSpPr txBox="1">
            <a:spLocks noChangeArrowheads="1"/>
          </p:cNvSpPr>
          <p:nvPr/>
        </p:nvSpPr>
        <p:spPr bwMode="auto">
          <a:xfrm>
            <a:off x="1981200" y="2400300"/>
            <a:ext cx="5334000" cy="3543300"/>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600" b="0">
                <a:solidFill>
                  <a:srgbClr val="CCCCFF"/>
                </a:solidFill>
              </a:rPr>
              <a:t>'Prog 4C: Blink LED program with DEBUG location</a:t>
            </a:r>
          </a:p>
          <a:p>
            <a:pPr algn="l">
              <a:spcBef>
                <a:spcPct val="0"/>
              </a:spcBef>
              <a:buClrTx/>
              <a:buSzTx/>
              <a:buFontTx/>
              <a:buNone/>
            </a:pPr>
            <a:endParaRPr lang="en-US" altLang="en-US" sz="1600" b="0">
              <a:solidFill>
                <a:srgbClr val="CCCCFF"/>
              </a:solidFill>
            </a:endParaRPr>
          </a:p>
          <a:p>
            <a:pPr algn="l">
              <a:spcBef>
                <a:spcPct val="0"/>
              </a:spcBef>
              <a:buClrTx/>
              <a:buSzTx/>
              <a:buFontTx/>
              <a:buNone/>
            </a:pPr>
            <a:r>
              <a:rPr lang="en-US" altLang="en-US" sz="1600" b="0">
                <a:solidFill>
                  <a:srgbClr val="CCCCFF"/>
                </a:solidFill>
              </a:rPr>
              <a:t>OUTPUT 8	'Set P8 to output</a:t>
            </a:r>
          </a:p>
          <a:p>
            <a:pPr algn="l">
              <a:spcBef>
                <a:spcPct val="0"/>
              </a:spcBef>
              <a:buClrTx/>
              <a:buSzTx/>
              <a:buFontTx/>
              <a:buNone/>
            </a:pPr>
            <a:r>
              <a:rPr lang="en-US" altLang="en-US" sz="1600" b="0">
                <a:solidFill>
                  <a:srgbClr val="CCCCFF"/>
                </a:solidFill>
              </a:rPr>
              <a:t>Main:</a:t>
            </a:r>
          </a:p>
          <a:p>
            <a:pPr algn="l">
              <a:spcBef>
                <a:spcPct val="0"/>
              </a:spcBef>
              <a:buClrTx/>
              <a:buSzTx/>
              <a:buFontTx/>
              <a:buNone/>
            </a:pPr>
            <a:r>
              <a:rPr lang="en-US" altLang="en-US" sz="1600" b="0">
                <a:solidFill>
                  <a:srgbClr val="CCCCFF"/>
                </a:solidFill>
              </a:rPr>
              <a:t>      </a:t>
            </a:r>
            <a:r>
              <a:rPr lang="en-US" altLang="en-US" sz="1600" b="0">
                <a:solidFill>
                  <a:srgbClr val="FFFFFF"/>
                </a:solidFill>
              </a:rPr>
              <a:t>DEBUG " Turn Off LED",CR</a:t>
            </a:r>
          </a:p>
          <a:p>
            <a:pPr algn="l">
              <a:spcBef>
                <a:spcPct val="0"/>
              </a:spcBef>
              <a:buClrTx/>
              <a:buSzTx/>
              <a:buFontTx/>
              <a:buNone/>
            </a:pPr>
            <a:r>
              <a:rPr lang="en-US" altLang="en-US" sz="1600" b="0">
                <a:solidFill>
                  <a:srgbClr val="CCCCFF"/>
                </a:solidFill>
              </a:rPr>
              <a:t>      OUT8 = 1	'Turn off LED</a:t>
            </a:r>
          </a:p>
          <a:p>
            <a:pPr algn="l">
              <a:spcBef>
                <a:spcPct val="0"/>
              </a:spcBef>
              <a:buClrTx/>
              <a:buSzTx/>
              <a:buFontTx/>
              <a:buNone/>
            </a:pPr>
            <a:r>
              <a:rPr lang="en-US" altLang="en-US" sz="1600" b="0">
                <a:solidFill>
                  <a:srgbClr val="CCCCFF"/>
                </a:solidFill>
              </a:rPr>
              <a:t>      </a:t>
            </a:r>
            <a:r>
              <a:rPr lang="en-US" altLang="en-US" sz="1600" b="0">
                <a:solidFill>
                  <a:srgbClr val="FFFFFF"/>
                </a:solidFill>
              </a:rPr>
              <a:t>DEBUG " Wait 1 second",CR</a:t>
            </a:r>
          </a:p>
          <a:p>
            <a:pPr algn="l">
              <a:spcBef>
                <a:spcPct val="0"/>
              </a:spcBef>
              <a:buClrTx/>
              <a:buSzTx/>
              <a:buFontTx/>
              <a:buNone/>
            </a:pPr>
            <a:r>
              <a:rPr lang="en-US" altLang="en-US" sz="1600" b="0">
                <a:solidFill>
                  <a:srgbClr val="CCCCFF"/>
                </a:solidFill>
              </a:rPr>
              <a:t>      PAUSE 1000	'Wait 1 second</a:t>
            </a:r>
          </a:p>
          <a:p>
            <a:pPr algn="l">
              <a:spcBef>
                <a:spcPct val="0"/>
              </a:spcBef>
              <a:buClrTx/>
              <a:buSzTx/>
              <a:buFontTx/>
              <a:buNone/>
            </a:pPr>
            <a:r>
              <a:rPr lang="en-US" altLang="en-US" sz="1600" b="0">
                <a:solidFill>
                  <a:srgbClr val="CCCCFF"/>
                </a:solidFill>
              </a:rPr>
              <a:t>      </a:t>
            </a:r>
            <a:r>
              <a:rPr lang="en-US" altLang="en-US" sz="1600" b="0">
                <a:solidFill>
                  <a:srgbClr val="FFFFFF"/>
                </a:solidFill>
              </a:rPr>
              <a:t>DEBUG " Turn Off LED",CR</a:t>
            </a:r>
          </a:p>
          <a:p>
            <a:pPr algn="l">
              <a:spcBef>
                <a:spcPct val="0"/>
              </a:spcBef>
              <a:buClrTx/>
              <a:buSzTx/>
              <a:buFontTx/>
              <a:buNone/>
            </a:pPr>
            <a:r>
              <a:rPr lang="en-US" altLang="en-US" sz="1600" b="0">
                <a:solidFill>
                  <a:srgbClr val="CCCCFF"/>
                </a:solidFill>
              </a:rPr>
              <a:t>      OUT8 = 0	'Turn on LED</a:t>
            </a:r>
          </a:p>
          <a:p>
            <a:pPr algn="l">
              <a:spcBef>
                <a:spcPct val="0"/>
              </a:spcBef>
              <a:buClrTx/>
              <a:buSzTx/>
              <a:buFontTx/>
              <a:buNone/>
            </a:pPr>
            <a:r>
              <a:rPr lang="en-US" altLang="en-US" sz="1600" b="0">
                <a:solidFill>
                  <a:srgbClr val="CCCCFF"/>
                </a:solidFill>
              </a:rPr>
              <a:t>      </a:t>
            </a:r>
            <a:r>
              <a:rPr lang="en-US" altLang="en-US" sz="1600" b="0">
                <a:solidFill>
                  <a:srgbClr val="FFFFFF"/>
                </a:solidFill>
              </a:rPr>
              <a:t>DEBUG " Wait 5 seconds",CR</a:t>
            </a:r>
          </a:p>
          <a:p>
            <a:pPr algn="l">
              <a:spcBef>
                <a:spcPct val="0"/>
              </a:spcBef>
              <a:buClrTx/>
              <a:buSzTx/>
              <a:buFontTx/>
              <a:buNone/>
            </a:pPr>
            <a:r>
              <a:rPr lang="en-US" altLang="en-US" sz="1600" b="0">
                <a:solidFill>
                  <a:srgbClr val="CCCCFF"/>
                </a:solidFill>
              </a:rPr>
              <a:t>      PAUSE 50000	'Wait 5 seconds</a:t>
            </a:r>
          </a:p>
          <a:p>
            <a:pPr algn="l">
              <a:spcBef>
                <a:spcPct val="0"/>
              </a:spcBef>
              <a:buClrTx/>
              <a:buSzTx/>
              <a:buFontTx/>
              <a:buNone/>
            </a:pPr>
            <a:r>
              <a:rPr lang="en-US" altLang="en-US" sz="1600" b="0">
                <a:solidFill>
                  <a:srgbClr val="CCCCFF"/>
                </a:solidFill>
              </a:rPr>
              <a:t>      </a:t>
            </a:r>
            <a:r>
              <a:rPr lang="en-US" altLang="en-US" sz="1600" b="0">
                <a:solidFill>
                  <a:srgbClr val="FFFFFF"/>
                </a:solidFill>
              </a:rPr>
              <a:t>DEBUG " Go repeat program",CR</a:t>
            </a:r>
          </a:p>
          <a:p>
            <a:pPr algn="l">
              <a:spcBef>
                <a:spcPct val="0"/>
              </a:spcBef>
              <a:buClrTx/>
              <a:buSzTx/>
              <a:buFontTx/>
              <a:buNone/>
            </a:pPr>
            <a:r>
              <a:rPr lang="en-US" altLang="en-US" sz="1600" b="0">
                <a:solidFill>
                  <a:srgbClr val="CCCCFF"/>
                </a:solidFill>
              </a:rPr>
              <a:t>GOTO Main	'Jump back to beginning</a:t>
            </a:r>
            <a:r>
              <a:rPr lang="en-US" altLang="en-US" sz="1600">
                <a:solidFill>
                  <a:srgbClr val="CCCCFF"/>
                </a:solidFill>
              </a:rPr>
              <a:t> </a:t>
            </a:r>
          </a:p>
        </p:txBody>
      </p:sp>
    </p:spTree>
  </p:cSld>
  <p:clrMapOvr>
    <a:masterClrMapping/>
  </p:clrMapOvr>
  <p:transition advClick="0"/>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832D0F8-A089-4A35-B849-69C0D26F9B47}"/>
              </a:ext>
            </a:extLst>
          </p:cNvPr>
          <p:cNvSpPr>
            <a:spLocks noGrp="1"/>
          </p:cNvSpPr>
          <p:nvPr>
            <p:ph type="sldNum" sz="quarter" idx="12"/>
          </p:nvPr>
        </p:nvSpPr>
        <p:spPr/>
        <p:txBody>
          <a:bodyPr/>
          <a:lstStyle/>
          <a:p>
            <a:fld id="{6CF7EFB9-A054-4168-A1A0-CD97033AF390}" type="slidenum">
              <a:rPr lang="en-US" altLang="en-US"/>
              <a:pPr/>
              <a:t>64</a:t>
            </a:fld>
            <a:endParaRPr lang="en-US" altLang="en-US"/>
          </a:p>
        </p:txBody>
      </p:sp>
      <p:sp>
        <p:nvSpPr>
          <p:cNvPr id="41986" name="Rectangle 2">
            <a:extLst>
              <a:ext uri="{FF2B5EF4-FFF2-40B4-BE49-F238E27FC236}">
                <a16:creationId xmlns:a16="http://schemas.microsoft.com/office/drawing/2014/main" id="{B3DB150A-16D8-49C0-815B-C259E14311C1}"/>
              </a:ext>
            </a:extLst>
          </p:cNvPr>
          <p:cNvSpPr>
            <a:spLocks noGrp="1" noRot="1" noChangeArrowheads="1"/>
          </p:cNvSpPr>
          <p:nvPr>
            <p:ph type="title"/>
          </p:nvPr>
        </p:nvSpPr>
        <p:spPr/>
        <p:txBody>
          <a:bodyPr/>
          <a:lstStyle/>
          <a:p>
            <a:r>
              <a:rPr lang="en-US" altLang="en-US"/>
              <a:t>Using DEBUG ? to Display Status</a:t>
            </a:r>
          </a:p>
        </p:txBody>
      </p:sp>
      <p:sp>
        <p:nvSpPr>
          <p:cNvPr id="41987" name="Rectangle 3">
            <a:extLst>
              <a:ext uri="{FF2B5EF4-FFF2-40B4-BE49-F238E27FC236}">
                <a16:creationId xmlns:a16="http://schemas.microsoft.com/office/drawing/2014/main" id="{03BA9A2B-666B-4201-8A68-A6402006A00E}"/>
              </a:ext>
            </a:extLst>
          </p:cNvPr>
          <p:cNvSpPr>
            <a:spLocks noGrp="1" noRot="1" noChangeArrowheads="1"/>
          </p:cNvSpPr>
          <p:nvPr>
            <p:ph type="body" idx="1"/>
          </p:nvPr>
        </p:nvSpPr>
        <p:spPr>
          <a:xfrm>
            <a:off x="301625" y="762000"/>
            <a:ext cx="8540750" cy="2525713"/>
          </a:xfrm>
        </p:spPr>
        <p:txBody>
          <a:bodyPr/>
          <a:lstStyle/>
          <a:p>
            <a:pPr>
              <a:lnSpc>
                <a:spcPct val="90000"/>
              </a:lnSpc>
            </a:pPr>
            <a:r>
              <a:rPr lang="en-US" altLang="en-US" sz="2400"/>
              <a:t>Another simple use of DEBUG is to indicate the status of an output or input.</a:t>
            </a:r>
          </a:p>
          <a:p>
            <a:pPr lvl="1">
              <a:lnSpc>
                <a:spcPct val="90000"/>
              </a:lnSpc>
            </a:pPr>
            <a:r>
              <a:rPr lang="en-US" altLang="en-US" sz="2400">
                <a:solidFill>
                  <a:schemeClr val="tx2"/>
                </a:solidFill>
              </a:rPr>
              <a:t>DEBUG ? OUTpin</a:t>
            </a:r>
            <a:br>
              <a:rPr lang="en-US" altLang="en-US" sz="2400">
                <a:solidFill>
                  <a:schemeClr val="tx2"/>
                </a:solidFill>
              </a:rPr>
            </a:br>
            <a:endParaRPr lang="en-US" altLang="en-US" sz="2400">
              <a:solidFill>
                <a:schemeClr val="tx2"/>
              </a:solidFill>
            </a:endParaRPr>
          </a:p>
          <a:p>
            <a:pPr>
              <a:lnSpc>
                <a:spcPct val="90000"/>
              </a:lnSpc>
            </a:pPr>
            <a:r>
              <a:rPr lang="en-US" altLang="en-US" sz="2400"/>
              <a:t>Say for example the P8 LED was not lighting.  Is it a code problem (OUT8 not going low?) or an electronics problem (LED in backwards?).</a:t>
            </a:r>
          </a:p>
          <a:p>
            <a:pPr lvl="1">
              <a:lnSpc>
                <a:spcPct val="90000"/>
              </a:lnSpc>
            </a:pPr>
            <a:r>
              <a:rPr lang="en-US" altLang="en-US" sz="2400"/>
              <a:t>Using DEBUG in</a:t>
            </a:r>
            <a:br>
              <a:rPr lang="en-US" altLang="en-US" sz="2400"/>
            </a:br>
            <a:r>
              <a:rPr lang="en-US" altLang="en-US" sz="2400"/>
              <a:t>key spots, the status </a:t>
            </a:r>
            <a:br>
              <a:rPr lang="en-US" altLang="en-US" sz="2400"/>
            </a:br>
            <a:r>
              <a:rPr lang="en-US" altLang="en-US" sz="2400"/>
              <a:t>of P8 can be verified.</a:t>
            </a:r>
          </a:p>
          <a:p>
            <a:pPr>
              <a:lnSpc>
                <a:spcPct val="90000"/>
              </a:lnSpc>
            </a:pPr>
            <a:endParaRPr lang="en-US" altLang="en-US" sz="2800"/>
          </a:p>
          <a:p>
            <a:pPr>
              <a:lnSpc>
                <a:spcPct val="90000"/>
              </a:lnSpc>
            </a:pPr>
            <a:endParaRPr lang="en-US" altLang="en-US" sz="2800"/>
          </a:p>
        </p:txBody>
      </p:sp>
      <p:sp>
        <p:nvSpPr>
          <p:cNvPr id="41988" name="Text Box 4">
            <a:extLst>
              <a:ext uri="{FF2B5EF4-FFF2-40B4-BE49-F238E27FC236}">
                <a16:creationId xmlns:a16="http://schemas.microsoft.com/office/drawing/2014/main" id="{C3000463-5BB4-4141-8752-50924247B7A9}"/>
              </a:ext>
            </a:extLst>
          </p:cNvPr>
          <p:cNvSpPr txBox="1">
            <a:spLocks noChangeArrowheads="1"/>
          </p:cNvSpPr>
          <p:nvPr/>
        </p:nvSpPr>
        <p:spPr bwMode="auto">
          <a:xfrm>
            <a:off x="4038600" y="3581400"/>
            <a:ext cx="4572000" cy="2565400"/>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600" b="0">
                <a:solidFill>
                  <a:schemeClr val="folHlink"/>
                </a:solidFill>
              </a:rPr>
              <a:t>'Prog 4D: Blink LED program with DEBUG value</a:t>
            </a:r>
          </a:p>
          <a:p>
            <a:pPr algn="l">
              <a:spcBef>
                <a:spcPct val="0"/>
              </a:spcBef>
              <a:buClrTx/>
              <a:buSzTx/>
              <a:buFontTx/>
              <a:buNone/>
            </a:pPr>
            <a:endParaRPr lang="en-US" altLang="en-US" sz="1600" b="0">
              <a:solidFill>
                <a:schemeClr val="folHlink"/>
              </a:solidFill>
            </a:endParaRPr>
          </a:p>
          <a:p>
            <a:pPr algn="l">
              <a:spcBef>
                <a:spcPct val="0"/>
              </a:spcBef>
              <a:buClrTx/>
              <a:buSzTx/>
              <a:buFontTx/>
              <a:buNone/>
            </a:pPr>
            <a:r>
              <a:rPr lang="en-US" altLang="en-US" sz="1600" b="0">
                <a:solidFill>
                  <a:schemeClr val="folHlink"/>
                </a:solidFill>
              </a:rPr>
              <a:t>Main:</a:t>
            </a:r>
          </a:p>
          <a:p>
            <a:pPr algn="l">
              <a:spcBef>
                <a:spcPct val="0"/>
              </a:spcBef>
              <a:buClrTx/>
              <a:buSzTx/>
              <a:buFontTx/>
              <a:buNone/>
            </a:pPr>
            <a:r>
              <a:rPr lang="en-US" altLang="en-US" sz="1600" b="0">
                <a:solidFill>
                  <a:schemeClr val="folHlink"/>
                </a:solidFill>
              </a:rPr>
              <a:t>      HIGH 8	'Turn off LED1</a:t>
            </a:r>
          </a:p>
          <a:p>
            <a:pPr algn="l">
              <a:spcBef>
                <a:spcPct val="0"/>
              </a:spcBef>
              <a:buClrTx/>
              <a:buSzTx/>
              <a:buFontTx/>
              <a:buNone/>
            </a:pPr>
            <a:r>
              <a:rPr lang="en-US" altLang="en-US" sz="1600" b="0">
                <a:solidFill>
                  <a:schemeClr val="folHlink"/>
                </a:solidFill>
              </a:rPr>
              <a:t>      </a:t>
            </a:r>
            <a:r>
              <a:rPr lang="en-US" altLang="en-US" sz="1600" b="0">
                <a:solidFill>
                  <a:schemeClr val="tx1"/>
                </a:solidFill>
              </a:rPr>
              <a:t>DEBUG ? OUT8</a:t>
            </a:r>
            <a:br>
              <a:rPr lang="en-US" altLang="en-US" sz="1600" b="0">
                <a:solidFill>
                  <a:schemeClr val="tx1"/>
                </a:solidFill>
              </a:rPr>
            </a:br>
            <a:r>
              <a:rPr lang="en-US" altLang="en-US" sz="1600" b="0">
                <a:solidFill>
                  <a:schemeClr val="tx1"/>
                </a:solidFill>
              </a:rPr>
              <a:t>      </a:t>
            </a:r>
            <a:r>
              <a:rPr lang="en-US" altLang="en-US" sz="1600" b="0">
                <a:solidFill>
                  <a:schemeClr val="folHlink"/>
                </a:solidFill>
              </a:rPr>
              <a:t>PAUSE 1000	'Wait 1 second</a:t>
            </a:r>
          </a:p>
          <a:p>
            <a:pPr algn="l">
              <a:spcBef>
                <a:spcPct val="0"/>
              </a:spcBef>
              <a:buClrTx/>
              <a:buSzTx/>
              <a:buFontTx/>
              <a:buNone/>
            </a:pPr>
            <a:r>
              <a:rPr lang="en-US" altLang="en-US" sz="1600" b="0">
                <a:solidFill>
                  <a:schemeClr val="folHlink"/>
                </a:solidFill>
              </a:rPr>
              <a:t>      LOW 8	'Turn on LED1</a:t>
            </a:r>
          </a:p>
          <a:p>
            <a:pPr algn="l">
              <a:spcBef>
                <a:spcPct val="0"/>
              </a:spcBef>
              <a:buClrTx/>
              <a:buSzTx/>
              <a:buFontTx/>
              <a:buNone/>
            </a:pPr>
            <a:r>
              <a:rPr lang="en-US" altLang="en-US" sz="1600" b="0">
                <a:solidFill>
                  <a:schemeClr val="tx1"/>
                </a:solidFill>
              </a:rPr>
              <a:t>      DEBUG ? OUT8</a:t>
            </a:r>
          </a:p>
          <a:p>
            <a:pPr algn="l">
              <a:spcBef>
                <a:spcPct val="0"/>
              </a:spcBef>
              <a:buClrTx/>
              <a:buSzTx/>
              <a:buFontTx/>
              <a:buNone/>
            </a:pPr>
            <a:r>
              <a:rPr lang="en-US" altLang="en-US" sz="1600" b="0">
                <a:solidFill>
                  <a:schemeClr val="folHlink"/>
                </a:solidFill>
              </a:rPr>
              <a:t>      PAUSE 5000	'Wait 5 seconds</a:t>
            </a:r>
          </a:p>
          <a:p>
            <a:pPr algn="l">
              <a:spcBef>
                <a:spcPct val="0"/>
              </a:spcBef>
              <a:buClrTx/>
              <a:buSzTx/>
              <a:buFontTx/>
              <a:buNone/>
            </a:pPr>
            <a:r>
              <a:rPr lang="en-US" altLang="en-US" sz="1600" b="0">
                <a:solidFill>
                  <a:schemeClr val="folHlink"/>
                </a:solidFill>
              </a:rPr>
              <a:t>GOTO Main	'Jump back to beginning</a:t>
            </a:r>
            <a:r>
              <a:rPr lang="en-US" altLang="en-US" sz="1600" b="0">
                <a:solidFill>
                  <a:srgbClr val="FFFFFF"/>
                </a:solidFill>
              </a:rPr>
              <a:t> </a:t>
            </a:r>
          </a:p>
        </p:txBody>
      </p:sp>
    </p:spTree>
  </p:cSld>
  <p:clrMapOvr>
    <a:masterClrMapping/>
  </p:clrMapOvr>
  <p:transition advClick="0"/>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D32D093-95A8-41D2-B8AA-EC3F444FA044}"/>
              </a:ext>
            </a:extLst>
          </p:cNvPr>
          <p:cNvSpPr>
            <a:spLocks noGrp="1"/>
          </p:cNvSpPr>
          <p:nvPr>
            <p:ph type="sldNum" sz="quarter" idx="12"/>
          </p:nvPr>
        </p:nvSpPr>
        <p:spPr/>
        <p:txBody>
          <a:bodyPr/>
          <a:lstStyle/>
          <a:p>
            <a:fld id="{DAD859B4-1950-4C61-9644-5B43B84309FF}" type="slidenum">
              <a:rPr lang="en-US" altLang="en-US"/>
              <a:pPr/>
              <a:t>65</a:t>
            </a:fld>
            <a:endParaRPr lang="en-US" altLang="en-US"/>
          </a:p>
        </p:txBody>
      </p:sp>
      <p:sp>
        <p:nvSpPr>
          <p:cNvPr id="44034" name="Rectangle 2">
            <a:extLst>
              <a:ext uri="{FF2B5EF4-FFF2-40B4-BE49-F238E27FC236}">
                <a16:creationId xmlns:a16="http://schemas.microsoft.com/office/drawing/2014/main" id="{19BD93BD-C516-428B-9606-9EF8BEB83968}"/>
              </a:ext>
            </a:extLst>
          </p:cNvPr>
          <p:cNvSpPr>
            <a:spLocks noGrp="1" noRot="1" noChangeArrowheads="1"/>
          </p:cNvSpPr>
          <p:nvPr>
            <p:ph type="title"/>
          </p:nvPr>
        </p:nvSpPr>
        <p:spPr/>
        <p:txBody>
          <a:bodyPr/>
          <a:lstStyle/>
          <a:p>
            <a:r>
              <a:rPr lang="en-US" altLang="en-US" u="sng"/>
              <a:t>Challenge 4C: Debugging</a:t>
            </a:r>
          </a:p>
        </p:txBody>
      </p:sp>
      <p:sp>
        <p:nvSpPr>
          <p:cNvPr id="44035" name="Rectangle 3">
            <a:extLst>
              <a:ext uri="{FF2B5EF4-FFF2-40B4-BE49-F238E27FC236}">
                <a16:creationId xmlns:a16="http://schemas.microsoft.com/office/drawing/2014/main" id="{583C7C80-0C2E-4FE4-B374-1888C8A1C389}"/>
              </a:ext>
            </a:extLst>
          </p:cNvPr>
          <p:cNvSpPr>
            <a:spLocks noGrp="1" noRot="1" noChangeArrowheads="1"/>
          </p:cNvSpPr>
          <p:nvPr>
            <p:ph type="body" idx="1"/>
          </p:nvPr>
        </p:nvSpPr>
        <p:spPr/>
        <p:txBody>
          <a:bodyPr/>
          <a:lstStyle/>
          <a:p>
            <a:r>
              <a:rPr lang="en-US" altLang="en-US" sz="2400"/>
              <a:t>Modify the code from Challenge 4B to indicate the status of P8 and P9 and describe the number of seconds of the pause. </a:t>
            </a:r>
            <a:br>
              <a:rPr lang="en-US" altLang="en-US" sz="2400"/>
            </a:br>
            <a:endParaRPr lang="en-US" altLang="en-US" sz="2400"/>
          </a:p>
          <a:p>
            <a:r>
              <a:rPr lang="en-US" altLang="en-US" sz="2400"/>
              <a:t>Example output:</a:t>
            </a:r>
          </a:p>
        </p:txBody>
      </p:sp>
      <p:pic>
        <p:nvPicPr>
          <p:cNvPr id="44039" name="Picture 7">
            <a:extLst>
              <a:ext uri="{FF2B5EF4-FFF2-40B4-BE49-F238E27FC236}">
                <a16:creationId xmlns:a16="http://schemas.microsoft.com/office/drawing/2014/main" id="{CCC8B1B8-B380-4692-B002-CCAE774B77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19400"/>
            <a:ext cx="6172200" cy="3760788"/>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040" name="AutoShape 8">
            <a:hlinkClick r:id="rId3" action="ppaction://hlinksldjump" highlightClick="1"/>
            <a:extLst>
              <a:ext uri="{FF2B5EF4-FFF2-40B4-BE49-F238E27FC236}">
                <a16:creationId xmlns:a16="http://schemas.microsoft.com/office/drawing/2014/main" id="{7A7BEC57-299A-4CD1-89A1-2020EE4E31D1}"/>
              </a:ext>
            </a:extLst>
          </p:cNvPr>
          <p:cNvSpPr>
            <a:spLocks noChangeArrowheads="1"/>
          </p:cNvSpPr>
          <p:nvPr/>
        </p:nvSpPr>
        <p:spPr bwMode="auto">
          <a:xfrm>
            <a:off x="7086600" y="56388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spTree>
  </p:cSld>
  <p:clrMapOvr>
    <a:masterClrMapping/>
  </p:clrMapOvr>
  <p:transition advClick="0"/>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7033B31-5533-40F5-B24E-30968570FEC8}"/>
              </a:ext>
            </a:extLst>
          </p:cNvPr>
          <p:cNvSpPr>
            <a:spLocks noGrp="1"/>
          </p:cNvSpPr>
          <p:nvPr>
            <p:ph type="sldNum" sz="quarter" idx="12"/>
          </p:nvPr>
        </p:nvSpPr>
        <p:spPr/>
        <p:txBody>
          <a:bodyPr/>
          <a:lstStyle/>
          <a:p>
            <a:fld id="{131952A0-6730-4B36-B4F0-9D9E03590A5D}" type="slidenum">
              <a:rPr lang="en-US" altLang="en-US"/>
              <a:pPr/>
              <a:t>66</a:t>
            </a:fld>
            <a:endParaRPr lang="en-US" altLang="en-US"/>
          </a:p>
        </p:txBody>
      </p:sp>
      <p:sp>
        <p:nvSpPr>
          <p:cNvPr id="124930" name="Rectangle 2">
            <a:extLst>
              <a:ext uri="{FF2B5EF4-FFF2-40B4-BE49-F238E27FC236}">
                <a16:creationId xmlns:a16="http://schemas.microsoft.com/office/drawing/2014/main" id="{FE1907AE-9BF1-4429-A37A-041F8B2FF750}"/>
              </a:ext>
            </a:extLst>
          </p:cNvPr>
          <p:cNvSpPr>
            <a:spLocks noGrp="1" noRot="1" noChangeArrowheads="1"/>
          </p:cNvSpPr>
          <p:nvPr>
            <p:ph type="title"/>
          </p:nvPr>
        </p:nvSpPr>
        <p:spPr/>
        <p:txBody>
          <a:bodyPr/>
          <a:lstStyle/>
          <a:p>
            <a:r>
              <a:rPr lang="en-US" altLang="en-US"/>
              <a:t>Digital Inputs</a:t>
            </a:r>
          </a:p>
        </p:txBody>
      </p:sp>
      <p:sp>
        <p:nvSpPr>
          <p:cNvPr id="124931" name="Rectangle 3">
            <a:extLst>
              <a:ext uri="{FF2B5EF4-FFF2-40B4-BE49-F238E27FC236}">
                <a16:creationId xmlns:a16="http://schemas.microsoft.com/office/drawing/2014/main" id="{DE8DE07D-52E8-4820-B5CA-367D7E6DE252}"/>
              </a:ext>
            </a:extLst>
          </p:cNvPr>
          <p:cNvSpPr>
            <a:spLocks noGrp="1" noRot="1" noChangeArrowheads="1"/>
          </p:cNvSpPr>
          <p:nvPr>
            <p:ph type="body" idx="1"/>
          </p:nvPr>
        </p:nvSpPr>
        <p:spPr/>
        <p:txBody>
          <a:bodyPr/>
          <a:lstStyle/>
          <a:p>
            <a:pPr>
              <a:lnSpc>
                <a:spcPct val="90000"/>
              </a:lnSpc>
            </a:pPr>
            <a:r>
              <a:rPr lang="en-US" altLang="en-US" sz="2400"/>
              <a:t>Just as P0 – P15 on the BASIC Stamp can act as outputs to control devices, they can act as inputs to read devices, such as switches.</a:t>
            </a:r>
            <a:br>
              <a:rPr lang="en-US" altLang="en-US" sz="2400"/>
            </a:br>
            <a:endParaRPr lang="en-US" altLang="en-US" sz="2400"/>
          </a:p>
          <a:p>
            <a:pPr>
              <a:lnSpc>
                <a:spcPct val="90000"/>
              </a:lnSpc>
            </a:pPr>
            <a:r>
              <a:rPr lang="en-US" altLang="en-US" sz="2400"/>
              <a:t>By default, the BASIC Stamp I/O pins will act as inputs unless specifically set to be an output.  In our code we specify the I/O as inputs out of good programming habits.</a:t>
            </a:r>
          </a:p>
          <a:p>
            <a:pPr lvl="1">
              <a:lnSpc>
                <a:spcPct val="90000"/>
              </a:lnSpc>
            </a:pPr>
            <a:r>
              <a:rPr lang="en-US" altLang="en-US" sz="2400">
                <a:solidFill>
                  <a:schemeClr val="tx2"/>
                </a:solidFill>
              </a:rPr>
              <a:t>INPUT pin</a:t>
            </a:r>
          </a:p>
          <a:p>
            <a:pPr lvl="1">
              <a:lnSpc>
                <a:spcPct val="90000"/>
              </a:lnSpc>
            </a:pPr>
            <a:r>
              <a:rPr lang="en-US" altLang="en-US" sz="2400">
                <a:solidFill>
                  <a:schemeClr val="tx2"/>
                </a:solidFill>
              </a:rPr>
              <a:t>INPUT 10</a:t>
            </a:r>
          </a:p>
          <a:p>
            <a:pPr>
              <a:lnSpc>
                <a:spcPct val="90000"/>
              </a:lnSpc>
            </a:pPr>
            <a:endParaRPr lang="en-US" altLang="en-US" sz="2800"/>
          </a:p>
          <a:p>
            <a:pPr>
              <a:lnSpc>
                <a:spcPct val="90000"/>
              </a:lnSpc>
            </a:pPr>
            <a:endParaRPr lang="en-US" altLang="en-US" sz="2800"/>
          </a:p>
        </p:txBody>
      </p:sp>
    </p:spTree>
  </p:cSld>
  <p:clrMapOvr>
    <a:masterClrMapping/>
  </p:clrMapOvr>
  <p:transition advClick="0"/>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31E63F30-F533-4AFD-B1DA-6C36F734072C}"/>
              </a:ext>
            </a:extLst>
          </p:cNvPr>
          <p:cNvSpPr>
            <a:spLocks noGrp="1"/>
          </p:cNvSpPr>
          <p:nvPr>
            <p:ph type="sldNum" sz="quarter" idx="12"/>
          </p:nvPr>
        </p:nvSpPr>
        <p:spPr/>
        <p:txBody>
          <a:bodyPr/>
          <a:lstStyle/>
          <a:p>
            <a:fld id="{0A9ED30A-9F72-40D2-807C-CC81EC7C9D88}" type="slidenum">
              <a:rPr lang="en-US" altLang="en-US"/>
              <a:pPr/>
              <a:t>67</a:t>
            </a:fld>
            <a:endParaRPr lang="en-US" altLang="en-US"/>
          </a:p>
        </p:txBody>
      </p:sp>
      <p:sp>
        <p:nvSpPr>
          <p:cNvPr id="45058" name="Rectangle 2">
            <a:extLst>
              <a:ext uri="{FF2B5EF4-FFF2-40B4-BE49-F238E27FC236}">
                <a16:creationId xmlns:a16="http://schemas.microsoft.com/office/drawing/2014/main" id="{9192F5C7-0C0A-4659-8C38-E2574DF024CA}"/>
              </a:ext>
            </a:extLst>
          </p:cNvPr>
          <p:cNvSpPr>
            <a:spLocks noGrp="1" noRot="1" noChangeArrowheads="1"/>
          </p:cNvSpPr>
          <p:nvPr>
            <p:ph type="title"/>
          </p:nvPr>
        </p:nvSpPr>
        <p:spPr/>
        <p:txBody>
          <a:bodyPr/>
          <a:lstStyle/>
          <a:p>
            <a:r>
              <a:rPr lang="en-US" altLang="en-US"/>
              <a:t>Connecting an Active-Low Switch</a:t>
            </a:r>
          </a:p>
        </p:txBody>
      </p:sp>
      <p:sp>
        <p:nvSpPr>
          <p:cNvPr id="45059" name="Rectangle 3">
            <a:extLst>
              <a:ext uri="{FF2B5EF4-FFF2-40B4-BE49-F238E27FC236}">
                <a16:creationId xmlns:a16="http://schemas.microsoft.com/office/drawing/2014/main" id="{44FB25B7-464C-4BE1-B30B-CDA501EAC194}"/>
              </a:ext>
            </a:extLst>
          </p:cNvPr>
          <p:cNvSpPr>
            <a:spLocks noGrp="1" noRot="1" noChangeArrowheads="1"/>
          </p:cNvSpPr>
          <p:nvPr>
            <p:ph type="body" idx="1"/>
          </p:nvPr>
        </p:nvSpPr>
        <p:spPr>
          <a:xfrm>
            <a:off x="301625" y="762000"/>
            <a:ext cx="8540750" cy="630238"/>
          </a:xfrm>
        </p:spPr>
        <p:txBody>
          <a:bodyPr/>
          <a:lstStyle/>
          <a:p>
            <a:r>
              <a:rPr lang="en-US" altLang="en-US" sz="2000"/>
              <a:t>Connect a push-button switch to P10 as shown:</a:t>
            </a:r>
          </a:p>
        </p:txBody>
      </p:sp>
      <p:sp>
        <p:nvSpPr>
          <p:cNvPr id="45062" name="Text Box 6">
            <a:extLst>
              <a:ext uri="{FF2B5EF4-FFF2-40B4-BE49-F238E27FC236}">
                <a16:creationId xmlns:a16="http://schemas.microsoft.com/office/drawing/2014/main" id="{54C4ACFC-45FE-408A-8B04-6D37DA471391}"/>
              </a:ext>
            </a:extLst>
          </p:cNvPr>
          <p:cNvSpPr txBox="1">
            <a:spLocks noChangeArrowheads="1"/>
          </p:cNvSpPr>
          <p:nvPr/>
        </p:nvSpPr>
        <p:spPr bwMode="auto">
          <a:xfrm>
            <a:off x="2743200" y="1676400"/>
            <a:ext cx="3352800" cy="1822450"/>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a:t>The push-buttons used in this tutorial have 4 terminals. 2 are electrically connected on one side of the button, and the other 2 on the other side.  By wiring to opposing corners we ensure the proper connection independent of button rotation.</a:t>
            </a:r>
            <a:endParaRPr lang="en-US" altLang="en-US" sz="1400" b="0">
              <a:solidFill>
                <a:schemeClr val="tx1"/>
              </a:solidFill>
            </a:endParaRPr>
          </a:p>
        </p:txBody>
      </p:sp>
      <p:sp>
        <p:nvSpPr>
          <p:cNvPr id="45065" name="Rectangle 9">
            <a:extLst>
              <a:ext uri="{FF2B5EF4-FFF2-40B4-BE49-F238E27FC236}">
                <a16:creationId xmlns:a16="http://schemas.microsoft.com/office/drawing/2014/main" id="{1E65977F-AE73-4F1A-8E37-07CF99E2650D}"/>
              </a:ext>
            </a:extLst>
          </p:cNvPr>
          <p:cNvSpPr>
            <a:spLocks noChangeArrowheads="1"/>
          </p:cNvSpPr>
          <p:nvPr/>
        </p:nvSpPr>
        <p:spPr bwMode="auto">
          <a:xfrm>
            <a:off x="685800" y="4038600"/>
            <a:ext cx="5334000" cy="1219200"/>
          </a:xfrm>
          <a:prstGeom prst="rect">
            <a:avLst/>
          </a:prstGeom>
          <a:noFill/>
          <a:ln w="25400" cap="sq">
            <a:solidFill>
              <a:srgbClr val="FF66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0"/>
              </a:spcBef>
              <a:defRPr sz="2400">
                <a:solidFill>
                  <a:schemeClr val="tx1"/>
                </a:solidFill>
                <a:latin typeface="Times New Roman" panose="02020603050405020304" pitchFamily="18" charset="0"/>
              </a:defRPr>
            </a:lvl1pPr>
            <a:lvl2pPr marL="742950" indent="-285750" algn="l">
              <a:spcBef>
                <a:spcPct val="0"/>
              </a:spcBef>
              <a:defRPr sz="2400">
                <a:solidFill>
                  <a:schemeClr val="tx1"/>
                </a:solidFill>
                <a:latin typeface="Times New Roman" panose="02020603050405020304" pitchFamily="18" charset="0"/>
              </a:defRPr>
            </a:lvl2pPr>
            <a:lvl3pPr marL="1143000" indent="-228600" algn="l">
              <a:spcBef>
                <a:spcPct val="0"/>
              </a:spcBef>
              <a:defRPr sz="2400">
                <a:solidFill>
                  <a:schemeClr val="tx1"/>
                </a:solidFill>
                <a:latin typeface="Times New Roman" panose="02020603050405020304" pitchFamily="18" charset="0"/>
              </a:defRPr>
            </a:lvl3pPr>
            <a:lvl4pPr marL="1600200" indent="-228600" algn="l">
              <a:spcBef>
                <a:spcPct val="0"/>
              </a:spcBef>
              <a:defRPr sz="2400">
                <a:solidFill>
                  <a:schemeClr val="tx1"/>
                </a:solidFill>
                <a:latin typeface="Times New Roman" panose="02020603050405020304" pitchFamily="18" charset="0"/>
              </a:defRPr>
            </a:lvl4pPr>
            <a:lvl5pPr marL="2057400" indent="-228600" algn="l">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folHlink"/>
              </a:buClr>
              <a:buSzTx/>
              <a:buFont typeface="Wingdings" panose="05000000000000000000" pitchFamily="2" charset="2"/>
              <a:buChar char="§"/>
            </a:pPr>
            <a:r>
              <a:rPr lang="en-US" altLang="en-US" sz="1800" b="0">
                <a:effectLst>
                  <a:outerShdw blurRad="38100" dist="38100" dir="2700000" algn="tl">
                    <a:srgbClr val="000000"/>
                  </a:outerShdw>
                </a:effectLst>
              </a:rPr>
              <a:t>The push-button is a momentary normally-open (N.O.) switch. When the button IS NOT pressed (open), P10 will sense Vdd (5V, HIGH, 1) because it is </a:t>
            </a:r>
            <a:r>
              <a:rPr lang="en-US" altLang="en-US" sz="1800" b="0" i="1">
                <a:effectLst>
                  <a:outerShdw blurRad="38100" dist="38100" dir="2700000" algn="tl">
                    <a:srgbClr val="000000"/>
                  </a:outerShdw>
                </a:effectLst>
              </a:rPr>
              <a:t>pulled-up</a:t>
            </a:r>
            <a:r>
              <a:rPr lang="en-US" altLang="en-US" sz="1800" b="0">
                <a:effectLst>
                  <a:outerShdw blurRad="38100" dist="38100" dir="2700000" algn="tl">
                    <a:srgbClr val="000000"/>
                  </a:outerShdw>
                </a:effectLst>
              </a:rPr>
              <a:t> to Vdd.</a:t>
            </a:r>
            <a:endParaRPr lang="en-US" altLang="en-US" sz="2000" b="0">
              <a:effectLst>
                <a:outerShdw blurRad="38100" dist="38100" dir="2700000" algn="tl">
                  <a:srgbClr val="000000"/>
                </a:outerShdw>
              </a:effectLst>
            </a:endParaRPr>
          </a:p>
        </p:txBody>
      </p:sp>
      <p:graphicFrame>
        <p:nvGraphicFramePr>
          <p:cNvPr id="45068" name="Object 12">
            <a:extLst>
              <a:ext uri="{FF2B5EF4-FFF2-40B4-BE49-F238E27FC236}">
                <a16:creationId xmlns:a16="http://schemas.microsoft.com/office/drawing/2014/main" id="{92C385BF-9AA2-4847-82AF-C523FE640F8B}"/>
              </a:ext>
            </a:extLst>
          </p:cNvPr>
          <p:cNvGraphicFramePr>
            <a:graphicFrameLocks noChangeAspect="1"/>
          </p:cNvGraphicFramePr>
          <p:nvPr/>
        </p:nvGraphicFramePr>
        <p:xfrm>
          <a:off x="609600" y="1676400"/>
          <a:ext cx="2057400" cy="1760538"/>
        </p:xfrm>
        <a:graphic>
          <a:graphicData uri="http://schemas.openxmlformats.org/presentationml/2006/ole">
            <mc:AlternateContent xmlns:mc="http://schemas.openxmlformats.org/markup-compatibility/2006">
              <mc:Choice xmlns:v="urn:schemas-microsoft-com:vml" Requires="v">
                <p:oleObj spid="_x0000_s45080" name="Bitmap Image" r:id="rId3" imgW="2305372" imgH="1971950" progId="Paint.Picture">
                  <p:embed/>
                </p:oleObj>
              </mc:Choice>
              <mc:Fallback>
                <p:oleObj name="Bitmap Image" r:id="rId3" imgW="2305372" imgH="1971950" progId="Paint.Picture">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76400"/>
                        <a:ext cx="2057400" cy="1760538"/>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5069" name="Picture 13" descr="M:\My Documents\TUTORIAL\newpics\switch 10.jpg">
            <a:extLst>
              <a:ext uri="{FF2B5EF4-FFF2-40B4-BE49-F238E27FC236}">
                <a16:creationId xmlns:a16="http://schemas.microsoft.com/office/drawing/2014/main" id="{5B4EF264-E286-403F-BAD1-71CB374FD4FA}"/>
              </a:ext>
            </a:extLst>
          </p:cNvPr>
          <p:cNvPicPr>
            <a:picLocks noChangeAspect="1" noChangeArrowheads="1"/>
          </p:cNvPicPr>
          <p:nvPr/>
        </p:nvPicPr>
        <p:blipFill>
          <a:blip r:embed="rId5">
            <a:lum bright="20000" contrast="26000"/>
            <a:extLst>
              <a:ext uri="{28A0092B-C50C-407E-A947-70E740481C1C}">
                <a14:useLocalDpi xmlns:a14="http://schemas.microsoft.com/office/drawing/2010/main" val="0"/>
              </a:ext>
            </a:extLst>
          </a:blip>
          <a:srcRect l="22838" t="11250" r="31274" b="57899"/>
          <a:stretch>
            <a:fillRect/>
          </a:stretch>
        </p:blipFill>
        <p:spPr bwMode="auto">
          <a:xfrm>
            <a:off x="6402388" y="4572000"/>
            <a:ext cx="2413000" cy="12176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5070" name="Picture 14" descr="M:\My Documents\TUTORIAL\newpics\Switch 10 LED 8 9.jpg">
            <a:extLst>
              <a:ext uri="{FF2B5EF4-FFF2-40B4-BE49-F238E27FC236}">
                <a16:creationId xmlns:a16="http://schemas.microsoft.com/office/drawing/2014/main" id="{3B7DF74B-C6A3-4742-B1D9-31DD80B703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2812" t="10001" r="30313" b="8749"/>
          <a:stretch>
            <a:fillRect/>
          </a:stretch>
        </p:blipFill>
        <p:spPr bwMode="auto">
          <a:xfrm>
            <a:off x="6400800" y="1143000"/>
            <a:ext cx="2462213" cy="32004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5071" name="Text Box 15">
            <a:extLst>
              <a:ext uri="{FF2B5EF4-FFF2-40B4-BE49-F238E27FC236}">
                <a16:creationId xmlns:a16="http://schemas.microsoft.com/office/drawing/2014/main" id="{19172B71-CD77-4382-8A37-6B36795D08B6}"/>
              </a:ext>
            </a:extLst>
          </p:cNvPr>
          <p:cNvSpPr txBox="1">
            <a:spLocks noChangeArrowheads="1"/>
          </p:cNvSpPr>
          <p:nvPr/>
        </p:nvSpPr>
        <p:spPr bwMode="auto">
          <a:xfrm>
            <a:off x="7086600" y="5867400"/>
            <a:ext cx="1323975" cy="3365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chemeClr val="tx2"/>
                </a:solidFill>
              </a:rPr>
              <a:t>Button alone</a:t>
            </a:r>
          </a:p>
        </p:txBody>
      </p:sp>
      <p:sp>
        <p:nvSpPr>
          <p:cNvPr id="45072" name="Rectangle 16">
            <a:extLst>
              <a:ext uri="{FF2B5EF4-FFF2-40B4-BE49-F238E27FC236}">
                <a16:creationId xmlns:a16="http://schemas.microsoft.com/office/drawing/2014/main" id="{65826F36-8732-4B9F-8DA5-3234ACB122F4}"/>
              </a:ext>
            </a:extLst>
          </p:cNvPr>
          <p:cNvSpPr>
            <a:spLocks noChangeArrowheads="1"/>
          </p:cNvSpPr>
          <p:nvPr/>
        </p:nvSpPr>
        <p:spPr bwMode="auto">
          <a:xfrm>
            <a:off x="685800" y="5486400"/>
            <a:ext cx="5334000" cy="669925"/>
          </a:xfrm>
          <a:prstGeom prst="rect">
            <a:avLst/>
          </a:prstGeom>
          <a:noFill/>
          <a:ln w="28575">
            <a:solidFill>
              <a:schemeClr val="folHlink"/>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chemeClr val="folHlink"/>
              </a:buClr>
              <a:buSzTx/>
              <a:buFont typeface="Wingdings" panose="05000000000000000000" pitchFamily="2" charset="2"/>
              <a:buChar char="§"/>
            </a:pPr>
            <a:r>
              <a:rPr lang="en-US" altLang="en-US" sz="1800" b="0">
                <a:solidFill>
                  <a:schemeClr val="tx1"/>
                </a:solidFill>
                <a:effectLst>
                  <a:outerShdw blurRad="38100" dist="38100" dir="2700000" algn="tl">
                    <a:srgbClr val="000000"/>
                  </a:outerShdw>
                </a:effectLst>
                <a:latin typeface="Times New Roman" panose="02020603050405020304" pitchFamily="18" charset="0"/>
              </a:rPr>
              <a:t>    When PB1 IS pressed (closed), P10 will sense Vss </a:t>
            </a:r>
            <a:br>
              <a:rPr lang="en-US" altLang="en-US" sz="1800" b="0">
                <a:solidFill>
                  <a:schemeClr val="tx1"/>
                </a:solidFill>
                <a:effectLst>
                  <a:outerShdw blurRad="38100" dist="38100" dir="2700000" algn="tl">
                    <a:srgbClr val="000000"/>
                  </a:outerShdw>
                </a:effectLst>
                <a:latin typeface="Times New Roman" panose="02020603050405020304" pitchFamily="18" charset="0"/>
              </a:rPr>
            </a:br>
            <a:r>
              <a:rPr lang="en-US" altLang="en-US" sz="1800" b="0">
                <a:solidFill>
                  <a:schemeClr val="tx1"/>
                </a:solidFill>
                <a:effectLst>
                  <a:outerShdw blurRad="38100" dist="38100" dir="2700000" algn="tl">
                    <a:srgbClr val="000000"/>
                  </a:outerShdw>
                </a:effectLst>
                <a:latin typeface="Times New Roman" panose="02020603050405020304" pitchFamily="18" charset="0"/>
              </a:rPr>
              <a:t>      (0V, LOW, 0) making it </a:t>
            </a:r>
            <a:r>
              <a:rPr lang="en-US" altLang="en-US" sz="1800" b="0" i="1">
                <a:solidFill>
                  <a:schemeClr val="tx1"/>
                </a:solidFill>
                <a:effectLst>
                  <a:outerShdw blurRad="38100" dist="38100" dir="2700000" algn="tl">
                    <a:srgbClr val="000000"/>
                  </a:outerShdw>
                </a:effectLst>
                <a:latin typeface="Times New Roman" panose="02020603050405020304" pitchFamily="18" charset="0"/>
              </a:rPr>
              <a:t>Active-Low</a:t>
            </a:r>
            <a:r>
              <a:rPr lang="en-US" altLang="en-US" sz="1800" b="0">
                <a:solidFill>
                  <a:schemeClr val="tx1"/>
                </a:solidFill>
                <a:effectLst>
                  <a:outerShdw blurRad="38100" dist="38100" dir="2700000" algn="tl">
                    <a:srgbClr val="000000"/>
                  </a:outerShdw>
                </a:effectLst>
                <a:latin typeface="Times New Roman" panose="02020603050405020304" pitchFamily="18" charset="0"/>
              </a:rPr>
              <a:t>.</a:t>
            </a:r>
            <a:endParaRPr lang="en-US" altLang="en-US" sz="2000" b="0">
              <a:solidFill>
                <a:schemeClr val="tx1"/>
              </a:solidFill>
              <a:effectLst>
                <a:outerShdw blurRad="38100" dist="38100" dir="2700000" algn="tl">
                  <a:srgbClr val="000000"/>
                </a:outerShdw>
              </a:effectLst>
              <a:latin typeface="Times New Roman" panose="02020603050405020304" pitchFamily="18" charset="0"/>
            </a:endParaRPr>
          </a:p>
        </p:txBody>
      </p:sp>
      <p:grpSp>
        <p:nvGrpSpPr>
          <p:cNvPr id="45075" name="Group 19">
            <a:extLst>
              <a:ext uri="{FF2B5EF4-FFF2-40B4-BE49-F238E27FC236}">
                <a16:creationId xmlns:a16="http://schemas.microsoft.com/office/drawing/2014/main" id="{E8683570-37E1-4551-99DA-F20A5A94BF5E}"/>
              </a:ext>
            </a:extLst>
          </p:cNvPr>
          <p:cNvGrpSpPr>
            <a:grpSpLocks/>
          </p:cNvGrpSpPr>
          <p:nvPr/>
        </p:nvGrpSpPr>
        <p:grpSpPr bwMode="auto">
          <a:xfrm>
            <a:off x="6781800" y="4724400"/>
            <a:ext cx="609600" cy="914400"/>
            <a:chOff x="4272" y="2976"/>
            <a:chExt cx="384" cy="576"/>
          </a:xfrm>
        </p:grpSpPr>
        <p:sp>
          <p:nvSpPr>
            <p:cNvPr id="45073" name="Line 17">
              <a:extLst>
                <a:ext uri="{FF2B5EF4-FFF2-40B4-BE49-F238E27FC236}">
                  <a16:creationId xmlns:a16="http://schemas.microsoft.com/office/drawing/2014/main" id="{DB1D3689-B838-4825-9D15-910044B14E40}"/>
                </a:ext>
              </a:extLst>
            </p:cNvPr>
            <p:cNvSpPr>
              <a:spLocks noChangeShapeType="1"/>
            </p:cNvSpPr>
            <p:nvPr/>
          </p:nvSpPr>
          <p:spPr bwMode="auto">
            <a:xfrm flipH="1">
              <a:off x="4608" y="2976"/>
              <a:ext cx="48" cy="528"/>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4" name="Line 18">
              <a:extLst>
                <a:ext uri="{FF2B5EF4-FFF2-40B4-BE49-F238E27FC236}">
                  <a16:creationId xmlns:a16="http://schemas.microsoft.com/office/drawing/2014/main" id="{45E33F51-585D-42E6-ADC8-82F99DC40614}"/>
                </a:ext>
              </a:extLst>
            </p:cNvPr>
            <p:cNvSpPr>
              <a:spLocks noChangeShapeType="1"/>
            </p:cNvSpPr>
            <p:nvPr/>
          </p:nvSpPr>
          <p:spPr bwMode="auto">
            <a:xfrm flipH="1">
              <a:off x="4272" y="3504"/>
              <a:ext cx="336" cy="48"/>
            </a:xfrm>
            <a:prstGeom prst="line">
              <a:avLst/>
            </a:prstGeom>
            <a:noFill/>
            <a:ln w="28575">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5078" name="Group 22">
            <a:extLst>
              <a:ext uri="{FF2B5EF4-FFF2-40B4-BE49-F238E27FC236}">
                <a16:creationId xmlns:a16="http://schemas.microsoft.com/office/drawing/2014/main" id="{19BCCDC1-8BAF-4246-96A3-669F2EB305EC}"/>
              </a:ext>
            </a:extLst>
          </p:cNvPr>
          <p:cNvGrpSpPr>
            <a:grpSpLocks/>
          </p:cNvGrpSpPr>
          <p:nvPr/>
        </p:nvGrpSpPr>
        <p:grpSpPr bwMode="auto">
          <a:xfrm>
            <a:off x="6781800" y="4724400"/>
            <a:ext cx="1447800" cy="914400"/>
            <a:chOff x="4272" y="2976"/>
            <a:chExt cx="912" cy="576"/>
          </a:xfrm>
        </p:grpSpPr>
        <p:sp>
          <p:nvSpPr>
            <p:cNvPr id="45076" name="Line 20">
              <a:extLst>
                <a:ext uri="{FF2B5EF4-FFF2-40B4-BE49-F238E27FC236}">
                  <a16:creationId xmlns:a16="http://schemas.microsoft.com/office/drawing/2014/main" id="{4DE81523-EE01-4C81-B78A-0318D13BD79C}"/>
                </a:ext>
              </a:extLst>
            </p:cNvPr>
            <p:cNvSpPr>
              <a:spLocks noChangeShapeType="1"/>
            </p:cNvSpPr>
            <p:nvPr/>
          </p:nvSpPr>
          <p:spPr bwMode="auto">
            <a:xfrm flipH="1">
              <a:off x="5136" y="2976"/>
              <a:ext cx="48" cy="384"/>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7" name="Line 21">
              <a:extLst>
                <a:ext uri="{FF2B5EF4-FFF2-40B4-BE49-F238E27FC236}">
                  <a16:creationId xmlns:a16="http://schemas.microsoft.com/office/drawing/2014/main" id="{B4A8FFBB-F2A7-4DA9-BA91-8EFDBE64A61F}"/>
                </a:ext>
              </a:extLst>
            </p:cNvPr>
            <p:cNvSpPr>
              <a:spLocks noChangeShapeType="1"/>
            </p:cNvSpPr>
            <p:nvPr/>
          </p:nvSpPr>
          <p:spPr bwMode="auto">
            <a:xfrm flipH="1">
              <a:off x="4272" y="3360"/>
              <a:ext cx="864" cy="192"/>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079" name="Text Box 23">
            <a:extLst>
              <a:ext uri="{FF2B5EF4-FFF2-40B4-BE49-F238E27FC236}">
                <a16:creationId xmlns:a16="http://schemas.microsoft.com/office/drawing/2014/main" id="{96180390-47E6-476C-BC5C-2B4C46545601}"/>
              </a:ext>
            </a:extLst>
          </p:cNvPr>
          <p:cNvSpPr txBox="1">
            <a:spLocks noChangeArrowheads="1"/>
          </p:cNvSpPr>
          <p:nvPr/>
        </p:nvSpPr>
        <p:spPr bwMode="auto">
          <a:xfrm>
            <a:off x="609600" y="3505200"/>
            <a:ext cx="2525713" cy="3048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400" b="0">
                <a:solidFill>
                  <a:schemeClr val="tx1"/>
                </a:solidFill>
              </a:rPr>
              <a:t>1K = Brown Black Red Gold</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45065"/>
                                        </p:tgtEl>
                                        <p:attrNameLst>
                                          <p:attrName>style.visibility</p:attrName>
                                        </p:attrNameLst>
                                      </p:cBhvr>
                                      <p:to>
                                        <p:strVal val="visible"/>
                                      </p:to>
                                    </p:set>
                                    <p:anim calcmode="lin" valueType="num">
                                      <p:cBhvr additive="base">
                                        <p:cTn id="7" dur="500" fill="hold"/>
                                        <p:tgtEl>
                                          <p:spTgt spid="45065"/>
                                        </p:tgtEl>
                                        <p:attrNameLst>
                                          <p:attrName>ppt_x</p:attrName>
                                        </p:attrNameLst>
                                      </p:cBhvr>
                                      <p:tavLst>
                                        <p:tav tm="0">
                                          <p:val>
                                            <p:strVal val="#ppt_x"/>
                                          </p:val>
                                        </p:tav>
                                        <p:tav tm="100000">
                                          <p:val>
                                            <p:strVal val="#ppt_x"/>
                                          </p:val>
                                        </p:tav>
                                      </p:tavLst>
                                    </p:anim>
                                    <p:anim calcmode="lin" valueType="num">
                                      <p:cBhvr additive="base">
                                        <p:cTn id="8" dur="500" fill="hold"/>
                                        <p:tgtEl>
                                          <p:spTgt spid="4506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3500"/>
                            </p:stCondLst>
                            <p:childTnLst>
                              <p:par>
                                <p:cTn id="10" presetID="2" presetClass="entr" presetSubtype="4" fill="hold" nodeType="afterEffect">
                                  <p:stCondLst>
                                    <p:cond delay="1000"/>
                                  </p:stCondLst>
                                  <p:childTnLst>
                                    <p:set>
                                      <p:cBhvr>
                                        <p:cTn id="11" dur="1" fill="hold">
                                          <p:stCondLst>
                                            <p:cond delay="0"/>
                                          </p:stCondLst>
                                        </p:cTn>
                                        <p:tgtEl>
                                          <p:spTgt spid="45075"/>
                                        </p:tgtEl>
                                        <p:attrNameLst>
                                          <p:attrName>style.visibility</p:attrName>
                                        </p:attrNameLst>
                                      </p:cBhvr>
                                      <p:to>
                                        <p:strVal val="visible"/>
                                      </p:to>
                                    </p:set>
                                    <p:anim calcmode="lin" valueType="num">
                                      <p:cBhvr additive="base">
                                        <p:cTn id="12" dur="500" fill="hold"/>
                                        <p:tgtEl>
                                          <p:spTgt spid="45075"/>
                                        </p:tgtEl>
                                        <p:attrNameLst>
                                          <p:attrName>ppt_x</p:attrName>
                                        </p:attrNameLst>
                                      </p:cBhvr>
                                      <p:tavLst>
                                        <p:tav tm="0">
                                          <p:val>
                                            <p:strVal val="#ppt_x"/>
                                          </p:val>
                                        </p:tav>
                                        <p:tav tm="100000">
                                          <p:val>
                                            <p:strVal val="#ppt_x"/>
                                          </p:val>
                                        </p:tav>
                                      </p:tavLst>
                                    </p:anim>
                                    <p:anim calcmode="lin" valueType="num">
                                      <p:cBhvr additive="base">
                                        <p:cTn id="13" dur="500" fill="hold"/>
                                        <p:tgtEl>
                                          <p:spTgt spid="4507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0"/>
                            </p:stCondLst>
                            <p:childTnLst>
                              <p:par>
                                <p:cTn id="15" presetID="2" presetClass="entr" presetSubtype="4" fill="hold" grpId="0" nodeType="afterEffect">
                                  <p:stCondLst>
                                    <p:cond delay="3000"/>
                                  </p:stCondLst>
                                  <p:childTnLst>
                                    <p:set>
                                      <p:cBhvr>
                                        <p:cTn id="16" dur="1" fill="hold">
                                          <p:stCondLst>
                                            <p:cond delay="0"/>
                                          </p:stCondLst>
                                        </p:cTn>
                                        <p:tgtEl>
                                          <p:spTgt spid="45072"/>
                                        </p:tgtEl>
                                        <p:attrNameLst>
                                          <p:attrName>style.visibility</p:attrName>
                                        </p:attrNameLst>
                                      </p:cBhvr>
                                      <p:to>
                                        <p:strVal val="visible"/>
                                      </p:to>
                                    </p:set>
                                    <p:anim calcmode="lin" valueType="num">
                                      <p:cBhvr additive="base">
                                        <p:cTn id="17" dur="500" fill="hold"/>
                                        <p:tgtEl>
                                          <p:spTgt spid="45072"/>
                                        </p:tgtEl>
                                        <p:attrNameLst>
                                          <p:attrName>ppt_x</p:attrName>
                                        </p:attrNameLst>
                                      </p:cBhvr>
                                      <p:tavLst>
                                        <p:tav tm="0">
                                          <p:val>
                                            <p:strVal val="#ppt_x"/>
                                          </p:val>
                                        </p:tav>
                                        <p:tav tm="100000">
                                          <p:val>
                                            <p:strVal val="#ppt_x"/>
                                          </p:val>
                                        </p:tav>
                                      </p:tavLst>
                                    </p:anim>
                                    <p:anim calcmode="lin" valueType="num">
                                      <p:cBhvr additive="base">
                                        <p:cTn id="18" dur="500" fill="hold"/>
                                        <p:tgtEl>
                                          <p:spTgt spid="45072"/>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8500"/>
                            </p:stCondLst>
                            <p:childTnLst>
                              <p:par>
                                <p:cTn id="20" presetID="2" presetClass="entr" presetSubtype="4" fill="hold" nodeType="afterEffect">
                                  <p:stCondLst>
                                    <p:cond delay="1000"/>
                                  </p:stCondLst>
                                  <p:childTnLst>
                                    <p:set>
                                      <p:cBhvr>
                                        <p:cTn id="21" dur="1" fill="hold">
                                          <p:stCondLst>
                                            <p:cond delay="0"/>
                                          </p:stCondLst>
                                        </p:cTn>
                                        <p:tgtEl>
                                          <p:spTgt spid="45078"/>
                                        </p:tgtEl>
                                        <p:attrNameLst>
                                          <p:attrName>style.visibility</p:attrName>
                                        </p:attrNameLst>
                                      </p:cBhvr>
                                      <p:to>
                                        <p:strVal val="visible"/>
                                      </p:to>
                                    </p:set>
                                    <p:anim calcmode="lin" valueType="num">
                                      <p:cBhvr additive="base">
                                        <p:cTn id="22" dur="500" fill="hold"/>
                                        <p:tgtEl>
                                          <p:spTgt spid="45078"/>
                                        </p:tgtEl>
                                        <p:attrNameLst>
                                          <p:attrName>ppt_x</p:attrName>
                                        </p:attrNameLst>
                                      </p:cBhvr>
                                      <p:tavLst>
                                        <p:tav tm="0">
                                          <p:val>
                                            <p:strVal val="#ppt_x"/>
                                          </p:val>
                                        </p:tav>
                                        <p:tav tm="100000">
                                          <p:val>
                                            <p:strVal val="#ppt_x"/>
                                          </p:val>
                                        </p:tav>
                                      </p:tavLst>
                                    </p:anim>
                                    <p:anim calcmode="lin" valueType="num">
                                      <p:cBhvr additive="base">
                                        <p:cTn id="23" dur="500" fill="hold"/>
                                        <p:tgtEl>
                                          <p:spTgt spid="45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animBg="1" autoUpdateAnimBg="0"/>
      <p:bldP spid="45072"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605C25E-DBC0-414D-B5AE-816156EAA9BC}"/>
              </a:ext>
            </a:extLst>
          </p:cNvPr>
          <p:cNvSpPr>
            <a:spLocks noGrp="1"/>
          </p:cNvSpPr>
          <p:nvPr>
            <p:ph type="sldNum" sz="quarter" idx="12"/>
          </p:nvPr>
        </p:nvSpPr>
        <p:spPr/>
        <p:txBody>
          <a:bodyPr/>
          <a:lstStyle/>
          <a:p>
            <a:fld id="{A6E5BB3D-1BA7-40C2-947E-8A9CBEB788E5}" type="slidenum">
              <a:rPr lang="en-US" altLang="en-US"/>
              <a:pPr/>
              <a:t>68</a:t>
            </a:fld>
            <a:endParaRPr lang="en-US" altLang="en-US"/>
          </a:p>
        </p:txBody>
      </p:sp>
      <p:sp>
        <p:nvSpPr>
          <p:cNvPr id="46082" name="Rectangle 2">
            <a:extLst>
              <a:ext uri="{FF2B5EF4-FFF2-40B4-BE49-F238E27FC236}">
                <a16:creationId xmlns:a16="http://schemas.microsoft.com/office/drawing/2014/main" id="{F81D6C19-62CB-4AB4-BFB2-F964E0117108}"/>
              </a:ext>
            </a:extLst>
          </p:cNvPr>
          <p:cNvSpPr>
            <a:spLocks noGrp="1" noRot="1" noChangeArrowheads="1"/>
          </p:cNvSpPr>
          <p:nvPr>
            <p:ph type="title"/>
          </p:nvPr>
        </p:nvSpPr>
        <p:spPr/>
        <p:txBody>
          <a:bodyPr/>
          <a:lstStyle/>
          <a:p>
            <a:r>
              <a:rPr lang="en-US" altLang="en-US"/>
              <a:t>Active-High Push-Button Switch</a:t>
            </a:r>
          </a:p>
        </p:txBody>
      </p:sp>
      <p:sp>
        <p:nvSpPr>
          <p:cNvPr id="46083" name="Rectangle 3">
            <a:extLst>
              <a:ext uri="{FF2B5EF4-FFF2-40B4-BE49-F238E27FC236}">
                <a16:creationId xmlns:a16="http://schemas.microsoft.com/office/drawing/2014/main" id="{D9127A0B-018F-4017-AD9D-D85AC9D46128}"/>
              </a:ext>
            </a:extLst>
          </p:cNvPr>
          <p:cNvSpPr>
            <a:spLocks noGrp="1" noRot="1" noChangeArrowheads="1"/>
          </p:cNvSpPr>
          <p:nvPr>
            <p:ph type="body" idx="1"/>
          </p:nvPr>
        </p:nvSpPr>
        <p:spPr>
          <a:xfrm>
            <a:off x="301625" y="762000"/>
            <a:ext cx="8540750" cy="2743200"/>
          </a:xfrm>
        </p:spPr>
        <p:txBody>
          <a:bodyPr/>
          <a:lstStyle/>
          <a:p>
            <a:r>
              <a:rPr lang="en-US" altLang="en-US" sz="2400"/>
              <a:t>Another configuration that could have been used is shown here.  Notice that the position of the switch and resistor have been reversed.</a:t>
            </a:r>
          </a:p>
          <a:p>
            <a:pPr lvl="1"/>
            <a:r>
              <a:rPr lang="en-US" altLang="en-US" sz="2000"/>
              <a:t>When the button IS NOT pressed (open), P10 will sense Vss (0V, LOW, 0) because it is </a:t>
            </a:r>
            <a:r>
              <a:rPr lang="en-US" altLang="en-US" sz="2000" i="1"/>
              <a:t>pulled-down</a:t>
            </a:r>
            <a:r>
              <a:rPr lang="en-US" altLang="en-US" sz="2000"/>
              <a:t> to Vss.</a:t>
            </a:r>
          </a:p>
          <a:p>
            <a:pPr lvl="1"/>
            <a:r>
              <a:rPr lang="en-US" altLang="en-US" sz="2000"/>
              <a:t>When PB1 IS pressed (closed), P10 will sense Vdd </a:t>
            </a:r>
            <a:br>
              <a:rPr lang="en-US" altLang="en-US" sz="2000"/>
            </a:br>
            <a:r>
              <a:rPr lang="en-US" altLang="en-US" sz="2000"/>
              <a:t>(5V, HIGH, 1) making it </a:t>
            </a:r>
            <a:r>
              <a:rPr lang="en-US" altLang="en-US" sz="2000" i="1"/>
              <a:t>Active-High</a:t>
            </a:r>
            <a:r>
              <a:rPr lang="en-US" altLang="en-US" sz="2000"/>
              <a:t>.</a:t>
            </a:r>
            <a:endParaRPr lang="en-US" altLang="en-US" sz="3200"/>
          </a:p>
        </p:txBody>
      </p:sp>
      <p:sp>
        <p:nvSpPr>
          <p:cNvPr id="46086" name="Text Box 6">
            <a:extLst>
              <a:ext uri="{FF2B5EF4-FFF2-40B4-BE49-F238E27FC236}">
                <a16:creationId xmlns:a16="http://schemas.microsoft.com/office/drawing/2014/main" id="{8BA33622-8B8C-409A-852F-60F94C93BA0F}"/>
              </a:ext>
            </a:extLst>
          </p:cNvPr>
          <p:cNvSpPr txBox="1">
            <a:spLocks noChangeArrowheads="1"/>
          </p:cNvSpPr>
          <p:nvPr/>
        </p:nvSpPr>
        <p:spPr bwMode="auto">
          <a:xfrm>
            <a:off x="3810000" y="3581400"/>
            <a:ext cx="4684713" cy="2320925"/>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600" b="0"/>
              <a:t>The BASIC Stamp has uncommitted inputs.  That is, when an I/O pin is not connected and acting as an input, it cannot be assured to be either HIGH or LOW.  Pull-up and pull-down resistors are needed to commit the input to the non-active (open) state for switches.</a:t>
            </a:r>
          </a:p>
          <a:p>
            <a:pPr algn="l">
              <a:spcBef>
                <a:spcPct val="0"/>
              </a:spcBef>
              <a:buClrTx/>
              <a:buSzTx/>
              <a:buFontTx/>
              <a:buNone/>
            </a:pPr>
            <a:endParaRPr lang="en-US" altLang="en-US" sz="1600" b="0"/>
          </a:p>
          <a:p>
            <a:pPr algn="l">
              <a:spcBef>
                <a:spcPct val="0"/>
              </a:spcBef>
              <a:buClrTx/>
              <a:buSzTx/>
              <a:buFontTx/>
              <a:buNone/>
            </a:pPr>
            <a:r>
              <a:rPr lang="en-US" altLang="en-US" sz="1600" b="0"/>
              <a:t>The 1K resistor is used to prevent a short-circuit between Vdd and Vss when the switch is closed.</a:t>
            </a:r>
            <a:endParaRPr lang="en-US" altLang="en-US" sz="1600" b="0">
              <a:solidFill>
                <a:schemeClr val="tx1"/>
              </a:solidFill>
            </a:endParaRPr>
          </a:p>
        </p:txBody>
      </p:sp>
      <p:graphicFrame>
        <p:nvGraphicFramePr>
          <p:cNvPr id="46092" name="Object 12">
            <a:extLst>
              <a:ext uri="{FF2B5EF4-FFF2-40B4-BE49-F238E27FC236}">
                <a16:creationId xmlns:a16="http://schemas.microsoft.com/office/drawing/2014/main" id="{7CD21729-7071-4926-AB64-A43A58F8CA69}"/>
              </a:ext>
            </a:extLst>
          </p:cNvPr>
          <p:cNvGraphicFramePr>
            <a:graphicFrameLocks noChangeAspect="1"/>
          </p:cNvGraphicFramePr>
          <p:nvPr/>
        </p:nvGraphicFramePr>
        <p:xfrm>
          <a:off x="838200" y="3581400"/>
          <a:ext cx="2419350" cy="2333625"/>
        </p:xfrm>
        <a:graphic>
          <a:graphicData uri="http://schemas.openxmlformats.org/presentationml/2006/ole">
            <mc:AlternateContent xmlns:mc="http://schemas.openxmlformats.org/markup-compatibility/2006">
              <mc:Choice xmlns:v="urn:schemas-microsoft-com:vml" Requires="v">
                <p:oleObj spid="_x0000_s46093" name="Bitmap Image" r:id="rId3" imgW="2419048" imgH="2333333" progId="Paint.Picture">
                  <p:embed/>
                </p:oleObj>
              </mc:Choice>
              <mc:Fallback>
                <p:oleObj name="Bitmap Image" r:id="rId3" imgW="2419048" imgH="2333333" progId="Paint.Picture">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581400"/>
                        <a:ext cx="2419350" cy="2333625"/>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2C4B65E-3096-4A07-8B9A-702BADC79E90}"/>
              </a:ext>
            </a:extLst>
          </p:cNvPr>
          <p:cNvSpPr>
            <a:spLocks noGrp="1"/>
          </p:cNvSpPr>
          <p:nvPr>
            <p:ph type="sldNum" sz="quarter" idx="12"/>
          </p:nvPr>
        </p:nvSpPr>
        <p:spPr/>
        <p:txBody>
          <a:bodyPr/>
          <a:lstStyle/>
          <a:p>
            <a:fld id="{C8AD95AB-434E-46E5-AD76-FDE1339E51AA}" type="slidenum">
              <a:rPr lang="en-US" altLang="en-US"/>
              <a:pPr/>
              <a:t>69</a:t>
            </a:fld>
            <a:endParaRPr lang="en-US" altLang="en-US"/>
          </a:p>
        </p:txBody>
      </p:sp>
      <p:sp>
        <p:nvSpPr>
          <p:cNvPr id="47106" name="Rectangle 2">
            <a:extLst>
              <a:ext uri="{FF2B5EF4-FFF2-40B4-BE49-F238E27FC236}">
                <a16:creationId xmlns:a16="http://schemas.microsoft.com/office/drawing/2014/main" id="{F87192F3-03A2-4FFA-8EC0-62F782823B3B}"/>
              </a:ext>
            </a:extLst>
          </p:cNvPr>
          <p:cNvSpPr>
            <a:spLocks noGrp="1" noRot="1" noChangeArrowheads="1"/>
          </p:cNvSpPr>
          <p:nvPr>
            <p:ph type="title"/>
          </p:nvPr>
        </p:nvSpPr>
        <p:spPr/>
        <p:txBody>
          <a:bodyPr/>
          <a:lstStyle/>
          <a:p>
            <a:r>
              <a:rPr lang="en-US" altLang="en-US"/>
              <a:t>Reading the Switch</a:t>
            </a:r>
          </a:p>
        </p:txBody>
      </p:sp>
      <p:sp>
        <p:nvSpPr>
          <p:cNvPr id="47107" name="Rectangle 3">
            <a:extLst>
              <a:ext uri="{FF2B5EF4-FFF2-40B4-BE49-F238E27FC236}">
                <a16:creationId xmlns:a16="http://schemas.microsoft.com/office/drawing/2014/main" id="{F98AAE8C-A83B-4AAD-92C5-2EFF24ACDC62}"/>
              </a:ext>
            </a:extLst>
          </p:cNvPr>
          <p:cNvSpPr>
            <a:spLocks noGrp="1" noRot="1" noChangeArrowheads="1"/>
          </p:cNvSpPr>
          <p:nvPr>
            <p:ph type="body" idx="1"/>
          </p:nvPr>
        </p:nvSpPr>
        <p:spPr>
          <a:xfrm>
            <a:off x="301625" y="1219200"/>
            <a:ext cx="8540750" cy="5105400"/>
          </a:xfrm>
        </p:spPr>
        <p:txBody>
          <a:bodyPr/>
          <a:lstStyle/>
          <a:p>
            <a:r>
              <a:rPr lang="en-US" altLang="en-US" sz="2400"/>
              <a:t>The digital value of an input can be read using the </a:t>
            </a:r>
            <a:r>
              <a:rPr lang="en-US" altLang="en-US" sz="2400" b="1" i="1"/>
              <a:t>INpin</a:t>
            </a:r>
            <a:r>
              <a:rPr lang="en-US" altLang="en-US" sz="2400"/>
              <a:t> instruction.</a:t>
            </a:r>
          </a:p>
          <a:p>
            <a:pPr lvl="1"/>
            <a:r>
              <a:rPr lang="en-US" altLang="en-US" sz="2400"/>
              <a:t>A 1 or 0 will be returned indicating a HIGH or LOW state on the input.</a:t>
            </a:r>
            <a:endParaRPr lang="en-US" altLang="en-US" sz="2000"/>
          </a:p>
          <a:p>
            <a:pPr lvl="1">
              <a:buFont typeface="Wingdings" panose="05000000000000000000" pitchFamily="2" charset="2"/>
              <a:buNone/>
            </a:pPr>
            <a:endParaRPr lang="en-US" altLang="en-US" sz="2400"/>
          </a:p>
          <a:p>
            <a:r>
              <a:rPr lang="en-US" altLang="en-US" sz="2400"/>
              <a:t>This program uses DEBUG to display the digital value.  Enter and Run the program.  Note the value displayed when the push-button is in the down and up states.</a:t>
            </a:r>
            <a:endParaRPr lang="en-US" altLang="en-US" sz="2800"/>
          </a:p>
        </p:txBody>
      </p:sp>
      <p:sp>
        <p:nvSpPr>
          <p:cNvPr id="47108" name="Text Box 4">
            <a:extLst>
              <a:ext uri="{FF2B5EF4-FFF2-40B4-BE49-F238E27FC236}">
                <a16:creationId xmlns:a16="http://schemas.microsoft.com/office/drawing/2014/main" id="{76ABAF8B-A707-4CA0-9AAF-DB6A0AABC1EC}"/>
              </a:ext>
            </a:extLst>
          </p:cNvPr>
          <p:cNvSpPr txBox="1">
            <a:spLocks noChangeArrowheads="1"/>
          </p:cNvSpPr>
          <p:nvPr/>
        </p:nvSpPr>
        <p:spPr bwMode="auto">
          <a:xfrm>
            <a:off x="762000" y="4495800"/>
            <a:ext cx="4273550" cy="2076450"/>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chemeClr val="tx1"/>
                </a:solidFill>
              </a:rPr>
              <a:t>'Prog 4E: Display the status of PB1 on P10</a:t>
            </a:r>
          </a:p>
          <a:p>
            <a:pPr algn="l">
              <a:spcBef>
                <a:spcPct val="0"/>
              </a:spcBef>
              <a:buClrTx/>
              <a:buSzTx/>
              <a:buFontTx/>
              <a:buNone/>
            </a:pPr>
            <a:endParaRPr lang="en-US" altLang="en-US" sz="1600" b="0">
              <a:solidFill>
                <a:schemeClr val="tx1"/>
              </a:solidFill>
            </a:endParaRPr>
          </a:p>
          <a:p>
            <a:pPr algn="l">
              <a:spcBef>
                <a:spcPct val="0"/>
              </a:spcBef>
              <a:buClrTx/>
              <a:buSzTx/>
              <a:buFontTx/>
              <a:buNone/>
            </a:pPr>
            <a:r>
              <a:rPr lang="en-US" altLang="en-US" sz="1600" b="0">
                <a:solidFill>
                  <a:schemeClr val="tx1"/>
                </a:solidFill>
              </a:rPr>
              <a:t>INPUT 10		'Set P10 to be an input</a:t>
            </a:r>
          </a:p>
          <a:p>
            <a:pPr algn="l">
              <a:spcBef>
                <a:spcPct val="0"/>
              </a:spcBef>
              <a:buClrTx/>
              <a:buSzTx/>
              <a:buFontTx/>
              <a:buNone/>
            </a:pPr>
            <a:endParaRPr lang="en-US" altLang="en-US" sz="1600" b="0">
              <a:solidFill>
                <a:schemeClr val="tx1"/>
              </a:solidFill>
            </a:endParaRPr>
          </a:p>
          <a:p>
            <a:pPr algn="l">
              <a:spcBef>
                <a:spcPct val="0"/>
              </a:spcBef>
              <a:buClrTx/>
              <a:buSzTx/>
              <a:buFontTx/>
              <a:buNone/>
            </a:pPr>
            <a:r>
              <a:rPr lang="en-US" altLang="en-US" sz="1600" b="0">
                <a:solidFill>
                  <a:schemeClr val="tx1"/>
                </a:solidFill>
              </a:rPr>
              <a:t>Main:</a:t>
            </a:r>
          </a:p>
          <a:p>
            <a:pPr algn="l">
              <a:spcBef>
                <a:spcPct val="0"/>
              </a:spcBef>
              <a:buClrTx/>
              <a:buSzTx/>
              <a:buFontTx/>
              <a:buNone/>
            </a:pPr>
            <a:r>
              <a:rPr lang="en-US" altLang="en-US" sz="1600" b="0">
                <a:solidFill>
                  <a:schemeClr val="tx1"/>
                </a:solidFill>
              </a:rPr>
              <a:t>    DEBUG ? IN10	'Display status of P10</a:t>
            </a:r>
          </a:p>
          <a:p>
            <a:pPr algn="l">
              <a:spcBef>
                <a:spcPct val="0"/>
              </a:spcBef>
              <a:buClrTx/>
              <a:buSzTx/>
              <a:buFontTx/>
              <a:buNone/>
            </a:pPr>
            <a:r>
              <a:rPr lang="en-US" altLang="en-US" sz="1600" b="0">
                <a:solidFill>
                  <a:schemeClr val="tx1"/>
                </a:solidFill>
              </a:rPr>
              <a:t>    PAUSE 500	'Short pause</a:t>
            </a:r>
          </a:p>
          <a:p>
            <a:pPr algn="l">
              <a:spcBef>
                <a:spcPct val="0"/>
              </a:spcBef>
              <a:buClrTx/>
              <a:buSzTx/>
              <a:buFontTx/>
              <a:buNone/>
            </a:pPr>
            <a:r>
              <a:rPr lang="en-US" altLang="en-US" sz="1600" b="0">
                <a:solidFill>
                  <a:schemeClr val="tx1"/>
                </a:solidFill>
              </a:rPr>
              <a:t>GOTO Main	'Jump back to beginning</a:t>
            </a:r>
            <a:r>
              <a:rPr lang="en-US" altLang="en-US" sz="1400" b="0">
                <a:solidFill>
                  <a:srgbClr val="FFFFFF"/>
                </a:solidFill>
              </a:rPr>
              <a:t> </a:t>
            </a:r>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E8B7A97-E2B1-476D-8C32-2A8797AEB692}"/>
              </a:ext>
            </a:extLst>
          </p:cNvPr>
          <p:cNvSpPr>
            <a:spLocks noGrp="1"/>
          </p:cNvSpPr>
          <p:nvPr>
            <p:ph type="sldNum" sz="quarter" idx="12"/>
          </p:nvPr>
        </p:nvSpPr>
        <p:spPr/>
        <p:txBody>
          <a:bodyPr/>
          <a:lstStyle/>
          <a:p>
            <a:fld id="{3747EF17-92CF-4816-9099-A3B19971AE0B}" type="slidenum">
              <a:rPr lang="en-US" altLang="en-US"/>
              <a:pPr/>
              <a:t>7</a:t>
            </a:fld>
            <a:endParaRPr lang="en-US" altLang="en-US"/>
          </a:p>
        </p:txBody>
      </p:sp>
      <p:sp>
        <p:nvSpPr>
          <p:cNvPr id="219138" name="Rectangle 2">
            <a:extLst>
              <a:ext uri="{FF2B5EF4-FFF2-40B4-BE49-F238E27FC236}">
                <a16:creationId xmlns:a16="http://schemas.microsoft.com/office/drawing/2014/main" id="{CE657334-8542-4810-A07D-B6EEF303EA1E}"/>
              </a:ext>
            </a:extLst>
          </p:cNvPr>
          <p:cNvSpPr>
            <a:spLocks noGrp="1" noRot="1" noChangeArrowheads="1"/>
          </p:cNvSpPr>
          <p:nvPr>
            <p:ph type="title"/>
          </p:nvPr>
        </p:nvSpPr>
        <p:spPr/>
        <p:txBody>
          <a:bodyPr/>
          <a:lstStyle/>
          <a:p>
            <a:r>
              <a:rPr lang="en-US" altLang="en-US"/>
              <a:t>Microcontrollers</a:t>
            </a:r>
          </a:p>
        </p:txBody>
      </p:sp>
      <p:sp>
        <p:nvSpPr>
          <p:cNvPr id="219139" name="Rectangle 3">
            <a:extLst>
              <a:ext uri="{FF2B5EF4-FFF2-40B4-BE49-F238E27FC236}">
                <a16:creationId xmlns:a16="http://schemas.microsoft.com/office/drawing/2014/main" id="{FF96AE50-3CD6-4F26-B535-82C62D5FE2FD}"/>
              </a:ext>
            </a:extLst>
          </p:cNvPr>
          <p:cNvSpPr>
            <a:spLocks noGrp="1" noRot="1" noChangeArrowheads="1"/>
          </p:cNvSpPr>
          <p:nvPr>
            <p:ph type="body" idx="1"/>
          </p:nvPr>
        </p:nvSpPr>
        <p:spPr>
          <a:xfrm>
            <a:off x="152400" y="685800"/>
            <a:ext cx="8766175" cy="5032375"/>
          </a:xfrm>
        </p:spPr>
        <p:txBody>
          <a:bodyPr/>
          <a:lstStyle/>
          <a:p>
            <a:pPr>
              <a:lnSpc>
                <a:spcPct val="90000"/>
              </a:lnSpc>
            </a:pPr>
            <a:r>
              <a:rPr lang="en-US" altLang="en-US" sz="2400"/>
              <a:t>Microcontrollers can be thought of as very small computers which may be programmed to control systems such as cell phones, microwave ovens, toys, automotive systems, etc.</a:t>
            </a:r>
            <a:br>
              <a:rPr lang="en-US" altLang="en-US" sz="2400"/>
            </a:br>
            <a:endParaRPr lang="en-US" altLang="en-US" sz="2400"/>
          </a:p>
          <a:p>
            <a:pPr>
              <a:lnSpc>
                <a:spcPct val="90000"/>
              </a:lnSpc>
            </a:pPr>
            <a:r>
              <a:rPr lang="en-US" altLang="en-US" sz="2400"/>
              <a:t>A typical household has upwards of 25 to 50 microcontrollers performing </a:t>
            </a:r>
            <a:r>
              <a:rPr lang="en-US" altLang="en-US" sz="2400" i="1"/>
              <a:t>embedded control</a:t>
            </a:r>
            <a:r>
              <a:rPr lang="en-US" altLang="en-US" sz="2400"/>
              <a:t> in numerous appliances and devices.</a:t>
            </a:r>
            <a:br>
              <a:rPr lang="en-US" altLang="en-US" sz="2400"/>
            </a:br>
            <a:endParaRPr lang="en-US" altLang="en-US" sz="2400"/>
          </a:p>
          <a:p>
            <a:pPr>
              <a:lnSpc>
                <a:spcPct val="90000"/>
              </a:lnSpc>
            </a:pPr>
            <a:r>
              <a:rPr lang="en-US" altLang="en-US" sz="2400"/>
              <a:t>The BASIC Stamps are hybrid microcontrollers which are designed to be programmed in a version of the </a:t>
            </a:r>
            <a:r>
              <a:rPr lang="en-US" altLang="en-US" sz="2400" i="1"/>
              <a:t>BASIC</a:t>
            </a:r>
            <a:r>
              <a:rPr lang="en-US" altLang="en-US" sz="2400"/>
              <a:t> programming language called </a:t>
            </a:r>
            <a:r>
              <a:rPr lang="en-US" altLang="en-US" sz="2400" i="1"/>
              <a:t>PBASIC</a:t>
            </a:r>
            <a:r>
              <a:rPr lang="en-US" altLang="en-US" sz="2400"/>
              <a:t>.  </a:t>
            </a:r>
            <a:br>
              <a:rPr lang="en-US" altLang="en-US" sz="2400"/>
            </a:br>
            <a:endParaRPr lang="en-US" altLang="en-US" sz="2400"/>
          </a:p>
          <a:p>
            <a:pPr>
              <a:lnSpc>
                <a:spcPct val="90000"/>
              </a:lnSpc>
            </a:pPr>
            <a:r>
              <a:rPr lang="en-US" altLang="en-US" sz="2400"/>
              <a:t>Hardware support on the module allows fast, easy programming and use.</a:t>
            </a:r>
            <a:endParaRPr lang="en-US" altLang="en-US" sz="2800"/>
          </a:p>
          <a:p>
            <a:pPr>
              <a:lnSpc>
                <a:spcPct val="90000"/>
              </a:lnSpc>
              <a:buFont typeface="Wingdings 3" panose="05040102010807070707" pitchFamily="18" charset="2"/>
              <a:buNone/>
            </a:pPr>
            <a:endParaRPr lang="en-US" altLang="en-US" sz="2800"/>
          </a:p>
        </p:txBody>
      </p:sp>
    </p:spTree>
  </p:cSld>
  <p:clrMapOvr>
    <a:masterClrMapping/>
  </p:clrMapOvr>
  <p:transition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507BBED-077F-4C18-A562-67F36E8E9E98}"/>
              </a:ext>
            </a:extLst>
          </p:cNvPr>
          <p:cNvSpPr>
            <a:spLocks noGrp="1"/>
          </p:cNvSpPr>
          <p:nvPr>
            <p:ph type="sldNum" sz="quarter" idx="12"/>
          </p:nvPr>
        </p:nvSpPr>
        <p:spPr/>
        <p:txBody>
          <a:bodyPr/>
          <a:lstStyle/>
          <a:p>
            <a:fld id="{F6F51D30-C2D4-4233-B1DB-E9654302F37E}" type="slidenum">
              <a:rPr lang="en-US" altLang="en-US"/>
              <a:pPr/>
              <a:t>70</a:t>
            </a:fld>
            <a:endParaRPr lang="en-US" altLang="en-US"/>
          </a:p>
        </p:txBody>
      </p:sp>
      <p:sp>
        <p:nvSpPr>
          <p:cNvPr id="49154" name="Rectangle 2">
            <a:extLst>
              <a:ext uri="{FF2B5EF4-FFF2-40B4-BE49-F238E27FC236}">
                <a16:creationId xmlns:a16="http://schemas.microsoft.com/office/drawing/2014/main" id="{05A74D6C-5DBF-429B-A0FC-0CA46BA3DD9C}"/>
              </a:ext>
            </a:extLst>
          </p:cNvPr>
          <p:cNvSpPr>
            <a:spLocks noGrp="1" noRot="1" noChangeArrowheads="1"/>
          </p:cNvSpPr>
          <p:nvPr>
            <p:ph type="title"/>
          </p:nvPr>
        </p:nvSpPr>
        <p:spPr/>
        <p:txBody>
          <a:bodyPr/>
          <a:lstStyle/>
          <a:p>
            <a:r>
              <a:rPr lang="en-US" altLang="en-US" u="sng"/>
              <a:t>Challenge 4D: Reading a 2</a:t>
            </a:r>
            <a:r>
              <a:rPr lang="en-US" altLang="en-US" u="sng" baseline="30000"/>
              <a:t>nd</a:t>
            </a:r>
            <a:r>
              <a:rPr lang="en-US" altLang="en-US" u="sng"/>
              <a:t> Button</a:t>
            </a:r>
          </a:p>
        </p:txBody>
      </p:sp>
      <p:sp>
        <p:nvSpPr>
          <p:cNvPr id="49155" name="Rectangle 3">
            <a:extLst>
              <a:ext uri="{FF2B5EF4-FFF2-40B4-BE49-F238E27FC236}">
                <a16:creationId xmlns:a16="http://schemas.microsoft.com/office/drawing/2014/main" id="{4A86D7D7-0C79-4263-B5C9-10B89406562C}"/>
              </a:ext>
            </a:extLst>
          </p:cNvPr>
          <p:cNvSpPr>
            <a:spLocks noGrp="1" noRot="1" noChangeArrowheads="1"/>
          </p:cNvSpPr>
          <p:nvPr>
            <p:ph type="body" idx="1"/>
          </p:nvPr>
        </p:nvSpPr>
        <p:spPr>
          <a:xfrm>
            <a:off x="301625" y="935038"/>
            <a:ext cx="6403975" cy="4398962"/>
          </a:xfrm>
        </p:spPr>
        <p:txBody>
          <a:bodyPr/>
          <a:lstStyle/>
          <a:p>
            <a:pPr marL="609600" indent="-609600">
              <a:buSzPct val="120000"/>
              <a:buFont typeface="Wingdings 3" panose="05040102010807070707" pitchFamily="18" charset="2"/>
              <a:buAutoNum type="arabicPeriod"/>
            </a:pPr>
            <a:r>
              <a:rPr lang="en-US" altLang="en-US" sz="2400"/>
              <a:t>Add a second active-low push-button switch on P11.</a:t>
            </a:r>
            <a:br>
              <a:rPr lang="en-US" altLang="en-US" sz="2000"/>
            </a:br>
            <a:br>
              <a:rPr lang="en-US" altLang="en-US" sz="2000"/>
            </a:br>
            <a:br>
              <a:rPr lang="en-US" altLang="en-US" sz="2000"/>
            </a:br>
            <a:endParaRPr lang="en-US" altLang="en-US" sz="2000"/>
          </a:p>
          <a:p>
            <a:pPr marL="609600" indent="-609600">
              <a:buSzPct val="120000"/>
              <a:buFont typeface="Wingdings 3" panose="05040102010807070707" pitchFamily="18" charset="2"/>
              <a:buAutoNum type="arabicPeriod"/>
            </a:pPr>
            <a:r>
              <a:rPr lang="en-US" altLang="en-US" sz="2400"/>
              <a:t>Code a program to display the status of only PB2 on P11.</a:t>
            </a:r>
            <a:br>
              <a:rPr lang="en-US" altLang="en-US" sz="2400"/>
            </a:br>
            <a:br>
              <a:rPr lang="en-US" altLang="en-US" sz="2000"/>
            </a:br>
            <a:br>
              <a:rPr lang="en-US" altLang="en-US" sz="2000"/>
            </a:br>
            <a:endParaRPr lang="en-US" altLang="en-US" sz="2000"/>
          </a:p>
          <a:p>
            <a:pPr marL="609600" indent="-609600">
              <a:buSzPct val="120000"/>
              <a:buFont typeface="Wingdings 3" panose="05040102010807070707" pitchFamily="18" charset="2"/>
              <a:buAutoNum type="arabicPeriod"/>
            </a:pPr>
            <a:r>
              <a:rPr lang="en-US" altLang="en-US" sz="2400"/>
              <a:t>Code a program to display the status of BOTH switches.</a:t>
            </a:r>
            <a:endParaRPr lang="en-US" altLang="en-US" sz="2800"/>
          </a:p>
        </p:txBody>
      </p:sp>
      <p:sp>
        <p:nvSpPr>
          <p:cNvPr id="49157" name="AutoShape 5">
            <a:hlinkClick r:id="rId2" action="ppaction://hlinksldjump" highlightClick="1"/>
            <a:extLst>
              <a:ext uri="{FF2B5EF4-FFF2-40B4-BE49-F238E27FC236}">
                <a16:creationId xmlns:a16="http://schemas.microsoft.com/office/drawing/2014/main" id="{8E63EC02-EF3A-46A4-9D7F-C8052209977E}"/>
              </a:ext>
            </a:extLst>
          </p:cNvPr>
          <p:cNvSpPr>
            <a:spLocks noChangeArrowheads="1"/>
          </p:cNvSpPr>
          <p:nvPr/>
        </p:nvSpPr>
        <p:spPr bwMode="auto">
          <a:xfrm>
            <a:off x="6934200" y="44958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sp>
        <p:nvSpPr>
          <p:cNvPr id="49158" name="AutoShape 6">
            <a:hlinkClick r:id="rId3" action="ppaction://hlinksldjump" highlightClick="1"/>
            <a:extLst>
              <a:ext uri="{FF2B5EF4-FFF2-40B4-BE49-F238E27FC236}">
                <a16:creationId xmlns:a16="http://schemas.microsoft.com/office/drawing/2014/main" id="{F0A499D6-33AA-4F5B-941B-04B76ACE116D}"/>
              </a:ext>
            </a:extLst>
          </p:cNvPr>
          <p:cNvSpPr>
            <a:spLocks noChangeArrowheads="1"/>
          </p:cNvSpPr>
          <p:nvPr/>
        </p:nvSpPr>
        <p:spPr bwMode="auto">
          <a:xfrm>
            <a:off x="6934200" y="27432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sp>
        <p:nvSpPr>
          <p:cNvPr id="49159" name="AutoShape 7">
            <a:hlinkClick r:id="rId4" action="ppaction://hlinksldjump" highlightClick="1"/>
            <a:extLst>
              <a:ext uri="{FF2B5EF4-FFF2-40B4-BE49-F238E27FC236}">
                <a16:creationId xmlns:a16="http://schemas.microsoft.com/office/drawing/2014/main" id="{E2BEA01F-3744-45BF-BB3D-6AC82E51DD5B}"/>
              </a:ext>
            </a:extLst>
          </p:cNvPr>
          <p:cNvSpPr>
            <a:spLocks noChangeArrowheads="1"/>
          </p:cNvSpPr>
          <p:nvPr/>
        </p:nvSpPr>
        <p:spPr bwMode="auto">
          <a:xfrm>
            <a:off x="6934200" y="10668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spTree>
  </p:cSld>
  <p:clrMapOvr>
    <a:masterClrMapping/>
  </p:clrMapOvr>
  <p:transition advClick="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8EC614E-774F-46BC-998F-4A533CBD0388}"/>
              </a:ext>
            </a:extLst>
          </p:cNvPr>
          <p:cNvSpPr>
            <a:spLocks noGrp="1"/>
          </p:cNvSpPr>
          <p:nvPr>
            <p:ph type="sldNum" sz="quarter" idx="12"/>
          </p:nvPr>
        </p:nvSpPr>
        <p:spPr/>
        <p:txBody>
          <a:bodyPr/>
          <a:lstStyle/>
          <a:p>
            <a:fld id="{994E4A7D-45E0-4DF8-A049-736671F56DA8}" type="slidenum">
              <a:rPr lang="en-US" altLang="en-US"/>
              <a:pPr/>
              <a:t>71</a:t>
            </a:fld>
            <a:endParaRPr lang="en-US" altLang="en-US"/>
          </a:p>
        </p:txBody>
      </p:sp>
      <p:sp>
        <p:nvSpPr>
          <p:cNvPr id="50178" name="Rectangle 2">
            <a:extLst>
              <a:ext uri="{FF2B5EF4-FFF2-40B4-BE49-F238E27FC236}">
                <a16:creationId xmlns:a16="http://schemas.microsoft.com/office/drawing/2014/main" id="{F2B87710-7EA2-4513-9545-B24D6C1D32D3}"/>
              </a:ext>
            </a:extLst>
          </p:cNvPr>
          <p:cNvSpPr>
            <a:spLocks noGrp="1" noRot="1" noChangeArrowheads="1"/>
          </p:cNvSpPr>
          <p:nvPr>
            <p:ph type="title"/>
          </p:nvPr>
        </p:nvSpPr>
        <p:spPr/>
        <p:txBody>
          <a:bodyPr/>
          <a:lstStyle/>
          <a:p>
            <a:r>
              <a:rPr lang="en-US" altLang="en-US"/>
              <a:t>Controlling Outputs with Inputs</a:t>
            </a:r>
          </a:p>
        </p:txBody>
      </p:sp>
      <p:sp>
        <p:nvSpPr>
          <p:cNvPr id="50179" name="Rectangle 3">
            <a:extLst>
              <a:ext uri="{FF2B5EF4-FFF2-40B4-BE49-F238E27FC236}">
                <a16:creationId xmlns:a16="http://schemas.microsoft.com/office/drawing/2014/main" id="{B9E8EFA2-9839-4D45-B808-FF8186C08EFE}"/>
              </a:ext>
            </a:extLst>
          </p:cNvPr>
          <p:cNvSpPr>
            <a:spLocks noGrp="1" noRot="1" noChangeArrowheads="1"/>
          </p:cNvSpPr>
          <p:nvPr>
            <p:ph type="body" idx="1"/>
          </p:nvPr>
        </p:nvSpPr>
        <p:spPr>
          <a:xfrm>
            <a:off x="304800" y="925513"/>
            <a:ext cx="8540750" cy="4841875"/>
          </a:xfrm>
        </p:spPr>
        <p:txBody>
          <a:bodyPr/>
          <a:lstStyle/>
          <a:p>
            <a:r>
              <a:rPr lang="en-US" altLang="en-US" sz="2400"/>
              <a:t>Now that we can control outputs and read inputs, it's time to perform a little processing and put the pieces together.</a:t>
            </a:r>
            <a:br>
              <a:rPr lang="en-US" altLang="en-US" sz="2400"/>
            </a:br>
            <a:endParaRPr lang="en-US" altLang="en-US" sz="2400"/>
          </a:p>
          <a:p>
            <a:r>
              <a:rPr lang="en-US" altLang="en-US" sz="2400"/>
              <a:t>The state of an input may be read with </a:t>
            </a:r>
            <a:r>
              <a:rPr lang="en-US" altLang="en-US" sz="2400" i="1"/>
              <a:t>INpi</a:t>
            </a:r>
            <a:r>
              <a:rPr lang="en-US" altLang="en-US" sz="2400"/>
              <a:t>n.</a:t>
            </a:r>
            <a:br>
              <a:rPr lang="en-US" altLang="en-US" sz="2400"/>
            </a:br>
            <a:endParaRPr lang="en-US" altLang="en-US" sz="2400"/>
          </a:p>
          <a:p>
            <a:r>
              <a:rPr lang="en-US" altLang="en-US" sz="2400"/>
              <a:t>The state of an output may be controlled with </a:t>
            </a:r>
            <a:r>
              <a:rPr lang="en-US" altLang="en-US" sz="2400" i="1"/>
              <a:t>OUTpin</a:t>
            </a:r>
            <a:r>
              <a:rPr lang="en-US" altLang="en-US" sz="2400"/>
              <a:t>.</a:t>
            </a:r>
            <a:br>
              <a:rPr lang="en-US" altLang="en-US" sz="2400"/>
            </a:br>
            <a:endParaRPr lang="en-US" altLang="en-US" sz="2400"/>
          </a:p>
          <a:p>
            <a:r>
              <a:rPr lang="en-US" altLang="en-US" sz="2400"/>
              <a:t>Here is a program that will use the input pushbutton PB1 on P10 to control output LED1 on P8.</a:t>
            </a:r>
            <a:endParaRPr lang="en-US" altLang="en-US" sz="3600"/>
          </a:p>
        </p:txBody>
      </p:sp>
      <p:sp>
        <p:nvSpPr>
          <p:cNvPr id="50180" name="Text Box 4">
            <a:extLst>
              <a:ext uri="{FF2B5EF4-FFF2-40B4-BE49-F238E27FC236}">
                <a16:creationId xmlns:a16="http://schemas.microsoft.com/office/drawing/2014/main" id="{21CC041F-72C2-44DA-8C83-543FD06DE7C1}"/>
              </a:ext>
            </a:extLst>
          </p:cNvPr>
          <p:cNvSpPr txBox="1">
            <a:spLocks noChangeArrowheads="1"/>
          </p:cNvSpPr>
          <p:nvPr/>
        </p:nvSpPr>
        <p:spPr bwMode="auto">
          <a:xfrm>
            <a:off x="762000" y="4648200"/>
            <a:ext cx="4281488" cy="2076450"/>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chemeClr val="tx1"/>
                </a:solidFill>
              </a:rPr>
              <a:t>'Prog 4F: Controlling LED1 with input PB1</a:t>
            </a:r>
          </a:p>
          <a:p>
            <a:pPr algn="l">
              <a:spcBef>
                <a:spcPct val="0"/>
              </a:spcBef>
              <a:buClrTx/>
              <a:buSzTx/>
              <a:buFontTx/>
              <a:buNone/>
            </a:pPr>
            <a:endParaRPr lang="en-US" altLang="en-US" sz="1600" b="0">
              <a:solidFill>
                <a:schemeClr val="tx1"/>
              </a:solidFill>
            </a:endParaRPr>
          </a:p>
          <a:p>
            <a:pPr algn="l">
              <a:spcBef>
                <a:spcPct val="0"/>
              </a:spcBef>
              <a:buClrTx/>
              <a:buSzTx/>
              <a:buFontTx/>
              <a:buNone/>
            </a:pPr>
            <a:r>
              <a:rPr lang="en-US" altLang="en-US" sz="1600" b="0">
                <a:solidFill>
                  <a:schemeClr val="tx1"/>
                </a:solidFill>
              </a:rPr>
              <a:t>INPUT 10		'Set P10 to be an input</a:t>
            </a:r>
          </a:p>
          <a:p>
            <a:pPr algn="l">
              <a:spcBef>
                <a:spcPct val="0"/>
              </a:spcBef>
              <a:buClrTx/>
              <a:buSzTx/>
              <a:buFontTx/>
              <a:buNone/>
            </a:pPr>
            <a:r>
              <a:rPr lang="en-US" altLang="en-US" sz="1600" b="0">
                <a:solidFill>
                  <a:schemeClr val="tx1"/>
                </a:solidFill>
              </a:rPr>
              <a:t>OUTPUT 8	'Set P8 to be an output</a:t>
            </a:r>
          </a:p>
          <a:p>
            <a:pPr algn="l">
              <a:spcBef>
                <a:spcPct val="0"/>
              </a:spcBef>
              <a:buClrTx/>
              <a:buSzTx/>
              <a:buFontTx/>
              <a:buNone/>
            </a:pPr>
            <a:endParaRPr lang="en-US" altLang="en-US" sz="1600" b="0">
              <a:solidFill>
                <a:schemeClr val="tx1"/>
              </a:solidFill>
            </a:endParaRPr>
          </a:p>
          <a:p>
            <a:pPr algn="l">
              <a:spcBef>
                <a:spcPct val="0"/>
              </a:spcBef>
              <a:buClrTx/>
              <a:buSzTx/>
              <a:buFontTx/>
              <a:buNone/>
            </a:pPr>
            <a:r>
              <a:rPr lang="en-US" altLang="en-US" sz="1600" b="0">
                <a:solidFill>
                  <a:schemeClr val="tx1"/>
                </a:solidFill>
              </a:rPr>
              <a:t>Main:</a:t>
            </a:r>
          </a:p>
          <a:p>
            <a:pPr algn="l">
              <a:spcBef>
                <a:spcPct val="0"/>
              </a:spcBef>
              <a:buClrTx/>
              <a:buSzTx/>
              <a:buFontTx/>
              <a:buNone/>
            </a:pPr>
            <a:r>
              <a:rPr lang="en-US" altLang="en-US" sz="1600" b="0">
                <a:solidFill>
                  <a:schemeClr val="tx1"/>
                </a:solidFill>
              </a:rPr>
              <a:t>    OUT8 = IN10  	'Set LED1 = PB1</a:t>
            </a:r>
          </a:p>
          <a:p>
            <a:pPr algn="l">
              <a:spcBef>
                <a:spcPct val="0"/>
              </a:spcBef>
              <a:buClrTx/>
              <a:buSzTx/>
              <a:buFontTx/>
              <a:buNone/>
            </a:pPr>
            <a:r>
              <a:rPr lang="en-US" altLang="en-US" sz="1600" b="0">
                <a:solidFill>
                  <a:schemeClr val="tx1"/>
                </a:solidFill>
              </a:rPr>
              <a:t>GOTO Main	'Jump back to beginning</a:t>
            </a:r>
            <a:r>
              <a:rPr lang="en-US" altLang="en-US" sz="1600" b="0">
                <a:solidFill>
                  <a:srgbClr val="FFFFFF"/>
                </a:solidFill>
              </a:rPr>
              <a:t> </a:t>
            </a:r>
          </a:p>
        </p:txBody>
      </p:sp>
    </p:spTree>
  </p:cSld>
  <p:clrMapOvr>
    <a:masterClrMapping/>
  </p:clrMapOvr>
  <p:transition advClick="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F3D4207-C007-4570-B2E8-50F1CD98DE6F}"/>
              </a:ext>
            </a:extLst>
          </p:cNvPr>
          <p:cNvSpPr>
            <a:spLocks noGrp="1"/>
          </p:cNvSpPr>
          <p:nvPr>
            <p:ph type="sldNum" sz="quarter" idx="12"/>
          </p:nvPr>
        </p:nvSpPr>
        <p:spPr/>
        <p:txBody>
          <a:bodyPr/>
          <a:lstStyle/>
          <a:p>
            <a:fld id="{EE8BC421-2AEF-4A39-91E0-8CF5F4BB5D18}" type="slidenum">
              <a:rPr lang="en-US" altLang="en-US"/>
              <a:pPr/>
              <a:t>72</a:t>
            </a:fld>
            <a:endParaRPr lang="en-US" altLang="en-US"/>
          </a:p>
        </p:txBody>
      </p:sp>
      <p:sp>
        <p:nvSpPr>
          <p:cNvPr id="51202" name="Rectangle 2">
            <a:extLst>
              <a:ext uri="{FF2B5EF4-FFF2-40B4-BE49-F238E27FC236}">
                <a16:creationId xmlns:a16="http://schemas.microsoft.com/office/drawing/2014/main" id="{FE12034B-122C-438A-B7EE-E816A5E43AA8}"/>
              </a:ext>
            </a:extLst>
          </p:cNvPr>
          <p:cNvSpPr>
            <a:spLocks noGrp="1" noRot="1" noChangeArrowheads="1"/>
          </p:cNvSpPr>
          <p:nvPr>
            <p:ph type="title"/>
          </p:nvPr>
        </p:nvSpPr>
        <p:spPr/>
        <p:txBody>
          <a:bodyPr/>
          <a:lstStyle/>
          <a:p>
            <a:r>
              <a:rPr lang="en-US" altLang="en-US" u="sng"/>
              <a:t>Challenge 4E: Switch &amp; LED Control</a:t>
            </a:r>
          </a:p>
        </p:txBody>
      </p:sp>
      <p:sp>
        <p:nvSpPr>
          <p:cNvPr id="51203" name="Rectangle 3">
            <a:extLst>
              <a:ext uri="{FF2B5EF4-FFF2-40B4-BE49-F238E27FC236}">
                <a16:creationId xmlns:a16="http://schemas.microsoft.com/office/drawing/2014/main" id="{F2DEA345-B200-4F1F-A5FD-56DBB87DED1F}"/>
              </a:ext>
            </a:extLst>
          </p:cNvPr>
          <p:cNvSpPr>
            <a:spLocks noGrp="1" noRot="1" noChangeArrowheads="1"/>
          </p:cNvSpPr>
          <p:nvPr>
            <p:ph type="body" idx="1"/>
          </p:nvPr>
        </p:nvSpPr>
        <p:spPr>
          <a:xfrm>
            <a:off x="301625" y="762000"/>
            <a:ext cx="6327775" cy="5330825"/>
          </a:xfrm>
        </p:spPr>
        <p:txBody>
          <a:bodyPr/>
          <a:lstStyle/>
          <a:p>
            <a:pPr marL="533400" indent="-533400">
              <a:buSzPct val="120000"/>
              <a:buFont typeface="Wingdings 3" panose="05040102010807070707" pitchFamily="18" charset="2"/>
              <a:buAutoNum type="arabicPeriod"/>
            </a:pPr>
            <a:r>
              <a:rPr lang="en-US" altLang="en-US" sz="2400"/>
              <a:t>Code a program that will control</a:t>
            </a:r>
            <a:br>
              <a:rPr lang="en-US" altLang="en-US" sz="2400"/>
            </a:br>
            <a:r>
              <a:rPr lang="en-US" altLang="en-US" sz="2400"/>
              <a:t>LED2 on P9 with PB2 on P11.</a:t>
            </a:r>
            <a:br>
              <a:rPr lang="en-US" altLang="en-US" sz="2400"/>
            </a:br>
            <a:br>
              <a:rPr lang="en-US" altLang="en-US" sz="2400"/>
            </a:br>
            <a:endParaRPr lang="en-US" altLang="en-US" sz="2400"/>
          </a:p>
          <a:p>
            <a:pPr marL="533400" indent="-533400">
              <a:buSzPct val="120000"/>
              <a:buFont typeface="Wingdings 3" panose="05040102010807070707" pitchFamily="18" charset="2"/>
              <a:buAutoNum type="arabicPeriod"/>
            </a:pPr>
            <a:r>
              <a:rPr lang="en-US" altLang="en-US" sz="2400"/>
              <a:t>Code a program that will control:</a:t>
            </a:r>
            <a:br>
              <a:rPr lang="en-US" altLang="en-US" sz="2400"/>
            </a:br>
            <a:r>
              <a:rPr lang="en-US" altLang="en-US" sz="2400"/>
              <a:t>LED1 on P8 with PB2 on P11</a:t>
            </a:r>
            <a:br>
              <a:rPr lang="en-US" altLang="en-US" sz="2400"/>
            </a:br>
            <a:r>
              <a:rPr lang="en-US" altLang="en-US" sz="2400"/>
              <a:t>LED2 on P9 with PB1 on P10</a:t>
            </a:r>
            <a:br>
              <a:rPr lang="en-US" altLang="en-US" sz="2400"/>
            </a:br>
            <a:br>
              <a:rPr lang="en-US" altLang="en-US" sz="2400"/>
            </a:br>
            <a:endParaRPr lang="en-US" altLang="en-US" sz="2400"/>
          </a:p>
          <a:p>
            <a:pPr marL="533400" indent="-533400">
              <a:buSzPct val="120000"/>
              <a:buFont typeface="Wingdings 3" panose="05040102010807070707" pitchFamily="18" charset="2"/>
              <a:buAutoNum type="arabicPeriod"/>
            </a:pPr>
            <a:r>
              <a:rPr lang="en-US" altLang="en-US" sz="2400"/>
              <a:t>Code a program that will control:</a:t>
            </a:r>
            <a:br>
              <a:rPr lang="en-US" altLang="en-US" sz="2400"/>
            </a:br>
            <a:r>
              <a:rPr lang="en-US" altLang="en-US" sz="2400"/>
              <a:t>LED1 and LED 2 on P8 and P9 with </a:t>
            </a:r>
            <a:br>
              <a:rPr lang="en-US" altLang="en-US" sz="2400"/>
            </a:br>
            <a:r>
              <a:rPr lang="en-US" altLang="en-US" sz="2400"/>
              <a:t>button PB1 on P10.</a:t>
            </a:r>
            <a:r>
              <a:rPr lang="en-US" altLang="en-US" sz="2800"/>
              <a:t> 					</a:t>
            </a:r>
          </a:p>
        </p:txBody>
      </p:sp>
      <p:sp>
        <p:nvSpPr>
          <p:cNvPr id="51204" name="AutoShape 4">
            <a:hlinkClick r:id="rId2" action="ppaction://hlinksldjump" highlightClick="1"/>
            <a:extLst>
              <a:ext uri="{FF2B5EF4-FFF2-40B4-BE49-F238E27FC236}">
                <a16:creationId xmlns:a16="http://schemas.microsoft.com/office/drawing/2014/main" id="{2AD45939-F71A-4979-A58E-56DCB5CD7B72}"/>
              </a:ext>
            </a:extLst>
          </p:cNvPr>
          <p:cNvSpPr>
            <a:spLocks noChangeArrowheads="1"/>
          </p:cNvSpPr>
          <p:nvPr/>
        </p:nvSpPr>
        <p:spPr bwMode="auto">
          <a:xfrm>
            <a:off x="7010400" y="46482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sp>
        <p:nvSpPr>
          <p:cNvPr id="51205" name="AutoShape 5">
            <a:hlinkClick r:id="rId3" action="ppaction://hlinksldjump" highlightClick="1"/>
            <a:extLst>
              <a:ext uri="{FF2B5EF4-FFF2-40B4-BE49-F238E27FC236}">
                <a16:creationId xmlns:a16="http://schemas.microsoft.com/office/drawing/2014/main" id="{63CE9BE1-4C5D-4D25-BFBC-E33E814C7886}"/>
              </a:ext>
            </a:extLst>
          </p:cNvPr>
          <p:cNvSpPr>
            <a:spLocks noChangeArrowheads="1"/>
          </p:cNvSpPr>
          <p:nvPr/>
        </p:nvSpPr>
        <p:spPr bwMode="auto">
          <a:xfrm>
            <a:off x="7010400" y="28194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sp>
        <p:nvSpPr>
          <p:cNvPr id="51206" name="AutoShape 6">
            <a:hlinkClick r:id="rId4" action="ppaction://hlinksldjump" highlightClick="1"/>
            <a:extLst>
              <a:ext uri="{FF2B5EF4-FFF2-40B4-BE49-F238E27FC236}">
                <a16:creationId xmlns:a16="http://schemas.microsoft.com/office/drawing/2014/main" id="{31ACD6DC-2D42-42C9-A17D-F70550C1D655}"/>
              </a:ext>
            </a:extLst>
          </p:cNvPr>
          <p:cNvSpPr>
            <a:spLocks noChangeArrowheads="1"/>
          </p:cNvSpPr>
          <p:nvPr/>
        </p:nvSpPr>
        <p:spPr bwMode="auto">
          <a:xfrm>
            <a:off x="7010400" y="12954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spTree>
  </p:cSld>
  <p:clrMapOvr>
    <a:masterClrMapping/>
  </p:clrMapOvr>
  <p:transition advClick="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4C4C44A6-1622-4DC0-9604-81B4D9098BA3}"/>
              </a:ext>
            </a:extLst>
          </p:cNvPr>
          <p:cNvSpPr>
            <a:spLocks noGrp="1"/>
          </p:cNvSpPr>
          <p:nvPr>
            <p:ph type="sldNum" sz="quarter" idx="12"/>
          </p:nvPr>
        </p:nvSpPr>
        <p:spPr/>
        <p:txBody>
          <a:bodyPr/>
          <a:lstStyle/>
          <a:p>
            <a:fld id="{01EE78D7-C96C-4F7A-8799-55D5E7CB68C8}" type="slidenum">
              <a:rPr lang="en-US" altLang="en-US"/>
              <a:pPr/>
              <a:t>73</a:t>
            </a:fld>
            <a:endParaRPr lang="en-US" altLang="en-US"/>
          </a:p>
        </p:txBody>
      </p:sp>
      <p:sp>
        <p:nvSpPr>
          <p:cNvPr id="362498" name="Rectangle 1026">
            <a:extLst>
              <a:ext uri="{FF2B5EF4-FFF2-40B4-BE49-F238E27FC236}">
                <a16:creationId xmlns:a16="http://schemas.microsoft.com/office/drawing/2014/main" id="{B95BAABD-994C-4F63-A388-6B8A81BEA8AA}"/>
              </a:ext>
            </a:extLst>
          </p:cNvPr>
          <p:cNvSpPr>
            <a:spLocks noGrp="1" noRot="1" noChangeArrowheads="1"/>
          </p:cNvSpPr>
          <p:nvPr>
            <p:ph type="title"/>
          </p:nvPr>
        </p:nvSpPr>
        <p:spPr/>
        <p:txBody>
          <a:bodyPr/>
          <a:lstStyle/>
          <a:p>
            <a:r>
              <a:rPr lang="en-US" altLang="en-US"/>
              <a:t>DIRS, INS, OUTS</a:t>
            </a:r>
          </a:p>
        </p:txBody>
      </p:sp>
      <p:sp>
        <p:nvSpPr>
          <p:cNvPr id="362499" name="Rectangle 1027">
            <a:extLst>
              <a:ext uri="{FF2B5EF4-FFF2-40B4-BE49-F238E27FC236}">
                <a16:creationId xmlns:a16="http://schemas.microsoft.com/office/drawing/2014/main" id="{C0BE65CC-0699-4D42-AD24-FA8EB7AC8A16}"/>
              </a:ext>
            </a:extLst>
          </p:cNvPr>
          <p:cNvSpPr>
            <a:spLocks noGrp="1" noRot="1" noChangeArrowheads="1"/>
          </p:cNvSpPr>
          <p:nvPr>
            <p:ph type="body" idx="1"/>
          </p:nvPr>
        </p:nvSpPr>
        <p:spPr>
          <a:xfrm>
            <a:off x="301625" y="762000"/>
            <a:ext cx="8613775" cy="990600"/>
          </a:xfrm>
        </p:spPr>
        <p:txBody>
          <a:bodyPr/>
          <a:lstStyle/>
          <a:p>
            <a:r>
              <a:rPr lang="en-US" altLang="en-US" sz="2800"/>
              <a:t>Up to this point I/O have been set as inputs or outputs, and states set or read individually.</a:t>
            </a:r>
          </a:p>
        </p:txBody>
      </p:sp>
      <p:pic>
        <p:nvPicPr>
          <p:cNvPr id="362500" name="Picture 1028">
            <a:extLst>
              <a:ext uri="{FF2B5EF4-FFF2-40B4-BE49-F238E27FC236}">
                <a16:creationId xmlns:a16="http://schemas.microsoft.com/office/drawing/2014/main" id="{C9157605-0477-41AD-B595-4F2510672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923" r="5769" b="37662"/>
          <a:stretch>
            <a:fillRect/>
          </a:stretch>
        </p:blipFill>
        <p:spPr bwMode="auto">
          <a:xfrm>
            <a:off x="6172200" y="3124200"/>
            <a:ext cx="2816225" cy="32004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2504" name="Rectangle 1032">
            <a:extLst>
              <a:ext uri="{FF2B5EF4-FFF2-40B4-BE49-F238E27FC236}">
                <a16:creationId xmlns:a16="http://schemas.microsoft.com/office/drawing/2014/main" id="{316510BF-F524-4563-91F3-8CE4523B3DAC}"/>
              </a:ext>
            </a:extLst>
          </p:cNvPr>
          <p:cNvSpPr>
            <a:spLocks noRot="1" noChangeArrowheads="1"/>
          </p:cNvSpPr>
          <p:nvPr/>
        </p:nvSpPr>
        <p:spPr bwMode="auto">
          <a:xfrm>
            <a:off x="304800" y="2057400"/>
            <a:ext cx="571817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0"/>
              </a:spcBef>
              <a:defRPr sz="2400">
                <a:solidFill>
                  <a:schemeClr val="tx1"/>
                </a:solidFill>
                <a:latin typeface="Times New Roman" panose="02020603050405020304" pitchFamily="18" charset="0"/>
              </a:defRPr>
            </a:lvl1pPr>
            <a:lvl2pPr marL="742950" indent="-285750" algn="l">
              <a:spcBef>
                <a:spcPct val="0"/>
              </a:spcBef>
              <a:defRPr sz="2400">
                <a:solidFill>
                  <a:schemeClr val="tx1"/>
                </a:solidFill>
                <a:latin typeface="Times New Roman" panose="02020603050405020304" pitchFamily="18" charset="0"/>
              </a:defRPr>
            </a:lvl2pPr>
            <a:lvl3pPr marL="1143000" indent="-228600" algn="l">
              <a:spcBef>
                <a:spcPct val="0"/>
              </a:spcBef>
              <a:defRPr sz="2400">
                <a:solidFill>
                  <a:schemeClr val="tx1"/>
                </a:solidFill>
                <a:latin typeface="Times New Roman" panose="02020603050405020304" pitchFamily="18" charset="0"/>
              </a:defRPr>
            </a:lvl3pPr>
            <a:lvl4pPr marL="1600200" indent="-228600" algn="l">
              <a:spcBef>
                <a:spcPct val="0"/>
              </a:spcBef>
              <a:defRPr sz="2400">
                <a:solidFill>
                  <a:schemeClr val="tx1"/>
                </a:solidFill>
                <a:latin typeface="Times New Roman" panose="02020603050405020304" pitchFamily="18" charset="0"/>
              </a:defRPr>
            </a:lvl4pPr>
            <a:lvl5pPr marL="2057400" indent="-228600" algn="l">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buClr>
                <a:schemeClr val="hlink"/>
              </a:buClr>
              <a:buSzPct val="80000"/>
              <a:buFont typeface="Wingdings 3" panose="05040102010807070707" pitchFamily="18" charset="2"/>
              <a:buChar char="}"/>
            </a:pPr>
            <a:r>
              <a:rPr lang="en-US" altLang="en-US" b="0">
                <a:effectLst>
                  <a:outerShdw blurRad="38100" dist="38100" dir="2700000" algn="tl">
                    <a:srgbClr val="000000"/>
                  </a:outerShdw>
                </a:effectLst>
                <a:latin typeface="Arial" panose="020B0604020202020204" pitchFamily="34" charset="0"/>
              </a:rPr>
              <a:t>Looking at the Memory Map, there are 3 16-bit registers which set the direction for the I/O, and which are read or written to.</a:t>
            </a:r>
            <a:endParaRPr lang="en-US" altLang="en-US" sz="2800" b="0">
              <a:effectLst>
                <a:outerShdw blurRad="38100" dist="38100" dir="2700000" algn="tl">
                  <a:srgbClr val="000000"/>
                </a:outerShdw>
              </a:effectLst>
              <a:latin typeface="Arial" panose="020B0604020202020204" pitchFamily="34" charset="0"/>
            </a:endParaRPr>
          </a:p>
        </p:txBody>
      </p:sp>
      <p:sp>
        <p:nvSpPr>
          <p:cNvPr id="362505" name="Rectangle 1033">
            <a:extLst>
              <a:ext uri="{FF2B5EF4-FFF2-40B4-BE49-F238E27FC236}">
                <a16:creationId xmlns:a16="http://schemas.microsoft.com/office/drawing/2014/main" id="{A1368EDD-6E4F-40C8-AB3D-39A9F0237E6A}"/>
              </a:ext>
            </a:extLst>
          </p:cNvPr>
          <p:cNvSpPr>
            <a:spLocks noRot="1" noChangeArrowheads="1"/>
          </p:cNvSpPr>
          <p:nvPr/>
        </p:nvSpPr>
        <p:spPr bwMode="auto">
          <a:xfrm>
            <a:off x="304800" y="5334000"/>
            <a:ext cx="57181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0"/>
              </a:spcBef>
              <a:defRPr sz="2400">
                <a:solidFill>
                  <a:schemeClr val="tx1"/>
                </a:solidFill>
                <a:latin typeface="Times New Roman" panose="02020603050405020304" pitchFamily="18" charset="0"/>
              </a:defRPr>
            </a:lvl1pPr>
            <a:lvl2pPr marL="742950" indent="-285750" algn="l">
              <a:spcBef>
                <a:spcPct val="0"/>
              </a:spcBef>
              <a:defRPr sz="2400">
                <a:solidFill>
                  <a:schemeClr val="tx1"/>
                </a:solidFill>
                <a:latin typeface="Times New Roman" panose="02020603050405020304" pitchFamily="18" charset="0"/>
              </a:defRPr>
            </a:lvl2pPr>
            <a:lvl3pPr marL="1143000" indent="-228600" algn="l">
              <a:spcBef>
                <a:spcPct val="0"/>
              </a:spcBef>
              <a:defRPr sz="2400">
                <a:solidFill>
                  <a:schemeClr val="tx1"/>
                </a:solidFill>
                <a:latin typeface="Times New Roman" panose="02020603050405020304" pitchFamily="18" charset="0"/>
              </a:defRPr>
            </a:lvl3pPr>
            <a:lvl4pPr marL="1600200" indent="-228600" algn="l">
              <a:spcBef>
                <a:spcPct val="0"/>
              </a:spcBef>
              <a:defRPr sz="2400">
                <a:solidFill>
                  <a:schemeClr val="tx1"/>
                </a:solidFill>
                <a:latin typeface="Times New Roman" panose="02020603050405020304" pitchFamily="18" charset="0"/>
              </a:defRPr>
            </a:lvl4pPr>
            <a:lvl5pPr marL="2057400" indent="-228600" algn="l">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a:lnSpc>
                <a:spcPct val="90000"/>
              </a:lnSpc>
              <a:spcBef>
                <a:spcPct val="50000"/>
              </a:spcBef>
              <a:buClr>
                <a:schemeClr val="folHlink"/>
              </a:buClr>
              <a:buSzTx/>
              <a:buFont typeface="Wingdings" panose="05000000000000000000" pitchFamily="2" charset="2"/>
              <a:buChar char="§"/>
            </a:pPr>
            <a:r>
              <a:rPr lang="en-US" altLang="en-US">
                <a:solidFill>
                  <a:schemeClr val="tx2"/>
                </a:solidFill>
                <a:effectLst>
                  <a:outerShdw blurRad="38100" dist="38100" dir="2700000" algn="tl">
                    <a:srgbClr val="000000"/>
                  </a:outerShdw>
                </a:effectLst>
                <a:latin typeface="Arial" panose="020B0604020202020204" pitchFamily="34" charset="0"/>
              </a:rPr>
              <a:t>OUTPUT 8</a:t>
            </a:r>
            <a:r>
              <a:rPr lang="en-US" altLang="en-US" b="0">
                <a:effectLst>
                  <a:outerShdw blurRad="38100" dist="38100" dir="2700000" algn="tl">
                    <a:srgbClr val="000000"/>
                  </a:outerShdw>
                </a:effectLst>
                <a:latin typeface="Arial" panose="020B0604020202020204" pitchFamily="34" charset="0"/>
              </a:rPr>
              <a:t> sets bit 8 (P8) for output in the DIRS register.</a:t>
            </a:r>
            <a:br>
              <a:rPr lang="en-US" altLang="en-US" b="0">
                <a:effectLst>
                  <a:outerShdw blurRad="38100" dist="38100" dir="2700000" algn="tl">
                    <a:srgbClr val="000000"/>
                  </a:outerShdw>
                </a:effectLst>
                <a:latin typeface="Arial" panose="020B0604020202020204" pitchFamily="34" charset="0"/>
              </a:rPr>
            </a:br>
            <a:r>
              <a:rPr lang="en-US" altLang="en-US" b="0">
                <a:effectLst>
                  <a:outerShdw blurRad="38100" dist="38100" dir="2700000" algn="tl">
                    <a:srgbClr val="000000"/>
                  </a:outerShdw>
                </a:effectLst>
                <a:latin typeface="Arial" panose="020B0604020202020204" pitchFamily="34" charset="0"/>
              </a:rPr>
              <a:t>This may also be written as </a:t>
            </a:r>
            <a:r>
              <a:rPr lang="en-US" altLang="en-US">
                <a:solidFill>
                  <a:schemeClr val="tx2"/>
                </a:solidFill>
                <a:effectLst>
                  <a:outerShdw blurRad="38100" dist="38100" dir="2700000" algn="tl">
                    <a:srgbClr val="000000"/>
                  </a:outerShdw>
                </a:effectLst>
                <a:latin typeface="Arial" panose="020B0604020202020204" pitchFamily="34" charset="0"/>
              </a:rPr>
              <a:t>DIR8=1</a:t>
            </a:r>
            <a:r>
              <a:rPr lang="en-US" altLang="en-US" b="0">
                <a:effectLst>
                  <a:outerShdw blurRad="38100" dist="38100" dir="2700000" algn="tl">
                    <a:srgbClr val="000000"/>
                  </a:outerShdw>
                </a:effectLst>
                <a:latin typeface="Arial" panose="020B0604020202020204" pitchFamily="34" charset="0"/>
              </a:rPr>
              <a:t> (1=output, 0 = input).</a:t>
            </a:r>
            <a:endParaRPr lang="en-US" altLang="en-US" sz="2800" b="0">
              <a:effectLst>
                <a:outerShdw blurRad="38100" dist="38100" dir="2700000" algn="tl">
                  <a:srgbClr val="000000"/>
                </a:outerShdw>
              </a:effectLst>
              <a:latin typeface="Arial" panose="020B0604020202020204" pitchFamily="34" charset="0"/>
            </a:endParaRPr>
          </a:p>
        </p:txBody>
      </p:sp>
      <p:sp>
        <p:nvSpPr>
          <p:cNvPr id="362506" name="Rectangle 1034">
            <a:extLst>
              <a:ext uri="{FF2B5EF4-FFF2-40B4-BE49-F238E27FC236}">
                <a16:creationId xmlns:a16="http://schemas.microsoft.com/office/drawing/2014/main" id="{A41CED4E-14E6-43C1-8C3E-FD1CA20645B6}"/>
              </a:ext>
            </a:extLst>
          </p:cNvPr>
          <p:cNvSpPr>
            <a:spLocks noRot="1" noChangeArrowheads="1"/>
          </p:cNvSpPr>
          <p:nvPr/>
        </p:nvSpPr>
        <p:spPr bwMode="auto">
          <a:xfrm>
            <a:off x="304800" y="4495800"/>
            <a:ext cx="5718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0"/>
              </a:spcBef>
              <a:defRPr sz="2400">
                <a:solidFill>
                  <a:schemeClr val="tx1"/>
                </a:solidFill>
                <a:latin typeface="Times New Roman" panose="02020603050405020304" pitchFamily="18" charset="0"/>
              </a:defRPr>
            </a:lvl1pPr>
            <a:lvl2pPr marL="742950" indent="-285750" algn="l">
              <a:spcBef>
                <a:spcPct val="0"/>
              </a:spcBef>
              <a:defRPr sz="2400">
                <a:solidFill>
                  <a:schemeClr val="tx1"/>
                </a:solidFill>
                <a:latin typeface="Times New Roman" panose="02020603050405020304" pitchFamily="18" charset="0"/>
              </a:defRPr>
            </a:lvl2pPr>
            <a:lvl3pPr marL="1143000" indent="-228600" algn="l">
              <a:spcBef>
                <a:spcPct val="0"/>
              </a:spcBef>
              <a:defRPr sz="2400">
                <a:solidFill>
                  <a:schemeClr val="tx1"/>
                </a:solidFill>
                <a:latin typeface="Times New Roman" panose="02020603050405020304" pitchFamily="18" charset="0"/>
              </a:defRPr>
            </a:lvl3pPr>
            <a:lvl4pPr marL="1600200" indent="-228600" algn="l">
              <a:spcBef>
                <a:spcPct val="0"/>
              </a:spcBef>
              <a:defRPr sz="2400">
                <a:solidFill>
                  <a:schemeClr val="tx1"/>
                </a:solidFill>
                <a:latin typeface="Times New Roman" panose="02020603050405020304" pitchFamily="18" charset="0"/>
              </a:defRPr>
            </a:lvl4pPr>
            <a:lvl5pPr marL="2057400" indent="-228600" algn="l">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a:lnSpc>
                <a:spcPct val="90000"/>
              </a:lnSpc>
              <a:spcBef>
                <a:spcPct val="50000"/>
              </a:spcBef>
              <a:buClr>
                <a:schemeClr val="folHlink"/>
              </a:buClr>
              <a:buSzTx/>
              <a:buFont typeface="Wingdings" panose="05000000000000000000" pitchFamily="2" charset="2"/>
              <a:buChar char="§"/>
            </a:pPr>
            <a:r>
              <a:rPr lang="en-US" altLang="en-US">
                <a:solidFill>
                  <a:schemeClr val="tx2"/>
                </a:solidFill>
                <a:effectLst>
                  <a:outerShdw blurRad="38100" dist="38100" dir="2700000" algn="tl">
                    <a:srgbClr val="000000"/>
                  </a:outerShdw>
                </a:effectLst>
                <a:latin typeface="Arial" panose="020B0604020202020204" pitchFamily="34" charset="0"/>
              </a:rPr>
              <a:t>OUT9 =1</a:t>
            </a:r>
            <a:r>
              <a:rPr lang="en-US" altLang="en-US" b="0">
                <a:effectLst>
                  <a:outerShdw blurRad="38100" dist="38100" dir="2700000" algn="tl">
                    <a:srgbClr val="000000"/>
                  </a:outerShdw>
                </a:effectLst>
                <a:latin typeface="Arial" panose="020B0604020202020204" pitchFamily="34" charset="0"/>
              </a:rPr>
              <a:t> sets the output state in the OUTS register for bit 9 (P9).</a:t>
            </a:r>
          </a:p>
        </p:txBody>
      </p:sp>
      <p:sp>
        <p:nvSpPr>
          <p:cNvPr id="362507" name="Rectangle 1035">
            <a:extLst>
              <a:ext uri="{FF2B5EF4-FFF2-40B4-BE49-F238E27FC236}">
                <a16:creationId xmlns:a16="http://schemas.microsoft.com/office/drawing/2014/main" id="{DCF2619B-6DB4-4442-8E83-0FB393E3738B}"/>
              </a:ext>
            </a:extLst>
          </p:cNvPr>
          <p:cNvSpPr>
            <a:spLocks noRot="1" noChangeArrowheads="1"/>
          </p:cNvSpPr>
          <p:nvPr/>
        </p:nvSpPr>
        <p:spPr bwMode="auto">
          <a:xfrm>
            <a:off x="304800" y="3657600"/>
            <a:ext cx="5718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0"/>
              </a:spcBef>
              <a:defRPr sz="2400">
                <a:solidFill>
                  <a:schemeClr val="tx1"/>
                </a:solidFill>
                <a:latin typeface="Times New Roman" panose="02020603050405020304" pitchFamily="18" charset="0"/>
              </a:defRPr>
            </a:lvl1pPr>
            <a:lvl2pPr marL="742950" indent="-285750" algn="l">
              <a:spcBef>
                <a:spcPct val="0"/>
              </a:spcBef>
              <a:defRPr sz="2400">
                <a:solidFill>
                  <a:schemeClr val="tx1"/>
                </a:solidFill>
                <a:latin typeface="Times New Roman" panose="02020603050405020304" pitchFamily="18" charset="0"/>
              </a:defRPr>
            </a:lvl2pPr>
            <a:lvl3pPr marL="1143000" indent="-228600" algn="l">
              <a:spcBef>
                <a:spcPct val="0"/>
              </a:spcBef>
              <a:defRPr sz="2400">
                <a:solidFill>
                  <a:schemeClr val="tx1"/>
                </a:solidFill>
                <a:latin typeface="Times New Roman" panose="02020603050405020304" pitchFamily="18" charset="0"/>
              </a:defRPr>
            </a:lvl3pPr>
            <a:lvl4pPr marL="1600200" indent="-228600" algn="l">
              <a:spcBef>
                <a:spcPct val="0"/>
              </a:spcBef>
              <a:defRPr sz="2400">
                <a:solidFill>
                  <a:schemeClr val="tx1"/>
                </a:solidFill>
                <a:latin typeface="Times New Roman" panose="02020603050405020304" pitchFamily="18" charset="0"/>
              </a:defRPr>
            </a:lvl4pPr>
            <a:lvl5pPr marL="2057400" indent="-228600" algn="l">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lvl="1">
              <a:lnSpc>
                <a:spcPct val="90000"/>
              </a:lnSpc>
              <a:spcBef>
                <a:spcPct val="50000"/>
              </a:spcBef>
              <a:buClr>
                <a:schemeClr val="folHlink"/>
              </a:buClr>
              <a:buSzTx/>
              <a:buFont typeface="Wingdings" panose="05000000000000000000" pitchFamily="2" charset="2"/>
              <a:buChar char="§"/>
            </a:pPr>
            <a:r>
              <a:rPr lang="en-US" altLang="en-US">
                <a:solidFill>
                  <a:schemeClr val="tx2"/>
                </a:solidFill>
                <a:effectLst>
                  <a:outerShdw blurRad="38100" dist="38100" dir="2700000" algn="tl">
                    <a:srgbClr val="000000"/>
                  </a:outerShdw>
                </a:effectLst>
                <a:latin typeface="Arial" panose="020B0604020202020204" pitchFamily="34" charset="0"/>
              </a:rPr>
              <a:t>IN10</a:t>
            </a:r>
            <a:r>
              <a:rPr lang="en-US" altLang="en-US" b="0">
                <a:effectLst>
                  <a:outerShdw blurRad="38100" dist="38100" dir="2700000" algn="tl">
                    <a:srgbClr val="000000"/>
                  </a:outerShdw>
                </a:effectLst>
                <a:latin typeface="Arial" panose="020B0604020202020204" pitchFamily="34" charset="0"/>
              </a:rPr>
              <a:t> reads the value in the 10</a:t>
            </a:r>
            <a:r>
              <a:rPr lang="en-US" altLang="en-US" b="0" baseline="30000">
                <a:effectLst>
                  <a:outerShdw blurRad="38100" dist="38100" dir="2700000" algn="tl">
                    <a:srgbClr val="000000"/>
                  </a:outerShdw>
                </a:effectLst>
                <a:latin typeface="Arial" panose="020B0604020202020204" pitchFamily="34" charset="0"/>
              </a:rPr>
              <a:t>th</a:t>
            </a:r>
            <a:r>
              <a:rPr lang="en-US" altLang="en-US" b="0">
                <a:effectLst>
                  <a:outerShdw blurRad="38100" dist="38100" dir="2700000" algn="tl">
                    <a:srgbClr val="000000"/>
                  </a:outerShdw>
                </a:effectLst>
                <a:latin typeface="Arial" panose="020B0604020202020204" pitchFamily="34" charset="0"/>
              </a:rPr>
              <a:t> bit (P10) of INS.</a:t>
            </a:r>
          </a:p>
        </p:txBody>
      </p:sp>
      <p:sp>
        <p:nvSpPr>
          <p:cNvPr id="362508" name="Rectangle 1036">
            <a:extLst>
              <a:ext uri="{FF2B5EF4-FFF2-40B4-BE49-F238E27FC236}">
                <a16:creationId xmlns:a16="http://schemas.microsoft.com/office/drawing/2014/main" id="{09FD137F-7FA9-4D68-B328-4F229BCBAF81}"/>
              </a:ext>
            </a:extLst>
          </p:cNvPr>
          <p:cNvSpPr>
            <a:spLocks noChangeArrowheads="1"/>
          </p:cNvSpPr>
          <p:nvPr/>
        </p:nvSpPr>
        <p:spPr bwMode="auto">
          <a:xfrm>
            <a:off x="6172200" y="3581400"/>
            <a:ext cx="2819400" cy="685800"/>
          </a:xfrm>
          <a:prstGeom prst="rect">
            <a:avLst/>
          </a:prstGeom>
          <a:noFill/>
          <a:ln w="50800">
            <a:solidFill>
              <a:schemeClr val="hlink"/>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09" name="Line 1037">
            <a:extLst>
              <a:ext uri="{FF2B5EF4-FFF2-40B4-BE49-F238E27FC236}">
                <a16:creationId xmlns:a16="http://schemas.microsoft.com/office/drawing/2014/main" id="{FF5257D8-4BE9-47A2-9294-9BE9CBEAD14F}"/>
              </a:ext>
            </a:extLst>
          </p:cNvPr>
          <p:cNvSpPr>
            <a:spLocks noChangeShapeType="1"/>
          </p:cNvSpPr>
          <p:nvPr/>
        </p:nvSpPr>
        <p:spPr bwMode="auto">
          <a:xfrm flipV="1">
            <a:off x="6019800" y="3810000"/>
            <a:ext cx="1447800" cy="152400"/>
          </a:xfrm>
          <a:prstGeom prst="line">
            <a:avLst/>
          </a:prstGeom>
          <a:noFill/>
          <a:ln w="254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10" name="Line 1038">
            <a:extLst>
              <a:ext uri="{FF2B5EF4-FFF2-40B4-BE49-F238E27FC236}">
                <a16:creationId xmlns:a16="http://schemas.microsoft.com/office/drawing/2014/main" id="{7A24F365-010F-45D9-B637-89441A570BB1}"/>
              </a:ext>
            </a:extLst>
          </p:cNvPr>
          <p:cNvSpPr>
            <a:spLocks noChangeShapeType="1"/>
          </p:cNvSpPr>
          <p:nvPr/>
        </p:nvSpPr>
        <p:spPr bwMode="auto">
          <a:xfrm flipV="1">
            <a:off x="5791200" y="3962400"/>
            <a:ext cx="1828800" cy="838200"/>
          </a:xfrm>
          <a:prstGeom prst="line">
            <a:avLst/>
          </a:prstGeom>
          <a:noFill/>
          <a:ln w="254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11" name="Line 1039">
            <a:extLst>
              <a:ext uri="{FF2B5EF4-FFF2-40B4-BE49-F238E27FC236}">
                <a16:creationId xmlns:a16="http://schemas.microsoft.com/office/drawing/2014/main" id="{B42700EA-AC02-43FA-AB78-19B0BCC51EF0}"/>
              </a:ext>
            </a:extLst>
          </p:cNvPr>
          <p:cNvSpPr>
            <a:spLocks noChangeShapeType="1"/>
          </p:cNvSpPr>
          <p:nvPr/>
        </p:nvSpPr>
        <p:spPr bwMode="auto">
          <a:xfrm flipV="1">
            <a:off x="5715000" y="4191000"/>
            <a:ext cx="2057400" cy="1752600"/>
          </a:xfrm>
          <a:prstGeom prst="line">
            <a:avLst/>
          </a:prstGeom>
          <a:noFill/>
          <a:ln w="254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2512" name="Text Box 1040">
            <a:extLst>
              <a:ext uri="{FF2B5EF4-FFF2-40B4-BE49-F238E27FC236}">
                <a16:creationId xmlns:a16="http://schemas.microsoft.com/office/drawing/2014/main" id="{06109E9A-A50C-4C44-9E60-9822CE8A5C2D}"/>
              </a:ext>
            </a:extLst>
          </p:cNvPr>
          <p:cNvSpPr txBox="1">
            <a:spLocks noChangeArrowheads="1"/>
          </p:cNvSpPr>
          <p:nvPr/>
        </p:nvSpPr>
        <p:spPr bwMode="auto">
          <a:xfrm>
            <a:off x="6176963" y="2286000"/>
            <a:ext cx="2814637" cy="755650"/>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400" b="0"/>
              <a:t>Note:  The colors of these registers are not affected by the code.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499"/>
                                          </p:stCondLst>
                                        </p:cTn>
                                        <p:tgtEl>
                                          <p:spTgt spid="362504"/>
                                        </p:tgtEl>
                                        <p:attrNameLst>
                                          <p:attrName>style.visibility</p:attrName>
                                        </p:attrNameLst>
                                      </p:cBhvr>
                                      <p:to>
                                        <p:strVal val="visible"/>
                                      </p:to>
                                    </p:set>
                                  </p:childTnLst>
                                </p:cTn>
                              </p:par>
                            </p:childTnLst>
                          </p:cTn>
                        </p:par>
                        <p:par>
                          <p:cTn id="7" fill="hold" nodeType="afterGroup">
                            <p:stCondLst>
                              <p:cond delay="2500"/>
                            </p:stCondLst>
                            <p:childTnLst>
                              <p:par>
                                <p:cTn id="8" presetID="2" presetClass="entr" presetSubtype="1" fill="hold" nodeType="afterEffect">
                                  <p:stCondLst>
                                    <p:cond delay="1000"/>
                                  </p:stCondLst>
                                  <p:childTnLst>
                                    <p:set>
                                      <p:cBhvr>
                                        <p:cTn id="9" dur="1" fill="hold">
                                          <p:stCondLst>
                                            <p:cond delay="0"/>
                                          </p:stCondLst>
                                        </p:cTn>
                                        <p:tgtEl>
                                          <p:spTgt spid="362508"/>
                                        </p:tgtEl>
                                        <p:attrNameLst>
                                          <p:attrName>style.visibility</p:attrName>
                                        </p:attrNameLst>
                                      </p:cBhvr>
                                      <p:to>
                                        <p:strVal val="visible"/>
                                      </p:to>
                                    </p:set>
                                    <p:anim calcmode="lin" valueType="num">
                                      <p:cBhvr additive="base">
                                        <p:cTn id="10" dur="500" fill="hold"/>
                                        <p:tgtEl>
                                          <p:spTgt spid="362508"/>
                                        </p:tgtEl>
                                        <p:attrNameLst>
                                          <p:attrName>ppt_x</p:attrName>
                                        </p:attrNameLst>
                                      </p:cBhvr>
                                      <p:tavLst>
                                        <p:tav tm="0">
                                          <p:val>
                                            <p:strVal val="#ppt_x"/>
                                          </p:val>
                                        </p:tav>
                                        <p:tav tm="100000">
                                          <p:val>
                                            <p:strVal val="#ppt_x"/>
                                          </p:val>
                                        </p:tav>
                                      </p:tavLst>
                                    </p:anim>
                                    <p:anim calcmode="lin" valueType="num">
                                      <p:cBhvr additive="base">
                                        <p:cTn id="11" dur="500" fill="hold"/>
                                        <p:tgtEl>
                                          <p:spTgt spid="362508"/>
                                        </p:tgtEl>
                                        <p:attrNameLst>
                                          <p:attrName>ppt_y</p:attrName>
                                        </p:attrNameLst>
                                      </p:cBhvr>
                                      <p:tavLst>
                                        <p:tav tm="0">
                                          <p:val>
                                            <p:strVal val="0-#ppt_h/2"/>
                                          </p:val>
                                        </p:tav>
                                        <p:tav tm="100000">
                                          <p:val>
                                            <p:strVal val="#ppt_y"/>
                                          </p:val>
                                        </p:tav>
                                      </p:tavLst>
                                    </p:anim>
                                  </p:childTnLst>
                                </p:cTn>
                              </p:par>
                            </p:childTnLst>
                          </p:cTn>
                        </p:par>
                        <p:par>
                          <p:cTn id="12" fill="hold" nodeType="afterGroup">
                            <p:stCondLst>
                              <p:cond delay="4000"/>
                            </p:stCondLst>
                            <p:childTnLst>
                              <p:par>
                                <p:cTn id="13" presetID="1" presetClass="entr" presetSubtype="0" fill="hold" grpId="0" nodeType="afterEffect">
                                  <p:stCondLst>
                                    <p:cond delay="2000"/>
                                  </p:stCondLst>
                                  <p:childTnLst>
                                    <p:set>
                                      <p:cBhvr>
                                        <p:cTn id="14" dur="1" fill="hold">
                                          <p:stCondLst>
                                            <p:cond delay="499"/>
                                          </p:stCondLst>
                                        </p:cTn>
                                        <p:tgtEl>
                                          <p:spTgt spid="362507"/>
                                        </p:tgtEl>
                                        <p:attrNameLst>
                                          <p:attrName>style.visibility</p:attrName>
                                        </p:attrNameLst>
                                      </p:cBhvr>
                                      <p:to>
                                        <p:strVal val="visible"/>
                                      </p:to>
                                    </p:set>
                                  </p:childTnLst>
                                </p:cTn>
                              </p:par>
                            </p:childTnLst>
                          </p:cTn>
                        </p:par>
                        <p:par>
                          <p:cTn id="15" fill="hold" nodeType="afterGroup">
                            <p:stCondLst>
                              <p:cond delay="6500"/>
                            </p:stCondLst>
                            <p:childTnLst>
                              <p:par>
                                <p:cTn id="16" presetID="9" presetClass="entr" presetSubtype="0" fill="hold" nodeType="afterEffect">
                                  <p:stCondLst>
                                    <p:cond delay="0"/>
                                  </p:stCondLst>
                                  <p:childTnLst>
                                    <p:set>
                                      <p:cBhvr>
                                        <p:cTn id="17" dur="1" fill="hold">
                                          <p:stCondLst>
                                            <p:cond delay="0"/>
                                          </p:stCondLst>
                                        </p:cTn>
                                        <p:tgtEl>
                                          <p:spTgt spid="362509"/>
                                        </p:tgtEl>
                                        <p:attrNameLst>
                                          <p:attrName>style.visibility</p:attrName>
                                        </p:attrNameLst>
                                      </p:cBhvr>
                                      <p:to>
                                        <p:strVal val="visible"/>
                                      </p:to>
                                    </p:set>
                                    <p:animEffect transition="in" filter="dissolve">
                                      <p:cBhvr>
                                        <p:cTn id="18" dur="500"/>
                                        <p:tgtEl>
                                          <p:spTgt spid="362509"/>
                                        </p:tgtEl>
                                      </p:cBhvr>
                                    </p:animEffect>
                                  </p:childTnLst>
                                </p:cTn>
                              </p:par>
                            </p:childTnLst>
                          </p:cTn>
                        </p:par>
                        <p:par>
                          <p:cTn id="19" fill="hold" nodeType="afterGroup">
                            <p:stCondLst>
                              <p:cond delay="7000"/>
                            </p:stCondLst>
                            <p:childTnLst>
                              <p:par>
                                <p:cTn id="20" presetID="1" presetClass="entr" presetSubtype="0" fill="hold" grpId="0" nodeType="afterEffect">
                                  <p:stCondLst>
                                    <p:cond delay="2000"/>
                                  </p:stCondLst>
                                  <p:childTnLst>
                                    <p:set>
                                      <p:cBhvr>
                                        <p:cTn id="21" dur="1" fill="hold">
                                          <p:stCondLst>
                                            <p:cond delay="499"/>
                                          </p:stCondLst>
                                        </p:cTn>
                                        <p:tgtEl>
                                          <p:spTgt spid="362506"/>
                                        </p:tgtEl>
                                        <p:attrNameLst>
                                          <p:attrName>style.visibility</p:attrName>
                                        </p:attrNameLst>
                                      </p:cBhvr>
                                      <p:to>
                                        <p:strVal val="visible"/>
                                      </p:to>
                                    </p:set>
                                  </p:childTnLst>
                                </p:cTn>
                              </p:par>
                            </p:childTnLst>
                          </p:cTn>
                        </p:par>
                        <p:par>
                          <p:cTn id="22" fill="hold" nodeType="afterGroup">
                            <p:stCondLst>
                              <p:cond delay="9500"/>
                            </p:stCondLst>
                            <p:childTnLst>
                              <p:par>
                                <p:cTn id="23" presetID="9" presetClass="entr" presetSubtype="0" fill="hold" nodeType="afterEffect">
                                  <p:stCondLst>
                                    <p:cond delay="0"/>
                                  </p:stCondLst>
                                  <p:childTnLst>
                                    <p:set>
                                      <p:cBhvr>
                                        <p:cTn id="24" dur="1" fill="hold">
                                          <p:stCondLst>
                                            <p:cond delay="0"/>
                                          </p:stCondLst>
                                        </p:cTn>
                                        <p:tgtEl>
                                          <p:spTgt spid="362510"/>
                                        </p:tgtEl>
                                        <p:attrNameLst>
                                          <p:attrName>style.visibility</p:attrName>
                                        </p:attrNameLst>
                                      </p:cBhvr>
                                      <p:to>
                                        <p:strVal val="visible"/>
                                      </p:to>
                                    </p:set>
                                    <p:animEffect transition="in" filter="dissolve">
                                      <p:cBhvr>
                                        <p:cTn id="25" dur="500"/>
                                        <p:tgtEl>
                                          <p:spTgt spid="362510"/>
                                        </p:tgtEl>
                                      </p:cBhvr>
                                    </p:animEffect>
                                  </p:childTnLst>
                                </p:cTn>
                              </p:par>
                            </p:childTnLst>
                          </p:cTn>
                        </p:par>
                        <p:par>
                          <p:cTn id="26" fill="hold" nodeType="afterGroup">
                            <p:stCondLst>
                              <p:cond delay="10000"/>
                            </p:stCondLst>
                            <p:childTnLst>
                              <p:par>
                                <p:cTn id="27" presetID="1" presetClass="entr" presetSubtype="0" fill="hold" grpId="0" nodeType="afterEffect">
                                  <p:stCondLst>
                                    <p:cond delay="2000"/>
                                  </p:stCondLst>
                                  <p:childTnLst>
                                    <p:set>
                                      <p:cBhvr>
                                        <p:cTn id="28" dur="1" fill="hold">
                                          <p:stCondLst>
                                            <p:cond delay="499"/>
                                          </p:stCondLst>
                                        </p:cTn>
                                        <p:tgtEl>
                                          <p:spTgt spid="362505"/>
                                        </p:tgtEl>
                                        <p:attrNameLst>
                                          <p:attrName>style.visibility</p:attrName>
                                        </p:attrNameLst>
                                      </p:cBhvr>
                                      <p:to>
                                        <p:strVal val="visible"/>
                                      </p:to>
                                    </p:set>
                                  </p:childTnLst>
                                </p:cTn>
                              </p:par>
                            </p:childTnLst>
                          </p:cTn>
                        </p:par>
                        <p:par>
                          <p:cTn id="29" fill="hold" nodeType="afterGroup">
                            <p:stCondLst>
                              <p:cond delay="12500"/>
                            </p:stCondLst>
                            <p:childTnLst>
                              <p:par>
                                <p:cTn id="30" presetID="9" presetClass="entr" presetSubtype="0" fill="hold" nodeType="afterEffect">
                                  <p:stCondLst>
                                    <p:cond delay="0"/>
                                  </p:stCondLst>
                                  <p:childTnLst>
                                    <p:set>
                                      <p:cBhvr>
                                        <p:cTn id="31" dur="1" fill="hold">
                                          <p:stCondLst>
                                            <p:cond delay="0"/>
                                          </p:stCondLst>
                                        </p:cTn>
                                        <p:tgtEl>
                                          <p:spTgt spid="362511"/>
                                        </p:tgtEl>
                                        <p:attrNameLst>
                                          <p:attrName>style.visibility</p:attrName>
                                        </p:attrNameLst>
                                      </p:cBhvr>
                                      <p:to>
                                        <p:strVal val="visible"/>
                                      </p:to>
                                    </p:set>
                                    <p:animEffect transition="in" filter="dissolve">
                                      <p:cBhvr>
                                        <p:cTn id="32" dur="500"/>
                                        <p:tgtEl>
                                          <p:spTgt spid="362511"/>
                                        </p:tgtEl>
                                      </p:cBhvr>
                                    </p:animEffect>
                                  </p:childTnLst>
                                </p:cTn>
                              </p:par>
                            </p:childTnLst>
                          </p:cTn>
                        </p:par>
                        <p:par>
                          <p:cTn id="33" fill="hold" nodeType="afterGroup">
                            <p:stCondLst>
                              <p:cond delay="13000"/>
                            </p:stCondLst>
                            <p:childTnLst>
                              <p:par>
                                <p:cTn id="34" presetID="1" presetClass="entr" presetSubtype="0" fill="hold" grpId="0" nodeType="afterEffect">
                                  <p:stCondLst>
                                    <p:cond delay="1000"/>
                                  </p:stCondLst>
                                  <p:childTnLst>
                                    <p:set>
                                      <p:cBhvr>
                                        <p:cTn id="35" dur="1" fill="hold">
                                          <p:stCondLst>
                                            <p:cond delay="499"/>
                                          </p:stCondLst>
                                        </p:cTn>
                                        <p:tgtEl>
                                          <p:spTgt spid="362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4" grpId="0" autoUpdateAnimBg="0"/>
      <p:bldP spid="362505" grpId="0" autoUpdateAnimBg="0"/>
      <p:bldP spid="362506" grpId="0" autoUpdateAnimBg="0"/>
      <p:bldP spid="362507" grpId="0" autoUpdateAnimBg="0"/>
      <p:bldP spid="362512"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a:extLst>
              <a:ext uri="{FF2B5EF4-FFF2-40B4-BE49-F238E27FC236}">
                <a16:creationId xmlns:a16="http://schemas.microsoft.com/office/drawing/2014/main" id="{68EA25A3-9816-40F3-AB04-41EAB1923AFE}"/>
              </a:ext>
            </a:extLst>
          </p:cNvPr>
          <p:cNvSpPr>
            <a:spLocks noGrp="1"/>
          </p:cNvSpPr>
          <p:nvPr>
            <p:ph type="sldNum" sz="quarter" idx="12"/>
          </p:nvPr>
        </p:nvSpPr>
        <p:spPr/>
        <p:txBody>
          <a:bodyPr/>
          <a:lstStyle/>
          <a:p>
            <a:fld id="{AAB450AB-4AC1-47BA-B7D0-A26022358B5A}" type="slidenum">
              <a:rPr lang="en-US" altLang="en-US"/>
              <a:pPr/>
              <a:t>74</a:t>
            </a:fld>
            <a:endParaRPr lang="en-US" altLang="en-US"/>
          </a:p>
        </p:txBody>
      </p:sp>
      <p:sp>
        <p:nvSpPr>
          <p:cNvPr id="363522" name="Rectangle 2">
            <a:extLst>
              <a:ext uri="{FF2B5EF4-FFF2-40B4-BE49-F238E27FC236}">
                <a16:creationId xmlns:a16="http://schemas.microsoft.com/office/drawing/2014/main" id="{294BE371-B533-4462-A31C-5CDBBE49AB18}"/>
              </a:ext>
            </a:extLst>
          </p:cNvPr>
          <p:cNvSpPr>
            <a:spLocks noGrp="1" noRot="1" noChangeArrowheads="1"/>
          </p:cNvSpPr>
          <p:nvPr>
            <p:ph type="title"/>
          </p:nvPr>
        </p:nvSpPr>
        <p:spPr/>
        <p:txBody>
          <a:bodyPr/>
          <a:lstStyle/>
          <a:p>
            <a:endParaRPr lang="en-US" altLang="en-US"/>
          </a:p>
        </p:txBody>
      </p:sp>
      <p:sp>
        <p:nvSpPr>
          <p:cNvPr id="363523" name="Rectangle 3">
            <a:extLst>
              <a:ext uri="{FF2B5EF4-FFF2-40B4-BE49-F238E27FC236}">
                <a16:creationId xmlns:a16="http://schemas.microsoft.com/office/drawing/2014/main" id="{44369602-2A23-40D2-80B3-F2FCE7551125}"/>
              </a:ext>
            </a:extLst>
          </p:cNvPr>
          <p:cNvSpPr>
            <a:spLocks noGrp="1" noRot="1" noChangeArrowheads="1"/>
          </p:cNvSpPr>
          <p:nvPr>
            <p:ph type="body" idx="1"/>
          </p:nvPr>
        </p:nvSpPr>
        <p:spPr/>
        <p:txBody>
          <a:bodyPr/>
          <a:lstStyle/>
          <a:p>
            <a:r>
              <a:rPr lang="en-US" altLang="en-US"/>
              <a:t>The I/O can also be addressed as nibbles, bytes or the entire word.</a:t>
            </a:r>
          </a:p>
        </p:txBody>
      </p:sp>
      <p:pic>
        <p:nvPicPr>
          <p:cNvPr id="363524" name="Picture 4">
            <a:extLst>
              <a:ext uri="{FF2B5EF4-FFF2-40B4-BE49-F238E27FC236}">
                <a16:creationId xmlns:a16="http://schemas.microsoft.com/office/drawing/2014/main" id="{81951FCC-8124-4A5E-A47D-E3FF91D90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923" t="5937" r="5769" b="79221"/>
          <a:stretch>
            <a:fillRect/>
          </a:stretch>
        </p:blipFill>
        <p:spPr bwMode="auto">
          <a:xfrm>
            <a:off x="1447800" y="3048000"/>
            <a:ext cx="5257800" cy="14224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63539" name="Group 19">
            <a:extLst>
              <a:ext uri="{FF2B5EF4-FFF2-40B4-BE49-F238E27FC236}">
                <a16:creationId xmlns:a16="http://schemas.microsoft.com/office/drawing/2014/main" id="{222B14DB-82CC-4004-9772-FC300E69D8CC}"/>
              </a:ext>
            </a:extLst>
          </p:cNvPr>
          <p:cNvGrpSpPr>
            <a:grpSpLocks/>
          </p:cNvGrpSpPr>
          <p:nvPr/>
        </p:nvGrpSpPr>
        <p:grpSpPr bwMode="auto">
          <a:xfrm>
            <a:off x="2209800" y="1905000"/>
            <a:ext cx="5722938" cy="755650"/>
            <a:chOff x="1584" y="1392"/>
            <a:chExt cx="3605" cy="476"/>
          </a:xfrm>
        </p:grpSpPr>
        <p:sp>
          <p:nvSpPr>
            <p:cNvPr id="363525" name="Text Box 5">
              <a:extLst>
                <a:ext uri="{FF2B5EF4-FFF2-40B4-BE49-F238E27FC236}">
                  <a16:creationId xmlns:a16="http://schemas.microsoft.com/office/drawing/2014/main" id="{29639302-3A4A-4DF0-9AB0-FC76C89EFBA4}"/>
                </a:ext>
              </a:extLst>
            </p:cNvPr>
            <p:cNvSpPr txBox="1">
              <a:spLocks noChangeArrowheads="1"/>
            </p:cNvSpPr>
            <p:nvPr/>
          </p:nvSpPr>
          <p:spPr bwMode="auto">
            <a:xfrm>
              <a:off x="4080" y="1392"/>
              <a:ext cx="430" cy="476"/>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IN0</a:t>
              </a:r>
              <a:br>
                <a:rPr lang="en-US" altLang="en-US" sz="1400"/>
              </a:br>
              <a:r>
                <a:rPr lang="en-US" altLang="en-US" sz="1400"/>
                <a:t>OUT0</a:t>
              </a:r>
              <a:br>
                <a:rPr lang="en-US" altLang="en-US" sz="1400"/>
              </a:br>
              <a:r>
                <a:rPr lang="en-US" altLang="en-US" sz="1400"/>
                <a:t>DIR0</a:t>
              </a:r>
            </a:p>
          </p:txBody>
        </p:sp>
        <p:sp>
          <p:nvSpPr>
            <p:cNvPr id="363526" name="Text Box 6">
              <a:extLst>
                <a:ext uri="{FF2B5EF4-FFF2-40B4-BE49-F238E27FC236}">
                  <a16:creationId xmlns:a16="http://schemas.microsoft.com/office/drawing/2014/main" id="{8031AB69-B1B4-42C6-AB9E-3DA8577A1546}"/>
                </a:ext>
              </a:extLst>
            </p:cNvPr>
            <p:cNvSpPr txBox="1">
              <a:spLocks noChangeArrowheads="1"/>
            </p:cNvSpPr>
            <p:nvPr/>
          </p:nvSpPr>
          <p:spPr bwMode="auto">
            <a:xfrm>
              <a:off x="1584" y="1392"/>
              <a:ext cx="492" cy="476"/>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IN15</a:t>
              </a:r>
              <a:br>
                <a:rPr lang="en-US" altLang="en-US" sz="1400"/>
              </a:br>
              <a:r>
                <a:rPr lang="en-US" altLang="en-US" sz="1400"/>
                <a:t>OUT15</a:t>
              </a:r>
              <a:br>
                <a:rPr lang="en-US" altLang="en-US" sz="1400"/>
              </a:br>
              <a:r>
                <a:rPr lang="en-US" altLang="en-US" sz="1400"/>
                <a:t>DIR15</a:t>
              </a:r>
            </a:p>
          </p:txBody>
        </p:sp>
        <p:sp>
          <p:nvSpPr>
            <p:cNvPr id="363527" name="Text Box 7">
              <a:extLst>
                <a:ext uri="{FF2B5EF4-FFF2-40B4-BE49-F238E27FC236}">
                  <a16:creationId xmlns:a16="http://schemas.microsoft.com/office/drawing/2014/main" id="{395E7805-EA3F-4518-BBEA-F758E2F577E3}"/>
                </a:ext>
              </a:extLst>
            </p:cNvPr>
            <p:cNvSpPr txBox="1">
              <a:spLocks noChangeArrowheads="1"/>
            </p:cNvSpPr>
            <p:nvPr/>
          </p:nvSpPr>
          <p:spPr bwMode="auto">
            <a:xfrm>
              <a:off x="2160" y="1536"/>
              <a:ext cx="1872" cy="208"/>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TO</a:t>
              </a:r>
            </a:p>
          </p:txBody>
        </p:sp>
        <p:sp>
          <p:nvSpPr>
            <p:cNvPr id="363528" name="Text Box 8">
              <a:extLst>
                <a:ext uri="{FF2B5EF4-FFF2-40B4-BE49-F238E27FC236}">
                  <a16:creationId xmlns:a16="http://schemas.microsoft.com/office/drawing/2014/main" id="{0615A383-088E-46AA-85DE-107032DE2EFB}"/>
                </a:ext>
              </a:extLst>
            </p:cNvPr>
            <p:cNvSpPr txBox="1">
              <a:spLocks noChangeArrowheads="1"/>
            </p:cNvSpPr>
            <p:nvPr/>
          </p:nvSpPr>
          <p:spPr bwMode="auto">
            <a:xfrm>
              <a:off x="4560" y="1536"/>
              <a:ext cx="629" cy="208"/>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As BITS</a:t>
              </a:r>
            </a:p>
          </p:txBody>
        </p:sp>
      </p:grpSp>
      <p:grpSp>
        <p:nvGrpSpPr>
          <p:cNvPr id="363540" name="Group 20">
            <a:extLst>
              <a:ext uri="{FF2B5EF4-FFF2-40B4-BE49-F238E27FC236}">
                <a16:creationId xmlns:a16="http://schemas.microsoft.com/office/drawing/2014/main" id="{B96CD6D9-ECFF-4144-BCAD-25709D10E0BA}"/>
              </a:ext>
            </a:extLst>
          </p:cNvPr>
          <p:cNvGrpSpPr>
            <a:grpSpLocks/>
          </p:cNvGrpSpPr>
          <p:nvPr/>
        </p:nvGrpSpPr>
        <p:grpSpPr bwMode="auto">
          <a:xfrm>
            <a:off x="2514600" y="2667000"/>
            <a:ext cx="5418138" cy="755650"/>
            <a:chOff x="1776" y="1872"/>
            <a:chExt cx="3413" cy="476"/>
          </a:xfrm>
        </p:grpSpPr>
        <p:sp>
          <p:nvSpPr>
            <p:cNvPr id="363529" name="Text Box 9">
              <a:extLst>
                <a:ext uri="{FF2B5EF4-FFF2-40B4-BE49-F238E27FC236}">
                  <a16:creationId xmlns:a16="http://schemas.microsoft.com/office/drawing/2014/main" id="{BAF8B54F-1C52-4297-8BD0-84C72FC98EB1}"/>
                </a:ext>
              </a:extLst>
            </p:cNvPr>
            <p:cNvSpPr txBox="1">
              <a:spLocks noChangeArrowheads="1"/>
            </p:cNvSpPr>
            <p:nvPr/>
          </p:nvSpPr>
          <p:spPr bwMode="auto">
            <a:xfrm>
              <a:off x="1776" y="1872"/>
              <a:ext cx="624" cy="476"/>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IND</a:t>
              </a:r>
              <a:br>
                <a:rPr lang="en-US" altLang="en-US" sz="1400"/>
              </a:br>
              <a:r>
                <a:rPr lang="en-US" altLang="en-US" sz="1400"/>
                <a:t>OUTD</a:t>
              </a:r>
              <a:br>
                <a:rPr lang="en-US" altLang="en-US" sz="1400"/>
              </a:br>
              <a:r>
                <a:rPr lang="en-US" altLang="en-US" sz="1400"/>
                <a:t>DIRD</a:t>
              </a:r>
            </a:p>
          </p:txBody>
        </p:sp>
        <p:sp>
          <p:nvSpPr>
            <p:cNvPr id="363530" name="Text Box 10">
              <a:extLst>
                <a:ext uri="{FF2B5EF4-FFF2-40B4-BE49-F238E27FC236}">
                  <a16:creationId xmlns:a16="http://schemas.microsoft.com/office/drawing/2014/main" id="{7C942920-88DF-40F1-BB17-2E850F9A40B6}"/>
                </a:ext>
              </a:extLst>
            </p:cNvPr>
            <p:cNvSpPr txBox="1">
              <a:spLocks noChangeArrowheads="1"/>
            </p:cNvSpPr>
            <p:nvPr/>
          </p:nvSpPr>
          <p:spPr bwMode="auto">
            <a:xfrm>
              <a:off x="2400" y="1872"/>
              <a:ext cx="672" cy="476"/>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INC</a:t>
              </a:r>
              <a:br>
                <a:rPr lang="en-US" altLang="en-US" sz="1400"/>
              </a:br>
              <a:r>
                <a:rPr lang="en-US" altLang="en-US" sz="1400"/>
                <a:t>OUTC</a:t>
              </a:r>
              <a:br>
                <a:rPr lang="en-US" altLang="en-US" sz="1400"/>
              </a:br>
              <a:r>
                <a:rPr lang="en-US" altLang="en-US" sz="1400"/>
                <a:t>DIRC</a:t>
              </a:r>
            </a:p>
          </p:txBody>
        </p:sp>
        <p:sp>
          <p:nvSpPr>
            <p:cNvPr id="363531" name="Text Box 11">
              <a:extLst>
                <a:ext uri="{FF2B5EF4-FFF2-40B4-BE49-F238E27FC236}">
                  <a16:creationId xmlns:a16="http://schemas.microsoft.com/office/drawing/2014/main" id="{65B67936-1968-48FA-9466-522C928696C8}"/>
                </a:ext>
              </a:extLst>
            </p:cNvPr>
            <p:cNvSpPr txBox="1">
              <a:spLocks noChangeArrowheads="1"/>
            </p:cNvSpPr>
            <p:nvPr/>
          </p:nvSpPr>
          <p:spPr bwMode="auto">
            <a:xfrm>
              <a:off x="3072" y="1872"/>
              <a:ext cx="624" cy="476"/>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INB</a:t>
              </a:r>
              <a:br>
                <a:rPr lang="en-US" altLang="en-US" sz="1400"/>
              </a:br>
              <a:r>
                <a:rPr lang="en-US" altLang="en-US" sz="1400"/>
                <a:t>OUTB</a:t>
              </a:r>
              <a:br>
                <a:rPr lang="en-US" altLang="en-US" sz="1400"/>
              </a:br>
              <a:r>
                <a:rPr lang="en-US" altLang="en-US" sz="1400"/>
                <a:t>DIRB</a:t>
              </a:r>
            </a:p>
          </p:txBody>
        </p:sp>
        <p:sp>
          <p:nvSpPr>
            <p:cNvPr id="363532" name="Text Box 12">
              <a:extLst>
                <a:ext uri="{FF2B5EF4-FFF2-40B4-BE49-F238E27FC236}">
                  <a16:creationId xmlns:a16="http://schemas.microsoft.com/office/drawing/2014/main" id="{4936C9A8-1987-4930-99CD-8D594B65EBEC}"/>
                </a:ext>
              </a:extLst>
            </p:cNvPr>
            <p:cNvSpPr txBox="1">
              <a:spLocks noChangeArrowheads="1"/>
            </p:cNvSpPr>
            <p:nvPr/>
          </p:nvSpPr>
          <p:spPr bwMode="auto">
            <a:xfrm>
              <a:off x="3696" y="1872"/>
              <a:ext cx="672" cy="476"/>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INA</a:t>
              </a:r>
              <a:br>
                <a:rPr lang="en-US" altLang="en-US" sz="1400"/>
              </a:br>
              <a:r>
                <a:rPr lang="en-US" altLang="en-US" sz="1400"/>
                <a:t>OUTA</a:t>
              </a:r>
              <a:br>
                <a:rPr lang="en-US" altLang="en-US" sz="1400"/>
              </a:br>
              <a:r>
                <a:rPr lang="en-US" altLang="en-US" sz="1400"/>
                <a:t>DIRA</a:t>
              </a:r>
            </a:p>
          </p:txBody>
        </p:sp>
        <p:sp>
          <p:nvSpPr>
            <p:cNvPr id="363533" name="Text Box 13">
              <a:extLst>
                <a:ext uri="{FF2B5EF4-FFF2-40B4-BE49-F238E27FC236}">
                  <a16:creationId xmlns:a16="http://schemas.microsoft.com/office/drawing/2014/main" id="{DC51F64B-E24C-42AE-8F14-77A2A6CF8E9C}"/>
                </a:ext>
              </a:extLst>
            </p:cNvPr>
            <p:cNvSpPr txBox="1">
              <a:spLocks noChangeArrowheads="1"/>
            </p:cNvSpPr>
            <p:nvPr/>
          </p:nvSpPr>
          <p:spPr bwMode="auto">
            <a:xfrm>
              <a:off x="4560" y="1968"/>
              <a:ext cx="629" cy="342"/>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As NIBBLES</a:t>
              </a:r>
            </a:p>
          </p:txBody>
        </p:sp>
      </p:grpSp>
      <p:grpSp>
        <p:nvGrpSpPr>
          <p:cNvPr id="363541" name="Group 21">
            <a:extLst>
              <a:ext uri="{FF2B5EF4-FFF2-40B4-BE49-F238E27FC236}">
                <a16:creationId xmlns:a16="http://schemas.microsoft.com/office/drawing/2014/main" id="{708019E7-1409-42D1-B9AE-B994460102EA}"/>
              </a:ext>
            </a:extLst>
          </p:cNvPr>
          <p:cNvGrpSpPr>
            <a:grpSpLocks/>
          </p:cNvGrpSpPr>
          <p:nvPr/>
        </p:nvGrpSpPr>
        <p:grpSpPr bwMode="auto">
          <a:xfrm>
            <a:off x="2514600" y="4495800"/>
            <a:ext cx="5418138" cy="968375"/>
            <a:chOff x="1776" y="3024"/>
            <a:chExt cx="3413" cy="610"/>
          </a:xfrm>
        </p:grpSpPr>
        <p:sp>
          <p:nvSpPr>
            <p:cNvPr id="363534" name="Text Box 14">
              <a:extLst>
                <a:ext uri="{FF2B5EF4-FFF2-40B4-BE49-F238E27FC236}">
                  <a16:creationId xmlns:a16="http://schemas.microsoft.com/office/drawing/2014/main" id="{F0D80B13-A884-4DAB-820E-8342B5D49147}"/>
                </a:ext>
              </a:extLst>
            </p:cNvPr>
            <p:cNvSpPr txBox="1">
              <a:spLocks noChangeArrowheads="1"/>
            </p:cNvSpPr>
            <p:nvPr/>
          </p:nvSpPr>
          <p:spPr bwMode="auto">
            <a:xfrm>
              <a:off x="1776" y="3024"/>
              <a:ext cx="1296" cy="610"/>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(High Byte)</a:t>
              </a:r>
              <a:br>
                <a:rPr lang="en-US" altLang="en-US" sz="1400"/>
              </a:br>
              <a:r>
                <a:rPr lang="en-US" altLang="en-US" sz="1400"/>
                <a:t>INH</a:t>
              </a:r>
              <a:br>
                <a:rPr lang="en-US" altLang="en-US" sz="1400"/>
              </a:br>
              <a:r>
                <a:rPr lang="en-US" altLang="en-US" sz="1400"/>
                <a:t>OUTH</a:t>
              </a:r>
              <a:br>
                <a:rPr lang="en-US" altLang="en-US" sz="1400"/>
              </a:br>
              <a:r>
                <a:rPr lang="en-US" altLang="en-US" sz="1400"/>
                <a:t>DIRH</a:t>
              </a:r>
            </a:p>
          </p:txBody>
        </p:sp>
        <p:sp>
          <p:nvSpPr>
            <p:cNvPr id="363535" name="Text Box 15">
              <a:extLst>
                <a:ext uri="{FF2B5EF4-FFF2-40B4-BE49-F238E27FC236}">
                  <a16:creationId xmlns:a16="http://schemas.microsoft.com/office/drawing/2014/main" id="{92B3E765-B12D-4E8E-97DE-6698591D0038}"/>
                </a:ext>
              </a:extLst>
            </p:cNvPr>
            <p:cNvSpPr txBox="1">
              <a:spLocks noChangeArrowheads="1"/>
            </p:cNvSpPr>
            <p:nvPr/>
          </p:nvSpPr>
          <p:spPr bwMode="auto">
            <a:xfrm>
              <a:off x="3072" y="3024"/>
              <a:ext cx="1296" cy="610"/>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(Low Byte)</a:t>
              </a:r>
              <a:br>
                <a:rPr lang="en-US" altLang="en-US" sz="1400"/>
              </a:br>
              <a:r>
                <a:rPr lang="en-US" altLang="en-US" sz="1400"/>
                <a:t>INL</a:t>
              </a:r>
              <a:br>
                <a:rPr lang="en-US" altLang="en-US" sz="1400"/>
              </a:br>
              <a:r>
                <a:rPr lang="en-US" altLang="en-US" sz="1400"/>
                <a:t>OUTL</a:t>
              </a:r>
              <a:br>
                <a:rPr lang="en-US" altLang="en-US" sz="1400"/>
              </a:br>
              <a:r>
                <a:rPr lang="en-US" altLang="en-US" sz="1400"/>
                <a:t>DIRL</a:t>
              </a:r>
            </a:p>
          </p:txBody>
        </p:sp>
        <p:sp>
          <p:nvSpPr>
            <p:cNvPr id="363536" name="Text Box 16">
              <a:extLst>
                <a:ext uri="{FF2B5EF4-FFF2-40B4-BE49-F238E27FC236}">
                  <a16:creationId xmlns:a16="http://schemas.microsoft.com/office/drawing/2014/main" id="{CE5ED6AA-D7B4-4750-9063-1550D54D0270}"/>
                </a:ext>
              </a:extLst>
            </p:cNvPr>
            <p:cNvSpPr txBox="1">
              <a:spLocks noChangeArrowheads="1"/>
            </p:cNvSpPr>
            <p:nvPr/>
          </p:nvSpPr>
          <p:spPr bwMode="auto">
            <a:xfrm>
              <a:off x="4560" y="3120"/>
              <a:ext cx="629" cy="342"/>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As BYTES</a:t>
              </a:r>
            </a:p>
          </p:txBody>
        </p:sp>
      </p:grpSp>
      <p:grpSp>
        <p:nvGrpSpPr>
          <p:cNvPr id="363542" name="Group 22">
            <a:extLst>
              <a:ext uri="{FF2B5EF4-FFF2-40B4-BE49-F238E27FC236}">
                <a16:creationId xmlns:a16="http://schemas.microsoft.com/office/drawing/2014/main" id="{D0B0FAF4-6935-4455-8531-B2F6BAE70584}"/>
              </a:ext>
            </a:extLst>
          </p:cNvPr>
          <p:cNvGrpSpPr>
            <a:grpSpLocks/>
          </p:cNvGrpSpPr>
          <p:nvPr/>
        </p:nvGrpSpPr>
        <p:grpSpPr bwMode="auto">
          <a:xfrm>
            <a:off x="2514600" y="5486400"/>
            <a:ext cx="5418138" cy="755650"/>
            <a:chOff x="1776" y="3648"/>
            <a:chExt cx="3413" cy="476"/>
          </a:xfrm>
        </p:grpSpPr>
        <p:sp>
          <p:nvSpPr>
            <p:cNvPr id="363537" name="Text Box 17">
              <a:extLst>
                <a:ext uri="{FF2B5EF4-FFF2-40B4-BE49-F238E27FC236}">
                  <a16:creationId xmlns:a16="http://schemas.microsoft.com/office/drawing/2014/main" id="{1236844A-1ADA-4E30-AE28-DA343DD04231}"/>
                </a:ext>
              </a:extLst>
            </p:cNvPr>
            <p:cNvSpPr txBox="1">
              <a:spLocks noChangeArrowheads="1"/>
            </p:cNvSpPr>
            <p:nvPr/>
          </p:nvSpPr>
          <p:spPr bwMode="auto">
            <a:xfrm>
              <a:off x="1776" y="3648"/>
              <a:ext cx="2592" cy="476"/>
            </a:xfrm>
            <a:prstGeom prst="rect">
              <a:avLst/>
            </a:prstGeom>
            <a:solidFill>
              <a:schemeClr val="tx2"/>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INS</a:t>
              </a:r>
              <a:br>
                <a:rPr lang="en-US" altLang="en-US" sz="1400"/>
              </a:br>
              <a:r>
                <a:rPr lang="en-US" altLang="en-US" sz="1400"/>
                <a:t>OUTS</a:t>
              </a:r>
              <a:br>
                <a:rPr lang="en-US" altLang="en-US" sz="1400"/>
              </a:br>
              <a:r>
                <a:rPr lang="en-US" altLang="en-US" sz="1400"/>
                <a:t>DIRS</a:t>
              </a:r>
            </a:p>
          </p:txBody>
        </p:sp>
        <p:sp>
          <p:nvSpPr>
            <p:cNvPr id="363538" name="Text Box 18">
              <a:extLst>
                <a:ext uri="{FF2B5EF4-FFF2-40B4-BE49-F238E27FC236}">
                  <a16:creationId xmlns:a16="http://schemas.microsoft.com/office/drawing/2014/main" id="{0942644E-FB30-4AF2-A025-3C1C6CAFD156}"/>
                </a:ext>
              </a:extLst>
            </p:cNvPr>
            <p:cNvSpPr txBox="1">
              <a:spLocks noChangeArrowheads="1"/>
            </p:cNvSpPr>
            <p:nvPr/>
          </p:nvSpPr>
          <p:spPr bwMode="auto">
            <a:xfrm>
              <a:off x="4560" y="3696"/>
              <a:ext cx="629" cy="342"/>
            </a:xfrm>
            <a:prstGeom prst="rect">
              <a:avLst/>
            </a:prstGeom>
            <a:solidFill>
              <a:schemeClr val="hlink"/>
            </a:solidFill>
            <a:ln w="254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a:t>As 16-Bit</a:t>
              </a:r>
              <a:br>
                <a:rPr lang="en-US" altLang="en-US" sz="1400"/>
              </a:br>
              <a:r>
                <a:rPr lang="en-US" altLang="en-US" sz="1400"/>
                <a:t>WORDS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2000"/>
                                  </p:stCondLst>
                                  <p:childTnLst>
                                    <p:set>
                                      <p:cBhvr>
                                        <p:cTn id="6" dur="1" fill="hold">
                                          <p:stCondLst>
                                            <p:cond delay="0"/>
                                          </p:stCondLst>
                                        </p:cTn>
                                        <p:tgtEl>
                                          <p:spTgt spid="363539"/>
                                        </p:tgtEl>
                                        <p:attrNameLst>
                                          <p:attrName>style.visibility</p:attrName>
                                        </p:attrNameLst>
                                      </p:cBhvr>
                                      <p:to>
                                        <p:strVal val="visible"/>
                                      </p:to>
                                    </p:set>
                                    <p:anim calcmode="lin" valueType="num">
                                      <p:cBhvr additive="base">
                                        <p:cTn id="7" dur="500" fill="hold"/>
                                        <p:tgtEl>
                                          <p:spTgt spid="363539"/>
                                        </p:tgtEl>
                                        <p:attrNameLst>
                                          <p:attrName>ppt_x</p:attrName>
                                        </p:attrNameLst>
                                      </p:cBhvr>
                                      <p:tavLst>
                                        <p:tav tm="0">
                                          <p:val>
                                            <p:strVal val="#ppt_x"/>
                                          </p:val>
                                        </p:tav>
                                        <p:tav tm="100000">
                                          <p:val>
                                            <p:strVal val="#ppt_x"/>
                                          </p:val>
                                        </p:tav>
                                      </p:tavLst>
                                    </p:anim>
                                    <p:anim calcmode="lin" valueType="num">
                                      <p:cBhvr additive="base">
                                        <p:cTn id="8" dur="500" fill="hold"/>
                                        <p:tgtEl>
                                          <p:spTgt spid="363539"/>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500"/>
                            </p:stCondLst>
                            <p:childTnLst>
                              <p:par>
                                <p:cTn id="10" presetID="2" presetClass="entr" presetSubtype="2" fill="hold" nodeType="afterEffect">
                                  <p:stCondLst>
                                    <p:cond delay="2000"/>
                                  </p:stCondLst>
                                  <p:childTnLst>
                                    <p:set>
                                      <p:cBhvr>
                                        <p:cTn id="11" dur="1" fill="hold">
                                          <p:stCondLst>
                                            <p:cond delay="0"/>
                                          </p:stCondLst>
                                        </p:cTn>
                                        <p:tgtEl>
                                          <p:spTgt spid="363540"/>
                                        </p:tgtEl>
                                        <p:attrNameLst>
                                          <p:attrName>style.visibility</p:attrName>
                                        </p:attrNameLst>
                                      </p:cBhvr>
                                      <p:to>
                                        <p:strVal val="visible"/>
                                      </p:to>
                                    </p:set>
                                    <p:anim calcmode="lin" valueType="num">
                                      <p:cBhvr additive="base">
                                        <p:cTn id="12" dur="500" fill="hold"/>
                                        <p:tgtEl>
                                          <p:spTgt spid="363540"/>
                                        </p:tgtEl>
                                        <p:attrNameLst>
                                          <p:attrName>ppt_x</p:attrName>
                                        </p:attrNameLst>
                                      </p:cBhvr>
                                      <p:tavLst>
                                        <p:tav tm="0">
                                          <p:val>
                                            <p:strVal val="1+#ppt_w/2"/>
                                          </p:val>
                                        </p:tav>
                                        <p:tav tm="100000">
                                          <p:val>
                                            <p:strVal val="#ppt_x"/>
                                          </p:val>
                                        </p:tav>
                                      </p:tavLst>
                                    </p:anim>
                                    <p:anim calcmode="lin" valueType="num">
                                      <p:cBhvr additive="base">
                                        <p:cTn id="13" dur="500" fill="hold"/>
                                        <p:tgtEl>
                                          <p:spTgt spid="36354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0"/>
                            </p:stCondLst>
                            <p:childTnLst>
                              <p:par>
                                <p:cTn id="15" presetID="2" presetClass="entr" presetSubtype="8" fill="hold" nodeType="afterEffect">
                                  <p:stCondLst>
                                    <p:cond delay="2000"/>
                                  </p:stCondLst>
                                  <p:childTnLst>
                                    <p:set>
                                      <p:cBhvr>
                                        <p:cTn id="16" dur="1" fill="hold">
                                          <p:stCondLst>
                                            <p:cond delay="0"/>
                                          </p:stCondLst>
                                        </p:cTn>
                                        <p:tgtEl>
                                          <p:spTgt spid="363541"/>
                                        </p:tgtEl>
                                        <p:attrNameLst>
                                          <p:attrName>style.visibility</p:attrName>
                                        </p:attrNameLst>
                                      </p:cBhvr>
                                      <p:to>
                                        <p:strVal val="visible"/>
                                      </p:to>
                                    </p:set>
                                    <p:anim calcmode="lin" valueType="num">
                                      <p:cBhvr additive="base">
                                        <p:cTn id="17" dur="500" fill="hold"/>
                                        <p:tgtEl>
                                          <p:spTgt spid="363541"/>
                                        </p:tgtEl>
                                        <p:attrNameLst>
                                          <p:attrName>ppt_x</p:attrName>
                                        </p:attrNameLst>
                                      </p:cBhvr>
                                      <p:tavLst>
                                        <p:tav tm="0">
                                          <p:val>
                                            <p:strVal val="0-#ppt_w/2"/>
                                          </p:val>
                                        </p:tav>
                                        <p:tav tm="100000">
                                          <p:val>
                                            <p:strVal val="#ppt_x"/>
                                          </p:val>
                                        </p:tav>
                                      </p:tavLst>
                                    </p:anim>
                                    <p:anim calcmode="lin" valueType="num">
                                      <p:cBhvr additive="base">
                                        <p:cTn id="18" dur="500" fill="hold"/>
                                        <p:tgtEl>
                                          <p:spTgt spid="363541"/>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7500"/>
                            </p:stCondLst>
                            <p:childTnLst>
                              <p:par>
                                <p:cTn id="20" presetID="2" presetClass="entr" presetSubtype="4" fill="hold" nodeType="afterEffect">
                                  <p:stCondLst>
                                    <p:cond delay="2000"/>
                                  </p:stCondLst>
                                  <p:childTnLst>
                                    <p:set>
                                      <p:cBhvr>
                                        <p:cTn id="21" dur="1" fill="hold">
                                          <p:stCondLst>
                                            <p:cond delay="0"/>
                                          </p:stCondLst>
                                        </p:cTn>
                                        <p:tgtEl>
                                          <p:spTgt spid="363542"/>
                                        </p:tgtEl>
                                        <p:attrNameLst>
                                          <p:attrName>style.visibility</p:attrName>
                                        </p:attrNameLst>
                                      </p:cBhvr>
                                      <p:to>
                                        <p:strVal val="visible"/>
                                      </p:to>
                                    </p:set>
                                    <p:anim calcmode="lin" valueType="num">
                                      <p:cBhvr additive="base">
                                        <p:cTn id="22" dur="500" fill="hold"/>
                                        <p:tgtEl>
                                          <p:spTgt spid="363542"/>
                                        </p:tgtEl>
                                        <p:attrNameLst>
                                          <p:attrName>ppt_x</p:attrName>
                                        </p:attrNameLst>
                                      </p:cBhvr>
                                      <p:tavLst>
                                        <p:tav tm="0">
                                          <p:val>
                                            <p:strVal val="#ppt_x"/>
                                          </p:val>
                                        </p:tav>
                                        <p:tav tm="100000">
                                          <p:val>
                                            <p:strVal val="#ppt_x"/>
                                          </p:val>
                                        </p:tav>
                                      </p:tavLst>
                                    </p:anim>
                                    <p:anim calcmode="lin" valueType="num">
                                      <p:cBhvr additive="base">
                                        <p:cTn id="23" dur="500" fill="hold"/>
                                        <p:tgtEl>
                                          <p:spTgt spid="3635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96A6D2E-3FD2-4E8B-95BB-738A9C93A530}"/>
              </a:ext>
            </a:extLst>
          </p:cNvPr>
          <p:cNvSpPr>
            <a:spLocks noGrp="1"/>
          </p:cNvSpPr>
          <p:nvPr>
            <p:ph type="sldNum" sz="quarter" idx="12"/>
          </p:nvPr>
        </p:nvSpPr>
        <p:spPr/>
        <p:txBody>
          <a:bodyPr/>
          <a:lstStyle/>
          <a:p>
            <a:fld id="{9DCA0CD6-24A1-4C69-A0EB-DA599B4B8671}" type="slidenum">
              <a:rPr lang="en-US" altLang="en-US"/>
              <a:pPr/>
              <a:t>75</a:t>
            </a:fld>
            <a:endParaRPr lang="en-US" altLang="en-US"/>
          </a:p>
        </p:txBody>
      </p:sp>
      <p:sp>
        <p:nvSpPr>
          <p:cNvPr id="364546" name="Rectangle 2">
            <a:extLst>
              <a:ext uri="{FF2B5EF4-FFF2-40B4-BE49-F238E27FC236}">
                <a16:creationId xmlns:a16="http://schemas.microsoft.com/office/drawing/2014/main" id="{18A86216-DEA8-434B-9481-F7ED0F4CABB3}"/>
              </a:ext>
            </a:extLst>
          </p:cNvPr>
          <p:cNvSpPr>
            <a:spLocks noGrp="1" noRot="1" noChangeArrowheads="1"/>
          </p:cNvSpPr>
          <p:nvPr>
            <p:ph type="title"/>
          </p:nvPr>
        </p:nvSpPr>
        <p:spPr/>
        <p:txBody>
          <a:bodyPr/>
          <a:lstStyle/>
          <a:p>
            <a:endParaRPr lang="en-US" altLang="en-US"/>
          </a:p>
        </p:txBody>
      </p:sp>
      <p:sp>
        <p:nvSpPr>
          <p:cNvPr id="364547" name="Rectangle 3">
            <a:extLst>
              <a:ext uri="{FF2B5EF4-FFF2-40B4-BE49-F238E27FC236}">
                <a16:creationId xmlns:a16="http://schemas.microsoft.com/office/drawing/2014/main" id="{5A8892C4-1DC0-4287-ADCE-91AE1A8D33FC}"/>
              </a:ext>
            </a:extLst>
          </p:cNvPr>
          <p:cNvSpPr>
            <a:spLocks noGrp="1" noRot="1" noChangeArrowheads="1"/>
          </p:cNvSpPr>
          <p:nvPr>
            <p:ph type="body" idx="1"/>
          </p:nvPr>
        </p:nvSpPr>
        <p:spPr/>
        <p:txBody>
          <a:bodyPr/>
          <a:lstStyle/>
          <a:p>
            <a:pPr>
              <a:lnSpc>
                <a:spcPct val="90000"/>
              </a:lnSpc>
            </a:pPr>
            <a:r>
              <a:rPr lang="en-US" altLang="en-US" sz="2800"/>
              <a:t>In our circuit, there are output devices on P8 and P9, and input devices on P10 and P11.  P8 – P11 make up nibble C.</a:t>
            </a:r>
            <a:br>
              <a:rPr lang="en-US" altLang="en-US" sz="2800"/>
            </a:br>
            <a:endParaRPr lang="en-US" altLang="en-US" sz="2800"/>
          </a:p>
          <a:p>
            <a:pPr>
              <a:lnSpc>
                <a:spcPct val="90000"/>
              </a:lnSpc>
            </a:pPr>
            <a:r>
              <a:rPr lang="en-US" altLang="en-US" sz="2800"/>
              <a:t>The direction of the I/O can be set as a nibble with:  </a:t>
            </a:r>
            <a:br>
              <a:rPr lang="en-US" altLang="en-US" sz="2800"/>
            </a:br>
            <a:r>
              <a:rPr lang="en-US" altLang="en-US" sz="2800" b="1">
                <a:solidFill>
                  <a:schemeClr val="tx2"/>
                </a:solidFill>
              </a:rPr>
              <a:t>DIRC = %0011</a:t>
            </a:r>
            <a:r>
              <a:rPr lang="en-US" altLang="en-US" sz="2800"/>
              <a:t> in binary.  It may also be written as </a:t>
            </a:r>
            <a:r>
              <a:rPr lang="en-US" altLang="en-US" sz="2800" b="1">
                <a:solidFill>
                  <a:schemeClr val="tx2"/>
                </a:solidFill>
              </a:rPr>
              <a:t>DIRC = 3</a:t>
            </a:r>
            <a:r>
              <a:rPr lang="en-US" altLang="en-US" sz="2800"/>
              <a:t> in decimal, but the binary form is much easier to read for determining individual bit states.</a:t>
            </a:r>
          </a:p>
          <a:p>
            <a:pPr lvl="1">
              <a:lnSpc>
                <a:spcPct val="90000"/>
              </a:lnSpc>
            </a:pPr>
            <a:r>
              <a:rPr lang="en-US" altLang="en-US" sz="2400"/>
              <a:t>This will set the DIRS nibble C for input (P11), input (P10), output (P9), output (P8).</a:t>
            </a:r>
          </a:p>
          <a:p>
            <a:pPr lvl="1">
              <a:lnSpc>
                <a:spcPct val="90000"/>
              </a:lnSpc>
            </a:pPr>
            <a:r>
              <a:rPr lang="en-US" altLang="en-US" sz="2400"/>
              <a:t>Note that the bit positions are most-significant bit (MSB) to least-significant bit (LSB).</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19BF76A-DA59-47E7-A412-2C413863820D}"/>
              </a:ext>
            </a:extLst>
          </p:cNvPr>
          <p:cNvSpPr>
            <a:spLocks noGrp="1"/>
          </p:cNvSpPr>
          <p:nvPr>
            <p:ph type="sldNum" sz="quarter" idx="12"/>
          </p:nvPr>
        </p:nvSpPr>
        <p:spPr/>
        <p:txBody>
          <a:bodyPr/>
          <a:lstStyle/>
          <a:p>
            <a:fld id="{433865D1-B36F-4171-98BA-852AF7B64BB0}" type="slidenum">
              <a:rPr lang="en-US" altLang="en-US"/>
              <a:pPr/>
              <a:t>76</a:t>
            </a:fld>
            <a:endParaRPr lang="en-US" altLang="en-US"/>
          </a:p>
        </p:txBody>
      </p:sp>
      <p:sp>
        <p:nvSpPr>
          <p:cNvPr id="365570" name="Rectangle 2">
            <a:extLst>
              <a:ext uri="{FF2B5EF4-FFF2-40B4-BE49-F238E27FC236}">
                <a16:creationId xmlns:a16="http://schemas.microsoft.com/office/drawing/2014/main" id="{0AD0F015-ED21-4F86-ACD0-7491C8AB6344}"/>
              </a:ext>
            </a:extLst>
          </p:cNvPr>
          <p:cNvSpPr>
            <a:spLocks noGrp="1" noRot="1" noChangeArrowheads="1"/>
          </p:cNvSpPr>
          <p:nvPr>
            <p:ph type="title"/>
          </p:nvPr>
        </p:nvSpPr>
        <p:spPr/>
        <p:txBody>
          <a:bodyPr/>
          <a:lstStyle/>
          <a:p>
            <a:endParaRPr lang="en-US" altLang="en-US"/>
          </a:p>
        </p:txBody>
      </p:sp>
      <p:sp>
        <p:nvSpPr>
          <p:cNvPr id="365571" name="Rectangle 3">
            <a:extLst>
              <a:ext uri="{FF2B5EF4-FFF2-40B4-BE49-F238E27FC236}">
                <a16:creationId xmlns:a16="http://schemas.microsoft.com/office/drawing/2014/main" id="{E70D5EB2-E22C-476D-9D7F-3E58CF4906C9}"/>
              </a:ext>
            </a:extLst>
          </p:cNvPr>
          <p:cNvSpPr>
            <a:spLocks noGrp="1" noRot="1" noChangeArrowheads="1"/>
          </p:cNvSpPr>
          <p:nvPr>
            <p:ph type="body" idx="1"/>
          </p:nvPr>
        </p:nvSpPr>
        <p:spPr/>
        <p:txBody>
          <a:bodyPr/>
          <a:lstStyle/>
          <a:p>
            <a:pPr>
              <a:lnSpc>
                <a:spcPct val="90000"/>
              </a:lnSpc>
            </a:pPr>
            <a:r>
              <a:rPr lang="en-US" altLang="en-US" sz="2400"/>
              <a:t>Some various examples to illustrate the flexibility, code savings, and increased speed possibilities:</a:t>
            </a:r>
          </a:p>
          <a:p>
            <a:pPr lvl="1">
              <a:lnSpc>
                <a:spcPct val="90000"/>
              </a:lnSpc>
            </a:pPr>
            <a:r>
              <a:rPr lang="en-US" altLang="en-US" sz="2400"/>
              <a:t>To read the entire lower byte (P0-P7) as inputs:</a:t>
            </a:r>
            <a:br>
              <a:rPr lang="en-US" altLang="en-US" sz="2400"/>
            </a:br>
            <a:r>
              <a:rPr lang="en-US" altLang="en-US" sz="2000" b="1">
                <a:solidFill>
                  <a:schemeClr val="tx2"/>
                </a:solidFill>
              </a:rPr>
              <a:t>DIRL=%00000000</a:t>
            </a:r>
            <a:br>
              <a:rPr lang="en-US" altLang="en-US" sz="2000" b="1">
                <a:solidFill>
                  <a:schemeClr val="tx2"/>
                </a:solidFill>
              </a:rPr>
            </a:br>
            <a:r>
              <a:rPr lang="en-US" altLang="en-US" sz="2000" b="1">
                <a:solidFill>
                  <a:schemeClr val="tx2"/>
                </a:solidFill>
              </a:rPr>
              <a:t>X = INL</a:t>
            </a:r>
            <a:br>
              <a:rPr lang="en-US" altLang="en-US" sz="2000" b="1">
                <a:solidFill>
                  <a:schemeClr val="tx2"/>
                </a:solidFill>
              </a:rPr>
            </a:br>
            <a:endParaRPr lang="en-US" altLang="en-US" sz="2000" b="1">
              <a:solidFill>
                <a:schemeClr val="tx2"/>
              </a:solidFill>
            </a:endParaRPr>
          </a:p>
          <a:p>
            <a:pPr lvl="1">
              <a:lnSpc>
                <a:spcPct val="90000"/>
              </a:lnSpc>
            </a:pPr>
            <a:r>
              <a:rPr lang="en-US" altLang="en-US" sz="2400"/>
              <a:t>To count up in binary on 8 LEDs connected on P8 to P15:</a:t>
            </a:r>
            <a:br>
              <a:rPr lang="en-US" altLang="en-US" sz="2400"/>
            </a:br>
            <a:r>
              <a:rPr lang="en-US" altLang="en-US" sz="2000" b="1">
                <a:solidFill>
                  <a:schemeClr val="tx2"/>
                </a:solidFill>
              </a:rPr>
              <a:t>DIRH = %11111111</a:t>
            </a:r>
            <a:br>
              <a:rPr lang="en-US" altLang="en-US" sz="2000" b="1">
                <a:solidFill>
                  <a:schemeClr val="tx2"/>
                </a:solidFill>
              </a:rPr>
            </a:br>
            <a:r>
              <a:rPr lang="en-US" altLang="en-US" sz="2000" b="1">
                <a:solidFill>
                  <a:schemeClr val="tx2"/>
                </a:solidFill>
              </a:rPr>
              <a:t>FOR X = 0 to 255</a:t>
            </a:r>
            <a:br>
              <a:rPr lang="en-US" altLang="en-US" sz="2000" b="1">
                <a:solidFill>
                  <a:schemeClr val="tx2"/>
                </a:solidFill>
              </a:rPr>
            </a:br>
            <a:r>
              <a:rPr lang="en-US" altLang="en-US" sz="2000" b="1">
                <a:solidFill>
                  <a:schemeClr val="tx2"/>
                </a:solidFill>
              </a:rPr>
              <a:t>   OUTH = X</a:t>
            </a:r>
            <a:br>
              <a:rPr lang="en-US" altLang="en-US" sz="2000" b="1">
                <a:solidFill>
                  <a:schemeClr val="tx2"/>
                </a:solidFill>
              </a:rPr>
            </a:br>
            <a:r>
              <a:rPr lang="en-US" altLang="en-US" sz="2000" b="1">
                <a:solidFill>
                  <a:schemeClr val="tx2"/>
                </a:solidFill>
              </a:rPr>
              <a:t>NEXT</a:t>
            </a:r>
            <a:br>
              <a:rPr lang="en-US" altLang="en-US" sz="2000" b="1">
                <a:solidFill>
                  <a:schemeClr val="tx2"/>
                </a:solidFill>
              </a:rPr>
            </a:br>
            <a:endParaRPr lang="en-US" altLang="en-US" sz="2000" b="1">
              <a:solidFill>
                <a:schemeClr val="tx2"/>
              </a:solidFill>
            </a:endParaRPr>
          </a:p>
          <a:p>
            <a:pPr lvl="1">
              <a:lnSpc>
                <a:spcPct val="90000"/>
              </a:lnSpc>
            </a:pPr>
            <a:r>
              <a:rPr lang="en-US" altLang="en-US" sz="2400"/>
              <a:t>To set 4 outputs on P4-P7 equal to 4 inputs on </a:t>
            </a:r>
            <a:br>
              <a:rPr lang="en-US" altLang="en-US" sz="2400"/>
            </a:br>
            <a:r>
              <a:rPr lang="en-US" altLang="en-US" sz="2400"/>
              <a:t>P12-P15:</a:t>
            </a:r>
            <a:br>
              <a:rPr lang="en-US" altLang="en-US" sz="2400"/>
            </a:br>
            <a:r>
              <a:rPr lang="en-US" altLang="en-US" sz="2000" b="1">
                <a:solidFill>
                  <a:schemeClr val="tx2"/>
                </a:solidFill>
              </a:rPr>
              <a:t>DIRS = %0000000011110000</a:t>
            </a:r>
            <a:br>
              <a:rPr lang="en-US" altLang="en-US" sz="2000" b="1">
                <a:solidFill>
                  <a:schemeClr val="tx2"/>
                </a:solidFill>
              </a:rPr>
            </a:br>
            <a:r>
              <a:rPr lang="en-US" altLang="en-US" sz="2000" b="1">
                <a:solidFill>
                  <a:schemeClr val="tx2"/>
                </a:solidFill>
              </a:rPr>
              <a:t>OUTB = INDD</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7A2884D-546F-4557-8B8B-941B4D7187B5}"/>
              </a:ext>
            </a:extLst>
          </p:cNvPr>
          <p:cNvSpPr>
            <a:spLocks noGrp="1"/>
          </p:cNvSpPr>
          <p:nvPr>
            <p:ph type="sldNum" sz="quarter" idx="12"/>
          </p:nvPr>
        </p:nvSpPr>
        <p:spPr/>
        <p:txBody>
          <a:bodyPr/>
          <a:lstStyle/>
          <a:p>
            <a:fld id="{B44512A5-BD8D-408C-A1E7-0EEDED67663B}" type="slidenum">
              <a:rPr lang="en-US" altLang="en-US"/>
              <a:pPr/>
              <a:t>77</a:t>
            </a:fld>
            <a:endParaRPr lang="en-US" altLang="en-US"/>
          </a:p>
        </p:txBody>
      </p:sp>
      <p:sp>
        <p:nvSpPr>
          <p:cNvPr id="99330" name="Rectangle 2">
            <a:extLst>
              <a:ext uri="{FF2B5EF4-FFF2-40B4-BE49-F238E27FC236}">
                <a16:creationId xmlns:a16="http://schemas.microsoft.com/office/drawing/2014/main" id="{1F8B9C9E-3CB2-4DF4-8BC7-C4C14244CEA7}"/>
              </a:ext>
            </a:extLst>
          </p:cNvPr>
          <p:cNvSpPr>
            <a:spLocks noGrp="1" noRot="1" noChangeArrowheads="1"/>
          </p:cNvSpPr>
          <p:nvPr>
            <p:ph type="title"/>
          </p:nvPr>
        </p:nvSpPr>
        <p:spPr/>
        <p:txBody>
          <a:bodyPr/>
          <a:lstStyle/>
          <a:p>
            <a:r>
              <a:rPr lang="en-US" altLang="en-US"/>
              <a:t>Reading Analog Values with RCTime</a:t>
            </a:r>
          </a:p>
        </p:txBody>
      </p:sp>
      <p:sp>
        <p:nvSpPr>
          <p:cNvPr id="99331" name="Rectangle 3">
            <a:extLst>
              <a:ext uri="{FF2B5EF4-FFF2-40B4-BE49-F238E27FC236}">
                <a16:creationId xmlns:a16="http://schemas.microsoft.com/office/drawing/2014/main" id="{58C72F0B-2F62-4DCE-96A1-6A74C6DFCF92}"/>
              </a:ext>
            </a:extLst>
          </p:cNvPr>
          <p:cNvSpPr>
            <a:spLocks noGrp="1" noRot="1" noChangeArrowheads="1"/>
          </p:cNvSpPr>
          <p:nvPr>
            <p:ph type="body" idx="1"/>
          </p:nvPr>
        </p:nvSpPr>
        <p:spPr/>
        <p:txBody>
          <a:bodyPr/>
          <a:lstStyle/>
          <a:p>
            <a:r>
              <a:rPr lang="en-US" altLang="en-US" sz="2400"/>
              <a:t>A very simple method of bringing analog data into the BASIC Stamp is through the use of an instruction called RCTime.</a:t>
            </a:r>
            <a:br>
              <a:rPr lang="en-US" altLang="en-US" sz="2400"/>
            </a:br>
            <a:endParaRPr lang="en-US" altLang="en-US" sz="2400"/>
          </a:p>
          <a:p>
            <a:r>
              <a:rPr lang="en-US" altLang="en-US" sz="2400"/>
              <a:t>RCTime requires a capacitor and a resistor network, either of which may be variable (adjustable).  Common variable resistance devices include:</a:t>
            </a:r>
          </a:p>
          <a:p>
            <a:pPr lvl="1"/>
            <a:r>
              <a:rPr lang="en-US" altLang="en-US" sz="2400"/>
              <a:t>Variable-Turn Resistors (Potentiometers)</a:t>
            </a:r>
          </a:p>
          <a:p>
            <a:pPr lvl="1"/>
            <a:r>
              <a:rPr lang="en-US" altLang="en-US" sz="2400"/>
              <a:t>Photo-Resistors</a:t>
            </a:r>
          </a:p>
          <a:p>
            <a:pPr lvl="1"/>
            <a:r>
              <a:rPr lang="en-US" altLang="en-US" sz="2400"/>
              <a:t>Temperature sensing devices such as thermistors</a:t>
            </a:r>
            <a:br>
              <a:rPr lang="en-US" altLang="en-US" sz="2400"/>
            </a:br>
            <a:endParaRPr lang="en-US" altLang="en-US" sz="2400"/>
          </a:p>
          <a:p>
            <a:r>
              <a:rPr lang="en-US" altLang="en-US" sz="2400"/>
              <a:t>Using RCTime with any of these devices can provide real-time analog data input.</a:t>
            </a:r>
            <a:r>
              <a:rPr lang="en-US" altLang="en-US" sz="2800"/>
              <a:t> </a:t>
            </a:r>
            <a:endParaRPr lang="en-US" altLang="en-US"/>
          </a:p>
        </p:txBody>
      </p:sp>
    </p:spTree>
  </p:cSld>
  <p:clrMapOvr>
    <a:masterClrMapping/>
  </p:clrMapOvr>
  <p:transition advClick="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94A2D31-91FB-40C4-B1D7-9A8D5BD4FBC0}"/>
              </a:ext>
            </a:extLst>
          </p:cNvPr>
          <p:cNvSpPr>
            <a:spLocks noGrp="1"/>
          </p:cNvSpPr>
          <p:nvPr>
            <p:ph type="sldNum" sz="quarter" idx="12"/>
          </p:nvPr>
        </p:nvSpPr>
        <p:spPr/>
        <p:txBody>
          <a:bodyPr/>
          <a:lstStyle/>
          <a:p>
            <a:fld id="{89138335-862E-4974-A9D9-D0521872E7CA}" type="slidenum">
              <a:rPr lang="en-US" altLang="en-US"/>
              <a:pPr/>
              <a:t>78</a:t>
            </a:fld>
            <a:endParaRPr lang="en-US" altLang="en-US"/>
          </a:p>
        </p:txBody>
      </p:sp>
      <p:sp>
        <p:nvSpPr>
          <p:cNvPr id="100354" name="Rectangle 2">
            <a:extLst>
              <a:ext uri="{FF2B5EF4-FFF2-40B4-BE49-F238E27FC236}">
                <a16:creationId xmlns:a16="http://schemas.microsoft.com/office/drawing/2014/main" id="{174A143A-E02B-47BB-BC39-1C60F046E876}"/>
              </a:ext>
            </a:extLst>
          </p:cNvPr>
          <p:cNvSpPr>
            <a:spLocks noGrp="1" noRot="1" noChangeArrowheads="1"/>
          </p:cNvSpPr>
          <p:nvPr>
            <p:ph type="title"/>
          </p:nvPr>
        </p:nvSpPr>
        <p:spPr/>
        <p:txBody>
          <a:bodyPr/>
          <a:lstStyle/>
          <a:p>
            <a:r>
              <a:rPr lang="en-US" altLang="en-US"/>
              <a:t>Connecting the RC Network</a:t>
            </a:r>
          </a:p>
        </p:txBody>
      </p:sp>
      <p:sp>
        <p:nvSpPr>
          <p:cNvPr id="100355" name="Rectangle 3">
            <a:extLst>
              <a:ext uri="{FF2B5EF4-FFF2-40B4-BE49-F238E27FC236}">
                <a16:creationId xmlns:a16="http://schemas.microsoft.com/office/drawing/2014/main" id="{BFF41C72-ECBB-4008-A925-F210C231504D}"/>
              </a:ext>
            </a:extLst>
          </p:cNvPr>
          <p:cNvSpPr>
            <a:spLocks noGrp="1" noRot="1" noChangeArrowheads="1"/>
          </p:cNvSpPr>
          <p:nvPr>
            <p:ph type="body" idx="1"/>
          </p:nvPr>
        </p:nvSpPr>
        <p:spPr>
          <a:xfrm>
            <a:off x="301625" y="762000"/>
            <a:ext cx="8540750" cy="762000"/>
          </a:xfrm>
        </p:spPr>
        <p:txBody>
          <a:bodyPr/>
          <a:lstStyle/>
          <a:p>
            <a:r>
              <a:rPr lang="en-US" altLang="en-US" sz="2400"/>
              <a:t>Connect the Resistor-Capacitor (RC) network:</a:t>
            </a:r>
            <a:endParaRPr lang="en-US" altLang="en-US" sz="3600"/>
          </a:p>
        </p:txBody>
      </p:sp>
      <p:sp>
        <p:nvSpPr>
          <p:cNvPr id="100362" name="Text Box 10">
            <a:extLst>
              <a:ext uri="{FF2B5EF4-FFF2-40B4-BE49-F238E27FC236}">
                <a16:creationId xmlns:a16="http://schemas.microsoft.com/office/drawing/2014/main" id="{BCD5D77A-F2BC-4BC9-AF42-12A4742575FA}"/>
              </a:ext>
            </a:extLst>
          </p:cNvPr>
          <p:cNvSpPr txBox="1">
            <a:spLocks noChangeArrowheads="1"/>
          </p:cNvSpPr>
          <p:nvPr/>
        </p:nvSpPr>
        <p:spPr bwMode="auto">
          <a:xfrm>
            <a:off x="838200" y="5334000"/>
            <a:ext cx="5715000" cy="1098550"/>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600" b="0"/>
              <a:t>RCTime measures the time to charge the capacitor through the resistor.  The higher the resistance, the longer the time.  For a full discussion on RCTime, please see your editor help files or BASIC Stamp Manual.</a:t>
            </a:r>
            <a:endParaRPr lang="en-US" altLang="en-US" sz="1600" b="0">
              <a:solidFill>
                <a:schemeClr val="tx1"/>
              </a:solidFill>
            </a:endParaRPr>
          </a:p>
        </p:txBody>
      </p:sp>
      <p:graphicFrame>
        <p:nvGraphicFramePr>
          <p:cNvPr id="100365" name="Object 13">
            <a:extLst>
              <a:ext uri="{FF2B5EF4-FFF2-40B4-BE49-F238E27FC236}">
                <a16:creationId xmlns:a16="http://schemas.microsoft.com/office/drawing/2014/main" id="{B127310C-B0EF-4FCD-B2B7-C0366DD6E782}"/>
              </a:ext>
            </a:extLst>
          </p:cNvPr>
          <p:cNvGraphicFramePr>
            <a:graphicFrameLocks noChangeAspect="1"/>
          </p:cNvGraphicFramePr>
          <p:nvPr/>
        </p:nvGraphicFramePr>
        <p:xfrm>
          <a:off x="838200" y="1905000"/>
          <a:ext cx="1981200" cy="1981200"/>
        </p:xfrm>
        <a:graphic>
          <a:graphicData uri="http://schemas.openxmlformats.org/presentationml/2006/ole">
            <mc:AlternateContent xmlns:mc="http://schemas.openxmlformats.org/markup-compatibility/2006">
              <mc:Choice xmlns:v="urn:schemas-microsoft-com:vml" Requires="v">
                <p:oleObj spid="_x0000_s100376" name="Bitmap Image" r:id="rId4" imgW="2343477" imgH="2343477" progId="Paint.Picture">
                  <p:embed/>
                </p:oleObj>
              </mc:Choice>
              <mc:Fallback>
                <p:oleObj name="Bitmap Image" r:id="rId4" imgW="2343477" imgH="2343477" progId="Paint.Picture">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905000"/>
                        <a:ext cx="1981200" cy="19812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0366" name="Picture 14" descr="M:\My Documents\TUTORIAL\newpics\FULL w-RCtime.jpg">
            <a:extLst>
              <a:ext uri="{FF2B5EF4-FFF2-40B4-BE49-F238E27FC236}">
                <a16:creationId xmlns:a16="http://schemas.microsoft.com/office/drawing/2014/main" id="{DB571DFC-E32A-4C40-9ADD-AC9EB5821A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8124" t="7500" r="29375" b="13750"/>
          <a:stretch>
            <a:fillRect/>
          </a:stretch>
        </p:blipFill>
        <p:spPr bwMode="auto">
          <a:xfrm>
            <a:off x="6096000" y="1905000"/>
            <a:ext cx="2436813" cy="2743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0367" name="Picture 15" descr="M:\My Documents\TUTORIAL\newpics\RC time.jpg">
            <a:extLst>
              <a:ext uri="{FF2B5EF4-FFF2-40B4-BE49-F238E27FC236}">
                <a16:creationId xmlns:a16="http://schemas.microsoft.com/office/drawing/2014/main" id="{F8345ADB-4A2C-4909-82CB-F65991CCA8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0937" t="13750" r="25626" b="12500"/>
          <a:stretch>
            <a:fillRect/>
          </a:stretch>
        </p:blipFill>
        <p:spPr bwMode="auto">
          <a:xfrm>
            <a:off x="3165475" y="1905000"/>
            <a:ext cx="2589213" cy="2743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0368" name="Text Box 16">
            <a:extLst>
              <a:ext uri="{FF2B5EF4-FFF2-40B4-BE49-F238E27FC236}">
                <a16:creationId xmlns:a16="http://schemas.microsoft.com/office/drawing/2014/main" id="{F91965F1-248C-4031-92A3-E83E8FD2B73B}"/>
              </a:ext>
            </a:extLst>
          </p:cNvPr>
          <p:cNvSpPr txBox="1">
            <a:spLocks noChangeArrowheads="1"/>
          </p:cNvSpPr>
          <p:nvPr/>
        </p:nvSpPr>
        <p:spPr bwMode="auto">
          <a:xfrm>
            <a:off x="3048000" y="4648200"/>
            <a:ext cx="2038350" cy="366713"/>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800" b="0">
                <a:solidFill>
                  <a:schemeClr val="hlink"/>
                </a:solidFill>
              </a:rPr>
              <a:t>RC Network alone</a:t>
            </a:r>
          </a:p>
        </p:txBody>
      </p:sp>
      <p:sp>
        <p:nvSpPr>
          <p:cNvPr id="100369" name="Text Box 17">
            <a:extLst>
              <a:ext uri="{FF2B5EF4-FFF2-40B4-BE49-F238E27FC236}">
                <a16:creationId xmlns:a16="http://schemas.microsoft.com/office/drawing/2014/main" id="{B8C2A3DC-3B0A-4C11-AEC0-2FC99DC64E4F}"/>
              </a:ext>
            </a:extLst>
          </p:cNvPr>
          <p:cNvSpPr txBox="1">
            <a:spLocks noChangeArrowheads="1"/>
          </p:cNvSpPr>
          <p:nvPr/>
        </p:nvSpPr>
        <p:spPr bwMode="auto">
          <a:xfrm>
            <a:off x="5962650" y="4648200"/>
            <a:ext cx="3028950" cy="366713"/>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800" b="0">
                <a:solidFill>
                  <a:schemeClr val="hlink"/>
                </a:solidFill>
              </a:rPr>
              <a:t>Full Circuit with RC Network</a:t>
            </a:r>
          </a:p>
        </p:txBody>
      </p:sp>
      <p:sp>
        <p:nvSpPr>
          <p:cNvPr id="100371" name="Rectangle 19">
            <a:extLst>
              <a:ext uri="{FF2B5EF4-FFF2-40B4-BE49-F238E27FC236}">
                <a16:creationId xmlns:a16="http://schemas.microsoft.com/office/drawing/2014/main" id="{5A652802-AF95-4D68-BF3C-35AA9103FFDD}"/>
              </a:ext>
            </a:extLst>
          </p:cNvPr>
          <p:cNvSpPr>
            <a:spLocks noChangeArrowheads="1"/>
          </p:cNvSpPr>
          <p:nvPr/>
        </p:nvSpPr>
        <p:spPr bwMode="auto">
          <a:xfrm>
            <a:off x="4724400" y="3429000"/>
            <a:ext cx="762000" cy="228600"/>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72" name="Line 20">
            <a:extLst>
              <a:ext uri="{FF2B5EF4-FFF2-40B4-BE49-F238E27FC236}">
                <a16:creationId xmlns:a16="http://schemas.microsoft.com/office/drawing/2014/main" id="{AA97EE57-ABF8-470F-9A33-C0AD52A1F544}"/>
              </a:ext>
            </a:extLst>
          </p:cNvPr>
          <p:cNvSpPr>
            <a:spLocks noChangeShapeType="1"/>
          </p:cNvSpPr>
          <p:nvPr/>
        </p:nvSpPr>
        <p:spPr bwMode="auto">
          <a:xfrm flipV="1">
            <a:off x="2514600" y="3657600"/>
            <a:ext cx="2209800" cy="91440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73" name="Rectangle 21">
            <a:extLst>
              <a:ext uri="{FF2B5EF4-FFF2-40B4-BE49-F238E27FC236}">
                <a16:creationId xmlns:a16="http://schemas.microsoft.com/office/drawing/2014/main" id="{18F7E768-F2F1-42D4-8C3D-1F1558223CAD}"/>
              </a:ext>
            </a:extLst>
          </p:cNvPr>
          <p:cNvSpPr>
            <a:spLocks noChangeArrowheads="1"/>
          </p:cNvSpPr>
          <p:nvPr/>
        </p:nvSpPr>
        <p:spPr bwMode="auto">
          <a:xfrm>
            <a:off x="7543800" y="3581400"/>
            <a:ext cx="762000" cy="228600"/>
          </a:xfrm>
          <a:prstGeom prst="rect">
            <a:avLst/>
          </a:prstGeom>
          <a:noFill/>
          <a:ln w="28575">
            <a:solidFill>
              <a:schemeClr val="tx2"/>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374" name="Line 22">
            <a:extLst>
              <a:ext uri="{FF2B5EF4-FFF2-40B4-BE49-F238E27FC236}">
                <a16:creationId xmlns:a16="http://schemas.microsoft.com/office/drawing/2014/main" id="{C3023B1A-2287-49FC-913A-82EA3C7E3328}"/>
              </a:ext>
            </a:extLst>
          </p:cNvPr>
          <p:cNvSpPr>
            <a:spLocks noChangeShapeType="1"/>
          </p:cNvSpPr>
          <p:nvPr/>
        </p:nvSpPr>
        <p:spPr bwMode="auto">
          <a:xfrm flipV="1">
            <a:off x="2514600" y="3810000"/>
            <a:ext cx="4953000" cy="76200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75" name="Text Box 23">
            <a:extLst>
              <a:ext uri="{FF2B5EF4-FFF2-40B4-BE49-F238E27FC236}">
                <a16:creationId xmlns:a16="http://schemas.microsoft.com/office/drawing/2014/main" id="{ECC13993-368B-4DFF-8981-23B809EDF981}"/>
              </a:ext>
            </a:extLst>
          </p:cNvPr>
          <p:cNvSpPr txBox="1">
            <a:spLocks noChangeArrowheads="1"/>
          </p:cNvSpPr>
          <p:nvPr/>
        </p:nvSpPr>
        <p:spPr bwMode="auto">
          <a:xfrm>
            <a:off x="735013" y="4135438"/>
            <a:ext cx="1866900" cy="106997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chemeClr val="tx2"/>
                </a:solidFill>
              </a:rPr>
              <a:t>Resistor, capacitor</a:t>
            </a:r>
            <a:br>
              <a:rPr lang="en-US" altLang="en-US" sz="1600" b="0">
                <a:solidFill>
                  <a:schemeClr val="tx2"/>
                </a:solidFill>
              </a:rPr>
            </a:br>
            <a:r>
              <a:rPr lang="en-US" altLang="en-US" sz="1600" b="0">
                <a:solidFill>
                  <a:schemeClr val="tx2"/>
                </a:solidFill>
              </a:rPr>
              <a:t>and center pin of</a:t>
            </a:r>
            <a:br>
              <a:rPr lang="en-US" altLang="en-US" sz="1600" b="0">
                <a:solidFill>
                  <a:schemeClr val="tx2"/>
                </a:solidFill>
              </a:rPr>
            </a:br>
            <a:r>
              <a:rPr lang="en-US" altLang="en-US" sz="1600" b="0">
                <a:solidFill>
                  <a:schemeClr val="tx2"/>
                </a:solidFill>
              </a:rPr>
              <a:t>potentiometer on</a:t>
            </a:r>
            <a:br>
              <a:rPr lang="en-US" altLang="en-US" sz="1600" b="0">
                <a:solidFill>
                  <a:schemeClr val="tx2"/>
                </a:solidFill>
              </a:rPr>
            </a:br>
            <a:r>
              <a:rPr lang="en-US" altLang="en-US" sz="1600" b="0">
                <a:solidFill>
                  <a:schemeClr val="tx2"/>
                </a:solidFill>
              </a:rPr>
              <a:t>same row.</a:t>
            </a:r>
          </a:p>
        </p:txBody>
      </p:sp>
    </p:spTree>
  </p:cSld>
  <p:clrMapOvr>
    <a:masterClrMapping/>
  </p:clrMapOvr>
  <p:transition advClick="0"/>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F55E39C-EE49-4B52-A4A3-C744459CAB58}"/>
              </a:ext>
            </a:extLst>
          </p:cNvPr>
          <p:cNvSpPr>
            <a:spLocks noGrp="1"/>
          </p:cNvSpPr>
          <p:nvPr>
            <p:ph type="sldNum" sz="quarter" idx="12"/>
          </p:nvPr>
        </p:nvSpPr>
        <p:spPr/>
        <p:txBody>
          <a:bodyPr/>
          <a:lstStyle/>
          <a:p>
            <a:fld id="{102EB217-50F7-4C56-85C2-EDF7A6B7266E}" type="slidenum">
              <a:rPr lang="en-US" altLang="en-US"/>
              <a:pPr/>
              <a:t>79</a:t>
            </a:fld>
            <a:endParaRPr lang="en-US" altLang="en-US"/>
          </a:p>
        </p:txBody>
      </p:sp>
      <p:sp>
        <p:nvSpPr>
          <p:cNvPr id="101378" name="Rectangle 2">
            <a:extLst>
              <a:ext uri="{FF2B5EF4-FFF2-40B4-BE49-F238E27FC236}">
                <a16:creationId xmlns:a16="http://schemas.microsoft.com/office/drawing/2014/main" id="{0C267D18-02FE-4494-B527-117D894689BC}"/>
              </a:ext>
            </a:extLst>
          </p:cNvPr>
          <p:cNvSpPr>
            <a:spLocks noGrp="1" noRot="1" noChangeArrowheads="1"/>
          </p:cNvSpPr>
          <p:nvPr>
            <p:ph type="title"/>
          </p:nvPr>
        </p:nvSpPr>
        <p:spPr/>
        <p:txBody>
          <a:bodyPr/>
          <a:lstStyle/>
          <a:p>
            <a:r>
              <a:rPr lang="en-US" altLang="en-US"/>
              <a:t>RCTime Code</a:t>
            </a:r>
          </a:p>
        </p:txBody>
      </p:sp>
      <p:sp>
        <p:nvSpPr>
          <p:cNvPr id="101379" name="Rectangle 3">
            <a:extLst>
              <a:ext uri="{FF2B5EF4-FFF2-40B4-BE49-F238E27FC236}">
                <a16:creationId xmlns:a16="http://schemas.microsoft.com/office/drawing/2014/main" id="{1F90F614-8973-422D-A40A-BA8741C45CD9}"/>
              </a:ext>
            </a:extLst>
          </p:cNvPr>
          <p:cNvSpPr>
            <a:spLocks noGrp="1" noRot="1" noChangeArrowheads="1"/>
          </p:cNvSpPr>
          <p:nvPr>
            <p:ph type="body" idx="1"/>
          </p:nvPr>
        </p:nvSpPr>
        <p:spPr>
          <a:xfrm>
            <a:off x="301625" y="762000"/>
            <a:ext cx="8540750" cy="5049838"/>
          </a:xfrm>
        </p:spPr>
        <p:txBody>
          <a:bodyPr/>
          <a:lstStyle/>
          <a:p>
            <a:r>
              <a:rPr lang="en-US" altLang="en-US" sz="2000"/>
              <a:t>Enter and run the following code.</a:t>
            </a:r>
            <a:br>
              <a:rPr lang="en-US" altLang="en-US" sz="2000"/>
            </a:br>
            <a:br>
              <a:rPr lang="en-US" altLang="en-US" sz="2000"/>
            </a:br>
            <a:br>
              <a:rPr lang="en-US" altLang="en-US" sz="2000"/>
            </a:br>
            <a:br>
              <a:rPr lang="en-US" altLang="en-US" sz="2000"/>
            </a:br>
            <a:br>
              <a:rPr lang="en-US" altLang="en-US" sz="2000"/>
            </a:br>
            <a:br>
              <a:rPr lang="en-US" altLang="en-US" sz="2000"/>
            </a:br>
            <a:br>
              <a:rPr lang="en-US" altLang="en-US" sz="2000"/>
            </a:br>
            <a:br>
              <a:rPr lang="en-US" altLang="en-US" sz="2000"/>
            </a:br>
            <a:br>
              <a:rPr lang="en-US" altLang="en-US" sz="2000"/>
            </a:br>
            <a:br>
              <a:rPr lang="en-US" altLang="en-US" sz="2000"/>
            </a:br>
            <a:br>
              <a:rPr lang="en-US" altLang="en-US" sz="2000"/>
            </a:br>
            <a:br>
              <a:rPr lang="en-US" altLang="en-US" sz="2000"/>
            </a:br>
            <a:br>
              <a:rPr lang="en-US" altLang="en-US" sz="2000"/>
            </a:br>
            <a:endParaRPr lang="en-US" altLang="en-US" sz="2000"/>
          </a:p>
          <a:p>
            <a:r>
              <a:rPr lang="en-US" altLang="en-US" sz="2000"/>
              <a:t>Adjust the resistor full each direction and monitor the value.  The full range should be approximately 0-5000.</a:t>
            </a:r>
          </a:p>
        </p:txBody>
      </p:sp>
      <p:sp>
        <p:nvSpPr>
          <p:cNvPr id="101380" name="Text Box 4">
            <a:extLst>
              <a:ext uri="{FF2B5EF4-FFF2-40B4-BE49-F238E27FC236}">
                <a16:creationId xmlns:a16="http://schemas.microsoft.com/office/drawing/2014/main" id="{A072D909-091D-4806-962B-F6B5E8356F8C}"/>
              </a:ext>
            </a:extLst>
          </p:cNvPr>
          <p:cNvSpPr txBox="1">
            <a:spLocks noChangeArrowheads="1"/>
          </p:cNvSpPr>
          <p:nvPr/>
        </p:nvSpPr>
        <p:spPr bwMode="auto">
          <a:xfrm>
            <a:off x="1295400" y="1447800"/>
            <a:ext cx="6465888" cy="3141663"/>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800" b="0">
                <a:solidFill>
                  <a:srgbClr val="FFFFFF"/>
                </a:solidFill>
              </a:rPr>
              <a:t>'Prog 4G: Monitoring RCTime</a:t>
            </a:r>
          </a:p>
          <a:p>
            <a:pPr algn="l">
              <a:spcBef>
                <a:spcPct val="0"/>
              </a:spcBef>
              <a:buClrTx/>
              <a:buSzTx/>
              <a:buFontTx/>
              <a:buNone/>
            </a:pPr>
            <a:endParaRPr lang="en-US" altLang="en-US" sz="1800" b="0">
              <a:solidFill>
                <a:srgbClr val="FFFFFF"/>
              </a:solidFill>
            </a:endParaRPr>
          </a:p>
          <a:p>
            <a:pPr algn="l">
              <a:spcBef>
                <a:spcPct val="0"/>
              </a:spcBef>
              <a:buClrTx/>
              <a:buSzTx/>
              <a:buFontTx/>
              <a:buNone/>
            </a:pPr>
            <a:r>
              <a:rPr lang="en-US" altLang="en-US" sz="1800" b="0">
                <a:solidFill>
                  <a:srgbClr val="FFFFFF"/>
                </a:solidFill>
              </a:rPr>
              <a:t>Pot VAR WORD	'Variable to hold results</a:t>
            </a:r>
          </a:p>
          <a:p>
            <a:pPr algn="l">
              <a:spcBef>
                <a:spcPct val="0"/>
              </a:spcBef>
              <a:buClrTx/>
              <a:buSzTx/>
              <a:buFontTx/>
              <a:buNone/>
            </a:pPr>
            <a:endParaRPr lang="en-US" altLang="en-US" sz="1800" b="0">
              <a:solidFill>
                <a:srgbClr val="FFFFFF"/>
              </a:solidFill>
            </a:endParaRPr>
          </a:p>
          <a:p>
            <a:pPr algn="l">
              <a:spcBef>
                <a:spcPct val="0"/>
              </a:spcBef>
              <a:buClrTx/>
              <a:buSzTx/>
              <a:buFontTx/>
              <a:buNone/>
            </a:pPr>
            <a:r>
              <a:rPr lang="en-US" altLang="en-US" sz="1800" b="0">
                <a:solidFill>
                  <a:srgbClr val="FFFFFF"/>
                </a:solidFill>
              </a:rPr>
              <a:t>Main:</a:t>
            </a:r>
          </a:p>
          <a:p>
            <a:pPr algn="l">
              <a:spcBef>
                <a:spcPct val="0"/>
              </a:spcBef>
              <a:buClrTx/>
              <a:buSzTx/>
              <a:buFontTx/>
              <a:buNone/>
            </a:pPr>
            <a:r>
              <a:rPr lang="en-US" altLang="en-US" sz="1800" b="0">
                <a:solidFill>
                  <a:srgbClr val="FFFFFF"/>
                </a:solidFill>
              </a:rPr>
              <a:t>    HIGH 7		'Discharge network</a:t>
            </a:r>
          </a:p>
          <a:p>
            <a:pPr algn="l">
              <a:spcBef>
                <a:spcPct val="0"/>
              </a:spcBef>
              <a:buClrTx/>
              <a:buSzTx/>
              <a:buFontTx/>
              <a:buNone/>
            </a:pPr>
            <a:r>
              <a:rPr lang="en-US" altLang="en-US" sz="1800" b="0">
                <a:solidFill>
                  <a:srgbClr val="FFFFFF"/>
                </a:solidFill>
              </a:rPr>
              <a:t>    PAUSE 1		'Time to fully discharge</a:t>
            </a:r>
          </a:p>
          <a:p>
            <a:pPr algn="l">
              <a:spcBef>
                <a:spcPct val="0"/>
              </a:spcBef>
              <a:buClrTx/>
              <a:buSzTx/>
              <a:buFontTx/>
              <a:buNone/>
            </a:pPr>
            <a:r>
              <a:rPr lang="en-US" altLang="en-US" sz="1800" b="0">
                <a:solidFill>
                  <a:srgbClr val="FFFFFF"/>
                </a:solidFill>
              </a:rPr>
              <a:t>    RCTIME 7,1,Pot	'Read charge time and store in Pot</a:t>
            </a:r>
          </a:p>
          <a:p>
            <a:pPr algn="l">
              <a:spcBef>
                <a:spcPct val="0"/>
              </a:spcBef>
              <a:buClrTx/>
              <a:buSzTx/>
              <a:buFontTx/>
              <a:buNone/>
            </a:pPr>
            <a:r>
              <a:rPr lang="en-US" altLang="en-US" sz="1800" b="0">
                <a:solidFill>
                  <a:srgbClr val="FFFFFF"/>
                </a:solidFill>
              </a:rPr>
              <a:t>    DEBUG ? Pot		'Display value of Pot</a:t>
            </a:r>
          </a:p>
          <a:p>
            <a:pPr algn="l">
              <a:spcBef>
                <a:spcPct val="0"/>
              </a:spcBef>
              <a:buClrTx/>
              <a:buSzTx/>
              <a:buFontTx/>
              <a:buNone/>
            </a:pPr>
            <a:r>
              <a:rPr lang="en-US" altLang="en-US" sz="1800" b="0">
                <a:solidFill>
                  <a:srgbClr val="FFFFFF"/>
                </a:solidFill>
              </a:rPr>
              <a:t>    PAUSE 500		'Short pause</a:t>
            </a:r>
          </a:p>
          <a:p>
            <a:pPr algn="l">
              <a:spcBef>
                <a:spcPct val="0"/>
              </a:spcBef>
              <a:buClrTx/>
              <a:buSzTx/>
              <a:buFontTx/>
              <a:buNone/>
            </a:pPr>
            <a:r>
              <a:rPr lang="en-US" altLang="en-US" sz="1800" b="0">
                <a:solidFill>
                  <a:srgbClr val="FFFFFF"/>
                </a:solidFill>
              </a:rPr>
              <a:t>GOTO Main		'Jump back to beginning </a:t>
            </a:r>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9D9254DC-F7D9-4810-AE1B-EAA44EF2B12A}"/>
              </a:ext>
            </a:extLst>
          </p:cNvPr>
          <p:cNvSpPr>
            <a:spLocks noGrp="1"/>
          </p:cNvSpPr>
          <p:nvPr>
            <p:ph type="sldNum" sz="quarter" idx="12"/>
          </p:nvPr>
        </p:nvSpPr>
        <p:spPr/>
        <p:txBody>
          <a:bodyPr/>
          <a:lstStyle/>
          <a:p>
            <a:fld id="{7A62BEA5-318D-4BEC-B05F-01B9F40B322A}" type="slidenum">
              <a:rPr lang="en-US" altLang="en-US"/>
              <a:pPr/>
              <a:t>8</a:t>
            </a:fld>
            <a:endParaRPr lang="en-US" altLang="en-US"/>
          </a:p>
        </p:txBody>
      </p:sp>
      <p:sp>
        <p:nvSpPr>
          <p:cNvPr id="215042" name="Rectangle 2">
            <a:extLst>
              <a:ext uri="{FF2B5EF4-FFF2-40B4-BE49-F238E27FC236}">
                <a16:creationId xmlns:a16="http://schemas.microsoft.com/office/drawing/2014/main" id="{A00D9C58-F7D5-4745-9727-31932D973CBD}"/>
              </a:ext>
            </a:extLst>
          </p:cNvPr>
          <p:cNvSpPr>
            <a:spLocks noGrp="1" noRot="1" noChangeArrowheads="1"/>
          </p:cNvSpPr>
          <p:nvPr>
            <p:ph type="title"/>
          </p:nvPr>
        </p:nvSpPr>
        <p:spPr>
          <a:xfrm>
            <a:off x="301625" y="152400"/>
            <a:ext cx="8540750" cy="838200"/>
          </a:xfrm>
        </p:spPr>
        <p:txBody>
          <a:bodyPr/>
          <a:lstStyle/>
          <a:p>
            <a:r>
              <a:rPr lang="en-US" altLang="en-US"/>
              <a:t>BASIC Stamp Module Components</a:t>
            </a:r>
          </a:p>
        </p:txBody>
      </p:sp>
      <p:graphicFrame>
        <p:nvGraphicFramePr>
          <p:cNvPr id="215046" name="Object 6">
            <a:extLst>
              <a:ext uri="{FF2B5EF4-FFF2-40B4-BE49-F238E27FC236}">
                <a16:creationId xmlns:a16="http://schemas.microsoft.com/office/drawing/2014/main" id="{D1352528-5371-4BF3-9565-BD7DF8FE5B3D}"/>
              </a:ext>
            </a:extLst>
          </p:cNvPr>
          <p:cNvGraphicFramePr>
            <a:graphicFrameLocks noChangeAspect="1"/>
          </p:cNvGraphicFramePr>
          <p:nvPr/>
        </p:nvGraphicFramePr>
        <p:xfrm>
          <a:off x="2819400" y="1219200"/>
          <a:ext cx="3249613" cy="5153025"/>
        </p:xfrm>
        <a:graphic>
          <a:graphicData uri="http://schemas.openxmlformats.org/presentationml/2006/ole">
            <mc:AlternateContent xmlns:mc="http://schemas.openxmlformats.org/markup-compatibility/2006">
              <mc:Choice xmlns:v="urn:schemas-microsoft-com:vml" Requires="v">
                <p:oleObj spid="_x0000_s215065" name="Bitmap Image" r:id="rId3" imgW="3247619" imgH="5152381" progId="Paint.Picture">
                  <p:embed/>
                </p:oleObj>
              </mc:Choice>
              <mc:Fallback>
                <p:oleObj name="Bitmap Image" r:id="rId3" imgW="3247619" imgH="5152381" progId="Paint.Picture">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219200"/>
                        <a:ext cx="3249613" cy="51530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47" name="Text Box 7">
            <a:extLst>
              <a:ext uri="{FF2B5EF4-FFF2-40B4-BE49-F238E27FC236}">
                <a16:creationId xmlns:a16="http://schemas.microsoft.com/office/drawing/2014/main" id="{2C64F19C-A324-4100-B256-72D6B19091BE}"/>
              </a:ext>
            </a:extLst>
          </p:cNvPr>
          <p:cNvSpPr txBox="1">
            <a:spLocks noChangeArrowheads="1"/>
          </p:cNvSpPr>
          <p:nvPr/>
        </p:nvSpPr>
        <p:spPr bwMode="auto">
          <a:xfrm>
            <a:off x="6324600" y="2667000"/>
            <a:ext cx="2173288" cy="140493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800">
                <a:solidFill>
                  <a:schemeClr val="tx1"/>
                </a:solidFill>
              </a:rPr>
              <a:t>5V Regulator</a:t>
            </a:r>
            <a:br>
              <a:rPr lang="en-US" altLang="en-US" sz="1800">
                <a:solidFill>
                  <a:schemeClr val="tx1"/>
                </a:solidFill>
              </a:rPr>
            </a:br>
            <a:r>
              <a:rPr lang="en-US" altLang="en-US" sz="1600" b="0">
                <a:solidFill>
                  <a:schemeClr val="tx1"/>
                </a:solidFill>
              </a:rPr>
              <a:t>Regulates voltage</a:t>
            </a:r>
            <a:br>
              <a:rPr lang="en-US" altLang="en-US" sz="1600" b="0">
                <a:solidFill>
                  <a:schemeClr val="tx1"/>
                </a:solidFill>
              </a:rPr>
            </a:br>
            <a:r>
              <a:rPr lang="en-US" altLang="en-US" sz="1600" b="0">
                <a:solidFill>
                  <a:schemeClr val="tx1"/>
                </a:solidFill>
              </a:rPr>
              <a:t>to 5V with a supply of </a:t>
            </a:r>
            <a:br>
              <a:rPr lang="en-US" altLang="en-US" sz="1600" b="0">
                <a:solidFill>
                  <a:schemeClr val="tx1"/>
                </a:solidFill>
              </a:rPr>
            </a:br>
            <a:r>
              <a:rPr lang="en-US" altLang="en-US" sz="1600" b="0">
                <a:solidFill>
                  <a:schemeClr val="tx1"/>
                </a:solidFill>
              </a:rPr>
              <a:t>5.5VDC to 15VDC</a:t>
            </a:r>
            <a:br>
              <a:rPr lang="en-US" altLang="en-US" sz="1600" b="0">
                <a:solidFill>
                  <a:schemeClr val="tx1"/>
                </a:solidFill>
              </a:rPr>
            </a:br>
            <a:endParaRPr lang="en-US" altLang="en-US" sz="2000" b="0">
              <a:solidFill>
                <a:schemeClr val="tx1"/>
              </a:solidFill>
            </a:endParaRPr>
          </a:p>
        </p:txBody>
      </p:sp>
      <p:sp>
        <p:nvSpPr>
          <p:cNvPr id="215048" name="Line 8">
            <a:extLst>
              <a:ext uri="{FF2B5EF4-FFF2-40B4-BE49-F238E27FC236}">
                <a16:creationId xmlns:a16="http://schemas.microsoft.com/office/drawing/2014/main" id="{9C21272B-4C1E-4418-84DD-8C0EEF8B5961}"/>
              </a:ext>
            </a:extLst>
          </p:cNvPr>
          <p:cNvSpPr>
            <a:spLocks noChangeShapeType="1"/>
          </p:cNvSpPr>
          <p:nvPr/>
        </p:nvSpPr>
        <p:spPr bwMode="auto">
          <a:xfrm flipH="1">
            <a:off x="5257800" y="2895600"/>
            <a:ext cx="990600" cy="0"/>
          </a:xfrm>
          <a:prstGeom prst="line">
            <a:avLst/>
          </a:prstGeom>
          <a:noFill/>
          <a:ln w="508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49" name="Text Box 9">
            <a:extLst>
              <a:ext uri="{FF2B5EF4-FFF2-40B4-BE49-F238E27FC236}">
                <a16:creationId xmlns:a16="http://schemas.microsoft.com/office/drawing/2014/main" id="{68ECFC36-DFF9-4FD0-A721-0BB3645EEA64}"/>
              </a:ext>
            </a:extLst>
          </p:cNvPr>
          <p:cNvSpPr txBox="1">
            <a:spLocks noChangeArrowheads="1"/>
          </p:cNvSpPr>
          <p:nvPr/>
        </p:nvSpPr>
        <p:spPr bwMode="auto">
          <a:xfrm>
            <a:off x="6324600" y="4038600"/>
            <a:ext cx="2613025" cy="1344613"/>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800">
                <a:solidFill>
                  <a:schemeClr val="tx1"/>
                </a:solidFill>
              </a:rPr>
              <a:t>Resonator</a:t>
            </a:r>
            <a:br>
              <a:rPr lang="en-US" altLang="en-US" sz="1800">
                <a:solidFill>
                  <a:schemeClr val="tx1"/>
                </a:solidFill>
              </a:rPr>
            </a:br>
            <a:r>
              <a:rPr lang="en-US" altLang="en-US" sz="1600" b="0">
                <a:solidFill>
                  <a:schemeClr val="tx1"/>
                </a:solidFill>
              </a:rPr>
              <a:t>Sets the speed at which</a:t>
            </a:r>
            <a:br>
              <a:rPr lang="en-US" altLang="en-US" sz="1600" b="0">
                <a:solidFill>
                  <a:schemeClr val="tx1"/>
                </a:solidFill>
              </a:rPr>
            </a:br>
            <a:r>
              <a:rPr lang="en-US" altLang="en-US" sz="1600" b="0">
                <a:solidFill>
                  <a:schemeClr val="tx1"/>
                </a:solidFill>
              </a:rPr>
              <a:t>instructions are processed.</a:t>
            </a:r>
          </a:p>
          <a:p>
            <a:pPr algn="l">
              <a:spcBef>
                <a:spcPct val="0"/>
              </a:spcBef>
              <a:buClrTx/>
              <a:buSzTx/>
              <a:buFontTx/>
              <a:buNone/>
            </a:pPr>
            <a:br>
              <a:rPr lang="en-US" altLang="en-US" sz="1600" b="0">
                <a:solidFill>
                  <a:schemeClr val="tx1"/>
                </a:solidFill>
              </a:rPr>
            </a:br>
            <a:endParaRPr lang="en-US" altLang="en-US" sz="1600" b="0">
              <a:solidFill>
                <a:schemeClr val="tx1"/>
              </a:solidFill>
            </a:endParaRPr>
          </a:p>
        </p:txBody>
      </p:sp>
      <p:sp>
        <p:nvSpPr>
          <p:cNvPr id="215050" name="Line 10">
            <a:extLst>
              <a:ext uri="{FF2B5EF4-FFF2-40B4-BE49-F238E27FC236}">
                <a16:creationId xmlns:a16="http://schemas.microsoft.com/office/drawing/2014/main" id="{CBFA3388-165C-4467-ACE4-377865534ED1}"/>
              </a:ext>
            </a:extLst>
          </p:cNvPr>
          <p:cNvSpPr>
            <a:spLocks noChangeShapeType="1"/>
          </p:cNvSpPr>
          <p:nvPr/>
        </p:nvSpPr>
        <p:spPr bwMode="auto">
          <a:xfrm flipH="1" flipV="1">
            <a:off x="5181600" y="4191000"/>
            <a:ext cx="1143000" cy="0"/>
          </a:xfrm>
          <a:prstGeom prst="line">
            <a:avLst/>
          </a:prstGeom>
          <a:noFill/>
          <a:ln w="508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51" name="Text Box 11">
            <a:extLst>
              <a:ext uri="{FF2B5EF4-FFF2-40B4-BE49-F238E27FC236}">
                <a16:creationId xmlns:a16="http://schemas.microsoft.com/office/drawing/2014/main" id="{985FE0B4-CD5B-40F6-8C14-05053A408B8B}"/>
              </a:ext>
            </a:extLst>
          </p:cNvPr>
          <p:cNvSpPr txBox="1">
            <a:spLocks noChangeArrowheads="1"/>
          </p:cNvSpPr>
          <p:nvPr/>
        </p:nvSpPr>
        <p:spPr bwMode="auto">
          <a:xfrm>
            <a:off x="381000" y="2971800"/>
            <a:ext cx="2093913" cy="855663"/>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800">
                <a:solidFill>
                  <a:schemeClr val="tx1"/>
                </a:solidFill>
              </a:rPr>
              <a:t>EEPROM</a:t>
            </a:r>
            <a:br>
              <a:rPr lang="en-US" altLang="en-US" sz="1800" b="0">
                <a:solidFill>
                  <a:schemeClr val="tx1"/>
                </a:solidFill>
              </a:rPr>
            </a:br>
            <a:r>
              <a:rPr lang="en-US" altLang="en-US" sz="1600" b="0">
                <a:solidFill>
                  <a:schemeClr val="tx1"/>
                </a:solidFill>
              </a:rPr>
              <a:t>Stores the tokenized </a:t>
            </a:r>
            <a:br>
              <a:rPr lang="en-US" altLang="en-US" sz="1600" b="0">
                <a:solidFill>
                  <a:schemeClr val="tx1"/>
                </a:solidFill>
              </a:rPr>
            </a:br>
            <a:r>
              <a:rPr lang="en-US" altLang="en-US" sz="1600" b="0">
                <a:solidFill>
                  <a:schemeClr val="tx1"/>
                </a:solidFill>
              </a:rPr>
              <a:t>PBASIC program.</a:t>
            </a:r>
          </a:p>
        </p:txBody>
      </p:sp>
      <p:sp>
        <p:nvSpPr>
          <p:cNvPr id="215052" name="Line 12">
            <a:extLst>
              <a:ext uri="{FF2B5EF4-FFF2-40B4-BE49-F238E27FC236}">
                <a16:creationId xmlns:a16="http://schemas.microsoft.com/office/drawing/2014/main" id="{63EE9B61-AF71-4015-8A47-628A4E59B2E6}"/>
              </a:ext>
            </a:extLst>
          </p:cNvPr>
          <p:cNvSpPr>
            <a:spLocks noChangeShapeType="1"/>
          </p:cNvSpPr>
          <p:nvPr/>
        </p:nvSpPr>
        <p:spPr bwMode="auto">
          <a:xfrm flipV="1">
            <a:off x="1524000" y="3124200"/>
            <a:ext cx="2057400" cy="0"/>
          </a:xfrm>
          <a:prstGeom prst="line">
            <a:avLst/>
          </a:prstGeom>
          <a:noFill/>
          <a:ln w="508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53" name="Text Box 13">
            <a:extLst>
              <a:ext uri="{FF2B5EF4-FFF2-40B4-BE49-F238E27FC236}">
                <a16:creationId xmlns:a16="http://schemas.microsoft.com/office/drawing/2014/main" id="{DF12B479-FD33-4299-814E-13770AF65B31}"/>
              </a:ext>
            </a:extLst>
          </p:cNvPr>
          <p:cNvSpPr txBox="1">
            <a:spLocks noChangeArrowheads="1"/>
          </p:cNvSpPr>
          <p:nvPr/>
        </p:nvSpPr>
        <p:spPr bwMode="auto">
          <a:xfrm>
            <a:off x="304800" y="5257800"/>
            <a:ext cx="2417763" cy="1344613"/>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800">
                <a:solidFill>
                  <a:schemeClr val="tx1"/>
                </a:solidFill>
              </a:rPr>
              <a:t>Interpreter Chip</a:t>
            </a:r>
            <a:br>
              <a:rPr lang="en-US" altLang="en-US" sz="1800" b="0">
                <a:solidFill>
                  <a:schemeClr val="tx1"/>
                </a:solidFill>
              </a:rPr>
            </a:br>
            <a:r>
              <a:rPr lang="en-US" altLang="en-US" sz="1600" b="0">
                <a:solidFill>
                  <a:schemeClr val="tx1"/>
                </a:solidFill>
              </a:rPr>
              <a:t>Reads the BASIC program from the EEPROM and executes the instructions.</a:t>
            </a:r>
            <a:endParaRPr lang="en-US" altLang="en-US" sz="2000" b="0">
              <a:solidFill>
                <a:schemeClr val="tx1"/>
              </a:solidFill>
            </a:endParaRPr>
          </a:p>
        </p:txBody>
      </p:sp>
      <p:sp>
        <p:nvSpPr>
          <p:cNvPr id="215054" name="Line 14">
            <a:extLst>
              <a:ext uri="{FF2B5EF4-FFF2-40B4-BE49-F238E27FC236}">
                <a16:creationId xmlns:a16="http://schemas.microsoft.com/office/drawing/2014/main" id="{C242F019-8D05-4AFC-8A20-E6A1B6A65350}"/>
              </a:ext>
            </a:extLst>
          </p:cNvPr>
          <p:cNvSpPr>
            <a:spLocks noChangeShapeType="1"/>
          </p:cNvSpPr>
          <p:nvPr/>
        </p:nvSpPr>
        <p:spPr bwMode="auto">
          <a:xfrm flipV="1">
            <a:off x="2319338" y="5410200"/>
            <a:ext cx="1795462" cy="0"/>
          </a:xfrm>
          <a:prstGeom prst="line">
            <a:avLst/>
          </a:prstGeom>
          <a:noFill/>
          <a:ln w="508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60" name="Rectangle 20">
            <a:extLst>
              <a:ext uri="{FF2B5EF4-FFF2-40B4-BE49-F238E27FC236}">
                <a16:creationId xmlns:a16="http://schemas.microsoft.com/office/drawing/2014/main" id="{BE0F5C51-B991-482D-A693-52DCDAE5675C}"/>
              </a:ext>
            </a:extLst>
          </p:cNvPr>
          <p:cNvSpPr>
            <a:spLocks noChangeArrowheads="1"/>
          </p:cNvSpPr>
          <p:nvPr/>
        </p:nvSpPr>
        <p:spPr bwMode="auto">
          <a:xfrm>
            <a:off x="3352800" y="1219200"/>
            <a:ext cx="1905000" cy="762000"/>
          </a:xfrm>
          <a:prstGeom prst="rect">
            <a:avLst/>
          </a:prstGeom>
          <a:noFill/>
          <a:ln w="38100">
            <a:solidFill>
              <a:schemeClr val="tx2"/>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62" name="Text Box 22">
            <a:extLst>
              <a:ext uri="{FF2B5EF4-FFF2-40B4-BE49-F238E27FC236}">
                <a16:creationId xmlns:a16="http://schemas.microsoft.com/office/drawing/2014/main" id="{E5627A65-8654-46A1-A599-55AEB10A7CF9}"/>
              </a:ext>
            </a:extLst>
          </p:cNvPr>
          <p:cNvSpPr txBox="1">
            <a:spLocks noChangeArrowheads="1"/>
          </p:cNvSpPr>
          <p:nvPr/>
        </p:nvSpPr>
        <p:spPr bwMode="auto">
          <a:xfrm>
            <a:off x="381000" y="990600"/>
            <a:ext cx="2517775" cy="16192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800">
                <a:solidFill>
                  <a:schemeClr val="tx1"/>
                </a:solidFill>
              </a:rPr>
              <a:t>Serial Signal</a:t>
            </a:r>
            <a:br>
              <a:rPr lang="en-US" altLang="en-US" sz="1800">
                <a:solidFill>
                  <a:schemeClr val="tx1"/>
                </a:solidFill>
              </a:rPr>
            </a:br>
            <a:r>
              <a:rPr lang="en-US" altLang="en-US" sz="1800">
                <a:solidFill>
                  <a:schemeClr val="tx1"/>
                </a:solidFill>
              </a:rPr>
              <a:t>Conditioning</a:t>
            </a:r>
            <a:br>
              <a:rPr lang="en-US" altLang="en-US" sz="1800" b="0">
                <a:solidFill>
                  <a:schemeClr val="tx1"/>
                </a:solidFill>
              </a:rPr>
            </a:br>
            <a:r>
              <a:rPr lang="en-US" altLang="en-US" sz="1600" b="0">
                <a:solidFill>
                  <a:schemeClr val="tx1"/>
                </a:solidFill>
              </a:rPr>
              <a:t>Conditions voltage</a:t>
            </a:r>
            <a:br>
              <a:rPr lang="en-US" altLang="en-US" sz="1600" b="0">
                <a:solidFill>
                  <a:schemeClr val="tx1"/>
                </a:solidFill>
              </a:rPr>
            </a:br>
            <a:r>
              <a:rPr lang="en-US" altLang="en-US" sz="1600" b="0">
                <a:solidFill>
                  <a:schemeClr val="tx1"/>
                </a:solidFill>
              </a:rPr>
              <a:t>signals between PC serial</a:t>
            </a:r>
            <a:br>
              <a:rPr lang="en-US" altLang="en-US" sz="1600" b="0">
                <a:solidFill>
                  <a:schemeClr val="tx1"/>
                </a:solidFill>
              </a:rPr>
            </a:br>
            <a:r>
              <a:rPr lang="en-US" altLang="en-US" sz="1600" b="0">
                <a:solidFill>
                  <a:schemeClr val="tx1"/>
                </a:solidFill>
              </a:rPr>
              <a:t>connection (+/- 12V) and </a:t>
            </a:r>
            <a:br>
              <a:rPr lang="en-US" altLang="en-US" sz="1600" b="0">
                <a:solidFill>
                  <a:schemeClr val="tx1"/>
                </a:solidFill>
              </a:rPr>
            </a:br>
            <a:r>
              <a:rPr lang="en-US" altLang="en-US" sz="1600" b="0">
                <a:solidFill>
                  <a:schemeClr val="tx1"/>
                </a:solidFill>
              </a:rPr>
              <a:t>BASIC Stamp (5V)</a:t>
            </a:r>
          </a:p>
        </p:txBody>
      </p:sp>
      <p:sp>
        <p:nvSpPr>
          <p:cNvPr id="215063" name="Line 23">
            <a:extLst>
              <a:ext uri="{FF2B5EF4-FFF2-40B4-BE49-F238E27FC236}">
                <a16:creationId xmlns:a16="http://schemas.microsoft.com/office/drawing/2014/main" id="{C77CEBB3-D276-4491-8F81-FEF4E2476585}"/>
              </a:ext>
            </a:extLst>
          </p:cNvPr>
          <p:cNvSpPr>
            <a:spLocks noChangeShapeType="1"/>
          </p:cNvSpPr>
          <p:nvPr/>
        </p:nvSpPr>
        <p:spPr bwMode="auto">
          <a:xfrm flipV="1">
            <a:off x="1981200" y="1524000"/>
            <a:ext cx="1371600" cy="0"/>
          </a:xfrm>
          <a:prstGeom prst="line">
            <a:avLst/>
          </a:prstGeom>
          <a:noFill/>
          <a:ln w="508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8333E257-893C-4B04-9145-77FA0C050B8F}"/>
              </a:ext>
            </a:extLst>
          </p:cNvPr>
          <p:cNvSpPr>
            <a:spLocks noGrp="1"/>
          </p:cNvSpPr>
          <p:nvPr>
            <p:ph type="sldNum" sz="quarter" idx="12"/>
          </p:nvPr>
        </p:nvSpPr>
        <p:spPr/>
        <p:txBody>
          <a:bodyPr/>
          <a:lstStyle/>
          <a:p>
            <a:fld id="{8545789E-C387-4FFF-B21B-AB118011FB68}" type="slidenum">
              <a:rPr lang="en-US" altLang="en-US"/>
              <a:pPr/>
              <a:t>80</a:t>
            </a:fld>
            <a:endParaRPr lang="en-US" altLang="en-US"/>
          </a:p>
        </p:txBody>
      </p:sp>
      <p:sp>
        <p:nvSpPr>
          <p:cNvPr id="128002" name="Rectangle 2">
            <a:extLst>
              <a:ext uri="{FF2B5EF4-FFF2-40B4-BE49-F238E27FC236}">
                <a16:creationId xmlns:a16="http://schemas.microsoft.com/office/drawing/2014/main" id="{B4273AF8-03A0-4B8A-A4EC-FD1FDCCBEF2C}"/>
              </a:ext>
            </a:extLst>
          </p:cNvPr>
          <p:cNvSpPr>
            <a:spLocks noGrp="1" noRot="1" noChangeArrowheads="1"/>
          </p:cNvSpPr>
          <p:nvPr>
            <p:ph type="title"/>
          </p:nvPr>
        </p:nvSpPr>
        <p:spPr/>
        <p:txBody>
          <a:bodyPr/>
          <a:lstStyle/>
          <a:p>
            <a:r>
              <a:rPr lang="en-US" altLang="en-US"/>
              <a:t>RCTime Code Discussion</a:t>
            </a:r>
          </a:p>
        </p:txBody>
      </p:sp>
      <p:sp>
        <p:nvSpPr>
          <p:cNvPr id="128003" name="Rectangle 3">
            <a:extLst>
              <a:ext uri="{FF2B5EF4-FFF2-40B4-BE49-F238E27FC236}">
                <a16:creationId xmlns:a16="http://schemas.microsoft.com/office/drawing/2014/main" id="{9943BD4A-E639-4A68-8DB0-96BA24B000ED}"/>
              </a:ext>
            </a:extLst>
          </p:cNvPr>
          <p:cNvSpPr>
            <a:spLocks noGrp="1" noRot="1" noChangeArrowheads="1"/>
          </p:cNvSpPr>
          <p:nvPr>
            <p:ph type="body" idx="1"/>
          </p:nvPr>
        </p:nvSpPr>
        <p:spPr/>
        <p:txBody>
          <a:bodyPr/>
          <a:lstStyle/>
          <a:p>
            <a:r>
              <a:rPr lang="en-US" altLang="en-US" sz="2400" b="1">
                <a:solidFill>
                  <a:schemeClr val="tx2"/>
                </a:solidFill>
              </a:rPr>
              <a:t>Pot VAR WORD</a:t>
            </a:r>
            <a:r>
              <a:rPr lang="en-US" altLang="en-US" sz="2400"/>
              <a:t> defines a variable named Pot.  More about variables will be discussed in the next section.</a:t>
            </a:r>
            <a:br>
              <a:rPr lang="en-US" altLang="en-US" sz="2400"/>
            </a:br>
            <a:endParaRPr lang="en-US" altLang="en-US" sz="2400"/>
          </a:p>
          <a:p>
            <a:r>
              <a:rPr lang="en-US" altLang="en-US" sz="2400" b="1">
                <a:solidFill>
                  <a:schemeClr val="tx2"/>
                </a:solidFill>
              </a:rPr>
              <a:t>HIGH 7</a:t>
            </a:r>
            <a:r>
              <a:rPr lang="en-US" altLang="en-US" sz="2400"/>
              <a:t> places +5V on pin 7, discharging the capacitor.</a:t>
            </a:r>
            <a:br>
              <a:rPr lang="en-US" altLang="en-US" sz="2400"/>
            </a:br>
            <a:endParaRPr lang="en-US" altLang="en-US" sz="2400"/>
          </a:p>
          <a:p>
            <a:r>
              <a:rPr lang="en-US" altLang="en-US" sz="2400" b="1">
                <a:solidFill>
                  <a:schemeClr val="tx2"/>
                </a:solidFill>
              </a:rPr>
              <a:t>PAUSE 1</a:t>
            </a:r>
            <a:r>
              <a:rPr lang="en-US" altLang="en-US" sz="2400"/>
              <a:t> provides time to allow the capacitor to fully discharge.</a:t>
            </a:r>
          </a:p>
          <a:p>
            <a:endParaRPr lang="en-US" altLang="en-US" sz="2400"/>
          </a:p>
          <a:p>
            <a:r>
              <a:rPr lang="en-US" altLang="en-US" sz="2400" b="1">
                <a:solidFill>
                  <a:schemeClr val="tx2"/>
                </a:solidFill>
              </a:rPr>
              <a:t>RCTIME 7,1,Pot</a:t>
            </a:r>
            <a:r>
              <a:rPr lang="en-US" altLang="en-US" sz="2400"/>
              <a:t> instructs the BS2 to time on pin 7 how long it takes leave the specified state (1) and store the results into the variable Pot.</a:t>
            </a:r>
            <a:r>
              <a:rPr lang="en-US" altLang="en-US" sz="2800"/>
              <a:t> </a:t>
            </a:r>
          </a:p>
          <a:p>
            <a:pPr lvl="1"/>
            <a:r>
              <a:rPr lang="en-US" altLang="en-US" b="1">
                <a:solidFill>
                  <a:schemeClr val="tx2"/>
                </a:solidFill>
              </a:rPr>
              <a:t>RCTIME pin, state, variable</a:t>
            </a:r>
          </a:p>
        </p:txBody>
      </p:sp>
    </p:spTree>
  </p:cSld>
  <p:clrMapOvr>
    <a:masterClrMapping/>
  </p:clrMapOvr>
  <p:transition advClick="0"/>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a:extLst>
              <a:ext uri="{FF2B5EF4-FFF2-40B4-BE49-F238E27FC236}">
                <a16:creationId xmlns:a16="http://schemas.microsoft.com/office/drawing/2014/main" id="{38752D3E-3ADD-4D46-9EF9-D7AADB350C35}"/>
              </a:ext>
            </a:extLst>
          </p:cNvPr>
          <p:cNvSpPr>
            <a:spLocks noGrp="1"/>
          </p:cNvSpPr>
          <p:nvPr>
            <p:ph type="sldNum" sz="quarter" idx="12"/>
          </p:nvPr>
        </p:nvSpPr>
        <p:spPr/>
        <p:txBody>
          <a:bodyPr/>
          <a:lstStyle/>
          <a:p>
            <a:fld id="{3CDEEF5B-9EB0-4675-932E-9A2A56E389D4}" type="slidenum">
              <a:rPr lang="en-US" altLang="en-US"/>
              <a:pPr/>
              <a:t>81</a:t>
            </a:fld>
            <a:endParaRPr lang="en-US" altLang="en-US"/>
          </a:p>
        </p:txBody>
      </p:sp>
      <p:pic>
        <p:nvPicPr>
          <p:cNvPr id="296988" name="Picture 28">
            <a:extLst>
              <a:ext uri="{FF2B5EF4-FFF2-40B4-BE49-F238E27FC236}">
                <a16:creationId xmlns:a16="http://schemas.microsoft.com/office/drawing/2014/main" id="{AE9030A5-DCA4-4C28-9465-993D3FFB96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50" t="10596" r="41017" b="26897"/>
          <a:stretch>
            <a:fillRect/>
          </a:stretch>
        </p:blipFill>
        <p:spPr bwMode="auto">
          <a:xfrm>
            <a:off x="1143000" y="2667000"/>
            <a:ext cx="4191000" cy="3506788"/>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62" name="Rectangle 2">
            <a:extLst>
              <a:ext uri="{FF2B5EF4-FFF2-40B4-BE49-F238E27FC236}">
                <a16:creationId xmlns:a16="http://schemas.microsoft.com/office/drawing/2014/main" id="{2B95F4C7-EC60-499E-AD61-235E0E514E48}"/>
              </a:ext>
            </a:extLst>
          </p:cNvPr>
          <p:cNvSpPr>
            <a:spLocks noGrp="1" noRot="1" noChangeArrowheads="1"/>
          </p:cNvSpPr>
          <p:nvPr>
            <p:ph type="title"/>
          </p:nvPr>
        </p:nvSpPr>
        <p:spPr/>
        <p:txBody>
          <a:bodyPr/>
          <a:lstStyle/>
          <a:p>
            <a:r>
              <a:rPr lang="en-US" altLang="en-US"/>
              <a:t>RCTime Graph</a:t>
            </a:r>
          </a:p>
        </p:txBody>
      </p:sp>
      <p:pic>
        <p:nvPicPr>
          <p:cNvPr id="296965" name="Picture 5" descr="M:\My Documents\TUTORIAL\newpics\RC time.jpg">
            <a:extLst>
              <a:ext uri="{FF2B5EF4-FFF2-40B4-BE49-F238E27FC236}">
                <a16:creationId xmlns:a16="http://schemas.microsoft.com/office/drawing/2014/main" id="{A767888D-5029-4F16-A9CF-ADFC83B409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937" t="13750" r="25626" b="12500"/>
          <a:stretch>
            <a:fillRect/>
          </a:stretch>
        </p:blipFill>
        <p:spPr bwMode="auto">
          <a:xfrm>
            <a:off x="6248400" y="685800"/>
            <a:ext cx="1798638" cy="19050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6968" name="Line 8">
            <a:extLst>
              <a:ext uri="{FF2B5EF4-FFF2-40B4-BE49-F238E27FC236}">
                <a16:creationId xmlns:a16="http://schemas.microsoft.com/office/drawing/2014/main" id="{241DFA27-EF0D-4041-B742-9494EC4CAF8F}"/>
              </a:ext>
            </a:extLst>
          </p:cNvPr>
          <p:cNvSpPr>
            <a:spLocks noChangeShapeType="1"/>
          </p:cNvSpPr>
          <p:nvPr/>
        </p:nvSpPr>
        <p:spPr bwMode="auto">
          <a:xfrm flipV="1">
            <a:off x="6705600" y="1676400"/>
            <a:ext cx="0" cy="114300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69" name="Text Box 9">
            <a:extLst>
              <a:ext uri="{FF2B5EF4-FFF2-40B4-BE49-F238E27FC236}">
                <a16:creationId xmlns:a16="http://schemas.microsoft.com/office/drawing/2014/main" id="{0A92EA00-ECFD-4A17-892E-E8EF5678FA84}"/>
              </a:ext>
            </a:extLst>
          </p:cNvPr>
          <p:cNvSpPr txBox="1">
            <a:spLocks noChangeArrowheads="1"/>
          </p:cNvSpPr>
          <p:nvPr/>
        </p:nvSpPr>
        <p:spPr bwMode="auto">
          <a:xfrm>
            <a:off x="6400800" y="2819400"/>
            <a:ext cx="1484313" cy="3048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400">
                <a:solidFill>
                  <a:schemeClr val="tx2"/>
                </a:solidFill>
              </a:rPr>
              <a:t>Measured at P7</a:t>
            </a:r>
            <a:endParaRPr lang="en-US" altLang="en-US" sz="1600" b="0">
              <a:solidFill>
                <a:schemeClr val="tx2"/>
              </a:solidFill>
            </a:endParaRPr>
          </a:p>
        </p:txBody>
      </p:sp>
      <p:sp>
        <p:nvSpPr>
          <p:cNvPr id="296971" name="Text Box 11">
            <a:extLst>
              <a:ext uri="{FF2B5EF4-FFF2-40B4-BE49-F238E27FC236}">
                <a16:creationId xmlns:a16="http://schemas.microsoft.com/office/drawing/2014/main" id="{212F1A25-4916-4E86-BA05-1F653D1CD89F}"/>
              </a:ext>
            </a:extLst>
          </p:cNvPr>
          <p:cNvSpPr txBox="1">
            <a:spLocks noChangeArrowheads="1"/>
          </p:cNvSpPr>
          <p:nvPr/>
        </p:nvSpPr>
        <p:spPr bwMode="auto">
          <a:xfrm>
            <a:off x="228600" y="4267200"/>
            <a:ext cx="838200" cy="3048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a:solidFill>
                  <a:schemeClr val="tx2"/>
                </a:solidFill>
              </a:rPr>
              <a:t>1V/div          </a:t>
            </a:r>
            <a:endParaRPr lang="en-US" altLang="en-US" sz="1600" b="0">
              <a:solidFill>
                <a:schemeClr val="tx2"/>
              </a:solidFill>
            </a:endParaRPr>
          </a:p>
        </p:txBody>
      </p:sp>
      <p:sp>
        <p:nvSpPr>
          <p:cNvPr id="296972" name="Text Box 12">
            <a:extLst>
              <a:ext uri="{FF2B5EF4-FFF2-40B4-BE49-F238E27FC236}">
                <a16:creationId xmlns:a16="http://schemas.microsoft.com/office/drawing/2014/main" id="{7F02DEE6-EF90-47C2-A945-EF2F2853398D}"/>
              </a:ext>
            </a:extLst>
          </p:cNvPr>
          <p:cNvSpPr txBox="1">
            <a:spLocks noChangeArrowheads="1"/>
          </p:cNvSpPr>
          <p:nvPr/>
        </p:nvSpPr>
        <p:spPr bwMode="auto">
          <a:xfrm>
            <a:off x="2819400" y="6248400"/>
            <a:ext cx="1143000" cy="3048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a:solidFill>
                  <a:schemeClr val="tx2"/>
                </a:solidFill>
              </a:rPr>
              <a:t>0.5mS/div          </a:t>
            </a:r>
            <a:endParaRPr lang="en-US" altLang="en-US" sz="1600" b="0">
              <a:solidFill>
                <a:schemeClr val="tx2"/>
              </a:solidFill>
            </a:endParaRPr>
          </a:p>
        </p:txBody>
      </p:sp>
      <p:sp>
        <p:nvSpPr>
          <p:cNvPr id="296973" name="Text Box 13">
            <a:extLst>
              <a:ext uri="{FF2B5EF4-FFF2-40B4-BE49-F238E27FC236}">
                <a16:creationId xmlns:a16="http://schemas.microsoft.com/office/drawing/2014/main" id="{78655AE6-F267-42C5-8FEB-8B24D69FF5E6}"/>
              </a:ext>
            </a:extLst>
          </p:cNvPr>
          <p:cNvSpPr txBox="1">
            <a:spLocks noChangeArrowheads="1"/>
          </p:cNvSpPr>
          <p:nvPr/>
        </p:nvSpPr>
        <p:spPr bwMode="auto">
          <a:xfrm>
            <a:off x="228600" y="5105400"/>
            <a:ext cx="533400" cy="3048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a:solidFill>
                  <a:schemeClr val="tx2"/>
                </a:solidFill>
              </a:rPr>
              <a:t>Vss          </a:t>
            </a:r>
            <a:endParaRPr lang="en-US" altLang="en-US" sz="1600" b="0">
              <a:solidFill>
                <a:schemeClr val="tx2"/>
              </a:solidFill>
            </a:endParaRPr>
          </a:p>
        </p:txBody>
      </p:sp>
      <p:sp>
        <p:nvSpPr>
          <p:cNvPr id="296974" name="Line 14">
            <a:extLst>
              <a:ext uri="{FF2B5EF4-FFF2-40B4-BE49-F238E27FC236}">
                <a16:creationId xmlns:a16="http://schemas.microsoft.com/office/drawing/2014/main" id="{A08C479C-B7FA-4C90-9345-46DCE3999B8E}"/>
              </a:ext>
            </a:extLst>
          </p:cNvPr>
          <p:cNvSpPr>
            <a:spLocks noChangeShapeType="1"/>
          </p:cNvSpPr>
          <p:nvPr/>
        </p:nvSpPr>
        <p:spPr bwMode="auto">
          <a:xfrm flipV="1">
            <a:off x="762000" y="5257800"/>
            <a:ext cx="304800"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76" name="Rectangle 16">
            <a:extLst>
              <a:ext uri="{FF2B5EF4-FFF2-40B4-BE49-F238E27FC236}">
                <a16:creationId xmlns:a16="http://schemas.microsoft.com/office/drawing/2014/main" id="{81F00318-DA44-432C-9E32-546474CEDF1D}"/>
              </a:ext>
            </a:extLst>
          </p:cNvPr>
          <p:cNvSpPr>
            <a:spLocks noGrp="1" noRot="1" noChangeArrowheads="1"/>
          </p:cNvSpPr>
          <p:nvPr>
            <p:ph type="body" idx="1"/>
          </p:nvPr>
        </p:nvSpPr>
        <p:spPr>
          <a:xfrm>
            <a:off x="5562600" y="3200400"/>
            <a:ext cx="3352800" cy="2971800"/>
          </a:xfrm>
          <a:noFill/>
          <a:ln/>
        </p:spPr>
        <p:txBody>
          <a:bodyPr/>
          <a:lstStyle/>
          <a:p>
            <a:r>
              <a:rPr lang="en-US" altLang="en-US" sz="1600">
                <a:solidFill>
                  <a:schemeClr val="tx2"/>
                </a:solidFill>
              </a:rPr>
              <a:t>In digital, a HIGH (1) or LOW (0) is commonly denoted by Vdd or Vss (5V and 0V), but there exists a </a:t>
            </a:r>
            <a:r>
              <a:rPr lang="en-US" altLang="en-US" sz="1600" b="1">
                <a:solidFill>
                  <a:schemeClr val="tx2"/>
                </a:solidFill>
              </a:rPr>
              <a:t>threshold voltage</a:t>
            </a:r>
            <a:r>
              <a:rPr lang="en-US" altLang="en-US" sz="1600">
                <a:solidFill>
                  <a:schemeClr val="tx2"/>
                </a:solidFill>
              </a:rPr>
              <a:t>, above which the controller senses a HIGH, and below which the controller senses a low.</a:t>
            </a:r>
            <a:br>
              <a:rPr lang="en-US" altLang="en-US" sz="1600">
                <a:solidFill>
                  <a:schemeClr val="tx2"/>
                </a:solidFill>
              </a:rPr>
            </a:br>
            <a:endParaRPr lang="en-US" altLang="en-US" sz="1600">
              <a:solidFill>
                <a:schemeClr val="tx2"/>
              </a:solidFill>
            </a:endParaRPr>
          </a:p>
          <a:p>
            <a:r>
              <a:rPr lang="en-US" altLang="en-US" sz="1600">
                <a:solidFill>
                  <a:schemeClr val="tx2"/>
                </a:solidFill>
              </a:rPr>
              <a:t>The threshold voltage for the BASIC Stamp is around 1.7V.</a:t>
            </a:r>
            <a:endParaRPr lang="en-US" altLang="en-US" sz="1600"/>
          </a:p>
        </p:txBody>
      </p:sp>
      <p:grpSp>
        <p:nvGrpSpPr>
          <p:cNvPr id="296991" name="Group 31">
            <a:extLst>
              <a:ext uri="{FF2B5EF4-FFF2-40B4-BE49-F238E27FC236}">
                <a16:creationId xmlns:a16="http://schemas.microsoft.com/office/drawing/2014/main" id="{68AA4CF9-B0F4-428F-A8B9-4E1756522776}"/>
              </a:ext>
            </a:extLst>
          </p:cNvPr>
          <p:cNvGrpSpPr>
            <a:grpSpLocks/>
          </p:cNvGrpSpPr>
          <p:nvPr/>
        </p:nvGrpSpPr>
        <p:grpSpPr bwMode="auto">
          <a:xfrm>
            <a:off x="1143000" y="762000"/>
            <a:ext cx="838200" cy="2362200"/>
            <a:chOff x="768" y="480"/>
            <a:chExt cx="528" cy="1488"/>
          </a:xfrm>
        </p:grpSpPr>
        <p:sp>
          <p:nvSpPr>
            <p:cNvPr id="296977" name="Line 17">
              <a:extLst>
                <a:ext uri="{FF2B5EF4-FFF2-40B4-BE49-F238E27FC236}">
                  <a16:creationId xmlns:a16="http://schemas.microsoft.com/office/drawing/2014/main" id="{E6C21E9B-4E03-491A-A44E-405A1E13522D}"/>
                </a:ext>
              </a:extLst>
            </p:cNvPr>
            <p:cNvSpPr>
              <a:spLocks noChangeShapeType="1"/>
            </p:cNvSpPr>
            <p:nvPr/>
          </p:nvSpPr>
          <p:spPr bwMode="auto">
            <a:xfrm>
              <a:off x="1008" y="720"/>
              <a:ext cx="0" cy="1248"/>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81" name="Text Box 21">
              <a:extLst>
                <a:ext uri="{FF2B5EF4-FFF2-40B4-BE49-F238E27FC236}">
                  <a16:creationId xmlns:a16="http://schemas.microsoft.com/office/drawing/2014/main" id="{9F6DFFA9-E7B8-444A-9F8F-833D92A6276C}"/>
                </a:ext>
              </a:extLst>
            </p:cNvPr>
            <p:cNvSpPr txBox="1">
              <a:spLocks noChangeArrowheads="1"/>
            </p:cNvSpPr>
            <p:nvPr/>
          </p:nvSpPr>
          <p:spPr bwMode="auto">
            <a:xfrm>
              <a:off x="768" y="480"/>
              <a:ext cx="528" cy="210"/>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b="0"/>
                <a:t>HIGH 7</a:t>
              </a:r>
              <a:endParaRPr lang="en-US" altLang="en-US" sz="1400" b="0">
                <a:solidFill>
                  <a:schemeClr val="tx1"/>
                </a:solidFill>
              </a:endParaRPr>
            </a:p>
          </p:txBody>
        </p:sp>
      </p:grpSp>
      <p:grpSp>
        <p:nvGrpSpPr>
          <p:cNvPr id="296992" name="Group 32">
            <a:extLst>
              <a:ext uri="{FF2B5EF4-FFF2-40B4-BE49-F238E27FC236}">
                <a16:creationId xmlns:a16="http://schemas.microsoft.com/office/drawing/2014/main" id="{CA071279-512C-4E02-9955-6C2547427595}"/>
              </a:ext>
            </a:extLst>
          </p:cNvPr>
          <p:cNvGrpSpPr>
            <a:grpSpLocks/>
          </p:cNvGrpSpPr>
          <p:nvPr/>
        </p:nvGrpSpPr>
        <p:grpSpPr bwMode="auto">
          <a:xfrm>
            <a:off x="1600200" y="1752600"/>
            <a:ext cx="990600" cy="425450"/>
            <a:chOff x="1008" y="1104"/>
            <a:chExt cx="624" cy="268"/>
          </a:xfrm>
        </p:grpSpPr>
        <p:sp>
          <p:nvSpPr>
            <p:cNvPr id="296982" name="Text Box 22">
              <a:extLst>
                <a:ext uri="{FF2B5EF4-FFF2-40B4-BE49-F238E27FC236}">
                  <a16:creationId xmlns:a16="http://schemas.microsoft.com/office/drawing/2014/main" id="{D5CACCDD-02C6-4FDA-9269-E6841CBB491E}"/>
                </a:ext>
              </a:extLst>
            </p:cNvPr>
            <p:cNvSpPr txBox="1">
              <a:spLocks noChangeArrowheads="1"/>
            </p:cNvSpPr>
            <p:nvPr/>
          </p:nvSpPr>
          <p:spPr bwMode="auto">
            <a:xfrm>
              <a:off x="1104" y="1200"/>
              <a:ext cx="432" cy="172"/>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spcBef>
                  <a:spcPct val="0"/>
                </a:spcBef>
                <a:buClrTx/>
                <a:buSzTx/>
                <a:buFontTx/>
                <a:buNone/>
              </a:pPr>
              <a:r>
                <a:rPr lang="en-US" altLang="en-US"/>
                <a:t>PAUSE 1</a:t>
              </a:r>
              <a:endParaRPr lang="en-US" altLang="en-US">
                <a:solidFill>
                  <a:schemeClr val="tx1"/>
                </a:solidFill>
              </a:endParaRPr>
            </a:p>
          </p:txBody>
        </p:sp>
        <p:sp>
          <p:nvSpPr>
            <p:cNvPr id="296983" name="Line 23">
              <a:extLst>
                <a:ext uri="{FF2B5EF4-FFF2-40B4-BE49-F238E27FC236}">
                  <a16:creationId xmlns:a16="http://schemas.microsoft.com/office/drawing/2014/main" id="{3CBE11F0-840C-4201-9990-A7C7AB7C5258}"/>
                </a:ext>
              </a:extLst>
            </p:cNvPr>
            <p:cNvSpPr>
              <a:spLocks noChangeShapeType="1"/>
            </p:cNvSpPr>
            <p:nvPr/>
          </p:nvSpPr>
          <p:spPr bwMode="auto">
            <a:xfrm flipH="1">
              <a:off x="1008" y="1104"/>
              <a:ext cx="624" cy="0"/>
            </a:xfrm>
            <a:prstGeom prst="line">
              <a:avLst/>
            </a:prstGeom>
            <a:noFill/>
            <a:ln w="38100">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6993" name="Group 33">
            <a:extLst>
              <a:ext uri="{FF2B5EF4-FFF2-40B4-BE49-F238E27FC236}">
                <a16:creationId xmlns:a16="http://schemas.microsoft.com/office/drawing/2014/main" id="{C7849770-48F5-4438-9FF9-5D0FD0A69C45}"/>
              </a:ext>
            </a:extLst>
          </p:cNvPr>
          <p:cNvGrpSpPr>
            <a:grpSpLocks/>
          </p:cNvGrpSpPr>
          <p:nvPr/>
        </p:nvGrpSpPr>
        <p:grpSpPr bwMode="auto">
          <a:xfrm>
            <a:off x="2514600" y="609600"/>
            <a:ext cx="990600" cy="2514600"/>
            <a:chOff x="1536" y="384"/>
            <a:chExt cx="624" cy="1584"/>
          </a:xfrm>
        </p:grpSpPr>
        <p:sp>
          <p:nvSpPr>
            <p:cNvPr id="296979" name="Line 19">
              <a:extLst>
                <a:ext uri="{FF2B5EF4-FFF2-40B4-BE49-F238E27FC236}">
                  <a16:creationId xmlns:a16="http://schemas.microsoft.com/office/drawing/2014/main" id="{843723BE-6D99-4D84-90B3-FD765C6173FE}"/>
                </a:ext>
              </a:extLst>
            </p:cNvPr>
            <p:cNvSpPr>
              <a:spLocks noChangeShapeType="1"/>
            </p:cNvSpPr>
            <p:nvPr/>
          </p:nvSpPr>
          <p:spPr bwMode="auto">
            <a:xfrm>
              <a:off x="1680" y="912"/>
              <a:ext cx="0" cy="1056"/>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84" name="Text Box 24">
              <a:extLst>
                <a:ext uri="{FF2B5EF4-FFF2-40B4-BE49-F238E27FC236}">
                  <a16:creationId xmlns:a16="http://schemas.microsoft.com/office/drawing/2014/main" id="{BC0D68A4-FF0E-4035-A59E-246846ED745D}"/>
                </a:ext>
              </a:extLst>
            </p:cNvPr>
            <p:cNvSpPr txBox="1">
              <a:spLocks noChangeArrowheads="1"/>
            </p:cNvSpPr>
            <p:nvPr/>
          </p:nvSpPr>
          <p:spPr bwMode="auto">
            <a:xfrm>
              <a:off x="1536" y="384"/>
              <a:ext cx="624" cy="478"/>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b="0"/>
                <a:t>Begin RCTime sensing</a:t>
              </a:r>
              <a:endParaRPr lang="en-US" altLang="en-US" sz="1400" b="0">
                <a:solidFill>
                  <a:schemeClr val="tx1"/>
                </a:solidFill>
              </a:endParaRPr>
            </a:p>
          </p:txBody>
        </p:sp>
      </p:grpSp>
      <p:grpSp>
        <p:nvGrpSpPr>
          <p:cNvPr id="296994" name="Group 34">
            <a:extLst>
              <a:ext uri="{FF2B5EF4-FFF2-40B4-BE49-F238E27FC236}">
                <a16:creationId xmlns:a16="http://schemas.microsoft.com/office/drawing/2014/main" id="{DDD24E6E-326D-447F-9622-EC856AA600A0}"/>
              </a:ext>
            </a:extLst>
          </p:cNvPr>
          <p:cNvGrpSpPr>
            <a:grpSpLocks/>
          </p:cNvGrpSpPr>
          <p:nvPr/>
        </p:nvGrpSpPr>
        <p:grpSpPr bwMode="auto">
          <a:xfrm>
            <a:off x="3276600" y="1447800"/>
            <a:ext cx="1143000" cy="3124200"/>
            <a:chOff x="2064" y="912"/>
            <a:chExt cx="720" cy="1968"/>
          </a:xfrm>
        </p:grpSpPr>
        <p:sp>
          <p:nvSpPr>
            <p:cNvPr id="296980" name="Line 20">
              <a:extLst>
                <a:ext uri="{FF2B5EF4-FFF2-40B4-BE49-F238E27FC236}">
                  <a16:creationId xmlns:a16="http://schemas.microsoft.com/office/drawing/2014/main" id="{3520B323-22B2-46B6-AA90-12E48FEF7F17}"/>
                </a:ext>
              </a:extLst>
            </p:cNvPr>
            <p:cNvSpPr>
              <a:spLocks noChangeShapeType="1"/>
            </p:cNvSpPr>
            <p:nvPr/>
          </p:nvSpPr>
          <p:spPr bwMode="auto">
            <a:xfrm flipH="1">
              <a:off x="2112" y="1296"/>
              <a:ext cx="0" cy="1584"/>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85" name="Text Box 25">
              <a:extLst>
                <a:ext uri="{FF2B5EF4-FFF2-40B4-BE49-F238E27FC236}">
                  <a16:creationId xmlns:a16="http://schemas.microsoft.com/office/drawing/2014/main" id="{1E823252-5F06-44F5-8485-A48EC50B2D9C}"/>
                </a:ext>
              </a:extLst>
            </p:cNvPr>
            <p:cNvSpPr txBox="1">
              <a:spLocks noChangeArrowheads="1"/>
            </p:cNvSpPr>
            <p:nvPr/>
          </p:nvSpPr>
          <p:spPr bwMode="auto">
            <a:xfrm>
              <a:off x="2064" y="912"/>
              <a:ext cx="720" cy="344"/>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b="0"/>
                <a:t>Threshold Crossed</a:t>
              </a:r>
              <a:endParaRPr lang="en-US" altLang="en-US" sz="1400" b="0">
                <a:solidFill>
                  <a:schemeClr val="tx1"/>
                </a:solidFill>
              </a:endParaRPr>
            </a:p>
          </p:txBody>
        </p:sp>
      </p:grpSp>
      <p:grpSp>
        <p:nvGrpSpPr>
          <p:cNvPr id="296995" name="Group 35">
            <a:extLst>
              <a:ext uri="{FF2B5EF4-FFF2-40B4-BE49-F238E27FC236}">
                <a16:creationId xmlns:a16="http://schemas.microsoft.com/office/drawing/2014/main" id="{9AA9F923-34B3-4D42-B1E5-03222918152B}"/>
              </a:ext>
            </a:extLst>
          </p:cNvPr>
          <p:cNvGrpSpPr>
            <a:grpSpLocks/>
          </p:cNvGrpSpPr>
          <p:nvPr/>
        </p:nvGrpSpPr>
        <p:grpSpPr bwMode="auto">
          <a:xfrm>
            <a:off x="2743200" y="2057400"/>
            <a:ext cx="1752600" cy="546100"/>
            <a:chOff x="1680" y="1296"/>
            <a:chExt cx="1056" cy="344"/>
          </a:xfrm>
        </p:grpSpPr>
        <p:sp>
          <p:nvSpPr>
            <p:cNvPr id="296989" name="Line 29">
              <a:extLst>
                <a:ext uri="{FF2B5EF4-FFF2-40B4-BE49-F238E27FC236}">
                  <a16:creationId xmlns:a16="http://schemas.microsoft.com/office/drawing/2014/main" id="{3BE5890F-41E9-4A84-970E-F7438DC0FF03}"/>
                </a:ext>
              </a:extLst>
            </p:cNvPr>
            <p:cNvSpPr>
              <a:spLocks noChangeShapeType="1"/>
            </p:cNvSpPr>
            <p:nvPr/>
          </p:nvSpPr>
          <p:spPr bwMode="auto">
            <a:xfrm flipH="1">
              <a:off x="1680" y="1584"/>
              <a:ext cx="384" cy="0"/>
            </a:xfrm>
            <a:prstGeom prst="line">
              <a:avLst/>
            </a:prstGeom>
            <a:noFill/>
            <a:ln w="38100">
              <a:solidFill>
                <a:schemeClr val="fo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6990" name="Text Box 30">
              <a:extLst>
                <a:ext uri="{FF2B5EF4-FFF2-40B4-BE49-F238E27FC236}">
                  <a16:creationId xmlns:a16="http://schemas.microsoft.com/office/drawing/2014/main" id="{3B66FEB6-D819-422B-99BC-CA43C5A92C15}"/>
                </a:ext>
              </a:extLst>
            </p:cNvPr>
            <p:cNvSpPr txBox="1">
              <a:spLocks noChangeArrowheads="1"/>
            </p:cNvSpPr>
            <p:nvPr/>
          </p:nvSpPr>
          <p:spPr bwMode="auto">
            <a:xfrm>
              <a:off x="2208" y="1296"/>
              <a:ext cx="528" cy="344"/>
            </a:xfrm>
            <a:prstGeom prst="rect">
              <a:avLst/>
            </a:prstGeom>
            <a:solidFill>
              <a:schemeClr val="fo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b="0"/>
                <a:t>Time to cross</a:t>
              </a:r>
              <a:endParaRPr lang="en-US" altLang="en-US" sz="1400" b="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2000"/>
                                  </p:stCondLst>
                                  <p:childTnLst>
                                    <p:set>
                                      <p:cBhvr>
                                        <p:cTn id="6" dur="1" fill="hold">
                                          <p:stCondLst>
                                            <p:cond delay="0"/>
                                          </p:stCondLst>
                                        </p:cTn>
                                        <p:tgtEl>
                                          <p:spTgt spid="296991"/>
                                        </p:tgtEl>
                                        <p:attrNameLst>
                                          <p:attrName>style.visibility</p:attrName>
                                        </p:attrNameLst>
                                      </p:cBhvr>
                                      <p:to>
                                        <p:strVal val="visible"/>
                                      </p:to>
                                    </p:set>
                                    <p:animEffect transition="in" filter="dissolve">
                                      <p:cBhvr>
                                        <p:cTn id="7" dur="500"/>
                                        <p:tgtEl>
                                          <p:spTgt spid="296991"/>
                                        </p:tgtEl>
                                      </p:cBhvr>
                                    </p:animEffect>
                                  </p:childTnLst>
                                </p:cTn>
                              </p:par>
                            </p:childTnLst>
                          </p:cTn>
                        </p:par>
                        <p:par>
                          <p:cTn id="8" fill="hold" nodeType="afterGroup">
                            <p:stCondLst>
                              <p:cond delay="2500"/>
                            </p:stCondLst>
                            <p:childTnLst>
                              <p:par>
                                <p:cTn id="9" presetID="9" presetClass="entr" presetSubtype="0" fill="hold" nodeType="afterEffect">
                                  <p:stCondLst>
                                    <p:cond delay="1000"/>
                                  </p:stCondLst>
                                  <p:childTnLst>
                                    <p:set>
                                      <p:cBhvr>
                                        <p:cTn id="10" dur="1" fill="hold">
                                          <p:stCondLst>
                                            <p:cond delay="0"/>
                                          </p:stCondLst>
                                        </p:cTn>
                                        <p:tgtEl>
                                          <p:spTgt spid="296992"/>
                                        </p:tgtEl>
                                        <p:attrNameLst>
                                          <p:attrName>style.visibility</p:attrName>
                                        </p:attrNameLst>
                                      </p:cBhvr>
                                      <p:to>
                                        <p:strVal val="visible"/>
                                      </p:to>
                                    </p:set>
                                    <p:animEffect transition="in" filter="dissolve">
                                      <p:cBhvr>
                                        <p:cTn id="11" dur="500"/>
                                        <p:tgtEl>
                                          <p:spTgt spid="296992"/>
                                        </p:tgtEl>
                                      </p:cBhvr>
                                    </p:animEffect>
                                  </p:childTnLst>
                                </p:cTn>
                              </p:par>
                            </p:childTnLst>
                          </p:cTn>
                        </p:par>
                        <p:par>
                          <p:cTn id="12" fill="hold" nodeType="afterGroup">
                            <p:stCondLst>
                              <p:cond delay="4000"/>
                            </p:stCondLst>
                            <p:childTnLst>
                              <p:par>
                                <p:cTn id="13" presetID="9" presetClass="entr" presetSubtype="0" fill="hold" nodeType="afterEffect">
                                  <p:stCondLst>
                                    <p:cond delay="1000"/>
                                  </p:stCondLst>
                                  <p:childTnLst>
                                    <p:set>
                                      <p:cBhvr>
                                        <p:cTn id="14" dur="1" fill="hold">
                                          <p:stCondLst>
                                            <p:cond delay="0"/>
                                          </p:stCondLst>
                                        </p:cTn>
                                        <p:tgtEl>
                                          <p:spTgt spid="296993"/>
                                        </p:tgtEl>
                                        <p:attrNameLst>
                                          <p:attrName>style.visibility</p:attrName>
                                        </p:attrNameLst>
                                      </p:cBhvr>
                                      <p:to>
                                        <p:strVal val="visible"/>
                                      </p:to>
                                    </p:set>
                                    <p:animEffect transition="in" filter="dissolve">
                                      <p:cBhvr>
                                        <p:cTn id="15" dur="500"/>
                                        <p:tgtEl>
                                          <p:spTgt spid="296993"/>
                                        </p:tgtEl>
                                      </p:cBhvr>
                                    </p:animEffect>
                                  </p:childTnLst>
                                </p:cTn>
                              </p:par>
                            </p:childTnLst>
                          </p:cTn>
                        </p:par>
                        <p:par>
                          <p:cTn id="16" fill="hold" nodeType="afterGroup">
                            <p:stCondLst>
                              <p:cond delay="5500"/>
                            </p:stCondLst>
                            <p:childTnLst>
                              <p:par>
                                <p:cTn id="17" presetID="9" presetClass="entr" presetSubtype="0" fill="hold" nodeType="afterEffect">
                                  <p:stCondLst>
                                    <p:cond delay="1000"/>
                                  </p:stCondLst>
                                  <p:childTnLst>
                                    <p:set>
                                      <p:cBhvr>
                                        <p:cTn id="18" dur="1" fill="hold">
                                          <p:stCondLst>
                                            <p:cond delay="0"/>
                                          </p:stCondLst>
                                        </p:cTn>
                                        <p:tgtEl>
                                          <p:spTgt spid="296994"/>
                                        </p:tgtEl>
                                        <p:attrNameLst>
                                          <p:attrName>style.visibility</p:attrName>
                                        </p:attrNameLst>
                                      </p:cBhvr>
                                      <p:to>
                                        <p:strVal val="visible"/>
                                      </p:to>
                                    </p:set>
                                    <p:animEffect transition="in" filter="dissolve">
                                      <p:cBhvr>
                                        <p:cTn id="19" dur="500"/>
                                        <p:tgtEl>
                                          <p:spTgt spid="296994"/>
                                        </p:tgtEl>
                                      </p:cBhvr>
                                    </p:animEffect>
                                  </p:childTnLst>
                                </p:cTn>
                              </p:par>
                            </p:childTnLst>
                          </p:cTn>
                        </p:par>
                        <p:par>
                          <p:cTn id="20" fill="hold" nodeType="afterGroup">
                            <p:stCondLst>
                              <p:cond delay="7000"/>
                            </p:stCondLst>
                            <p:childTnLst>
                              <p:par>
                                <p:cTn id="21" presetID="9" presetClass="entr" presetSubtype="0" fill="hold" nodeType="afterEffect">
                                  <p:stCondLst>
                                    <p:cond delay="1000"/>
                                  </p:stCondLst>
                                  <p:childTnLst>
                                    <p:set>
                                      <p:cBhvr>
                                        <p:cTn id="22" dur="1" fill="hold">
                                          <p:stCondLst>
                                            <p:cond delay="0"/>
                                          </p:stCondLst>
                                        </p:cTn>
                                        <p:tgtEl>
                                          <p:spTgt spid="296995"/>
                                        </p:tgtEl>
                                        <p:attrNameLst>
                                          <p:attrName>style.visibility</p:attrName>
                                        </p:attrNameLst>
                                      </p:cBhvr>
                                      <p:to>
                                        <p:strVal val="visible"/>
                                      </p:to>
                                    </p:set>
                                    <p:animEffect transition="in" filter="dissolve">
                                      <p:cBhvr>
                                        <p:cTn id="23" dur="500"/>
                                        <p:tgtEl>
                                          <p:spTgt spid="296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C8030F7-230D-4C8F-885A-9F7593C36F26}"/>
              </a:ext>
            </a:extLst>
          </p:cNvPr>
          <p:cNvSpPr>
            <a:spLocks noGrp="1"/>
          </p:cNvSpPr>
          <p:nvPr>
            <p:ph type="sldNum" sz="quarter" idx="12"/>
          </p:nvPr>
        </p:nvSpPr>
        <p:spPr/>
        <p:txBody>
          <a:bodyPr/>
          <a:lstStyle/>
          <a:p>
            <a:fld id="{79E97C4A-09F5-4C69-ACA0-C2C871F76EF5}" type="slidenum">
              <a:rPr lang="en-US" altLang="en-US"/>
              <a:pPr/>
              <a:t>82</a:t>
            </a:fld>
            <a:endParaRPr lang="en-US" altLang="en-US"/>
          </a:p>
        </p:txBody>
      </p:sp>
      <p:sp>
        <p:nvSpPr>
          <p:cNvPr id="297986" name="Rectangle 2">
            <a:extLst>
              <a:ext uri="{FF2B5EF4-FFF2-40B4-BE49-F238E27FC236}">
                <a16:creationId xmlns:a16="http://schemas.microsoft.com/office/drawing/2014/main" id="{10DEA289-464F-41BA-B2F5-DA9857694F42}"/>
              </a:ext>
            </a:extLst>
          </p:cNvPr>
          <p:cNvSpPr>
            <a:spLocks noGrp="1" noRot="1" noChangeArrowheads="1"/>
          </p:cNvSpPr>
          <p:nvPr>
            <p:ph type="title"/>
          </p:nvPr>
        </p:nvSpPr>
        <p:spPr/>
        <p:txBody>
          <a:bodyPr/>
          <a:lstStyle/>
          <a:p>
            <a:r>
              <a:rPr lang="en-US" altLang="en-US"/>
              <a:t>RCTime Graph Comparison</a:t>
            </a:r>
          </a:p>
        </p:txBody>
      </p:sp>
      <p:sp>
        <p:nvSpPr>
          <p:cNvPr id="297987" name="Rectangle 3">
            <a:extLst>
              <a:ext uri="{FF2B5EF4-FFF2-40B4-BE49-F238E27FC236}">
                <a16:creationId xmlns:a16="http://schemas.microsoft.com/office/drawing/2014/main" id="{26E366E4-EE25-4B4F-AF3D-CC659F686B37}"/>
              </a:ext>
            </a:extLst>
          </p:cNvPr>
          <p:cNvSpPr>
            <a:spLocks noGrp="1" noRot="1" noChangeArrowheads="1"/>
          </p:cNvSpPr>
          <p:nvPr>
            <p:ph type="body" idx="1"/>
          </p:nvPr>
        </p:nvSpPr>
        <p:spPr>
          <a:xfrm>
            <a:off x="609600" y="3886200"/>
            <a:ext cx="3962400" cy="2743200"/>
          </a:xfrm>
        </p:spPr>
        <p:txBody>
          <a:bodyPr/>
          <a:lstStyle/>
          <a:p>
            <a:pPr>
              <a:lnSpc>
                <a:spcPct val="90000"/>
              </a:lnSpc>
            </a:pPr>
            <a:r>
              <a:rPr lang="en-US" altLang="en-US" sz="2000"/>
              <a:t>As resistance decreases the current increases allowing the capacitor to charge more quickly.</a:t>
            </a:r>
            <a:br>
              <a:rPr lang="en-US" altLang="en-US" sz="2000"/>
            </a:br>
            <a:br>
              <a:rPr lang="en-US" altLang="en-US" sz="2000"/>
            </a:br>
            <a:endParaRPr lang="en-US" altLang="en-US" sz="2000"/>
          </a:p>
          <a:p>
            <a:pPr>
              <a:lnSpc>
                <a:spcPct val="90000"/>
              </a:lnSpc>
            </a:pPr>
            <a:r>
              <a:rPr lang="en-US" altLang="en-US" sz="2000"/>
              <a:t>A value proportional to the time to reach the new state is stored.</a:t>
            </a:r>
          </a:p>
        </p:txBody>
      </p:sp>
      <p:pic>
        <p:nvPicPr>
          <p:cNvPr id="297988" name="Picture 4">
            <a:extLst>
              <a:ext uri="{FF2B5EF4-FFF2-40B4-BE49-F238E27FC236}">
                <a16:creationId xmlns:a16="http://schemas.microsoft.com/office/drawing/2014/main" id="{19949C45-F8B0-4945-8064-44266F2FF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50" t="10596" r="41017" b="26897"/>
          <a:stretch>
            <a:fillRect/>
          </a:stretch>
        </p:blipFill>
        <p:spPr bwMode="auto">
          <a:xfrm>
            <a:off x="4722813" y="685800"/>
            <a:ext cx="3351212" cy="2805113"/>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989" name="Picture 5">
            <a:extLst>
              <a:ext uri="{FF2B5EF4-FFF2-40B4-BE49-F238E27FC236}">
                <a16:creationId xmlns:a16="http://schemas.microsoft.com/office/drawing/2014/main" id="{9F40BFCE-BB97-41FE-B2A2-E7E87A61B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50" t="10596" r="41017" b="26897"/>
          <a:stretch>
            <a:fillRect/>
          </a:stretch>
        </p:blipFill>
        <p:spPr bwMode="auto">
          <a:xfrm>
            <a:off x="4722813" y="3581400"/>
            <a:ext cx="3351212" cy="2805113"/>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990" name="Rectangle 6">
            <a:extLst>
              <a:ext uri="{FF2B5EF4-FFF2-40B4-BE49-F238E27FC236}">
                <a16:creationId xmlns:a16="http://schemas.microsoft.com/office/drawing/2014/main" id="{023D2642-C3A6-44BA-933D-557E9F93B5FB}"/>
              </a:ext>
            </a:extLst>
          </p:cNvPr>
          <p:cNvSpPr>
            <a:spLocks noRot="1" noChangeArrowheads="1"/>
          </p:cNvSpPr>
          <p:nvPr/>
        </p:nvSpPr>
        <p:spPr bwMode="auto">
          <a:xfrm>
            <a:off x="685800" y="762000"/>
            <a:ext cx="39624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0"/>
              </a:spcBef>
              <a:defRPr sz="2400">
                <a:solidFill>
                  <a:schemeClr val="tx1"/>
                </a:solidFill>
                <a:latin typeface="Times New Roman" panose="02020603050405020304" pitchFamily="18" charset="0"/>
              </a:defRPr>
            </a:lvl1pPr>
            <a:lvl2pPr marL="742950" indent="-285750" algn="l">
              <a:spcBef>
                <a:spcPct val="0"/>
              </a:spcBef>
              <a:defRPr sz="2400">
                <a:solidFill>
                  <a:schemeClr val="tx1"/>
                </a:solidFill>
                <a:latin typeface="Times New Roman" panose="02020603050405020304" pitchFamily="18" charset="0"/>
              </a:defRPr>
            </a:lvl2pPr>
            <a:lvl3pPr marL="1143000" indent="-228600" algn="l">
              <a:spcBef>
                <a:spcPct val="0"/>
              </a:spcBef>
              <a:defRPr sz="2400">
                <a:solidFill>
                  <a:schemeClr val="tx1"/>
                </a:solidFill>
                <a:latin typeface="Times New Roman" panose="02020603050405020304" pitchFamily="18" charset="0"/>
              </a:defRPr>
            </a:lvl3pPr>
            <a:lvl4pPr marL="1600200" indent="-228600" algn="l">
              <a:spcBef>
                <a:spcPct val="0"/>
              </a:spcBef>
              <a:defRPr sz="2400">
                <a:solidFill>
                  <a:schemeClr val="tx1"/>
                </a:solidFill>
                <a:latin typeface="Times New Roman" panose="02020603050405020304" pitchFamily="18" charset="0"/>
              </a:defRPr>
            </a:lvl4pPr>
            <a:lvl5pPr marL="2057400" indent="-228600" algn="l">
              <a:spcBef>
                <a:spcPct val="0"/>
              </a:spcBef>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nSpc>
                <a:spcPct val="90000"/>
              </a:lnSpc>
              <a:spcBef>
                <a:spcPct val="20000"/>
              </a:spcBef>
              <a:buClr>
                <a:schemeClr val="hlink"/>
              </a:buClr>
              <a:buSzPct val="80000"/>
              <a:buFont typeface="Wingdings 3" panose="05040102010807070707" pitchFamily="18" charset="2"/>
              <a:buNone/>
            </a:pPr>
            <a:endParaRPr lang="en-US" altLang="en-US" sz="2000" b="0">
              <a:effectLst>
                <a:outerShdw blurRad="38100" dist="38100" dir="2700000" algn="tl">
                  <a:srgbClr val="000000"/>
                </a:outerShdw>
              </a:effectLst>
              <a:latin typeface="Arial" panose="020B0604020202020204" pitchFamily="34" charset="0"/>
            </a:endParaRPr>
          </a:p>
          <a:p>
            <a:pPr>
              <a:lnSpc>
                <a:spcPct val="90000"/>
              </a:lnSpc>
              <a:spcBef>
                <a:spcPct val="20000"/>
              </a:spcBef>
              <a:buClr>
                <a:schemeClr val="hlink"/>
              </a:buClr>
              <a:buSzPct val="80000"/>
              <a:buFont typeface="Wingdings 3" panose="05040102010807070707" pitchFamily="18" charset="2"/>
              <a:buChar char="}"/>
            </a:pPr>
            <a:r>
              <a:rPr lang="en-US" altLang="en-US" sz="2000" b="0">
                <a:effectLst>
                  <a:outerShdw blurRad="38100" dist="38100" dir="2700000" algn="tl">
                    <a:srgbClr val="000000"/>
                  </a:outerShdw>
                </a:effectLst>
                <a:latin typeface="Arial" panose="020B0604020202020204" pitchFamily="34" charset="0"/>
              </a:rPr>
              <a:t>With a high resistance, the current is low and the capacitor takes a relatively long time to charge.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ACD4289-FE17-46DE-852D-6A2CEA92A3E2}"/>
              </a:ext>
            </a:extLst>
          </p:cNvPr>
          <p:cNvSpPr>
            <a:spLocks noGrp="1"/>
          </p:cNvSpPr>
          <p:nvPr>
            <p:ph type="sldNum" sz="quarter" idx="12"/>
          </p:nvPr>
        </p:nvSpPr>
        <p:spPr/>
        <p:txBody>
          <a:bodyPr/>
          <a:lstStyle/>
          <a:p>
            <a:fld id="{78700A1A-D7C1-46E8-AC6B-F5AE28B7FB1C}" type="slidenum">
              <a:rPr lang="en-US" altLang="en-US"/>
              <a:pPr/>
              <a:t>83</a:t>
            </a:fld>
            <a:endParaRPr lang="en-US" altLang="en-US"/>
          </a:p>
        </p:txBody>
      </p:sp>
      <p:sp>
        <p:nvSpPr>
          <p:cNvPr id="130050" name="Rectangle 2">
            <a:extLst>
              <a:ext uri="{FF2B5EF4-FFF2-40B4-BE49-F238E27FC236}">
                <a16:creationId xmlns:a16="http://schemas.microsoft.com/office/drawing/2014/main" id="{94D1F30F-33D8-45FF-BCA2-EF7D2670ECAE}"/>
              </a:ext>
            </a:extLst>
          </p:cNvPr>
          <p:cNvSpPr>
            <a:spLocks noGrp="1" noRot="1" noChangeArrowheads="1"/>
          </p:cNvSpPr>
          <p:nvPr>
            <p:ph type="title"/>
          </p:nvPr>
        </p:nvSpPr>
        <p:spPr/>
        <p:txBody>
          <a:bodyPr/>
          <a:lstStyle/>
          <a:p>
            <a:r>
              <a:rPr lang="en-US" altLang="en-US"/>
              <a:t>Frequency Output</a:t>
            </a:r>
          </a:p>
        </p:txBody>
      </p:sp>
      <p:sp>
        <p:nvSpPr>
          <p:cNvPr id="130051" name="Rectangle 3">
            <a:extLst>
              <a:ext uri="{FF2B5EF4-FFF2-40B4-BE49-F238E27FC236}">
                <a16:creationId xmlns:a16="http://schemas.microsoft.com/office/drawing/2014/main" id="{1E4521D5-4B3F-40EA-B7F9-0B9A2FE7CA70}"/>
              </a:ext>
            </a:extLst>
          </p:cNvPr>
          <p:cNvSpPr>
            <a:spLocks noGrp="1" noRot="1" noChangeArrowheads="1"/>
          </p:cNvSpPr>
          <p:nvPr>
            <p:ph type="body" idx="1"/>
          </p:nvPr>
        </p:nvSpPr>
        <p:spPr/>
        <p:txBody>
          <a:bodyPr/>
          <a:lstStyle/>
          <a:p>
            <a:r>
              <a:rPr lang="en-US" altLang="en-US" sz="2000"/>
              <a:t>The PBASIC instruction FREQOUT can be used to easily drive a speaker for sound-effects.</a:t>
            </a:r>
          </a:p>
          <a:p>
            <a:r>
              <a:rPr lang="en-US" altLang="en-US" sz="2000"/>
              <a:t>Connect the components to the circuit.</a:t>
            </a:r>
          </a:p>
          <a:p>
            <a:endParaRPr lang="en-US" altLang="en-US" sz="2000"/>
          </a:p>
        </p:txBody>
      </p:sp>
      <p:sp>
        <p:nvSpPr>
          <p:cNvPr id="130054" name="Text Box 6">
            <a:extLst>
              <a:ext uri="{FF2B5EF4-FFF2-40B4-BE49-F238E27FC236}">
                <a16:creationId xmlns:a16="http://schemas.microsoft.com/office/drawing/2014/main" id="{CD6987A7-AB59-470C-9ABC-19346A57E320}"/>
              </a:ext>
            </a:extLst>
          </p:cNvPr>
          <p:cNvSpPr txBox="1">
            <a:spLocks noChangeArrowheads="1"/>
          </p:cNvSpPr>
          <p:nvPr/>
        </p:nvSpPr>
        <p:spPr bwMode="auto">
          <a:xfrm>
            <a:off x="762000" y="4768850"/>
            <a:ext cx="3998913" cy="1098550"/>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a:t>NOTE:</a:t>
            </a:r>
            <a:r>
              <a:rPr lang="en-US" altLang="en-US" sz="1600" b="0"/>
              <a:t>  If you are using the BASIC Stamp</a:t>
            </a:r>
          </a:p>
          <a:p>
            <a:pPr algn="l">
              <a:spcBef>
                <a:spcPct val="0"/>
              </a:spcBef>
              <a:buClrTx/>
              <a:buSzTx/>
              <a:buFontTx/>
              <a:buNone/>
            </a:pPr>
            <a:r>
              <a:rPr lang="en-US" altLang="en-US" sz="1600" b="0"/>
              <a:t>Activity Board, the speaker is on P11.</a:t>
            </a:r>
            <a:br>
              <a:rPr lang="en-US" altLang="en-US" sz="1600" b="0"/>
            </a:br>
            <a:r>
              <a:rPr lang="en-US" altLang="en-US" sz="1600" b="0"/>
              <a:t>You will need to adjust the code used in </a:t>
            </a:r>
          </a:p>
          <a:p>
            <a:pPr algn="l">
              <a:spcBef>
                <a:spcPct val="0"/>
              </a:spcBef>
              <a:buClrTx/>
              <a:buSzTx/>
              <a:buFontTx/>
              <a:buNone/>
            </a:pPr>
            <a:r>
              <a:rPr lang="en-US" altLang="en-US" sz="1600" b="0"/>
              <a:t>this part accordingly.</a:t>
            </a:r>
            <a:endParaRPr lang="en-US" altLang="en-US" sz="1600" b="0">
              <a:solidFill>
                <a:schemeClr val="tx1"/>
              </a:solidFill>
            </a:endParaRPr>
          </a:p>
        </p:txBody>
      </p:sp>
      <p:pic>
        <p:nvPicPr>
          <p:cNvPr id="130055" name="Picture 7" descr="M:\My Documents\TUTORIAL\newpics\Full1.jpg">
            <a:extLst>
              <a:ext uri="{FF2B5EF4-FFF2-40B4-BE49-F238E27FC236}">
                <a16:creationId xmlns:a16="http://schemas.microsoft.com/office/drawing/2014/main" id="{38F56349-2673-48C1-984E-94BB1FA70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812" t="11250" r="21875"/>
          <a:stretch>
            <a:fillRect/>
          </a:stretch>
        </p:blipFill>
        <p:spPr bwMode="auto">
          <a:xfrm>
            <a:off x="5334000" y="2133600"/>
            <a:ext cx="3101975" cy="37338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0056" name="Picture 8">
            <a:extLst>
              <a:ext uri="{FF2B5EF4-FFF2-40B4-BE49-F238E27FC236}">
                <a16:creationId xmlns:a16="http://schemas.microsoft.com/office/drawing/2014/main" id="{8E47C40B-EA41-4B9D-8E88-A34D68072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8360" t="40147" r="25626" b="42615"/>
          <a:stretch>
            <a:fillRect/>
          </a:stretch>
        </p:blipFill>
        <p:spPr bwMode="auto">
          <a:xfrm>
            <a:off x="1752600" y="2590800"/>
            <a:ext cx="2971800" cy="1500188"/>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0F6C510-C646-4CED-AADF-A4FBAAA06F71}"/>
              </a:ext>
            </a:extLst>
          </p:cNvPr>
          <p:cNvSpPr>
            <a:spLocks noGrp="1"/>
          </p:cNvSpPr>
          <p:nvPr>
            <p:ph type="sldNum" sz="quarter" idx="12"/>
          </p:nvPr>
        </p:nvSpPr>
        <p:spPr/>
        <p:txBody>
          <a:bodyPr/>
          <a:lstStyle/>
          <a:p>
            <a:fld id="{7EAA05DE-58C2-45A5-9815-7E7E85F8176B}" type="slidenum">
              <a:rPr lang="en-US" altLang="en-US"/>
              <a:pPr/>
              <a:t>84</a:t>
            </a:fld>
            <a:endParaRPr lang="en-US" altLang="en-US"/>
          </a:p>
        </p:txBody>
      </p:sp>
      <p:sp>
        <p:nvSpPr>
          <p:cNvPr id="131074" name="Rectangle 2">
            <a:extLst>
              <a:ext uri="{FF2B5EF4-FFF2-40B4-BE49-F238E27FC236}">
                <a16:creationId xmlns:a16="http://schemas.microsoft.com/office/drawing/2014/main" id="{31498874-4A8A-4B14-81A6-4222D76F97AC}"/>
              </a:ext>
            </a:extLst>
          </p:cNvPr>
          <p:cNvSpPr>
            <a:spLocks noGrp="1" noRot="1" noChangeArrowheads="1"/>
          </p:cNvSpPr>
          <p:nvPr>
            <p:ph type="title"/>
          </p:nvPr>
        </p:nvSpPr>
        <p:spPr/>
        <p:txBody>
          <a:bodyPr/>
          <a:lstStyle/>
          <a:p>
            <a:r>
              <a:rPr lang="en-US" altLang="en-US"/>
              <a:t>Frequency Output Code</a:t>
            </a:r>
          </a:p>
        </p:txBody>
      </p:sp>
      <p:sp>
        <p:nvSpPr>
          <p:cNvPr id="131075" name="Rectangle 3">
            <a:extLst>
              <a:ext uri="{FF2B5EF4-FFF2-40B4-BE49-F238E27FC236}">
                <a16:creationId xmlns:a16="http://schemas.microsoft.com/office/drawing/2014/main" id="{8AB8C607-F521-4E15-8129-CAC5FE9CE6D9}"/>
              </a:ext>
            </a:extLst>
          </p:cNvPr>
          <p:cNvSpPr>
            <a:spLocks noGrp="1" noRot="1" noChangeArrowheads="1"/>
          </p:cNvSpPr>
          <p:nvPr>
            <p:ph type="body" idx="1"/>
          </p:nvPr>
        </p:nvSpPr>
        <p:spPr/>
        <p:txBody>
          <a:bodyPr/>
          <a:lstStyle/>
          <a:p>
            <a:pPr>
              <a:lnSpc>
                <a:spcPct val="90000"/>
              </a:lnSpc>
            </a:pPr>
            <a:r>
              <a:rPr lang="en-US" altLang="en-US" sz="2000"/>
              <a:t>Enter and run the following code:</a:t>
            </a:r>
            <a:br>
              <a:rPr lang="en-US" altLang="en-US" sz="2000"/>
            </a:br>
            <a:br>
              <a:rPr lang="en-US" altLang="en-US" sz="2000"/>
            </a:br>
            <a:br>
              <a:rPr lang="en-US" altLang="en-US" sz="2000"/>
            </a:br>
            <a:br>
              <a:rPr lang="en-US" altLang="en-US" sz="2000"/>
            </a:br>
            <a:br>
              <a:rPr lang="en-US" altLang="en-US" sz="2000"/>
            </a:br>
            <a:br>
              <a:rPr lang="en-US" altLang="en-US" sz="2000"/>
            </a:br>
            <a:br>
              <a:rPr lang="en-US" altLang="en-US" sz="2000"/>
            </a:br>
            <a:br>
              <a:rPr lang="en-US" altLang="en-US" sz="2000"/>
            </a:br>
            <a:endParaRPr lang="en-US" altLang="en-US" sz="2000"/>
          </a:p>
          <a:p>
            <a:pPr>
              <a:lnSpc>
                <a:spcPct val="90000"/>
              </a:lnSpc>
            </a:pPr>
            <a:r>
              <a:rPr lang="en-US" altLang="en-US" sz="2000"/>
              <a:t>If all went well you should be hearing a tone.</a:t>
            </a:r>
            <a:br>
              <a:rPr lang="en-US" altLang="en-US" sz="2000"/>
            </a:br>
            <a:endParaRPr lang="en-US" altLang="en-US" sz="2000"/>
          </a:p>
          <a:p>
            <a:pPr>
              <a:lnSpc>
                <a:spcPct val="90000"/>
              </a:lnSpc>
            </a:pPr>
            <a:r>
              <a:rPr lang="en-US" altLang="en-US" sz="2000"/>
              <a:t>The syntax of FREQOUT is:</a:t>
            </a:r>
          </a:p>
          <a:p>
            <a:pPr lvl="1">
              <a:lnSpc>
                <a:spcPct val="90000"/>
              </a:lnSpc>
            </a:pPr>
            <a:r>
              <a:rPr lang="en-US" altLang="en-US" sz="2000" b="1">
                <a:solidFill>
                  <a:schemeClr val="tx2"/>
                </a:solidFill>
              </a:rPr>
              <a:t>FREQOUT </a:t>
            </a:r>
            <a:r>
              <a:rPr lang="en-US" altLang="en-US" sz="2000" b="1" i="1">
                <a:solidFill>
                  <a:schemeClr val="tx2"/>
                </a:solidFill>
              </a:rPr>
              <a:t>pin, duration in milliseconds, frequency in Hertz</a:t>
            </a:r>
            <a:br>
              <a:rPr lang="en-US" altLang="en-US" sz="2000" b="1" i="1">
                <a:solidFill>
                  <a:schemeClr val="tx2"/>
                </a:solidFill>
              </a:rPr>
            </a:br>
            <a:endParaRPr lang="en-US" altLang="en-US" sz="2000" b="1" i="1">
              <a:solidFill>
                <a:schemeClr val="tx2"/>
              </a:solidFill>
            </a:endParaRPr>
          </a:p>
          <a:p>
            <a:pPr>
              <a:lnSpc>
                <a:spcPct val="90000"/>
              </a:lnSpc>
            </a:pPr>
            <a:r>
              <a:rPr lang="en-US" altLang="en-US" sz="2000"/>
              <a:t>The allowable duration and frequency is 0 – 32767 though your speaker will only have decent tone generation between 500-4000Hz </a:t>
            </a:r>
            <a:br>
              <a:rPr lang="en-US" altLang="en-US" sz="2000"/>
            </a:br>
            <a:r>
              <a:rPr lang="en-US" altLang="en-US" sz="2000"/>
              <a:t>or so.</a:t>
            </a:r>
          </a:p>
        </p:txBody>
      </p:sp>
      <p:sp>
        <p:nvSpPr>
          <p:cNvPr id="131076" name="Text Box 4">
            <a:extLst>
              <a:ext uri="{FF2B5EF4-FFF2-40B4-BE49-F238E27FC236}">
                <a16:creationId xmlns:a16="http://schemas.microsoft.com/office/drawing/2014/main" id="{1F06B768-BF45-4A67-BCB0-7889C58F5DF2}"/>
              </a:ext>
            </a:extLst>
          </p:cNvPr>
          <p:cNvSpPr txBox="1">
            <a:spLocks noChangeArrowheads="1"/>
          </p:cNvSpPr>
          <p:nvPr/>
        </p:nvSpPr>
        <p:spPr bwMode="auto">
          <a:xfrm>
            <a:off x="1143000" y="1219200"/>
            <a:ext cx="5716588" cy="1862138"/>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solidFill>
                  <a:srgbClr val="FFFFFF"/>
                </a:solidFill>
              </a:rPr>
              <a:t>'Prog 4G: Simple Frequency Generation</a:t>
            </a:r>
          </a:p>
          <a:p>
            <a:pPr algn="l">
              <a:spcBef>
                <a:spcPct val="0"/>
              </a:spcBef>
              <a:buClrTx/>
              <a:buSzTx/>
              <a:buFontTx/>
              <a:buNone/>
            </a:pPr>
            <a:r>
              <a:rPr lang="en-US" altLang="en-US" sz="1600">
                <a:solidFill>
                  <a:srgbClr val="FFFFFF"/>
                </a:solidFill>
              </a:rPr>
              <a:t>'Activity Board -- use FREQOUT 11 for pin 11.</a:t>
            </a:r>
          </a:p>
          <a:p>
            <a:pPr algn="l">
              <a:spcBef>
                <a:spcPct val="0"/>
              </a:spcBef>
              <a:buClrTx/>
              <a:buSzTx/>
              <a:buFontTx/>
              <a:buNone/>
            </a:pPr>
            <a:endParaRPr lang="en-US" altLang="en-US" sz="1600">
              <a:solidFill>
                <a:srgbClr val="FFFFFF"/>
              </a:solidFill>
            </a:endParaRPr>
          </a:p>
          <a:p>
            <a:pPr algn="l">
              <a:spcBef>
                <a:spcPct val="0"/>
              </a:spcBef>
              <a:buClrTx/>
              <a:buSzTx/>
              <a:buFontTx/>
              <a:buNone/>
            </a:pPr>
            <a:r>
              <a:rPr lang="en-US" altLang="en-US" sz="1600" b="0">
                <a:solidFill>
                  <a:srgbClr val="FFFFFF"/>
                </a:solidFill>
              </a:rPr>
              <a:t>Main:</a:t>
            </a:r>
          </a:p>
          <a:p>
            <a:pPr algn="l">
              <a:spcBef>
                <a:spcPct val="0"/>
              </a:spcBef>
              <a:buClrTx/>
              <a:buSzTx/>
              <a:buFontTx/>
              <a:buNone/>
            </a:pPr>
            <a:r>
              <a:rPr lang="en-US" altLang="en-US" sz="1600" b="0">
                <a:solidFill>
                  <a:srgbClr val="FFFFFF"/>
                </a:solidFill>
              </a:rPr>
              <a:t>    FREQOUT 1, 2000, 1000	'Tone at 1000Hz for 2 seconds</a:t>
            </a:r>
          </a:p>
          <a:p>
            <a:pPr algn="l">
              <a:spcBef>
                <a:spcPct val="0"/>
              </a:spcBef>
              <a:buClrTx/>
              <a:buSzTx/>
              <a:buFontTx/>
              <a:buNone/>
            </a:pPr>
            <a:r>
              <a:rPr lang="en-US" altLang="en-US" sz="1600" b="0">
                <a:solidFill>
                  <a:srgbClr val="FFFFFF"/>
                </a:solidFill>
              </a:rPr>
              <a:t>    PAUSE 1000		'Short pause</a:t>
            </a:r>
          </a:p>
          <a:p>
            <a:pPr algn="l">
              <a:spcBef>
                <a:spcPct val="0"/>
              </a:spcBef>
              <a:buClrTx/>
              <a:buSzTx/>
              <a:buFontTx/>
              <a:buNone/>
            </a:pPr>
            <a:r>
              <a:rPr lang="en-US" altLang="en-US" sz="1600" b="0">
                <a:solidFill>
                  <a:srgbClr val="FFFFFF"/>
                </a:solidFill>
              </a:rPr>
              <a:t>GOTO Main		'Jump back to beginning</a:t>
            </a:r>
            <a:r>
              <a:rPr lang="en-US" altLang="en-US" sz="1800" b="0">
                <a:solidFill>
                  <a:srgbClr val="FFFFFF"/>
                </a:solidFill>
              </a:rPr>
              <a:t> </a:t>
            </a:r>
          </a:p>
        </p:txBody>
      </p:sp>
    </p:spTree>
  </p:cSld>
  <p:clrMapOvr>
    <a:masterClrMapping/>
  </p:clrMapOvr>
  <p:transition advClick="0"/>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4095D23-EC72-49FD-936D-4B349DD9AC59}"/>
              </a:ext>
            </a:extLst>
          </p:cNvPr>
          <p:cNvSpPr>
            <a:spLocks noGrp="1"/>
          </p:cNvSpPr>
          <p:nvPr>
            <p:ph type="sldNum" sz="quarter" idx="12"/>
          </p:nvPr>
        </p:nvSpPr>
        <p:spPr/>
        <p:txBody>
          <a:bodyPr/>
          <a:lstStyle/>
          <a:p>
            <a:fld id="{8098B12C-62CD-493E-915F-146626AF862B}" type="slidenum">
              <a:rPr lang="en-US" altLang="en-US"/>
              <a:pPr/>
              <a:t>85</a:t>
            </a:fld>
            <a:endParaRPr lang="en-US" altLang="en-US"/>
          </a:p>
        </p:txBody>
      </p:sp>
      <p:sp>
        <p:nvSpPr>
          <p:cNvPr id="132098" name="Rectangle 2">
            <a:extLst>
              <a:ext uri="{FF2B5EF4-FFF2-40B4-BE49-F238E27FC236}">
                <a16:creationId xmlns:a16="http://schemas.microsoft.com/office/drawing/2014/main" id="{DE2048F2-2AAA-48EE-8BAF-E80BD2AFB33B}"/>
              </a:ext>
            </a:extLst>
          </p:cNvPr>
          <p:cNvSpPr>
            <a:spLocks noGrp="1" noRot="1" noChangeArrowheads="1"/>
          </p:cNvSpPr>
          <p:nvPr>
            <p:ph type="title"/>
          </p:nvPr>
        </p:nvSpPr>
        <p:spPr/>
        <p:txBody>
          <a:bodyPr/>
          <a:lstStyle/>
          <a:p>
            <a:r>
              <a:rPr lang="en-US" altLang="en-US" sz="3200" u="sng"/>
              <a:t>Challenge 4F: Variable Frequency Control</a:t>
            </a:r>
            <a:endParaRPr lang="en-US" altLang="en-US" u="sng"/>
          </a:p>
        </p:txBody>
      </p:sp>
      <p:sp>
        <p:nvSpPr>
          <p:cNvPr id="132099" name="Rectangle 3">
            <a:extLst>
              <a:ext uri="{FF2B5EF4-FFF2-40B4-BE49-F238E27FC236}">
                <a16:creationId xmlns:a16="http://schemas.microsoft.com/office/drawing/2014/main" id="{6C28D0F7-187E-4214-8671-C19166AB56AA}"/>
              </a:ext>
            </a:extLst>
          </p:cNvPr>
          <p:cNvSpPr>
            <a:spLocks noGrp="1" noRot="1" noChangeArrowheads="1"/>
          </p:cNvSpPr>
          <p:nvPr>
            <p:ph type="body" idx="1"/>
          </p:nvPr>
        </p:nvSpPr>
        <p:spPr>
          <a:xfrm>
            <a:off x="301625" y="762000"/>
            <a:ext cx="8540750" cy="2439988"/>
          </a:xfrm>
        </p:spPr>
        <p:txBody>
          <a:bodyPr/>
          <a:lstStyle/>
          <a:p>
            <a:pPr>
              <a:lnSpc>
                <a:spcPct val="90000"/>
              </a:lnSpc>
            </a:pPr>
            <a:r>
              <a:rPr lang="en-US" altLang="en-US" sz="2800"/>
              <a:t>Combine what was learned in using RCTIME and FREQOUT to code a program which changes the tone of the speaker in relation to the potentiometer setting.</a:t>
            </a:r>
            <a:endParaRPr lang="en-US" altLang="en-US" sz="3600"/>
          </a:p>
          <a:p>
            <a:pPr>
              <a:lnSpc>
                <a:spcPct val="90000"/>
              </a:lnSpc>
              <a:buFont typeface="Wingdings 3" panose="05040102010807070707" pitchFamily="18" charset="2"/>
              <a:buNone/>
            </a:pPr>
            <a:r>
              <a:rPr lang="en-US" altLang="en-US"/>
              <a:t>					</a:t>
            </a:r>
          </a:p>
        </p:txBody>
      </p:sp>
      <p:sp>
        <p:nvSpPr>
          <p:cNvPr id="132100" name="AutoShape 4">
            <a:hlinkClick r:id="rId2" action="ppaction://hlinksldjump" highlightClick="1"/>
            <a:extLst>
              <a:ext uri="{FF2B5EF4-FFF2-40B4-BE49-F238E27FC236}">
                <a16:creationId xmlns:a16="http://schemas.microsoft.com/office/drawing/2014/main" id="{10BBCB1D-6A35-4C67-A268-94FFAFE5DB1D}"/>
              </a:ext>
            </a:extLst>
          </p:cNvPr>
          <p:cNvSpPr>
            <a:spLocks noChangeArrowheads="1"/>
          </p:cNvSpPr>
          <p:nvPr/>
        </p:nvSpPr>
        <p:spPr bwMode="auto">
          <a:xfrm>
            <a:off x="7086600" y="56388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sp>
        <p:nvSpPr>
          <p:cNvPr id="132101" name="AutoShape 5">
            <a:hlinkClick r:id="rId3" action="ppaction://hlinksldjump" highlightClick="1"/>
            <a:extLst>
              <a:ext uri="{FF2B5EF4-FFF2-40B4-BE49-F238E27FC236}">
                <a16:creationId xmlns:a16="http://schemas.microsoft.com/office/drawing/2014/main" id="{640295A3-361A-47DD-A694-063E1B9E37BB}"/>
              </a:ext>
            </a:extLst>
          </p:cNvPr>
          <p:cNvSpPr>
            <a:spLocks noChangeArrowheads="1"/>
          </p:cNvSpPr>
          <p:nvPr/>
        </p:nvSpPr>
        <p:spPr bwMode="auto">
          <a:xfrm>
            <a:off x="7086600" y="48768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Hint</a:t>
            </a:r>
          </a:p>
        </p:txBody>
      </p:sp>
    </p:spTree>
  </p:cSld>
  <p:clrMapOvr>
    <a:masterClrMapping/>
  </p:clrMapOvr>
  <p:transition advClick="0"/>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B834BFF7-D7DD-4454-9E8E-A7259B597104}"/>
              </a:ext>
            </a:extLst>
          </p:cNvPr>
          <p:cNvSpPr>
            <a:spLocks noGrp="1"/>
          </p:cNvSpPr>
          <p:nvPr>
            <p:ph type="sldNum" sz="quarter" idx="12"/>
          </p:nvPr>
        </p:nvSpPr>
        <p:spPr/>
        <p:txBody>
          <a:bodyPr/>
          <a:lstStyle/>
          <a:p>
            <a:fld id="{A9BC5D85-BA3D-4B72-B155-44B235DF5182}" type="slidenum">
              <a:rPr lang="en-US" altLang="en-US"/>
              <a:pPr/>
              <a:t>86</a:t>
            </a:fld>
            <a:endParaRPr lang="en-US" altLang="en-US"/>
          </a:p>
        </p:txBody>
      </p:sp>
      <p:sp>
        <p:nvSpPr>
          <p:cNvPr id="135170" name="Rectangle 2">
            <a:extLst>
              <a:ext uri="{FF2B5EF4-FFF2-40B4-BE49-F238E27FC236}">
                <a16:creationId xmlns:a16="http://schemas.microsoft.com/office/drawing/2014/main" id="{CE580E65-43C8-408D-9B76-84E7D189097F}"/>
              </a:ext>
            </a:extLst>
          </p:cNvPr>
          <p:cNvSpPr>
            <a:spLocks noGrp="1" noRot="1" noChangeArrowheads="1"/>
          </p:cNvSpPr>
          <p:nvPr>
            <p:ph type="title"/>
          </p:nvPr>
        </p:nvSpPr>
        <p:spPr>
          <a:xfrm>
            <a:off x="762000" y="2895600"/>
            <a:ext cx="7772400" cy="609600"/>
          </a:xfrm>
        </p:spPr>
        <p:txBody>
          <a:bodyPr/>
          <a:lstStyle/>
          <a:p>
            <a:r>
              <a:rPr lang="en-US" altLang="en-US"/>
              <a:t>End of Section 4</a:t>
            </a:r>
          </a:p>
        </p:txBody>
      </p:sp>
    </p:spTree>
  </p:cSld>
  <p:clrMapOvr>
    <a:masterClrMapping/>
  </p:clrMapOvr>
  <p:transition advClick="0"/>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2733BFA-A265-4591-923B-4E04A75C609B}"/>
              </a:ext>
            </a:extLst>
          </p:cNvPr>
          <p:cNvSpPr>
            <a:spLocks noGrp="1"/>
          </p:cNvSpPr>
          <p:nvPr>
            <p:ph type="sldNum" sz="quarter" idx="12"/>
          </p:nvPr>
        </p:nvSpPr>
        <p:spPr/>
        <p:txBody>
          <a:bodyPr/>
          <a:lstStyle/>
          <a:p>
            <a:fld id="{8E86BA37-4AA1-4F47-9ECB-5875617EFCC8}" type="slidenum">
              <a:rPr lang="en-US" altLang="en-US"/>
              <a:pPr/>
              <a:t>87</a:t>
            </a:fld>
            <a:endParaRPr lang="en-US" altLang="en-US"/>
          </a:p>
        </p:txBody>
      </p:sp>
      <p:sp>
        <p:nvSpPr>
          <p:cNvPr id="17410" name="Rectangle 2">
            <a:extLst>
              <a:ext uri="{FF2B5EF4-FFF2-40B4-BE49-F238E27FC236}">
                <a16:creationId xmlns:a16="http://schemas.microsoft.com/office/drawing/2014/main" id="{BFE7D914-9293-4E7B-B2C1-2525673C65F5}"/>
              </a:ext>
            </a:extLst>
          </p:cNvPr>
          <p:cNvSpPr>
            <a:spLocks noGrp="1" noRot="1" noChangeArrowheads="1"/>
          </p:cNvSpPr>
          <p:nvPr>
            <p:ph type="title"/>
          </p:nvPr>
        </p:nvSpPr>
        <p:spPr/>
        <p:txBody>
          <a:bodyPr/>
          <a:lstStyle/>
          <a:p>
            <a:r>
              <a:rPr lang="en-US" altLang="en-US"/>
              <a:t>Section 5: Variables and Aliases</a:t>
            </a:r>
          </a:p>
        </p:txBody>
      </p:sp>
      <p:sp>
        <p:nvSpPr>
          <p:cNvPr id="17411" name="Rectangle 3">
            <a:extLst>
              <a:ext uri="{FF2B5EF4-FFF2-40B4-BE49-F238E27FC236}">
                <a16:creationId xmlns:a16="http://schemas.microsoft.com/office/drawing/2014/main" id="{311C5C02-AEFA-45F6-849E-FE733F0932E7}"/>
              </a:ext>
            </a:extLst>
          </p:cNvPr>
          <p:cNvSpPr>
            <a:spLocks noGrp="1" noRot="1" noChangeArrowheads="1"/>
          </p:cNvSpPr>
          <p:nvPr>
            <p:ph type="body" idx="1"/>
          </p:nvPr>
        </p:nvSpPr>
        <p:spPr>
          <a:xfrm>
            <a:off x="457200" y="762000"/>
            <a:ext cx="4038600" cy="5187950"/>
          </a:xfrm>
        </p:spPr>
        <p:txBody>
          <a:bodyPr/>
          <a:lstStyle/>
          <a:p>
            <a:pPr>
              <a:lnSpc>
                <a:spcPct val="90000"/>
              </a:lnSpc>
            </a:pPr>
            <a:r>
              <a:rPr lang="en-US" altLang="en-US" sz="2400">
                <a:hlinkClick r:id="rId2" action="ppaction://hlinksldjump"/>
              </a:rPr>
              <a:t>Variables </a:t>
            </a:r>
            <a:endParaRPr lang="en-US" altLang="en-US" sz="2400"/>
          </a:p>
          <a:p>
            <a:pPr lvl="1">
              <a:lnSpc>
                <a:spcPct val="90000"/>
              </a:lnSpc>
            </a:pPr>
            <a:r>
              <a:rPr lang="en-US" altLang="en-US" sz="2000">
                <a:hlinkClick r:id="rId3" action="ppaction://hlinksldjump"/>
              </a:rPr>
              <a:t>RAM Memory</a:t>
            </a:r>
            <a:endParaRPr lang="en-US" altLang="en-US" sz="2000"/>
          </a:p>
          <a:p>
            <a:pPr lvl="1">
              <a:lnSpc>
                <a:spcPct val="90000"/>
              </a:lnSpc>
            </a:pPr>
            <a:r>
              <a:rPr lang="en-US" altLang="en-US" sz="2000">
                <a:hlinkClick r:id="rId4" action="ppaction://hlinksldjump"/>
              </a:rPr>
              <a:t>Variable Types</a:t>
            </a:r>
            <a:endParaRPr lang="en-US" altLang="en-US" sz="2000"/>
          </a:p>
          <a:p>
            <a:pPr lvl="1">
              <a:lnSpc>
                <a:spcPct val="90000"/>
              </a:lnSpc>
            </a:pPr>
            <a:r>
              <a:rPr lang="en-US" altLang="en-US" sz="2000">
                <a:hlinkClick r:id="rId5" action="ppaction://hlinksldjump"/>
              </a:rPr>
              <a:t>Variable Declaration</a:t>
            </a:r>
            <a:endParaRPr lang="en-US" altLang="en-US" sz="2000"/>
          </a:p>
          <a:p>
            <a:pPr lvl="1">
              <a:lnSpc>
                <a:spcPct val="90000"/>
              </a:lnSpc>
            </a:pPr>
            <a:r>
              <a:rPr lang="en-US" altLang="en-US" sz="2000">
                <a:hlinkClick r:id="rId6" action="ppaction://hlinksldjump"/>
              </a:rPr>
              <a:t>Variable Conventions</a:t>
            </a:r>
            <a:endParaRPr lang="en-US" altLang="en-US" sz="2000"/>
          </a:p>
          <a:p>
            <a:pPr lvl="1">
              <a:lnSpc>
                <a:spcPct val="90000"/>
              </a:lnSpc>
            </a:pPr>
            <a:r>
              <a:rPr lang="en-US" altLang="en-US" sz="2000">
                <a:hlinkClick r:id="rId7" action="ppaction://hlinksldjump"/>
              </a:rPr>
              <a:t>Coding with Variables</a:t>
            </a:r>
            <a:endParaRPr lang="en-US" altLang="en-US" sz="2000"/>
          </a:p>
          <a:p>
            <a:pPr>
              <a:lnSpc>
                <a:spcPct val="90000"/>
              </a:lnSpc>
            </a:pPr>
            <a:r>
              <a:rPr lang="en-US" altLang="en-US" sz="2400">
                <a:hlinkClick r:id="rId8" action="ppaction://hlinksldjump"/>
              </a:rPr>
              <a:t>Constants</a:t>
            </a:r>
            <a:endParaRPr lang="en-US" altLang="en-US" sz="2400"/>
          </a:p>
          <a:p>
            <a:pPr lvl="1">
              <a:lnSpc>
                <a:spcPct val="90000"/>
              </a:lnSpc>
            </a:pPr>
            <a:r>
              <a:rPr lang="en-US" altLang="en-US" sz="2000">
                <a:hlinkClick r:id="rId9" action="ppaction://hlinksldjump"/>
              </a:rPr>
              <a:t>Coding with Constants</a:t>
            </a:r>
            <a:endParaRPr lang="en-US" altLang="en-US" sz="2000"/>
          </a:p>
          <a:p>
            <a:pPr>
              <a:lnSpc>
                <a:spcPct val="90000"/>
              </a:lnSpc>
            </a:pPr>
            <a:r>
              <a:rPr lang="en-US" altLang="en-US" sz="2400">
                <a:hlinkClick r:id="rId10" action="ppaction://hlinksldjump"/>
              </a:rPr>
              <a:t>I/O Aliases</a:t>
            </a:r>
            <a:endParaRPr lang="en-US" altLang="en-US" sz="2400"/>
          </a:p>
          <a:p>
            <a:pPr lvl="1">
              <a:lnSpc>
                <a:spcPct val="90000"/>
              </a:lnSpc>
            </a:pPr>
            <a:r>
              <a:rPr lang="en-US" altLang="en-US" sz="2000">
                <a:hlinkClick r:id="rId11" action="ppaction://hlinksldjump"/>
              </a:rPr>
              <a:t>Coding using I/O Aliases</a:t>
            </a:r>
            <a:endParaRPr lang="en-US" altLang="en-US" sz="2000"/>
          </a:p>
          <a:p>
            <a:pPr lvl="1">
              <a:lnSpc>
                <a:spcPct val="90000"/>
              </a:lnSpc>
            </a:pPr>
            <a:r>
              <a:rPr lang="en-US" altLang="en-US" sz="2000">
                <a:hlinkClick r:id="rId12" action="ppaction://hlinksldjump"/>
              </a:rPr>
              <a:t>Common Circuit Declarations</a:t>
            </a:r>
            <a:endParaRPr lang="en-US" altLang="en-US" sz="2000"/>
          </a:p>
          <a:p>
            <a:pPr>
              <a:lnSpc>
                <a:spcPct val="90000"/>
              </a:lnSpc>
              <a:buFont typeface="Wingdings 3" panose="05040102010807070707" pitchFamily="18" charset="2"/>
              <a:buNone/>
            </a:pPr>
            <a:endParaRPr lang="en-US" altLang="en-US" sz="2400"/>
          </a:p>
        </p:txBody>
      </p:sp>
    </p:spTree>
  </p:cSld>
  <p:clrMapOvr>
    <a:masterClrMapping/>
  </p:clrMapOvr>
  <p:transition advClick="0"/>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28C7616-9B0A-4F19-93C7-D061E4B46E61}"/>
              </a:ext>
            </a:extLst>
          </p:cNvPr>
          <p:cNvSpPr>
            <a:spLocks noGrp="1"/>
          </p:cNvSpPr>
          <p:nvPr>
            <p:ph type="sldNum" sz="quarter" idx="12"/>
          </p:nvPr>
        </p:nvSpPr>
        <p:spPr/>
        <p:txBody>
          <a:bodyPr/>
          <a:lstStyle/>
          <a:p>
            <a:fld id="{DABE9E9F-6F7F-4509-BB03-C480FD53D766}" type="slidenum">
              <a:rPr lang="en-US" altLang="en-US"/>
              <a:pPr/>
              <a:t>88</a:t>
            </a:fld>
            <a:endParaRPr lang="en-US" altLang="en-US"/>
          </a:p>
        </p:txBody>
      </p:sp>
      <p:sp>
        <p:nvSpPr>
          <p:cNvPr id="52226" name="Rectangle 2">
            <a:extLst>
              <a:ext uri="{FF2B5EF4-FFF2-40B4-BE49-F238E27FC236}">
                <a16:creationId xmlns:a16="http://schemas.microsoft.com/office/drawing/2014/main" id="{AC45DFB7-1151-4990-B4BE-A4C967F9CC32}"/>
              </a:ext>
            </a:extLst>
          </p:cNvPr>
          <p:cNvSpPr>
            <a:spLocks noGrp="1" noRot="1" noChangeArrowheads="1"/>
          </p:cNvSpPr>
          <p:nvPr>
            <p:ph type="title"/>
          </p:nvPr>
        </p:nvSpPr>
        <p:spPr/>
        <p:txBody>
          <a:bodyPr/>
          <a:lstStyle/>
          <a:p>
            <a:r>
              <a:rPr lang="en-US" altLang="en-US"/>
              <a:t>Variables Overview</a:t>
            </a:r>
          </a:p>
        </p:txBody>
      </p:sp>
      <p:sp>
        <p:nvSpPr>
          <p:cNvPr id="52227" name="Rectangle 3">
            <a:extLst>
              <a:ext uri="{FF2B5EF4-FFF2-40B4-BE49-F238E27FC236}">
                <a16:creationId xmlns:a16="http://schemas.microsoft.com/office/drawing/2014/main" id="{B0DBDA26-8051-42E8-8DB3-B348FE32C6D7}"/>
              </a:ext>
            </a:extLst>
          </p:cNvPr>
          <p:cNvSpPr>
            <a:spLocks noGrp="1" noRot="1" noChangeArrowheads="1"/>
          </p:cNvSpPr>
          <p:nvPr>
            <p:ph type="body" idx="1"/>
          </p:nvPr>
        </p:nvSpPr>
        <p:spPr>
          <a:xfrm>
            <a:off x="301625" y="762000"/>
            <a:ext cx="8540750" cy="4835525"/>
          </a:xfrm>
        </p:spPr>
        <p:txBody>
          <a:bodyPr/>
          <a:lstStyle/>
          <a:p>
            <a:r>
              <a:rPr lang="en-US" altLang="en-US" sz="2400"/>
              <a:t>Variables are needed when a program requires a value to be stored.</a:t>
            </a:r>
            <a:br>
              <a:rPr lang="en-US" altLang="en-US" sz="2400"/>
            </a:br>
            <a:endParaRPr lang="en-US" altLang="en-US" sz="2400"/>
          </a:p>
          <a:p>
            <a:r>
              <a:rPr lang="en-US" altLang="en-US" sz="2400"/>
              <a:t>Variables correspond to a memory location which we can read from and write to (Random Access Memory – RAM).</a:t>
            </a:r>
            <a:br>
              <a:rPr lang="en-US" altLang="en-US" sz="2400"/>
            </a:br>
            <a:endParaRPr lang="en-US" altLang="en-US" sz="2400"/>
          </a:p>
          <a:p>
            <a:r>
              <a:rPr lang="en-US" altLang="en-US" sz="2400"/>
              <a:t>Variables allow the programmer to use descriptive words to indicate the contents of the memory location.</a:t>
            </a:r>
            <a:br>
              <a:rPr lang="en-US" altLang="en-US" sz="2400"/>
            </a:br>
            <a:endParaRPr lang="en-US" altLang="en-US" sz="2400"/>
          </a:p>
          <a:p>
            <a:r>
              <a:rPr lang="en-US" altLang="en-US" sz="2400"/>
              <a:t>Aliases may also be declared for I/O control to allow descriptive words to indicate device connections.</a:t>
            </a:r>
            <a:endParaRPr lang="en-US" altLang="en-US" sz="2800"/>
          </a:p>
        </p:txBody>
      </p:sp>
    </p:spTree>
  </p:cSld>
  <p:clrMapOvr>
    <a:masterClrMapping/>
  </p:clrMapOvr>
  <p:transition advClick="0"/>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4B7F601-5BA8-4DC2-9A59-BBAADE409FFA}"/>
              </a:ext>
            </a:extLst>
          </p:cNvPr>
          <p:cNvSpPr>
            <a:spLocks noGrp="1"/>
          </p:cNvSpPr>
          <p:nvPr>
            <p:ph type="sldNum" sz="quarter" idx="12"/>
          </p:nvPr>
        </p:nvSpPr>
        <p:spPr/>
        <p:txBody>
          <a:bodyPr/>
          <a:lstStyle/>
          <a:p>
            <a:fld id="{94407A89-E18C-430D-AE6F-33847BB30A94}" type="slidenum">
              <a:rPr lang="en-US" altLang="en-US"/>
              <a:pPr/>
              <a:t>89</a:t>
            </a:fld>
            <a:endParaRPr lang="en-US" altLang="en-US"/>
          </a:p>
        </p:txBody>
      </p:sp>
      <p:sp>
        <p:nvSpPr>
          <p:cNvPr id="53250" name="Rectangle 2">
            <a:extLst>
              <a:ext uri="{FF2B5EF4-FFF2-40B4-BE49-F238E27FC236}">
                <a16:creationId xmlns:a16="http://schemas.microsoft.com/office/drawing/2014/main" id="{9B134604-F9A4-4391-A902-CC40A5A0DF1A}"/>
              </a:ext>
            </a:extLst>
          </p:cNvPr>
          <p:cNvSpPr>
            <a:spLocks noGrp="1" noRot="1" noChangeArrowheads="1"/>
          </p:cNvSpPr>
          <p:nvPr>
            <p:ph type="title"/>
          </p:nvPr>
        </p:nvSpPr>
        <p:spPr/>
        <p:txBody>
          <a:bodyPr/>
          <a:lstStyle/>
          <a:p>
            <a:r>
              <a:rPr lang="en-US" altLang="en-US"/>
              <a:t>RAM Memory</a:t>
            </a:r>
          </a:p>
        </p:txBody>
      </p:sp>
      <p:sp>
        <p:nvSpPr>
          <p:cNvPr id="53251" name="Rectangle 3">
            <a:extLst>
              <a:ext uri="{FF2B5EF4-FFF2-40B4-BE49-F238E27FC236}">
                <a16:creationId xmlns:a16="http://schemas.microsoft.com/office/drawing/2014/main" id="{74629094-A232-4367-A47D-4A926404E04D}"/>
              </a:ext>
            </a:extLst>
          </p:cNvPr>
          <p:cNvSpPr>
            <a:spLocks noGrp="1" noRot="1" noChangeArrowheads="1"/>
          </p:cNvSpPr>
          <p:nvPr>
            <p:ph type="body" idx="1"/>
          </p:nvPr>
        </p:nvSpPr>
        <p:spPr/>
        <p:txBody>
          <a:bodyPr/>
          <a:lstStyle/>
          <a:p>
            <a:r>
              <a:rPr lang="en-US" altLang="en-US" sz="2400"/>
              <a:t>Once a program in entered, the Memory Map button on the toolbar may be clicked to view the contents of the code memory (EEPROM Map) and the variable memory (RAM Map).</a:t>
            </a:r>
            <a:br>
              <a:rPr lang="en-US" altLang="en-US" sz="2400"/>
            </a:br>
            <a:endParaRPr lang="en-US" altLang="en-US" sz="2400"/>
          </a:p>
          <a:p>
            <a:r>
              <a:rPr lang="en-US" altLang="en-US" sz="2400"/>
              <a:t>In the BS2, the code space is </a:t>
            </a:r>
            <a:br>
              <a:rPr lang="en-US" altLang="en-US" sz="2400"/>
            </a:br>
            <a:r>
              <a:rPr lang="en-US" altLang="en-US" sz="2400"/>
              <a:t>2K bytes (2048 bytes) in size </a:t>
            </a:r>
            <a:br>
              <a:rPr lang="en-US" altLang="en-US" sz="2400"/>
            </a:br>
            <a:r>
              <a:rPr lang="en-US" altLang="en-US" sz="2400"/>
              <a:t>and fills from the bottom up.</a:t>
            </a:r>
          </a:p>
          <a:p>
            <a:endParaRPr lang="en-US" altLang="en-US" sz="2400"/>
          </a:p>
          <a:p>
            <a:r>
              <a:rPr lang="en-US" altLang="en-US" sz="2400"/>
              <a:t>The RAM for variable</a:t>
            </a:r>
            <a:br>
              <a:rPr lang="en-US" altLang="en-US" sz="2400"/>
            </a:br>
            <a:r>
              <a:rPr lang="en-US" altLang="en-US" sz="2400"/>
              <a:t>storage is 26 bytes in size.</a:t>
            </a:r>
            <a:br>
              <a:rPr lang="en-US" altLang="en-US" sz="3600"/>
            </a:br>
            <a:endParaRPr lang="en-US" altLang="en-US" sz="3600"/>
          </a:p>
        </p:txBody>
      </p:sp>
      <p:pic>
        <p:nvPicPr>
          <p:cNvPr id="53253" name="Picture 5">
            <a:extLst>
              <a:ext uri="{FF2B5EF4-FFF2-40B4-BE49-F238E27FC236}">
                <a16:creationId xmlns:a16="http://schemas.microsoft.com/office/drawing/2014/main" id="{41B854E5-9F1A-405F-8969-CBE92BF59A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743200"/>
            <a:ext cx="3962400" cy="3055938"/>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55" name="Picture 7">
            <a:extLst>
              <a:ext uri="{FF2B5EF4-FFF2-40B4-BE49-F238E27FC236}">
                <a16:creationId xmlns:a16="http://schemas.microsoft.com/office/drawing/2014/main" id="{576C897A-E3B2-4314-9233-28B5C68F4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2445" t="15504" r="11449" b="72093"/>
          <a:stretch>
            <a:fillRect/>
          </a:stretch>
        </p:blipFill>
        <p:spPr bwMode="auto">
          <a:xfrm>
            <a:off x="1752600" y="1981200"/>
            <a:ext cx="457200" cy="457200"/>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6">
            <a:extLst>
              <a:ext uri="{FF2B5EF4-FFF2-40B4-BE49-F238E27FC236}">
                <a16:creationId xmlns:a16="http://schemas.microsoft.com/office/drawing/2014/main" id="{ADD2F42D-D863-4599-8C0D-11F74C01A10A}"/>
              </a:ext>
            </a:extLst>
          </p:cNvPr>
          <p:cNvSpPr>
            <a:spLocks noGrp="1"/>
          </p:cNvSpPr>
          <p:nvPr>
            <p:ph type="sldNum" sz="quarter" idx="12"/>
          </p:nvPr>
        </p:nvSpPr>
        <p:spPr/>
        <p:txBody>
          <a:bodyPr/>
          <a:lstStyle/>
          <a:p>
            <a:fld id="{00234A42-A088-4A29-B4D9-6CFAB083824F}" type="slidenum">
              <a:rPr lang="en-US" altLang="en-US"/>
              <a:pPr/>
              <a:t>9</a:t>
            </a:fld>
            <a:endParaRPr lang="en-US" altLang="en-US"/>
          </a:p>
        </p:txBody>
      </p:sp>
      <p:sp>
        <p:nvSpPr>
          <p:cNvPr id="191490" name="Rectangle 2">
            <a:extLst>
              <a:ext uri="{FF2B5EF4-FFF2-40B4-BE49-F238E27FC236}">
                <a16:creationId xmlns:a16="http://schemas.microsoft.com/office/drawing/2014/main" id="{6ACBED1C-F710-4786-96C0-691A511D8177}"/>
              </a:ext>
            </a:extLst>
          </p:cNvPr>
          <p:cNvSpPr>
            <a:spLocks noGrp="1" noRot="1" noChangeArrowheads="1"/>
          </p:cNvSpPr>
          <p:nvPr>
            <p:ph type="title"/>
          </p:nvPr>
        </p:nvSpPr>
        <p:spPr>
          <a:xfrm>
            <a:off x="228600" y="152400"/>
            <a:ext cx="8540750" cy="685800"/>
          </a:xfrm>
        </p:spPr>
        <p:txBody>
          <a:bodyPr/>
          <a:lstStyle/>
          <a:p>
            <a:r>
              <a:rPr lang="en-US" altLang="en-US"/>
              <a:t>BASIC Stamp 2 Pins</a:t>
            </a:r>
          </a:p>
        </p:txBody>
      </p:sp>
      <p:graphicFrame>
        <p:nvGraphicFramePr>
          <p:cNvPr id="191492" name="Object 4">
            <a:extLst>
              <a:ext uri="{FF2B5EF4-FFF2-40B4-BE49-F238E27FC236}">
                <a16:creationId xmlns:a16="http://schemas.microsoft.com/office/drawing/2014/main" id="{66D9A8FC-13E7-4FCA-B0E2-A8CC02E4F1B6}"/>
              </a:ext>
            </a:extLst>
          </p:cNvPr>
          <p:cNvGraphicFramePr>
            <a:graphicFrameLocks noChangeAspect="1"/>
          </p:cNvGraphicFramePr>
          <p:nvPr/>
        </p:nvGraphicFramePr>
        <p:xfrm>
          <a:off x="4419600" y="2514600"/>
          <a:ext cx="2384425" cy="3781425"/>
        </p:xfrm>
        <a:graphic>
          <a:graphicData uri="http://schemas.openxmlformats.org/presentationml/2006/ole">
            <mc:AlternateContent xmlns:mc="http://schemas.openxmlformats.org/markup-compatibility/2006">
              <mc:Choice xmlns:v="urn:schemas-microsoft-com:vml" Requires="v">
                <p:oleObj spid="_x0000_s191548" name="Bitmap Image" r:id="rId3" imgW="3247619" imgH="5152381" progId="Paint.Picture">
                  <p:embed/>
                </p:oleObj>
              </mc:Choice>
              <mc:Fallback>
                <p:oleObj name="Bitmap Image" r:id="rId3" imgW="3247619" imgH="5152381"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514600"/>
                        <a:ext cx="2384425" cy="37814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91546" name="Group 58">
            <a:extLst>
              <a:ext uri="{FF2B5EF4-FFF2-40B4-BE49-F238E27FC236}">
                <a16:creationId xmlns:a16="http://schemas.microsoft.com/office/drawing/2014/main" id="{0AA25F6D-1A1A-48CC-ADD4-03A332667B8A}"/>
              </a:ext>
            </a:extLst>
          </p:cNvPr>
          <p:cNvGrpSpPr>
            <a:grpSpLocks/>
          </p:cNvGrpSpPr>
          <p:nvPr/>
        </p:nvGrpSpPr>
        <p:grpSpPr bwMode="auto">
          <a:xfrm>
            <a:off x="457200" y="762000"/>
            <a:ext cx="4038600" cy="1905000"/>
            <a:chOff x="384" y="336"/>
            <a:chExt cx="2544" cy="1200"/>
          </a:xfrm>
        </p:grpSpPr>
        <p:sp>
          <p:nvSpPr>
            <p:cNvPr id="191494" name="Text Box 6">
              <a:extLst>
                <a:ext uri="{FF2B5EF4-FFF2-40B4-BE49-F238E27FC236}">
                  <a16:creationId xmlns:a16="http://schemas.microsoft.com/office/drawing/2014/main" id="{29625207-7B9F-4B6F-9466-5F2A80A39200}"/>
                </a:ext>
              </a:extLst>
            </p:cNvPr>
            <p:cNvSpPr txBox="1">
              <a:spLocks noChangeArrowheads="1"/>
            </p:cNvSpPr>
            <p:nvPr/>
          </p:nvSpPr>
          <p:spPr bwMode="auto">
            <a:xfrm>
              <a:off x="384" y="336"/>
              <a:ext cx="1812" cy="672"/>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gn="l">
                <a:spcBef>
                  <a:spcPct val="0"/>
                </a:spcBef>
                <a:defRPr sz="2400">
                  <a:solidFill>
                    <a:schemeClr val="tx1"/>
                  </a:solidFill>
                  <a:latin typeface="Times New Roman" panose="02020603050405020304" pitchFamily="18" charset="0"/>
                </a:defRPr>
              </a:lvl1pPr>
              <a:lvl2pPr marL="914400" indent="-457200" algn="l">
                <a:spcBef>
                  <a:spcPct val="0"/>
                </a:spcBef>
                <a:defRPr sz="2400">
                  <a:solidFill>
                    <a:schemeClr val="tx1"/>
                  </a:solidFill>
                  <a:latin typeface="Times New Roman" panose="02020603050405020304" pitchFamily="18" charset="0"/>
                </a:defRPr>
              </a:lvl2pPr>
              <a:lvl3pPr marL="1371600" indent="-457200" algn="l">
                <a:spcBef>
                  <a:spcPct val="0"/>
                </a:spcBef>
                <a:defRPr sz="2400">
                  <a:solidFill>
                    <a:schemeClr val="tx1"/>
                  </a:solidFill>
                  <a:latin typeface="Times New Roman" panose="02020603050405020304" pitchFamily="18" charset="0"/>
                </a:defRPr>
              </a:lvl3pPr>
              <a:lvl4pPr marL="1828800" indent="-457200" algn="l">
                <a:spcBef>
                  <a:spcPct val="0"/>
                </a:spcBef>
                <a:defRPr sz="2400">
                  <a:solidFill>
                    <a:schemeClr val="tx1"/>
                  </a:solidFill>
                  <a:latin typeface="Times New Roman" panose="02020603050405020304" pitchFamily="18" charset="0"/>
                </a:defRPr>
              </a:lvl4pPr>
              <a:lvl5pPr marL="2286000" indent="-457200" algn="l">
                <a:spcBef>
                  <a:spcPct val="0"/>
                </a:spcBef>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ClrTx/>
                <a:buSzTx/>
                <a:buFontTx/>
                <a:buNone/>
              </a:pPr>
              <a:r>
                <a:rPr lang="en-US" altLang="en-US" sz="1800" b="0">
                  <a:latin typeface="Arial" panose="020B0604020202020204" pitchFamily="34" charset="0"/>
                </a:rPr>
                <a:t>Pin 1: S</a:t>
              </a:r>
              <a:r>
                <a:rPr lang="en-US" altLang="en-US" sz="1800" b="0" baseline="-25000">
                  <a:latin typeface="Arial" panose="020B0604020202020204" pitchFamily="34" charset="0"/>
                </a:rPr>
                <a:t>OUT</a:t>
              </a:r>
            </a:p>
            <a:p>
              <a:pPr>
                <a:buClrTx/>
                <a:buSzTx/>
                <a:buFontTx/>
                <a:buNone/>
              </a:pPr>
              <a:r>
                <a:rPr lang="en-US" altLang="en-US" sz="1800" b="0">
                  <a:latin typeface="Arial" panose="020B0604020202020204" pitchFamily="34" charset="0"/>
                </a:rPr>
                <a:t>	</a:t>
              </a:r>
              <a:r>
                <a:rPr lang="en-US" altLang="en-US" sz="1400" b="0">
                  <a:latin typeface="Arial" panose="020B0604020202020204" pitchFamily="34" charset="0"/>
                </a:rPr>
                <a:t>Transmits serial data during </a:t>
              </a:r>
              <a:br>
                <a:rPr lang="en-US" altLang="en-US" sz="1400" b="0">
                  <a:latin typeface="Arial" panose="020B0604020202020204" pitchFamily="34" charset="0"/>
                </a:rPr>
              </a:br>
              <a:r>
                <a:rPr lang="en-US" altLang="en-US" sz="1400" b="0">
                  <a:latin typeface="Arial" panose="020B0604020202020204" pitchFamily="34" charset="0"/>
                </a:rPr>
                <a:t>programming and using the</a:t>
              </a:r>
              <a:br>
                <a:rPr lang="en-US" altLang="en-US" sz="1400" b="0">
                  <a:latin typeface="Arial" panose="020B0604020202020204" pitchFamily="34" charset="0"/>
                </a:rPr>
              </a:br>
              <a:r>
                <a:rPr lang="en-US" altLang="en-US" sz="1400" b="0">
                  <a:latin typeface="Arial" panose="020B0604020202020204" pitchFamily="34" charset="0"/>
                </a:rPr>
                <a:t>DEBUG instruction</a:t>
              </a:r>
            </a:p>
          </p:txBody>
        </p:sp>
        <p:sp>
          <p:nvSpPr>
            <p:cNvPr id="191495" name="Line 7">
              <a:extLst>
                <a:ext uri="{FF2B5EF4-FFF2-40B4-BE49-F238E27FC236}">
                  <a16:creationId xmlns:a16="http://schemas.microsoft.com/office/drawing/2014/main" id="{2865E025-4C52-41EF-9621-3E00A8E4130D}"/>
                </a:ext>
              </a:extLst>
            </p:cNvPr>
            <p:cNvSpPr>
              <a:spLocks noChangeShapeType="1"/>
            </p:cNvSpPr>
            <p:nvPr/>
          </p:nvSpPr>
          <p:spPr bwMode="auto">
            <a:xfrm>
              <a:off x="1776" y="960"/>
              <a:ext cx="1152" cy="576"/>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35" name="Group 47">
            <a:extLst>
              <a:ext uri="{FF2B5EF4-FFF2-40B4-BE49-F238E27FC236}">
                <a16:creationId xmlns:a16="http://schemas.microsoft.com/office/drawing/2014/main" id="{4B73D72A-295D-46FF-9504-A38FDE624A96}"/>
              </a:ext>
            </a:extLst>
          </p:cNvPr>
          <p:cNvGrpSpPr>
            <a:grpSpLocks/>
          </p:cNvGrpSpPr>
          <p:nvPr/>
        </p:nvGrpSpPr>
        <p:grpSpPr bwMode="auto">
          <a:xfrm>
            <a:off x="457200" y="1905000"/>
            <a:ext cx="4114800" cy="1143000"/>
            <a:chOff x="384" y="1056"/>
            <a:chExt cx="2592" cy="720"/>
          </a:xfrm>
        </p:grpSpPr>
        <p:sp>
          <p:nvSpPr>
            <p:cNvPr id="191496" name="Text Box 8">
              <a:extLst>
                <a:ext uri="{FF2B5EF4-FFF2-40B4-BE49-F238E27FC236}">
                  <a16:creationId xmlns:a16="http://schemas.microsoft.com/office/drawing/2014/main" id="{261DB30B-8D00-4F02-B3EE-F72897AF3BBE}"/>
                </a:ext>
              </a:extLst>
            </p:cNvPr>
            <p:cNvSpPr txBox="1">
              <a:spLocks noChangeArrowheads="1"/>
            </p:cNvSpPr>
            <p:nvPr/>
          </p:nvSpPr>
          <p:spPr bwMode="auto">
            <a:xfrm>
              <a:off x="384" y="1056"/>
              <a:ext cx="1812" cy="53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imes New Roman" panose="02020603050405020304" pitchFamily="18" charset="0"/>
                </a:defRPr>
              </a:lvl1pPr>
              <a:lvl2pPr marL="914400" indent="-457200" algn="l">
                <a:spcBef>
                  <a:spcPct val="0"/>
                </a:spcBef>
                <a:defRPr sz="2400">
                  <a:solidFill>
                    <a:schemeClr val="tx1"/>
                  </a:solidFill>
                  <a:latin typeface="Times New Roman" panose="02020603050405020304" pitchFamily="18" charset="0"/>
                </a:defRPr>
              </a:lvl2pPr>
              <a:lvl3pPr marL="1371600" indent="-457200" algn="l">
                <a:spcBef>
                  <a:spcPct val="0"/>
                </a:spcBef>
                <a:defRPr sz="2400">
                  <a:solidFill>
                    <a:schemeClr val="tx1"/>
                  </a:solidFill>
                  <a:latin typeface="Times New Roman" panose="02020603050405020304" pitchFamily="18" charset="0"/>
                </a:defRPr>
              </a:lvl3pPr>
              <a:lvl4pPr marL="1828800" indent="-457200" algn="l">
                <a:spcBef>
                  <a:spcPct val="0"/>
                </a:spcBef>
                <a:defRPr sz="2400">
                  <a:solidFill>
                    <a:schemeClr val="tx1"/>
                  </a:solidFill>
                  <a:latin typeface="Times New Roman" panose="02020603050405020304" pitchFamily="18" charset="0"/>
                </a:defRPr>
              </a:lvl4pPr>
              <a:lvl5pPr marL="2286000" indent="-457200" algn="l">
                <a:spcBef>
                  <a:spcPct val="0"/>
                </a:spcBef>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ClrTx/>
                <a:buSzTx/>
                <a:buFontTx/>
                <a:buNone/>
              </a:pPr>
              <a:r>
                <a:rPr lang="en-US" altLang="en-US" sz="1800" b="0">
                  <a:latin typeface="Arial" panose="020B0604020202020204" pitchFamily="34" charset="0"/>
                </a:rPr>
                <a:t>Pin 2: S</a:t>
              </a:r>
              <a:r>
                <a:rPr lang="en-US" altLang="en-US" sz="1800" b="0" baseline="-25000">
                  <a:latin typeface="Arial" panose="020B0604020202020204" pitchFamily="34" charset="0"/>
                </a:rPr>
                <a:t>IN</a:t>
              </a:r>
            </a:p>
            <a:p>
              <a:pPr>
                <a:buClrTx/>
                <a:buSzTx/>
                <a:buFontTx/>
                <a:buNone/>
              </a:pPr>
              <a:r>
                <a:rPr lang="en-US" altLang="en-US" sz="1800" b="0">
                  <a:latin typeface="Arial" panose="020B0604020202020204" pitchFamily="34" charset="0"/>
                </a:rPr>
                <a:t>	</a:t>
              </a:r>
              <a:r>
                <a:rPr lang="en-US" altLang="en-US" sz="1400" b="0">
                  <a:latin typeface="Arial" panose="020B0604020202020204" pitchFamily="34" charset="0"/>
                </a:rPr>
                <a:t>Receives serial data during </a:t>
              </a:r>
              <a:br>
                <a:rPr lang="en-US" altLang="en-US" sz="1400" b="0">
                  <a:latin typeface="Arial" panose="020B0604020202020204" pitchFamily="34" charset="0"/>
                </a:rPr>
              </a:br>
              <a:r>
                <a:rPr lang="en-US" altLang="en-US" sz="1400" b="0">
                  <a:latin typeface="Arial" panose="020B0604020202020204" pitchFamily="34" charset="0"/>
                </a:rPr>
                <a:t>programming</a:t>
              </a:r>
            </a:p>
          </p:txBody>
        </p:sp>
        <p:sp>
          <p:nvSpPr>
            <p:cNvPr id="191497" name="Line 9">
              <a:extLst>
                <a:ext uri="{FF2B5EF4-FFF2-40B4-BE49-F238E27FC236}">
                  <a16:creationId xmlns:a16="http://schemas.microsoft.com/office/drawing/2014/main" id="{3E29CB65-3D38-45EF-91FC-6E87A6AFD1EE}"/>
                </a:ext>
              </a:extLst>
            </p:cNvPr>
            <p:cNvSpPr>
              <a:spLocks noChangeShapeType="1"/>
            </p:cNvSpPr>
            <p:nvPr/>
          </p:nvSpPr>
          <p:spPr bwMode="auto">
            <a:xfrm>
              <a:off x="2112" y="1440"/>
              <a:ext cx="864" cy="336"/>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36" name="Group 48">
            <a:extLst>
              <a:ext uri="{FF2B5EF4-FFF2-40B4-BE49-F238E27FC236}">
                <a16:creationId xmlns:a16="http://schemas.microsoft.com/office/drawing/2014/main" id="{C841B419-13E0-48F2-A07F-DE69A165B934}"/>
              </a:ext>
            </a:extLst>
          </p:cNvPr>
          <p:cNvGrpSpPr>
            <a:grpSpLocks/>
          </p:cNvGrpSpPr>
          <p:nvPr/>
        </p:nvGrpSpPr>
        <p:grpSpPr bwMode="auto">
          <a:xfrm>
            <a:off x="457200" y="2743200"/>
            <a:ext cx="4114800" cy="1066800"/>
            <a:chOff x="384" y="1584"/>
            <a:chExt cx="2592" cy="672"/>
          </a:xfrm>
        </p:grpSpPr>
        <p:sp>
          <p:nvSpPr>
            <p:cNvPr id="191498" name="Text Box 10">
              <a:extLst>
                <a:ext uri="{FF2B5EF4-FFF2-40B4-BE49-F238E27FC236}">
                  <a16:creationId xmlns:a16="http://schemas.microsoft.com/office/drawing/2014/main" id="{B1A14E36-33AB-4C03-B127-44CFF482BECC}"/>
                </a:ext>
              </a:extLst>
            </p:cNvPr>
            <p:cNvSpPr txBox="1">
              <a:spLocks noChangeArrowheads="1"/>
            </p:cNvSpPr>
            <p:nvPr/>
          </p:nvSpPr>
          <p:spPr bwMode="auto">
            <a:xfrm>
              <a:off x="384" y="1584"/>
              <a:ext cx="1812" cy="672"/>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imes New Roman" panose="02020603050405020304" pitchFamily="18" charset="0"/>
                </a:defRPr>
              </a:lvl1pPr>
              <a:lvl2pPr marL="914400" indent="-457200" algn="l">
                <a:spcBef>
                  <a:spcPct val="0"/>
                </a:spcBef>
                <a:defRPr sz="2400">
                  <a:solidFill>
                    <a:schemeClr val="tx1"/>
                  </a:solidFill>
                  <a:latin typeface="Times New Roman" panose="02020603050405020304" pitchFamily="18" charset="0"/>
                </a:defRPr>
              </a:lvl2pPr>
              <a:lvl3pPr marL="1371600" indent="-457200" algn="l">
                <a:spcBef>
                  <a:spcPct val="0"/>
                </a:spcBef>
                <a:defRPr sz="2400">
                  <a:solidFill>
                    <a:schemeClr val="tx1"/>
                  </a:solidFill>
                  <a:latin typeface="Times New Roman" panose="02020603050405020304" pitchFamily="18" charset="0"/>
                </a:defRPr>
              </a:lvl3pPr>
              <a:lvl4pPr marL="1828800" indent="-457200" algn="l">
                <a:spcBef>
                  <a:spcPct val="0"/>
                </a:spcBef>
                <a:defRPr sz="2400">
                  <a:solidFill>
                    <a:schemeClr val="tx1"/>
                  </a:solidFill>
                  <a:latin typeface="Times New Roman" panose="02020603050405020304" pitchFamily="18" charset="0"/>
                </a:defRPr>
              </a:lvl4pPr>
              <a:lvl5pPr marL="2286000" indent="-457200" algn="l">
                <a:spcBef>
                  <a:spcPct val="0"/>
                </a:spcBef>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ClrTx/>
                <a:buSzTx/>
                <a:buFontTx/>
                <a:buNone/>
              </a:pPr>
              <a:r>
                <a:rPr lang="en-US" altLang="en-US" sz="1800" b="0">
                  <a:latin typeface="Arial" panose="020B0604020202020204" pitchFamily="34" charset="0"/>
                </a:rPr>
                <a:t>Pin 3: ATN</a:t>
              </a:r>
              <a:endParaRPr lang="en-US" altLang="en-US" sz="1800" b="0" baseline="-25000">
                <a:latin typeface="Arial" panose="020B0604020202020204" pitchFamily="34" charset="0"/>
              </a:endParaRPr>
            </a:p>
            <a:p>
              <a:pPr>
                <a:buClrTx/>
                <a:buSzTx/>
                <a:buFontTx/>
                <a:buNone/>
              </a:pPr>
              <a:r>
                <a:rPr lang="en-US" altLang="en-US" sz="1800" b="0">
                  <a:latin typeface="Arial" panose="020B0604020202020204" pitchFamily="34" charset="0"/>
                </a:rPr>
                <a:t>	</a:t>
              </a:r>
              <a:r>
                <a:rPr lang="en-US" altLang="en-US" sz="1400" b="0">
                  <a:latin typeface="Arial" panose="020B0604020202020204" pitchFamily="34" charset="0"/>
                </a:rPr>
                <a:t>Uses the serial DTR line to</a:t>
              </a:r>
              <a:br>
                <a:rPr lang="en-US" altLang="en-US" sz="1400" b="0">
                  <a:latin typeface="Arial" panose="020B0604020202020204" pitchFamily="34" charset="0"/>
                </a:rPr>
              </a:br>
              <a:r>
                <a:rPr lang="en-US" altLang="en-US" sz="1400" b="0">
                  <a:latin typeface="Arial" panose="020B0604020202020204" pitchFamily="34" charset="0"/>
                </a:rPr>
                <a:t>gain the Stamps attention for programming.</a:t>
              </a:r>
            </a:p>
          </p:txBody>
        </p:sp>
        <p:sp>
          <p:nvSpPr>
            <p:cNvPr id="191499" name="Line 11">
              <a:extLst>
                <a:ext uri="{FF2B5EF4-FFF2-40B4-BE49-F238E27FC236}">
                  <a16:creationId xmlns:a16="http://schemas.microsoft.com/office/drawing/2014/main" id="{724BCC57-70C8-4A91-9799-5CD7C47D06BA}"/>
                </a:ext>
              </a:extLst>
            </p:cNvPr>
            <p:cNvSpPr>
              <a:spLocks noChangeShapeType="1"/>
            </p:cNvSpPr>
            <p:nvPr/>
          </p:nvSpPr>
          <p:spPr bwMode="auto">
            <a:xfrm>
              <a:off x="2112" y="1968"/>
              <a:ext cx="864"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44" name="Group 56">
            <a:extLst>
              <a:ext uri="{FF2B5EF4-FFF2-40B4-BE49-F238E27FC236}">
                <a16:creationId xmlns:a16="http://schemas.microsoft.com/office/drawing/2014/main" id="{AEEBF504-82F0-4BB5-96BF-149B84AA6C50}"/>
              </a:ext>
            </a:extLst>
          </p:cNvPr>
          <p:cNvGrpSpPr>
            <a:grpSpLocks/>
          </p:cNvGrpSpPr>
          <p:nvPr/>
        </p:nvGrpSpPr>
        <p:grpSpPr bwMode="auto">
          <a:xfrm>
            <a:off x="457200" y="3733800"/>
            <a:ext cx="4038600" cy="930275"/>
            <a:chOff x="384" y="2160"/>
            <a:chExt cx="2544" cy="586"/>
          </a:xfrm>
        </p:grpSpPr>
        <p:sp>
          <p:nvSpPr>
            <p:cNvPr id="191501" name="Text Box 13">
              <a:extLst>
                <a:ext uri="{FF2B5EF4-FFF2-40B4-BE49-F238E27FC236}">
                  <a16:creationId xmlns:a16="http://schemas.microsoft.com/office/drawing/2014/main" id="{5DA290D4-1F00-4589-9847-33CCEC8D39D8}"/>
                </a:ext>
              </a:extLst>
            </p:cNvPr>
            <p:cNvSpPr txBox="1">
              <a:spLocks noChangeArrowheads="1"/>
            </p:cNvSpPr>
            <p:nvPr/>
          </p:nvSpPr>
          <p:spPr bwMode="auto">
            <a:xfrm>
              <a:off x="384" y="2208"/>
              <a:ext cx="1812" cy="53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imes New Roman" panose="02020603050405020304" pitchFamily="18" charset="0"/>
                </a:defRPr>
              </a:lvl1pPr>
              <a:lvl2pPr marL="914400" indent="-457200" algn="l">
                <a:spcBef>
                  <a:spcPct val="0"/>
                </a:spcBef>
                <a:defRPr sz="2400">
                  <a:solidFill>
                    <a:schemeClr val="tx1"/>
                  </a:solidFill>
                  <a:latin typeface="Times New Roman" panose="02020603050405020304" pitchFamily="18" charset="0"/>
                </a:defRPr>
              </a:lvl2pPr>
              <a:lvl3pPr marL="1371600" indent="-457200" algn="l">
                <a:spcBef>
                  <a:spcPct val="0"/>
                </a:spcBef>
                <a:defRPr sz="2400">
                  <a:solidFill>
                    <a:schemeClr val="tx1"/>
                  </a:solidFill>
                  <a:latin typeface="Times New Roman" panose="02020603050405020304" pitchFamily="18" charset="0"/>
                </a:defRPr>
              </a:lvl3pPr>
              <a:lvl4pPr marL="1828800" indent="-457200" algn="l">
                <a:spcBef>
                  <a:spcPct val="0"/>
                </a:spcBef>
                <a:defRPr sz="2400">
                  <a:solidFill>
                    <a:schemeClr val="tx1"/>
                  </a:solidFill>
                  <a:latin typeface="Times New Roman" panose="02020603050405020304" pitchFamily="18" charset="0"/>
                </a:defRPr>
              </a:lvl4pPr>
              <a:lvl5pPr marL="2286000" indent="-457200" algn="l">
                <a:spcBef>
                  <a:spcPct val="0"/>
                </a:spcBef>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ClrTx/>
                <a:buSzTx/>
                <a:buFontTx/>
                <a:buNone/>
              </a:pPr>
              <a:r>
                <a:rPr lang="en-US" altLang="en-US" sz="1800" b="0">
                  <a:latin typeface="Arial" panose="020B0604020202020204" pitchFamily="34" charset="0"/>
                </a:rPr>
                <a:t>Pin 4. V</a:t>
              </a:r>
              <a:r>
                <a:rPr lang="en-US" altLang="en-US" sz="1800" b="0" baseline="-25000">
                  <a:latin typeface="Arial" panose="020B0604020202020204" pitchFamily="34" charset="0"/>
                </a:rPr>
                <a:t>SS</a:t>
              </a:r>
            </a:p>
            <a:p>
              <a:pPr>
                <a:buClrTx/>
                <a:buSzTx/>
                <a:buFontTx/>
                <a:buNone/>
              </a:pPr>
              <a:r>
                <a:rPr lang="en-US" altLang="en-US" sz="1800" b="0">
                  <a:latin typeface="Arial" panose="020B0604020202020204" pitchFamily="34" charset="0"/>
                </a:rPr>
                <a:t>	</a:t>
              </a:r>
              <a:r>
                <a:rPr lang="en-US" altLang="en-US" sz="1400" b="0">
                  <a:latin typeface="Arial" panose="020B0604020202020204" pitchFamily="34" charset="0"/>
                </a:rPr>
                <a:t>Communications</a:t>
              </a:r>
              <a:br>
                <a:rPr lang="en-US" altLang="en-US" sz="1400" b="0">
                  <a:latin typeface="Arial" panose="020B0604020202020204" pitchFamily="34" charset="0"/>
                </a:rPr>
              </a:br>
              <a:r>
                <a:rPr lang="en-US" altLang="en-US" sz="1400" b="0">
                  <a:latin typeface="Arial" panose="020B0604020202020204" pitchFamily="34" charset="0"/>
                </a:rPr>
                <a:t>Ground (0V).</a:t>
              </a:r>
            </a:p>
          </p:txBody>
        </p:sp>
        <p:sp>
          <p:nvSpPr>
            <p:cNvPr id="191502" name="Line 14">
              <a:extLst>
                <a:ext uri="{FF2B5EF4-FFF2-40B4-BE49-F238E27FC236}">
                  <a16:creationId xmlns:a16="http://schemas.microsoft.com/office/drawing/2014/main" id="{D60EE23E-F36C-4669-81D8-526FD0CBFFD3}"/>
                </a:ext>
              </a:extLst>
            </p:cNvPr>
            <p:cNvSpPr>
              <a:spLocks noChangeShapeType="1"/>
            </p:cNvSpPr>
            <p:nvPr/>
          </p:nvSpPr>
          <p:spPr bwMode="auto">
            <a:xfrm flipV="1">
              <a:off x="1728" y="2160"/>
              <a:ext cx="1200" cy="24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45" name="Group 57">
            <a:extLst>
              <a:ext uri="{FF2B5EF4-FFF2-40B4-BE49-F238E27FC236}">
                <a16:creationId xmlns:a16="http://schemas.microsoft.com/office/drawing/2014/main" id="{5E800091-6D14-4F80-B03A-63174D491F39}"/>
              </a:ext>
            </a:extLst>
          </p:cNvPr>
          <p:cNvGrpSpPr>
            <a:grpSpLocks/>
          </p:cNvGrpSpPr>
          <p:nvPr/>
        </p:nvGrpSpPr>
        <p:grpSpPr bwMode="auto">
          <a:xfrm>
            <a:off x="457200" y="3810000"/>
            <a:ext cx="3968750" cy="2500313"/>
            <a:chOff x="384" y="2256"/>
            <a:chExt cx="2500" cy="1575"/>
          </a:xfrm>
        </p:grpSpPr>
        <p:sp>
          <p:nvSpPr>
            <p:cNvPr id="191504" name="Text Box 16">
              <a:extLst>
                <a:ext uri="{FF2B5EF4-FFF2-40B4-BE49-F238E27FC236}">
                  <a16:creationId xmlns:a16="http://schemas.microsoft.com/office/drawing/2014/main" id="{FB0B1CF8-C47E-46F7-B04B-1EE13953472F}"/>
                </a:ext>
              </a:extLst>
            </p:cNvPr>
            <p:cNvSpPr txBox="1">
              <a:spLocks noChangeArrowheads="1"/>
            </p:cNvSpPr>
            <p:nvPr/>
          </p:nvSpPr>
          <p:spPr bwMode="auto">
            <a:xfrm>
              <a:off x="2592" y="2256"/>
              <a:ext cx="292" cy="231"/>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800" b="0">
                  <a:solidFill>
                    <a:schemeClr val="tx2"/>
                  </a:solidFill>
                </a:rPr>
                <a:t>P0</a:t>
              </a:r>
            </a:p>
          </p:txBody>
        </p:sp>
        <p:sp>
          <p:nvSpPr>
            <p:cNvPr id="191503" name="Text Box 15">
              <a:extLst>
                <a:ext uri="{FF2B5EF4-FFF2-40B4-BE49-F238E27FC236}">
                  <a16:creationId xmlns:a16="http://schemas.microsoft.com/office/drawing/2014/main" id="{7B8E1F08-8542-43B7-9E9D-EB1578F819A9}"/>
                </a:ext>
              </a:extLst>
            </p:cNvPr>
            <p:cNvSpPr txBox="1">
              <a:spLocks noChangeArrowheads="1"/>
            </p:cNvSpPr>
            <p:nvPr/>
          </p:nvSpPr>
          <p:spPr bwMode="auto">
            <a:xfrm>
              <a:off x="384" y="2928"/>
              <a:ext cx="1812" cy="499"/>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imes New Roman" panose="02020603050405020304" pitchFamily="18" charset="0"/>
                </a:defRPr>
              </a:lvl1pPr>
              <a:lvl2pPr marL="914400" indent="-457200" algn="l">
                <a:spcBef>
                  <a:spcPct val="0"/>
                </a:spcBef>
                <a:defRPr sz="2400">
                  <a:solidFill>
                    <a:schemeClr val="tx1"/>
                  </a:solidFill>
                  <a:latin typeface="Times New Roman" panose="02020603050405020304" pitchFamily="18" charset="0"/>
                </a:defRPr>
              </a:lvl2pPr>
              <a:lvl3pPr marL="1371600" indent="-457200" algn="l">
                <a:spcBef>
                  <a:spcPct val="0"/>
                </a:spcBef>
                <a:defRPr sz="2400">
                  <a:solidFill>
                    <a:schemeClr val="tx1"/>
                  </a:solidFill>
                  <a:latin typeface="Times New Roman" panose="02020603050405020304" pitchFamily="18" charset="0"/>
                </a:defRPr>
              </a:lvl3pPr>
              <a:lvl4pPr marL="1828800" indent="-457200" algn="l">
                <a:spcBef>
                  <a:spcPct val="0"/>
                </a:spcBef>
                <a:defRPr sz="2400">
                  <a:solidFill>
                    <a:schemeClr val="tx1"/>
                  </a:solidFill>
                  <a:latin typeface="Times New Roman" panose="02020603050405020304" pitchFamily="18" charset="0"/>
                </a:defRPr>
              </a:lvl4pPr>
              <a:lvl5pPr marL="2286000" indent="-457200" algn="l">
                <a:spcBef>
                  <a:spcPct val="0"/>
                </a:spcBef>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ClrTx/>
                <a:buSzTx/>
                <a:buFontTx/>
                <a:buNone/>
              </a:pPr>
              <a:r>
                <a:rPr lang="en-US" altLang="en-US" sz="1800" b="0">
                  <a:latin typeface="Arial" panose="020B0604020202020204" pitchFamily="34" charset="0"/>
                </a:rPr>
                <a:t>Pins 5-20:</a:t>
              </a:r>
              <a:br>
                <a:rPr lang="en-US" altLang="en-US" sz="1800" b="0">
                  <a:latin typeface="Arial" panose="020B0604020202020204" pitchFamily="34" charset="0"/>
                </a:rPr>
              </a:br>
              <a:r>
                <a:rPr lang="en-US" altLang="en-US" sz="1400" b="0">
                  <a:latin typeface="Arial" panose="020B0604020202020204" pitchFamily="34" charset="0"/>
                </a:rPr>
                <a:t>Input/Output (I/O)</a:t>
              </a:r>
              <a:br>
                <a:rPr lang="en-US" altLang="en-US" sz="1400" b="0">
                  <a:latin typeface="Arial" panose="020B0604020202020204" pitchFamily="34" charset="0"/>
                </a:rPr>
              </a:br>
              <a:r>
                <a:rPr lang="en-US" altLang="en-US" sz="1400" b="0">
                  <a:latin typeface="Arial" panose="020B0604020202020204" pitchFamily="34" charset="0"/>
                </a:rPr>
                <a:t>pins P0 through P15</a:t>
              </a:r>
              <a:endParaRPr lang="en-US" altLang="en-US" sz="1800" b="0">
                <a:latin typeface="Arial" panose="020B0604020202020204" pitchFamily="34" charset="0"/>
              </a:endParaRPr>
            </a:p>
          </p:txBody>
        </p:sp>
        <p:sp>
          <p:nvSpPr>
            <p:cNvPr id="191505" name="Text Box 17">
              <a:extLst>
                <a:ext uri="{FF2B5EF4-FFF2-40B4-BE49-F238E27FC236}">
                  <a16:creationId xmlns:a16="http://schemas.microsoft.com/office/drawing/2014/main" id="{D4F25D1F-660D-406B-94A3-ABB137167ACD}"/>
                </a:ext>
              </a:extLst>
            </p:cNvPr>
            <p:cNvSpPr txBox="1">
              <a:spLocks noChangeArrowheads="1"/>
            </p:cNvSpPr>
            <p:nvPr/>
          </p:nvSpPr>
          <p:spPr bwMode="auto">
            <a:xfrm>
              <a:off x="2592" y="2448"/>
              <a:ext cx="292" cy="231"/>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800" b="0">
                  <a:solidFill>
                    <a:schemeClr val="tx2"/>
                  </a:solidFill>
                </a:rPr>
                <a:t>P1</a:t>
              </a:r>
            </a:p>
          </p:txBody>
        </p:sp>
        <p:sp>
          <p:nvSpPr>
            <p:cNvPr id="191506" name="Text Box 18">
              <a:extLst>
                <a:ext uri="{FF2B5EF4-FFF2-40B4-BE49-F238E27FC236}">
                  <a16:creationId xmlns:a16="http://schemas.microsoft.com/office/drawing/2014/main" id="{1E920197-7794-41F6-A928-A55CC96F6B5E}"/>
                </a:ext>
              </a:extLst>
            </p:cNvPr>
            <p:cNvSpPr txBox="1">
              <a:spLocks noChangeArrowheads="1"/>
            </p:cNvSpPr>
            <p:nvPr/>
          </p:nvSpPr>
          <p:spPr bwMode="auto">
            <a:xfrm>
              <a:off x="2592" y="2640"/>
              <a:ext cx="292" cy="231"/>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800" b="0">
                  <a:solidFill>
                    <a:schemeClr val="tx2"/>
                  </a:solidFill>
                </a:rPr>
                <a:t>P2</a:t>
              </a:r>
            </a:p>
          </p:txBody>
        </p:sp>
        <p:sp>
          <p:nvSpPr>
            <p:cNvPr id="191507" name="Text Box 19">
              <a:extLst>
                <a:ext uri="{FF2B5EF4-FFF2-40B4-BE49-F238E27FC236}">
                  <a16:creationId xmlns:a16="http://schemas.microsoft.com/office/drawing/2014/main" id="{4B231EA1-4F1C-4A3D-87D9-84128DD5212C}"/>
                </a:ext>
              </a:extLst>
            </p:cNvPr>
            <p:cNvSpPr txBox="1">
              <a:spLocks noChangeArrowheads="1"/>
            </p:cNvSpPr>
            <p:nvPr/>
          </p:nvSpPr>
          <p:spPr bwMode="auto">
            <a:xfrm>
              <a:off x="2592" y="2832"/>
              <a:ext cx="292" cy="231"/>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800" b="0">
                  <a:solidFill>
                    <a:schemeClr val="tx2"/>
                  </a:solidFill>
                </a:rPr>
                <a:t>P3</a:t>
              </a:r>
            </a:p>
          </p:txBody>
        </p:sp>
        <p:sp>
          <p:nvSpPr>
            <p:cNvPr id="191508" name="Text Box 20">
              <a:extLst>
                <a:ext uri="{FF2B5EF4-FFF2-40B4-BE49-F238E27FC236}">
                  <a16:creationId xmlns:a16="http://schemas.microsoft.com/office/drawing/2014/main" id="{6E1C4F18-BA12-4716-981F-AA827E4CF74B}"/>
                </a:ext>
              </a:extLst>
            </p:cNvPr>
            <p:cNvSpPr txBox="1">
              <a:spLocks noChangeArrowheads="1"/>
            </p:cNvSpPr>
            <p:nvPr/>
          </p:nvSpPr>
          <p:spPr bwMode="auto">
            <a:xfrm>
              <a:off x="2592" y="3024"/>
              <a:ext cx="292" cy="231"/>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800" b="0">
                  <a:solidFill>
                    <a:schemeClr val="tx2"/>
                  </a:solidFill>
                </a:rPr>
                <a:t>P4</a:t>
              </a:r>
            </a:p>
          </p:txBody>
        </p:sp>
        <p:sp>
          <p:nvSpPr>
            <p:cNvPr id="191509" name="Text Box 21">
              <a:extLst>
                <a:ext uri="{FF2B5EF4-FFF2-40B4-BE49-F238E27FC236}">
                  <a16:creationId xmlns:a16="http://schemas.microsoft.com/office/drawing/2014/main" id="{1545C96A-09BD-405A-8885-36466F1C3E9B}"/>
                </a:ext>
              </a:extLst>
            </p:cNvPr>
            <p:cNvSpPr txBox="1">
              <a:spLocks noChangeArrowheads="1"/>
            </p:cNvSpPr>
            <p:nvPr/>
          </p:nvSpPr>
          <p:spPr bwMode="auto">
            <a:xfrm>
              <a:off x="2592" y="3216"/>
              <a:ext cx="292" cy="231"/>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800" b="0">
                  <a:solidFill>
                    <a:schemeClr val="tx2"/>
                  </a:solidFill>
                </a:rPr>
                <a:t>P5</a:t>
              </a:r>
            </a:p>
          </p:txBody>
        </p:sp>
        <p:sp>
          <p:nvSpPr>
            <p:cNvPr id="191510" name="Text Box 22">
              <a:extLst>
                <a:ext uri="{FF2B5EF4-FFF2-40B4-BE49-F238E27FC236}">
                  <a16:creationId xmlns:a16="http://schemas.microsoft.com/office/drawing/2014/main" id="{4C6B69A6-6117-4C4E-9E8C-E2BF5F4554D6}"/>
                </a:ext>
              </a:extLst>
            </p:cNvPr>
            <p:cNvSpPr txBox="1">
              <a:spLocks noChangeArrowheads="1"/>
            </p:cNvSpPr>
            <p:nvPr/>
          </p:nvSpPr>
          <p:spPr bwMode="auto">
            <a:xfrm>
              <a:off x="2592" y="3408"/>
              <a:ext cx="292" cy="231"/>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800" b="0">
                  <a:solidFill>
                    <a:schemeClr val="tx2"/>
                  </a:solidFill>
                </a:rPr>
                <a:t>P6</a:t>
              </a:r>
            </a:p>
          </p:txBody>
        </p:sp>
        <p:sp>
          <p:nvSpPr>
            <p:cNvPr id="191520" name="Text Box 32">
              <a:extLst>
                <a:ext uri="{FF2B5EF4-FFF2-40B4-BE49-F238E27FC236}">
                  <a16:creationId xmlns:a16="http://schemas.microsoft.com/office/drawing/2014/main" id="{CDFC74AE-7B3C-42E5-B6C8-4D1480DEBDC3}"/>
                </a:ext>
              </a:extLst>
            </p:cNvPr>
            <p:cNvSpPr txBox="1">
              <a:spLocks noChangeArrowheads="1"/>
            </p:cNvSpPr>
            <p:nvPr/>
          </p:nvSpPr>
          <p:spPr bwMode="auto">
            <a:xfrm>
              <a:off x="2592" y="3600"/>
              <a:ext cx="292" cy="231"/>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800" b="0">
                  <a:solidFill>
                    <a:schemeClr val="tx2"/>
                  </a:solidFill>
                </a:rPr>
                <a:t>P7</a:t>
              </a:r>
            </a:p>
          </p:txBody>
        </p:sp>
        <p:sp>
          <p:nvSpPr>
            <p:cNvPr id="191522" name="AutoShape 34">
              <a:extLst>
                <a:ext uri="{FF2B5EF4-FFF2-40B4-BE49-F238E27FC236}">
                  <a16:creationId xmlns:a16="http://schemas.microsoft.com/office/drawing/2014/main" id="{6ED54F1D-CDAE-4E5B-BF1C-8F3FDF83B0F3}"/>
                </a:ext>
              </a:extLst>
            </p:cNvPr>
            <p:cNvSpPr>
              <a:spLocks/>
            </p:cNvSpPr>
            <p:nvPr/>
          </p:nvSpPr>
          <p:spPr bwMode="auto">
            <a:xfrm>
              <a:off x="2160" y="2352"/>
              <a:ext cx="432" cy="1344"/>
            </a:xfrm>
            <a:prstGeom prst="leftBrace">
              <a:avLst>
                <a:gd name="adj1" fmla="val 25926"/>
                <a:gd name="adj2" fmla="val 50000"/>
              </a:avLst>
            </a:prstGeom>
            <a:noFill/>
            <a:ln w="28575">
              <a:solidFill>
                <a:schemeClr val="tx2"/>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1539" name="Group 51">
            <a:extLst>
              <a:ext uri="{FF2B5EF4-FFF2-40B4-BE49-F238E27FC236}">
                <a16:creationId xmlns:a16="http://schemas.microsoft.com/office/drawing/2014/main" id="{9844C079-BF2C-4773-81C2-A8DB72871560}"/>
              </a:ext>
            </a:extLst>
          </p:cNvPr>
          <p:cNvGrpSpPr>
            <a:grpSpLocks/>
          </p:cNvGrpSpPr>
          <p:nvPr/>
        </p:nvGrpSpPr>
        <p:grpSpPr bwMode="auto">
          <a:xfrm>
            <a:off x="6781800" y="3810000"/>
            <a:ext cx="1143000" cy="2500313"/>
            <a:chOff x="4368" y="2256"/>
            <a:chExt cx="720" cy="1575"/>
          </a:xfrm>
        </p:grpSpPr>
        <p:sp>
          <p:nvSpPr>
            <p:cNvPr id="191511" name="Text Box 23">
              <a:extLst>
                <a:ext uri="{FF2B5EF4-FFF2-40B4-BE49-F238E27FC236}">
                  <a16:creationId xmlns:a16="http://schemas.microsoft.com/office/drawing/2014/main" id="{E8239690-EBDD-4231-BE56-B9041701BA2F}"/>
                </a:ext>
              </a:extLst>
            </p:cNvPr>
            <p:cNvSpPr txBox="1">
              <a:spLocks noChangeArrowheads="1"/>
            </p:cNvSpPr>
            <p:nvPr/>
          </p:nvSpPr>
          <p:spPr bwMode="auto">
            <a:xfrm>
              <a:off x="4368" y="3600"/>
              <a:ext cx="292" cy="231"/>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800" b="0">
                  <a:solidFill>
                    <a:schemeClr val="tx2"/>
                  </a:solidFill>
                </a:rPr>
                <a:t>P8</a:t>
              </a:r>
            </a:p>
          </p:txBody>
        </p:sp>
        <p:sp>
          <p:nvSpPr>
            <p:cNvPr id="191512" name="Text Box 24">
              <a:extLst>
                <a:ext uri="{FF2B5EF4-FFF2-40B4-BE49-F238E27FC236}">
                  <a16:creationId xmlns:a16="http://schemas.microsoft.com/office/drawing/2014/main" id="{7ED38FFA-ED04-49A8-98E6-7B5E81469E96}"/>
                </a:ext>
              </a:extLst>
            </p:cNvPr>
            <p:cNvSpPr txBox="1">
              <a:spLocks noChangeArrowheads="1"/>
            </p:cNvSpPr>
            <p:nvPr/>
          </p:nvSpPr>
          <p:spPr bwMode="auto">
            <a:xfrm>
              <a:off x="4368" y="3408"/>
              <a:ext cx="292" cy="231"/>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800" b="0">
                  <a:solidFill>
                    <a:schemeClr val="tx2"/>
                  </a:solidFill>
                </a:rPr>
                <a:t>P9</a:t>
              </a:r>
            </a:p>
          </p:txBody>
        </p:sp>
        <p:sp>
          <p:nvSpPr>
            <p:cNvPr id="191513" name="Text Box 25">
              <a:extLst>
                <a:ext uri="{FF2B5EF4-FFF2-40B4-BE49-F238E27FC236}">
                  <a16:creationId xmlns:a16="http://schemas.microsoft.com/office/drawing/2014/main" id="{60AFB44C-E211-4A2C-9ACB-C4D288B0EC8F}"/>
                </a:ext>
              </a:extLst>
            </p:cNvPr>
            <p:cNvSpPr txBox="1">
              <a:spLocks noChangeArrowheads="1"/>
            </p:cNvSpPr>
            <p:nvPr/>
          </p:nvSpPr>
          <p:spPr bwMode="auto">
            <a:xfrm>
              <a:off x="4368" y="3216"/>
              <a:ext cx="384" cy="231"/>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800" b="0">
                  <a:solidFill>
                    <a:schemeClr val="tx2"/>
                  </a:solidFill>
                </a:rPr>
                <a:t>P10</a:t>
              </a:r>
            </a:p>
          </p:txBody>
        </p:sp>
        <p:sp>
          <p:nvSpPr>
            <p:cNvPr id="191514" name="Text Box 26">
              <a:extLst>
                <a:ext uri="{FF2B5EF4-FFF2-40B4-BE49-F238E27FC236}">
                  <a16:creationId xmlns:a16="http://schemas.microsoft.com/office/drawing/2014/main" id="{25E46DFE-DD54-4D83-8897-DC94784CB6AB}"/>
                </a:ext>
              </a:extLst>
            </p:cNvPr>
            <p:cNvSpPr txBox="1">
              <a:spLocks noChangeArrowheads="1"/>
            </p:cNvSpPr>
            <p:nvPr/>
          </p:nvSpPr>
          <p:spPr bwMode="auto">
            <a:xfrm>
              <a:off x="4368" y="3024"/>
              <a:ext cx="432" cy="231"/>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800" b="0">
                  <a:solidFill>
                    <a:schemeClr val="tx2"/>
                  </a:solidFill>
                </a:rPr>
                <a:t>P11</a:t>
              </a:r>
            </a:p>
          </p:txBody>
        </p:sp>
        <p:sp>
          <p:nvSpPr>
            <p:cNvPr id="191515" name="Text Box 27">
              <a:extLst>
                <a:ext uri="{FF2B5EF4-FFF2-40B4-BE49-F238E27FC236}">
                  <a16:creationId xmlns:a16="http://schemas.microsoft.com/office/drawing/2014/main" id="{9D426AA1-F73F-4907-AF64-E4C63C382F77}"/>
                </a:ext>
              </a:extLst>
            </p:cNvPr>
            <p:cNvSpPr txBox="1">
              <a:spLocks noChangeArrowheads="1"/>
            </p:cNvSpPr>
            <p:nvPr/>
          </p:nvSpPr>
          <p:spPr bwMode="auto">
            <a:xfrm>
              <a:off x="4368" y="2832"/>
              <a:ext cx="384" cy="231"/>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800" b="0">
                  <a:solidFill>
                    <a:schemeClr val="tx2"/>
                  </a:solidFill>
                </a:rPr>
                <a:t>P12</a:t>
              </a:r>
            </a:p>
          </p:txBody>
        </p:sp>
        <p:sp>
          <p:nvSpPr>
            <p:cNvPr id="191516" name="Text Box 28">
              <a:extLst>
                <a:ext uri="{FF2B5EF4-FFF2-40B4-BE49-F238E27FC236}">
                  <a16:creationId xmlns:a16="http://schemas.microsoft.com/office/drawing/2014/main" id="{7EC31A82-D64E-4B73-876F-42280C42685B}"/>
                </a:ext>
              </a:extLst>
            </p:cNvPr>
            <p:cNvSpPr txBox="1">
              <a:spLocks noChangeArrowheads="1"/>
            </p:cNvSpPr>
            <p:nvPr/>
          </p:nvSpPr>
          <p:spPr bwMode="auto">
            <a:xfrm>
              <a:off x="4368" y="2640"/>
              <a:ext cx="384" cy="231"/>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800" b="0">
                  <a:solidFill>
                    <a:schemeClr val="tx2"/>
                  </a:solidFill>
                </a:rPr>
                <a:t>P13</a:t>
              </a:r>
            </a:p>
          </p:txBody>
        </p:sp>
        <p:sp>
          <p:nvSpPr>
            <p:cNvPr id="191517" name="Text Box 29">
              <a:extLst>
                <a:ext uri="{FF2B5EF4-FFF2-40B4-BE49-F238E27FC236}">
                  <a16:creationId xmlns:a16="http://schemas.microsoft.com/office/drawing/2014/main" id="{0255253D-3DA7-4287-A727-F8B9126EB6A4}"/>
                </a:ext>
              </a:extLst>
            </p:cNvPr>
            <p:cNvSpPr txBox="1">
              <a:spLocks noChangeArrowheads="1"/>
            </p:cNvSpPr>
            <p:nvPr/>
          </p:nvSpPr>
          <p:spPr bwMode="auto">
            <a:xfrm>
              <a:off x="4368" y="2448"/>
              <a:ext cx="384" cy="231"/>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800" b="0">
                  <a:solidFill>
                    <a:schemeClr val="tx2"/>
                  </a:solidFill>
                </a:rPr>
                <a:t>P14</a:t>
              </a:r>
            </a:p>
          </p:txBody>
        </p:sp>
        <p:sp>
          <p:nvSpPr>
            <p:cNvPr id="191518" name="Text Box 30">
              <a:extLst>
                <a:ext uri="{FF2B5EF4-FFF2-40B4-BE49-F238E27FC236}">
                  <a16:creationId xmlns:a16="http://schemas.microsoft.com/office/drawing/2014/main" id="{FA68B370-03AE-41E6-A0CE-328B67761F89}"/>
                </a:ext>
              </a:extLst>
            </p:cNvPr>
            <p:cNvSpPr txBox="1">
              <a:spLocks noChangeArrowheads="1"/>
            </p:cNvSpPr>
            <p:nvPr/>
          </p:nvSpPr>
          <p:spPr bwMode="auto">
            <a:xfrm>
              <a:off x="4368" y="2256"/>
              <a:ext cx="432" cy="231"/>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800" b="0">
                  <a:solidFill>
                    <a:schemeClr val="tx2"/>
                  </a:solidFill>
                </a:rPr>
                <a:t>P15</a:t>
              </a:r>
            </a:p>
          </p:txBody>
        </p:sp>
        <p:sp>
          <p:nvSpPr>
            <p:cNvPr id="191525" name="AutoShape 37">
              <a:extLst>
                <a:ext uri="{FF2B5EF4-FFF2-40B4-BE49-F238E27FC236}">
                  <a16:creationId xmlns:a16="http://schemas.microsoft.com/office/drawing/2014/main" id="{2EEBD26E-29AD-44BE-A8D5-3EB608EF4E06}"/>
                </a:ext>
              </a:extLst>
            </p:cNvPr>
            <p:cNvSpPr>
              <a:spLocks/>
            </p:cNvSpPr>
            <p:nvPr/>
          </p:nvSpPr>
          <p:spPr bwMode="auto">
            <a:xfrm flipH="1">
              <a:off x="4752" y="2352"/>
              <a:ext cx="336" cy="1392"/>
            </a:xfrm>
            <a:prstGeom prst="leftBrace">
              <a:avLst>
                <a:gd name="adj1" fmla="val 34524"/>
                <a:gd name="adj2" fmla="val 50000"/>
              </a:avLst>
            </a:prstGeom>
            <a:noFill/>
            <a:ln w="28575">
              <a:solidFill>
                <a:schemeClr val="tx2"/>
              </a:solidFill>
              <a:round/>
              <a:headEnd/>
              <a:tailEnd/>
            </a:ln>
            <a:effectLst/>
            <a:extLst>
              <a:ext uri="{909E8E84-426E-40DD-AFC4-6F175D3DCCD1}">
                <a14:hiddenFill xmlns:a14="http://schemas.microsoft.com/office/drawing/2010/main">
                  <a:solidFill>
                    <a:srgbClr val="0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1540" name="Group 52">
            <a:extLst>
              <a:ext uri="{FF2B5EF4-FFF2-40B4-BE49-F238E27FC236}">
                <a16:creationId xmlns:a16="http://schemas.microsoft.com/office/drawing/2014/main" id="{45ACEF89-8239-4E3E-A0B5-2A42E9919963}"/>
              </a:ext>
            </a:extLst>
          </p:cNvPr>
          <p:cNvGrpSpPr>
            <a:grpSpLocks/>
          </p:cNvGrpSpPr>
          <p:nvPr/>
        </p:nvGrpSpPr>
        <p:grpSpPr bwMode="auto">
          <a:xfrm>
            <a:off x="6629400" y="3352800"/>
            <a:ext cx="2209800" cy="641350"/>
            <a:chOff x="4272" y="1968"/>
            <a:chExt cx="1392" cy="404"/>
          </a:xfrm>
        </p:grpSpPr>
        <p:sp>
          <p:nvSpPr>
            <p:cNvPr id="191526" name="Text Box 38">
              <a:extLst>
                <a:ext uri="{FF2B5EF4-FFF2-40B4-BE49-F238E27FC236}">
                  <a16:creationId xmlns:a16="http://schemas.microsoft.com/office/drawing/2014/main" id="{08AC093A-C585-454E-B880-39DD6E7186ED}"/>
                </a:ext>
              </a:extLst>
            </p:cNvPr>
            <p:cNvSpPr txBox="1">
              <a:spLocks noChangeArrowheads="1"/>
            </p:cNvSpPr>
            <p:nvPr/>
          </p:nvSpPr>
          <p:spPr bwMode="auto">
            <a:xfrm>
              <a:off x="4512" y="1968"/>
              <a:ext cx="1152" cy="404"/>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imes New Roman" panose="02020603050405020304" pitchFamily="18" charset="0"/>
                </a:defRPr>
              </a:lvl1pPr>
              <a:lvl2pPr marL="914400" indent="-457200" algn="l">
                <a:spcBef>
                  <a:spcPct val="0"/>
                </a:spcBef>
                <a:defRPr sz="2400">
                  <a:solidFill>
                    <a:schemeClr val="tx1"/>
                  </a:solidFill>
                  <a:latin typeface="Times New Roman" panose="02020603050405020304" pitchFamily="18" charset="0"/>
                </a:defRPr>
              </a:lvl2pPr>
              <a:lvl3pPr marL="1371600" indent="-457200" algn="l">
                <a:spcBef>
                  <a:spcPct val="0"/>
                </a:spcBef>
                <a:defRPr sz="2400">
                  <a:solidFill>
                    <a:schemeClr val="tx1"/>
                  </a:solidFill>
                  <a:latin typeface="Times New Roman" panose="02020603050405020304" pitchFamily="18" charset="0"/>
                </a:defRPr>
              </a:lvl3pPr>
              <a:lvl4pPr marL="1828800" indent="-457200" algn="l">
                <a:spcBef>
                  <a:spcPct val="0"/>
                </a:spcBef>
                <a:defRPr sz="2400">
                  <a:solidFill>
                    <a:schemeClr val="tx1"/>
                  </a:solidFill>
                  <a:latin typeface="Times New Roman" panose="02020603050405020304" pitchFamily="18" charset="0"/>
                </a:defRPr>
              </a:lvl4pPr>
              <a:lvl5pPr marL="2286000" indent="-457200" algn="l">
                <a:spcBef>
                  <a:spcPct val="0"/>
                </a:spcBef>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ClrTx/>
                <a:buSzTx/>
                <a:buFontTx/>
                <a:buNone/>
              </a:pPr>
              <a:r>
                <a:rPr lang="en-US" altLang="en-US" sz="1800" b="0">
                  <a:latin typeface="Arial" panose="020B0604020202020204" pitchFamily="34" charset="0"/>
                </a:rPr>
                <a:t>       Pin 21. V</a:t>
              </a:r>
              <a:r>
                <a:rPr lang="en-US" altLang="en-US" sz="1800" b="0" baseline="-25000">
                  <a:latin typeface="Arial" panose="020B0604020202020204" pitchFamily="34" charset="0"/>
                </a:rPr>
                <a:t>DD</a:t>
              </a:r>
            </a:p>
            <a:p>
              <a:pPr>
                <a:buClrTx/>
                <a:buSzTx/>
                <a:buFontTx/>
                <a:buNone/>
              </a:pPr>
              <a:r>
                <a:rPr lang="en-US" altLang="en-US" sz="1800" b="0">
                  <a:latin typeface="Arial" panose="020B0604020202020204" pitchFamily="34" charset="0"/>
                </a:rPr>
                <a:t>	</a:t>
              </a:r>
              <a:r>
                <a:rPr lang="en-US" altLang="en-US" sz="1400" b="0">
                  <a:latin typeface="Arial" panose="020B0604020202020204" pitchFamily="34" charset="0"/>
                </a:rPr>
                <a:t>Regulated 5V.</a:t>
              </a:r>
            </a:p>
          </p:txBody>
        </p:sp>
        <p:sp>
          <p:nvSpPr>
            <p:cNvPr id="191527" name="Line 39">
              <a:extLst>
                <a:ext uri="{FF2B5EF4-FFF2-40B4-BE49-F238E27FC236}">
                  <a16:creationId xmlns:a16="http://schemas.microsoft.com/office/drawing/2014/main" id="{252E5E61-8532-49F1-B61F-412591F4E0DA}"/>
                </a:ext>
              </a:extLst>
            </p:cNvPr>
            <p:cNvSpPr>
              <a:spLocks noChangeShapeType="1"/>
            </p:cNvSpPr>
            <p:nvPr/>
          </p:nvSpPr>
          <p:spPr bwMode="auto">
            <a:xfrm flipH="1" flipV="1">
              <a:off x="4272" y="2160"/>
              <a:ext cx="432" cy="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541" name="Group 53">
            <a:extLst>
              <a:ext uri="{FF2B5EF4-FFF2-40B4-BE49-F238E27FC236}">
                <a16:creationId xmlns:a16="http://schemas.microsoft.com/office/drawing/2014/main" id="{CCD0A72B-A633-4FAE-9940-E4DA2DDB437A}"/>
              </a:ext>
            </a:extLst>
          </p:cNvPr>
          <p:cNvGrpSpPr>
            <a:grpSpLocks/>
          </p:cNvGrpSpPr>
          <p:nvPr/>
        </p:nvGrpSpPr>
        <p:grpSpPr bwMode="auto">
          <a:xfrm>
            <a:off x="6705600" y="2514600"/>
            <a:ext cx="2286000" cy="854075"/>
            <a:chOff x="4320" y="1440"/>
            <a:chExt cx="1440" cy="538"/>
          </a:xfrm>
        </p:grpSpPr>
        <p:sp>
          <p:nvSpPr>
            <p:cNvPr id="191528" name="Text Box 40">
              <a:extLst>
                <a:ext uri="{FF2B5EF4-FFF2-40B4-BE49-F238E27FC236}">
                  <a16:creationId xmlns:a16="http://schemas.microsoft.com/office/drawing/2014/main" id="{73099374-D391-415B-8AED-FDB7886FC769}"/>
                </a:ext>
              </a:extLst>
            </p:cNvPr>
            <p:cNvSpPr txBox="1">
              <a:spLocks noChangeArrowheads="1"/>
            </p:cNvSpPr>
            <p:nvPr/>
          </p:nvSpPr>
          <p:spPr bwMode="auto">
            <a:xfrm>
              <a:off x="4512" y="1440"/>
              <a:ext cx="1248" cy="53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imes New Roman" panose="02020603050405020304" pitchFamily="18" charset="0"/>
                </a:defRPr>
              </a:lvl1pPr>
              <a:lvl2pPr marL="914400" indent="-457200" algn="l">
                <a:spcBef>
                  <a:spcPct val="0"/>
                </a:spcBef>
                <a:defRPr sz="2400">
                  <a:solidFill>
                    <a:schemeClr val="tx1"/>
                  </a:solidFill>
                  <a:latin typeface="Times New Roman" panose="02020603050405020304" pitchFamily="18" charset="0"/>
                </a:defRPr>
              </a:lvl2pPr>
              <a:lvl3pPr marL="1371600" indent="-457200" algn="l">
                <a:spcBef>
                  <a:spcPct val="0"/>
                </a:spcBef>
                <a:defRPr sz="2400">
                  <a:solidFill>
                    <a:schemeClr val="tx1"/>
                  </a:solidFill>
                  <a:latin typeface="Times New Roman" panose="02020603050405020304" pitchFamily="18" charset="0"/>
                </a:defRPr>
              </a:lvl3pPr>
              <a:lvl4pPr marL="1828800" indent="-457200" algn="l">
                <a:spcBef>
                  <a:spcPct val="0"/>
                </a:spcBef>
                <a:defRPr sz="2400">
                  <a:solidFill>
                    <a:schemeClr val="tx1"/>
                  </a:solidFill>
                  <a:latin typeface="Times New Roman" panose="02020603050405020304" pitchFamily="18" charset="0"/>
                </a:defRPr>
              </a:lvl4pPr>
              <a:lvl5pPr marL="2286000" indent="-457200" algn="l">
                <a:spcBef>
                  <a:spcPct val="0"/>
                </a:spcBef>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ClrTx/>
                <a:buSzTx/>
                <a:buFontTx/>
                <a:buNone/>
              </a:pPr>
              <a:r>
                <a:rPr lang="en-US" altLang="en-US" sz="1800" b="0">
                  <a:latin typeface="Arial" panose="020B0604020202020204" pitchFamily="34" charset="0"/>
                </a:rPr>
                <a:t>       Pin 22. RES</a:t>
              </a:r>
              <a:endParaRPr lang="en-US" altLang="en-US" sz="1800" b="0" baseline="-25000">
                <a:latin typeface="Arial" panose="020B0604020202020204" pitchFamily="34" charset="0"/>
              </a:endParaRPr>
            </a:p>
            <a:p>
              <a:pPr>
                <a:buClrTx/>
                <a:buSzTx/>
                <a:buFontTx/>
                <a:buNone/>
              </a:pPr>
              <a:r>
                <a:rPr lang="en-US" altLang="en-US" sz="1800" b="0">
                  <a:latin typeface="Arial" panose="020B0604020202020204" pitchFamily="34" charset="0"/>
                </a:rPr>
                <a:t>	</a:t>
              </a:r>
              <a:r>
                <a:rPr lang="en-US" altLang="en-US" sz="1400" b="0">
                  <a:latin typeface="Arial" panose="020B0604020202020204" pitchFamily="34" charset="0"/>
                </a:rPr>
                <a:t>Reset- LOW to reset</a:t>
              </a:r>
            </a:p>
          </p:txBody>
        </p:sp>
        <p:sp>
          <p:nvSpPr>
            <p:cNvPr id="191529" name="Line 41">
              <a:extLst>
                <a:ext uri="{FF2B5EF4-FFF2-40B4-BE49-F238E27FC236}">
                  <a16:creationId xmlns:a16="http://schemas.microsoft.com/office/drawing/2014/main" id="{F3878748-3F0D-4218-8466-C5CF5756EC1C}"/>
                </a:ext>
              </a:extLst>
            </p:cNvPr>
            <p:cNvSpPr>
              <a:spLocks noChangeShapeType="1"/>
            </p:cNvSpPr>
            <p:nvPr/>
          </p:nvSpPr>
          <p:spPr bwMode="auto">
            <a:xfrm flipH="1">
              <a:off x="4320" y="1776"/>
              <a:ext cx="480" cy="144"/>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91530" name="Text Box 42">
            <a:extLst>
              <a:ext uri="{FF2B5EF4-FFF2-40B4-BE49-F238E27FC236}">
                <a16:creationId xmlns:a16="http://schemas.microsoft.com/office/drawing/2014/main" id="{8E2B5771-6A5B-4829-9BBD-1DD2D53BBCC7}"/>
              </a:ext>
            </a:extLst>
          </p:cNvPr>
          <p:cNvSpPr txBox="1">
            <a:spLocks noChangeArrowheads="1"/>
          </p:cNvSpPr>
          <p:nvPr/>
        </p:nvSpPr>
        <p:spPr bwMode="auto">
          <a:xfrm>
            <a:off x="7010400" y="1828800"/>
            <a:ext cx="1828800" cy="64135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imes New Roman" panose="02020603050405020304" pitchFamily="18" charset="0"/>
              </a:defRPr>
            </a:lvl1pPr>
            <a:lvl2pPr marL="914400" indent="-457200" algn="l">
              <a:spcBef>
                <a:spcPct val="0"/>
              </a:spcBef>
              <a:defRPr sz="2400">
                <a:solidFill>
                  <a:schemeClr val="tx1"/>
                </a:solidFill>
                <a:latin typeface="Times New Roman" panose="02020603050405020304" pitchFamily="18" charset="0"/>
              </a:defRPr>
            </a:lvl2pPr>
            <a:lvl3pPr marL="1371600" indent="-457200" algn="l">
              <a:spcBef>
                <a:spcPct val="0"/>
              </a:spcBef>
              <a:defRPr sz="2400">
                <a:solidFill>
                  <a:schemeClr val="tx1"/>
                </a:solidFill>
                <a:latin typeface="Times New Roman" panose="02020603050405020304" pitchFamily="18" charset="0"/>
              </a:defRPr>
            </a:lvl3pPr>
            <a:lvl4pPr marL="1828800" indent="-457200" algn="l">
              <a:spcBef>
                <a:spcPct val="0"/>
              </a:spcBef>
              <a:defRPr sz="2400">
                <a:solidFill>
                  <a:schemeClr val="tx1"/>
                </a:solidFill>
                <a:latin typeface="Times New Roman" panose="02020603050405020304" pitchFamily="18" charset="0"/>
              </a:defRPr>
            </a:lvl4pPr>
            <a:lvl5pPr marL="2286000" indent="-457200" algn="l">
              <a:spcBef>
                <a:spcPct val="0"/>
              </a:spcBef>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ClrTx/>
              <a:buSzTx/>
              <a:buFontTx/>
              <a:buNone/>
            </a:pPr>
            <a:r>
              <a:rPr lang="en-US" altLang="en-US" sz="1800" b="0">
                <a:latin typeface="Arial" panose="020B0604020202020204" pitchFamily="34" charset="0"/>
              </a:rPr>
              <a:t>       Pin 23. V</a:t>
            </a:r>
            <a:r>
              <a:rPr lang="en-US" altLang="en-US" sz="1800" b="0" baseline="-25000">
                <a:latin typeface="Arial" panose="020B0604020202020204" pitchFamily="34" charset="0"/>
              </a:rPr>
              <a:t>SS</a:t>
            </a:r>
          </a:p>
          <a:p>
            <a:pPr>
              <a:buClrTx/>
              <a:buSzTx/>
              <a:buFontTx/>
              <a:buNone/>
            </a:pPr>
            <a:r>
              <a:rPr lang="en-US" altLang="en-US" sz="1800" b="0">
                <a:latin typeface="Arial" panose="020B0604020202020204" pitchFamily="34" charset="0"/>
              </a:rPr>
              <a:t>	</a:t>
            </a:r>
            <a:r>
              <a:rPr lang="en-US" altLang="en-US" sz="1400" b="0">
                <a:latin typeface="Arial" panose="020B0604020202020204" pitchFamily="34" charset="0"/>
              </a:rPr>
              <a:t>Ground (0V)</a:t>
            </a:r>
          </a:p>
        </p:txBody>
      </p:sp>
      <p:sp>
        <p:nvSpPr>
          <p:cNvPr id="191531" name="Line 43">
            <a:extLst>
              <a:ext uri="{FF2B5EF4-FFF2-40B4-BE49-F238E27FC236}">
                <a16:creationId xmlns:a16="http://schemas.microsoft.com/office/drawing/2014/main" id="{1AD5610C-A498-485F-95FD-E442F4EE1564}"/>
              </a:ext>
            </a:extLst>
          </p:cNvPr>
          <p:cNvSpPr>
            <a:spLocks noChangeShapeType="1"/>
          </p:cNvSpPr>
          <p:nvPr/>
        </p:nvSpPr>
        <p:spPr bwMode="auto">
          <a:xfrm flipH="1">
            <a:off x="6705600" y="2286000"/>
            <a:ext cx="762000" cy="68580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532" name="Text Box 44">
            <a:extLst>
              <a:ext uri="{FF2B5EF4-FFF2-40B4-BE49-F238E27FC236}">
                <a16:creationId xmlns:a16="http://schemas.microsoft.com/office/drawing/2014/main" id="{55BFF538-832E-4F75-A65F-6AE6FA091033}"/>
              </a:ext>
            </a:extLst>
          </p:cNvPr>
          <p:cNvSpPr txBox="1">
            <a:spLocks noChangeArrowheads="1"/>
          </p:cNvSpPr>
          <p:nvPr/>
        </p:nvSpPr>
        <p:spPr bwMode="auto">
          <a:xfrm>
            <a:off x="5029200" y="1143000"/>
            <a:ext cx="2590800" cy="10668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imes New Roman" panose="02020603050405020304" pitchFamily="18" charset="0"/>
              </a:defRPr>
            </a:lvl1pPr>
            <a:lvl2pPr marL="914400" indent="-457200" algn="l">
              <a:spcBef>
                <a:spcPct val="0"/>
              </a:spcBef>
              <a:defRPr sz="2400">
                <a:solidFill>
                  <a:schemeClr val="tx1"/>
                </a:solidFill>
                <a:latin typeface="Times New Roman" panose="02020603050405020304" pitchFamily="18" charset="0"/>
              </a:defRPr>
            </a:lvl2pPr>
            <a:lvl3pPr marL="1371600" indent="-457200" algn="l">
              <a:spcBef>
                <a:spcPct val="0"/>
              </a:spcBef>
              <a:defRPr sz="2400">
                <a:solidFill>
                  <a:schemeClr val="tx1"/>
                </a:solidFill>
                <a:latin typeface="Times New Roman" panose="02020603050405020304" pitchFamily="18" charset="0"/>
              </a:defRPr>
            </a:lvl3pPr>
            <a:lvl4pPr marL="1828800" indent="-457200" algn="l">
              <a:spcBef>
                <a:spcPct val="0"/>
              </a:spcBef>
              <a:defRPr sz="2400">
                <a:solidFill>
                  <a:schemeClr val="tx1"/>
                </a:solidFill>
                <a:latin typeface="Times New Roman" panose="02020603050405020304" pitchFamily="18" charset="0"/>
              </a:defRPr>
            </a:lvl4pPr>
            <a:lvl5pPr marL="2286000" indent="-457200" algn="l">
              <a:spcBef>
                <a:spcPct val="0"/>
              </a:spcBef>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buClrTx/>
              <a:buSzTx/>
              <a:buFontTx/>
              <a:buNone/>
            </a:pPr>
            <a:r>
              <a:rPr lang="en-US" altLang="en-US" sz="1800" b="0">
                <a:latin typeface="Arial" panose="020B0604020202020204" pitchFamily="34" charset="0"/>
              </a:rPr>
              <a:t>Pin 24. V</a:t>
            </a:r>
            <a:r>
              <a:rPr lang="en-US" altLang="en-US" sz="1800" b="0" baseline="-25000">
                <a:latin typeface="Arial" panose="020B0604020202020204" pitchFamily="34" charset="0"/>
              </a:rPr>
              <a:t>IN</a:t>
            </a:r>
          </a:p>
          <a:p>
            <a:pPr>
              <a:buClrTx/>
              <a:buSzTx/>
              <a:buFontTx/>
              <a:buNone/>
            </a:pPr>
            <a:r>
              <a:rPr lang="en-US" altLang="en-US" sz="1800" b="0">
                <a:latin typeface="Arial" panose="020B0604020202020204" pitchFamily="34" charset="0"/>
              </a:rPr>
              <a:t>	</a:t>
            </a:r>
            <a:r>
              <a:rPr lang="en-US" altLang="en-US" sz="1400" b="0">
                <a:latin typeface="Arial" panose="020B0604020202020204" pitchFamily="34" charset="0"/>
              </a:rPr>
              <a:t>Un-regulated </a:t>
            </a:r>
            <a:br>
              <a:rPr lang="en-US" altLang="en-US" sz="1400" b="0">
                <a:latin typeface="Arial" panose="020B0604020202020204" pitchFamily="34" charset="0"/>
              </a:rPr>
            </a:br>
            <a:r>
              <a:rPr lang="en-US" altLang="en-US" sz="1400" b="0">
                <a:latin typeface="Arial" panose="020B0604020202020204" pitchFamily="34" charset="0"/>
              </a:rPr>
              <a:t>input voltage</a:t>
            </a:r>
          </a:p>
          <a:p>
            <a:pPr>
              <a:buClrTx/>
              <a:buSzTx/>
              <a:buFontTx/>
              <a:buNone/>
            </a:pPr>
            <a:r>
              <a:rPr lang="en-US" altLang="en-US" sz="1400" b="0">
                <a:latin typeface="Arial" panose="020B0604020202020204" pitchFamily="34" charset="0"/>
              </a:rPr>
              <a:t>	(5.5-15V)</a:t>
            </a:r>
          </a:p>
        </p:txBody>
      </p:sp>
      <p:sp>
        <p:nvSpPr>
          <p:cNvPr id="191533" name="Line 45">
            <a:extLst>
              <a:ext uri="{FF2B5EF4-FFF2-40B4-BE49-F238E27FC236}">
                <a16:creationId xmlns:a16="http://schemas.microsoft.com/office/drawing/2014/main" id="{DC8206D8-BBA3-4729-9BB2-8F95642351BB}"/>
              </a:ext>
            </a:extLst>
          </p:cNvPr>
          <p:cNvSpPr>
            <a:spLocks noChangeShapeType="1"/>
          </p:cNvSpPr>
          <p:nvPr/>
        </p:nvSpPr>
        <p:spPr bwMode="auto">
          <a:xfrm flipH="1">
            <a:off x="6553200" y="2057400"/>
            <a:ext cx="0" cy="60960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8A14397-8D27-4FE4-822C-883E6BB3CCC9}"/>
              </a:ext>
            </a:extLst>
          </p:cNvPr>
          <p:cNvSpPr>
            <a:spLocks noGrp="1"/>
          </p:cNvSpPr>
          <p:nvPr>
            <p:ph type="sldNum" sz="quarter" idx="12"/>
          </p:nvPr>
        </p:nvSpPr>
        <p:spPr/>
        <p:txBody>
          <a:bodyPr/>
          <a:lstStyle/>
          <a:p>
            <a:fld id="{4410C986-D4B3-4909-8132-74D9D80F3BA0}" type="slidenum">
              <a:rPr lang="en-US" altLang="en-US"/>
              <a:pPr/>
              <a:t>90</a:t>
            </a:fld>
            <a:endParaRPr lang="en-US" altLang="en-US"/>
          </a:p>
        </p:txBody>
      </p:sp>
      <p:sp>
        <p:nvSpPr>
          <p:cNvPr id="54275" name="Rectangle 3">
            <a:extLst>
              <a:ext uri="{FF2B5EF4-FFF2-40B4-BE49-F238E27FC236}">
                <a16:creationId xmlns:a16="http://schemas.microsoft.com/office/drawing/2014/main" id="{8068869C-8AEF-487D-ABB1-8595FCE47D1A}"/>
              </a:ext>
            </a:extLst>
          </p:cNvPr>
          <p:cNvSpPr>
            <a:spLocks noGrp="1" noRot="1" noChangeArrowheads="1"/>
          </p:cNvSpPr>
          <p:nvPr>
            <p:ph type="body" idx="1"/>
          </p:nvPr>
        </p:nvSpPr>
        <p:spPr>
          <a:xfrm>
            <a:off x="685800" y="152400"/>
            <a:ext cx="7772400" cy="6248400"/>
          </a:xfrm>
        </p:spPr>
        <p:txBody>
          <a:bodyPr/>
          <a:lstStyle/>
          <a:p>
            <a:r>
              <a:rPr lang="en-US" altLang="en-US" sz="2400"/>
              <a:t>INS, OUTS and DIRS are the registers (RAM locations) which hold the status of the I/O pins.</a:t>
            </a:r>
            <a:br>
              <a:rPr lang="en-US" altLang="en-US" sz="2400"/>
            </a:br>
            <a:endParaRPr lang="en-US" altLang="en-US" sz="2400"/>
          </a:p>
          <a:p>
            <a:r>
              <a:rPr lang="en-US" altLang="en-US" sz="2400"/>
              <a:t>REG0 – REG12 are 16-bit registers (word sized) used for general variable storage.</a:t>
            </a:r>
            <a:br>
              <a:rPr lang="en-US" altLang="en-US" sz="2400"/>
            </a:br>
            <a:endParaRPr lang="en-US" altLang="en-US" sz="2400"/>
          </a:p>
          <a:p>
            <a:r>
              <a:rPr lang="en-US" altLang="en-US" sz="2400"/>
              <a:t>The variable registers may hold:</a:t>
            </a:r>
          </a:p>
          <a:p>
            <a:pPr lvl="1"/>
            <a:r>
              <a:rPr lang="en-US" altLang="en-US" sz="2400"/>
              <a:t>13 16-bit variables (Words)</a:t>
            </a:r>
          </a:p>
          <a:p>
            <a:pPr lvl="1"/>
            <a:r>
              <a:rPr lang="en-US" altLang="en-US" sz="2400"/>
              <a:t>26 8-bit variables (Bytes)</a:t>
            </a:r>
          </a:p>
          <a:p>
            <a:pPr lvl="1"/>
            <a:r>
              <a:rPr lang="en-US" altLang="en-US" sz="2400"/>
              <a:t>52 4-bit variables (Nibbles)</a:t>
            </a:r>
          </a:p>
          <a:p>
            <a:pPr lvl="1"/>
            <a:r>
              <a:rPr lang="en-US" altLang="en-US" sz="2400"/>
              <a:t>208 1-bit variables (Bits)</a:t>
            </a:r>
          </a:p>
          <a:p>
            <a:pPr lvl="4">
              <a:buFont typeface="Wingdings 3" panose="05040102010807070707" pitchFamily="18" charset="2"/>
              <a:buNone/>
            </a:pPr>
            <a:r>
              <a:rPr lang="en-US" altLang="en-US" sz="2400" b="1"/>
              <a:t>OR</a:t>
            </a:r>
          </a:p>
          <a:p>
            <a:pPr lvl="1"/>
            <a:r>
              <a:rPr lang="en-US" altLang="en-US" sz="2400"/>
              <a:t>Any combination of the above</a:t>
            </a:r>
            <a:br>
              <a:rPr lang="en-US" altLang="en-US" sz="2400"/>
            </a:br>
            <a:r>
              <a:rPr lang="en-US" altLang="en-US" sz="2400"/>
              <a:t>within memory size constraints.</a:t>
            </a:r>
            <a:endParaRPr lang="en-US" altLang="en-US" sz="3200"/>
          </a:p>
        </p:txBody>
      </p:sp>
      <p:pic>
        <p:nvPicPr>
          <p:cNvPr id="54276" name="Picture 4">
            <a:extLst>
              <a:ext uri="{FF2B5EF4-FFF2-40B4-BE49-F238E27FC236}">
                <a16:creationId xmlns:a16="http://schemas.microsoft.com/office/drawing/2014/main" id="{293D3AAA-33B6-426F-AD4B-5CECD04A8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000"/>
          <a:stretch>
            <a:fillRect/>
          </a:stretch>
        </p:blipFill>
        <p:spPr bwMode="auto">
          <a:xfrm>
            <a:off x="6096000" y="1981200"/>
            <a:ext cx="2771775" cy="4275138"/>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a:extLst>
              <a:ext uri="{FF2B5EF4-FFF2-40B4-BE49-F238E27FC236}">
                <a16:creationId xmlns:a16="http://schemas.microsoft.com/office/drawing/2014/main" id="{F185ACE2-3E62-4411-81A3-121BDB6A1DEA}"/>
              </a:ext>
            </a:extLst>
          </p:cNvPr>
          <p:cNvSpPr>
            <a:spLocks noGrp="1"/>
          </p:cNvSpPr>
          <p:nvPr>
            <p:ph type="sldNum" sz="quarter" idx="12"/>
          </p:nvPr>
        </p:nvSpPr>
        <p:spPr/>
        <p:txBody>
          <a:bodyPr/>
          <a:lstStyle/>
          <a:p>
            <a:fld id="{46244845-7723-485C-AC65-1A859C785AE9}" type="slidenum">
              <a:rPr lang="en-US" altLang="en-US"/>
              <a:pPr/>
              <a:t>91</a:t>
            </a:fld>
            <a:endParaRPr lang="en-US" altLang="en-US"/>
          </a:p>
        </p:txBody>
      </p:sp>
      <p:sp>
        <p:nvSpPr>
          <p:cNvPr id="139267" name="Rectangle 3">
            <a:extLst>
              <a:ext uri="{FF2B5EF4-FFF2-40B4-BE49-F238E27FC236}">
                <a16:creationId xmlns:a16="http://schemas.microsoft.com/office/drawing/2014/main" id="{788CA539-5139-4974-977B-21FC8FF6EA25}"/>
              </a:ext>
            </a:extLst>
          </p:cNvPr>
          <p:cNvSpPr>
            <a:spLocks noGrp="1" noRot="1" noChangeArrowheads="1"/>
          </p:cNvSpPr>
          <p:nvPr>
            <p:ph type="body" idx="1"/>
          </p:nvPr>
        </p:nvSpPr>
        <p:spPr>
          <a:xfrm>
            <a:off x="304800" y="844550"/>
            <a:ext cx="8540750" cy="3727450"/>
          </a:xfrm>
        </p:spPr>
        <p:txBody>
          <a:bodyPr/>
          <a:lstStyle/>
          <a:p>
            <a:r>
              <a:rPr lang="en-US" altLang="en-US" sz="2000"/>
              <a:t>A variable may be declared to be a word, byte, nibble or bit.  To maximize the limited memory, programmers use the smallest size that will meet the needs of the variable requirements.</a:t>
            </a:r>
            <a:br>
              <a:rPr lang="en-US" altLang="en-US" sz="2000"/>
            </a:br>
            <a:endParaRPr lang="en-US" altLang="en-US" sz="2000"/>
          </a:p>
          <a:p>
            <a:r>
              <a:rPr lang="en-US" altLang="en-US" sz="2000"/>
              <a:t>The maximum number of unique states (modulus) for each size is:</a:t>
            </a:r>
            <a:br>
              <a:rPr lang="en-US" altLang="en-US" sz="2000"/>
            </a:br>
            <a:r>
              <a:rPr lang="en-US" altLang="en-US" sz="2000" b="1"/>
              <a:t>2</a:t>
            </a:r>
            <a:r>
              <a:rPr lang="en-US" altLang="en-US" sz="2000" b="1" i="1" baseline="30000"/>
              <a:t>n</a:t>
            </a:r>
            <a:r>
              <a:rPr lang="en-US" altLang="en-US" sz="2000" i="1" baseline="30000"/>
              <a:t> </a:t>
            </a:r>
            <a:r>
              <a:rPr lang="en-US" altLang="en-US" sz="2000"/>
              <a:t>where </a:t>
            </a:r>
            <a:r>
              <a:rPr lang="en-US" altLang="en-US" sz="2000" i="1"/>
              <a:t>n</a:t>
            </a:r>
            <a:r>
              <a:rPr lang="en-US" altLang="en-US" sz="2000"/>
              <a:t> is the number of bits.</a:t>
            </a:r>
            <a:br>
              <a:rPr lang="en-US" altLang="en-US" sz="2000"/>
            </a:br>
            <a:r>
              <a:rPr lang="en-US" altLang="en-US" sz="2000"/>
              <a:t>i.e.: A byte, with 8 bits, has 2</a:t>
            </a:r>
            <a:r>
              <a:rPr lang="en-US" altLang="en-US" sz="2000" baseline="30000"/>
              <a:t>8</a:t>
            </a:r>
            <a:r>
              <a:rPr lang="en-US" altLang="en-US" sz="2000"/>
              <a:t> unique values or 256.</a:t>
            </a:r>
          </a:p>
          <a:p>
            <a:pPr>
              <a:buFont typeface="Wingdings 3" panose="05040102010807070707" pitchFamily="18" charset="2"/>
              <a:buNone/>
            </a:pPr>
            <a:endParaRPr lang="en-US" altLang="en-US" sz="2000"/>
          </a:p>
          <a:p>
            <a:r>
              <a:rPr lang="en-US" altLang="en-US" sz="2000"/>
              <a:t>In binary, the maximum value for each size is:</a:t>
            </a:r>
            <a:br>
              <a:rPr lang="en-US" altLang="en-US" sz="2000"/>
            </a:br>
            <a:r>
              <a:rPr lang="en-US" altLang="en-US" sz="2000" b="1"/>
              <a:t>2</a:t>
            </a:r>
            <a:r>
              <a:rPr lang="en-US" altLang="en-US" sz="2000" b="1" i="1" baseline="30000"/>
              <a:t>n</a:t>
            </a:r>
            <a:r>
              <a:rPr lang="en-US" altLang="en-US" sz="2000" b="1"/>
              <a:t>-1</a:t>
            </a:r>
            <a:r>
              <a:rPr lang="en-US" altLang="en-US" sz="2000"/>
              <a:t> where </a:t>
            </a:r>
            <a:r>
              <a:rPr lang="en-US" altLang="en-US" sz="2000" i="1"/>
              <a:t>n</a:t>
            </a:r>
            <a:r>
              <a:rPr lang="en-US" altLang="en-US" sz="2000"/>
              <a:t> is the number of bits.</a:t>
            </a:r>
            <a:br>
              <a:rPr lang="en-US" altLang="en-US" sz="2000"/>
            </a:br>
            <a:r>
              <a:rPr lang="en-US" altLang="en-US" sz="2000"/>
              <a:t>i.e.: A byte, with 8 bits, can hold 0 to 2</a:t>
            </a:r>
            <a:r>
              <a:rPr lang="en-US" altLang="en-US" sz="2000" baseline="30000"/>
              <a:t>8</a:t>
            </a:r>
            <a:r>
              <a:rPr lang="en-US" altLang="en-US" sz="2000"/>
              <a:t>-1, or 0 to 255.</a:t>
            </a:r>
            <a:endParaRPr lang="en-US" altLang="en-US" sz="2800"/>
          </a:p>
        </p:txBody>
      </p:sp>
      <p:sp>
        <p:nvSpPr>
          <p:cNvPr id="139268" name="Rectangle 4">
            <a:extLst>
              <a:ext uri="{FF2B5EF4-FFF2-40B4-BE49-F238E27FC236}">
                <a16:creationId xmlns:a16="http://schemas.microsoft.com/office/drawing/2014/main" id="{06BC8B75-784E-4576-8BFC-DE1B5E2271FF}"/>
              </a:ext>
            </a:extLst>
          </p:cNvPr>
          <p:cNvSpPr>
            <a:spLocks noGrp="1" noChangeArrowheads="1"/>
          </p:cNvSpPr>
          <p:nvPr>
            <p:ph type="title"/>
          </p:nvPr>
        </p:nvSpPr>
        <p:spPr>
          <a:noFill/>
          <a:ln/>
        </p:spPr>
        <p:txBody>
          <a:bodyPr lIns="92075" tIns="46038" rIns="92075" bIns="46038"/>
          <a:lstStyle/>
          <a:p>
            <a:r>
              <a:rPr lang="en-US" altLang="en-US"/>
              <a:t>Variable Types</a:t>
            </a:r>
          </a:p>
        </p:txBody>
      </p:sp>
      <p:graphicFrame>
        <p:nvGraphicFramePr>
          <p:cNvPr id="139426" name="Group 162">
            <a:extLst>
              <a:ext uri="{FF2B5EF4-FFF2-40B4-BE49-F238E27FC236}">
                <a16:creationId xmlns:a16="http://schemas.microsoft.com/office/drawing/2014/main" id="{CA411D7D-1BCB-403C-A941-0190F73A9D6F}"/>
              </a:ext>
            </a:extLst>
          </p:cNvPr>
          <p:cNvGraphicFramePr>
            <a:graphicFrameLocks noGrp="1"/>
          </p:cNvGraphicFramePr>
          <p:nvPr/>
        </p:nvGraphicFramePr>
        <p:xfrm>
          <a:off x="685800" y="4648200"/>
          <a:ext cx="5486400" cy="1946275"/>
        </p:xfrm>
        <a:graphic>
          <a:graphicData uri="http://schemas.openxmlformats.org/drawingml/2006/table">
            <a:tbl>
              <a:tblPr/>
              <a:tblGrid>
                <a:gridCol w="1752600">
                  <a:extLst>
                    <a:ext uri="{9D8B030D-6E8A-4147-A177-3AD203B41FA5}">
                      <a16:colId xmlns:a16="http://schemas.microsoft.com/office/drawing/2014/main" val="2952509337"/>
                    </a:ext>
                  </a:extLst>
                </a:gridCol>
                <a:gridCol w="609600">
                  <a:extLst>
                    <a:ext uri="{9D8B030D-6E8A-4147-A177-3AD203B41FA5}">
                      <a16:colId xmlns:a16="http://schemas.microsoft.com/office/drawing/2014/main" val="144821962"/>
                    </a:ext>
                  </a:extLst>
                </a:gridCol>
                <a:gridCol w="3124200">
                  <a:extLst>
                    <a:ext uri="{9D8B030D-6E8A-4147-A177-3AD203B41FA5}">
                      <a16:colId xmlns:a16="http://schemas.microsoft.com/office/drawing/2014/main" val="613091008"/>
                    </a:ext>
                  </a:extLst>
                </a:gridCol>
              </a:tblGrid>
              <a:tr h="381000">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rPr>
                        <a:t>Bit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rPr>
                        <a:t>2</a:t>
                      </a:r>
                      <a:r>
                        <a:rPr kumimoji="0" lang="en-US" altLang="en-US" sz="2000" b="0" i="0" u="none" strike="noStrike" cap="none" normalizeH="0" baseline="30000">
                          <a:ln>
                            <a:noFill/>
                          </a:ln>
                          <a:solidFill>
                            <a:srgbClr val="000000"/>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rPr>
                        <a:t>0 or 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372044781"/>
                  </a:ext>
                </a:extLst>
              </a:tr>
              <a:tr h="317500">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rPr>
                        <a:t>Nibble (Nib)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rPr>
                        <a:t>2</a:t>
                      </a:r>
                      <a:r>
                        <a:rPr kumimoji="0" lang="en-US" altLang="en-US" sz="2000" b="0" i="0" u="none" strike="noStrike" cap="none" normalizeH="0" baseline="30000">
                          <a:ln>
                            <a:noFill/>
                          </a:ln>
                          <a:solidFill>
                            <a:srgbClr val="000000"/>
                          </a:solidFill>
                          <a:effectLst/>
                          <a:latin typeface="Times New Roman" panose="02020603050405020304" pitchFamily="18" charset="0"/>
                        </a:rPr>
                        <a:t>4</a:t>
                      </a:r>
                      <a:endParaRPr kumimoji="0" lang="en-US" altLang="en-US" sz="2000" b="0" i="0" u="none" strike="noStrike" cap="none" normalizeH="0" baseline="0">
                        <a:ln>
                          <a:noFill/>
                        </a:ln>
                        <a:solidFill>
                          <a:srgbClr val="00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rPr>
                        <a:t>0 to 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447707909"/>
                  </a:ext>
                </a:extLst>
              </a:tr>
              <a:tr h="317500">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rPr>
                        <a:t>Byte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rPr>
                        <a:t>2</a:t>
                      </a:r>
                      <a:r>
                        <a:rPr kumimoji="0" lang="en-US" altLang="en-US" sz="2000" b="0" i="0" u="none" strike="noStrike" cap="none" normalizeH="0" baseline="30000">
                          <a:ln>
                            <a:noFill/>
                          </a:ln>
                          <a:solidFill>
                            <a:srgbClr val="000000"/>
                          </a:solidFill>
                          <a:effectLst/>
                          <a:latin typeface="Times New Roman" panose="02020603050405020304" pitchFamily="18" charset="0"/>
                        </a:rPr>
                        <a:t>8</a:t>
                      </a:r>
                      <a:endParaRPr kumimoji="0" lang="en-US" altLang="en-US" sz="2000" b="0" i="0" u="none" strike="noStrike" cap="none" normalizeH="0" baseline="0">
                        <a:ln>
                          <a:noFill/>
                        </a:ln>
                        <a:solidFill>
                          <a:srgbClr val="00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rPr>
                        <a:t>0 to 255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875142156"/>
                  </a:ext>
                </a:extLst>
              </a:tr>
              <a:tr h="760413">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rPr>
                        <a:t>16-bit Word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rPr>
                        <a:t>2</a:t>
                      </a:r>
                      <a:r>
                        <a:rPr kumimoji="0" lang="en-US" altLang="en-US" sz="2000" b="0" i="0" u="none" strike="noStrike" cap="none" normalizeH="0" baseline="30000">
                          <a:ln>
                            <a:noFill/>
                          </a:ln>
                          <a:solidFill>
                            <a:srgbClr val="000000"/>
                          </a:solidFill>
                          <a:effectLst/>
                          <a:latin typeface="Times New Roman" panose="02020603050405020304" pitchFamily="18" charset="0"/>
                        </a:rPr>
                        <a:t>16</a:t>
                      </a:r>
                      <a:endParaRPr kumimoji="0" lang="en-US" altLang="en-US" sz="2000" b="0" i="0" u="none" strike="noStrike" cap="none" normalizeH="0" baseline="0">
                        <a:ln>
                          <a:noFill/>
                        </a:ln>
                        <a:solidFill>
                          <a:srgbClr val="00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lgn="l">
                        <a:buClr>
                          <a:schemeClr val="hlink"/>
                        </a:buClr>
                        <a:buSzPct val="80000"/>
                        <a:buFont typeface="Wingdings 3" panose="05040102010807070707" pitchFamily="18" charset="2"/>
                        <a:defRPr sz="2800">
                          <a:solidFill>
                            <a:schemeClr val="tx1"/>
                          </a:solidFill>
                          <a:effectLst>
                            <a:outerShdw blurRad="38100" dist="38100" dir="2700000" algn="tl">
                              <a:srgbClr val="000000"/>
                            </a:outerShdw>
                          </a:effectLst>
                          <a:latin typeface="Arial" panose="020B0604020202020204" pitchFamily="34" charset="0"/>
                        </a:defRPr>
                      </a:lvl1pPr>
                      <a:lvl2pPr algn="l">
                        <a:buClr>
                          <a:schemeClr val="folHlink"/>
                        </a:buClr>
                        <a:defRPr sz="2400">
                          <a:solidFill>
                            <a:schemeClr val="tx1"/>
                          </a:solidFill>
                          <a:effectLst>
                            <a:outerShdw blurRad="38100" dist="38100" dir="2700000" algn="tl">
                              <a:srgbClr val="000000"/>
                            </a:outerShdw>
                          </a:effectLst>
                          <a:latin typeface="Arial" panose="020B0604020202020204" pitchFamily="34" charset="0"/>
                        </a:defRPr>
                      </a:lvl2pPr>
                      <a:lvl3pPr algn="l">
                        <a:buClr>
                          <a:schemeClr val="hlink"/>
                        </a:buClr>
                        <a:buSzPct val="80000"/>
                        <a:buFont typeface="Wingdings 3" panose="05040102010807070707" pitchFamily="18" charset="2"/>
                        <a:defRPr sz="2000">
                          <a:solidFill>
                            <a:schemeClr val="tx1"/>
                          </a:solidFill>
                          <a:effectLst>
                            <a:outerShdw blurRad="38100" dist="38100" dir="2700000" algn="tl">
                              <a:srgbClr val="000000"/>
                            </a:outerShdw>
                          </a:effectLst>
                          <a:latin typeface="Arial" panose="020B0604020202020204" pitchFamily="34" charset="0"/>
                        </a:defRPr>
                      </a:lvl3pPr>
                      <a:lvl4pPr algn="l">
                        <a:buClr>
                          <a:schemeClr val="folHlink"/>
                        </a:buClr>
                        <a:defRPr>
                          <a:solidFill>
                            <a:schemeClr val="tx1"/>
                          </a:solidFill>
                          <a:effectLst>
                            <a:outerShdw blurRad="38100" dist="38100" dir="2700000" algn="tl">
                              <a:srgbClr val="000000"/>
                            </a:outerShdw>
                          </a:effectLst>
                          <a:latin typeface="Arial" panose="020B0604020202020204" pitchFamily="34" charset="0"/>
                        </a:defRPr>
                      </a:lvl4pPr>
                      <a:lvl5pPr algn="l">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5pPr>
                      <a:lvl6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6pPr>
                      <a:lvl7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7pPr>
                      <a:lvl8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8pPr>
                      <a:lvl9pPr fontAlgn="base">
                        <a:spcBef>
                          <a:spcPct val="20000"/>
                        </a:spcBef>
                        <a:spcAft>
                          <a:spcPct val="0"/>
                        </a:spcAft>
                        <a:buClr>
                          <a:schemeClr val="hlink"/>
                        </a:buClr>
                        <a:buSzPct val="80000"/>
                        <a:buFont typeface="Wingdings 3" panose="05040102010807070707" pitchFamily="18" charset="2"/>
                        <a:defRPr>
                          <a:solidFill>
                            <a:schemeClr val="tx1"/>
                          </a:solidFill>
                          <a:effectLst>
                            <a:outerShdw blurRad="38100" dist="38100" dir="2700000" algn="tl">
                              <a:srgbClr val="000000"/>
                            </a:outerShdw>
                          </a:effectLst>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rPr>
                        <a:t>0 to 65535 unsigned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000000"/>
                          </a:solidFill>
                          <a:effectLst/>
                          <a:latin typeface="Times New Roman" panose="02020603050405020304" pitchFamily="18" charset="0"/>
                        </a:rPr>
                        <a:t>-32768 to +32767 signed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608510400"/>
                  </a:ext>
                </a:extLst>
              </a:tr>
            </a:tbl>
          </a:graphicData>
        </a:graphic>
      </p:graphicFrame>
    </p:spTree>
  </p:cSld>
  <p:clrMapOvr>
    <a:masterClrMapping/>
  </p:clrMapOvr>
  <p:transition advClick="0"/>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6EB15C5-99DA-42CD-807E-A55E071747F7}"/>
              </a:ext>
            </a:extLst>
          </p:cNvPr>
          <p:cNvSpPr>
            <a:spLocks noGrp="1"/>
          </p:cNvSpPr>
          <p:nvPr>
            <p:ph type="sldNum" sz="quarter" idx="12"/>
          </p:nvPr>
        </p:nvSpPr>
        <p:spPr/>
        <p:txBody>
          <a:bodyPr/>
          <a:lstStyle/>
          <a:p>
            <a:fld id="{65FF1E58-6CCA-4378-B585-9F30062D3F78}" type="slidenum">
              <a:rPr lang="en-US" altLang="en-US"/>
              <a:pPr/>
              <a:t>92</a:t>
            </a:fld>
            <a:endParaRPr lang="en-US" altLang="en-US"/>
          </a:p>
        </p:txBody>
      </p:sp>
      <p:sp>
        <p:nvSpPr>
          <p:cNvPr id="55298" name="Rectangle 2">
            <a:extLst>
              <a:ext uri="{FF2B5EF4-FFF2-40B4-BE49-F238E27FC236}">
                <a16:creationId xmlns:a16="http://schemas.microsoft.com/office/drawing/2014/main" id="{A11B6C0F-28D9-48AB-943F-0704136C047F}"/>
              </a:ext>
            </a:extLst>
          </p:cNvPr>
          <p:cNvSpPr>
            <a:spLocks noGrp="1" noRot="1" noChangeArrowheads="1"/>
          </p:cNvSpPr>
          <p:nvPr>
            <p:ph type="title"/>
          </p:nvPr>
        </p:nvSpPr>
        <p:spPr/>
        <p:txBody>
          <a:bodyPr/>
          <a:lstStyle/>
          <a:p>
            <a:r>
              <a:rPr lang="en-US" altLang="en-US"/>
              <a:t>Variable Declaration</a:t>
            </a:r>
          </a:p>
        </p:txBody>
      </p:sp>
      <p:sp>
        <p:nvSpPr>
          <p:cNvPr id="55299" name="Rectangle 3">
            <a:extLst>
              <a:ext uri="{FF2B5EF4-FFF2-40B4-BE49-F238E27FC236}">
                <a16:creationId xmlns:a16="http://schemas.microsoft.com/office/drawing/2014/main" id="{B97B1177-C735-4B7D-8615-14D3858F6E96}"/>
              </a:ext>
            </a:extLst>
          </p:cNvPr>
          <p:cNvSpPr>
            <a:spLocks noGrp="1" noRot="1" noChangeArrowheads="1"/>
          </p:cNvSpPr>
          <p:nvPr>
            <p:ph type="body" idx="1"/>
          </p:nvPr>
        </p:nvSpPr>
        <p:spPr>
          <a:xfrm>
            <a:off x="301625" y="762000"/>
            <a:ext cx="8540750" cy="2986088"/>
          </a:xfrm>
        </p:spPr>
        <p:txBody>
          <a:bodyPr/>
          <a:lstStyle/>
          <a:p>
            <a:pPr>
              <a:lnSpc>
                <a:spcPct val="90000"/>
              </a:lnSpc>
            </a:pPr>
            <a:r>
              <a:rPr lang="en-US" altLang="en-US" sz="2000"/>
              <a:t>A variable in PBASIC is declared with the  syntax of: </a:t>
            </a:r>
            <a:br>
              <a:rPr lang="en-US" altLang="en-US" sz="2000"/>
            </a:br>
            <a:r>
              <a:rPr lang="en-US" altLang="en-US" sz="2000">
                <a:solidFill>
                  <a:schemeClr val="tx2"/>
                </a:solidFill>
              </a:rPr>
              <a:t>variableName VAR size</a:t>
            </a:r>
            <a:br>
              <a:rPr lang="en-US" altLang="en-US" sz="2000">
                <a:solidFill>
                  <a:schemeClr val="tx2"/>
                </a:solidFill>
              </a:rPr>
            </a:br>
            <a:endParaRPr lang="en-US" altLang="en-US" sz="2000">
              <a:solidFill>
                <a:schemeClr val="tx2"/>
              </a:solidFill>
            </a:endParaRPr>
          </a:p>
          <a:p>
            <a:pPr>
              <a:lnSpc>
                <a:spcPct val="90000"/>
              </a:lnSpc>
            </a:pPr>
            <a:r>
              <a:rPr lang="en-US" altLang="en-US" sz="2000"/>
              <a:t>For example, the following will declare a variable named 'Temperature' and allocate a byte of memory for it.  This 8-bit location can be used to hold values between 0 and 255.</a:t>
            </a:r>
            <a:br>
              <a:rPr lang="en-US" altLang="en-US" sz="2000"/>
            </a:br>
            <a:r>
              <a:rPr lang="en-US" altLang="en-US" sz="2000">
                <a:solidFill>
                  <a:schemeClr val="tx2"/>
                </a:solidFill>
              </a:rPr>
              <a:t>Temperature VAR BYTE</a:t>
            </a:r>
          </a:p>
          <a:p>
            <a:pPr>
              <a:lnSpc>
                <a:spcPct val="90000"/>
              </a:lnSpc>
              <a:buFont typeface="Wingdings 3" panose="05040102010807070707" pitchFamily="18" charset="2"/>
              <a:buNone/>
            </a:pPr>
            <a:endParaRPr lang="en-US" altLang="en-US" sz="2800"/>
          </a:p>
        </p:txBody>
      </p:sp>
      <p:sp>
        <p:nvSpPr>
          <p:cNvPr id="55301" name="Text Box 5">
            <a:extLst>
              <a:ext uri="{FF2B5EF4-FFF2-40B4-BE49-F238E27FC236}">
                <a16:creationId xmlns:a16="http://schemas.microsoft.com/office/drawing/2014/main" id="{0635326D-2164-4852-B300-9EB243ACEB4D}"/>
              </a:ext>
            </a:extLst>
          </p:cNvPr>
          <p:cNvSpPr txBox="1">
            <a:spLocks noChangeArrowheads="1"/>
          </p:cNvSpPr>
          <p:nvPr/>
        </p:nvSpPr>
        <p:spPr bwMode="auto">
          <a:xfrm>
            <a:off x="762000" y="3048000"/>
            <a:ext cx="5029200" cy="2592388"/>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800" b="0">
                <a:solidFill>
                  <a:srgbClr val="FFFFFF"/>
                </a:solidFill>
              </a:rPr>
              <a:t>'Prog 5A: Test of variable declaration</a:t>
            </a:r>
          </a:p>
          <a:p>
            <a:pPr algn="l">
              <a:spcBef>
                <a:spcPct val="0"/>
              </a:spcBef>
              <a:buClrTx/>
              <a:buSzTx/>
              <a:buFontTx/>
              <a:buNone/>
            </a:pPr>
            <a:endParaRPr lang="en-US" altLang="en-US" sz="1800" b="0">
              <a:solidFill>
                <a:srgbClr val="FFFFFF"/>
              </a:solidFill>
            </a:endParaRPr>
          </a:p>
          <a:p>
            <a:pPr algn="l">
              <a:spcBef>
                <a:spcPct val="0"/>
              </a:spcBef>
              <a:buClrTx/>
              <a:buSzTx/>
              <a:buFontTx/>
              <a:buNone/>
            </a:pPr>
            <a:r>
              <a:rPr lang="en-US" altLang="en-US" sz="1800" b="0">
                <a:solidFill>
                  <a:srgbClr val="FFFFFF"/>
                </a:solidFill>
              </a:rPr>
              <a:t>' *************** Declare Variables</a:t>
            </a:r>
          </a:p>
          <a:p>
            <a:pPr algn="l">
              <a:spcBef>
                <a:spcPct val="0"/>
              </a:spcBef>
              <a:buClrTx/>
              <a:buSzTx/>
              <a:buFontTx/>
              <a:buNone/>
            </a:pPr>
            <a:r>
              <a:rPr lang="en-US" altLang="en-US" sz="1800" b="0">
                <a:solidFill>
                  <a:srgbClr val="FFFFFF"/>
                </a:solidFill>
              </a:rPr>
              <a:t>Temperature   	VAR   BYTE</a:t>
            </a:r>
          </a:p>
          <a:p>
            <a:pPr algn="l">
              <a:spcBef>
                <a:spcPct val="0"/>
              </a:spcBef>
              <a:buClrTx/>
              <a:buSzTx/>
              <a:buFontTx/>
              <a:buNone/>
            </a:pPr>
            <a:r>
              <a:rPr lang="en-US" altLang="en-US" sz="1800" b="0">
                <a:solidFill>
                  <a:srgbClr val="FFFFFF"/>
                </a:solidFill>
              </a:rPr>
              <a:t>My_Count 	VAR   WORD</a:t>
            </a:r>
          </a:p>
          <a:p>
            <a:pPr algn="l">
              <a:spcBef>
                <a:spcPct val="0"/>
              </a:spcBef>
              <a:buClrTx/>
              <a:buSzTx/>
              <a:buFontTx/>
              <a:buNone/>
            </a:pPr>
            <a:r>
              <a:rPr lang="en-US" altLang="en-US" sz="1800" b="0">
                <a:solidFill>
                  <a:srgbClr val="FFFFFF"/>
                </a:solidFill>
              </a:rPr>
              <a:t>Switch1 	     	VAR   BIT</a:t>
            </a:r>
          </a:p>
          <a:p>
            <a:pPr algn="l">
              <a:spcBef>
                <a:spcPct val="0"/>
              </a:spcBef>
              <a:buClrTx/>
              <a:buSzTx/>
              <a:buFontTx/>
              <a:buNone/>
            </a:pPr>
            <a:r>
              <a:rPr lang="en-US" altLang="en-US" sz="1800" b="0">
                <a:solidFill>
                  <a:srgbClr val="FFFFFF"/>
                </a:solidFill>
              </a:rPr>
              <a:t>ButtonNum      	VAR  NIB</a:t>
            </a:r>
          </a:p>
          <a:p>
            <a:pPr algn="l">
              <a:spcBef>
                <a:spcPct val="0"/>
              </a:spcBef>
              <a:buClrTx/>
              <a:buSzTx/>
              <a:buFontTx/>
              <a:buNone/>
            </a:pPr>
            <a:endParaRPr lang="en-US" altLang="en-US" sz="1800" b="0">
              <a:solidFill>
                <a:srgbClr val="FFFFFF"/>
              </a:solidFill>
            </a:endParaRPr>
          </a:p>
          <a:p>
            <a:pPr algn="l">
              <a:spcBef>
                <a:spcPct val="0"/>
              </a:spcBef>
              <a:buClrTx/>
              <a:buSzTx/>
              <a:buFontTx/>
              <a:buNone/>
            </a:pPr>
            <a:r>
              <a:rPr lang="en-US" altLang="en-US" sz="1800" b="0">
                <a:solidFill>
                  <a:srgbClr val="FFFFFF"/>
                </a:solidFill>
              </a:rPr>
              <a:t>Temperature = 100</a:t>
            </a:r>
          </a:p>
        </p:txBody>
      </p:sp>
    </p:spTree>
  </p:cSld>
  <p:clrMapOvr>
    <a:masterClrMapping/>
  </p:clrMapOvr>
  <p:transition advClick="0"/>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a:extLst>
              <a:ext uri="{FF2B5EF4-FFF2-40B4-BE49-F238E27FC236}">
                <a16:creationId xmlns:a16="http://schemas.microsoft.com/office/drawing/2014/main" id="{0C8D3D55-D983-46B1-B6CA-16970D8C5AAB}"/>
              </a:ext>
            </a:extLst>
          </p:cNvPr>
          <p:cNvSpPr>
            <a:spLocks noGrp="1"/>
          </p:cNvSpPr>
          <p:nvPr>
            <p:ph type="sldNum" sz="quarter" idx="12"/>
          </p:nvPr>
        </p:nvSpPr>
        <p:spPr/>
        <p:txBody>
          <a:bodyPr/>
          <a:lstStyle/>
          <a:p>
            <a:fld id="{B04818B1-2275-42C4-BC4C-6C5098CB3064}" type="slidenum">
              <a:rPr lang="en-US" altLang="en-US"/>
              <a:pPr/>
              <a:t>93</a:t>
            </a:fld>
            <a:endParaRPr lang="en-US" altLang="en-US"/>
          </a:p>
        </p:txBody>
      </p:sp>
      <p:sp>
        <p:nvSpPr>
          <p:cNvPr id="140291" name="Rectangle 3">
            <a:extLst>
              <a:ext uri="{FF2B5EF4-FFF2-40B4-BE49-F238E27FC236}">
                <a16:creationId xmlns:a16="http://schemas.microsoft.com/office/drawing/2014/main" id="{9592CEED-6DA0-4CB8-94D9-30BD745737D4}"/>
              </a:ext>
            </a:extLst>
          </p:cNvPr>
          <p:cNvSpPr>
            <a:spLocks noGrp="1" noRot="1" noChangeArrowheads="1"/>
          </p:cNvSpPr>
          <p:nvPr>
            <p:ph type="body" idx="1"/>
          </p:nvPr>
        </p:nvSpPr>
        <p:spPr>
          <a:xfrm>
            <a:off x="301625" y="762000"/>
            <a:ext cx="8540750" cy="774700"/>
          </a:xfrm>
        </p:spPr>
        <p:txBody>
          <a:bodyPr/>
          <a:lstStyle/>
          <a:p>
            <a:pPr>
              <a:lnSpc>
                <a:spcPct val="90000"/>
              </a:lnSpc>
            </a:pPr>
            <a:r>
              <a:rPr lang="en-US" altLang="en-US" sz="2400"/>
              <a:t>Open the Memory Map to see how the RAM was allocated for the various declarations:</a:t>
            </a:r>
            <a:endParaRPr lang="en-US" altLang="en-US" sz="2800"/>
          </a:p>
          <a:p>
            <a:pPr>
              <a:lnSpc>
                <a:spcPct val="90000"/>
              </a:lnSpc>
              <a:buFont typeface="Wingdings 3" panose="05040102010807070707" pitchFamily="18" charset="2"/>
              <a:buNone/>
            </a:pPr>
            <a:endParaRPr lang="en-US" altLang="en-US" sz="2800"/>
          </a:p>
        </p:txBody>
      </p:sp>
      <p:pic>
        <p:nvPicPr>
          <p:cNvPr id="140292" name="Picture 4">
            <a:extLst>
              <a:ext uri="{FF2B5EF4-FFF2-40B4-BE49-F238E27FC236}">
                <a16:creationId xmlns:a16="http://schemas.microsoft.com/office/drawing/2014/main" id="{71DF3541-5485-4503-9439-8F5FD2D6F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169"/>
          <a:stretch>
            <a:fillRect/>
          </a:stretch>
        </p:blipFill>
        <p:spPr bwMode="auto">
          <a:xfrm>
            <a:off x="2514600" y="1676400"/>
            <a:ext cx="2800350" cy="4333875"/>
          </a:xfrm>
          <a:prstGeom prst="rect">
            <a:avLst/>
          </a:prstGeom>
          <a:noFill/>
          <a:ln w="28575">
            <a:solidFill>
              <a:srgbClr val="000000"/>
            </a:solidFill>
            <a:miter lim="800000"/>
            <a:headEnd/>
            <a:tailEnd/>
          </a:ln>
          <a:effectLst/>
          <a:extLst>
            <a:ext uri="{909E8E84-426E-40DD-AFC4-6F175D3DCCD1}">
              <a14:hiddenFill xmlns:a14="http://schemas.microsoft.com/office/drawing/2010/main">
                <a:solidFill>
                  <a:srgbClr val="0000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0303" name="Group 15">
            <a:extLst>
              <a:ext uri="{FF2B5EF4-FFF2-40B4-BE49-F238E27FC236}">
                <a16:creationId xmlns:a16="http://schemas.microsoft.com/office/drawing/2014/main" id="{D62E0A17-934A-4D71-8CB3-1D19E626101B}"/>
              </a:ext>
            </a:extLst>
          </p:cNvPr>
          <p:cNvGrpSpPr>
            <a:grpSpLocks/>
          </p:cNvGrpSpPr>
          <p:nvPr/>
        </p:nvGrpSpPr>
        <p:grpSpPr bwMode="auto">
          <a:xfrm>
            <a:off x="4876800" y="1763713"/>
            <a:ext cx="2362200" cy="903287"/>
            <a:chOff x="3504" y="1111"/>
            <a:chExt cx="1488" cy="569"/>
          </a:xfrm>
        </p:grpSpPr>
        <p:sp>
          <p:nvSpPr>
            <p:cNvPr id="140293" name="Line 5">
              <a:extLst>
                <a:ext uri="{FF2B5EF4-FFF2-40B4-BE49-F238E27FC236}">
                  <a16:creationId xmlns:a16="http://schemas.microsoft.com/office/drawing/2014/main" id="{225F8917-B432-4DD7-825D-32F416764817}"/>
                </a:ext>
              </a:extLst>
            </p:cNvPr>
            <p:cNvSpPr>
              <a:spLocks noChangeShapeType="1"/>
            </p:cNvSpPr>
            <p:nvPr/>
          </p:nvSpPr>
          <p:spPr bwMode="auto">
            <a:xfrm flipH="1">
              <a:off x="3504" y="1248"/>
              <a:ext cx="768" cy="432"/>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40294" name="Text Box 6">
              <a:extLst>
                <a:ext uri="{FF2B5EF4-FFF2-40B4-BE49-F238E27FC236}">
                  <a16:creationId xmlns:a16="http://schemas.microsoft.com/office/drawing/2014/main" id="{AD284CF8-F9E3-4F2A-9BA4-A412E34112E3}"/>
                </a:ext>
              </a:extLst>
            </p:cNvPr>
            <p:cNvSpPr txBox="1">
              <a:spLocks noChangeArrowheads="1"/>
            </p:cNvSpPr>
            <p:nvPr/>
          </p:nvSpPr>
          <p:spPr bwMode="auto">
            <a:xfrm>
              <a:off x="4262" y="1111"/>
              <a:ext cx="730" cy="326"/>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400">
                  <a:solidFill>
                    <a:schemeClr val="tx2"/>
                  </a:solidFill>
                </a:rPr>
                <a:t>My_Count</a:t>
              </a:r>
              <a:br>
                <a:rPr lang="en-US" altLang="en-US" sz="1400">
                  <a:solidFill>
                    <a:schemeClr val="tx2"/>
                  </a:solidFill>
                </a:rPr>
              </a:br>
              <a:r>
                <a:rPr lang="en-US" altLang="en-US" sz="1400">
                  <a:solidFill>
                    <a:schemeClr val="tx2"/>
                  </a:solidFill>
                </a:rPr>
                <a:t>16-bit Word</a:t>
              </a:r>
            </a:p>
          </p:txBody>
        </p:sp>
      </p:grpSp>
      <p:grpSp>
        <p:nvGrpSpPr>
          <p:cNvPr id="140306" name="Group 18">
            <a:extLst>
              <a:ext uri="{FF2B5EF4-FFF2-40B4-BE49-F238E27FC236}">
                <a16:creationId xmlns:a16="http://schemas.microsoft.com/office/drawing/2014/main" id="{66E5EE4E-F29D-4599-94A0-AECB9A7A4D86}"/>
              </a:ext>
            </a:extLst>
          </p:cNvPr>
          <p:cNvGrpSpPr>
            <a:grpSpLocks/>
          </p:cNvGrpSpPr>
          <p:nvPr/>
        </p:nvGrpSpPr>
        <p:grpSpPr bwMode="auto">
          <a:xfrm>
            <a:off x="762000" y="1828800"/>
            <a:ext cx="2362200" cy="990600"/>
            <a:chOff x="912" y="1152"/>
            <a:chExt cx="1488" cy="624"/>
          </a:xfrm>
        </p:grpSpPr>
        <p:sp>
          <p:nvSpPr>
            <p:cNvPr id="140296" name="Line 8">
              <a:extLst>
                <a:ext uri="{FF2B5EF4-FFF2-40B4-BE49-F238E27FC236}">
                  <a16:creationId xmlns:a16="http://schemas.microsoft.com/office/drawing/2014/main" id="{B5FE7B03-EA76-42B0-9E45-55E30D7F4360}"/>
                </a:ext>
              </a:extLst>
            </p:cNvPr>
            <p:cNvSpPr>
              <a:spLocks noChangeShapeType="1"/>
            </p:cNvSpPr>
            <p:nvPr/>
          </p:nvSpPr>
          <p:spPr bwMode="auto">
            <a:xfrm>
              <a:off x="1728" y="1296"/>
              <a:ext cx="672" cy="480"/>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0297" name="Text Box 9">
              <a:extLst>
                <a:ext uri="{FF2B5EF4-FFF2-40B4-BE49-F238E27FC236}">
                  <a16:creationId xmlns:a16="http://schemas.microsoft.com/office/drawing/2014/main" id="{713E6B33-EF92-4FC3-874C-877DAF7849D9}"/>
                </a:ext>
              </a:extLst>
            </p:cNvPr>
            <p:cNvSpPr txBox="1">
              <a:spLocks noChangeArrowheads="1"/>
            </p:cNvSpPr>
            <p:nvPr/>
          </p:nvSpPr>
          <p:spPr bwMode="auto">
            <a:xfrm>
              <a:off x="912" y="1152"/>
              <a:ext cx="793" cy="326"/>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400">
                  <a:solidFill>
                    <a:schemeClr val="tx2"/>
                  </a:solidFill>
                </a:rPr>
                <a:t>Temperature</a:t>
              </a:r>
              <a:br>
                <a:rPr lang="en-US" altLang="en-US" sz="1400">
                  <a:solidFill>
                    <a:schemeClr val="tx2"/>
                  </a:solidFill>
                </a:rPr>
              </a:br>
              <a:r>
                <a:rPr lang="en-US" altLang="en-US" sz="1400">
                  <a:solidFill>
                    <a:schemeClr val="tx2"/>
                  </a:solidFill>
                </a:rPr>
                <a:t>8-bit Byte</a:t>
              </a:r>
            </a:p>
          </p:txBody>
        </p:sp>
      </p:grpSp>
      <p:grpSp>
        <p:nvGrpSpPr>
          <p:cNvPr id="140305" name="Group 17">
            <a:extLst>
              <a:ext uri="{FF2B5EF4-FFF2-40B4-BE49-F238E27FC236}">
                <a16:creationId xmlns:a16="http://schemas.microsoft.com/office/drawing/2014/main" id="{15F210F0-775D-4012-BD70-6E34FD2ED294}"/>
              </a:ext>
            </a:extLst>
          </p:cNvPr>
          <p:cNvGrpSpPr>
            <a:grpSpLocks/>
          </p:cNvGrpSpPr>
          <p:nvPr/>
        </p:nvGrpSpPr>
        <p:grpSpPr bwMode="auto">
          <a:xfrm>
            <a:off x="762000" y="2819400"/>
            <a:ext cx="3352800" cy="1279525"/>
            <a:chOff x="912" y="1776"/>
            <a:chExt cx="2112" cy="806"/>
          </a:xfrm>
        </p:grpSpPr>
        <p:sp>
          <p:nvSpPr>
            <p:cNvPr id="140299" name="Line 11">
              <a:extLst>
                <a:ext uri="{FF2B5EF4-FFF2-40B4-BE49-F238E27FC236}">
                  <a16:creationId xmlns:a16="http://schemas.microsoft.com/office/drawing/2014/main" id="{B9D61FF4-B9F7-439D-B4AF-ED6B889654C7}"/>
                </a:ext>
              </a:extLst>
            </p:cNvPr>
            <p:cNvSpPr>
              <a:spLocks noChangeShapeType="1"/>
            </p:cNvSpPr>
            <p:nvPr/>
          </p:nvSpPr>
          <p:spPr bwMode="auto">
            <a:xfrm flipV="1">
              <a:off x="1728" y="1776"/>
              <a:ext cx="1296" cy="672"/>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40300" name="Text Box 12">
              <a:extLst>
                <a:ext uri="{FF2B5EF4-FFF2-40B4-BE49-F238E27FC236}">
                  <a16:creationId xmlns:a16="http://schemas.microsoft.com/office/drawing/2014/main" id="{66AD3498-7F12-4D78-970F-AF4EC751A7E2}"/>
                </a:ext>
              </a:extLst>
            </p:cNvPr>
            <p:cNvSpPr txBox="1">
              <a:spLocks noChangeArrowheads="1"/>
            </p:cNvSpPr>
            <p:nvPr/>
          </p:nvSpPr>
          <p:spPr bwMode="auto">
            <a:xfrm>
              <a:off x="912" y="2256"/>
              <a:ext cx="724" cy="326"/>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400">
                  <a:solidFill>
                    <a:schemeClr val="tx2"/>
                  </a:solidFill>
                </a:rPr>
                <a:t>ButtonNum</a:t>
              </a:r>
              <a:br>
                <a:rPr lang="en-US" altLang="en-US" sz="1400">
                  <a:solidFill>
                    <a:schemeClr val="tx2"/>
                  </a:solidFill>
                </a:rPr>
              </a:br>
              <a:r>
                <a:rPr lang="en-US" altLang="en-US" sz="1400">
                  <a:solidFill>
                    <a:schemeClr val="tx2"/>
                  </a:solidFill>
                </a:rPr>
                <a:t>4-bit Nibble</a:t>
              </a:r>
            </a:p>
          </p:txBody>
        </p:sp>
      </p:grpSp>
      <p:grpSp>
        <p:nvGrpSpPr>
          <p:cNvPr id="140304" name="Group 16">
            <a:extLst>
              <a:ext uri="{FF2B5EF4-FFF2-40B4-BE49-F238E27FC236}">
                <a16:creationId xmlns:a16="http://schemas.microsoft.com/office/drawing/2014/main" id="{D5C44F1B-97AB-498E-A5A6-1F79B29A70DC}"/>
              </a:ext>
            </a:extLst>
          </p:cNvPr>
          <p:cNvGrpSpPr>
            <a:grpSpLocks/>
          </p:cNvGrpSpPr>
          <p:nvPr/>
        </p:nvGrpSpPr>
        <p:grpSpPr bwMode="auto">
          <a:xfrm>
            <a:off x="4572000" y="2819400"/>
            <a:ext cx="2454275" cy="1203325"/>
            <a:chOff x="3312" y="1776"/>
            <a:chExt cx="1546" cy="758"/>
          </a:xfrm>
        </p:grpSpPr>
        <p:sp>
          <p:nvSpPr>
            <p:cNvPr id="140301" name="Line 13">
              <a:extLst>
                <a:ext uri="{FF2B5EF4-FFF2-40B4-BE49-F238E27FC236}">
                  <a16:creationId xmlns:a16="http://schemas.microsoft.com/office/drawing/2014/main" id="{4C8DF3D6-EDBE-425F-98CF-4CD6BEF61188}"/>
                </a:ext>
              </a:extLst>
            </p:cNvPr>
            <p:cNvSpPr>
              <a:spLocks noChangeShapeType="1"/>
            </p:cNvSpPr>
            <p:nvPr/>
          </p:nvSpPr>
          <p:spPr bwMode="auto">
            <a:xfrm flipH="1" flipV="1">
              <a:off x="3312" y="1776"/>
              <a:ext cx="960" cy="528"/>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40302" name="Text Box 14">
              <a:extLst>
                <a:ext uri="{FF2B5EF4-FFF2-40B4-BE49-F238E27FC236}">
                  <a16:creationId xmlns:a16="http://schemas.microsoft.com/office/drawing/2014/main" id="{55244B91-6103-4789-9A33-955A804E1790}"/>
                </a:ext>
              </a:extLst>
            </p:cNvPr>
            <p:cNvSpPr txBox="1">
              <a:spLocks noChangeArrowheads="1"/>
            </p:cNvSpPr>
            <p:nvPr/>
          </p:nvSpPr>
          <p:spPr bwMode="auto">
            <a:xfrm>
              <a:off x="4320" y="2208"/>
              <a:ext cx="538" cy="326"/>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400">
                  <a:solidFill>
                    <a:schemeClr val="tx2"/>
                  </a:solidFill>
                </a:rPr>
                <a:t>Switch1</a:t>
              </a:r>
              <a:br>
                <a:rPr lang="en-US" altLang="en-US" sz="1400">
                  <a:solidFill>
                    <a:schemeClr val="tx2"/>
                  </a:solidFill>
                </a:rPr>
              </a:br>
              <a:r>
                <a:rPr lang="en-US" altLang="en-US" sz="1400">
                  <a:solidFill>
                    <a:schemeClr val="tx2"/>
                  </a:solidFill>
                </a:rPr>
                <a:t>1-bit</a:t>
              </a:r>
            </a:p>
          </p:txBody>
        </p:sp>
      </p:grpSp>
      <p:sp>
        <p:nvSpPr>
          <p:cNvPr id="140307" name="Text Box 19">
            <a:extLst>
              <a:ext uri="{FF2B5EF4-FFF2-40B4-BE49-F238E27FC236}">
                <a16:creationId xmlns:a16="http://schemas.microsoft.com/office/drawing/2014/main" id="{3D024449-B71A-43C7-AD8D-F082795E2E10}"/>
              </a:ext>
            </a:extLst>
          </p:cNvPr>
          <p:cNvSpPr txBox="1">
            <a:spLocks noChangeArrowheads="1"/>
          </p:cNvSpPr>
          <p:nvPr/>
        </p:nvSpPr>
        <p:spPr bwMode="auto">
          <a:xfrm>
            <a:off x="6019800" y="4759325"/>
            <a:ext cx="2819400" cy="1343025"/>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600" b="0"/>
              <a:t>Memory is allocated top to bottom, left to right from largest variables to smallest independent of the order declared.</a:t>
            </a:r>
          </a:p>
        </p:txBody>
      </p:sp>
    </p:spTree>
  </p:cSld>
  <p:clrMapOvr>
    <a:masterClrMapping/>
  </p:clrMapOvr>
  <p:transition advClick="0"/>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C162984-FF4C-436E-9710-926E31C10798}"/>
              </a:ext>
            </a:extLst>
          </p:cNvPr>
          <p:cNvSpPr>
            <a:spLocks noGrp="1"/>
          </p:cNvSpPr>
          <p:nvPr>
            <p:ph type="sldNum" sz="quarter" idx="12"/>
          </p:nvPr>
        </p:nvSpPr>
        <p:spPr/>
        <p:txBody>
          <a:bodyPr/>
          <a:lstStyle/>
          <a:p>
            <a:fld id="{955D5E4C-B498-4870-88A1-CE76A19010CB}" type="slidenum">
              <a:rPr lang="en-US" altLang="en-US"/>
              <a:pPr/>
              <a:t>94</a:t>
            </a:fld>
            <a:endParaRPr lang="en-US" altLang="en-US"/>
          </a:p>
        </p:txBody>
      </p:sp>
      <p:sp>
        <p:nvSpPr>
          <p:cNvPr id="144386" name="Rectangle 2">
            <a:extLst>
              <a:ext uri="{FF2B5EF4-FFF2-40B4-BE49-F238E27FC236}">
                <a16:creationId xmlns:a16="http://schemas.microsoft.com/office/drawing/2014/main" id="{F7C7F6B3-B3B9-47A4-A0FA-533F6398B0B5}"/>
              </a:ext>
            </a:extLst>
          </p:cNvPr>
          <p:cNvSpPr>
            <a:spLocks noGrp="1" noRot="1" noChangeArrowheads="1"/>
          </p:cNvSpPr>
          <p:nvPr>
            <p:ph type="title"/>
          </p:nvPr>
        </p:nvSpPr>
        <p:spPr/>
        <p:txBody>
          <a:bodyPr/>
          <a:lstStyle/>
          <a:p>
            <a:endParaRPr lang="en-US" altLang="en-US"/>
          </a:p>
        </p:txBody>
      </p:sp>
      <p:sp>
        <p:nvSpPr>
          <p:cNvPr id="144387" name="Rectangle 3">
            <a:extLst>
              <a:ext uri="{FF2B5EF4-FFF2-40B4-BE49-F238E27FC236}">
                <a16:creationId xmlns:a16="http://schemas.microsoft.com/office/drawing/2014/main" id="{EE6E0E1C-C2F5-4D2B-84CD-465FED89C8B4}"/>
              </a:ext>
            </a:extLst>
          </p:cNvPr>
          <p:cNvSpPr>
            <a:spLocks noGrp="1" noRot="1" noChangeArrowheads="1"/>
          </p:cNvSpPr>
          <p:nvPr>
            <p:ph type="body" idx="1"/>
          </p:nvPr>
        </p:nvSpPr>
        <p:spPr/>
        <p:txBody>
          <a:bodyPr/>
          <a:lstStyle/>
          <a:p>
            <a:r>
              <a:rPr lang="en-US" altLang="en-US" sz="2400"/>
              <a:t>Variables can be read and modified.  Enter and run the following code.  Monitor the values of each as to when they overflow the limits of their size.</a:t>
            </a:r>
            <a:endParaRPr lang="en-US" altLang="en-US"/>
          </a:p>
        </p:txBody>
      </p:sp>
      <p:sp>
        <p:nvSpPr>
          <p:cNvPr id="144388" name="Text Box 4">
            <a:extLst>
              <a:ext uri="{FF2B5EF4-FFF2-40B4-BE49-F238E27FC236}">
                <a16:creationId xmlns:a16="http://schemas.microsoft.com/office/drawing/2014/main" id="{FC2A7CED-79CF-49B0-8D97-F10361EC7819}"/>
              </a:ext>
            </a:extLst>
          </p:cNvPr>
          <p:cNvSpPr txBox="1">
            <a:spLocks noChangeArrowheads="1"/>
          </p:cNvSpPr>
          <p:nvPr/>
        </p:nvSpPr>
        <p:spPr bwMode="auto">
          <a:xfrm>
            <a:off x="381000" y="2286000"/>
            <a:ext cx="8458200" cy="3736975"/>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400">
                <a:solidFill>
                  <a:srgbClr val="FFFFFF"/>
                </a:solidFill>
              </a:rPr>
              <a:t>'Prog 5B: Test of variable sizes</a:t>
            </a:r>
          </a:p>
          <a:p>
            <a:pPr algn="l">
              <a:spcBef>
                <a:spcPct val="0"/>
              </a:spcBef>
              <a:buClrTx/>
              <a:buSzTx/>
              <a:buFontTx/>
              <a:buNone/>
            </a:pPr>
            <a:endParaRPr lang="en-US" altLang="en-US" sz="1400">
              <a:solidFill>
                <a:srgbClr val="FFFFFF"/>
              </a:solidFill>
            </a:endParaRPr>
          </a:p>
          <a:p>
            <a:pPr algn="l">
              <a:spcBef>
                <a:spcPct val="0"/>
              </a:spcBef>
              <a:buClrTx/>
              <a:buSzTx/>
              <a:buFontTx/>
              <a:buNone/>
            </a:pPr>
            <a:r>
              <a:rPr lang="en-US" altLang="en-US" sz="1400">
                <a:solidFill>
                  <a:srgbClr val="FFFFFF"/>
                </a:solidFill>
              </a:rPr>
              <a:t>' *********************** Declare Variables</a:t>
            </a:r>
          </a:p>
          <a:p>
            <a:pPr algn="l">
              <a:spcBef>
                <a:spcPct val="0"/>
              </a:spcBef>
              <a:buClrTx/>
              <a:buSzTx/>
              <a:buFontTx/>
              <a:buNone/>
            </a:pPr>
            <a:r>
              <a:rPr lang="en-US" altLang="en-US" sz="1400">
                <a:solidFill>
                  <a:srgbClr val="FFFFFF"/>
                </a:solidFill>
              </a:rPr>
              <a:t>ByteCount		VAR   BYTE</a:t>
            </a:r>
          </a:p>
          <a:p>
            <a:pPr algn="l">
              <a:spcBef>
                <a:spcPct val="0"/>
              </a:spcBef>
              <a:buClrTx/>
              <a:buSzTx/>
              <a:buFontTx/>
              <a:buNone/>
            </a:pPr>
            <a:r>
              <a:rPr lang="en-US" altLang="en-US" sz="1400">
                <a:solidFill>
                  <a:srgbClr val="FFFFFF"/>
                </a:solidFill>
              </a:rPr>
              <a:t>WordCount	VAR   WORD</a:t>
            </a:r>
          </a:p>
          <a:p>
            <a:pPr algn="l">
              <a:spcBef>
                <a:spcPct val="0"/>
              </a:spcBef>
              <a:buClrTx/>
              <a:buSzTx/>
              <a:buFontTx/>
              <a:buNone/>
            </a:pPr>
            <a:r>
              <a:rPr lang="en-US" altLang="en-US" sz="1400">
                <a:solidFill>
                  <a:srgbClr val="FFFFFF"/>
                </a:solidFill>
              </a:rPr>
              <a:t>BitCount		VAR   BIT</a:t>
            </a:r>
          </a:p>
          <a:p>
            <a:pPr algn="l">
              <a:spcBef>
                <a:spcPct val="0"/>
              </a:spcBef>
              <a:buClrTx/>
              <a:buSzTx/>
              <a:buFontTx/>
              <a:buNone/>
            </a:pPr>
            <a:r>
              <a:rPr lang="en-US" altLang="en-US" sz="1400">
                <a:solidFill>
                  <a:srgbClr val="FFFFFF"/>
                </a:solidFill>
              </a:rPr>
              <a:t>NibCount		VAR  NIB</a:t>
            </a:r>
          </a:p>
          <a:p>
            <a:pPr algn="l">
              <a:spcBef>
                <a:spcPct val="0"/>
              </a:spcBef>
              <a:buClrTx/>
              <a:buSzTx/>
              <a:buFontTx/>
              <a:buNone/>
            </a:pPr>
            <a:endParaRPr lang="en-US" altLang="en-US" sz="1400">
              <a:solidFill>
                <a:srgbClr val="FFFFFF"/>
              </a:solidFill>
            </a:endParaRPr>
          </a:p>
          <a:p>
            <a:pPr algn="l">
              <a:spcBef>
                <a:spcPct val="0"/>
              </a:spcBef>
              <a:buClrTx/>
              <a:buSzTx/>
              <a:buFontTx/>
              <a:buNone/>
            </a:pPr>
            <a:r>
              <a:rPr lang="en-US" altLang="en-US" sz="1400">
                <a:solidFill>
                  <a:srgbClr val="FFFFFF"/>
                </a:solidFill>
              </a:rPr>
              <a:t>Main:</a:t>
            </a:r>
          </a:p>
          <a:p>
            <a:pPr algn="l">
              <a:spcBef>
                <a:spcPct val="0"/>
              </a:spcBef>
              <a:buClrTx/>
              <a:buSzTx/>
              <a:buFontTx/>
              <a:buNone/>
            </a:pPr>
            <a:r>
              <a:rPr lang="en-US" altLang="en-US" sz="1400">
                <a:solidFill>
                  <a:srgbClr val="FFFFFF"/>
                </a:solidFill>
              </a:rPr>
              <a:t>   WordCount = WordCount + 1000	'Add to each variable</a:t>
            </a:r>
          </a:p>
          <a:p>
            <a:pPr algn="l">
              <a:spcBef>
                <a:spcPct val="0"/>
              </a:spcBef>
              <a:buClrTx/>
              <a:buSzTx/>
              <a:buFontTx/>
              <a:buNone/>
            </a:pPr>
            <a:r>
              <a:rPr lang="en-US" altLang="en-US" sz="1400">
                <a:solidFill>
                  <a:srgbClr val="FFFFFF"/>
                </a:solidFill>
              </a:rPr>
              <a:t>   ByteCount = ByteCount + 20</a:t>
            </a:r>
          </a:p>
          <a:p>
            <a:pPr algn="l">
              <a:spcBef>
                <a:spcPct val="0"/>
              </a:spcBef>
              <a:buClrTx/>
              <a:buSzTx/>
              <a:buFontTx/>
              <a:buNone/>
            </a:pPr>
            <a:r>
              <a:rPr lang="en-US" altLang="en-US" sz="1400">
                <a:solidFill>
                  <a:srgbClr val="FFFFFF"/>
                </a:solidFill>
              </a:rPr>
              <a:t>   NibCount = NibCount + 1</a:t>
            </a:r>
          </a:p>
          <a:p>
            <a:pPr algn="l">
              <a:spcBef>
                <a:spcPct val="0"/>
              </a:spcBef>
              <a:buClrTx/>
              <a:buSzTx/>
              <a:buFontTx/>
              <a:buNone/>
            </a:pPr>
            <a:r>
              <a:rPr lang="en-US" altLang="en-US" sz="1400">
                <a:solidFill>
                  <a:srgbClr val="FFFFFF"/>
                </a:solidFill>
              </a:rPr>
              <a:t>   BitCount = BitCount + 1</a:t>
            </a:r>
          </a:p>
          <a:p>
            <a:pPr algn="l">
              <a:spcBef>
                <a:spcPct val="0"/>
              </a:spcBef>
              <a:buClrTx/>
              <a:buSzTx/>
              <a:buFontTx/>
              <a:buNone/>
            </a:pPr>
            <a:r>
              <a:rPr lang="en-US" altLang="en-US" sz="1400">
                <a:solidFill>
                  <a:srgbClr val="FFFFFF"/>
                </a:solidFill>
              </a:rPr>
              <a:t>   DEBUG CLS			'Clear the screen</a:t>
            </a:r>
          </a:p>
          <a:p>
            <a:pPr algn="l">
              <a:spcBef>
                <a:spcPct val="0"/>
              </a:spcBef>
              <a:buClrTx/>
              <a:buSzTx/>
              <a:buFontTx/>
              <a:buNone/>
            </a:pPr>
            <a:r>
              <a:rPr lang="en-US" altLang="en-US" sz="1400">
                <a:solidFill>
                  <a:srgbClr val="FFFFFF"/>
                </a:solidFill>
              </a:rPr>
              <a:t>   DEBUG ? WordCount : DEBUG ? ByteCount: DEBUG ? NibCount: DEBUG ? BitCount</a:t>
            </a:r>
          </a:p>
          <a:p>
            <a:pPr algn="l">
              <a:spcBef>
                <a:spcPct val="0"/>
              </a:spcBef>
              <a:buClrTx/>
              <a:buSzTx/>
              <a:buFontTx/>
              <a:buNone/>
            </a:pPr>
            <a:r>
              <a:rPr lang="en-US" altLang="en-US" sz="1400">
                <a:solidFill>
                  <a:srgbClr val="FFFFFF"/>
                </a:solidFill>
              </a:rPr>
              <a:t>   PAUSE 500</a:t>
            </a:r>
          </a:p>
          <a:p>
            <a:pPr algn="l">
              <a:spcBef>
                <a:spcPct val="0"/>
              </a:spcBef>
              <a:buClrTx/>
              <a:buSzTx/>
              <a:buFontTx/>
              <a:buNone/>
            </a:pPr>
            <a:r>
              <a:rPr lang="en-US" altLang="en-US" sz="1400">
                <a:solidFill>
                  <a:srgbClr val="FFFFFF"/>
                </a:solidFill>
              </a:rPr>
              <a:t>GOTO Main</a:t>
            </a:r>
            <a:endParaRPr lang="en-US" altLang="en-US" sz="1600">
              <a:solidFill>
                <a:srgbClr val="FFFFFF"/>
              </a:solidFill>
            </a:endParaRPr>
          </a:p>
        </p:txBody>
      </p:sp>
      <p:sp>
        <p:nvSpPr>
          <p:cNvPr id="144389" name="Text Box 5">
            <a:extLst>
              <a:ext uri="{FF2B5EF4-FFF2-40B4-BE49-F238E27FC236}">
                <a16:creationId xmlns:a16="http://schemas.microsoft.com/office/drawing/2014/main" id="{38C77A24-49BE-4848-BB59-E0C795D86DD0}"/>
              </a:ext>
            </a:extLst>
          </p:cNvPr>
          <p:cNvSpPr txBox="1">
            <a:spLocks noChangeArrowheads="1"/>
          </p:cNvSpPr>
          <p:nvPr/>
        </p:nvSpPr>
        <p:spPr bwMode="auto">
          <a:xfrm>
            <a:off x="381000" y="6324600"/>
            <a:ext cx="5632450" cy="365125"/>
          </a:xfrm>
          <a:prstGeom prst="rect">
            <a:avLst/>
          </a:prstGeom>
          <a:solidFill>
            <a:schemeClr val="hlink"/>
          </a:solidFill>
          <a:ln w="285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600" b="0"/>
              <a:t>Colons may be used to separate instructions on a single line</a:t>
            </a:r>
            <a:endParaRPr lang="en-US" altLang="en-US" sz="1600" b="0">
              <a:solidFill>
                <a:schemeClr val="tx1"/>
              </a:solidFill>
            </a:endParaRPr>
          </a:p>
        </p:txBody>
      </p:sp>
    </p:spTree>
  </p:cSld>
  <p:clrMapOvr>
    <a:masterClrMapping/>
  </p:clrMapOvr>
  <p:transition advClick="0"/>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6E41510-3751-4447-8A04-7F73C1D4E09B}"/>
              </a:ext>
            </a:extLst>
          </p:cNvPr>
          <p:cNvSpPr>
            <a:spLocks noGrp="1"/>
          </p:cNvSpPr>
          <p:nvPr>
            <p:ph type="sldNum" sz="quarter" idx="12"/>
          </p:nvPr>
        </p:nvSpPr>
        <p:spPr/>
        <p:txBody>
          <a:bodyPr/>
          <a:lstStyle/>
          <a:p>
            <a:fld id="{BC0D768E-74FA-4750-8B15-165D011F0D03}" type="slidenum">
              <a:rPr lang="en-US" altLang="en-US"/>
              <a:pPr/>
              <a:t>95</a:t>
            </a:fld>
            <a:endParaRPr lang="en-US" altLang="en-US"/>
          </a:p>
        </p:txBody>
      </p:sp>
      <p:sp>
        <p:nvSpPr>
          <p:cNvPr id="141314" name="Rectangle 2">
            <a:extLst>
              <a:ext uri="{FF2B5EF4-FFF2-40B4-BE49-F238E27FC236}">
                <a16:creationId xmlns:a16="http://schemas.microsoft.com/office/drawing/2014/main" id="{B087496A-AE9E-4026-A1C8-C8AF4F5C00C6}"/>
              </a:ext>
            </a:extLst>
          </p:cNvPr>
          <p:cNvSpPr>
            <a:spLocks noGrp="1" noRot="1" noChangeArrowheads="1"/>
          </p:cNvSpPr>
          <p:nvPr>
            <p:ph type="title"/>
          </p:nvPr>
        </p:nvSpPr>
        <p:spPr/>
        <p:txBody>
          <a:bodyPr/>
          <a:lstStyle/>
          <a:p>
            <a:r>
              <a:rPr lang="en-US" altLang="en-US"/>
              <a:t>Variable Conventions</a:t>
            </a:r>
          </a:p>
        </p:txBody>
      </p:sp>
      <p:sp>
        <p:nvSpPr>
          <p:cNvPr id="141315" name="Rectangle 3">
            <a:extLst>
              <a:ext uri="{FF2B5EF4-FFF2-40B4-BE49-F238E27FC236}">
                <a16:creationId xmlns:a16="http://schemas.microsoft.com/office/drawing/2014/main" id="{28E3605E-B3F1-4230-BF3D-94A4C8D1E454}"/>
              </a:ext>
            </a:extLst>
          </p:cNvPr>
          <p:cNvSpPr>
            <a:spLocks noGrp="1" noRot="1" noChangeArrowheads="1"/>
          </p:cNvSpPr>
          <p:nvPr>
            <p:ph type="body" idx="1"/>
          </p:nvPr>
        </p:nvSpPr>
        <p:spPr>
          <a:xfrm>
            <a:off x="228600" y="609600"/>
            <a:ext cx="8686800" cy="5791200"/>
          </a:xfrm>
        </p:spPr>
        <p:txBody>
          <a:bodyPr/>
          <a:lstStyle/>
          <a:p>
            <a:pPr>
              <a:lnSpc>
                <a:spcPct val="90000"/>
              </a:lnSpc>
            </a:pPr>
            <a:r>
              <a:rPr lang="en-US" altLang="en-US" sz="2400"/>
              <a:t>Good variable naming and commenting is important and there are certain rules in naming:</a:t>
            </a:r>
          </a:p>
          <a:p>
            <a:pPr lvl="1">
              <a:lnSpc>
                <a:spcPct val="90000"/>
              </a:lnSpc>
            </a:pPr>
            <a:r>
              <a:rPr lang="en-US" altLang="en-US" sz="2400"/>
              <a:t>Variables cannot contain special characters such as !,@,$ except for an underscore, _.     </a:t>
            </a:r>
            <a:r>
              <a:rPr lang="en-US" altLang="en-US" sz="2400">
                <a:solidFill>
                  <a:schemeClr val="tx2"/>
                </a:solidFill>
              </a:rPr>
              <a:t>My_Variable</a:t>
            </a:r>
            <a:endParaRPr lang="en-US" altLang="en-US" sz="2400">
              <a:solidFill>
                <a:srgbClr val="FF0000"/>
              </a:solidFill>
            </a:endParaRPr>
          </a:p>
          <a:p>
            <a:pPr lvl="1">
              <a:lnSpc>
                <a:spcPct val="90000"/>
              </a:lnSpc>
            </a:pPr>
            <a:r>
              <a:rPr lang="en-US" altLang="en-US" sz="2400"/>
              <a:t>Variables may contain numbers but cannot start with a number.      </a:t>
            </a:r>
            <a:r>
              <a:rPr lang="en-US" altLang="en-US" sz="2400">
                <a:solidFill>
                  <a:schemeClr val="tx2"/>
                </a:solidFill>
              </a:rPr>
              <a:t>Freq1</a:t>
            </a:r>
          </a:p>
          <a:p>
            <a:pPr lvl="1">
              <a:lnSpc>
                <a:spcPct val="90000"/>
              </a:lnSpc>
            </a:pPr>
            <a:r>
              <a:rPr lang="en-US" altLang="en-US" sz="2400"/>
              <a:t>Variable names cannot be a PBASIC instruction. </a:t>
            </a:r>
          </a:p>
          <a:p>
            <a:pPr lvl="1">
              <a:lnSpc>
                <a:spcPct val="90000"/>
              </a:lnSpc>
            </a:pPr>
            <a:r>
              <a:rPr lang="en-US" altLang="en-US" sz="2400"/>
              <a:t>Variables should have descriptive names. Generally, capitalize the 1</a:t>
            </a:r>
            <a:r>
              <a:rPr lang="en-US" altLang="en-US" sz="2400" baseline="30000"/>
              <a:t>st</a:t>
            </a:r>
            <a:r>
              <a:rPr lang="en-US" altLang="en-US" sz="2400"/>
              <a:t> character of each word. </a:t>
            </a:r>
            <a:r>
              <a:rPr lang="en-US" altLang="en-US" sz="2400">
                <a:solidFill>
                  <a:schemeClr val="tx2"/>
                </a:solidFill>
              </a:rPr>
              <a:t>CountOfPresses</a:t>
            </a:r>
          </a:p>
          <a:p>
            <a:pPr lvl="1">
              <a:lnSpc>
                <a:spcPct val="90000"/>
              </a:lnSpc>
            </a:pPr>
            <a:r>
              <a:rPr lang="en-US" altLang="en-US" sz="2400"/>
              <a:t>Declare all variables at the top of your code and comment their use.</a:t>
            </a:r>
          </a:p>
          <a:p>
            <a:pPr lvl="1">
              <a:lnSpc>
                <a:spcPct val="90000"/>
              </a:lnSpc>
            </a:pPr>
            <a:r>
              <a:rPr lang="en-US" altLang="en-US" sz="2400"/>
              <a:t>Size the variable appropriate to its use conserving memory whenever possible.</a:t>
            </a:r>
          </a:p>
          <a:p>
            <a:pPr lvl="1">
              <a:lnSpc>
                <a:spcPct val="90000"/>
              </a:lnSpc>
            </a:pPr>
            <a:r>
              <a:rPr lang="en-US" altLang="en-US" sz="2400"/>
              <a:t>Re-use variables for common tasks such as multiple loops in the code.</a:t>
            </a:r>
            <a:endParaRPr lang="en-US" altLang="en-US" sz="3000"/>
          </a:p>
        </p:txBody>
      </p:sp>
    </p:spTree>
  </p:cSld>
  <p:clrMapOvr>
    <a:masterClrMapping/>
  </p:clrMapOvr>
  <p:transition advClick="0"/>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7A8F0A5-80AD-4B9D-ABFE-0129B5E36965}"/>
              </a:ext>
            </a:extLst>
          </p:cNvPr>
          <p:cNvSpPr>
            <a:spLocks noGrp="1"/>
          </p:cNvSpPr>
          <p:nvPr>
            <p:ph type="sldNum" sz="quarter" idx="12"/>
          </p:nvPr>
        </p:nvSpPr>
        <p:spPr/>
        <p:txBody>
          <a:bodyPr/>
          <a:lstStyle/>
          <a:p>
            <a:fld id="{87B2FCC2-B668-410A-A358-2BF14E09F3DE}" type="slidenum">
              <a:rPr lang="en-US" altLang="en-US"/>
              <a:pPr/>
              <a:t>96</a:t>
            </a:fld>
            <a:endParaRPr lang="en-US" altLang="en-US"/>
          </a:p>
        </p:txBody>
      </p:sp>
      <p:sp>
        <p:nvSpPr>
          <p:cNvPr id="142341" name="Text Box 5">
            <a:extLst>
              <a:ext uri="{FF2B5EF4-FFF2-40B4-BE49-F238E27FC236}">
                <a16:creationId xmlns:a16="http://schemas.microsoft.com/office/drawing/2014/main" id="{97257872-3CC9-4308-A79D-AC70571DF893}"/>
              </a:ext>
            </a:extLst>
          </p:cNvPr>
          <p:cNvSpPr txBox="1">
            <a:spLocks noChangeArrowheads="1"/>
          </p:cNvSpPr>
          <p:nvPr/>
        </p:nvSpPr>
        <p:spPr bwMode="auto">
          <a:xfrm>
            <a:off x="685800" y="304800"/>
            <a:ext cx="7772400" cy="2320925"/>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buClrTx/>
              <a:buSzTx/>
              <a:buFontTx/>
              <a:buNone/>
            </a:pPr>
            <a:r>
              <a:rPr lang="en-US" altLang="en-US" sz="1600" b="0">
                <a:solidFill>
                  <a:schemeClr val="tx1"/>
                </a:solidFill>
              </a:rPr>
              <a:t>'Sample program with variables</a:t>
            </a:r>
          </a:p>
          <a:p>
            <a:pPr algn="l">
              <a:spcBef>
                <a:spcPct val="0"/>
              </a:spcBef>
              <a:buClrTx/>
              <a:buSzTx/>
              <a:buFontTx/>
              <a:buNone/>
            </a:pPr>
            <a:endParaRPr lang="en-US" altLang="en-US" sz="1600" b="0">
              <a:solidFill>
                <a:schemeClr val="tx1"/>
              </a:solidFill>
            </a:endParaRPr>
          </a:p>
          <a:p>
            <a:pPr algn="l">
              <a:spcBef>
                <a:spcPct val="0"/>
              </a:spcBef>
              <a:buClrTx/>
              <a:buSzTx/>
              <a:buFontTx/>
              <a:buNone/>
            </a:pPr>
            <a:r>
              <a:rPr lang="en-US" altLang="en-US" sz="1600" b="0">
                <a:solidFill>
                  <a:schemeClr val="tx1"/>
                </a:solidFill>
              </a:rPr>
              <a:t>' ****************** Declarations **************************</a:t>
            </a:r>
          </a:p>
          <a:p>
            <a:pPr algn="l">
              <a:spcBef>
                <a:spcPct val="0"/>
              </a:spcBef>
              <a:buClrTx/>
              <a:buSzTx/>
              <a:buFontTx/>
              <a:buNone/>
            </a:pPr>
            <a:r>
              <a:rPr lang="en-US" altLang="en-US" sz="1600" b="0">
                <a:solidFill>
                  <a:schemeClr val="tx1"/>
                </a:solidFill>
              </a:rPr>
              <a:t>' ****************** Variables</a:t>
            </a:r>
          </a:p>
          <a:p>
            <a:pPr algn="l">
              <a:spcBef>
                <a:spcPct val="0"/>
              </a:spcBef>
              <a:buClrTx/>
              <a:buSzTx/>
              <a:buFontTx/>
              <a:buNone/>
            </a:pPr>
            <a:r>
              <a:rPr lang="en-US" altLang="en-US" sz="1600" b="0">
                <a:solidFill>
                  <a:schemeClr val="tx1"/>
                </a:solidFill>
              </a:rPr>
              <a:t>x		VAR BYTE	'General use variable</a:t>
            </a:r>
          </a:p>
          <a:p>
            <a:pPr algn="l">
              <a:spcBef>
                <a:spcPct val="0"/>
              </a:spcBef>
              <a:buClrTx/>
              <a:buSzTx/>
              <a:buFontTx/>
              <a:buNone/>
            </a:pPr>
            <a:r>
              <a:rPr lang="en-US" altLang="en-US" sz="1600" b="0">
                <a:solidFill>
                  <a:schemeClr val="tx1"/>
                </a:solidFill>
              </a:rPr>
              <a:t>PressCount	VAR WORD	'Holds number of times button is pressed</a:t>
            </a:r>
          </a:p>
          <a:p>
            <a:pPr algn="l">
              <a:spcBef>
                <a:spcPct val="0"/>
              </a:spcBef>
              <a:buClrTx/>
              <a:buSzTx/>
              <a:buFontTx/>
              <a:buNone/>
            </a:pPr>
            <a:r>
              <a:rPr lang="en-US" altLang="en-US" sz="1600" b="0">
                <a:solidFill>
                  <a:schemeClr val="tx1"/>
                </a:solidFill>
              </a:rPr>
              <a:t>Pot_Value	VAR WORD	'Value of Pot from RCTIME</a:t>
            </a:r>
          </a:p>
          <a:p>
            <a:pPr algn="l">
              <a:spcBef>
                <a:spcPct val="0"/>
              </a:spcBef>
              <a:buClrTx/>
              <a:buSzTx/>
              <a:buFontTx/>
              <a:buNone/>
            </a:pPr>
            <a:r>
              <a:rPr lang="en-US" altLang="en-US" sz="1600" b="0">
                <a:solidFill>
                  <a:schemeClr val="tx1"/>
                </a:solidFill>
              </a:rPr>
              <a:t>Switch1		VAR BIT		'Value of switch 1</a:t>
            </a:r>
          </a:p>
          <a:p>
            <a:pPr algn="l">
              <a:spcBef>
                <a:spcPct val="0"/>
              </a:spcBef>
              <a:buClrTx/>
              <a:buSzTx/>
              <a:buFontTx/>
              <a:buNone/>
            </a:pPr>
            <a:endParaRPr lang="en-US" altLang="en-US" sz="1600" b="0">
              <a:solidFill>
                <a:schemeClr val="tx1"/>
              </a:solidFill>
            </a:endParaRPr>
          </a:p>
        </p:txBody>
      </p:sp>
      <p:sp>
        <p:nvSpPr>
          <p:cNvPr id="142343" name="Rectangle 7">
            <a:extLst>
              <a:ext uri="{FF2B5EF4-FFF2-40B4-BE49-F238E27FC236}">
                <a16:creationId xmlns:a16="http://schemas.microsoft.com/office/drawing/2014/main" id="{C1783BF1-6541-492E-B0B6-2E00B2E5C34B}"/>
              </a:ext>
            </a:extLst>
          </p:cNvPr>
          <p:cNvSpPr>
            <a:spLocks noGrp="1" noRot="1" noChangeArrowheads="1"/>
          </p:cNvSpPr>
          <p:nvPr>
            <p:ph type="body" idx="1"/>
          </p:nvPr>
        </p:nvSpPr>
        <p:spPr>
          <a:xfrm>
            <a:off x="301625" y="2898775"/>
            <a:ext cx="8540750" cy="3425825"/>
          </a:xfrm>
        </p:spPr>
        <p:txBody>
          <a:bodyPr/>
          <a:lstStyle/>
          <a:p>
            <a:pPr>
              <a:lnSpc>
                <a:spcPct val="90000"/>
              </a:lnSpc>
            </a:pPr>
            <a:r>
              <a:rPr lang="en-US" altLang="en-US" sz="2000"/>
              <a:t>All the variables in the above code fragment are legally named and follow good convention.</a:t>
            </a:r>
            <a:br>
              <a:rPr lang="en-US" altLang="en-US" sz="2000"/>
            </a:br>
            <a:endParaRPr lang="en-US" altLang="en-US" sz="2000"/>
          </a:p>
          <a:p>
            <a:pPr>
              <a:lnSpc>
                <a:spcPct val="90000"/>
              </a:lnSpc>
            </a:pPr>
            <a:r>
              <a:rPr lang="en-US" altLang="en-US" sz="2000"/>
              <a:t>Examples of illegal variable names:</a:t>
            </a:r>
          </a:p>
          <a:p>
            <a:pPr lvl="1">
              <a:lnSpc>
                <a:spcPct val="90000"/>
              </a:lnSpc>
            </a:pPr>
            <a:r>
              <a:rPr lang="en-US" altLang="en-US" sz="2000"/>
              <a:t>My Count	Space in name</a:t>
            </a:r>
          </a:p>
          <a:p>
            <a:pPr lvl="1">
              <a:lnSpc>
                <a:spcPct val="90000"/>
              </a:lnSpc>
            </a:pPr>
            <a:r>
              <a:rPr lang="en-US" altLang="en-US" sz="2000"/>
              <a:t>1Switch		Starts with a value</a:t>
            </a:r>
          </a:p>
          <a:p>
            <a:pPr lvl="1">
              <a:lnSpc>
                <a:spcPct val="90000"/>
              </a:lnSpc>
            </a:pPr>
            <a:r>
              <a:rPr lang="en-US" altLang="en-US" sz="2000"/>
              <a:t>Stop!		Invalid name character</a:t>
            </a:r>
          </a:p>
          <a:p>
            <a:pPr lvl="1">
              <a:lnSpc>
                <a:spcPct val="90000"/>
              </a:lnSpc>
            </a:pPr>
            <a:r>
              <a:rPr lang="en-US" altLang="en-US" sz="2000"/>
              <a:t>Count   		PBASIC instruction</a:t>
            </a:r>
            <a:br>
              <a:rPr lang="en-US" altLang="en-US" sz="2000"/>
            </a:br>
            <a:endParaRPr lang="en-US" altLang="en-US" sz="2000"/>
          </a:p>
          <a:p>
            <a:pPr>
              <a:lnSpc>
                <a:spcPct val="90000"/>
              </a:lnSpc>
            </a:pPr>
            <a:r>
              <a:rPr lang="en-US" altLang="en-US" sz="2000"/>
              <a:t>Due to space constraints, the tutorial examples may be briefer in commenting than good practice dictates.</a:t>
            </a:r>
            <a:endParaRPr lang="en-US" altLang="en-US" sz="2800"/>
          </a:p>
        </p:txBody>
      </p:sp>
    </p:spTree>
  </p:cSld>
  <p:clrMapOvr>
    <a:masterClrMapping/>
  </p:clrMapOvr>
  <p:transition advClick="0"/>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316BDB1-16D6-4BBE-B752-104593145DE3}"/>
              </a:ext>
            </a:extLst>
          </p:cNvPr>
          <p:cNvSpPr>
            <a:spLocks noGrp="1"/>
          </p:cNvSpPr>
          <p:nvPr>
            <p:ph type="sldNum" sz="quarter" idx="12"/>
          </p:nvPr>
        </p:nvSpPr>
        <p:spPr/>
        <p:txBody>
          <a:bodyPr/>
          <a:lstStyle/>
          <a:p>
            <a:fld id="{DECFD580-A27B-43B7-B8D2-5739CAE5EA25}" type="slidenum">
              <a:rPr lang="en-US" altLang="en-US"/>
              <a:pPr/>
              <a:t>97</a:t>
            </a:fld>
            <a:endParaRPr lang="en-US" altLang="en-US"/>
          </a:p>
        </p:txBody>
      </p:sp>
      <p:sp>
        <p:nvSpPr>
          <p:cNvPr id="143362" name="Rectangle 2">
            <a:extLst>
              <a:ext uri="{FF2B5EF4-FFF2-40B4-BE49-F238E27FC236}">
                <a16:creationId xmlns:a16="http://schemas.microsoft.com/office/drawing/2014/main" id="{F9AE4AD5-81EA-4B88-9965-62EC6A815421}"/>
              </a:ext>
            </a:extLst>
          </p:cNvPr>
          <p:cNvSpPr>
            <a:spLocks noGrp="1" noRot="1" noChangeArrowheads="1"/>
          </p:cNvSpPr>
          <p:nvPr>
            <p:ph type="title"/>
          </p:nvPr>
        </p:nvSpPr>
        <p:spPr/>
        <p:txBody>
          <a:bodyPr/>
          <a:lstStyle/>
          <a:p>
            <a:r>
              <a:rPr lang="en-US" altLang="en-US" u="sng"/>
              <a:t>Challenge 5A: Variable Naming</a:t>
            </a:r>
          </a:p>
        </p:txBody>
      </p:sp>
      <p:sp>
        <p:nvSpPr>
          <p:cNvPr id="143363" name="Rectangle 3">
            <a:extLst>
              <a:ext uri="{FF2B5EF4-FFF2-40B4-BE49-F238E27FC236}">
                <a16:creationId xmlns:a16="http://schemas.microsoft.com/office/drawing/2014/main" id="{8AB6BA57-E81F-41AB-81F7-391ECD2605F7}"/>
              </a:ext>
            </a:extLst>
          </p:cNvPr>
          <p:cNvSpPr>
            <a:spLocks noGrp="1" noRot="1" noChangeArrowheads="1"/>
          </p:cNvSpPr>
          <p:nvPr>
            <p:ph type="body" idx="1"/>
          </p:nvPr>
        </p:nvSpPr>
        <p:spPr/>
        <p:txBody>
          <a:bodyPr/>
          <a:lstStyle/>
          <a:p>
            <a:pPr>
              <a:lnSpc>
                <a:spcPct val="90000"/>
              </a:lnSpc>
            </a:pPr>
            <a:r>
              <a:rPr lang="en-US" altLang="en-US" sz="2400"/>
              <a:t>Declare variables for the following requirements:</a:t>
            </a:r>
            <a:br>
              <a:rPr lang="en-US" altLang="en-US" sz="2400"/>
            </a:br>
            <a:endParaRPr lang="en-US" altLang="en-US" sz="2000"/>
          </a:p>
          <a:p>
            <a:pPr lvl="1">
              <a:lnSpc>
                <a:spcPct val="90000"/>
              </a:lnSpc>
            </a:pPr>
            <a:r>
              <a:rPr lang="en-US" altLang="en-US" sz="2400"/>
              <a:t>To hold the number of seconds in a minute.</a:t>
            </a:r>
            <a:br>
              <a:rPr lang="en-US" altLang="en-US" sz="2400"/>
            </a:br>
            <a:endParaRPr lang="en-US" altLang="en-US" sz="2400"/>
          </a:p>
          <a:p>
            <a:pPr lvl="1">
              <a:lnSpc>
                <a:spcPct val="90000"/>
              </a:lnSpc>
            </a:pPr>
            <a:r>
              <a:rPr lang="en-US" altLang="en-US" sz="2400"/>
              <a:t>To hold the number of dogs in a litter.</a:t>
            </a:r>
            <a:br>
              <a:rPr lang="en-US" altLang="en-US" sz="2400"/>
            </a:br>
            <a:endParaRPr lang="en-US" altLang="en-US" sz="2400"/>
          </a:p>
          <a:p>
            <a:pPr lvl="1">
              <a:lnSpc>
                <a:spcPct val="90000"/>
              </a:lnSpc>
            </a:pPr>
            <a:r>
              <a:rPr lang="en-US" altLang="en-US" sz="2400"/>
              <a:t>To hold the count of cars in a 50 car garage.</a:t>
            </a:r>
            <a:br>
              <a:rPr lang="en-US" altLang="en-US" sz="2400"/>
            </a:br>
            <a:endParaRPr lang="en-US" altLang="en-US" sz="2400"/>
          </a:p>
          <a:p>
            <a:pPr lvl="1">
              <a:lnSpc>
                <a:spcPct val="90000"/>
              </a:lnSpc>
            </a:pPr>
            <a:r>
              <a:rPr lang="en-US" altLang="en-US" sz="2400"/>
              <a:t>To hold the status of an output.</a:t>
            </a:r>
            <a:br>
              <a:rPr lang="en-US" altLang="en-US" sz="2400"/>
            </a:br>
            <a:endParaRPr lang="en-US" altLang="en-US" sz="2400"/>
          </a:p>
          <a:p>
            <a:pPr lvl="1">
              <a:lnSpc>
                <a:spcPct val="90000"/>
              </a:lnSpc>
            </a:pPr>
            <a:r>
              <a:rPr lang="en-US" altLang="en-US" sz="2400"/>
              <a:t>To hold the indoor temperature.</a:t>
            </a:r>
            <a:br>
              <a:rPr lang="en-US" altLang="en-US" sz="2400"/>
            </a:br>
            <a:endParaRPr lang="en-US" altLang="en-US" sz="2400"/>
          </a:p>
          <a:p>
            <a:pPr lvl="1">
              <a:lnSpc>
                <a:spcPct val="90000"/>
              </a:lnSpc>
            </a:pPr>
            <a:r>
              <a:rPr lang="en-US" altLang="en-US" sz="2400"/>
              <a:t>To hold the temperature of a kitchen oven.</a:t>
            </a:r>
            <a:endParaRPr lang="en-US" altLang="en-US"/>
          </a:p>
          <a:p>
            <a:pPr lvl="1">
              <a:lnSpc>
                <a:spcPct val="90000"/>
              </a:lnSpc>
              <a:buFont typeface="Wingdings" panose="05000000000000000000" pitchFamily="2" charset="2"/>
              <a:buNone/>
            </a:pPr>
            <a:endParaRPr lang="en-US" altLang="en-US"/>
          </a:p>
        </p:txBody>
      </p:sp>
      <p:sp>
        <p:nvSpPr>
          <p:cNvPr id="143365" name="AutoShape 5">
            <a:hlinkClick r:id="rId2" action="ppaction://hlinksldjump" highlightClick="1"/>
            <a:extLst>
              <a:ext uri="{FF2B5EF4-FFF2-40B4-BE49-F238E27FC236}">
                <a16:creationId xmlns:a16="http://schemas.microsoft.com/office/drawing/2014/main" id="{CB59FAC2-0E43-48E8-A327-116D7C6514F0}"/>
              </a:ext>
            </a:extLst>
          </p:cNvPr>
          <p:cNvSpPr>
            <a:spLocks noChangeArrowheads="1"/>
          </p:cNvSpPr>
          <p:nvPr/>
        </p:nvSpPr>
        <p:spPr bwMode="auto">
          <a:xfrm>
            <a:off x="7010400" y="5715000"/>
            <a:ext cx="1371600" cy="457200"/>
          </a:xfrm>
          <a:prstGeom prst="actionButtonBlank">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0">
                <a:solidFill>
                  <a:schemeClr val="tx1"/>
                </a:solidFill>
                <a:effectLst>
                  <a:outerShdw blurRad="38100" dist="38100" dir="2700000" algn="tl">
                    <a:srgbClr val="000000"/>
                  </a:outerShdw>
                </a:effectLst>
              </a:rPr>
              <a:t>Solution</a:t>
            </a:r>
          </a:p>
        </p:txBody>
      </p:sp>
    </p:spTree>
  </p:cSld>
  <p:clrMapOvr>
    <a:masterClrMapping/>
  </p:clrMapOvr>
  <p:transition advClick="0"/>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AA06733-EABB-4FF2-B03A-648F4099FAAC}"/>
              </a:ext>
            </a:extLst>
          </p:cNvPr>
          <p:cNvSpPr>
            <a:spLocks noGrp="1"/>
          </p:cNvSpPr>
          <p:nvPr>
            <p:ph type="sldNum" sz="quarter" idx="12"/>
          </p:nvPr>
        </p:nvSpPr>
        <p:spPr/>
        <p:txBody>
          <a:bodyPr/>
          <a:lstStyle/>
          <a:p>
            <a:fld id="{30F6D168-81BB-4B26-843E-A842DEC455F7}" type="slidenum">
              <a:rPr lang="en-US" altLang="en-US"/>
              <a:pPr/>
              <a:t>98</a:t>
            </a:fld>
            <a:endParaRPr lang="en-US" altLang="en-US"/>
          </a:p>
        </p:txBody>
      </p:sp>
      <p:sp>
        <p:nvSpPr>
          <p:cNvPr id="147458" name="Rectangle 2">
            <a:extLst>
              <a:ext uri="{FF2B5EF4-FFF2-40B4-BE49-F238E27FC236}">
                <a16:creationId xmlns:a16="http://schemas.microsoft.com/office/drawing/2014/main" id="{397D62AC-6BF1-49E1-9803-1CC27DF91630}"/>
              </a:ext>
            </a:extLst>
          </p:cNvPr>
          <p:cNvSpPr>
            <a:spLocks noGrp="1" noRot="1" noChangeArrowheads="1"/>
          </p:cNvSpPr>
          <p:nvPr>
            <p:ph type="title"/>
          </p:nvPr>
        </p:nvSpPr>
        <p:spPr/>
        <p:txBody>
          <a:bodyPr/>
          <a:lstStyle/>
          <a:p>
            <a:r>
              <a:rPr lang="en-US" altLang="en-US"/>
              <a:t>Coding with Variables</a:t>
            </a:r>
          </a:p>
        </p:txBody>
      </p:sp>
      <p:sp>
        <p:nvSpPr>
          <p:cNvPr id="147459" name="Rectangle 3">
            <a:extLst>
              <a:ext uri="{FF2B5EF4-FFF2-40B4-BE49-F238E27FC236}">
                <a16:creationId xmlns:a16="http://schemas.microsoft.com/office/drawing/2014/main" id="{67EA47C4-90E3-4CDD-8A9F-B8A6A2A90C8F}"/>
              </a:ext>
            </a:extLst>
          </p:cNvPr>
          <p:cNvSpPr>
            <a:spLocks noGrp="1" noRot="1" noChangeArrowheads="1"/>
          </p:cNvSpPr>
          <p:nvPr>
            <p:ph type="body" idx="1"/>
          </p:nvPr>
        </p:nvSpPr>
        <p:spPr>
          <a:xfrm>
            <a:off x="304800" y="609600"/>
            <a:ext cx="8540750" cy="2438400"/>
          </a:xfrm>
        </p:spPr>
        <p:txBody>
          <a:bodyPr/>
          <a:lstStyle/>
          <a:p>
            <a:pPr>
              <a:lnSpc>
                <a:spcPct val="90000"/>
              </a:lnSpc>
            </a:pPr>
            <a:r>
              <a:rPr lang="en-US" altLang="en-US" sz="2000"/>
              <a:t>To assign a variable a value, an equation sets it equal to a value:</a:t>
            </a:r>
            <a:br>
              <a:rPr lang="en-US" altLang="en-US" sz="2000"/>
            </a:br>
            <a:r>
              <a:rPr lang="en-US" altLang="en-US" sz="2000">
                <a:solidFill>
                  <a:schemeClr val="tx2"/>
                </a:solidFill>
              </a:rPr>
              <a:t>VariableName = value </a:t>
            </a:r>
            <a:br>
              <a:rPr lang="en-US" altLang="en-US" sz="2000">
                <a:solidFill>
                  <a:schemeClr val="tx2"/>
                </a:solidFill>
              </a:rPr>
            </a:br>
            <a:endParaRPr lang="en-US" altLang="en-US" sz="2000">
              <a:solidFill>
                <a:schemeClr val="tx2"/>
              </a:solidFill>
            </a:endParaRPr>
          </a:p>
          <a:p>
            <a:pPr>
              <a:lnSpc>
                <a:spcPct val="90000"/>
              </a:lnSpc>
            </a:pPr>
            <a:r>
              <a:rPr lang="en-US" altLang="en-US" sz="2000"/>
              <a:t>Once assigned a value, variables may be used in place of values for any number of purposes.</a:t>
            </a:r>
            <a:br>
              <a:rPr lang="en-US" altLang="en-US" sz="2000"/>
            </a:br>
            <a:endParaRPr lang="en-US" altLang="en-US" sz="2000"/>
          </a:p>
          <a:p>
            <a:pPr>
              <a:lnSpc>
                <a:spcPct val="90000"/>
              </a:lnSpc>
            </a:pPr>
            <a:r>
              <a:rPr lang="en-US" altLang="en-US" sz="2000"/>
              <a:t>Enter and test this program by slowly and quickly adjusting the potentiometer.</a:t>
            </a:r>
            <a:endParaRPr lang="en-US" altLang="en-US" sz="2000">
              <a:solidFill>
                <a:schemeClr val="tx2"/>
              </a:solidFill>
            </a:endParaRPr>
          </a:p>
        </p:txBody>
      </p:sp>
      <p:sp>
        <p:nvSpPr>
          <p:cNvPr id="147460" name="Text Box 4">
            <a:extLst>
              <a:ext uri="{FF2B5EF4-FFF2-40B4-BE49-F238E27FC236}">
                <a16:creationId xmlns:a16="http://schemas.microsoft.com/office/drawing/2014/main" id="{E637ACA5-2991-4C79-B572-DCD445D0F31F}"/>
              </a:ext>
            </a:extLst>
          </p:cNvPr>
          <p:cNvSpPr txBox="1">
            <a:spLocks noChangeArrowheads="1"/>
          </p:cNvSpPr>
          <p:nvPr/>
        </p:nvSpPr>
        <p:spPr bwMode="auto">
          <a:xfrm>
            <a:off x="152400" y="3048000"/>
            <a:ext cx="8863013" cy="3311525"/>
          </a:xfrm>
          <a:prstGeom prst="rect">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SzTx/>
              <a:buFontTx/>
              <a:buNone/>
            </a:pPr>
            <a:r>
              <a:rPr lang="en-US" altLang="en-US" sz="1400">
                <a:solidFill>
                  <a:srgbClr val="FFFFFF"/>
                </a:solidFill>
              </a:rPr>
              <a:t>'Prog 5C: Play tone based on amount of potentiometer movement</a:t>
            </a:r>
          </a:p>
          <a:p>
            <a:pPr algn="l">
              <a:spcBef>
                <a:spcPct val="0"/>
              </a:spcBef>
              <a:buClrTx/>
              <a:buSzTx/>
              <a:buFontTx/>
              <a:buNone/>
            </a:pPr>
            <a:r>
              <a:rPr lang="en-US" altLang="en-US" sz="1400">
                <a:solidFill>
                  <a:srgbClr val="FFFFFF"/>
                </a:solidFill>
              </a:rPr>
              <a:t>'Activity board users use FREQOUT 11 instead of 1</a:t>
            </a:r>
          </a:p>
          <a:p>
            <a:pPr algn="l">
              <a:spcBef>
                <a:spcPct val="0"/>
              </a:spcBef>
              <a:buClrTx/>
              <a:buSzTx/>
              <a:buFontTx/>
              <a:buNone/>
            </a:pPr>
            <a:r>
              <a:rPr lang="en-US" altLang="en-US" sz="1400">
                <a:solidFill>
                  <a:srgbClr val="FFFFFF"/>
                </a:solidFill>
              </a:rPr>
              <a:t>'****************** Declarations ************************</a:t>
            </a:r>
          </a:p>
          <a:p>
            <a:pPr algn="l">
              <a:spcBef>
                <a:spcPct val="0"/>
              </a:spcBef>
              <a:buClrTx/>
              <a:buSzTx/>
              <a:buFontTx/>
              <a:buNone/>
            </a:pPr>
            <a:r>
              <a:rPr lang="en-US" altLang="en-US" sz="1400">
                <a:solidFill>
                  <a:srgbClr val="FFFFFF"/>
                </a:solidFill>
              </a:rPr>
              <a:t>'****************** Variables </a:t>
            </a:r>
          </a:p>
          <a:p>
            <a:pPr algn="l">
              <a:spcBef>
                <a:spcPct val="0"/>
              </a:spcBef>
              <a:buClrTx/>
              <a:buSzTx/>
              <a:buFontTx/>
              <a:buNone/>
            </a:pPr>
            <a:r>
              <a:rPr lang="en-US" altLang="en-US" sz="1400">
                <a:solidFill>
                  <a:srgbClr val="FFFFFF"/>
                </a:solidFill>
              </a:rPr>
              <a:t>Pot_Current	VAR   WORD	'Current value of potentiometer</a:t>
            </a:r>
          </a:p>
          <a:p>
            <a:pPr algn="l">
              <a:spcBef>
                <a:spcPct val="0"/>
              </a:spcBef>
              <a:buClrTx/>
              <a:buSzTx/>
              <a:buFontTx/>
              <a:buNone/>
            </a:pPr>
            <a:r>
              <a:rPr lang="en-US" altLang="en-US" sz="1400">
                <a:solidFill>
                  <a:srgbClr val="FFFFFF"/>
                </a:solidFill>
              </a:rPr>
              <a:t>Pot_Last 		VAR   WORD	'Last value of potentiometer</a:t>
            </a:r>
          </a:p>
          <a:p>
            <a:pPr algn="l">
              <a:spcBef>
                <a:spcPct val="0"/>
              </a:spcBef>
              <a:buClrTx/>
              <a:buSzTx/>
              <a:buFontTx/>
              <a:buNone/>
            </a:pPr>
            <a:r>
              <a:rPr lang="en-US" altLang="en-US" sz="1400">
                <a:solidFill>
                  <a:srgbClr val="FFFFFF"/>
                </a:solidFill>
              </a:rPr>
              <a:t>Freq_Play  	VAR   WORD	'Tone to sound speaker</a:t>
            </a:r>
          </a:p>
          <a:p>
            <a:pPr algn="l">
              <a:spcBef>
                <a:spcPct val="0"/>
              </a:spcBef>
              <a:buClrTx/>
              <a:buSzTx/>
              <a:buFontTx/>
              <a:buNone/>
            </a:pPr>
            <a:endParaRPr lang="en-US" altLang="en-US" sz="1400">
              <a:solidFill>
                <a:srgbClr val="FFFFFF"/>
              </a:solidFill>
            </a:endParaRPr>
          </a:p>
          <a:p>
            <a:pPr algn="l">
              <a:spcBef>
                <a:spcPct val="0"/>
              </a:spcBef>
              <a:buClrTx/>
              <a:buSzTx/>
              <a:buFontTx/>
              <a:buNone/>
            </a:pPr>
            <a:r>
              <a:rPr lang="en-US" altLang="en-US" sz="1400">
                <a:solidFill>
                  <a:srgbClr val="FFFFFF"/>
                </a:solidFill>
              </a:rPr>
              <a:t>Main:</a:t>
            </a:r>
          </a:p>
          <a:p>
            <a:pPr algn="l">
              <a:spcBef>
                <a:spcPct val="0"/>
              </a:spcBef>
              <a:buClrTx/>
              <a:buSzTx/>
              <a:buFontTx/>
              <a:buNone/>
            </a:pPr>
            <a:r>
              <a:rPr lang="en-US" altLang="en-US" sz="1400">
                <a:solidFill>
                  <a:srgbClr val="FFFFFF"/>
                </a:solidFill>
              </a:rPr>
              <a:t>	HIGH 7: PAUSE 1			' Read Potentiometer using RCTIME</a:t>
            </a:r>
          </a:p>
          <a:p>
            <a:pPr algn="l">
              <a:spcBef>
                <a:spcPct val="0"/>
              </a:spcBef>
              <a:buClrTx/>
              <a:buSzTx/>
              <a:buFontTx/>
              <a:buNone/>
            </a:pPr>
            <a:r>
              <a:rPr lang="en-US" altLang="en-US" sz="1400">
                <a:solidFill>
                  <a:srgbClr val="FFFFFF"/>
                </a:solidFill>
              </a:rPr>
              <a:t>	RCTIME 7,1,Pot_Current		'  and store as current pot value</a:t>
            </a:r>
          </a:p>
          <a:p>
            <a:pPr algn="l">
              <a:spcBef>
                <a:spcPct val="0"/>
              </a:spcBef>
              <a:buClrTx/>
              <a:buSzTx/>
              <a:buFontTx/>
              <a:buNone/>
            </a:pPr>
            <a:r>
              <a:rPr lang="en-US" altLang="en-US" sz="1400">
                <a:solidFill>
                  <a:srgbClr val="FFFFFF"/>
                </a:solidFill>
              </a:rPr>
              <a:t>	Freq_Play = Pot_Current - Pot_Last	' Determine amount of change since last reading</a:t>
            </a:r>
          </a:p>
          <a:p>
            <a:pPr algn="l">
              <a:spcBef>
                <a:spcPct val="0"/>
              </a:spcBef>
              <a:buClrTx/>
              <a:buSzTx/>
              <a:buFontTx/>
              <a:buNone/>
            </a:pPr>
            <a:r>
              <a:rPr lang="en-US" altLang="en-US" sz="1400">
                <a:solidFill>
                  <a:srgbClr val="FFFFFF"/>
                </a:solidFill>
              </a:rPr>
              <a:t>   	FREQOUT 1,500,Freq_Play 		' Play tone based on change</a:t>
            </a:r>
          </a:p>
          <a:p>
            <a:pPr algn="l">
              <a:spcBef>
                <a:spcPct val="0"/>
              </a:spcBef>
              <a:buClrTx/>
              <a:buSzTx/>
              <a:buFontTx/>
              <a:buNone/>
            </a:pPr>
            <a:r>
              <a:rPr lang="en-US" altLang="en-US" sz="1400">
                <a:solidFill>
                  <a:srgbClr val="FFFFFF"/>
                </a:solidFill>
              </a:rPr>
              <a:t>	Pot_Last = Pot_Current		' Save current pot value for last value</a:t>
            </a:r>
          </a:p>
          <a:p>
            <a:pPr algn="l">
              <a:spcBef>
                <a:spcPct val="0"/>
              </a:spcBef>
              <a:buClrTx/>
              <a:buSzTx/>
              <a:buFontTx/>
              <a:buNone/>
            </a:pPr>
            <a:r>
              <a:rPr lang="en-US" altLang="en-US" sz="1400">
                <a:solidFill>
                  <a:srgbClr val="FFFFFF"/>
                </a:solidFill>
              </a:rPr>
              <a:t>GOTO Main</a:t>
            </a:r>
          </a:p>
        </p:txBody>
      </p:sp>
    </p:spTree>
  </p:cSld>
  <p:clrMapOvr>
    <a:masterClrMapping/>
  </p:clrMapOvr>
  <p:transition advClick="0"/>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4CC0C52-E78C-4BEE-ACAC-9D2D926E6213}"/>
              </a:ext>
            </a:extLst>
          </p:cNvPr>
          <p:cNvSpPr>
            <a:spLocks noGrp="1"/>
          </p:cNvSpPr>
          <p:nvPr>
            <p:ph type="sldNum" sz="quarter" idx="12"/>
          </p:nvPr>
        </p:nvSpPr>
        <p:spPr/>
        <p:txBody>
          <a:bodyPr/>
          <a:lstStyle/>
          <a:p>
            <a:fld id="{1DBF45AA-42BF-4812-A3A6-9AAA1BAED9BD}" type="slidenum">
              <a:rPr lang="en-US" altLang="en-US"/>
              <a:pPr/>
              <a:t>99</a:t>
            </a:fld>
            <a:endParaRPr lang="en-US" altLang="en-US"/>
          </a:p>
        </p:txBody>
      </p:sp>
      <p:sp>
        <p:nvSpPr>
          <p:cNvPr id="57346" name="Rectangle 2">
            <a:extLst>
              <a:ext uri="{FF2B5EF4-FFF2-40B4-BE49-F238E27FC236}">
                <a16:creationId xmlns:a16="http://schemas.microsoft.com/office/drawing/2014/main" id="{E4A89223-543A-4D03-B168-6E0292F34070}"/>
              </a:ext>
            </a:extLst>
          </p:cNvPr>
          <p:cNvSpPr>
            <a:spLocks noGrp="1" noRot="1" noChangeArrowheads="1"/>
          </p:cNvSpPr>
          <p:nvPr>
            <p:ph type="title"/>
          </p:nvPr>
        </p:nvSpPr>
        <p:spPr/>
        <p:txBody>
          <a:bodyPr/>
          <a:lstStyle/>
          <a:p>
            <a:r>
              <a:rPr lang="en-US" altLang="en-US"/>
              <a:t>Constants</a:t>
            </a:r>
          </a:p>
        </p:txBody>
      </p:sp>
      <p:sp>
        <p:nvSpPr>
          <p:cNvPr id="57347" name="Rectangle 3">
            <a:extLst>
              <a:ext uri="{FF2B5EF4-FFF2-40B4-BE49-F238E27FC236}">
                <a16:creationId xmlns:a16="http://schemas.microsoft.com/office/drawing/2014/main" id="{5BC34DD2-9D79-4B5B-BA1B-D02B3FAB5AE8}"/>
              </a:ext>
            </a:extLst>
          </p:cNvPr>
          <p:cNvSpPr>
            <a:spLocks noGrp="1" noRot="1" noChangeArrowheads="1"/>
          </p:cNvSpPr>
          <p:nvPr>
            <p:ph type="body" idx="1"/>
          </p:nvPr>
        </p:nvSpPr>
        <p:spPr>
          <a:xfrm>
            <a:off x="301625" y="609600"/>
            <a:ext cx="8540750" cy="5943600"/>
          </a:xfrm>
        </p:spPr>
        <p:txBody>
          <a:bodyPr/>
          <a:lstStyle/>
          <a:p>
            <a:r>
              <a:rPr lang="en-US" altLang="en-US" sz="2000"/>
              <a:t>Constants provide the ability to assign names to values that </a:t>
            </a:r>
            <a:r>
              <a:rPr lang="en-US" altLang="en-US" sz="2000" i="1"/>
              <a:t>do not change.  </a:t>
            </a:r>
            <a:r>
              <a:rPr lang="en-US" altLang="en-US" sz="2000"/>
              <a:t>They allow an easier reading of code.</a:t>
            </a:r>
            <a:br>
              <a:rPr lang="en-US" altLang="en-US" sz="2000"/>
            </a:br>
            <a:endParaRPr lang="en-US" altLang="en-US" sz="2000"/>
          </a:p>
          <a:p>
            <a:r>
              <a:rPr lang="en-US" altLang="en-US" sz="2000"/>
              <a:t>Unlike variables, which are used at run-time, constants are used when the program is compiled or tokenized and </a:t>
            </a:r>
            <a:r>
              <a:rPr lang="en-US" altLang="en-US" sz="2000" i="1"/>
              <a:t>use no additional memory</a:t>
            </a:r>
            <a:r>
              <a:rPr lang="en-US" altLang="en-US" sz="2000"/>
              <a:t>.</a:t>
            </a:r>
            <a:br>
              <a:rPr lang="en-US" altLang="en-US" sz="2000"/>
            </a:br>
            <a:endParaRPr lang="en-US" altLang="en-US" sz="2000"/>
          </a:p>
          <a:p>
            <a:r>
              <a:rPr lang="en-US" altLang="en-US" sz="2000"/>
              <a:t>Common uses of constants:</a:t>
            </a:r>
          </a:p>
          <a:p>
            <a:pPr lvl="1"/>
            <a:r>
              <a:rPr lang="en-US" altLang="en-US" sz="2000"/>
              <a:t>Naming of I/O pin numbers.</a:t>
            </a:r>
          </a:p>
          <a:p>
            <a:pPr lvl="1"/>
            <a:r>
              <a:rPr lang="en-US" altLang="en-US" sz="2000"/>
              <a:t>Naming of values which will not change such as PI (Note:  the BS2 operates on whole numbers only).</a:t>
            </a:r>
            <a:br>
              <a:rPr lang="en-US" altLang="en-US" sz="2000"/>
            </a:br>
            <a:endParaRPr lang="en-US" altLang="en-US" sz="2000"/>
          </a:p>
          <a:p>
            <a:r>
              <a:rPr lang="en-US" altLang="en-US" sz="2000"/>
              <a:t>Constant names follow the same rules as variables and are declared as follows:</a:t>
            </a:r>
            <a:br>
              <a:rPr lang="en-US" altLang="en-US" sz="2000"/>
            </a:br>
            <a:r>
              <a:rPr lang="en-US" altLang="en-US" sz="2000">
                <a:solidFill>
                  <a:schemeClr val="tx2"/>
                </a:solidFill>
              </a:rPr>
              <a:t>constantName CON value</a:t>
            </a:r>
            <a:br>
              <a:rPr lang="en-US" altLang="en-US" sz="2000">
                <a:solidFill>
                  <a:schemeClr val="tx2"/>
                </a:solidFill>
              </a:rPr>
            </a:br>
            <a:endParaRPr lang="en-US" altLang="en-US" sz="2000">
              <a:solidFill>
                <a:schemeClr val="tx2"/>
              </a:solidFill>
            </a:endParaRPr>
          </a:p>
          <a:p>
            <a:r>
              <a:rPr lang="en-US" altLang="en-US" sz="2000"/>
              <a:t>An example may be in Program 5C of naming the pin to which the speaker is connected:</a:t>
            </a:r>
            <a:br>
              <a:rPr lang="en-US" altLang="en-US" sz="2000"/>
            </a:br>
            <a:r>
              <a:rPr lang="en-US" altLang="en-US" sz="2000">
                <a:solidFill>
                  <a:schemeClr val="tx2"/>
                </a:solidFill>
              </a:rPr>
              <a:t>Speaker CON 1</a:t>
            </a:r>
            <a:endParaRPr lang="en-US" altLang="en-US" sz="2800">
              <a:solidFill>
                <a:schemeClr val="tx2"/>
              </a:solidFill>
            </a:endParaRPr>
          </a:p>
        </p:txBody>
      </p:sp>
    </p:spTree>
  </p:cSld>
  <p:clrMapOvr>
    <a:masterClrMapping/>
  </p:clrMapOvr>
  <p:transition advClick="0"/>
</p:sld>
</file>

<file path=ppt/theme/theme1.xml><?xml version="1.0" encoding="utf-8"?>
<a:theme xmlns:a="http://schemas.openxmlformats.org/drawingml/2006/main" name="Compass">
  <a:themeElements>
    <a:clrScheme name="">
      <a:dk1>
        <a:srgbClr val="5B5D6B"/>
      </a:dk1>
      <a:lt1>
        <a:srgbClr val="FFFFFF"/>
      </a:lt1>
      <a:dk2>
        <a:srgbClr val="5A5C6C"/>
      </a:dk2>
      <a:lt2>
        <a:srgbClr val="FFFF99"/>
      </a:lt2>
      <a:accent1>
        <a:srgbClr val="333333"/>
      </a:accent1>
      <a:accent2>
        <a:srgbClr val="9383B3"/>
      </a:accent2>
      <a:accent3>
        <a:srgbClr val="B5B5BA"/>
      </a:accent3>
      <a:accent4>
        <a:srgbClr val="DADADA"/>
      </a:accent4>
      <a:accent5>
        <a:srgbClr val="ADADAD"/>
      </a:accent5>
      <a:accent6>
        <a:srgbClr val="8576A2"/>
      </a:accent6>
      <a:hlink>
        <a:srgbClr val="A3C145"/>
      </a:hlink>
      <a:folHlink>
        <a:srgbClr val="6FA9B7"/>
      </a:folHlink>
    </a:clrScheme>
    <a:fontScheme name="Compas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25400" cap="flat" cmpd="sng" algn="ctr">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defRPr kumimoji="0" lang="en-US" altLang="en-US" sz="1000" b="1" i="0" u="none" strike="noStrike" cap="none" normalizeH="0" baseline="0" smtClean="0">
            <a:ln>
              <a:noFill/>
            </a:ln>
            <a:solidFill>
              <a:srgbClr val="000000"/>
            </a:solidFill>
            <a:effectLst/>
            <a:latin typeface="Arial" panose="020B0604020202020204" pitchFamily="34" charset="0"/>
            <a:sym typeface="Symbol" panose="05050102010706020507" pitchFamily="18" charset="2"/>
          </a:defRPr>
        </a:defPPr>
      </a:lstStyle>
    </a:spDef>
    <a:lnDef>
      <a:spPr bwMode="auto">
        <a:xfrm>
          <a:off x="0" y="0"/>
          <a:ext cx="1" cy="1"/>
        </a:xfrm>
        <a:custGeom>
          <a:avLst/>
          <a:gdLst/>
          <a:ahLst/>
          <a:cxnLst/>
          <a:rect l="0" t="0" r="0" b="0"/>
          <a:pathLst/>
        </a:custGeom>
        <a:solidFill>
          <a:schemeClr val="tx1"/>
        </a:solidFill>
        <a:ln w="25400" cap="flat" cmpd="sng" algn="ctr">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defRPr kumimoji="0" lang="en-US" altLang="en-US" sz="1000" b="1" i="0" u="none" strike="noStrike" cap="none" normalizeH="0" baseline="0" smtClean="0">
            <a:ln>
              <a:noFill/>
            </a:ln>
            <a:solidFill>
              <a:srgbClr val="000000"/>
            </a:solidFill>
            <a:effectLst/>
            <a:latin typeface="Arial" panose="020B0604020202020204" pitchFamily="34" charset="0"/>
            <a:sym typeface="Symbol" panose="05050102010706020507" pitchFamily="18" charset="2"/>
          </a:defRPr>
        </a:defPPr>
      </a:lstStyle>
    </a:lnDef>
  </a:objectDefaults>
  <a:extraClrSchemeLst>
    <a:extraClrScheme>
      <a:clrScheme name="Compass 1">
        <a:dk1>
          <a:srgbClr val="860000"/>
        </a:dk1>
        <a:lt1>
          <a:srgbClr val="FFFFFF"/>
        </a:lt1>
        <a:dk2>
          <a:srgbClr val="800000"/>
        </a:dk2>
        <a:lt2>
          <a:srgbClr val="FFFFCC"/>
        </a:lt2>
        <a:accent1>
          <a:srgbClr val="4C0000"/>
        </a:accent1>
        <a:accent2>
          <a:srgbClr val="FF9900"/>
        </a:accent2>
        <a:accent3>
          <a:srgbClr val="C0AAAA"/>
        </a:accent3>
        <a:accent4>
          <a:srgbClr val="DADADA"/>
        </a:accent4>
        <a:accent5>
          <a:srgbClr val="B2AAAA"/>
        </a:accent5>
        <a:accent6>
          <a:srgbClr val="E78A00"/>
        </a:accent6>
        <a:hlink>
          <a:srgbClr val="FFDF57"/>
        </a:hlink>
        <a:folHlink>
          <a:srgbClr val="CC9900"/>
        </a:folHlink>
      </a:clrScheme>
      <a:clrMap bg1="dk2" tx1="lt1" bg2="dk1" tx2="lt2" accent1="accent1" accent2="accent2" accent3="accent3" accent4="accent4" accent5="accent5" accent6="accent6" hlink="hlink" folHlink="folHlink"/>
    </a:extraClrScheme>
    <a:extraClrScheme>
      <a:clrScheme name="Compass 2">
        <a:dk1>
          <a:srgbClr val="AC835E"/>
        </a:dk1>
        <a:lt1>
          <a:srgbClr val="FFFFFF"/>
        </a:lt1>
        <a:dk2>
          <a:srgbClr val="AE8764"/>
        </a:dk2>
        <a:lt2>
          <a:srgbClr val="FFFFCC"/>
        </a:lt2>
        <a:accent1>
          <a:srgbClr val="7A5C40"/>
        </a:accent1>
        <a:accent2>
          <a:srgbClr val="FFFF99"/>
        </a:accent2>
        <a:accent3>
          <a:srgbClr val="D3C3B8"/>
        </a:accent3>
        <a:accent4>
          <a:srgbClr val="DADADA"/>
        </a:accent4>
        <a:accent5>
          <a:srgbClr val="BEB5AF"/>
        </a:accent5>
        <a:accent6>
          <a:srgbClr val="E7E78A"/>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3">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4">
        <a:dk1>
          <a:srgbClr val="007E7B"/>
        </a:dk1>
        <a:lt1>
          <a:srgbClr val="FFFFFF"/>
        </a:lt1>
        <a:dk2>
          <a:srgbClr val="008080"/>
        </a:dk2>
        <a:lt2>
          <a:srgbClr val="FFFF99"/>
        </a:lt2>
        <a:accent1>
          <a:srgbClr val="005452"/>
        </a:accent1>
        <a:accent2>
          <a:srgbClr val="00CC66"/>
        </a:accent2>
        <a:accent3>
          <a:srgbClr val="AAC0C0"/>
        </a:accent3>
        <a:accent4>
          <a:srgbClr val="DADADA"/>
        </a:accent4>
        <a:accent5>
          <a:srgbClr val="AAB3B3"/>
        </a:accent5>
        <a:accent6>
          <a:srgbClr val="00B95C"/>
        </a:accent6>
        <a:hlink>
          <a:srgbClr val="CCFFCC"/>
        </a:hlink>
        <a:folHlink>
          <a:srgbClr val="33CCCC"/>
        </a:folHlink>
      </a:clrScheme>
      <a:clrMap bg1="dk2" tx1="lt1" bg2="dk1" tx2="lt2" accent1="accent1" accent2="accent2" accent3="accent3" accent4="accent4" accent5="accent5" accent6="accent6" hlink="hlink" folHlink="folHlink"/>
    </a:extraClrScheme>
    <a:extraClrScheme>
      <a:clrScheme name="Compass 5">
        <a:dk1>
          <a:srgbClr val="5B5D6B"/>
        </a:dk1>
        <a:lt1>
          <a:srgbClr val="FFFFFF"/>
        </a:lt1>
        <a:dk2>
          <a:srgbClr val="5A5C6C"/>
        </a:dk2>
        <a:lt2>
          <a:srgbClr val="FFFFCC"/>
        </a:lt2>
        <a:accent1>
          <a:srgbClr val="333333"/>
        </a:accent1>
        <a:accent2>
          <a:srgbClr val="9383B3"/>
        </a:accent2>
        <a:accent3>
          <a:srgbClr val="B5B5BA"/>
        </a:accent3>
        <a:accent4>
          <a:srgbClr val="DADADA"/>
        </a:accent4>
        <a:accent5>
          <a:srgbClr val="ADADAD"/>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004800"/>
        </a:accent1>
        <a:accent2>
          <a:srgbClr val="7A9505"/>
        </a:accent2>
        <a:accent3>
          <a:srgbClr val="B2B6AD"/>
        </a:accent3>
        <a:accent4>
          <a:srgbClr val="DADADA"/>
        </a:accent4>
        <a:accent5>
          <a:srgbClr val="AAB1AA"/>
        </a:accent5>
        <a:accent6>
          <a:srgbClr val="6E8704"/>
        </a:accent6>
        <a:hlink>
          <a:srgbClr val="99FF33"/>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676A5C"/>
        </a:dk1>
        <a:lt1>
          <a:srgbClr val="FFFFFF"/>
        </a:lt1>
        <a:dk2>
          <a:srgbClr val="686B5D"/>
        </a:dk2>
        <a:lt2>
          <a:srgbClr val="FFFFCC"/>
        </a:lt2>
        <a:accent1>
          <a:srgbClr val="57574D"/>
        </a:accent1>
        <a:accent2>
          <a:srgbClr val="809EA8"/>
        </a:accent2>
        <a:accent3>
          <a:srgbClr val="B9BAB6"/>
        </a:accent3>
        <a:accent4>
          <a:srgbClr val="DADADA"/>
        </a:accent4>
        <a:accent5>
          <a:srgbClr val="B4B4B2"/>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8">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
      <a:clrScheme name="Compass 10">
        <a:dk1>
          <a:srgbClr val="5B5D6B"/>
        </a:dk1>
        <a:lt1>
          <a:srgbClr val="FFFFFF"/>
        </a:lt1>
        <a:dk2>
          <a:srgbClr val="5A5C6C"/>
        </a:dk2>
        <a:lt2>
          <a:srgbClr val="FFFFFF"/>
        </a:lt2>
        <a:accent1>
          <a:srgbClr val="333333"/>
        </a:accent1>
        <a:accent2>
          <a:srgbClr val="9383B3"/>
        </a:accent2>
        <a:accent3>
          <a:srgbClr val="B5B5BA"/>
        </a:accent3>
        <a:accent4>
          <a:srgbClr val="DADADA"/>
        </a:accent4>
        <a:accent5>
          <a:srgbClr val="ADADAD"/>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Macintosh HD:Microsoft Office X:Templates:Presentations:Designs:Compass</Template>
  <TotalTime>41856</TotalTime>
  <Words>30622</Words>
  <Application>Microsoft Office PowerPoint</Application>
  <PresentationFormat>On-screen Show (4:3)</PresentationFormat>
  <Paragraphs>3559</Paragraphs>
  <Slides>340</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340</vt:i4>
      </vt:variant>
    </vt:vector>
  </HeadingPairs>
  <TitlesOfParts>
    <vt:vector size="349" baseType="lpstr">
      <vt:lpstr>Times New Roman</vt:lpstr>
      <vt:lpstr>Arial</vt:lpstr>
      <vt:lpstr>Wingdings 3</vt:lpstr>
      <vt:lpstr>Wingdings</vt:lpstr>
      <vt:lpstr>Symbol</vt:lpstr>
      <vt:lpstr>Tahoma</vt:lpstr>
      <vt:lpstr>Courier</vt:lpstr>
      <vt:lpstr>Compass</vt:lpstr>
      <vt:lpstr>Bitmap Image</vt:lpstr>
      <vt:lpstr>Parallax BASIC Stamp® Tutorial</vt:lpstr>
      <vt:lpstr>Copyright Notice</vt:lpstr>
      <vt:lpstr>Use of the Tutorial</vt:lpstr>
      <vt:lpstr>Parts Required</vt:lpstr>
      <vt:lpstr>Contents</vt:lpstr>
      <vt:lpstr>Section 1: BASIC Stamp 2 Anatomy</vt:lpstr>
      <vt:lpstr>Microcontrollers</vt:lpstr>
      <vt:lpstr>BASIC Stamp Module Components</vt:lpstr>
      <vt:lpstr>BASIC Stamp 2 Pins</vt:lpstr>
      <vt:lpstr>BASIC Stamp 2 Versions</vt:lpstr>
      <vt:lpstr>Running a Program</vt:lpstr>
      <vt:lpstr>Carrier and Experiment Boards</vt:lpstr>
      <vt:lpstr>Power Connections</vt:lpstr>
      <vt:lpstr>Data Connections</vt:lpstr>
      <vt:lpstr>Serial Data Connectors</vt:lpstr>
      <vt:lpstr>I/O Connections</vt:lpstr>
      <vt:lpstr>Component Power Connections</vt:lpstr>
      <vt:lpstr>Connecting Components</vt:lpstr>
      <vt:lpstr>Breadboard Connections</vt:lpstr>
      <vt:lpstr>PowerPoint Presentation</vt:lpstr>
      <vt:lpstr>Other Features</vt:lpstr>
      <vt:lpstr>Section 2: Other Carrier Boards</vt:lpstr>
      <vt:lpstr>Other Programming Boards</vt:lpstr>
      <vt:lpstr>BASIC Stamp HomeWork Board</vt:lpstr>
      <vt:lpstr>BASIC Stamp Activity Board</vt:lpstr>
      <vt:lpstr>PowerPoint Presentation</vt:lpstr>
      <vt:lpstr>NX-1000</vt:lpstr>
      <vt:lpstr>Through-Hole Solder Carrier Board</vt:lpstr>
      <vt:lpstr>OEM module</vt:lpstr>
      <vt:lpstr>End of Section 2</vt:lpstr>
      <vt:lpstr>Section 3: BASIC Stamp Editor</vt:lpstr>
      <vt:lpstr>BASIC Stamp Editor</vt:lpstr>
      <vt:lpstr>Identifying the BASIC Stamp</vt:lpstr>
      <vt:lpstr>Identification Errors</vt:lpstr>
      <vt:lpstr>PowerPoint Presentation</vt:lpstr>
      <vt:lpstr>PowerPoint Presentation</vt:lpstr>
      <vt:lpstr>Writing the Program</vt:lpstr>
      <vt:lpstr>Downloading or Running Code</vt:lpstr>
      <vt:lpstr>Tokenizing and Errors</vt:lpstr>
      <vt:lpstr>Commenting Code</vt:lpstr>
      <vt:lpstr>DEBUG Window</vt:lpstr>
      <vt:lpstr>Memory Map</vt:lpstr>
      <vt:lpstr>Preferences</vt:lpstr>
      <vt:lpstr>Help Files</vt:lpstr>
      <vt:lpstr>Instruction Syntax Convention</vt:lpstr>
      <vt:lpstr>End of Section 3</vt:lpstr>
      <vt:lpstr>Section 4: Input, Output, and Processing</vt:lpstr>
      <vt:lpstr>Inputs, Processing, and Outputs</vt:lpstr>
      <vt:lpstr>Stamp I/O</vt:lpstr>
      <vt:lpstr>Output - Connecting an LED</vt:lpstr>
      <vt:lpstr>PowerPoint Presentation</vt:lpstr>
      <vt:lpstr>Blinking the LED with HIGH, LOW</vt:lpstr>
      <vt:lpstr>Code Discussion</vt:lpstr>
      <vt:lpstr>Blinking the LED with OUTPUT and OUT</vt:lpstr>
      <vt:lpstr>Code Discussion</vt:lpstr>
      <vt:lpstr>Challenge 4A: Blink a 2nd LED</vt:lpstr>
      <vt:lpstr>Challenge 4B: LED Cycling</vt:lpstr>
      <vt:lpstr>Debugging</vt:lpstr>
      <vt:lpstr>PowerPoint Presentation</vt:lpstr>
      <vt:lpstr>DEBUG Instruction</vt:lpstr>
      <vt:lpstr>PowerPoint Presentation</vt:lpstr>
      <vt:lpstr>DEBUG for Program Flow Information</vt:lpstr>
      <vt:lpstr>PowerPoint Presentation</vt:lpstr>
      <vt:lpstr>Using DEBUG ? to Display Status</vt:lpstr>
      <vt:lpstr>Challenge 4C: Debugging</vt:lpstr>
      <vt:lpstr>Digital Inputs</vt:lpstr>
      <vt:lpstr>Connecting an Active-Low Switch</vt:lpstr>
      <vt:lpstr>Active-High Push-Button Switch</vt:lpstr>
      <vt:lpstr>Reading the Switch</vt:lpstr>
      <vt:lpstr>Challenge 4D: Reading a 2nd Button</vt:lpstr>
      <vt:lpstr>Controlling Outputs with Inputs</vt:lpstr>
      <vt:lpstr>Challenge 4E: Switch &amp; LED Control</vt:lpstr>
      <vt:lpstr>DIRS, INS, OUTS</vt:lpstr>
      <vt:lpstr>PowerPoint Presentation</vt:lpstr>
      <vt:lpstr>PowerPoint Presentation</vt:lpstr>
      <vt:lpstr>PowerPoint Presentation</vt:lpstr>
      <vt:lpstr>Reading Analog Values with RCTime</vt:lpstr>
      <vt:lpstr>Connecting the RC Network</vt:lpstr>
      <vt:lpstr>RCTime Code</vt:lpstr>
      <vt:lpstr>RCTime Code Discussion</vt:lpstr>
      <vt:lpstr>RCTime Graph</vt:lpstr>
      <vt:lpstr>RCTime Graph Comparison</vt:lpstr>
      <vt:lpstr>Frequency Output</vt:lpstr>
      <vt:lpstr>Frequency Output Code</vt:lpstr>
      <vt:lpstr>Challenge 4F: Variable Frequency Control</vt:lpstr>
      <vt:lpstr>End of Section 4</vt:lpstr>
      <vt:lpstr>Section 5: Variables and Aliases</vt:lpstr>
      <vt:lpstr>Variables Overview</vt:lpstr>
      <vt:lpstr>RAM Memory</vt:lpstr>
      <vt:lpstr>PowerPoint Presentation</vt:lpstr>
      <vt:lpstr>Variable Types</vt:lpstr>
      <vt:lpstr>Variable Declaration</vt:lpstr>
      <vt:lpstr>PowerPoint Presentation</vt:lpstr>
      <vt:lpstr>PowerPoint Presentation</vt:lpstr>
      <vt:lpstr>Variable Conventions</vt:lpstr>
      <vt:lpstr>PowerPoint Presentation</vt:lpstr>
      <vt:lpstr>Challenge 5A: Variable Naming</vt:lpstr>
      <vt:lpstr>Coding with Variables</vt:lpstr>
      <vt:lpstr>Constants</vt:lpstr>
      <vt:lpstr>Coding with Constants</vt:lpstr>
      <vt:lpstr>Challenge 5B: LED Constants</vt:lpstr>
      <vt:lpstr>I/O Aliases</vt:lpstr>
      <vt:lpstr>Coding using I/O Aliases</vt:lpstr>
      <vt:lpstr>Challenge 5C: I/O Aliases</vt:lpstr>
      <vt:lpstr>Common Circuit Declarations</vt:lpstr>
      <vt:lpstr>PowerPoint Presentation</vt:lpstr>
      <vt:lpstr>End of Section 5</vt:lpstr>
      <vt:lpstr>Section 6: Program Flow</vt:lpstr>
      <vt:lpstr>Introduction to Flow</vt:lpstr>
      <vt:lpstr>Program Planning – Pseudo-Code &amp; Flowcharts</vt:lpstr>
      <vt:lpstr>Pseudo-Code</vt:lpstr>
      <vt:lpstr>PowerPoint Presentation</vt:lpstr>
      <vt:lpstr>Flowcharts</vt:lpstr>
      <vt:lpstr>PowerPoint Presentation</vt:lpstr>
      <vt:lpstr>Sequential Flow</vt:lpstr>
      <vt:lpstr>Sequential Flow Example</vt:lpstr>
      <vt:lpstr>Sequential Flow Example Discussion</vt:lpstr>
      <vt:lpstr>Challenge 6A : Sequential Code</vt:lpstr>
      <vt:lpstr>Branching Overview - GOTO</vt:lpstr>
      <vt:lpstr>Looping with GOTO</vt:lpstr>
      <vt:lpstr>Looping Flow Example</vt:lpstr>
      <vt:lpstr>Looping Flow Discussion</vt:lpstr>
      <vt:lpstr>Conditionals Overview</vt:lpstr>
      <vt:lpstr>IF-THEN </vt:lpstr>
      <vt:lpstr>IF-THEN Example: Alarm</vt:lpstr>
      <vt:lpstr>IF-THEN Code Discussion</vt:lpstr>
      <vt:lpstr>PowerPoint Presentation</vt:lpstr>
      <vt:lpstr>Challenge 6B: Potentiometer Alarm</vt:lpstr>
      <vt:lpstr>Challenge 6C: Lock-in Alarm</vt:lpstr>
      <vt:lpstr>Looping with a Counter</vt:lpstr>
      <vt:lpstr>Repeating Alarm</vt:lpstr>
      <vt:lpstr>Repeating Alarm Major Points</vt:lpstr>
      <vt:lpstr>FOR-NEXT</vt:lpstr>
      <vt:lpstr>Repeating Alarm with FOR-Loop</vt:lpstr>
      <vt:lpstr>Repeating Alarm with FOR-Loop Major Points</vt:lpstr>
      <vt:lpstr>Speaker Tone with FOR-Loop</vt:lpstr>
      <vt:lpstr>Challenge 6D: Count to Presses with FOR-Loop</vt:lpstr>
      <vt:lpstr>Subroutine Overview</vt:lpstr>
      <vt:lpstr>PowerPoint Presentation</vt:lpstr>
      <vt:lpstr>Cleaner Coding with GOSUBS</vt:lpstr>
      <vt:lpstr>Sounding Alarms with GOSUB</vt:lpstr>
      <vt:lpstr>PowerPoint Presentation</vt:lpstr>
      <vt:lpstr>PowerPoint Presentation</vt:lpstr>
      <vt:lpstr>PowerPoint Presentation</vt:lpstr>
      <vt:lpstr>Challenge 6E: Adding a Subroutine Routine</vt:lpstr>
      <vt:lpstr>Using the BRANCH Instruction</vt:lpstr>
      <vt:lpstr>PowerPoint Presentation</vt:lpstr>
      <vt:lpstr>PowerPoint Presentation</vt:lpstr>
      <vt:lpstr>PowerPoint Presentation</vt:lpstr>
      <vt:lpstr>Challenge 6F: Adding a Branch Routine</vt:lpstr>
      <vt:lpstr>Saving Power – END &amp; SLEEP</vt:lpstr>
      <vt:lpstr>END</vt:lpstr>
      <vt:lpstr>Sleep</vt:lpstr>
      <vt:lpstr>End of Section 6</vt:lpstr>
      <vt:lpstr>Section 7: Math and Data Operations</vt:lpstr>
      <vt:lpstr>Math Overview</vt:lpstr>
      <vt:lpstr>DEBUG Modifiers</vt:lpstr>
      <vt:lpstr>DEBUG Modifies Examples</vt:lpstr>
      <vt:lpstr>DEBUG Formatting</vt:lpstr>
      <vt:lpstr>DEBUG Values Example</vt:lpstr>
      <vt:lpstr>Basic Math Operations</vt:lpstr>
      <vt:lpstr>Integer Math and Variable Sizes</vt:lpstr>
      <vt:lpstr>Precedence of Operations</vt:lpstr>
      <vt:lpstr>Maximum Workspace Limit</vt:lpstr>
      <vt:lpstr>Signed Math Operations</vt:lpstr>
      <vt:lpstr>Some Other Math Functions</vt:lpstr>
      <vt:lpstr>Challenge 7A: Scaling the Potentiometer</vt:lpstr>
      <vt:lpstr>Boolean Operations and Math</vt:lpstr>
      <vt:lpstr>PowerPoint Presentation</vt:lpstr>
      <vt:lpstr>Boolean Evaluations</vt:lpstr>
      <vt:lpstr>PowerPoint Presentation</vt:lpstr>
      <vt:lpstr>PowerPoint Presentation</vt:lpstr>
      <vt:lpstr>Challenge 7B:Boolean Evaluations</vt:lpstr>
      <vt:lpstr>Bitwise Boolean Operators</vt:lpstr>
      <vt:lpstr>PowerPoint Presentation</vt:lpstr>
      <vt:lpstr>PowerPoint Presentation</vt:lpstr>
      <vt:lpstr>Inverting an Input</vt:lpstr>
      <vt:lpstr>Masking BITs</vt:lpstr>
      <vt:lpstr>PowerPoint Presentation</vt:lpstr>
      <vt:lpstr>PowerPoint Presentation</vt:lpstr>
      <vt:lpstr>LOOKUP Table</vt:lpstr>
      <vt:lpstr>Playing a Tune with Lookup</vt:lpstr>
      <vt:lpstr>Challenge 7D: Playing Charge! Using Lookup</vt:lpstr>
      <vt:lpstr>Writing and Reading EEPROM</vt:lpstr>
      <vt:lpstr>PowerPoint Presentation</vt:lpstr>
      <vt:lpstr>PowerPoint Presentation</vt:lpstr>
      <vt:lpstr>Testing READ and WRITE</vt:lpstr>
      <vt:lpstr>PowerPoint Presentation</vt:lpstr>
      <vt:lpstr>Storing a tune in EEPROM</vt:lpstr>
      <vt:lpstr>PowerPoint Presentation</vt:lpstr>
      <vt:lpstr>DATA Statement</vt:lpstr>
      <vt:lpstr>PowerPoint Presentation</vt:lpstr>
      <vt:lpstr>Using DATA for a Phonebook Dialer</vt:lpstr>
      <vt:lpstr>PowerPoint Presentation</vt:lpstr>
      <vt:lpstr>Challenge 7E: Analyze and Modify Phonebook</vt:lpstr>
      <vt:lpstr>Section 8: Data Communications &amp; Control</vt:lpstr>
      <vt:lpstr>Data Communications Overview</vt:lpstr>
      <vt:lpstr>PowerPoint Presentation</vt:lpstr>
      <vt:lpstr>Parallel Communications</vt:lpstr>
      <vt:lpstr>PowerPoint Presentation</vt:lpstr>
      <vt:lpstr>BASIC Stamp Parallel Communications</vt:lpstr>
      <vt:lpstr>PowerPoint Presentation</vt:lpstr>
      <vt:lpstr>PowerPoint Presentation</vt:lpstr>
      <vt:lpstr>PowerPoint Presentation</vt:lpstr>
      <vt:lpstr>PowerPoint Presentation</vt:lpstr>
      <vt:lpstr>Parallel Transfer Summary</vt:lpstr>
      <vt:lpstr>Serial Communications</vt:lpstr>
      <vt:lpstr>PowerPoint Presentation</vt:lpstr>
      <vt:lpstr>Synchronous Communications - SHIFTIN</vt:lpstr>
      <vt:lpstr>ADC0831 8-Bit Serial A/D</vt:lpstr>
      <vt:lpstr>PowerPoint Presentation</vt:lpstr>
      <vt:lpstr>Connecting a Temperature Sensor</vt:lpstr>
      <vt:lpstr>Reading the ADC0831 with SHIFTIN</vt:lpstr>
      <vt:lpstr>PowerPoint Presentation</vt:lpstr>
      <vt:lpstr>PowerPoint Presentation</vt:lpstr>
      <vt:lpstr>O-Scope Capture of SHIFTIN</vt:lpstr>
      <vt:lpstr>PowerPoint Presentation</vt:lpstr>
      <vt:lpstr>PowerPoint Presentation</vt:lpstr>
      <vt:lpstr>SHIFTOUT</vt:lpstr>
      <vt:lpstr>Synchronous Communications Summary</vt:lpstr>
      <vt:lpstr>Challenge 8A: Temperature Alarm</vt:lpstr>
      <vt:lpstr>Asynchronous Communications</vt:lpstr>
      <vt:lpstr>SERIN Instruction</vt:lpstr>
      <vt:lpstr>Controlling the Buzzer's Tone</vt:lpstr>
      <vt:lpstr>PowerPoint Presentation</vt:lpstr>
      <vt:lpstr>PowerPoint Presentation</vt:lpstr>
      <vt:lpstr>PowerPoint Presentation</vt:lpstr>
      <vt:lpstr>Typical Asynchronous Timing</vt:lpstr>
      <vt:lpstr>RS-232 Standards</vt:lpstr>
      <vt:lpstr>PowerPoint Presentation</vt:lpstr>
      <vt:lpstr>PowerPoint Presentation</vt:lpstr>
      <vt:lpstr>SEROUT</vt:lpstr>
      <vt:lpstr>Challenge 8B: Using SEROUT</vt:lpstr>
      <vt:lpstr>Other SEROUT Uses</vt:lpstr>
      <vt:lpstr>PowerPoint Presentation</vt:lpstr>
      <vt:lpstr>PowerPoint Presentation</vt:lpstr>
      <vt:lpstr>Asynchronous Summary</vt:lpstr>
      <vt:lpstr>Pulse Width Data</vt:lpstr>
      <vt:lpstr>Using PULSOUT</vt:lpstr>
      <vt:lpstr>PowerPoint Presentation</vt:lpstr>
      <vt:lpstr>O-Scope Capture of PULSOUT</vt:lpstr>
      <vt:lpstr>Positioning a Servo with PULSOUT</vt:lpstr>
      <vt:lpstr>PowerPoint Presentation</vt:lpstr>
      <vt:lpstr>PowerPoint Presentation</vt:lpstr>
      <vt:lpstr>PowerPoint Presentation</vt:lpstr>
      <vt:lpstr>Controlling Servo Position</vt:lpstr>
      <vt:lpstr>PowerPoint Presentation</vt:lpstr>
      <vt:lpstr>Pulse Train Capture</vt:lpstr>
      <vt:lpstr>Modified Servos</vt:lpstr>
      <vt:lpstr>PULSIN</vt:lpstr>
      <vt:lpstr>PowerPoint Presentation</vt:lpstr>
      <vt:lpstr>Pulse Width Modulation</vt:lpstr>
      <vt:lpstr>PowerPoint Presentation</vt:lpstr>
      <vt:lpstr>PowerPoint Presentation</vt:lpstr>
      <vt:lpstr>PWM Instruction</vt:lpstr>
      <vt:lpstr>Driving an LED with PWM</vt:lpstr>
      <vt:lpstr>PWM Waveforms</vt:lpstr>
      <vt:lpstr>PowerPoint Presentation</vt:lpstr>
      <vt:lpstr>Filtering PWM</vt:lpstr>
      <vt:lpstr>PowerPoint Presentation</vt:lpstr>
      <vt:lpstr>End of Section 8</vt:lpstr>
      <vt:lpstr>Section 9: Data Acquisition</vt:lpstr>
      <vt:lpstr>StampPlot ™ Lite</vt:lpstr>
      <vt:lpstr>PowerPoint Presentation</vt:lpstr>
      <vt:lpstr>PowerPoint Presentation</vt:lpstr>
      <vt:lpstr>PowerPoint Presentation</vt:lpstr>
      <vt:lpstr>PowerPoint Presentation</vt:lpstr>
      <vt:lpstr>StampPlot ™ Standard/Pro</vt:lpstr>
      <vt:lpstr>PowerPoint Presentation</vt:lpstr>
      <vt:lpstr>PowerPoint Presentation</vt:lpstr>
      <vt:lpstr>PowerPoint Presentation</vt:lpstr>
      <vt:lpstr>PowerPoint Presentation</vt:lpstr>
      <vt:lpstr>StampDAQ ™</vt:lpstr>
      <vt:lpstr>PowerPoint Presentation</vt:lpstr>
      <vt:lpstr>PowerPoint Presentation</vt:lpstr>
      <vt:lpstr>OPTAScope ®</vt:lpstr>
      <vt:lpstr>End of Section 9</vt:lpstr>
      <vt:lpstr>Appendix A: Number Systems</vt:lpstr>
      <vt:lpstr>Introduction to Number Systems</vt:lpstr>
      <vt:lpstr>Decimal</vt:lpstr>
      <vt:lpstr>PowerPoint Presentation</vt:lpstr>
      <vt:lpstr>PowerPoint Presentation</vt:lpstr>
      <vt:lpstr>Binary</vt:lpstr>
      <vt:lpstr>PowerPoint Presentation</vt:lpstr>
      <vt:lpstr>Binary to Decimal</vt:lpstr>
      <vt:lpstr>PowerPoint Presentation</vt:lpstr>
      <vt:lpstr>Bit Groupings</vt:lpstr>
      <vt:lpstr>PowerPoint Presentation</vt:lpstr>
      <vt:lpstr>Hexadecimal</vt:lpstr>
      <vt:lpstr>PowerPoint Presentation</vt:lpstr>
      <vt:lpstr>Hexadecimal to Decimal</vt:lpstr>
      <vt:lpstr>Hexadecimal to Binary</vt:lpstr>
      <vt:lpstr>PowerPoint Presentation</vt:lpstr>
      <vt:lpstr>Binary Coded Decimal (BCD)</vt:lpstr>
      <vt:lpstr>Conversion Table</vt:lpstr>
      <vt:lpstr>Conversion Calculators</vt:lpstr>
      <vt:lpstr>PowerPoint Presentation</vt:lpstr>
      <vt:lpstr>ASCII Codes</vt:lpstr>
      <vt:lpstr>PowerPoint Presentation</vt:lpstr>
      <vt:lpstr>End of Appendix A</vt:lpstr>
      <vt:lpstr>PowerPoint Presentation</vt:lpstr>
      <vt:lpstr>Sections 4-7 Circuit</vt:lpstr>
      <vt:lpstr>Section 8,9 Circuit</vt:lpstr>
      <vt:lpstr>PowerPoint Presentation</vt:lpstr>
      <vt:lpstr>Links</vt:lpstr>
      <vt:lpstr>Challenge 4A-1: Solution</vt:lpstr>
      <vt:lpstr>Challenge 4A-2: Solution</vt:lpstr>
      <vt:lpstr>Challenge 4A-3: Solution</vt:lpstr>
      <vt:lpstr>Challenge 4B: Solution</vt:lpstr>
      <vt:lpstr>Challenge 4C: Solution</vt:lpstr>
      <vt:lpstr>Challenge 4D-1: Solution</vt:lpstr>
      <vt:lpstr>Challenge 4D-2: Solution</vt:lpstr>
      <vt:lpstr>Challenge 4D-3: Solution</vt:lpstr>
      <vt:lpstr>Challenge 4E-1: Solution</vt:lpstr>
      <vt:lpstr>Challenge 4E-2: Solution</vt:lpstr>
      <vt:lpstr>Challenge 4E-3: Solution</vt:lpstr>
      <vt:lpstr>Challenge 4F: Hint</vt:lpstr>
      <vt:lpstr>Challenge 4F: Solution</vt:lpstr>
      <vt:lpstr>Challenge 5A: Solution</vt:lpstr>
      <vt:lpstr>Challenge 5B: Solution</vt:lpstr>
      <vt:lpstr>Challenge 5C: Solution</vt:lpstr>
      <vt:lpstr>Challenge 6A: Solution</vt:lpstr>
      <vt:lpstr>Challenge 6B: Solution</vt:lpstr>
      <vt:lpstr>Challenge 6C: Solutions</vt:lpstr>
      <vt:lpstr>Challenge 6D: Solution</vt:lpstr>
      <vt:lpstr>Challenge 6E: Solution</vt:lpstr>
      <vt:lpstr>Challenge 6F: Solution</vt:lpstr>
      <vt:lpstr>Challenge 7A Solution</vt:lpstr>
      <vt:lpstr>Challenge 7B-1 Solution</vt:lpstr>
      <vt:lpstr>Challenge 7B-2 Solution</vt:lpstr>
      <vt:lpstr>Challenge 7B-3 Solution</vt:lpstr>
      <vt:lpstr>Challenge 7D Solution</vt:lpstr>
      <vt:lpstr>Challenge 7E-1 Solution</vt:lpstr>
      <vt:lpstr>Challenge 7E-2 Solution</vt:lpstr>
      <vt:lpstr>Challenge 8A-1 Solution</vt:lpstr>
      <vt:lpstr>Challenge 8B-1 Solution</vt:lpstr>
      <vt:lpstr>Challenge 8B-2 Solution</vt:lpstr>
      <vt:lpstr>Links</vt:lpstr>
      <vt:lpstr>PowerPoint Presentation</vt:lpstr>
      <vt:lpstr>PowerPoint Presentation</vt:lpstr>
    </vt:vector>
  </TitlesOfParts>
  <Company>SIUC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BS2 Tutorial</dc:title>
  <dc:creator>M H</dc:creator>
  <cp:lastModifiedBy>Andrew Bell</cp:lastModifiedBy>
  <cp:revision>684</cp:revision>
  <cp:lastPrinted>2001-11-03T05:20:50Z</cp:lastPrinted>
  <dcterms:created xsi:type="dcterms:W3CDTF">2001-11-03T04:39:48Z</dcterms:created>
  <dcterms:modified xsi:type="dcterms:W3CDTF">2020-06-10T13:47:47Z</dcterms:modified>
</cp:coreProperties>
</file>