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7" r:id="rId2"/>
    <p:sldId id="260" r:id="rId3"/>
    <p:sldId id="256" r:id="rId4"/>
    <p:sldId id="259" r:id="rId5"/>
    <p:sldId id="261" r:id="rId6"/>
    <p:sldId id="262" r:id="rId7"/>
    <p:sldId id="263" r:id="rId8"/>
    <p:sldId id="264" r:id="rId9"/>
    <p:sldId id="258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8" r:id="rId19"/>
    <p:sldId id="277" r:id="rId20"/>
    <p:sldId id="284" r:id="rId21"/>
    <p:sldId id="273" r:id="rId22"/>
    <p:sldId id="276" r:id="rId23"/>
    <p:sldId id="274" r:id="rId24"/>
    <p:sldId id="275" r:id="rId25"/>
    <p:sldId id="279" r:id="rId26"/>
    <p:sldId id="280" r:id="rId27"/>
    <p:sldId id="281" r:id="rId28"/>
    <p:sldId id="282" r:id="rId29"/>
    <p:sldId id="283" r:id="rId3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0929"/>
  </p:normalViewPr>
  <p:slideViewPr>
    <p:cSldViewPr>
      <p:cViewPr varScale="1">
        <p:scale>
          <a:sx n="66" d="100"/>
          <a:sy n="66" d="100"/>
        </p:scale>
        <p:origin x="188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3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15.xml"/><Relationship Id="rId1" Type="http://schemas.openxmlformats.org/officeDocument/2006/relationships/slide" Target="slides/slide1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1" name="Rectangle 5">
            <a:extLst>
              <a:ext uri="{FF2B5EF4-FFF2-40B4-BE49-F238E27FC236}">
                <a16:creationId xmlns:a16="http://schemas.microsoft.com/office/drawing/2014/main" id="{1AD4D4CF-ABC5-4A7B-BE05-05F16E8DF594}"/>
              </a:ext>
            </a:extLst>
          </p:cNvPr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0647BA16-EC8D-4789-A713-E7E02C8A9512}"/>
              </a:ext>
            </a:extLst>
          </p:cNvPr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4648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815145B3-0181-467E-844E-DB694C272F25}"/>
              </a:ext>
            </a:extLst>
          </p:cNvPr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4" name="Rectangle 8">
            <a:extLst>
              <a:ext uri="{FF2B5EF4-FFF2-40B4-BE49-F238E27FC236}">
                <a16:creationId xmlns:a16="http://schemas.microsoft.com/office/drawing/2014/main" id="{7CB3EA0F-1227-49A9-BD64-DFA1CB6181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105" name="Rectangle 9">
            <a:extLst>
              <a:ext uri="{FF2B5EF4-FFF2-40B4-BE49-F238E27FC236}">
                <a16:creationId xmlns:a16="http://schemas.microsoft.com/office/drawing/2014/main" id="{AAB8D39C-CC94-41B0-8E7A-819A2055010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4490DB96-460C-46D5-957B-EA22C139FA5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  <p:transition>
    <p:randomBa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AFA35-20F5-4420-BA57-91DE01E256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E117CA-5FCC-4504-A1A8-6836A03363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BD9181-B952-41E1-915B-E27475539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FD057-FE2C-4370-B3A8-5AD79A337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4DCDF5-1103-470E-9A05-7CB67EA00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6E307D-793B-4BD2-A321-FA80CC6CD3B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593547"/>
      </p:ext>
    </p:extLst>
  </p:cSld>
  <p:clrMapOvr>
    <a:masterClrMapping/>
  </p:clrMapOvr>
  <p:transition>
    <p:randomBa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9B60-86CC-47F1-ADCF-1D5D52A8CB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705600" y="609600"/>
            <a:ext cx="2133600" cy="6019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B6F78EC-F12C-4C30-823C-81BA2FFBEFF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304800" y="609600"/>
            <a:ext cx="6248400" cy="6019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125AB3-DEFA-4E57-8AC4-A7ECFC996E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5C67CD-CE21-43E2-8C58-FC85AA0A0A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AEA5A-C1CB-4981-AF01-18999E22AC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E74276-E986-45AC-8C33-D60357FDAD6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680688"/>
      </p:ext>
    </p:extLst>
  </p:cSld>
  <p:clrMapOvr>
    <a:masterClrMapping/>
  </p:clrMapOvr>
  <p:transition>
    <p:randomBa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FE308-DA2E-4295-961B-9298C1C0A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F465C-4BAF-4512-9750-61C839F4BC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0DC4DF-37A3-4899-B748-3B73B10CF2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F9FD6-B59E-4A50-8A08-2901A4B83E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4CBDEB-866B-4B41-8F69-DC9889CDB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E633DD-2741-42B5-9AD5-DB8650B5FA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1116964"/>
      </p:ext>
    </p:extLst>
  </p:cSld>
  <p:clrMapOvr>
    <a:masterClrMapping/>
  </p:clrMapOvr>
  <p:transition>
    <p:randomBa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CFF9D1-19CE-4C5A-8A02-EB35941A1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919D0-C0A7-4A4E-AADF-93BFA05B4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4DD064-91BC-4F29-92E2-6ACFEE1A7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97BBF7-3948-424F-89EA-38F102CAF1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65586D-716A-422A-B569-4B95B9C1D2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17A8AB-0FA6-49F7-B28A-30FAF395DC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223431"/>
      </p:ext>
    </p:extLst>
  </p:cSld>
  <p:clrMapOvr>
    <a:masterClrMapping/>
  </p:clrMapOvr>
  <p:transition>
    <p:randomBa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7649A8-38F1-41ED-BD81-8E7968D7C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5EE731-3362-48CC-9376-11180374406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04800" y="1981200"/>
            <a:ext cx="4191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171D57-AB63-41C8-B998-527449FDE5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91000" cy="464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6DFFDE-BBEE-4EB8-A73E-4B1DC6818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460CA9-3E5A-4A3B-A7D6-FF1B7306F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B011CC-CEFB-42C3-88F6-91572AD55A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418A45-01FD-4034-8EA0-5E43DFA0BF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100234"/>
      </p:ext>
    </p:extLst>
  </p:cSld>
  <p:clrMapOvr>
    <a:masterClrMapping/>
  </p:clrMapOvr>
  <p:transition>
    <p:randomBa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0E7463-708C-4446-B7E4-68AC544023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61C3FED-24AE-462E-A8C1-6F44D26ABC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1C2168-E0F2-48FB-ADC7-25CAEE48AB6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3AA1ED8-7727-4639-B8E2-E585E15C5E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E6941A-A4C7-4E98-AB92-FEF09E4E8EF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A0E6186-B88A-4D88-B7E4-F28089EEC4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FB39B9C-3C38-41E4-991E-816EAD4B27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18F71A-FDAA-4259-92CB-AB88DA1B4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9A9920-28E1-48E8-9060-FBCD2734B4B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6248956"/>
      </p:ext>
    </p:extLst>
  </p:cSld>
  <p:clrMapOvr>
    <a:masterClrMapping/>
  </p:clrMapOvr>
  <p:transition>
    <p:randomBa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3072E5-9367-4760-B88A-F03A1B6F8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1A9BDB6-26D6-429C-B9F4-645967E04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827E2AA-76DD-45C4-975A-41FF15356E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6B80BC-1482-4D72-A8B5-070097E09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A41306F-E625-45AD-8081-1AEF88FB54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9454675"/>
      </p:ext>
    </p:extLst>
  </p:cSld>
  <p:clrMapOvr>
    <a:masterClrMapping/>
  </p:clrMapOvr>
  <p:transition>
    <p:randomBa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7ADE0C-A493-4D77-BA0E-122857966A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6FCA8D5-BE8E-4EF3-B63E-85979F74D2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8A42C5-960D-4DD8-B6D1-A2EC66931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28FB8B-B443-495F-A45C-EEC2B5AEDED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3110536"/>
      </p:ext>
    </p:extLst>
  </p:cSld>
  <p:clrMapOvr>
    <a:masterClrMapping/>
  </p:clrMapOvr>
  <p:transition>
    <p:randomBa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896569-ED88-4351-9FCF-89AAC7F90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E8FC9B-6B35-409E-BC25-79C1186375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52A949-4488-49D4-99E6-3AE6EDDC26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68F6F8-3091-4514-87E5-2FD0F8BD4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5757B7-2A18-47C2-8275-5B5A248BA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F0D63-FA49-4B54-BACC-30C4F8D194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FCF6DE-879E-4C3E-A98D-DEC167BA40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0887178"/>
      </p:ext>
    </p:extLst>
  </p:cSld>
  <p:clrMapOvr>
    <a:masterClrMapping/>
  </p:clrMapOvr>
  <p:transition>
    <p:randomBa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645DB-F9B7-4D7C-B67E-9DE86F1422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0C1AD6-1566-4221-B2AA-DAC0C420C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A6109E4-70D0-4E69-B3CE-E074020D3C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C827183-3A2C-4140-9C2A-84A9FE3FE5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7D26181-4351-4123-BFAD-C3781F184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267F97B-B24F-4DAD-8742-DCDDDB494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3A8F77-18F4-4ED4-ACA3-82394F8E4C1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7554952"/>
      </p:ext>
    </p:extLst>
  </p:cSld>
  <p:clrMapOvr>
    <a:masterClrMapping/>
  </p:clrMapOvr>
  <p:transition>
    <p:randomBa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rotWithShape="0">
          <a:gsLst>
            <a:gs pos="0">
              <a:srgbClr val="FFEFD1"/>
            </a:gs>
            <a:gs pos="64999">
              <a:srgbClr val="F0EBD5"/>
            </a:gs>
            <a:gs pos="100000">
              <a:srgbClr val="D1C39F"/>
            </a:gs>
          </a:gsLst>
          <a:path path="shape">
            <a:fillToRect l="50000" t="50000" r="50000" b="5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5">
            <a:extLst>
              <a:ext uri="{FF2B5EF4-FFF2-40B4-BE49-F238E27FC236}">
                <a16:creationId xmlns:a16="http://schemas.microsoft.com/office/drawing/2014/main" id="{1D066A5C-4348-4E66-BFB5-10AA4ABC89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04800" y="609600"/>
            <a:ext cx="8534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62F58C8E-C0A1-493B-829C-AB3B6C2238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04800" y="1981200"/>
            <a:ext cx="8534400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735971DB-48E1-4DE8-AD27-C2D43BF8AF4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4008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080" name="Rectangle 8">
            <a:extLst>
              <a:ext uri="{FF2B5EF4-FFF2-40B4-BE49-F238E27FC236}">
                <a16:creationId xmlns:a16="http://schemas.microsoft.com/office/drawing/2014/main" id="{9CE4767D-4DD1-4798-B3ED-23EFB1F42C6D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008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endParaRPr lang="en-US" altLang="en-US"/>
          </a:p>
        </p:txBody>
      </p:sp>
      <p:sp>
        <p:nvSpPr>
          <p:cNvPr id="3081" name="Rectangle 9">
            <a:extLst>
              <a:ext uri="{FF2B5EF4-FFF2-40B4-BE49-F238E27FC236}">
                <a16:creationId xmlns:a16="http://schemas.microsoft.com/office/drawing/2014/main" id="{BF131560-582B-42F6-A6D8-07295586919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686800" y="6553200"/>
            <a:ext cx="45720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  <a:latin typeface="+mn-lt"/>
              </a:defRPr>
            </a:lvl1pPr>
          </a:lstStyle>
          <a:p>
            <a:fld id="{1AE07949-2F79-49ED-9875-6232B380F88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randomBar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parallaxinc.com/downloads/Documentation/Basic%20Stamps/BASIC%20Stamp%201%20App%20Notes%20v1.9.pdf" TargetMode="External"/><Relationship Id="rId2" Type="http://schemas.openxmlformats.org/officeDocument/2006/relationships/hyperlink" Target="http://parallaxinc.com/downloads/Documentation/Basic%20Stamps/BASIC%20Stamp%20Manual%20v2.0.pdf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parallaxinc.com/downloads/software/BASIC_Stamps/Setup%20Stamp%20Editor.exe" TargetMode="External"/><Relationship Id="rId4" Type="http://schemas.openxmlformats.org/officeDocument/2006/relationships/hyperlink" Target="http://parallaxinc.com/downloads/Documentation/Basic%20Stamps/BASIC%20Stamp%202%20App%20Notes%20v1.9.pdf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1404B25D-F2B9-45B8-9BA2-4B017ED1ED3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/>
              <a:t>Basic Stamp Quick Start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61F1AF32-37EA-44B0-AC63-F30D717A0A7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randomBar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402375E7-F70B-447D-80FD-4297CC3888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Pins on the BS2 package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797D527-52B2-4A3A-A8BD-077A0D280C4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(1) Sout</a:t>
            </a:r>
          </a:p>
          <a:p>
            <a:pPr>
              <a:lnSpc>
                <a:spcPct val="90000"/>
              </a:lnSpc>
            </a:pPr>
            <a:r>
              <a:rPr lang="en-US" altLang="en-US"/>
              <a:t>(2) Sin</a:t>
            </a:r>
          </a:p>
          <a:p>
            <a:pPr>
              <a:lnSpc>
                <a:spcPct val="90000"/>
              </a:lnSpc>
            </a:pPr>
            <a:r>
              <a:rPr lang="en-US" altLang="en-US"/>
              <a:t>(3) ATN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Serial connection to PC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To DB9 pins 2,3,4</a:t>
            </a:r>
          </a:p>
          <a:p>
            <a:pPr>
              <a:lnSpc>
                <a:spcPct val="90000"/>
              </a:lnSpc>
            </a:pPr>
            <a:r>
              <a:rPr lang="en-US" altLang="en-US"/>
              <a:t>(4) Vss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Ground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Pin 5 on DB9</a:t>
            </a:r>
          </a:p>
          <a:p>
            <a:pPr>
              <a:lnSpc>
                <a:spcPct val="90000"/>
              </a:lnSpc>
            </a:pPr>
            <a:r>
              <a:rPr lang="en-US" altLang="en-US"/>
              <a:t>Also connect DB9 pin 6 to DB9 pin 7</a:t>
            </a:r>
          </a:p>
        </p:txBody>
      </p:sp>
      <p:pic>
        <p:nvPicPr>
          <p:cNvPr id="16389" name="Picture 5" descr="C:\Documents and Settings\hudson\My Documents\Teaching\HCI-833\Slides\Support Images\bs2_serial_pins.jpg">
            <a:extLst>
              <a:ext uri="{FF2B5EF4-FFF2-40B4-BE49-F238E27FC236}">
                <a16:creationId xmlns:a16="http://schemas.microsoft.com/office/drawing/2014/main" id="{0F9970DE-4CAC-4D6D-84F6-7F92D6CE8B0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8100" y="2514600"/>
            <a:ext cx="4025900" cy="211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40366635-0A8F-4809-97A5-FD090138B7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Pins on the BS2 package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FAF2F3FE-DA11-49C3-A9BD-8B66768CB9A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(24) Vin</a:t>
            </a:r>
          </a:p>
          <a:p>
            <a:pPr lvl="1"/>
            <a:r>
              <a:rPr lang="en-US" altLang="en-US" sz="2400"/>
              <a:t>Power in</a:t>
            </a:r>
          </a:p>
          <a:p>
            <a:pPr lvl="1"/>
            <a:r>
              <a:rPr lang="en-US" altLang="en-US" sz="2400"/>
              <a:t>5.5-15v unregulated</a:t>
            </a:r>
          </a:p>
          <a:p>
            <a:pPr lvl="1"/>
            <a:r>
              <a:rPr lang="en-US" altLang="en-US" sz="2400"/>
              <a:t>Red wire of 9v battery</a:t>
            </a:r>
          </a:p>
          <a:p>
            <a:r>
              <a:rPr lang="en-US" altLang="en-US" sz="2800"/>
              <a:t>(23) Vss (same as pin 4)</a:t>
            </a:r>
          </a:p>
          <a:p>
            <a:pPr lvl="1"/>
            <a:r>
              <a:rPr lang="en-US" altLang="en-US" sz="2400"/>
              <a:t>Ground (black wire of 9v)</a:t>
            </a:r>
          </a:p>
          <a:p>
            <a:pPr lvl="1"/>
            <a:r>
              <a:rPr lang="en-US" altLang="en-US" sz="2400"/>
              <a:t>Connect to blue bus</a:t>
            </a:r>
          </a:p>
          <a:p>
            <a:r>
              <a:rPr lang="en-US" altLang="en-US" sz="2800"/>
              <a:t>(22) Vdd</a:t>
            </a:r>
          </a:p>
          <a:p>
            <a:pPr lvl="1"/>
            <a:r>
              <a:rPr lang="en-US" altLang="en-US" sz="2400"/>
              <a:t>+5v out (regulated)</a:t>
            </a:r>
          </a:p>
          <a:p>
            <a:pPr lvl="1"/>
            <a:r>
              <a:rPr lang="en-US" altLang="en-US" sz="2400"/>
              <a:t>Connect to red bus</a:t>
            </a:r>
          </a:p>
        </p:txBody>
      </p:sp>
      <p:pic>
        <p:nvPicPr>
          <p:cNvPr id="14340" name="Picture 4">
            <a:extLst>
              <a:ext uri="{FF2B5EF4-FFF2-40B4-BE49-F238E27FC236}">
                <a16:creationId xmlns:a16="http://schemas.microsoft.com/office/drawing/2014/main" id="{BEF2036C-D68F-4DC7-A3F7-173234CED9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057400"/>
            <a:ext cx="3259138" cy="377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Bar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C2C6F82D-7C50-45DA-86DC-4BD5CCD7D6F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Pins on the BS2 package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66F593C7-7945-43A1-8DD5-1AE34BEF2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(5…12) I/O pins </a:t>
            </a:r>
          </a:p>
          <a:p>
            <a:pPr lvl="1"/>
            <a:r>
              <a:rPr lang="en-US" altLang="en-US"/>
              <a:t>P0…P7</a:t>
            </a:r>
          </a:p>
          <a:p>
            <a:pPr lvl="1"/>
            <a:r>
              <a:rPr lang="en-US" altLang="en-US"/>
              <a:t>Each has 20mA out limit</a:t>
            </a:r>
          </a:p>
          <a:p>
            <a:pPr lvl="1"/>
            <a:r>
              <a:rPr lang="en-US" altLang="en-US"/>
              <a:t>Each has 25mA in limit</a:t>
            </a:r>
          </a:p>
          <a:p>
            <a:pPr lvl="1"/>
            <a:r>
              <a:rPr lang="en-US" altLang="en-US"/>
              <a:t>50mA max total</a:t>
            </a:r>
          </a:p>
          <a:p>
            <a:r>
              <a:rPr lang="en-US" altLang="en-US"/>
              <a:t>(13…20) I/O pins </a:t>
            </a:r>
          </a:p>
          <a:p>
            <a:pPr lvl="1"/>
            <a:r>
              <a:rPr lang="en-US" altLang="en-US"/>
              <a:t>P8…P15</a:t>
            </a:r>
          </a:p>
          <a:p>
            <a:pPr lvl="1"/>
            <a:r>
              <a:rPr lang="en-US" altLang="en-US"/>
              <a:t>Same current limits</a:t>
            </a:r>
          </a:p>
        </p:txBody>
      </p:sp>
      <p:pic>
        <p:nvPicPr>
          <p:cNvPr id="15364" name="Picture 4">
            <a:extLst>
              <a:ext uri="{FF2B5EF4-FFF2-40B4-BE49-F238E27FC236}">
                <a16:creationId xmlns:a16="http://schemas.microsoft.com/office/drawing/2014/main" id="{ADDABA4D-2433-4D0D-B992-63BEC3FBD8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057400"/>
            <a:ext cx="3259138" cy="377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Bar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id="{661D647A-564F-4119-94F2-E5362AE137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Connect and try it…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3442D41B-D608-42F0-BDF8-1B206F4EC8D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Run programming environment</a:t>
            </a:r>
          </a:p>
          <a:p>
            <a:pPr>
              <a:lnSpc>
                <a:spcPct val="90000"/>
              </a:lnSpc>
            </a:pPr>
            <a:r>
              <a:rPr lang="en-US" altLang="en-US"/>
              <a:t>Type in this program: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debug “Hello world!”, cr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altLang="en-US">
                <a:latin typeface="Courier New" panose="02070309020205020404" pitchFamily="49" charset="0"/>
              </a:rPr>
              <a:t>end</a:t>
            </a:r>
          </a:p>
          <a:p>
            <a:pPr>
              <a:lnSpc>
                <a:spcPct val="90000"/>
              </a:lnSpc>
            </a:pPr>
            <a:r>
              <a:rPr lang="en-US" altLang="en-US"/>
              <a:t>Save your program! (ctrl-S)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Environment will hang on occasion</a:t>
            </a:r>
          </a:p>
          <a:p>
            <a:pPr>
              <a:lnSpc>
                <a:spcPct val="90000"/>
              </a:lnSpc>
            </a:pPr>
            <a:r>
              <a:rPr lang="en-US" altLang="en-US"/>
              <a:t>Run it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Type ctrl-R, press “play” icon, or </a:t>
            </a:r>
            <a:br>
              <a:rPr lang="en-US" altLang="en-US"/>
            </a:br>
            <a:r>
              <a:rPr lang="en-US" altLang="en-US"/>
              <a:t>choose from “Run” menu</a:t>
            </a:r>
          </a:p>
        </p:txBody>
      </p:sp>
    </p:spTree>
  </p:cSld>
  <p:clrMapOvr>
    <a:masterClrMapping/>
  </p:clrMapOvr>
  <p:transition>
    <p:randomBar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id="{3E41FF58-859D-4DB9-938C-80EFB5ADFB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Hardware Hello World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2C8D103F-2921-46AE-BE2B-768DDDD7A5D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Pop quiz:</a:t>
            </a:r>
          </a:p>
          <a:p>
            <a:pPr lvl="1"/>
            <a:r>
              <a:rPr lang="en-US" altLang="en-US"/>
              <a:t>We want to drive this LED </a:t>
            </a:r>
            <a:br>
              <a:rPr lang="en-US" altLang="en-US"/>
            </a:br>
            <a:r>
              <a:rPr lang="en-US" altLang="en-US"/>
              <a:t>at about 10mA </a:t>
            </a:r>
          </a:p>
          <a:p>
            <a:pPr lvl="1"/>
            <a:r>
              <a:rPr lang="en-US" altLang="en-US"/>
              <a:t>What’s the value of the </a:t>
            </a:r>
            <a:br>
              <a:rPr lang="en-US" altLang="en-US"/>
            </a:br>
            <a:r>
              <a:rPr lang="en-US" altLang="en-US"/>
              <a:t>resistor?</a:t>
            </a:r>
          </a:p>
        </p:txBody>
      </p:sp>
      <p:grpSp>
        <p:nvGrpSpPr>
          <p:cNvPr id="18441" name="Group 9">
            <a:extLst>
              <a:ext uri="{FF2B5EF4-FFF2-40B4-BE49-F238E27FC236}">
                <a16:creationId xmlns:a16="http://schemas.microsoft.com/office/drawing/2014/main" id="{F887D784-0E63-40CE-8B94-D30CC6B4AB9C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2362200"/>
            <a:ext cx="3048000" cy="4114800"/>
            <a:chOff x="3120" y="1488"/>
            <a:chExt cx="1920" cy="2592"/>
          </a:xfrm>
        </p:grpSpPr>
        <p:pic>
          <p:nvPicPr>
            <p:cNvPr id="18437" name="Picture 5">
              <a:extLst>
                <a:ext uri="{FF2B5EF4-FFF2-40B4-BE49-F238E27FC236}">
                  <a16:creationId xmlns:a16="http://schemas.microsoft.com/office/drawing/2014/main" id="{4C9CB868-18B7-47A5-AFF6-C33919BF7F2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1488"/>
              <a:ext cx="1494" cy="25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8438" name="Text Box 6">
              <a:extLst>
                <a:ext uri="{FF2B5EF4-FFF2-40B4-BE49-F238E27FC236}">
                  <a16:creationId xmlns:a16="http://schemas.microsoft.com/office/drawing/2014/main" id="{F43AC563-DB00-4240-A28D-DA38CE28D9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1632"/>
              <a:ext cx="43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</a:rPr>
                <a:t>P0</a:t>
              </a:r>
            </a:p>
          </p:txBody>
        </p:sp>
      </p:grpSp>
      <p:sp>
        <p:nvSpPr>
          <p:cNvPr id="18442" name="Rectangle 10">
            <a:extLst>
              <a:ext uri="{FF2B5EF4-FFF2-40B4-BE49-F238E27FC236}">
                <a16:creationId xmlns:a16="http://schemas.microsoft.com/office/drawing/2014/main" id="{D1BE6CEE-1DF3-4371-AE70-A6D62209B8F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53200" y="3505200"/>
            <a:ext cx="838200" cy="5334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id="{E46F80E9-B32B-4816-B041-9377D17E5C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Hardware Hello World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73336ED0-8CFA-4D7E-A8F7-595BD81D54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500</a:t>
            </a:r>
            <a:r>
              <a:rPr lang="en-US" altLang="en-US" sz="2800">
                <a:cs typeface="Arial" panose="020B0604020202020204" pitchFamily="34" charset="0"/>
              </a:rPr>
              <a:t>Ω</a:t>
            </a:r>
            <a:r>
              <a:rPr lang="en-US" altLang="en-US" sz="2800"/>
              <a:t> (but only had 470</a:t>
            </a:r>
            <a:r>
              <a:rPr lang="en-US" altLang="en-US" sz="2800">
                <a:cs typeface="Arial" panose="020B0604020202020204" pitchFamily="34" charset="0"/>
              </a:rPr>
              <a:t>Ω…)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cs typeface="Arial" panose="020B0604020202020204" pitchFamily="34" charset="0"/>
              </a:rPr>
              <a:t>Wire this…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cs typeface="Arial" panose="020B0604020202020204" pitchFamily="34" charset="0"/>
              </a:rPr>
              <a:t>Long wire on LED </a:t>
            </a:r>
            <a:br>
              <a:rPr lang="en-US" altLang="en-US" sz="2400">
                <a:cs typeface="Arial" panose="020B0604020202020204" pitchFamily="34" charset="0"/>
              </a:rPr>
            </a:br>
            <a:r>
              <a:rPr lang="en-US" altLang="en-US" sz="2400">
                <a:cs typeface="Arial" panose="020B0604020202020204" pitchFamily="34" charset="0"/>
              </a:rPr>
              <a:t>is positive side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cs typeface="Arial" panose="020B0604020202020204" pitchFamily="34" charset="0"/>
              </a:rPr>
              <a:t>Program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  <a:cs typeface="Arial" panose="020B0604020202020204" pitchFamily="34" charset="0"/>
              </a:rPr>
              <a:t>out_pin con 0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  <a:cs typeface="Arial" panose="020B0604020202020204" pitchFamily="34" charset="0"/>
              </a:rPr>
              <a:t>top: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  <a:cs typeface="Arial" panose="020B0604020202020204" pitchFamily="34" charset="0"/>
              </a:rPr>
              <a:t>  high out_pin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  <a:cs typeface="Arial" panose="020B0604020202020204" pitchFamily="34" charset="0"/>
              </a:rPr>
              <a:t>  pause 500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  <a:cs typeface="Arial" panose="020B0604020202020204" pitchFamily="34" charset="0"/>
              </a:rPr>
              <a:t>  low out_pin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  <a:cs typeface="Arial" panose="020B0604020202020204" pitchFamily="34" charset="0"/>
              </a:rPr>
              <a:t>  pause 500</a:t>
            </a:r>
          </a:p>
          <a:p>
            <a:pPr lvl="3">
              <a:lnSpc>
                <a:spcPct val="80000"/>
              </a:lnSpc>
              <a:buFontTx/>
              <a:buNone/>
            </a:pPr>
            <a:r>
              <a:rPr lang="en-US" altLang="en-US" sz="2400" b="1">
                <a:latin typeface="Courier New" panose="02070309020205020404" pitchFamily="49" charset="0"/>
                <a:cs typeface="Arial" panose="020B0604020202020204" pitchFamily="34" charset="0"/>
              </a:rPr>
              <a:t>goto top</a:t>
            </a:r>
          </a:p>
          <a:p>
            <a:pPr>
              <a:lnSpc>
                <a:spcPct val="90000"/>
              </a:lnSpc>
            </a:pPr>
            <a:endParaRPr lang="en-US" altLang="en-US" sz="3600" b="1">
              <a:latin typeface="Courier New" panose="02070309020205020404" pitchFamily="49" charset="0"/>
            </a:endParaRPr>
          </a:p>
        </p:txBody>
      </p:sp>
      <p:grpSp>
        <p:nvGrpSpPr>
          <p:cNvPr id="19460" name="Group 4">
            <a:extLst>
              <a:ext uri="{FF2B5EF4-FFF2-40B4-BE49-F238E27FC236}">
                <a16:creationId xmlns:a16="http://schemas.microsoft.com/office/drawing/2014/main" id="{4AA544CB-D187-40C4-9D87-FDC1ED00D9A3}"/>
              </a:ext>
            </a:extLst>
          </p:cNvPr>
          <p:cNvGrpSpPr>
            <a:grpSpLocks/>
          </p:cNvGrpSpPr>
          <p:nvPr/>
        </p:nvGrpSpPr>
        <p:grpSpPr bwMode="auto">
          <a:xfrm>
            <a:off x="5867400" y="2362200"/>
            <a:ext cx="3048000" cy="4114800"/>
            <a:chOff x="3120" y="1488"/>
            <a:chExt cx="1920" cy="2592"/>
          </a:xfrm>
        </p:grpSpPr>
        <p:pic>
          <p:nvPicPr>
            <p:cNvPr id="19461" name="Picture 5">
              <a:extLst>
                <a:ext uri="{FF2B5EF4-FFF2-40B4-BE49-F238E27FC236}">
                  <a16:creationId xmlns:a16="http://schemas.microsoft.com/office/drawing/2014/main" id="{744F76B2-DFA7-41AC-BCE9-1D9AA3B678F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20" y="1488"/>
              <a:ext cx="1494" cy="25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9462" name="Text Box 6">
              <a:extLst>
                <a:ext uri="{FF2B5EF4-FFF2-40B4-BE49-F238E27FC236}">
                  <a16:creationId xmlns:a16="http://schemas.microsoft.com/office/drawing/2014/main" id="{CB6B2F5D-40B3-48DE-9D05-8138CF81D4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08" y="1632"/>
              <a:ext cx="432" cy="296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en-US">
                  <a:latin typeface="Arial" panose="020B0604020202020204" pitchFamily="34" charset="0"/>
                </a:rPr>
                <a:t>P0</a:t>
              </a:r>
            </a:p>
          </p:txBody>
        </p:sp>
      </p:grpSp>
    </p:spTree>
  </p:cSld>
  <p:clrMapOvr>
    <a:masterClrMapping/>
  </p:clrMapOvr>
  <p:transition>
    <p:randomBar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D2F8A464-7278-45F4-AEC6-9D78E0AB7FC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About the Program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8795EE7F-8281-4D0F-B6B2-F82495E3DE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3600" b="1">
                <a:latin typeface="Courier New" panose="02070309020205020404" pitchFamily="49" charset="0"/>
                <a:cs typeface="Arial" panose="020B0604020202020204" pitchFamily="34" charset="0"/>
              </a:rPr>
              <a:t>out_pin con 0		</a:t>
            </a:r>
            <a:r>
              <a:rPr lang="en-US" altLang="en-US" sz="3600">
                <a:solidFill>
                  <a:schemeClr val="hlink"/>
                </a:solidFill>
                <a:cs typeface="Arial" panose="020B0604020202020204" pitchFamily="34" charset="0"/>
              </a:rPr>
              <a:t>’const declaration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3600" b="1">
                <a:latin typeface="Courier New" panose="02070309020205020404" pitchFamily="49" charset="0"/>
                <a:cs typeface="Arial" panose="020B0604020202020204" pitchFamily="34" charset="0"/>
              </a:rPr>
              <a:t>top:				</a:t>
            </a:r>
            <a:r>
              <a:rPr lang="en-US" altLang="en-US" sz="3600">
                <a:solidFill>
                  <a:schemeClr val="hlink"/>
                </a:solidFill>
                <a:cs typeface="Arial" panose="020B0604020202020204" pitchFamily="34" charset="0"/>
              </a:rPr>
              <a:t>’label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3600" b="1">
                <a:latin typeface="Courier New" panose="02070309020205020404" pitchFamily="49" charset="0"/>
                <a:cs typeface="Arial" panose="020B0604020202020204" pitchFamily="34" charset="0"/>
              </a:rPr>
              <a:t>  high out_pin	</a:t>
            </a:r>
            <a:r>
              <a:rPr lang="en-US" altLang="en-US" sz="3600">
                <a:solidFill>
                  <a:schemeClr val="hlink"/>
                </a:solidFill>
                <a:cs typeface="Arial" panose="020B0604020202020204" pitchFamily="34" charset="0"/>
              </a:rPr>
              <a:t>’pull pin high (+5v)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3600" b="1">
                <a:latin typeface="Courier New" panose="02070309020205020404" pitchFamily="49" charset="0"/>
                <a:cs typeface="Arial" panose="020B0604020202020204" pitchFamily="34" charset="0"/>
              </a:rPr>
              <a:t>  pause 500		</a:t>
            </a:r>
            <a:r>
              <a:rPr lang="en-US" altLang="en-US" sz="3600">
                <a:solidFill>
                  <a:schemeClr val="hlink"/>
                </a:solidFill>
                <a:cs typeface="Arial" panose="020B0604020202020204" pitchFamily="34" charset="0"/>
              </a:rPr>
              <a:t>’delay 500ms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3600" b="1">
                <a:latin typeface="Courier New" panose="02070309020205020404" pitchFamily="49" charset="0"/>
                <a:cs typeface="Arial" panose="020B0604020202020204" pitchFamily="34" charset="0"/>
              </a:rPr>
              <a:t>  low out_pin		</a:t>
            </a:r>
            <a:r>
              <a:rPr lang="en-US" altLang="en-US" sz="3600">
                <a:solidFill>
                  <a:schemeClr val="hlink"/>
                </a:solidFill>
                <a:cs typeface="Arial" panose="020B0604020202020204" pitchFamily="34" charset="0"/>
              </a:rPr>
              <a:t>’pull pin low (0v)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3600" b="1">
                <a:latin typeface="Courier New" panose="02070309020205020404" pitchFamily="49" charset="0"/>
                <a:cs typeface="Arial" panose="020B0604020202020204" pitchFamily="34" charset="0"/>
              </a:rPr>
              <a:t>  pause 500		</a:t>
            </a:r>
            <a:r>
              <a:rPr lang="en-US" altLang="en-US" sz="3600">
                <a:solidFill>
                  <a:schemeClr val="hlink"/>
                </a:solidFill>
                <a:cs typeface="Arial" panose="020B0604020202020204" pitchFamily="34" charset="0"/>
              </a:rPr>
              <a:t>’delay 500ms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3600" b="1">
                <a:latin typeface="Courier New" panose="02070309020205020404" pitchFamily="49" charset="0"/>
                <a:cs typeface="Arial" panose="020B0604020202020204" pitchFamily="34" charset="0"/>
              </a:rPr>
              <a:t>goto top			</a:t>
            </a:r>
            <a:r>
              <a:rPr lang="en-US" altLang="en-US" sz="3600">
                <a:solidFill>
                  <a:schemeClr val="hlink"/>
                </a:solidFill>
                <a:cs typeface="Arial" panose="020B0604020202020204" pitchFamily="34" charset="0"/>
              </a:rPr>
              <a:t>’do it again</a:t>
            </a:r>
          </a:p>
          <a:p>
            <a:endParaRPr lang="en-US" altLang="en-US" sz="2800"/>
          </a:p>
        </p:txBody>
      </p: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04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5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build="p" bldLvl="2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2A5C21AE-E54B-48B1-B029-1F338F35EB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Push Button Input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5276F395-9293-4421-B2AE-A82CAE969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What’s the difference?</a:t>
            </a:r>
          </a:p>
        </p:txBody>
      </p:sp>
      <p:pic>
        <p:nvPicPr>
          <p:cNvPr id="21508" name="Picture 4" descr="C:\Documents and Settings\hudson\My Documents\Teaching\HCI-833\Slides\Support Images\switches_schematic.jpg">
            <a:extLst>
              <a:ext uri="{FF2B5EF4-FFF2-40B4-BE49-F238E27FC236}">
                <a16:creationId xmlns:a16="http://schemas.microsoft.com/office/drawing/2014/main" id="{4B6DD84C-B7D5-4918-B36B-DC9D343FF9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124200"/>
            <a:ext cx="4953000" cy="354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247ADB1D-32CD-44EC-A0BA-C8ECF32D00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Push Button Input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C3F51853-377F-4EED-A223-B89085E6C7D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What’s the difference?</a:t>
            </a:r>
          </a:p>
          <a:p>
            <a:pPr lvl="1"/>
            <a:r>
              <a:rPr lang="en-US" altLang="en-US"/>
              <a:t>Active high (right) vs. active low (left)</a:t>
            </a:r>
          </a:p>
          <a:p>
            <a:endParaRPr lang="en-US" altLang="en-US"/>
          </a:p>
          <a:p>
            <a:r>
              <a:rPr lang="en-US" altLang="en-US"/>
              <a:t>Why 10K?</a:t>
            </a:r>
          </a:p>
        </p:txBody>
      </p:sp>
      <p:pic>
        <p:nvPicPr>
          <p:cNvPr id="27652" name="Picture 4" descr="C:\Documents and Settings\hudson\My Documents\Teaching\HCI-833\Slides\Support Images\switches_schematic.jpg">
            <a:extLst>
              <a:ext uri="{FF2B5EF4-FFF2-40B4-BE49-F238E27FC236}">
                <a16:creationId xmlns:a16="http://schemas.microsoft.com/office/drawing/2014/main" id="{DD56BCE0-632F-4B30-BB84-F0E89C6F1D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124200"/>
            <a:ext cx="4953000" cy="354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0C344718-F592-4D2F-9CCE-D9769F0EF9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Push Button Input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D35AD1E4-8086-4904-BE23-EFC2A85AC7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What’s the difference?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Active high (right) vs. active low (left)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Why 10K?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Not critical,but</a:t>
            </a:r>
            <a:br>
              <a:rPr lang="en-US" altLang="en-US"/>
            </a:br>
            <a:r>
              <a:rPr lang="en-US" altLang="en-US"/>
              <a:t>don’t need </a:t>
            </a:r>
            <a:br>
              <a:rPr lang="en-US" altLang="en-US"/>
            </a:br>
            <a:r>
              <a:rPr lang="en-US" altLang="en-US"/>
              <a:t>much current</a:t>
            </a:r>
          </a:p>
          <a:p>
            <a:pPr lvl="1"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solidFill>
                  <a:schemeClr val="bg1"/>
                </a:solidFill>
              </a:rPr>
              <a:t>.</a:t>
            </a:r>
          </a:p>
        </p:txBody>
      </p:sp>
      <p:pic>
        <p:nvPicPr>
          <p:cNvPr id="26628" name="Picture 4" descr="C:\Documents and Settings\hudson\My Documents\Teaching\HCI-833\Slides\Support Images\switches_schematic.jpg">
            <a:extLst>
              <a:ext uri="{FF2B5EF4-FFF2-40B4-BE49-F238E27FC236}">
                <a16:creationId xmlns:a16="http://schemas.microsoft.com/office/drawing/2014/main" id="{55F31CB7-EDBF-4467-8710-20370D622D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124200"/>
            <a:ext cx="4953000" cy="354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4F550FF4-0DB5-4AAF-9CF1-21EBF37018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Basic Stamp II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B9BCE6E-A853-4165-AE41-110AAFC7E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Self contained computer</a:t>
            </a:r>
          </a:p>
          <a:p>
            <a:pPr lvl="1"/>
            <a:r>
              <a:rPr lang="en-US" altLang="en-US"/>
              <a:t>“Micro-controller” </a:t>
            </a:r>
          </a:p>
          <a:p>
            <a:pPr lvl="2"/>
            <a:r>
              <a:rPr lang="en-US" altLang="en-US"/>
              <a:t>Specialized for “embedded”</a:t>
            </a:r>
            <a:br>
              <a:rPr lang="en-US" altLang="en-US"/>
            </a:br>
            <a:r>
              <a:rPr lang="en-US" altLang="en-US"/>
              <a:t>computing  (sensing and controlling things)</a:t>
            </a:r>
          </a:p>
          <a:p>
            <a:pPr lvl="1"/>
            <a:r>
              <a:rPr lang="en-US" altLang="en-US"/>
              <a:t>Built in programming language</a:t>
            </a:r>
          </a:p>
          <a:p>
            <a:pPr lvl="2"/>
            <a:r>
              <a:rPr lang="en-US" altLang="en-US"/>
              <a:t>PicBasic (interpreted)</a:t>
            </a:r>
          </a:p>
          <a:p>
            <a:pPr lvl="2"/>
            <a:r>
              <a:rPr lang="en-US" altLang="en-US"/>
              <a:t>Small programming environment runs on a PC</a:t>
            </a:r>
          </a:p>
          <a:p>
            <a:pPr lvl="3"/>
            <a:r>
              <a:rPr lang="en-US" altLang="en-US"/>
              <a:t>Connected with a serial cable</a:t>
            </a:r>
          </a:p>
        </p:txBody>
      </p:sp>
      <p:pic>
        <p:nvPicPr>
          <p:cNvPr id="9220" name="Picture 4" descr="C:\Documents and Settings\hudson\My Documents\Teaching\PICs\stamp2_module_m.gif">
            <a:extLst>
              <a:ext uri="{FF2B5EF4-FFF2-40B4-BE49-F238E27FC236}">
                <a16:creationId xmlns:a16="http://schemas.microsoft.com/office/drawing/2014/main" id="{FDD93808-75FE-4F22-800A-3B0471D269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524000"/>
            <a:ext cx="3436938" cy="1906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C75DD37F-8D4E-4259-BF37-F0FFC52A81C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Push Button Input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1C5BEE6F-7F2F-4564-B0F6-06663870373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What’s the difference?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Active high (right) vs. active low (left)</a:t>
            </a:r>
          </a:p>
          <a:p>
            <a:pPr>
              <a:lnSpc>
                <a:spcPct val="90000"/>
              </a:lnSpc>
            </a:pPr>
            <a:endParaRPr lang="en-US" altLang="en-US"/>
          </a:p>
          <a:p>
            <a:pPr>
              <a:lnSpc>
                <a:spcPct val="90000"/>
              </a:lnSpc>
            </a:pPr>
            <a:r>
              <a:rPr lang="en-US" altLang="en-US"/>
              <a:t>Why 10K?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Not critical,but</a:t>
            </a:r>
            <a:br>
              <a:rPr lang="en-US" altLang="en-US"/>
            </a:br>
            <a:r>
              <a:rPr lang="en-US" altLang="en-US"/>
              <a:t>don’t need </a:t>
            </a:r>
            <a:br>
              <a:rPr lang="en-US" altLang="en-US"/>
            </a:br>
            <a:r>
              <a:rPr lang="en-US" altLang="en-US"/>
              <a:t>much current </a:t>
            </a:r>
          </a:p>
          <a:p>
            <a:pPr>
              <a:lnSpc>
                <a:spcPct val="90000"/>
              </a:lnSpc>
            </a:pPr>
            <a:r>
              <a:rPr lang="en-US" altLang="en-US"/>
              <a:t>We’ll use this </a:t>
            </a:r>
            <a:br>
              <a:rPr lang="en-US" altLang="en-US"/>
            </a:br>
            <a:r>
              <a:rPr lang="en-US" altLang="en-US"/>
              <a:t>one</a:t>
            </a:r>
          </a:p>
        </p:txBody>
      </p:sp>
      <p:pic>
        <p:nvPicPr>
          <p:cNvPr id="33796" name="Picture 4" descr="C:\Documents and Settings\hudson\My Documents\Teaching\HCI-833\Slides\Support Images\switches_schematic.jpg">
            <a:extLst>
              <a:ext uri="{FF2B5EF4-FFF2-40B4-BE49-F238E27FC236}">
                <a16:creationId xmlns:a16="http://schemas.microsoft.com/office/drawing/2014/main" id="{1831B3DA-4654-46D1-BBA7-B513F9CAB3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124200"/>
            <a:ext cx="4953000" cy="3540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7" name="Oval 5">
            <a:extLst>
              <a:ext uri="{FF2B5EF4-FFF2-40B4-BE49-F238E27FC236}">
                <a16:creationId xmlns:a16="http://schemas.microsoft.com/office/drawing/2014/main" id="{FB6AAAE5-5BC6-4C65-966B-BE1802B955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67400" y="3200400"/>
            <a:ext cx="2362200" cy="35052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>
            <a:extLst>
              <a:ext uri="{FF2B5EF4-FFF2-40B4-BE49-F238E27FC236}">
                <a16:creationId xmlns:a16="http://schemas.microsoft.com/office/drawing/2014/main" id="{59EC1E6E-3349-44DC-942F-0420A833B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57600" y="3200400"/>
            <a:ext cx="1981200" cy="3429000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DC6C76C6-50D0-4433-BC29-C6FD5BCFD8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Push Button Input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529B8595-8522-49D0-A9B9-57B3D075F47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/>
              <a:t>Program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led var out0      ' declare out to be same as pin 0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sw  var in1       ' declare in to be same as pin 1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cnt var byte      ' counter var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input sw		   ' init pin directions and values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output led : low led	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cnt=0 		   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loop: 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  cnt = cnt + 1   ' count times through loop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  led = sw &amp; cnt  ' LED when sw &amp; every other loop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  pause 100 	   ‘ leave LED on/off for a bit</a:t>
            </a:r>
          </a:p>
          <a:p>
            <a:pPr lvl="1">
              <a:buFontTx/>
              <a:buNone/>
            </a:pPr>
            <a:r>
              <a:rPr lang="en-US" altLang="en-US" sz="2000" b="1">
                <a:solidFill>
                  <a:srgbClr val="000000"/>
                </a:solidFill>
                <a:latin typeface="Courier New" panose="02070309020205020404" pitchFamily="49" charset="0"/>
              </a:rPr>
              <a:t>goto loop</a:t>
            </a:r>
          </a:p>
          <a:p>
            <a:endParaRPr lang="en-US" altLang="en-US" sz="2400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  <p:transition>
    <p:randomBar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C5A56EA0-7206-4A54-AB28-C9C2DC77FD7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Sound output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E755EEE1-3FD4-4A8D-A224-7683558958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b="1">
                <a:latin typeface="Courier New" panose="02070309020205020404" pitchFamily="49" charset="0"/>
              </a:rPr>
              <a:t>FREQOUT Pin, Len, Freq1</a:t>
            </a:r>
          </a:p>
          <a:p>
            <a:r>
              <a:rPr lang="en-US" altLang="en-US" b="1">
                <a:latin typeface="Courier New" panose="02070309020205020404" pitchFamily="49" charset="0"/>
              </a:rPr>
              <a:t>FREQOUT Pin, Len, Freq1, Freq2</a:t>
            </a:r>
          </a:p>
          <a:p>
            <a:endParaRPr lang="en-US" altLang="en-US" b="1"/>
          </a:p>
          <a:p>
            <a:r>
              <a:rPr lang="en-US" altLang="en-US" b="1"/>
              <a:t>Len in ms</a:t>
            </a:r>
          </a:p>
          <a:p>
            <a:r>
              <a:rPr lang="en-US" altLang="en-US" b="1"/>
              <a:t>Freq in Hz</a:t>
            </a:r>
          </a:p>
          <a:p>
            <a:pPr lvl="1"/>
            <a:r>
              <a:rPr lang="en-US" altLang="en-US" b="1"/>
              <a:t>0 for off</a:t>
            </a:r>
          </a:p>
          <a:p>
            <a:endParaRPr lang="en-US" altLang="en-US" b="1">
              <a:latin typeface="Courier New" panose="02070309020205020404" pitchFamily="49" charset="0"/>
            </a:endParaRPr>
          </a:p>
        </p:txBody>
      </p:sp>
      <p:pic>
        <p:nvPicPr>
          <p:cNvPr id="25604" name="Picture 4">
            <a:extLst>
              <a:ext uri="{FF2B5EF4-FFF2-40B4-BE49-F238E27FC236}">
                <a16:creationId xmlns:a16="http://schemas.microsoft.com/office/drawing/2014/main" id="{601546F1-9A70-4F4D-AA9C-AC34875796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1400" y="3276600"/>
            <a:ext cx="5238750" cy="3076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Bar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6" name="Picture 4">
            <a:extLst>
              <a:ext uri="{FF2B5EF4-FFF2-40B4-BE49-F238E27FC236}">
                <a16:creationId xmlns:a16="http://schemas.microsoft.com/office/drawing/2014/main" id="{FC7E0EFD-EF3C-4C20-9735-93FA69279B3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575"/>
          <a:stretch>
            <a:fillRect/>
          </a:stretch>
        </p:blipFill>
        <p:spPr bwMode="auto">
          <a:xfrm>
            <a:off x="6357938" y="2514600"/>
            <a:ext cx="2633662" cy="403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554" name="Rectangle 2">
            <a:extLst>
              <a:ext uri="{FF2B5EF4-FFF2-40B4-BE49-F238E27FC236}">
                <a16:creationId xmlns:a16="http://schemas.microsoft.com/office/drawing/2014/main" id="{D5A74FB5-2709-485D-9308-840281F18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Measuring Resistance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AD7E116A-EE63-4F86-8BA8-F18D3001887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220</a:t>
            </a:r>
            <a:r>
              <a:rPr lang="en-US" altLang="en-US">
                <a:cs typeface="Arial" panose="020B0604020202020204" pitchFamily="34" charset="0"/>
              </a:rPr>
              <a:t>Ω for current limiting if R goes to 0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cs typeface="Arial" panose="020B0604020202020204" pitchFamily="34" charset="0"/>
              </a:rPr>
              <a:t>Most values in 100s ok</a:t>
            </a:r>
          </a:p>
          <a:p>
            <a:pPr>
              <a:lnSpc>
                <a:spcPct val="90000"/>
              </a:lnSpc>
            </a:pPr>
            <a:r>
              <a:rPr lang="en-US" altLang="en-US">
                <a:cs typeface="Arial" panose="020B0604020202020204" pitchFamily="34" charset="0"/>
              </a:rPr>
              <a:t>Different C’s and R’s will result </a:t>
            </a:r>
            <a:br>
              <a:rPr lang="en-US" altLang="en-US">
                <a:cs typeface="Arial" panose="020B0604020202020204" pitchFamily="34" charset="0"/>
              </a:rPr>
            </a:br>
            <a:r>
              <a:rPr lang="en-US" altLang="en-US">
                <a:cs typeface="Arial" panose="020B0604020202020204" pitchFamily="34" charset="0"/>
              </a:rPr>
              <a:t>in different time ranges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cs typeface="Arial" panose="020B0604020202020204" pitchFamily="34" charset="0"/>
              </a:rPr>
              <a:t>See manual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cs typeface="Arial" panose="020B0604020202020204" pitchFamily="34" charset="0"/>
              </a:rPr>
              <a:t>0.1 µF fine</a:t>
            </a:r>
          </a:p>
          <a:p>
            <a:pPr>
              <a:lnSpc>
                <a:spcPct val="90000"/>
              </a:lnSpc>
            </a:pPr>
            <a:endParaRPr lang="en-US" altLang="en-US"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rctime pin, 1, result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Returns time in 2 </a:t>
            </a:r>
            <a:r>
              <a:rPr lang="en-US" altLang="en-US">
                <a:cs typeface="Arial" panose="020B0604020202020204" pitchFamily="34" charset="0"/>
              </a:rPr>
              <a:t>µsec units</a:t>
            </a:r>
          </a:p>
        </p:txBody>
      </p:sp>
    </p:spTree>
  </p:cSld>
  <p:clrMapOvr>
    <a:masterClrMapping/>
  </p:clrMapOvr>
  <p:transition>
    <p:randomBar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9F18AC3B-470F-42DA-8C2E-30E46AB5FF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How Does This Work?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B8BD341-054D-425C-9AE1-C4BDCD9235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Set pin to output and charge the capacitor</a:t>
            </a:r>
          </a:p>
          <a:p>
            <a:endParaRPr lang="en-US" altLang="en-US"/>
          </a:p>
          <a:p>
            <a:r>
              <a:rPr lang="en-US" altLang="en-US"/>
              <a:t>Flip pin to input and time how long until it drops below the minimum</a:t>
            </a:r>
          </a:p>
          <a:p>
            <a:pPr lvl="1"/>
            <a:r>
              <a:rPr lang="en-US" altLang="en-US"/>
              <a:t>Time depends on C and R </a:t>
            </a:r>
          </a:p>
          <a:p>
            <a:pPr lvl="2"/>
            <a:r>
              <a:rPr lang="en-US" altLang="en-US"/>
              <a:t>For fixed C, depends on R</a:t>
            </a:r>
          </a:p>
          <a:p>
            <a:pPr lvl="1"/>
            <a:r>
              <a:rPr lang="en-US" altLang="en-US"/>
              <a:t>See manual for formula</a:t>
            </a:r>
          </a:p>
        </p:txBody>
      </p:sp>
    </p:spTree>
  </p:cSld>
  <p:clrMapOvr>
    <a:masterClrMapping/>
  </p:clrMapOvr>
  <p:transition>
    <p:randomBar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49EB05B8-298D-4FF5-B309-8ECC2384E8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DC Motors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BAABB9B5-4388-4A3A-87C7-9C702500C0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PWM: “Pulse Wave Modulation”</a:t>
            </a:r>
          </a:p>
          <a:p>
            <a:pPr lvl="1"/>
            <a:r>
              <a:rPr lang="en-US" altLang="en-US"/>
              <a:t>Turns pin on a certain % of the time</a:t>
            </a:r>
          </a:p>
          <a:p>
            <a:pPr lvl="1"/>
            <a:r>
              <a:rPr lang="en-US" altLang="en-US"/>
              <a:t>With proper filtering (or for slowly responding devices) gives you a </a:t>
            </a:r>
            <a:br>
              <a:rPr lang="en-US" altLang="en-US"/>
            </a:br>
            <a:r>
              <a:rPr lang="en-US" altLang="en-US"/>
              <a:t>good approximation </a:t>
            </a:r>
            <a:br>
              <a:rPr lang="en-US" altLang="en-US"/>
            </a:br>
            <a:r>
              <a:rPr lang="en-US" altLang="en-US"/>
              <a:t>to an analog output </a:t>
            </a:r>
            <a:br>
              <a:rPr lang="en-US" altLang="en-US"/>
            </a:br>
            <a:r>
              <a:rPr lang="en-US" altLang="en-US"/>
              <a:t>(0…5v)</a:t>
            </a:r>
          </a:p>
          <a:p>
            <a:r>
              <a:rPr lang="en-US" altLang="en-US" b="1">
                <a:latin typeface="Courier New" panose="02070309020205020404" pitchFamily="49" charset="0"/>
              </a:rPr>
              <a:t>PWM  pin, duty, ms</a:t>
            </a:r>
          </a:p>
          <a:p>
            <a:pPr lvl="1"/>
            <a:r>
              <a:rPr lang="en-US" altLang="en-US"/>
              <a:t>Duty:  255 = 100%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  <a:p>
            <a:pPr lvl="1"/>
            <a:endParaRPr lang="en-US" altLang="en-US"/>
          </a:p>
        </p:txBody>
      </p:sp>
      <p:pic>
        <p:nvPicPr>
          <p:cNvPr id="28676" name="Picture 4" descr="C:\Documents and Settings\hudson\My Documents\Teaching\HCI-833\Slides\Support Images\motor_schematic.jpg">
            <a:extLst>
              <a:ext uri="{FF2B5EF4-FFF2-40B4-BE49-F238E27FC236}">
                <a16:creationId xmlns:a16="http://schemas.microsoft.com/office/drawing/2014/main" id="{69A34133-6FFD-4F5E-824D-E7A8F3E25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657600"/>
            <a:ext cx="4343400" cy="3113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C1499F4A-3ABF-4734-8DD1-CE6367195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Servo Motors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96B0796C-D62C-4EB1-AEB0-9E2478C69D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Servo motors turn to specific angle and hold</a:t>
            </a:r>
          </a:p>
          <a:p>
            <a:pPr lvl="1"/>
            <a:r>
              <a:rPr lang="en-US" altLang="en-US"/>
              <a:t>~0…180</a:t>
            </a:r>
            <a:r>
              <a:rPr lang="en-US" altLang="en-US">
                <a:cs typeface="Arial" panose="020B0604020202020204" pitchFamily="34" charset="0"/>
              </a:rPr>
              <a:t>°</a:t>
            </a:r>
          </a:p>
          <a:p>
            <a:pPr lvl="1"/>
            <a:r>
              <a:rPr lang="en-US" altLang="en-US">
                <a:cs typeface="Arial" panose="020B0604020202020204" pitchFamily="34" charset="0"/>
              </a:rPr>
              <a:t>Used for RC planes, etc.</a:t>
            </a:r>
          </a:p>
          <a:p>
            <a:r>
              <a:rPr lang="en-US" altLang="en-US"/>
              <a:t>Controlled based on pulses of a certain width (time)</a:t>
            </a:r>
          </a:p>
          <a:p>
            <a:pPr lvl="1"/>
            <a:r>
              <a:rPr lang="en-US" altLang="en-US"/>
              <a:t>1ms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</a:t>
            </a:r>
            <a:r>
              <a:rPr lang="en-US" altLang="en-US"/>
              <a:t> 0</a:t>
            </a:r>
            <a:r>
              <a:rPr lang="en-US" altLang="en-US">
                <a:cs typeface="Arial" panose="020B0604020202020204" pitchFamily="34" charset="0"/>
              </a:rPr>
              <a:t>°</a:t>
            </a:r>
          </a:p>
          <a:p>
            <a:pPr lvl="1"/>
            <a:r>
              <a:rPr lang="en-US" altLang="en-US"/>
              <a:t>2ms </a:t>
            </a:r>
            <a:r>
              <a:rPr lang="en-US" altLang="en-US">
                <a:cs typeface="Arial" panose="020B0604020202020204" pitchFamily="34" charset="0"/>
                <a:sym typeface="Symbol" panose="05050102010706020507" pitchFamily="18" charset="2"/>
              </a:rPr>
              <a:t></a:t>
            </a:r>
            <a:r>
              <a:rPr lang="en-US" altLang="en-US"/>
              <a:t> 180</a:t>
            </a:r>
            <a:r>
              <a:rPr lang="en-US" altLang="en-US">
                <a:cs typeface="Arial" panose="020B0604020202020204" pitchFamily="34" charset="0"/>
              </a:rPr>
              <a:t>°</a:t>
            </a:r>
          </a:p>
          <a:p>
            <a:pPr lvl="1"/>
            <a:r>
              <a:rPr lang="en-US" altLang="en-US">
                <a:cs typeface="Arial" panose="020B0604020202020204" pitchFamily="34" charset="0"/>
              </a:rPr>
              <a:t>Delivered at </a:t>
            </a:r>
            <a:br>
              <a:rPr lang="en-US" altLang="en-US">
                <a:cs typeface="Arial" panose="020B0604020202020204" pitchFamily="34" charset="0"/>
              </a:rPr>
            </a:br>
            <a:r>
              <a:rPr lang="en-US" altLang="en-US">
                <a:cs typeface="Arial" panose="020B0604020202020204" pitchFamily="34" charset="0"/>
              </a:rPr>
              <a:t>least every 20ms (exact timing there not critical)</a:t>
            </a:r>
            <a:endParaRPr lang="en-US" altLang="en-US"/>
          </a:p>
          <a:p>
            <a:endParaRPr lang="en-US" altLang="en-US"/>
          </a:p>
        </p:txBody>
      </p:sp>
      <p:pic>
        <p:nvPicPr>
          <p:cNvPr id="29700" name="Picture 4" descr="C:\Documents and Settings\hudson\My Documents\Teaching\HCI-833\Slides\Support Images\servo_pulses.jpg">
            <a:extLst>
              <a:ext uri="{FF2B5EF4-FFF2-40B4-BE49-F238E27FC236}">
                <a16:creationId xmlns:a16="http://schemas.microsoft.com/office/drawing/2014/main" id="{9E7F9086-0B08-476E-9C64-BF08A7A31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4343400"/>
            <a:ext cx="5067300" cy="1739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29707960-D94C-4493-A0E2-1B0617AC1CC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Servo Motors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4BD239D-5153-4A49-93F0-5A9204F1ED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 b="1">
                <a:latin typeface="Courier New" panose="02070309020205020404" pitchFamily="49" charset="0"/>
              </a:rPr>
              <a:t>pulseout pin, time</a:t>
            </a:r>
          </a:p>
          <a:p>
            <a:pPr lvl="1"/>
            <a:r>
              <a:rPr lang="en-US" altLang="en-US" sz="2400"/>
              <a:t>Delivers a pulse of given duration </a:t>
            </a:r>
          </a:p>
          <a:p>
            <a:pPr lvl="1"/>
            <a:r>
              <a:rPr lang="en-US" altLang="en-US" sz="2400" b="1">
                <a:latin typeface="Courier New" panose="02070309020205020404" pitchFamily="49" charset="0"/>
              </a:rPr>
              <a:t>time</a:t>
            </a:r>
            <a:r>
              <a:rPr lang="en-US" altLang="en-US" sz="2400"/>
              <a:t> in units of 2 </a:t>
            </a:r>
            <a:r>
              <a:rPr lang="en-US" altLang="en-US" sz="2400">
                <a:cs typeface="Arial" panose="020B0604020202020204" pitchFamily="34" charset="0"/>
              </a:rPr>
              <a:t>µsec</a:t>
            </a:r>
          </a:p>
          <a:p>
            <a:pPr lvl="1"/>
            <a:endParaRPr lang="en-US" altLang="en-US" sz="2400">
              <a:cs typeface="Arial" panose="020B0604020202020204" pitchFamily="34" charset="0"/>
            </a:endParaRPr>
          </a:p>
          <a:p>
            <a:r>
              <a:rPr lang="en-US" altLang="en-US" sz="2800">
                <a:cs typeface="Arial" panose="020B0604020202020204" pitchFamily="34" charset="0"/>
              </a:rPr>
              <a:t>Servos have 3 wires</a:t>
            </a:r>
          </a:p>
          <a:p>
            <a:pPr lvl="1"/>
            <a:r>
              <a:rPr lang="en-US" altLang="en-US" sz="2400">
                <a:cs typeface="Arial" panose="020B0604020202020204" pitchFamily="34" charset="0"/>
              </a:rPr>
              <a:t>Power &amp; Ground (to motor)</a:t>
            </a:r>
          </a:p>
          <a:p>
            <a:pPr lvl="2"/>
            <a:r>
              <a:rPr lang="en-US" altLang="en-US" sz="2000">
                <a:cs typeface="Arial" panose="020B0604020202020204" pitchFamily="34" charset="0"/>
              </a:rPr>
              <a:t>Typically red and black (brown on ours)</a:t>
            </a:r>
          </a:p>
          <a:p>
            <a:pPr lvl="1"/>
            <a:r>
              <a:rPr lang="en-US" altLang="en-US" sz="2400">
                <a:cs typeface="Arial" panose="020B0604020202020204" pitchFamily="34" charset="0"/>
              </a:rPr>
              <a:t>Control (to pin)</a:t>
            </a:r>
          </a:p>
          <a:p>
            <a:pPr lvl="2"/>
            <a:r>
              <a:rPr lang="en-US" altLang="en-US" sz="2000">
                <a:cs typeface="Arial" panose="020B0604020202020204" pitchFamily="34" charset="0"/>
              </a:rPr>
              <a:t>Typically some other color </a:t>
            </a:r>
          </a:p>
          <a:p>
            <a:pPr lvl="1"/>
            <a:r>
              <a:rPr lang="en-US" altLang="en-US" sz="2400">
                <a:cs typeface="Arial" panose="020B0604020202020204" pitchFamily="34" charset="0"/>
              </a:rPr>
              <a:t>Ordered: Ground, Power, Control on 3 pin connector</a:t>
            </a:r>
          </a:p>
        </p:txBody>
      </p:sp>
      <p:pic>
        <p:nvPicPr>
          <p:cNvPr id="30724" name="Picture 4" descr="C:\Documents and Settings\hudson\My Documents\Teaching\HCI-833\Slides\Support Images\servo.jpg">
            <a:extLst>
              <a:ext uri="{FF2B5EF4-FFF2-40B4-BE49-F238E27FC236}">
                <a16:creationId xmlns:a16="http://schemas.microsoft.com/office/drawing/2014/main" id="{3F797B73-6A02-42AB-B4AD-97337BEE90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7700" y="1600200"/>
            <a:ext cx="3416300" cy="2611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759F644D-6C8C-4D11-AD49-0961C0B40D8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Other Requested Sensors or Actuators?</a:t>
            </a:r>
          </a:p>
        </p:txBody>
      </p:sp>
      <p:sp>
        <p:nvSpPr>
          <p:cNvPr id="31747" name="Rectangle 3">
            <a:extLst>
              <a:ext uri="{FF2B5EF4-FFF2-40B4-BE49-F238E27FC236}">
                <a16:creationId xmlns:a16="http://schemas.microsoft.com/office/drawing/2014/main" id="{604230BF-8E3F-4933-B6A8-A8E7089085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  <p:transition>
    <p:randomBar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randomBar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54088C62-BFDA-405B-8BD2-6DD04BD838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Parallax Basic Stamp II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677127B4-389C-4C2A-9B64-4876796B5D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5257800" cy="4648200"/>
          </a:xfrm>
        </p:spPr>
        <p:txBody>
          <a:bodyPr/>
          <a:lstStyle/>
          <a:p>
            <a:r>
              <a:rPr lang="en-US" altLang="en-US"/>
              <a:t>PIC processor</a:t>
            </a:r>
          </a:p>
          <a:p>
            <a:pPr lvl="1"/>
            <a:r>
              <a:rPr lang="en-US" altLang="en-US"/>
              <a:t>(Very) roughly the computing power on the lunar module (much faster, but much less memory)</a:t>
            </a:r>
          </a:p>
          <a:p>
            <a:pPr lvl="1"/>
            <a:r>
              <a:rPr lang="en-US" altLang="en-US"/>
              <a:t>1 million instructions / sec</a:t>
            </a:r>
          </a:p>
          <a:p>
            <a:r>
              <a:rPr lang="en-US" altLang="en-US"/>
              <a:t>Non-volatile memory</a:t>
            </a:r>
          </a:p>
          <a:p>
            <a:r>
              <a:rPr lang="en-US" altLang="en-US"/>
              <a:t>Power regulation</a:t>
            </a:r>
          </a:p>
          <a:p>
            <a:r>
              <a:rPr lang="en-US" altLang="en-US"/>
              <a:t>Serial interface</a:t>
            </a:r>
          </a:p>
          <a:p>
            <a:endParaRPr lang="en-US" altLang="en-US"/>
          </a:p>
        </p:txBody>
      </p:sp>
      <p:pic>
        <p:nvPicPr>
          <p:cNvPr id="2072" name="Picture 24" descr="C:\Documents and Settings\hudson\My Documents\Teaching\HCI-833\Slides\Support Images\bs2_cleaned.jpg">
            <a:extLst>
              <a:ext uri="{FF2B5EF4-FFF2-40B4-BE49-F238E27FC236}">
                <a16:creationId xmlns:a16="http://schemas.microsoft.com/office/drawing/2014/main" id="{D396B86E-24D2-43F1-A6D8-908129C52C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133600"/>
            <a:ext cx="2147888" cy="431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56" name="Line 8">
            <a:extLst>
              <a:ext uri="{FF2B5EF4-FFF2-40B4-BE49-F238E27FC236}">
                <a16:creationId xmlns:a16="http://schemas.microsoft.com/office/drawing/2014/main" id="{3107C767-ED83-46FF-BF50-52957A4A4B0B}"/>
              </a:ext>
            </a:extLst>
          </p:cNvPr>
          <p:cNvSpPr>
            <a:spLocks noChangeShapeType="1"/>
          </p:cNvSpPr>
          <p:nvPr/>
        </p:nvSpPr>
        <p:spPr bwMode="auto">
          <a:xfrm>
            <a:off x="5105400" y="3886200"/>
            <a:ext cx="2209800" cy="1828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71" name="Group 23">
            <a:extLst>
              <a:ext uri="{FF2B5EF4-FFF2-40B4-BE49-F238E27FC236}">
                <a16:creationId xmlns:a16="http://schemas.microsoft.com/office/drawing/2014/main" id="{AEAFA667-08B1-4AE1-A5C6-DDD05E16A777}"/>
              </a:ext>
            </a:extLst>
          </p:cNvPr>
          <p:cNvGrpSpPr>
            <a:grpSpLocks/>
          </p:cNvGrpSpPr>
          <p:nvPr/>
        </p:nvGrpSpPr>
        <p:grpSpPr bwMode="auto">
          <a:xfrm>
            <a:off x="3657600" y="2057400"/>
            <a:ext cx="2825750" cy="4267200"/>
            <a:chOff x="2304" y="1296"/>
            <a:chExt cx="1780" cy="2688"/>
          </a:xfrm>
        </p:grpSpPr>
        <p:sp>
          <p:nvSpPr>
            <p:cNvPr id="2059" name="Line 11">
              <a:extLst>
                <a:ext uri="{FF2B5EF4-FFF2-40B4-BE49-F238E27FC236}">
                  <a16:creationId xmlns:a16="http://schemas.microsoft.com/office/drawing/2014/main" id="{F785D01B-890B-47DF-84AC-B54669D5541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304" y="1728"/>
              <a:ext cx="1536" cy="2256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0" name="Text Box 12">
              <a:extLst>
                <a:ext uri="{FF2B5EF4-FFF2-40B4-BE49-F238E27FC236}">
                  <a16:creationId xmlns:a16="http://schemas.microsoft.com/office/drawing/2014/main" id="{44785CA2-5757-4459-A661-F14839F107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44" y="1296"/>
              <a:ext cx="340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chemeClr val="hlink"/>
                  </a:solidFill>
                  <a:latin typeface="Arial" panose="020B0604020202020204" pitchFamily="34" charset="0"/>
                </a:rPr>
                <a:t>{</a:t>
              </a:r>
            </a:p>
          </p:txBody>
        </p:sp>
      </p:grpSp>
      <p:sp>
        <p:nvSpPr>
          <p:cNvPr id="2061" name="Line 13">
            <a:extLst>
              <a:ext uri="{FF2B5EF4-FFF2-40B4-BE49-F238E27FC236}">
                <a16:creationId xmlns:a16="http://schemas.microsoft.com/office/drawing/2014/main" id="{FE37698F-7DAD-430B-BA50-EFACFA089B4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95800" y="3733800"/>
            <a:ext cx="2438400" cy="14478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70" name="Group 22">
            <a:extLst>
              <a:ext uri="{FF2B5EF4-FFF2-40B4-BE49-F238E27FC236}">
                <a16:creationId xmlns:a16="http://schemas.microsoft.com/office/drawing/2014/main" id="{83A1DB7D-4FB0-41C6-A46A-5D77397478A5}"/>
              </a:ext>
            </a:extLst>
          </p:cNvPr>
          <p:cNvGrpSpPr>
            <a:grpSpLocks/>
          </p:cNvGrpSpPr>
          <p:nvPr/>
        </p:nvGrpSpPr>
        <p:grpSpPr bwMode="auto">
          <a:xfrm>
            <a:off x="3886200" y="2011363"/>
            <a:ext cx="5035550" cy="3856037"/>
            <a:chOff x="2448" y="1267"/>
            <a:chExt cx="3172" cy="2429"/>
          </a:xfrm>
        </p:grpSpPr>
        <p:sp>
          <p:nvSpPr>
            <p:cNvPr id="2064" name="Line 16">
              <a:extLst>
                <a:ext uri="{FF2B5EF4-FFF2-40B4-BE49-F238E27FC236}">
                  <a16:creationId xmlns:a16="http://schemas.microsoft.com/office/drawing/2014/main" id="{2316D817-627F-4B6D-BAC4-71144FDD85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448" y="2016"/>
              <a:ext cx="2928" cy="168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65" name="Text Box 17">
              <a:extLst>
                <a:ext uri="{FF2B5EF4-FFF2-40B4-BE49-F238E27FC236}">
                  <a16:creationId xmlns:a16="http://schemas.microsoft.com/office/drawing/2014/main" id="{EE95FF5A-BFA1-473E-98DC-27350E1C2E2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flipH="1">
              <a:off x="5280" y="1267"/>
              <a:ext cx="340" cy="7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7200" b="1">
                  <a:solidFill>
                    <a:schemeClr val="hlink"/>
                  </a:solidFill>
                  <a:latin typeface="Arial" panose="020B0604020202020204" pitchFamily="34" charset="0"/>
                </a:rPr>
                <a:t>}</a:t>
              </a:r>
            </a:p>
          </p:txBody>
        </p:sp>
      </p:grpSp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>
            <a:extLst>
              <a:ext uri="{FF2B5EF4-FFF2-40B4-BE49-F238E27FC236}">
                <a16:creationId xmlns:a16="http://schemas.microsoft.com/office/drawing/2014/main" id="{D57FD1DE-BC5C-4A38-AE76-DD2E755D55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Parallax Basic Stamp II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061019EB-D424-4F8C-9CF0-3B41EEDB22E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5257800" cy="4648200"/>
          </a:xfrm>
        </p:spPr>
        <p:txBody>
          <a:bodyPr/>
          <a:lstStyle/>
          <a:p>
            <a:r>
              <a:rPr lang="en-US" altLang="en-US"/>
              <a:t>Input/output pins</a:t>
            </a:r>
          </a:p>
          <a:p>
            <a:pPr lvl="1"/>
            <a:r>
              <a:rPr lang="en-US" altLang="en-US"/>
              <a:t>16 total (P0…P15)</a:t>
            </a:r>
          </a:p>
          <a:p>
            <a:pPr lvl="1"/>
            <a:r>
              <a:rPr lang="en-US" altLang="en-US"/>
              <a:t>This is where the action is</a:t>
            </a:r>
          </a:p>
          <a:p>
            <a:pPr lvl="1"/>
            <a:r>
              <a:rPr lang="en-US" altLang="en-US"/>
              <a:t>Each pin can be accept input or produce output</a:t>
            </a:r>
          </a:p>
          <a:p>
            <a:pPr lvl="2"/>
            <a:r>
              <a:rPr lang="en-US" altLang="en-US"/>
              <a:t>Logic levels (0 or +5v)</a:t>
            </a:r>
          </a:p>
          <a:p>
            <a:pPr lvl="2"/>
            <a:r>
              <a:rPr lang="en-US" altLang="en-US"/>
              <a:t>Also “tricks” for sensing and producing values in between</a:t>
            </a:r>
          </a:p>
          <a:p>
            <a:pPr lvl="1"/>
            <a:endParaRPr lang="en-US" altLang="en-US"/>
          </a:p>
          <a:p>
            <a:pPr lvl="1"/>
            <a:endParaRPr lang="en-US" altLang="en-US"/>
          </a:p>
        </p:txBody>
      </p:sp>
      <p:sp>
        <p:nvSpPr>
          <p:cNvPr id="8205" name="AutoShape 13">
            <a:extLst>
              <a:ext uri="{FF2B5EF4-FFF2-40B4-BE49-F238E27FC236}">
                <a16:creationId xmlns:a16="http://schemas.microsoft.com/office/drawing/2014/main" id="{2897F66B-2C6E-459E-841C-A1B30238078C}"/>
              </a:ext>
            </a:extLst>
          </p:cNvPr>
          <p:cNvSpPr>
            <a:spLocks/>
          </p:cNvSpPr>
          <p:nvPr/>
        </p:nvSpPr>
        <p:spPr bwMode="auto">
          <a:xfrm>
            <a:off x="6172200" y="3657600"/>
            <a:ext cx="228600" cy="2590800"/>
          </a:xfrm>
          <a:prstGeom prst="leftBrace">
            <a:avLst>
              <a:gd name="adj1" fmla="val 94444"/>
              <a:gd name="adj2" fmla="val 50000"/>
            </a:avLst>
          </a:prstGeom>
          <a:noFill/>
          <a:ln w="762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8206" name="Line 14">
            <a:extLst>
              <a:ext uri="{FF2B5EF4-FFF2-40B4-BE49-F238E27FC236}">
                <a16:creationId xmlns:a16="http://schemas.microsoft.com/office/drawing/2014/main" id="{72E98603-A3AC-4A84-A81E-7852F8EF85DB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2209800"/>
            <a:ext cx="2514600" cy="1524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AutoShape 16">
            <a:extLst>
              <a:ext uri="{FF2B5EF4-FFF2-40B4-BE49-F238E27FC236}">
                <a16:creationId xmlns:a16="http://schemas.microsoft.com/office/drawing/2014/main" id="{CA8EF5FC-0FD8-4A7C-AA60-5F92F560D60E}"/>
              </a:ext>
            </a:extLst>
          </p:cNvPr>
          <p:cNvSpPr>
            <a:spLocks/>
          </p:cNvSpPr>
          <p:nvPr/>
        </p:nvSpPr>
        <p:spPr bwMode="auto">
          <a:xfrm flipH="1">
            <a:off x="8534400" y="3733800"/>
            <a:ext cx="228600" cy="2590800"/>
          </a:xfrm>
          <a:prstGeom prst="leftBrace">
            <a:avLst>
              <a:gd name="adj1" fmla="val 94444"/>
              <a:gd name="adj2" fmla="val 50000"/>
            </a:avLst>
          </a:prstGeom>
          <a:noFill/>
          <a:ln w="76200">
            <a:solidFill>
              <a:schemeClr val="hlink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210" name="Picture 18" descr="C:\Documents and Settings\hudson\My Documents\Teaching\HCI-833\Slides\Support Images\bs2_cleaned.jpg">
            <a:extLst>
              <a:ext uri="{FF2B5EF4-FFF2-40B4-BE49-F238E27FC236}">
                <a16:creationId xmlns:a16="http://schemas.microsoft.com/office/drawing/2014/main" id="{B807EBE3-87A0-40D5-9126-06A3DC24A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2133600"/>
            <a:ext cx="2147888" cy="431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209" name="Line 17">
            <a:extLst>
              <a:ext uri="{FF2B5EF4-FFF2-40B4-BE49-F238E27FC236}">
                <a16:creationId xmlns:a16="http://schemas.microsoft.com/office/drawing/2014/main" id="{9ACD7CA1-B1BD-43CF-BC0F-37F35D0824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0" y="2209800"/>
            <a:ext cx="4724400" cy="1524000"/>
          </a:xfrm>
          <a:prstGeom prst="line">
            <a:avLst/>
          </a:prstGeom>
          <a:noFill/>
          <a:ln w="76200">
            <a:solidFill>
              <a:schemeClr val="hlink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Bar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31C63C40-DEC3-4065-BD16-4D84C471A9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Getting Started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53E12A4-0610-47E7-A07C-CBB86B192D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839200" cy="4648200"/>
          </a:xfrm>
        </p:spPr>
        <p:txBody>
          <a:bodyPr/>
          <a:lstStyle/>
          <a:p>
            <a:r>
              <a:rPr lang="en-US" altLang="en-US"/>
              <a:t>Download the documentation</a:t>
            </a:r>
          </a:p>
          <a:p>
            <a:pPr lvl="1"/>
            <a:r>
              <a:rPr lang="en-US" altLang="en-US"/>
              <a:t>The Basic Stamp Manual v2.0    (2.0MB)</a:t>
            </a:r>
          </a:p>
          <a:p>
            <a:pPr algn="r">
              <a:buFontTx/>
              <a:buNone/>
            </a:pPr>
            <a:r>
              <a:rPr lang="en-US" altLang="en-US" sz="1400">
                <a:hlinkClick r:id="rId2"/>
              </a:rPr>
              <a:t>http://parallaxinc.com/downloads/Documentation/Basic%20Stamps/BASIC%20Stamp%20Manual%20v2.0.pdf</a:t>
            </a:r>
            <a:r>
              <a:rPr lang="en-US" altLang="en-US" sz="1400"/>
              <a:t> </a:t>
            </a:r>
            <a:endParaRPr lang="en-US" altLang="en-US" sz="3600"/>
          </a:p>
          <a:p>
            <a:pPr lvl="2"/>
            <a:r>
              <a:rPr lang="en-US" altLang="en-US"/>
              <a:t>351 pages (probably worth printing [2up, double sided])</a:t>
            </a:r>
          </a:p>
          <a:p>
            <a:pPr lvl="1"/>
            <a:r>
              <a:rPr lang="en-US" altLang="en-US"/>
              <a:t>Basic Stamp I Application Notes</a:t>
            </a:r>
          </a:p>
          <a:p>
            <a:pPr algn="r">
              <a:buFontTx/>
              <a:buNone/>
            </a:pPr>
            <a:r>
              <a:rPr lang="en-US" altLang="en-US" sz="1200">
                <a:hlinkClick r:id="rId3"/>
              </a:rPr>
              <a:t>http://parallaxinc.com/downloads/Documentation/Basic%20Stamps/BASIC%20Stamp%201%20App%20Notes%20v1.9.pdf</a:t>
            </a:r>
            <a:r>
              <a:rPr lang="en-US" altLang="en-US" sz="1200"/>
              <a:t> </a:t>
            </a:r>
          </a:p>
          <a:p>
            <a:pPr lvl="1"/>
            <a:r>
              <a:rPr lang="en-US" altLang="en-US"/>
              <a:t>Basic Stamp II Application Notes</a:t>
            </a:r>
          </a:p>
          <a:p>
            <a:pPr algn="r">
              <a:buFontTx/>
              <a:buNone/>
            </a:pPr>
            <a:r>
              <a:rPr lang="en-US" altLang="en-US" sz="1200">
                <a:hlinkClick r:id="rId4"/>
              </a:rPr>
              <a:t>http://parallaxinc.com/downloads/Documentation/Basic%20Stamps/BASIC%20Stamp%202%20App%20Notes%20v1.9.pdf</a:t>
            </a:r>
            <a:r>
              <a:rPr lang="en-US" altLang="en-US" sz="1200"/>
              <a:t> </a:t>
            </a:r>
          </a:p>
          <a:p>
            <a:r>
              <a:rPr lang="en-US" altLang="en-US"/>
              <a:t>Download the programming environment</a:t>
            </a:r>
          </a:p>
          <a:p>
            <a:pPr algn="r">
              <a:buFontTx/>
              <a:buNone/>
            </a:pPr>
            <a:r>
              <a:rPr lang="en-US" altLang="en-US" sz="1600">
                <a:hlinkClick r:id="rId5"/>
              </a:rPr>
              <a:t>http://parallaxinc.com/downloads/software/BASIC_Stamps/Setup%20Stamp%20Editor.exe</a:t>
            </a:r>
            <a:r>
              <a:rPr lang="en-US" altLang="en-US" sz="1600"/>
              <a:t> </a:t>
            </a:r>
          </a:p>
          <a:p>
            <a:pPr algn="r">
              <a:buFontTx/>
              <a:buNone/>
            </a:pPr>
            <a:endParaRPr lang="en-US" altLang="en-US" sz="1200"/>
          </a:p>
        </p:txBody>
      </p:sp>
    </p:spTree>
  </p:cSld>
  <p:clrMapOvr>
    <a:masterClrMapping/>
  </p:clrMapOvr>
  <p:transition>
    <p:randomBar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1C385A44-857E-4C0F-A744-6DF944E757F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Documentation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80E0241C-8D16-4661-B05F-041B2B5977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Manual Covers all types of Basic Stamps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BS1		older, smaller, slower, </a:t>
            </a:r>
            <a:br>
              <a:rPr lang="en-US" altLang="en-US" sz="2400"/>
            </a:br>
            <a:r>
              <a:rPr lang="en-US" altLang="en-US" sz="2400"/>
              <a:t>			lesser lang, cheaper</a:t>
            </a:r>
          </a:p>
          <a:p>
            <a:pPr lvl="1">
              <a:lnSpc>
                <a:spcPct val="90000"/>
              </a:lnSpc>
              <a:buFontTx/>
              <a:buNone/>
            </a:pPr>
            <a:endParaRPr lang="en-US" altLang="en-US" sz="2400"/>
          </a:p>
          <a:p>
            <a:pPr lvl="1">
              <a:lnSpc>
                <a:spcPct val="90000"/>
              </a:lnSpc>
            </a:pPr>
            <a:r>
              <a:rPr lang="en-US" altLang="en-US" sz="2400"/>
              <a:t>BS2 		what we are using, 26 bytes for vars</a:t>
            </a:r>
          </a:p>
          <a:p>
            <a:pPr lvl="1">
              <a:lnSpc>
                <a:spcPct val="90000"/>
              </a:lnSpc>
            </a:pPr>
            <a:endParaRPr lang="en-US" altLang="en-US" sz="2400"/>
          </a:p>
          <a:p>
            <a:pPr lvl="1">
              <a:lnSpc>
                <a:spcPct val="90000"/>
              </a:lnSpc>
            </a:pPr>
            <a:r>
              <a:rPr lang="en-US" altLang="en-US" sz="2400"/>
              <a:t>BS2e		8x instruction memory, more pin current</a:t>
            </a:r>
            <a:br>
              <a:rPr lang="en-US" altLang="en-US" sz="2400"/>
            </a:br>
            <a:r>
              <a:rPr lang="en-US" altLang="en-US" sz="2400"/>
              <a:t>			+64 bytes RAM, a few extra features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BS2sx		2.5x faster than BS2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BS2p 24	3x faster than BS2, +128 bytes RAM</a:t>
            </a:r>
            <a:br>
              <a:rPr lang="en-US" altLang="en-US" sz="2400"/>
            </a:br>
            <a:r>
              <a:rPr lang="en-US" altLang="en-US" sz="2400"/>
              <a:t>			many new language &amp; I/O features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BS2p 40	BS2p with 32 I/O pins</a:t>
            </a:r>
          </a:p>
        </p:txBody>
      </p:sp>
      <p:pic>
        <p:nvPicPr>
          <p:cNvPr id="11268" name="Picture 4" descr="C:\Documents and Settings\hudson\My Documents\Teaching\PICs\stamp1_module_m.gif">
            <a:extLst>
              <a:ext uri="{FF2B5EF4-FFF2-40B4-BE49-F238E27FC236}">
                <a16:creationId xmlns:a16="http://schemas.microsoft.com/office/drawing/2014/main" id="{636761A0-EBC6-4A28-916B-791A3D08B4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77000" y="2438400"/>
            <a:ext cx="2286000" cy="107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0D142493-71FD-46DF-965A-F9F715B9F8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Documentation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8A89C0F-5BF5-4A6D-9950-F4FF703995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Manual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Covers basic setup 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Power and serial connections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Mostly a language reference manual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Very simple (“krufty” / dumb) language</a:t>
            </a:r>
          </a:p>
          <a:p>
            <a:pPr lvl="2">
              <a:lnSpc>
                <a:spcPct val="90000"/>
              </a:lnSpc>
            </a:pPr>
            <a:r>
              <a:rPr lang="en-US" altLang="en-US"/>
              <a:t>Think of it as a glue to hold together a nice I/O subroutine library</a:t>
            </a:r>
          </a:p>
          <a:p>
            <a:pPr>
              <a:lnSpc>
                <a:spcPct val="90000"/>
              </a:lnSpc>
            </a:pPr>
            <a:r>
              <a:rPr lang="en-US" altLang="en-US"/>
              <a:t>Applications Manual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Examples are here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Most are in BS1 (have to adapt code and pins)</a:t>
            </a:r>
          </a:p>
        </p:txBody>
      </p:sp>
    </p:spTree>
  </p:cSld>
  <p:clrMapOvr>
    <a:masterClrMapping/>
  </p:clrMapOvr>
  <p:transition>
    <p:randomBar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5ED29B8D-3674-45AE-A15F-A6D578E53F2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Let’s Build Stuff…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C960F2AE-366C-454C-9439-4201800E7C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Solderless breadboard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Component pins / leads or</a:t>
            </a:r>
            <a:br>
              <a:rPr lang="en-US" altLang="en-US" sz="2400"/>
            </a:br>
            <a:r>
              <a:rPr lang="en-US" altLang="en-US" sz="2400"/>
              <a:t>wires push into the wholes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All main rows connected </a:t>
            </a:r>
            <a:br>
              <a:rPr lang="en-US" altLang="en-US" sz="2400"/>
            </a:br>
            <a:r>
              <a:rPr lang="en-US" altLang="en-US" sz="2400"/>
              <a:t>together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Four vertical buses also </a:t>
            </a:r>
            <a:br>
              <a:rPr lang="en-US" altLang="en-US" sz="2400"/>
            </a:br>
            <a:r>
              <a:rPr lang="en-US" altLang="en-US" sz="2400"/>
              <a:t>connected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Push the BS2 in at top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Rows 1…12 across gap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Pin 1 to the top-left</a:t>
            </a:r>
          </a:p>
          <a:p>
            <a:pPr lvl="1">
              <a:lnSpc>
                <a:spcPct val="90000"/>
              </a:lnSpc>
            </a:pPr>
            <a:r>
              <a:rPr lang="en-US" altLang="en-US" sz="2400"/>
              <a:t>Note simulated notch </a:t>
            </a:r>
          </a:p>
          <a:p>
            <a:pPr>
              <a:lnSpc>
                <a:spcPct val="90000"/>
              </a:lnSpc>
            </a:pPr>
            <a:endParaRPr lang="en-US" altLang="en-US" sz="2800"/>
          </a:p>
        </p:txBody>
      </p:sp>
      <p:pic>
        <p:nvPicPr>
          <p:cNvPr id="13316" name="Picture 4" descr="C:\Documents and Settings\hudson\My Documents\Teaching\HCI-833\Slides\Support Images\BB1.jpg">
            <a:extLst>
              <a:ext uri="{FF2B5EF4-FFF2-40B4-BE49-F238E27FC236}">
                <a16:creationId xmlns:a16="http://schemas.microsoft.com/office/drawing/2014/main" id="{F03D066E-E3AB-4AED-AFC3-F6A9E37423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01"/>
          <a:stretch>
            <a:fillRect/>
          </a:stretch>
        </p:blipFill>
        <p:spPr bwMode="auto">
          <a:xfrm>
            <a:off x="5562600" y="1752600"/>
            <a:ext cx="4113213" cy="457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3329" name="Group 17">
            <a:extLst>
              <a:ext uri="{FF2B5EF4-FFF2-40B4-BE49-F238E27FC236}">
                <a16:creationId xmlns:a16="http://schemas.microsoft.com/office/drawing/2014/main" id="{B655BAFA-190C-46F6-9BE0-E5EEAFAC63B7}"/>
              </a:ext>
            </a:extLst>
          </p:cNvPr>
          <p:cNvGrpSpPr>
            <a:grpSpLocks/>
          </p:cNvGrpSpPr>
          <p:nvPr/>
        </p:nvGrpSpPr>
        <p:grpSpPr bwMode="auto">
          <a:xfrm>
            <a:off x="4495800" y="3429000"/>
            <a:ext cx="2667000" cy="381000"/>
            <a:chOff x="2832" y="2160"/>
            <a:chExt cx="1680" cy="240"/>
          </a:xfrm>
        </p:grpSpPr>
        <p:sp>
          <p:nvSpPr>
            <p:cNvPr id="13317" name="Line 5">
              <a:extLst>
                <a:ext uri="{FF2B5EF4-FFF2-40B4-BE49-F238E27FC236}">
                  <a16:creationId xmlns:a16="http://schemas.microsoft.com/office/drawing/2014/main" id="{06869BB1-D445-4765-938A-3D818837D6C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176" y="2400"/>
              <a:ext cx="336" cy="0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19" name="Line 7">
              <a:extLst>
                <a:ext uri="{FF2B5EF4-FFF2-40B4-BE49-F238E27FC236}">
                  <a16:creationId xmlns:a16="http://schemas.microsoft.com/office/drawing/2014/main" id="{2626556A-2E63-4EB4-A4BC-016BFE5F894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2" y="2160"/>
              <a:ext cx="1248" cy="24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28" name="Group 16">
            <a:extLst>
              <a:ext uri="{FF2B5EF4-FFF2-40B4-BE49-F238E27FC236}">
                <a16:creationId xmlns:a16="http://schemas.microsoft.com/office/drawing/2014/main" id="{00F716C1-7802-456F-A027-B2E857FE1D95}"/>
              </a:ext>
            </a:extLst>
          </p:cNvPr>
          <p:cNvGrpSpPr>
            <a:grpSpLocks/>
          </p:cNvGrpSpPr>
          <p:nvPr/>
        </p:nvGrpSpPr>
        <p:grpSpPr bwMode="auto">
          <a:xfrm>
            <a:off x="4343400" y="2286000"/>
            <a:ext cx="1676400" cy="3505200"/>
            <a:chOff x="2736" y="1440"/>
            <a:chExt cx="1056" cy="2208"/>
          </a:xfrm>
        </p:grpSpPr>
        <p:sp>
          <p:nvSpPr>
            <p:cNvPr id="13321" name="Line 9">
              <a:extLst>
                <a:ext uri="{FF2B5EF4-FFF2-40B4-BE49-F238E27FC236}">
                  <a16:creationId xmlns:a16="http://schemas.microsoft.com/office/drawing/2014/main" id="{86981627-E7FE-4365-8F13-FDD0A4EBA8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792" y="1440"/>
              <a:ext cx="0" cy="2208"/>
            </a:xfrm>
            <a:prstGeom prst="line">
              <a:avLst/>
            </a:prstGeom>
            <a:noFill/>
            <a:ln w="76200">
              <a:solidFill>
                <a:schemeClr val="hlink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322" name="Line 10">
              <a:extLst>
                <a:ext uri="{FF2B5EF4-FFF2-40B4-BE49-F238E27FC236}">
                  <a16:creationId xmlns:a16="http://schemas.microsoft.com/office/drawing/2014/main" id="{5929B0D2-8663-4EAE-9740-070FC62DB2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36" y="2640"/>
              <a:ext cx="1008" cy="336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pic>
        <p:nvPicPr>
          <p:cNvPr id="13326" name="Picture 14" descr="C:\Documents and Settings\hudson\My Documents\Teaching\HCI-833\Slides\Support Images\bs2_cleaned.jpg">
            <a:extLst>
              <a:ext uri="{FF2B5EF4-FFF2-40B4-BE49-F238E27FC236}">
                <a16:creationId xmlns:a16="http://schemas.microsoft.com/office/drawing/2014/main" id="{94593AAE-9FCB-4DE1-97BD-D637650AB2A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2133600"/>
            <a:ext cx="757238" cy="1519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33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33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33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ED8CB03B-1CD5-4E5E-BEC8-A500EB8FEB1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Pins on the BS2 package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0146B5D8-2871-479C-8C6D-C77365CC93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(1) SOUT</a:t>
            </a:r>
          </a:p>
          <a:p>
            <a:pPr>
              <a:lnSpc>
                <a:spcPct val="90000"/>
              </a:lnSpc>
            </a:pPr>
            <a:r>
              <a:rPr lang="en-US" altLang="en-US"/>
              <a:t>(2) SIN</a:t>
            </a:r>
          </a:p>
          <a:p>
            <a:pPr>
              <a:lnSpc>
                <a:spcPct val="90000"/>
              </a:lnSpc>
            </a:pPr>
            <a:r>
              <a:rPr lang="en-US" altLang="en-US"/>
              <a:t>(3) ATN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Serial connection to PC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To DB9 pins 2,3,4</a:t>
            </a:r>
          </a:p>
          <a:p>
            <a:pPr>
              <a:lnSpc>
                <a:spcPct val="90000"/>
              </a:lnSpc>
            </a:pPr>
            <a:r>
              <a:rPr lang="en-US" altLang="en-US"/>
              <a:t>(4) Vss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Ground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Pin 5 on DB9</a:t>
            </a:r>
          </a:p>
          <a:p>
            <a:pPr>
              <a:lnSpc>
                <a:spcPct val="90000"/>
              </a:lnSpc>
            </a:pPr>
            <a:r>
              <a:rPr lang="en-US" altLang="en-US"/>
              <a:t>Also connect DB9 pin 6 to DB9 pin 7</a:t>
            </a:r>
          </a:p>
        </p:txBody>
      </p:sp>
      <p:pic>
        <p:nvPicPr>
          <p:cNvPr id="6148" name="Picture 4">
            <a:extLst>
              <a:ext uri="{FF2B5EF4-FFF2-40B4-BE49-F238E27FC236}">
                <a16:creationId xmlns:a16="http://schemas.microsoft.com/office/drawing/2014/main" id="{31133CCA-D26B-4DDA-B66C-832A216C87B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057400"/>
            <a:ext cx="3259138" cy="377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>
    <p:randomBar/>
  </p:transition>
</p:sld>
</file>

<file path=ppt/theme/theme1.xml><?xml version="1.0" encoding="utf-8"?>
<a:theme xmlns:a="http://schemas.openxmlformats.org/drawingml/2006/main" name="833-s02-template">
  <a:themeElements>
    <a:clrScheme name="833-s02-template 1">
      <a:dk1>
        <a:srgbClr val="000000"/>
      </a:dk1>
      <a:lt1>
        <a:srgbClr val="E1D5B9"/>
      </a:lt1>
      <a:dk2>
        <a:srgbClr val="996600"/>
      </a:dk2>
      <a:lt2>
        <a:srgbClr val="868686"/>
      </a:lt2>
      <a:accent1>
        <a:srgbClr val="CC9900"/>
      </a:accent1>
      <a:accent2>
        <a:srgbClr val="669900"/>
      </a:accent2>
      <a:accent3>
        <a:srgbClr val="EEE7D9"/>
      </a:accent3>
      <a:accent4>
        <a:srgbClr val="000000"/>
      </a:accent4>
      <a:accent5>
        <a:srgbClr val="E2CAAA"/>
      </a:accent5>
      <a:accent6>
        <a:srgbClr val="5C8A00"/>
      </a:accent6>
      <a:hlink>
        <a:srgbClr val="FF6633"/>
      </a:hlink>
      <a:folHlink>
        <a:srgbClr val="FFFFFF"/>
      </a:folHlink>
    </a:clrScheme>
    <a:fontScheme name="833-s0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833-s02-template 1">
        <a:dk1>
          <a:srgbClr val="000000"/>
        </a:dk1>
        <a:lt1>
          <a:srgbClr val="E1D5B9"/>
        </a:lt1>
        <a:dk2>
          <a:srgbClr val="996600"/>
        </a:dk2>
        <a:lt2>
          <a:srgbClr val="868686"/>
        </a:lt2>
        <a:accent1>
          <a:srgbClr val="CC9900"/>
        </a:accent1>
        <a:accent2>
          <a:srgbClr val="669900"/>
        </a:accent2>
        <a:accent3>
          <a:srgbClr val="EEE7D9"/>
        </a:accent3>
        <a:accent4>
          <a:srgbClr val="000000"/>
        </a:accent4>
        <a:accent5>
          <a:srgbClr val="E2CAAA"/>
        </a:accent5>
        <a:accent6>
          <a:srgbClr val="5C8A00"/>
        </a:accent6>
        <a:hlink>
          <a:srgbClr val="FF6633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33-s02-template 2">
        <a:dk1>
          <a:srgbClr val="000000"/>
        </a:dk1>
        <a:lt1>
          <a:srgbClr val="E1D5B9"/>
        </a:lt1>
        <a:dk2>
          <a:srgbClr val="996600"/>
        </a:dk2>
        <a:lt2>
          <a:srgbClr val="868686"/>
        </a:lt2>
        <a:accent1>
          <a:srgbClr val="FFCC66"/>
        </a:accent1>
        <a:accent2>
          <a:srgbClr val="00CC66"/>
        </a:accent2>
        <a:accent3>
          <a:srgbClr val="EEE7D9"/>
        </a:accent3>
        <a:accent4>
          <a:srgbClr val="000000"/>
        </a:accent4>
        <a:accent5>
          <a:srgbClr val="FFE2B8"/>
        </a:accent5>
        <a:accent6>
          <a:srgbClr val="00B95C"/>
        </a:accent6>
        <a:hlink>
          <a:srgbClr val="FF9999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33-s02-template 3">
        <a:dk1>
          <a:srgbClr val="000000"/>
        </a:dk1>
        <a:lt1>
          <a:srgbClr val="CBCBCB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969696"/>
        </a:accent2>
        <a:accent3>
          <a:srgbClr val="E2E2E2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5F5F5F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Settings\hudson\Application Data\Microsoft\Templates\833-s02-template.pot</Template>
  <TotalTime>937</TotalTime>
  <Words>1324</Words>
  <Application>Microsoft Office PowerPoint</Application>
  <PresentationFormat>On-screen Show (4:3)</PresentationFormat>
  <Paragraphs>226</Paragraphs>
  <Slides>29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4" baseType="lpstr">
      <vt:lpstr>Times New Roman</vt:lpstr>
      <vt:lpstr>Arial</vt:lpstr>
      <vt:lpstr>Courier New</vt:lpstr>
      <vt:lpstr>Symbol</vt:lpstr>
      <vt:lpstr>833-s02-template</vt:lpstr>
      <vt:lpstr>Basic Stamp Quick Start</vt:lpstr>
      <vt:lpstr>Basic Stamp II</vt:lpstr>
      <vt:lpstr>Parallax Basic Stamp II</vt:lpstr>
      <vt:lpstr>Parallax Basic Stamp II</vt:lpstr>
      <vt:lpstr>Getting Started</vt:lpstr>
      <vt:lpstr>Documentation</vt:lpstr>
      <vt:lpstr>Documentation</vt:lpstr>
      <vt:lpstr>Let’s Build Stuff…</vt:lpstr>
      <vt:lpstr>Pins on the BS2 package</vt:lpstr>
      <vt:lpstr>Pins on the BS2 package</vt:lpstr>
      <vt:lpstr>Pins on the BS2 package</vt:lpstr>
      <vt:lpstr>Pins on the BS2 package</vt:lpstr>
      <vt:lpstr>Connect and try it…</vt:lpstr>
      <vt:lpstr>Hardware Hello World</vt:lpstr>
      <vt:lpstr>Hardware Hello World</vt:lpstr>
      <vt:lpstr>About the Program</vt:lpstr>
      <vt:lpstr>Push Button Input</vt:lpstr>
      <vt:lpstr>Push Button Input</vt:lpstr>
      <vt:lpstr>Push Button Input</vt:lpstr>
      <vt:lpstr>Push Button Input</vt:lpstr>
      <vt:lpstr>Push Button Input</vt:lpstr>
      <vt:lpstr>Sound output</vt:lpstr>
      <vt:lpstr>Measuring Resistance</vt:lpstr>
      <vt:lpstr>How Does This Work?</vt:lpstr>
      <vt:lpstr>DC Motors</vt:lpstr>
      <vt:lpstr>Servo Motors</vt:lpstr>
      <vt:lpstr>Servo Motors</vt:lpstr>
      <vt:lpstr>Other Requested Sensors or Actuators?</vt:lpstr>
      <vt:lpstr>PowerPoint Presentation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Stamp Quick Start</dc:title>
  <dc:creator>Scott Hudson</dc:creator>
  <cp:lastModifiedBy>Andrew Bell</cp:lastModifiedBy>
  <cp:revision>12</cp:revision>
  <dcterms:created xsi:type="dcterms:W3CDTF">2002-04-15T23:22:55Z</dcterms:created>
  <dcterms:modified xsi:type="dcterms:W3CDTF">2020-06-10T13:46:46Z</dcterms:modified>
</cp:coreProperties>
</file>