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99" r:id="rId23"/>
    <p:sldId id="300" r:id="rId24"/>
    <p:sldId id="301" r:id="rId25"/>
    <p:sldId id="302" r:id="rId26"/>
    <p:sldId id="277" r:id="rId27"/>
    <p:sldId id="279" r:id="rId28"/>
    <p:sldId id="280" r:id="rId29"/>
    <p:sldId id="282" r:id="rId30"/>
    <p:sldId id="284" r:id="rId31"/>
    <p:sldId id="285" r:id="rId32"/>
    <p:sldId id="286" r:id="rId33"/>
    <p:sldId id="287" r:id="rId34"/>
    <p:sldId id="288" r:id="rId35"/>
    <p:sldId id="289" r:id="rId36"/>
    <p:sldId id="290" r:id="rId37"/>
    <p:sldId id="291" r:id="rId38"/>
    <p:sldId id="293" r:id="rId39"/>
    <p:sldId id="294" r:id="rId40"/>
    <p:sldId id="295" r:id="rId41"/>
    <p:sldId id="296" r:id="rId42"/>
    <p:sldId id="297" r:id="rId43"/>
    <p:sldId id="298"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DD0E8C-5A71-4408-AAE8-8CA7B0B216C1}" type="datetimeFigureOut">
              <a:rPr lang="en-US" smtClean="0"/>
              <a:t>12/13/2017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7067D-FBEE-4575-8C83-FB4425AE63DC}" type="slidenum">
              <a:rPr lang="en-US" smtClean="0"/>
              <a:t>‹#›</a:t>
            </a:fld>
            <a:endParaRPr lang="en-US"/>
          </a:p>
        </p:txBody>
      </p:sp>
    </p:spTree>
    <p:extLst>
      <p:ext uri="{BB962C8B-B14F-4D97-AF65-F5344CB8AC3E}">
        <p14:creationId xmlns:p14="http://schemas.microsoft.com/office/powerpoint/2010/main" val="3638293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DD0E8C-5A71-4408-AAE8-8CA7B0B216C1}" type="datetimeFigureOut">
              <a:rPr lang="en-US" smtClean="0"/>
              <a:t>12/13/2017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7067D-FBEE-4575-8C83-FB4425AE63DC}" type="slidenum">
              <a:rPr lang="en-US" smtClean="0"/>
              <a:t>‹#›</a:t>
            </a:fld>
            <a:endParaRPr lang="en-US"/>
          </a:p>
        </p:txBody>
      </p:sp>
    </p:spTree>
    <p:extLst>
      <p:ext uri="{BB962C8B-B14F-4D97-AF65-F5344CB8AC3E}">
        <p14:creationId xmlns:p14="http://schemas.microsoft.com/office/powerpoint/2010/main" val="1116370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DD0E8C-5A71-4408-AAE8-8CA7B0B216C1}" type="datetimeFigureOut">
              <a:rPr lang="en-US" smtClean="0"/>
              <a:t>12/13/2017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7067D-FBEE-4575-8C83-FB4425AE63DC}" type="slidenum">
              <a:rPr lang="en-US" smtClean="0"/>
              <a:t>‹#›</a:t>
            </a:fld>
            <a:endParaRPr lang="en-US"/>
          </a:p>
        </p:txBody>
      </p:sp>
    </p:spTree>
    <p:extLst>
      <p:ext uri="{BB962C8B-B14F-4D97-AF65-F5344CB8AC3E}">
        <p14:creationId xmlns:p14="http://schemas.microsoft.com/office/powerpoint/2010/main" val="3839917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DD0E8C-5A71-4408-AAE8-8CA7B0B216C1}" type="datetimeFigureOut">
              <a:rPr lang="en-US" smtClean="0"/>
              <a:t>12/13/2017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7067D-FBEE-4575-8C83-FB4425AE63DC}" type="slidenum">
              <a:rPr lang="en-US" smtClean="0"/>
              <a:t>‹#›</a:t>
            </a:fld>
            <a:endParaRPr lang="en-US"/>
          </a:p>
        </p:txBody>
      </p:sp>
    </p:spTree>
    <p:extLst>
      <p:ext uri="{BB962C8B-B14F-4D97-AF65-F5344CB8AC3E}">
        <p14:creationId xmlns:p14="http://schemas.microsoft.com/office/powerpoint/2010/main" val="3171507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ADD0E8C-5A71-4408-AAE8-8CA7B0B216C1}" type="datetimeFigureOut">
              <a:rPr lang="en-US" smtClean="0"/>
              <a:t>12/13/2017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7067D-FBEE-4575-8C83-FB4425AE63DC}" type="slidenum">
              <a:rPr lang="en-US" smtClean="0"/>
              <a:t>‹#›</a:t>
            </a:fld>
            <a:endParaRPr lang="en-US"/>
          </a:p>
        </p:txBody>
      </p:sp>
    </p:spTree>
    <p:extLst>
      <p:ext uri="{BB962C8B-B14F-4D97-AF65-F5344CB8AC3E}">
        <p14:creationId xmlns:p14="http://schemas.microsoft.com/office/powerpoint/2010/main" val="3216661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DD0E8C-5A71-4408-AAE8-8CA7B0B216C1}" type="datetimeFigureOut">
              <a:rPr lang="en-US" smtClean="0"/>
              <a:t>12/13/2017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27067D-FBEE-4575-8C83-FB4425AE63DC}" type="slidenum">
              <a:rPr lang="en-US" smtClean="0"/>
              <a:t>‹#›</a:t>
            </a:fld>
            <a:endParaRPr lang="en-US"/>
          </a:p>
        </p:txBody>
      </p:sp>
    </p:spTree>
    <p:extLst>
      <p:ext uri="{BB962C8B-B14F-4D97-AF65-F5344CB8AC3E}">
        <p14:creationId xmlns:p14="http://schemas.microsoft.com/office/powerpoint/2010/main" val="3191640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DD0E8C-5A71-4408-AAE8-8CA7B0B216C1}" type="datetimeFigureOut">
              <a:rPr lang="en-US" smtClean="0"/>
              <a:t>12/13/2017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27067D-FBEE-4575-8C83-FB4425AE63DC}" type="slidenum">
              <a:rPr lang="en-US" smtClean="0"/>
              <a:t>‹#›</a:t>
            </a:fld>
            <a:endParaRPr lang="en-US"/>
          </a:p>
        </p:txBody>
      </p:sp>
    </p:spTree>
    <p:extLst>
      <p:ext uri="{BB962C8B-B14F-4D97-AF65-F5344CB8AC3E}">
        <p14:creationId xmlns:p14="http://schemas.microsoft.com/office/powerpoint/2010/main" val="2025364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DD0E8C-5A71-4408-AAE8-8CA7B0B216C1}" type="datetimeFigureOut">
              <a:rPr lang="en-US" smtClean="0"/>
              <a:t>12/13/2017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27067D-FBEE-4575-8C83-FB4425AE63DC}" type="slidenum">
              <a:rPr lang="en-US" smtClean="0"/>
              <a:t>‹#›</a:t>
            </a:fld>
            <a:endParaRPr lang="en-US"/>
          </a:p>
        </p:txBody>
      </p:sp>
    </p:spTree>
    <p:extLst>
      <p:ext uri="{BB962C8B-B14F-4D97-AF65-F5344CB8AC3E}">
        <p14:creationId xmlns:p14="http://schemas.microsoft.com/office/powerpoint/2010/main" val="2683409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DD0E8C-5A71-4408-AAE8-8CA7B0B216C1}" type="datetimeFigureOut">
              <a:rPr lang="en-US" smtClean="0"/>
              <a:t>12/13/2017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27067D-FBEE-4575-8C83-FB4425AE63DC}" type="slidenum">
              <a:rPr lang="en-US" smtClean="0"/>
              <a:t>‹#›</a:t>
            </a:fld>
            <a:endParaRPr lang="en-US"/>
          </a:p>
        </p:txBody>
      </p:sp>
    </p:spTree>
    <p:extLst>
      <p:ext uri="{BB962C8B-B14F-4D97-AF65-F5344CB8AC3E}">
        <p14:creationId xmlns:p14="http://schemas.microsoft.com/office/powerpoint/2010/main" val="3143953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ADD0E8C-5A71-4408-AAE8-8CA7B0B216C1}" type="datetimeFigureOut">
              <a:rPr lang="en-US" smtClean="0"/>
              <a:t>12/13/2017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27067D-FBEE-4575-8C83-FB4425AE63DC}" type="slidenum">
              <a:rPr lang="en-US" smtClean="0"/>
              <a:t>‹#›</a:t>
            </a:fld>
            <a:endParaRPr lang="en-US"/>
          </a:p>
        </p:txBody>
      </p:sp>
    </p:spTree>
    <p:extLst>
      <p:ext uri="{BB962C8B-B14F-4D97-AF65-F5344CB8AC3E}">
        <p14:creationId xmlns:p14="http://schemas.microsoft.com/office/powerpoint/2010/main" val="1825617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ADD0E8C-5A71-4408-AAE8-8CA7B0B216C1}" type="datetimeFigureOut">
              <a:rPr lang="en-US" smtClean="0"/>
              <a:t>12/13/2017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27067D-FBEE-4575-8C83-FB4425AE63DC}" type="slidenum">
              <a:rPr lang="en-US" smtClean="0"/>
              <a:t>‹#›</a:t>
            </a:fld>
            <a:endParaRPr lang="en-US"/>
          </a:p>
        </p:txBody>
      </p:sp>
    </p:spTree>
    <p:extLst>
      <p:ext uri="{BB962C8B-B14F-4D97-AF65-F5344CB8AC3E}">
        <p14:creationId xmlns:p14="http://schemas.microsoft.com/office/powerpoint/2010/main" val="4096801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DD0E8C-5A71-4408-AAE8-8CA7B0B216C1}" type="datetimeFigureOut">
              <a:rPr lang="en-US" smtClean="0"/>
              <a:t>12/13/2017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27067D-FBEE-4575-8C83-FB4425AE63DC}" type="slidenum">
              <a:rPr lang="en-US" smtClean="0"/>
              <a:t>‹#›</a:t>
            </a:fld>
            <a:endParaRPr lang="en-US"/>
          </a:p>
        </p:txBody>
      </p:sp>
    </p:spTree>
    <p:extLst>
      <p:ext uri="{BB962C8B-B14F-4D97-AF65-F5344CB8AC3E}">
        <p14:creationId xmlns:p14="http://schemas.microsoft.com/office/powerpoint/2010/main" val="30992673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8.wmf"/><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1.wmf"/><Relationship Id="rId4" Type="http://schemas.openxmlformats.org/officeDocument/2006/relationships/oleObject" Target="../embeddings/oleObject5.bin"/></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51.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jpeg"/></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s://www.youtube.com/watch?v=EiJhlflpGEo"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2455" y="367862"/>
            <a:ext cx="4445876" cy="5632311"/>
          </a:xfrm>
          <a:prstGeom prst="rect">
            <a:avLst/>
          </a:prstGeom>
          <a:noFill/>
        </p:spPr>
        <p:txBody>
          <a:bodyPr wrap="square" rtlCol="0">
            <a:spAutoFit/>
          </a:bodyPr>
          <a:lstStyle/>
          <a:p>
            <a:r>
              <a:rPr lang="en-US" sz="3600" dirty="0" smtClean="0"/>
              <a:t>Lab Notebook for EECT 101</a:t>
            </a:r>
          </a:p>
          <a:p>
            <a:r>
              <a:rPr lang="en-US" sz="3600" dirty="0" smtClean="0"/>
              <a:t>Labs 0-7 plus Projects</a:t>
            </a:r>
          </a:p>
          <a:p>
            <a:endParaRPr lang="en-US" sz="3600" dirty="0"/>
          </a:p>
          <a:p>
            <a:endParaRPr lang="en-US" sz="3600" dirty="0" smtClean="0"/>
          </a:p>
          <a:p>
            <a:endParaRPr lang="en-US" sz="3600" dirty="0"/>
          </a:p>
          <a:p>
            <a:r>
              <a:rPr lang="en-US" sz="3600" dirty="0" smtClean="0"/>
              <a:t>By: Jarred Clark</a:t>
            </a:r>
          </a:p>
          <a:p>
            <a:r>
              <a:rPr lang="en-US" sz="3600" dirty="0" smtClean="0"/>
              <a:t>My Lab partners were Henry Winicker and David </a:t>
            </a:r>
            <a:r>
              <a:rPr lang="en-US" sz="3600" dirty="0" err="1" smtClean="0"/>
              <a:t>Butz</a:t>
            </a:r>
            <a:endParaRPr lang="en-US" sz="3600" dirty="0" smtClean="0"/>
          </a:p>
        </p:txBody>
      </p:sp>
      <p:pic>
        <p:nvPicPr>
          <p:cNvPr id="1026" name="Picture 2" descr="Image result for electron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8331" y="1037423"/>
            <a:ext cx="6464454" cy="4293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9479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 Page 2</a:t>
            </a:r>
            <a:endParaRPr lang="en-US" dirty="0"/>
          </a:p>
        </p:txBody>
      </p:sp>
      <p:sp>
        <p:nvSpPr>
          <p:cNvPr id="6" name="Rectangle 5"/>
          <p:cNvSpPr/>
          <p:nvPr/>
        </p:nvSpPr>
        <p:spPr>
          <a:xfrm>
            <a:off x="1250730" y="3984294"/>
            <a:ext cx="9785131" cy="1938992"/>
          </a:xfrm>
          <a:prstGeom prst="rect">
            <a:avLst/>
          </a:prstGeom>
        </p:spPr>
        <p:txBody>
          <a:bodyPr wrap="square">
            <a:spAutoFit/>
          </a:bodyPr>
          <a:lstStyle/>
          <a:p>
            <a:r>
              <a:rPr lang="pt-BR" sz="2400" dirty="0" smtClean="0"/>
              <a:t>R1= 98.18		R6= 2112			R11=33116 </a:t>
            </a:r>
          </a:p>
          <a:p>
            <a:r>
              <a:rPr lang="pt-BR" sz="2400" dirty="0" smtClean="0"/>
              <a:t>R2= 216.98		R7= 3562			R12= 45867</a:t>
            </a:r>
          </a:p>
          <a:p>
            <a:r>
              <a:rPr lang="pt-BR" sz="2400" dirty="0" smtClean="0"/>
              <a:t>R3= 326.95         	R8= 4629			R13= 98610</a:t>
            </a:r>
          </a:p>
          <a:p>
            <a:r>
              <a:rPr lang="pt-BR" sz="2400" dirty="0" smtClean="0"/>
              <a:t>R4= 469.18		R9= 9789			R14= 991000</a:t>
            </a:r>
          </a:p>
          <a:p>
            <a:r>
              <a:rPr lang="pt-BR" sz="2400" dirty="0" smtClean="0"/>
              <a:t>R5= 998		R10=22062			R15= 10100000</a:t>
            </a:r>
            <a:endParaRPr lang="pt-BR" sz="2400" dirty="0"/>
          </a:p>
        </p:txBody>
      </p:sp>
      <p:sp>
        <p:nvSpPr>
          <p:cNvPr id="7" name="TextBox 6"/>
          <p:cNvSpPr txBox="1"/>
          <p:nvPr/>
        </p:nvSpPr>
        <p:spPr>
          <a:xfrm>
            <a:off x="1870841" y="1954924"/>
            <a:ext cx="7430814" cy="1323439"/>
          </a:xfrm>
          <a:prstGeom prst="rect">
            <a:avLst/>
          </a:prstGeom>
          <a:noFill/>
        </p:spPr>
        <p:txBody>
          <a:bodyPr wrap="square" rtlCol="0">
            <a:spAutoFit/>
          </a:bodyPr>
          <a:lstStyle/>
          <a:p>
            <a:r>
              <a:rPr lang="en-US" sz="4000" dirty="0" smtClean="0"/>
              <a:t>Actual Measurements for each Resistor in ohms</a:t>
            </a:r>
            <a:endParaRPr lang="en-US" sz="4000" dirty="0"/>
          </a:p>
        </p:txBody>
      </p:sp>
    </p:spTree>
    <p:extLst>
      <p:ext uri="{BB962C8B-B14F-4D97-AF65-F5344CB8AC3E}">
        <p14:creationId xmlns:p14="http://schemas.microsoft.com/office/powerpoint/2010/main" val="4270092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 Page 3</a:t>
            </a:r>
            <a:endParaRPr lang="en-US" dirty="0"/>
          </a:p>
        </p:txBody>
      </p:sp>
      <p:pic>
        <p:nvPicPr>
          <p:cNvPr id="4" name="Picture 3"/>
          <p:cNvPicPr>
            <a:picLocks noChangeAspect="1"/>
          </p:cNvPicPr>
          <p:nvPr/>
        </p:nvPicPr>
        <p:blipFill>
          <a:blip r:embed="rId2"/>
          <a:stretch>
            <a:fillRect/>
          </a:stretch>
        </p:blipFill>
        <p:spPr>
          <a:xfrm>
            <a:off x="1352461" y="1610502"/>
            <a:ext cx="2378712" cy="3169810"/>
          </a:xfrm>
          <a:prstGeom prst="rect">
            <a:avLst/>
          </a:prstGeom>
        </p:spPr>
      </p:pic>
      <p:pic>
        <p:nvPicPr>
          <p:cNvPr id="5" name="Picture 4"/>
          <p:cNvPicPr>
            <a:picLocks noChangeAspect="1"/>
          </p:cNvPicPr>
          <p:nvPr/>
        </p:nvPicPr>
        <p:blipFill>
          <a:blip r:embed="rId3"/>
          <a:stretch>
            <a:fillRect/>
          </a:stretch>
        </p:blipFill>
        <p:spPr>
          <a:xfrm>
            <a:off x="7252138" y="1614235"/>
            <a:ext cx="2945398" cy="3085890"/>
          </a:xfrm>
          <a:prstGeom prst="rect">
            <a:avLst/>
          </a:prstGeom>
        </p:spPr>
      </p:pic>
      <p:sp>
        <p:nvSpPr>
          <p:cNvPr id="6" name="TextBox 5"/>
          <p:cNvSpPr txBox="1"/>
          <p:nvPr/>
        </p:nvSpPr>
        <p:spPr>
          <a:xfrm>
            <a:off x="693683" y="5171090"/>
            <a:ext cx="3720662" cy="646331"/>
          </a:xfrm>
          <a:prstGeom prst="rect">
            <a:avLst/>
          </a:prstGeom>
          <a:noFill/>
        </p:spPr>
        <p:txBody>
          <a:bodyPr wrap="square" rtlCol="0">
            <a:spAutoFit/>
          </a:bodyPr>
          <a:lstStyle/>
          <a:p>
            <a:r>
              <a:rPr lang="en-US" dirty="0" smtClean="0"/>
              <a:t>This is a picture of us measuring a 330 ohm resistor.</a:t>
            </a:r>
            <a:endParaRPr lang="en-US" dirty="0"/>
          </a:p>
        </p:txBody>
      </p:sp>
      <p:sp>
        <p:nvSpPr>
          <p:cNvPr id="7" name="TextBox 6"/>
          <p:cNvSpPr txBox="1"/>
          <p:nvPr/>
        </p:nvSpPr>
        <p:spPr>
          <a:xfrm>
            <a:off x="6716110" y="5097517"/>
            <a:ext cx="4529959" cy="369332"/>
          </a:xfrm>
          <a:prstGeom prst="rect">
            <a:avLst/>
          </a:prstGeom>
          <a:noFill/>
        </p:spPr>
        <p:txBody>
          <a:bodyPr wrap="square" rtlCol="0">
            <a:spAutoFit/>
          </a:bodyPr>
          <a:lstStyle/>
          <a:p>
            <a:r>
              <a:rPr lang="en-US" dirty="0" smtClean="0"/>
              <a:t>This a measurement of one of the resistors</a:t>
            </a:r>
            <a:endParaRPr lang="en-US" dirty="0"/>
          </a:p>
        </p:txBody>
      </p:sp>
    </p:spTree>
    <p:extLst>
      <p:ext uri="{BB962C8B-B14F-4D97-AF65-F5344CB8AC3E}">
        <p14:creationId xmlns:p14="http://schemas.microsoft.com/office/powerpoint/2010/main" val="4074968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 Page 4</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971011707"/>
              </p:ext>
            </p:extLst>
          </p:nvPr>
        </p:nvGraphicFramePr>
        <p:xfrm>
          <a:off x="677096" y="1559473"/>
          <a:ext cx="10463870" cy="4714789"/>
        </p:xfrm>
        <a:graphic>
          <a:graphicData uri="http://schemas.openxmlformats.org/presentationml/2006/ole">
            <mc:AlternateContent xmlns:mc="http://schemas.openxmlformats.org/markup-compatibility/2006">
              <mc:Choice xmlns:v="urn:schemas-microsoft-com:vml" Requires="v">
                <p:oleObj spid="_x0000_s4111" name="Worksheet" r:id="rId3" imgW="6029325" imgH="3438644" progId="Excel.Sheet.12">
                  <p:embed/>
                </p:oleObj>
              </mc:Choice>
              <mc:Fallback>
                <p:oleObj name="Worksheet" r:id="rId3" imgW="6029325" imgH="3438644" progId="Excel.Sheet.12">
                  <p:embed/>
                  <p:pic>
                    <p:nvPicPr>
                      <p:cNvPr id="0" name=""/>
                      <p:cNvPicPr/>
                      <p:nvPr/>
                    </p:nvPicPr>
                    <p:blipFill>
                      <a:blip r:embed="rId4"/>
                      <a:stretch>
                        <a:fillRect/>
                      </a:stretch>
                    </p:blipFill>
                    <p:spPr>
                      <a:xfrm>
                        <a:off x="677096" y="1559473"/>
                        <a:ext cx="10463870" cy="4714789"/>
                      </a:xfrm>
                      <a:prstGeom prst="rect">
                        <a:avLst/>
                      </a:prstGeom>
                    </p:spPr>
                  </p:pic>
                </p:oleObj>
              </mc:Fallback>
            </mc:AlternateContent>
          </a:graphicData>
        </a:graphic>
      </p:graphicFrame>
    </p:spTree>
    <p:extLst>
      <p:ext uri="{BB962C8B-B14F-4D97-AF65-F5344CB8AC3E}">
        <p14:creationId xmlns:p14="http://schemas.microsoft.com/office/powerpoint/2010/main" val="2092188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1- Page 5</a:t>
            </a:r>
            <a:endParaRPr lang="en-US" dirty="0"/>
          </a:p>
        </p:txBody>
      </p:sp>
      <p:sp>
        <p:nvSpPr>
          <p:cNvPr id="5" name="Rectangle 4"/>
          <p:cNvSpPr/>
          <p:nvPr/>
        </p:nvSpPr>
        <p:spPr>
          <a:xfrm>
            <a:off x="1061545" y="2469931"/>
            <a:ext cx="9101958" cy="1384995"/>
          </a:xfrm>
          <a:prstGeom prst="rect">
            <a:avLst/>
          </a:prstGeom>
        </p:spPr>
        <p:txBody>
          <a:bodyPr wrap="square">
            <a:spAutoFit/>
          </a:bodyPr>
          <a:lstStyle/>
          <a:p>
            <a:r>
              <a:rPr lang="en-US" sz="2800" dirty="0" smtClean="0"/>
              <a:t>Observations: All Resistors were all in the 5% tolerance range.</a:t>
            </a:r>
          </a:p>
          <a:p>
            <a:r>
              <a:rPr lang="en-US" sz="2800" dirty="0" smtClean="0"/>
              <a:t>The actual measurements for all resistors were all very close to what it said it was.</a:t>
            </a:r>
            <a:endParaRPr lang="en-US" sz="2800" dirty="0"/>
          </a:p>
        </p:txBody>
      </p:sp>
    </p:spTree>
    <p:extLst>
      <p:ext uri="{BB962C8B-B14F-4D97-AF65-F5344CB8AC3E}">
        <p14:creationId xmlns:p14="http://schemas.microsoft.com/office/powerpoint/2010/main" val="3333914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4852"/>
            <a:ext cx="10515600" cy="1325563"/>
          </a:xfrm>
        </p:spPr>
        <p:txBody>
          <a:bodyPr>
            <a:normAutofit fontScale="90000"/>
          </a:bodyPr>
          <a:lstStyle/>
          <a:p>
            <a:r>
              <a:rPr lang="en-US" dirty="0" smtClean="0"/>
              <a:t>LAB 2- Building a Simple Circuit on a Breadboard  </a:t>
            </a:r>
            <a:r>
              <a:rPr lang="en-US" dirty="0" smtClean="0"/>
              <a:t>My Lab Partners were David </a:t>
            </a:r>
            <a:r>
              <a:rPr lang="en-US" dirty="0" err="1" smtClean="0"/>
              <a:t>Butz</a:t>
            </a:r>
            <a:r>
              <a:rPr lang="en-US" dirty="0" smtClean="0"/>
              <a:t> and Henry Winicker                        </a:t>
            </a:r>
            <a:r>
              <a:rPr lang="en-US" dirty="0" smtClean="0"/>
              <a:t>09-06-17</a:t>
            </a:r>
            <a:br>
              <a:rPr lang="en-US" dirty="0" smtClean="0"/>
            </a:br>
            <a:r>
              <a:rPr lang="en-US" dirty="0" smtClean="0"/>
              <a:t>Work done on Bench 6</a:t>
            </a:r>
            <a:endParaRPr lang="en-US" dirty="0"/>
          </a:p>
        </p:txBody>
      </p:sp>
      <p:sp>
        <p:nvSpPr>
          <p:cNvPr id="3" name="Content Placeholder 2"/>
          <p:cNvSpPr>
            <a:spLocks noGrp="1"/>
          </p:cNvSpPr>
          <p:nvPr>
            <p:ph idx="1"/>
          </p:nvPr>
        </p:nvSpPr>
        <p:spPr>
          <a:xfrm>
            <a:off x="838200" y="580913"/>
            <a:ext cx="10515600" cy="3506993"/>
          </a:xfrm>
        </p:spPr>
        <p:txBody>
          <a:bodyPr>
            <a:normAutofit lnSpcReduction="10000"/>
          </a:bodyPr>
          <a:lstStyle/>
          <a:p>
            <a:endParaRPr lang="en-US" dirty="0" smtClean="0"/>
          </a:p>
          <a:p>
            <a:endParaRPr lang="en-US" dirty="0"/>
          </a:p>
          <a:p>
            <a:endParaRPr lang="en-US" dirty="0" smtClean="0"/>
          </a:p>
          <a:p>
            <a:endParaRPr lang="en-US" dirty="0"/>
          </a:p>
          <a:p>
            <a:r>
              <a:rPr lang="en-US" sz="3500" dirty="0" smtClean="0"/>
              <a:t>Purpose of the lab is to have us understand how to build a simple circuit using this schematic and transferring it onto a breadboard.</a:t>
            </a:r>
            <a:endParaRPr lang="en-US" sz="3500" dirty="0"/>
          </a:p>
        </p:txBody>
      </p:sp>
      <p:pic>
        <p:nvPicPr>
          <p:cNvPr id="4" name="Picture 3"/>
          <p:cNvPicPr>
            <a:picLocks noChangeAspect="1"/>
          </p:cNvPicPr>
          <p:nvPr/>
        </p:nvPicPr>
        <p:blipFill>
          <a:blip r:embed="rId2"/>
          <a:stretch>
            <a:fillRect/>
          </a:stretch>
        </p:blipFill>
        <p:spPr>
          <a:xfrm>
            <a:off x="838200" y="3795390"/>
            <a:ext cx="6090223" cy="2868972"/>
          </a:xfrm>
          <a:prstGeom prst="rect">
            <a:avLst/>
          </a:prstGeom>
        </p:spPr>
      </p:pic>
      <p:sp>
        <p:nvSpPr>
          <p:cNvPr id="5" name="TextBox 4"/>
          <p:cNvSpPr txBox="1"/>
          <p:nvPr/>
        </p:nvSpPr>
        <p:spPr>
          <a:xfrm>
            <a:off x="7336715" y="4173967"/>
            <a:ext cx="4292301" cy="646331"/>
          </a:xfrm>
          <a:prstGeom prst="rect">
            <a:avLst/>
          </a:prstGeom>
          <a:noFill/>
        </p:spPr>
        <p:txBody>
          <a:bodyPr wrap="square" rtlCol="0">
            <a:spAutoFit/>
          </a:bodyPr>
          <a:lstStyle/>
          <a:p>
            <a:r>
              <a:rPr lang="en-US" dirty="0" smtClean="0"/>
              <a:t>This schematic is built onto the bread board in Lab 2.</a:t>
            </a:r>
            <a:endParaRPr lang="en-US" dirty="0"/>
          </a:p>
        </p:txBody>
      </p:sp>
    </p:spTree>
    <p:extLst>
      <p:ext uri="{BB962C8B-B14F-4D97-AF65-F5344CB8AC3E}">
        <p14:creationId xmlns:p14="http://schemas.microsoft.com/office/powerpoint/2010/main" val="895688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2 page 2</a:t>
            </a:r>
            <a:endParaRPr lang="en-US" dirty="0"/>
          </a:p>
        </p:txBody>
      </p:sp>
      <p:pic>
        <p:nvPicPr>
          <p:cNvPr id="4" name="Picture 3"/>
          <p:cNvPicPr>
            <a:picLocks noChangeAspect="1"/>
          </p:cNvPicPr>
          <p:nvPr/>
        </p:nvPicPr>
        <p:blipFill>
          <a:blip r:embed="rId2"/>
          <a:stretch>
            <a:fillRect/>
          </a:stretch>
        </p:blipFill>
        <p:spPr>
          <a:xfrm>
            <a:off x="838200" y="1690688"/>
            <a:ext cx="3418787" cy="3287631"/>
          </a:xfrm>
          <a:prstGeom prst="rect">
            <a:avLst/>
          </a:prstGeom>
        </p:spPr>
      </p:pic>
      <p:pic>
        <p:nvPicPr>
          <p:cNvPr id="5" name="Picture 4"/>
          <p:cNvPicPr>
            <a:picLocks noChangeAspect="1"/>
          </p:cNvPicPr>
          <p:nvPr/>
        </p:nvPicPr>
        <p:blipFill>
          <a:blip r:embed="rId3"/>
          <a:stretch>
            <a:fillRect/>
          </a:stretch>
        </p:blipFill>
        <p:spPr>
          <a:xfrm>
            <a:off x="6189297" y="1690688"/>
            <a:ext cx="5164503" cy="2782900"/>
          </a:xfrm>
          <a:prstGeom prst="rect">
            <a:avLst/>
          </a:prstGeom>
        </p:spPr>
      </p:pic>
      <p:sp>
        <p:nvSpPr>
          <p:cNvPr id="6" name="TextBox 5"/>
          <p:cNvSpPr txBox="1"/>
          <p:nvPr/>
        </p:nvSpPr>
        <p:spPr>
          <a:xfrm>
            <a:off x="6274676" y="4719145"/>
            <a:ext cx="5079124" cy="923330"/>
          </a:xfrm>
          <a:prstGeom prst="rect">
            <a:avLst/>
          </a:prstGeom>
          <a:noFill/>
        </p:spPr>
        <p:txBody>
          <a:bodyPr wrap="square" rtlCol="0">
            <a:spAutoFit/>
          </a:bodyPr>
          <a:lstStyle/>
          <a:p>
            <a:r>
              <a:rPr lang="en-US" dirty="0" smtClean="0"/>
              <a:t>These are the two 1k ohm resistors we used along with the short wires and breadboard to create the circuit. </a:t>
            </a:r>
            <a:endParaRPr lang="en-US" dirty="0"/>
          </a:p>
        </p:txBody>
      </p:sp>
      <p:sp>
        <p:nvSpPr>
          <p:cNvPr id="7" name="TextBox 6"/>
          <p:cNvSpPr txBox="1"/>
          <p:nvPr/>
        </p:nvSpPr>
        <p:spPr>
          <a:xfrm>
            <a:off x="925158" y="5195944"/>
            <a:ext cx="3022898" cy="923330"/>
          </a:xfrm>
          <a:prstGeom prst="rect">
            <a:avLst/>
          </a:prstGeom>
          <a:noFill/>
        </p:spPr>
        <p:txBody>
          <a:bodyPr wrap="square" rtlCol="0">
            <a:spAutoFit/>
          </a:bodyPr>
          <a:lstStyle/>
          <a:p>
            <a:r>
              <a:rPr lang="en-US" dirty="0" smtClean="0"/>
              <a:t>After the circuit was built, this was the output voltage reading.</a:t>
            </a:r>
            <a:endParaRPr lang="en-US" dirty="0"/>
          </a:p>
        </p:txBody>
      </p:sp>
    </p:spTree>
    <p:extLst>
      <p:ext uri="{BB962C8B-B14F-4D97-AF65-F5344CB8AC3E}">
        <p14:creationId xmlns:p14="http://schemas.microsoft.com/office/powerpoint/2010/main" val="1915495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2 page 3</a:t>
            </a:r>
            <a:endParaRPr lang="en-US" dirty="0"/>
          </a:p>
        </p:txBody>
      </p:sp>
      <p:pic>
        <p:nvPicPr>
          <p:cNvPr id="4" name="Picture 3"/>
          <p:cNvPicPr>
            <a:picLocks noChangeAspect="1"/>
          </p:cNvPicPr>
          <p:nvPr/>
        </p:nvPicPr>
        <p:blipFill>
          <a:blip r:embed="rId2"/>
          <a:stretch>
            <a:fillRect/>
          </a:stretch>
        </p:blipFill>
        <p:spPr>
          <a:xfrm>
            <a:off x="838200" y="1690688"/>
            <a:ext cx="3775841" cy="3624403"/>
          </a:xfrm>
          <a:prstGeom prst="rect">
            <a:avLst/>
          </a:prstGeom>
        </p:spPr>
      </p:pic>
      <p:pic>
        <p:nvPicPr>
          <p:cNvPr id="5" name="Picture 4"/>
          <p:cNvPicPr>
            <a:picLocks noChangeAspect="1"/>
          </p:cNvPicPr>
          <p:nvPr/>
        </p:nvPicPr>
        <p:blipFill>
          <a:blip r:embed="rId3"/>
          <a:stretch>
            <a:fillRect/>
          </a:stretch>
        </p:blipFill>
        <p:spPr>
          <a:xfrm>
            <a:off x="8528477" y="1540400"/>
            <a:ext cx="2825322" cy="3774691"/>
          </a:xfrm>
          <a:prstGeom prst="rect">
            <a:avLst/>
          </a:prstGeom>
        </p:spPr>
      </p:pic>
      <p:sp>
        <p:nvSpPr>
          <p:cNvPr id="7" name="TextBox 6"/>
          <p:cNvSpPr txBox="1"/>
          <p:nvPr/>
        </p:nvSpPr>
        <p:spPr>
          <a:xfrm>
            <a:off x="838200" y="5315091"/>
            <a:ext cx="3775841" cy="1600438"/>
          </a:xfrm>
          <a:prstGeom prst="rect">
            <a:avLst/>
          </a:prstGeom>
          <a:noFill/>
        </p:spPr>
        <p:txBody>
          <a:bodyPr wrap="square" rtlCol="0">
            <a:spAutoFit/>
          </a:bodyPr>
          <a:lstStyle/>
          <a:p>
            <a:r>
              <a:rPr lang="en-US" sz="1400" dirty="0" smtClean="0"/>
              <a:t>This is how we measured the circuit. We hooked up the red lead of the power to the positive lead of the circuit and the black lead to the black lead of the circuit. We then measured with the digital </a:t>
            </a:r>
            <a:r>
              <a:rPr lang="en-US" sz="1400" dirty="0" err="1" smtClean="0"/>
              <a:t>multimeter</a:t>
            </a:r>
            <a:r>
              <a:rPr lang="en-US" sz="1400" dirty="0" smtClean="0"/>
              <a:t> with the red lead to the first lead of the 2</a:t>
            </a:r>
            <a:r>
              <a:rPr lang="en-US" sz="1400" baseline="30000" dirty="0" smtClean="0"/>
              <a:t>nd</a:t>
            </a:r>
            <a:r>
              <a:rPr lang="en-US" sz="1400" dirty="0" smtClean="0"/>
              <a:t> resistor and the black lead of the meter to the black lead of circuit.</a:t>
            </a:r>
            <a:endParaRPr lang="en-US" sz="14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427666" y="1563804"/>
            <a:ext cx="4287186" cy="3215389"/>
          </a:xfrm>
          <a:prstGeom prst="rect">
            <a:avLst/>
          </a:prstGeom>
        </p:spPr>
      </p:pic>
      <p:sp>
        <p:nvSpPr>
          <p:cNvPr id="10" name="TextBox 9"/>
          <p:cNvSpPr txBox="1"/>
          <p:nvPr/>
        </p:nvSpPr>
        <p:spPr>
          <a:xfrm>
            <a:off x="4963564" y="5315091"/>
            <a:ext cx="3215390" cy="646331"/>
          </a:xfrm>
          <a:prstGeom prst="rect">
            <a:avLst/>
          </a:prstGeom>
          <a:noFill/>
        </p:spPr>
        <p:txBody>
          <a:bodyPr wrap="square" rtlCol="0">
            <a:spAutoFit/>
          </a:bodyPr>
          <a:lstStyle/>
          <a:p>
            <a:r>
              <a:rPr lang="en-US" dirty="0" smtClean="0"/>
              <a:t>Power supply was set to 9 volts and hooked up to circuit.</a:t>
            </a:r>
            <a:endParaRPr lang="en-US" dirty="0"/>
          </a:p>
        </p:txBody>
      </p:sp>
      <p:sp>
        <p:nvSpPr>
          <p:cNvPr id="11" name="TextBox 10"/>
          <p:cNvSpPr txBox="1"/>
          <p:nvPr/>
        </p:nvSpPr>
        <p:spPr>
          <a:xfrm>
            <a:off x="8528477" y="5423338"/>
            <a:ext cx="2825322" cy="923330"/>
          </a:xfrm>
          <a:prstGeom prst="rect">
            <a:avLst/>
          </a:prstGeom>
          <a:noFill/>
        </p:spPr>
        <p:txBody>
          <a:bodyPr wrap="square" rtlCol="0">
            <a:spAutoFit/>
          </a:bodyPr>
          <a:lstStyle/>
          <a:p>
            <a:r>
              <a:rPr lang="en-US" dirty="0" smtClean="0"/>
              <a:t>Circuit with two 1k ohm resistors placed on a breadboard.</a:t>
            </a:r>
            <a:endParaRPr lang="en-US" dirty="0"/>
          </a:p>
        </p:txBody>
      </p:sp>
    </p:spTree>
    <p:extLst>
      <p:ext uri="{BB962C8B-B14F-4D97-AF65-F5344CB8AC3E}">
        <p14:creationId xmlns:p14="http://schemas.microsoft.com/office/powerpoint/2010/main" val="2895578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2 page 4 </a:t>
            </a:r>
            <a:endParaRPr lang="en-US" dirty="0"/>
          </a:p>
        </p:txBody>
      </p:sp>
      <p:sp>
        <p:nvSpPr>
          <p:cNvPr id="3" name="Content Placeholder 2"/>
          <p:cNvSpPr>
            <a:spLocks noGrp="1"/>
          </p:cNvSpPr>
          <p:nvPr>
            <p:ph idx="1"/>
          </p:nvPr>
        </p:nvSpPr>
        <p:spPr/>
        <p:txBody>
          <a:bodyPr/>
          <a:lstStyle/>
          <a:p>
            <a:pPr marL="0" indent="0">
              <a:buNone/>
            </a:pPr>
            <a:r>
              <a:rPr lang="en-US" dirty="0" smtClean="0"/>
              <a:t>Observations: </a:t>
            </a:r>
          </a:p>
          <a:p>
            <a:pPr marL="0" indent="0">
              <a:buNone/>
            </a:pPr>
            <a:r>
              <a:rPr lang="en-US" dirty="0" smtClean="0"/>
              <a:t>Each resistor lead must be in a separate row of the board for circuit to work.</a:t>
            </a:r>
          </a:p>
          <a:p>
            <a:pPr marL="0" indent="0">
              <a:buNone/>
            </a:pPr>
            <a:r>
              <a:rPr lang="en-US" dirty="0" smtClean="0"/>
              <a:t>For best reading of voltage, make wires connecting circuit together as short as possible.</a:t>
            </a:r>
            <a:endParaRPr lang="en-US" dirty="0"/>
          </a:p>
          <a:p>
            <a:endParaRPr lang="en-US" dirty="0" smtClean="0"/>
          </a:p>
        </p:txBody>
      </p:sp>
    </p:spTree>
    <p:extLst>
      <p:ext uri="{BB962C8B-B14F-4D97-AF65-F5344CB8AC3E}">
        <p14:creationId xmlns:p14="http://schemas.microsoft.com/office/powerpoint/2010/main" val="3459360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LAB 3- Building a Schematic and Testing a Circuit                                         09-13-17  Lab Partner was Henry </a:t>
            </a:r>
            <a:r>
              <a:rPr lang="en-US" dirty="0" err="1" smtClean="0"/>
              <a:t>Winicker</a:t>
            </a:r>
            <a:r>
              <a:rPr lang="en-US" dirty="0" smtClean="0"/>
              <a:t/>
            </a:r>
            <a:br>
              <a:rPr lang="en-US" dirty="0" smtClean="0"/>
            </a:br>
            <a:r>
              <a:rPr lang="en-US" dirty="0" smtClean="0"/>
              <a:t>Worked on Bench 6</a:t>
            </a:r>
            <a:endParaRPr lang="en-US" dirty="0"/>
          </a:p>
        </p:txBody>
      </p:sp>
      <p:sp>
        <p:nvSpPr>
          <p:cNvPr id="3" name="Content Placeholder 2"/>
          <p:cNvSpPr>
            <a:spLocks noGrp="1"/>
          </p:cNvSpPr>
          <p:nvPr>
            <p:ph idx="1"/>
          </p:nvPr>
        </p:nvSpPr>
        <p:spPr>
          <a:xfrm>
            <a:off x="714704" y="1248817"/>
            <a:ext cx="10187152" cy="1566477"/>
          </a:xfrm>
        </p:spPr>
        <p:txBody>
          <a:bodyPr>
            <a:normAutofit fontScale="55000" lnSpcReduction="20000"/>
          </a:bodyPr>
          <a:lstStyle/>
          <a:p>
            <a:endParaRPr lang="en-US" dirty="0" smtClean="0"/>
          </a:p>
          <a:p>
            <a:endParaRPr lang="en-US" dirty="0"/>
          </a:p>
          <a:p>
            <a:endParaRPr lang="en-US" dirty="0" smtClean="0"/>
          </a:p>
          <a:p>
            <a:r>
              <a:rPr lang="en-US" sz="4600" dirty="0" smtClean="0"/>
              <a:t>Purpose of lab was to create a schematic of an already built circuit. And to test that circuit.</a:t>
            </a:r>
            <a:endParaRPr lang="en-US" sz="4600" dirty="0"/>
          </a:p>
        </p:txBody>
      </p:sp>
      <p:pic>
        <p:nvPicPr>
          <p:cNvPr id="4" name="Picture 3"/>
          <p:cNvPicPr>
            <a:picLocks noChangeAspect="1"/>
          </p:cNvPicPr>
          <p:nvPr/>
        </p:nvPicPr>
        <p:blipFill>
          <a:blip r:embed="rId2"/>
          <a:stretch>
            <a:fillRect/>
          </a:stretch>
        </p:blipFill>
        <p:spPr>
          <a:xfrm>
            <a:off x="838200" y="2815294"/>
            <a:ext cx="3872732" cy="2902333"/>
          </a:xfrm>
          <a:prstGeom prst="rect">
            <a:avLst/>
          </a:prstGeom>
        </p:spPr>
      </p:pic>
      <p:pic>
        <p:nvPicPr>
          <p:cNvPr id="5" name="Picture 4"/>
          <p:cNvPicPr>
            <a:picLocks noChangeAspect="1"/>
          </p:cNvPicPr>
          <p:nvPr/>
        </p:nvPicPr>
        <p:blipFill>
          <a:blip r:embed="rId3"/>
          <a:stretch>
            <a:fillRect/>
          </a:stretch>
        </p:blipFill>
        <p:spPr>
          <a:xfrm>
            <a:off x="7588469" y="2815294"/>
            <a:ext cx="2228193" cy="2966715"/>
          </a:xfrm>
          <a:prstGeom prst="rect">
            <a:avLst/>
          </a:prstGeom>
        </p:spPr>
      </p:pic>
      <p:sp>
        <p:nvSpPr>
          <p:cNvPr id="6" name="TextBox 5"/>
          <p:cNvSpPr txBox="1"/>
          <p:nvPr/>
        </p:nvSpPr>
        <p:spPr>
          <a:xfrm>
            <a:off x="838200" y="5884433"/>
            <a:ext cx="3872732" cy="646331"/>
          </a:xfrm>
          <a:prstGeom prst="rect">
            <a:avLst/>
          </a:prstGeom>
          <a:noFill/>
        </p:spPr>
        <p:txBody>
          <a:bodyPr wrap="square" rtlCol="0">
            <a:spAutoFit/>
          </a:bodyPr>
          <a:lstStyle/>
          <a:p>
            <a:r>
              <a:rPr lang="en-US" dirty="0" smtClean="0"/>
              <a:t>Directions sheet on how to build circuit from box.</a:t>
            </a:r>
            <a:endParaRPr lang="en-US" dirty="0"/>
          </a:p>
        </p:txBody>
      </p:sp>
      <p:sp>
        <p:nvSpPr>
          <p:cNvPr id="7" name="TextBox 6"/>
          <p:cNvSpPr txBox="1"/>
          <p:nvPr/>
        </p:nvSpPr>
        <p:spPr>
          <a:xfrm>
            <a:off x="7158163" y="5884433"/>
            <a:ext cx="3313387" cy="923330"/>
          </a:xfrm>
          <a:prstGeom prst="rect">
            <a:avLst/>
          </a:prstGeom>
          <a:noFill/>
        </p:spPr>
        <p:txBody>
          <a:bodyPr wrap="square" rtlCol="0">
            <a:spAutoFit/>
          </a:bodyPr>
          <a:lstStyle/>
          <a:p>
            <a:r>
              <a:rPr lang="en-US" dirty="0" smtClean="0"/>
              <a:t>Finished circuit that includes alternating flashing lights that are controllable via pots.</a:t>
            </a:r>
            <a:endParaRPr lang="en-US" dirty="0"/>
          </a:p>
        </p:txBody>
      </p:sp>
    </p:spTree>
    <p:extLst>
      <p:ext uri="{BB962C8B-B14F-4D97-AF65-F5344CB8AC3E}">
        <p14:creationId xmlns:p14="http://schemas.microsoft.com/office/powerpoint/2010/main" val="1182840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3 Page 2</a:t>
            </a:r>
            <a:endParaRPr lang="en-US" dirty="0"/>
          </a:p>
        </p:txBody>
      </p:sp>
      <p:pic>
        <p:nvPicPr>
          <p:cNvPr id="4" name="Picture 3"/>
          <p:cNvPicPr>
            <a:picLocks noChangeAspect="1"/>
          </p:cNvPicPr>
          <p:nvPr/>
        </p:nvPicPr>
        <p:blipFill>
          <a:blip r:embed="rId3"/>
          <a:stretch>
            <a:fillRect/>
          </a:stretch>
        </p:blipFill>
        <p:spPr>
          <a:xfrm>
            <a:off x="4501320" y="365125"/>
            <a:ext cx="6852480" cy="4490654"/>
          </a:xfrm>
          <a:prstGeom prst="rect">
            <a:avLst/>
          </a:prstGeom>
        </p:spPr>
      </p:pic>
      <p:sp>
        <p:nvSpPr>
          <p:cNvPr id="5" name="TextBox 4"/>
          <p:cNvSpPr txBox="1"/>
          <p:nvPr/>
        </p:nvSpPr>
        <p:spPr>
          <a:xfrm>
            <a:off x="346841" y="1765738"/>
            <a:ext cx="3993931" cy="3693319"/>
          </a:xfrm>
          <a:prstGeom prst="rect">
            <a:avLst/>
          </a:prstGeom>
          <a:noFill/>
        </p:spPr>
        <p:txBody>
          <a:bodyPr wrap="square" rtlCol="0">
            <a:spAutoFit/>
          </a:bodyPr>
          <a:lstStyle/>
          <a:p>
            <a:r>
              <a:rPr lang="en-US" dirty="0" smtClean="0"/>
              <a:t>Schematic shows how the circuit connects the power to the rest of the components.</a:t>
            </a:r>
          </a:p>
          <a:p>
            <a:endParaRPr lang="en-US" dirty="0"/>
          </a:p>
          <a:p>
            <a:r>
              <a:rPr lang="en-US" dirty="0" smtClean="0"/>
              <a:t>Parts used include: 2 1k ohm resistors</a:t>
            </a:r>
          </a:p>
          <a:p>
            <a:r>
              <a:rPr lang="en-US" dirty="0"/>
              <a:t>	</a:t>
            </a:r>
            <a:r>
              <a:rPr lang="en-US" dirty="0" smtClean="0"/>
              <a:t>	2 10k ohm resistors</a:t>
            </a:r>
          </a:p>
          <a:p>
            <a:r>
              <a:rPr lang="en-US" dirty="0"/>
              <a:t>	</a:t>
            </a:r>
            <a:r>
              <a:rPr lang="en-US" dirty="0" smtClean="0"/>
              <a:t>	2 250k ohm resistors</a:t>
            </a:r>
          </a:p>
          <a:p>
            <a:r>
              <a:rPr lang="en-US" dirty="0"/>
              <a:t>	</a:t>
            </a:r>
            <a:r>
              <a:rPr lang="en-US" dirty="0" smtClean="0"/>
              <a:t>	2 LEDs</a:t>
            </a:r>
          </a:p>
          <a:p>
            <a:r>
              <a:rPr lang="en-US" dirty="0"/>
              <a:t>	</a:t>
            </a:r>
            <a:r>
              <a:rPr lang="en-US" dirty="0" smtClean="0"/>
              <a:t>	2 10uF capacitors</a:t>
            </a:r>
          </a:p>
          <a:p>
            <a:r>
              <a:rPr lang="en-US" dirty="0"/>
              <a:t>	</a:t>
            </a:r>
            <a:r>
              <a:rPr lang="en-US" dirty="0" smtClean="0"/>
              <a:t>	2 BC547BG Pots</a:t>
            </a:r>
          </a:p>
          <a:p>
            <a:r>
              <a:rPr lang="en-US" dirty="0" smtClean="0"/>
              <a:t>All of these were connected to a 9 volt power supply.</a:t>
            </a:r>
          </a:p>
          <a:p>
            <a:r>
              <a:rPr lang="en-US" dirty="0"/>
              <a:t>	</a:t>
            </a:r>
            <a:r>
              <a:rPr lang="en-US" dirty="0" smtClean="0"/>
              <a:t>	</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54727993"/>
              </p:ext>
            </p:extLst>
          </p:nvPr>
        </p:nvGraphicFramePr>
        <p:xfrm>
          <a:off x="6526924" y="5044730"/>
          <a:ext cx="1972551" cy="1405284"/>
        </p:xfrm>
        <a:graphic>
          <a:graphicData uri="http://schemas.openxmlformats.org/presentationml/2006/ole">
            <mc:AlternateContent xmlns:mc="http://schemas.openxmlformats.org/markup-compatibility/2006">
              <mc:Choice xmlns:v="urn:schemas-microsoft-com:vml" Requires="v">
                <p:oleObj spid="_x0000_s5134" name="Packager Shell Object" showAsIcon="1" r:id="rId4" imgW="729000" imgH="518400" progId="Package">
                  <p:embed/>
                </p:oleObj>
              </mc:Choice>
              <mc:Fallback>
                <p:oleObj name="Packager Shell Object" showAsIcon="1" r:id="rId4" imgW="729000" imgH="518400" progId="Package">
                  <p:embed/>
                  <p:pic>
                    <p:nvPicPr>
                      <p:cNvPr id="0" name=""/>
                      <p:cNvPicPr/>
                      <p:nvPr/>
                    </p:nvPicPr>
                    <p:blipFill>
                      <a:blip r:embed="rId5"/>
                      <a:stretch>
                        <a:fillRect/>
                      </a:stretch>
                    </p:blipFill>
                    <p:spPr>
                      <a:xfrm>
                        <a:off x="6526924" y="5044730"/>
                        <a:ext cx="1972551" cy="1405284"/>
                      </a:xfrm>
                      <a:prstGeom prst="rect">
                        <a:avLst/>
                      </a:prstGeom>
                    </p:spPr>
                  </p:pic>
                </p:oleObj>
              </mc:Fallback>
            </mc:AlternateContent>
          </a:graphicData>
        </a:graphic>
      </p:graphicFrame>
    </p:spTree>
    <p:extLst>
      <p:ext uri="{BB962C8B-B14F-4D97-AF65-F5344CB8AC3E}">
        <p14:creationId xmlns:p14="http://schemas.microsoft.com/office/powerpoint/2010/main" val="3884566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0- Measuring three types of resistors </a:t>
            </a:r>
            <a:br>
              <a:rPr lang="en-US" dirty="0" smtClean="0"/>
            </a:br>
            <a:r>
              <a:rPr lang="en-US" dirty="0" smtClean="0"/>
              <a:t>Work done on bench 6             08-23-17</a:t>
            </a:r>
            <a:endParaRPr lang="en-US" dirty="0"/>
          </a:p>
        </p:txBody>
      </p:sp>
      <p:sp>
        <p:nvSpPr>
          <p:cNvPr id="3" name="Content Placeholder 2"/>
          <p:cNvSpPr>
            <a:spLocks noGrp="1"/>
          </p:cNvSpPr>
          <p:nvPr>
            <p:ph idx="1"/>
          </p:nvPr>
        </p:nvSpPr>
        <p:spPr/>
        <p:txBody>
          <a:bodyPr/>
          <a:lstStyle/>
          <a:p>
            <a:r>
              <a:rPr lang="en-US" dirty="0" smtClean="0"/>
              <a:t>The purpose of this lab was to measure all of the 15 Resistors</a:t>
            </a:r>
          </a:p>
          <a:p>
            <a:pPr marL="0" indent="0">
              <a:buNone/>
            </a:pPr>
            <a:endParaRPr lang="en-US" dirty="0"/>
          </a:p>
          <a:p>
            <a:pPr marL="0" indent="0">
              <a:buNone/>
            </a:pPr>
            <a:r>
              <a:rPr lang="en-US" dirty="0" smtClean="0"/>
              <a:t>The Three Resistors include: 1</a:t>
            </a:r>
            <a:r>
              <a:rPr lang="en-US" baseline="30000" dirty="0" smtClean="0"/>
              <a:t>st</a:t>
            </a:r>
            <a:r>
              <a:rPr lang="en-US" dirty="0"/>
              <a:t> </a:t>
            </a:r>
            <a:r>
              <a:rPr lang="en-US" dirty="0" smtClean="0"/>
              <a:t>resistor- 56k</a:t>
            </a:r>
          </a:p>
          <a:p>
            <a:pPr marL="0" indent="0">
              <a:buNone/>
            </a:pPr>
            <a:r>
              <a:rPr lang="en-US" dirty="0"/>
              <a:t>	</a:t>
            </a:r>
            <a:r>
              <a:rPr lang="en-US" dirty="0" smtClean="0"/>
              <a:t>	</a:t>
            </a:r>
          </a:p>
          <a:p>
            <a:pPr marL="0" indent="0">
              <a:buNone/>
            </a:pPr>
            <a:r>
              <a:rPr lang="en-US" dirty="0"/>
              <a:t>	</a:t>
            </a:r>
            <a:r>
              <a:rPr lang="en-US" dirty="0" smtClean="0"/>
              <a:t>			      2</a:t>
            </a:r>
            <a:r>
              <a:rPr lang="en-US" baseline="30000" dirty="0" smtClean="0"/>
              <a:t>nd</a:t>
            </a:r>
            <a:r>
              <a:rPr lang="en-US" dirty="0" smtClean="0"/>
              <a:t> resistor- 3.3k</a:t>
            </a:r>
          </a:p>
          <a:p>
            <a:pPr marL="0" indent="0">
              <a:buNone/>
            </a:pPr>
            <a:endParaRPr lang="en-US" dirty="0"/>
          </a:p>
          <a:p>
            <a:pPr marL="0" indent="0">
              <a:buNone/>
            </a:pPr>
            <a:r>
              <a:rPr lang="en-US" dirty="0" smtClean="0"/>
              <a:t>			                 3</a:t>
            </a:r>
            <a:r>
              <a:rPr lang="en-US" baseline="30000" dirty="0" smtClean="0"/>
              <a:t>rd</a:t>
            </a:r>
            <a:r>
              <a:rPr lang="en-US" dirty="0" smtClean="0"/>
              <a:t> resistor-  4.7k</a:t>
            </a:r>
            <a:endParaRPr lang="en-US" dirty="0"/>
          </a:p>
        </p:txBody>
      </p:sp>
    </p:spTree>
    <p:extLst>
      <p:ext uri="{BB962C8B-B14F-4D97-AF65-F5344CB8AC3E}">
        <p14:creationId xmlns:p14="http://schemas.microsoft.com/office/powerpoint/2010/main" val="40379588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3 page 3</a:t>
            </a:r>
            <a:endParaRPr lang="en-US" dirty="0"/>
          </a:p>
        </p:txBody>
      </p:sp>
      <p:sp>
        <p:nvSpPr>
          <p:cNvPr id="3" name="Content Placeholder 2"/>
          <p:cNvSpPr>
            <a:spLocks noGrp="1"/>
          </p:cNvSpPr>
          <p:nvPr>
            <p:ph idx="1"/>
          </p:nvPr>
        </p:nvSpPr>
        <p:spPr/>
        <p:txBody>
          <a:bodyPr/>
          <a:lstStyle/>
          <a:p>
            <a:r>
              <a:rPr lang="en-US" dirty="0" smtClean="0"/>
              <a:t>Observations: to create the schematic we used the </a:t>
            </a:r>
            <a:r>
              <a:rPr lang="en-US" dirty="0" err="1" smtClean="0"/>
              <a:t>MultiSim</a:t>
            </a:r>
            <a:r>
              <a:rPr lang="en-US" dirty="0" smtClean="0"/>
              <a:t> program.</a:t>
            </a:r>
          </a:p>
          <a:p>
            <a:pPr marL="0" indent="0">
              <a:buNone/>
            </a:pPr>
            <a:r>
              <a:rPr lang="en-US" dirty="0" smtClean="0"/>
              <a:t>To get the transistors to face to correct direction we had to use the flip function.</a:t>
            </a:r>
          </a:p>
          <a:p>
            <a:pPr marL="0" indent="0">
              <a:buNone/>
            </a:pPr>
            <a:r>
              <a:rPr lang="en-US" dirty="0" smtClean="0"/>
              <a:t>To find and place a component we did this in order:</a:t>
            </a:r>
          </a:p>
          <a:p>
            <a:pPr marL="0" indent="0">
              <a:buNone/>
            </a:pPr>
            <a:r>
              <a:rPr lang="en-US" dirty="0"/>
              <a:t>Place &gt; component &gt; all families &gt; search: to find all </a:t>
            </a:r>
            <a:r>
              <a:rPr lang="en-US" dirty="0" smtClean="0"/>
              <a:t>components</a:t>
            </a:r>
          </a:p>
          <a:p>
            <a:pPr marL="0" indent="0">
              <a:buNone/>
            </a:pPr>
            <a:r>
              <a:rPr lang="en-US" dirty="0" smtClean="0"/>
              <a:t>To make the lights to alternate faster, lower the value on the variable resistor (turn it to the right) To make the lights alternate slower, increase the value on the variable resistor (turn it to the left). </a:t>
            </a:r>
            <a:endParaRPr lang="en-US" dirty="0"/>
          </a:p>
        </p:txBody>
      </p:sp>
    </p:spTree>
    <p:extLst>
      <p:ext uri="{BB962C8B-B14F-4D97-AF65-F5344CB8AC3E}">
        <p14:creationId xmlns:p14="http://schemas.microsoft.com/office/powerpoint/2010/main" val="3306265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LAB 4- Solder Practice kit of a built </a:t>
            </a:r>
            <a:r>
              <a:rPr lang="en-US" dirty="0" smtClean="0"/>
              <a:t>circuit</a:t>
            </a:r>
            <a:br>
              <a:rPr lang="en-US" dirty="0" smtClean="0"/>
            </a:br>
            <a:r>
              <a:rPr lang="en-US" dirty="0" smtClean="0"/>
              <a:t> 09-20-17</a:t>
            </a:r>
            <a:endParaRPr lang="en-US" dirty="0"/>
          </a:p>
        </p:txBody>
      </p:sp>
      <p:sp>
        <p:nvSpPr>
          <p:cNvPr id="3" name="Content Placeholder 2"/>
          <p:cNvSpPr>
            <a:spLocks noGrp="1"/>
          </p:cNvSpPr>
          <p:nvPr>
            <p:ph idx="1"/>
          </p:nvPr>
        </p:nvSpPr>
        <p:spPr>
          <a:xfrm>
            <a:off x="838200" y="1825625"/>
            <a:ext cx="10515600" cy="917575"/>
          </a:xfrm>
        </p:spPr>
        <p:txBody>
          <a:bodyPr/>
          <a:lstStyle/>
          <a:p>
            <a:r>
              <a:rPr lang="en-US" dirty="0" smtClean="0"/>
              <a:t>Purpose of this lab was to inspect a circuit that had already been built and to evaluate the build quality of the board.</a:t>
            </a:r>
            <a:endParaRPr lang="en-US" dirty="0"/>
          </a:p>
        </p:txBody>
      </p:sp>
      <p:pic>
        <p:nvPicPr>
          <p:cNvPr id="4" name="Picture 3"/>
          <p:cNvPicPr>
            <a:picLocks noChangeAspect="1"/>
          </p:cNvPicPr>
          <p:nvPr/>
        </p:nvPicPr>
        <p:blipFill>
          <a:blip r:embed="rId2"/>
          <a:stretch>
            <a:fillRect/>
          </a:stretch>
        </p:blipFill>
        <p:spPr>
          <a:xfrm>
            <a:off x="1079938" y="2659814"/>
            <a:ext cx="9461938" cy="4014255"/>
          </a:xfrm>
          <a:prstGeom prst="rect">
            <a:avLst/>
          </a:prstGeom>
        </p:spPr>
      </p:pic>
    </p:spTree>
    <p:extLst>
      <p:ext uri="{BB962C8B-B14F-4D97-AF65-F5344CB8AC3E}">
        <p14:creationId xmlns:p14="http://schemas.microsoft.com/office/powerpoint/2010/main" val="2827680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4- Page 2</a:t>
            </a:r>
            <a:endParaRPr lang="en-US" dirty="0"/>
          </a:p>
        </p:txBody>
      </p:sp>
      <p:pic>
        <p:nvPicPr>
          <p:cNvPr id="5" name="Picture 4"/>
          <p:cNvPicPr>
            <a:picLocks noChangeAspect="1"/>
          </p:cNvPicPr>
          <p:nvPr/>
        </p:nvPicPr>
        <p:blipFill>
          <a:blip r:embed="rId3"/>
          <a:stretch>
            <a:fillRect/>
          </a:stretch>
        </p:blipFill>
        <p:spPr>
          <a:xfrm>
            <a:off x="522890" y="1346515"/>
            <a:ext cx="7459973" cy="5010483"/>
          </a:xfrm>
          <a:prstGeom prst="rect">
            <a:avLst/>
          </a:prstGeom>
        </p:spPr>
      </p:pic>
      <p:sp>
        <p:nvSpPr>
          <p:cNvPr id="8" name="TextBox 7"/>
          <p:cNvSpPr txBox="1"/>
          <p:nvPr/>
        </p:nvSpPr>
        <p:spPr>
          <a:xfrm>
            <a:off x="8092965" y="3758743"/>
            <a:ext cx="3867807" cy="923330"/>
          </a:xfrm>
          <a:prstGeom prst="rect">
            <a:avLst/>
          </a:prstGeom>
          <a:noFill/>
        </p:spPr>
        <p:txBody>
          <a:bodyPr wrap="square" rtlCol="0">
            <a:spAutoFit/>
          </a:bodyPr>
          <a:lstStyle/>
          <a:p>
            <a:r>
              <a:rPr lang="en-US" dirty="0" smtClean="0"/>
              <a:t>This is the simulation from the back of the circuit. We followed the design on the back in order to build this </a:t>
            </a:r>
            <a:r>
              <a:rPr lang="en-US" dirty="0" err="1" smtClean="0"/>
              <a:t>multisim</a:t>
            </a:r>
            <a:r>
              <a:rPr lang="en-US" dirty="0" smtClean="0"/>
              <a:t>.</a:t>
            </a:r>
            <a:endParaRPr lang="en-US" dirty="0"/>
          </a:p>
        </p:txBody>
      </p:sp>
      <p:graphicFrame>
        <p:nvGraphicFramePr>
          <p:cNvPr id="9" name="Object 8"/>
          <p:cNvGraphicFramePr>
            <a:graphicFrameLocks noChangeAspect="1"/>
          </p:cNvGraphicFramePr>
          <p:nvPr>
            <p:extLst>
              <p:ext uri="{D42A27DB-BD31-4B8C-83A1-F6EECF244321}">
                <p14:modId xmlns:p14="http://schemas.microsoft.com/office/powerpoint/2010/main" val="4205491936"/>
              </p:ext>
            </p:extLst>
          </p:nvPr>
        </p:nvGraphicFramePr>
        <p:xfrm>
          <a:off x="8373077" y="1346515"/>
          <a:ext cx="2980723" cy="1710230"/>
        </p:xfrm>
        <a:graphic>
          <a:graphicData uri="http://schemas.openxmlformats.org/presentationml/2006/ole">
            <mc:AlternateContent xmlns:mc="http://schemas.openxmlformats.org/markup-compatibility/2006">
              <mc:Choice xmlns:v="urn:schemas-microsoft-com:vml" Requires="v">
                <p:oleObj spid="_x0000_s7174" name="Packager Shell Object" showAsIcon="1" r:id="rId4" imgW="1001160" imgH="518400" progId="Package">
                  <p:embed/>
                </p:oleObj>
              </mc:Choice>
              <mc:Fallback>
                <p:oleObj name="Packager Shell Object" showAsIcon="1" r:id="rId4" imgW="1001160" imgH="518400" progId="Package">
                  <p:embed/>
                  <p:pic>
                    <p:nvPicPr>
                      <p:cNvPr id="0" name=""/>
                      <p:cNvPicPr/>
                      <p:nvPr/>
                    </p:nvPicPr>
                    <p:blipFill>
                      <a:blip r:embed="rId5"/>
                      <a:stretch>
                        <a:fillRect/>
                      </a:stretch>
                    </p:blipFill>
                    <p:spPr>
                      <a:xfrm>
                        <a:off x="8373077" y="1346515"/>
                        <a:ext cx="2980723" cy="1710230"/>
                      </a:xfrm>
                      <a:prstGeom prst="rect">
                        <a:avLst/>
                      </a:prstGeom>
                    </p:spPr>
                  </p:pic>
                </p:oleObj>
              </mc:Fallback>
            </mc:AlternateContent>
          </a:graphicData>
        </a:graphic>
      </p:graphicFrame>
    </p:spTree>
    <p:extLst>
      <p:ext uri="{BB962C8B-B14F-4D97-AF65-F5344CB8AC3E}">
        <p14:creationId xmlns:p14="http://schemas.microsoft.com/office/powerpoint/2010/main" val="4056766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4- Page 3</a:t>
            </a:r>
            <a:endParaRPr lang="en-US" dirty="0"/>
          </a:p>
        </p:txBody>
      </p:sp>
      <p:pic>
        <p:nvPicPr>
          <p:cNvPr id="4" name="Picture 3"/>
          <p:cNvPicPr>
            <a:picLocks noChangeAspect="1"/>
          </p:cNvPicPr>
          <p:nvPr/>
        </p:nvPicPr>
        <p:blipFill>
          <a:blip r:embed="rId2"/>
          <a:stretch>
            <a:fillRect/>
          </a:stretch>
        </p:blipFill>
        <p:spPr>
          <a:xfrm>
            <a:off x="6453352" y="365125"/>
            <a:ext cx="5011883" cy="3224054"/>
          </a:xfrm>
          <a:prstGeom prst="rect">
            <a:avLst/>
          </a:prstGeom>
        </p:spPr>
      </p:pic>
      <p:sp>
        <p:nvSpPr>
          <p:cNvPr id="5" name="TextBox 4"/>
          <p:cNvSpPr txBox="1"/>
          <p:nvPr/>
        </p:nvSpPr>
        <p:spPr>
          <a:xfrm>
            <a:off x="6695090" y="3867807"/>
            <a:ext cx="4658710" cy="923330"/>
          </a:xfrm>
          <a:prstGeom prst="rect">
            <a:avLst/>
          </a:prstGeom>
          <a:noFill/>
        </p:spPr>
        <p:txBody>
          <a:bodyPr wrap="square" rtlCol="0">
            <a:spAutoFit/>
          </a:bodyPr>
          <a:lstStyle/>
          <a:p>
            <a:r>
              <a:rPr lang="en-US" dirty="0" smtClean="0"/>
              <a:t>This is a picture </a:t>
            </a:r>
            <a:r>
              <a:rPr lang="en-US" dirty="0"/>
              <a:t>of the IN4735 </a:t>
            </a:r>
            <a:r>
              <a:rPr lang="en-US" dirty="0" err="1"/>
              <a:t>zener</a:t>
            </a:r>
            <a:r>
              <a:rPr lang="en-US" dirty="0"/>
              <a:t> diode </a:t>
            </a:r>
            <a:r>
              <a:rPr lang="en-US" dirty="0" smtClean="0"/>
              <a:t>that is not soldered down enough and it is to far away from the board</a:t>
            </a:r>
            <a:endParaRPr lang="en-US" dirty="0"/>
          </a:p>
        </p:txBody>
      </p:sp>
      <p:sp>
        <p:nvSpPr>
          <p:cNvPr id="6" name="TextBox 5"/>
          <p:cNvSpPr txBox="1"/>
          <p:nvPr/>
        </p:nvSpPr>
        <p:spPr>
          <a:xfrm>
            <a:off x="704193" y="2933594"/>
            <a:ext cx="5108027" cy="1569660"/>
          </a:xfrm>
          <a:prstGeom prst="rect">
            <a:avLst/>
          </a:prstGeom>
          <a:noFill/>
        </p:spPr>
        <p:txBody>
          <a:bodyPr wrap="square" rtlCol="0">
            <a:spAutoFit/>
          </a:bodyPr>
          <a:lstStyle/>
          <a:p>
            <a:r>
              <a:rPr lang="en-US" sz="3200" dirty="0"/>
              <a:t>The IN4735 </a:t>
            </a:r>
            <a:r>
              <a:rPr lang="en-US" sz="3200" dirty="0" err="1"/>
              <a:t>zener</a:t>
            </a:r>
            <a:r>
              <a:rPr lang="en-US" sz="3200" dirty="0"/>
              <a:t> diode is not soldered all the way down to the circuit board.</a:t>
            </a:r>
          </a:p>
        </p:txBody>
      </p:sp>
    </p:spTree>
    <p:extLst>
      <p:ext uri="{BB962C8B-B14F-4D97-AF65-F5344CB8AC3E}">
        <p14:creationId xmlns:p14="http://schemas.microsoft.com/office/powerpoint/2010/main" val="3054006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4- Page 4</a:t>
            </a:r>
            <a:endParaRPr lang="en-US" dirty="0"/>
          </a:p>
        </p:txBody>
      </p:sp>
      <p:pic>
        <p:nvPicPr>
          <p:cNvPr id="4" name="Picture 3"/>
          <p:cNvPicPr>
            <a:picLocks noChangeAspect="1"/>
          </p:cNvPicPr>
          <p:nvPr/>
        </p:nvPicPr>
        <p:blipFill>
          <a:blip r:embed="rId2"/>
          <a:stretch>
            <a:fillRect/>
          </a:stretch>
        </p:blipFill>
        <p:spPr>
          <a:xfrm>
            <a:off x="6197579" y="439957"/>
            <a:ext cx="4838283" cy="4310719"/>
          </a:xfrm>
          <a:prstGeom prst="rect">
            <a:avLst/>
          </a:prstGeom>
        </p:spPr>
      </p:pic>
      <p:sp>
        <p:nvSpPr>
          <p:cNvPr id="5" name="TextBox 4"/>
          <p:cNvSpPr txBox="1"/>
          <p:nvPr/>
        </p:nvSpPr>
        <p:spPr>
          <a:xfrm>
            <a:off x="6243145" y="4897821"/>
            <a:ext cx="5307724" cy="646331"/>
          </a:xfrm>
          <a:prstGeom prst="rect">
            <a:avLst/>
          </a:prstGeom>
          <a:noFill/>
        </p:spPr>
        <p:txBody>
          <a:bodyPr wrap="square" rtlCol="0">
            <a:spAutoFit/>
          </a:bodyPr>
          <a:lstStyle/>
          <a:p>
            <a:r>
              <a:rPr lang="en-US" dirty="0" smtClean="0"/>
              <a:t>This is the solder ends that are not clipped short enough onto the circuit</a:t>
            </a:r>
            <a:endParaRPr lang="en-US" dirty="0"/>
          </a:p>
        </p:txBody>
      </p:sp>
      <p:sp>
        <p:nvSpPr>
          <p:cNvPr id="6" name="TextBox 5"/>
          <p:cNvSpPr txBox="1"/>
          <p:nvPr/>
        </p:nvSpPr>
        <p:spPr>
          <a:xfrm>
            <a:off x="414261" y="2601757"/>
            <a:ext cx="5465380" cy="1384995"/>
          </a:xfrm>
          <a:prstGeom prst="rect">
            <a:avLst/>
          </a:prstGeom>
          <a:noFill/>
        </p:spPr>
        <p:txBody>
          <a:bodyPr wrap="square" rtlCol="0">
            <a:spAutoFit/>
          </a:bodyPr>
          <a:lstStyle/>
          <a:p>
            <a:r>
              <a:rPr lang="en-US" sz="2800" dirty="0"/>
              <a:t>On the back of the circuit board there are extra solder, and a couple of the resistors ends are sticking out</a:t>
            </a:r>
          </a:p>
        </p:txBody>
      </p:sp>
    </p:spTree>
    <p:extLst>
      <p:ext uri="{BB962C8B-B14F-4D97-AF65-F5344CB8AC3E}">
        <p14:creationId xmlns:p14="http://schemas.microsoft.com/office/powerpoint/2010/main" val="944931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4- Page 5</a:t>
            </a:r>
            <a:endParaRPr lang="en-US" dirty="0"/>
          </a:p>
        </p:txBody>
      </p:sp>
      <p:sp>
        <p:nvSpPr>
          <p:cNvPr id="4" name="Rectangle 3"/>
          <p:cNvSpPr/>
          <p:nvPr/>
        </p:nvSpPr>
        <p:spPr>
          <a:xfrm>
            <a:off x="315311" y="1690688"/>
            <a:ext cx="4803227" cy="1815882"/>
          </a:xfrm>
          <a:prstGeom prst="rect">
            <a:avLst/>
          </a:prstGeom>
        </p:spPr>
        <p:txBody>
          <a:bodyPr wrap="square">
            <a:spAutoFit/>
          </a:bodyPr>
          <a:lstStyle/>
          <a:p>
            <a:r>
              <a:rPr lang="en-US" sz="2800" dirty="0"/>
              <a:t>When applied to the power supply operating at 9 volts, the all 4 lights are moving back and worth.</a:t>
            </a:r>
          </a:p>
        </p:txBody>
      </p:sp>
      <p:pic>
        <p:nvPicPr>
          <p:cNvPr id="5" name="Picture 4"/>
          <p:cNvPicPr>
            <a:picLocks noChangeAspect="1"/>
          </p:cNvPicPr>
          <p:nvPr/>
        </p:nvPicPr>
        <p:blipFill>
          <a:blip r:embed="rId2"/>
          <a:stretch>
            <a:fillRect/>
          </a:stretch>
        </p:blipFill>
        <p:spPr>
          <a:xfrm>
            <a:off x="6540310" y="167803"/>
            <a:ext cx="4424799" cy="3045769"/>
          </a:xfrm>
          <a:prstGeom prst="rect">
            <a:avLst/>
          </a:prstGeom>
        </p:spPr>
      </p:pic>
      <p:sp>
        <p:nvSpPr>
          <p:cNvPr id="6" name="TextBox 5"/>
          <p:cNvSpPr txBox="1"/>
          <p:nvPr/>
        </p:nvSpPr>
        <p:spPr>
          <a:xfrm>
            <a:off x="6369269" y="3506570"/>
            <a:ext cx="4984531" cy="646331"/>
          </a:xfrm>
          <a:prstGeom prst="rect">
            <a:avLst/>
          </a:prstGeom>
          <a:noFill/>
        </p:spPr>
        <p:txBody>
          <a:bodyPr wrap="square" rtlCol="0">
            <a:spAutoFit/>
          </a:bodyPr>
          <a:lstStyle/>
          <a:p>
            <a:r>
              <a:rPr lang="en-US" dirty="0" smtClean="0"/>
              <a:t>This is the </a:t>
            </a:r>
            <a:r>
              <a:rPr lang="en-US" dirty="0" err="1" smtClean="0"/>
              <a:t>zener</a:t>
            </a:r>
            <a:r>
              <a:rPr lang="en-US" dirty="0" smtClean="0"/>
              <a:t> diode that is corrected and soldered corrected</a:t>
            </a:r>
            <a:endParaRPr lang="en-US" dirty="0"/>
          </a:p>
        </p:txBody>
      </p:sp>
      <p:pic>
        <p:nvPicPr>
          <p:cNvPr id="7" name="Picture 6"/>
          <p:cNvPicPr>
            <a:picLocks noChangeAspect="1"/>
          </p:cNvPicPr>
          <p:nvPr/>
        </p:nvPicPr>
        <p:blipFill>
          <a:blip r:embed="rId3"/>
          <a:stretch>
            <a:fillRect/>
          </a:stretch>
        </p:blipFill>
        <p:spPr>
          <a:xfrm>
            <a:off x="315311" y="3648460"/>
            <a:ext cx="3779848" cy="3209540"/>
          </a:xfrm>
          <a:prstGeom prst="rect">
            <a:avLst/>
          </a:prstGeom>
        </p:spPr>
      </p:pic>
      <p:cxnSp>
        <p:nvCxnSpPr>
          <p:cNvPr id="9" name="Elbow Connector 8"/>
          <p:cNvCxnSpPr/>
          <p:nvPr/>
        </p:nvCxnSpPr>
        <p:spPr>
          <a:xfrm flipV="1">
            <a:off x="4130566" y="5339255"/>
            <a:ext cx="1313793" cy="22071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38952" y="5391807"/>
            <a:ext cx="4214648" cy="646331"/>
          </a:xfrm>
          <a:prstGeom prst="rect">
            <a:avLst/>
          </a:prstGeom>
          <a:noFill/>
        </p:spPr>
        <p:txBody>
          <a:bodyPr wrap="square" rtlCol="0">
            <a:spAutoFit/>
          </a:bodyPr>
          <a:lstStyle/>
          <a:p>
            <a:r>
              <a:rPr lang="en-US" dirty="0" smtClean="0"/>
              <a:t>This is me tested the lights and the voltage of the circuit</a:t>
            </a:r>
            <a:endParaRPr lang="en-US" dirty="0"/>
          </a:p>
        </p:txBody>
      </p:sp>
    </p:spTree>
    <p:extLst>
      <p:ext uri="{BB962C8B-B14F-4D97-AF65-F5344CB8AC3E}">
        <p14:creationId xmlns:p14="http://schemas.microsoft.com/office/powerpoint/2010/main" val="85378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690" y="648905"/>
            <a:ext cx="10515600" cy="1325563"/>
          </a:xfrm>
        </p:spPr>
        <p:txBody>
          <a:bodyPr>
            <a:normAutofit fontScale="90000"/>
          </a:bodyPr>
          <a:lstStyle/>
          <a:p>
            <a:r>
              <a:rPr lang="en-US" dirty="0" smtClean="0"/>
              <a:t>Lab 5- learning and testing how to use each equipment in the lab. Work done at Bench 6 </a:t>
            </a:r>
            <a:br>
              <a:rPr lang="en-US" dirty="0" smtClean="0"/>
            </a:br>
            <a:r>
              <a:rPr lang="en-US" dirty="0" smtClean="0"/>
              <a:t>09-27-17 Lab Partners were David </a:t>
            </a:r>
            <a:r>
              <a:rPr lang="en-US" dirty="0" err="1" smtClean="0"/>
              <a:t>Butz</a:t>
            </a:r>
            <a:r>
              <a:rPr lang="en-US" dirty="0" smtClean="0"/>
              <a:t> and Henry </a:t>
            </a:r>
            <a:r>
              <a:rPr lang="en-US" dirty="0" err="1" smtClean="0"/>
              <a:t>Winicker</a:t>
            </a:r>
            <a:endParaRPr lang="en-US" dirty="0"/>
          </a:p>
        </p:txBody>
      </p:sp>
      <p:sp>
        <p:nvSpPr>
          <p:cNvPr id="3" name="Content Placeholder 2"/>
          <p:cNvSpPr>
            <a:spLocks noGrp="1"/>
          </p:cNvSpPr>
          <p:nvPr>
            <p:ph idx="1"/>
          </p:nvPr>
        </p:nvSpPr>
        <p:spPr>
          <a:xfrm>
            <a:off x="754117" y="3276053"/>
            <a:ext cx="10515600" cy="4351338"/>
          </a:xfrm>
        </p:spPr>
        <p:txBody>
          <a:bodyPr/>
          <a:lstStyle/>
          <a:p>
            <a:r>
              <a:rPr lang="en-US" dirty="0" smtClean="0"/>
              <a:t>The purpose of this lab is to learn how to use the </a:t>
            </a:r>
            <a:r>
              <a:rPr lang="en-US" dirty="0" err="1" smtClean="0"/>
              <a:t>multimeter</a:t>
            </a:r>
            <a:r>
              <a:rPr lang="en-US" dirty="0" smtClean="0"/>
              <a:t>, function generator, oscilloscope, LCR meter.</a:t>
            </a:r>
            <a:endParaRPr lang="en-US" dirty="0"/>
          </a:p>
        </p:txBody>
      </p:sp>
    </p:spTree>
    <p:extLst>
      <p:ext uri="{BB962C8B-B14F-4D97-AF65-F5344CB8AC3E}">
        <p14:creationId xmlns:p14="http://schemas.microsoft.com/office/powerpoint/2010/main" val="1751353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816772"/>
            <a:ext cx="5223642" cy="3720662"/>
          </a:xfrm>
        </p:spPr>
        <p:txBody>
          <a:bodyPr>
            <a:normAutofit fontScale="92500" lnSpcReduction="20000"/>
          </a:bodyPr>
          <a:lstStyle/>
          <a:p>
            <a:r>
              <a:rPr lang="en-US" dirty="0" smtClean="0"/>
              <a:t>Observations: Resistor 1k is measuring 0.9913k and Resistor 2.2k is measuring 2.1918k</a:t>
            </a:r>
          </a:p>
          <a:p>
            <a:r>
              <a:rPr lang="en-US" dirty="0" smtClean="0"/>
              <a:t>When circuit is built the total resistance is 3.1482k</a:t>
            </a:r>
          </a:p>
          <a:p>
            <a:r>
              <a:rPr lang="en-US" dirty="0" smtClean="0"/>
              <a:t>Circuit current is 2.7360 mA</a:t>
            </a:r>
          </a:p>
          <a:p>
            <a:r>
              <a:rPr lang="en-US" dirty="0" smtClean="0"/>
              <a:t>To measure current, hook red lead of power supply to the red lead of the </a:t>
            </a:r>
            <a:r>
              <a:rPr lang="en-US" dirty="0" err="1" smtClean="0"/>
              <a:t>multimeter</a:t>
            </a:r>
            <a:r>
              <a:rPr lang="en-US" dirty="0" smtClean="0"/>
              <a:t>. Then hook black lead of power supply to ground of circuit</a:t>
            </a:r>
          </a:p>
          <a:p>
            <a:r>
              <a:rPr lang="en-US" dirty="0" smtClean="0"/>
              <a:t>You then place the black lead of the </a:t>
            </a:r>
            <a:r>
              <a:rPr lang="en-US" dirty="0" err="1" smtClean="0"/>
              <a:t>multimeter</a:t>
            </a:r>
            <a:r>
              <a:rPr lang="en-US" dirty="0" smtClean="0"/>
              <a:t> to the red lead of the circuit</a:t>
            </a:r>
          </a:p>
          <a:p>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9759" y="260130"/>
            <a:ext cx="3093983" cy="2480441"/>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0241" y="260130"/>
            <a:ext cx="3285138" cy="248044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1878" y="278522"/>
            <a:ext cx="2916621" cy="248044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4434" y="3355426"/>
            <a:ext cx="1805151" cy="264335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6862" y="3384330"/>
            <a:ext cx="2217028" cy="264335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4682" y="3384330"/>
            <a:ext cx="2049518" cy="2732690"/>
          </a:xfrm>
          <a:prstGeom prst="rect">
            <a:avLst/>
          </a:prstGeom>
        </p:spPr>
      </p:pic>
      <p:sp>
        <p:nvSpPr>
          <p:cNvPr id="4" name="TextBox 3"/>
          <p:cNvSpPr txBox="1"/>
          <p:nvPr/>
        </p:nvSpPr>
        <p:spPr>
          <a:xfrm>
            <a:off x="178677" y="536028"/>
            <a:ext cx="2286000" cy="1569660"/>
          </a:xfrm>
          <a:prstGeom prst="rect">
            <a:avLst/>
          </a:prstGeom>
          <a:noFill/>
        </p:spPr>
        <p:txBody>
          <a:bodyPr wrap="square" rtlCol="0">
            <a:spAutoFit/>
          </a:bodyPr>
          <a:lstStyle/>
          <a:p>
            <a:r>
              <a:rPr lang="en-US" sz="4800" dirty="0" smtClean="0"/>
              <a:t>Lab 5 </a:t>
            </a:r>
          </a:p>
          <a:p>
            <a:r>
              <a:rPr lang="en-US" sz="4800" dirty="0" smtClean="0"/>
              <a:t>Page 2</a:t>
            </a:r>
            <a:endParaRPr lang="en-US" sz="4800" dirty="0"/>
          </a:p>
        </p:txBody>
      </p:sp>
    </p:spTree>
    <p:extLst>
      <p:ext uri="{BB962C8B-B14F-4D97-AF65-F5344CB8AC3E}">
        <p14:creationId xmlns:p14="http://schemas.microsoft.com/office/powerpoint/2010/main" val="536366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509" y="1587062"/>
            <a:ext cx="4679731" cy="1072055"/>
          </a:xfrm>
        </p:spPr>
        <p:txBody>
          <a:bodyPr>
            <a:normAutofit fontScale="90000"/>
          </a:bodyPr>
          <a:lstStyle/>
          <a:p>
            <a:r>
              <a:rPr lang="en-US" dirty="0" smtClean="0"/>
              <a:t>Using the function generator and </a:t>
            </a:r>
            <a:r>
              <a:rPr lang="en-US" dirty="0" err="1" smtClean="0"/>
              <a:t>multimeter</a:t>
            </a:r>
            <a:endParaRPr lang="en-US" dirty="0"/>
          </a:p>
        </p:txBody>
      </p:sp>
      <p:sp>
        <p:nvSpPr>
          <p:cNvPr id="3" name="Content Placeholder 2"/>
          <p:cNvSpPr>
            <a:spLocks noGrp="1"/>
          </p:cNvSpPr>
          <p:nvPr>
            <p:ph idx="1"/>
          </p:nvPr>
        </p:nvSpPr>
        <p:spPr>
          <a:xfrm>
            <a:off x="643758" y="3023803"/>
            <a:ext cx="3050627" cy="3965576"/>
          </a:xfrm>
        </p:spPr>
        <p:txBody>
          <a:bodyPr>
            <a:normAutofit/>
          </a:bodyPr>
          <a:lstStyle/>
          <a:p>
            <a:r>
              <a:rPr lang="en-US" sz="2400" dirty="0" smtClean="0"/>
              <a:t>The AC voltage entering through the circuit when the function generator is  set at 1kHz at 1V = 989mV</a:t>
            </a:r>
          </a:p>
          <a:p>
            <a:r>
              <a:rPr lang="en-US" sz="2400" dirty="0" smtClean="0"/>
              <a:t>The AC voltage leaving the circuit when the function generator is set at 1kHz at 1V=  679mV</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34097" y="0"/>
            <a:ext cx="3457903" cy="356300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4249" y="-1"/>
            <a:ext cx="3909848" cy="356300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4096" y="3578772"/>
            <a:ext cx="3457903" cy="327922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4248" y="3578772"/>
            <a:ext cx="3909847" cy="3279228"/>
          </a:xfrm>
          <a:prstGeom prst="rect">
            <a:avLst/>
          </a:prstGeom>
        </p:spPr>
      </p:pic>
      <p:sp>
        <p:nvSpPr>
          <p:cNvPr id="8" name="TextBox 7"/>
          <p:cNvSpPr txBox="1"/>
          <p:nvPr/>
        </p:nvSpPr>
        <p:spPr>
          <a:xfrm>
            <a:off x="147145" y="357352"/>
            <a:ext cx="4035972" cy="707886"/>
          </a:xfrm>
          <a:prstGeom prst="rect">
            <a:avLst/>
          </a:prstGeom>
          <a:noFill/>
        </p:spPr>
        <p:txBody>
          <a:bodyPr wrap="square" rtlCol="0">
            <a:spAutoFit/>
          </a:bodyPr>
          <a:lstStyle/>
          <a:p>
            <a:r>
              <a:rPr lang="en-US" sz="4000" dirty="0" smtClean="0"/>
              <a:t>Lab 5- Page 3</a:t>
            </a:r>
            <a:endParaRPr lang="en-US" sz="4000" dirty="0"/>
          </a:p>
        </p:txBody>
      </p:sp>
    </p:spTree>
    <p:extLst>
      <p:ext uri="{BB962C8B-B14F-4D97-AF65-F5344CB8AC3E}">
        <p14:creationId xmlns:p14="http://schemas.microsoft.com/office/powerpoint/2010/main" val="4202034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645" y="1576553"/>
            <a:ext cx="3239814" cy="1481958"/>
          </a:xfrm>
        </p:spPr>
        <p:txBody>
          <a:bodyPr>
            <a:noAutofit/>
          </a:bodyPr>
          <a:lstStyle/>
          <a:p>
            <a:r>
              <a:rPr lang="en-US" sz="3600" dirty="0" smtClean="0"/>
              <a:t>Oscilloscope and function generator</a:t>
            </a:r>
            <a:endParaRPr lang="en-US" sz="3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007366" y="0"/>
            <a:ext cx="3184634" cy="271653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7366" y="2863880"/>
            <a:ext cx="3184634" cy="2960987"/>
          </a:xfrm>
          <a:prstGeom prst="rect">
            <a:avLst/>
          </a:prstGeom>
        </p:spPr>
      </p:pic>
      <p:sp>
        <p:nvSpPr>
          <p:cNvPr id="7" name="TextBox 6"/>
          <p:cNvSpPr txBox="1"/>
          <p:nvPr/>
        </p:nvSpPr>
        <p:spPr>
          <a:xfrm>
            <a:off x="51239" y="3171572"/>
            <a:ext cx="3741682"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We hooked up the ground together and then connected the ground lead to the lead of the oscilloscope. Then we adjusted it to fit on the screen evenly.</a:t>
            </a:r>
          </a:p>
          <a:p>
            <a:pPr marL="285750" indent="-285750">
              <a:buFont typeface="Arial" panose="020B0604020202020204" pitchFamily="34" charset="0"/>
              <a:buChar char="•"/>
            </a:pPr>
            <a:r>
              <a:rPr lang="en-US" sz="2000" dirty="0" smtClean="0"/>
              <a:t>Channel 1 is measuring at 1.01 v RMS and 1Hz</a:t>
            </a:r>
          </a:p>
          <a:p>
            <a:pPr marL="285750" indent="-285750">
              <a:buFont typeface="Arial" panose="020B0604020202020204" pitchFamily="34" charset="0"/>
              <a:buChar char="•"/>
            </a:pPr>
            <a:r>
              <a:rPr lang="en-US" sz="2000" dirty="0" smtClean="0"/>
              <a:t>When both channels are hooked up both Volts and RMS are closely the same and the Hz are still the same</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5683" y="0"/>
            <a:ext cx="3605048" cy="270378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5683" y="2860949"/>
            <a:ext cx="3605048" cy="2963918"/>
          </a:xfrm>
          <a:prstGeom prst="rect">
            <a:avLst/>
          </a:prstGeom>
        </p:spPr>
      </p:pic>
      <p:sp>
        <p:nvSpPr>
          <p:cNvPr id="3" name="TextBox 2"/>
          <p:cNvSpPr txBox="1"/>
          <p:nvPr/>
        </p:nvSpPr>
        <p:spPr>
          <a:xfrm>
            <a:off x="178676" y="357352"/>
            <a:ext cx="4099034" cy="769441"/>
          </a:xfrm>
          <a:prstGeom prst="rect">
            <a:avLst/>
          </a:prstGeom>
          <a:noFill/>
        </p:spPr>
        <p:txBody>
          <a:bodyPr wrap="square" rtlCol="0">
            <a:spAutoFit/>
          </a:bodyPr>
          <a:lstStyle/>
          <a:p>
            <a:r>
              <a:rPr lang="en-US" sz="4400" dirty="0" smtClean="0"/>
              <a:t>Lab 5- Page 4</a:t>
            </a:r>
            <a:endParaRPr lang="en-US" sz="4400" dirty="0"/>
          </a:p>
        </p:txBody>
      </p:sp>
    </p:spTree>
    <p:extLst>
      <p:ext uri="{BB962C8B-B14F-4D97-AF65-F5344CB8AC3E}">
        <p14:creationId xmlns:p14="http://schemas.microsoft.com/office/powerpoint/2010/main" val="356809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0- Page 2</a:t>
            </a:r>
            <a:endParaRPr lang="en-US" dirty="0"/>
          </a:p>
        </p:txBody>
      </p:sp>
      <p:sp>
        <p:nvSpPr>
          <p:cNvPr id="3" name="Content Placeholder 2"/>
          <p:cNvSpPr>
            <a:spLocks noGrp="1"/>
          </p:cNvSpPr>
          <p:nvPr>
            <p:ph idx="1"/>
          </p:nvPr>
        </p:nvSpPr>
        <p:spPr/>
        <p:txBody>
          <a:bodyPr>
            <a:normAutofit lnSpcReduction="10000"/>
          </a:bodyPr>
          <a:lstStyle/>
          <a:p>
            <a:r>
              <a:rPr lang="en-US" dirty="0" smtClean="0"/>
              <a:t>Results from the lab measured a little off than what the resistor said the tolerance was.                                           </a:t>
            </a:r>
          </a:p>
          <a:p>
            <a:pPr marL="0" indent="0">
              <a:buNone/>
            </a:pPr>
            <a:r>
              <a:rPr lang="en-US" dirty="0"/>
              <a:t>	</a:t>
            </a:r>
            <a:r>
              <a:rPr lang="en-US" dirty="0" smtClean="0"/>
              <a:t>					Color Bands of the Resistors</a:t>
            </a:r>
          </a:p>
          <a:p>
            <a:endParaRPr lang="en-US" dirty="0"/>
          </a:p>
          <a:p>
            <a:pPr marL="0" indent="0">
              <a:buNone/>
            </a:pPr>
            <a:r>
              <a:rPr lang="en-US" dirty="0" smtClean="0"/>
              <a:t>56k measured: 55.45k       		Green, Blue, Orange and Gold    </a:t>
            </a:r>
          </a:p>
          <a:p>
            <a:pPr marL="0" indent="0">
              <a:buNone/>
            </a:pPr>
            <a:endParaRPr lang="en-US" dirty="0"/>
          </a:p>
          <a:p>
            <a:pPr marL="0" indent="0">
              <a:buNone/>
            </a:pPr>
            <a:r>
              <a:rPr lang="en-US" dirty="0" smtClean="0"/>
              <a:t>3.3k measured: 3.243k			Orange, Orange, Red, and Gold</a:t>
            </a:r>
          </a:p>
          <a:p>
            <a:pPr marL="0" indent="0">
              <a:buNone/>
            </a:pPr>
            <a:endParaRPr lang="en-US" dirty="0"/>
          </a:p>
          <a:p>
            <a:pPr marL="0" indent="0">
              <a:buNone/>
            </a:pPr>
            <a:r>
              <a:rPr lang="en-US" dirty="0" smtClean="0"/>
              <a:t>4.7k measured: 4.692k			Yellow, Brown, Red, and Gold</a:t>
            </a:r>
            <a:endParaRPr lang="en-US" dirty="0"/>
          </a:p>
        </p:txBody>
      </p:sp>
    </p:spTree>
    <p:extLst>
      <p:ext uri="{BB962C8B-B14F-4D97-AF65-F5344CB8AC3E}">
        <p14:creationId xmlns:p14="http://schemas.microsoft.com/office/powerpoint/2010/main" val="32766324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0959" y="1160736"/>
            <a:ext cx="8865476" cy="1610820"/>
          </a:xfrm>
        </p:spPr>
        <p:txBody>
          <a:bodyPr>
            <a:normAutofit/>
          </a:bodyPr>
          <a:lstStyle/>
          <a:p>
            <a:r>
              <a:rPr lang="en-US" dirty="0" smtClean="0"/>
              <a:t>Using the LCR METER</a:t>
            </a:r>
            <a:endParaRPr lang="en-US" dirty="0"/>
          </a:p>
        </p:txBody>
      </p:sp>
      <p:sp>
        <p:nvSpPr>
          <p:cNvPr id="3" name="Content Placeholder 2"/>
          <p:cNvSpPr>
            <a:spLocks noGrp="1"/>
          </p:cNvSpPr>
          <p:nvPr>
            <p:ph idx="1"/>
          </p:nvPr>
        </p:nvSpPr>
        <p:spPr>
          <a:xfrm>
            <a:off x="838200" y="2382619"/>
            <a:ext cx="10515600" cy="4351338"/>
          </a:xfrm>
        </p:spPr>
        <p:txBody>
          <a:bodyPr/>
          <a:lstStyle/>
          <a:p>
            <a:r>
              <a:rPr lang="en-US" dirty="0" smtClean="0"/>
              <a:t>Digital: When the 1uF capacitor is hooked up to LCR meter it fluctuates over time but reads 894.26nF when the frequency is 1 kHz and the voltage is 1V</a:t>
            </a:r>
          </a:p>
          <a:p>
            <a:r>
              <a:rPr lang="en-US" dirty="0" smtClean="0"/>
              <a:t>The Handheld: measures .820nF</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0959" y="4119315"/>
            <a:ext cx="4498428" cy="251345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4035972"/>
            <a:ext cx="5745655" cy="2680139"/>
          </a:xfrm>
          <a:prstGeom prst="rect">
            <a:avLst/>
          </a:prstGeom>
        </p:spPr>
      </p:pic>
      <p:sp>
        <p:nvSpPr>
          <p:cNvPr id="6" name="TextBox 5"/>
          <p:cNvSpPr txBox="1"/>
          <p:nvPr/>
        </p:nvSpPr>
        <p:spPr>
          <a:xfrm>
            <a:off x="178676" y="241738"/>
            <a:ext cx="7178565" cy="830997"/>
          </a:xfrm>
          <a:prstGeom prst="rect">
            <a:avLst/>
          </a:prstGeom>
          <a:noFill/>
        </p:spPr>
        <p:txBody>
          <a:bodyPr wrap="square" rtlCol="0">
            <a:spAutoFit/>
          </a:bodyPr>
          <a:lstStyle/>
          <a:p>
            <a:r>
              <a:rPr lang="en-US" sz="4800" dirty="0" smtClean="0"/>
              <a:t>Lab 5- Page 5</a:t>
            </a:r>
            <a:endParaRPr lang="en-US" sz="4800" dirty="0"/>
          </a:p>
        </p:txBody>
      </p:sp>
    </p:spTree>
    <p:extLst>
      <p:ext uri="{BB962C8B-B14F-4D97-AF65-F5344CB8AC3E}">
        <p14:creationId xmlns:p14="http://schemas.microsoft.com/office/powerpoint/2010/main" val="2409272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6- Examining the CMOS/TTL Designer Box</a:t>
            </a:r>
            <a:br>
              <a:rPr lang="en-US" dirty="0" smtClean="0"/>
            </a:br>
            <a:r>
              <a:rPr lang="en-US" dirty="0" smtClean="0"/>
              <a:t>Work done on Bench 6   10-11-17      </a:t>
            </a:r>
            <a:endParaRPr lang="en-US" dirty="0"/>
          </a:p>
        </p:txBody>
      </p:sp>
      <p:sp>
        <p:nvSpPr>
          <p:cNvPr id="3" name="Content Placeholder 2"/>
          <p:cNvSpPr>
            <a:spLocks noGrp="1"/>
          </p:cNvSpPr>
          <p:nvPr>
            <p:ph idx="1"/>
          </p:nvPr>
        </p:nvSpPr>
        <p:spPr/>
        <p:txBody>
          <a:bodyPr/>
          <a:lstStyle/>
          <a:p>
            <a:r>
              <a:rPr lang="en-US" dirty="0" smtClean="0"/>
              <a:t>The Purpose of this Lab is to  examine, find problems, test and figure out how everything works on a CMOS/TTL Designer Box.</a:t>
            </a:r>
            <a:endParaRPr lang="en-US" dirty="0"/>
          </a:p>
        </p:txBody>
      </p:sp>
      <p:pic>
        <p:nvPicPr>
          <p:cNvPr id="4" name="Picture 3"/>
          <p:cNvPicPr>
            <a:picLocks noChangeAspect="1"/>
          </p:cNvPicPr>
          <p:nvPr/>
        </p:nvPicPr>
        <p:blipFill>
          <a:blip r:embed="rId2"/>
          <a:stretch>
            <a:fillRect/>
          </a:stretch>
        </p:blipFill>
        <p:spPr>
          <a:xfrm>
            <a:off x="4342736" y="2861243"/>
            <a:ext cx="3170195" cy="2280102"/>
          </a:xfrm>
          <a:prstGeom prst="rect">
            <a:avLst/>
          </a:prstGeom>
        </p:spPr>
      </p:pic>
      <p:pic>
        <p:nvPicPr>
          <p:cNvPr id="5" name="Picture 4"/>
          <p:cNvPicPr>
            <a:picLocks noChangeAspect="1"/>
          </p:cNvPicPr>
          <p:nvPr/>
        </p:nvPicPr>
        <p:blipFill>
          <a:blip r:embed="rId3"/>
          <a:stretch>
            <a:fillRect/>
          </a:stretch>
        </p:blipFill>
        <p:spPr>
          <a:xfrm>
            <a:off x="2102069" y="2669569"/>
            <a:ext cx="7232235" cy="3316511"/>
          </a:xfrm>
          <a:prstGeom prst="rect">
            <a:avLst/>
          </a:prstGeom>
        </p:spPr>
      </p:pic>
      <p:sp>
        <p:nvSpPr>
          <p:cNvPr id="6" name="TextBox 5"/>
          <p:cNvSpPr txBox="1"/>
          <p:nvPr/>
        </p:nvSpPr>
        <p:spPr>
          <a:xfrm>
            <a:off x="3510456" y="6220661"/>
            <a:ext cx="6768662" cy="369332"/>
          </a:xfrm>
          <a:prstGeom prst="rect">
            <a:avLst/>
          </a:prstGeom>
          <a:noFill/>
        </p:spPr>
        <p:txBody>
          <a:bodyPr wrap="square" rtlCol="0">
            <a:spAutoFit/>
          </a:bodyPr>
          <a:lstStyle/>
          <a:p>
            <a:r>
              <a:rPr lang="en-US" dirty="0" smtClean="0"/>
              <a:t>This is the CMOS/TTL Designer Box</a:t>
            </a:r>
            <a:endParaRPr lang="en-US" dirty="0"/>
          </a:p>
        </p:txBody>
      </p:sp>
    </p:spTree>
    <p:extLst>
      <p:ext uri="{BB962C8B-B14F-4D97-AF65-F5344CB8AC3E}">
        <p14:creationId xmlns:p14="http://schemas.microsoft.com/office/powerpoint/2010/main" val="4210143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6- Page 2</a:t>
            </a:r>
            <a:endParaRPr lang="en-US" dirty="0"/>
          </a:p>
        </p:txBody>
      </p:sp>
      <p:sp>
        <p:nvSpPr>
          <p:cNvPr id="3" name="Content Placeholder 2"/>
          <p:cNvSpPr>
            <a:spLocks noGrp="1"/>
          </p:cNvSpPr>
          <p:nvPr>
            <p:ph idx="1"/>
          </p:nvPr>
        </p:nvSpPr>
        <p:spPr/>
        <p:txBody>
          <a:bodyPr/>
          <a:lstStyle/>
          <a:p>
            <a:r>
              <a:rPr lang="en-US" dirty="0" smtClean="0"/>
              <a:t>Problems that I ran into when observing the Box was that the fuse was hard to press, and the clock was hard to turn.</a:t>
            </a:r>
          </a:p>
          <a:p>
            <a:r>
              <a:rPr lang="en-US" dirty="0" smtClean="0"/>
              <a:t>The observations that I figured out that worked correctly and the parts were there were</a:t>
            </a:r>
          </a:p>
          <a:p>
            <a:pPr marL="0" indent="0">
              <a:buNone/>
            </a:pPr>
            <a:r>
              <a:rPr lang="en-US" dirty="0" smtClean="0"/>
              <a:t>Power button runs smoothly</a:t>
            </a:r>
          </a:p>
          <a:p>
            <a:pPr marL="0" indent="0">
              <a:buNone/>
            </a:pPr>
            <a:r>
              <a:rPr lang="en-US" dirty="0" smtClean="0"/>
              <a:t>All leads are there Voltage Meter goes up/down smoothly</a:t>
            </a:r>
          </a:p>
          <a:p>
            <a:pPr marL="0" indent="0">
              <a:buNone/>
            </a:pPr>
            <a:r>
              <a:rPr lang="en-US" dirty="0" smtClean="0"/>
              <a:t>In/out puts are their</a:t>
            </a:r>
          </a:p>
          <a:p>
            <a:pPr marL="0" indent="0">
              <a:buNone/>
            </a:pPr>
            <a:r>
              <a:rPr lang="en-US" dirty="0" err="1" smtClean="0"/>
              <a:t>Pulsers</a:t>
            </a:r>
            <a:r>
              <a:rPr lang="en-US" dirty="0" smtClean="0"/>
              <a:t> are fine</a:t>
            </a:r>
          </a:p>
          <a:p>
            <a:pPr marL="0" indent="0">
              <a:buNone/>
            </a:pPr>
            <a:r>
              <a:rPr lang="en-US" dirty="0" smtClean="0"/>
              <a:t>Logic switches work</a:t>
            </a:r>
          </a:p>
          <a:p>
            <a:pPr marL="0" indent="0">
              <a:buNone/>
            </a:pPr>
            <a:endParaRPr lang="en-US" dirty="0"/>
          </a:p>
        </p:txBody>
      </p:sp>
    </p:spTree>
    <p:extLst>
      <p:ext uri="{BB962C8B-B14F-4D97-AF65-F5344CB8AC3E}">
        <p14:creationId xmlns:p14="http://schemas.microsoft.com/office/powerpoint/2010/main" val="2430468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6- Page 3</a:t>
            </a:r>
            <a:endParaRPr lang="en-US" dirty="0"/>
          </a:p>
        </p:txBody>
      </p:sp>
      <p:sp>
        <p:nvSpPr>
          <p:cNvPr id="3" name="Content Placeholder 2"/>
          <p:cNvSpPr>
            <a:spLocks noGrp="1"/>
          </p:cNvSpPr>
          <p:nvPr>
            <p:ph idx="1"/>
          </p:nvPr>
        </p:nvSpPr>
        <p:spPr/>
        <p:txBody>
          <a:bodyPr>
            <a:normAutofit fontScale="92500"/>
          </a:bodyPr>
          <a:lstStyle/>
          <a:p>
            <a:r>
              <a:rPr lang="en-US" dirty="0" smtClean="0"/>
              <a:t>When Voltage Levels were on TTL, the measurement was 4.9162V</a:t>
            </a:r>
          </a:p>
          <a:p>
            <a:r>
              <a:rPr lang="en-US" dirty="0" smtClean="0"/>
              <a:t>When Voltage Levels were on CMOS: The minimum was 1.6322V and the maximum was at 14.860V.</a:t>
            </a:r>
          </a:p>
          <a:p>
            <a:r>
              <a:rPr lang="en-US" dirty="0" smtClean="0"/>
              <a:t>When I </a:t>
            </a:r>
            <a:r>
              <a:rPr lang="en-US" dirty="0" err="1" smtClean="0"/>
              <a:t>jumpered</a:t>
            </a:r>
            <a:r>
              <a:rPr lang="en-US" dirty="0" smtClean="0"/>
              <a:t> the lights they all four would turn on between 3V and 15V</a:t>
            </a:r>
          </a:p>
          <a:p>
            <a:r>
              <a:rPr lang="en-US" dirty="0" smtClean="0"/>
              <a:t>I found out that the External Clock was to remotely sync to an external source for them to function on the same hertz value.</a:t>
            </a:r>
          </a:p>
          <a:p>
            <a:r>
              <a:rPr lang="en-US" dirty="0" smtClean="0"/>
              <a:t>In/out slot is the connection point for the cables that are from the device that is connected to it, and then it connects to a voltage meter and then you can adjust the voltage level to the device that is connected to it.</a:t>
            </a:r>
            <a:endParaRPr lang="en-US" dirty="0"/>
          </a:p>
        </p:txBody>
      </p:sp>
    </p:spTree>
    <p:extLst>
      <p:ext uri="{BB962C8B-B14F-4D97-AF65-F5344CB8AC3E}">
        <p14:creationId xmlns:p14="http://schemas.microsoft.com/office/powerpoint/2010/main" val="2674052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6- Page 4</a:t>
            </a:r>
            <a:endParaRPr lang="en-US" dirty="0"/>
          </a:p>
        </p:txBody>
      </p:sp>
      <p:sp>
        <p:nvSpPr>
          <p:cNvPr id="3" name="Content Placeholder 2"/>
          <p:cNvSpPr>
            <a:spLocks noGrp="1"/>
          </p:cNvSpPr>
          <p:nvPr>
            <p:ph idx="1"/>
          </p:nvPr>
        </p:nvSpPr>
        <p:spPr>
          <a:xfrm>
            <a:off x="838200" y="1825624"/>
            <a:ext cx="10515600" cy="4869465"/>
          </a:xfrm>
        </p:spPr>
        <p:txBody>
          <a:bodyPr>
            <a:normAutofit fontScale="47500" lnSpcReduction="20000"/>
          </a:bodyPr>
          <a:lstStyle/>
          <a:p>
            <a:r>
              <a:rPr lang="en-US" dirty="0" smtClean="0"/>
              <a:t>When measuring with the oscilloscope from the clock for the frequency:</a:t>
            </a:r>
          </a:p>
          <a:p>
            <a:pPr marL="0" indent="0">
              <a:buNone/>
            </a:pPr>
            <a:r>
              <a:rPr lang="en-US" dirty="0" smtClean="0"/>
              <a:t>1khz						10hz</a:t>
            </a:r>
          </a:p>
          <a:p>
            <a:pPr marL="0" indent="0">
              <a:buNone/>
            </a:pPr>
            <a:r>
              <a:rPr lang="en-US" dirty="0"/>
              <a:t>						Channel </a:t>
            </a:r>
            <a:r>
              <a:rPr lang="en-US" dirty="0" smtClean="0"/>
              <a:t>1=10.25hz</a:t>
            </a:r>
            <a:endParaRPr lang="en-US" dirty="0"/>
          </a:p>
          <a:p>
            <a:pPr marL="0" indent="0">
              <a:buNone/>
            </a:pPr>
            <a:r>
              <a:rPr lang="en-US" dirty="0" smtClean="0"/>
              <a:t>						Channel 2=10.27hz</a:t>
            </a:r>
            <a:endParaRPr lang="en-US" dirty="0"/>
          </a:p>
          <a:p>
            <a:pPr marL="0" indent="0">
              <a:buNone/>
            </a:pPr>
            <a:r>
              <a:rPr lang="en-US" dirty="0" smtClean="0"/>
              <a:t>Channel 1= 1.376khz</a:t>
            </a:r>
          </a:p>
          <a:p>
            <a:pPr marL="0" indent="0">
              <a:buNone/>
            </a:pPr>
            <a:r>
              <a:rPr lang="en-US" dirty="0" smtClean="0"/>
              <a:t>Channel 2=	1.376khz						</a:t>
            </a:r>
          </a:p>
          <a:p>
            <a:pPr marL="0" indent="0">
              <a:buNone/>
            </a:pPr>
            <a:r>
              <a:rPr lang="en-US" dirty="0" smtClean="0"/>
              <a:t>							</a:t>
            </a:r>
          </a:p>
          <a:p>
            <a:pPr marL="0" indent="0">
              <a:buNone/>
            </a:pPr>
            <a:r>
              <a:rPr lang="en-US" dirty="0" smtClean="0"/>
              <a:t>						100khz</a:t>
            </a:r>
          </a:p>
          <a:p>
            <a:pPr marL="0" indent="0">
              <a:buNone/>
            </a:pPr>
            <a:r>
              <a:rPr lang="en-US" dirty="0"/>
              <a:t>						</a:t>
            </a:r>
            <a:r>
              <a:rPr lang="en-US" dirty="0" smtClean="0"/>
              <a:t>Channel 1=1.377khz</a:t>
            </a:r>
            <a:endParaRPr lang="en-US" dirty="0"/>
          </a:p>
          <a:p>
            <a:pPr marL="0" indent="0">
              <a:buNone/>
            </a:pPr>
            <a:r>
              <a:rPr lang="en-US" dirty="0" smtClean="0"/>
              <a:t>						Channel 2=1.379khz</a:t>
            </a:r>
          </a:p>
          <a:p>
            <a:pPr marL="0" indent="0">
              <a:buNone/>
            </a:pPr>
            <a:r>
              <a:rPr lang="en-US" dirty="0" smtClean="0"/>
              <a:t>10khz</a:t>
            </a:r>
          </a:p>
          <a:p>
            <a:pPr marL="0" indent="0">
              <a:buNone/>
            </a:pPr>
            <a:r>
              <a:rPr lang="en-US" dirty="0" smtClean="0"/>
              <a:t>Channel 1=9.433khz</a:t>
            </a:r>
          </a:p>
          <a:p>
            <a:pPr marL="0" indent="0">
              <a:buNone/>
            </a:pPr>
            <a:r>
              <a:rPr lang="en-US" dirty="0" smtClean="0"/>
              <a:t>Channel 2=9.345khz					</a:t>
            </a:r>
            <a:r>
              <a:rPr lang="en-US" sz="5900" dirty="0" err="1" smtClean="0"/>
              <a:t>Pulsers</a:t>
            </a:r>
            <a:r>
              <a:rPr lang="en-US" sz="5900" dirty="0"/>
              <a:t>:</a:t>
            </a:r>
            <a:r>
              <a:rPr lang="en-US" dirty="0"/>
              <a:t>  When the hooks of the oscilloscope are hooked up to both </a:t>
            </a:r>
            <a:r>
              <a:rPr lang="en-US" dirty="0" smtClean="0"/>
              <a:t>						</a:t>
            </a:r>
            <a:r>
              <a:rPr lang="en-US" dirty="0" err="1" smtClean="0"/>
              <a:t>pulsers</a:t>
            </a:r>
            <a:r>
              <a:rPr lang="en-US" dirty="0"/>
              <a:t>, it shows that it is exactly how it shows on the </a:t>
            </a:r>
            <a:r>
              <a:rPr lang="en-US" dirty="0" err="1"/>
              <a:t>ttl</a:t>
            </a:r>
            <a:r>
              <a:rPr lang="en-US" dirty="0"/>
              <a:t> and </a:t>
            </a:r>
            <a:r>
              <a:rPr lang="en-US" dirty="0" err="1"/>
              <a:t>cmos</a:t>
            </a:r>
            <a:r>
              <a:rPr lang="en-US" dirty="0"/>
              <a:t> </a:t>
            </a:r>
            <a:endParaRPr lang="en-US" dirty="0" smtClean="0"/>
          </a:p>
          <a:p>
            <a:pPr marL="0" indent="0">
              <a:buNone/>
            </a:pPr>
            <a:r>
              <a:rPr lang="en-US" dirty="0" smtClean="0"/>
              <a:t>						designer</a:t>
            </a:r>
          </a:p>
          <a:p>
            <a:pPr marL="0" indent="0">
              <a:buNone/>
            </a:pPr>
            <a:r>
              <a:rPr lang="en-US" dirty="0" smtClean="0"/>
              <a:t>100hz</a:t>
            </a:r>
          </a:p>
          <a:p>
            <a:pPr marL="0" indent="0">
              <a:buNone/>
            </a:pPr>
            <a:r>
              <a:rPr lang="en-US" dirty="0" smtClean="0"/>
              <a:t>Channel 1=85.03hz</a:t>
            </a:r>
            <a:endParaRPr lang="en-US" dirty="0"/>
          </a:p>
          <a:p>
            <a:pPr marL="0" indent="0">
              <a:buNone/>
            </a:pPr>
            <a:r>
              <a:rPr lang="en-US" dirty="0"/>
              <a:t>Channel </a:t>
            </a:r>
            <a:r>
              <a:rPr lang="en-US" dirty="0" smtClean="0"/>
              <a:t>2=85.04hz</a:t>
            </a:r>
          </a:p>
          <a:p>
            <a:pPr marL="0" indent="0">
              <a:buNone/>
            </a:pPr>
            <a:endParaRPr lang="en-US" dirty="0"/>
          </a:p>
        </p:txBody>
      </p:sp>
    </p:spTree>
    <p:extLst>
      <p:ext uri="{BB962C8B-B14F-4D97-AF65-F5344CB8AC3E}">
        <p14:creationId xmlns:p14="http://schemas.microsoft.com/office/powerpoint/2010/main" val="3916934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6- Page 5</a:t>
            </a:r>
            <a:endParaRPr lang="en-US" dirty="0"/>
          </a:p>
        </p:txBody>
      </p:sp>
      <p:pic>
        <p:nvPicPr>
          <p:cNvPr id="4" name="Picture 3"/>
          <p:cNvPicPr>
            <a:picLocks noChangeAspect="1"/>
          </p:cNvPicPr>
          <p:nvPr/>
        </p:nvPicPr>
        <p:blipFill>
          <a:blip r:embed="rId2"/>
          <a:stretch>
            <a:fillRect/>
          </a:stretch>
        </p:blipFill>
        <p:spPr>
          <a:xfrm>
            <a:off x="541457" y="1572329"/>
            <a:ext cx="4587591" cy="3029975"/>
          </a:xfrm>
          <a:prstGeom prst="rect">
            <a:avLst/>
          </a:prstGeom>
        </p:spPr>
      </p:pic>
      <p:pic>
        <p:nvPicPr>
          <p:cNvPr id="5" name="Picture 4"/>
          <p:cNvPicPr>
            <a:picLocks noChangeAspect="1"/>
          </p:cNvPicPr>
          <p:nvPr/>
        </p:nvPicPr>
        <p:blipFill>
          <a:blip r:embed="rId3"/>
          <a:stretch>
            <a:fillRect/>
          </a:stretch>
        </p:blipFill>
        <p:spPr>
          <a:xfrm>
            <a:off x="6432331" y="1572330"/>
            <a:ext cx="4921470" cy="3116499"/>
          </a:xfrm>
          <a:prstGeom prst="rect">
            <a:avLst/>
          </a:prstGeom>
        </p:spPr>
      </p:pic>
      <p:sp>
        <p:nvSpPr>
          <p:cNvPr id="6" name="TextBox 5"/>
          <p:cNvSpPr txBox="1"/>
          <p:nvPr/>
        </p:nvSpPr>
        <p:spPr>
          <a:xfrm>
            <a:off x="210207" y="4887310"/>
            <a:ext cx="5423338" cy="646331"/>
          </a:xfrm>
          <a:prstGeom prst="rect">
            <a:avLst/>
          </a:prstGeom>
          <a:noFill/>
        </p:spPr>
        <p:txBody>
          <a:bodyPr wrap="square" rtlCol="0">
            <a:spAutoFit/>
          </a:bodyPr>
          <a:lstStyle/>
          <a:p>
            <a:r>
              <a:rPr lang="en-US" dirty="0" smtClean="0"/>
              <a:t>This was when I tested the clock to see what it looked like on the Oscilloscope.  </a:t>
            </a:r>
            <a:endParaRPr lang="en-US" dirty="0"/>
          </a:p>
        </p:txBody>
      </p:sp>
      <p:sp>
        <p:nvSpPr>
          <p:cNvPr id="7" name="TextBox 6"/>
          <p:cNvSpPr txBox="1"/>
          <p:nvPr/>
        </p:nvSpPr>
        <p:spPr>
          <a:xfrm>
            <a:off x="6432331" y="4887310"/>
            <a:ext cx="5507421" cy="369332"/>
          </a:xfrm>
          <a:prstGeom prst="rect">
            <a:avLst/>
          </a:prstGeom>
          <a:noFill/>
        </p:spPr>
        <p:txBody>
          <a:bodyPr wrap="square" rtlCol="0">
            <a:spAutoFit/>
          </a:bodyPr>
          <a:lstStyle/>
          <a:p>
            <a:r>
              <a:rPr lang="en-US" dirty="0" smtClean="0"/>
              <a:t>This was the result of testing the clock</a:t>
            </a:r>
            <a:endParaRPr lang="en-US" dirty="0"/>
          </a:p>
        </p:txBody>
      </p:sp>
    </p:spTree>
    <p:extLst>
      <p:ext uri="{BB962C8B-B14F-4D97-AF65-F5344CB8AC3E}">
        <p14:creationId xmlns:p14="http://schemas.microsoft.com/office/powerpoint/2010/main" val="1303786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6- Page 6</a:t>
            </a:r>
            <a:endParaRPr lang="en-US" dirty="0"/>
          </a:p>
        </p:txBody>
      </p:sp>
      <p:pic>
        <p:nvPicPr>
          <p:cNvPr id="4" name="Picture 3"/>
          <p:cNvPicPr>
            <a:picLocks noChangeAspect="1"/>
          </p:cNvPicPr>
          <p:nvPr/>
        </p:nvPicPr>
        <p:blipFill>
          <a:blip r:embed="rId2"/>
          <a:stretch>
            <a:fillRect/>
          </a:stretch>
        </p:blipFill>
        <p:spPr>
          <a:xfrm>
            <a:off x="578932" y="1690688"/>
            <a:ext cx="4328535" cy="2987299"/>
          </a:xfrm>
          <a:prstGeom prst="rect">
            <a:avLst/>
          </a:prstGeom>
        </p:spPr>
      </p:pic>
      <p:pic>
        <p:nvPicPr>
          <p:cNvPr id="5" name="Picture 4"/>
          <p:cNvPicPr>
            <a:picLocks noChangeAspect="1"/>
          </p:cNvPicPr>
          <p:nvPr/>
        </p:nvPicPr>
        <p:blipFill>
          <a:blip r:embed="rId3"/>
          <a:stretch>
            <a:fillRect/>
          </a:stretch>
        </p:blipFill>
        <p:spPr>
          <a:xfrm>
            <a:off x="6505904" y="1690688"/>
            <a:ext cx="4277710" cy="3143189"/>
          </a:xfrm>
          <a:prstGeom prst="rect">
            <a:avLst/>
          </a:prstGeom>
        </p:spPr>
      </p:pic>
      <p:sp>
        <p:nvSpPr>
          <p:cNvPr id="6" name="TextBox 5"/>
          <p:cNvSpPr txBox="1"/>
          <p:nvPr/>
        </p:nvSpPr>
        <p:spPr>
          <a:xfrm>
            <a:off x="304800" y="5023945"/>
            <a:ext cx="4929352" cy="646331"/>
          </a:xfrm>
          <a:prstGeom prst="rect">
            <a:avLst/>
          </a:prstGeom>
          <a:noFill/>
        </p:spPr>
        <p:txBody>
          <a:bodyPr wrap="square" rtlCol="0">
            <a:spAutoFit/>
          </a:bodyPr>
          <a:lstStyle/>
          <a:p>
            <a:r>
              <a:rPr lang="en-US" dirty="0" smtClean="0"/>
              <a:t>Schematic of the outside of the box in the Instruction Manual</a:t>
            </a:r>
            <a:endParaRPr lang="en-US" dirty="0"/>
          </a:p>
        </p:txBody>
      </p:sp>
      <p:sp>
        <p:nvSpPr>
          <p:cNvPr id="7" name="TextBox 6"/>
          <p:cNvSpPr txBox="1"/>
          <p:nvPr/>
        </p:nvSpPr>
        <p:spPr>
          <a:xfrm>
            <a:off x="6432331" y="5023945"/>
            <a:ext cx="5349766" cy="369332"/>
          </a:xfrm>
          <a:prstGeom prst="rect">
            <a:avLst/>
          </a:prstGeom>
          <a:noFill/>
        </p:spPr>
        <p:txBody>
          <a:bodyPr wrap="square" rtlCol="0">
            <a:spAutoFit/>
          </a:bodyPr>
          <a:lstStyle/>
          <a:p>
            <a:r>
              <a:rPr lang="en-US" dirty="0" smtClean="0"/>
              <a:t>This was when I started to test the </a:t>
            </a:r>
            <a:r>
              <a:rPr lang="en-US" dirty="0" err="1" smtClean="0"/>
              <a:t>Pulsers</a:t>
            </a:r>
            <a:endParaRPr lang="en-US" dirty="0"/>
          </a:p>
        </p:txBody>
      </p:sp>
    </p:spTree>
    <p:extLst>
      <p:ext uri="{BB962C8B-B14F-4D97-AF65-F5344CB8AC3E}">
        <p14:creationId xmlns:p14="http://schemas.microsoft.com/office/powerpoint/2010/main" val="2487187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6- Page 7</a:t>
            </a:r>
            <a:endParaRPr lang="en-US" dirty="0"/>
          </a:p>
        </p:txBody>
      </p:sp>
      <p:pic>
        <p:nvPicPr>
          <p:cNvPr id="4" name="Picture 3"/>
          <p:cNvPicPr>
            <a:picLocks noChangeAspect="1"/>
          </p:cNvPicPr>
          <p:nvPr/>
        </p:nvPicPr>
        <p:blipFill>
          <a:blip r:embed="rId2"/>
          <a:stretch>
            <a:fillRect/>
          </a:stretch>
        </p:blipFill>
        <p:spPr>
          <a:xfrm>
            <a:off x="954918" y="1543544"/>
            <a:ext cx="3469938" cy="3115388"/>
          </a:xfrm>
          <a:prstGeom prst="rect">
            <a:avLst/>
          </a:prstGeom>
        </p:spPr>
      </p:pic>
      <p:sp>
        <p:nvSpPr>
          <p:cNvPr id="7" name="TextBox 6"/>
          <p:cNvSpPr txBox="1"/>
          <p:nvPr/>
        </p:nvSpPr>
        <p:spPr>
          <a:xfrm>
            <a:off x="735724" y="4960883"/>
            <a:ext cx="3972910" cy="1200329"/>
          </a:xfrm>
          <a:prstGeom prst="rect">
            <a:avLst/>
          </a:prstGeom>
          <a:noFill/>
        </p:spPr>
        <p:txBody>
          <a:bodyPr wrap="square" rtlCol="0">
            <a:spAutoFit/>
          </a:bodyPr>
          <a:lstStyle/>
          <a:p>
            <a:r>
              <a:rPr lang="en-US" dirty="0" smtClean="0"/>
              <a:t>I jumped all four of the logic switches in order to get power to the light and this when it would only light up between 3v and 15V.</a:t>
            </a:r>
            <a:endParaRPr lang="en-US" dirty="0"/>
          </a:p>
        </p:txBody>
      </p:sp>
      <p:pic>
        <p:nvPicPr>
          <p:cNvPr id="8" name="Picture 7"/>
          <p:cNvPicPr>
            <a:picLocks noChangeAspect="1"/>
          </p:cNvPicPr>
          <p:nvPr/>
        </p:nvPicPr>
        <p:blipFill>
          <a:blip r:embed="rId3"/>
          <a:stretch>
            <a:fillRect/>
          </a:stretch>
        </p:blipFill>
        <p:spPr>
          <a:xfrm>
            <a:off x="5489027" y="365126"/>
            <a:ext cx="5864773" cy="4243406"/>
          </a:xfrm>
          <a:prstGeom prst="rect">
            <a:avLst/>
          </a:prstGeom>
        </p:spPr>
      </p:pic>
      <p:sp>
        <p:nvSpPr>
          <p:cNvPr id="9" name="TextBox 8"/>
          <p:cNvSpPr txBox="1"/>
          <p:nvPr/>
        </p:nvSpPr>
        <p:spPr>
          <a:xfrm>
            <a:off x="5686097" y="5097517"/>
            <a:ext cx="5854262" cy="923330"/>
          </a:xfrm>
          <a:prstGeom prst="rect">
            <a:avLst/>
          </a:prstGeom>
          <a:noFill/>
        </p:spPr>
        <p:txBody>
          <a:bodyPr wrap="square" rtlCol="0">
            <a:spAutoFit/>
          </a:bodyPr>
          <a:lstStyle/>
          <a:p>
            <a:r>
              <a:rPr lang="en-US" dirty="0" smtClean="0"/>
              <a:t>This is when I opened up the box and was examining the hardware and the circuit board that made the CMOS/TTL Designer Box function.</a:t>
            </a:r>
            <a:endParaRPr lang="en-US" dirty="0"/>
          </a:p>
        </p:txBody>
      </p:sp>
    </p:spTree>
    <p:extLst>
      <p:ext uri="{BB962C8B-B14F-4D97-AF65-F5344CB8AC3E}">
        <p14:creationId xmlns:p14="http://schemas.microsoft.com/office/powerpoint/2010/main" val="764110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6- Page 8</a:t>
            </a:r>
            <a:endParaRPr lang="en-US" dirty="0"/>
          </a:p>
        </p:txBody>
      </p:sp>
      <p:pic>
        <p:nvPicPr>
          <p:cNvPr id="6" name="Picture 5"/>
          <p:cNvPicPr>
            <a:picLocks noChangeAspect="1"/>
          </p:cNvPicPr>
          <p:nvPr/>
        </p:nvPicPr>
        <p:blipFill>
          <a:blip r:embed="rId2"/>
          <a:stretch>
            <a:fillRect/>
          </a:stretch>
        </p:blipFill>
        <p:spPr>
          <a:xfrm>
            <a:off x="677134" y="1427897"/>
            <a:ext cx="9933841" cy="5011200"/>
          </a:xfrm>
          <a:prstGeom prst="rect">
            <a:avLst/>
          </a:prstGeom>
        </p:spPr>
      </p:pic>
    </p:spTree>
    <p:extLst>
      <p:ext uri="{BB962C8B-B14F-4D97-AF65-F5344CB8AC3E}">
        <p14:creationId xmlns:p14="http://schemas.microsoft.com/office/powerpoint/2010/main" val="3493797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6- Page 9</a:t>
            </a:r>
            <a:endParaRPr lang="en-US" dirty="0"/>
          </a:p>
        </p:txBody>
      </p:sp>
      <p:sp>
        <p:nvSpPr>
          <p:cNvPr id="3" name="Content Placeholder 2"/>
          <p:cNvSpPr>
            <a:spLocks noGrp="1"/>
          </p:cNvSpPr>
          <p:nvPr>
            <p:ph idx="1"/>
          </p:nvPr>
        </p:nvSpPr>
        <p:spPr/>
        <p:txBody>
          <a:bodyPr/>
          <a:lstStyle/>
          <a:p>
            <a:pPr marL="0" indent="0">
              <a:buNone/>
            </a:pPr>
            <a:r>
              <a:rPr lang="en-US" dirty="0" smtClean="0"/>
              <a:t>Information datasheets and the Instruction Manual for the CMOS/TTL Designer</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01048171"/>
              </p:ext>
            </p:extLst>
          </p:nvPr>
        </p:nvGraphicFramePr>
        <p:xfrm>
          <a:off x="1076489" y="3237899"/>
          <a:ext cx="4186237" cy="2939064"/>
        </p:xfrm>
        <a:graphic>
          <a:graphicData uri="http://schemas.openxmlformats.org/presentationml/2006/ole">
            <mc:AlternateContent xmlns:mc="http://schemas.openxmlformats.org/markup-compatibility/2006">
              <mc:Choice xmlns:v="urn:schemas-microsoft-com:vml" Requires="v">
                <p:oleObj spid="_x0000_s6154" name="Acrobat Document" r:id="rId3" imgW="5829300" imgH="7543800" progId="AcroExch.Document.DC">
                  <p:embed/>
                </p:oleObj>
              </mc:Choice>
              <mc:Fallback>
                <p:oleObj name="Acrobat Document" r:id="rId3" imgW="5829300" imgH="7543800" progId="AcroExch.Document.DC">
                  <p:embed/>
                  <p:pic>
                    <p:nvPicPr>
                      <p:cNvPr id="0" name=""/>
                      <p:cNvPicPr/>
                      <p:nvPr/>
                    </p:nvPicPr>
                    <p:blipFill>
                      <a:blip r:embed="rId4"/>
                      <a:stretch>
                        <a:fillRect/>
                      </a:stretch>
                    </p:blipFill>
                    <p:spPr>
                      <a:xfrm>
                        <a:off x="1076489" y="3237899"/>
                        <a:ext cx="4186237" cy="2939064"/>
                      </a:xfrm>
                      <a:prstGeom prst="rect">
                        <a:avLst/>
                      </a:prstGeom>
                    </p:spPr>
                  </p:pic>
                </p:oleObj>
              </mc:Fallback>
            </mc:AlternateContent>
          </a:graphicData>
        </a:graphic>
      </p:graphicFrame>
      <p:sp>
        <p:nvSpPr>
          <p:cNvPr id="6" name="TextBox 5"/>
          <p:cNvSpPr txBox="1"/>
          <p:nvPr/>
        </p:nvSpPr>
        <p:spPr>
          <a:xfrm>
            <a:off x="6411310" y="3142593"/>
            <a:ext cx="5108028" cy="923330"/>
          </a:xfrm>
          <a:prstGeom prst="rect">
            <a:avLst/>
          </a:prstGeom>
          <a:noFill/>
        </p:spPr>
        <p:txBody>
          <a:bodyPr wrap="square" rtlCol="0">
            <a:spAutoFit/>
          </a:bodyPr>
          <a:lstStyle/>
          <a:p>
            <a:r>
              <a:rPr lang="en-US" dirty="0" smtClean="0"/>
              <a:t>Click On Image to open up the Instruction Manual for </a:t>
            </a:r>
            <a:r>
              <a:rPr lang="en-US" dirty="0"/>
              <a:t>the CMOS/TTL </a:t>
            </a:r>
            <a:r>
              <a:rPr lang="en-US" dirty="0" smtClean="0"/>
              <a:t>Designer Box</a:t>
            </a:r>
            <a:endParaRPr lang="en-US" dirty="0"/>
          </a:p>
          <a:p>
            <a:endParaRPr lang="en-US" dirty="0"/>
          </a:p>
        </p:txBody>
      </p:sp>
      <p:cxnSp>
        <p:nvCxnSpPr>
          <p:cNvPr id="8" name="Elbow Connector 7"/>
          <p:cNvCxnSpPr/>
          <p:nvPr/>
        </p:nvCxnSpPr>
        <p:spPr>
          <a:xfrm flipV="1">
            <a:off x="5362743" y="3383897"/>
            <a:ext cx="733257" cy="44072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693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0- Page 3        Picture of the Spreadsheet</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828009612"/>
              </p:ext>
            </p:extLst>
          </p:nvPr>
        </p:nvGraphicFramePr>
        <p:xfrm>
          <a:off x="838200" y="2175641"/>
          <a:ext cx="9732439" cy="3205655"/>
        </p:xfrm>
        <a:graphic>
          <a:graphicData uri="http://schemas.openxmlformats.org/presentationml/2006/ole">
            <mc:AlternateContent xmlns:mc="http://schemas.openxmlformats.org/markup-compatibility/2006">
              <mc:Choice xmlns:v="urn:schemas-microsoft-com:vml" Requires="v">
                <p:oleObj spid="_x0000_s2064" name="Worksheet" r:id="rId3" imgW="5619750" imgH="1152644" progId="Excel.Sheet.12">
                  <p:embed/>
                </p:oleObj>
              </mc:Choice>
              <mc:Fallback>
                <p:oleObj name="Worksheet" r:id="rId3" imgW="5619750" imgH="1152644" progId="Excel.Sheet.12">
                  <p:embed/>
                  <p:pic>
                    <p:nvPicPr>
                      <p:cNvPr id="0" name=""/>
                      <p:cNvPicPr/>
                      <p:nvPr/>
                    </p:nvPicPr>
                    <p:blipFill>
                      <a:blip r:embed="rId4"/>
                      <a:stretch>
                        <a:fillRect/>
                      </a:stretch>
                    </p:blipFill>
                    <p:spPr>
                      <a:xfrm>
                        <a:off x="838200" y="2175641"/>
                        <a:ext cx="9732439" cy="3205655"/>
                      </a:xfrm>
                      <a:prstGeom prst="rect">
                        <a:avLst/>
                      </a:prstGeom>
                    </p:spPr>
                  </p:pic>
                </p:oleObj>
              </mc:Fallback>
            </mc:AlternateContent>
          </a:graphicData>
        </a:graphic>
      </p:graphicFrame>
    </p:spTree>
    <p:extLst>
      <p:ext uri="{BB962C8B-B14F-4D97-AF65-F5344CB8AC3E}">
        <p14:creationId xmlns:p14="http://schemas.microsoft.com/office/powerpoint/2010/main" val="28797237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a:t>
            </a:r>
            <a:r>
              <a:rPr lang="en-US" dirty="0"/>
              <a:t>7- Soldering      10/18/2017</a:t>
            </a:r>
          </a:p>
        </p:txBody>
      </p:sp>
      <p:sp>
        <p:nvSpPr>
          <p:cNvPr id="3" name="Content Placeholder 2"/>
          <p:cNvSpPr>
            <a:spLocks noGrp="1"/>
          </p:cNvSpPr>
          <p:nvPr>
            <p:ph idx="1"/>
          </p:nvPr>
        </p:nvSpPr>
        <p:spPr>
          <a:xfrm>
            <a:off x="838200" y="3757167"/>
            <a:ext cx="10515600" cy="4351338"/>
          </a:xfrm>
        </p:spPr>
        <p:txBody>
          <a:bodyPr/>
          <a:lstStyle/>
          <a:p>
            <a:pPr marL="0" indent="0">
              <a:buNone/>
            </a:pPr>
            <a:r>
              <a:rPr lang="en-US" dirty="0" smtClean="0"/>
              <a:t>The purpose of this lab was to be introduce and learn soldering by soldering parts onto a small circuit board and make it work.</a:t>
            </a:r>
            <a:endParaRPr lang="en-US" dirty="0"/>
          </a:p>
        </p:txBody>
      </p:sp>
    </p:spTree>
    <p:extLst>
      <p:ext uri="{BB962C8B-B14F-4D97-AF65-F5344CB8AC3E}">
        <p14:creationId xmlns:p14="http://schemas.microsoft.com/office/powerpoint/2010/main" val="28962220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7- Page 2</a:t>
            </a:r>
            <a:endParaRPr lang="en-US" dirty="0"/>
          </a:p>
        </p:txBody>
      </p:sp>
      <p:pic>
        <p:nvPicPr>
          <p:cNvPr id="4" name="Content Placeholder 3"/>
          <p:cNvPicPr>
            <a:picLocks noGrp="1" noChangeAspect="1"/>
          </p:cNvPicPr>
          <p:nvPr>
            <p:ph idx="1"/>
          </p:nvPr>
        </p:nvPicPr>
        <p:blipFill>
          <a:blip r:embed="rId2"/>
          <a:stretch>
            <a:fillRect/>
          </a:stretch>
        </p:blipFill>
        <p:spPr>
          <a:xfrm>
            <a:off x="6739847" y="1027906"/>
            <a:ext cx="4215887" cy="3337230"/>
          </a:xfrm>
          <a:prstGeom prst="rect">
            <a:avLst/>
          </a:prstGeom>
        </p:spPr>
      </p:pic>
      <p:sp>
        <p:nvSpPr>
          <p:cNvPr id="5" name="TextBox 4"/>
          <p:cNvSpPr txBox="1"/>
          <p:nvPr/>
        </p:nvSpPr>
        <p:spPr>
          <a:xfrm>
            <a:off x="6955604" y="4705564"/>
            <a:ext cx="4284324" cy="646331"/>
          </a:xfrm>
          <a:prstGeom prst="rect">
            <a:avLst/>
          </a:prstGeom>
          <a:noFill/>
        </p:spPr>
        <p:txBody>
          <a:bodyPr wrap="square" rtlCol="0">
            <a:spAutoFit/>
          </a:bodyPr>
          <a:lstStyle/>
          <a:p>
            <a:r>
              <a:rPr lang="en-US" dirty="0" smtClean="0"/>
              <a:t>This is a picture of the completed circuit board</a:t>
            </a:r>
            <a:endParaRPr lang="en-US" dirty="0"/>
          </a:p>
        </p:txBody>
      </p:sp>
      <p:sp>
        <p:nvSpPr>
          <p:cNvPr id="6" name="Rectangle 5"/>
          <p:cNvSpPr/>
          <p:nvPr/>
        </p:nvSpPr>
        <p:spPr>
          <a:xfrm>
            <a:off x="428089" y="1957857"/>
            <a:ext cx="4647345" cy="3539430"/>
          </a:xfrm>
          <a:prstGeom prst="rect">
            <a:avLst/>
          </a:prstGeom>
        </p:spPr>
        <p:txBody>
          <a:bodyPr wrap="square">
            <a:spAutoFit/>
          </a:bodyPr>
          <a:lstStyle/>
          <a:p>
            <a:r>
              <a:rPr lang="en-US" sz="2800" dirty="0"/>
              <a:t>When Soldering parts to a circuit board, you have to take your time and not rush things.</a:t>
            </a:r>
          </a:p>
          <a:p>
            <a:r>
              <a:rPr lang="en-US" sz="2800" dirty="0"/>
              <a:t>When you don’t take you time you can mess up where parts go, such as I switched the 1k and 10k resistors and put them In the wrong spot.</a:t>
            </a:r>
          </a:p>
        </p:txBody>
      </p:sp>
    </p:spTree>
    <p:extLst>
      <p:ext uri="{BB962C8B-B14F-4D97-AF65-F5344CB8AC3E}">
        <p14:creationId xmlns:p14="http://schemas.microsoft.com/office/powerpoint/2010/main" val="15409420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7- Page 3</a:t>
            </a:r>
            <a:endParaRPr lang="en-US" dirty="0"/>
          </a:p>
        </p:txBody>
      </p:sp>
      <p:pic>
        <p:nvPicPr>
          <p:cNvPr id="4" name="Picture 3"/>
          <p:cNvPicPr>
            <a:picLocks noChangeAspect="1"/>
          </p:cNvPicPr>
          <p:nvPr/>
        </p:nvPicPr>
        <p:blipFill rotWithShape="1">
          <a:blip r:embed="rId2"/>
          <a:srcRect l="-3365" t="-13043" r="26724" b="22532"/>
          <a:stretch/>
        </p:blipFill>
        <p:spPr>
          <a:xfrm>
            <a:off x="5680027" y="117943"/>
            <a:ext cx="5354418" cy="4546523"/>
          </a:xfrm>
          <a:prstGeom prst="rect">
            <a:avLst/>
          </a:prstGeom>
        </p:spPr>
      </p:pic>
      <p:sp>
        <p:nvSpPr>
          <p:cNvPr id="5" name="TextBox 4"/>
          <p:cNvSpPr txBox="1"/>
          <p:nvPr/>
        </p:nvSpPr>
        <p:spPr>
          <a:xfrm>
            <a:off x="6215865" y="5013789"/>
            <a:ext cx="5332288" cy="646331"/>
          </a:xfrm>
          <a:prstGeom prst="rect">
            <a:avLst/>
          </a:prstGeom>
          <a:noFill/>
        </p:spPr>
        <p:txBody>
          <a:bodyPr wrap="square" rtlCol="0">
            <a:spAutoFit/>
          </a:bodyPr>
          <a:lstStyle/>
          <a:p>
            <a:r>
              <a:rPr lang="en-US" dirty="0" smtClean="0"/>
              <a:t>This is a picture of me testing the circuit and the alternating lights both worked</a:t>
            </a:r>
            <a:endParaRPr lang="en-US" dirty="0"/>
          </a:p>
        </p:txBody>
      </p:sp>
      <p:sp>
        <p:nvSpPr>
          <p:cNvPr id="6" name="TextBox 5"/>
          <p:cNvSpPr txBox="1"/>
          <p:nvPr/>
        </p:nvSpPr>
        <p:spPr>
          <a:xfrm>
            <a:off x="698645" y="2142442"/>
            <a:ext cx="3873356" cy="3046988"/>
          </a:xfrm>
          <a:prstGeom prst="rect">
            <a:avLst/>
          </a:prstGeom>
          <a:noFill/>
        </p:spPr>
        <p:txBody>
          <a:bodyPr wrap="square" rtlCol="0">
            <a:spAutoFit/>
          </a:bodyPr>
          <a:lstStyle/>
          <a:p>
            <a:r>
              <a:rPr lang="en-US" sz="2400" dirty="0"/>
              <a:t>You have to make sure that you get the right amount of solder on the circuit board and you have to  get the parts as close to the board as possible</a:t>
            </a:r>
          </a:p>
          <a:p>
            <a:r>
              <a:rPr lang="en-US" sz="2400" dirty="0"/>
              <a:t>You have to clip the excess metal off of the solder</a:t>
            </a:r>
          </a:p>
        </p:txBody>
      </p:sp>
    </p:spTree>
    <p:extLst>
      <p:ext uri="{BB962C8B-B14F-4D97-AF65-F5344CB8AC3E}">
        <p14:creationId xmlns:p14="http://schemas.microsoft.com/office/powerpoint/2010/main" val="2293940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7 Page 4</a:t>
            </a:r>
            <a:endParaRPr lang="en-US" dirty="0"/>
          </a:p>
        </p:txBody>
      </p:sp>
      <p:pic>
        <p:nvPicPr>
          <p:cNvPr id="4" name="Picture 3"/>
          <p:cNvPicPr>
            <a:picLocks noChangeAspect="1"/>
          </p:cNvPicPr>
          <p:nvPr/>
        </p:nvPicPr>
        <p:blipFill>
          <a:blip r:embed="rId2"/>
          <a:stretch>
            <a:fillRect/>
          </a:stretch>
        </p:blipFill>
        <p:spPr>
          <a:xfrm>
            <a:off x="5923648" y="365125"/>
            <a:ext cx="5353951" cy="4680351"/>
          </a:xfrm>
          <a:prstGeom prst="rect">
            <a:avLst/>
          </a:prstGeom>
        </p:spPr>
      </p:pic>
      <p:sp>
        <p:nvSpPr>
          <p:cNvPr id="5" name="TextBox 4"/>
          <p:cNvSpPr txBox="1"/>
          <p:nvPr/>
        </p:nvSpPr>
        <p:spPr>
          <a:xfrm>
            <a:off x="5923648" y="5270643"/>
            <a:ext cx="5912181" cy="369332"/>
          </a:xfrm>
          <a:prstGeom prst="rect">
            <a:avLst/>
          </a:prstGeom>
          <a:noFill/>
        </p:spPr>
        <p:txBody>
          <a:bodyPr wrap="square" rtlCol="0">
            <a:spAutoFit/>
          </a:bodyPr>
          <a:lstStyle/>
          <a:p>
            <a:r>
              <a:rPr lang="en-US" dirty="0" smtClean="0"/>
              <a:t>This is the finished project for me soldering for the first time.</a:t>
            </a:r>
            <a:endParaRPr lang="en-US" dirty="0"/>
          </a:p>
        </p:txBody>
      </p:sp>
      <p:sp>
        <p:nvSpPr>
          <p:cNvPr id="6" name="TextBox 5"/>
          <p:cNvSpPr txBox="1"/>
          <p:nvPr/>
        </p:nvSpPr>
        <p:spPr>
          <a:xfrm>
            <a:off x="585628" y="2250040"/>
            <a:ext cx="4284324" cy="3416320"/>
          </a:xfrm>
          <a:prstGeom prst="rect">
            <a:avLst/>
          </a:prstGeom>
          <a:noFill/>
        </p:spPr>
        <p:txBody>
          <a:bodyPr wrap="square" rtlCol="0">
            <a:spAutoFit/>
          </a:bodyPr>
          <a:lstStyle/>
          <a:p>
            <a:r>
              <a:rPr lang="en-US" sz="2400" dirty="0"/>
              <a:t>I ran into some solder ends coming in contact with other ones, so I had to de-solder it and then </a:t>
            </a:r>
            <a:r>
              <a:rPr lang="en-US" sz="2400" dirty="0" smtClean="0"/>
              <a:t>redo </a:t>
            </a:r>
            <a:r>
              <a:rPr lang="en-US" sz="2400" dirty="0"/>
              <a:t>it.</a:t>
            </a:r>
          </a:p>
          <a:p>
            <a:r>
              <a:rPr lang="en-US" sz="2400" dirty="0"/>
              <a:t>The finalize product was  that the circuit worked the light were flashing back and fourth and when you turn the dial it goes either faster or slower.</a:t>
            </a:r>
          </a:p>
        </p:txBody>
      </p:sp>
    </p:spTree>
    <p:extLst>
      <p:ext uri="{BB962C8B-B14F-4D97-AF65-F5344CB8AC3E}">
        <p14:creationId xmlns:p14="http://schemas.microsoft.com/office/powerpoint/2010/main" val="3691420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145" y="199697"/>
            <a:ext cx="11761076" cy="2800767"/>
          </a:xfrm>
          <a:prstGeom prst="rect">
            <a:avLst/>
          </a:prstGeom>
          <a:noFill/>
        </p:spPr>
        <p:txBody>
          <a:bodyPr wrap="square" rtlCol="0">
            <a:spAutoFit/>
          </a:bodyPr>
          <a:lstStyle/>
          <a:p>
            <a:r>
              <a:rPr lang="en-US" sz="4400" dirty="0" smtClean="0"/>
              <a:t>Project: Robotic Arm Edge</a:t>
            </a:r>
          </a:p>
          <a:p>
            <a:r>
              <a:rPr lang="en-US" sz="4400" dirty="0" smtClean="0"/>
              <a:t>Done on bench 7    </a:t>
            </a:r>
            <a:endParaRPr lang="en-US" sz="4400" dirty="0" smtClean="0"/>
          </a:p>
          <a:p>
            <a:r>
              <a:rPr lang="en-US" sz="4400" dirty="0" smtClean="0"/>
              <a:t>My Lab Partner was henry Winicker</a:t>
            </a:r>
            <a:r>
              <a:rPr lang="en-US" sz="4400" dirty="0" smtClean="0"/>
              <a:t>                                   </a:t>
            </a:r>
            <a:r>
              <a:rPr lang="en-US" sz="4400" dirty="0" smtClean="0"/>
              <a:t>11/8/17</a:t>
            </a:r>
            <a:endParaRPr lang="en-US" sz="4400" dirty="0"/>
          </a:p>
        </p:txBody>
      </p:sp>
      <p:sp>
        <p:nvSpPr>
          <p:cNvPr id="5" name="TextBox 4"/>
          <p:cNvSpPr txBox="1"/>
          <p:nvPr/>
        </p:nvSpPr>
        <p:spPr>
          <a:xfrm>
            <a:off x="0" y="3867807"/>
            <a:ext cx="5244662" cy="1384995"/>
          </a:xfrm>
          <a:prstGeom prst="rect">
            <a:avLst/>
          </a:prstGeom>
          <a:noFill/>
        </p:spPr>
        <p:txBody>
          <a:bodyPr wrap="square" rtlCol="0">
            <a:spAutoFit/>
          </a:bodyPr>
          <a:lstStyle/>
          <a:p>
            <a:r>
              <a:rPr lang="en-US" sz="2800" dirty="0" smtClean="0"/>
              <a:t>Purpose of this project was to learn how to build, test, and operate a Robotic Arm Edge. </a:t>
            </a:r>
            <a:endParaRPr lang="en-US" sz="28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338" y="3050628"/>
            <a:ext cx="6768662" cy="3807372"/>
          </a:xfrm>
          <a:prstGeom prst="rect">
            <a:avLst/>
          </a:prstGeom>
        </p:spPr>
      </p:pic>
    </p:spTree>
    <p:extLst>
      <p:ext uri="{BB962C8B-B14F-4D97-AF65-F5344CB8AC3E}">
        <p14:creationId xmlns:p14="http://schemas.microsoft.com/office/powerpoint/2010/main" val="26941068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Robotic Arm Edge -Page 2</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690688"/>
            <a:ext cx="6357593" cy="3576146"/>
          </a:xfrm>
          <a:prstGeom prst="rect">
            <a:avLst/>
          </a:prstGeom>
        </p:spPr>
      </p:pic>
      <p:sp>
        <p:nvSpPr>
          <p:cNvPr id="5" name="TextBox 4"/>
          <p:cNvSpPr txBox="1"/>
          <p:nvPr/>
        </p:nvSpPr>
        <p:spPr>
          <a:xfrm>
            <a:off x="914401" y="5370786"/>
            <a:ext cx="6043448" cy="1169551"/>
          </a:xfrm>
          <a:prstGeom prst="rect">
            <a:avLst/>
          </a:prstGeom>
          <a:noFill/>
        </p:spPr>
        <p:txBody>
          <a:bodyPr wrap="square" rtlCol="0">
            <a:spAutoFit/>
          </a:bodyPr>
          <a:lstStyle/>
          <a:p>
            <a:r>
              <a:rPr lang="en-US" sz="1400" dirty="0" smtClean="0"/>
              <a:t>Control board for Robotic Arm Edge. From left to right, M1 controls claw, M2 controls vertical axis movement of claw, M3 controls vertical axis of the top portion of the arm, M4 controls the bottom vertical axis movement of the arm, M5 controls the horizontal rotation of the entire arm, the black switch in the bottom right corner turns the LED on the claw on and off.</a:t>
            </a:r>
            <a:endParaRPr lang="en-US" sz="1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7752" y="1690689"/>
            <a:ext cx="4392882" cy="3576146"/>
          </a:xfrm>
          <a:prstGeom prst="rect">
            <a:avLst/>
          </a:prstGeom>
        </p:spPr>
      </p:pic>
      <p:sp>
        <p:nvSpPr>
          <p:cNvPr id="7" name="TextBox 6"/>
          <p:cNvSpPr txBox="1"/>
          <p:nvPr/>
        </p:nvSpPr>
        <p:spPr>
          <a:xfrm>
            <a:off x="7367752" y="5370786"/>
            <a:ext cx="4392882" cy="646331"/>
          </a:xfrm>
          <a:prstGeom prst="rect">
            <a:avLst/>
          </a:prstGeom>
          <a:noFill/>
        </p:spPr>
        <p:txBody>
          <a:bodyPr wrap="square" rtlCol="0">
            <a:spAutoFit/>
          </a:bodyPr>
          <a:lstStyle/>
          <a:p>
            <a:r>
              <a:rPr lang="en-US" dirty="0" smtClean="0"/>
              <a:t>Terminal where every servo and the control board plugs into.</a:t>
            </a:r>
            <a:endParaRPr lang="en-US" dirty="0"/>
          </a:p>
        </p:txBody>
      </p:sp>
    </p:spTree>
    <p:extLst>
      <p:ext uri="{BB962C8B-B14F-4D97-AF65-F5344CB8AC3E}">
        <p14:creationId xmlns:p14="http://schemas.microsoft.com/office/powerpoint/2010/main" val="39272182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Robotic Arm Edge -Page 3</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838199" y="1690687"/>
            <a:ext cx="5458661" cy="3070497"/>
          </a:xfrm>
          <a:prstGeom prst="rect">
            <a:avLst/>
          </a:prstGeom>
        </p:spPr>
      </p:pic>
      <p:sp>
        <p:nvSpPr>
          <p:cNvPr id="5" name="TextBox 4"/>
          <p:cNvSpPr txBox="1"/>
          <p:nvPr/>
        </p:nvSpPr>
        <p:spPr>
          <a:xfrm>
            <a:off x="1849822" y="5013434"/>
            <a:ext cx="2669628" cy="369332"/>
          </a:xfrm>
          <a:prstGeom prst="rect">
            <a:avLst/>
          </a:prstGeom>
          <a:noFill/>
        </p:spPr>
        <p:txBody>
          <a:bodyPr wrap="square" rtlCol="0">
            <a:spAutoFit/>
          </a:bodyPr>
          <a:lstStyle/>
          <a:p>
            <a:r>
              <a:rPr lang="en-US" dirty="0" smtClean="0"/>
              <a:t>Claw open with LED off.</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747639" y="1690687"/>
            <a:ext cx="5254441" cy="3070498"/>
          </a:xfrm>
          <a:prstGeom prst="rect">
            <a:avLst/>
          </a:prstGeom>
        </p:spPr>
      </p:pic>
      <p:sp>
        <p:nvSpPr>
          <p:cNvPr id="7" name="TextBox 6"/>
          <p:cNvSpPr txBox="1"/>
          <p:nvPr/>
        </p:nvSpPr>
        <p:spPr>
          <a:xfrm>
            <a:off x="8024279" y="5013434"/>
            <a:ext cx="2701159" cy="369332"/>
          </a:xfrm>
          <a:prstGeom prst="rect">
            <a:avLst/>
          </a:prstGeom>
          <a:noFill/>
        </p:spPr>
        <p:txBody>
          <a:bodyPr wrap="square" rtlCol="0">
            <a:spAutoFit/>
          </a:bodyPr>
          <a:lstStyle/>
          <a:p>
            <a:r>
              <a:rPr lang="en-US" dirty="0" smtClean="0"/>
              <a:t>Claw with LED turned on.</a:t>
            </a:r>
            <a:endParaRPr lang="en-US" dirty="0"/>
          </a:p>
        </p:txBody>
      </p:sp>
    </p:spTree>
    <p:extLst>
      <p:ext uri="{BB962C8B-B14F-4D97-AF65-F5344CB8AC3E}">
        <p14:creationId xmlns:p14="http://schemas.microsoft.com/office/powerpoint/2010/main" val="619551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Robotic Arm Edge -Page 4</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8869" y="1690688"/>
            <a:ext cx="5854262" cy="3293022"/>
          </a:xfrm>
          <a:prstGeom prst="rect">
            <a:avLst/>
          </a:prstGeom>
        </p:spPr>
      </p:pic>
      <p:sp>
        <p:nvSpPr>
          <p:cNvPr id="5" name="TextBox 4"/>
          <p:cNvSpPr txBox="1"/>
          <p:nvPr/>
        </p:nvSpPr>
        <p:spPr>
          <a:xfrm>
            <a:off x="3168869" y="5202621"/>
            <a:ext cx="5930462" cy="923330"/>
          </a:xfrm>
          <a:prstGeom prst="rect">
            <a:avLst/>
          </a:prstGeom>
          <a:noFill/>
        </p:spPr>
        <p:txBody>
          <a:bodyPr wrap="square" rtlCol="0">
            <a:spAutoFit/>
          </a:bodyPr>
          <a:lstStyle/>
          <a:p>
            <a:r>
              <a:rPr lang="en-US" dirty="0" smtClean="0"/>
              <a:t>Furthest down claw will rotate to.</a:t>
            </a:r>
          </a:p>
          <a:p>
            <a:r>
              <a:rPr lang="en-US" dirty="0" smtClean="0"/>
              <a:t>Observation: Claw’s servo may be damaged if you try to make claw bend any lower.</a:t>
            </a:r>
            <a:endParaRPr lang="en-US" dirty="0"/>
          </a:p>
        </p:txBody>
      </p:sp>
    </p:spTree>
    <p:extLst>
      <p:ext uri="{BB962C8B-B14F-4D97-AF65-F5344CB8AC3E}">
        <p14:creationId xmlns:p14="http://schemas.microsoft.com/office/powerpoint/2010/main" val="23091769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Robotic Arm Edge -Page 5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90688"/>
            <a:ext cx="6212782" cy="3494690"/>
          </a:xfrm>
          <a:prstGeom prst="rect">
            <a:avLst/>
          </a:prstGeom>
        </p:spPr>
      </p:pic>
      <p:sp>
        <p:nvSpPr>
          <p:cNvPr id="5" name="TextBox 4"/>
          <p:cNvSpPr txBox="1"/>
          <p:nvPr/>
        </p:nvSpPr>
        <p:spPr>
          <a:xfrm>
            <a:off x="0" y="5328745"/>
            <a:ext cx="6222124" cy="367862"/>
          </a:xfrm>
          <a:prstGeom prst="rect">
            <a:avLst/>
          </a:prstGeom>
          <a:noFill/>
        </p:spPr>
        <p:txBody>
          <a:bodyPr wrap="square" rtlCol="0">
            <a:spAutoFit/>
          </a:bodyPr>
          <a:lstStyle/>
          <a:p>
            <a:r>
              <a:rPr lang="en-US" dirty="0" smtClean="0"/>
              <a:t>Arm’s max extension horizontally.</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533295" y="2208327"/>
            <a:ext cx="5963143" cy="3354268"/>
          </a:xfrm>
          <a:prstGeom prst="rect">
            <a:avLst/>
          </a:prstGeom>
        </p:spPr>
      </p:pic>
      <p:sp>
        <p:nvSpPr>
          <p:cNvPr id="8" name="TextBox 7"/>
          <p:cNvSpPr txBox="1"/>
          <p:nvPr/>
        </p:nvSpPr>
        <p:spPr>
          <a:xfrm>
            <a:off x="5570483" y="6011917"/>
            <a:ext cx="3090041" cy="369332"/>
          </a:xfrm>
          <a:prstGeom prst="rect">
            <a:avLst/>
          </a:prstGeom>
          <a:noFill/>
        </p:spPr>
        <p:txBody>
          <a:bodyPr wrap="square" rtlCol="0">
            <a:spAutoFit/>
          </a:bodyPr>
          <a:lstStyle/>
          <a:p>
            <a:r>
              <a:rPr lang="en-US" dirty="0" smtClean="0"/>
              <a:t>Arm’s max extension vertically.</a:t>
            </a:r>
            <a:endParaRPr lang="en-US" dirty="0"/>
          </a:p>
        </p:txBody>
      </p:sp>
    </p:spTree>
    <p:extLst>
      <p:ext uri="{BB962C8B-B14F-4D97-AF65-F5344CB8AC3E}">
        <p14:creationId xmlns:p14="http://schemas.microsoft.com/office/powerpoint/2010/main" val="38955424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Robotic Arm Edge -Page 6</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6704" y="1690688"/>
            <a:ext cx="6698591" cy="3767958"/>
          </a:xfrm>
          <a:prstGeom prst="rect">
            <a:avLst/>
          </a:prstGeom>
        </p:spPr>
      </p:pic>
      <p:sp>
        <p:nvSpPr>
          <p:cNvPr id="5" name="TextBox 4"/>
          <p:cNvSpPr txBox="1"/>
          <p:nvPr/>
        </p:nvSpPr>
        <p:spPr>
          <a:xfrm>
            <a:off x="4298730" y="5626811"/>
            <a:ext cx="3594538" cy="369332"/>
          </a:xfrm>
          <a:prstGeom prst="rect">
            <a:avLst/>
          </a:prstGeom>
          <a:noFill/>
        </p:spPr>
        <p:txBody>
          <a:bodyPr wrap="square" rtlCol="0">
            <a:spAutoFit/>
          </a:bodyPr>
          <a:lstStyle/>
          <a:p>
            <a:r>
              <a:rPr lang="en-US" dirty="0" smtClean="0"/>
              <a:t>Arm folded into it’s tightest position.</a:t>
            </a:r>
            <a:endParaRPr lang="en-US" dirty="0"/>
          </a:p>
        </p:txBody>
      </p:sp>
    </p:spTree>
    <p:extLst>
      <p:ext uri="{BB962C8B-B14F-4D97-AF65-F5344CB8AC3E}">
        <p14:creationId xmlns:p14="http://schemas.microsoft.com/office/powerpoint/2010/main" val="2744050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24910"/>
            <a:ext cx="10515600" cy="765778"/>
          </a:xfrm>
        </p:spPr>
        <p:txBody>
          <a:bodyPr>
            <a:normAutofit fontScale="90000"/>
          </a:bodyPr>
          <a:lstStyle/>
          <a:p>
            <a:r>
              <a:rPr lang="en-US" dirty="0" smtClean="0"/>
              <a:t>Lab 0.5- Measuring Resistance Values for 10 Resistors each containing a value of  about 1k.</a:t>
            </a:r>
            <a:br>
              <a:rPr lang="en-US" dirty="0" smtClean="0"/>
            </a:br>
            <a:r>
              <a:rPr lang="en-US" dirty="0" smtClean="0"/>
              <a:t>08-30-17</a:t>
            </a:r>
            <a:br>
              <a:rPr lang="en-US" dirty="0" smtClean="0"/>
            </a:br>
            <a:r>
              <a:rPr lang="en-US" dirty="0" smtClean="0"/>
              <a:t>Work done on Bench 6</a:t>
            </a:r>
            <a:endParaRPr lang="en-US" dirty="0"/>
          </a:p>
        </p:txBody>
      </p:sp>
      <p:sp>
        <p:nvSpPr>
          <p:cNvPr id="3" name="Content Placeholder 2"/>
          <p:cNvSpPr>
            <a:spLocks noGrp="1"/>
          </p:cNvSpPr>
          <p:nvPr>
            <p:ph idx="1"/>
          </p:nvPr>
        </p:nvSpPr>
        <p:spPr>
          <a:xfrm>
            <a:off x="838200" y="3265542"/>
            <a:ext cx="10515600" cy="2725355"/>
          </a:xfrm>
        </p:spPr>
        <p:txBody>
          <a:bodyPr>
            <a:normAutofit lnSpcReduction="10000"/>
          </a:bodyPr>
          <a:lstStyle/>
          <a:p>
            <a:r>
              <a:rPr lang="en-US" dirty="0" smtClean="0"/>
              <a:t>The purpose of this lab was to find the maximum and minimum and the average resistance values for a 1k resistor.</a:t>
            </a:r>
          </a:p>
          <a:p>
            <a:endParaRPr lang="en-US" dirty="0"/>
          </a:p>
          <a:p>
            <a:endParaRPr lang="en-US" dirty="0" smtClean="0"/>
          </a:p>
          <a:p>
            <a:r>
              <a:rPr lang="en-US" dirty="0" smtClean="0"/>
              <a:t>We took ten of the 1k ohm resistors  and measured the resistance for the maximum and minimum and the average amount for each value.</a:t>
            </a:r>
            <a:endParaRPr lang="en-US" dirty="0"/>
          </a:p>
        </p:txBody>
      </p:sp>
    </p:spTree>
    <p:extLst>
      <p:ext uri="{BB962C8B-B14F-4D97-AF65-F5344CB8AC3E}">
        <p14:creationId xmlns:p14="http://schemas.microsoft.com/office/powerpoint/2010/main" val="11440336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Robotic Arm Edge -Page 7</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690688"/>
            <a:ext cx="5972503" cy="3359533"/>
          </a:xfrm>
          <a:prstGeom prst="rect">
            <a:avLst/>
          </a:prstGeom>
        </p:spPr>
      </p:pic>
      <p:sp>
        <p:nvSpPr>
          <p:cNvPr id="5" name="TextBox 4"/>
          <p:cNvSpPr txBox="1"/>
          <p:nvPr/>
        </p:nvSpPr>
        <p:spPr>
          <a:xfrm>
            <a:off x="838200" y="5192110"/>
            <a:ext cx="6004034" cy="1477328"/>
          </a:xfrm>
          <a:prstGeom prst="rect">
            <a:avLst/>
          </a:prstGeom>
          <a:noFill/>
        </p:spPr>
        <p:txBody>
          <a:bodyPr wrap="square" rtlCol="0">
            <a:spAutoFit/>
          </a:bodyPr>
          <a:lstStyle/>
          <a:p>
            <a:r>
              <a:rPr lang="en-US" dirty="0" smtClean="0"/>
              <a:t>Base houses a servo that has the capabilities of moving the arm a full 360 degrees. </a:t>
            </a:r>
          </a:p>
          <a:p>
            <a:r>
              <a:rPr lang="en-US" dirty="0" smtClean="0"/>
              <a:t>Observation: DO NOT move arm the full 360 degrees, it will wrap the wires connecting servos to control panel and cause damage.</a:t>
            </a:r>
            <a:endParaRPr lang="en-US" dirty="0"/>
          </a:p>
        </p:txBody>
      </p:sp>
      <p:sp>
        <p:nvSpPr>
          <p:cNvPr id="7" name="TextBox 6"/>
          <p:cNvSpPr txBox="1"/>
          <p:nvPr/>
        </p:nvSpPr>
        <p:spPr>
          <a:xfrm>
            <a:off x="7462345" y="4950372"/>
            <a:ext cx="4025462" cy="646331"/>
          </a:xfrm>
          <a:prstGeom prst="rect">
            <a:avLst/>
          </a:prstGeom>
          <a:noFill/>
        </p:spPr>
        <p:txBody>
          <a:bodyPr wrap="square" rtlCol="0">
            <a:spAutoFit/>
          </a:bodyPr>
          <a:lstStyle/>
          <a:p>
            <a:r>
              <a:rPr lang="en-US" dirty="0" smtClean="0"/>
              <a:t>Servo that allows the claw to move up and down.</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2234" y="1690688"/>
            <a:ext cx="5265683" cy="2961947"/>
          </a:xfrm>
          <a:prstGeom prst="rect">
            <a:avLst/>
          </a:prstGeom>
        </p:spPr>
      </p:pic>
    </p:spTree>
    <p:extLst>
      <p:ext uri="{BB962C8B-B14F-4D97-AF65-F5344CB8AC3E}">
        <p14:creationId xmlns:p14="http://schemas.microsoft.com/office/powerpoint/2010/main" val="10731998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1945" y="252248"/>
            <a:ext cx="10899228" cy="769441"/>
          </a:xfrm>
          <a:prstGeom prst="rect">
            <a:avLst/>
          </a:prstGeom>
          <a:noFill/>
        </p:spPr>
        <p:txBody>
          <a:bodyPr wrap="square" rtlCol="0">
            <a:spAutoFit/>
          </a:bodyPr>
          <a:lstStyle/>
          <a:p>
            <a:r>
              <a:rPr lang="en-US" sz="4400" dirty="0" smtClean="0"/>
              <a:t>Project: Robotic Arm Edge -Page 8 </a:t>
            </a:r>
            <a:endParaRPr lang="en-US" sz="4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5821" y="1450428"/>
            <a:ext cx="5549461" cy="312157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2538" y="1450428"/>
            <a:ext cx="5549462" cy="3121572"/>
          </a:xfrm>
          <a:prstGeom prst="rect">
            <a:avLst/>
          </a:prstGeom>
        </p:spPr>
      </p:pic>
      <p:sp>
        <p:nvSpPr>
          <p:cNvPr id="5" name="TextBox 4"/>
          <p:cNvSpPr txBox="1"/>
          <p:nvPr/>
        </p:nvSpPr>
        <p:spPr>
          <a:xfrm>
            <a:off x="2375338" y="4663673"/>
            <a:ext cx="7052442" cy="369332"/>
          </a:xfrm>
          <a:prstGeom prst="rect">
            <a:avLst/>
          </a:prstGeom>
          <a:noFill/>
        </p:spPr>
        <p:txBody>
          <a:bodyPr wrap="square" rtlCol="0">
            <a:spAutoFit/>
          </a:bodyPr>
          <a:lstStyle/>
          <a:p>
            <a:r>
              <a:rPr lang="en-US" dirty="0" smtClean="0"/>
              <a:t>Both of these servos allow for the arm to move up and down vertically.</a:t>
            </a:r>
            <a:endParaRPr lang="en-US" dirty="0"/>
          </a:p>
        </p:txBody>
      </p:sp>
      <p:sp>
        <p:nvSpPr>
          <p:cNvPr id="6" name="TextBox 5"/>
          <p:cNvSpPr txBox="1"/>
          <p:nvPr/>
        </p:nvSpPr>
        <p:spPr>
          <a:xfrm>
            <a:off x="451945" y="5318234"/>
            <a:ext cx="10195034" cy="1200329"/>
          </a:xfrm>
          <a:prstGeom prst="rect">
            <a:avLst/>
          </a:prstGeom>
          <a:noFill/>
        </p:spPr>
        <p:txBody>
          <a:bodyPr wrap="square" rtlCol="0">
            <a:spAutoFit/>
          </a:bodyPr>
          <a:lstStyle/>
          <a:p>
            <a:r>
              <a:rPr lang="en-US" dirty="0" smtClean="0"/>
              <a:t>Observations: The arm moves slowly by nature, if it seems extremely slow change the batteries. </a:t>
            </a:r>
          </a:p>
          <a:p>
            <a:r>
              <a:rPr lang="en-US" dirty="0"/>
              <a:t>	 </a:t>
            </a:r>
            <a:r>
              <a:rPr lang="en-US" dirty="0" smtClean="0"/>
              <a:t>        Servos have a little bit of limited movement, do not try to make them move past their extent or you may damage the servo.</a:t>
            </a:r>
          </a:p>
          <a:p>
            <a:r>
              <a:rPr lang="en-US" dirty="0"/>
              <a:t>	 </a:t>
            </a:r>
            <a:r>
              <a:rPr lang="en-US" dirty="0" smtClean="0"/>
              <a:t>        Construction of this arm is a little difficult, pay close attention to directions provided.</a:t>
            </a:r>
            <a:endParaRPr lang="en-US" dirty="0"/>
          </a:p>
        </p:txBody>
      </p:sp>
    </p:spTree>
    <p:extLst>
      <p:ext uri="{BB962C8B-B14F-4D97-AF65-F5344CB8AC3E}">
        <p14:creationId xmlns:p14="http://schemas.microsoft.com/office/powerpoint/2010/main" val="25271949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3268" y="147145"/>
            <a:ext cx="11918731" cy="2123658"/>
          </a:xfrm>
          <a:prstGeom prst="rect">
            <a:avLst/>
          </a:prstGeom>
          <a:noFill/>
        </p:spPr>
        <p:txBody>
          <a:bodyPr wrap="square" rtlCol="0">
            <a:spAutoFit/>
          </a:bodyPr>
          <a:lstStyle/>
          <a:p>
            <a:r>
              <a:rPr lang="en-US" sz="4400" dirty="0" smtClean="0"/>
              <a:t>Project 17DOF Biped Robot</a:t>
            </a:r>
          </a:p>
          <a:p>
            <a:r>
              <a:rPr lang="en-US" sz="4400" dirty="0" smtClean="0"/>
              <a:t>Work done on Bench 7  </a:t>
            </a:r>
            <a:r>
              <a:rPr lang="en-US" sz="4400" dirty="0" smtClean="0"/>
              <a:t>My Lab Partner was Henry Winicker 11/15/17 </a:t>
            </a:r>
            <a:r>
              <a:rPr lang="en-US" sz="4400" dirty="0" smtClean="0"/>
              <a:t>– 12/6/17</a:t>
            </a:r>
            <a:endParaRPr lang="en-US" sz="4400" dirty="0"/>
          </a:p>
        </p:txBody>
      </p:sp>
      <p:sp>
        <p:nvSpPr>
          <p:cNvPr id="5" name="TextBox 4"/>
          <p:cNvSpPr txBox="1"/>
          <p:nvPr/>
        </p:nvSpPr>
        <p:spPr>
          <a:xfrm>
            <a:off x="415157" y="3573517"/>
            <a:ext cx="7147035" cy="1815882"/>
          </a:xfrm>
          <a:prstGeom prst="rect">
            <a:avLst/>
          </a:prstGeom>
          <a:noFill/>
        </p:spPr>
        <p:txBody>
          <a:bodyPr wrap="square" rtlCol="0">
            <a:spAutoFit/>
          </a:bodyPr>
          <a:lstStyle/>
          <a:p>
            <a:r>
              <a:rPr lang="en-US" sz="2800" dirty="0" smtClean="0"/>
              <a:t>The </a:t>
            </a:r>
            <a:r>
              <a:rPr lang="en-US" sz="2800" dirty="0" smtClean="0"/>
              <a:t>purpose </a:t>
            </a:r>
            <a:r>
              <a:rPr lang="en-US" sz="2800" dirty="0" smtClean="0"/>
              <a:t>of this project was to build a 17DOF Biped robot from parts provided and with no instructions. We had to search videos and diagrams to construct the robot.</a:t>
            </a:r>
            <a:endParaRPr lang="en-US" sz="28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592449" y="2705328"/>
            <a:ext cx="5081749" cy="2858484"/>
          </a:xfrm>
          <a:prstGeom prst="rect">
            <a:avLst/>
          </a:prstGeom>
        </p:spPr>
      </p:pic>
      <p:sp>
        <p:nvSpPr>
          <p:cNvPr id="7" name="TextBox 6"/>
          <p:cNvSpPr txBox="1"/>
          <p:nvPr/>
        </p:nvSpPr>
        <p:spPr>
          <a:xfrm>
            <a:off x="10709875" y="5475116"/>
            <a:ext cx="1334814" cy="1200329"/>
          </a:xfrm>
          <a:prstGeom prst="rect">
            <a:avLst/>
          </a:prstGeom>
          <a:noFill/>
        </p:spPr>
        <p:txBody>
          <a:bodyPr wrap="square" rtlCol="0">
            <a:spAutoFit/>
          </a:bodyPr>
          <a:lstStyle/>
          <a:p>
            <a:r>
              <a:rPr lang="en-US" dirty="0" smtClean="0"/>
              <a:t>17DOF  Biped robot standing on its own.</a:t>
            </a:r>
            <a:endParaRPr lang="en-US" dirty="0"/>
          </a:p>
        </p:txBody>
      </p:sp>
    </p:spTree>
    <p:extLst>
      <p:ext uri="{BB962C8B-B14F-4D97-AF65-F5344CB8AC3E}">
        <p14:creationId xmlns:p14="http://schemas.microsoft.com/office/powerpoint/2010/main" val="3593263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7144" y="105103"/>
            <a:ext cx="9669518" cy="769441"/>
          </a:xfrm>
          <a:prstGeom prst="rect">
            <a:avLst/>
          </a:prstGeom>
          <a:noFill/>
        </p:spPr>
        <p:txBody>
          <a:bodyPr wrap="square" rtlCol="0">
            <a:spAutoFit/>
          </a:bodyPr>
          <a:lstStyle/>
          <a:p>
            <a:r>
              <a:rPr lang="en-US" sz="4400" dirty="0" smtClean="0"/>
              <a:t>Project: 17DOF Biped Robot -Page 2</a:t>
            </a:r>
            <a:endParaRPr lang="en-US" sz="4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7242541" y="1574054"/>
            <a:ext cx="3380770" cy="19817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73404" y="1593697"/>
            <a:ext cx="3287556" cy="1849250"/>
          </a:xfrm>
          <a:prstGeom prst="rect">
            <a:avLst/>
          </a:prstGeom>
        </p:spPr>
      </p:pic>
      <p:sp>
        <p:nvSpPr>
          <p:cNvPr id="5" name="TextBox 4"/>
          <p:cNvSpPr txBox="1"/>
          <p:nvPr/>
        </p:nvSpPr>
        <p:spPr>
          <a:xfrm>
            <a:off x="4078590" y="1060091"/>
            <a:ext cx="3626069" cy="923330"/>
          </a:xfrm>
          <a:prstGeom prst="rect">
            <a:avLst/>
          </a:prstGeom>
          <a:noFill/>
        </p:spPr>
        <p:txBody>
          <a:bodyPr wrap="square" rtlCol="0">
            <a:spAutoFit/>
          </a:bodyPr>
          <a:lstStyle/>
          <a:p>
            <a:r>
              <a:rPr lang="en-US" dirty="0" smtClean="0"/>
              <a:t>Each foot of the robot should have the four holes facing forward for maximum stability when walking.</a:t>
            </a:r>
            <a:endParaRPr lang="en-US" dirty="0"/>
          </a:p>
        </p:txBody>
      </p:sp>
      <p:sp>
        <p:nvSpPr>
          <p:cNvPr id="7" name="TextBox 6"/>
          <p:cNvSpPr txBox="1"/>
          <p:nvPr/>
        </p:nvSpPr>
        <p:spPr>
          <a:xfrm>
            <a:off x="4078590" y="2168968"/>
            <a:ext cx="3626069" cy="1477328"/>
          </a:xfrm>
          <a:prstGeom prst="rect">
            <a:avLst/>
          </a:prstGeom>
          <a:noFill/>
        </p:spPr>
        <p:txBody>
          <a:bodyPr wrap="square" rtlCol="0">
            <a:spAutoFit/>
          </a:bodyPr>
          <a:lstStyle/>
          <a:p>
            <a:r>
              <a:rPr lang="en-US" dirty="0" smtClean="0"/>
              <a:t>Use the large round headed screws to attach ALL servos to their mounting brackets. Use the screws provided with the servos to attach the horn to the U bracket.</a:t>
            </a:r>
            <a:endParaRPr lang="en-US" dirty="0"/>
          </a:p>
        </p:txBody>
      </p:sp>
      <p:sp>
        <p:nvSpPr>
          <p:cNvPr id="9" name="TextBox 8"/>
          <p:cNvSpPr txBox="1"/>
          <p:nvPr/>
        </p:nvSpPr>
        <p:spPr>
          <a:xfrm>
            <a:off x="3900204" y="3831843"/>
            <a:ext cx="3982843" cy="1200329"/>
          </a:xfrm>
          <a:prstGeom prst="rect">
            <a:avLst/>
          </a:prstGeom>
          <a:noFill/>
        </p:spPr>
        <p:txBody>
          <a:bodyPr wrap="square" rtlCol="0">
            <a:spAutoFit/>
          </a:bodyPr>
          <a:lstStyle/>
          <a:p>
            <a:r>
              <a:rPr lang="en-US" dirty="0" smtClean="0"/>
              <a:t>Observation: DO NOT screw in the screws proved with the servos all the way in, they will rub against the servo box and may cause damage over time.</a:t>
            </a:r>
            <a:endParaRPr lang="en-US" dirty="0"/>
          </a:p>
        </p:txBody>
      </p:sp>
      <p:sp>
        <p:nvSpPr>
          <p:cNvPr id="10" name="TextBox 9"/>
          <p:cNvSpPr txBox="1"/>
          <p:nvPr/>
        </p:nvSpPr>
        <p:spPr>
          <a:xfrm>
            <a:off x="4223194" y="5217719"/>
            <a:ext cx="3279804" cy="1200329"/>
          </a:xfrm>
          <a:prstGeom prst="rect">
            <a:avLst/>
          </a:prstGeom>
          <a:noFill/>
        </p:spPr>
        <p:txBody>
          <a:bodyPr wrap="square" rtlCol="0">
            <a:spAutoFit/>
          </a:bodyPr>
          <a:lstStyle/>
          <a:p>
            <a:r>
              <a:rPr lang="en-US" dirty="0" smtClean="0"/>
              <a:t>To install feet servos correctly, make sure the servo knob is facing away from the inside of the leg.</a:t>
            </a:r>
            <a:endParaRPr lang="en-US" dirty="0"/>
          </a:p>
        </p:txBody>
      </p:sp>
      <p:sp>
        <p:nvSpPr>
          <p:cNvPr id="11" name="TextBox 10"/>
          <p:cNvSpPr txBox="1"/>
          <p:nvPr/>
        </p:nvSpPr>
        <p:spPr>
          <a:xfrm>
            <a:off x="-94267" y="967758"/>
            <a:ext cx="1048490" cy="369332"/>
          </a:xfrm>
          <a:prstGeom prst="rect">
            <a:avLst/>
          </a:prstGeom>
          <a:noFill/>
        </p:spPr>
        <p:txBody>
          <a:bodyPr wrap="square" rtlCol="0">
            <a:spAutoFit/>
          </a:bodyPr>
          <a:lstStyle/>
          <a:p>
            <a:r>
              <a:rPr lang="en-US" dirty="0" smtClean="0"/>
              <a:t>Left foot</a:t>
            </a:r>
            <a:endParaRPr lang="en-US" dirty="0"/>
          </a:p>
        </p:txBody>
      </p:sp>
      <p:sp>
        <p:nvSpPr>
          <p:cNvPr id="12" name="TextBox 11"/>
          <p:cNvSpPr txBox="1"/>
          <p:nvPr/>
        </p:nvSpPr>
        <p:spPr>
          <a:xfrm>
            <a:off x="10110677" y="1060091"/>
            <a:ext cx="1156138" cy="369332"/>
          </a:xfrm>
          <a:prstGeom prst="rect">
            <a:avLst/>
          </a:prstGeom>
          <a:noFill/>
        </p:spPr>
        <p:txBody>
          <a:bodyPr wrap="square" rtlCol="0">
            <a:spAutoFit/>
          </a:bodyPr>
          <a:lstStyle/>
          <a:p>
            <a:r>
              <a:rPr lang="en-US" dirty="0" smtClean="0"/>
              <a:t>Right Foot</a:t>
            </a:r>
            <a:endParaRPr lang="en-US"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31" y="4255314"/>
            <a:ext cx="2827283" cy="1590347"/>
          </a:xfrm>
          <a:prstGeom prst="rect">
            <a:avLst/>
          </a:prstGeom>
        </p:spPr>
      </p:pic>
      <p:sp>
        <p:nvSpPr>
          <p:cNvPr id="14" name="TextBox 13"/>
          <p:cNvSpPr txBox="1"/>
          <p:nvPr/>
        </p:nvSpPr>
        <p:spPr>
          <a:xfrm>
            <a:off x="104328" y="5956383"/>
            <a:ext cx="3037489" cy="646331"/>
          </a:xfrm>
          <a:prstGeom prst="rect">
            <a:avLst/>
          </a:prstGeom>
          <a:noFill/>
        </p:spPr>
        <p:txBody>
          <a:bodyPr wrap="square" rtlCol="0">
            <a:spAutoFit/>
          </a:bodyPr>
          <a:lstStyle/>
          <a:p>
            <a:r>
              <a:rPr lang="en-US" dirty="0" smtClean="0"/>
              <a:t>Large screws used to mount servo in mounting bracket.</a:t>
            </a:r>
            <a:endParaRPr lang="en-US" dirty="0"/>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7958261" y="4373827"/>
            <a:ext cx="3267275" cy="1837842"/>
          </a:xfrm>
          <a:prstGeom prst="rect">
            <a:avLst/>
          </a:prstGeom>
        </p:spPr>
      </p:pic>
      <p:sp>
        <p:nvSpPr>
          <p:cNvPr id="16" name="TextBox 15"/>
          <p:cNvSpPr txBox="1"/>
          <p:nvPr/>
        </p:nvSpPr>
        <p:spPr>
          <a:xfrm>
            <a:off x="8012698" y="6211669"/>
            <a:ext cx="3240956" cy="646331"/>
          </a:xfrm>
          <a:prstGeom prst="rect">
            <a:avLst/>
          </a:prstGeom>
          <a:noFill/>
        </p:spPr>
        <p:txBody>
          <a:bodyPr wrap="square" rtlCol="0">
            <a:spAutoFit/>
          </a:bodyPr>
          <a:lstStyle/>
          <a:p>
            <a:r>
              <a:rPr lang="en-US" dirty="0" smtClean="0"/>
              <a:t>Use flat head screws to attach foot to servo housing.</a:t>
            </a:r>
            <a:endParaRPr lang="en-US" dirty="0"/>
          </a:p>
        </p:txBody>
      </p:sp>
    </p:spTree>
    <p:extLst>
      <p:ext uri="{BB962C8B-B14F-4D97-AF65-F5344CB8AC3E}">
        <p14:creationId xmlns:p14="http://schemas.microsoft.com/office/powerpoint/2010/main" val="19366886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7862" y="178676"/>
            <a:ext cx="8639504" cy="769441"/>
          </a:xfrm>
          <a:prstGeom prst="rect">
            <a:avLst/>
          </a:prstGeom>
          <a:noFill/>
        </p:spPr>
        <p:txBody>
          <a:bodyPr wrap="square" rtlCol="0">
            <a:spAutoFit/>
          </a:bodyPr>
          <a:lstStyle/>
          <a:p>
            <a:r>
              <a:rPr lang="en-US" sz="4400" dirty="0"/>
              <a:t>Project: 17DOF Biped Robot -</a:t>
            </a:r>
            <a:r>
              <a:rPr lang="en-US" sz="4400" dirty="0" smtClean="0"/>
              <a:t>Page 3</a:t>
            </a:r>
            <a:endParaRPr lang="en-US" sz="44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63568" y="2066647"/>
            <a:ext cx="5113282" cy="287622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418284" y="948116"/>
            <a:ext cx="6250151" cy="3515710"/>
          </a:xfrm>
          <a:prstGeom prst="rect">
            <a:avLst/>
          </a:prstGeom>
        </p:spPr>
      </p:pic>
      <p:sp>
        <p:nvSpPr>
          <p:cNvPr id="10" name="TextBox 9"/>
          <p:cNvSpPr txBox="1"/>
          <p:nvPr/>
        </p:nvSpPr>
        <p:spPr>
          <a:xfrm>
            <a:off x="4418284" y="4771697"/>
            <a:ext cx="6270737" cy="1200329"/>
          </a:xfrm>
          <a:prstGeom prst="rect">
            <a:avLst/>
          </a:prstGeom>
          <a:noFill/>
        </p:spPr>
        <p:txBody>
          <a:bodyPr wrap="square" rtlCol="0">
            <a:spAutoFit/>
          </a:bodyPr>
          <a:lstStyle/>
          <a:p>
            <a:r>
              <a:rPr lang="en-US" dirty="0" smtClean="0"/>
              <a:t>For each servo you must place the gold piece in the hole of the mounting bracket that is behind the servo knob. Then you place the bearing over the gold piece and attach your next piece over that bearing.</a:t>
            </a:r>
            <a:endParaRPr lang="en-US" dirty="0"/>
          </a:p>
        </p:txBody>
      </p:sp>
    </p:spTree>
    <p:extLst>
      <p:ext uri="{BB962C8B-B14F-4D97-AF65-F5344CB8AC3E}">
        <p14:creationId xmlns:p14="http://schemas.microsoft.com/office/powerpoint/2010/main" val="19145884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7862" y="178676"/>
            <a:ext cx="8639504" cy="769441"/>
          </a:xfrm>
          <a:prstGeom prst="rect">
            <a:avLst/>
          </a:prstGeom>
          <a:noFill/>
        </p:spPr>
        <p:txBody>
          <a:bodyPr wrap="square" rtlCol="0">
            <a:spAutoFit/>
          </a:bodyPr>
          <a:lstStyle/>
          <a:p>
            <a:r>
              <a:rPr lang="en-US" sz="4400" dirty="0"/>
              <a:t>Project: 17DOF Biped Robot -</a:t>
            </a:r>
            <a:r>
              <a:rPr lang="en-US" sz="4400" dirty="0" smtClean="0"/>
              <a:t>Page 4</a:t>
            </a:r>
            <a:endParaRPr lang="en-US" sz="4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367861" y="1103584"/>
            <a:ext cx="7576786" cy="426194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779602" y="2035884"/>
            <a:ext cx="4261941" cy="2397342"/>
          </a:xfrm>
          <a:prstGeom prst="rect">
            <a:avLst/>
          </a:prstGeom>
        </p:spPr>
      </p:pic>
      <p:sp>
        <p:nvSpPr>
          <p:cNvPr id="5" name="TextBox 4"/>
          <p:cNvSpPr txBox="1"/>
          <p:nvPr/>
        </p:nvSpPr>
        <p:spPr>
          <a:xfrm>
            <a:off x="1623260" y="5520994"/>
            <a:ext cx="5065986" cy="369332"/>
          </a:xfrm>
          <a:prstGeom prst="rect">
            <a:avLst/>
          </a:prstGeom>
          <a:noFill/>
        </p:spPr>
        <p:txBody>
          <a:bodyPr wrap="square" rtlCol="0">
            <a:spAutoFit/>
          </a:bodyPr>
          <a:lstStyle/>
          <a:p>
            <a:r>
              <a:rPr lang="en-US" dirty="0" smtClean="0"/>
              <a:t>Ankle piece attached to foot with bearing.</a:t>
            </a:r>
            <a:endParaRPr lang="en-US" dirty="0"/>
          </a:p>
        </p:txBody>
      </p:sp>
      <p:sp>
        <p:nvSpPr>
          <p:cNvPr id="6" name="TextBox 5"/>
          <p:cNvSpPr txBox="1"/>
          <p:nvPr/>
        </p:nvSpPr>
        <p:spPr>
          <a:xfrm>
            <a:off x="8711901" y="5528441"/>
            <a:ext cx="2492127" cy="923330"/>
          </a:xfrm>
          <a:prstGeom prst="rect">
            <a:avLst/>
          </a:prstGeom>
          <a:noFill/>
        </p:spPr>
        <p:txBody>
          <a:bodyPr wrap="square" rtlCol="0">
            <a:spAutoFit/>
          </a:bodyPr>
          <a:lstStyle/>
          <a:p>
            <a:r>
              <a:rPr lang="en-US" dirty="0" smtClean="0"/>
              <a:t>Attach the two angled brackets with four flat head screws.</a:t>
            </a:r>
            <a:endParaRPr lang="en-US" dirty="0"/>
          </a:p>
        </p:txBody>
      </p:sp>
      <p:sp>
        <p:nvSpPr>
          <p:cNvPr id="7" name="TextBox 6"/>
          <p:cNvSpPr txBox="1"/>
          <p:nvPr/>
        </p:nvSpPr>
        <p:spPr>
          <a:xfrm>
            <a:off x="1234377" y="5990106"/>
            <a:ext cx="5843752" cy="923330"/>
          </a:xfrm>
          <a:prstGeom prst="rect">
            <a:avLst/>
          </a:prstGeom>
          <a:noFill/>
        </p:spPr>
        <p:txBody>
          <a:bodyPr wrap="square" rtlCol="0">
            <a:spAutoFit/>
          </a:bodyPr>
          <a:lstStyle/>
          <a:p>
            <a:r>
              <a:rPr lang="en-US" dirty="0" smtClean="0"/>
              <a:t>Observation: Every bracket attachment that requires screws should use flat head screws and small bolts due to possible clearance issues.</a:t>
            </a:r>
            <a:endParaRPr lang="en-US" dirty="0"/>
          </a:p>
        </p:txBody>
      </p:sp>
    </p:spTree>
    <p:extLst>
      <p:ext uri="{BB962C8B-B14F-4D97-AF65-F5344CB8AC3E}">
        <p14:creationId xmlns:p14="http://schemas.microsoft.com/office/powerpoint/2010/main" val="6397863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7862" y="178676"/>
            <a:ext cx="8639504" cy="769441"/>
          </a:xfrm>
          <a:prstGeom prst="rect">
            <a:avLst/>
          </a:prstGeom>
          <a:noFill/>
        </p:spPr>
        <p:txBody>
          <a:bodyPr wrap="square" rtlCol="0">
            <a:spAutoFit/>
          </a:bodyPr>
          <a:lstStyle/>
          <a:p>
            <a:r>
              <a:rPr lang="en-US" sz="4400" dirty="0"/>
              <a:t>Project: 17DOF Biped Robot -</a:t>
            </a:r>
            <a:r>
              <a:rPr lang="en-US" sz="4400" dirty="0" smtClean="0"/>
              <a:t>Page 5</a:t>
            </a:r>
            <a:endParaRPr lang="en-US" sz="4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468097" y="2034753"/>
            <a:ext cx="4967479" cy="279420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18774" y="2034752"/>
            <a:ext cx="4967479" cy="2794207"/>
          </a:xfrm>
          <a:prstGeom prst="rect">
            <a:avLst/>
          </a:prstGeom>
        </p:spPr>
      </p:pic>
      <p:sp>
        <p:nvSpPr>
          <p:cNvPr id="5" name="TextBox 4"/>
          <p:cNvSpPr txBox="1"/>
          <p:nvPr/>
        </p:nvSpPr>
        <p:spPr>
          <a:xfrm>
            <a:off x="3456787" y="948115"/>
            <a:ext cx="4803228" cy="923330"/>
          </a:xfrm>
          <a:prstGeom prst="rect">
            <a:avLst/>
          </a:prstGeom>
          <a:noFill/>
        </p:spPr>
        <p:txBody>
          <a:bodyPr wrap="square" rtlCol="0">
            <a:spAutoFit/>
          </a:bodyPr>
          <a:lstStyle/>
          <a:p>
            <a:r>
              <a:rPr lang="en-US" dirty="0" smtClean="0"/>
              <a:t>Knee brackets attach with 8 flat head screws and small bolts using the small double round ended flat piece. </a:t>
            </a:r>
            <a:endParaRPr lang="en-US" dirty="0"/>
          </a:p>
        </p:txBody>
      </p:sp>
      <p:sp>
        <p:nvSpPr>
          <p:cNvPr id="6" name="TextBox 5"/>
          <p:cNvSpPr txBox="1"/>
          <p:nvPr/>
        </p:nvSpPr>
        <p:spPr>
          <a:xfrm>
            <a:off x="1114096" y="6064469"/>
            <a:ext cx="1818290" cy="369332"/>
          </a:xfrm>
          <a:prstGeom prst="rect">
            <a:avLst/>
          </a:prstGeom>
          <a:noFill/>
        </p:spPr>
        <p:txBody>
          <a:bodyPr wrap="square" rtlCol="0">
            <a:spAutoFit/>
          </a:bodyPr>
          <a:lstStyle/>
          <a:p>
            <a:r>
              <a:rPr lang="en-US" dirty="0" smtClean="0"/>
              <a:t>Left leg</a:t>
            </a:r>
            <a:endParaRPr lang="en-US" dirty="0"/>
          </a:p>
        </p:txBody>
      </p:sp>
      <p:sp>
        <p:nvSpPr>
          <p:cNvPr id="7" name="TextBox 6"/>
          <p:cNvSpPr txBox="1"/>
          <p:nvPr/>
        </p:nvSpPr>
        <p:spPr>
          <a:xfrm>
            <a:off x="9574925" y="6064469"/>
            <a:ext cx="1545020" cy="369332"/>
          </a:xfrm>
          <a:prstGeom prst="rect">
            <a:avLst/>
          </a:prstGeom>
          <a:noFill/>
        </p:spPr>
        <p:txBody>
          <a:bodyPr wrap="square" rtlCol="0">
            <a:spAutoFit/>
          </a:bodyPr>
          <a:lstStyle/>
          <a:p>
            <a:r>
              <a:rPr lang="en-US" dirty="0" smtClean="0"/>
              <a:t>Right leg</a:t>
            </a:r>
            <a:endParaRPr lang="en-US" dirty="0"/>
          </a:p>
        </p:txBody>
      </p:sp>
      <p:sp>
        <p:nvSpPr>
          <p:cNvPr id="8" name="TextBox 7"/>
          <p:cNvSpPr txBox="1"/>
          <p:nvPr/>
        </p:nvSpPr>
        <p:spPr>
          <a:xfrm>
            <a:off x="3882456" y="1873215"/>
            <a:ext cx="3951890" cy="646331"/>
          </a:xfrm>
          <a:prstGeom prst="rect">
            <a:avLst/>
          </a:prstGeom>
          <a:noFill/>
        </p:spPr>
        <p:txBody>
          <a:bodyPr wrap="square" rtlCol="0">
            <a:spAutoFit/>
          </a:bodyPr>
          <a:lstStyle/>
          <a:p>
            <a:r>
              <a:rPr lang="en-US" dirty="0" smtClean="0"/>
              <a:t>Servo mounting brackets should have opening towards the inside of the leg.</a:t>
            </a:r>
            <a:endParaRPr lang="en-US" dirty="0"/>
          </a:p>
        </p:txBody>
      </p:sp>
      <p:sp>
        <p:nvSpPr>
          <p:cNvPr id="9" name="TextBox 8"/>
          <p:cNvSpPr txBox="1"/>
          <p:nvPr/>
        </p:nvSpPr>
        <p:spPr>
          <a:xfrm>
            <a:off x="4139959" y="2519546"/>
            <a:ext cx="3436883" cy="646331"/>
          </a:xfrm>
          <a:prstGeom prst="rect">
            <a:avLst/>
          </a:prstGeom>
          <a:noFill/>
        </p:spPr>
        <p:txBody>
          <a:bodyPr wrap="square" rtlCol="0">
            <a:spAutoFit/>
          </a:bodyPr>
          <a:lstStyle/>
          <a:p>
            <a:r>
              <a:rPr lang="en-US" dirty="0" smtClean="0"/>
              <a:t>To attach top servo to the thigh bracket use the large U bracket.</a:t>
            </a:r>
            <a:endParaRPr lang="en-US" dirty="0"/>
          </a:p>
        </p:txBody>
      </p:sp>
      <p:sp>
        <p:nvSpPr>
          <p:cNvPr id="10" name="TextBox 9"/>
          <p:cNvSpPr txBox="1"/>
          <p:nvPr/>
        </p:nvSpPr>
        <p:spPr>
          <a:xfrm>
            <a:off x="4011207" y="3165877"/>
            <a:ext cx="3694386" cy="1754326"/>
          </a:xfrm>
          <a:prstGeom prst="rect">
            <a:avLst/>
          </a:prstGeom>
          <a:noFill/>
        </p:spPr>
        <p:txBody>
          <a:bodyPr wrap="square" rtlCol="0">
            <a:spAutoFit/>
          </a:bodyPr>
          <a:lstStyle/>
          <a:p>
            <a:r>
              <a:rPr lang="en-US" dirty="0" smtClean="0"/>
              <a:t>Observation: this was one of the hardest pieces to attach, multiple hands may be required.</a:t>
            </a:r>
          </a:p>
          <a:p>
            <a:endParaRPr lang="en-US" dirty="0"/>
          </a:p>
          <a:p>
            <a:r>
              <a:rPr lang="en-US" dirty="0" smtClean="0"/>
              <a:t>Before attaching the large U bracket, attach a smaller U bracket as shown.</a:t>
            </a:r>
            <a:endParaRPr lang="en-US"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5620" y="4920203"/>
            <a:ext cx="3225560" cy="1814378"/>
          </a:xfrm>
          <a:prstGeom prst="rect">
            <a:avLst/>
          </a:prstGeom>
        </p:spPr>
      </p:pic>
    </p:spTree>
    <p:extLst>
      <p:ext uri="{BB962C8B-B14F-4D97-AF65-F5344CB8AC3E}">
        <p14:creationId xmlns:p14="http://schemas.microsoft.com/office/powerpoint/2010/main" val="20238649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7862" y="178676"/>
            <a:ext cx="8639504" cy="769441"/>
          </a:xfrm>
          <a:prstGeom prst="rect">
            <a:avLst/>
          </a:prstGeom>
          <a:noFill/>
        </p:spPr>
        <p:txBody>
          <a:bodyPr wrap="square" rtlCol="0">
            <a:spAutoFit/>
          </a:bodyPr>
          <a:lstStyle/>
          <a:p>
            <a:r>
              <a:rPr lang="en-US" sz="4400" dirty="0"/>
              <a:t>Project: 17DOF Biped Robot -</a:t>
            </a:r>
            <a:r>
              <a:rPr lang="en-US" sz="4400" dirty="0" smtClean="0"/>
              <a:t>Page 6</a:t>
            </a:r>
            <a:endParaRPr lang="en-US" sz="4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32" y="1156138"/>
            <a:ext cx="5269187" cy="296391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772" y="1156138"/>
            <a:ext cx="5269187" cy="2963918"/>
          </a:xfrm>
          <a:prstGeom prst="rect">
            <a:avLst/>
          </a:prstGeom>
        </p:spPr>
      </p:pic>
      <p:sp>
        <p:nvSpPr>
          <p:cNvPr id="5" name="TextBox 4"/>
          <p:cNvSpPr txBox="1"/>
          <p:nvPr/>
        </p:nvSpPr>
        <p:spPr>
          <a:xfrm>
            <a:off x="539532" y="4340772"/>
            <a:ext cx="5269187" cy="646331"/>
          </a:xfrm>
          <a:prstGeom prst="rect">
            <a:avLst/>
          </a:prstGeom>
          <a:noFill/>
        </p:spPr>
        <p:txBody>
          <a:bodyPr wrap="square" rtlCol="0">
            <a:spAutoFit/>
          </a:bodyPr>
          <a:lstStyle/>
          <a:p>
            <a:r>
              <a:rPr lang="en-US" dirty="0" smtClean="0"/>
              <a:t>Servo brackets for thighs should open towards the front of the leg. (the same direction as the feet)</a:t>
            </a:r>
            <a:endParaRPr lang="en-US" dirty="0"/>
          </a:p>
        </p:txBody>
      </p:sp>
      <p:sp>
        <p:nvSpPr>
          <p:cNvPr id="6" name="TextBox 5"/>
          <p:cNvSpPr txBox="1"/>
          <p:nvPr/>
        </p:nvSpPr>
        <p:spPr>
          <a:xfrm>
            <a:off x="6789683" y="4414345"/>
            <a:ext cx="4403834" cy="923330"/>
          </a:xfrm>
          <a:prstGeom prst="rect">
            <a:avLst/>
          </a:prstGeom>
          <a:noFill/>
        </p:spPr>
        <p:txBody>
          <a:bodyPr wrap="square" rtlCol="0">
            <a:spAutoFit/>
          </a:bodyPr>
          <a:lstStyle/>
          <a:p>
            <a:r>
              <a:rPr lang="en-US" dirty="0" smtClean="0"/>
              <a:t>Inside of the waist bracket, attach the legs as shown (this is a rear view of the robot’s waist). </a:t>
            </a:r>
            <a:endParaRPr lang="en-US" dirty="0"/>
          </a:p>
        </p:txBody>
      </p:sp>
      <p:sp>
        <p:nvSpPr>
          <p:cNvPr id="7" name="TextBox 6"/>
          <p:cNvSpPr txBox="1"/>
          <p:nvPr/>
        </p:nvSpPr>
        <p:spPr>
          <a:xfrm>
            <a:off x="6805448" y="5337675"/>
            <a:ext cx="4403834" cy="646331"/>
          </a:xfrm>
          <a:prstGeom prst="rect">
            <a:avLst/>
          </a:prstGeom>
          <a:noFill/>
        </p:spPr>
        <p:txBody>
          <a:bodyPr wrap="square" rtlCol="0">
            <a:spAutoFit/>
          </a:bodyPr>
          <a:lstStyle/>
          <a:p>
            <a:r>
              <a:rPr lang="en-US" dirty="0" smtClean="0"/>
              <a:t>Observation: multiple hands will be useful in attaching the legs to the waist.</a:t>
            </a:r>
            <a:endParaRPr lang="en-US" dirty="0"/>
          </a:p>
        </p:txBody>
      </p:sp>
    </p:spTree>
    <p:extLst>
      <p:ext uri="{BB962C8B-B14F-4D97-AF65-F5344CB8AC3E}">
        <p14:creationId xmlns:p14="http://schemas.microsoft.com/office/powerpoint/2010/main" val="16779339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7862" y="178676"/>
            <a:ext cx="8639504" cy="769441"/>
          </a:xfrm>
          <a:prstGeom prst="rect">
            <a:avLst/>
          </a:prstGeom>
          <a:noFill/>
        </p:spPr>
        <p:txBody>
          <a:bodyPr wrap="square" rtlCol="0">
            <a:spAutoFit/>
          </a:bodyPr>
          <a:lstStyle/>
          <a:p>
            <a:r>
              <a:rPr lang="en-US" sz="4400" dirty="0"/>
              <a:t>Project: 17DOF Biped Robot -</a:t>
            </a:r>
            <a:r>
              <a:rPr lang="en-US" sz="4400" dirty="0" smtClean="0"/>
              <a:t>Page 7</a:t>
            </a:r>
            <a:endParaRPr lang="en-US" sz="4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862" y="948117"/>
            <a:ext cx="5041079" cy="2835607"/>
          </a:xfrm>
          <a:prstGeom prst="rect">
            <a:avLst/>
          </a:prstGeom>
        </p:spPr>
      </p:pic>
      <p:sp>
        <p:nvSpPr>
          <p:cNvPr id="5" name="TextBox 4"/>
          <p:cNvSpPr txBox="1"/>
          <p:nvPr/>
        </p:nvSpPr>
        <p:spPr>
          <a:xfrm>
            <a:off x="367862" y="3928911"/>
            <a:ext cx="4623966" cy="1754326"/>
          </a:xfrm>
          <a:prstGeom prst="rect">
            <a:avLst/>
          </a:prstGeom>
          <a:noFill/>
        </p:spPr>
        <p:txBody>
          <a:bodyPr wrap="square" rtlCol="0">
            <a:spAutoFit/>
          </a:bodyPr>
          <a:lstStyle/>
          <a:p>
            <a:r>
              <a:rPr lang="en-US" dirty="0" smtClean="0"/>
              <a:t>This is the beginning of the arm attachments (from the rear of the robot). </a:t>
            </a:r>
            <a:endParaRPr lang="en-US" dirty="0"/>
          </a:p>
          <a:p>
            <a:endParaRPr lang="en-US" dirty="0" smtClean="0"/>
          </a:p>
          <a:p>
            <a:r>
              <a:rPr lang="en-US" dirty="0" smtClean="0"/>
              <a:t>Observation: We used two screws each for mounting, but using four screws may be needed for stability. </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570732" y="1917203"/>
            <a:ext cx="4430107" cy="2491935"/>
          </a:xfrm>
          <a:prstGeom prst="rect">
            <a:avLst/>
          </a:prstGeom>
        </p:spPr>
      </p:pic>
      <p:sp>
        <p:nvSpPr>
          <p:cNvPr id="7" name="TextBox 6"/>
          <p:cNvSpPr txBox="1"/>
          <p:nvPr/>
        </p:nvSpPr>
        <p:spPr>
          <a:xfrm>
            <a:off x="6047883" y="4344409"/>
            <a:ext cx="2491935" cy="923330"/>
          </a:xfrm>
          <a:prstGeom prst="rect">
            <a:avLst/>
          </a:prstGeom>
          <a:noFill/>
        </p:spPr>
        <p:txBody>
          <a:bodyPr wrap="square" rtlCol="0">
            <a:spAutoFit/>
          </a:bodyPr>
          <a:lstStyle/>
          <a:p>
            <a:r>
              <a:rPr lang="en-US" dirty="0" smtClean="0"/>
              <a:t>Use a short L bracket to attach servo bracket to waist bracket.</a:t>
            </a:r>
            <a:endParaRPr lang="en-US" dirty="0"/>
          </a:p>
        </p:txBody>
      </p:sp>
    </p:spTree>
    <p:extLst>
      <p:ext uri="{BB962C8B-B14F-4D97-AF65-F5344CB8AC3E}">
        <p14:creationId xmlns:p14="http://schemas.microsoft.com/office/powerpoint/2010/main" val="40190919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7862" y="178676"/>
            <a:ext cx="8639504" cy="769441"/>
          </a:xfrm>
          <a:prstGeom prst="rect">
            <a:avLst/>
          </a:prstGeom>
          <a:noFill/>
        </p:spPr>
        <p:txBody>
          <a:bodyPr wrap="square" rtlCol="0">
            <a:spAutoFit/>
          </a:bodyPr>
          <a:lstStyle/>
          <a:p>
            <a:r>
              <a:rPr lang="en-US" sz="4400" dirty="0"/>
              <a:t>Project: 17DOF Biped Robot -</a:t>
            </a:r>
            <a:r>
              <a:rPr lang="en-US" sz="4400" dirty="0" smtClean="0"/>
              <a:t>Page 8</a:t>
            </a:r>
            <a:endParaRPr lang="en-US" sz="44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862" y="1198831"/>
            <a:ext cx="5321354" cy="2993262"/>
          </a:xfrm>
          <a:prstGeom prst="rect">
            <a:avLst/>
          </a:prstGeom>
        </p:spPr>
      </p:pic>
      <p:sp>
        <p:nvSpPr>
          <p:cNvPr id="5" name="TextBox 4"/>
          <p:cNvSpPr txBox="1"/>
          <p:nvPr/>
        </p:nvSpPr>
        <p:spPr>
          <a:xfrm>
            <a:off x="367862" y="4414345"/>
            <a:ext cx="6117021" cy="2308324"/>
          </a:xfrm>
          <a:prstGeom prst="rect">
            <a:avLst/>
          </a:prstGeom>
          <a:noFill/>
        </p:spPr>
        <p:txBody>
          <a:bodyPr wrap="square" rtlCol="0">
            <a:spAutoFit/>
          </a:bodyPr>
          <a:lstStyle/>
          <a:p>
            <a:r>
              <a:rPr lang="en-US" dirty="0" smtClean="0"/>
              <a:t>Make sure the servo is opening outward from body to properly attach. The shoulder servo should open outwards towards the front of the robot.</a:t>
            </a:r>
          </a:p>
          <a:p>
            <a:endParaRPr lang="en-US" dirty="0" smtClean="0"/>
          </a:p>
          <a:p>
            <a:endParaRPr lang="en-US" dirty="0"/>
          </a:p>
          <a:p>
            <a:r>
              <a:rPr lang="en-US" dirty="0" smtClean="0"/>
              <a:t>Observation: Plastic horn is on too much stress here, replace with a metal horn. Without it the stability of the arm is questionable.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592507" y="1198831"/>
            <a:ext cx="5321354" cy="2993262"/>
          </a:xfrm>
          <a:prstGeom prst="rect">
            <a:avLst/>
          </a:prstGeom>
        </p:spPr>
      </p:pic>
      <p:sp>
        <p:nvSpPr>
          <p:cNvPr id="7" name="TextBox 6"/>
          <p:cNvSpPr txBox="1"/>
          <p:nvPr/>
        </p:nvSpPr>
        <p:spPr>
          <a:xfrm>
            <a:off x="6737131" y="4414345"/>
            <a:ext cx="5097517" cy="646331"/>
          </a:xfrm>
          <a:prstGeom prst="rect">
            <a:avLst/>
          </a:prstGeom>
          <a:noFill/>
        </p:spPr>
        <p:txBody>
          <a:bodyPr wrap="square" rtlCol="0">
            <a:spAutoFit/>
          </a:bodyPr>
          <a:lstStyle/>
          <a:p>
            <a:r>
              <a:rPr lang="en-US" dirty="0" smtClean="0"/>
              <a:t>Use a large U bracket with a small L bracket on top to attach the arm to the shoulder.</a:t>
            </a:r>
            <a:endParaRPr lang="en-US" dirty="0"/>
          </a:p>
        </p:txBody>
      </p:sp>
      <p:sp>
        <p:nvSpPr>
          <p:cNvPr id="9" name="TextBox 8"/>
          <p:cNvSpPr txBox="1"/>
          <p:nvPr/>
        </p:nvSpPr>
        <p:spPr>
          <a:xfrm>
            <a:off x="6863255" y="5255172"/>
            <a:ext cx="4719145" cy="1200329"/>
          </a:xfrm>
          <a:prstGeom prst="rect">
            <a:avLst/>
          </a:prstGeom>
          <a:noFill/>
        </p:spPr>
        <p:txBody>
          <a:bodyPr wrap="square" rtlCol="0">
            <a:spAutoFit/>
          </a:bodyPr>
          <a:lstStyle/>
          <a:p>
            <a:r>
              <a:rPr lang="en-US" dirty="0" smtClean="0"/>
              <a:t>Servo housing for arm should open up towards the BACK of the robot. The “hand” of the robot is a double round ended flat piece attached by two flat head screws.</a:t>
            </a:r>
            <a:endParaRPr lang="en-US" dirty="0"/>
          </a:p>
        </p:txBody>
      </p:sp>
    </p:spTree>
    <p:extLst>
      <p:ext uri="{BB962C8B-B14F-4D97-AF65-F5344CB8AC3E}">
        <p14:creationId xmlns:p14="http://schemas.microsoft.com/office/powerpoint/2010/main" val="2482368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0.5 Page 2</a:t>
            </a:r>
            <a:endParaRPr lang="en-US" dirty="0"/>
          </a:p>
        </p:txBody>
      </p:sp>
      <p:pic>
        <p:nvPicPr>
          <p:cNvPr id="5" name="Picture 4"/>
          <p:cNvPicPr>
            <a:picLocks noChangeAspect="1"/>
          </p:cNvPicPr>
          <p:nvPr/>
        </p:nvPicPr>
        <p:blipFill>
          <a:blip r:embed="rId2"/>
          <a:stretch>
            <a:fillRect/>
          </a:stretch>
        </p:blipFill>
        <p:spPr>
          <a:xfrm>
            <a:off x="696819" y="1519739"/>
            <a:ext cx="2810500" cy="3220428"/>
          </a:xfrm>
          <a:prstGeom prst="rect">
            <a:avLst/>
          </a:prstGeom>
        </p:spPr>
      </p:pic>
      <p:pic>
        <p:nvPicPr>
          <p:cNvPr id="6" name="Picture 5"/>
          <p:cNvPicPr>
            <a:picLocks noChangeAspect="1"/>
          </p:cNvPicPr>
          <p:nvPr/>
        </p:nvPicPr>
        <p:blipFill>
          <a:blip r:embed="rId3"/>
          <a:stretch>
            <a:fillRect/>
          </a:stretch>
        </p:blipFill>
        <p:spPr>
          <a:xfrm>
            <a:off x="4716114" y="1519740"/>
            <a:ext cx="2861845" cy="3220428"/>
          </a:xfrm>
          <a:prstGeom prst="rect">
            <a:avLst/>
          </a:prstGeom>
        </p:spPr>
      </p:pic>
      <p:pic>
        <p:nvPicPr>
          <p:cNvPr id="7" name="Picture 6"/>
          <p:cNvPicPr>
            <a:picLocks noChangeAspect="1"/>
          </p:cNvPicPr>
          <p:nvPr/>
        </p:nvPicPr>
        <p:blipFill>
          <a:blip r:embed="rId4"/>
          <a:stretch>
            <a:fillRect/>
          </a:stretch>
        </p:blipFill>
        <p:spPr>
          <a:xfrm>
            <a:off x="8786754" y="1519739"/>
            <a:ext cx="2708427" cy="3304318"/>
          </a:xfrm>
          <a:prstGeom prst="rect">
            <a:avLst/>
          </a:prstGeom>
        </p:spPr>
      </p:pic>
      <p:sp>
        <p:nvSpPr>
          <p:cNvPr id="8" name="TextBox 7"/>
          <p:cNvSpPr txBox="1"/>
          <p:nvPr/>
        </p:nvSpPr>
        <p:spPr>
          <a:xfrm>
            <a:off x="336331" y="5108028"/>
            <a:ext cx="3436883" cy="923330"/>
          </a:xfrm>
          <a:prstGeom prst="rect">
            <a:avLst/>
          </a:prstGeom>
          <a:noFill/>
        </p:spPr>
        <p:txBody>
          <a:bodyPr wrap="square" rtlCol="0">
            <a:spAutoFit/>
          </a:bodyPr>
          <a:lstStyle/>
          <a:p>
            <a:r>
              <a:rPr lang="en-US" dirty="0" smtClean="0"/>
              <a:t>For this image this was one of the values that we got from measuring a resistor on the digital </a:t>
            </a:r>
            <a:r>
              <a:rPr lang="en-US" dirty="0" err="1" smtClean="0"/>
              <a:t>Multimeter</a:t>
            </a:r>
            <a:endParaRPr lang="en-US" dirty="0"/>
          </a:p>
        </p:txBody>
      </p:sp>
      <p:sp>
        <p:nvSpPr>
          <p:cNvPr id="10" name="TextBox 9"/>
          <p:cNvSpPr txBox="1"/>
          <p:nvPr/>
        </p:nvSpPr>
        <p:spPr>
          <a:xfrm>
            <a:off x="4716114" y="5034455"/>
            <a:ext cx="2935417" cy="1477328"/>
          </a:xfrm>
          <a:prstGeom prst="rect">
            <a:avLst/>
          </a:prstGeom>
          <a:noFill/>
        </p:spPr>
        <p:txBody>
          <a:bodyPr wrap="square" rtlCol="0">
            <a:spAutoFit/>
          </a:bodyPr>
          <a:lstStyle/>
          <a:p>
            <a:r>
              <a:rPr lang="en-US" dirty="0" smtClean="0"/>
              <a:t>This is an example of measuring a 1k resistor and using the prongs of the </a:t>
            </a:r>
            <a:r>
              <a:rPr lang="en-US" dirty="0" err="1" smtClean="0"/>
              <a:t>multimeter</a:t>
            </a:r>
            <a:r>
              <a:rPr lang="en-US" dirty="0" smtClean="0"/>
              <a:t> attached to each side of the resistor.</a:t>
            </a:r>
            <a:endParaRPr lang="en-US" dirty="0"/>
          </a:p>
        </p:txBody>
      </p:sp>
      <p:sp>
        <p:nvSpPr>
          <p:cNvPr id="11" name="TextBox 10"/>
          <p:cNvSpPr txBox="1"/>
          <p:nvPr/>
        </p:nvSpPr>
        <p:spPr>
          <a:xfrm>
            <a:off x="8702566" y="5108028"/>
            <a:ext cx="3300248" cy="646331"/>
          </a:xfrm>
          <a:prstGeom prst="rect">
            <a:avLst/>
          </a:prstGeom>
          <a:noFill/>
        </p:spPr>
        <p:txBody>
          <a:bodyPr wrap="square" rtlCol="0">
            <a:spAutoFit/>
          </a:bodyPr>
          <a:lstStyle/>
          <a:p>
            <a:r>
              <a:rPr lang="en-US" dirty="0" smtClean="0"/>
              <a:t>This one of the 1k resistors that we used</a:t>
            </a:r>
            <a:endParaRPr lang="en-US" dirty="0"/>
          </a:p>
        </p:txBody>
      </p:sp>
    </p:spTree>
    <p:extLst>
      <p:ext uri="{BB962C8B-B14F-4D97-AF65-F5344CB8AC3E}">
        <p14:creationId xmlns:p14="http://schemas.microsoft.com/office/powerpoint/2010/main" val="6390162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7862" y="178676"/>
            <a:ext cx="8639504" cy="769441"/>
          </a:xfrm>
          <a:prstGeom prst="rect">
            <a:avLst/>
          </a:prstGeom>
          <a:noFill/>
        </p:spPr>
        <p:txBody>
          <a:bodyPr wrap="square" rtlCol="0">
            <a:spAutoFit/>
          </a:bodyPr>
          <a:lstStyle/>
          <a:p>
            <a:r>
              <a:rPr lang="en-US" sz="4400" dirty="0"/>
              <a:t>Project: 17DOF Biped Robot -</a:t>
            </a:r>
            <a:r>
              <a:rPr lang="en-US" sz="4400" dirty="0" smtClean="0"/>
              <a:t>Page 9</a:t>
            </a:r>
            <a:endParaRPr lang="en-US" sz="4400" dirty="0"/>
          </a:p>
        </p:txBody>
      </p:sp>
      <p:sp>
        <p:nvSpPr>
          <p:cNvPr id="4" name="TextBox 3"/>
          <p:cNvSpPr txBox="1"/>
          <p:nvPr/>
        </p:nvSpPr>
        <p:spPr>
          <a:xfrm>
            <a:off x="1072055" y="1208690"/>
            <a:ext cx="7746124" cy="1815882"/>
          </a:xfrm>
          <a:prstGeom prst="rect">
            <a:avLst/>
          </a:prstGeom>
          <a:noFill/>
        </p:spPr>
        <p:txBody>
          <a:bodyPr wrap="square" rtlCol="0">
            <a:spAutoFit/>
          </a:bodyPr>
          <a:lstStyle/>
          <a:p>
            <a:r>
              <a:rPr lang="en-US" sz="2800" dirty="0" smtClean="0"/>
              <a:t>Below is linked a video of this robot function its full range of motion.</a:t>
            </a:r>
          </a:p>
          <a:p>
            <a:r>
              <a:rPr lang="en-US" sz="2800" dirty="0" smtClean="0"/>
              <a:t>We were not able to attach the board that will control this biped robot.</a:t>
            </a:r>
            <a:endParaRPr lang="en-US" sz="2800" dirty="0"/>
          </a:p>
        </p:txBody>
      </p:sp>
      <p:sp>
        <p:nvSpPr>
          <p:cNvPr id="6" name="TextBox 5"/>
          <p:cNvSpPr txBox="1"/>
          <p:nvPr/>
        </p:nvSpPr>
        <p:spPr>
          <a:xfrm>
            <a:off x="746234" y="3237186"/>
            <a:ext cx="4750676" cy="369332"/>
          </a:xfrm>
          <a:prstGeom prst="rect">
            <a:avLst/>
          </a:prstGeom>
          <a:noFill/>
        </p:spPr>
        <p:txBody>
          <a:bodyPr wrap="square" rtlCol="0">
            <a:spAutoFit/>
          </a:bodyPr>
          <a:lstStyle/>
          <a:p>
            <a:r>
              <a:rPr lang="en-US" smtClean="0">
                <a:hlinkClick r:id="rId2"/>
              </a:rPr>
              <a:t>https://www.youtube.com/watch?v=EiJhlflpGEo</a:t>
            </a:r>
            <a:r>
              <a:rPr lang="en-US" smtClean="0"/>
              <a:t> </a:t>
            </a: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V="1">
            <a:off x="7826102" y="3314867"/>
            <a:ext cx="4535211" cy="2551056"/>
          </a:xfrm>
          <a:prstGeom prst="rect">
            <a:avLst/>
          </a:prstGeom>
        </p:spPr>
      </p:pic>
    </p:spTree>
    <p:extLst>
      <p:ext uri="{BB962C8B-B14F-4D97-AF65-F5344CB8AC3E}">
        <p14:creationId xmlns:p14="http://schemas.microsoft.com/office/powerpoint/2010/main" val="1530340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0.5- Page 3</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700995543"/>
              </p:ext>
            </p:extLst>
          </p:nvPr>
        </p:nvGraphicFramePr>
        <p:xfrm>
          <a:off x="478714" y="1233269"/>
          <a:ext cx="10875086" cy="5230593"/>
        </p:xfrm>
        <a:graphic>
          <a:graphicData uri="http://schemas.openxmlformats.org/presentationml/2006/ole">
            <mc:AlternateContent xmlns:mc="http://schemas.openxmlformats.org/markup-compatibility/2006">
              <mc:Choice xmlns:v="urn:schemas-microsoft-com:vml" Requires="v">
                <p:oleObj spid="_x0000_s3088" name="Worksheet" r:id="rId3" imgW="11144250" imgH="5915025" progId="Excel.Sheet.12">
                  <p:embed/>
                </p:oleObj>
              </mc:Choice>
              <mc:Fallback>
                <p:oleObj name="Worksheet" r:id="rId3" imgW="11144250" imgH="5915025" progId="Excel.Sheet.12">
                  <p:embed/>
                  <p:pic>
                    <p:nvPicPr>
                      <p:cNvPr id="0" name=""/>
                      <p:cNvPicPr/>
                      <p:nvPr/>
                    </p:nvPicPr>
                    <p:blipFill>
                      <a:blip r:embed="rId4"/>
                      <a:stretch>
                        <a:fillRect/>
                      </a:stretch>
                    </p:blipFill>
                    <p:spPr>
                      <a:xfrm>
                        <a:off x="478714" y="1233269"/>
                        <a:ext cx="10875086" cy="5230593"/>
                      </a:xfrm>
                      <a:prstGeom prst="rect">
                        <a:avLst/>
                      </a:prstGeom>
                    </p:spPr>
                  </p:pic>
                </p:oleObj>
              </mc:Fallback>
            </mc:AlternateContent>
          </a:graphicData>
        </a:graphic>
      </p:graphicFrame>
    </p:spTree>
    <p:extLst>
      <p:ext uri="{BB962C8B-B14F-4D97-AF65-F5344CB8AC3E}">
        <p14:creationId xmlns:p14="http://schemas.microsoft.com/office/powerpoint/2010/main" val="20858445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0.5- Page 4</a:t>
            </a:r>
            <a:endParaRPr lang="en-US" dirty="0"/>
          </a:p>
        </p:txBody>
      </p:sp>
      <p:sp>
        <p:nvSpPr>
          <p:cNvPr id="4" name="Rectangle 3"/>
          <p:cNvSpPr/>
          <p:nvPr/>
        </p:nvSpPr>
        <p:spPr>
          <a:xfrm>
            <a:off x="1324303" y="2413338"/>
            <a:ext cx="7819697" cy="3416320"/>
          </a:xfrm>
          <a:prstGeom prst="rect">
            <a:avLst/>
          </a:prstGeom>
        </p:spPr>
        <p:txBody>
          <a:bodyPr wrap="square">
            <a:spAutoFit/>
          </a:bodyPr>
          <a:lstStyle/>
          <a:p>
            <a:r>
              <a:rPr lang="en-US" dirty="0" smtClean="0"/>
              <a:t>Observations:</a:t>
            </a:r>
          </a:p>
          <a:p>
            <a:endParaRPr lang="en-US" dirty="0" smtClean="0"/>
          </a:p>
          <a:p>
            <a:r>
              <a:rPr lang="en-US" dirty="0" smtClean="0"/>
              <a:t>All Resistors were in the resistance range and all 10 of them were the color code of Brown, Black, Red, and Gold</a:t>
            </a:r>
          </a:p>
          <a:p>
            <a:endParaRPr lang="en-US" dirty="0" smtClean="0"/>
          </a:p>
          <a:p>
            <a:r>
              <a:rPr lang="en-US" dirty="0" smtClean="0"/>
              <a:t>Min- 979.4</a:t>
            </a:r>
          </a:p>
          <a:p>
            <a:endParaRPr lang="en-US" dirty="0" smtClean="0"/>
          </a:p>
          <a:p>
            <a:r>
              <a:rPr lang="en-US" dirty="0" smtClean="0"/>
              <a:t>Max- 996.6</a:t>
            </a:r>
          </a:p>
          <a:p>
            <a:endParaRPr lang="en-US" dirty="0" smtClean="0"/>
          </a:p>
          <a:p>
            <a:r>
              <a:rPr lang="en-US" dirty="0" smtClean="0"/>
              <a:t>Average- 988.38</a:t>
            </a:r>
          </a:p>
          <a:p>
            <a:endParaRPr lang="en-US" dirty="0" smtClean="0"/>
          </a:p>
          <a:p>
            <a:r>
              <a:rPr lang="en-US" dirty="0" err="1" smtClean="0"/>
              <a:t>Stdev</a:t>
            </a:r>
            <a:r>
              <a:rPr lang="en-US" dirty="0" smtClean="0"/>
              <a:t>- 6.33891</a:t>
            </a:r>
            <a:endParaRPr lang="en-US" dirty="0"/>
          </a:p>
        </p:txBody>
      </p:sp>
    </p:spTree>
    <p:extLst>
      <p:ext uri="{BB962C8B-B14F-4D97-AF65-F5344CB8AC3E}">
        <p14:creationId xmlns:p14="http://schemas.microsoft.com/office/powerpoint/2010/main" val="12178595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47206"/>
            <a:ext cx="10515600" cy="1325563"/>
          </a:xfrm>
        </p:spPr>
        <p:txBody>
          <a:bodyPr>
            <a:normAutofit fontScale="90000"/>
          </a:bodyPr>
          <a:lstStyle/>
          <a:p>
            <a:r>
              <a:rPr lang="en-US" dirty="0" smtClean="0"/>
              <a:t>Lab 1- Measuring all 15 resistors in our resistor kits and Determining if they are in tolerance or not</a:t>
            </a:r>
            <a:br>
              <a:rPr lang="en-US" dirty="0" smtClean="0"/>
            </a:br>
            <a:r>
              <a:rPr lang="en-US" dirty="0" smtClean="0"/>
              <a:t>08-30-17</a:t>
            </a:r>
            <a:br>
              <a:rPr lang="en-US" dirty="0" smtClean="0"/>
            </a:br>
            <a:r>
              <a:rPr lang="en-US" dirty="0" smtClean="0"/>
              <a:t>Performed on Bench 6</a:t>
            </a:r>
            <a:endParaRPr lang="en-US" dirty="0"/>
          </a:p>
        </p:txBody>
      </p:sp>
      <p:sp>
        <p:nvSpPr>
          <p:cNvPr id="3" name="Content Placeholder 2"/>
          <p:cNvSpPr>
            <a:spLocks noGrp="1"/>
          </p:cNvSpPr>
          <p:nvPr>
            <p:ph idx="1"/>
          </p:nvPr>
        </p:nvSpPr>
        <p:spPr>
          <a:xfrm>
            <a:off x="838200" y="1972769"/>
            <a:ext cx="10515600" cy="3976085"/>
          </a:xfrm>
        </p:spPr>
        <p:txBody>
          <a:bodyPr>
            <a:normAutofit fontScale="85000" lnSpcReduction="20000"/>
          </a:bodyPr>
          <a:lstStyle/>
          <a:p>
            <a:pPr marL="0" indent="0">
              <a:buNone/>
            </a:pPr>
            <a:endParaRPr lang="en-US" dirty="0" smtClean="0"/>
          </a:p>
          <a:p>
            <a:pPr marL="0" indent="0">
              <a:buNone/>
            </a:pPr>
            <a:endParaRPr lang="en-US" dirty="0"/>
          </a:p>
          <a:p>
            <a:pPr marL="0" indent="0">
              <a:buNone/>
            </a:pPr>
            <a:r>
              <a:rPr lang="en-US" dirty="0" smtClean="0"/>
              <a:t>The purpose of this lab is to have all 15 different resistors in our resistor kits and we measured them and determined if they were in the 5% tolerance range.</a:t>
            </a:r>
          </a:p>
          <a:p>
            <a:pPr marL="0" indent="0">
              <a:buNone/>
            </a:pPr>
            <a:endParaRPr lang="en-US" dirty="0"/>
          </a:p>
          <a:p>
            <a:pPr marL="0" indent="0">
              <a:buNone/>
            </a:pPr>
            <a:r>
              <a:rPr lang="en-US" dirty="0" smtClean="0"/>
              <a:t>R1= 100			R6= 2.2k			R11= 33k</a:t>
            </a:r>
          </a:p>
          <a:p>
            <a:pPr marL="0" indent="0">
              <a:buNone/>
            </a:pPr>
            <a:r>
              <a:rPr lang="en-US" dirty="0" smtClean="0"/>
              <a:t>R2= 220			R7= 3.3k			R12= 47k</a:t>
            </a:r>
          </a:p>
          <a:p>
            <a:pPr marL="0" indent="0">
              <a:buNone/>
            </a:pPr>
            <a:r>
              <a:rPr lang="en-US" dirty="0" smtClean="0"/>
              <a:t>R3= 330         			R8= 4.7k			R13= 100k</a:t>
            </a:r>
          </a:p>
          <a:p>
            <a:pPr marL="0" indent="0">
              <a:buNone/>
            </a:pPr>
            <a:r>
              <a:rPr lang="en-US" dirty="0" smtClean="0"/>
              <a:t>R4= 470			R9= 10k			R14= 1M</a:t>
            </a:r>
          </a:p>
          <a:p>
            <a:pPr marL="0" indent="0">
              <a:buNone/>
            </a:pPr>
            <a:r>
              <a:rPr lang="en-US" dirty="0" smtClean="0"/>
              <a:t>R5= 1k				R10=22k			R15= 10M</a:t>
            </a:r>
            <a:endParaRPr lang="en-US" dirty="0"/>
          </a:p>
        </p:txBody>
      </p:sp>
    </p:spTree>
    <p:extLst>
      <p:ext uri="{BB962C8B-B14F-4D97-AF65-F5344CB8AC3E}">
        <p14:creationId xmlns:p14="http://schemas.microsoft.com/office/powerpoint/2010/main" val="664889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2844</Words>
  <Application>Microsoft Office PowerPoint</Application>
  <PresentationFormat>Widescreen</PresentationFormat>
  <Paragraphs>286</Paragraphs>
  <Slides>60</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3</vt:i4>
      </vt:variant>
      <vt:variant>
        <vt:lpstr>Slide Titles</vt:lpstr>
      </vt:variant>
      <vt:variant>
        <vt:i4>60</vt:i4>
      </vt:variant>
    </vt:vector>
  </HeadingPairs>
  <TitlesOfParts>
    <vt:vector size="67" baseType="lpstr">
      <vt:lpstr>Arial</vt:lpstr>
      <vt:lpstr>Calibri</vt:lpstr>
      <vt:lpstr>Calibri Light</vt:lpstr>
      <vt:lpstr>Office Theme</vt:lpstr>
      <vt:lpstr>Worksheet</vt:lpstr>
      <vt:lpstr>Packager Shell Object</vt:lpstr>
      <vt:lpstr>Acrobat Document</vt:lpstr>
      <vt:lpstr>PowerPoint Presentation</vt:lpstr>
      <vt:lpstr>Lab 0- Measuring three types of resistors  Work done on bench 6             08-23-17</vt:lpstr>
      <vt:lpstr>Lab 0- Page 2</vt:lpstr>
      <vt:lpstr>Lab 0- Page 3        Picture of the Spreadsheet</vt:lpstr>
      <vt:lpstr>Lab 0.5- Measuring Resistance Values for 10 Resistors each containing a value of  about 1k. 08-30-17 Work done on Bench 6</vt:lpstr>
      <vt:lpstr>Lab 0.5 Page 2</vt:lpstr>
      <vt:lpstr>Lab 0.5- Page 3</vt:lpstr>
      <vt:lpstr>Lab 0.5- Page 4</vt:lpstr>
      <vt:lpstr>Lab 1- Measuring all 15 resistors in our resistor kits and Determining if they are in tolerance or not 08-30-17 Performed on Bench 6</vt:lpstr>
      <vt:lpstr>Lab 1- Page 2</vt:lpstr>
      <vt:lpstr>Lab 1- Page 3</vt:lpstr>
      <vt:lpstr>Lab 1- Page 4</vt:lpstr>
      <vt:lpstr>Lab 1- Page 5</vt:lpstr>
      <vt:lpstr>LAB 2- Building a Simple Circuit on a Breadboard  My Lab Partners were David Butz and Henry Winicker                        09-06-17 Work done on Bench 6</vt:lpstr>
      <vt:lpstr>LAB 2 page 2</vt:lpstr>
      <vt:lpstr>LAB 2 page 3</vt:lpstr>
      <vt:lpstr>LAB 2 page 4 </vt:lpstr>
      <vt:lpstr>LAB 3- Building a Schematic and Testing a Circuit                                         09-13-17  Lab Partner was Henry Winicker Worked on Bench 6</vt:lpstr>
      <vt:lpstr>LAB 3 Page 2</vt:lpstr>
      <vt:lpstr>LAB 3 page 3</vt:lpstr>
      <vt:lpstr>LAB 4- Solder Practice kit of a built circuit  09-20-17</vt:lpstr>
      <vt:lpstr>Lab 4- Page 2</vt:lpstr>
      <vt:lpstr>Lab 4- Page 3</vt:lpstr>
      <vt:lpstr>Lab 4- Page 4</vt:lpstr>
      <vt:lpstr>Lab 4- Page 5</vt:lpstr>
      <vt:lpstr>Lab 5- learning and testing how to use each equipment in the lab. Work done at Bench 6  09-27-17 Lab Partners were David Butz and Henry Winicker</vt:lpstr>
      <vt:lpstr>PowerPoint Presentation</vt:lpstr>
      <vt:lpstr>Using the function generator and multimeter</vt:lpstr>
      <vt:lpstr>Oscilloscope and function generator</vt:lpstr>
      <vt:lpstr>Using the LCR METER</vt:lpstr>
      <vt:lpstr>Lab 6- Examining the CMOS/TTL Designer Box Work done on Bench 6   10-11-17      </vt:lpstr>
      <vt:lpstr>Lab 6- Page 2</vt:lpstr>
      <vt:lpstr>Lab 6- Page 3</vt:lpstr>
      <vt:lpstr>Lab 6- Page 4</vt:lpstr>
      <vt:lpstr>Lab 6- Page 5</vt:lpstr>
      <vt:lpstr>Lab 6- Page 6</vt:lpstr>
      <vt:lpstr>Lab 6- Page 7</vt:lpstr>
      <vt:lpstr>Lab 6- Page 8</vt:lpstr>
      <vt:lpstr>Lab 6- Page 9</vt:lpstr>
      <vt:lpstr>Lab 7- Soldering      10/18/2017</vt:lpstr>
      <vt:lpstr>Lab 7- Page 2</vt:lpstr>
      <vt:lpstr>Lab 7- Page 3</vt:lpstr>
      <vt:lpstr>Lab 7 Page 4</vt:lpstr>
      <vt:lpstr>PowerPoint Presentation</vt:lpstr>
      <vt:lpstr>Project: Robotic Arm Edge -Page 2</vt:lpstr>
      <vt:lpstr>Project: Robotic Arm Edge -Page 3</vt:lpstr>
      <vt:lpstr>Project: Robotic Arm Edge -Page 4</vt:lpstr>
      <vt:lpstr>Project: Robotic Arm Edge -Page 5 </vt:lpstr>
      <vt:lpstr>Project: Robotic Arm Edge -Page 6</vt:lpstr>
      <vt:lpstr>Project: Robotic Arm Edge -Page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Ivy Tech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Henry D Winicker</dc:creator>
  <cp:lastModifiedBy>Henry D Winicker</cp:lastModifiedBy>
  <cp:revision>27</cp:revision>
  <dcterms:created xsi:type="dcterms:W3CDTF">2017-12-06T23:29:28Z</dcterms:created>
  <dcterms:modified xsi:type="dcterms:W3CDTF">2017-12-13T22:39:34Z</dcterms:modified>
</cp:coreProperties>
</file>