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3gp" ContentType="video/3gpp"/>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1"/>
  </p:notesMasterIdLst>
  <p:sldIdLst>
    <p:sldId id="256" r:id="rId2"/>
    <p:sldId id="257" r:id="rId3"/>
    <p:sldId id="263" r:id="rId4"/>
    <p:sldId id="264" r:id="rId5"/>
    <p:sldId id="278" r:id="rId6"/>
    <p:sldId id="279" r:id="rId7"/>
    <p:sldId id="265" r:id="rId8"/>
    <p:sldId id="266" r:id="rId9"/>
    <p:sldId id="258" r:id="rId10"/>
    <p:sldId id="267" r:id="rId11"/>
    <p:sldId id="268" r:id="rId12"/>
    <p:sldId id="293" r:id="rId13"/>
    <p:sldId id="284" r:id="rId14"/>
    <p:sldId id="269" r:id="rId15"/>
    <p:sldId id="259" r:id="rId16"/>
    <p:sldId id="270" r:id="rId17"/>
    <p:sldId id="271" r:id="rId18"/>
    <p:sldId id="282" r:id="rId19"/>
    <p:sldId id="272" r:id="rId20"/>
    <p:sldId id="260" r:id="rId21"/>
    <p:sldId id="289" r:id="rId22"/>
    <p:sldId id="290" r:id="rId23"/>
    <p:sldId id="291" r:id="rId24"/>
    <p:sldId id="292" r:id="rId25"/>
    <p:sldId id="294" r:id="rId26"/>
    <p:sldId id="295" r:id="rId27"/>
    <p:sldId id="296" r:id="rId28"/>
    <p:sldId id="297" r:id="rId29"/>
    <p:sldId id="298" r:id="rId30"/>
    <p:sldId id="299" r:id="rId31"/>
    <p:sldId id="261" r:id="rId32"/>
    <p:sldId id="274" r:id="rId33"/>
    <p:sldId id="277" r:id="rId34"/>
    <p:sldId id="273" r:id="rId35"/>
    <p:sldId id="285" r:id="rId36"/>
    <p:sldId id="275" r:id="rId37"/>
    <p:sldId id="262" r:id="rId38"/>
    <p:sldId id="288" r:id="rId39"/>
    <p:sldId id="276" r:id="rId40"/>
    <p:sldId id="286" r:id="rId41"/>
    <p:sldId id="287" r:id="rId42"/>
    <p:sldId id="300" r:id="rId43"/>
    <p:sldId id="301" r:id="rId44"/>
    <p:sldId id="302" r:id="rId45"/>
    <p:sldId id="303" r:id="rId46"/>
    <p:sldId id="304" r:id="rId47"/>
    <p:sldId id="305" r:id="rId48"/>
    <p:sldId id="306" r:id="rId49"/>
    <p:sldId id="307" r:id="rId50"/>
    <p:sldId id="308" r:id="rId51"/>
    <p:sldId id="309" r:id="rId52"/>
    <p:sldId id="310" r:id="rId53"/>
    <p:sldId id="313" r:id="rId54"/>
    <p:sldId id="311" r:id="rId55"/>
    <p:sldId id="326" r:id="rId56"/>
    <p:sldId id="327" r:id="rId57"/>
    <p:sldId id="312"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43" autoAdjust="0"/>
    <p:restoredTop sz="94660"/>
  </p:normalViewPr>
  <p:slideViewPr>
    <p:cSldViewPr snapToGrid="0">
      <p:cViewPr varScale="1">
        <p:scale>
          <a:sx n="85" d="100"/>
          <a:sy n="85" d="100"/>
        </p:scale>
        <p:origin x="9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7B22A-92CB-4BCB-9A03-EA56BB018E31}" type="datetimeFigureOut">
              <a:rPr lang="en-US" smtClean="0"/>
              <a:t>12/12/2018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11145-8E43-456D-A3D8-FEE7FBB3505C}" type="slidenum">
              <a:rPr lang="en-US" smtClean="0"/>
              <a:t>‹#›</a:t>
            </a:fld>
            <a:endParaRPr lang="en-US"/>
          </a:p>
        </p:txBody>
      </p:sp>
    </p:spTree>
    <p:extLst>
      <p:ext uri="{BB962C8B-B14F-4D97-AF65-F5344CB8AC3E}">
        <p14:creationId xmlns:p14="http://schemas.microsoft.com/office/powerpoint/2010/main" val="318343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12/12/2018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12/12/2018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JPG"/><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2.emf"/><Relationship Id="rId5" Type="http://schemas.openxmlformats.org/officeDocument/2006/relationships/oleObject" Target="../embeddings/oleObject5.bin"/><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video" Target="../media/media1.3gp"/><Relationship Id="rId7" Type="http://schemas.openxmlformats.org/officeDocument/2006/relationships/image" Target="../media/image46.emf"/><Relationship Id="rId2" Type="http://schemas.microsoft.com/office/2007/relationships/media" Target="../media/media1.3gp"/><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47.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8.jpg"/><Relationship Id="rId4" Type="http://schemas.openxmlformats.org/officeDocument/2006/relationships/image" Target="../media/image57.e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0.png"/><Relationship Id="rId5" Type="http://schemas.openxmlformats.org/officeDocument/2006/relationships/image" Target="../media/image59.gif"/><Relationship Id="rId4" Type="http://schemas.openxmlformats.org/officeDocument/2006/relationships/hyperlink" Target="https://mail.google.com/mail/u/0?ui=2&amp;ik=14488c3a97&amp;attid=0.0&amp;permmsgid=msg-f:1619054317321215735&amp;th=16780952cffe5ef7&amp;view=att&amp;disp=safe"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5514" y="-1631348"/>
            <a:ext cx="8791575" cy="2387600"/>
          </a:xfrm>
        </p:spPr>
        <p:txBody>
          <a:bodyPr/>
          <a:lstStyle/>
          <a:p>
            <a:r>
              <a:rPr lang="en-US" dirty="0" smtClean="0"/>
              <a:t>Lab Notebook for EECT 121</a:t>
            </a:r>
            <a:endParaRPr lang="en-US" dirty="0"/>
          </a:p>
        </p:txBody>
      </p:sp>
      <p:sp>
        <p:nvSpPr>
          <p:cNvPr id="3" name="Subtitle 2"/>
          <p:cNvSpPr>
            <a:spLocks noGrp="1"/>
          </p:cNvSpPr>
          <p:nvPr>
            <p:ph type="subTitle" idx="1"/>
          </p:nvPr>
        </p:nvSpPr>
        <p:spPr>
          <a:xfrm>
            <a:off x="2475514" y="506687"/>
            <a:ext cx="8791575" cy="1655762"/>
          </a:xfrm>
        </p:spPr>
        <p:txBody>
          <a:bodyPr/>
          <a:lstStyle/>
          <a:p>
            <a:r>
              <a:rPr lang="en-US" dirty="0" smtClean="0"/>
              <a:t>By: Jarred Clark</a:t>
            </a:r>
          </a:p>
          <a:p>
            <a:r>
              <a:rPr lang="en-US" dirty="0" smtClean="0"/>
              <a:t>Lab Partner Were Seth Wills, Donald Stanley and Alex </a:t>
            </a:r>
            <a:r>
              <a:rPr lang="en-US" dirty="0" err="1" smtClean="0"/>
              <a:t>drummond</a:t>
            </a:r>
            <a:r>
              <a:rPr lang="en-US" dirty="0" smtClean="0"/>
              <a:t> Beside the +/- 9 Volt Power Supply </a:t>
            </a:r>
            <a:endParaRPr lang="en-US" dirty="0"/>
          </a:p>
          <a:p>
            <a:endParaRPr lang="en-US" dirty="0" smtClean="0"/>
          </a:p>
        </p:txBody>
      </p:sp>
      <p:pic>
        <p:nvPicPr>
          <p:cNvPr id="4098" name="Picture 2" descr="Image result for electronics circ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054" y="1912884"/>
            <a:ext cx="7451568" cy="4572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14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Part 2</a:t>
            </a:r>
            <a:endParaRPr lang="en-US" dirty="0"/>
          </a:p>
        </p:txBody>
      </p:sp>
      <p:pic>
        <p:nvPicPr>
          <p:cNvPr id="4" name="Content Placeholder 3"/>
          <p:cNvPicPr>
            <a:picLocks noGrp="1" noChangeAspect="1"/>
          </p:cNvPicPr>
          <p:nvPr>
            <p:ph idx="1"/>
          </p:nvPr>
        </p:nvPicPr>
        <p:blipFill>
          <a:blip r:embed="rId2"/>
          <a:stretch>
            <a:fillRect/>
          </a:stretch>
        </p:blipFill>
        <p:spPr>
          <a:xfrm>
            <a:off x="1141413" y="2097088"/>
            <a:ext cx="4891526" cy="4230140"/>
          </a:xfrm>
          <a:prstGeom prst="rect">
            <a:avLst/>
          </a:prstGeom>
        </p:spPr>
      </p:pic>
      <p:sp>
        <p:nvSpPr>
          <p:cNvPr id="5" name="TextBox 4"/>
          <p:cNvSpPr txBox="1"/>
          <p:nvPr/>
        </p:nvSpPr>
        <p:spPr>
          <a:xfrm>
            <a:off x="6274676" y="2097088"/>
            <a:ext cx="5402317" cy="1477328"/>
          </a:xfrm>
          <a:prstGeom prst="rect">
            <a:avLst/>
          </a:prstGeom>
          <a:noFill/>
        </p:spPr>
        <p:txBody>
          <a:bodyPr wrap="square" rtlCol="0">
            <a:spAutoFit/>
          </a:bodyPr>
          <a:lstStyle/>
          <a:p>
            <a:r>
              <a:rPr lang="en-US" dirty="0" smtClean="0"/>
              <a:t>This is the simulation of the three LEDs that we tested. The color were red, green, and yellow. We used 3 different resistors for each LED. For the red led we used 560 ohms, for the yellow led we used the 680 ohm resistors and for the green led we used the 330 ohm resistor. </a:t>
            </a:r>
            <a:endParaRPr lang="en-US" dirty="0"/>
          </a:p>
        </p:txBody>
      </p:sp>
    </p:spTree>
    <p:extLst>
      <p:ext uri="{BB962C8B-B14F-4D97-AF65-F5344CB8AC3E}">
        <p14:creationId xmlns:p14="http://schemas.microsoft.com/office/powerpoint/2010/main" val="3588909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95882"/>
            <a:ext cx="9116684" cy="1084158"/>
          </a:xfrm>
        </p:spPr>
        <p:txBody>
          <a:bodyPr/>
          <a:lstStyle/>
          <a:p>
            <a:r>
              <a:rPr lang="en-US" dirty="0" smtClean="0"/>
              <a:t>Lab 2: Part 3 </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38323" y="488512"/>
            <a:ext cx="4552508" cy="515203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30580" y="548291"/>
            <a:ext cx="4554481" cy="5034452"/>
          </a:xfrm>
          <a:prstGeom prst="rect">
            <a:avLst/>
          </a:prstGeom>
        </p:spPr>
      </p:pic>
      <p:sp>
        <p:nvSpPr>
          <p:cNvPr id="3" name="TextBox 2"/>
          <p:cNvSpPr txBox="1"/>
          <p:nvPr/>
        </p:nvSpPr>
        <p:spPr>
          <a:xfrm>
            <a:off x="1156144" y="5340786"/>
            <a:ext cx="2934269" cy="369332"/>
          </a:xfrm>
          <a:prstGeom prst="rect">
            <a:avLst/>
          </a:prstGeom>
          <a:noFill/>
        </p:spPr>
        <p:txBody>
          <a:bodyPr wrap="square" rtlCol="0">
            <a:spAutoFit/>
          </a:bodyPr>
          <a:lstStyle/>
          <a:p>
            <a:r>
              <a:rPr lang="en-US" dirty="0" smtClean="0"/>
              <a:t>circuit set up</a:t>
            </a:r>
            <a:endParaRPr lang="en-US" dirty="0"/>
          </a:p>
        </p:txBody>
      </p:sp>
      <p:sp>
        <p:nvSpPr>
          <p:cNvPr id="5" name="TextBox 4"/>
          <p:cNvSpPr txBox="1"/>
          <p:nvPr/>
        </p:nvSpPr>
        <p:spPr>
          <a:xfrm>
            <a:off x="6647954" y="5340786"/>
            <a:ext cx="3152786" cy="369332"/>
          </a:xfrm>
          <a:prstGeom prst="rect">
            <a:avLst/>
          </a:prstGeom>
          <a:noFill/>
        </p:spPr>
        <p:txBody>
          <a:bodyPr wrap="none" rtlCol="0">
            <a:spAutoFit/>
          </a:bodyPr>
          <a:lstStyle/>
          <a:p>
            <a:r>
              <a:rPr lang="en-US" dirty="0" smtClean="0"/>
              <a:t>Voltage before going to the LED</a:t>
            </a:r>
            <a:endParaRPr lang="en-US" dirty="0"/>
          </a:p>
        </p:txBody>
      </p:sp>
    </p:spTree>
    <p:extLst>
      <p:ext uri="{BB962C8B-B14F-4D97-AF65-F5344CB8AC3E}">
        <p14:creationId xmlns:p14="http://schemas.microsoft.com/office/powerpoint/2010/main" val="2444897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019" y="-85675"/>
            <a:ext cx="9484547" cy="1042116"/>
          </a:xfrm>
        </p:spPr>
        <p:txBody>
          <a:bodyPr/>
          <a:lstStyle/>
          <a:p>
            <a:r>
              <a:rPr lang="en-US" dirty="0" smtClean="0"/>
              <a:t>Lab 2: Part 4</a:t>
            </a:r>
            <a:endParaRPr lang="en-US" dirty="0"/>
          </a:p>
        </p:txBody>
      </p:sp>
      <p:sp>
        <p:nvSpPr>
          <p:cNvPr id="6" name="TextBox 5"/>
          <p:cNvSpPr txBox="1"/>
          <p:nvPr/>
        </p:nvSpPr>
        <p:spPr>
          <a:xfrm>
            <a:off x="1077947" y="5605333"/>
            <a:ext cx="1380891" cy="369332"/>
          </a:xfrm>
          <a:prstGeom prst="rect">
            <a:avLst/>
          </a:prstGeom>
          <a:noFill/>
        </p:spPr>
        <p:txBody>
          <a:bodyPr wrap="none" rtlCol="0">
            <a:spAutoFit/>
          </a:bodyPr>
          <a:lstStyle/>
          <a:p>
            <a:r>
              <a:rPr lang="en-US" dirty="0" smtClean="0"/>
              <a:t>Input voltage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646" y="1051034"/>
            <a:ext cx="2881432" cy="395520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876" y="1051032"/>
            <a:ext cx="2944544" cy="3955209"/>
          </a:xfrm>
          <a:prstGeom prst="rect">
            <a:avLst/>
          </a:prstGeom>
        </p:spPr>
      </p:pic>
      <p:sp>
        <p:nvSpPr>
          <p:cNvPr id="9" name="TextBox 8"/>
          <p:cNvSpPr txBox="1"/>
          <p:nvPr/>
        </p:nvSpPr>
        <p:spPr>
          <a:xfrm>
            <a:off x="5647599" y="5318395"/>
            <a:ext cx="2828980" cy="369332"/>
          </a:xfrm>
          <a:prstGeom prst="rect">
            <a:avLst/>
          </a:prstGeom>
          <a:noFill/>
        </p:spPr>
        <p:txBody>
          <a:bodyPr wrap="none" rtlCol="0">
            <a:spAutoFit/>
          </a:bodyPr>
          <a:lstStyle/>
          <a:p>
            <a:r>
              <a:rPr lang="en-US" dirty="0" smtClean="0"/>
              <a:t>Voltage before after resistor</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8420" y="1051033"/>
            <a:ext cx="2944544" cy="3955209"/>
          </a:xfrm>
          <a:prstGeom prst="rect">
            <a:avLst/>
          </a:prstGeom>
        </p:spPr>
      </p:pic>
      <p:sp>
        <p:nvSpPr>
          <p:cNvPr id="11" name="TextBox 10"/>
          <p:cNvSpPr txBox="1"/>
          <p:nvPr/>
        </p:nvSpPr>
        <p:spPr>
          <a:xfrm>
            <a:off x="5721722" y="5586832"/>
            <a:ext cx="2680734" cy="369332"/>
          </a:xfrm>
          <a:prstGeom prst="rect">
            <a:avLst/>
          </a:prstGeom>
          <a:noFill/>
        </p:spPr>
        <p:txBody>
          <a:bodyPr wrap="none" rtlCol="0">
            <a:spAutoFit/>
          </a:bodyPr>
          <a:lstStyle/>
          <a:p>
            <a:r>
              <a:rPr lang="en-US" dirty="0" smtClean="0"/>
              <a:t>&amp; measurement before LED</a:t>
            </a:r>
            <a:endParaRPr lang="en-US" dirty="0"/>
          </a:p>
        </p:txBody>
      </p:sp>
    </p:spTree>
    <p:extLst>
      <p:ext uri="{BB962C8B-B14F-4D97-AF65-F5344CB8AC3E}">
        <p14:creationId xmlns:p14="http://schemas.microsoft.com/office/powerpoint/2010/main" val="627774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smtClean="0"/>
              <a:t>Lab 2 Part 5</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24452" y="754777"/>
            <a:ext cx="4403838"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67952" y="670694"/>
            <a:ext cx="4403838" cy="5143500"/>
          </a:xfrm>
          <a:prstGeom prst="rect">
            <a:avLst/>
          </a:prstGeom>
        </p:spPr>
      </p:pic>
      <p:sp>
        <p:nvSpPr>
          <p:cNvPr id="3" name="TextBox 2"/>
          <p:cNvSpPr txBox="1"/>
          <p:nvPr/>
        </p:nvSpPr>
        <p:spPr>
          <a:xfrm>
            <a:off x="6496334" y="5528446"/>
            <a:ext cx="3998794" cy="369332"/>
          </a:xfrm>
          <a:prstGeom prst="rect">
            <a:avLst/>
          </a:prstGeom>
          <a:noFill/>
        </p:spPr>
        <p:txBody>
          <a:bodyPr wrap="square" rtlCol="0">
            <a:spAutoFit/>
          </a:bodyPr>
          <a:lstStyle/>
          <a:p>
            <a:r>
              <a:rPr lang="en-US" dirty="0" smtClean="0"/>
              <a:t>Voltage when the LED turns off</a:t>
            </a:r>
            <a:endParaRPr lang="en-US" dirty="0"/>
          </a:p>
        </p:txBody>
      </p:sp>
      <p:sp>
        <p:nvSpPr>
          <p:cNvPr id="6" name="TextBox 5"/>
          <p:cNvSpPr txBox="1"/>
          <p:nvPr/>
        </p:nvSpPr>
        <p:spPr>
          <a:xfrm>
            <a:off x="1282890" y="5663821"/>
            <a:ext cx="1228221" cy="369332"/>
          </a:xfrm>
          <a:prstGeom prst="rect">
            <a:avLst/>
          </a:prstGeom>
          <a:noFill/>
        </p:spPr>
        <p:txBody>
          <a:bodyPr wrap="none" rtlCol="0">
            <a:spAutoFit/>
          </a:bodyPr>
          <a:lstStyle/>
          <a:p>
            <a:r>
              <a:rPr lang="en-US" dirty="0" smtClean="0"/>
              <a:t>Green LED </a:t>
            </a:r>
            <a:endParaRPr lang="en-US" dirty="0"/>
          </a:p>
        </p:txBody>
      </p:sp>
    </p:spTree>
    <p:extLst>
      <p:ext uri="{BB962C8B-B14F-4D97-AF65-F5344CB8AC3E}">
        <p14:creationId xmlns:p14="http://schemas.microsoft.com/office/powerpoint/2010/main" val="1084826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Observations </a:t>
            </a:r>
            <a:endParaRPr lang="en-US" dirty="0"/>
          </a:p>
        </p:txBody>
      </p:sp>
      <p:sp>
        <p:nvSpPr>
          <p:cNvPr id="3" name="Content Placeholder 2"/>
          <p:cNvSpPr>
            <a:spLocks noGrp="1"/>
          </p:cNvSpPr>
          <p:nvPr>
            <p:ph idx="1"/>
          </p:nvPr>
        </p:nvSpPr>
        <p:spPr/>
        <p:txBody>
          <a:bodyPr/>
          <a:lstStyle/>
          <a:p>
            <a:r>
              <a:rPr lang="en-US" dirty="0" smtClean="0"/>
              <a:t>For each color of led we had to use a different resistors because each led needs more watts to have the light visible</a:t>
            </a:r>
            <a:endParaRPr lang="en-US" dirty="0"/>
          </a:p>
        </p:txBody>
      </p:sp>
    </p:spTree>
    <p:extLst>
      <p:ext uri="{BB962C8B-B14F-4D97-AF65-F5344CB8AC3E}">
        <p14:creationId xmlns:p14="http://schemas.microsoft.com/office/powerpoint/2010/main" val="3590622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3: </a:t>
            </a:r>
            <a:r>
              <a:rPr lang="en-US" dirty="0" err="1" smtClean="0"/>
              <a:t>Zener</a:t>
            </a:r>
            <a:r>
              <a:rPr lang="en-US" dirty="0" smtClean="0"/>
              <a:t> </a:t>
            </a:r>
            <a:r>
              <a:rPr lang="en-US" dirty="0"/>
              <a:t>Diode </a:t>
            </a:r>
            <a:r>
              <a:rPr lang="en-US" dirty="0" smtClean="0"/>
              <a:t/>
            </a:r>
            <a:br>
              <a:rPr lang="en-US" dirty="0" smtClean="0"/>
            </a:br>
            <a:r>
              <a:rPr lang="en-US" dirty="0"/>
              <a:t>Lab Partner was Seth wills, Donald Stanley and Alex Drummond</a:t>
            </a:r>
          </a:p>
        </p:txBody>
      </p:sp>
      <p:sp>
        <p:nvSpPr>
          <p:cNvPr id="3" name="Content Placeholder 2"/>
          <p:cNvSpPr>
            <a:spLocks noGrp="1"/>
          </p:cNvSpPr>
          <p:nvPr>
            <p:ph idx="1"/>
          </p:nvPr>
        </p:nvSpPr>
        <p:spPr>
          <a:xfrm>
            <a:off x="1141413" y="2097088"/>
            <a:ext cx="4166312" cy="3541714"/>
          </a:xfrm>
        </p:spPr>
        <p:txBody>
          <a:bodyPr/>
          <a:lstStyle/>
          <a:p>
            <a:r>
              <a:rPr lang="en-US" dirty="0" smtClean="0"/>
              <a:t>The purpose of this lab is to:</a:t>
            </a:r>
          </a:p>
          <a:p>
            <a:pPr marL="0" indent="0">
              <a:buNone/>
            </a:pPr>
            <a:r>
              <a:rPr lang="en-US" dirty="0">
                <a:effectLst/>
              </a:rPr>
              <a:t>Learn how a </a:t>
            </a:r>
            <a:r>
              <a:rPr lang="en-US" dirty="0" err="1">
                <a:effectLst/>
              </a:rPr>
              <a:t>Zener</a:t>
            </a:r>
            <a:r>
              <a:rPr lang="en-US" dirty="0">
                <a:effectLst/>
              </a:rPr>
              <a:t> Diode functions and build and test the </a:t>
            </a:r>
            <a:r>
              <a:rPr lang="en-US" dirty="0" err="1">
                <a:effectLst/>
              </a:rPr>
              <a:t>Zener</a:t>
            </a:r>
            <a:r>
              <a:rPr lang="en-US" dirty="0">
                <a:effectLst/>
              </a:rPr>
              <a:t> Diodes while using </a:t>
            </a:r>
            <a:r>
              <a:rPr lang="en-US" dirty="0" err="1">
                <a:effectLst/>
              </a:rPr>
              <a:t>multisim</a:t>
            </a:r>
            <a:r>
              <a:rPr lang="en-US" dirty="0">
                <a:effectLst/>
              </a:rPr>
              <a:t> and using the equipment in the lab.</a:t>
            </a:r>
          </a:p>
          <a:p>
            <a:pPr marL="0" indent="0">
              <a:buNone/>
            </a:pPr>
            <a:endParaRPr lang="en-US" dirty="0"/>
          </a:p>
        </p:txBody>
      </p:sp>
      <p:sp>
        <p:nvSpPr>
          <p:cNvPr id="4" name="Rectangle 3"/>
          <p:cNvSpPr/>
          <p:nvPr/>
        </p:nvSpPr>
        <p:spPr>
          <a:xfrm>
            <a:off x="5791199" y="2097088"/>
            <a:ext cx="6096000" cy="3963073"/>
          </a:xfrm>
          <a:prstGeom prst="rect">
            <a:avLst/>
          </a:prstGeom>
        </p:spPr>
        <p:txBody>
          <a:bodyPr>
            <a:spAutoFit/>
          </a:bodyPr>
          <a:lstStyle/>
          <a:p>
            <a:pPr>
              <a:lnSpc>
                <a:spcPct val="115000"/>
              </a:lnSpc>
            </a:pPr>
            <a:r>
              <a:rPr lang="en-US" sz="2000" dirty="0">
                <a:ea typeface="Calibri" panose="020F0502020204030204" pitchFamily="34" charset="0"/>
                <a:cs typeface="Times New Roman" panose="02020603050405020304" pitchFamily="18" charset="0"/>
              </a:rPr>
              <a:t>Parts needed: </a:t>
            </a:r>
          </a:p>
          <a:p>
            <a:pPr>
              <a:lnSpc>
                <a:spcPct val="115000"/>
              </a:lnSpc>
            </a:pPr>
            <a:r>
              <a:rPr lang="en-US" sz="2000" dirty="0">
                <a:ea typeface="Calibri" panose="020F0502020204030204" pitchFamily="34" charset="0"/>
                <a:cs typeface="Times New Roman" panose="02020603050405020304" pitchFamily="18" charset="0"/>
              </a:rPr>
              <a:t>1k Ohm Resistor</a:t>
            </a:r>
          </a:p>
          <a:p>
            <a:pPr>
              <a:lnSpc>
                <a:spcPct val="115000"/>
              </a:lnSpc>
            </a:pPr>
            <a:r>
              <a:rPr lang="en-US" sz="2000" dirty="0">
                <a:ea typeface="Calibri" panose="020F0502020204030204" pitchFamily="34" charset="0"/>
                <a:cs typeface="Times New Roman" panose="02020603050405020304" pitchFamily="18" charset="0"/>
              </a:rPr>
              <a:t>ZENER 1N4728A</a:t>
            </a:r>
          </a:p>
          <a:p>
            <a:pPr>
              <a:lnSpc>
                <a:spcPct val="115000"/>
              </a:lnSpc>
            </a:pPr>
            <a:r>
              <a:rPr lang="en-US" sz="2000" dirty="0">
                <a:ea typeface="Calibri" panose="020F0502020204030204" pitchFamily="34" charset="0"/>
                <a:cs typeface="Times New Roman" panose="02020603050405020304" pitchFamily="18" charset="0"/>
              </a:rPr>
              <a:t>ZENER, 1N4732A</a:t>
            </a:r>
          </a:p>
          <a:p>
            <a:pPr>
              <a:lnSpc>
                <a:spcPct val="115000"/>
              </a:lnSpc>
            </a:pPr>
            <a:r>
              <a:rPr lang="en-US" sz="2000" dirty="0">
                <a:ea typeface="Calibri" panose="020F0502020204030204" pitchFamily="34" charset="0"/>
                <a:cs typeface="Times New Roman" panose="02020603050405020304" pitchFamily="18" charset="0"/>
              </a:rPr>
              <a:t>ZENER, 1N4733A</a:t>
            </a:r>
          </a:p>
          <a:p>
            <a:pPr>
              <a:lnSpc>
                <a:spcPct val="115000"/>
              </a:lnSpc>
            </a:pPr>
            <a:r>
              <a:rPr lang="en-US" sz="2000" dirty="0">
                <a:ea typeface="Calibri" panose="020F0502020204030204" pitchFamily="34" charset="0"/>
                <a:cs typeface="Times New Roman" panose="02020603050405020304" pitchFamily="18" charset="0"/>
              </a:rPr>
              <a:t>ZENER 1N4735A </a:t>
            </a:r>
          </a:p>
          <a:p>
            <a:pPr>
              <a:lnSpc>
                <a:spcPct val="115000"/>
              </a:lnSpc>
            </a:pPr>
            <a:r>
              <a:rPr lang="en-US" sz="2000" dirty="0">
                <a:ea typeface="Calibri" panose="020F0502020204030204" pitchFamily="34" charset="0"/>
                <a:cs typeface="Times New Roman" panose="02020603050405020304" pitchFamily="18" charset="0"/>
              </a:rPr>
              <a:t>ZENER, </a:t>
            </a:r>
            <a:r>
              <a:rPr lang="en-US" sz="2000" dirty="0" smtClean="0">
                <a:ea typeface="Calibri" panose="020F0502020204030204" pitchFamily="34" charset="0"/>
                <a:cs typeface="Times New Roman" panose="02020603050405020304" pitchFamily="18" charset="0"/>
              </a:rPr>
              <a:t>1N4736A</a:t>
            </a:r>
            <a:endParaRPr lang="en-US" sz="2000" dirty="0">
              <a:ea typeface="Calibri" panose="020F0502020204030204" pitchFamily="34" charset="0"/>
              <a:cs typeface="Times New Roman" panose="02020603050405020304" pitchFamily="18" charset="0"/>
            </a:endParaRPr>
          </a:p>
          <a:p>
            <a:pPr>
              <a:lnSpc>
                <a:spcPct val="115000"/>
              </a:lnSpc>
            </a:pPr>
            <a:r>
              <a:rPr lang="en-US" sz="2000" dirty="0">
                <a:ea typeface="Calibri" panose="020F0502020204030204" pitchFamily="34" charset="0"/>
                <a:cs typeface="Times New Roman" panose="02020603050405020304" pitchFamily="18" charset="0"/>
              </a:rPr>
              <a:t>Equipment Needed: </a:t>
            </a:r>
          </a:p>
          <a:p>
            <a:pPr>
              <a:lnSpc>
                <a:spcPct val="115000"/>
              </a:lnSpc>
            </a:pPr>
            <a:r>
              <a:rPr lang="en-US" sz="2000" dirty="0">
                <a:ea typeface="Calibri" panose="020F0502020204030204" pitchFamily="34" charset="0"/>
                <a:cs typeface="Times New Roman" panose="02020603050405020304" pitchFamily="18" charset="0"/>
              </a:rPr>
              <a:t>1 – GDM-8245 Multi-meter</a:t>
            </a:r>
          </a:p>
          <a:p>
            <a:pPr>
              <a:lnSpc>
                <a:spcPct val="115000"/>
              </a:lnSpc>
            </a:pPr>
            <a:r>
              <a:rPr lang="en-US" sz="2000" dirty="0">
                <a:ea typeface="Calibri" panose="020F0502020204030204" pitchFamily="34" charset="0"/>
                <a:cs typeface="Times New Roman" panose="02020603050405020304" pitchFamily="18" charset="0"/>
              </a:rPr>
              <a:t>1 – HY1802D DC Power source</a:t>
            </a:r>
          </a:p>
          <a:p>
            <a:pPr>
              <a:lnSpc>
                <a:spcPct val="115000"/>
              </a:lnSpc>
            </a:pPr>
            <a:r>
              <a:rPr lang="en-US" sz="2000" dirty="0">
                <a:ea typeface="Calibri" panose="020F0502020204030204" pitchFamily="34" charset="0"/>
                <a:cs typeface="Times New Roman" panose="02020603050405020304" pitchFamily="18" charset="0"/>
              </a:rPr>
              <a:t>1 – Breadboard</a:t>
            </a:r>
          </a:p>
        </p:txBody>
      </p:sp>
    </p:spTree>
    <p:extLst>
      <p:ext uri="{BB962C8B-B14F-4D97-AF65-F5344CB8AC3E}">
        <p14:creationId xmlns:p14="http://schemas.microsoft.com/office/powerpoint/2010/main" val="1976426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95882"/>
            <a:ext cx="9905998" cy="1478570"/>
          </a:xfrm>
        </p:spPr>
        <p:txBody>
          <a:bodyPr/>
          <a:lstStyle/>
          <a:p>
            <a:r>
              <a:rPr lang="en-US" dirty="0" smtClean="0"/>
              <a:t>Lab 3: Part 2</a:t>
            </a:r>
            <a:endParaRPr lang="en-US" dirty="0"/>
          </a:p>
        </p:txBody>
      </p:sp>
      <p:pic>
        <p:nvPicPr>
          <p:cNvPr id="4" name="Content Placeholder 3"/>
          <p:cNvPicPr>
            <a:picLocks noGrp="1" noChangeAspect="1"/>
          </p:cNvPicPr>
          <p:nvPr>
            <p:ph idx="1"/>
          </p:nvPr>
        </p:nvPicPr>
        <p:blipFill>
          <a:blip r:embed="rId2"/>
          <a:stretch>
            <a:fillRect/>
          </a:stretch>
        </p:blipFill>
        <p:spPr>
          <a:xfrm>
            <a:off x="1141413" y="685048"/>
            <a:ext cx="4828463" cy="3856680"/>
          </a:xfrm>
          <a:prstGeom prst="rect">
            <a:avLst/>
          </a:prstGeom>
        </p:spPr>
      </p:pic>
      <p:pic>
        <p:nvPicPr>
          <p:cNvPr id="5" name="Picture 4"/>
          <p:cNvPicPr>
            <a:picLocks noChangeAspect="1"/>
          </p:cNvPicPr>
          <p:nvPr/>
        </p:nvPicPr>
        <p:blipFill>
          <a:blip r:embed="rId3"/>
          <a:stretch>
            <a:fillRect/>
          </a:stretch>
        </p:blipFill>
        <p:spPr>
          <a:xfrm>
            <a:off x="1141413" y="4657343"/>
            <a:ext cx="7184401" cy="1273886"/>
          </a:xfrm>
          <a:prstGeom prst="rect">
            <a:avLst/>
          </a:prstGeom>
        </p:spPr>
      </p:pic>
      <p:sp>
        <p:nvSpPr>
          <p:cNvPr id="6" name="TextBox 5"/>
          <p:cNvSpPr txBox="1"/>
          <p:nvPr/>
        </p:nvSpPr>
        <p:spPr>
          <a:xfrm>
            <a:off x="6094412" y="2144583"/>
            <a:ext cx="5686097" cy="954107"/>
          </a:xfrm>
          <a:prstGeom prst="rect">
            <a:avLst/>
          </a:prstGeom>
          <a:noFill/>
        </p:spPr>
        <p:txBody>
          <a:bodyPr wrap="square" rtlCol="0">
            <a:spAutoFit/>
          </a:bodyPr>
          <a:lstStyle/>
          <a:p>
            <a:r>
              <a:rPr lang="en-US" sz="2800" dirty="0" smtClean="0"/>
              <a:t>This is the simulation and simulation results of 5 different </a:t>
            </a:r>
            <a:r>
              <a:rPr lang="en-US" sz="2800" dirty="0" err="1" smtClean="0"/>
              <a:t>zener</a:t>
            </a:r>
            <a:r>
              <a:rPr lang="en-US" sz="2800" dirty="0" smtClean="0"/>
              <a:t> diodes </a:t>
            </a:r>
            <a:endParaRPr lang="en-US" sz="2800" dirty="0"/>
          </a:p>
        </p:txBody>
      </p:sp>
    </p:spTree>
    <p:extLst>
      <p:ext uri="{BB962C8B-B14F-4D97-AF65-F5344CB8AC3E}">
        <p14:creationId xmlns:p14="http://schemas.microsoft.com/office/powerpoint/2010/main" val="530326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840" y="0"/>
            <a:ext cx="9905998" cy="1478570"/>
          </a:xfrm>
        </p:spPr>
        <p:txBody>
          <a:bodyPr/>
          <a:lstStyle/>
          <a:p>
            <a:r>
              <a:rPr lang="en-US" dirty="0" smtClean="0"/>
              <a:t>Lab 3: Part 3 </a:t>
            </a:r>
            <a:endParaRPr lang="en-US" dirty="0"/>
          </a:p>
        </p:txBody>
      </p:sp>
      <p:sp>
        <p:nvSpPr>
          <p:cNvPr id="3" name="Content Placeholder 2"/>
          <p:cNvSpPr>
            <a:spLocks noGrp="1"/>
          </p:cNvSpPr>
          <p:nvPr>
            <p:ph idx="1"/>
          </p:nvPr>
        </p:nvSpPr>
        <p:spPr/>
        <p:txBody>
          <a:bodyPr/>
          <a:lstStyle/>
          <a:p>
            <a:r>
              <a:rPr lang="en-US" dirty="0" smtClean="0"/>
              <a:t>ADD Pictures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018730197"/>
              </p:ext>
            </p:extLst>
          </p:nvPr>
        </p:nvGraphicFramePr>
        <p:xfrm>
          <a:off x="884934" y="1029883"/>
          <a:ext cx="4835642" cy="4322702"/>
        </p:xfrm>
        <a:graphic>
          <a:graphicData uri="http://schemas.openxmlformats.org/presentationml/2006/ole">
            <mc:AlternateContent xmlns:mc="http://schemas.openxmlformats.org/markup-compatibility/2006">
              <mc:Choice xmlns:v="urn:schemas-microsoft-com:vml" Requires="v">
                <p:oleObj spid="_x0000_s2083" name="Acrobat Document" r:id="rId3" imgW="5829300" imgH="7543800" progId="Acrobat.Document.DC">
                  <p:embed/>
                </p:oleObj>
              </mc:Choice>
              <mc:Fallback>
                <p:oleObj name="Acrobat Document" r:id="rId3" imgW="5829300" imgH="7543800" progId="Acrobat.Document.DC">
                  <p:embed/>
                  <p:pic>
                    <p:nvPicPr>
                      <p:cNvPr id="0" name=""/>
                      <p:cNvPicPr/>
                      <p:nvPr/>
                    </p:nvPicPr>
                    <p:blipFill>
                      <a:blip r:embed="rId4"/>
                      <a:stretch>
                        <a:fillRect/>
                      </a:stretch>
                    </p:blipFill>
                    <p:spPr>
                      <a:xfrm>
                        <a:off x="884934" y="1029883"/>
                        <a:ext cx="4835642" cy="4322702"/>
                      </a:xfrm>
                      <a:prstGeom prst="rect">
                        <a:avLst/>
                      </a:prstGeom>
                    </p:spPr>
                  </p:pic>
                </p:oleObj>
              </mc:Fallback>
            </mc:AlternateContent>
          </a:graphicData>
        </a:graphic>
      </p:graphicFrame>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570788" y="619484"/>
            <a:ext cx="4322702" cy="5143500"/>
          </a:xfrm>
          <a:prstGeom prst="rect">
            <a:avLst/>
          </a:prstGeom>
        </p:spPr>
      </p:pic>
    </p:spTree>
    <p:extLst>
      <p:ext uri="{BB962C8B-B14F-4D97-AF65-F5344CB8AC3E}">
        <p14:creationId xmlns:p14="http://schemas.microsoft.com/office/powerpoint/2010/main" val="2309750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62068"/>
            <a:ext cx="9905998" cy="1478570"/>
          </a:xfrm>
        </p:spPr>
        <p:txBody>
          <a:bodyPr/>
          <a:lstStyle/>
          <a:p>
            <a:r>
              <a:rPr lang="en-US" dirty="0" smtClean="0"/>
              <a:t>Lab 3: Part 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37952" y="873981"/>
            <a:ext cx="4750419"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60664" y="694768"/>
            <a:ext cx="4750422" cy="5501927"/>
          </a:xfrm>
          <a:prstGeom prst="rect">
            <a:avLst/>
          </a:prstGeom>
        </p:spPr>
      </p:pic>
    </p:spTree>
    <p:extLst>
      <p:ext uri="{BB962C8B-B14F-4D97-AF65-F5344CB8AC3E}">
        <p14:creationId xmlns:p14="http://schemas.microsoft.com/office/powerpoint/2010/main" val="678463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Observations </a:t>
            </a:r>
            <a:endParaRPr lang="en-US" dirty="0"/>
          </a:p>
        </p:txBody>
      </p:sp>
      <p:sp>
        <p:nvSpPr>
          <p:cNvPr id="3" name="Content Placeholder 2"/>
          <p:cNvSpPr>
            <a:spLocks noGrp="1"/>
          </p:cNvSpPr>
          <p:nvPr>
            <p:ph idx="1"/>
          </p:nvPr>
        </p:nvSpPr>
        <p:spPr/>
        <p:txBody>
          <a:bodyPr/>
          <a:lstStyle/>
          <a:p>
            <a:r>
              <a:rPr lang="en-US" dirty="0" smtClean="0"/>
              <a:t>I this lab we observed that </a:t>
            </a:r>
            <a:r>
              <a:rPr lang="en-US" dirty="0" err="1" smtClean="0"/>
              <a:t>zener</a:t>
            </a:r>
            <a:r>
              <a:rPr lang="en-US" dirty="0" smtClean="0"/>
              <a:t> diodes work differently then regular diodes in the previous labs. </a:t>
            </a:r>
            <a:r>
              <a:rPr lang="en-US" dirty="0" err="1" smtClean="0"/>
              <a:t>Zener</a:t>
            </a:r>
            <a:r>
              <a:rPr lang="en-US" dirty="0" smtClean="0"/>
              <a:t> diodes work in reverse bias instead of the forward bias. </a:t>
            </a:r>
            <a:r>
              <a:rPr lang="en-US" dirty="0" err="1" smtClean="0"/>
              <a:t>Zener</a:t>
            </a:r>
            <a:r>
              <a:rPr lang="en-US" dirty="0" smtClean="0"/>
              <a:t> diodes are used to regulate voltages in a small circuit. </a:t>
            </a:r>
            <a:endParaRPr lang="en-US" dirty="0"/>
          </a:p>
        </p:txBody>
      </p:sp>
    </p:spTree>
    <p:extLst>
      <p:ext uri="{BB962C8B-B14F-4D97-AF65-F5344CB8AC3E}">
        <p14:creationId xmlns:p14="http://schemas.microsoft.com/office/powerpoint/2010/main" val="1260871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1: The Switching Diode	Date</a:t>
            </a:r>
            <a:r>
              <a:rPr lang="en-US" dirty="0" smtClean="0">
                <a:sym typeface="Wingdings" panose="05000000000000000000" pitchFamily="2" charset="2"/>
              </a:rPr>
              <a:t>: 09/05/18</a:t>
            </a:r>
            <a:br>
              <a:rPr lang="en-US" dirty="0" smtClean="0">
                <a:sym typeface="Wingdings" panose="05000000000000000000" pitchFamily="2" charset="2"/>
              </a:rPr>
            </a:br>
            <a:r>
              <a:rPr lang="en-US" dirty="0" smtClean="0">
                <a:sym typeface="Wingdings" panose="05000000000000000000" pitchFamily="2" charset="2"/>
              </a:rPr>
              <a:t>Lab Partner was Seth wills, Donald Stanley and Alex Drummond</a:t>
            </a:r>
            <a:endParaRPr lang="en-US" dirty="0"/>
          </a:p>
        </p:txBody>
      </p:sp>
      <p:sp>
        <p:nvSpPr>
          <p:cNvPr id="3" name="Content Placeholder 2"/>
          <p:cNvSpPr>
            <a:spLocks noGrp="1"/>
          </p:cNvSpPr>
          <p:nvPr>
            <p:ph idx="1"/>
          </p:nvPr>
        </p:nvSpPr>
        <p:spPr>
          <a:xfrm>
            <a:off x="1141412" y="2249486"/>
            <a:ext cx="3987635" cy="4214375"/>
          </a:xfrm>
        </p:spPr>
        <p:txBody>
          <a:bodyPr/>
          <a:lstStyle/>
          <a:p>
            <a:r>
              <a:rPr lang="en-US" dirty="0" smtClean="0"/>
              <a:t>The Purpose Of this Lab was to:</a:t>
            </a:r>
          </a:p>
          <a:p>
            <a:r>
              <a:rPr lang="en-US" dirty="0" smtClean="0">
                <a:effectLst/>
              </a:rPr>
              <a:t>Learn </a:t>
            </a:r>
            <a:r>
              <a:rPr lang="en-US" dirty="0">
                <a:effectLst/>
              </a:rPr>
              <a:t>how a switching diode functions and build and test the diode while using </a:t>
            </a:r>
            <a:r>
              <a:rPr lang="en-US" dirty="0" err="1">
                <a:effectLst/>
              </a:rPr>
              <a:t>multisim</a:t>
            </a:r>
            <a:r>
              <a:rPr lang="en-US" dirty="0">
                <a:effectLst/>
              </a:rPr>
              <a:t> and using the equipment in the lab.</a:t>
            </a:r>
          </a:p>
          <a:p>
            <a:pPr marL="0" indent="0">
              <a:buNone/>
            </a:pPr>
            <a:endParaRPr lang="en-US" dirty="0"/>
          </a:p>
        </p:txBody>
      </p:sp>
      <p:sp>
        <p:nvSpPr>
          <p:cNvPr id="4" name="TextBox 3"/>
          <p:cNvSpPr txBox="1"/>
          <p:nvPr/>
        </p:nvSpPr>
        <p:spPr>
          <a:xfrm>
            <a:off x="5665076" y="2385848"/>
            <a:ext cx="4750676" cy="2308324"/>
          </a:xfrm>
          <a:prstGeom prst="rect">
            <a:avLst/>
          </a:prstGeom>
          <a:noFill/>
        </p:spPr>
        <p:txBody>
          <a:bodyPr wrap="square" rtlCol="0">
            <a:spAutoFit/>
          </a:bodyPr>
          <a:lstStyle/>
          <a:p>
            <a:r>
              <a:rPr lang="en-US" sz="2400" dirty="0" smtClean="0"/>
              <a:t>Equipment Needed: </a:t>
            </a:r>
          </a:p>
          <a:p>
            <a:r>
              <a:rPr lang="en-US" sz="2400" dirty="0" err="1" smtClean="0"/>
              <a:t>Gwinsek</a:t>
            </a:r>
            <a:r>
              <a:rPr lang="en-US" sz="2400" dirty="0" smtClean="0"/>
              <a:t> GDM-8245 </a:t>
            </a:r>
            <a:r>
              <a:rPr lang="en-US" sz="2400" dirty="0" err="1" smtClean="0"/>
              <a:t>Multimeter</a:t>
            </a:r>
            <a:endParaRPr lang="en-US" sz="2400" dirty="0" smtClean="0"/>
          </a:p>
          <a:p>
            <a:r>
              <a:rPr lang="en-US" sz="2400" dirty="0" smtClean="0"/>
              <a:t>820 Ohm Resistor</a:t>
            </a:r>
          </a:p>
          <a:p>
            <a:r>
              <a:rPr lang="en-US" sz="2400" dirty="0" smtClean="0"/>
              <a:t>1N4128 Se Switching Diode</a:t>
            </a:r>
          </a:p>
          <a:p>
            <a:r>
              <a:rPr lang="en-US" sz="2400" dirty="0" smtClean="0"/>
              <a:t>1N4001 </a:t>
            </a:r>
            <a:r>
              <a:rPr lang="en-US" sz="2400" dirty="0"/>
              <a:t>Switching Diode</a:t>
            </a:r>
          </a:p>
          <a:p>
            <a:endParaRPr lang="en-US" sz="2400" dirty="0"/>
          </a:p>
        </p:txBody>
      </p:sp>
    </p:spTree>
    <p:extLst>
      <p:ext uri="{BB962C8B-B14F-4D97-AF65-F5344CB8AC3E}">
        <p14:creationId xmlns:p14="http://schemas.microsoft.com/office/powerpoint/2010/main" val="3712677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336" y="0"/>
            <a:ext cx="9905998" cy="1478570"/>
          </a:xfrm>
        </p:spPr>
        <p:txBody>
          <a:bodyPr/>
          <a:lstStyle/>
          <a:p>
            <a:r>
              <a:rPr lang="en-US" dirty="0" smtClean="0"/>
              <a:t>Lab 4: 9V +/- Power Supply</a:t>
            </a:r>
            <a:br>
              <a:rPr lang="en-US" dirty="0" smtClean="0"/>
            </a:br>
            <a:r>
              <a:rPr lang="en-US" dirty="0" smtClean="0"/>
              <a:t>Lab Partner was Seth Wills</a:t>
            </a:r>
            <a:endParaRPr lang="en-US" dirty="0"/>
          </a:p>
        </p:txBody>
      </p:sp>
      <p:sp>
        <p:nvSpPr>
          <p:cNvPr id="3" name="Content Placeholder 2"/>
          <p:cNvSpPr>
            <a:spLocks noGrp="1"/>
          </p:cNvSpPr>
          <p:nvPr>
            <p:ph idx="1"/>
          </p:nvPr>
        </p:nvSpPr>
        <p:spPr>
          <a:xfrm>
            <a:off x="1043672" y="1240919"/>
            <a:ext cx="8065649" cy="1618593"/>
          </a:xfrm>
        </p:spPr>
        <p:txBody>
          <a:bodyPr/>
          <a:lstStyle/>
          <a:p>
            <a:r>
              <a:rPr lang="en-US" dirty="0" smtClean="0"/>
              <a:t>The Purpose of this Lab is to Build and design/test a +/- 9 Volts DC Power Supply</a:t>
            </a:r>
            <a:endParaRPr lang="en-US" dirty="0"/>
          </a:p>
        </p:txBody>
      </p:sp>
      <p:sp>
        <p:nvSpPr>
          <p:cNvPr id="4" name="TextBox 3"/>
          <p:cNvSpPr txBox="1"/>
          <p:nvPr/>
        </p:nvSpPr>
        <p:spPr>
          <a:xfrm>
            <a:off x="900764" y="2283649"/>
            <a:ext cx="4175733" cy="3970318"/>
          </a:xfrm>
          <a:prstGeom prst="rect">
            <a:avLst/>
          </a:prstGeom>
          <a:noFill/>
        </p:spPr>
        <p:txBody>
          <a:bodyPr wrap="square" rtlCol="0">
            <a:spAutoFit/>
          </a:bodyPr>
          <a:lstStyle/>
          <a:p>
            <a:r>
              <a:rPr lang="en-US" sz="2800" b="1" dirty="0" smtClean="0"/>
              <a:t>Equipment Needed:</a:t>
            </a:r>
          </a:p>
          <a:p>
            <a:r>
              <a:rPr lang="en-US" sz="2800" dirty="0" smtClean="0"/>
              <a:t>HY1802D </a:t>
            </a:r>
            <a:r>
              <a:rPr lang="en-US" sz="2800" dirty="0"/>
              <a:t>DC Power Supply</a:t>
            </a:r>
            <a:br>
              <a:rPr lang="en-US" sz="2800" dirty="0"/>
            </a:br>
            <a:r>
              <a:rPr lang="en-US" sz="2800" dirty="0" err="1"/>
              <a:t>Gwinstek</a:t>
            </a:r>
            <a:r>
              <a:rPr lang="en-US" sz="2800" dirty="0"/>
              <a:t> GDM-8245 </a:t>
            </a:r>
            <a:r>
              <a:rPr lang="en-US" sz="2800" dirty="0" err="1" smtClean="0"/>
              <a:t>Multimeter</a:t>
            </a:r>
            <a:endParaRPr lang="en-US" sz="2800" dirty="0" smtClean="0"/>
          </a:p>
          <a:p>
            <a:r>
              <a:rPr lang="en-US" sz="2800" dirty="0" smtClean="0"/>
              <a:t>Circuit Board</a:t>
            </a:r>
          </a:p>
          <a:p>
            <a:r>
              <a:rPr lang="en-US" sz="2800" dirty="0" smtClean="0"/>
              <a:t>Soldering Gun and Solder</a:t>
            </a:r>
          </a:p>
          <a:p>
            <a:r>
              <a:rPr lang="en-US" sz="2800" dirty="0" smtClean="0"/>
              <a:t>12.6 volt Transformer</a:t>
            </a:r>
          </a:p>
          <a:p>
            <a:r>
              <a:rPr lang="en-US" sz="2800" dirty="0" smtClean="0"/>
              <a:t>Fuse Holder/fuse</a:t>
            </a:r>
          </a:p>
          <a:p>
            <a:r>
              <a:rPr lang="en-US" sz="2800" dirty="0" smtClean="0"/>
              <a:t>Switch</a:t>
            </a:r>
          </a:p>
        </p:txBody>
      </p:sp>
      <p:sp>
        <p:nvSpPr>
          <p:cNvPr id="5" name="Rectangle 4"/>
          <p:cNvSpPr/>
          <p:nvPr/>
        </p:nvSpPr>
        <p:spPr>
          <a:xfrm>
            <a:off x="5360276" y="2590148"/>
            <a:ext cx="6096000" cy="4985980"/>
          </a:xfrm>
          <a:prstGeom prst="rect">
            <a:avLst/>
          </a:prstGeom>
        </p:spPr>
        <p:txBody>
          <a:bodyPr>
            <a:spAutoFit/>
          </a:bodyPr>
          <a:lstStyle/>
          <a:p>
            <a:r>
              <a:rPr lang="en-US" sz="2400" dirty="0"/>
              <a:t>4-1N4007</a:t>
            </a:r>
          </a:p>
          <a:p>
            <a:r>
              <a:rPr lang="en-US" sz="2400" dirty="0"/>
              <a:t>4-400uf Capacitors</a:t>
            </a:r>
          </a:p>
          <a:p>
            <a:r>
              <a:rPr lang="en-US" sz="2400" dirty="0"/>
              <a:t>2- Orange LED’s</a:t>
            </a:r>
          </a:p>
          <a:p>
            <a:r>
              <a:rPr lang="en-US" sz="2400" dirty="0"/>
              <a:t>2-20 ohm Resistors</a:t>
            </a:r>
          </a:p>
          <a:p>
            <a:r>
              <a:rPr lang="en-US" sz="2400" dirty="0"/>
              <a:t>LM 317 and LM </a:t>
            </a:r>
            <a:r>
              <a:rPr lang="en-US" sz="2400" dirty="0" smtClean="0"/>
              <a:t>337</a:t>
            </a:r>
          </a:p>
          <a:p>
            <a:r>
              <a:rPr lang="en-US" sz="2400" dirty="0" smtClean="0"/>
              <a:t>2-330 Ohm Resistors</a:t>
            </a:r>
          </a:p>
          <a:p>
            <a:r>
              <a:rPr lang="en-US" sz="2400" dirty="0" smtClean="0"/>
              <a:t>2- Potentiometers</a:t>
            </a:r>
          </a:p>
          <a:p>
            <a:r>
              <a:rPr lang="en-US" sz="2400" dirty="0" smtClean="0"/>
              <a:t>2-240 Ohm Resistors</a:t>
            </a:r>
          </a:p>
          <a:p>
            <a:r>
              <a:rPr lang="en-US" sz="2400" dirty="0" smtClean="0"/>
              <a:t>2-100uf Capacitors</a:t>
            </a:r>
          </a:p>
          <a:p>
            <a:r>
              <a:rPr lang="en-US" sz="2400" dirty="0" smtClean="0"/>
              <a:t>2-90 Ohm resistors for the load</a:t>
            </a:r>
          </a:p>
          <a:p>
            <a:r>
              <a:rPr lang="en-US" sz="2400" dirty="0" smtClean="0"/>
              <a:t>2-10 Ohm Resistors for the load</a:t>
            </a:r>
            <a:endParaRPr lang="en-US" sz="2400" dirty="0"/>
          </a:p>
          <a:p>
            <a:endParaRPr lang="en-US" dirty="0"/>
          </a:p>
          <a:p>
            <a:endParaRPr lang="en-US" dirty="0"/>
          </a:p>
          <a:p>
            <a:endParaRPr lang="en-US" dirty="0"/>
          </a:p>
        </p:txBody>
      </p:sp>
    </p:spTree>
    <p:extLst>
      <p:ext uri="{BB962C8B-B14F-4D97-AF65-F5344CB8AC3E}">
        <p14:creationId xmlns:p14="http://schemas.microsoft.com/office/powerpoint/2010/main" val="2676726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537" y="-75164"/>
            <a:ext cx="9905998" cy="1478570"/>
          </a:xfrm>
        </p:spPr>
        <p:txBody>
          <a:bodyPr/>
          <a:lstStyle/>
          <a:p>
            <a:r>
              <a:rPr lang="en-US" dirty="0" smtClean="0"/>
              <a:t>Lab 4: Part 2</a:t>
            </a:r>
            <a:endParaRPr lang="en-US" dirty="0"/>
          </a:p>
        </p:txBody>
      </p:sp>
      <p:pic>
        <p:nvPicPr>
          <p:cNvPr id="4" name="Picture 3"/>
          <p:cNvPicPr>
            <a:picLocks noChangeAspect="1"/>
          </p:cNvPicPr>
          <p:nvPr/>
        </p:nvPicPr>
        <p:blipFill>
          <a:blip r:embed="rId2"/>
          <a:stretch>
            <a:fillRect/>
          </a:stretch>
        </p:blipFill>
        <p:spPr>
          <a:xfrm>
            <a:off x="1267537" y="880405"/>
            <a:ext cx="9302640" cy="4810339"/>
          </a:xfrm>
          <a:prstGeom prst="rect">
            <a:avLst/>
          </a:prstGeom>
        </p:spPr>
      </p:pic>
      <p:sp>
        <p:nvSpPr>
          <p:cNvPr id="5" name="TextBox 4"/>
          <p:cNvSpPr txBox="1"/>
          <p:nvPr/>
        </p:nvSpPr>
        <p:spPr>
          <a:xfrm>
            <a:off x="1397876" y="5906814"/>
            <a:ext cx="9172301" cy="646331"/>
          </a:xfrm>
          <a:prstGeom prst="rect">
            <a:avLst/>
          </a:prstGeom>
          <a:noFill/>
        </p:spPr>
        <p:txBody>
          <a:bodyPr wrap="square" rtlCol="0">
            <a:spAutoFit/>
          </a:bodyPr>
          <a:lstStyle/>
          <a:p>
            <a:r>
              <a:rPr lang="en-US" dirty="0" smtClean="0"/>
              <a:t>This is the </a:t>
            </a:r>
            <a:r>
              <a:rPr lang="en-US" dirty="0" err="1" smtClean="0"/>
              <a:t>multisim</a:t>
            </a:r>
            <a:r>
              <a:rPr lang="en-US" dirty="0" smtClean="0"/>
              <a:t> built from scratch in order to create and build/Test the +/- 9 Volts DC Power Supply</a:t>
            </a:r>
            <a:endParaRPr lang="en-US" dirty="0"/>
          </a:p>
        </p:txBody>
      </p:sp>
    </p:spTree>
    <p:extLst>
      <p:ext uri="{BB962C8B-B14F-4D97-AF65-F5344CB8AC3E}">
        <p14:creationId xmlns:p14="http://schemas.microsoft.com/office/powerpoint/2010/main" val="3063954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047" y="145552"/>
            <a:ext cx="9905998" cy="1478570"/>
          </a:xfrm>
        </p:spPr>
        <p:txBody>
          <a:bodyPr/>
          <a:lstStyle/>
          <a:p>
            <a:r>
              <a:rPr lang="en-US" dirty="0" smtClean="0"/>
              <a:t>Lab 4: Part 3</a:t>
            </a:r>
            <a:endParaRPr lang="en-US" dirty="0"/>
          </a:p>
        </p:txBody>
      </p:sp>
      <p:pic>
        <p:nvPicPr>
          <p:cNvPr id="4" name="Picture 3"/>
          <p:cNvPicPr>
            <a:picLocks noChangeAspect="1"/>
          </p:cNvPicPr>
          <p:nvPr/>
        </p:nvPicPr>
        <p:blipFill>
          <a:blip r:embed="rId2"/>
          <a:stretch>
            <a:fillRect/>
          </a:stretch>
        </p:blipFill>
        <p:spPr>
          <a:xfrm>
            <a:off x="1801592" y="1253523"/>
            <a:ext cx="8858907" cy="4416112"/>
          </a:xfrm>
          <a:prstGeom prst="rect">
            <a:avLst/>
          </a:prstGeom>
        </p:spPr>
      </p:pic>
      <p:sp>
        <p:nvSpPr>
          <p:cNvPr id="5" name="TextBox 4"/>
          <p:cNvSpPr txBox="1"/>
          <p:nvPr/>
        </p:nvSpPr>
        <p:spPr>
          <a:xfrm>
            <a:off x="1801592" y="5896303"/>
            <a:ext cx="8858907" cy="646331"/>
          </a:xfrm>
          <a:prstGeom prst="rect">
            <a:avLst/>
          </a:prstGeom>
          <a:noFill/>
        </p:spPr>
        <p:txBody>
          <a:bodyPr wrap="square" rtlCol="0">
            <a:spAutoFit/>
          </a:bodyPr>
          <a:lstStyle/>
          <a:p>
            <a:r>
              <a:rPr lang="en-US" dirty="0" smtClean="0"/>
              <a:t>This is our BOM (Bill of Materials) that we made in order to total up the cost and order all the parts for the Power Supply. Minimum cost was 25 dollars and we totaled up to $16.02</a:t>
            </a:r>
            <a:endParaRPr lang="en-US" dirty="0"/>
          </a:p>
        </p:txBody>
      </p:sp>
    </p:spTree>
    <p:extLst>
      <p:ext uri="{BB962C8B-B14F-4D97-AF65-F5344CB8AC3E}">
        <p14:creationId xmlns:p14="http://schemas.microsoft.com/office/powerpoint/2010/main" val="12581376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943" y="-474558"/>
            <a:ext cx="9905998" cy="1478570"/>
          </a:xfrm>
        </p:spPr>
        <p:txBody>
          <a:bodyPr/>
          <a:lstStyle/>
          <a:p>
            <a:r>
              <a:rPr lang="en-US" dirty="0" smtClean="0"/>
              <a:t>Lab 4: Part 4</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609701780"/>
              </p:ext>
            </p:extLst>
          </p:nvPr>
        </p:nvGraphicFramePr>
        <p:xfrm>
          <a:off x="7140521" y="515006"/>
          <a:ext cx="4186237" cy="5328745"/>
        </p:xfrm>
        <a:graphic>
          <a:graphicData uri="http://schemas.openxmlformats.org/presentationml/2006/ole">
            <mc:AlternateContent xmlns:mc="http://schemas.openxmlformats.org/markup-compatibility/2006">
              <mc:Choice xmlns:v="urn:schemas-microsoft-com:vml" Requires="v">
                <p:oleObj spid="_x0000_s5168" name="Acrobat Document" r:id="rId3" imgW="5829300" imgH="7543800" progId="Acrobat.Document.DC">
                  <p:embed/>
                </p:oleObj>
              </mc:Choice>
              <mc:Fallback>
                <p:oleObj name="Acrobat Document" r:id="rId3" imgW="5829300" imgH="7543800" progId="Acrobat.Document.DC">
                  <p:embed/>
                  <p:pic>
                    <p:nvPicPr>
                      <p:cNvPr id="0" name=""/>
                      <p:cNvPicPr/>
                      <p:nvPr/>
                    </p:nvPicPr>
                    <p:blipFill>
                      <a:blip r:embed="rId4"/>
                      <a:stretch>
                        <a:fillRect/>
                      </a:stretch>
                    </p:blipFill>
                    <p:spPr>
                      <a:xfrm>
                        <a:off x="7140521" y="515006"/>
                        <a:ext cx="4186237" cy="532874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14639216"/>
              </p:ext>
            </p:extLst>
          </p:nvPr>
        </p:nvGraphicFramePr>
        <p:xfrm>
          <a:off x="1383150" y="596572"/>
          <a:ext cx="4186237" cy="5247180"/>
        </p:xfrm>
        <a:graphic>
          <a:graphicData uri="http://schemas.openxmlformats.org/presentationml/2006/ole">
            <mc:AlternateContent xmlns:mc="http://schemas.openxmlformats.org/markup-compatibility/2006">
              <mc:Choice xmlns:v="urn:schemas-microsoft-com:vml" Requires="v">
                <p:oleObj spid="_x0000_s5169" name="Acrobat Document" r:id="rId5" imgW="5829300" imgH="7543800" progId="Acrobat.Document.DC">
                  <p:embed/>
                </p:oleObj>
              </mc:Choice>
              <mc:Fallback>
                <p:oleObj name="Acrobat Document" r:id="rId5" imgW="5829300" imgH="7543800" progId="Acrobat.Document.DC">
                  <p:embed/>
                  <p:pic>
                    <p:nvPicPr>
                      <p:cNvPr id="0" name=""/>
                      <p:cNvPicPr/>
                      <p:nvPr/>
                    </p:nvPicPr>
                    <p:blipFill>
                      <a:blip r:embed="rId6"/>
                      <a:stretch>
                        <a:fillRect/>
                      </a:stretch>
                    </p:blipFill>
                    <p:spPr>
                      <a:xfrm>
                        <a:off x="1383150" y="596572"/>
                        <a:ext cx="4186237" cy="5247180"/>
                      </a:xfrm>
                      <a:prstGeom prst="rect">
                        <a:avLst/>
                      </a:prstGeom>
                    </p:spPr>
                  </p:pic>
                </p:oleObj>
              </mc:Fallback>
            </mc:AlternateContent>
          </a:graphicData>
        </a:graphic>
      </p:graphicFrame>
      <p:sp>
        <p:nvSpPr>
          <p:cNvPr id="6" name="TextBox 5"/>
          <p:cNvSpPr txBox="1"/>
          <p:nvPr/>
        </p:nvSpPr>
        <p:spPr>
          <a:xfrm>
            <a:off x="1629103" y="6138041"/>
            <a:ext cx="4235669" cy="369332"/>
          </a:xfrm>
          <a:prstGeom prst="rect">
            <a:avLst/>
          </a:prstGeom>
          <a:noFill/>
        </p:spPr>
        <p:txBody>
          <a:bodyPr wrap="square" rtlCol="0">
            <a:spAutoFit/>
          </a:bodyPr>
          <a:lstStyle/>
          <a:p>
            <a:r>
              <a:rPr lang="en-US" dirty="0" smtClean="0"/>
              <a:t>Datasheet for LM337</a:t>
            </a:r>
            <a:endParaRPr lang="en-US" dirty="0"/>
          </a:p>
        </p:txBody>
      </p:sp>
      <p:sp>
        <p:nvSpPr>
          <p:cNvPr id="7" name="TextBox 6"/>
          <p:cNvSpPr txBox="1"/>
          <p:nvPr/>
        </p:nvSpPr>
        <p:spPr>
          <a:xfrm>
            <a:off x="7273459" y="6138041"/>
            <a:ext cx="3920359" cy="369332"/>
          </a:xfrm>
          <a:prstGeom prst="rect">
            <a:avLst/>
          </a:prstGeom>
          <a:noFill/>
        </p:spPr>
        <p:txBody>
          <a:bodyPr wrap="square" rtlCol="0">
            <a:spAutoFit/>
          </a:bodyPr>
          <a:lstStyle/>
          <a:p>
            <a:r>
              <a:rPr lang="en-US" dirty="0" smtClean="0"/>
              <a:t>Datasheet for LM317</a:t>
            </a:r>
            <a:endParaRPr lang="en-US" dirty="0"/>
          </a:p>
        </p:txBody>
      </p:sp>
    </p:spTree>
    <p:extLst>
      <p:ext uri="{BB962C8B-B14F-4D97-AF65-F5344CB8AC3E}">
        <p14:creationId xmlns:p14="http://schemas.microsoft.com/office/powerpoint/2010/main" val="13910305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151" y="0"/>
            <a:ext cx="9905998" cy="1478570"/>
          </a:xfrm>
        </p:spPr>
        <p:txBody>
          <a:bodyPr/>
          <a:lstStyle/>
          <a:p>
            <a:r>
              <a:rPr lang="en-US" dirty="0" smtClean="0"/>
              <a:t>Lab 4: Part 5</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93404" y="612556"/>
            <a:ext cx="4455729" cy="508175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4891"/>
          <a:stretch/>
        </p:blipFill>
        <p:spPr>
          <a:xfrm>
            <a:off x="5862145" y="925567"/>
            <a:ext cx="5427004" cy="4455730"/>
          </a:xfrm>
          <a:prstGeom prst="rect">
            <a:avLst/>
          </a:prstGeom>
        </p:spPr>
      </p:pic>
      <p:sp>
        <p:nvSpPr>
          <p:cNvPr id="6" name="TextBox 5"/>
          <p:cNvSpPr txBox="1"/>
          <p:nvPr/>
        </p:nvSpPr>
        <p:spPr>
          <a:xfrm>
            <a:off x="1383151" y="5429701"/>
            <a:ext cx="3924573" cy="1477328"/>
          </a:xfrm>
          <a:prstGeom prst="rect">
            <a:avLst/>
          </a:prstGeom>
          <a:noFill/>
        </p:spPr>
        <p:txBody>
          <a:bodyPr wrap="square" rtlCol="0">
            <a:spAutoFit/>
          </a:bodyPr>
          <a:lstStyle/>
          <a:p>
            <a:r>
              <a:rPr lang="en-US" dirty="0" smtClean="0"/>
              <a:t>This is the dc power supply with only the positive led working, but we found out in the negative side that we had a cold solder joint in the ground bus which caused the LED to become inactive</a:t>
            </a:r>
            <a:endParaRPr lang="en-US" dirty="0"/>
          </a:p>
        </p:txBody>
      </p:sp>
      <p:sp>
        <p:nvSpPr>
          <p:cNvPr id="7" name="TextBox 6"/>
          <p:cNvSpPr txBox="1"/>
          <p:nvPr/>
        </p:nvSpPr>
        <p:spPr>
          <a:xfrm>
            <a:off x="5862145" y="5591503"/>
            <a:ext cx="5205248" cy="646331"/>
          </a:xfrm>
          <a:prstGeom prst="rect">
            <a:avLst/>
          </a:prstGeom>
          <a:noFill/>
        </p:spPr>
        <p:txBody>
          <a:bodyPr wrap="square" rtlCol="0">
            <a:spAutoFit/>
          </a:bodyPr>
          <a:lstStyle/>
          <a:p>
            <a:r>
              <a:rPr lang="en-US" dirty="0" smtClean="0"/>
              <a:t>Our startup time for our power supply was 75 milliseconds</a:t>
            </a:r>
            <a:endParaRPr lang="en-US" dirty="0"/>
          </a:p>
        </p:txBody>
      </p:sp>
    </p:spTree>
    <p:extLst>
      <p:ext uri="{BB962C8B-B14F-4D97-AF65-F5344CB8AC3E}">
        <p14:creationId xmlns:p14="http://schemas.microsoft.com/office/powerpoint/2010/main" val="1415425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903" y="0"/>
            <a:ext cx="9905998" cy="1478570"/>
          </a:xfrm>
        </p:spPr>
        <p:txBody>
          <a:bodyPr/>
          <a:lstStyle/>
          <a:p>
            <a:r>
              <a:rPr lang="en-US" dirty="0" smtClean="0"/>
              <a:t>Lab 4: Part 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37" y="1229710"/>
            <a:ext cx="4555194" cy="441959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7655" b="14150"/>
          <a:stretch/>
        </p:blipFill>
        <p:spPr>
          <a:xfrm>
            <a:off x="5655085" y="1229710"/>
            <a:ext cx="5255172" cy="4409202"/>
          </a:xfrm>
          <a:prstGeom prst="rect">
            <a:avLst/>
          </a:prstGeom>
        </p:spPr>
      </p:pic>
      <p:sp>
        <p:nvSpPr>
          <p:cNvPr id="6" name="TextBox 5"/>
          <p:cNvSpPr txBox="1"/>
          <p:nvPr/>
        </p:nvSpPr>
        <p:spPr>
          <a:xfrm>
            <a:off x="1439917" y="5896303"/>
            <a:ext cx="4078014" cy="646331"/>
          </a:xfrm>
          <a:prstGeom prst="rect">
            <a:avLst/>
          </a:prstGeom>
          <a:noFill/>
        </p:spPr>
        <p:txBody>
          <a:bodyPr wrap="square" rtlCol="0">
            <a:spAutoFit/>
          </a:bodyPr>
          <a:lstStyle/>
          <a:p>
            <a:r>
              <a:rPr lang="en-US" dirty="0" smtClean="0"/>
              <a:t>Measuring the 91 ohm resistor which is the load</a:t>
            </a:r>
            <a:endParaRPr lang="en-US" dirty="0"/>
          </a:p>
        </p:txBody>
      </p:sp>
      <p:sp>
        <p:nvSpPr>
          <p:cNvPr id="7" name="TextBox 6"/>
          <p:cNvSpPr txBox="1"/>
          <p:nvPr/>
        </p:nvSpPr>
        <p:spPr>
          <a:xfrm>
            <a:off x="5896303" y="5896303"/>
            <a:ext cx="4855780" cy="923330"/>
          </a:xfrm>
          <a:prstGeom prst="rect">
            <a:avLst/>
          </a:prstGeom>
          <a:noFill/>
        </p:spPr>
        <p:txBody>
          <a:bodyPr wrap="square" rtlCol="0">
            <a:spAutoFit/>
          </a:bodyPr>
          <a:lstStyle/>
          <a:p>
            <a:r>
              <a:rPr lang="en-US" dirty="0" smtClean="0"/>
              <a:t>This is the complete build for the power supply after we fixed the cold solder joints in the ground bus</a:t>
            </a:r>
            <a:endParaRPr lang="en-US" dirty="0"/>
          </a:p>
        </p:txBody>
      </p:sp>
    </p:spTree>
    <p:extLst>
      <p:ext uri="{BB962C8B-B14F-4D97-AF65-F5344CB8AC3E}">
        <p14:creationId xmlns:p14="http://schemas.microsoft.com/office/powerpoint/2010/main" val="3573590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496" y="282187"/>
            <a:ext cx="9905998" cy="1478570"/>
          </a:xfrm>
        </p:spPr>
        <p:txBody>
          <a:bodyPr/>
          <a:lstStyle/>
          <a:p>
            <a:r>
              <a:rPr lang="en-US" dirty="0" smtClean="0"/>
              <a:t>Lab 4: Part 7</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067" y="1377129"/>
            <a:ext cx="5301428" cy="397607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495" y="1377129"/>
            <a:ext cx="5301428" cy="3976072"/>
          </a:xfrm>
          <a:prstGeom prst="rect">
            <a:avLst/>
          </a:prstGeom>
        </p:spPr>
      </p:pic>
      <p:sp>
        <p:nvSpPr>
          <p:cNvPr id="6" name="TextBox 5"/>
          <p:cNvSpPr txBox="1"/>
          <p:nvPr/>
        </p:nvSpPr>
        <p:spPr>
          <a:xfrm>
            <a:off x="1225496" y="5580993"/>
            <a:ext cx="4239883" cy="646331"/>
          </a:xfrm>
          <a:prstGeom prst="rect">
            <a:avLst/>
          </a:prstGeom>
          <a:noFill/>
        </p:spPr>
        <p:txBody>
          <a:bodyPr wrap="square" rtlCol="0">
            <a:spAutoFit/>
          </a:bodyPr>
          <a:lstStyle/>
          <a:p>
            <a:r>
              <a:rPr lang="en-US" dirty="0" smtClean="0"/>
              <a:t>This is the negative voltage coming from thee put of the power supply</a:t>
            </a:r>
            <a:endParaRPr lang="en-US" dirty="0"/>
          </a:p>
        </p:txBody>
      </p:sp>
      <p:sp>
        <p:nvSpPr>
          <p:cNvPr id="7" name="Rectangle 6"/>
          <p:cNvSpPr/>
          <p:nvPr/>
        </p:nvSpPr>
        <p:spPr>
          <a:xfrm>
            <a:off x="6178495" y="5580992"/>
            <a:ext cx="5214719" cy="646331"/>
          </a:xfrm>
          <a:prstGeom prst="rect">
            <a:avLst/>
          </a:prstGeom>
        </p:spPr>
        <p:txBody>
          <a:bodyPr wrap="square">
            <a:spAutoFit/>
          </a:bodyPr>
          <a:lstStyle/>
          <a:p>
            <a:r>
              <a:rPr lang="en-US" dirty="0"/>
              <a:t>This is the </a:t>
            </a:r>
            <a:r>
              <a:rPr lang="en-US" dirty="0" smtClean="0"/>
              <a:t>positive </a:t>
            </a:r>
            <a:r>
              <a:rPr lang="en-US" dirty="0"/>
              <a:t>voltage coming from thee put of the power supply</a:t>
            </a:r>
          </a:p>
        </p:txBody>
      </p:sp>
    </p:spTree>
    <p:extLst>
      <p:ext uri="{BB962C8B-B14F-4D97-AF65-F5344CB8AC3E}">
        <p14:creationId xmlns:p14="http://schemas.microsoft.com/office/powerpoint/2010/main" val="1203168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77084"/>
            <a:ext cx="9905998" cy="1478570"/>
          </a:xfrm>
        </p:spPr>
        <p:txBody>
          <a:bodyPr/>
          <a:lstStyle/>
          <a:p>
            <a:r>
              <a:rPr lang="en-US" dirty="0" smtClean="0"/>
              <a:t>Lab 4: Part 8</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02" y="1271751"/>
            <a:ext cx="5038670" cy="40747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772" y="1271751"/>
            <a:ext cx="5948855" cy="4074728"/>
          </a:xfrm>
          <a:prstGeom prst="rect">
            <a:avLst/>
          </a:prstGeom>
        </p:spPr>
      </p:pic>
      <p:sp>
        <p:nvSpPr>
          <p:cNvPr id="6" name="TextBox 5"/>
          <p:cNvSpPr txBox="1"/>
          <p:nvPr/>
        </p:nvSpPr>
        <p:spPr>
          <a:xfrm>
            <a:off x="1366345" y="5623034"/>
            <a:ext cx="3867807" cy="646331"/>
          </a:xfrm>
          <a:prstGeom prst="rect">
            <a:avLst/>
          </a:prstGeom>
          <a:noFill/>
        </p:spPr>
        <p:txBody>
          <a:bodyPr wrap="square" rtlCol="0">
            <a:spAutoFit/>
          </a:bodyPr>
          <a:lstStyle/>
          <a:p>
            <a:r>
              <a:rPr lang="en-US" dirty="0" smtClean="0"/>
              <a:t>This is the solder job done by Jarred Clark and Seth Wills.</a:t>
            </a:r>
            <a:endParaRPr lang="en-US" dirty="0"/>
          </a:p>
        </p:txBody>
      </p:sp>
      <p:sp>
        <p:nvSpPr>
          <p:cNvPr id="9" name="TextBox 8"/>
          <p:cNvSpPr txBox="1"/>
          <p:nvPr/>
        </p:nvSpPr>
        <p:spPr>
          <a:xfrm>
            <a:off x="6094412" y="5486400"/>
            <a:ext cx="5267271" cy="1200329"/>
          </a:xfrm>
          <a:prstGeom prst="rect">
            <a:avLst/>
          </a:prstGeom>
          <a:noFill/>
        </p:spPr>
        <p:txBody>
          <a:bodyPr wrap="square" rtlCol="0">
            <a:spAutoFit/>
          </a:bodyPr>
          <a:lstStyle/>
          <a:p>
            <a:r>
              <a:rPr lang="en-US" dirty="0" smtClean="0"/>
              <a:t>The transformer that we received from </a:t>
            </a:r>
            <a:r>
              <a:rPr lang="en-US" dirty="0" err="1" smtClean="0"/>
              <a:t>electronix</a:t>
            </a:r>
            <a:r>
              <a:rPr lang="en-US" dirty="0" smtClean="0"/>
              <a:t> express was manufactured wrong where the blue wire is not the center tap but was one of the inputs to the rectifier</a:t>
            </a:r>
            <a:endParaRPr lang="en-US" dirty="0"/>
          </a:p>
        </p:txBody>
      </p:sp>
    </p:spTree>
    <p:extLst>
      <p:ext uri="{BB962C8B-B14F-4D97-AF65-F5344CB8AC3E}">
        <p14:creationId xmlns:p14="http://schemas.microsoft.com/office/powerpoint/2010/main" val="25936888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0"/>
            <a:ext cx="9905998" cy="1478570"/>
          </a:xfrm>
        </p:spPr>
        <p:txBody>
          <a:bodyPr/>
          <a:lstStyle/>
          <a:p>
            <a:r>
              <a:rPr lang="en-US" dirty="0" smtClean="0"/>
              <a:t>Lab 4: Part 8</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838" y="1334814"/>
            <a:ext cx="5143500" cy="39591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338" y="1334814"/>
            <a:ext cx="5444633" cy="3959114"/>
          </a:xfrm>
          <a:prstGeom prst="rect">
            <a:avLst/>
          </a:prstGeom>
        </p:spPr>
      </p:pic>
      <p:sp>
        <p:nvSpPr>
          <p:cNvPr id="6" name="TextBox 5"/>
          <p:cNvSpPr txBox="1"/>
          <p:nvPr/>
        </p:nvSpPr>
        <p:spPr>
          <a:xfrm>
            <a:off x="1303283" y="5486400"/>
            <a:ext cx="3993931" cy="646331"/>
          </a:xfrm>
          <a:prstGeom prst="rect">
            <a:avLst/>
          </a:prstGeom>
          <a:noFill/>
        </p:spPr>
        <p:txBody>
          <a:bodyPr wrap="square" rtlCol="0">
            <a:spAutoFit/>
          </a:bodyPr>
          <a:lstStyle/>
          <a:p>
            <a:r>
              <a:rPr lang="en-US" dirty="0" smtClean="0"/>
              <a:t>This is the positive voltage after we applied the 91 ohm load</a:t>
            </a:r>
            <a:endParaRPr lang="en-US" dirty="0"/>
          </a:p>
        </p:txBody>
      </p:sp>
      <p:sp>
        <p:nvSpPr>
          <p:cNvPr id="7" name="TextBox 6"/>
          <p:cNvSpPr txBox="1"/>
          <p:nvPr/>
        </p:nvSpPr>
        <p:spPr>
          <a:xfrm>
            <a:off x="6432331" y="5496910"/>
            <a:ext cx="4456386" cy="646331"/>
          </a:xfrm>
          <a:prstGeom prst="rect">
            <a:avLst/>
          </a:prstGeom>
          <a:noFill/>
        </p:spPr>
        <p:txBody>
          <a:bodyPr wrap="square" rtlCol="0">
            <a:spAutoFit/>
          </a:bodyPr>
          <a:lstStyle/>
          <a:p>
            <a:r>
              <a:rPr lang="en-US" dirty="0" smtClean="0"/>
              <a:t>This is a picture of Seth and I soldering the components onto the board</a:t>
            </a:r>
            <a:endParaRPr lang="en-US" dirty="0"/>
          </a:p>
        </p:txBody>
      </p:sp>
    </p:spTree>
    <p:extLst>
      <p:ext uri="{BB962C8B-B14F-4D97-AF65-F5344CB8AC3E}">
        <p14:creationId xmlns:p14="http://schemas.microsoft.com/office/powerpoint/2010/main" val="15562522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smtClean="0"/>
              <a:t>Lab 4: Part 9</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744" y="1114095"/>
            <a:ext cx="6723336" cy="4414346"/>
          </a:xfrm>
          <a:prstGeom prst="rect">
            <a:avLst/>
          </a:prstGeom>
        </p:spPr>
      </p:pic>
      <p:sp>
        <p:nvSpPr>
          <p:cNvPr id="5" name="TextBox 4"/>
          <p:cNvSpPr txBox="1"/>
          <p:nvPr/>
        </p:nvSpPr>
        <p:spPr>
          <a:xfrm>
            <a:off x="2942897" y="5749159"/>
            <a:ext cx="6526924" cy="369332"/>
          </a:xfrm>
          <a:prstGeom prst="rect">
            <a:avLst/>
          </a:prstGeom>
          <a:noFill/>
        </p:spPr>
        <p:txBody>
          <a:bodyPr wrap="square" rtlCol="0">
            <a:spAutoFit/>
          </a:bodyPr>
          <a:lstStyle/>
          <a:p>
            <a:r>
              <a:rPr lang="en-US" dirty="0" smtClean="0"/>
              <a:t>The load resistance is measured from the </a:t>
            </a:r>
            <a:r>
              <a:rPr lang="en-US" dirty="0" err="1" smtClean="0"/>
              <a:t>multimeter</a:t>
            </a:r>
            <a:r>
              <a:rPr lang="en-US" dirty="0" smtClean="0"/>
              <a:t> of 90.28 ohms</a:t>
            </a:r>
            <a:endParaRPr lang="en-US" dirty="0"/>
          </a:p>
        </p:txBody>
      </p:sp>
    </p:spTree>
    <p:extLst>
      <p:ext uri="{BB962C8B-B14F-4D97-AF65-F5344CB8AC3E}">
        <p14:creationId xmlns:p14="http://schemas.microsoft.com/office/powerpoint/2010/main" val="3803926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959" y="0"/>
            <a:ext cx="9905998" cy="1478570"/>
          </a:xfrm>
        </p:spPr>
        <p:txBody>
          <a:bodyPr/>
          <a:lstStyle/>
          <a:p>
            <a:r>
              <a:rPr lang="en-US" dirty="0" smtClean="0"/>
              <a:t>Lab 1: Part 2</a:t>
            </a:r>
            <a:endParaRPr lang="en-US" dirty="0"/>
          </a:p>
        </p:txBody>
      </p:sp>
      <p:pic>
        <p:nvPicPr>
          <p:cNvPr id="8" name="Content Placeholder 7"/>
          <p:cNvPicPr>
            <a:picLocks noGrp="1" noChangeAspect="1"/>
          </p:cNvPicPr>
          <p:nvPr>
            <p:ph idx="1"/>
          </p:nvPr>
        </p:nvPicPr>
        <p:blipFill>
          <a:blip r:embed="rId2"/>
          <a:stretch>
            <a:fillRect/>
          </a:stretch>
        </p:blipFill>
        <p:spPr>
          <a:xfrm>
            <a:off x="902959" y="1103558"/>
            <a:ext cx="5122563" cy="2364856"/>
          </a:xfrm>
          <a:prstGeom prst="rect">
            <a:avLst/>
          </a:prstGeom>
        </p:spPr>
      </p:pic>
      <p:pic>
        <p:nvPicPr>
          <p:cNvPr id="9" name="Picture 8"/>
          <p:cNvPicPr>
            <a:picLocks noChangeAspect="1"/>
          </p:cNvPicPr>
          <p:nvPr/>
        </p:nvPicPr>
        <p:blipFill>
          <a:blip r:embed="rId3"/>
          <a:stretch>
            <a:fillRect/>
          </a:stretch>
        </p:blipFill>
        <p:spPr>
          <a:xfrm>
            <a:off x="6414404" y="1103558"/>
            <a:ext cx="4873705" cy="2364856"/>
          </a:xfrm>
          <a:prstGeom prst="rect">
            <a:avLst/>
          </a:prstGeom>
        </p:spPr>
      </p:pic>
      <p:sp>
        <p:nvSpPr>
          <p:cNvPr id="11" name="TextBox 10"/>
          <p:cNvSpPr txBox="1"/>
          <p:nvPr/>
        </p:nvSpPr>
        <p:spPr>
          <a:xfrm>
            <a:off x="1009926" y="4735679"/>
            <a:ext cx="10031191" cy="923330"/>
          </a:xfrm>
          <a:prstGeom prst="rect">
            <a:avLst/>
          </a:prstGeom>
          <a:noFill/>
        </p:spPr>
        <p:txBody>
          <a:bodyPr wrap="square" rtlCol="0">
            <a:spAutoFit/>
          </a:bodyPr>
          <a:lstStyle/>
          <a:p>
            <a:r>
              <a:rPr lang="en-US" dirty="0" smtClean="0"/>
              <a:t>This </a:t>
            </a:r>
            <a:r>
              <a:rPr lang="en-US" dirty="0" err="1" smtClean="0"/>
              <a:t>multisim</a:t>
            </a:r>
            <a:r>
              <a:rPr lang="en-US" dirty="0" smtClean="0"/>
              <a:t> is a simulation of the 1N4148 diode in the forward and reverse bias. The diodes we used have a voltage drop of .7 volts. In the forward bias phase you get an output of a high (shown as 8.328 Volts)but in the reverse bias you get a low(shown as 7.462 </a:t>
            </a:r>
            <a:r>
              <a:rPr lang="en-US" dirty="0" err="1" smtClean="0"/>
              <a:t>NanoVolts</a:t>
            </a:r>
            <a:r>
              <a:rPr lang="en-US" dirty="0" smtClean="0"/>
              <a:t>) output.</a:t>
            </a:r>
            <a:endParaRPr lang="en-US" dirty="0"/>
          </a:p>
        </p:txBody>
      </p:sp>
      <p:sp>
        <p:nvSpPr>
          <p:cNvPr id="3" name="TextBox 2"/>
          <p:cNvSpPr txBox="1"/>
          <p:nvPr/>
        </p:nvSpPr>
        <p:spPr>
          <a:xfrm>
            <a:off x="6512312" y="3468414"/>
            <a:ext cx="1569660" cy="369332"/>
          </a:xfrm>
          <a:prstGeom prst="rect">
            <a:avLst/>
          </a:prstGeom>
          <a:noFill/>
        </p:spPr>
        <p:txBody>
          <a:bodyPr wrap="none" rtlCol="0">
            <a:spAutoFit/>
          </a:bodyPr>
          <a:lstStyle/>
          <a:p>
            <a:r>
              <a:rPr lang="en-US" dirty="0" smtClean="0"/>
              <a:t>Forward bias	</a:t>
            </a:r>
            <a:endParaRPr lang="en-US" dirty="0"/>
          </a:p>
        </p:txBody>
      </p:sp>
      <p:sp>
        <p:nvSpPr>
          <p:cNvPr id="7" name="TextBox 6"/>
          <p:cNvSpPr txBox="1"/>
          <p:nvPr/>
        </p:nvSpPr>
        <p:spPr>
          <a:xfrm>
            <a:off x="9006468" y="3468414"/>
            <a:ext cx="1335366" cy="369332"/>
          </a:xfrm>
          <a:prstGeom prst="rect">
            <a:avLst/>
          </a:prstGeom>
          <a:noFill/>
        </p:spPr>
        <p:txBody>
          <a:bodyPr wrap="none" rtlCol="0">
            <a:spAutoFit/>
          </a:bodyPr>
          <a:lstStyle/>
          <a:p>
            <a:r>
              <a:rPr lang="en-US" dirty="0" smtClean="0"/>
              <a:t>Reverse bias</a:t>
            </a:r>
            <a:endParaRPr lang="en-US" dirty="0"/>
          </a:p>
        </p:txBody>
      </p:sp>
    </p:spTree>
    <p:extLst>
      <p:ext uri="{BB962C8B-B14F-4D97-AF65-F5344CB8AC3E}">
        <p14:creationId xmlns:p14="http://schemas.microsoft.com/office/powerpoint/2010/main" val="2784848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Observations</a:t>
            </a:r>
            <a:endParaRPr lang="en-US" dirty="0"/>
          </a:p>
        </p:txBody>
      </p:sp>
      <p:sp>
        <p:nvSpPr>
          <p:cNvPr id="3" name="Content Placeholder 2"/>
          <p:cNvSpPr>
            <a:spLocks noGrp="1"/>
          </p:cNvSpPr>
          <p:nvPr>
            <p:ph idx="1"/>
          </p:nvPr>
        </p:nvSpPr>
        <p:spPr>
          <a:xfrm>
            <a:off x="1141412" y="1989842"/>
            <a:ext cx="9905999" cy="3541714"/>
          </a:xfrm>
        </p:spPr>
        <p:txBody>
          <a:bodyPr>
            <a:normAutofit lnSpcReduction="10000"/>
          </a:bodyPr>
          <a:lstStyle/>
          <a:p>
            <a:pPr marL="0" indent="0">
              <a:buNone/>
            </a:pPr>
            <a:r>
              <a:rPr lang="en-US" dirty="0" smtClean="0"/>
              <a:t>When building the +/- 9 volts DC Power Supply we ran into multiple issues such as the transformer being manufactured wrong. The potentiometer were not adjusting the voltage for the output due to a cold solder joint in the ground bus. Their for at the beginning our negative LED was not work also due to a cold solder joint in the ground bus. The 20 Ohm resistor in our pi filter was causing to much of a voltage drop and only giving us 7 volts for the output so we replaced the resistor with a wire jumper and then the output turned to 9 volts and the potentiometer started to function right.</a:t>
            </a:r>
            <a:endParaRPr lang="en-US" dirty="0"/>
          </a:p>
        </p:txBody>
      </p:sp>
    </p:spTree>
    <p:extLst>
      <p:ext uri="{BB962C8B-B14F-4D97-AF65-F5344CB8AC3E}">
        <p14:creationId xmlns:p14="http://schemas.microsoft.com/office/powerpoint/2010/main" val="816105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483"/>
            <a:ext cx="9905998" cy="1478570"/>
          </a:xfrm>
        </p:spPr>
        <p:txBody>
          <a:bodyPr>
            <a:normAutofit fontScale="90000"/>
          </a:bodyPr>
          <a:lstStyle/>
          <a:p>
            <a:r>
              <a:rPr lang="en-US" dirty="0" smtClean="0"/>
              <a:t>Lab 5: Common Emitter </a:t>
            </a:r>
            <a:r>
              <a:rPr lang="en-US" dirty="0"/>
              <a:t>Amplifier</a:t>
            </a:r>
            <a:br>
              <a:rPr lang="en-US" dirty="0"/>
            </a:br>
            <a:r>
              <a:rPr lang="en-US" dirty="0"/>
              <a:t>Lab Partner was Seth wills and Alex </a:t>
            </a:r>
            <a:r>
              <a:rPr lang="en-US" dirty="0" smtClean="0"/>
              <a:t>Drummond and Donald Stanley </a:t>
            </a:r>
            <a:endParaRPr lang="en-US" dirty="0"/>
          </a:p>
        </p:txBody>
      </p:sp>
      <p:sp>
        <p:nvSpPr>
          <p:cNvPr id="3" name="Content Placeholder 2"/>
          <p:cNvSpPr>
            <a:spLocks noGrp="1"/>
          </p:cNvSpPr>
          <p:nvPr>
            <p:ph idx="1"/>
          </p:nvPr>
        </p:nvSpPr>
        <p:spPr>
          <a:xfrm>
            <a:off x="1018749" y="1480053"/>
            <a:ext cx="4040188" cy="3541714"/>
          </a:xfrm>
        </p:spPr>
        <p:txBody>
          <a:bodyPr/>
          <a:lstStyle/>
          <a:p>
            <a:r>
              <a:rPr lang="en-US" dirty="0" smtClean="0"/>
              <a:t>The purpose of this lab is to:</a:t>
            </a:r>
          </a:p>
          <a:p>
            <a:pPr marL="0" indent="0">
              <a:buNone/>
            </a:pPr>
            <a:r>
              <a:rPr lang="en-US" dirty="0" smtClean="0"/>
              <a:t>See how a common a transistor is used for a common emitter amplifier </a:t>
            </a:r>
          </a:p>
          <a:p>
            <a:pPr marL="0" indent="0">
              <a:buNone/>
            </a:pPr>
            <a:endParaRPr lang="en-US" dirty="0"/>
          </a:p>
        </p:txBody>
      </p:sp>
      <p:sp>
        <p:nvSpPr>
          <p:cNvPr id="4" name="TextBox 3"/>
          <p:cNvSpPr txBox="1"/>
          <p:nvPr/>
        </p:nvSpPr>
        <p:spPr>
          <a:xfrm>
            <a:off x="6262115" y="1480053"/>
            <a:ext cx="3836276" cy="4376583"/>
          </a:xfrm>
          <a:prstGeom prst="rect">
            <a:avLst/>
          </a:prstGeom>
          <a:noFill/>
        </p:spPr>
        <p:txBody>
          <a:bodyPr wrap="square" rtlCol="0">
            <a:spAutoFit/>
          </a:bodyPr>
          <a:lstStyle/>
          <a:p>
            <a:r>
              <a:rPr lang="en-US" sz="2400" dirty="0" smtClean="0"/>
              <a:t>Equipment Need:</a:t>
            </a:r>
          </a:p>
          <a:p>
            <a:pPr>
              <a:lnSpc>
                <a:spcPct val="115000"/>
              </a:lnSpc>
            </a:pPr>
            <a:r>
              <a:rPr lang="en-US" sz="2400" dirty="0">
                <a:ea typeface="Calibri" panose="020F0502020204030204" pitchFamily="34" charset="0"/>
                <a:cs typeface="Times New Roman" panose="02020603050405020304" pitchFamily="18" charset="0"/>
              </a:rPr>
              <a:t>1 – GDM-8245 Multi-meter</a:t>
            </a:r>
          </a:p>
          <a:p>
            <a:pPr>
              <a:lnSpc>
                <a:spcPct val="115000"/>
              </a:lnSpc>
            </a:pPr>
            <a:r>
              <a:rPr lang="en-US" sz="2400" dirty="0">
                <a:ea typeface="Calibri" panose="020F0502020204030204" pitchFamily="34" charset="0"/>
                <a:cs typeface="Times New Roman" panose="02020603050405020304" pitchFamily="18" charset="0"/>
              </a:rPr>
              <a:t>1 – HY1802D DC Power source</a:t>
            </a:r>
          </a:p>
          <a:p>
            <a:pPr>
              <a:lnSpc>
                <a:spcPct val="115000"/>
              </a:lnSpc>
            </a:pPr>
            <a:r>
              <a:rPr lang="en-US" sz="2400" dirty="0">
                <a:ea typeface="Calibri" panose="020F0502020204030204" pitchFamily="34" charset="0"/>
                <a:cs typeface="Times New Roman" panose="02020603050405020304" pitchFamily="18" charset="0"/>
              </a:rPr>
              <a:t>1 – Breadboard</a:t>
            </a:r>
          </a:p>
          <a:p>
            <a:r>
              <a:rPr lang="en-US" sz="2400" dirty="0" smtClean="0"/>
              <a:t>1- LED</a:t>
            </a:r>
          </a:p>
          <a:p>
            <a:r>
              <a:rPr lang="en-US" sz="2400" dirty="0" smtClean="0"/>
              <a:t>1-2N2222A Transistor</a:t>
            </a:r>
          </a:p>
          <a:p>
            <a:r>
              <a:rPr lang="en-US" sz="2400" dirty="0" smtClean="0"/>
              <a:t>1- 220 ohm resistor</a:t>
            </a:r>
          </a:p>
          <a:p>
            <a:r>
              <a:rPr lang="en-US" sz="2400" dirty="0"/>
              <a:t>1</a:t>
            </a:r>
            <a:r>
              <a:rPr lang="en-US" sz="2400" dirty="0" smtClean="0"/>
              <a:t>- 500 resistors</a:t>
            </a:r>
          </a:p>
          <a:p>
            <a:endParaRPr lang="en-US" sz="2400" dirty="0" smtClean="0"/>
          </a:p>
          <a:p>
            <a:endParaRPr lang="en-US" sz="2400" dirty="0"/>
          </a:p>
        </p:txBody>
      </p:sp>
      <p:pic>
        <p:nvPicPr>
          <p:cNvPr id="5" name="Picture 4"/>
          <p:cNvPicPr>
            <a:picLocks noChangeAspect="1"/>
          </p:cNvPicPr>
          <p:nvPr/>
        </p:nvPicPr>
        <p:blipFill>
          <a:blip r:embed="rId2"/>
          <a:stretch>
            <a:fillRect/>
          </a:stretch>
        </p:blipFill>
        <p:spPr>
          <a:xfrm>
            <a:off x="1901404" y="3504353"/>
            <a:ext cx="3324225" cy="3034828"/>
          </a:xfrm>
          <a:prstGeom prst="rect">
            <a:avLst/>
          </a:prstGeom>
        </p:spPr>
      </p:pic>
    </p:spTree>
    <p:extLst>
      <p:ext uri="{BB962C8B-B14F-4D97-AF65-F5344CB8AC3E}">
        <p14:creationId xmlns:p14="http://schemas.microsoft.com/office/powerpoint/2010/main" val="2038783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215" y="324869"/>
            <a:ext cx="9905998" cy="1478570"/>
          </a:xfrm>
        </p:spPr>
        <p:txBody>
          <a:bodyPr/>
          <a:lstStyle/>
          <a:p>
            <a:r>
              <a:rPr lang="en-US" dirty="0" smtClean="0"/>
              <a:t>Lab </a:t>
            </a:r>
            <a:r>
              <a:rPr lang="en-US" dirty="0"/>
              <a:t>5:  Common Emitter Amplifier </a:t>
            </a:r>
          </a:p>
        </p:txBody>
      </p:sp>
      <p:sp>
        <p:nvSpPr>
          <p:cNvPr id="3" name="Content Placeholder 2"/>
          <p:cNvSpPr>
            <a:spLocks noGrp="1"/>
          </p:cNvSpPr>
          <p:nvPr>
            <p:ph idx="1"/>
          </p:nvPr>
        </p:nvSpPr>
        <p:spPr/>
        <p:txBody>
          <a:bodyPr/>
          <a:lstStyle/>
          <a:p>
            <a:r>
              <a:rPr lang="en-US" dirty="0" smtClean="0"/>
              <a:t>Insert Multisim for Lab 5</a:t>
            </a:r>
            <a:endParaRPr lang="en-US" dirty="0"/>
          </a:p>
        </p:txBody>
      </p:sp>
      <p:pic>
        <p:nvPicPr>
          <p:cNvPr id="4" name="Picture 3"/>
          <p:cNvPicPr>
            <a:picLocks noChangeAspect="1"/>
          </p:cNvPicPr>
          <p:nvPr/>
        </p:nvPicPr>
        <p:blipFill>
          <a:blip r:embed="rId2"/>
          <a:stretch>
            <a:fillRect/>
          </a:stretch>
        </p:blipFill>
        <p:spPr>
          <a:xfrm>
            <a:off x="857018" y="1680679"/>
            <a:ext cx="10190392" cy="4679329"/>
          </a:xfrm>
          <a:prstGeom prst="rect">
            <a:avLst/>
          </a:prstGeom>
        </p:spPr>
      </p:pic>
    </p:spTree>
    <p:extLst>
      <p:ext uri="{BB962C8B-B14F-4D97-AF65-F5344CB8AC3E}">
        <p14:creationId xmlns:p14="http://schemas.microsoft.com/office/powerpoint/2010/main" val="32124571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5 Part: 3</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02403094"/>
              </p:ext>
            </p:extLst>
          </p:nvPr>
        </p:nvGraphicFramePr>
        <p:xfrm>
          <a:off x="924911" y="1823818"/>
          <a:ext cx="6863256" cy="3914829"/>
        </p:xfrm>
        <a:graphic>
          <a:graphicData uri="http://schemas.openxmlformats.org/drawingml/2006/table">
            <a:tbl>
              <a:tblPr>
                <a:tableStyleId>{5C22544A-7EE6-4342-B048-85BDC9FD1C3A}</a:tableStyleId>
              </a:tblPr>
              <a:tblGrid>
                <a:gridCol w="3473899">
                  <a:extLst>
                    <a:ext uri="{9D8B030D-6E8A-4147-A177-3AD203B41FA5}">
                      <a16:colId xmlns:a16="http://schemas.microsoft.com/office/drawing/2014/main" val="3897361912"/>
                    </a:ext>
                  </a:extLst>
                </a:gridCol>
                <a:gridCol w="1913719">
                  <a:extLst>
                    <a:ext uri="{9D8B030D-6E8A-4147-A177-3AD203B41FA5}">
                      <a16:colId xmlns:a16="http://schemas.microsoft.com/office/drawing/2014/main" val="2911498513"/>
                    </a:ext>
                  </a:extLst>
                </a:gridCol>
                <a:gridCol w="1475638">
                  <a:extLst>
                    <a:ext uri="{9D8B030D-6E8A-4147-A177-3AD203B41FA5}">
                      <a16:colId xmlns:a16="http://schemas.microsoft.com/office/drawing/2014/main" val="4006285776"/>
                    </a:ext>
                  </a:extLst>
                </a:gridCol>
              </a:tblGrid>
              <a:tr h="399065">
                <a:tc>
                  <a:txBody>
                    <a:bodyPr/>
                    <a:lstStyle/>
                    <a:p>
                      <a:pPr algn="l" fontAlgn="b"/>
                      <a:r>
                        <a:rPr lang="en-US" sz="1100" u="none" strike="noStrike">
                          <a:effectLst/>
                        </a:rPr>
                        <a:t>Vin=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3597812"/>
                  </a:ext>
                </a:extLst>
              </a:tr>
              <a:tr h="399065">
                <a:tc>
                  <a:txBody>
                    <a:bodyPr/>
                    <a:lstStyle/>
                    <a:p>
                      <a:pPr algn="l" fontAlgn="b"/>
                      <a:r>
                        <a:rPr lang="en-US" sz="1100" u="none" strike="noStrike">
                          <a:effectLst/>
                        </a:rPr>
                        <a:t>Q1=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2N2222A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2562628"/>
                  </a:ext>
                </a:extLst>
              </a:tr>
              <a:tr h="399065">
                <a:tc>
                  <a:txBody>
                    <a:bodyPr/>
                    <a:lstStyle/>
                    <a:p>
                      <a:pPr algn="l" fontAlgn="b"/>
                      <a:r>
                        <a:rPr lang="en-US" sz="1100" u="none" strike="noStrike">
                          <a:effectLst/>
                        </a:rPr>
                        <a:t>RB=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324137"/>
                  </a:ext>
                </a:extLst>
              </a:tr>
              <a:tr h="399065">
                <a:tc>
                  <a:txBody>
                    <a:bodyPr/>
                    <a:lstStyle/>
                    <a:p>
                      <a:pPr algn="l" fontAlgn="b"/>
                      <a:r>
                        <a:rPr lang="en-US" sz="1100" u="none" strike="noStrike">
                          <a:effectLst/>
                        </a:rPr>
                        <a:t>RC=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1090122"/>
                  </a:ext>
                </a:extLst>
              </a:tr>
              <a:tr h="722309">
                <a:tc>
                  <a:txBody>
                    <a:bodyPr/>
                    <a:lstStyle/>
                    <a:p>
                      <a:pPr algn="l" fontAlgn="b"/>
                      <a:r>
                        <a:rPr lang="en-US" sz="1100" u="none" strike="noStrike">
                          <a:effectLst/>
                        </a:rPr>
                        <a:t>LED=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08LX330 RED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8599259"/>
                  </a:ext>
                </a:extLst>
              </a:tr>
              <a:tr h="399065">
                <a:tc>
                  <a:txBody>
                    <a:bodyPr/>
                    <a:lstStyle/>
                    <a:p>
                      <a:pPr algn="l" fontAlgn="b"/>
                      <a:r>
                        <a:rPr lang="en-US" sz="1100" u="none" strike="noStrike">
                          <a:effectLst/>
                        </a:rPr>
                        <a:t>LED Min Current=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77307342"/>
                  </a:ext>
                </a:extLst>
              </a:tr>
              <a:tr h="399065">
                <a:tc>
                  <a:txBody>
                    <a:bodyPr/>
                    <a:lstStyle/>
                    <a:p>
                      <a:pPr algn="l" fontAlgn="b"/>
                      <a:r>
                        <a:rPr lang="en-US" sz="1100" u="none" strike="noStrike">
                          <a:effectLst/>
                        </a:rPr>
                        <a:t>LED VF=</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2.682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30561537"/>
                  </a:ext>
                </a:extLst>
              </a:tr>
              <a:tr h="399065">
                <a:tc>
                  <a:txBody>
                    <a:bodyPr/>
                    <a:lstStyle/>
                    <a:p>
                      <a:pPr algn="l" fontAlgn="b"/>
                      <a:r>
                        <a:rPr lang="en-US" sz="1100" u="none" strike="noStrike">
                          <a:effectLst/>
                        </a:rPr>
                        <a:t>VCE when LED is "on"=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9370762"/>
                  </a:ext>
                </a:extLst>
              </a:tr>
              <a:tr h="399065">
                <a:tc>
                  <a:txBody>
                    <a:bodyPr/>
                    <a:lstStyle/>
                    <a:p>
                      <a:pPr algn="l" fontAlgn="b"/>
                      <a:r>
                        <a:rPr lang="en-US" sz="1100" u="none" strike="noStrike">
                          <a:effectLst/>
                        </a:rPr>
                        <a:t>VCE when LED is "off"=</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3.974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V</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24728677"/>
                  </a:ext>
                </a:extLst>
              </a:tr>
            </a:tbl>
          </a:graphicData>
        </a:graphic>
      </p:graphicFrame>
      <p:sp>
        <p:nvSpPr>
          <p:cNvPr id="5" name="TextBox 4"/>
          <p:cNvSpPr txBox="1"/>
          <p:nvPr/>
        </p:nvSpPr>
        <p:spPr>
          <a:xfrm>
            <a:off x="8262170" y="3271536"/>
            <a:ext cx="2785241" cy="923330"/>
          </a:xfrm>
          <a:prstGeom prst="rect">
            <a:avLst/>
          </a:prstGeom>
          <a:noFill/>
        </p:spPr>
        <p:txBody>
          <a:bodyPr wrap="square" rtlCol="0">
            <a:spAutoFit/>
          </a:bodyPr>
          <a:lstStyle/>
          <a:p>
            <a:r>
              <a:rPr lang="en-US" dirty="0" smtClean="0"/>
              <a:t>This is the spreadsheet for the calculated results for Lab 5</a:t>
            </a:r>
            <a:endParaRPr lang="en-US" dirty="0"/>
          </a:p>
        </p:txBody>
      </p:sp>
    </p:spTree>
    <p:extLst>
      <p:ext uri="{BB962C8B-B14F-4D97-AF65-F5344CB8AC3E}">
        <p14:creationId xmlns:p14="http://schemas.microsoft.com/office/powerpoint/2010/main" val="27549355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925" y="-117462"/>
            <a:ext cx="9905998" cy="1478570"/>
          </a:xfrm>
        </p:spPr>
        <p:txBody>
          <a:bodyPr/>
          <a:lstStyle/>
          <a:p>
            <a:r>
              <a:rPr lang="en-US" dirty="0" smtClean="0"/>
              <a:t>Lab 5: Part 3</a:t>
            </a:r>
            <a:endParaRPr lang="en-US" dirty="0"/>
          </a:p>
        </p:txBody>
      </p:sp>
      <p:pic>
        <p:nvPicPr>
          <p:cNvPr id="4" name="IMG_06951 (1)">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1095804" y="1249562"/>
            <a:ext cx="4329113" cy="3541712"/>
          </a:xfrm>
        </p:spPr>
      </p:pic>
      <p:sp>
        <p:nvSpPr>
          <p:cNvPr id="5" name="TextBox 4"/>
          <p:cNvSpPr txBox="1"/>
          <p:nvPr/>
        </p:nvSpPr>
        <p:spPr>
          <a:xfrm>
            <a:off x="1252925" y="5234968"/>
            <a:ext cx="4792717" cy="923330"/>
          </a:xfrm>
          <a:prstGeom prst="rect">
            <a:avLst/>
          </a:prstGeom>
          <a:noFill/>
        </p:spPr>
        <p:txBody>
          <a:bodyPr wrap="square" rtlCol="0">
            <a:spAutoFit/>
          </a:bodyPr>
          <a:lstStyle/>
          <a:p>
            <a:r>
              <a:rPr lang="en-US" dirty="0" smtClean="0"/>
              <a:t>This is a video of the transistor being used as a common emitter amplifier. We used a red led, 1 390 ohm resistor and 2 1k resistors in parallel </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262003110"/>
              </p:ext>
            </p:extLst>
          </p:nvPr>
        </p:nvGraphicFramePr>
        <p:xfrm>
          <a:off x="6711563" y="934534"/>
          <a:ext cx="4447360" cy="5418138"/>
        </p:xfrm>
        <a:graphic>
          <a:graphicData uri="http://schemas.openxmlformats.org/presentationml/2006/ole">
            <mc:AlternateContent xmlns:mc="http://schemas.openxmlformats.org/markup-compatibility/2006">
              <mc:Choice xmlns:v="urn:schemas-microsoft-com:vml" Requires="v">
                <p:oleObj spid="_x0000_s3102" name="Acrobat Document" r:id="rId6" imgW="5667375" imgH="8019931" progId="Acrobat.Document.DC">
                  <p:embed/>
                </p:oleObj>
              </mc:Choice>
              <mc:Fallback>
                <p:oleObj name="Acrobat Document" r:id="rId6" imgW="5667375" imgH="8019931" progId="Acrobat.Document.DC">
                  <p:embed/>
                  <p:pic>
                    <p:nvPicPr>
                      <p:cNvPr id="0" name=""/>
                      <p:cNvPicPr/>
                      <p:nvPr/>
                    </p:nvPicPr>
                    <p:blipFill>
                      <a:blip r:embed="rId7"/>
                      <a:stretch>
                        <a:fillRect/>
                      </a:stretch>
                    </p:blipFill>
                    <p:spPr>
                      <a:xfrm>
                        <a:off x="6711563" y="934534"/>
                        <a:ext cx="4447360" cy="5418138"/>
                      </a:xfrm>
                      <a:prstGeom prst="rect">
                        <a:avLst/>
                      </a:prstGeom>
                    </p:spPr>
                  </p:pic>
                </p:oleObj>
              </mc:Fallback>
            </mc:AlternateContent>
          </a:graphicData>
        </a:graphic>
      </p:graphicFrame>
    </p:spTree>
    <p:extLst>
      <p:ext uri="{BB962C8B-B14F-4D97-AF65-F5344CB8AC3E}">
        <p14:creationId xmlns:p14="http://schemas.microsoft.com/office/powerpoint/2010/main" val="423356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06284"/>
            <a:ext cx="9905998" cy="1478570"/>
          </a:xfrm>
        </p:spPr>
        <p:txBody>
          <a:bodyPr/>
          <a:lstStyle/>
          <a:p>
            <a:r>
              <a:rPr lang="en-US" dirty="0" smtClean="0"/>
              <a:t>Lab 5: Part 4</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974094" y="1506652"/>
            <a:ext cx="5638578" cy="4318009"/>
          </a:xfrm>
          <a:prstGeom prst="rect">
            <a:avLst/>
          </a:prstGeom>
        </p:spPr>
      </p:pic>
      <p:pic>
        <p:nvPicPr>
          <p:cNvPr id="5" name="Content Placeholder 2"/>
          <p:cNvPicPr>
            <a:picLocks noGrp="1" noChangeAspect="1"/>
          </p:cNvPicPr>
          <p:nvPr/>
        </p:nvPicPr>
        <p:blipFill>
          <a:blip r:embed="rId3"/>
          <a:stretch>
            <a:fillRect/>
          </a:stretch>
        </p:blipFill>
        <p:spPr>
          <a:xfrm>
            <a:off x="6612672" y="1506652"/>
            <a:ext cx="5579328" cy="4318010"/>
          </a:xfrm>
          <a:prstGeom prst="rect">
            <a:avLst/>
          </a:prstGeom>
        </p:spPr>
      </p:pic>
      <p:sp>
        <p:nvSpPr>
          <p:cNvPr id="3" name="TextBox 2"/>
          <p:cNvSpPr txBox="1"/>
          <p:nvPr/>
        </p:nvSpPr>
        <p:spPr>
          <a:xfrm>
            <a:off x="6810703" y="5980386"/>
            <a:ext cx="3867807" cy="646331"/>
          </a:xfrm>
          <a:prstGeom prst="rect">
            <a:avLst/>
          </a:prstGeom>
          <a:noFill/>
        </p:spPr>
        <p:txBody>
          <a:bodyPr wrap="square" rtlCol="0">
            <a:spAutoFit/>
          </a:bodyPr>
          <a:lstStyle/>
          <a:p>
            <a:r>
              <a:rPr lang="en-US" dirty="0" smtClean="0"/>
              <a:t>This is the Oscilloscope reading for Channel 1</a:t>
            </a:r>
            <a:endParaRPr lang="en-US" dirty="0"/>
          </a:p>
        </p:txBody>
      </p:sp>
      <p:sp>
        <p:nvSpPr>
          <p:cNvPr id="6" name="TextBox 5"/>
          <p:cNvSpPr txBox="1"/>
          <p:nvPr/>
        </p:nvSpPr>
        <p:spPr>
          <a:xfrm>
            <a:off x="1261241" y="6011917"/>
            <a:ext cx="5265683" cy="369332"/>
          </a:xfrm>
          <a:prstGeom prst="rect">
            <a:avLst/>
          </a:prstGeom>
          <a:noFill/>
        </p:spPr>
        <p:txBody>
          <a:bodyPr wrap="square" rtlCol="0">
            <a:spAutoFit/>
          </a:bodyPr>
          <a:lstStyle/>
          <a:p>
            <a:r>
              <a:rPr lang="en-US" dirty="0" smtClean="0"/>
              <a:t>This is the complete build of Lab 5’s Circuit</a:t>
            </a:r>
            <a:endParaRPr lang="en-US" dirty="0"/>
          </a:p>
        </p:txBody>
      </p:sp>
    </p:spTree>
    <p:extLst>
      <p:ext uri="{BB962C8B-B14F-4D97-AF65-F5344CB8AC3E}">
        <p14:creationId xmlns:p14="http://schemas.microsoft.com/office/powerpoint/2010/main" val="38538040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5: Observations</a:t>
            </a:r>
            <a:endParaRPr lang="en-US" dirty="0"/>
          </a:p>
        </p:txBody>
      </p:sp>
      <p:sp>
        <p:nvSpPr>
          <p:cNvPr id="3" name="Content Placeholder 2"/>
          <p:cNvSpPr>
            <a:spLocks noGrp="1"/>
          </p:cNvSpPr>
          <p:nvPr>
            <p:ph idx="1"/>
          </p:nvPr>
        </p:nvSpPr>
        <p:spPr/>
        <p:txBody>
          <a:bodyPr/>
          <a:lstStyle/>
          <a:p>
            <a:r>
              <a:rPr lang="en-US" dirty="0" smtClean="0"/>
              <a:t>We observed that one way to use the diode as a switch is by changing the collector voltage, in our case it was at 3V where it turned off.</a:t>
            </a:r>
            <a:endParaRPr lang="en-US" dirty="0"/>
          </a:p>
        </p:txBody>
      </p:sp>
    </p:spTree>
    <p:extLst>
      <p:ext uri="{BB962C8B-B14F-4D97-AF65-F5344CB8AC3E}">
        <p14:creationId xmlns:p14="http://schemas.microsoft.com/office/powerpoint/2010/main" val="24786756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000" y="77279"/>
            <a:ext cx="9905998" cy="1478570"/>
          </a:xfrm>
        </p:spPr>
        <p:txBody>
          <a:bodyPr>
            <a:normAutofit fontScale="90000"/>
          </a:bodyPr>
          <a:lstStyle/>
          <a:p>
            <a:r>
              <a:rPr lang="en-US" dirty="0" smtClean="0"/>
              <a:t>Lab 6: Common Emitter (CE) </a:t>
            </a:r>
            <a:r>
              <a:rPr lang="en-US" dirty="0"/>
              <a:t>Amplifier</a:t>
            </a:r>
            <a:br>
              <a:rPr lang="en-US" dirty="0"/>
            </a:br>
            <a:r>
              <a:rPr lang="en-US" dirty="0"/>
              <a:t>Lab Partner was Seth wills and Alex Drummond</a:t>
            </a:r>
            <a:br>
              <a:rPr lang="en-US" dirty="0"/>
            </a:br>
            <a:r>
              <a:rPr lang="en-US" dirty="0"/>
              <a:t>and Donald Stanley </a:t>
            </a:r>
          </a:p>
        </p:txBody>
      </p:sp>
      <p:pic>
        <p:nvPicPr>
          <p:cNvPr id="4" name="Content Placeholder 3"/>
          <p:cNvPicPr>
            <a:picLocks noGrp="1" noChangeAspect="1"/>
          </p:cNvPicPr>
          <p:nvPr>
            <p:ph idx="1"/>
          </p:nvPr>
        </p:nvPicPr>
        <p:blipFill>
          <a:blip r:embed="rId2"/>
          <a:stretch>
            <a:fillRect/>
          </a:stretch>
        </p:blipFill>
        <p:spPr>
          <a:xfrm>
            <a:off x="975529" y="1555849"/>
            <a:ext cx="4584443" cy="3541712"/>
          </a:xfrm>
          <a:prstGeom prst="rect">
            <a:avLst/>
          </a:prstGeom>
        </p:spPr>
      </p:pic>
      <p:pic>
        <p:nvPicPr>
          <p:cNvPr id="5" name="Picture 4"/>
          <p:cNvPicPr>
            <a:picLocks noChangeAspect="1"/>
          </p:cNvPicPr>
          <p:nvPr/>
        </p:nvPicPr>
        <p:blipFill>
          <a:blip r:embed="rId3"/>
          <a:stretch>
            <a:fillRect/>
          </a:stretch>
        </p:blipFill>
        <p:spPr>
          <a:xfrm>
            <a:off x="1803838" y="5113282"/>
            <a:ext cx="2284686" cy="1638300"/>
          </a:xfrm>
          <a:prstGeom prst="rect">
            <a:avLst/>
          </a:prstGeom>
        </p:spPr>
      </p:pic>
      <p:sp>
        <p:nvSpPr>
          <p:cNvPr id="7" name="TextBox 6"/>
          <p:cNvSpPr txBox="1"/>
          <p:nvPr/>
        </p:nvSpPr>
        <p:spPr>
          <a:xfrm>
            <a:off x="6175347" y="1555849"/>
            <a:ext cx="3836276" cy="4745915"/>
          </a:xfrm>
          <a:prstGeom prst="rect">
            <a:avLst/>
          </a:prstGeom>
          <a:noFill/>
        </p:spPr>
        <p:txBody>
          <a:bodyPr wrap="square" rtlCol="0">
            <a:spAutoFit/>
          </a:bodyPr>
          <a:lstStyle/>
          <a:p>
            <a:r>
              <a:rPr lang="en-US" sz="2400" dirty="0" smtClean="0"/>
              <a:t>Equipment Need:</a:t>
            </a:r>
          </a:p>
          <a:p>
            <a:pPr>
              <a:lnSpc>
                <a:spcPct val="115000"/>
              </a:lnSpc>
            </a:pPr>
            <a:r>
              <a:rPr lang="en-US" sz="2400" dirty="0">
                <a:ea typeface="Calibri" panose="020F0502020204030204" pitchFamily="34" charset="0"/>
                <a:cs typeface="Times New Roman" panose="02020603050405020304" pitchFamily="18" charset="0"/>
              </a:rPr>
              <a:t>1 – GDM-8245 Multi-meter</a:t>
            </a:r>
          </a:p>
          <a:p>
            <a:pPr>
              <a:lnSpc>
                <a:spcPct val="115000"/>
              </a:lnSpc>
            </a:pPr>
            <a:r>
              <a:rPr lang="en-US" sz="2400" dirty="0">
                <a:ea typeface="Calibri" panose="020F0502020204030204" pitchFamily="34" charset="0"/>
                <a:cs typeface="Times New Roman" panose="02020603050405020304" pitchFamily="18" charset="0"/>
              </a:rPr>
              <a:t>1 – HY1802D DC Power source</a:t>
            </a:r>
          </a:p>
          <a:p>
            <a:pPr>
              <a:lnSpc>
                <a:spcPct val="115000"/>
              </a:lnSpc>
            </a:pPr>
            <a:r>
              <a:rPr lang="en-US" sz="2400" dirty="0">
                <a:ea typeface="Calibri" panose="020F0502020204030204" pitchFamily="34" charset="0"/>
                <a:cs typeface="Times New Roman" panose="02020603050405020304" pitchFamily="18" charset="0"/>
              </a:rPr>
              <a:t>1 – </a:t>
            </a:r>
            <a:r>
              <a:rPr lang="en-US" sz="2400" dirty="0" smtClean="0">
                <a:ea typeface="Calibri" panose="020F0502020204030204" pitchFamily="34" charset="0"/>
                <a:cs typeface="Times New Roman" panose="02020603050405020304" pitchFamily="18" charset="0"/>
              </a:rPr>
              <a:t>Breadboard</a:t>
            </a:r>
            <a:endParaRPr lang="en-US" sz="2400" dirty="0" smtClean="0"/>
          </a:p>
          <a:p>
            <a:r>
              <a:rPr lang="en-US" sz="2400" dirty="0" smtClean="0"/>
              <a:t>1-2N2222A Transistor</a:t>
            </a:r>
          </a:p>
          <a:p>
            <a:r>
              <a:rPr lang="en-US" sz="2400" dirty="0" smtClean="0"/>
              <a:t>5-  1k, 220k, 50, 22k, 50 ohm resistors</a:t>
            </a:r>
          </a:p>
          <a:p>
            <a:r>
              <a:rPr lang="en-US" sz="2400" dirty="0" smtClean="0"/>
              <a:t>3-1uf, 47uf and 47uf capacitor</a:t>
            </a:r>
          </a:p>
          <a:p>
            <a:endParaRPr lang="en-US" sz="2400" dirty="0" smtClean="0"/>
          </a:p>
          <a:p>
            <a:endParaRPr lang="en-US" sz="2400" dirty="0"/>
          </a:p>
        </p:txBody>
      </p:sp>
    </p:spTree>
    <p:extLst>
      <p:ext uri="{BB962C8B-B14F-4D97-AF65-F5344CB8AC3E}">
        <p14:creationId xmlns:p14="http://schemas.microsoft.com/office/powerpoint/2010/main" val="1715035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965" y="0"/>
            <a:ext cx="9905998" cy="1478570"/>
          </a:xfrm>
        </p:spPr>
        <p:txBody>
          <a:bodyPr/>
          <a:lstStyle/>
          <a:p>
            <a:r>
              <a:rPr lang="en-US" dirty="0" smtClean="0"/>
              <a:t>Lab 6: Part 2</a:t>
            </a:r>
            <a:endParaRPr lang="en-US" dirty="0"/>
          </a:p>
        </p:txBody>
      </p:sp>
      <p:pic>
        <p:nvPicPr>
          <p:cNvPr id="6" name="Picture 5"/>
          <p:cNvPicPr>
            <a:picLocks noChangeAspect="1"/>
          </p:cNvPicPr>
          <p:nvPr/>
        </p:nvPicPr>
        <p:blipFill>
          <a:blip r:embed="rId2"/>
          <a:stretch>
            <a:fillRect/>
          </a:stretch>
        </p:blipFill>
        <p:spPr>
          <a:xfrm>
            <a:off x="847642" y="1113931"/>
            <a:ext cx="5532137" cy="4314825"/>
          </a:xfrm>
          <a:prstGeom prst="rect">
            <a:avLst/>
          </a:prstGeom>
        </p:spPr>
      </p:pic>
      <p:pic>
        <p:nvPicPr>
          <p:cNvPr id="7" name="Picture 6"/>
          <p:cNvPicPr>
            <a:picLocks noChangeAspect="1"/>
          </p:cNvPicPr>
          <p:nvPr/>
        </p:nvPicPr>
        <p:blipFill>
          <a:blip r:embed="rId3"/>
          <a:stretch>
            <a:fillRect/>
          </a:stretch>
        </p:blipFill>
        <p:spPr>
          <a:xfrm>
            <a:off x="6379779" y="1113931"/>
            <a:ext cx="5602014" cy="4286250"/>
          </a:xfrm>
          <a:prstGeom prst="rect">
            <a:avLst/>
          </a:prstGeom>
        </p:spPr>
      </p:pic>
    </p:spTree>
    <p:extLst>
      <p:ext uri="{BB962C8B-B14F-4D97-AF65-F5344CB8AC3E}">
        <p14:creationId xmlns:p14="http://schemas.microsoft.com/office/powerpoint/2010/main" val="2314510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926" y="105562"/>
            <a:ext cx="9905998" cy="1478570"/>
          </a:xfrm>
        </p:spPr>
        <p:txBody>
          <a:bodyPr/>
          <a:lstStyle/>
          <a:p>
            <a:r>
              <a:rPr lang="en-US" dirty="0" smtClean="0"/>
              <a:t>Lab 6: Part 3</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300329"/>
              </p:ext>
            </p:extLst>
          </p:nvPr>
        </p:nvGraphicFramePr>
        <p:xfrm>
          <a:off x="1355454" y="1706788"/>
          <a:ext cx="6271980" cy="4047240"/>
        </p:xfrm>
        <a:graphic>
          <a:graphicData uri="http://schemas.openxmlformats.org/drawingml/2006/table">
            <a:tbl>
              <a:tblPr>
                <a:tableStyleId>{5C22544A-7EE6-4342-B048-85BDC9FD1C3A}</a:tableStyleId>
              </a:tblPr>
              <a:tblGrid>
                <a:gridCol w="1254396">
                  <a:extLst>
                    <a:ext uri="{9D8B030D-6E8A-4147-A177-3AD203B41FA5}">
                      <a16:colId xmlns:a16="http://schemas.microsoft.com/office/drawing/2014/main" val="3891338062"/>
                    </a:ext>
                  </a:extLst>
                </a:gridCol>
                <a:gridCol w="1254396">
                  <a:extLst>
                    <a:ext uri="{9D8B030D-6E8A-4147-A177-3AD203B41FA5}">
                      <a16:colId xmlns:a16="http://schemas.microsoft.com/office/drawing/2014/main" val="1922204430"/>
                    </a:ext>
                  </a:extLst>
                </a:gridCol>
                <a:gridCol w="1254396">
                  <a:extLst>
                    <a:ext uri="{9D8B030D-6E8A-4147-A177-3AD203B41FA5}">
                      <a16:colId xmlns:a16="http://schemas.microsoft.com/office/drawing/2014/main" val="1507318989"/>
                    </a:ext>
                  </a:extLst>
                </a:gridCol>
                <a:gridCol w="1254396">
                  <a:extLst>
                    <a:ext uri="{9D8B030D-6E8A-4147-A177-3AD203B41FA5}">
                      <a16:colId xmlns:a16="http://schemas.microsoft.com/office/drawing/2014/main" val="2098535035"/>
                    </a:ext>
                  </a:extLst>
                </a:gridCol>
                <a:gridCol w="1254396">
                  <a:extLst>
                    <a:ext uri="{9D8B030D-6E8A-4147-A177-3AD203B41FA5}">
                      <a16:colId xmlns:a16="http://schemas.microsoft.com/office/drawing/2014/main" val="1429353339"/>
                    </a:ext>
                  </a:extLst>
                </a:gridCol>
              </a:tblGrid>
              <a:tr h="269816">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2.20E+04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38668053"/>
                  </a:ext>
                </a:extLst>
              </a:tr>
              <a:tr h="269816">
                <a:tc>
                  <a:txBody>
                    <a:bodyPr/>
                    <a:lstStyle/>
                    <a:p>
                      <a:pPr algn="l" fontAlgn="b"/>
                      <a:r>
                        <a:rPr lang="en-US" sz="1100" u="none" strike="noStrike">
                          <a:effectLst/>
                        </a:rPr>
                        <a:t>RC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2.20E+05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31871192"/>
                  </a:ext>
                </a:extLst>
              </a:tr>
              <a:tr h="269816">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5.00E+01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0571505"/>
                  </a:ext>
                </a:extLst>
              </a:tr>
              <a:tr h="269816">
                <a:tc>
                  <a:txBody>
                    <a:bodyPr/>
                    <a:lstStyle/>
                    <a:p>
                      <a:pPr algn="l" fontAlgn="b"/>
                      <a:r>
                        <a:rPr lang="en-US" sz="1100" u="none" strike="noStrike">
                          <a:effectLst/>
                        </a:rPr>
                        <a:t>RE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5.00E+01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53605850"/>
                  </a:ext>
                </a:extLst>
              </a:tr>
              <a:tr h="269816">
                <a:tc>
                  <a:txBody>
                    <a:bodyPr/>
                    <a:lstStyle/>
                    <a:p>
                      <a:pPr algn="l" fontAlgn="b"/>
                      <a:r>
                        <a:rPr lang="en-US" sz="1100" u="none" strike="noStrike">
                          <a:effectLst/>
                        </a:rPr>
                        <a:t>RL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1.00E+03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18586165"/>
                  </a:ext>
                </a:extLst>
              </a:tr>
              <a:tr h="269816">
                <a:tc>
                  <a:txBody>
                    <a:bodyPr/>
                    <a:lstStyle/>
                    <a:p>
                      <a:pPr algn="l" fontAlgn="b"/>
                      <a:r>
                        <a:rPr lang="en-US" sz="1100" u="none" strike="noStrike">
                          <a:effectLst/>
                        </a:rPr>
                        <a:t>VIN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1.00E-03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6872611"/>
                  </a:ext>
                </a:extLst>
              </a:tr>
              <a:tr h="269816">
                <a:tc>
                  <a:txBody>
                    <a:bodyPr/>
                    <a:lstStyle/>
                    <a:p>
                      <a:pPr algn="l" fontAlgn="b"/>
                      <a:r>
                        <a:rPr lang="en-US" sz="1100" u="none" strike="noStrike">
                          <a:effectLst/>
                        </a:rPr>
                        <a:t>VCC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5358803"/>
                  </a:ext>
                </a:extLst>
              </a:tr>
              <a:tr h="269816">
                <a:tc>
                  <a:txBody>
                    <a:bodyPr/>
                    <a:lstStyle/>
                    <a:p>
                      <a:pPr algn="l" fontAlgn="b"/>
                      <a:r>
                        <a:rPr lang="en-US" sz="1100" u="none" strike="noStrike">
                          <a:effectLst/>
                        </a:rPr>
                        <a:t>VOUT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1.00E-01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67893185"/>
                  </a:ext>
                </a:extLst>
              </a:tr>
              <a:tr h="269816">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04.7E-06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07539244"/>
                  </a:ext>
                </a:extLst>
              </a:tr>
              <a:tr h="269816">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04.7E-06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6639206"/>
                  </a:ext>
                </a:extLst>
              </a:tr>
              <a:tr h="269816">
                <a:tc>
                  <a:txBody>
                    <a:bodyPr/>
                    <a:lstStyle/>
                    <a:p>
                      <a:pPr algn="l" fontAlgn="b"/>
                      <a:r>
                        <a:rPr lang="en-US" sz="1100" u="none" strike="noStrike">
                          <a:effectLst/>
                        </a:rPr>
                        <a:t>CE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01.0E-06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76806713"/>
                  </a:ext>
                </a:extLst>
              </a:tr>
              <a:tr h="269816">
                <a:tc>
                  <a:txBody>
                    <a:bodyPr/>
                    <a:lstStyle/>
                    <a:p>
                      <a:pPr algn="l" fontAlgn="b"/>
                      <a:r>
                        <a:rPr lang="en-US" sz="1100" u="none" strike="noStrike">
                          <a:effectLst/>
                        </a:rPr>
                        <a:t>Q1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2N2222A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91240594"/>
                  </a:ext>
                </a:extLst>
              </a:tr>
              <a:tr h="269816">
                <a:tc>
                  <a:txBody>
                    <a:bodyPr/>
                    <a:lstStyle/>
                    <a:p>
                      <a:pPr algn="l" fontAlgn="b"/>
                      <a:r>
                        <a:rPr lang="en-US" sz="1100" u="none" strike="noStrike">
                          <a:effectLst/>
                        </a:rPr>
                        <a:t>FREQ</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1.00E+03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4946610"/>
                  </a:ext>
                </a:extLst>
              </a:tr>
              <a:tr h="269816">
                <a:tc>
                  <a:txBody>
                    <a:bodyPr/>
                    <a:lstStyle/>
                    <a:p>
                      <a:pPr algn="l" fontAlgn="b"/>
                      <a:r>
                        <a:rPr lang="en-US" sz="1100" u="none" strike="noStrike">
                          <a:effectLst/>
                        </a:rPr>
                        <a:t>IE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2916664"/>
                  </a:ext>
                </a:extLst>
              </a:tr>
              <a:tr h="269816">
                <a:tc>
                  <a:txBody>
                    <a:bodyPr/>
                    <a:lstStyle/>
                    <a:p>
                      <a:pPr algn="l" fontAlgn="b"/>
                      <a:r>
                        <a:rPr lang="en-US" sz="1100" u="none" strike="noStrike">
                          <a:effectLst/>
                        </a:rPr>
                        <a:t>VC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93707736"/>
                  </a:ext>
                </a:extLst>
              </a:tr>
            </a:tbl>
          </a:graphicData>
        </a:graphic>
      </p:graphicFrame>
      <p:sp>
        <p:nvSpPr>
          <p:cNvPr id="5" name="TextBox 4"/>
          <p:cNvSpPr txBox="1"/>
          <p:nvPr/>
        </p:nvSpPr>
        <p:spPr>
          <a:xfrm>
            <a:off x="8062332" y="2877674"/>
            <a:ext cx="3579541" cy="646331"/>
          </a:xfrm>
          <a:prstGeom prst="rect">
            <a:avLst/>
          </a:prstGeom>
          <a:noFill/>
        </p:spPr>
        <p:txBody>
          <a:bodyPr wrap="square" rtlCol="0">
            <a:spAutoFit/>
          </a:bodyPr>
          <a:lstStyle/>
          <a:p>
            <a:r>
              <a:rPr lang="en-US" dirty="0" smtClean="0"/>
              <a:t>This is the Excel Sheet for the Calculation results for Lab 6</a:t>
            </a:r>
            <a:endParaRPr lang="en-US" dirty="0"/>
          </a:p>
        </p:txBody>
      </p:sp>
    </p:spTree>
    <p:extLst>
      <p:ext uri="{BB962C8B-B14F-4D97-AF65-F5344CB8AC3E}">
        <p14:creationId xmlns:p14="http://schemas.microsoft.com/office/powerpoint/2010/main" val="1784213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1:Part 3</a:t>
            </a:r>
            <a:endParaRPr lang="en-US" dirty="0"/>
          </a:p>
        </p:txBody>
      </p:sp>
      <p:pic>
        <p:nvPicPr>
          <p:cNvPr id="4" name="Content Placeholder 3"/>
          <p:cNvPicPr>
            <a:picLocks noGrp="1" noChangeAspect="1"/>
          </p:cNvPicPr>
          <p:nvPr>
            <p:ph idx="1"/>
          </p:nvPr>
        </p:nvPicPr>
        <p:blipFill>
          <a:blip r:embed="rId2"/>
          <a:stretch>
            <a:fillRect/>
          </a:stretch>
        </p:blipFill>
        <p:spPr>
          <a:xfrm>
            <a:off x="1141413" y="1730402"/>
            <a:ext cx="4513153" cy="2231998"/>
          </a:xfrm>
          <a:prstGeom prst="rect">
            <a:avLst/>
          </a:prstGeom>
        </p:spPr>
      </p:pic>
      <p:pic>
        <p:nvPicPr>
          <p:cNvPr id="6" name="Picture 5"/>
          <p:cNvPicPr>
            <a:picLocks noChangeAspect="1"/>
          </p:cNvPicPr>
          <p:nvPr/>
        </p:nvPicPr>
        <p:blipFill>
          <a:blip r:embed="rId3"/>
          <a:stretch>
            <a:fillRect/>
          </a:stretch>
        </p:blipFill>
        <p:spPr>
          <a:xfrm>
            <a:off x="6227596" y="1451290"/>
            <a:ext cx="4819815" cy="2231998"/>
          </a:xfrm>
          <a:prstGeom prst="rect">
            <a:avLst/>
          </a:prstGeom>
        </p:spPr>
      </p:pic>
      <p:sp>
        <p:nvSpPr>
          <p:cNvPr id="7" name="Rectangle 6"/>
          <p:cNvSpPr/>
          <p:nvPr/>
        </p:nvSpPr>
        <p:spPr>
          <a:xfrm>
            <a:off x="1141413" y="5074284"/>
            <a:ext cx="10059438" cy="923330"/>
          </a:xfrm>
          <a:prstGeom prst="rect">
            <a:avLst/>
          </a:prstGeom>
        </p:spPr>
        <p:txBody>
          <a:bodyPr wrap="square">
            <a:spAutoFit/>
          </a:bodyPr>
          <a:lstStyle/>
          <a:p>
            <a:r>
              <a:rPr lang="en-US" dirty="0"/>
              <a:t>This </a:t>
            </a:r>
            <a:r>
              <a:rPr lang="en-US" dirty="0" err="1"/>
              <a:t>multisim</a:t>
            </a:r>
            <a:r>
              <a:rPr lang="en-US" dirty="0"/>
              <a:t> is a simulation of the </a:t>
            </a:r>
            <a:r>
              <a:rPr lang="en-US" dirty="0" smtClean="0"/>
              <a:t>1N4001 </a:t>
            </a:r>
            <a:r>
              <a:rPr lang="en-US" dirty="0"/>
              <a:t>diode in the forward and reverse bias. The diodes we used have a voltage drop of .7 volts. In the forward bias phase you get an output of a high (shown as </a:t>
            </a:r>
            <a:r>
              <a:rPr lang="en-US" dirty="0" smtClean="0"/>
              <a:t>8.353 </a:t>
            </a:r>
            <a:r>
              <a:rPr lang="en-US" dirty="0"/>
              <a:t>Volts)but in the reverse bias you get a low(shown </a:t>
            </a:r>
            <a:r>
              <a:rPr lang="en-US" dirty="0" smtClean="0"/>
              <a:t>as 10.051 </a:t>
            </a:r>
            <a:r>
              <a:rPr lang="en-US" dirty="0" err="1" smtClean="0"/>
              <a:t>MicroVolts</a:t>
            </a:r>
            <a:r>
              <a:rPr lang="en-US" dirty="0" smtClean="0"/>
              <a:t>) </a:t>
            </a:r>
            <a:r>
              <a:rPr lang="en-US" dirty="0"/>
              <a:t>output.</a:t>
            </a:r>
          </a:p>
        </p:txBody>
      </p:sp>
      <p:sp>
        <p:nvSpPr>
          <p:cNvPr id="8" name="TextBox 7"/>
          <p:cNvSpPr txBox="1"/>
          <p:nvPr/>
        </p:nvSpPr>
        <p:spPr>
          <a:xfrm>
            <a:off x="6491291" y="3593068"/>
            <a:ext cx="1569660" cy="369332"/>
          </a:xfrm>
          <a:prstGeom prst="rect">
            <a:avLst/>
          </a:prstGeom>
          <a:noFill/>
        </p:spPr>
        <p:txBody>
          <a:bodyPr wrap="none" rtlCol="0">
            <a:spAutoFit/>
          </a:bodyPr>
          <a:lstStyle/>
          <a:p>
            <a:r>
              <a:rPr lang="en-US" dirty="0" smtClean="0"/>
              <a:t>Forward bias	</a:t>
            </a:r>
            <a:endParaRPr lang="en-US" dirty="0"/>
          </a:p>
        </p:txBody>
      </p:sp>
      <p:sp>
        <p:nvSpPr>
          <p:cNvPr id="9" name="TextBox 8"/>
          <p:cNvSpPr txBox="1"/>
          <p:nvPr/>
        </p:nvSpPr>
        <p:spPr>
          <a:xfrm>
            <a:off x="8995957" y="3662267"/>
            <a:ext cx="1335366" cy="369332"/>
          </a:xfrm>
          <a:prstGeom prst="rect">
            <a:avLst/>
          </a:prstGeom>
          <a:noFill/>
        </p:spPr>
        <p:txBody>
          <a:bodyPr wrap="none" rtlCol="0">
            <a:spAutoFit/>
          </a:bodyPr>
          <a:lstStyle/>
          <a:p>
            <a:r>
              <a:rPr lang="en-US" dirty="0" smtClean="0"/>
              <a:t>Reverse bias</a:t>
            </a:r>
            <a:endParaRPr lang="en-US" dirty="0"/>
          </a:p>
        </p:txBody>
      </p:sp>
    </p:spTree>
    <p:extLst>
      <p:ext uri="{BB962C8B-B14F-4D97-AF65-F5344CB8AC3E}">
        <p14:creationId xmlns:p14="http://schemas.microsoft.com/office/powerpoint/2010/main" val="19796079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28225"/>
            <a:ext cx="9905998" cy="1478570"/>
          </a:xfrm>
        </p:spPr>
        <p:txBody>
          <a:bodyPr/>
          <a:lstStyle/>
          <a:p>
            <a:r>
              <a:rPr lang="en-US" dirty="0" smtClean="0"/>
              <a:t>Lab 6: Part 4</a:t>
            </a:r>
            <a:endParaRPr lang="en-US" dirty="0"/>
          </a:p>
        </p:txBody>
      </p:sp>
      <p:sp>
        <p:nvSpPr>
          <p:cNvPr id="3" name="TextBox 2"/>
          <p:cNvSpPr txBox="1"/>
          <p:nvPr/>
        </p:nvSpPr>
        <p:spPr>
          <a:xfrm>
            <a:off x="6581422" y="5463822"/>
            <a:ext cx="4651022" cy="646331"/>
          </a:xfrm>
          <a:prstGeom prst="rect">
            <a:avLst/>
          </a:prstGeom>
          <a:noFill/>
        </p:spPr>
        <p:txBody>
          <a:bodyPr wrap="square" rtlCol="0">
            <a:spAutoFit/>
          </a:bodyPr>
          <a:lstStyle/>
          <a:p>
            <a:r>
              <a:rPr lang="en-US" dirty="0" smtClean="0"/>
              <a:t>This is the Oscilloscope reading for channel1 for lab 6</a:t>
            </a:r>
            <a:endParaRPr lang="en-US" dirty="0"/>
          </a:p>
        </p:txBody>
      </p:sp>
      <p:sp>
        <p:nvSpPr>
          <p:cNvPr id="6" name="TextBox 5"/>
          <p:cNvSpPr txBox="1"/>
          <p:nvPr/>
        </p:nvSpPr>
        <p:spPr>
          <a:xfrm>
            <a:off x="1365956" y="5588000"/>
            <a:ext cx="4391377" cy="646331"/>
          </a:xfrm>
          <a:prstGeom prst="rect">
            <a:avLst/>
          </a:prstGeom>
          <a:noFill/>
        </p:spPr>
        <p:txBody>
          <a:bodyPr wrap="square" rtlCol="0">
            <a:spAutoFit/>
          </a:bodyPr>
          <a:lstStyle/>
          <a:p>
            <a:r>
              <a:rPr lang="en-US" dirty="0" smtClean="0"/>
              <a:t>This is the complete build for the circuit for lab 6</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6834" y="1221568"/>
            <a:ext cx="4952532" cy="4366432"/>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913" y="1221568"/>
            <a:ext cx="5092077" cy="4242254"/>
          </a:xfrm>
          <a:prstGeom prst="rect">
            <a:avLst/>
          </a:prstGeom>
        </p:spPr>
      </p:pic>
    </p:spTree>
    <p:extLst>
      <p:ext uri="{BB962C8B-B14F-4D97-AF65-F5344CB8AC3E}">
        <p14:creationId xmlns:p14="http://schemas.microsoft.com/office/powerpoint/2010/main" val="36856065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Observations</a:t>
            </a:r>
            <a:endParaRPr lang="en-US" dirty="0"/>
          </a:p>
        </p:txBody>
      </p:sp>
      <p:sp>
        <p:nvSpPr>
          <p:cNvPr id="3" name="Content Placeholder 2"/>
          <p:cNvSpPr>
            <a:spLocks noGrp="1"/>
          </p:cNvSpPr>
          <p:nvPr>
            <p:ph idx="1"/>
          </p:nvPr>
        </p:nvSpPr>
        <p:spPr>
          <a:xfrm>
            <a:off x="1141412" y="2384954"/>
            <a:ext cx="9905999" cy="3541714"/>
          </a:xfrm>
        </p:spPr>
        <p:txBody>
          <a:bodyPr/>
          <a:lstStyle/>
          <a:p>
            <a:pPr marL="0" indent="0">
              <a:buNone/>
            </a:pPr>
            <a:r>
              <a:rPr lang="en-US" dirty="0" smtClean="0"/>
              <a:t>We had a few issues calculating the resistor values and capacitor values, and it was a little difficult to build. We compared our results to the example lab notebook and we ended up getting a cleaner reading than they received on their oscilloscope</a:t>
            </a:r>
            <a:endParaRPr lang="en-US" dirty="0"/>
          </a:p>
        </p:txBody>
      </p:sp>
    </p:spTree>
    <p:extLst>
      <p:ext uri="{BB962C8B-B14F-4D97-AF65-F5344CB8AC3E}">
        <p14:creationId xmlns:p14="http://schemas.microsoft.com/office/powerpoint/2010/main" val="42205488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7: Using a JFET to flash an LED</a:t>
            </a:r>
            <a:br>
              <a:rPr lang="en-US" dirty="0" smtClean="0"/>
            </a:br>
            <a:r>
              <a:rPr lang="en-US" dirty="0" smtClean="0"/>
              <a:t>My Lab Partner was Alex Drummond and Seth </a:t>
            </a:r>
            <a:r>
              <a:rPr lang="en-US" dirty="0"/>
              <a:t>Wills and Donald Stanley </a:t>
            </a:r>
          </a:p>
        </p:txBody>
      </p:sp>
      <p:sp>
        <p:nvSpPr>
          <p:cNvPr id="3" name="Content Placeholder 2"/>
          <p:cNvSpPr>
            <a:spLocks noGrp="1"/>
          </p:cNvSpPr>
          <p:nvPr>
            <p:ph idx="1"/>
          </p:nvPr>
        </p:nvSpPr>
        <p:spPr>
          <a:xfrm>
            <a:off x="1446213" y="2433419"/>
            <a:ext cx="2999663" cy="3541714"/>
          </a:xfrm>
        </p:spPr>
        <p:txBody>
          <a:bodyPr>
            <a:noAutofit/>
          </a:bodyPr>
          <a:lstStyle/>
          <a:p>
            <a:pPr marL="0" indent="0">
              <a:buNone/>
            </a:pPr>
            <a:r>
              <a:rPr lang="en-US" sz="3200" dirty="0" smtClean="0"/>
              <a:t>The Purpose of this is lab is to design, build/test  a JFET circuit and using it to flash an LED.</a:t>
            </a:r>
            <a:endParaRPr lang="en-US" sz="3200" dirty="0"/>
          </a:p>
        </p:txBody>
      </p:sp>
      <p:sp>
        <p:nvSpPr>
          <p:cNvPr id="4" name="TextBox 3"/>
          <p:cNvSpPr txBox="1"/>
          <p:nvPr/>
        </p:nvSpPr>
        <p:spPr>
          <a:xfrm>
            <a:off x="5549462" y="2433419"/>
            <a:ext cx="4750676" cy="3939540"/>
          </a:xfrm>
          <a:prstGeom prst="rect">
            <a:avLst/>
          </a:prstGeom>
          <a:noFill/>
        </p:spPr>
        <p:txBody>
          <a:bodyPr wrap="square" rtlCol="0">
            <a:spAutoFit/>
          </a:bodyPr>
          <a:lstStyle/>
          <a:p>
            <a:r>
              <a:rPr lang="en-US" sz="2800" dirty="0" smtClean="0"/>
              <a:t>Equipment Needed:</a:t>
            </a:r>
          </a:p>
          <a:p>
            <a:r>
              <a:rPr lang="en-US" sz="2800" dirty="0" smtClean="0"/>
              <a:t>1-2N5457 JFET Amplifier</a:t>
            </a:r>
          </a:p>
          <a:p>
            <a:r>
              <a:rPr lang="en-US" sz="2800" dirty="0" smtClean="0"/>
              <a:t>2- 470 Ohm Resistors</a:t>
            </a:r>
          </a:p>
          <a:p>
            <a:r>
              <a:rPr lang="en-US" sz="2800" dirty="0" smtClean="0"/>
              <a:t>1- Yellow LED</a:t>
            </a:r>
          </a:p>
          <a:p>
            <a:r>
              <a:rPr lang="en-US" sz="2800" dirty="0" smtClean="0"/>
              <a:t>1- </a:t>
            </a:r>
            <a:r>
              <a:rPr lang="en-US" sz="2800" dirty="0" err="1" smtClean="0"/>
              <a:t>Gwinstek</a:t>
            </a:r>
            <a:r>
              <a:rPr lang="en-US" sz="2800" dirty="0" smtClean="0"/>
              <a:t> Function Generator</a:t>
            </a:r>
          </a:p>
          <a:p>
            <a:r>
              <a:rPr lang="en-US" sz="2800" dirty="0"/>
              <a:t>1 – GDM-8245 Multi-meter</a:t>
            </a:r>
          </a:p>
          <a:p>
            <a:r>
              <a:rPr lang="en-US" sz="2800" dirty="0"/>
              <a:t>1 – HY1802D DC Power source</a:t>
            </a:r>
          </a:p>
          <a:p>
            <a:endParaRPr lang="en-US" dirty="0" smtClean="0"/>
          </a:p>
          <a:p>
            <a:endParaRPr lang="en-US" dirty="0" smtClean="0"/>
          </a:p>
          <a:p>
            <a:endParaRPr lang="en-US" dirty="0"/>
          </a:p>
        </p:txBody>
      </p:sp>
    </p:spTree>
    <p:extLst>
      <p:ext uri="{BB962C8B-B14F-4D97-AF65-F5344CB8AC3E}">
        <p14:creationId xmlns:p14="http://schemas.microsoft.com/office/powerpoint/2010/main" val="751739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517" y="-96186"/>
            <a:ext cx="9905998" cy="1478570"/>
          </a:xfrm>
        </p:spPr>
        <p:txBody>
          <a:bodyPr/>
          <a:lstStyle/>
          <a:p>
            <a:r>
              <a:rPr lang="en-US" dirty="0" smtClean="0"/>
              <a:t>Lab 7: Part 2</a:t>
            </a:r>
            <a:endParaRPr lang="en-US" dirty="0"/>
          </a:p>
        </p:txBody>
      </p:sp>
      <p:pic>
        <p:nvPicPr>
          <p:cNvPr id="4" name="Content Placeholder 3"/>
          <p:cNvPicPr>
            <a:picLocks noGrp="1" noChangeAspect="1"/>
          </p:cNvPicPr>
          <p:nvPr>
            <p:ph idx="1"/>
          </p:nvPr>
        </p:nvPicPr>
        <p:blipFill>
          <a:blip r:embed="rId2"/>
          <a:stretch>
            <a:fillRect/>
          </a:stretch>
        </p:blipFill>
        <p:spPr>
          <a:xfrm>
            <a:off x="1708484" y="956715"/>
            <a:ext cx="8055625" cy="4466624"/>
          </a:xfrm>
          <a:prstGeom prst="rect">
            <a:avLst/>
          </a:prstGeom>
        </p:spPr>
      </p:pic>
      <p:sp>
        <p:nvSpPr>
          <p:cNvPr id="5" name="TextBox 4"/>
          <p:cNvSpPr txBox="1"/>
          <p:nvPr/>
        </p:nvSpPr>
        <p:spPr>
          <a:xfrm>
            <a:off x="2596055" y="5644055"/>
            <a:ext cx="7031421" cy="369332"/>
          </a:xfrm>
          <a:prstGeom prst="rect">
            <a:avLst/>
          </a:prstGeom>
          <a:noFill/>
        </p:spPr>
        <p:txBody>
          <a:bodyPr wrap="square" rtlCol="0">
            <a:spAutoFit/>
          </a:bodyPr>
          <a:lstStyle/>
          <a:p>
            <a:r>
              <a:rPr lang="en-US" dirty="0" smtClean="0"/>
              <a:t>We had to manually design the JFET in Multisim</a:t>
            </a:r>
            <a:endParaRPr lang="en-US" dirty="0"/>
          </a:p>
        </p:txBody>
      </p:sp>
    </p:spTree>
    <p:extLst>
      <p:ext uri="{BB962C8B-B14F-4D97-AF65-F5344CB8AC3E}">
        <p14:creationId xmlns:p14="http://schemas.microsoft.com/office/powerpoint/2010/main" val="1276761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475" y="-190779"/>
            <a:ext cx="9905998" cy="1478570"/>
          </a:xfrm>
        </p:spPr>
        <p:txBody>
          <a:bodyPr/>
          <a:lstStyle/>
          <a:p>
            <a:r>
              <a:rPr lang="en-US" dirty="0" smtClean="0"/>
              <a:t>Lab 7: Part 3</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461510977"/>
              </p:ext>
            </p:extLst>
          </p:nvPr>
        </p:nvGraphicFramePr>
        <p:xfrm>
          <a:off x="1204475" y="914345"/>
          <a:ext cx="4186238" cy="4572055"/>
        </p:xfrm>
        <a:graphic>
          <a:graphicData uri="http://schemas.openxmlformats.org/presentationml/2006/ole">
            <mc:AlternateContent xmlns:mc="http://schemas.openxmlformats.org/markup-compatibility/2006">
              <mc:Choice xmlns:v="urn:schemas-microsoft-com:vml" Requires="v">
                <p:oleObj spid="_x0000_s7186" name="Acrobat Document" r:id="rId3" imgW="5829300" imgH="7543800" progId="Acrobat.Document.DC">
                  <p:embed/>
                </p:oleObj>
              </mc:Choice>
              <mc:Fallback>
                <p:oleObj name="Acrobat Document" r:id="rId3" imgW="5829300" imgH="7543800" progId="Acrobat.Document.DC">
                  <p:embed/>
                  <p:pic>
                    <p:nvPicPr>
                      <p:cNvPr id="0" name=""/>
                      <p:cNvPicPr/>
                      <p:nvPr/>
                    </p:nvPicPr>
                    <p:blipFill>
                      <a:blip r:embed="rId4"/>
                      <a:stretch>
                        <a:fillRect/>
                      </a:stretch>
                    </p:blipFill>
                    <p:spPr>
                      <a:xfrm>
                        <a:off x="1204475" y="914345"/>
                        <a:ext cx="4186238" cy="4572055"/>
                      </a:xfrm>
                      <a:prstGeom prst="rect">
                        <a:avLst/>
                      </a:prstGeom>
                    </p:spPr>
                  </p:pic>
                </p:oleObj>
              </mc:Fallback>
            </mc:AlternateContent>
          </a:graphicData>
        </a:graphic>
      </p:graphicFrame>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4423" y="914345"/>
            <a:ext cx="5216639" cy="4572055"/>
          </a:xfrm>
          <a:prstGeom prst="rect">
            <a:avLst/>
          </a:prstGeom>
        </p:spPr>
      </p:pic>
      <p:sp>
        <p:nvSpPr>
          <p:cNvPr id="8" name="TextBox 7"/>
          <p:cNvSpPr txBox="1"/>
          <p:nvPr/>
        </p:nvSpPr>
        <p:spPr>
          <a:xfrm>
            <a:off x="1345324" y="5633545"/>
            <a:ext cx="3520966" cy="646331"/>
          </a:xfrm>
          <a:prstGeom prst="rect">
            <a:avLst/>
          </a:prstGeom>
          <a:noFill/>
        </p:spPr>
        <p:txBody>
          <a:bodyPr wrap="square" rtlCol="0">
            <a:spAutoFit/>
          </a:bodyPr>
          <a:lstStyle/>
          <a:p>
            <a:r>
              <a:rPr lang="en-US" dirty="0" smtClean="0"/>
              <a:t>The datasheet for the JFET</a:t>
            </a:r>
          </a:p>
          <a:p>
            <a:r>
              <a:rPr lang="en-US" dirty="0" smtClean="0"/>
              <a:t>2N5457</a:t>
            </a:r>
            <a:endParaRPr lang="en-US" dirty="0"/>
          </a:p>
        </p:txBody>
      </p:sp>
      <p:sp>
        <p:nvSpPr>
          <p:cNvPr id="9" name="TextBox 8"/>
          <p:cNvSpPr txBox="1"/>
          <p:nvPr/>
        </p:nvSpPr>
        <p:spPr>
          <a:xfrm>
            <a:off x="5686097" y="5738648"/>
            <a:ext cx="5044965" cy="646331"/>
          </a:xfrm>
          <a:prstGeom prst="rect">
            <a:avLst/>
          </a:prstGeom>
          <a:noFill/>
        </p:spPr>
        <p:txBody>
          <a:bodyPr wrap="square" rtlCol="0">
            <a:spAutoFit/>
          </a:bodyPr>
          <a:lstStyle/>
          <a:p>
            <a:r>
              <a:rPr lang="en-US" dirty="0" smtClean="0"/>
              <a:t>This the </a:t>
            </a:r>
            <a:r>
              <a:rPr lang="en-US" dirty="0" err="1" smtClean="0"/>
              <a:t>multimeter</a:t>
            </a:r>
            <a:r>
              <a:rPr lang="en-US" dirty="0" smtClean="0"/>
              <a:t> for the 470 ohm resistor which is reading 470.43 Ohms</a:t>
            </a:r>
            <a:endParaRPr lang="en-US" dirty="0"/>
          </a:p>
        </p:txBody>
      </p:sp>
    </p:spTree>
    <p:extLst>
      <p:ext uri="{BB962C8B-B14F-4D97-AF65-F5344CB8AC3E}">
        <p14:creationId xmlns:p14="http://schemas.microsoft.com/office/powerpoint/2010/main" val="3270106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479" y="-188913"/>
            <a:ext cx="9905998" cy="1478570"/>
          </a:xfrm>
        </p:spPr>
        <p:txBody>
          <a:bodyPr/>
          <a:lstStyle/>
          <a:p>
            <a:r>
              <a:rPr lang="en-US" dirty="0" smtClean="0"/>
              <a:t>Lab 7: Part 4</a:t>
            </a:r>
            <a:endParaRPr lang="en-US" dirty="0"/>
          </a:p>
        </p:txBody>
      </p:sp>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hlinkClick r:id="rId4"/>
              </a:rPr>
              <a:t>Preview attachment 20181205_175347_001.mp4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hlinkClick r:id="rId4"/>
              </a:rPr>
              <a:t>  </a:t>
            </a:r>
            <a:endParaRPr kumimoji="0" lang="en-US" altLang="en-US" sz="1900" b="0" i="0" u="none" strike="noStrike" cap="none" normalizeH="0" baseline="0" dirty="0" smtClean="0">
              <a:ln>
                <a:noFill/>
              </a:ln>
              <a:solidFill>
                <a:schemeClr val="tx1"/>
              </a:solidFill>
              <a:effectLst/>
              <a:latin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hlinkClick r:id="rId4"/>
              </a:rPr>
              <a:t>  </a:t>
            </a:r>
            <a:endParaRPr kumimoji="0" lang="en-US" altLang="en-US" b="0" i="0" u="none" strike="noStrike" cap="none" normalizeH="0" baseline="0" dirty="0" smtClean="0">
              <a:ln>
                <a:noFill/>
              </a:ln>
              <a:solidFill>
                <a:schemeClr val="tx1"/>
              </a:solidFill>
              <a:effectLst/>
              <a:latin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Arial" panose="020B0604020202020204" pitchFamily="34" charset="0"/>
                <a:hlinkClick r:id="rId4"/>
              </a:rPr>
              <a:t>  </a:t>
            </a:r>
            <a:endParaRPr kumimoji="0" lang="en-US" altLang="en-US" sz="900" b="0" i="0" u="none" strike="noStrike" cap="none" normalizeH="0" baseline="0" dirty="0" smtClean="0">
              <a:ln>
                <a:noFill/>
              </a:ln>
              <a:solidFill>
                <a:schemeClr val="tx1"/>
              </a:solidFill>
              <a:effectLst/>
              <a:latin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latin typeface="Arial" panose="020B0604020202020204" pitchFamily="34" charset="0"/>
                <a:hlinkClick r:id="rId4"/>
              </a:rPr>
              <a:t>20181205_175347_001.mp4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latin typeface="Arial" panose="020B0604020202020204" pitchFamily="34" charset="0"/>
                <a:hlinkClick r:id="rId4"/>
              </a:rPr>
              <a:t>365 KB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smtClean="0">
              <a:ln>
                <a:noFill/>
              </a:ln>
              <a:solidFill>
                <a:schemeClr val="tx1"/>
              </a:solidFill>
              <a:effectLst/>
              <a:latin typeface="Arial" panose="020B0604020202020204" pitchFamily="34" charset="0"/>
            </a:endParaRPr>
          </a:p>
        </p:txBody>
      </p:sp>
      <p:sp>
        <p:nvSpPr>
          <p:cNvPr id="5" name="AutoShape 2">
            <a:hlinkClick r:id="rId4"/>
          </p:cNvPr>
          <p:cNvSpPr>
            <a:spLocks noChangeAspect="1" noChangeArrowheads="1"/>
          </p:cNvSpPr>
          <p:nvPr/>
        </p:nvSpPr>
        <p:spPr bwMode="auto">
          <a:xfrm>
            <a:off x="155575" y="-3413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descr="https://ssl.gstatic.com/ui/v1/icons/mail/images/cleardo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666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 name="20181205_175347_0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96355" y="928847"/>
            <a:ext cx="3359423" cy="410596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377" y="928848"/>
            <a:ext cx="5143500" cy="4105960"/>
          </a:xfrm>
          <a:prstGeom prst="rect">
            <a:avLst/>
          </a:prstGeom>
        </p:spPr>
      </p:pic>
      <p:sp>
        <p:nvSpPr>
          <p:cNvPr id="10" name="TextBox 9"/>
          <p:cNvSpPr txBox="1"/>
          <p:nvPr/>
        </p:nvSpPr>
        <p:spPr>
          <a:xfrm>
            <a:off x="1622479" y="5265683"/>
            <a:ext cx="3128197" cy="923330"/>
          </a:xfrm>
          <a:prstGeom prst="rect">
            <a:avLst/>
          </a:prstGeom>
          <a:noFill/>
        </p:spPr>
        <p:txBody>
          <a:bodyPr wrap="square" rtlCol="0">
            <a:spAutoFit/>
          </a:bodyPr>
          <a:lstStyle/>
          <a:p>
            <a:r>
              <a:rPr lang="en-US" dirty="0" smtClean="0"/>
              <a:t>This is the video showing the function generator and the Led flashing on and off</a:t>
            </a:r>
            <a:endParaRPr lang="en-US" dirty="0"/>
          </a:p>
        </p:txBody>
      </p:sp>
      <p:sp>
        <p:nvSpPr>
          <p:cNvPr id="11" name="TextBox 10"/>
          <p:cNvSpPr txBox="1"/>
          <p:nvPr/>
        </p:nvSpPr>
        <p:spPr>
          <a:xfrm>
            <a:off x="6032938" y="5339255"/>
            <a:ext cx="5108028" cy="646331"/>
          </a:xfrm>
          <a:prstGeom prst="rect">
            <a:avLst/>
          </a:prstGeom>
          <a:noFill/>
        </p:spPr>
        <p:txBody>
          <a:bodyPr wrap="square" rtlCol="0">
            <a:spAutoFit/>
          </a:bodyPr>
          <a:lstStyle/>
          <a:p>
            <a:r>
              <a:rPr lang="en-US" dirty="0" smtClean="0"/>
              <a:t>This is the Oscilloscope reading for the led turning on and off</a:t>
            </a:r>
            <a:endParaRPr lang="en-US" dirty="0"/>
          </a:p>
        </p:txBody>
      </p:sp>
    </p:spTree>
    <p:extLst>
      <p:ext uri="{BB962C8B-B14F-4D97-AF65-F5344CB8AC3E}">
        <p14:creationId xmlns:p14="http://schemas.microsoft.com/office/powerpoint/2010/main" val="3979498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923" y="0"/>
            <a:ext cx="9905998" cy="1478570"/>
          </a:xfrm>
        </p:spPr>
        <p:txBody>
          <a:bodyPr/>
          <a:lstStyle/>
          <a:p>
            <a:r>
              <a:rPr lang="en-US" dirty="0" smtClean="0"/>
              <a:t>Lab 7: Part 5 </a:t>
            </a:r>
            <a:br>
              <a:rPr lang="en-US" dirty="0" smtClean="0"/>
            </a:b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2580" b="18282"/>
          <a:stretch/>
        </p:blipFill>
        <p:spPr>
          <a:xfrm>
            <a:off x="2045302" y="987972"/>
            <a:ext cx="7161760" cy="4214648"/>
          </a:xfrm>
        </p:spPr>
      </p:pic>
      <p:sp>
        <p:nvSpPr>
          <p:cNvPr id="5" name="TextBox 4"/>
          <p:cNvSpPr txBox="1"/>
          <p:nvPr/>
        </p:nvSpPr>
        <p:spPr>
          <a:xfrm>
            <a:off x="2575034" y="5675586"/>
            <a:ext cx="6474373" cy="369332"/>
          </a:xfrm>
          <a:prstGeom prst="rect">
            <a:avLst/>
          </a:prstGeom>
          <a:noFill/>
        </p:spPr>
        <p:txBody>
          <a:bodyPr wrap="square" rtlCol="0">
            <a:spAutoFit/>
          </a:bodyPr>
          <a:lstStyle/>
          <a:p>
            <a:r>
              <a:rPr lang="en-US" dirty="0" smtClean="0"/>
              <a:t>This is the picture of the complete build for Lab 7</a:t>
            </a:r>
            <a:endParaRPr lang="en-US" dirty="0"/>
          </a:p>
        </p:txBody>
      </p:sp>
    </p:spTree>
    <p:extLst>
      <p:ext uri="{BB962C8B-B14F-4D97-AF65-F5344CB8AC3E}">
        <p14:creationId xmlns:p14="http://schemas.microsoft.com/office/powerpoint/2010/main" val="506564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Observations</a:t>
            </a:r>
            <a:endParaRPr lang="en-US" dirty="0"/>
          </a:p>
        </p:txBody>
      </p:sp>
      <p:sp>
        <p:nvSpPr>
          <p:cNvPr id="3" name="Content Placeholder 2"/>
          <p:cNvSpPr>
            <a:spLocks noGrp="1"/>
          </p:cNvSpPr>
          <p:nvPr>
            <p:ph idx="1"/>
          </p:nvPr>
        </p:nvSpPr>
        <p:spPr>
          <a:xfrm>
            <a:off x="1141412" y="2570054"/>
            <a:ext cx="9905999" cy="3541714"/>
          </a:xfrm>
        </p:spPr>
        <p:txBody>
          <a:bodyPr/>
          <a:lstStyle/>
          <a:p>
            <a:pPr marL="0" indent="0">
              <a:buNone/>
            </a:pPr>
            <a:r>
              <a:rPr lang="en-US" dirty="0" smtClean="0"/>
              <a:t>The circuit was not too difficult to build. The only complication that we ran into is that we put the JFET in backwards. We changed the frequency to make it flash slower and faster.</a:t>
            </a:r>
            <a:endParaRPr lang="en-US" dirty="0"/>
          </a:p>
        </p:txBody>
      </p:sp>
    </p:spTree>
    <p:extLst>
      <p:ext uri="{BB962C8B-B14F-4D97-AF65-F5344CB8AC3E}">
        <p14:creationId xmlns:p14="http://schemas.microsoft.com/office/powerpoint/2010/main" val="4082154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985" y="345249"/>
            <a:ext cx="9905998" cy="1478570"/>
          </a:xfrm>
        </p:spPr>
        <p:txBody>
          <a:bodyPr>
            <a:normAutofit/>
          </a:bodyPr>
          <a:lstStyle/>
          <a:p>
            <a:r>
              <a:rPr lang="en-US" dirty="0" smtClean="0"/>
              <a:t>Lab 8: Using the JFET as a Amplifier</a:t>
            </a:r>
            <a:br>
              <a:rPr lang="en-US" dirty="0" smtClean="0"/>
            </a:br>
            <a:r>
              <a:rPr lang="en-US" dirty="0" smtClean="0"/>
              <a:t>My Lab Partner </a:t>
            </a:r>
            <a:r>
              <a:rPr lang="en-US" dirty="0" smtClean="0"/>
              <a:t>was Seth Wills</a:t>
            </a:r>
            <a:endParaRPr lang="en-US" dirty="0"/>
          </a:p>
        </p:txBody>
      </p:sp>
      <p:sp>
        <p:nvSpPr>
          <p:cNvPr id="3" name="Content Placeholder 2"/>
          <p:cNvSpPr>
            <a:spLocks noGrp="1"/>
          </p:cNvSpPr>
          <p:nvPr>
            <p:ph idx="1"/>
          </p:nvPr>
        </p:nvSpPr>
        <p:spPr>
          <a:xfrm>
            <a:off x="1404171" y="2020551"/>
            <a:ext cx="2915581" cy="3541714"/>
          </a:xfrm>
        </p:spPr>
        <p:txBody>
          <a:bodyPr>
            <a:normAutofit/>
          </a:bodyPr>
          <a:lstStyle/>
          <a:p>
            <a:pPr marL="0" indent="0">
              <a:buNone/>
            </a:pPr>
            <a:r>
              <a:rPr lang="en-US" sz="3200" dirty="0" smtClean="0"/>
              <a:t>The Purpose of this lab is to test and build an Amplifier circuit using a JFET</a:t>
            </a:r>
            <a:endParaRPr lang="en-US" sz="3200" dirty="0"/>
          </a:p>
        </p:txBody>
      </p:sp>
      <p:sp>
        <p:nvSpPr>
          <p:cNvPr id="4" name="Rectangle 3"/>
          <p:cNvSpPr/>
          <p:nvPr/>
        </p:nvSpPr>
        <p:spPr>
          <a:xfrm>
            <a:off x="5391807" y="2020551"/>
            <a:ext cx="6096000" cy="4431983"/>
          </a:xfrm>
          <a:prstGeom prst="rect">
            <a:avLst/>
          </a:prstGeom>
        </p:spPr>
        <p:txBody>
          <a:bodyPr>
            <a:spAutoFit/>
          </a:bodyPr>
          <a:lstStyle/>
          <a:p>
            <a:r>
              <a:rPr lang="en-US" sz="2400" dirty="0"/>
              <a:t>Equipment Needed:</a:t>
            </a:r>
          </a:p>
          <a:p>
            <a:r>
              <a:rPr lang="en-US" sz="2400" dirty="0"/>
              <a:t>1-2N5457 JFET Amplifier</a:t>
            </a:r>
          </a:p>
          <a:p>
            <a:r>
              <a:rPr lang="en-US" sz="2400" dirty="0" smtClean="0"/>
              <a:t>1- </a:t>
            </a:r>
            <a:r>
              <a:rPr lang="en-US" sz="2400" dirty="0" err="1"/>
              <a:t>Gwinstek</a:t>
            </a:r>
            <a:r>
              <a:rPr lang="en-US" sz="2400" dirty="0"/>
              <a:t> Function Generator</a:t>
            </a:r>
          </a:p>
          <a:p>
            <a:r>
              <a:rPr lang="en-US" sz="2400" dirty="0"/>
              <a:t>1 – GDM-8245 Multi-meter</a:t>
            </a:r>
          </a:p>
          <a:p>
            <a:r>
              <a:rPr lang="en-US" sz="2400" dirty="0"/>
              <a:t>1 – </a:t>
            </a:r>
            <a:r>
              <a:rPr lang="en-US" sz="2400" dirty="0" err="1" smtClean="0"/>
              <a:t>Tenna</a:t>
            </a:r>
            <a:r>
              <a:rPr lang="en-US" sz="2400" dirty="0" smtClean="0"/>
              <a:t> Lab DC Power Supply</a:t>
            </a:r>
          </a:p>
          <a:p>
            <a:r>
              <a:rPr lang="en-US" sz="2400" dirty="0" smtClean="0"/>
              <a:t>2- 1uf </a:t>
            </a:r>
            <a:r>
              <a:rPr lang="en-US" sz="2400" dirty="0" smtClean="0"/>
              <a:t>Capacitors</a:t>
            </a:r>
          </a:p>
          <a:p>
            <a:r>
              <a:rPr lang="en-US" sz="2400" dirty="0" smtClean="0"/>
              <a:t>1-33uf capacitor</a:t>
            </a:r>
            <a:endParaRPr lang="en-US" sz="2400" dirty="0" smtClean="0"/>
          </a:p>
          <a:p>
            <a:r>
              <a:rPr lang="en-US" sz="2400" dirty="0" smtClean="0"/>
              <a:t>1-68k </a:t>
            </a:r>
            <a:r>
              <a:rPr lang="en-US" sz="2400" dirty="0" smtClean="0"/>
              <a:t>ohm resistor</a:t>
            </a:r>
          </a:p>
          <a:p>
            <a:r>
              <a:rPr lang="en-US" sz="2400" dirty="0" smtClean="0"/>
              <a:t>1- </a:t>
            </a:r>
            <a:r>
              <a:rPr lang="en-US" sz="2400" dirty="0" smtClean="0"/>
              <a:t>22</a:t>
            </a:r>
            <a:r>
              <a:rPr lang="en-US" sz="2400" dirty="0" smtClean="0"/>
              <a:t>k </a:t>
            </a:r>
            <a:r>
              <a:rPr lang="en-US" sz="2400" dirty="0" smtClean="0"/>
              <a:t>ohm resistor</a:t>
            </a:r>
          </a:p>
          <a:p>
            <a:r>
              <a:rPr lang="en-US" sz="2400" dirty="0" smtClean="0"/>
              <a:t>1-100k resistor as a load</a:t>
            </a:r>
          </a:p>
          <a:p>
            <a:r>
              <a:rPr lang="en-US" sz="2400" dirty="0" smtClean="0"/>
              <a:t>1- </a:t>
            </a:r>
            <a:r>
              <a:rPr lang="en-US" sz="2400" dirty="0" smtClean="0"/>
              <a:t>3.3</a:t>
            </a:r>
            <a:r>
              <a:rPr lang="en-US" sz="2400" dirty="0" smtClean="0"/>
              <a:t>k </a:t>
            </a:r>
            <a:r>
              <a:rPr lang="en-US" sz="2400" dirty="0" smtClean="0"/>
              <a:t>ohm resistor</a:t>
            </a:r>
          </a:p>
          <a:p>
            <a:endParaRPr lang="en-US" dirty="0"/>
          </a:p>
        </p:txBody>
      </p:sp>
    </p:spTree>
    <p:extLst>
      <p:ext uri="{BB962C8B-B14F-4D97-AF65-F5344CB8AC3E}">
        <p14:creationId xmlns:p14="http://schemas.microsoft.com/office/powerpoint/2010/main" val="1149986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516" y="387291"/>
            <a:ext cx="9905998" cy="1478570"/>
          </a:xfrm>
        </p:spPr>
        <p:txBody>
          <a:bodyPr/>
          <a:lstStyle/>
          <a:p>
            <a:r>
              <a:rPr lang="en-US" dirty="0" smtClean="0"/>
              <a:t>Lab 8: part 2</a:t>
            </a:r>
            <a:endParaRPr lang="en-US" dirty="0"/>
          </a:p>
        </p:txBody>
      </p:sp>
      <p:pic>
        <p:nvPicPr>
          <p:cNvPr id="4" name="Picture 3"/>
          <p:cNvPicPr>
            <a:picLocks noChangeAspect="1"/>
          </p:cNvPicPr>
          <p:nvPr/>
        </p:nvPicPr>
        <p:blipFill>
          <a:blip r:embed="rId2"/>
          <a:stretch>
            <a:fillRect/>
          </a:stretch>
        </p:blipFill>
        <p:spPr>
          <a:xfrm>
            <a:off x="798786" y="1529528"/>
            <a:ext cx="5108029" cy="4264245"/>
          </a:xfrm>
          <a:prstGeom prst="rect">
            <a:avLst/>
          </a:prstGeom>
        </p:spPr>
      </p:pic>
      <p:pic>
        <p:nvPicPr>
          <p:cNvPr id="5" name="Picture 4"/>
          <p:cNvPicPr>
            <a:picLocks noChangeAspect="1"/>
          </p:cNvPicPr>
          <p:nvPr/>
        </p:nvPicPr>
        <p:blipFill>
          <a:blip r:embed="rId3"/>
          <a:stretch>
            <a:fillRect/>
          </a:stretch>
        </p:blipFill>
        <p:spPr>
          <a:xfrm>
            <a:off x="5906815" y="1526573"/>
            <a:ext cx="5391150" cy="4267200"/>
          </a:xfrm>
          <a:prstGeom prst="rect">
            <a:avLst/>
          </a:prstGeom>
        </p:spPr>
      </p:pic>
      <p:sp>
        <p:nvSpPr>
          <p:cNvPr id="3" name="TextBox 2"/>
          <p:cNvSpPr txBox="1"/>
          <p:nvPr/>
        </p:nvSpPr>
        <p:spPr>
          <a:xfrm>
            <a:off x="2385848" y="5980386"/>
            <a:ext cx="7683062" cy="369332"/>
          </a:xfrm>
          <a:prstGeom prst="rect">
            <a:avLst/>
          </a:prstGeom>
          <a:noFill/>
        </p:spPr>
        <p:txBody>
          <a:bodyPr wrap="square" rtlCol="0">
            <a:spAutoFit/>
          </a:bodyPr>
          <a:lstStyle/>
          <a:p>
            <a:r>
              <a:rPr lang="en-US" dirty="0" smtClean="0"/>
              <a:t>This is the </a:t>
            </a:r>
            <a:r>
              <a:rPr lang="en-US" dirty="0" err="1" smtClean="0"/>
              <a:t>multisim</a:t>
            </a:r>
            <a:r>
              <a:rPr lang="en-US" dirty="0" smtClean="0"/>
              <a:t> build for the incorrect try for lab 8 without the 5</a:t>
            </a:r>
            <a:r>
              <a:rPr lang="en-US" baseline="30000" dirty="0" smtClean="0"/>
              <a:t>th</a:t>
            </a:r>
            <a:r>
              <a:rPr lang="en-US" dirty="0" smtClean="0"/>
              <a:t> resistor</a:t>
            </a:r>
            <a:endParaRPr lang="en-US" dirty="0"/>
          </a:p>
        </p:txBody>
      </p:sp>
    </p:spTree>
    <p:extLst>
      <p:ext uri="{BB962C8B-B14F-4D97-AF65-F5344CB8AC3E}">
        <p14:creationId xmlns:p14="http://schemas.microsoft.com/office/powerpoint/2010/main" val="3099574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924" y="-316903"/>
            <a:ext cx="9905998" cy="1478570"/>
          </a:xfrm>
        </p:spPr>
        <p:txBody>
          <a:bodyPr/>
          <a:lstStyle/>
          <a:p>
            <a:r>
              <a:rPr lang="en-US" dirty="0" smtClean="0"/>
              <a:t>Lab 1: Part 4 </a:t>
            </a:r>
            <a:endParaRPr lang="en-US" dirty="0"/>
          </a:p>
        </p:txBody>
      </p:sp>
      <p:pic>
        <p:nvPicPr>
          <p:cNvPr id="4" name="Content Placeholder 3"/>
          <p:cNvPicPr>
            <a:picLocks noGrp="1" noChangeAspect="1"/>
          </p:cNvPicPr>
          <p:nvPr>
            <p:ph idx="1"/>
          </p:nvPr>
        </p:nvPicPr>
        <p:blipFill>
          <a:blip r:embed="rId2"/>
          <a:stretch>
            <a:fillRect/>
          </a:stretch>
        </p:blipFill>
        <p:spPr>
          <a:xfrm>
            <a:off x="1434490" y="788549"/>
            <a:ext cx="4135991" cy="45612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96063" y="497410"/>
            <a:ext cx="4561220" cy="5143500"/>
          </a:xfrm>
          <a:prstGeom prst="rect">
            <a:avLst/>
          </a:prstGeom>
        </p:spPr>
      </p:pic>
      <p:sp>
        <p:nvSpPr>
          <p:cNvPr id="3" name="TextBox 2"/>
          <p:cNvSpPr txBox="1"/>
          <p:nvPr/>
        </p:nvSpPr>
        <p:spPr>
          <a:xfrm>
            <a:off x="6201103" y="5444359"/>
            <a:ext cx="1739964" cy="369332"/>
          </a:xfrm>
          <a:prstGeom prst="rect">
            <a:avLst/>
          </a:prstGeom>
          <a:noFill/>
        </p:spPr>
        <p:txBody>
          <a:bodyPr wrap="none" rtlCol="0">
            <a:spAutoFit/>
          </a:bodyPr>
          <a:lstStyle/>
          <a:p>
            <a:r>
              <a:rPr lang="en-US" dirty="0" smtClean="0"/>
              <a:t>Applied voltage</a:t>
            </a:r>
            <a:endParaRPr lang="en-US" dirty="0"/>
          </a:p>
        </p:txBody>
      </p:sp>
      <p:sp>
        <p:nvSpPr>
          <p:cNvPr id="7" name="TextBox 6"/>
          <p:cNvSpPr txBox="1"/>
          <p:nvPr/>
        </p:nvSpPr>
        <p:spPr>
          <a:xfrm>
            <a:off x="1434490" y="5580993"/>
            <a:ext cx="1834227" cy="646331"/>
          </a:xfrm>
          <a:prstGeom prst="rect">
            <a:avLst/>
          </a:prstGeom>
          <a:noFill/>
        </p:spPr>
        <p:txBody>
          <a:bodyPr wrap="square" rtlCol="0">
            <a:spAutoFit/>
          </a:bodyPr>
          <a:lstStyle/>
          <a:p>
            <a:r>
              <a:rPr lang="en-US" dirty="0" smtClean="0"/>
              <a:t>Forward bias</a:t>
            </a:r>
          </a:p>
          <a:p>
            <a:r>
              <a:rPr lang="en-US" dirty="0" smtClean="0"/>
              <a:t>Part: 1N4148</a:t>
            </a:r>
            <a:endParaRPr lang="en-US" dirty="0"/>
          </a:p>
        </p:txBody>
      </p:sp>
    </p:spTree>
    <p:extLst>
      <p:ext uri="{BB962C8B-B14F-4D97-AF65-F5344CB8AC3E}">
        <p14:creationId xmlns:p14="http://schemas.microsoft.com/office/powerpoint/2010/main" val="41640151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smtClean="0"/>
              <a:t>Lab 8: Part 3 </a:t>
            </a:r>
            <a:endParaRPr lang="en-US" dirty="0"/>
          </a:p>
        </p:txBody>
      </p:sp>
      <p:pic>
        <p:nvPicPr>
          <p:cNvPr id="4" name="Content Placeholder 3"/>
          <p:cNvPicPr>
            <a:picLocks noGrp="1" noChangeAspect="1"/>
          </p:cNvPicPr>
          <p:nvPr>
            <p:ph idx="1"/>
          </p:nvPr>
        </p:nvPicPr>
        <p:blipFill>
          <a:blip r:embed="rId2"/>
          <a:stretch>
            <a:fillRect/>
          </a:stretch>
        </p:blipFill>
        <p:spPr>
          <a:xfrm>
            <a:off x="1246517" y="1072192"/>
            <a:ext cx="4356831" cy="46942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41940" y="1014984"/>
            <a:ext cx="4820629" cy="4808647"/>
          </a:xfrm>
          <a:prstGeom prst="rect">
            <a:avLst/>
          </a:prstGeom>
        </p:spPr>
      </p:pic>
      <p:pic>
        <p:nvPicPr>
          <p:cNvPr id="6" name="Picture 5"/>
          <p:cNvPicPr>
            <a:picLocks noChangeAspect="1"/>
          </p:cNvPicPr>
          <p:nvPr/>
        </p:nvPicPr>
        <p:blipFill>
          <a:blip r:embed="rId4"/>
          <a:stretch>
            <a:fillRect/>
          </a:stretch>
        </p:blipFill>
        <p:spPr>
          <a:xfrm>
            <a:off x="1784749" y="5829622"/>
            <a:ext cx="2694666" cy="768163"/>
          </a:xfrm>
          <a:prstGeom prst="rect">
            <a:avLst/>
          </a:prstGeom>
        </p:spPr>
      </p:pic>
      <p:sp>
        <p:nvSpPr>
          <p:cNvPr id="7" name="TextBox 6"/>
          <p:cNvSpPr txBox="1"/>
          <p:nvPr/>
        </p:nvSpPr>
        <p:spPr>
          <a:xfrm>
            <a:off x="6642538" y="5969876"/>
            <a:ext cx="4235669" cy="646331"/>
          </a:xfrm>
          <a:prstGeom prst="rect">
            <a:avLst/>
          </a:prstGeom>
          <a:noFill/>
        </p:spPr>
        <p:txBody>
          <a:bodyPr wrap="square" rtlCol="0">
            <a:spAutoFit/>
          </a:bodyPr>
          <a:lstStyle/>
          <a:p>
            <a:r>
              <a:rPr lang="en-US" dirty="0" smtClean="0"/>
              <a:t>Measuring the 22k ohm resistor with the </a:t>
            </a:r>
            <a:r>
              <a:rPr lang="en-US" dirty="0" err="1" smtClean="0"/>
              <a:t>multimeter</a:t>
            </a:r>
            <a:endParaRPr lang="en-US" dirty="0"/>
          </a:p>
        </p:txBody>
      </p:sp>
    </p:spTree>
    <p:extLst>
      <p:ext uri="{BB962C8B-B14F-4D97-AF65-F5344CB8AC3E}">
        <p14:creationId xmlns:p14="http://schemas.microsoft.com/office/powerpoint/2010/main" val="4057562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smtClean="0"/>
              <a:t>Lab 8: Part 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40495" y="892452"/>
            <a:ext cx="4200581" cy="462997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387" y="1107147"/>
            <a:ext cx="5012228" cy="4200582"/>
          </a:xfrm>
          <a:prstGeom prst="rect">
            <a:avLst/>
          </a:prstGeom>
        </p:spPr>
      </p:pic>
      <p:sp>
        <p:nvSpPr>
          <p:cNvPr id="9" name="TextBox 8"/>
          <p:cNvSpPr txBox="1"/>
          <p:nvPr/>
        </p:nvSpPr>
        <p:spPr>
          <a:xfrm>
            <a:off x="1439917" y="5517931"/>
            <a:ext cx="3972911" cy="646331"/>
          </a:xfrm>
          <a:prstGeom prst="rect">
            <a:avLst/>
          </a:prstGeom>
          <a:noFill/>
        </p:spPr>
        <p:txBody>
          <a:bodyPr wrap="square" rtlCol="0">
            <a:spAutoFit/>
          </a:bodyPr>
          <a:lstStyle/>
          <a:p>
            <a:r>
              <a:rPr lang="en-US" dirty="0" smtClean="0"/>
              <a:t>Measuring the 33k Ohm resistor using the </a:t>
            </a:r>
            <a:r>
              <a:rPr lang="en-US" dirty="0" err="1" smtClean="0"/>
              <a:t>multimeter</a:t>
            </a:r>
            <a:endParaRPr lang="en-US" dirty="0"/>
          </a:p>
        </p:txBody>
      </p:sp>
      <p:sp>
        <p:nvSpPr>
          <p:cNvPr id="10" name="TextBox 9"/>
          <p:cNvSpPr txBox="1"/>
          <p:nvPr/>
        </p:nvSpPr>
        <p:spPr>
          <a:xfrm>
            <a:off x="5875283" y="5517931"/>
            <a:ext cx="4908332" cy="646331"/>
          </a:xfrm>
          <a:prstGeom prst="rect">
            <a:avLst/>
          </a:prstGeom>
          <a:noFill/>
        </p:spPr>
        <p:txBody>
          <a:bodyPr wrap="square" rtlCol="0">
            <a:spAutoFit/>
          </a:bodyPr>
          <a:lstStyle/>
          <a:p>
            <a:r>
              <a:rPr lang="en-US" dirty="0" smtClean="0"/>
              <a:t>This is the frequency that was the input for the circuit which is a 1kHz</a:t>
            </a:r>
            <a:endParaRPr lang="en-US" dirty="0"/>
          </a:p>
        </p:txBody>
      </p:sp>
    </p:spTree>
    <p:extLst>
      <p:ext uri="{BB962C8B-B14F-4D97-AF65-F5344CB8AC3E}">
        <p14:creationId xmlns:p14="http://schemas.microsoft.com/office/powerpoint/2010/main" val="4092002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09" y="0"/>
            <a:ext cx="9905998" cy="1478570"/>
          </a:xfrm>
        </p:spPr>
        <p:txBody>
          <a:bodyPr/>
          <a:lstStyle/>
          <a:p>
            <a:r>
              <a:rPr lang="en-US" dirty="0" smtClean="0"/>
              <a:t>Lab 8: Part 5</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5364" b="22656"/>
          <a:stretch/>
        </p:blipFill>
        <p:spPr>
          <a:xfrm>
            <a:off x="824891" y="1008992"/>
            <a:ext cx="5334172" cy="4408149"/>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64" t="10939" r="38850" b="23020"/>
          <a:stretch/>
        </p:blipFill>
        <p:spPr>
          <a:xfrm>
            <a:off x="6056209" y="1008992"/>
            <a:ext cx="5707116" cy="4408149"/>
          </a:xfrm>
          <a:prstGeom prst="rect">
            <a:avLst/>
          </a:prstGeom>
        </p:spPr>
      </p:pic>
      <p:sp>
        <p:nvSpPr>
          <p:cNvPr id="3" name="TextBox 2"/>
          <p:cNvSpPr txBox="1"/>
          <p:nvPr/>
        </p:nvSpPr>
        <p:spPr>
          <a:xfrm>
            <a:off x="1341109" y="5633545"/>
            <a:ext cx="4323967" cy="646331"/>
          </a:xfrm>
          <a:prstGeom prst="rect">
            <a:avLst/>
          </a:prstGeom>
          <a:noFill/>
        </p:spPr>
        <p:txBody>
          <a:bodyPr wrap="square" rtlCol="0">
            <a:spAutoFit/>
          </a:bodyPr>
          <a:lstStyle/>
          <a:p>
            <a:r>
              <a:rPr lang="en-US" dirty="0" smtClean="0"/>
              <a:t>This is the false circuit that was built that did not function correctly</a:t>
            </a:r>
            <a:endParaRPr lang="en-US" dirty="0"/>
          </a:p>
        </p:txBody>
      </p:sp>
      <p:sp>
        <p:nvSpPr>
          <p:cNvPr id="6" name="TextBox 5"/>
          <p:cNvSpPr txBox="1"/>
          <p:nvPr/>
        </p:nvSpPr>
        <p:spPr>
          <a:xfrm>
            <a:off x="6716110" y="5644055"/>
            <a:ext cx="4530997" cy="923330"/>
          </a:xfrm>
          <a:prstGeom prst="rect">
            <a:avLst/>
          </a:prstGeom>
          <a:noFill/>
        </p:spPr>
        <p:txBody>
          <a:bodyPr wrap="square" rtlCol="0">
            <a:spAutoFit/>
          </a:bodyPr>
          <a:lstStyle/>
          <a:p>
            <a:r>
              <a:rPr lang="en-US" dirty="0" smtClean="0"/>
              <a:t>The amplitude from the function generator was set to high which was causing the channel two to clip off</a:t>
            </a:r>
            <a:endParaRPr lang="en-US" dirty="0"/>
          </a:p>
        </p:txBody>
      </p:sp>
    </p:spTree>
    <p:extLst>
      <p:ext uri="{BB962C8B-B14F-4D97-AF65-F5344CB8AC3E}">
        <p14:creationId xmlns:p14="http://schemas.microsoft.com/office/powerpoint/2010/main" val="2433543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026" y="-159247"/>
            <a:ext cx="9905998" cy="1478570"/>
          </a:xfrm>
        </p:spPr>
        <p:txBody>
          <a:bodyPr/>
          <a:lstStyle/>
          <a:p>
            <a:r>
              <a:rPr lang="en-US" dirty="0" smtClean="0"/>
              <a:t>Lab 8: Part 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318" y="861848"/>
            <a:ext cx="5082027" cy="4524704"/>
          </a:xfrm>
          <a:prstGeom prst="rect">
            <a:avLst/>
          </a:prstGeom>
        </p:spPr>
      </p:pic>
      <p:sp>
        <p:nvSpPr>
          <p:cNvPr id="5" name="TextBox 4"/>
          <p:cNvSpPr txBox="1"/>
          <p:nvPr/>
        </p:nvSpPr>
        <p:spPr>
          <a:xfrm>
            <a:off x="1416561" y="5580993"/>
            <a:ext cx="4288220" cy="646331"/>
          </a:xfrm>
          <a:prstGeom prst="rect">
            <a:avLst/>
          </a:prstGeom>
          <a:noFill/>
        </p:spPr>
        <p:txBody>
          <a:bodyPr wrap="square" rtlCol="0">
            <a:spAutoFit/>
          </a:bodyPr>
          <a:lstStyle/>
          <a:p>
            <a:r>
              <a:rPr lang="en-US" dirty="0" smtClean="0"/>
              <a:t>This is the </a:t>
            </a:r>
            <a:r>
              <a:rPr lang="en-US" dirty="0" err="1" smtClean="0"/>
              <a:t>the</a:t>
            </a:r>
            <a:r>
              <a:rPr lang="en-US" dirty="0" smtClean="0"/>
              <a:t> second try circuit </a:t>
            </a:r>
            <a:r>
              <a:rPr lang="en-US" dirty="0" smtClean="0"/>
              <a:t>that is build that gave us the </a:t>
            </a:r>
            <a:r>
              <a:rPr lang="en-US" dirty="0" smtClean="0"/>
              <a:t>incorrect </a:t>
            </a:r>
            <a:r>
              <a:rPr lang="en-US" dirty="0" smtClean="0"/>
              <a:t>results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344" y="861848"/>
            <a:ext cx="6064469" cy="4524704"/>
          </a:xfrm>
          <a:prstGeom prst="rect">
            <a:avLst/>
          </a:prstGeom>
        </p:spPr>
      </p:pic>
      <p:sp>
        <p:nvSpPr>
          <p:cNvPr id="7" name="TextBox 6"/>
          <p:cNvSpPr txBox="1"/>
          <p:nvPr/>
        </p:nvSpPr>
        <p:spPr>
          <a:xfrm>
            <a:off x="6358759" y="5580993"/>
            <a:ext cx="4656082" cy="923330"/>
          </a:xfrm>
          <a:prstGeom prst="rect">
            <a:avLst/>
          </a:prstGeom>
          <a:noFill/>
        </p:spPr>
        <p:txBody>
          <a:bodyPr wrap="square" rtlCol="0">
            <a:spAutoFit/>
          </a:bodyPr>
          <a:lstStyle/>
          <a:p>
            <a:r>
              <a:rPr lang="en-US" dirty="0" smtClean="0"/>
              <a:t>This is the </a:t>
            </a:r>
            <a:r>
              <a:rPr lang="en-US" dirty="0" smtClean="0"/>
              <a:t>incorrect </a:t>
            </a:r>
            <a:r>
              <a:rPr lang="en-US" dirty="0" smtClean="0"/>
              <a:t>reading </a:t>
            </a:r>
            <a:r>
              <a:rPr lang="en-US" dirty="0" smtClean="0"/>
              <a:t>for the second try for </a:t>
            </a:r>
            <a:r>
              <a:rPr lang="en-US" dirty="0" smtClean="0"/>
              <a:t>the oscilloscope which the two sine waves are almost 180 out of phase of </a:t>
            </a:r>
            <a:r>
              <a:rPr lang="en-US" dirty="0" err="1" smtClean="0"/>
              <a:t>eachother</a:t>
            </a:r>
            <a:endParaRPr lang="en-US" dirty="0"/>
          </a:p>
        </p:txBody>
      </p:sp>
    </p:spTree>
    <p:extLst>
      <p:ext uri="{BB962C8B-B14F-4D97-AF65-F5344CB8AC3E}">
        <p14:creationId xmlns:p14="http://schemas.microsoft.com/office/powerpoint/2010/main" val="3429404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965" y="-47022"/>
            <a:ext cx="9905998" cy="1478570"/>
          </a:xfrm>
        </p:spPr>
        <p:txBody>
          <a:bodyPr/>
          <a:lstStyle/>
          <a:p>
            <a:r>
              <a:rPr lang="en-US" dirty="0" smtClean="0"/>
              <a:t>Lab 8: Part 7</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778" y="893379"/>
            <a:ext cx="9144000" cy="4887310"/>
          </a:xfrm>
          <a:prstGeom prst="rect">
            <a:avLst/>
          </a:prstGeom>
        </p:spPr>
      </p:pic>
      <p:sp>
        <p:nvSpPr>
          <p:cNvPr id="5" name="TextBox 4"/>
          <p:cNvSpPr txBox="1"/>
          <p:nvPr/>
        </p:nvSpPr>
        <p:spPr>
          <a:xfrm>
            <a:off x="2701159" y="6032938"/>
            <a:ext cx="7210096" cy="646331"/>
          </a:xfrm>
          <a:prstGeom prst="rect">
            <a:avLst/>
          </a:prstGeom>
          <a:noFill/>
        </p:spPr>
        <p:txBody>
          <a:bodyPr wrap="square" rtlCol="0">
            <a:spAutoFit/>
          </a:bodyPr>
          <a:lstStyle/>
          <a:p>
            <a:r>
              <a:rPr lang="en-US" dirty="0" smtClean="0"/>
              <a:t>This is the picture of the Lab DC Power Supply which we used for the -5 volt and the 9 volt inputs</a:t>
            </a:r>
            <a:endParaRPr lang="en-US" dirty="0"/>
          </a:p>
        </p:txBody>
      </p:sp>
    </p:spTree>
    <p:extLst>
      <p:ext uri="{BB962C8B-B14F-4D97-AF65-F5344CB8AC3E}">
        <p14:creationId xmlns:p14="http://schemas.microsoft.com/office/powerpoint/2010/main" val="2787522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8: Part 8</a:t>
            </a:r>
            <a:endParaRPr lang="en-US" dirty="0"/>
          </a:p>
        </p:txBody>
      </p:sp>
      <p:pic>
        <p:nvPicPr>
          <p:cNvPr id="4" name="Picture 3"/>
          <p:cNvPicPr>
            <a:picLocks noChangeAspect="1"/>
          </p:cNvPicPr>
          <p:nvPr/>
        </p:nvPicPr>
        <p:blipFill>
          <a:blip r:embed="rId2"/>
          <a:stretch>
            <a:fillRect/>
          </a:stretch>
        </p:blipFill>
        <p:spPr>
          <a:xfrm>
            <a:off x="2274269" y="1796520"/>
            <a:ext cx="7640286" cy="3712458"/>
          </a:xfrm>
          <a:prstGeom prst="rect">
            <a:avLst/>
          </a:prstGeom>
        </p:spPr>
      </p:pic>
      <p:sp>
        <p:nvSpPr>
          <p:cNvPr id="5" name="TextBox 4"/>
          <p:cNvSpPr txBox="1"/>
          <p:nvPr/>
        </p:nvSpPr>
        <p:spPr>
          <a:xfrm>
            <a:off x="2274269" y="5825067"/>
            <a:ext cx="6869731" cy="369332"/>
          </a:xfrm>
          <a:prstGeom prst="rect">
            <a:avLst/>
          </a:prstGeom>
          <a:noFill/>
        </p:spPr>
        <p:txBody>
          <a:bodyPr wrap="square" rtlCol="0">
            <a:spAutoFit/>
          </a:bodyPr>
          <a:lstStyle/>
          <a:p>
            <a:r>
              <a:rPr lang="en-US" dirty="0" smtClean="0"/>
              <a:t>This is the correct </a:t>
            </a:r>
            <a:r>
              <a:rPr lang="en-US" dirty="0" err="1" smtClean="0"/>
              <a:t>multisim</a:t>
            </a:r>
            <a:r>
              <a:rPr lang="en-US" dirty="0" smtClean="0"/>
              <a:t> for lab 8 that is fully functional</a:t>
            </a:r>
            <a:endParaRPr lang="en-US" dirty="0"/>
          </a:p>
        </p:txBody>
      </p:sp>
    </p:spTree>
    <p:extLst>
      <p:ext uri="{BB962C8B-B14F-4D97-AF65-F5344CB8AC3E}">
        <p14:creationId xmlns:p14="http://schemas.microsoft.com/office/powerpoint/2010/main" val="3278888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013" y="-182993"/>
            <a:ext cx="9905998" cy="1478570"/>
          </a:xfrm>
        </p:spPr>
        <p:txBody>
          <a:bodyPr/>
          <a:lstStyle/>
          <a:p>
            <a:r>
              <a:rPr lang="en-US" dirty="0" smtClean="0"/>
              <a:t>Lab 8: Part 9</a:t>
            </a:r>
            <a:endParaRPr lang="en-US" dirty="0"/>
          </a:p>
        </p:txBody>
      </p:sp>
      <p:pic>
        <p:nvPicPr>
          <p:cNvPr id="6" name="Picture 5"/>
          <p:cNvPicPr>
            <a:picLocks noChangeAspect="1"/>
          </p:cNvPicPr>
          <p:nvPr/>
        </p:nvPicPr>
        <p:blipFill rotWithShape="1">
          <a:blip r:embed="rId2"/>
          <a:srcRect t="16391" b="29368"/>
          <a:stretch/>
        </p:blipFill>
        <p:spPr>
          <a:xfrm rot="16200000">
            <a:off x="990601" y="712309"/>
            <a:ext cx="4622799" cy="53396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822" y="1070730"/>
            <a:ext cx="5881511" cy="4622799"/>
          </a:xfrm>
          <a:prstGeom prst="rect">
            <a:avLst/>
          </a:prstGeom>
        </p:spPr>
      </p:pic>
      <p:sp>
        <p:nvSpPr>
          <p:cNvPr id="8" name="TextBox 7"/>
          <p:cNvSpPr txBox="1"/>
          <p:nvPr/>
        </p:nvSpPr>
        <p:spPr>
          <a:xfrm>
            <a:off x="2054578" y="5870222"/>
            <a:ext cx="7145866" cy="646331"/>
          </a:xfrm>
          <a:prstGeom prst="rect">
            <a:avLst/>
          </a:prstGeom>
          <a:noFill/>
        </p:spPr>
        <p:txBody>
          <a:bodyPr wrap="square" rtlCol="0">
            <a:spAutoFit/>
          </a:bodyPr>
          <a:lstStyle/>
          <a:p>
            <a:r>
              <a:rPr lang="en-US" dirty="0" smtClean="0"/>
              <a:t>These are the finalized pictures of the </a:t>
            </a:r>
            <a:r>
              <a:rPr lang="en-US" dirty="0" err="1" smtClean="0"/>
              <a:t>oscope</a:t>
            </a:r>
            <a:r>
              <a:rPr lang="en-US" dirty="0" smtClean="0"/>
              <a:t> and circuit that is fully functional</a:t>
            </a:r>
            <a:endParaRPr lang="en-US" dirty="0"/>
          </a:p>
        </p:txBody>
      </p:sp>
    </p:spTree>
    <p:extLst>
      <p:ext uri="{BB962C8B-B14F-4D97-AF65-F5344CB8AC3E}">
        <p14:creationId xmlns:p14="http://schemas.microsoft.com/office/powerpoint/2010/main" val="6995696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682" y="177084"/>
            <a:ext cx="9905998" cy="1478570"/>
          </a:xfrm>
        </p:spPr>
        <p:txBody>
          <a:bodyPr/>
          <a:lstStyle/>
          <a:p>
            <a:r>
              <a:rPr lang="en-US" dirty="0" smtClean="0"/>
              <a:t>Lab 8: Observations</a:t>
            </a:r>
            <a:endParaRPr lang="en-US" dirty="0"/>
          </a:p>
        </p:txBody>
      </p:sp>
      <p:sp>
        <p:nvSpPr>
          <p:cNvPr id="3" name="Content Placeholder 2"/>
          <p:cNvSpPr>
            <a:spLocks noGrp="1"/>
          </p:cNvSpPr>
          <p:nvPr>
            <p:ph idx="1"/>
          </p:nvPr>
        </p:nvSpPr>
        <p:spPr>
          <a:xfrm>
            <a:off x="1414682" y="2233723"/>
            <a:ext cx="9905999" cy="3541714"/>
          </a:xfrm>
        </p:spPr>
        <p:txBody>
          <a:bodyPr/>
          <a:lstStyle/>
          <a:p>
            <a:pPr marL="0" indent="0">
              <a:buNone/>
            </a:pPr>
            <a:r>
              <a:rPr lang="en-US" dirty="0" smtClean="0"/>
              <a:t>Used the power supply to produce -5 volts by switching the leads. Problems  found with current limiter on the power supply was set to low. We had the JFET in the circuit backwards. We had to try the hook up multiple times, because we were getting no reading on the oscilloscope. And we were having trouble connecting the amount of alligator clips together because it was too many for a small circuit. </a:t>
            </a:r>
            <a:r>
              <a:rPr lang="en-US" dirty="0" smtClean="0"/>
              <a:t>We redid the circuit with a load and a few different resistor values and then it started to work correctly</a:t>
            </a:r>
            <a:endParaRPr lang="en-US" dirty="0"/>
          </a:p>
        </p:txBody>
      </p:sp>
    </p:spTree>
    <p:extLst>
      <p:ext uri="{BB962C8B-B14F-4D97-AF65-F5344CB8AC3E}">
        <p14:creationId xmlns:p14="http://schemas.microsoft.com/office/powerpoint/2010/main" val="1115910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18822"/>
            <a:ext cx="9905998" cy="1478570"/>
          </a:xfrm>
        </p:spPr>
        <p:txBody>
          <a:bodyPr>
            <a:normAutofit fontScale="90000"/>
          </a:bodyPr>
          <a:lstStyle/>
          <a:p>
            <a:r>
              <a:rPr lang="en-US" dirty="0" smtClean="0"/>
              <a:t>Lab 9: High pass filter</a:t>
            </a:r>
            <a:br>
              <a:rPr lang="en-US" dirty="0" smtClean="0"/>
            </a:br>
            <a:r>
              <a:rPr lang="en-US" dirty="0" smtClean="0"/>
              <a:t>My Lab Partner was Alex Drummond, Donald Stanley and Seth Wills </a:t>
            </a:r>
            <a:endParaRPr lang="en-US" dirty="0"/>
          </a:p>
        </p:txBody>
      </p:sp>
      <p:sp>
        <p:nvSpPr>
          <p:cNvPr id="3" name="Content Placeholder 2"/>
          <p:cNvSpPr>
            <a:spLocks noGrp="1"/>
          </p:cNvSpPr>
          <p:nvPr>
            <p:ph idx="1"/>
          </p:nvPr>
        </p:nvSpPr>
        <p:spPr>
          <a:xfrm>
            <a:off x="1141412" y="3037763"/>
            <a:ext cx="9905999" cy="3541714"/>
          </a:xfrm>
        </p:spPr>
        <p:txBody>
          <a:bodyPr/>
          <a:lstStyle/>
          <a:p>
            <a:pPr marL="0" indent="0">
              <a:buNone/>
            </a:pPr>
            <a:r>
              <a:rPr lang="en-US" dirty="0" smtClean="0"/>
              <a:t>The Purpose of this Lab was to build and calculated a high pass filter using </a:t>
            </a:r>
            <a:r>
              <a:rPr lang="en-US" dirty="0" err="1" smtClean="0"/>
              <a:t>multisim</a:t>
            </a:r>
            <a:r>
              <a:rPr lang="en-US" dirty="0" smtClean="0"/>
              <a:t> and excel, Which is used to filter frequencies above a set range</a:t>
            </a:r>
            <a:endParaRPr lang="en-US" dirty="0"/>
          </a:p>
        </p:txBody>
      </p:sp>
    </p:spTree>
    <p:extLst>
      <p:ext uri="{BB962C8B-B14F-4D97-AF65-F5344CB8AC3E}">
        <p14:creationId xmlns:p14="http://schemas.microsoft.com/office/powerpoint/2010/main" val="2275167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350" y="281419"/>
            <a:ext cx="9905998" cy="1478570"/>
          </a:xfrm>
        </p:spPr>
        <p:txBody>
          <a:bodyPr/>
          <a:lstStyle/>
          <a:p>
            <a:r>
              <a:rPr lang="en-US" dirty="0" smtClean="0"/>
              <a:t>Lab 9: Part 2</a:t>
            </a:r>
            <a:endParaRPr lang="en-US" dirty="0"/>
          </a:p>
        </p:txBody>
      </p:sp>
      <p:pic>
        <p:nvPicPr>
          <p:cNvPr id="4" name="Picture 3"/>
          <p:cNvPicPr>
            <a:picLocks noChangeAspect="1"/>
          </p:cNvPicPr>
          <p:nvPr/>
        </p:nvPicPr>
        <p:blipFill>
          <a:blip r:embed="rId2"/>
          <a:stretch>
            <a:fillRect/>
          </a:stretch>
        </p:blipFill>
        <p:spPr>
          <a:xfrm>
            <a:off x="865131" y="1455188"/>
            <a:ext cx="5609241" cy="4480263"/>
          </a:xfrm>
          <a:prstGeom prst="rect">
            <a:avLst/>
          </a:prstGeom>
        </p:spPr>
      </p:pic>
      <p:sp>
        <p:nvSpPr>
          <p:cNvPr id="5" name="TextBox 4"/>
          <p:cNvSpPr txBox="1"/>
          <p:nvPr/>
        </p:nvSpPr>
        <p:spPr>
          <a:xfrm>
            <a:off x="3047999" y="6106511"/>
            <a:ext cx="7126014" cy="369332"/>
          </a:xfrm>
          <a:prstGeom prst="rect">
            <a:avLst/>
          </a:prstGeom>
          <a:noFill/>
        </p:spPr>
        <p:txBody>
          <a:bodyPr wrap="square" rtlCol="0">
            <a:spAutoFit/>
          </a:bodyPr>
          <a:lstStyle/>
          <a:p>
            <a:r>
              <a:rPr lang="en-US" dirty="0" smtClean="0"/>
              <a:t>This is the </a:t>
            </a:r>
            <a:r>
              <a:rPr lang="en-US" dirty="0" err="1" smtClean="0"/>
              <a:t>multisim</a:t>
            </a:r>
            <a:r>
              <a:rPr lang="en-US" dirty="0" smtClean="0"/>
              <a:t> simulation for Lab 9</a:t>
            </a:r>
            <a:endParaRPr lang="en-US" dirty="0"/>
          </a:p>
        </p:txBody>
      </p:sp>
      <p:pic>
        <p:nvPicPr>
          <p:cNvPr id="6" name="Picture 5"/>
          <p:cNvPicPr>
            <a:picLocks noChangeAspect="1"/>
          </p:cNvPicPr>
          <p:nvPr/>
        </p:nvPicPr>
        <p:blipFill>
          <a:blip r:embed="rId3"/>
          <a:stretch>
            <a:fillRect/>
          </a:stretch>
        </p:blipFill>
        <p:spPr>
          <a:xfrm>
            <a:off x="6240189" y="1430126"/>
            <a:ext cx="5720583" cy="4505325"/>
          </a:xfrm>
          <a:prstGeom prst="rect">
            <a:avLst/>
          </a:prstGeom>
        </p:spPr>
      </p:pic>
    </p:spTree>
    <p:extLst>
      <p:ext uri="{BB962C8B-B14F-4D97-AF65-F5344CB8AC3E}">
        <p14:creationId xmlns:p14="http://schemas.microsoft.com/office/powerpoint/2010/main" val="1824181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068" y="0"/>
            <a:ext cx="9905998" cy="1478570"/>
          </a:xfrm>
        </p:spPr>
        <p:txBody>
          <a:bodyPr/>
          <a:lstStyle/>
          <a:p>
            <a:r>
              <a:rPr lang="en-US" dirty="0" smtClean="0"/>
              <a:t>Lab 1</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20336" y="1189269"/>
            <a:ext cx="4308174" cy="406750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65180" y="1254425"/>
            <a:ext cx="4325006" cy="39203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38241" y="1301723"/>
            <a:ext cx="4325009" cy="3825765"/>
          </a:xfrm>
          <a:prstGeom prst="rect">
            <a:avLst/>
          </a:prstGeom>
        </p:spPr>
      </p:pic>
      <p:sp>
        <p:nvSpPr>
          <p:cNvPr id="6" name="TextBox 5"/>
          <p:cNvSpPr txBox="1"/>
          <p:nvPr/>
        </p:nvSpPr>
        <p:spPr>
          <a:xfrm>
            <a:off x="678958" y="5393940"/>
            <a:ext cx="3035767" cy="369332"/>
          </a:xfrm>
          <a:prstGeom prst="rect">
            <a:avLst/>
          </a:prstGeom>
          <a:noFill/>
        </p:spPr>
        <p:txBody>
          <a:bodyPr wrap="none" rtlCol="0">
            <a:spAutoFit/>
          </a:bodyPr>
          <a:lstStyle/>
          <a:p>
            <a:r>
              <a:rPr lang="en-US" dirty="0" smtClean="0"/>
              <a:t>Output voltage in forward bias</a:t>
            </a:r>
            <a:endParaRPr lang="en-US" dirty="0"/>
          </a:p>
        </p:txBody>
      </p:sp>
      <p:sp>
        <p:nvSpPr>
          <p:cNvPr id="7" name="TextBox 6"/>
          <p:cNvSpPr txBox="1"/>
          <p:nvPr/>
        </p:nvSpPr>
        <p:spPr>
          <a:xfrm>
            <a:off x="4067503" y="5377108"/>
            <a:ext cx="3380413" cy="369332"/>
          </a:xfrm>
          <a:prstGeom prst="rect">
            <a:avLst/>
          </a:prstGeom>
          <a:noFill/>
        </p:spPr>
        <p:txBody>
          <a:bodyPr wrap="none" rtlCol="0">
            <a:spAutoFit/>
          </a:bodyPr>
          <a:lstStyle/>
          <a:p>
            <a:r>
              <a:rPr lang="en-US" dirty="0" smtClean="0"/>
              <a:t>Output voltage in forward bias #2</a:t>
            </a:r>
            <a:endParaRPr lang="en-US" dirty="0"/>
          </a:p>
        </p:txBody>
      </p:sp>
      <p:sp>
        <p:nvSpPr>
          <p:cNvPr id="8" name="TextBox 7"/>
          <p:cNvSpPr txBox="1"/>
          <p:nvPr/>
        </p:nvSpPr>
        <p:spPr>
          <a:xfrm>
            <a:off x="7987863" y="5298280"/>
            <a:ext cx="2969659" cy="369332"/>
          </a:xfrm>
          <a:prstGeom prst="rect">
            <a:avLst/>
          </a:prstGeom>
          <a:noFill/>
        </p:spPr>
        <p:txBody>
          <a:bodyPr wrap="none" rtlCol="0">
            <a:spAutoFit/>
          </a:bodyPr>
          <a:lstStyle/>
          <a:p>
            <a:r>
              <a:rPr lang="en-US" dirty="0" smtClean="0"/>
              <a:t>Output voltage in reverse bias</a:t>
            </a:r>
            <a:endParaRPr lang="en-US" dirty="0"/>
          </a:p>
        </p:txBody>
      </p:sp>
    </p:spTree>
    <p:extLst>
      <p:ext uri="{BB962C8B-B14F-4D97-AF65-F5344CB8AC3E}">
        <p14:creationId xmlns:p14="http://schemas.microsoft.com/office/powerpoint/2010/main" val="37254228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397801"/>
            <a:ext cx="9905998" cy="1478570"/>
          </a:xfrm>
        </p:spPr>
        <p:txBody>
          <a:bodyPr/>
          <a:lstStyle/>
          <a:p>
            <a:r>
              <a:rPr lang="en-US" dirty="0" smtClean="0"/>
              <a:t>Lab 9: </a:t>
            </a:r>
            <a:r>
              <a:rPr lang="en-US" dirty="0" err="1" smtClean="0"/>
              <a:t>pArt</a:t>
            </a:r>
            <a:r>
              <a:rPr lang="en-US" dirty="0" smtClean="0"/>
              <a:t> 3</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87856335"/>
              </p:ext>
            </p:extLst>
          </p:nvPr>
        </p:nvGraphicFramePr>
        <p:xfrm>
          <a:off x="2121721" y="1876371"/>
          <a:ext cx="6980239" cy="3189613"/>
        </p:xfrm>
        <a:graphic>
          <a:graphicData uri="http://schemas.openxmlformats.org/drawingml/2006/table">
            <a:tbl>
              <a:tblPr>
                <a:tableStyleId>{5C22544A-7EE6-4342-B048-85BDC9FD1C3A}</a:tableStyleId>
              </a:tblPr>
              <a:tblGrid>
                <a:gridCol w="2556457">
                  <a:extLst>
                    <a:ext uri="{9D8B030D-6E8A-4147-A177-3AD203B41FA5}">
                      <a16:colId xmlns:a16="http://schemas.microsoft.com/office/drawing/2014/main" val="3408974488"/>
                    </a:ext>
                  </a:extLst>
                </a:gridCol>
                <a:gridCol w="1867325">
                  <a:extLst>
                    <a:ext uri="{9D8B030D-6E8A-4147-A177-3AD203B41FA5}">
                      <a16:colId xmlns:a16="http://schemas.microsoft.com/office/drawing/2014/main" val="2320987579"/>
                    </a:ext>
                  </a:extLst>
                </a:gridCol>
                <a:gridCol w="2556457">
                  <a:extLst>
                    <a:ext uri="{9D8B030D-6E8A-4147-A177-3AD203B41FA5}">
                      <a16:colId xmlns:a16="http://schemas.microsoft.com/office/drawing/2014/main" val="3813026691"/>
                    </a:ext>
                  </a:extLst>
                </a:gridCol>
              </a:tblGrid>
              <a:tr h="377842">
                <a:tc>
                  <a:txBody>
                    <a:bodyPr/>
                    <a:lstStyle/>
                    <a:p>
                      <a:pPr algn="l" fontAlgn="b"/>
                      <a:r>
                        <a:rPr lang="en-US" sz="1100" u="none" strike="noStrike">
                          <a:effectLst/>
                        </a:rPr>
                        <a:t>HIGH PASS FILTER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6723576"/>
                  </a:ext>
                </a:extLst>
              </a:tr>
              <a:tr h="314868">
                <a:tc>
                  <a:txBody>
                    <a:bodyPr/>
                    <a:lstStyle/>
                    <a:p>
                      <a:pPr algn="l" fontAlgn="b"/>
                      <a:r>
                        <a:rPr lang="en-US" sz="1100" u="none" strike="noStrike">
                          <a:effectLst/>
                        </a:rPr>
                        <a:t>A0=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728615"/>
                  </a:ext>
                </a:extLst>
              </a:tr>
              <a:tr h="292827">
                <a:tc>
                  <a:txBody>
                    <a:bodyPr/>
                    <a:lstStyle/>
                    <a:p>
                      <a:pPr algn="l" fontAlgn="b"/>
                      <a:r>
                        <a:rPr lang="en-US" sz="1100" u="none" strike="noStrike">
                          <a:effectLst/>
                        </a:rPr>
                        <a:t>a1=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1.4142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8264205"/>
                  </a:ext>
                </a:extLst>
              </a:tr>
              <a:tr h="314868">
                <a:tc>
                  <a:txBody>
                    <a:bodyPr/>
                    <a:lstStyle/>
                    <a:p>
                      <a:pPr algn="l" fontAlgn="b"/>
                      <a:r>
                        <a:rPr lang="en-US" sz="1100" u="none" strike="noStrike">
                          <a:effectLst/>
                        </a:rPr>
                        <a:t>b1=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54186935"/>
                  </a:ext>
                </a:extLst>
              </a:tr>
              <a:tr h="314868">
                <a:tc>
                  <a:txBody>
                    <a:bodyPr/>
                    <a:lstStyle/>
                    <a:p>
                      <a:pPr algn="l" fontAlgn="b"/>
                      <a:r>
                        <a:rPr lang="en-US" sz="1100" u="none" strike="noStrike">
                          <a:effectLst/>
                        </a:rPr>
                        <a:t>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464967"/>
                  </a:ext>
                </a:extLst>
              </a:tr>
              <a:tr h="314868">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47060252"/>
                  </a:ext>
                </a:extLst>
              </a:tr>
              <a:tr h="314868">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693167"/>
                  </a:ext>
                </a:extLst>
              </a:tr>
              <a:tr h="314868">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1043886"/>
                  </a:ext>
                </a:extLst>
              </a:tr>
              <a:tr h="314868">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53332885"/>
                  </a:ext>
                </a:extLst>
              </a:tr>
              <a:tr h="314868">
                <a:tc>
                  <a:txBody>
                    <a:bodyPr/>
                    <a:lstStyle/>
                    <a:p>
                      <a:pPr algn="l" fontAlgn="b"/>
                      <a:r>
                        <a:rPr lang="en-US" sz="1100" u="none" strike="noStrike">
                          <a:effectLst/>
                        </a:rPr>
                        <a:t>fc=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Hz</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98984039"/>
                  </a:ext>
                </a:extLst>
              </a:tr>
            </a:tbl>
          </a:graphicData>
        </a:graphic>
      </p:graphicFrame>
      <p:sp>
        <p:nvSpPr>
          <p:cNvPr id="5" name="TextBox 4"/>
          <p:cNvSpPr txBox="1"/>
          <p:nvPr/>
        </p:nvSpPr>
        <p:spPr>
          <a:xfrm>
            <a:off x="3657599" y="5538952"/>
            <a:ext cx="6474373" cy="369332"/>
          </a:xfrm>
          <a:prstGeom prst="rect">
            <a:avLst/>
          </a:prstGeom>
          <a:noFill/>
        </p:spPr>
        <p:txBody>
          <a:bodyPr wrap="square" rtlCol="0">
            <a:spAutoFit/>
          </a:bodyPr>
          <a:lstStyle/>
          <a:p>
            <a:r>
              <a:rPr lang="en-US" dirty="0" smtClean="0"/>
              <a:t>This is the excel spreadsheet for Lab 9</a:t>
            </a:r>
            <a:endParaRPr lang="en-US" dirty="0"/>
          </a:p>
        </p:txBody>
      </p:sp>
    </p:spTree>
    <p:extLst>
      <p:ext uri="{BB962C8B-B14F-4D97-AF65-F5344CB8AC3E}">
        <p14:creationId xmlns:p14="http://schemas.microsoft.com/office/powerpoint/2010/main" val="1290497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408311"/>
            <a:ext cx="9905998" cy="1478570"/>
          </a:xfrm>
        </p:spPr>
        <p:txBody>
          <a:bodyPr>
            <a:normAutofit fontScale="90000"/>
          </a:bodyPr>
          <a:lstStyle/>
          <a:p>
            <a:r>
              <a:rPr lang="en-US" dirty="0" smtClean="0"/>
              <a:t>Lab 10: Low pass filter</a:t>
            </a:r>
            <a:br>
              <a:rPr lang="en-US" dirty="0" smtClean="0"/>
            </a:br>
            <a:r>
              <a:rPr lang="en-US" dirty="0" smtClean="0"/>
              <a:t>My Lab Partners were Alex Drummond ,Donald Stanley and Seth wills</a:t>
            </a:r>
            <a:endParaRPr lang="en-US" dirty="0"/>
          </a:p>
        </p:txBody>
      </p:sp>
      <p:sp>
        <p:nvSpPr>
          <p:cNvPr id="4" name="Rectangle 3"/>
          <p:cNvSpPr/>
          <p:nvPr/>
        </p:nvSpPr>
        <p:spPr>
          <a:xfrm>
            <a:off x="1250730" y="2620492"/>
            <a:ext cx="8975835" cy="1384995"/>
          </a:xfrm>
          <a:prstGeom prst="rect">
            <a:avLst/>
          </a:prstGeom>
        </p:spPr>
        <p:txBody>
          <a:bodyPr wrap="square">
            <a:spAutoFit/>
          </a:bodyPr>
          <a:lstStyle/>
          <a:p>
            <a:r>
              <a:rPr lang="en-US" sz="2800" dirty="0"/>
              <a:t>The Purpose of this Lab was to build and calculated a high pass filter using </a:t>
            </a:r>
            <a:r>
              <a:rPr lang="en-US" sz="2800" dirty="0" err="1"/>
              <a:t>multisim</a:t>
            </a:r>
            <a:r>
              <a:rPr lang="en-US" sz="2800" dirty="0"/>
              <a:t> and excel, Which is used to filter </a:t>
            </a:r>
            <a:r>
              <a:rPr lang="en-US" sz="2800" dirty="0" smtClean="0"/>
              <a:t>frequencies with a mid range</a:t>
            </a:r>
            <a:endParaRPr lang="en-US" sz="2800" dirty="0"/>
          </a:p>
        </p:txBody>
      </p:sp>
    </p:spTree>
    <p:extLst>
      <p:ext uri="{BB962C8B-B14F-4D97-AF65-F5344CB8AC3E}">
        <p14:creationId xmlns:p14="http://schemas.microsoft.com/office/powerpoint/2010/main" val="36206026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537" y="0"/>
            <a:ext cx="9905998" cy="1478570"/>
          </a:xfrm>
        </p:spPr>
        <p:txBody>
          <a:bodyPr/>
          <a:lstStyle/>
          <a:p>
            <a:r>
              <a:rPr lang="en-US" dirty="0" smtClean="0"/>
              <a:t>Lab 10: Part 2</a:t>
            </a:r>
            <a:endParaRPr lang="en-US" dirty="0"/>
          </a:p>
        </p:txBody>
      </p:sp>
      <p:pic>
        <p:nvPicPr>
          <p:cNvPr id="4" name="Picture 3"/>
          <p:cNvPicPr>
            <a:picLocks noChangeAspect="1"/>
          </p:cNvPicPr>
          <p:nvPr/>
        </p:nvPicPr>
        <p:blipFill>
          <a:blip r:embed="rId2"/>
          <a:stretch>
            <a:fillRect/>
          </a:stretch>
        </p:blipFill>
        <p:spPr>
          <a:xfrm>
            <a:off x="716845" y="1196866"/>
            <a:ext cx="5260922" cy="4026776"/>
          </a:xfrm>
          <a:prstGeom prst="rect">
            <a:avLst/>
          </a:prstGeom>
        </p:spPr>
      </p:pic>
      <p:sp>
        <p:nvSpPr>
          <p:cNvPr id="6" name="Rectangle 5"/>
          <p:cNvSpPr/>
          <p:nvPr/>
        </p:nvSpPr>
        <p:spPr>
          <a:xfrm>
            <a:off x="4061313" y="6166210"/>
            <a:ext cx="3832909" cy="369332"/>
          </a:xfrm>
          <a:prstGeom prst="rect">
            <a:avLst/>
          </a:prstGeom>
        </p:spPr>
        <p:txBody>
          <a:bodyPr wrap="none">
            <a:spAutoFit/>
          </a:bodyPr>
          <a:lstStyle/>
          <a:p>
            <a:r>
              <a:rPr lang="en-US" dirty="0"/>
              <a:t>This is the </a:t>
            </a:r>
            <a:r>
              <a:rPr lang="en-US" dirty="0" err="1"/>
              <a:t>multisim</a:t>
            </a:r>
            <a:r>
              <a:rPr lang="en-US" dirty="0"/>
              <a:t> simulation for Lab </a:t>
            </a:r>
            <a:r>
              <a:rPr lang="en-US" dirty="0" smtClean="0"/>
              <a:t>10</a:t>
            </a:r>
            <a:endParaRPr lang="en-US" dirty="0"/>
          </a:p>
        </p:txBody>
      </p:sp>
      <p:pic>
        <p:nvPicPr>
          <p:cNvPr id="7" name="Picture 6"/>
          <p:cNvPicPr>
            <a:picLocks noChangeAspect="1"/>
          </p:cNvPicPr>
          <p:nvPr/>
        </p:nvPicPr>
        <p:blipFill>
          <a:blip r:embed="rId3"/>
          <a:stretch>
            <a:fillRect/>
          </a:stretch>
        </p:blipFill>
        <p:spPr>
          <a:xfrm>
            <a:off x="5977768" y="1199126"/>
            <a:ext cx="5930454" cy="4024516"/>
          </a:xfrm>
          <a:prstGeom prst="rect">
            <a:avLst/>
          </a:prstGeom>
        </p:spPr>
      </p:pic>
    </p:spTree>
    <p:extLst>
      <p:ext uri="{BB962C8B-B14F-4D97-AF65-F5344CB8AC3E}">
        <p14:creationId xmlns:p14="http://schemas.microsoft.com/office/powerpoint/2010/main" val="2788352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50656"/>
            <a:ext cx="9905998" cy="1478570"/>
          </a:xfrm>
        </p:spPr>
        <p:txBody>
          <a:bodyPr/>
          <a:lstStyle/>
          <a:p>
            <a:r>
              <a:rPr lang="en-US" dirty="0" smtClean="0"/>
              <a:t>Lab 10: Part 3</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79829929"/>
              </p:ext>
            </p:extLst>
          </p:nvPr>
        </p:nvGraphicFramePr>
        <p:xfrm>
          <a:off x="2216095" y="1817770"/>
          <a:ext cx="6969948" cy="2995965"/>
        </p:xfrm>
        <a:graphic>
          <a:graphicData uri="http://schemas.openxmlformats.org/drawingml/2006/table">
            <a:tbl>
              <a:tblPr>
                <a:tableStyleId>{5C22544A-7EE6-4342-B048-85BDC9FD1C3A}</a:tableStyleId>
              </a:tblPr>
              <a:tblGrid>
                <a:gridCol w="1742487">
                  <a:extLst>
                    <a:ext uri="{9D8B030D-6E8A-4147-A177-3AD203B41FA5}">
                      <a16:colId xmlns:a16="http://schemas.microsoft.com/office/drawing/2014/main" val="1178361114"/>
                    </a:ext>
                  </a:extLst>
                </a:gridCol>
                <a:gridCol w="1742487">
                  <a:extLst>
                    <a:ext uri="{9D8B030D-6E8A-4147-A177-3AD203B41FA5}">
                      <a16:colId xmlns:a16="http://schemas.microsoft.com/office/drawing/2014/main" val="132131045"/>
                    </a:ext>
                  </a:extLst>
                </a:gridCol>
                <a:gridCol w="1742487">
                  <a:extLst>
                    <a:ext uri="{9D8B030D-6E8A-4147-A177-3AD203B41FA5}">
                      <a16:colId xmlns:a16="http://schemas.microsoft.com/office/drawing/2014/main" val="300298568"/>
                    </a:ext>
                  </a:extLst>
                </a:gridCol>
                <a:gridCol w="1742487">
                  <a:extLst>
                    <a:ext uri="{9D8B030D-6E8A-4147-A177-3AD203B41FA5}">
                      <a16:colId xmlns:a16="http://schemas.microsoft.com/office/drawing/2014/main" val="1685635012"/>
                    </a:ext>
                  </a:extLst>
                </a:gridCol>
              </a:tblGrid>
              <a:tr h="332885">
                <a:tc gridSpan="2">
                  <a:txBody>
                    <a:bodyPr/>
                    <a:lstStyle/>
                    <a:p>
                      <a:pPr algn="l" fontAlgn="b"/>
                      <a:r>
                        <a:rPr lang="en-US" sz="1100" u="none" strike="noStrike">
                          <a:effectLst/>
                        </a:rPr>
                        <a:t>LOW PASS FILTER</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56410690"/>
                  </a:ext>
                </a:extLst>
              </a:tr>
              <a:tr h="332885">
                <a:tc>
                  <a:txBody>
                    <a:bodyPr/>
                    <a:lstStyle/>
                    <a:p>
                      <a:pPr algn="l" fontAlgn="b"/>
                      <a:r>
                        <a:rPr lang="en-US" sz="1100" u="none" strike="noStrike">
                          <a:effectLst/>
                        </a:rPr>
                        <a:t>A0=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89405501"/>
                  </a:ext>
                </a:extLst>
              </a:tr>
              <a:tr h="332885">
                <a:tc>
                  <a:txBody>
                    <a:bodyPr/>
                    <a:lstStyle/>
                    <a:p>
                      <a:pPr algn="l" fontAlgn="b"/>
                      <a:r>
                        <a:rPr lang="en-US" sz="1100" u="none" strike="noStrike">
                          <a:effectLst/>
                        </a:rPr>
                        <a:t>a1=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1.4142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07956351"/>
                  </a:ext>
                </a:extLst>
              </a:tr>
              <a:tr h="332885">
                <a:tc>
                  <a:txBody>
                    <a:bodyPr/>
                    <a:lstStyle/>
                    <a:p>
                      <a:pPr algn="l" fontAlgn="b"/>
                      <a:r>
                        <a:rPr lang="en-US" sz="1100" u="none" strike="noStrike">
                          <a:effectLst/>
                        </a:rPr>
                        <a:t>b1=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0804468"/>
                  </a:ext>
                </a:extLst>
              </a:tr>
              <a:tr h="332885">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4.7E-08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22153605"/>
                  </a:ext>
                </a:extLst>
              </a:tr>
              <a:tr h="332885">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37912772"/>
                  </a:ext>
                </a:extLst>
              </a:tr>
              <a:tr h="332885">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3.82E+3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5372655"/>
                  </a:ext>
                </a:extLst>
              </a:tr>
              <a:tr h="332885">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6.41E+3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4462994"/>
                  </a:ext>
                </a:extLst>
              </a:tr>
              <a:tr h="332885">
                <a:tc>
                  <a:txBody>
                    <a:bodyPr/>
                    <a:lstStyle/>
                    <a:p>
                      <a:pPr algn="l" fontAlgn="b"/>
                      <a:r>
                        <a:rPr lang="en-US" sz="1100" u="none" strike="noStrike">
                          <a:effectLst/>
                        </a:rPr>
                        <a:t>fc=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Hz</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29103119"/>
                  </a:ext>
                </a:extLst>
              </a:tr>
            </a:tbl>
          </a:graphicData>
        </a:graphic>
      </p:graphicFrame>
      <p:sp>
        <p:nvSpPr>
          <p:cNvPr id="5" name="Rectangle 4"/>
          <p:cNvSpPr/>
          <p:nvPr/>
        </p:nvSpPr>
        <p:spPr>
          <a:xfrm>
            <a:off x="4047110" y="5304362"/>
            <a:ext cx="3825021" cy="369332"/>
          </a:xfrm>
          <a:prstGeom prst="rect">
            <a:avLst/>
          </a:prstGeom>
        </p:spPr>
        <p:txBody>
          <a:bodyPr wrap="none">
            <a:spAutoFit/>
          </a:bodyPr>
          <a:lstStyle/>
          <a:p>
            <a:r>
              <a:rPr lang="en-US" dirty="0"/>
              <a:t>This is the excel spreadsheet for Lab </a:t>
            </a:r>
            <a:r>
              <a:rPr lang="en-US" dirty="0" smtClean="0"/>
              <a:t>10</a:t>
            </a:r>
            <a:endParaRPr lang="en-US" dirty="0"/>
          </a:p>
        </p:txBody>
      </p:sp>
    </p:spTree>
    <p:extLst>
      <p:ext uri="{BB962C8B-B14F-4D97-AF65-F5344CB8AC3E}">
        <p14:creationId xmlns:p14="http://schemas.microsoft.com/office/powerpoint/2010/main" val="1738659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11: Band-Pass Filter</a:t>
            </a:r>
            <a:br>
              <a:rPr lang="en-US" dirty="0" smtClean="0"/>
            </a:br>
            <a:r>
              <a:rPr lang="en-US" dirty="0" smtClean="0"/>
              <a:t>My lab partners were </a:t>
            </a:r>
            <a:r>
              <a:rPr lang="en-US" dirty="0" err="1" smtClean="0"/>
              <a:t>alex</a:t>
            </a:r>
            <a:r>
              <a:rPr lang="en-US" dirty="0" smtClean="0"/>
              <a:t> Drummond, Donald Stanley and </a:t>
            </a:r>
            <a:r>
              <a:rPr lang="en-US" dirty="0" err="1" smtClean="0"/>
              <a:t>seth</a:t>
            </a:r>
            <a:r>
              <a:rPr lang="en-US" dirty="0" smtClean="0"/>
              <a:t> wills</a:t>
            </a:r>
            <a:endParaRPr lang="en-US" dirty="0"/>
          </a:p>
        </p:txBody>
      </p:sp>
      <p:sp>
        <p:nvSpPr>
          <p:cNvPr id="3" name="Content Placeholder 2"/>
          <p:cNvSpPr>
            <a:spLocks noGrp="1"/>
          </p:cNvSpPr>
          <p:nvPr>
            <p:ph idx="1"/>
          </p:nvPr>
        </p:nvSpPr>
        <p:spPr>
          <a:xfrm>
            <a:off x="1141413" y="2386122"/>
            <a:ext cx="9905999" cy="3541714"/>
          </a:xfrm>
        </p:spPr>
        <p:txBody>
          <a:bodyPr/>
          <a:lstStyle/>
          <a:p>
            <a:r>
              <a:rPr lang="en-US" sz="3200" dirty="0"/>
              <a:t>The Purpose of this Lab was to build and calculated a high pass filter using </a:t>
            </a:r>
            <a:r>
              <a:rPr lang="en-US" sz="3200" dirty="0" err="1"/>
              <a:t>multisim</a:t>
            </a:r>
            <a:r>
              <a:rPr lang="en-US" sz="3200" dirty="0"/>
              <a:t> and excel, Which is used to filter frequencies with a mid </a:t>
            </a:r>
            <a:r>
              <a:rPr lang="en-US" sz="3200" dirty="0" smtClean="0"/>
              <a:t>range and is considered a Mid-pass filter</a:t>
            </a:r>
            <a:endParaRPr lang="en-US" sz="3200" dirty="0"/>
          </a:p>
          <a:p>
            <a:endParaRPr lang="en-US" dirty="0"/>
          </a:p>
        </p:txBody>
      </p:sp>
    </p:spTree>
    <p:extLst>
      <p:ext uri="{BB962C8B-B14F-4D97-AF65-F5344CB8AC3E}">
        <p14:creationId xmlns:p14="http://schemas.microsoft.com/office/powerpoint/2010/main" val="168961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579" y="0"/>
            <a:ext cx="9905998" cy="1478570"/>
          </a:xfrm>
        </p:spPr>
        <p:txBody>
          <a:bodyPr/>
          <a:lstStyle/>
          <a:p>
            <a:r>
              <a:rPr lang="en-US" dirty="0" smtClean="0"/>
              <a:t>Lab 11: Part 2</a:t>
            </a:r>
            <a:endParaRPr lang="en-US" dirty="0"/>
          </a:p>
        </p:txBody>
      </p:sp>
      <p:pic>
        <p:nvPicPr>
          <p:cNvPr id="4" name="Content Placeholder 3"/>
          <p:cNvPicPr>
            <a:picLocks noGrp="1" noChangeAspect="1"/>
          </p:cNvPicPr>
          <p:nvPr>
            <p:ph idx="1"/>
          </p:nvPr>
        </p:nvPicPr>
        <p:blipFill>
          <a:blip r:embed="rId2"/>
          <a:stretch>
            <a:fillRect/>
          </a:stretch>
        </p:blipFill>
        <p:spPr>
          <a:xfrm>
            <a:off x="920695" y="1051309"/>
            <a:ext cx="5574697" cy="4727436"/>
          </a:xfrm>
          <a:prstGeom prst="rect">
            <a:avLst/>
          </a:prstGeom>
        </p:spPr>
      </p:pic>
      <p:sp>
        <p:nvSpPr>
          <p:cNvPr id="5" name="Rectangle 4"/>
          <p:cNvSpPr/>
          <p:nvPr/>
        </p:nvSpPr>
        <p:spPr>
          <a:xfrm>
            <a:off x="3959085" y="6008555"/>
            <a:ext cx="3832909" cy="369332"/>
          </a:xfrm>
          <a:prstGeom prst="rect">
            <a:avLst/>
          </a:prstGeom>
        </p:spPr>
        <p:txBody>
          <a:bodyPr wrap="none">
            <a:spAutoFit/>
          </a:bodyPr>
          <a:lstStyle/>
          <a:p>
            <a:r>
              <a:rPr lang="en-US" dirty="0"/>
              <a:t>This is the </a:t>
            </a:r>
            <a:r>
              <a:rPr lang="en-US" dirty="0" err="1"/>
              <a:t>multisim</a:t>
            </a:r>
            <a:r>
              <a:rPr lang="en-US" dirty="0"/>
              <a:t> simulation for Lab </a:t>
            </a:r>
            <a:r>
              <a:rPr lang="en-US" dirty="0" smtClean="0"/>
              <a:t>11</a:t>
            </a:r>
            <a:endParaRPr lang="en-US" dirty="0"/>
          </a:p>
        </p:txBody>
      </p:sp>
      <p:pic>
        <p:nvPicPr>
          <p:cNvPr id="6" name="Picture 5"/>
          <p:cNvPicPr>
            <a:picLocks noChangeAspect="1"/>
          </p:cNvPicPr>
          <p:nvPr/>
        </p:nvPicPr>
        <p:blipFill>
          <a:blip r:embed="rId3"/>
          <a:stretch>
            <a:fillRect/>
          </a:stretch>
        </p:blipFill>
        <p:spPr>
          <a:xfrm>
            <a:off x="6495392" y="1051309"/>
            <a:ext cx="5297215" cy="4727436"/>
          </a:xfrm>
          <a:prstGeom prst="rect">
            <a:avLst/>
          </a:prstGeom>
        </p:spPr>
      </p:pic>
    </p:spTree>
    <p:extLst>
      <p:ext uri="{BB962C8B-B14F-4D97-AF65-F5344CB8AC3E}">
        <p14:creationId xmlns:p14="http://schemas.microsoft.com/office/powerpoint/2010/main" val="908132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 Part 3</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2947036"/>
              </p:ext>
            </p:extLst>
          </p:nvPr>
        </p:nvGraphicFramePr>
        <p:xfrm>
          <a:off x="2532993" y="2097088"/>
          <a:ext cx="5990897" cy="3010938"/>
        </p:xfrm>
        <a:graphic>
          <a:graphicData uri="http://schemas.openxmlformats.org/drawingml/2006/table">
            <a:tbl>
              <a:tblPr>
                <a:tableStyleId>{5C22544A-7EE6-4342-B048-85BDC9FD1C3A}</a:tableStyleId>
              </a:tblPr>
              <a:tblGrid>
                <a:gridCol w="1701119">
                  <a:extLst>
                    <a:ext uri="{9D8B030D-6E8A-4147-A177-3AD203B41FA5}">
                      <a16:colId xmlns:a16="http://schemas.microsoft.com/office/drawing/2014/main" val="621394775"/>
                    </a:ext>
                  </a:extLst>
                </a:gridCol>
                <a:gridCol w="1959985">
                  <a:extLst>
                    <a:ext uri="{9D8B030D-6E8A-4147-A177-3AD203B41FA5}">
                      <a16:colId xmlns:a16="http://schemas.microsoft.com/office/drawing/2014/main" val="47076205"/>
                    </a:ext>
                  </a:extLst>
                </a:gridCol>
                <a:gridCol w="2329793">
                  <a:extLst>
                    <a:ext uri="{9D8B030D-6E8A-4147-A177-3AD203B41FA5}">
                      <a16:colId xmlns:a16="http://schemas.microsoft.com/office/drawing/2014/main" val="3162466858"/>
                    </a:ext>
                  </a:extLst>
                </a:gridCol>
              </a:tblGrid>
              <a:tr h="215067">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7.96E+03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76601994"/>
                  </a:ext>
                </a:extLst>
              </a:tr>
              <a:tr h="215067">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31.83E+3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64573498"/>
                  </a:ext>
                </a:extLst>
              </a:tr>
              <a:tr h="215067">
                <a:tc>
                  <a:txBody>
                    <a:bodyPr/>
                    <a:lstStyle/>
                    <a:p>
                      <a:pPr algn="l" fontAlgn="b"/>
                      <a:r>
                        <a:rPr lang="en-US" sz="1100" u="none" strike="noStrike">
                          <a:effectLst/>
                        </a:rPr>
                        <a:t>R3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80.38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82814234"/>
                  </a:ext>
                </a:extLst>
              </a:tr>
              <a:tr h="215067">
                <a:tc>
                  <a:txBody>
                    <a:bodyPr/>
                    <a:lstStyle/>
                    <a:p>
                      <a:pPr algn="l" fontAlgn="b"/>
                      <a:r>
                        <a:rPr lang="en-US" sz="1100" u="none" strike="noStrike">
                          <a:effectLst/>
                        </a:rPr>
                        <a:t>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98515351"/>
                  </a:ext>
                </a:extLst>
              </a:tr>
              <a:tr h="215067">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1237384"/>
                  </a:ext>
                </a:extLst>
              </a:tr>
              <a:tr h="215067">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5727898"/>
                  </a:ext>
                </a:extLst>
              </a:tr>
              <a:tr h="215067">
                <a:tc>
                  <a:txBody>
                    <a:bodyPr/>
                    <a:lstStyle/>
                    <a:p>
                      <a:pPr algn="l" fontAlgn="b"/>
                      <a:r>
                        <a:rPr lang="en-US" sz="1100" u="none" strike="noStrike">
                          <a:effectLst/>
                        </a:rPr>
                        <a:t>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7749990"/>
                  </a:ext>
                </a:extLst>
              </a:tr>
              <a:tr h="215067">
                <a:tc>
                  <a:txBody>
                    <a:bodyPr/>
                    <a:lstStyle/>
                    <a:p>
                      <a:pPr algn="l" fontAlgn="b"/>
                      <a:r>
                        <a:rPr lang="en-US" sz="1100" u="none" strike="noStrike">
                          <a:effectLst/>
                        </a:rPr>
                        <a:t>Q</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31795967"/>
                  </a:ext>
                </a:extLst>
              </a:tr>
              <a:tr h="215067">
                <a:tc>
                  <a:txBody>
                    <a:bodyPr/>
                    <a:lstStyle/>
                    <a:p>
                      <a:pPr algn="l" fontAlgn="b"/>
                      <a:r>
                        <a:rPr lang="en-US" sz="1100" u="none" strike="noStrike">
                          <a:effectLst/>
                        </a:rPr>
                        <a:t>fm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Hz</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9802237"/>
                  </a:ext>
                </a:extLst>
              </a:tr>
              <a:tr h="215067">
                <a:tc>
                  <a:txBody>
                    <a:bodyPr/>
                    <a:lstStyle/>
                    <a:p>
                      <a:pPr algn="l" fontAlgn="b"/>
                      <a:r>
                        <a:rPr lang="en-US" sz="1100" u="none" strike="noStrike">
                          <a:effectLst/>
                        </a:rPr>
                        <a:t>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157.08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bandwidth</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2165325"/>
                  </a:ext>
                </a:extLst>
              </a:tr>
              <a:tr h="215067">
                <a:tc>
                  <a:txBody>
                    <a:bodyPr/>
                    <a:lstStyle/>
                    <a:p>
                      <a:pPr algn="l" fontAlgn="b"/>
                      <a:r>
                        <a:rPr lang="en-US" sz="1100" u="none" strike="noStrike">
                          <a:effectLst/>
                        </a:rPr>
                        <a:t>Q</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filter quality</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3440883"/>
                  </a:ext>
                </a:extLst>
              </a:tr>
              <a:tr h="215067">
                <a:tc>
                  <a:txBody>
                    <a:bodyPr/>
                    <a:lstStyle/>
                    <a:p>
                      <a:pPr algn="l" fontAlgn="b"/>
                      <a:r>
                        <a:rPr lang="en-US" sz="1100" u="none" strike="noStrike">
                          <a:effectLst/>
                        </a:rPr>
                        <a:t>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2.00E+0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gain at fm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2005470"/>
                  </a:ext>
                </a:extLst>
              </a:tr>
              <a:tr h="21506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8819761"/>
                  </a:ext>
                </a:extLst>
              </a:tr>
              <a:tr h="21506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8801962"/>
                  </a:ext>
                </a:extLst>
              </a:tr>
            </a:tbl>
          </a:graphicData>
        </a:graphic>
      </p:graphicFrame>
      <p:sp>
        <p:nvSpPr>
          <p:cNvPr id="5" name="Rectangle 4"/>
          <p:cNvSpPr/>
          <p:nvPr/>
        </p:nvSpPr>
        <p:spPr>
          <a:xfrm>
            <a:off x="3836903" y="5630183"/>
            <a:ext cx="3825021" cy="369332"/>
          </a:xfrm>
          <a:prstGeom prst="rect">
            <a:avLst/>
          </a:prstGeom>
        </p:spPr>
        <p:txBody>
          <a:bodyPr wrap="none">
            <a:spAutoFit/>
          </a:bodyPr>
          <a:lstStyle/>
          <a:p>
            <a:r>
              <a:rPr lang="en-US" dirty="0"/>
              <a:t>This is the excel spreadsheet for Lab </a:t>
            </a:r>
            <a:r>
              <a:rPr lang="en-US" dirty="0" smtClean="0"/>
              <a:t>11</a:t>
            </a:r>
            <a:endParaRPr lang="en-US" dirty="0"/>
          </a:p>
        </p:txBody>
      </p:sp>
    </p:spTree>
    <p:extLst>
      <p:ext uri="{BB962C8B-B14F-4D97-AF65-F5344CB8AC3E}">
        <p14:creationId xmlns:p14="http://schemas.microsoft.com/office/powerpoint/2010/main" val="3318110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12: Notch Filter</a:t>
            </a:r>
            <a:br>
              <a:rPr lang="en-US" dirty="0" smtClean="0"/>
            </a:br>
            <a:r>
              <a:rPr lang="en-US" dirty="0" smtClean="0"/>
              <a:t>My lab partners were </a:t>
            </a:r>
            <a:r>
              <a:rPr lang="en-US" dirty="0" err="1" smtClean="0"/>
              <a:t>alex</a:t>
            </a:r>
            <a:r>
              <a:rPr lang="en-US" dirty="0" smtClean="0"/>
              <a:t> Drummond, </a:t>
            </a:r>
            <a:r>
              <a:rPr lang="en-US" dirty="0" err="1" smtClean="0"/>
              <a:t>seth</a:t>
            </a:r>
            <a:r>
              <a:rPr lang="en-US" dirty="0" smtClean="0"/>
              <a:t> wills and Donald </a:t>
            </a:r>
            <a:r>
              <a:rPr lang="en-US" dirty="0" err="1" smtClean="0"/>
              <a:t>stanley</a:t>
            </a:r>
            <a:endParaRPr lang="en-US" dirty="0"/>
          </a:p>
        </p:txBody>
      </p:sp>
      <p:sp>
        <p:nvSpPr>
          <p:cNvPr id="3" name="Content Placeholder 2"/>
          <p:cNvSpPr>
            <a:spLocks noGrp="1"/>
          </p:cNvSpPr>
          <p:nvPr>
            <p:ph idx="1"/>
          </p:nvPr>
        </p:nvSpPr>
        <p:spPr>
          <a:xfrm>
            <a:off x="1141412" y="2470204"/>
            <a:ext cx="9905999" cy="3541714"/>
          </a:xfrm>
        </p:spPr>
        <p:txBody>
          <a:bodyPr/>
          <a:lstStyle/>
          <a:p>
            <a:r>
              <a:rPr lang="en-US" sz="3200" dirty="0"/>
              <a:t>The Purpose of this Lab was to build and calculated a high pass filter using </a:t>
            </a:r>
            <a:r>
              <a:rPr lang="en-US" sz="3200" dirty="0" err="1"/>
              <a:t>multisim</a:t>
            </a:r>
            <a:r>
              <a:rPr lang="en-US" sz="3200" dirty="0"/>
              <a:t> and excel, </a:t>
            </a:r>
            <a:r>
              <a:rPr lang="en-US" sz="3200" dirty="0" smtClean="0"/>
              <a:t>The Notch </a:t>
            </a:r>
            <a:r>
              <a:rPr lang="en-US" sz="3200" dirty="0"/>
              <a:t>filter is used to isolate specific frequencies in a circuit and filter them out. </a:t>
            </a:r>
          </a:p>
          <a:p>
            <a:endParaRPr lang="en-US" dirty="0"/>
          </a:p>
        </p:txBody>
      </p:sp>
    </p:spTree>
    <p:extLst>
      <p:ext uri="{BB962C8B-B14F-4D97-AF65-F5344CB8AC3E}">
        <p14:creationId xmlns:p14="http://schemas.microsoft.com/office/powerpoint/2010/main" val="3927915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558" y="-239335"/>
            <a:ext cx="9905998" cy="1478570"/>
          </a:xfrm>
        </p:spPr>
        <p:txBody>
          <a:bodyPr/>
          <a:lstStyle/>
          <a:p>
            <a:r>
              <a:rPr lang="en-US" dirty="0" smtClean="0"/>
              <a:t>Lab 12: Part 2</a:t>
            </a:r>
            <a:endParaRPr lang="en-US" dirty="0"/>
          </a:p>
        </p:txBody>
      </p:sp>
      <p:pic>
        <p:nvPicPr>
          <p:cNvPr id="4" name="Picture 3"/>
          <p:cNvPicPr>
            <a:picLocks noChangeAspect="1"/>
          </p:cNvPicPr>
          <p:nvPr/>
        </p:nvPicPr>
        <p:blipFill>
          <a:blip r:embed="rId2"/>
          <a:stretch>
            <a:fillRect/>
          </a:stretch>
        </p:blipFill>
        <p:spPr>
          <a:xfrm>
            <a:off x="1151924" y="997497"/>
            <a:ext cx="4870504" cy="4530944"/>
          </a:xfrm>
          <a:prstGeom prst="rect">
            <a:avLst/>
          </a:prstGeom>
        </p:spPr>
      </p:pic>
      <p:sp>
        <p:nvSpPr>
          <p:cNvPr id="5" name="Rectangle 4"/>
          <p:cNvSpPr/>
          <p:nvPr/>
        </p:nvSpPr>
        <p:spPr>
          <a:xfrm>
            <a:off x="4022147" y="6113658"/>
            <a:ext cx="3832909" cy="369332"/>
          </a:xfrm>
          <a:prstGeom prst="rect">
            <a:avLst/>
          </a:prstGeom>
        </p:spPr>
        <p:txBody>
          <a:bodyPr wrap="none">
            <a:spAutoFit/>
          </a:bodyPr>
          <a:lstStyle/>
          <a:p>
            <a:r>
              <a:rPr lang="en-US" dirty="0"/>
              <a:t>This is the </a:t>
            </a:r>
            <a:r>
              <a:rPr lang="en-US" dirty="0" err="1"/>
              <a:t>multisim</a:t>
            </a:r>
            <a:r>
              <a:rPr lang="en-US" dirty="0"/>
              <a:t> simulation for Lab </a:t>
            </a:r>
            <a:r>
              <a:rPr lang="en-US" dirty="0" smtClean="0"/>
              <a:t>12</a:t>
            </a:r>
            <a:endParaRPr lang="en-US" dirty="0"/>
          </a:p>
        </p:txBody>
      </p:sp>
      <p:pic>
        <p:nvPicPr>
          <p:cNvPr id="6" name="Picture 5"/>
          <p:cNvPicPr>
            <a:picLocks noChangeAspect="1"/>
          </p:cNvPicPr>
          <p:nvPr/>
        </p:nvPicPr>
        <p:blipFill>
          <a:blip r:embed="rId3"/>
          <a:stretch>
            <a:fillRect/>
          </a:stretch>
        </p:blipFill>
        <p:spPr>
          <a:xfrm>
            <a:off x="6022428" y="923104"/>
            <a:ext cx="5770179" cy="4605337"/>
          </a:xfrm>
          <a:prstGeom prst="rect">
            <a:avLst/>
          </a:prstGeom>
        </p:spPr>
      </p:pic>
    </p:spTree>
    <p:extLst>
      <p:ext uri="{BB962C8B-B14F-4D97-AF65-F5344CB8AC3E}">
        <p14:creationId xmlns:p14="http://schemas.microsoft.com/office/powerpoint/2010/main" val="14758869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393" y="0"/>
            <a:ext cx="9905998" cy="1478570"/>
          </a:xfrm>
        </p:spPr>
        <p:txBody>
          <a:bodyPr/>
          <a:lstStyle/>
          <a:p>
            <a:r>
              <a:rPr lang="en-US" dirty="0" smtClean="0"/>
              <a:t>Lab 12: Part 3</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85199745"/>
              </p:ext>
            </p:extLst>
          </p:nvPr>
        </p:nvGraphicFramePr>
        <p:xfrm>
          <a:off x="2207172" y="1478570"/>
          <a:ext cx="7000931" cy="3272528"/>
        </p:xfrm>
        <a:graphic>
          <a:graphicData uri="http://schemas.openxmlformats.org/drawingml/2006/table">
            <a:tbl>
              <a:tblPr>
                <a:tableStyleId>{5C22544A-7EE6-4342-B048-85BDC9FD1C3A}</a:tableStyleId>
              </a:tblPr>
              <a:tblGrid>
                <a:gridCol w="1506927">
                  <a:extLst>
                    <a:ext uri="{9D8B030D-6E8A-4147-A177-3AD203B41FA5}">
                      <a16:colId xmlns:a16="http://schemas.microsoft.com/office/drawing/2014/main" val="1381414196"/>
                    </a:ext>
                  </a:extLst>
                </a:gridCol>
                <a:gridCol w="1663898">
                  <a:extLst>
                    <a:ext uri="{9D8B030D-6E8A-4147-A177-3AD203B41FA5}">
                      <a16:colId xmlns:a16="http://schemas.microsoft.com/office/drawing/2014/main" val="834456279"/>
                    </a:ext>
                  </a:extLst>
                </a:gridCol>
                <a:gridCol w="1506927">
                  <a:extLst>
                    <a:ext uri="{9D8B030D-6E8A-4147-A177-3AD203B41FA5}">
                      <a16:colId xmlns:a16="http://schemas.microsoft.com/office/drawing/2014/main" val="2254454207"/>
                    </a:ext>
                  </a:extLst>
                </a:gridCol>
                <a:gridCol w="2323179">
                  <a:extLst>
                    <a:ext uri="{9D8B030D-6E8A-4147-A177-3AD203B41FA5}">
                      <a16:colId xmlns:a16="http://schemas.microsoft.com/office/drawing/2014/main" val="724619930"/>
                    </a:ext>
                  </a:extLst>
                </a:gridCol>
              </a:tblGrid>
              <a:tr h="233752">
                <a:tc>
                  <a:txBody>
                    <a:bodyPr/>
                    <a:lstStyle/>
                    <a:p>
                      <a:pPr algn="l" fontAlgn="b"/>
                      <a:r>
                        <a:rPr lang="en-US" sz="1100" u="none" strike="noStrike">
                          <a:effectLst/>
                        </a:rPr>
                        <a:t>fm=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Mid Freq</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1470305"/>
                  </a:ext>
                </a:extLst>
              </a:tr>
              <a:tr h="233752">
                <a:tc>
                  <a:txBody>
                    <a:bodyPr/>
                    <a:lstStyle/>
                    <a:p>
                      <a:pPr algn="l" fontAlgn="b"/>
                      <a:r>
                        <a:rPr lang="en-US" sz="1100" u="none" strike="noStrike">
                          <a:effectLst/>
                        </a:rPr>
                        <a: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Inner Gain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4730653"/>
                  </a:ext>
                </a:extLst>
              </a:tr>
              <a:tr h="233752">
                <a:tc>
                  <a:txBody>
                    <a:bodyPr/>
                    <a:lstStyle/>
                    <a:p>
                      <a:pPr algn="l" fontAlgn="b"/>
                      <a:r>
                        <a:rPr lang="en-US" sz="1100" u="none" strike="noStrike">
                          <a:effectLst/>
                        </a:rPr>
                        <a:t>A0=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Passband Gain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3779640"/>
                  </a:ext>
                </a:extLst>
              </a:tr>
              <a:tr h="233752">
                <a:tc>
                  <a:txBody>
                    <a:bodyPr/>
                    <a:lstStyle/>
                    <a:p>
                      <a:pPr algn="l" fontAlgn="b"/>
                      <a:r>
                        <a:rPr lang="en-US" sz="1100" u="none" strike="noStrike">
                          <a:effectLst/>
                        </a:rPr>
                        <a:t>Q=</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-135.14E-3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Rejection Gain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04059766"/>
                  </a:ext>
                </a:extLst>
              </a:tr>
              <a:tr h="233752">
                <a:tc>
                  <a:txBody>
                    <a:bodyPr/>
                    <a:lstStyle/>
                    <a:p>
                      <a:pPr algn="l" fontAlgn="b"/>
                      <a:r>
                        <a:rPr lang="en-US" sz="1100" u="none" strike="noStrike">
                          <a:effectLst/>
                        </a:rPr>
                        <a:t>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1148405"/>
                  </a:ext>
                </a:extLst>
              </a:tr>
              <a:tr h="233752">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2094620"/>
                  </a:ext>
                </a:extLst>
              </a:tr>
              <a:tr h="233752">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680048"/>
                  </a:ext>
                </a:extLst>
              </a:tr>
              <a:tr h="233752">
                <a:tc>
                  <a:txBody>
                    <a:bodyPr/>
                    <a:lstStyle/>
                    <a:p>
                      <a:pPr algn="l" fontAlgn="b"/>
                      <a:r>
                        <a:rPr lang="en-US" sz="1100" u="none" strike="noStrike">
                          <a:effectLst/>
                        </a:rPr>
                        <a:t>C3=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77038842"/>
                  </a:ext>
                </a:extLst>
              </a:tr>
              <a:tr h="233752">
                <a:tc>
                  <a:txBody>
                    <a:bodyPr/>
                    <a:lstStyle/>
                    <a:p>
                      <a:pPr algn="l" fontAlgn="b"/>
                      <a:r>
                        <a:rPr lang="en-US" sz="1100" u="none" strike="noStrike">
                          <a:effectLst/>
                        </a:rPr>
                        <a:t>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1.59E+3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78018150"/>
                  </a:ext>
                </a:extLst>
              </a:tr>
              <a:tr h="233752">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4246684"/>
                  </a:ext>
                </a:extLst>
              </a:tr>
              <a:tr h="233752">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309531"/>
                  </a:ext>
                </a:extLst>
              </a:tr>
              <a:tr h="233752">
                <a:tc>
                  <a:txBody>
                    <a:bodyPr/>
                    <a:lstStyle/>
                    <a:p>
                      <a:pPr algn="l" fontAlgn="b"/>
                      <a:r>
                        <a:rPr lang="en-US" sz="1100" u="none" strike="noStrike">
                          <a:effectLst/>
                        </a:rPr>
                        <a:t>R3=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1.59E+3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07342817"/>
                  </a:ext>
                </a:extLst>
              </a:tr>
              <a:tr h="233752">
                <a:tc>
                  <a:txBody>
                    <a:bodyPr/>
                    <a:lstStyle/>
                    <a:p>
                      <a:pPr algn="l" fontAlgn="b"/>
                      <a:r>
                        <a:rPr lang="en-US" sz="1100" u="none" strike="noStrike">
                          <a:effectLst/>
                        </a:rPr>
                        <a:t>R4=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1.59E+3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10389957"/>
                  </a:ext>
                </a:extLst>
              </a:tr>
              <a:tr h="233752">
                <a:tc>
                  <a:txBody>
                    <a:bodyPr/>
                    <a:lstStyle/>
                    <a:p>
                      <a:pPr algn="l" fontAlgn="b"/>
                      <a:r>
                        <a:rPr lang="en-US" sz="1100" u="none" strike="noStrike">
                          <a:effectLst/>
                        </a:rPr>
                        <a:t>R5=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795.77E+0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35358097"/>
                  </a:ext>
                </a:extLst>
              </a:tr>
            </a:tbl>
          </a:graphicData>
        </a:graphic>
      </p:graphicFrame>
      <p:sp>
        <p:nvSpPr>
          <p:cNvPr id="5" name="Rectangle 4"/>
          <p:cNvSpPr/>
          <p:nvPr/>
        </p:nvSpPr>
        <p:spPr>
          <a:xfrm>
            <a:off x="3858444" y="5598651"/>
            <a:ext cx="3825021" cy="369332"/>
          </a:xfrm>
          <a:prstGeom prst="rect">
            <a:avLst/>
          </a:prstGeom>
        </p:spPr>
        <p:txBody>
          <a:bodyPr wrap="none">
            <a:spAutoFit/>
          </a:bodyPr>
          <a:lstStyle/>
          <a:p>
            <a:r>
              <a:rPr lang="en-US" dirty="0"/>
              <a:t>This is the excel spreadsheet for Lab </a:t>
            </a:r>
            <a:r>
              <a:rPr lang="en-US" dirty="0" smtClean="0"/>
              <a:t>12</a:t>
            </a:r>
            <a:endParaRPr lang="en-US" dirty="0"/>
          </a:p>
        </p:txBody>
      </p:sp>
    </p:spTree>
    <p:extLst>
      <p:ext uri="{BB962C8B-B14F-4D97-AF65-F5344CB8AC3E}">
        <p14:creationId xmlns:p14="http://schemas.microsoft.com/office/powerpoint/2010/main" val="1269531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smtClean="0"/>
              <a:t>Lab 1: Part 7</a:t>
            </a:r>
            <a:br>
              <a:rPr lang="en-US" dirty="0" smtClean="0"/>
            </a:br>
            <a:endParaRPr lang="en-US" dirty="0"/>
          </a:p>
        </p:txBody>
      </p:sp>
      <p:sp>
        <p:nvSpPr>
          <p:cNvPr id="3" name="Content Placeholder 2"/>
          <p:cNvSpPr>
            <a:spLocks noGrp="1"/>
          </p:cNvSpPr>
          <p:nvPr>
            <p:ph idx="1"/>
          </p:nvPr>
        </p:nvSpPr>
        <p:spPr/>
        <p:txBody>
          <a:bodyPr/>
          <a:lstStyle/>
          <a:p>
            <a:r>
              <a:rPr lang="en-US" dirty="0" smtClean="0"/>
              <a:t>PUT PICTURES HERE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21008646"/>
              </p:ext>
            </p:extLst>
          </p:nvPr>
        </p:nvGraphicFramePr>
        <p:xfrm>
          <a:off x="895409" y="1694766"/>
          <a:ext cx="4211527" cy="4516847"/>
        </p:xfrm>
        <a:graphic>
          <a:graphicData uri="http://schemas.openxmlformats.org/presentationml/2006/ole">
            <mc:AlternateContent xmlns:mc="http://schemas.openxmlformats.org/markup-compatibility/2006">
              <mc:Choice xmlns:v="urn:schemas-microsoft-com:vml" Requires="v">
                <p:oleObj spid="_x0000_s1094" name="Acrobat Document" r:id="rId3" imgW="5667375" imgH="8019931" progId="Acrobat.Document.DC">
                  <p:embed/>
                </p:oleObj>
              </mc:Choice>
              <mc:Fallback>
                <p:oleObj name="Acrobat Document" r:id="rId3" imgW="5667375" imgH="8019931" progId="Acrobat.Document.DC">
                  <p:embed/>
                  <p:pic>
                    <p:nvPicPr>
                      <p:cNvPr id="0" name=""/>
                      <p:cNvPicPr/>
                      <p:nvPr/>
                    </p:nvPicPr>
                    <p:blipFill>
                      <a:blip r:embed="rId4"/>
                      <a:stretch>
                        <a:fillRect/>
                      </a:stretch>
                    </p:blipFill>
                    <p:spPr>
                      <a:xfrm>
                        <a:off x="895409" y="1694766"/>
                        <a:ext cx="4211527" cy="451684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482118152"/>
              </p:ext>
            </p:extLst>
          </p:nvPr>
        </p:nvGraphicFramePr>
        <p:xfrm>
          <a:off x="5984055" y="1694766"/>
          <a:ext cx="4186237" cy="4516847"/>
        </p:xfrm>
        <a:graphic>
          <a:graphicData uri="http://schemas.openxmlformats.org/presentationml/2006/ole">
            <mc:AlternateContent xmlns:mc="http://schemas.openxmlformats.org/markup-compatibility/2006">
              <mc:Choice xmlns:v="urn:schemas-microsoft-com:vml" Requires="v">
                <p:oleObj spid="_x0000_s1095" name="Acrobat Document" r:id="rId5" imgW="5829300" imgH="7543800" progId="Acrobat.Document.DC">
                  <p:embed/>
                </p:oleObj>
              </mc:Choice>
              <mc:Fallback>
                <p:oleObj name="Acrobat Document" r:id="rId5" imgW="5829300" imgH="7543800" progId="Acrobat.Document.DC">
                  <p:embed/>
                  <p:pic>
                    <p:nvPicPr>
                      <p:cNvPr id="0" name=""/>
                      <p:cNvPicPr/>
                      <p:nvPr/>
                    </p:nvPicPr>
                    <p:blipFill>
                      <a:blip r:embed="rId6"/>
                      <a:stretch>
                        <a:fillRect/>
                      </a:stretch>
                    </p:blipFill>
                    <p:spPr>
                      <a:xfrm>
                        <a:off x="5984055" y="1694766"/>
                        <a:ext cx="4186237" cy="4516847"/>
                      </a:xfrm>
                      <a:prstGeom prst="rect">
                        <a:avLst/>
                      </a:prstGeom>
                    </p:spPr>
                  </p:pic>
                </p:oleObj>
              </mc:Fallback>
            </mc:AlternateContent>
          </a:graphicData>
        </a:graphic>
      </p:graphicFrame>
      <p:sp>
        <p:nvSpPr>
          <p:cNvPr id="6" name="TextBox 5"/>
          <p:cNvSpPr txBox="1"/>
          <p:nvPr/>
        </p:nvSpPr>
        <p:spPr>
          <a:xfrm flipH="1">
            <a:off x="5121518" y="649070"/>
            <a:ext cx="6457567" cy="646331"/>
          </a:xfrm>
          <a:prstGeom prst="rect">
            <a:avLst/>
          </a:prstGeom>
          <a:noFill/>
        </p:spPr>
        <p:txBody>
          <a:bodyPr wrap="square" rtlCol="0">
            <a:spAutoFit/>
          </a:bodyPr>
          <a:lstStyle/>
          <a:p>
            <a:r>
              <a:rPr lang="en-US" dirty="0" smtClean="0"/>
              <a:t>Data sheet for the diode, displaying which side the cathode (black band)</a:t>
            </a:r>
            <a:endParaRPr lang="en-US" dirty="0"/>
          </a:p>
        </p:txBody>
      </p:sp>
    </p:spTree>
    <p:extLst>
      <p:ext uri="{BB962C8B-B14F-4D97-AF65-F5344CB8AC3E}">
        <p14:creationId xmlns:p14="http://schemas.microsoft.com/office/powerpoint/2010/main" val="1273008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Observation</a:t>
            </a:r>
            <a:endParaRPr lang="en-US" dirty="0"/>
          </a:p>
        </p:txBody>
      </p:sp>
      <p:sp>
        <p:nvSpPr>
          <p:cNvPr id="3" name="Content Placeholder 2"/>
          <p:cNvSpPr>
            <a:spLocks noGrp="1"/>
          </p:cNvSpPr>
          <p:nvPr>
            <p:ph idx="1"/>
          </p:nvPr>
        </p:nvSpPr>
        <p:spPr>
          <a:xfrm>
            <a:off x="1141413" y="1755501"/>
            <a:ext cx="9905999" cy="3541714"/>
          </a:xfrm>
        </p:spPr>
        <p:txBody>
          <a:bodyPr/>
          <a:lstStyle/>
          <a:p>
            <a:r>
              <a:rPr lang="en-US" dirty="0" smtClean="0"/>
              <a:t>A diode has two biases one is forward and one is reverse. When one is in forward bias it is considered on. When the diode is in reverse bias it is consider to be off.</a:t>
            </a:r>
            <a:endParaRPr lang="en-US" dirty="0"/>
          </a:p>
        </p:txBody>
      </p:sp>
    </p:spTree>
    <p:extLst>
      <p:ext uri="{BB962C8B-B14F-4D97-AF65-F5344CB8AC3E}">
        <p14:creationId xmlns:p14="http://schemas.microsoft.com/office/powerpoint/2010/main" val="404232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18821"/>
            <a:ext cx="9905998" cy="1478570"/>
          </a:xfrm>
        </p:spPr>
        <p:txBody>
          <a:bodyPr>
            <a:normAutofit fontScale="90000"/>
          </a:bodyPr>
          <a:lstStyle/>
          <a:p>
            <a:r>
              <a:rPr lang="en-US" dirty="0" smtClean="0"/>
              <a:t>Lab 2:LEDs</a:t>
            </a:r>
            <a:br>
              <a:rPr lang="en-US" dirty="0" smtClean="0"/>
            </a:br>
            <a:r>
              <a:rPr lang="en-US" dirty="0"/>
              <a:t>Lab Partner was Seth wills, Donald Stanley and Alex Drummond</a:t>
            </a:r>
            <a:br>
              <a:rPr lang="en-US" dirty="0"/>
            </a:br>
            <a:r>
              <a:rPr lang="en-US" dirty="0" smtClean="0"/>
              <a:t>Date: 09/05/18</a:t>
            </a:r>
            <a:endParaRPr lang="en-US" dirty="0"/>
          </a:p>
        </p:txBody>
      </p:sp>
      <p:sp>
        <p:nvSpPr>
          <p:cNvPr id="3" name="Content Placeholder 2"/>
          <p:cNvSpPr>
            <a:spLocks noGrp="1"/>
          </p:cNvSpPr>
          <p:nvPr>
            <p:ph idx="1"/>
          </p:nvPr>
        </p:nvSpPr>
        <p:spPr>
          <a:xfrm>
            <a:off x="1141413" y="2097088"/>
            <a:ext cx="3588243" cy="3541714"/>
          </a:xfrm>
        </p:spPr>
        <p:txBody>
          <a:bodyPr/>
          <a:lstStyle/>
          <a:p>
            <a:r>
              <a:rPr lang="en-US" dirty="0" smtClean="0"/>
              <a:t>The Purpose of this is to:</a:t>
            </a:r>
          </a:p>
          <a:p>
            <a:r>
              <a:rPr lang="en-US" dirty="0">
                <a:effectLst/>
              </a:rPr>
              <a:t>Learn how a LED functions and build and test the LEDS while using </a:t>
            </a:r>
            <a:r>
              <a:rPr lang="en-US" dirty="0" err="1">
                <a:effectLst/>
              </a:rPr>
              <a:t>multisim</a:t>
            </a:r>
            <a:r>
              <a:rPr lang="en-US" dirty="0">
                <a:effectLst/>
              </a:rPr>
              <a:t> and using the equipment in the lab.</a:t>
            </a:r>
          </a:p>
          <a:p>
            <a:endParaRPr lang="en-US" dirty="0"/>
          </a:p>
        </p:txBody>
      </p:sp>
      <p:sp>
        <p:nvSpPr>
          <p:cNvPr id="4" name="TextBox 3"/>
          <p:cNvSpPr txBox="1"/>
          <p:nvPr/>
        </p:nvSpPr>
        <p:spPr>
          <a:xfrm>
            <a:off x="5822730" y="2097088"/>
            <a:ext cx="3951889" cy="3139321"/>
          </a:xfrm>
          <a:prstGeom prst="rect">
            <a:avLst/>
          </a:prstGeom>
          <a:noFill/>
        </p:spPr>
        <p:txBody>
          <a:bodyPr wrap="square" rtlCol="0">
            <a:spAutoFit/>
          </a:bodyPr>
          <a:lstStyle/>
          <a:p>
            <a:r>
              <a:rPr lang="en-US" dirty="0" smtClean="0"/>
              <a:t>Parts and Equipment Needed:</a:t>
            </a:r>
          </a:p>
          <a:p>
            <a:r>
              <a:rPr lang="en-US" dirty="0" smtClean="0"/>
              <a:t>560 </a:t>
            </a:r>
            <a:r>
              <a:rPr lang="en-US" dirty="0"/>
              <a:t>ohm Resistor</a:t>
            </a:r>
          </a:p>
          <a:p>
            <a:r>
              <a:rPr lang="en-US" dirty="0"/>
              <a:t>330 ohm Resistor</a:t>
            </a:r>
          </a:p>
          <a:p>
            <a:r>
              <a:rPr lang="en-US" dirty="0"/>
              <a:t>680 ohm Resistor</a:t>
            </a:r>
          </a:p>
          <a:p>
            <a:r>
              <a:rPr lang="en-US" dirty="0"/>
              <a:t>LED – 08L53GD - Green</a:t>
            </a:r>
          </a:p>
          <a:p>
            <a:r>
              <a:rPr lang="en-US" dirty="0"/>
              <a:t>LED – 08L53YD - Yellow</a:t>
            </a:r>
          </a:p>
          <a:p>
            <a:r>
              <a:rPr lang="en-US" dirty="0"/>
              <a:t>LED – 08L53ED </a:t>
            </a:r>
            <a:r>
              <a:rPr lang="en-US" dirty="0" smtClean="0"/>
              <a:t>– Amber (RED)</a:t>
            </a:r>
          </a:p>
          <a:p>
            <a:r>
              <a:rPr lang="en-US" dirty="0"/>
              <a:t>HY1802D DC Power Supply</a:t>
            </a:r>
            <a:br>
              <a:rPr lang="en-US" dirty="0"/>
            </a:br>
            <a:r>
              <a:rPr lang="en-US" dirty="0" err="1"/>
              <a:t>Gwinstek</a:t>
            </a:r>
            <a:r>
              <a:rPr lang="en-US" dirty="0"/>
              <a:t> GDM-8245 </a:t>
            </a:r>
            <a:r>
              <a:rPr lang="en-US" dirty="0" err="1"/>
              <a:t>Multimeter</a:t>
            </a:r>
            <a:endParaRPr lang="en-US" dirty="0"/>
          </a:p>
          <a:p>
            <a:r>
              <a:rPr lang="en-US" dirty="0"/>
              <a:t>Breadboard </a:t>
            </a:r>
          </a:p>
          <a:p>
            <a:endParaRPr lang="en-US" dirty="0"/>
          </a:p>
        </p:txBody>
      </p:sp>
    </p:spTree>
    <p:extLst>
      <p:ext uri="{BB962C8B-B14F-4D97-AF65-F5344CB8AC3E}">
        <p14:creationId xmlns:p14="http://schemas.microsoft.com/office/powerpoint/2010/main" val="38276499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781</TotalTime>
  <Words>2505</Words>
  <Application>Microsoft Office PowerPoint</Application>
  <PresentationFormat>Widescreen</PresentationFormat>
  <Paragraphs>401</Paragraphs>
  <Slides>69</Slides>
  <Notes>0</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7" baseType="lpstr">
      <vt:lpstr>Arial</vt:lpstr>
      <vt:lpstr>Calibri</vt:lpstr>
      <vt:lpstr>Times New Roman</vt:lpstr>
      <vt:lpstr>Trebuchet MS</vt:lpstr>
      <vt:lpstr>Tw Cen MT</vt:lpstr>
      <vt:lpstr>Wingdings</vt:lpstr>
      <vt:lpstr>Circuit</vt:lpstr>
      <vt:lpstr>Acrobat Document</vt:lpstr>
      <vt:lpstr>Lab Notebook for EECT 121</vt:lpstr>
      <vt:lpstr>Lab 1: The Switching Diode Date: 09/05/18 Lab Partner was Seth wills, Donald Stanley and Alex Drummond</vt:lpstr>
      <vt:lpstr>Lab 1: Part 2</vt:lpstr>
      <vt:lpstr>Lab 1:Part 3</vt:lpstr>
      <vt:lpstr>Lab 1: Part 4 </vt:lpstr>
      <vt:lpstr>Lab 1</vt:lpstr>
      <vt:lpstr>Lab 1: Part 7 </vt:lpstr>
      <vt:lpstr>Lab 1: Observation</vt:lpstr>
      <vt:lpstr>Lab 2:LEDs Lab Partner was Seth wills, Donald Stanley and Alex Drummond Date: 09/05/18</vt:lpstr>
      <vt:lpstr>Lab 2: Part 2</vt:lpstr>
      <vt:lpstr>Lab 2: Part 3 </vt:lpstr>
      <vt:lpstr>Lab 2: Part 4</vt:lpstr>
      <vt:lpstr>Lab 2 Part 5</vt:lpstr>
      <vt:lpstr>Lab 2: Observations </vt:lpstr>
      <vt:lpstr>LAB 3: Zener Diode  Lab Partner was Seth wills, Donald Stanley and Alex Drummond</vt:lpstr>
      <vt:lpstr>Lab 3: Part 2</vt:lpstr>
      <vt:lpstr>Lab 3: Part 3 </vt:lpstr>
      <vt:lpstr>Lab 3: Part 4</vt:lpstr>
      <vt:lpstr>Lab 3: Observations </vt:lpstr>
      <vt:lpstr>Lab 4: 9V +/- Power Supply Lab Partner was Seth Wills</vt:lpstr>
      <vt:lpstr>Lab 4: Part 2</vt:lpstr>
      <vt:lpstr>Lab 4: Part 3</vt:lpstr>
      <vt:lpstr>Lab 4: Part 4</vt:lpstr>
      <vt:lpstr>Lab 4: Part 5</vt:lpstr>
      <vt:lpstr>Lab 4: Part 6</vt:lpstr>
      <vt:lpstr>Lab 4: Part 7</vt:lpstr>
      <vt:lpstr>Lab 4: Part 8</vt:lpstr>
      <vt:lpstr>Lab 4: Part 8</vt:lpstr>
      <vt:lpstr>Lab 4: Part 9</vt:lpstr>
      <vt:lpstr>Lab 4: Observations</vt:lpstr>
      <vt:lpstr>Lab 5: Common Emitter Amplifier Lab Partner was Seth wills and Alex Drummond and Donald Stanley </vt:lpstr>
      <vt:lpstr>Lab 5:  Common Emitter Amplifier </vt:lpstr>
      <vt:lpstr>Lab 5 Part: 3</vt:lpstr>
      <vt:lpstr>Lab 5: Part 3</vt:lpstr>
      <vt:lpstr>Lab 5: Part 4</vt:lpstr>
      <vt:lpstr>Lab 5: Observations</vt:lpstr>
      <vt:lpstr>Lab 6: Common Emitter (CE) Amplifier Lab Partner was Seth wills and Alex Drummond and Donald Stanley </vt:lpstr>
      <vt:lpstr>Lab 6: Part 2</vt:lpstr>
      <vt:lpstr>Lab 6: Part 3</vt:lpstr>
      <vt:lpstr>Lab 6: Part 4</vt:lpstr>
      <vt:lpstr>Lab 6: Observations</vt:lpstr>
      <vt:lpstr>Lab 7: Using a JFET to flash an LED My Lab Partner was Alex Drummond and Seth Wills and Donald Stanley </vt:lpstr>
      <vt:lpstr>Lab 7: Part 2</vt:lpstr>
      <vt:lpstr>Lab 7: Part 3</vt:lpstr>
      <vt:lpstr>Lab 7: Part 4</vt:lpstr>
      <vt:lpstr>Lab 7: Part 5  </vt:lpstr>
      <vt:lpstr>Lab 7: Observations</vt:lpstr>
      <vt:lpstr>Lab 8: Using the JFET as a Amplifier My Lab Partner was Seth Wills</vt:lpstr>
      <vt:lpstr>Lab 8: part 2</vt:lpstr>
      <vt:lpstr>Lab 8: Part 3 </vt:lpstr>
      <vt:lpstr>Lab 8: Part 4</vt:lpstr>
      <vt:lpstr>Lab 8: Part 5</vt:lpstr>
      <vt:lpstr>Lab 8: Part 6</vt:lpstr>
      <vt:lpstr>Lab 8: Part 7</vt:lpstr>
      <vt:lpstr>Lab 8: Part 8</vt:lpstr>
      <vt:lpstr>Lab 8: Part 9</vt:lpstr>
      <vt:lpstr>Lab 8: Observations</vt:lpstr>
      <vt:lpstr>Lab 9: High pass filter My Lab Partner was Alex Drummond, Donald Stanley and Seth Wills </vt:lpstr>
      <vt:lpstr>Lab 9: Part 2</vt:lpstr>
      <vt:lpstr>Lab 9: pArt 3</vt:lpstr>
      <vt:lpstr>Lab 10: Low pass filter My Lab Partners were Alex Drummond ,Donald Stanley and Seth wills</vt:lpstr>
      <vt:lpstr>Lab 10: Part 2</vt:lpstr>
      <vt:lpstr>Lab 10: Part 3</vt:lpstr>
      <vt:lpstr>Lab 11: Band-Pass Filter My lab partners were alex Drummond, Donald Stanley and seth wills</vt:lpstr>
      <vt:lpstr>Lab 11: Part 2</vt:lpstr>
      <vt:lpstr>Lab 11: Part 3</vt:lpstr>
      <vt:lpstr>Lab 12: Notch Filter My lab partners were alex Drummond, seth wills and Donald stanley</vt:lpstr>
      <vt:lpstr>Lab 12: Part 2</vt:lpstr>
      <vt:lpstr>Lab 12: Part 3</vt:lpstr>
    </vt:vector>
  </TitlesOfParts>
  <Company>Ivy Tech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Notebook 121</dc:title>
  <dc:creator>Alex Jordan Drummond</dc:creator>
  <cp:lastModifiedBy>Jarred E Clark</cp:lastModifiedBy>
  <cp:revision>61</cp:revision>
  <dcterms:created xsi:type="dcterms:W3CDTF">2018-11-26T21:23:58Z</dcterms:created>
  <dcterms:modified xsi:type="dcterms:W3CDTF">2018-12-13T02:47:52Z</dcterms:modified>
</cp:coreProperties>
</file>