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2" r:id="rId1"/>
  </p:sldMasterIdLst>
  <p:notesMasterIdLst>
    <p:notesMasterId r:id="rId53"/>
  </p:notesMasterIdLst>
  <p:sldIdLst>
    <p:sldId id="256" r:id="rId2"/>
    <p:sldId id="257" r:id="rId3"/>
    <p:sldId id="258" r:id="rId4"/>
    <p:sldId id="259" r:id="rId5"/>
    <p:sldId id="262" r:id="rId6"/>
    <p:sldId id="261" r:id="rId7"/>
    <p:sldId id="260" r:id="rId8"/>
    <p:sldId id="264" r:id="rId9"/>
    <p:sldId id="265" r:id="rId10"/>
    <p:sldId id="263" r:id="rId11"/>
    <p:sldId id="266" r:id="rId12"/>
    <p:sldId id="267" r:id="rId13"/>
    <p:sldId id="268" r:id="rId14"/>
    <p:sldId id="269" r:id="rId15"/>
    <p:sldId id="270" r:id="rId16"/>
    <p:sldId id="271" r:id="rId17"/>
    <p:sldId id="272" r:id="rId18"/>
    <p:sldId id="273" r:id="rId19"/>
    <p:sldId id="276" r:id="rId20"/>
    <p:sldId id="274" r:id="rId21"/>
    <p:sldId id="275" r:id="rId22"/>
    <p:sldId id="277" r:id="rId23"/>
    <p:sldId id="278" r:id="rId24"/>
    <p:sldId id="281" r:id="rId25"/>
    <p:sldId id="279" r:id="rId26"/>
    <p:sldId id="280" r:id="rId27"/>
    <p:sldId id="282" r:id="rId28"/>
    <p:sldId id="283" r:id="rId29"/>
    <p:sldId id="284" r:id="rId30"/>
    <p:sldId id="285" r:id="rId31"/>
    <p:sldId id="286" r:id="rId32"/>
    <p:sldId id="287" r:id="rId33"/>
    <p:sldId id="288" r:id="rId34"/>
    <p:sldId id="289" r:id="rId35"/>
    <p:sldId id="290" r:id="rId36"/>
    <p:sldId id="291" r:id="rId37"/>
    <p:sldId id="307" r:id="rId38"/>
    <p:sldId id="305" r:id="rId39"/>
    <p:sldId id="308" r:id="rId40"/>
    <p:sldId id="293" r:id="rId41"/>
    <p:sldId id="294" r:id="rId42"/>
    <p:sldId id="295" r:id="rId43"/>
    <p:sldId id="301" r:id="rId44"/>
    <p:sldId id="299" r:id="rId45"/>
    <p:sldId id="300" r:id="rId46"/>
    <p:sldId id="297" r:id="rId47"/>
    <p:sldId id="298" r:id="rId48"/>
    <p:sldId id="296" r:id="rId49"/>
    <p:sldId id="303" r:id="rId50"/>
    <p:sldId id="304" r:id="rId51"/>
    <p:sldId id="306"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35F858A1-93D5-44D8-A21F-6A1F55BB9FD1}">
          <p14:sldIdLst>
            <p14:sldId id="256"/>
            <p14:sldId id="257"/>
          </p14:sldIdLst>
        </p14:section>
        <p14:section name="Lab 1" id="{5A757BBA-DDF6-4BA7-B3E2-D6F68663BCF9}">
          <p14:sldIdLst>
            <p14:sldId id="258"/>
            <p14:sldId id="259"/>
          </p14:sldIdLst>
        </p14:section>
        <p14:section name="Lab 2" id="{42923978-C65E-45C4-9605-33631B335B74}">
          <p14:sldIdLst>
            <p14:sldId id="262"/>
            <p14:sldId id="261"/>
          </p14:sldIdLst>
        </p14:section>
        <p14:section name="Lab 3" id="{185A2F47-DB2E-4B40-AD6A-AED08A8AE876}">
          <p14:sldIdLst>
            <p14:sldId id="260"/>
            <p14:sldId id="264"/>
            <p14:sldId id="265"/>
            <p14:sldId id="263"/>
          </p14:sldIdLst>
        </p14:section>
        <p14:section name="Lab 4" id="{F5BBF0E7-FA06-4862-BE89-DD82C54254FD}">
          <p14:sldIdLst>
            <p14:sldId id="266"/>
            <p14:sldId id="267"/>
            <p14:sldId id="268"/>
            <p14:sldId id="269"/>
          </p14:sldIdLst>
        </p14:section>
        <p14:section name="Lab 6" id="{82C6749F-827F-46CC-8CFE-55F34648D426}">
          <p14:sldIdLst>
            <p14:sldId id="270"/>
            <p14:sldId id="271"/>
            <p14:sldId id="272"/>
          </p14:sldIdLst>
        </p14:section>
        <p14:section name="Lab 7" id="{9984483D-2B53-49A2-ADE6-3651190E37BF}">
          <p14:sldIdLst>
            <p14:sldId id="273"/>
            <p14:sldId id="276"/>
            <p14:sldId id="274"/>
            <p14:sldId id="275"/>
          </p14:sldIdLst>
        </p14:section>
        <p14:section name="Lab 8" id="{0D2B04A8-196D-40A1-9053-5F61C1FFD96F}">
          <p14:sldIdLst>
            <p14:sldId id="277"/>
            <p14:sldId id="278"/>
            <p14:sldId id="281"/>
            <p14:sldId id="279"/>
            <p14:sldId id="280"/>
          </p14:sldIdLst>
        </p14:section>
        <p14:section name="Lab 9" id="{01CA511C-7A04-48E0-9191-2041CD3BE715}">
          <p14:sldIdLst>
            <p14:sldId id="282"/>
            <p14:sldId id="283"/>
            <p14:sldId id="284"/>
            <p14:sldId id="285"/>
          </p14:sldIdLst>
        </p14:section>
        <p14:section name="Lab 10" id="{99DDB449-A218-4B8D-B0EA-DEF7430E9132}">
          <p14:sldIdLst>
            <p14:sldId id="286"/>
            <p14:sldId id="287"/>
            <p14:sldId id="288"/>
            <p14:sldId id="289"/>
            <p14:sldId id="290"/>
          </p14:sldIdLst>
        </p14:section>
        <p14:section name="Lab 11" id="{FE5F5649-ACF9-4240-8F1C-95E6506F16EF}">
          <p14:sldIdLst>
            <p14:sldId id="291"/>
            <p14:sldId id="307"/>
            <p14:sldId id="305"/>
            <p14:sldId id="308"/>
            <p14:sldId id="293"/>
            <p14:sldId id="294"/>
          </p14:sldIdLst>
        </p14:section>
        <p14:section name="Lab 12" id="{3A27201F-1AB2-4A16-BB68-977DEA77BF4C}">
          <p14:sldIdLst>
            <p14:sldId id="295"/>
            <p14:sldId id="301"/>
            <p14:sldId id="299"/>
            <p14:sldId id="300"/>
            <p14:sldId id="297"/>
            <p14:sldId id="298"/>
          </p14:sldIdLst>
        </p14:section>
        <p14:section name="Lab 13" id="{0B086CF4-7B44-481C-9514-9FE2C3A909CC}">
          <p14:sldIdLst>
            <p14:sldId id="296"/>
            <p14:sldId id="303"/>
            <p14:sldId id="304"/>
            <p14:sldId id="30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7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oleObject" Target="file:///D:\111%20Labs\Lab%2011\Lab%201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111%20Labs\Lab%2011\Lab%201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111%20Labs\Lab%2011\Lab%201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E:\111%20Labs\Lab%2013\Lab%2013.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E:\111%20Labs\Lab%2013\Lab%2013.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E:\111%20Labs\Lab%2013\Lab%2013.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baseline="0">
                <a:effectLst/>
              </a:rPr>
              <a:t>0.47uF Frequency v Voltage (mV)</a:t>
            </a:r>
            <a:r>
              <a:rPr lang="en-US" sz="1400" b="0" i="0" u="none" strike="noStrike" baseline="0"/>
              <a:t> </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Sheet1!$A$3:$A$13</c:f>
              <c:numCache>
                <c:formatCode>General</c:formatCode>
                <c:ptCount val="11"/>
                <c:pt idx="0">
                  <c:v>10</c:v>
                </c:pt>
                <c:pt idx="1">
                  <c:v>100</c:v>
                </c:pt>
                <c:pt idx="2">
                  <c:v>300</c:v>
                </c:pt>
                <c:pt idx="3">
                  <c:v>500</c:v>
                </c:pt>
                <c:pt idx="4">
                  <c:v>700</c:v>
                </c:pt>
                <c:pt idx="5">
                  <c:v>900</c:v>
                </c:pt>
                <c:pt idx="6">
                  <c:v>2000</c:v>
                </c:pt>
                <c:pt idx="7">
                  <c:v>4000</c:v>
                </c:pt>
                <c:pt idx="8">
                  <c:v>6000</c:v>
                </c:pt>
                <c:pt idx="9">
                  <c:v>8000</c:v>
                </c:pt>
                <c:pt idx="10">
                  <c:v>10000</c:v>
                </c:pt>
              </c:numCache>
            </c:numRef>
          </c:xVal>
          <c:yVal>
            <c:numRef>
              <c:f>Sheet1!$B$3:$B$13</c:f>
              <c:numCache>
                <c:formatCode>General</c:formatCode>
                <c:ptCount val="11"/>
                <c:pt idx="0">
                  <c:v>1020</c:v>
                </c:pt>
                <c:pt idx="1">
                  <c:v>960</c:v>
                </c:pt>
                <c:pt idx="2">
                  <c:v>740</c:v>
                </c:pt>
                <c:pt idx="3">
                  <c:v>560</c:v>
                </c:pt>
                <c:pt idx="4">
                  <c:v>440</c:v>
                </c:pt>
                <c:pt idx="5">
                  <c:v>360</c:v>
                </c:pt>
                <c:pt idx="6">
                  <c:v>184</c:v>
                </c:pt>
                <c:pt idx="7">
                  <c:v>104</c:v>
                </c:pt>
                <c:pt idx="8">
                  <c:v>72</c:v>
                </c:pt>
                <c:pt idx="9">
                  <c:v>58</c:v>
                </c:pt>
                <c:pt idx="10">
                  <c:v>48</c:v>
                </c:pt>
              </c:numCache>
            </c:numRef>
          </c:yVal>
          <c:smooth val="0"/>
          <c:extLst>
            <c:ext xmlns:c16="http://schemas.microsoft.com/office/drawing/2014/chart" uri="{C3380CC4-5D6E-409C-BE32-E72D297353CC}">
              <c16:uniqueId val="{00000000-DC72-4598-BBFB-F170996319E5}"/>
            </c:ext>
          </c:extLst>
        </c:ser>
        <c:dLbls>
          <c:showLegendKey val="0"/>
          <c:showVal val="0"/>
          <c:showCatName val="0"/>
          <c:showSerName val="0"/>
          <c:showPercent val="0"/>
          <c:showBubbleSize val="0"/>
        </c:dLbls>
        <c:axId val="594132367"/>
        <c:axId val="594130287"/>
      </c:scatterChart>
      <c:valAx>
        <c:axId val="594132367"/>
        <c:scaling>
          <c:logBase val="10"/>
          <c:orientation val="minMax"/>
          <c:min val="1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94130287"/>
        <c:crosses val="autoZero"/>
        <c:crossBetween val="midCat"/>
      </c:valAx>
      <c:valAx>
        <c:axId val="5941302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94132367"/>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baseline="0">
                <a:effectLst/>
              </a:rPr>
              <a:t>1.0uF Frequency v Voltage (mV)</a:t>
            </a:r>
            <a:r>
              <a:rPr lang="en-US" sz="1400" b="0" i="0" u="none" strike="noStrike" baseline="0"/>
              <a:t> </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Sheet1!$A$17:$A$27</c:f>
              <c:numCache>
                <c:formatCode>General</c:formatCode>
                <c:ptCount val="11"/>
                <c:pt idx="0">
                  <c:v>50</c:v>
                </c:pt>
                <c:pt idx="1">
                  <c:v>200</c:v>
                </c:pt>
                <c:pt idx="2">
                  <c:v>400</c:v>
                </c:pt>
                <c:pt idx="3">
                  <c:v>600</c:v>
                </c:pt>
                <c:pt idx="4">
                  <c:v>800</c:v>
                </c:pt>
                <c:pt idx="5">
                  <c:v>1000</c:v>
                </c:pt>
                <c:pt idx="6">
                  <c:v>3000</c:v>
                </c:pt>
                <c:pt idx="7">
                  <c:v>5000</c:v>
                </c:pt>
                <c:pt idx="8">
                  <c:v>7000</c:v>
                </c:pt>
                <c:pt idx="9">
                  <c:v>9000</c:v>
                </c:pt>
                <c:pt idx="10">
                  <c:v>10000</c:v>
                </c:pt>
              </c:numCache>
            </c:numRef>
          </c:xVal>
          <c:yVal>
            <c:numRef>
              <c:f>Sheet1!$B$17:$B$27</c:f>
              <c:numCache>
                <c:formatCode>General</c:formatCode>
                <c:ptCount val="11"/>
                <c:pt idx="0">
                  <c:v>980</c:v>
                </c:pt>
                <c:pt idx="1">
                  <c:v>672</c:v>
                </c:pt>
                <c:pt idx="2">
                  <c:v>424</c:v>
                </c:pt>
                <c:pt idx="3">
                  <c:v>296</c:v>
                </c:pt>
                <c:pt idx="4">
                  <c:v>228</c:v>
                </c:pt>
                <c:pt idx="5">
                  <c:v>188</c:v>
                </c:pt>
                <c:pt idx="6">
                  <c:v>74</c:v>
                </c:pt>
                <c:pt idx="7">
                  <c:v>45.6</c:v>
                </c:pt>
                <c:pt idx="8">
                  <c:v>34.4</c:v>
                </c:pt>
                <c:pt idx="9">
                  <c:v>26.8</c:v>
                </c:pt>
                <c:pt idx="10">
                  <c:v>24.8</c:v>
                </c:pt>
              </c:numCache>
            </c:numRef>
          </c:yVal>
          <c:smooth val="0"/>
          <c:extLst>
            <c:ext xmlns:c16="http://schemas.microsoft.com/office/drawing/2014/chart" uri="{C3380CC4-5D6E-409C-BE32-E72D297353CC}">
              <c16:uniqueId val="{00000000-E769-47D2-B1AB-83F64632BC13}"/>
            </c:ext>
          </c:extLst>
        </c:ser>
        <c:dLbls>
          <c:showLegendKey val="0"/>
          <c:showVal val="0"/>
          <c:showCatName val="0"/>
          <c:showSerName val="0"/>
          <c:showPercent val="0"/>
          <c:showBubbleSize val="0"/>
        </c:dLbls>
        <c:axId val="546862495"/>
        <c:axId val="546857087"/>
      </c:scatterChart>
      <c:valAx>
        <c:axId val="546862495"/>
        <c:scaling>
          <c:logBase val="10"/>
          <c:orientation val="minMax"/>
          <c:min val="5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6857087"/>
        <c:crosses val="autoZero"/>
        <c:crossBetween val="midCat"/>
      </c:valAx>
      <c:valAx>
        <c:axId val="5468570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6862495"/>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baseline="0">
                <a:effectLst/>
              </a:rPr>
              <a:t>2.2uF Frequency v Voltage (mV)</a:t>
            </a:r>
            <a:r>
              <a:rPr lang="en-US" sz="1400" b="0" i="0" u="none" strike="noStrike" baseline="0"/>
              <a:t> </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Sheet1!$A$31:$A$41</c:f>
              <c:numCache>
                <c:formatCode>General</c:formatCode>
                <c:ptCount val="11"/>
                <c:pt idx="0">
                  <c:v>50</c:v>
                </c:pt>
                <c:pt idx="1">
                  <c:v>200</c:v>
                </c:pt>
                <c:pt idx="2">
                  <c:v>400</c:v>
                </c:pt>
                <c:pt idx="3">
                  <c:v>600</c:v>
                </c:pt>
                <c:pt idx="4">
                  <c:v>800</c:v>
                </c:pt>
                <c:pt idx="5">
                  <c:v>1000</c:v>
                </c:pt>
                <c:pt idx="6">
                  <c:v>3000</c:v>
                </c:pt>
                <c:pt idx="7">
                  <c:v>5000</c:v>
                </c:pt>
                <c:pt idx="8">
                  <c:v>7000</c:v>
                </c:pt>
                <c:pt idx="9">
                  <c:v>9000</c:v>
                </c:pt>
                <c:pt idx="10">
                  <c:v>10000</c:v>
                </c:pt>
              </c:numCache>
            </c:numRef>
          </c:xVal>
          <c:yVal>
            <c:numRef>
              <c:f>Sheet1!$B$31:$B$41</c:f>
              <c:numCache>
                <c:formatCode>General</c:formatCode>
                <c:ptCount val="11"/>
                <c:pt idx="0">
                  <c:v>800</c:v>
                </c:pt>
                <c:pt idx="1">
                  <c:v>304</c:v>
                </c:pt>
                <c:pt idx="2">
                  <c:v>164</c:v>
                </c:pt>
                <c:pt idx="3">
                  <c:v>114</c:v>
                </c:pt>
                <c:pt idx="4">
                  <c:v>88</c:v>
                </c:pt>
                <c:pt idx="5">
                  <c:v>74</c:v>
                </c:pt>
                <c:pt idx="6">
                  <c:v>29</c:v>
                </c:pt>
                <c:pt idx="7">
                  <c:v>19.600000000000001</c:v>
                </c:pt>
                <c:pt idx="8">
                  <c:v>15.6</c:v>
                </c:pt>
                <c:pt idx="9">
                  <c:v>11.4</c:v>
                </c:pt>
                <c:pt idx="10">
                  <c:v>11</c:v>
                </c:pt>
              </c:numCache>
            </c:numRef>
          </c:yVal>
          <c:smooth val="0"/>
          <c:extLst>
            <c:ext xmlns:c16="http://schemas.microsoft.com/office/drawing/2014/chart" uri="{C3380CC4-5D6E-409C-BE32-E72D297353CC}">
              <c16:uniqueId val="{00000000-F0DB-432F-85C9-24B43DBC38B3}"/>
            </c:ext>
          </c:extLst>
        </c:ser>
        <c:dLbls>
          <c:showLegendKey val="0"/>
          <c:showVal val="0"/>
          <c:showCatName val="0"/>
          <c:showSerName val="0"/>
          <c:showPercent val="0"/>
          <c:showBubbleSize val="0"/>
        </c:dLbls>
        <c:axId val="594134863"/>
        <c:axId val="546861247"/>
      </c:scatterChart>
      <c:valAx>
        <c:axId val="594134863"/>
        <c:scaling>
          <c:logBase val="10"/>
          <c:orientation val="minMax"/>
          <c:max val="10000"/>
          <c:min val="5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6861247"/>
        <c:crosses val="autoZero"/>
        <c:crossBetween val="midCat"/>
      </c:valAx>
      <c:valAx>
        <c:axId val="546861247"/>
        <c:scaling>
          <c:orientation val="minMax"/>
          <c:max val="12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94134863"/>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1.0mH Frequency v. Voltage (mV)</a:t>
            </a:r>
          </a:p>
        </c:rich>
      </c:tx>
      <c:layout>
        <c:manualLayout>
          <c:xMode val="edge"/>
          <c:yMode val="edge"/>
          <c:x val="9.1719493749721978E-2"/>
          <c:y val="3.412969283276450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Sheet1!$A$10:$A$20</c:f>
              <c:numCache>
                <c:formatCode>General</c:formatCode>
                <c:ptCount val="11"/>
                <c:pt idx="0">
                  <c:v>50</c:v>
                </c:pt>
                <c:pt idx="1">
                  <c:v>200</c:v>
                </c:pt>
                <c:pt idx="2">
                  <c:v>400</c:v>
                </c:pt>
                <c:pt idx="3">
                  <c:v>600</c:v>
                </c:pt>
                <c:pt idx="4">
                  <c:v>800</c:v>
                </c:pt>
                <c:pt idx="5">
                  <c:v>1000</c:v>
                </c:pt>
                <c:pt idx="6">
                  <c:v>3000</c:v>
                </c:pt>
                <c:pt idx="7">
                  <c:v>5000</c:v>
                </c:pt>
                <c:pt idx="8">
                  <c:v>7000</c:v>
                </c:pt>
                <c:pt idx="9">
                  <c:v>9000</c:v>
                </c:pt>
                <c:pt idx="10">
                  <c:v>10000</c:v>
                </c:pt>
              </c:numCache>
            </c:numRef>
          </c:xVal>
          <c:yVal>
            <c:numRef>
              <c:f>Sheet1!$B$10:$B$20</c:f>
              <c:numCache>
                <c:formatCode>General</c:formatCode>
                <c:ptCount val="11"/>
                <c:pt idx="0">
                  <c:v>23</c:v>
                </c:pt>
                <c:pt idx="1">
                  <c:v>26</c:v>
                </c:pt>
                <c:pt idx="2">
                  <c:v>34</c:v>
                </c:pt>
                <c:pt idx="3">
                  <c:v>44</c:v>
                </c:pt>
                <c:pt idx="4">
                  <c:v>56</c:v>
                </c:pt>
                <c:pt idx="5">
                  <c:v>68</c:v>
                </c:pt>
                <c:pt idx="6">
                  <c:v>182</c:v>
                </c:pt>
                <c:pt idx="7">
                  <c:v>296</c:v>
                </c:pt>
                <c:pt idx="8">
                  <c:v>416</c:v>
                </c:pt>
                <c:pt idx="9">
                  <c:v>512</c:v>
                </c:pt>
                <c:pt idx="10">
                  <c:v>544</c:v>
                </c:pt>
              </c:numCache>
            </c:numRef>
          </c:yVal>
          <c:smooth val="0"/>
          <c:extLst>
            <c:ext xmlns:c16="http://schemas.microsoft.com/office/drawing/2014/chart" uri="{C3380CC4-5D6E-409C-BE32-E72D297353CC}">
              <c16:uniqueId val="{00000000-8A52-4CF7-B2E3-5B38844A660B}"/>
            </c:ext>
          </c:extLst>
        </c:ser>
        <c:dLbls>
          <c:showLegendKey val="0"/>
          <c:showVal val="0"/>
          <c:showCatName val="0"/>
          <c:showSerName val="0"/>
          <c:showPercent val="0"/>
          <c:showBubbleSize val="0"/>
        </c:dLbls>
        <c:axId val="694693039"/>
        <c:axId val="694693871"/>
      </c:scatterChart>
      <c:valAx>
        <c:axId val="694693039"/>
        <c:scaling>
          <c:logBase val="10"/>
          <c:orientation val="minMax"/>
          <c:min val="5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94693871"/>
        <c:crosses val="autoZero"/>
        <c:crossBetween val="midCat"/>
      </c:valAx>
      <c:valAx>
        <c:axId val="694693871"/>
        <c:scaling>
          <c:orientation val="minMax"/>
          <c:max val="1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94693039"/>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baseline="0">
                <a:effectLst/>
              </a:rPr>
              <a:t>2.2mH Frequency v. Voltage (mV)</a:t>
            </a:r>
            <a:r>
              <a:rPr lang="en-US" sz="1400" b="0" i="0" u="none" strike="noStrike" baseline="0"/>
              <a:t> </a:t>
            </a:r>
            <a:endParaRPr lang="en-US">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Sheet1!$A$23:$A$33</c:f>
              <c:numCache>
                <c:formatCode>General</c:formatCode>
                <c:ptCount val="11"/>
                <c:pt idx="0">
                  <c:v>50</c:v>
                </c:pt>
                <c:pt idx="1">
                  <c:v>200</c:v>
                </c:pt>
                <c:pt idx="2">
                  <c:v>400</c:v>
                </c:pt>
                <c:pt idx="3">
                  <c:v>600</c:v>
                </c:pt>
                <c:pt idx="4">
                  <c:v>800</c:v>
                </c:pt>
                <c:pt idx="5">
                  <c:v>1000</c:v>
                </c:pt>
                <c:pt idx="6">
                  <c:v>3000</c:v>
                </c:pt>
                <c:pt idx="7">
                  <c:v>5000</c:v>
                </c:pt>
                <c:pt idx="8">
                  <c:v>7000</c:v>
                </c:pt>
                <c:pt idx="9">
                  <c:v>9000</c:v>
                </c:pt>
                <c:pt idx="10">
                  <c:v>10000</c:v>
                </c:pt>
              </c:numCache>
            </c:numRef>
          </c:xVal>
          <c:yVal>
            <c:numRef>
              <c:f>Sheet1!$B$23:$B$33</c:f>
              <c:numCache>
                <c:formatCode>General</c:formatCode>
                <c:ptCount val="11"/>
                <c:pt idx="0">
                  <c:v>40.799999999999997</c:v>
                </c:pt>
                <c:pt idx="1">
                  <c:v>52</c:v>
                </c:pt>
                <c:pt idx="2">
                  <c:v>68</c:v>
                </c:pt>
                <c:pt idx="3">
                  <c:v>84</c:v>
                </c:pt>
                <c:pt idx="4">
                  <c:v>112</c:v>
                </c:pt>
                <c:pt idx="5">
                  <c:v>132</c:v>
                </c:pt>
                <c:pt idx="6">
                  <c:v>348</c:v>
                </c:pt>
                <c:pt idx="7">
                  <c:v>456</c:v>
                </c:pt>
                <c:pt idx="8">
                  <c:v>576</c:v>
                </c:pt>
                <c:pt idx="9">
                  <c:v>688</c:v>
                </c:pt>
                <c:pt idx="10">
                  <c:v>728</c:v>
                </c:pt>
              </c:numCache>
            </c:numRef>
          </c:yVal>
          <c:smooth val="0"/>
          <c:extLst>
            <c:ext xmlns:c16="http://schemas.microsoft.com/office/drawing/2014/chart" uri="{C3380CC4-5D6E-409C-BE32-E72D297353CC}">
              <c16:uniqueId val="{00000000-9565-405C-898C-46D32DD57419}"/>
            </c:ext>
          </c:extLst>
        </c:ser>
        <c:dLbls>
          <c:showLegendKey val="0"/>
          <c:showVal val="0"/>
          <c:showCatName val="0"/>
          <c:showSerName val="0"/>
          <c:showPercent val="0"/>
          <c:showBubbleSize val="0"/>
        </c:dLbls>
        <c:axId val="704088847"/>
        <c:axId val="704085519"/>
      </c:scatterChart>
      <c:valAx>
        <c:axId val="704088847"/>
        <c:scaling>
          <c:logBase val="10"/>
          <c:orientation val="minMax"/>
          <c:min val="5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4085519"/>
        <c:crosses val="autoZero"/>
        <c:crossBetween val="midCat"/>
      </c:valAx>
      <c:valAx>
        <c:axId val="704085519"/>
        <c:scaling>
          <c:orientation val="minMax"/>
          <c:max val="1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4088847"/>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baseline="0">
                <a:effectLst/>
              </a:rPr>
              <a:t>4.7mH Frequency v. Voltage (mV)</a:t>
            </a:r>
            <a:r>
              <a:rPr lang="en-US" sz="1400" b="0" i="0" u="none" strike="noStrike" baseline="0"/>
              <a:t> </a:t>
            </a:r>
            <a:endParaRPr lang="en-US">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Sheet1!$A$36:$A$46</c:f>
              <c:numCache>
                <c:formatCode>General</c:formatCode>
                <c:ptCount val="11"/>
                <c:pt idx="0">
                  <c:v>50</c:v>
                </c:pt>
                <c:pt idx="1">
                  <c:v>200</c:v>
                </c:pt>
                <c:pt idx="2">
                  <c:v>400</c:v>
                </c:pt>
                <c:pt idx="3">
                  <c:v>600</c:v>
                </c:pt>
                <c:pt idx="4">
                  <c:v>800</c:v>
                </c:pt>
                <c:pt idx="5">
                  <c:v>1000</c:v>
                </c:pt>
                <c:pt idx="6">
                  <c:v>3000</c:v>
                </c:pt>
                <c:pt idx="7">
                  <c:v>5000</c:v>
                </c:pt>
                <c:pt idx="8">
                  <c:v>7000</c:v>
                </c:pt>
                <c:pt idx="9">
                  <c:v>9000</c:v>
                </c:pt>
                <c:pt idx="10">
                  <c:v>10000</c:v>
                </c:pt>
              </c:numCache>
            </c:numRef>
          </c:xVal>
          <c:yVal>
            <c:numRef>
              <c:f>Sheet1!$B$36:$B$46</c:f>
              <c:numCache>
                <c:formatCode>General</c:formatCode>
                <c:ptCount val="11"/>
                <c:pt idx="0">
                  <c:v>76</c:v>
                </c:pt>
                <c:pt idx="1">
                  <c:v>88</c:v>
                </c:pt>
                <c:pt idx="2">
                  <c:v>120</c:v>
                </c:pt>
                <c:pt idx="3">
                  <c:v>162</c:v>
                </c:pt>
                <c:pt idx="4">
                  <c:v>204</c:v>
                </c:pt>
                <c:pt idx="5">
                  <c:v>256</c:v>
                </c:pt>
                <c:pt idx="6">
                  <c:v>648</c:v>
                </c:pt>
                <c:pt idx="7">
                  <c:v>728</c:v>
                </c:pt>
                <c:pt idx="8">
                  <c:v>848</c:v>
                </c:pt>
                <c:pt idx="9">
                  <c:v>900</c:v>
                </c:pt>
                <c:pt idx="10">
                  <c:v>940</c:v>
                </c:pt>
              </c:numCache>
            </c:numRef>
          </c:yVal>
          <c:smooth val="0"/>
          <c:extLst>
            <c:ext xmlns:c16="http://schemas.microsoft.com/office/drawing/2014/chart" uri="{C3380CC4-5D6E-409C-BE32-E72D297353CC}">
              <c16:uniqueId val="{00000000-9BE0-45B4-863C-6CD05AEA465F}"/>
            </c:ext>
          </c:extLst>
        </c:ser>
        <c:dLbls>
          <c:showLegendKey val="0"/>
          <c:showVal val="0"/>
          <c:showCatName val="0"/>
          <c:showSerName val="0"/>
          <c:showPercent val="0"/>
          <c:showBubbleSize val="0"/>
        </c:dLbls>
        <c:axId val="704088015"/>
        <c:axId val="704090095"/>
      </c:scatterChart>
      <c:valAx>
        <c:axId val="704088015"/>
        <c:scaling>
          <c:logBase val="10"/>
          <c:orientation val="minMax"/>
          <c:min val="5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4090095"/>
        <c:crosses val="autoZero"/>
        <c:crossBetween val="midCat"/>
      </c:valAx>
      <c:valAx>
        <c:axId val="7040900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4088015"/>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81C37D-7EB3-47E7-9A0E-5EA4D1B6DB68}" type="datetimeFigureOut">
              <a:rPr lang="en-US" smtClean="0"/>
              <a:t>12/14/2017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393132-A6B9-44AA-B8BE-5591C7CF6974}" type="slidenum">
              <a:rPr lang="en-US" smtClean="0"/>
              <a:t>‹#›</a:t>
            </a:fld>
            <a:endParaRPr lang="en-US"/>
          </a:p>
        </p:txBody>
      </p:sp>
    </p:spTree>
    <p:extLst>
      <p:ext uri="{BB962C8B-B14F-4D97-AF65-F5344CB8AC3E}">
        <p14:creationId xmlns:p14="http://schemas.microsoft.com/office/powerpoint/2010/main" val="658100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EA8E3B9-66B1-40CD-9FDD-5F2A6AF4B43F}"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320596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0F1632-7CB1-4304-A3A1-AC5C82335A33}"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36421205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0F1632-7CB1-4304-A3A1-AC5C82335A33}"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283708847"/>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0F1632-7CB1-4304-A3A1-AC5C82335A33}"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2661674926"/>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0F1632-7CB1-4304-A3A1-AC5C82335A33}"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59408536"/>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0F1632-7CB1-4304-A3A1-AC5C82335A33}"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2020428770"/>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9D49FAE-9C6A-4BD5-BFB2-143925F9001E}"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18092014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3342C1-F29A-42C9-8A5A-1B666F4A9153}"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299036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A24FB85-AFFA-40F5-84ED-20971F95C052}"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2226134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D5F16A2-6189-4EEB-8E9E-EAB4E4725521}" type="datetime1">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2901568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125AE33-5FDC-4D86-8624-508A32B90970}" type="datetime1">
              <a:rPr lang="en-US" smtClean="0"/>
              <a:t>12/14/2017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396924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96E5CAD-DD11-4843-A6E2-2D4CBF5A3D93}" type="datetime1">
              <a:rPr lang="en-US" smtClean="0"/>
              <a:t>12/14/2017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3039124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7D2310B-4619-4B88-8BE0-6D50C99D7895}" type="datetime1">
              <a:rPr lang="en-US" smtClean="0"/>
              <a:t>12/14/2017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2592130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2C611F-0D6B-4842-8774-6DADA48F34E8}" type="datetime1">
              <a:rPr lang="en-US" smtClean="0"/>
              <a:t>12/14/2017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1364759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D85AD3F-0D77-44D2-BFE0-FDE761E37760}" type="datetime1">
              <a:rPr lang="en-US" smtClean="0"/>
              <a:t>12/14/2017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1568909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E15112A-7EF7-4D41-8265-7E4A79D2DAC3}" type="datetime1">
              <a:rPr lang="en-US" smtClean="0"/>
              <a:t>12/14/2017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B201D-C1D6-43C0-8136-4E2BD4D25536}" type="slidenum">
              <a:rPr lang="en-US" smtClean="0"/>
              <a:t>‹#›</a:t>
            </a:fld>
            <a:endParaRPr lang="en-US"/>
          </a:p>
        </p:txBody>
      </p:sp>
    </p:spTree>
    <p:extLst>
      <p:ext uri="{BB962C8B-B14F-4D97-AF65-F5344CB8AC3E}">
        <p14:creationId xmlns:p14="http://schemas.microsoft.com/office/powerpoint/2010/main" val="2299509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0F1632-7CB1-4304-A3A1-AC5C82335A33}" type="datetime1">
              <a:rPr lang="en-US" smtClean="0"/>
              <a:t>12/14/2017</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D2B201D-C1D6-43C0-8136-4E2BD4D25536}" type="slidenum">
              <a:rPr lang="en-US" smtClean="0"/>
              <a:t>‹#›</a:t>
            </a:fld>
            <a:endParaRPr lang="en-US"/>
          </a:p>
        </p:txBody>
      </p:sp>
    </p:spTree>
    <p:extLst>
      <p:ext uri="{BB962C8B-B14F-4D97-AF65-F5344CB8AC3E}">
        <p14:creationId xmlns:p14="http://schemas.microsoft.com/office/powerpoint/2010/main" val="509089315"/>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Lab%204/Lab%204.xlsx" TargetMode="External"/><Relationship Id="rId2" Type="http://schemas.openxmlformats.org/officeDocument/2006/relationships/hyperlink" Target="Lab%204/Lab%204.docx" TargetMode="External"/><Relationship Id="rId1" Type="http://schemas.openxmlformats.org/officeDocument/2006/relationships/slideLayout" Target="../slideLayouts/slideLayout2.xml"/><Relationship Id="rId4" Type="http://schemas.openxmlformats.org/officeDocument/2006/relationships/hyperlink" Target="Lab%204/Lab%204.ms14"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Lab%206/Lab%206.xlsx" TargetMode="External"/><Relationship Id="rId2" Type="http://schemas.openxmlformats.org/officeDocument/2006/relationships/hyperlink" Target="Lab%206/Lab%206.docx" TargetMode="External"/><Relationship Id="rId1" Type="http://schemas.openxmlformats.org/officeDocument/2006/relationships/slideLayout" Target="../slideLayouts/slideLayout2.xml"/><Relationship Id="rId4" Type="http://schemas.openxmlformats.org/officeDocument/2006/relationships/hyperlink" Target="Lab%206/Lab%206.ms14"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Lab%207/Lab%207.xlsx" TargetMode="External"/><Relationship Id="rId2" Type="http://schemas.openxmlformats.org/officeDocument/2006/relationships/hyperlink" Target="Lab%207/Lab%207.docx" TargetMode="External"/><Relationship Id="rId1" Type="http://schemas.openxmlformats.org/officeDocument/2006/relationships/slideLayout" Target="../slideLayouts/slideLayout2.xml"/><Relationship Id="rId4" Type="http://schemas.openxmlformats.org/officeDocument/2006/relationships/hyperlink" Target="Lab%207/Lab%207.ms14"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48.xml"/><Relationship Id="rId3" Type="http://schemas.openxmlformats.org/officeDocument/2006/relationships/slide" Target="slide5.xml"/><Relationship Id="rId7" Type="http://schemas.openxmlformats.org/officeDocument/2006/relationships/slide" Target="slide18.xml"/><Relationship Id="rId12" Type="http://schemas.openxmlformats.org/officeDocument/2006/relationships/slide" Target="slide42.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36.xml"/><Relationship Id="rId5" Type="http://schemas.openxmlformats.org/officeDocument/2006/relationships/slide" Target="slide11.xml"/><Relationship Id="rId10" Type="http://schemas.openxmlformats.org/officeDocument/2006/relationships/slide" Target="slide31.xml"/><Relationship Id="rId4" Type="http://schemas.openxmlformats.org/officeDocument/2006/relationships/slide" Target="slide7.xml"/><Relationship Id="rId9" Type="http://schemas.openxmlformats.org/officeDocument/2006/relationships/slide" Target="slide27.xml"/></Relationships>
</file>

<file path=ppt/slides/_rels/slide2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Lab%208/Lab%208.xlsx" TargetMode="External"/><Relationship Id="rId2" Type="http://schemas.openxmlformats.org/officeDocument/2006/relationships/hyperlink" Target="Lab%208/Lab%208.docx" TargetMode="External"/><Relationship Id="rId1" Type="http://schemas.openxmlformats.org/officeDocument/2006/relationships/slideLayout" Target="../slideLayouts/slideLayout2.xml"/><Relationship Id="rId4" Type="http://schemas.openxmlformats.org/officeDocument/2006/relationships/hyperlink" Target="Lab%208/Lab%208.ms14"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Lab%209/Lab%209.xlsx" TargetMode="External"/><Relationship Id="rId2" Type="http://schemas.openxmlformats.org/officeDocument/2006/relationships/hyperlink" Target="Lab%209/Lab%209.docx" TargetMode="External"/><Relationship Id="rId1" Type="http://schemas.openxmlformats.org/officeDocument/2006/relationships/slideLayout" Target="../slideLayouts/slideLayout2.xml"/><Relationship Id="rId4" Type="http://schemas.openxmlformats.org/officeDocument/2006/relationships/hyperlink" Target="Lab%209/Lab%209.ms14"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Lab%201/Lab%201.xlsx" TargetMode="External"/><Relationship Id="rId2" Type="http://schemas.openxmlformats.org/officeDocument/2006/relationships/hyperlink" Target="Lab%201/Lab%201.docx"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Lab%2010/Lab%2010.xlsx" TargetMode="External"/><Relationship Id="rId2" Type="http://schemas.openxmlformats.org/officeDocument/2006/relationships/hyperlink" Target="Lab%2010/Lab%2010.docx" TargetMode="External"/><Relationship Id="rId1" Type="http://schemas.openxmlformats.org/officeDocument/2006/relationships/slideLayout" Target="../slideLayouts/slideLayout2.xml"/><Relationship Id="rId4" Type="http://schemas.openxmlformats.org/officeDocument/2006/relationships/hyperlink" Target="Lab%2010/Lab%2010.ms14"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Lab%2011/Lab%2011.xlsx" TargetMode="External"/><Relationship Id="rId2" Type="http://schemas.openxmlformats.org/officeDocument/2006/relationships/hyperlink" Target="Lab%2011/Lab%2011.docx" TargetMode="External"/><Relationship Id="rId1" Type="http://schemas.openxmlformats.org/officeDocument/2006/relationships/slideLayout" Target="../slideLayouts/slideLayout2.xml"/><Relationship Id="rId4" Type="http://schemas.openxmlformats.org/officeDocument/2006/relationships/hyperlink" Target="Lab%2011/Lab%2011.ms14"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Lab%2012/Lab%2012.xlsx" TargetMode="External"/><Relationship Id="rId2" Type="http://schemas.openxmlformats.org/officeDocument/2006/relationships/hyperlink" Target="Lab%2012/Lab%2012.docx" TargetMode="External"/><Relationship Id="rId1" Type="http://schemas.openxmlformats.org/officeDocument/2006/relationships/slideLayout" Target="../slideLayouts/slideLayout2.xml"/><Relationship Id="rId4" Type="http://schemas.openxmlformats.org/officeDocument/2006/relationships/hyperlink" Target="Lab%2012/Lab%2012.ms14"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Lab%2013/Lab%2013.xlsx" TargetMode="External"/><Relationship Id="rId2" Type="http://schemas.openxmlformats.org/officeDocument/2006/relationships/hyperlink" Target="Lab%2013/Lab%2013.docx" TargetMode="External"/><Relationship Id="rId1" Type="http://schemas.openxmlformats.org/officeDocument/2006/relationships/slideLayout" Target="../slideLayouts/slideLayout2.xml"/><Relationship Id="rId4" Type="http://schemas.openxmlformats.org/officeDocument/2006/relationships/hyperlink" Target="Lab%2013/Lab%2013.ms14"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Lab%202/Lab%202.docx"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Lab%203/Lab%203.xlsx" TargetMode="External"/><Relationship Id="rId2" Type="http://schemas.openxmlformats.org/officeDocument/2006/relationships/hyperlink" Target="Lab%203/Lab%203.doc" TargetMode="External"/><Relationship Id="rId1" Type="http://schemas.openxmlformats.org/officeDocument/2006/relationships/slideLayout" Target="../slideLayouts/slideLayout2.xml"/><Relationship Id="rId4" Type="http://schemas.openxmlformats.org/officeDocument/2006/relationships/hyperlink" Target="Lab%203/Lab%203.ms14"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EECT 111 Lab Notebook</a:t>
            </a:r>
            <a:endParaRPr lang="en-US" dirty="0"/>
          </a:p>
        </p:txBody>
      </p:sp>
      <p:sp>
        <p:nvSpPr>
          <p:cNvPr id="3" name="Subtitle 2"/>
          <p:cNvSpPr>
            <a:spLocks noGrp="1"/>
          </p:cNvSpPr>
          <p:nvPr>
            <p:ph type="subTitle" idx="1"/>
          </p:nvPr>
        </p:nvSpPr>
        <p:spPr/>
        <p:txBody>
          <a:bodyPr/>
          <a:lstStyle/>
          <a:p>
            <a:r>
              <a:rPr lang="en-US" smtClean="0"/>
              <a:t>Nathaniel </a:t>
            </a:r>
            <a:r>
              <a:rPr lang="en-US" smtClean="0"/>
              <a:t>Paulus &amp; Seth Wills</a:t>
            </a:r>
            <a:r>
              <a:rPr lang="en-US" dirty="0" smtClean="0"/>
              <a:t/>
            </a:r>
            <a:br>
              <a:rPr lang="en-US" dirty="0" smtClean="0"/>
            </a:br>
            <a:r>
              <a:rPr lang="en-US" dirty="0" smtClean="0"/>
              <a:t>Fall 2017</a:t>
            </a:r>
            <a:endParaRPr lang="en-US" dirty="0"/>
          </a:p>
        </p:txBody>
      </p:sp>
      <p:sp>
        <p:nvSpPr>
          <p:cNvPr id="4" name="Slide Number Placeholder 3"/>
          <p:cNvSpPr>
            <a:spLocks noGrp="1"/>
          </p:cNvSpPr>
          <p:nvPr>
            <p:ph type="sldNum" sz="quarter" idx="12"/>
          </p:nvPr>
        </p:nvSpPr>
        <p:spPr/>
        <p:txBody>
          <a:bodyPr/>
          <a:lstStyle/>
          <a:p>
            <a:fld id="{0D2B201D-C1D6-43C0-8136-4E2BD4D25536}" type="slidenum">
              <a:rPr lang="en-US" smtClean="0"/>
              <a:t>1</a:t>
            </a:fld>
            <a:endParaRPr lang="en-US"/>
          </a:p>
        </p:txBody>
      </p:sp>
    </p:spTree>
    <p:extLst>
      <p:ext uri="{BB962C8B-B14F-4D97-AF65-F5344CB8AC3E}">
        <p14:creationId xmlns:p14="http://schemas.microsoft.com/office/powerpoint/2010/main" val="435446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Measuring Total Resistance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18981" y="1533037"/>
            <a:ext cx="6713374" cy="5035031"/>
          </a:xfrm>
        </p:spPr>
      </p:pic>
      <p:sp>
        <p:nvSpPr>
          <p:cNvPr id="3" name="Slide Number Placeholder 2"/>
          <p:cNvSpPr>
            <a:spLocks noGrp="1"/>
          </p:cNvSpPr>
          <p:nvPr>
            <p:ph type="sldNum" sz="quarter" idx="12"/>
          </p:nvPr>
        </p:nvSpPr>
        <p:spPr/>
        <p:txBody>
          <a:bodyPr/>
          <a:lstStyle/>
          <a:p>
            <a:fld id="{0D2B201D-C1D6-43C0-8136-4E2BD4D25536}" type="slidenum">
              <a:rPr lang="en-US" smtClean="0"/>
              <a:t>10</a:t>
            </a:fld>
            <a:endParaRPr lang="en-US"/>
          </a:p>
        </p:txBody>
      </p:sp>
    </p:spTree>
    <p:extLst>
      <p:ext uri="{BB962C8B-B14F-4D97-AF65-F5344CB8AC3E}">
        <p14:creationId xmlns:p14="http://schemas.microsoft.com/office/powerpoint/2010/main" val="3735602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a:t>
            </a:r>
            <a:r>
              <a:rPr lang="en-US" dirty="0"/>
              <a:t>Black Box </a:t>
            </a:r>
            <a:r>
              <a:rPr lang="en-US" dirty="0" smtClean="0"/>
              <a:t>Design</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Date: </a:t>
            </a:r>
            <a:r>
              <a:rPr lang="en-US" dirty="0"/>
              <a:t>September 21, 2017</a:t>
            </a:r>
            <a:endParaRPr lang="en-US" dirty="0" smtClean="0"/>
          </a:p>
          <a:p>
            <a:pPr marL="0" indent="0">
              <a:buNone/>
            </a:pPr>
            <a:r>
              <a:rPr lang="en-US" dirty="0" smtClean="0"/>
              <a:t>Lab partners: Bianca Shafer &amp; Nathaniel Paulus</a:t>
            </a:r>
          </a:p>
          <a:p>
            <a:pPr marL="0" indent="0">
              <a:buNone/>
            </a:pPr>
            <a:r>
              <a:rPr lang="en-US" dirty="0"/>
              <a:t>Test equipment: </a:t>
            </a:r>
            <a:r>
              <a:rPr lang="en-US" dirty="0" err="1" smtClean="0"/>
              <a:t>Gwinstek</a:t>
            </a:r>
            <a:r>
              <a:rPr lang="en-US" dirty="0" smtClean="0"/>
              <a:t> GDM-8245 and HY1802D RSR</a:t>
            </a:r>
          </a:p>
          <a:p>
            <a:pPr marL="0" indent="0">
              <a:buNone/>
            </a:pPr>
            <a:r>
              <a:rPr lang="en-US" dirty="0" smtClean="0"/>
              <a:t>Description: In this lab we calculated the resistance that would draw 10mA at 9V, and then found three standard resistors that would add to that value when in series.</a:t>
            </a:r>
          </a:p>
          <a:p>
            <a:pPr marL="0" indent="0">
              <a:buNone/>
            </a:pPr>
            <a:r>
              <a:rPr lang="en-US" dirty="0" smtClean="0"/>
              <a:t>Observations: </a:t>
            </a:r>
            <a:r>
              <a:rPr lang="en-US" dirty="0"/>
              <a:t>None of the available resistors added up to exactly the required resistance. This could be compensated for using a rheostat or potentiometer</a:t>
            </a:r>
            <a:r>
              <a:rPr lang="en-US" dirty="0" smtClean="0"/>
              <a:t>.</a:t>
            </a:r>
          </a:p>
          <a:p>
            <a:pPr marL="0" indent="0">
              <a:buNone/>
            </a:pPr>
            <a:r>
              <a:rPr lang="en-US" dirty="0" smtClean="0">
                <a:hlinkClick r:id="rId2" action="ppaction://hlinkfile"/>
              </a:rPr>
              <a:t>Lab 4.docx</a:t>
            </a:r>
            <a:endParaRPr lang="en-US" dirty="0" smtClean="0"/>
          </a:p>
          <a:p>
            <a:pPr marL="0" indent="0">
              <a:buNone/>
            </a:pPr>
            <a:r>
              <a:rPr lang="en-US" dirty="0" smtClean="0">
                <a:hlinkClick r:id="rId3" action="ppaction://hlinkfile"/>
              </a:rPr>
              <a:t>Lab 4.xlsx</a:t>
            </a:r>
            <a:endParaRPr lang="en-US" dirty="0" smtClean="0"/>
          </a:p>
          <a:p>
            <a:pPr marL="0" indent="0">
              <a:buNone/>
            </a:pPr>
            <a:r>
              <a:rPr lang="en-US" dirty="0" smtClean="0">
                <a:hlinkClick r:id="rId4" action="ppaction://hlinkfile"/>
              </a:rPr>
              <a:t>Lab 4.ms14</a:t>
            </a:r>
            <a:endParaRPr lang="en-US" dirty="0" smtClean="0"/>
          </a:p>
          <a:p>
            <a:pPr marL="0" indent="0">
              <a:buNone/>
            </a:pP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11</a:t>
            </a:fld>
            <a:endParaRPr lang="en-US"/>
          </a:p>
        </p:txBody>
      </p:sp>
    </p:spTree>
    <p:extLst>
      <p:ext uri="{BB962C8B-B14F-4D97-AF65-F5344CB8AC3E}">
        <p14:creationId xmlns:p14="http://schemas.microsoft.com/office/powerpoint/2010/main" val="9455800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Schematic</a:t>
            </a:r>
            <a:endParaRPr lang="en-US" dirty="0"/>
          </a:p>
        </p:txBody>
      </p:sp>
      <p:pic>
        <p:nvPicPr>
          <p:cNvPr id="4" name="Content Placeholder 3"/>
          <p:cNvPicPr>
            <a:picLocks noGrp="1" noChangeAspect="1"/>
          </p:cNvPicPr>
          <p:nvPr>
            <p:ph idx="1"/>
          </p:nvPr>
        </p:nvPicPr>
        <p:blipFill>
          <a:blip r:embed="rId2"/>
          <a:stretch>
            <a:fillRect/>
          </a:stretch>
        </p:blipFill>
        <p:spPr>
          <a:xfrm>
            <a:off x="3021981" y="1663929"/>
            <a:ext cx="3604068" cy="5194072"/>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12</a:t>
            </a:fld>
            <a:endParaRPr lang="en-US"/>
          </a:p>
        </p:txBody>
      </p:sp>
    </p:spTree>
    <p:extLst>
      <p:ext uri="{BB962C8B-B14F-4D97-AF65-F5344CB8AC3E}">
        <p14:creationId xmlns:p14="http://schemas.microsoft.com/office/powerpoint/2010/main" val="38940082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Spreadsheet Calculations</a:t>
            </a:r>
            <a:endParaRPr lang="en-US" dirty="0"/>
          </a:p>
        </p:txBody>
      </p:sp>
      <p:pic>
        <p:nvPicPr>
          <p:cNvPr id="4" name="Content Placeholder 3"/>
          <p:cNvPicPr>
            <a:picLocks noGrp="1" noChangeAspect="1"/>
          </p:cNvPicPr>
          <p:nvPr>
            <p:ph idx="1"/>
          </p:nvPr>
        </p:nvPicPr>
        <p:blipFill>
          <a:blip r:embed="rId2"/>
          <a:stretch>
            <a:fillRect/>
          </a:stretch>
        </p:blipFill>
        <p:spPr>
          <a:xfrm>
            <a:off x="2918743" y="1296681"/>
            <a:ext cx="4108185" cy="4691524"/>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13</a:t>
            </a:fld>
            <a:endParaRPr lang="en-US"/>
          </a:p>
        </p:txBody>
      </p:sp>
      <p:sp>
        <p:nvSpPr>
          <p:cNvPr id="5" name="TextBox 4"/>
          <p:cNvSpPr txBox="1"/>
          <p:nvPr/>
        </p:nvSpPr>
        <p:spPr>
          <a:xfrm>
            <a:off x="1345946" y="6155913"/>
            <a:ext cx="7259444" cy="646331"/>
          </a:xfrm>
          <a:prstGeom prst="rect">
            <a:avLst/>
          </a:prstGeom>
          <a:noFill/>
        </p:spPr>
        <p:txBody>
          <a:bodyPr wrap="square" rtlCol="0">
            <a:spAutoFit/>
          </a:bodyPr>
          <a:lstStyle/>
          <a:p>
            <a:r>
              <a:rPr lang="en-US" dirty="0" smtClean="0"/>
              <a:t>In this spreadsheet we looked for three standard resistor values that would add to 900</a:t>
            </a:r>
            <a:r>
              <a:rPr lang="el-GR" dirty="0" smtClean="0"/>
              <a:t>Ω</a:t>
            </a:r>
            <a:r>
              <a:rPr lang="en-US" dirty="0" smtClean="0"/>
              <a:t> in series.</a:t>
            </a:r>
            <a:endParaRPr lang="en-US" dirty="0"/>
          </a:p>
        </p:txBody>
      </p:sp>
    </p:spTree>
    <p:extLst>
      <p:ext uri="{BB962C8B-B14F-4D97-AF65-F5344CB8AC3E}">
        <p14:creationId xmlns:p14="http://schemas.microsoft.com/office/powerpoint/2010/main" val="17690206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Completed Circuit</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716202" y="692288"/>
            <a:ext cx="4518931" cy="6024425"/>
          </a:xfrm>
        </p:spPr>
      </p:pic>
      <p:sp>
        <p:nvSpPr>
          <p:cNvPr id="3" name="Slide Number Placeholder 2"/>
          <p:cNvSpPr>
            <a:spLocks noGrp="1"/>
          </p:cNvSpPr>
          <p:nvPr>
            <p:ph type="sldNum" sz="quarter" idx="12"/>
          </p:nvPr>
        </p:nvSpPr>
        <p:spPr/>
        <p:txBody>
          <a:bodyPr/>
          <a:lstStyle/>
          <a:p>
            <a:fld id="{0D2B201D-C1D6-43C0-8136-4E2BD4D25536}" type="slidenum">
              <a:rPr lang="en-US" smtClean="0"/>
              <a:t>14</a:t>
            </a:fld>
            <a:endParaRPr lang="en-US"/>
          </a:p>
        </p:txBody>
      </p:sp>
      <p:sp>
        <p:nvSpPr>
          <p:cNvPr id="5" name="TextBox 4"/>
          <p:cNvSpPr txBox="1"/>
          <p:nvPr/>
        </p:nvSpPr>
        <p:spPr>
          <a:xfrm>
            <a:off x="3815940" y="6144322"/>
            <a:ext cx="2319454" cy="369332"/>
          </a:xfrm>
          <a:prstGeom prst="rect">
            <a:avLst/>
          </a:prstGeom>
          <a:noFill/>
        </p:spPr>
        <p:txBody>
          <a:bodyPr wrap="square" rtlCol="0">
            <a:spAutoFit/>
          </a:bodyPr>
          <a:lstStyle/>
          <a:p>
            <a:r>
              <a:rPr lang="en-US" dirty="0" smtClean="0"/>
              <a:t>Measuring current.</a:t>
            </a:r>
          </a:p>
        </p:txBody>
      </p:sp>
    </p:spTree>
    <p:extLst>
      <p:ext uri="{BB962C8B-B14F-4D97-AF65-F5344CB8AC3E}">
        <p14:creationId xmlns:p14="http://schemas.microsoft.com/office/powerpoint/2010/main" val="3843095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a:t>
            </a:r>
            <a:r>
              <a:rPr lang="en-US" dirty="0"/>
              <a:t>Black Box Design</a:t>
            </a:r>
          </a:p>
        </p:txBody>
      </p:sp>
      <p:sp>
        <p:nvSpPr>
          <p:cNvPr id="3" name="Content Placeholder 2"/>
          <p:cNvSpPr>
            <a:spLocks noGrp="1"/>
          </p:cNvSpPr>
          <p:nvPr>
            <p:ph idx="1"/>
          </p:nvPr>
        </p:nvSpPr>
        <p:spPr/>
        <p:txBody>
          <a:bodyPr>
            <a:normAutofit/>
          </a:bodyPr>
          <a:lstStyle/>
          <a:p>
            <a:pPr marL="0" indent="0">
              <a:buNone/>
            </a:pPr>
            <a:r>
              <a:rPr lang="en-US" dirty="0" smtClean="0"/>
              <a:t>Date: September 28, 2017</a:t>
            </a:r>
          </a:p>
          <a:p>
            <a:pPr marL="0" indent="0">
              <a:buNone/>
            </a:pPr>
            <a:r>
              <a:rPr lang="en-US" dirty="0" smtClean="0"/>
              <a:t>Lab partners: Bianca Shafer &amp; Nathaniel Paulus</a:t>
            </a:r>
          </a:p>
          <a:p>
            <a:pPr marL="0" indent="0">
              <a:buNone/>
            </a:pPr>
            <a:r>
              <a:rPr lang="en-US" dirty="0" smtClean="0"/>
              <a:t>Test </a:t>
            </a:r>
            <a:r>
              <a:rPr lang="en-US" dirty="0"/>
              <a:t>equipment: </a:t>
            </a:r>
            <a:r>
              <a:rPr lang="en-US" dirty="0" err="1" smtClean="0"/>
              <a:t>Gwinstek</a:t>
            </a:r>
            <a:r>
              <a:rPr lang="en-US" dirty="0" smtClean="0"/>
              <a:t> GDM-8245 and HY1802D RSR</a:t>
            </a:r>
          </a:p>
          <a:p>
            <a:pPr marL="0" indent="0">
              <a:buNone/>
            </a:pPr>
            <a:r>
              <a:rPr lang="en-US" dirty="0" smtClean="0"/>
              <a:t>Description: In this lab we built a parallel circuit with two resistors that would draw 4.6mA at 9V using standard resistor values.</a:t>
            </a:r>
          </a:p>
          <a:p>
            <a:pPr marL="0" indent="0">
              <a:buNone/>
            </a:pPr>
            <a:r>
              <a:rPr lang="en-US" dirty="0" smtClean="0"/>
              <a:t>Observations: </a:t>
            </a:r>
            <a:r>
              <a:rPr lang="en-US" dirty="0"/>
              <a:t>There are no standard resistors values that would perfectly satisfy the assignment. The closes resistors have a nominal value of 3.9kΩ.</a:t>
            </a:r>
            <a:endParaRPr lang="en-US" dirty="0" smtClean="0"/>
          </a:p>
          <a:p>
            <a:pPr marL="0" indent="0">
              <a:buNone/>
            </a:pPr>
            <a:r>
              <a:rPr lang="en-US" dirty="0" smtClean="0">
                <a:hlinkClick r:id="rId2" action="ppaction://hlinkfile"/>
              </a:rPr>
              <a:t>Lab 6.docx</a:t>
            </a:r>
            <a:endParaRPr lang="en-US" dirty="0" smtClean="0"/>
          </a:p>
          <a:p>
            <a:pPr marL="0" indent="0">
              <a:buNone/>
            </a:pPr>
            <a:r>
              <a:rPr lang="en-US" dirty="0" smtClean="0">
                <a:hlinkClick r:id="rId3" action="ppaction://hlinkfile"/>
              </a:rPr>
              <a:t>Lab 6.xlsx</a:t>
            </a:r>
            <a:endParaRPr lang="en-US" dirty="0" smtClean="0"/>
          </a:p>
          <a:p>
            <a:pPr marL="0" indent="0">
              <a:buNone/>
            </a:pPr>
            <a:r>
              <a:rPr lang="en-US" dirty="0" smtClean="0">
                <a:hlinkClick r:id="rId4" action="ppaction://hlinkfile"/>
              </a:rPr>
              <a:t>Lab 6.ms14</a:t>
            </a:r>
            <a:endParaRPr lang="en-US" dirty="0" smtClean="0"/>
          </a:p>
          <a:p>
            <a:pPr marL="0" indent="0">
              <a:buNone/>
            </a:pP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15</a:t>
            </a:fld>
            <a:endParaRPr lang="en-US"/>
          </a:p>
        </p:txBody>
      </p:sp>
    </p:spTree>
    <p:extLst>
      <p:ext uri="{BB962C8B-B14F-4D97-AF65-F5344CB8AC3E}">
        <p14:creationId xmlns:p14="http://schemas.microsoft.com/office/powerpoint/2010/main" val="22730310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Spreadsheet Calculations</a:t>
            </a:r>
            <a:endParaRPr lang="en-US" dirty="0"/>
          </a:p>
        </p:txBody>
      </p:sp>
      <p:pic>
        <p:nvPicPr>
          <p:cNvPr id="4" name="Content Placeholder 3"/>
          <p:cNvPicPr>
            <a:picLocks noGrp="1" noChangeAspect="1"/>
          </p:cNvPicPr>
          <p:nvPr>
            <p:ph idx="1"/>
          </p:nvPr>
        </p:nvPicPr>
        <p:blipFill>
          <a:blip r:embed="rId2"/>
          <a:stretch>
            <a:fillRect/>
          </a:stretch>
        </p:blipFill>
        <p:spPr>
          <a:xfrm>
            <a:off x="2427614" y="1368770"/>
            <a:ext cx="5096108" cy="4520741"/>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16</a:t>
            </a:fld>
            <a:endParaRPr lang="en-US"/>
          </a:p>
        </p:txBody>
      </p:sp>
      <p:sp>
        <p:nvSpPr>
          <p:cNvPr id="6" name="TextBox 5"/>
          <p:cNvSpPr txBox="1"/>
          <p:nvPr/>
        </p:nvSpPr>
        <p:spPr>
          <a:xfrm>
            <a:off x="1858902" y="6001910"/>
            <a:ext cx="6233531" cy="646331"/>
          </a:xfrm>
          <a:prstGeom prst="rect">
            <a:avLst/>
          </a:prstGeom>
          <a:noFill/>
        </p:spPr>
        <p:txBody>
          <a:bodyPr wrap="square" rtlCol="0">
            <a:spAutoFit/>
          </a:bodyPr>
          <a:lstStyle/>
          <a:p>
            <a:r>
              <a:rPr lang="en-US" dirty="0" smtClean="0"/>
              <a:t>Here we calculated the resistance needed for two resistors in parallel </a:t>
            </a:r>
            <a:r>
              <a:rPr lang="en-US" smtClean="0"/>
              <a:t>to pull 4.6mA.</a:t>
            </a:r>
            <a:endParaRPr lang="en-US" dirty="0"/>
          </a:p>
        </p:txBody>
      </p:sp>
    </p:spTree>
    <p:extLst>
      <p:ext uri="{BB962C8B-B14F-4D97-AF65-F5344CB8AC3E}">
        <p14:creationId xmlns:p14="http://schemas.microsoft.com/office/powerpoint/2010/main" val="1969718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Schematic</a:t>
            </a:r>
            <a:endParaRPr lang="en-US" dirty="0"/>
          </a:p>
        </p:txBody>
      </p:sp>
      <p:pic>
        <p:nvPicPr>
          <p:cNvPr id="4" name="Content Placeholder 3"/>
          <p:cNvPicPr>
            <a:picLocks noGrp="1" noChangeAspect="1"/>
          </p:cNvPicPr>
          <p:nvPr>
            <p:ph idx="1"/>
          </p:nvPr>
        </p:nvPicPr>
        <p:blipFill>
          <a:blip r:embed="rId2"/>
          <a:stretch>
            <a:fillRect/>
          </a:stretch>
        </p:blipFill>
        <p:spPr>
          <a:xfrm>
            <a:off x="1283755" y="1583472"/>
            <a:ext cx="7383826" cy="4204009"/>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17</a:t>
            </a:fld>
            <a:endParaRPr lang="en-US"/>
          </a:p>
        </p:txBody>
      </p:sp>
      <p:sp>
        <p:nvSpPr>
          <p:cNvPr id="5" name="TextBox 4"/>
          <p:cNvSpPr txBox="1"/>
          <p:nvPr/>
        </p:nvSpPr>
        <p:spPr>
          <a:xfrm>
            <a:off x="2054731" y="5798630"/>
            <a:ext cx="5841874" cy="369332"/>
          </a:xfrm>
          <a:prstGeom prst="rect">
            <a:avLst/>
          </a:prstGeom>
          <a:noFill/>
        </p:spPr>
        <p:txBody>
          <a:bodyPr wrap="square" rtlCol="0">
            <a:spAutoFit/>
          </a:bodyPr>
          <a:lstStyle/>
          <a:p>
            <a:r>
              <a:rPr lang="en-US" dirty="0" smtClean="0"/>
              <a:t>Left: Measuring current. Right: Measuring Resistance.</a:t>
            </a:r>
            <a:endParaRPr lang="en-US" dirty="0"/>
          </a:p>
        </p:txBody>
      </p:sp>
    </p:spTree>
    <p:extLst>
      <p:ext uri="{BB962C8B-B14F-4D97-AF65-F5344CB8AC3E}">
        <p14:creationId xmlns:p14="http://schemas.microsoft.com/office/powerpoint/2010/main" val="9740311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7 </a:t>
            </a:r>
            <a:r>
              <a:rPr lang="en-US" dirty="0" smtClean="0"/>
              <a:t>– 4 </a:t>
            </a:r>
            <a:r>
              <a:rPr lang="en-US" dirty="0"/>
              <a:t>Resistor Parallel Circuit</a:t>
            </a:r>
          </a:p>
        </p:txBody>
      </p:sp>
      <p:sp>
        <p:nvSpPr>
          <p:cNvPr id="3" name="Content Placeholder 2"/>
          <p:cNvSpPr>
            <a:spLocks noGrp="1"/>
          </p:cNvSpPr>
          <p:nvPr>
            <p:ph idx="1"/>
          </p:nvPr>
        </p:nvSpPr>
        <p:spPr/>
        <p:txBody>
          <a:bodyPr>
            <a:normAutofit/>
          </a:bodyPr>
          <a:lstStyle/>
          <a:p>
            <a:pPr marL="0" indent="0">
              <a:buNone/>
            </a:pPr>
            <a:r>
              <a:rPr lang="en-US" dirty="0" smtClean="0"/>
              <a:t>Date: December 12, 2017</a:t>
            </a:r>
          </a:p>
          <a:p>
            <a:pPr marL="0" indent="0">
              <a:buNone/>
            </a:pPr>
            <a:r>
              <a:rPr lang="en-US" dirty="0" smtClean="0"/>
              <a:t>Lab partners: Seth Wills &amp; Nathaniel Paulus</a:t>
            </a:r>
          </a:p>
          <a:p>
            <a:pPr marL="0" indent="0">
              <a:buNone/>
            </a:pPr>
            <a:r>
              <a:rPr lang="en-US" dirty="0" smtClean="0"/>
              <a:t>Test </a:t>
            </a:r>
            <a:r>
              <a:rPr lang="en-US" dirty="0"/>
              <a:t>equipment: </a:t>
            </a:r>
            <a:r>
              <a:rPr lang="en-US" dirty="0" err="1" smtClean="0"/>
              <a:t>Gwinstek</a:t>
            </a:r>
            <a:r>
              <a:rPr lang="en-US" dirty="0" smtClean="0"/>
              <a:t> GDM-8245 and HY1802D RSR</a:t>
            </a:r>
          </a:p>
          <a:p>
            <a:pPr marL="0" indent="0">
              <a:buNone/>
            </a:pPr>
            <a:r>
              <a:rPr lang="en-US" dirty="0" smtClean="0"/>
              <a:t>Description: In this lab we connected four resistors in parallel, and measured and calculated the current that flows through each.</a:t>
            </a:r>
          </a:p>
          <a:p>
            <a:pPr marL="0" indent="0">
              <a:buNone/>
            </a:pPr>
            <a:r>
              <a:rPr lang="en-US" dirty="0" smtClean="0"/>
              <a:t>Observations: </a:t>
            </a:r>
            <a:r>
              <a:rPr lang="en-US" dirty="0"/>
              <a:t>As resistance increases, current decreases, if voltage stays constant.</a:t>
            </a:r>
            <a:endParaRPr lang="en-US" dirty="0" smtClean="0"/>
          </a:p>
          <a:p>
            <a:pPr marL="0" indent="0">
              <a:buNone/>
            </a:pPr>
            <a:r>
              <a:rPr lang="en-US" dirty="0" smtClean="0">
                <a:hlinkClick r:id="rId2" action="ppaction://hlinkfile"/>
              </a:rPr>
              <a:t>Lab </a:t>
            </a:r>
            <a:r>
              <a:rPr lang="en-US" dirty="0">
                <a:hlinkClick r:id="rId2" action="ppaction://hlinkfile"/>
              </a:rPr>
              <a:t>7</a:t>
            </a:r>
            <a:r>
              <a:rPr lang="en-US" dirty="0" smtClean="0">
                <a:hlinkClick r:id="rId2" action="ppaction://hlinkfile"/>
              </a:rPr>
              <a:t>.docx</a:t>
            </a:r>
            <a:endParaRPr lang="en-US" dirty="0" smtClean="0"/>
          </a:p>
          <a:p>
            <a:pPr marL="0" indent="0">
              <a:buNone/>
            </a:pPr>
            <a:r>
              <a:rPr lang="en-US" dirty="0" smtClean="0">
                <a:hlinkClick r:id="rId3" action="ppaction://hlinkfile"/>
              </a:rPr>
              <a:t>Lab 7.xlsx</a:t>
            </a:r>
            <a:endParaRPr lang="en-US" dirty="0" smtClean="0"/>
          </a:p>
          <a:p>
            <a:pPr marL="0" indent="0">
              <a:buNone/>
            </a:pPr>
            <a:r>
              <a:rPr lang="en-US" dirty="0" smtClean="0">
                <a:hlinkClick r:id="rId4" action="ppaction://hlinkfile"/>
              </a:rPr>
              <a:t>Lab 7.ms14</a:t>
            </a:r>
            <a:endParaRPr lang="en-US" dirty="0" smtClean="0"/>
          </a:p>
          <a:p>
            <a:pPr marL="0" indent="0">
              <a:buNone/>
            </a:pP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18</a:t>
            </a:fld>
            <a:endParaRPr lang="en-US"/>
          </a:p>
        </p:txBody>
      </p:sp>
    </p:spTree>
    <p:extLst>
      <p:ext uri="{BB962C8B-B14F-4D97-AF65-F5344CB8AC3E}">
        <p14:creationId xmlns:p14="http://schemas.microsoft.com/office/powerpoint/2010/main" val="15233762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7 – Spreadsheet Calculations</a:t>
            </a:r>
            <a:endParaRPr lang="en-US" dirty="0"/>
          </a:p>
        </p:txBody>
      </p:sp>
      <p:pic>
        <p:nvPicPr>
          <p:cNvPr id="4" name="Content Placeholder 3"/>
          <p:cNvPicPr>
            <a:picLocks noGrp="1" noChangeAspect="1"/>
          </p:cNvPicPr>
          <p:nvPr>
            <p:ph idx="1"/>
          </p:nvPr>
        </p:nvPicPr>
        <p:blipFill>
          <a:blip r:embed="rId2"/>
          <a:stretch>
            <a:fillRect/>
          </a:stretch>
        </p:blipFill>
        <p:spPr>
          <a:xfrm>
            <a:off x="3404365" y="1270000"/>
            <a:ext cx="3142606" cy="4767600"/>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19</a:t>
            </a:fld>
            <a:endParaRPr lang="en-US"/>
          </a:p>
        </p:txBody>
      </p:sp>
      <p:sp>
        <p:nvSpPr>
          <p:cNvPr id="5" name="TextBox 4"/>
          <p:cNvSpPr txBox="1"/>
          <p:nvPr/>
        </p:nvSpPr>
        <p:spPr>
          <a:xfrm>
            <a:off x="1496291" y="6090036"/>
            <a:ext cx="7416800" cy="646331"/>
          </a:xfrm>
          <a:prstGeom prst="rect">
            <a:avLst/>
          </a:prstGeom>
          <a:noFill/>
        </p:spPr>
        <p:txBody>
          <a:bodyPr wrap="square" rtlCol="0">
            <a:spAutoFit/>
          </a:bodyPr>
          <a:lstStyle/>
          <a:p>
            <a:r>
              <a:rPr lang="en-US" dirty="0" smtClean="0"/>
              <a:t>Here we calculate the current through each branch of the circuit using Ohm’s Law.</a:t>
            </a:r>
            <a:endParaRPr lang="en-US" dirty="0"/>
          </a:p>
        </p:txBody>
      </p:sp>
    </p:spTree>
    <p:extLst>
      <p:ext uri="{BB962C8B-B14F-4D97-AF65-F5344CB8AC3E}">
        <p14:creationId xmlns:p14="http://schemas.microsoft.com/office/powerpoint/2010/main" val="17735395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Contents</a:t>
            </a:r>
            <a:endParaRPr lang="en-US" dirty="0"/>
          </a:p>
        </p:txBody>
      </p:sp>
      <p:sp>
        <p:nvSpPr>
          <p:cNvPr id="3" name="Content Placeholder 2"/>
          <p:cNvSpPr>
            <a:spLocks noGrp="1"/>
          </p:cNvSpPr>
          <p:nvPr>
            <p:ph idx="1"/>
          </p:nvPr>
        </p:nvSpPr>
        <p:spPr>
          <a:xfrm>
            <a:off x="838200" y="1825624"/>
            <a:ext cx="10515600" cy="5032375"/>
          </a:xfrm>
        </p:spPr>
        <p:txBody>
          <a:bodyPr>
            <a:normAutofit/>
          </a:bodyPr>
          <a:lstStyle/>
          <a:p>
            <a:pPr lvl="0"/>
            <a:r>
              <a:rPr lang="en-US" dirty="0">
                <a:hlinkClick r:id="rId2" action="ppaction://hlinksldjump"/>
              </a:rPr>
              <a:t>Lab 1 – Resistor Variability</a:t>
            </a:r>
            <a:endParaRPr lang="en-US" dirty="0"/>
          </a:p>
          <a:p>
            <a:pPr lvl="0"/>
            <a:r>
              <a:rPr lang="en-US" dirty="0">
                <a:hlinkClick r:id="rId3" action="ppaction://hlinksldjump"/>
              </a:rPr>
              <a:t>Lab 2 – Reading and Sorting Resistors</a:t>
            </a:r>
            <a:endParaRPr lang="en-US" dirty="0"/>
          </a:p>
          <a:p>
            <a:pPr lvl="0"/>
            <a:r>
              <a:rPr lang="en-US" dirty="0">
                <a:hlinkClick r:id="rId4" action="ppaction://hlinksldjump"/>
              </a:rPr>
              <a:t>Lab 3 – Series Resistors</a:t>
            </a:r>
            <a:endParaRPr lang="en-US" dirty="0"/>
          </a:p>
          <a:p>
            <a:pPr lvl="0"/>
            <a:r>
              <a:rPr lang="en-US" dirty="0">
                <a:hlinkClick r:id="rId5" action="ppaction://hlinksldjump"/>
              </a:rPr>
              <a:t>Lab 4 – Black Box Design</a:t>
            </a:r>
            <a:endParaRPr lang="en-US" dirty="0"/>
          </a:p>
          <a:p>
            <a:pPr lvl="0"/>
            <a:r>
              <a:rPr lang="en-US" dirty="0" smtClean="0">
                <a:hlinkClick r:id="rId6" action="ppaction://hlinksldjump"/>
              </a:rPr>
              <a:t>Lab </a:t>
            </a:r>
            <a:r>
              <a:rPr lang="en-US" dirty="0">
                <a:hlinkClick r:id="rId6" action="ppaction://hlinksldjump"/>
              </a:rPr>
              <a:t>6 – Black Box Design</a:t>
            </a:r>
            <a:endParaRPr lang="en-US" dirty="0"/>
          </a:p>
          <a:p>
            <a:pPr lvl="0"/>
            <a:r>
              <a:rPr lang="en-US" dirty="0">
                <a:hlinkClick r:id="rId7" action="ppaction://hlinksldjump"/>
              </a:rPr>
              <a:t>Lab 7 – 4 Resistor Parallel Circuit</a:t>
            </a:r>
            <a:endParaRPr lang="en-US" dirty="0"/>
          </a:p>
          <a:p>
            <a:pPr lvl="0"/>
            <a:r>
              <a:rPr lang="en-US" dirty="0">
                <a:hlinkClick r:id="rId8" action="ppaction://hlinksldjump"/>
              </a:rPr>
              <a:t>Lab 8 – Black Box 3 Design</a:t>
            </a:r>
            <a:endParaRPr lang="en-US" dirty="0"/>
          </a:p>
          <a:p>
            <a:pPr lvl="0"/>
            <a:r>
              <a:rPr lang="en-US" dirty="0">
                <a:hlinkClick r:id="rId9" action="ppaction://hlinksldjump"/>
              </a:rPr>
              <a:t>Lab 9 – Series/Parallel Resistors</a:t>
            </a:r>
            <a:endParaRPr lang="en-US" dirty="0"/>
          </a:p>
          <a:p>
            <a:pPr lvl="0"/>
            <a:r>
              <a:rPr lang="en-US" dirty="0">
                <a:hlinkClick r:id="rId10" action="ppaction://hlinksldjump"/>
              </a:rPr>
              <a:t>Lab 10 – Series/Parallel Capacitors</a:t>
            </a:r>
            <a:endParaRPr lang="en-US" dirty="0"/>
          </a:p>
          <a:p>
            <a:pPr lvl="0"/>
            <a:r>
              <a:rPr lang="en-US" dirty="0">
                <a:hlinkClick r:id="rId11" action="ppaction://hlinksldjump"/>
              </a:rPr>
              <a:t>Lab 11 – RC Lab</a:t>
            </a:r>
            <a:endParaRPr lang="en-US" dirty="0"/>
          </a:p>
          <a:p>
            <a:pPr lvl="0"/>
            <a:r>
              <a:rPr lang="en-US" dirty="0">
                <a:hlinkClick r:id="rId12" action="ppaction://hlinksldjump"/>
              </a:rPr>
              <a:t>Lab 12 – Series/Parallel Inductors</a:t>
            </a:r>
            <a:endParaRPr lang="en-US" dirty="0"/>
          </a:p>
          <a:p>
            <a:pPr lvl="0"/>
            <a:r>
              <a:rPr lang="en-US" dirty="0">
                <a:hlinkClick r:id="rId13" action="ppaction://hlinksldjump"/>
              </a:rPr>
              <a:t>Lab 13 – RL </a:t>
            </a:r>
            <a:r>
              <a:rPr lang="en-US" dirty="0" smtClean="0">
                <a:hlinkClick r:id="rId13" action="ppaction://hlinksldjump"/>
              </a:rPr>
              <a:t>Lab</a:t>
            </a:r>
            <a:endParaRPr lang="en-US" dirty="0"/>
          </a:p>
        </p:txBody>
      </p:sp>
      <p:sp>
        <p:nvSpPr>
          <p:cNvPr id="4" name="Slide Number Placeholder 3"/>
          <p:cNvSpPr>
            <a:spLocks noGrp="1"/>
          </p:cNvSpPr>
          <p:nvPr>
            <p:ph type="sldNum" sz="quarter" idx="12"/>
          </p:nvPr>
        </p:nvSpPr>
        <p:spPr/>
        <p:txBody>
          <a:bodyPr/>
          <a:lstStyle/>
          <a:p>
            <a:fld id="{0D2B201D-C1D6-43C0-8136-4E2BD4D25536}" type="slidenum">
              <a:rPr lang="en-US" smtClean="0"/>
              <a:t>2</a:t>
            </a:fld>
            <a:endParaRPr lang="en-US"/>
          </a:p>
        </p:txBody>
      </p:sp>
    </p:spTree>
    <p:extLst>
      <p:ext uri="{BB962C8B-B14F-4D97-AF65-F5344CB8AC3E}">
        <p14:creationId xmlns:p14="http://schemas.microsoft.com/office/powerpoint/2010/main" val="18275787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7 – Schematic</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69440" y="2564736"/>
            <a:ext cx="8413157" cy="3073140"/>
          </a:xfrm>
        </p:spPr>
      </p:pic>
      <p:sp>
        <p:nvSpPr>
          <p:cNvPr id="3" name="Slide Number Placeholder 2"/>
          <p:cNvSpPr>
            <a:spLocks noGrp="1"/>
          </p:cNvSpPr>
          <p:nvPr>
            <p:ph type="sldNum" sz="quarter" idx="12"/>
          </p:nvPr>
        </p:nvSpPr>
        <p:spPr/>
        <p:txBody>
          <a:bodyPr/>
          <a:lstStyle/>
          <a:p>
            <a:fld id="{0D2B201D-C1D6-43C0-8136-4E2BD4D25536}" type="slidenum">
              <a:rPr lang="en-US" smtClean="0"/>
              <a:t>20</a:t>
            </a:fld>
            <a:endParaRPr lang="en-US"/>
          </a:p>
        </p:txBody>
      </p:sp>
    </p:spTree>
    <p:extLst>
      <p:ext uri="{BB962C8B-B14F-4D97-AF65-F5344CB8AC3E}">
        <p14:creationId xmlns:p14="http://schemas.microsoft.com/office/powerpoint/2010/main" val="28815354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7 – Completed Circuit</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68101" y="1270000"/>
            <a:ext cx="6215134" cy="4661351"/>
          </a:xfrm>
        </p:spPr>
      </p:pic>
      <p:sp>
        <p:nvSpPr>
          <p:cNvPr id="3" name="Slide Number Placeholder 2"/>
          <p:cNvSpPr>
            <a:spLocks noGrp="1"/>
          </p:cNvSpPr>
          <p:nvPr>
            <p:ph type="sldNum" sz="quarter" idx="12"/>
          </p:nvPr>
        </p:nvSpPr>
        <p:spPr/>
        <p:txBody>
          <a:bodyPr/>
          <a:lstStyle/>
          <a:p>
            <a:fld id="{0D2B201D-C1D6-43C0-8136-4E2BD4D25536}" type="slidenum">
              <a:rPr lang="en-US" smtClean="0"/>
              <a:t>21</a:t>
            </a:fld>
            <a:endParaRPr lang="en-US"/>
          </a:p>
        </p:txBody>
      </p:sp>
      <p:sp>
        <p:nvSpPr>
          <p:cNvPr id="5" name="TextBox 4"/>
          <p:cNvSpPr txBox="1"/>
          <p:nvPr/>
        </p:nvSpPr>
        <p:spPr>
          <a:xfrm>
            <a:off x="3165341" y="6049818"/>
            <a:ext cx="3620654" cy="369332"/>
          </a:xfrm>
          <a:prstGeom prst="rect">
            <a:avLst/>
          </a:prstGeom>
          <a:noFill/>
        </p:spPr>
        <p:txBody>
          <a:bodyPr wrap="square" rtlCol="0">
            <a:spAutoFit/>
          </a:bodyPr>
          <a:lstStyle/>
          <a:p>
            <a:r>
              <a:rPr lang="en-US" dirty="0" smtClean="0"/>
              <a:t>Green is ground and yellow is 9V.</a:t>
            </a:r>
            <a:endParaRPr lang="en-US" dirty="0"/>
          </a:p>
        </p:txBody>
      </p:sp>
    </p:spTree>
    <p:extLst>
      <p:ext uri="{BB962C8B-B14F-4D97-AF65-F5344CB8AC3E}">
        <p14:creationId xmlns:p14="http://schemas.microsoft.com/office/powerpoint/2010/main" val="3304115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Lab 8 – Black Box 3 Design</a:t>
            </a:r>
          </a:p>
        </p:txBody>
      </p:sp>
      <p:sp>
        <p:nvSpPr>
          <p:cNvPr id="3" name="Content Placeholder 2"/>
          <p:cNvSpPr>
            <a:spLocks noGrp="1"/>
          </p:cNvSpPr>
          <p:nvPr>
            <p:ph idx="1"/>
          </p:nvPr>
        </p:nvSpPr>
        <p:spPr/>
        <p:txBody>
          <a:bodyPr>
            <a:normAutofit/>
          </a:bodyPr>
          <a:lstStyle/>
          <a:p>
            <a:pPr marL="0" indent="0">
              <a:buNone/>
            </a:pPr>
            <a:r>
              <a:rPr lang="en-US" dirty="0" smtClean="0"/>
              <a:t>Date: December 7, 2017</a:t>
            </a:r>
          </a:p>
          <a:p>
            <a:pPr marL="0" indent="0">
              <a:buNone/>
            </a:pPr>
            <a:r>
              <a:rPr lang="en-US" dirty="0" smtClean="0"/>
              <a:t>Lab partners: Seth Wills &amp; Nathaniel Paulus</a:t>
            </a:r>
          </a:p>
          <a:p>
            <a:pPr marL="0" indent="0">
              <a:buNone/>
            </a:pPr>
            <a:r>
              <a:rPr lang="en-US" dirty="0" smtClean="0"/>
              <a:t>Test </a:t>
            </a:r>
            <a:r>
              <a:rPr lang="en-US" dirty="0"/>
              <a:t>equipment: </a:t>
            </a:r>
            <a:r>
              <a:rPr lang="en-US" dirty="0" err="1" smtClean="0"/>
              <a:t>Gwinstek</a:t>
            </a:r>
            <a:r>
              <a:rPr lang="en-US" dirty="0" smtClean="0"/>
              <a:t> GDM-8245 and HY1802D RSR</a:t>
            </a:r>
          </a:p>
          <a:p>
            <a:pPr marL="0" indent="0">
              <a:buNone/>
            </a:pPr>
            <a:r>
              <a:rPr lang="en-US" dirty="0" smtClean="0"/>
              <a:t>Description: In this lab we created a circuit that would produce 1.3V across a black box, using three equal value resistors in parallel in the black box.</a:t>
            </a:r>
          </a:p>
          <a:p>
            <a:pPr marL="0" indent="0">
              <a:buNone/>
            </a:pPr>
            <a:r>
              <a:rPr lang="en-US" dirty="0" smtClean="0"/>
              <a:t>Observations: </a:t>
            </a:r>
            <a:r>
              <a:rPr lang="en-US" dirty="0"/>
              <a:t>Decreasing the value of R1 leaves more voltage to drop over the other resistors, resulting in an increase in the voltage across R234.</a:t>
            </a:r>
            <a:endParaRPr lang="en-US" dirty="0" smtClean="0"/>
          </a:p>
          <a:p>
            <a:pPr marL="0" indent="0">
              <a:buNone/>
            </a:pPr>
            <a:r>
              <a:rPr lang="en-US" dirty="0" smtClean="0">
                <a:hlinkClick r:id="rId2" action="ppaction://hlinkfile"/>
              </a:rPr>
              <a:t>Lab 8.docx</a:t>
            </a:r>
            <a:endParaRPr lang="en-US" dirty="0" smtClean="0"/>
          </a:p>
          <a:p>
            <a:pPr marL="0" indent="0">
              <a:buNone/>
            </a:pPr>
            <a:r>
              <a:rPr lang="en-US" dirty="0" smtClean="0">
                <a:hlinkClick r:id="rId3" action="ppaction://hlinkfile"/>
              </a:rPr>
              <a:t>Lab 8.xlsx</a:t>
            </a:r>
            <a:endParaRPr lang="en-US" dirty="0" smtClean="0"/>
          </a:p>
          <a:p>
            <a:pPr marL="0" indent="0">
              <a:buNone/>
            </a:pPr>
            <a:r>
              <a:rPr lang="en-US" dirty="0" smtClean="0">
                <a:hlinkClick r:id="rId4" action="ppaction://hlinkfile"/>
              </a:rPr>
              <a:t>Lab </a:t>
            </a:r>
            <a:r>
              <a:rPr lang="en-US" dirty="0">
                <a:hlinkClick r:id="rId4" action="ppaction://hlinkfile"/>
              </a:rPr>
              <a:t>8</a:t>
            </a:r>
            <a:r>
              <a:rPr lang="en-US" dirty="0" smtClean="0">
                <a:hlinkClick r:id="rId4" action="ppaction://hlinkfile"/>
              </a:rPr>
              <a:t>.ms14</a:t>
            </a:r>
            <a:endParaRPr lang="en-US" dirty="0" smtClean="0"/>
          </a:p>
          <a:p>
            <a:pPr marL="0" indent="0">
              <a:buNone/>
            </a:pP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22</a:t>
            </a:fld>
            <a:endParaRPr lang="en-US"/>
          </a:p>
        </p:txBody>
      </p:sp>
    </p:spTree>
    <p:extLst>
      <p:ext uri="{BB962C8B-B14F-4D97-AF65-F5344CB8AC3E}">
        <p14:creationId xmlns:p14="http://schemas.microsoft.com/office/powerpoint/2010/main" val="1584329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8 – Spreadsheet Calculations</a:t>
            </a:r>
            <a:endParaRPr lang="en-US" dirty="0"/>
          </a:p>
        </p:txBody>
      </p:sp>
      <p:pic>
        <p:nvPicPr>
          <p:cNvPr id="4" name="Content Placeholder 3"/>
          <p:cNvPicPr>
            <a:picLocks noGrp="1" noChangeAspect="1"/>
          </p:cNvPicPr>
          <p:nvPr>
            <p:ph idx="1"/>
          </p:nvPr>
        </p:nvPicPr>
        <p:blipFill>
          <a:blip r:embed="rId2"/>
          <a:stretch>
            <a:fillRect/>
          </a:stretch>
        </p:blipFill>
        <p:spPr>
          <a:xfrm>
            <a:off x="3163595" y="1181751"/>
            <a:ext cx="3624146" cy="5056127"/>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23</a:t>
            </a:fld>
            <a:endParaRPr lang="en-US"/>
          </a:p>
        </p:txBody>
      </p:sp>
      <p:sp>
        <p:nvSpPr>
          <p:cNvPr id="5" name="TextBox 4"/>
          <p:cNvSpPr txBox="1"/>
          <p:nvPr/>
        </p:nvSpPr>
        <p:spPr>
          <a:xfrm>
            <a:off x="545615" y="6219922"/>
            <a:ext cx="8860105" cy="646331"/>
          </a:xfrm>
          <a:prstGeom prst="rect">
            <a:avLst/>
          </a:prstGeom>
          <a:noFill/>
        </p:spPr>
        <p:txBody>
          <a:bodyPr wrap="square" rtlCol="0">
            <a:spAutoFit/>
          </a:bodyPr>
          <a:lstStyle/>
          <a:p>
            <a:r>
              <a:rPr lang="en-US" dirty="0" smtClean="0"/>
              <a:t>Rows 1 through 11 show calculations based on the original schematic. Rows 13 and on show the values that will be taken in order to make 1.3 volts drop over R234.</a:t>
            </a:r>
            <a:endParaRPr lang="en-US" dirty="0"/>
          </a:p>
        </p:txBody>
      </p:sp>
    </p:spTree>
    <p:extLst>
      <p:ext uri="{BB962C8B-B14F-4D97-AF65-F5344CB8AC3E}">
        <p14:creationId xmlns:p14="http://schemas.microsoft.com/office/powerpoint/2010/main" val="15839615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8 – Schematic</a:t>
            </a:r>
            <a:endParaRPr lang="en-US" dirty="0"/>
          </a:p>
        </p:txBody>
      </p:sp>
      <p:pic>
        <p:nvPicPr>
          <p:cNvPr id="4" name="Content Placeholder 3"/>
          <p:cNvPicPr>
            <a:picLocks noGrp="1" noChangeAspect="1"/>
          </p:cNvPicPr>
          <p:nvPr>
            <p:ph idx="1"/>
          </p:nvPr>
        </p:nvPicPr>
        <p:blipFill>
          <a:blip r:embed="rId2"/>
          <a:stretch>
            <a:fillRect/>
          </a:stretch>
        </p:blipFill>
        <p:spPr>
          <a:xfrm>
            <a:off x="186607" y="1930400"/>
            <a:ext cx="9578121" cy="1959081"/>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24</a:t>
            </a:fld>
            <a:endParaRPr lang="en-US"/>
          </a:p>
        </p:txBody>
      </p:sp>
    </p:spTree>
    <p:extLst>
      <p:ext uri="{BB962C8B-B14F-4D97-AF65-F5344CB8AC3E}">
        <p14:creationId xmlns:p14="http://schemas.microsoft.com/office/powerpoint/2010/main" val="23271358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8 – Completed Circuit, Part 1</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45660" y="1270000"/>
            <a:ext cx="6060016" cy="4545012"/>
          </a:xfrm>
        </p:spPr>
      </p:pic>
      <p:sp>
        <p:nvSpPr>
          <p:cNvPr id="3" name="Slide Number Placeholder 2"/>
          <p:cNvSpPr>
            <a:spLocks noGrp="1"/>
          </p:cNvSpPr>
          <p:nvPr>
            <p:ph type="sldNum" sz="quarter" idx="12"/>
          </p:nvPr>
        </p:nvSpPr>
        <p:spPr/>
        <p:txBody>
          <a:bodyPr/>
          <a:lstStyle/>
          <a:p>
            <a:fld id="{0D2B201D-C1D6-43C0-8136-4E2BD4D25536}" type="slidenum">
              <a:rPr lang="en-US" smtClean="0"/>
              <a:t>25</a:t>
            </a:fld>
            <a:endParaRPr lang="en-US"/>
          </a:p>
        </p:txBody>
      </p:sp>
      <p:sp>
        <p:nvSpPr>
          <p:cNvPr id="5" name="TextBox 4"/>
          <p:cNvSpPr txBox="1"/>
          <p:nvPr/>
        </p:nvSpPr>
        <p:spPr>
          <a:xfrm>
            <a:off x="1308832" y="5948219"/>
            <a:ext cx="7333672" cy="646331"/>
          </a:xfrm>
          <a:prstGeom prst="rect">
            <a:avLst/>
          </a:prstGeom>
          <a:noFill/>
        </p:spPr>
        <p:txBody>
          <a:bodyPr wrap="square" rtlCol="0">
            <a:spAutoFit/>
          </a:bodyPr>
          <a:lstStyle/>
          <a:p>
            <a:r>
              <a:rPr lang="en-US" dirty="0" smtClean="0"/>
              <a:t>The initial resistor configuration, with all 4.7k resistors. The three in the three resistors in parallel are the black box.</a:t>
            </a:r>
            <a:endParaRPr lang="en-US" dirty="0"/>
          </a:p>
        </p:txBody>
      </p:sp>
    </p:spTree>
    <p:extLst>
      <p:ext uri="{BB962C8B-B14F-4D97-AF65-F5344CB8AC3E}">
        <p14:creationId xmlns:p14="http://schemas.microsoft.com/office/powerpoint/2010/main" val="29641227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8 – Completed Circuit, Part 2</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673504" y="576503"/>
            <a:ext cx="4604327" cy="6139102"/>
          </a:xfrm>
        </p:spPr>
      </p:pic>
      <p:sp>
        <p:nvSpPr>
          <p:cNvPr id="3" name="Slide Number Placeholder 2"/>
          <p:cNvSpPr>
            <a:spLocks noGrp="1"/>
          </p:cNvSpPr>
          <p:nvPr>
            <p:ph type="sldNum" sz="quarter" idx="12"/>
          </p:nvPr>
        </p:nvSpPr>
        <p:spPr/>
        <p:txBody>
          <a:bodyPr/>
          <a:lstStyle/>
          <a:p>
            <a:fld id="{0D2B201D-C1D6-43C0-8136-4E2BD4D25536}" type="slidenum">
              <a:rPr lang="en-US" smtClean="0"/>
              <a:t>26</a:t>
            </a:fld>
            <a:endParaRPr lang="en-US"/>
          </a:p>
        </p:txBody>
      </p:sp>
      <p:sp>
        <p:nvSpPr>
          <p:cNvPr id="7" name="TextBox 6"/>
          <p:cNvSpPr txBox="1"/>
          <p:nvPr/>
        </p:nvSpPr>
        <p:spPr>
          <a:xfrm>
            <a:off x="1118118" y="6036177"/>
            <a:ext cx="7715097" cy="646331"/>
          </a:xfrm>
          <a:prstGeom prst="rect">
            <a:avLst/>
          </a:prstGeom>
          <a:noFill/>
        </p:spPr>
        <p:txBody>
          <a:bodyPr wrap="square" rtlCol="0">
            <a:spAutoFit/>
          </a:bodyPr>
          <a:lstStyle/>
          <a:p>
            <a:r>
              <a:rPr lang="en-US" dirty="0" smtClean="0"/>
              <a:t>Here R1 has been swapped for a potentiometer so that it can equal an exact non-standard resistance, producing 1.3 volts across the black box.</a:t>
            </a:r>
            <a:endParaRPr lang="en-US" dirty="0"/>
          </a:p>
        </p:txBody>
      </p:sp>
    </p:spTree>
    <p:extLst>
      <p:ext uri="{BB962C8B-B14F-4D97-AF65-F5344CB8AC3E}">
        <p14:creationId xmlns:p14="http://schemas.microsoft.com/office/powerpoint/2010/main" val="33525463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Lab 9 – Series/Parallel Resistors</a:t>
            </a:r>
          </a:p>
        </p:txBody>
      </p:sp>
      <p:sp>
        <p:nvSpPr>
          <p:cNvPr id="3" name="Content Placeholder 2"/>
          <p:cNvSpPr>
            <a:spLocks noGrp="1"/>
          </p:cNvSpPr>
          <p:nvPr>
            <p:ph idx="1"/>
          </p:nvPr>
        </p:nvSpPr>
        <p:spPr/>
        <p:txBody>
          <a:bodyPr>
            <a:normAutofit lnSpcReduction="10000"/>
          </a:bodyPr>
          <a:lstStyle/>
          <a:p>
            <a:pPr marL="0" indent="0">
              <a:buNone/>
            </a:pPr>
            <a:r>
              <a:rPr lang="en-US" dirty="0" smtClean="0"/>
              <a:t>Date: </a:t>
            </a:r>
            <a:r>
              <a:rPr lang="en-US" dirty="0"/>
              <a:t>October 12, 2017</a:t>
            </a:r>
            <a:endParaRPr lang="en-US" dirty="0" smtClean="0"/>
          </a:p>
          <a:p>
            <a:pPr marL="0" indent="0">
              <a:buNone/>
            </a:pPr>
            <a:r>
              <a:rPr lang="en-US" dirty="0" smtClean="0"/>
              <a:t>Lab partners: </a:t>
            </a:r>
            <a:r>
              <a:rPr lang="en-US" dirty="0"/>
              <a:t>­­­­­­­­­­­­­­­­Bianca Shafer</a:t>
            </a:r>
            <a:r>
              <a:rPr lang="en-US" dirty="0" smtClean="0"/>
              <a:t> &amp; Nathaniel Paulus</a:t>
            </a:r>
          </a:p>
          <a:p>
            <a:pPr marL="0" indent="0">
              <a:buNone/>
            </a:pPr>
            <a:r>
              <a:rPr lang="en-US" dirty="0" smtClean="0"/>
              <a:t>Test </a:t>
            </a:r>
            <a:r>
              <a:rPr lang="en-US" dirty="0"/>
              <a:t>equipment: </a:t>
            </a:r>
            <a:r>
              <a:rPr lang="en-US" dirty="0" err="1" smtClean="0"/>
              <a:t>Gwinstek</a:t>
            </a:r>
            <a:r>
              <a:rPr lang="en-US" dirty="0" smtClean="0"/>
              <a:t> GDM-8245 and HY1802D RSR</a:t>
            </a:r>
          </a:p>
          <a:p>
            <a:pPr marL="0" indent="0">
              <a:buNone/>
            </a:pPr>
            <a:r>
              <a:rPr lang="en-US" dirty="0" smtClean="0"/>
              <a:t>Description: In this lab we wired up a network of resistors, some in series and some in parallel. We calculated and measured the resistance of each resistor group, and compared them to each other.</a:t>
            </a:r>
          </a:p>
          <a:p>
            <a:pPr marL="0" indent="0">
              <a:buNone/>
            </a:pPr>
            <a:r>
              <a:rPr lang="en-US" dirty="0" smtClean="0"/>
              <a:t>Observations: </a:t>
            </a:r>
            <a:r>
              <a:rPr lang="en-US" dirty="0"/>
              <a:t>Putting resistors in series increases the total resistance, while putting them in parallel drops their total resistance.</a:t>
            </a:r>
            <a:endParaRPr lang="en-US" dirty="0" smtClean="0"/>
          </a:p>
          <a:p>
            <a:pPr marL="0" indent="0">
              <a:buNone/>
            </a:pPr>
            <a:r>
              <a:rPr lang="en-US" dirty="0" smtClean="0">
                <a:hlinkClick r:id="rId2" action="ppaction://hlinkfile"/>
              </a:rPr>
              <a:t>Lab 9.docx</a:t>
            </a:r>
            <a:endParaRPr lang="en-US" dirty="0" smtClean="0"/>
          </a:p>
          <a:p>
            <a:pPr marL="0" indent="0">
              <a:buNone/>
            </a:pPr>
            <a:r>
              <a:rPr lang="en-US" dirty="0" smtClean="0">
                <a:hlinkClick r:id="rId3" action="ppaction://hlinkfile"/>
              </a:rPr>
              <a:t>Lab 9.xlsx</a:t>
            </a:r>
            <a:endParaRPr lang="en-US" dirty="0" smtClean="0"/>
          </a:p>
          <a:p>
            <a:pPr marL="0" indent="0">
              <a:buNone/>
            </a:pPr>
            <a:r>
              <a:rPr lang="en-US" dirty="0" smtClean="0">
                <a:hlinkClick r:id="rId4" action="ppaction://hlinkfile"/>
              </a:rPr>
              <a:t>Lab </a:t>
            </a:r>
            <a:r>
              <a:rPr lang="en-US" dirty="0">
                <a:hlinkClick r:id="rId4" action="ppaction://hlinkfile"/>
              </a:rPr>
              <a:t>9</a:t>
            </a:r>
            <a:r>
              <a:rPr lang="en-US" dirty="0" smtClean="0">
                <a:hlinkClick r:id="rId4" action="ppaction://hlinkfile"/>
              </a:rPr>
              <a:t>.ms14</a:t>
            </a:r>
            <a:endParaRPr lang="en-US" dirty="0" smtClean="0"/>
          </a:p>
          <a:p>
            <a:pPr marL="0" indent="0">
              <a:buNone/>
            </a:pP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27</a:t>
            </a:fld>
            <a:endParaRPr lang="en-US"/>
          </a:p>
        </p:txBody>
      </p:sp>
    </p:spTree>
    <p:extLst>
      <p:ext uri="{BB962C8B-B14F-4D97-AF65-F5344CB8AC3E}">
        <p14:creationId xmlns:p14="http://schemas.microsoft.com/office/powerpoint/2010/main" val="10884799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Schematic</a:t>
            </a:r>
            <a:endParaRPr lang="en-US" dirty="0"/>
          </a:p>
        </p:txBody>
      </p:sp>
      <p:pic>
        <p:nvPicPr>
          <p:cNvPr id="4" name="Content Placeholder 3"/>
          <p:cNvPicPr>
            <a:picLocks noGrp="1" noChangeAspect="1"/>
          </p:cNvPicPr>
          <p:nvPr>
            <p:ph idx="1"/>
          </p:nvPr>
        </p:nvPicPr>
        <p:blipFill>
          <a:blip r:embed="rId2"/>
          <a:stretch>
            <a:fillRect/>
          </a:stretch>
        </p:blipFill>
        <p:spPr>
          <a:xfrm>
            <a:off x="891318" y="2018371"/>
            <a:ext cx="8168699" cy="3189248"/>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28</a:t>
            </a:fld>
            <a:endParaRPr lang="en-US"/>
          </a:p>
        </p:txBody>
      </p:sp>
    </p:spTree>
    <p:extLst>
      <p:ext uri="{BB962C8B-B14F-4D97-AF65-F5344CB8AC3E}">
        <p14:creationId xmlns:p14="http://schemas.microsoft.com/office/powerpoint/2010/main" val="22902567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Spreadsheet calculations</a:t>
            </a:r>
            <a:endParaRPr lang="en-US" dirty="0"/>
          </a:p>
        </p:txBody>
      </p:sp>
      <p:pic>
        <p:nvPicPr>
          <p:cNvPr id="6" name="Content Placeholder 5"/>
          <p:cNvPicPr>
            <a:picLocks noGrp="1" noChangeAspect="1"/>
          </p:cNvPicPr>
          <p:nvPr>
            <p:ph idx="1"/>
          </p:nvPr>
        </p:nvPicPr>
        <p:blipFill>
          <a:blip r:embed="rId2"/>
          <a:stretch>
            <a:fillRect/>
          </a:stretch>
        </p:blipFill>
        <p:spPr>
          <a:xfrm>
            <a:off x="3408215" y="1270000"/>
            <a:ext cx="3134905" cy="4832669"/>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29</a:t>
            </a:fld>
            <a:endParaRPr lang="en-US"/>
          </a:p>
        </p:txBody>
      </p:sp>
      <p:sp>
        <p:nvSpPr>
          <p:cNvPr id="7" name="TextBox 6"/>
          <p:cNvSpPr txBox="1"/>
          <p:nvPr/>
        </p:nvSpPr>
        <p:spPr>
          <a:xfrm>
            <a:off x="2594881" y="6102669"/>
            <a:ext cx="4761571" cy="646331"/>
          </a:xfrm>
          <a:prstGeom prst="rect">
            <a:avLst/>
          </a:prstGeom>
          <a:noFill/>
        </p:spPr>
        <p:txBody>
          <a:bodyPr wrap="square" rtlCol="0">
            <a:spAutoFit/>
          </a:bodyPr>
          <a:lstStyle/>
          <a:p>
            <a:r>
              <a:rPr lang="en-US" dirty="0" smtClean="0"/>
              <a:t>Calculating the resistance of each group of resistors.</a:t>
            </a:r>
            <a:endParaRPr lang="en-US" dirty="0"/>
          </a:p>
        </p:txBody>
      </p:sp>
    </p:spTree>
    <p:extLst>
      <p:ext uri="{BB962C8B-B14F-4D97-AF65-F5344CB8AC3E}">
        <p14:creationId xmlns:p14="http://schemas.microsoft.com/office/powerpoint/2010/main" val="29054017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 – Resistor Variability </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Date: </a:t>
            </a:r>
            <a:r>
              <a:rPr lang="en-US" dirty="0"/>
              <a:t>December 12, </a:t>
            </a:r>
            <a:r>
              <a:rPr lang="en-US" dirty="0" smtClean="0"/>
              <a:t>2017</a:t>
            </a:r>
            <a:endParaRPr lang="en-US" dirty="0"/>
          </a:p>
          <a:p>
            <a:pPr marL="0" indent="0">
              <a:buNone/>
            </a:pPr>
            <a:r>
              <a:rPr lang="en-US" dirty="0" smtClean="0"/>
              <a:t>Lab partners: Nathaniel Paulus &amp; Seth Wills</a:t>
            </a:r>
          </a:p>
          <a:p>
            <a:pPr marL="0" indent="0">
              <a:buNone/>
            </a:pPr>
            <a:r>
              <a:rPr lang="en-US" dirty="0" smtClean="0"/>
              <a:t>Test equipment: </a:t>
            </a:r>
            <a:r>
              <a:rPr lang="en-US" dirty="0" err="1" smtClean="0"/>
              <a:t>Gwinstek</a:t>
            </a:r>
            <a:r>
              <a:rPr lang="en-US" dirty="0" smtClean="0"/>
              <a:t> </a:t>
            </a:r>
            <a:r>
              <a:rPr lang="en-US" dirty="0"/>
              <a:t>GDM-8245 and HY1802D RSR</a:t>
            </a:r>
            <a:endParaRPr lang="en-US" dirty="0" smtClean="0"/>
          </a:p>
          <a:p>
            <a:pPr marL="0" indent="0">
              <a:buNone/>
            </a:pPr>
            <a:r>
              <a:rPr lang="en-US" dirty="0" smtClean="0"/>
              <a:t>Description:</a:t>
            </a:r>
            <a:r>
              <a:rPr lang="en-US" dirty="0"/>
              <a:t> </a:t>
            </a:r>
            <a:r>
              <a:rPr lang="en-US" dirty="0" smtClean="0"/>
              <a:t>In this lab we measured the resistance of 20 1k</a:t>
            </a:r>
            <a:r>
              <a:rPr lang="el-GR" dirty="0" smtClean="0"/>
              <a:t>Ω</a:t>
            </a:r>
            <a:r>
              <a:rPr lang="en-US" dirty="0" smtClean="0"/>
              <a:t> resistors, and found the average, min, max, standard deviation, etc.</a:t>
            </a:r>
          </a:p>
          <a:p>
            <a:pPr marL="0" indent="0">
              <a:buNone/>
            </a:pPr>
            <a:r>
              <a:rPr lang="en-US" dirty="0" smtClean="0"/>
              <a:t>Observations: </a:t>
            </a:r>
            <a:r>
              <a:rPr lang="en-US" dirty="0"/>
              <a:t>All the resistors were below the nominal resistance value. It was surprising that none of the resistors were at least 1kΩ</a:t>
            </a:r>
            <a:r>
              <a:rPr lang="en-US" dirty="0" smtClean="0"/>
              <a:t>.</a:t>
            </a:r>
          </a:p>
          <a:p>
            <a:pPr marL="0" indent="0">
              <a:buNone/>
            </a:pPr>
            <a:r>
              <a:rPr lang="en-US" dirty="0" smtClean="0">
                <a:hlinkClick r:id="rId2" action="ppaction://hlinkfile"/>
              </a:rPr>
              <a:t>Lab 1.docx</a:t>
            </a:r>
            <a:endParaRPr lang="en-US" dirty="0" smtClean="0"/>
          </a:p>
          <a:p>
            <a:pPr marL="0" indent="0">
              <a:buNone/>
            </a:pPr>
            <a:r>
              <a:rPr lang="en-US" dirty="0" smtClean="0">
                <a:hlinkClick r:id="rId3" action="ppaction://hlinkfile"/>
              </a:rPr>
              <a:t>Lab 1.xlsx</a:t>
            </a: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3</a:t>
            </a:fld>
            <a:endParaRPr lang="en-US"/>
          </a:p>
        </p:txBody>
      </p:sp>
    </p:spTree>
    <p:extLst>
      <p:ext uri="{BB962C8B-B14F-4D97-AF65-F5344CB8AC3E}">
        <p14:creationId xmlns:p14="http://schemas.microsoft.com/office/powerpoint/2010/main" val="13065702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R2 Replaced with Potentiometer</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801" t="38160" r="2116" b="11275"/>
          <a:stretch/>
        </p:blipFill>
        <p:spPr>
          <a:xfrm rot="10800000">
            <a:off x="651022" y="1784193"/>
            <a:ext cx="8649291" cy="3523787"/>
          </a:xfrm>
        </p:spPr>
      </p:pic>
      <p:sp>
        <p:nvSpPr>
          <p:cNvPr id="3" name="Slide Number Placeholder 2"/>
          <p:cNvSpPr>
            <a:spLocks noGrp="1"/>
          </p:cNvSpPr>
          <p:nvPr>
            <p:ph type="sldNum" sz="quarter" idx="12"/>
          </p:nvPr>
        </p:nvSpPr>
        <p:spPr/>
        <p:txBody>
          <a:bodyPr/>
          <a:lstStyle/>
          <a:p>
            <a:fld id="{0D2B201D-C1D6-43C0-8136-4E2BD4D25536}" type="slidenum">
              <a:rPr lang="en-US" smtClean="0"/>
              <a:t>30</a:t>
            </a:fld>
            <a:endParaRPr lang="en-US"/>
          </a:p>
        </p:txBody>
      </p:sp>
    </p:spTree>
    <p:extLst>
      <p:ext uri="{BB962C8B-B14F-4D97-AF65-F5344CB8AC3E}">
        <p14:creationId xmlns:p14="http://schemas.microsoft.com/office/powerpoint/2010/main" val="20167721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Lab 10 – Series/Parallel Capacitors</a:t>
            </a:r>
          </a:p>
        </p:txBody>
      </p:sp>
      <p:sp>
        <p:nvSpPr>
          <p:cNvPr id="3" name="Content Placeholder 2"/>
          <p:cNvSpPr>
            <a:spLocks noGrp="1"/>
          </p:cNvSpPr>
          <p:nvPr>
            <p:ph idx="1"/>
          </p:nvPr>
        </p:nvSpPr>
        <p:spPr/>
        <p:txBody>
          <a:bodyPr>
            <a:normAutofit/>
          </a:bodyPr>
          <a:lstStyle/>
          <a:p>
            <a:pPr marL="0" indent="0">
              <a:buNone/>
            </a:pPr>
            <a:r>
              <a:rPr lang="en-US" dirty="0" smtClean="0"/>
              <a:t>Date: </a:t>
            </a:r>
            <a:r>
              <a:rPr lang="en-US" dirty="0"/>
              <a:t>November 16, 2017</a:t>
            </a:r>
            <a:endParaRPr lang="en-US" dirty="0" smtClean="0"/>
          </a:p>
          <a:p>
            <a:pPr marL="0" indent="0">
              <a:buNone/>
            </a:pPr>
            <a:r>
              <a:rPr lang="en-US" dirty="0" smtClean="0"/>
              <a:t>Lab partners: </a:t>
            </a:r>
            <a:r>
              <a:rPr lang="en-US" dirty="0"/>
              <a:t>Nathaniel Paulus, Seth Wills­­­­­­­­­­­­</a:t>
            </a:r>
            <a:endParaRPr lang="en-US" dirty="0" smtClean="0"/>
          </a:p>
          <a:p>
            <a:pPr marL="0" indent="0">
              <a:buNone/>
            </a:pPr>
            <a:r>
              <a:rPr lang="en-US" dirty="0" smtClean="0"/>
              <a:t>Test </a:t>
            </a:r>
            <a:r>
              <a:rPr lang="en-US" dirty="0"/>
              <a:t>equipment: </a:t>
            </a:r>
            <a:r>
              <a:rPr lang="en-US" dirty="0" err="1"/>
              <a:t>Gwinstek</a:t>
            </a:r>
            <a:r>
              <a:rPr lang="en-US" dirty="0"/>
              <a:t> </a:t>
            </a:r>
            <a:r>
              <a:rPr lang="en-US" dirty="0" smtClean="0"/>
              <a:t>GDM-8245, HY1802D RSR, and </a:t>
            </a:r>
            <a:r>
              <a:rPr lang="en-US" dirty="0" err="1" smtClean="0"/>
              <a:t>Gwinstek</a:t>
            </a:r>
            <a:r>
              <a:rPr lang="en-US" dirty="0" smtClean="0"/>
              <a:t> LCR-819</a:t>
            </a:r>
          </a:p>
          <a:p>
            <a:pPr marL="0" indent="0">
              <a:buNone/>
            </a:pPr>
            <a:r>
              <a:rPr lang="en-US" dirty="0" smtClean="0"/>
              <a:t>Description: In this lab we measured three capacitors individually, in series, and in parallel.</a:t>
            </a:r>
          </a:p>
          <a:p>
            <a:pPr marL="0" indent="0">
              <a:buNone/>
            </a:pPr>
            <a:r>
              <a:rPr lang="en-US" dirty="0" smtClean="0"/>
              <a:t>Observations: </a:t>
            </a:r>
            <a:r>
              <a:rPr lang="en-US" dirty="0"/>
              <a:t>Capacitors in series combine the same way resistors combine in parallel, and capacitors in parallel combine the way resistors combine in series.</a:t>
            </a:r>
          </a:p>
          <a:p>
            <a:pPr marL="0" indent="0">
              <a:buNone/>
            </a:pPr>
            <a:r>
              <a:rPr lang="en-US" dirty="0" smtClean="0">
                <a:hlinkClick r:id="rId2" action="ppaction://hlinkfile"/>
              </a:rPr>
              <a:t>Lab 10.docx</a:t>
            </a:r>
            <a:endParaRPr lang="en-US" dirty="0" smtClean="0"/>
          </a:p>
          <a:p>
            <a:pPr marL="0" indent="0">
              <a:buNone/>
            </a:pPr>
            <a:r>
              <a:rPr lang="en-US" dirty="0" smtClean="0">
                <a:hlinkClick r:id="rId3" action="ppaction://hlinkfile"/>
              </a:rPr>
              <a:t>Lab 10.xlsx</a:t>
            </a:r>
            <a:endParaRPr lang="en-US" dirty="0" smtClean="0"/>
          </a:p>
          <a:p>
            <a:pPr marL="0" indent="0">
              <a:buNone/>
            </a:pPr>
            <a:r>
              <a:rPr lang="en-US" dirty="0" smtClean="0">
                <a:hlinkClick r:id="rId4" action="ppaction://hlinkfile"/>
              </a:rPr>
              <a:t>Lab 10.ms14</a:t>
            </a: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31</a:t>
            </a:fld>
            <a:endParaRPr lang="en-US"/>
          </a:p>
        </p:txBody>
      </p:sp>
    </p:spTree>
    <p:extLst>
      <p:ext uri="{BB962C8B-B14F-4D97-AF65-F5344CB8AC3E}">
        <p14:creationId xmlns:p14="http://schemas.microsoft.com/office/powerpoint/2010/main" val="8138399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10 – Spreadsheet Calculations</a:t>
            </a:r>
            <a:endParaRPr lang="en-US" dirty="0"/>
          </a:p>
        </p:txBody>
      </p:sp>
      <p:pic>
        <p:nvPicPr>
          <p:cNvPr id="4" name="Content Placeholder 3"/>
          <p:cNvPicPr>
            <a:picLocks noGrp="1" noChangeAspect="1"/>
          </p:cNvPicPr>
          <p:nvPr>
            <p:ph idx="1"/>
          </p:nvPr>
        </p:nvPicPr>
        <p:blipFill>
          <a:blip r:embed="rId2"/>
          <a:stretch>
            <a:fillRect/>
          </a:stretch>
        </p:blipFill>
        <p:spPr>
          <a:xfrm>
            <a:off x="2672941" y="1270000"/>
            <a:ext cx="4605453" cy="5410520"/>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32</a:t>
            </a:fld>
            <a:endParaRPr lang="en-US"/>
          </a:p>
        </p:txBody>
      </p:sp>
    </p:spTree>
    <p:extLst>
      <p:ext uri="{BB962C8B-B14F-4D97-AF65-F5344CB8AC3E}">
        <p14:creationId xmlns:p14="http://schemas.microsoft.com/office/powerpoint/2010/main" val="12977930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10 – Schematic</a:t>
            </a:r>
            <a:endParaRPr lang="en-US" dirty="0"/>
          </a:p>
        </p:txBody>
      </p:sp>
      <p:pic>
        <p:nvPicPr>
          <p:cNvPr id="4" name="Content Placeholder 3"/>
          <p:cNvPicPr>
            <a:picLocks noGrp="1" noChangeAspect="1"/>
          </p:cNvPicPr>
          <p:nvPr>
            <p:ph idx="1"/>
          </p:nvPr>
        </p:nvPicPr>
        <p:blipFill>
          <a:blip r:embed="rId2"/>
          <a:stretch>
            <a:fillRect/>
          </a:stretch>
        </p:blipFill>
        <p:spPr>
          <a:xfrm>
            <a:off x="615978" y="1830039"/>
            <a:ext cx="8719379" cy="2631745"/>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33</a:t>
            </a:fld>
            <a:endParaRPr lang="en-US"/>
          </a:p>
        </p:txBody>
      </p:sp>
      <p:sp>
        <p:nvSpPr>
          <p:cNvPr id="5" name="TextBox 4"/>
          <p:cNvSpPr txBox="1"/>
          <p:nvPr/>
        </p:nvSpPr>
        <p:spPr>
          <a:xfrm>
            <a:off x="2164836" y="4683513"/>
            <a:ext cx="5621661" cy="369332"/>
          </a:xfrm>
          <a:prstGeom prst="rect">
            <a:avLst/>
          </a:prstGeom>
          <a:noFill/>
        </p:spPr>
        <p:txBody>
          <a:bodyPr wrap="square" rtlCol="0">
            <a:spAutoFit/>
          </a:bodyPr>
          <a:lstStyle/>
          <a:p>
            <a:r>
              <a:rPr lang="en-US" dirty="0" smtClean="0"/>
              <a:t>Left: Capacitors in parallel. Right: Capacitors series.</a:t>
            </a:r>
            <a:endParaRPr lang="en-US" dirty="0"/>
          </a:p>
        </p:txBody>
      </p:sp>
    </p:spTree>
    <p:extLst>
      <p:ext uri="{BB962C8B-B14F-4D97-AF65-F5344CB8AC3E}">
        <p14:creationId xmlns:p14="http://schemas.microsoft.com/office/powerpoint/2010/main" val="32496922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10 – Completed Circuit, Series</a:t>
            </a:r>
            <a:endParaRPr lang="en-US" dirty="0"/>
          </a:p>
        </p:txBody>
      </p:sp>
      <p:pic>
        <p:nvPicPr>
          <p:cNvPr id="7" name="Content Placeholder 6"/>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5257" t="21974" r="2087" b="27823"/>
          <a:stretch/>
        </p:blipFill>
        <p:spPr>
          <a:xfrm>
            <a:off x="1762492" y="1441835"/>
            <a:ext cx="6426352" cy="5204292"/>
          </a:xfrm>
        </p:spPr>
      </p:pic>
      <p:sp>
        <p:nvSpPr>
          <p:cNvPr id="3" name="Slide Number Placeholder 2"/>
          <p:cNvSpPr>
            <a:spLocks noGrp="1"/>
          </p:cNvSpPr>
          <p:nvPr>
            <p:ph type="sldNum" sz="quarter" idx="12"/>
          </p:nvPr>
        </p:nvSpPr>
        <p:spPr/>
        <p:txBody>
          <a:bodyPr/>
          <a:lstStyle/>
          <a:p>
            <a:fld id="{0D2B201D-C1D6-43C0-8136-4E2BD4D25536}" type="slidenum">
              <a:rPr lang="en-US" smtClean="0"/>
              <a:t>34</a:t>
            </a:fld>
            <a:endParaRPr lang="en-US"/>
          </a:p>
        </p:txBody>
      </p:sp>
    </p:spTree>
    <p:extLst>
      <p:ext uri="{BB962C8B-B14F-4D97-AF65-F5344CB8AC3E}">
        <p14:creationId xmlns:p14="http://schemas.microsoft.com/office/powerpoint/2010/main" val="30467344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10 – Completed Circuit, Parallel</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5303" t="10694" r="8777" b="26771"/>
          <a:stretch/>
        </p:blipFill>
        <p:spPr>
          <a:xfrm>
            <a:off x="1263786" y="1658513"/>
            <a:ext cx="7423764" cy="4586169"/>
          </a:xfrm>
        </p:spPr>
      </p:pic>
      <p:sp>
        <p:nvSpPr>
          <p:cNvPr id="3" name="Slide Number Placeholder 2"/>
          <p:cNvSpPr>
            <a:spLocks noGrp="1"/>
          </p:cNvSpPr>
          <p:nvPr>
            <p:ph type="sldNum" sz="quarter" idx="12"/>
          </p:nvPr>
        </p:nvSpPr>
        <p:spPr/>
        <p:txBody>
          <a:bodyPr/>
          <a:lstStyle/>
          <a:p>
            <a:fld id="{0D2B201D-C1D6-43C0-8136-4E2BD4D25536}" type="slidenum">
              <a:rPr lang="en-US" smtClean="0"/>
              <a:t>35</a:t>
            </a:fld>
            <a:endParaRPr lang="en-US"/>
          </a:p>
        </p:txBody>
      </p:sp>
    </p:spTree>
    <p:extLst>
      <p:ext uri="{BB962C8B-B14F-4D97-AF65-F5344CB8AC3E}">
        <p14:creationId xmlns:p14="http://schemas.microsoft.com/office/powerpoint/2010/main" val="16595211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Lab 11 – RC Lab</a:t>
            </a:r>
          </a:p>
        </p:txBody>
      </p:sp>
      <p:sp>
        <p:nvSpPr>
          <p:cNvPr id="3" name="Content Placeholder 2"/>
          <p:cNvSpPr>
            <a:spLocks noGrp="1"/>
          </p:cNvSpPr>
          <p:nvPr>
            <p:ph idx="1"/>
          </p:nvPr>
        </p:nvSpPr>
        <p:spPr/>
        <p:txBody>
          <a:bodyPr>
            <a:normAutofit/>
          </a:bodyPr>
          <a:lstStyle/>
          <a:p>
            <a:pPr marL="0" indent="0">
              <a:buNone/>
            </a:pPr>
            <a:r>
              <a:rPr lang="en-US" dirty="0" smtClean="0"/>
              <a:t>Date: </a:t>
            </a:r>
            <a:r>
              <a:rPr lang="en-US" dirty="0"/>
              <a:t>November 16, 2017</a:t>
            </a:r>
            <a:endParaRPr lang="en-US" dirty="0" smtClean="0"/>
          </a:p>
          <a:p>
            <a:pPr marL="0" indent="0">
              <a:buNone/>
            </a:pPr>
            <a:r>
              <a:rPr lang="en-US" dirty="0" smtClean="0"/>
              <a:t>Lab partners: </a:t>
            </a:r>
            <a:r>
              <a:rPr lang="en-US" dirty="0"/>
              <a:t>Nathaniel Paulus, Seth Wills­­­­­­­­­­­­</a:t>
            </a:r>
            <a:endParaRPr lang="en-US" dirty="0" smtClean="0"/>
          </a:p>
          <a:p>
            <a:pPr marL="0" indent="0">
              <a:buNone/>
            </a:pPr>
            <a:r>
              <a:rPr lang="en-US" dirty="0" smtClean="0"/>
              <a:t>Test </a:t>
            </a:r>
            <a:r>
              <a:rPr lang="en-US" dirty="0"/>
              <a:t>equipment: </a:t>
            </a:r>
            <a:r>
              <a:rPr lang="en-US" dirty="0" err="1"/>
              <a:t>Gwinstek</a:t>
            </a:r>
            <a:r>
              <a:rPr lang="en-US" dirty="0"/>
              <a:t> </a:t>
            </a:r>
            <a:r>
              <a:rPr lang="en-US" dirty="0" smtClean="0"/>
              <a:t>GDM-8245, </a:t>
            </a:r>
            <a:r>
              <a:rPr lang="en-US" dirty="0" err="1" smtClean="0"/>
              <a:t>Gwinstek</a:t>
            </a:r>
            <a:r>
              <a:rPr lang="en-US" dirty="0" smtClean="0"/>
              <a:t> LCR-819, Tektronix DS 220, </a:t>
            </a:r>
            <a:r>
              <a:rPr lang="en-US" dirty="0" err="1" smtClean="0"/>
              <a:t>Gwinstek</a:t>
            </a:r>
            <a:r>
              <a:rPr lang="en-US" dirty="0" smtClean="0"/>
              <a:t> GFG-8210</a:t>
            </a:r>
          </a:p>
          <a:p>
            <a:pPr marL="0" indent="0">
              <a:buNone/>
            </a:pPr>
            <a:r>
              <a:rPr lang="en-US" dirty="0" smtClean="0"/>
              <a:t>Description: In this lab we measured the output voltage of three different capacitors given various frequencies.</a:t>
            </a:r>
          </a:p>
          <a:p>
            <a:pPr marL="0" indent="0">
              <a:buNone/>
            </a:pPr>
            <a:r>
              <a:rPr lang="en-US" dirty="0" smtClean="0"/>
              <a:t>Observations: </a:t>
            </a:r>
            <a:r>
              <a:rPr lang="en-US" dirty="0"/>
              <a:t>Voltage is lowest when frequency is highest.</a:t>
            </a:r>
            <a:endParaRPr lang="en-US" dirty="0" smtClean="0"/>
          </a:p>
          <a:p>
            <a:pPr marL="0" indent="0">
              <a:buNone/>
            </a:pPr>
            <a:r>
              <a:rPr lang="en-US" dirty="0" smtClean="0">
                <a:hlinkClick r:id="rId2" action="ppaction://hlinkfile"/>
              </a:rPr>
              <a:t>Lab 11.docx</a:t>
            </a:r>
            <a:endParaRPr lang="en-US" dirty="0" smtClean="0"/>
          </a:p>
          <a:p>
            <a:pPr marL="0" indent="0">
              <a:buNone/>
            </a:pPr>
            <a:r>
              <a:rPr lang="en-US" dirty="0" smtClean="0">
                <a:hlinkClick r:id="rId3" action="ppaction://hlinkfile"/>
              </a:rPr>
              <a:t>Lab 11.xlsx</a:t>
            </a:r>
            <a:endParaRPr lang="en-US" dirty="0" smtClean="0"/>
          </a:p>
          <a:p>
            <a:pPr marL="0" indent="0">
              <a:buNone/>
            </a:pPr>
            <a:r>
              <a:rPr lang="en-US" dirty="0" smtClean="0">
                <a:hlinkClick r:id="rId4" action="ppaction://hlinkfile"/>
              </a:rPr>
              <a:t>Lab 11.ms14</a:t>
            </a: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36</a:t>
            </a:fld>
            <a:endParaRPr lang="en-US"/>
          </a:p>
        </p:txBody>
      </p:sp>
    </p:spTree>
    <p:extLst>
      <p:ext uri="{BB962C8B-B14F-4D97-AF65-F5344CB8AC3E}">
        <p14:creationId xmlns:p14="http://schemas.microsoft.com/office/powerpoint/2010/main" val="6239500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11 - Schematic</a:t>
            </a:r>
            <a:endParaRPr lang="en-US" dirty="0"/>
          </a:p>
        </p:txBody>
      </p:sp>
      <p:pic>
        <p:nvPicPr>
          <p:cNvPr id="5" name="Content Placeholder 4"/>
          <p:cNvPicPr>
            <a:picLocks noGrp="1" noChangeAspect="1"/>
          </p:cNvPicPr>
          <p:nvPr>
            <p:ph idx="1"/>
          </p:nvPr>
        </p:nvPicPr>
        <p:blipFill>
          <a:blip r:embed="rId2"/>
          <a:stretch>
            <a:fillRect/>
          </a:stretch>
        </p:blipFill>
        <p:spPr>
          <a:xfrm>
            <a:off x="4398744" y="3541939"/>
            <a:ext cx="1154550" cy="1118734"/>
          </a:xfrm>
          <a:prstGeom prst="rect">
            <a:avLst/>
          </a:prstGeom>
        </p:spPr>
      </p:pic>
      <p:sp>
        <p:nvSpPr>
          <p:cNvPr id="4" name="Slide Number Placeholder 3"/>
          <p:cNvSpPr>
            <a:spLocks noGrp="1"/>
          </p:cNvSpPr>
          <p:nvPr>
            <p:ph type="sldNum" sz="quarter" idx="12"/>
          </p:nvPr>
        </p:nvSpPr>
        <p:spPr/>
        <p:txBody>
          <a:bodyPr/>
          <a:lstStyle/>
          <a:p>
            <a:fld id="{0D2B201D-C1D6-43C0-8136-4E2BD4D25536}" type="slidenum">
              <a:rPr lang="en-US" smtClean="0"/>
              <a:t>37</a:t>
            </a:fld>
            <a:endParaRPr lang="en-US"/>
          </a:p>
        </p:txBody>
      </p:sp>
    </p:spTree>
    <p:extLst>
      <p:ext uri="{BB962C8B-B14F-4D97-AF65-F5344CB8AC3E}">
        <p14:creationId xmlns:p14="http://schemas.microsoft.com/office/powerpoint/2010/main" val="16139489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11 – Multisim Graph</a:t>
            </a:r>
            <a:endParaRPr lang="en-US" dirty="0"/>
          </a:p>
        </p:txBody>
      </p:sp>
      <p:pic>
        <p:nvPicPr>
          <p:cNvPr id="4" name="Content Placeholder 3"/>
          <p:cNvPicPr>
            <a:picLocks noGrp="1" noChangeAspect="1"/>
          </p:cNvPicPr>
          <p:nvPr>
            <p:ph idx="1"/>
          </p:nvPr>
        </p:nvPicPr>
        <p:blipFill>
          <a:blip r:embed="rId2"/>
          <a:stretch>
            <a:fillRect/>
          </a:stretch>
        </p:blipFill>
        <p:spPr>
          <a:xfrm>
            <a:off x="943508" y="1556457"/>
            <a:ext cx="8064319" cy="4368173"/>
          </a:xfrm>
          <a:prstGeom prst="rect">
            <a:avLst/>
          </a:prstGeom>
        </p:spPr>
      </p:pic>
      <p:sp>
        <p:nvSpPr>
          <p:cNvPr id="5" name="Slide Number Placeholder 4"/>
          <p:cNvSpPr>
            <a:spLocks noGrp="1"/>
          </p:cNvSpPr>
          <p:nvPr>
            <p:ph type="sldNum" sz="quarter" idx="12"/>
          </p:nvPr>
        </p:nvSpPr>
        <p:spPr/>
        <p:txBody>
          <a:bodyPr/>
          <a:lstStyle/>
          <a:p>
            <a:fld id="{0D2B201D-C1D6-43C0-8136-4E2BD4D25536}" type="slidenum">
              <a:rPr lang="en-US" smtClean="0"/>
              <a:t>38</a:t>
            </a:fld>
            <a:endParaRPr lang="en-US" dirty="0"/>
          </a:p>
        </p:txBody>
      </p:sp>
    </p:spTree>
    <p:extLst>
      <p:ext uri="{BB962C8B-B14F-4D97-AF65-F5344CB8AC3E}">
        <p14:creationId xmlns:p14="http://schemas.microsoft.com/office/powerpoint/2010/main" val="41334957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11 – Graph of Lab Measurements</a:t>
            </a:r>
            <a:endParaRPr lang="en-US" dirty="0"/>
          </a:p>
        </p:txBody>
      </p:sp>
      <p:sp>
        <p:nvSpPr>
          <p:cNvPr id="4" name="Slide Number Placeholder 3"/>
          <p:cNvSpPr>
            <a:spLocks noGrp="1"/>
          </p:cNvSpPr>
          <p:nvPr>
            <p:ph type="sldNum" sz="quarter" idx="12"/>
          </p:nvPr>
        </p:nvSpPr>
        <p:spPr/>
        <p:txBody>
          <a:bodyPr/>
          <a:lstStyle/>
          <a:p>
            <a:fld id="{0D2B201D-C1D6-43C0-8136-4E2BD4D25536}" type="slidenum">
              <a:rPr lang="en-US" smtClean="0"/>
              <a:t>39</a:t>
            </a:fld>
            <a:endParaRPr lang="en-US"/>
          </a:p>
        </p:txBody>
      </p:sp>
      <p:graphicFrame>
        <p:nvGraphicFramePr>
          <p:cNvPr id="5" name="Chart 4"/>
          <p:cNvGraphicFramePr>
            <a:graphicFrameLocks/>
          </p:cNvGraphicFramePr>
          <p:nvPr>
            <p:extLst>
              <p:ext uri="{D42A27DB-BD31-4B8C-83A1-F6EECF244321}">
                <p14:modId xmlns:p14="http://schemas.microsoft.com/office/powerpoint/2010/main" val="802519522"/>
              </p:ext>
            </p:extLst>
          </p:nvPr>
        </p:nvGraphicFramePr>
        <p:xfrm>
          <a:off x="954365" y="1476577"/>
          <a:ext cx="3383280" cy="23317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p:cNvGraphicFramePr>
            <a:graphicFrameLocks/>
          </p:cNvGraphicFramePr>
          <p:nvPr>
            <p:extLst>
              <p:ext uri="{D42A27DB-BD31-4B8C-83A1-F6EECF244321}">
                <p14:modId xmlns:p14="http://schemas.microsoft.com/office/powerpoint/2010/main" val="2638053202"/>
              </p:ext>
            </p:extLst>
          </p:nvPr>
        </p:nvGraphicFramePr>
        <p:xfrm>
          <a:off x="4337645" y="1567787"/>
          <a:ext cx="3520440" cy="23088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ext uri="{D42A27DB-BD31-4B8C-83A1-F6EECF244321}">
                <p14:modId xmlns:p14="http://schemas.microsoft.com/office/powerpoint/2010/main" val="3081343062"/>
              </p:ext>
            </p:extLst>
          </p:nvPr>
        </p:nvGraphicFramePr>
        <p:xfrm>
          <a:off x="794345" y="3876647"/>
          <a:ext cx="3543300" cy="252984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4337645" y="3881835"/>
            <a:ext cx="4095345" cy="2585323"/>
          </a:xfrm>
          <a:prstGeom prst="rect">
            <a:avLst/>
          </a:prstGeom>
          <a:noFill/>
        </p:spPr>
        <p:txBody>
          <a:bodyPr wrap="square" rtlCol="0">
            <a:spAutoFit/>
          </a:bodyPr>
          <a:lstStyle/>
          <a:p>
            <a:r>
              <a:rPr lang="en-US" dirty="0"/>
              <a:t>These graphs show the relation between the frequency and output voltage of </a:t>
            </a:r>
            <a:r>
              <a:rPr lang="en-US" dirty="0" smtClean="0"/>
              <a:t>RC </a:t>
            </a:r>
            <a:r>
              <a:rPr lang="en-US" dirty="0"/>
              <a:t>circuits using various values of </a:t>
            </a:r>
            <a:r>
              <a:rPr lang="en-US" dirty="0" smtClean="0"/>
              <a:t>capacitors. </a:t>
            </a:r>
            <a:r>
              <a:rPr lang="en-US" dirty="0"/>
              <a:t>Frequency in the graphs </a:t>
            </a:r>
            <a:r>
              <a:rPr lang="en-US" dirty="0" smtClean="0"/>
              <a:t>maxes at 10kHz. </a:t>
            </a:r>
            <a:r>
              <a:rPr lang="en-US" smtClean="0"/>
              <a:t>The 0.47uF </a:t>
            </a:r>
            <a:r>
              <a:rPr lang="en-US" dirty="0" smtClean="0"/>
              <a:t>graph starts at 10Hz, while the other two start at 50Hz. </a:t>
            </a:r>
            <a:r>
              <a:rPr lang="en-US" dirty="0"/>
              <a:t>The y axis shows output voltage divided by input voltage, in mV.</a:t>
            </a:r>
          </a:p>
        </p:txBody>
      </p:sp>
    </p:spTree>
    <p:extLst>
      <p:ext uri="{BB962C8B-B14F-4D97-AF65-F5344CB8AC3E}">
        <p14:creationId xmlns:p14="http://schemas.microsoft.com/office/powerpoint/2010/main" val="42755784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 – Test Measurements</a:t>
            </a:r>
            <a:endParaRPr lang="en-US" dirty="0"/>
          </a:p>
        </p:txBody>
      </p:sp>
      <p:pic>
        <p:nvPicPr>
          <p:cNvPr id="4" name="Content Placeholder 3"/>
          <p:cNvPicPr>
            <a:picLocks noGrp="1" noChangeAspect="1"/>
          </p:cNvPicPr>
          <p:nvPr>
            <p:ph idx="1"/>
          </p:nvPr>
        </p:nvPicPr>
        <p:blipFill>
          <a:blip r:embed="rId2"/>
          <a:stretch>
            <a:fillRect/>
          </a:stretch>
        </p:blipFill>
        <p:spPr>
          <a:xfrm>
            <a:off x="3243439" y="1270000"/>
            <a:ext cx="3464458" cy="4885473"/>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4</a:t>
            </a:fld>
            <a:endParaRPr lang="en-US"/>
          </a:p>
        </p:txBody>
      </p:sp>
      <p:sp>
        <p:nvSpPr>
          <p:cNvPr id="5" name="TextBox 4"/>
          <p:cNvSpPr txBox="1"/>
          <p:nvPr/>
        </p:nvSpPr>
        <p:spPr>
          <a:xfrm>
            <a:off x="1680482" y="6155473"/>
            <a:ext cx="6590371" cy="646331"/>
          </a:xfrm>
          <a:prstGeom prst="rect">
            <a:avLst/>
          </a:prstGeom>
          <a:noFill/>
        </p:spPr>
        <p:txBody>
          <a:bodyPr wrap="square" rtlCol="0">
            <a:spAutoFit/>
          </a:bodyPr>
          <a:lstStyle/>
          <a:p>
            <a:r>
              <a:rPr lang="en-US" dirty="0" smtClean="0"/>
              <a:t>Above are the readings taken for the 20 resistors, along with the calculations.</a:t>
            </a:r>
            <a:endParaRPr lang="en-US" dirty="0"/>
          </a:p>
        </p:txBody>
      </p:sp>
    </p:spTree>
    <p:extLst>
      <p:ext uri="{BB962C8B-B14F-4D97-AF65-F5344CB8AC3E}">
        <p14:creationId xmlns:p14="http://schemas.microsoft.com/office/powerpoint/2010/main" val="25502148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11 – Measuring with Oscilloscope</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tretch/>
        </p:blipFill>
        <p:spPr>
          <a:xfrm>
            <a:off x="2388394" y="2160588"/>
            <a:ext cx="5175249" cy="3881437"/>
          </a:xfrm>
        </p:spPr>
      </p:pic>
      <p:sp>
        <p:nvSpPr>
          <p:cNvPr id="3" name="Slide Number Placeholder 2"/>
          <p:cNvSpPr>
            <a:spLocks noGrp="1"/>
          </p:cNvSpPr>
          <p:nvPr>
            <p:ph type="sldNum" sz="quarter" idx="12"/>
          </p:nvPr>
        </p:nvSpPr>
        <p:spPr/>
        <p:txBody>
          <a:bodyPr/>
          <a:lstStyle/>
          <a:p>
            <a:fld id="{0D2B201D-C1D6-43C0-8136-4E2BD4D25536}" type="slidenum">
              <a:rPr lang="en-US" smtClean="0"/>
              <a:t>40</a:t>
            </a:fld>
            <a:endParaRPr lang="en-US"/>
          </a:p>
        </p:txBody>
      </p:sp>
    </p:spTree>
    <p:extLst>
      <p:ext uri="{BB962C8B-B14F-4D97-AF65-F5344CB8AC3E}">
        <p14:creationId xmlns:p14="http://schemas.microsoft.com/office/powerpoint/2010/main" val="24947085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11 – Oscilloscope Measurement</a:t>
            </a:r>
            <a:endParaRPr lang="en-US" dirty="0"/>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916" t="25065" r="7386" b="3973"/>
          <a:stretch/>
        </p:blipFill>
        <p:spPr>
          <a:xfrm>
            <a:off x="943057" y="1538869"/>
            <a:ext cx="8065222" cy="4894618"/>
          </a:xfrm>
        </p:spPr>
      </p:pic>
      <p:sp>
        <p:nvSpPr>
          <p:cNvPr id="3" name="Slide Number Placeholder 2"/>
          <p:cNvSpPr>
            <a:spLocks noGrp="1"/>
          </p:cNvSpPr>
          <p:nvPr>
            <p:ph type="sldNum" sz="quarter" idx="12"/>
          </p:nvPr>
        </p:nvSpPr>
        <p:spPr/>
        <p:txBody>
          <a:bodyPr/>
          <a:lstStyle/>
          <a:p>
            <a:fld id="{0D2B201D-C1D6-43C0-8136-4E2BD4D25536}" type="slidenum">
              <a:rPr lang="en-US" smtClean="0"/>
              <a:t>41</a:t>
            </a:fld>
            <a:endParaRPr lang="en-US"/>
          </a:p>
        </p:txBody>
      </p:sp>
    </p:spTree>
    <p:extLst>
      <p:ext uri="{BB962C8B-B14F-4D97-AF65-F5344CB8AC3E}">
        <p14:creationId xmlns:p14="http://schemas.microsoft.com/office/powerpoint/2010/main" val="37913885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Lab 12 – Series/Parallel Inductors</a:t>
            </a:r>
          </a:p>
        </p:txBody>
      </p:sp>
      <p:sp>
        <p:nvSpPr>
          <p:cNvPr id="3" name="Content Placeholder 2"/>
          <p:cNvSpPr>
            <a:spLocks noGrp="1"/>
          </p:cNvSpPr>
          <p:nvPr>
            <p:ph idx="1"/>
          </p:nvPr>
        </p:nvSpPr>
        <p:spPr/>
        <p:txBody>
          <a:bodyPr>
            <a:normAutofit/>
          </a:bodyPr>
          <a:lstStyle/>
          <a:p>
            <a:pPr marL="0" indent="0">
              <a:buNone/>
            </a:pPr>
            <a:r>
              <a:rPr lang="en-US" dirty="0" smtClean="0"/>
              <a:t>Date: December 7, 2017</a:t>
            </a:r>
          </a:p>
          <a:p>
            <a:pPr marL="0" indent="0">
              <a:buNone/>
            </a:pPr>
            <a:r>
              <a:rPr lang="en-US" dirty="0" smtClean="0"/>
              <a:t>Lab partners: </a:t>
            </a:r>
            <a:r>
              <a:rPr lang="en-US" dirty="0"/>
              <a:t>Nathaniel Paulus, Seth Wills­­­­­­­­­­­­</a:t>
            </a:r>
            <a:endParaRPr lang="en-US" dirty="0" smtClean="0"/>
          </a:p>
          <a:p>
            <a:pPr marL="0" indent="0">
              <a:buNone/>
            </a:pPr>
            <a:r>
              <a:rPr lang="en-US" dirty="0" smtClean="0"/>
              <a:t>Test </a:t>
            </a:r>
            <a:r>
              <a:rPr lang="en-US" dirty="0"/>
              <a:t>equipment: </a:t>
            </a:r>
            <a:r>
              <a:rPr lang="en-US" dirty="0" err="1" smtClean="0"/>
              <a:t>Gwinstek</a:t>
            </a:r>
            <a:r>
              <a:rPr lang="en-US" dirty="0" smtClean="0"/>
              <a:t> LCR-819</a:t>
            </a:r>
          </a:p>
          <a:p>
            <a:pPr marL="0" indent="0">
              <a:buNone/>
            </a:pPr>
            <a:r>
              <a:rPr lang="en-US" dirty="0" smtClean="0"/>
              <a:t>Description: In this lab we measured the inductance of three inductors, individually, in series, and in parallel.</a:t>
            </a:r>
          </a:p>
          <a:p>
            <a:pPr marL="0" indent="0">
              <a:buNone/>
            </a:pPr>
            <a:r>
              <a:rPr lang="en-US" dirty="0" smtClean="0"/>
              <a:t>Observations: </a:t>
            </a:r>
            <a:r>
              <a:rPr lang="en-US" dirty="0"/>
              <a:t>Inductance increases when put in series, and decreases when put in </a:t>
            </a:r>
            <a:r>
              <a:rPr lang="en-US" dirty="0" smtClean="0"/>
              <a:t>parallel, in the same way resistors combine.</a:t>
            </a:r>
          </a:p>
          <a:p>
            <a:pPr marL="0" indent="0">
              <a:buNone/>
            </a:pPr>
            <a:r>
              <a:rPr lang="en-US" dirty="0" smtClean="0">
                <a:hlinkClick r:id="rId2" action="ppaction://hlinkfile"/>
              </a:rPr>
              <a:t>Lab 12.docx</a:t>
            </a:r>
            <a:endParaRPr lang="en-US" dirty="0" smtClean="0"/>
          </a:p>
          <a:p>
            <a:pPr marL="0" indent="0">
              <a:buNone/>
            </a:pPr>
            <a:r>
              <a:rPr lang="en-US" dirty="0" smtClean="0">
                <a:hlinkClick r:id="rId3" action="ppaction://hlinkfile"/>
              </a:rPr>
              <a:t>Lab 12.xlsx</a:t>
            </a:r>
            <a:endParaRPr lang="en-US" dirty="0" smtClean="0"/>
          </a:p>
          <a:p>
            <a:pPr marL="0" indent="0">
              <a:buNone/>
            </a:pPr>
            <a:r>
              <a:rPr lang="en-US" dirty="0" smtClean="0">
                <a:hlinkClick r:id="rId4" action="ppaction://hlinkfile"/>
              </a:rPr>
              <a:t>Lab 12.ms14</a:t>
            </a:r>
            <a:endParaRPr lang="en-US" dirty="0"/>
          </a:p>
          <a:p>
            <a:pPr marL="0" indent="0">
              <a:buNone/>
            </a:pP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42</a:t>
            </a:fld>
            <a:endParaRPr lang="en-US"/>
          </a:p>
        </p:txBody>
      </p:sp>
    </p:spTree>
    <p:extLst>
      <p:ext uri="{BB962C8B-B14F-4D97-AF65-F5344CB8AC3E}">
        <p14:creationId xmlns:p14="http://schemas.microsoft.com/office/powerpoint/2010/main" val="7613050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12 – Spreadsheet Calculations</a:t>
            </a:r>
            <a:endParaRPr lang="en-US" dirty="0"/>
          </a:p>
        </p:txBody>
      </p:sp>
      <p:pic>
        <p:nvPicPr>
          <p:cNvPr id="6" name="Content Placeholder 5"/>
          <p:cNvPicPr>
            <a:picLocks noGrp="1" noChangeAspect="1"/>
          </p:cNvPicPr>
          <p:nvPr>
            <p:ph idx="1"/>
          </p:nvPr>
        </p:nvPicPr>
        <p:blipFill>
          <a:blip r:embed="rId2"/>
          <a:stretch>
            <a:fillRect/>
          </a:stretch>
        </p:blipFill>
        <p:spPr>
          <a:xfrm>
            <a:off x="3031437" y="1270000"/>
            <a:ext cx="3888461" cy="4568194"/>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43</a:t>
            </a:fld>
            <a:endParaRPr lang="en-US"/>
          </a:p>
        </p:txBody>
      </p:sp>
      <p:sp>
        <p:nvSpPr>
          <p:cNvPr id="7" name="TextBox 6"/>
          <p:cNvSpPr txBox="1"/>
          <p:nvPr/>
        </p:nvSpPr>
        <p:spPr>
          <a:xfrm>
            <a:off x="3252804" y="6129262"/>
            <a:ext cx="3445726" cy="369332"/>
          </a:xfrm>
          <a:prstGeom prst="rect">
            <a:avLst/>
          </a:prstGeom>
          <a:noFill/>
        </p:spPr>
        <p:txBody>
          <a:bodyPr wrap="square" rtlCol="0">
            <a:spAutoFit/>
          </a:bodyPr>
          <a:lstStyle/>
          <a:p>
            <a:r>
              <a:rPr lang="en-US" dirty="0" smtClean="0"/>
              <a:t>Inductors in series and parallel.</a:t>
            </a:r>
            <a:endParaRPr lang="en-US" dirty="0"/>
          </a:p>
        </p:txBody>
      </p:sp>
    </p:spTree>
    <p:extLst>
      <p:ext uri="{BB962C8B-B14F-4D97-AF65-F5344CB8AC3E}">
        <p14:creationId xmlns:p14="http://schemas.microsoft.com/office/powerpoint/2010/main" val="32399484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12 – Schematic</a:t>
            </a:r>
            <a:endParaRPr lang="en-US" dirty="0"/>
          </a:p>
        </p:txBody>
      </p:sp>
      <p:pic>
        <p:nvPicPr>
          <p:cNvPr id="4" name="Content Placeholder 3"/>
          <p:cNvPicPr>
            <a:picLocks noGrp="1" noChangeAspect="1"/>
          </p:cNvPicPr>
          <p:nvPr>
            <p:ph idx="1"/>
          </p:nvPr>
        </p:nvPicPr>
        <p:blipFill>
          <a:blip r:embed="rId2"/>
          <a:stretch>
            <a:fillRect/>
          </a:stretch>
        </p:blipFill>
        <p:spPr>
          <a:xfrm>
            <a:off x="1109965" y="1416203"/>
            <a:ext cx="7731405" cy="3869473"/>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44</a:t>
            </a:fld>
            <a:endParaRPr lang="en-US"/>
          </a:p>
        </p:txBody>
      </p:sp>
      <p:sp>
        <p:nvSpPr>
          <p:cNvPr id="5" name="TextBox 4"/>
          <p:cNvSpPr txBox="1"/>
          <p:nvPr/>
        </p:nvSpPr>
        <p:spPr>
          <a:xfrm>
            <a:off x="1223281" y="5586761"/>
            <a:ext cx="7504771" cy="369332"/>
          </a:xfrm>
          <a:prstGeom prst="rect">
            <a:avLst/>
          </a:prstGeom>
          <a:noFill/>
        </p:spPr>
        <p:txBody>
          <a:bodyPr wrap="square" rtlCol="0">
            <a:spAutoFit/>
          </a:bodyPr>
          <a:lstStyle/>
          <a:p>
            <a:r>
              <a:rPr lang="en-US" dirty="0" smtClean="0"/>
              <a:t>Left: Inductors measured in series. Right: Inductors measured parallel.</a:t>
            </a:r>
            <a:endParaRPr lang="en-US" dirty="0"/>
          </a:p>
        </p:txBody>
      </p:sp>
    </p:spTree>
    <p:extLst>
      <p:ext uri="{BB962C8B-B14F-4D97-AF65-F5344CB8AC3E}">
        <p14:creationId xmlns:p14="http://schemas.microsoft.com/office/powerpoint/2010/main" val="36269011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12 – Measuring Inductance</a:t>
            </a:r>
            <a:endParaRPr lang="en-US" dirty="0"/>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05511" y="1372902"/>
            <a:ext cx="6540313" cy="4905235"/>
          </a:xfrm>
        </p:spPr>
      </p:pic>
      <p:sp>
        <p:nvSpPr>
          <p:cNvPr id="3" name="Slide Number Placeholder 2"/>
          <p:cNvSpPr>
            <a:spLocks noGrp="1"/>
          </p:cNvSpPr>
          <p:nvPr>
            <p:ph type="sldNum" sz="quarter" idx="12"/>
          </p:nvPr>
        </p:nvSpPr>
        <p:spPr/>
        <p:txBody>
          <a:bodyPr/>
          <a:lstStyle/>
          <a:p>
            <a:fld id="{0D2B201D-C1D6-43C0-8136-4E2BD4D25536}" type="slidenum">
              <a:rPr lang="en-US" smtClean="0"/>
              <a:t>45</a:t>
            </a:fld>
            <a:endParaRPr lang="en-US"/>
          </a:p>
        </p:txBody>
      </p:sp>
    </p:spTree>
    <p:extLst>
      <p:ext uri="{BB962C8B-B14F-4D97-AF65-F5344CB8AC3E}">
        <p14:creationId xmlns:p14="http://schemas.microsoft.com/office/powerpoint/2010/main" val="2054562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12 – Measuring Inductors in Series</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822" t="15872" r="17944" b="11442"/>
          <a:stretch/>
        </p:blipFill>
        <p:spPr>
          <a:xfrm>
            <a:off x="1714364" y="1410242"/>
            <a:ext cx="6522607" cy="4377241"/>
          </a:xfrm>
        </p:spPr>
      </p:pic>
      <p:sp>
        <p:nvSpPr>
          <p:cNvPr id="3" name="Slide Number Placeholder 2"/>
          <p:cNvSpPr>
            <a:spLocks noGrp="1"/>
          </p:cNvSpPr>
          <p:nvPr>
            <p:ph type="sldNum" sz="quarter" idx="12"/>
          </p:nvPr>
        </p:nvSpPr>
        <p:spPr/>
        <p:txBody>
          <a:bodyPr/>
          <a:lstStyle/>
          <a:p>
            <a:fld id="{0D2B201D-C1D6-43C0-8136-4E2BD4D25536}" type="slidenum">
              <a:rPr lang="en-US" smtClean="0"/>
              <a:t>46</a:t>
            </a:fld>
            <a:endParaRPr lang="en-US"/>
          </a:p>
        </p:txBody>
      </p:sp>
      <p:sp>
        <p:nvSpPr>
          <p:cNvPr id="5" name="TextBox 4"/>
          <p:cNvSpPr txBox="1"/>
          <p:nvPr/>
        </p:nvSpPr>
        <p:spPr>
          <a:xfrm>
            <a:off x="3229039" y="6010508"/>
            <a:ext cx="3493256" cy="369332"/>
          </a:xfrm>
          <a:prstGeom prst="rect">
            <a:avLst/>
          </a:prstGeom>
          <a:noFill/>
        </p:spPr>
        <p:txBody>
          <a:bodyPr wrap="square" rtlCol="0">
            <a:spAutoFit/>
          </a:bodyPr>
          <a:lstStyle/>
          <a:p>
            <a:r>
              <a:rPr lang="en-US" dirty="0" smtClean="0"/>
              <a:t>Measuring inductance in series.</a:t>
            </a:r>
            <a:endParaRPr lang="en-US" dirty="0"/>
          </a:p>
        </p:txBody>
      </p:sp>
    </p:spTree>
    <p:extLst>
      <p:ext uri="{BB962C8B-B14F-4D97-AF65-F5344CB8AC3E}">
        <p14:creationId xmlns:p14="http://schemas.microsoft.com/office/powerpoint/2010/main" val="290769249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12 – Measuring Inductors in Parallel</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69216" y="1425870"/>
            <a:ext cx="5812902" cy="4359677"/>
          </a:xfrm>
        </p:spPr>
      </p:pic>
      <p:sp>
        <p:nvSpPr>
          <p:cNvPr id="3" name="Slide Number Placeholder 2"/>
          <p:cNvSpPr>
            <a:spLocks noGrp="1"/>
          </p:cNvSpPr>
          <p:nvPr>
            <p:ph type="sldNum" sz="quarter" idx="12"/>
          </p:nvPr>
        </p:nvSpPr>
        <p:spPr/>
        <p:txBody>
          <a:bodyPr/>
          <a:lstStyle/>
          <a:p>
            <a:fld id="{0D2B201D-C1D6-43C0-8136-4E2BD4D25536}" type="slidenum">
              <a:rPr lang="en-US" smtClean="0"/>
              <a:t>47</a:t>
            </a:fld>
            <a:endParaRPr lang="en-US"/>
          </a:p>
        </p:txBody>
      </p:sp>
      <p:sp>
        <p:nvSpPr>
          <p:cNvPr id="5" name="TextBox 4"/>
          <p:cNvSpPr txBox="1"/>
          <p:nvPr/>
        </p:nvSpPr>
        <p:spPr>
          <a:xfrm>
            <a:off x="3161186" y="6010508"/>
            <a:ext cx="3628961" cy="369332"/>
          </a:xfrm>
          <a:prstGeom prst="rect">
            <a:avLst/>
          </a:prstGeom>
          <a:noFill/>
        </p:spPr>
        <p:txBody>
          <a:bodyPr wrap="square" rtlCol="0">
            <a:spAutoFit/>
          </a:bodyPr>
          <a:lstStyle/>
          <a:p>
            <a:r>
              <a:rPr lang="en-US" dirty="0" smtClean="0"/>
              <a:t>Measuring inductance in parallel.</a:t>
            </a:r>
            <a:endParaRPr lang="en-US" dirty="0"/>
          </a:p>
        </p:txBody>
      </p:sp>
    </p:spTree>
    <p:extLst>
      <p:ext uri="{BB962C8B-B14F-4D97-AF65-F5344CB8AC3E}">
        <p14:creationId xmlns:p14="http://schemas.microsoft.com/office/powerpoint/2010/main" val="3768225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Lab 13 </a:t>
            </a:r>
            <a:r>
              <a:rPr lang="en-US" dirty="0" smtClean="0"/>
              <a:t>– </a:t>
            </a:r>
            <a:r>
              <a:rPr lang="en-US" dirty="0"/>
              <a:t>RL Lab</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Date: December 7, 2017</a:t>
            </a:r>
          </a:p>
          <a:p>
            <a:pPr marL="0" indent="0">
              <a:buNone/>
            </a:pPr>
            <a:r>
              <a:rPr lang="en-US" dirty="0" smtClean="0"/>
              <a:t>Lab partners: </a:t>
            </a:r>
            <a:r>
              <a:rPr lang="en-US" dirty="0"/>
              <a:t>­­­­­­­­­­­­­­­­Nathaniel Paulus, Seth </a:t>
            </a:r>
            <a:r>
              <a:rPr lang="en-US" dirty="0" smtClean="0"/>
              <a:t>Wills</a:t>
            </a:r>
          </a:p>
          <a:p>
            <a:pPr marL="0" indent="0">
              <a:buNone/>
            </a:pPr>
            <a:r>
              <a:rPr lang="en-US" dirty="0" smtClean="0"/>
              <a:t>Test </a:t>
            </a:r>
            <a:r>
              <a:rPr lang="en-US" dirty="0"/>
              <a:t>equipment: </a:t>
            </a:r>
            <a:r>
              <a:rPr lang="en-US" dirty="0" err="1"/>
              <a:t>Gwinstek</a:t>
            </a:r>
            <a:r>
              <a:rPr lang="en-US" dirty="0"/>
              <a:t> GDM-8245, </a:t>
            </a:r>
            <a:r>
              <a:rPr lang="en-US" dirty="0" smtClean="0"/>
              <a:t>Tektronix TDS 220, </a:t>
            </a:r>
            <a:r>
              <a:rPr lang="en-US" dirty="0" err="1" smtClean="0"/>
              <a:t>Gwinstek</a:t>
            </a:r>
            <a:r>
              <a:rPr lang="en-US" dirty="0" smtClean="0"/>
              <a:t> GFG-8210, and </a:t>
            </a:r>
            <a:r>
              <a:rPr lang="en-US" dirty="0" err="1"/>
              <a:t>Gwinstek</a:t>
            </a:r>
            <a:r>
              <a:rPr lang="en-US" dirty="0"/>
              <a:t> LCR-819</a:t>
            </a:r>
            <a:endParaRPr lang="en-US" dirty="0" smtClean="0"/>
          </a:p>
          <a:p>
            <a:pPr marL="0" indent="0">
              <a:buNone/>
            </a:pPr>
            <a:r>
              <a:rPr lang="en-US" dirty="0" smtClean="0"/>
              <a:t>Description: In this lab we measured the output voltage of three inductors across a wide range of frequencies.</a:t>
            </a:r>
          </a:p>
          <a:p>
            <a:pPr marL="0" indent="0">
              <a:buNone/>
            </a:pPr>
            <a:r>
              <a:rPr lang="en-US" dirty="0" smtClean="0"/>
              <a:t>Observations: </a:t>
            </a:r>
            <a:r>
              <a:rPr lang="en-US" dirty="0"/>
              <a:t>The values we recorded in the lab (up to 10kHz) were sufficient to show the first half of the graph produced by Multisim, but the data was just beginning to flatten out at 10kHz (or not even started to flatten), so the second part was nearly invisible</a:t>
            </a:r>
            <a:r>
              <a:rPr lang="en-US" dirty="0" smtClean="0"/>
              <a:t>.</a:t>
            </a:r>
          </a:p>
          <a:p>
            <a:pPr marL="0" indent="0">
              <a:buNone/>
            </a:pPr>
            <a:r>
              <a:rPr lang="en-US" dirty="0" smtClean="0">
                <a:hlinkClick r:id="rId2" action="ppaction://hlinkfile"/>
              </a:rPr>
              <a:t>Lab 13.docx</a:t>
            </a:r>
            <a:endParaRPr lang="en-US" dirty="0" smtClean="0"/>
          </a:p>
          <a:p>
            <a:pPr marL="0" indent="0">
              <a:buNone/>
            </a:pPr>
            <a:r>
              <a:rPr lang="en-US" dirty="0" smtClean="0">
                <a:hlinkClick r:id="rId3" action="ppaction://hlinkfile"/>
              </a:rPr>
              <a:t>Lab 13.xlsx</a:t>
            </a:r>
            <a:endParaRPr lang="en-US" dirty="0"/>
          </a:p>
          <a:p>
            <a:pPr marL="0" indent="0">
              <a:buNone/>
            </a:pPr>
            <a:r>
              <a:rPr lang="en-US" dirty="0" smtClean="0">
                <a:hlinkClick r:id="rId4" action="ppaction://hlinkfile"/>
              </a:rPr>
              <a:t>Lab 13.ms14</a:t>
            </a:r>
            <a:endParaRPr lang="en-US" dirty="0" smtClean="0"/>
          </a:p>
        </p:txBody>
      </p:sp>
      <p:sp>
        <p:nvSpPr>
          <p:cNvPr id="4" name="Slide Number Placeholder 3"/>
          <p:cNvSpPr>
            <a:spLocks noGrp="1"/>
          </p:cNvSpPr>
          <p:nvPr>
            <p:ph type="sldNum" sz="quarter" idx="12"/>
          </p:nvPr>
        </p:nvSpPr>
        <p:spPr/>
        <p:txBody>
          <a:bodyPr/>
          <a:lstStyle/>
          <a:p>
            <a:fld id="{0D2B201D-C1D6-43C0-8136-4E2BD4D25536}" type="slidenum">
              <a:rPr lang="en-US" smtClean="0"/>
              <a:t>48</a:t>
            </a:fld>
            <a:endParaRPr lang="en-US"/>
          </a:p>
        </p:txBody>
      </p:sp>
    </p:spTree>
    <p:extLst>
      <p:ext uri="{BB962C8B-B14F-4D97-AF65-F5344CB8AC3E}">
        <p14:creationId xmlns:p14="http://schemas.microsoft.com/office/powerpoint/2010/main" val="781650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13 – Schematic</a:t>
            </a:r>
            <a:endParaRPr lang="en-US" dirty="0"/>
          </a:p>
        </p:txBody>
      </p:sp>
      <p:pic>
        <p:nvPicPr>
          <p:cNvPr id="4" name="Content Placeholder 3"/>
          <p:cNvPicPr>
            <a:picLocks noGrp="1" noChangeAspect="1"/>
          </p:cNvPicPr>
          <p:nvPr>
            <p:ph idx="1"/>
          </p:nvPr>
        </p:nvPicPr>
        <p:blipFill>
          <a:blip r:embed="rId2"/>
          <a:stretch>
            <a:fillRect/>
          </a:stretch>
        </p:blipFill>
        <p:spPr>
          <a:xfrm>
            <a:off x="2379646" y="1510605"/>
            <a:ext cx="5192044" cy="4423295"/>
          </a:xfrm>
          <a:prstGeom prst="rect">
            <a:avLst/>
          </a:prstGeom>
        </p:spPr>
      </p:pic>
      <p:sp>
        <p:nvSpPr>
          <p:cNvPr id="5" name="Slide Number Placeholder 4"/>
          <p:cNvSpPr>
            <a:spLocks noGrp="1"/>
          </p:cNvSpPr>
          <p:nvPr>
            <p:ph type="sldNum" sz="quarter" idx="12"/>
          </p:nvPr>
        </p:nvSpPr>
        <p:spPr/>
        <p:txBody>
          <a:bodyPr/>
          <a:lstStyle/>
          <a:p>
            <a:fld id="{0D2B201D-C1D6-43C0-8136-4E2BD4D25536}" type="slidenum">
              <a:rPr lang="en-US" smtClean="0"/>
              <a:t>49</a:t>
            </a:fld>
            <a:endParaRPr lang="en-US"/>
          </a:p>
        </p:txBody>
      </p:sp>
    </p:spTree>
    <p:extLst>
      <p:ext uri="{BB962C8B-B14F-4D97-AF65-F5344CB8AC3E}">
        <p14:creationId xmlns:p14="http://schemas.microsoft.com/office/powerpoint/2010/main" val="2314154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2 – </a:t>
            </a:r>
            <a:r>
              <a:rPr lang="en-US" dirty="0"/>
              <a:t>Reading and Sorting Resistors</a:t>
            </a:r>
          </a:p>
        </p:txBody>
      </p:sp>
      <p:sp>
        <p:nvSpPr>
          <p:cNvPr id="3" name="Content Placeholder 2"/>
          <p:cNvSpPr>
            <a:spLocks noGrp="1"/>
          </p:cNvSpPr>
          <p:nvPr>
            <p:ph idx="1"/>
          </p:nvPr>
        </p:nvSpPr>
        <p:spPr/>
        <p:txBody>
          <a:bodyPr>
            <a:normAutofit/>
          </a:bodyPr>
          <a:lstStyle/>
          <a:p>
            <a:pPr marL="0" indent="0">
              <a:buNone/>
            </a:pPr>
            <a:r>
              <a:rPr lang="en-US" dirty="0" smtClean="0"/>
              <a:t>Date: September 7, 2017</a:t>
            </a:r>
          </a:p>
          <a:p>
            <a:pPr marL="0" indent="0">
              <a:buNone/>
            </a:pPr>
            <a:r>
              <a:rPr lang="en-US" dirty="0" smtClean="0"/>
              <a:t>Lab partners: Bianca Shafer &amp; Nathaniel Paulus</a:t>
            </a:r>
          </a:p>
          <a:p>
            <a:pPr marL="0" indent="0">
              <a:buNone/>
            </a:pPr>
            <a:r>
              <a:rPr lang="en-US" dirty="0"/>
              <a:t>Test equipment: </a:t>
            </a:r>
            <a:r>
              <a:rPr lang="en-US" dirty="0" err="1" smtClean="0"/>
              <a:t>Gwinstek</a:t>
            </a:r>
            <a:r>
              <a:rPr lang="en-US" dirty="0" smtClean="0"/>
              <a:t> GDM-8245</a:t>
            </a:r>
          </a:p>
          <a:p>
            <a:pPr marL="0" indent="0">
              <a:buNone/>
            </a:pPr>
            <a:r>
              <a:rPr lang="en-US" dirty="0" smtClean="0"/>
              <a:t>Description: We located 15 resistors of given values, measured their resistance using the multimeter, and recorded their color codes.</a:t>
            </a:r>
          </a:p>
          <a:p>
            <a:pPr marL="0" indent="0">
              <a:buNone/>
            </a:pPr>
            <a:r>
              <a:rPr lang="en-US" dirty="0" smtClean="0"/>
              <a:t>Observations: </a:t>
            </a:r>
            <a:r>
              <a:rPr lang="en-US" dirty="0"/>
              <a:t>Some of the resistors were not in the right bins.</a:t>
            </a:r>
            <a:endParaRPr lang="en-US" dirty="0" smtClean="0"/>
          </a:p>
          <a:p>
            <a:pPr marL="0" indent="0">
              <a:buNone/>
            </a:pPr>
            <a:r>
              <a:rPr lang="en-US" dirty="0" smtClean="0">
                <a:hlinkClick r:id="rId2" action="ppaction://hlinkfile"/>
              </a:rPr>
              <a:t>Lab 2.docx</a:t>
            </a:r>
            <a:endParaRPr lang="en-US" dirty="0" smtClean="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0D2B201D-C1D6-43C0-8136-4E2BD4D25536}" type="slidenum">
              <a:rPr lang="en-US" smtClean="0"/>
              <a:t>5</a:t>
            </a:fld>
            <a:endParaRPr lang="en-US"/>
          </a:p>
        </p:txBody>
      </p:sp>
    </p:spTree>
    <p:extLst>
      <p:ext uri="{BB962C8B-B14F-4D97-AF65-F5344CB8AC3E}">
        <p14:creationId xmlns:p14="http://schemas.microsoft.com/office/powerpoint/2010/main" val="24034662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13 – Multisim Graph</a:t>
            </a:r>
            <a:endParaRPr lang="en-US" dirty="0"/>
          </a:p>
        </p:txBody>
      </p:sp>
      <p:pic>
        <p:nvPicPr>
          <p:cNvPr id="4" name="Content Placeholder 3"/>
          <p:cNvPicPr>
            <a:picLocks noGrp="1" noChangeAspect="1"/>
          </p:cNvPicPr>
          <p:nvPr>
            <p:ph idx="1"/>
          </p:nvPr>
        </p:nvPicPr>
        <p:blipFill>
          <a:blip r:embed="rId2"/>
          <a:stretch>
            <a:fillRect/>
          </a:stretch>
        </p:blipFill>
        <p:spPr>
          <a:xfrm>
            <a:off x="919669" y="1647362"/>
            <a:ext cx="8111997" cy="4394000"/>
          </a:xfrm>
          <a:prstGeom prst="rect">
            <a:avLst/>
          </a:prstGeom>
        </p:spPr>
      </p:pic>
      <p:sp>
        <p:nvSpPr>
          <p:cNvPr id="7" name="Slide Number Placeholder 6"/>
          <p:cNvSpPr>
            <a:spLocks noGrp="1"/>
          </p:cNvSpPr>
          <p:nvPr>
            <p:ph type="sldNum" sz="quarter" idx="12"/>
          </p:nvPr>
        </p:nvSpPr>
        <p:spPr/>
        <p:txBody>
          <a:bodyPr/>
          <a:lstStyle/>
          <a:p>
            <a:fld id="{0D2B201D-C1D6-43C0-8136-4E2BD4D25536}" type="slidenum">
              <a:rPr lang="en-US" smtClean="0"/>
              <a:t>50</a:t>
            </a:fld>
            <a:endParaRPr lang="en-US"/>
          </a:p>
        </p:txBody>
      </p:sp>
    </p:spTree>
    <p:extLst>
      <p:ext uri="{BB962C8B-B14F-4D97-AF65-F5344CB8AC3E}">
        <p14:creationId xmlns:p14="http://schemas.microsoft.com/office/powerpoint/2010/main" val="22531059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13 – Graph of Lab Measurements</a:t>
            </a:r>
            <a:endParaRPr lang="en-US" dirty="0"/>
          </a:p>
        </p:txBody>
      </p:sp>
      <p:sp>
        <p:nvSpPr>
          <p:cNvPr id="8" name="Slide Number Placeholder 7"/>
          <p:cNvSpPr>
            <a:spLocks noGrp="1"/>
          </p:cNvSpPr>
          <p:nvPr>
            <p:ph type="sldNum" sz="quarter" idx="12"/>
          </p:nvPr>
        </p:nvSpPr>
        <p:spPr/>
        <p:txBody>
          <a:bodyPr/>
          <a:lstStyle/>
          <a:p>
            <a:fld id="{0D2B201D-C1D6-43C0-8136-4E2BD4D25536}" type="slidenum">
              <a:rPr lang="en-US" smtClean="0"/>
              <a:t>51</a:t>
            </a:fld>
            <a:endParaRPr lang="en-US"/>
          </a:p>
        </p:txBody>
      </p:sp>
      <p:sp>
        <p:nvSpPr>
          <p:cNvPr id="7" name="TextBox 6"/>
          <p:cNvSpPr txBox="1"/>
          <p:nvPr/>
        </p:nvSpPr>
        <p:spPr>
          <a:xfrm>
            <a:off x="4414200" y="3785864"/>
            <a:ext cx="5362625" cy="1754326"/>
          </a:xfrm>
          <a:prstGeom prst="rect">
            <a:avLst/>
          </a:prstGeom>
          <a:noFill/>
        </p:spPr>
        <p:txBody>
          <a:bodyPr wrap="square" rtlCol="0">
            <a:spAutoFit/>
          </a:bodyPr>
          <a:lstStyle/>
          <a:p>
            <a:r>
              <a:rPr lang="en-US" dirty="0" smtClean="0"/>
              <a:t>These graphs show the relation between the frequency and output voltage of RL circuits using various values of inductors. Frequency in the graphs ranges from 50Hz to 10kHz. The y axis shows output voltage divided by input voltage, in mV.</a:t>
            </a:r>
            <a:endParaRPr lang="en-US" dirty="0"/>
          </a:p>
        </p:txBody>
      </p:sp>
      <p:graphicFrame>
        <p:nvGraphicFramePr>
          <p:cNvPr id="9" name="Chart 8"/>
          <p:cNvGraphicFramePr>
            <a:graphicFrameLocks/>
          </p:cNvGraphicFramePr>
          <p:nvPr>
            <p:extLst>
              <p:ext uri="{D42A27DB-BD31-4B8C-83A1-F6EECF244321}">
                <p14:modId xmlns:p14="http://schemas.microsoft.com/office/powerpoint/2010/main" val="3694964026"/>
              </p:ext>
            </p:extLst>
          </p:nvPr>
        </p:nvGraphicFramePr>
        <p:xfrm>
          <a:off x="677334" y="1536270"/>
          <a:ext cx="3736866" cy="224959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a:graphicFrameLocks/>
          </p:cNvGraphicFramePr>
          <p:nvPr>
            <p:extLst>
              <p:ext uri="{D42A27DB-BD31-4B8C-83A1-F6EECF244321}">
                <p14:modId xmlns:p14="http://schemas.microsoft.com/office/powerpoint/2010/main" val="3649995871"/>
              </p:ext>
            </p:extLst>
          </p:nvPr>
        </p:nvGraphicFramePr>
        <p:xfrm>
          <a:off x="4414200" y="1553204"/>
          <a:ext cx="3622939" cy="22326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a:graphicFrameLocks/>
          </p:cNvGraphicFramePr>
          <p:nvPr>
            <p:extLst>
              <p:ext uri="{D42A27DB-BD31-4B8C-83A1-F6EECF244321}">
                <p14:modId xmlns:p14="http://schemas.microsoft.com/office/powerpoint/2010/main" val="35693343"/>
              </p:ext>
            </p:extLst>
          </p:nvPr>
        </p:nvGraphicFramePr>
        <p:xfrm>
          <a:off x="677334" y="3785864"/>
          <a:ext cx="3736866" cy="225549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038198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2 – Measured Values and Color Codes</a:t>
            </a:r>
            <a:endParaRPr lang="en-US" dirty="0"/>
          </a:p>
        </p:txBody>
      </p:sp>
      <p:pic>
        <p:nvPicPr>
          <p:cNvPr id="7" name="Content Placeholder 6"/>
          <p:cNvPicPr>
            <a:picLocks noGrp="1" noChangeAspect="1"/>
          </p:cNvPicPr>
          <p:nvPr>
            <p:ph idx="1"/>
          </p:nvPr>
        </p:nvPicPr>
        <p:blipFill>
          <a:blip r:embed="rId2"/>
          <a:stretch>
            <a:fillRect/>
          </a:stretch>
        </p:blipFill>
        <p:spPr>
          <a:xfrm>
            <a:off x="1850317" y="1270000"/>
            <a:ext cx="6250701" cy="5531376"/>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6</a:t>
            </a:fld>
            <a:endParaRPr lang="en-US"/>
          </a:p>
        </p:txBody>
      </p:sp>
    </p:spTree>
    <p:extLst>
      <p:ext uri="{BB962C8B-B14F-4D97-AF65-F5344CB8AC3E}">
        <p14:creationId xmlns:p14="http://schemas.microsoft.com/office/powerpoint/2010/main" val="12673943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a:t>
            </a:r>
            <a:r>
              <a:rPr lang="en-US" dirty="0"/>
              <a:t>Series Resistors</a:t>
            </a:r>
          </a:p>
        </p:txBody>
      </p:sp>
      <p:sp>
        <p:nvSpPr>
          <p:cNvPr id="3" name="Content Placeholder 2"/>
          <p:cNvSpPr>
            <a:spLocks noGrp="1"/>
          </p:cNvSpPr>
          <p:nvPr>
            <p:ph idx="1"/>
          </p:nvPr>
        </p:nvSpPr>
        <p:spPr/>
        <p:txBody>
          <a:bodyPr>
            <a:normAutofit lnSpcReduction="10000"/>
          </a:bodyPr>
          <a:lstStyle/>
          <a:p>
            <a:pPr marL="0" indent="0">
              <a:buNone/>
            </a:pPr>
            <a:r>
              <a:rPr lang="en-US" dirty="0" smtClean="0"/>
              <a:t>Date: September 14, 2017</a:t>
            </a:r>
          </a:p>
          <a:p>
            <a:pPr marL="0" indent="0">
              <a:buNone/>
            </a:pPr>
            <a:r>
              <a:rPr lang="en-US" dirty="0" smtClean="0"/>
              <a:t>Lab partners: Bianca Shafer &amp; Nathaniel Paulus</a:t>
            </a:r>
          </a:p>
          <a:p>
            <a:pPr marL="0" indent="0">
              <a:buNone/>
            </a:pPr>
            <a:r>
              <a:rPr lang="en-US" dirty="0"/>
              <a:t>Test equipment: </a:t>
            </a:r>
            <a:r>
              <a:rPr lang="en-US" dirty="0" err="1" smtClean="0"/>
              <a:t>Gwinstek</a:t>
            </a:r>
            <a:r>
              <a:rPr lang="en-US" dirty="0" smtClean="0"/>
              <a:t> GDM-8245</a:t>
            </a:r>
            <a:r>
              <a:rPr lang="en-US" dirty="0"/>
              <a:t> and HY1802D RSR</a:t>
            </a:r>
            <a:endParaRPr lang="en-US" dirty="0" smtClean="0"/>
          </a:p>
          <a:p>
            <a:pPr marL="0" indent="0">
              <a:buNone/>
            </a:pPr>
            <a:r>
              <a:rPr lang="en-US" dirty="0" smtClean="0"/>
              <a:t>Description: In this lab we measured the total resistance of three series resistors. We also measured the current and the voltage difference at each point in the circuit.</a:t>
            </a:r>
          </a:p>
          <a:p>
            <a:pPr marL="0" indent="0">
              <a:buNone/>
            </a:pPr>
            <a:r>
              <a:rPr lang="en-US" dirty="0" smtClean="0"/>
              <a:t>Observations: </a:t>
            </a:r>
            <a:r>
              <a:rPr lang="en-US" dirty="0"/>
              <a:t>The measured values were remarkably close to the calculated and simulated values.</a:t>
            </a:r>
            <a:endParaRPr lang="en-US" dirty="0" smtClean="0"/>
          </a:p>
          <a:p>
            <a:pPr marL="0" indent="0">
              <a:buNone/>
            </a:pPr>
            <a:r>
              <a:rPr lang="en-US" dirty="0" smtClean="0">
                <a:hlinkClick r:id="rId2" action="ppaction://hlinkfile"/>
              </a:rPr>
              <a:t>Lab 3.docx</a:t>
            </a:r>
            <a:endParaRPr lang="en-US" dirty="0" smtClean="0"/>
          </a:p>
          <a:p>
            <a:pPr marL="0" indent="0">
              <a:buNone/>
            </a:pPr>
            <a:r>
              <a:rPr lang="en-US" dirty="0" smtClean="0">
                <a:hlinkClick r:id="rId3" action="ppaction://hlinkfile"/>
              </a:rPr>
              <a:t>Lab 3.xlsx</a:t>
            </a:r>
            <a:endParaRPr lang="en-US" dirty="0" smtClean="0"/>
          </a:p>
          <a:p>
            <a:pPr marL="0" indent="0">
              <a:buNone/>
            </a:pPr>
            <a:r>
              <a:rPr lang="en-US" dirty="0" smtClean="0">
                <a:hlinkClick r:id="rId4" action="ppaction://hlinkfile"/>
              </a:rPr>
              <a:t>Lab 3.ms14</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0D2B201D-C1D6-43C0-8136-4E2BD4D25536}" type="slidenum">
              <a:rPr lang="en-US" smtClean="0"/>
              <a:t>7</a:t>
            </a:fld>
            <a:endParaRPr lang="en-US"/>
          </a:p>
        </p:txBody>
      </p:sp>
    </p:spTree>
    <p:extLst>
      <p:ext uri="{BB962C8B-B14F-4D97-AF65-F5344CB8AC3E}">
        <p14:creationId xmlns:p14="http://schemas.microsoft.com/office/powerpoint/2010/main" val="42790738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Schematic</a:t>
            </a:r>
            <a:endParaRPr lang="en-US" dirty="0"/>
          </a:p>
        </p:txBody>
      </p:sp>
      <p:pic>
        <p:nvPicPr>
          <p:cNvPr id="4" name="Content Placeholder 3"/>
          <p:cNvPicPr>
            <a:picLocks noGrp="1" noChangeAspect="1"/>
          </p:cNvPicPr>
          <p:nvPr>
            <p:ph idx="1"/>
          </p:nvPr>
        </p:nvPicPr>
        <p:blipFill>
          <a:blip r:embed="rId2"/>
          <a:stretch>
            <a:fillRect/>
          </a:stretch>
        </p:blipFill>
        <p:spPr>
          <a:xfrm>
            <a:off x="2765862" y="2284702"/>
            <a:ext cx="4419612" cy="3424721"/>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8</a:t>
            </a:fld>
            <a:endParaRPr lang="en-US"/>
          </a:p>
        </p:txBody>
      </p:sp>
    </p:spTree>
    <p:extLst>
      <p:ext uri="{BB962C8B-B14F-4D97-AF65-F5344CB8AC3E}">
        <p14:creationId xmlns:p14="http://schemas.microsoft.com/office/powerpoint/2010/main" val="23314756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Spreadsheet Data</a:t>
            </a:r>
            <a:endParaRPr lang="en-US" dirty="0"/>
          </a:p>
        </p:txBody>
      </p:sp>
      <p:pic>
        <p:nvPicPr>
          <p:cNvPr id="4" name="Content Placeholder 3"/>
          <p:cNvPicPr>
            <a:picLocks noGrp="1" noChangeAspect="1"/>
          </p:cNvPicPr>
          <p:nvPr>
            <p:ph idx="1"/>
          </p:nvPr>
        </p:nvPicPr>
        <p:blipFill>
          <a:blip r:embed="rId2"/>
          <a:stretch>
            <a:fillRect/>
          </a:stretch>
        </p:blipFill>
        <p:spPr>
          <a:xfrm>
            <a:off x="2723356" y="2215356"/>
            <a:ext cx="4505325" cy="3771900"/>
          </a:xfrm>
          <a:prstGeom prst="rect">
            <a:avLst/>
          </a:prstGeom>
        </p:spPr>
      </p:pic>
      <p:sp>
        <p:nvSpPr>
          <p:cNvPr id="3" name="Slide Number Placeholder 2"/>
          <p:cNvSpPr>
            <a:spLocks noGrp="1"/>
          </p:cNvSpPr>
          <p:nvPr>
            <p:ph type="sldNum" sz="quarter" idx="12"/>
          </p:nvPr>
        </p:nvSpPr>
        <p:spPr/>
        <p:txBody>
          <a:bodyPr/>
          <a:lstStyle/>
          <a:p>
            <a:fld id="{0D2B201D-C1D6-43C0-8136-4E2BD4D25536}" type="slidenum">
              <a:rPr lang="en-US" smtClean="0"/>
              <a:t>9</a:t>
            </a:fld>
            <a:endParaRPr lang="en-US"/>
          </a:p>
        </p:txBody>
      </p:sp>
    </p:spTree>
    <p:extLst>
      <p:ext uri="{BB962C8B-B14F-4D97-AF65-F5344CB8AC3E}">
        <p14:creationId xmlns:p14="http://schemas.microsoft.com/office/powerpoint/2010/main" val="1916276257"/>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612</TotalTime>
  <Words>1698</Words>
  <Application>Microsoft Office PowerPoint</Application>
  <PresentationFormat>Widescreen</PresentationFormat>
  <Paragraphs>232</Paragraphs>
  <Slides>51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Trebuchet MS</vt:lpstr>
      <vt:lpstr>Wingdings 3</vt:lpstr>
      <vt:lpstr>Facet</vt:lpstr>
      <vt:lpstr>EECT 111 Lab Notebook</vt:lpstr>
      <vt:lpstr>Table of Contents</vt:lpstr>
      <vt:lpstr>Lab 1 – Resistor Variability </vt:lpstr>
      <vt:lpstr>Lab 1 – Test Measurements</vt:lpstr>
      <vt:lpstr>Lab 2 – Reading and Sorting Resistors</vt:lpstr>
      <vt:lpstr>Lab 2 – Measured Values and Color Codes</vt:lpstr>
      <vt:lpstr>Lab 3 – Series Resistors</vt:lpstr>
      <vt:lpstr>Lab 3 – Schematic</vt:lpstr>
      <vt:lpstr>Lab 3 – Spreadsheet Data</vt:lpstr>
      <vt:lpstr>Lab 3 – Measuring Total Resistance</vt:lpstr>
      <vt:lpstr>Lab 4 – Black Box Design</vt:lpstr>
      <vt:lpstr>Lab 4 – Schematic</vt:lpstr>
      <vt:lpstr>Lab 4 – Spreadsheet Calculations</vt:lpstr>
      <vt:lpstr>Lab 4 – Completed Circuit</vt:lpstr>
      <vt:lpstr>Lab 6 – Black Box Design</vt:lpstr>
      <vt:lpstr>Lab 6 – Spreadsheet Calculations</vt:lpstr>
      <vt:lpstr>Lab 6 – Schematic</vt:lpstr>
      <vt:lpstr>Lab 7 – 4 Resistor Parallel Circuit</vt:lpstr>
      <vt:lpstr>Lab 7 – Spreadsheet Calculations</vt:lpstr>
      <vt:lpstr>Lab 7 – Schematic</vt:lpstr>
      <vt:lpstr>Lab 7 – Completed Circuit</vt:lpstr>
      <vt:lpstr>Lab 8 – Black Box 3 Design</vt:lpstr>
      <vt:lpstr>Lab 8 – Spreadsheet Calculations</vt:lpstr>
      <vt:lpstr>Lab 8 – Schematic</vt:lpstr>
      <vt:lpstr>Lab 8 – Completed Circuit, Part 1</vt:lpstr>
      <vt:lpstr>Lab 8 – Completed Circuit, Part 2</vt:lpstr>
      <vt:lpstr>Lab 9 – Series/Parallel Resistors</vt:lpstr>
      <vt:lpstr>Lab 9 – Schematic</vt:lpstr>
      <vt:lpstr>Lab 9 – Spreadsheet calculations</vt:lpstr>
      <vt:lpstr>Lab 9 – R2 Replaced with Potentiometer</vt:lpstr>
      <vt:lpstr>Lab 10 – Series/Parallel Capacitors</vt:lpstr>
      <vt:lpstr>Lab 10 – Spreadsheet Calculations</vt:lpstr>
      <vt:lpstr>Lab 10 – Schematic</vt:lpstr>
      <vt:lpstr>Lab 10 – Completed Circuit, Series</vt:lpstr>
      <vt:lpstr>Lab 10 – Completed Circuit, Parallel</vt:lpstr>
      <vt:lpstr>Lab 11 – RC Lab</vt:lpstr>
      <vt:lpstr>Lab 11 - Schematic</vt:lpstr>
      <vt:lpstr>Lab 11 – Multisim Graph</vt:lpstr>
      <vt:lpstr>Lab 11 – Graph of Lab Measurements</vt:lpstr>
      <vt:lpstr>Lab 11 – Measuring with Oscilloscope</vt:lpstr>
      <vt:lpstr>Lab 11 – Oscilloscope Measurement</vt:lpstr>
      <vt:lpstr>Lab 12 – Series/Parallel Inductors</vt:lpstr>
      <vt:lpstr>Lab 12 – Spreadsheet Calculations</vt:lpstr>
      <vt:lpstr>Lab 12 – Schematic</vt:lpstr>
      <vt:lpstr>Lab 12 – Measuring Inductance</vt:lpstr>
      <vt:lpstr>Lab 12 – Measuring Inductors in Series</vt:lpstr>
      <vt:lpstr>Lab 12 – Measuring Inductors in Parallel</vt:lpstr>
      <vt:lpstr>Lab 13 – RL Lab</vt:lpstr>
      <vt:lpstr>Lab 13 – Schematic</vt:lpstr>
      <vt:lpstr>Lab 13 – Multisim Graph</vt:lpstr>
      <vt:lpstr>Lab 13 – Graph of Lab Measurements</vt:lpstr>
    </vt:vector>
  </TitlesOfParts>
  <Company>Ivy Tech Community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EECT 111 Lab Notebook</dc:title>
  <dc:creator>Nathaniel  Paulus</dc:creator>
  <cp:lastModifiedBy>Nathaniel  Paulus</cp:lastModifiedBy>
  <cp:revision>212</cp:revision>
  <dcterms:created xsi:type="dcterms:W3CDTF">2017-12-12T18:31:18Z</dcterms:created>
  <dcterms:modified xsi:type="dcterms:W3CDTF">2017-12-15T02:07:59Z</dcterms:modified>
</cp:coreProperties>
</file>