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88" r:id="rId4"/>
    <p:sldId id="291" r:id="rId5"/>
    <p:sldId id="292" r:id="rId6"/>
    <p:sldId id="293" r:id="rId7"/>
    <p:sldId id="281" r:id="rId8"/>
    <p:sldId id="287" r:id="rId9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84CC"/>
    <a:srgbClr val="03136A"/>
    <a:srgbClr val="35759D"/>
    <a:srgbClr val="35B19D"/>
    <a:srgbClr val="000000"/>
    <a:srgbClr val="FFFF00"/>
    <a:srgbClr val="B3D3EA"/>
    <a:srgbClr val="78A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23" autoAdjust="0"/>
    <p:restoredTop sz="95596" autoAdjust="0"/>
  </p:normalViewPr>
  <p:slideViewPr>
    <p:cSldViewPr>
      <p:cViewPr>
        <p:scale>
          <a:sx n="66" d="100"/>
          <a:sy n="66" d="100"/>
        </p:scale>
        <p:origin x="-1386" y="-9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Sheet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Sheet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F:\intro%20to%20circuit%20analays\lab%207.2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F:\intro%20to%20circuit%20analays\lab%207.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spPr>
            <a:ln>
              <a:solidFill>
                <a:srgbClr val="FFFF00"/>
              </a:solidFill>
            </a:ln>
          </c:spPr>
          <c:marker>
            <c:symbol val="none"/>
          </c:marker>
          <c:xVal>
            <c:numRef>
              <c:f>Sheet1!$A$2:$A$62</c:f>
              <c:numCache>
                <c:formatCode>General</c:formatCode>
                <c:ptCount val="61"/>
                <c:pt idx="0">
                  <c:v>1</c:v>
                </c:pt>
                <c:pt idx="1">
                  <c:v>1.2589254117941673</c:v>
                </c:pt>
                <c:pt idx="2">
                  <c:v>1.5848931924611136</c:v>
                </c:pt>
                <c:pt idx="3">
                  <c:v>1.99526231496888</c:v>
                </c:pt>
                <c:pt idx="4">
                  <c:v>2.5118864315095806</c:v>
                </c:pt>
                <c:pt idx="5">
                  <c:v>3.16227766016838</c:v>
                </c:pt>
                <c:pt idx="6">
                  <c:v>3.9810717055349736</c:v>
                </c:pt>
                <c:pt idx="7">
                  <c:v>5.0118723362727247</c:v>
                </c:pt>
                <c:pt idx="8">
                  <c:v>6.3095734448019352</c:v>
                </c:pt>
                <c:pt idx="9">
                  <c:v>7.9432823472428185</c:v>
                </c:pt>
                <c:pt idx="10">
                  <c:v>10.000000000000005</c:v>
                </c:pt>
                <c:pt idx="11">
                  <c:v>12.58925411794168</c:v>
                </c:pt>
                <c:pt idx="12">
                  <c:v>15.848931924611145</c:v>
                </c:pt>
                <c:pt idx="13">
                  <c:v>19.952623149688812</c:v>
                </c:pt>
                <c:pt idx="14">
                  <c:v>25.118864315095824</c:v>
                </c:pt>
                <c:pt idx="15">
                  <c:v>31.622776601683825</c:v>
                </c:pt>
                <c:pt idx="16">
                  <c:v>39.81071705534977</c:v>
                </c:pt>
                <c:pt idx="17">
                  <c:v>50.118723362727287</c:v>
                </c:pt>
                <c:pt idx="18">
                  <c:v>63.0957344480194</c:v>
                </c:pt>
                <c:pt idx="19">
                  <c:v>79.432823472428254</c:v>
                </c:pt>
                <c:pt idx="20">
                  <c:v>100.00000000000014</c:v>
                </c:pt>
                <c:pt idx="21">
                  <c:v>125.89254117941691</c:v>
                </c:pt>
                <c:pt idx="22">
                  <c:v>158.48931924611159</c:v>
                </c:pt>
                <c:pt idx="23">
                  <c:v>199.52623149688827</c:v>
                </c:pt>
                <c:pt idx="24">
                  <c:v>251.18864315095843</c:v>
                </c:pt>
                <c:pt idx="25">
                  <c:v>316.22776601683847</c:v>
                </c:pt>
                <c:pt idx="26">
                  <c:v>398.10717055349795</c:v>
                </c:pt>
                <c:pt idx="27">
                  <c:v>501.1872336272732</c:v>
                </c:pt>
                <c:pt idx="28">
                  <c:v>630.95734448019448</c:v>
                </c:pt>
                <c:pt idx="29">
                  <c:v>794.32823472428311</c:v>
                </c:pt>
                <c:pt idx="30">
                  <c:v>1000.000000000002</c:v>
                </c:pt>
                <c:pt idx="31">
                  <c:v>1258.9254117941698</c:v>
                </c:pt>
                <c:pt idx="32">
                  <c:v>1584.8931924611168</c:v>
                </c:pt>
                <c:pt idx="33">
                  <c:v>1995.2623149688839</c:v>
                </c:pt>
                <c:pt idx="34">
                  <c:v>2511.8864315095857</c:v>
                </c:pt>
                <c:pt idx="35">
                  <c:v>3162.2776601683863</c:v>
                </c:pt>
                <c:pt idx="36">
                  <c:v>3981.0717055349814</c:v>
                </c:pt>
                <c:pt idx="37">
                  <c:v>5011.8723362727342</c:v>
                </c:pt>
                <c:pt idx="38">
                  <c:v>6309.5734448019475</c:v>
                </c:pt>
                <c:pt idx="39">
                  <c:v>7943.2823472428345</c:v>
                </c:pt>
                <c:pt idx="40">
                  <c:v>10000.000000000025</c:v>
                </c:pt>
                <c:pt idx="41">
                  <c:v>12589.254117941706</c:v>
                </c:pt>
                <c:pt idx="42">
                  <c:v>15848.931924611177</c:v>
                </c:pt>
                <c:pt idx="43">
                  <c:v>19952.62314968885</c:v>
                </c:pt>
                <c:pt idx="44">
                  <c:v>25118.864315095871</c:v>
                </c:pt>
                <c:pt idx="45">
                  <c:v>31622.776601683883</c:v>
                </c:pt>
                <c:pt idx="46">
                  <c:v>39810.717055349844</c:v>
                </c:pt>
                <c:pt idx="47">
                  <c:v>50118.723362727382</c:v>
                </c:pt>
                <c:pt idx="48">
                  <c:v>63095.734448019524</c:v>
                </c:pt>
                <c:pt idx="49">
                  <c:v>79432.823472428412</c:v>
                </c:pt>
                <c:pt idx="50">
                  <c:v>100000.00000000033</c:v>
                </c:pt>
                <c:pt idx="51">
                  <c:v>125892.54117941715</c:v>
                </c:pt>
                <c:pt idx="52">
                  <c:v>158489.3192461119</c:v>
                </c:pt>
                <c:pt idx="53">
                  <c:v>199526.23149688868</c:v>
                </c:pt>
                <c:pt idx="54">
                  <c:v>251188.64315095893</c:v>
                </c:pt>
                <c:pt idx="55">
                  <c:v>316227.76601683913</c:v>
                </c:pt>
                <c:pt idx="56">
                  <c:v>398107.17055349879</c:v>
                </c:pt>
                <c:pt idx="57">
                  <c:v>501187.23362727423</c:v>
                </c:pt>
                <c:pt idx="58">
                  <c:v>630957.34448019578</c:v>
                </c:pt>
                <c:pt idx="59">
                  <c:v>794328.23472428473</c:v>
                </c:pt>
                <c:pt idx="60">
                  <c:v>1000000.0000000041</c:v>
                </c:pt>
              </c:numCache>
            </c:numRef>
          </c:xVal>
          <c:yVal>
            <c:numRef>
              <c:f>Sheet1!$B$2:$B$62</c:f>
              <c:numCache>
                <c:formatCode>General</c:formatCode>
                <c:ptCount val="61"/>
                <c:pt idx="0">
                  <c:v>0.99976458990221251</c:v>
                </c:pt>
                <c:pt idx="1">
                  <c:v>0.99962697845823045</c:v>
                </c:pt>
                <c:pt idx="2">
                  <c:v>0.99940899536773653</c:v>
                </c:pt>
                <c:pt idx="3">
                  <c:v>0.99906380736887079</c:v>
                </c:pt>
                <c:pt idx="4">
                  <c:v>0.99851745316652973</c:v>
                </c:pt>
                <c:pt idx="5">
                  <c:v>0.99765337319859726</c:v>
                </c:pt>
                <c:pt idx="6">
                  <c:v>0.99628848194861142</c:v>
                </c:pt>
                <c:pt idx="7">
                  <c:v>0.9941367035320734</c:v>
                </c:pt>
                <c:pt idx="8">
                  <c:v>0.99075474136319175</c:v>
                </c:pt>
                <c:pt idx="9">
                  <c:v>0.98546468552769884</c:v>
                </c:pt>
                <c:pt idx="10">
                  <c:v>0.97725137569766007</c:v>
                </c:pt>
                <c:pt idx="11">
                  <c:v>0.96464465015597356</c:v>
                </c:pt>
                <c:pt idx="12">
                  <c:v>0.94562685407002089</c:v>
                </c:pt>
                <c:pt idx="13">
                  <c:v>0.91766241146198158</c:v>
                </c:pt>
                <c:pt idx="14">
                  <c:v>0.87801435314667176</c:v>
                </c:pt>
                <c:pt idx="15">
                  <c:v>0.82451071732894898</c:v>
                </c:pt>
                <c:pt idx="16">
                  <c:v>0.75669547094102974</c:v>
                </c:pt>
                <c:pt idx="17">
                  <c:v>0.67681161788117206</c:v>
                </c:pt>
                <c:pt idx="18">
                  <c:v>0.58976643763821013</c:v>
                </c:pt>
                <c:pt idx="19">
                  <c:v>0.50177843335677552</c:v>
                </c:pt>
                <c:pt idx="20">
                  <c:v>0.41849353422779995</c:v>
                </c:pt>
                <c:pt idx="21">
                  <c:v>0.34371439592695402</c:v>
                </c:pt>
                <c:pt idx="22">
                  <c:v>0.27917569666348119</c:v>
                </c:pt>
                <c:pt idx="23">
                  <c:v>0.22501681008213018</c:v>
                </c:pt>
                <c:pt idx="24">
                  <c:v>0.18043088217974251</c:v>
                </c:pt>
                <c:pt idx="25">
                  <c:v>0.14419013292888511</c:v>
                </c:pt>
                <c:pt idx="26">
                  <c:v>0.11497623159185325</c:v>
                </c:pt>
                <c:pt idx="27">
                  <c:v>9.1552462751596522E-2</c:v>
                </c:pt>
                <c:pt idx="28">
                  <c:v>7.2835442905113096E-2</c:v>
                </c:pt>
                <c:pt idx="29">
                  <c:v>5.7911965772283636E-2</c:v>
                </c:pt>
                <c:pt idx="30">
                  <c:v>4.6029603636136944E-2</c:v>
                </c:pt>
                <c:pt idx="31">
                  <c:v>3.6576916337390845E-2</c:v>
                </c:pt>
                <c:pt idx="32">
                  <c:v>2.9061252498105625E-2</c:v>
                </c:pt>
                <c:pt idx="33">
                  <c:v>2.3087771643680689E-2</c:v>
                </c:pt>
                <c:pt idx="34">
                  <c:v>1.834107297724788E-2</c:v>
                </c:pt>
                <c:pt idx="35">
                  <c:v>1.4569736522371169E-2</c:v>
                </c:pt>
                <c:pt idx="36">
                  <c:v>1.1573606435495511E-2</c:v>
                </c:pt>
                <c:pt idx="37">
                  <c:v>9.1934696009414816E-3</c:v>
                </c:pt>
                <c:pt idx="38">
                  <c:v>7.3027463715914153E-3</c:v>
                </c:pt>
                <c:pt idx="39">
                  <c:v>5.8008347176224393E-3</c:v>
                </c:pt>
                <c:pt idx="40">
                  <c:v>4.6077954114552844E-3</c:v>
                </c:pt>
                <c:pt idx="41">
                  <c:v>3.6601163344762845E-3</c:v>
                </c:pt>
                <c:pt idx="42">
                  <c:v>2.9073409336052474E-3</c:v>
                </c:pt>
                <c:pt idx="43">
                  <c:v>2.3093865934640367E-3</c:v>
                </c:pt>
                <c:pt idx="44">
                  <c:v>1.834412781331301E-3</c:v>
                </c:pt>
                <c:pt idx="45">
                  <c:v>1.4571267711205277E-3</c:v>
                </c:pt>
                <c:pt idx="46">
                  <c:v>1.1574373893335106E-3</c:v>
                </c:pt>
                <c:pt idx="47">
                  <c:v>9.1938542554167416E-4</c:v>
                </c:pt>
                <c:pt idx="48">
                  <c:v>7.302939160058928E-4</c:v>
                </c:pt>
                <c:pt idx="49">
                  <c:v>5.8009313421816745E-4</c:v>
                </c:pt>
                <c:pt idx="50">
                  <c:v>4.6078438389063748E-4</c:v>
                </c:pt>
                <c:pt idx="51">
                  <c:v>3.6601406058405872E-4</c:v>
                </c:pt>
                <c:pt idx="52">
                  <c:v>2.9073530981487344E-4</c:v>
                </c:pt>
                <c:pt idx="53">
                  <c:v>2.3093926901923399E-4</c:v>
                </c:pt>
                <c:pt idx="54">
                  <c:v>1.8344158369382481E-4</c:v>
                </c:pt>
                <c:pt idx="55">
                  <c:v>1.4571283025531607E-4</c:v>
                </c:pt>
                <c:pt idx="56">
                  <c:v>1.1574381568684507E-4</c:v>
                </c:pt>
                <c:pt idx="57">
                  <c:v>9.1938581022053129E-5</c:v>
                </c:pt>
                <c:pt idx="58">
                  <c:v>7.302941088020705E-5</c:v>
                </c:pt>
                <c:pt idx="59">
                  <c:v>5.8009323084516456E-5</c:v>
                </c:pt>
                <c:pt idx="60">
                  <c:v>4.6078443231885928E-5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2168960"/>
        <c:axId val="72170496"/>
      </c:scatterChart>
      <c:valAx>
        <c:axId val="72168960"/>
        <c:scaling>
          <c:logBase val="10"/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72170496"/>
        <c:crosses val="autoZero"/>
        <c:crossBetween val="midCat"/>
      </c:valAx>
      <c:valAx>
        <c:axId val="721704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2168960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>
          <a:solidFill>
            <a:srgbClr val="FFFF00"/>
          </a:solidFill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spPr>
            <a:ln>
              <a:solidFill>
                <a:srgbClr val="FFFF00"/>
              </a:solidFill>
            </a:ln>
          </c:spPr>
          <c:marker>
            <c:symbol val="none"/>
          </c:marker>
          <c:xVal>
            <c:numRef>
              <c:f>Sheet1!$D$2:$D$62</c:f>
              <c:numCache>
                <c:formatCode>General</c:formatCode>
                <c:ptCount val="61"/>
                <c:pt idx="0">
                  <c:v>1</c:v>
                </c:pt>
                <c:pt idx="1">
                  <c:v>1.2589254117941673</c:v>
                </c:pt>
                <c:pt idx="2">
                  <c:v>1.5848931924611136</c:v>
                </c:pt>
                <c:pt idx="3">
                  <c:v>1.99526231496888</c:v>
                </c:pt>
                <c:pt idx="4">
                  <c:v>2.5118864315095806</c:v>
                </c:pt>
                <c:pt idx="5">
                  <c:v>3.16227766016838</c:v>
                </c:pt>
                <c:pt idx="6">
                  <c:v>3.9810717055349736</c:v>
                </c:pt>
                <c:pt idx="7">
                  <c:v>5.0118723362727247</c:v>
                </c:pt>
                <c:pt idx="8">
                  <c:v>6.3095734448019352</c:v>
                </c:pt>
                <c:pt idx="9">
                  <c:v>7.9432823472428185</c:v>
                </c:pt>
                <c:pt idx="10">
                  <c:v>10.000000000000005</c:v>
                </c:pt>
                <c:pt idx="11">
                  <c:v>12.58925411794168</c:v>
                </c:pt>
                <c:pt idx="12">
                  <c:v>15.848931924611145</c:v>
                </c:pt>
                <c:pt idx="13">
                  <c:v>19.952623149688812</c:v>
                </c:pt>
                <c:pt idx="14">
                  <c:v>25.118864315095824</c:v>
                </c:pt>
                <c:pt idx="15">
                  <c:v>31.622776601683825</c:v>
                </c:pt>
                <c:pt idx="16">
                  <c:v>39.81071705534977</c:v>
                </c:pt>
                <c:pt idx="17">
                  <c:v>50.118723362727287</c:v>
                </c:pt>
                <c:pt idx="18">
                  <c:v>63.0957344480194</c:v>
                </c:pt>
                <c:pt idx="19">
                  <c:v>79.432823472428254</c:v>
                </c:pt>
                <c:pt idx="20">
                  <c:v>100.00000000000014</c:v>
                </c:pt>
                <c:pt idx="21">
                  <c:v>125.89254117941691</c:v>
                </c:pt>
                <c:pt idx="22">
                  <c:v>158.48931924611159</c:v>
                </c:pt>
                <c:pt idx="23">
                  <c:v>199.52623149688827</c:v>
                </c:pt>
                <c:pt idx="24">
                  <c:v>251.18864315095843</c:v>
                </c:pt>
                <c:pt idx="25">
                  <c:v>316.22776601683847</c:v>
                </c:pt>
                <c:pt idx="26">
                  <c:v>398.10717055349795</c:v>
                </c:pt>
                <c:pt idx="27">
                  <c:v>501.1872336272732</c:v>
                </c:pt>
                <c:pt idx="28">
                  <c:v>630.95734448019448</c:v>
                </c:pt>
                <c:pt idx="29">
                  <c:v>794.32823472428311</c:v>
                </c:pt>
                <c:pt idx="30">
                  <c:v>1000.000000000002</c:v>
                </c:pt>
                <c:pt idx="31">
                  <c:v>1258.9254117941698</c:v>
                </c:pt>
                <c:pt idx="32">
                  <c:v>1584.8931924611168</c:v>
                </c:pt>
                <c:pt idx="33">
                  <c:v>1995.2623149688839</c:v>
                </c:pt>
                <c:pt idx="34">
                  <c:v>2511.8864315095857</c:v>
                </c:pt>
                <c:pt idx="35">
                  <c:v>3162.2776601683863</c:v>
                </c:pt>
                <c:pt idx="36">
                  <c:v>3981.0717055349814</c:v>
                </c:pt>
                <c:pt idx="37">
                  <c:v>5011.8723362727342</c:v>
                </c:pt>
                <c:pt idx="38">
                  <c:v>6309.5734448019475</c:v>
                </c:pt>
                <c:pt idx="39">
                  <c:v>7943.2823472428345</c:v>
                </c:pt>
                <c:pt idx="40">
                  <c:v>10000.000000000025</c:v>
                </c:pt>
                <c:pt idx="41">
                  <c:v>12589.254117941706</c:v>
                </c:pt>
                <c:pt idx="42">
                  <c:v>15848.931924611177</c:v>
                </c:pt>
                <c:pt idx="43">
                  <c:v>19952.62314968885</c:v>
                </c:pt>
                <c:pt idx="44">
                  <c:v>25118.864315095871</c:v>
                </c:pt>
                <c:pt idx="45">
                  <c:v>31622.776601683883</c:v>
                </c:pt>
                <c:pt idx="46">
                  <c:v>39810.717055349844</c:v>
                </c:pt>
                <c:pt idx="47">
                  <c:v>50118.723362727382</c:v>
                </c:pt>
                <c:pt idx="48">
                  <c:v>63095.734448019524</c:v>
                </c:pt>
                <c:pt idx="49">
                  <c:v>79432.823472428412</c:v>
                </c:pt>
                <c:pt idx="50">
                  <c:v>100000.00000000033</c:v>
                </c:pt>
                <c:pt idx="51">
                  <c:v>125892.54117941715</c:v>
                </c:pt>
                <c:pt idx="52">
                  <c:v>158489.3192461119</c:v>
                </c:pt>
                <c:pt idx="53">
                  <c:v>199526.23149688868</c:v>
                </c:pt>
                <c:pt idx="54">
                  <c:v>251188.64315095893</c:v>
                </c:pt>
                <c:pt idx="55">
                  <c:v>316227.76601683913</c:v>
                </c:pt>
                <c:pt idx="56">
                  <c:v>398107.17055349879</c:v>
                </c:pt>
                <c:pt idx="57">
                  <c:v>501187.23362727423</c:v>
                </c:pt>
                <c:pt idx="58">
                  <c:v>630957.34448019578</c:v>
                </c:pt>
                <c:pt idx="59">
                  <c:v>794328.23472428473</c:v>
                </c:pt>
                <c:pt idx="60">
                  <c:v>1000000.0000000041</c:v>
                </c:pt>
              </c:numCache>
            </c:numRef>
          </c:xVal>
          <c:yVal>
            <c:numRef>
              <c:f>Sheet1!$E$2:$E$62</c:f>
              <c:numCache>
                <c:formatCode>General</c:formatCode>
                <c:ptCount val="61"/>
                <c:pt idx="0">
                  <c:v>0.99999944027531085</c:v>
                </c:pt>
                <c:pt idx="1">
                  <c:v>0.99999911602819891</c:v>
                </c:pt>
                <c:pt idx="2">
                  <c:v>0.99999860213180447</c:v>
                </c:pt>
                <c:pt idx="3">
                  <c:v>0.99999778766253</c:v>
                </c:pt>
                <c:pt idx="4">
                  <c:v>0.99999649681979808</c:v>
                </c:pt>
                <c:pt idx="5">
                  <c:v>0.99999445098217909</c:v>
                </c:pt>
                <c:pt idx="6">
                  <c:v>0.9999912085737841</c:v>
                </c:pt>
                <c:pt idx="7">
                  <c:v>0.99998606976739723</c:v>
                </c:pt>
                <c:pt idx="8">
                  <c:v>0.9999779254704132</c:v>
                </c:pt>
                <c:pt idx="9">
                  <c:v>0.99996501803716842</c:v>
                </c:pt>
                <c:pt idx="10">
                  <c:v>0.99994456215786676</c:v>
                </c:pt>
                <c:pt idx="11">
                  <c:v>0.99991214434535181</c:v>
                </c:pt>
                <c:pt idx="12">
                  <c:v>0.99986077203276602</c:v>
                </c:pt>
                <c:pt idx="13">
                  <c:v>0.99977936862102013</c:v>
                </c:pt>
                <c:pt idx="14">
                  <c:v>0.99965039362476993</c:v>
                </c:pt>
                <c:pt idx="15">
                  <c:v>0.99944608423667813</c:v>
                </c:pt>
                <c:pt idx="16">
                  <c:v>0.99912253212579771</c:v>
                </c:pt>
                <c:pt idx="17">
                  <c:v>0.99861037963815469</c:v>
                </c:pt>
                <c:pt idx="18">
                  <c:v>0.99780028348541827</c:v>
                </c:pt>
                <c:pt idx="19">
                  <c:v>0.99652039630149669</c:v>
                </c:pt>
                <c:pt idx="20">
                  <c:v>0.99450196213691433</c:v>
                </c:pt>
                <c:pt idx="21">
                  <c:v>0.99132793245331663</c:v>
                </c:pt>
                <c:pt idx="22">
                  <c:v>0.9863591007695548</c:v>
                </c:pt>
                <c:pt idx="23">
                  <c:v>0.97863483353225511</c:v>
                </c:pt>
                <c:pt idx="24">
                  <c:v>0.9667559601566561</c:v>
                </c:pt>
                <c:pt idx="25">
                  <c:v>0.94878445020695135</c:v>
                </c:pt>
                <c:pt idx="26">
                  <c:v>0.92224721130415688</c:v>
                </c:pt>
                <c:pt idx="27">
                  <c:v>0.88440065630453679</c:v>
                </c:pt>
                <c:pt idx="28">
                  <c:v>0.8329290738981775</c:v>
                </c:pt>
                <c:pt idx="29">
                  <c:v>0.76706225452235421</c:v>
                </c:pt>
                <c:pt idx="30">
                  <c:v>0.68863370977934657</c:v>
                </c:pt>
                <c:pt idx="31">
                  <c:v>0.60223071744534318</c:v>
                </c:pt>
                <c:pt idx="32">
                  <c:v>0.5140023593825247</c:v>
                </c:pt>
                <c:pt idx="33">
                  <c:v>0.42977547106208797</c:v>
                </c:pt>
                <c:pt idx="34">
                  <c:v>0.35364869229978385</c:v>
                </c:pt>
                <c:pt idx="35">
                  <c:v>0.28762934973562099</c:v>
                </c:pt>
                <c:pt idx="36">
                  <c:v>0.23204182191215753</c:v>
                </c:pt>
                <c:pt idx="37">
                  <c:v>0.1861763619131192</c:v>
                </c:pt>
                <c:pt idx="38">
                  <c:v>0.14884015838581324</c:v>
                </c:pt>
                <c:pt idx="39">
                  <c:v>0.11871421300540974</c:v>
                </c:pt>
                <c:pt idx="40">
                  <c:v>9.4544231292139708E-2</c:v>
                </c:pt>
                <c:pt idx="41">
                  <c:v>7.5223325517191936E-2</c:v>
                </c:pt>
                <c:pt idx="42">
                  <c:v>5.9814497695554178E-2</c:v>
                </c:pt>
                <c:pt idx="43">
                  <c:v>4.7543741953123726E-2</c:v>
                </c:pt>
                <c:pt idx="44">
                  <c:v>3.7781098151402993E-2</c:v>
                </c:pt>
                <c:pt idx="45">
                  <c:v>3.0018500550246078E-2</c:v>
                </c:pt>
                <c:pt idx="46">
                  <c:v>2.3848508269756093E-2</c:v>
                </c:pt>
                <c:pt idx="47">
                  <c:v>1.8945531851150471E-2</c:v>
                </c:pt>
                <c:pt idx="48">
                  <c:v>1.5049967676055114E-2</c:v>
                </c:pt>
                <c:pt idx="49">
                  <c:v>1.1955113923590749E-2</c:v>
                </c:pt>
                <c:pt idx="50">
                  <c:v>9.4965349910894579E-3</c:v>
                </c:pt>
                <c:pt idx="51">
                  <c:v>7.5434914070320333E-3</c:v>
                </c:pt>
                <c:pt idx="52">
                  <c:v>5.992071130383558E-3</c:v>
                </c:pt>
                <c:pt idx="53">
                  <c:v>4.7597028175365812E-3</c:v>
                </c:pt>
                <c:pt idx="54">
                  <c:v>3.7807821416589891E-3</c:v>
                </c:pt>
                <c:pt idx="55">
                  <c:v>3.003189925702544E-3</c:v>
                </c:pt>
                <c:pt idx="56">
                  <c:v>2.3855225222757645E-3</c:v>
                </c:pt>
                <c:pt idx="57">
                  <c:v>1.8948898837611592E-3</c:v>
                </c:pt>
                <c:pt idx="58">
                  <c:v>1.5051655336031772E-3</c:v>
                </c:pt>
                <c:pt idx="59">
                  <c:v>1.1955959810787432E-3</c:v>
                </c:pt>
                <c:pt idx="60">
                  <c:v>9.4969589558931752E-4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7048064"/>
        <c:axId val="77053952"/>
      </c:scatterChart>
      <c:valAx>
        <c:axId val="77048064"/>
        <c:scaling>
          <c:logBase val="10"/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rgbClr val="FFFF00"/>
                </a:solidFill>
              </a:defRPr>
            </a:pPr>
            <a:endParaRPr lang="en-US"/>
          </a:p>
        </c:txPr>
        <c:crossAx val="77053952"/>
        <c:crosses val="autoZero"/>
        <c:crossBetween val="midCat"/>
      </c:valAx>
      <c:valAx>
        <c:axId val="770539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rgbClr val="FFFF00"/>
                </a:solidFill>
              </a:defRPr>
            </a:pPr>
            <a:endParaRPr lang="en-US"/>
          </a:p>
        </c:txPr>
        <c:crossAx val="77048064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marker>
            <c:symbol val="none"/>
          </c:marker>
          <c:xVal>
            <c:numRef>
              <c:f>Sheet1!$A$3:$A$56</c:f>
              <c:numCache>
                <c:formatCode>General</c:formatCode>
                <c:ptCount val="5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15</c:v>
                </c:pt>
                <c:pt idx="11">
                  <c:v>20</c:v>
                </c:pt>
                <c:pt idx="12">
                  <c:v>25</c:v>
                </c:pt>
                <c:pt idx="13">
                  <c:v>30</c:v>
                </c:pt>
                <c:pt idx="14">
                  <c:v>35</c:v>
                </c:pt>
                <c:pt idx="15">
                  <c:v>40</c:v>
                </c:pt>
                <c:pt idx="16">
                  <c:v>45</c:v>
                </c:pt>
                <c:pt idx="17">
                  <c:v>50</c:v>
                </c:pt>
                <c:pt idx="18">
                  <c:v>55</c:v>
                </c:pt>
                <c:pt idx="19">
                  <c:v>60</c:v>
                </c:pt>
                <c:pt idx="20">
                  <c:v>65</c:v>
                </c:pt>
                <c:pt idx="21">
                  <c:v>70</c:v>
                </c:pt>
                <c:pt idx="22">
                  <c:v>75</c:v>
                </c:pt>
                <c:pt idx="23">
                  <c:v>80</c:v>
                </c:pt>
                <c:pt idx="24">
                  <c:v>85</c:v>
                </c:pt>
                <c:pt idx="25">
                  <c:v>90</c:v>
                </c:pt>
                <c:pt idx="26">
                  <c:v>95</c:v>
                </c:pt>
                <c:pt idx="27">
                  <c:v>100</c:v>
                </c:pt>
                <c:pt idx="28">
                  <c:v>110</c:v>
                </c:pt>
                <c:pt idx="29">
                  <c:v>120</c:v>
                </c:pt>
                <c:pt idx="30">
                  <c:v>130</c:v>
                </c:pt>
                <c:pt idx="31">
                  <c:v>140</c:v>
                </c:pt>
                <c:pt idx="32">
                  <c:v>150</c:v>
                </c:pt>
                <c:pt idx="33">
                  <c:v>160</c:v>
                </c:pt>
                <c:pt idx="34">
                  <c:v>170</c:v>
                </c:pt>
                <c:pt idx="35">
                  <c:v>180</c:v>
                </c:pt>
                <c:pt idx="36">
                  <c:v>190</c:v>
                </c:pt>
                <c:pt idx="37">
                  <c:v>200</c:v>
                </c:pt>
                <c:pt idx="38">
                  <c:v>250</c:v>
                </c:pt>
                <c:pt idx="39">
                  <c:v>300</c:v>
                </c:pt>
                <c:pt idx="40">
                  <c:v>350</c:v>
                </c:pt>
                <c:pt idx="41">
                  <c:v>400</c:v>
                </c:pt>
                <c:pt idx="42">
                  <c:v>450</c:v>
                </c:pt>
                <c:pt idx="43">
                  <c:v>500</c:v>
                </c:pt>
                <c:pt idx="44">
                  <c:v>600</c:v>
                </c:pt>
                <c:pt idx="45">
                  <c:v>700</c:v>
                </c:pt>
                <c:pt idx="46">
                  <c:v>800</c:v>
                </c:pt>
                <c:pt idx="47">
                  <c:v>900</c:v>
                </c:pt>
                <c:pt idx="48">
                  <c:v>1000</c:v>
                </c:pt>
                <c:pt idx="49">
                  <c:v>1500</c:v>
                </c:pt>
                <c:pt idx="50">
                  <c:v>2000</c:v>
                </c:pt>
                <c:pt idx="51">
                  <c:v>3000</c:v>
                </c:pt>
                <c:pt idx="52">
                  <c:v>4000</c:v>
                </c:pt>
                <c:pt idx="53">
                  <c:v>5000</c:v>
                </c:pt>
              </c:numCache>
            </c:numRef>
          </c:xVal>
          <c:yVal>
            <c:numRef>
              <c:f>Sheet1!$C$3:$C$56</c:f>
              <c:numCache>
                <c:formatCode>General</c:formatCode>
                <c:ptCount val="5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0.96</c:v>
                </c:pt>
                <c:pt idx="11">
                  <c:v>0.94</c:v>
                </c:pt>
                <c:pt idx="12">
                  <c:v>0.9</c:v>
                </c:pt>
                <c:pt idx="13">
                  <c:v>0.88</c:v>
                </c:pt>
                <c:pt idx="14">
                  <c:v>0.82</c:v>
                </c:pt>
                <c:pt idx="15">
                  <c:v>0.76</c:v>
                </c:pt>
                <c:pt idx="16">
                  <c:v>0.74</c:v>
                </c:pt>
                <c:pt idx="17">
                  <c:v>0.7</c:v>
                </c:pt>
                <c:pt idx="18">
                  <c:v>0.68</c:v>
                </c:pt>
                <c:pt idx="19">
                  <c:v>0.64</c:v>
                </c:pt>
                <c:pt idx="20">
                  <c:v>0.6</c:v>
                </c:pt>
                <c:pt idx="21">
                  <c:v>0.57999999999999996</c:v>
                </c:pt>
                <c:pt idx="22">
                  <c:v>0.56000000000000005</c:v>
                </c:pt>
                <c:pt idx="23">
                  <c:v>0.54</c:v>
                </c:pt>
                <c:pt idx="24">
                  <c:v>0.52</c:v>
                </c:pt>
                <c:pt idx="25">
                  <c:v>0.5</c:v>
                </c:pt>
                <c:pt idx="26">
                  <c:v>0.48</c:v>
                </c:pt>
                <c:pt idx="27">
                  <c:v>0.46</c:v>
                </c:pt>
                <c:pt idx="28">
                  <c:v>0.42</c:v>
                </c:pt>
                <c:pt idx="29">
                  <c:v>0.4</c:v>
                </c:pt>
                <c:pt idx="30">
                  <c:v>0.38</c:v>
                </c:pt>
                <c:pt idx="31">
                  <c:v>0.36</c:v>
                </c:pt>
                <c:pt idx="32">
                  <c:v>0.34</c:v>
                </c:pt>
                <c:pt idx="33">
                  <c:v>0.32</c:v>
                </c:pt>
                <c:pt idx="34">
                  <c:v>0.3</c:v>
                </c:pt>
                <c:pt idx="35">
                  <c:v>0.3</c:v>
                </c:pt>
                <c:pt idx="36">
                  <c:v>0.28000000000000003</c:v>
                </c:pt>
                <c:pt idx="37">
                  <c:v>0.26</c:v>
                </c:pt>
                <c:pt idx="38">
                  <c:v>0.22</c:v>
                </c:pt>
                <c:pt idx="39">
                  <c:v>0.2</c:v>
                </c:pt>
                <c:pt idx="40">
                  <c:v>0.18</c:v>
                </c:pt>
                <c:pt idx="41">
                  <c:v>0.16</c:v>
                </c:pt>
                <c:pt idx="42">
                  <c:v>0.14000000000000001</c:v>
                </c:pt>
                <c:pt idx="43">
                  <c:v>0.14000000000000001</c:v>
                </c:pt>
                <c:pt idx="44">
                  <c:v>0.14000000000000001</c:v>
                </c:pt>
                <c:pt idx="45">
                  <c:v>0.12</c:v>
                </c:pt>
                <c:pt idx="46">
                  <c:v>0.12</c:v>
                </c:pt>
                <c:pt idx="47">
                  <c:v>0.1</c:v>
                </c:pt>
                <c:pt idx="48">
                  <c:v>0.1</c:v>
                </c:pt>
                <c:pt idx="49">
                  <c:v>0.08</c:v>
                </c:pt>
                <c:pt idx="50">
                  <c:v>0.08</c:v>
                </c:pt>
                <c:pt idx="51">
                  <c:v>0.08</c:v>
                </c:pt>
                <c:pt idx="52">
                  <c:v>0.08</c:v>
                </c:pt>
                <c:pt idx="53">
                  <c:v>0.06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6324352"/>
        <c:axId val="86325888"/>
      </c:scatterChart>
      <c:valAx>
        <c:axId val="86324352"/>
        <c:scaling>
          <c:logBase val="10"/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6325888"/>
        <c:crosses val="autoZero"/>
        <c:crossBetween val="midCat"/>
      </c:valAx>
      <c:valAx>
        <c:axId val="863258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6324352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marker>
            <c:symbol val="none"/>
          </c:marker>
          <c:xVal>
            <c:numRef>
              <c:f>Sheet1!$F$3:$F$41</c:f>
              <c:numCache>
                <c:formatCode>General</c:formatCode>
                <c:ptCount val="39"/>
                <c:pt idx="0">
                  <c:v>1</c:v>
                </c:pt>
                <c:pt idx="1">
                  <c:v>10</c:v>
                </c:pt>
                <c:pt idx="2">
                  <c:v>50</c:v>
                </c:pt>
                <c:pt idx="3">
                  <c:v>100</c:v>
                </c:pt>
                <c:pt idx="4">
                  <c:v>200</c:v>
                </c:pt>
                <c:pt idx="5">
                  <c:v>300</c:v>
                </c:pt>
                <c:pt idx="6">
                  <c:v>400</c:v>
                </c:pt>
                <c:pt idx="7">
                  <c:v>500</c:v>
                </c:pt>
                <c:pt idx="8">
                  <c:v>600</c:v>
                </c:pt>
                <c:pt idx="9">
                  <c:v>700</c:v>
                </c:pt>
                <c:pt idx="10">
                  <c:v>800</c:v>
                </c:pt>
                <c:pt idx="11">
                  <c:v>900</c:v>
                </c:pt>
                <c:pt idx="12">
                  <c:v>1000</c:v>
                </c:pt>
                <c:pt idx="13">
                  <c:v>1200</c:v>
                </c:pt>
                <c:pt idx="14">
                  <c:v>1400</c:v>
                </c:pt>
                <c:pt idx="15">
                  <c:v>1600</c:v>
                </c:pt>
                <c:pt idx="16">
                  <c:v>1800</c:v>
                </c:pt>
                <c:pt idx="17">
                  <c:v>1900</c:v>
                </c:pt>
                <c:pt idx="18">
                  <c:v>2000</c:v>
                </c:pt>
                <c:pt idx="19">
                  <c:v>2200</c:v>
                </c:pt>
                <c:pt idx="20">
                  <c:v>2400</c:v>
                </c:pt>
                <c:pt idx="21">
                  <c:v>2600</c:v>
                </c:pt>
                <c:pt idx="22">
                  <c:v>2800</c:v>
                </c:pt>
                <c:pt idx="23">
                  <c:v>3000</c:v>
                </c:pt>
                <c:pt idx="24">
                  <c:v>3500</c:v>
                </c:pt>
                <c:pt idx="25">
                  <c:v>4000</c:v>
                </c:pt>
                <c:pt idx="26">
                  <c:v>4500</c:v>
                </c:pt>
                <c:pt idx="27">
                  <c:v>5000</c:v>
                </c:pt>
                <c:pt idx="28">
                  <c:v>6000</c:v>
                </c:pt>
                <c:pt idx="29">
                  <c:v>7000</c:v>
                </c:pt>
                <c:pt idx="30">
                  <c:v>8000</c:v>
                </c:pt>
                <c:pt idx="31">
                  <c:v>9000</c:v>
                </c:pt>
                <c:pt idx="32">
                  <c:v>10000</c:v>
                </c:pt>
                <c:pt idx="33">
                  <c:v>20000</c:v>
                </c:pt>
                <c:pt idx="34">
                  <c:v>30000</c:v>
                </c:pt>
                <c:pt idx="35">
                  <c:v>40000</c:v>
                </c:pt>
                <c:pt idx="36">
                  <c:v>50000</c:v>
                </c:pt>
                <c:pt idx="37">
                  <c:v>100000</c:v>
                </c:pt>
                <c:pt idx="38">
                  <c:v>1000000</c:v>
                </c:pt>
              </c:numCache>
            </c:numRef>
          </c:xVal>
          <c:yVal>
            <c:numRef>
              <c:f>Sheet1!$H$3:$H$41</c:f>
              <c:numCache>
                <c:formatCode>General</c:formatCode>
                <c:ptCount val="39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0.98</c:v>
                </c:pt>
                <c:pt idx="5">
                  <c:v>0.96</c:v>
                </c:pt>
                <c:pt idx="6">
                  <c:v>0.92</c:v>
                </c:pt>
                <c:pt idx="7">
                  <c:v>0.88</c:v>
                </c:pt>
                <c:pt idx="8">
                  <c:v>0.86</c:v>
                </c:pt>
                <c:pt idx="9">
                  <c:v>0.82</c:v>
                </c:pt>
                <c:pt idx="10">
                  <c:v>0.78</c:v>
                </c:pt>
                <c:pt idx="11">
                  <c:v>0.74</c:v>
                </c:pt>
                <c:pt idx="12">
                  <c:v>0.72</c:v>
                </c:pt>
                <c:pt idx="13">
                  <c:v>0.66</c:v>
                </c:pt>
                <c:pt idx="14">
                  <c:v>0.6</c:v>
                </c:pt>
                <c:pt idx="15">
                  <c:v>0.56000000000000005</c:v>
                </c:pt>
                <c:pt idx="16">
                  <c:v>0.52</c:v>
                </c:pt>
                <c:pt idx="17">
                  <c:v>0.5</c:v>
                </c:pt>
                <c:pt idx="18">
                  <c:v>0.48</c:v>
                </c:pt>
                <c:pt idx="19">
                  <c:v>0.44</c:v>
                </c:pt>
                <c:pt idx="20">
                  <c:v>0.4</c:v>
                </c:pt>
                <c:pt idx="21">
                  <c:v>0.38</c:v>
                </c:pt>
                <c:pt idx="22">
                  <c:v>0.36</c:v>
                </c:pt>
                <c:pt idx="23">
                  <c:v>0.36</c:v>
                </c:pt>
                <c:pt idx="24">
                  <c:v>0.32</c:v>
                </c:pt>
                <c:pt idx="25">
                  <c:v>0.28000000000000003</c:v>
                </c:pt>
                <c:pt idx="26">
                  <c:v>0.24</c:v>
                </c:pt>
                <c:pt idx="27">
                  <c:v>0.24</c:v>
                </c:pt>
                <c:pt idx="28">
                  <c:v>0.2</c:v>
                </c:pt>
                <c:pt idx="29">
                  <c:v>0.2</c:v>
                </c:pt>
                <c:pt idx="30">
                  <c:v>0.18</c:v>
                </c:pt>
                <c:pt idx="31">
                  <c:v>0.18</c:v>
                </c:pt>
                <c:pt idx="32">
                  <c:v>0.16</c:v>
                </c:pt>
                <c:pt idx="33">
                  <c:v>0.14000000000000001</c:v>
                </c:pt>
                <c:pt idx="34">
                  <c:v>0.12</c:v>
                </c:pt>
                <c:pt idx="35">
                  <c:v>0.1</c:v>
                </c:pt>
                <c:pt idx="36">
                  <c:v>0.1</c:v>
                </c:pt>
                <c:pt idx="37">
                  <c:v>0.1</c:v>
                </c:pt>
                <c:pt idx="38">
                  <c:v>0.1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6349696"/>
        <c:axId val="86351232"/>
      </c:scatterChart>
      <c:valAx>
        <c:axId val="86349696"/>
        <c:scaling>
          <c:logBase val="10"/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6351232"/>
        <c:crosses val="autoZero"/>
        <c:crossBetween val="midCat"/>
      </c:valAx>
      <c:valAx>
        <c:axId val="863512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6349696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CF6BB1D-2A35-4A87-BEBF-0CCD1A0643C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3501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848CC9-4AD6-4FAC-B4B0-43C77CBDAB5B}" type="slidenum">
              <a:rPr lang="en-US"/>
              <a:pPr/>
              <a:t>1</a:t>
            </a:fld>
            <a:endParaRPr lang="en-US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0E0013-AA4A-47BE-96DF-40696BE76951}" type="slidenum">
              <a:rPr lang="en-US"/>
              <a:pPr/>
              <a:t>2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A9F600-49D5-4149-B069-ADE46EEAFBC9}" type="slidenum">
              <a:rPr lang="en-US"/>
              <a:pPr/>
              <a:t>4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A9F600-49D5-4149-B069-ADE46EEAFBC9}" type="slidenum">
              <a:rPr lang="en-US"/>
              <a:pPr/>
              <a:t>5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A9F600-49D5-4149-B069-ADE46EEAFBC9}" type="slidenum">
              <a:rPr lang="en-US"/>
              <a:pPr/>
              <a:t>6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A9F600-49D5-4149-B069-ADE46EEAFBC9}" type="slidenum">
              <a:rPr lang="en-US"/>
              <a:pPr/>
              <a:t>7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42925" y="2914650"/>
            <a:ext cx="8153400" cy="70485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defRPr sz="36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42925" y="3638550"/>
            <a:ext cx="8153400" cy="68580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161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00825" y="808038"/>
            <a:ext cx="2171700" cy="5440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" y="808038"/>
            <a:ext cx="6362700" cy="5440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863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101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01790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057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057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051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388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656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8878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621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5170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5725" y="808038"/>
            <a:ext cx="8686800" cy="71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2057400"/>
            <a:ext cx="73152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/>
              <a:t>Frequency response</a:t>
            </a:r>
            <a:endParaRPr lang="en-US" dirty="0"/>
          </a:p>
          <a:p>
            <a:endParaRPr lang="en-US" dirty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/>
              <a:t>Lab </a:t>
            </a:r>
            <a:r>
              <a:rPr lang="en-US" dirty="0" smtClean="0"/>
              <a:t>7.2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Info</a:t>
            </a:r>
            <a:endParaRPr lang="ru-RU" sz="4000" dirty="0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066800" y="2057400"/>
            <a:ext cx="7315200" cy="4572000"/>
          </a:xfrm>
        </p:spPr>
        <p:txBody>
          <a:bodyPr/>
          <a:lstStyle/>
          <a:p>
            <a:r>
              <a:rPr lang="en-US" sz="2000" b="1" dirty="0" smtClean="0"/>
              <a:t>Purpose – </a:t>
            </a:r>
            <a:r>
              <a:rPr lang="en-US" sz="1800" dirty="0" smtClean="0"/>
              <a:t>To measure the frequency response of a RC circuit.</a:t>
            </a:r>
          </a:p>
          <a:p>
            <a:endParaRPr lang="en-US" sz="1800" dirty="0" smtClean="0"/>
          </a:p>
          <a:p>
            <a:r>
              <a:rPr lang="en-US" sz="2000" b="1" dirty="0" smtClean="0"/>
              <a:t>Materials</a:t>
            </a:r>
            <a:r>
              <a:rPr lang="en-US" sz="1800" dirty="0" smtClean="0"/>
              <a:t> –  1 2.2k</a:t>
            </a:r>
            <a:r>
              <a:rPr lang="el-GR" sz="1800" dirty="0" smtClean="0"/>
              <a:t>Ω</a:t>
            </a:r>
            <a:r>
              <a:rPr lang="en-US" sz="1800" dirty="0" smtClean="0"/>
              <a:t> resistor, 1uf, .47uf, and .1uf capacitors, Misc. wires</a:t>
            </a:r>
          </a:p>
          <a:p>
            <a:endParaRPr lang="en-US" sz="1800" dirty="0" smtClean="0"/>
          </a:p>
          <a:p>
            <a:r>
              <a:rPr lang="en-US" sz="2000" b="1" dirty="0" smtClean="0"/>
              <a:t>Tools</a:t>
            </a:r>
            <a:r>
              <a:rPr lang="en-US" sz="1800" dirty="0" smtClean="0"/>
              <a:t> – TDS-220 oscilloscope, GFG-8210 function generator,</a:t>
            </a:r>
          </a:p>
          <a:p>
            <a:pPr marL="0" indent="0">
              <a:buNone/>
            </a:pPr>
            <a:r>
              <a:rPr lang="en-US" sz="1800" dirty="0"/>
              <a:t>	 </a:t>
            </a:r>
            <a:r>
              <a:rPr lang="en-US" sz="1800" dirty="0" smtClean="0"/>
              <a:t>    Elvis II+</a:t>
            </a:r>
          </a:p>
          <a:p>
            <a:endParaRPr lang="ru-RU" sz="1800" dirty="0" smtClean="0"/>
          </a:p>
          <a:p>
            <a:pPr>
              <a:lnSpc>
                <a:spcPct val="80000"/>
              </a:lnSpc>
            </a:pPr>
            <a:r>
              <a:rPr lang="en-US" sz="2000" b="1" dirty="0" smtClean="0"/>
              <a:t>Procedure</a:t>
            </a:r>
            <a:r>
              <a:rPr lang="en-US" sz="1800" dirty="0" smtClean="0"/>
              <a:t> – </a:t>
            </a:r>
            <a:r>
              <a:rPr lang="en-US" sz="1800" dirty="0"/>
              <a:t>build the circuit in </a:t>
            </a:r>
            <a:r>
              <a:rPr lang="en-US" sz="1800" dirty="0" err="1"/>
              <a:t>Multisim</a:t>
            </a:r>
            <a:r>
              <a:rPr lang="en-US" sz="1800" dirty="0"/>
              <a:t> 12. Measure </a:t>
            </a:r>
            <a:r>
              <a:rPr lang="en-US" sz="1800" dirty="0" smtClean="0"/>
              <a:t>the </a:t>
            </a:r>
            <a:r>
              <a:rPr lang="en-US" sz="1800" dirty="0" err="1" smtClean="0"/>
              <a:t>frequecy</a:t>
            </a:r>
            <a:r>
              <a:rPr lang="en-US" sz="1800" dirty="0" smtClean="0"/>
              <a:t> response with a bode plotter. Record </a:t>
            </a:r>
            <a:r>
              <a:rPr lang="en-US" sz="1800" dirty="0"/>
              <a:t>the data. Go to the lab, build the circuit on the </a:t>
            </a:r>
            <a:r>
              <a:rPr lang="en-US" sz="1800" dirty="0" err="1"/>
              <a:t>Evlis</a:t>
            </a:r>
            <a:r>
              <a:rPr lang="en-US" sz="1800" dirty="0"/>
              <a:t> </a:t>
            </a:r>
            <a:r>
              <a:rPr lang="en-US" sz="1800" dirty="0" smtClean="0"/>
              <a:t>II+. Starting at a low frequency, record </a:t>
            </a:r>
            <a:r>
              <a:rPr lang="en-US" sz="1800" dirty="0" err="1" smtClean="0"/>
              <a:t>Va</a:t>
            </a:r>
            <a:r>
              <a:rPr lang="en-US" sz="1800" dirty="0" smtClean="0"/>
              <a:t> and </a:t>
            </a:r>
            <a:r>
              <a:rPr lang="en-US" sz="1800" dirty="0" err="1" smtClean="0"/>
              <a:t>vb</a:t>
            </a:r>
            <a:r>
              <a:rPr lang="en-US" sz="1800" dirty="0" smtClean="0"/>
              <a:t> voltage levels, slowly increase the frequency at regular intervals and adjust function generator so peak-to-peak </a:t>
            </a:r>
            <a:r>
              <a:rPr lang="en-US" sz="1800" dirty="0" err="1" smtClean="0"/>
              <a:t>Va</a:t>
            </a:r>
            <a:r>
              <a:rPr lang="en-US" sz="1800" dirty="0" smtClean="0"/>
              <a:t> voltage constantly read 1v. Graph your readings and compare </a:t>
            </a:r>
            <a:r>
              <a:rPr lang="en-US" sz="1800" dirty="0"/>
              <a:t>the </a:t>
            </a:r>
            <a:r>
              <a:rPr lang="en-US" sz="1800" dirty="0" smtClean="0"/>
              <a:t>graphs/readings </a:t>
            </a:r>
            <a:r>
              <a:rPr lang="en-US" sz="1800" dirty="0"/>
              <a:t>from the simulation and the real circuit.</a:t>
            </a:r>
            <a:endParaRPr lang="ru-RU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Circuit</a:t>
            </a:r>
            <a:endParaRPr lang="en-US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84" y="1843087"/>
            <a:ext cx="4134500" cy="3719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383" y="2500314"/>
            <a:ext cx="5099533" cy="2071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62509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762000"/>
            <a:ext cx="6934200" cy="715963"/>
          </a:xfrm>
        </p:spPr>
        <p:txBody>
          <a:bodyPr/>
          <a:lstStyle/>
          <a:p>
            <a:r>
              <a:rPr lang="en-US" sz="4000" dirty="0" err="1" smtClean="0">
                <a:solidFill>
                  <a:schemeClr val="tx1"/>
                </a:solidFill>
              </a:rPr>
              <a:t>Sim</a:t>
            </a:r>
            <a:r>
              <a:rPr lang="en-US" sz="4000" dirty="0" smtClean="0">
                <a:solidFill>
                  <a:schemeClr val="tx1"/>
                </a:solidFill>
              </a:rPr>
              <a:t> Results</a:t>
            </a:r>
            <a:endParaRPr lang="en-US" sz="4000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23975"/>
            <a:ext cx="9134475" cy="553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0330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762000"/>
            <a:ext cx="6934200" cy="715963"/>
          </a:xfrm>
        </p:spPr>
        <p:txBody>
          <a:bodyPr/>
          <a:lstStyle/>
          <a:p>
            <a:r>
              <a:rPr lang="en-US" sz="4000" dirty="0" err="1" smtClean="0">
                <a:solidFill>
                  <a:schemeClr val="tx1"/>
                </a:solidFill>
              </a:rPr>
              <a:t>Sim</a:t>
            </a:r>
            <a:r>
              <a:rPr lang="en-US" sz="4000" dirty="0" smtClean="0">
                <a:solidFill>
                  <a:schemeClr val="tx1"/>
                </a:solidFill>
              </a:rPr>
              <a:t> Results</a:t>
            </a:r>
            <a:endParaRPr lang="en-US" sz="4000" dirty="0">
              <a:solidFill>
                <a:schemeClr val="tx1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4742031"/>
              </p:ext>
            </p:extLst>
          </p:nvPr>
        </p:nvGraphicFramePr>
        <p:xfrm>
          <a:off x="-9525" y="1447800"/>
          <a:ext cx="3057525" cy="99547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01040"/>
                <a:gridCol w="701040"/>
                <a:gridCol w="198120"/>
                <a:gridCol w="762000"/>
                <a:gridCol w="695325"/>
              </a:tblGrid>
              <a:tr h="231715"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u="none" strike="noStrike">
                          <a:effectLst/>
                        </a:rPr>
                        <a:t>X--Trace 1::[V(vout)/V(vin)]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fr-FR" sz="1000" u="none" strike="noStrike">
                          <a:effectLst/>
                        </a:rPr>
                        <a:t>Y--Trace 1::[V(vout)/V(vin)]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u="none" strike="noStrike">
                          <a:effectLst/>
                        </a:rPr>
                        <a:t>X--Trace 2::[V(vout_2)/V(vin_2)]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u="none" strike="noStrike" dirty="0">
                          <a:effectLst/>
                        </a:rPr>
                        <a:t>Y--Trace 2::[V(vout_2)/V(vin_2)]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0.999765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0.999999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1.258925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0.999627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1.258925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0.999999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1.584893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0.999409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1.584893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0.999999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1.995262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0.999064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1.995262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0.999998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2.511886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0.998517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2.511886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0.999996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3.162278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0.997653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3.162278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0.999994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3.981072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0.996288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3.981072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0.999991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5.011872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0.994137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5.011872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0.999986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6.309573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0.990755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6.309573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0.999978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7.943282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0.985465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7.943282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0.999965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0.977251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0.999945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12.58925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0.964645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12.58925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0.999912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15.84893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0.945627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15.84893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0.999861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19.95262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0.917662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19.95262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0.999779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25.11886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0.878014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25.11886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0.99965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31.62278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0.824511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31.62278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0.999446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39.81072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0.756695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39.81072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0.999123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50.11872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0.676812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50.11872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0.99861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63.09573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0.589766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63.09573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79.43282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0.501778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79.43282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0.99652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0.418494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0.994502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125.8925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0.343714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125.8925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0.991328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158.4893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0.279176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158.4893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0.986359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199.5262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0.225017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199.5262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0.978635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251.1886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0.180431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251.1886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0.966756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316.2278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0.14419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316.2278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0.948784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398.1072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0.114976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398.1072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0.922247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501.1872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0.091552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501.1872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0.884401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630.9573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0.072835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630.9573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0.832929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794.3282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0.057912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794.3282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0.767062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0.04603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0.688634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1258.925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0.036577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1258.925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0.602231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1584.893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0.029061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1584.893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0.514002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1995.262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0.023088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1995.262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0.429775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2511.886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0.018341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2511.886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0.353649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3162.278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0.01457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3162.278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0.287629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3981.072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0.011574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3981.072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0.232042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5011.872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0.009193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5011.872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0.186176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6309.573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0.007303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6309.573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0.14884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7943.282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0.005801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7943.282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0.118714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0.004608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0.094544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12589.25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0.00366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12589.25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0.075223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15848.93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0.002907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15848.93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0.059814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19952.62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0.002309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19952.62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0.047544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25118.86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0.001834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25118.86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0.037781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31622.78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0.001457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31622.78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0.030019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39810.72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0.001157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39810.72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0.023849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50118.72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0.000919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50118.72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0.018946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63095.73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0.00073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63095.73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0.01505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79432.82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0.00058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79432.82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0.011955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100000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0.000461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100000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0.009497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125892.5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0.000366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125892.5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0.007543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158489.3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0.000291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158489.3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0.005992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199526.2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0.000231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199526.2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0.00476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251188.6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0.000183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251188.6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0.003781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316227.8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0.000146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316227.8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0.003003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398107.2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0.000116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398107.2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0.002386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501187.2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9.19E-05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501187.2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0.001895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630957.3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7.3E-05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630957.3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0.001505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794328.2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5.8E-05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794328.2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0.001196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  <a:tr h="6490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1000000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4.61E-05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1000000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0.00095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245" marR="3245" marT="3245" marB="0" anchor="b"/>
                </a:tc>
              </a:tr>
            </a:tbl>
          </a:graphicData>
        </a:graphic>
      </p:graphicFrame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48622612"/>
              </p:ext>
            </p:extLst>
          </p:nvPr>
        </p:nvGraphicFramePr>
        <p:xfrm>
          <a:off x="3505200" y="12954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4649256"/>
              </p:ext>
            </p:extLst>
          </p:nvPr>
        </p:nvGraphicFramePr>
        <p:xfrm>
          <a:off x="3581400" y="41148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1833851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762000"/>
            <a:ext cx="6934200" cy="715963"/>
          </a:xfrm>
        </p:spPr>
        <p:txBody>
          <a:bodyPr/>
          <a:lstStyle/>
          <a:p>
            <a:r>
              <a:rPr lang="en-US" sz="4000" dirty="0" err="1" smtClean="0">
                <a:solidFill>
                  <a:schemeClr val="tx1"/>
                </a:solidFill>
              </a:rPr>
              <a:t>Sim</a:t>
            </a:r>
            <a:r>
              <a:rPr lang="en-US" sz="4000" dirty="0" smtClean="0">
                <a:solidFill>
                  <a:schemeClr val="tx1"/>
                </a:solidFill>
              </a:rPr>
              <a:t> Results</a:t>
            </a:r>
            <a:endParaRPr lang="en-US" sz="4000" dirty="0">
              <a:solidFill>
                <a:schemeClr val="tx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0" y="1981200"/>
            <a:ext cx="7810500" cy="454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25145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0" y="0"/>
            <a:ext cx="6934200" cy="715963"/>
          </a:xfrm>
        </p:spPr>
        <p:txBody>
          <a:bodyPr/>
          <a:lstStyle/>
          <a:p>
            <a:r>
              <a:rPr lang="en-US" sz="4000" dirty="0" smtClean="0">
                <a:solidFill>
                  <a:schemeClr val="tx1"/>
                </a:solidFill>
              </a:rPr>
              <a:t>Results</a:t>
            </a:r>
            <a:endParaRPr lang="en-US" sz="4000" dirty="0">
              <a:solidFill>
                <a:schemeClr val="tx1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0214451"/>
              </p:ext>
            </p:extLst>
          </p:nvPr>
        </p:nvGraphicFramePr>
        <p:xfrm>
          <a:off x="1752601" y="609582"/>
          <a:ext cx="4262056" cy="102679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2608"/>
                <a:gridCol w="674234"/>
                <a:gridCol w="252608"/>
                <a:gridCol w="812346"/>
                <a:gridCol w="461914"/>
                <a:gridCol w="404174"/>
                <a:gridCol w="339218"/>
                <a:gridCol w="252608"/>
                <a:gridCol w="812346"/>
              </a:tblGrid>
              <a:tr h="185107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PARALLEL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SERIES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Freq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Vin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VA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Freq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Vin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VA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-0.175478486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-0.354575339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-0.724243453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0.88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-1.110346557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0.86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-1.310030975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-1.723722952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-0.354575339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800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-2.158107946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-0.537442928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900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0.74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-2.615365605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-0.915149811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-2.853350071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0.88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-1.110346557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1200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0.66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-3.609121289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-1.723722952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1400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-4.436974992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0.76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-2.383728154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1600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0.56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-5.03623946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0.74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-2.615365605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1800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0.52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-5.679933127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-3.0980392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1900</a:t>
                      </a:r>
                      <a:endParaRPr lang="en-US" sz="1000" b="0" i="0" u="none" strike="noStrike">
                        <a:solidFill>
                          <a:srgbClr val="0061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61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0.5</a:t>
                      </a:r>
                      <a:endParaRPr lang="en-US" sz="1000" b="0" i="0" u="none" strike="noStrike">
                        <a:solidFill>
                          <a:srgbClr val="0061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-6.020599913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0.68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-3.349821746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0.48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-6.375175252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0.64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-3.87640052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2200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0.44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-7.13094647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-4.436974992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2400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-7.958800173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0.58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-4.731440129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2600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0.38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-8.404328068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0.56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-5.03623946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2800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0.36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-8.873949985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80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0.54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-5.352124804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0.36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-8.873949985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85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0.52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-5.679933127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3500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0.32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-9.897000434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90</a:t>
                      </a:r>
                      <a:endParaRPr lang="en-US" sz="1000" b="0" i="0" u="none" strike="noStrike">
                        <a:solidFill>
                          <a:srgbClr val="0061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61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0.5</a:t>
                      </a:r>
                      <a:endParaRPr lang="en-US" sz="1000" b="0" i="0" u="none" strike="noStrike">
                        <a:solidFill>
                          <a:srgbClr val="0061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-6.020599913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0.28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-11.05683937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95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0.48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-6.375175252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4500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0.24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-12.39577517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0.46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-6.744843366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0.24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-12.39577517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110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0.42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-7.535014192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-13.97940009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120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-7.958800173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-13.97940009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130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0.38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-8.404328068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8000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-14.8945499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140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0.36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-8.873949985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9000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-14.8945499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150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0.34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-9.370421659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-15.91760035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160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0.32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-9.897000434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20000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-17.07743929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170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-10.45757491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30000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-18.41637508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180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-10.45757491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40000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-20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190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0.28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-11.05683937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50000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-20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0.26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-11.70053304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100000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-20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250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0.22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-13.15154638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1000000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-20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-13.97940009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350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-14.8945499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-15.91760035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450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-17.07743929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-17.07743929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-17.07743929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-18.41637508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800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-18.41637508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900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-20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-20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1500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-21.93820026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-21.93820026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-21.93820026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-21.93820026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  <a:tr h="110242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-24.43697499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742" marR="3742" marT="3742" marB="0" anchor="b"/>
                </a:tc>
              </a:tr>
            </a:tbl>
          </a:graphicData>
        </a:graphic>
      </p:graphicFrame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9171428"/>
              </p:ext>
            </p:extLst>
          </p:nvPr>
        </p:nvGraphicFramePr>
        <p:xfrm>
          <a:off x="6019800" y="609600"/>
          <a:ext cx="3124200" cy="190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4578821"/>
              </p:ext>
            </p:extLst>
          </p:nvPr>
        </p:nvGraphicFramePr>
        <p:xfrm>
          <a:off x="6019800" y="2667000"/>
          <a:ext cx="3124200" cy="175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1471603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86800" cy="715962"/>
          </a:xfrm>
        </p:spPr>
        <p:txBody>
          <a:bodyPr/>
          <a:lstStyle/>
          <a:p>
            <a:pPr algn="ctr"/>
            <a:r>
              <a:rPr lang="en-US" dirty="0" smtClean="0"/>
              <a:t>Lab Book Scan</a:t>
            </a:r>
            <a:endParaRPr lang="en-US" dirty="0"/>
          </a:p>
        </p:txBody>
      </p:sp>
      <p:pic>
        <p:nvPicPr>
          <p:cNvPr id="1026" name="Picture 2" descr="C:\Users\Matstermind\Desktop\itca\itca 01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9" t="8996"/>
          <a:stretch/>
        </p:blipFill>
        <p:spPr bwMode="auto">
          <a:xfrm>
            <a:off x="-7257" y="685799"/>
            <a:ext cx="4671274" cy="6172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Matstermind\Desktop\itca\itca 01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61" t="5530" r="2758" b="2253"/>
          <a:stretch/>
        </p:blipFill>
        <p:spPr bwMode="auto">
          <a:xfrm>
            <a:off x="4874439" y="656770"/>
            <a:ext cx="4269561" cy="6172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2996117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-template">
  <a:themeElements>
    <a:clrScheme name="powerpoint-template-24 16">
      <a:dk1>
        <a:srgbClr val="4D4D4D"/>
      </a:dk1>
      <a:lt1>
        <a:srgbClr val="FFFFFF"/>
      </a:lt1>
      <a:dk2>
        <a:srgbClr val="4D4D4D"/>
      </a:dk2>
      <a:lt2>
        <a:srgbClr val="285E80"/>
      </a:lt2>
      <a:accent1>
        <a:srgbClr val="3E7A98"/>
      </a:accent1>
      <a:accent2>
        <a:srgbClr val="5A91AC"/>
      </a:accent2>
      <a:accent3>
        <a:srgbClr val="FFFFFF"/>
      </a:accent3>
      <a:accent4>
        <a:srgbClr val="404040"/>
      </a:accent4>
      <a:accent5>
        <a:srgbClr val="AFBECA"/>
      </a:accent5>
      <a:accent6>
        <a:srgbClr val="51839B"/>
      </a:accent6>
      <a:hlink>
        <a:srgbClr val="6C9FB8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116DE4"/>
        </a:lt2>
        <a:accent1>
          <a:srgbClr val="235CAF"/>
        </a:accent1>
        <a:accent2>
          <a:srgbClr val="54A1EE"/>
        </a:accent2>
        <a:accent3>
          <a:srgbClr val="FFFFFF"/>
        </a:accent3>
        <a:accent4>
          <a:srgbClr val="404040"/>
        </a:accent4>
        <a:accent5>
          <a:srgbClr val="ACB5D4"/>
        </a:accent5>
        <a:accent6>
          <a:srgbClr val="4B91D8"/>
        </a:accent6>
        <a:hlink>
          <a:srgbClr val="1391E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246DD8"/>
        </a:lt2>
        <a:accent1>
          <a:srgbClr val="2FC5F1"/>
        </a:accent1>
        <a:accent2>
          <a:srgbClr val="218DEB"/>
        </a:accent2>
        <a:accent3>
          <a:srgbClr val="FFFFFF"/>
        </a:accent3>
        <a:accent4>
          <a:srgbClr val="404040"/>
        </a:accent4>
        <a:accent5>
          <a:srgbClr val="ADDFF7"/>
        </a:accent5>
        <a:accent6>
          <a:srgbClr val="1D7FD5"/>
        </a:accent6>
        <a:hlink>
          <a:srgbClr val="39A1E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4377BA"/>
        </a:lt2>
        <a:accent1>
          <a:srgbClr val="5793D1"/>
        </a:accent1>
        <a:accent2>
          <a:srgbClr val="5FA2DB"/>
        </a:accent2>
        <a:accent3>
          <a:srgbClr val="FFFFFF"/>
        </a:accent3>
        <a:accent4>
          <a:srgbClr val="404040"/>
        </a:accent4>
        <a:accent5>
          <a:srgbClr val="B4C8E5"/>
        </a:accent5>
        <a:accent6>
          <a:srgbClr val="5592C6"/>
        </a:accent6>
        <a:hlink>
          <a:srgbClr val="68AEE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0067B5"/>
        </a:lt2>
        <a:accent1>
          <a:srgbClr val="1881BF"/>
        </a:accent1>
        <a:accent2>
          <a:srgbClr val="39B0DA"/>
        </a:accent2>
        <a:accent3>
          <a:srgbClr val="FFFFFF"/>
        </a:accent3>
        <a:accent4>
          <a:srgbClr val="404040"/>
        </a:accent4>
        <a:accent5>
          <a:srgbClr val="ABC1DC"/>
        </a:accent5>
        <a:accent6>
          <a:srgbClr val="339FC5"/>
        </a:accent6>
        <a:hlink>
          <a:srgbClr val="40B0D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026788"/>
        </a:lt2>
        <a:accent1>
          <a:srgbClr val="0089B3"/>
        </a:accent1>
        <a:accent2>
          <a:srgbClr val="01A2CE"/>
        </a:accent2>
        <a:accent3>
          <a:srgbClr val="FFFFFF"/>
        </a:accent3>
        <a:accent4>
          <a:srgbClr val="404040"/>
        </a:accent4>
        <a:accent5>
          <a:srgbClr val="AAC4D6"/>
        </a:accent5>
        <a:accent6>
          <a:srgbClr val="0192BA"/>
        </a:accent6>
        <a:hlink>
          <a:srgbClr val="01B3D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036CB7"/>
        </a:lt2>
        <a:accent1>
          <a:srgbClr val="1878BD"/>
        </a:accent1>
        <a:accent2>
          <a:srgbClr val="3E8EC8"/>
        </a:accent2>
        <a:accent3>
          <a:srgbClr val="FFFFFF"/>
        </a:accent3>
        <a:accent4>
          <a:srgbClr val="404040"/>
        </a:accent4>
        <a:accent5>
          <a:srgbClr val="ABBEDB"/>
        </a:accent5>
        <a:accent6>
          <a:srgbClr val="3780B5"/>
        </a:accent6>
        <a:hlink>
          <a:srgbClr val="559CCE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036CB7"/>
        </a:lt2>
        <a:accent1>
          <a:srgbClr val="1878BD"/>
        </a:accent1>
        <a:accent2>
          <a:srgbClr val="3E8EC8"/>
        </a:accent2>
        <a:accent3>
          <a:srgbClr val="FFFFFF"/>
        </a:accent3>
        <a:accent4>
          <a:srgbClr val="404040"/>
        </a:accent4>
        <a:accent5>
          <a:srgbClr val="ABBEDB"/>
        </a:accent5>
        <a:accent6>
          <a:srgbClr val="3780B5"/>
        </a:accent6>
        <a:hlink>
          <a:srgbClr val="006AB6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0084D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205EDC"/>
        </a:lt2>
        <a:accent1>
          <a:srgbClr val="3488E9"/>
        </a:accent1>
        <a:accent2>
          <a:srgbClr val="50B3F5"/>
        </a:accent2>
        <a:accent3>
          <a:srgbClr val="FFFFFF"/>
        </a:accent3>
        <a:accent4>
          <a:srgbClr val="404040"/>
        </a:accent4>
        <a:accent5>
          <a:srgbClr val="AEC3F2"/>
        </a:accent5>
        <a:accent6>
          <a:srgbClr val="48A2DE"/>
        </a:accent6>
        <a:hlink>
          <a:srgbClr val="65D4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EE080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F3B21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109B0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4D4D4D"/>
        </a:dk1>
        <a:lt1>
          <a:srgbClr val="FFFFFF"/>
        </a:lt1>
        <a:dk2>
          <a:srgbClr val="4D4D4D"/>
        </a:dk2>
        <a:lt2>
          <a:srgbClr val="025A9C"/>
        </a:lt2>
        <a:accent1>
          <a:srgbClr val="166FB2"/>
        </a:accent1>
        <a:accent2>
          <a:srgbClr val="3580B9"/>
        </a:accent2>
        <a:accent3>
          <a:srgbClr val="FFFFFF"/>
        </a:accent3>
        <a:accent4>
          <a:srgbClr val="404040"/>
        </a:accent4>
        <a:accent5>
          <a:srgbClr val="ABBBD5"/>
        </a:accent5>
        <a:accent6>
          <a:srgbClr val="2F73A7"/>
        </a:accent6>
        <a:hlink>
          <a:srgbClr val="559CCE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6">
        <a:dk1>
          <a:srgbClr val="4D4D4D"/>
        </a:dk1>
        <a:lt1>
          <a:srgbClr val="FFFFFF"/>
        </a:lt1>
        <a:dk2>
          <a:srgbClr val="4D4D4D"/>
        </a:dk2>
        <a:lt2>
          <a:srgbClr val="285E80"/>
        </a:lt2>
        <a:accent1>
          <a:srgbClr val="3E7A98"/>
        </a:accent1>
        <a:accent2>
          <a:srgbClr val="5A91AC"/>
        </a:accent2>
        <a:accent3>
          <a:srgbClr val="FFFFFF"/>
        </a:accent3>
        <a:accent4>
          <a:srgbClr val="404040"/>
        </a:accent4>
        <a:accent5>
          <a:srgbClr val="AFBECA"/>
        </a:accent5>
        <a:accent6>
          <a:srgbClr val="51839B"/>
        </a:accent6>
        <a:hlink>
          <a:srgbClr val="6C9FB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powerpoint-template</Template>
  <TotalTime>176</TotalTime>
  <Words>802</Words>
  <Application>Microsoft Office PowerPoint</Application>
  <PresentationFormat>On-screen Show (4:3)</PresentationFormat>
  <Paragraphs>651</Paragraphs>
  <Slides>8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powerpoint-template</vt:lpstr>
      <vt:lpstr>Lab 7.2</vt:lpstr>
      <vt:lpstr>Info</vt:lpstr>
      <vt:lpstr>Circuit</vt:lpstr>
      <vt:lpstr>Sim Results</vt:lpstr>
      <vt:lpstr>Sim Results</vt:lpstr>
      <vt:lpstr>Sim Results</vt:lpstr>
      <vt:lpstr>Results</vt:lpstr>
      <vt:lpstr>Lab Book Scan</vt:lpstr>
    </vt:vector>
  </TitlesOfParts>
  <Company>Ivy Tech Community College - Northeast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3</dc:title>
  <dc:creator>Matthew Krueger</dc:creator>
  <cp:lastModifiedBy>Matstermind</cp:lastModifiedBy>
  <cp:revision>21</cp:revision>
  <dcterms:created xsi:type="dcterms:W3CDTF">2013-04-22T15:54:55Z</dcterms:created>
  <dcterms:modified xsi:type="dcterms:W3CDTF">2013-05-04T00:15:01Z</dcterms:modified>
</cp:coreProperties>
</file>