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79" r:id="rId4"/>
    <p:sldId id="281" r:id="rId5"/>
    <p:sldId id="285" r:id="rId6"/>
    <p:sldId id="286" r:id="rId7"/>
    <p:sldId id="284" r:id="rId8"/>
    <p:sldId id="287" r:id="rId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84CC"/>
    <a:srgbClr val="03136A"/>
    <a:srgbClr val="35759D"/>
    <a:srgbClr val="35B19D"/>
    <a:srgbClr val="000000"/>
    <a:srgbClr val="FFFF00"/>
    <a:srgbClr val="B3D3EA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23" autoAdjust="0"/>
    <p:restoredTop sz="95596" autoAdjust="0"/>
  </p:normalViewPr>
  <p:slideViewPr>
    <p:cSldViewPr>
      <p:cViewPr>
        <p:scale>
          <a:sx n="100" d="100"/>
          <a:sy n="100" d="100"/>
        </p:scale>
        <p:origin x="-396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CF6BB1D-2A35-4A87-BEBF-0CCD1A0643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3501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848CC9-4AD6-4FAC-B4B0-43C77CBDAB5B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0E0013-AA4A-47BE-96DF-40696BE76951}" type="slidenum">
              <a:rPr lang="en-US"/>
              <a:pPr/>
              <a:t>2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9F600-49D5-4149-B069-ADE46EEAFBC9}" type="slidenum">
              <a:rPr lang="en-US"/>
              <a:pPr/>
              <a:t>3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9F600-49D5-4149-B069-ADE46EEAFBC9}" type="slidenum">
              <a:rPr lang="en-US"/>
              <a:pPr/>
              <a:t>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42925" y="2914650"/>
            <a:ext cx="8153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2925" y="3638550"/>
            <a:ext cx="81534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16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00825" y="808038"/>
            <a:ext cx="2171700" cy="5440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" y="808038"/>
            <a:ext cx="6362700" cy="5440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86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101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1790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057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57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051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388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56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8878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621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170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5725" y="808038"/>
            <a:ext cx="86868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057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Current in a parallel </a:t>
            </a:r>
            <a:r>
              <a:rPr lang="en-US" dirty="0"/>
              <a:t>r</a:t>
            </a:r>
            <a:r>
              <a:rPr lang="en-US" dirty="0" smtClean="0"/>
              <a:t>esistor circuit</a:t>
            </a:r>
            <a:endParaRPr lang="en-US" dirty="0"/>
          </a:p>
          <a:p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Lab 3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Slide master</a:t>
            </a:r>
            <a:endParaRPr lang="ru-RU" sz="4000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1" dirty="0" smtClean="0"/>
              <a:t>Purpose – </a:t>
            </a:r>
            <a:r>
              <a:rPr lang="en-US" sz="1800" dirty="0" smtClean="0"/>
              <a:t>To measure the current through each branch on a parallel circuit</a:t>
            </a:r>
          </a:p>
          <a:p>
            <a:r>
              <a:rPr lang="en-US" sz="2000" b="1" dirty="0" smtClean="0"/>
              <a:t>Materials</a:t>
            </a:r>
            <a:r>
              <a:rPr lang="en-US" sz="1800" dirty="0" smtClean="0"/>
              <a:t> –  1x 4.7k</a:t>
            </a:r>
            <a:r>
              <a:rPr lang="el-GR" sz="1800" dirty="0" smtClean="0"/>
              <a:t>Ω</a:t>
            </a:r>
            <a:r>
              <a:rPr lang="en-US" sz="1800" dirty="0" smtClean="0"/>
              <a:t>, 1x 3.3k</a:t>
            </a:r>
            <a:r>
              <a:rPr lang="el-GR" sz="1800" dirty="0" smtClean="0"/>
              <a:t>Ω</a:t>
            </a:r>
            <a:r>
              <a:rPr lang="en-US" sz="1800" dirty="0" smtClean="0"/>
              <a:t>, 1x 10k</a:t>
            </a:r>
            <a:r>
              <a:rPr lang="el-GR" sz="1800" dirty="0" smtClean="0"/>
              <a:t>Ω</a:t>
            </a:r>
            <a:r>
              <a:rPr lang="en-US" sz="1800" dirty="0" smtClean="0"/>
              <a:t>, 1x 2.2k</a:t>
            </a:r>
            <a:r>
              <a:rPr lang="el-GR" sz="1800" dirty="0" smtClean="0"/>
              <a:t>Ω</a:t>
            </a:r>
            <a:r>
              <a:rPr lang="en-US" sz="1800" dirty="0" smtClean="0"/>
              <a:t>, Misc. wires</a:t>
            </a:r>
          </a:p>
          <a:p>
            <a:r>
              <a:rPr lang="en-US" sz="2000" b="1" dirty="0" smtClean="0"/>
              <a:t>Tools</a:t>
            </a:r>
            <a:r>
              <a:rPr lang="en-US" sz="1800" dirty="0" smtClean="0"/>
              <a:t> – Digital </a:t>
            </a:r>
            <a:r>
              <a:rPr lang="en-US" sz="1800" dirty="0" err="1" smtClean="0"/>
              <a:t>Multimeter</a:t>
            </a:r>
            <a:r>
              <a:rPr lang="en-US" sz="1800" dirty="0" smtClean="0"/>
              <a:t> model# GDM-8245, Elvis II+</a:t>
            </a:r>
            <a:endParaRPr lang="ru-RU" sz="1800" dirty="0" smtClean="0"/>
          </a:p>
          <a:p>
            <a:pPr>
              <a:lnSpc>
                <a:spcPct val="80000"/>
              </a:lnSpc>
            </a:pPr>
            <a:r>
              <a:rPr lang="en-US" sz="2000" b="1" dirty="0" smtClean="0"/>
              <a:t>Procedure</a:t>
            </a:r>
            <a:r>
              <a:rPr lang="en-US" sz="1800" dirty="0" smtClean="0"/>
              <a:t> – build the circuit in </a:t>
            </a:r>
            <a:r>
              <a:rPr lang="en-US" sz="1800" dirty="0" err="1"/>
              <a:t>M</a:t>
            </a:r>
            <a:r>
              <a:rPr lang="en-US" sz="1800" dirty="0" err="1" smtClean="0"/>
              <a:t>ultisim</a:t>
            </a:r>
            <a:r>
              <a:rPr lang="en-US" sz="1800" dirty="0" smtClean="0"/>
              <a:t> 12. Measure and record the value of each resistor. Measure each branch of the circuit for current. Record the data. Go to the lab, build the circuit on the </a:t>
            </a:r>
            <a:r>
              <a:rPr lang="en-US" sz="1800" dirty="0" err="1" smtClean="0"/>
              <a:t>Evlis</a:t>
            </a:r>
            <a:r>
              <a:rPr lang="en-US" sz="1800" dirty="0" smtClean="0"/>
              <a:t> II+ and repeat the above procedure for the non-simulated circuit. Compare the readings from the simulation and the real circuit.</a:t>
            </a:r>
            <a:endParaRPr lang="ru-RU" sz="1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724400"/>
            <a:ext cx="5029200" cy="1719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6934200" cy="715963"/>
          </a:xfrm>
        </p:spPr>
        <p:txBody>
          <a:bodyPr/>
          <a:lstStyle/>
          <a:p>
            <a:r>
              <a:rPr lang="en-US" sz="4000" dirty="0" err="1" smtClean="0">
                <a:solidFill>
                  <a:schemeClr val="tx1"/>
                </a:solidFill>
              </a:rPr>
              <a:t>Sim</a:t>
            </a:r>
            <a:r>
              <a:rPr lang="en-US" sz="4000" dirty="0" smtClean="0">
                <a:solidFill>
                  <a:schemeClr val="tx1"/>
                </a:solidFill>
              </a:rPr>
              <a:t> Results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981200"/>
            <a:ext cx="6934200" cy="42672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1800" dirty="0">
              <a:solidFill>
                <a:schemeClr val="tx1"/>
              </a:solidFill>
            </a:endParaRPr>
          </a:p>
        </p:txBody>
      </p:sp>
      <p:pic>
        <p:nvPicPr>
          <p:cNvPr id="6042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400175"/>
            <a:ext cx="6943725" cy="545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2">
                        <a:gamma/>
                        <a:tint val="26667"/>
                        <a:invGamma/>
                      </a:schemeClr>
                    </a:gs>
                    <a:gs pos="100000">
                      <a:schemeClr val="bg2">
                        <a:alpha val="14999"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6934200" cy="715963"/>
          </a:xfrm>
        </p:spPr>
        <p:txBody>
          <a:bodyPr/>
          <a:lstStyle/>
          <a:p>
            <a:r>
              <a:rPr lang="en-US" sz="4000" dirty="0" smtClean="0">
                <a:solidFill>
                  <a:schemeClr val="tx1"/>
                </a:solidFill>
              </a:rPr>
              <a:t>Results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981200"/>
            <a:ext cx="6934200" cy="42672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1800" dirty="0">
              <a:solidFill>
                <a:schemeClr val="tx1"/>
              </a:solidFill>
            </a:endParaRPr>
          </a:p>
        </p:txBody>
      </p:sp>
      <p:pic>
        <p:nvPicPr>
          <p:cNvPr id="1658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81200"/>
            <a:ext cx="4810125" cy="366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2">
                        <a:gamma/>
                        <a:tint val="26667"/>
                        <a:invGamma/>
                      </a:schemeClr>
                    </a:gs>
                    <a:gs pos="100000">
                      <a:schemeClr val="bg2">
                        <a:alpha val="14999"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7160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mkrueger10.IVYTECH\Downloads\photo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750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mkrueger10.IVYTECH\Downloads\ph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849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:\Users\mkrueger10.IVYTECH\Downloads\photo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497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066800"/>
            <a:ext cx="8686800" cy="715962"/>
          </a:xfrm>
        </p:spPr>
        <p:txBody>
          <a:bodyPr/>
          <a:lstStyle/>
          <a:p>
            <a:r>
              <a:rPr lang="en-US" sz="3600" dirty="0" smtClean="0"/>
              <a:t>Lab Book </a:t>
            </a:r>
            <a:br>
              <a:rPr lang="en-US" sz="3600" dirty="0" smtClean="0"/>
            </a:br>
            <a:r>
              <a:rPr lang="en-US" sz="3600" dirty="0" smtClean="0"/>
              <a:t>Scan</a:t>
            </a:r>
            <a:endParaRPr lang="en-US" sz="3600" dirty="0"/>
          </a:p>
        </p:txBody>
      </p:sp>
      <p:pic>
        <p:nvPicPr>
          <p:cNvPr id="1026" name="Picture 2" descr="C:\Users\Matstermind\Desktop\itca\itca 003 - Copy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11083"/>
          <a:stretch/>
        </p:blipFill>
        <p:spPr bwMode="auto">
          <a:xfrm>
            <a:off x="2146285" y="685799"/>
            <a:ext cx="4851430" cy="6172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996117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-template">
  <a:themeElements>
    <a:clrScheme name="powerpoint-template-24 16">
      <a:dk1>
        <a:srgbClr val="4D4D4D"/>
      </a:dk1>
      <a:lt1>
        <a:srgbClr val="FFFFFF"/>
      </a:lt1>
      <a:dk2>
        <a:srgbClr val="4D4D4D"/>
      </a:dk2>
      <a:lt2>
        <a:srgbClr val="285E80"/>
      </a:lt2>
      <a:accent1>
        <a:srgbClr val="3E7A98"/>
      </a:accent1>
      <a:accent2>
        <a:srgbClr val="5A91AC"/>
      </a:accent2>
      <a:accent3>
        <a:srgbClr val="FFFFFF"/>
      </a:accent3>
      <a:accent4>
        <a:srgbClr val="404040"/>
      </a:accent4>
      <a:accent5>
        <a:srgbClr val="AFBECA"/>
      </a:accent5>
      <a:accent6>
        <a:srgbClr val="51839B"/>
      </a:accent6>
      <a:hlink>
        <a:srgbClr val="6C9FB8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246DD8"/>
        </a:lt2>
        <a:accent1>
          <a:srgbClr val="2FC5F1"/>
        </a:accent1>
        <a:accent2>
          <a:srgbClr val="218DEB"/>
        </a:accent2>
        <a:accent3>
          <a:srgbClr val="FFFFFF"/>
        </a:accent3>
        <a:accent4>
          <a:srgbClr val="404040"/>
        </a:accent4>
        <a:accent5>
          <a:srgbClr val="ADDFF7"/>
        </a:accent5>
        <a:accent6>
          <a:srgbClr val="1D7FD5"/>
        </a:accent6>
        <a:hlink>
          <a:srgbClr val="39A1E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4377BA"/>
        </a:lt2>
        <a:accent1>
          <a:srgbClr val="5793D1"/>
        </a:accent1>
        <a:accent2>
          <a:srgbClr val="5FA2DB"/>
        </a:accent2>
        <a:accent3>
          <a:srgbClr val="FFFFFF"/>
        </a:accent3>
        <a:accent4>
          <a:srgbClr val="404040"/>
        </a:accent4>
        <a:accent5>
          <a:srgbClr val="B4C8E5"/>
        </a:accent5>
        <a:accent6>
          <a:srgbClr val="5592C6"/>
        </a:accent6>
        <a:hlink>
          <a:srgbClr val="68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0067B5"/>
        </a:lt2>
        <a:accent1>
          <a:srgbClr val="1881BF"/>
        </a:accent1>
        <a:accent2>
          <a:srgbClr val="39B0DA"/>
        </a:accent2>
        <a:accent3>
          <a:srgbClr val="FFFFFF"/>
        </a:accent3>
        <a:accent4>
          <a:srgbClr val="404040"/>
        </a:accent4>
        <a:accent5>
          <a:srgbClr val="ABC1DC"/>
        </a:accent5>
        <a:accent6>
          <a:srgbClr val="339FC5"/>
        </a:accent6>
        <a:hlink>
          <a:srgbClr val="40B0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026788"/>
        </a:lt2>
        <a:accent1>
          <a:srgbClr val="0089B3"/>
        </a:accent1>
        <a:accent2>
          <a:srgbClr val="01A2CE"/>
        </a:accent2>
        <a:accent3>
          <a:srgbClr val="FFFFFF"/>
        </a:accent3>
        <a:accent4>
          <a:srgbClr val="404040"/>
        </a:accent4>
        <a:accent5>
          <a:srgbClr val="AAC4D6"/>
        </a:accent5>
        <a:accent6>
          <a:srgbClr val="0192BA"/>
        </a:accent6>
        <a:hlink>
          <a:srgbClr val="01B3D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006AB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0084D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205EDC"/>
        </a:lt2>
        <a:accent1>
          <a:srgbClr val="3488E9"/>
        </a:accent1>
        <a:accent2>
          <a:srgbClr val="50B3F5"/>
        </a:accent2>
        <a:accent3>
          <a:srgbClr val="FFFFFF"/>
        </a:accent3>
        <a:accent4>
          <a:srgbClr val="404040"/>
        </a:accent4>
        <a:accent5>
          <a:srgbClr val="AEC3F2"/>
        </a:accent5>
        <a:accent6>
          <a:srgbClr val="48A2DE"/>
        </a:accent6>
        <a:hlink>
          <a:srgbClr val="65D4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EE080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F3B21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109B0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4D4D4D"/>
        </a:dk1>
        <a:lt1>
          <a:srgbClr val="FFFFFF"/>
        </a:lt1>
        <a:dk2>
          <a:srgbClr val="4D4D4D"/>
        </a:dk2>
        <a:lt2>
          <a:srgbClr val="025A9C"/>
        </a:lt2>
        <a:accent1>
          <a:srgbClr val="166FB2"/>
        </a:accent1>
        <a:accent2>
          <a:srgbClr val="3580B9"/>
        </a:accent2>
        <a:accent3>
          <a:srgbClr val="FFFFFF"/>
        </a:accent3>
        <a:accent4>
          <a:srgbClr val="404040"/>
        </a:accent4>
        <a:accent5>
          <a:srgbClr val="ABBBD5"/>
        </a:accent5>
        <a:accent6>
          <a:srgbClr val="2F73A7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4D4D4D"/>
        </a:dk1>
        <a:lt1>
          <a:srgbClr val="FFFFFF"/>
        </a:lt1>
        <a:dk2>
          <a:srgbClr val="4D4D4D"/>
        </a:dk2>
        <a:lt2>
          <a:srgbClr val="285E80"/>
        </a:lt2>
        <a:accent1>
          <a:srgbClr val="3E7A98"/>
        </a:accent1>
        <a:accent2>
          <a:srgbClr val="5A91AC"/>
        </a:accent2>
        <a:accent3>
          <a:srgbClr val="FFFFFF"/>
        </a:accent3>
        <a:accent4>
          <a:srgbClr val="404040"/>
        </a:accent4>
        <a:accent5>
          <a:srgbClr val="AFBECA"/>
        </a:accent5>
        <a:accent6>
          <a:srgbClr val="51839B"/>
        </a:accent6>
        <a:hlink>
          <a:srgbClr val="6C9FB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16</TotalTime>
  <Words>129</Words>
  <Application>Microsoft Office PowerPoint</Application>
  <PresentationFormat>On-screen Show (4:3)</PresentationFormat>
  <Paragraphs>14</Paragraphs>
  <Slides>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powerpoint-template</vt:lpstr>
      <vt:lpstr>Lab 3</vt:lpstr>
      <vt:lpstr>Slide master</vt:lpstr>
      <vt:lpstr>Sim Results</vt:lpstr>
      <vt:lpstr>Results</vt:lpstr>
      <vt:lpstr>PowerPoint Presentation</vt:lpstr>
      <vt:lpstr>PowerPoint Presentation</vt:lpstr>
      <vt:lpstr>PowerPoint Presentation</vt:lpstr>
      <vt:lpstr>Lab Book  Scan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3</dc:title>
  <dc:creator>Matthew Krueger</dc:creator>
  <cp:lastModifiedBy>Matstermind</cp:lastModifiedBy>
  <cp:revision>3</cp:revision>
  <dcterms:created xsi:type="dcterms:W3CDTF">2013-04-22T15:54:55Z</dcterms:created>
  <dcterms:modified xsi:type="dcterms:W3CDTF">2013-05-03T23:14:27Z</dcterms:modified>
</cp:coreProperties>
</file>