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88" r:id="rId4"/>
    <p:sldId id="281" r:id="rId5"/>
    <p:sldId id="289" r:id="rId6"/>
    <p:sldId id="287" r:id="rId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23" autoAdjust="0"/>
    <p:restoredTop sz="95596" autoAdjust="0"/>
  </p:normalViewPr>
  <p:slideViewPr>
    <p:cSldViewPr>
      <p:cViewPr>
        <p:scale>
          <a:sx n="75" d="100"/>
          <a:sy n="75" d="100"/>
        </p:scale>
        <p:origin x="-1116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F6BB1D-2A35-4A87-BEBF-0CCD1A064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501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848CC9-4AD6-4FAC-B4B0-43C77CBDAB5B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0E0013-AA4A-47BE-96DF-40696BE76951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A9F600-49D5-4149-B069-ADE46EEAFBC9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2925" y="2914650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" y="363855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6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808038"/>
            <a:ext cx="21717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" y="808038"/>
            <a:ext cx="63627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86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0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179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5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388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5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87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62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170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" y="808038"/>
            <a:ext cx="86868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Series resistors</a:t>
            </a:r>
            <a:endParaRPr lang="en-US" dirty="0"/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Lab 2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Slide master</a:t>
            </a:r>
            <a:endParaRPr lang="ru-RU" sz="4000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 smtClean="0"/>
              <a:t>Purpose – </a:t>
            </a:r>
            <a:r>
              <a:rPr lang="en-US" sz="1800" dirty="0" smtClean="0"/>
              <a:t>To measure the resistance and current in a series circuit</a:t>
            </a:r>
          </a:p>
          <a:p>
            <a:endParaRPr lang="en-US" sz="1800" dirty="0" smtClean="0"/>
          </a:p>
          <a:p>
            <a:r>
              <a:rPr lang="en-US" sz="2000" b="1" dirty="0" smtClean="0"/>
              <a:t>Materials</a:t>
            </a:r>
            <a:r>
              <a:rPr lang="en-US" sz="1800" dirty="0" smtClean="0"/>
              <a:t> –  1x 1k</a:t>
            </a:r>
            <a:r>
              <a:rPr lang="el-GR" sz="1800" dirty="0" smtClean="0"/>
              <a:t>Ω</a:t>
            </a:r>
            <a:r>
              <a:rPr lang="en-US" sz="1800" dirty="0"/>
              <a:t>, 1x 2.2k</a:t>
            </a:r>
            <a:r>
              <a:rPr lang="el-GR" sz="1800" dirty="0"/>
              <a:t>Ω</a:t>
            </a:r>
            <a:r>
              <a:rPr lang="en-US" sz="1800" dirty="0" smtClean="0"/>
              <a:t>, Misc. wires</a:t>
            </a:r>
          </a:p>
          <a:p>
            <a:endParaRPr lang="en-US" sz="1800" dirty="0" smtClean="0"/>
          </a:p>
          <a:p>
            <a:r>
              <a:rPr lang="en-US" sz="2000" b="1" dirty="0" smtClean="0"/>
              <a:t>Tools</a:t>
            </a:r>
            <a:r>
              <a:rPr lang="en-US" sz="1800" dirty="0" smtClean="0"/>
              <a:t> – Digital </a:t>
            </a:r>
            <a:r>
              <a:rPr lang="en-US" sz="1800" dirty="0" err="1" smtClean="0"/>
              <a:t>Multimeter</a:t>
            </a:r>
            <a:r>
              <a:rPr lang="en-US" sz="1800" dirty="0" smtClean="0"/>
              <a:t> model# GDM-8245, Elvis II+</a:t>
            </a:r>
          </a:p>
          <a:p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en-US" sz="2000" b="1" dirty="0" smtClean="0"/>
              <a:t>Procedure</a:t>
            </a:r>
            <a:r>
              <a:rPr lang="en-US" sz="1800" dirty="0" smtClean="0"/>
              <a:t> – Build the circuit in </a:t>
            </a:r>
            <a:r>
              <a:rPr lang="en-US" sz="1800" dirty="0" err="1"/>
              <a:t>M</a:t>
            </a:r>
            <a:r>
              <a:rPr lang="en-US" sz="1800" dirty="0" err="1" smtClean="0"/>
              <a:t>ultisim</a:t>
            </a:r>
            <a:r>
              <a:rPr lang="en-US" sz="1800" dirty="0" smtClean="0"/>
              <a:t> 12. Measure and record the value of each resistor and total circuit resistance. Measure The current through </a:t>
            </a:r>
            <a:r>
              <a:rPr lang="en-US" sz="1800" smtClean="0"/>
              <a:t>each resistor. </a:t>
            </a:r>
            <a:r>
              <a:rPr lang="en-US" sz="1800" dirty="0" smtClean="0"/>
              <a:t>Record the data. Go to the lab, build the circuit on the </a:t>
            </a:r>
            <a:r>
              <a:rPr lang="en-US" sz="1800" dirty="0" err="1" smtClean="0"/>
              <a:t>Evlis</a:t>
            </a:r>
            <a:r>
              <a:rPr lang="en-US" sz="1800" dirty="0" smtClean="0"/>
              <a:t> II+ and repeat the above procedure for the non-simulated circuit. Compare the readings from the simulation and the real circuit.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Circuit 1	              Circuit 2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743200"/>
            <a:ext cx="3352854" cy="307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3103648"/>
            <a:ext cx="3429746" cy="235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250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err="1" smtClean="0">
                <a:solidFill>
                  <a:schemeClr val="tx1"/>
                </a:solidFill>
              </a:rPr>
              <a:t>Sim</a:t>
            </a:r>
            <a:r>
              <a:rPr lang="en-US" sz="4000" dirty="0" smtClean="0">
                <a:solidFill>
                  <a:schemeClr val="tx1"/>
                </a:solidFill>
              </a:rPr>
              <a:t>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335" y="2133600"/>
            <a:ext cx="7324365" cy="431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7160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r>
              <a:rPr lang="en-US" sz="4000" dirty="0" smtClean="0">
                <a:solidFill>
                  <a:schemeClr val="tx1"/>
                </a:solidFill>
              </a:rPr>
              <a:t>Lab results</a:t>
            </a:r>
            <a:endParaRPr lang="en-US" sz="4000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030862"/>
              </p:ext>
            </p:extLst>
          </p:nvPr>
        </p:nvGraphicFramePr>
        <p:xfrm>
          <a:off x="6019800" y="2590805"/>
          <a:ext cx="3124201" cy="42812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1036"/>
                <a:gridCol w="685838"/>
                <a:gridCol w="135672"/>
                <a:gridCol w="132175"/>
                <a:gridCol w="565296"/>
                <a:gridCol w="780840"/>
                <a:gridCol w="203344"/>
              </a:tblGrid>
              <a:tr h="234477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Calculated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Measured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1000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R1 =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999.2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2200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2180.1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R3 = 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3300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R3 = 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3230.3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9.008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6500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6409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IT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0.001385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IT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0.001284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1.384615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1..4044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3.046154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3.064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ER3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4.569231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ER3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4.5393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7839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err="1" smtClean="0">
                          <a:effectLst/>
                        </a:rPr>
                        <a:t>Ert</a:t>
                      </a:r>
                      <a:r>
                        <a:rPr lang="en-US" sz="1200" b="1" u="none" strike="noStrike" dirty="0" smtClean="0">
                          <a:effectLst/>
                        </a:rPr>
                        <a:t> =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VA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7.603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VA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7.615385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VB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4.5393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582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VB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4.569231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 b="1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 b="1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 b="1"/>
                    </a:p>
                  </a:txBody>
                  <a:tcPr marL="9525" marR="9525" marT="9525" marB="0" anchor="b"/>
                </a:tc>
              </a:tr>
              <a:tr h="28582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PT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0.012462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W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 b="1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PR1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0.001917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PR2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0.004218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W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PR3 </a:t>
                      </a:r>
                      <a:r>
                        <a:rPr lang="en-US" sz="1200" b="1" u="none" strike="noStrike" dirty="0">
                          <a:effectLst/>
                        </a:rPr>
                        <a:t>=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0.006327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W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344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err="1" smtClean="0">
                          <a:effectLst/>
                        </a:rPr>
                        <a:t>Chk</a:t>
                      </a:r>
                      <a:r>
                        <a:rPr lang="en-US" sz="1200" b="1" u="none" strike="noStrike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dirty="0">
                          <a:effectLst/>
                        </a:rPr>
                        <a:t>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0.012462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W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418418"/>
              </p:ext>
            </p:extLst>
          </p:nvPr>
        </p:nvGraphicFramePr>
        <p:xfrm>
          <a:off x="1752600" y="2590800"/>
          <a:ext cx="3733799" cy="426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2580"/>
                <a:gridCol w="690674"/>
                <a:gridCol w="199068"/>
                <a:gridCol w="664710"/>
                <a:gridCol w="481222"/>
                <a:gridCol w="690674"/>
                <a:gridCol w="444871"/>
              </a:tblGrid>
              <a:tr h="282596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Calculated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Measured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1000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999.1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085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2200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2180.3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9.008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3200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RT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3180.1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200" b="1" u="none" strike="noStrike">
                          <a:effectLst/>
                        </a:rPr>
                        <a:t>Ω</a:t>
                      </a:r>
                      <a:endParaRPr lang="el-GR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IT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0.002813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IT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0.002745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Amps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2.8125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2.8314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6.1875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6.1715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ERt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9.0029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VA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6.1875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VA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6.175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VB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PT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0.025313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W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PR1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0.00791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W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>
                          <a:effectLst/>
                        </a:rPr>
                        <a:t>PR2 =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0.017402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W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25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err="1" smtClean="0">
                          <a:effectLst/>
                        </a:rPr>
                        <a:t>Chk</a:t>
                      </a:r>
                      <a:r>
                        <a:rPr lang="en-US" sz="1200" b="1" u="none" strike="noStrike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dirty="0">
                          <a:effectLst/>
                        </a:rPr>
                        <a:t>PT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0.025313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</a:rPr>
                        <a:t>W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6427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066800"/>
            <a:ext cx="8686800" cy="715962"/>
          </a:xfrm>
        </p:spPr>
        <p:txBody>
          <a:bodyPr/>
          <a:lstStyle/>
          <a:p>
            <a:r>
              <a:rPr lang="en-US" sz="3600" dirty="0" smtClean="0"/>
              <a:t>Lab Book</a:t>
            </a:r>
            <a:br>
              <a:rPr lang="en-US" sz="3600" dirty="0" smtClean="0"/>
            </a:br>
            <a:r>
              <a:rPr lang="en-US" sz="3600" dirty="0" smtClean="0"/>
              <a:t>Scan</a:t>
            </a:r>
            <a:endParaRPr lang="en-US" sz="3600" dirty="0"/>
          </a:p>
        </p:txBody>
      </p:sp>
      <p:pic>
        <p:nvPicPr>
          <p:cNvPr id="3074" name="Picture 2" descr="C:\Users\Matstermind\Desktop\itca\itca 002 - Cop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5" t="8702"/>
          <a:stretch/>
        </p:blipFill>
        <p:spPr bwMode="auto">
          <a:xfrm>
            <a:off x="2210533" y="685800"/>
            <a:ext cx="4722935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996117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-24 16">
      <a:dk1>
        <a:srgbClr val="4D4D4D"/>
      </a:dk1>
      <a:lt1>
        <a:srgbClr val="FFFFFF"/>
      </a:lt1>
      <a:dk2>
        <a:srgbClr val="4D4D4D"/>
      </a:dk2>
      <a:lt2>
        <a:srgbClr val="285E80"/>
      </a:lt2>
      <a:accent1>
        <a:srgbClr val="3E7A98"/>
      </a:accent1>
      <a:accent2>
        <a:srgbClr val="5A91AC"/>
      </a:accent2>
      <a:accent3>
        <a:srgbClr val="FFFFFF"/>
      </a:accent3>
      <a:accent4>
        <a:srgbClr val="404040"/>
      </a:accent4>
      <a:accent5>
        <a:srgbClr val="AFBECA"/>
      </a:accent5>
      <a:accent6>
        <a:srgbClr val="51839B"/>
      </a:accent6>
      <a:hlink>
        <a:srgbClr val="6C9FB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85E80"/>
        </a:lt2>
        <a:accent1>
          <a:srgbClr val="3E7A98"/>
        </a:accent1>
        <a:accent2>
          <a:srgbClr val="5A91AC"/>
        </a:accent2>
        <a:accent3>
          <a:srgbClr val="FFFFFF"/>
        </a:accent3>
        <a:accent4>
          <a:srgbClr val="404040"/>
        </a:accent4>
        <a:accent5>
          <a:srgbClr val="AFBECA"/>
        </a:accent5>
        <a:accent6>
          <a:srgbClr val="51839B"/>
        </a:accent6>
        <a:hlink>
          <a:srgbClr val="6C9FB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81</TotalTime>
  <Words>332</Words>
  <Application>Microsoft Office PowerPoint</Application>
  <PresentationFormat>On-screen Show (4:3)</PresentationFormat>
  <Paragraphs>176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powerpoint-template</vt:lpstr>
      <vt:lpstr>Lab 2</vt:lpstr>
      <vt:lpstr>Slide master</vt:lpstr>
      <vt:lpstr>Circuit</vt:lpstr>
      <vt:lpstr>Sim results</vt:lpstr>
      <vt:lpstr>Lab results</vt:lpstr>
      <vt:lpstr>Lab Book Scan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3</dc:title>
  <dc:creator>Matthew Krueger</dc:creator>
  <cp:lastModifiedBy>Matstermind</cp:lastModifiedBy>
  <cp:revision>9</cp:revision>
  <dcterms:created xsi:type="dcterms:W3CDTF">2013-04-22T15:54:55Z</dcterms:created>
  <dcterms:modified xsi:type="dcterms:W3CDTF">2013-05-03T23:11:29Z</dcterms:modified>
</cp:coreProperties>
</file>