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56" r:id="rId2"/>
    <p:sldId id="257" r:id="rId3"/>
    <p:sldId id="288" r:id="rId4"/>
    <p:sldId id="292" r:id="rId5"/>
    <p:sldId id="293" r:id="rId6"/>
    <p:sldId id="281" r:id="rId7"/>
    <p:sldId id="294" r:id="rId8"/>
    <p:sldId id="298" r:id="rId9"/>
    <p:sldId id="300" r:id="rId10"/>
    <p:sldId id="297" r:id="rId11"/>
    <p:sldId id="299" r:id="rId12"/>
    <p:sldId id="296" r:id="rId13"/>
    <p:sldId id="306" r:id="rId14"/>
    <p:sldId id="305" r:id="rId15"/>
    <p:sldId id="304" r:id="rId16"/>
    <p:sldId id="303" r:id="rId17"/>
    <p:sldId id="302" r:id="rId18"/>
    <p:sldId id="287" r:id="rId19"/>
  </p:sldIdLst>
  <p:sldSz cx="9144000" cy="6858000" type="screen4x3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984CC"/>
    <a:srgbClr val="03136A"/>
    <a:srgbClr val="35759D"/>
    <a:srgbClr val="35B19D"/>
    <a:srgbClr val="000000"/>
    <a:srgbClr val="FFFF00"/>
    <a:srgbClr val="B3D3EA"/>
    <a:srgbClr val="78ADC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030" autoAdjust="0"/>
    <p:restoredTop sz="95596" autoAdjust="0"/>
  </p:normalViewPr>
  <p:slideViewPr>
    <p:cSldViewPr>
      <p:cViewPr>
        <p:scale>
          <a:sx n="66" d="100"/>
          <a:sy n="66" d="100"/>
        </p:scale>
        <p:origin x="-1386" y="-9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819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819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819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819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819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ACF6BB1D-2A35-4A87-BEBF-0CCD1A0643C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935018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3848CC9-4AD6-4FAC-B4B0-43C77CBDAB5B}" type="slidenum">
              <a:rPr lang="en-US"/>
              <a:pPr/>
              <a:t>1</a:t>
            </a:fld>
            <a:endParaRPr lang="en-US"/>
          </a:p>
        </p:txBody>
      </p:sp>
      <p:sp>
        <p:nvSpPr>
          <p:cNvPr id="1075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75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D0E0013-AA4A-47BE-96DF-40696BE76951}" type="slidenum">
              <a:rPr lang="en-US"/>
              <a:pPr/>
              <a:t>2</a:t>
            </a:fld>
            <a:endParaRPr lang="en-US"/>
          </a:p>
        </p:txBody>
      </p:sp>
      <p:sp>
        <p:nvSpPr>
          <p:cNvPr id="1126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1A9F600-49D5-4149-B069-ADE46EEAFBC9}" type="slidenum">
              <a:rPr lang="en-US"/>
              <a:pPr/>
              <a:t>4</a:t>
            </a:fld>
            <a:endParaRPr lang="en-US"/>
          </a:p>
        </p:txBody>
      </p:sp>
      <p:sp>
        <p:nvSpPr>
          <p:cNvPr id="1105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1A9F600-49D5-4149-B069-ADE46EEAFBC9}" type="slidenum">
              <a:rPr lang="en-US"/>
              <a:pPr/>
              <a:t>5</a:t>
            </a:fld>
            <a:endParaRPr lang="en-US"/>
          </a:p>
        </p:txBody>
      </p:sp>
      <p:sp>
        <p:nvSpPr>
          <p:cNvPr id="1105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1A9F600-49D5-4149-B069-ADE46EEAFBC9}" type="slidenum">
              <a:rPr lang="en-US"/>
              <a:pPr/>
              <a:t>6</a:t>
            </a:fld>
            <a:endParaRPr lang="en-US"/>
          </a:p>
        </p:txBody>
      </p:sp>
      <p:sp>
        <p:nvSpPr>
          <p:cNvPr id="1105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42925" y="2914650"/>
            <a:ext cx="8153400" cy="704850"/>
          </a:xfrm>
          <a:extLs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1"/>
                  </a:outerShdw>
                </a:effectLst>
              </a14:hiddenEffects>
            </a:ext>
          </a:extLst>
        </p:spPr>
        <p:txBody>
          <a:bodyPr/>
          <a:lstStyle>
            <a:lvl1pPr algn="ctr">
              <a:defRPr sz="3600"/>
            </a:lvl1pPr>
          </a:lstStyle>
          <a:p>
            <a:pPr lvl="0"/>
            <a:r>
              <a:rPr lang="en-US" noProof="0" smtClean="0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42925" y="3638550"/>
            <a:ext cx="8153400" cy="685800"/>
          </a:xfrm>
          <a:extLs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1"/>
                  </a:outerShdw>
                </a:effectLst>
              </a14:hiddenEffects>
            </a:ext>
          </a:extLst>
        </p:spPr>
        <p:txBody>
          <a:bodyPr/>
          <a:lstStyle>
            <a:lvl1pPr marL="0" indent="0" algn="ctr">
              <a:buFontTx/>
              <a:buNone/>
              <a:defRPr sz="2400"/>
            </a:lvl1pPr>
          </a:lstStyle>
          <a:p>
            <a:pPr lvl="0"/>
            <a:r>
              <a:rPr lang="en-US" noProof="0" smtClean="0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1612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00825" y="808038"/>
            <a:ext cx="2171700" cy="544036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5725" y="808038"/>
            <a:ext cx="6362700" cy="544036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68630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21010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017909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6800" y="2057400"/>
            <a:ext cx="3581400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00600" y="2057400"/>
            <a:ext cx="3581400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20513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83884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16567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088787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526214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517043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85725" y="808038"/>
            <a:ext cx="8686800" cy="715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066800" y="2057400"/>
            <a:ext cx="7315200" cy="419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Microsoft Sans Serif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Microsoft Sans Serif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Microsoft Sans Serif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Microsoft Sans Serif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Microsoft Sans Serif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Microsoft Sans Serif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Microsoft Sans Serif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Microsoft Sans Serif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bg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bg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emf"/><Relationship Id="rId4" Type="http://schemas.openxmlformats.org/officeDocument/2006/relationships/image" Target="../media/image5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Rectangle 4"/>
          <p:cNvSpPr>
            <a:spLocks noGrp="1" noChangeArrowheads="1"/>
          </p:cNvSpPr>
          <p:nvPr>
            <p:ph type="subTitle" idx="1"/>
          </p:nvPr>
        </p:nvSpPr>
        <p:spPr>
          <a:extLs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US" dirty="0" smtClean="0"/>
              <a:t>Time Constants</a:t>
            </a:r>
            <a:endParaRPr lang="en-US" dirty="0"/>
          </a:p>
          <a:p>
            <a:endParaRPr lang="en-US" dirty="0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ctrTitle"/>
          </p:nvPr>
        </p:nvSpPr>
        <p:spPr>
          <a:extLs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US" dirty="0" smtClean="0"/>
              <a:t>Lab </a:t>
            </a:r>
            <a:r>
              <a:rPr lang="en-US" dirty="0"/>
              <a:t>8</a:t>
            </a: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9218" name="Picture 2" descr="C:\Users\Matstermind\Desktop\itca\IMG_008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9024511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42" name="Picture 2" descr="C:\Users\Matstermind\Desktop\itca\IMG_008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1355676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1266" name="Picture 2" descr="C:\Users\Matstermind\Desktop\itca\IMG_008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514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5420157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2290" name="Picture 2" descr="C:\Users\Matstermind\Desktop\itca\IMG_008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821243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3314" name="Picture 2" descr="C:\Users\Matstermind\Desktop\itca\IMG_008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86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7051824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4338" name="Picture 2" descr="C:\Users\Matstermind\Desktop\itca\IMG_008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8827351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5362" name="Picture 2" descr="C:\Users\Matstermind\Desktop\itca\IMG_008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95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1760516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6386" name="Picture 2" descr="C:\Users\Matstermind\Desktop\itca\IMG_008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8056053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0"/>
            <a:ext cx="8686800" cy="715962"/>
          </a:xfrm>
        </p:spPr>
        <p:txBody>
          <a:bodyPr/>
          <a:lstStyle/>
          <a:p>
            <a:pPr algn="ctr"/>
            <a:r>
              <a:rPr lang="en-US" dirty="0" smtClean="0"/>
              <a:t>Lab Book Scan</a:t>
            </a:r>
            <a:endParaRPr lang="en-US" dirty="0"/>
          </a:p>
        </p:txBody>
      </p:sp>
      <p:pic>
        <p:nvPicPr>
          <p:cNvPr id="4098" name="Picture 2" descr="C:\Users\Matstermind\Desktop\itca\itca 012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80" t="9013"/>
          <a:stretch/>
        </p:blipFill>
        <p:spPr bwMode="auto">
          <a:xfrm>
            <a:off x="2217185" y="685800"/>
            <a:ext cx="4709631" cy="6172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829961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3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 smtClean="0"/>
              <a:t>Info</a:t>
            </a:r>
            <a:endParaRPr lang="ru-RU" sz="4000" dirty="0"/>
          </a:p>
        </p:txBody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xfrm>
            <a:off x="1066800" y="2057400"/>
            <a:ext cx="7315200" cy="4572000"/>
          </a:xfrm>
        </p:spPr>
        <p:txBody>
          <a:bodyPr/>
          <a:lstStyle/>
          <a:p>
            <a:r>
              <a:rPr lang="en-US" sz="2000" b="1" dirty="0" smtClean="0"/>
              <a:t>Purpose – </a:t>
            </a:r>
            <a:r>
              <a:rPr lang="en-US" sz="1800" dirty="0" smtClean="0"/>
              <a:t>To measure the </a:t>
            </a:r>
            <a:r>
              <a:rPr lang="en-US" sz="1800" dirty="0" smtClean="0"/>
              <a:t>Time constants of </a:t>
            </a:r>
            <a:r>
              <a:rPr lang="en-US" sz="1800" dirty="0" smtClean="0"/>
              <a:t>a RC circuit.</a:t>
            </a:r>
          </a:p>
          <a:p>
            <a:endParaRPr lang="en-US" sz="1800" dirty="0" smtClean="0"/>
          </a:p>
          <a:p>
            <a:r>
              <a:rPr lang="en-US" sz="2000" b="1" dirty="0" smtClean="0"/>
              <a:t>Materials</a:t>
            </a:r>
            <a:r>
              <a:rPr lang="en-US" sz="1800" dirty="0" smtClean="0"/>
              <a:t> –  1 </a:t>
            </a:r>
            <a:r>
              <a:rPr lang="en-US" sz="1800" dirty="0" smtClean="0"/>
              <a:t>1k</a:t>
            </a:r>
            <a:r>
              <a:rPr lang="el-GR" sz="1800" dirty="0" smtClean="0"/>
              <a:t>Ω</a:t>
            </a:r>
            <a:r>
              <a:rPr lang="en-US" sz="1800" dirty="0" smtClean="0"/>
              <a:t> resistor, 1uf, .47uf, and .1uf capacitors, Misc. wires</a:t>
            </a:r>
          </a:p>
          <a:p>
            <a:endParaRPr lang="en-US" sz="1800" dirty="0" smtClean="0"/>
          </a:p>
          <a:p>
            <a:r>
              <a:rPr lang="en-US" sz="2000" b="1" dirty="0" smtClean="0"/>
              <a:t>Tools</a:t>
            </a:r>
            <a:r>
              <a:rPr lang="en-US" sz="1800" dirty="0" smtClean="0"/>
              <a:t> – TDS-220 oscilloscope, GFG-8210 function generator,</a:t>
            </a:r>
          </a:p>
          <a:p>
            <a:pPr marL="0" indent="0">
              <a:buNone/>
            </a:pPr>
            <a:r>
              <a:rPr lang="en-US" sz="1800" dirty="0"/>
              <a:t>	 </a:t>
            </a:r>
            <a:r>
              <a:rPr lang="en-US" sz="1800" dirty="0" smtClean="0"/>
              <a:t>    Elvis II+</a:t>
            </a:r>
          </a:p>
          <a:p>
            <a:endParaRPr lang="ru-RU" sz="1800" dirty="0" smtClean="0"/>
          </a:p>
          <a:p>
            <a:pPr>
              <a:lnSpc>
                <a:spcPct val="80000"/>
              </a:lnSpc>
            </a:pPr>
            <a:r>
              <a:rPr lang="en-US" sz="2000" b="1" dirty="0" smtClean="0"/>
              <a:t>Procedure</a:t>
            </a:r>
            <a:r>
              <a:rPr lang="en-US" sz="1800" dirty="0" smtClean="0"/>
              <a:t> – </a:t>
            </a:r>
            <a:r>
              <a:rPr lang="en-US" sz="1800" dirty="0"/>
              <a:t>build the circuit in </a:t>
            </a:r>
            <a:r>
              <a:rPr lang="en-US" sz="1800" dirty="0" err="1"/>
              <a:t>Multisim</a:t>
            </a:r>
            <a:r>
              <a:rPr lang="en-US" sz="1800" dirty="0"/>
              <a:t> 12. Measure </a:t>
            </a:r>
            <a:r>
              <a:rPr lang="en-US" sz="1800" dirty="0" smtClean="0"/>
              <a:t>the </a:t>
            </a:r>
            <a:r>
              <a:rPr lang="en-US" sz="1800" dirty="0" smtClean="0"/>
              <a:t>Time constants with an oscilloscope. </a:t>
            </a:r>
            <a:r>
              <a:rPr lang="en-US" sz="1800" dirty="0" smtClean="0"/>
              <a:t>Record </a:t>
            </a:r>
            <a:r>
              <a:rPr lang="en-US" sz="1800" dirty="0"/>
              <a:t>the data. Go to the lab, build the circuit on the </a:t>
            </a:r>
            <a:r>
              <a:rPr lang="en-US" sz="1800" dirty="0" err="1"/>
              <a:t>Evlis</a:t>
            </a:r>
            <a:r>
              <a:rPr lang="en-US" sz="1800" dirty="0"/>
              <a:t> </a:t>
            </a:r>
            <a:r>
              <a:rPr lang="en-US" sz="1800" dirty="0" smtClean="0"/>
              <a:t>II+. </a:t>
            </a:r>
            <a:r>
              <a:rPr lang="en-US" sz="1800" dirty="0" smtClean="0"/>
              <a:t>Set the function generator frequency to 1Khz, 1v amplitude.</a:t>
            </a:r>
            <a:r>
              <a:rPr lang="en-US" sz="1800" dirty="0" smtClean="0"/>
              <a:t> U</a:t>
            </a:r>
            <a:r>
              <a:rPr lang="en-US" sz="1800" dirty="0" smtClean="0"/>
              <a:t>se the oscilloscope to graph the wave-form, record the time it takes </a:t>
            </a:r>
            <a:r>
              <a:rPr lang="en-US" sz="1800" dirty="0" err="1" smtClean="0"/>
              <a:t>Vout</a:t>
            </a:r>
            <a:r>
              <a:rPr lang="en-US" sz="1800" dirty="0" smtClean="0"/>
              <a:t>  to reach .63v. compare </a:t>
            </a:r>
            <a:r>
              <a:rPr lang="en-US" sz="1800" dirty="0"/>
              <a:t>the </a:t>
            </a:r>
            <a:r>
              <a:rPr lang="en-US" sz="1800" dirty="0" smtClean="0"/>
              <a:t>graphs/readings </a:t>
            </a:r>
            <a:r>
              <a:rPr lang="en-US" sz="1800" dirty="0"/>
              <a:t>from the simulation and the real circuit.</a:t>
            </a:r>
            <a:endParaRPr lang="ru-RU" sz="18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Circuits</a:t>
            </a:r>
            <a:endParaRPr lang="en-US" dirty="0"/>
          </a:p>
        </p:txBody>
      </p:sp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799" y="1905000"/>
            <a:ext cx="4126523" cy="1676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5236" y="1914525"/>
            <a:ext cx="4103077" cy="1666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5508" y="3990690"/>
            <a:ext cx="2985104" cy="26854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2774" y="3962399"/>
            <a:ext cx="3048000" cy="27420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662509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838200"/>
            <a:ext cx="6934200" cy="715963"/>
          </a:xfrm>
        </p:spPr>
        <p:txBody>
          <a:bodyPr/>
          <a:lstStyle/>
          <a:p>
            <a:r>
              <a:rPr lang="en-US" sz="4000" dirty="0" err="1" smtClean="0">
                <a:solidFill>
                  <a:schemeClr val="tx1"/>
                </a:solidFill>
              </a:rPr>
              <a:t>Sim</a:t>
            </a:r>
            <a:r>
              <a:rPr lang="en-US" sz="4000" dirty="0" smtClean="0">
                <a:solidFill>
                  <a:schemeClr val="tx1"/>
                </a:solidFill>
              </a:rPr>
              <a:t> Results</a:t>
            </a:r>
            <a:endParaRPr lang="en-US" sz="4000" dirty="0">
              <a:solidFill>
                <a:schemeClr val="tx1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1675610"/>
            <a:ext cx="7467600" cy="5182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833851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>
          <a:xfrm>
            <a:off x="1066800" y="655637"/>
            <a:ext cx="6934200" cy="715963"/>
          </a:xfrm>
        </p:spPr>
        <p:txBody>
          <a:bodyPr/>
          <a:lstStyle/>
          <a:p>
            <a:pPr algn="ctr"/>
            <a:r>
              <a:rPr lang="en-US" sz="4000" dirty="0" err="1" smtClean="0">
                <a:solidFill>
                  <a:schemeClr val="tx1"/>
                </a:solidFill>
              </a:rPr>
              <a:t>Sim</a:t>
            </a:r>
            <a:r>
              <a:rPr lang="en-US" sz="4000" dirty="0" smtClean="0">
                <a:solidFill>
                  <a:schemeClr val="tx1"/>
                </a:solidFill>
              </a:rPr>
              <a:t> Results</a:t>
            </a:r>
            <a:endParaRPr lang="en-US" sz="4000" dirty="0">
              <a:solidFill>
                <a:schemeClr val="tx1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71600"/>
            <a:ext cx="3352800" cy="26775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575" y="4202913"/>
            <a:ext cx="3381375" cy="27003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9266" y="4202912"/>
            <a:ext cx="3324733" cy="2655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9266" y="1360189"/>
            <a:ext cx="3381375" cy="27003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1251453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>
          <a:xfrm>
            <a:off x="1752600" y="0"/>
            <a:ext cx="6934200" cy="715963"/>
          </a:xfrm>
        </p:spPr>
        <p:txBody>
          <a:bodyPr/>
          <a:lstStyle/>
          <a:p>
            <a:r>
              <a:rPr lang="en-US" sz="4000" dirty="0" smtClean="0">
                <a:solidFill>
                  <a:schemeClr val="tx1"/>
                </a:solidFill>
              </a:rPr>
              <a:t>Results</a:t>
            </a:r>
            <a:endParaRPr lang="en-US" sz="4000" dirty="0">
              <a:solidFill>
                <a:schemeClr val="tx1"/>
              </a:solidFill>
            </a:endParaRPr>
          </a:p>
        </p:txBody>
      </p:sp>
      <p:pic>
        <p:nvPicPr>
          <p:cNvPr id="5122" name="Picture 2" descr="C:\Users\Matstermind\Desktop\itca\IMG_0079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514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4716034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146" name="Picture 2" descr="C:\Users\Matstermind\Desktop\itca\IMG_007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86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8038557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170" name="Picture 2" descr="C:\Users\Matstermind\Desktop\itca\IMG_007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629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0840165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194" name="Picture 2" descr="C:\Users\Matstermind\Desktop\itca\IMG_008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514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64249655"/>
      </p:ext>
    </p:extLst>
  </p:cSld>
  <p:clrMapOvr>
    <a:masterClrMapping/>
  </p:clrMapOvr>
</p:sld>
</file>

<file path=ppt/theme/theme1.xml><?xml version="1.0" encoding="utf-8"?>
<a:theme xmlns:a="http://schemas.openxmlformats.org/drawingml/2006/main" name="powerpoint-template">
  <a:themeElements>
    <a:clrScheme name="powerpoint-template-24 16">
      <a:dk1>
        <a:srgbClr val="4D4D4D"/>
      </a:dk1>
      <a:lt1>
        <a:srgbClr val="FFFFFF"/>
      </a:lt1>
      <a:dk2>
        <a:srgbClr val="4D4D4D"/>
      </a:dk2>
      <a:lt2>
        <a:srgbClr val="285E80"/>
      </a:lt2>
      <a:accent1>
        <a:srgbClr val="3E7A98"/>
      </a:accent1>
      <a:accent2>
        <a:srgbClr val="5A91AC"/>
      </a:accent2>
      <a:accent3>
        <a:srgbClr val="FFFFFF"/>
      </a:accent3>
      <a:accent4>
        <a:srgbClr val="404040"/>
      </a:accent4>
      <a:accent5>
        <a:srgbClr val="AFBECA"/>
      </a:accent5>
      <a:accent6>
        <a:srgbClr val="51839B"/>
      </a:accent6>
      <a:hlink>
        <a:srgbClr val="6C9FB8"/>
      </a:hlink>
      <a:folHlink>
        <a:srgbClr val="DDDDDD"/>
      </a:folHlink>
    </a:clrScheme>
    <a:fontScheme name="powerpoint-template-24">
      <a:majorFont>
        <a:latin typeface="Microsoft Sans Serif"/>
        <a:ea typeface=""/>
        <a:cs typeface=""/>
      </a:majorFont>
      <a:minorFont>
        <a:latin typeface="Microsoft Sans Serif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1">
          <a:gsLst>
            <a:gs pos="0">
              <a:schemeClr val="bg2">
                <a:gamma/>
                <a:tint val="26667"/>
                <a:invGamma/>
              </a:schemeClr>
            </a:gs>
            <a:gs pos="100000">
              <a:schemeClr val="bg2">
                <a:alpha val="14999"/>
              </a:schemeClr>
            </a:gs>
          </a:gsLst>
          <a:lin ang="5400000" scaled="1"/>
        </a:gradFill>
        <a:ln>
          <a:noFill/>
        </a:ln>
        <a:effectLst/>
        <a:extLs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1">
          <a:gsLst>
            <a:gs pos="0">
              <a:schemeClr val="bg2">
                <a:gamma/>
                <a:tint val="26667"/>
                <a:invGamma/>
              </a:schemeClr>
            </a:gs>
            <a:gs pos="100000">
              <a:schemeClr val="bg2">
                <a:alpha val="14999"/>
              </a:schemeClr>
            </a:gs>
          </a:gsLst>
          <a:lin ang="5400000" scaled="1"/>
        </a:gradFill>
        <a:ln>
          <a:noFill/>
        </a:ln>
        <a:effectLst/>
        <a:extLs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powerpoint-template-24 1">
        <a:dk1>
          <a:srgbClr val="4D4D4D"/>
        </a:dk1>
        <a:lt1>
          <a:srgbClr val="FFFFFF"/>
        </a:lt1>
        <a:dk2>
          <a:srgbClr val="4D4D4D"/>
        </a:dk2>
        <a:lt2>
          <a:srgbClr val="0C209B"/>
        </a:lt2>
        <a:accent1>
          <a:srgbClr val="2167BF"/>
        </a:accent1>
        <a:accent2>
          <a:srgbClr val="C60C0D"/>
        </a:accent2>
        <a:accent3>
          <a:srgbClr val="FFFFFF"/>
        </a:accent3>
        <a:accent4>
          <a:srgbClr val="404040"/>
        </a:accent4>
        <a:accent5>
          <a:srgbClr val="ABB8DC"/>
        </a:accent5>
        <a:accent6>
          <a:srgbClr val="B30A0B"/>
        </a:accent6>
        <a:hlink>
          <a:srgbClr val="4793C7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2">
        <a:dk1>
          <a:srgbClr val="4D4D4D"/>
        </a:dk1>
        <a:lt1>
          <a:srgbClr val="FFFFFF"/>
        </a:lt1>
        <a:dk2>
          <a:srgbClr val="4D4D4D"/>
        </a:dk2>
        <a:lt2>
          <a:srgbClr val="CC0000"/>
        </a:lt2>
        <a:accent1>
          <a:srgbClr val="FF9933"/>
        </a:accent1>
        <a:accent2>
          <a:srgbClr val="009900"/>
        </a:accent2>
        <a:accent3>
          <a:srgbClr val="FFFFFF"/>
        </a:accent3>
        <a:accent4>
          <a:srgbClr val="404040"/>
        </a:accent4>
        <a:accent5>
          <a:srgbClr val="FFCAAD"/>
        </a:accent5>
        <a:accent6>
          <a:srgbClr val="008A00"/>
        </a:accent6>
        <a:hlink>
          <a:srgbClr val="3366F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3">
        <a:dk1>
          <a:srgbClr val="4D4D4D"/>
        </a:dk1>
        <a:lt1>
          <a:srgbClr val="FFFFFF"/>
        </a:lt1>
        <a:dk2>
          <a:srgbClr val="4D4D4D"/>
        </a:dk2>
        <a:lt2>
          <a:srgbClr val="116DE4"/>
        </a:lt2>
        <a:accent1>
          <a:srgbClr val="235CAF"/>
        </a:accent1>
        <a:accent2>
          <a:srgbClr val="54A1EE"/>
        </a:accent2>
        <a:accent3>
          <a:srgbClr val="FFFFFF"/>
        </a:accent3>
        <a:accent4>
          <a:srgbClr val="404040"/>
        </a:accent4>
        <a:accent5>
          <a:srgbClr val="ACB5D4"/>
        </a:accent5>
        <a:accent6>
          <a:srgbClr val="4B91D8"/>
        </a:accent6>
        <a:hlink>
          <a:srgbClr val="1391E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4">
        <a:dk1>
          <a:srgbClr val="4D4D4D"/>
        </a:dk1>
        <a:lt1>
          <a:srgbClr val="FFFFFF"/>
        </a:lt1>
        <a:dk2>
          <a:srgbClr val="4D4D4D"/>
        </a:dk2>
        <a:lt2>
          <a:srgbClr val="246DD8"/>
        </a:lt2>
        <a:accent1>
          <a:srgbClr val="2FC5F1"/>
        </a:accent1>
        <a:accent2>
          <a:srgbClr val="218DEB"/>
        </a:accent2>
        <a:accent3>
          <a:srgbClr val="FFFFFF"/>
        </a:accent3>
        <a:accent4>
          <a:srgbClr val="404040"/>
        </a:accent4>
        <a:accent5>
          <a:srgbClr val="ADDFF7"/>
        </a:accent5>
        <a:accent6>
          <a:srgbClr val="1D7FD5"/>
        </a:accent6>
        <a:hlink>
          <a:srgbClr val="39A1EB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5">
        <a:dk1>
          <a:srgbClr val="4D4D4D"/>
        </a:dk1>
        <a:lt1>
          <a:srgbClr val="FFFFFF"/>
        </a:lt1>
        <a:dk2>
          <a:srgbClr val="4D4D4D"/>
        </a:dk2>
        <a:lt2>
          <a:srgbClr val="4377BA"/>
        </a:lt2>
        <a:accent1>
          <a:srgbClr val="5793D1"/>
        </a:accent1>
        <a:accent2>
          <a:srgbClr val="5FA2DB"/>
        </a:accent2>
        <a:accent3>
          <a:srgbClr val="FFFFFF"/>
        </a:accent3>
        <a:accent4>
          <a:srgbClr val="404040"/>
        </a:accent4>
        <a:accent5>
          <a:srgbClr val="B4C8E5"/>
        </a:accent5>
        <a:accent6>
          <a:srgbClr val="5592C6"/>
        </a:accent6>
        <a:hlink>
          <a:srgbClr val="68AEE3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6">
        <a:dk1>
          <a:srgbClr val="4D4D4D"/>
        </a:dk1>
        <a:lt1>
          <a:srgbClr val="FFFFFF"/>
        </a:lt1>
        <a:dk2>
          <a:srgbClr val="4D4D4D"/>
        </a:dk2>
        <a:lt2>
          <a:srgbClr val="0067B5"/>
        </a:lt2>
        <a:accent1>
          <a:srgbClr val="1881BF"/>
        </a:accent1>
        <a:accent2>
          <a:srgbClr val="39B0DA"/>
        </a:accent2>
        <a:accent3>
          <a:srgbClr val="FFFFFF"/>
        </a:accent3>
        <a:accent4>
          <a:srgbClr val="404040"/>
        </a:accent4>
        <a:accent5>
          <a:srgbClr val="ABC1DC"/>
        </a:accent5>
        <a:accent6>
          <a:srgbClr val="339FC5"/>
        </a:accent6>
        <a:hlink>
          <a:srgbClr val="40B0DB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7">
        <a:dk1>
          <a:srgbClr val="4D4D4D"/>
        </a:dk1>
        <a:lt1>
          <a:srgbClr val="FFFFFF"/>
        </a:lt1>
        <a:dk2>
          <a:srgbClr val="4D4D4D"/>
        </a:dk2>
        <a:lt2>
          <a:srgbClr val="026788"/>
        </a:lt2>
        <a:accent1>
          <a:srgbClr val="0089B3"/>
        </a:accent1>
        <a:accent2>
          <a:srgbClr val="01A2CE"/>
        </a:accent2>
        <a:accent3>
          <a:srgbClr val="FFFFFF"/>
        </a:accent3>
        <a:accent4>
          <a:srgbClr val="404040"/>
        </a:accent4>
        <a:accent5>
          <a:srgbClr val="AAC4D6"/>
        </a:accent5>
        <a:accent6>
          <a:srgbClr val="0192BA"/>
        </a:accent6>
        <a:hlink>
          <a:srgbClr val="01B3D8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8">
        <a:dk1>
          <a:srgbClr val="4D4D4D"/>
        </a:dk1>
        <a:lt1>
          <a:srgbClr val="FFFFFF"/>
        </a:lt1>
        <a:dk2>
          <a:srgbClr val="4D4D4D"/>
        </a:dk2>
        <a:lt2>
          <a:srgbClr val="036CB7"/>
        </a:lt2>
        <a:accent1>
          <a:srgbClr val="1878BD"/>
        </a:accent1>
        <a:accent2>
          <a:srgbClr val="3E8EC8"/>
        </a:accent2>
        <a:accent3>
          <a:srgbClr val="FFFFFF"/>
        </a:accent3>
        <a:accent4>
          <a:srgbClr val="404040"/>
        </a:accent4>
        <a:accent5>
          <a:srgbClr val="ABBEDB"/>
        </a:accent5>
        <a:accent6>
          <a:srgbClr val="3780B5"/>
        </a:accent6>
        <a:hlink>
          <a:srgbClr val="559CCE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9">
        <a:dk1>
          <a:srgbClr val="4D4D4D"/>
        </a:dk1>
        <a:lt1>
          <a:srgbClr val="FFFFFF"/>
        </a:lt1>
        <a:dk2>
          <a:srgbClr val="4D4D4D"/>
        </a:dk2>
        <a:lt2>
          <a:srgbClr val="036CB7"/>
        </a:lt2>
        <a:accent1>
          <a:srgbClr val="1878BD"/>
        </a:accent1>
        <a:accent2>
          <a:srgbClr val="3E8EC8"/>
        </a:accent2>
        <a:accent3>
          <a:srgbClr val="FFFFFF"/>
        </a:accent3>
        <a:accent4>
          <a:srgbClr val="404040"/>
        </a:accent4>
        <a:accent5>
          <a:srgbClr val="ABBEDB"/>
        </a:accent5>
        <a:accent6>
          <a:srgbClr val="3780B5"/>
        </a:accent6>
        <a:hlink>
          <a:srgbClr val="006AB6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0">
        <a:dk1>
          <a:srgbClr val="4D4D4D"/>
        </a:dk1>
        <a:lt1>
          <a:srgbClr val="FFFFFF"/>
        </a:lt1>
        <a:dk2>
          <a:srgbClr val="4D4D4D"/>
        </a:dk2>
        <a:lt2>
          <a:srgbClr val="0045A3"/>
        </a:lt2>
        <a:accent1>
          <a:srgbClr val="005AB6"/>
        </a:accent1>
        <a:accent2>
          <a:srgbClr val="0073CF"/>
        </a:accent2>
        <a:accent3>
          <a:srgbClr val="FFFFFF"/>
        </a:accent3>
        <a:accent4>
          <a:srgbClr val="404040"/>
        </a:accent4>
        <a:accent5>
          <a:srgbClr val="AAB5D7"/>
        </a:accent5>
        <a:accent6>
          <a:srgbClr val="0068BB"/>
        </a:accent6>
        <a:hlink>
          <a:srgbClr val="0084D9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1">
        <a:dk1>
          <a:srgbClr val="4D4D4D"/>
        </a:dk1>
        <a:lt1>
          <a:srgbClr val="FFFFFF"/>
        </a:lt1>
        <a:dk2>
          <a:srgbClr val="4D4D4D"/>
        </a:dk2>
        <a:lt2>
          <a:srgbClr val="205EDC"/>
        </a:lt2>
        <a:accent1>
          <a:srgbClr val="3488E9"/>
        </a:accent1>
        <a:accent2>
          <a:srgbClr val="50B3F5"/>
        </a:accent2>
        <a:accent3>
          <a:srgbClr val="FFFFFF"/>
        </a:accent3>
        <a:accent4>
          <a:srgbClr val="404040"/>
        </a:accent4>
        <a:accent5>
          <a:srgbClr val="AEC3F2"/>
        </a:accent5>
        <a:accent6>
          <a:srgbClr val="48A2DE"/>
        </a:accent6>
        <a:hlink>
          <a:srgbClr val="65D4F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2">
        <a:dk1>
          <a:srgbClr val="4D4D4D"/>
        </a:dk1>
        <a:lt1>
          <a:srgbClr val="FFFFFF"/>
        </a:lt1>
        <a:dk2>
          <a:srgbClr val="4D4D4D"/>
        </a:dk2>
        <a:lt2>
          <a:srgbClr val="0045A3"/>
        </a:lt2>
        <a:accent1>
          <a:srgbClr val="005AB6"/>
        </a:accent1>
        <a:accent2>
          <a:srgbClr val="0073CF"/>
        </a:accent2>
        <a:accent3>
          <a:srgbClr val="FFFFFF"/>
        </a:accent3>
        <a:accent4>
          <a:srgbClr val="404040"/>
        </a:accent4>
        <a:accent5>
          <a:srgbClr val="AAB5D7"/>
        </a:accent5>
        <a:accent6>
          <a:srgbClr val="0068BB"/>
        </a:accent6>
        <a:hlink>
          <a:srgbClr val="EE0808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3">
        <a:dk1>
          <a:srgbClr val="4D4D4D"/>
        </a:dk1>
        <a:lt1>
          <a:srgbClr val="FFFFFF"/>
        </a:lt1>
        <a:dk2>
          <a:srgbClr val="4D4D4D"/>
        </a:dk2>
        <a:lt2>
          <a:srgbClr val="0045A3"/>
        </a:lt2>
        <a:accent1>
          <a:srgbClr val="005AB6"/>
        </a:accent1>
        <a:accent2>
          <a:srgbClr val="0073CF"/>
        </a:accent2>
        <a:accent3>
          <a:srgbClr val="FFFFFF"/>
        </a:accent3>
        <a:accent4>
          <a:srgbClr val="404040"/>
        </a:accent4>
        <a:accent5>
          <a:srgbClr val="AAB5D7"/>
        </a:accent5>
        <a:accent6>
          <a:srgbClr val="0068BB"/>
        </a:accent6>
        <a:hlink>
          <a:srgbClr val="F3B211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4">
        <a:dk1>
          <a:srgbClr val="4D4D4D"/>
        </a:dk1>
        <a:lt1>
          <a:srgbClr val="FFFFFF"/>
        </a:lt1>
        <a:dk2>
          <a:srgbClr val="4D4D4D"/>
        </a:dk2>
        <a:lt2>
          <a:srgbClr val="0045A3"/>
        </a:lt2>
        <a:accent1>
          <a:srgbClr val="005AB6"/>
        </a:accent1>
        <a:accent2>
          <a:srgbClr val="0073CF"/>
        </a:accent2>
        <a:accent3>
          <a:srgbClr val="FFFFFF"/>
        </a:accent3>
        <a:accent4>
          <a:srgbClr val="404040"/>
        </a:accent4>
        <a:accent5>
          <a:srgbClr val="AAB5D7"/>
        </a:accent5>
        <a:accent6>
          <a:srgbClr val="0068BB"/>
        </a:accent6>
        <a:hlink>
          <a:srgbClr val="109B09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5">
        <a:dk1>
          <a:srgbClr val="4D4D4D"/>
        </a:dk1>
        <a:lt1>
          <a:srgbClr val="FFFFFF"/>
        </a:lt1>
        <a:dk2>
          <a:srgbClr val="4D4D4D"/>
        </a:dk2>
        <a:lt2>
          <a:srgbClr val="025A9C"/>
        </a:lt2>
        <a:accent1>
          <a:srgbClr val="166FB2"/>
        </a:accent1>
        <a:accent2>
          <a:srgbClr val="3580B9"/>
        </a:accent2>
        <a:accent3>
          <a:srgbClr val="FFFFFF"/>
        </a:accent3>
        <a:accent4>
          <a:srgbClr val="404040"/>
        </a:accent4>
        <a:accent5>
          <a:srgbClr val="ABBBD5"/>
        </a:accent5>
        <a:accent6>
          <a:srgbClr val="2F73A7"/>
        </a:accent6>
        <a:hlink>
          <a:srgbClr val="559CCE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6">
        <a:dk1>
          <a:srgbClr val="4D4D4D"/>
        </a:dk1>
        <a:lt1>
          <a:srgbClr val="FFFFFF"/>
        </a:lt1>
        <a:dk2>
          <a:srgbClr val="4D4D4D"/>
        </a:dk2>
        <a:lt2>
          <a:srgbClr val="285E80"/>
        </a:lt2>
        <a:accent1>
          <a:srgbClr val="3E7A98"/>
        </a:accent1>
        <a:accent2>
          <a:srgbClr val="5A91AC"/>
        </a:accent2>
        <a:accent3>
          <a:srgbClr val="FFFFFF"/>
        </a:accent3>
        <a:accent4>
          <a:srgbClr val="404040"/>
        </a:accent4>
        <a:accent5>
          <a:srgbClr val="AFBECA"/>
        </a:accent5>
        <a:accent6>
          <a:srgbClr val="51839B"/>
        </a:accent6>
        <a:hlink>
          <a:srgbClr val="6C9FB8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powerpoint-template</Template>
  <TotalTime>225</TotalTime>
  <Words>60</Words>
  <Application>Microsoft Office PowerPoint</Application>
  <PresentationFormat>On-screen Show (4:3)</PresentationFormat>
  <Paragraphs>21</Paragraphs>
  <Slides>18</Slides>
  <Notes>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powerpoint-template</vt:lpstr>
      <vt:lpstr>Lab 8</vt:lpstr>
      <vt:lpstr>Info</vt:lpstr>
      <vt:lpstr>Circuits</vt:lpstr>
      <vt:lpstr>Sim Results</vt:lpstr>
      <vt:lpstr>Sim Results</vt:lpstr>
      <vt:lpstr>Results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Lab Book Scan</vt:lpstr>
    </vt:vector>
  </TitlesOfParts>
  <Company>Ivy Tech Community College - Northeast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Lab 3</dc:title>
  <dc:creator>Matthew Krueger</dc:creator>
  <cp:lastModifiedBy>Matstermind</cp:lastModifiedBy>
  <cp:revision>26</cp:revision>
  <dcterms:created xsi:type="dcterms:W3CDTF">2013-04-22T15:54:55Z</dcterms:created>
  <dcterms:modified xsi:type="dcterms:W3CDTF">2013-05-04T01:11:10Z</dcterms:modified>
</cp:coreProperties>
</file>