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57" r:id="rId3"/>
    <p:sldId id="291" r:id="rId4"/>
    <p:sldId id="288" r:id="rId5"/>
    <p:sldId id="281" r:id="rId6"/>
    <p:sldId id="287" r:id="rId7"/>
  </p:sldIdLst>
  <p:sldSz cx="9144000" cy="6858000" type="screen4x3"/>
  <p:notesSz cx="6858000" cy="9144000"/>
  <p:defaultTextStyle>
    <a:defPPr>
      <a:defRPr lang="en-US"/>
    </a:defPPr>
    <a:lvl1pPr algn="ctr" rtl="0" fontAlgn="base">
      <a:spcBef>
        <a:spcPct val="0"/>
      </a:spcBef>
      <a:spcAft>
        <a:spcPct val="0"/>
      </a:spcAft>
      <a:defRPr sz="2400" kern="1200">
        <a:solidFill>
          <a:schemeClr val="tx1"/>
        </a:solidFill>
        <a:latin typeface="Arial" charset="0"/>
        <a:ea typeface="+mn-ea"/>
        <a:cs typeface="+mn-cs"/>
      </a:defRPr>
    </a:lvl1pPr>
    <a:lvl2pPr marL="457200" algn="ctr" rtl="0" fontAlgn="base">
      <a:spcBef>
        <a:spcPct val="0"/>
      </a:spcBef>
      <a:spcAft>
        <a:spcPct val="0"/>
      </a:spcAft>
      <a:defRPr sz="2400" kern="1200">
        <a:solidFill>
          <a:schemeClr val="tx1"/>
        </a:solidFill>
        <a:latin typeface="Arial" charset="0"/>
        <a:ea typeface="+mn-ea"/>
        <a:cs typeface="+mn-cs"/>
      </a:defRPr>
    </a:lvl2pPr>
    <a:lvl3pPr marL="914400" algn="ctr" rtl="0" fontAlgn="base">
      <a:spcBef>
        <a:spcPct val="0"/>
      </a:spcBef>
      <a:spcAft>
        <a:spcPct val="0"/>
      </a:spcAft>
      <a:defRPr sz="2400" kern="1200">
        <a:solidFill>
          <a:schemeClr val="tx1"/>
        </a:solidFill>
        <a:latin typeface="Arial" charset="0"/>
        <a:ea typeface="+mn-ea"/>
        <a:cs typeface="+mn-cs"/>
      </a:defRPr>
    </a:lvl3pPr>
    <a:lvl4pPr marL="1371600" algn="ctr" rtl="0" fontAlgn="base">
      <a:spcBef>
        <a:spcPct val="0"/>
      </a:spcBef>
      <a:spcAft>
        <a:spcPct val="0"/>
      </a:spcAft>
      <a:defRPr sz="2400" kern="1200">
        <a:solidFill>
          <a:schemeClr val="tx1"/>
        </a:solidFill>
        <a:latin typeface="Arial" charset="0"/>
        <a:ea typeface="+mn-ea"/>
        <a:cs typeface="+mn-cs"/>
      </a:defRPr>
    </a:lvl4pPr>
    <a:lvl5pPr marL="1828800" algn="ctr"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84CC"/>
    <a:srgbClr val="03136A"/>
    <a:srgbClr val="35759D"/>
    <a:srgbClr val="35B19D"/>
    <a:srgbClr val="000000"/>
    <a:srgbClr val="FFFF00"/>
    <a:srgbClr val="B3D3EA"/>
    <a:srgbClr val="78AD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923" autoAdjust="0"/>
    <p:restoredTop sz="95596" autoAdjust="0"/>
  </p:normalViewPr>
  <p:slideViewPr>
    <p:cSldViewPr>
      <p:cViewPr>
        <p:scale>
          <a:sx n="66" d="100"/>
          <a:sy n="66" d="100"/>
        </p:scale>
        <p:origin x="-1386" y="-96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lvl1pPr>
          </a:lstStyle>
          <a:p>
            <a:endParaRPr lang="en-US"/>
          </a:p>
        </p:txBody>
      </p:sp>
      <p:sp>
        <p:nvSpPr>
          <p:cNvPr id="8192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819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2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192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vl1pPr>
          </a:lstStyle>
          <a:p>
            <a:endParaRPr lang="en-US"/>
          </a:p>
        </p:txBody>
      </p:sp>
      <p:sp>
        <p:nvSpPr>
          <p:cNvPr id="8192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ACF6BB1D-2A35-4A87-BEBF-0CCD1A0643C6}" type="slidenum">
              <a:rPr lang="en-US"/>
              <a:pPr/>
              <a:t>‹#›</a:t>
            </a:fld>
            <a:endParaRPr lang="en-US"/>
          </a:p>
        </p:txBody>
      </p:sp>
    </p:spTree>
    <p:extLst>
      <p:ext uri="{BB962C8B-B14F-4D97-AF65-F5344CB8AC3E}">
        <p14:creationId xmlns:p14="http://schemas.microsoft.com/office/powerpoint/2010/main" val="2979350188"/>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3848CC9-4AD6-4FAC-B4B0-43C77CBDAB5B}" type="slidenum">
              <a:rPr lang="en-US"/>
              <a:pPr/>
              <a:t>1</a:t>
            </a:fld>
            <a:endParaRPr lang="en-US"/>
          </a:p>
        </p:txBody>
      </p:sp>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D0E0013-AA4A-47BE-96DF-40696BE76951}" type="slidenum">
              <a:rPr lang="en-US"/>
              <a:pPr/>
              <a:t>2</a:t>
            </a:fld>
            <a:endParaRPr lang="en-US"/>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1A9F600-49D5-4149-B069-ADE46EEAFBC9}" type="slidenum">
              <a:rPr lang="en-US"/>
              <a:pPr/>
              <a:t>3</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1A9F600-49D5-4149-B069-ADE46EEAFBC9}" type="slidenum">
              <a:rPr lang="en-US"/>
              <a:pPr/>
              <a:t>5</a:t>
            </a:fld>
            <a:endParaRPr lang="en-US"/>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542925" y="2914650"/>
            <a:ext cx="8153400" cy="704850"/>
          </a:xfrm>
          <a:extLs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lvl1pPr algn="ctr">
              <a:defRPr sz="3600"/>
            </a:lvl1pPr>
          </a:lstStyle>
          <a:p>
            <a:pPr lvl="0"/>
            <a:r>
              <a:rPr lang="en-US" noProof="0" smtClean="0"/>
              <a:t>Click to edit Master title style</a:t>
            </a:r>
          </a:p>
        </p:txBody>
      </p:sp>
      <p:sp>
        <p:nvSpPr>
          <p:cNvPr id="3075" name="Rectangle 3"/>
          <p:cNvSpPr>
            <a:spLocks noGrp="1" noChangeArrowheads="1"/>
          </p:cNvSpPr>
          <p:nvPr>
            <p:ph type="subTitle" idx="1"/>
          </p:nvPr>
        </p:nvSpPr>
        <p:spPr>
          <a:xfrm>
            <a:off x="542925" y="3638550"/>
            <a:ext cx="8153400" cy="685800"/>
          </a:xfrm>
          <a:extLs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lvl1pPr marL="0" indent="0" algn="ctr">
              <a:buFontTx/>
              <a:buNone/>
              <a:defRPr sz="2400"/>
            </a:lvl1pPr>
          </a:lstStyle>
          <a:p>
            <a:pPr lvl="0"/>
            <a:r>
              <a:rPr lang="en-US" noProof="0" smtClean="0"/>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051612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00825" y="808038"/>
            <a:ext cx="2171700" cy="54403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5725" y="808038"/>
            <a:ext cx="6362700" cy="54403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968630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321010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6017909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66800" y="2057400"/>
            <a:ext cx="3581400"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00600" y="2057400"/>
            <a:ext cx="3581400"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620513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683884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916567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8878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526214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517043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5725" y="808038"/>
            <a:ext cx="8686800" cy="71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1066800" y="2057400"/>
            <a:ext cx="7315200"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fontAlgn="base" hangingPunct="1">
        <a:spcBef>
          <a:spcPct val="0"/>
        </a:spcBef>
        <a:spcAft>
          <a:spcPct val="0"/>
        </a:spcAft>
        <a:defRPr sz="4400">
          <a:solidFill>
            <a:schemeClr val="bg1"/>
          </a:solidFill>
          <a:latin typeface="+mj-lt"/>
          <a:ea typeface="+mj-ea"/>
          <a:cs typeface="+mj-cs"/>
        </a:defRPr>
      </a:lvl1pPr>
      <a:lvl2pPr algn="l" rtl="0" eaLnBrk="1" fontAlgn="base" hangingPunct="1">
        <a:spcBef>
          <a:spcPct val="0"/>
        </a:spcBef>
        <a:spcAft>
          <a:spcPct val="0"/>
        </a:spcAft>
        <a:defRPr sz="4400">
          <a:solidFill>
            <a:schemeClr val="bg1"/>
          </a:solidFill>
          <a:latin typeface="Microsoft Sans Serif" pitchFamily="34" charset="0"/>
        </a:defRPr>
      </a:lvl2pPr>
      <a:lvl3pPr algn="l" rtl="0" eaLnBrk="1" fontAlgn="base" hangingPunct="1">
        <a:spcBef>
          <a:spcPct val="0"/>
        </a:spcBef>
        <a:spcAft>
          <a:spcPct val="0"/>
        </a:spcAft>
        <a:defRPr sz="4400">
          <a:solidFill>
            <a:schemeClr val="bg1"/>
          </a:solidFill>
          <a:latin typeface="Microsoft Sans Serif" pitchFamily="34" charset="0"/>
        </a:defRPr>
      </a:lvl3pPr>
      <a:lvl4pPr algn="l" rtl="0" eaLnBrk="1" fontAlgn="base" hangingPunct="1">
        <a:spcBef>
          <a:spcPct val="0"/>
        </a:spcBef>
        <a:spcAft>
          <a:spcPct val="0"/>
        </a:spcAft>
        <a:defRPr sz="4400">
          <a:solidFill>
            <a:schemeClr val="bg1"/>
          </a:solidFill>
          <a:latin typeface="Microsoft Sans Serif" pitchFamily="34" charset="0"/>
        </a:defRPr>
      </a:lvl4pPr>
      <a:lvl5pPr algn="l" rtl="0" eaLnBrk="1" fontAlgn="base" hangingPunct="1">
        <a:spcBef>
          <a:spcPct val="0"/>
        </a:spcBef>
        <a:spcAft>
          <a:spcPct val="0"/>
        </a:spcAft>
        <a:defRPr sz="4400">
          <a:solidFill>
            <a:schemeClr val="bg1"/>
          </a:solidFill>
          <a:latin typeface="Microsoft Sans Serif" pitchFamily="34" charset="0"/>
        </a:defRPr>
      </a:lvl5pPr>
      <a:lvl6pPr marL="457200" algn="l" rtl="0" eaLnBrk="1" fontAlgn="base" hangingPunct="1">
        <a:spcBef>
          <a:spcPct val="0"/>
        </a:spcBef>
        <a:spcAft>
          <a:spcPct val="0"/>
        </a:spcAft>
        <a:defRPr sz="4400">
          <a:solidFill>
            <a:schemeClr val="bg1"/>
          </a:solidFill>
          <a:latin typeface="Microsoft Sans Serif" pitchFamily="34" charset="0"/>
        </a:defRPr>
      </a:lvl6pPr>
      <a:lvl7pPr marL="914400" algn="l" rtl="0" eaLnBrk="1" fontAlgn="base" hangingPunct="1">
        <a:spcBef>
          <a:spcPct val="0"/>
        </a:spcBef>
        <a:spcAft>
          <a:spcPct val="0"/>
        </a:spcAft>
        <a:defRPr sz="4400">
          <a:solidFill>
            <a:schemeClr val="bg1"/>
          </a:solidFill>
          <a:latin typeface="Microsoft Sans Serif" pitchFamily="34" charset="0"/>
        </a:defRPr>
      </a:lvl7pPr>
      <a:lvl8pPr marL="1371600" algn="l" rtl="0" eaLnBrk="1" fontAlgn="base" hangingPunct="1">
        <a:spcBef>
          <a:spcPct val="0"/>
        </a:spcBef>
        <a:spcAft>
          <a:spcPct val="0"/>
        </a:spcAft>
        <a:defRPr sz="4400">
          <a:solidFill>
            <a:schemeClr val="bg1"/>
          </a:solidFill>
          <a:latin typeface="Microsoft Sans Serif" pitchFamily="34" charset="0"/>
        </a:defRPr>
      </a:lvl8pPr>
      <a:lvl9pPr marL="1828800" algn="l" rtl="0" eaLnBrk="1" fontAlgn="base" hangingPunct="1">
        <a:spcBef>
          <a:spcPct val="0"/>
        </a:spcBef>
        <a:spcAft>
          <a:spcPct val="0"/>
        </a:spcAft>
        <a:defRPr sz="4400">
          <a:solidFill>
            <a:schemeClr val="bg1"/>
          </a:solidFill>
          <a:latin typeface="Microsoft Sans Serif" pitchFamily="34" charset="0"/>
        </a:defRPr>
      </a:lvl9pPr>
    </p:titleStyle>
    <p:bodyStyle>
      <a:lvl1pPr marL="342900" indent="-342900" algn="l" rtl="0" eaLnBrk="1" fontAlgn="base" hangingPunct="1">
        <a:spcBef>
          <a:spcPct val="20000"/>
        </a:spcBef>
        <a:spcAft>
          <a:spcPct val="0"/>
        </a:spcAft>
        <a:buChar char="•"/>
        <a:defRPr sz="3200">
          <a:solidFill>
            <a:schemeClr val="bg1"/>
          </a:solidFill>
          <a:latin typeface="+mn-lt"/>
          <a:ea typeface="+mn-ea"/>
          <a:cs typeface="+mn-cs"/>
        </a:defRPr>
      </a:lvl1pPr>
      <a:lvl2pPr marL="742950" indent="-285750" algn="l" rtl="0" eaLnBrk="1" fontAlgn="base" hangingPunct="1">
        <a:spcBef>
          <a:spcPct val="20000"/>
        </a:spcBef>
        <a:spcAft>
          <a:spcPct val="0"/>
        </a:spcAft>
        <a:buChar char="–"/>
        <a:defRPr sz="2800">
          <a:solidFill>
            <a:schemeClr val="bg1"/>
          </a:solidFill>
          <a:latin typeface="+mn-lt"/>
        </a:defRPr>
      </a:lvl2pPr>
      <a:lvl3pPr marL="1143000" indent="-228600" algn="l" rtl="0" eaLnBrk="1" fontAlgn="base" hangingPunct="1">
        <a:spcBef>
          <a:spcPct val="20000"/>
        </a:spcBef>
        <a:spcAft>
          <a:spcPct val="0"/>
        </a:spcAft>
        <a:buChar char="•"/>
        <a:defRPr sz="2400">
          <a:solidFill>
            <a:schemeClr val="bg1"/>
          </a:solidFill>
          <a:latin typeface="+mn-lt"/>
        </a:defRPr>
      </a:lvl3pPr>
      <a:lvl4pPr marL="1600200" indent="-228600" algn="l" rtl="0" eaLnBrk="1" fontAlgn="base" hangingPunct="1">
        <a:spcBef>
          <a:spcPct val="20000"/>
        </a:spcBef>
        <a:spcAft>
          <a:spcPct val="0"/>
        </a:spcAft>
        <a:buChar char="–"/>
        <a:defRPr sz="2000">
          <a:solidFill>
            <a:schemeClr val="bg1"/>
          </a:solidFill>
          <a:latin typeface="+mn-lt"/>
        </a:defRPr>
      </a:lvl4pPr>
      <a:lvl5pPr marL="2057400" indent="-228600" algn="l" rtl="0" eaLnBrk="1" fontAlgn="base" hangingPunct="1">
        <a:spcBef>
          <a:spcPct val="20000"/>
        </a:spcBef>
        <a:spcAft>
          <a:spcPct val="0"/>
        </a:spcAft>
        <a:buChar char="»"/>
        <a:defRPr sz="2000">
          <a:solidFill>
            <a:schemeClr val="bg1"/>
          </a:solidFill>
          <a:latin typeface="+mn-lt"/>
        </a:defRPr>
      </a:lvl5pPr>
      <a:lvl6pPr marL="2514600" indent="-228600" algn="l" rtl="0" eaLnBrk="1" fontAlgn="base" hangingPunct="1">
        <a:spcBef>
          <a:spcPct val="20000"/>
        </a:spcBef>
        <a:spcAft>
          <a:spcPct val="0"/>
        </a:spcAft>
        <a:buChar char="»"/>
        <a:defRPr sz="2000">
          <a:solidFill>
            <a:schemeClr val="bg1"/>
          </a:solidFill>
          <a:latin typeface="+mn-lt"/>
        </a:defRPr>
      </a:lvl6pPr>
      <a:lvl7pPr marL="2971800" indent="-228600" algn="l" rtl="0" eaLnBrk="1" fontAlgn="base" hangingPunct="1">
        <a:spcBef>
          <a:spcPct val="20000"/>
        </a:spcBef>
        <a:spcAft>
          <a:spcPct val="0"/>
        </a:spcAft>
        <a:buChar char="»"/>
        <a:defRPr sz="2000">
          <a:solidFill>
            <a:schemeClr val="bg1"/>
          </a:solidFill>
          <a:latin typeface="+mn-lt"/>
        </a:defRPr>
      </a:lvl7pPr>
      <a:lvl8pPr marL="3429000" indent="-228600" algn="l" rtl="0" eaLnBrk="1" fontAlgn="base" hangingPunct="1">
        <a:spcBef>
          <a:spcPct val="20000"/>
        </a:spcBef>
        <a:spcAft>
          <a:spcPct val="0"/>
        </a:spcAft>
        <a:buChar char="»"/>
        <a:defRPr sz="2000">
          <a:solidFill>
            <a:schemeClr val="bg1"/>
          </a:solidFill>
          <a:latin typeface="+mn-lt"/>
        </a:defRPr>
      </a:lvl8pPr>
      <a:lvl9pPr marL="3886200" indent="-228600" algn="l" rtl="0" eaLnBrk="1" fontAlgn="base" hangingPunct="1">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type="subTitle" idx="1"/>
          </p:nvPr>
        </p:nvSpPr>
        <p:spPr>
          <a:extLst>
            <a:ext uri="{AF507438-7753-43E0-B8FC-AC1667EBCBE1}">
              <a14:hiddenEffects xmlns:a14="http://schemas.microsoft.com/office/drawing/2010/main">
                <a:effectLst>
                  <a:outerShdw dist="17961" dir="2700000" algn="ctr" rotWithShape="0">
                    <a:schemeClr val="bg2"/>
                  </a:outerShdw>
                </a:effectLst>
              </a14:hiddenEffects>
            </a:ext>
          </a:extLst>
        </p:spPr>
        <p:txBody>
          <a:bodyPr/>
          <a:lstStyle/>
          <a:p>
            <a:r>
              <a:rPr lang="en-US" dirty="0" smtClean="0"/>
              <a:t>Total resistance and branch current in a Series/Parallel </a:t>
            </a:r>
            <a:r>
              <a:rPr lang="en-US" dirty="0"/>
              <a:t>r</a:t>
            </a:r>
            <a:r>
              <a:rPr lang="en-US" dirty="0" smtClean="0"/>
              <a:t>esistor circuit</a:t>
            </a:r>
            <a:endParaRPr lang="en-US" dirty="0"/>
          </a:p>
          <a:p>
            <a:endParaRPr lang="en-US" dirty="0"/>
          </a:p>
        </p:txBody>
      </p:sp>
      <p:sp>
        <p:nvSpPr>
          <p:cNvPr id="2053" name="Rectangle 5"/>
          <p:cNvSpPr>
            <a:spLocks noGrp="1" noChangeArrowheads="1"/>
          </p:cNvSpPr>
          <p:nvPr>
            <p:ph type="ctrTitle"/>
          </p:nvPr>
        </p:nvSpPr>
        <p:spPr>
          <a:extLst>
            <a:ext uri="{AF507438-7753-43E0-B8FC-AC1667EBCBE1}">
              <a14:hiddenEffects xmlns:a14="http://schemas.microsoft.com/office/drawing/2010/main">
                <a:effectLst>
                  <a:outerShdw dist="17961" dir="2700000" algn="ctr" rotWithShape="0">
                    <a:schemeClr val="bg2"/>
                  </a:outerShdw>
                </a:effectLst>
              </a14:hiddenEffects>
            </a:ext>
          </a:extLst>
        </p:spPr>
        <p:txBody>
          <a:bodyPr/>
          <a:lstStyle/>
          <a:p>
            <a:r>
              <a:rPr lang="en-US" dirty="0" smtClean="0"/>
              <a:t>Lab 4</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3" name="Rectangle 5"/>
          <p:cNvSpPr>
            <a:spLocks noGrp="1" noChangeArrowheads="1"/>
          </p:cNvSpPr>
          <p:nvPr>
            <p:ph type="title"/>
          </p:nvPr>
        </p:nvSpPr>
        <p:spPr/>
        <p:txBody>
          <a:bodyPr/>
          <a:lstStyle/>
          <a:p>
            <a:r>
              <a:rPr lang="en-US" sz="4000"/>
              <a:t>Slide master</a:t>
            </a:r>
            <a:endParaRPr lang="ru-RU" sz="4000"/>
          </a:p>
        </p:txBody>
      </p:sp>
      <p:sp>
        <p:nvSpPr>
          <p:cNvPr id="17415" name="Rectangle 7"/>
          <p:cNvSpPr>
            <a:spLocks noGrp="1" noChangeArrowheads="1"/>
          </p:cNvSpPr>
          <p:nvPr>
            <p:ph type="body" idx="1"/>
          </p:nvPr>
        </p:nvSpPr>
        <p:spPr/>
        <p:txBody>
          <a:bodyPr/>
          <a:lstStyle/>
          <a:p>
            <a:r>
              <a:rPr lang="en-US" sz="2000" b="1" dirty="0" smtClean="0"/>
              <a:t>Purpose – </a:t>
            </a:r>
            <a:r>
              <a:rPr lang="en-US" sz="1800" dirty="0" smtClean="0"/>
              <a:t>To measure the total circuit resistance and current through each branch on a parallel circuit</a:t>
            </a:r>
          </a:p>
          <a:p>
            <a:endParaRPr lang="en-US" sz="1800" dirty="0" smtClean="0"/>
          </a:p>
          <a:p>
            <a:r>
              <a:rPr lang="en-US" sz="2000" b="1" dirty="0" smtClean="0"/>
              <a:t>Materials</a:t>
            </a:r>
            <a:r>
              <a:rPr lang="en-US" sz="1800" dirty="0" smtClean="0"/>
              <a:t> –  2x 470</a:t>
            </a:r>
            <a:r>
              <a:rPr lang="el-GR" sz="1800" dirty="0" smtClean="0"/>
              <a:t>Ω</a:t>
            </a:r>
            <a:r>
              <a:rPr lang="en-US" sz="1800" dirty="0" smtClean="0"/>
              <a:t>, 2x 1k</a:t>
            </a:r>
            <a:r>
              <a:rPr lang="el-GR" sz="1800" dirty="0" smtClean="0"/>
              <a:t>Ω</a:t>
            </a:r>
            <a:r>
              <a:rPr lang="en-US" sz="1800" dirty="0"/>
              <a:t>, 1x 2.2k</a:t>
            </a:r>
            <a:r>
              <a:rPr lang="el-GR" sz="1800" dirty="0"/>
              <a:t>Ω</a:t>
            </a:r>
            <a:r>
              <a:rPr lang="en-US" sz="1800" dirty="0"/>
              <a:t>, </a:t>
            </a:r>
            <a:r>
              <a:rPr lang="en-US" sz="1800" dirty="0" smtClean="0"/>
              <a:t>1x 3.3k</a:t>
            </a:r>
            <a:r>
              <a:rPr lang="el-GR" sz="1800" dirty="0" smtClean="0"/>
              <a:t>Ω</a:t>
            </a:r>
            <a:r>
              <a:rPr lang="en-US" sz="1800" dirty="0" smtClean="0"/>
              <a:t>, 1x 4.7k</a:t>
            </a:r>
            <a:r>
              <a:rPr lang="el-GR" sz="1800" dirty="0" smtClean="0"/>
              <a:t>Ω</a:t>
            </a:r>
            <a:r>
              <a:rPr lang="en-US" sz="1800" dirty="0"/>
              <a:t>, </a:t>
            </a:r>
            <a:endParaRPr lang="en-US" sz="1800" dirty="0" smtClean="0"/>
          </a:p>
          <a:p>
            <a:pPr marL="0" indent="0">
              <a:buNone/>
            </a:pPr>
            <a:r>
              <a:rPr lang="en-US" sz="1800" dirty="0" smtClean="0"/>
              <a:t>	            1x 10k</a:t>
            </a:r>
            <a:r>
              <a:rPr lang="el-GR" sz="1800" dirty="0"/>
              <a:t>Ω</a:t>
            </a:r>
            <a:r>
              <a:rPr lang="en-US" sz="1800" dirty="0"/>
              <a:t>,</a:t>
            </a:r>
            <a:r>
              <a:rPr lang="en-US" sz="1800" dirty="0" smtClean="0"/>
              <a:t> Misc. wires</a:t>
            </a:r>
          </a:p>
          <a:p>
            <a:r>
              <a:rPr lang="en-US" sz="2000" b="1" dirty="0" smtClean="0"/>
              <a:t>Tools</a:t>
            </a:r>
            <a:r>
              <a:rPr lang="en-US" sz="1800" dirty="0" smtClean="0"/>
              <a:t> – Digital </a:t>
            </a:r>
            <a:r>
              <a:rPr lang="en-US" sz="1800" dirty="0" err="1" smtClean="0"/>
              <a:t>Multimeter</a:t>
            </a:r>
            <a:r>
              <a:rPr lang="en-US" sz="1800" dirty="0" smtClean="0"/>
              <a:t> model# GDM-8245, Elvis II+</a:t>
            </a:r>
          </a:p>
          <a:p>
            <a:endParaRPr lang="ru-RU" sz="1800" dirty="0" smtClean="0"/>
          </a:p>
          <a:p>
            <a:pPr>
              <a:lnSpc>
                <a:spcPct val="80000"/>
              </a:lnSpc>
            </a:pPr>
            <a:r>
              <a:rPr lang="en-US" sz="2000" b="1" dirty="0" smtClean="0"/>
              <a:t>Procedure</a:t>
            </a:r>
            <a:r>
              <a:rPr lang="en-US" sz="1800" dirty="0" smtClean="0"/>
              <a:t> – build the circuit in </a:t>
            </a:r>
            <a:r>
              <a:rPr lang="en-US" sz="1800" dirty="0" err="1"/>
              <a:t>M</a:t>
            </a:r>
            <a:r>
              <a:rPr lang="en-US" sz="1800" dirty="0" err="1" smtClean="0"/>
              <a:t>ultisim</a:t>
            </a:r>
            <a:r>
              <a:rPr lang="en-US" sz="1800" dirty="0" smtClean="0"/>
              <a:t> 12. Measure and record the value of each resistor and total circuit resistance. Measure each branch of the circuit for current. Record the data. Go to the lab, build the circuit on the </a:t>
            </a:r>
            <a:r>
              <a:rPr lang="en-US" sz="1800" dirty="0" err="1" smtClean="0"/>
              <a:t>Evlis</a:t>
            </a:r>
            <a:r>
              <a:rPr lang="en-US" sz="1800" dirty="0" smtClean="0"/>
              <a:t> II+ and repeat the above procedure for the non-simulated circuit. Compare the readings from the simulation and the real circuit.</a:t>
            </a:r>
            <a:endParaRPr lang="ru-RU"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1981200" y="762000"/>
            <a:ext cx="6934200" cy="715963"/>
          </a:xfrm>
        </p:spPr>
        <p:txBody>
          <a:bodyPr/>
          <a:lstStyle/>
          <a:p>
            <a:r>
              <a:rPr lang="en-US" sz="4000" dirty="0" err="1" smtClean="0">
                <a:solidFill>
                  <a:schemeClr val="tx1"/>
                </a:solidFill>
              </a:rPr>
              <a:t>Sim</a:t>
            </a:r>
            <a:r>
              <a:rPr lang="en-US" sz="4000" dirty="0" smtClean="0">
                <a:solidFill>
                  <a:schemeClr val="tx1"/>
                </a:solidFill>
              </a:rPr>
              <a:t> Results</a:t>
            </a:r>
            <a:endParaRPr lang="en-US" sz="4000" dirty="0">
              <a:solidFill>
                <a:schemeClr val="tx1"/>
              </a:solidFill>
            </a:endParaRP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387132"/>
            <a:ext cx="7915275" cy="5480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803306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Circuit</a:t>
            </a:r>
            <a:endParaRPr lang="en-US" dirty="0"/>
          </a:p>
        </p:txBody>
      </p:sp>
      <p:pic>
        <p:nvPicPr>
          <p:cNvPr id="4" name="Content Placeholder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14401" y="1740305"/>
            <a:ext cx="7359912" cy="46604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62509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1981200" y="762000"/>
            <a:ext cx="6934200" cy="715963"/>
          </a:xfrm>
        </p:spPr>
        <p:txBody>
          <a:bodyPr/>
          <a:lstStyle/>
          <a:p>
            <a:r>
              <a:rPr lang="en-US" sz="4000" dirty="0" smtClean="0">
                <a:solidFill>
                  <a:schemeClr val="tx1"/>
                </a:solidFill>
              </a:rPr>
              <a:t>Results</a:t>
            </a:r>
            <a:endParaRPr lang="en-US" sz="4000" dirty="0">
              <a:solidFill>
                <a:schemeClr val="tx1"/>
              </a:solidFill>
            </a:endParaRPr>
          </a:p>
        </p:txBody>
      </p:sp>
      <p:sp>
        <p:nvSpPr>
          <p:cNvPr id="60419" name="Rectangle 3"/>
          <p:cNvSpPr>
            <a:spLocks noGrp="1" noChangeArrowheads="1"/>
          </p:cNvSpPr>
          <p:nvPr>
            <p:ph type="body" idx="1"/>
          </p:nvPr>
        </p:nvSpPr>
        <p:spPr>
          <a:xfrm>
            <a:off x="1981200" y="1981200"/>
            <a:ext cx="6934200" cy="4267200"/>
          </a:xfrm>
        </p:spPr>
        <p:txBody>
          <a:bodyPr/>
          <a:lstStyle/>
          <a:p>
            <a:pPr>
              <a:lnSpc>
                <a:spcPct val="80000"/>
              </a:lnSpc>
            </a:pPr>
            <a:endParaRPr lang="en-US" sz="1800" dirty="0">
              <a:solidFill>
                <a:schemeClr val="tx1"/>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1352068782"/>
              </p:ext>
            </p:extLst>
          </p:nvPr>
        </p:nvGraphicFramePr>
        <p:xfrm>
          <a:off x="1828800" y="1903694"/>
          <a:ext cx="4495799" cy="4954306"/>
        </p:xfrm>
        <a:graphic>
          <a:graphicData uri="http://schemas.openxmlformats.org/drawingml/2006/table">
            <a:tbl>
              <a:tblPr>
                <a:tableStyleId>{5C22544A-7EE6-4342-B048-85BDC9FD1C3A}</a:tableStyleId>
              </a:tblPr>
              <a:tblGrid>
                <a:gridCol w="914400"/>
                <a:gridCol w="1143000"/>
                <a:gridCol w="381000"/>
                <a:gridCol w="762000"/>
                <a:gridCol w="1295399"/>
              </a:tblGrid>
              <a:tr h="136871">
                <a:tc>
                  <a:txBody>
                    <a:bodyPr/>
                    <a:lstStyle/>
                    <a:p>
                      <a:pPr algn="l" fontAlgn="b"/>
                      <a:endParaRPr lang="en-US" sz="1000" b="0" i="0" u="none" strike="noStrike" dirty="0">
                        <a:solidFill>
                          <a:srgbClr val="000000"/>
                        </a:solidFill>
                        <a:effectLst/>
                        <a:latin typeface="Calibri"/>
                      </a:endParaRPr>
                    </a:p>
                  </a:txBody>
                  <a:tcPr marL="6844" marR="6844" marT="6844" marB="0" anchor="b"/>
                </a:tc>
                <a:tc>
                  <a:txBody>
                    <a:bodyPr/>
                    <a:lstStyle/>
                    <a:p>
                      <a:pPr algn="r" fontAlgn="b"/>
                      <a:r>
                        <a:rPr lang="en-US" sz="1000" b="0" i="0" u="none" strike="noStrike" dirty="0" smtClean="0">
                          <a:solidFill>
                            <a:srgbClr val="000000"/>
                          </a:solidFill>
                          <a:effectLst/>
                          <a:latin typeface="Calibri"/>
                        </a:rPr>
                        <a:t>Calculated</a:t>
                      </a:r>
                      <a:r>
                        <a:rPr lang="en-US" sz="1000" b="0" i="0" u="none" strike="noStrike" baseline="0" dirty="0" smtClean="0">
                          <a:solidFill>
                            <a:srgbClr val="000000"/>
                          </a:solidFill>
                          <a:effectLst/>
                          <a:latin typeface="Calibri"/>
                        </a:rPr>
                        <a:t> results</a:t>
                      </a:r>
                      <a:endParaRPr lang="en-US" sz="1000" b="0" i="0" u="none" strike="noStrike" dirty="0">
                        <a:solidFill>
                          <a:srgbClr val="000000"/>
                        </a:solidFill>
                        <a:effectLst/>
                        <a:latin typeface="Calibri"/>
                      </a:endParaRPr>
                    </a:p>
                  </a:txBody>
                  <a:tcPr marL="6844" marR="6844" marT="6844" marB="0" anchor="b"/>
                </a:tc>
                <a:tc>
                  <a:txBody>
                    <a:bodyPr/>
                    <a:lstStyle/>
                    <a:p>
                      <a:pPr algn="l" fontAlgn="b"/>
                      <a:endParaRPr lang="el-GR" sz="1000" b="0" i="0" u="none" strike="noStrike">
                        <a:solidFill>
                          <a:srgbClr val="000000"/>
                        </a:solidFill>
                        <a:effectLst/>
                        <a:latin typeface="Calibri"/>
                      </a:endParaRPr>
                    </a:p>
                  </a:txBody>
                  <a:tcPr marL="6844" marR="6844" marT="6844" marB="0" anchor="b"/>
                </a:tc>
                <a:tc>
                  <a:txBody>
                    <a:bodyPr/>
                    <a:lstStyle/>
                    <a:p>
                      <a:pPr algn="l" fontAlgn="b"/>
                      <a:endParaRPr lang="en-US" sz="1000" b="0" i="0" u="none" strike="noStrike">
                        <a:solidFill>
                          <a:srgbClr val="000000"/>
                        </a:solidFill>
                        <a:effectLst/>
                        <a:latin typeface="Calibri"/>
                      </a:endParaRPr>
                    </a:p>
                  </a:txBody>
                  <a:tcPr marL="6844" marR="6844" marT="6844" marB="0" anchor="b"/>
                </a:tc>
                <a:tc>
                  <a:txBody>
                    <a:bodyPr/>
                    <a:lstStyle/>
                    <a:p>
                      <a:pPr algn="l" fontAlgn="b"/>
                      <a:endParaRPr lang="en-US" sz="1000" b="0" i="0" u="none" strike="noStrike" dirty="0">
                        <a:solidFill>
                          <a:srgbClr val="000000"/>
                        </a:solidFill>
                        <a:effectLst/>
                        <a:latin typeface="Calibri"/>
                      </a:endParaRPr>
                    </a:p>
                  </a:txBody>
                  <a:tcPr marL="6844" marR="6844" marT="6844" marB="0" anchor="b"/>
                </a:tc>
              </a:tr>
              <a:tr h="136871">
                <a:tc>
                  <a:txBody>
                    <a:bodyPr/>
                    <a:lstStyle/>
                    <a:p>
                      <a:pPr algn="l" fontAlgn="b"/>
                      <a:r>
                        <a:rPr lang="en-US" sz="1000" u="none" strike="noStrike" dirty="0">
                          <a:effectLst/>
                        </a:rPr>
                        <a:t>V1 =</a:t>
                      </a:r>
                      <a:endParaRPr lang="en-US" sz="1000" b="0" i="0" u="none" strike="noStrike" dirty="0">
                        <a:solidFill>
                          <a:srgbClr val="000000"/>
                        </a:solidFill>
                        <a:effectLst/>
                        <a:latin typeface="Calibri"/>
                      </a:endParaRPr>
                    </a:p>
                  </a:txBody>
                  <a:tcPr marL="6844" marR="6844" marT="6844" marB="0" anchor="b"/>
                </a:tc>
                <a:tc>
                  <a:txBody>
                    <a:bodyPr/>
                    <a:lstStyle/>
                    <a:p>
                      <a:pPr algn="r" fontAlgn="b"/>
                      <a:r>
                        <a:rPr lang="en-US" sz="1000" u="none" strike="noStrike">
                          <a:effectLst/>
                        </a:rPr>
                        <a:t>9</a:t>
                      </a:r>
                      <a:endParaRPr lang="en-US" sz="1000" b="0" i="0" u="none" strike="noStrike">
                        <a:solidFill>
                          <a:srgbClr val="000000"/>
                        </a:solidFill>
                        <a:effectLst/>
                        <a:latin typeface="Calibri"/>
                      </a:endParaRPr>
                    </a:p>
                  </a:txBody>
                  <a:tcPr marL="6844" marR="6844" marT="6844" marB="0" anchor="b"/>
                </a:tc>
                <a:tc>
                  <a:txBody>
                    <a:bodyPr/>
                    <a:lstStyle/>
                    <a:p>
                      <a:pPr algn="l" fontAlgn="b"/>
                      <a:r>
                        <a:rPr lang="el-GR" sz="1000" u="none" strike="noStrike">
                          <a:effectLst/>
                        </a:rPr>
                        <a:t>Ω</a:t>
                      </a:r>
                      <a:endParaRPr lang="el-GR" sz="1000" b="0" i="0" u="none" strike="noStrike">
                        <a:solidFill>
                          <a:srgbClr val="000000"/>
                        </a:solidFill>
                        <a:effectLst/>
                        <a:latin typeface="Calibri"/>
                      </a:endParaRPr>
                    </a:p>
                  </a:txBody>
                  <a:tcPr marL="6844" marR="6844" marT="6844" marB="0" anchor="b"/>
                </a:tc>
                <a:tc>
                  <a:txBody>
                    <a:bodyPr/>
                    <a:lstStyle/>
                    <a:p>
                      <a:pPr algn="l" fontAlgn="b"/>
                      <a:endParaRPr lang="en-US" sz="1000" b="0" i="0" u="none" strike="noStrike">
                        <a:solidFill>
                          <a:srgbClr val="000000"/>
                        </a:solidFill>
                        <a:effectLst/>
                        <a:latin typeface="Calibri"/>
                      </a:endParaRPr>
                    </a:p>
                  </a:txBody>
                  <a:tcPr marL="6844" marR="6844" marT="6844" marB="0" anchor="b"/>
                </a:tc>
                <a:tc>
                  <a:txBody>
                    <a:bodyPr/>
                    <a:lstStyle/>
                    <a:p>
                      <a:pPr algn="l" fontAlgn="b"/>
                      <a:endParaRPr lang="en-US" sz="1000" b="0" i="0" u="none" strike="noStrike" dirty="0">
                        <a:solidFill>
                          <a:srgbClr val="000000"/>
                        </a:solidFill>
                        <a:effectLst/>
                        <a:latin typeface="Calibri"/>
                      </a:endParaRPr>
                    </a:p>
                  </a:txBody>
                  <a:tcPr marL="6844" marR="6844" marT="6844" marB="0" anchor="b"/>
                </a:tc>
              </a:tr>
              <a:tr h="136871">
                <a:tc>
                  <a:txBody>
                    <a:bodyPr/>
                    <a:lstStyle/>
                    <a:p>
                      <a:pPr algn="l" fontAlgn="b"/>
                      <a:r>
                        <a:rPr lang="en-US" sz="1000" u="none" strike="noStrike">
                          <a:effectLst/>
                        </a:rPr>
                        <a:t>R1 =</a:t>
                      </a:r>
                      <a:endParaRPr lang="en-US" sz="1000" b="0" i="0" u="none" strike="noStrike">
                        <a:solidFill>
                          <a:srgbClr val="000000"/>
                        </a:solidFill>
                        <a:effectLst/>
                        <a:latin typeface="Calibri"/>
                      </a:endParaRPr>
                    </a:p>
                  </a:txBody>
                  <a:tcPr marL="6844" marR="6844" marT="6844" marB="0" anchor="b"/>
                </a:tc>
                <a:tc>
                  <a:txBody>
                    <a:bodyPr/>
                    <a:lstStyle/>
                    <a:p>
                      <a:pPr algn="r" fontAlgn="b"/>
                      <a:r>
                        <a:rPr lang="en-US" sz="1000" u="none" strike="noStrike">
                          <a:effectLst/>
                        </a:rPr>
                        <a:t>470</a:t>
                      </a:r>
                      <a:endParaRPr lang="en-US" sz="1000" b="0" i="0" u="none" strike="noStrike">
                        <a:solidFill>
                          <a:srgbClr val="000000"/>
                        </a:solidFill>
                        <a:effectLst/>
                        <a:latin typeface="Calibri"/>
                      </a:endParaRPr>
                    </a:p>
                  </a:txBody>
                  <a:tcPr marL="6844" marR="6844" marT="6844" marB="0" anchor="b"/>
                </a:tc>
                <a:tc>
                  <a:txBody>
                    <a:bodyPr/>
                    <a:lstStyle/>
                    <a:p>
                      <a:pPr algn="l" fontAlgn="b"/>
                      <a:r>
                        <a:rPr lang="el-GR" sz="1000" u="none" strike="noStrike">
                          <a:effectLst/>
                        </a:rPr>
                        <a:t>Ω</a:t>
                      </a:r>
                      <a:endParaRPr lang="el-GR" sz="1000" b="0" i="0" u="none" strike="noStrike">
                        <a:solidFill>
                          <a:srgbClr val="000000"/>
                        </a:solidFill>
                        <a:effectLst/>
                        <a:latin typeface="Calibri"/>
                      </a:endParaRPr>
                    </a:p>
                  </a:txBody>
                  <a:tcPr marL="6844" marR="6844" marT="6844" marB="0" anchor="b"/>
                </a:tc>
                <a:tc>
                  <a:txBody>
                    <a:bodyPr/>
                    <a:lstStyle/>
                    <a:p>
                      <a:pPr algn="l" fontAlgn="b"/>
                      <a:endParaRPr lang="en-US" sz="1000" b="0" i="0" u="none" strike="noStrike">
                        <a:solidFill>
                          <a:srgbClr val="000000"/>
                        </a:solidFill>
                        <a:effectLst/>
                        <a:latin typeface="Calibri"/>
                      </a:endParaRPr>
                    </a:p>
                  </a:txBody>
                  <a:tcPr marL="6844" marR="6844" marT="6844" marB="0" anchor="b"/>
                </a:tc>
                <a:tc>
                  <a:txBody>
                    <a:bodyPr/>
                    <a:lstStyle/>
                    <a:p>
                      <a:pPr algn="l" fontAlgn="b"/>
                      <a:endParaRPr lang="en-US" sz="1000" b="0" i="0" u="none" strike="noStrike">
                        <a:solidFill>
                          <a:srgbClr val="000000"/>
                        </a:solidFill>
                        <a:effectLst/>
                        <a:latin typeface="Calibri"/>
                      </a:endParaRPr>
                    </a:p>
                  </a:txBody>
                  <a:tcPr marL="6844" marR="6844" marT="6844" marB="0" anchor="b"/>
                </a:tc>
              </a:tr>
              <a:tr h="136871">
                <a:tc>
                  <a:txBody>
                    <a:bodyPr/>
                    <a:lstStyle/>
                    <a:p>
                      <a:pPr algn="l" fontAlgn="b"/>
                      <a:r>
                        <a:rPr lang="en-US" sz="1000" u="none" strike="noStrike">
                          <a:effectLst/>
                        </a:rPr>
                        <a:t>R2 =</a:t>
                      </a:r>
                      <a:endParaRPr lang="en-US" sz="1000" b="0" i="0" u="none" strike="noStrike">
                        <a:solidFill>
                          <a:srgbClr val="000000"/>
                        </a:solidFill>
                        <a:effectLst/>
                        <a:latin typeface="Calibri"/>
                      </a:endParaRPr>
                    </a:p>
                  </a:txBody>
                  <a:tcPr marL="6844" marR="6844" marT="6844" marB="0" anchor="b"/>
                </a:tc>
                <a:tc>
                  <a:txBody>
                    <a:bodyPr/>
                    <a:lstStyle/>
                    <a:p>
                      <a:pPr algn="r" fontAlgn="b"/>
                      <a:r>
                        <a:rPr lang="en-US" sz="1000" u="none" strike="noStrike" dirty="0">
                          <a:effectLst/>
                        </a:rPr>
                        <a:t>470</a:t>
                      </a:r>
                      <a:endParaRPr lang="en-US" sz="1000" b="0" i="0" u="none" strike="noStrike" dirty="0">
                        <a:solidFill>
                          <a:srgbClr val="000000"/>
                        </a:solidFill>
                        <a:effectLst/>
                        <a:latin typeface="Calibri"/>
                      </a:endParaRPr>
                    </a:p>
                  </a:txBody>
                  <a:tcPr marL="6844" marR="6844" marT="6844" marB="0" anchor="b"/>
                </a:tc>
                <a:tc>
                  <a:txBody>
                    <a:bodyPr/>
                    <a:lstStyle/>
                    <a:p>
                      <a:pPr algn="l" fontAlgn="b"/>
                      <a:r>
                        <a:rPr lang="el-GR" sz="1000" u="none" strike="noStrike">
                          <a:effectLst/>
                        </a:rPr>
                        <a:t>Ω</a:t>
                      </a:r>
                      <a:endParaRPr lang="el-GR" sz="1000" b="0" i="0" u="none" strike="noStrike">
                        <a:solidFill>
                          <a:srgbClr val="000000"/>
                        </a:solidFill>
                        <a:effectLst/>
                        <a:latin typeface="Calibri"/>
                      </a:endParaRPr>
                    </a:p>
                  </a:txBody>
                  <a:tcPr marL="6844" marR="6844" marT="6844" marB="0" anchor="b"/>
                </a:tc>
                <a:tc>
                  <a:txBody>
                    <a:bodyPr/>
                    <a:lstStyle/>
                    <a:p>
                      <a:pPr algn="l" fontAlgn="b"/>
                      <a:endParaRPr lang="en-US" sz="1000" b="0" i="0" u="none" strike="noStrike">
                        <a:solidFill>
                          <a:srgbClr val="000000"/>
                        </a:solidFill>
                        <a:effectLst/>
                        <a:latin typeface="Calibri"/>
                      </a:endParaRPr>
                    </a:p>
                  </a:txBody>
                  <a:tcPr marL="6844" marR="6844" marT="6844" marB="0" anchor="b"/>
                </a:tc>
                <a:tc>
                  <a:txBody>
                    <a:bodyPr/>
                    <a:lstStyle/>
                    <a:p>
                      <a:pPr algn="l" fontAlgn="b"/>
                      <a:endParaRPr lang="en-US" sz="1000" b="0" i="0" u="none" strike="noStrike">
                        <a:solidFill>
                          <a:srgbClr val="000000"/>
                        </a:solidFill>
                        <a:effectLst/>
                        <a:latin typeface="Calibri"/>
                      </a:endParaRPr>
                    </a:p>
                  </a:txBody>
                  <a:tcPr marL="6844" marR="6844" marT="6844" marB="0" anchor="b"/>
                </a:tc>
              </a:tr>
              <a:tr h="136871">
                <a:tc>
                  <a:txBody>
                    <a:bodyPr/>
                    <a:lstStyle/>
                    <a:p>
                      <a:pPr algn="l" fontAlgn="b"/>
                      <a:r>
                        <a:rPr lang="en-US" sz="1000" u="none" strike="noStrike">
                          <a:effectLst/>
                        </a:rPr>
                        <a:t>R3 =</a:t>
                      </a:r>
                      <a:endParaRPr lang="en-US" sz="1000" b="0" i="0" u="none" strike="noStrike">
                        <a:solidFill>
                          <a:srgbClr val="000000"/>
                        </a:solidFill>
                        <a:effectLst/>
                        <a:latin typeface="Calibri"/>
                      </a:endParaRPr>
                    </a:p>
                  </a:txBody>
                  <a:tcPr marL="6844" marR="6844" marT="6844" marB="0" anchor="b"/>
                </a:tc>
                <a:tc>
                  <a:txBody>
                    <a:bodyPr/>
                    <a:lstStyle/>
                    <a:p>
                      <a:pPr algn="r" fontAlgn="b"/>
                      <a:r>
                        <a:rPr lang="en-US" sz="1000" u="none" strike="noStrike" dirty="0">
                          <a:effectLst/>
                        </a:rPr>
                        <a:t>1000</a:t>
                      </a:r>
                      <a:endParaRPr lang="en-US" sz="1000" b="0" i="0" u="none" strike="noStrike" dirty="0">
                        <a:solidFill>
                          <a:srgbClr val="000000"/>
                        </a:solidFill>
                        <a:effectLst/>
                        <a:latin typeface="Calibri"/>
                      </a:endParaRPr>
                    </a:p>
                  </a:txBody>
                  <a:tcPr marL="6844" marR="6844" marT="6844" marB="0" anchor="b"/>
                </a:tc>
                <a:tc>
                  <a:txBody>
                    <a:bodyPr/>
                    <a:lstStyle/>
                    <a:p>
                      <a:pPr algn="l" fontAlgn="b"/>
                      <a:r>
                        <a:rPr lang="el-GR" sz="1000" u="none" strike="noStrike">
                          <a:effectLst/>
                        </a:rPr>
                        <a:t>Ω</a:t>
                      </a:r>
                      <a:endParaRPr lang="el-GR" sz="1000" b="0" i="0" u="none" strike="noStrike">
                        <a:solidFill>
                          <a:srgbClr val="000000"/>
                        </a:solidFill>
                        <a:effectLst/>
                        <a:latin typeface="Calibri"/>
                      </a:endParaRPr>
                    </a:p>
                  </a:txBody>
                  <a:tcPr marL="6844" marR="6844" marT="6844" marB="0" anchor="b"/>
                </a:tc>
                <a:tc>
                  <a:txBody>
                    <a:bodyPr/>
                    <a:lstStyle/>
                    <a:p>
                      <a:pPr algn="l" fontAlgn="b"/>
                      <a:endParaRPr lang="en-US" sz="1000" b="0" i="0" u="none" strike="noStrike">
                        <a:solidFill>
                          <a:srgbClr val="000000"/>
                        </a:solidFill>
                        <a:effectLst/>
                        <a:latin typeface="Calibri"/>
                      </a:endParaRPr>
                    </a:p>
                  </a:txBody>
                  <a:tcPr marL="6844" marR="6844" marT="6844" marB="0" anchor="b"/>
                </a:tc>
                <a:tc>
                  <a:txBody>
                    <a:bodyPr/>
                    <a:lstStyle/>
                    <a:p>
                      <a:pPr algn="l" fontAlgn="b"/>
                      <a:endParaRPr lang="en-US" sz="1000" b="0" i="0" u="none" strike="noStrike">
                        <a:solidFill>
                          <a:srgbClr val="000000"/>
                        </a:solidFill>
                        <a:effectLst/>
                        <a:latin typeface="Calibri"/>
                      </a:endParaRPr>
                    </a:p>
                  </a:txBody>
                  <a:tcPr marL="6844" marR="6844" marT="6844" marB="0" anchor="b"/>
                </a:tc>
              </a:tr>
              <a:tr h="136871">
                <a:tc>
                  <a:txBody>
                    <a:bodyPr/>
                    <a:lstStyle/>
                    <a:p>
                      <a:pPr algn="l" fontAlgn="b"/>
                      <a:r>
                        <a:rPr lang="en-US" sz="1000" u="none" strike="noStrike">
                          <a:effectLst/>
                        </a:rPr>
                        <a:t>R4 =</a:t>
                      </a:r>
                      <a:endParaRPr lang="en-US" sz="1000" b="0" i="0" u="none" strike="noStrike">
                        <a:solidFill>
                          <a:srgbClr val="000000"/>
                        </a:solidFill>
                        <a:effectLst/>
                        <a:latin typeface="Calibri"/>
                      </a:endParaRPr>
                    </a:p>
                  </a:txBody>
                  <a:tcPr marL="6844" marR="6844" marT="6844" marB="0" anchor="b"/>
                </a:tc>
                <a:tc>
                  <a:txBody>
                    <a:bodyPr/>
                    <a:lstStyle/>
                    <a:p>
                      <a:pPr algn="r" fontAlgn="b"/>
                      <a:r>
                        <a:rPr lang="en-US" sz="1000" u="none" strike="noStrike">
                          <a:effectLst/>
                        </a:rPr>
                        <a:t>1000</a:t>
                      </a:r>
                      <a:endParaRPr lang="en-US" sz="1000" b="0" i="0" u="none" strike="noStrike">
                        <a:solidFill>
                          <a:srgbClr val="000000"/>
                        </a:solidFill>
                        <a:effectLst/>
                        <a:latin typeface="Calibri"/>
                      </a:endParaRPr>
                    </a:p>
                  </a:txBody>
                  <a:tcPr marL="6844" marR="6844" marT="6844" marB="0" anchor="b"/>
                </a:tc>
                <a:tc>
                  <a:txBody>
                    <a:bodyPr/>
                    <a:lstStyle/>
                    <a:p>
                      <a:pPr algn="l" fontAlgn="b"/>
                      <a:r>
                        <a:rPr lang="el-GR" sz="1000" u="none" strike="noStrike">
                          <a:effectLst/>
                        </a:rPr>
                        <a:t>Ω</a:t>
                      </a:r>
                      <a:endParaRPr lang="el-GR" sz="1000" b="0" i="0" u="none" strike="noStrike">
                        <a:solidFill>
                          <a:srgbClr val="000000"/>
                        </a:solidFill>
                        <a:effectLst/>
                        <a:latin typeface="Calibri"/>
                      </a:endParaRPr>
                    </a:p>
                  </a:txBody>
                  <a:tcPr marL="6844" marR="6844" marT="6844" marB="0" anchor="b"/>
                </a:tc>
                <a:tc>
                  <a:txBody>
                    <a:bodyPr/>
                    <a:lstStyle/>
                    <a:p>
                      <a:pPr algn="l" fontAlgn="b"/>
                      <a:endParaRPr lang="en-US" sz="1000" b="0" i="0" u="none" strike="noStrike">
                        <a:solidFill>
                          <a:srgbClr val="000000"/>
                        </a:solidFill>
                        <a:effectLst/>
                        <a:latin typeface="Calibri"/>
                      </a:endParaRPr>
                    </a:p>
                  </a:txBody>
                  <a:tcPr marL="6844" marR="6844" marT="6844" marB="0" anchor="b"/>
                </a:tc>
                <a:tc>
                  <a:txBody>
                    <a:bodyPr/>
                    <a:lstStyle/>
                    <a:p>
                      <a:pPr algn="l" fontAlgn="b"/>
                      <a:endParaRPr lang="en-US" sz="1000" b="0" i="0" u="none" strike="noStrike">
                        <a:solidFill>
                          <a:srgbClr val="000000"/>
                        </a:solidFill>
                        <a:effectLst/>
                        <a:latin typeface="Calibri"/>
                      </a:endParaRPr>
                    </a:p>
                  </a:txBody>
                  <a:tcPr marL="6844" marR="6844" marT="6844" marB="0" anchor="b"/>
                </a:tc>
              </a:tr>
              <a:tr h="136871">
                <a:tc>
                  <a:txBody>
                    <a:bodyPr/>
                    <a:lstStyle/>
                    <a:p>
                      <a:pPr algn="l" fontAlgn="b"/>
                      <a:r>
                        <a:rPr lang="en-US" sz="1000" u="none" strike="noStrike">
                          <a:effectLst/>
                        </a:rPr>
                        <a:t>R5 =</a:t>
                      </a:r>
                      <a:endParaRPr lang="en-US" sz="1000" b="0" i="0" u="none" strike="noStrike">
                        <a:solidFill>
                          <a:srgbClr val="000000"/>
                        </a:solidFill>
                        <a:effectLst/>
                        <a:latin typeface="Calibri"/>
                      </a:endParaRPr>
                    </a:p>
                  </a:txBody>
                  <a:tcPr marL="6844" marR="6844" marT="6844" marB="0" anchor="b"/>
                </a:tc>
                <a:tc>
                  <a:txBody>
                    <a:bodyPr/>
                    <a:lstStyle/>
                    <a:p>
                      <a:pPr algn="r" fontAlgn="b"/>
                      <a:r>
                        <a:rPr lang="en-US" sz="1000" u="none" strike="noStrike">
                          <a:effectLst/>
                        </a:rPr>
                        <a:t>2200</a:t>
                      </a:r>
                      <a:endParaRPr lang="en-US" sz="1000" b="0" i="0" u="none" strike="noStrike">
                        <a:solidFill>
                          <a:srgbClr val="000000"/>
                        </a:solidFill>
                        <a:effectLst/>
                        <a:latin typeface="Calibri"/>
                      </a:endParaRPr>
                    </a:p>
                  </a:txBody>
                  <a:tcPr marL="6844" marR="6844" marT="6844" marB="0" anchor="b"/>
                </a:tc>
                <a:tc>
                  <a:txBody>
                    <a:bodyPr/>
                    <a:lstStyle/>
                    <a:p>
                      <a:pPr algn="l" fontAlgn="b"/>
                      <a:r>
                        <a:rPr lang="el-GR" sz="1000" u="none" strike="noStrike">
                          <a:effectLst/>
                        </a:rPr>
                        <a:t>Ω</a:t>
                      </a:r>
                      <a:endParaRPr lang="el-GR" sz="1000" b="0" i="0" u="none" strike="noStrike">
                        <a:solidFill>
                          <a:srgbClr val="000000"/>
                        </a:solidFill>
                        <a:effectLst/>
                        <a:latin typeface="Calibri"/>
                      </a:endParaRPr>
                    </a:p>
                  </a:txBody>
                  <a:tcPr marL="6844" marR="6844" marT="6844" marB="0" anchor="b"/>
                </a:tc>
                <a:tc>
                  <a:txBody>
                    <a:bodyPr/>
                    <a:lstStyle/>
                    <a:p>
                      <a:pPr algn="l" fontAlgn="b"/>
                      <a:endParaRPr lang="en-US" sz="1000" b="0" i="0" u="none" strike="noStrike">
                        <a:solidFill>
                          <a:srgbClr val="000000"/>
                        </a:solidFill>
                        <a:effectLst/>
                        <a:latin typeface="Calibri"/>
                      </a:endParaRPr>
                    </a:p>
                  </a:txBody>
                  <a:tcPr marL="6844" marR="6844" marT="6844" marB="0" anchor="b"/>
                </a:tc>
                <a:tc>
                  <a:txBody>
                    <a:bodyPr/>
                    <a:lstStyle/>
                    <a:p>
                      <a:pPr algn="l" fontAlgn="b"/>
                      <a:endParaRPr lang="en-US" sz="1000" b="0" i="0" u="none" strike="noStrike">
                        <a:solidFill>
                          <a:srgbClr val="000000"/>
                        </a:solidFill>
                        <a:effectLst/>
                        <a:latin typeface="Calibri"/>
                      </a:endParaRPr>
                    </a:p>
                  </a:txBody>
                  <a:tcPr marL="6844" marR="6844" marT="6844" marB="0" anchor="b"/>
                </a:tc>
              </a:tr>
              <a:tr h="136871">
                <a:tc>
                  <a:txBody>
                    <a:bodyPr/>
                    <a:lstStyle/>
                    <a:p>
                      <a:pPr algn="l" fontAlgn="b"/>
                      <a:r>
                        <a:rPr lang="en-US" sz="1000" u="none" strike="noStrike">
                          <a:effectLst/>
                        </a:rPr>
                        <a:t>R6 =</a:t>
                      </a:r>
                      <a:endParaRPr lang="en-US" sz="1000" b="0" i="0" u="none" strike="noStrike">
                        <a:solidFill>
                          <a:srgbClr val="000000"/>
                        </a:solidFill>
                        <a:effectLst/>
                        <a:latin typeface="Calibri"/>
                      </a:endParaRPr>
                    </a:p>
                  </a:txBody>
                  <a:tcPr marL="6844" marR="6844" marT="6844" marB="0" anchor="b"/>
                </a:tc>
                <a:tc>
                  <a:txBody>
                    <a:bodyPr/>
                    <a:lstStyle/>
                    <a:p>
                      <a:pPr algn="r" fontAlgn="b"/>
                      <a:r>
                        <a:rPr lang="en-US" sz="1000" u="none" strike="noStrike" dirty="0">
                          <a:effectLst/>
                        </a:rPr>
                        <a:t>3300</a:t>
                      </a:r>
                      <a:endParaRPr lang="en-US" sz="1000" b="0" i="0" u="none" strike="noStrike" dirty="0">
                        <a:solidFill>
                          <a:srgbClr val="000000"/>
                        </a:solidFill>
                        <a:effectLst/>
                        <a:latin typeface="Calibri"/>
                      </a:endParaRPr>
                    </a:p>
                  </a:txBody>
                  <a:tcPr marL="6844" marR="6844" marT="6844" marB="0" anchor="b"/>
                </a:tc>
                <a:tc>
                  <a:txBody>
                    <a:bodyPr/>
                    <a:lstStyle/>
                    <a:p>
                      <a:pPr algn="l" fontAlgn="b"/>
                      <a:r>
                        <a:rPr lang="el-GR" sz="1000" u="none" strike="noStrike">
                          <a:effectLst/>
                        </a:rPr>
                        <a:t>Ω</a:t>
                      </a:r>
                      <a:endParaRPr lang="el-GR" sz="1000" b="0" i="0" u="none" strike="noStrike">
                        <a:solidFill>
                          <a:srgbClr val="000000"/>
                        </a:solidFill>
                        <a:effectLst/>
                        <a:latin typeface="Calibri"/>
                      </a:endParaRPr>
                    </a:p>
                  </a:txBody>
                  <a:tcPr marL="6844" marR="6844" marT="6844" marB="0" anchor="b"/>
                </a:tc>
                <a:tc>
                  <a:txBody>
                    <a:bodyPr/>
                    <a:lstStyle/>
                    <a:p>
                      <a:pPr algn="l" fontAlgn="b"/>
                      <a:endParaRPr lang="en-US" sz="1000" b="0" i="0" u="none" strike="noStrike">
                        <a:solidFill>
                          <a:srgbClr val="000000"/>
                        </a:solidFill>
                        <a:effectLst/>
                        <a:latin typeface="Calibri"/>
                      </a:endParaRPr>
                    </a:p>
                  </a:txBody>
                  <a:tcPr marL="6844" marR="6844" marT="6844" marB="0" anchor="b"/>
                </a:tc>
                <a:tc>
                  <a:txBody>
                    <a:bodyPr/>
                    <a:lstStyle/>
                    <a:p>
                      <a:pPr algn="l" fontAlgn="b"/>
                      <a:endParaRPr lang="en-US" sz="1000" b="0" i="0" u="none" strike="noStrike">
                        <a:solidFill>
                          <a:srgbClr val="000000"/>
                        </a:solidFill>
                        <a:effectLst/>
                        <a:latin typeface="Calibri"/>
                      </a:endParaRPr>
                    </a:p>
                  </a:txBody>
                  <a:tcPr marL="6844" marR="6844" marT="6844" marB="0" anchor="b"/>
                </a:tc>
              </a:tr>
              <a:tr h="136871">
                <a:tc>
                  <a:txBody>
                    <a:bodyPr/>
                    <a:lstStyle/>
                    <a:p>
                      <a:pPr algn="l" fontAlgn="b"/>
                      <a:r>
                        <a:rPr lang="en-US" sz="1000" u="none" strike="noStrike">
                          <a:effectLst/>
                        </a:rPr>
                        <a:t>R7 =</a:t>
                      </a:r>
                      <a:endParaRPr lang="en-US" sz="1000" b="0" i="0" u="none" strike="noStrike">
                        <a:solidFill>
                          <a:srgbClr val="000000"/>
                        </a:solidFill>
                        <a:effectLst/>
                        <a:latin typeface="Calibri"/>
                      </a:endParaRPr>
                    </a:p>
                  </a:txBody>
                  <a:tcPr marL="6844" marR="6844" marT="6844" marB="0" anchor="b"/>
                </a:tc>
                <a:tc>
                  <a:txBody>
                    <a:bodyPr/>
                    <a:lstStyle/>
                    <a:p>
                      <a:pPr algn="r" fontAlgn="b"/>
                      <a:r>
                        <a:rPr lang="en-US" sz="1000" u="none" strike="noStrike" dirty="0">
                          <a:effectLst/>
                        </a:rPr>
                        <a:t>4700</a:t>
                      </a:r>
                      <a:endParaRPr lang="en-US" sz="1000" b="0" i="0" u="none" strike="noStrike" dirty="0">
                        <a:solidFill>
                          <a:srgbClr val="000000"/>
                        </a:solidFill>
                        <a:effectLst/>
                        <a:latin typeface="Calibri"/>
                      </a:endParaRPr>
                    </a:p>
                  </a:txBody>
                  <a:tcPr marL="6844" marR="6844" marT="6844" marB="0" anchor="b"/>
                </a:tc>
                <a:tc>
                  <a:txBody>
                    <a:bodyPr/>
                    <a:lstStyle/>
                    <a:p>
                      <a:pPr algn="l" fontAlgn="b"/>
                      <a:r>
                        <a:rPr lang="el-GR" sz="1000" u="none" strike="noStrike">
                          <a:effectLst/>
                        </a:rPr>
                        <a:t>Ω</a:t>
                      </a:r>
                      <a:endParaRPr lang="el-GR" sz="1000" b="0" i="0" u="none" strike="noStrike">
                        <a:solidFill>
                          <a:srgbClr val="000000"/>
                        </a:solidFill>
                        <a:effectLst/>
                        <a:latin typeface="Calibri"/>
                      </a:endParaRPr>
                    </a:p>
                  </a:txBody>
                  <a:tcPr marL="6844" marR="6844" marT="6844" marB="0" anchor="b"/>
                </a:tc>
                <a:tc>
                  <a:txBody>
                    <a:bodyPr/>
                    <a:lstStyle/>
                    <a:p>
                      <a:pPr algn="l" fontAlgn="b"/>
                      <a:endParaRPr lang="en-US" sz="1000" b="0" i="0" u="none" strike="noStrike">
                        <a:solidFill>
                          <a:srgbClr val="000000"/>
                        </a:solidFill>
                        <a:effectLst/>
                        <a:latin typeface="Calibri"/>
                      </a:endParaRPr>
                    </a:p>
                  </a:txBody>
                  <a:tcPr marL="6844" marR="6844" marT="6844" marB="0" anchor="b"/>
                </a:tc>
                <a:tc>
                  <a:txBody>
                    <a:bodyPr/>
                    <a:lstStyle/>
                    <a:p>
                      <a:pPr algn="l" fontAlgn="b"/>
                      <a:endParaRPr lang="en-US" sz="1000" b="0" i="0" u="none" strike="noStrike">
                        <a:solidFill>
                          <a:srgbClr val="000000"/>
                        </a:solidFill>
                        <a:effectLst/>
                        <a:latin typeface="Calibri"/>
                      </a:endParaRPr>
                    </a:p>
                  </a:txBody>
                  <a:tcPr marL="6844" marR="6844" marT="6844" marB="0" anchor="b"/>
                </a:tc>
              </a:tr>
              <a:tr h="136871">
                <a:tc>
                  <a:txBody>
                    <a:bodyPr/>
                    <a:lstStyle/>
                    <a:p>
                      <a:pPr algn="l" fontAlgn="b"/>
                      <a:r>
                        <a:rPr lang="en-US" sz="1000" u="none" strike="noStrike">
                          <a:effectLst/>
                        </a:rPr>
                        <a:t>R8 =</a:t>
                      </a:r>
                      <a:endParaRPr lang="en-US" sz="1000" b="0" i="0" u="none" strike="noStrike">
                        <a:solidFill>
                          <a:srgbClr val="000000"/>
                        </a:solidFill>
                        <a:effectLst/>
                        <a:latin typeface="Calibri"/>
                      </a:endParaRPr>
                    </a:p>
                  </a:txBody>
                  <a:tcPr marL="6844" marR="6844" marT="6844" marB="0" anchor="b"/>
                </a:tc>
                <a:tc>
                  <a:txBody>
                    <a:bodyPr/>
                    <a:lstStyle/>
                    <a:p>
                      <a:pPr algn="r" fontAlgn="b"/>
                      <a:r>
                        <a:rPr lang="en-US" sz="1000" u="none" strike="noStrike">
                          <a:effectLst/>
                        </a:rPr>
                        <a:t>10000</a:t>
                      </a:r>
                      <a:endParaRPr lang="en-US" sz="1000" b="0" i="0" u="none" strike="noStrike">
                        <a:solidFill>
                          <a:srgbClr val="000000"/>
                        </a:solidFill>
                        <a:effectLst/>
                        <a:latin typeface="Calibri"/>
                      </a:endParaRPr>
                    </a:p>
                  </a:txBody>
                  <a:tcPr marL="6844" marR="6844" marT="6844" marB="0" anchor="b"/>
                </a:tc>
                <a:tc>
                  <a:txBody>
                    <a:bodyPr/>
                    <a:lstStyle/>
                    <a:p>
                      <a:pPr algn="l" fontAlgn="b"/>
                      <a:r>
                        <a:rPr lang="el-GR" sz="1000" u="none" strike="noStrike">
                          <a:effectLst/>
                        </a:rPr>
                        <a:t>Ω</a:t>
                      </a:r>
                      <a:endParaRPr lang="el-GR" sz="1000" b="0" i="0" u="none" strike="noStrike">
                        <a:solidFill>
                          <a:srgbClr val="000000"/>
                        </a:solidFill>
                        <a:effectLst/>
                        <a:latin typeface="Calibri"/>
                      </a:endParaRPr>
                    </a:p>
                  </a:txBody>
                  <a:tcPr marL="6844" marR="6844" marT="6844" marB="0" anchor="b"/>
                </a:tc>
                <a:tc>
                  <a:txBody>
                    <a:bodyPr/>
                    <a:lstStyle/>
                    <a:p>
                      <a:pPr algn="l" fontAlgn="b"/>
                      <a:endParaRPr lang="en-US" sz="1000" b="0" i="0" u="none" strike="noStrike">
                        <a:solidFill>
                          <a:srgbClr val="000000"/>
                        </a:solidFill>
                        <a:effectLst/>
                        <a:latin typeface="Calibri"/>
                      </a:endParaRPr>
                    </a:p>
                  </a:txBody>
                  <a:tcPr marL="6844" marR="6844" marT="6844" marB="0" anchor="b"/>
                </a:tc>
                <a:tc>
                  <a:txBody>
                    <a:bodyPr/>
                    <a:lstStyle/>
                    <a:p>
                      <a:pPr algn="l" fontAlgn="b"/>
                      <a:endParaRPr lang="en-US" sz="1000" b="0" i="0" u="none" strike="noStrike">
                        <a:solidFill>
                          <a:srgbClr val="000000"/>
                        </a:solidFill>
                        <a:effectLst/>
                        <a:latin typeface="Calibri"/>
                      </a:endParaRPr>
                    </a:p>
                  </a:txBody>
                  <a:tcPr marL="6844" marR="6844" marT="6844" marB="0" anchor="b"/>
                </a:tc>
              </a:tr>
              <a:tr h="136871">
                <a:tc>
                  <a:txBody>
                    <a:bodyPr/>
                    <a:lstStyle/>
                    <a:p>
                      <a:pPr algn="l" fontAlgn="b"/>
                      <a:r>
                        <a:rPr lang="en-US" sz="1000" u="none" strike="noStrike">
                          <a:effectLst/>
                        </a:rPr>
                        <a:t>R3&amp;4 =</a:t>
                      </a:r>
                      <a:endParaRPr lang="en-US" sz="1000" b="0" i="0" u="none" strike="noStrike">
                        <a:solidFill>
                          <a:srgbClr val="000000"/>
                        </a:solidFill>
                        <a:effectLst/>
                        <a:latin typeface="Calibri"/>
                      </a:endParaRPr>
                    </a:p>
                  </a:txBody>
                  <a:tcPr marL="6844" marR="6844" marT="6844" marB="0" anchor="b"/>
                </a:tc>
                <a:tc>
                  <a:txBody>
                    <a:bodyPr/>
                    <a:lstStyle/>
                    <a:p>
                      <a:pPr algn="r" fontAlgn="b"/>
                      <a:r>
                        <a:rPr lang="en-US" sz="1000" u="none" strike="noStrike">
                          <a:effectLst/>
                        </a:rPr>
                        <a:t>500</a:t>
                      </a:r>
                      <a:endParaRPr lang="en-US" sz="1000" b="0" i="0" u="none" strike="noStrike">
                        <a:solidFill>
                          <a:srgbClr val="000000"/>
                        </a:solidFill>
                        <a:effectLst/>
                        <a:latin typeface="Calibri"/>
                      </a:endParaRPr>
                    </a:p>
                  </a:txBody>
                  <a:tcPr marL="6844" marR="6844" marT="6844" marB="0" anchor="b"/>
                </a:tc>
                <a:tc>
                  <a:txBody>
                    <a:bodyPr/>
                    <a:lstStyle/>
                    <a:p>
                      <a:pPr algn="l" fontAlgn="b"/>
                      <a:r>
                        <a:rPr lang="el-GR" sz="1000" u="none" strike="noStrike">
                          <a:effectLst/>
                        </a:rPr>
                        <a:t>Ω</a:t>
                      </a:r>
                      <a:endParaRPr lang="el-GR" sz="1000" b="0" i="0" u="none" strike="noStrike">
                        <a:solidFill>
                          <a:srgbClr val="000000"/>
                        </a:solidFill>
                        <a:effectLst/>
                        <a:latin typeface="Calibri"/>
                      </a:endParaRPr>
                    </a:p>
                  </a:txBody>
                  <a:tcPr marL="6844" marR="6844" marT="6844" marB="0" anchor="b"/>
                </a:tc>
                <a:tc>
                  <a:txBody>
                    <a:bodyPr/>
                    <a:lstStyle/>
                    <a:p>
                      <a:pPr algn="l" fontAlgn="b"/>
                      <a:endParaRPr lang="en-US" sz="1000" b="0" i="0" u="none" strike="noStrike">
                        <a:solidFill>
                          <a:srgbClr val="000000"/>
                        </a:solidFill>
                        <a:effectLst/>
                        <a:latin typeface="Calibri"/>
                      </a:endParaRPr>
                    </a:p>
                  </a:txBody>
                  <a:tcPr marL="6844" marR="6844" marT="6844" marB="0" anchor="b"/>
                </a:tc>
                <a:tc>
                  <a:txBody>
                    <a:bodyPr/>
                    <a:lstStyle/>
                    <a:p>
                      <a:pPr algn="l" fontAlgn="b"/>
                      <a:endParaRPr lang="en-US" sz="1000" b="0" i="0" u="none" strike="noStrike">
                        <a:solidFill>
                          <a:srgbClr val="000000"/>
                        </a:solidFill>
                        <a:effectLst/>
                        <a:latin typeface="Calibri"/>
                      </a:endParaRPr>
                    </a:p>
                  </a:txBody>
                  <a:tcPr marL="6844" marR="6844" marT="6844" marB="0" anchor="b"/>
                </a:tc>
              </a:tr>
              <a:tr h="136871">
                <a:tc>
                  <a:txBody>
                    <a:bodyPr/>
                    <a:lstStyle/>
                    <a:p>
                      <a:pPr algn="l" fontAlgn="b"/>
                      <a:r>
                        <a:rPr lang="en-US" sz="1000" u="none" strike="noStrike">
                          <a:effectLst/>
                        </a:rPr>
                        <a:t>R5,6,7 =</a:t>
                      </a:r>
                      <a:endParaRPr lang="en-US" sz="1000" b="0" i="0" u="none" strike="noStrike">
                        <a:solidFill>
                          <a:srgbClr val="000000"/>
                        </a:solidFill>
                        <a:effectLst/>
                        <a:latin typeface="Calibri"/>
                      </a:endParaRPr>
                    </a:p>
                  </a:txBody>
                  <a:tcPr marL="6844" marR="6844" marT="6844" marB="0" anchor="b"/>
                </a:tc>
                <a:tc>
                  <a:txBody>
                    <a:bodyPr/>
                    <a:lstStyle/>
                    <a:p>
                      <a:pPr algn="r" fontAlgn="b"/>
                      <a:r>
                        <a:rPr lang="en-US" sz="1000" u="none" strike="noStrike">
                          <a:effectLst/>
                        </a:rPr>
                        <a:t>1030.564784</a:t>
                      </a:r>
                      <a:endParaRPr lang="en-US" sz="1000" b="0" i="0" u="none" strike="noStrike">
                        <a:solidFill>
                          <a:srgbClr val="000000"/>
                        </a:solidFill>
                        <a:effectLst/>
                        <a:latin typeface="Calibri"/>
                      </a:endParaRPr>
                    </a:p>
                  </a:txBody>
                  <a:tcPr marL="6844" marR="6844" marT="6844" marB="0" anchor="b"/>
                </a:tc>
                <a:tc>
                  <a:txBody>
                    <a:bodyPr/>
                    <a:lstStyle/>
                    <a:p>
                      <a:pPr algn="l" fontAlgn="b"/>
                      <a:r>
                        <a:rPr lang="el-GR" sz="1000" u="none" strike="noStrike">
                          <a:effectLst/>
                        </a:rPr>
                        <a:t>Ω</a:t>
                      </a:r>
                      <a:endParaRPr lang="el-GR" sz="1000" b="0" i="0" u="none" strike="noStrike">
                        <a:solidFill>
                          <a:srgbClr val="000000"/>
                        </a:solidFill>
                        <a:effectLst/>
                        <a:latin typeface="Calibri"/>
                      </a:endParaRPr>
                    </a:p>
                  </a:txBody>
                  <a:tcPr marL="6844" marR="6844" marT="6844" marB="0" anchor="b"/>
                </a:tc>
                <a:tc>
                  <a:txBody>
                    <a:bodyPr/>
                    <a:lstStyle/>
                    <a:p>
                      <a:pPr algn="l" fontAlgn="b"/>
                      <a:endParaRPr lang="en-US" sz="1000" b="0" i="0" u="none" strike="noStrike">
                        <a:solidFill>
                          <a:srgbClr val="000000"/>
                        </a:solidFill>
                        <a:effectLst/>
                        <a:latin typeface="Calibri"/>
                      </a:endParaRPr>
                    </a:p>
                  </a:txBody>
                  <a:tcPr marL="6844" marR="6844" marT="6844" marB="0" anchor="b"/>
                </a:tc>
                <a:tc>
                  <a:txBody>
                    <a:bodyPr/>
                    <a:lstStyle/>
                    <a:p>
                      <a:pPr algn="l" fontAlgn="b"/>
                      <a:endParaRPr lang="en-US" sz="1000" b="0" i="0" u="none" strike="noStrike">
                        <a:solidFill>
                          <a:srgbClr val="000000"/>
                        </a:solidFill>
                        <a:effectLst/>
                        <a:latin typeface="Calibri"/>
                      </a:endParaRPr>
                    </a:p>
                  </a:txBody>
                  <a:tcPr marL="6844" marR="6844" marT="6844" marB="0" anchor="b"/>
                </a:tc>
              </a:tr>
              <a:tr h="247737">
                <a:tc>
                  <a:txBody>
                    <a:bodyPr/>
                    <a:lstStyle/>
                    <a:p>
                      <a:pPr algn="l" fontAlgn="b"/>
                      <a:r>
                        <a:rPr lang="en-US" sz="1000" u="none" strike="noStrike">
                          <a:effectLst/>
                        </a:rPr>
                        <a:t>R345678 =</a:t>
                      </a:r>
                      <a:endParaRPr lang="en-US" sz="1000" b="0" i="0" u="none" strike="noStrike">
                        <a:solidFill>
                          <a:srgbClr val="000000"/>
                        </a:solidFill>
                        <a:effectLst/>
                        <a:latin typeface="Calibri"/>
                      </a:endParaRPr>
                    </a:p>
                  </a:txBody>
                  <a:tcPr marL="6844" marR="6844" marT="6844" marB="0" anchor="b"/>
                </a:tc>
                <a:tc>
                  <a:txBody>
                    <a:bodyPr/>
                    <a:lstStyle/>
                    <a:p>
                      <a:pPr algn="r" fontAlgn="b"/>
                      <a:r>
                        <a:rPr lang="en-US" sz="1000" u="none" strike="noStrike" dirty="0">
                          <a:effectLst/>
                        </a:rPr>
                        <a:t>11530.56478</a:t>
                      </a:r>
                      <a:endParaRPr lang="en-US" sz="1000" b="0" i="0" u="none" strike="noStrike" dirty="0">
                        <a:solidFill>
                          <a:srgbClr val="000000"/>
                        </a:solidFill>
                        <a:effectLst/>
                        <a:latin typeface="Calibri"/>
                      </a:endParaRPr>
                    </a:p>
                  </a:txBody>
                  <a:tcPr marL="6844" marR="6844" marT="6844" marB="0" anchor="b"/>
                </a:tc>
                <a:tc>
                  <a:txBody>
                    <a:bodyPr/>
                    <a:lstStyle/>
                    <a:p>
                      <a:pPr algn="l" fontAlgn="b"/>
                      <a:r>
                        <a:rPr lang="el-GR" sz="1000" u="none" strike="noStrike">
                          <a:effectLst/>
                        </a:rPr>
                        <a:t>Ω</a:t>
                      </a:r>
                      <a:endParaRPr lang="el-GR" sz="1000" b="0" i="0" u="none" strike="noStrike">
                        <a:solidFill>
                          <a:srgbClr val="000000"/>
                        </a:solidFill>
                        <a:effectLst/>
                        <a:latin typeface="Calibri"/>
                      </a:endParaRPr>
                    </a:p>
                  </a:txBody>
                  <a:tcPr marL="6844" marR="6844" marT="6844" marB="0" anchor="b"/>
                </a:tc>
                <a:tc>
                  <a:txBody>
                    <a:bodyPr/>
                    <a:lstStyle/>
                    <a:p>
                      <a:pPr algn="l" fontAlgn="b"/>
                      <a:endParaRPr lang="en-US" sz="1000" b="0" i="0" u="none" strike="noStrike">
                        <a:solidFill>
                          <a:srgbClr val="000000"/>
                        </a:solidFill>
                        <a:effectLst/>
                        <a:latin typeface="Calibri"/>
                      </a:endParaRPr>
                    </a:p>
                  </a:txBody>
                  <a:tcPr marL="6844" marR="6844" marT="6844" marB="0" anchor="b"/>
                </a:tc>
                <a:tc>
                  <a:txBody>
                    <a:bodyPr/>
                    <a:lstStyle/>
                    <a:p>
                      <a:pPr algn="l" fontAlgn="b"/>
                      <a:endParaRPr lang="en-US" sz="1000" b="0" i="0" u="none" strike="noStrike">
                        <a:solidFill>
                          <a:srgbClr val="000000"/>
                        </a:solidFill>
                        <a:effectLst/>
                        <a:latin typeface="Calibri"/>
                      </a:endParaRPr>
                    </a:p>
                  </a:txBody>
                  <a:tcPr marL="6844" marR="6844" marT="6844" marB="0" anchor="b"/>
                </a:tc>
              </a:tr>
              <a:tr h="247737">
                <a:tc>
                  <a:txBody>
                    <a:bodyPr/>
                    <a:lstStyle/>
                    <a:p>
                      <a:pPr algn="l" fontAlgn="b"/>
                      <a:r>
                        <a:rPr lang="en-US" sz="1000" u="none" strike="noStrike">
                          <a:effectLst/>
                        </a:rPr>
                        <a:t>R2345678 =</a:t>
                      </a:r>
                      <a:endParaRPr lang="en-US" sz="1000" b="0" i="0" u="none" strike="noStrike">
                        <a:solidFill>
                          <a:srgbClr val="000000"/>
                        </a:solidFill>
                        <a:effectLst/>
                        <a:latin typeface="Calibri"/>
                      </a:endParaRPr>
                    </a:p>
                  </a:txBody>
                  <a:tcPr marL="6844" marR="6844" marT="6844" marB="0" anchor="b"/>
                </a:tc>
                <a:tc>
                  <a:txBody>
                    <a:bodyPr/>
                    <a:lstStyle/>
                    <a:p>
                      <a:pPr algn="r" fontAlgn="b"/>
                      <a:r>
                        <a:rPr lang="en-US" sz="1000" u="none" strike="noStrike">
                          <a:effectLst/>
                        </a:rPr>
                        <a:t>451.592533</a:t>
                      </a:r>
                      <a:endParaRPr lang="en-US" sz="1000" b="0" i="0" u="none" strike="noStrike">
                        <a:solidFill>
                          <a:srgbClr val="000000"/>
                        </a:solidFill>
                        <a:effectLst/>
                        <a:latin typeface="Calibri"/>
                      </a:endParaRPr>
                    </a:p>
                  </a:txBody>
                  <a:tcPr marL="6844" marR="6844" marT="6844" marB="0" anchor="b"/>
                </a:tc>
                <a:tc>
                  <a:txBody>
                    <a:bodyPr/>
                    <a:lstStyle/>
                    <a:p>
                      <a:pPr algn="l" fontAlgn="b"/>
                      <a:r>
                        <a:rPr lang="el-GR" sz="1000" u="none" strike="noStrike" dirty="0">
                          <a:effectLst/>
                        </a:rPr>
                        <a:t>Ω</a:t>
                      </a:r>
                      <a:endParaRPr lang="el-GR" sz="1000" b="0" i="0" u="none" strike="noStrike" dirty="0">
                        <a:solidFill>
                          <a:srgbClr val="000000"/>
                        </a:solidFill>
                        <a:effectLst/>
                        <a:latin typeface="Calibri"/>
                      </a:endParaRPr>
                    </a:p>
                  </a:txBody>
                  <a:tcPr marL="6844" marR="6844" marT="6844" marB="0" anchor="b"/>
                </a:tc>
                <a:tc>
                  <a:txBody>
                    <a:bodyPr/>
                    <a:lstStyle/>
                    <a:p>
                      <a:pPr algn="l" fontAlgn="b"/>
                      <a:endParaRPr lang="en-US" sz="1000" b="0" i="0" u="none" strike="noStrike">
                        <a:solidFill>
                          <a:srgbClr val="000000"/>
                        </a:solidFill>
                        <a:effectLst/>
                        <a:latin typeface="Calibri"/>
                      </a:endParaRPr>
                    </a:p>
                  </a:txBody>
                  <a:tcPr marL="6844" marR="6844" marT="6844" marB="0" anchor="b"/>
                </a:tc>
                <a:tc>
                  <a:txBody>
                    <a:bodyPr/>
                    <a:lstStyle/>
                    <a:p>
                      <a:pPr algn="l" fontAlgn="b"/>
                      <a:endParaRPr lang="en-US" sz="1000" b="0" i="0" u="none" strike="noStrike">
                        <a:solidFill>
                          <a:srgbClr val="000000"/>
                        </a:solidFill>
                        <a:effectLst/>
                        <a:latin typeface="Calibri"/>
                      </a:endParaRPr>
                    </a:p>
                  </a:txBody>
                  <a:tcPr marL="6844" marR="6844" marT="6844" marB="0" anchor="b"/>
                </a:tc>
              </a:tr>
              <a:tr h="136871">
                <a:tc>
                  <a:txBody>
                    <a:bodyPr/>
                    <a:lstStyle/>
                    <a:p>
                      <a:pPr algn="l" fontAlgn="b"/>
                      <a:r>
                        <a:rPr lang="en-US" sz="1000" u="none" strike="noStrike">
                          <a:effectLst/>
                        </a:rPr>
                        <a:t>RT =</a:t>
                      </a:r>
                      <a:endParaRPr lang="en-US" sz="1000" b="0" i="0" u="none" strike="noStrike">
                        <a:solidFill>
                          <a:srgbClr val="000000"/>
                        </a:solidFill>
                        <a:effectLst/>
                        <a:latin typeface="Calibri"/>
                      </a:endParaRPr>
                    </a:p>
                  </a:txBody>
                  <a:tcPr marL="6844" marR="6844" marT="6844" marB="0" anchor="b"/>
                </a:tc>
                <a:tc>
                  <a:txBody>
                    <a:bodyPr/>
                    <a:lstStyle/>
                    <a:p>
                      <a:pPr algn="r" fontAlgn="b"/>
                      <a:r>
                        <a:rPr lang="en-US" sz="1000" u="none" strike="noStrike">
                          <a:effectLst/>
                        </a:rPr>
                        <a:t>921.592533</a:t>
                      </a:r>
                      <a:endParaRPr lang="en-US" sz="1000" b="0" i="0" u="none" strike="noStrike">
                        <a:solidFill>
                          <a:srgbClr val="000000"/>
                        </a:solidFill>
                        <a:effectLst/>
                        <a:latin typeface="Calibri"/>
                      </a:endParaRPr>
                    </a:p>
                  </a:txBody>
                  <a:tcPr marL="6844" marR="6844" marT="6844" marB="0" anchor="b"/>
                </a:tc>
                <a:tc>
                  <a:txBody>
                    <a:bodyPr/>
                    <a:lstStyle/>
                    <a:p>
                      <a:pPr algn="l" fontAlgn="b"/>
                      <a:r>
                        <a:rPr lang="el-GR" sz="1000" u="none" strike="noStrike">
                          <a:effectLst/>
                        </a:rPr>
                        <a:t>Ω</a:t>
                      </a:r>
                      <a:endParaRPr lang="el-GR" sz="1000" b="0" i="0" u="none" strike="noStrike">
                        <a:solidFill>
                          <a:srgbClr val="000000"/>
                        </a:solidFill>
                        <a:effectLst/>
                        <a:latin typeface="Calibri"/>
                      </a:endParaRPr>
                    </a:p>
                  </a:txBody>
                  <a:tcPr marL="6844" marR="6844" marT="6844" marB="0" anchor="b"/>
                </a:tc>
                <a:tc>
                  <a:txBody>
                    <a:bodyPr/>
                    <a:lstStyle/>
                    <a:p>
                      <a:pPr algn="l" fontAlgn="b"/>
                      <a:endParaRPr lang="en-US" sz="1000" b="0" i="0" u="none" strike="noStrike">
                        <a:solidFill>
                          <a:srgbClr val="000000"/>
                        </a:solidFill>
                        <a:effectLst/>
                        <a:latin typeface="Calibri"/>
                      </a:endParaRPr>
                    </a:p>
                  </a:txBody>
                  <a:tcPr marL="6844" marR="6844" marT="6844" marB="0" anchor="b"/>
                </a:tc>
                <a:tc>
                  <a:txBody>
                    <a:bodyPr/>
                    <a:lstStyle/>
                    <a:p>
                      <a:pPr algn="l" fontAlgn="b"/>
                      <a:endParaRPr lang="en-US" sz="1000" b="0" i="0" u="none" strike="noStrike">
                        <a:solidFill>
                          <a:srgbClr val="000000"/>
                        </a:solidFill>
                        <a:effectLst/>
                        <a:latin typeface="Calibri"/>
                      </a:endParaRPr>
                    </a:p>
                  </a:txBody>
                  <a:tcPr marL="6844" marR="6844" marT="6844" marB="0" anchor="b"/>
                </a:tc>
              </a:tr>
              <a:tr h="136871">
                <a:tc>
                  <a:txBody>
                    <a:bodyPr/>
                    <a:lstStyle/>
                    <a:p>
                      <a:pPr algn="l" fontAlgn="b"/>
                      <a:r>
                        <a:rPr lang="en-US" sz="1000" u="none" strike="noStrike">
                          <a:effectLst/>
                        </a:rPr>
                        <a:t>VA =</a:t>
                      </a:r>
                      <a:endParaRPr lang="en-US" sz="1000" b="0" i="0" u="none" strike="noStrike">
                        <a:solidFill>
                          <a:srgbClr val="000000"/>
                        </a:solidFill>
                        <a:effectLst/>
                        <a:latin typeface="Calibri"/>
                      </a:endParaRPr>
                    </a:p>
                  </a:txBody>
                  <a:tcPr marL="6844" marR="6844" marT="6844" marB="0" anchor="b"/>
                </a:tc>
                <a:tc>
                  <a:txBody>
                    <a:bodyPr/>
                    <a:lstStyle/>
                    <a:p>
                      <a:pPr algn="r" fontAlgn="b"/>
                      <a:r>
                        <a:rPr lang="en-US" sz="1000" u="none" strike="noStrike">
                          <a:effectLst/>
                        </a:rPr>
                        <a:t>4.410119062</a:t>
                      </a:r>
                      <a:endParaRPr lang="en-US" sz="1000" b="0" i="0" u="none" strike="noStrike">
                        <a:solidFill>
                          <a:srgbClr val="000000"/>
                        </a:solidFill>
                        <a:effectLst/>
                        <a:latin typeface="Calibri"/>
                      </a:endParaRPr>
                    </a:p>
                  </a:txBody>
                  <a:tcPr marL="6844" marR="6844" marT="6844" marB="0" anchor="b"/>
                </a:tc>
                <a:tc>
                  <a:txBody>
                    <a:bodyPr/>
                    <a:lstStyle/>
                    <a:p>
                      <a:pPr algn="l" fontAlgn="b"/>
                      <a:r>
                        <a:rPr lang="en-US" sz="1000" u="none" strike="noStrike">
                          <a:effectLst/>
                        </a:rPr>
                        <a:t>V</a:t>
                      </a:r>
                      <a:endParaRPr lang="en-US" sz="1000" b="0" i="0" u="none" strike="noStrike">
                        <a:solidFill>
                          <a:srgbClr val="000000"/>
                        </a:solidFill>
                        <a:effectLst/>
                        <a:latin typeface="Calibri"/>
                      </a:endParaRPr>
                    </a:p>
                  </a:txBody>
                  <a:tcPr marL="6844" marR="6844" marT="6844" marB="0" anchor="b"/>
                </a:tc>
                <a:tc>
                  <a:txBody>
                    <a:bodyPr/>
                    <a:lstStyle/>
                    <a:p>
                      <a:pPr algn="l" fontAlgn="b"/>
                      <a:endParaRPr lang="en-US" sz="1000" b="0" i="0" u="none" strike="noStrike">
                        <a:solidFill>
                          <a:srgbClr val="000000"/>
                        </a:solidFill>
                        <a:effectLst/>
                        <a:latin typeface="Calibri"/>
                      </a:endParaRPr>
                    </a:p>
                  </a:txBody>
                  <a:tcPr marL="6844" marR="6844" marT="6844" marB="0" anchor="b"/>
                </a:tc>
                <a:tc>
                  <a:txBody>
                    <a:bodyPr/>
                    <a:lstStyle/>
                    <a:p>
                      <a:pPr algn="l" fontAlgn="b"/>
                      <a:endParaRPr lang="en-US" sz="1000" b="0" i="0" u="none" strike="noStrike">
                        <a:solidFill>
                          <a:srgbClr val="000000"/>
                        </a:solidFill>
                        <a:effectLst/>
                        <a:latin typeface="Calibri"/>
                      </a:endParaRPr>
                    </a:p>
                  </a:txBody>
                  <a:tcPr marL="6844" marR="6844" marT="6844" marB="0" anchor="b"/>
                </a:tc>
              </a:tr>
              <a:tr h="136871">
                <a:tc>
                  <a:txBody>
                    <a:bodyPr/>
                    <a:lstStyle/>
                    <a:p>
                      <a:pPr algn="l" fontAlgn="b"/>
                      <a:r>
                        <a:rPr lang="en-US" sz="1000" u="none" strike="noStrike">
                          <a:effectLst/>
                        </a:rPr>
                        <a:t>VB =</a:t>
                      </a:r>
                      <a:endParaRPr lang="en-US" sz="1000" b="0" i="0" u="none" strike="noStrike">
                        <a:solidFill>
                          <a:srgbClr val="000000"/>
                        </a:solidFill>
                        <a:effectLst/>
                        <a:latin typeface="Calibri"/>
                      </a:endParaRPr>
                    </a:p>
                  </a:txBody>
                  <a:tcPr marL="6844" marR="6844" marT="6844" marB="0" anchor="b"/>
                </a:tc>
                <a:tc>
                  <a:txBody>
                    <a:bodyPr/>
                    <a:lstStyle/>
                    <a:p>
                      <a:pPr algn="r" fontAlgn="b"/>
                      <a:r>
                        <a:rPr lang="en-US" sz="1000" u="none" strike="noStrike">
                          <a:effectLst/>
                        </a:rPr>
                        <a:t>4.218883023</a:t>
                      </a:r>
                      <a:endParaRPr lang="en-US" sz="1000" b="0" i="0" u="none" strike="noStrike">
                        <a:solidFill>
                          <a:srgbClr val="000000"/>
                        </a:solidFill>
                        <a:effectLst/>
                        <a:latin typeface="Calibri"/>
                      </a:endParaRPr>
                    </a:p>
                  </a:txBody>
                  <a:tcPr marL="6844" marR="6844" marT="6844" marB="0" anchor="b"/>
                </a:tc>
                <a:tc>
                  <a:txBody>
                    <a:bodyPr/>
                    <a:lstStyle/>
                    <a:p>
                      <a:pPr algn="l" fontAlgn="b"/>
                      <a:r>
                        <a:rPr lang="en-US" sz="1000" u="none" strike="noStrike">
                          <a:effectLst/>
                        </a:rPr>
                        <a:t>V</a:t>
                      </a:r>
                      <a:endParaRPr lang="en-US" sz="1000" b="0" i="0" u="none" strike="noStrike">
                        <a:solidFill>
                          <a:srgbClr val="000000"/>
                        </a:solidFill>
                        <a:effectLst/>
                        <a:latin typeface="Calibri"/>
                      </a:endParaRPr>
                    </a:p>
                  </a:txBody>
                  <a:tcPr marL="6844" marR="6844" marT="6844" marB="0" anchor="b"/>
                </a:tc>
                <a:tc>
                  <a:txBody>
                    <a:bodyPr/>
                    <a:lstStyle/>
                    <a:p>
                      <a:pPr algn="l" fontAlgn="b"/>
                      <a:endParaRPr lang="en-US" sz="1000" b="0" i="0" u="none" strike="noStrike">
                        <a:solidFill>
                          <a:srgbClr val="000000"/>
                        </a:solidFill>
                        <a:effectLst/>
                        <a:latin typeface="Calibri"/>
                      </a:endParaRPr>
                    </a:p>
                  </a:txBody>
                  <a:tcPr marL="6844" marR="6844" marT="6844" marB="0" anchor="b"/>
                </a:tc>
                <a:tc>
                  <a:txBody>
                    <a:bodyPr/>
                    <a:lstStyle/>
                    <a:p>
                      <a:pPr algn="l" fontAlgn="b"/>
                      <a:endParaRPr lang="en-US" sz="1000" b="0" i="0" u="none" strike="noStrike">
                        <a:solidFill>
                          <a:srgbClr val="000000"/>
                        </a:solidFill>
                        <a:effectLst/>
                        <a:latin typeface="Calibri"/>
                      </a:endParaRPr>
                    </a:p>
                  </a:txBody>
                  <a:tcPr marL="6844" marR="6844" marT="6844" marB="0" anchor="b"/>
                </a:tc>
              </a:tr>
              <a:tr h="136871">
                <a:tc>
                  <a:txBody>
                    <a:bodyPr/>
                    <a:lstStyle/>
                    <a:p>
                      <a:pPr algn="l" fontAlgn="b"/>
                      <a:r>
                        <a:rPr lang="en-US" sz="1000" u="none" strike="noStrike">
                          <a:effectLst/>
                        </a:rPr>
                        <a:t>VC =</a:t>
                      </a:r>
                      <a:endParaRPr lang="en-US" sz="1000" b="0" i="0" u="none" strike="noStrike">
                        <a:solidFill>
                          <a:srgbClr val="000000"/>
                        </a:solidFill>
                        <a:effectLst/>
                        <a:latin typeface="Calibri"/>
                      </a:endParaRPr>
                    </a:p>
                  </a:txBody>
                  <a:tcPr marL="6844" marR="6844" marT="6844" marB="0" anchor="b"/>
                </a:tc>
                <a:tc>
                  <a:txBody>
                    <a:bodyPr/>
                    <a:lstStyle/>
                    <a:p>
                      <a:pPr algn="r" fontAlgn="b"/>
                      <a:r>
                        <a:rPr lang="en-US" sz="1000" u="none" strike="noStrike">
                          <a:effectLst/>
                        </a:rPr>
                        <a:t>3.82472077</a:t>
                      </a:r>
                      <a:endParaRPr lang="en-US" sz="1000" b="0" i="0" u="none" strike="noStrike">
                        <a:solidFill>
                          <a:srgbClr val="000000"/>
                        </a:solidFill>
                        <a:effectLst/>
                        <a:latin typeface="Calibri"/>
                      </a:endParaRPr>
                    </a:p>
                  </a:txBody>
                  <a:tcPr marL="6844" marR="6844" marT="6844" marB="0" anchor="b"/>
                </a:tc>
                <a:tc>
                  <a:txBody>
                    <a:bodyPr/>
                    <a:lstStyle/>
                    <a:p>
                      <a:pPr algn="l" fontAlgn="b"/>
                      <a:r>
                        <a:rPr lang="en-US" sz="1000" u="none" strike="noStrike">
                          <a:effectLst/>
                        </a:rPr>
                        <a:t>V</a:t>
                      </a:r>
                      <a:endParaRPr lang="en-US" sz="1000" b="0" i="0" u="none" strike="noStrike">
                        <a:solidFill>
                          <a:srgbClr val="000000"/>
                        </a:solidFill>
                        <a:effectLst/>
                        <a:latin typeface="Calibri"/>
                      </a:endParaRPr>
                    </a:p>
                  </a:txBody>
                  <a:tcPr marL="6844" marR="6844" marT="6844" marB="0" anchor="b"/>
                </a:tc>
                <a:tc>
                  <a:txBody>
                    <a:bodyPr/>
                    <a:lstStyle/>
                    <a:p>
                      <a:pPr algn="l" fontAlgn="b"/>
                      <a:endParaRPr lang="en-US" sz="1000" b="0" i="0" u="none" strike="noStrike" dirty="0">
                        <a:solidFill>
                          <a:srgbClr val="000000"/>
                        </a:solidFill>
                        <a:effectLst/>
                        <a:latin typeface="Calibri"/>
                      </a:endParaRPr>
                    </a:p>
                  </a:txBody>
                  <a:tcPr marL="6844" marR="6844" marT="6844" marB="0" anchor="b"/>
                </a:tc>
                <a:tc>
                  <a:txBody>
                    <a:bodyPr/>
                    <a:lstStyle/>
                    <a:p>
                      <a:pPr algn="l" fontAlgn="b"/>
                      <a:endParaRPr lang="en-US" sz="1000" b="0" i="0" u="none" strike="noStrike">
                        <a:solidFill>
                          <a:srgbClr val="000000"/>
                        </a:solidFill>
                        <a:effectLst/>
                        <a:latin typeface="Calibri"/>
                      </a:endParaRPr>
                    </a:p>
                  </a:txBody>
                  <a:tcPr marL="6844" marR="6844" marT="6844" marB="0" anchor="b"/>
                </a:tc>
              </a:tr>
              <a:tr h="136871">
                <a:tc>
                  <a:txBody>
                    <a:bodyPr/>
                    <a:lstStyle/>
                    <a:p>
                      <a:pPr algn="l" fontAlgn="b"/>
                      <a:r>
                        <a:rPr lang="en-US" sz="1000" u="none" strike="noStrike">
                          <a:effectLst/>
                        </a:rPr>
                        <a:t>IT =</a:t>
                      </a:r>
                      <a:endParaRPr lang="en-US" sz="1000" b="0" i="0" u="none" strike="noStrike">
                        <a:solidFill>
                          <a:srgbClr val="000000"/>
                        </a:solidFill>
                        <a:effectLst/>
                        <a:latin typeface="Calibri"/>
                      </a:endParaRPr>
                    </a:p>
                  </a:txBody>
                  <a:tcPr marL="6844" marR="6844" marT="6844" marB="0" anchor="b"/>
                </a:tc>
                <a:tc>
                  <a:txBody>
                    <a:bodyPr/>
                    <a:lstStyle/>
                    <a:p>
                      <a:pPr algn="r" fontAlgn="b"/>
                      <a:r>
                        <a:rPr lang="en-US" sz="1000" u="none" strike="noStrike">
                          <a:effectLst/>
                        </a:rPr>
                        <a:t>0.009765704</a:t>
                      </a:r>
                      <a:endParaRPr lang="en-US" sz="1000" b="0" i="0" u="none" strike="noStrike">
                        <a:solidFill>
                          <a:srgbClr val="000000"/>
                        </a:solidFill>
                        <a:effectLst/>
                        <a:latin typeface="Calibri"/>
                      </a:endParaRPr>
                    </a:p>
                  </a:txBody>
                  <a:tcPr marL="6844" marR="6844" marT="6844" marB="0" anchor="b"/>
                </a:tc>
                <a:tc>
                  <a:txBody>
                    <a:bodyPr/>
                    <a:lstStyle/>
                    <a:p>
                      <a:pPr algn="l" fontAlgn="b"/>
                      <a:r>
                        <a:rPr lang="en-US" sz="1000" u="none" strike="noStrike">
                          <a:effectLst/>
                        </a:rPr>
                        <a:t>A</a:t>
                      </a:r>
                      <a:endParaRPr lang="en-US" sz="1000" b="0" i="0" u="none" strike="noStrike">
                        <a:solidFill>
                          <a:srgbClr val="000000"/>
                        </a:solidFill>
                        <a:effectLst/>
                        <a:latin typeface="Calibri"/>
                      </a:endParaRPr>
                    </a:p>
                  </a:txBody>
                  <a:tcPr marL="6844" marR="6844" marT="6844" marB="0" anchor="b"/>
                </a:tc>
                <a:tc>
                  <a:txBody>
                    <a:bodyPr/>
                    <a:lstStyle/>
                    <a:p>
                      <a:pPr algn="r" fontAlgn="b"/>
                      <a:r>
                        <a:rPr lang="en-US" sz="1000" u="none" strike="noStrike">
                          <a:effectLst/>
                        </a:rPr>
                        <a:t>9.765704</a:t>
                      </a:r>
                      <a:endParaRPr lang="en-US" sz="1000" b="0" i="0" u="none" strike="noStrike">
                        <a:solidFill>
                          <a:srgbClr val="000000"/>
                        </a:solidFill>
                        <a:effectLst/>
                        <a:latin typeface="Calibri"/>
                      </a:endParaRPr>
                    </a:p>
                  </a:txBody>
                  <a:tcPr marL="6844" marR="6844" marT="6844" marB="0" anchor="b"/>
                </a:tc>
                <a:tc>
                  <a:txBody>
                    <a:bodyPr/>
                    <a:lstStyle/>
                    <a:p>
                      <a:pPr algn="l" fontAlgn="b"/>
                      <a:r>
                        <a:rPr lang="en-US" sz="1000" u="none" strike="noStrike">
                          <a:effectLst/>
                        </a:rPr>
                        <a:t>mA</a:t>
                      </a:r>
                      <a:endParaRPr lang="en-US" sz="1000" b="0" i="0" u="none" strike="noStrike">
                        <a:solidFill>
                          <a:srgbClr val="000000"/>
                        </a:solidFill>
                        <a:effectLst/>
                        <a:latin typeface="Calibri"/>
                      </a:endParaRPr>
                    </a:p>
                  </a:txBody>
                  <a:tcPr marL="6844" marR="6844" marT="6844" marB="0" anchor="b"/>
                </a:tc>
              </a:tr>
              <a:tr h="136871">
                <a:tc>
                  <a:txBody>
                    <a:bodyPr/>
                    <a:lstStyle/>
                    <a:p>
                      <a:pPr algn="l" fontAlgn="b"/>
                      <a:r>
                        <a:rPr lang="en-US" sz="1000" u="none" strike="noStrike">
                          <a:effectLst/>
                        </a:rPr>
                        <a:t>IR1 =</a:t>
                      </a:r>
                      <a:endParaRPr lang="en-US" sz="1000" b="0" i="0" u="none" strike="noStrike">
                        <a:solidFill>
                          <a:srgbClr val="000000"/>
                        </a:solidFill>
                        <a:effectLst/>
                        <a:latin typeface="Calibri"/>
                      </a:endParaRPr>
                    </a:p>
                  </a:txBody>
                  <a:tcPr marL="6844" marR="6844" marT="6844" marB="0" anchor="b"/>
                </a:tc>
                <a:tc>
                  <a:txBody>
                    <a:bodyPr/>
                    <a:lstStyle/>
                    <a:p>
                      <a:pPr algn="r" fontAlgn="b"/>
                      <a:r>
                        <a:rPr lang="en-US" sz="1000" u="none" strike="noStrike">
                          <a:effectLst/>
                        </a:rPr>
                        <a:t>0.009765704</a:t>
                      </a:r>
                      <a:endParaRPr lang="en-US" sz="1000" b="0" i="0" u="none" strike="noStrike">
                        <a:solidFill>
                          <a:srgbClr val="000000"/>
                        </a:solidFill>
                        <a:effectLst/>
                        <a:latin typeface="Calibri"/>
                      </a:endParaRPr>
                    </a:p>
                  </a:txBody>
                  <a:tcPr marL="6844" marR="6844" marT="6844" marB="0" anchor="b"/>
                </a:tc>
                <a:tc>
                  <a:txBody>
                    <a:bodyPr/>
                    <a:lstStyle/>
                    <a:p>
                      <a:pPr algn="l" fontAlgn="b"/>
                      <a:r>
                        <a:rPr lang="en-US" sz="1000" u="none" strike="noStrike">
                          <a:effectLst/>
                        </a:rPr>
                        <a:t>A</a:t>
                      </a:r>
                      <a:endParaRPr lang="en-US" sz="1000" b="0" i="0" u="none" strike="noStrike">
                        <a:solidFill>
                          <a:srgbClr val="000000"/>
                        </a:solidFill>
                        <a:effectLst/>
                        <a:latin typeface="Calibri"/>
                      </a:endParaRPr>
                    </a:p>
                  </a:txBody>
                  <a:tcPr marL="6844" marR="6844" marT="6844" marB="0" anchor="b"/>
                </a:tc>
                <a:tc>
                  <a:txBody>
                    <a:bodyPr/>
                    <a:lstStyle/>
                    <a:p>
                      <a:pPr algn="r" fontAlgn="b"/>
                      <a:r>
                        <a:rPr lang="en-US" sz="1000" u="none" strike="noStrike">
                          <a:effectLst/>
                        </a:rPr>
                        <a:t>9.765704</a:t>
                      </a:r>
                      <a:endParaRPr lang="en-US" sz="1000" b="0" i="0" u="none" strike="noStrike">
                        <a:solidFill>
                          <a:srgbClr val="000000"/>
                        </a:solidFill>
                        <a:effectLst/>
                        <a:latin typeface="Calibri"/>
                      </a:endParaRPr>
                    </a:p>
                  </a:txBody>
                  <a:tcPr marL="6844" marR="6844" marT="6844" marB="0" anchor="b"/>
                </a:tc>
                <a:tc>
                  <a:txBody>
                    <a:bodyPr/>
                    <a:lstStyle/>
                    <a:p>
                      <a:pPr algn="l" fontAlgn="b"/>
                      <a:r>
                        <a:rPr lang="en-US" sz="1000" u="none" strike="noStrike">
                          <a:effectLst/>
                        </a:rPr>
                        <a:t>mA</a:t>
                      </a:r>
                      <a:endParaRPr lang="en-US" sz="1000" b="0" i="0" u="none" strike="noStrike">
                        <a:solidFill>
                          <a:srgbClr val="000000"/>
                        </a:solidFill>
                        <a:effectLst/>
                        <a:latin typeface="Calibri"/>
                      </a:endParaRPr>
                    </a:p>
                  </a:txBody>
                  <a:tcPr marL="6844" marR="6844" marT="6844" marB="0" anchor="b"/>
                </a:tc>
              </a:tr>
              <a:tr h="136871">
                <a:tc>
                  <a:txBody>
                    <a:bodyPr/>
                    <a:lstStyle/>
                    <a:p>
                      <a:pPr algn="l" fontAlgn="b"/>
                      <a:r>
                        <a:rPr lang="en-US" sz="1000" u="none" strike="noStrike">
                          <a:effectLst/>
                        </a:rPr>
                        <a:t>IR2 =</a:t>
                      </a:r>
                      <a:endParaRPr lang="en-US" sz="1000" b="0" i="0" u="none" strike="noStrike">
                        <a:solidFill>
                          <a:srgbClr val="000000"/>
                        </a:solidFill>
                        <a:effectLst/>
                        <a:latin typeface="Calibri"/>
                      </a:endParaRPr>
                    </a:p>
                  </a:txBody>
                  <a:tcPr marL="6844" marR="6844" marT="6844" marB="0" anchor="b"/>
                </a:tc>
                <a:tc>
                  <a:txBody>
                    <a:bodyPr/>
                    <a:lstStyle/>
                    <a:p>
                      <a:pPr algn="r" fontAlgn="b"/>
                      <a:r>
                        <a:rPr lang="en-US" sz="1000" u="none" strike="noStrike">
                          <a:effectLst/>
                        </a:rPr>
                        <a:t>0.009383232</a:t>
                      </a:r>
                      <a:endParaRPr lang="en-US" sz="1000" b="0" i="0" u="none" strike="noStrike">
                        <a:solidFill>
                          <a:srgbClr val="000000"/>
                        </a:solidFill>
                        <a:effectLst/>
                        <a:latin typeface="Calibri"/>
                      </a:endParaRPr>
                    </a:p>
                  </a:txBody>
                  <a:tcPr marL="6844" marR="6844" marT="6844" marB="0" anchor="b"/>
                </a:tc>
                <a:tc>
                  <a:txBody>
                    <a:bodyPr/>
                    <a:lstStyle/>
                    <a:p>
                      <a:pPr algn="l" fontAlgn="b"/>
                      <a:r>
                        <a:rPr lang="en-US" sz="1000" u="none" strike="noStrike">
                          <a:effectLst/>
                        </a:rPr>
                        <a:t>A</a:t>
                      </a:r>
                      <a:endParaRPr lang="en-US" sz="1000" b="0" i="0" u="none" strike="noStrike">
                        <a:solidFill>
                          <a:srgbClr val="000000"/>
                        </a:solidFill>
                        <a:effectLst/>
                        <a:latin typeface="Calibri"/>
                      </a:endParaRPr>
                    </a:p>
                  </a:txBody>
                  <a:tcPr marL="6844" marR="6844" marT="6844" marB="0" anchor="b"/>
                </a:tc>
                <a:tc>
                  <a:txBody>
                    <a:bodyPr/>
                    <a:lstStyle/>
                    <a:p>
                      <a:pPr algn="r" fontAlgn="b"/>
                      <a:r>
                        <a:rPr lang="en-US" sz="1000" u="none" strike="noStrike">
                          <a:effectLst/>
                        </a:rPr>
                        <a:t>9.383232</a:t>
                      </a:r>
                      <a:endParaRPr lang="en-US" sz="1000" b="0" i="0" u="none" strike="noStrike">
                        <a:solidFill>
                          <a:srgbClr val="000000"/>
                        </a:solidFill>
                        <a:effectLst/>
                        <a:latin typeface="Calibri"/>
                      </a:endParaRPr>
                    </a:p>
                  </a:txBody>
                  <a:tcPr marL="6844" marR="6844" marT="6844" marB="0" anchor="b"/>
                </a:tc>
                <a:tc>
                  <a:txBody>
                    <a:bodyPr/>
                    <a:lstStyle/>
                    <a:p>
                      <a:pPr algn="l" fontAlgn="b"/>
                      <a:r>
                        <a:rPr lang="en-US" sz="1000" u="none" strike="noStrike">
                          <a:effectLst/>
                        </a:rPr>
                        <a:t>mA</a:t>
                      </a:r>
                      <a:endParaRPr lang="en-US" sz="1000" b="0" i="0" u="none" strike="noStrike">
                        <a:solidFill>
                          <a:srgbClr val="000000"/>
                        </a:solidFill>
                        <a:effectLst/>
                        <a:latin typeface="Calibri"/>
                      </a:endParaRPr>
                    </a:p>
                  </a:txBody>
                  <a:tcPr marL="6844" marR="6844" marT="6844" marB="0" anchor="b"/>
                </a:tc>
              </a:tr>
              <a:tr h="136871">
                <a:tc>
                  <a:txBody>
                    <a:bodyPr/>
                    <a:lstStyle/>
                    <a:p>
                      <a:pPr algn="l" fontAlgn="b"/>
                      <a:r>
                        <a:rPr lang="en-US" sz="1000" u="none" strike="noStrike">
                          <a:effectLst/>
                        </a:rPr>
                        <a:t>IR3 =</a:t>
                      </a:r>
                      <a:endParaRPr lang="en-US" sz="1000" b="0" i="0" u="none" strike="noStrike">
                        <a:solidFill>
                          <a:srgbClr val="000000"/>
                        </a:solidFill>
                        <a:effectLst/>
                        <a:latin typeface="Calibri"/>
                      </a:endParaRPr>
                    </a:p>
                  </a:txBody>
                  <a:tcPr marL="6844" marR="6844" marT="6844" marB="0" anchor="b"/>
                </a:tc>
                <a:tc>
                  <a:txBody>
                    <a:bodyPr/>
                    <a:lstStyle/>
                    <a:p>
                      <a:pPr algn="r" fontAlgn="b"/>
                      <a:r>
                        <a:rPr lang="en-US" sz="1000" u="none" strike="noStrike">
                          <a:effectLst/>
                        </a:rPr>
                        <a:t>0.000191236</a:t>
                      </a:r>
                      <a:endParaRPr lang="en-US" sz="1000" b="0" i="0" u="none" strike="noStrike">
                        <a:solidFill>
                          <a:srgbClr val="000000"/>
                        </a:solidFill>
                        <a:effectLst/>
                        <a:latin typeface="Calibri"/>
                      </a:endParaRPr>
                    </a:p>
                  </a:txBody>
                  <a:tcPr marL="6844" marR="6844" marT="6844" marB="0" anchor="b"/>
                </a:tc>
                <a:tc>
                  <a:txBody>
                    <a:bodyPr/>
                    <a:lstStyle/>
                    <a:p>
                      <a:pPr algn="l" fontAlgn="b"/>
                      <a:r>
                        <a:rPr lang="en-US" sz="1000" u="none" strike="noStrike">
                          <a:effectLst/>
                        </a:rPr>
                        <a:t>A</a:t>
                      </a:r>
                      <a:endParaRPr lang="en-US" sz="1000" b="0" i="0" u="none" strike="noStrike">
                        <a:solidFill>
                          <a:srgbClr val="000000"/>
                        </a:solidFill>
                        <a:effectLst/>
                        <a:latin typeface="Calibri"/>
                      </a:endParaRPr>
                    </a:p>
                  </a:txBody>
                  <a:tcPr marL="6844" marR="6844" marT="6844" marB="0" anchor="b"/>
                </a:tc>
                <a:tc>
                  <a:txBody>
                    <a:bodyPr/>
                    <a:lstStyle/>
                    <a:p>
                      <a:pPr algn="r" fontAlgn="b"/>
                      <a:r>
                        <a:rPr lang="en-US" sz="1000" u="none" strike="noStrike" dirty="0">
                          <a:effectLst/>
                        </a:rPr>
                        <a:t>191.236</a:t>
                      </a:r>
                      <a:endParaRPr lang="en-US" sz="1000" b="0" i="0" u="none" strike="noStrike" dirty="0">
                        <a:solidFill>
                          <a:srgbClr val="000000"/>
                        </a:solidFill>
                        <a:effectLst/>
                        <a:latin typeface="Calibri"/>
                      </a:endParaRPr>
                    </a:p>
                  </a:txBody>
                  <a:tcPr marL="6844" marR="6844" marT="6844" marB="0" anchor="b"/>
                </a:tc>
                <a:tc>
                  <a:txBody>
                    <a:bodyPr/>
                    <a:lstStyle/>
                    <a:p>
                      <a:pPr algn="l" fontAlgn="b"/>
                      <a:r>
                        <a:rPr lang="en-US" sz="1000" u="none" strike="noStrike">
                          <a:effectLst/>
                        </a:rPr>
                        <a:t>uA</a:t>
                      </a:r>
                      <a:endParaRPr lang="en-US" sz="1000" b="0" i="0" u="none" strike="noStrike">
                        <a:solidFill>
                          <a:srgbClr val="000000"/>
                        </a:solidFill>
                        <a:effectLst/>
                        <a:latin typeface="Calibri"/>
                      </a:endParaRPr>
                    </a:p>
                  </a:txBody>
                  <a:tcPr marL="6844" marR="6844" marT="6844" marB="0" anchor="b"/>
                </a:tc>
              </a:tr>
              <a:tr h="136871">
                <a:tc>
                  <a:txBody>
                    <a:bodyPr/>
                    <a:lstStyle/>
                    <a:p>
                      <a:pPr algn="l" fontAlgn="b"/>
                      <a:r>
                        <a:rPr lang="en-US" sz="1000" u="none" strike="noStrike">
                          <a:effectLst/>
                        </a:rPr>
                        <a:t>IR4 =</a:t>
                      </a:r>
                      <a:endParaRPr lang="en-US" sz="1000" b="0" i="0" u="none" strike="noStrike">
                        <a:solidFill>
                          <a:srgbClr val="000000"/>
                        </a:solidFill>
                        <a:effectLst/>
                        <a:latin typeface="Calibri"/>
                      </a:endParaRPr>
                    </a:p>
                  </a:txBody>
                  <a:tcPr marL="6844" marR="6844" marT="6844" marB="0" anchor="b"/>
                </a:tc>
                <a:tc>
                  <a:txBody>
                    <a:bodyPr/>
                    <a:lstStyle/>
                    <a:p>
                      <a:pPr algn="r" fontAlgn="b"/>
                      <a:r>
                        <a:rPr lang="en-US" sz="1000" u="none" strike="noStrike">
                          <a:effectLst/>
                        </a:rPr>
                        <a:t>0.000191236</a:t>
                      </a:r>
                      <a:endParaRPr lang="en-US" sz="1000" b="0" i="0" u="none" strike="noStrike">
                        <a:solidFill>
                          <a:srgbClr val="000000"/>
                        </a:solidFill>
                        <a:effectLst/>
                        <a:latin typeface="Calibri"/>
                      </a:endParaRPr>
                    </a:p>
                  </a:txBody>
                  <a:tcPr marL="6844" marR="6844" marT="6844" marB="0" anchor="b"/>
                </a:tc>
                <a:tc>
                  <a:txBody>
                    <a:bodyPr/>
                    <a:lstStyle/>
                    <a:p>
                      <a:pPr algn="l" fontAlgn="b"/>
                      <a:r>
                        <a:rPr lang="en-US" sz="1000" u="none" strike="noStrike">
                          <a:effectLst/>
                        </a:rPr>
                        <a:t>A</a:t>
                      </a:r>
                      <a:endParaRPr lang="en-US" sz="1000" b="0" i="0" u="none" strike="noStrike">
                        <a:solidFill>
                          <a:srgbClr val="000000"/>
                        </a:solidFill>
                        <a:effectLst/>
                        <a:latin typeface="Calibri"/>
                      </a:endParaRPr>
                    </a:p>
                  </a:txBody>
                  <a:tcPr marL="6844" marR="6844" marT="6844" marB="0" anchor="b"/>
                </a:tc>
                <a:tc>
                  <a:txBody>
                    <a:bodyPr/>
                    <a:lstStyle/>
                    <a:p>
                      <a:pPr algn="r" fontAlgn="b"/>
                      <a:r>
                        <a:rPr lang="en-US" sz="1000" u="none" strike="noStrike">
                          <a:effectLst/>
                        </a:rPr>
                        <a:t>191.236</a:t>
                      </a:r>
                      <a:endParaRPr lang="en-US" sz="1000" b="0" i="0" u="none" strike="noStrike">
                        <a:solidFill>
                          <a:srgbClr val="000000"/>
                        </a:solidFill>
                        <a:effectLst/>
                        <a:latin typeface="Calibri"/>
                      </a:endParaRPr>
                    </a:p>
                  </a:txBody>
                  <a:tcPr marL="6844" marR="6844" marT="6844" marB="0" anchor="b"/>
                </a:tc>
                <a:tc>
                  <a:txBody>
                    <a:bodyPr/>
                    <a:lstStyle/>
                    <a:p>
                      <a:pPr algn="l" fontAlgn="b"/>
                      <a:r>
                        <a:rPr lang="en-US" sz="1000" u="none" strike="noStrike">
                          <a:effectLst/>
                        </a:rPr>
                        <a:t>uA</a:t>
                      </a:r>
                      <a:endParaRPr lang="en-US" sz="1000" b="0" i="0" u="none" strike="noStrike">
                        <a:solidFill>
                          <a:srgbClr val="000000"/>
                        </a:solidFill>
                        <a:effectLst/>
                        <a:latin typeface="Calibri"/>
                      </a:endParaRPr>
                    </a:p>
                  </a:txBody>
                  <a:tcPr marL="6844" marR="6844" marT="6844" marB="0" anchor="b"/>
                </a:tc>
              </a:tr>
              <a:tr h="136871">
                <a:tc>
                  <a:txBody>
                    <a:bodyPr/>
                    <a:lstStyle/>
                    <a:p>
                      <a:pPr algn="l" fontAlgn="b"/>
                      <a:r>
                        <a:rPr lang="en-US" sz="1000" u="none" strike="noStrike">
                          <a:effectLst/>
                        </a:rPr>
                        <a:t>IR5 =</a:t>
                      </a:r>
                      <a:endParaRPr lang="en-US" sz="1000" b="0" i="0" u="none" strike="noStrike">
                        <a:solidFill>
                          <a:srgbClr val="000000"/>
                        </a:solidFill>
                        <a:effectLst/>
                        <a:latin typeface="Calibri"/>
                      </a:endParaRPr>
                    </a:p>
                  </a:txBody>
                  <a:tcPr marL="6844" marR="6844" marT="6844" marB="0" anchor="b"/>
                </a:tc>
                <a:tc>
                  <a:txBody>
                    <a:bodyPr/>
                    <a:lstStyle/>
                    <a:p>
                      <a:pPr algn="r" fontAlgn="b"/>
                      <a:r>
                        <a:rPr lang="en-US" sz="1000" u="none" strike="noStrike">
                          <a:effectLst/>
                        </a:rPr>
                        <a:t>0.000179165</a:t>
                      </a:r>
                      <a:endParaRPr lang="en-US" sz="1000" b="0" i="0" u="none" strike="noStrike">
                        <a:solidFill>
                          <a:srgbClr val="000000"/>
                        </a:solidFill>
                        <a:effectLst/>
                        <a:latin typeface="Calibri"/>
                      </a:endParaRPr>
                    </a:p>
                  </a:txBody>
                  <a:tcPr marL="6844" marR="6844" marT="6844" marB="0" anchor="b"/>
                </a:tc>
                <a:tc>
                  <a:txBody>
                    <a:bodyPr/>
                    <a:lstStyle/>
                    <a:p>
                      <a:pPr algn="l" fontAlgn="b"/>
                      <a:r>
                        <a:rPr lang="en-US" sz="1000" u="none" strike="noStrike">
                          <a:effectLst/>
                        </a:rPr>
                        <a:t>A</a:t>
                      </a:r>
                      <a:endParaRPr lang="en-US" sz="1000" b="0" i="0" u="none" strike="noStrike">
                        <a:solidFill>
                          <a:srgbClr val="000000"/>
                        </a:solidFill>
                        <a:effectLst/>
                        <a:latin typeface="Calibri"/>
                      </a:endParaRPr>
                    </a:p>
                  </a:txBody>
                  <a:tcPr marL="6844" marR="6844" marT="6844" marB="0" anchor="b"/>
                </a:tc>
                <a:tc>
                  <a:txBody>
                    <a:bodyPr/>
                    <a:lstStyle/>
                    <a:p>
                      <a:pPr algn="r" fontAlgn="b"/>
                      <a:r>
                        <a:rPr lang="en-US" sz="1000" u="none" strike="noStrike">
                          <a:effectLst/>
                        </a:rPr>
                        <a:t>179.1647</a:t>
                      </a:r>
                      <a:endParaRPr lang="en-US" sz="1000" b="0" i="0" u="none" strike="noStrike">
                        <a:solidFill>
                          <a:srgbClr val="000000"/>
                        </a:solidFill>
                        <a:effectLst/>
                        <a:latin typeface="Calibri"/>
                      </a:endParaRPr>
                    </a:p>
                  </a:txBody>
                  <a:tcPr marL="6844" marR="6844" marT="6844" marB="0" anchor="b"/>
                </a:tc>
                <a:tc>
                  <a:txBody>
                    <a:bodyPr/>
                    <a:lstStyle/>
                    <a:p>
                      <a:pPr algn="l" fontAlgn="b"/>
                      <a:r>
                        <a:rPr lang="en-US" sz="1000" u="none" strike="noStrike">
                          <a:effectLst/>
                        </a:rPr>
                        <a:t>uA</a:t>
                      </a:r>
                      <a:endParaRPr lang="en-US" sz="1000" b="0" i="0" u="none" strike="noStrike">
                        <a:solidFill>
                          <a:srgbClr val="000000"/>
                        </a:solidFill>
                        <a:effectLst/>
                        <a:latin typeface="Calibri"/>
                      </a:endParaRPr>
                    </a:p>
                  </a:txBody>
                  <a:tcPr marL="6844" marR="6844" marT="6844" marB="0" anchor="b"/>
                </a:tc>
              </a:tr>
              <a:tr h="136871">
                <a:tc>
                  <a:txBody>
                    <a:bodyPr/>
                    <a:lstStyle/>
                    <a:p>
                      <a:pPr algn="l" fontAlgn="b"/>
                      <a:r>
                        <a:rPr lang="en-US" sz="1000" u="none" strike="noStrike">
                          <a:effectLst/>
                        </a:rPr>
                        <a:t>IR6 =</a:t>
                      </a:r>
                      <a:endParaRPr lang="en-US" sz="1000" b="0" i="0" u="none" strike="noStrike">
                        <a:solidFill>
                          <a:srgbClr val="000000"/>
                        </a:solidFill>
                        <a:effectLst/>
                        <a:latin typeface="Calibri"/>
                      </a:endParaRPr>
                    </a:p>
                  </a:txBody>
                  <a:tcPr marL="6844" marR="6844" marT="6844" marB="0" anchor="b"/>
                </a:tc>
                <a:tc>
                  <a:txBody>
                    <a:bodyPr/>
                    <a:lstStyle/>
                    <a:p>
                      <a:pPr algn="r" fontAlgn="b"/>
                      <a:r>
                        <a:rPr lang="en-US" sz="1000" u="none" strike="noStrike">
                          <a:effectLst/>
                        </a:rPr>
                        <a:t>0.000119443</a:t>
                      </a:r>
                      <a:endParaRPr lang="en-US" sz="1000" b="0" i="0" u="none" strike="noStrike">
                        <a:solidFill>
                          <a:srgbClr val="000000"/>
                        </a:solidFill>
                        <a:effectLst/>
                        <a:latin typeface="Calibri"/>
                      </a:endParaRPr>
                    </a:p>
                  </a:txBody>
                  <a:tcPr marL="6844" marR="6844" marT="6844" marB="0" anchor="b"/>
                </a:tc>
                <a:tc>
                  <a:txBody>
                    <a:bodyPr/>
                    <a:lstStyle/>
                    <a:p>
                      <a:pPr algn="l" fontAlgn="b"/>
                      <a:r>
                        <a:rPr lang="en-US" sz="1000" u="none" strike="noStrike">
                          <a:effectLst/>
                        </a:rPr>
                        <a:t>A</a:t>
                      </a:r>
                      <a:endParaRPr lang="en-US" sz="1000" b="0" i="0" u="none" strike="noStrike">
                        <a:solidFill>
                          <a:srgbClr val="000000"/>
                        </a:solidFill>
                        <a:effectLst/>
                        <a:latin typeface="Calibri"/>
                      </a:endParaRPr>
                    </a:p>
                  </a:txBody>
                  <a:tcPr marL="6844" marR="6844" marT="6844" marB="0" anchor="b"/>
                </a:tc>
                <a:tc>
                  <a:txBody>
                    <a:bodyPr/>
                    <a:lstStyle/>
                    <a:p>
                      <a:pPr algn="r" fontAlgn="b"/>
                      <a:r>
                        <a:rPr lang="en-US" sz="1000" u="none" strike="noStrike" dirty="0">
                          <a:effectLst/>
                        </a:rPr>
                        <a:t>119.4431</a:t>
                      </a:r>
                      <a:endParaRPr lang="en-US" sz="1000" b="0" i="0" u="none" strike="noStrike" dirty="0">
                        <a:solidFill>
                          <a:srgbClr val="000000"/>
                        </a:solidFill>
                        <a:effectLst/>
                        <a:latin typeface="Calibri"/>
                      </a:endParaRPr>
                    </a:p>
                  </a:txBody>
                  <a:tcPr marL="6844" marR="6844" marT="6844" marB="0" anchor="b"/>
                </a:tc>
                <a:tc>
                  <a:txBody>
                    <a:bodyPr/>
                    <a:lstStyle/>
                    <a:p>
                      <a:pPr algn="l" fontAlgn="b"/>
                      <a:r>
                        <a:rPr lang="en-US" sz="1000" u="none" strike="noStrike">
                          <a:effectLst/>
                        </a:rPr>
                        <a:t>uA</a:t>
                      </a:r>
                      <a:endParaRPr lang="en-US" sz="1000" b="0" i="0" u="none" strike="noStrike">
                        <a:solidFill>
                          <a:srgbClr val="000000"/>
                        </a:solidFill>
                        <a:effectLst/>
                        <a:latin typeface="Calibri"/>
                      </a:endParaRPr>
                    </a:p>
                  </a:txBody>
                  <a:tcPr marL="6844" marR="6844" marT="6844" marB="0" anchor="b"/>
                </a:tc>
              </a:tr>
              <a:tr h="136871">
                <a:tc>
                  <a:txBody>
                    <a:bodyPr/>
                    <a:lstStyle/>
                    <a:p>
                      <a:pPr algn="l" fontAlgn="b"/>
                      <a:r>
                        <a:rPr lang="en-US" sz="1000" u="none" strike="noStrike">
                          <a:effectLst/>
                        </a:rPr>
                        <a:t>IR7 =</a:t>
                      </a:r>
                      <a:endParaRPr lang="en-US" sz="1000" b="0" i="0" u="none" strike="noStrike">
                        <a:solidFill>
                          <a:srgbClr val="000000"/>
                        </a:solidFill>
                        <a:effectLst/>
                        <a:latin typeface="Calibri"/>
                      </a:endParaRPr>
                    </a:p>
                  </a:txBody>
                  <a:tcPr marL="6844" marR="6844" marT="6844" marB="0" anchor="b"/>
                </a:tc>
                <a:tc>
                  <a:txBody>
                    <a:bodyPr/>
                    <a:lstStyle/>
                    <a:p>
                      <a:pPr algn="r" fontAlgn="b"/>
                      <a:r>
                        <a:rPr lang="en-US" sz="1000" u="none" strike="noStrike">
                          <a:effectLst/>
                        </a:rPr>
                        <a:t>8.38643E-05</a:t>
                      </a:r>
                      <a:endParaRPr lang="en-US" sz="1000" b="0" i="0" u="none" strike="noStrike">
                        <a:solidFill>
                          <a:srgbClr val="000000"/>
                        </a:solidFill>
                        <a:effectLst/>
                        <a:latin typeface="Calibri"/>
                      </a:endParaRPr>
                    </a:p>
                  </a:txBody>
                  <a:tcPr marL="6844" marR="6844" marT="6844" marB="0" anchor="b"/>
                </a:tc>
                <a:tc>
                  <a:txBody>
                    <a:bodyPr/>
                    <a:lstStyle/>
                    <a:p>
                      <a:pPr algn="l" fontAlgn="b"/>
                      <a:r>
                        <a:rPr lang="en-US" sz="1000" u="none" strike="noStrike">
                          <a:effectLst/>
                        </a:rPr>
                        <a:t>A</a:t>
                      </a:r>
                      <a:endParaRPr lang="en-US" sz="1000" b="0" i="0" u="none" strike="noStrike">
                        <a:solidFill>
                          <a:srgbClr val="000000"/>
                        </a:solidFill>
                        <a:effectLst/>
                        <a:latin typeface="Calibri"/>
                      </a:endParaRPr>
                    </a:p>
                  </a:txBody>
                  <a:tcPr marL="6844" marR="6844" marT="6844" marB="0" anchor="b"/>
                </a:tc>
                <a:tc>
                  <a:txBody>
                    <a:bodyPr/>
                    <a:lstStyle/>
                    <a:p>
                      <a:pPr algn="r" fontAlgn="b"/>
                      <a:r>
                        <a:rPr lang="en-US" sz="1000" u="none" strike="noStrike" dirty="0">
                          <a:effectLst/>
                        </a:rPr>
                        <a:t>83.86431</a:t>
                      </a:r>
                      <a:endParaRPr lang="en-US" sz="1000" b="0" i="0" u="none" strike="noStrike" dirty="0">
                        <a:solidFill>
                          <a:srgbClr val="000000"/>
                        </a:solidFill>
                        <a:effectLst/>
                        <a:latin typeface="Calibri"/>
                      </a:endParaRPr>
                    </a:p>
                  </a:txBody>
                  <a:tcPr marL="6844" marR="6844" marT="6844" marB="0" anchor="b"/>
                </a:tc>
                <a:tc>
                  <a:txBody>
                    <a:bodyPr/>
                    <a:lstStyle/>
                    <a:p>
                      <a:pPr algn="l" fontAlgn="b"/>
                      <a:r>
                        <a:rPr lang="en-US" sz="1000" u="none" strike="noStrike">
                          <a:effectLst/>
                        </a:rPr>
                        <a:t>uA</a:t>
                      </a:r>
                      <a:endParaRPr lang="en-US" sz="1000" b="0" i="0" u="none" strike="noStrike">
                        <a:solidFill>
                          <a:srgbClr val="000000"/>
                        </a:solidFill>
                        <a:effectLst/>
                        <a:latin typeface="Calibri"/>
                      </a:endParaRPr>
                    </a:p>
                  </a:txBody>
                  <a:tcPr marL="6844" marR="6844" marT="6844" marB="0" anchor="b"/>
                </a:tc>
              </a:tr>
              <a:tr h="136871">
                <a:tc>
                  <a:txBody>
                    <a:bodyPr/>
                    <a:lstStyle/>
                    <a:p>
                      <a:pPr algn="l" fontAlgn="b"/>
                      <a:r>
                        <a:rPr lang="en-US" sz="1000" u="none" strike="noStrike">
                          <a:effectLst/>
                        </a:rPr>
                        <a:t>IR8 =</a:t>
                      </a:r>
                      <a:endParaRPr lang="en-US" sz="1000" b="0" i="0" u="none" strike="noStrike">
                        <a:solidFill>
                          <a:srgbClr val="000000"/>
                        </a:solidFill>
                        <a:effectLst/>
                        <a:latin typeface="Calibri"/>
                      </a:endParaRPr>
                    </a:p>
                  </a:txBody>
                  <a:tcPr marL="6844" marR="6844" marT="6844" marB="0" anchor="b"/>
                </a:tc>
                <a:tc>
                  <a:txBody>
                    <a:bodyPr/>
                    <a:lstStyle/>
                    <a:p>
                      <a:pPr algn="r" fontAlgn="b"/>
                      <a:r>
                        <a:rPr lang="en-US" sz="1000" u="none" strike="noStrike">
                          <a:effectLst/>
                        </a:rPr>
                        <a:t>0.000382472</a:t>
                      </a:r>
                      <a:endParaRPr lang="en-US" sz="1000" b="0" i="0" u="none" strike="noStrike">
                        <a:solidFill>
                          <a:srgbClr val="000000"/>
                        </a:solidFill>
                        <a:effectLst/>
                        <a:latin typeface="Calibri"/>
                      </a:endParaRPr>
                    </a:p>
                  </a:txBody>
                  <a:tcPr marL="6844" marR="6844" marT="6844" marB="0" anchor="b"/>
                </a:tc>
                <a:tc>
                  <a:txBody>
                    <a:bodyPr/>
                    <a:lstStyle/>
                    <a:p>
                      <a:pPr algn="l" fontAlgn="b"/>
                      <a:r>
                        <a:rPr lang="en-US" sz="1000" u="none" strike="noStrike">
                          <a:effectLst/>
                        </a:rPr>
                        <a:t>A</a:t>
                      </a:r>
                      <a:endParaRPr lang="en-US" sz="1000" b="0" i="0" u="none" strike="noStrike">
                        <a:solidFill>
                          <a:srgbClr val="000000"/>
                        </a:solidFill>
                        <a:effectLst/>
                        <a:latin typeface="Calibri"/>
                      </a:endParaRPr>
                    </a:p>
                  </a:txBody>
                  <a:tcPr marL="6844" marR="6844" marT="6844" marB="0" anchor="b"/>
                </a:tc>
                <a:tc>
                  <a:txBody>
                    <a:bodyPr/>
                    <a:lstStyle/>
                    <a:p>
                      <a:pPr algn="r" fontAlgn="b"/>
                      <a:r>
                        <a:rPr lang="en-US" sz="1000" u="none" strike="noStrike">
                          <a:effectLst/>
                        </a:rPr>
                        <a:t>382.4721</a:t>
                      </a:r>
                      <a:endParaRPr lang="en-US" sz="1000" b="0" i="0" u="none" strike="noStrike">
                        <a:solidFill>
                          <a:srgbClr val="000000"/>
                        </a:solidFill>
                        <a:effectLst/>
                        <a:latin typeface="Calibri"/>
                      </a:endParaRPr>
                    </a:p>
                  </a:txBody>
                  <a:tcPr marL="6844" marR="6844" marT="6844" marB="0" anchor="b"/>
                </a:tc>
                <a:tc>
                  <a:txBody>
                    <a:bodyPr/>
                    <a:lstStyle/>
                    <a:p>
                      <a:pPr algn="l" fontAlgn="b"/>
                      <a:r>
                        <a:rPr lang="en-US" sz="1000" u="none" strike="noStrike">
                          <a:effectLst/>
                        </a:rPr>
                        <a:t>uA</a:t>
                      </a:r>
                      <a:endParaRPr lang="en-US" sz="1000" b="0" i="0" u="none" strike="noStrike">
                        <a:solidFill>
                          <a:srgbClr val="000000"/>
                        </a:solidFill>
                        <a:effectLst/>
                        <a:latin typeface="Calibri"/>
                      </a:endParaRPr>
                    </a:p>
                  </a:txBody>
                  <a:tcPr marL="6844" marR="6844" marT="6844" marB="0" anchor="b"/>
                </a:tc>
              </a:tr>
              <a:tr h="136871">
                <a:tc>
                  <a:txBody>
                    <a:bodyPr/>
                    <a:lstStyle/>
                    <a:p>
                      <a:pPr algn="l" fontAlgn="b"/>
                      <a:r>
                        <a:rPr lang="en-US" sz="1000" u="none" strike="noStrike">
                          <a:effectLst/>
                        </a:rPr>
                        <a:t>I check 1</a:t>
                      </a:r>
                      <a:endParaRPr lang="en-US" sz="1000" b="0" i="0" u="none" strike="noStrike">
                        <a:solidFill>
                          <a:srgbClr val="000000"/>
                        </a:solidFill>
                        <a:effectLst/>
                        <a:latin typeface="Calibri"/>
                      </a:endParaRPr>
                    </a:p>
                  </a:txBody>
                  <a:tcPr marL="6844" marR="6844" marT="6844" marB="0" anchor="b"/>
                </a:tc>
                <a:tc>
                  <a:txBody>
                    <a:bodyPr/>
                    <a:lstStyle/>
                    <a:p>
                      <a:pPr algn="r" fontAlgn="b"/>
                      <a:r>
                        <a:rPr lang="en-US" sz="1000" u="none" strike="noStrike">
                          <a:effectLst/>
                        </a:rPr>
                        <a:t>0.000382472</a:t>
                      </a:r>
                      <a:endParaRPr lang="en-US" sz="1000" b="0" i="0" u="none" strike="noStrike">
                        <a:solidFill>
                          <a:srgbClr val="000000"/>
                        </a:solidFill>
                        <a:effectLst/>
                        <a:latin typeface="Calibri"/>
                      </a:endParaRPr>
                    </a:p>
                  </a:txBody>
                  <a:tcPr marL="6844" marR="6844" marT="6844" marB="0" anchor="b"/>
                </a:tc>
                <a:tc>
                  <a:txBody>
                    <a:bodyPr/>
                    <a:lstStyle/>
                    <a:p>
                      <a:pPr algn="l" fontAlgn="b"/>
                      <a:r>
                        <a:rPr lang="en-US" sz="1000" u="none" strike="noStrike">
                          <a:effectLst/>
                        </a:rPr>
                        <a:t>ok</a:t>
                      </a:r>
                      <a:endParaRPr lang="en-US" sz="1000" b="0" i="0" u="none" strike="noStrike">
                        <a:solidFill>
                          <a:srgbClr val="000000"/>
                        </a:solidFill>
                        <a:effectLst/>
                        <a:latin typeface="Calibri"/>
                      </a:endParaRPr>
                    </a:p>
                  </a:txBody>
                  <a:tcPr marL="6844" marR="6844" marT="6844" marB="0" anchor="b"/>
                </a:tc>
                <a:tc>
                  <a:txBody>
                    <a:bodyPr/>
                    <a:lstStyle/>
                    <a:p>
                      <a:pPr algn="r" fontAlgn="b"/>
                      <a:r>
                        <a:rPr lang="en-US" sz="1000" u="none" strike="noStrike">
                          <a:effectLst/>
                        </a:rPr>
                        <a:t>382.4721</a:t>
                      </a:r>
                      <a:endParaRPr lang="en-US" sz="1000" b="0" i="0" u="none" strike="noStrike">
                        <a:solidFill>
                          <a:srgbClr val="000000"/>
                        </a:solidFill>
                        <a:effectLst/>
                        <a:latin typeface="Calibri"/>
                      </a:endParaRPr>
                    </a:p>
                  </a:txBody>
                  <a:tcPr marL="6844" marR="6844" marT="6844" marB="0" anchor="b"/>
                </a:tc>
                <a:tc>
                  <a:txBody>
                    <a:bodyPr/>
                    <a:lstStyle/>
                    <a:p>
                      <a:pPr algn="l" fontAlgn="b"/>
                      <a:r>
                        <a:rPr lang="en-US" sz="1000" u="none" strike="noStrike">
                          <a:effectLst/>
                        </a:rPr>
                        <a:t>uA</a:t>
                      </a:r>
                      <a:endParaRPr lang="en-US" sz="1000" b="0" i="0" u="none" strike="noStrike">
                        <a:solidFill>
                          <a:srgbClr val="000000"/>
                        </a:solidFill>
                        <a:effectLst/>
                        <a:latin typeface="Calibri"/>
                      </a:endParaRPr>
                    </a:p>
                  </a:txBody>
                  <a:tcPr marL="6844" marR="6844" marT="6844" marB="0" anchor="b"/>
                </a:tc>
              </a:tr>
              <a:tr h="136871">
                <a:tc>
                  <a:txBody>
                    <a:bodyPr/>
                    <a:lstStyle/>
                    <a:p>
                      <a:pPr algn="l" fontAlgn="b"/>
                      <a:r>
                        <a:rPr lang="en-US" sz="1000" u="none" strike="noStrike">
                          <a:effectLst/>
                        </a:rPr>
                        <a:t>I check 2</a:t>
                      </a:r>
                      <a:endParaRPr lang="en-US" sz="1000" b="0" i="0" u="none" strike="noStrike">
                        <a:solidFill>
                          <a:srgbClr val="000000"/>
                        </a:solidFill>
                        <a:effectLst/>
                        <a:latin typeface="Calibri"/>
                      </a:endParaRPr>
                    </a:p>
                  </a:txBody>
                  <a:tcPr marL="6844" marR="6844" marT="6844" marB="0" anchor="b"/>
                </a:tc>
                <a:tc>
                  <a:txBody>
                    <a:bodyPr/>
                    <a:lstStyle/>
                    <a:p>
                      <a:pPr algn="r" fontAlgn="b"/>
                      <a:r>
                        <a:rPr lang="en-US" sz="1000" u="none" strike="noStrike">
                          <a:effectLst/>
                        </a:rPr>
                        <a:t>0.000382472</a:t>
                      </a:r>
                      <a:endParaRPr lang="en-US" sz="1000" b="0" i="0" u="none" strike="noStrike">
                        <a:solidFill>
                          <a:srgbClr val="000000"/>
                        </a:solidFill>
                        <a:effectLst/>
                        <a:latin typeface="Calibri"/>
                      </a:endParaRPr>
                    </a:p>
                  </a:txBody>
                  <a:tcPr marL="6844" marR="6844" marT="6844" marB="0" anchor="b"/>
                </a:tc>
                <a:tc>
                  <a:txBody>
                    <a:bodyPr/>
                    <a:lstStyle/>
                    <a:p>
                      <a:pPr algn="l" fontAlgn="b"/>
                      <a:r>
                        <a:rPr lang="en-US" sz="1000" u="none" strike="noStrike">
                          <a:effectLst/>
                        </a:rPr>
                        <a:t>ok</a:t>
                      </a:r>
                      <a:endParaRPr lang="en-US" sz="1000" b="0" i="0" u="none" strike="noStrike">
                        <a:solidFill>
                          <a:srgbClr val="000000"/>
                        </a:solidFill>
                        <a:effectLst/>
                        <a:latin typeface="Calibri"/>
                      </a:endParaRPr>
                    </a:p>
                  </a:txBody>
                  <a:tcPr marL="6844" marR="6844" marT="6844" marB="0" anchor="b"/>
                </a:tc>
                <a:tc>
                  <a:txBody>
                    <a:bodyPr/>
                    <a:lstStyle/>
                    <a:p>
                      <a:pPr algn="r" fontAlgn="b"/>
                      <a:r>
                        <a:rPr lang="en-US" sz="1000" u="none" strike="noStrike">
                          <a:effectLst/>
                        </a:rPr>
                        <a:t>382.4721</a:t>
                      </a:r>
                      <a:endParaRPr lang="en-US" sz="1000" b="0" i="0" u="none" strike="noStrike">
                        <a:solidFill>
                          <a:srgbClr val="000000"/>
                        </a:solidFill>
                        <a:effectLst/>
                        <a:latin typeface="Calibri"/>
                      </a:endParaRPr>
                    </a:p>
                  </a:txBody>
                  <a:tcPr marL="6844" marR="6844" marT="6844" marB="0" anchor="b"/>
                </a:tc>
                <a:tc>
                  <a:txBody>
                    <a:bodyPr/>
                    <a:lstStyle/>
                    <a:p>
                      <a:pPr algn="l" fontAlgn="b"/>
                      <a:r>
                        <a:rPr lang="en-US" sz="1000" u="none" strike="noStrike" dirty="0" err="1">
                          <a:effectLst/>
                        </a:rPr>
                        <a:t>uA</a:t>
                      </a:r>
                      <a:endParaRPr lang="en-US" sz="1000" b="0" i="0" u="none" strike="noStrike" dirty="0">
                        <a:solidFill>
                          <a:srgbClr val="000000"/>
                        </a:solidFill>
                        <a:effectLst/>
                        <a:latin typeface="Calibri"/>
                      </a:endParaRPr>
                    </a:p>
                  </a:txBody>
                  <a:tcPr marL="6844" marR="6844" marT="6844" marB="0" anchor="b"/>
                </a:tc>
              </a:tr>
              <a:tr h="136871">
                <a:tc>
                  <a:txBody>
                    <a:bodyPr/>
                    <a:lstStyle/>
                    <a:p>
                      <a:pPr algn="l" fontAlgn="b"/>
                      <a:r>
                        <a:rPr lang="en-US" sz="1000" u="none" strike="noStrike">
                          <a:effectLst/>
                        </a:rPr>
                        <a:t>I check 3</a:t>
                      </a:r>
                      <a:endParaRPr lang="en-US" sz="1000" b="0" i="0" u="none" strike="noStrike">
                        <a:solidFill>
                          <a:srgbClr val="000000"/>
                        </a:solidFill>
                        <a:effectLst/>
                        <a:latin typeface="Calibri"/>
                      </a:endParaRPr>
                    </a:p>
                  </a:txBody>
                  <a:tcPr marL="6844" marR="6844" marT="6844" marB="0" anchor="b"/>
                </a:tc>
                <a:tc>
                  <a:txBody>
                    <a:bodyPr/>
                    <a:lstStyle/>
                    <a:p>
                      <a:pPr algn="r" fontAlgn="b"/>
                      <a:r>
                        <a:rPr lang="en-US" sz="1000" u="none" strike="noStrike">
                          <a:effectLst/>
                        </a:rPr>
                        <a:t>0.009765704</a:t>
                      </a:r>
                      <a:endParaRPr lang="en-US" sz="1000" b="0" i="0" u="none" strike="noStrike">
                        <a:solidFill>
                          <a:srgbClr val="000000"/>
                        </a:solidFill>
                        <a:effectLst/>
                        <a:latin typeface="Calibri"/>
                      </a:endParaRPr>
                    </a:p>
                  </a:txBody>
                  <a:tcPr marL="6844" marR="6844" marT="6844" marB="0" anchor="b"/>
                </a:tc>
                <a:tc>
                  <a:txBody>
                    <a:bodyPr/>
                    <a:lstStyle/>
                    <a:p>
                      <a:pPr algn="l" fontAlgn="b"/>
                      <a:r>
                        <a:rPr lang="en-US" sz="1000" u="none" strike="noStrike">
                          <a:effectLst/>
                        </a:rPr>
                        <a:t>ok</a:t>
                      </a:r>
                      <a:endParaRPr lang="en-US" sz="1000" b="0" i="0" u="none" strike="noStrike">
                        <a:solidFill>
                          <a:srgbClr val="000000"/>
                        </a:solidFill>
                        <a:effectLst/>
                        <a:latin typeface="Calibri"/>
                      </a:endParaRPr>
                    </a:p>
                  </a:txBody>
                  <a:tcPr marL="6844" marR="6844" marT="6844" marB="0" anchor="b"/>
                </a:tc>
                <a:tc>
                  <a:txBody>
                    <a:bodyPr/>
                    <a:lstStyle/>
                    <a:p>
                      <a:pPr algn="r" fontAlgn="b"/>
                      <a:r>
                        <a:rPr lang="en-US" sz="1000" u="none" strike="noStrike">
                          <a:effectLst/>
                        </a:rPr>
                        <a:t>9.765704</a:t>
                      </a:r>
                      <a:endParaRPr lang="en-US" sz="1000" b="0" i="0" u="none" strike="noStrike">
                        <a:solidFill>
                          <a:srgbClr val="000000"/>
                        </a:solidFill>
                        <a:effectLst/>
                        <a:latin typeface="Calibri"/>
                      </a:endParaRPr>
                    </a:p>
                  </a:txBody>
                  <a:tcPr marL="6844" marR="6844" marT="6844" marB="0" anchor="b"/>
                </a:tc>
                <a:tc>
                  <a:txBody>
                    <a:bodyPr/>
                    <a:lstStyle/>
                    <a:p>
                      <a:pPr algn="l" fontAlgn="b"/>
                      <a:r>
                        <a:rPr lang="en-US" sz="1000" u="none" strike="noStrike" dirty="0">
                          <a:effectLst/>
                        </a:rPr>
                        <a:t>mA</a:t>
                      </a:r>
                      <a:endParaRPr lang="en-US" sz="1000" b="0" i="0" u="none" strike="noStrike" dirty="0">
                        <a:solidFill>
                          <a:srgbClr val="000000"/>
                        </a:solidFill>
                        <a:effectLst/>
                        <a:latin typeface="Calibri"/>
                      </a:endParaRPr>
                    </a:p>
                  </a:txBody>
                  <a:tcPr marL="6844" marR="6844" marT="6844" marB="0" anchor="b"/>
                </a:tc>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370658731"/>
              </p:ext>
            </p:extLst>
          </p:nvPr>
        </p:nvGraphicFramePr>
        <p:xfrm>
          <a:off x="6243930" y="1905000"/>
          <a:ext cx="2861970" cy="3868671"/>
        </p:xfrm>
        <a:graphic>
          <a:graphicData uri="http://schemas.openxmlformats.org/drawingml/2006/table">
            <a:tbl>
              <a:tblPr>
                <a:tableStyleId>{5C22544A-7EE6-4342-B048-85BDC9FD1C3A}</a:tableStyleId>
              </a:tblPr>
              <a:tblGrid>
                <a:gridCol w="766470"/>
                <a:gridCol w="609600"/>
                <a:gridCol w="341112"/>
                <a:gridCol w="572394"/>
                <a:gridCol w="572394"/>
              </a:tblGrid>
              <a:tr h="152400">
                <a:tc>
                  <a:txBody>
                    <a:bodyPr/>
                    <a:lstStyle/>
                    <a:p>
                      <a:pPr algn="l" fontAlgn="b"/>
                      <a:endParaRPr lang="en-US" sz="1000" b="0" i="0" u="none" strike="noStrike" dirty="0">
                        <a:solidFill>
                          <a:srgbClr val="000000"/>
                        </a:solidFill>
                        <a:effectLst/>
                        <a:latin typeface="Calibri"/>
                      </a:endParaRPr>
                    </a:p>
                  </a:txBody>
                  <a:tcPr marL="8944" marR="8944" marT="8944" marB="0" anchor="b"/>
                </a:tc>
                <a:tc gridSpan="2">
                  <a:txBody>
                    <a:bodyPr/>
                    <a:lstStyle/>
                    <a:p>
                      <a:pPr algn="l" fontAlgn="b"/>
                      <a:r>
                        <a:rPr lang="en-US" sz="1000" u="none" strike="noStrike">
                          <a:effectLst/>
                        </a:rPr>
                        <a:t>Measured</a:t>
                      </a:r>
                      <a:endParaRPr lang="en-US" sz="1000" b="0" i="0" u="none" strike="noStrike">
                        <a:solidFill>
                          <a:srgbClr val="000000"/>
                        </a:solidFill>
                        <a:effectLst/>
                        <a:latin typeface="Calibri"/>
                      </a:endParaRPr>
                    </a:p>
                  </a:txBody>
                  <a:tcPr marL="8944" marR="8944" marT="8944" marB="0" anchor="b"/>
                </a:tc>
                <a:tc hMerge="1">
                  <a:txBody>
                    <a:bodyPr/>
                    <a:lstStyle/>
                    <a:p>
                      <a:endParaRPr lang="en-US"/>
                    </a:p>
                  </a:txBody>
                  <a:tcPr/>
                </a:tc>
                <a:tc>
                  <a:txBody>
                    <a:bodyPr/>
                    <a:lstStyle/>
                    <a:p>
                      <a:pPr algn="l" fontAlgn="b"/>
                      <a:endParaRPr lang="en-US" sz="1000" b="0" i="0" u="none" strike="noStrike">
                        <a:solidFill>
                          <a:srgbClr val="000000"/>
                        </a:solidFill>
                        <a:effectLst/>
                        <a:latin typeface="Calibri"/>
                      </a:endParaRPr>
                    </a:p>
                  </a:txBody>
                  <a:tcPr marL="8944" marR="8944" marT="8944" marB="0" anchor="b"/>
                </a:tc>
                <a:tc>
                  <a:txBody>
                    <a:bodyPr/>
                    <a:lstStyle/>
                    <a:p>
                      <a:pPr algn="l" fontAlgn="b"/>
                      <a:endParaRPr lang="en-US" sz="1000" b="0" i="0" u="none" strike="noStrike">
                        <a:solidFill>
                          <a:srgbClr val="000000"/>
                        </a:solidFill>
                        <a:effectLst/>
                        <a:latin typeface="Calibri"/>
                      </a:endParaRPr>
                    </a:p>
                  </a:txBody>
                  <a:tcPr marL="8944" marR="8944" marT="8944" marB="0" anchor="b"/>
                </a:tc>
              </a:tr>
              <a:tr h="178873">
                <a:tc>
                  <a:txBody>
                    <a:bodyPr/>
                    <a:lstStyle/>
                    <a:p>
                      <a:pPr algn="l" fontAlgn="b"/>
                      <a:r>
                        <a:rPr lang="en-US" sz="1000" u="none" strike="noStrike">
                          <a:effectLst/>
                        </a:rPr>
                        <a:t>V1 =</a:t>
                      </a:r>
                      <a:endParaRPr lang="en-US" sz="1000" b="0" i="0" u="none" strike="noStrike">
                        <a:solidFill>
                          <a:srgbClr val="000000"/>
                        </a:solidFill>
                        <a:effectLst/>
                        <a:latin typeface="Calibri"/>
                      </a:endParaRPr>
                    </a:p>
                  </a:txBody>
                  <a:tcPr marL="8944" marR="8944" marT="8944" marB="0" anchor="b"/>
                </a:tc>
                <a:tc>
                  <a:txBody>
                    <a:bodyPr/>
                    <a:lstStyle/>
                    <a:p>
                      <a:pPr algn="r" fontAlgn="b"/>
                      <a:r>
                        <a:rPr lang="en-US" sz="1000" u="none" strike="noStrike">
                          <a:effectLst/>
                        </a:rPr>
                        <a:t>9</a:t>
                      </a:r>
                      <a:endParaRPr lang="en-US" sz="1000" b="0" i="0" u="none" strike="noStrike">
                        <a:solidFill>
                          <a:srgbClr val="000000"/>
                        </a:solidFill>
                        <a:effectLst/>
                        <a:latin typeface="Calibri"/>
                      </a:endParaRPr>
                    </a:p>
                  </a:txBody>
                  <a:tcPr marL="8944" marR="8944" marT="8944" marB="0" anchor="b"/>
                </a:tc>
                <a:tc>
                  <a:txBody>
                    <a:bodyPr/>
                    <a:lstStyle/>
                    <a:p>
                      <a:pPr algn="l" fontAlgn="b"/>
                      <a:r>
                        <a:rPr lang="el-GR" sz="1000" u="none" strike="noStrike">
                          <a:effectLst/>
                        </a:rPr>
                        <a:t>Ω</a:t>
                      </a:r>
                      <a:endParaRPr lang="el-GR" sz="1000" b="0" i="0" u="none" strike="noStrike">
                        <a:solidFill>
                          <a:srgbClr val="000000"/>
                        </a:solidFill>
                        <a:effectLst/>
                        <a:latin typeface="Calibri"/>
                      </a:endParaRPr>
                    </a:p>
                  </a:txBody>
                  <a:tcPr marL="8944" marR="8944" marT="8944" marB="0" anchor="b"/>
                </a:tc>
                <a:tc>
                  <a:txBody>
                    <a:bodyPr/>
                    <a:lstStyle/>
                    <a:p>
                      <a:pPr algn="l" fontAlgn="b"/>
                      <a:endParaRPr lang="en-US" sz="1000" b="0" i="0" u="none" strike="noStrike">
                        <a:solidFill>
                          <a:srgbClr val="000000"/>
                        </a:solidFill>
                        <a:effectLst/>
                        <a:latin typeface="Calibri"/>
                      </a:endParaRPr>
                    </a:p>
                  </a:txBody>
                  <a:tcPr marL="8944" marR="8944" marT="8944" marB="0" anchor="b"/>
                </a:tc>
                <a:tc>
                  <a:txBody>
                    <a:bodyPr/>
                    <a:lstStyle/>
                    <a:p>
                      <a:pPr algn="l" fontAlgn="b"/>
                      <a:endParaRPr lang="en-US" sz="1000" b="0" i="0" u="none" strike="noStrike">
                        <a:solidFill>
                          <a:srgbClr val="000000"/>
                        </a:solidFill>
                        <a:effectLst/>
                        <a:latin typeface="Calibri"/>
                      </a:endParaRPr>
                    </a:p>
                  </a:txBody>
                  <a:tcPr marL="8944" marR="8944" marT="8944" marB="0" anchor="b"/>
                </a:tc>
              </a:tr>
              <a:tr h="178873">
                <a:tc>
                  <a:txBody>
                    <a:bodyPr/>
                    <a:lstStyle/>
                    <a:p>
                      <a:pPr algn="l" fontAlgn="b"/>
                      <a:r>
                        <a:rPr lang="en-US" sz="1000" u="none" strike="noStrike">
                          <a:effectLst/>
                        </a:rPr>
                        <a:t>R1 =</a:t>
                      </a:r>
                      <a:endParaRPr lang="en-US" sz="1000" b="0" i="0" u="none" strike="noStrike">
                        <a:solidFill>
                          <a:srgbClr val="000000"/>
                        </a:solidFill>
                        <a:effectLst/>
                        <a:latin typeface="Calibri"/>
                      </a:endParaRPr>
                    </a:p>
                  </a:txBody>
                  <a:tcPr marL="8944" marR="8944" marT="8944" marB="0" anchor="b"/>
                </a:tc>
                <a:tc>
                  <a:txBody>
                    <a:bodyPr/>
                    <a:lstStyle/>
                    <a:p>
                      <a:pPr algn="r" fontAlgn="b"/>
                      <a:r>
                        <a:rPr lang="en-US" sz="1000" u="none" strike="noStrike">
                          <a:effectLst/>
                        </a:rPr>
                        <a:t>462.52</a:t>
                      </a:r>
                      <a:endParaRPr lang="en-US" sz="1000" b="0" i="0" u="none" strike="noStrike">
                        <a:solidFill>
                          <a:srgbClr val="000000"/>
                        </a:solidFill>
                        <a:effectLst/>
                        <a:latin typeface="Calibri"/>
                      </a:endParaRPr>
                    </a:p>
                  </a:txBody>
                  <a:tcPr marL="8944" marR="8944" marT="8944" marB="0" anchor="b"/>
                </a:tc>
                <a:tc>
                  <a:txBody>
                    <a:bodyPr/>
                    <a:lstStyle/>
                    <a:p>
                      <a:pPr algn="l" fontAlgn="b"/>
                      <a:r>
                        <a:rPr lang="el-GR" sz="1000" u="none" strike="noStrike">
                          <a:effectLst/>
                        </a:rPr>
                        <a:t>Ω</a:t>
                      </a:r>
                      <a:endParaRPr lang="el-GR" sz="1000" b="0" i="0" u="none" strike="noStrike">
                        <a:solidFill>
                          <a:srgbClr val="000000"/>
                        </a:solidFill>
                        <a:effectLst/>
                        <a:latin typeface="Calibri"/>
                      </a:endParaRPr>
                    </a:p>
                  </a:txBody>
                  <a:tcPr marL="8944" marR="8944" marT="8944" marB="0" anchor="b"/>
                </a:tc>
                <a:tc>
                  <a:txBody>
                    <a:bodyPr/>
                    <a:lstStyle/>
                    <a:p>
                      <a:pPr algn="l" fontAlgn="b"/>
                      <a:endParaRPr lang="en-US" sz="1000" b="0" i="0" u="none" strike="noStrike">
                        <a:solidFill>
                          <a:srgbClr val="000000"/>
                        </a:solidFill>
                        <a:effectLst/>
                        <a:latin typeface="Calibri"/>
                      </a:endParaRPr>
                    </a:p>
                  </a:txBody>
                  <a:tcPr marL="8944" marR="8944" marT="8944" marB="0" anchor="b"/>
                </a:tc>
                <a:tc>
                  <a:txBody>
                    <a:bodyPr/>
                    <a:lstStyle/>
                    <a:p>
                      <a:pPr algn="l" fontAlgn="b"/>
                      <a:endParaRPr lang="en-US" sz="1000" b="0" i="0" u="none" strike="noStrike">
                        <a:solidFill>
                          <a:srgbClr val="000000"/>
                        </a:solidFill>
                        <a:effectLst/>
                        <a:latin typeface="Calibri"/>
                      </a:endParaRPr>
                    </a:p>
                  </a:txBody>
                  <a:tcPr marL="8944" marR="8944" marT="8944" marB="0" anchor="b"/>
                </a:tc>
              </a:tr>
              <a:tr h="178873">
                <a:tc>
                  <a:txBody>
                    <a:bodyPr/>
                    <a:lstStyle/>
                    <a:p>
                      <a:pPr algn="l" fontAlgn="b"/>
                      <a:r>
                        <a:rPr lang="en-US" sz="1000" u="none" strike="noStrike">
                          <a:effectLst/>
                        </a:rPr>
                        <a:t>R2 =</a:t>
                      </a:r>
                      <a:endParaRPr lang="en-US" sz="1000" b="0" i="0" u="none" strike="noStrike">
                        <a:solidFill>
                          <a:srgbClr val="000000"/>
                        </a:solidFill>
                        <a:effectLst/>
                        <a:latin typeface="Calibri"/>
                      </a:endParaRPr>
                    </a:p>
                  </a:txBody>
                  <a:tcPr marL="8944" marR="8944" marT="8944" marB="0" anchor="b"/>
                </a:tc>
                <a:tc>
                  <a:txBody>
                    <a:bodyPr/>
                    <a:lstStyle/>
                    <a:p>
                      <a:pPr algn="r" fontAlgn="b"/>
                      <a:r>
                        <a:rPr lang="en-US" sz="1000" u="none" strike="noStrike">
                          <a:effectLst/>
                        </a:rPr>
                        <a:t>458.26</a:t>
                      </a:r>
                      <a:endParaRPr lang="en-US" sz="1000" b="0" i="0" u="none" strike="noStrike">
                        <a:solidFill>
                          <a:srgbClr val="000000"/>
                        </a:solidFill>
                        <a:effectLst/>
                        <a:latin typeface="Calibri"/>
                      </a:endParaRPr>
                    </a:p>
                  </a:txBody>
                  <a:tcPr marL="8944" marR="8944" marT="8944" marB="0" anchor="b"/>
                </a:tc>
                <a:tc>
                  <a:txBody>
                    <a:bodyPr/>
                    <a:lstStyle/>
                    <a:p>
                      <a:pPr algn="l" fontAlgn="b"/>
                      <a:r>
                        <a:rPr lang="el-GR" sz="1000" u="none" strike="noStrike">
                          <a:effectLst/>
                        </a:rPr>
                        <a:t>Ω</a:t>
                      </a:r>
                      <a:endParaRPr lang="el-GR" sz="1000" b="0" i="0" u="none" strike="noStrike">
                        <a:solidFill>
                          <a:srgbClr val="000000"/>
                        </a:solidFill>
                        <a:effectLst/>
                        <a:latin typeface="Calibri"/>
                      </a:endParaRPr>
                    </a:p>
                  </a:txBody>
                  <a:tcPr marL="8944" marR="8944" marT="8944" marB="0" anchor="b"/>
                </a:tc>
                <a:tc>
                  <a:txBody>
                    <a:bodyPr/>
                    <a:lstStyle/>
                    <a:p>
                      <a:pPr algn="l" fontAlgn="b"/>
                      <a:endParaRPr lang="en-US" sz="1000" b="0" i="0" u="none" strike="noStrike">
                        <a:solidFill>
                          <a:srgbClr val="000000"/>
                        </a:solidFill>
                        <a:effectLst/>
                        <a:latin typeface="Calibri"/>
                      </a:endParaRPr>
                    </a:p>
                  </a:txBody>
                  <a:tcPr marL="8944" marR="8944" marT="8944" marB="0" anchor="b"/>
                </a:tc>
                <a:tc>
                  <a:txBody>
                    <a:bodyPr/>
                    <a:lstStyle/>
                    <a:p>
                      <a:pPr algn="l" fontAlgn="b"/>
                      <a:endParaRPr lang="en-US" sz="1000" b="0" i="0" u="none" strike="noStrike">
                        <a:solidFill>
                          <a:srgbClr val="000000"/>
                        </a:solidFill>
                        <a:effectLst/>
                        <a:latin typeface="Calibri"/>
                      </a:endParaRPr>
                    </a:p>
                  </a:txBody>
                  <a:tcPr marL="8944" marR="8944" marT="8944" marB="0" anchor="b"/>
                </a:tc>
              </a:tr>
              <a:tr h="178873">
                <a:tc>
                  <a:txBody>
                    <a:bodyPr/>
                    <a:lstStyle/>
                    <a:p>
                      <a:pPr algn="l" fontAlgn="b"/>
                      <a:r>
                        <a:rPr lang="en-US" sz="1000" u="none" strike="noStrike">
                          <a:effectLst/>
                        </a:rPr>
                        <a:t>R3 =</a:t>
                      </a:r>
                      <a:endParaRPr lang="en-US" sz="1000" b="0" i="0" u="none" strike="noStrike">
                        <a:solidFill>
                          <a:srgbClr val="000000"/>
                        </a:solidFill>
                        <a:effectLst/>
                        <a:latin typeface="Calibri"/>
                      </a:endParaRPr>
                    </a:p>
                  </a:txBody>
                  <a:tcPr marL="8944" marR="8944" marT="8944" marB="0" anchor="b"/>
                </a:tc>
                <a:tc>
                  <a:txBody>
                    <a:bodyPr/>
                    <a:lstStyle/>
                    <a:p>
                      <a:pPr algn="r" fontAlgn="b"/>
                      <a:r>
                        <a:rPr lang="en-US" sz="1000" u="none" strike="noStrike" dirty="0">
                          <a:effectLst/>
                        </a:rPr>
                        <a:t>998.6</a:t>
                      </a:r>
                      <a:endParaRPr lang="en-US" sz="1000" b="0" i="0" u="none" strike="noStrike" dirty="0">
                        <a:solidFill>
                          <a:srgbClr val="000000"/>
                        </a:solidFill>
                        <a:effectLst/>
                        <a:latin typeface="Calibri"/>
                      </a:endParaRPr>
                    </a:p>
                  </a:txBody>
                  <a:tcPr marL="8944" marR="8944" marT="8944" marB="0" anchor="b"/>
                </a:tc>
                <a:tc>
                  <a:txBody>
                    <a:bodyPr/>
                    <a:lstStyle/>
                    <a:p>
                      <a:pPr algn="l" fontAlgn="b"/>
                      <a:r>
                        <a:rPr lang="el-GR" sz="1000" u="none" strike="noStrike">
                          <a:effectLst/>
                        </a:rPr>
                        <a:t>Ω</a:t>
                      </a:r>
                      <a:endParaRPr lang="el-GR" sz="1000" b="0" i="0" u="none" strike="noStrike">
                        <a:solidFill>
                          <a:srgbClr val="000000"/>
                        </a:solidFill>
                        <a:effectLst/>
                        <a:latin typeface="Calibri"/>
                      </a:endParaRPr>
                    </a:p>
                  </a:txBody>
                  <a:tcPr marL="8944" marR="8944" marT="8944" marB="0" anchor="b"/>
                </a:tc>
                <a:tc>
                  <a:txBody>
                    <a:bodyPr/>
                    <a:lstStyle/>
                    <a:p>
                      <a:pPr algn="l" fontAlgn="b"/>
                      <a:endParaRPr lang="en-US" sz="1000" b="0" i="0" u="none" strike="noStrike">
                        <a:solidFill>
                          <a:srgbClr val="000000"/>
                        </a:solidFill>
                        <a:effectLst/>
                        <a:latin typeface="Calibri"/>
                      </a:endParaRPr>
                    </a:p>
                  </a:txBody>
                  <a:tcPr marL="8944" marR="8944" marT="8944" marB="0" anchor="b"/>
                </a:tc>
                <a:tc>
                  <a:txBody>
                    <a:bodyPr/>
                    <a:lstStyle/>
                    <a:p>
                      <a:pPr algn="l" fontAlgn="b"/>
                      <a:endParaRPr lang="en-US" sz="1000" b="0" i="0" u="none" strike="noStrike">
                        <a:solidFill>
                          <a:srgbClr val="000000"/>
                        </a:solidFill>
                        <a:effectLst/>
                        <a:latin typeface="Calibri"/>
                      </a:endParaRPr>
                    </a:p>
                  </a:txBody>
                  <a:tcPr marL="8944" marR="8944" marT="8944" marB="0" anchor="b"/>
                </a:tc>
              </a:tr>
              <a:tr h="178873">
                <a:tc>
                  <a:txBody>
                    <a:bodyPr/>
                    <a:lstStyle/>
                    <a:p>
                      <a:pPr algn="l" fontAlgn="b"/>
                      <a:r>
                        <a:rPr lang="en-US" sz="1000" u="none" strike="noStrike">
                          <a:effectLst/>
                        </a:rPr>
                        <a:t>R4 =</a:t>
                      </a:r>
                      <a:endParaRPr lang="en-US" sz="1000" b="0" i="0" u="none" strike="noStrike">
                        <a:solidFill>
                          <a:srgbClr val="000000"/>
                        </a:solidFill>
                        <a:effectLst/>
                        <a:latin typeface="Calibri"/>
                      </a:endParaRPr>
                    </a:p>
                  </a:txBody>
                  <a:tcPr marL="8944" marR="8944" marT="8944" marB="0" anchor="b"/>
                </a:tc>
                <a:tc>
                  <a:txBody>
                    <a:bodyPr/>
                    <a:lstStyle/>
                    <a:p>
                      <a:pPr algn="r" fontAlgn="b"/>
                      <a:r>
                        <a:rPr lang="en-US" sz="1000" u="none" strike="noStrike">
                          <a:effectLst/>
                        </a:rPr>
                        <a:t>986.2</a:t>
                      </a:r>
                      <a:endParaRPr lang="en-US" sz="1000" b="0" i="0" u="none" strike="noStrike">
                        <a:solidFill>
                          <a:srgbClr val="000000"/>
                        </a:solidFill>
                        <a:effectLst/>
                        <a:latin typeface="Calibri"/>
                      </a:endParaRPr>
                    </a:p>
                  </a:txBody>
                  <a:tcPr marL="8944" marR="8944" marT="8944" marB="0" anchor="b"/>
                </a:tc>
                <a:tc>
                  <a:txBody>
                    <a:bodyPr/>
                    <a:lstStyle/>
                    <a:p>
                      <a:pPr algn="l" fontAlgn="b"/>
                      <a:r>
                        <a:rPr lang="el-GR" sz="1000" u="none" strike="noStrike">
                          <a:effectLst/>
                        </a:rPr>
                        <a:t>Ω</a:t>
                      </a:r>
                      <a:endParaRPr lang="el-GR" sz="1000" b="0" i="0" u="none" strike="noStrike">
                        <a:solidFill>
                          <a:srgbClr val="000000"/>
                        </a:solidFill>
                        <a:effectLst/>
                        <a:latin typeface="Calibri"/>
                      </a:endParaRPr>
                    </a:p>
                  </a:txBody>
                  <a:tcPr marL="8944" marR="8944" marT="8944" marB="0" anchor="b"/>
                </a:tc>
                <a:tc>
                  <a:txBody>
                    <a:bodyPr/>
                    <a:lstStyle/>
                    <a:p>
                      <a:pPr algn="l" fontAlgn="b"/>
                      <a:endParaRPr lang="en-US" sz="1000" b="0" i="0" u="none" strike="noStrike">
                        <a:solidFill>
                          <a:srgbClr val="000000"/>
                        </a:solidFill>
                        <a:effectLst/>
                        <a:latin typeface="Calibri"/>
                      </a:endParaRPr>
                    </a:p>
                  </a:txBody>
                  <a:tcPr marL="8944" marR="8944" marT="8944" marB="0" anchor="b"/>
                </a:tc>
                <a:tc>
                  <a:txBody>
                    <a:bodyPr/>
                    <a:lstStyle/>
                    <a:p>
                      <a:pPr algn="l" fontAlgn="b"/>
                      <a:endParaRPr lang="en-US" sz="1000" b="0" i="0" u="none" strike="noStrike">
                        <a:solidFill>
                          <a:srgbClr val="000000"/>
                        </a:solidFill>
                        <a:effectLst/>
                        <a:latin typeface="Calibri"/>
                      </a:endParaRPr>
                    </a:p>
                  </a:txBody>
                  <a:tcPr marL="8944" marR="8944" marT="8944" marB="0" anchor="b"/>
                </a:tc>
              </a:tr>
              <a:tr h="178873">
                <a:tc>
                  <a:txBody>
                    <a:bodyPr/>
                    <a:lstStyle/>
                    <a:p>
                      <a:pPr algn="l" fontAlgn="b"/>
                      <a:r>
                        <a:rPr lang="en-US" sz="1000" u="none" strike="noStrike">
                          <a:effectLst/>
                        </a:rPr>
                        <a:t>R5 =</a:t>
                      </a:r>
                      <a:endParaRPr lang="en-US" sz="1000" b="0" i="0" u="none" strike="noStrike">
                        <a:solidFill>
                          <a:srgbClr val="000000"/>
                        </a:solidFill>
                        <a:effectLst/>
                        <a:latin typeface="Calibri"/>
                      </a:endParaRPr>
                    </a:p>
                  </a:txBody>
                  <a:tcPr marL="8944" marR="8944" marT="8944" marB="0" anchor="b"/>
                </a:tc>
                <a:tc>
                  <a:txBody>
                    <a:bodyPr/>
                    <a:lstStyle/>
                    <a:p>
                      <a:pPr algn="r" fontAlgn="b"/>
                      <a:r>
                        <a:rPr lang="en-US" sz="1000" u="none" strike="noStrike">
                          <a:effectLst/>
                        </a:rPr>
                        <a:t>2179.9</a:t>
                      </a:r>
                      <a:endParaRPr lang="en-US" sz="1000" b="0" i="0" u="none" strike="noStrike">
                        <a:solidFill>
                          <a:srgbClr val="000000"/>
                        </a:solidFill>
                        <a:effectLst/>
                        <a:latin typeface="Calibri"/>
                      </a:endParaRPr>
                    </a:p>
                  </a:txBody>
                  <a:tcPr marL="8944" marR="8944" marT="8944" marB="0" anchor="b"/>
                </a:tc>
                <a:tc>
                  <a:txBody>
                    <a:bodyPr/>
                    <a:lstStyle/>
                    <a:p>
                      <a:pPr algn="l" fontAlgn="b"/>
                      <a:r>
                        <a:rPr lang="el-GR" sz="1000" u="none" strike="noStrike">
                          <a:effectLst/>
                        </a:rPr>
                        <a:t>Ω</a:t>
                      </a:r>
                      <a:endParaRPr lang="el-GR" sz="1000" b="0" i="0" u="none" strike="noStrike">
                        <a:solidFill>
                          <a:srgbClr val="000000"/>
                        </a:solidFill>
                        <a:effectLst/>
                        <a:latin typeface="Calibri"/>
                      </a:endParaRPr>
                    </a:p>
                  </a:txBody>
                  <a:tcPr marL="8944" marR="8944" marT="8944" marB="0" anchor="b"/>
                </a:tc>
                <a:tc>
                  <a:txBody>
                    <a:bodyPr/>
                    <a:lstStyle/>
                    <a:p>
                      <a:pPr algn="l" fontAlgn="b"/>
                      <a:endParaRPr lang="en-US" sz="1000" b="0" i="0" u="none" strike="noStrike">
                        <a:solidFill>
                          <a:srgbClr val="000000"/>
                        </a:solidFill>
                        <a:effectLst/>
                        <a:latin typeface="Calibri"/>
                      </a:endParaRPr>
                    </a:p>
                  </a:txBody>
                  <a:tcPr marL="8944" marR="8944" marT="8944" marB="0" anchor="b"/>
                </a:tc>
                <a:tc>
                  <a:txBody>
                    <a:bodyPr/>
                    <a:lstStyle/>
                    <a:p>
                      <a:pPr algn="l" fontAlgn="b"/>
                      <a:endParaRPr lang="en-US" sz="1000" b="0" i="0" u="none" strike="noStrike">
                        <a:solidFill>
                          <a:srgbClr val="000000"/>
                        </a:solidFill>
                        <a:effectLst/>
                        <a:latin typeface="Calibri"/>
                      </a:endParaRPr>
                    </a:p>
                  </a:txBody>
                  <a:tcPr marL="8944" marR="8944" marT="8944" marB="0" anchor="b"/>
                </a:tc>
              </a:tr>
              <a:tr h="178873">
                <a:tc>
                  <a:txBody>
                    <a:bodyPr/>
                    <a:lstStyle/>
                    <a:p>
                      <a:pPr algn="l" fontAlgn="b"/>
                      <a:r>
                        <a:rPr lang="en-US" sz="1000" u="none" strike="noStrike">
                          <a:effectLst/>
                        </a:rPr>
                        <a:t>R6 =</a:t>
                      </a:r>
                      <a:endParaRPr lang="en-US" sz="1000" b="0" i="0" u="none" strike="noStrike">
                        <a:solidFill>
                          <a:srgbClr val="000000"/>
                        </a:solidFill>
                        <a:effectLst/>
                        <a:latin typeface="Calibri"/>
                      </a:endParaRPr>
                    </a:p>
                  </a:txBody>
                  <a:tcPr marL="8944" marR="8944" marT="8944" marB="0" anchor="b"/>
                </a:tc>
                <a:tc>
                  <a:txBody>
                    <a:bodyPr/>
                    <a:lstStyle/>
                    <a:p>
                      <a:pPr algn="r" fontAlgn="b"/>
                      <a:r>
                        <a:rPr lang="en-US" sz="1000" u="none" strike="noStrike">
                          <a:effectLst/>
                        </a:rPr>
                        <a:t>3230.3</a:t>
                      </a:r>
                      <a:endParaRPr lang="en-US" sz="1000" b="0" i="0" u="none" strike="noStrike">
                        <a:solidFill>
                          <a:srgbClr val="000000"/>
                        </a:solidFill>
                        <a:effectLst/>
                        <a:latin typeface="Calibri"/>
                      </a:endParaRPr>
                    </a:p>
                  </a:txBody>
                  <a:tcPr marL="8944" marR="8944" marT="8944" marB="0" anchor="b"/>
                </a:tc>
                <a:tc>
                  <a:txBody>
                    <a:bodyPr/>
                    <a:lstStyle/>
                    <a:p>
                      <a:pPr algn="l" fontAlgn="b"/>
                      <a:r>
                        <a:rPr lang="el-GR" sz="1000" u="none" strike="noStrike">
                          <a:effectLst/>
                        </a:rPr>
                        <a:t>Ω</a:t>
                      </a:r>
                      <a:endParaRPr lang="el-GR" sz="1000" b="0" i="0" u="none" strike="noStrike">
                        <a:solidFill>
                          <a:srgbClr val="000000"/>
                        </a:solidFill>
                        <a:effectLst/>
                        <a:latin typeface="Calibri"/>
                      </a:endParaRPr>
                    </a:p>
                  </a:txBody>
                  <a:tcPr marL="8944" marR="8944" marT="8944" marB="0" anchor="b"/>
                </a:tc>
                <a:tc>
                  <a:txBody>
                    <a:bodyPr/>
                    <a:lstStyle/>
                    <a:p>
                      <a:pPr algn="l" fontAlgn="b"/>
                      <a:endParaRPr lang="en-US" sz="1000" b="0" i="0" u="none" strike="noStrike">
                        <a:solidFill>
                          <a:srgbClr val="000000"/>
                        </a:solidFill>
                        <a:effectLst/>
                        <a:latin typeface="Calibri"/>
                      </a:endParaRPr>
                    </a:p>
                  </a:txBody>
                  <a:tcPr marL="8944" marR="8944" marT="8944" marB="0" anchor="b"/>
                </a:tc>
                <a:tc>
                  <a:txBody>
                    <a:bodyPr/>
                    <a:lstStyle/>
                    <a:p>
                      <a:pPr algn="l" fontAlgn="b"/>
                      <a:endParaRPr lang="en-US" sz="1000" b="0" i="0" u="none" strike="noStrike">
                        <a:solidFill>
                          <a:srgbClr val="000000"/>
                        </a:solidFill>
                        <a:effectLst/>
                        <a:latin typeface="Calibri"/>
                      </a:endParaRPr>
                    </a:p>
                  </a:txBody>
                  <a:tcPr marL="8944" marR="8944" marT="8944" marB="0" anchor="b"/>
                </a:tc>
              </a:tr>
              <a:tr h="178873">
                <a:tc>
                  <a:txBody>
                    <a:bodyPr/>
                    <a:lstStyle/>
                    <a:p>
                      <a:pPr algn="l" fontAlgn="b"/>
                      <a:r>
                        <a:rPr lang="en-US" sz="1000" u="none" strike="noStrike">
                          <a:effectLst/>
                        </a:rPr>
                        <a:t>R7 =</a:t>
                      </a:r>
                      <a:endParaRPr lang="en-US" sz="1000" b="0" i="0" u="none" strike="noStrike">
                        <a:solidFill>
                          <a:srgbClr val="000000"/>
                        </a:solidFill>
                        <a:effectLst/>
                        <a:latin typeface="Calibri"/>
                      </a:endParaRPr>
                    </a:p>
                  </a:txBody>
                  <a:tcPr marL="8944" marR="8944" marT="8944" marB="0" anchor="b"/>
                </a:tc>
                <a:tc>
                  <a:txBody>
                    <a:bodyPr/>
                    <a:lstStyle/>
                    <a:p>
                      <a:pPr algn="r" fontAlgn="b"/>
                      <a:r>
                        <a:rPr lang="en-US" sz="1000" u="none" strike="noStrike">
                          <a:effectLst/>
                        </a:rPr>
                        <a:t>4587</a:t>
                      </a:r>
                      <a:endParaRPr lang="en-US" sz="1000" b="0" i="0" u="none" strike="noStrike">
                        <a:solidFill>
                          <a:srgbClr val="000000"/>
                        </a:solidFill>
                        <a:effectLst/>
                        <a:latin typeface="Calibri"/>
                      </a:endParaRPr>
                    </a:p>
                  </a:txBody>
                  <a:tcPr marL="8944" marR="8944" marT="8944" marB="0" anchor="b"/>
                </a:tc>
                <a:tc>
                  <a:txBody>
                    <a:bodyPr/>
                    <a:lstStyle/>
                    <a:p>
                      <a:pPr algn="l" fontAlgn="b"/>
                      <a:r>
                        <a:rPr lang="el-GR" sz="1000" u="none" strike="noStrike">
                          <a:effectLst/>
                        </a:rPr>
                        <a:t>Ω</a:t>
                      </a:r>
                      <a:endParaRPr lang="el-GR" sz="1000" b="0" i="0" u="none" strike="noStrike">
                        <a:solidFill>
                          <a:srgbClr val="000000"/>
                        </a:solidFill>
                        <a:effectLst/>
                        <a:latin typeface="Calibri"/>
                      </a:endParaRPr>
                    </a:p>
                  </a:txBody>
                  <a:tcPr marL="8944" marR="8944" marT="8944" marB="0" anchor="b"/>
                </a:tc>
                <a:tc>
                  <a:txBody>
                    <a:bodyPr/>
                    <a:lstStyle/>
                    <a:p>
                      <a:pPr algn="l" fontAlgn="b"/>
                      <a:endParaRPr lang="en-US" sz="1000" b="0" i="0" u="none" strike="noStrike">
                        <a:solidFill>
                          <a:srgbClr val="000000"/>
                        </a:solidFill>
                        <a:effectLst/>
                        <a:latin typeface="Calibri"/>
                      </a:endParaRPr>
                    </a:p>
                  </a:txBody>
                  <a:tcPr marL="8944" marR="8944" marT="8944" marB="0" anchor="b"/>
                </a:tc>
                <a:tc>
                  <a:txBody>
                    <a:bodyPr/>
                    <a:lstStyle/>
                    <a:p>
                      <a:pPr algn="l" fontAlgn="b"/>
                      <a:endParaRPr lang="en-US" sz="1000" b="0" i="0" u="none" strike="noStrike">
                        <a:solidFill>
                          <a:srgbClr val="000000"/>
                        </a:solidFill>
                        <a:effectLst/>
                        <a:latin typeface="Calibri"/>
                      </a:endParaRPr>
                    </a:p>
                  </a:txBody>
                  <a:tcPr marL="8944" marR="8944" marT="8944" marB="0" anchor="b"/>
                </a:tc>
              </a:tr>
              <a:tr h="178873">
                <a:tc>
                  <a:txBody>
                    <a:bodyPr/>
                    <a:lstStyle/>
                    <a:p>
                      <a:pPr algn="l" fontAlgn="b"/>
                      <a:r>
                        <a:rPr lang="en-US" sz="1000" u="none" strike="noStrike">
                          <a:effectLst/>
                        </a:rPr>
                        <a:t>R8 =</a:t>
                      </a:r>
                      <a:endParaRPr lang="en-US" sz="1000" b="0" i="0" u="none" strike="noStrike">
                        <a:solidFill>
                          <a:srgbClr val="000000"/>
                        </a:solidFill>
                        <a:effectLst/>
                        <a:latin typeface="Calibri"/>
                      </a:endParaRPr>
                    </a:p>
                  </a:txBody>
                  <a:tcPr marL="8944" marR="8944" marT="8944" marB="0" anchor="b"/>
                </a:tc>
                <a:tc>
                  <a:txBody>
                    <a:bodyPr/>
                    <a:lstStyle/>
                    <a:p>
                      <a:pPr algn="r" fontAlgn="b"/>
                      <a:r>
                        <a:rPr lang="en-US" sz="1000" u="none" strike="noStrike">
                          <a:effectLst/>
                        </a:rPr>
                        <a:t>9900</a:t>
                      </a:r>
                      <a:endParaRPr lang="en-US" sz="1000" b="0" i="0" u="none" strike="noStrike">
                        <a:solidFill>
                          <a:srgbClr val="000000"/>
                        </a:solidFill>
                        <a:effectLst/>
                        <a:latin typeface="Calibri"/>
                      </a:endParaRPr>
                    </a:p>
                  </a:txBody>
                  <a:tcPr marL="8944" marR="8944" marT="8944" marB="0" anchor="b"/>
                </a:tc>
                <a:tc>
                  <a:txBody>
                    <a:bodyPr/>
                    <a:lstStyle/>
                    <a:p>
                      <a:pPr algn="l" fontAlgn="b"/>
                      <a:r>
                        <a:rPr lang="el-GR" sz="1000" u="none" strike="noStrike">
                          <a:effectLst/>
                        </a:rPr>
                        <a:t>Ω</a:t>
                      </a:r>
                      <a:endParaRPr lang="el-GR" sz="1000" b="0" i="0" u="none" strike="noStrike">
                        <a:solidFill>
                          <a:srgbClr val="000000"/>
                        </a:solidFill>
                        <a:effectLst/>
                        <a:latin typeface="Calibri"/>
                      </a:endParaRPr>
                    </a:p>
                  </a:txBody>
                  <a:tcPr marL="8944" marR="8944" marT="8944" marB="0" anchor="b"/>
                </a:tc>
                <a:tc>
                  <a:txBody>
                    <a:bodyPr/>
                    <a:lstStyle/>
                    <a:p>
                      <a:pPr algn="l" fontAlgn="b"/>
                      <a:endParaRPr lang="en-US" sz="1000" b="0" i="0" u="none" strike="noStrike">
                        <a:solidFill>
                          <a:srgbClr val="000000"/>
                        </a:solidFill>
                        <a:effectLst/>
                        <a:latin typeface="Calibri"/>
                      </a:endParaRPr>
                    </a:p>
                  </a:txBody>
                  <a:tcPr marL="8944" marR="8944" marT="8944" marB="0" anchor="b"/>
                </a:tc>
                <a:tc>
                  <a:txBody>
                    <a:bodyPr/>
                    <a:lstStyle/>
                    <a:p>
                      <a:pPr algn="l" fontAlgn="b"/>
                      <a:endParaRPr lang="en-US" sz="1000" b="0" i="0" u="none" strike="noStrike">
                        <a:solidFill>
                          <a:srgbClr val="000000"/>
                        </a:solidFill>
                        <a:effectLst/>
                        <a:latin typeface="Calibri"/>
                      </a:endParaRPr>
                    </a:p>
                  </a:txBody>
                  <a:tcPr marL="8944" marR="8944" marT="8944" marB="0" anchor="b"/>
                </a:tc>
              </a:tr>
              <a:tr h="178873">
                <a:tc>
                  <a:txBody>
                    <a:bodyPr/>
                    <a:lstStyle/>
                    <a:p>
                      <a:pPr algn="l" fontAlgn="b"/>
                      <a:r>
                        <a:rPr lang="en-US" sz="1000" u="none" strike="noStrike">
                          <a:effectLst/>
                        </a:rPr>
                        <a:t>R3&amp;4 =</a:t>
                      </a:r>
                      <a:endParaRPr lang="en-US" sz="1000" b="0" i="0" u="none" strike="noStrike">
                        <a:solidFill>
                          <a:srgbClr val="000000"/>
                        </a:solidFill>
                        <a:effectLst/>
                        <a:latin typeface="Calibri"/>
                      </a:endParaRPr>
                    </a:p>
                  </a:txBody>
                  <a:tcPr marL="8944" marR="8944" marT="8944" marB="0" anchor="b"/>
                </a:tc>
                <a:tc>
                  <a:txBody>
                    <a:bodyPr/>
                    <a:lstStyle/>
                    <a:p>
                      <a:pPr algn="r" fontAlgn="b"/>
                      <a:r>
                        <a:rPr lang="en-US" sz="1000" u="none" strike="noStrike">
                          <a:effectLst/>
                        </a:rPr>
                        <a:t>496.2</a:t>
                      </a:r>
                      <a:endParaRPr lang="en-US" sz="1000" b="0" i="0" u="none" strike="noStrike">
                        <a:solidFill>
                          <a:srgbClr val="000000"/>
                        </a:solidFill>
                        <a:effectLst/>
                        <a:latin typeface="Calibri"/>
                      </a:endParaRPr>
                    </a:p>
                  </a:txBody>
                  <a:tcPr marL="8944" marR="8944" marT="8944" marB="0" anchor="b"/>
                </a:tc>
                <a:tc>
                  <a:txBody>
                    <a:bodyPr/>
                    <a:lstStyle/>
                    <a:p>
                      <a:pPr algn="l" fontAlgn="b"/>
                      <a:r>
                        <a:rPr lang="el-GR" sz="1000" u="none" strike="noStrike">
                          <a:effectLst/>
                        </a:rPr>
                        <a:t>Ω</a:t>
                      </a:r>
                      <a:endParaRPr lang="el-GR" sz="1000" b="0" i="0" u="none" strike="noStrike">
                        <a:solidFill>
                          <a:srgbClr val="000000"/>
                        </a:solidFill>
                        <a:effectLst/>
                        <a:latin typeface="Calibri"/>
                      </a:endParaRPr>
                    </a:p>
                  </a:txBody>
                  <a:tcPr marL="8944" marR="8944" marT="8944" marB="0" anchor="b"/>
                </a:tc>
                <a:tc>
                  <a:txBody>
                    <a:bodyPr/>
                    <a:lstStyle/>
                    <a:p>
                      <a:pPr algn="l" fontAlgn="b"/>
                      <a:endParaRPr lang="en-US" sz="1000" b="0" i="0" u="none" strike="noStrike">
                        <a:solidFill>
                          <a:srgbClr val="000000"/>
                        </a:solidFill>
                        <a:effectLst/>
                        <a:latin typeface="Calibri"/>
                      </a:endParaRPr>
                    </a:p>
                  </a:txBody>
                  <a:tcPr marL="8944" marR="8944" marT="8944" marB="0" anchor="b"/>
                </a:tc>
                <a:tc>
                  <a:txBody>
                    <a:bodyPr/>
                    <a:lstStyle/>
                    <a:p>
                      <a:pPr algn="l" fontAlgn="b"/>
                      <a:endParaRPr lang="en-US" sz="1000" b="0" i="0" u="none" strike="noStrike">
                        <a:solidFill>
                          <a:srgbClr val="000000"/>
                        </a:solidFill>
                        <a:effectLst/>
                        <a:latin typeface="Calibri"/>
                      </a:endParaRPr>
                    </a:p>
                  </a:txBody>
                  <a:tcPr marL="8944" marR="8944" marT="8944" marB="0" anchor="b"/>
                </a:tc>
              </a:tr>
              <a:tr h="178873">
                <a:tc>
                  <a:txBody>
                    <a:bodyPr/>
                    <a:lstStyle/>
                    <a:p>
                      <a:pPr algn="l" fontAlgn="b"/>
                      <a:r>
                        <a:rPr lang="en-US" sz="1000" u="none" strike="noStrike">
                          <a:effectLst/>
                        </a:rPr>
                        <a:t>R5,6,7 =</a:t>
                      </a:r>
                      <a:endParaRPr lang="en-US" sz="1000" b="0" i="0" u="none" strike="noStrike">
                        <a:solidFill>
                          <a:srgbClr val="000000"/>
                        </a:solidFill>
                        <a:effectLst/>
                        <a:latin typeface="Calibri"/>
                      </a:endParaRPr>
                    </a:p>
                  </a:txBody>
                  <a:tcPr marL="8944" marR="8944" marT="8944" marB="0" anchor="b"/>
                </a:tc>
                <a:tc>
                  <a:txBody>
                    <a:bodyPr/>
                    <a:lstStyle/>
                    <a:p>
                      <a:pPr algn="r" fontAlgn="b"/>
                      <a:r>
                        <a:rPr lang="en-US" sz="1000" u="none" strike="noStrike">
                          <a:effectLst/>
                        </a:rPr>
                        <a:t>1013.5</a:t>
                      </a:r>
                      <a:endParaRPr lang="en-US" sz="1000" b="0" i="0" u="none" strike="noStrike">
                        <a:solidFill>
                          <a:srgbClr val="000000"/>
                        </a:solidFill>
                        <a:effectLst/>
                        <a:latin typeface="Calibri"/>
                      </a:endParaRPr>
                    </a:p>
                  </a:txBody>
                  <a:tcPr marL="8944" marR="8944" marT="8944" marB="0" anchor="b"/>
                </a:tc>
                <a:tc>
                  <a:txBody>
                    <a:bodyPr/>
                    <a:lstStyle/>
                    <a:p>
                      <a:pPr algn="l" fontAlgn="b"/>
                      <a:r>
                        <a:rPr lang="el-GR" sz="1000" u="none" strike="noStrike">
                          <a:effectLst/>
                        </a:rPr>
                        <a:t>Ω</a:t>
                      </a:r>
                      <a:endParaRPr lang="el-GR" sz="1000" b="0" i="0" u="none" strike="noStrike">
                        <a:solidFill>
                          <a:srgbClr val="000000"/>
                        </a:solidFill>
                        <a:effectLst/>
                        <a:latin typeface="Calibri"/>
                      </a:endParaRPr>
                    </a:p>
                  </a:txBody>
                  <a:tcPr marL="8944" marR="8944" marT="8944" marB="0" anchor="b"/>
                </a:tc>
                <a:tc>
                  <a:txBody>
                    <a:bodyPr/>
                    <a:lstStyle/>
                    <a:p>
                      <a:pPr algn="l" fontAlgn="b"/>
                      <a:endParaRPr lang="en-US" sz="1000" b="0" i="0" u="none" strike="noStrike">
                        <a:solidFill>
                          <a:srgbClr val="000000"/>
                        </a:solidFill>
                        <a:effectLst/>
                        <a:latin typeface="Calibri"/>
                      </a:endParaRPr>
                    </a:p>
                  </a:txBody>
                  <a:tcPr marL="8944" marR="8944" marT="8944" marB="0" anchor="b"/>
                </a:tc>
                <a:tc>
                  <a:txBody>
                    <a:bodyPr/>
                    <a:lstStyle/>
                    <a:p>
                      <a:pPr algn="l" fontAlgn="b"/>
                      <a:endParaRPr lang="en-US" sz="1000" b="0" i="0" u="none" strike="noStrike">
                        <a:solidFill>
                          <a:srgbClr val="000000"/>
                        </a:solidFill>
                        <a:effectLst/>
                        <a:latin typeface="Calibri"/>
                      </a:endParaRPr>
                    </a:p>
                  </a:txBody>
                  <a:tcPr marL="8944" marR="8944" marT="8944" marB="0" anchor="b"/>
                </a:tc>
              </a:tr>
              <a:tr h="215724">
                <a:tc>
                  <a:txBody>
                    <a:bodyPr/>
                    <a:lstStyle/>
                    <a:p>
                      <a:pPr algn="l" fontAlgn="b"/>
                      <a:r>
                        <a:rPr lang="en-US" sz="1000" u="none" strike="noStrike">
                          <a:effectLst/>
                        </a:rPr>
                        <a:t>R345678 =</a:t>
                      </a:r>
                      <a:endParaRPr lang="en-US" sz="1000" b="0" i="0" u="none" strike="noStrike">
                        <a:solidFill>
                          <a:srgbClr val="000000"/>
                        </a:solidFill>
                        <a:effectLst/>
                        <a:latin typeface="Calibri"/>
                      </a:endParaRPr>
                    </a:p>
                  </a:txBody>
                  <a:tcPr marL="8944" marR="8944" marT="8944" marB="0" anchor="b"/>
                </a:tc>
                <a:tc>
                  <a:txBody>
                    <a:bodyPr/>
                    <a:lstStyle/>
                    <a:p>
                      <a:pPr algn="r" fontAlgn="b"/>
                      <a:r>
                        <a:rPr lang="en-US" sz="1000" u="none" strike="noStrike">
                          <a:effectLst/>
                        </a:rPr>
                        <a:t>11408</a:t>
                      </a:r>
                      <a:endParaRPr lang="en-US" sz="1000" b="0" i="0" u="none" strike="noStrike">
                        <a:solidFill>
                          <a:srgbClr val="000000"/>
                        </a:solidFill>
                        <a:effectLst/>
                        <a:latin typeface="Calibri"/>
                      </a:endParaRPr>
                    </a:p>
                  </a:txBody>
                  <a:tcPr marL="8944" marR="8944" marT="8944" marB="0" anchor="b"/>
                </a:tc>
                <a:tc>
                  <a:txBody>
                    <a:bodyPr/>
                    <a:lstStyle/>
                    <a:p>
                      <a:pPr algn="l" fontAlgn="b"/>
                      <a:r>
                        <a:rPr lang="el-GR" sz="1000" u="none" strike="noStrike">
                          <a:effectLst/>
                        </a:rPr>
                        <a:t>Ω</a:t>
                      </a:r>
                      <a:endParaRPr lang="el-GR" sz="1000" b="0" i="0" u="none" strike="noStrike">
                        <a:solidFill>
                          <a:srgbClr val="000000"/>
                        </a:solidFill>
                        <a:effectLst/>
                        <a:latin typeface="Calibri"/>
                      </a:endParaRPr>
                    </a:p>
                  </a:txBody>
                  <a:tcPr marL="8944" marR="8944" marT="8944" marB="0" anchor="b"/>
                </a:tc>
                <a:tc>
                  <a:txBody>
                    <a:bodyPr/>
                    <a:lstStyle/>
                    <a:p>
                      <a:pPr algn="l" fontAlgn="b"/>
                      <a:endParaRPr lang="en-US" sz="1000" b="0" i="0" u="none" strike="noStrike">
                        <a:solidFill>
                          <a:srgbClr val="000000"/>
                        </a:solidFill>
                        <a:effectLst/>
                        <a:latin typeface="Calibri"/>
                      </a:endParaRPr>
                    </a:p>
                  </a:txBody>
                  <a:tcPr marL="8944" marR="8944" marT="8944" marB="0" anchor="b"/>
                </a:tc>
                <a:tc>
                  <a:txBody>
                    <a:bodyPr/>
                    <a:lstStyle/>
                    <a:p>
                      <a:pPr algn="l" fontAlgn="b"/>
                      <a:endParaRPr lang="en-US" sz="1000" b="0" i="0" u="none" strike="noStrike">
                        <a:solidFill>
                          <a:srgbClr val="000000"/>
                        </a:solidFill>
                        <a:effectLst/>
                        <a:latin typeface="Calibri"/>
                      </a:endParaRPr>
                    </a:p>
                  </a:txBody>
                  <a:tcPr marL="8944" marR="8944" marT="8944" marB="0" anchor="b"/>
                </a:tc>
              </a:tr>
              <a:tr h="228600">
                <a:tc>
                  <a:txBody>
                    <a:bodyPr/>
                    <a:lstStyle/>
                    <a:p>
                      <a:pPr algn="l" fontAlgn="b"/>
                      <a:r>
                        <a:rPr lang="en-US" sz="1000" u="none" strike="noStrike">
                          <a:effectLst/>
                        </a:rPr>
                        <a:t>R2345678 =</a:t>
                      </a:r>
                      <a:endParaRPr lang="en-US" sz="1000" b="0" i="0" u="none" strike="noStrike">
                        <a:solidFill>
                          <a:srgbClr val="000000"/>
                        </a:solidFill>
                        <a:effectLst/>
                        <a:latin typeface="Calibri"/>
                      </a:endParaRPr>
                    </a:p>
                  </a:txBody>
                  <a:tcPr marL="8944" marR="8944" marT="8944" marB="0" anchor="b"/>
                </a:tc>
                <a:tc>
                  <a:txBody>
                    <a:bodyPr/>
                    <a:lstStyle/>
                    <a:p>
                      <a:pPr algn="r" fontAlgn="b"/>
                      <a:r>
                        <a:rPr lang="en-US" sz="1000" u="none" strike="noStrike" dirty="0">
                          <a:effectLst/>
                        </a:rPr>
                        <a:t>440.54</a:t>
                      </a:r>
                      <a:endParaRPr lang="en-US" sz="1000" b="0" i="0" u="none" strike="noStrike" dirty="0">
                        <a:solidFill>
                          <a:srgbClr val="000000"/>
                        </a:solidFill>
                        <a:effectLst/>
                        <a:latin typeface="Calibri"/>
                      </a:endParaRPr>
                    </a:p>
                  </a:txBody>
                  <a:tcPr marL="8944" marR="8944" marT="8944" marB="0" anchor="b"/>
                </a:tc>
                <a:tc>
                  <a:txBody>
                    <a:bodyPr/>
                    <a:lstStyle/>
                    <a:p>
                      <a:pPr algn="l" fontAlgn="b"/>
                      <a:r>
                        <a:rPr lang="el-GR" sz="1000" u="none" strike="noStrike">
                          <a:effectLst/>
                        </a:rPr>
                        <a:t>Ω</a:t>
                      </a:r>
                      <a:endParaRPr lang="el-GR" sz="1000" b="0" i="0" u="none" strike="noStrike">
                        <a:solidFill>
                          <a:srgbClr val="000000"/>
                        </a:solidFill>
                        <a:effectLst/>
                        <a:latin typeface="Calibri"/>
                      </a:endParaRPr>
                    </a:p>
                  </a:txBody>
                  <a:tcPr marL="8944" marR="8944" marT="8944" marB="0" anchor="b"/>
                </a:tc>
                <a:tc>
                  <a:txBody>
                    <a:bodyPr/>
                    <a:lstStyle/>
                    <a:p>
                      <a:pPr algn="l" fontAlgn="b"/>
                      <a:endParaRPr lang="en-US" sz="1000" b="0" i="0" u="none" strike="noStrike">
                        <a:solidFill>
                          <a:srgbClr val="000000"/>
                        </a:solidFill>
                        <a:effectLst/>
                        <a:latin typeface="Calibri"/>
                      </a:endParaRPr>
                    </a:p>
                  </a:txBody>
                  <a:tcPr marL="8944" marR="8944" marT="8944" marB="0" anchor="b"/>
                </a:tc>
                <a:tc>
                  <a:txBody>
                    <a:bodyPr/>
                    <a:lstStyle/>
                    <a:p>
                      <a:pPr algn="l" fontAlgn="b"/>
                      <a:endParaRPr lang="en-US" sz="1000" b="0" i="0" u="none" strike="noStrike">
                        <a:solidFill>
                          <a:srgbClr val="000000"/>
                        </a:solidFill>
                        <a:effectLst/>
                        <a:latin typeface="Calibri"/>
                      </a:endParaRPr>
                    </a:p>
                  </a:txBody>
                  <a:tcPr marL="8944" marR="8944" marT="8944" marB="0" anchor="b"/>
                </a:tc>
              </a:tr>
              <a:tr h="178873">
                <a:tc>
                  <a:txBody>
                    <a:bodyPr/>
                    <a:lstStyle/>
                    <a:p>
                      <a:pPr algn="l" fontAlgn="b"/>
                      <a:r>
                        <a:rPr lang="en-US" sz="1000" u="none" strike="noStrike">
                          <a:effectLst/>
                        </a:rPr>
                        <a:t>RT =</a:t>
                      </a:r>
                      <a:endParaRPr lang="en-US" sz="1000" b="0" i="0" u="none" strike="noStrike">
                        <a:solidFill>
                          <a:srgbClr val="000000"/>
                        </a:solidFill>
                        <a:effectLst/>
                        <a:latin typeface="Calibri"/>
                      </a:endParaRPr>
                    </a:p>
                  </a:txBody>
                  <a:tcPr marL="8944" marR="8944" marT="8944" marB="0" anchor="b"/>
                </a:tc>
                <a:tc>
                  <a:txBody>
                    <a:bodyPr/>
                    <a:lstStyle/>
                    <a:p>
                      <a:pPr algn="r" fontAlgn="b"/>
                      <a:r>
                        <a:rPr lang="en-US" sz="1000" u="none" strike="noStrike">
                          <a:effectLst/>
                        </a:rPr>
                        <a:t>902.3</a:t>
                      </a:r>
                      <a:endParaRPr lang="en-US" sz="1000" b="0" i="0" u="none" strike="noStrike">
                        <a:solidFill>
                          <a:srgbClr val="000000"/>
                        </a:solidFill>
                        <a:effectLst/>
                        <a:latin typeface="Calibri"/>
                      </a:endParaRPr>
                    </a:p>
                  </a:txBody>
                  <a:tcPr marL="8944" marR="8944" marT="8944" marB="0" anchor="b"/>
                </a:tc>
                <a:tc>
                  <a:txBody>
                    <a:bodyPr/>
                    <a:lstStyle/>
                    <a:p>
                      <a:pPr algn="l" fontAlgn="b"/>
                      <a:r>
                        <a:rPr lang="el-GR" sz="1000" u="none" strike="noStrike">
                          <a:effectLst/>
                        </a:rPr>
                        <a:t>Ω</a:t>
                      </a:r>
                      <a:endParaRPr lang="el-GR" sz="1000" b="0" i="0" u="none" strike="noStrike">
                        <a:solidFill>
                          <a:srgbClr val="000000"/>
                        </a:solidFill>
                        <a:effectLst/>
                        <a:latin typeface="Calibri"/>
                      </a:endParaRPr>
                    </a:p>
                  </a:txBody>
                  <a:tcPr marL="8944" marR="8944" marT="8944" marB="0" anchor="b"/>
                </a:tc>
                <a:tc>
                  <a:txBody>
                    <a:bodyPr/>
                    <a:lstStyle/>
                    <a:p>
                      <a:pPr algn="l" fontAlgn="b"/>
                      <a:endParaRPr lang="en-US" sz="1000" b="0" i="0" u="none" strike="noStrike">
                        <a:solidFill>
                          <a:srgbClr val="000000"/>
                        </a:solidFill>
                        <a:effectLst/>
                        <a:latin typeface="Calibri"/>
                      </a:endParaRPr>
                    </a:p>
                  </a:txBody>
                  <a:tcPr marL="8944" marR="8944" marT="8944" marB="0" anchor="b"/>
                </a:tc>
                <a:tc>
                  <a:txBody>
                    <a:bodyPr/>
                    <a:lstStyle/>
                    <a:p>
                      <a:pPr algn="l" fontAlgn="b"/>
                      <a:endParaRPr lang="en-US" sz="1000" b="0" i="0" u="none" strike="noStrike">
                        <a:solidFill>
                          <a:srgbClr val="000000"/>
                        </a:solidFill>
                        <a:effectLst/>
                        <a:latin typeface="Calibri"/>
                      </a:endParaRPr>
                    </a:p>
                  </a:txBody>
                  <a:tcPr marL="8944" marR="8944" marT="8944" marB="0" anchor="b"/>
                </a:tc>
              </a:tr>
              <a:tr h="178873">
                <a:tc>
                  <a:txBody>
                    <a:bodyPr/>
                    <a:lstStyle/>
                    <a:p>
                      <a:pPr algn="l" fontAlgn="b"/>
                      <a:r>
                        <a:rPr lang="en-US" sz="1000" u="none" strike="noStrike">
                          <a:effectLst/>
                        </a:rPr>
                        <a:t>VA =</a:t>
                      </a:r>
                      <a:endParaRPr lang="en-US" sz="1000" b="0" i="0" u="none" strike="noStrike">
                        <a:solidFill>
                          <a:srgbClr val="000000"/>
                        </a:solidFill>
                        <a:effectLst/>
                        <a:latin typeface="Calibri"/>
                      </a:endParaRPr>
                    </a:p>
                  </a:txBody>
                  <a:tcPr marL="8944" marR="8944" marT="8944" marB="0" anchor="b"/>
                </a:tc>
                <a:tc>
                  <a:txBody>
                    <a:bodyPr/>
                    <a:lstStyle/>
                    <a:p>
                      <a:pPr algn="r" fontAlgn="b"/>
                      <a:r>
                        <a:rPr lang="en-US" sz="1000" u="none" strike="noStrike">
                          <a:effectLst/>
                        </a:rPr>
                        <a:t>4.3915</a:t>
                      </a:r>
                      <a:endParaRPr lang="en-US" sz="1000" b="0" i="0" u="none" strike="noStrike">
                        <a:solidFill>
                          <a:srgbClr val="000000"/>
                        </a:solidFill>
                        <a:effectLst/>
                        <a:latin typeface="Calibri"/>
                      </a:endParaRPr>
                    </a:p>
                  </a:txBody>
                  <a:tcPr marL="8944" marR="8944" marT="8944" marB="0" anchor="b"/>
                </a:tc>
                <a:tc>
                  <a:txBody>
                    <a:bodyPr/>
                    <a:lstStyle/>
                    <a:p>
                      <a:pPr algn="l" fontAlgn="b"/>
                      <a:r>
                        <a:rPr lang="en-US" sz="1000" u="none" strike="noStrike">
                          <a:effectLst/>
                        </a:rPr>
                        <a:t>V</a:t>
                      </a:r>
                      <a:endParaRPr lang="en-US" sz="1000" b="0" i="0" u="none" strike="noStrike">
                        <a:solidFill>
                          <a:srgbClr val="000000"/>
                        </a:solidFill>
                        <a:effectLst/>
                        <a:latin typeface="Calibri"/>
                      </a:endParaRPr>
                    </a:p>
                  </a:txBody>
                  <a:tcPr marL="8944" marR="8944" marT="8944" marB="0" anchor="b"/>
                </a:tc>
                <a:tc>
                  <a:txBody>
                    <a:bodyPr/>
                    <a:lstStyle/>
                    <a:p>
                      <a:pPr algn="l" fontAlgn="b"/>
                      <a:endParaRPr lang="en-US" sz="1000" b="0" i="0" u="none" strike="noStrike">
                        <a:solidFill>
                          <a:srgbClr val="000000"/>
                        </a:solidFill>
                        <a:effectLst/>
                        <a:latin typeface="Calibri"/>
                      </a:endParaRPr>
                    </a:p>
                  </a:txBody>
                  <a:tcPr marL="8944" marR="8944" marT="8944" marB="0" anchor="b"/>
                </a:tc>
                <a:tc>
                  <a:txBody>
                    <a:bodyPr/>
                    <a:lstStyle/>
                    <a:p>
                      <a:pPr algn="l" fontAlgn="b"/>
                      <a:endParaRPr lang="en-US" sz="1000" b="0" i="0" u="none" strike="noStrike">
                        <a:solidFill>
                          <a:srgbClr val="000000"/>
                        </a:solidFill>
                        <a:effectLst/>
                        <a:latin typeface="Calibri"/>
                      </a:endParaRPr>
                    </a:p>
                  </a:txBody>
                  <a:tcPr marL="8944" marR="8944" marT="8944" marB="0" anchor="b"/>
                </a:tc>
              </a:tr>
              <a:tr h="178873">
                <a:tc>
                  <a:txBody>
                    <a:bodyPr/>
                    <a:lstStyle/>
                    <a:p>
                      <a:pPr algn="l" fontAlgn="b"/>
                      <a:r>
                        <a:rPr lang="en-US" sz="1000" u="none" strike="noStrike">
                          <a:effectLst/>
                        </a:rPr>
                        <a:t>VB =</a:t>
                      </a:r>
                      <a:endParaRPr lang="en-US" sz="1000" b="0" i="0" u="none" strike="noStrike">
                        <a:solidFill>
                          <a:srgbClr val="000000"/>
                        </a:solidFill>
                        <a:effectLst/>
                        <a:latin typeface="Calibri"/>
                      </a:endParaRPr>
                    </a:p>
                  </a:txBody>
                  <a:tcPr marL="8944" marR="8944" marT="8944" marB="0" anchor="b"/>
                </a:tc>
                <a:tc>
                  <a:txBody>
                    <a:bodyPr/>
                    <a:lstStyle/>
                    <a:p>
                      <a:pPr algn="r" fontAlgn="b"/>
                      <a:r>
                        <a:rPr lang="en-US" sz="1000" u="none" strike="noStrike">
                          <a:effectLst/>
                        </a:rPr>
                        <a:t>4.1973</a:t>
                      </a:r>
                      <a:endParaRPr lang="en-US" sz="1000" b="0" i="0" u="none" strike="noStrike">
                        <a:solidFill>
                          <a:srgbClr val="000000"/>
                        </a:solidFill>
                        <a:effectLst/>
                        <a:latin typeface="Calibri"/>
                      </a:endParaRPr>
                    </a:p>
                  </a:txBody>
                  <a:tcPr marL="8944" marR="8944" marT="8944" marB="0" anchor="b"/>
                </a:tc>
                <a:tc>
                  <a:txBody>
                    <a:bodyPr/>
                    <a:lstStyle/>
                    <a:p>
                      <a:pPr algn="l" fontAlgn="b"/>
                      <a:r>
                        <a:rPr lang="en-US" sz="1000" u="none" strike="noStrike">
                          <a:effectLst/>
                        </a:rPr>
                        <a:t>V</a:t>
                      </a:r>
                      <a:endParaRPr lang="en-US" sz="1000" b="0" i="0" u="none" strike="noStrike">
                        <a:solidFill>
                          <a:srgbClr val="000000"/>
                        </a:solidFill>
                        <a:effectLst/>
                        <a:latin typeface="Calibri"/>
                      </a:endParaRPr>
                    </a:p>
                  </a:txBody>
                  <a:tcPr marL="8944" marR="8944" marT="8944" marB="0" anchor="b"/>
                </a:tc>
                <a:tc>
                  <a:txBody>
                    <a:bodyPr/>
                    <a:lstStyle/>
                    <a:p>
                      <a:pPr algn="l" fontAlgn="b"/>
                      <a:endParaRPr lang="en-US" sz="1000" b="0" i="0" u="none" strike="noStrike">
                        <a:solidFill>
                          <a:srgbClr val="000000"/>
                        </a:solidFill>
                        <a:effectLst/>
                        <a:latin typeface="Calibri"/>
                      </a:endParaRPr>
                    </a:p>
                  </a:txBody>
                  <a:tcPr marL="8944" marR="8944" marT="8944" marB="0" anchor="b"/>
                </a:tc>
                <a:tc>
                  <a:txBody>
                    <a:bodyPr/>
                    <a:lstStyle/>
                    <a:p>
                      <a:pPr algn="l" fontAlgn="b"/>
                      <a:endParaRPr lang="en-US" sz="1000" b="0" i="0" u="none" strike="noStrike">
                        <a:solidFill>
                          <a:srgbClr val="000000"/>
                        </a:solidFill>
                        <a:effectLst/>
                        <a:latin typeface="Calibri"/>
                      </a:endParaRPr>
                    </a:p>
                  </a:txBody>
                  <a:tcPr marL="8944" marR="8944" marT="8944" marB="0" anchor="b"/>
                </a:tc>
              </a:tr>
              <a:tr h="178873">
                <a:tc>
                  <a:txBody>
                    <a:bodyPr/>
                    <a:lstStyle/>
                    <a:p>
                      <a:pPr algn="l" fontAlgn="b"/>
                      <a:r>
                        <a:rPr lang="en-US" sz="1000" u="none" strike="noStrike">
                          <a:effectLst/>
                        </a:rPr>
                        <a:t>VC =</a:t>
                      </a:r>
                      <a:endParaRPr lang="en-US" sz="1000" b="0" i="0" u="none" strike="noStrike">
                        <a:solidFill>
                          <a:srgbClr val="000000"/>
                        </a:solidFill>
                        <a:effectLst/>
                        <a:latin typeface="Calibri"/>
                      </a:endParaRPr>
                    </a:p>
                  </a:txBody>
                  <a:tcPr marL="8944" marR="8944" marT="8944" marB="0" anchor="b"/>
                </a:tc>
                <a:tc>
                  <a:txBody>
                    <a:bodyPr/>
                    <a:lstStyle/>
                    <a:p>
                      <a:pPr algn="r" fontAlgn="b"/>
                      <a:r>
                        <a:rPr lang="en-US" sz="1000" u="none" strike="noStrike">
                          <a:effectLst/>
                        </a:rPr>
                        <a:t>3.8044</a:t>
                      </a:r>
                      <a:endParaRPr lang="en-US" sz="1000" b="0" i="0" u="none" strike="noStrike">
                        <a:solidFill>
                          <a:srgbClr val="000000"/>
                        </a:solidFill>
                        <a:effectLst/>
                        <a:latin typeface="Calibri"/>
                      </a:endParaRPr>
                    </a:p>
                  </a:txBody>
                  <a:tcPr marL="8944" marR="8944" marT="8944" marB="0" anchor="b"/>
                </a:tc>
                <a:tc>
                  <a:txBody>
                    <a:bodyPr/>
                    <a:lstStyle/>
                    <a:p>
                      <a:pPr algn="l" fontAlgn="b"/>
                      <a:r>
                        <a:rPr lang="en-US" sz="1000" u="none" strike="noStrike">
                          <a:effectLst/>
                        </a:rPr>
                        <a:t>V</a:t>
                      </a:r>
                      <a:endParaRPr lang="en-US" sz="1000" b="0" i="0" u="none" strike="noStrike">
                        <a:solidFill>
                          <a:srgbClr val="000000"/>
                        </a:solidFill>
                        <a:effectLst/>
                        <a:latin typeface="Calibri"/>
                      </a:endParaRPr>
                    </a:p>
                  </a:txBody>
                  <a:tcPr marL="8944" marR="8944" marT="8944" marB="0" anchor="b"/>
                </a:tc>
                <a:tc>
                  <a:txBody>
                    <a:bodyPr/>
                    <a:lstStyle/>
                    <a:p>
                      <a:pPr algn="l" fontAlgn="b"/>
                      <a:endParaRPr lang="en-US" sz="1000" b="0" i="0" u="none" strike="noStrike">
                        <a:solidFill>
                          <a:srgbClr val="000000"/>
                        </a:solidFill>
                        <a:effectLst/>
                        <a:latin typeface="Calibri"/>
                      </a:endParaRPr>
                    </a:p>
                  </a:txBody>
                  <a:tcPr marL="8944" marR="8944" marT="8944" marB="0" anchor="b"/>
                </a:tc>
                <a:tc>
                  <a:txBody>
                    <a:bodyPr/>
                    <a:lstStyle/>
                    <a:p>
                      <a:pPr algn="l" fontAlgn="b"/>
                      <a:endParaRPr lang="en-US" sz="1000" b="0" i="0" u="none" strike="noStrike">
                        <a:solidFill>
                          <a:srgbClr val="000000"/>
                        </a:solidFill>
                        <a:effectLst/>
                        <a:latin typeface="Calibri"/>
                      </a:endParaRPr>
                    </a:p>
                  </a:txBody>
                  <a:tcPr marL="8944" marR="8944" marT="8944" marB="0" anchor="b"/>
                </a:tc>
              </a:tr>
              <a:tr h="178873">
                <a:tc>
                  <a:txBody>
                    <a:bodyPr/>
                    <a:lstStyle/>
                    <a:p>
                      <a:pPr algn="l" fontAlgn="b"/>
                      <a:r>
                        <a:rPr lang="en-US" sz="1000" u="none" strike="noStrike">
                          <a:effectLst/>
                        </a:rPr>
                        <a:t>IT =</a:t>
                      </a:r>
                      <a:endParaRPr lang="en-US" sz="1000" b="0" i="0" u="none" strike="noStrike">
                        <a:solidFill>
                          <a:srgbClr val="000000"/>
                        </a:solidFill>
                        <a:effectLst/>
                        <a:latin typeface="Calibri"/>
                      </a:endParaRPr>
                    </a:p>
                  </a:txBody>
                  <a:tcPr marL="8944" marR="8944" marT="8944" marB="0" anchor="b"/>
                </a:tc>
                <a:tc>
                  <a:txBody>
                    <a:bodyPr/>
                    <a:lstStyle/>
                    <a:p>
                      <a:pPr algn="r" fontAlgn="b"/>
                      <a:r>
                        <a:rPr lang="en-US" sz="1000" u="none" strike="noStrike">
                          <a:effectLst/>
                        </a:rPr>
                        <a:t>0.00984</a:t>
                      </a:r>
                      <a:endParaRPr lang="en-US" sz="1000" b="0" i="0" u="none" strike="noStrike">
                        <a:solidFill>
                          <a:srgbClr val="000000"/>
                        </a:solidFill>
                        <a:effectLst/>
                        <a:latin typeface="Calibri"/>
                      </a:endParaRPr>
                    </a:p>
                  </a:txBody>
                  <a:tcPr marL="8944" marR="8944" marT="8944" marB="0" anchor="b"/>
                </a:tc>
                <a:tc>
                  <a:txBody>
                    <a:bodyPr/>
                    <a:lstStyle/>
                    <a:p>
                      <a:pPr algn="l" fontAlgn="b"/>
                      <a:r>
                        <a:rPr lang="en-US" sz="1000" u="none" strike="noStrike">
                          <a:effectLst/>
                        </a:rPr>
                        <a:t>A</a:t>
                      </a:r>
                      <a:endParaRPr lang="en-US" sz="1000" b="0" i="0" u="none" strike="noStrike">
                        <a:solidFill>
                          <a:srgbClr val="000000"/>
                        </a:solidFill>
                        <a:effectLst/>
                        <a:latin typeface="Calibri"/>
                      </a:endParaRPr>
                    </a:p>
                  </a:txBody>
                  <a:tcPr marL="8944" marR="8944" marT="8944" marB="0" anchor="b"/>
                </a:tc>
                <a:tc>
                  <a:txBody>
                    <a:bodyPr/>
                    <a:lstStyle/>
                    <a:p>
                      <a:pPr algn="r" fontAlgn="b"/>
                      <a:r>
                        <a:rPr lang="en-US" sz="1000" u="none" strike="noStrike">
                          <a:effectLst/>
                        </a:rPr>
                        <a:t>9.84</a:t>
                      </a:r>
                      <a:endParaRPr lang="en-US" sz="1000" b="0" i="0" u="none" strike="noStrike">
                        <a:solidFill>
                          <a:srgbClr val="000000"/>
                        </a:solidFill>
                        <a:effectLst/>
                        <a:latin typeface="Calibri"/>
                      </a:endParaRPr>
                    </a:p>
                  </a:txBody>
                  <a:tcPr marL="8944" marR="8944" marT="8944" marB="0" anchor="b"/>
                </a:tc>
                <a:tc>
                  <a:txBody>
                    <a:bodyPr/>
                    <a:lstStyle/>
                    <a:p>
                      <a:pPr algn="l" fontAlgn="b"/>
                      <a:r>
                        <a:rPr lang="en-US" sz="1000" u="none" strike="noStrike">
                          <a:effectLst/>
                        </a:rPr>
                        <a:t>mA</a:t>
                      </a:r>
                      <a:endParaRPr lang="en-US" sz="1000" b="0" i="0" u="none" strike="noStrike">
                        <a:solidFill>
                          <a:srgbClr val="000000"/>
                        </a:solidFill>
                        <a:effectLst/>
                        <a:latin typeface="Calibri"/>
                      </a:endParaRPr>
                    </a:p>
                  </a:txBody>
                  <a:tcPr marL="8944" marR="8944" marT="8944" marB="0" anchor="b"/>
                </a:tc>
              </a:tr>
              <a:tr h="178873">
                <a:tc>
                  <a:txBody>
                    <a:bodyPr/>
                    <a:lstStyle/>
                    <a:p>
                      <a:pPr algn="l" fontAlgn="b"/>
                      <a:r>
                        <a:rPr lang="en-US" sz="1000" u="none" strike="noStrike">
                          <a:effectLst/>
                        </a:rPr>
                        <a:t>IR2 =</a:t>
                      </a:r>
                      <a:endParaRPr lang="en-US" sz="1000" b="0" i="0" u="none" strike="noStrike">
                        <a:solidFill>
                          <a:srgbClr val="000000"/>
                        </a:solidFill>
                        <a:effectLst/>
                        <a:latin typeface="Calibri"/>
                      </a:endParaRPr>
                    </a:p>
                  </a:txBody>
                  <a:tcPr marL="8944" marR="8944" marT="8944" marB="0" anchor="b"/>
                </a:tc>
                <a:tc>
                  <a:txBody>
                    <a:bodyPr/>
                    <a:lstStyle/>
                    <a:p>
                      <a:pPr algn="r" fontAlgn="b"/>
                      <a:r>
                        <a:rPr lang="en-US" sz="1000" u="none" strike="noStrike">
                          <a:effectLst/>
                        </a:rPr>
                        <a:t>0.009458</a:t>
                      </a:r>
                      <a:endParaRPr lang="en-US" sz="1000" b="0" i="0" u="none" strike="noStrike">
                        <a:solidFill>
                          <a:srgbClr val="000000"/>
                        </a:solidFill>
                        <a:effectLst/>
                        <a:latin typeface="Calibri"/>
                      </a:endParaRPr>
                    </a:p>
                  </a:txBody>
                  <a:tcPr marL="8944" marR="8944" marT="8944" marB="0" anchor="b"/>
                </a:tc>
                <a:tc>
                  <a:txBody>
                    <a:bodyPr/>
                    <a:lstStyle/>
                    <a:p>
                      <a:pPr algn="l" fontAlgn="b"/>
                      <a:r>
                        <a:rPr lang="en-US" sz="1000" u="none" strike="noStrike">
                          <a:effectLst/>
                        </a:rPr>
                        <a:t>A</a:t>
                      </a:r>
                      <a:endParaRPr lang="en-US" sz="1000" b="0" i="0" u="none" strike="noStrike">
                        <a:solidFill>
                          <a:srgbClr val="000000"/>
                        </a:solidFill>
                        <a:effectLst/>
                        <a:latin typeface="Calibri"/>
                      </a:endParaRPr>
                    </a:p>
                  </a:txBody>
                  <a:tcPr marL="8944" marR="8944" marT="8944" marB="0" anchor="b"/>
                </a:tc>
                <a:tc>
                  <a:txBody>
                    <a:bodyPr/>
                    <a:lstStyle/>
                    <a:p>
                      <a:pPr algn="r" fontAlgn="b"/>
                      <a:r>
                        <a:rPr lang="en-US" sz="1000" u="none" strike="noStrike">
                          <a:effectLst/>
                        </a:rPr>
                        <a:t>9.458</a:t>
                      </a:r>
                      <a:endParaRPr lang="en-US" sz="1000" b="0" i="0" u="none" strike="noStrike">
                        <a:solidFill>
                          <a:srgbClr val="000000"/>
                        </a:solidFill>
                        <a:effectLst/>
                        <a:latin typeface="Calibri"/>
                      </a:endParaRPr>
                    </a:p>
                  </a:txBody>
                  <a:tcPr marL="8944" marR="8944" marT="8944" marB="0" anchor="b"/>
                </a:tc>
                <a:tc>
                  <a:txBody>
                    <a:bodyPr/>
                    <a:lstStyle/>
                    <a:p>
                      <a:pPr algn="l" fontAlgn="b"/>
                      <a:r>
                        <a:rPr lang="en-US" sz="1000" u="none" strike="noStrike">
                          <a:effectLst/>
                        </a:rPr>
                        <a:t>mA</a:t>
                      </a:r>
                      <a:endParaRPr lang="en-US" sz="1000" b="0" i="0" u="none" strike="noStrike">
                        <a:solidFill>
                          <a:srgbClr val="000000"/>
                        </a:solidFill>
                        <a:effectLst/>
                        <a:latin typeface="Calibri"/>
                      </a:endParaRPr>
                    </a:p>
                  </a:txBody>
                  <a:tcPr marL="8944" marR="8944" marT="8944" marB="0" anchor="b"/>
                </a:tc>
              </a:tr>
              <a:tr h="222162">
                <a:tc>
                  <a:txBody>
                    <a:bodyPr/>
                    <a:lstStyle/>
                    <a:p>
                      <a:pPr algn="l" fontAlgn="b"/>
                      <a:r>
                        <a:rPr lang="en-US" sz="1000" u="none" strike="noStrike">
                          <a:effectLst/>
                        </a:rPr>
                        <a:t>IR345678 =</a:t>
                      </a:r>
                      <a:endParaRPr lang="en-US" sz="1000" b="0" i="0" u="none" strike="noStrike">
                        <a:solidFill>
                          <a:srgbClr val="000000"/>
                        </a:solidFill>
                        <a:effectLst/>
                        <a:latin typeface="Calibri"/>
                      </a:endParaRPr>
                    </a:p>
                  </a:txBody>
                  <a:tcPr marL="8944" marR="8944" marT="8944" marB="0" anchor="b"/>
                </a:tc>
                <a:tc>
                  <a:txBody>
                    <a:bodyPr/>
                    <a:lstStyle/>
                    <a:p>
                      <a:pPr algn="r" fontAlgn="b"/>
                      <a:r>
                        <a:rPr lang="en-US" sz="1000" u="none" strike="noStrike">
                          <a:effectLst/>
                        </a:rPr>
                        <a:t>0.35691</a:t>
                      </a:r>
                      <a:endParaRPr lang="en-US" sz="1000" b="0" i="0" u="none" strike="noStrike">
                        <a:solidFill>
                          <a:srgbClr val="000000"/>
                        </a:solidFill>
                        <a:effectLst/>
                        <a:latin typeface="Calibri"/>
                      </a:endParaRPr>
                    </a:p>
                  </a:txBody>
                  <a:tcPr marL="8944" marR="8944" marT="8944" marB="0" anchor="b"/>
                </a:tc>
                <a:tc>
                  <a:txBody>
                    <a:bodyPr/>
                    <a:lstStyle/>
                    <a:p>
                      <a:pPr algn="l" fontAlgn="b"/>
                      <a:r>
                        <a:rPr lang="en-US" sz="1000" u="none" strike="noStrike">
                          <a:effectLst/>
                        </a:rPr>
                        <a:t>A</a:t>
                      </a:r>
                      <a:endParaRPr lang="en-US" sz="1000" b="0" i="0" u="none" strike="noStrike">
                        <a:solidFill>
                          <a:srgbClr val="000000"/>
                        </a:solidFill>
                        <a:effectLst/>
                        <a:latin typeface="Calibri"/>
                      </a:endParaRPr>
                    </a:p>
                  </a:txBody>
                  <a:tcPr marL="8944" marR="8944" marT="8944" marB="0" anchor="b"/>
                </a:tc>
                <a:tc>
                  <a:txBody>
                    <a:bodyPr/>
                    <a:lstStyle/>
                    <a:p>
                      <a:pPr algn="r" fontAlgn="b"/>
                      <a:r>
                        <a:rPr lang="en-US" sz="1000" u="none" strike="noStrike">
                          <a:effectLst/>
                        </a:rPr>
                        <a:t>356.91</a:t>
                      </a:r>
                      <a:endParaRPr lang="en-US" sz="1000" b="0" i="0" u="none" strike="noStrike">
                        <a:solidFill>
                          <a:srgbClr val="000000"/>
                        </a:solidFill>
                        <a:effectLst/>
                        <a:latin typeface="Calibri"/>
                      </a:endParaRPr>
                    </a:p>
                  </a:txBody>
                  <a:tcPr marL="8944" marR="8944" marT="8944" marB="0" anchor="b"/>
                </a:tc>
                <a:tc>
                  <a:txBody>
                    <a:bodyPr/>
                    <a:lstStyle/>
                    <a:p>
                      <a:pPr algn="l" fontAlgn="b"/>
                      <a:r>
                        <a:rPr lang="en-US" sz="1000" u="none" strike="noStrike" dirty="0">
                          <a:effectLst/>
                        </a:rPr>
                        <a:t>mA</a:t>
                      </a:r>
                      <a:endParaRPr lang="en-US" sz="1000" b="0" i="0" u="none" strike="noStrike" dirty="0">
                        <a:solidFill>
                          <a:srgbClr val="000000"/>
                        </a:solidFill>
                        <a:effectLst/>
                        <a:latin typeface="Calibri"/>
                      </a:endParaRPr>
                    </a:p>
                  </a:txBody>
                  <a:tcPr marL="8944" marR="8944" marT="8944" marB="0" anchor="b"/>
                </a:tc>
              </a:tr>
            </a:tbl>
          </a:graphicData>
        </a:graphic>
      </p:graphicFrame>
    </p:spTree>
    <p:extLst>
      <p:ext uri="{BB962C8B-B14F-4D97-AF65-F5344CB8AC3E}">
        <p14:creationId xmlns:p14="http://schemas.microsoft.com/office/powerpoint/2010/main" val="31471603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686800" cy="715962"/>
          </a:xfrm>
        </p:spPr>
        <p:txBody>
          <a:bodyPr/>
          <a:lstStyle/>
          <a:p>
            <a:pPr algn="ctr"/>
            <a:r>
              <a:rPr lang="en-US" dirty="0" smtClean="0"/>
              <a:t>Lab Book Scan</a:t>
            </a:r>
            <a:endParaRPr lang="en-US" dirty="0"/>
          </a:p>
        </p:txBody>
      </p:sp>
      <p:pic>
        <p:nvPicPr>
          <p:cNvPr id="1027" name="Picture 3" descr="C:\Users\Matstermind\Desktop\itca\itca 004 - Copy.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132" t="8656"/>
          <a:stretch/>
        </p:blipFill>
        <p:spPr bwMode="auto">
          <a:xfrm>
            <a:off x="-29029" y="685800"/>
            <a:ext cx="4753429" cy="621826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Matstermind\Desktop\itca\itca 001 (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3022" t="8781"/>
          <a:stretch/>
        </p:blipFill>
        <p:spPr bwMode="auto">
          <a:xfrm>
            <a:off x="4836351" y="707571"/>
            <a:ext cx="4318535" cy="62182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2996117"/>
      </p:ext>
    </p:extLst>
  </p:cSld>
  <p:clrMapOvr>
    <a:masterClrMapping/>
  </p:clrMapOvr>
</p:sld>
</file>

<file path=ppt/theme/theme1.xml><?xml version="1.0" encoding="utf-8"?>
<a:theme xmlns:a="http://schemas.openxmlformats.org/drawingml/2006/main" name="powerpoint-template">
  <a:themeElements>
    <a:clrScheme name="powerpoint-template-24 16">
      <a:dk1>
        <a:srgbClr val="4D4D4D"/>
      </a:dk1>
      <a:lt1>
        <a:srgbClr val="FFFFFF"/>
      </a:lt1>
      <a:dk2>
        <a:srgbClr val="4D4D4D"/>
      </a:dk2>
      <a:lt2>
        <a:srgbClr val="285E80"/>
      </a:lt2>
      <a:accent1>
        <a:srgbClr val="3E7A98"/>
      </a:accent1>
      <a:accent2>
        <a:srgbClr val="5A91AC"/>
      </a:accent2>
      <a:accent3>
        <a:srgbClr val="FFFFFF"/>
      </a:accent3>
      <a:accent4>
        <a:srgbClr val="404040"/>
      </a:accent4>
      <a:accent5>
        <a:srgbClr val="AFBECA"/>
      </a:accent5>
      <a:accent6>
        <a:srgbClr val="51839B"/>
      </a:accent6>
      <a:hlink>
        <a:srgbClr val="6C9FB8"/>
      </a:hlink>
      <a:folHlink>
        <a:srgbClr val="DDDDDD"/>
      </a:folHlink>
    </a:clrScheme>
    <a:fontScheme name="powerpoint-template-24">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powerpoint-template-24 1">
        <a:dk1>
          <a:srgbClr val="4D4D4D"/>
        </a:dk1>
        <a:lt1>
          <a:srgbClr val="FFFFFF"/>
        </a:lt1>
        <a:dk2>
          <a:srgbClr val="4D4D4D"/>
        </a:dk2>
        <a:lt2>
          <a:srgbClr val="0C209B"/>
        </a:lt2>
        <a:accent1>
          <a:srgbClr val="2167BF"/>
        </a:accent1>
        <a:accent2>
          <a:srgbClr val="C60C0D"/>
        </a:accent2>
        <a:accent3>
          <a:srgbClr val="FFFFFF"/>
        </a:accent3>
        <a:accent4>
          <a:srgbClr val="404040"/>
        </a:accent4>
        <a:accent5>
          <a:srgbClr val="ABB8DC"/>
        </a:accent5>
        <a:accent6>
          <a:srgbClr val="B30A0B"/>
        </a:accent6>
        <a:hlink>
          <a:srgbClr val="4793C7"/>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2">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3">
        <a:dk1>
          <a:srgbClr val="4D4D4D"/>
        </a:dk1>
        <a:lt1>
          <a:srgbClr val="FFFFFF"/>
        </a:lt1>
        <a:dk2>
          <a:srgbClr val="4D4D4D"/>
        </a:dk2>
        <a:lt2>
          <a:srgbClr val="116DE4"/>
        </a:lt2>
        <a:accent1>
          <a:srgbClr val="235CAF"/>
        </a:accent1>
        <a:accent2>
          <a:srgbClr val="54A1EE"/>
        </a:accent2>
        <a:accent3>
          <a:srgbClr val="FFFFFF"/>
        </a:accent3>
        <a:accent4>
          <a:srgbClr val="404040"/>
        </a:accent4>
        <a:accent5>
          <a:srgbClr val="ACB5D4"/>
        </a:accent5>
        <a:accent6>
          <a:srgbClr val="4B91D8"/>
        </a:accent6>
        <a:hlink>
          <a:srgbClr val="1391E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4">
        <a:dk1>
          <a:srgbClr val="4D4D4D"/>
        </a:dk1>
        <a:lt1>
          <a:srgbClr val="FFFFFF"/>
        </a:lt1>
        <a:dk2>
          <a:srgbClr val="4D4D4D"/>
        </a:dk2>
        <a:lt2>
          <a:srgbClr val="246DD8"/>
        </a:lt2>
        <a:accent1>
          <a:srgbClr val="2FC5F1"/>
        </a:accent1>
        <a:accent2>
          <a:srgbClr val="218DEB"/>
        </a:accent2>
        <a:accent3>
          <a:srgbClr val="FFFFFF"/>
        </a:accent3>
        <a:accent4>
          <a:srgbClr val="404040"/>
        </a:accent4>
        <a:accent5>
          <a:srgbClr val="ADDFF7"/>
        </a:accent5>
        <a:accent6>
          <a:srgbClr val="1D7FD5"/>
        </a:accent6>
        <a:hlink>
          <a:srgbClr val="39A1EB"/>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5">
        <a:dk1>
          <a:srgbClr val="4D4D4D"/>
        </a:dk1>
        <a:lt1>
          <a:srgbClr val="FFFFFF"/>
        </a:lt1>
        <a:dk2>
          <a:srgbClr val="4D4D4D"/>
        </a:dk2>
        <a:lt2>
          <a:srgbClr val="4377BA"/>
        </a:lt2>
        <a:accent1>
          <a:srgbClr val="5793D1"/>
        </a:accent1>
        <a:accent2>
          <a:srgbClr val="5FA2DB"/>
        </a:accent2>
        <a:accent3>
          <a:srgbClr val="FFFFFF"/>
        </a:accent3>
        <a:accent4>
          <a:srgbClr val="404040"/>
        </a:accent4>
        <a:accent5>
          <a:srgbClr val="B4C8E5"/>
        </a:accent5>
        <a:accent6>
          <a:srgbClr val="5592C6"/>
        </a:accent6>
        <a:hlink>
          <a:srgbClr val="68AEE3"/>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6">
        <a:dk1>
          <a:srgbClr val="4D4D4D"/>
        </a:dk1>
        <a:lt1>
          <a:srgbClr val="FFFFFF"/>
        </a:lt1>
        <a:dk2>
          <a:srgbClr val="4D4D4D"/>
        </a:dk2>
        <a:lt2>
          <a:srgbClr val="0067B5"/>
        </a:lt2>
        <a:accent1>
          <a:srgbClr val="1881BF"/>
        </a:accent1>
        <a:accent2>
          <a:srgbClr val="39B0DA"/>
        </a:accent2>
        <a:accent3>
          <a:srgbClr val="FFFFFF"/>
        </a:accent3>
        <a:accent4>
          <a:srgbClr val="404040"/>
        </a:accent4>
        <a:accent5>
          <a:srgbClr val="ABC1DC"/>
        </a:accent5>
        <a:accent6>
          <a:srgbClr val="339FC5"/>
        </a:accent6>
        <a:hlink>
          <a:srgbClr val="40B0DB"/>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7">
        <a:dk1>
          <a:srgbClr val="4D4D4D"/>
        </a:dk1>
        <a:lt1>
          <a:srgbClr val="FFFFFF"/>
        </a:lt1>
        <a:dk2>
          <a:srgbClr val="4D4D4D"/>
        </a:dk2>
        <a:lt2>
          <a:srgbClr val="026788"/>
        </a:lt2>
        <a:accent1>
          <a:srgbClr val="0089B3"/>
        </a:accent1>
        <a:accent2>
          <a:srgbClr val="01A2CE"/>
        </a:accent2>
        <a:accent3>
          <a:srgbClr val="FFFFFF"/>
        </a:accent3>
        <a:accent4>
          <a:srgbClr val="404040"/>
        </a:accent4>
        <a:accent5>
          <a:srgbClr val="AAC4D6"/>
        </a:accent5>
        <a:accent6>
          <a:srgbClr val="0192BA"/>
        </a:accent6>
        <a:hlink>
          <a:srgbClr val="01B3D8"/>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8">
        <a:dk1>
          <a:srgbClr val="4D4D4D"/>
        </a:dk1>
        <a:lt1>
          <a:srgbClr val="FFFFFF"/>
        </a:lt1>
        <a:dk2>
          <a:srgbClr val="4D4D4D"/>
        </a:dk2>
        <a:lt2>
          <a:srgbClr val="036CB7"/>
        </a:lt2>
        <a:accent1>
          <a:srgbClr val="1878BD"/>
        </a:accent1>
        <a:accent2>
          <a:srgbClr val="3E8EC8"/>
        </a:accent2>
        <a:accent3>
          <a:srgbClr val="FFFFFF"/>
        </a:accent3>
        <a:accent4>
          <a:srgbClr val="404040"/>
        </a:accent4>
        <a:accent5>
          <a:srgbClr val="ABBEDB"/>
        </a:accent5>
        <a:accent6>
          <a:srgbClr val="3780B5"/>
        </a:accent6>
        <a:hlink>
          <a:srgbClr val="559CCE"/>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9">
        <a:dk1>
          <a:srgbClr val="4D4D4D"/>
        </a:dk1>
        <a:lt1>
          <a:srgbClr val="FFFFFF"/>
        </a:lt1>
        <a:dk2>
          <a:srgbClr val="4D4D4D"/>
        </a:dk2>
        <a:lt2>
          <a:srgbClr val="036CB7"/>
        </a:lt2>
        <a:accent1>
          <a:srgbClr val="1878BD"/>
        </a:accent1>
        <a:accent2>
          <a:srgbClr val="3E8EC8"/>
        </a:accent2>
        <a:accent3>
          <a:srgbClr val="FFFFFF"/>
        </a:accent3>
        <a:accent4>
          <a:srgbClr val="404040"/>
        </a:accent4>
        <a:accent5>
          <a:srgbClr val="ABBEDB"/>
        </a:accent5>
        <a:accent6>
          <a:srgbClr val="3780B5"/>
        </a:accent6>
        <a:hlink>
          <a:srgbClr val="006AB6"/>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0">
        <a:dk1>
          <a:srgbClr val="4D4D4D"/>
        </a:dk1>
        <a:lt1>
          <a:srgbClr val="FFFFFF"/>
        </a:lt1>
        <a:dk2>
          <a:srgbClr val="4D4D4D"/>
        </a:dk2>
        <a:lt2>
          <a:srgbClr val="0045A3"/>
        </a:lt2>
        <a:accent1>
          <a:srgbClr val="005AB6"/>
        </a:accent1>
        <a:accent2>
          <a:srgbClr val="0073CF"/>
        </a:accent2>
        <a:accent3>
          <a:srgbClr val="FFFFFF"/>
        </a:accent3>
        <a:accent4>
          <a:srgbClr val="404040"/>
        </a:accent4>
        <a:accent5>
          <a:srgbClr val="AAB5D7"/>
        </a:accent5>
        <a:accent6>
          <a:srgbClr val="0068BB"/>
        </a:accent6>
        <a:hlink>
          <a:srgbClr val="0084D9"/>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1">
        <a:dk1>
          <a:srgbClr val="4D4D4D"/>
        </a:dk1>
        <a:lt1>
          <a:srgbClr val="FFFFFF"/>
        </a:lt1>
        <a:dk2>
          <a:srgbClr val="4D4D4D"/>
        </a:dk2>
        <a:lt2>
          <a:srgbClr val="205EDC"/>
        </a:lt2>
        <a:accent1>
          <a:srgbClr val="3488E9"/>
        </a:accent1>
        <a:accent2>
          <a:srgbClr val="50B3F5"/>
        </a:accent2>
        <a:accent3>
          <a:srgbClr val="FFFFFF"/>
        </a:accent3>
        <a:accent4>
          <a:srgbClr val="404040"/>
        </a:accent4>
        <a:accent5>
          <a:srgbClr val="AEC3F2"/>
        </a:accent5>
        <a:accent6>
          <a:srgbClr val="48A2DE"/>
        </a:accent6>
        <a:hlink>
          <a:srgbClr val="65D4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2">
        <a:dk1>
          <a:srgbClr val="4D4D4D"/>
        </a:dk1>
        <a:lt1>
          <a:srgbClr val="FFFFFF"/>
        </a:lt1>
        <a:dk2>
          <a:srgbClr val="4D4D4D"/>
        </a:dk2>
        <a:lt2>
          <a:srgbClr val="0045A3"/>
        </a:lt2>
        <a:accent1>
          <a:srgbClr val="005AB6"/>
        </a:accent1>
        <a:accent2>
          <a:srgbClr val="0073CF"/>
        </a:accent2>
        <a:accent3>
          <a:srgbClr val="FFFFFF"/>
        </a:accent3>
        <a:accent4>
          <a:srgbClr val="404040"/>
        </a:accent4>
        <a:accent5>
          <a:srgbClr val="AAB5D7"/>
        </a:accent5>
        <a:accent6>
          <a:srgbClr val="0068BB"/>
        </a:accent6>
        <a:hlink>
          <a:srgbClr val="EE0808"/>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3">
        <a:dk1>
          <a:srgbClr val="4D4D4D"/>
        </a:dk1>
        <a:lt1>
          <a:srgbClr val="FFFFFF"/>
        </a:lt1>
        <a:dk2>
          <a:srgbClr val="4D4D4D"/>
        </a:dk2>
        <a:lt2>
          <a:srgbClr val="0045A3"/>
        </a:lt2>
        <a:accent1>
          <a:srgbClr val="005AB6"/>
        </a:accent1>
        <a:accent2>
          <a:srgbClr val="0073CF"/>
        </a:accent2>
        <a:accent3>
          <a:srgbClr val="FFFFFF"/>
        </a:accent3>
        <a:accent4>
          <a:srgbClr val="404040"/>
        </a:accent4>
        <a:accent5>
          <a:srgbClr val="AAB5D7"/>
        </a:accent5>
        <a:accent6>
          <a:srgbClr val="0068BB"/>
        </a:accent6>
        <a:hlink>
          <a:srgbClr val="F3B21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4">
        <a:dk1>
          <a:srgbClr val="4D4D4D"/>
        </a:dk1>
        <a:lt1>
          <a:srgbClr val="FFFFFF"/>
        </a:lt1>
        <a:dk2>
          <a:srgbClr val="4D4D4D"/>
        </a:dk2>
        <a:lt2>
          <a:srgbClr val="0045A3"/>
        </a:lt2>
        <a:accent1>
          <a:srgbClr val="005AB6"/>
        </a:accent1>
        <a:accent2>
          <a:srgbClr val="0073CF"/>
        </a:accent2>
        <a:accent3>
          <a:srgbClr val="FFFFFF"/>
        </a:accent3>
        <a:accent4>
          <a:srgbClr val="404040"/>
        </a:accent4>
        <a:accent5>
          <a:srgbClr val="AAB5D7"/>
        </a:accent5>
        <a:accent6>
          <a:srgbClr val="0068BB"/>
        </a:accent6>
        <a:hlink>
          <a:srgbClr val="109B09"/>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5">
        <a:dk1>
          <a:srgbClr val="4D4D4D"/>
        </a:dk1>
        <a:lt1>
          <a:srgbClr val="FFFFFF"/>
        </a:lt1>
        <a:dk2>
          <a:srgbClr val="4D4D4D"/>
        </a:dk2>
        <a:lt2>
          <a:srgbClr val="025A9C"/>
        </a:lt2>
        <a:accent1>
          <a:srgbClr val="166FB2"/>
        </a:accent1>
        <a:accent2>
          <a:srgbClr val="3580B9"/>
        </a:accent2>
        <a:accent3>
          <a:srgbClr val="FFFFFF"/>
        </a:accent3>
        <a:accent4>
          <a:srgbClr val="404040"/>
        </a:accent4>
        <a:accent5>
          <a:srgbClr val="ABBBD5"/>
        </a:accent5>
        <a:accent6>
          <a:srgbClr val="2F73A7"/>
        </a:accent6>
        <a:hlink>
          <a:srgbClr val="559CCE"/>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6">
        <a:dk1>
          <a:srgbClr val="4D4D4D"/>
        </a:dk1>
        <a:lt1>
          <a:srgbClr val="FFFFFF"/>
        </a:lt1>
        <a:dk2>
          <a:srgbClr val="4D4D4D"/>
        </a:dk2>
        <a:lt2>
          <a:srgbClr val="285E80"/>
        </a:lt2>
        <a:accent1>
          <a:srgbClr val="3E7A98"/>
        </a:accent1>
        <a:accent2>
          <a:srgbClr val="5A91AC"/>
        </a:accent2>
        <a:accent3>
          <a:srgbClr val="FFFFFF"/>
        </a:accent3>
        <a:accent4>
          <a:srgbClr val="404040"/>
        </a:accent4>
        <a:accent5>
          <a:srgbClr val="AFBECA"/>
        </a:accent5>
        <a:accent6>
          <a:srgbClr val="51839B"/>
        </a:accent6>
        <a:hlink>
          <a:srgbClr val="6C9FB8"/>
        </a:hlink>
        <a:folHlink>
          <a:srgbClr val="DDDDD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powerpoint-template</Template>
  <TotalTime>96</TotalTime>
  <Words>296</Words>
  <Application>Microsoft Office PowerPoint</Application>
  <PresentationFormat>On-screen Show (4:3)</PresentationFormat>
  <Paragraphs>197</Paragraphs>
  <Slides>6</Slides>
  <Notes>4</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powerpoint-template</vt:lpstr>
      <vt:lpstr>Lab 4</vt:lpstr>
      <vt:lpstr>Slide master</vt:lpstr>
      <vt:lpstr>Sim Results</vt:lpstr>
      <vt:lpstr>Circuit</vt:lpstr>
      <vt:lpstr>Results</vt:lpstr>
      <vt:lpstr>Lab Book Scan</vt:lpstr>
    </vt:vector>
  </TitlesOfParts>
  <Company>Ivy Tech Community College - Northeast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Lab 3</dc:title>
  <dc:creator>Matthew Krueger</dc:creator>
  <cp:lastModifiedBy>Matstermind</cp:lastModifiedBy>
  <cp:revision>9</cp:revision>
  <dcterms:created xsi:type="dcterms:W3CDTF">2013-04-22T15:54:55Z</dcterms:created>
  <dcterms:modified xsi:type="dcterms:W3CDTF">2013-05-03T23:21:02Z</dcterms:modified>
</cp:coreProperties>
</file>