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99"/>
  </p:notesMasterIdLst>
  <p:sldIdLst>
    <p:sldId id="256" r:id="rId2"/>
    <p:sldId id="328" r:id="rId3"/>
    <p:sldId id="305" r:id="rId4"/>
    <p:sldId id="329" r:id="rId5"/>
    <p:sldId id="277" r:id="rId6"/>
    <p:sldId id="330" r:id="rId7"/>
    <p:sldId id="257" r:id="rId8"/>
    <p:sldId id="266" r:id="rId9"/>
    <p:sldId id="267" r:id="rId10"/>
    <p:sldId id="265" r:id="rId11"/>
    <p:sldId id="331" r:id="rId12"/>
    <p:sldId id="278" r:id="rId13"/>
    <p:sldId id="332" r:id="rId14"/>
    <p:sldId id="258" r:id="rId15"/>
    <p:sldId id="268" r:id="rId16"/>
    <p:sldId id="308" r:id="rId17"/>
    <p:sldId id="333" r:id="rId18"/>
    <p:sldId id="280" r:id="rId19"/>
    <p:sldId id="334" r:id="rId20"/>
    <p:sldId id="259" r:id="rId21"/>
    <p:sldId id="269" r:id="rId22"/>
    <p:sldId id="281" r:id="rId23"/>
    <p:sldId id="310" r:id="rId24"/>
    <p:sldId id="335" r:id="rId25"/>
    <p:sldId id="282" r:id="rId26"/>
    <p:sldId id="336" r:id="rId27"/>
    <p:sldId id="260" r:id="rId28"/>
    <p:sldId id="351" r:id="rId29"/>
    <p:sldId id="270" r:id="rId30"/>
    <p:sldId id="271" r:id="rId31"/>
    <p:sldId id="311" r:id="rId32"/>
    <p:sldId id="337" r:id="rId33"/>
    <p:sldId id="284" r:id="rId34"/>
    <p:sldId id="338" r:id="rId35"/>
    <p:sldId id="262" r:id="rId36"/>
    <p:sldId id="272" r:id="rId37"/>
    <p:sldId id="352" r:id="rId38"/>
    <p:sldId id="273" r:id="rId39"/>
    <p:sldId id="274" r:id="rId40"/>
    <p:sldId id="312" r:id="rId41"/>
    <p:sldId id="313" r:id="rId42"/>
    <p:sldId id="339" r:id="rId43"/>
    <p:sldId id="285" r:id="rId44"/>
    <p:sldId id="340" r:id="rId45"/>
    <p:sldId id="263" r:id="rId46"/>
    <p:sldId id="353" r:id="rId47"/>
    <p:sldId id="276" r:id="rId48"/>
    <p:sldId id="275" r:id="rId49"/>
    <p:sldId id="309" r:id="rId50"/>
    <p:sldId id="325" r:id="rId51"/>
    <p:sldId id="341" r:id="rId52"/>
    <p:sldId id="286" r:id="rId53"/>
    <p:sldId id="289" r:id="rId54"/>
    <p:sldId id="354" r:id="rId55"/>
    <p:sldId id="287" r:id="rId56"/>
    <p:sldId id="288" r:id="rId57"/>
    <p:sldId id="314" r:id="rId58"/>
    <p:sldId id="342" r:id="rId59"/>
    <p:sldId id="290" r:id="rId60"/>
    <p:sldId id="343" r:id="rId61"/>
    <p:sldId id="355" r:id="rId62"/>
    <p:sldId id="315" r:id="rId63"/>
    <p:sldId id="291" r:id="rId64"/>
    <p:sldId id="292" r:id="rId65"/>
    <p:sldId id="293" r:id="rId66"/>
    <p:sldId id="294" r:id="rId67"/>
    <p:sldId id="316" r:id="rId68"/>
    <p:sldId id="317" r:id="rId69"/>
    <p:sldId id="344" r:id="rId70"/>
    <p:sldId id="296" r:id="rId71"/>
    <p:sldId id="345" r:id="rId72"/>
    <p:sldId id="356" r:id="rId73"/>
    <p:sldId id="295" r:id="rId74"/>
    <p:sldId id="323" r:id="rId75"/>
    <p:sldId id="327" r:id="rId76"/>
    <p:sldId id="318" r:id="rId77"/>
    <p:sldId id="346" r:id="rId78"/>
    <p:sldId id="297" r:id="rId79"/>
    <p:sldId id="347" r:id="rId80"/>
    <p:sldId id="357" r:id="rId81"/>
    <p:sldId id="298" r:id="rId82"/>
    <p:sldId id="299" r:id="rId83"/>
    <p:sldId id="300" r:id="rId84"/>
    <p:sldId id="301" r:id="rId85"/>
    <p:sldId id="306" r:id="rId86"/>
    <p:sldId id="326" r:id="rId87"/>
    <p:sldId id="348" r:id="rId88"/>
    <p:sldId id="302" r:id="rId89"/>
    <p:sldId id="349" r:id="rId90"/>
    <p:sldId id="358" r:id="rId91"/>
    <p:sldId id="320" r:id="rId92"/>
    <p:sldId id="321" r:id="rId93"/>
    <p:sldId id="303" r:id="rId94"/>
    <p:sldId id="304" r:id="rId95"/>
    <p:sldId id="307" r:id="rId96"/>
    <p:sldId id="322" r:id="rId97"/>
    <p:sldId id="324"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80" autoAdjust="0"/>
    <p:restoredTop sz="94660"/>
  </p:normalViewPr>
  <p:slideViewPr>
    <p:cSldViewPr snapToGrid="0" snapToObjects="1">
      <p:cViewPr varScale="1">
        <p:scale>
          <a:sx n="79" d="100"/>
          <a:sy n="79" d="100"/>
        </p:scale>
        <p:origin x="90" y="11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oleObject" Target="ZANDERSON34:Circuits:lab_1%20exc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ZANDERSON34:Circuits:lab_1%20exc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ZANDERSON34:Circuits:lab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ZANDERSON34:Circuits:lab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r>
              <a:rPr lang="en-US" dirty="0"/>
              <a:t>Resistor Variability</a:t>
            </a:r>
          </a:p>
        </c:rich>
      </c:tx>
      <c:layout/>
      <c:overlay val="0"/>
      <c:spPr>
        <a:noFill/>
        <a:ln>
          <a:noFill/>
        </a:ln>
        <a:effectLst/>
      </c:spPr>
    </c:title>
    <c:autoTitleDeleted val="0"/>
    <c:plotArea>
      <c:layout>
        <c:manualLayout>
          <c:layoutTarget val="inner"/>
          <c:xMode val="edge"/>
          <c:yMode val="edge"/>
          <c:x val="9.4395961403107298E-2"/>
          <c:y val="0.10185438724397899"/>
          <c:w val="0.69456696380587801"/>
          <c:h val="0.76492182566574496"/>
        </c:manualLayout>
      </c:layout>
      <c:scatterChart>
        <c:scatterStyle val="lineMarker"/>
        <c:varyColors val="0"/>
        <c:ser>
          <c:idx val="0"/>
          <c:order val="0"/>
          <c:tx>
            <c:v>Measured Values</c:v>
          </c:tx>
          <c:spPr>
            <a:ln w="9525" cap="rnd">
              <a:solidFill>
                <a:schemeClr val="accent1">
                  <a:alpha val="50000"/>
                </a:schemeClr>
              </a:solidFill>
              <a:round/>
            </a:ln>
            <a:effectLst/>
          </c:spPr>
          <c:marker>
            <c:symbol val="diamond"/>
            <c:size val="6"/>
            <c:spPr>
              <a:solidFill>
                <a:schemeClr val="lt1"/>
              </a:solidFill>
              <a:ln w="15875">
                <a:solidFill>
                  <a:schemeClr val="accent1"/>
                </a:solidFill>
                <a:round/>
              </a:ln>
              <a:effectLst/>
            </c:spPr>
          </c:marker>
          <c:xVal>
            <c:numRef>
              <c:f>Sheet1!$A$5:$A$14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Sheet1!$C$5:$C$14</c:f>
              <c:numCache>
                <c:formatCode>General</c:formatCode>
                <c:ptCount val="10"/>
                <c:pt idx="0">
                  <c:v>979</c:v>
                </c:pt>
                <c:pt idx="1">
                  <c:v>982</c:v>
                </c:pt>
                <c:pt idx="2">
                  <c:v>978</c:v>
                </c:pt>
                <c:pt idx="3">
                  <c:v>979</c:v>
                </c:pt>
                <c:pt idx="4">
                  <c:v>999</c:v>
                </c:pt>
                <c:pt idx="5">
                  <c:v>987</c:v>
                </c:pt>
                <c:pt idx="6">
                  <c:v>987</c:v>
                </c:pt>
                <c:pt idx="7">
                  <c:v>982</c:v>
                </c:pt>
                <c:pt idx="8">
                  <c:v>980</c:v>
                </c:pt>
                <c:pt idx="9">
                  <c:v>1000</c:v>
                </c:pt>
              </c:numCache>
            </c:numRef>
          </c:yVal>
          <c:smooth val="0"/>
        </c:ser>
        <c:ser>
          <c:idx val="1"/>
          <c:order val="1"/>
          <c:tx>
            <c:v>High Tolerance</c:v>
          </c:tx>
          <c:spPr>
            <a:ln w="9525" cap="rnd">
              <a:solidFill>
                <a:schemeClr val="accent2">
                  <a:alpha val="50000"/>
                </a:schemeClr>
              </a:solidFill>
              <a:round/>
            </a:ln>
            <a:effectLst/>
          </c:spPr>
          <c:marker>
            <c:symbol val="square"/>
            <c:size val="6"/>
            <c:spPr>
              <a:solidFill>
                <a:schemeClr val="lt1"/>
              </a:solidFill>
              <a:ln w="15875">
                <a:solidFill>
                  <a:schemeClr val="accent2"/>
                </a:solidFill>
                <a:round/>
              </a:ln>
              <a:effectLst/>
            </c:spPr>
          </c:marker>
          <c:xVal>
            <c:numRef>
              <c:f>Sheet1!$A$5:$A$14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Sheet1!$D$5:$D$14</c:f>
              <c:numCache>
                <c:formatCode>General</c:formatCode>
                <c:ptCount val="10"/>
                <c:pt idx="0">
                  <c:v>1050</c:v>
                </c:pt>
                <c:pt idx="1">
                  <c:v>1050</c:v>
                </c:pt>
                <c:pt idx="2">
                  <c:v>1050</c:v>
                </c:pt>
                <c:pt idx="3">
                  <c:v>1050</c:v>
                </c:pt>
                <c:pt idx="4">
                  <c:v>1050</c:v>
                </c:pt>
                <c:pt idx="5">
                  <c:v>1050</c:v>
                </c:pt>
                <c:pt idx="6">
                  <c:v>1050</c:v>
                </c:pt>
                <c:pt idx="7">
                  <c:v>1050</c:v>
                </c:pt>
                <c:pt idx="8">
                  <c:v>1050</c:v>
                </c:pt>
                <c:pt idx="9">
                  <c:v>1050</c:v>
                </c:pt>
              </c:numCache>
            </c:numRef>
          </c:yVal>
          <c:smooth val="0"/>
        </c:ser>
        <c:ser>
          <c:idx val="2"/>
          <c:order val="2"/>
          <c:tx>
            <c:v>Low Tolerance</c:v>
          </c:tx>
          <c:spPr>
            <a:ln w="9525" cap="rnd">
              <a:solidFill>
                <a:schemeClr val="accent3">
                  <a:alpha val="50000"/>
                </a:schemeClr>
              </a:solidFill>
              <a:round/>
            </a:ln>
            <a:effectLst/>
          </c:spPr>
          <c:marker>
            <c:symbol val="triangle"/>
            <c:size val="6"/>
            <c:spPr>
              <a:solidFill>
                <a:schemeClr val="lt1"/>
              </a:solidFill>
              <a:ln w="15875">
                <a:solidFill>
                  <a:schemeClr val="accent3"/>
                </a:solidFill>
                <a:round/>
              </a:ln>
              <a:effectLst/>
            </c:spPr>
          </c:marker>
          <c:xVal>
            <c:numRef>
              <c:f>Sheet1!$A$5:$A$14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Sheet1!$E$5:$E$14</c:f>
              <c:numCache>
                <c:formatCode>General</c:formatCode>
                <c:ptCount val="10"/>
                <c:pt idx="0">
                  <c:v>950</c:v>
                </c:pt>
                <c:pt idx="1">
                  <c:v>950</c:v>
                </c:pt>
                <c:pt idx="2">
                  <c:v>950</c:v>
                </c:pt>
                <c:pt idx="3">
                  <c:v>950</c:v>
                </c:pt>
                <c:pt idx="4">
                  <c:v>950</c:v>
                </c:pt>
                <c:pt idx="5">
                  <c:v>950</c:v>
                </c:pt>
                <c:pt idx="6">
                  <c:v>950</c:v>
                </c:pt>
                <c:pt idx="7">
                  <c:v>950</c:v>
                </c:pt>
                <c:pt idx="8">
                  <c:v>950</c:v>
                </c:pt>
                <c:pt idx="9">
                  <c:v>950</c:v>
                </c:pt>
              </c:numCache>
            </c:numRef>
          </c:yVal>
          <c:smooth val="0"/>
        </c:ser>
        <c:ser>
          <c:idx val="3"/>
          <c:order val="3"/>
          <c:tx>
            <c:v>Nominal Value</c:v>
          </c:tx>
          <c:spPr>
            <a:ln w="9525" cap="rnd">
              <a:solidFill>
                <a:schemeClr val="accent4">
                  <a:alpha val="50000"/>
                </a:schemeClr>
              </a:solidFill>
              <a:round/>
            </a:ln>
            <a:effectLst/>
          </c:spPr>
          <c:marker>
            <c:symbol val="x"/>
            <c:size val="6"/>
            <c:spPr>
              <a:noFill/>
              <a:ln w="15875">
                <a:solidFill>
                  <a:schemeClr val="accent4"/>
                </a:solidFill>
                <a:round/>
              </a:ln>
              <a:effectLst/>
            </c:spPr>
          </c:marker>
          <c:xVal>
            <c:numRef>
              <c:f>Sheet1!$A$5:$A$14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Sheet1!$F$5:$F$14</c:f>
              <c:numCache>
                <c:formatCode>General</c:formatCode>
                <c:ptCount val="10"/>
                <c:pt idx="0">
                  <c:v>1000</c:v>
                </c:pt>
                <c:pt idx="1">
                  <c:v>1000</c:v>
                </c:pt>
                <c:pt idx="2">
                  <c:v>1000</c:v>
                </c:pt>
                <c:pt idx="3">
                  <c:v>1000</c:v>
                </c:pt>
                <c:pt idx="4">
                  <c:v>1000</c:v>
                </c:pt>
                <c:pt idx="5">
                  <c:v>1000</c:v>
                </c:pt>
                <c:pt idx="6">
                  <c:v>1000</c:v>
                </c:pt>
                <c:pt idx="7">
                  <c:v>1000</c:v>
                </c:pt>
                <c:pt idx="8">
                  <c:v>1000</c:v>
                </c:pt>
                <c:pt idx="9">
                  <c:v>1000</c:v>
                </c:pt>
              </c:numCache>
            </c:numRef>
          </c:yVal>
          <c:smooth val="0"/>
        </c:ser>
        <c:dLbls>
          <c:showLegendKey val="0"/>
          <c:showVal val="0"/>
          <c:showCatName val="0"/>
          <c:showSerName val="0"/>
          <c:showPercent val="0"/>
          <c:showBubbleSize val="0"/>
        </c:dLbls>
        <c:axId val="348951272"/>
        <c:axId val="348952056"/>
      </c:scatterChart>
      <c:valAx>
        <c:axId val="348951272"/>
        <c:scaling>
          <c:orientation val="minMax"/>
          <c:max val="11"/>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dirty="0"/>
                  <a:t>Resistor Sample</a:t>
                </a:r>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mn-lt"/>
                <a:ea typeface="+mn-ea"/>
                <a:cs typeface="+mn-cs"/>
              </a:defRPr>
            </a:pPr>
            <a:endParaRPr lang="en-US"/>
          </a:p>
        </c:txPr>
        <c:crossAx val="348952056"/>
        <c:crosses val="autoZero"/>
        <c:crossBetween val="midCat"/>
        <c:majorUnit val="1"/>
      </c:valAx>
      <c:valAx>
        <c:axId val="34895205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dirty="0"/>
                  <a:t>Ohm</a:t>
                </a:r>
              </a:p>
            </c:rich>
          </c:tx>
          <c:layout>
            <c:manualLayout>
              <c:xMode val="edge"/>
              <c:yMode val="edge"/>
              <c:x val="4.8959608323133402E-3"/>
              <c:y val="0.43764857457947498"/>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348951272"/>
        <c:crosses val="autoZero"/>
        <c:crossBetween val="midCat"/>
      </c:valAx>
      <c:spPr>
        <a:pattFill prst="ltDnDiag">
          <a:fgClr>
            <a:schemeClr val="dk1">
              <a:lumMod val="15000"/>
              <a:lumOff val="85000"/>
            </a:schemeClr>
          </a:fgClr>
          <a:bgClr>
            <a:schemeClr val="lt1"/>
          </a:bgClr>
        </a:pattFill>
        <a:ln w="19050">
          <a:solidFill>
            <a:schemeClr val="tx1"/>
          </a:solid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cap="flat" cmpd="sng" algn="ctr">
      <a:solidFill>
        <a:schemeClr val="tx1"/>
      </a:solidFill>
      <a:round/>
    </a:ln>
    <a:effectLst/>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r>
              <a:rPr lang="en-US" dirty="0"/>
              <a:t>Resistor Variability</a:t>
            </a:r>
          </a:p>
        </c:rich>
      </c:tx>
      <c:layout/>
      <c:overlay val="0"/>
      <c:spPr>
        <a:noFill/>
        <a:ln>
          <a:noFill/>
        </a:ln>
        <a:effectLst/>
      </c:spPr>
    </c:title>
    <c:autoTitleDeleted val="0"/>
    <c:plotArea>
      <c:layout>
        <c:manualLayout>
          <c:layoutTarget val="inner"/>
          <c:xMode val="edge"/>
          <c:yMode val="edge"/>
          <c:x val="9.4395961403107298E-2"/>
          <c:y val="0.10185438724397899"/>
          <c:w val="0.69456696380587801"/>
          <c:h val="0.76492182566574496"/>
        </c:manualLayout>
      </c:layout>
      <c:scatterChart>
        <c:scatterStyle val="lineMarker"/>
        <c:varyColors val="0"/>
        <c:ser>
          <c:idx val="0"/>
          <c:order val="0"/>
          <c:tx>
            <c:v>Measured Values</c:v>
          </c:tx>
          <c:spPr>
            <a:ln w="9525" cap="rnd">
              <a:solidFill>
                <a:schemeClr val="accent1">
                  <a:alpha val="50000"/>
                </a:schemeClr>
              </a:solidFill>
              <a:round/>
            </a:ln>
            <a:effectLst/>
          </c:spPr>
          <c:marker>
            <c:symbol val="diamond"/>
            <c:size val="6"/>
            <c:spPr>
              <a:solidFill>
                <a:schemeClr val="lt1"/>
              </a:solidFill>
              <a:ln w="15875">
                <a:solidFill>
                  <a:schemeClr val="accent1"/>
                </a:solidFill>
                <a:round/>
              </a:ln>
              <a:effectLst/>
            </c:spPr>
          </c:marker>
          <c:xVal>
            <c:numRef>
              <c:f>Sheet1!$A$5:$A$74</c:f>
              <c:numCache>
                <c:formatCode>General</c:formatCode>
                <c:ptCount val="7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numCache>
            </c:numRef>
          </c:xVal>
          <c:yVal>
            <c:numRef>
              <c:f>Sheet1!$C$5:$C$74</c:f>
              <c:numCache>
                <c:formatCode>General</c:formatCode>
                <c:ptCount val="70"/>
                <c:pt idx="0">
                  <c:v>979</c:v>
                </c:pt>
                <c:pt idx="1">
                  <c:v>982</c:v>
                </c:pt>
                <c:pt idx="2">
                  <c:v>978</c:v>
                </c:pt>
                <c:pt idx="3">
                  <c:v>979</c:v>
                </c:pt>
                <c:pt idx="4">
                  <c:v>999</c:v>
                </c:pt>
                <c:pt idx="5">
                  <c:v>987</c:v>
                </c:pt>
                <c:pt idx="6">
                  <c:v>987</c:v>
                </c:pt>
                <c:pt idx="7">
                  <c:v>982</c:v>
                </c:pt>
                <c:pt idx="8">
                  <c:v>980</c:v>
                </c:pt>
                <c:pt idx="9">
                  <c:v>1000</c:v>
                </c:pt>
                <c:pt idx="10">
                  <c:v>977</c:v>
                </c:pt>
                <c:pt idx="11">
                  <c:v>985</c:v>
                </c:pt>
                <c:pt idx="12">
                  <c:v>996</c:v>
                </c:pt>
                <c:pt idx="13">
                  <c:v>977</c:v>
                </c:pt>
                <c:pt idx="14">
                  <c:v>983</c:v>
                </c:pt>
                <c:pt idx="15">
                  <c:v>981</c:v>
                </c:pt>
                <c:pt idx="16">
                  <c:v>994</c:v>
                </c:pt>
                <c:pt idx="17">
                  <c:v>979</c:v>
                </c:pt>
                <c:pt idx="18">
                  <c:v>975</c:v>
                </c:pt>
                <c:pt idx="19">
                  <c:v>978</c:v>
                </c:pt>
                <c:pt idx="20">
                  <c:v>980</c:v>
                </c:pt>
                <c:pt idx="21">
                  <c:v>979</c:v>
                </c:pt>
                <c:pt idx="22">
                  <c:v>978</c:v>
                </c:pt>
                <c:pt idx="23">
                  <c:v>977</c:v>
                </c:pt>
                <c:pt idx="24">
                  <c:v>978</c:v>
                </c:pt>
                <c:pt idx="25">
                  <c:v>979</c:v>
                </c:pt>
                <c:pt idx="26">
                  <c:v>977</c:v>
                </c:pt>
                <c:pt idx="27">
                  <c:v>979</c:v>
                </c:pt>
                <c:pt idx="28">
                  <c:v>981</c:v>
                </c:pt>
                <c:pt idx="29">
                  <c:v>983</c:v>
                </c:pt>
                <c:pt idx="30">
                  <c:v>982</c:v>
                </c:pt>
                <c:pt idx="31">
                  <c:v>980</c:v>
                </c:pt>
                <c:pt idx="32">
                  <c:v>981</c:v>
                </c:pt>
                <c:pt idx="33">
                  <c:v>984</c:v>
                </c:pt>
                <c:pt idx="34">
                  <c:v>978</c:v>
                </c:pt>
                <c:pt idx="35">
                  <c:v>980</c:v>
                </c:pt>
                <c:pt idx="36">
                  <c:v>980</c:v>
                </c:pt>
                <c:pt idx="37">
                  <c:v>980</c:v>
                </c:pt>
                <c:pt idx="38">
                  <c:v>981</c:v>
                </c:pt>
                <c:pt idx="39">
                  <c:v>982</c:v>
                </c:pt>
                <c:pt idx="40">
                  <c:v>982</c:v>
                </c:pt>
                <c:pt idx="41">
                  <c:v>980</c:v>
                </c:pt>
                <c:pt idx="42">
                  <c:v>978</c:v>
                </c:pt>
                <c:pt idx="43">
                  <c:v>1002</c:v>
                </c:pt>
                <c:pt idx="44">
                  <c:v>990</c:v>
                </c:pt>
                <c:pt idx="45">
                  <c:v>978</c:v>
                </c:pt>
                <c:pt idx="46">
                  <c:v>979</c:v>
                </c:pt>
                <c:pt idx="47">
                  <c:v>1001</c:v>
                </c:pt>
                <c:pt idx="48">
                  <c:v>980</c:v>
                </c:pt>
                <c:pt idx="49">
                  <c:v>990</c:v>
                </c:pt>
                <c:pt idx="50">
                  <c:v>984</c:v>
                </c:pt>
                <c:pt idx="51">
                  <c:v>983</c:v>
                </c:pt>
                <c:pt idx="52">
                  <c:v>984</c:v>
                </c:pt>
                <c:pt idx="53">
                  <c:v>982</c:v>
                </c:pt>
                <c:pt idx="54">
                  <c:v>978</c:v>
                </c:pt>
                <c:pt idx="55">
                  <c:v>983</c:v>
                </c:pt>
                <c:pt idx="56">
                  <c:v>984</c:v>
                </c:pt>
                <c:pt idx="57">
                  <c:v>981</c:v>
                </c:pt>
                <c:pt idx="58">
                  <c:v>981</c:v>
                </c:pt>
                <c:pt idx="59">
                  <c:v>978</c:v>
                </c:pt>
                <c:pt idx="60">
                  <c:v>980</c:v>
                </c:pt>
                <c:pt idx="61">
                  <c:v>984</c:v>
                </c:pt>
                <c:pt idx="62">
                  <c:v>981</c:v>
                </c:pt>
                <c:pt idx="63">
                  <c:v>982</c:v>
                </c:pt>
                <c:pt idx="64">
                  <c:v>984</c:v>
                </c:pt>
                <c:pt idx="65">
                  <c:v>982</c:v>
                </c:pt>
                <c:pt idx="66">
                  <c:v>984</c:v>
                </c:pt>
                <c:pt idx="67">
                  <c:v>980</c:v>
                </c:pt>
                <c:pt idx="68">
                  <c:v>987</c:v>
                </c:pt>
                <c:pt idx="69">
                  <c:v>981</c:v>
                </c:pt>
              </c:numCache>
            </c:numRef>
          </c:yVal>
          <c:smooth val="0"/>
        </c:ser>
        <c:ser>
          <c:idx val="1"/>
          <c:order val="1"/>
          <c:tx>
            <c:v>High Tolerance</c:v>
          </c:tx>
          <c:spPr>
            <a:ln w="9525" cap="rnd">
              <a:solidFill>
                <a:schemeClr val="accent2">
                  <a:alpha val="50000"/>
                </a:schemeClr>
              </a:solidFill>
              <a:round/>
            </a:ln>
            <a:effectLst/>
          </c:spPr>
          <c:marker>
            <c:symbol val="square"/>
            <c:size val="6"/>
            <c:spPr>
              <a:solidFill>
                <a:schemeClr val="lt1"/>
              </a:solidFill>
              <a:ln w="15875">
                <a:solidFill>
                  <a:schemeClr val="accent2"/>
                </a:solidFill>
                <a:round/>
              </a:ln>
              <a:effectLst/>
            </c:spPr>
          </c:marker>
          <c:xVal>
            <c:numRef>
              <c:f>Sheet1!$A$5:$A$74</c:f>
              <c:numCache>
                <c:formatCode>General</c:formatCode>
                <c:ptCount val="7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numCache>
            </c:numRef>
          </c:xVal>
          <c:yVal>
            <c:numRef>
              <c:f>Sheet1!$D$5:$D$74</c:f>
              <c:numCache>
                <c:formatCode>General</c:formatCode>
                <c:ptCount val="70"/>
                <c:pt idx="0">
                  <c:v>1050</c:v>
                </c:pt>
                <c:pt idx="1">
                  <c:v>1050</c:v>
                </c:pt>
                <c:pt idx="2">
                  <c:v>1050</c:v>
                </c:pt>
                <c:pt idx="3">
                  <c:v>1050</c:v>
                </c:pt>
                <c:pt idx="4">
                  <c:v>1050</c:v>
                </c:pt>
                <c:pt idx="5">
                  <c:v>1050</c:v>
                </c:pt>
                <c:pt idx="6">
                  <c:v>1050</c:v>
                </c:pt>
                <c:pt idx="7">
                  <c:v>1050</c:v>
                </c:pt>
                <c:pt idx="8">
                  <c:v>1050</c:v>
                </c:pt>
                <c:pt idx="9">
                  <c:v>1050</c:v>
                </c:pt>
                <c:pt idx="10">
                  <c:v>1050</c:v>
                </c:pt>
                <c:pt idx="11">
                  <c:v>1050</c:v>
                </c:pt>
                <c:pt idx="12">
                  <c:v>1050</c:v>
                </c:pt>
                <c:pt idx="13">
                  <c:v>1050</c:v>
                </c:pt>
                <c:pt idx="14">
                  <c:v>1050</c:v>
                </c:pt>
                <c:pt idx="15">
                  <c:v>1050</c:v>
                </c:pt>
                <c:pt idx="16">
                  <c:v>1050</c:v>
                </c:pt>
                <c:pt idx="17">
                  <c:v>1050</c:v>
                </c:pt>
                <c:pt idx="18">
                  <c:v>1050</c:v>
                </c:pt>
                <c:pt idx="19">
                  <c:v>1050</c:v>
                </c:pt>
                <c:pt idx="20">
                  <c:v>1050</c:v>
                </c:pt>
                <c:pt idx="21">
                  <c:v>1050</c:v>
                </c:pt>
                <c:pt idx="22">
                  <c:v>1050</c:v>
                </c:pt>
                <c:pt idx="23">
                  <c:v>1050</c:v>
                </c:pt>
                <c:pt idx="24">
                  <c:v>1050</c:v>
                </c:pt>
                <c:pt idx="25">
                  <c:v>1050</c:v>
                </c:pt>
                <c:pt idx="26">
                  <c:v>1050</c:v>
                </c:pt>
                <c:pt idx="27">
                  <c:v>1050</c:v>
                </c:pt>
                <c:pt idx="28">
                  <c:v>1050</c:v>
                </c:pt>
                <c:pt idx="29">
                  <c:v>1050</c:v>
                </c:pt>
                <c:pt idx="30">
                  <c:v>1050</c:v>
                </c:pt>
                <c:pt idx="31">
                  <c:v>1050</c:v>
                </c:pt>
                <c:pt idx="32">
                  <c:v>1050</c:v>
                </c:pt>
                <c:pt idx="33">
                  <c:v>1050</c:v>
                </c:pt>
                <c:pt idx="34">
                  <c:v>1050</c:v>
                </c:pt>
                <c:pt idx="35">
                  <c:v>1050</c:v>
                </c:pt>
                <c:pt idx="36">
                  <c:v>1050</c:v>
                </c:pt>
                <c:pt idx="37">
                  <c:v>1050</c:v>
                </c:pt>
                <c:pt idx="38">
                  <c:v>1050</c:v>
                </c:pt>
                <c:pt idx="39">
                  <c:v>1050</c:v>
                </c:pt>
                <c:pt idx="40">
                  <c:v>1050</c:v>
                </c:pt>
                <c:pt idx="41">
                  <c:v>1050</c:v>
                </c:pt>
                <c:pt idx="42">
                  <c:v>1050</c:v>
                </c:pt>
                <c:pt idx="43">
                  <c:v>1050</c:v>
                </c:pt>
                <c:pt idx="44">
                  <c:v>1050</c:v>
                </c:pt>
                <c:pt idx="45">
                  <c:v>1050</c:v>
                </c:pt>
                <c:pt idx="46">
                  <c:v>1050</c:v>
                </c:pt>
                <c:pt idx="47">
                  <c:v>1050</c:v>
                </c:pt>
                <c:pt idx="48">
                  <c:v>1050</c:v>
                </c:pt>
                <c:pt idx="49">
                  <c:v>1050</c:v>
                </c:pt>
                <c:pt idx="50">
                  <c:v>1050</c:v>
                </c:pt>
                <c:pt idx="51">
                  <c:v>1050</c:v>
                </c:pt>
                <c:pt idx="52">
                  <c:v>1050</c:v>
                </c:pt>
                <c:pt idx="53">
                  <c:v>1050</c:v>
                </c:pt>
                <c:pt idx="54">
                  <c:v>1050</c:v>
                </c:pt>
                <c:pt idx="55">
                  <c:v>1050</c:v>
                </c:pt>
                <c:pt idx="56">
                  <c:v>1050</c:v>
                </c:pt>
                <c:pt idx="57">
                  <c:v>1050</c:v>
                </c:pt>
                <c:pt idx="58">
                  <c:v>1050</c:v>
                </c:pt>
                <c:pt idx="59">
                  <c:v>1050</c:v>
                </c:pt>
                <c:pt idx="60">
                  <c:v>1050</c:v>
                </c:pt>
                <c:pt idx="61">
                  <c:v>1050</c:v>
                </c:pt>
                <c:pt idx="62">
                  <c:v>1050</c:v>
                </c:pt>
                <c:pt idx="63">
                  <c:v>1050</c:v>
                </c:pt>
                <c:pt idx="64">
                  <c:v>1050</c:v>
                </c:pt>
                <c:pt idx="65">
                  <c:v>1050</c:v>
                </c:pt>
                <c:pt idx="66">
                  <c:v>1050</c:v>
                </c:pt>
                <c:pt idx="67">
                  <c:v>1050</c:v>
                </c:pt>
                <c:pt idx="68">
                  <c:v>1050</c:v>
                </c:pt>
                <c:pt idx="69">
                  <c:v>1050</c:v>
                </c:pt>
              </c:numCache>
            </c:numRef>
          </c:yVal>
          <c:smooth val="0"/>
        </c:ser>
        <c:ser>
          <c:idx val="2"/>
          <c:order val="2"/>
          <c:tx>
            <c:v>Low Tolerance</c:v>
          </c:tx>
          <c:spPr>
            <a:ln w="9525" cap="rnd">
              <a:solidFill>
                <a:schemeClr val="accent3">
                  <a:alpha val="50000"/>
                </a:schemeClr>
              </a:solidFill>
              <a:round/>
            </a:ln>
            <a:effectLst/>
          </c:spPr>
          <c:marker>
            <c:symbol val="triangle"/>
            <c:size val="6"/>
            <c:spPr>
              <a:solidFill>
                <a:schemeClr val="lt1"/>
              </a:solidFill>
              <a:ln w="15875">
                <a:solidFill>
                  <a:schemeClr val="accent3"/>
                </a:solidFill>
                <a:round/>
              </a:ln>
              <a:effectLst/>
            </c:spPr>
          </c:marker>
          <c:xVal>
            <c:numRef>
              <c:f>Sheet1!$A$5:$A$74</c:f>
              <c:numCache>
                <c:formatCode>General</c:formatCode>
                <c:ptCount val="7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numCache>
            </c:numRef>
          </c:xVal>
          <c:yVal>
            <c:numRef>
              <c:f>Sheet1!$E$5:$E$74</c:f>
              <c:numCache>
                <c:formatCode>General</c:formatCode>
                <c:ptCount val="70"/>
                <c:pt idx="0">
                  <c:v>950</c:v>
                </c:pt>
                <c:pt idx="1">
                  <c:v>950</c:v>
                </c:pt>
                <c:pt idx="2">
                  <c:v>950</c:v>
                </c:pt>
                <c:pt idx="3">
                  <c:v>950</c:v>
                </c:pt>
                <c:pt idx="4">
                  <c:v>950</c:v>
                </c:pt>
                <c:pt idx="5">
                  <c:v>950</c:v>
                </c:pt>
                <c:pt idx="6">
                  <c:v>950</c:v>
                </c:pt>
                <c:pt idx="7">
                  <c:v>950</c:v>
                </c:pt>
                <c:pt idx="8">
                  <c:v>950</c:v>
                </c:pt>
                <c:pt idx="9">
                  <c:v>950</c:v>
                </c:pt>
                <c:pt idx="10">
                  <c:v>950</c:v>
                </c:pt>
                <c:pt idx="11">
                  <c:v>950</c:v>
                </c:pt>
                <c:pt idx="12">
                  <c:v>950</c:v>
                </c:pt>
                <c:pt idx="13">
                  <c:v>950</c:v>
                </c:pt>
                <c:pt idx="14">
                  <c:v>950</c:v>
                </c:pt>
                <c:pt idx="15">
                  <c:v>950</c:v>
                </c:pt>
                <c:pt idx="16">
                  <c:v>950</c:v>
                </c:pt>
                <c:pt idx="17">
                  <c:v>950</c:v>
                </c:pt>
                <c:pt idx="18">
                  <c:v>950</c:v>
                </c:pt>
                <c:pt idx="19">
                  <c:v>950</c:v>
                </c:pt>
                <c:pt idx="20">
                  <c:v>950</c:v>
                </c:pt>
                <c:pt idx="21">
                  <c:v>950</c:v>
                </c:pt>
                <c:pt idx="22">
                  <c:v>950</c:v>
                </c:pt>
                <c:pt idx="23">
                  <c:v>950</c:v>
                </c:pt>
                <c:pt idx="24">
                  <c:v>950</c:v>
                </c:pt>
                <c:pt idx="25">
                  <c:v>950</c:v>
                </c:pt>
                <c:pt idx="26">
                  <c:v>950</c:v>
                </c:pt>
                <c:pt idx="27">
                  <c:v>950</c:v>
                </c:pt>
                <c:pt idx="28">
                  <c:v>950</c:v>
                </c:pt>
                <c:pt idx="29">
                  <c:v>950</c:v>
                </c:pt>
                <c:pt idx="30">
                  <c:v>950</c:v>
                </c:pt>
                <c:pt idx="31">
                  <c:v>950</c:v>
                </c:pt>
                <c:pt idx="32">
                  <c:v>950</c:v>
                </c:pt>
                <c:pt idx="33">
                  <c:v>950</c:v>
                </c:pt>
                <c:pt idx="34">
                  <c:v>950</c:v>
                </c:pt>
                <c:pt idx="35">
                  <c:v>950</c:v>
                </c:pt>
                <c:pt idx="36">
                  <c:v>950</c:v>
                </c:pt>
                <c:pt idx="37">
                  <c:v>950</c:v>
                </c:pt>
                <c:pt idx="38">
                  <c:v>950</c:v>
                </c:pt>
                <c:pt idx="39">
                  <c:v>950</c:v>
                </c:pt>
                <c:pt idx="40">
                  <c:v>950</c:v>
                </c:pt>
                <c:pt idx="41">
                  <c:v>950</c:v>
                </c:pt>
                <c:pt idx="42">
                  <c:v>950</c:v>
                </c:pt>
                <c:pt idx="43">
                  <c:v>950</c:v>
                </c:pt>
                <c:pt idx="44">
                  <c:v>950</c:v>
                </c:pt>
                <c:pt idx="45">
                  <c:v>950</c:v>
                </c:pt>
                <c:pt idx="46">
                  <c:v>950</c:v>
                </c:pt>
                <c:pt idx="47">
                  <c:v>950</c:v>
                </c:pt>
                <c:pt idx="48">
                  <c:v>950</c:v>
                </c:pt>
                <c:pt idx="49">
                  <c:v>950</c:v>
                </c:pt>
                <c:pt idx="50">
                  <c:v>950</c:v>
                </c:pt>
                <c:pt idx="51">
                  <c:v>950</c:v>
                </c:pt>
                <c:pt idx="52">
                  <c:v>950</c:v>
                </c:pt>
                <c:pt idx="53">
                  <c:v>950</c:v>
                </c:pt>
                <c:pt idx="54">
                  <c:v>950</c:v>
                </c:pt>
                <c:pt idx="55">
                  <c:v>950</c:v>
                </c:pt>
                <c:pt idx="56">
                  <c:v>950</c:v>
                </c:pt>
                <c:pt idx="57">
                  <c:v>950</c:v>
                </c:pt>
                <c:pt idx="58">
                  <c:v>950</c:v>
                </c:pt>
                <c:pt idx="59">
                  <c:v>950</c:v>
                </c:pt>
                <c:pt idx="60">
                  <c:v>950</c:v>
                </c:pt>
                <c:pt idx="61">
                  <c:v>950</c:v>
                </c:pt>
                <c:pt idx="62">
                  <c:v>950</c:v>
                </c:pt>
                <c:pt idx="63">
                  <c:v>950</c:v>
                </c:pt>
                <c:pt idx="64">
                  <c:v>950</c:v>
                </c:pt>
                <c:pt idx="65">
                  <c:v>950</c:v>
                </c:pt>
                <c:pt idx="66">
                  <c:v>950</c:v>
                </c:pt>
                <c:pt idx="67">
                  <c:v>950</c:v>
                </c:pt>
                <c:pt idx="68">
                  <c:v>950</c:v>
                </c:pt>
                <c:pt idx="69">
                  <c:v>950</c:v>
                </c:pt>
              </c:numCache>
            </c:numRef>
          </c:yVal>
          <c:smooth val="0"/>
        </c:ser>
        <c:ser>
          <c:idx val="3"/>
          <c:order val="3"/>
          <c:tx>
            <c:v>Nominal Value</c:v>
          </c:tx>
          <c:spPr>
            <a:ln w="9525" cap="rnd">
              <a:solidFill>
                <a:schemeClr val="accent4">
                  <a:alpha val="50000"/>
                </a:schemeClr>
              </a:solidFill>
              <a:round/>
            </a:ln>
            <a:effectLst/>
          </c:spPr>
          <c:marker>
            <c:symbol val="x"/>
            <c:size val="6"/>
            <c:spPr>
              <a:noFill/>
              <a:ln w="15875">
                <a:solidFill>
                  <a:schemeClr val="accent4"/>
                </a:solidFill>
                <a:round/>
              </a:ln>
              <a:effectLst/>
            </c:spPr>
          </c:marker>
          <c:xVal>
            <c:numRef>
              <c:f>Sheet1!$A$5:$A$74</c:f>
              <c:numCache>
                <c:formatCode>General</c:formatCode>
                <c:ptCount val="7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numCache>
            </c:numRef>
          </c:xVal>
          <c:yVal>
            <c:numRef>
              <c:f>Sheet1!$F$5:$F$74</c:f>
              <c:numCache>
                <c:formatCode>General</c:formatCode>
                <c:ptCount val="70"/>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pt idx="28">
                  <c:v>1000</c:v>
                </c:pt>
                <c:pt idx="29">
                  <c:v>1000</c:v>
                </c:pt>
                <c:pt idx="30">
                  <c:v>1000</c:v>
                </c:pt>
                <c:pt idx="31">
                  <c:v>1000</c:v>
                </c:pt>
                <c:pt idx="32">
                  <c:v>1000</c:v>
                </c:pt>
                <c:pt idx="33">
                  <c:v>1000</c:v>
                </c:pt>
                <c:pt idx="34">
                  <c:v>1000</c:v>
                </c:pt>
                <c:pt idx="35">
                  <c:v>1000</c:v>
                </c:pt>
                <c:pt idx="36">
                  <c:v>1000</c:v>
                </c:pt>
                <c:pt idx="37">
                  <c:v>1000</c:v>
                </c:pt>
                <c:pt idx="38">
                  <c:v>1000</c:v>
                </c:pt>
                <c:pt idx="39">
                  <c:v>1000</c:v>
                </c:pt>
                <c:pt idx="40">
                  <c:v>1000</c:v>
                </c:pt>
                <c:pt idx="41">
                  <c:v>1000</c:v>
                </c:pt>
                <c:pt idx="42">
                  <c:v>1000</c:v>
                </c:pt>
                <c:pt idx="43">
                  <c:v>1000</c:v>
                </c:pt>
                <c:pt idx="44">
                  <c:v>1000</c:v>
                </c:pt>
                <c:pt idx="45">
                  <c:v>1000</c:v>
                </c:pt>
                <c:pt idx="46">
                  <c:v>1000</c:v>
                </c:pt>
                <c:pt idx="47">
                  <c:v>1000</c:v>
                </c:pt>
                <c:pt idx="48">
                  <c:v>1000</c:v>
                </c:pt>
                <c:pt idx="49">
                  <c:v>1000</c:v>
                </c:pt>
                <c:pt idx="50">
                  <c:v>1000</c:v>
                </c:pt>
                <c:pt idx="51">
                  <c:v>1000</c:v>
                </c:pt>
                <c:pt idx="52">
                  <c:v>1000</c:v>
                </c:pt>
                <c:pt idx="53">
                  <c:v>1000</c:v>
                </c:pt>
                <c:pt idx="54">
                  <c:v>1000</c:v>
                </c:pt>
                <c:pt idx="55">
                  <c:v>1000</c:v>
                </c:pt>
                <c:pt idx="56">
                  <c:v>1000</c:v>
                </c:pt>
                <c:pt idx="57">
                  <c:v>1000</c:v>
                </c:pt>
                <c:pt idx="58">
                  <c:v>1000</c:v>
                </c:pt>
                <c:pt idx="59">
                  <c:v>1000</c:v>
                </c:pt>
                <c:pt idx="60">
                  <c:v>1000</c:v>
                </c:pt>
                <c:pt idx="61">
                  <c:v>1000</c:v>
                </c:pt>
                <c:pt idx="62">
                  <c:v>1000</c:v>
                </c:pt>
                <c:pt idx="63">
                  <c:v>1000</c:v>
                </c:pt>
                <c:pt idx="64">
                  <c:v>1000</c:v>
                </c:pt>
                <c:pt idx="65">
                  <c:v>1000</c:v>
                </c:pt>
                <c:pt idx="66">
                  <c:v>1000</c:v>
                </c:pt>
                <c:pt idx="67">
                  <c:v>1000</c:v>
                </c:pt>
                <c:pt idx="68">
                  <c:v>1000</c:v>
                </c:pt>
                <c:pt idx="69">
                  <c:v>1000</c:v>
                </c:pt>
              </c:numCache>
            </c:numRef>
          </c:yVal>
          <c:smooth val="0"/>
        </c:ser>
        <c:dLbls>
          <c:showLegendKey val="0"/>
          <c:showVal val="0"/>
          <c:showCatName val="0"/>
          <c:showSerName val="0"/>
          <c:showPercent val="0"/>
          <c:showBubbleSize val="0"/>
        </c:dLbls>
        <c:axId val="348957152"/>
        <c:axId val="348957544"/>
      </c:scatterChart>
      <c:valAx>
        <c:axId val="348957152"/>
        <c:scaling>
          <c:orientation val="minMax"/>
          <c:max val="71"/>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dirty="0"/>
                  <a:t>Resistor Sample</a:t>
                </a:r>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mn-lt"/>
                <a:ea typeface="+mn-ea"/>
                <a:cs typeface="+mn-cs"/>
              </a:defRPr>
            </a:pPr>
            <a:endParaRPr lang="en-US"/>
          </a:p>
        </c:txPr>
        <c:crossAx val="348957544"/>
        <c:crosses val="autoZero"/>
        <c:crossBetween val="midCat"/>
        <c:majorUnit val="5"/>
      </c:valAx>
      <c:valAx>
        <c:axId val="34895754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dirty="0"/>
                  <a:t>Ohm</a:t>
                </a:r>
              </a:p>
            </c:rich>
          </c:tx>
          <c:layout>
            <c:manualLayout>
              <c:xMode val="edge"/>
              <c:yMode val="edge"/>
              <c:x val="4.8959608323133402E-3"/>
              <c:y val="0.43764857457947498"/>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348957152"/>
        <c:crosses val="autoZero"/>
        <c:crossBetween val="midCat"/>
      </c:valAx>
      <c:spPr>
        <a:pattFill prst="ltDnDiag">
          <a:fgClr>
            <a:schemeClr val="dk1">
              <a:lumMod val="15000"/>
              <a:lumOff val="85000"/>
            </a:schemeClr>
          </a:fgClr>
          <a:bgClr>
            <a:schemeClr val="lt1"/>
          </a:bgClr>
        </a:pattFill>
        <a:ln w="19050">
          <a:solidFill>
            <a:schemeClr val="tx1"/>
          </a:solid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cap="flat" cmpd="sng" algn="ctr">
      <a:solidFill>
        <a:schemeClr val="tx1"/>
      </a:solidFill>
      <a:round/>
    </a:ln>
    <a:effectLst/>
  </c:spPr>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Resistors 1-8</a:t>
            </a:r>
          </a:p>
        </c:rich>
      </c:tx>
      <c:layout/>
      <c:overlay val="0"/>
      <c:spPr>
        <a:noFill/>
        <a:ln>
          <a:noFill/>
        </a:ln>
        <a:effectLst/>
      </c:spPr>
    </c:title>
    <c:autoTitleDeleted val="0"/>
    <c:plotArea>
      <c:layout>
        <c:manualLayout>
          <c:layoutTarget val="inner"/>
          <c:xMode val="edge"/>
          <c:yMode val="edge"/>
          <c:x val="3.3181135532029997E-2"/>
          <c:y val="6.0872754426061798E-2"/>
          <c:w val="0.94989570858591499"/>
          <c:h val="0.90040472177048703"/>
        </c:manualLayout>
      </c:layout>
      <c:scatterChart>
        <c:scatterStyle val="lineMarker"/>
        <c:varyColors val="0"/>
        <c:ser>
          <c:idx val="1"/>
          <c:order val="0"/>
          <c:tx>
            <c:v>Measured</c:v>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xVal>
            <c:numRef>
              <c:f>Sheet1!$B$4:$B$11</c:f>
              <c:numCache>
                <c:formatCode>General</c:formatCode>
                <c:ptCount val="8"/>
                <c:pt idx="0">
                  <c:v>1</c:v>
                </c:pt>
                <c:pt idx="1">
                  <c:v>2</c:v>
                </c:pt>
                <c:pt idx="2">
                  <c:v>3</c:v>
                </c:pt>
                <c:pt idx="3">
                  <c:v>4</c:v>
                </c:pt>
                <c:pt idx="4">
                  <c:v>5</c:v>
                </c:pt>
                <c:pt idx="5">
                  <c:v>6</c:v>
                </c:pt>
                <c:pt idx="6">
                  <c:v>7</c:v>
                </c:pt>
                <c:pt idx="7">
                  <c:v>8</c:v>
                </c:pt>
              </c:numCache>
            </c:numRef>
          </c:xVal>
          <c:yVal>
            <c:numRef>
              <c:f>Sheet1!$D$4:$D$11</c:f>
              <c:numCache>
                <c:formatCode>General</c:formatCode>
                <c:ptCount val="8"/>
                <c:pt idx="0">
                  <c:v>98.2</c:v>
                </c:pt>
                <c:pt idx="1">
                  <c:v>216.2</c:v>
                </c:pt>
                <c:pt idx="2">
                  <c:v>322</c:v>
                </c:pt>
                <c:pt idx="3">
                  <c:v>462.6</c:v>
                </c:pt>
                <c:pt idx="4">
                  <c:v>983.5</c:v>
                </c:pt>
                <c:pt idx="5">
                  <c:v>2193</c:v>
                </c:pt>
                <c:pt idx="6">
                  <c:v>3218</c:v>
                </c:pt>
                <c:pt idx="7">
                  <c:v>4598</c:v>
                </c:pt>
              </c:numCache>
            </c:numRef>
          </c:yVal>
          <c:smooth val="0"/>
        </c:ser>
        <c:ser>
          <c:idx val="2"/>
          <c:order val="1"/>
          <c:tx>
            <c:v>Min</c:v>
          </c:tx>
          <c:spPr>
            <a:ln w="95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c:spPr>
          </c:marker>
          <c:xVal>
            <c:numRef>
              <c:f>Sheet1!$B$4:$B$11</c:f>
              <c:numCache>
                <c:formatCode>General</c:formatCode>
                <c:ptCount val="8"/>
                <c:pt idx="0">
                  <c:v>1</c:v>
                </c:pt>
                <c:pt idx="1">
                  <c:v>2</c:v>
                </c:pt>
                <c:pt idx="2">
                  <c:v>3</c:v>
                </c:pt>
                <c:pt idx="3">
                  <c:v>4</c:v>
                </c:pt>
                <c:pt idx="4">
                  <c:v>5</c:v>
                </c:pt>
                <c:pt idx="5">
                  <c:v>6</c:v>
                </c:pt>
                <c:pt idx="6">
                  <c:v>7</c:v>
                </c:pt>
                <c:pt idx="7">
                  <c:v>8</c:v>
                </c:pt>
              </c:numCache>
            </c:numRef>
          </c:xVal>
          <c:yVal>
            <c:numRef>
              <c:f>Sheet1!$F$4:$F$11</c:f>
              <c:numCache>
                <c:formatCode>General</c:formatCode>
                <c:ptCount val="8"/>
                <c:pt idx="0">
                  <c:v>95</c:v>
                </c:pt>
                <c:pt idx="1">
                  <c:v>209</c:v>
                </c:pt>
                <c:pt idx="2">
                  <c:v>313.5</c:v>
                </c:pt>
                <c:pt idx="3">
                  <c:v>446.5</c:v>
                </c:pt>
                <c:pt idx="4">
                  <c:v>950</c:v>
                </c:pt>
                <c:pt idx="5">
                  <c:v>2090</c:v>
                </c:pt>
                <c:pt idx="6">
                  <c:v>3135</c:v>
                </c:pt>
                <c:pt idx="7">
                  <c:v>4465</c:v>
                </c:pt>
              </c:numCache>
            </c:numRef>
          </c:yVal>
          <c:smooth val="0"/>
        </c:ser>
        <c:ser>
          <c:idx val="3"/>
          <c:order val="2"/>
          <c:tx>
            <c:v>Max</c:v>
          </c:tx>
          <c:spPr>
            <a:ln w="9525" cap="rnd">
              <a:solidFill>
                <a:schemeClr val="accent4"/>
              </a:solid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cap="rnd">
                <a:solidFill>
                  <a:schemeClr val="accent4"/>
                </a:solidFill>
                <a:round/>
              </a:ln>
              <a:effectLst>
                <a:outerShdw blurRad="57150" dist="19050" dir="5400000" algn="ctr" rotWithShape="0">
                  <a:srgbClr val="000000">
                    <a:alpha val="63000"/>
                  </a:srgbClr>
                </a:outerShdw>
              </a:effectLst>
            </c:spPr>
          </c:marker>
          <c:xVal>
            <c:numRef>
              <c:f>Sheet1!$B$4:$B$11</c:f>
              <c:numCache>
                <c:formatCode>General</c:formatCode>
                <c:ptCount val="8"/>
                <c:pt idx="0">
                  <c:v>1</c:v>
                </c:pt>
                <c:pt idx="1">
                  <c:v>2</c:v>
                </c:pt>
                <c:pt idx="2">
                  <c:v>3</c:v>
                </c:pt>
                <c:pt idx="3">
                  <c:v>4</c:v>
                </c:pt>
                <c:pt idx="4">
                  <c:v>5</c:v>
                </c:pt>
                <c:pt idx="5">
                  <c:v>6</c:v>
                </c:pt>
                <c:pt idx="6">
                  <c:v>7</c:v>
                </c:pt>
                <c:pt idx="7">
                  <c:v>8</c:v>
                </c:pt>
              </c:numCache>
            </c:numRef>
          </c:xVal>
          <c:yVal>
            <c:numRef>
              <c:f>Sheet1!$G$4:$G$11</c:f>
              <c:numCache>
                <c:formatCode>General</c:formatCode>
                <c:ptCount val="8"/>
                <c:pt idx="0">
                  <c:v>105</c:v>
                </c:pt>
                <c:pt idx="1">
                  <c:v>231</c:v>
                </c:pt>
                <c:pt idx="2">
                  <c:v>346.5</c:v>
                </c:pt>
                <c:pt idx="3">
                  <c:v>493.5</c:v>
                </c:pt>
                <c:pt idx="4">
                  <c:v>1050</c:v>
                </c:pt>
                <c:pt idx="5">
                  <c:v>2310</c:v>
                </c:pt>
                <c:pt idx="6">
                  <c:v>3465</c:v>
                </c:pt>
                <c:pt idx="7">
                  <c:v>4935</c:v>
                </c:pt>
              </c:numCache>
            </c:numRef>
          </c:yVal>
          <c:smooth val="0"/>
        </c:ser>
        <c:dLbls>
          <c:showLegendKey val="0"/>
          <c:showVal val="0"/>
          <c:showCatName val="0"/>
          <c:showSerName val="0"/>
          <c:showPercent val="0"/>
          <c:showBubbleSize val="0"/>
        </c:dLbls>
        <c:axId val="359854584"/>
        <c:axId val="359854192"/>
      </c:scatterChart>
      <c:valAx>
        <c:axId val="359854584"/>
        <c:scaling>
          <c:orientation val="minMax"/>
          <c:max val="8"/>
          <c:min val="1"/>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59854192"/>
        <c:crosses val="autoZero"/>
        <c:crossBetween val="midCat"/>
      </c:valAx>
      <c:valAx>
        <c:axId val="359854192"/>
        <c:scaling>
          <c:orientation val="minMax"/>
          <c:max val="50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59854584"/>
        <c:crosses val="autoZero"/>
        <c:crossBetween val="midCat"/>
        <c:majorUnit val="500"/>
      </c:valAx>
      <c:spPr>
        <a:noFill/>
        <a:ln>
          <a:noFill/>
        </a:ln>
        <a:effectLst/>
      </c:spPr>
    </c:plotArea>
    <c:legend>
      <c:legendPos val="b"/>
      <c:layout>
        <c:manualLayout>
          <c:xMode val="edge"/>
          <c:yMode val="edge"/>
          <c:x val="0.35941240157480298"/>
          <c:y val="0.41567460180478499"/>
          <c:w val="0.14885028433945799"/>
          <c:h val="0.216997257365301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Resistors 9-13</a:t>
            </a:r>
          </a:p>
        </c:rich>
      </c:tx>
      <c:layout/>
      <c:overlay val="0"/>
      <c:spPr>
        <a:noFill/>
        <a:ln>
          <a:noFill/>
        </a:ln>
        <a:effectLst/>
      </c:spPr>
    </c:title>
    <c:autoTitleDeleted val="0"/>
    <c:plotArea>
      <c:layout>
        <c:manualLayout>
          <c:layoutTarget val="inner"/>
          <c:xMode val="edge"/>
          <c:yMode val="edge"/>
          <c:x val="5.7845782686422098E-2"/>
          <c:y val="3.01051335928798E-2"/>
          <c:w val="0.93496095924019496"/>
          <c:h val="0.92450789367295305"/>
        </c:manualLayout>
      </c:layout>
      <c:scatterChart>
        <c:scatterStyle val="lineMarker"/>
        <c:varyColors val="0"/>
        <c:ser>
          <c:idx val="0"/>
          <c:order val="0"/>
          <c:tx>
            <c:v>Measured</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Sheet1!$B$12:$B$18</c:f>
              <c:numCache>
                <c:formatCode>General</c:formatCode>
                <c:ptCount val="7"/>
                <c:pt idx="0">
                  <c:v>9</c:v>
                </c:pt>
                <c:pt idx="1">
                  <c:v>10</c:v>
                </c:pt>
                <c:pt idx="2">
                  <c:v>11</c:v>
                </c:pt>
                <c:pt idx="3">
                  <c:v>12</c:v>
                </c:pt>
                <c:pt idx="4">
                  <c:v>13</c:v>
                </c:pt>
                <c:pt idx="5">
                  <c:v>14</c:v>
                </c:pt>
                <c:pt idx="6">
                  <c:v>15</c:v>
                </c:pt>
              </c:numCache>
            </c:numRef>
          </c:xVal>
          <c:yVal>
            <c:numRef>
              <c:f>Sheet1!$D$12:$D$18</c:f>
              <c:numCache>
                <c:formatCode>General</c:formatCode>
                <c:ptCount val="7"/>
                <c:pt idx="0">
                  <c:v>9820</c:v>
                </c:pt>
                <c:pt idx="1">
                  <c:v>21560</c:v>
                </c:pt>
                <c:pt idx="2">
                  <c:v>32900</c:v>
                </c:pt>
                <c:pt idx="3">
                  <c:v>45660</c:v>
                </c:pt>
                <c:pt idx="4">
                  <c:v>100150</c:v>
                </c:pt>
                <c:pt idx="5">
                  <c:v>1028000</c:v>
                </c:pt>
                <c:pt idx="6">
                  <c:v>10040000</c:v>
                </c:pt>
              </c:numCache>
            </c:numRef>
          </c:yVal>
          <c:smooth val="0"/>
        </c:ser>
        <c:ser>
          <c:idx val="1"/>
          <c:order val="1"/>
          <c:tx>
            <c:v>Max</c:v>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xVal>
            <c:numRef>
              <c:f>Sheet1!$B$12:$B$18</c:f>
              <c:numCache>
                <c:formatCode>General</c:formatCode>
                <c:ptCount val="7"/>
                <c:pt idx="0">
                  <c:v>9</c:v>
                </c:pt>
                <c:pt idx="1">
                  <c:v>10</c:v>
                </c:pt>
                <c:pt idx="2">
                  <c:v>11</c:v>
                </c:pt>
                <c:pt idx="3">
                  <c:v>12</c:v>
                </c:pt>
                <c:pt idx="4">
                  <c:v>13</c:v>
                </c:pt>
                <c:pt idx="5">
                  <c:v>14</c:v>
                </c:pt>
                <c:pt idx="6">
                  <c:v>15</c:v>
                </c:pt>
              </c:numCache>
            </c:numRef>
          </c:xVal>
          <c:yVal>
            <c:numRef>
              <c:f>Sheet1!$G$12:$G$18</c:f>
              <c:numCache>
                <c:formatCode>General</c:formatCode>
                <c:ptCount val="7"/>
                <c:pt idx="0">
                  <c:v>10500</c:v>
                </c:pt>
                <c:pt idx="1">
                  <c:v>23100</c:v>
                </c:pt>
                <c:pt idx="2">
                  <c:v>34650</c:v>
                </c:pt>
                <c:pt idx="3">
                  <c:v>49350</c:v>
                </c:pt>
                <c:pt idx="4">
                  <c:v>105000</c:v>
                </c:pt>
                <c:pt idx="5">
                  <c:v>1050000</c:v>
                </c:pt>
                <c:pt idx="6">
                  <c:v>10500000</c:v>
                </c:pt>
              </c:numCache>
            </c:numRef>
          </c:yVal>
          <c:smooth val="0"/>
        </c:ser>
        <c:ser>
          <c:idx val="2"/>
          <c:order val="2"/>
          <c:tx>
            <c:v>Min</c:v>
          </c:tx>
          <c:spPr>
            <a:ln w="95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c:spPr>
          </c:marker>
          <c:xVal>
            <c:numRef>
              <c:f>Sheet1!$B$12:$B$18</c:f>
              <c:numCache>
                <c:formatCode>General</c:formatCode>
                <c:ptCount val="7"/>
                <c:pt idx="0">
                  <c:v>9</c:v>
                </c:pt>
                <c:pt idx="1">
                  <c:v>10</c:v>
                </c:pt>
                <c:pt idx="2">
                  <c:v>11</c:v>
                </c:pt>
                <c:pt idx="3">
                  <c:v>12</c:v>
                </c:pt>
                <c:pt idx="4">
                  <c:v>13</c:v>
                </c:pt>
                <c:pt idx="5">
                  <c:v>14</c:v>
                </c:pt>
                <c:pt idx="6">
                  <c:v>15</c:v>
                </c:pt>
              </c:numCache>
            </c:numRef>
          </c:xVal>
          <c:yVal>
            <c:numRef>
              <c:f>Sheet1!$F$12:$F$18</c:f>
              <c:numCache>
                <c:formatCode>General</c:formatCode>
                <c:ptCount val="7"/>
                <c:pt idx="0">
                  <c:v>9500</c:v>
                </c:pt>
                <c:pt idx="1">
                  <c:v>20900</c:v>
                </c:pt>
                <c:pt idx="2">
                  <c:v>31350</c:v>
                </c:pt>
                <c:pt idx="3">
                  <c:v>44650</c:v>
                </c:pt>
                <c:pt idx="4">
                  <c:v>95000</c:v>
                </c:pt>
                <c:pt idx="5">
                  <c:v>950000</c:v>
                </c:pt>
                <c:pt idx="6">
                  <c:v>9500000</c:v>
                </c:pt>
              </c:numCache>
            </c:numRef>
          </c:yVal>
          <c:smooth val="0"/>
        </c:ser>
        <c:dLbls>
          <c:showLegendKey val="0"/>
          <c:showVal val="0"/>
          <c:showCatName val="0"/>
          <c:showSerName val="0"/>
          <c:showPercent val="0"/>
          <c:showBubbleSize val="0"/>
        </c:dLbls>
        <c:axId val="211050232"/>
        <c:axId val="398613696"/>
      </c:scatterChart>
      <c:valAx>
        <c:axId val="211050232"/>
        <c:scaling>
          <c:orientation val="minMax"/>
          <c:max val="15"/>
          <c:min val="9"/>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98613696"/>
        <c:crosses val="autoZero"/>
        <c:crossBetween val="midCat"/>
      </c:valAx>
      <c:valAx>
        <c:axId val="398613696"/>
        <c:scaling>
          <c:orientation val="minMax"/>
          <c:max val="10500000"/>
          <c:min val="20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11050232"/>
        <c:crosses val="autoZero"/>
        <c:crossBetween val="midCat"/>
      </c:valAx>
      <c:spPr>
        <a:noFill/>
        <a:ln>
          <a:noFill/>
        </a:ln>
        <a:effectLst/>
      </c:spPr>
    </c:plotArea>
    <c:legend>
      <c:legendPos val="r"/>
      <c:layout>
        <c:manualLayout>
          <c:xMode val="edge"/>
          <c:yMode val="edge"/>
          <c:x val="0.53716918197725305"/>
          <c:y val="0.37508329859887402"/>
          <c:w val="0.153056649168854"/>
          <c:h val="0.329064924576735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B9229-D965-4357-9D8A-44106A49D4AC}" type="datetimeFigureOut">
              <a:rPr lang="en-US" smtClean="0"/>
              <a:t>5/1/2015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904C9-0488-4E98-B03B-6C7F088B53AA}" type="slidenum">
              <a:rPr lang="en-US" smtClean="0"/>
              <a:t>‹#›</a:t>
            </a:fld>
            <a:endParaRPr lang="en-US" dirty="0"/>
          </a:p>
        </p:txBody>
      </p:sp>
    </p:spTree>
    <p:extLst>
      <p:ext uri="{BB962C8B-B14F-4D97-AF65-F5344CB8AC3E}">
        <p14:creationId xmlns:p14="http://schemas.microsoft.com/office/powerpoint/2010/main" val="145919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0904C9-0488-4E98-B03B-6C7F088B53AA}" type="slidenum">
              <a:rPr lang="en-US" smtClean="0"/>
              <a:t>3</a:t>
            </a:fld>
            <a:endParaRPr lang="en-US" dirty="0"/>
          </a:p>
        </p:txBody>
      </p:sp>
    </p:spTree>
    <p:extLst>
      <p:ext uri="{BB962C8B-B14F-4D97-AF65-F5344CB8AC3E}">
        <p14:creationId xmlns:p14="http://schemas.microsoft.com/office/powerpoint/2010/main" val="300921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904C9-0488-4E98-B03B-6C7F088B53AA}" type="slidenum">
              <a:rPr lang="en-US" smtClean="0"/>
              <a:t>24</a:t>
            </a:fld>
            <a:endParaRPr lang="en-US" dirty="0"/>
          </a:p>
        </p:txBody>
      </p:sp>
    </p:spTree>
    <p:extLst>
      <p:ext uri="{BB962C8B-B14F-4D97-AF65-F5344CB8AC3E}">
        <p14:creationId xmlns:p14="http://schemas.microsoft.com/office/powerpoint/2010/main" val="2771546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0904C9-0488-4E98-B03B-6C7F088B53AA}" type="slidenum">
              <a:rPr lang="en-US" smtClean="0"/>
              <a:t>95</a:t>
            </a:fld>
            <a:endParaRPr lang="en-US" dirty="0"/>
          </a:p>
        </p:txBody>
      </p:sp>
    </p:spTree>
    <p:extLst>
      <p:ext uri="{BB962C8B-B14F-4D97-AF65-F5344CB8AC3E}">
        <p14:creationId xmlns:p14="http://schemas.microsoft.com/office/powerpoint/2010/main" val="177449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658813" y="1537447"/>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58813" y="3218329"/>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3A62BCB-D7BF-4519-A2E9-E6BB849E7CFC}" type="datetime1">
              <a:rPr lang="en-US" smtClean="0"/>
              <a:t>5/1/2015</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B56787A9-B01A-6745-85EE-08F7B21F357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3774E11-ACE8-49DC-8C96-5C45B0EBB259}" type="datetime1">
              <a:rPr lang="en-US" smtClean="0"/>
              <a:t>5/1/2015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a:t>
            </a:fld>
            <a:endParaRPr lang="en-US" dirty="0"/>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9F1329D4-9790-42D0-8351-73ABEC3DEBF7}" type="datetime1">
              <a:rPr lang="en-US" smtClean="0"/>
              <a:t>5/1/2015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a:t>
            </a:fld>
            <a:endParaRPr lang="en-US" dirty="0"/>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9F2B5FDC-F7C8-4E84-A73C-0F6C55E02E5E}" type="datetime1">
              <a:rPr lang="en-US" smtClean="0"/>
              <a:t>5/1/2015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a:t>
            </a:fld>
            <a:endParaRPr lang="en-US" dirty="0"/>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7DC6F-BC6B-4DD1-884B-329CAAB4475B}" type="datetime1">
              <a:rPr lang="en-US" smtClean="0"/>
              <a:t>5/1/2015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a:t>
            </a:fld>
            <a:endParaRPr lang="en-US" dirty="0"/>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2" name="Media Placeholder 11"/>
          <p:cNvSpPr>
            <a:spLocks noGrp="1"/>
          </p:cNvSpPr>
          <p:nvPr>
            <p:ph type="media" sz="quarter" idx="14"/>
          </p:nvPr>
        </p:nvSpPr>
        <p:spPr>
          <a:xfrm>
            <a:off x="282575"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en-US" dirty="0" smtClean="0"/>
              <a:t>Click icon to add media</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4AD921C-9716-4316-B794-52CF691A18D5}" type="datetime1">
              <a:rPr lang="en-US" smtClean="0"/>
              <a:t>5/1/2015</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B56787A9-B01A-6745-85EE-08F7B21F3578}" type="slidenum">
              <a:rPr lang="en-US" smtClean="0"/>
              <a:t>‹#›</a:t>
            </a:fld>
            <a:endParaRPr lang="en-US" dirty="0"/>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88"/>
            <a:ext cx="1447800" cy="579278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41350" y="458788"/>
            <a:ext cx="6521450" cy="579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90D5509-95BD-4301-81A3-A3F1F2FEF8BE}" type="datetime1">
              <a:rPr lang="en-US" smtClean="0"/>
              <a:t>5/1/2015</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B56787A9-B01A-6745-85EE-08F7B21F3578}" type="slidenum">
              <a:rPr lang="en-US" smtClean="0"/>
              <a:t>‹#›</a:t>
            </a:fld>
            <a:endParaRPr lang="en-US" dirty="0"/>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9C36E6F-5E03-41B6-85E6-1D4762DE641F}" type="datetime1">
              <a:rPr lang="en-US" smtClean="0"/>
              <a:t>5/1/2015</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B56787A9-B01A-6745-85EE-08F7B21F3578}" type="slidenum">
              <a:rPr lang="en-US" smtClean="0"/>
              <a:t>‹#›</a:t>
            </a:fld>
            <a:endParaRPr lang="en-US" dirty="0"/>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5"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en-US" dirty="0" smtClean="0"/>
              <a:t>Click icon to add picture</a:t>
            </a:r>
            <a:endParaRPr dirty="0"/>
          </a:p>
        </p:txBody>
      </p:sp>
      <p:sp>
        <p:nvSpPr>
          <p:cNvPr id="2" name="Title 1"/>
          <p:cNvSpPr>
            <a:spLocks noGrp="1"/>
          </p:cNvSpPr>
          <p:nvPr>
            <p:ph type="ctrTitle"/>
          </p:nvPr>
        </p:nvSpPr>
        <p:spPr>
          <a:xfrm>
            <a:off x="641350" y="4146363"/>
            <a:ext cx="7856538" cy="1470025"/>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41350" y="5620871"/>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47EE5A1-2AFA-4725-8C1D-5BFD0F9F2046}" type="datetime1">
              <a:rPr lang="en-US" smtClean="0"/>
              <a:t>5/1/2015</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B56787A9-B01A-6745-85EE-08F7B21F357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3662979"/>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en-US" smtClean="0"/>
              <a:t>Click to edit Master text styles</a:t>
            </a:r>
          </a:p>
        </p:txBody>
      </p:sp>
      <p:sp>
        <p:nvSpPr>
          <p:cNvPr id="4" name="Date Placeholder 3"/>
          <p:cNvSpPr>
            <a:spLocks noGrp="1"/>
          </p:cNvSpPr>
          <p:nvPr>
            <p:ph type="dt" sz="half" idx="10"/>
          </p:nvPr>
        </p:nvSpPr>
        <p:spPr/>
        <p:txBody>
          <a:bodyPr/>
          <a:lstStyle/>
          <a:p>
            <a:fld id="{196EE65B-E47B-4BDF-A1AC-6289AE1ED073}" type="datetime1">
              <a:rPr lang="en-US" smtClean="0"/>
              <a:t>5/1/2015</a:t>
            </a:fld>
            <a:endParaRPr lang="en-US" dirty="0"/>
          </a:p>
        </p:txBody>
      </p:sp>
      <p:sp>
        <p:nvSpPr>
          <p:cNvPr id="5" name="Footer Placeholder 4"/>
          <p:cNvSpPr>
            <a:spLocks noGrp="1"/>
          </p:cNvSpPr>
          <p:nvPr>
            <p:ph type="ftr" sz="quarter" idx="11"/>
          </p:nvPr>
        </p:nvSpPr>
        <p:spPr/>
        <p:txBody>
          <a:bodyPr/>
          <a:lstStyle/>
          <a:p>
            <a:r>
              <a:rPr kumimoji="0" lang="en-US" dirty="0" smtClean="0"/>
              <a:t>EECT 111 - 50C</a:t>
            </a:r>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41350"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49501"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83426DB-DECE-4004-8A23-4451D6AF6833}" type="datetime1">
              <a:rPr lang="en-US" smtClean="0"/>
              <a:t>5/1/2015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a:t>
            </a:fld>
            <a:endParaRPr lang="en-US" dirty="0"/>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1350"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2601"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C37A7EC-C6D4-4A2C-BD0B-71FA7DEACE55}" type="datetime1">
              <a:rPr lang="en-US" smtClean="0"/>
              <a:t>5/1/2015</a:t>
            </a:fld>
            <a:endParaRPr lang="en-US" dirty="0"/>
          </a:p>
        </p:txBody>
      </p:sp>
      <p:sp>
        <p:nvSpPr>
          <p:cNvPr id="8" name="Footer Placeholder 7"/>
          <p:cNvSpPr>
            <a:spLocks noGrp="1"/>
          </p:cNvSpPr>
          <p:nvPr>
            <p:ph type="ftr" sz="quarter" idx="11"/>
          </p:nvPr>
        </p:nvSpPr>
        <p:spPr/>
        <p:txBody>
          <a:bodyPr/>
          <a:lstStyle/>
          <a:p>
            <a:r>
              <a:rPr lang="en-US" dirty="0" smtClean="0"/>
              <a:t>EECT 111 - 50C</a:t>
            </a:r>
            <a:endParaRPr lang="en-US" dirty="0"/>
          </a:p>
        </p:txBody>
      </p:sp>
      <p:sp>
        <p:nvSpPr>
          <p:cNvPr id="9" name="Slide Number Placeholder 8"/>
          <p:cNvSpPr>
            <a:spLocks noGrp="1"/>
          </p:cNvSpPr>
          <p:nvPr>
            <p:ph type="sldNum" sz="quarter" idx="12"/>
          </p:nvPr>
        </p:nvSpPr>
        <p:spPr/>
        <p:txBody>
          <a:bodyPr/>
          <a:lstStyle/>
          <a:p>
            <a:fld id="{B56787A9-B01A-6745-85EE-08F7B21F3578}" type="slidenum">
              <a:rPr lang="en-US" smtClean="0"/>
              <a:t>‹#›</a:t>
            </a:fld>
            <a:endParaRPr lang="en-US" dirty="0"/>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BE99D82-FE5D-4522-ACE0-94FCF23A2D22}" type="datetime1">
              <a:rPr lang="en-US" smtClean="0"/>
              <a:t>5/1/2015</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a:t>
            </a:fld>
            <a:endParaRPr lang="en-US" dirty="0"/>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3F24B-052F-41B5-9DAB-67B4F77DABB9}" type="datetime1">
              <a:rPr lang="en-US" smtClean="0"/>
              <a:t>5/1/2015</a:t>
            </a:fld>
            <a:endParaRPr lang="en-US" dirty="0"/>
          </a:p>
        </p:txBody>
      </p:sp>
      <p:sp>
        <p:nvSpPr>
          <p:cNvPr id="3" name="Footer Placeholder 2"/>
          <p:cNvSpPr>
            <a:spLocks noGrp="1"/>
          </p:cNvSpPr>
          <p:nvPr>
            <p:ph type="ftr" sz="quarter" idx="11"/>
          </p:nvPr>
        </p:nvSpPr>
        <p:spPr/>
        <p:txBody>
          <a:bodyPr/>
          <a:lstStyle/>
          <a:p>
            <a:r>
              <a:rPr lang="en-US" dirty="0" smtClean="0"/>
              <a:t>EECT 111 - 50C</a:t>
            </a:r>
            <a:endParaRPr lang="en-US" dirty="0"/>
          </a:p>
        </p:txBody>
      </p:sp>
      <p:sp>
        <p:nvSpPr>
          <p:cNvPr id="4" name="Slide Number Placeholder 3"/>
          <p:cNvSpPr>
            <a:spLocks noGrp="1"/>
          </p:cNvSpPr>
          <p:nvPr>
            <p:ph type="sldNum" sz="quarter" idx="12"/>
          </p:nvPr>
        </p:nvSpPr>
        <p:spPr/>
        <p:txBody>
          <a:bodyPr/>
          <a:lstStyle/>
          <a:p>
            <a:fld id="{B56787A9-B01A-6745-85EE-08F7B21F357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en-US"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A6CA0E-88EE-47A6-851A-74054A18A36F}" type="datetime1">
              <a:rPr lang="en-US" smtClean="0"/>
              <a:t>5/1/2015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a:t>
            </a:fld>
            <a:endParaRPr lang="en-US" dirty="0"/>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18565" y="1600200"/>
            <a:ext cx="7878788" cy="4639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505200" y="6356350"/>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fld id="{1499FCBE-C361-42F2-808E-77D17971BEB4}" type="datetime1">
              <a:rPr lang="en-US" smtClean="0"/>
              <a:t>5/1/2015</a:t>
            </a:fld>
            <a:endParaRPr lang="en-US" dirty="0"/>
          </a:p>
        </p:txBody>
      </p:sp>
      <p:sp>
        <p:nvSpPr>
          <p:cNvPr id="5" name="Footer Placeholder 4"/>
          <p:cNvSpPr>
            <a:spLocks noGrp="1"/>
          </p:cNvSpPr>
          <p:nvPr>
            <p:ph type="ftr" sz="quarter" idx="3"/>
          </p:nvPr>
        </p:nvSpPr>
        <p:spPr>
          <a:xfrm>
            <a:off x="280416" y="6356350"/>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r>
              <a:rPr lang="en-US" dirty="0" smtClean="0"/>
              <a:t>EECT 111 - 50C</a:t>
            </a:r>
            <a:endParaRPr lang="en-US" dirty="0"/>
          </a:p>
        </p:txBody>
      </p:sp>
      <p:sp>
        <p:nvSpPr>
          <p:cNvPr id="6" name="Slide Number Placeholder 5"/>
          <p:cNvSpPr>
            <a:spLocks noGrp="1"/>
          </p:cNvSpPr>
          <p:nvPr>
            <p:ph type="sldNum" sz="quarter" idx="4"/>
          </p:nvPr>
        </p:nvSpPr>
        <p:spPr>
          <a:xfrm>
            <a:off x="8077200" y="6356350"/>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fld id="{B56787A9-B01A-6745-85EE-08F7B21F3578}"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6.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EECT 111 – Lab Notebook </a:t>
            </a:r>
            <a:endParaRPr lang="en-US" dirty="0">
              <a:solidFill>
                <a:srgbClr val="FFFF00"/>
              </a:solidFill>
            </a:endParaRPr>
          </a:p>
        </p:txBody>
      </p:sp>
      <p:sp>
        <p:nvSpPr>
          <p:cNvPr id="3" name="Subtitle 2"/>
          <p:cNvSpPr>
            <a:spLocks noGrp="1"/>
          </p:cNvSpPr>
          <p:nvPr>
            <p:ph type="subTitle" idx="1"/>
          </p:nvPr>
        </p:nvSpPr>
        <p:spPr/>
        <p:txBody>
          <a:bodyPr>
            <a:normAutofit fontScale="77500" lnSpcReduction="20000"/>
          </a:bodyPr>
          <a:lstStyle/>
          <a:p>
            <a:r>
              <a:rPr lang="en-US" sz="3500" dirty="0" smtClean="0">
                <a:solidFill>
                  <a:schemeClr val="accent2"/>
                </a:solidFill>
              </a:rPr>
              <a:t>Zach Anderson</a:t>
            </a:r>
          </a:p>
          <a:p>
            <a:r>
              <a:rPr lang="en-US" dirty="0" smtClean="0"/>
              <a:t>Circuit Analysis</a:t>
            </a:r>
          </a:p>
          <a:p>
            <a:r>
              <a:rPr lang="en-US" dirty="0" smtClean="0"/>
              <a:t>May 7, 2015</a:t>
            </a:r>
            <a:endParaRPr lang="en-US" dirty="0"/>
          </a:p>
        </p:txBody>
      </p:sp>
      <p:sp>
        <p:nvSpPr>
          <p:cNvPr id="4" name="Slide Number Placeholder 3"/>
          <p:cNvSpPr>
            <a:spLocks noGrp="1"/>
          </p:cNvSpPr>
          <p:nvPr>
            <p:ph type="sldNum" sz="quarter" idx="12"/>
          </p:nvPr>
        </p:nvSpPr>
        <p:spPr/>
        <p:txBody>
          <a:bodyPr/>
          <a:lstStyle/>
          <a:p>
            <a:fld id="{B56787A9-B01A-6745-85EE-08F7B21F3578}"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 Conclusion</a:t>
            </a:r>
            <a:endParaRPr lang="en-US" dirty="0"/>
          </a:p>
        </p:txBody>
      </p:sp>
      <p:sp>
        <p:nvSpPr>
          <p:cNvPr id="3" name="Content Placeholder 2"/>
          <p:cNvSpPr>
            <a:spLocks noGrp="1"/>
          </p:cNvSpPr>
          <p:nvPr>
            <p:ph idx="1"/>
          </p:nvPr>
        </p:nvSpPr>
        <p:spPr/>
        <p:txBody>
          <a:bodyPr>
            <a:normAutofit lnSpcReduction="10000"/>
          </a:bodyPr>
          <a:lstStyle/>
          <a:p>
            <a:pPr marL="0" indent="0">
              <a:buClr>
                <a:srgbClr val="FFFF00"/>
              </a:buClr>
              <a:buNone/>
            </a:pPr>
            <a:r>
              <a:rPr lang="en-US" dirty="0" smtClean="0"/>
              <a:t>Summary</a:t>
            </a:r>
          </a:p>
          <a:p>
            <a:pPr>
              <a:buClr>
                <a:srgbClr val="FFFF00"/>
              </a:buClr>
              <a:buFont typeface="Wingdings" panose="05000000000000000000" pitchFamily="2" charset="2"/>
              <a:buChar char="Ø"/>
            </a:pPr>
            <a:r>
              <a:rPr lang="en-US" dirty="0" smtClean="0"/>
              <a:t>We initially measured the values of 5 different 1000 ohm resistors.  After passing out the resistors, there were enough for 10 resistors a group.  After each group measured their 10 resistors, each group sent their data to each other.  A new total of 70 resistor values was plotted.  All 70 of the resistor samples were within the part tolerance (50 Ohms).  The majority of the samples fell under the nominal value of 1000 ohms.  There are only three resistors that equaled 100 or over.  The median value came out to be 981 ohms and the mode was 980 ohms.  The difference between the high and the low, or the range, was 27 ohms.</a:t>
            </a:r>
          </a:p>
          <a:p>
            <a:endParaRPr lang="en-US" dirty="0"/>
          </a:p>
        </p:txBody>
      </p:sp>
      <p:sp>
        <p:nvSpPr>
          <p:cNvPr id="4" name="Slide Number Placeholder 3"/>
          <p:cNvSpPr>
            <a:spLocks noGrp="1"/>
          </p:cNvSpPr>
          <p:nvPr>
            <p:ph type="sldNum" sz="quarter" idx="12"/>
          </p:nvPr>
        </p:nvSpPr>
        <p:spPr/>
        <p:txBody>
          <a:bodyPr/>
          <a:lstStyle/>
          <a:p>
            <a:fld id="{B56787A9-B01A-6745-85EE-08F7B21F3578}" type="slidenum">
              <a:rPr lang="en-US" smtClean="0"/>
              <a:t>10</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400" dirty="0" smtClean="0">
                <a:solidFill>
                  <a:srgbClr val="FFFF00"/>
                </a:solidFill>
              </a:rPr>
              <a:t>Lab 2 – Reading and Sorting Resistors</a:t>
            </a:r>
            <a:endParaRPr lang="en-US" sz="4400"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11</a:t>
            </a:fld>
            <a:endParaRPr lang="en-US"/>
          </a:p>
        </p:txBody>
      </p:sp>
      <p:sp>
        <p:nvSpPr>
          <p:cNvPr id="3" name="Footer Placeholder 2"/>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59526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2 – Reading and Sorting Resistors</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p:txBody>
          <a:bodyPr>
            <a:normAutofit fontScale="92500" lnSpcReduction="10000"/>
          </a:bodyPr>
          <a:lstStyle/>
          <a:p>
            <a:pPr>
              <a:buClr>
                <a:srgbClr val="FFFF00"/>
              </a:buClr>
              <a:buFont typeface="Wingdings" panose="05000000000000000000" pitchFamily="2" charset="2"/>
              <a:buChar char="Ø"/>
            </a:pPr>
            <a:r>
              <a:rPr lang="en-US" dirty="0" smtClean="0"/>
              <a:t>The purpose of this lab was to learn the resistor color code using 15 resistors which must be sorted from smallest to largest value.  Build a resistor kit that includes 15 resisters and sort resistors based on color code from smallest to largest and measure the resistance of each resistor and verify sorting.</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SN-CL860237</a:t>
            </a:r>
          </a:p>
          <a:p>
            <a:pPr>
              <a:buClr>
                <a:srgbClr val="FFFF00"/>
              </a:buClr>
              <a:buFont typeface="Wingdings" panose="05000000000000000000" pitchFamily="2" charset="2"/>
              <a:buChar char="Ø"/>
            </a:pPr>
            <a:r>
              <a:rPr lang="en-US" dirty="0" smtClean="0"/>
              <a:t>15 –</a:t>
            </a:r>
            <a:r>
              <a:rPr lang="en-US" dirty="0" smtClean="0">
                <a:latin typeface="Calibri" panose="020F0502020204030204" pitchFamily="34" charset="0"/>
              </a:rPr>
              <a:t>resistors</a:t>
            </a:r>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12</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469" b="45222"/>
          <a:stretch/>
        </p:blipFill>
        <p:spPr>
          <a:xfrm>
            <a:off x="4144458" y="5076666"/>
            <a:ext cx="4965326" cy="1174909"/>
          </a:xfrm>
          <a:prstGeom prst="rect">
            <a:avLst/>
          </a:prstGeom>
        </p:spPr>
      </p:pic>
    </p:spTree>
    <p:extLst>
      <p:ext uri="{BB962C8B-B14F-4D97-AF65-F5344CB8AC3E}">
        <p14:creationId xmlns:p14="http://schemas.microsoft.com/office/powerpoint/2010/main" val="36382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Lab 2 – Reading and Sorting Resistors</a:t>
            </a:r>
            <a:endParaRPr lang="en-US" dirty="0"/>
          </a:p>
        </p:txBody>
      </p:sp>
      <p:sp>
        <p:nvSpPr>
          <p:cNvPr id="3" name="Content Placeholder 2"/>
          <p:cNvSpPr>
            <a:spLocks noGrp="1"/>
          </p:cNvSpPr>
          <p:nvPr>
            <p:ph idx="1"/>
          </p:nvPr>
        </p:nvSpPr>
        <p:spPr/>
        <p:txBody>
          <a:bodyPr>
            <a:normAutofit/>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broke up into two person groups and found the 15 resistors described on the provided hand out. </a:t>
            </a:r>
          </a:p>
          <a:p>
            <a:pPr>
              <a:buClr>
                <a:srgbClr val="FFFF00"/>
              </a:buClr>
              <a:buFont typeface="Wingdings" panose="05000000000000000000" pitchFamily="2" charset="2"/>
              <a:buChar char="Ø"/>
            </a:pPr>
            <a:r>
              <a:rPr lang="en-US" dirty="0" smtClean="0"/>
              <a:t>We then used the resistor color code to sort the resistors from smallest to largest.</a:t>
            </a:r>
          </a:p>
          <a:p>
            <a:pPr>
              <a:buClr>
                <a:srgbClr val="FFFF00"/>
              </a:buClr>
              <a:buFont typeface="Wingdings" panose="05000000000000000000" pitchFamily="2" charset="2"/>
              <a:buChar char="Ø"/>
            </a:pPr>
            <a:r>
              <a:rPr lang="en-US" dirty="0" smtClean="0"/>
              <a:t>After sorting the resistors, we used a digital </a:t>
            </a:r>
            <a:r>
              <a:rPr lang="en-US" dirty="0" err="1" smtClean="0"/>
              <a:t>multimeter</a:t>
            </a:r>
            <a:r>
              <a:rPr lang="en-US" dirty="0" smtClean="0"/>
              <a:t> to verify our sorting.</a:t>
            </a:r>
          </a:p>
          <a:p>
            <a:pPr>
              <a:buClr>
                <a:srgbClr val="FFFF00"/>
              </a:buClr>
              <a:buFont typeface="Wingdings" panose="05000000000000000000" pitchFamily="2" charset="2"/>
              <a:buChar char="Ø"/>
            </a:pPr>
            <a:r>
              <a:rPr lang="en-US" dirty="0" smtClean="0"/>
              <a:t>After measuring the resistors, we also made an Excel sheet showing that all resistors were within tolerance. </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13</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33199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 Resistor Color Codes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01459189"/>
              </p:ext>
            </p:extLst>
          </p:nvPr>
        </p:nvGraphicFramePr>
        <p:xfrm>
          <a:off x="342899" y="1625600"/>
          <a:ext cx="8496302" cy="4730760"/>
        </p:xfrm>
        <a:graphic>
          <a:graphicData uri="http://schemas.openxmlformats.org/drawingml/2006/table">
            <a:tbl>
              <a:tblPr/>
              <a:tblGrid>
                <a:gridCol w="676352"/>
                <a:gridCol w="688013"/>
                <a:gridCol w="699673"/>
                <a:gridCol w="676352"/>
                <a:gridCol w="676352"/>
                <a:gridCol w="664689"/>
                <a:gridCol w="733617"/>
                <a:gridCol w="626010"/>
                <a:gridCol w="583060"/>
                <a:gridCol w="618046"/>
                <a:gridCol w="618046"/>
                <a:gridCol w="618046"/>
                <a:gridCol w="618046"/>
              </a:tblGrid>
              <a:tr h="225186">
                <a:tc gridSpan="9">
                  <a:txBody>
                    <a:bodyPr/>
                    <a:lstStyle/>
                    <a:p>
                      <a:pPr algn="ctr" fontAlgn="b"/>
                      <a:r>
                        <a:rPr lang="en-US" sz="900" b="1" i="0" u="none" strike="noStrike" dirty="0">
                          <a:solidFill>
                            <a:srgbClr val="FFFFFF"/>
                          </a:solidFill>
                          <a:latin typeface="Calibri"/>
                        </a:rPr>
                        <a:t>Zach Anderson Lab 2, 1/29/15, Reading and Sorting Resistors</a:t>
                      </a:r>
                    </a:p>
                  </a:txBody>
                  <a:tcPr marL="7687" marR="7687" marT="7687" marB="0" anchor="b">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969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700" b="0" i="0" u="none" strike="noStrike" dirty="0">
                        <a:solidFill>
                          <a:srgbClr val="000000"/>
                        </a:solidFill>
                        <a:latin typeface="Calibri"/>
                      </a:endParaRPr>
                    </a:p>
                  </a:txBody>
                  <a:tcPr marL="7687" marR="7687" marT="7687" marB="0" anchor="b">
                    <a:lnL w="1270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r>
              <a:tr h="225186">
                <a:tc gridSpan="9">
                  <a:txBody>
                    <a:bodyPr/>
                    <a:lstStyle/>
                    <a:p>
                      <a:pPr algn="ctr" fontAlgn="b"/>
                      <a:r>
                        <a:rPr lang="en-US" sz="700" b="0" i="0" u="none" strike="noStrike" dirty="0">
                          <a:solidFill>
                            <a:srgbClr val="000000"/>
                          </a:solidFill>
                          <a:latin typeface="Calibri"/>
                        </a:rPr>
                        <a:t> </a:t>
                      </a:r>
                    </a:p>
                  </a:txBody>
                  <a:tcPr marL="7687" marR="7687" marT="7687" marB="0" anchor="b">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700" b="0" i="0" u="none" strike="noStrike" dirty="0">
                        <a:solidFill>
                          <a:srgbClr val="000000"/>
                        </a:solidFill>
                        <a:latin typeface="Calibri"/>
                      </a:endParaRPr>
                    </a:p>
                  </a:txBody>
                  <a:tcPr marL="7687" marR="7687" marT="7687" marB="0" anchor="b">
                    <a:lnL w="1270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w="6350" cap="flat" cmpd="sng" algn="ctr">
                      <a:solidFill>
                        <a:srgbClr val="808080"/>
                      </a:solidFill>
                      <a:prstDash val="solid"/>
                      <a:round/>
                      <a:headEnd type="none" w="med" len="med"/>
                      <a:tailEnd type="none" w="med" len="med"/>
                    </a:lnB>
                  </a:tcPr>
                </a:tc>
              </a:tr>
              <a:tr h="225186">
                <a:tc>
                  <a:txBody>
                    <a:bodyPr/>
                    <a:lstStyle/>
                    <a:p>
                      <a:pPr algn="ctr" fontAlgn="b"/>
                      <a:r>
                        <a:rPr lang="en-US" sz="700" b="0" i="0" u="none" strike="noStrike" dirty="0">
                          <a:solidFill>
                            <a:srgbClr val="000000"/>
                          </a:solidFill>
                          <a:latin typeface="Calibri"/>
                        </a:rPr>
                        <a:t> </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8C"/>
                    </a:solidFill>
                  </a:tcPr>
                </a:tc>
                <a:tc>
                  <a:txBody>
                    <a:bodyPr/>
                    <a:lstStyle/>
                    <a:p>
                      <a:pPr algn="ctr" fontAlgn="b"/>
                      <a:r>
                        <a:rPr lang="en-US" sz="700" b="1" i="0" u="none" strike="noStrike" dirty="0">
                          <a:solidFill>
                            <a:srgbClr val="FF6600"/>
                          </a:solidFill>
                          <a:latin typeface="Calibri"/>
                        </a:rPr>
                        <a:t>Value</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Measured</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Tolerance</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Min</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Max</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Within Tolerance</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Too High, man</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Too Low</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4">
                  <a:txBody>
                    <a:bodyPr/>
                    <a:lstStyle/>
                    <a:p>
                      <a:pPr algn="ctr" fontAlgn="b"/>
                      <a:r>
                        <a:rPr lang="en-US" sz="700" b="1" i="0" u="none" strike="noStrike" dirty="0">
                          <a:solidFill>
                            <a:srgbClr val="FF6600"/>
                          </a:solidFill>
                          <a:latin typeface="Calibri"/>
                        </a:rPr>
                        <a:t>Color Code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5186">
                <a:tc>
                  <a:txBody>
                    <a:bodyPr/>
                    <a:lstStyle/>
                    <a:p>
                      <a:pPr algn="ctr" fontAlgn="b"/>
                      <a:r>
                        <a:rPr lang="en-US" sz="700" b="0" i="0" u="none" strike="noStrike" dirty="0">
                          <a:solidFill>
                            <a:srgbClr val="333399"/>
                          </a:solidFill>
                          <a:latin typeface="Calibri"/>
                        </a:rPr>
                        <a:t>1</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98.2</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95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105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FCF305"/>
                          </a:solidFill>
                          <a:latin typeface="Calibri"/>
                        </a:rPr>
                        <a:t>BLACK</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2</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220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216.2</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209</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231</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3</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330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322</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313.5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346.5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4</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470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462.6</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446.5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493.5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YELLOW</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CF305"/>
                    </a:solidFill>
                  </a:tcPr>
                </a:tc>
                <a:tc>
                  <a:txBody>
                    <a:bodyPr/>
                    <a:lstStyle/>
                    <a:p>
                      <a:pPr algn="l" fontAlgn="b"/>
                      <a:r>
                        <a:rPr lang="en-US" sz="700" b="0" i="0" u="none" strike="noStrike" dirty="0">
                          <a:solidFill>
                            <a:srgbClr val="000000"/>
                          </a:solidFill>
                          <a:latin typeface="Calibri"/>
                        </a:rPr>
                        <a:t>VIOLET</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711FF"/>
                    </a:solidFill>
                  </a:tcPr>
                </a:tc>
                <a:tc>
                  <a:txBody>
                    <a:bodyPr/>
                    <a:lstStyle/>
                    <a:p>
                      <a:pPr algn="l"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5</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983.5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950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1050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FCF305"/>
                          </a:solidFill>
                          <a:latin typeface="Calibri"/>
                        </a:rPr>
                        <a:t>BLACK</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6</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2200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2193</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2090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2310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7</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3300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3218</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3135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3465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8</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4700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4598</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4465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4935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YELLOW</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CF305"/>
                    </a:solidFill>
                  </a:tcPr>
                </a:tc>
                <a:tc>
                  <a:txBody>
                    <a:bodyPr/>
                    <a:lstStyle/>
                    <a:p>
                      <a:pPr algn="l" fontAlgn="b"/>
                      <a:r>
                        <a:rPr lang="en-US" sz="700" b="0" i="0" u="none" strike="noStrike" dirty="0">
                          <a:solidFill>
                            <a:srgbClr val="000000"/>
                          </a:solidFill>
                          <a:latin typeface="Calibri"/>
                        </a:rPr>
                        <a:t>VIOLET</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711FF"/>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9</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9820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9500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10500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FCF305"/>
                          </a:solidFill>
                          <a:latin typeface="Calibri"/>
                        </a:rPr>
                        <a:t>BLACK</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10</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22000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21560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20900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23100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000000"/>
                          </a:solidFill>
                          <a:latin typeface="Calibri"/>
                        </a:rPr>
                        <a:t>RED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0806"/>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11</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33000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32900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31350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34650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12</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47000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45660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44650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49350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YELLOW</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CF305"/>
                    </a:solidFill>
                  </a:tcPr>
                </a:tc>
                <a:tc>
                  <a:txBody>
                    <a:bodyPr/>
                    <a:lstStyle/>
                    <a:p>
                      <a:pPr algn="l" fontAlgn="b"/>
                      <a:r>
                        <a:rPr lang="en-US" sz="700" b="0" i="0" u="none" strike="noStrike" dirty="0">
                          <a:solidFill>
                            <a:srgbClr val="000000"/>
                          </a:solidFill>
                          <a:latin typeface="Calibri"/>
                        </a:rPr>
                        <a:t>VIOLET</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711FF"/>
                    </a:solidFill>
                  </a:tcPr>
                </a:tc>
                <a:tc>
                  <a:txBody>
                    <a:bodyPr/>
                    <a:lstStyle/>
                    <a:p>
                      <a:pPr algn="l" fontAlgn="b"/>
                      <a:r>
                        <a:rPr lang="en-US" sz="700" b="0" i="0" u="none" strike="noStrike" dirty="0">
                          <a:solidFill>
                            <a:srgbClr val="000000"/>
                          </a:solidFill>
                          <a:latin typeface="Calibri"/>
                        </a:rPr>
                        <a:t>ORANGE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13</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100150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95000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105000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FCF305"/>
                          </a:solidFill>
                          <a:latin typeface="Calibri"/>
                        </a:rPr>
                        <a:t>BLACK</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latin typeface="Calibri"/>
                        </a:rPr>
                        <a:t>YELLOW</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CF305"/>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14</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1000000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1028000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950000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1050000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FCF305"/>
                          </a:solidFill>
                          <a:latin typeface="Calibri"/>
                        </a:rPr>
                        <a:t>BLACK</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latin typeface="Calibri"/>
                        </a:rPr>
                        <a:t>GREEN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9966"/>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333399"/>
                          </a:solidFill>
                          <a:latin typeface="Calibri"/>
                        </a:rPr>
                        <a:t>15</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10000000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1" i="0" u="none" strike="noStrike" dirty="0">
                          <a:solidFill>
                            <a:srgbClr val="000000"/>
                          </a:solidFill>
                          <a:latin typeface="Calibri"/>
                        </a:rPr>
                        <a:t>10040000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9500000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10500000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BD90"/>
                    </a:solidFill>
                  </a:tcPr>
                </a:tc>
                <a:tc>
                  <a:txBody>
                    <a:bodyPr/>
                    <a:lstStyle/>
                    <a:p>
                      <a:pPr algn="ctr" fontAlgn="b"/>
                      <a:r>
                        <a:rPr lang="en-US" sz="700" b="0" i="0" u="none" strike="noStrike" dirty="0">
                          <a:solidFill>
                            <a:srgbClr val="000000"/>
                          </a:solidFill>
                          <a:latin typeface="Calibri"/>
                        </a:rPr>
                        <a:t>BROWN</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90713A"/>
                    </a:solidFill>
                  </a:tcPr>
                </a:tc>
                <a:tc>
                  <a:txBody>
                    <a:bodyPr/>
                    <a:lstStyle/>
                    <a:p>
                      <a:pPr algn="l" fontAlgn="b"/>
                      <a:r>
                        <a:rPr lang="en-US" sz="700" b="0" i="0" u="none" strike="noStrike" dirty="0">
                          <a:solidFill>
                            <a:srgbClr val="FCF305"/>
                          </a:solidFill>
                          <a:latin typeface="Calibri"/>
                        </a:rPr>
                        <a:t>BLACK</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latin typeface="Calibri"/>
                        </a:rPr>
                        <a:t>BLUE</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65357"/>
                    </a:solidFill>
                  </a:tcPr>
                </a:tc>
                <a:tc>
                  <a:txBody>
                    <a:bodyPr/>
                    <a:lstStyle/>
                    <a:p>
                      <a:pPr algn="l" fontAlgn="b"/>
                      <a:r>
                        <a:rPr lang="en-US" sz="700" b="0" i="0" u="none" strike="noStrike" dirty="0">
                          <a:solidFill>
                            <a:srgbClr val="993300"/>
                          </a:solidFill>
                          <a:latin typeface="Calibri"/>
                        </a:rPr>
                        <a:t>GOLD</a:t>
                      </a:r>
                    </a:p>
                  </a:txBody>
                  <a:tcPr marL="7687" marR="7687" marT="768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99"/>
                    </a:solidFill>
                  </a:tcPr>
                </a:tc>
              </a:tr>
              <a:tr h="225186">
                <a:tc>
                  <a:txBody>
                    <a:bodyPr/>
                    <a:lstStyle/>
                    <a:p>
                      <a:pPr algn="ctr" fontAlgn="b"/>
                      <a:r>
                        <a:rPr lang="en-US" sz="700" b="0" i="0" u="none" strike="noStrike" dirty="0">
                          <a:solidFill>
                            <a:srgbClr val="000000"/>
                          </a:solidFill>
                          <a:latin typeface="Calibri"/>
                        </a:rPr>
                        <a:t>Example</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58C"/>
                    </a:solidFill>
                  </a:tcPr>
                </a:tc>
                <a:tc>
                  <a:txBody>
                    <a:bodyPr/>
                    <a:lstStyle/>
                    <a:p>
                      <a:pPr algn="ctr" fontAlgn="b"/>
                      <a:r>
                        <a:rPr lang="en-US" sz="700" b="1" i="0" u="none" strike="noStrike" dirty="0">
                          <a:solidFill>
                            <a:srgbClr val="FF6600"/>
                          </a:solidFill>
                          <a:latin typeface="Calibri"/>
                        </a:rPr>
                        <a:t>Value</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Measured</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Tolerance</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Min</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Max</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Within Tolerance</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Too High, man</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1" i="0" u="none" strike="noStrike" dirty="0">
                          <a:solidFill>
                            <a:srgbClr val="FF6600"/>
                          </a:solidFill>
                          <a:latin typeface="Calibri"/>
                        </a:rPr>
                        <a:t>Too Low</a:t>
                      </a:r>
                    </a:p>
                  </a:txBody>
                  <a:tcPr marL="7687" marR="7687" marT="7687"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endParaRPr lang="en-US" sz="700" b="0" i="0" u="none" strike="noStrike" dirty="0">
                        <a:solidFill>
                          <a:srgbClr val="000000"/>
                        </a:solidFill>
                        <a:latin typeface="Calibri"/>
                      </a:endParaRPr>
                    </a:p>
                  </a:txBody>
                  <a:tcPr marL="7687" marR="7687" marT="7687" marB="0" anchor="b">
                    <a:lnL w="1270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w="6350" cap="flat" cmpd="sng" algn="ctr">
                      <a:solidFill>
                        <a:srgbClr val="808080"/>
                      </a:solidFill>
                      <a:prstDash val="solid"/>
                      <a:round/>
                      <a:headEnd type="none" w="med" len="med"/>
                      <a:tailEnd type="none" w="med" len="med"/>
                    </a:lnT>
                    <a:lnB>
                      <a:noFill/>
                    </a:lnB>
                  </a:tcPr>
                </a:tc>
              </a:tr>
              <a:tr h="225186">
                <a:tc>
                  <a:txBody>
                    <a:bodyPr/>
                    <a:lstStyle/>
                    <a:p>
                      <a:pPr algn="ctr" fontAlgn="b"/>
                      <a:r>
                        <a:rPr lang="en-US" sz="700" b="0" i="0" u="none" strike="noStrike" dirty="0">
                          <a:solidFill>
                            <a:srgbClr val="333399"/>
                          </a:solidFill>
                          <a:latin typeface="Calibri"/>
                        </a:rPr>
                        <a:t>16</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10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1" i="0" u="none" strike="noStrike" dirty="0">
                          <a:solidFill>
                            <a:srgbClr val="000000"/>
                          </a:solidFill>
                          <a:latin typeface="Calibri"/>
                        </a:rPr>
                        <a:t>8</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9.5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10.5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EE257"/>
                    </a:solidFill>
                  </a:tcPr>
                </a:tc>
                <a:tc>
                  <a:txBody>
                    <a:bodyPr/>
                    <a:lstStyle/>
                    <a:p>
                      <a:pPr algn="ctr" fontAlgn="b"/>
                      <a:endParaRPr lang="en-US" sz="700" b="0" i="0" u="none" strike="noStrike" dirty="0">
                        <a:solidFill>
                          <a:srgbClr val="000000"/>
                        </a:solidFill>
                        <a:latin typeface="Calibri"/>
                      </a:endParaRPr>
                    </a:p>
                  </a:txBody>
                  <a:tcPr marL="7687" marR="7687" marT="7687" marB="0" anchor="b">
                    <a:lnL w="1270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r>
              <a:tr h="227040">
                <a:tc>
                  <a:txBody>
                    <a:bodyPr/>
                    <a:lstStyle/>
                    <a:p>
                      <a:pPr algn="ctr" fontAlgn="b"/>
                      <a:r>
                        <a:rPr lang="en-US" sz="700" b="0" i="0" u="none" strike="noStrike" dirty="0">
                          <a:solidFill>
                            <a:srgbClr val="333399"/>
                          </a:solidFill>
                          <a:latin typeface="Calibri"/>
                        </a:rPr>
                        <a:t>17</a:t>
                      </a:r>
                    </a:p>
                  </a:txBody>
                  <a:tcPr marL="7687" marR="7687" marT="7687"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C99"/>
                    </a:solidFill>
                  </a:tcPr>
                </a:tc>
                <a:tc>
                  <a:txBody>
                    <a:bodyPr/>
                    <a:lstStyle/>
                    <a:p>
                      <a:pPr algn="ctr" fontAlgn="b"/>
                      <a:r>
                        <a:rPr lang="en-US" sz="700" b="0" i="0" u="none" strike="noStrike" dirty="0">
                          <a:solidFill>
                            <a:srgbClr val="000000"/>
                          </a:solidFill>
                          <a:latin typeface="Calibri"/>
                        </a:rPr>
                        <a:t>20</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1" i="0" u="none" strike="noStrike" dirty="0">
                          <a:solidFill>
                            <a:srgbClr val="000000"/>
                          </a:solidFill>
                          <a:latin typeface="Calibri"/>
                        </a:rPr>
                        <a:t>25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0.05</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19</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21</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Yes</a:t>
                      </a:r>
                    </a:p>
                  </a:txBody>
                  <a:tcPr marL="7687" marR="7687" marT="7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r>
                        <a:rPr lang="en-US" sz="700" b="0" i="0" u="none" strike="noStrike" dirty="0">
                          <a:solidFill>
                            <a:srgbClr val="000000"/>
                          </a:solidFill>
                          <a:latin typeface="Calibri"/>
                        </a:rPr>
                        <a:t>No</a:t>
                      </a:r>
                    </a:p>
                  </a:txBody>
                  <a:tcPr marL="7687" marR="7687" marT="7687"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4EE257"/>
                    </a:solidFill>
                  </a:tcPr>
                </a:tc>
                <a:tc>
                  <a:txBody>
                    <a:bodyPr/>
                    <a:lstStyle/>
                    <a:p>
                      <a:pPr algn="ctr" fontAlgn="b"/>
                      <a:endParaRPr lang="en-US" sz="700" b="0" i="0" u="none" strike="noStrike" dirty="0">
                        <a:solidFill>
                          <a:srgbClr val="000000"/>
                        </a:solidFill>
                        <a:latin typeface="Calibri"/>
                      </a:endParaRPr>
                    </a:p>
                  </a:txBody>
                  <a:tcPr marL="7687" marR="7687" marT="7687" marB="0" anchor="b">
                    <a:lnL w="1270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87" marR="7687" marT="7687" marB="0" anchor="b">
                    <a:lnL>
                      <a:noFill/>
                    </a:lnL>
                    <a:lnR>
                      <a:noFill/>
                    </a:lnR>
                    <a:lnT>
                      <a:noFill/>
                    </a:lnT>
                    <a:lnB>
                      <a:noFill/>
                    </a:lnB>
                  </a:tcPr>
                </a:tc>
              </a:tr>
            </a:tbl>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14</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hart 3"/>
          <p:cNvGraphicFramePr/>
          <p:nvPr/>
        </p:nvGraphicFramePr>
        <p:xfrm>
          <a:off x="0" y="0"/>
          <a:ext cx="9144000" cy="3390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0" y="3390900"/>
          <a:ext cx="9144000" cy="34671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15</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 Conclusion</a:t>
            </a:r>
            <a:endParaRPr lang="en-US" dirty="0"/>
          </a:p>
        </p:txBody>
      </p:sp>
      <p:sp>
        <p:nvSpPr>
          <p:cNvPr id="3" name="Content Placeholder 2"/>
          <p:cNvSpPr>
            <a:spLocks noGrp="1"/>
          </p:cNvSpPr>
          <p:nvPr>
            <p:ph idx="1"/>
          </p:nvPr>
        </p:nvSpPr>
        <p:spPr/>
        <p:txBody>
          <a:bodyPr/>
          <a:lstStyle/>
          <a:p>
            <a:pPr marL="0" indent="0">
              <a:buClr>
                <a:srgbClr val="FFFF00"/>
              </a:buClr>
              <a:buNone/>
            </a:pPr>
            <a:r>
              <a:rPr lang="en-US" dirty="0"/>
              <a:t>Summary:</a:t>
            </a:r>
          </a:p>
          <a:p>
            <a:pPr>
              <a:buClr>
                <a:srgbClr val="FFFF00"/>
              </a:buClr>
              <a:buFont typeface="Wingdings" panose="05000000000000000000" pitchFamily="2" charset="2"/>
              <a:buChar char="Ø"/>
            </a:pPr>
            <a:r>
              <a:rPr lang="en-US" dirty="0"/>
              <a:t>We found that we had correctly sorted all of our resistors. </a:t>
            </a:r>
          </a:p>
          <a:p>
            <a:pPr>
              <a:buClr>
                <a:srgbClr val="FFFF00"/>
              </a:buClr>
              <a:buFont typeface="Wingdings" panose="05000000000000000000" pitchFamily="2" charset="2"/>
              <a:buChar char="Ø"/>
            </a:pPr>
            <a:r>
              <a:rPr lang="en-US" dirty="0"/>
              <a:t>We also found that all of the sorted resistors had the same tolerance (5%)</a:t>
            </a:r>
          </a:p>
          <a:p>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16</a:t>
            </a:fld>
            <a:endParaRPr lang="en-US" dirty="0"/>
          </a:p>
        </p:txBody>
      </p:sp>
    </p:spTree>
    <p:extLst>
      <p:ext uri="{BB962C8B-B14F-4D97-AF65-F5344CB8AC3E}">
        <p14:creationId xmlns:p14="http://schemas.microsoft.com/office/powerpoint/2010/main" val="993548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1919" y="2350993"/>
            <a:ext cx="7826281" cy="1627093"/>
          </a:xfrm>
        </p:spPr>
        <p:txBody>
          <a:bodyPr/>
          <a:lstStyle/>
          <a:p>
            <a:pPr algn="ctr"/>
            <a:r>
              <a:rPr lang="en-US" dirty="0">
                <a:solidFill>
                  <a:srgbClr val="FFFF00"/>
                </a:solidFill>
              </a:rPr>
              <a:t>Lab </a:t>
            </a:r>
            <a:r>
              <a:rPr lang="en-US" dirty="0" smtClean="0">
                <a:solidFill>
                  <a:srgbClr val="FFFF00"/>
                </a:solidFill>
              </a:rPr>
              <a:t>3 </a:t>
            </a:r>
            <a:r>
              <a:rPr lang="en-US" dirty="0">
                <a:solidFill>
                  <a:srgbClr val="FFFF00"/>
                </a:solidFill>
              </a:rPr>
              <a:t>– Series Resistors Current and Voltage</a:t>
            </a:r>
          </a:p>
        </p:txBody>
      </p:sp>
      <p:sp>
        <p:nvSpPr>
          <p:cNvPr id="5" name="Slide Number Placeholder 4"/>
          <p:cNvSpPr>
            <a:spLocks noGrp="1"/>
          </p:cNvSpPr>
          <p:nvPr>
            <p:ph type="sldNum" sz="quarter" idx="11"/>
          </p:nvPr>
        </p:nvSpPr>
        <p:spPr/>
        <p:txBody>
          <a:bodyPr/>
          <a:lstStyle/>
          <a:p>
            <a:fld id="{EAB5C395-79AD-49A4-B822-CCDE37EF0A33}" type="slidenum">
              <a:rPr lang="en-US" smtClean="0"/>
              <a:pPr/>
              <a:t>17</a:t>
            </a:fld>
            <a:endParaRPr lang="en-US"/>
          </a:p>
        </p:txBody>
      </p:sp>
      <p:sp>
        <p:nvSpPr>
          <p:cNvPr id="2" name="Footer Placeholder 1"/>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310944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3- Series Resistors </a:t>
            </a:r>
            <a:br>
              <a:rPr lang="en-US" dirty="0" smtClean="0"/>
            </a:br>
            <a:r>
              <a:rPr lang="en-US" dirty="0" smtClean="0"/>
              <a:t>Current and Voltage</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p:txBody>
          <a:bodyPr>
            <a:normAutofit/>
          </a:bodyPr>
          <a:lstStyle/>
          <a:p>
            <a:pPr>
              <a:buClr>
                <a:srgbClr val="FFFF00"/>
              </a:buClr>
              <a:buFont typeface="Wingdings" panose="05000000000000000000" pitchFamily="2" charset="2"/>
              <a:buChar char="Ø"/>
            </a:pPr>
            <a:r>
              <a:rPr lang="en-US" dirty="0" smtClean="0"/>
              <a:t>The purpose of this lab was to experiment with the series circuits and verify that the simulation, analysis, and measured test results all agree.</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92500" lnSpcReduction="20000"/>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SN-CL860237</a:t>
            </a:r>
          </a:p>
          <a:p>
            <a:pPr>
              <a:buClr>
                <a:srgbClr val="FFFF00"/>
              </a:buClr>
              <a:buFont typeface="Wingdings" panose="05000000000000000000" pitchFamily="2" charset="2"/>
              <a:buChar char="Ø"/>
            </a:pPr>
            <a:r>
              <a:rPr lang="en-US" dirty="0"/>
              <a:t>3</a:t>
            </a:r>
            <a:r>
              <a:rPr lang="en-US" dirty="0" smtClean="0"/>
              <a:t> –</a:t>
            </a:r>
            <a:r>
              <a:rPr lang="en-US" dirty="0" smtClean="0">
                <a:latin typeface="Calibri" panose="020F0502020204030204" pitchFamily="34" charset="0"/>
              </a:rPr>
              <a:t>resistors</a:t>
            </a:r>
          </a:p>
          <a:p>
            <a:pPr lvl="1">
              <a:buClr>
                <a:srgbClr val="FFFF00"/>
              </a:buClr>
              <a:buFont typeface="Wingdings" panose="05000000000000000000" pitchFamily="2" charset="2"/>
              <a:buChar char="Ø"/>
            </a:pPr>
            <a:r>
              <a:rPr lang="en-US" dirty="0" smtClean="0">
                <a:latin typeface="Calibri" panose="020F0502020204030204" pitchFamily="34" charset="0"/>
              </a:rPr>
              <a:t>10 k</a:t>
            </a:r>
            <a:r>
              <a:rPr lang="el-GR" dirty="0" smtClean="0">
                <a:latin typeface="Calibri" panose="020F0502020204030204" pitchFamily="34" charset="0"/>
              </a:rPr>
              <a:t>Ω</a:t>
            </a:r>
            <a:r>
              <a:rPr lang="en-US" dirty="0" smtClean="0">
                <a:latin typeface="Calibri" panose="020F0502020204030204" pitchFamily="34" charset="0"/>
              </a:rPr>
              <a:t>, 2.2k</a:t>
            </a:r>
            <a:r>
              <a:rPr lang="el-GR" dirty="0" smtClean="0">
                <a:latin typeface="Calibri" panose="020F0502020204030204" pitchFamily="34" charset="0"/>
              </a:rPr>
              <a:t>Ω</a:t>
            </a:r>
            <a:r>
              <a:rPr lang="en-US" dirty="0" smtClean="0">
                <a:latin typeface="Calibri" panose="020F0502020204030204" pitchFamily="34" charset="0"/>
              </a:rPr>
              <a:t>, 4.7k</a:t>
            </a:r>
            <a:r>
              <a:rPr lang="el-GR" dirty="0" smtClean="0">
                <a:latin typeface="Calibri" panose="020F0502020204030204" pitchFamily="34" charset="0"/>
              </a:rPr>
              <a:t>Ω</a:t>
            </a:r>
            <a:endParaRPr lang="en-US" dirty="0" smtClean="0">
              <a:latin typeface="Calibri" panose="020F0502020204030204" pitchFamily="34" charset="0"/>
            </a:endParaRP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smtClean="0"/>
              <a:t>Make-NI</a:t>
            </a:r>
            <a:endParaRPr lang="en-US" dirty="0"/>
          </a:p>
          <a:p>
            <a:pPr lvl="1">
              <a:buClr>
                <a:srgbClr val="FFFF00"/>
              </a:buClr>
              <a:buFont typeface="Wingdings" panose="05000000000000000000" pitchFamily="2" charset="2"/>
              <a:buChar char="Ø"/>
            </a:pPr>
            <a:r>
              <a:rPr lang="en-US" dirty="0"/>
              <a:t>Model-GDM-8245</a:t>
            </a:r>
          </a:p>
          <a:p>
            <a:pPr lvl="1">
              <a:buClr>
                <a:srgbClr val="FFFF00"/>
              </a:buClr>
              <a:buFont typeface="Wingdings" panose="05000000000000000000" pitchFamily="2" charset="2"/>
              <a:buChar char="Ø"/>
            </a:pPr>
            <a:r>
              <a:rPr lang="en-US" dirty="0" smtClean="0"/>
              <a:t>SN-CL860264</a:t>
            </a:r>
            <a:endParaRPr lang="en-US" dirty="0"/>
          </a:p>
          <a:p>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18</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772" t="20414" r="21528" b="16227"/>
          <a:stretch/>
        </p:blipFill>
        <p:spPr>
          <a:xfrm>
            <a:off x="1360678" y="5096955"/>
            <a:ext cx="2840736" cy="1207008"/>
          </a:xfrm>
          <a:prstGeom prst="rect">
            <a:avLst/>
          </a:prstGeom>
          <a:noFill/>
        </p:spPr>
      </p:pic>
    </p:spTree>
    <p:extLst>
      <p:ext uri="{BB962C8B-B14F-4D97-AF65-F5344CB8AC3E}">
        <p14:creationId xmlns:p14="http://schemas.microsoft.com/office/powerpoint/2010/main" val="226637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Lab </a:t>
            </a:r>
            <a:r>
              <a:rPr lang="en-US" dirty="0" smtClean="0"/>
              <a:t>3 </a:t>
            </a:r>
            <a:r>
              <a:rPr lang="en-US" dirty="0"/>
              <a:t>– Series Resistors Current and Voltage</a:t>
            </a:r>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will be building a simple series circuit using the Elvis II board and three resistors, a 10K</a:t>
            </a:r>
            <a:r>
              <a:rPr lang="el-GR" dirty="0" smtClean="0"/>
              <a:t>Ω</a:t>
            </a:r>
            <a:r>
              <a:rPr lang="en-US" dirty="0" smtClean="0"/>
              <a:t>, a 2.2K</a:t>
            </a:r>
            <a:r>
              <a:rPr lang="el-GR" dirty="0" smtClean="0"/>
              <a:t>Ω</a:t>
            </a:r>
            <a:r>
              <a:rPr lang="en-US" dirty="0" smtClean="0"/>
              <a:t>, and a 4.7K</a:t>
            </a:r>
            <a:r>
              <a:rPr lang="el-GR" dirty="0" smtClean="0"/>
              <a:t>Ω</a:t>
            </a:r>
            <a:r>
              <a:rPr lang="en-US" dirty="0" smtClean="0"/>
              <a:t>.</a:t>
            </a:r>
          </a:p>
          <a:p>
            <a:pPr>
              <a:buClr>
                <a:srgbClr val="FFFF00"/>
              </a:buClr>
              <a:buFont typeface="Wingdings" panose="05000000000000000000" pitchFamily="2" charset="2"/>
              <a:buChar char="Ø"/>
            </a:pPr>
            <a:r>
              <a:rPr lang="en-US" dirty="0" smtClean="0"/>
              <a:t>We will calculate the total resistance of this circuit in Excel, </a:t>
            </a:r>
            <a:r>
              <a:rPr lang="en-US" dirty="0" err="1"/>
              <a:t>M</a:t>
            </a:r>
            <a:r>
              <a:rPr lang="en-US" dirty="0" err="1" smtClean="0"/>
              <a:t>ultisim</a:t>
            </a:r>
            <a:r>
              <a:rPr lang="en-US" dirty="0" smtClean="0"/>
              <a:t>, and on the Elvis II board in the lab.  </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19</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113925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2</a:t>
            </a:fld>
            <a:endParaRPr lang="en-US" dirty="0"/>
          </a:p>
        </p:txBody>
      </p:sp>
      <p:pic>
        <p:nvPicPr>
          <p:cNvPr id="9" name="Picture 8"/>
          <p:cNvPicPr>
            <a:picLocks noChangeAspect="1"/>
          </p:cNvPicPr>
          <p:nvPr/>
        </p:nvPicPr>
        <p:blipFill>
          <a:blip r:embed="rId2"/>
          <a:stretch>
            <a:fillRect/>
          </a:stretch>
        </p:blipFill>
        <p:spPr>
          <a:xfrm>
            <a:off x="1077673" y="857719"/>
            <a:ext cx="6861463" cy="93972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136" y="857719"/>
            <a:ext cx="754388" cy="93972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85" y="857719"/>
            <a:ext cx="754388" cy="93972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302" y="1939007"/>
            <a:ext cx="5692204" cy="3991214"/>
          </a:xfrm>
          <a:prstGeom prst="rect">
            <a:avLst/>
          </a:prstGeom>
        </p:spPr>
      </p:pic>
    </p:spTree>
    <p:extLst>
      <p:ext uri="{BB962C8B-B14F-4D97-AF65-F5344CB8AC3E}">
        <p14:creationId xmlns:p14="http://schemas.microsoft.com/office/powerpoint/2010/main" val="428964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3 – Series Resistors</a:t>
            </a:r>
            <a:br>
              <a:rPr lang="en-US" dirty="0" smtClean="0"/>
            </a:br>
            <a:r>
              <a:rPr lang="en-US" dirty="0" smtClean="0"/>
              <a:t>Current and Voltage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7097113"/>
              </p:ext>
            </p:extLst>
          </p:nvPr>
        </p:nvGraphicFramePr>
        <p:xfrm>
          <a:off x="2035253" y="2135768"/>
          <a:ext cx="4399756" cy="2433640"/>
        </p:xfrm>
        <a:graphic>
          <a:graphicData uri="http://schemas.openxmlformats.org/drawingml/2006/table">
            <a:tbl>
              <a:tblPr/>
              <a:tblGrid>
                <a:gridCol w="769594"/>
                <a:gridCol w="856718"/>
                <a:gridCol w="900280"/>
                <a:gridCol w="871239"/>
                <a:gridCol w="1001925"/>
              </a:tblGrid>
              <a:tr h="243364">
                <a:tc>
                  <a:txBody>
                    <a:bodyPr/>
                    <a:lstStyle/>
                    <a:p>
                      <a:pPr algn="ctr" fontAlgn="b"/>
                      <a:r>
                        <a:rPr lang="en-US" sz="1100" b="0" i="0" u="none" strike="noStrike" dirty="0">
                          <a:solidFill>
                            <a:srgbClr val="000000"/>
                          </a:solidFill>
                          <a:latin typeface="Calibri"/>
                        </a:rPr>
                        <a:t>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US" sz="1100" b="0" i="0" u="none" strike="noStrike" dirty="0">
                          <a:solidFill>
                            <a:srgbClr val="333399"/>
                          </a:solidFill>
                          <a:latin typeface="Calibri"/>
                        </a:rPr>
                        <a:t>Measured</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333399"/>
                          </a:solidFill>
                          <a:latin typeface="Calibri"/>
                        </a:rPr>
                        <a:t>Calculated</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333399"/>
                          </a:solidFill>
                          <a:latin typeface="Calibri"/>
                        </a:rPr>
                        <a:t>Simulated</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000000"/>
                          </a:solidFill>
                          <a:latin typeface="Calibri"/>
                        </a:rPr>
                        <a:t>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43364">
                <a:tc>
                  <a:txBody>
                    <a:bodyPr/>
                    <a:lstStyle/>
                    <a:p>
                      <a:pPr algn="ctr" fontAlgn="b"/>
                      <a:r>
                        <a:rPr lang="en-US" sz="1100" b="0" i="0" u="none" strike="noStrike" dirty="0">
                          <a:solidFill>
                            <a:srgbClr val="006411"/>
                          </a:solidFill>
                          <a:latin typeface="Calibri"/>
                        </a:rPr>
                        <a:t>R1</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97.8E+3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10.0E+3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10.0E+3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Ω</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R2</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2.22E+3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2.20E+3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2.20E+3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Ω</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R3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4.61E+3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4.70E+3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4.70E+3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Ω</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RT</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16.6E+3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16.9E+3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16.9E+3</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Ω</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IT</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542.2E-6</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532.5E-6</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532.9E-6</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Amps</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V1</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9.00E+0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9.00E+0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9.00E+0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volts</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VA</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5.32E+0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5.33E+0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5.33E+0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volts</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VB</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1.17E+0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1.17E+0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1.17E+0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volts</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r h="243364">
                <a:tc>
                  <a:txBody>
                    <a:bodyPr/>
                    <a:lstStyle/>
                    <a:p>
                      <a:pPr algn="ctr" fontAlgn="b"/>
                      <a:r>
                        <a:rPr lang="en-US" sz="1100" b="0" i="0" u="none" strike="noStrike" dirty="0">
                          <a:solidFill>
                            <a:srgbClr val="006411"/>
                          </a:solidFill>
                          <a:latin typeface="Calibri"/>
                        </a:rPr>
                        <a:t>VC</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CFFCC"/>
                    </a:solidFill>
                  </a:tcPr>
                </a:tc>
                <a:tc>
                  <a:txBody>
                    <a:bodyPr/>
                    <a:lstStyle/>
                    <a:p>
                      <a:pPr algn="ctr" fontAlgn="b"/>
                      <a:r>
                        <a:rPr lang="en-US" sz="1100" b="1" i="0" u="none" strike="noStrike" dirty="0">
                          <a:solidFill>
                            <a:srgbClr val="FF6600"/>
                          </a:solidFill>
                          <a:latin typeface="Calibri"/>
                        </a:rPr>
                        <a:t>2.51E+0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2.51E+0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1" i="0" u="none" strike="noStrike" dirty="0">
                          <a:solidFill>
                            <a:srgbClr val="FF6600"/>
                          </a:solidFill>
                          <a:latin typeface="Calibri"/>
                        </a:rPr>
                        <a:t>2.50E+0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ctr" fontAlgn="b"/>
                      <a:r>
                        <a:rPr lang="en-US" sz="1100" b="0" i="0" u="none" strike="noStrike" dirty="0">
                          <a:solidFill>
                            <a:srgbClr val="000000"/>
                          </a:solidFill>
                          <a:latin typeface="Calibri"/>
                        </a:rPr>
                        <a:t>volts</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r>
            </a:tbl>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20</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mc:AlternateContent xmlns:mc="http://schemas.openxmlformats.org/markup-compatibility/2006">
        <mc:Choice xmlns:a14="http://schemas.microsoft.com/office/drawing/2010/main" Requires="a14">
          <p:sp>
            <p:nvSpPr>
              <p:cNvPr id="6" name="TextBox 5"/>
              <p:cNvSpPr txBox="1"/>
              <p:nvPr/>
            </p:nvSpPr>
            <p:spPr>
              <a:xfrm>
                <a:off x="1426464" y="4446081"/>
                <a:ext cx="5638800"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𝑇</m:t>
                          </m:r>
                        </m:sub>
                      </m:sSub>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1</m:t>
                          </m:r>
                        </m:sub>
                      </m:sSub>
                      <m:r>
                        <a:rPr lang="en-US" sz="4000" b="0" i="0"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3</m:t>
                          </m:r>
                        </m:sub>
                      </m:sSub>
                    </m:oMath>
                  </m:oMathPara>
                </a14:m>
                <a:endParaRPr lang="en-US" sz="4000" dirty="0"/>
              </a:p>
            </p:txBody>
          </p:sp>
        </mc:Choice>
        <mc:Fallback>
          <p:sp>
            <p:nvSpPr>
              <p:cNvPr id="6" name="TextBox 5"/>
              <p:cNvSpPr txBox="1">
                <a:spLocks noRot="1" noChangeAspect="1" noMove="1" noResize="1" noEditPoints="1" noAdjustHandles="1" noChangeArrowheads="1" noChangeShapeType="1" noTextEdit="1"/>
              </p:cNvSpPr>
              <p:nvPr/>
            </p:nvSpPr>
            <p:spPr>
              <a:xfrm>
                <a:off x="1426464" y="4446081"/>
                <a:ext cx="5638800" cy="707886"/>
              </a:xfrm>
              <a:prstGeom prst="rect">
                <a:avLst/>
              </a:prstGeom>
              <a:blipFill rotWithShape="0">
                <a:blip r:embed="rId2"/>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 Multisim </a:t>
            </a:r>
            <a:r>
              <a:rPr lang="en-US" dirty="0" smtClean="0"/>
              <a:t>Examples</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21955" t="16524" r="49199" b="18234"/>
          <a:stretch/>
        </p:blipFill>
        <p:spPr bwMode="auto">
          <a:xfrm>
            <a:off x="164891" y="1676400"/>
            <a:ext cx="3390900" cy="43180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l="22276" t="10826" r="29007" b="18519"/>
          <a:stretch/>
        </p:blipFill>
        <p:spPr bwMode="auto">
          <a:xfrm>
            <a:off x="4053174" y="1676400"/>
            <a:ext cx="4978400" cy="4318000"/>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B56787A9-B01A-6745-85EE-08F7B21F3578}" type="slidenum">
              <a:rPr lang="en-US" smtClean="0"/>
              <a:t>21</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 Multisim Examples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68558" y="1600200"/>
            <a:ext cx="7277100" cy="5229225"/>
          </a:xfrm>
          <a:prstGeom prst="rect">
            <a:avLst/>
          </a:prstGeom>
        </p:spPr>
      </p:pic>
      <p:sp>
        <p:nvSpPr>
          <p:cNvPr id="5" name="Slide Number Placeholder 4"/>
          <p:cNvSpPr>
            <a:spLocks noGrp="1"/>
          </p:cNvSpPr>
          <p:nvPr>
            <p:ph type="sldNum" sz="quarter" idx="12"/>
          </p:nvPr>
        </p:nvSpPr>
        <p:spPr/>
        <p:txBody>
          <a:bodyPr/>
          <a:lstStyle/>
          <a:p>
            <a:fld id="{B56787A9-B01A-6745-85EE-08F7B21F3578}" type="slidenum">
              <a:rPr lang="en-US" smtClean="0"/>
              <a:t>22</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77116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 Conclusion</a:t>
            </a:r>
            <a:endParaRPr lang="en-US" dirty="0"/>
          </a:p>
        </p:txBody>
      </p:sp>
      <p:sp>
        <p:nvSpPr>
          <p:cNvPr id="3" name="Content Placeholder 2"/>
          <p:cNvSpPr>
            <a:spLocks noGrp="1"/>
          </p:cNvSpPr>
          <p:nvPr>
            <p:ph idx="1"/>
          </p:nvPr>
        </p:nvSpPr>
        <p:spPr/>
        <p:txBody>
          <a:bodyPr/>
          <a:lstStyle/>
          <a:p>
            <a:pPr marL="0" indent="0">
              <a:buNone/>
            </a:pPr>
            <a:r>
              <a:rPr lang="en-US" dirty="0"/>
              <a:t>Summary:</a:t>
            </a:r>
          </a:p>
          <a:p>
            <a:pPr>
              <a:buClr>
                <a:srgbClr val="FFFF00"/>
              </a:buClr>
              <a:buFont typeface="Wingdings" panose="05000000000000000000" pitchFamily="2" charset="2"/>
              <a:buChar char="Ø"/>
            </a:pPr>
            <a:r>
              <a:rPr lang="en-US" dirty="0"/>
              <a:t>Our results from Excel, Multisim, and in-lab measurements all agreed. </a:t>
            </a:r>
          </a:p>
          <a:p>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23</a:t>
            </a:fld>
            <a:endParaRPr lang="en-US" dirty="0"/>
          </a:p>
        </p:txBody>
      </p:sp>
    </p:spTree>
    <p:extLst>
      <p:ext uri="{BB962C8B-B14F-4D97-AF65-F5344CB8AC3E}">
        <p14:creationId xmlns:p14="http://schemas.microsoft.com/office/powerpoint/2010/main" val="326400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FFFF00"/>
                </a:solidFill>
              </a:rPr>
              <a:t>Lab 4 – Black Box Design</a:t>
            </a:r>
            <a:endParaRPr lang="en-US"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24</a:t>
            </a:fld>
            <a:endParaRPr lang="en-US"/>
          </a:p>
        </p:txBody>
      </p:sp>
      <p:sp>
        <p:nvSpPr>
          <p:cNvPr id="2" name="Footer Placeholder 1"/>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280143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4- Black Box Design</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p:txBody>
          <a:bodyPr>
            <a:normAutofit/>
          </a:bodyPr>
          <a:lstStyle/>
          <a:p>
            <a:pPr>
              <a:buClr>
                <a:srgbClr val="FFFF00"/>
              </a:buClr>
              <a:buFont typeface="Wingdings" panose="05000000000000000000" pitchFamily="2" charset="2"/>
              <a:buChar char="Ø"/>
            </a:pPr>
            <a:r>
              <a:rPr lang="en-US" dirty="0" smtClean="0"/>
              <a:t>The purpose of this lab was to learn about series circuits.</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92500" lnSpcReduction="20000"/>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SN-CL860334</a:t>
            </a:r>
          </a:p>
          <a:p>
            <a:pPr>
              <a:buClr>
                <a:srgbClr val="FFFF00"/>
              </a:buClr>
              <a:buFont typeface="Wingdings" panose="05000000000000000000" pitchFamily="2" charset="2"/>
              <a:buChar char="Ø"/>
            </a:pPr>
            <a:r>
              <a:rPr lang="en-US" dirty="0"/>
              <a:t>3</a:t>
            </a:r>
            <a:r>
              <a:rPr lang="en-US" dirty="0" smtClean="0"/>
              <a:t> –</a:t>
            </a:r>
            <a:r>
              <a:rPr lang="en-US" dirty="0" smtClean="0">
                <a:latin typeface="Calibri" panose="020F0502020204030204" pitchFamily="34" charset="0"/>
              </a:rPr>
              <a:t>resistors</a:t>
            </a:r>
          </a:p>
          <a:p>
            <a:pPr lvl="1">
              <a:buClr>
                <a:srgbClr val="FFFF00"/>
              </a:buClr>
              <a:buFont typeface="Wingdings" panose="05000000000000000000" pitchFamily="2" charset="2"/>
              <a:buChar char="Ø"/>
            </a:pPr>
            <a:r>
              <a:rPr lang="en-US" dirty="0" smtClean="0">
                <a:latin typeface="Calibri" panose="020F0502020204030204" pitchFamily="34" charset="0"/>
              </a:rPr>
              <a:t>Standard</a:t>
            </a:r>
          </a:p>
          <a:p>
            <a:pPr>
              <a:buClr>
                <a:srgbClr val="FFFF00"/>
              </a:buClr>
              <a:buFont typeface="Wingdings" panose="05000000000000000000" pitchFamily="2" charset="2"/>
              <a:buChar char="Ø"/>
            </a:pPr>
            <a:r>
              <a:rPr lang="en-US" dirty="0" smtClean="0">
                <a:latin typeface="Calibri" panose="020F0502020204030204" pitchFamily="34" charset="0"/>
              </a:rPr>
              <a:t>Elvis II</a:t>
            </a:r>
          </a:p>
          <a:p>
            <a:pPr lvl="1">
              <a:buClr>
                <a:srgbClr val="FFFF00"/>
              </a:buClr>
              <a:buFont typeface="Wingdings" panose="05000000000000000000" pitchFamily="2" charset="2"/>
              <a:buChar char="Ø"/>
            </a:pPr>
            <a:r>
              <a:rPr lang="en-US" dirty="0" smtClean="0"/>
              <a:t>Make-Nation Instruments</a:t>
            </a:r>
          </a:p>
          <a:p>
            <a:pPr lvl="1">
              <a:buClr>
                <a:srgbClr val="FFFF00"/>
              </a:buClr>
              <a:buFont typeface="Wingdings" panose="05000000000000000000" pitchFamily="2" charset="2"/>
              <a:buChar char="Ø"/>
            </a:pPr>
            <a:r>
              <a:rPr lang="en-US" dirty="0" smtClean="0"/>
              <a:t>Model-</a:t>
            </a:r>
            <a:r>
              <a:rPr lang="en-US" dirty="0"/>
              <a:t>NI ELVIS II</a:t>
            </a:r>
          </a:p>
          <a:p>
            <a:pPr lvl="1">
              <a:buClr>
                <a:srgbClr val="FFFF00"/>
              </a:buClr>
              <a:buFont typeface="Wingdings" panose="05000000000000000000" pitchFamily="2" charset="2"/>
              <a:buChar char="Ø"/>
            </a:pPr>
            <a:r>
              <a:rPr lang="en-US" dirty="0" smtClean="0"/>
              <a:t>SN-</a:t>
            </a:r>
            <a:r>
              <a:rPr lang="en-US" dirty="0"/>
              <a:t>166CF1</a:t>
            </a:r>
          </a:p>
          <a:p>
            <a:pPr lvl="1"/>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25</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Rectangle 2"/>
          <p:cNvSpPr>
            <a:spLocks noChangeArrowheads="1"/>
          </p:cNvSpPr>
          <p:nvPr/>
        </p:nvSpPr>
        <p:spPr bwMode="auto">
          <a:xfrm>
            <a:off x="641350" y="39574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742189710"/>
              </p:ext>
            </p:extLst>
          </p:nvPr>
        </p:nvGraphicFramePr>
        <p:xfrm>
          <a:off x="641350" y="3957403"/>
          <a:ext cx="3581400" cy="1771650"/>
        </p:xfrm>
        <a:graphic>
          <a:graphicData uri="http://schemas.openxmlformats.org/presentationml/2006/ole">
            <mc:AlternateContent xmlns:mc="http://schemas.openxmlformats.org/markup-compatibility/2006">
              <mc:Choice xmlns:v="urn:schemas-microsoft-com:vml" Requires="v">
                <p:oleObj spid="_x0000_s1034" r:id="rId3" imgW="4772691" imgH="2371429" progId="Unknown">
                  <p:embed/>
                </p:oleObj>
              </mc:Choice>
              <mc:Fallback>
                <p:oleObj r:id="rId3" imgW="4772691" imgH="2371429" progId="Unknown">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3957403"/>
                        <a:ext cx="3581400" cy="177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8407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Lab </a:t>
            </a:r>
            <a:r>
              <a:rPr lang="en-US" dirty="0" smtClean="0"/>
              <a:t>4 </a:t>
            </a:r>
            <a:r>
              <a:rPr lang="en-US" dirty="0"/>
              <a:t>– Black Box Design</a:t>
            </a:r>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were given a hand out that contained a picture of a circuit with part of the circuit blacked out. We will use the information that is not blacked out, to figure out what components are blacked out. </a:t>
            </a:r>
          </a:p>
          <a:p>
            <a:pPr>
              <a:buClr>
                <a:srgbClr val="FFFF00"/>
              </a:buClr>
              <a:buFont typeface="Wingdings" panose="05000000000000000000" pitchFamily="2" charset="2"/>
              <a:buChar char="Ø"/>
            </a:pPr>
            <a:r>
              <a:rPr lang="en-US" dirty="0" smtClean="0"/>
              <a:t>We will be doing calculations of this circuit in Excel and </a:t>
            </a:r>
            <a:r>
              <a:rPr lang="en-US" dirty="0" err="1" smtClean="0"/>
              <a:t>Multisim</a:t>
            </a:r>
            <a:r>
              <a:rPr lang="en-US" dirty="0" smtClean="0"/>
              <a:t>. We will then build the circuit in the lab. </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26</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106309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 Black Box Design</a:t>
            </a:r>
            <a:endParaRPr lang="en-US" dirty="0"/>
          </a:p>
        </p:txBody>
      </p:sp>
      <p:pic>
        <p:nvPicPr>
          <p:cNvPr id="4" name="Picture 3"/>
          <p:cNvPicPr>
            <a:picLocks noChangeAspect="1"/>
          </p:cNvPicPr>
          <p:nvPr/>
        </p:nvPicPr>
        <p:blipFill>
          <a:blip r:embed="rId2"/>
          <a:stretch>
            <a:fillRect/>
          </a:stretch>
        </p:blipFill>
        <p:spPr>
          <a:xfrm>
            <a:off x="146050" y="1422400"/>
            <a:ext cx="8851900" cy="4013200"/>
          </a:xfrm>
          <a:prstGeom prst="rect">
            <a:avLst/>
          </a:prstGeom>
        </p:spPr>
      </p:pic>
      <p:sp>
        <p:nvSpPr>
          <p:cNvPr id="3" name="Slide Number Placeholder 2"/>
          <p:cNvSpPr>
            <a:spLocks noGrp="1"/>
          </p:cNvSpPr>
          <p:nvPr>
            <p:ph type="sldNum" sz="quarter" idx="12"/>
          </p:nvPr>
        </p:nvSpPr>
        <p:spPr/>
        <p:txBody>
          <a:bodyPr/>
          <a:lstStyle/>
          <a:p>
            <a:fld id="{B56787A9-B01A-6745-85EE-08F7B21F3578}" type="slidenum">
              <a:rPr lang="en-US" smtClean="0"/>
              <a:t>27</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a:t>
            </a:r>
            <a:r>
              <a:rPr lang="en-US" dirty="0" smtClean="0"/>
              <a:t>4 </a:t>
            </a:r>
            <a:r>
              <a:rPr lang="en-US" dirty="0" smtClean="0"/>
              <a:t>– Black Box Design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6200" y="2418415"/>
                <a:ext cx="8229600" cy="1066801"/>
              </a:xfrm>
            </p:spPr>
            <p:txBody>
              <a:bodyPr>
                <a:normAutofit fontScale="25000" lnSpcReduction="20000"/>
              </a:bodyPr>
              <a:lstStyle/>
              <a:p>
                <a:pPr marL="0" indent="0">
                  <a:buNone/>
                </a:pPr>
                <a14:m>
                  <m:oMathPara xmlns:m="http://schemas.openxmlformats.org/officeDocument/2006/math">
                    <m:oMathParaPr>
                      <m:jc m:val="center"/>
                    </m:oMathParaPr>
                    <m:oMath xmlns:m="http://schemas.openxmlformats.org/officeDocument/2006/math">
                      <m:sSub>
                        <m:sSubPr>
                          <m:ctrlPr>
                            <a:rPr lang="en-US" sz="16000" i="1">
                              <a:latin typeface="Cambria Math" panose="02040503050406030204" pitchFamily="18" charset="0"/>
                            </a:rPr>
                          </m:ctrlPr>
                        </m:sSubPr>
                        <m:e>
                          <m:r>
                            <a:rPr lang="en-US" sz="16000" i="1">
                              <a:latin typeface="Cambria Math" panose="02040503050406030204" pitchFamily="18" charset="0"/>
                            </a:rPr>
                            <m:t>𝑅</m:t>
                          </m:r>
                        </m:e>
                        <m:sub>
                          <m:r>
                            <a:rPr lang="en-US" sz="16000" i="1">
                              <a:latin typeface="Cambria Math" panose="02040503050406030204" pitchFamily="18" charset="0"/>
                            </a:rPr>
                            <m:t>𝑇</m:t>
                          </m:r>
                        </m:sub>
                      </m:sSub>
                      <m:r>
                        <a:rPr lang="en-US" sz="16000" i="1">
                          <a:latin typeface="Cambria Math" panose="02040503050406030204" pitchFamily="18" charset="0"/>
                        </a:rPr>
                        <m:t>=</m:t>
                      </m:r>
                      <m:sSub>
                        <m:sSubPr>
                          <m:ctrlPr>
                            <a:rPr lang="en-US" sz="16000" i="1">
                              <a:latin typeface="Cambria Math" panose="02040503050406030204" pitchFamily="18" charset="0"/>
                            </a:rPr>
                          </m:ctrlPr>
                        </m:sSubPr>
                        <m:e>
                          <m:r>
                            <a:rPr lang="en-US" sz="16000" i="1">
                              <a:latin typeface="Cambria Math" panose="02040503050406030204" pitchFamily="18" charset="0"/>
                            </a:rPr>
                            <m:t>𝑅</m:t>
                          </m:r>
                        </m:e>
                        <m:sub>
                          <m:r>
                            <a:rPr lang="en-US" sz="16000" i="1">
                              <a:latin typeface="Cambria Math" panose="02040503050406030204" pitchFamily="18" charset="0"/>
                            </a:rPr>
                            <m:t>1</m:t>
                          </m:r>
                        </m:sub>
                      </m:sSub>
                      <m:r>
                        <a:rPr lang="en-US" sz="16000">
                          <a:latin typeface="Cambria Math" panose="02040503050406030204" pitchFamily="18" charset="0"/>
                        </a:rPr>
                        <m:t>+</m:t>
                      </m:r>
                      <m:sSub>
                        <m:sSubPr>
                          <m:ctrlPr>
                            <a:rPr lang="en-US" sz="16000" i="1">
                              <a:latin typeface="Cambria Math" panose="02040503050406030204" pitchFamily="18" charset="0"/>
                            </a:rPr>
                          </m:ctrlPr>
                        </m:sSubPr>
                        <m:e>
                          <m:r>
                            <a:rPr lang="en-US" sz="16000" i="1">
                              <a:latin typeface="Cambria Math" panose="02040503050406030204" pitchFamily="18" charset="0"/>
                            </a:rPr>
                            <m:t>𝑅</m:t>
                          </m:r>
                        </m:e>
                        <m:sub>
                          <m:r>
                            <a:rPr lang="en-US" sz="16000" i="1">
                              <a:latin typeface="Cambria Math" panose="02040503050406030204" pitchFamily="18" charset="0"/>
                            </a:rPr>
                            <m:t>2</m:t>
                          </m:r>
                        </m:sub>
                      </m:sSub>
                      <m:r>
                        <a:rPr lang="en-US" sz="16000" i="1">
                          <a:latin typeface="Cambria Math" panose="02040503050406030204" pitchFamily="18" charset="0"/>
                        </a:rPr>
                        <m:t>+</m:t>
                      </m:r>
                      <m:sSub>
                        <m:sSubPr>
                          <m:ctrlPr>
                            <a:rPr lang="en-US" sz="16000" i="1">
                              <a:latin typeface="Cambria Math" panose="02040503050406030204" pitchFamily="18" charset="0"/>
                            </a:rPr>
                          </m:ctrlPr>
                        </m:sSubPr>
                        <m:e>
                          <m:r>
                            <a:rPr lang="en-US" sz="16000" i="1">
                              <a:latin typeface="Cambria Math" panose="02040503050406030204" pitchFamily="18" charset="0"/>
                            </a:rPr>
                            <m:t>𝑅</m:t>
                          </m:r>
                        </m:e>
                        <m:sub>
                          <m:r>
                            <a:rPr lang="en-US" sz="16000" i="1">
                              <a:latin typeface="Cambria Math" panose="02040503050406030204" pitchFamily="18" charset="0"/>
                            </a:rPr>
                            <m:t>3</m:t>
                          </m:r>
                        </m:sub>
                      </m:sSub>
                    </m:oMath>
                  </m:oMathPara>
                </a14:m>
                <a:endParaRPr lang="en-US" sz="16000" dirty="0" smtClean="0"/>
              </a:p>
              <a:p>
                <a:pPr marL="0" indent="0" algn="ctr">
                  <a:buNone/>
                </a:pPr>
                <a:endParaRPr lang="en-US" sz="4800" dirty="0" smtClean="0"/>
              </a:p>
              <a:p>
                <a:pPr marL="0" indent="0">
                  <a:buNone/>
                </a:pPr>
                <a:r>
                  <a:rPr lang="en-US" sz="4800" dirty="0" smtClean="0"/>
                  <a:t>           </a:t>
                </a:r>
                <a:endParaRPr lang="en-US" sz="4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6200" y="2418415"/>
                <a:ext cx="8229600" cy="1066801"/>
              </a:xfrm>
              <a:blipFill rotWithShape="0">
                <a:blip r:embed="rId2"/>
                <a:stretch>
                  <a:fillRect/>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28</a:t>
            </a:fld>
            <a:endParaRPr lang="en-US"/>
          </a:p>
        </p:txBody>
      </p:sp>
      <p:sp>
        <p:nvSpPr>
          <p:cNvPr id="7" name="TextBox 6"/>
          <p:cNvSpPr txBox="1"/>
          <p:nvPr/>
        </p:nvSpPr>
        <p:spPr>
          <a:xfrm>
            <a:off x="609600" y="1447800"/>
            <a:ext cx="7955280" cy="369332"/>
          </a:xfrm>
          <a:prstGeom prst="rect">
            <a:avLst/>
          </a:prstGeom>
          <a:noFill/>
        </p:spPr>
        <p:txBody>
          <a:bodyPr wrap="square" rtlCol="0">
            <a:spAutoFit/>
          </a:bodyPr>
          <a:lstStyle/>
          <a:p>
            <a:pPr algn="ctr"/>
            <a:r>
              <a:rPr lang="en-US" dirty="0" smtClean="0"/>
              <a:t>Equations Used</a:t>
            </a:r>
            <a:endParaRPr lang="en-US" dirty="0"/>
          </a:p>
        </p:txBody>
      </p:sp>
      <p:sp>
        <p:nvSpPr>
          <p:cNvPr id="8" name="TextBox 7"/>
          <p:cNvSpPr txBox="1"/>
          <p:nvPr/>
        </p:nvSpPr>
        <p:spPr>
          <a:xfrm>
            <a:off x="2133600" y="2209800"/>
            <a:ext cx="2362200" cy="369332"/>
          </a:xfrm>
          <a:prstGeom prst="rect">
            <a:avLst/>
          </a:prstGeom>
          <a:noFill/>
        </p:spPr>
        <p:txBody>
          <a:bodyPr wrap="square" rtlCol="0">
            <a:spAutoFit/>
          </a:bodyPr>
          <a:lstStyle/>
          <a:p>
            <a:r>
              <a:rPr lang="en-US" dirty="0" smtClean="0"/>
              <a:t>Series Resistors</a:t>
            </a:r>
            <a:endParaRPr lang="en-US" dirty="0"/>
          </a:p>
        </p:txBody>
      </p:sp>
      <p:sp>
        <p:nvSpPr>
          <p:cNvPr id="9" name="TextBox 8"/>
          <p:cNvSpPr txBox="1"/>
          <p:nvPr/>
        </p:nvSpPr>
        <p:spPr>
          <a:xfrm>
            <a:off x="2057400" y="4511057"/>
            <a:ext cx="3810000" cy="707886"/>
          </a:xfrm>
          <a:prstGeom prst="rect">
            <a:avLst/>
          </a:prstGeom>
          <a:noFill/>
        </p:spPr>
        <p:txBody>
          <a:bodyPr wrap="square" rtlCol="0">
            <a:spAutoFit/>
          </a:bodyPr>
          <a:lstStyle/>
          <a:p>
            <a:r>
              <a:rPr lang="en-US" sz="4000" dirty="0" smtClean="0"/>
              <a:t>V = IR</a:t>
            </a:r>
            <a:endParaRPr lang="en-US" sz="4000" dirty="0"/>
          </a:p>
        </p:txBody>
      </p:sp>
      <p:sp>
        <p:nvSpPr>
          <p:cNvPr id="10" name="TextBox 9"/>
          <p:cNvSpPr txBox="1"/>
          <p:nvPr/>
        </p:nvSpPr>
        <p:spPr>
          <a:xfrm>
            <a:off x="2057400" y="4086499"/>
            <a:ext cx="1828800" cy="369332"/>
          </a:xfrm>
          <a:prstGeom prst="rect">
            <a:avLst/>
          </a:prstGeom>
          <a:noFill/>
        </p:spPr>
        <p:txBody>
          <a:bodyPr wrap="square" rtlCol="0">
            <a:spAutoFit/>
          </a:bodyPr>
          <a:lstStyle/>
          <a:p>
            <a:r>
              <a:rPr lang="en-US" dirty="0" smtClean="0"/>
              <a:t>Ohm’s Law</a:t>
            </a:r>
            <a:endParaRPr lang="en-US" dirty="0"/>
          </a:p>
        </p:txBody>
      </p:sp>
      <p:sp>
        <p:nvSpPr>
          <p:cNvPr id="11" name="Rectangle 10"/>
          <p:cNvSpPr/>
          <p:nvPr/>
        </p:nvSpPr>
        <p:spPr>
          <a:xfrm>
            <a:off x="2057400" y="2209800"/>
            <a:ext cx="4343400" cy="121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57400" y="4086499"/>
            <a:ext cx="4419600" cy="1247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97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 Multisim</a:t>
            </a:r>
            <a:endParaRPr lang="en-US" dirty="0"/>
          </a:p>
        </p:txBody>
      </p:sp>
      <p:pic>
        <p:nvPicPr>
          <p:cNvPr id="4" name="Picture 3"/>
          <p:cNvPicPr>
            <a:picLocks noChangeAspect="1"/>
          </p:cNvPicPr>
          <p:nvPr/>
        </p:nvPicPr>
        <p:blipFill>
          <a:blip r:embed="rId2"/>
          <a:stretch>
            <a:fillRect/>
          </a:stretch>
        </p:blipFill>
        <p:spPr>
          <a:xfrm>
            <a:off x="152400" y="1816100"/>
            <a:ext cx="8839200" cy="3225800"/>
          </a:xfrm>
          <a:prstGeom prst="rect">
            <a:avLst/>
          </a:prstGeom>
        </p:spPr>
      </p:pic>
      <p:sp>
        <p:nvSpPr>
          <p:cNvPr id="3" name="Slide Number Placeholder 2"/>
          <p:cNvSpPr>
            <a:spLocks noGrp="1"/>
          </p:cNvSpPr>
          <p:nvPr>
            <p:ph type="sldNum" sz="quarter" idx="12"/>
          </p:nvPr>
        </p:nvSpPr>
        <p:spPr/>
        <p:txBody>
          <a:bodyPr/>
          <a:lstStyle/>
          <a:p>
            <a:fld id="{B56787A9-B01A-6745-85EE-08F7B21F3578}" type="slidenum">
              <a:rPr lang="en-US" smtClean="0"/>
              <a:t>29</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Table of Contents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B56787A9-B01A-6745-85EE-08F7B21F3578}" type="slidenum">
              <a:rPr lang="en-US" smtClean="0"/>
              <a:t>3</a:t>
            </a:fld>
            <a:endParaRPr lang="en-US" dirty="0"/>
          </a:p>
        </p:txBody>
      </p:sp>
      <p:sp>
        <p:nvSpPr>
          <p:cNvPr id="5" name="Content Placeholder 2"/>
          <p:cNvSpPr txBox="1">
            <a:spLocks/>
          </p:cNvSpPr>
          <p:nvPr/>
        </p:nvSpPr>
        <p:spPr>
          <a:xfrm>
            <a:off x="4248683" y="1693381"/>
            <a:ext cx="4895317" cy="463923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
        <p:nvSpPr>
          <p:cNvPr id="7" name="TextBox 6"/>
          <p:cNvSpPr txBox="1"/>
          <p:nvPr/>
        </p:nvSpPr>
        <p:spPr>
          <a:xfrm>
            <a:off x="316388" y="1930484"/>
            <a:ext cx="3932295" cy="3693319"/>
          </a:xfrm>
          <a:prstGeom prst="rect">
            <a:avLst/>
          </a:prstGeom>
          <a:noFill/>
        </p:spPr>
        <p:txBody>
          <a:bodyPr wrap="none" rtlCol="0">
            <a:spAutoFit/>
          </a:bodyPr>
          <a:lstStyle/>
          <a:p>
            <a:pPr>
              <a:buClr>
                <a:srgbClr val="FFFF00"/>
              </a:buClr>
              <a:buFont typeface="Wingdings" panose="05000000000000000000" pitchFamily="2" charset="2"/>
              <a:buChar char="Ø"/>
            </a:pPr>
            <a:r>
              <a:rPr lang="en-US" dirty="0"/>
              <a:t>Lab 1 - Resistor Variability  </a:t>
            </a:r>
          </a:p>
          <a:p>
            <a:pPr>
              <a:buClr>
                <a:srgbClr val="FFFF00"/>
              </a:buClr>
              <a:buFont typeface="Wingdings" panose="05000000000000000000" pitchFamily="2" charset="2"/>
              <a:buChar char="Ø"/>
            </a:pPr>
            <a:r>
              <a:rPr lang="en-US" dirty="0"/>
              <a:t>Lab 2 – Reading and Sorting Resistors</a:t>
            </a:r>
          </a:p>
          <a:p>
            <a:pPr>
              <a:buClr>
                <a:srgbClr val="FFFF00"/>
              </a:buClr>
              <a:buFont typeface="Wingdings" panose="05000000000000000000" pitchFamily="2" charset="2"/>
              <a:buChar char="Ø"/>
            </a:pPr>
            <a:r>
              <a:rPr lang="en-US" dirty="0"/>
              <a:t>Lab 3 – Series Resistors</a:t>
            </a:r>
          </a:p>
          <a:p>
            <a:pPr>
              <a:buClr>
                <a:srgbClr val="FFFF00"/>
              </a:buClr>
              <a:buFont typeface="Wingdings" panose="05000000000000000000" pitchFamily="2" charset="2"/>
              <a:buChar char="Ø"/>
            </a:pPr>
            <a:r>
              <a:rPr lang="en-US" dirty="0"/>
              <a:t>Lab 4 – Black Box Design</a:t>
            </a:r>
          </a:p>
          <a:p>
            <a:pPr>
              <a:buClr>
                <a:srgbClr val="FFFF00"/>
              </a:buClr>
              <a:buFont typeface="Wingdings" panose="05000000000000000000" pitchFamily="2" charset="2"/>
              <a:buChar char="Ø"/>
            </a:pPr>
            <a:r>
              <a:rPr lang="en-US" dirty="0"/>
              <a:t>Lab 5 -  Black Box Design 2</a:t>
            </a:r>
          </a:p>
          <a:p>
            <a:pPr>
              <a:buClr>
                <a:srgbClr val="FFFF00"/>
              </a:buClr>
              <a:buFont typeface="Wingdings" panose="05000000000000000000" pitchFamily="2" charset="2"/>
              <a:buChar char="Ø"/>
            </a:pPr>
            <a:r>
              <a:rPr lang="en-US" dirty="0"/>
              <a:t>Lab 6- non existent </a:t>
            </a:r>
          </a:p>
          <a:p>
            <a:pPr>
              <a:buClr>
                <a:srgbClr val="FFFF00"/>
              </a:buClr>
              <a:buFont typeface="Wingdings" panose="05000000000000000000" pitchFamily="2" charset="2"/>
              <a:buChar char="Ø"/>
            </a:pPr>
            <a:r>
              <a:rPr lang="en-US" dirty="0"/>
              <a:t>Lab 7 – 4 Parallel Resistor Circuit </a:t>
            </a:r>
          </a:p>
          <a:p>
            <a:pPr>
              <a:buClr>
                <a:srgbClr val="FFFF00"/>
              </a:buClr>
              <a:buFont typeface="Wingdings" panose="05000000000000000000" pitchFamily="2" charset="2"/>
              <a:buChar char="Ø"/>
            </a:pPr>
            <a:r>
              <a:rPr lang="en-US" dirty="0"/>
              <a:t>Lab 8 – Black Box Design 3</a:t>
            </a:r>
          </a:p>
          <a:p>
            <a:pPr>
              <a:buClr>
                <a:srgbClr val="FFFF00"/>
              </a:buClr>
              <a:buFont typeface="Wingdings" panose="05000000000000000000" pitchFamily="2" charset="2"/>
              <a:buChar char="Ø"/>
            </a:pPr>
            <a:r>
              <a:rPr lang="en-US" dirty="0"/>
              <a:t>Lab 9 – Series/Parallel Resistors</a:t>
            </a:r>
          </a:p>
          <a:p>
            <a:pPr>
              <a:buClr>
                <a:srgbClr val="FFFF00"/>
              </a:buClr>
              <a:buFont typeface="Wingdings" panose="05000000000000000000" pitchFamily="2" charset="2"/>
              <a:buChar char="Ø"/>
            </a:pPr>
            <a:r>
              <a:rPr lang="en-US" dirty="0"/>
              <a:t>Lab 10 - Series/Parallel Capacitors</a:t>
            </a:r>
          </a:p>
          <a:p>
            <a:pPr>
              <a:buClr>
                <a:srgbClr val="FFFF00"/>
              </a:buClr>
              <a:buFont typeface="Wingdings" panose="05000000000000000000" pitchFamily="2" charset="2"/>
              <a:buChar char="Ø"/>
            </a:pPr>
            <a:r>
              <a:rPr lang="en-US" dirty="0"/>
              <a:t>Lab 11 – RC Lab</a:t>
            </a:r>
          </a:p>
          <a:p>
            <a:pPr>
              <a:buClr>
                <a:srgbClr val="FFFF00"/>
              </a:buClr>
              <a:buFont typeface="Wingdings" panose="05000000000000000000" pitchFamily="2" charset="2"/>
              <a:buChar char="Ø"/>
            </a:pPr>
            <a:r>
              <a:rPr lang="en-US" dirty="0"/>
              <a:t>Lab 12 - Series/Parallel Inductors</a:t>
            </a:r>
          </a:p>
          <a:p>
            <a:endParaRPr lang="en-US" dirty="0"/>
          </a:p>
        </p:txBody>
      </p:sp>
      <p:sp>
        <p:nvSpPr>
          <p:cNvPr id="9" name="TextBox 8"/>
          <p:cNvSpPr txBox="1"/>
          <p:nvPr/>
        </p:nvSpPr>
        <p:spPr>
          <a:xfrm>
            <a:off x="4144905" y="1930485"/>
            <a:ext cx="2241319" cy="3693319"/>
          </a:xfrm>
          <a:prstGeom prst="rect">
            <a:avLst/>
          </a:prstGeom>
          <a:noFill/>
        </p:spPr>
        <p:txBody>
          <a:bodyPr wrap="none" rtlCol="0">
            <a:spAutoFit/>
          </a:bodyPr>
          <a:lstStyle/>
          <a:p>
            <a:pPr>
              <a:buClr>
                <a:srgbClr val="FFFF00"/>
              </a:buClr>
              <a:buFont typeface="Wingdings" panose="05000000000000000000" pitchFamily="2" charset="2"/>
              <a:buChar char="Ø"/>
            </a:pPr>
            <a:r>
              <a:rPr lang="en-US" dirty="0"/>
              <a:t>Lab 1 </a:t>
            </a:r>
            <a:r>
              <a:rPr lang="en-US" dirty="0" smtClean="0"/>
              <a:t>– </a:t>
            </a:r>
          </a:p>
          <a:p>
            <a:pPr>
              <a:buClr>
                <a:srgbClr val="FFFF00"/>
              </a:buClr>
              <a:buFont typeface="Wingdings" panose="05000000000000000000" pitchFamily="2" charset="2"/>
              <a:buChar char="Ø"/>
            </a:pPr>
            <a:r>
              <a:rPr lang="en-US" dirty="0" smtClean="0"/>
              <a:t>Lab </a:t>
            </a:r>
            <a:r>
              <a:rPr lang="en-US" dirty="0"/>
              <a:t>2 </a:t>
            </a:r>
            <a:r>
              <a:rPr lang="en-US" dirty="0" smtClean="0"/>
              <a:t>– 1/29/15</a:t>
            </a:r>
          </a:p>
          <a:p>
            <a:pPr>
              <a:buClr>
                <a:srgbClr val="FFFF00"/>
              </a:buClr>
              <a:buFont typeface="Wingdings" panose="05000000000000000000" pitchFamily="2" charset="2"/>
              <a:buChar char="Ø"/>
            </a:pPr>
            <a:r>
              <a:rPr lang="en-US" dirty="0" smtClean="0"/>
              <a:t>Lab </a:t>
            </a:r>
            <a:r>
              <a:rPr lang="en-US" dirty="0"/>
              <a:t>3 </a:t>
            </a:r>
            <a:r>
              <a:rPr lang="en-US" dirty="0" smtClean="0"/>
              <a:t>– 1/29/15</a:t>
            </a:r>
          </a:p>
          <a:p>
            <a:pPr>
              <a:buClr>
                <a:srgbClr val="FFFF00"/>
              </a:buClr>
              <a:buFont typeface="Wingdings" panose="05000000000000000000" pitchFamily="2" charset="2"/>
              <a:buChar char="Ø"/>
            </a:pPr>
            <a:r>
              <a:rPr lang="en-US" dirty="0" smtClean="0"/>
              <a:t>Lab </a:t>
            </a:r>
            <a:r>
              <a:rPr lang="en-US" dirty="0"/>
              <a:t>4 </a:t>
            </a:r>
            <a:r>
              <a:rPr lang="en-US" dirty="0" smtClean="0"/>
              <a:t>– 2/12/15</a:t>
            </a:r>
          </a:p>
          <a:p>
            <a:pPr>
              <a:buClr>
                <a:srgbClr val="FFFF00"/>
              </a:buClr>
              <a:buFont typeface="Wingdings" panose="05000000000000000000" pitchFamily="2" charset="2"/>
              <a:buChar char="Ø"/>
            </a:pPr>
            <a:r>
              <a:rPr lang="en-US" dirty="0" smtClean="0"/>
              <a:t>Lab </a:t>
            </a:r>
            <a:r>
              <a:rPr lang="en-US" dirty="0"/>
              <a:t>5 -  </a:t>
            </a:r>
            <a:r>
              <a:rPr lang="en-US" dirty="0" smtClean="0"/>
              <a:t>2/19/15</a:t>
            </a:r>
          </a:p>
          <a:p>
            <a:pPr>
              <a:buClr>
                <a:srgbClr val="FFFF00"/>
              </a:buClr>
              <a:buFont typeface="Wingdings" panose="05000000000000000000" pitchFamily="2" charset="2"/>
              <a:buChar char="Ø"/>
            </a:pPr>
            <a:r>
              <a:rPr lang="en-US" dirty="0" smtClean="0"/>
              <a:t>Lab </a:t>
            </a:r>
            <a:r>
              <a:rPr lang="en-US" dirty="0"/>
              <a:t>6- non existent </a:t>
            </a:r>
          </a:p>
          <a:p>
            <a:pPr>
              <a:buClr>
                <a:srgbClr val="FFFF00"/>
              </a:buClr>
              <a:buFont typeface="Wingdings" panose="05000000000000000000" pitchFamily="2" charset="2"/>
              <a:buChar char="Ø"/>
            </a:pPr>
            <a:r>
              <a:rPr lang="en-US" dirty="0"/>
              <a:t>Lab 7 – </a:t>
            </a:r>
            <a:r>
              <a:rPr lang="en-US" dirty="0" smtClean="0"/>
              <a:t> 2/26/15</a:t>
            </a:r>
            <a:endParaRPr lang="en-US" dirty="0"/>
          </a:p>
          <a:p>
            <a:pPr>
              <a:buClr>
                <a:srgbClr val="FFFF00"/>
              </a:buClr>
              <a:buFont typeface="Wingdings" panose="05000000000000000000" pitchFamily="2" charset="2"/>
              <a:buChar char="Ø"/>
            </a:pPr>
            <a:r>
              <a:rPr lang="en-US" dirty="0"/>
              <a:t>Lab 8 </a:t>
            </a:r>
            <a:r>
              <a:rPr lang="en-US" dirty="0" smtClean="0"/>
              <a:t>– 2/26/15</a:t>
            </a:r>
          </a:p>
          <a:p>
            <a:pPr>
              <a:buClr>
                <a:srgbClr val="FFFF00"/>
              </a:buClr>
              <a:buFont typeface="Wingdings" panose="05000000000000000000" pitchFamily="2" charset="2"/>
              <a:buChar char="Ø"/>
            </a:pPr>
            <a:r>
              <a:rPr lang="en-US" dirty="0" smtClean="0"/>
              <a:t>Lab </a:t>
            </a:r>
            <a:r>
              <a:rPr lang="en-US" dirty="0"/>
              <a:t>9 </a:t>
            </a:r>
            <a:r>
              <a:rPr lang="en-US" dirty="0" smtClean="0"/>
              <a:t>–3/19/15</a:t>
            </a:r>
          </a:p>
          <a:p>
            <a:pPr>
              <a:buClr>
                <a:srgbClr val="FFFF00"/>
              </a:buClr>
              <a:buFont typeface="Wingdings" panose="05000000000000000000" pitchFamily="2" charset="2"/>
              <a:buChar char="Ø"/>
            </a:pPr>
            <a:r>
              <a:rPr lang="en-US" dirty="0" smtClean="0"/>
              <a:t>Lab </a:t>
            </a:r>
            <a:r>
              <a:rPr lang="en-US" dirty="0"/>
              <a:t>10 </a:t>
            </a:r>
            <a:r>
              <a:rPr lang="en-US" dirty="0" smtClean="0"/>
              <a:t>–  4/2/15</a:t>
            </a:r>
          </a:p>
          <a:p>
            <a:pPr>
              <a:buClr>
                <a:srgbClr val="FFFF00"/>
              </a:buClr>
              <a:buFont typeface="Wingdings" panose="05000000000000000000" pitchFamily="2" charset="2"/>
              <a:buChar char="Ø"/>
            </a:pPr>
            <a:r>
              <a:rPr lang="en-US" dirty="0" smtClean="0"/>
              <a:t>Lab </a:t>
            </a:r>
            <a:r>
              <a:rPr lang="en-US" dirty="0"/>
              <a:t>11 </a:t>
            </a:r>
            <a:r>
              <a:rPr lang="en-US" dirty="0" smtClean="0"/>
              <a:t>– 4/9/15</a:t>
            </a:r>
          </a:p>
          <a:p>
            <a:pPr>
              <a:buClr>
                <a:srgbClr val="FFFF00"/>
              </a:buClr>
              <a:buFont typeface="Wingdings" panose="05000000000000000000" pitchFamily="2" charset="2"/>
              <a:buChar char="Ø"/>
            </a:pPr>
            <a:r>
              <a:rPr lang="en-US" dirty="0" smtClean="0"/>
              <a:t>Lab </a:t>
            </a:r>
            <a:r>
              <a:rPr lang="en-US" dirty="0"/>
              <a:t>12 </a:t>
            </a:r>
            <a:r>
              <a:rPr lang="en-US" dirty="0" smtClean="0"/>
              <a:t>– 4/23/15</a:t>
            </a:r>
          </a:p>
          <a:p>
            <a:endParaRPr lang="en-US" dirty="0"/>
          </a:p>
        </p:txBody>
      </p:sp>
      <p:sp>
        <p:nvSpPr>
          <p:cNvPr id="10" name="TextBox 9"/>
          <p:cNvSpPr txBox="1"/>
          <p:nvPr/>
        </p:nvSpPr>
        <p:spPr>
          <a:xfrm>
            <a:off x="6490002" y="1930485"/>
            <a:ext cx="2241319" cy="3693319"/>
          </a:xfrm>
          <a:prstGeom prst="rect">
            <a:avLst/>
          </a:prstGeom>
          <a:noFill/>
        </p:spPr>
        <p:txBody>
          <a:bodyPr wrap="none" rtlCol="0">
            <a:spAutoFit/>
          </a:bodyPr>
          <a:lstStyle/>
          <a:p>
            <a:pPr>
              <a:buClr>
                <a:srgbClr val="FFFF00"/>
              </a:buClr>
              <a:buFont typeface="Wingdings" panose="05000000000000000000" pitchFamily="2" charset="2"/>
              <a:buChar char="Ø"/>
            </a:pPr>
            <a:r>
              <a:rPr lang="en-US" dirty="0"/>
              <a:t>Lab 1 </a:t>
            </a:r>
            <a:r>
              <a:rPr lang="en-US" dirty="0" smtClean="0"/>
              <a:t>– 4</a:t>
            </a:r>
          </a:p>
          <a:p>
            <a:pPr>
              <a:buClr>
                <a:srgbClr val="FFFF00"/>
              </a:buClr>
              <a:buFont typeface="Wingdings" panose="05000000000000000000" pitchFamily="2" charset="2"/>
              <a:buChar char="Ø"/>
            </a:pPr>
            <a:r>
              <a:rPr lang="en-US" dirty="0" smtClean="0"/>
              <a:t>Lab </a:t>
            </a:r>
            <a:r>
              <a:rPr lang="en-US" dirty="0"/>
              <a:t>2 </a:t>
            </a:r>
            <a:r>
              <a:rPr lang="en-US" dirty="0" smtClean="0"/>
              <a:t>–11</a:t>
            </a:r>
          </a:p>
          <a:p>
            <a:pPr>
              <a:buClr>
                <a:srgbClr val="FFFF00"/>
              </a:buClr>
              <a:buFont typeface="Wingdings" panose="05000000000000000000" pitchFamily="2" charset="2"/>
              <a:buChar char="Ø"/>
            </a:pPr>
            <a:r>
              <a:rPr lang="en-US" dirty="0" smtClean="0"/>
              <a:t>Lab </a:t>
            </a:r>
            <a:r>
              <a:rPr lang="en-US" dirty="0"/>
              <a:t>3 </a:t>
            </a:r>
            <a:r>
              <a:rPr lang="en-US" dirty="0" smtClean="0"/>
              <a:t>–17</a:t>
            </a:r>
          </a:p>
          <a:p>
            <a:pPr>
              <a:buClr>
                <a:srgbClr val="FFFF00"/>
              </a:buClr>
              <a:buFont typeface="Wingdings" panose="05000000000000000000" pitchFamily="2" charset="2"/>
              <a:buChar char="Ø"/>
            </a:pPr>
            <a:r>
              <a:rPr lang="en-US" dirty="0" smtClean="0"/>
              <a:t>Lab </a:t>
            </a:r>
            <a:r>
              <a:rPr lang="en-US" dirty="0"/>
              <a:t>4 </a:t>
            </a:r>
            <a:r>
              <a:rPr lang="en-US" dirty="0" smtClean="0"/>
              <a:t>–24</a:t>
            </a:r>
          </a:p>
          <a:p>
            <a:pPr>
              <a:buClr>
                <a:srgbClr val="FFFF00"/>
              </a:buClr>
              <a:buFont typeface="Wingdings" panose="05000000000000000000" pitchFamily="2" charset="2"/>
              <a:buChar char="Ø"/>
            </a:pPr>
            <a:r>
              <a:rPr lang="en-US" dirty="0" smtClean="0"/>
              <a:t>Lab </a:t>
            </a:r>
            <a:r>
              <a:rPr lang="en-US" dirty="0"/>
              <a:t>5 - </a:t>
            </a:r>
            <a:r>
              <a:rPr lang="en-US" dirty="0" smtClean="0"/>
              <a:t>31 </a:t>
            </a:r>
          </a:p>
          <a:p>
            <a:pPr>
              <a:buClr>
                <a:srgbClr val="FFFF00"/>
              </a:buClr>
              <a:buFont typeface="Wingdings" panose="05000000000000000000" pitchFamily="2" charset="2"/>
              <a:buChar char="Ø"/>
            </a:pPr>
            <a:r>
              <a:rPr lang="en-US" dirty="0" smtClean="0"/>
              <a:t>Lab </a:t>
            </a:r>
            <a:r>
              <a:rPr lang="en-US" dirty="0"/>
              <a:t>6- non existent </a:t>
            </a:r>
          </a:p>
          <a:p>
            <a:pPr>
              <a:buClr>
                <a:srgbClr val="FFFF00"/>
              </a:buClr>
              <a:buFont typeface="Wingdings" panose="05000000000000000000" pitchFamily="2" charset="2"/>
              <a:buChar char="Ø"/>
            </a:pPr>
            <a:r>
              <a:rPr lang="en-US" dirty="0"/>
              <a:t>Lab 7 – </a:t>
            </a:r>
            <a:r>
              <a:rPr lang="en-US" dirty="0" smtClean="0"/>
              <a:t>40</a:t>
            </a:r>
            <a:endParaRPr lang="en-US" dirty="0"/>
          </a:p>
          <a:p>
            <a:pPr>
              <a:buClr>
                <a:srgbClr val="FFFF00"/>
              </a:buClr>
              <a:buFont typeface="Wingdings" panose="05000000000000000000" pitchFamily="2" charset="2"/>
              <a:buChar char="Ø"/>
            </a:pPr>
            <a:r>
              <a:rPr lang="en-US" dirty="0"/>
              <a:t>Lab 8 </a:t>
            </a:r>
            <a:r>
              <a:rPr lang="en-US" dirty="0" smtClean="0"/>
              <a:t>–48</a:t>
            </a:r>
          </a:p>
          <a:p>
            <a:pPr>
              <a:buClr>
                <a:srgbClr val="FFFF00"/>
              </a:buClr>
              <a:buFont typeface="Wingdings" panose="05000000000000000000" pitchFamily="2" charset="2"/>
              <a:buChar char="Ø"/>
            </a:pPr>
            <a:r>
              <a:rPr lang="en-US" dirty="0" smtClean="0"/>
              <a:t>Lab </a:t>
            </a:r>
            <a:r>
              <a:rPr lang="en-US" dirty="0"/>
              <a:t>9 </a:t>
            </a:r>
            <a:r>
              <a:rPr lang="en-US" dirty="0" smtClean="0"/>
              <a:t>–54</a:t>
            </a:r>
          </a:p>
          <a:p>
            <a:pPr>
              <a:buClr>
                <a:srgbClr val="FFFF00"/>
              </a:buClr>
              <a:buFont typeface="Wingdings" panose="05000000000000000000" pitchFamily="2" charset="2"/>
              <a:buChar char="Ø"/>
            </a:pPr>
            <a:r>
              <a:rPr lang="en-US" dirty="0" smtClean="0"/>
              <a:t>Lab </a:t>
            </a:r>
            <a:r>
              <a:rPr lang="en-US" dirty="0"/>
              <a:t>10 </a:t>
            </a:r>
            <a:r>
              <a:rPr lang="en-US" dirty="0" smtClean="0"/>
              <a:t>– 64</a:t>
            </a:r>
          </a:p>
          <a:p>
            <a:pPr>
              <a:buClr>
                <a:srgbClr val="FFFF00"/>
              </a:buClr>
              <a:buFont typeface="Wingdings" panose="05000000000000000000" pitchFamily="2" charset="2"/>
              <a:buChar char="Ø"/>
            </a:pPr>
            <a:r>
              <a:rPr lang="en-US" dirty="0" smtClean="0"/>
              <a:t>Lab </a:t>
            </a:r>
            <a:r>
              <a:rPr lang="en-US" dirty="0"/>
              <a:t>11 </a:t>
            </a:r>
            <a:r>
              <a:rPr lang="en-US" dirty="0" smtClean="0"/>
              <a:t>–71</a:t>
            </a:r>
          </a:p>
          <a:p>
            <a:pPr>
              <a:buClr>
                <a:srgbClr val="FFFF00"/>
              </a:buClr>
              <a:buFont typeface="Wingdings" panose="05000000000000000000" pitchFamily="2" charset="2"/>
              <a:buChar char="Ø"/>
            </a:pPr>
            <a:r>
              <a:rPr lang="en-US" dirty="0" smtClean="0"/>
              <a:t>Lab </a:t>
            </a:r>
            <a:r>
              <a:rPr lang="en-US" dirty="0"/>
              <a:t>12 </a:t>
            </a:r>
            <a:r>
              <a:rPr lang="en-US" dirty="0" smtClean="0"/>
              <a:t>–80</a:t>
            </a:r>
          </a:p>
          <a:p>
            <a:endParaRPr lang="en-US" dirty="0"/>
          </a:p>
        </p:txBody>
      </p:sp>
      <p:sp>
        <p:nvSpPr>
          <p:cNvPr id="11" name="TextBox 10"/>
          <p:cNvSpPr txBox="1"/>
          <p:nvPr/>
        </p:nvSpPr>
        <p:spPr>
          <a:xfrm>
            <a:off x="1350117" y="1524465"/>
            <a:ext cx="587020" cy="369332"/>
          </a:xfrm>
          <a:prstGeom prst="rect">
            <a:avLst/>
          </a:prstGeom>
          <a:noFill/>
        </p:spPr>
        <p:txBody>
          <a:bodyPr wrap="none" rtlCol="0">
            <a:spAutoFit/>
          </a:bodyPr>
          <a:lstStyle/>
          <a:p>
            <a:r>
              <a:rPr lang="en-US" dirty="0" smtClean="0">
                <a:solidFill>
                  <a:schemeClr val="accent2"/>
                </a:solidFill>
              </a:rPr>
              <a:t>LAB</a:t>
            </a:r>
            <a:endParaRPr lang="en-US" dirty="0">
              <a:solidFill>
                <a:schemeClr val="accent2"/>
              </a:solidFill>
            </a:endParaRPr>
          </a:p>
        </p:txBody>
      </p:sp>
      <p:sp>
        <p:nvSpPr>
          <p:cNvPr id="12" name="TextBox 11"/>
          <p:cNvSpPr txBox="1"/>
          <p:nvPr/>
        </p:nvSpPr>
        <p:spPr>
          <a:xfrm>
            <a:off x="4339565" y="1543536"/>
            <a:ext cx="649537" cy="369332"/>
          </a:xfrm>
          <a:prstGeom prst="rect">
            <a:avLst/>
          </a:prstGeom>
          <a:noFill/>
        </p:spPr>
        <p:txBody>
          <a:bodyPr wrap="none" rtlCol="0">
            <a:spAutoFit/>
          </a:bodyPr>
          <a:lstStyle/>
          <a:p>
            <a:r>
              <a:rPr lang="en-US" dirty="0" smtClean="0">
                <a:solidFill>
                  <a:schemeClr val="accent2"/>
                </a:solidFill>
              </a:rPr>
              <a:t>Date</a:t>
            </a:r>
            <a:endParaRPr lang="en-US" dirty="0">
              <a:solidFill>
                <a:schemeClr val="accent2"/>
              </a:solidFill>
            </a:endParaRPr>
          </a:p>
        </p:txBody>
      </p:sp>
      <p:sp>
        <p:nvSpPr>
          <p:cNvPr id="13" name="TextBox 12"/>
          <p:cNvSpPr txBox="1"/>
          <p:nvPr/>
        </p:nvSpPr>
        <p:spPr>
          <a:xfrm>
            <a:off x="6440476" y="1492199"/>
            <a:ext cx="1720343" cy="369332"/>
          </a:xfrm>
          <a:prstGeom prst="rect">
            <a:avLst/>
          </a:prstGeom>
          <a:noFill/>
        </p:spPr>
        <p:txBody>
          <a:bodyPr wrap="none" rtlCol="0">
            <a:spAutoFit/>
          </a:bodyPr>
          <a:lstStyle/>
          <a:p>
            <a:r>
              <a:rPr lang="en-US" dirty="0" smtClean="0">
                <a:solidFill>
                  <a:schemeClr val="accent2"/>
                </a:solidFill>
              </a:rPr>
              <a:t>SLIDE NUMBER</a:t>
            </a:r>
            <a:endParaRPr lang="en-US" dirty="0">
              <a:solidFill>
                <a:schemeClr val="accent2"/>
              </a:solidFill>
            </a:endParaRPr>
          </a:p>
        </p:txBody>
      </p:sp>
    </p:spTree>
    <p:extLst>
      <p:ext uri="{BB962C8B-B14F-4D97-AF65-F5344CB8AC3E}">
        <p14:creationId xmlns:p14="http://schemas.microsoft.com/office/powerpoint/2010/main" val="412841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8700" y="184150"/>
            <a:ext cx="4546600" cy="6489700"/>
          </a:xfrm>
          <a:prstGeom prst="rect">
            <a:avLst/>
          </a:prstGeom>
        </p:spPr>
      </p:pic>
      <p:sp>
        <p:nvSpPr>
          <p:cNvPr id="2" name="Slide Number Placeholder 1"/>
          <p:cNvSpPr>
            <a:spLocks noGrp="1"/>
          </p:cNvSpPr>
          <p:nvPr>
            <p:ph type="sldNum" sz="quarter" idx="12"/>
          </p:nvPr>
        </p:nvSpPr>
        <p:spPr/>
        <p:txBody>
          <a:bodyPr/>
          <a:lstStyle/>
          <a:p>
            <a:fld id="{B56787A9-B01A-6745-85EE-08F7B21F3578}" type="slidenum">
              <a:rPr lang="en-US" smtClean="0"/>
              <a:t>30</a:t>
            </a:fld>
            <a:endParaRPr lang="en-US" dirty="0"/>
          </a:p>
        </p:txBody>
      </p:sp>
      <p:sp>
        <p:nvSpPr>
          <p:cNvPr id="3" name="Footer Placeholder 2"/>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 Conclusion</a:t>
            </a:r>
            <a:endParaRPr lang="en-US" dirty="0"/>
          </a:p>
        </p:txBody>
      </p:sp>
      <p:sp>
        <p:nvSpPr>
          <p:cNvPr id="3" name="Content Placeholder 2"/>
          <p:cNvSpPr>
            <a:spLocks noGrp="1"/>
          </p:cNvSpPr>
          <p:nvPr>
            <p:ph idx="1"/>
          </p:nvPr>
        </p:nvSpPr>
        <p:spPr/>
        <p:txBody>
          <a:bodyPr/>
          <a:lstStyle/>
          <a:p>
            <a:pPr marL="0" indent="0">
              <a:buNone/>
            </a:pPr>
            <a:r>
              <a:rPr lang="en-US" dirty="0"/>
              <a:t>Summary:</a:t>
            </a:r>
          </a:p>
          <a:p>
            <a:pPr>
              <a:buClr>
                <a:srgbClr val="FFFF00"/>
              </a:buClr>
              <a:buFont typeface="Wingdings" panose="05000000000000000000" pitchFamily="2" charset="2"/>
              <a:buChar char="Ø"/>
            </a:pPr>
            <a:r>
              <a:rPr lang="en-US" dirty="0"/>
              <a:t>By using what we already knew about the circuit, we were able to figure out what parts of the circuit were covered by the “black box”. </a:t>
            </a:r>
          </a:p>
          <a:p>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31</a:t>
            </a:fld>
            <a:endParaRPr lang="en-US" dirty="0"/>
          </a:p>
        </p:txBody>
      </p:sp>
    </p:spTree>
    <p:extLst>
      <p:ext uri="{BB962C8B-B14F-4D97-AF65-F5344CB8AC3E}">
        <p14:creationId xmlns:p14="http://schemas.microsoft.com/office/powerpoint/2010/main" val="3642879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smtClean="0">
                <a:solidFill>
                  <a:srgbClr val="FFFF00"/>
                </a:solidFill>
              </a:rPr>
              <a:t>Lab 5 – Black Box Design</a:t>
            </a:r>
            <a:endParaRPr lang="en-US" dirty="0">
              <a:solidFill>
                <a:srgbClr val="FFFF00"/>
              </a:solidFill>
            </a:endParaRPr>
          </a:p>
        </p:txBody>
      </p:sp>
      <p:sp>
        <p:nvSpPr>
          <p:cNvPr id="7" name="Subtitle 6"/>
          <p:cNvSpPr>
            <a:spLocks noGrp="1"/>
          </p:cNvSpPr>
          <p:nvPr>
            <p:ph type="subTitle" idx="1"/>
          </p:nvPr>
        </p:nvSpPr>
        <p:spPr/>
        <p:txBody>
          <a:bodyPr/>
          <a:lstStyle/>
          <a:p>
            <a:endParaRPr lang="en-US"/>
          </a:p>
        </p:txBody>
      </p:sp>
      <p:sp>
        <p:nvSpPr>
          <p:cNvPr id="5" name="Slide Number Placeholder 4"/>
          <p:cNvSpPr>
            <a:spLocks noGrp="1"/>
          </p:cNvSpPr>
          <p:nvPr>
            <p:ph type="sldNum" sz="quarter" idx="11"/>
          </p:nvPr>
        </p:nvSpPr>
        <p:spPr/>
        <p:txBody>
          <a:bodyPr/>
          <a:lstStyle/>
          <a:p>
            <a:fld id="{EAB5C395-79AD-49A4-B822-CCDE37EF0A33}" type="slidenum">
              <a:rPr lang="en-US" smtClean="0"/>
              <a:pPr/>
              <a:t>32</a:t>
            </a:fld>
            <a:endParaRPr lang="en-US"/>
          </a:p>
        </p:txBody>
      </p:sp>
      <p:sp>
        <p:nvSpPr>
          <p:cNvPr id="2" name="Footer Placeholder 1"/>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1655604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a:t>
            </a:r>
            <a:r>
              <a:rPr lang="en-US" dirty="0"/>
              <a:t>5</a:t>
            </a:r>
            <a:r>
              <a:rPr lang="en-US" dirty="0" smtClean="0"/>
              <a:t>- Black Box Design</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p:txBody>
          <a:bodyPr>
            <a:normAutofit/>
          </a:bodyPr>
          <a:lstStyle/>
          <a:p>
            <a:pPr>
              <a:buClr>
                <a:srgbClr val="FFFF00"/>
              </a:buClr>
              <a:buFont typeface="Wingdings" panose="05000000000000000000" pitchFamily="2" charset="2"/>
              <a:buChar char="Ø"/>
            </a:pPr>
            <a:r>
              <a:rPr lang="en-US" dirty="0" smtClean="0"/>
              <a:t>The purpose of this lab was to learn about parallel circuits</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See slide 24</a:t>
            </a:r>
          </a:p>
          <a:p>
            <a:pPr>
              <a:buClr>
                <a:srgbClr val="FFFF00"/>
              </a:buClr>
              <a:buFont typeface="Wingdings" panose="05000000000000000000" pitchFamily="2" charset="2"/>
              <a:buChar char="Ø"/>
            </a:pPr>
            <a:r>
              <a:rPr lang="en-US" dirty="0"/>
              <a:t>3</a:t>
            </a:r>
            <a:r>
              <a:rPr lang="en-US" dirty="0" smtClean="0"/>
              <a:t> –</a:t>
            </a:r>
            <a:r>
              <a:rPr lang="en-US" dirty="0" smtClean="0">
                <a:latin typeface="Calibri" panose="020F0502020204030204" pitchFamily="34" charset="0"/>
              </a:rPr>
              <a:t>resistors</a:t>
            </a:r>
          </a:p>
          <a:p>
            <a:pPr lvl="1">
              <a:buClr>
                <a:srgbClr val="FFFF00"/>
              </a:buClr>
              <a:buFont typeface="Wingdings" panose="05000000000000000000" pitchFamily="2" charset="2"/>
              <a:buChar char="Ø"/>
            </a:pPr>
            <a:r>
              <a:rPr lang="en-US" dirty="0" smtClean="0">
                <a:latin typeface="Calibri" panose="020F0502020204030204" pitchFamily="34" charset="0"/>
              </a:rPr>
              <a:t>Standard</a:t>
            </a: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smtClean="0"/>
              <a:t>See slide 24</a:t>
            </a:r>
            <a:endParaRPr lang="en-US" dirty="0"/>
          </a:p>
          <a:p>
            <a:pPr lvl="1"/>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33</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88" y="3998976"/>
            <a:ext cx="4501113" cy="2033016"/>
          </a:xfrm>
          <a:prstGeom prst="rect">
            <a:avLst/>
          </a:prstGeom>
        </p:spPr>
      </p:pic>
    </p:spTree>
    <p:extLst>
      <p:ext uri="{BB962C8B-B14F-4D97-AF65-F5344CB8AC3E}">
        <p14:creationId xmlns:p14="http://schemas.microsoft.com/office/powerpoint/2010/main" val="67811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5 – Black Box Design</a:t>
            </a:r>
            <a:endParaRPr lang="en-US" dirty="0"/>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will use the information given about the circuit to figure out what components are being hidden under the black box. </a:t>
            </a:r>
          </a:p>
          <a:p>
            <a:pPr>
              <a:buClr>
                <a:srgbClr val="FFFF00"/>
              </a:buClr>
              <a:buFont typeface="Wingdings" panose="05000000000000000000" pitchFamily="2" charset="2"/>
              <a:buChar char="Ø"/>
            </a:pPr>
            <a:r>
              <a:rPr lang="en-US" dirty="0" smtClean="0"/>
              <a:t>We will use Excel &amp; </a:t>
            </a:r>
            <a:r>
              <a:rPr lang="en-US" dirty="0" err="1" smtClean="0"/>
              <a:t>Multisim</a:t>
            </a:r>
            <a:r>
              <a:rPr lang="en-US" dirty="0" smtClean="0"/>
              <a:t> to calculate and simulate what components may be missing. We will then build the circuit in the lab to verify that we are correct. </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34</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202843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5 – Black Box Design in Parallel</a:t>
            </a:r>
            <a:endParaRPr lang="en-US" dirty="0"/>
          </a:p>
        </p:txBody>
      </p:sp>
      <p:graphicFrame>
        <p:nvGraphicFramePr>
          <p:cNvPr id="7" name="Table 6"/>
          <p:cNvGraphicFramePr>
            <a:graphicFrameLocks noGrp="1"/>
          </p:cNvGraphicFramePr>
          <p:nvPr/>
        </p:nvGraphicFramePr>
        <p:xfrm>
          <a:off x="1363494" y="1803400"/>
          <a:ext cx="5807411" cy="4064007"/>
        </p:xfrm>
        <a:graphic>
          <a:graphicData uri="http://schemas.openxmlformats.org/drawingml/2006/table">
            <a:tbl>
              <a:tblPr/>
              <a:tblGrid>
                <a:gridCol w="1425131"/>
                <a:gridCol w="855079"/>
                <a:gridCol w="700690"/>
                <a:gridCol w="736318"/>
                <a:gridCol w="712566"/>
                <a:gridCol w="748194"/>
                <a:gridCol w="629433"/>
              </a:tblGrid>
              <a:tr h="168641">
                <a:tc>
                  <a:txBody>
                    <a:bodyPr/>
                    <a:lstStyle/>
                    <a:p>
                      <a:pPr algn="l" fontAlgn="b"/>
                      <a:r>
                        <a:rPr lang="en-US" sz="1000" b="0" i="0" u="none" strike="noStrike" dirty="0">
                          <a:solidFill>
                            <a:srgbClr val="333399"/>
                          </a:solidFill>
                          <a:latin typeface="Calibri"/>
                        </a:rPr>
                        <a:t>V1=</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9</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V</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78141">
                <a:tc>
                  <a:txBody>
                    <a:bodyPr/>
                    <a:lstStyle/>
                    <a:p>
                      <a:pPr algn="l" fontAlgn="b"/>
                      <a:r>
                        <a:rPr lang="en-US" sz="1000" b="0" i="0" u="none" strike="noStrike" dirty="0">
                          <a:solidFill>
                            <a:srgbClr val="333399"/>
                          </a:solidFill>
                          <a:latin typeface="Calibri"/>
                        </a:rPr>
                        <a:t>It=</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4.64E-03</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A</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78141">
                <a:tc gridSpan="2">
                  <a:txBody>
                    <a:bodyPr/>
                    <a:lstStyle/>
                    <a:p>
                      <a:pPr algn="ctr" fontAlgn="b"/>
                      <a:r>
                        <a:rPr lang="en-US" sz="1000" b="0" i="0" u="none" strike="noStrike" dirty="0">
                          <a:solidFill>
                            <a:srgbClr val="006411"/>
                          </a:solidFill>
                          <a:latin typeface="Calibri"/>
                        </a:rPr>
                        <a:t>Rt=V/It</a:t>
                      </a:r>
                    </a:p>
                  </a:txBody>
                  <a:tcPr marL="11876" marR="11876" marT="11876" marB="0" anchor="b">
                    <a:lnL>
                      <a:noFill/>
                    </a:lnL>
                    <a:lnR w="6350" cap="flat" cmpd="sng" algn="ctr">
                      <a:solidFill>
                        <a:srgbClr val="C0C0C0"/>
                      </a:solidFill>
                      <a:prstDash val="solid"/>
                      <a:round/>
                      <a:headEnd type="none" w="med" len="med"/>
                      <a:tailEnd type="none" w="med" len="med"/>
                    </a:lnR>
                    <a:lnT>
                      <a:noFill/>
                    </a:lnT>
                    <a:lnB>
                      <a:noFill/>
                    </a:lnB>
                    <a:solidFill>
                      <a:srgbClr val="CCFFCC"/>
                    </a:solidFill>
                  </a:tcPr>
                </a:tc>
                <a:tc hMerge="1">
                  <a:txBody>
                    <a:bodyPr/>
                    <a:lstStyle/>
                    <a:p>
                      <a:endParaRPr lang="en-US"/>
                    </a:p>
                  </a:txBody>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r>
                        <a:rPr lang="en-US" sz="1000" b="0" i="0" u="none" strike="noStrike" dirty="0">
                          <a:solidFill>
                            <a:srgbClr val="333399"/>
                          </a:solidFill>
                          <a:latin typeface="Calibri"/>
                        </a:rPr>
                        <a:t>Rt=</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1938.819474</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781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C0C0C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gridSpan="2">
                  <a:txBody>
                    <a:bodyPr/>
                    <a:lstStyle/>
                    <a:p>
                      <a:pPr algn="ctr" fontAlgn="b"/>
                      <a:r>
                        <a:rPr lang="en-US" sz="1000" b="0" i="0" u="none" strike="noStrike" dirty="0">
                          <a:solidFill>
                            <a:srgbClr val="006411"/>
                          </a:solidFill>
                          <a:latin typeface="Calibri"/>
                        </a:rPr>
                        <a:t>Choose R1</a:t>
                      </a:r>
                    </a:p>
                  </a:txBody>
                  <a:tcPr marL="11876" marR="11876" marT="11876" marB="0" anchor="b">
                    <a:lnL>
                      <a:noFill/>
                    </a:lnL>
                    <a:lnR>
                      <a:noFill/>
                    </a:lnR>
                    <a:lnT>
                      <a:noFill/>
                    </a:lnT>
                    <a:lnB>
                      <a:noFill/>
                    </a:lnB>
                    <a:solidFill>
                      <a:srgbClr val="CCFFCC"/>
                    </a:solidFill>
                  </a:tcPr>
                </a:tc>
                <a:tc hMerge="1">
                  <a:txBody>
                    <a:bodyPr/>
                    <a:lstStyle/>
                    <a:p>
                      <a:endParaRPr lang="en-US"/>
                    </a:p>
                  </a:txBody>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C0C0C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gridSpan="2">
                  <a:txBody>
                    <a:bodyPr/>
                    <a:lstStyle/>
                    <a:p>
                      <a:pPr algn="ctr" fontAlgn="b"/>
                      <a:r>
                        <a:rPr lang="en-US" sz="1000" b="0" i="0" u="none" strike="noStrike" dirty="0">
                          <a:solidFill>
                            <a:srgbClr val="006411"/>
                          </a:solidFill>
                          <a:latin typeface="Calibri"/>
                        </a:rPr>
                        <a:t>R2=Rt/(1-(Rt/R1))</a:t>
                      </a:r>
                    </a:p>
                  </a:txBody>
                  <a:tcPr marL="11876" marR="11876" marT="11876" marB="0" anchor="b">
                    <a:lnL>
                      <a:noFill/>
                    </a:lnL>
                    <a:lnR w="6350" cap="flat" cmpd="sng" algn="ctr">
                      <a:solidFill>
                        <a:srgbClr val="C0C0C0"/>
                      </a:solidFill>
                      <a:prstDash val="solid"/>
                      <a:round/>
                      <a:headEnd type="none" w="med" len="med"/>
                      <a:tailEnd type="none" w="med" len="med"/>
                    </a:lnR>
                    <a:lnT>
                      <a:noFill/>
                    </a:lnT>
                    <a:lnB>
                      <a:noFill/>
                    </a:lnB>
                    <a:solidFill>
                      <a:srgbClr val="CCFFCC"/>
                    </a:solidFill>
                  </a:tcPr>
                </a:tc>
                <a:tc hMerge="1">
                  <a:txBody>
                    <a:bodyPr/>
                    <a:lstStyle/>
                    <a:p>
                      <a:endParaRPr lang="en-US"/>
                    </a:p>
                  </a:txBody>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r>
                        <a:rPr lang="en-US" sz="1000" b="0" i="0" u="none" strike="noStrike" dirty="0">
                          <a:solidFill>
                            <a:srgbClr val="333399"/>
                          </a:solidFill>
                          <a:latin typeface="Calibri"/>
                        </a:rPr>
                        <a:t>R1=</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4000</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r>
                        <a:rPr lang="en-US" sz="1000" b="0" i="0" u="none" strike="noStrike" dirty="0">
                          <a:solidFill>
                            <a:srgbClr val="333399"/>
                          </a:solidFill>
                          <a:latin typeface="Calibri"/>
                        </a:rPr>
                        <a:t>R2=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3762.541806</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C0C0C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a:noFill/>
                    </a:lnB>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Design</a:t>
                      </a: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solidFill>
                      <a:srgbClr val="4EE257"/>
                    </a:solidFill>
                  </a:tcPr>
                </a:tc>
                <a:tc>
                  <a:txBody>
                    <a:bodyPr/>
                    <a:lstStyle/>
                    <a:p>
                      <a:pPr algn="l" fontAlgn="b"/>
                      <a:r>
                        <a:rPr lang="en-US" sz="1000" b="0" i="0" u="none" strike="noStrike" dirty="0">
                          <a:solidFill>
                            <a:srgbClr val="000000"/>
                          </a:solidFill>
                          <a:latin typeface="Calibri"/>
                        </a:rPr>
                        <a:t>Measured</a:t>
                      </a: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solidFill>
                      <a:srgbClr val="4EE257"/>
                    </a:solidFill>
                  </a:tcPr>
                </a:tc>
                <a:tc>
                  <a:txBody>
                    <a:bodyPr/>
                    <a:lstStyle/>
                    <a:p>
                      <a:pPr algn="l" fontAlgn="b"/>
                      <a:r>
                        <a:rPr lang="en-US" sz="1000" b="0" i="0" u="none" strike="noStrike" dirty="0">
                          <a:solidFill>
                            <a:srgbClr val="000000"/>
                          </a:solidFill>
                          <a:latin typeface="Calibri"/>
                        </a:rPr>
                        <a:t>Calculated</a:t>
                      </a: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solidFill>
                      <a:srgbClr val="4EE257"/>
                    </a:solidFill>
                  </a:tcPr>
                </a:tc>
                <a:tc>
                  <a:txBody>
                    <a:bodyPr/>
                    <a:lstStyle/>
                    <a:p>
                      <a:pPr algn="l" fontAlgn="b"/>
                      <a:r>
                        <a:rPr lang="en-US" sz="1000" b="0" i="0" u="none" strike="noStrike" dirty="0">
                          <a:solidFill>
                            <a:srgbClr val="000000"/>
                          </a:solidFill>
                          <a:latin typeface="Calibri"/>
                        </a:rPr>
                        <a:t>Simulated</a:t>
                      </a: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solidFill>
                      <a:srgbClr val="4EE257"/>
                    </a:solidFill>
                  </a:tcPr>
                </a:tc>
                <a:tc>
                  <a:txBody>
                    <a:bodyPr/>
                    <a:lstStyle/>
                    <a:p>
                      <a:pPr algn="l" fontAlgn="b"/>
                      <a:r>
                        <a:rPr lang="en-US" sz="1000" b="0" i="0" u="none" strike="noStrike" dirty="0">
                          <a:solidFill>
                            <a:srgbClr val="000000"/>
                          </a:solidFill>
                          <a:latin typeface="Calibri"/>
                        </a:rPr>
                        <a:t>3 resistors</a:t>
                      </a:r>
                    </a:p>
                  </a:txBody>
                  <a:tcPr marL="11876" marR="11876" marT="11876" marB="0" anchor="b">
                    <a:lnL>
                      <a:noFill/>
                    </a:lnL>
                    <a:lnR>
                      <a:noFill/>
                    </a:lnR>
                    <a:lnT>
                      <a:noFill/>
                    </a:lnT>
                    <a:lnB w="6350" cap="flat" cmpd="sng" algn="ctr">
                      <a:solidFill>
                        <a:srgbClr val="808080"/>
                      </a:solidFill>
                      <a:prstDash val="solid"/>
                      <a:round/>
                      <a:headEnd type="none" w="med" len="med"/>
                      <a:tailEnd type="none" w="med" len="med"/>
                    </a:lnB>
                    <a:solidFill>
                      <a:srgbClr val="4EE257"/>
                    </a:solidFill>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a:noFill/>
                    </a:lnT>
                    <a:lnB w="6350" cap="flat" cmpd="sng" algn="ctr">
                      <a:solidFill>
                        <a:srgbClr val="C0C0C0"/>
                      </a:solidFill>
                      <a:prstDash val="solid"/>
                      <a:round/>
                      <a:headEnd type="none" w="med" len="med"/>
                      <a:tailEnd type="none" w="med" len="med"/>
                    </a:lnB>
                  </a:tcPr>
                </a:tc>
              </a:tr>
              <a:tr h="168641">
                <a:tc>
                  <a:txBody>
                    <a:bodyPr/>
                    <a:lstStyle/>
                    <a:p>
                      <a:pPr algn="l" fontAlgn="b"/>
                      <a:r>
                        <a:rPr lang="en-US" sz="1000" b="0" i="0" u="none" strike="noStrike" dirty="0">
                          <a:solidFill>
                            <a:srgbClr val="333399"/>
                          </a:solidFill>
                          <a:latin typeface="Calibri"/>
                        </a:rPr>
                        <a:t>V1=</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9</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9.005</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9</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9</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9.004</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V</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r>
              <a:tr h="168641">
                <a:tc>
                  <a:txBody>
                    <a:bodyPr/>
                    <a:lstStyle/>
                    <a:p>
                      <a:pPr algn="l" fontAlgn="b"/>
                      <a:r>
                        <a:rPr lang="en-US" sz="1000" b="0" i="0" u="none" strike="noStrike" dirty="0">
                          <a:solidFill>
                            <a:srgbClr val="333399"/>
                          </a:solidFill>
                          <a:latin typeface="Calibri"/>
                        </a:rPr>
                        <a:t>It=</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4.642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4.4288</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4.642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4.642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4.6308</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mA</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r>
              <a:tr h="168641">
                <a:tc>
                  <a:txBody>
                    <a:bodyPr/>
                    <a:lstStyle/>
                    <a:p>
                      <a:pPr algn="l" fontAlgn="b"/>
                      <a:r>
                        <a:rPr lang="en-US" sz="1000" b="0" i="0" u="none" strike="noStrike" dirty="0">
                          <a:solidFill>
                            <a:srgbClr val="333399"/>
                          </a:solidFill>
                          <a:latin typeface="Calibri"/>
                        </a:rPr>
                        <a:t>Rt=</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1938.82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1932.2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1938.819474</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1939</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1842.2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r>
              <a:tr h="168641">
                <a:tc>
                  <a:txBody>
                    <a:bodyPr/>
                    <a:lstStyle/>
                    <a:p>
                      <a:pPr algn="l" fontAlgn="b"/>
                      <a:r>
                        <a:rPr lang="en-US" sz="1000" b="0" i="0" u="none" strike="noStrike" dirty="0">
                          <a:solidFill>
                            <a:srgbClr val="333399"/>
                          </a:solidFill>
                          <a:latin typeface="Calibri"/>
                        </a:rPr>
                        <a:t>R1=</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4000</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3862.4</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4000</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4000</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5592.7</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r>
              <a:tr h="325405">
                <a:tc>
                  <a:txBody>
                    <a:bodyPr/>
                    <a:lstStyle/>
                    <a:p>
                      <a:pPr algn="l" fontAlgn="b"/>
                      <a:r>
                        <a:rPr lang="en-US" sz="1000" b="0" i="0" u="none" strike="noStrike" dirty="0">
                          <a:solidFill>
                            <a:srgbClr val="333399"/>
                          </a:solidFill>
                          <a:latin typeface="Calibri"/>
                        </a:rPr>
                        <a:t>R2=</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000" b="1" i="0" u="none" strike="noStrike" dirty="0">
                          <a:solidFill>
                            <a:srgbClr val="FF6600"/>
                          </a:solidFill>
                          <a:latin typeface="Calibri"/>
                        </a:rPr>
                        <a:t>3762.5438</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3862.1</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3762.541806</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3762.543786</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1000" b="1" i="0" u="none" strike="noStrike" dirty="0">
                          <a:solidFill>
                            <a:srgbClr val="FF6600"/>
                          </a:solidFill>
                          <a:latin typeface="Calibri"/>
                        </a:rPr>
                        <a:t>6782.1</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r>
              <a:tr h="168641">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11876" marR="11876" marT="11876" marB="0" anchor="b">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r" fontAlgn="b"/>
                      <a:r>
                        <a:rPr lang="en-US" sz="1000" b="1" i="0" u="none" strike="noStrike" dirty="0">
                          <a:solidFill>
                            <a:srgbClr val="FF6600"/>
                          </a:solidFill>
                          <a:latin typeface="Calibri"/>
                        </a:rPr>
                        <a:t>4618.9</a:t>
                      </a:r>
                    </a:p>
                  </a:txBody>
                  <a:tcPr marL="11876" marR="11876" marT="11876"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Ω</a:t>
                      </a:r>
                    </a:p>
                  </a:txBody>
                  <a:tcPr marL="11876" marR="11876" marT="11876"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r>
            </a:tbl>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35</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 5 – Black Box Design in Parallel</a:t>
            </a:r>
          </a:p>
        </p:txBody>
      </p:sp>
      <p:graphicFrame>
        <p:nvGraphicFramePr>
          <p:cNvPr id="4" name="Table 3"/>
          <p:cNvGraphicFramePr>
            <a:graphicFrameLocks noGrp="1"/>
          </p:cNvGraphicFramePr>
          <p:nvPr>
            <p:extLst>
              <p:ext uri="{D42A27DB-BD31-4B8C-83A1-F6EECF244321}">
                <p14:modId xmlns:p14="http://schemas.microsoft.com/office/powerpoint/2010/main" val="1672279430"/>
              </p:ext>
            </p:extLst>
          </p:nvPr>
        </p:nvGraphicFramePr>
        <p:xfrm>
          <a:off x="1603948" y="2438400"/>
          <a:ext cx="4737100" cy="2885440"/>
        </p:xfrm>
        <a:graphic>
          <a:graphicData uri="http://schemas.openxmlformats.org/drawingml/2006/table">
            <a:tbl>
              <a:tblPr/>
              <a:tblGrid>
                <a:gridCol w="1524000"/>
                <a:gridCol w="914400"/>
                <a:gridCol w="749300"/>
                <a:gridCol w="787400"/>
                <a:gridCol w="762000"/>
              </a:tblGrid>
              <a:tr h="177800">
                <a:tc gridSpan="5">
                  <a:txBody>
                    <a:bodyPr/>
                    <a:lstStyle/>
                    <a:p>
                      <a:pPr algn="ctr" fontAlgn="b"/>
                      <a:r>
                        <a:rPr lang="en-US" sz="1100" b="0" i="0" u="none" strike="noStrike" dirty="0" smtClean="0">
                          <a:solidFill>
                            <a:srgbClr val="900000"/>
                          </a:solidFill>
                          <a:latin typeface="Calibri"/>
                        </a:rPr>
                        <a:t>Equipment </a:t>
                      </a:r>
                      <a:r>
                        <a:rPr lang="en-US" sz="1100" b="0" i="0" u="none" strike="noStrike" dirty="0">
                          <a:solidFill>
                            <a:srgbClr val="900000"/>
                          </a:solidFill>
                          <a:latin typeface="Calibri"/>
                        </a:rPr>
                        <a:t>Needed</a:t>
                      </a:r>
                    </a:p>
                  </a:txBody>
                  <a:tcPr marL="12700" marR="12700" marT="12700" marB="0" anchor="b">
                    <a:lnL>
                      <a:noFill/>
                    </a:lnL>
                    <a:lnR>
                      <a:noFill/>
                    </a:lnR>
                    <a:lnT>
                      <a:noFill/>
                    </a:lnT>
                    <a:lnB>
                      <a:noFill/>
                    </a:lnB>
                    <a:solidFill>
                      <a:srgbClr val="FF99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gridSpan="2">
                  <a:txBody>
                    <a:bodyPr/>
                    <a:lstStyle/>
                    <a:p>
                      <a:pPr algn="ctr" fontAlgn="b"/>
                      <a:r>
                        <a:rPr lang="en-US" sz="1100" b="0" i="0" u="none" strike="noStrike" dirty="0" smtClean="0">
                          <a:solidFill>
                            <a:srgbClr val="006411"/>
                          </a:solidFill>
                          <a:latin typeface="Calibri"/>
                        </a:rPr>
                        <a:t>Digital </a:t>
                      </a:r>
                      <a:r>
                        <a:rPr lang="en-US" sz="1100" b="0" i="0" u="none" strike="noStrike" dirty="0">
                          <a:solidFill>
                            <a:srgbClr val="006411"/>
                          </a:solidFill>
                          <a:latin typeface="Calibri"/>
                        </a:rPr>
                        <a:t>Multimeter</a:t>
                      </a:r>
                    </a:p>
                  </a:txBody>
                  <a:tcPr marL="12700" marR="12700" marT="12700" marB="0" anchor="b">
                    <a:lnL>
                      <a:noFill/>
                    </a:lnL>
                    <a:lnR>
                      <a:noFill/>
                    </a:lnR>
                    <a:lnT>
                      <a:noFill/>
                    </a:lnT>
                    <a:lnB>
                      <a:noFill/>
                    </a:lnB>
                    <a:solidFill>
                      <a:srgbClr val="CCFFCC"/>
                    </a:solidFill>
                  </a:tcPr>
                </a:tc>
                <a:tc hMerge="1">
                  <a:txBody>
                    <a:bodyPr/>
                    <a:lstStyle/>
                    <a:p>
                      <a:endParaRPr lang="en-US"/>
                    </a:p>
                  </a:txBody>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Make:</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l" fontAlgn="b"/>
                      <a:r>
                        <a:rPr lang="en-US" sz="1100" b="1" i="0" u="none" strike="noStrike" dirty="0">
                          <a:solidFill>
                            <a:srgbClr val="FF6600"/>
                          </a:solidFill>
                          <a:latin typeface="Calibri"/>
                        </a:rPr>
                        <a:t>GW Instek</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Model:</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l" fontAlgn="b"/>
                      <a:r>
                        <a:rPr lang="en-US" sz="1100" b="1" i="0" u="none" strike="noStrike" dirty="0">
                          <a:solidFill>
                            <a:srgbClr val="FF6600"/>
                          </a:solidFill>
                          <a:latin typeface="Calibri"/>
                        </a:rPr>
                        <a:t>GDM - 8245</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SN:</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l" fontAlgn="b"/>
                      <a:r>
                        <a:rPr lang="en-US" sz="1100" b="1" i="0" u="none" strike="noStrike" dirty="0">
                          <a:solidFill>
                            <a:srgbClr val="FF6600"/>
                          </a:solidFill>
                          <a:latin typeface="Calibri"/>
                        </a:rPr>
                        <a:t>CL860237</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Resistor Color Code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gridSpan="3">
                  <a:txBody>
                    <a:bodyPr/>
                    <a:lstStyle/>
                    <a:p>
                      <a:pPr algn="ctr" fontAlgn="b"/>
                      <a:r>
                        <a:rPr lang="en-US" sz="1100" b="0" i="0" u="none" strike="noStrike" dirty="0">
                          <a:solidFill>
                            <a:srgbClr val="006411"/>
                          </a:solidFill>
                          <a:latin typeface="Calibri"/>
                        </a:rPr>
                        <a:t>Orange, White, Red, Gold</a:t>
                      </a:r>
                    </a:p>
                  </a:txBody>
                  <a:tcPr marL="12700" marR="12700" marT="12700" marB="0" anchor="b">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Resistor value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1" i="0" u="none" strike="noStrike" dirty="0">
                          <a:solidFill>
                            <a:srgbClr val="FF6600"/>
                          </a:solidFill>
                          <a:latin typeface="Calibri"/>
                        </a:rPr>
                        <a:t>3900</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100" b="0" i="0" u="none" strike="noStrike" dirty="0">
                          <a:solidFill>
                            <a:srgbClr val="000000"/>
                          </a:solidFill>
                          <a:latin typeface="Calibri"/>
                        </a:rPr>
                        <a:t>Ohm</a:t>
                      </a:r>
                    </a:p>
                  </a:txBody>
                  <a:tcPr marL="12700" marR="12700" marT="1270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Resistor Tolerance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1" i="0" u="none" strike="noStrike" dirty="0">
                          <a:solidFill>
                            <a:srgbClr val="FF6600"/>
                          </a:solidFill>
                          <a:latin typeface="Calibri"/>
                        </a:rPr>
                        <a:t>5</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100" b="0" i="0" u="none" strike="noStrike" dirty="0">
                          <a:solidFill>
                            <a:srgbClr val="000000"/>
                          </a:solidFill>
                          <a:latin typeface="Calibri"/>
                        </a:rPr>
                        <a:t>%</a:t>
                      </a:r>
                    </a:p>
                  </a:txBody>
                  <a:tcPr marL="12700" marR="12700" marT="1270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5% of design Rt=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b"/>
                      <a:r>
                        <a:rPr lang="en-US" sz="1100" b="1" i="0" u="none" strike="noStrike" dirty="0">
                          <a:solidFill>
                            <a:srgbClr val="FF6600"/>
                          </a:solidFill>
                          <a:latin typeface="Calibri"/>
                        </a:rPr>
                        <a:t>96.941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100" b="0" i="0" u="none" strike="noStrike" dirty="0">
                          <a:solidFill>
                            <a:srgbClr val="000000"/>
                          </a:solidFill>
                          <a:latin typeface="Calibri"/>
                        </a:rPr>
                        <a:t>Ω</a:t>
                      </a:r>
                    </a:p>
                  </a:txBody>
                  <a:tcPr marL="12700" marR="12700" marT="1270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Rt - 5%=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b"/>
                      <a:r>
                        <a:rPr lang="en-US" sz="1100" b="1" i="0" u="none" strike="noStrike" dirty="0">
                          <a:solidFill>
                            <a:srgbClr val="FF6600"/>
                          </a:solidFill>
                          <a:latin typeface="Calibri"/>
                        </a:rPr>
                        <a:t>1841.879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808080"/>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3 resistors Rt=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b"/>
                      <a:r>
                        <a:rPr lang="en-US" sz="1100" b="1" i="0" u="none" strike="noStrike" dirty="0">
                          <a:solidFill>
                            <a:srgbClr val="FF6600"/>
                          </a:solidFill>
                          <a:latin typeface="Calibri"/>
                        </a:rPr>
                        <a:t>1842.2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r>
                        <a:rPr lang="en-US" sz="1100" b="0" i="0" u="none" strike="noStrike" dirty="0">
                          <a:solidFill>
                            <a:srgbClr val="333399"/>
                          </a:solidFill>
                          <a:latin typeface="Calibri"/>
                        </a:rPr>
                        <a:t>Percent off=</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b"/>
                      <a:r>
                        <a:rPr lang="en-US" sz="1100" b="1" i="0" u="none" strike="noStrike" dirty="0">
                          <a:solidFill>
                            <a:srgbClr val="FF6600"/>
                          </a:solidFill>
                          <a:latin typeface="Calibri"/>
                        </a:rPr>
                        <a:t>0.049834435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808080"/>
                      </a:solidFill>
                      <a:prstDash val="solid"/>
                      <a:round/>
                      <a:headEnd type="none" w="med" len="med"/>
                      <a:tailEnd type="none" w="med" len="med"/>
                    </a:lnL>
                    <a:lnR>
                      <a:noFill/>
                    </a:lnR>
                    <a:lnT>
                      <a:noFill/>
                    </a:lnT>
                    <a:lnB w="6350" cap="flat" cmpd="sng" algn="ctr">
                      <a:solidFill>
                        <a:srgbClr val="C0C0C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FF6600"/>
                          </a:solidFill>
                          <a:latin typeface="Calibri"/>
                        </a:rPr>
                        <a:t>4.983443538</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l" fontAlgn="b"/>
                      <a:r>
                        <a:rPr lang="en-US" sz="1100" b="0" i="0" u="none" strike="noStrike" dirty="0">
                          <a:solidFill>
                            <a:srgbClr val="000000"/>
                          </a:solidFill>
                          <a:latin typeface="Calibri"/>
                        </a:rPr>
                        <a:t>%</a:t>
                      </a:r>
                    </a:p>
                  </a:txBody>
                  <a:tcPr marL="12700" marR="12700" marT="1270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58C"/>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w="6350" cap="flat" cmpd="sng" algn="ctr">
                      <a:solidFill>
                        <a:srgbClr val="C0C0C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bl>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36</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a:t>
            </a:r>
            <a:r>
              <a:rPr lang="en-US" dirty="0" smtClean="0"/>
              <a:t>5 </a:t>
            </a:r>
            <a:r>
              <a:rPr lang="en-US" dirty="0" smtClean="0"/>
              <a:t>– Black Box Design</a:t>
            </a:r>
            <a:endParaRPr lang="en-US" dirty="0"/>
          </a:p>
        </p:txBody>
      </p:sp>
      <p:sp>
        <p:nvSpPr>
          <p:cNvPr id="4" name="Date Placeholder 3"/>
          <p:cNvSpPr>
            <a:spLocks noGrp="1"/>
          </p:cNvSpPr>
          <p:nvPr>
            <p:ph type="dt" sz="half" idx="10"/>
          </p:nvPr>
        </p:nvSpPr>
        <p:spPr/>
        <p:txBody>
          <a:bodyPr/>
          <a:lstStyle/>
          <a:p>
            <a:fld id="{F2A5A094-BD34-481F-970B-48A302DAB949}" type="datetime1">
              <a:rPr lang="en-US" smtClean="0"/>
              <a:t>5/1/2015</a:t>
            </a:fld>
            <a:endParaRPr lang="en-US"/>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37</a:t>
            </a:fld>
            <a:endParaRPr lang="en-US"/>
          </a:p>
        </p:txBody>
      </p:sp>
      <p:sp>
        <p:nvSpPr>
          <p:cNvPr id="9" name="Content Placeholder 8"/>
          <p:cNvSpPr>
            <a:spLocks noGrp="1"/>
          </p:cNvSpPr>
          <p:nvPr>
            <p:ph idx="1"/>
          </p:nvPr>
        </p:nvSpPr>
        <p:spPr>
          <a:xfrm>
            <a:off x="2286000" y="4724400"/>
            <a:ext cx="2057400" cy="990601"/>
          </a:xfrm>
        </p:spPr>
        <p:txBody>
          <a:bodyPr>
            <a:normAutofit/>
          </a:bodyPr>
          <a:lstStyle/>
          <a:p>
            <a:pPr marL="0" indent="0">
              <a:buNone/>
            </a:pPr>
            <a:r>
              <a:rPr lang="en-US" sz="4800" dirty="0" smtClean="0"/>
              <a:t>V = IR</a:t>
            </a:r>
            <a:endParaRPr lang="en-US" sz="4800" dirty="0"/>
          </a:p>
        </p:txBody>
      </p:sp>
      <mc:AlternateContent xmlns:mc="http://schemas.openxmlformats.org/markup-compatibility/2006">
        <mc:Choice xmlns:a14="http://schemas.microsoft.com/office/drawing/2010/main" Requires="a14">
          <p:sp>
            <p:nvSpPr>
              <p:cNvPr id="10" name="TextBox 9"/>
              <p:cNvSpPr txBox="1"/>
              <p:nvPr/>
            </p:nvSpPr>
            <p:spPr>
              <a:xfrm>
                <a:off x="1600200" y="2581492"/>
                <a:ext cx="5257800" cy="14098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𝑅𝑇</m:t>
                      </m:r>
                      <m:r>
                        <a:rPr lang="en-US" sz="4400" b="0" i="1" smtClean="0">
                          <a:latin typeface="Cambria Math" panose="02040503050406030204" pitchFamily="18" charset="0"/>
                        </a:rPr>
                        <m:t>= </m:t>
                      </m:r>
                      <m:f>
                        <m:fPr>
                          <m:ctrlPr>
                            <a:rPr lang="en-US" sz="4400" b="0" i="1" smtClean="0">
                              <a:latin typeface="Cambria Math" panose="02040503050406030204" pitchFamily="18" charset="0"/>
                            </a:rPr>
                          </m:ctrlPr>
                        </m:fPr>
                        <m:num>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𝑅</m:t>
                              </m:r>
                            </m:e>
                            <m:sub>
                              <m:r>
                                <a:rPr lang="en-US" sz="4400" b="0" i="1" smtClean="0">
                                  <a:latin typeface="Cambria Math" panose="02040503050406030204" pitchFamily="18" charset="0"/>
                                </a:rPr>
                                <m:t>1</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𝑅</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m:t>
                          </m:r>
                        </m:num>
                        <m:den>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𝑅</m:t>
                              </m:r>
                            </m:e>
                            <m:sub>
                              <m:r>
                                <a:rPr lang="en-US" sz="4400" b="0" i="1" smtClean="0">
                                  <a:latin typeface="Cambria Math" panose="02040503050406030204" pitchFamily="18" charset="0"/>
                                </a:rPr>
                                <m:t>1</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𝑅</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m:t>
                          </m:r>
                        </m:den>
                      </m:f>
                    </m:oMath>
                  </m:oMathPara>
                </a14:m>
                <a:endParaRPr lang="en-US" sz="4400" dirty="0"/>
              </a:p>
            </p:txBody>
          </p:sp>
        </mc:Choice>
        <mc:Fallback>
          <p:sp>
            <p:nvSpPr>
              <p:cNvPr id="10" name="TextBox 9"/>
              <p:cNvSpPr txBox="1">
                <a:spLocks noRot="1" noChangeAspect="1" noMove="1" noResize="1" noEditPoints="1" noAdjustHandles="1" noChangeArrowheads="1" noChangeShapeType="1" noTextEdit="1"/>
              </p:cNvSpPr>
              <p:nvPr/>
            </p:nvSpPr>
            <p:spPr>
              <a:xfrm>
                <a:off x="1600200" y="2581492"/>
                <a:ext cx="5257800" cy="1409810"/>
              </a:xfrm>
              <a:prstGeom prst="rect">
                <a:avLst/>
              </a:prstGeom>
              <a:blipFill rotWithShape="0">
                <a:blip r:embed="rId2"/>
                <a:stretch>
                  <a:fillRect/>
                </a:stretch>
              </a:blipFill>
            </p:spPr>
            <p:txBody>
              <a:bodyPr/>
              <a:lstStyle/>
              <a:p>
                <a:r>
                  <a:rPr lang="en-US">
                    <a:noFill/>
                  </a:rPr>
                  <a:t> </a:t>
                </a:r>
              </a:p>
            </p:txBody>
          </p:sp>
        </mc:Fallback>
      </mc:AlternateContent>
      <p:sp>
        <p:nvSpPr>
          <p:cNvPr id="11" name="TextBox 10"/>
          <p:cNvSpPr txBox="1"/>
          <p:nvPr/>
        </p:nvSpPr>
        <p:spPr>
          <a:xfrm>
            <a:off x="609600" y="1524000"/>
            <a:ext cx="7955280" cy="381000"/>
          </a:xfrm>
          <a:prstGeom prst="rect">
            <a:avLst/>
          </a:prstGeom>
          <a:noFill/>
        </p:spPr>
        <p:txBody>
          <a:bodyPr wrap="square" rtlCol="0">
            <a:spAutoFit/>
          </a:bodyPr>
          <a:lstStyle/>
          <a:p>
            <a:pPr algn="ctr"/>
            <a:r>
              <a:rPr lang="en-US" dirty="0" smtClean="0"/>
              <a:t>Equations Used</a:t>
            </a:r>
            <a:endParaRPr lang="en-US" dirty="0"/>
          </a:p>
        </p:txBody>
      </p:sp>
      <p:sp>
        <p:nvSpPr>
          <p:cNvPr id="12" name="TextBox 11"/>
          <p:cNvSpPr txBox="1"/>
          <p:nvPr/>
        </p:nvSpPr>
        <p:spPr>
          <a:xfrm>
            <a:off x="2286000" y="2209800"/>
            <a:ext cx="2819400" cy="369332"/>
          </a:xfrm>
          <a:prstGeom prst="rect">
            <a:avLst/>
          </a:prstGeom>
          <a:noFill/>
        </p:spPr>
        <p:txBody>
          <a:bodyPr wrap="square" rtlCol="0">
            <a:spAutoFit/>
          </a:bodyPr>
          <a:lstStyle/>
          <a:p>
            <a:r>
              <a:rPr lang="en-US" dirty="0" smtClean="0"/>
              <a:t>Two Resistors In Parallel</a:t>
            </a:r>
            <a:endParaRPr lang="en-US" dirty="0"/>
          </a:p>
        </p:txBody>
      </p:sp>
      <p:sp>
        <p:nvSpPr>
          <p:cNvPr id="13" name="TextBox 12"/>
          <p:cNvSpPr txBox="1"/>
          <p:nvPr/>
        </p:nvSpPr>
        <p:spPr>
          <a:xfrm>
            <a:off x="2247900" y="4355068"/>
            <a:ext cx="1981200" cy="369332"/>
          </a:xfrm>
          <a:prstGeom prst="rect">
            <a:avLst/>
          </a:prstGeom>
          <a:noFill/>
        </p:spPr>
        <p:txBody>
          <a:bodyPr wrap="square" rtlCol="0">
            <a:spAutoFit/>
          </a:bodyPr>
          <a:lstStyle/>
          <a:p>
            <a:r>
              <a:rPr lang="en-US" dirty="0" smtClean="0"/>
              <a:t>Ohm’s Law</a:t>
            </a:r>
            <a:endParaRPr lang="en-US" dirty="0"/>
          </a:p>
        </p:txBody>
      </p:sp>
      <p:sp>
        <p:nvSpPr>
          <p:cNvPr id="14" name="Rectangle 13"/>
          <p:cNvSpPr/>
          <p:nvPr/>
        </p:nvSpPr>
        <p:spPr>
          <a:xfrm>
            <a:off x="2247900" y="2207440"/>
            <a:ext cx="4076700" cy="19657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47900" y="4191000"/>
            <a:ext cx="4076700"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34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84732"/>
            <a:ext cx="7856538" cy="1310062"/>
          </a:xfrm>
        </p:spPr>
        <p:txBody>
          <a:bodyPr/>
          <a:lstStyle/>
          <a:p>
            <a:r>
              <a:rPr lang="en-US" dirty="0" smtClean="0"/>
              <a:t>Lab 5 - Multisim</a:t>
            </a:r>
            <a:endParaRPr lang="en-US" dirty="0"/>
          </a:p>
        </p:txBody>
      </p:sp>
      <p:pic>
        <p:nvPicPr>
          <p:cNvPr id="4" name="Picture 3"/>
          <p:cNvPicPr>
            <a:picLocks noChangeAspect="1"/>
          </p:cNvPicPr>
          <p:nvPr/>
        </p:nvPicPr>
        <p:blipFill>
          <a:blip r:embed="rId2"/>
          <a:stretch>
            <a:fillRect/>
          </a:stretch>
        </p:blipFill>
        <p:spPr>
          <a:xfrm>
            <a:off x="2004219" y="1346200"/>
            <a:ext cx="5130800" cy="5511800"/>
          </a:xfrm>
          <a:prstGeom prst="rect">
            <a:avLst/>
          </a:prstGeom>
        </p:spPr>
      </p:pic>
      <p:sp>
        <p:nvSpPr>
          <p:cNvPr id="3" name="Slide Number Placeholder 2"/>
          <p:cNvSpPr>
            <a:spLocks noGrp="1"/>
          </p:cNvSpPr>
          <p:nvPr>
            <p:ph type="sldNum" sz="quarter" idx="12"/>
          </p:nvPr>
        </p:nvSpPr>
        <p:spPr/>
        <p:txBody>
          <a:bodyPr/>
          <a:lstStyle/>
          <a:p>
            <a:fld id="{B56787A9-B01A-6745-85EE-08F7B21F3578}" type="slidenum">
              <a:rPr lang="en-US" smtClean="0"/>
              <a:t>38</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 Visual</a:t>
            </a:r>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39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651" y="1565144"/>
            <a:ext cx="6388274" cy="4791206"/>
          </a:xfrm>
          <a:prstGeom prst="rect">
            <a:avLst/>
          </a:prstGeom>
        </p:spPr>
      </p:pic>
      <p:sp>
        <p:nvSpPr>
          <p:cNvPr id="6" name="Footer Placeholder 5"/>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400" dirty="0" smtClean="0">
                <a:solidFill>
                  <a:srgbClr val="FFFF00"/>
                </a:solidFill>
              </a:rPr>
              <a:t>Lab </a:t>
            </a:r>
            <a:r>
              <a:rPr lang="en-US" sz="4400" dirty="0">
                <a:solidFill>
                  <a:srgbClr val="FFFF00"/>
                </a:solidFill>
              </a:rPr>
              <a:t>1</a:t>
            </a:r>
            <a:r>
              <a:rPr lang="en-US" sz="4400" dirty="0" smtClean="0">
                <a:solidFill>
                  <a:srgbClr val="FFFF00"/>
                </a:solidFill>
              </a:rPr>
              <a:t> – Resistor Variability</a:t>
            </a:r>
            <a:endParaRPr lang="en-US" sz="4400"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4</a:t>
            </a:fld>
            <a:endParaRPr lang="en-US"/>
          </a:p>
        </p:txBody>
      </p:sp>
      <p:sp>
        <p:nvSpPr>
          <p:cNvPr id="3" name="Footer Placeholder 2"/>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259037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 Conclusion</a:t>
            </a:r>
            <a:endParaRPr lang="en-US" dirty="0"/>
          </a:p>
        </p:txBody>
      </p:sp>
      <p:sp>
        <p:nvSpPr>
          <p:cNvPr id="3" name="Content Placeholder 2"/>
          <p:cNvSpPr>
            <a:spLocks noGrp="1"/>
          </p:cNvSpPr>
          <p:nvPr>
            <p:ph idx="1"/>
          </p:nvPr>
        </p:nvSpPr>
        <p:spPr/>
        <p:txBody>
          <a:bodyPr/>
          <a:lstStyle/>
          <a:p>
            <a:pPr marL="0" indent="0">
              <a:buNone/>
            </a:pPr>
            <a:r>
              <a:rPr lang="en-US" dirty="0"/>
              <a:t>Summary:</a:t>
            </a:r>
          </a:p>
          <a:p>
            <a:pPr>
              <a:buClr>
                <a:srgbClr val="FFFF00"/>
              </a:buClr>
              <a:buFont typeface="Wingdings" panose="05000000000000000000" pitchFamily="2" charset="2"/>
              <a:buChar char="Ø"/>
            </a:pPr>
            <a:r>
              <a:rPr lang="en-US" dirty="0"/>
              <a:t>Using the information provided about the circuit, we were able to determine what components were hidden under the black box. </a:t>
            </a:r>
          </a:p>
          <a:p>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40</a:t>
            </a:fld>
            <a:endParaRPr lang="en-US" dirty="0"/>
          </a:p>
        </p:txBody>
      </p:sp>
    </p:spTree>
    <p:extLst>
      <p:ext uri="{BB962C8B-B14F-4D97-AF65-F5344CB8AC3E}">
        <p14:creationId xmlns:p14="http://schemas.microsoft.com/office/powerpoint/2010/main" val="264033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Lab 6 – Nothing</a:t>
            </a:r>
            <a:endParaRPr lang="en-US" dirty="0">
              <a:solidFill>
                <a:srgbClr val="FFFF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0047" y="1600200"/>
            <a:ext cx="6176919" cy="4638675"/>
          </a:xfrm>
        </p:spPr>
      </p:pic>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41</a:t>
            </a:fld>
            <a:endParaRPr lang="en-US" dirty="0"/>
          </a:p>
        </p:txBody>
      </p:sp>
    </p:spTree>
    <p:extLst>
      <p:ext uri="{BB962C8B-B14F-4D97-AF65-F5344CB8AC3E}">
        <p14:creationId xmlns:p14="http://schemas.microsoft.com/office/powerpoint/2010/main" val="147763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dirty="0" smtClean="0">
                <a:solidFill>
                  <a:srgbClr val="FFFF00"/>
                </a:solidFill>
              </a:rPr>
              <a:t>Lab 7 – Parallel Resistor Circuit </a:t>
            </a:r>
            <a:endParaRPr lang="en-US" dirty="0">
              <a:solidFill>
                <a:srgbClr val="FFFF00"/>
              </a:solidFill>
            </a:endParaRPr>
          </a:p>
        </p:txBody>
      </p:sp>
      <p:sp>
        <p:nvSpPr>
          <p:cNvPr id="6" name="Slide Number Placeholder 5"/>
          <p:cNvSpPr>
            <a:spLocks noGrp="1"/>
          </p:cNvSpPr>
          <p:nvPr>
            <p:ph type="sldNum" sz="quarter" idx="11"/>
          </p:nvPr>
        </p:nvSpPr>
        <p:spPr/>
        <p:txBody>
          <a:bodyPr/>
          <a:lstStyle/>
          <a:p>
            <a:fld id="{EAB5C395-79AD-49A4-B822-CCDE37EF0A33}" type="slidenum">
              <a:rPr lang="en-US" smtClean="0"/>
              <a:pPr/>
              <a:t>42</a:t>
            </a:fld>
            <a:endParaRPr lang="en-US"/>
          </a:p>
        </p:txBody>
      </p:sp>
      <p:sp>
        <p:nvSpPr>
          <p:cNvPr id="5" name="Footer Placeholder 4"/>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66748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a:t>
            </a:r>
            <a:r>
              <a:rPr lang="en-US" dirty="0"/>
              <a:t>7- 4 Parallel Resistor Circuit</a:t>
            </a:r>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p:txBody>
          <a:bodyPr>
            <a:normAutofit/>
          </a:bodyPr>
          <a:lstStyle/>
          <a:p>
            <a:pPr>
              <a:buClr>
                <a:srgbClr val="FFFF00"/>
              </a:buClr>
              <a:buFont typeface="Wingdings" panose="05000000000000000000" pitchFamily="2" charset="2"/>
              <a:buChar char="Ø"/>
            </a:pPr>
            <a:r>
              <a:rPr lang="en-US" dirty="0" smtClean="0"/>
              <a:t>The purpose of this lab was to learn about parallel circuits</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92500" lnSpcReduction="20000"/>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SN-CL860334</a:t>
            </a:r>
          </a:p>
          <a:p>
            <a:pPr>
              <a:buClr>
                <a:srgbClr val="FFFF00"/>
              </a:buClr>
              <a:buFont typeface="Wingdings" panose="05000000000000000000" pitchFamily="2" charset="2"/>
              <a:buChar char="Ø"/>
            </a:pPr>
            <a:r>
              <a:rPr lang="en-US" dirty="0"/>
              <a:t>3</a:t>
            </a:r>
            <a:r>
              <a:rPr lang="en-US" dirty="0" smtClean="0"/>
              <a:t> –</a:t>
            </a:r>
            <a:r>
              <a:rPr lang="en-US" dirty="0" smtClean="0">
                <a:latin typeface="Calibri" panose="020F0502020204030204" pitchFamily="34" charset="0"/>
              </a:rPr>
              <a:t>resistors</a:t>
            </a:r>
          </a:p>
          <a:p>
            <a:pPr lvl="1">
              <a:buClr>
                <a:srgbClr val="FFFF00"/>
              </a:buClr>
              <a:buFont typeface="Wingdings" panose="05000000000000000000" pitchFamily="2" charset="2"/>
              <a:buChar char="Ø"/>
            </a:pPr>
            <a:r>
              <a:rPr lang="en-US" dirty="0" smtClean="0">
                <a:latin typeface="Calibri" panose="020F0502020204030204" pitchFamily="34" charset="0"/>
              </a:rPr>
              <a:t>Standard</a:t>
            </a: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smtClean="0"/>
              <a:t>Make-Nation Instruments</a:t>
            </a:r>
          </a:p>
          <a:p>
            <a:pPr lvl="1">
              <a:buClr>
                <a:srgbClr val="FFFF00"/>
              </a:buClr>
              <a:buFont typeface="Wingdings" panose="05000000000000000000" pitchFamily="2" charset="2"/>
              <a:buChar char="Ø"/>
            </a:pPr>
            <a:r>
              <a:rPr lang="en-US" dirty="0" smtClean="0"/>
              <a:t>Model-</a:t>
            </a:r>
            <a:r>
              <a:rPr lang="en-US" dirty="0"/>
              <a:t>NI ELVIS II</a:t>
            </a:r>
          </a:p>
          <a:p>
            <a:pPr lvl="1">
              <a:buClr>
                <a:srgbClr val="FFFF00"/>
              </a:buClr>
              <a:buFont typeface="Wingdings" panose="05000000000000000000" pitchFamily="2" charset="2"/>
              <a:buChar char="Ø"/>
            </a:pPr>
            <a:r>
              <a:rPr lang="en-US" dirty="0" smtClean="0"/>
              <a:t>SN-</a:t>
            </a:r>
            <a:r>
              <a:rPr lang="en-US" dirty="0"/>
              <a:t>166CF1</a:t>
            </a:r>
          </a:p>
          <a:p>
            <a:pPr lvl="1"/>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43</a:t>
            </a:fld>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641350" y="3960937"/>
            <a:ext cx="3411220" cy="1664335"/>
          </a:xfrm>
          <a:prstGeom prst="rect">
            <a:avLst/>
          </a:prstGeom>
          <a:noFill/>
          <a:ln>
            <a:noFill/>
          </a:ln>
        </p:spPr>
      </p:pic>
      <p:sp>
        <p:nvSpPr>
          <p:cNvPr id="4" name="Footer Placeholder 3"/>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65359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Lab </a:t>
            </a:r>
            <a:r>
              <a:rPr lang="en-US" dirty="0" smtClean="0"/>
              <a:t>7 </a:t>
            </a:r>
            <a:r>
              <a:rPr lang="en-US" dirty="0"/>
              <a:t>– Parallel Resistor Circuit </a:t>
            </a:r>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will calculate the values of a circuit containing resistors in parallel. </a:t>
            </a:r>
          </a:p>
          <a:p>
            <a:pPr>
              <a:buClr>
                <a:srgbClr val="FFFF00"/>
              </a:buClr>
              <a:buFont typeface="Wingdings" panose="05000000000000000000" pitchFamily="2" charset="2"/>
              <a:buChar char="Ø"/>
            </a:pPr>
            <a:r>
              <a:rPr lang="en-US" dirty="0" smtClean="0"/>
              <a:t>We will calculate the values in Excel, simulate the circuit in </a:t>
            </a:r>
            <a:r>
              <a:rPr lang="en-US" dirty="0" err="1" smtClean="0"/>
              <a:t>Multisim</a:t>
            </a:r>
            <a:r>
              <a:rPr lang="en-US" dirty="0" smtClean="0"/>
              <a:t>, and measure the actual circuit in the lab. </a:t>
            </a:r>
            <a:endParaRPr lang="en-US"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44</a:t>
            </a:fld>
            <a:endParaRPr lang="en-US"/>
          </a:p>
        </p:txBody>
      </p:sp>
    </p:spTree>
    <p:extLst>
      <p:ext uri="{BB962C8B-B14F-4D97-AF65-F5344CB8AC3E}">
        <p14:creationId xmlns:p14="http://schemas.microsoft.com/office/powerpoint/2010/main" val="229178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348876"/>
            <a:ext cx="7856538" cy="971924"/>
          </a:xfrm>
        </p:spPr>
        <p:txBody>
          <a:bodyPr>
            <a:noAutofit/>
          </a:bodyPr>
          <a:lstStyle/>
          <a:p>
            <a:r>
              <a:rPr lang="en-US" sz="4300" dirty="0" smtClean="0"/>
              <a:t>Lab 7 – 4 Parallel Resistor Circuit</a:t>
            </a:r>
            <a:endParaRPr lang="en-US" sz="4300" dirty="0"/>
          </a:p>
        </p:txBody>
      </p:sp>
      <p:pic>
        <p:nvPicPr>
          <p:cNvPr id="9" name="Picture 8"/>
          <p:cNvPicPr>
            <a:picLocks noChangeAspect="1"/>
          </p:cNvPicPr>
          <p:nvPr/>
        </p:nvPicPr>
        <p:blipFill>
          <a:blip r:embed="rId2"/>
          <a:stretch>
            <a:fillRect/>
          </a:stretch>
        </p:blipFill>
        <p:spPr>
          <a:xfrm>
            <a:off x="1854200" y="2527300"/>
            <a:ext cx="5435600" cy="1803400"/>
          </a:xfrm>
          <a:prstGeom prst="rect">
            <a:avLst/>
          </a:prstGeom>
        </p:spPr>
      </p:pic>
      <p:sp>
        <p:nvSpPr>
          <p:cNvPr id="3" name="Slide Number Placeholder 2"/>
          <p:cNvSpPr>
            <a:spLocks noGrp="1"/>
          </p:cNvSpPr>
          <p:nvPr>
            <p:ph type="sldNum" sz="quarter" idx="12"/>
          </p:nvPr>
        </p:nvSpPr>
        <p:spPr/>
        <p:txBody>
          <a:bodyPr/>
          <a:lstStyle/>
          <a:p>
            <a:fld id="{B56787A9-B01A-6745-85EE-08F7B21F3578}" type="slidenum">
              <a:rPr lang="en-US" smtClean="0"/>
              <a:t>45</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Lab Seven – Parallel Resistor Circuit</a:t>
            </a:r>
          </a:p>
        </p:txBody>
      </p:sp>
      <p:sp>
        <p:nvSpPr>
          <p:cNvPr id="3" name="Content Placeholder 2"/>
          <p:cNvSpPr>
            <a:spLocks noGrp="1"/>
          </p:cNvSpPr>
          <p:nvPr>
            <p:ph idx="1"/>
          </p:nvPr>
        </p:nvSpPr>
        <p:spPr>
          <a:xfrm>
            <a:off x="439832" y="1447800"/>
            <a:ext cx="8229600" cy="563563"/>
          </a:xfrm>
        </p:spPr>
        <p:txBody>
          <a:bodyPr>
            <a:normAutofit/>
          </a:bodyPr>
          <a:lstStyle/>
          <a:p>
            <a:pPr marL="0" indent="0" algn="ctr">
              <a:buNone/>
            </a:pPr>
            <a:r>
              <a:rPr lang="en-US" dirty="0" smtClean="0"/>
              <a:t>Equations Used</a:t>
            </a:r>
            <a:endParaRPr lang="en-US"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46</a:t>
            </a:fld>
            <a:endParaRPr lang="en-US"/>
          </a:p>
        </p:txBody>
      </p:sp>
      <mc:AlternateContent xmlns:mc="http://schemas.openxmlformats.org/markup-compatibility/2006">
        <mc:Choice xmlns:a14="http://schemas.microsoft.com/office/drawing/2010/main" Requires="a14">
          <p:sp>
            <p:nvSpPr>
              <p:cNvPr id="7" name="TextBox 6"/>
              <p:cNvSpPr txBox="1"/>
              <p:nvPr/>
            </p:nvSpPr>
            <p:spPr>
              <a:xfrm>
                <a:off x="1752600" y="2674780"/>
                <a:ext cx="5105400" cy="17568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𝑇</m:t>
                          </m:r>
                        </m:sub>
                      </m:sSub>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1</m:t>
                                  </m:r>
                                </m:sub>
                              </m:sSub>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2</m:t>
                                  </m:r>
                                </m:sub>
                              </m:sSub>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3</m:t>
                                  </m:r>
                                </m:sub>
                              </m:sSub>
                            </m:den>
                          </m:f>
                          <m:r>
                            <a:rPr lang="en-US" sz="4000" b="0" i="1" smtClean="0">
                              <a:latin typeface="Cambria Math" panose="02040503050406030204" pitchFamily="18" charset="0"/>
                            </a:rPr>
                            <m:t>)</m:t>
                          </m:r>
                        </m:den>
                      </m:f>
                    </m:oMath>
                  </m:oMathPara>
                </a14:m>
                <a:endParaRPr lang="en-US" sz="4000" dirty="0"/>
              </a:p>
            </p:txBody>
          </p:sp>
        </mc:Choice>
        <mc:Fallback>
          <p:sp>
            <p:nvSpPr>
              <p:cNvPr id="7" name="TextBox 6"/>
              <p:cNvSpPr txBox="1">
                <a:spLocks noRot="1" noChangeAspect="1" noMove="1" noResize="1" noEditPoints="1" noAdjustHandles="1" noChangeArrowheads="1" noChangeShapeType="1" noTextEdit="1"/>
              </p:cNvSpPr>
              <p:nvPr/>
            </p:nvSpPr>
            <p:spPr>
              <a:xfrm>
                <a:off x="1752600" y="2674780"/>
                <a:ext cx="5105400" cy="1756891"/>
              </a:xfrm>
              <a:prstGeom prst="rect">
                <a:avLst/>
              </a:prstGeom>
              <a:blipFill rotWithShape="0">
                <a:blip r:embed="rId2"/>
                <a:stretch>
                  <a:fillRect/>
                </a:stretch>
              </a:blipFill>
            </p:spPr>
            <p:txBody>
              <a:bodyPr/>
              <a:lstStyle/>
              <a:p>
                <a:r>
                  <a:rPr lang="en-US">
                    <a:noFill/>
                  </a:rPr>
                  <a:t> </a:t>
                </a:r>
              </a:p>
            </p:txBody>
          </p:sp>
        </mc:Fallback>
      </mc:AlternateContent>
      <p:sp>
        <p:nvSpPr>
          <p:cNvPr id="8" name="TextBox 7"/>
          <p:cNvSpPr txBox="1"/>
          <p:nvPr/>
        </p:nvSpPr>
        <p:spPr>
          <a:xfrm>
            <a:off x="1887632" y="5016532"/>
            <a:ext cx="5334000" cy="769441"/>
          </a:xfrm>
          <a:prstGeom prst="rect">
            <a:avLst/>
          </a:prstGeom>
          <a:noFill/>
        </p:spPr>
        <p:txBody>
          <a:bodyPr wrap="square" rtlCol="0">
            <a:spAutoFit/>
          </a:bodyPr>
          <a:lstStyle/>
          <a:p>
            <a:r>
              <a:rPr lang="en-US" sz="4400" dirty="0" smtClean="0"/>
              <a:t>V = IR</a:t>
            </a:r>
            <a:endParaRPr lang="en-US" sz="4400" dirty="0"/>
          </a:p>
        </p:txBody>
      </p:sp>
      <p:sp>
        <p:nvSpPr>
          <p:cNvPr id="9" name="TextBox 8"/>
          <p:cNvSpPr txBox="1"/>
          <p:nvPr/>
        </p:nvSpPr>
        <p:spPr>
          <a:xfrm>
            <a:off x="1887632" y="2411558"/>
            <a:ext cx="2514600" cy="369332"/>
          </a:xfrm>
          <a:prstGeom prst="rect">
            <a:avLst/>
          </a:prstGeom>
          <a:noFill/>
        </p:spPr>
        <p:txBody>
          <a:bodyPr wrap="square" rtlCol="0">
            <a:spAutoFit/>
          </a:bodyPr>
          <a:lstStyle/>
          <a:p>
            <a:r>
              <a:rPr lang="en-US" dirty="0" smtClean="0"/>
              <a:t>Parallel</a:t>
            </a:r>
            <a:endParaRPr lang="en-US" dirty="0"/>
          </a:p>
        </p:txBody>
      </p:sp>
      <p:sp>
        <p:nvSpPr>
          <p:cNvPr id="10" name="TextBox 9"/>
          <p:cNvSpPr txBox="1"/>
          <p:nvPr/>
        </p:nvSpPr>
        <p:spPr>
          <a:xfrm>
            <a:off x="1887632" y="4648200"/>
            <a:ext cx="1905000" cy="368332"/>
          </a:xfrm>
          <a:prstGeom prst="rect">
            <a:avLst/>
          </a:prstGeom>
          <a:noFill/>
        </p:spPr>
        <p:txBody>
          <a:bodyPr wrap="square" rtlCol="0">
            <a:spAutoFit/>
          </a:bodyPr>
          <a:lstStyle/>
          <a:p>
            <a:r>
              <a:rPr lang="en-US" dirty="0" smtClean="0"/>
              <a:t>Ohm’s Law</a:t>
            </a:r>
            <a:endParaRPr lang="en-US" dirty="0"/>
          </a:p>
        </p:txBody>
      </p:sp>
      <p:sp>
        <p:nvSpPr>
          <p:cNvPr id="11" name="Rectangle 10"/>
          <p:cNvSpPr/>
          <p:nvPr/>
        </p:nvSpPr>
        <p:spPr>
          <a:xfrm>
            <a:off x="1887632" y="2411558"/>
            <a:ext cx="4970368" cy="21604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87632" y="4572000"/>
            <a:ext cx="4970368"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86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 Multisim</a:t>
            </a:r>
            <a:endParaRPr lang="en-US" dirty="0"/>
          </a:p>
        </p:txBody>
      </p:sp>
      <p:pic>
        <p:nvPicPr>
          <p:cNvPr id="4" name="Picture 3"/>
          <p:cNvPicPr/>
          <p:nvPr/>
        </p:nvPicPr>
        <p:blipFill rotWithShape="1">
          <a:blip r:embed="rId2"/>
          <a:srcRect l="18884" t="12787" r="51648" b="18989"/>
          <a:stretch/>
        </p:blipFill>
        <p:spPr bwMode="auto">
          <a:xfrm>
            <a:off x="1479550" y="1417638"/>
            <a:ext cx="6584949" cy="4826000"/>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B56787A9-B01A-6745-85EE-08F7B21F3578}" type="slidenum">
              <a:rPr lang="en-US" smtClean="0"/>
              <a:t>47</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 Multisim</a:t>
            </a:r>
            <a:endParaRPr lang="en-US" dirty="0"/>
          </a:p>
        </p:txBody>
      </p:sp>
      <p:pic>
        <p:nvPicPr>
          <p:cNvPr id="4" name="Picture 3"/>
          <p:cNvPicPr/>
          <p:nvPr/>
        </p:nvPicPr>
        <p:blipFill>
          <a:blip r:embed="rId2"/>
          <a:srcRect l="19562" t="11080" r="51802" b="36876"/>
          <a:stretch>
            <a:fillRect/>
          </a:stretch>
        </p:blipFill>
        <p:spPr>
          <a:xfrm>
            <a:off x="1080553" y="1520265"/>
            <a:ext cx="6819900" cy="5337735"/>
          </a:xfrm>
          <a:prstGeom prst="rect">
            <a:avLst/>
          </a:prstGeom>
        </p:spPr>
      </p:pic>
      <p:sp>
        <p:nvSpPr>
          <p:cNvPr id="3" name="Slide Number Placeholder 2"/>
          <p:cNvSpPr>
            <a:spLocks noGrp="1"/>
          </p:cNvSpPr>
          <p:nvPr>
            <p:ph type="sldNum" sz="quarter" idx="12"/>
          </p:nvPr>
        </p:nvSpPr>
        <p:spPr/>
        <p:txBody>
          <a:bodyPr/>
          <a:lstStyle/>
          <a:p>
            <a:fld id="{B56787A9-B01A-6745-85EE-08F7B21F3578}" type="slidenum">
              <a:rPr lang="en-US" smtClean="0"/>
              <a:t>48</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7 -Visual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925358" y="855310"/>
            <a:ext cx="4666590" cy="6224606"/>
          </a:xfrm>
        </p:spPr>
      </p:pic>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49</a:t>
            </a:fld>
            <a:endParaRPr lang="en-US" dirty="0"/>
          </a:p>
        </p:txBody>
      </p:sp>
    </p:spTree>
    <p:extLst>
      <p:ext uri="{BB962C8B-B14F-4D97-AF65-F5344CB8AC3E}">
        <p14:creationId xmlns:p14="http://schemas.microsoft.com/office/powerpoint/2010/main" val="7525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 Resistor Variability</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a:xfrm>
            <a:off x="-1" y="2362200"/>
            <a:ext cx="4752601" cy="3889375"/>
          </a:xfrm>
        </p:spPr>
        <p:txBody>
          <a:bodyPr/>
          <a:lstStyle/>
          <a:p>
            <a:pPr>
              <a:buClr>
                <a:srgbClr val="FFFF00"/>
              </a:buClr>
              <a:buFont typeface="Wingdings" panose="05000000000000000000" pitchFamily="2" charset="2"/>
              <a:buChar char="Ø"/>
            </a:pPr>
            <a:r>
              <a:rPr lang="en-US" dirty="0" smtClean="0"/>
              <a:t>The purpose of this lab was to learn how resistors vary using 20 resistors with the same color code</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SN-CL860237</a:t>
            </a:r>
          </a:p>
          <a:p>
            <a:pPr>
              <a:buClr>
                <a:srgbClr val="FFFF00"/>
              </a:buClr>
              <a:buFont typeface="Wingdings" panose="05000000000000000000" pitchFamily="2" charset="2"/>
              <a:buChar char="Ø"/>
            </a:pPr>
            <a:r>
              <a:rPr lang="en-US" dirty="0" smtClean="0"/>
              <a:t>20 – 1 k</a:t>
            </a:r>
            <a:r>
              <a:rPr lang="el-GR" dirty="0" smtClean="0">
                <a:latin typeface="Calibri" panose="020F0502020204030204" pitchFamily="34" charset="0"/>
              </a:rPr>
              <a:t>Ω</a:t>
            </a:r>
            <a:r>
              <a:rPr lang="en-US" dirty="0" smtClean="0">
                <a:latin typeface="Calibri" panose="020F0502020204030204" pitchFamily="34" charset="0"/>
              </a:rPr>
              <a:t> resistors</a:t>
            </a:r>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5</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0535" r="30227" b="43171"/>
          <a:stretch/>
        </p:blipFill>
        <p:spPr>
          <a:xfrm rot="5400000">
            <a:off x="1109423" y="4099003"/>
            <a:ext cx="3267553" cy="2121407"/>
          </a:xfrm>
          <a:prstGeom prst="rect">
            <a:avLst/>
          </a:prstGeom>
        </p:spPr>
      </p:pic>
    </p:spTree>
    <p:extLst>
      <p:ext uri="{BB962C8B-B14F-4D97-AF65-F5344CB8AC3E}">
        <p14:creationId xmlns:p14="http://schemas.microsoft.com/office/powerpoint/2010/main" val="165920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 Conclusion</a:t>
            </a:r>
            <a:endParaRPr lang="en-US" dirty="0"/>
          </a:p>
        </p:txBody>
      </p:sp>
      <p:sp>
        <p:nvSpPr>
          <p:cNvPr id="3" name="Content Placeholder 2"/>
          <p:cNvSpPr>
            <a:spLocks noGrp="1"/>
          </p:cNvSpPr>
          <p:nvPr>
            <p:ph idx="1"/>
          </p:nvPr>
        </p:nvSpPr>
        <p:spPr/>
        <p:txBody>
          <a:bodyPr/>
          <a:lstStyle/>
          <a:p>
            <a:pPr marL="0" indent="0">
              <a:buClr>
                <a:srgbClr val="FFFF00"/>
              </a:buClr>
              <a:buNone/>
            </a:pPr>
            <a:r>
              <a:rPr lang="en-US" dirty="0" smtClean="0"/>
              <a:t>Summary:</a:t>
            </a:r>
          </a:p>
          <a:p>
            <a:pPr>
              <a:buClr>
                <a:srgbClr val="FFFF00"/>
              </a:buClr>
              <a:buFont typeface="Wingdings" panose="05000000000000000000" pitchFamily="2" charset="2"/>
              <a:buChar char="Ø"/>
            </a:pPr>
            <a:r>
              <a:rPr lang="en-US" dirty="0" smtClean="0"/>
              <a:t>We </a:t>
            </a:r>
            <a:r>
              <a:rPr lang="en-US" dirty="0"/>
              <a:t>found our calculations in Excel, simulation in Multisim, and </a:t>
            </a:r>
            <a:r>
              <a:rPr lang="en-US" dirty="0" smtClean="0"/>
              <a:t>measurements </a:t>
            </a:r>
            <a:r>
              <a:rPr lang="en-US" dirty="0"/>
              <a:t>done in the lab to all agree. </a:t>
            </a:r>
          </a:p>
          <a:p>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50</a:t>
            </a:fld>
            <a:endParaRPr lang="en-US" dirty="0"/>
          </a:p>
        </p:txBody>
      </p:sp>
    </p:spTree>
    <p:extLst>
      <p:ext uri="{BB962C8B-B14F-4D97-AF65-F5344CB8AC3E}">
        <p14:creationId xmlns:p14="http://schemas.microsoft.com/office/powerpoint/2010/main" val="313399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solidFill>
                  <a:srgbClr val="FFFF00"/>
                </a:solidFill>
              </a:rPr>
              <a:t>Lab 8 – Black Box Design 3</a:t>
            </a:r>
            <a:endParaRPr lang="en-US" dirty="0">
              <a:solidFill>
                <a:srgbClr val="FFFF00"/>
              </a:solidFill>
            </a:endParaRPr>
          </a:p>
        </p:txBody>
      </p:sp>
      <p:sp>
        <p:nvSpPr>
          <p:cNvPr id="6" name="Slide Number Placeholder 5"/>
          <p:cNvSpPr>
            <a:spLocks noGrp="1"/>
          </p:cNvSpPr>
          <p:nvPr>
            <p:ph type="sldNum" sz="quarter" idx="11"/>
          </p:nvPr>
        </p:nvSpPr>
        <p:spPr/>
        <p:txBody>
          <a:bodyPr/>
          <a:lstStyle/>
          <a:p>
            <a:fld id="{EAB5C395-79AD-49A4-B822-CCDE37EF0A33}" type="slidenum">
              <a:rPr lang="en-US" smtClean="0"/>
              <a:pPr/>
              <a:t>51</a:t>
            </a:fld>
            <a:endParaRPr lang="en-US"/>
          </a:p>
        </p:txBody>
      </p:sp>
      <p:sp>
        <p:nvSpPr>
          <p:cNvPr id="5" name="Footer Placeholder 4"/>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190972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8- Black Box 3</a:t>
            </a:r>
            <a:endParaRPr lang="en-US" dirty="0"/>
          </a:p>
        </p:txBody>
      </p:sp>
      <p:sp>
        <p:nvSpPr>
          <p:cNvPr id="6" name="Text Placeholder 5"/>
          <p:cNvSpPr>
            <a:spLocks noGrp="1"/>
          </p:cNvSpPr>
          <p:nvPr>
            <p:ph type="body" idx="1"/>
          </p:nvPr>
        </p:nvSpPr>
        <p:spPr>
          <a:xfrm>
            <a:off x="641350" y="1300242"/>
            <a:ext cx="3749040" cy="833718"/>
          </a:xfrm>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a:xfrm>
            <a:off x="97342" y="1914144"/>
            <a:ext cx="4560002" cy="4337431"/>
          </a:xfrm>
        </p:spPr>
        <p:txBody>
          <a:bodyPr>
            <a:normAutofit/>
          </a:bodyPr>
          <a:lstStyle/>
          <a:p>
            <a:pPr>
              <a:buClr>
                <a:srgbClr val="FFFF00"/>
              </a:buClr>
              <a:buFont typeface="Wingdings" panose="05000000000000000000" pitchFamily="2" charset="2"/>
              <a:buChar char="Ø"/>
            </a:pPr>
            <a:r>
              <a:rPr lang="en-US" dirty="0" smtClean="0"/>
              <a:t>The purpose of this lab was to </a:t>
            </a:r>
            <a:r>
              <a:rPr lang="en-US" dirty="0"/>
              <a:t>l</a:t>
            </a:r>
            <a:r>
              <a:rPr lang="en-US" dirty="0" smtClean="0"/>
              <a:t>earn </a:t>
            </a:r>
            <a:r>
              <a:rPr lang="en-US" dirty="0"/>
              <a:t>about building a circuit that produces exactly </a:t>
            </a:r>
            <a:r>
              <a:rPr lang="en-US" dirty="0"/>
              <a:t>1.3V. We will need to use what we already know about the circuit to determine what components are hidden under the black box. </a:t>
            </a:r>
          </a:p>
          <a:p>
            <a:pPr>
              <a:buClr>
                <a:srgbClr val="FFFF00"/>
              </a:buClr>
              <a:buFont typeface="Wingdings" panose="05000000000000000000" pitchFamily="2" charset="2"/>
              <a:buChar char="Ø"/>
            </a:pP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85000" lnSpcReduction="20000"/>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SN-CL860334</a:t>
            </a:r>
          </a:p>
          <a:p>
            <a:pPr>
              <a:buClr>
                <a:srgbClr val="FFFF00"/>
              </a:buClr>
              <a:buFont typeface="Wingdings" panose="05000000000000000000" pitchFamily="2" charset="2"/>
              <a:buChar char="Ø"/>
            </a:pPr>
            <a:r>
              <a:rPr lang="en-US" dirty="0"/>
              <a:t>3</a:t>
            </a:r>
            <a:r>
              <a:rPr lang="en-US" dirty="0" smtClean="0"/>
              <a:t> –</a:t>
            </a:r>
            <a:r>
              <a:rPr lang="en-US" dirty="0" smtClean="0">
                <a:latin typeface="Calibri" panose="020F0502020204030204" pitchFamily="34" charset="0"/>
              </a:rPr>
              <a:t>resistors, 1 – 10kohm potentiometer</a:t>
            </a:r>
          </a:p>
          <a:p>
            <a:pPr lvl="1">
              <a:buClr>
                <a:srgbClr val="FFFF00"/>
              </a:buClr>
              <a:buFont typeface="Wingdings" panose="05000000000000000000" pitchFamily="2" charset="2"/>
              <a:buChar char="Ø"/>
            </a:pPr>
            <a:r>
              <a:rPr lang="en-US" dirty="0" smtClean="0">
                <a:latin typeface="Calibri" panose="020F0502020204030204" pitchFamily="34" charset="0"/>
              </a:rPr>
              <a:t>Standard</a:t>
            </a: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smtClean="0"/>
              <a:t>Make-Nation Instruments</a:t>
            </a:r>
          </a:p>
          <a:p>
            <a:pPr lvl="1">
              <a:buClr>
                <a:srgbClr val="FFFF00"/>
              </a:buClr>
              <a:buFont typeface="Wingdings" panose="05000000000000000000" pitchFamily="2" charset="2"/>
              <a:buChar char="Ø"/>
            </a:pPr>
            <a:r>
              <a:rPr lang="en-US" dirty="0" smtClean="0"/>
              <a:t>Model-</a:t>
            </a:r>
            <a:r>
              <a:rPr lang="en-US" dirty="0"/>
              <a:t>NI ELVIS II</a:t>
            </a:r>
          </a:p>
          <a:p>
            <a:pPr lvl="1">
              <a:buClr>
                <a:srgbClr val="FFFF00"/>
              </a:buClr>
              <a:buFont typeface="Wingdings" panose="05000000000000000000" pitchFamily="2" charset="2"/>
              <a:buChar char="Ø"/>
            </a:pPr>
            <a:r>
              <a:rPr lang="en-US" dirty="0" smtClean="0"/>
              <a:t>SN-166CF1</a:t>
            </a:r>
          </a:p>
          <a:p>
            <a:pPr lvl="1"/>
            <a:endParaRPr lang="en-US" dirty="0"/>
          </a:p>
          <a:p>
            <a:pPr lvl="1"/>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52</a:t>
            </a:fld>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97342" y="4767884"/>
            <a:ext cx="4655259" cy="1483691"/>
          </a:xfrm>
          <a:prstGeom prst="rect">
            <a:avLst/>
          </a:prstGeom>
          <a:noFill/>
          <a:ln>
            <a:noFill/>
          </a:ln>
        </p:spPr>
      </p:pic>
      <p:sp>
        <p:nvSpPr>
          <p:cNvPr id="4" name="Footer Placeholder 3"/>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185504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8 – Black Box 3</a:t>
            </a:r>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53</a:t>
            </a:fld>
            <a:endParaRPr lang="en-US" dirty="0"/>
          </a:p>
        </p:txBody>
      </p:sp>
      <p:sp>
        <p:nvSpPr>
          <p:cNvPr id="8" name="Footer Placeholder 7"/>
          <p:cNvSpPr>
            <a:spLocks noGrp="1"/>
          </p:cNvSpPr>
          <p:nvPr>
            <p:ph type="ftr" sz="quarter" idx="11"/>
          </p:nvPr>
        </p:nvSpPr>
        <p:spPr/>
        <p:txBody>
          <a:bodyPr/>
          <a:lstStyle/>
          <a:p>
            <a:r>
              <a:rPr lang="en-US" dirty="0" smtClean="0"/>
              <a:t>EECT 111 - 50C</a:t>
            </a:r>
            <a:endParaRPr lang="en-US" dirty="0"/>
          </a:p>
        </p:txBody>
      </p:sp>
      <p:sp>
        <p:nvSpPr>
          <p:cNvPr id="9" name="Text Placeholder 8"/>
          <p:cNvSpPr>
            <a:spLocks noGrp="1"/>
          </p:cNvSpPr>
          <p:nvPr>
            <p:ph type="body" idx="1"/>
          </p:nvPr>
        </p:nvSpPr>
        <p:spPr/>
        <p:txBody>
          <a:bodyPr/>
          <a:lstStyle/>
          <a:p>
            <a:endParaRPr lang="en-US"/>
          </a:p>
        </p:txBody>
      </p:sp>
      <p:pic>
        <p:nvPicPr>
          <p:cNvPr id="10" name="Content Placeholder 6"/>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41350" y="2366682"/>
            <a:ext cx="7602538" cy="2895600"/>
          </a:xfrm>
          <a:prstGeom prst="rect">
            <a:avLst/>
          </a:prstGeom>
          <a:noFill/>
          <a:ln>
            <a:noFill/>
          </a:ln>
        </p:spPr>
      </p:pic>
    </p:spTree>
    <p:extLst>
      <p:ext uri="{BB962C8B-B14F-4D97-AF65-F5344CB8AC3E}">
        <p14:creationId xmlns:p14="http://schemas.microsoft.com/office/powerpoint/2010/main" val="759674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Eight – Black Box Design</a:t>
            </a:r>
            <a:endParaRPr lang="en-US" dirty="0"/>
          </a:p>
        </p:txBody>
      </p:sp>
      <p:sp>
        <p:nvSpPr>
          <p:cNvPr id="3" name="Content Placeholder 2"/>
          <p:cNvSpPr>
            <a:spLocks noGrp="1"/>
          </p:cNvSpPr>
          <p:nvPr>
            <p:ph idx="1"/>
          </p:nvPr>
        </p:nvSpPr>
        <p:spPr>
          <a:xfrm>
            <a:off x="457200" y="1447800"/>
            <a:ext cx="8229600" cy="411163"/>
          </a:xfrm>
        </p:spPr>
        <p:txBody>
          <a:bodyPr>
            <a:normAutofit fontScale="92500" lnSpcReduction="20000"/>
          </a:bodyPr>
          <a:lstStyle/>
          <a:p>
            <a:pPr marL="0" indent="0" algn="ctr">
              <a:buNone/>
            </a:pPr>
            <a:r>
              <a:rPr lang="en-US" sz="2800" dirty="0" smtClean="0"/>
              <a:t>Equations Used</a:t>
            </a:r>
            <a:endParaRPr lang="en-US" sz="2800"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54</a:t>
            </a:fld>
            <a:endParaRPr lang="en-US"/>
          </a:p>
        </p:txBody>
      </p:sp>
      <mc:AlternateContent xmlns:mc="http://schemas.openxmlformats.org/markup-compatibility/2006">
        <mc:Choice xmlns:a14="http://schemas.microsoft.com/office/drawing/2010/main" Requires="a14">
          <p:sp>
            <p:nvSpPr>
              <p:cNvPr id="7" name="Rectangle 6"/>
              <p:cNvSpPr/>
              <p:nvPr/>
            </p:nvSpPr>
            <p:spPr>
              <a:xfrm>
                <a:off x="1828800" y="2162726"/>
                <a:ext cx="5410200" cy="18492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𝑇</m:t>
                          </m:r>
                        </m:sub>
                      </m:sSub>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1</m:t>
                                  </m:r>
                                </m:sub>
                              </m:sSub>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2</m:t>
                                  </m:r>
                                </m:sub>
                              </m:sSub>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3</m:t>
                                  </m:r>
                                </m:sub>
                              </m:sSub>
                            </m:den>
                          </m:f>
                          <m:r>
                            <a:rPr lang="en-US" sz="4000" i="1">
                              <a:latin typeface="Cambria Math" panose="02040503050406030204" pitchFamily="18" charset="0"/>
                            </a:rPr>
                            <m:t>)</m:t>
                          </m:r>
                        </m:den>
                      </m:f>
                    </m:oMath>
                  </m:oMathPara>
                </a14:m>
                <a:endParaRPr lang="en-US" sz="4000" dirty="0"/>
              </a:p>
            </p:txBody>
          </p:sp>
        </mc:Choice>
        <mc:Fallback>
          <p:sp>
            <p:nvSpPr>
              <p:cNvPr id="7" name="Rectangle 6"/>
              <p:cNvSpPr>
                <a:spLocks noRot="1" noChangeAspect="1" noMove="1" noResize="1" noEditPoints="1" noAdjustHandles="1" noChangeArrowheads="1" noChangeShapeType="1" noTextEdit="1"/>
              </p:cNvSpPr>
              <p:nvPr/>
            </p:nvSpPr>
            <p:spPr>
              <a:xfrm>
                <a:off x="1828800" y="2162726"/>
                <a:ext cx="5410200" cy="1849224"/>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981200" y="4183004"/>
                <a:ext cx="4886274"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a:latin typeface="Cambria Math" panose="02040503050406030204" pitchFamily="18" charset="0"/>
                            </a:rPr>
                          </m:ctrlPr>
                        </m:sSubPr>
                        <m:e>
                          <m:r>
                            <a:rPr lang="en-US" sz="4400" i="1">
                              <a:latin typeface="Cambria Math" panose="02040503050406030204" pitchFamily="18" charset="0"/>
                            </a:rPr>
                            <m:t>𝑅</m:t>
                          </m:r>
                        </m:e>
                        <m:sub>
                          <m:r>
                            <a:rPr lang="en-US" sz="4400" i="1">
                              <a:latin typeface="Cambria Math" panose="02040503050406030204" pitchFamily="18" charset="0"/>
                            </a:rPr>
                            <m:t>𝑇</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𝑅</m:t>
                          </m:r>
                        </m:e>
                        <m:sub>
                          <m:r>
                            <a:rPr lang="en-US" sz="4400" i="1">
                              <a:latin typeface="Cambria Math" panose="02040503050406030204" pitchFamily="18" charset="0"/>
                            </a:rPr>
                            <m:t>1</m:t>
                          </m:r>
                        </m:sub>
                      </m:sSub>
                      <m:r>
                        <a:rPr lang="en-US" sz="4400">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𝑅</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𝑅</m:t>
                          </m:r>
                        </m:e>
                        <m:sub>
                          <m:r>
                            <a:rPr lang="en-US" sz="4400" i="1">
                              <a:latin typeface="Cambria Math" panose="02040503050406030204" pitchFamily="18" charset="0"/>
                            </a:rPr>
                            <m:t>3</m:t>
                          </m:r>
                        </m:sub>
                      </m:sSub>
                    </m:oMath>
                  </m:oMathPara>
                </a14:m>
                <a:endParaRPr lang="en-US" sz="4400" dirty="0"/>
              </a:p>
            </p:txBody>
          </p:sp>
        </mc:Choice>
        <mc:Fallback>
          <p:sp>
            <p:nvSpPr>
              <p:cNvPr id="8" name="Rectangle 7"/>
              <p:cNvSpPr>
                <a:spLocks noRot="1" noChangeAspect="1" noMove="1" noResize="1" noEditPoints="1" noAdjustHandles="1" noChangeArrowheads="1" noChangeShapeType="1" noTextEdit="1"/>
              </p:cNvSpPr>
              <p:nvPr/>
            </p:nvSpPr>
            <p:spPr>
              <a:xfrm>
                <a:off x="1981200" y="4183004"/>
                <a:ext cx="4886274" cy="769441"/>
              </a:xfrm>
              <a:prstGeom prst="rect">
                <a:avLst/>
              </a:prstGeom>
              <a:blipFill rotWithShape="0">
                <a:blip r:embed="rId3"/>
                <a:stretch>
                  <a:fillRect/>
                </a:stretch>
              </a:blipFill>
            </p:spPr>
            <p:txBody>
              <a:bodyPr/>
              <a:lstStyle/>
              <a:p>
                <a:r>
                  <a:rPr lang="en-US">
                    <a:noFill/>
                  </a:rPr>
                  <a:t> </a:t>
                </a:r>
              </a:p>
            </p:txBody>
          </p:sp>
        </mc:Fallback>
      </mc:AlternateContent>
      <p:sp>
        <p:nvSpPr>
          <p:cNvPr id="9" name="TextBox 8"/>
          <p:cNvSpPr txBox="1"/>
          <p:nvPr/>
        </p:nvSpPr>
        <p:spPr>
          <a:xfrm>
            <a:off x="2124126" y="5411111"/>
            <a:ext cx="1697083" cy="707886"/>
          </a:xfrm>
          <a:prstGeom prst="rect">
            <a:avLst/>
          </a:prstGeom>
          <a:noFill/>
        </p:spPr>
        <p:txBody>
          <a:bodyPr wrap="square" rtlCol="0">
            <a:spAutoFit/>
          </a:bodyPr>
          <a:lstStyle/>
          <a:p>
            <a:r>
              <a:rPr lang="en-US" sz="4000" dirty="0" smtClean="0"/>
              <a:t>V = IR</a:t>
            </a:r>
            <a:endParaRPr lang="en-US" sz="4000" dirty="0"/>
          </a:p>
        </p:txBody>
      </p:sp>
      <p:sp>
        <p:nvSpPr>
          <p:cNvPr id="10" name="TextBox 9"/>
          <p:cNvSpPr txBox="1"/>
          <p:nvPr/>
        </p:nvSpPr>
        <p:spPr>
          <a:xfrm>
            <a:off x="2178554" y="2124288"/>
            <a:ext cx="1676400" cy="369332"/>
          </a:xfrm>
          <a:prstGeom prst="rect">
            <a:avLst/>
          </a:prstGeom>
          <a:noFill/>
        </p:spPr>
        <p:txBody>
          <a:bodyPr wrap="square" rtlCol="0">
            <a:spAutoFit/>
          </a:bodyPr>
          <a:lstStyle/>
          <a:p>
            <a:r>
              <a:rPr lang="en-US" dirty="0" smtClean="0"/>
              <a:t>Parallel</a:t>
            </a:r>
            <a:endParaRPr lang="en-US" dirty="0"/>
          </a:p>
        </p:txBody>
      </p:sp>
      <p:sp>
        <p:nvSpPr>
          <p:cNvPr id="11" name="TextBox 10"/>
          <p:cNvSpPr txBox="1"/>
          <p:nvPr/>
        </p:nvSpPr>
        <p:spPr>
          <a:xfrm>
            <a:off x="2158960" y="3926075"/>
            <a:ext cx="1143000" cy="369332"/>
          </a:xfrm>
          <a:prstGeom prst="rect">
            <a:avLst/>
          </a:prstGeom>
          <a:noFill/>
        </p:spPr>
        <p:txBody>
          <a:bodyPr wrap="square" rtlCol="0">
            <a:spAutoFit/>
          </a:bodyPr>
          <a:lstStyle/>
          <a:p>
            <a:r>
              <a:rPr lang="en-US" dirty="0" smtClean="0"/>
              <a:t>Series</a:t>
            </a:r>
            <a:endParaRPr lang="en-US" dirty="0"/>
          </a:p>
        </p:txBody>
      </p:sp>
      <p:sp>
        <p:nvSpPr>
          <p:cNvPr id="12" name="TextBox 11"/>
          <p:cNvSpPr txBox="1"/>
          <p:nvPr/>
        </p:nvSpPr>
        <p:spPr>
          <a:xfrm>
            <a:off x="2112152" y="5131485"/>
            <a:ext cx="1676400" cy="369332"/>
          </a:xfrm>
          <a:prstGeom prst="rect">
            <a:avLst/>
          </a:prstGeom>
          <a:noFill/>
        </p:spPr>
        <p:txBody>
          <a:bodyPr wrap="square" rtlCol="0">
            <a:spAutoFit/>
          </a:bodyPr>
          <a:lstStyle/>
          <a:p>
            <a:r>
              <a:rPr lang="en-US" dirty="0" smtClean="0"/>
              <a:t>Ohm’s Law</a:t>
            </a:r>
            <a:endParaRPr lang="en-US" dirty="0"/>
          </a:p>
        </p:txBody>
      </p:sp>
      <p:sp>
        <p:nvSpPr>
          <p:cNvPr id="13" name="Rectangle 12"/>
          <p:cNvSpPr/>
          <p:nvPr/>
        </p:nvSpPr>
        <p:spPr>
          <a:xfrm>
            <a:off x="2124126" y="2117054"/>
            <a:ext cx="5114874" cy="18709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12152" y="3987958"/>
            <a:ext cx="5126848" cy="1193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12152" y="5181600"/>
            <a:ext cx="5126848"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99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8 - Visual</a:t>
            </a:r>
            <a:endParaRPr lang="en-US" dirty="0"/>
          </a:p>
        </p:txBody>
      </p:sp>
      <p:sp>
        <p:nvSpPr>
          <p:cNvPr id="3" name="Text Placeholder 2"/>
          <p:cNvSpPr>
            <a:spLocks noGrp="1"/>
          </p:cNvSpPr>
          <p:nvPr>
            <p:ph type="body" idx="1"/>
          </p:nvPr>
        </p:nvSpPr>
        <p:spPr/>
        <p:txBody>
          <a:bodyPr/>
          <a:lstStyle/>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70937" y="1813152"/>
            <a:ext cx="5519607" cy="4139705"/>
          </a:xfrm>
        </p:spPr>
      </p:pic>
      <p:sp>
        <p:nvSpPr>
          <p:cNvPr id="5" name="Text Placeholder 4"/>
          <p:cNvSpPr>
            <a:spLocks noGrp="1"/>
          </p:cNvSpPr>
          <p:nvPr>
            <p:ph type="body" sz="quarter" idx="3"/>
          </p:nvPr>
        </p:nvSpPr>
        <p:spPr/>
        <p:txBody>
          <a:bodyPr/>
          <a:lstStyle/>
          <a:p>
            <a:endParaRPr lang="en-US" dirty="0"/>
          </a:p>
        </p:txBody>
      </p:sp>
      <p:sp>
        <p:nvSpPr>
          <p:cNvPr id="9" name="Slide Number Placeholder 8"/>
          <p:cNvSpPr>
            <a:spLocks noGrp="1"/>
          </p:cNvSpPr>
          <p:nvPr>
            <p:ph type="sldNum" sz="quarter" idx="12"/>
          </p:nvPr>
        </p:nvSpPr>
        <p:spPr/>
        <p:txBody>
          <a:bodyPr/>
          <a:lstStyle/>
          <a:p>
            <a:fld id="{B56787A9-B01A-6745-85EE-08F7B21F3578}" type="slidenum">
              <a:rPr lang="en-US" smtClean="0"/>
              <a:t>55</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39545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8 - Multisim</a:t>
            </a: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8" name="Picture 7"/>
          <p:cNvPicPr>
            <a:picLocks noChangeAspect="1"/>
          </p:cNvPicPr>
          <p:nvPr/>
        </p:nvPicPr>
        <p:blipFill>
          <a:blip r:embed="rId2"/>
          <a:stretch>
            <a:fillRect/>
          </a:stretch>
        </p:blipFill>
        <p:spPr>
          <a:xfrm>
            <a:off x="1423987" y="2627572"/>
            <a:ext cx="6296025" cy="3476625"/>
          </a:xfrm>
          <a:prstGeom prst="rect">
            <a:avLst/>
          </a:prstGeom>
        </p:spPr>
      </p:pic>
      <p:sp>
        <p:nvSpPr>
          <p:cNvPr id="9" name="Slide Number Placeholder 8"/>
          <p:cNvSpPr>
            <a:spLocks noGrp="1"/>
          </p:cNvSpPr>
          <p:nvPr>
            <p:ph type="sldNum" sz="quarter" idx="12"/>
          </p:nvPr>
        </p:nvSpPr>
        <p:spPr/>
        <p:txBody>
          <a:bodyPr/>
          <a:lstStyle/>
          <a:p>
            <a:fld id="{B56787A9-B01A-6745-85EE-08F7B21F3578}" type="slidenum">
              <a:rPr lang="en-US" smtClean="0"/>
              <a:t>56</a:t>
            </a:fld>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58493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8 - Conclusion</a:t>
            </a:r>
            <a:endParaRPr lang="en-US" dirty="0"/>
          </a:p>
        </p:txBody>
      </p:sp>
      <p:sp>
        <p:nvSpPr>
          <p:cNvPr id="9" name="Content Placeholder 8"/>
          <p:cNvSpPr>
            <a:spLocks noGrp="1"/>
          </p:cNvSpPr>
          <p:nvPr>
            <p:ph idx="1"/>
          </p:nvPr>
        </p:nvSpPr>
        <p:spPr/>
        <p:txBody>
          <a:bodyPr/>
          <a:lstStyle/>
          <a:p>
            <a:pPr marL="0" indent="0">
              <a:buClr>
                <a:srgbClr val="FFFF00"/>
              </a:buClr>
              <a:buNone/>
            </a:pPr>
            <a:r>
              <a:rPr lang="en-US" dirty="0" smtClean="0"/>
              <a:t>Summary:</a:t>
            </a:r>
          </a:p>
          <a:p>
            <a:pPr>
              <a:buClr>
                <a:srgbClr val="FFFF00"/>
              </a:buClr>
              <a:buFont typeface="Wingdings" panose="05000000000000000000" pitchFamily="2" charset="2"/>
              <a:buChar char="Ø"/>
            </a:pPr>
            <a:r>
              <a:rPr lang="en-US" dirty="0" smtClean="0"/>
              <a:t>We initially used the wrong resistance in this lab.  Through a misunderstanding with our professor, we used the wrong data and needed to re-do this lab</a:t>
            </a:r>
          </a:p>
          <a:p>
            <a:pPr>
              <a:buClr>
                <a:srgbClr val="FFFF00"/>
              </a:buClr>
              <a:buFont typeface="Wingdings" panose="05000000000000000000" pitchFamily="2" charset="2"/>
              <a:buChar char="Ø"/>
            </a:pPr>
            <a:r>
              <a:rPr lang="en-US" dirty="0" smtClean="0"/>
              <a:t>After using the correct information and parts, we </a:t>
            </a:r>
            <a:r>
              <a:rPr lang="en-US" dirty="0"/>
              <a:t>found our calculations in Excel, simulation in Multisim, and </a:t>
            </a:r>
            <a:r>
              <a:rPr lang="en-US" dirty="0" smtClean="0"/>
              <a:t>measurements </a:t>
            </a:r>
            <a:r>
              <a:rPr lang="en-US" dirty="0"/>
              <a:t>done in the lab to all agree. </a:t>
            </a:r>
          </a:p>
          <a:p>
            <a:endParaRPr lang="en-US" dirty="0" smtClean="0"/>
          </a:p>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57</a:t>
            </a:fld>
            <a:endParaRPr lang="en-US" dirty="0"/>
          </a:p>
        </p:txBody>
      </p:sp>
    </p:spTree>
    <p:extLst>
      <p:ext uri="{BB962C8B-B14F-4D97-AF65-F5344CB8AC3E}">
        <p14:creationId xmlns:p14="http://schemas.microsoft.com/office/powerpoint/2010/main" val="3602821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smtClean="0">
                <a:solidFill>
                  <a:srgbClr val="FFFF00"/>
                </a:solidFill>
              </a:rPr>
              <a:t>Lab 9 – Series/Parallel Resistors </a:t>
            </a:r>
            <a:endParaRPr lang="en-US"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58</a:t>
            </a:fld>
            <a:endParaRPr lang="en-US"/>
          </a:p>
        </p:txBody>
      </p:sp>
      <p:sp>
        <p:nvSpPr>
          <p:cNvPr id="2" name="Footer Placeholder 1"/>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98270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9 – Series/Parallel Resistors</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p:txBody>
          <a:bodyPr>
            <a:normAutofit/>
          </a:bodyPr>
          <a:lstStyle/>
          <a:p>
            <a:pPr>
              <a:buClr>
                <a:srgbClr val="FFFF00"/>
              </a:buClr>
              <a:buFont typeface="Wingdings" panose="05000000000000000000" pitchFamily="2" charset="2"/>
              <a:buChar char="Ø"/>
            </a:pPr>
            <a:r>
              <a:rPr lang="en-US" dirty="0" smtClean="0"/>
              <a:t>The purpose of this lab was to experiment with the series circuits and verify that the simulation, analysis, and measured test results all agree.</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92500" lnSpcReduction="20000"/>
          </a:body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SN-CL860237</a:t>
            </a:r>
          </a:p>
          <a:p>
            <a:pPr>
              <a:buClr>
                <a:srgbClr val="FFFF00"/>
              </a:buClr>
              <a:buFont typeface="Wingdings" panose="05000000000000000000" pitchFamily="2" charset="2"/>
              <a:buChar char="Ø"/>
            </a:pPr>
            <a:r>
              <a:rPr lang="en-US" dirty="0" smtClean="0"/>
              <a:t>8 –</a:t>
            </a:r>
            <a:r>
              <a:rPr lang="en-US" dirty="0" smtClean="0">
                <a:latin typeface="Calibri" panose="020F0502020204030204" pitchFamily="34" charset="0"/>
              </a:rPr>
              <a:t>resistors</a:t>
            </a:r>
          </a:p>
          <a:p>
            <a:pPr lvl="1">
              <a:buClr>
                <a:srgbClr val="FFFF00"/>
              </a:buClr>
              <a:buFont typeface="Wingdings" panose="05000000000000000000" pitchFamily="2" charset="2"/>
              <a:buChar char="Ø"/>
            </a:pPr>
            <a:r>
              <a:rPr lang="en-US" dirty="0" smtClean="0">
                <a:latin typeface="Calibri" panose="020F0502020204030204" pitchFamily="34" charset="0"/>
              </a:rPr>
              <a:t>2 x 10 k</a:t>
            </a:r>
            <a:r>
              <a:rPr lang="el-GR" dirty="0" smtClean="0">
                <a:latin typeface="Calibri" panose="020F0502020204030204" pitchFamily="34" charset="0"/>
              </a:rPr>
              <a:t>Ω</a:t>
            </a:r>
            <a:r>
              <a:rPr lang="en-US" dirty="0" smtClean="0">
                <a:latin typeface="Calibri" panose="020F0502020204030204" pitchFamily="34" charset="0"/>
              </a:rPr>
              <a:t>, 2 x 2.2k</a:t>
            </a:r>
            <a:r>
              <a:rPr lang="el-GR" dirty="0" smtClean="0">
                <a:latin typeface="Calibri" panose="020F0502020204030204" pitchFamily="34" charset="0"/>
              </a:rPr>
              <a:t>Ω</a:t>
            </a:r>
            <a:r>
              <a:rPr lang="en-US" dirty="0" smtClean="0">
                <a:latin typeface="Calibri" panose="020F0502020204030204" pitchFamily="34" charset="0"/>
              </a:rPr>
              <a:t>, 4.7k</a:t>
            </a:r>
            <a:r>
              <a:rPr lang="el-GR" dirty="0" smtClean="0">
                <a:latin typeface="Calibri" panose="020F0502020204030204" pitchFamily="34" charset="0"/>
              </a:rPr>
              <a:t>Ω</a:t>
            </a:r>
            <a:endParaRPr lang="en-US" dirty="0" smtClean="0">
              <a:latin typeface="Calibri" panose="020F0502020204030204" pitchFamily="34" charset="0"/>
            </a:endParaRP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a:t>Make-GW instek</a:t>
            </a:r>
          </a:p>
          <a:p>
            <a:pPr lvl="1">
              <a:buClr>
                <a:srgbClr val="FFFF00"/>
              </a:buClr>
              <a:buFont typeface="Wingdings" panose="05000000000000000000" pitchFamily="2" charset="2"/>
              <a:buChar char="Ø"/>
            </a:pPr>
            <a:r>
              <a:rPr lang="en-US" dirty="0"/>
              <a:t>Model-GDM-8245</a:t>
            </a:r>
          </a:p>
          <a:p>
            <a:pPr lvl="1">
              <a:buClr>
                <a:srgbClr val="FFFF00"/>
              </a:buClr>
              <a:buFont typeface="Wingdings" panose="05000000000000000000" pitchFamily="2" charset="2"/>
              <a:buChar char="Ø"/>
            </a:pPr>
            <a:r>
              <a:rPr lang="en-US" dirty="0"/>
              <a:t>SN-CL860237</a:t>
            </a:r>
          </a:p>
          <a:p>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59</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46523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 Resistor Variability</a:t>
            </a:r>
            <a:endParaRPr lang="en-US" dirty="0"/>
          </a:p>
        </p:txBody>
      </p:sp>
      <p:sp>
        <p:nvSpPr>
          <p:cNvPr id="3" name="Content Placeholder 2"/>
          <p:cNvSpPr>
            <a:spLocks noGrp="1"/>
          </p:cNvSpPr>
          <p:nvPr>
            <p:ph idx="1"/>
          </p:nvPr>
        </p:nvSpPr>
        <p:spPr/>
        <p:txBody>
          <a:bodyPr>
            <a:normAutofit fontScale="92500" lnSpcReduction="10000"/>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In two person groups, we took ten 1k Ohm resistors and measured their actual resistance using an Ohmmeter. </a:t>
            </a:r>
          </a:p>
          <a:p>
            <a:pPr>
              <a:buClr>
                <a:srgbClr val="FFFF00"/>
              </a:buClr>
              <a:buFont typeface="Wingdings" panose="05000000000000000000" pitchFamily="2" charset="2"/>
              <a:buChar char="Ø"/>
            </a:pPr>
            <a:r>
              <a:rPr lang="en-US" dirty="0" smtClean="0"/>
              <a:t>This information was recorded on our provided handouts. </a:t>
            </a:r>
          </a:p>
          <a:p>
            <a:pPr>
              <a:buClr>
                <a:srgbClr val="FFFF00"/>
              </a:buClr>
              <a:buFont typeface="Wingdings" panose="05000000000000000000" pitchFamily="2" charset="2"/>
              <a:buChar char="Ø"/>
            </a:pPr>
            <a:r>
              <a:rPr lang="en-US" dirty="0" smtClean="0"/>
              <a:t>We then took the information gathered back to the classroom where we created an Excel sheet documenting and charting our findings. </a:t>
            </a:r>
          </a:p>
          <a:p>
            <a:endParaRPr lang="en-US" dirty="0" smtClean="0"/>
          </a:p>
          <a:p>
            <a:endParaRPr lang="en-US" dirty="0" smtClean="0"/>
          </a:p>
          <a:p>
            <a:pPr>
              <a:buNone/>
            </a:pPr>
            <a:r>
              <a:rPr lang="en-US" dirty="0" smtClean="0"/>
              <a: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EAB5C395-79AD-49A4-B822-CCDE37EF0A33}" type="slidenum">
              <a:rPr lang="en-US" smtClean="0"/>
              <a:pPr/>
              <a:t>6</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2320017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Lab </a:t>
            </a:r>
            <a:r>
              <a:rPr lang="en-US" dirty="0" smtClean="0"/>
              <a:t>9 </a:t>
            </a:r>
            <a:r>
              <a:rPr lang="en-US" dirty="0"/>
              <a:t>– Series/Parallel Resistors</a:t>
            </a:r>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will be analyzing the circuit provided in the Lab 9 hand out. We will be calculating the resistance of the circuit in Excel and simulating the resistance of the circuit in Multisim. We will then build the circuit in the lab and take measurements.  </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60</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4169792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Lab </a:t>
            </a:r>
            <a:r>
              <a:rPr lang="en-US" dirty="0" smtClean="0"/>
              <a:t>9 </a:t>
            </a:r>
            <a:r>
              <a:rPr lang="en-US" dirty="0" smtClean="0"/>
              <a:t>– Series/Parallel Resistors</a:t>
            </a:r>
            <a:endParaRPr lang="en-US" dirty="0"/>
          </a:p>
        </p:txBody>
      </p:sp>
      <p:sp>
        <p:nvSpPr>
          <p:cNvPr id="3" name="Content Placeholder 2"/>
          <p:cNvSpPr>
            <a:spLocks noGrp="1"/>
          </p:cNvSpPr>
          <p:nvPr>
            <p:ph idx="1"/>
          </p:nvPr>
        </p:nvSpPr>
        <p:spPr>
          <a:xfrm>
            <a:off x="457200" y="1524000"/>
            <a:ext cx="8229600" cy="334963"/>
          </a:xfrm>
        </p:spPr>
        <p:txBody>
          <a:bodyPr>
            <a:normAutofit fontScale="77500" lnSpcReduction="20000"/>
          </a:bodyPr>
          <a:lstStyle/>
          <a:p>
            <a:pPr marL="0" indent="0" algn="ctr">
              <a:buNone/>
            </a:pPr>
            <a:r>
              <a:rPr lang="en-US" dirty="0" smtClean="0"/>
              <a:t>Equations Used</a:t>
            </a:r>
            <a:endParaRPr lang="en-US"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61</a:t>
            </a:fld>
            <a:endParaRPr lang="en-US"/>
          </a:p>
        </p:txBody>
      </p:sp>
      <mc:AlternateContent xmlns:mc="http://schemas.openxmlformats.org/markup-compatibility/2006">
        <mc:Choice xmlns:a14="http://schemas.microsoft.com/office/drawing/2010/main" Requires="a14">
          <p:sp>
            <p:nvSpPr>
              <p:cNvPr id="7" name="Rectangle 6"/>
              <p:cNvSpPr/>
              <p:nvPr/>
            </p:nvSpPr>
            <p:spPr>
              <a:xfrm>
                <a:off x="2030618" y="2133600"/>
                <a:ext cx="4996111" cy="18492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𝑇</m:t>
                          </m:r>
                        </m:sub>
                      </m:sSub>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1</m:t>
                                  </m:r>
                                </m:sub>
                              </m:sSub>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2</m:t>
                                  </m:r>
                                </m:sub>
                              </m:sSub>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3</m:t>
                                  </m:r>
                                </m:sub>
                              </m:sSub>
                            </m:den>
                          </m:f>
                          <m:r>
                            <a:rPr lang="en-US" sz="4000" i="1">
                              <a:latin typeface="Cambria Math" panose="02040503050406030204" pitchFamily="18" charset="0"/>
                            </a:rPr>
                            <m:t>)</m:t>
                          </m:r>
                        </m:den>
                      </m:f>
                    </m:oMath>
                  </m:oMathPara>
                </a14:m>
                <a:endParaRPr lang="en-US" sz="4000" dirty="0"/>
              </a:p>
            </p:txBody>
          </p:sp>
        </mc:Choice>
        <mc:Fallback>
          <p:sp>
            <p:nvSpPr>
              <p:cNvPr id="7" name="Rectangle 6"/>
              <p:cNvSpPr>
                <a:spLocks noRot="1" noChangeAspect="1" noMove="1" noResize="1" noEditPoints="1" noAdjustHandles="1" noChangeArrowheads="1" noChangeShapeType="1" noTextEdit="1"/>
              </p:cNvSpPr>
              <p:nvPr/>
            </p:nvSpPr>
            <p:spPr>
              <a:xfrm>
                <a:off x="2030618" y="2133600"/>
                <a:ext cx="4996111" cy="1849224"/>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061933" y="4648200"/>
                <a:ext cx="445750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𝑇</m:t>
                          </m:r>
                        </m:sub>
                      </m:sSub>
                      <m:r>
                        <a:rPr lang="en-US" sz="4000" i="1">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1</m:t>
                          </m:r>
                        </m:sub>
                      </m:sSub>
                      <m:r>
                        <a:rPr lang="en-US"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2</m:t>
                          </m:r>
                        </m:sub>
                      </m:sSub>
                      <m:r>
                        <a:rPr lang="en-US" sz="4000" i="1">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3</m:t>
                          </m:r>
                        </m:sub>
                      </m:sSub>
                    </m:oMath>
                  </m:oMathPara>
                </a14:m>
                <a:endParaRPr lang="en-US" sz="4000" dirty="0"/>
              </a:p>
            </p:txBody>
          </p:sp>
        </mc:Choice>
        <mc:Fallback>
          <p:sp>
            <p:nvSpPr>
              <p:cNvPr id="8" name="Rectangle 7"/>
              <p:cNvSpPr>
                <a:spLocks noRot="1" noChangeAspect="1" noMove="1" noResize="1" noEditPoints="1" noAdjustHandles="1" noChangeArrowheads="1" noChangeShapeType="1" noTextEdit="1"/>
              </p:cNvSpPr>
              <p:nvPr/>
            </p:nvSpPr>
            <p:spPr>
              <a:xfrm>
                <a:off x="2061933" y="4648200"/>
                <a:ext cx="4457502" cy="707886"/>
              </a:xfrm>
              <a:prstGeom prst="rect">
                <a:avLst/>
              </a:prstGeom>
              <a:blipFill rotWithShape="0">
                <a:blip r:embed="rId3"/>
                <a:stretch>
                  <a:fillRect/>
                </a:stretch>
              </a:blipFill>
            </p:spPr>
            <p:txBody>
              <a:bodyPr/>
              <a:lstStyle/>
              <a:p>
                <a:r>
                  <a:rPr lang="en-US">
                    <a:noFill/>
                  </a:rPr>
                  <a:t> </a:t>
                </a:r>
              </a:p>
            </p:txBody>
          </p:sp>
        </mc:Fallback>
      </mc:AlternateContent>
      <p:sp>
        <p:nvSpPr>
          <p:cNvPr id="9" name="TextBox 8"/>
          <p:cNvSpPr txBox="1"/>
          <p:nvPr/>
        </p:nvSpPr>
        <p:spPr>
          <a:xfrm>
            <a:off x="2207623" y="4260444"/>
            <a:ext cx="4370182" cy="369332"/>
          </a:xfrm>
          <a:prstGeom prst="rect">
            <a:avLst/>
          </a:prstGeom>
          <a:noFill/>
        </p:spPr>
        <p:txBody>
          <a:bodyPr wrap="square" rtlCol="0">
            <a:spAutoFit/>
          </a:bodyPr>
          <a:lstStyle/>
          <a:p>
            <a:r>
              <a:rPr lang="en-US" dirty="0" smtClean="0"/>
              <a:t>Series</a:t>
            </a:r>
            <a:endParaRPr lang="en-US" dirty="0"/>
          </a:p>
        </p:txBody>
      </p:sp>
      <p:sp>
        <p:nvSpPr>
          <p:cNvPr id="10" name="TextBox 9"/>
          <p:cNvSpPr txBox="1"/>
          <p:nvPr/>
        </p:nvSpPr>
        <p:spPr>
          <a:xfrm>
            <a:off x="2209800" y="1948934"/>
            <a:ext cx="2819400" cy="369332"/>
          </a:xfrm>
          <a:prstGeom prst="rect">
            <a:avLst/>
          </a:prstGeom>
          <a:noFill/>
        </p:spPr>
        <p:txBody>
          <a:bodyPr wrap="square" rtlCol="0">
            <a:spAutoFit/>
          </a:bodyPr>
          <a:lstStyle/>
          <a:p>
            <a:r>
              <a:rPr lang="en-US" dirty="0" smtClean="0"/>
              <a:t>Parallel</a:t>
            </a:r>
            <a:endParaRPr lang="en-US" dirty="0"/>
          </a:p>
        </p:txBody>
      </p:sp>
      <p:sp>
        <p:nvSpPr>
          <p:cNvPr id="11" name="Rectangle 10"/>
          <p:cNvSpPr/>
          <p:nvPr/>
        </p:nvSpPr>
        <p:spPr>
          <a:xfrm>
            <a:off x="2133600" y="1948934"/>
            <a:ext cx="4893129" cy="20896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33600" y="4260444"/>
            <a:ext cx="4953000" cy="15307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6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9 – Series/Parallel Resistors</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62</a:t>
            </a:fld>
            <a:endParaRPr lang="en-US" dirty="0"/>
          </a:p>
        </p:txBody>
      </p:sp>
      <p:pic>
        <p:nvPicPr>
          <p:cNvPr id="9" name="Content Placeholder 5" descr="Lab 9 hand out.jpg"/>
          <p:cNvPicPr>
            <a:picLocks noChangeAspect="1"/>
          </p:cNvPicPr>
          <p:nvPr/>
        </p:nvPicPr>
        <p:blipFill>
          <a:blip r:embed="rId2" cstate="print"/>
          <a:stretch>
            <a:fillRect/>
          </a:stretch>
        </p:blipFill>
        <p:spPr>
          <a:xfrm>
            <a:off x="1295400" y="1524000"/>
            <a:ext cx="6553200" cy="4834731"/>
          </a:xfrm>
          <a:prstGeom prst="rect">
            <a:avLst/>
          </a:prstGeom>
        </p:spPr>
      </p:pic>
    </p:spTree>
    <p:extLst>
      <p:ext uri="{BB962C8B-B14F-4D97-AF65-F5344CB8AC3E}">
        <p14:creationId xmlns:p14="http://schemas.microsoft.com/office/powerpoint/2010/main" val="173022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 9 – Series/Parallel Resistors</a:t>
            </a:r>
          </a:p>
        </p:txBody>
      </p:sp>
      <p:sp>
        <p:nvSpPr>
          <p:cNvPr id="9" name="Slide Number Placeholder 8"/>
          <p:cNvSpPr>
            <a:spLocks noGrp="1"/>
          </p:cNvSpPr>
          <p:nvPr>
            <p:ph type="sldNum" sz="quarter" idx="12"/>
          </p:nvPr>
        </p:nvSpPr>
        <p:spPr/>
        <p:txBody>
          <a:bodyPr/>
          <a:lstStyle/>
          <a:p>
            <a:fld id="{B56787A9-B01A-6745-85EE-08F7B21F3578}" type="slidenum">
              <a:rPr lang="en-US" smtClean="0"/>
              <a:t>63</a:t>
            </a:fld>
            <a:endParaRPr lang="en-US" dirty="0"/>
          </a:p>
        </p:txBody>
      </p:sp>
      <p:sp>
        <p:nvSpPr>
          <p:cNvPr id="3" name="Footer Placeholder 2"/>
          <p:cNvSpPr>
            <a:spLocks noGrp="1"/>
          </p:cNvSpPr>
          <p:nvPr>
            <p:ph type="ftr" sz="quarter" idx="11"/>
          </p:nvPr>
        </p:nvSpPr>
        <p:spPr/>
        <p:txBody>
          <a:bodyPr/>
          <a:lstStyle/>
          <a:p>
            <a:r>
              <a:rPr lang="en-US" dirty="0" smtClean="0"/>
              <a:t>EECT 111 - 50C</a:t>
            </a:r>
            <a:endParaRPr lang="en-US" dirty="0"/>
          </a:p>
        </p:txBody>
      </p:sp>
      <p:pic>
        <p:nvPicPr>
          <p:cNvPr id="4" name="Picture 3"/>
          <p:cNvPicPr>
            <a:picLocks noChangeAspect="1"/>
          </p:cNvPicPr>
          <p:nvPr/>
        </p:nvPicPr>
        <p:blipFill>
          <a:blip r:embed="rId2"/>
          <a:stretch>
            <a:fillRect/>
          </a:stretch>
        </p:blipFill>
        <p:spPr>
          <a:xfrm>
            <a:off x="1279969" y="1643252"/>
            <a:ext cx="6797231" cy="4669853"/>
          </a:xfrm>
          <a:prstGeom prst="rect">
            <a:avLst/>
          </a:prstGeom>
        </p:spPr>
      </p:pic>
    </p:spTree>
    <p:extLst>
      <p:ext uri="{BB962C8B-B14F-4D97-AF65-F5344CB8AC3E}">
        <p14:creationId xmlns:p14="http://schemas.microsoft.com/office/powerpoint/2010/main" val="233057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 Multisim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937276" y="1417638"/>
            <a:ext cx="7264686" cy="5110959"/>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64</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366320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 Multisim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8" name="Picture 7"/>
          <p:cNvPicPr>
            <a:picLocks noChangeAspect="1"/>
          </p:cNvPicPr>
          <p:nvPr/>
        </p:nvPicPr>
        <p:blipFill>
          <a:blip r:embed="rId2"/>
          <a:stretch>
            <a:fillRect/>
          </a:stretch>
        </p:blipFill>
        <p:spPr>
          <a:xfrm>
            <a:off x="898633" y="1532964"/>
            <a:ext cx="7345726" cy="4983114"/>
          </a:xfrm>
          <a:prstGeom prst="rect">
            <a:avLst/>
          </a:prstGeom>
        </p:spPr>
      </p:pic>
      <p:sp>
        <p:nvSpPr>
          <p:cNvPr id="9" name="Slide Number Placeholder 8"/>
          <p:cNvSpPr>
            <a:spLocks noGrp="1"/>
          </p:cNvSpPr>
          <p:nvPr>
            <p:ph type="sldNum" sz="quarter" idx="12"/>
          </p:nvPr>
        </p:nvSpPr>
        <p:spPr/>
        <p:txBody>
          <a:bodyPr/>
          <a:lstStyle/>
          <a:p>
            <a:fld id="{B56787A9-B01A-6745-85EE-08F7B21F3578}" type="slidenum">
              <a:rPr lang="en-US" smtClean="0"/>
              <a:t>65</a:t>
            </a:fld>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375359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 Multisim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1072390" y="1521398"/>
            <a:ext cx="6994458" cy="4730177"/>
          </a:xfrm>
          <a:prstGeom prst="rect">
            <a:avLst/>
          </a:prstGeom>
        </p:spPr>
      </p:pic>
      <p:sp>
        <p:nvSpPr>
          <p:cNvPr id="9" name="Slide Number Placeholder 8"/>
          <p:cNvSpPr>
            <a:spLocks noGrp="1"/>
          </p:cNvSpPr>
          <p:nvPr>
            <p:ph type="sldNum" sz="quarter" idx="12"/>
          </p:nvPr>
        </p:nvSpPr>
        <p:spPr/>
        <p:txBody>
          <a:bodyPr/>
          <a:lstStyle/>
          <a:p>
            <a:fld id="{B56787A9-B01A-6745-85EE-08F7B21F3578}" type="slidenum">
              <a:rPr lang="en-US" smtClean="0"/>
              <a:t>66</a:t>
            </a:fld>
            <a:endParaRPr lang="en-US" dirty="0"/>
          </a:p>
        </p:txBody>
      </p:sp>
      <p:sp>
        <p:nvSpPr>
          <p:cNvPr id="8" name="Footer Placeholder 7"/>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420469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9 –Series Parallel Resistors</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67</a:t>
            </a:fld>
            <a:endParaRPr lang="en-US" dirty="0"/>
          </a:p>
        </p:txBody>
      </p:sp>
      <p:pic>
        <p:nvPicPr>
          <p:cNvPr id="9"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90" y="1600200"/>
            <a:ext cx="7010399" cy="4724400"/>
          </a:xfrm>
          <a:prstGeom prst="rect">
            <a:avLst/>
          </a:prstGeom>
        </p:spPr>
      </p:pic>
    </p:spTree>
    <p:extLst>
      <p:ext uri="{BB962C8B-B14F-4D97-AF65-F5344CB8AC3E}">
        <p14:creationId xmlns:p14="http://schemas.microsoft.com/office/powerpoint/2010/main" val="1092600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 Conclusion</a:t>
            </a:r>
            <a:endParaRPr lang="en-US" dirty="0"/>
          </a:p>
        </p:txBody>
      </p:sp>
      <p:sp>
        <p:nvSpPr>
          <p:cNvPr id="9" name="Content Placeholder 8"/>
          <p:cNvSpPr>
            <a:spLocks noGrp="1"/>
          </p:cNvSpPr>
          <p:nvPr>
            <p:ph idx="1"/>
          </p:nvPr>
        </p:nvSpPr>
        <p:spPr/>
        <p:txBody>
          <a:bodyPr/>
          <a:lstStyle/>
          <a:p>
            <a:pPr marL="0" indent="0">
              <a:buNone/>
            </a:pPr>
            <a:r>
              <a:rPr lang="en-US" dirty="0"/>
              <a:t>Summary:</a:t>
            </a:r>
          </a:p>
          <a:p>
            <a:pPr>
              <a:buClr>
                <a:srgbClr val="FFFF00"/>
              </a:buClr>
              <a:buFont typeface="Wingdings" panose="05000000000000000000" pitchFamily="2" charset="2"/>
              <a:buChar char="Ø"/>
            </a:pPr>
            <a:r>
              <a:rPr lang="en-US" dirty="0"/>
              <a:t>We found our calculations in Excel, simulation in Multisim, and </a:t>
            </a:r>
            <a:r>
              <a:rPr lang="en-US" dirty="0" smtClean="0"/>
              <a:t>measurements </a:t>
            </a:r>
            <a:r>
              <a:rPr lang="en-US" dirty="0"/>
              <a:t>done in the lab to all agree. </a:t>
            </a:r>
          </a:p>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68</a:t>
            </a:fld>
            <a:endParaRPr lang="en-US" dirty="0"/>
          </a:p>
        </p:txBody>
      </p:sp>
    </p:spTree>
    <p:extLst>
      <p:ext uri="{BB962C8B-B14F-4D97-AF65-F5344CB8AC3E}">
        <p14:creationId xmlns:p14="http://schemas.microsoft.com/office/powerpoint/2010/main" val="1811663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smtClean="0">
                <a:solidFill>
                  <a:srgbClr val="FFFF00"/>
                </a:solidFill>
              </a:rPr>
              <a:t>Lab 10 – Series/ Parallel Capacitors</a:t>
            </a:r>
            <a:endParaRPr lang="en-US"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69</a:t>
            </a:fld>
            <a:endParaRPr lang="en-US"/>
          </a:p>
        </p:txBody>
      </p:sp>
      <p:sp>
        <p:nvSpPr>
          <p:cNvPr id="2" name="Footer Placeholder 1"/>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20679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459162"/>
            <a:ext cx="7856538" cy="1876800"/>
          </a:xfrm>
        </p:spPr>
        <p:txBody>
          <a:bodyPr>
            <a:normAutofit/>
          </a:bodyPr>
          <a:lstStyle/>
          <a:p>
            <a:r>
              <a:rPr lang="en-US" dirty="0" smtClean="0"/>
              <a:t>Lab 1 – Resistor Variability</a:t>
            </a:r>
            <a:br>
              <a:rPr lang="en-US" dirty="0" smtClean="0"/>
            </a:br>
            <a:r>
              <a:rPr lang="en-US" sz="3600" dirty="0" smtClean="0"/>
              <a:t>1/15/15</a:t>
            </a:r>
            <a:endParaRPr lang="en-US" sz="3600" dirty="0"/>
          </a:p>
        </p:txBody>
      </p:sp>
      <p:graphicFrame>
        <p:nvGraphicFramePr>
          <p:cNvPr id="12" name="Table 11"/>
          <p:cNvGraphicFramePr>
            <a:graphicFrameLocks noGrp="1"/>
          </p:cNvGraphicFramePr>
          <p:nvPr/>
        </p:nvGraphicFramePr>
        <p:xfrm>
          <a:off x="0" y="1417638"/>
          <a:ext cx="4673600" cy="4970448"/>
        </p:xfrm>
        <a:graphic>
          <a:graphicData uri="http://schemas.openxmlformats.org/drawingml/2006/table">
            <a:tbl>
              <a:tblPr/>
              <a:tblGrid>
                <a:gridCol w="566821"/>
                <a:gridCol w="1443790"/>
                <a:gridCol w="598905"/>
                <a:gridCol w="566821"/>
                <a:gridCol w="823495"/>
                <a:gridCol w="673768"/>
              </a:tblGrid>
              <a:tr h="282672">
                <a:tc>
                  <a:txBody>
                    <a:bodyPr/>
                    <a:lstStyle/>
                    <a:p>
                      <a:pPr algn="l" fontAlgn="b"/>
                      <a:r>
                        <a:rPr lang="en-US" sz="700" b="0" i="0" u="none" strike="noStrike" dirty="0">
                          <a:solidFill>
                            <a:srgbClr val="000000"/>
                          </a:solidFill>
                          <a:latin typeface="Calibri"/>
                        </a:rPr>
                        <a:t>Resistor Variability</a:t>
                      </a:r>
                    </a:p>
                  </a:txBody>
                  <a:tcPr marL="8435" marR="8435" marT="843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58C"/>
                    </a:solidFill>
                  </a:tcPr>
                </a:tc>
                <a:tc>
                  <a:txBody>
                    <a:bodyPr/>
                    <a:lstStyle/>
                    <a:p>
                      <a:pPr algn="l" fontAlgn="b"/>
                      <a:r>
                        <a:rPr lang="en-US" sz="700" b="0" i="0" u="none" strike="noStrike" dirty="0">
                          <a:solidFill>
                            <a:srgbClr val="000000"/>
                          </a:solidFill>
                          <a:latin typeface="Calibri"/>
                        </a:rPr>
                        <a:t> </a:t>
                      </a:r>
                    </a:p>
                  </a:txBody>
                  <a:tcPr marL="8435" marR="8435" marT="8435" marB="0" anchor="b">
                    <a:lnL w="6350" cap="flat" cmpd="sng" algn="ctr">
                      <a:solidFill>
                        <a:srgbClr val="C0C0C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FF58C"/>
                    </a:solidFill>
                  </a:tcPr>
                </a:tc>
                <a:tc>
                  <a:txBody>
                    <a:bodyPr/>
                    <a:lstStyle/>
                    <a:p>
                      <a:pPr algn="l" fontAlgn="b"/>
                      <a:r>
                        <a:rPr lang="en-US" sz="700" b="0" i="0" u="none" strike="noStrike" dirty="0">
                          <a:solidFill>
                            <a:srgbClr val="000000"/>
                          </a:solidFill>
                          <a:latin typeface="Calibri"/>
                        </a:rPr>
                        <a:t> </a:t>
                      </a:r>
                    </a:p>
                  </a:txBody>
                  <a:tcPr marL="8435" marR="8435" marT="8435" marB="0" anchor="b">
                    <a:lnL>
                      <a:noFill/>
                    </a:lnL>
                    <a:lnR>
                      <a:noFill/>
                    </a:lnR>
                    <a:lnT>
                      <a:noFill/>
                    </a:lnT>
                    <a:lnB w="6350" cap="flat" cmpd="sng" algn="ctr">
                      <a:solidFill>
                        <a:srgbClr val="808080"/>
                      </a:solidFill>
                      <a:prstDash val="solid"/>
                      <a:round/>
                      <a:headEnd type="none" w="med" len="med"/>
                      <a:tailEnd type="none" w="med" len="med"/>
                    </a:lnB>
                    <a:solidFill>
                      <a:srgbClr val="FFF58C"/>
                    </a:solidFill>
                  </a:tcPr>
                </a:tc>
                <a:tc gridSpan="3">
                  <a:txBody>
                    <a:bodyPr/>
                    <a:lstStyle/>
                    <a:p>
                      <a:pPr algn="ctr" fontAlgn="b"/>
                      <a:r>
                        <a:rPr lang="en-US" sz="700" b="0" i="0" u="none" strike="noStrike" dirty="0">
                          <a:solidFill>
                            <a:srgbClr val="000000"/>
                          </a:solidFill>
                          <a:latin typeface="Calibri"/>
                        </a:rPr>
                        <a:t>Tolerance</a:t>
                      </a:r>
                    </a:p>
                  </a:txBody>
                  <a:tcPr marL="8435" marR="8435" marT="8435" marB="0" anchor="b">
                    <a:lnL>
                      <a:noFill/>
                    </a:lnL>
                    <a:lnR>
                      <a:noFill/>
                    </a:lnR>
                    <a:lnT>
                      <a:noFill/>
                    </a:lnT>
                    <a:lnB w="6350" cap="flat" cmpd="sng" algn="ctr">
                      <a:solidFill>
                        <a:srgbClr val="808080"/>
                      </a:solidFill>
                      <a:prstDash val="solid"/>
                      <a:round/>
                      <a:headEnd type="none" w="med" len="med"/>
                      <a:tailEnd type="none" w="med" len="med"/>
                    </a:lnB>
                    <a:solidFill>
                      <a:srgbClr val="4EE257"/>
                    </a:solidFill>
                  </a:tcPr>
                </a:tc>
                <a:tc hMerge="1">
                  <a:txBody>
                    <a:bodyPr/>
                    <a:lstStyle/>
                    <a:p>
                      <a:endParaRPr lang="en-US"/>
                    </a:p>
                  </a:txBody>
                  <a:tcPr/>
                </a:tc>
                <a:tc hMerge="1">
                  <a:txBody>
                    <a:bodyPr/>
                    <a:lstStyle/>
                    <a:p>
                      <a:endParaRPr lang="en-US"/>
                    </a:p>
                  </a:txBody>
                  <a:tcPr/>
                </a:tc>
              </a:tr>
              <a:tr h="146493">
                <a:tc>
                  <a:txBody>
                    <a:bodyPr/>
                    <a:lstStyle/>
                    <a:p>
                      <a:pPr algn="l" fontAlgn="b"/>
                      <a:r>
                        <a:rPr lang="en-US" sz="700" b="0" i="0" u="none" strike="noStrike" dirty="0">
                          <a:solidFill>
                            <a:srgbClr val="FFFFFF"/>
                          </a:solidFill>
                          <a:latin typeface="Calibri"/>
                        </a:rPr>
                        <a:t>Sample</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FFFFFF"/>
                          </a:solidFill>
                          <a:latin typeface="Calibri"/>
                        </a:rPr>
                        <a:t>Measured Value (kOhm)</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FFFFFF"/>
                          </a:solidFill>
                          <a:latin typeface="Calibri"/>
                        </a:rPr>
                        <a:t>Ohm</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FFFFFF"/>
                          </a:solidFill>
                          <a:latin typeface="Calibri"/>
                        </a:rPr>
                        <a:t>High</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FFFFFF"/>
                          </a:solidFill>
                          <a:latin typeface="Calibri"/>
                        </a:rPr>
                        <a:t>Low</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c>
                  <a:txBody>
                    <a:bodyPr/>
                    <a:lstStyle/>
                    <a:p>
                      <a:pPr algn="l" fontAlgn="b"/>
                      <a:r>
                        <a:rPr lang="en-US" sz="700" b="0" i="0" u="none" strike="noStrike" dirty="0">
                          <a:solidFill>
                            <a:srgbClr val="FFFFFF"/>
                          </a:solidFill>
                          <a:latin typeface="Calibri"/>
                        </a:rPr>
                        <a:t>Nominal</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6600"/>
                    </a:solidFill>
                  </a:tcPr>
                </a:tc>
              </a:tr>
              <a:tr h="146493">
                <a:tc>
                  <a:txBody>
                    <a:bodyPr/>
                    <a:lstStyle/>
                    <a:p>
                      <a:pPr algn="r" fontAlgn="b"/>
                      <a:r>
                        <a:rPr lang="en-US" sz="700" b="0" i="0" u="none" strike="noStrike" dirty="0">
                          <a:solidFill>
                            <a:srgbClr val="333399"/>
                          </a:solidFill>
                          <a:latin typeface="Calibri"/>
                        </a:rPr>
                        <a:t>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4</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0.999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999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6</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0.996</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996</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14</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16</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0.994</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994</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19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24</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25</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26</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977</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28</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979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29</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30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983</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46493">
                <a:tc>
                  <a:txBody>
                    <a:bodyPr/>
                    <a:lstStyle/>
                    <a:p>
                      <a:pPr algn="r" fontAlgn="b"/>
                      <a:r>
                        <a:rPr lang="en-US" sz="700" b="0" i="0" u="none" strike="noStrike" dirty="0">
                          <a:solidFill>
                            <a:srgbClr val="333399"/>
                          </a:solidFill>
                          <a:latin typeface="Calibri"/>
                        </a:rPr>
                        <a:t>31</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700" b="1" i="0" u="none" strike="noStrike" dirty="0">
                          <a:solidFill>
                            <a:srgbClr val="FF6600"/>
                          </a:solidFill>
                          <a:latin typeface="Calibri"/>
                        </a:rPr>
                        <a:t>0.982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982</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950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700" b="1" i="0" u="none" strike="noStrike" dirty="0">
                          <a:solidFill>
                            <a:srgbClr val="FF6600"/>
                          </a:solidFill>
                          <a:latin typeface="Calibri"/>
                        </a:rPr>
                        <a:t>1000</a:t>
                      </a:r>
                    </a:p>
                  </a:txBody>
                  <a:tcPr marL="8435" marR="8435" marT="843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bl>
          </a:graphicData>
        </a:graphic>
      </p:graphicFrame>
      <p:graphicFrame>
        <p:nvGraphicFramePr>
          <p:cNvPr id="13" name="Table 12"/>
          <p:cNvGraphicFramePr>
            <a:graphicFrameLocks noGrp="1"/>
          </p:cNvGraphicFramePr>
          <p:nvPr/>
        </p:nvGraphicFramePr>
        <p:xfrm>
          <a:off x="4987860" y="1417638"/>
          <a:ext cx="4156139" cy="4970433"/>
        </p:xfrm>
        <a:graphic>
          <a:graphicData uri="http://schemas.openxmlformats.org/drawingml/2006/table">
            <a:tbl>
              <a:tblPr/>
              <a:tblGrid>
                <a:gridCol w="504063"/>
                <a:gridCol w="1283933"/>
                <a:gridCol w="532594"/>
                <a:gridCol w="504063"/>
                <a:gridCol w="732317"/>
                <a:gridCol w="599169"/>
              </a:tblGrid>
              <a:tr h="127447">
                <a:tc>
                  <a:txBody>
                    <a:bodyPr/>
                    <a:lstStyle/>
                    <a:p>
                      <a:pPr algn="r" fontAlgn="b"/>
                      <a:r>
                        <a:rPr lang="en-US" sz="600" b="0" i="0" u="none" strike="noStrike" dirty="0">
                          <a:solidFill>
                            <a:srgbClr val="333399"/>
                          </a:solidFill>
                          <a:latin typeface="Calibri"/>
                        </a:rPr>
                        <a:t>32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35</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36</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37</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39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1.002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45</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990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46</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47</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0.979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979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1.001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49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990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55</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56</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57</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59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978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980</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984</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63</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981</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982</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65</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984</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66</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0.982</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982</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67</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0.984</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984</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980</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69</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0.987</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987</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r h="127447">
                <a:tc>
                  <a:txBody>
                    <a:bodyPr/>
                    <a:lstStyle/>
                    <a:p>
                      <a:pPr algn="r" fontAlgn="b"/>
                      <a:r>
                        <a:rPr lang="en-US" sz="600" b="0" i="0" u="none" strike="noStrike" dirty="0">
                          <a:solidFill>
                            <a:srgbClr val="333399"/>
                          </a:solidFill>
                          <a:latin typeface="Calibri"/>
                        </a:rPr>
                        <a:t>70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600" b="1" i="0" u="none" strike="noStrike" dirty="0">
                          <a:solidFill>
                            <a:srgbClr val="FF6600"/>
                          </a:solidFill>
                          <a:latin typeface="Calibri"/>
                        </a:rPr>
                        <a:t>0.981</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ctr"/>
                      <a:r>
                        <a:rPr lang="en-US" sz="600" b="1" i="0" u="none" strike="noStrike" dirty="0">
                          <a:solidFill>
                            <a:srgbClr val="FF6600"/>
                          </a:solidFill>
                          <a:latin typeface="Calibri"/>
                        </a:rPr>
                        <a:t>981</a:t>
                      </a:r>
                    </a:p>
                  </a:txBody>
                  <a:tcPr marL="7338" marR="7338" marT="733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950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c>
                  <a:txBody>
                    <a:bodyPr/>
                    <a:lstStyle/>
                    <a:p>
                      <a:pPr algn="r" fontAlgn="b"/>
                      <a:r>
                        <a:rPr lang="en-US" sz="600" b="1" i="0" u="none" strike="noStrike" dirty="0">
                          <a:solidFill>
                            <a:srgbClr val="FF6600"/>
                          </a:solidFill>
                          <a:latin typeface="Calibri"/>
                        </a:rPr>
                        <a:t>1000</a:t>
                      </a:r>
                    </a:p>
                  </a:txBody>
                  <a:tcPr marL="7338" marR="7338" marT="7338"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0C0C0"/>
                    </a:solidFill>
                  </a:tcPr>
                </a:tc>
              </a:tr>
            </a:tbl>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7</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10 – Series/Parallel Capacitors</a:t>
            </a:r>
            <a:endParaRPr lang="en-US" dirty="0"/>
          </a:p>
        </p:txBody>
      </p:sp>
      <p:sp>
        <p:nvSpPr>
          <p:cNvPr id="6" name="Text Placeholder 5"/>
          <p:cNvSpPr>
            <a:spLocks noGrp="1"/>
          </p:cNvSpPr>
          <p:nvPr>
            <p:ph type="body" idx="1"/>
          </p:nvPr>
        </p:nvSpPr>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a:xfrm>
            <a:off x="641350" y="2321974"/>
            <a:ext cx="3749040" cy="3889375"/>
          </a:xfrm>
        </p:spPr>
        <p:txBody>
          <a:bodyPr>
            <a:normAutofit/>
          </a:bodyPr>
          <a:lstStyle/>
          <a:p>
            <a:pPr>
              <a:buClr>
                <a:srgbClr val="FFFF00"/>
              </a:buClr>
              <a:buFont typeface="Wingdings" panose="05000000000000000000" pitchFamily="2" charset="2"/>
              <a:buChar char="Ø"/>
            </a:pPr>
            <a:r>
              <a:rPr lang="en-US" dirty="0" smtClean="0"/>
              <a:t>The purpose of this lab was to experiment with series and parallel combinations of capacitors.</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92500" lnSpcReduction="20000"/>
          </a:bodyPr>
          <a:lstStyle/>
          <a:p>
            <a:pPr>
              <a:buClr>
                <a:srgbClr val="FFFF00"/>
              </a:buClr>
              <a:buFont typeface="Wingdings" panose="05000000000000000000" pitchFamily="2" charset="2"/>
              <a:buChar char="Ø"/>
            </a:pPr>
            <a:r>
              <a:rPr lang="en-US" dirty="0" smtClean="0"/>
              <a:t>LCR meter</a:t>
            </a:r>
          </a:p>
          <a:p>
            <a:pPr lvl="1">
              <a:buClr>
                <a:srgbClr val="FFFF00"/>
              </a:buClr>
              <a:buFont typeface="Wingdings" panose="05000000000000000000" pitchFamily="2" charset="2"/>
              <a:buChar char="Ø"/>
            </a:pPr>
            <a:r>
              <a:rPr lang="en-US" dirty="0" smtClean="0"/>
              <a:t>Make- </a:t>
            </a:r>
            <a:r>
              <a:rPr lang="en-US" dirty="0"/>
              <a:t>GW instek</a:t>
            </a:r>
          </a:p>
          <a:p>
            <a:pPr lvl="1">
              <a:buClr>
                <a:srgbClr val="FFFF00"/>
              </a:buClr>
              <a:buFont typeface="Wingdings" panose="05000000000000000000" pitchFamily="2" charset="2"/>
              <a:buChar char="Ø"/>
            </a:pPr>
            <a:r>
              <a:rPr lang="en-US" dirty="0"/>
              <a:t>Model-LCR meter 819</a:t>
            </a:r>
          </a:p>
          <a:p>
            <a:pPr lvl="1">
              <a:buClr>
                <a:srgbClr val="FFFF00"/>
              </a:buClr>
              <a:buFont typeface="Wingdings" panose="05000000000000000000" pitchFamily="2" charset="2"/>
              <a:buChar char="Ø"/>
            </a:pPr>
            <a:r>
              <a:rPr lang="en-US" dirty="0"/>
              <a:t>SN-E120997</a:t>
            </a:r>
          </a:p>
          <a:p>
            <a:pPr>
              <a:buClr>
                <a:srgbClr val="FFFF00"/>
              </a:buClr>
              <a:buFont typeface="Wingdings" panose="05000000000000000000" pitchFamily="2" charset="2"/>
              <a:buChar char="Ø"/>
            </a:pPr>
            <a:r>
              <a:rPr lang="en-US" dirty="0" smtClean="0"/>
              <a:t>8 –</a:t>
            </a:r>
            <a:r>
              <a:rPr lang="en-US" dirty="0" smtClean="0">
                <a:latin typeface="Calibri" panose="020F0502020204030204" pitchFamily="34" charset="0"/>
              </a:rPr>
              <a:t>resistors</a:t>
            </a:r>
          </a:p>
          <a:p>
            <a:pPr lvl="1">
              <a:buClr>
                <a:srgbClr val="FFFF00"/>
              </a:buClr>
              <a:buFont typeface="Wingdings" panose="05000000000000000000" pitchFamily="2" charset="2"/>
              <a:buChar char="Ø"/>
            </a:pPr>
            <a:r>
              <a:rPr lang="en-US" dirty="0" smtClean="0">
                <a:latin typeface="Calibri" panose="020F0502020204030204" pitchFamily="34" charset="0"/>
              </a:rPr>
              <a:t>2 x 10 k</a:t>
            </a:r>
            <a:r>
              <a:rPr lang="el-GR" dirty="0" smtClean="0">
                <a:latin typeface="Calibri" panose="020F0502020204030204" pitchFamily="34" charset="0"/>
              </a:rPr>
              <a:t>Ω</a:t>
            </a:r>
            <a:r>
              <a:rPr lang="en-US" dirty="0" smtClean="0">
                <a:latin typeface="Calibri" panose="020F0502020204030204" pitchFamily="34" charset="0"/>
              </a:rPr>
              <a:t>, 2 x 2.2k</a:t>
            </a:r>
            <a:r>
              <a:rPr lang="el-GR" dirty="0" smtClean="0">
                <a:latin typeface="Calibri" panose="020F0502020204030204" pitchFamily="34" charset="0"/>
              </a:rPr>
              <a:t>Ω</a:t>
            </a:r>
            <a:r>
              <a:rPr lang="en-US" dirty="0" smtClean="0">
                <a:latin typeface="Calibri" panose="020F0502020204030204" pitchFamily="34" charset="0"/>
              </a:rPr>
              <a:t>, 4.7k</a:t>
            </a:r>
            <a:r>
              <a:rPr lang="el-GR" dirty="0" smtClean="0">
                <a:latin typeface="Calibri" panose="020F0502020204030204" pitchFamily="34" charset="0"/>
              </a:rPr>
              <a:t>Ω</a:t>
            </a:r>
            <a:endParaRPr lang="en-US" dirty="0" smtClean="0">
              <a:latin typeface="Calibri" panose="020F0502020204030204" pitchFamily="34" charset="0"/>
            </a:endParaRP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a:t>Make-GW instek</a:t>
            </a:r>
          </a:p>
          <a:p>
            <a:pPr lvl="1">
              <a:buClr>
                <a:srgbClr val="FFFF00"/>
              </a:buClr>
              <a:buFont typeface="Wingdings" panose="05000000000000000000" pitchFamily="2" charset="2"/>
              <a:buChar char="Ø"/>
            </a:pPr>
            <a:r>
              <a:rPr lang="en-US" dirty="0"/>
              <a:t>Model-GDM-8245</a:t>
            </a:r>
          </a:p>
          <a:p>
            <a:pPr lvl="1">
              <a:buClr>
                <a:srgbClr val="FFFF00"/>
              </a:buClr>
              <a:buFont typeface="Wingdings" panose="05000000000000000000" pitchFamily="2" charset="2"/>
              <a:buChar char="Ø"/>
            </a:pPr>
            <a:r>
              <a:rPr lang="en-US" dirty="0"/>
              <a:t>SN-CL860237</a:t>
            </a:r>
          </a:p>
          <a:p>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70</a:t>
            </a:fld>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pic>
        <p:nvPicPr>
          <p:cNvPr id="5" name="Picture 4"/>
          <p:cNvPicPr>
            <a:picLocks noChangeAspect="1"/>
          </p:cNvPicPr>
          <p:nvPr/>
        </p:nvPicPr>
        <p:blipFill>
          <a:blip r:embed="rId2"/>
          <a:stretch>
            <a:fillRect/>
          </a:stretch>
        </p:blipFill>
        <p:spPr>
          <a:xfrm>
            <a:off x="1355891" y="4266662"/>
            <a:ext cx="1892237" cy="2108130"/>
          </a:xfrm>
          <a:prstGeom prst="rect">
            <a:avLst/>
          </a:prstGeom>
        </p:spPr>
      </p:pic>
    </p:spTree>
    <p:extLst>
      <p:ext uri="{BB962C8B-B14F-4D97-AF65-F5344CB8AC3E}">
        <p14:creationId xmlns:p14="http://schemas.microsoft.com/office/powerpoint/2010/main" val="7476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Lab 10 – Series/ Parallel Capacitors </a:t>
            </a:r>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p>
          <a:p>
            <a:pPr>
              <a:buClr>
                <a:srgbClr val="FFFF00"/>
              </a:buClr>
              <a:buFont typeface="Wingdings" panose="05000000000000000000" pitchFamily="2" charset="2"/>
              <a:buChar char="Ø"/>
            </a:pPr>
            <a:r>
              <a:rPr lang="en-US" dirty="0" smtClean="0"/>
              <a:t>We will be measuring the capacitance of capacitors using an LCR meter. We will then combine capacitors in series and in parallel. We will use Excel and </a:t>
            </a:r>
            <a:r>
              <a:rPr lang="en-US" dirty="0" err="1" smtClean="0"/>
              <a:t>Multisim</a:t>
            </a:r>
            <a:r>
              <a:rPr lang="en-US" dirty="0" smtClean="0"/>
              <a:t> to calculate and simulate what the capacitance of a series circuit and a parallel circuit should be, we will then build the circuits in the lab and measure.</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71</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388673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Lab 10 – Series/Parallel Capacitors</a:t>
            </a:r>
            <a:endParaRPr lang="en-US" dirty="0"/>
          </a:p>
        </p:txBody>
      </p:sp>
      <p:sp>
        <p:nvSpPr>
          <p:cNvPr id="3" name="Content Placeholder 2"/>
          <p:cNvSpPr>
            <a:spLocks noGrp="1"/>
          </p:cNvSpPr>
          <p:nvPr>
            <p:ph idx="1"/>
          </p:nvPr>
        </p:nvSpPr>
        <p:spPr>
          <a:xfrm>
            <a:off x="454819" y="1634548"/>
            <a:ext cx="8229600" cy="334963"/>
          </a:xfrm>
        </p:spPr>
        <p:txBody>
          <a:bodyPr>
            <a:normAutofit fontScale="77500" lnSpcReduction="20000"/>
          </a:bodyPr>
          <a:lstStyle/>
          <a:p>
            <a:pPr marL="0" indent="0" algn="ctr">
              <a:buNone/>
            </a:pPr>
            <a:r>
              <a:rPr lang="en-US" dirty="0" smtClean="0"/>
              <a:t>Equations Used</a:t>
            </a:r>
            <a:endParaRPr lang="en-US"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72</a:t>
            </a:fld>
            <a:endParaRPr lang="en-US"/>
          </a:p>
        </p:txBody>
      </p:sp>
      <mc:AlternateContent xmlns:mc="http://schemas.openxmlformats.org/markup-compatibility/2006">
        <mc:Choice xmlns:a14="http://schemas.microsoft.com/office/drawing/2010/main" Requires="a14">
          <p:sp>
            <p:nvSpPr>
              <p:cNvPr id="7" name="TextBox 6"/>
              <p:cNvSpPr txBox="1"/>
              <p:nvPr/>
            </p:nvSpPr>
            <p:spPr>
              <a:xfrm>
                <a:off x="2209799" y="2584016"/>
                <a:ext cx="4216539"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𝑇</m:t>
                          </m:r>
                        </m:sub>
                      </m:sSub>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3</m:t>
                          </m:r>
                        </m:sub>
                      </m:sSub>
                    </m:oMath>
                  </m:oMathPara>
                </a14:m>
                <a:endParaRPr lang="en-US" sz="4000" dirty="0"/>
              </a:p>
            </p:txBody>
          </p:sp>
        </mc:Choice>
        <mc:Fallback>
          <p:sp>
            <p:nvSpPr>
              <p:cNvPr id="7" name="TextBox 6"/>
              <p:cNvSpPr txBox="1">
                <a:spLocks noRot="1" noChangeAspect="1" noMove="1" noResize="1" noEditPoints="1" noAdjustHandles="1" noChangeArrowheads="1" noChangeShapeType="1" noTextEdit="1"/>
              </p:cNvSpPr>
              <p:nvPr/>
            </p:nvSpPr>
            <p:spPr>
              <a:xfrm>
                <a:off x="2209799" y="2584016"/>
                <a:ext cx="4216539" cy="615553"/>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2209800" y="3886200"/>
                <a:ext cx="4216539" cy="17568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𝑇</m:t>
                          </m:r>
                        </m:sub>
                      </m:sSub>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1</m:t>
                                  </m:r>
                                </m:sub>
                              </m:sSub>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2</m:t>
                                  </m:r>
                                </m:sub>
                              </m:sSub>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𝐶</m:t>
                                  </m:r>
                                </m:e>
                                <m:sub>
                                  <m:r>
                                    <a:rPr lang="en-US" sz="4000" b="0" i="1" smtClean="0">
                                      <a:latin typeface="Cambria Math" panose="02040503050406030204" pitchFamily="18" charset="0"/>
                                    </a:rPr>
                                    <m:t>3</m:t>
                                  </m:r>
                                </m:sub>
                              </m:sSub>
                            </m:den>
                          </m:f>
                        </m:den>
                      </m:f>
                    </m:oMath>
                  </m:oMathPara>
                </a14:m>
                <a:endParaRPr lang="en-US" sz="4000" dirty="0"/>
              </a:p>
            </p:txBody>
          </p:sp>
        </mc:Choice>
        <mc:Fallback>
          <p:sp>
            <p:nvSpPr>
              <p:cNvPr id="8" name="TextBox 7"/>
              <p:cNvSpPr txBox="1">
                <a:spLocks noRot="1" noChangeAspect="1" noMove="1" noResize="1" noEditPoints="1" noAdjustHandles="1" noChangeArrowheads="1" noChangeShapeType="1" noTextEdit="1"/>
              </p:cNvSpPr>
              <p:nvPr/>
            </p:nvSpPr>
            <p:spPr>
              <a:xfrm>
                <a:off x="2209800" y="3886200"/>
                <a:ext cx="4216539" cy="1756891"/>
              </a:xfrm>
              <a:prstGeom prst="rect">
                <a:avLst/>
              </a:prstGeom>
              <a:blipFill rotWithShape="0">
                <a:blip r:embed="rId3"/>
                <a:stretch>
                  <a:fillRect/>
                </a:stretch>
              </a:blipFill>
            </p:spPr>
            <p:txBody>
              <a:bodyPr/>
              <a:lstStyle/>
              <a:p>
                <a:r>
                  <a:rPr lang="en-US">
                    <a:noFill/>
                  </a:rPr>
                  <a:t> </a:t>
                </a:r>
              </a:p>
            </p:txBody>
          </p:sp>
        </mc:Fallback>
      </mc:AlternateContent>
      <p:sp>
        <p:nvSpPr>
          <p:cNvPr id="9" name="TextBox 8"/>
          <p:cNvSpPr txBox="1"/>
          <p:nvPr/>
        </p:nvSpPr>
        <p:spPr>
          <a:xfrm>
            <a:off x="2362200" y="2286000"/>
            <a:ext cx="3200400" cy="369332"/>
          </a:xfrm>
          <a:prstGeom prst="rect">
            <a:avLst/>
          </a:prstGeom>
          <a:noFill/>
        </p:spPr>
        <p:txBody>
          <a:bodyPr wrap="square" rtlCol="0">
            <a:spAutoFit/>
          </a:bodyPr>
          <a:lstStyle/>
          <a:p>
            <a:r>
              <a:rPr lang="en-US" dirty="0" smtClean="0"/>
              <a:t>Parallel</a:t>
            </a:r>
            <a:endParaRPr lang="en-US" dirty="0"/>
          </a:p>
        </p:txBody>
      </p:sp>
      <p:sp>
        <p:nvSpPr>
          <p:cNvPr id="10" name="TextBox 9"/>
          <p:cNvSpPr txBox="1"/>
          <p:nvPr/>
        </p:nvSpPr>
        <p:spPr>
          <a:xfrm>
            <a:off x="2362200" y="3590571"/>
            <a:ext cx="2971800" cy="369332"/>
          </a:xfrm>
          <a:prstGeom prst="rect">
            <a:avLst/>
          </a:prstGeom>
          <a:noFill/>
        </p:spPr>
        <p:txBody>
          <a:bodyPr wrap="square" rtlCol="0">
            <a:spAutoFit/>
          </a:bodyPr>
          <a:lstStyle/>
          <a:p>
            <a:r>
              <a:rPr lang="en-US" dirty="0" smtClean="0"/>
              <a:t>Series</a:t>
            </a:r>
            <a:endParaRPr lang="en-US" dirty="0"/>
          </a:p>
        </p:txBody>
      </p:sp>
      <p:sp>
        <p:nvSpPr>
          <p:cNvPr id="12" name="Rectangle 11"/>
          <p:cNvSpPr/>
          <p:nvPr/>
        </p:nvSpPr>
        <p:spPr>
          <a:xfrm>
            <a:off x="2209799" y="2286000"/>
            <a:ext cx="4419601"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9799" y="3590571"/>
            <a:ext cx="4419601" cy="2200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940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10 – Series/Parallel Capacitors</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73</a:t>
            </a:fld>
            <a:endParaRPr lang="en-US" dirty="0"/>
          </a:p>
        </p:txBody>
      </p:sp>
      <p:sp>
        <p:nvSpPr>
          <p:cNvPr id="8" name="Footer Placeholder 7"/>
          <p:cNvSpPr>
            <a:spLocks noGrp="1"/>
          </p:cNvSpPr>
          <p:nvPr>
            <p:ph type="ftr" sz="quarter" idx="11"/>
          </p:nvPr>
        </p:nvSpPr>
        <p:spPr/>
        <p:txBody>
          <a:bodyPr/>
          <a:lstStyle/>
          <a:p>
            <a:r>
              <a:rPr lang="en-US" dirty="0" smtClean="0"/>
              <a:t>EECT 111 - 50C</a:t>
            </a:r>
            <a:endParaRPr lang="en-US" dirty="0"/>
          </a:p>
        </p:txBody>
      </p:sp>
      <p:pic>
        <p:nvPicPr>
          <p:cNvPr id="9" name="Content Placeholder 5" descr="lab 10 photo.jpg"/>
          <p:cNvPicPr>
            <a:picLocks noChangeAspect="1"/>
          </p:cNvPicPr>
          <p:nvPr/>
        </p:nvPicPr>
        <p:blipFill>
          <a:blip r:embed="rId2" cstate="print"/>
          <a:stretch>
            <a:fillRect/>
          </a:stretch>
        </p:blipFill>
        <p:spPr>
          <a:xfrm>
            <a:off x="1524000" y="1600200"/>
            <a:ext cx="6339416" cy="4754562"/>
          </a:xfrm>
          <a:prstGeom prst="rect">
            <a:avLst/>
          </a:prstGeom>
        </p:spPr>
      </p:pic>
    </p:spTree>
    <p:extLst>
      <p:ext uri="{BB962C8B-B14F-4D97-AF65-F5344CB8AC3E}">
        <p14:creationId xmlns:p14="http://schemas.microsoft.com/office/powerpoint/2010/main" val="27772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10 – Series/Parallel Capacitors</a:t>
            </a:r>
            <a:endParaRPr lang="en-US" dirty="0"/>
          </a:p>
        </p:txBody>
      </p:sp>
      <p:sp>
        <p:nvSpPr>
          <p:cNvPr id="3" name="Text Placeholder 2"/>
          <p:cNvSpPr>
            <a:spLocks noGrp="1"/>
          </p:cNvSpPr>
          <p:nvPr>
            <p:ph type="body" idx="1"/>
          </p:nvPr>
        </p:nvSpPr>
        <p:spPr/>
        <p:txBody>
          <a:bodyPr/>
          <a:lstStyle/>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87647" y="1472666"/>
            <a:ext cx="5923061" cy="1356824"/>
          </a:xfrm>
        </p:spPr>
      </p:pic>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74</a:t>
            </a:fld>
            <a:endParaRPr lang="en-US" dirty="0"/>
          </a:p>
        </p:txBody>
      </p:sp>
      <p:pic>
        <p:nvPicPr>
          <p:cNvPr id="10"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223" y="2944816"/>
            <a:ext cx="5481908" cy="3540426"/>
          </a:xfrm>
          <a:prstGeom prst="rect">
            <a:avLst/>
          </a:prstGeom>
        </p:spPr>
      </p:pic>
    </p:spTree>
    <p:extLst>
      <p:ext uri="{BB962C8B-B14F-4D97-AF65-F5344CB8AC3E}">
        <p14:creationId xmlns:p14="http://schemas.microsoft.com/office/powerpoint/2010/main" val="364393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10 - Visual</a:t>
            </a:r>
            <a:endParaRPr lang="en-US" dirty="0"/>
          </a:p>
        </p:txBody>
      </p:sp>
      <p:sp>
        <p:nvSpPr>
          <p:cNvPr id="3" name="Text Placeholder 2"/>
          <p:cNvSpPr>
            <a:spLocks noGrp="1"/>
          </p:cNvSpPr>
          <p:nvPr>
            <p:ph type="body" idx="1"/>
          </p:nvPr>
        </p:nvSpPr>
        <p:spPr/>
        <p:txBody>
          <a:bodyPr/>
          <a:lstStyle/>
          <a:p>
            <a:r>
              <a:rPr lang="en-US" dirty="0" smtClean="0"/>
              <a:t>Parallel</a:t>
            </a:r>
            <a:endParaRPr lang="en-US" dirty="0"/>
          </a:p>
        </p:txBody>
      </p:sp>
      <p:pic>
        <p:nvPicPr>
          <p:cNvPr id="9"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040" t="26643" r="25404" b="31168"/>
          <a:stretch/>
        </p:blipFill>
        <p:spPr>
          <a:xfrm rot="5400000">
            <a:off x="30247" y="3172316"/>
            <a:ext cx="3815262" cy="2593057"/>
          </a:xfrm>
        </p:spPr>
      </p:pic>
      <p:sp>
        <p:nvSpPr>
          <p:cNvPr id="5" name="Text Placeholder 4"/>
          <p:cNvSpPr>
            <a:spLocks noGrp="1"/>
          </p:cNvSpPr>
          <p:nvPr>
            <p:ph type="body" sz="quarter" idx="3"/>
          </p:nvPr>
        </p:nvSpPr>
        <p:spPr/>
        <p:txBody>
          <a:bodyPr/>
          <a:lstStyle/>
          <a:p>
            <a:r>
              <a:rPr lang="en-US" dirty="0" smtClean="0"/>
              <a:t>Series</a:t>
            </a:r>
            <a:endParaRPr lang="en-US" dirty="0"/>
          </a:p>
        </p:txBody>
      </p:sp>
      <p:pic>
        <p:nvPicPr>
          <p:cNvPr id="10" name="Content Placeholder 9"/>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7295" t="16495" r="29259" b="7431"/>
          <a:stretch/>
        </p:blipFill>
        <p:spPr>
          <a:xfrm rot="20852893">
            <a:off x="5382420" y="2492290"/>
            <a:ext cx="2765228" cy="3631468"/>
          </a:xfrm>
        </p:spPr>
      </p:pic>
      <p:sp>
        <p:nvSpPr>
          <p:cNvPr id="7" name="Footer Placeholder 6"/>
          <p:cNvSpPr>
            <a:spLocks noGrp="1"/>
          </p:cNvSpPr>
          <p:nvPr>
            <p:ph type="ftr" sz="quarter" idx="11"/>
          </p:nvPr>
        </p:nvSpPr>
        <p:spPr/>
        <p:txBody>
          <a:bodyPr/>
          <a:lstStyle/>
          <a:p>
            <a:r>
              <a:rPr lang="en-US"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75</a:t>
            </a:fld>
            <a:endParaRPr lang="en-US" dirty="0"/>
          </a:p>
        </p:txBody>
      </p:sp>
    </p:spTree>
    <p:extLst>
      <p:ext uri="{BB962C8B-B14F-4D97-AF65-F5344CB8AC3E}">
        <p14:creationId xmlns:p14="http://schemas.microsoft.com/office/powerpoint/2010/main" val="2013451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10 – Conclusion</a:t>
            </a:r>
            <a:endParaRPr lang="en-US" dirty="0"/>
          </a:p>
        </p:txBody>
      </p:sp>
      <p:sp>
        <p:nvSpPr>
          <p:cNvPr id="10" name="Content Placeholder 9"/>
          <p:cNvSpPr>
            <a:spLocks noGrp="1"/>
          </p:cNvSpPr>
          <p:nvPr>
            <p:ph idx="1"/>
          </p:nvPr>
        </p:nvSpPr>
        <p:spPr/>
        <p:txBody>
          <a:bodyPr/>
          <a:lstStyle/>
          <a:p>
            <a:pPr marL="0" indent="0">
              <a:buNone/>
            </a:pPr>
            <a:r>
              <a:rPr lang="en-US" dirty="0"/>
              <a:t>Summary:</a:t>
            </a:r>
          </a:p>
          <a:p>
            <a:pPr>
              <a:buClr>
                <a:srgbClr val="FFFF00"/>
              </a:buClr>
              <a:buFont typeface="Wingdings" panose="05000000000000000000" pitchFamily="2" charset="2"/>
              <a:buChar char="Ø"/>
            </a:pPr>
            <a:r>
              <a:rPr lang="en-US" dirty="0"/>
              <a:t>When we went to the lab to build and measure our circuits, we found that our results matched what we were expecting.</a:t>
            </a:r>
          </a:p>
          <a:p>
            <a:pPr>
              <a:buClr>
                <a:srgbClr val="FFFF00"/>
              </a:buClr>
              <a:buFont typeface="Wingdings" panose="05000000000000000000" pitchFamily="2" charset="2"/>
              <a:buChar char="Ø"/>
            </a:pPr>
            <a:r>
              <a:rPr lang="en-US" dirty="0"/>
              <a:t>This showed us that our simulations and calculations were done correctly. </a:t>
            </a:r>
          </a:p>
          <a:p>
            <a:endParaRPr lang="en-US" dirty="0"/>
          </a:p>
        </p:txBody>
      </p:sp>
      <p:sp>
        <p:nvSpPr>
          <p:cNvPr id="8" name="Footer Placeholder 7"/>
          <p:cNvSpPr>
            <a:spLocks noGrp="1"/>
          </p:cNvSpPr>
          <p:nvPr>
            <p:ph type="ftr" sz="quarter" idx="11"/>
          </p:nvPr>
        </p:nvSpPr>
        <p:spPr/>
        <p:txBody>
          <a:bodyPr/>
          <a:lstStyle/>
          <a:p>
            <a:r>
              <a:rPr lang="en-US" dirty="0" smtClean="0"/>
              <a:t>EECT 111 - 50C</a:t>
            </a:r>
            <a:endParaRPr lang="en-US" dirty="0"/>
          </a:p>
        </p:txBody>
      </p:sp>
      <p:sp>
        <p:nvSpPr>
          <p:cNvPr id="7" name="Slide Number Placeholder 6"/>
          <p:cNvSpPr>
            <a:spLocks noGrp="1"/>
          </p:cNvSpPr>
          <p:nvPr>
            <p:ph type="sldNum" sz="quarter" idx="12"/>
          </p:nvPr>
        </p:nvSpPr>
        <p:spPr/>
        <p:txBody>
          <a:bodyPr/>
          <a:lstStyle/>
          <a:p>
            <a:fld id="{B56787A9-B01A-6745-85EE-08F7B21F3578}" type="slidenum">
              <a:rPr lang="en-US" smtClean="0"/>
              <a:t>76</a:t>
            </a:fld>
            <a:endParaRPr lang="en-US" dirty="0"/>
          </a:p>
        </p:txBody>
      </p:sp>
    </p:spTree>
    <p:extLst>
      <p:ext uri="{BB962C8B-B14F-4D97-AF65-F5344CB8AC3E}">
        <p14:creationId xmlns:p14="http://schemas.microsoft.com/office/powerpoint/2010/main" val="3763327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FFFF00"/>
                </a:solidFill>
              </a:rPr>
              <a:t>Lab 11 – RC Lab</a:t>
            </a:r>
            <a:endParaRPr lang="en-US"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77</a:t>
            </a:fld>
            <a:endParaRPr lang="en-US"/>
          </a:p>
        </p:txBody>
      </p:sp>
      <p:sp>
        <p:nvSpPr>
          <p:cNvPr id="2" name="Footer Placeholder 1"/>
          <p:cNvSpPr>
            <a:spLocks noGrp="1"/>
          </p:cNvSpPr>
          <p:nvPr>
            <p:ph type="ftr" sz="quarter" idx="12"/>
          </p:nvPr>
        </p:nvSpPr>
        <p:spPr/>
        <p:txBody>
          <a:bodyPr/>
          <a:lstStyle/>
          <a:p>
            <a:pPr algn="l"/>
            <a:r>
              <a:rPr lang="en-US" smtClean="0"/>
              <a:t>EECT 111 - 50C</a:t>
            </a:r>
            <a:endParaRPr lang="en-US"/>
          </a:p>
        </p:txBody>
      </p:sp>
    </p:spTree>
    <p:extLst>
      <p:ext uri="{BB962C8B-B14F-4D97-AF65-F5344CB8AC3E}">
        <p14:creationId xmlns:p14="http://schemas.microsoft.com/office/powerpoint/2010/main" val="4242927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11 – RC Lab</a:t>
            </a:r>
            <a:endParaRPr lang="en-US" dirty="0"/>
          </a:p>
        </p:txBody>
      </p:sp>
      <p:sp>
        <p:nvSpPr>
          <p:cNvPr id="6" name="Text Placeholder 5"/>
          <p:cNvSpPr>
            <a:spLocks noGrp="1"/>
          </p:cNvSpPr>
          <p:nvPr>
            <p:ph type="body" idx="1"/>
          </p:nvPr>
        </p:nvSpPr>
        <p:spPr>
          <a:xfrm>
            <a:off x="101704" y="1532964"/>
            <a:ext cx="3749040" cy="833718"/>
          </a:xfrm>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a:xfrm>
            <a:off x="101704" y="2282538"/>
            <a:ext cx="3749040" cy="3889375"/>
          </a:xfrm>
        </p:spPr>
        <p:txBody>
          <a:bodyPr>
            <a:normAutofit/>
          </a:bodyPr>
          <a:lstStyle/>
          <a:p>
            <a:pPr>
              <a:buClr>
                <a:srgbClr val="FFFF00"/>
              </a:buClr>
              <a:buFont typeface="Wingdings" panose="05000000000000000000" pitchFamily="2" charset="2"/>
              <a:buChar char="Ø"/>
            </a:pPr>
            <a:r>
              <a:rPr lang="en-US" dirty="0" smtClean="0"/>
              <a:t>The purpose of this lab was to experiment with RC circuits.</a:t>
            </a:r>
            <a:endParaRPr lang="en-US" dirty="0"/>
          </a:p>
        </p:txBody>
      </p:sp>
      <p:sp>
        <p:nvSpPr>
          <p:cNvPr id="10" name="Text Placeholder 9"/>
          <p:cNvSpPr>
            <a:spLocks noGrp="1"/>
          </p:cNvSpPr>
          <p:nvPr>
            <p:ph type="body" sz="quarter" idx="3"/>
          </p:nvPr>
        </p:nvSpPr>
        <p:spPr>
          <a:xfrm>
            <a:off x="4748848" y="1283862"/>
            <a:ext cx="3749040" cy="833718"/>
          </a:xfrm>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a:xfrm>
            <a:off x="3834277" y="1876971"/>
            <a:ext cx="2948772" cy="4479379"/>
          </a:xfrm>
        </p:spPr>
        <p:txBody>
          <a:bodyPr>
            <a:normAutofit lnSpcReduction="10000"/>
          </a:bodyPr>
          <a:lstStyle/>
          <a:p>
            <a:pPr>
              <a:buClr>
                <a:srgbClr val="FFFF00"/>
              </a:buClr>
              <a:buFont typeface="Wingdings" panose="05000000000000000000" pitchFamily="2" charset="2"/>
              <a:buChar char="Ø"/>
            </a:pPr>
            <a:r>
              <a:rPr lang="en-US" dirty="0" smtClean="0"/>
              <a:t>Oscilloscope</a:t>
            </a:r>
          </a:p>
          <a:p>
            <a:pPr>
              <a:buClr>
                <a:srgbClr val="FFFF00"/>
              </a:buClr>
              <a:buFont typeface="Wingdings" panose="05000000000000000000" pitchFamily="2" charset="2"/>
              <a:buChar char="Ø"/>
            </a:pPr>
            <a:r>
              <a:rPr lang="en-US" dirty="0" smtClean="0"/>
              <a:t>Function Generator</a:t>
            </a:r>
          </a:p>
          <a:p>
            <a:pPr>
              <a:buClr>
                <a:srgbClr val="FFFF00"/>
              </a:buClr>
              <a:buFont typeface="Wingdings" panose="05000000000000000000" pitchFamily="2" charset="2"/>
              <a:buChar char="Ø"/>
            </a:pPr>
            <a:r>
              <a:rPr lang="en-US" dirty="0"/>
              <a:t>LCR meter</a:t>
            </a:r>
          </a:p>
          <a:p>
            <a:pPr lvl="1">
              <a:buClr>
                <a:srgbClr val="FFFF00"/>
              </a:buClr>
              <a:buFont typeface="Wingdings" panose="05000000000000000000" pitchFamily="2" charset="2"/>
              <a:buChar char="Ø"/>
            </a:pPr>
            <a:r>
              <a:rPr lang="en-US" dirty="0"/>
              <a:t>Make- GW instek</a:t>
            </a:r>
          </a:p>
          <a:p>
            <a:pPr lvl="1">
              <a:buClr>
                <a:srgbClr val="FFFF00"/>
              </a:buClr>
              <a:buFont typeface="Wingdings" panose="05000000000000000000" pitchFamily="2" charset="2"/>
              <a:buChar char="Ø"/>
            </a:pPr>
            <a:r>
              <a:rPr lang="en-US" dirty="0"/>
              <a:t>Model-LCR meter 819</a:t>
            </a:r>
          </a:p>
          <a:p>
            <a:pPr lvl="1">
              <a:buClr>
                <a:srgbClr val="FFFF00"/>
              </a:buClr>
              <a:buFont typeface="Wingdings" panose="05000000000000000000" pitchFamily="2" charset="2"/>
              <a:buChar char="Ø"/>
            </a:pPr>
            <a:r>
              <a:rPr lang="en-US" dirty="0"/>
              <a:t>SN-E120997</a:t>
            </a:r>
          </a:p>
          <a:p>
            <a:pPr>
              <a:buClr>
                <a:srgbClr val="FFFF00"/>
              </a:buClr>
              <a:buFont typeface="Wingdings" panose="05000000000000000000" pitchFamily="2" charset="2"/>
              <a:buChar char="Ø"/>
            </a:pPr>
            <a:r>
              <a:rPr lang="en-US" dirty="0" smtClean="0"/>
              <a:t>Resistor – 1 k</a:t>
            </a:r>
            <a:r>
              <a:rPr lang="el-GR" dirty="0" smtClean="0">
                <a:latin typeface="Calibri" panose="020F0502020204030204" pitchFamily="34" charset="0"/>
              </a:rPr>
              <a:t>Ω</a:t>
            </a:r>
            <a:endParaRPr lang="en-US" dirty="0" smtClean="0"/>
          </a:p>
          <a:p>
            <a:pPr lvl="1">
              <a:buClr>
                <a:srgbClr val="FFFF00"/>
              </a:buClr>
              <a:buFont typeface="Wingdings" panose="05000000000000000000" pitchFamily="2" charset="2"/>
              <a:buChar char="Ø"/>
            </a:pPr>
            <a:r>
              <a:rPr lang="en-US" dirty="0" smtClean="0"/>
              <a:t>SN-CL860237</a:t>
            </a:r>
            <a:endParaRPr lang="en-US" dirty="0"/>
          </a:p>
          <a:p>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78</a:t>
            </a:fld>
            <a:endParaRPr lang="en-US" dirty="0"/>
          </a:p>
        </p:txBody>
      </p:sp>
      <p:pic>
        <p:nvPicPr>
          <p:cNvPr id="4" name="Picture 3"/>
          <p:cNvPicPr>
            <a:picLocks noChangeAspect="1"/>
          </p:cNvPicPr>
          <p:nvPr/>
        </p:nvPicPr>
        <p:blipFill>
          <a:blip r:embed="rId2"/>
          <a:stretch>
            <a:fillRect/>
          </a:stretch>
        </p:blipFill>
        <p:spPr>
          <a:xfrm>
            <a:off x="930425" y="3478239"/>
            <a:ext cx="1622899" cy="2878111"/>
          </a:xfrm>
          <a:prstGeom prst="rect">
            <a:avLst/>
          </a:prstGeom>
        </p:spPr>
      </p:pic>
      <p:sp>
        <p:nvSpPr>
          <p:cNvPr id="9" name="Content Placeholder 10"/>
          <p:cNvSpPr txBox="1">
            <a:spLocks/>
          </p:cNvSpPr>
          <p:nvPr/>
        </p:nvSpPr>
        <p:spPr>
          <a:xfrm>
            <a:off x="6623368" y="1893503"/>
            <a:ext cx="2597576" cy="4462847"/>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buClr>
                <a:srgbClr val="FFFF00"/>
              </a:buClr>
              <a:buFont typeface="Wingdings" panose="05000000000000000000" pitchFamily="2" charset="2"/>
              <a:buChar char="Ø"/>
            </a:pPr>
            <a:r>
              <a:rPr lang="en-US" dirty="0" smtClean="0"/>
              <a:t>Digital Multimeter</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SN-CL860237</a:t>
            </a:r>
          </a:p>
          <a:p>
            <a:pPr>
              <a:buClr>
                <a:srgbClr val="FFFF00"/>
              </a:buClr>
              <a:buFont typeface="Wingdings" panose="05000000000000000000" pitchFamily="2" charset="2"/>
              <a:buChar char="Ø"/>
            </a:pPr>
            <a:r>
              <a:rPr lang="en-US" dirty="0" smtClean="0"/>
              <a:t>LCR meter</a:t>
            </a:r>
          </a:p>
          <a:p>
            <a:pPr lvl="1">
              <a:buClr>
                <a:srgbClr val="FFFF00"/>
              </a:buClr>
              <a:buFont typeface="Wingdings" panose="05000000000000000000" pitchFamily="2" charset="2"/>
              <a:buChar char="Ø"/>
            </a:pPr>
            <a:r>
              <a:rPr lang="en-US" dirty="0" smtClean="0"/>
              <a:t>Make-</a:t>
            </a:r>
          </a:p>
          <a:p>
            <a:pPr lvl="1">
              <a:buClr>
                <a:srgbClr val="FFFF00"/>
              </a:buClr>
              <a:buFont typeface="Wingdings" panose="05000000000000000000" pitchFamily="2" charset="2"/>
              <a:buChar char="Ø"/>
            </a:pPr>
            <a:r>
              <a:rPr lang="en-US" dirty="0" smtClean="0"/>
              <a:t>Model-</a:t>
            </a:r>
          </a:p>
          <a:p>
            <a:pPr lvl="1">
              <a:buClr>
                <a:srgbClr val="FFFF00"/>
              </a:buClr>
              <a:buFont typeface="Wingdings" panose="05000000000000000000" pitchFamily="2" charset="2"/>
              <a:buChar char="Ø"/>
            </a:pPr>
            <a:r>
              <a:rPr lang="en-US" dirty="0" smtClean="0"/>
              <a:t>SN-</a:t>
            </a:r>
          </a:p>
          <a:p>
            <a:pPr>
              <a:buClr>
                <a:srgbClr val="FFFF00"/>
              </a:buClr>
              <a:buFont typeface="Wingdings" panose="05000000000000000000" pitchFamily="2" charset="2"/>
              <a:buChar char="Ø"/>
            </a:pPr>
            <a:r>
              <a:rPr lang="en-US" dirty="0" smtClean="0"/>
              <a:t>3 capacitors</a:t>
            </a:r>
            <a:endParaRPr lang="en-US" dirty="0" smtClean="0">
              <a:latin typeface="Calibri" panose="020F0502020204030204" pitchFamily="34" charset="0"/>
            </a:endParaRPr>
          </a:p>
          <a:p>
            <a:pPr lvl="1">
              <a:buClr>
                <a:srgbClr val="FFFF00"/>
              </a:buClr>
              <a:buFont typeface="Wingdings" panose="05000000000000000000" pitchFamily="2" charset="2"/>
              <a:buChar char="Ø"/>
            </a:pPr>
            <a:r>
              <a:rPr lang="en-US" dirty="0" smtClean="0">
                <a:latin typeface="Calibri" panose="020F0502020204030204" pitchFamily="34" charset="0"/>
              </a:rPr>
              <a:t>0.47 uF, 1 uF, 2.2 uF</a:t>
            </a: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smtClean="0"/>
              <a:t>Make-GW instek</a:t>
            </a:r>
          </a:p>
          <a:p>
            <a:pPr lvl="1">
              <a:buClr>
                <a:srgbClr val="FFFF00"/>
              </a:buClr>
              <a:buFont typeface="Wingdings" panose="05000000000000000000" pitchFamily="2" charset="2"/>
              <a:buChar char="Ø"/>
            </a:pPr>
            <a:r>
              <a:rPr lang="en-US" dirty="0" smtClean="0"/>
              <a:t>Model-GDM-8245</a:t>
            </a:r>
          </a:p>
          <a:p>
            <a:pPr lvl="1">
              <a:buClr>
                <a:srgbClr val="FFFF00"/>
              </a:buClr>
              <a:buFont typeface="Wingdings" panose="05000000000000000000" pitchFamily="2" charset="2"/>
              <a:buChar char="Ø"/>
            </a:pPr>
            <a:r>
              <a:rPr lang="en-US" dirty="0" smtClean="0"/>
              <a:t>SN-CL860237</a:t>
            </a:r>
          </a:p>
          <a:p>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201825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11 – RC Lab</a:t>
            </a:r>
            <a:endParaRPr lang="en-US" dirty="0"/>
          </a:p>
        </p:txBody>
      </p:sp>
      <p:sp>
        <p:nvSpPr>
          <p:cNvPr id="3" name="Content Placeholder 2"/>
          <p:cNvSpPr>
            <a:spLocks noGrp="1"/>
          </p:cNvSpPr>
          <p:nvPr>
            <p:ph idx="1"/>
          </p:nvPr>
        </p:nvSpPr>
        <p:spPr/>
        <p:txBody>
          <a:bodyPr/>
          <a:lstStyle/>
          <a:p>
            <a:pPr>
              <a:buNone/>
            </a:pPr>
            <a:r>
              <a:rPr lang="en-US" dirty="0" smtClean="0"/>
              <a:t>	Procedure:</a:t>
            </a:r>
          </a:p>
          <a:p>
            <a:pPr>
              <a:buNone/>
            </a:pPr>
            <a:r>
              <a:rPr lang="en-US" dirty="0"/>
              <a:t>	</a:t>
            </a:r>
            <a:r>
              <a:rPr lang="en-US" dirty="0" smtClean="0"/>
              <a:t>The information we used to carry out this lab was obtained from the book and in class lectures. </a:t>
            </a: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79</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98732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1 – Resistor </a:t>
            </a:r>
            <a:r>
              <a:rPr lang="en-US" dirty="0" smtClean="0"/>
              <a:t>Variability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90669524"/>
              </p:ext>
            </p:extLst>
          </p:nvPr>
        </p:nvGraphicFramePr>
        <p:xfrm>
          <a:off x="2233535" y="1856422"/>
          <a:ext cx="4216400" cy="3967480"/>
        </p:xfrm>
        <a:graphic>
          <a:graphicData uri="http://schemas.openxmlformats.org/drawingml/2006/table">
            <a:tbl>
              <a:tblPr/>
              <a:tblGrid>
                <a:gridCol w="1524000"/>
                <a:gridCol w="673100"/>
                <a:gridCol w="673100"/>
                <a:gridCol w="673100"/>
                <a:gridCol w="673100"/>
              </a:tblGrid>
              <a:tr h="177800">
                <a:tc gridSpan="5">
                  <a:txBody>
                    <a:bodyPr/>
                    <a:lstStyle/>
                    <a:p>
                      <a:pPr algn="ctr" fontAlgn="b"/>
                      <a:r>
                        <a:rPr lang="en-US" sz="1100" b="0" i="0" u="none" strike="noStrike" dirty="0" smtClean="0">
                          <a:solidFill>
                            <a:srgbClr val="006411"/>
                          </a:solidFill>
                          <a:latin typeface="Calibri"/>
                        </a:rPr>
                        <a:t>Equipment </a:t>
                      </a:r>
                      <a:r>
                        <a:rPr lang="en-US" sz="1100" b="0" i="0" u="none" strike="noStrike" dirty="0">
                          <a:solidFill>
                            <a:srgbClr val="006411"/>
                          </a:solidFill>
                          <a:latin typeface="Calibri"/>
                        </a:rPr>
                        <a:t>Needed</a:t>
                      </a:r>
                    </a:p>
                  </a:txBody>
                  <a:tcPr marL="12700" marR="12700" marT="12700" marB="0" anchor="b">
                    <a:lnL>
                      <a:noFill/>
                    </a:lnL>
                    <a:lnR>
                      <a:noFill/>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a:txBody>
                    <a:bodyPr/>
                    <a:lstStyle/>
                    <a:p>
                      <a:pPr algn="l" fontAlgn="b"/>
                      <a:r>
                        <a:rPr lang="en-US" sz="1100" b="0" i="0" u="none" strike="noStrike" dirty="0" smtClean="0">
                          <a:solidFill>
                            <a:srgbClr val="993300"/>
                          </a:solidFill>
                          <a:latin typeface="Calibri"/>
                        </a:rPr>
                        <a:t>Digital </a:t>
                      </a:r>
                      <a:r>
                        <a:rPr lang="en-US" sz="1100" b="0" i="0" u="none" strike="noStrike" dirty="0">
                          <a:solidFill>
                            <a:srgbClr val="993300"/>
                          </a:solidFill>
                          <a:latin typeface="Calibri"/>
                        </a:rPr>
                        <a:t>Multimeter</a:t>
                      </a:r>
                    </a:p>
                  </a:txBody>
                  <a:tcPr marL="12700" marR="12700" marT="12700" marB="0" anchor="b">
                    <a:lnL>
                      <a:noFill/>
                    </a:lnL>
                    <a:lnR>
                      <a:noFill/>
                    </a:lnR>
                    <a:lnT>
                      <a:noFill/>
                    </a:lnT>
                    <a:lnB>
                      <a:noFill/>
                    </a:lnB>
                    <a:solidFill>
                      <a:srgbClr val="FFFF99"/>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r>
              <a:tr h="177800">
                <a:tc>
                  <a:txBody>
                    <a:bodyPr/>
                    <a:lstStyle/>
                    <a:p>
                      <a:pPr algn="l" fontAlgn="b"/>
                      <a:r>
                        <a:rPr lang="en-US" sz="1100" b="0" i="0" u="none" strike="noStrike" dirty="0">
                          <a:solidFill>
                            <a:srgbClr val="333399"/>
                          </a:solidFill>
                          <a:latin typeface="Calibri"/>
                        </a:rPr>
                        <a:t>Make:</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gridSpan="4">
                  <a:txBody>
                    <a:bodyPr/>
                    <a:lstStyle/>
                    <a:p>
                      <a:pPr algn="ctr" fontAlgn="b"/>
                      <a:r>
                        <a:rPr lang="en-US" sz="1100" b="0" i="0" u="none" strike="noStrike" dirty="0">
                          <a:solidFill>
                            <a:srgbClr val="000000"/>
                          </a:solidFill>
                          <a:latin typeface="Calibri"/>
                        </a:rPr>
                        <a:t>GW Instek</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a:txBody>
                    <a:bodyPr/>
                    <a:lstStyle/>
                    <a:p>
                      <a:pPr algn="l" fontAlgn="b"/>
                      <a:r>
                        <a:rPr lang="en-US" sz="1100" b="0" i="0" u="none" strike="noStrike" dirty="0">
                          <a:solidFill>
                            <a:srgbClr val="333399"/>
                          </a:solidFill>
                          <a:latin typeface="Calibri"/>
                        </a:rPr>
                        <a:t>Model:</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gridSpan="4">
                  <a:txBody>
                    <a:bodyPr/>
                    <a:lstStyle/>
                    <a:p>
                      <a:pPr algn="ctr" fontAlgn="b"/>
                      <a:r>
                        <a:rPr lang="en-US" sz="1100" b="0" i="0" u="none" strike="noStrike" dirty="0">
                          <a:solidFill>
                            <a:srgbClr val="000000"/>
                          </a:solidFill>
                          <a:latin typeface="Calibri"/>
                        </a:rPr>
                        <a:t>GDM - 8245</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a:txBody>
                    <a:bodyPr/>
                    <a:lstStyle/>
                    <a:p>
                      <a:pPr algn="l" fontAlgn="b"/>
                      <a:r>
                        <a:rPr lang="en-US" sz="1100" b="0" i="0" u="none" strike="noStrike" dirty="0">
                          <a:solidFill>
                            <a:srgbClr val="333399"/>
                          </a:solidFill>
                          <a:latin typeface="Calibri"/>
                        </a:rPr>
                        <a:t>SN:</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gridSpan="4">
                  <a:txBody>
                    <a:bodyPr/>
                    <a:lstStyle/>
                    <a:p>
                      <a:pPr algn="ctr" fontAlgn="b"/>
                      <a:r>
                        <a:rPr lang="en-US" sz="1100" b="0" i="0" u="none" strike="noStrike" dirty="0">
                          <a:solidFill>
                            <a:srgbClr val="000000"/>
                          </a:solidFill>
                          <a:latin typeface="Calibri"/>
                        </a:rPr>
                        <a:t>CL860237</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77800">
                <a:tc>
                  <a:txBody>
                    <a:bodyPr/>
                    <a:lstStyle/>
                    <a:p>
                      <a:pPr algn="l" fontAlgn="b"/>
                      <a:r>
                        <a:rPr lang="en-US" sz="1100" b="0" i="0" u="none" strike="noStrike" dirty="0">
                          <a:solidFill>
                            <a:srgbClr val="333399"/>
                          </a:solidFill>
                          <a:latin typeface="Calibri"/>
                        </a:rPr>
                        <a:t>Resistor Color Code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gridSpan="4">
                  <a:txBody>
                    <a:bodyPr/>
                    <a:lstStyle/>
                    <a:p>
                      <a:pPr algn="ctr" fontAlgn="b"/>
                      <a:r>
                        <a:rPr lang="en-US" sz="1100" b="0" i="0" u="none" strike="noStrike" dirty="0">
                          <a:solidFill>
                            <a:srgbClr val="000000"/>
                          </a:solidFill>
                          <a:latin typeface="Calibri"/>
                        </a:rPr>
                        <a:t>Brown, Black, Red, Gold</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a:txBody>
                    <a:bodyPr/>
                    <a:lstStyle/>
                    <a:p>
                      <a:pPr algn="l" fontAlgn="b"/>
                      <a:r>
                        <a:rPr lang="en-US" sz="1100" b="0" i="0" u="none" strike="noStrike" dirty="0">
                          <a:solidFill>
                            <a:srgbClr val="333399"/>
                          </a:solidFill>
                          <a:latin typeface="Calibri"/>
                        </a:rPr>
                        <a:t>Resistor value =</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CC99"/>
                    </a:solidFill>
                  </a:tcPr>
                </a:tc>
                <a:tc>
                  <a:txBody>
                    <a:bodyPr/>
                    <a:lstStyle/>
                    <a:p>
                      <a:pPr algn="r" fontAlgn="b"/>
                      <a:r>
                        <a:rPr lang="en-US" sz="1100" b="0" i="0" u="none" strike="noStrike" dirty="0">
                          <a:solidFill>
                            <a:srgbClr val="000000"/>
                          </a:solidFill>
                          <a:latin typeface="Calibri"/>
                        </a:rPr>
                        <a:t>1000</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k Ohm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800">
                <a:tc>
                  <a:txBody>
                    <a:bodyPr/>
                    <a:lstStyle/>
                    <a:p>
                      <a:pPr algn="l" fontAlgn="b"/>
                      <a:r>
                        <a:rPr lang="en-US" sz="1100" b="0" i="0" u="none" strike="noStrike" dirty="0">
                          <a:solidFill>
                            <a:srgbClr val="333399"/>
                          </a:solidFill>
                          <a:latin typeface="Calibri"/>
                        </a:rPr>
                        <a:t>Resistor Tolerance =</a:t>
                      </a:r>
                    </a:p>
                  </a:txBody>
                  <a:tcPr marL="12700" marR="12700" marT="12700" marB="0" anchor="b">
                    <a:lnL>
                      <a:noFill/>
                    </a:lnL>
                    <a:lnR>
                      <a:noFill/>
                    </a:lnR>
                    <a:lnT>
                      <a:noFill/>
                    </a:lnT>
                    <a:lnB>
                      <a:noFill/>
                    </a:lnB>
                    <a:solidFill>
                      <a:srgbClr val="FFCC99"/>
                    </a:solidFill>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latin typeface="Calibri"/>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77800">
                <a:tc gridSpan="5">
                  <a:txBody>
                    <a:bodyPr/>
                    <a:lstStyle/>
                    <a:p>
                      <a:pPr algn="ctr" fontAlgn="b"/>
                      <a:r>
                        <a:rPr lang="en-US" sz="1100" b="0" i="0" u="none" strike="noStrike" dirty="0">
                          <a:solidFill>
                            <a:srgbClr val="006411"/>
                          </a:solidFill>
                          <a:latin typeface="Calibri"/>
                        </a:rPr>
                        <a:t>Using Excel, plot the resistor values and find:</a:t>
                      </a:r>
                    </a:p>
                  </a:txBody>
                  <a:tcPr marL="12700" marR="12700" marT="12700" marB="0" anchor="b">
                    <a:lnL>
                      <a:noFill/>
                    </a:lnL>
                    <a:lnR>
                      <a:noFill/>
                    </a:lnR>
                    <a:lnT>
                      <a:noFill/>
                    </a:lnT>
                    <a:lnB>
                      <a:noFill/>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r>
              <a:tr h="177800">
                <a:tc>
                  <a:txBody>
                    <a:bodyPr/>
                    <a:lstStyle/>
                    <a:p>
                      <a:pPr algn="l" fontAlgn="b"/>
                      <a:r>
                        <a:rPr lang="en-US" sz="1100" b="0" i="0" u="none" strike="noStrike" dirty="0">
                          <a:solidFill>
                            <a:srgbClr val="333399"/>
                          </a:solidFill>
                          <a:latin typeface="Calibri"/>
                        </a:rPr>
                        <a:t>Smallest resistance =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0" i="0" u="none" strike="noStrike" dirty="0">
                          <a:solidFill>
                            <a:srgbClr val="000000"/>
                          </a:solidFill>
                          <a:latin typeface="Calibri"/>
                        </a:rPr>
                        <a:t>975</a:t>
                      </a:r>
                    </a:p>
                  </a:txBody>
                  <a:tcPr marL="12700" marR="12700" marT="12700" marB="0" anchor="b">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A2BD90"/>
                    </a:solidFill>
                  </a:tcPr>
                </a:tc>
                <a:tc>
                  <a:txBody>
                    <a:bodyPr/>
                    <a:lstStyle/>
                    <a:p>
                      <a:pPr algn="r" fontAlgn="b"/>
                      <a:r>
                        <a:rPr lang="en-US" sz="1100" b="0" i="0" u="none" strike="noStrike" dirty="0">
                          <a:solidFill>
                            <a:srgbClr val="000000"/>
                          </a:solidFill>
                          <a:latin typeface="Calibri"/>
                        </a:rPr>
                        <a:t>0.975</a:t>
                      </a:r>
                    </a:p>
                  </a:txBody>
                  <a:tcPr marL="12700" marR="12700" marT="12700" marB="0" anchor="b">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4EE257"/>
                    </a:solidFill>
                  </a:tcPr>
                </a:tc>
              </a:tr>
              <a:tr h="177800">
                <a:tc>
                  <a:txBody>
                    <a:bodyPr/>
                    <a:lstStyle/>
                    <a:p>
                      <a:pPr algn="l" fontAlgn="b"/>
                      <a:r>
                        <a:rPr lang="en-US" sz="1100" b="0" i="0" u="none" strike="noStrike" dirty="0">
                          <a:solidFill>
                            <a:srgbClr val="333399"/>
                          </a:solidFill>
                          <a:latin typeface="Calibri"/>
                        </a:rPr>
                        <a:t>Largest resistance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0" i="0" u="none" strike="noStrike" dirty="0">
                          <a:solidFill>
                            <a:srgbClr val="000000"/>
                          </a:solidFill>
                          <a:latin typeface="Calibri"/>
                        </a:rPr>
                        <a:t>1002</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A2BD90"/>
                    </a:solidFill>
                  </a:tcPr>
                </a:tc>
                <a:tc>
                  <a:txBody>
                    <a:bodyPr/>
                    <a:lstStyle/>
                    <a:p>
                      <a:pPr algn="r" fontAlgn="b"/>
                      <a:r>
                        <a:rPr lang="en-US" sz="1100" b="0" i="0" u="none" strike="noStrike" dirty="0">
                          <a:solidFill>
                            <a:srgbClr val="000000"/>
                          </a:solidFill>
                          <a:latin typeface="Calibri"/>
                        </a:rPr>
                        <a:t>1.002</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4EE257"/>
                    </a:solidFill>
                  </a:tcPr>
                </a:tc>
              </a:tr>
              <a:tr h="177800">
                <a:tc>
                  <a:txBody>
                    <a:bodyPr/>
                    <a:lstStyle/>
                    <a:p>
                      <a:pPr algn="l" fontAlgn="b"/>
                      <a:r>
                        <a:rPr lang="en-US" sz="1100" b="0" i="0" u="none" strike="noStrike" dirty="0">
                          <a:solidFill>
                            <a:srgbClr val="333399"/>
                          </a:solidFill>
                          <a:latin typeface="Calibri"/>
                        </a:rPr>
                        <a:t>Average resistance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0" i="0" u="none" strike="noStrike" dirty="0">
                          <a:solidFill>
                            <a:srgbClr val="000000"/>
                          </a:solidFill>
                          <a:latin typeface="Calibri"/>
                        </a:rPr>
                        <a:t>982.6</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A2BD90"/>
                    </a:solidFill>
                  </a:tcPr>
                </a:tc>
                <a:tc>
                  <a:txBody>
                    <a:bodyPr/>
                    <a:lstStyle/>
                    <a:p>
                      <a:pPr algn="r" fontAlgn="b"/>
                      <a:r>
                        <a:rPr lang="en-US" sz="1100" b="0" i="0" u="none" strike="noStrike" dirty="0">
                          <a:solidFill>
                            <a:srgbClr val="000000"/>
                          </a:solidFill>
                          <a:latin typeface="Calibri"/>
                        </a:rPr>
                        <a:t>0.9826</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4EE257"/>
                    </a:solidFill>
                  </a:tcPr>
                </a:tc>
              </a:tr>
              <a:tr h="177800">
                <a:tc>
                  <a:txBody>
                    <a:bodyPr/>
                    <a:lstStyle/>
                    <a:p>
                      <a:pPr algn="l" fontAlgn="b"/>
                      <a:r>
                        <a:rPr lang="en-US" sz="1100" b="0" i="0" u="none" strike="noStrike" dirty="0">
                          <a:solidFill>
                            <a:srgbClr val="333399"/>
                          </a:solidFill>
                          <a:latin typeface="Calibri"/>
                        </a:rPr>
                        <a:t>Standard Deviation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0" i="0" u="none" strike="noStrike" dirty="0">
                          <a:solidFill>
                            <a:srgbClr val="000000"/>
                          </a:solidFill>
                          <a:latin typeface="Calibri"/>
                        </a:rPr>
                        <a:t>5.822</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A2BD90"/>
                    </a:solidFill>
                  </a:tcPr>
                </a:tc>
                <a:tc>
                  <a:txBody>
                    <a:bodyPr/>
                    <a:lstStyle/>
                    <a:p>
                      <a:pPr algn="r" fontAlgn="b"/>
                      <a:r>
                        <a:rPr lang="en-US" sz="1100" b="0" i="0" u="none" strike="noStrike" dirty="0">
                          <a:solidFill>
                            <a:srgbClr val="000000"/>
                          </a:solidFill>
                          <a:latin typeface="Calibri"/>
                        </a:rPr>
                        <a:t>0.00582</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4EE257"/>
                    </a:solidFill>
                  </a:tcPr>
                </a:tc>
              </a:tr>
              <a:tr h="177800">
                <a:tc>
                  <a:txBody>
                    <a:bodyPr/>
                    <a:lstStyle/>
                    <a:p>
                      <a:pPr algn="l" fontAlgn="b"/>
                      <a:r>
                        <a:rPr lang="en-US" sz="1100" b="0" i="0" u="none" strike="noStrike" dirty="0">
                          <a:solidFill>
                            <a:srgbClr val="333399"/>
                          </a:solidFill>
                          <a:latin typeface="Calibri"/>
                        </a:rPr>
                        <a:t>Median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0" i="0" u="none" strike="noStrike" dirty="0">
                          <a:solidFill>
                            <a:srgbClr val="000000"/>
                          </a:solidFill>
                          <a:latin typeface="Calibri"/>
                        </a:rPr>
                        <a:t>981</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A2BD90"/>
                    </a:solidFill>
                  </a:tcPr>
                </a:tc>
                <a:tc>
                  <a:txBody>
                    <a:bodyPr/>
                    <a:lstStyle/>
                    <a:p>
                      <a:pPr algn="r" fontAlgn="b"/>
                      <a:r>
                        <a:rPr lang="en-US" sz="1100" b="0" i="0" u="none" strike="noStrike" dirty="0">
                          <a:solidFill>
                            <a:srgbClr val="000000"/>
                          </a:solidFill>
                          <a:latin typeface="Calibri"/>
                        </a:rPr>
                        <a:t>0.981</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4EE257"/>
                    </a:solidFill>
                  </a:tcPr>
                </a:tc>
              </a:tr>
              <a:tr h="177800">
                <a:tc>
                  <a:txBody>
                    <a:bodyPr/>
                    <a:lstStyle/>
                    <a:p>
                      <a:pPr algn="l" fontAlgn="b"/>
                      <a:r>
                        <a:rPr lang="en-US" sz="1100" b="0" i="0" u="none" strike="noStrike" dirty="0">
                          <a:solidFill>
                            <a:srgbClr val="333399"/>
                          </a:solidFill>
                          <a:latin typeface="Calibri"/>
                        </a:rPr>
                        <a:t>Mode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a:txBody>
                    <a:bodyPr/>
                    <a:lstStyle/>
                    <a:p>
                      <a:pPr algn="r" fontAlgn="b"/>
                      <a:r>
                        <a:rPr lang="en-US" sz="1100" b="0" i="0" u="none" strike="noStrike" dirty="0">
                          <a:solidFill>
                            <a:srgbClr val="000000"/>
                          </a:solidFill>
                          <a:latin typeface="Calibri"/>
                        </a:rPr>
                        <a:t>980</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A2BD90"/>
                    </a:solidFill>
                  </a:tcPr>
                </a:tc>
                <a:tc>
                  <a:txBody>
                    <a:bodyPr/>
                    <a:lstStyle/>
                    <a:p>
                      <a:pPr algn="r" fontAlgn="b"/>
                      <a:r>
                        <a:rPr lang="en-US" sz="1100" b="0" i="0" u="none" strike="noStrike" dirty="0">
                          <a:solidFill>
                            <a:srgbClr val="000000"/>
                          </a:solidFill>
                          <a:latin typeface="Calibri"/>
                        </a:rPr>
                        <a:t>0.98</a:t>
                      </a:r>
                    </a:p>
                  </a:txBody>
                  <a:tcPr marL="12700" marR="12700" marT="12700" marB="0" anchor="b">
                    <a:lnL w="6350" cap="flat" cmpd="sng" algn="ctr">
                      <a:solidFill>
                        <a:srgbClr val="808080"/>
                      </a:solidFill>
                      <a:prstDash val="solid"/>
                      <a:round/>
                      <a:headEnd type="none" w="med" len="med"/>
                      <a:tailEnd type="none" w="med" len="med"/>
                    </a:lnL>
                    <a:lnR>
                      <a:noFill/>
                    </a:lnR>
                    <a:lnT>
                      <a:noFill/>
                    </a:lnT>
                    <a:lnB>
                      <a:noFill/>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a:noFill/>
                    </a:lnT>
                    <a:lnB>
                      <a:noFill/>
                    </a:lnB>
                    <a:solidFill>
                      <a:srgbClr val="4EE257"/>
                    </a:solidFill>
                  </a:tcPr>
                </a:tc>
              </a:tr>
              <a:tr h="177800">
                <a:tc>
                  <a:txBody>
                    <a:bodyPr/>
                    <a:lstStyle/>
                    <a:p>
                      <a:pPr algn="l" fontAlgn="b"/>
                      <a:r>
                        <a:rPr lang="en-US" sz="1100" b="0" i="0" u="none" strike="noStrike" dirty="0">
                          <a:solidFill>
                            <a:srgbClr val="333399"/>
                          </a:solidFill>
                          <a:latin typeface="Calibri"/>
                        </a:rPr>
                        <a:t>Range =</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CC99"/>
                    </a:solidFill>
                  </a:tcPr>
                </a:tc>
                <a:tc>
                  <a:txBody>
                    <a:bodyPr/>
                    <a:lstStyle/>
                    <a:p>
                      <a:pPr algn="r" fontAlgn="b"/>
                      <a:r>
                        <a:rPr lang="en-US" sz="1100" b="0" i="0" u="none" strike="noStrike" dirty="0">
                          <a:solidFill>
                            <a:srgbClr val="000000"/>
                          </a:solidFill>
                          <a:latin typeface="Calibri"/>
                        </a:rPr>
                        <a:t>27</a:t>
                      </a:r>
                    </a:p>
                  </a:txBody>
                  <a:tcPr marL="12700" marR="12700" marT="12700" marB="0" anchor="b">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Ohm</a:t>
                      </a:r>
                    </a:p>
                  </a:txBody>
                  <a:tcPr marL="12700" marR="12700" marT="12700" marB="0" anchor="b">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A2BD90"/>
                    </a:solidFill>
                  </a:tcPr>
                </a:tc>
                <a:tc>
                  <a:txBody>
                    <a:bodyPr/>
                    <a:lstStyle/>
                    <a:p>
                      <a:pPr algn="r" fontAlgn="b"/>
                      <a:r>
                        <a:rPr lang="en-US" sz="1100" b="0" i="0" u="none" strike="noStrike" dirty="0">
                          <a:solidFill>
                            <a:srgbClr val="000000"/>
                          </a:solidFill>
                          <a:latin typeface="Calibri"/>
                        </a:rPr>
                        <a:t>0.027</a:t>
                      </a:r>
                    </a:p>
                  </a:txBody>
                  <a:tcPr marL="12700" marR="12700" marT="12700" marB="0" anchor="b">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k Ohm</a:t>
                      </a:r>
                    </a:p>
                  </a:txBody>
                  <a:tcPr marL="12700" marR="12700" marT="12700" marB="0" anchor="b">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4EE257"/>
                    </a:solidFill>
                  </a:tcPr>
                </a:tc>
              </a:tr>
              <a:tr h="177800">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12700" marR="12700" marT="12700"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77800">
                <a:tc gridSpan="4">
                  <a:txBody>
                    <a:bodyPr/>
                    <a:lstStyle/>
                    <a:p>
                      <a:pPr algn="ctr" fontAlgn="b"/>
                      <a:r>
                        <a:rPr lang="en-US" sz="1100" b="0" i="0" u="none" strike="noStrike" dirty="0">
                          <a:solidFill>
                            <a:srgbClr val="333399"/>
                          </a:solidFill>
                          <a:latin typeface="Calibri"/>
                        </a:rPr>
                        <a:t>Do any resistor values exceed the part tolerance?</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latin typeface="Calibri"/>
                        </a:rPr>
                        <a:t>No</a:t>
                      </a:r>
                    </a:p>
                  </a:txBody>
                  <a:tcPr marL="12700" marR="12700" marT="1270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8</a:t>
            </a:fld>
            <a:endParaRPr lang="en-US" dirty="0"/>
          </a:p>
        </p:txBody>
      </p:sp>
      <p:sp>
        <p:nvSpPr>
          <p:cNvPr id="5" name="Footer Placeholder 4"/>
          <p:cNvSpPr>
            <a:spLocks noGrp="1"/>
          </p:cNvSpPr>
          <p:nvPr>
            <p:ph type="ftr" sz="quarter" idx="11"/>
          </p:nvPr>
        </p:nvSpPr>
        <p:spPr/>
        <p:txBody>
          <a:bodyPr/>
          <a:lstStyle/>
          <a:p>
            <a:r>
              <a:rPr lang="en-US" dirty="0" smtClean="0"/>
              <a:t>EECT 111 - 50C</a:t>
            </a:r>
            <a:endParaRPr lang="en-US" dirty="0"/>
          </a:p>
        </p:txBody>
      </p:sp>
      <p:pic>
        <p:nvPicPr>
          <p:cNvPr id="6" name="Picture 5"/>
          <p:cNvPicPr>
            <a:picLocks noChangeAspect="1"/>
          </p:cNvPicPr>
          <p:nvPr/>
        </p:nvPicPr>
        <p:blipFill>
          <a:blip r:embed="rId2"/>
          <a:stretch>
            <a:fillRect/>
          </a:stretch>
        </p:blipFill>
        <p:spPr>
          <a:xfrm>
            <a:off x="2001760" y="1641365"/>
            <a:ext cx="4774821" cy="4590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11 – RC Lab </a:t>
            </a:r>
            <a:endParaRPr lang="en-US" dirty="0"/>
          </a:p>
        </p:txBody>
      </p:sp>
      <p:sp>
        <p:nvSpPr>
          <p:cNvPr id="3" name="Content Placeholder 2"/>
          <p:cNvSpPr>
            <a:spLocks noGrp="1"/>
          </p:cNvSpPr>
          <p:nvPr>
            <p:ph idx="1"/>
          </p:nvPr>
        </p:nvSpPr>
        <p:spPr>
          <a:xfrm>
            <a:off x="457200" y="1524000"/>
            <a:ext cx="8229600" cy="487363"/>
          </a:xfrm>
        </p:spPr>
        <p:txBody>
          <a:bodyPr>
            <a:normAutofit/>
          </a:bodyPr>
          <a:lstStyle/>
          <a:p>
            <a:pPr marL="0" indent="0" algn="ctr">
              <a:buNone/>
            </a:pPr>
            <a:r>
              <a:rPr lang="en-US" dirty="0" smtClean="0"/>
              <a:t>Equations Used</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80</a:t>
            </a:fld>
            <a:endParaRPr lang="en-US"/>
          </a:p>
        </p:txBody>
      </p:sp>
      <mc:AlternateContent xmlns:mc="http://schemas.openxmlformats.org/markup-compatibility/2006">
        <mc:Choice xmlns:a14="http://schemas.microsoft.com/office/drawing/2010/main" Requires="a14">
          <p:sp>
            <p:nvSpPr>
              <p:cNvPr id="7" name="TextBox 6"/>
              <p:cNvSpPr txBox="1"/>
              <p:nvPr/>
            </p:nvSpPr>
            <p:spPr>
              <a:xfrm>
                <a:off x="2971800" y="2135345"/>
                <a:ext cx="2680734" cy="12644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𝑋</m:t>
                          </m:r>
                        </m:e>
                        <m:sub>
                          <m:r>
                            <a:rPr lang="en-US" sz="4000" b="0" i="1" smtClean="0">
                              <a:latin typeface="Cambria Math" panose="02040503050406030204" pitchFamily="18" charset="0"/>
                            </a:rPr>
                            <m:t>𝐶</m:t>
                          </m:r>
                        </m:sub>
                      </m:sSub>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2</m:t>
                          </m:r>
                          <m:r>
                            <a:rPr lang="en-US" sz="4000" i="1">
                              <a:latin typeface="Cambria Math" panose="02040503050406030204" pitchFamily="18" charset="0"/>
                            </a:rPr>
                            <m:t>𝜋</m:t>
                          </m:r>
                          <m:r>
                            <a:rPr lang="en-US" sz="4000" i="1">
                              <a:latin typeface="Cambria Math" panose="02040503050406030204" pitchFamily="18" charset="0"/>
                            </a:rPr>
                            <m:t>𝑓𝐶</m:t>
                          </m:r>
                          <m:r>
                            <a:rPr lang="en-US" sz="4000" i="1">
                              <a:latin typeface="Cambria Math" panose="02040503050406030204" pitchFamily="18" charset="0"/>
                            </a:rPr>
                            <m:t> </m:t>
                          </m:r>
                        </m:den>
                      </m:f>
                    </m:oMath>
                  </m:oMathPara>
                </a14:m>
                <a:endParaRPr lang="en-US" sz="4000" dirty="0"/>
              </a:p>
            </p:txBody>
          </p:sp>
        </mc:Choice>
        <mc:Fallback>
          <p:sp>
            <p:nvSpPr>
              <p:cNvPr id="7" name="TextBox 6"/>
              <p:cNvSpPr txBox="1">
                <a:spLocks noRot="1" noChangeAspect="1" noMove="1" noResize="1" noEditPoints="1" noAdjustHandles="1" noChangeArrowheads="1" noChangeShapeType="1" noTextEdit="1"/>
              </p:cNvSpPr>
              <p:nvPr/>
            </p:nvSpPr>
            <p:spPr>
              <a:xfrm>
                <a:off x="2971800" y="2135345"/>
                <a:ext cx="2680734" cy="126444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2895600" y="3886200"/>
                <a:ext cx="3724353" cy="12526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𝑍</m:t>
                      </m:r>
                      <m:r>
                        <a:rPr lang="en-US" sz="4000" b="0" i="1" smtClean="0">
                          <a:latin typeface="Cambria Math" panose="02040503050406030204" pitchFamily="18" charset="0"/>
                        </a:rPr>
                        <m:t>= </m:t>
                      </m:r>
                      <m:rad>
                        <m:radPr>
                          <m:degHide m:val="on"/>
                          <m:ctrlPr>
                            <a:rPr lang="en-US" sz="4000" b="0" i="1" smtClean="0">
                              <a:latin typeface="Cambria Math" panose="02040503050406030204" pitchFamily="18" charset="0"/>
                            </a:rPr>
                          </m:ctrlPr>
                        </m:radPr>
                        <m:deg/>
                        <m:e>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𝑅</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 </m:t>
                          </m:r>
                          <m:sSup>
                            <m:sSupPr>
                              <m:ctrlPr>
                                <a:rPr lang="en-US" sz="4000" b="0" i="1" smtClean="0">
                                  <a:latin typeface="Cambria Math" panose="02040503050406030204" pitchFamily="18" charset="0"/>
                                </a:rPr>
                              </m:ctrlPr>
                            </m:sSupPr>
                            <m:e>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𝑋</m:t>
                                  </m:r>
                                </m:e>
                                <m:sub>
                                  <m:r>
                                    <a:rPr lang="en-US" sz="4000" b="0" i="1" smtClean="0">
                                      <a:latin typeface="Cambria Math" panose="02040503050406030204" pitchFamily="18" charset="0"/>
                                    </a:rPr>
                                    <m:t>𝐶</m:t>
                                  </m:r>
                                </m:sub>
                              </m:sSub>
                            </m:e>
                            <m:sup>
                              <m:r>
                                <a:rPr lang="en-US" sz="4000" b="0" i="1" smtClean="0">
                                  <a:latin typeface="Cambria Math" panose="02040503050406030204" pitchFamily="18" charset="0"/>
                                </a:rPr>
                                <m:t>2</m:t>
                              </m:r>
                            </m:sup>
                          </m:sSup>
                        </m:e>
                      </m:rad>
                    </m:oMath>
                  </m:oMathPara>
                </a14:m>
                <a:endParaRPr lang="en-US" sz="4000" dirty="0"/>
              </a:p>
            </p:txBody>
          </p:sp>
        </mc:Choice>
        <mc:Fallback>
          <p:sp>
            <p:nvSpPr>
              <p:cNvPr id="10" name="TextBox 9"/>
              <p:cNvSpPr txBox="1">
                <a:spLocks noRot="1" noChangeAspect="1" noMove="1" noResize="1" noEditPoints="1" noAdjustHandles="1" noChangeArrowheads="1" noChangeShapeType="1" noTextEdit="1"/>
              </p:cNvSpPr>
              <p:nvPr/>
            </p:nvSpPr>
            <p:spPr>
              <a:xfrm>
                <a:off x="2895600" y="3886200"/>
                <a:ext cx="3724353" cy="125265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2489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1087069" y="32886"/>
            <a:ext cx="6809026" cy="6765153"/>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81</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104992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1253652" y="107576"/>
            <a:ext cx="6631933" cy="6693585"/>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82</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40642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 Multisim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1213891" y="1519019"/>
            <a:ext cx="6711455" cy="5000843"/>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83</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261016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 Multisim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1106387" y="1417638"/>
            <a:ext cx="6930218" cy="5007383"/>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84</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1836242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 Visual</a:t>
            </a:r>
            <a:endParaRPr lang="en-US" dirty="0"/>
          </a:p>
        </p:txBody>
      </p:sp>
      <p:sp>
        <p:nvSpPr>
          <p:cNvPr id="3" name="Text Placeholder 2"/>
          <p:cNvSpPr>
            <a:spLocks noGrp="1"/>
          </p:cNvSpPr>
          <p:nvPr>
            <p:ph type="body" idx="1"/>
          </p:nvPr>
        </p:nvSpPr>
        <p:spPr/>
        <p:txBody>
          <a:bodyPr/>
          <a:lstStyle/>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53673" y="1532964"/>
            <a:ext cx="6473434" cy="4855075"/>
          </a:xfrm>
        </p:spPr>
      </p:pic>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85</a:t>
            </a:fld>
            <a:endParaRPr lang="en-US" dirty="0"/>
          </a:p>
        </p:txBody>
      </p:sp>
      <p:sp>
        <p:nvSpPr>
          <p:cNvPr id="10" name="Footer Placeholder 9"/>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1953442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 Conclusion</a:t>
            </a:r>
            <a:endParaRPr lang="en-US" dirty="0"/>
          </a:p>
        </p:txBody>
      </p:sp>
      <p:sp>
        <p:nvSpPr>
          <p:cNvPr id="9" name="Content Placeholder 8"/>
          <p:cNvSpPr>
            <a:spLocks noGrp="1"/>
          </p:cNvSpPr>
          <p:nvPr>
            <p:ph idx="1"/>
          </p:nvPr>
        </p:nvSpPr>
        <p:spPr/>
        <p:txBody>
          <a:bodyPr/>
          <a:lstStyle/>
          <a:p>
            <a:pPr marL="0" indent="0">
              <a:buNone/>
            </a:pPr>
            <a:r>
              <a:rPr lang="en-US" dirty="0"/>
              <a:t>Summary:</a:t>
            </a:r>
          </a:p>
          <a:p>
            <a:pPr>
              <a:buClr>
                <a:srgbClr val="FFFF00"/>
              </a:buClr>
              <a:buFont typeface="Wingdings" panose="05000000000000000000" pitchFamily="2" charset="2"/>
              <a:buChar char="Ø"/>
            </a:pPr>
            <a:r>
              <a:rPr lang="en-US" dirty="0"/>
              <a:t>We found our calculations in Excel, simulation in Multisim, and </a:t>
            </a:r>
            <a:r>
              <a:rPr lang="en-US" dirty="0" smtClean="0"/>
              <a:t>measurements </a:t>
            </a:r>
            <a:r>
              <a:rPr lang="en-US" dirty="0"/>
              <a:t>done in the lab to all agree. </a:t>
            </a:r>
          </a:p>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86</a:t>
            </a:fld>
            <a:endParaRPr lang="en-US" dirty="0"/>
          </a:p>
        </p:txBody>
      </p:sp>
    </p:spTree>
    <p:extLst>
      <p:ext uri="{BB962C8B-B14F-4D97-AF65-F5344CB8AC3E}">
        <p14:creationId xmlns:p14="http://schemas.microsoft.com/office/powerpoint/2010/main" val="2155174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smtClean="0">
                <a:solidFill>
                  <a:srgbClr val="FFFF00"/>
                </a:solidFill>
              </a:rPr>
              <a:t>Lab 12 – Series/ Parallel Inductors</a:t>
            </a:r>
            <a:endParaRPr lang="en-US" dirty="0">
              <a:solidFill>
                <a:srgbClr val="FFFF00"/>
              </a:solidFill>
            </a:endParaRPr>
          </a:p>
        </p:txBody>
      </p:sp>
      <p:sp>
        <p:nvSpPr>
          <p:cNvPr id="5" name="Slide Number Placeholder 4"/>
          <p:cNvSpPr>
            <a:spLocks noGrp="1"/>
          </p:cNvSpPr>
          <p:nvPr>
            <p:ph type="sldNum" sz="quarter" idx="11"/>
          </p:nvPr>
        </p:nvSpPr>
        <p:spPr/>
        <p:txBody>
          <a:bodyPr/>
          <a:lstStyle/>
          <a:p>
            <a:fld id="{EAB5C395-79AD-49A4-B822-CCDE37EF0A33}" type="slidenum">
              <a:rPr lang="en-US" smtClean="0"/>
              <a:pPr/>
              <a:t>87</a:t>
            </a:fld>
            <a:endParaRPr lang="en-US"/>
          </a:p>
        </p:txBody>
      </p:sp>
      <p:sp>
        <p:nvSpPr>
          <p:cNvPr id="2" name="Footer Placeholder 1"/>
          <p:cNvSpPr>
            <a:spLocks noGrp="1"/>
          </p:cNvSpPr>
          <p:nvPr>
            <p:ph type="ftr" sz="quarter" idx="12"/>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405892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12 – Series/Parallel Inductors</a:t>
            </a:r>
            <a:endParaRPr lang="en-US" dirty="0"/>
          </a:p>
        </p:txBody>
      </p:sp>
      <p:sp>
        <p:nvSpPr>
          <p:cNvPr id="6" name="Text Placeholder 5"/>
          <p:cNvSpPr>
            <a:spLocks noGrp="1"/>
          </p:cNvSpPr>
          <p:nvPr>
            <p:ph type="body" idx="1"/>
          </p:nvPr>
        </p:nvSpPr>
        <p:spPr>
          <a:xfrm>
            <a:off x="641350" y="1338916"/>
            <a:ext cx="3749040" cy="833718"/>
          </a:xfrm>
        </p:spPr>
        <p:txBody>
          <a:bodyPr/>
          <a:lstStyle/>
          <a:p>
            <a:r>
              <a:rPr lang="en-US" i="1" dirty="0" smtClean="0">
                <a:solidFill>
                  <a:schemeClr val="accent2"/>
                </a:solidFill>
              </a:rPr>
              <a:t>Purpose</a:t>
            </a:r>
            <a:endParaRPr lang="en-US" i="1" dirty="0">
              <a:solidFill>
                <a:schemeClr val="accent2"/>
              </a:solidFill>
            </a:endParaRPr>
          </a:p>
        </p:txBody>
      </p:sp>
      <p:sp>
        <p:nvSpPr>
          <p:cNvPr id="7" name="Content Placeholder 6"/>
          <p:cNvSpPr>
            <a:spLocks noGrp="1"/>
          </p:cNvSpPr>
          <p:nvPr>
            <p:ph sz="half" idx="2"/>
          </p:nvPr>
        </p:nvSpPr>
        <p:spPr>
          <a:xfrm>
            <a:off x="641350" y="1966062"/>
            <a:ext cx="3749040" cy="3889375"/>
          </a:xfrm>
        </p:spPr>
        <p:txBody>
          <a:bodyPr>
            <a:normAutofit/>
          </a:bodyPr>
          <a:lstStyle/>
          <a:p>
            <a:pPr>
              <a:buClr>
                <a:srgbClr val="FFFF00"/>
              </a:buClr>
              <a:buFont typeface="Wingdings" panose="05000000000000000000" pitchFamily="2" charset="2"/>
              <a:buChar char="Ø"/>
            </a:pPr>
            <a:r>
              <a:rPr lang="en-US" dirty="0" smtClean="0"/>
              <a:t>The purpose of this lab was to experiment with series and parallel combinations of inductors.</a:t>
            </a:r>
            <a:endParaRPr lang="en-US" dirty="0"/>
          </a:p>
        </p:txBody>
      </p:sp>
      <p:sp>
        <p:nvSpPr>
          <p:cNvPr id="10" name="Text Placeholder 9"/>
          <p:cNvSpPr>
            <a:spLocks noGrp="1"/>
          </p:cNvSpPr>
          <p:nvPr>
            <p:ph type="body" sz="quarter" idx="3"/>
          </p:nvPr>
        </p:nvSpPr>
        <p:spPr/>
        <p:txBody>
          <a:bodyPr/>
          <a:lstStyle/>
          <a:p>
            <a:r>
              <a:rPr lang="en-US" i="1" dirty="0" smtClean="0">
                <a:solidFill>
                  <a:schemeClr val="accent2"/>
                </a:solidFill>
              </a:rPr>
              <a:t>Equipment</a:t>
            </a:r>
            <a:endParaRPr lang="en-US" i="1" dirty="0">
              <a:solidFill>
                <a:schemeClr val="accent2"/>
              </a:solidFill>
            </a:endParaRPr>
          </a:p>
        </p:txBody>
      </p:sp>
      <p:sp>
        <p:nvSpPr>
          <p:cNvPr id="11" name="Content Placeholder 10"/>
          <p:cNvSpPr>
            <a:spLocks noGrp="1"/>
          </p:cNvSpPr>
          <p:nvPr>
            <p:ph sz="quarter" idx="4"/>
          </p:nvPr>
        </p:nvSpPr>
        <p:spPr/>
        <p:txBody>
          <a:bodyPr>
            <a:normAutofit fontScale="92500" lnSpcReduction="20000"/>
          </a:bodyPr>
          <a:lstStyle/>
          <a:p>
            <a:pPr>
              <a:buClr>
                <a:srgbClr val="FFFF00"/>
              </a:buClr>
              <a:buFont typeface="Wingdings" panose="05000000000000000000" pitchFamily="2" charset="2"/>
              <a:buChar char="Ø"/>
            </a:pPr>
            <a:r>
              <a:rPr lang="en-US" dirty="0" smtClean="0"/>
              <a:t>LCR meter</a:t>
            </a:r>
          </a:p>
          <a:p>
            <a:pPr lvl="1">
              <a:buClr>
                <a:srgbClr val="FFFF00"/>
              </a:buClr>
              <a:buFont typeface="Wingdings" panose="05000000000000000000" pitchFamily="2" charset="2"/>
              <a:buChar char="Ø"/>
            </a:pPr>
            <a:r>
              <a:rPr lang="en-US" dirty="0" smtClean="0"/>
              <a:t>Make- GW instek</a:t>
            </a:r>
          </a:p>
          <a:p>
            <a:pPr lvl="1">
              <a:buClr>
                <a:srgbClr val="FFFF00"/>
              </a:buClr>
              <a:buFont typeface="Wingdings" panose="05000000000000000000" pitchFamily="2" charset="2"/>
              <a:buChar char="Ø"/>
            </a:pPr>
            <a:r>
              <a:rPr lang="en-US" dirty="0" smtClean="0"/>
              <a:t>Model-LCR meter 819</a:t>
            </a:r>
          </a:p>
          <a:p>
            <a:pPr lvl="1">
              <a:buClr>
                <a:srgbClr val="FFFF00"/>
              </a:buClr>
              <a:buFont typeface="Wingdings" panose="05000000000000000000" pitchFamily="2" charset="2"/>
              <a:buChar char="Ø"/>
            </a:pPr>
            <a:r>
              <a:rPr lang="en-US" dirty="0" smtClean="0"/>
              <a:t>SN-E120997</a:t>
            </a:r>
          </a:p>
          <a:p>
            <a:pPr>
              <a:buClr>
                <a:srgbClr val="FFFF00"/>
              </a:buClr>
              <a:buFont typeface="Wingdings" panose="05000000000000000000" pitchFamily="2" charset="2"/>
              <a:buChar char="Ø"/>
            </a:pPr>
            <a:r>
              <a:rPr lang="en-US" dirty="0"/>
              <a:t>3</a:t>
            </a:r>
            <a:r>
              <a:rPr lang="en-US" dirty="0" smtClean="0"/>
              <a:t> –</a:t>
            </a:r>
            <a:r>
              <a:rPr lang="en-US" dirty="0" smtClean="0">
                <a:latin typeface="Calibri" panose="020F0502020204030204" pitchFamily="34" charset="0"/>
              </a:rPr>
              <a:t>inductors</a:t>
            </a:r>
          </a:p>
          <a:p>
            <a:pPr lvl="1">
              <a:buClr>
                <a:srgbClr val="FFFF00"/>
              </a:buClr>
              <a:buFont typeface="Wingdings" panose="05000000000000000000" pitchFamily="2" charset="2"/>
              <a:buChar char="Ø"/>
            </a:pPr>
            <a:r>
              <a:rPr lang="en-US" dirty="0" smtClean="0">
                <a:latin typeface="Calibri" panose="020F0502020204030204" pitchFamily="34" charset="0"/>
              </a:rPr>
              <a:t>1 mH, 2.2 mH, 4.7 mH</a:t>
            </a:r>
          </a:p>
          <a:p>
            <a:pPr>
              <a:buClr>
                <a:srgbClr val="FFFF00"/>
              </a:buClr>
              <a:buFont typeface="Wingdings" panose="05000000000000000000" pitchFamily="2" charset="2"/>
              <a:buChar char="Ø"/>
            </a:pPr>
            <a:r>
              <a:rPr lang="en-US" dirty="0" smtClean="0">
                <a:latin typeface="Calibri" panose="020F0502020204030204" pitchFamily="34" charset="0"/>
              </a:rPr>
              <a:t>Elviss II</a:t>
            </a:r>
          </a:p>
          <a:p>
            <a:pPr lvl="1">
              <a:buClr>
                <a:srgbClr val="FFFF00"/>
              </a:buClr>
              <a:buFont typeface="Wingdings" panose="05000000000000000000" pitchFamily="2" charset="2"/>
              <a:buChar char="Ø"/>
            </a:pPr>
            <a:r>
              <a:rPr lang="en-US" dirty="0"/>
              <a:t>Make-GW instek</a:t>
            </a:r>
          </a:p>
          <a:p>
            <a:pPr lvl="1">
              <a:buClr>
                <a:srgbClr val="FFFF00"/>
              </a:buClr>
              <a:buFont typeface="Wingdings" panose="05000000000000000000" pitchFamily="2" charset="2"/>
              <a:buChar char="Ø"/>
            </a:pPr>
            <a:r>
              <a:rPr lang="en-US" dirty="0"/>
              <a:t>Model-GDM-8245</a:t>
            </a:r>
          </a:p>
          <a:p>
            <a:pPr lvl="1">
              <a:buClr>
                <a:srgbClr val="FFFF00"/>
              </a:buClr>
              <a:buFont typeface="Wingdings" panose="05000000000000000000" pitchFamily="2" charset="2"/>
              <a:buChar char="Ø"/>
            </a:pPr>
            <a:r>
              <a:rPr lang="en-US" dirty="0"/>
              <a:t>SN-CL860237</a:t>
            </a:r>
          </a:p>
          <a:p>
            <a:endParaRPr lang="en-US" dirty="0"/>
          </a:p>
        </p:txBody>
      </p:sp>
      <p:sp>
        <p:nvSpPr>
          <p:cNvPr id="3" name="Slide Number Placeholder 2"/>
          <p:cNvSpPr>
            <a:spLocks noGrp="1"/>
          </p:cNvSpPr>
          <p:nvPr>
            <p:ph type="sldNum" sz="quarter" idx="12"/>
          </p:nvPr>
        </p:nvSpPr>
        <p:spPr/>
        <p:txBody>
          <a:bodyPr/>
          <a:lstStyle/>
          <a:p>
            <a:fld id="{B56787A9-B01A-6745-85EE-08F7B21F3578}" type="slidenum">
              <a:rPr lang="en-US" smtClean="0"/>
              <a:t>88</a:t>
            </a:fld>
            <a:endParaRPr lang="en-US" dirty="0"/>
          </a:p>
        </p:txBody>
      </p:sp>
      <p:pic>
        <p:nvPicPr>
          <p:cNvPr id="4" name="Picture 3"/>
          <p:cNvPicPr>
            <a:picLocks noChangeAspect="1"/>
          </p:cNvPicPr>
          <p:nvPr/>
        </p:nvPicPr>
        <p:blipFill>
          <a:blip r:embed="rId2"/>
          <a:stretch>
            <a:fillRect/>
          </a:stretch>
        </p:blipFill>
        <p:spPr>
          <a:xfrm>
            <a:off x="1760948" y="3972254"/>
            <a:ext cx="1477629" cy="2431607"/>
          </a:xfrm>
          <a:prstGeom prst="rect">
            <a:avLst/>
          </a:prstGeom>
        </p:spPr>
      </p:pic>
      <p:sp>
        <p:nvSpPr>
          <p:cNvPr id="5" name="Footer Placeholder 4"/>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4205264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Lab 12 – Series/ Parallel Inductors</a:t>
            </a:r>
            <a:endParaRPr lang="en-US" dirty="0"/>
          </a:p>
        </p:txBody>
      </p:sp>
      <p:sp>
        <p:nvSpPr>
          <p:cNvPr id="3" name="Content Placeholder 2"/>
          <p:cNvSpPr>
            <a:spLocks noGrp="1"/>
          </p:cNvSpPr>
          <p:nvPr>
            <p:ph idx="1"/>
          </p:nvPr>
        </p:nvSpPr>
        <p:spPr/>
        <p:txBody>
          <a:bodyPr/>
          <a:lstStyle/>
          <a:p>
            <a:pPr marL="0" indent="0">
              <a:buClr>
                <a:srgbClr val="FFFF00"/>
              </a:buClr>
              <a:buNone/>
            </a:pPr>
            <a:r>
              <a:rPr lang="en-US" dirty="0" smtClean="0"/>
              <a:t>Procedure</a:t>
            </a:r>
            <a:endParaRPr lang="en-US" dirty="0"/>
          </a:p>
          <a:p>
            <a:pPr>
              <a:buClr>
                <a:srgbClr val="FFFF00"/>
              </a:buClr>
              <a:buFont typeface="Wingdings" panose="05000000000000000000" pitchFamily="2" charset="2"/>
              <a:buChar char="Ø"/>
            </a:pPr>
            <a:r>
              <a:rPr lang="en-US" dirty="0" smtClean="0"/>
              <a:t>The information needed to conduct this experiment was gathered from the instructor and the book. </a:t>
            </a:r>
          </a:p>
          <a:p>
            <a:pPr>
              <a:buClr>
                <a:srgbClr val="FFFF00"/>
              </a:buClr>
              <a:buFont typeface="Wingdings" panose="05000000000000000000" pitchFamily="2" charset="2"/>
              <a:buChar char="Ø"/>
            </a:pPr>
            <a:r>
              <a:rPr lang="en-US" dirty="0"/>
              <a:t>We will set up and measure three inductors in a series circuit and in a parallel circuit. </a:t>
            </a:r>
          </a:p>
          <a:p>
            <a:pPr>
              <a:buClr>
                <a:srgbClr val="FFFF00"/>
              </a:buClr>
              <a:buFont typeface="Wingdings" panose="05000000000000000000" pitchFamily="2" charset="2"/>
              <a:buChar char="Ø"/>
            </a:pPr>
            <a:r>
              <a:rPr lang="en-US" dirty="0"/>
              <a:t>We will calculate what the inductance of both circuits should be in Excel, simulate the circuits in Multisim, and take actual measurements in the lab. </a:t>
            </a:r>
          </a:p>
          <a:p>
            <a:pPr>
              <a:buNone/>
            </a:pPr>
            <a:endParaRPr lang="en-US" dirty="0"/>
          </a:p>
        </p:txBody>
      </p:sp>
      <p:sp>
        <p:nvSpPr>
          <p:cNvPr id="5" name="Slide Number Placeholder 4"/>
          <p:cNvSpPr>
            <a:spLocks noGrp="1"/>
          </p:cNvSpPr>
          <p:nvPr>
            <p:ph type="sldNum" sz="quarter" idx="12"/>
          </p:nvPr>
        </p:nvSpPr>
        <p:spPr/>
        <p:txBody>
          <a:bodyPr/>
          <a:lstStyle/>
          <a:p>
            <a:fld id="{EAB5C395-79AD-49A4-B822-CCDE37EF0A33}" type="slidenum">
              <a:rPr lang="en-US" smtClean="0"/>
              <a:pPr/>
              <a:t>89</a:t>
            </a:fld>
            <a:endParaRPr lang="en-US"/>
          </a:p>
        </p:txBody>
      </p:sp>
      <p:sp>
        <p:nvSpPr>
          <p:cNvPr id="6" name="Footer Placeholder 5"/>
          <p:cNvSpPr>
            <a:spLocks noGrp="1"/>
          </p:cNvSpPr>
          <p:nvPr>
            <p:ph type="ftr" sz="quarter" idx="11"/>
          </p:nvPr>
        </p:nvSpPr>
        <p:spPr/>
        <p:txBody>
          <a:bodyPr/>
          <a:lstStyle/>
          <a:p>
            <a:pPr algn="l"/>
            <a:r>
              <a:rPr lang="en-US" dirty="0" smtClean="0"/>
              <a:t>EECT 111 - 50C</a:t>
            </a:r>
            <a:endParaRPr lang="en-US" dirty="0"/>
          </a:p>
        </p:txBody>
      </p:sp>
    </p:spTree>
    <p:extLst>
      <p:ext uri="{BB962C8B-B14F-4D97-AF65-F5344CB8AC3E}">
        <p14:creationId xmlns:p14="http://schemas.microsoft.com/office/powerpoint/2010/main" val="176784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hart 3"/>
          <p:cNvGraphicFramePr/>
          <p:nvPr/>
        </p:nvGraphicFramePr>
        <p:xfrm>
          <a:off x="1003299" y="0"/>
          <a:ext cx="7494589" cy="3238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1003298" y="3390900"/>
          <a:ext cx="7494589" cy="34671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B56787A9-B01A-6745-85EE-08F7B21F3578}" type="slidenum">
              <a:rPr lang="en-US" smtClean="0"/>
              <a:t>9</a:t>
            </a:fld>
            <a:endParaRPr lang="en-US" dirty="0"/>
          </a:p>
        </p:txBody>
      </p:sp>
      <p:sp>
        <p:nvSpPr>
          <p:cNvPr id="6" name="Footer Placeholder 5"/>
          <p:cNvSpPr>
            <a:spLocks noGrp="1"/>
          </p:cNvSpPr>
          <p:nvPr>
            <p:ph type="ftr" sz="quarter" idx="11"/>
          </p:nvPr>
        </p:nvSpPr>
        <p:spPr/>
        <p:txBody>
          <a:bodyPr/>
          <a:lstStyle/>
          <a:p>
            <a:r>
              <a:rPr lang="en-US" dirty="0" smtClean="0"/>
              <a:t>EECT 111 - 50C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Lab 12 – Series/Parallel Inductors</a:t>
            </a:r>
            <a:endParaRPr lang="en-US" dirty="0"/>
          </a:p>
        </p:txBody>
      </p:sp>
      <p:sp>
        <p:nvSpPr>
          <p:cNvPr id="3" name="Content Placeholder 2"/>
          <p:cNvSpPr>
            <a:spLocks noGrp="1"/>
          </p:cNvSpPr>
          <p:nvPr>
            <p:ph idx="1"/>
          </p:nvPr>
        </p:nvSpPr>
        <p:spPr>
          <a:xfrm>
            <a:off x="457200" y="1524001"/>
            <a:ext cx="8229600" cy="381000"/>
          </a:xfrm>
        </p:spPr>
        <p:txBody>
          <a:bodyPr>
            <a:normAutofit fontScale="92500" lnSpcReduction="20000"/>
          </a:bodyPr>
          <a:lstStyle/>
          <a:p>
            <a:pPr marL="0" indent="0" algn="ctr">
              <a:buNone/>
            </a:pPr>
            <a:r>
              <a:rPr lang="en-US" dirty="0" smtClean="0"/>
              <a:t>Equations Used</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pPr algn="l"/>
            <a:r>
              <a:rPr lang="en-US" dirty="0" smtClean="0"/>
              <a:t>EECT 111 - 50C</a:t>
            </a:r>
            <a:endParaRPr lang="en-US" dirty="0"/>
          </a:p>
        </p:txBody>
      </p:sp>
      <p:sp>
        <p:nvSpPr>
          <p:cNvPr id="6" name="Slide Number Placeholder 5"/>
          <p:cNvSpPr>
            <a:spLocks noGrp="1"/>
          </p:cNvSpPr>
          <p:nvPr>
            <p:ph type="sldNum" sz="quarter" idx="12"/>
          </p:nvPr>
        </p:nvSpPr>
        <p:spPr/>
        <p:txBody>
          <a:bodyPr/>
          <a:lstStyle/>
          <a:p>
            <a:fld id="{EAB5C395-79AD-49A4-B822-CCDE37EF0A33}" type="slidenum">
              <a:rPr lang="en-US" smtClean="0"/>
              <a:pPr/>
              <a:t>90</a:t>
            </a:fld>
            <a:endParaRPr lang="en-US"/>
          </a:p>
        </p:txBody>
      </p:sp>
      <mc:AlternateContent xmlns:mc="http://schemas.openxmlformats.org/markup-compatibility/2006">
        <mc:Choice xmlns:a14="http://schemas.microsoft.com/office/drawing/2010/main" Requires="a14">
          <p:sp>
            <p:nvSpPr>
              <p:cNvPr id="7" name="Rectangle 6"/>
              <p:cNvSpPr/>
              <p:nvPr/>
            </p:nvSpPr>
            <p:spPr>
              <a:xfrm>
                <a:off x="2117221" y="2438400"/>
                <a:ext cx="472440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𝑇</m:t>
                          </m:r>
                        </m:sub>
                      </m:sSub>
                      <m:r>
                        <a:rPr lang="en-US" sz="4000" i="1">
                          <a:latin typeface="Cambria Math" panose="02040503050406030204" pitchFamily="18" charset="0"/>
                        </a:rPr>
                        <m:t>= </m:t>
                      </m:r>
                      <m:sSub>
                        <m:sSubPr>
                          <m:ctrlPr>
                            <a:rPr lang="en-US" sz="4000" i="1">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1</m:t>
                          </m:r>
                        </m:sub>
                      </m:sSub>
                      <m:r>
                        <a:rPr lang="en-US" sz="4000" i="1">
                          <a:latin typeface="Cambria Math" panose="02040503050406030204" pitchFamily="18" charset="0"/>
                        </a:rPr>
                        <m:t>+</m:t>
                      </m:r>
                      <m:sSub>
                        <m:sSubPr>
                          <m:ctrlPr>
                            <a:rPr lang="en-US" sz="4000" i="1">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2</m:t>
                          </m:r>
                        </m:sub>
                      </m:sSub>
                      <m:r>
                        <a:rPr lang="en-US" sz="4000" i="1">
                          <a:latin typeface="Cambria Math" panose="02040503050406030204" pitchFamily="18" charset="0"/>
                        </a:rPr>
                        <m:t>+</m:t>
                      </m:r>
                      <m:sSub>
                        <m:sSubPr>
                          <m:ctrlPr>
                            <a:rPr lang="en-US" sz="4000" i="1">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3</m:t>
                          </m:r>
                        </m:sub>
                      </m:sSub>
                    </m:oMath>
                  </m:oMathPara>
                </a14:m>
                <a:endParaRPr lang="en-US" sz="4000" dirty="0"/>
              </a:p>
            </p:txBody>
          </p:sp>
        </mc:Choice>
        <mc:Fallback>
          <p:sp>
            <p:nvSpPr>
              <p:cNvPr id="7" name="Rectangle 6"/>
              <p:cNvSpPr>
                <a:spLocks noRot="1" noChangeAspect="1" noMove="1" noResize="1" noEditPoints="1" noAdjustHandles="1" noChangeArrowheads="1" noChangeShapeType="1" noTextEdit="1"/>
              </p:cNvSpPr>
              <p:nvPr/>
            </p:nvSpPr>
            <p:spPr>
              <a:xfrm>
                <a:off x="2117221" y="2438400"/>
                <a:ext cx="4724400" cy="707886"/>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86000" y="3848931"/>
                <a:ext cx="4386842" cy="18492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𝑇</m:t>
                          </m:r>
                        </m:sub>
                      </m:sSub>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1</m:t>
                          </m:r>
                        </m:num>
                        <m:den>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1</m:t>
                                  </m:r>
                                </m:sub>
                              </m:sSub>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2</m:t>
                                  </m:r>
                                </m:sub>
                              </m:sSub>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sSub>
                                <m:sSubPr>
                                  <m:ctrlPr>
                                    <a:rPr lang="en-US" sz="4000" i="1">
                                      <a:latin typeface="Cambria Math" panose="02040503050406030204" pitchFamily="18" charset="0"/>
                                    </a:rPr>
                                  </m:ctrlPr>
                                </m:sSubPr>
                                <m:e>
                                  <m:r>
                                    <a:rPr lang="en-US" sz="4000" b="0" i="1" smtClean="0">
                                      <a:latin typeface="Cambria Math" panose="02040503050406030204" pitchFamily="18" charset="0"/>
                                    </a:rPr>
                                    <m:t>𝐿</m:t>
                                  </m:r>
                                </m:e>
                                <m:sub>
                                  <m:r>
                                    <a:rPr lang="en-US" sz="4000" i="1">
                                      <a:latin typeface="Cambria Math" panose="02040503050406030204" pitchFamily="18" charset="0"/>
                                    </a:rPr>
                                    <m:t>3</m:t>
                                  </m:r>
                                </m:sub>
                              </m:sSub>
                            </m:den>
                          </m:f>
                        </m:den>
                      </m:f>
                    </m:oMath>
                  </m:oMathPara>
                </a14:m>
                <a:endParaRPr lang="en-US" sz="4000" dirty="0"/>
              </a:p>
            </p:txBody>
          </p:sp>
        </mc:Choice>
        <mc:Fallback>
          <p:sp>
            <p:nvSpPr>
              <p:cNvPr id="8" name="Rectangle 7"/>
              <p:cNvSpPr>
                <a:spLocks noRot="1" noChangeAspect="1" noMove="1" noResize="1" noEditPoints="1" noAdjustHandles="1" noChangeArrowheads="1" noChangeShapeType="1" noTextEdit="1"/>
              </p:cNvSpPr>
              <p:nvPr/>
            </p:nvSpPr>
            <p:spPr>
              <a:xfrm>
                <a:off x="2286000" y="3848931"/>
                <a:ext cx="4386842" cy="1849224"/>
              </a:xfrm>
              <a:prstGeom prst="rect">
                <a:avLst/>
              </a:prstGeom>
              <a:blipFill rotWithShape="0">
                <a:blip r:embed="rId3"/>
                <a:stretch>
                  <a:fillRect/>
                </a:stretch>
              </a:blipFill>
            </p:spPr>
            <p:txBody>
              <a:bodyPr/>
              <a:lstStyle/>
              <a:p>
                <a:r>
                  <a:rPr lang="en-US">
                    <a:noFill/>
                  </a:rPr>
                  <a:t> </a:t>
                </a:r>
              </a:p>
            </p:txBody>
          </p:sp>
        </mc:Fallback>
      </mc:AlternateContent>
      <p:sp>
        <p:nvSpPr>
          <p:cNvPr id="9" name="TextBox 8"/>
          <p:cNvSpPr txBox="1"/>
          <p:nvPr/>
        </p:nvSpPr>
        <p:spPr>
          <a:xfrm>
            <a:off x="2442754" y="2048900"/>
            <a:ext cx="3429000" cy="369332"/>
          </a:xfrm>
          <a:prstGeom prst="rect">
            <a:avLst/>
          </a:prstGeom>
          <a:noFill/>
        </p:spPr>
        <p:txBody>
          <a:bodyPr wrap="square" rtlCol="0">
            <a:spAutoFit/>
          </a:bodyPr>
          <a:lstStyle/>
          <a:p>
            <a:r>
              <a:rPr lang="en-US" dirty="0" smtClean="0"/>
              <a:t>Series</a:t>
            </a:r>
            <a:endParaRPr lang="en-US" dirty="0"/>
          </a:p>
        </p:txBody>
      </p:sp>
      <p:sp>
        <p:nvSpPr>
          <p:cNvPr id="10" name="TextBox 9"/>
          <p:cNvSpPr txBox="1"/>
          <p:nvPr/>
        </p:nvSpPr>
        <p:spPr>
          <a:xfrm>
            <a:off x="2438400" y="3581400"/>
            <a:ext cx="3810000" cy="381000"/>
          </a:xfrm>
          <a:prstGeom prst="rect">
            <a:avLst/>
          </a:prstGeom>
          <a:noFill/>
        </p:spPr>
        <p:txBody>
          <a:bodyPr wrap="square" rtlCol="0">
            <a:spAutoFit/>
          </a:bodyPr>
          <a:lstStyle/>
          <a:p>
            <a:r>
              <a:rPr lang="en-US" dirty="0" smtClean="0"/>
              <a:t>Parallel</a:t>
            </a:r>
            <a:endParaRPr lang="en-US" dirty="0"/>
          </a:p>
        </p:txBody>
      </p:sp>
      <p:sp>
        <p:nvSpPr>
          <p:cNvPr id="11" name="Rectangle 10"/>
          <p:cNvSpPr/>
          <p:nvPr/>
        </p:nvSpPr>
        <p:spPr>
          <a:xfrm>
            <a:off x="2438400" y="2048900"/>
            <a:ext cx="4114800" cy="1380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8400" y="3657600"/>
            <a:ext cx="4234442"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80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Lab 12 – Series/Parallel Inductors</a:t>
            </a:r>
            <a:endParaRPr lang="en-US" dirty="0"/>
          </a:p>
        </p:txBody>
      </p:sp>
      <p:sp>
        <p:nvSpPr>
          <p:cNvPr id="10" name="Content Placeholder 9"/>
          <p:cNvSpPr>
            <a:spLocks noGrp="1"/>
          </p:cNvSpPr>
          <p:nvPr>
            <p:ph idx="1"/>
          </p:nvPr>
        </p:nvSpPr>
        <p:spPr/>
        <p:txBody>
          <a:bodyPr/>
          <a:lstStyle/>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91</a:t>
            </a:fld>
            <a:endParaRPr lang="en-US" dirty="0"/>
          </a:p>
        </p:txBody>
      </p:sp>
      <p:pic>
        <p:nvPicPr>
          <p:cNvPr id="11" name="Content Placeholder 5" descr="lab 12 hand out photo.jpg"/>
          <p:cNvPicPr>
            <a:picLocks noChangeAspect="1"/>
          </p:cNvPicPr>
          <p:nvPr/>
        </p:nvPicPr>
        <p:blipFill>
          <a:blip r:embed="rId2" cstate="print"/>
          <a:stretch>
            <a:fillRect/>
          </a:stretch>
        </p:blipFill>
        <p:spPr>
          <a:xfrm>
            <a:off x="1447800" y="1524000"/>
            <a:ext cx="6446308" cy="4777581"/>
          </a:xfrm>
          <a:prstGeom prst="rect">
            <a:avLst/>
          </a:prstGeom>
        </p:spPr>
      </p:pic>
    </p:spTree>
    <p:extLst>
      <p:ext uri="{BB962C8B-B14F-4D97-AF65-F5344CB8AC3E}">
        <p14:creationId xmlns:p14="http://schemas.microsoft.com/office/powerpoint/2010/main" val="12701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Lab 12 – Series/Parallel Inductors</a:t>
            </a:r>
            <a:endParaRPr lang="en-US" dirty="0"/>
          </a:p>
        </p:txBody>
      </p:sp>
      <p:sp>
        <p:nvSpPr>
          <p:cNvPr id="10" name="Content Placeholder 9"/>
          <p:cNvSpPr>
            <a:spLocks noGrp="1"/>
          </p:cNvSpPr>
          <p:nvPr>
            <p:ph idx="1"/>
          </p:nvPr>
        </p:nvSpPr>
        <p:spPr/>
        <p:txBody>
          <a:bodyPr/>
          <a:lstStyle/>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92</a:t>
            </a:fld>
            <a:endParaRPr lang="en-US" dirty="0"/>
          </a:p>
        </p:txBody>
      </p:sp>
      <p:pic>
        <p:nvPicPr>
          <p:cNvPr id="3" name="Picture 2"/>
          <p:cNvPicPr>
            <a:picLocks noChangeAspect="1"/>
          </p:cNvPicPr>
          <p:nvPr/>
        </p:nvPicPr>
        <p:blipFill>
          <a:blip r:embed="rId2"/>
          <a:stretch>
            <a:fillRect/>
          </a:stretch>
        </p:blipFill>
        <p:spPr>
          <a:xfrm>
            <a:off x="2839789" y="1534553"/>
            <a:ext cx="3436339" cy="5101525"/>
          </a:xfrm>
          <a:prstGeom prst="rect">
            <a:avLst/>
          </a:prstGeom>
        </p:spPr>
      </p:pic>
    </p:spTree>
    <p:extLst>
      <p:ext uri="{BB962C8B-B14F-4D97-AF65-F5344CB8AC3E}">
        <p14:creationId xmlns:p14="http://schemas.microsoft.com/office/powerpoint/2010/main" val="87903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12 - Multisim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756456" y="1660525"/>
            <a:ext cx="7496175" cy="4591050"/>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93</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142978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12 - Measurements</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49104" y="2366683"/>
            <a:ext cx="9094896" cy="3724872"/>
          </a:xfrm>
          <a:prstGeom prst="rect">
            <a:avLst/>
          </a:prstGeom>
        </p:spPr>
      </p:pic>
      <p:sp>
        <p:nvSpPr>
          <p:cNvPr id="8" name="Slide Number Placeholder 7"/>
          <p:cNvSpPr>
            <a:spLocks noGrp="1"/>
          </p:cNvSpPr>
          <p:nvPr>
            <p:ph type="sldNum" sz="quarter" idx="12"/>
          </p:nvPr>
        </p:nvSpPr>
        <p:spPr/>
        <p:txBody>
          <a:bodyPr/>
          <a:lstStyle/>
          <a:p>
            <a:fld id="{B56787A9-B01A-6745-85EE-08F7B21F3578}" type="slidenum">
              <a:rPr lang="en-US" smtClean="0"/>
              <a:t>94</a:t>
            </a:fld>
            <a:endParaRPr lang="en-US" dirty="0"/>
          </a:p>
        </p:txBody>
      </p:sp>
      <p:sp>
        <p:nvSpPr>
          <p:cNvPr id="9" name="Footer Placeholder 8"/>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387804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12 - Visual</a:t>
            </a:r>
            <a:endParaRPr lang="en-US" dirty="0"/>
          </a:p>
        </p:txBody>
      </p:sp>
      <p:sp>
        <p:nvSpPr>
          <p:cNvPr id="3" name="Text Placeholder 2"/>
          <p:cNvSpPr>
            <a:spLocks noGrp="1"/>
          </p:cNvSpPr>
          <p:nvPr>
            <p:ph type="body" idx="1"/>
          </p:nvPr>
        </p:nvSpPr>
        <p:spPr/>
        <p:txBody>
          <a:bodyPr/>
          <a:lstStyle/>
          <a:p>
            <a:r>
              <a:rPr lang="en-US" dirty="0" smtClean="0"/>
              <a:t>Series</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5257" y="2482008"/>
            <a:ext cx="4307218" cy="3230413"/>
          </a:xfrm>
        </p:spPr>
      </p:pic>
      <p:sp>
        <p:nvSpPr>
          <p:cNvPr id="5" name="Text Placeholder 4"/>
          <p:cNvSpPr>
            <a:spLocks noGrp="1"/>
          </p:cNvSpPr>
          <p:nvPr>
            <p:ph type="body" sz="quarter" idx="3"/>
          </p:nvPr>
        </p:nvSpPr>
        <p:spPr/>
        <p:txBody>
          <a:bodyPr/>
          <a:lstStyle/>
          <a:p>
            <a:r>
              <a:rPr lang="en-US" dirty="0" smtClean="0"/>
              <a:t>Parallel</a:t>
            </a:r>
            <a:endParaRPr lang="en-US" dirty="0"/>
          </a:p>
        </p:txBody>
      </p:sp>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rot="10800000">
            <a:off x="4657310" y="2482008"/>
            <a:ext cx="4307216" cy="3230412"/>
          </a:xfrm>
        </p:spPr>
      </p:pic>
      <p:sp>
        <p:nvSpPr>
          <p:cNvPr id="7" name="Slide Number Placeholder 6"/>
          <p:cNvSpPr>
            <a:spLocks noGrp="1"/>
          </p:cNvSpPr>
          <p:nvPr>
            <p:ph type="sldNum" sz="quarter" idx="12"/>
          </p:nvPr>
        </p:nvSpPr>
        <p:spPr/>
        <p:txBody>
          <a:bodyPr/>
          <a:lstStyle/>
          <a:p>
            <a:fld id="{B56787A9-B01A-6745-85EE-08F7B21F3578}" type="slidenum">
              <a:rPr lang="en-US" smtClean="0"/>
              <a:t>95</a:t>
            </a:fld>
            <a:endParaRPr lang="en-US" dirty="0"/>
          </a:p>
        </p:txBody>
      </p:sp>
      <p:sp>
        <p:nvSpPr>
          <p:cNvPr id="10" name="Footer Placeholder 9"/>
          <p:cNvSpPr>
            <a:spLocks noGrp="1"/>
          </p:cNvSpPr>
          <p:nvPr>
            <p:ph type="ftr" sz="quarter" idx="11"/>
          </p:nvPr>
        </p:nvSpPr>
        <p:spPr/>
        <p:txBody>
          <a:bodyPr/>
          <a:lstStyle/>
          <a:p>
            <a:r>
              <a:rPr lang="en-US" dirty="0" smtClean="0"/>
              <a:t>EECT 111 - 50C</a:t>
            </a:r>
            <a:endParaRPr lang="en-US" dirty="0"/>
          </a:p>
        </p:txBody>
      </p:sp>
    </p:spTree>
    <p:extLst>
      <p:ext uri="{BB962C8B-B14F-4D97-AF65-F5344CB8AC3E}">
        <p14:creationId xmlns:p14="http://schemas.microsoft.com/office/powerpoint/2010/main" val="418793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Lab 12 - Conclusion</a:t>
            </a:r>
            <a:endParaRPr lang="en-US" dirty="0"/>
          </a:p>
        </p:txBody>
      </p:sp>
      <p:sp>
        <p:nvSpPr>
          <p:cNvPr id="10" name="Content Placeholder 9"/>
          <p:cNvSpPr>
            <a:spLocks noGrp="1"/>
          </p:cNvSpPr>
          <p:nvPr>
            <p:ph idx="1"/>
          </p:nvPr>
        </p:nvSpPr>
        <p:spPr/>
        <p:txBody>
          <a:bodyPr/>
          <a:lstStyle/>
          <a:p>
            <a:pPr>
              <a:buNone/>
            </a:pPr>
            <a:r>
              <a:rPr lang="en-US" dirty="0"/>
              <a:t>Summary:</a:t>
            </a:r>
          </a:p>
          <a:p>
            <a:pPr>
              <a:buClr>
                <a:srgbClr val="FFFF00"/>
              </a:buClr>
              <a:buFont typeface="Wingdings" panose="05000000000000000000" pitchFamily="2" charset="2"/>
              <a:buChar char="Ø"/>
            </a:pPr>
            <a:r>
              <a:rPr lang="en-US" dirty="0"/>
              <a:t>We calculated and simulated both circuits, then built and measured the circuits in the lab. </a:t>
            </a:r>
          </a:p>
          <a:p>
            <a:pPr>
              <a:buClr>
                <a:srgbClr val="FFFF00"/>
              </a:buClr>
              <a:buFont typeface="Wingdings" panose="05000000000000000000" pitchFamily="2" charset="2"/>
              <a:buChar char="Ø"/>
            </a:pPr>
            <a:r>
              <a:rPr lang="en-US" dirty="0"/>
              <a:t>Our calculations and simulations were correct. </a:t>
            </a:r>
          </a:p>
          <a:p>
            <a:endParaRPr lang="en-US" dirty="0"/>
          </a:p>
        </p:txBody>
      </p:sp>
      <p:sp>
        <p:nvSpPr>
          <p:cNvPr id="7" name="Footer Placeholder 6"/>
          <p:cNvSpPr>
            <a:spLocks noGrp="1"/>
          </p:cNvSpPr>
          <p:nvPr>
            <p:ph type="ftr" sz="quarter" idx="11"/>
          </p:nvPr>
        </p:nvSpPr>
        <p:spPr/>
        <p:txBody>
          <a:bodyPr/>
          <a:lstStyle/>
          <a:p>
            <a:r>
              <a:rPr lang="en-US" dirty="0" smtClean="0"/>
              <a:t>EECT 111 - 50C</a:t>
            </a:r>
            <a:endParaRPr lang="en-US" dirty="0"/>
          </a:p>
        </p:txBody>
      </p:sp>
      <p:sp>
        <p:nvSpPr>
          <p:cNvPr id="8" name="Slide Number Placeholder 7"/>
          <p:cNvSpPr>
            <a:spLocks noGrp="1"/>
          </p:cNvSpPr>
          <p:nvPr>
            <p:ph type="sldNum" sz="quarter" idx="12"/>
          </p:nvPr>
        </p:nvSpPr>
        <p:spPr/>
        <p:txBody>
          <a:bodyPr/>
          <a:lstStyle/>
          <a:p>
            <a:fld id="{B56787A9-B01A-6745-85EE-08F7B21F3578}" type="slidenum">
              <a:rPr lang="en-US" smtClean="0"/>
              <a:t>96</a:t>
            </a:fld>
            <a:endParaRPr lang="en-US" dirty="0"/>
          </a:p>
        </p:txBody>
      </p:sp>
    </p:spTree>
    <p:extLst>
      <p:ext uri="{BB962C8B-B14F-4D97-AF65-F5344CB8AC3E}">
        <p14:creationId xmlns:p14="http://schemas.microsoft.com/office/powerpoint/2010/main" val="419072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 conclusion</a:t>
            </a:r>
            <a:endParaRPr lang="en-US" dirty="0">
              <a:solidFill>
                <a:srgbClr val="FFFF00"/>
              </a:solidFill>
            </a:endParaRPr>
          </a:p>
        </p:txBody>
      </p:sp>
      <p:sp>
        <p:nvSpPr>
          <p:cNvPr id="3" name="Content Placeholder 2"/>
          <p:cNvSpPr>
            <a:spLocks noGrp="1"/>
          </p:cNvSpPr>
          <p:nvPr>
            <p:ph idx="1"/>
          </p:nvPr>
        </p:nvSpPr>
        <p:spPr/>
        <p:txBody>
          <a:bodyPr/>
          <a:lstStyle/>
          <a:p>
            <a:pPr>
              <a:buClr>
                <a:srgbClr val="FFFF00"/>
              </a:buClr>
              <a:buFont typeface="Wingdings" panose="05000000000000000000" pitchFamily="2" charset="2"/>
              <a:buChar char="Ø"/>
            </a:pPr>
            <a:r>
              <a:rPr lang="en-US" dirty="0" smtClean="0"/>
              <a:t>All in all, taking EECT 111, I was able to expand my knowledge of the intricacies of circuits.  I have not only gained a better understanding of approaching, handling, and the math of circuits, but gained a lifelong appreciation for something that will be very useful in the real world.  Thank you</a:t>
            </a:r>
            <a:endParaRPr lang="en-US" dirty="0"/>
          </a:p>
        </p:txBody>
      </p:sp>
      <p:sp>
        <p:nvSpPr>
          <p:cNvPr id="4" name="Footer Placeholder 3"/>
          <p:cNvSpPr>
            <a:spLocks noGrp="1"/>
          </p:cNvSpPr>
          <p:nvPr>
            <p:ph type="ftr" sz="quarter" idx="11"/>
          </p:nvPr>
        </p:nvSpPr>
        <p:spPr/>
        <p:txBody>
          <a:bodyPr/>
          <a:lstStyle/>
          <a:p>
            <a:r>
              <a:rPr lang="en-US" dirty="0" smtClean="0"/>
              <a:t>EECT 111 - 50C</a:t>
            </a:r>
            <a:endParaRPr lang="en-US" dirty="0"/>
          </a:p>
        </p:txBody>
      </p:sp>
      <p:sp>
        <p:nvSpPr>
          <p:cNvPr id="5" name="Slide Number Placeholder 4"/>
          <p:cNvSpPr>
            <a:spLocks noGrp="1"/>
          </p:cNvSpPr>
          <p:nvPr>
            <p:ph type="sldNum" sz="quarter" idx="12"/>
          </p:nvPr>
        </p:nvSpPr>
        <p:spPr/>
        <p:txBody>
          <a:bodyPr/>
          <a:lstStyle/>
          <a:p>
            <a:fld id="{B56787A9-B01A-6745-85EE-08F7B21F3578}" type="slidenum">
              <a:rPr lang="en-US" smtClean="0"/>
              <a:t>97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491" y="3556868"/>
            <a:ext cx="4217773" cy="3091935"/>
          </a:xfrm>
          <a:prstGeom prst="rect">
            <a:avLst/>
          </a:prstGeom>
        </p:spPr>
      </p:pic>
    </p:spTree>
    <p:extLst>
      <p:ext uri="{BB962C8B-B14F-4D97-AF65-F5344CB8AC3E}">
        <p14:creationId xmlns:p14="http://schemas.microsoft.com/office/powerpoint/2010/main" val="1823012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887</TotalTime>
  <Words>3691</Words>
  <Application>Microsoft Office PowerPoint</Application>
  <PresentationFormat>On-screen Show (4:3)</PresentationFormat>
  <Paragraphs>1447</Paragraphs>
  <Slides>97</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5" baseType="lpstr">
      <vt:lpstr>Arial</vt:lpstr>
      <vt:lpstr>Calibri</vt:lpstr>
      <vt:lpstr>Cambria Math</vt:lpstr>
      <vt:lpstr>Corbel</vt:lpstr>
      <vt:lpstr>Wingdings</vt:lpstr>
      <vt:lpstr>Wingdings 2</vt:lpstr>
      <vt:lpstr>Exhibit</vt:lpstr>
      <vt:lpstr>Unknown</vt:lpstr>
      <vt:lpstr>EECT 111 – Lab Notebook </vt:lpstr>
      <vt:lpstr>PowerPoint Presentation</vt:lpstr>
      <vt:lpstr>Table of Contents</vt:lpstr>
      <vt:lpstr>Lab 1 – Resistor Variability</vt:lpstr>
      <vt:lpstr>Lab 1 – Resistor Variability</vt:lpstr>
      <vt:lpstr>Lab 1 – Resistor Variability</vt:lpstr>
      <vt:lpstr>Lab 1 – Resistor Variability 1/15/15</vt:lpstr>
      <vt:lpstr>Lab 1 – Resistor Variability</vt:lpstr>
      <vt:lpstr>PowerPoint Presentation</vt:lpstr>
      <vt:lpstr>Lab 1 - Conclusion</vt:lpstr>
      <vt:lpstr>Lab 2 – Reading and Sorting Resistors</vt:lpstr>
      <vt:lpstr>Lab 2 – Reading and Sorting Resistors</vt:lpstr>
      <vt:lpstr>Lab 2 – Reading and Sorting Resistors</vt:lpstr>
      <vt:lpstr>Lab 2 – Resistor Color Codes</vt:lpstr>
      <vt:lpstr>PowerPoint Presentation</vt:lpstr>
      <vt:lpstr>Lab 2 - Conclusion</vt:lpstr>
      <vt:lpstr>Lab 3 – Series Resistors Current and Voltage</vt:lpstr>
      <vt:lpstr>Lab 3- Series Resistors  Current and Voltage</vt:lpstr>
      <vt:lpstr>Lab 3 – Series Resistors Current and Voltage</vt:lpstr>
      <vt:lpstr>Lab 3 – Series Resistors Current and Voltage</vt:lpstr>
      <vt:lpstr>Lab 3 – Multisim Examples</vt:lpstr>
      <vt:lpstr>Lab 3 – Multisim Examples</vt:lpstr>
      <vt:lpstr>Lab 3 - Conclusion</vt:lpstr>
      <vt:lpstr>Lab 4 – Black Box Design</vt:lpstr>
      <vt:lpstr>Lab 4- Black Box Design</vt:lpstr>
      <vt:lpstr>Lab 4 – Black Box Design</vt:lpstr>
      <vt:lpstr>Lab 4 – Black Box Design</vt:lpstr>
      <vt:lpstr>Lab 4 – Black Box Design</vt:lpstr>
      <vt:lpstr>Lab 4 - Multisim</vt:lpstr>
      <vt:lpstr>PowerPoint Presentation</vt:lpstr>
      <vt:lpstr>Lab 4 - Conclusion</vt:lpstr>
      <vt:lpstr>Lab 5 – Black Box Design</vt:lpstr>
      <vt:lpstr>Lab 5- Black Box Design</vt:lpstr>
      <vt:lpstr>Lab 5 – Black Box Design</vt:lpstr>
      <vt:lpstr>Lab 5 – Black Box Design in Parallel</vt:lpstr>
      <vt:lpstr>Lab 5 – Black Box Design in Parallel</vt:lpstr>
      <vt:lpstr>Lab 5 – Black Box Design</vt:lpstr>
      <vt:lpstr>Lab 5 - Multisim</vt:lpstr>
      <vt:lpstr>Lab 5 - Visual</vt:lpstr>
      <vt:lpstr>Lab 5 - Conclusion</vt:lpstr>
      <vt:lpstr>Lab 6 – Nothing</vt:lpstr>
      <vt:lpstr>Lab 7 – Parallel Resistor Circuit </vt:lpstr>
      <vt:lpstr>Lab 7- 4 Parallel Resistor Circuit</vt:lpstr>
      <vt:lpstr>Lab 7 – Parallel Resistor Circuit </vt:lpstr>
      <vt:lpstr>Lab 7 – 4 Parallel Resistor Circuit</vt:lpstr>
      <vt:lpstr>Lab Seven – Parallel Resistor Circuit</vt:lpstr>
      <vt:lpstr>Lab 7 - Multisim</vt:lpstr>
      <vt:lpstr>Lab 7 - Multisim</vt:lpstr>
      <vt:lpstr>Lab 7 -Visual</vt:lpstr>
      <vt:lpstr>Lab 7 - Conclusion</vt:lpstr>
      <vt:lpstr>Lab 8 – Black Box Design 3</vt:lpstr>
      <vt:lpstr>Lab 8- Black Box 3</vt:lpstr>
      <vt:lpstr>Lab 8 – Black Box 3</vt:lpstr>
      <vt:lpstr>Lab Eight – Black Box Design</vt:lpstr>
      <vt:lpstr>Lab 8 - Visual</vt:lpstr>
      <vt:lpstr>Lab 8 - Multisim</vt:lpstr>
      <vt:lpstr>Lab 8 - Conclusion</vt:lpstr>
      <vt:lpstr>Lab 9 – Series/Parallel Resistors </vt:lpstr>
      <vt:lpstr>Lab 9 – Series/Parallel Resistors</vt:lpstr>
      <vt:lpstr>Lab 9 – Series/Parallel Resistors</vt:lpstr>
      <vt:lpstr>Lab 9 – Series/Parallel Resistors</vt:lpstr>
      <vt:lpstr>Lab 9 – Series/Parallel Resistors</vt:lpstr>
      <vt:lpstr>Lab 9 – Series/Parallel Resistors</vt:lpstr>
      <vt:lpstr>Lab 9 - Multisim</vt:lpstr>
      <vt:lpstr>Lab 9 - Multisim</vt:lpstr>
      <vt:lpstr>Lab 9 - Multisim</vt:lpstr>
      <vt:lpstr>Lab 9 –Series Parallel Resistors</vt:lpstr>
      <vt:lpstr>Lab 9 - Conclusion</vt:lpstr>
      <vt:lpstr>Lab 10 – Series/ Parallel Capacitors</vt:lpstr>
      <vt:lpstr>Lab 10 – Series/Parallel Capacitors</vt:lpstr>
      <vt:lpstr>Lab 10 – Series/ Parallel Capacitors </vt:lpstr>
      <vt:lpstr>Lab 10 – Series/Parallel Capacitors</vt:lpstr>
      <vt:lpstr>Lab 10 – Series/Parallel Capacitors</vt:lpstr>
      <vt:lpstr>Lab 10 – Series/Parallel Capacitors</vt:lpstr>
      <vt:lpstr>Lab 10 - Visual</vt:lpstr>
      <vt:lpstr>Lab 10 – Conclusion</vt:lpstr>
      <vt:lpstr>Lab 11 – RC Lab</vt:lpstr>
      <vt:lpstr>Lab 11 – RC Lab</vt:lpstr>
      <vt:lpstr>Lab 11 – RC Lab</vt:lpstr>
      <vt:lpstr>Lab 11 – RC Lab </vt:lpstr>
      <vt:lpstr>PowerPoint Presentation</vt:lpstr>
      <vt:lpstr>PowerPoint Presentation</vt:lpstr>
      <vt:lpstr>Lab 11 - Multisim</vt:lpstr>
      <vt:lpstr>Lab 11 - Multisim</vt:lpstr>
      <vt:lpstr>Lab 11 - Visual</vt:lpstr>
      <vt:lpstr>Lab 11 - Conclusion</vt:lpstr>
      <vt:lpstr>Lab 12 – Series/ Parallel Inductors</vt:lpstr>
      <vt:lpstr>Lab 12 – Series/Parallel Inductors</vt:lpstr>
      <vt:lpstr>Lab 12 – Series/ Parallel Inductors</vt:lpstr>
      <vt:lpstr>Lab 12 – Series/Parallel Inductors</vt:lpstr>
      <vt:lpstr>Lab 12 – Series/Parallel Inductors</vt:lpstr>
      <vt:lpstr>Lab 12 – Series/Parallel Inductors</vt:lpstr>
      <vt:lpstr>Lab 12 - Multisim</vt:lpstr>
      <vt:lpstr>Lab 12 - Measurements</vt:lpstr>
      <vt:lpstr>Lab 12 - Visual</vt:lpstr>
      <vt:lpstr>Lab 12 - Conclusion</vt:lpstr>
      <vt:lpstr>In 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112 – Lab Notebook </dc:title>
  <dc:creator>zach anderson</dc:creator>
  <cp:lastModifiedBy>Zachary James Anderson</cp:lastModifiedBy>
  <cp:revision>61</cp:revision>
  <dcterms:created xsi:type="dcterms:W3CDTF">2015-04-19T17:03:56Z</dcterms:created>
  <dcterms:modified xsi:type="dcterms:W3CDTF">2015-05-02T00:14:12Z</dcterms:modified>
</cp:coreProperties>
</file>