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9" r:id="rId5"/>
    <p:sldId id="260" r:id="rId6"/>
    <p:sldId id="264" r:id="rId7"/>
    <p:sldId id="262" r:id="rId8"/>
    <p:sldId id="263" r:id="rId9"/>
    <p:sldId id="273" r:id="rId10"/>
    <p:sldId id="274" r:id="rId11"/>
    <p:sldId id="265" r:id="rId12"/>
    <p:sldId id="266" r:id="rId13"/>
    <p:sldId id="267" r:id="rId14"/>
    <p:sldId id="268" r:id="rId15"/>
    <p:sldId id="269" r:id="rId16"/>
    <p:sldId id="270" r:id="rId17"/>
    <p:sldId id="271" r:id="rId18"/>
    <p:sldId id="272" r:id="rId19"/>
    <p:sldId id="277" r:id="rId20"/>
    <p:sldId id="278" r:id="rId21"/>
    <p:sldId id="275"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60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2348D7-CBA7-4A41-89B3-38B686749082}"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58014-11BA-428A-B0B7-08162E56CDAB}" type="slidenum">
              <a:rPr lang="en-US" smtClean="0"/>
              <a:t>‹#›</a:t>
            </a:fld>
            <a:endParaRPr lang="en-US"/>
          </a:p>
        </p:txBody>
      </p:sp>
    </p:spTree>
    <p:extLst>
      <p:ext uri="{BB962C8B-B14F-4D97-AF65-F5344CB8AC3E}">
        <p14:creationId xmlns:p14="http://schemas.microsoft.com/office/powerpoint/2010/main" val="4093656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2348D7-CBA7-4A41-89B3-38B686749082}"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58014-11BA-428A-B0B7-08162E56CDAB}" type="slidenum">
              <a:rPr lang="en-US" smtClean="0"/>
              <a:t>‹#›</a:t>
            </a:fld>
            <a:endParaRPr lang="en-US"/>
          </a:p>
        </p:txBody>
      </p:sp>
    </p:spTree>
    <p:extLst>
      <p:ext uri="{BB962C8B-B14F-4D97-AF65-F5344CB8AC3E}">
        <p14:creationId xmlns:p14="http://schemas.microsoft.com/office/powerpoint/2010/main" val="3354599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2348D7-CBA7-4A41-89B3-38B686749082}"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58014-11BA-428A-B0B7-08162E56CDAB}" type="slidenum">
              <a:rPr lang="en-US" smtClean="0"/>
              <a:t>‹#›</a:t>
            </a:fld>
            <a:endParaRPr lang="en-US"/>
          </a:p>
        </p:txBody>
      </p:sp>
    </p:spTree>
    <p:extLst>
      <p:ext uri="{BB962C8B-B14F-4D97-AF65-F5344CB8AC3E}">
        <p14:creationId xmlns:p14="http://schemas.microsoft.com/office/powerpoint/2010/main" val="2385872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2348D7-CBA7-4A41-89B3-38B686749082}"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58014-11BA-428A-B0B7-08162E56CDAB}" type="slidenum">
              <a:rPr lang="en-US" smtClean="0"/>
              <a:t>‹#›</a:t>
            </a:fld>
            <a:endParaRPr lang="en-US"/>
          </a:p>
        </p:txBody>
      </p:sp>
    </p:spTree>
    <p:extLst>
      <p:ext uri="{BB962C8B-B14F-4D97-AF65-F5344CB8AC3E}">
        <p14:creationId xmlns:p14="http://schemas.microsoft.com/office/powerpoint/2010/main" val="1437179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2348D7-CBA7-4A41-89B3-38B686749082}"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58014-11BA-428A-B0B7-08162E56CDAB}" type="slidenum">
              <a:rPr lang="en-US" smtClean="0"/>
              <a:t>‹#›</a:t>
            </a:fld>
            <a:endParaRPr lang="en-US"/>
          </a:p>
        </p:txBody>
      </p:sp>
    </p:spTree>
    <p:extLst>
      <p:ext uri="{BB962C8B-B14F-4D97-AF65-F5344CB8AC3E}">
        <p14:creationId xmlns:p14="http://schemas.microsoft.com/office/powerpoint/2010/main" val="473472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2348D7-CBA7-4A41-89B3-38B686749082}" type="datetimeFigureOut">
              <a:rPr lang="en-US" smtClean="0"/>
              <a:t>4/28/2016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58014-11BA-428A-B0B7-08162E56CDAB}" type="slidenum">
              <a:rPr lang="en-US" smtClean="0"/>
              <a:t>‹#›</a:t>
            </a:fld>
            <a:endParaRPr lang="en-US"/>
          </a:p>
        </p:txBody>
      </p:sp>
    </p:spTree>
    <p:extLst>
      <p:ext uri="{BB962C8B-B14F-4D97-AF65-F5344CB8AC3E}">
        <p14:creationId xmlns:p14="http://schemas.microsoft.com/office/powerpoint/2010/main" val="3449643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2348D7-CBA7-4A41-89B3-38B686749082}" type="datetimeFigureOut">
              <a:rPr lang="en-US" smtClean="0"/>
              <a:t>4/28/2016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258014-11BA-428A-B0B7-08162E56CDAB}" type="slidenum">
              <a:rPr lang="en-US" smtClean="0"/>
              <a:t>‹#›</a:t>
            </a:fld>
            <a:endParaRPr lang="en-US"/>
          </a:p>
        </p:txBody>
      </p:sp>
    </p:spTree>
    <p:extLst>
      <p:ext uri="{BB962C8B-B14F-4D97-AF65-F5344CB8AC3E}">
        <p14:creationId xmlns:p14="http://schemas.microsoft.com/office/powerpoint/2010/main" val="4437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2348D7-CBA7-4A41-89B3-38B686749082}" type="datetimeFigureOut">
              <a:rPr lang="en-US" smtClean="0"/>
              <a:t>4/28/2016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258014-11BA-428A-B0B7-08162E56CDAB}" type="slidenum">
              <a:rPr lang="en-US" smtClean="0"/>
              <a:t>‹#›</a:t>
            </a:fld>
            <a:endParaRPr lang="en-US"/>
          </a:p>
        </p:txBody>
      </p:sp>
    </p:spTree>
    <p:extLst>
      <p:ext uri="{BB962C8B-B14F-4D97-AF65-F5344CB8AC3E}">
        <p14:creationId xmlns:p14="http://schemas.microsoft.com/office/powerpoint/2010/main" val="1779137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348D7-CBA7-4A41-89B3-38B686749082}" type="datetimeFigureOut">
              <a:rPr lang="en-US" smtClean="0"/>
              <a:t>4/28/2016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258014-11BA-428A-B0B7-08162E56CDAB}" type="slidenum">
              <a:rPr lang="en-US" smtClean="0"/>
              <a:t>‹#›</a:t>
            </a:fld>
            <a:endParaRPr lang="en-US"/>
          </a:p>
        </p:txBody>
      </p:sp>
    </p:spTree>
    <p:extLst>
      <p:ext uri="{BB962C8B-B14F-4D97-AF65-F5344CB8AC3E}">
        <p14:creationId xmlns:p14="http://schemas.microsoft.com/office/powerpoint/2010/main" val="40493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2348D7-CBA7-4A41-89B3-38B686749082}" type="datetimeFigureOut">
              <a:rPr lang="en-US" smtClean="0"/>
              <a:t>4/28/2016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58014-11BA-428A-B0B7-08162E56CDAB}" type="slidenum">
              <a:rPr lang="en-US" smtClean="0"/>
              <a:t>‹#›</a:t>
            </a:fld>
            <a:endParaRPr lang="en-US"/>
          </a:p>
        </p:txBody>
      </p:sp>
    </p:spTree>
    <p:extLst>
      <p:ext uri="{BB962C8B-B14F-4D97-AF65-F5344CB8AC3E}">
        <p14:creationId xmlns:p14="http://schemas.microsoft.com/office/powerpoint/2010/main" val="1577524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2348D7-CBA7-4A41-89B3-38B686749082}" type="datetimeFigureOut">
              <a:rPr lang="en-US" smtClean="0"/>
              <a:t>4/28/2016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58014-11BA-428A-B0B7-08162E56CDAB}" type="slidenum">
              <a:rPr lang="en-US" smtClean="0"/>
              <a:t>‹#›</a:t>
            </a:fld>
            <a:endParaRPr lang="en-US"/>
          </a:p>
        </p:txBody>
      </p:sp>
    </p:spTree>
    <p:extLst>
      <p:ext uri="{BB962C8B-B14F-4D97-AF65-F5344CB8AC3E}">
        <p14:creationId xmlns:p14="http://schemas.microsoft.com/office/powerpoint/2010/main" val="2672241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348D7-CBA7-4A41-89B3-38B686749082}" type="datetimeFigureOut">
              <a:rPr lang="en-US" smtClean="0"/>
              <a:t>4/28/2016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258014-11BA-428A-B0B7-08162E56CDAB}" type="slidenum">
              <a:rPr lang="en-US" smtClean="0"/>
              <a:t>‹#›</a:t>
            </a:fld>
            <a:endParaRPr lang="en-US"/>
          </a:p>
        </p:txBody>
      </p:sp>
    </p:spTree>
    <p:extLst>
      <p:ext uri="{BB962C8B-B14F-4D97-AF65-F5344CB8AC3E}">
        <p14:creationId xmlns:p14="http://schemas.microsoft.com/office/powerpoint/2010/main" val="1086718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package" Target="../embeddings/Microsoft_Excel_Worksheet5.xlsx"/></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package" Target="../embeddings/Microsoft_Excel_Worksheet6.xlsx"/></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Excel_Worksheet1.xlsx"/></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package" Target="../embeddings/Microsoft_Excel_Worksheet7.xlsx"/></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package" Target="../embeddings/Microsoft_Excel_Worksheet2.xlsx"/></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package" Target="../embeddings/Microsoft_Excel_Worksheet3.xlsx"/></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package" Target="../embeddings/Microsoft_Excel_Worksheet4.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EECT 111-51C</a:t>
            </a:r>
            <a:endParaRPr lang="en-US" dirty="0"/>
          </a:p>
        </p:txBody>
      </p:sp>
      <p:sp>
        <p:nvSpPr>
          <p:cNvPr id="3" name="Subtitle 2"/>
          <p:cNvSpPr>
            <a:spLocks noGrp="1"/>
          </p:cNvSpPr>
          <p:nvPr>
            <p:ph type="subTitle" idx="1"/>
          </p:nvPr>
        </p:nvSpPr>
        <p:spPr/>
        <p:txBody>
          <a:bodyPr>
            <a:normAutofit/>
          </a:bodyPr>
          <a:lstStyle/>
          <a:p>
            <a:r>
              <a:rPr lang="en-US" sz="8800" dirty="0" smtClean="0"/>
              <a:t>LAB NOTEBOOK</a:t>
            </a:r>
            <a:endParaRPr lang="en-US" sz="8800" dirty="0"/>
          </a:p>
        </p:txBody>
      </p:sp>
    </p:spTree>
    <p:extLst>
      <p:ext uri="{BB962C8B-B14F-4D97-AF65-F5344CB8AC3E}">
        <p14:creationId xmlns:p14="http://schemas.microsoft.com/office/powerpoint/2010/main" val="839969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767007"/>
            <a:ext cx="6096000" cy="3877985"/>
          </a:xfrm>
          <a:prstGeom prst="rect">
            <a:avLst/>
          </a:prstGeom>
        </p:spPr>
        <p:txBody>
          <a:bodyPr>
            <a:spAutoFit/>
          </a:bodyPr>
          <a:lstStyle/>
          <a:p>
            <a:pPr algn="ctr"/>
            <a:r>
              <a:rPr lang="en-US" sz="6000" dirty="0"/>
              <a:t>Observation For Lab </a:t>
            </a:r>
            <a:r>
              <a:rPr lang="en-US" sz="6000" dirty="0" smtClean="0"/>
              <a:t>4:</a:t>
            </a:r>
            <a:endParaRPr lang="en-US" sz="6000" dirty="0"/>
          </a:p>
          <a:p>
            <a:r>
              <a:rPr lang="en-US" dirty="0"/>
              <a:t>	</a:t>
            </a:r>
          </a:p>
          <a:p>
            <a:r>
              <a:rPr lang="en-US" dirty="0" smtClean="0"/>
              <a:t>The purpose of lab 4 was to use standard resistors to obtain a total resistance of 900 ohms. Designed two circuits one with two resistors and another with three resistors to obtain a resistance that was close to 900 ohms. Both circuits calculated resistance total was 900 ohms but when measured both circuits fell short of the 900 ohms.</a:t>
            </a:r>
            <a:endParaRPr lang="en-US" dirty="0"/>
          </a:p>
        </p:txBody>
      </p:sp>
    </p:spTree>
    <p:extLst>
      <p:ext uri="{BB962C8B-B14F-4D97-AF65-F5344CB8AC3E}">
        <p14:creationId xmlns:p14="http://schemas.microsoft.com/office/powerpoint/2010/main" val="493890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7432" y="338840"/>
            <a:ext cx="11457136" cy="6180320"/>
          </a:xfrm>
          <a:prstGeom prst="rect">
            <a:avLst/>
          </a:prstGeom>
        </p:spPr>
      </p:pic>
    </p:spTree>
    <p:extLst>
      <p:ext uri="{BB962C8B-B14F-4D97-AF65-F5344CB8AC3E}">
        <p14:creationId xmlns:p14="http://schemas.microsoft.com/office/powerpoint/2010/main" val="332161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2044006"/>
            <a:ext cx="6096000" cy="3323987"/>
          </a:xfrm>
          <a:prstGeom prst="rect">
            <a:avLst/>
          </a:prstGeom>
        </p:spPr>
        <p:txBody>
          <a:bodyPr>
            <a:spAutoFit/>
          </a:bodyPr>
          <a:lstStyle/>
          <a:p>
            <a:pPr algn="ctr"/>
            <a:r>
              <a:rPr lang="en-US" sz="6000" dirty="0"/>
              <a:t>Observation For Lab </a:t>
            </a:r>
            <a:r>
              <a:rPr lang="en-US" sz="6000" dirty="0" smtClean="0"/>
              <a:t>6:</a:t>
            </a:r>
            <a:endParaRPr lang="en-US" sz="6000" dirty="0"/>
          </a:p>
          <a:p>
            <a:r>
              <a:rPr lang="en-US" dirty="0"/>
              <a:t>	</a:t>
            </a:r>
          </a:p>
          <a:p>
            <a:r>
              <a:rPr lang="en-US" dirty="0"/>
              <a:t>The calculated values and the measured values were very close but were not exactly the same</a:t>
            </a:r>
            <a:r>
              <a:rPr lang="en-US" dirty="0" smtClean="0"/>
              <a:t>. The simulated values match the calculated values. Total resistance is lower than lowest branch resistance.</a:t>
            </a:r>
            <a:endParaRPr lang="en-US" dirty="0"/>
          </a:p>
        </p:txBody>
      </p:sp>
    </p:spTree>
    <p:extLst>
      <p:ext uri="{BB962C8B-B14F-4D97-AF65-F5344CB8AC3E}">
        <p14:creationId xmlns:p14="http://schemas.microsoft.com/office/powerpoint/2010/main" val="908229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6604" y="766840"/>
            <a:ext cx="11018791" cy="5324320"/>
          </a:xfrm>
          <a:prstGeom prst="rect">
            <a:avLst/>
          </a:prstGeom>
        </p:spPr>
      </p:pic>
    </p:spTree>
    <p:extLst>
      <p:ext uri="{BB962C8B-B14F-4D97-AF65-F5344CB8AC3E}">
        <p14:creationId xmlns:p14="http://schemas.microsoft.com/office/powerpoint/2010/main" val="3401820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905506"/>
            <a:ext cx="6096000" cy="3877985"/>
          </a:xfrm>
          <a:prstGeom prst="rect">
            <a:avLst/>
          </a:prstGeom>
        </p:spPr>
        <p:txBody>
          <a:bodyPr>
            <a:spAutoFit/>
          </a:bodyPr>
          <a:lstStyle/>
          <a:p>
            <a:pPr algn="ctr"/>
            <a:r>
              <a:rPr lang="en-US" sz="6000" dirty="0"/>
              <a:t>Observation For Lab </a:t>
            </a:r>
            <a:r>
              <a:rPr lang="en-US" sz="6000" dirty="0" smtClean="0"/>
              <a:t>7:</a:t>
            </a:r>
            <a:endParaRPr lang="en-US" sz="6000" dirty="0"/>
          </a:p>
          <a:p>
            <a:r>
              <a:rPr lang="en-US" dirty="0"/>
              <a:t>	</a:t>
            </a:r>
          </a:p>
          <a:p>
            <a:r>
              <a:rPr lang="en-US" dirty="0"/>
              <a:t>The calculated values and </a:t>
            </a:r>
            <a:r>
              <a:rPr lang="en-US" dirty="0" smtClean="0"/>
              <a:t>simulated values were the same. Theses values don’t account for circuit tolerances. The </a:t>
            </a:r>
            <a:r>
              <a:rPr lang="en-US" dirty="0"/>
              <a:t>measured values were very close but were not exactly the same. </a:t>
            </a:r>
            <a:r>
              <a:rPr lang="en-US" dirty="0" smtClean="0"/>
              <a:t>Total resistance in parallel circuit is lower than smallest branch resistance. The voltage in each parallel branch is the same.</a:t>
            </a:r>
            <a:endParaRPr lang="en-US" dirty="0"/>
          </a:p>
        </p:txBody>
      </p:sp>
    </p:spTree>
    <p:extLst>
      <p:ext uri="{BB962C8B-B14F-4D97-AF65-F5344CB8AC3E}">
        <p14:creationId xmlns:p14="http://schemas.microsoft.com/office/powerpoint/2010/main" val="1408393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2142" y="766840"/>
            <a:ext cx="11147716" cy="5324320"/>
          </a:xfrm>
          <a:prstGeom prst="rect">
            <a:avLst/>
          </a:prstGeom>
        </p:spPr>
      </p:pic>
    </p:spTree>
    <p:extLst>
      <p:ext uri="{BB962C8B-B14F-4D97-AF65-F5344CB8AC3E}">
        <p14:creationId xmlns:p14="http://schemas.microsoft.com/office/powerpoint/2010/main" val="2028559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490008"/>
            <a:ext cx="6096000" cy="4431983"/>
          </a:xfrm>
          <a:prstGeom prst="rect">
            <a:avLst/>
          </a:prstGeom>
        </p:spPr>
        <p:txBody>
          <a:bodyPr>
            <a:spAutoFit/>
          </a:bodyPr>
          <a:lstStyle/>
          <a:p>
            <a:pPr algn="ctr"/>
            <a:r>
              <a:rPr lang="en-US" sz="6000" dirty="0"/>
              <a:t>Observation For Lab </a:t>
            </a:r>
            <a:r>
              <a:rPr lang="en-US" sz="6000" dirty="0" smtClean="0"/>
              <a:t>8:</a:t>
            </a:r>
            <a:endParaRPr lang="en-US" sz="6000" dirty="0"/>
          </a:p>
          <a:p>
            <a:r>
              <a:rPr lang="en-US" dirty="0"/>
              <a:t>	</a:t>
            </a:r>
          </a:p>
          <a:p>
            <a:r>
              <a:rPr lang="en-US" dirty="0"/>
              <a:t>The calculated values and simulated values were the same. Theses values don’t account for circuit tolerances. The measured values were very close but were not exactly the same. Total resistance in parallel circuit is lower than smallest branch resistance. The voltage in each parallel branch is the same</a:t>
            </a:r>
            <a:r>
              <a:rPr lang="en-US" dirty="0" smtClean="0"/>
              <a:t>. VA is the voltage after the first resistor before the parallel circuit. The series part of the circuit has larger voltage drops because the resistance in the parallel circuit is smaller.</a:t>
            </a:r>
            <a:endParaRPr lang="en-US" dirty="0"/>
          </a:p>
        </p:txBody>
      </p:sp>
    </p:spTree>
    <p:extLst>
      <p:ext uri="{BB962C8B-B14F-4D97-AF65-F5344CB8AC3E}">
        <p14:creationId xmlns:p14="http://schemas.microsoft.com/office/powerpoint/2010/main" val="1372823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078415498"/>
              </p:ext>
            </p:extLst>
          </p:nvPr>
        </p:nvGraphicFramePr>
        <p:xfrm>
          <a:off x="2272955" y="256148"/>
          <a:ext cx="7130788" cy="6315809"/>
        </p:xfrm>
        <a:graphic>
          <a:graphicData uri="http://schemas.openxmlformats.org/presentationml/2006/ole">
            <mc:AlternateContent xmlns:mc="http://schemas.openxmlformats.org/markup-compatibility/2006">
              <mc:Choice xmlns:v="urn:schemas-microsoft-com:vml" Requires="v">
                <p:oleObj spid="_x0000_s4106" name="Worksheet" r:id="rId4" imgW="10334475" imgH="9153347" progId="Excel.Sheet.12">
                  <p:embed/>
                </p:oleObj>
              </mc:Choice>
              <mc:Fallback>
                <p:oleObj name="Worksheet" r:id="rId4" imgW="10334475" imgH="9153347" progId="Excel.Sheet.12">
                  <p:embed/>
                  <p:pic>
                    <p:nvPicPr>
                      <p:cNvPr id="0" name=""/>
                      <p:cNvPicPr/>
                      <p:nvPr/>
                    </p:nvPicPr>
                    <p:blipFill>
                      <a:blip r:embed="rId5"/>
                      <a:stretch>
                        <a:fillRect/>
                      </a:stretch>
                    </p:blipFill>
                    <p:spPr>
                      <a:xfrm>
                        <a:off x="2272955" y="256148"/>
                        <a:ext cx="7130788" cy="6315809"/>
                      </a:xfrm>
                      <a:prstGeom prst="rect">
                        <a:avLst/>
                      </a:prstGeom>
                    </p:spPr>
                  </p:pic>
                </p:oleObj>
              </mc:Fallback>
            </mc:AlternateContent>
          </a:graphicData>
        </a:graphic>
      </p:graphicFrame>
    </p:spTree>
    <p:extLst>
      <p:ext uri="{BB962C8B-B14F-4D97-AF65-F5344CB8AC3E}">
        <p14:creationId xmlns:p14="http://schemas.microsoft.com/office/powerpoint/2010/main" val="354860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213009"/>
            <a:ext cx="6096000" cy="4801314"/>
          </a:xfrm>
          <a:prstGeom prst="rect">
            <a:avLst/>
          </a:prstGeom>
        </p:spPr>
        <p:txBody>
          <a:bodyPr>
            <a:spAutoFit/>
          </a:bodyPr>
          <a:lstStyle/>
          <a:p>
            <a:pPr algn="ctr"/>
            <a:r>
              <a:rPr lang="en-US" sz="6000" dirty="0"/>
              <a:t>Observation For Lab </a:t>
            </a:r>
            <a:r>
              <a:rPr lang="en-US" sz="6000" dirty="0" smtClean="0"/>
              <a:t>10:</a:t>
            </a:r>
          </a:p>
          <a:p>
            <a:r>
              <a:rPr lang="en-US" dirty="0" smtClean="0"/>
              <a:t>Lab 10 total capacitance in a series circuit is calculated like resistance in a parallel circuit. This is done using the reciprocal formula. Total capacitance in a parallel circuit is additive like resistance in a series circuit. The calculated values and the simulated values are higher than the measured values.</a:t>
            </a:r>
          </a:p>
          <a:p>
            <a:pPr algn="ctr"/>
            <a:endParaRPr lang="en-US" sz="6000" dirty="0"/>
          </a:p>
          <a:p>
            <a:r>
              <a:rPr lang="en-US" dirty="0"/>
              <a:t>	</a:t>
            </a:r>
          </a:p>
          <a:p>
            <a:endParaRPr lang="en-US" dirty="0"/>
          </a:p>
        </p:txBody>
      </p:sp>
    </p:spTree>
    <p:extLst>
      <p:ext uri="{BB962C8B-B14F-4D97-AF65-F5344CB8AC3E}">
        <p14:creationId xmlns:p14="http://schemas.microsoft.com/office/powerpoint/2010/main" val="2048839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381395970"/>
              </p:ext>
            </p:extLst>
          </p:nvPr>
        </p:nvGraphicFramePr>
        <p:xfrm>
          <a:off x="1820563" y="719138"/>
          <a:ext cx="8295502" cy="5418137"/>
        </p:xfrm>
        <a:graphic>
          <a:graphicData uri="http://schemas.openxmlformats.org/presentationml/2006/ole">
            <mc:AlternateContent xmlns:mc="http://schemas.openxmlformats.org/markup-compatibility/2006">
              <mc:Choice xmlns:v="urn:schemas-microsoft-com:vml" Requires="v">
                <p:oleObj spid="_x0000_s7171" name="Worksheet" r:id="rId4" imgW="14297056" imgH="11249010" progId="Excel.Sheet.12">
                  <p:embed/>
                </p:oleObj>
              </mc:Choice>
              <mc:Fallback>
                <p:oleObj name="Worksheet" r:id="rId4" imgW="14297056" imgH="11249010" progId="Excel.Sheet.12">
                  <p:embed/>
                  <p:pic>
                    <p:nvPicPr>
                      <p:cNvPr id="0" name=""/>
                      <p:cNvPicPr/>
                      <p:nvPr/>
                    </p:nvPicPr>
                    <p:blipFill>
                      <a:blip r:embed="rId5"/>
                      <a:stretch>
                        <a:fillRect/>
                      </a:stretch>
                    </p:blipFill>
                    <p:spPr>
                      <a:xfrm>
                        <a:off x="1820563" y="719138"/>
                        <a:ext cx="8295502" cy="5418137"/>
                      </a:xfrm>
                      <a:prstGeom prst="rect">
                        <a:avLst/>
                      </a:prstGeom>
                    </p:spPr>
                  </p:pic>
                </p:oleObj>
              </mc:Fallback>
            </mc:AlternateContent>
          </a:graphicData>
        </a:graphic>
      </p:graphicFrame>
    </p:spTree>
    <p:extLst>
      <p:ext uri="{BB962C8B-B14F-4D97-AF65-F5344CB8AC3E}">
        <p14:creationId xmlns:p14="http://schemas.microsoft.com/office/powerpoint/2010/main" val="2024866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501826358"/>
              </p:ext>
            </p:extLst>
          </p:nvPr>
        </p:nvGraphicFramePr>
        <p:xfrm>
          <a:off x="1824038" y="755650"/>
          <a:ext cx="8543925" cy="5343525"/>
        </p:xfrm>
        <a:graphic>
          <a:graphicData uri="http://schemas.openxmlformats.org/presentationml/2006/ole">
            <mc:AlternateContent xmlns:mc="http://schemas.openxmlformats.org/markup-compatibility/2006">
              <mc:Choice xmlns:v="urn:schemas-microsoft-com:vml" Requires="v">
                <p:oleObj spid="_x0000_s1039" name="Worksheet" r:id="rId4" imgW="8544035" imgH="5343570" progId="Excel.Sheet.12">
                  <p:embed/>
                </p:oleObj>
              </mc:Choice>
              <mc:Fallback>
                <p:oleObj name="Worksheet" r:id="rId4" imgW="8544035" imgH="5343570" progId="Excel.Sheet.12">
                  <p:embed/>
                  <p:pic>
                    <p:nvPicPr>
                      <p:cNvPr id="0" name=""/>
                      <p:cNvPicPr/>
                      <p:nvPr/>
                    </p:nvPicPr>
                    <p:blipFill>
                      <a:blip r:embed="rId5"/>
                      <a:stretch>
                        <a:fillRect/>
                      </a:stretch>
                    </p:blipFill>
                    <p:spPr>
                      <a:xfrm>
                        <a:off x="1824038" y="755650"/>
                        <a:ext cx="8543925" cy="5343525"/>
                      </a:xfrm>
                      <a:prstGeom prst="rect">
                        <a:avLst/>
                      </a:prstGeom>
                    </p:spPr>
                  </p:pic>
                </p:oleObj>
              </mc:Fallback>
            </mc:AlternateContent>
          </a:graphicData>
        </a:graphic>
      </p:graphicFrame>
    </p:spTree>
    <p:extLst>
      <p:ext uri="{BB962C8B-B14F-4D97-AF65-F5344CB8AC3E}">
        <p14:creationId xmlns:p14="http://schemas.microsoft.com/office/powerpoint/2010/main" val="3336838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767007"/>
            <a:ext cx="6096000" cy="2769989"/>
          </a:xfrm>
          <a:prstGeom prst="rect">
            <a:avLst/>
          </a:prstGeom>
        </p:spPr>
        <p:txBody>
          <a:bodyPr>
            <a:spAutoFit/>
          </a:bodyPr>
          <a:lstStyle/>
          <a:p>
            <a:pPr algn="ctr"/>
            <a:r>
              <a:rPr lang="en-US" sz="6000" dirty="0"/>
              <a:t>Observation For Lab </a:t>
            </a:r>
            <a:r>
              <a:rPr lang="en-US" sz="6000" dirty="0" smtClean="0"/>
              <a:t>11:</a:t>
            </a:r>
            <a:endParaRPr lang="en-US" sz="6000" dirty="0"/>
          </a:p>
          <a:p>
            <a:r>
              <a:rPr lang="en-US" dirty="0" smtClean="0"/>
              <a:t>Lab 11 was lengthy and we measured the voltage in and the voltage out using the scope at different frequencies. Can’t get calculations to work correctly in spreadsheet.</a:t>
            </a:r>
            <a:endParaRPr lang="en-US" dirty="0"/>
          </a:p>
        </p:txBody>
      </p:sp>
    </p:spTree>
    <p:extLst>
      <p:ext uri="{BB962C8B-B14F-4D97-AF65-F5344CB8AC3E}">
        <p14:creationId xmlns:p14="http://schemas.microsoft.com/office/powerpoint/2010/main" val="2039693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865043123"/>
              </p:ext>
            </p:extLst>
          </p:nvPr>
        </p:nvGraphicFramePr>
        <p:xfrm>
          <a:off x="2032000" y="1504950"/>
          <a:ext cx="8128000" cy="3844925"/>
        </p:xfrm>
        <a:graphic>
          <a:graphicData uri="http://schemas.openxmlformats.org/presentationml/2006/ole">
            <mc:AlternateContent xmlns:mc="http://schemas.openxmlformats.org/markup-compatibility/2006">
              <mc:Choice xmlns:v="urn:schemas-microsoft-com:vml" Requires="v">
                <p:oleObj spid="_x0000_s6149" name="Worksheet" r:id="rId4" imgW="12201635" imgH="5772060" progId="Excel.Sheet.12">
                  <p:embed/>
                </p:oleObj>
              </mc:Choice>
              <mc:Fallback>
                <p:oleObj name="Worksheet" r:id="rId4" imgW="12201635" imgH="5772060" progId="Excel.Sheet.12">
                  <p:embed/>
                  <p:pic>
                    <p:nvPicPr>
                      <p:cNvPr id="0" name=""/>
                      <p:cNvPicPr/>
                      <p:nvPr/>
                    </p:nvPicPr>
                    <p:blipFill>
                      <a:blip r:embed="rId5"/>
                      <a:stretch>
                        <a:fillRect/>
                      </a:stretch>
                    </p:blipFill>
                    <p:spPr>
                      <a:xfrm>
                        <a:off x="2032000" y="1504950"/>
                        <a:ext cx="8128000" cy="3844925"/>
                      </a:xfrm>
                      <a:prstGeom prst="rect">
                        <a:avLst/>
                      </a:prstGeom>
                    </p:spPr>
                  </p:pic>
                </p:oleObj>
              </mc:Fallback>
            </mc:AlternateContent>
          </a:graphicData>
        </a:graphic>
      </p:graphicFrame>
    </p:spTree>
    <p:extLst>
      <p:ext uri="{BB962C8B-B14F-4D97-AF65-F5344CB8AC3E}">
        <p14:creationId xmlns:p14="http://schemas.microsoft.com/office/powerpoint/2010/main" val="3175182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767007"/>
            <a:ext cx="6096000" cy="4801314"/>
          </a:xfrm>
          <a:prstGeom prst="rect">
            <a:avLst/>
          </a:prstGeom>
        </p:spPr>
        <p:txBody>
          <a:bodyPr>
            <a:spAutoFit/>
          </a:bodyPr>
          <a:lstStyle/>
          <a:p>
            <a:pPr algn="ctr"/>
            <a:r>
              <a:rPr lang="en-US" sz="6000" dirty="0"/>
              <a:t>Observation For Lab </a:t>
            </a:r>
            <a:r>
              <a:rPr lang="en-US" sz="6000" dirty="0" smtClean="0"/>
              <a:t>12:</a:t>
            </a:r>
          </a:p>
          <a:p>
            <a:r>
              <a:rPr lang="en-US" dirty="0" smtClean="0"/>
              <a:t>Inductors are calculated like resistance for their respective circuits. The inductance is added together in series circuits. The inductance is in a parallel circuit is figured with the reciprocal formula. The measured values were higher and lower than the expected values for the circuit. The simulation values were close to the expected values.</a:t>
            </a:r>
          </a:p>
          <a:p>
            <a:pPr algn="ctr"/>
            <a:endParaRPr lang="en-US" sz="6000" dirty="0"/>
          </a:p>
          <a:p>
            <a:endParaRPr lang="en-US" dirty="0"/>
          </a:p>
        </p:txBody>
      </p:sp>
    </p:spTree>
    <p:extLst>
      <p:ext uri="{BB962C8B-B14F-4D97-AF65-F5344CB8AC3E}">
        <p14:creationId xmlns:p14="http://schemas.microsoft.com/office/powerpoint/2010/main" val="1812632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1767007"/>
            <a:ext cx="6096000" cy="3323987"/>
          </a:xfrm>
          <a:prstGeom prst="rect">
            <a:avLst/>
          </a:prstGeom>
        </p:spPr>
        <p:txBody>
          <a:bodyPr>
            <a:spAutoFit/>
          </a:bodyPr>
          <a:lstStyle/>
          <a:p>
            <a:pPr algn="ctr"/>
            <a:r>
              <a:rPr lang="en-US" sz="6000" dirty="0"/>
              <a:t>Observation For Lab 1:</a:t>
            </a:r>
          </a:p>
          <a:p>
            <a:r>
              <a:rPr lang="en-US" dirty="0"/>
              <a:t>	</a:t>
            </a:r>
          </a:p>
          <a:p>
            <a:r>
              <a:rPr lang="en-US" dirty="0"/>
              <a:t>The resistors all measured lower than one thousand ohms but fell within the allowed </a:t>
            </a:r>
            <a:r>
              <a:rPr lang="en-US" dirty="0" smtClean="0"/>
              <a:t>ten </a:t>
            </a:r>
            <a:r>
              <a:rPr lang="en-US" dirty="0"/>
              <a:t>percent. The standard deviation was 5.611 ohms.</a:t>
            </a:r>
          </a:p>
          <a:p>
            <a:endParaRPr lang="en-US" dirty="0"/>
          </a:p>
        </p:txBody>
      </p:sp>
    </p:spTree>
    <p:extLst>
      <p:ext uri="{BB962C8B-B14F-4D97-AF65-F5344CB8AC3E}">
        <p14:creationId xmlns:p14="http://schemas.microsoft.com/office/powerpoint/2010/main" val="1840458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238672158"/>
              </p:ext>
            </p:extLst>
          </p:nvPr>
        </p:nvGraphicFramePr>
        <p:xfrm>
          <a:off x="1300163" y="1612900"/>
          <a:ext cx="9591675" cy="3629025"/>
        </p:xfrm>
        <a:graphic>
          <a:graphicData uri="http://schemas.openxmlformats.org/presentationml/2006/ole">
            <mc:AlternateContent xmlns:mc="http://schemas.openxmlformats.org/markup-compatibility/2006">
              <mc:Choice xmlns:v="urn:schemas-microsoft-com:vml" Requires="v">
                <p:oleObj spid="_x0000_s2062" name="Worksheet" r:id="rId4" imgW="9591625" imgH="3628891" progId="Excel.Sheet.12">
                  <p:embed/>
                </p:oleObj>
              </mc:Choice>
              <mc:Fallback>
                <p:oleObj name="Worksheet" r:id="rId4" imgW="9591625" imgH="3628891" progId="Excel.Sheet.12">
                  <p:embed/>
                  <p:pic>
                    <p:nvPicPr>
                      <p:cNvPr id="0" name=""/>
                      <p:cNvPicPr/>
                      <p:nvPr/>
                    </p:nvPicPr>
                    <p:blipFill>
                      <a:blip r:embed="rId5"/>
                      <a:stretch>
                        <a:fillRect/>
                      </a:stretch>
                    </p:blipFill>
                    <p:spPr>
                      <a:xfrm>
                        <a:off x="1300163" y="1612900"/>
                        <a:ext cx="9591675" cy="3629025"/>
                      </a:xfrm>
                      <a:prstGeom prst="rect">
                        <a:avLst/>
                      </a:prstGeom>
                    </p:spPr>
                  </p:pic>
                </p:oleObj>
              </mc:Fallback>
            </mc:AlternateContent>
          </a:graphicData>
        </a:graphic>
      </p:graphicFrame>
    </p:spTree>
    <p:extLst>
      <p:ext uri="{BB962C8B-B14F-4D97-AF65-F5344CB8AC3E}">
        <p14:creationId xmlns:p14="http://schemas.microsoft.com/office/powerpoint/2010/main" val="1802651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7219" y="1673489"/>
            <a:ext cx="6096000" cy="3046988"/>
          </a:xfrm>
          <a:prstGeom prst="rect">
            <a:avLst/>
          </a:prstGeom>
        </p:spPr>
        <p:txBody>
          <a:bodyPr>
            <a:spAutoFit/>
          </a:bodyPr>
          <a:lstStyle/>
          <a:p>
            <a:pPr algn="ctr"/>
            <a:r>
              <a:rPr lang="en-US" sz="6000" dirty="0"/>
              <a:t>Observation For Lab </a:t>
            </a:r>
            <a:r>
              <a:rPr lang="en-US" sz="6000" dirty="0" smtClean="0"/>
              <a:t>2:</a:t>
            </a:r>
            <a:endParaRPr lang="en-US" sz="6000" dirty="0"/>
          </a:p>
          <a:p>
            <a:r>
              <a:rPr lang="en-US" dirty="0"/>
              <a:t>	</a:t>
            </a:r>
          </a:p>
          <a:p>
            <a:endParaRPr lang="en-US" dirty="0"/>
          </a:p>
          <a:p>
            <a:r>
              <a:rPr lang="en-US" dirty="0" smtClean="0"/>
              <a:t>     All but two resistors fell within the allowable range. The range is five percent based on the gold band.</a:t>
            </a:r>
            <a:endParaRPr lang="en-US" dirty="0"/>
          </a:p>
        </p:txBody>
      </p:sp>
    </p:spTree>
    <p:extLst>
      <p:ext uri="{BB962C8B-B14F-4D97-AF65-F5344CB8AC3E}">
        <p14:creationId xmlns:p14="http://schemas.microsoft.com/office/powerpoint/2010/main" val="301435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80230" y="1325592"/>
            <a:ext cx="3153215" cy="2229161"/>
          </a:xfrm>
          <a:prstGeom prst="rect">
            <a:avLst/>
          </a:prstGeom>
        </p:spPr>
      </p:pic>
      <p:pic>
        <p:nvPicPr>
          <p:cNvPr id="3" name="Picture 2"/>
          <p:cNvPicPr>
            <a:picLocks noChangeAspect="1"/>
          </p:cNvPicPr>
          <p:nvPr/>
        </p:nvPicPr>
        <p:blipFill>
          <a:blip r:embed="rId3"/>
          <a:stretch>
            <a:fillRect/>
          </a:stretch>
        </p:blipFill>
        <p:spPr>
          <a:xfrm>
            <a:off x="6671594" y="3554753"/>
            <a:ext cx="3229426" cy="2343477"/>
          </a:xfrm>
          <a:prstGeom prst="rect">
            <a:avLst/>
          </a:prstGeom>
        </p:spPr>
      </p:pic>
      <p:sp>
        <p:nvSpPr>
          <p:cNvPr id="5" name="TextBox 4"/>
          <p:cNvSpPr txBox="1"/>
          <p:nvPr/>
        </p:nvSpPr>
        <p:spPr>
          <a:xfrm>
            <a:off x="3969327" y="727364"/>
            <a:ext cx="3636818" cy="461665"/>
          </a:xfrm>
          <a:prstGeom prst="rect">
            <a:avLst/>
          </a:prstGeom>
          <a:noFill/>
        </p:spPr>
        <p:txBody>
          <a:bodyPr wrap="square" rtlCol="0">
            <a:spAutoFit/>
          </a:bodyPr>
          <a:lstStyle/>
          <a:p>
            <a:pPr algn="ctr"/>
            <a:r>
              <a:rPr lang="en-US" sz="2400" dirty="0" smtClean="0"/>
              <a:t>LAB 3</a:t>
            </a:r>
            <a:endParaRPr lang="en-US" sz="2400" dirty="0"/>
          </a:p>
        </p:txBody>
      </p:sp>
    </p:spTree>
    <p:extLst>
      <p:ext uri="{BB962C8B-B14F-4D97-AF65-F5344CB8AC3E}">
        <p14:creationId xmlns:p14="http://schemas.microsoft.com/office/powerpoint/2010/main" val="377755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560682758"/>
              </p:ext>
            </p:extLst>
          </p:nvPr>
        </p:nvGraphicFramePr>
        <p:xfrm>
          <a:off x="2032000" y="883227"/>
          <a:ext cx="8128000" cy="4686300"/>
        </p:xfrm>
        <a:graphic>
          <a:graphicData uri="http://schemas.openxmlformats.org/presentationml/2006/ole">
            <mc:AlternateContent xmlns:mc="http://schemas.openxmlformats.org/markup-compatibility/2006">
              <mc:Choice xmlns:v="urn:schemas-microsoft-com:vml" Requires="v">
                <p:oleObj spid="_x0000_s3086" name="Worksheet" r:id="rId4" imgW="12811175" imgH="5724347" progId="Excel.Sheet.12">
                  <p:embed/>
                </p:oleObj>
              </mc:Choice>
              <mc:Fallback>
                <p:oleObj name="Worksheet" r:id="rId4" imgW="12811175" imgH="5724347" progId="Excel.Sheet.12">
                  <p:embed/>
                  <p:pic>
                    <p:nvPicPr>
                      <p:cNvPr id="0" name=""/>
                      <p:cNvPicPr/>
                      <p:nvPr/>
                    </p:nvPicPr>
                    <p:blipFill>
                      <a:blip r:embed="rId5"/>
                      <a:stretch>
                        <a:fillRect/>
                      </a:stretch>
                    </p:blipFill>
                    <p:spPr>
                      <a:xfrm>
                        <a:off x="2032000" y="883227"/>
                        <a:ext cx="8128000" cy="4686300"/>
                      </a:xfrm>
                      <a:prstGeom prst="rect">
                        <a:avLst/>
                      </a:prstGeom>
                    </p:spPr>
                  </p:pic>
                </p:oleObj>
              </mc:Fallback>
            </mc:AlternateContent>
          </a:graphicData>
        </a:graphic>
      </p:graphicFrame>
    </p:spTree>
    <p:extLst>
      <p:ext uri="{BB962C8B-B14F-4D97-AF65-F5344CB8AC3E}">
        <p14:creationId xmlns:p14="http://schemas.microsoft.com/office/powerpoint/2010/main" val="2686259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1767007"/>
            <a:ext cx="6096000" cy="3600986"/>
          </a:xfrm>
          <a:prstGeom prst="rect">
            <a:avLst/>
          </a:prstGeom>
        </p:spPr>
        <p:txBody>
          <a:bodyPr>
            <a:spAutoFit/>
          </a:bodyPr>
          <a:lstStyle/>
          <a:p>
            <a:pPr algn="ctr"/>
            <a:r>
              <a:rPr lang="en-US" sz="6000" dirty="0"/>
              <a:t>Observation For Lab </a:t>
            </a:r>
            <a:r>
              <a:rPr lang="en-US" sz="6000" dirty="0" smtClean="0"/>
              <a:t>3:</a:t>
            </a:r>
            <a:endParaRPr lang="en-US" sz="6000" dirty="0"/>
          </a:p>
          <a:p>
            <a:r>
              <a:rPr lang="en-US" dirty="0"/>
              <a:t>	</a:t>
            </a:r>
          </a:p>
          <a:p>
            <a:r>
              <a:rPr lang="en-US" dirty="0"/>
              <a:t>The </a:t>
            </a:r>
            <a:r>
              <a:rPr lang="en-US" dirty="0" smtClean="0"/>
              <a:t>calculated values and the measured values were very close but were not exactly the same. The resistance in a series circuit is additive. The biggest resistance in the series circuit will have the biggest voltage drop.</a:t>
            </a:r>
            <a:endParaRPr lang="en-US" dirty="0"/>
          </a:p>
          <a:p>
            <a:endParaRPr lang="en-US" dirty="0"/>
          </a:p>
        </p:txBody>
      </p:sp>
    </p:spTree>
    <p:extLst>
      <p:ext uri="{BB962C8B-B14F-4D97-AF65-F5344CB8AC3E}">
        <p14:creationId xmlns:p14="http://schemas.microsoft.com/office/powerpoint/2010/main" val="864177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309592759"/>
              </p:ext>
            </p:extLst>
          </p:nvPr>
        </p:nvGraphicFramePr>
        <p:xfrm>
          <a:off x="3590925" y="719138"/>
          <a:ext cx="5008563" cy="5418137"/>
        </p:xfrm>
        <a:graphic>
          <a:graphicData uri="http://schemas.openxmlformats.org/presentationml/2006/ole">
            <mc:AlternateContent xmlns:mc="http://schemas.openxmlformats.org/markup-compatibility/2006">
              <mc:Choice xmlns:v="urn:schemas-microsoft-com:vml" Requires="v">
                <p:oleObj spid="_x0000_s5127" name="Worksheet" r:id="rId4" imgW="6524521" imgH="7058070" progId="Excel.Sheet.12">
                  <p:embed/>
                </p:oleObj>
              </mc:Choice>
              <mc:Fallback>
                <p:oleObj name="Worksheet" r:id="rId4" imgW="6524521" imgH="7058070" progId="Excel.Sheet.12">
                  <p:embed/>
                  <p:pic>
                    <p:nvPicPr>
                      <p:cNvPr id="0" name=""/>
                      <p:cNvPicPr/>
                      <p:nvPr/>
                    </p:nvPicPr>
                    <p:blipFill>
                      <a:blip r:embed="rId5"/>
                      <a:stretch>
                        <a:fillRect/>
                      </a:stretch>
                    </p:blipFill>
                    <p:spPr>
                      <a:xfrm>
                        <a:off x="3590925" y="719138"/>
                        <a:ext cx="5008563" cy="5418137"/>
                      </a:xfrm>
                      <a:prstGeom prst="rect">
                        <a:avLst/>
                      </a:prstGeom>
                    </p:spPr>
                  </p:pic>
                </p:oleObj>
              </mc:Fallback>
            </mc:AlternateContent>
          </a:graphicData>
        </a:graphic>
      </p:graphicFrame>
    </p:spTree>
    <p:extLst>
      <p:ext uri="{BB962C8B-B14F-4D97-AF65-F5344CB8AC3E}">
        <p14:creationId xmlns:p14="http://schemas.microsoft.com/office/powerpoint/2010/main" val="3270227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198</Words>
  <Application>Microsoft Office PowerPoint</Application>
  <PresentationFormat>Widescreen</PresentationFormat>
  <Paragraphs>33</Paragraphs>
  <Slides>22</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7" baseType="lpstr">
      <vt:lpstr>Arial</vt:lpstr>
      <vt:lpstr>Calibri</vt:lpstr>
      <vt:lpstr>Calibri Light</vt:lpstr>
      <vt:lpstr>Office Theme</vt:lpstr>
      <vt:lpstr>Worksheet</vt:lpstr>
      <vt:lpstr>EECT 111-51C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EECT 111-51C</dc:title>
  <dc:creator>Chad A Creager</dc:creator>
  <cp:lastModifiedBy>Microsoft account</cp:lastModifiedBy>
  <cp:revision>14</cp:revision>
  <dcterms:created xsi:type="dcterms:W3CDTF">2014-12-11T23:18:53Z</dcterms:created>
  <dcterms:modified xsi:type="dcterms:W3CDTF">2016-04-28T13:56:50Z</dcterms:modified>
</cp:coreProperties>
</file>