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62"/>
  </p:notesMasterIdLst>
  <p:sldIdLst>
    <p:sldId id="256" r:id="rId2"/>
    <p:sldId id="279" r:id="rId3"/>
    <p:sldId id="257" r:id="rId4"/>
    <p:sldId id="270" r:id="rId5"/>
    <p:sldId id="343" r:id="rId6"/>
    <p:sldId id="296" r:id="rId7"/>
    <p:sldId id="344" r:id="rId8"/>
    <p:sldId id="345" r:id="rId9"/>
    <p:sldId id="275" r:id="rId10"/>
    <p:sldId id="346" r:id="rId11"/>
    <p:sldId id="297" r:id="rId12"/>
    <p:sldId id="258" r:id="rId13"/>
    <p:sldId id="289" r:id="rId14"/>
    <p:sldId id="302" r:id="rId15"/>
    <p:sldId id="303" r:id="rId16"/>
    <p:sldId id="307" r:id="rId17"/>
    <p:sldId id="304" r:id="rId18"/>
    <p:sldId id="305" r:id="rId19"/>
    <p:sldId id="259" r:id="rId20"/>
    <p:sldId id="291" r:id="rId21"/>
    <p:sldId id="310" r:id="rId22"/>
    <p:sldId id="351" r:id="rId23"/>
    <p:sldId id="352" r:id="rId24"/>
    <p:sldId id="353" r:id="rId25"/>
    <p:sldId id="354" r:id="rId26"/>
    <p:sldId id="355" r:id="rId27"/>
    <p:sldId id="356" r:id="rId28"/>
    <p:sldId id="311" r:id="rId29"/>
    <p:sldId id="358" r:id="rId30"/>
    <p:sldId id="314" r:id="rId31"/>
    <p:sldId id="316" r:id="rId32"/>
    <p:sldId id="293" r:id="rId33"/>
    <p:sldId id="318" r:id="rId34"/>
    <p:sldId id="319" r:id="rId35"/>
    <p:sldId id="320" r:id="rId36"/>
    <p:sldId id="321" r:id="rId37"/>
    <p:sldId id="359" r:id="rId38"/>
    <p:sldId id="362" r:id="rId39"/>
    <p:sldId id="363" r:id="rId40"/>
    <p:sldId id="322" r:id="rId41"/>
    <p:sldId id="260" r:id="rId42"/>
    <p:sldId id="317" r:id="rId43"/>
    <p:sldId id="339" r:id="rId44"/>
    <p:sldId id="340" r:id="rId45"/>
    <p:sldId id="342" r:id="rId46"/>
    <p:sldId id="357" r:id="rId47"/>
    <p:sldId id="328" r:id="rId48"/>
    <p:sldId id="262" r:id="rId49"/>
    <p:sldId id="294" r:id="rId50"/>
    <p:sldId id="332" r:id="rId51"/>
    <p:sldId id="349" r:id="rId52"/>
    <p:sldId id="350" r:id="rId53"/>
    <p:sldId id="360" r:id="rId54"/>
    <p:sldId id="361" r:id="rId55"/>
    <p:sldId id="263" r:id="rId56"/>
    <p:sldId id="295" r:id="rId57"/>
    <p:sldId id="325" r:id="rId58"/>
    <p:sldId id="347" r:id="rId59"/>
    <p:sldId id="348" r:id="rId60"/>
    <p:sldId id="33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8244" autoAdjust="0"/>
  </p:normalViewPr>
  <p:slideViewPr>
    <p:cSldViewPr snapToGrid="0">
      <p:cViewPr varScale="1">
        <p:scale>
          <a:sx n="81" d="100"/>
          <a:sy n="81" d="100"/>
        </p:scale>
        <p:origin x="3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NPN  CHARACTERISTIC CURVES</a:t>
            </a:r>
          </a:p>
        </c:rich>
      </c:tx>
      <c:layout>
        <c:manualLayout>
          <c:xMode val="edge"/>
          <c:yMode val="edge"/>
          <c:x val="0.27060411198600182"/>
          <c:y val="4.62962962962962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580927384076991E-2"/>
          <c:y val="0.18560185185185185"/>
          <c:w val="0.89019685039370078"/>
          <c:h val="0.72088764946048411"/>
        </c:manualLayout>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Sheet1!$I$5:$I$11</c:f>
              <c:numCache>
                <c:formatCode>##0.0E+0</c:formatCode>
                <c:ptCount val="7"/>
                <c:pt idx="0">
                  <c:v>0</c:v>
                </c:pt>
                <c:pt idx="1">
                  <c:v>5</c:v>
                </c:pt>
                <c:pt idx="2">
                  <c:v>10</c:v>
                </c:pt>
                <c:pt idx="3">
                  <c:v>15</c:v>
                </c:pt>
                <c:pt idx="4">
                  <c:v>20</c:v>
                </c:pt>
                <c:pt idx="5">
                  <c:v>25</c:v>
                </c:pt>
                <c:pt idx="6">
                  <c:v>30</c:v>
                </c:pt>
              </c:numCache>
            </c:numRef>
          </c:xVal>
          <c:yVal>
            <c:numRef>
              <c:f>Sheet1!$K$5:$K$11</c:f>
              <c:numCache>
                <c:formatCode>##0.0E+0</c:formatCode>
                <c:ptCount val="7"/>
                <c:pt idx="0">
                  <c:v>0</c:v>
                </c:pt>
                <c:pt idx="1">
                  <c:v>2E-8</c:v>
                </c:pt>
                <c:pt idx="2">
                  <c:v>4.0000000000000001E-8</c:v>
                </c:pt>
                <c:pt idx="3">
                  <c:v>7.0000000000000005E-8</c:v>
                </c:pt>
                <c:pt idx="4">
                  <c:v>9.4E-7</c:v>
                </c:pt>
                <c:pt idx="5">
                  <c:v>1.17E-6</c:v>
                </c:pt>
                <c:pt idx="6">
                  <c:v>1.4300000000000001E-6</c:v>
                </c:pt>
              </c:numCache>
            </c:numRef>
          </c:yVal>
          <c:smooth val="0"/>
        </c:ser>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Sheet1!$I$12:$I$18</c:f>
              <c:numCache>
                <c:formatCode>##0.0E+0</c:formatCode>
                <c:ptCount val="7"/>
                <c:pt idx="0">
                  <c:v>1.4999999999999999E-2</c:v>
                </c:pt>
                <c:pt idx="1">
                  <c:v>0.73399999999999999</c:v>
                </c:pt>
                <c:pt idx="2">
                  <c:v>5.4619999999999997</c:v>
                </c:pt>
                <c:pt idx="3">
                  <c:v>10.19</c:v>
                </c:pt>
                <c:pt idx="4">
                  <c:v>14.92</c:v>
                </c:pt>
                <c:pt idx="5">
                  <c:v>19.649999999999999</c:v>
                </c:pt>
                <c:pt idx="6">
                  <c:v>24.37</c:v>
                </c:pt>
              </c:numCache>
            </c:numRef>
          </c:xVal>
          <c:yVal>
            <c:numRef>
              <c:f>Sheet1!$K$12:$K$18</c:f>
              <c:numCache>
                <c:formatCode>##0.0E+0</c:formatCode>
                <c:ptCount val="7"/>
                <c:pt idx="0">
                  <c:v>0</c:v>
                </c:pt>
                <c:pt idx="1">
                  <c:v>1.42</c:v>
                </c:pt>
                <c:pt idx="2">
                  <c:v>1.51</c:v>
                </c:pt>
                <c:pt idx="3">
                  <c:v>1.6</c:v>
                </c:pt>
                <c:pt idx="4">
                  <c:v>1.69</c:v>
                </c:pt>
                <c:pt idx="5">
                  <c:v>1.78</c:v>
                </c:pt>
                <c:pt idx="6">
                  <c:v>1.88</c:v>
                </c:pt>
              </c:numCache>
            </c:numRef>
          </c:yVal>
          <c:smooth val="0"/>
        </c:ser>
        <c:ser>
          <c:idx val="2"/>
          <c:order val="2"/>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Sheet1!$I$19:$I$25</c:f>
              <c:numCache>
                <c:formatCode>##0.0E+0</c:formatCode>
                <c:ptCount val="7"/>
                <c:pt idx="0">
                  <c:v>1.7999999999999999E-2</c:v>
                </c:pt>
                <c:pt idx="1">
                  <c:v>0.14599999999999999</c:v>
                </c:pt>
                <c:pt idx="2">
                  <c:v>0.94499999999999995</c:v>
                </c:pt>
                <c:pt idx="3">
                  <c:v>5.4</c:v>
                </c:pt>
                <c:pt idx="4">
                  <c:v>9.86</c:v>
                </c:pt>
                <c:pt idx="5">
                  <c:v>14.32</c:v>
                </c:pt>
                <c:pt idx="6">
                  <c:v>18.77</c:v>
                </c:pt>
              </c:numCache>
            </c:numRef>
          </c:xVal>
          <c:yVal>
            <c:numRef>
              <c:f>Sheet1!$K$19:$K$25</c:f>
              <c:numCache>
                <c:formatCode>##0.0E+0</c:formatCode>
                <c:ptCount val="7"/>
                <c:pt idx="0">
                  <c:v>0</c:v>
                </c:pt>
                <c:pt idx="1">
                  <c:v>1.62</c:v>
                </c:pt>
                <c:pt idx="2">
                  <c:v>3.02</c:v>
                </c:pt>
                <c:pt idx="3">
                  <c:v>3.2</c:v>
                </c:pt>
                <c:pt idx="4">
                  <c:v>3.38</c:v>
                </c:pt>
                <c:pt idx="5">
                  <c:v>3.56</c:v>
                </c:pt>
                <c:pt idx="6">
                  <c:v>3.74</c:v>
                </c:pt>
              </c:numCache>
            </c:numRef>
          </c:yVal>
          <c:smooth val="0"/>
        </c:ser>
        <c:ser>
          <c:idx val="3"/>
          <c:order val="3"/>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Sheet1!$I$26:$I$32</c:f>
              <c:numCache>
                <c:formatCode>##0.0E+0</c:formatCode>
                <c:ptCount val="7"/>
                <c:pt idx="0">
                  <c:v>1.9E-2</c:v>
                </c:pt>
                <c:pt idx="1">
                  <c:v>0.127</c:v>
                </c:pt>
                <c:pt idx="2">
                  <c:v>0.16800000000000001</c:v>
                </c:pt>
                <c:pt idx="3">
                  <c:v>1</c:v>
                </c:pt>
                <c:pt idx="4">
                  <c:v>5.21</c:v>
                </c:pt>
                <c:pt idx="5">
                  <c:v>9.42</c:v>
                </c:pt>
                <c:pt idx="6">
                  <c:v>13.62</c:v>
                </c:pt>
              </c:numCache>
            </c:numRef>
          </c:xVal>
          <c:yVal>
            <c:numRef>
              <c:f>Sheet1!$K$26:$K$32</c:f>
              <c:numCache>
                <c:formatCode>##0.0E+0</c:formatCode>
                <c:ptCount val="7"/>
                <c:pt idx="0">
                  <c:v>0</c:v>
                </c:pt>
                <c:pt idx="1">
                  <c:v>1.62</c:v>
                </c:pt>
                <c:pt idx="2">
                  <c:v>3.28</c:v>
                </c:pt>
                <c:pt idx="3">
                  <c:v>4.67</c:v>
                </c:pt>
                <c:pt idx="4">
                  <c:v>4.93</c:v>
                </c:pt>
                <c:pt idx="5">
                  <c:v>5.19</c:v>
                </c:pt>
                <c:pt idx="6">
                  <c:v>5.46</c:v>
                </c:pt>
              </c:numCache>
            </c:numRef>
          </c:yVal>
          <c:smooth val="0"/>
        </c:ser>
        <c:ser>
          <c:idx val="4"/>
          <c:order val="4"/>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Sheet1!$I$33:$I$39</c:f>
              <c:numCache>
                <c:formatCode>##0.0E+0</c:formatCode>
                <c:ptCount val="7"/>
                <c:pt idx="0">
                  <c:v>0.02</c:v>
                </c:pt>
                <c:pt idx="1">
                  <c:v>0.115</c:v>
                </c:pt>
                <c:pt idx="2">
                  <c:v>0.14799999999999999</c:v>
                </c:pt>
                <c:pt idx="3">
                  <c:v>0.18099999999999999</c:v>
                </c:pt>
                <c:pt idx="4">
                  <c:v>1.04</c:v>
                </c:pt>
                <c:pt idx="5">
                  <c:v>5.0199999999999996</c:v>
                </c:pt>
                <c:pt idx="6">
                  <c:v>9</c:v>
                </c:pt>
              </c:numCache>
            </c:numRef>
          </c:xVal>
          <c:yVal>
            <c:numRef>
              <c:f>Sheet1!$K$33:$K$39</c:f>
              <c:numCache>
                <c:formatCode>##0.0E+0</c:formatCode>
                <c:ptCount val="7"/>
                <c:pt idx="0">
                  <c:v>0</c:v>
                </c:pt>
                <c:pt idx="1">
                  <c:v>1.63</c:v>
                </c:pt>
                <c:pt idx="2">
                  <c:v>3.28</c:v>
                </c:pt>
                <c:pt idx="3">
                  <c:v>4.9400000000000004</c:v>
                </c:pt>
                <c:pt idx="4">
                  <c:v>6.32</c:v>
                </c:pt>
                <c:pt idx="5">
                  <c:v>6.66</c:v>
                </c:pt>
                <c:pt idx="6">
                  <c:v>7</c:v>
                </c:pt>
              </c:numCache>
            </c:numRef>
          </c:yVal>
          <c:smooth val="0"/>
        </c:ser>
        <c:ser>
          <c:idx val="5"/>
          <c:order val="5"/>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Sheet1!$I$40:$I$46</c:f>
              <c:numCache>
                <c:formatCode>##0.0E+0</c:formatCode>
                <c:ptCount val="7"/>
                <c:pt idx="0">
                  <c:v>0.02</c:v>
                </c:pt>
                <c:pt idx="1">
                  <c:v>0.109</c:v>
                </c:pt>
                <c:pt idx="2">
                  <c:v>0.13600000000000001</c:v>
                </c:pt>
                <c:pt idx="3">
                  <c:v>0.161</c:v>
                </c:pt>
                <c:pt idx="4">
                  <c:v>0.192</c:v>
                </c:pt>
                <c:pt idx="5">
                  <c:v>1.1020000000000001</c:v>
                </c:pt>
                <c:pt idx="6">
                  <c:v>4.8899999999999997</c:v>
                </c:pt>
              </c:numCache>
            </c:numRef>
          </c:xVal>
          <c:yVal>
            <c:numRef>
              <c:f>Sheet1!$K$40:$K$46</c:f>
              <c:numCache>
                <c:formatCode>##0.0E+0</c:formatCode>
                <c:ptCount val="7"/>
                <c:pt idx="0">
                  <c:v>0</c:v>
                </c:pt>
                <c:pt idx="1">
                  <c:v>1.63</c:v>
                </c:pt>
                <c:pt idx="2">
                  <c:v>3.29</c:v>
                </c:pt>
                <c:pt idx="3">
                  <c:v>4.95</c:v>
                </c:pt>
                <c:pt idx="4">
                  <c:v>6.6</c:v>
                </c:pt>
                <c:pt idx="5">
                  <c:v>7.97</c:v>
                </c:pt>
                <c:pt idx="6">
                  <c:v>8.3699999999999992</c:v>
                </c:pt>
              </c:numCache>
            </c:numRef>
          </c:yVal>
          <c:smooth val="0"/>
        </c:ser>
        <c:ser>
          <c:idx val="6"/>
          <c:order val="6"/>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Sheet1!$I$47:$I$53</c:f>
              <c:numCache>
                <c:formatCode>##0.0E+0</c:formatCode>
                <c:ptCount val="7"/>
                <c:pt idx="0">
                  <c:v>0.02</c:v>
                </c:pt>
                <c:pt idx="1">
                  <c:v>0.10199999999999999</c:v>
                </c:pt>
                <c:pt idx="2">
                  <c:v>0.129</c:v>
                </c:pt>
                <c:pt idx="3">
                  <c:v>0.14899999999999999</c:v>
                </c:pt>
                <c:pt idx="4">
                  <c:v>0.17</c:v>
                </c:pt>
                <c:pt idx="5">
                  <c:v>0.20100000000000001</c:v>
                </c:pt>
                <c:pt idx="6">
                  <c:v>1.21</c:v>
                </c:pt>
              </c:numCache>
            </c:numRef>
          </c:xVal>
          <c:yVal>
            <c:numRef>
              <c:f>Sheet1!$K$47:$K$53</c:f>
              <c:numCache>
                <c:formatCode>##0.0E+0</c:formatCode>
                <c:ptCount val="7"/>
                <c:pt idx="0">
                  <c:v>0</c:v>
                </c:pt>
                <c:pt idx="1">
                  <c:v>1.63</c:v>
                </c:pt>
                <c:pt idx="2">
                  <c:v>3.29</c:v>
                </c:pt>
                <c:pt idx="3">
                  <c:v>4.95</c:v>
                </c:pt>
                <c:pt idx="4">
                  <c:v>6.61</c:v>
                </c:pt>
                <c:pt idx="5">
                  <c:v>8.27</c:v>
                </c:pt>
                <c:pt idx="6">
                  <c:v>9.6</c:v>
                </c:pt>
              </c:numCache>
            </c:numRef>
          </c:yVal>
          <c:smooth val="0"/>
        </c:ser>
        <c:ser>
          <c:idx val="7"/>
          <c:order val="7"/>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Sheet1!$I$54:$I$60</c:f>
              <c:numCache>
                <c:formatCode>##0.0E+0</c:formatCode>
                <c:ptCount val="7"/>
                <c:pt idx="0">
                  <c:v>2.1000000000000001E-2</c:v>
                </c:pt>
                <c:pt idx="1">
                  <c:v>9.8000000000000004E-2</c:v>
                </c:pt>
                <c:pt idx="2">
                  <c:v>0.123</c:v>
                </c:pt>
                <c:pt idx="3">
                  <c:v>0.14199999999999999</c:v>
                </c:pt>
                <c:pt idx="4">
                  <c:v>0.159</c:v>
                </c:pt>
                <c:pt idx="5">
                  <c:v>0.17899999999999999</c:v>
                </c:pt>
                <c:pt idx="6">
                  <c:v>0.20899999999999999</c:v>
                </c:pt>
              </c:numCache>
            </c:numRef>
          </c:xVal>
          <c:yVal>
            <c:numRef>
              <c:f>Sheet1!$K$54:$K$60</c:f>
              <c:numCache>
                <c:formatCode>##0.0E+0</c:formatCode>
                <c:ptCount val="7"/>
                <c:pt idx="0">
                  <c:v>0</c:v>
                </c:pt>
                <c:pt idx="1">
                  <c:v>1.63</c:v>
                </c:pt>
                <c:pt idx="2">
                  <c:v>3.29</c:v>
                </c:pt>
                <c:pt idx="3">
                  <c:v>4.95</c:v>
                </c:pt>
                <c:pt idx="4">
                  <c:v>6.61</c:v>
                </c:pt>
                <c:pt idx="5">
                  <c:v>8.27</c:v>
                </c:pt>
                <c:pt idx="6">
                  <c:v>9.93</c:v>
                </c:pt>
              </c:numCache>
            </c:numRef>
          </c:yVal>
          <c:smooth val="0"/>
        </c:ser>
        <c:dLbls>
          <c:showLegendKey val="0"/>
          <c:showVal val="0"/>
          <c:showCatName val="0"/>
          <c:showSerName val="0"/>
          <c:showPercent val="0"/>
          <c:showBubbleSize val="0"/>
        </c:dLbls>
        <c:axId val="286649960"/>
        <c:axId val="286625776"/>
      </c:scatterChart>
      <c:valAx>
        <c:axId val="286649960"/>
        <c:scaling>
          <c:orientation val="minMax"/>
        </c:scaling>
        <c:delete val="0"/>
        <c:axPos val="b"/>
        <c:majorGridlines>
          <c:spPr>
            <a:ln w="9525" cap="flat" cmpd="sng" algn="ctr">
              <a:solidFill>
                <a:schemeClr val="tx1">
                  <a:lumMod val="15000"/>
                  <a:lumOff val="85000"/>
                </a:schemeClr>
              </a:solidFill>
              <a:round/>
            </a:ln>
            <a:effectLst/>
          </c:spPr>
        </c:majorGridlines>
        <c:numFmt formatCode="##0.0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6625776"/>
        <c:crosses val="autoZero"/>
        <c:crossBetween val="midCat"/>
      </c:valAx>
      <c:valAx>
        <c:axId val="286625776"/>
        <c:scaling>
          <c:orientation val="minMax"/>
        </c:scaling>
        <c:delete val="0"/>
        <c:axPos val="l"/>
        <c:majorGridlines>
          <c:spPr>
            <a:ln w="9525" cap="flat" cmpd="sng" algn="ctr">
              <a:solidFill>
                <a:schemeClr val="tx1">
                  <a:lumMod val="15000"/>
                  <a:lumOff val="85000"/>
                </a:schemeClr>
              </a:solidFill>
              <a:round/>
            </a:ln>
            <a:effectLst/>
          </c:spPr>
        </c:majorGridlines>
        <c:numFmt formatCode="##0.0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66499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PNP</a:t>
            </a:r>
          </a:p>
        </c:rich>
      </c:tx>
      <c:layout>
        <c:manualLayout>
          <c:xMode val="edge"/>
          <c:yMode val="edge"/>
          <c:x val="0.47098942698797719"/>
          <c:y val="2.56692335900256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Sheet1!$C$11:$C$17</c:f>
              <c:numCache>
                <c:formatCode>General</c:formatCode>
                <c:ptCount val="7"/>
                <c:pt idx="0">
                  <c:v>4.2649999999999997E-3</c:v>
                </c:pt>
                <c:pt idx="1">
                  <c:v>0.176401</c:v>
                </c:pt>
                <c:pt idx="2">
                  <c:v>3.9169999999999998</c:v>
                </c:pt>
                <c:pt idx="3">
                  <c:v>7.83</c:v>
                </c:pt>
                <c:pt idx="4">
                  <c:v>11.743</c:v>
                </c:pt>
                <c:pt idx="5">
                  <c:v>15.656000000000001</c:v>
                </c:pt>
                <c:pt idx="6">
                  <c:v>19.568999999999999</c:v>
                </c:pt>
              </c:numCache>
            </c:numRef>
          </c:xVal>
          <c:yVal>
            <c:numRef>
              <c:f>Sheet1!$I$11:$I$17</c:f>
              <c:numCache>
                <c:formatCode>General</c:formatCode>
                <c:ptCount val="7"/>
                <c:pt idx="0">
                  <c:v>-1.42E-3</c:v>
                </c:pt>
                <c:pt idx="1">
                  <c:v>1.61</c:v>
                </c:pt>
                <c:pt idx="2">
                  <c:v>2.0299999999999998</c:v>
                </c:pt>
                <c:pt idx="3">
                  <c:v>2.39</c:v>
                </c:pt>
                <c:pt idx="4">
                  <c:v>2.75</c:v>
                </c:pt>
                <c:pt idx="5">
                  <c:v>3.11</c:v>
                </c:pt>
                <c:pt idx="6">
                  <c:v>3.48</c:v>
                </c:pt>
              </c:numCache>
            </c:numRef>
          </c:yVal>
          <c:smooth val="0"/>
        </c:ser>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Sheet1!$C$18:$C$24</c:f>
              <c:numCache>
                <c:formatCode>General</c:formatCode>
                <c:ptCount val="7"/>
                <c:pt idx="0">
                  <c:v>4.5490000000000001E-3</c:v>
                </c:pt>
                <c:pt idx="1">
                  <c:v>9.6986000000000003E-2</c:v>
                </c:pt>
                <c:pt idx="2">
                  <c:v>0.21396999999999999</c:v>
                </c:pt>
                <c:pt idx="3">
                  <c:v>3.371</c:v>
                </c:pt>
                <c:pt idx="4">
                  <c:v>6.6070000000000002</c:v>
                </c:pt>
                <c:pt idx="5">
                  <c:v>9.843</c:v>
                </c:pt>
                <c:pt idx="6">
                  <c:v>13.079000000000001</c:v>
                </c:pt>
              </c:numCache>
            </c:numRef>
          </c:xVal>
          <c:yVal>
            <c:numRef>
              <c:f>Sheet1!$I$18:$I$24</c:f>
              <c:numCache>
                <c:formatCode>General</c:formatCode>
                <c:ptCount val="7"/>
                <c:pt idx="0">
                  <c:v>-1.5200000000000001E-3</c:v>
                </c:pt>
                <c:pt idx="1">
                  <c:v>1.63</c:v>
                </c:pt>
                <c:pt idx="2">
                  <c:v>3.26</c:v>
                </c:pt>
                <c:pt idx="3">
                  <c:v>3.88</c:v>
                </c:pt>
                <c:pt idx="4">
                  <c:v>4.46</c:v>
                </c:pt>
                <c:pt idx="5">
                  <c:v>5.05</c:v>
                </c:pt>
                <c:pt idx="6">
                  <c:v>5.64</c:v>
                </c:pt>
              </c:numCache>
            </c:numRef>
          </c:yVal>
          <c:smooth val="0"/>
        </c:ser>
        <c:ser>
          <c:idx val="2"/>
          <c:order val="2"/>
          <c:tx>
            <c:strRef>
              <c:f>Sheet1!$C$25:$C$31</c:f>
              <c:strCache>
                <c:ptCount val="7"/>
                <c:pt idx="0">
                  <c:v>0.004661</c:v>
                </c:pt>
                <c:pt idx="1">
                  <c:v>0.080387</c:v>
                </c:pt>
                <c:pt idx="2">
                  <c:v>0.120089</c:v>
                </c:pt>
                <c:pt idx="3">
                  <c:v>0.313636</c:v>
                </c:pt>
                <c:pt idx="4">
                  <c:v>3.082</c:v>
                </c:pt>
                <c:pt idx="5">
                  <c:v>5.853</c:v>
                </c:pt>
                <c:pt idx="6">
                  <c:v>8.624</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Sheet1!$C$25:$C$31</c:f>
              <c:numCache>
                <c:formatCode>General</c:formatCode>
                <c:ptCount val="7"/>
                <c:pt idx="0">
                  <c:v>4.6610000000000002E-3</c:v>
                </c:pt>
                <c:pt idx="1">
                  <c:v>8.0387E-2</c:v>
                </c:pt>
                <c:pt idx="2">
                  <c:v>0.120089</c:v>
                </c:pt>
                <c:pt idx="3">
                  <c:v>0.31363600000000003</c:v>
                </c:pt>
                <c:pt idx="4">
                  <c:v>3.0819999999999999</c:v>
                </c:pt>
                <c:pt idx="5">
                  <c:v>5.8529999999999998</c:v>
                </c:pt>
                <c:pt idx="6">
                  <c:v>8.6240000000000006</c:v>
                </c:pt>
              </c:numCache>
            </c:numRef>
          </c:xVal>
          <c:yVal>
            <c:numRef>
              <c:f>Sheet1!$I$25:$I$31</c:f>
              <c:numCache>
                <c:formatCode>General</c:formatCode>
                <c:ptCount val="7"/>
                <c:pt idx="0">
                  <c:v>-1.5499999999999999E-3</c:v>
                </c:pt>
                <c:pt idx="1">
                  <c:v>1.64</c:v>
                </c:pt>
                <c:pt idx="2">
                  <c:v>3.29</c:v>
                </c:pt>
                <c:pt idx="3">
                  <c:v>4.9000000000000004</c:v>
                </c:pt>
                <c:pt idx="4">
                  <c:v>5.64</c:v>
                </c:pt>
                <c:pt idx="5">
                  <c:v>6.38</c:v>
                </c:pt>
                <c:pt idx="6">
                  <c:v>7.13</c:v>
                </c:pt>
              </c:numCache>
            </c:numRef>
          </c:yVal>
          <c:smooth val="0"/>
        </c:ser>
        <c:ser>
          <c:idx val="3"/>
          <c:order val="3"/>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Sheet1!$C$32:$C$38</c:f>
              <c:numCache>
                <c:formatCode>General</c:formatCode>
                <c:ptCount val="7"/>
                <c:pt idx="0">
                  <c:v>4.7219999999999996E-3</c:v>
                </c:pt>
                <c:pt idx="1">
                  <c:v>7.0890999999999996E-2</c:v>
                </c:pt>
                <c:pt idx="2">
                  <c:v>0.102688</c:v>
                </c:pt>
                <c:pt idx="3">
                  <c:v>0.13688600000000001</c:v>
                </c:pt>
                <c:pt idx="4">
                  <c:v>0.51869399999999999</c:v>
                </c:pt>
                <c:pt idx="5">
                  <c:v>2.952</c:v>
                </c:pt>
                <c:pt idx="6">
                  <c:v>5.3840000000000003</c:v>
                </c:pt>
              </c:numCache>
            </c:numRef>
          </c:xVal>
          <c:yVal>
            <c:numRef>
              <c:f>Sheet1!$I$32:$I$38</c:f>
              <c:numCache>
                <c:formatCode>General</c:formatCode>
                <c:ptCount val="7"/>
                <c:pt idx="0">
                  <c:v>-1.57E-3</c:v>
                </c:pt>
                <c:pt idx="1">
                  <c:v>1.64</c:v>
                </c:pt>
                <c:pt idx="2">
                  <c:v>3.3</c:v>
                </c:pt>
                <c:pt idx="3">
                  <c:v>4.95</c:v>
                </c:pt>
                <c:pt idx="4">
                  <c:v>6.49</c:v>
                </c:pt>
                <c:pt idx="5">
                  <c:v>7.35</c:v>
                </c:pt>
                <c:pt idx="6">
                  <c:v>8.2100000000000009</c:v>
                </c:pt>
              </c:numCache>
            </c:numRef>
          </c:yVal>
          <c:smooth val="0"/>
        </c:ser>
        <c:ser>
          <c:idx val="4"/>
          <c:order val="4"/>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Sheet1!$C$39:$C$45</c:f>
              <c:numCache>
                <c:formatCode>General</c:formatCode>
                <c:ptCount val="7"/>
                <c:pt idx="0">
                  <c:v>4.7609999999999996E-3</c:v>
                </c:pt>
                <c:pt idx="1">
                  <c:v>6.4334000000000002E-2</c:v>
                </c:pt>
                <c:pt idx="2">
                  <c:v>9.2656000000000002E-2</c:v>
                </c:pt>
                <c:pt idx="3">
                  <c:v>0.118489</c:v>
                </c:pt>
                <c:pt idx="4">
                  <c:v>0.15193100000000001</c:v>
                </c:pt>
                <c:pt idx="5">
                  <c:v>0.74542900000000001</c:v>
                </c:pt>
                <c:pt idx="6">
                  <c:v>2.9209999999999998</c:v>
                </c:pt>
              </c:numCache>
            </c:numRef>
          </c:xVal>
          <c:yVal>
            <c:numRef>
              <c:f>Sheet1!$I$39:$I$45</c:f>
              <c:numCache>
                <c:formatCode>General</c:formatCode>
                <c:ptCount val="7"/>
                <c:pt idx="0">
                  <c:v>-1.5900000000000001E-3</c:v>
                </c:pt>
                <c:pt idx="1">
                  <c:v>1.65</c:v>
                </c:pt>
                <c:pt idx="2">
                  <c:v>3.3</c:v>
                </c:pt>
                <c:pt idx="3">
                  <c:v>4.96</c:v>
                </c:pt>
                <c:pt idx="4">
                  <c:v>6.62</c:v>
                </c:pt>
                <c:pt idx="5">
                  <c:v>8.08</c:v>
                </c:pt>
                <c:pt idx="6">
                  <c:v>9.0299999999999994</c:v>
                </c:pt>
              </c:numCache>
            </c:numRef>
          </c:yVal>
          <c:smooth val="0"/>
        </c:ser>
        <c:dLbls>
          <c:showLegendKey val="0"/>
          <c:showVal val="0"/>
          <c:showCatName val="0"/>
          <c:showSerName val="0"/>
          <c:showPercent val="0"/>
          <c:showBubbleSize val="0"/>
        </c:dLbls>
        <c:axId val="288056344"/>
        <c:axId val="288056728"/>
      </c:scatterChart>
      <c:valAx>
        <c:axId val="288056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8056728"/>
        <c:crosses val="autoZero"/>
        <c:crossBetween val="midCat"/>
      </c:valAx>
      <c:valAx>
        <c:axId val="288056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805634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4FB0B-CB64-4811-ADC4-B1D27C68FCB9}" type="datetimeFigureOut">
              <a:rPr lang="en-US" smtClean="0"/>
              <a:t>5/8/2015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A4602-8883-4F21-B1EF-4C3B9333CC28}" type="slidenum">
              <a:rPr lang="en-US" smtClean="0"/>
              <a:t>‹#›</a:t>
            </a:fld>
            <a:endParaRPr lang="en-US"/>
          </a:p>
        </p:txBody>
      </p:sp>
    </p:spTree>
    <p:extLst>
      <p:ext uri="{BB962C8B-B14F-4D97-AF65-F5344CB8AC3E}">
        <p14:creationId xmlns:p14="http://schemas.microsoft.com/office/powerpoint/2010/main" val="179332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5A4602-8883-4F21-B1EF-4C3B9333CC28}" type="slidenum">
              <a:rPr lang="en-US" smtClean="0"/>
              <a:t>1</a:t>
            </a:fld>
            <a:endParaRPr lang="en-US"/>
          </a:p>
        </p:txBody>
      </p:sp>
    </p:spTree>
    <p:extLst>
      <p:ext uri="{BB962C8B-B14F-4D97-AF65-F5344CB8AC3E}">
        <p14:creationId xmlns:p14="http://schemas.microsoft.com/office/powerpoint/2010/main" val="2025658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2744A-C54B-4E84-AC36-D0A55A5BC28D}" type="slidenum">
              <a:rPr lang="en-US" smtClean="0"/>
              <a:t>2</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Tree>
    <p:extLst>
      <p:ext uri="{BB962C8B-B14F-4D97-AF65-F5344CB8AC3E}">
        <p14:creationId xmlns:p14="http://schemas.microsoft.com/office/powerpoint/2010/main" val="1100324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B721691D-F497-4022-A17B-899B8DEFE4CF}" type="datetime1">
              <a:rPr lang="en-US" smtClean="0"/>
              <a:t>5/8/2015</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r>
              <a:rPr lang="en-US" smtClean="0"/>
              <a:t>EECT 121-S1C Lab Notebook</a:t>
            </a:r>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9D66C57A-5642-4947-9237-561AB86CA358}"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80834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BBA532-370E-4ADB-AC09-53657D9A5FA3}" type="datetime1">
              <a:rPr lang="en-US" smtClean="0"/>
              <a:t>5/8/2015</a:t>
            </a:fld>
            <a:endParaRPr lang="en-US"/>
          </a:p>
        </p:txBody>
      </p:sp>
      <p:sp>
        <p:nvSpPr>
          <p:cNvPr id="6" name="Footer Placeholder 5"/>
          <p:cNvSpPr>
            <a:spLocks noGrp="1"/>
          </p:cNvSpPr>
          <p:nvPr>
            <p:ph type="ftr" sz="quarter" idx="11"/>
          </p:nvPr>
        </p:nvSpPr>
        <p:spPr/>
        <p:txBody>
          <a:bodyPr/>
          <a:lstStyle/>
          <a:p>
            <a:r>
              <a:rPr lang="en-US" smtClean="0"/>
              <a:t>EECT 121-S1C Lab Notebook</a:t>
            </a:r>
            <a:endParaRPr lang="en-US"/>
          </a:p>
        </p:txBody>
      </p:sp>
      <p:sp>
        <p:nvSpPr>
          <p:cNvPr id="7" name="Slide Number Placeholder 6"/>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3908727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B0BD3D-FF10-4AB1-8453-3F0C73306C7A}" type="datetime1">
              <a:rPr lang="en-US" smtClean="0"/>
              <a:t>5/8/2015</a:t>
            </a:fld>
            <a:endParaRPr lang="en-US"/>
          </a:p>
        </p:txBody>
      </p:sp>
      <p:sp>
        <p:nvSpPr>
          <p:cNvPr id="6" name="Footer Placeholder 5"/>
          <p:cNvSpPr>
            <a:spLocks noGrp="1"/>
          </p:cNvSpPr>
          <p:nvPr>
            <p:ph type="ftr" sz="quarter" idx="11"/>
          </p:nvPr>
        </p:nvSpPr>
        <p:spPr/>
        <p:txBody>
          <a:bodyPr/>
          <a:lstStyle/>
          <a:p>
            <a:r>
              <a:rPr lang="en-US" smtClean="0"/>
              <a:t>EECT 121-S1C Lab Notebook</a:t>
            </a:r>
            <a:endParaRPr lang="en-US"/>
          </a:p>
        </p:txBody>
      </p:sp>
      <p:sp>
        <p:nvSpPr>
          <p:cNvPr id="7" name="Slide Number Placeholder 6"/>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3886008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2EC843-368B-44B6-B577-93081BB28C7E}" type="datetime1">
              <a:rPr lang="en-US" smtClean="0"/>
              <a:t>5/8/2015</a:t>
            </a:fld>
            <a:endParaRPr lang="en-US"/>
          </a:p>
        </p:txBody>
      </p:sp>
      <p:sp>
        <p:nvSpPr>
          <p:cNvPr id="6" name="Footer Placeholder 5"/>
          <p:cNvSpPr>
            <a:spLocks noGrp="1"/>
          </p:cNvSpPr>
          <p:nvPr>
            <p:ph type="ftr" sz="quarter" idx="11"/>
          </p:nvPr>
        </p:nvSpPr>
        <p:spPr/>
        <p:txBody>
          <a:bodyPr/>
          <a:lstStyle/>
          <a:p>
            <a:r>
              <a:rPr lang="en-US" smtClean="0"/>
              <a:t>EECT 121-S1C Lab Notebook</a:t>
            </a:r>
            <a:endParaRPr lang="en-US"/>
          </a:p>
        </p:txBody>
      </p:sp>
      <p:sp>
        <p:nvSpPr>
          <p:cNvPr id="7" name="Slide Number Placeholder 6"/>
          <p:cNvSpPr>
            <a:spLocks noGrp="1"/>
          </p:cNvSpPr>
          <p:nvPr>
            <p:ph type="sldNum" sz="quarter" idx="12"/>
          </p:nvPr>
        </p:nvSpPr>
        <p:spPr/>
        <p:txBody>
          <a:bodyPr/>
          <a:lstStyle/>
          <a:p>
            <a:fld id="{9D66C57A-5642-4947-9237-561AB86CA358}"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93325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28F7E5-87BA-47E0-AF19-BEA39DBA0506}" type="datetime1">
              <a:rPr lang="en-US" smtClean="0"/>
              <a:t>5/8/2015</a:t>
            </a:fld>
            <a:endParaRPr lang="en-US"/>
          </a:p>
        </p:txBody>
      </p:sp>
      <p:sp>
        <p:nvSpPr>
          <p:cNvPr id="6" name="Footer Placeholder 5"/>
          <p:cNvSpPr>
            <a:spLocks noGrp="1"/>
          </p:cNvSpPr>
          <p:nvPr>
            <p:ph type="ftr" sz="quarter" idx="11"/>
          </p:nvPr>
        </p:nvSpPr>
        <p:spPr/>
        <p:txBody>
          <a:bodyPr/>
          <a:lstStyle/>
          <a:p>
            <a:r>
              <a:rPr lang="en-US" smtClean="0"/>
              <a:t>EECT 121-S1C Lab Notebook</a:t>
            </a:r>
            <a:endParaRPr lang="en-US"/>
          </a:p>
        </p:txBody>
      </p:sp>
      <p:sp>
        <p:nvSpPr>
          <p:cNvPr id="7" name="Slide Number Placeholder 6"/>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4228033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F9F320-BB12-4D6D-ADF5-CF8849C2054B}" type="datetime1">
              <a:rPr lang="en-US" smtClean="0"/>
              <a:t>5/8/2015</a:t>
            </a:fld>
            <a:endParaRPr lang="en-US"/>
          </a:p>
        </p:txBody>
      </p:sp>
      <p:sp>
        <p:nvSpPr>
          <p:cNvPr id="4" name="Footer Placeholder 3"/>
          <p:cNvSpPr>
            <a:spLocks noGrp="1"/>
          </p:cNvSpPr>
          <p:nvPr>
            <p:ph type="ftr" sz="quarter" idx="11"/>
          </p:nvPr>
        </p:nvSpPr>
        <p:spPr/>
        <p:txBody>
          <a:bodyPr/>
          <a:lstStyle/>
          <a:p>
            <a:r>
              <a:rPr lang="en-US" smtClean="0"/>
              <a:t>EECT 121-S1C Lab Notebook</a:t>
            </a:r>
            <a:endParaRPr lang="en-US"/>
          </a:p>
        </p:txBody>
      </p:sp>
      <p:sp>
        <p:nvSpPr>
          <p:cNvPr id="5" name="Slide Number Placeholder 4"/>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45887465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F9F320-BB12-4D6D-ADF5-CF8849C2054B}" type="datetime1">
              <a:rPr lang="en-US" smtClean="0"/>
              <a:t>5/8/2015</a:t>
            </a:fld>
            <a:endParaRPr lang="en-US"/>
          </a:p>
        </p:txBody>
      </p:sp>
      <p:sp>
        <p:nvSpPr>
          <p:cNvPr id="4" name="Footer Placeholder 3"/>
          <p:cNvSpPr>
            <a:spLocks noGrp="1"/>
          </p:cNvSpPr>
          <p:nvPr>
            <p:ph type="ftr" sz="quarter" idx="11"/>
          </p:nvPr>
        </p:nvSpPr>
        <p:spPr/>
        <p:txBody>
          <a:bodyPr/>
          <a:lstStyle/>
          <a:p>
            <a:r>
              <a:rPr lang="en-US" smtClean="0"/>
              <a:t>EECT 121-S1C Lab Notebook</a:t>
            </a:r>
            <a:endParaRPr lang="en-US"/>
          </a:p>
        </p:txBody>
      </p:sp>
      <p:sp>
        <p:nvSpPr>
          <p:cNvPr id="5" name="Slide Number Placeholder 4"/>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43303282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1724E9-6BBA-4E7B-83A1-5C9ACEF0F14C}" type="datetime1">
              <a:rPr lang="en-US" smtClean="0"/>
              <a:t>5/8/2015</a:t>
            </a:fld>
            <a:endParaRPr lang="en-US"/>
          </a:p>
        </p:txBody>
      </p:sp>
      <p:sp>
        <p:nvSpPr>
          <p:cNvPr id="5" name="Footer Placeholder 4"/>
          <p:cNvSpPr>
            <a:spLocks noGrp="1"/>
          </p:cNvSpPr>
          <p:nvPr>
            <p:ph type="ftr" sz="quarter" idx="11"/>
          </p:nvPr>
        </p:nvSpPr>
        <p:spPr/>
        <p:txBody>
          <a:bodyPr/>
          <a:lstStyle/>
          <a:p>
            <a:r>
              <a:rPr lang="en-US" smtClean="0"/>
              <a:t>EECT 121-S1C Lab Notebook</a:t>
            </a:r>
            <a:endParaRPr lang="en-US"/>
          </a:p>
        </p:txBody>
      </p:sp>
      <p:sp>
        <p:nvSpPr>
          <p:cNvPr id="6" name="Slide Number Placeholder 5"/>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2385137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059A04-66D6-4FAF-8524-33E305CB460D}" type="datetime1">
              <a:rPr lang="en-US" smtClean="0"/>
              <a:t>5/8/2015</a:t>
            </a:fld>
            <a:endParaRPr lang="en-US"/>
          </a:p>
        </p:txBody>
      </p:sp>
      <p:sp>
        <p:nvSpPr>
          <p:cNvPr id="5" name="Footer Placeholder 4"/>
          <p:cNvSpPr>
            <a:spLocks noGrp="1"/>
          </p:cNvSpPr>
          <p:nvPr>
            <p:ph type="ftr" sz="quarter" idx="11"/>
          </p:nvPr>
        </p:nvSpPr>
        <p:spPr/>
        <p:txBody>
          <a:bodyPr/>
          <a:lstStyle/>
          <a:p>
            <a:r>
              <a:rPr lang="en-US" smtClean="0"/>
              <a:t>EECT 121-S1C Lab Notebook</a:t>
            </a:r>
            <a:endParaRPr lang="en-US"/>
          </a:p>
        </p:txBody>
      </p:sp>
      <p:sp>
        <p:nvSpPr>
          <p:cNvPr id="6" name="Slide Number Placeholder 5"/>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346358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7066B1-A226-4261-9D85-D6D82C622D2B}" type="datetime1">
              <a:rPr lang="en-US" smtClean="0"/>
              <a:t>5/8/2015</a:t>
            </a:fld>
            <a:endParaRPr lang="en-US"/>
          </a:p>
        </p:txBody>
      </p:sp>
      <p:sp>
        <p:nvSpPr>
          <p:cNvPr id="5" name="Footer Placeholder 4"/>
          <p:cNvSpPr>
            <a:spLocks noGrp="1"/>
          </p:cNvSpPr>
          <p:nvPr>
            <p:ph type="ftr" sz="quarter" idx="11"/>
          </p:nvPr>
        </p:nvSpPr>
        <p:spPr/>
        <p:txBody>
          <a:bodyPr/>
          <a:lstStyle/>
          <a:p>
            <a:r>
              <a:rPr lang="en-US" smtClean="0"/>
              <a:t>EECT 121-S1C Lab Notebook</a:t>
            </a:r>
            <a:endParaRPr lang="en-US"/>
          </a:p>
        </p:txBody>
      </p:sp>
      <p:sp>
        <p:nvSpPr>
          <p:cNvPr id="6" name="Slide Number Placeholder 5"/>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26223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ED74-5625-4086-86DA-0C9876A8C6EC}" type="datetime1">
              <a:rPr lang="en-US" smtClean="0"/>
              <a:t>5/8/2015</a:t>
            </a:fld>
            <a:endParaRPr lang="en-US"/>
          </a:p>
        </p:txBody>
      </p:sp>
      <p:sp>
        <p:nvSpPr>
          <p:cNvPr id="5" name="Footer Placeholder 4"/>
          <p:cNvSpPr>
            <a:spLocks noGrp="1"/>
          </p:cNvSpPr>
          <p:nvPr>
            <p:ph type="ftr" sz="quarter" idx="11"/>
          </p:nvPr>
        </p:nvSpPr>
        <p:spPr/>
        <p:txBody>
          <a:bodyPr/>
          <a:lstStyle/>
          <a:p>
            <a:r>
              <a:rPr lang="en-US" smtClean="0"/>
              <a:t>EECT 121-S1C Lab Notebook</a:t>
            </a:r>
            <a:endParaRPr lang="en-US"/>
          </a:p>
        </p:txBody>
      </p:sp>
      <p:sp>
        <p:nvSpPr>
          <p:cNvPr id="6" name="Slide Number Placeholder 5"/>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3298208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1332E91-63B5-480E-B4E2-AEC969FD1A82}" type="datetime1">
              <a:rPr lang="en-US" smtClean="0"/>
              <a:t>5/8/2015</a:t>
            </a:fld>
            <a:endParaRPr lang="en-US"/>
          </a:p>
        </p:txBody>
      </p:sp>
      <p:sp>
        <p:nvSpPr>
          <p:cNvPr id="6" name="Footer Placeholder 5"/>
          <p:cNvSpPr>
            <a:spLocks noGrp="1"/>
          </p:cNvSpPr>
          <p:nvPr>
            <p:ph type="ftr" sz="quarter" idx="11"/>
          </p:nvPr>
        </p:nvSpPr>
        <p:spPr/>
        <p:txBody>
          <a:bodyPr/>
          <a:lstStyle/>
          <a:p>
            <a:r>
              <a:rPr lang="en-US" smtClean="0"/>
              <a:t>EECT 121-S1C Lab Notebook</a:t>
            </a:r>
            <a:endParaRPr lang="en-US"/>
          </a:p>
        </p:txBody>
      </p:sp>
      <p:sp>
        <p:nvSpPr>
          <p:cNvPr id="7" name="Slide Number Placeholder 6"/>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1408289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85A0C0B-C031-4B79-8906-F0AC1AAED1D0}" type="datetime1">
              <a:rPr lang="en-US" smtClean="0"/>
              <a:t>5/8/2015</a:t>
            </a:fld>
            <a:endParaRPr lang="en-US"/>
          </a:p>
        </p:txBody>
      </p:sp>
      <p:sp>
        <p:nvSpPr>
          <p:cNvPr id="8" name="Footer Placeholder 7"/>
          <p:cNvSpPr>
            <a:spLocks noGrp="1"/>
          </p:cNvSpPr>
          <p:nvPr>
            <p:ph type="ftr" sz="quarter" idx="11"/>
          </p:nvPr>
        </p:nvSpPr>
        <p:spPr/>
        <p:txBody>
          <a:bodyPr/>
          <a:lstStyle/>
          <a:p>
            <a:r>
              <a:rPr lang="en-US" smtClean="0"/>
              <a:t>EECT 121-S1C Lab Notebook</a:t>
            </a:r>
            <a:endParaRPr lang="en-US"/>
          </a:p>
        </p:txBody>
      </p:sp>
      <p:sp>
        <p:nvSpPr>
          <p:cNvPr id="9" name="Slide Number Placeholder 8"/>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1724951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E231BDF-178E-4810-9FE9-987B43497E77}" type="datetime1">
              <a:rPr lang="en-US" smtClean="0"/>
              <a:t>5/8/2015</a:t>
            </a:fld>
            <a:endParaRPr lang="en-US"/>
          </a:p>
        </p:txBody>
      </p:sp>
      <p:sp>
        <p:nvSpPr>
          <p:cNvPr id="4" name="Footer Placeholder 3"/>
          <p:cNvSpPr>
            <a:spLocks noGrp="1"/>
          </p:cNvSpPr>
          <p:nvPr>
            <p:ph type="ftr" sz="quarter" idx="11"/>
          </p:nvPr>
        </p:nvSpPr>
        <p:spPr/>
        <p:txBody>
          <a:bodyPr/>
          <a:lstStyle/>
          <a:p>
            <a:r>
              <a:rPr lang="en-US" smtClean="0"/>
              <a:t>EECT 121-S1C Lab Notebook</a:t>
            </a:r>
            <a:endParaRPr lang="en-US"/>
          </a:p>
        </p:txBody>
      </p:sp>
      <p:sp>
        <p:nvSpPr>
          <p:cNvPr id="5" name="Slide Number Placeholder 4"/>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1005442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9668-64A4-4297-92EC-B0CEDBFF69FF}" type="datetime1">
              <a:rPr lang="en-US" smtClean="0"/>
              <a:t>5/8/2015</a:t>
            </a:fld>
            <a:endParaRPr lang="en-US"/>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2979270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091331-D599-4387-AFBD-44C0E19D9931}" type="datetime1">
              <a:rPr lang="en-US" smtClean="0"/>
              <a:t>5/8/2015</a:t>
            </a:fld>
            <a:endParaRPr lang="en-US"/>
          </a:p>
        </p:txBody>
      </p:sp>
      <p:sp>
        <p:nvSpPr>
          <p:cNvPr id="6" name="Footer Placeholder 5"/>
          <p:cNvSpPr>
            <a:spLocks noGrp="1"/>
          </p:cNvSpPr>
          <p:nvPr>
            <p:ph type="ftr" sz="quarter" idx="11"/>
          </p:nvPr>
        </p:nvSpPr>
        <p:spPr/>
        <p:txBody>
          <a:bodyPr/>
          <a:lstStyle/>
          <a:p>
            <a:r>
              <a:rPr lang="en-US" smtClean="0"/>
              <a:t>EECT 121-S1C Lab Notebook</a:t>
            </a:r>
            <a:endParaRPr lang="en-US"/>
          </a:p>
        </p:txBody>
      </p:sp>
      <p:sp>
        <p:nvSpPr>
          <p:cNvPr id="7" name="Slide Number Placeholder 6"/>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3054617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FE9296-C2C5-4CCE-9072-F028BCC3DC95}" type="datetime1">
              <a:rPr lang="en-US" smtClean="0"/>
              <a:t>5/8/2015</a:t>
            </a:fld>
            <a:endParaRPr lang="en-US"/>
          </a:p>
        </p:txBody>
      </p:sp>
      <p:sp>
        <p:nvSpPr>
          <p:cNvPr id="6" name="Footer Placeholder 5"/>
          <p:cNvSpPr>
            <a:spLocks noGrp="1"/>
          </p:cNvSpPr>
          <p:nvPr>
            <p:ph type="ftr" sz="quarter" idx="11"/>
          </p:nvPr>
        </p:nvSpPr>
        <p:spPr/>
        <p:txBody>
          <a:bodyPr/>
          <a:lstStyle/>
          <a:p>
            <a:r>
              <a:rPr lang="en-US" smtClean="0"/>
              <a:t>EECT 121-S1C Lab Notebook</a:t>
            </a:r>
            <a:endParaRPr lang="en-US"/>
          </a:p>
        </p:txBody>
      </p:sp>
      <p:sp>
        <p:nvSpPr>
          <p:cNvPr id="7" name="Slide Number Placeholder 6"/>
          <p:cNvSpPr>
            <a:spLocks noGrp="1"/>
          </p:cNvSpPr>
          <p:nvPr>
            <p:ph type="sldNum" sz="quarter" idx="12"/>
          </p:nvPr>
        </p:nvSpPr>
        <p:spPr/>
        <p:txBody>
          <a:bodyPr/>
          <a:lstStyle/>
          <a:p>
            <a:fld id="{9D66C57A-5642-4947-9237-561AB86CA358}" type="slidenum">
              <a:rPr lang="en-US" smtClean="0"/>
              <a:t>‹#›</a:t>
            </a:fld>
            <a:endParaRPr lang="en-US"/>
          </a:p>
        </p:txBody>
      </p:sp>
    </p:spTree>
    <p:extLst>
      <p:ext uri="{BB962C8B-B14F-4D97-AF65-F5344CB8AC3E}">
        <p14:creationId xmlns:p14="http://schemas.microsoft.com/office/powerpoint/2010/main" val="2970756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4F9F320-BB12-4D6D-ADF5-CF8849C2054B}" type="datetime1">
              <a:rPr lang="en-US" smtClean="0"/>
              <a:t>5/8/2015</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r>
              <a:rPr lang="en-US" smtClean="0"/>
              <a:t>EECT 121-S1C Lab Notebook</a:t>
            </a:r>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9D66C57A-5642-4947-9237-561AB86CA358}" type="slidenum">
              <a:rPr lang="en-US" smtClean="0"/>
              <a:t>‹#›</a:t>
            </a:fld>
            <a:endParaRPr lang="en-US"/>
          </a:p>
        </p:txBody>
      </p:sp>
    </p:spTree>
    <p:extLst>
      <p:ext uri="{BB962C8B-B14F-4D97-AF65-F5344CB8AC3E}">
        <p14:creationId xmlns:p14="http://schemas.microsoft.com/office/powerpoint/2010/main" val="15738169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ivytechengineering.com/stores/transistors/files/2n3906.pdf" TargetMode="External"/><Relationship Id="rId2" Type="http://schemas.openxmlformats.org/officeDocument/2006/relationships/hyperlink" Target="http://ivytechengineering.com/stores/transistors/files/2n3904.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www.google.com/url?sa=t&amp;rct=j&amp;q=&amp;esrc=s&amp;source=web&amp;cd=2&amp;cad=rja&amp;uact=8&amp;ved=0CCQQ"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9600" dirty="0" smtClean="0"/>
              <a:t>LAB NOTEBOOK</a:t>
            </a:r>
            <a:br>
              <a:rPr lang="en-US" sz="9600" dirty="0" smtClean="0"/>
            </a:br>
            <a:r>
              <a:rPr lang="en-US" sz="9600" dirty="0" smtClean="0"/>
              <a:t>EECT 121</a:t>
            </a:r>
            <a:endParaRPr lang="en-US" sz="9600" dirty="0"/>
          </a:p>
        </p:txBody>
      </p:sp>
      <p:sp>
        <p:nvSpPr>
          <p:cNvPr id="3" name="Subtitle 2"/>
          <p:cNvSpPr>
            <a:spLocks noGrp="1"/>
          </p:cNvSpPr>
          <p:nvPr>
            <p:ph type="subTitle" idx="1"/>
          </p:nvPr>
        </p:nvSpPr>
        <p:spPr/>
        <p:txBody>
          <a:bodyPr/>
          <a:lstStyle/>
          <a:p>
            <a:r>
              <a:rPr lang="en-US" dirty="0" smtClean="0"/>
              <a:t>Chad </a:t>
            </a:r>
            <a:r>
              <a:rPr lang="en-US" dirty="0" err="1" smtClean="0"/>
              <a:t>Creager</a:t>
            </a:r>
            <a:r>
              <a:rPr lang="en-US" dirty="0" smtClean="0"/>
              <a:t> </a:t>
            </a:r>
            <a:endParaRPr lang="en-US" dirty="0"/>
          </a:p>
        </p:txBody>
      </p:sp>
      <p:sp>
        <p:nvSpPr>
          <p:cNvPr id="4" name="Footer Placeholder 3"/>
          <p:cNvSpPr>
            <a:spLocks noGrp="1"/>
          </p:cNvSpPr>
          <p:nvPr>
            <p:ph type="ftr" sz="quarter" idx="11"/>
          </p:nvPr>
        </p:nvSpPr>
        <p:spPr/>
        <p:txBody>
          <a:bodyPr/>
          <a:lstStyle/>
          <a:p>
            <a:r>
              <a:rPr lang="en-US" dirty="0" smtClean="0"/>
              <a:t>EECT 121-S1C Lab Notebook</a:t>
            </a:r>
            <a:endParaRPr lang="en-US" dirty="0"/>
          </a:p>
        </p:txBody>
      </p:sp>
      <p:sp>
        <p:nvSpPr>
          <p:cNvPr id="5" name="Slide Number Placeholder 4"/>
          <p:cNvSpPr>
            <a:spLocks noGrp="1"/>
          </p:cNvSpPr>
          <p:nvPr>
            <p:ph type="sldNum" sz="quarter" idx="12"/>
          </p:nvPr>
        </p:nvSpPr>
        <p:spPr/>
        <p:txBody>
          <a:bodyPr/>
          <a:lstStyle/>
          <a:p>
            <a:fld id="{9D66C57A-5642-4947-9237-561AB86CA358}" type="slidenum">
              <a:rPr lang="en-US" smtClean="0"/>
              <a:t>1</a:t>
            </a:fld>
            <a:endParaRPr lang="en-US"/>
          </a:p>
        </p:txBody>
      </p:sp>
    </p:spTree>
    <p:extLst>
      <p:ext uri="{BB962C8B-B14F-4D97-AF65-F5344CB8AC3E}">
        <p14:creationId xmlns:p14="http://schemas.microsoft.com/office/powerpoint/2010/main" val="3990075764"/>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10</a:t>
            </a:fld>
            <a:endParaRPr lang="en-US"/>
          </a:p>
        </p:txBody>
      </p:sp>
      <p:pic>
        <p:nvPicPr>
          <p:cNvPr id="4" name="Picture 3"/>
          <p:cNvPicPr>
            <a:picLocks noChangeAspect="1"/>
          </p:cNvPicPr>
          <p:nvPr/>
        </p:nvPicPr>
        <p:blipFill>
          <a:blip r:embed="rId2"/>
          <a:stretch>
            <a:fillRect/>
          </a:stretch>
        </p:blipFill>
        <p:spPr>
          <a:xfrm>
            <a:off x="3801306" y="2776849"/>
            <a:ext cx="4581525" cy="2847975"/>
          </a:xfrm>
          <a:prstGeom prst="rect">
            <a:avLst/>
          </a:prstGeom>
        </p:spPr>
      </p:pic>
      <p:pic>
        <p:nvPicPr>
          <p:cNvPr id="5" name="Picture 4"/>
          <p:cNvPicPr>
            <a:picLocks noChangeAspect="1"/>
          </p:cNvPicPr>
          <p:nvPr/>
        </p:nvPicPr>
        <p:blipFill>
          <a:blip r:embed="rId3"/>
          <a:stretch>
            <a:fillRect/>
          </a:stretch>
        </p:blipFill>
        <p:spPr>
          <a:xfrm>
            <a:off x="92429" y="0"/>
            <a:ext cx="4572000" cy="2743200"/>
          </a:xfrm>
          <a:prstGeom prst="rect">
            <a:avLst/>
          </a:prstGeom>
        </p:spPr>
      </p:pic>
      <p:pic>
        <p:nvPicPr>
          <p:cNvPr id="6" name="Picture 5"/>
          <p:cNvPicPr>
            <a:picLocks noChangeAspect="1"/>
          </p:cNvPicPr>
          <p:nvPr/>
        </p:nvPicPr>
        <p:blipFill>
          <a:blip r:embed="rId4"/>
          <a:stretch>
            <a:fillRect/>
          </a:stretch>
        </p:blipFill>
        <p:spPr>
          <a:xfrm>
            <a:off x="7194307" y="79810"/>
            <a:ext cx="4562475" cy="2762250"/>
          </a:xfrm>
          <a:prstGeom prst="rect">
            <a:avLst/>
          </a:prstGeom>
        </p:spPr>
      </p:pic>
      <p:sp>
        <p:nvSpPr>
          <p:cNvPr id="7" name="TextBox 6"/>
          <p:cNvSpPr txBox="1"/>
          <p:nvPr/>
        </p:nvSpPr>
        <p:spPr>
          <a:xfrm>
            <a:off x="4750305" y="265031"/>
            <a:ext cx="2456122" cy="369332"/>
          </a:xfrm>
          <a:prstGeom prst="rect">
            <a:avLst/>
          </a:prstGeom>
          <a:noFill/>
        </p:spPr>
        <p:txBody>
          <a:bodyPr wrap="none" rtlCol="0">
            <a:spAutoFit/>
          </a:bodyPr>
          <a:lstStyle/>
          <a:p>
            <a:r>
              <a:rPr lang="en-US" dirty="0" smtClean="0"/>
              <a:t>Graphs of Voltage Drops</a:t>
            </a:r>
            <a:endParaRPr lang="en-US" dirty="0"/>
          </a:p>
        </p:txBody>
      </p:sp>
    </p:spTree>
    <p:extLst>
      <p:ext uri="{BB962C8B-B14F-4D97-AF65-F5344CB8AC3E}">
        <p14:creationId xmlns:p14="http://schemas.microsoft.com/office/powerpoint/2010/main" val="2136383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Summary and Conclusions</a:t>
            </a:r>
            <a:endParaRPr lang="en-US" u="sng"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11</a:t>
            </a:fld>
            <a:endParaRPr lang="en-US"/>
          </a:p>
        </p:txBody>
      </p:sp>
      <p:sp>
        <p:nvSpPr>
          <p:cNvPr id="5" name="TextBox 4"/>
          <p:cNvSpPr txBox="1"/>
          <p:nvPr/>
        </p:nvSpPr>
        <p:spPr>
          <a:xfrm>
            <a:off x="2403021" y="2583226"/>
            <a:ext cx="7021859" cy="923330"/>
          </a:xfrm>
          <a:prstGeom prst="rect">
            <a:avLst/>
          </a:prstGeom>
          <a:noFill/>
        </p:spPr>
        <p:txBody>
          <a:bodyPr wrap="none" rtlCol="0">
            <a:spAutoFit/>
          </a:bodyPr>
          <a:lstStyle/>
          <a:p>
            <a:r>
              <a:rPr lang="en-US" dirty="0" smtClean="0"/>
              <a:t>The lab results confirmed what we found in Multisim. The voltage drops</a:t>
            </a:r>
          </a:p>
          <a:p>
            <a:r>
              <a:rPr lang="en-US" dirty="0"/>
              <a:t>v</a:t>
            </a:r>
            <a:r>
              <a:rPr lang="en-US" dirty="0" smtClean="0"/>
              <a:t>ary at different voltages but by looking at the graphs once they  start to </a:t>
            </a:r>
          </a:p>
          <a:p>
            <a:r>
              <a:rPr lang="en-US" dirty="0"/>
              <a:t>i</a:t>
            </a:r>
            <a:r>
              <a:rPr lang="en-US" dirty="0" smtClean="0"/>
              <a:t>ncrease they increase rapidly.</a:t>
            </a:r>
          </a:p>
        </p:txBody>
      </p:sp>
    </p:spTree>
    <p:extLst>
      <p:ext uri="{BB962C8B-B14F-4D97-AF65-F5344CB8AC3E}">
        <p14:creationId xmlns:p14="http://schemas.microsoft.com/office/powerpoint/2010/main" val="3604515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8851" y="514340"/>
            <a:ext cx="8040130" cy="4524315"/>
          </a:xfrm>
          <a:prstGeom prst="rect">
            <a:avLst/>
          </a:prstGeom>
        </p:spPr>
        <p:txBody>
          <a:bodyPr wrap="square">
            <a:spAutoFit/>
          </a:bodyPr>
          <a:lstStyle/>
          <a:p>
            <a:pPr algn="ctr"/>
            <a:r>
              <a:rPr lang="en-US" sz="9600" dirty="0" smtClean="0"/>
              <a:t>LAB 2:</a:t>
            </a:r>
          </a:p>
          <a:p>
            <a:pPr algn="ctr"/>
            <a:r>
              <a:rPr lang="en-US" sz="9600" dirty="0" smtClean="0"/>
              <a:t>POWER </a:t>
            </a:r>
          </a:p>
          <a:p>
            <a:pPr algn="ctr"/>
            <a:r>
              <a:rPr lang="en-US" sz="9600" dirty="0" smtClean="0"/>
              <a:t>SUPPLIES</a:t>
            </a:r>
            <a:endParaRPr lang="en-US" sz="9600"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12</a:t>
            </a:fld>
            <a:endParaRPr lang="en-US"/>
          </a:p>
        </p:txBody>
      </p:sp>
    </p:spTree>
    <p:extLst>
      <p:ext uri="{BB962C8B-B14F-4D97-AF65-F5344CB8AC3E}">
        <p14:creationId xmlns:p14="http://schemas.microsoft.com/office/powerpoint/2010/main" val="23418854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4157" y="332103"/>
            <a:ext cx="4986686" cy="2031325"/>
          </a:xfrm>
          <a:prstGeom prst="rect">
            <a:avLst/>
          </a:prstGeom>
          <a:noFill/>
        </p:spPr>
        <p:txBody>
          <a:bodyPr wrap="none" rtlCol="0">
            <a:spAutoFit/>
          </a:bodyPr>
          <a:lstStyle/>
          <a:p>
            <a:pPr marL="285750" indent="-285750">
              <a:buFont typeface="Arial" panose="020B0604020202020204" pitchFamily="34" charset="0"/>
              <a:buChar char="•"/>
            </a:pPr>
            <a:r>
              <a:rPr lang="en-US" dirty="0" smtClean="0"/>
              <a:t>Objective</a:t>
            </a:r>
          </a:p>
          <a:p>
            <a:pPr lvl="1"/>
            <a:r>
              <a:rPr lang="en-US" dirty="0" smtClean="0"/>
              <a:t>	To test different setups of </a:t>
            </a:r>
            <a:r>
              <a:rPr lang="en-US" dirty="0" smtClean="0"/>
              <a:t>Power Supplies</a:t>
            </a:r>
            <a:endParaRPr lang="en-US" dirty="0"/>
          </a:p>
          <a:p>
            <a:pPr marL="285750" indent="-285750">
              <a:buFont typeface="Arial" panose="020B0604020202020204" pitchFamily="34" charset="0"/>
              <a:buChar char="•"/>
            </a:pPr>
            <a:r>
              <a:rPr lang="en-US" dirty="0" smtClean="0"/>
              <a:t>Equipment and Material</a:t>
            </a:r>
          </a:p>
          <a:p>
            <a:pPr lvl="1"/>
            <a:r>
              <a:rPr lang="en-US" dirty="0" smtClean="0"/>
              <a:t>	Bench </a:t>
            </a:r>
            <a:r>
              <a:rPr lang="en-US" dirty="0" smtClean="0"/>
              <a:t>6.</a:t>
            </a:r>
            <a:endParaRPr lang="en-US" dirty="0" smtClean="0"/>
          </a:p>
          <a:p>
            <a:pPr marL="285750" indent="-285750">
              <a:buFont typeface="Arial" panose="020B0604020202020204" pitchFamily="34" charset="0"/>
              <a:buChar char="•"/>
            </a:pPr>
            <a:r>
              <a:rPr lang="en-US" dirty="0" smtClean="0"/>
              <a:t>Research </a:t>
            </a:r>
            <a:r>
              <a:rPr lang="en-US" dirty="0" smtClean="0"/>
              <a:t>and Information</a:t>
            </a:r>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p:txBody>
      </p:sp>
      <p:sp>
        <p:nvSpPr>
          <p:cNvPr id="8" name="Footer Placeholder 7"/>
          <p:cNvSpPr>
            <a:spLocks noGrp="1"/>
          </p:cNvSpPr>
          <p:nvPr>
            <p:ph type="ftr" sz="quarter" idx="11"/>
          </p:nvPr>
        </p:nvSpPr>
        <p:spPr/>
        <p:txBody>
          <a:bodyPr/>
          <a:lstStyle/>
          <a:p>
            <a:r>
              <a:rPr lang="en-US" smtClean="0"/>
              <a:t>EECT 121-S1C Lab Notebook</a:t>
            </a:r>
            <a:endParaRPr lang="en-US"/>
          </a:p>
        </p:txBody>
      </p:sp>
      <p:sp>
        <p:nvSpPr>
          <p:cNvPr id="9" name="Slide Number Placeholder 8"/>
          <p:cNvSpPr>
            <a:spLocks noGrp="1"/>
          </p:cNvSpPr>
          <p:nvPr>
            <p:ph type="sldNum" sz="quarter" idx="12"/>
          </p:nvPr>
        </p:nvSpPr>
        <p:spPr/>
        <p:txBody>
          <a:bodyPr/>
          <a:lstStyle/>
          <a:p>
            <a:fld id="{9D66C57A-5642-4947-9237-561AB86CA358}" type="slidenum">
              <a:rPr lang="en-US" smtClean="0"/>
              <a:t>13</a:t>
            </a:fld>
            <a:endParaRPr lang="en-US"/>
          </a:p>
        </p:txBody>
      </p:sp>
    </p:spTree>
    <p:extLst>
      <p:ext uri="{BB962C8B-B14F-4D97-AF65-F5344CB8AC3E}">
        <p14:creationId xmlns:p14="http://schemas.microsoft.com/office/powerpoint/2010/main" val="1537014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u="sng" dirty="0" smtClean="0"/>
              <a:t>Procedures </a:t>
            </a:r>
            <a:r>
              <a:rPr lang="en-US" sz="4800" u="sng" dirty="0"/>
              <a:t>and Results</a:t>
            </a:r>
            <a:r>
              <a:rPr lang="en-US" u="sng" dirty="0"/>
              <a:t/>
            </a:r>
            <a:br>
              <a:rPr lang="en-US" u="sng" dirty="0"/>
            </a:br>
            <a:endParaRPr lang="en-US"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14</a:t>
            </a:fld>
            <a:endParaRPr lang="en-US"/>
          </a:p>
        </p:txBody>
      </p:sp>
      <p:sp>
        <p:nvSpPr>
          <p:cNvPr id="6" name="TextBox 5"/>
          <p:cNvSpPr txBox="1"/>
          <p:nvPr/>
        </p:nvSpPr>
        <p:spPr>
          <a:xfrm>
            <a:off x="2473234" y="2960914"/>
            <a:ext cx="8419036" cy="646331"/>
          </a:xfrm>
          <a:prstGeom prst="rect">
            <a:avLst/>
          </a:prstGeom>
          <a:noFill/>
        </p:spPr>
        <p:txBody>
          <a:bodyPr wrap="none" rtlCol="0">
            <a:spAutoFit/>
          </a:bodyPr>
          <a:lstStyle/>
          <a:p>
            <a:pPr marL="342900" indent="-342900">
              <a:buFont typeface="Arial" panose="020B0604020202020204" pitchFamily="34" charset="0"/>
              <a:buChar char="•"/>
            </a:pPr>
            <a:r>
              <a:rPr lang="en-US" dirty="0" smtClean="0"/>
              <a:t>Used Multisim to create four different styles of power supplies and used simulations</a:t>
            </a:r>
          </a:p>
          <a:p>
            <a:pPr marL="342900" indent="-342900">
              <a:buFont typeface="Arial" panose="020B0604020202020204" pitchFamily="34" charset="0"/>
              <a:buChar char="•"/>
            </a:pPr>
            <a:r>
              <a:rPr lang="en-US" dirty="0" smtClean="0"/>
              <a:t>to show what the sine waves look like on O-scope.</a:t>
            </a:r>
            <a:endParaRPr lang="en-US" dirty="0"/>
          </a:p>
        </p:txBody>
      </p:sp>
    </p:spTree>
    <p:extLst>
      <p:ext uri="{BB962C8B-B14F-4D97-AF65-F5344CB8AC3E}">
        <p14:creationId xmlns:p14="http://schemas.microsoft.com/office/powerpoint/2010/main" val="26378145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15</a:t>
            </a:fld>
            <a:endParaRPr lang="en-US"/>
          </a:p>
        </p:txBody>
      </p:sp>
      <p:pic>
        <p:nvPicPr>
          <p:cNvPr id="4" name="Picture 3"/>
          <p:cNvPicPr>
            <a:picLocks noChangeAspect="1"/>
          </p:cNvPicPr>
          <p:nvPr/>
        </p:nvPicPr>
        <p:blipFill>
          <a:blip r:embed="rId2"/>
          <a:stretch>
            <a:fillRect/>
          </a:stretch>
        </p:blipFill>
        <p:spPr>
          <a:xfrm>
            <a:off x="582930" y="590550"/>
            <a:ext cx="6591300" cy="3848100"/>
          </a:xfrm>
          <a:prstGeom prst="rect">
            <a:avLst/>
          </a:prstGeom>
        </p:spPr>
      </p:pic>
      <p:pic>
        <p:nvPicPr>
          <p:cNvPr id="5" name="Picture 4"/>
          <p:cNvPicPr>
            <a:picLocks noChangeAspect="1"/>
          </p:cNvPicPr>
          <p:nvPr/>
        </p:nvPicPr>
        <p:blipFill>
          <a:blip r:embed="rId3"/>
          <a:stretch>
            <a:fillRect/>
          </a:stretch>
        </p:blipFill>
        <p:spPr>
          <a:xfrm>
            <a:off x="6803722" y="3443605"/>
            <a:ext cx="5172075" cy="2381250"/>
          </a:xfrm>
          <a:prstGeom prst="rect">
            <a:avLst/>
          </a:prstGeom>
        </p:spPr>
      </p:pic>
      <p:sp>
        <p:nvSpPr>
          <p:cNvPr id="6" name="TextBox 5"/>
          <p:cNvSpPr txBox="1"/>
          <p:nvPr/>
        </p:nvSpPr>
        <p:spPr>
          <a:xfrm>
            <a:off x="5154930" y="198358"/>
            <a:ext cx="1102546" cy="369332"/>
          </a:xfrm>
          <a:prstGeom prst="rect">
            <a:avLst/>
          </a:prstGeom>
          <a:noFill/>
        </p:spPr>
        <p:txBody>
          <a:bodyPr wrap="none" rtlCol="0">
            <a:spAutoFit/>
          </a:bodyPr>
          <a:lstStyle/>
          <a:p>
            <a:r>
              <a:rPr lang="en-US" dirty="0" smtClean="0"/>
              <a:t>Half wave</a:t>
            </a:r>
            <a:endParaRPr lang="en-US" dirty="0"/>
          </a:p>
        </p:txBody>
      </p:sp>
    </p:spTree>
    <p:extLst>
      <p:ext uri="{BB962C8B-B14F-4D97-AF65-F5344CB8AC3E}">
        <p14:creationId xmlns:p14="http://schemas.microsoft.com/office/powerpoint/2010/main" val="16979026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16</a:t>
            </a:fld>
            <a:endParaRPr lang="en-US"/>
          </a:p>
        </p:txBody>
      </p:sp>
      <p:pic>
        <p:nvPicPr>
          <p:cNvPr id="5" name="Picture 4"/>
          <p:cNvPicPr>
            <a:picLocks noChangeAspect="1"/>
          </p:cNvPicPr>
          <p:nvPr/>
        </p:nvPicPr>
        <p:blipFill>
          <a:blip r:embed="rId2"/>
          <a:stretch>
            <a:fillRect/>
          </a:stretch>
        </p:blipFill>
        <p:spPr>
          <a:xfrm>
            <a:off x="413385" y="495300"/>
            <a:ext cx="7753350" cy="3810000"/>
          </a:xfrm>
          <a:prstGeom prst="rect">
            <a:avLst/>
          </a:prstGeom>
        </p:spPr>
      </p:pic>
      <p:pic>
        <p:nvPicPr>
          <p:cNvPr id="6" name="Picture 5"/>
          <p:cNvPicPr>
            <a:picLocks noChangeAspect="1"/>
          </p:cNvPicPr>
          <p:nvPr/>
        </p:nvPicPr>
        <p:blipFill>
          <a:blip r:embed="rId3"/>
          <a:stretch>
            <a:fillRect/>
          </a:stretch>
        </p:blipFill>
        <p:spPr>
          <a:xfrm>
            <a:off x="5017785" y="4305300"/>
            <a:ext cx="5248275" cy="2381250"/>
          </a:xfrm>
          <a:prstGeom prst="rect">
            <a:avLst/>
          </a:prstGeom>
        </p:spPr>
      </p:pic>
      <p:sp>
        <p:nvSpPr>
          <p:cNvPr id="7" name="TextBox 6"/>
          <p:cNvSpPr txBox="1"/>
          <p:nvPr/>
        </p:nvSpPr>
        <p:spPr>
          <a:xfrm>
            <a:off x="5292090" y="125968"/>
            <a:ext cx="787075" cy="369332"/>
          </a:xfrm>
          <a:prstGeom prst="rect">
            <a:avLst/>
          </a:prstGeom>
          <a:noFill/>
        </p:spPr>
        <p:txBody>
          <a:bodyPr wrap="none" rtlCol="0">
            <a:spAutoFit/>
          </a:bodyPr>
          <a:lstStyle/>
          <a:p>
            <a:r>
              <a:rPr lang="en-US" dirty="0"/>
              <a:t>B</a:t>
            </a:r>
            <a:r>
              <a:rPr lang="en-US" dirty="0" smtClean="0"/>
              <a:t>ridge</a:t>
            </a:r>
            <a:endParaRPr lang="en-US" dirty="0"/>
          </a:p>
        </p:txBody>
      </p:sp>
    </p:spTree>
    <p:extLst>
      <p:ext uri="{BB962C8B-B14F-4D97-AF65-F5344CB8AC3E}">
        <p14:creationId xmlns:p14="http://schemas.microsoft.com/office/powerpoint/2010/main" val="4761908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17</a:t>
            </a:fld>
            <a:endParaRPr lang="en-US"/>
          </a:p>
        </p:txBody>
      </p:sp>
      <p:pic>
        <p:nvPicPr>
          <p:cNvPr id="6" name="Picture 5"/>
          <p:cNvPicPr>
            <a:picLocks noChangeAspect="1"/>
          </p:cNvPicPr>
          <p:nvPr/>
        </p:nvPicPr>
        <p:blipFill>
          <a:blip r:embed="rId2"/>
          <a:stretch>
            <a:fillRect/>
          </a:stretch>
        </p:blipFill>
        <p:spPr>
          <a:xfrm>
            <a:off x="270510" y="464820"/>
            <a:ext cx="8953500" cy="5105400"/>
          </a:xfrm>
          <a:prstGeom prst="rect">
            <a:avLst/>
          </a:prstGeom>
        </p:spPr>
      </p:pic>
      <p:pic>
        <p:nvPicPr>
          <p:cNvPr id="7" name="Picture 6"/>
          <p:cNvPicPr>
            <a:picLocks noChangeAspect="1"/>
          </p:cNvPicPr>
          <p:nvPr/>
        </p:nvPicPr>
        <p:blipFill>
          <a:blip r:embed="rId3"/>
          <a:stretch>
            <a:fillRect/>
          </a:stretch>
        </p:blipFill>
        <p:spPr>
          <a:xfrm>
            <a:off x="6972300" y="4533583"/>
            <a:ext cx="5105400" cy="2247900"/>
          </a:xfrm>
          <a:prstGeom prst="rect">
            <a:avLst/>
          </a:prstGeom>
        </p:spPr>
      </p:pic>
      <p:sp>
        <p:nvSpPr>
          <p:cNvPr id="8" name="TextBox 7"/>
          <p:cNvSpPr txBox="1"/>
          <p:nvPr/>
        </p:nvSpPr>
        <p:spPr>
          <a:xfrm>
            <a:off x="5349240" y="164465"/>
            <a:ext cx="1057662" cy="369332"/>
          </a:xfrm>
          <a:prstGeom prst="rect">
            <a:avLst/>
          </a:prstGeom>
          <a:noFill/>
        </p:spPr>
        <p:txBody>
          <a:bodyPr wrap="none" rtlCol="0">
            <a:spAutoFit/>
          </a:bodyPr>
          <a:lstStyle/>
          <a:p>
            <a:r>
              <a:rPr lang="en-US" dirty="0" smtClean="0"/>
              <a:t>Full wave</a:t>
            </a:r>
            <a:endParaRPr lang="en-US" dirty="0"/>
          </a:p>
        </p:txBody>
      </p:sp>
    </p:spTree>
    <p:extLst>
      <p:ext uri="{BB962C8B-B14F-4D97-AF65-F5344CB8AC3E}">
        <p14:creationId xmlns:p14="http://schemas.microsoft.com/office/powerpoint/2010/main" val="519083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Summary and Conclusions</a:t>
            </a:r>
            <a:endParaRPr lang="en-US" u="sng"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18</a:t>
            </a:fld>
            <a:endParaRPr lang="en-US"/>
          </a:p>
        </p:txBody>
      </p:sp>
      <p:sp>
        <p:nvSpPr>
          <p:cNvPr id="6" name="TextBox 5"/>
          <p:cNvSpPr txBox="1"/>
          <p:nvPr/>
        </p:nvSpPr>
        <p:spPr>
          <a:xfrm>
            <a:off x="853440" y="2360023"/>
            <a:ext cx="11214417" cy="1815882"/>
          </a:xfrm>
          <a:prstGeom prst="rect">
            <a:avLst/>
          </a:prstGeom>
          <a:noFill/>
        </p:spPr>
        <p:txBody>
          <a:bodyPr wrap="none" rtlCol="0">
            <a:spAutoFit/>
          </a:bodyPr>
          <a:lstStyle/>
          <a:p>
            <a:r>
              <a:rPr lang="en-US" sz="2800" dirty="0" smtClean="0"/>
              <a:t>The Multisim shows how the power supplies are different in construction</a:t>
            </a:r>
          </a:p>
          <a:p>
            <a:r>
              <a:rPr lang="en-US" sz="2800" dirty="0"/>
              <a:t>b</a:t>
            </a:r>
            <a:r>
              <a:rPr lang="en-US" sz="2800" dirty="0" smtClean="0"/>
              <a:t>ut are very similar in output. The half wave has a low output that is longer </a:t>
            </a:r>
          </a:p>
          <a:p>
            <a:r>
              <a:rPr lang="en-US" sz="2800" dirty="0"/>
              <a:t>t</a:t>
            </a:r>
            <a:r>
              <a:rPr lang="en-US" sz="2800" dirty="0" smtClean="0"/>
              <a:t>hen the other two. The voltages are all positive on these power supplies.</a:t>
            </a:r>
          </a:p>
          <a:p>
            <a:r>
              <a:rPr lang="en-US" sz="2800" dirty="0" smtClean="0"/>
              <a:t>We didn’t do an actual lab due to the examples needing 120V.</a:t>
            </a:r>
            <a:endParaRPr lang="en-US" sz="2800" dirty="0" smtClean="0"/>
          </a:p>
        </p:txBody>
      </p:sp>
    </p:spTree>
    <p:extLst>
      <p:ext uri="{BB962C8B-B14F-4D97-AF65-F5344CB8AC3E}">
        <p14:creationId xmlns:p14="http://schemas.microsoft.com/office/powerpoint/2010/main" val="12137958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1204" y="708839"/>
            <a:ext cx="6980540" cy="3046988"/>
          </a:xfrm>
          <a:prstGeom prst="rect">
            <a:avLst/>
          </a:prstGeom>
        </p:spPr>
        <p:txBody>
          <a:bodyPr wrap="square">
            <a:spAutoFit/>
          </a:bodyPr>
          <a:lstStyle/>
          <a:p>
            <a:pPr algn="ctr"/>
            <a:r>
              <a:rPr lang="en-US" sz="9600" dirty="0" smtClean="0"/>
              <a:t>LAB 3:</a:t>
            </a:r>
          </a:p>
          <a:p>
            <a:pPr algn="ctr"/>
            <a:r>
              <a:rPr lang="en-US" sz="9600" dirty="0" smtClean="0"/>
              <a:t>TRANSISTORS</a:t>
            </a:r>
            <a:endParaRPr lang="en-US" sz="9600"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19</a:t>
            </a:fld>
            <a:endParaRPr lang="en-US"/>
          </a:p>
        </p:txBody>
      </p:sp>
    </p:spTree>
    <p:extLst>
      <p:ext uri="{BB962C8B-B14F-4D97-AF65-F5344CB8AC3E}">
        <p14:creationId xmlns:p14="http://schemas.microsoft.com/office/powerpoint/2010/main" val="21909543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30"/>
            <a:ext cx="10515600" cy="788667"/>
          </a:xfrm>
        </p:spPr>
        <p:txBody>
          <a:bodyPr>
            <a:normAutofit fontScale="90000"/>
          </a:bodyPr>
          <a:lstStyle/>
          <a:p>
            <a:pPr algn="ctr"/>
            <a:r>
              <a:rPr lang="en-US" dirty="0" smtClean="0"/>
              <a:t>Table of Contents</a:t>
            </a:r>
            <a:endParaRPr lang="en-US" dirty="0"/>
          </a:p>
        </p:txBody>
      </p:sp>
      <p:sp>
        <p:nvSpPr>
          <p:cNvPr id="3" name="Content Placeholder 2"/>
          <p:cNvSpPr>
            <a:spLocks noGrp="1"/>
          </p:cNvSpPr>
          <p:nvPr>
            <p:ph sz="quarter" idx="13"/>
          </p:nvPr>
        </p:nvSpPr>
        <p:spPr>
          <a:xfrm>
            <a:off x="3116179" y="1461052"/>
            <a:ext cx="6256421" cy="3130826"/>
          </a:xfrm>
        </p:spPr>
        <p:txBody>
          <a:bodyPr>
            <a:noAutofit/>
          </a:bodyPr>
          <a:lstStyle/>
          <a:p>
            <a:pPr marL="0" indent="0">
              <a:buNone/>
            </a:pPr>
            <a:r>
              <a:rPr lang="en-US" sz="1600" dirty="0" smtClean="0"/>
              <a:t>Lab 1 – </a:t>
            </a:r>
            <a:r>
              <a:rPr lang="en-US" sz="1600" dirty="0" smtClean="0"/>
              <a:t>DIODES</a:t>
            </a:r>
            <a:r>
              <a:rPr lang="en-US" sz="1600" dirty="0" smtClean="0"/>
              <a:t>			                  </a:t>
            </a:r>
            <a:r>
              <a:rPr lang="en-US" sz="1600" dirty="0" smtClean="0"/>
              <a:t>                      </a:t>
            </a:r>
            <a:r>
              <a:rPr lang="en-US" sz="1600" dirty="0" smtClean="0"/>
              <a:t>3</a:t>
            </a:r>
          </a:p>
          <a:p>
            <a:pPr marL="0" indent="0">
              <a:buNone/>
            </a:pPr>
            <a:r>
              <a:rPr lang="en-US" sz="1600" dirty="0" smtClean="0"/>
              <a:t>Lab 2 – </a:t>
            </a:r>
            <a:r>
              <a:rPr lang="en-US" sz="1600" dirty="0" smtClean="0"/>
              <a:t>POWER SUPPLIES     </a:t>
            </a:r>
            <a:r>
              <a:rPr lang="en-US" sz="1600" dirty="0" smtClean="0"/>
              <a:t>		</a:t>
            </a:r>
            <a:r>
              <a:rPr lang="en-US" sz="1600" dirty="0" smtClean="0"/>
              <a:t>                                      12</a:t>
            </a:r>
            <a:endParaRPr lang="en-US" sz="1600" dirty="0" smtClean="0"/>
          </a:p>
          <a:p>
            <a:pPr marL="0" indent="0">
              <a:buNone/>
            </a:pPr>
            <a:r>
              <a:rPr lang="en-US" sz="1600" dirty="0" smtClean="0"/>
              <a:t>Lab 3 – </a:t>
            </a:r>
            <a:r>
              <a:rPr lang="en-US" sz="1600" dirty="0" smtClean="0"/>
              <a:t>TRANSISTORS</a:t>
            </a:r>
            <a:r>
              <a:rPr lang="en-US" sz="1600" dirty="0" smtClean="0"/>
              <a:t>	</a:t>
            </a:r>
            <a:r>
              <a:rPr lang="en-US" sz="1600" dirty="0" smtClean="0"/>
              <a:t>                                                                                        19</a:t>
            </a:r>
            <a:endParaRPr lang="en-US" sz="1600" dirty="0" smtClean="0"/>
          </a:p>
          <a:p>
            <a:pPr marL="0" indent="0">
              <a:buNone/>
            </a:pPr>
            <a:r>
              <a:rPr lang="en-US" sz="1600" dirty="0" smtClean="0"/>
              <a:t>Lab 4 – </a:t>
            </a:r>
            <a:r>
              <a:rPr lang="en-US" sz="1600" dirty="0" smtClean="0"/>
              <a:t>TRANSISTOR CIRCUITS</a:t>
            </a:r>
            <a:r>
              <a:rPr lang="en-US" sz="1600" dirty="0" smtClean="0"/>
              <a:t>			            </a:t>
            </a:r>
            <a:r>
              <a:rPr lang="en-US" sz="1600" dirty="0" smtClean="0"/>
              <a:t> </a:t>
            </a:r>
            <a:r>
              <a:rPr lang="en-US" sz="1600" dirty="0" smtClean="0"/>
              <a:t>31</a:t>
            </a:r>
            <a:endParaRPr lang="en-US" sz="1600" dirty="0" smtClean="0"/>
          </a:p>
          <a:p>
            <a:pPr marL="0" indent="0">
              <a:buNone/>
            </a:pPr>
            <a:r>
              <a:rPr lang="en-US" sz="1600" dirty="0" smtClean="0"/>
              <a:t>Lab 5 – </a:t>
            </a:r>
            <a:r>
              <a:rPr lang="en-US" sz="1600" dirty="0" smtClean="0"/>
              <a:t>FLIP FLOPS                                                                                                  </a:t>
            </a:r>
            <a:r>
              <a:rPr lang="en-US" sz="1600" dirty="0" smtClean="0"/>
              <a:t>41</a:t>
            </a:r>
            <a:endParaRPr lang="en-US" sz="1600" dirty="0" smtClean="0"/>
          </a:p>
          <a:p>
            <a:pPr marL="0" indent="0">
              <a:buNone/>
            </a:pPr>
            <a:r>
              <a:rPr lang="en-US" sz="1600" dirty="0" smtClean="0"/>
              <a:t>Lab </a:t>
            </a:r>
            <a:r>
              <a:rPr lang="en-US" sz="1600" dirty="0" smtClean="0"/>
              <a:t>6 </a:t>
            </a:r>
            <a:r>
              <a:rPr lang="en-US" sz="1600" dirty="0" smtClean="0"/>
              <a:t>– </a:t>
            </a:r>
            <a:r>
              <a:rPr lang="en-US" sz="1600" dirty="0" smtClean="0"/>
              <a:t>SCR                                                 </a:t>
            </a:r>
            <a:r>
              <a:rPr lang="en-US" sz="1600" dirty="0" smtClean="0"/>
              <a:t>		</a:t>
            </a:r>
            <a:r>
              <a:rPr lang="en-US" sz="1600" dirty="0"/>
              <a:t> </a:t>
            </a:r>
            <a:r>
              <a:rPr lang="en-US" sz="1600" dirty="0" smtClean="0"/>
              <a:t>                                    48</a:t>
            </a:r>
            <a:endParaRPr lang="en-US" sz="1600" dirty="0" smtClean="0"/>
          </a:p>
          <a:p>
            <a:pPr marL="0" indent="0">
              <a:buNone/>
            </a:pPr>
            <a:r>
              <a:rPr lang="en-US" sz="1600" dirty="0" smtClean="0"/>
              <a:t>Lab 7 – </a:t>
            </a:r>
            <a:r>
              <a:rPr lang="en-US" sz="1600" dirty="0" smtClean="0"/>
              <a:t>PHOTO DIODE</a:t>
            </a:r>
            <a:r>
              <a:rPr lang="en-US" sz="1600" dirty="0" smtClean="0"/>
              <a:t> </a:t>
            </a:r>
            <a:r>
              <a:rPr lang="en-US" sz="1600" dirty="0" smtClean="0"/>
              <a:t>	</a:t>
            </a:r>
            <a:r>
              <a:rPr lang="en-US" sz="1600" dirty="0" smtClean="0"/>
              <a:t>                                                                                       55</a:t>
            </a:r>
            <a:endParaRPr lang="en-US" sz="1600" dirty="0" smtClean="0"/>
          </a:p>
          <a:p>
            <a:endParaRPr lang="en-US" sz="1600" dirty="0" smtClean="0"/>
          </a:p>
          <a:p>
            <a:endParaRPr lang="en-US" sz="1600" dirty="0" smtClean="0"/>
          </a:p>
          <a:p>
            <a:endParaRPr lang="en-US" sz="1600" dirty="0" smtClean="0"/>
          </a:p>
        </p:txBody>
      </p:sp>
      <p:sp>
        <p:nvSpPr>
          <p:cNvPr id="4" name="Footer Placeholder 3"/>
          <p:cNvSpPr>
            <a:spLocks noGrp="1"/>
          </p:cNvSpPr>
          <p:nvPr>
            <p:ph type="ftr" sz="quarter" idx="11"/>
          </p:nvPr>
        </p:nvSpPr>
        <p:spPr>
          <a:xfrm>
            <a:off x="838200" y="6356349"/>
            <a:ext cx="1952625" cy="365125"/>
          </a:xfrm>
        </p:spPr>
        <p:txBody>
          <a:bodyPr/>
          <a:lstStyle/>
          <a:p>
            <a:pPr algn="l"/>
            <a:r>
              <a:rPr lang="en-US" smtClean="0"/>
              <a:t>EECT 121-S1C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a:t>
            </a:fld>
            <a:endParaRPr lang="en-US" dirty="0"/>
          </a:p>
        </p:txBody>
      </p:sp>
    </p:spTree>
    <p:extLst>
      <p:ext uri="{BB962C8B-B14F-4D97-AF65-F5344CB8AC3E}">
        <p14:creationId xmlns:p14="http://schemas.microsoft.com/office/powerpoint/2010/main" val="38840038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637" y="915577"/>
            <a:ext cx="11196270" cy="2585323"/>
          </a:xfrm>
          <a:prstGeom prst="rect">
            <a:avLst/>
          </a:prstGeom>
          <a:noFill/>
        </p:spPr>
        <p:txBody>
          <a:bodyPr wrap="none" rtlCol="0">
            <a:spAutoFit/>
          </a:bodyPr>
          <a:lstStyle/>
          <a:p>
            <a:pPr marL="285750" indent="-285750">
              <a:buFont typeface="Arial" panose="020B0604020202020204" pitchFamily="34" charset="0"/>
              <a:buChar char="•"/>
            </a:pPr>
            <a:r>
              <a:rPr lang="en-US" dirty="0" smtClean="0"/>
              <a:t>Objective</a:t>
            </a:r>
          </a:p>
          <a:p>
            <a:pPr lvl="1"/>
            <a:r>
              <a:rPr lang="en-US" dirty="0" smtClean="0"/>
              <a:t>Design a circuit using a transistor and to show the transistor curve by applying different voltages to the transistor</a:t>
            </a:r>
          </a:p>
          <a:p>
            <a:pPr lvl="1"/>
            <a:r>
              <a:rPr lang="en-US" dirty="0"/>
              <a:t>a</a:t>
            </a:r>
            <a:r>
              <a:rPr lang="en-US" dirty="0" smtClean="0"/>
              <a:t>nd thru the transistor.</a:t>
            </a:r>
            <a:endParaRPr lang="en-US" dirty="0"/>
          </a:p>
          <a:p>
            <a:pPr marL="285750" indent="-285750">
              <a:buFont typeface="Arial" panose="020B0604020202020204" pitchFamily="34" charset="0"/>
              <a:buChar char="•"/>
            </a:pPr>
            <a:r>
              <a:rPr lang="en-US" dirty="0" smtClean="0"/>
              <a:t>Equipment and Material</a:t>
            </a:r>
          </a:p>
          <a:p>
            <a:pPr lvl="1"/>
            <a:r>
              <a:rPr lang="en-US" dirty="0" smtClean="0"/>
              <a:t>Bench 6, Elvis S#1677D1B</a:t>
            </a:r>
            <a:r>
              <a:rPr lang="en-US" dirty="0" smtClean="0"/>
              <a:t>, 2N3904, 2N3906,2 Power Supplies , 100K and 3K </a:t>
            </a:r>
            <a:r>
              <a:rPr lang="en-US" dirty="0" smtClean="0"/>
              <a:t>Ohm Resistors, </a:t>
            </a:r>
            <a:r>
              <a:rPr lang="en-US" dirty="0" smtClean="0"/>
              <a:t>Jumper </a:t>
            </a:r>
            <a:r>
              <a:rPr lang="en-US" dirty="0" smtClean="0"/>
              <a:t>Wires.</a:t>
            </a:r>
          </a:p>
          <a:p>
            <a:pPr marL="285750" indent="-285750">
              <a:buFont typeface="Arial" panose="020B0604020202020204" pitchFamily="34" charset="0"/>
              <a:buChar char="•"/>
            </a:pPr>
            <a:r>
              <a:rPr lang="en-US" dirty="0" smtClean="0"/>
              <a:t>Research and Information</a:t>
            </a:r>
          </a:p>
          <a:p>
            <a:pPr lvl="1"/>
            <a:r>
              <a:rPr lang="en-US" dirty="0">
                <a:hlinkClick r:id="rId2"/>
              </a:rPr>
              <a:t>http://</a:t>
            </a:r>
            <a:r>
              <a:rPr lang="en-US" dirty="0" smtClean="0">
                <a:hlinkClick r:id="rId2"/>
              </a:rPr>
              <a:t>ivytechengineering.com/stores/transistors/files/2n3904.pdf</a:t>
            </a:r>
            <a:endParaRPr lang="en-US" dirty="0" smtClean="0"/>
          </a:p>
          <a:p>
            <a:pPr lvl="1"/>
            <a:r>
              <a:rPr lang="en-US" dirty="0">
                <a:hlinkClick r:id="rId3"/>
              </a:rPr>
              <a:t>http://</a:t>
            </a:r>
            <a:r>
              <a:rPr lang="en-US" dirty="0" smtClean="0">
                <a:hlinkClick r:id="rId3"/>
              </a:rPr>
              <a:t>ivytechengineering.com/stores/transistors/files/2n3906.pdf</a:t>
            </a:r>
            <a:endParaRPr lang="en-US" dirty="0" smtClean="0"/>
          </a:p>
          <a:p>
            <a:pPr lvl="1"/>
            <a:endParaRPr lang="en-US" dirty="0" smtClean="0"/>
          </a:p>
        </p:txBody>
      </p:sp>
      <p:sp>
        <p:nvSpPr>
          <p:cNvPr id="8" name="Footer Placeholder 7"/>
          <p:cNvSpPr>
            <a:spLocks noGrp="1"/>
          </p:cNvSpPr>
          <p:nvPr>
            <p:ph type="ftr" sz="quarter" idx="11"/>
          </p:nvPr>
        </p:nvSpPr>
        <p:spPr/>
        <p:txBody>
          <a:bodyPr/>
          <a:lstStyle/>
          <a:p>
            <a:r>
              <a:rPr lang="en-US" smtClean="0"/>
              <a:t>EECT 121-S1C Lab Notebook</a:t>
            </a:r>
            <a:endParaRPr lang="en-US"/>
          </a:p>
        </p:txBody>
      </p:sp>
      <p:sp>
        <p:nvSpPr>
          <p:cNvPr id="9" name="Slide Number Placeholder 8"/>
          <p:cNvSpPr>
            <a:spLocks noGrp="1"/>
          </p:cNvSpPr>
          <p:nvPr>
            <p:ph type="sldNum" sz="quarter" idx="12"/>
          </p:nvPr>
        </p:nvSpPr>
        <p:spPr/>
        <p:txBody>
          <a:bodyPr/>
          <a:lstStyle/>
          <a:p>
            <a:fld id="{9D66C57A-5642-4947-9237-561AB86CA358}" type="slidenum">
              <a:rPr lang="en-US" smtClean="0"/>
              <a:t>20</a:t>
            </a:fld>
            <a:endParaRPr lang="en-US"/>
          </a:p>
        </p:txBody>
      </p:sp>
    </p:spTree>
    <p:extLst>
      <p:ext uri="{BB962C8B-B14F-4D97-AF65-F5344CB8AC3E}">
        <p14:creationId xmlns:p14="http://schemas.microsoft.com/office/powerpoint/2010/main" val="3943242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u="sng" dirty="0" smtClean="0"/>
              <a:t>Procedures and results</a:t>
            </a:r>
            <a:endParaRPr lang="en-US" sz="4800" u="sng"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21</a:t>
            </a:fld>
            <a:endParaRPr lang="en-US"/>
          </a:p>
        </p:txBody>
      </p:sp>
      <p:sp>
        <p:nvSpPr>
          <p:cNvPr id="5" name="TextBox 4"/>
          <p:cNvSpPr txBox="1"/>
          <p:nvPr/>
        </p:nvSpPr>
        <p:spPr>
          <a:xfrm>
            <a:off x="836023" y="2133600"/>
            <a:ext cx="9642320" cy="954107"/>
          </a:xfrm>
          <a:prstGeom prst="rect">
            <a:avLst/>
          </a:prstGeom>
          <a:noFill/>
        </p:spPr>
        <p:txBody>
          <a:bodyPr wrap="none" rtlCol="0">
            <a:spAutoFit/>
          </a:bodyPr>
          <a:lstStyle/>
          <a:p>
            <a:pPr marL="285750" indent="-285750">
              <a:buFont typeface="Arial" panose="020B0604020202020204" pitchFamily="34" charset="0"/>
              <a:buChar char="•"/>
            </a:pPr>
            <a:r>
              <a:rPr lang="en-US" sz="2800" dirty="0" smtClean="0"/>
              <a:t>Used Multisim to test and create the voltage curves for an </a:t>
            </a:r>
            <a:r>
              <a:rPr lang="en-US" sz="2800" dirty="0" err="1" smtClean="0"/>
              <a:t>npn</a:t>
            </a:r>
            <a:r>
              <a:rPr lang="en-US" sz="2800" dirty="0" smtClean="0"/>
              <a:t> </a:t>
            </a:r>
          </a:p>
          <a:p>
            <a:r>
              <a:rPr lang="en-US" sz="2800" dirty="0" smtClean="0"/>
              <a:t>	</a:t>
            </a:r>
            <a:r>
              <a:rPr lang="en-US" sz="2800" dirty="0" smtClean="0"/>
              <a:t>transistor  and a </a:t>
            </a:r>
            <a:r>
              <a:rPr lang="en-US" sz="2800" dirty="0" err="1" smtClean="0"/>
              <a:t>pnp</a:t>
            </a:r>
            <a:r>
              <a:rPr lang="en-US" sz="2800" dirty="0" smtClean="0"/>
              <a:t> transistor.</a:t>
            </a:r>
            <a:endParaRPr lang="en-US" sz="2800" dirty="0" smtClean="0"/>
          </a:p>
        </p:txBody>
      </p:sp>
    </p:spTree>
    <p:extLst>
      <p:ext uri="{BB962C8B-B14F-4D97-AF65-F5344CB8AC3E}">
        <p14:creationId xmlns:p14="http://schemas.microsoft.com/office/powerpoint/2010/main" val="39248695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22</a:t>
            </a:fld>
            <a:endParaRPr lang="en-US"/>
          </a:p>
        </p:txBody>
      </p:sp>
      <p:graphicFrame>
        <p:nvGraphicFramePr>
          <p:cNvPr id="4" name="Chart 3"/>
          <p:cNvGraphicFramePr>
            <a:graphicFrameLocks/>
          </p:cNvGraphicFramePr>
          <p:nvPr>
            <p:extLst>
              <p:ext uri="{D42A27DB-BD31-4B8C-83A1-F6EECF244321}">
                <p14:modId xmlns:p14="http://schemas.microsoft.com/office/powerpoint/2010/main" val="4034158019"/>
              </p:ext>
            </p:extLst>
          </p:nvPr>
        </p:nvGraphicFramePr>
        <p:xfrm>
          <a:off x="2091690" y="1017270"/>
          <a:ext cx="7269480" cy="4629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8082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23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887734756"/>
              </p:ext>
            </p:extLst>
          </p:nvPr>
        </p:nvGraphicFramePr>
        <p:xfrm>
          <a:off x="3047356" y="-6"/>
          <a:ext cx="5966460" cy="5533906"/>
        </p:xfrm>
        <a:graphic>
          <a:graphicData uri="http://schemas.openxmlformats.org/drawingml/2006/table">
            <a:tbl>
              <a:tblPr>
                <a:tableStyleId>{5C22544A-7EE6-4342-B048-85BDC9FD1C3A}</a:tableStyleId>
              </a:tblPr>
              <a:tblGrid>
                <a:gridCol w="511183"/>
                <a:gridCol w="511183"/>
                <a:gridCol w="511183"/>
                <a:gridCol w="247605"/>
                <a:gridCol w="511183"/>
                <a:gridCol w="207668"/>
                <a:gridCol w="511183"/>
                <a:gridCol w="223642"/>
                <a:gridCol w="511183"/>
                <a:gridCol w="191693"/>
                <a:gridCol w="615016"/>
                <a:gridCol w="287539"/>
                <a:gridCol w="615016"/>
                <a:gridCol w="511183"/>
              </a:tblGrid>
              <a:tr h="240096">
                <a:tc gridSpan="14">
                  <a:txBody>
                    <a:bodyPr/>
                    <a:lstStyle/>
                    <a:p>
                      <a:pPr algn="ctr" fontAlgn="ctr"/>
                      <a:r>
                        <a:rPr lang="en-US" sz="1000" u="none" strike="noStrike">
                          <a:effectLst/>
                        </a:rPr>
                        <a:t>LAB 3 TRANSISTORS</a:t>
                      </a:r>
                      <a:endParaRPr lang="en-US" sz="1000" b="0" i="0" u="none" strike="noStrike">
                        <a:solidFill>
                          <a:srgbClr val="000000"/>
                        </a:solidFill>
                        <a:effectLst/>
                        <a:latin typeface="Calibri" panose="020F0502020204030204" pitchFamily="34" charset="0"/>
                      </a:endParaRPr>
                    </a:p>
                  </a:txBody>
                  <a:tcPr marL="4602" marR="4602" marT="4602"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0764">
                <a:tc gridSpan="6">
                  <a:txBody>
                    <a:bodyPr/>
                    <a:lstStyle/>
                    <a:p>
                      <a:pPr algn="ctr" fontAlgn="b"/>
                      <a:r>
                        <a:rPr lang="en-US" sz="500" u="none" strike="noStrike">
                          <a:effectLst/>
                        </a:rPr>
                        <a:t>NPN TRANSISTOR</a:t>
                      </a:r>
                      <a:endParaRPr lang="en-US" sz="500" b="0" i="0" u="none" strike="noStrike">
                        <a:solidFill>
                          <a:srgbClr val="000000"/>
                        </a:solidFill>
                        <a:effectLst/>
                        <a:latin typeface="Calibri" panose="020F0502020204030204" pitchFamily="34" charset="0"/>
                      </a:endParaRPr>
                    </a:p>
                  </a:txBody>
                  <a:tcPr marL="4602" marR="4602" marT="460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l" fontAlgn="b"/>
                      <a:r>
                        <a:rPr lang="en-US" sz="500" u="none" strike="noStrike">
                          <a:effectLst/>
                        </a:rPr>
                        <a:t>V BB</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 BE</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I B</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 CC</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 CE</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I C</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I E</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679.0E-3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20.0E-9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50.0E-9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40.0E-9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110.0E-9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15.0E+0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70.0E-9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180.0E-9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940.0E-9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250.0E-9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25.0E+0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1.2E-6</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330.0E-9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4.0E-3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30.0E+0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1.4E-6</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420.0E-9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1.7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556.2E+0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11.4</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15.0E-3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6.5E-6</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1.7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675.1E+0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10.2</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734.0E-3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1.4E+0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1.4E+0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1.7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675.1E+0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10.2</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5.5E+0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1.5E+0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1.5E+0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1.7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675.1E+0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10.2</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1.6E+0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1.6E+0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1.7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675.1E+0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10.2</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14.9E+0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1.7E+0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1.7E+0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1.7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675.1E+0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10.2</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19.7E+0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1.8E+0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1.8E+0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1.7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675.1E+0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10.2</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24.4E+0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1.9E+0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1.9E+0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2.7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575.2E+0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21.2</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18.0E-3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15.4E-6</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2.7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679.0E+0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20.2</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146.0E-3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1.6E+0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1.6E+0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2.7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695.2E+0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945.0E-3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2.7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695.2E+0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5.4E+0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2.7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695.2E+0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9.9E+0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3.4E+0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3.4E+0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2.7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695.2E+0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14.3E+0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3.6E+0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3.6E+0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2.7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695.2E+0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18.8E+0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3.7E+0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3.8E+0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3.7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586.5E+0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31.1</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19.0E-3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15.8E-6</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3.7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697.9E+0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127.0E-3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1.6E+0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1.7E+0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3.7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707.1E+0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29.9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168.0E-3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3.3E+0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3.3E+0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85542">
                <a:tc>
                  <a:txBody>
                    <a:bodyPr/>
                    <a:lstStyle/>
                    <a:p>
                      <a:pPr algn="r" fontAlgn="b"/>
                      <a:r>
                        <a:rPr lang="en-US" sz="500" u="none" strike="noStrike">
                          <a:effectLst/>
                        </a:rPr>
                        <a:t>3.7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707.1E+0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29.9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4.7E+0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4.7E+0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3.7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707.1E+0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29.9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4.9E+0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3.7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707.1E+0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29.9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9.4E+0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3.7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707.1E+0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29.9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13.6E+0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5.5E+0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5.5E+0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4.7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594.6E+0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41.1</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34.5E-6</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4.7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679.9E+0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40.2</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115.0E-3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1.6E+0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1.7E+0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4.7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698.2E+0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40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148.0E-3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3.3E+0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3.3E+0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4.7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709.2E+0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39.9</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181.0E-3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4.9E+0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4.7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715.6E+0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39.8</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1.0E+0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6.3E+0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6.4E+0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4.7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715.6E+0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39.8</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6.7E+0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6.7E+0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4.7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715.6E+0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39.8</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9.0E+0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7.0E+0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7.0E+0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r>
              <a:tr h="140764">
                <a:tc>
                  <a:txBody>
                    <a:bodyPr/>
                    <a:lstStyle/>
                    <a:p>
                      <a:pPr algn="r" fontAlgn="b"/>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600.7E+0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51</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20.0E-3</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r" fontAlgn="b"/>
                      <a:r>
                        <a:rPr lang="en-US" sz="500" u="none" strike="noStrike">
                          <a:effectLst/>
                        </a:rPr>
                        <a:t>44.3E-6</a:t>
                      </a:r>
                      <a:endParaRPr lang="en-US" sz="500" b="0" i="0" u="none" strike="noStrike">
                        <a:solidFill>
                          <a:srgbClr val="000000"/>
                        </a:solidFill>
                        <a:effectLst/>
                        <a:latin typeface="Calibri" panose="020F0502020204030204" pitchFamily="34" charset="0"/>
                      </a:endParaRPr>
                    </a:p>
                  </a:txBody>
                  <a:tcPr marL="4602" marR="4602" marT="4602" marB="0" anchor="b"/>
                </a:tc>
                <a:tc>
                  <a:txBody>
                    <a:bodyPr/>
                    <a:lstStyle/>
                    <a:p>
                      <a:pPr algn="l" fontAlgn="b"/>
                      <a:r>
                        <a:rPr lang="en-US" sz="500" u="none" strike="noStrike" dirty="0">
                          <a:effectLst/>
                        </a:rPr>
                        <a:t>mA</a:t>
                      </a:r>
                      <a:endParaRPr lang="en-US" sz="500" b="0" i="0" u="none" strike="noStrike" dirty="0">
                        <a:solidFill>
                          <a:srgbClr val="000000"/>
                        </a:solidFill>
                        <a:effectLst/>
                        <a:latin typeface="Calibri" panose="020F0502020204030204" pitchFamily="34" charset="0"/>
                      </a:endParaRPr>
                    </a:p>
                  </a:txBody>
                  <a:tcPr marL="4602" marR="4602" marT="4602" marB="0" anchor="b"/>
                </a:tc>
              </a:tr>
            </a:tbl>
          </a:graphicData>
        </a:graphic>
      </p:graphicFrame>
    </p:spTree>
    <p:extLst>
      <p:ext uri="{BB962C8B-B14F-4D97-AF65-F5344CB8AC3E}">
        <p14:creationId xmlns:p14="http://schemas.microsoft.com/office/powerpoint/2010/main" val="16491499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24</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431077445"/>
              </p:ext>
            </p:extLst>
          </p:nvPr>
        </p:nvGraphicFramePr>
        <p:xfrm>
          <a:off x="2969740" y="0"/>
          <a:ext cx="5971492" cy="5656269"/>
        </p:xfrm>
        <a:graphic>
          <a:graphicData uri="http://schemas.openxmlformats.org/drawingml/2006/table">
            <a:tbl>
              <a:tblPr>
                <a:tableStyleId>{5C22544A-7EE6-4342-B048-85BDC9FD1C3A}</a:tableStyleId>
              </a:tblPr>
              <a:tblGrid>
                <a:gridCol w="510703"/>
                <a:gridCol w="510703"/>
                <a:gridCol w="510703"/>
                <a:gridCol w="247370"/>
                <a:gridCol w="510703"/>
                <a:gridCol w="212791"/>
                <a:gridCol w="510703"/>
                <a:gridCol w="223432"/>
                <a:gridCol w="510703"/>
                <a:gridCol w="191513"/>
                <a:gridCol w="617097"/>
                <a:gridCol w="287271"/>
                <a:gridCol w="617097"/>
                <a:gridCol w="510703"/>
              </a:tblGrid>
              <a:tr h="142482">
                <a:tc>
                  <a:txBody>
                    <a:bodyPr/>
                    <a:lstStyle/>
                    <a:p>
                      <a:pPr algn="r" fontAlgn="b"/>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680.3E+0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50.2</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109.0E-3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698.4E+0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136.0E-3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709.4E+0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49.9</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161.0E-3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717.3E+0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49.8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192.0E-3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722.3E+0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49.8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1.1E+0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722.3E+0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49.8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4.9E+0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605.8E+0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60.9</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20.0E-3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54.1E-6</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680.7E+0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60.2</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102.0E-3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79964">
                <a:tc>
                  <a:txBody>
                    <a:bodyPr/>
                    <a:lstStyle/>
                    <a:p>
                      <a:pPr algn="r" fontAlgn="b"/>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698.7E+0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129.0E-3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709.6E+0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59.9</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149.0E-3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717.5E+0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59.8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170.0E-3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723.8E+0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59.8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201.0E-3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727.7E+0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59.7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1.2E+0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610.1E+0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70.9</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21.0E-3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64.0E-6</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681.1E+0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70.2</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98.0E-3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699.0E+0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123.0E-3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709.8E+0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69.9</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142.0E-3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717.7E+0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69.8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159.0E-3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724.0E+0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69.8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179.0E-3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729.2E+0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69.7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209.0E-3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9.9E+0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613.7E+0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80.9</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21.0E-3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73.9E-6</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681.5E+0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80.2</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95.0E-3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79179">
                <a:tc>
                  <a:txBody>
                    <a:bodyPr/>
                    <a:lstStyle/>
                    <a:p>
                      <a:pPr algn="r" fontAlgn="b"/>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699.2E+0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118.0E-3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710.0E+0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79.9</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136.0E-3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717.9E+0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79.8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151.0E-3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724.2E+0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79.8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168.0E-3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729.4E+0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79.7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187.0E-3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9.9E+0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617.0E+0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90.8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21.0E-3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83.8E-6</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681.9E+0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90.2</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91.0E-3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699.5E+0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114.0E-3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710.2E+0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89.9</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130.0E-3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5.1E+0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718.1E+0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89.8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145.0E-3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724.4E+0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89.8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160.0E-3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729.6E+0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89.7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175.0E-3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9.9E+0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619.9E+0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101</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21.0E-3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000.0E+0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93.7E-6</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682.2E+0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88.0E-3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699.7E+0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111.0E-3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710.4E+0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99.9</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127.0E-3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5.1E+0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718.3E+0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99.8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141.0E-3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6.6E+0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6.7E+0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142482">
                <a:tc>
                  <a:txBody>
                    <a:bodyPr/>
                    <a:lstStyle/>
                    <a:p>
                      <a:pPr algn="r" fontAlgn="b"/>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724.5E+0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99.8</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153.0E-3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8.3E+0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8.4E+0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r>
              <a:tr h="79179">
                <a:tc>
                  <a:txBody>
                    <a:bodyPr/>
                    <a:lstStyle/>
                    <a:p>
                      <a:pPr algn="r" fontAlgn="b"/>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VOLTS</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dirty="0">
                          <a:effectLst/>
                        </a:rPr>
                        <a:t>729.7E+0</a:t>
                      </a:r>
                      <a:endParaRPr lang="en-US" sz="500" b="0" i="0" u="none" strike="noStrike" dirty="0">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99.7</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167.0E-3</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9.9E+0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r" fontAlgn="b"/>
                      <a:r>
                        <a:rPr lang="en-US" sz="500" u="none" strike="noStrike">
                          <a:effectLst/>
                        </a:rPr>
                        <a:t>10.0E+0</a:t>
                      </a:r>
                      <a:endParaRPr lang="en-US" sz="500" b="0" i="0" u="none" strike="noStrike">
                        <a:solidFill>
                          <a:srgbClr val="000000"/>
                        </a:solidFill>
                        <a:effectLst/>
                        <a:latin typeface="Calibri" panose="020F0502020204030204" pitchFamily="34" charset="0"/>
                      </a:endParaRPr>
                    </a:p>
                  </a:txBody>
                  <a:tcPr marL="4451" marR="4451" marT="4451" marB="0" anchor="b"/>
                </a:tc>
                <a:tc>
                  <a:txBody>
                    <a:bodyPr/>
                    <a:lstStyle/>
                    <a:p>
                      <a:pPr algn="l" fontAlgn="b"/>
                      <a:r>
                        <a:rPr lang="en-US" sz="500" u="none" strike="noStrike" dirty="0">
                          <a:effectLst/>
                        </a:rPr>
                        <a:t>mA</a:t>
                      </a:r>
                      <a:endParaRPr lang="en-US" sz="500" b="0" i="0" u="none" strike="noStrike" dirty="0">
                        <a:solidFill>
                          <a:srgbClr val="000000"/>
                        </a:solidFill>
                        <a:effectLst/>
                        <a:latin typeface="Calibri" panose="020F0502020204030204" pitchFamily="34" charset="0"/>
                      </a:endParaRPr>
                    </a:p>
                  </a:txBody>
                  <a:tcPr marL="4451" marR="4451" marT="4451" marB="0" anchor="b"/>
                </a:tc>
              </a:tr>
            </a:tbl>
          </a:graphicData>
        </a:graphic>
      </p:graphicFrame>
    </p:spTree>
    <p:extLst>
      <p:ext uri="{BB962C8B-B14F-4D97-AF65-F5344CB8AC3E}">
        <p14:creationId xmlns:p14="http://schemas.microsoft.com/office/powerpoint/2010/main" val="2804069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25</a:t>
            </a:fld>
            <a:endParaRPr lang="en-US"/>
          </a:p>
        </p:txBody>
      </p:sp>
      <p:graphicFrame>
        <p:nvGraphicFramePr>
          <p:cNvPr id="4" name="Chart 3"/>
          <p:cNvGraphicFramePr>
            <a:graphicFrameLocks/>
          </p:cNvGraphicFramePr>
          <p:nvPr>
            <p:extLst>
              <p:ext uri="{D42A27DB-BD31-4B8C-83A1-F6EECF244321}">
                <p14:modId xmlns:p14="http://schemas.microsoft.com/office/powerpoint/2010/main" val="2698128034"/>
              </p:ext>
            </p:extLst>
          </p:nvPr>
        </p:nvGraphicFramePr>
        <p:xfrm>
          <a:off x="1878330" y="1383030"/>
          <a:ext cx="8180070" cy="38519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72919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26</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691543447"/>
              </p:ext>
            </p:extLst>
          </p:nvPr>
        </p:nvGraphicFramePr>
        <p:xfrm>
          <a:off x="3085793" y="0"/>
          <a:ext cx="5521296" cy="5590595"/>
        </p:xfrm>
        <a:graphic>
          <a:graphicData uri="http://schemas.openxmlformats.org/drawingml/2006/table">
            <a:tbl>
              <a:tblPr>
                <a:tableStyleId>{5C22544A-7EE6-4342-B048-85BDC9FD1C3A}</a:tableStyleId>
              </a:tblPr>
              <a:tblGrid>
                <a:gridCol w="460108"/>
                <a:gridCol w="460108"/>
                <a:gridCol w="460108"/>
                <a:gridCol w="460108"/>
                <a:gridCol w="460108"/>
                <a:gridCol w="460108"/>
                <a:gridCol w="460108"/>
                <a:gridCol w="460108"/>
                <a:gridCol w="460108"/>
                <a:gridCol w="460108"/>
                <a:gridCol w="460108"/>
                <a:gridCol w="460108"/>
              </a:tblGrid>
              <a:tr h="159803">
                <a:tc gridSpan="5">
                  <a:txBody>
                    <a:bodyPr/>
                    <a:lstStyle/>
                    <a:p>
                      <a:pPr algn="ctr" fontAlgn="ctr"/>
                      <a:r>
                        <a:rPr lang="en-US" sz="600" u="none" strike="noStrike">
                          <a:effectLst/>
                        </a:rPr>
                        <a:t>Voltage</a:t>
                      </a:r>
                      <a:endParaRPr lang="en-US" sz="600" b="0" i="0" u="none" strike="noStrike">
                        <a:solidFill>
                          <a:srgbClr val="000000"/>
                        </a:solidFill>
                        <a:effectLst/>
                        <a:latin typeface="Calibri" panose="020F0502020204030204" pitchFamily="34" charset="0"/>
                      </a:endParaRPr>
                    </a:p>
                  </a:txBody>
                  <a:tcPr marL="4919" marR="4919" marT="4919"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600" u="none" strike="noStrike" dirty="0">
                          <a:effectLst/>
                        </a:rPr>
                        <a:t> </a:t>
                      </a:r>
                      <a:endParaRPr lang="en-US" sz="600" b="0" i="0" u="none" strike="noStrike" dirty="0">
                        <a:solidFill>
                          <a:srgbClr val="000000"/>
                        </a:solidFill>
                        <a:effectLst/>
                        <a:latin typeface="Calibri" panose="020F0502020204030204" pitchFamily="34" charset="0"/>
                      </a:endParaRPr>
                    </a:p>
                  </a:txBody>
                  <a:tcPr marL="4919" marR="4919" marT="4919" marB="0" anchor="ctr"/>
                </a:tc>
                <a:tc gridSpan="5">
                  <a:txBody>
                    <a:bodyPr/>
                    <a:lstStyle/>
                    <a:p>
                      <a:pPr algn="ctr" fontAlgn="ctr"/>
                      <a:r>
                        <a:rPr lang="en-US" sz="600" u="none" strike="noStrike">
                          <a:effectLst/>
                        </a:rPr>
                        <a:t>Current</a:t>
                      </a:r>
                      <a:endParaRPr lang="en-US" sz="600" b="0" i="0" u="none" strike="noStrike">
                        <a:solidFill>
                          <a:srgbClr val="000000"/>
                        </a:solidFill>
                        <a:effectLst/>
                        <a:latin typeface="Calibri" panose="020F0502020204030204" pitchFamily="34" charset="0"/>
                      </a:endParaRPr>
                    </a:p>
                  </a:txBody>
                  <a:tcPr marL="4919" marR="4919" marT="4919"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919" marR="4919" marT="4919" marB="0" anchor="ctr"/>
                </a:tc>
              </a:tr>
              <a:tr h="159803">
                <a:tc>
                  <a:txBody>
                    <a:bodyPr/>
                    <a:lstStyle/>
                    <a:p>
                      <a:pPr algn="ctr" fontAlgn="ctr"/>
                      <a:r>
                        <a:rPr lang="en-US" sz="600" u="none" strike="noStrike">
                          <a:effectLst/>
                        </a:rPr>
                        <a:t>Vcc </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Vbb</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Vce</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Vbe</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UNITS</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Ib</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UNITS</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Ic</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UNITS</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Ie</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UNITS</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100.48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pA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5.02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5.01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10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200.932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2.01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pA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15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301.384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3.01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pA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15.1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401.835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4.02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pA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20.1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25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502.287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5.02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pA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25.1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25.1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30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602.739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6.03</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pA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30.1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30.1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0.004265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633.381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-0.0107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-0.00142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0.00924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0.176401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719.487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-0.00981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1.61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1.62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10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3.917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633.381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-0.0107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2.03</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2.04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15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7.83</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720.627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-0.00979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2.39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11.743</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720.627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-0.00979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2.75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2.76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0">
                <a:tc>
                  <a:txBody>
                    <a:bodyPr/>
                    <a:lstStyle/>
                    <a:p>
                      <a:pPr algn="ctr" fontAlgn="ctr"/>
                      <a:r>
                        <a:rPr lang="en-US" sz="600" u="none" strike="noStrike">
                          <a:effectLst/>
                        </a:rPr>
                        <a:t>25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15.656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720.627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-0.00979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3.11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3.12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30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19.569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720.627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-0.00979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3.48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3.49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0.004549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650.645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-0.0205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-0.00152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0.019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0.096986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720.992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-0.0198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1.63</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1.65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10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0.21397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738.366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-0.0196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3.26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3.28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15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3.371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738.688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-0.0196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3.88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6.607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738.688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-0.0196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4.46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4.48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25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9.843</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738.688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-0.0196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5.05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5.07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30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13.079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738.688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-0.0196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5.64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5.66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0.004661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661.043</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-0.0304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-0.00155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0.0288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uA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0.080387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722.043</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-0.0298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1.64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1.67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10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0.120089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739.289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-0.0296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3.29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3.32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15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0.313636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749.342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-0.0295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4.92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3.082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749.342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-0.0295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5.64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5.67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25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5.853</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749.342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-0.0295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6.38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6.41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30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8.624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749.342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-0.0295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7.13</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7.15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0.004722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668.512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-0.0403</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-0.00157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38.7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uA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0.070891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723.019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-0.0398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1.64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1.68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10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0.102688</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739.891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-0.0396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3.3</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3.34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15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0.136886</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750.311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-0.0395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4.95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4.99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0.518694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756.949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-0.0394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6.49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6.53</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25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2.952</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756.949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-0.0394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7.35</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7.39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r>
              <a:tr h="152195">
                <a:tc>
                  <a:txBody>
                    <a:bodyPr/>
                    <a:lstStyle/>
                    <a:p>
                      <a:pPr algn="ctr" fontAlgn="ctr"/>
                      <a:r>
                        <a:rPr lang="en-US" sz="600" u="none" strike="noStrike">
                          <a:effectLst/>
                        </a:rPr>
                        <a:t>30</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4.7</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5.384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756.949</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mV</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-0.0394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8.21</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mA</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a:effectLst/>
                        </a:rPr>
                        <a:t>8.24</a:t>
                      </a:r>
                      <a:endParaRPr lang="en-US" sz="600" b="0" i="0" u="none" strike="noStrike">
                        <a:solidFill>
                          <a:srgbClr val="000000"/>
                        </a:solidFill>
                        <a:effectLst/>
                        <a:latin typeface="Calibri" panose="020F0502020204030204" pitchFamily="34" charset="0"/>
                      </a:endParaRPr>
                    </a:p>
                  </a:txBody>
                  <a:tcPr marL="4919" marR="4919" marT="4919" marB="0" anchor="ctr"/>
                </a:tc>
                <a:tc>
                  <a:txBody>
                    <a:bodyPr/>
                    <a:lstStyle/>
                    <a:p>
                      <a:pPr algn="ctr" fontAlgn="ctr"/>
                      <a:r>
                        <a:rPr lang="en-US" sz="600" u="none" strike="noStrike" dirty="0">
                          <a:effectLst/>
                        </a:rPr>
                        <a:t>mA</a:t>
                      </a:r>
                      <a:endParaRPr lang="en-US" sz="600" b="0" i="0" u="none" strike="noStrike" dirty="0">
                        <a:solidFill>
                          <a:srgbClr val="000000"/>
                        </a:solidFill>
                        <a:effectLst/>
                        <a:latin typeface="Calibri" panose="020F0502020204030204" pitchFamily="34" charset="0"/>
                      </a:endParaRPr>
                    </a:p>
                  </a:txBody>
                  <a:tcPr marL="4919" marR="4919" marT="4919" marB="0" anchor="ctr"/>
                </a:tc>
              </a:tr>
            </a:tbl>
          </a:graphicData>
        </a:graphic>
      </p:graphicFrame>
    </p:spTree>
    <p:extLst>
      <p:ext uri="{BB962C8B-B14F-4D97-AF65-F5344CB8AC3E}">
        <p14:creationId xmlns:p14="http://schemas.microsoft.com/office/powerpoint/2010/main" val="753215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27</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947175655"/>
              </p:ext>
            </p:extLst>
          </p:nvPr>
        </p:nvGraphicFramePr>
        <p:xfrm>
          <a:off x="3155487" y="176664"/>
          <a:ext cx="5758128" cy="5356848"/>
        </p:xfrm>
        <a:graphic>
          <a:graphicData uri="http://schemas.openxmlformats.org/drawingml/2006/table">
            <a:tbl>
              <a:tblPr>
                <a:tableStyleId>{5C22544A-7EE6-4342-B048-85BDC9FD1C3A}</a:tableStyleId>
              </a:tblPr>
              <a:tblGrid>
                <a:gridCol w="479844"/>
                <a:gridCol w="479844"/>
                <a:gridCol w="479844"/>
                <a:gridCol w="479844"/>
                <a:gridCol w="479844"/>
                <a:gridCol w="479844"/>
                <a:gridCol w="479844"/>
                <a:gridCol w="479844"/>
                <a:gridCol w="479844"/>
                <a:gridCol w="479844"/>
                <a:gridCol w="479844"/>
                <a:gridCol w="479844"/>
              </a:tblGrid>
              <a:tr h="127544">
                <a:tc>
                  <a:txBody>
                    <a:bodyPr/>
                    <a:lstStyle/>
                    <a:p>
                      <a:pPr algn="ctr" fontAlgn="ctr"/>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0.004761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674.35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-0.0503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-0.00159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48.7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0.064334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723.949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dirty="0">
                          <a:effectLst/>
                        </a:rPr>
                        <a:t>-0.0498</a:t>
                      </a:r>
                      <a:endParaRPr lang="en-US" sz="500" b="0" i="0" u="none" strike="noStrike" dirty="0">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1.65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1.69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0.092656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740.454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-0.0496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3.3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3.35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0.118489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750.761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-0.0495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4.96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5.01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0.151931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758.313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-0.0494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6.62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6.67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0.745429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762.863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-0.0494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8.08</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8.13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2.921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762.863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-0.0494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9.03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9.08</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0.004789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679.149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-60.2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-0.0016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58.6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0.059389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724.844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-59.8</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1.65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1.71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0.08565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740.999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-59.6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3.3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3.36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108.031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751.181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-59.5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4.96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5.02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0.131917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758.688</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-59.4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6.62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6.68</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0.167084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764.646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-59.4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8.28</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8.34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0.983473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767.712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-59.3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9.67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9.73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0.00481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683.229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-70.2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-0.0016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68.6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0.05546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725.711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1.65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1.72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0.080302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741.529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-69.6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3.31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3.38</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0.100746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751.587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-69.5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4.97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5.04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0.120901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759.036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-69.4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6.63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0.144389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764.98</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-69.4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8.29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8.35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0.184061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769.914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-69.3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9.94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0.004827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686.779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-80.1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-0.00161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78.5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0.005223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726.551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1.65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1.73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0.076001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742.049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-79.6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3.31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3.39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0.095179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751.984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-79.5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4.97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5.05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0.113308</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759.371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-79.4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6.63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6.71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0.13258</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765.285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-79.3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8.29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8.37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0.156674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770.227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-79.3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9.95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0.004841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689.925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-90.1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-0.00161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88.5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0.049502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727.369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1.65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1.74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0.07242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742.56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-89.6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3.31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3.4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0.090692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752.375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-89.5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4.97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5.06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0.107531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759.7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-89.4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6.63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6.72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0.124589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765.578</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-89.3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8.29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8.38</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0.143715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770.504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-89.3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9.95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0.004853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692.751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-100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-0.00161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98.5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uA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0.04716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728.166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1.65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1.75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10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0.069365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743.062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-99.6</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3.31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3.41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15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0.086945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752.761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-99.5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4.97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5.07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20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0.102883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760.024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-99.4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6.63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6.73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25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0.118564</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765.865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-99.3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8.29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8.39</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r>
              <a:tr h="127544">
                <a:tc>
                  <a:txBody>
                    <a:bodyPr/>
                    <a:lstStyle/>
                    <a:p>
                      <a:pPr algn="ctr" fontAlgn="ctr"/>
                      <a:r>
                        <a:rPr lang="en-US" sz="500" u="none" strike="noStrike">
                          <a:effectLst/>
                        </a:rPr>
                        <a:t>30</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10.7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0.135192</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770.77</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mV</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-99.3</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9.95</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mA</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a:effectLst/>
                        </a:rPr>
                        <a:t>10.1</a:t>
                      </a:r>
                      <a:endParaRPr lang="en-US" sz="500" b="0" i="0" u="none" strike="noStrike">
                        <a:solidFill>
                          <a:srgbClr val="000000"/>
                        </a:solidFill>
                        <a:effectLst/>
                        <a:latin typeface="Calibri" panose="020F0502020204030204" pitchFamily="34" charset="0"/>
                      </a:endParaRPr>
                    </a:p>
                  </a:txBody>
                  <a:tcPr marL="4345" marR="4345" marT="4345" marB="0" anchor="ctr"/>
                </a:tc>
                <a:tc>
                  <a:txBody>
                    <a:bodyPr/>
                    <a:lstStyle/>
                    <a:p>
                      <a:pPr algn="ctr" fontAlgn="ctr"/>
                      <a:r>
                        <a:rPr lang="en-US" sz="500" u="none" strike="noStrike" dirty="0">
                          <a:effectLst/>
                        </a:rPr>
                        <a:t>mA</a:t>
                      </a:r>
                      <a:endParaRPr lang="en-US" sz="500" b="0" i="0" u="none" strike="noStrike" dirty="0">
                        <a:solidFill>
                          <a:srgbClr val="000000"/>
                        </a:solidFill>
                        <a:effectLst/>
                        <a:latin typeface="Calibri" panose="020F0502020204030204" pitchFamily="34" charset="0"/>
                      </a:endParaRPr>
                    </a:p>
                  </a:txBody>
                  <a:tcPr marL="4345" marR="4345" marT="4345" marB="0" anchor="ctr"/>
                </a:tc>
              </a:tr>
            </a:tbl>
          </a:graphicData>
        </a:graphic>
      </p:graphicFrame>
    </p:spTree>
    <p:extLst>
      <p:ext uri="{BB962C8B-B14F-4D97-AF65-F5344CB8AC3E}">
        <p14:creationId xmlns:p14="http://schemas.microsoft.com/office/powerpoint/2010/main" val="35549954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28</a:t>
            </a:fld>
            <a:endParaRPr lang="en-US"/>
          </a:p>
        </p:txBody>
      </p:sp>
      <p:pic>
        <p:nvPicPr>
          <p:cNvPr id="5" name="Picture 4"/>
          <p:cNvPicPr>
            <a:picLocks noChangeAspect="1"/>
          </p:cNvPicPr>
          <p:nvPr/>
        </p:nvPicPr>
        <p:blipFill>
          <a:blip r:embed="rId2"/>
          <a:stretch>
            <a:fillRect/>
          </a:stretch>
        </p:blipFill>
        <p:spPr>
          <a:xfrm>
            <a:off x="2923408" y="0"/>
            <a:ext cx="6134100" cy="5619750"/>
          </a:xfrm>
          <a:prstGeom prst="rect">
            <a:avLst/>
          </a:prstGeom>
        </p:spPr>
      </p:pic>
    </p:spTree>
    <p:extLst>
      <p:ext uri="{BB962C8B-B14F-4D97-AF65-F5344CB8AC3E}">
        <p14:creationId xmlns:p14="http://schemas.microsoft.com/office/powerpoint/2010/main" val="28959793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29</a:t>
            </a:fld>
            <a:endParaRPr lang="en-US"/>
          </a:p>
        </p:txBody>
      </p:sp>
      <p:pic>
        <p:nvPicPr>
          <p:cNvPr id="4" name="Picture 3"/>
          <p:cNvPicPr>
            <a:picLocks noChangeAspect="1"/>
          </p:cNvPicPr>
          <p:nvPr/>
        </p:nvPicPr>
        <p:blipFill>
          <a:blip r:embed="rId2"/>
          <a:stretch>
            <a:fillRect/>
          </a:stretch>
        </p:blipFill>
        <p:spPr>
          <a:xfrm>
            <a:off x="3543300" y="1352550"/>
            <a:ext cx="5105400" cy="4152900"/>
          </a:xfrm>
          <a:prstGeom prst="rect">
            <a:avLst/>
          </a:prstGeom>
        </p:spPr>
      </p:pic>
    </p:spTree>
    <p:extLst>
      <p:ext uri="{BB962C8B-B14F-4D97-AF65-F5344CB8AC3E}">
        <p14:creationId xmlns:p14="http://schemas.microsoft.com/office/powerpoint/2010/main" val="41563686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5066" y="828813"/>
            <a:ext cx="7002162" cy="3046988"/>
          </a:xfrm>
          <a:prstGeom prst="rect">
            <a:avLst/>
          </a:prstGeom>
          <a:noFill/>
        </p:spPr>
        <p:txBody>
          <a:bodyPr wrap="square" rtlCol="0">
            <a:spAutoFit/>
          </a:bodyPr>
          <a:lstStyle/>
          <a:p>
            <a:pPr algn="ctr"/>
            <a:r>
              <a:rPr lang="en-US" sz="9600" dirty="0" smtClean="0"/>
              <a:t>LAB 1:</a:t>
            </a:r>
            <a:endParaRPr lang="en-US" sz="9600" dirty="0"/>
          </a:p>
          <a:p>
            <a:pPr algn="ctr"/>
            <a:r>
              <a:rPr lang="en-US" sz="9600" dirty="0" smtClean="0"/>
              <a:t>DIODES</a:t>
            </a:r>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3</a:t>
            </a:fld>
            <a:endParaRPr lang="en-US"/>
          </a:p>
        </p:txBody>
      </p:sp>
    </p:spTree>
    <p:extLst>
      <p:ext uri="{BB962C8B-B14F-4D97-AF65-F5344CB8AC3E}">
        <p14:creationId xmlns:p14="http://schemas.microsoft.com/office/powerpoint/2010/main" val="3090492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Summary and conclusions</a:t>
            </a:r>
            <a:endParaRPr lang="en-US" u="sng"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30</a:t>
            </a:fld>
            <a:endParaRPr lang="en-US"/>
          </a:p>
        </p:txBody>
      </p:sp>
      <p:sp>
        <p:nvSpPr>
          <p:cNvPr id="5" name="TextBox 4"/>
          <p:cNvSpPr txBox="1"/>
          <p:nvPr/>
        </p:nvSpPr>
        <p:spPr>
          <a:xfrm>
            <a:off x="685800" y="2065867"/>
            <a:ext cx="9490290" cy="1200329"/>
          </a:xfrm>
          <a:prstGeom prst="rect">
            <a:avLst/>
          </a:prstGeom>
          <a:noFill/>
        </p:spPr>
        <p:txBody>
          <a:bodyPr wrap="none" rtlCol="0">
            <a:spAutoFit/>
          </a:bodyPr>
          <a:lstStyle/>
          <a:p>
            <a:r>
              <a:rPr lang="en-US" sz="2400" dirty="0" smtClean="0"/>
              <a:t>We made a </a:t>
            </a:r>
            <a:r>
              <a:rPr lang="en-US" sz="2400" dirty="0" err="1" smtClean="0"/>
              <a:t>chararistic</a:t>
            </a:r>
            <a:r>
              <a:rPr lang="en-US" sz="2400" dirty="0" smtClean="0"/>
              <a:t> curve of both NPN and PNP and found that they </a:t>
            </a:r>
          </a:p>
          <a:p>
            <a:r>
              <a:rPr lang="en-US" sz="2400" dirty="0" smtClean="0"/>
              <a:t> function very similar to each other. The lab was very time consuming and  </a:t>
            </a:r>
          </a:p>
          <a:p>
            <a:r>
              <a:rPr lang="en-US" sz="2400" dirty="0" smtClean="0"/>
              <a:t>The results matched what was in our text.</a:t>
            </a:r>
          </a:p>
        </p:txBody>
      </p:sp>
    </p:spTree>
    <p:extLst>
      <p:ext uri="{BB962C8B-B14F-4D97-AF65-F5344CB8AC3E}">
        <p14:creationId xmlns:p14="http://schemas.microsoft.com/office/powerpoint/2010/main" val="36388105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5374" y="442339"/>
            <a:ext cx="10664190" cy="4524315"/>
          </a:xfrm>
          <a:prstGeom prst="rect">
            <a:avLst/>
          </a:prstGeom>
        </p:spPr>
        <p:txBody>
          <a:bodyPr wrap="square">
            <a:spAutoFit/>
          </a:bodyPr>
          <a:lstStyle/>
          <a:p>
            <a:pPr algn="ctr"/>
            <a:r>
              <a:rPr lang="en-US" sz="9600" dirty="0" smtClean="0"/>
              <a:t>LAB </a:t>
            </a:r>
            <a:r>
              <a:rPr lang="en-US" sz="9600" dirty="0"/>
              <a:t>4</a:t>
            </a:r>
            <a:r>
              <a:rPr lang="en-US" sz="9600" dirty="0" smtClean="0"/>
              <a:t>:</a:t>
            </a:r>
          </a:p>
          <a:p>
            <a:pPr algn="ctr"/>
            <a:r>
              <a:rPr lang="en-US" sz="9600" dirty="0" smtClean="0"/>
              <a:t>TRANSISTOR</a:t>
            </a:r>
          </a:p>
          <a:p>
            <a:pPr algn="ctr"/>
            <a:r>
              <a:rPr lang="en-US" sz="9600" dirty="0" smtClean="0"/>
              <a:t>CIRCUITS</a:t>
            </a:r>
            <a:endParaRPr lang="en-US" sz="9600" dirty="0" smtClean="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31</a:t>
            </a:fld>
            <a:endParaRPr lang="en-US"/>
          </a:p>
        </p:txBody>
      </p:sp>
    </p:spTree>
    <p:extLst>
      <p:ext uri="{BB962C8B-B14F-4D97-AF65-F5344CB8AC3E}">
        <p14:creationId xmlns:p14="http://schemas.microsoft.com/office/powerpoint/2010/main" val="4536091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637" y="915577"/>
            <a:ext cx="10924209" cy="2585323"/>
          </a:xfrm>
          <a:prstGeom prst="rect">
            <a:avLst/>
          </a:prstGeom>
          <a:noFill/>
        </p:spPr>
        <p:txBody>
          <a:bodyPr wrap="none" rtlCol="0">
            <a:spAutoFit/>
          </a:bodyPr>
          <a:lstStyle/>
          <a:p>
            <a:pPr marL="285750" indent="-285750">
              <a:buFont typeface="Arial" panose="020B0604020202020204" pitchFamily="34" charset="0"/>
              <a:buChar char="•"/>
            </a:pPr>
            <a:r>
              <a:rPr lang="en-US" dirty="0" smtClean="0"/>
              <a:t>Objective</a:t>
            </a:r>
          </a:p>
          <a:p>
            <a:pPr lvl="1"/>
            <a:r>
              <a:rPr lang="en-US" dirty="0" smtClean="0"/>
              <a:t>To learn how a transistor can be used as a voltage </a:t>
            </a:r>
            <a:r>
              <a:rPr lang="en-US" dirty="0" smtClean="0"/>
              <a:t>divider</a:t>
            </a:r>
            <a:r>
              <a:rPr lang="en-US" dirty="0"/>
              <a:t> </a:t>
            </a:r>
            <a:r>
              <a:rPr lang="en-US" dirty="0" smtClean="0"/>
              <a:t>and how a transistor works in a Swamped Common</a:t>
            </a:r>
          </a:p>
          <a:p>
            <a:pPr lvl="1"/>
            <a:r>
              <a:rPr lang="en-US" dirty="0" smtClean="0"/>
              <a:t>Emitter Circuit.</a:t>
            </a:r>
            <a:endParaRPr lang="en-US" dirty="0" smtClean="0"/>
          </a:p>
          <a:p>
            <a:pPr marL="285750" indent="-285750">
              <a:buFont typeface="Arial" panose="020B0604020202020204" pitchFamily="34" charset="0"/>
              <a:buChar char="•"/>
            </a:pPr>
            <a:r>
              <a:rPr lang="en-US" dirty="0" smtClean="0"/>
              <a:t>Equipment and Material</a:t>
            </a:r>
          </a:p>
          <a:p>
            <a:pPr lvl="1"/>
            <a:r>
              <a:rPr lang="en-US" dirty="0" smtClean="0"/>
              <a:t>Bench 6, Elvis S#1677D1F, </a:t>
            </a:r>
            <a:r>
              <a:rPr lang="en-US" dirty="0" smtClean="0"/>
              <a:t>4 </a:t>
            </a:r>
            <a:r>
              <a:rPr lang="en-US" dirty="0" smtClean="0"/>
              <a:t>X </a:t>
            </a:r>
            <a:r>
              <a:rPr lang="en-US" dirty="0" smtClean="0"/>
              <a:t>100 </a:t>
            </a:r>
            <a:r>
              <a:rPr lang="en-US" dirty="0" smtClean="0"/>
              <a:t>Ohm Resistors, </a:t>
            </a:r>
            <a:r>
              <a:rPr lang="en-US" dirty="0" smtClean="0"/>
              <a:t>4 </a:t>
            </a:r>
            <a:r>
              <a:rPr lang="en-US" dirty="0" smtClean="0"/>
              <a:t>X 33K Ohm </a:t>
            </a:r>
            <a:r>
              <a:rPr lang="en-US" dirty="0" smtClean="0"/>
              <a:t>resistor,2 X 2N3904, 2 X 1µF Capacitor, 2 X 200</a:t>
            </a:r>
          </a:p>
          <a:p>
            <a:pPr lvl="1"/>
            <a:r>
              <a:rPr lang="en-US" dirty="0" smtClean="0"/>
              <a:t>Ohm Resistor,</a:t>
            </a:r>
            <a:r>
              <a:rPr lang="en-US" dirty="0" smtClean="0"/>
              <a:t> </a:t>
            </a:r>
            <a:r>
              <a:rPr lang="en-US" dirty="0" smtClean="0"/>
              <a:t>GW </a:t>
            </a:r>
            <a:r>
              <a:rPr lang="en-US" dirty="0" err="1" smtClean="0"/>
              <a:t>Instek</a:t>
            </a:r>
            <a:r>
              <a:rPr lang="en-US" dirty="0" smtClean="0"/>
              <a:t> Digital </a:t>
            </a:r>
            <a:r>
              <a:rPr lang="en-US" dirty="0" err="1" smtClean="0"/>
              <a:t>Multimeter</a:t>
            </a:r>
            <a:r>
              <a:rPr lang="en-US" dirty="0" smtClean="0"/>
              <a:t> , </a:t>
            </a:r>
            <a:r>
              <a:rPr lang="en-US" dirty="0" smtClean="0"/>
              <a:t>2 X 5 </a:t>
            </a:r>
            <a:r>
              <a:rPr lang="en-US" dirty="0" smtClean="0"/>
              <a:t>Volt DC Power Supply, Jumper </a:t>
            </a:r>
            <a:r>
              <a:rPr lang="en-US" dirty="0" smtClean="0"/>
              <a:t>Wires and 1 Variable AC</a:t>
            </a:r>
          </a:p>
          <a:p>
            <a:pPr lvl="1"/>
            <a:r>
              <a:rPr lang="en-US" dirty="0" smtClean="0"/>
              <a:t>Power Supply</a:t>
            </a:r>
            <a:r>
              <a:rPr lang="en-US" dirty="0" smtClean="0"/>
              <a:t>.</a:t>
            </a:r>
            <a:endParaRPr lang="en-US" dirty="0" smtClean="0"/>
          </a:p>
          <a:p>
            <a:pPr marL="285750" indent="-285750">
              <a:buFont typeface="Arial" panose="020B0604020202020204" pitchFamily="34" charset="0"/>
              <a:buChar char="•"/>
            </a:pPr>
            <a:r>
              <a:rPr lang="en-US" dirty="0" smtClean="0"/>
              <a:t>Research and Information</a:t>
            </a:r>
          </a:p>
          <a:p>
            <a:pPr lvl="1"/>
            <a:r>
              <a:rPr lang="en-US" dirty="0" smtClean="0"/>
              <a:t>http://ivytechengineering.com/stores/transistors/files/2n3904.pdf</a:t>
            </a:r>
          </a:p>
        </p:txBody>
      </p:sp>
      <p:sp>
        <p:nvSpPr>
          <p:cNvPr id="8" name="Footer Placeholder 7"/>
          <p:cNvSpPr>
            <a:spLocks noGrp="1"/>
          </p:cNvSpPr>
          <p:nvPr>
            <p:ph type="ftr" sz="quarter" idx="11"/>
          </p:nvPr>
        </p:nvSpPr>
        <p:spPr/>
        <p:txBody>
          <a:bodyPr/>
          <a:lstStyle/>
          <a:p>
            <a:r>
              <a:rPr lang="en-US" smtClean="0"/>
              <a:t>EECT 121-S1C Lab Notebook</a:t>
            </a:r>
            <a:endParaRPr lang="en-US"/>
          </a:p>
        </p:txBody>
      </p:sp>
      <p:sp>
        <p:nvSpPr>
          <p:cNvPr id="9" name="Slide Number Placeholder 8"/>
          <p:cNvSpPr>
            <a:spLocks noGrp="1"/>
          </p:cNvSpPr>
          <p:nvPr>
            <p:ph type="sldNum" sz="quarter" idx="12"/>
          </p:nvPr>
        </p:nvSpPr>
        <p:spPr/>
        <p:txBody>
          <a:bodyPr/>
          <a:lstStyle/>
          <a:p>
            <a:fld id="{9D66C57A-5642-4947-9237-561AB86CA358}" type="slidenum">
              <a:rPr lang="en-US" smtClean="0"/>
              <a:t>32</a:t>
            </a:fld>
            <a:endParaRPr lang="en-US"/>
          </a:p>
        </p:txBody>
      </p:sp>
    </p:spTree>
    <p:extLst>
      <p:ext uri="{BB962C8B-B14F-4D97-AF65-F5344CB8AC3E}">
        <p14:creationId xmlns:p14="http://schemas.microsoft.com/office/powerpoint/2010/main" val="40855891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u="sng" dirty="0" smtClean="0"/>
              <a:t>Procedures and results</a:t>
            </a:r>
            <a:endParaRPr lang="en-US" sz="4800" u="sng"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33</a:t>
            </a:fld>
            <a:endParaRPr lang="en-US"/>
          </a:p>
        </p:txBody>
      </p:sp>
      <p:sp>
        <p:nvSpPr>
          <p:cNvPr id="5" name="TextBox 4"/>
          <p:cNvSpPr txBox="1"/>
          <p:nvPr/>
        </p:nvSpPr>
        <p:spPr>
          <a:xfrm>
            <a:off x="685800" y="2205446"/>
            <a:ext cx="10423303"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a:t> </a:t>
            </a:r>
            <a:r>
              <a:rPr lang="en-US" sz="2400" dirty="0" smtClean="0"/>
              <a:t>Build the circuit and test how the transistor can be used as a voltage divider.</a:t>
            </a:r>
          </a:p>
          <a:p>
            <a:r>
              <a:rPr lang="en-US" sz="2400" dirty="0" smtClean="0"/>
              <a:t>      Placed information into excel spreadsheet</a:t>
            </a:r>
            <a:r>
              <a:rPr lang="en-US" sz="2400" dirty="0" smtClean="0"/>
              <a:t>.</a:t>
            </a:r>
          </a:p>
          <a:p>
            <a:pPr marL="342900" indent="-342900">
              <a:buFont typeface="Arial" panose="020B0604020202020204" pitchFamily="34" charset="0"/>
              <a:buChar char="•"/>
            </a:pPr>
            <a:r>
              <a:rPr lang="en-US" sz="2400" dirty="0" smtClean="0"/>
              <a:t>Build the Swamped Common Emitter Circuit and entered results in spreadsheet.</a:t>
            </a:r>
            <a:endParaRPr lang="en-US" sz="2400" dirty="0" smtClean="0"/>
          </a:p>
        </p:txBody>
      </p:sp>
    </p:spTree>
    <p:extLst>
      <p:ext uri="{BB962C8B-B14F-4D97-AF65-F5344CB8AC3E}">
        <p14:creationId xmlns:p14="http://schemas.microsoft.com/office/powerpoint/2010/main" val="22853029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34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96671889"/>
              </p:ext>
            </p:extLst>
          </p:nvPr>
        </p:nvGraphicFramePr>
        <p:xfrm>
          <a:off x="1947988" y="893169"/>
          <a:ext cx="8224268" cy="4696100"/>
        </p:xfrm>
        <a:graphic>
          <a:graphicData uri="http://schemas.openxmlformats.org/drawingml/2006/table">
            <a:tbl>
              <a:tblPr>
                <a:tableStyleId>{5C22544A-7EE6-4342-B048-85BDC9FD1C3A}</a:tableStyleId>
              </a:tblPr>
              <a:tblGrid>
                <a:gridCol w="830129"/>
                <a:gridCol w="633294"/>
                <a:gridCol w="616178"/>
                <a:gridCol w="547714"/>
                <a:gridCol w="667527"/>
                <a:gridCol w="547714"/>
                <a:gridCol w="547714"/>
                <a:gridCol w="547714"/>
                <a:gridCol w="547714"/>
                <a:gridCol w="547714"/>
                <a:gridCol w="547714"/>
                <a:gridCol w="547714"/>
                <a:gridCol w="547714"/>
                <a:gridCol w="547714"/>
              </a:tblGrid>
              <a:tr h="352490">
                <a:tc gridSpan="14">
                  <a:txBody>
                    <a:bodyPr/>
                    <a:lstStyle/>
                    <a:p>
                      <a:pPr algn="ctr" fontAlgn="ctr"/>
                      <a:r>
                        <a:rPr lang="en-US" sz="1800" u="none" strike="noStrike">
                          <a:effectLst/>
                        </a:rPr>
                        <a:t>VOLTAGE DIVIDER LAB 4</a:t>
                      </a:r>
                      <a:endParaRPr lang="en-US" sz="1800" b="0" i="0" u="none" strike="noStrike">
                        <a:solidFill>
                          <a:srgbClr val="000000"/>
                        </a:solidFill>
                        <a:effectLst/>
                        <a:latin typeface="Calibri" panose="020F050202020403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19553">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gridSpan="2">
                  <a:txBody>
                    <a:bodyPr/>
                    <a:lstStyle/>
                    <a:p>
                      <a:pPr algn="ctr" fontAlgn="b"/>
                      <a:r>
                        <a:rPr lang="en-US" sz="1000" u="none" strike="noStrike">
                          <a:effectLst/>
                        </a:rPr>
                        <a:t>SWITCH CLOSED</a:t>
                      </a:r>
                      <a:endParaRPr lang="en-US" sz="1000" b="0"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000" u="none" strike="noStrike">
                          <a:effectLst/>
                        </a:rPr>
                        <a:t>SWITCH OPEN</a:t>
                      </a:r>
                      <a:endParaRPr lang="en-US" sz="1000" b="0"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391656">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000" u="none" strike="noStrike">
                          <a:effectLst/>
                        </a:rPr>
                        <a:t>SIMULATED</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MEASURED</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SIMULATED</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MEASURED</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V1=</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4.94</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4.94</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V2=</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4.94</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4.94</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R1=</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200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196</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200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196</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R2=</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33000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33065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33000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33065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R3=</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200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197</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200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197</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PROBE 1 V=</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2.84</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3.09</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0.219</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PROBE 2 V=</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4.94</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4.94</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PROBE 3 V=</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4.94</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4.94</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PROBE 4 V=</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PROBE 5 V=</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2.91</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2.58</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4.94</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PROBE 6 V=</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2.11</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2.38</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PROBE 1 A=</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0.065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0.054</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PROBE 2 A=</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10.5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11.7</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PROBE 3 A=</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10.5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11.7</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PROBE 4 A=</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10.5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NA</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PROBE 5 A=</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10.5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11.7</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r>
              <a:tr h="219553">
                <a:tc>
                  <a:txBody>
                    <a:bodyPr/>
                    <a:lstStyle/>
                    <a:p>
                      <a:pPr algn="ctr" fontAlgn="ctr"/>
                      <a:r>
                        <a:rPr lang="en-US" sz="1000" u="none" strike="noStrike">
                          <a:effectLst/>
                        </a:rPr>
                        <a:t>PROBE 6 A=</a:t>
                      </a:r>
                      <a:endParaRPr lang="en-US" sz="10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000" u="none" strike="noStrike">
                          <a:effectLst/>
                        </a:rPr>
                        <a:t>10.5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11.5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r>
            </a:tbl>
          </a:graphicData>
        </a:graphic>
      </p:graphicFrame>
    </p:spTree>
    <p:extLst>
      <p:ext uri="{BB962C8B-B14F-4D97-AF65-F5344CB8AC3E}">
        <p14:creationId xmlns:p14="http://schemas.microsoft.com/office/powerpoint/2010/main" val="35951598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35</a:t>
            </a:fld>
            <a:endParaRPr lang="en-US"/>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666" y="514350"/>
            <a:ext cx="7397263" cy="535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1823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36</a:t>
            </a:fld>
            <a:endParaRPr lang="en-US"/>
          </a:p>
        </p:txBody>
      </p:sp>
      <p:pic>
        <p:nvPicPr>
          <p:cNvPr id="4" name="Picture 3"/>
          <p:cNvPicPr>
            <a:picLocks noChangeAspect="1"/>
          </p:cNvPicPr>
          <p:nvPr/>
        </p:nvPicPr>
        <p:blipFill>
          <a:blip r:embed="rId2"/>
          <a:stretch>
            <a:fillRect/>
          </a:stretch>
        </p:blipFill>
        <p:spPr>
          <a:xfrm>
            <a:off x="2991468" y="0"/>
            <a:ext cx="5734050" cy="5619750"/>
          </a:xfrm>
          <a:prstGeom prst="rect">
            <a:avLst/>
          </a:prstGeom>
        </p:spPr>
      </p:pic>
    </p:spTree>
    <p:extLst>
      <p:ext uri="{BB962C8B-B14F-4D97-AF65-F5344CB8AC3E}">
        <p14:creationId xmlns:p14="http://schemas.microsoft.com/office/powerpoint/2010/main" val="9336675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37</a:t>
            </a:fld>
            <a:endParaRPr lang="en-US"/>
          </a:p>
        </p:txBody>
      </p:sp>
      <p:pic>
        <p:nvPicPr>
          <p:cNvPr id="4" name="Picture 3"/>
          <p:cNvPicPr>
            <a:picLocks noChangeAspect="1"/>
          </p:cNvPicPr>
          <p:nvPr/>
        </p:nvPicPr>
        <p:blipFill>
          <a:blip r:embed="rId2"/>
          <a:stretch>
            <a:fillRect/>
          </a:stretch>
        </p:blipFill>
        <p:spPr>
          <a:xfrm rot="5400000">
            <a:off x="3200706" y="323720"/>
            <a:ext cx="5540138" cy="5070230"/>
          </a:xfrm>
          <a:prstGeom prst="rect">
            <a:avLst/>
          </a:prstGeom>
        </p:spPr>
      </p:pic>
    </p:spTree>
    <p:extLst>
      <p:ext uri="{BB962C8B-B14F-4D97-AF65-F5344CB8AC3E}">
        <p14:creationId xmlns:p14="http://schemas.microsoft.com/office/powerpoint/2010/main" val="24085843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38</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277189041"/>
              </p:ext>
            </p:extLst>
          </p:nvPr>
        </p:nvGraphicFramePr>
        <p:xfrm>
          <a:off x="773112" y="647859"/>
          <a:ext cx="6985000" cy="3048000"/>
        </p:xfrm>
        <a:graphic>
          <a:graphicData uri="http://schemas.openxmlformats.org/drawingml/2006/table">
            <a:tbl>
              <a:tblPr>
                <a:tableStyleId>{5C22544A-7EE6-4342-B048-85BDC9FD1C3A}</a:tableStyleId>
              </a:tblPr>
              <a:tblGrid>
                <a:gridCol w="1270000"/>
                <a:gridCol w="609600"/>
                <a:gridCol w="1168400"/>
                <a:gridCol w="385128"/>
                <a:gridCol w="503872"/>
                <a:gridCol w="609600"/>
                <a:gridCol w="609600"/>
                <a:gridCol w="609600"/>
                <a:gridCol w="609600"/>
                <a:gridCol w="609600"/>
              </a:tblGrid>
              <a:tr h="190500">
                <a:tc>
                  <a:txBody>
                    <a:bodyPr/>
                    <a:lstStyle/>
                    <a:p>
                      <a:pPr algn="ctr" fontAlgn="ctr"/>
                      <a:r>
                        <a:rPr lang="en-US" sz="1100" u="sng" strike="noStrike">
                          <a:effectLst/>
                        </a:rPr>
                        <a:t>Items Used </a:t>
                      </a:r>
                      <a:endParaRPr lang="en-US" sz="1100" b="1" i="1" u="sng"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en-US" sz="1100" b="0" i="0" u="sng"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sng" strike="noStrike" dirty="0">
                          <a:effectLst/>
                        </a:rPr>
                        <a:t>Voltage Measured</a:t>
                      </a:r>
                      <a:endParaRPr lang="en-US" sz="1100" b="1" i="1" u="sng"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1" i="1" u="sng"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gridSpan="4">
                  <a:txBody>
                    <a:bodyPr/>
                    <a:lstStyle/>
                    <a:p>
                      <a:pPr algn="ctr" fontAlgn="ctr"/>
                      <a:r>
                        <a:rPr lang="en-US" sz="1100" u="none" strike="noStrike">
                          <a:effectLst/>
                        </a:rPr>
                        <a:t>Swamped Common-Emitter</a:t>
                      </a:r>
                      <a:endParaRPr lang="en-US" sz="1100" b="0" i="0" u="none" strike="noStrike">
                        <a:solidFill>
                          <a:srgbClr val="000000"/>
                        </a:solidFill>
                        <a:effectLst/>
                        <a:latin typeface="Calibri" panose="020F050202020403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190500">
                <a:tc>
                  <a:txBody>
                    <a:bodyPr/>
                    <a:lstStyle/>
                    <a:p>
                      <a:pPr algn="ctr" fontAlgn="ctr"/>
                      <a:r>
                        <a:rPr lang="en-US" sz="1100" u="sng" strike="noStrike">
                          <a:effectLst/>
                        </a:rPr>
                        <a:t>5* 33kOhm resistors</a:t>
                      </a:r>
                      <a:endParaRPr lang="en-US" sz="1100" b="0" i="0" u="sng"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en-US" sz="1100" b="0" i="0" u="sng"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4.1826</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LED 1</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a:txBody>
                    <a:bodyPr/>
                    <a:lstStyle/>
                    <a:p>
                      <a:pPr algn="ctr" fontAlgn="ctr"/>
                      <a:r>
                        <a:rPr lang="en-US" sz="1100" u="sng" strike="noStrike">
                          <a:effectLst/>
                        </a:rPr>
                        <a:t>2* 1uF Capacitors</a:t>
                      </a:r>
                      <a:endParaRPr lang="en-US" sz="1100" b="0" i="0" u="sng"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en-US" sz="1100" b="0" i="0" u="sng"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LED 2</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a:txBody>
                    <a:bodyPr/>
                    <a:lstStyle/>
                    <a:p>
                      <a:pPr algn="ctr" fontAlgn="ctr"/>
                      <a:r>
                        <a:rPr lang="en-US" sz="1100" u="sng" strike="noStrike">
                          <a:effectLst/>
                        </a:rPr>
                        <a:t>1* 2N3904 Transitor</a:t>
                      </a:r>
                      <a:endParaRPr lang="en-US" sz="1100" b="0" i="0" u="sng"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en-US" sz="1100" b="0" i="0" u="sng"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4.9365</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R1</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gridSpan="2">
                  <a:txBody>
                    <a:bodyPr/>
                    <a:lstStyle/>
                    <a:p>
                      <a:pPr algn="l" fontAlgn="ctr"/>
                      <a:r>
                        <a:rPr lang="en-US" sz="1100" u="sng" strike="noStrike">
                          <a:effectLst/>
                        </a:rPr>
                        <a:t>Elvis board S/N-1677D3B</a:t>
                      </a:r>
                      <a:endParaRPr lang="en-US" sz="1100" b="0" i="0" u="sng" strike="noStrike">
                        <a:solidFill>
                          <a:srgbClr val="000000"/>
                        </a:solidFill>
                        <a:effectLst/>
                        <a:latin typeface="Calibri" panose="020F0502020204030204" pitchFamily="34" charset="0"/>
                      </a:endParaRPr>
                    </a:p>
                  </a:txBody>
                  <a:tcPr marL="0" marR="0" marT="0" marB="0" anchor="ctr"/>
                </a:tc>
                <a:tc hMerge="1">
                  <a:txBody>
                    <a:bodyPr/>
                    <a:lstStyle/>
                    <a:p>
                      <a:endParaRPr lang="en-US"/>
                    </a:p>
                  </a:txBody>
                  <a:tcPr/>
                </a:tc>
                <a:tc>
                  <a:txBody>
                    <a:bodyPr/>
                    <a:lstStyle/>
                    <a:p>
                      <a:pPr algn="ctr" fontAlgn="ctr"/>
                      <a:r>
                        <a:rPr lang="en-US" sz="1100" u="none" strike="noStrike">
                          <a:effectLst/>
                        </a:rPr>
                        <a:t>4.9365</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R2</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a:txBody>
                    <a:bodyPr/>
                    <a:lstStyle/>
                    <a:p>
                      <a:pPr algn="ctr" fontAlgn="ctr"/>
                      <a:r>
                        <a:rPr lang="en-US" sz="1100" u="sng" strike="noStrike">
                          <a:effectLst/>
                        </a:rPr>
                        <a:t>5V IN</a:t>
                      </a:r>
                      <a:endParaRPr lang="en-US" sz="1100" b="0" i="0" u="sng"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en-US" sz="1100" b="0" i="0" u="sng"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4.973</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R3</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a:txBody>
                    <a:bodyPr/>
                    <a:lstStyle/>
                    <a:p>
                      <a:pPr algn="ctr" fontAlgn="ctr"/>
                      <a:r>
                        <a:rPr lang="en-US" sz="1100" u="sng" strike="noStrike">
                          <a:effectLst/>
                        </a:rPr>
                        <a:t>2* LED's on Elvis</a:t>
                      </a:r>
                      <a:endParaRPr lang="en-US" sz="1100" b="0" i="0" u="sng"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n-US" sz="1100" u="none" strike="noStrike">
                          <a:effectLst/>
                        </a:rPr>
                        <a:t>4.188</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R4</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n-US" sz="1100" u="none" strike="noStrike">
                          <a:effectLst/>
                        </a:rPr>
                        <a:t>4.183</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R5</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n-US" sz="1100" u="none" strike="noStrike">
                          <a:effectLst/>
                        </a:rPr>
                        <a:t>2.237</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C1</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n-US" sz="1100" u="none" strike="noStrike">
                          <a:effectLst/>
                        </a:rPr>
                        <a:t>4.1835</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C2</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n-US" sz="1100" u="none" strike="noStrike">
                          <a:effectLst/>
                        </a:rPr>
                        <a:t>4.927</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Leg (B)</a:t>
                      </a:r>
                      <a:endParaRPr lang="en-US" sz="1100" b="0" i="0" u="none" strike="noStrike">
                        <a:solidFill>
                          <a:srgbClr val="000000"/>
                        </a:solidFill>
                        <a:effectLst/>
                        <a:latin typeface="Calibri" panose="020F0502020204030204" pitchFamily="34" charset="0"/>
                      </a:endParaRPr>
                    </a:p>
                  </a:txBody>
                  <a:tcPr marL="0" marR="0" marT="0" marB="0" anchor="ctr"/>
                </a:tc>
                <a:tc rowSpan="3" gridSpan="2">
                  <a:txBody>
                    <a:bodyPr/>
                    <a:lstStyle/>
                    <a:p>
                      <a:pPr algn="ctr" fontAlgn="ctr"/>
                      <a:r>
                        <a:rPr lang="en-US" sz="1100" u="none" strike="noStrike">
                          <a:effectLst/>
                        </a:rPr>
                        <a:t>TRANSISTOR</a:t>
                      </a:r>
                      <a:endParaRPr lang="en-US" sz="1100" b="0" i="0" u="none" strike="noStrike">
                        <a:solidFill>
                          <a:srgbClr val="000000"/>
                        </a:solidFill>
                        <a:effectLst/>
                        <a:latin typeface="Calibri" panose="020F0502020204030204" pitchFamily="34" charset="0"/>
                      </a:endParaRPr>
                    </a:p>
                  </a:txBody>
                  <a:tcPr marL="0" marR="0" marT="0" marB="0" anchor="ctr"/>
                </a:tc>
                <a:tc rowSpan="3"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n-US" sz="1100" u="none" strike="noStrike">
                          <a:effectLst/>
                        </a:rPr>
                        <a:t>4.185</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Leg (C) </a:t>
                      </a:r>
                      <a:endParaRPr lang="en-US" sz="1100" b="0" i="0" u="none" strike="noStrike">
                        <a:solidFill>
                          <a:srgbClr val="000000"/>
                        </a:solidFill>
                        <a:effectLst/>
                        <a:latin typeface="Calibri" panose="020F0502020204030204" pitchFamily="34" charset="0"/>
                      </a:endParaRPr>
                    </a:p>
                  </a:txBody>
                  <a:tcPr marL="0" marR="0" marT="0" marB="0" anchor="ctr"/>
                </a:tc>
                <a:tc gridSpan="2" vMerge="1">
                  <a:txBody>
                    <a:bodyPr/>
                    <a:lstStyle/>
                    <a:p>
                      <a:endParaRPr lang="en-US"/>
                    </a:p>
                  </a:txBody>
                  <a:tcPr/>
                </a:tc>
                <a:tc hMerge="1" v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n-US" sz="1100" u="none" strike="noStrike">
                          <a:effectLst/>
                        </a:rPr>
                        <a:t>4.187</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Leg (E)</a:t>
                      </a:r>
                      <a:endParaRPr lang="en-US" sz="1100" b="0" i="0" u="none" strike="noStrike">
                        <a:solidFill>
                          <a:srgbClr val="000000"/>
                        </a:solidFill>
                        <a:effectLst/>
                        <a:latin typeface="Calibri" panose="020F0502020204030204" pitchFamily="34" charset="0"/>
                      </a:endParaRPr>
                    </a:p>
                  </a:txBody>
                  <a:tcPr marL="0" marR="0" marT="0" marB="0" anchor="ctr"/>
                </a:tc>
                <a:tc gridSpan="2" vMerge="1">
                  <a:txBody>
                    <a:bodyPr/>
                    <a:lstStyle/>
                    <a:p>
                      <a:endParaRPr lang="en-US"/>
                    </a:p>
                  </a:txBody>
                  <a:tcPr/>
                </a:tc>
                <a:tc hMerge="1" v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r>
            </a:tbl>
          </a:graphicData>
        </a:graphic>
      </p:graphicFrame>
      <p:pic>
        <p:nvPicPr>
          <p:cNvPr id="5" name="Picture 4"/>
          <p:cNvPicPr>
            <a:picLocks noChangeAspect="1"/>
          </p:cNvPicPr>
          <p:nvPr/>
        </p:nvPicPr>
        <p:blipFill>
          <a:blip r:embed="rId2"/>
          <a:stretch>
            <a:fillRect/>
          </a:stretch>
        </p:blipFill>
        <p:spPr>
          <a:xfrm>
            <a:off x="5460221" y="2518305"/>
            <a:ext cx="6404120" cy="3730095"/>
          </a:xfrm>
          <a:prstGeom prst="rect">
            <a:avLst/>
          </a:prstGeom>
        </p:spPr>
      </p:pic>
    </p:spTree>
    <p:extLst>
      <p:ext uri="{BB962C8B-B14F-4D97-AF65-F5344CB8AC3E}">
        <p14:creationId xmlns:p14="http://schemas.microsoft.com/office/powerpoint/2010/main" val="38629117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39</a:t>
            </a:fld>
            <a:endParaRPr lang="en-US"/>
          </a:p>
        </p:txBody>
      </p:sp>
      <p:pic>
        <p:nvPicPr>
          <p:cNvPr id="4" name="Picture 3"/>
          <p:cNvPicPr>
            <a:picLocks noChangeAspect="1"/>
          </p:cNvPicPr>
          <p:nvPr/>
        </p:nvPicPr>
        <p:blipFill>
          <a:blip r:embed="rId2"/>
          <a:stretch>
            <a:fillRect/>
          </a:stretch>
        </p:blipFill>
        <p:spPr>
          <a:xfrm rot="5400000">
            <a:off x="3204357" y="-34697"/>
            <a:ext cx="5617032" cy="5686425"/>
          </a:xfrm>
          <a:prstGeom prst="rect">
            <a:avLst/>
          </a:prstGeom>
        </p:spPr>
      </p:pic>
    </p:spTree>
    <p:extLst>
      <p:ext uri="{BB962C8B-B14F-4D97-AF65-F5344CB8AC3E}">
        <p14:creationId xmlns:p14="http://schemas.microsoft.com/office/powerpoint/2010/main" val="16188854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637" y="915577"/>
            <a:ext cx="10931454" cy="2308324"/>
          </a:xfrm>
          <a:prstGeom prst="rect">
            <a:avLst/>
          </a:prstGeom>
          <a:noFill/>
        </p:spPr>
        <p:txBody>
          <a:bodyPr wrap="none" rtlCol="0">
            <a:spAutoFit/>
          </a:bodyPr>
          <a:lstStyle/>
          <a:p>
            <a:pPr marL="285750" indent="-285750">
              <a:buFont typeface="Arial" panose="020B0604020202020204" pitchFamily="34" charset="0"/>
              <a:buChar char="•"/>
            </a:pPr>
            <a:r>
              <a:rPr lang="en-US" dirty="0" smtClean="0"/>
              <a:t>Objective</a:t>
            </a:r>
          </a:p>
          <a:p>
            <a:pPr lvl="1"/>
            <a:r>
              <a:rPr lang="en-US" dirty="0" smtClean="0"/>
              <a:t>	Learn how a diode  functions.</a:t>
            </a:r>
            <a:endParaRPr lang="en-US" dirty="0"/>
          </a:p>
          <a:p>
            <a:pPr marL="285750" indent="-285750">
              <a:buFont typeface="Arial" panose="020B0604020202020204" pitchFamily="34" charset="0"/>
              <a:buChar char="•"/>
            </a:pPr>
            <a:r>
              <a:rPr lang="en-US" dirty="0" smtClean="0"/>
              <a:t>Equipment and Material</a:t>
            </a:r>
          </a:p>
          <a:p>
            <a:pPr lvl="1"/>
            <a:r>
              <a:rPr lang="en-US" dirty="0" smtClean="0"/>
              <a:t>	Bench </a:t>
            </a:r>
            <a:r>
              <a:rPr lang="en-US" dirty="0"/>
              <a:t>7</a:t>
            </a:r>
            <a:r>
              <a:rPr lang="en-US" dirty="0" smtClean="0"/>
              <a:t>, Elvis S#1677D1F, 74LSO8D,74LS32D, Diode 1N4001, Diode 1N754A,  LED, 10K ohm Resistor, </a:t>
            </a:r>
          </a:p>
          <a:p>
            <a:pPr lvl="1"/>
            <a:r>
              <a:rPr lang="en-US" dirty="0" smtClean="0"/>
              <a:t>	10 Volt DC Power Supply, Jumper Wires, Digital </a:t>
            </a:r>
            <a:r>
              <a:rPr lang="en-US" dirty="0" err="1" smtClean="0"/>
              <a:t>Multimeter</a:t>
            </a:r>
            <a:r>
              <a:rPr lang="en-US" dirty="0" smtClean="0"/>
              <a:t> </a:t>
            </a:r>
            <a:r>
              <a:rPr lang="en-US" dirty="0" err="1" smtClean="0"/>
              <a:t>GWInstek</a:t>
            </a:r>
            <a:r>
              <a:rPr lang="en-US" dirty="0" smtClean="0"/>
              <a:t>.</a:t>
            </a:r>
          </a:p>
          <a:p>
            <a:pPr marL="285750" indent="-285750">
              <a:buFont typeface="Arial" panose="020B0604020202020204" pitchFamily="34" charset="0"/>
              <a:buChar char="•"/>
            </a:pPr>
            <a:r>
              <a:rPr lang="en-US" dirty="0" smtClean="0"/>
              <a:t>Research and Information</a:t>
            </a:r>
          </a:p>
          <a:p>
            <a:pPr lvl="1"/>
            <a:r>
              <a:rPr lang="en-US" dirty="0"/>
              <a:t>	</a:t>
            </a:r>
            <a:r>
              <a:rPr lang="en-US" dirty="0" smtClean="0"/>
              <a:t>http</a:t>
            </a:r>
            <a:r>
              <a:rPr lang="en-US" dirty="0"/>
              <a:t>://ivytechengineering.com/stores/diodes/files/1n4007.pdf</a:t>
            </a:r>
            <a:endParaRPr lang="en-US" dirty="0" smtClean="0"/>
          </a:p>
          <a:p>
            <a:r>
              <a:rPr lang="en-US" dirty="0" smtClean="0"/>
              <a:t>             	</a:t>
            </a:r>
            <a:r>
              <a:rPr lang="en-US" dirty="0" err="1" smtClean="0"/>
              <a:t>javascript:openreq</a:t>
            </a:r>
            <a:r>
              <a:rPr lang="en-US" dirty="0"/>
              <a:t>('http://pdf.datasheetcatalog.com/datasheet/</a:t>
            </a:r>
            <a:r>
              <a:rPr lang="en-US" dirty="0" err="1"/>
              <a:t>GeneralSemiconductor</a:t>
            </a:r>
            <a:r>
              <a:rPr lang="en-US" dirty="0"/>
              <a:t>/mXrxxxz.pdf')</a:t>
            </a:r>
            <a:endParaRPr lang="en-US" dirty="0" smtClean="0"/>
          </a:p>
        </p:txBody>
      </p:sp>
      <p:sp>
        <p:nvSpPr>
          <p:cNvPr id="8" name="Footer Placeholder 7"/>
          <p:cNvSpPr>
            <a:spLocks noGrp="1"/>
          </p:cNvSpPr>
          <p:nvPr>
            <p:ph type="ftr" sz="quarter" idx="11"/>
          </p:nvPr>
        </p:nvSpPr>
        <p:spPr/>
        <p:txBody>
          <a:bodyPr/>
          <a:lstStyle/>
          <a:p>
            <a:r>
              <a:rPr lang="en-US" smtClean="0"/>
              <a:t>EECT 121-S1C Lab Notebook</a:t>
            </a:r>
            <a:endParaRPr lang="en-US"/>
          </a:p>
        </p:txBody>
      </p:sp>
      <p:sp>
        <p:nvSpPr>
          <p:cNvPr id="9" name="Slide Number Placeholder 8"/>
          <p:cNvSpPr>
            <a:spLocks noGrp="1"/>
          </p:cNvSpPr>
          <p:nvPr>
            <p:ph type="sldNum" sz="quarter" idx="12"/>
          </p:nvPr>
        </p:nvSpPr>
        <p:spPr/>
        <p:txBody>
          <a:bodyPr/>
          <a:lstStyle/>
          <a:p>
            <a:fld id="{9D66C57A-5642-4947-9237-561AB86CA358}" type="slidenum">
              <a:rPr lang="en-US" smtClean="0"/>
              <a:t>4</a:t>
            </a:fld>
            <a:endParaRPr lang="en-US"/>
          </a:p>
        </p:txBody>
      </p:sp>
    </p:spTree>
    <p:extLst>
      <p:ext uri="{BB962C8B-B14F-4D97-AF65-F5344CB8AC3E}">
        <p14:creationId xmlns:p14="http://schemas.microsoft.com/office/powerpoint/2010/main" val="14649866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Summary and conclusion</a:t>
            </a:r>
            <a:endParaRPr lang="en-US" u="sng"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40</a:t>
            </a:fld>
            <a:endParaRPr lang="en-US"/>
          </a:p>
        </p:txBody>
      </p:sp>
      <p:sp>
        <p:nvSpPr>
          <p:cNvPr id="5" name="TextBox 4"/>
          <p:cNvSpPr txBox="1"/>
          <p:nvPr/>
        </p:nvSpPr>
        <p:spPr>
          <a:xfrm>
            <a:off x="685800" y="2542903"/>
            <a:ext cx="10494411" cy="1569660"/>
          </a:xfrm>
          <a:prstGeom prst="rect">
            <a:avLst/>
          </a:prstGeom>
          <a:noFill/>
        </p:spPr>
        <p:txBody>
          <a:bodyPr wrap="none" rtlCol="0">
            <a:spAutoFit/>
          </a:bodyPr>
          <a:lstStyle/>
          <a:p>
            <a:r>
              <a:rPr lang="en-US" sz="2400" dirty="0" smtClean="0"/>
              <a:t>Designed circuit in </a:t>
            </a:r>
            <a:r>
              <a:rPr lang="en-US" sz="2400" dirty="0" err="1" smtClean="0"/>
              <a:t>MultiSim</a:t>
            </a:r>
            <a:r>
              <a:rPr lang="en-US" sz="2400" dirty="0" smtClean="0"/>
              <a:t> and entered results in excel. Then we recreated</a:t>
            </a:r>
          </a:p>
          <a:p>
            <a:r>
              <a:rPr lang="en-US" sz="2400" dirty="0" smtClean="0"/>
              <a:t>the circuit in lab and tested it. Entered the information in excel and it is fairly close </a:t>
            </a:r>
          </a:p>
          <a:p>
            <a:r>
              <a:rPr lang="en-US" sz="2400" dirty="0" smtClean="0"/>
              <a:t>to what is in the Multisim. </a:t>
            </a:r>
            <a:r>
              <a:rPr lang="en-US" sz="2400" dirty="0" smtClean="0"/>
              <a:t>It did divide the voltage when tested. The second circuit</a:t>
            </a:r>
          </a:p>
          <a:p>
            <a:r>
              <a:rPr lang="en-US" sz="2400" dirty="0" smtClean="0"/>
              <a:t>we built to see how it works and it worked similar to the Multisim circuit.</a:t>
            </a:r>
            <a:endParaRPr lang="en-US" sz="2400" dirty="0" smtClean="0"/>
          </a:p>
        </p:txBody>
      </p:sp>
    </p:spTree>
    <p:extLst>
      <p:ext uri="{BB962C8B-B14F-4D97-AF65-F5344CB8AC3E}">
        <p14:creationId xmlns:p14="http://schemas.microsoft.com/office/powerpoint/2010/main" val="33268282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1437" y="510744"/>
            <a:ext cx="7076303" cy="3046988"/>
          </a:xfrm>
          <a:prstGeom prst="rect">
            <a:avLst/>
          </a:prstGeom>
        </p:spPr>
        <p:txBody>
          <a:bodyPr wrap="square">
            <a:spAutoFit/>
          </a:bodyPr>
          <a:lstStyle/>
          <a:p>
            <a:pPr algn="ctr"/>
            <a:r>
              <a:rPr lang="en-US" sz="9600" dirty="0" smtClean="0"/>
              <a:t>LAB 5:</a:t>
            </a:r>
          </a:p>
          <a:p>
            <a:pPr algn="ctr"/>
            <a:r>
              <a:rPr lang="en-US" sz="9600" dirty="0" smtClean="0"/>
              <a:t>FLIP FLOPS</a:t>
            </a:r>
            <a:endParaRPr lang="en-US" sz="9600"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41</a:t>
            </a:fld>
            <a:endParaRPr lang="en-US"/>
          </a:p>
        </p:txBody>
      </p:sp>
    </p:spTree>
    <p:extLst>
      <p:ext uri="{BB962C8B-B14F-4D97-AF65-F5344CB8AC3E}">
        <p14:creationId xmlns:p14="http://schemas.microsoft.com/office/powerpoint/2010/main" val="12224851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7600"/>
            <a:ext cx="10780965" cy="2308324"/>
          </a:xfrm>
          <a:prstGeom prst="rect">
            <a:avLst/>
          </a:prstGeom>
          <a:noFill/>
        </p:spPr>
        <p:txBody>
          <a:bodyPr wrap="none" rtlCol="0">
            <a:spAutoFit/>
          </a:bodyPr>
          <a:lstStyle/>
          <a:p>
            <a:pPr marL="285750" indent="-285750">
              <a:buFont typeface="Arial" panose="020B0604020202020204" pitchFamily="34" charset="0"/>
              <a:buChar char="•"/>
            </a:pPr>
            <a:r>
              <a:rPr lang="en-US" dirty="0" smtClean="0"/>
              <a:t>Objective</a:t>
            </a:r>
          </a:p>
          <a:p>
            <a:pPr lvl="1"/>
            <a:r>
              <a:rPr lang="en-US" dirty="0" smtClean="0"/>
              <a:t>Learn the how to use a transistor to </a:t>
            </a:r>
            <a:r>
              <a:rPr lang="en-US" dirty="0" smtClean="0"/>
              <a:t>flip flop </a:t>
            </a:r>
            <a:r>
              <a:rPr lang="en-US" dirty="0" smtClean="0"/>
              <a:t>an output on </a:t>
            </a:r>
            <a:endParaRPr lang="en-US" dirty="0"/>
          </a:p>
          <a:p>
            <a:pPr marL="285750" indent="-285750">
              <a:buFont typeface="Arial" panose="020B0604020202020204" pitchFamily="34" charset="0"/>
              <a:buChar char="•"/>
            </a:pPr>
            <a:r>
              <a:rPr lang="en-US" dirty="0" smtClean="0"/>
              <a:t>Equipment and Material</a:t>
            </a:r>
          </a:p>
          <a:p>
            <a:pPr lvl="1"/>
            <a:r>
              <a:rPr lang="en-US" dirty="0" smtClean="0"/>
              <a:t>Bench </a:t>
            </a:r>
            <a:r>
              <a:rPr lang="en-US" dirty="0"/>
              <a:t>6, Elvis </a:t>
            </a:r>
            <a:r>
              <a:rPr lang="en-US" dirty="0" smtClean="0"/>
              <a:t>S#1677D1B, </a:t>
            </a:r>
            <a:r>
              <a:rPr lang="en-US" dirty="0" smtClean="0"/>
              <a:t> 2N3904, 2 X LEDS, 2 </a:t>
            </a:r>
            <a:r>
              <a:rPr lang="en-US" dirty="0" smtClean="0"/>
              <a:t>X 10K Ohm Resistors</a:t>
            </a:r>
            <a:r>
              <a:rPr lang="en-US" dirty="0" smtClean="0"/>
              <a:t>, 100 Ohm Resistor, 2 470 Ohm Resistor,</a:t>
            </a:r>
          </a:p>
          <a:p>
            <a:pPr lvl="1"/>
            <a:r>
              <a:rPr lang="en-US" dirty="0" smtClean="0"/>
              <a:t>5 </a:t>
            </a:r>
            <a:r>
              <a:rPr lang="en-US" dirty="0" smtClean="0"/>
              <a:t>Volt </a:t>
            </a:r>
            <a:r>
              <a:rPr lang="en-US" dirty="0" smtClean="0"/>
              <a:t>DC Power Supply, Jumper Wires</a:t>
            </a:r>
            <a:r>
              <a:rPr lang="en-US" dirty="0" smtClean="0"/>
              <a:t>, 2 X 22µF.</a:t>
            </a:r>
            <a:endParaRPr lang="en-US" dirty="0" smtClean="0"/>
          </a:p>
          <a:p>
            <a:pPr marL="285750" indent="-285750">
              <a:buFont typeface="Arial" panose="020B0604020202020204" pitchFamily="34" charset="0"/>
              <a:buChar char="•"/>
            </a:pPr>
            <a:r>
              <a:rPr lang="en-US" dirty="0" smtClean="0"/>
              <a:t>Research and Information</a:t>
            </a:r>
          </a:p>
          <a:p>
            <a:pPr lvl="1"/>
            <a:r>
              <a:rPr lang="en-US" dirty="0" smtClean="0"/>
              <a:t>http</a:t>
            </a:r>
            <a:r>
              <a:rPr lang="en-US" dirty="0"/>
              <a:t>://ivytechengineering.com/stores/transistors/files/2n3904.pdf</a:t>
            </a:r>
          </a:p>
          <a:p>
            <a:pPr marL="742950" lvl="1" indent="-285750">
              <a:buFont typeface="Arial" panose="020B0604020202020204" pitchFamily="34" charset="0"/>
              <a:buChar char="•"/>
            </a:pPr>
            <a:endParaRPr lang="en-US" dirty="0" smtClean="0"/>
          </a:p>
        </p:txBody>
      </p:sp>
      <p:sp>
        <p:nvSpPr>
          <p:cNvPr id="8" name="Footer Placeholder 7"/>
          <p:cNvSpPr>
            <a:spLocks noGrp="1"/>
          </p:cNvSpPr>
          <p:nvPr>
            <p:ph type="ftr" sz="quarter" idx="11"/>
          </p:nvPr>
        </p:nvSpPr>
        <p:spPr/>
        <p:txBody>
          <a:bodyPr/>
          <a:lstStyle/>
          <a:p>
            <a:r>
              <a:rPr lang="en-US" smtClean="0"/>
              <a:t>EECT 121-S1C Lab Notebook</a:t>
            </a:r>
            <a:endParaRPr lang="en-US"/>
          </a:p>
        </p:txBody>
      </p:sp>
      <p:sp>
        <p:nvSpPr>
          <p:cNvPr id="9" name="Slide Number Placeholder 8"/>
          <p:cNvSpPr>
            <a:spLocks noGrp="1"/>
          </p:cNvSpPr>
          <p:nvPr>
            <p:ph type="sldNum" sz="quarter" idx="12"/>
          </p:nvPr>
        </p:nvSpPr>
        <p:spPr/>
        <p:txBody>
          <a:bodyPr/>
          <a:lstStyle/>
          <a:p>
            <a:fld id="{9D66C57A-5642-4947-9237-561AB86CA358}" type="slidenum">
              <a:rPr lang="en-US" smtClean="0"/>
              <a:t>42</a:t>
            </a:fld>
            <a:endParaRPr lang="en-US"/>
          </a:p>
        </p:txBody>
      </p:sp>
    </p:spTree>
    <p:extLst>
      <p:ext uri="{BB962C8B-B14F-4D97-AF65-F5344CB8AC3E}">
        <p14:creationId xmlns:p14="http://schemas.microsoft.com/office/powerpoint/2010/main" val="5942818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u="sng" dirty="0" smtClean="0"/>
              <a:t>Procedures and results</a:t>
            </a:r>
            <a:endParaRPr lang="en-US" sz="4800" u="sng"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43</a:t>
            </a:fld>
            <a:endParaRPr lang="en-US"/>
          </a:p>
        </p:txBody>
      </p:sp>
      <p:sp>
        <p:nvSpPr>
          <p:cNvPr id="5" name="TextBox 4"/>
          <p:cNvSpPr txBox="1"/>
          <p:nvPr/>
        </p:nvSpPr>
        <p:spPr>
          <a:xfrm>
            <a:off x="2158100" y="2236830"/>
            <a:ext cx="7856061" cy="1384995"/>
          </a:xfrm>
          <a:prstGeom prst="rect">
            <a:avLst/>
          </a:prstGeom>
          <a:noFill/>
        </p:spPr>
        <p:txBody>
          <a:bodyPr wrap="none" rtlCol="0">
            <a:spAutoFit/>
          </a:bodyPr>
          <a:lstStyle/>
          <a:p>
            <a:r>
              <a:rPr lang="en-US" sz="2800" dirty="0" smtClean="0"/>
              <a:t>Design a circuit that will </a:t>
            </a:r>
            <a:r>
              <a:rPr lang="en-US" sz="2800" dirty="0" smtClean="0"/>
              <a:t>flip flop</a:t>
            </a:r>
            <a:r>
              <a:rPr lang="en-US" sz="2800" dirty="0" smtClean="0"/>
              <a:t> </a:t>
            </a:r>
            <a:r>
              <a:rPr lang="en-US" sz="2800" dirty="0" smtClean="0"/>
              <a:t>on an LED and then </a:t>
            </a:r>
          </a:p>
          <a:p>
            <a:r>
              <a:rPr lang="en-US" sz="2800" dirty="0" smtClean="0"/>
              <a:t>Switch to the other LED when switches are opened </a:t>
            </a:r>
          </a:p>
          <a:p>
            <a:r>
              <a:rPr lang="en-US" sz="2800" dirty="0" smtClean="0"/>
              <a:t>And closed in the proper sequence.</a:t>
            </a:r>
          </a:p>
        </p:txBody>
      </p:sp>
    </p:spTree>
    <p:extLst>
      <p:ext uri="{BB962C8B-B14F-4D97-AF65-F5344CB8AC3E}">
        <p14:creationId xmlns:p14="http://schemas.microsoft.com/office/powerpoint/2010/main" val="23444729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44</a:t>
            </a:fld>
            <a:endParaRPr lang="en-US"/>
          </a:p>
        </p:txBody>
      </p:sp>
      <p:pic>
        <p:nvPicPr>
          <p:cNvPr id="5" name="Picture 4"/>
          <p:cNvPicPr>
            <a:picLocks noChangeAspect="1"/>
          </p:cNvPicPr>
          <p:nvPr/>
        </p:nvPicPr>
        <p:blipFill>
          <a:blip r:embed="rId2"/>
          <a:stretch>
            <a:fillRect/>
          </a:stretch>
        </p:blipFill>
        <p:spPr>
          <a:xfrm>
            <a:off x="1829863" y="0"/>
            <a:ext cx="8401050" cy="5640779"/>
          </a:xfrm>
          <a:prstGeom prst="rect">
            <a:avLst/>
          </a:prstGeom>
        </p:spPr>
      </p:pic>
    </p:spTree>
    <p:extLst>
      <p:ext uri="{BB962C8B-B14F-4D97-AF65-F5344CB8AC3E}">
        <p14:creationId xmlns:p14="http://schemas.microsoft.com/office/powerpoint/2010/main" val="32862295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45</a:t>
            </a:fld>
            <a:endParaRPr lang="en-US"/>
          </a:p>
        </p:txBody>
      </p:sp>
      <p:pic>
        <p:nvPicPr>
          <p:cNvPr id="5" name="Picture 4"/>
          <p:cNvPicPr>
            <a:picLocks noChangeAspect="1"/>
          </p:cNvPicPr>
          <p:nvPr/>
        </p:nvPicPr>
        <p:blipFill>
          <a:blip r:embed="rId2"/>
          <a:stretch>
            <a:fillRect/>
          </a:stretch>
        </p:blipFill>
        <p:spPr>
          <a:xfrm rot="5400000">
            <a:off x="919023" y="385904"/>
            <a:ext cx="4605057" cy="4262438"/>
          </a:xfrm>
          <a:prstGeom prst="rect">
            <a:avLst/>
          </a:prstGeom>
        </p:spPr>
      </p:pic>
      <p:pic>
        <p:nvPicPr>
          <p:cNvPr id="6" name="Picture 5"/>
          <p:cNvPicPr>
            <a:picLocks noChangeAspect="1"/>
          </p:cNvPicPr>
          <p:nvPr/>
        </p:nvPicPr>
        <p:blipFill>
          <a:blip r:embed="rId3"/>
          <a:stretch>
            <a:fillRect/>
          </a:stretch>
        </p:blipFill>
        <p:spPr>
          <a:xfrm rot="5400000">
            <a:off x="5477259" y="295663"/>
            <a:ext cx="4567593" cy="4480387"/>
          </a:xfrm>
          <a:prstGeom prst="rect">
            <a:avLst/>
          </a:prstGeom>
        </p:spPr>
      </p:pic>
    </p:spTree>
    <p:extLst>
      <p:ext uri="{BB962C8B-B14F-4D97-AF65-F5344CB8AC3E}">
        <p14:creationId xmlns:p14="http://schemas.microsoft.com/office/powerpoint/2010/main" val="13228509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46</a:t>
            </a:fld>
            <a:endParaRPr lang="en-US"/>
          </a:p>
        </p:txBody>
      </p:sp>
      <p:pic>
        <p:nvPicPr>
          <p:cNvPr id="4" name="Picture 3"/>
          <p:cNvPicPr>
            <a:picLocks noChangeAspect="1"/>
          </p:cNvPicPr>
          <p:nvPr/>
        </p:nvPicPr>
        <p:blipFill>
          <a:blip r:embed="rId2"/>
          <a:stretch>
            <a:fillRect/>
          </a:stretch>
        </p:blipFill>
        <p:spPr>
          <a:xfrm rot="10800000">
            <a:off x="2033587" y="614362"/>
            <a:ext cx="7629525" cy="4810125"/>
          </a:xfrm>
          <a:prstGeom prst="rect">
            <a:avLst/>
          </a:prstGeom>
        </p:spPr>
      </p:pic>
    </p:spTree>
    <p:extLst>
      <p:ext uri="{BB962C8B-B14F-4D97-AF65-F5344CB8AC3E}">
        <p14:creationId xmlns:p14="http://schemas.microsoft.com/office/powerpoint/2010/main" val="14752929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Summary and conclusion</a:t>
            </a:r>
            <a:endParaRPr lang="en-US" u="sng"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47</a:t>
            </a:fld>
            <a:endParaRPr lang="en-US"/>
          </a:p>
        </p:txBody>
      </p:sp>
      <p:sp>
        <p:nvSpPr>
          <p:cNvPr id="5" name="TextBox 4"/>
          <p:cNvSpPr txBox="1"/>
          <p:nvPr/>
        </p:nvSpPr>
        <p:spPr>
          <a:xfrm>
            <a:off x="685800" y="2581003"/>
            <a:ext cx="11503855" cy="1200329"/>
          </a:xfrm>
          <a:prstGeom prst="rect">
            <a:avLst/>
          </a:prstGeom>
          <a:noFill/>
        </p:spPr>
        <p:txBody>
          <a:bodyPr wrap="none" rtlCol="0">
            <a:spAutoFit/>
          </a:bodyPr>
          <a:lstStyle/>
          <a:p>
            <a:r>
              <a:rPr lang="en-US" sz="2400" dirty="0" smtClean="0"/>
              <a:t>This lab showed how you use transistors to </a:t>
            </a:r>
            <a:r>
              <a:rPr lang="en-US" sz="2400" dirty="0" smtClean="0"/>
              <a:t>flip flop</a:t>
            </a:r>
            <a:r>
              <a:rPr lang="en-US" sz="2400" dirty="0" smtClean="0"/>
              <a:t> </a:t>
            </a:r>
            <a:r>
              <a:rPr lang="en-US" sz="2400" dirty="0" smtClean="0"/>
              <a:t>something on. This is very similar to</a:t>
            </a:r>
          </a:p>
          <a:p>
            <a:r>
              <a:rPr lang="en-US" sz="2400" dirty="0"/>
              <a:t>h</a:t>
            </a:r>
            <a:r>
              <a:rPr lang="en-US" sz="2400" dirty="0" smtClean="0"/>
              <a:t>ow it is done with IC’s in digital circuits</a:t>
            </a:r>
            <a:r>
              <a:rPr lang="en-US" sz="2400" dirty="0" smtClean="0"/>
              <a:t>. We could get the flip flop to work in one direction</a:t>
            </a:r>
          </a:p>
          <a:p>
            <a:r>
              <a:rPr lang="en-US" sz="2400" dirty="0" smtClean="0"/>
              <a:t>but not in the </a:t>
            </a:r>
            <a:r>
              <a:rPr lang="en-US" sz="2400" smtClean="0"/>
              <a:t>other direction.</a:t>
            </a:r>
            <a:endParaRPr lang="en-US" sz="2400" dirty="0" smtClean="0"/>
          </a:p>
        </p:txBody>
      </p:sp>
    </p:spTree>
    <p:extLst>
      <p:ext uri="{BB962C8B-B14F-4D97-AF65-F5344CB8AC3E}">
        <p14:creationId xmlns:p14="http://schemas.microsoft.com/office/powerpoint/2010/main" val="23362155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9861" y="313209"/>
            <a:ext cx="8946292" cy="3046988"/>
          </a:xfrm>
          <a:prstGeom prst="rect">
            <a:avLst/>
          </a:prstGeom>
        </p:spPr>
        <p:txBody>
          <a:bodyPr wrap="square">
            <a:spAutoFit/>
          </a:bodyPr>
          <a:lstStyle/>
          <a:p>
            <a:pPr algn="ctr"/>
            <a:r>
              <a:rPr lang="en-US" sz="9600" dirty="0" smtClean="0"/>
              <a:t>LAB 6:</a:t>
            </a:r>
          </a:p>
          <a:p>
            <a:pPr algn="ctr"/>
            <a:r>
              <a:rPr lang="en-US" sz="9600" dirty="0" smtClean="0"/>
              <a:t>SCR</a:t>
            </a:r>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48</a:t>
            </a:fld>
            <a:endParaRPr lang="en-US"/>
          </a:p>
        </p:txBody>
      </p:sp>
    </p:spTree>
    <p:extLst>
      <p:ext uri="{BB962C8B-B14F-4D97-AF65-F5344CB8AC3E}">
        <p14:creationId xmlns:p14="http://schemas.microsoft.com/office/powerpoint/2010/main" val="40158137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15577"/>
            <a:ext cx="11566500" cy="2308324"/>
          </a:xfrm>
          <a:prstGeom prst="rect">
            <a:avLst/>
          </a:prstGeom>
          <a:noFill/>
        </p:spPr>
        <p:txBody>
          <a:bodyPr wrap="none" rtlCol="0">
            <a:spAutoFit/>
          </a:bodyPr>
          <a:lstStyle/>
          <a:p>
            <a:pPr marL="285750" indent="-285750">
              <a:buFont typeface="Arial" panose="020B0604020202020204" pitchFamily="34" charset="0"/>
              <a:buChar char="•"/>
            </a:pPr>
            <a:r>
              <a:rPr lang="en-US" dirty="0" smtClean="0"/>
              <a:t>Objective</a:t>
            </a:r>
          </a:p>
          <a:p>
            <a:pPr lvl="1"/>
            <a:r>
              <a:rPr lang="en-US" dirty="0" smtClean="0"/>
              <a:t>To create a circuit that uses an SCR acting like a switch in the circuit</a:t>
            </a:r>
          </a:p>
          <a:p>
            <a:pPr marL="285750" indent="-285750">
              <a:buFont typeface="Arial" panose="020B0604020202020204" pitchFamily="34" charset="0"/>
              <a:buChar char="•"/>
            </a:pPr>
            <a:r>
              <a:rPr lang="en-US" dirty="0" smtClean="0"/>
              <a:t>Equipment and Material</a:t>
            </a:r>
          </a:p>
          <a:p>
            <a:pPr lvl="1"/>
            <a:r>
              <a:rPr lang="en-US" dirty="0" smtClean="0"/>
              <a:t>Bench </a:t>
            </a:r>
            <a:r>
              <a:rPr lang="en-US" dirty="0" smtClean="0"/>
              <a:t>6, 12 V Power Supply, 100 Ohm Resistor, 220 Ohm Resistor, 2N4444,</a:t>
            </a:r>
            <a:r>
              <a:rPr lang="en-US" dirty="0" smtClean="0"/>
              <a:t> </a:t>
            </a:r>
            <a:r>
              <a:rPr lang="en-US" dirty="0" smtClean="0"/>
              <a:t>Jumper </a:t>
            </a:r>
            <a:r>
              <a:rPr lang="en-US" dirty="0" smtClean="0"/>
              <a:t>Wires, </a:t>
            </a:r>
            <a:r>
              <a:rPr lang="en-US" dirty="0"/>
              <a:t>Digital </a:t>
            </a:r>
            <a:r>
              <a:rPr lang="en-US" dirty="0" err="1"/>
              <a:t>Multimeter</a:t>
            </a:r>
            <a:r>
              <a:rPr lang="en-US" dirty="0"/>
              <a:t> </a:t>
            </a:r>
            <a:r>
              <a:rPr lang="en-US" dirty="0" err="1" smtClean="0"/>
              <a:t>GWInstek</a:t>
            </a:r>
            <a:r>
              <a:rPr lang="en-US" dirty="0" smtClean="0"/>
              <a:t> </a:t>
            </a:r>
            <a:r>
              <a:rPr lang="en-US" dirty="0"/>
              <a:t>.</a:t>
            </a:r>
            <a:endParaRPr lang="en-US" dirty="0" smtClean="0"/>
          </a:p>
          <a:p>
            <a:pPr marL="285750" indent="-285750">
              <a:buFont typeface="Arial" panose="020B0604020202020204" pitchFamily="34" charset="0"/>
              <a:buChar char="•"/>
            </a:pPr>
            <a:r>
              <a:rPr lang="en-US" dirty="0" smtClean="0"/>
              <a:t>Research and Information</a:t>
            </a:r>
          </a:p>
          <a:p>
            <a:pPr lvl="1"/>
            <a:r>
              <a:rPr lang="en-US" dirty="0">
                <a:hlinkClick r:id="rId2"/>
              </a:rPr>
              <a:t>http://www.google.com/url?sa=t&amp;rct=j&amp;q=&amp;</a:t>
            </a:r>
            <a:r>
              <a:rPr lang="en-US" dirty="0" smtClean="0">
                <a:hlinkClick r:id="rId2"/>
              </a:rPr>
              <a:t>esrc=s&amp;source=web&amp;cd=2&amp;cad=rja&amp;uact=8&amp;ved=0CCQQ</a:t>
            </a:r>
            <a:endParaRPr lang="en-US" dirty="0" smtClean="0"/>
          </a:p>
          <a:p>
            <a:pPr lvl="1"/>
            <a:r>
              <a:rPr lang="en-US" dirty="0" err="1" smtClean="0"/>
              <a:t>FjAB&amp;url</a:t>
            </a:r>
            <a:r>
              <a:rPr lang="en-US" dirty="0" smtClean="0"/>
              <a:t>=http%3A%2F%2Fwww.classiccmp.org%2Frtellason%2Ftransdata%2F2n4441.pdf&amp;ei=</a:t>
            </a:r>
          </a:p>
          <a:p>
            <a:pPr lvl="1"/>
            <a:r>
              <a:rPr lang="en-US" dirty="0" smtClean="0"/>
              <a:t>wfJMVbC0EcShyATs2IDQBg&amp;usg=AFQjCNEGicxzZhmaup29ru8s1xQscuGkOQ</a:t>
            </a:r>
            <a:endParaRPr lang="en-US" dirty="0" smtClean="0"/>
          </a:p>
        </p:txBody>
      </p:sp>
      <p:sp>
        <p:nvSpPr>
          <p:cNvPr id="8" name="Footer Placeholder 7"/>
          <p:cNvSpPr>
            <a:spLocks noGrp="1"/>
          </p:cNvSpPr>
          <p:nvPr>
            <p:ph type="ftr" sz="quarter" idx="11"/>
          </p:nvPr>
        </p:nvSpPr>
        <p:spPr/>
        <p:txBody>
          <a:bodyPr/>
          <a:lstStyle/>
          <a:p>
            <a:r>
              <a:rPr lang="en-US" smtClean="0"/>
              <a:t>EECT 121-S1C Lab Notebook</a:t>
            </a:r>
            <a:endParaRPr lang="en-US"/>
          </a:p>
        </p:txBody>
      </p:sp>
      <p:sp>
        <p:nvSpPr>
          <p:cNvPr id="9" name="Slide Number Placeholder 8"/>
          <p:cNvSpPr>
            <a:spLocks noGrp="1"/>
          </p:cNvSpPr>
          <p:nvPr>
            <p:ph type="sldNum" sz="quarter" idx="12"/>
          </p:nvPr>
        </p:nvSpPr>
        <p:spPr/>
        <p:txBody>
          <a:bodyPr/>
          <a:lstStyle/>
          <a:p>
            <a:fld id="{9D66C57A-5642-4947-9237-561AB86CA358}" type="slidenum">
              <a:rPr lang="en-US" smtClean="0"/>
              <a:t>49</a:t>
            </a:fld>
            <a:endParaRPr lang="en-US"/>
          </a:p>
        </p:txBody>
      </p:sp>
    </p:spTree>
    <p:extLst>
      <p:ext uri="{BB962C8B-B14F-4D97-AF65-F5344CB8AC3E}">
        <p14:creationId xmlns:p14="http://schemas.microsoft.com/office/powerpoint/2010/main" val="602186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u="sng" dirty="0" smtClean="0"/>
              <a:t>Procedures and Results</a:t>
            </a:r>
            <a:endParaRPr lang="en-US" sz="4800" u="sng"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5</a:t>
            </a:fld>
            <a:endParaRPr lang="en-US"/>
          </a:p>
        </p:txBody>
      </p:sp>
      <p:sp>
        <p:nvSpPr>
          <p:cNvPr id="5" name="Rectangle 4"/>
          <p:cNvSpPr/>
          <p:nvPr/>
        </p:nvSpPr>
        <p:spPr>
          <a:xfrm>
            <a:off x="3048000" y="2828836"/>
            <a:ext cx="6096000" cy="1754326"/>
          </a:xfrm>
          <a:prstGeom prst="rect">
            <a:avLst/>
          </a:prstGeom>
        </p:spPr>
        <p:txBody>
          <a:bodyPr>
            <a:spAutoFit/>
          </a:bodyPr>
          <a:lstStyle/>
          <a:p>
            <a:r>
              <a:rPr lang="en-US" dirty="0" smtClean="0"/>
              <a:t>We hooked up the diode to an adjustable power supply and changed the voltage in steps of 1 volt from 0V to 10V. We measured the voltage drop across the diode and the current thru the diode. The voltage drops increased rapidly until the power supply was adjusted to 4V. The graphs show the curves for each diode.</a:t>
            </a:r>
            <a:endParaRPr lang="en-US" dirty="0"/>
          </a:p>
        </p:txBody>
      </p:sp>
    </p:spTree>
    <p:extLst>
      <p:ext uri="{BB962C8B-B14F-4D97-AF65-F5344CB8AC3E}">
        <p14:creationId xmlns:p14="http://schemas.microsoft.com/office/powerpoint/2010/main" val="20512598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u="sng" dirty="0" smtClean="0"/>
              <a:t>Procedures and results</a:t>
            </a:r>
            <a:endParaRPr lang="en-US" sz="4800" u="sng"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50</a:t>
            </a:fld>
            <a:endParaRPr lang="en-US"/>
          </a:p>
        </p:txBody>
      </p:sp>
      <p:sp>
        <p:nvSpPr>
          <p:cNvPr id="5" name="TextBox 4"/>
          <p:cNvSpPr txBox="1"/>
          <p:nvPr/>
        </p:nvSpPr>
        <p:spPr>
          <a:xfrm>
            <a:off x="685800" y="2159726"/>
            <a:ext cx="11170687" cy="1200329"/>
          </a:xfrm>
          <a:prstGeom prst="rect">
            <a:avLst/>
          </a:prstGeom>
          <a:noFill/>
        </p:spPr>
        <p:txBody>
          <a:bodyPr wrap="none" rtlCol="0">
            <a:spAutoFit/>
          </a:bodyPr>
          <a:lstStyle/>
          <a:p>
            <a:r>
              <a:rPr lang="en-US" sz="2400" dirty="0" smtClean="0"/>
              <a:t>Use an SCR as a switch. We used a meter to test that current was flowing thru the SCR</a:t>
            </a:r>
          </a:p>
          <a:p>
            <a:r>
              <a:rPr lang="en-US" sz="2400" dirty="0"/>
              <a:t>w</a:t>
            </a:r>
            <a:r>
              <a:rPr lang="en-US" sz="2400" dirty="0" smtClean="0"/>
              <a:t>hen voltage was applied. We also used the meter to show that no current was</a:t>
            </a:r>
          </a:p>
          <a:p>
            <a:r>
              <a:rPr lang="en-US" sz="2400" dirty="0" smtClean="0"/>
              <a:t>flowing thru the circuit when voltage was not applied.</a:t>
            </a:r>
          </a:p>
        </p:txBody>
      </p:sp>
    </p:spTree>
    <p:extLst>
      <p:ext uri="{BB962C8B-B14F-4D97-AF65-F5344CB8AC3E}">
        <p14:creationId xmlns:p14="http://schemas.microsoft.com/office/powerpoint/2010/main" val="10543932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51</a:t>
            </a:fld>
            <a:endParaRPr lang="en-US"/>
          </a:p>
        </p:txBody>
      </p:sp>
      <p:pic>
        <p:nvPicPr>
          <p:cNvPr id="4" name="Picture 3"/>
          <p:cNvPicPr>
            <a:picLocks noChangeAspect="1"/>
          </p:cNvPicPr>
          <p:nvPr/>
        </p:nvPicPr>
        <p:blipFill>
          <a:blip r:embed="rId2"/>
          <a:stretch>
            <a:fillRect/>
          </a:stretch>
        </p:blipFill>
        <p:spPr>
          <a:xfrm rot="5400000">
            <a:off x="988685" y="856991"/>
            <a:ext cx="5237496" cy="3887153"/>
          </a:xfrm>
          <a:prstGeom prst="rect">
            <a:avLst/>
          </a:prstGeom>
        </p:spPr>
      </p:pic>
      <p:pic>
        <p:nvPicPr>
          <p:cNvPr id="5" name="Picture 4"/>
          <p:cNvPicPr>
            <a:picLocks noChangeAspect="1"/>
          </p:cNvPicPr>
          <p:nvPr/>
        </p:nvPicPr>
        <p:blipFill>
          <a:blip r:embed="rId3"/>
          <a:stretch>
            <a:fillRect/>
          </a:stretch>
        </p:blipFill>
        <p:spPr>
          <a:xfrm rot="5400000">
            <a:off x="5198476" y="1001772"/>
            <a:ext cx="5237496" cy="3597593"/>
          </a:xfrm>
          <a:prstGeom prst="rect">
            <a:avLst/>
          </a:prstGeom>
        </p:spPr>
      </p:pic>
    </p:spTree>
    <p:extLst>
      <p:ext uri="{BB962C8B-B14F-4D97-AF65-F5344CB8AC3E}">
        <p14:creationId xmlns:p14="http://schemas.microsoft.com/office/powerpoint/2010/main" val="8942495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52</a:t>
            </a:fld>
            <a:endParaRPr lang="en-US"/>
          </a:p>
        </p:txBody>
      </p:sp>
      <p:pic>
        <p:nvPicPr>
          <p:cNvPr id="4" name="Picture 3"/>
          <p:cNvPicPr>
            <a:picLocks noChangeAspect="1"/>
          </p:cNvPicPr>
          <p:nvPr/>
        </p:nvPicPr>
        <p:blipFill>
          <a:blip r:embed="rId2"/>
          <a:stretch>
            <a:fillRect/>
          </a:stretch>
        </p:blipFill>
        <p:spPr>
          <a:xfrm rot="5400000">
            <a:off x="524090" y="681459"/>
            <a:ext cx="5128260" cy="5060110"/>
          </a:xfrm>
          <a:prstGeom prst="rect">
            <a:avLst/>
          </a:prstGeom>
        </p:spPr>
      </p:pic>
      <p:pic>
        <p:nvPicPr>
          <p:cNvPr id="5" name="Picture 4"/>
          <p:cNvPicPr>
            <a:picLocks noChangeAspect="1"/>
          </p:cNvPicPr>
          <p:nvPr/>
        </p:nvPicPr>
        <p:blipFill>
          <a:blip r:embed="rId3"/>
          <a:stretch>
            <a:fillRect/>
          </a:stretch>
        </p:blipFill>
        <p:spPr>
          <a:xfrm rot="5400000">
            <a:off x="6275070" y="326076"/>
            <a:ext cx="5128260" cy="5724525"/>
          </a:xfrm>
          <a:prstGeom prst="rect">
            <a:avLst/>
          </a:prstGeom>
        </p:spPr>
      </p:pic>
    </p:spTree>
    <p:extLst>
      <p:ext uri="{BB962C8B-B14F-4D97-AF65-F5344CB8AC3E}">
        <p14:creationId xmlns:p14="http://schemas.microsoft.com/office/powerpoint/2010/main" val="31742643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53</a:t>
            </a:fld>
            <a:endParaRPr lang="en-US"/>
          </a:p>
        </p:txBody>
      </p:sp>
      <p:pic>
        <p:nvPicPr>
          <p:cNvPr id="4" name="Picture 3"/>
          <p:cNvPicPr>
            <a:picLocks noChangeAspect="1"/>
          </p:cNvPicPr>
          <p:nvPr/>
        </p:nvPicPr>
        <p:blipFill>
          <a:blip r:embed="rId2"/>
          <a:stretch>
            <a:fillRect/>
          </a:stretch>
        </p:blipFill>
        <p:spPr>
          <a:xfrm>
            <a:off x="3435660" y="318159"/>
            <a:ext cx="5343525" cy="5105400"/>
          </a:xfrm>
          <a:prstGeom prst="rect">
            <a:avLst/>
          </a:prstGeom>
        </p:spPr>
      </p:pic>
    </p:spTree>
    <p:extLst>
      <p:ext uri="{BB962C8B-B14F-4D97-AF65-F5344CB8AC3E}">
        <p14:creationId xmlns:p14="http://schemas.microsoft.com/office/powerpoint/2010/main" val="42929014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Summary and conclusion</a:t>
            </a:r>
            <a:endParaRPr lang="en-US" u="sng"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54</a:t>
            </a:fld>
            <a:endParaRPr lang="en-US"/>
          </a:p>
        </p:txBody>
      </p:sp>
      <p:sp>
        <p:nvSpPr>
          <p:cNvPr id="5" name="TextBox 4"/>
          <p:cNvSpPr txBox="1"/>
          <p:nvPr/>
        </p:nvSpPr>
        <p:spPr>
          <a:xfrm>
            <a:off x="685800" y="2542903"/>
            <a:ext cx="11095153" cy="1200329"/>
          </a:xfrm>
          <a:prstGeom prst="rect">
            <a:avLst/>
          </a:prstGeom>
          <a:noFill/>
        </p:spPr>
        <p:txBody>
          <a:bodyPr wrap="none" rtlCol="0">
            <a:spAutoFit/>
          </a:bodyPr>
          <a:lstStyle/>
          <a:p>
            <a:r>
              <a:rPr lang="en-US" sz="2400" dirty="0" smtClean="0"/>
              <a:t>We built the circuit in lab similar to Multisim. We didn’t find the needed light. We </a:t>
            </a:r>
          </a:p>
          <a:p>
            <a:r>
              <a:rPr lang="en-US" sz="2400" dirty="0"/>
              <a:t>f</a:t>
            </a:r>
            <a:r>
              <a:rPr lang="en-US" sz="2400" dirty="0" smtClean="0"/>
              <a:t>ound the SCR in the old parts and we used the </a:t>
            </a:r>
            <a:r>
              <a:rPr lang="en-US" sz="2400" dirty="0" err="1" smtClean="0"/>
              <a:t>multimeter</a:t>
            </a:r>
            <a:r>
              <a:rPr lang="en-US" sz="2400" dirty="0" smtClean="0"/>
              <a:t> to test if it was opening and</a:t>
            </a:r>
          </a:p>
          <a:p>
            <a:r>
              <a:rPr lang="en-US" sz="2400" dirty="0"/>
              <a:t>c</a:t>
            </a:r>
            <a:r>
              <a:rPr lang="en-US" sz="2400" dirty="0" smtClean="0"/>
              <a:t>losing.</a:t>
            </a:r>
            <a:endParaRPr lang="en-US" sz="2400" dirty="0" smtClean="0"/>
          </a:p>
        </p:txBody>
      </p:sp>
    </p:spTree>
    <p:extLst>
      <p:ext uri="{BB962C8B-B14F-4D97-AF65-F5344CB8AC3E}">
        <p14:creationId xmlns:p14="http://schemas.microsoft.com/office/powerpoint/2010/main" val="39390057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1664" y="445014"/>
            <a:ext cx="8921579" cy="4524315"/>
          </a:xfrm>
          <a:prstGeom prst="rect">
            <a:avLst/>
          </a:prstGeom>
        </p:spPr>
        <p:txBody>
          <a:bodyPr wrap="square">
            <a:spAutoFit/>
          </a:bodyPr>
          <a:lstStyle/>
          <a:p>
            <a:pPr algn="ctr"/>
            <a:r>
              <a:rPr lang="en-US" sz="9600" dirty="0" smtClean="0"/>
              <a:t>LAB 7:</a:t>
            </a:r>
          </a:p>
          <a:p>
            <a:pPr algn="ctr"/>
            <a:r>
              <a:rPr lang="en-US" sz="9600" dirty="0" smtClean="0"/>
              <a:t>PHOTO</a:t>
            </a:r>
          </a:p>
          <a:p>
            <a:pPr algn="ctr"/>
            <a:r>
              <a:rPr lang="en-US" sz="9600" dirty="0" smtClean="0"/>
              <a:t>DIODE</a:t>
            </a:r>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55</a:t>
            </a:fld>
            <a:endParaRPr lang="en-US"/>
          </a:p>
        </p:txBody>
      </p:sp>
    </p:spTree>
    <p:extLst>
      <p:ext uri="{BB962C8B-B14F-4D97-AF65-F5344CB8AC3E}">
        <p14:creationId xmlns:p14="http://schemas.microsoft.com/office/powerpoint/2010/main" val="4260823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637" y="915577"/>
            <a:ext cx="11302710" cy="2308324"/>
          </a:xfrm>
          <a:prstGeom prst="rect">
            <a:avLst/>
          </a:prstGeom>
          <a:noFill/>
        </p:spPr>
        <p:txBody>
          <a:bodyPr wrap="none" rtlCol="0">
            <a:spAutoFit/>
          </a:bodyPr>
          <a:lstStyle/>
          <a:p>
            <a:pPr marL="285750" indent="-285750">
              <a:buFont typeface="Arial" panose="020B0604020202020204" pitchFamily="34" charset="0"/>
              <a:buChar char="•"/>
            </a:pPr>
            <a:r>
              <a:rPr lang="en-US" dirty="0" smtClean="0"/>
              <a:t>Objective</a:t>
            </a:r>
          </a:p>
          <a:p>
            <a:pPr lvl="1"/>
            <a:r>
              <a:rPr lang="en-US" dirty="0" smtClean="0"/>
              <a:t>Learn how a photo diode works in a circuit.</a:t>
            </a:r>
            <a:endParaRPr lang="en-US" dirty="0"/>
          </a:p>
          <a:p>
            <a:pPr marL="285750" indent="-285750">
              <a:buFont typeface="Arial" panose="020B0604020202020204" pitchFamily="34" charset="0"/>
              <a:buChar char="•"/>
            </a:pPr>
            <a:r>
              <a:rPr lang="en-US" dirty="0" smtClean="0"/>
              <a:t>Equipment and Material</a:t>
            </a:r>
          </a:p>
          <a:p>
            <a:pPr lvl="1"/>
            <a:r>
              <a:rPr lang="en-US" dirty="0" smtClean="0"/>
              <a:t>Bench 6, </a:t>
            </a:r>
            <a:r>
              <a:rPr lang="en-US" dirty="0"/>
              <a:t>2</a:t>
            </a:r>
            <a:r>
              <a:rPr lang="en-US" dirty="0" smtClean="0"/>
              <a:t> X LEDS, 100 ohm resistor, small breadboard, Jumper Wires, photo </a:t>
            </a:r>
            <a:r>
              <a:rPr lang="en-US" dirty="0"/>
              <a:t>diode, Digital </a:t>
            </a:r>
            <a:r>
              <a:rPr lang="en-US" dirty="0" err="1"/>
              <a:t>Multimeter</a:t>
            </a:r>
            <a:r>
              <a:rPr lang="en-US" dirty="0"/>
              <a:t> </a:t>
            </a:r>
            <a:r>
              <a:rPr lang="en-US" dirty="0" err="1"/>
              <a:t>GWInstek</a:t>
            </a:r>
            <a:r>
              <a:rPr lang="en-US" dirty="0"/>
              <a:t> </a:t>
            </a:r>
            <a:r>
              <a:rPr lang="en-US" dirty="0" smtClean="0"/>
              <a:t>.</a:t>
            </a:r>
          </a:p>
          <a:p>
            <a:pPr marL="285750" indent="-285750">
              <a:buFont typeface="Arial" panose="020B0604020202020204" pitchFamily="34" charset="0"/>
              <a:buChar char="•"/>
            </a:pPr>
            <a:r>
              <a:rPr lang="en-US" dirty="0" smtClean="0"/>
              <a:t>Research and </a:t>
            </a:r>
            <a:r>
              <a:rPr lang="en-US" dirty="0"/>
              <a:t>Information </a:t>
            </a:r>
            <a:endParaRPr lang="en-US" dirty="0" smtClean="0"/>
          </a:p>
          <a:p>
            <a:pPr lvl="1"/>
            <a:r>
              <a:rPr lang="en-US" dirty="0" smtClean="0"/>
              <a:t>Couldn’t find data sheet for photo diode in lab.</a:t>
            </a:r>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p:txBody>
      </p:sp>
      <p:sp>
        <p:nvSpPr>
          <p:cNvPr id="8" name="Footer Placeholder 7"/>
          <p:cNvSpPr>
            <a:spLocks noGrp="1"/>
          </p:cNvSpPr>
          <p:nvPr>
            <p:ph type="ftr" sz="quarter" idx="11"/>
          </p:nvPr>
        </p:nvSpPr>
        <p:spPr/>
        <p:txBody>
          <a:bodyPr/>
          <a:lstStyle/>
          <a:p>
            <a:r>
              <a:rPr lang="en-US" smtClean="0"/>
              <a:t>EECT 121-S1C Lab Notebook</a:t>
            </a:r>
            <a:endParaRPr lang="en-US"/>
          </a:p>
        </p:txBody>
      </p:sp>
      <p:sp>
        <p:nvSpPr>
          <p:cNvPr id="9" name="Slide Number Placeholder 8"/>
          <p:cNvSpPr>
            <a:spLocks noGrp="1"/>
          </p:cNvSpPr>
          <p:nvPr>
            <p:ph type="sldNum" sz="quarter" idx="12"/>
          </p:nvPr>
        </p:nvSpPr>
        <p:spPr/>
        <p:txBody>
          <a:bodyPr/>
          <a:lstStyle/>
          <a:p>
            <a:fld id="{9D66C57A-5642-4947-9237-561AB86CA358}" type="slidenum">
              <a:rPr lang="en-US" smtClean="0"/>
              <a:t>56</a:t>
            </a:fld>
            <a:endParaRPr lang="en-US"/>
          </a:p>
        </p:txBody>
      </p:sp>
    </p:spTree>
    <p:extLst>
      <p:ext uri="{BB962C8B-B14F-4D97-AF65-F5344CB8AC3E}">
        <p14:creationId xmlns:p14="http://schemas.microsoft.com/office/powerpoint/2010/main" val="8176901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u="sng" dirty="0" smtClean="0"/>
              <a:t>Procedures and results</a:t>
            </a:r>
            <a:endParaRPr lang="en-US" sz="4800" u="sng"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57</a:t>
            </a:fld>
            <a:endParaRPr lang="en-US"/>
          </a:p>
        </p:txBody>
      </p:sp>
      <p:sp>
        <p:nvSpPr>
          <p:cNvPr id="5" name="TextBox 4"/>
          <p:cNvSpPr txBox="1"/>
          <p:nvPr/>
        </p:nvSpPr>
        <p:spPr>
          <a:xfrm>
            <a:off x="685800" y="2159726"/>
            <a:ext cx="9482917" cy="1200329"/>
          </a:xfrm>
          <a:prstGeom prst="rect">
            <a:avLst/>
          </a:prstGeom>
          <a:noFill/>
        </p:spPr>
        <p:txBody>
          <a:bodyPr wrap="none" rtlCol="0">
            <a:spAutoFit/>
          </a:bodyPr>
          <a:lstStyle/>
          <a:p>
            <a:pPr lvl="1"/>
            <a:endParaRPr lang="en-US" sz="2400" dirty="0" smtClean="0"/>
          </a:p>
          <a:p>
            <a:pPr marL="285750" indent="-285750">
              <a:buFont typeface="Arial" panose="020B0604020202020204" pitchFamily="34" charset="0"/>
              <a:buChar char="•"/>
            </a:pPr>
            <a:r>
              <a:rPr lang="en-US" sz="2400" dirty="0" smtClean="0"/>
              <a:t>We used one LED to operate the photo diode and used another diode to</a:t>
            </a:r>
          </a:p>
          <a:p>
            <a:pPr marL="285750" indent="-285750">
              <a:buFont typeface="Arial" panose="020B0604020202020204" pitchFamily="34" charset="0"/>
              <a:buChar char="•"/>
            </a:pPr>
            <a:r>
              <a:rPr lang="en-US" sz="2400" dirty="0" smtClean="0"/>
              <a:t>Show that the photo diode was opening and closing the circuit.</a:t>
            </a:r>
          </a:p>
        </p:txBody>
      </p:sp>
    </p:spTree>
    <p:extLst>
      <p:ext uri="{BB962C8B-B14F-4D97-AF65-F5344CB8AC3E}">
        <p14:creationId xmlns:p14="http://schemas.microsoft.com/office/powerpoint/2010/main" val="29390634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58</a:t>
            </a:fld>
            <a:endParaRPr lang="en-US"/>
          </a:p>
        </p:txBody>
      </p:sp>
      <p:pic>
        <p:nvPicPr>
          <p:cNvPr id="4" name="Picture 3"/>
          <p:cNvPicPr>
            <a:picLocks noChangeAspect="1"/>
          </p:cNvPicPr>
          <p:nvPr/>
        </p:nvPicPr>
        <p:blipFill>
          <a:blip r:embed="rId2"/>
          <a:stretch>
            <a:fillRect/>
          </a:stretch>
        </p:blipFill>
        <p:spPr>
          <a:xfrm rot="5400000">
            <a:off x="688406" y="-116285"/>
            <a:ext cx="5482430" cy="5715000"/>
          </a:xfrm>
          <a:prstGeom prst="rect">
            <a:avLst/>
          </a:prstGeom>
        </p:spPr>
      </p:pic>
      <p:pic>
        <p:nvPicPr>
          <p:cNvPr id="5" name="Picture 4"/>
          <p:cNvPicPr>
            <a:picLocks noChangeAspect="1"/>
          </p:cNvPicPr>
          <p:nvPr/>
        </p:nvPicPr>
        <p:blipFill>
          <a:blip r:embed="rId3"/>
          <a:stretch>
            <a:fillRect/>
          </a:stretch>
        </p:blipFill>
        <p:spPr>
          <a:xfrm rot="5400000">
            <a:off x="6348602" y="40323"/>
            <a:ext cx="5490846" cy="5410200"/>
          </a:xfrm>
          <a:prstGeom prst="rect">
            <a:avLst/>
          </a:prstGeom>
        </p:spPr>
      </p:pic>
    </p:spTree>
    <p:extLst>
      <p:ext uri="{BB962C8B-B14F-4D97-AF65-F5344CB8AC3E}">
        <p14:creationId xmlns:p14="http://schemas.microsoft.com/office/powerpoint/2010/main" val="23641225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59</a:t>
            </a:fld>
            <a:endParaRPr lang="en-US"/>
          </a:p>
        </p:txBody>
      </p:sp>
      <p:pic>
        <p:nvPicPr>
          <p:cNvPr id="4" name="Picture 3"/>
          <p:cNvPicPr>
            <a:picLocks noChangeAspect="1"/>
          </p:cNvPicPr>
          <p:nvPr/>
        </p:nvPicPr>
        <p:blipFill>
          <a:blip r:embed="rId2"/>
          <a:stretch>
            <a:fillRect/>
          </a:stretch>
        </p:blipFill>
        <p:spPr>
          <a:xfrm rot="5400000">
            <a:off x="3317081" y="461901"/>
            <a:ext cx="5533901" cy="4610100"/>
          </a:xfrm>
          <a:prstGeom prst="rect">
            <a:avLst/>
          </a:prstGeom>
        </p:spPr>
      </p:pic>
    </p:spTree>
    <p:extLst>
      <p:ext uri="{BB962C8B-B14F-4D97-AF65-F5344CB8AC3E}">
        <p14:creationId xmlns:p14="http://schemas.microsoft.com/office/powerpoint/2010/main" val="4034173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6</a:t>
            </a:fld>
            <a:endParaRPr lang="en-US"/>
          </a:p>
        </p:txBody>
      </p:sp>
      <p:pic>
        <p:nvPicPr>
          <p:cNvPr id="6" name="Picture 5"/>
          <p:cNvPicPr>
            <a:picLocks noChangeAspect="1"/>
          </p:cNvPicPr>
          <p:nvPr/>
        </p:nvPicPr>
        <p:blipFill>
          <a:blip r:embed="rId2"/>
          <a:stretch>
            <a:fillRect/>
          </a:stretch>
        </p:blipFill>
        <p:spPr>
          <a:xfrm rot="10800000">
            <a:off x="2240787" y="855642"/>
            <a:ext cx="7686675" cy="4552950"/>
          </a:xfrm>
          <a:prstGeom prst="rect">
            <a:avLst/>
          </a:prstGeom>
        </p:spPr>
      </p:pic>
    </p:spTree>
    <p:extLst>
      <p:ext uri="{BB962C8B-B14F-4D97-AF65-F5344CB8AC3E}">
        <p14:creationId xmlns:p14="http://schemas.microsoft.com/office/powerpoint/2010/main" val="9231149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68" y="100446"/>
            <a:ext cx="10131425" cy="1456267"/>
          </a:xfrm>
        </p:spPr>
        <p:txBody>
          <a:bodyPr/>
          <a:lstStyle/>
          <a:p>
            <a:pPr algn="ctr"/>
            <a:r>
              <a:rPr lang="en-US" u="sng" dirty="0" smtClean="0"/>
              <a:t>Summary and conclusion</a:t>
            </a:r>
            <a:endParaRPr lang="en-US" u="sng" dirty="0"/>
          </a:p>
        </p:txBody>
      </p:sp>
      <p:sp>
        <p:nvSpPr>
          <p:cNvPr id="3" name="Footer Placeholder 2"/>
          <p:cNvSpPr>
            <a:spLocks noGrp="1"/>
          </p:cNvSpPr>
          <p:nvPr>
            <p:ph type="ftr" sz="quarter" idx="11"/>
          </p:nvPr>
        </p:nvSpPr>
        <p:spPr/>
        <p:txBody>
          <a:bodyPr/>
          <a:lstStyle/>
          <a:p>
            <a:r>
              <a:rPr lang="en-US" smtClean="0"/>
              <a:t>EECT 121-S1C Lab Notebook</a:t>
            </a:r>
            <a:endParaRPr lang="en-US"/>
          </a:p>
        </p:txBody>
      </p:sp>
      <p:sp>
        <p:nvSpPr>
          <p:cNvPr id="4" name="Slide Number Placeholder 3"/>
          <p:cNvSpPr>
            <a:spLocks noGrp="1"/>
          </p:cNvSpPr>
          <p:nvPr>
            <p:ph type="sldNum" sz="quarter" idx="12"/>
          </p:nvPr>
        </p:nvSpPr>
        <p:spPr/>
        <p:txBody>
          <a:bodyPr/>
          <a:lstStyle/>
          <a:p>
            <a:fld id="{9D66C57A-5642-4947-9237-561AB86CA358}" type="slidenum">
              <a:rPr lang="en-US" smtClean="0"/>
              <a:t>60</a:t>
            </a:fld>
            <a:endParaRPr lang="en-US"/>
          </a:p>
        </p:txBody>
      </p:sp>
      <p:sp>
        <p:nvSpPr>
          <p:cNvPr id="5" name="TextBox 4"/>
          <p:cNvSpPr txBox="1"/>
          <p:nvPr/>
        </p:nvSpPr>
        <p:spPr>
          <a:xfrm>
            <a:off x="685800" y="2542903"/>
            <a:ext cx="11271675" cy="3046988"/>
          </a:xfrm>
          <a:prstGeom prst="rect">
            <a:avLst/>
          </a:prstGeom>
          <a:noFill/>
        </p:spPr>
        <p:txBody>
          <a:bodyPr wrap="none" rtlCol="0">
            <a:spAutoFit/>
          </a:bodyPr>
          <a:lstStyle/>
          <a:p>
            <a:r>
              <a:rPr lang="en-US" sz="2400" dirty="0" smtClean="0"/>
              <a:t>It is hard to tell from the previous pictures that when the LED is pointed directly at</a:t>
            </a:r>
          </a:p>
          <a:p>
            <a:r>
              <a:rPr lang="en-US" sz="2400" dirty="0"/>
              <a:t>t</a:t>
            </a:r>
            <a:r>
              <a:rPr lang="en-US" sz="2400" dirty="0" smtClean="0"/>
              <a:t>he  photo diode the yellow LED is dimly lit.  The brightness of the yellow LED varies</a:t>
            </a:r>
          </a:p>
          <a:p>
            <a:r>
              <a:rPr lang="en-US" sz="2400" dirty="0"/>
              <a:t>w</a:t>
            </a:r>
            <a:r>
              <a:rPr lang="en-US" sz="2400" dirty="0" smtClean="0"/>
              <a:t>ith how directly the red LED shines in the photo diode. It is possible that we could </a:t>
            </a:r>
          </a:p>
          <a:p>
            <a:r>
              <a:rPr lang="en-US" sz="2400" dirty="0"/>
              <a:t>h</a:t>
            </a:r>
            <a:r>
              <a:rPr lang="en-US" sz="2400" dirty="0" smtClean="0"/>
              <a:t>ave seen better results but did not know what the rated voltage of the photo diode was</a:t>
            </a:r>
          </a:p>
          <a:p>
            <a:r>
              <a:rPr lang="en-US" sz="2400" dirty="0"/>
              <a:t>s</a:t>
            </a:r>
            <a:r>
              <a:rPr lang="en-US" sz="2400" dirty="0" smtClean="0"/>
              <a:t>o we used 5V.</a:t>
            </a:r>
          </a:p>
          <a:p>
            <a:endParaRPr lang="en-US" sz="2400" dirty="0" smtClean="0"/>
          </a:p>
          <a:p>
            <a:endParaRPr lang="en-US" sz="2400" dirty="0" smtClean="0"/>
          </a:p>
          <a:p>
            <a:endParaRPr lang="en-US" sz="2400" dirty="0" smtClean="0"/>
          </a:p>
        </p:txBody>
      </p:sp>
    </p:spTree>
    <p:extLst>
      <p:ext uri="{BB962C8B-B14F-4D97-AF65-F5344CB8AC3E}">
        <p14:creationId xmlns:p14="http://schemas.microsoft.com/office/powerpoint/2010/main" val="3231852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7</a:t>
            </a:fld>
            <a:endParaRPr lang="en-US"/>
          </a:p>
        </p:txBody>
      </p:sp>
      <p:pic>
        <p:nvPicPr>
          <p:cNvPr id="4" name="Picture 3"/>
          <p:cNvPicPr>
            <a:picLocks noChangeAspect="1"/>
          </p:cNvPicPr>
          <p:nvPr/>
        </p:nvPicPr>
        <p:blipFill>
          <a:blip r:embed="rId2"/>
          <a:stretch>
            <a:fillRect/>
          </a:stretch>
        </p:blipFill>
        <p:spPr>
          <a:xfrm rot="5400000">
            <a:off x="3037604" y="-114243"/>
            <a:ext cx="5634152" cy="5862638"/>
          </a:xfrm>
          <a:prstGeom prst="rect">
            <a:avLst/>
          </a:prstGeom>
        </p:spPr>
      </p:pic>
    </p:spTree>
    <p:extLst>
      <p:ext uri="{BB962C8B-B14F-4D97-AF65-F5344CB8AC3E}">
        <p14:creationId xmlns:p14="http://schemas.microsoft.com/office/powerpoint/2010/main" val="36812005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8</a:t>
            </a:fld>
            <a:endParaRPr lang="en-US"/>
          </a:p>
        </p:txBody>
      </p:sp>
      <p:pic>
        <p:nvPicPr>
          <p:cNvPr id="4" name="Picture 3"/>
          <p:cNvPicPr>
            <a:picLocks noChangeAspect="1"/>
          </p:cNvPicPr>
          <p:nvPr/>
        </p:nvPicPr>
        <p:blipFill>
          <a:blip r:embed="rId2"/>
          <a:stretch>
            <a:fillRect/>
          </a:stretch>
        </p:blipFill>
        <p:spPr>
          <a:xfrm rot="5400000">
            <a:off x="3189208" y="-46686"/>
            <a:ext cx="5564935" cy="5715000"/>
          </a:xfrm>
          <a:prstGeom prst="rect">
            <a:avLst/>
          </a:prstGeom>
        </p:spPr>
      </p:pic>
    </p:spTree>
    <p:extLst>
      <p:ext uri="{BB962C8B-B14F-4D97-AF65-F5344CB8AC3E}">
        <p14:creationId xmlns:p14="http://schemas.microsoft.com/office/powerpoint/2010/main" val="2000873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121-S1C Lab Notebook</a:t>
            </a:r>
            <a:endParaRPr lang="en-US"/>
          </a:p>
        </p:txBody>
      </p:sp>
      <p:sp>
        <p:nvSpPr>
          <p:cNvPr id="3" name="Slide Number Placeholder 2"/>
          <p:cNvSpPr>
            <a:spLocks noGrp="1"/>
          </p:cNvSpPr>
          <p:nvPr>
            <p:ph type="sldNum" sz="quarter" idx="12"/>
          </p:nvPr>
        </p:nvSpPr>
        <p:spPr/>
        <p:txBody>
          <a:bodyPr/>
          <a:lstStyle/>
          <a:p>
            <a:fld id="{9D66C57A-5642-4947-9237-561AB86CA358}" type="slidenum">
              <a:rPr lang="en-US" smtClean="0"/>
              <a:t>9</a:t>
            </a:fld>
            <a:endParaRPr lang="en-US"/>
          </a:p>
        </p:txBody>
      </p:sp>
      <p:pic>
        <p:nvPicPr>
          <p:cNvPr id="5" name="Picture 4"/>
          <p:cNvPicPr>
            <a:picLocks noChangeAspect="1"/>
          </p:cNvPicPr>
          <p:nvPr/>
        </p:nvPicPr>
        <p:blipFill>
          <a:blip r:embed="rId2"/>
          <a:stretch>
            <a:fillRect/>
          </a:stretch>
        </p:blipFill>
        <p:spPr>
          <a:xfrm>
            <a:off x="1453515" y="812536"/>
            <a:ext cx="2952750" cy="2886075"/>
          </a:xfrm>
          <a:prstGeom prst="rect">
            <a:avLst/>
          </a:prstGeom>
        </p:spPr>
      </p:pic>
      <p:pic>
        <p:nvPicPr>
          <p:cNvPr id="6" name="Picture 5"/>
          <p:cNvPicPr>
            <a:picLocks noChangeAspect="1"/>
          </p:cNvPicPr>
          <p:nvPr/>
        </p:nvPicPr>
        <p:blipFill>
          <a:blip r:embed="rId3"/>
          <a:stretch>
            <a:fillRect/>
          </a:stretch>
        </p:blipFill>
        <p:spPr>
          <a:xfrm>
            <a:off x="4599629" y="935408"/>
            <a:ext cx="3028950" cy="2804160"/>
          </a:xfrm>
          <a:prstGeom prst="rect">
            <a:avLst/>
          </a:prstGeom>
        </p:spPr>
      </p:pic>
      <p:pic>
        <p:nvPicPr>
          <p:cNvPr id="7" name="Picture 6"/>
          <p:cNvPicPr>
            <a:picLocks noChangeAspect="1"/>
          </p:cNvPicPr>
          <p:nvPr/>
        </p:nvPicPr>
        <p:blipFill>
          <a:blip r:embed="rId4"/>
          <a:stretch>
            <a:fillRect/>
          </a:stretch>
        </p:blipFill>
        <p:spPr>
          <a:xfrm>
            <a:off x="7821943" y="995032"/>
            <a:ext cx="3133725" cy="2845118"/>
          </a:xfrm>
          <a:prstGeom prst="rect">
            <a:avLst/>
          </a:prstGeom>
        </p:spPr>
      </p:pic>
      <p:pic>
        <p:nvPicPr>
          <p:cNvPr id="8" name="Picture 7"/>
          <p:cNvPicPr>
            <a:picLocks noChangeAspect="1"/>
          </p:cNvPicPr>
          <p:nvPr/>
        </p:nvPicPr>
        <p:blipFill>
          <a:blip r:embed="rId5"/>
          <a:stretch>
            <a:fillRect/>
          </a:stretch>
        </p:blipFill>
        <p:spPr>
          <a:xfrm>
            <a:off x="3236261" y="3940731"/>
            <a:ext cx="4810125" cy="1533525"/>
          </a:xfrm>
          <a:prstGeom prst="rect">
            <a:avLst/>
          </a:prstGeom>
        </p:spPr>
      </p:pic>
    </p:spTree>
    <p:extLst>
      <p:ext uri="{BB962C8B-B14F-4D97-AF65-F5344CB8AC3E}">
        <p14:creationId xmlns:p14="http://schemas.microsoft.com/office/powerpoint/2010/main" val="38941098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718</TotalTime>
  <Words>3623</Words>
  <Application>Microsoft Office PowerPoint</Application>
  <PresentationFormat>Widescreen</PresentationFormat>
  <Paragraphs>2428</Paragraphs>
  <Slides>60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Impact</vt:lpstr>
      <vt:lpstr>Main Event</vt:lpstr>
      <vt:lpstr>LAB NOTEBOOK EECT 121</vt:lpstr>
      <vt:lpstr>Table of Contents</vt:lpstr>
      <vt:lpstr>PowerPoint Presentation</vt:lpstr>
      <vt:lpstr>PowerPoint Presentation</vt:lpstr>
      <vt:lpstr>Procedures and Results</vt:lpstr>
      <vt:lpstr>PowerPoint Presentation</vt:lpstr>
      <vt:lpstr>PowerPoint Presentation</vt:lpstr>
      <vt:lpstr>PowerPoint Presentation</vt:lpstr>
      <vt:lpstr>PowerPoint Presentation</vt:lpstr>
      <vt:lpstr>PowerPoint Presentation</vt:lpstr>
      <vt:lpstr>Summary and Conclusions</vt:lpstr>
      <vt:lpstr>PowerPoint Presentation</vt:lpstr>
      <vt:lpstr>PowerPoint Presentation</vt:lpstr>
      <vt:lpstr>Procedures and Results </vt:lpstr>
      <vt:lpstr>PowerPoint Presentation</vt:lpstr>
      <vt:lpstr>PowerPoint Presentation</vt:lpstr>
      <vt:lpstr>PowerPoint Presentation</vt:lpstr>
      <vt:lpstr>Summary and Conclusions</vt:lpstr>
      <vt:lpstr>PowerPoint Presentation</vt:lpstr>
      <vt:lpstr>PowerPoint Presentation</vt:lpstr>
      <vt:lpstr>Procedures and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and conclusions</vt:lpstr>
      <vt:lpstr>PowerPoint Presentation</vt:lpstr>
      <vt:lpstr>PowerPoint Presentation</vt:lpstr>
      <vt:lpstr>Procedures and results</vt:lpstr>
      <vt:lpstr>PowerPoint Presentation</vt:lpstr>
      <vt:lpstr>PowerPoint Presentation</vt:lpstr>
      <vt:lpstr>PowerPoint Presentation</vt:lpstr>
      <vt:lpstr>PowerPoint Presentation</vt:lpstr>
      <vt:lpstr>PowerPoint Presentation</vt:lpstr>
      <vt:lpstr>PowerPoint Presentation</vt:lpstr>
      <vt:lpstr>Summary and conclusion</vt:lpstr>
      <vt:lpstr>PowerPoint Presentation</vt:lpstr>
      <vt:lpstr>PowerPoint Presentation</vt:lpstr>
      <vt:lpstr>Procedures and results</vt:lpstr>
      <vt:lpstr>PowerPoint Presentation</vt:lpstr>
      <vt:lpstr>PowerPoint Presentation</vt:lpstr>
      <vt:lpstr>PowerPoint Presentation</vt:lpstr>
      <vt:lpstr>Summary and conclusion</vt:lpstr>
      <vt:lpstr>PowerPoint Presentation</vt:lpstr>
      <vt:lpstr>PowerPoint Presentation</vt:lpstr>
      <vt:lpstr>Procedures and results</vt:lpstr>
      <vt:lpstr>PowerPoint Presentation</vt:lpstr>
      <vt:lpstr>PowerPoint Presentation</vt:lpstr>
      <vt:lpstr>PowerPoint Presentation</vt:lpstr>
      <vt:lpstr>Summary and conclusion</vt:lpstr>
      <vt:lpstr>PowerPoint Presentation</vt:lpstr>
      <vt:lpstr>PowerPoint Presentation</vt:lpstr>
      <vt:lpstr>Procedures and results</vt:lpstr>
      <vt:lpstr>PowerPoint Presentation</vt:lpstr>
      <vt:lpstr>PowerPoint Presentation</vt:lpstr>
      <vt:lpstr>Summary and 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A Creager</dc:creator>
  <cp:lastModifiedBy>Microsoft account</cp:lastModifiedBy>
  <cp:revision>73</cp:revision>
  <dcterms:created xsi:type="dcterms:W3CDTF">2015-04-25T00:01:23Z</dcterms:created>
  <dcterms:modified xsi:type="dcterms:W3CDTF">2015-05-08T21:34:22Z</dcterms:modified>
</cp:coreProperties>
</file>