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87" r:id="rId2"/>
    <p:sldId id="268" r:id="rId3"/>
    <p:sldId id="269" r:id="rId4"/>
    <p:sldId id="257" r:id="rId5"/>
    <p:sldId id="273" r:id="rId6"/>
    <p:sldId id="274" r:id="rId7"/>
    <p:sldId id="270" r:id="rId8"/>
    <p:sldId id="271" r:id="rId9"/>
    <p:sldId id="256" r:id="rId10"/>
    <p:sldId id="272" r:id="rId11"/>
    <p:sldId id="275" r:id="rId12"/>
    <p:sldId id="276" r:id="rId13"/>
    <p:sldId id="277" r:id="rId14"/>
    <p:sldId id="280" r:id="rId15"/>
    <p:sldId id="278" r:id="rId16"/>
    <p:sldId id="282" r:id="rId17"/>
    <p:sldId id="281" r:id="rId18"/>
    <p:sldId id="283" r:id="rId19"/>
    <p:sldId id="284" r:id="rId20"/>
    <p:sldId id="263" r:id="rId21"/>
    <p:sldId id="259" r:id="rId22"/>
    <p:sldId id="260" r:id="rId23"/>
    <p:sldId id="264" r:id="rId24"/>
    <p:sldId id="265" r:id="rId25"/>
    <p:sldId id="266" r:id="rId26"/>
    <p:sldId id="285" r:id="rId27"/>
    <p:sldId id="258" r:id="rId28"/>
    <p:sldId id="28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120" y="7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BC13F1-1452-49FA-BDD6-E09B26E5A7F6}"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1A715-145D-4823-B88D-3031D5EB0090}" type="slidenum">
              <a:rPr lang="en-US" smtClean="0"/>
              <a:t>‹#›</a:t>
            </a:fld>
            <a:endParaRPr lang="en-US"/>
          </a:p>
        </p:txBody>
      </p:sp>
    </p:spTree>
    <p:extLst>
      <p:ext uri="{BB962C8B-B14F-4D97-AF65-F5344CB8AC3E}">
        <p14:creationId xmlns:p14="http://schemas.microsoft.com/office/powerpoint/2010/main" val="2595296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BC13F1-1452-49FA-BDD6-E09B26E5A7F6}"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1A715-145D-4823-B88D-3031D5EB0090}" type="slidenum">
              <a:rPr lang="en-US" smtClean="0"/>
              <a:t>‹#›</a:t>
            </a:fld>
            <a:endParaRPr lang="en-US"/>
          </a:p>
        </p:txBody>
      </p:sp>
    </p:spTree>
    <p:extLst>
      <p:ext uri="{BB962C8B-B14F-4D97-AF65-F5344CB8AC3E}">
        <p14:creationId xmlns:p14="http://schemas.microsoft.com/office/powerpoint/2010/main" val="1879508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BC13F1-1452-49FA-BDD6-E09B26E5A7F6}"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1A715-145D-4823-B88D-3031D5EB0090}" type="slidenum">
              <a:rPr lang="en-US" smtClean="0"/>
              <a:t>‹#›</a:t>
            </a:fld>
            <a:endParaRPr lang="en-US"/>
          </a:p>
        </p:txBody>
      </p:sp>
    </p:spTree>
    <p:extLst>
      <p:ext uri="{BB962C8B-B14F-4D97-AF65-F5344CB8AC3E}">
        <p14:creationId xmlns:p14="http://schemas.microsoft.com/office/powerpoint/2010/main" val="1139270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BC13F1-1452-49FA-BDD6-E09B26E5A7F6}"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1A715-145D-4823-B88D-3031D5EB0090}" type="slidenum">
              <a:rPr lang="en-US" smtClean="0"/>
              <a:t>‹#›</a:t>
            </a:fld>
            <a:endParaRPr lang="en-US"/>
          </a:p>
        </p:txBody>
      </p:sp>
    </p:spTree>
    <p:extLst>
      <p:ext uri="{BB962C8B-B14F-4D97-AF65-F5344CB8AC3E}">
        <p14:creationId xmlns:p14="http://schemas.microsoft.com/office/powerpoint/2010/main" val="1580885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BC13F1-1452-49FA-BDD6-E09B26E5A7F6}"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1A715-145D-4823-B88D-3031D5EB0090}" type="slidenum">
              <a:rPr lang="en-US" smtClean="0"/>
              <a:t>‹#›</a:t>
            </a:fld>
            <a:endParaRPr lang="en-US"/>
          </a:p>
        </p:txBody>
      </p:sp>
    </p:spTree>
    <p:extLst>
      <p:ext uri="{BB962C8B-B14F-4D97-AF65-F5344CB8AC3E}">
        <p14:creationId xmlns:p14="http://schemas.microsoft.com/office/powerpoint/2010/main" val="4098857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BC13F1-1452-49FA-BDD6-E09B26E5A7F6}" type="datetimeFigureOut">
              <a:rPr lang="en-US" smtClean="0"/>
              <a:t>5/8/2014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F1A715-145D-4823-B88D-3031D5EB0090}" type="slidenum">
              <a:rPr lang="en-US" smtClean="0"/>
              <a:t>‹#›</a:t>
            </a:fld>
            <a:endParaRPr lang="en-US"/>
          </a:p>
        </p:txBody>
      </p:sp>
    </p:spTree>
    <p:extLst>
      <p:ext uri="{BB962C8B-B14F-4D97-AF65-F5344CB8AC3E}">
        <p14:creationId xmlns:p14="http://schemas.microsoft.com/office/powerpoint/2010/main" val="4068294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BC13F1-1452-49FA-BDD6-E09B26E5A7F6}" type="datetimeFigureOut">
              <a:rPr lang="en-US" smtClean="0"/>
              <a:t>5/8/2014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F1A715-145D-4823-B88D-3031D5EB0090}" type="slidenum">
              <a:rPr lang="en-US" smtClean="0"/>
              <a:t>‹#›</a:t>
            </a:fld>
            <a:endParaRPr lang="en-US"/>
          </a:p>
        </p:txBody>
      </p:sp>
    </p:spTree>
    <p:extLst>
      <p:ext uri="{BB962C8B-B14F-4D97-AF65-F5344CB8AC3E}">
        <p14:creationId xmlns:p14="http://schemas.microsoft.com/office/powerpoint/2010/main" val="1751587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BC13F1-1452-49FA-BDD6-E09B26E5A7F6}" type="datetimeFigureOut">
              <a:rPr lang="en-US" smtClean="0"/>
              <a:t>5/8/2014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F1A715-145D-4823-B88D-3031D5EB0090}" type="slidenum">
              <a:rPr lang="en-US" smtClean="0"/>
              <a:t>‹#›</a:t>
            </a:fld>
            <a:endParaRPr lang="en-US"/>
          </a:p>
        </p:txBody>
      </p:sp>
    </p:spTree>
    <p:extLst>
      <p:ext uri="{BB962C8B-B14F-4D97-AF65-F5344CB8AC3E}">
        <p14:creationId xmlns:p14="http://schemas.microsoft.com/office/powerpoint/2010/main" val="4129987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C13F1-1452-49FA-BDD6-E09B26E5A7F6}" type="datetimeFigureOut">
              <a:rPr lang="en-US" smtClean="0"/>
              <a:t>5/8/2014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F1A715-145D-4823-B88D-3031D5EB0090}" type="slidenum">
              <a:rPr lang="en-US" smtClean="0"/>
              <a:t>‹#›</a:t>
            </a:fld>
            <a:endParaRPr lang="en-US"/>
          </a:p>
        </p:txBody>
      </p:sp>
    </p:spTree>
    <p:extLst>
      <p:ext uri="{BB962C8B-B14F-4D97-AF65-F5344CB8AC3E}">
        <p14:creationId xmlns:p14="http://schemas.microsoft.com/office/powerpoint/2010/main" val="1756631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C13F1-1452-49FA-BDD6-E09B26E5A7F6}" type="datetimeFigureOut">
              <a:rPr lang="en-US" smtClean="0"/>
              <a:t>5/8/2014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F1A715-145D-4823-B88D-3031D5EB0090}" type="slidenum">
              <a:rPr lang="en-US" smtClean="0"/>
              <a:t>‹#›</a:t>
            </a:fld>
            <a:endParaRPr lang="en-US"/>
          </a:p>
        </p:txBody>
      </p:sp>
    </p:spTree>
    <p:extLst>
      <p:ext uri="{BB962C8B-B14F-4D97-AF65-F5344CB8AC3E}">
        <p14:creationId xmlns:p14="http://schemas.microsoft.com/office/powerpoint/2010/main" val="1314686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C13F1-1452-49FA-BDD6-E09B26E5A7F6}" type="datetimeFigureOut">
              <a:rPr lang="en-US" smtClean="0"/>
              <a:t>5/8/2014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F1A715-145D-4823-B88D-3031D5EB0090}" type="slidenum">
              <a:rPr lang="en-US" smtClean="0"/>
              <a:t>‹#›</a:t>
            </a:fld>
            <a:endParaRPr lang="en-US"/>
          </a:p>
        </p:txBody>
      </p:sp>
    </p:spTree>
    <p:extLst>
      <p:ext uri="{BB962C8B-B14F-4D97-AF65-F5344CB8AC3E}">
        <p14:creationId xmlns:p14="http://schemas.microsoft.com/office/powerpoint/2010/main" val="2472144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BC13F1-1452-49FA-BDD6-E09B26E5A7F6}" type="datetimeFigureOut">
              <a:rPr lang="en-US" smtClean="0"/>
              <a:t>5/8/2014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1A715-145D-4823-B88D-3031D5EB0090}" type="slidenum">
              <a:rPr lang="en-US" smtClean="0"/>
              <a:t>‹#›</a:t>
            </a:fld>
            <a:endParaRPr lang="en-US"/>
          </a:p>
        </p:txBody>
      </p:sp>
    </p:spTree>
    <p:extLst>
      <p:ext uri="{BB962C8B-B14F-4D97-AF65-F5344CB8AC3E}">
        <p14:creationId xmlns:p14="http://schemas.microsoft.com/office/powerpoint/2010/main" val="350278186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6.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Lab Notebook</a:t>
            </a:r>
            <a:endParaRPr lang="en-US" dirty="0"/>
          </a:p>
        </p:txBody>
      </p:sp>
      <p:sp>
        <p:nvSpPr>
          <p:cNvPr id="3" name="Subtitle 2"/>
          <p:cNvSpPr>
            <a:spLocks noGrp="1"/>
          </p:cNvSpPr>
          <p:nvPr>
            <p:ph type="subTitle" idx="1"/>
          </p:nvPr>
        </p:nvSpPr>
        <p:spPr/>
        <p:txBody>
          <a:bodyPr/>
          <a:lstStyle/>
          <a:p>
            <a:r>
              <a:rPr lang="en-US" dirty="0" smtClean="0"/>
              <a:t>EECT 112</a:t>
            </a:r>
          </a:p>
          <a:p>
            <a:r>
              <a:rPr lang="en-US" dirty="0" smtClean="0"/>
              <a:t>Charles Slagal</a:t>
            </a:r>
            <a:endParaRPr lang="en-US" dirty="0"/>
          </a:p>
        </p:txBody>
      </p:sp>
    </p:spTree>
    <p:extLst>
      <p:ext uri="{BB962C8B-B14F-4D97-AF65-F5344CB8AC3E}">
        <p14:creationId xmlns:p14="http://schemas.microsoft.com/office/powerpoint/2010/main" val="3027206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756" y="987875"/>
            <a:ext cx="3299159" cy="5870125"/>
          </a:xfrm>
          <a:prstGeom prst="rect">
            <a:avLst/>
          </a:prstGeom>
        </p:spPr>
      </p:pic>
      <p:sp>
        <p:nvSpPr>
          <p:cNvPr id="5" name="TextBox 4"/>
          <p:cNvSpPr txBox="1"/>
          <p:nvPr/>
        </p:nvSpPr>
        <p:spPr>
          <a:xfrm>
            <a:off x="2538663" y="180474"/>
            <a:ext cx="6485021" cy="584775"/>
          </a:xfrm>
          <a:prstGeom prst="rect">
            <a:avLst/>
          </a:prstGeom>
          <a:noFill/>
        </p:spPr>
        <p:txBody>
          <a:bodyPr wrap="square" rtlCol="0">
            <a:spAutoFit/>
          </a:bodyPr>
          <a:lstStyle/>
          <a:p>
            <a:r>
              <a:rPr lang="en-US" sz="3200" dirty="0" smtClean="0"/>
              <a:t>LAB WORK…</a:t>
            </a:r>
            <a:endParaRPr lang="en-US" sz="3200" dirty="0"/>
          </a:p>
        </p:txBody>
      </p:sp>
      <p:cxnSp>
        <p:nvCxnSpPr>
          <p:cNvPr id="7" name="Straight Arrow Connector 6"/>
          <p:cNvCxnSpPr/>
          <p:nvPr/>
        </p:nvCxnSpPr>
        <p:spPr>
          <a:xfrm flipH="1">
            <a:off x="1961147" y="4247147"/>
            <a:ext cx="3820026" cy="13114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781173" y="3922937"/>
            <a:ext cx="2087480" cy="733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SWITCH BOARD</a:t>
            </a:r>
            <a:endParaRPr lang="en-US" dirty="0">
              <a:ln w="0"/>
              <a:solidFill>
                <a:schemeClr val="tx1"/>
              </a:solidFill>
              <a:effectLst>
                <a:outerShdw blurRad="38100" dist="19050" dir="2700000" algn="tl" rotWithShape="0">
                  <a:schemeClr val="dk1">
                    <a:alpha val="40000"/>
                  </a:schemeClr>
                </a:outerShdw>
              </a:effectLst>
            </a:endParaRPr>
          </a:p>
        </p:txBody>
      </p:sp>
      <p:cxnSp>
        <p:nvCxnSpPr>
          <p:cNvPr id="10" name="Straight Arrow Connector 9"/>
          <p:cNvCxnSpPr/>
          <p:nvPr/>
        </p:nvCxnSpPr>
        <p:spPr>
          <a:xfrm flipH="1">
            <a:off x="2983832" y="1467853"/>
            <a:ext cx="3043989" cy="16242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027821" y="1227221"/>
            <a:ext cx="2286000" cy="7579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AND GATE</a:t>
            </a:r>
            <a:endParaRPr lang="en-US" dirty="0">
              <a:ln w="0"/>
              <a:solidFill>
                <a:schemeClr val="tx1"/>
              </a:solidFill>
              <a:effectLst>
                <a:outerShdw blurRad="38100" dist="19050" dir="2700000" algn="tl" rotWithShape="0">
                  <a:schemeClr val="dk1">
                    <a:alpha val="40000"/>
                  </a:schemeClr>
                </a:outerShdw>
              </a:effectLst>
            </a:endParaRPr>
          </a:p>
        </p:txBody>
      </p:sp>
      <p:cxnSp>
        <p:nvCxnSpPr>
          <p:cNvPr id="13" name="Straight Arrow Connector 12"/>
          <p:cNvCxnSpPr/>
          <p:nvPr/>
        </p:nvCxnSpPr>
        <p:spPr>
          <a:xfrm flipH="1">
            <a:off x="2983832" y="2707105"/>
            <a:ext cx="2586789" cy="10106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570621" y="2382253"/>
            <a:ext cx="2213811" cy="709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OR GATE</a:t>
            </a:r>
            <a:endParaRPr lang="en-US" dirty="0">
              <a:ln w="0"/>
              <a:solidFill>
                <a:schemeClr val="tx1"/>
              </a:solidFill>
              <a:effectLst>
                <a:outerShdw blurRad="38100" dist="19050" dir="2700000" algn="tl" rotWithShape="0">
                  <a:schemeClr val="dk1">
                    <a:alpha val="40000"/>
                  </a:schemeClr>
                </a:outerShdw>
              </a:effectLst>
            </a:endParaRPr>
          </a:p>
        </p:txBody>
      </p:sp>
      <p:cxnSp>
        <p:nvCxnSpPr>
          <p:cNvPr id="16" name="Straight Arrow Connector 15"/>
          <p:cNvCxnSpPr/>
          <p:nvPr/>
        </p:nvCxnSpPr>
        <p:spPr>
          <a:xfrm flipH="1">
            <a:off x="2983832" y="3498021"/>
            <a:ext cx="2276474" cy="7915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260306" y="3212431"/>
            <a:ext cx="2187241" cy="505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INVERTOR</a:t>
            </a:r>
            <a:endParaRPr lang="en-US" dirty="0">
              <a:ln w="0"/>
              <a:solidFill>
                <a:schemeClr val="tx1"/>
              </a:solidFill>
              <a:effectLst>
                <a:outerShdw blurRad="38100" dist="19050" dir="2700000" algn="tl" rotWithShape="0">
                  <a:schemeClr val="dk1">
                    <a:alpha val="40000"/>
                  </a:schemeClr>
                </a:outerShdw>
              </a:effectLst>
            </a:endParaRPr>
          </a:p>
        </p:txBody>
      </p:sp>
      <p:cxnSp>
        <p:nvCxnSpPr>
          <p:cNvPr id="20" name="Straight Arrow Connector 19"/>
          <p:cNvCxnSpPr/>
          <p:nvPr/>
        </p:nvCxnSpPr>
        <p:spPr>
          <a:xfrm flipH="1" flipV="1">
            <a:off x="3068053" y="5678905"/>
            <a:ext cx="2192253" cy="3248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260306" y="5678905"/>
            <a:ext cx="2608347" cy="7940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NAND GATE</a:t>
            </a:r>
            <a:endParaRPr lang="en-US" dirty="0">
              <a:ln w="0"/>
              <a:solidFill>
                <a:schemeClr val="tx1"/>
              </a:solidFill>
              <a:effectLst>
                <a:outerShdw blurRad="38100" dist="19050" dir="2700000" algn="tl" rotWithShape="0">
                  <a:schemeClr val="dk1">
                    <a:alpha val="40000"/>
                  </a:schemeClr>
                </a:outerShdw>
              </a:effectLst>
            </a:endParaRPr>
          </a:p>
        </p:txBody>
      </p:sp>
      <p:sp>
        <p:nvSpPr>
          <p:cNvPr id="22" name="TextBox 21"/>
          <p:cNvSpPr txBox="1"/>
          <p:nvPr/>
        </p:nvSpPr>
        <p:spPr>
          <a:xfrm>
            <a:off x="8674768" y="472861"/>
            <a:ext cx="2983832" cy="1754326"/>
          </a:xfrm>
          <a:prstGeom prst="rect">
            <a:avLst/>
          </a:prstGeom>
          <a:noFill/>
        </p:spPr>
        <p:txBody>
          <a:bodyPr wrap="square" rtlCol="0">
            <a:spAutoFit/>
          </a:bodyPr>
          <a:lstStyle/>
          <a:p>
            <a:r>
              <a:rPr lang="en-US" dirty="0" smtClean="0"/>
              <a:t>SAME OPERATION CAN BE CARRIED OUT WITH ONE CHIP (NAND GATE) AS OPPOSED TO USING THREE CHIPS (AND GATE, OR GATE AND INVERTOR)</a:t>
            </a:r>
            <a:endParaRPr lang="en-US" dirty="0"/>
          </a:p>
        </p:txBody>
      </p:sp>
    </p:spTree>
    <p:extLst>
      <p:ext uri="{BB962C8B-B14F-4D97-AF65-F5344CB8AC3E}">
        <p14:creationId xmlns:p14="http://schemas.microsoft.com/office/powerpoint/2010/main" val="3228942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030" y="1416025"/>
            <a:ext cx="3058528" cy="5441975"/>
          </a:xfrm>
          <a:prstGeom prst="rect">
            <a:avLst/>
          </a:prstGeom>
        </p:spPr>
      </p:pic>
      <p:cxnSp>
        <p:nvCxnSpPr>
          <p:cNvPr id="6" name="Straight Arrow Connector 5"/>
          <p:cNvCxnSpPr/>
          <p:nvPr/>
        </p:nvCxnSpPr>
        <p:spPr>
          <a:xfrm flipH="1" flipV="1">
            <a:off x="3260558" y="3441032"/>
            <a:ext cx="2093495" cy="10347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3260557" y="4240204"/>
            <a:ext cx="2093495" cy="3267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354051" y="4240203"/>
            <a:ext cx="3946359" cy="20282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LIGHTS BEING LIT BY BOTH OF THE CONFIGURATIONS</a:t>
            </a:r>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640333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MIDTERM CAR ALARM</a:t>
            </a:r>
            <a:endParaRPr lang="en-US" dirty="0"/>
          </a:p>
        </p:txBody>
      </p:sp>
      <p:sp>
        <p:nvSpPr>
          <p:cNvPr id="6" name="TextBox 5"/>
          <p:cNvSpPr txBox="1"/>
          <p:nvPr/>
        </p:nvSpPr>
        <p:spPr>
          <a:xfrm>
            <a:off x="1239253" y="1828800"/>
            <a:ext cx="9504947"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We need to create a configuration that allows the alarm to go off when the door is open and the lights are on, but off if the doors are closed, engine is on and lights on. </a:t>
            </a:r>
          </a:p>
          <a:p>
            <a:pPr marL="285750" indent="-285750">
              <a:buFont typeface="Arial" panose="020B0604020202020204" pitchFamily="34" charset="0"/>
              <a:buChar char="•"/>
            </a:pPr>
            <a:r>
              <a:rPr lang="en-US" dirty="0" smtClean="0"/>
              <a:t>Show schematic of this configuration</a:t>
            </a:r>
          </a:p>
          <a:p>
            <a:pPr marL="285750" indent="-285750">
              <a:buFont typeface="Arial" panose="020B0604020202020204" pitchFamily="34" charset="0"/>
              <a:buChar char="•"/>
            </a:pPr>
            <a:r>
              <a:rPr lang="en-US" dirty="0" smtClean="0"/>
              <a:t>Show lab work </a:t>
            </a:r>
            <a:endParaRPr lang="en-US" dirty="0"/>
          </a:p>
        </p:txBody>
      </p:sp>
    </p:spTree>
    <p:extLst>
      <p:ext uri="{BB962C8B-B14F-4D97-AF65-F5344CB8AC3E}">
        <p14:creationId xmlns:p14="http://schemas.microsoft.com/office/powerpoint/2010/main" val="3118854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83466" y="1097288"/>
            <a:ext cx="5903383" cy="5760712"/>
          </a:xfrm>
          <a:prstGeom prst="rect">
            <a:avLst/>
          </a:prstGeom>
        </p:spPr>
      </p:pic>
      <p:sp>
        <p:nvSpPr>
          <p:cNvPr id="5" name="TextBox 4"/>
          <p:cNvSpPr txBox="1"/>
          <p:nvPr/>
        </p:nvSpPr>
        <p:spPr>
          <a:xfrm>
            <a:off x="1106905" y="216568"/>
            <a:ext cx="6833937" cy="769441"/>
          </a:xfrm>
          <a:prstGeom prst="rect">
            <a:avLst/>
          </a:prstGeom>
          <a:noFill/>
        </p:spPr>
        <p:txBody>
          <a:bodyPr wrap="square" rtlCol="0">
            <a:spAutoFit/>
          </a:bodyPr>
          <a:lstStyle/>
          <a:p>
            <a:r>
              <a:rPr lang="en-US" sz="4400" dirty="0" smtClean="0"/>
              <a:t>MULTISIM SCHEMATIC</a:t>
            </a:r>
            <a:endParaRPr lang="en-US" sz="4400" dirty="0"/>
          </a:p>
        </p:txBody>
      </p:sp>
    </p:spTree>
    <p:extLst>
      <p:ext uri="{BB962C8B-B14F-4D97-AF65-F5344CB8AC3E}">
        <p14:creationId xmlns:p14="http://schemas.microsoft.com/office/powerpoint/2010/main" val="1519575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5848"/>
            <a:ext cx="7964905" cy="4482152"/>
          </a:xfrm>
          <a:prstGeom prst="rect">
            <a:avLst/>
          </a:prstGeom>
        </p:spPr>
      </p:pic>
      <p:sp>
        <p:nvSpPr>
          <p:cNvPr id="5" name="TextBox 4"/>
          <p:cNvSpPr txBox="1"/>
          <p:nvPr/>
        </p:nvSpPr>
        <p:spPr>
          <a:xfrm>
            <a:off x="1287379" y="156411"/>
            <a:ext cx="7603958" cy="769441"/>
          </a:xfrm>
          <a:prstGeom prst="rect">
            <a:avLst/>
          </a:prstGeom>
          <a:noFill/>
        </p:spPr>
        <p:txBody>
          <a:bodyPr wrap="square" rtlCol="0">
            <a:spAutoFit/>
          </a:bodyPr>
          <a:lstStyle/>
          <a:p>
            <a:r>
              <a:rPr lang="en-US" sz="4400" dirty="0" smtClean="0"/>
              <a:t>LAB WORK…</a:t>
            </a:r>
            <a:endParaRPr lang="en-US" sz="4400" dirty="0"/>
          </a:p>
        </p:txBody>
      </p:sp>
      <p:cxnSp>
        <p:nvCxnSpPr>
          <p:cNvPr id="7" name="Straight Arrow Connector 6"/>
          <p:cNvCxnSpPr/>
          <p:nvPr/>
        </p:nvCxnSpPr>
        <p:spPr>
          <a:xfrm flipH="1">
            <a:off x="3777916" y="2375848"/>
            <a:ext cx="5209673" cy="27736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716379" y="3946358"/>
            <a:ext cx="4379495" cy="16964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777916" y="5642811"/>
            <a:ext cx="5606716" cy="3368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987589" y="2201779"/>
            <a:ext cx="2105527" cy="661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AND GATE</a:t>
            </a:r>
            <a:endParaRPr lang="en-US" dirty="0">
              <a:ln w="0"/>
              <a:solidFill>
                <a:schemeClr val="tx1"/>
              </a:solidFill>
              <a:effectLst>
                <a:outerShdw blurRad="38100" dist="19050" dir="2700000" algn="tl" rotWithShape="0">
                  <a:schemeClr val="dk1">
                    <a:alpha val="40000"/>
                  </a:schemeClr>
                </a:outerShdw>
              </a:effectLst>
            </a:endParaRPr>
          </a:p>
        </p:txBody>
      </p:sp>
      <p:sp>
        <p:nvSpPr>
          <p:cNvPr id="13" name="Rectangle 12"/>
          <p:cNvSpPr/>
          <p:nvPr/>
        </p:nvSpPr>
        <p:spPr>
          <a:xfrm>
            <a:off x="9095874" y="3615489"/>
            <a:ext cx="2105527" cy="661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OR GATE</a:t>
            </a:r>
            <a:endParaRPr lang="en-US" dirty="0">
              <a:ln w="0"/>
              <a:solidFill>
                <a:schemeClr val="tx1"/>
              </a:solidFill>
              <a:effectLst>
                <a:outerShdw blurRad="38100" dist="19050" dir="2700000" algn="tl" rotWithShape="0">
                  <a:schemeClr val="dk1">
                    <a:alpha val="40000"/>
                  </a:schemeClr>
                </a:outerShdw>
              </a:effectLst>
            </a:endParaRPr>
          </a:p>
        </p:txBody>
      </p:sp>
      <p:sp>
        <p:nvSpPr>
          <p:cNvPr id="14" name="Rectangle 13"/>
          <p:cNvSpPr/>
          <p:nvPr/>
        </p:nvSpPr>
        <p:spPr>
          <a:xfrm>
            <a:off x="9384632" y="5299911"/>
            <a:ext cx="2105527" cy="661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INVERTOR</a:t>
            </a:r>
            <a:endParaRPr lang="en-US" dirty="0">
              <a:ln w="0"/>
              <a:solidFill>
                <a:schemeClr val="tx1"/>
              </a:solidFill>
              <a:effectLst>
                <a:outerShdw blurRad="38100" dist="19050" dir="2700000" algn="tl" rotWithShape="0">
                  <a:schemeClr val="dk1">
                    <a:alpha val="40000"/>
                  </a:schemeClr>
                </a:outerShdw>
              </a:effectLst>
            </a:endParaRPr>
          </a:p>
        </p:txBody>
      </p:sp>
      <p:cxnSp>
        <p:nvCxnSpPr>
          <p:cNvPr id="16" name="Straight Arrow Connector 15"/>
          <p:cNvCxnSpPr/>
          <p:nvPr/>
        </p:nvCxnSpPr>
        <p:spPr>
          <a:xfrm flipH="1">
            <a:off x="2731168" y="1696453"/>
            <a:ext cx="1792706" cy="42651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150895" y="1371600"/>
            <a:ext cx="2165684" cy="3248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SWITCH BOARD</a:t>
            </a:r>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709521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644817" y="566989"/>
            <a:ext cx="4646194" cy="7935828"/>
          </a:xfrm>
          <a:prstGeom prst="rect">
            <a:avLst/>
          </a:prstGeom>
        </p:spPr>
      </p:pic>
      <p:cxnSp>
        <p:nvCxnSpPr>
          <p:cNvPr id="8" name="Straight Arrow Connector 7"/>
          <p:cNvCxnSpPr/>
          <p:nvPr/>
        </p:nvCxnSpPr>
        <p:spPr>
          <a:xfrm flipH="1">
            <a:off x="5979695" y="1684421"/>
            <a:ext cx="2839452" cy="25867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819147" y="1263316"/>
            <a:ext cx="3043990" cy="2622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LIGHT ON, SHOWING THE CAR ALARM HAS BEEN SET OFF DUE TO SWITCH BOARD SWITCHING ON LIGHTS AND DOOR AJAR.</a:t>
            </a:r>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52139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DDF Enable/disable</a:t>
            </a:r>
            <a:br>
              <a:rPr lang="en-US" dirty="0"/>
            </a:br>
            <a:endParaRPr lang="en-US" dirty="0"/>
          </a:p>
        </p:txBody>
      </p:sp>
      <p:pic>
        <p:nvPicPr>
          <p:cNvPr id="4" name="Picture 3"/>
          <p:cNvPicPr>
            <a:picLocks noChangeAspect="1"/>
          </p:cNvPicPr>
          <p:nvPr/>
        </p:nvPicPr>
        <p:blipFill>
          <a:blip r:embed="rId2"/>
          <a:stretch>
            <a:fillRect/>
          </a:stretch>
        </p:blipFill>
        <p:spPr>
          <a:xfrm>
            <a:off x="487736" y="1480218"/>
            <a:ext cx="9651092" cy="4455714"/>
          </a:xfrm>
          <a:prstGeom prst="rect">
            <a:avLst/>
          </a:prstGeom>
        </p:spPr>
      </p:pic>
    </p:spTree>
    <p:extLst>
      <p:ext uri="{BB962C8B-B14F-4D97-AF65-F5344CB8AC3E}">
        <p14:creationId xmlns:p14="http://schemas.microsoft.com/office/powerpoint/2010/main" val="19085192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21530" y="1418055"/>
            <a:ext cx="11363929" cy="5249111"/>
          </a:xfrm>
          <a:prstGeom prst="rect">
            <a:avLst/>
          </a:prstGeom>
        </p:spPr>
      </p:pic>
      <p:sp>
        <p:nvSpPr>
          <p:cNvPr id="7" name="TextBox 6"/>
          <p:cNvSpPr txBox="1"/>
          <p:nvPr/>
        </p:nvSpPr>
        <p:spPr>
          <a:xfrm>
            <a:off x="1720516" y="228600"/>
            <a:ext cx="6497052" cy="707886"/>
          </a:xfrm>
          <a:prstGeom prst="rect">
            <a:avLst/>
          </a:prstGeom>
          <a:noFill/>
        </p:spPr>
        <p:txBody>
          <a:bodyPr wrap="square" rtlCol="0">
            <a:spAutoFit/>
          </a:bodyPr>
          <a:lstStyle/>
          <a:p>
            <a:r>
              <a:rPr lang="en-US" sz="4000" dirty="0" smtClean="0"/>
              <a:t>DFF ENABLE/DISABLE</a:t>
            </a:r>
            <a:endParaRPr lang="en-US" sz="4000" dirty="0"/>
          </a:p>
        </p:txBody>
      </p:sp>
    </p:spTree>
    <p:extLst>
      <p:ext uri="{BB962C8B-B14F-4D97-AF65-F5344CB8AC3E}">
        <p14:creationId xmlns:p14="http://schemas.microsoft.com/office/powerpoint/2010/main" val="38801796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042" y="244809"/>
            <a:ext cx="10515600" cy="1325563"/>
          </a:xfrm>
        </p:spPr>
        <p:txBody>
          <a:bodyPr/>
          <a:lstStyle/>
          <a:p>
            <a:r>
              <a:rPr lang="en-US" dirty="0"/>
              <a:t>NAND latch</a:t>
            </a:r>
            <a:br>
              <a:rPr lang="en-US" dirty="0"/>
            </a:br>
            <a:endParaRPr lang="en-US" dirty="0"/>
          </a:p>
        </p:txBody>
      </p:sp>
      <p:pic>
        <p:nvPicPr>
          <p:cNvPr id="4" name="Picture 3"/>
          <p:cNvPicPr>
            <a:picLocks noChangeAspect="1"/>
          </p:cNvPicPr>
          <p:nvPr/>
        </p:nvPicPr>
        <p:blipFill>
          <a:blip r:embed="rId2"/>
          <a:stretch>
            <a:fillRect/>
          </a:stretch>
        </p:blipFill>
        <p:spPr>
          <a:xfrm>
            <a:off x="586686" y="1690688"/>
            <a:ext cx="10104227" cy="5245101"/>
          </a:xfrm>
          <a:prstGeom prst="rect">
            <a:avLst/>
          </a:prstGeom>
        </p:spPr>
      </p:pic>
    </p:spTree>
    <p:extLst>
      <p:ext uri="{BB962C8B-B14F-4D97-AF65-F5344CB8AC3E}">
        <p14:creationId xmlns:p14="http://schemas.microsoft.com/office/powerpoint/2010/main" val="208350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Blinking LED &amp; Temperature Detection Lab</a:t>
            </a:r>
            <a:endParaRPr lang="en-US" dirty="0"/>
          </a:p>
        </p:txBody>
      </p:sp>
      <p:sp>
        <p:nvSpPr>
          <p:cNvPr id="3" name="Content Placeholder 2"/>
          <p:cNvSpPr>
            <a:spLocks noGrp="1"/>
          </p:cNvSpPr>
          <p:nvPr>
            <p:ph idx="1"/>
          </p:nvPr>
        </p:nvSpPr>
        <p:spPr/>
        <p:txBody>
          <a:bodyPr/>
          <a:lstStyle/>
          <a:p>
            <a:r>
              <a:rPr lang="en-US" dirty="0" smtClean="0"/>
              <a:t>Shows program used</a:t>
            </a:r>
          </a:p>
          <a:p>
            <a:endParaRPr lang="en-US" dirty="0"/>
          </a:p>
        </p:txBody>
      </p:sp>
    </p:spTree>
    <p:extLst>
      <p:ext uri="{BB962C8B-B14F-4D97-AF65-F5344CB8AC3E}">
        <p14:creationId xmlns:p14="http://schemas.microsoft.com/office/powerpoint/2010/main" val="19248764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AND/OR GATES LAB</a:t>
            </a:r>
            <a:endParaRPr lang="en-US" dirty="0"/>
          </a:p>
        </p:txBody>
      </p:sp>
      <p:sp>
        <p:nvSpPr>
          <p:cNvPr id="3" name="Content Placeholder 2"/>
          <p:cNvSpPr>
            <a:spLocks noGrp="1"/>
          </p:cNvSpPr>
          <p:nvPr>
            <p:ph idx="1"/>
          </p:nvPr>
        </p:nvSpPr>
        <p:spPr/>
        <p:txBody>
          <a:bodyPr/>
          <a:lstStyle/>
          <a:p>
            <a:r>
              <a:rPr lang="en-US" dirty="0" smtClean="0"/>
              <a:t>Shows the basic functions of AND/OR gates</a:t>
            </a:r>
          </a:p>
          <a:p>
            <a:r>
              <a:rPr lang="en-US" dirty="0" smtClean="0"/>
              <a:t>Shows </a:t>
            </a:r>
            <a:r>
              <a:rPr lang="en-US" dirty="0" err="1" smtClean="0"/>
              <a:t>Multisim</a:t>
            </a:r>
            <a:r>
              <a:rPr lang="en-US" dirty="0" smtClean="0"/>
              <a:t> schematic of AND/OR gates</a:t>
            </a:r>
          </a:p>
          <a:p>
            <a:r>
              <a:rPr lang="en-US" dirty="0" smtClean="0"/>
              <a:t>Shows probe displaying power output of AND/OR gates</a:t>
            </a:r>
          </a:p>
          <a:p>
            <a:r>
              <a:rPr lang="en-US" dirty="0" smtClean="0"/>
              <a:t>Show lab work</a:t>
            </a:r>
          </a:p>
          <a:p>
            <a:endParaRPr lang="en-US" dirty="0"/>
          </a:p>
        </p:txBody>
      </p:sp>
    </p:spTree>
    <p:extLst>
      <p:ext uri="{BB962C8B-B14F-4D97-AF65-F5344CB8AC3E}">
        <p14:creationId xmlns:p14="http://schemas.microsoft.com/office/powerpoint/2010/main" val="2073156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Cody\AppData\Local\Microsoft\Windows\Temporary Internet Files\Content.IE5\34XS8K3H\20140404_2118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916"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Left Arrow 3"/>
          <p:cNvSpPr/>
          <p:nvPr/>
        </p:nvSpPr>
        <p:spPr>
          <a:xfrm>
            <a:off x="4648200" y="10668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5791200" y="1066800"/>
            <a:ext cx="4724400" cy="369332"/>
          </a:xfrm>
          <a:prstGeom prst="rect">
            <a:avLst/>
          </a:prstGeom>
          <a:noFill/>
        </p:spPr>
        <p:txBody>
          <a:bodyPr wrap="square" rtlCol="0">
            <a:spAutoFit/>
          </a:bodyPr>
          <a:lstStyle/>
          <a:p>
            <a:r>
              <a:rPr lang="en-US" dirty="0"/>
              <a:t>Equipment Used </a:t>
            </a:r>
          </a:p>
        </p:txBody>
      </p:sp>
    </p:spTree>
    <p:extLst>
      <p:ext uri="{BB962C8B-B14F-4D97-AF65-F5344CB8AC3E}">
        <p14:creationId xmlns:p14="http://schemas.microsoft.com/office/powerpoint/2010/main" val="3261559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5464" y="49960"/>
            <a:ext cx="9577172" cy="6581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6186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8" y="1865669"/>
            <a:ext cx="4267570" cy="402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253556" y="2101568"/>
            <a:ext cx="4572000" cy="3970318"/>
          </a:xfrm>
          <a:prstGeom prst="rect">
            <a:avLst/>
          </a:prstGeom>
        </p:spPr>
        <p:txBody>
          <a:bodyPr>
            <a:spAutoFit/>
          </a:bodyPr>
          <a:lstStyle/>
          <a:p>
            <a:pPr>
              <a:buFontTx/>
              <a:buNone/>
            </a:pPr>
            <a:r>
              <a:rPr lang="en-US" altLang="en-US" dirty="0">
                <a:latin typeface="Arial" pitchFamily="34" charset="0"/>
              </a:rPr>
              <a:t>Breadboard connections:</a:t>
            </a:r>
          </a:p>
          <a:p>
            <a:pPr>
              <a:buFontTx/>
              <a:buNone/>
            </a:pPr>
            <a:r>
              <a:rPr lang="en-US" altLang="en-US" dirty="0">
                <a:latin typeface="Arial" pitchFamily="34" charset="0"/>
              </a:rPr>
              <a:t>The horizontal black lines show how the</a:t>
            </a:r>
          </a:p>
          <a:p>
            <a:pPr>
              <a:buFontTx/>
              <a:buNone/>
            </a:pPr>
            <a:r>
              <a:rPr lang="en-US" altLang="en-US" dirty="0">
                <a:latin typeface="Arial" pitchFamily="34" charset="0"/>
              </a:rPr>
              <a:t>“sockets” are connected underneath the</a:t>
            </a:r>
          </a:p>
          <a:p>
            <a:pPr>
              <a:buFontTx/>
              <a:buNone/>
            </a:pPr>
            <a:r>
              <a:rPr lang="en-US" altLang="en-US" dirty="0">
                <a:latin typeface="Arial" pitchFamily="34" charset="0"/>
              </a:rPr>
              <a:t>breadboard. This means you don’t have to</a:t>
            </a:r>
          </a:p>
          <a:p>
            <a:pPr>
              <a:buFontTx/>
              <a:buNone/>
            </a:pPr>
            <a:r>
              <a:rPr lang="en-US" altLang="en-US" dirty="0">
                <a:latin typeface="Arial" pitchFamily="34" charset="0"/>
              </a:rPr>
              <a:t>plug two wires into one socket since the</a:t>
            </a:r>
          </a:p>
          <a:p>
            <a:pPr>
              <a:buFontTx/>
              <a:buNone/>
            </a:pPr>
            <a:r>
              <a:rPr lang="en-US" altLang="en-US" dirty="0">
                <a:latin typeface="Arial" pitchFamily="34" charset="0"/>
              </a:rPr>
              <a:t>socket to the right or left is connected.</a:t>
            </a:r>
          </a:p>
          <a:p>
            <a:pPr>
              <a:buFontTx/>
              <a:buNone/>
            </a:pPr>
            <a:endParaRPr lang="en-US" altLang="en-US" dirty="0">
              <a:latin typeface="Arial" pitchFamily="34" charset="0"/>
            </a:endParaRPr>
          </a:p>
          <a:p>
            <a:pPr>
              <a:buFontTx/>
              <a:buNone/>
            </a:pPr>
            <a:r>
              <a:rPr lang="en-US" altLang="en-US" dirty="0">
                <a:latin typeface="Arial" pitchFamily="34" charset="0"/>
              </a:rPr>
              <a:t>I/O Pin connections are along left</a:t>
            </a:r>
          </a:p>
          <a:p>
            <a:pPr>
              <a:buFontTx/>
              <a:buNone/>
            </a:pPr>
            <a:endParaRPr lang="en-US" altLang="en-US" dirty="0">
              <a:latin typeface="Arial" pitchFamily="34" charset="0"/>
            </a:endParaRPr>
          </a:p>
          <a:p>
            <a:pPr>
              <a:buFontTx/>
              <a:buNone/>
            </a:pPr>
            <a:r>
              <a:rPr lang="en-US" altLang="en-US" dirty="0">
                <a:latin typeface="Arial" pitchFamily="34" charset="0"/>
              </a:rPr>
              <a:t>power connections are along the top</a:t>
            </a:r>
          </a:p>
          <a:p>
            <a:pPr>
              <a:buFontTx/>
              <a:buNone/>
            </a:pPr>
            <a:endParaRPr lang="en-US" altLang="en-US" dirty="0">
              <a:latin typeface="Arial" pitchFamily="34" charset="0"/>
            </a:endParaRPr>
          </a:p>
          <a:p>
            <a:pPr>
              <a:buFontTx/>
              <a:buNone/>
            </a:pPr>
            <a:r>
              <a:rPr lang="en-US" altLang="en-US" dirty="0">
                <a:latin typeface="Arial" pitchFamily="34" charset="0"/>
              </a:rPr>
              <a:t>“Vdd” is +5 volts</a:t>
            </a:r>
          </a:p>
          <a:p>
            <a:pPr>
              <a:buFontTx/>
              <a:buNone/>
            </a:pPr>
            <a:endParaRPr lang="en-US" altLang="en-US" dirty="0">
              <a:latin typeface="Arial" pitchFamily="34" charset="0"/>
            </a:endParaRPr>
          </a:p>
          <a:p>
            <a:pPr>
              <a:buFontTx/>
              <a:buNone/>
            </a:pPr>
            <a:r>
              <a:rPr lang="en-US" altLang="en-US" dirty="0">
                <a:latin typeface="Arial" pitchFamily="34" charset="0"/>
              </a:rPr>
              <a:t>“Vss” is ground</a:t>
            </a:r>
          </a:p>
        </p:txBody>
      </p:sp>
    </p:spTree>
    <p:extLst>
      <p:ext uri="{BB962C8B-B14F-4D97-AF65-F5344CB8AC3E}">
        <p14:creationId xmlns:p14="http://schemas.microsoft.com/office/powerpoint/2010/main" val="2325624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Cody\AppData\Local\Microsoft\Windows\Temporary Internet Files\Content.IE5\PLMZ6UL7\20140404_2024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75874"/>
            <a:ext cx="7176168" cy="53821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76137" y="156411"/>
            <a:ext cx="6352674" cy="769441"/>
          </a:xfrm>
          <a:prstGeom prst="rect">
            <a:avLst/>
          </a:prstGeom>
          <a:noFill/>
        </p:spPr>
        <p:txBody>
          <a:bodyPr wrap="square" rtlCol="0">
            <a:spAutoFit/>
          </a:bodyPr>
          <a:lstStyle/>
          <a:p>
            <a:r>
              <a:rPr lang="en-US" sz="4400" dirty="0" smtClean="0"/>
              <a:t>PROGRAM USED…</a:t>
            </a:r>
            <a:endParaRPr lang="en-US" sz="4400" dirty="0"/>
          </a:p>
        </p:txBody>
      </p:sp>
      <p:sp>
        <p:nvSpPr>
          <p:cNvPr id="2" name="TextBox 1"/>
          <p:cNvSpPr txBox="1"/>
          <p:nvPr/>
        </p:nvSpPr>
        <p:spPr>
          <a:xfrm>
            <a:off x="7471611" y="421105"/>
            <a:ext cx="4235115" cy="923330"/>
          </a:xfrm>
          <a:prstGeom prst="rect">
            <a:avLst/>
          </a:prstGeom>
          <a:noFill/>
        </p:spPr>
        <p:txBody>
          <a:bodyPr wrap="square" rtlCol="0">
            <a:spAutoFit/>
          </a:bodyPr>
          <a:lstStyle/>
          <a:p>
            <a:r>
              <a:rPr lang="en-US" dirty="0" smtClean="0"/>
              <a:t>This is the program that we used to make the LED lights perform the task of lighting the LED five times within ten seconds. </a:t>
            </a:r>
          </a:p>
        </p:txBody>
      </p:sp>
    </p:spTree>
    <p:extLst>
      <p:ext uri="{BB962C8B-B14F-4D97-AF65-F5344CB8AC3E}">
        <p14:creationId xmlns:p14="http://schemas.microsoft.com/office/powerpoint/2010/main" val="229126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Cody\AppData\Local\Microsoft\Windows\Temporary Internet Files\Content.IE5\9QI6BJBB\20140404_2034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3474" y="2324829"/>
            <a:ext cx="5895473" cy="442160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a:off x="6100011" y="4415589"/>
            <a:ext cx="3320715" cy="4572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6172200" y="5438274"/>
            <a:ext cx="2803358" cy="962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954253" y="2947737"/>
            <a:ext cx="1900989" cy="16242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388768" y="2947737"/>
            <a:ext cx="2466474" cy="12994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855242" y="2719137"/>
            <a:ext cx="1347537" cy="649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RESISTORS</a:t>
            </a:r>
            <a:endParaRPr lang="en-US" dirty="0">
              <a:ln w="0"/>
              <a:solidFill>
                <a:schemeClr val="tx1"/>
              </a:solidFill>
              <a:effectLst>
                <a:outerShdw blurRad="38100" dist="19050" dir="2700000" algn="tl" rotWithShape="0">
                  <a:schemeClr val="dk1">
                    <a:alpha val="40000"/>
                  </a:schemeClr>
                </a:outerShdw>
              </a:effectLst>
            </a:endParaRPr>
          </a:p>
        </p:txBody>
      </p:sp>
      <p:sp>
        <p:nvSpPr>
          <p:cNvPr id="13" name="Rectangle 12"/>
          <p:cNvSpPr/>
          <p:nvPr/>
        </p:nvSpPr>
        <p:spPr>
          <a:xfrm>
            <a:off x="9420726" y="4247147"/>
            <a:ext cx="1732548" cy="6256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PUSH BUTTON</a:t>
            </a:r>
            <a:endParaRPr lang="en-US" dirty="0">
              <a:ln w="0"/>
              <a:solidFill>
                <a:schemeClr val="tx1"/>
              </a:solidFill>
              <a:effectLst>
                <a:outerShdw blurRad="38100" dist="19050" dir="2700000" algn="tl" rotWithShape="0">
                  <a:schemeClr val="dk1">
                    <a:alpha val="40000"/>
                  </a:schemeClr>
                </a:outerShdw>
              </a:effectLst>
            </a:endParaRPr>
          </a:p>
        </p:txBody>
      </p:sp>
      <p:sp>
        <p:nvSpPr>
          <p:cNvPr id="14" name="Rectangle 13"/>
          <p:cNvSpPr/>
          <p:nvPr/>
        </p:nvSpPr>
        <p:spPr>
          <a:xfrm>
            <a:off x="8975559" y="5342021"/>
            <a:ext cx="794084" cy="4090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LED </a:t>
            </a:r>
            <a:endParaRPr lang="en-US" dirty="0">
              <a:ln w="0"/>
              <a:solidFill>
                <a:schemeClr val="tx1"/>
              </a:solidFill>
              <a:effectLst>
                <a:outerShdw blurRad="38100" dist="19050" dir="2700000" algn="tl" rotWithShape="0">
                  <a:schemeClr val="dk1">
                    <a:alpha val="40000"/>
                  </a:schemeClr>
                </a:outerShdw>
              </a:effectLst>
            </a:endParaRPr>
          </a:p>
        </p:txBody>
      </p:sp>
      <p:sp>
        <p:nvSpPr>
          <p:cNvPr id="15" name="TextBox 14"/>
          <p:cNvSpPr txBox="1"/>
          <p:nvPr/>
        </p:nvSpPr>
        <p:spPr>
          <a:xfrm>
            <a:off x="2286000" y="276726"/>
            <a:ext cx="5931568" cy="707886"/>
          </a:xfrm>
          <a:prstGeom prst="rect">
            <a:avLst/>
          </a:prstGeom>
          <a:noFill/>
        </p:spPr>
        <p:txBody>
          <a:bodyPr wrap="square" rtlCol="0">
            <a:spAutoFit/>
          </a:bodyPr>
          <a:lstStyle/>
          <a:p>
            <a:r>
              <a:rPr lang="en-US" sz="4000" dirty="0" smtClean="0"/>
              <a:t>LAB WORK…</a:t>
            </a:r>
            <a:endParaRPr lang="en-US" sz="4000" dirty="0"/>
          </a:p>
        </p:txBody>
      </p:sp>
    </p:spTree>
    <p:extLst>
      <p:ext uri="{BB962C8B-B14F-4D97-AF65-F5344CB8AC3E}">
        <p14:creationId xmlns:p14="http://schemas.microsoft.com/office/powerpoint/2010/main" val="548735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C:\Users\Cody\AppData\Local\Microsoft\Windows\Temporary Internet Files\Content.IE5\9QI6BJBB\20140404_2116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24191"/>
            <a:ext cx="6489031" cy="49338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97842" y="505326"/>
            <a:ext cx="4572000" cy="1200329"/>
          </a:xfrm>
          <a:prstGeom prst="rect">
            <a:avLst/>
          </a:prstGeom>
          <a:noFill/>
        </p:spPr>
        <p:txBody>
          <a:bodyPr wrap="square" rtlCol="0">
            <a:spAutoFit/>
          </a:bodyPr>
          <a:lstStyle/>
          <a:p>
            <a:r>
              <a:rPr lang="en-US" dirty="0" smtClean="0"/>
              <a:t>We used the potentiometer to detect when the LED reached certain temperatures. Once the LED reached 120 degrees, the light would turn off. </a:t>
            </a:r>
            <a:endParaRPr lang="en-US" dirty="0"/>
          </a:p>
        </p:txBody>
      </p:sp>
    </p:spTree>
    <p:extLst>
      <p:ext uri="{BB962C8B-B14F-4D97-AF65-F5344CB8AC3E}">
        <p14:creationId xmlns:p14="http://schemas.microsoft.com/office/powerpoint/2010/main" val="2513868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594088" y="-933519"/>
            <a:ext cx="3383969" cy="6021026"/>
          </a:xfrm>
          <a:prstGeom prst="rect">
            <a:avLst/>
          </a:prstGeom>
        </p:spPr>
      </p:pic>
      <p:cxnSp>
        <p:nvCxnSpPr>
          <p:cNvPr id="6" name="Straight Arrow Connector 5"/>
          <p:cNvCxnSpPr/>
          <p:nvPr/>
        </p:nvCxnSpPr>
        <p:spPr>
          <a:xfrm flipH="1" flipV="1">
            <a:off x="4572000" y="2298032"/>
            <a:ext cx="3465095" cy="7218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4259179" y="2490537"/>
            <a:ext cx="1010653" cy="22017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439652" y="4692316"/>
            <a:ext cx="2201779" cy="757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LED light being lit due to pot meter reading 120°</a:t>
            </a:r>
          </a:p>
        </p:txBody>
      </p:sp>
      <p:sp>
        <p:nvSpPr>
          <p:cNvPr id="10" name="Rectangle 9"/>
          <p:cNvSpPr/>
          <p:nvPr/>
        </p:nvSpPr>
        <p:spPr>
          <a:xfrm>
            <a:off x="8037095" y="2298032"/>
            <a:ext cx="2243111" cy="11550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Pot meter- detects the temperature of LED </a:t>
            </a:r>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572420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My Documents\00 spring\IAP\00\New Folder\boe_full_ki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5409" y="2085975"/>
            <a:ext cx="4772025" cy="47720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45368" y="156411"/>
            <a:ext cx="7182853" cy="1446550"/>
          </a:xfrm>
          <a:prstGeom prst="rect">
            <a:avLst/>
          </a:prstGeom>
          <a:noFill/>
        </p:spPr>
        <p:txBody>
          <a:bodyPr wrap="square" rtlCol="0">
            <a:spAutoFit/>
          </a:bodyPr>
          <a:lstStyle/>
          <a:p>
            <a:r>
              <a:rPr lang="en-US" sz="4400" dirty="0" smtClean="0"/>
              <a:t>4 DIGIT COUNTER (BASIC STAMP II)</a:t>
            </a:r>
            <a:endParaRPr lang="en-US" sz="4400" dirty="0"/>
          </a:p>
        </p:txBody>
      </p:sp>
      <p:sp>
        <p:nvSpPr>
          <p:cNvPr id="7" name="TextBox 6"/>
          <p:cNvSpPr txBox="1"/>
          <p:nvPr/>
        </p:nvSpPr>
        <p:spPr>
          <a:xfrm>
            <a:off x="360947" y="1840832"/>
            <a:ext cx="4379495"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Create a 4 digit counter</a:t>
            </a:r>
            <a:endParaRPr lang="en-US" dirty="0" smtClean="0"/>
          </a:p>
        </p:txBody>
      </p:sp>
    </p:spTree>
    <p:extLst>
      <p:ext uri="{BB962C8B-B14F-4D97-AF65-F5344CB8AC3E}">
        <p14:creationId xmlns:p14="http://schemas.microsoft.com/office/powerpoint/2010/main" val="854711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471196"/>
            <a:ext cx="5849074" cy="4386804"/>
          </a:xfrm>
        </p:spPr>
      </p:pic>
      <p:sp>
        <p:nvSpPr>
          <p:cNvPr id="5" name="TextBox 4"/>
          <p:cNvSpPr txBox="1"/>
          <p:nvPr/>
        </p:nvSpPr>
        <p:spPr>
          <a:xfrm>
            <a:off x="1973179" y="433137"/>
            <a:ext cx="7206916" cy="1323439"/>
          </a:xfrm>
          <a:prstGeom prst="rect">
            <a:avLst/>
          </a:prstGeom>
          <a:noFill/>
        </p:spPr>
        <p:txBody>
          <a:bodyPr wrap="square" rtlCol="0">
            <a:spAutoFit/>
          </a:bodyPr>
          <a:lstStyle/>
          <a:p>
            <a:r>
              <a:rPr lang="en-US" sz="4000" dirty="0" smtClean="0"/>
              <a:t>Wiring configuration of 4-Bit digital counter…</a:t>
            </a:r>
            <a:endParaRPr lang="en-US" sz="4000" dirty="0"/>
          </a:p>
        </p:txBody>
      </p:sp>
    </p:spTree>
    <p:extLst>
      <p:ext uri="{BB962C8B-B14F-4D97-AF65-F5344CB8AC3E}">
        <p14:creationId xmlns:p14="http://schemas.microsoft.com/office/powerpoint/2010/main" val="7044469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of AND/OR gates</a:t>
            </a:r>
            <a:endParaRPr lang="en-US" dirty="0"/>
          </a:p>
        </p:txBody>
      </p:sp>
      <p:sp>
        <p:nvSpPr>
          <p:cNvPr id="3" name="Content Placeholder 2"/>
          <p:cNvSpPr>
            <a:spLocks noGrp="1"/>
          </p:cNvSpPr>
          <p:nvPr>
            <p:ph idx="1"/>
          </p:nvPr>
        </p:nvSpPr>
        <p:spPr/>
        <p:txBody>
          <a:bodyPr/>
          <a:lstStyle/>
          <a:p>
            <a:r>
              <a:rPr lang="en-US" dirty="0" smtClean="0"/>
              <a:t>OR gate is a logic gate that combines many logic outputs into fewer logic outputs. It shows that if either output is a high, the output becomes high.</a:t>
            </a:r>
            <a:endParaRPr lang="en-US" dirty="0"/>
          </a:p>
          <a:p>
            <a:pPr lvl="1"/>
            <a:r>
              <a:rPr lang="en-US" dirty="0" smtClean="0"/>
              <a:t>Example:  A(high)+ B(low)=high output X</a:t>
            </a:r>
          </a:p>
          <a:p>
            <a:r>
              <a:rPr lang="en-US" dirty="0" smtClean="0"/>
              <a:t>AND gate is also a logic gate that combines many logic outputs into fewer logic outputs. It shows that if either output is a low, the output becomes low.</a:t>
            </a:r>
          </a:p>
          <a:p>
            <a:pPr lvl="1"/>
            <a:r>
              <a:rPr lang="en-US" dirty="0" smtClean="0"/>
              <a:t>Example: A(low)x B(high)=low output X</a:t>
            </a:r>
            <a:endParaRPr lang="en-US" dirty="0"/>
          </a:p>
        </p:txBody>
      </p:sp>
    </p:spTree>
    <p:extLst>
      <p:ext uri="{BB962C8B-B14F-4D97-AF65-F5344CB8AC3E}">
        <p14:creationId xmlns:p14="http://schemas.microsoft.com/office/powerpoint/2010/main" val="714060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20766" y="1460143"/>
            <a:ext cx="5188039" cy="5397857"/>
          </a:xfrm>
          <a:prstGeom prst="rect">
            <a:avLst/>
          </a:prstGeom>
        </p:spPr>
      </p:pic>
      <p:sp>
        <p:nvSpPr>
          <p:cNvPr id="2" name="TextBox 1"/>
          <p:cNvSpPr txBox="1"/>
          <p:nvPr/>
        </p:nvSpPr>
        <p:spPr>
          <a:xfrm>
            <a:off x="1852863" y="0"/>
            <a:ext cx="7567863" cy="1323439"/>
          </a:xfrm>
          <a:prstGeom prst="rect">
            <a:avLst/>
          </a:prstGeom>
          <a:noFill/>
        </p:spPr>
        <p:txBody>
          <a:bodyPr wrap="square" rtlCol="0">
            <a:spAutoFit/>
          </a:bodyPr>
          <a:lstStyle/>
          <a:p>
            <a:r>
              <a:rPr lang="en-US" sz="4000" dirty="0" smtClean="0"/>
              <a:t>MULTISIM SCHEMATICS FOR AND/OR GATES</a:t>
            </a:r>
            <a:endParaRPr lang="en-US" sz="4000" dirty="0"/>
          </a:p>
        </p:txBody>
      </p:sp>
      <p:sp>
        <p:nvSpPr>
          <p:cNvPr id="3" name="Rectangle 2"/>
          <p:cNvSpPr/>
          <p:nvPr/>
        </p:nvSpPr>
        <p:spPr>
          <a:xfrm>
            <a:off x="6978316" y="1460143"/>
            <a:ext cx="1395663" cy="428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AND GATE</a:t>
            </a:r>
            <a:endParaRPr lang="en-US"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6557211" y="4776537"/>
            <a:ext cx="1155031" cy="4211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OR GATE</a:t>
            </a:r>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075925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918704" cy="329793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19856"/>
            <a:ext cx="8552688" cy="3438144"/>
          </a:xfrm>
          <a:prstGeom prst="rect">
            <a:avLst/>
          </a:prstGeom>
        </p:spPr>
      </p:pic>
    </p:spTree>
    <p:extLst>
      <p:ext uri="{BB962C8B-B14F-4D97-AF65-F5344CB8AC3E}">
        <p14:creationId xmlns:p14="http://schemas.microsoft.com/office/powerpoint/2010/main" val="1567600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7137" y="0"/>
            <a:ext cx="10515600" cy="1325563"/>
          </a:xfrm>
        </p:spPr>
        <p:txBody>
          <a:bodyPr/>
          <a:lstStyle/>
          <a:p>
            <a:r>
              <a:rPr lang="en-US" dirty="0" smtClean="0"/>
              <a:t>IN THE LAB…</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57375"/>
            <a:ext cx="2819400" cy="500062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8257" y="1857375"/>
            <a:ext cx="2819400" cy="5000625"/>
          </a:xfrm>
          <a:prstGeom prst="rect">
            <a:avLst/>
          </a:prstGeom>
        </p:spPr>
      </p:pic>
      <p:sp>
        <p:nvSpPr>
          <p:cNvPr id="9" name="Rectangle 8"/>
          <p:cNvSpPr/>
          <p:nvPr/>
        </p:nvSpPr>
        <p:spPr>
          <a:xfrm>
            <a:off x="9962146" y="1143542"/>
            <a:ext cx="2310063" cy="643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OR GATE</a:t>
            </a:r>
            <a:endParaRPr lang="en-US" dirty="0">
              <a:ln w="0"/>
              <a:solidFill>
                <a:schemeClr val="tx1"/>
              </a:solidFill>
              <a:effectLst>
                <a:outerShdw blurRad="38100" dist="19050" dir="2700000" algn="tl" rotWithShape="0">
                  <a:schemeClr val="dk1">
                    <a:alpha val="40000"/>
                  </a:schemeClr>
                </a:outerShdw>
              </a:effectLst>
            </a:endParaRPr>
          </a:p>
        </p:txBody>
      </p:sp>
      <p:sp>
        <p:nvSpPr>
          <p:cNvPr id="10" name="Rectangle 9"/>
          <p:cNvSpPr/>
          <p:nvPr/>
        </p:nvSpPr>
        <p:spPr>
          <a:xfrm>
            <a:off x="4136857" y="2310063"/>
            <a:ext cx="2310063" cy="643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AND GATE</a:t>
            </a:r>
            <a:endParaRPr lang="en-US" dirty="0">
              <a:ln w="0"/>
              <a:solidFill>
                <a:schemeClr val="tx1"/>
              </a:solidFill>
              <a:effectLst>
                <a:outerShdw blurRad="38100" dist="19050" dir="2700000" algn="tl" rotWithShape="0">
                  <a:schemeClr val="dk1">
                    <a:alpha val="40000"/>
                  </a:schemeClr>
                </a:outerShdw>
              </a:effectLst>
            </a:endParaRPr>
          </a:p>
        </p:txBody>
      </p:sp>
      <p:cxnSp>
        <p:nvCxnSpPr>
          <p:cNvPr id="4" name="Straight Arrow Connector 3"/>
          <p:cNvCxnSpPr/>
          <p:nvPr/>
        </p:nvCxnSpPr>
        <p:spPr>
          <a:xfrm flipH="1">
            <a:off x="3092116" y="2954004"/>
            <a:ext cx="1323473" cy="16540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9793705" y="2310063"/>
            <a:ext cx="1323473" cy="16540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p:cNvCxnSpPr>
            <a:endCxn id="9" idx="2"/>
          </p:cNvCxnSpPr>
          <p:nvPr/>
        </p:nvCxnSpPr>
        <p:spPr>
          <a:xfrm flipV="1">
            <a:off x="11117177" y="1787483"/>
            <a:ext cx="1" cy="5225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5470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AND/NAND GATES LAB</a:t>
            </a:r>
            <a:endParaRPr lang="en-US" dirty="0"/>
          </a:p>
        </p:txBody>
      </p:sp>
      <p:sp>
        <p:nvSpPr>
          <p:cNvPr id="3" name="Content Placeholder 2"/>
          <p:cNvSpPr>
            <a:spLocks noGrp="1"/>
          </p:cNvSpPr>
          <p:nvPr>
            <p:ph idx="1"/>
          </p:nvPr>
        </p:nvSpPr>
        <p:spPr/>
        <p:txBody>
          <a:bodyPr/>
          <a:lstStyle/>
          <a:p>
            <a:r>
              <a:rPr lang="en-US" dirty="0" smtClean="0"/>
              <a:t>Show basic function of NAND Gates</a:t>
            </a:r>
          </a:p>
          <a:p>
            <a:r>
              <a:rPr lang="en-US" dirty="0" smtClean="0"/>
              <a:t>Show schematic of NAND Gate with AND gate</a:t>
            </a:r>
          </a:p>
          <a:p>
            <a:r>
              <a:rPr lang="en-US" dirty="0" smtClean="0"/>
              <a:t>Show lab work</a:t>
            </a:r>
            <a:endParaRPr lang="en-US" dirty="0"/>
          </a:p>
        </p:txBody>
      </p:sp>
    </p:spTree>
    <p:extLst>
      <p:ext uri="{BB962C8B-B14F-4D97-AF65-F5344CB8AC3E}">
        <p14:creationId xmlns:p14="http://schemas.microsoft.com/office/powerpoint/2010/main" val="682629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NAND GATE FUNCTION</a:t>
            </a:r>
            <a:endParaRPr lang="en-US" dirty="0"/>
          </a:p>
        </p:txBody>
      </p:sp>
      <p:sp>
        <p:nvSpPr>
          <p:cNvPr id="3" name="Content Placeholder 2"/>
          <p:cNvSpPr>
            <a:spLocks noGrp="1"/>
          </p:cNvSpPr>
          <p:nvPr>
            <p:ph idx="1"/>
          </p:nvPr>
        </p:nvSpPr>
        <p:spPr/>
        <p:txBody>
          <a:bodyPr/>
          <a:lstStyle/>
          <a:p>
            <a:r>
              <a:rPr lang="en-US" dirty="0" smtClean="0"/>
              <a:t>NAND gate is a logic gate that combines more than one logic output into fewer logic outputs. It shows the inverse output of that of the AND gate.</a:t>
            </a:r>
          </a:p>
          <a:p>
            <a:r>
              <a:rPr lang="en-US" dirty="0" smtClean="0"/>
              <a:t>NAND gates may reduce the amount of logic gates needed to be used. (As will be show in the schematic)</a:t>
            </a:r>
          </a:p>
          <a:p>
            <a:endParaRPr lang="en-US" dirty="0"/>
          </a:p>
        </p:txBody>
      </p:sp>
    </p:spTree>
    <p:extLst>
      <p:ext uri="{BB962C8B-B14F-4D97-AF65-F5344CB8AC3E}">
        <p14:creationId xmlns:p14="http://schemas.microsoft.com/office/powerpoint/2010/main" val="1637568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88256" y="435385"/>
            <a:ext cx="6287021" cy="5782695"/>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3842920" y="2214606"/>
                <a:ext cx="1106393" cy="3699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𝐴</m:t>
                          </m:r>
                        </m:e>
                      </m:acc>
                      <m:r>
                        <a:rPr lang="en-US" i="1">
                          <a:latin typeface="Cambria Math" panose="02040503050406030204" pitchFamily="18" charset="0"/>
                        </a:rPr>
                        <m:t> + </m:t>
                      </m:r>
                      <m:acc>
                        <m:accPr>
                          <m:chr m:val="̅"/>
                          <m:ctrlPr>
                            <a:rPr lang="en-US" i="1">
                              <a:latin typeface="Cambria Math" panose="02040503050406030204" pitchFamily="18" charset="0"/>
                            </a:rPr>
                          </m:ctrlPr>
                        </m:accPr>
                        <m:e>
                          <m:r>
                            <a:rPr lang="en-US" i="1">
                              <a:latin typeface="Cambria Math" panose="02040503050406030204" pitchFamily="18" charset="0"/>
                            </a:rPr>
                            <m:t>𝐵</m:t>
                          </m:r>
                        </m:e>
                      </m:acc>
                      <m:r>
                        <a:rPr lang="en-US" i="1">
                          <a:latin typeface="Cambria Math" panose="02040503050406030204" pitchFamily="18" charset="0"/>
                        </a:rPr>
                        <m:t>)</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3842920" y="2214606"/>
                <a:ext cx="1106393" cy="369909"/>
              </a:xfrm>
              <a:prstGeom prst="rect">
                <a:avLst/>
              </a:prstGeom>
              <a:blipFill rotWithShape="0">
                <a:blip r:embed="rId3"/>
                <a:stretch>
                  <a:fillRect r="-18132" b="-14754"/>
                </a:stretch>
              </a:blipFill>
            </p:spPr>
            <p:txBody>
              <a:bodyPr/>
              <a:lstStyle/>
              <a:p>
                <a:r>
                  <a:rPr lang="en-US">
                    <a:noFill/>
                  </a:rPr>
                  <a:t> </a:t>
                </a:r>
              </a:p>
            </p:txBody>
          </p:sp>
        </mc:Fallback>
      </mc:AlternateContent>
      <p:sp>
        <p:nvSpPr>
          <p:cNvPr id="9" name="Rectangle 8"/>
          <p:cNvSpPr/>
          <p:nvPr/>
        </p:nvSpPr>
        <p:spPr>
          <a:xfrm>
            <a:off x="3360159" y="5732161"/>
            <a:ext cx="184731" cy="369332"/>
          </a:xfrm>
          <a:prstGeom prst="rect">
            <a:avLst/>
          </a:prstGeom>
        </p:spPr>
        <p:txBody>
          <a:bodyPr wrap="none">
            <a:spAutoFit/>
          </a:bodyPr>
          <a:lstStyle/>
          <a:p>
            <a:endParaRPr lang="en-US" dirty="0"/>
          </a:p>
        </p:txBody>
      </p:sp>
      <mc:AlternateContent xmlns:mc="http://schemas.openxmlformats.org/markup-compatibility/2006" xmlns:a14="http://schemas.microsoft.com/office/drawing/2010/main">
        <mc:Choice Requires="a14">
          <p:sp>
            <p:nvSpPr>
              <p:cNvPr id="11" name="Rectangle 10"/>
              <p:cNvSpPr/>
              <p:nvPr/>
            </p:nvSpPr>
            <p:spPr>
              <a:xfrm>
                <a:off x="3393820" y="4579181"/>
                <a:ext cx="541943" cy="4019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bar>
                        <m:barPr>
                          <m:pos m:val="top"/>
                          <m:ctrlPr>
                            <a:rPr lang="en-US" i="1" smtClean="0">
                              <a:latin typeface="Cambria Math" panose="02040503050406030204" pitchFamily="18" charset="0"/>
                            </a:rPr>
                          </m:ctrlPr>
                        </m:barPr>
                        <m:e>
                          <m:r>
                            <a:rPr lang="en-US" i="1">
                              <a:latin typeface="Cambria Math" panose="02040503050406030204" pitchFamily="18" charset="0"/>
                            </a:rPr>
                            <m:t>𝐴𝐵</m:t>
                          </m:r>
                        </m:e>
                      </m:bar>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3393820" y="4579181"/>
                <a:ext cx="541943" cy="40197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647568" y="3821340"/>
                <a:ext cx="6096000" cy="369909"/>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i="1">
                              <a:latin typeface="Cambria Math" panose="02040503050406030204" pitchFamily="18" charset="0"/>
                            </a:rPr>
                          </m:ctrlPr>
                        </m:accPr>
                        <m:e>
                          <m:r>
                            <a:rPr lang="en-US" b="0" i="1" smtClean="0">
                              <a:latin typeface="Cambria Math" panose="02040503050406030204" pitchFamily="18" charset="0"/>
                            </a:rPr>
                            <m:t>𝐶</m:t>
                          </m:r>
                        </m:e>
                      </m:acc>
                      <m:r>
                        <a:rPr lang="en-US" i="1">
                          <a:latin typeface="Cambria Math" panose="02040503050406030204" pitchFamily="18" charset="0"/>
                          <a:ea typeface="Times New Roman" panose="02020603050405020304" pitchFamily="18" charset="0"/>
                          <a:cs typeface="Times New Roman" panose="02020603050405020304" pitchFamily="18" charset="0"/>
                        </a:rPr>
                        <m:t> + </m:t>
                      </m:r>
                      <m:acc>
                        <m:accPr>
                          <m:chr m:val="̅"/>
                          <m:ctrlPr>
                            <a:rPr lang="en-US" i="1">
                              <a:latin typeface="Cambria Math" panose="02040503050406030204" pitchFamily="18" charset="0"/>
                              <a:ea typeface="Times New Roman" panose="02020603050405020304" pitchFamily="18" charset="0"/>
                            </a:rPr>
                          </m:ctrlPr>
                        </m:accPr>
                        <m:e>
                          <m:r>
                            <a:rPr lang="en-US" b="0" i="1" smtClean="0">
                              <a:latin typeface="Cambria Math" panose="02040503050406030204" pitchFamily="18" charset="0"/>
                              <a:ea typeface="Times New Roman" panose="02020603050405020304" pitchFamily="18" charset="0"/>
                            </a:rPr>
                            <m:t>𝐷</m:t>
                          </m:r>
                        </m:e>
                      </m:acc>
                      <m:r>
                        <a:rPr lang="en-US" i="1">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1647568" y="3821340"/>
                <a:ext cx="6096000" cy="369909"/>
              </a:xfrm>
              <a:prstGeom prst="rect">
                <a:avLst/>
              </a:prstGeom>
              <a:blipFill rotWithShape="0">
                <a:blip r:embed="rId5"/>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5443585" y="2782303"/>
                <a:ext cx="1897955" cy="369909"/>
              </a:xfrm>
              <a:prstGeom prst="rect">
                <a:avLst/>
              </a:prstGeom>
            </p:spPr>
            <p:txBody>
              <a:bodyPr wrap="none">
                <a:spAutoFit/>
              </a:bodyPr>
              <a:lstStyle/>
              <a:p>
                <a14:m>
                  <m:oMath xmlns:m="http://schemas.openxmlformats.org/officeDocument/2006/math">
                    <m:r>
                      <a:rPr lang="en-US"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ea typeface="Calibri" panose="020F0502020204030204" pitchFamily="34" charset="0"/>
                            <a:cs typeface="Times New Roman" panose="02020603050405020304" pitchFamily="18" charset="0"/>
                          </a:rPr>
                          <m:t>𝐴</m:t>
                        </m:r>
                      </m:e>
                    </m:acc>
                    <m:r>
                      <a:rPr lang="en-US" i="1">
                        <a:latin typeface="Cambria Math" panose="02040503050406030204" pitchFamily="18" charset="0"/>
                        <a:ea typeface="Times New Roman" panose="02020603050405020304" pitchFamily="18" charset="0"/>
                        <a:cs typeface="Times New Roman" panose="02020603050405020304" pitchFamily="18" charset="0"/>
                      </a:rPr>
                      <m:t> + </m:t>
                    </m:r>
                    <m:acc>
                      <m:accPr>
                        <m:chr m:val="̅"/>
                        <m:ctrlPr>
                          <a:rPr lang="en-US" i="1">
                            <a:latin typeface="Cambria Math" panose="02040503050406030204" pitchFamily="18" charset="0"/>
                            <a:ea typeface="Times New Roman" panose="02020603050405020304" pitchFamily="18" charset="0"/>
                          </a:rPr>
                        </m:ctrlPr>
                      </m:accPr>
                      <m:e>
                        <m:r>
                          <a:rPr lang="en-US" i="1">
                            <a:latin typeface="Cambria Math" panose="02040503050406030204" pitchFamily="18" charset="0"/>
                            <a:ea typeface="Times New Roman" panose="02020603050405020304" pitchFamily="18" charset="0"/>
                            <a:cs typeface="Times New Roman" panose="02020603050405020304" pitchFamily="18" charset="0"/>
                          </a:rPr>
                          <m:t>𝐵</m:t>
                        </m:r>
                      </m:e>
                    </m:acc>
                    <m:r>
                      <a:rPr lang="en-US"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i="1">
                            <a:latin typeface="Cambria Math" panose="02040503050406030204" pitchFamily="18" charset="0"/>
                            <a:ea typeface="Times New Roman" panose="02020603050405020304" pitchFamily="18" charset="0"/>
                          </a:rPr>
                        </m:ctrlPr>
                      </m:accPr>
                      <m:e>
                        <m:r>
                          <a:rPr lang="en-US" i="1">
                            <a:latin typeface="Cambria Math" panose="02040503050406030204" pitchFamily="18" charset="0"/>
                            <a:ea typeface="Times New Roman" panose="02020603050405020304" pitchFamily="18" charset="0"/>
                            <a:cs typeface="Times New Roman" panose="02020603050405020304" pitchFamily="18" charset="0"/>
                          </a:rPr>
                          <m:t>𝐶</m:t>
                        </m:r>
                      </m:e>
                    </m:acc>
                    <m:r>
                      <a:rPr lang="en-US"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i="1">
                            <a:latin typeface="Cambria Math" panose="02040503050406030204" pitchFamily="18" charset="0"/>
                            <a:ea typeface="Times New Roman" panose="02020603050405020304" pitchFamily="18" charset="0"/>
                          </a:rPr>
                        </m:ctrlPr>
                      </m:accPr>
                      <m:e>
                        <m:r>
                          <a:rPr lang="en-US" i="1">
                            <a:latin typeface="Cambria Math" panose="02040503050406030204" pitchFamily="18" charset="0"/>
                            <a:ea typeface="Times New Roman" panose="02020603050405020304" pitchFamily="18" charset="0"/>
                            <a:cs typeface="Times New Roman" panose="02020603050405020304" pitchFamily="18" charset="0"/>
                          </a:rPr>
                          <m:t>𝐷</m:t>
                        </m:r>
                      </m:e>
                    </m:acc>
                    <m:r>
                      <a:rPr lang="en-US"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dirty="0">
                    <a:latin typeface="Calibri" panose="020F0502020204030204" pitchFamily="34" charset="0"/>
                    <a:ea typeface="Times New Roman" panose="02020603050405020304" pitchFamily="18" charset="0"/>
                    <a:cs typeface="Times New Roman" panose="02020603050405020304" pitchFamily="18" charset="0"/>
                  </a:rPr>
                  <a:t> </a:t>
                </a:r>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5443585" y="2782303"/>
                <a:ext cx="1897955" cy="369909"/>
              </a:xfrm>
              <a:prstGeom prst="rect">
                <a:avLst/>
              </a:prstGeom>
              <a:blipFill rotWithShape="0">
                <a:blip r:embed="rId6"/>
                <a:stretch>
                  <a:fillRect l="-965" r="-8360"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3360159" y="5816110"/>
                <a:ext cx="542456" cy="4019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bar>
                        <m:barPr>
                          <m:pos m:val="top"/>
                          <m:ctrlPr>
                            <a:rPr lang="en-US" i="1" smtClean="0">
                              <a:latin typeface="Cambria Math" panose="02040503050406030204" pitchFamily="18" charset="0"/>
                            </a:rPr>
                          </m:ctrlPr>
                        </m:barPr>
                        <m:e>
                          <m:r>
                            <a:rPr lang="en-US" b="0" i="1" smtClean="0">
                              <a:latin typeface="Cambria Math" panose="02040503050406030204" pitchFamily="18" charset="0"/>
                            </a:rPr>
                            <m:t>𝐶𝐷</m:t>
                          </m:r>
                        </m:e>
                      </m:bar>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3360159" y="5816110"/>
                <a:ext cx="542456" cy="401970"/>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3935763" y="4579181"/>
                <a:ext cx="825707" cy="49308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bar>
                        <m:barPr>
                          <m:pos m:val="top"/>
                          <m:ctrlPr>
                            <a:rPr lang="en-US" i="1" smtClean="0">
                              <a:latin typeface="Cambria Math" panose="02040503050406030204" pitchFamily="18" charset="0"/>
                            </a:rPr>
                          </m:ctrlPr>
                        </m:barPr>
                        <m:e>
                          <m:d>
                            <m:dPr>
                              <m:ctrlPr>
                                <a:rPr lang="en-US" i="1">
                                  <a:latin typeface="Cambria Math" panose="02040503050406030204" pitchFamily="18" charset="0"/>
                                </a:rPr>
                              </m:ctrlPr>
                            </m:dPr>
                            <m:e>
                              <m:bar>
                                <m:barPr>
                                  <m:pos m:val="top"/>
                                  <m:ctrlPr>
                                    <a:rPr lang="en-US" i="1">
                                      <a:latin typeface="Cambria Math" panose="02040503050406030204" pitchFamily="18" charset="0"/>
                                    </a:rPr>
                                  </m:ctrlPr>
                                </m:barPr>
                                <m:e>
                                  <m:r>
                                    <a:rPr lang="en-US" i="1">
                                      <a:latin typeface="Cambria Math" panose="02040503050406030204" pitchFamily="18" charset="0"/>
                                    </a:rPr>
                                    <m:t>𝐴𝐵</m:t>
                                  </m:r>
                                </m:e>
                              </m:bar>
                              <m:r>
                                <a:rPr lang="en-US" i="0">
                                  <a:latin typeface="Cambria Math" panose="02040503050406030204" pitchFamily="18" charset="0"/>
                                </a:rPr>
                                <m:t>)(</m:t>
                              </m:r>
                              <m:bar>
                                <m:barPr>
                                  <m:pos m:val="top"/>
                                  <m:ctrlPr>
                                    <a:rPr lang="en-US" i="1">
                                      <a:latin typeface="Cambria Math" panose="02040503050406030204" pitchFamily="18" charset="0"/>
                                    </a:rPr>
                                  </m:ctrlPr>
                                </m:barPr>
                                <m:e>
                                  <m:r>
                                    <a:rPr lang="en-US" i="1">
                                      <a:latin typeface="Cambria Math" panose="02040503050406030204" pitchFamily="18" charset="0"/>
                                    </a:rPr>
                                    <m:t>𝐶𝐷</m:t>
                                  </m:r>
                                </m:e>
                              </m:bar>
                            </m:e>
                          </m:d>
                        </m:e>
                      </m:bar>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3935763" y="4579181"/>
                <a:ext cx="825707" cy="493084"/>
              </a:xfrm>
              <a:prstGeom prst="rect">
                <a:avLst/>
              </a:prstGeom>
              <a:blipFill rotWithShape="0">
                <a:blip r:embed="rId8"/>
                <a:stretch>
                  <a:fillRect r="-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5031767" y="4802415"/>
                <a:ext cx="1346972" cy="539700"/>
              </a:xfrm>
              <a:prstGeom prst="rect">
                <a:avLst/>
              </a:prstGeom>
            </p:spPr>
            <p:txBody>
              <a:bodyPr wrap="none">
                <a:spAutoFit/>
              </a:bodyPr>
              <a:lstStyle/>
              <a:p>
                <a14:m>
                  <m:oMath xmlns:m="http://schemas.openxmlformats.org/officeDocument/2006/math">
                    <m:bar>
                      <m:barPr>
                        <m:pos m:val="top"/>
                        <m:ctrlPr>
                          <a:rPr lang="en-US" i="1">
                            <a:latin typeface="Cambria Math" panose="02040503050406030204" pitchFamily="18" charset="0"/>
                            <a:ea typeface="Times New Roman" panose="02020603050405020304" pitchFamily="18" charset="0"/>
                          </a:rPr>
                        </m:ctrlPr>
                      </m:barPr>
                      <m:e>
                        <m:bar>
                          <m:barPr>
                            <m:pos m:val="top"/>
                            <m:ctrlPr>
                              <a:rPr lang="en-US" i="1">
                                <a:latin typeface="Cambria Math" panose="02040503050406030204" pitchFamily="18" charset="0"/>
                                <a:ea typeface="Times New Roman" panose="02020603050405020304" pitchFamily="18" charset="0"/>
                              </a:rPr>
                            </m:ctrlPr>
                          </m:barPr>
                          <m:e>
                            <m:r>
                              <a:rPr lang="en-US" i="1">
                                <a:latin typeface="Cambria Math" panose="02040503050406030204" pitchFamily="18" charset="0"/>
                                <a:ea typeface="Times New Roman" panose="02020603050405020304" pitchFamily="18" charset="0"/>
                                <a:cs typeface="Times New Roman" panose="02020603050405020304" pitchFamily="18" charset="0"/>
                              </a:rPr>
                              <m:t>(</m:t>
                            </m:r>
                            <m:bar>
                              <m:barPr>
                                <m:pos m:val="top"/>
                                <m:ctrlPr>
                                  <a:rPr lang="en-US" i="1">
                                    <a:latin typeface="Cambria Math" panose="02040503050406030204" pitchFamily="18" charset="0"/>
                                    <a:ea typeface="Times New Roman" panose="02020603050405020304" pitchFamily="18" charset="0"/>
                                  </a:rPr>
                                </m:ctrlPr>
                              </m:barPr>
                              <m:e>
                                <m:r>
                                  <a:rPr lang="en-US" i="1">
                                    <a:latin typeface="Cambria Math" panose="02040503050406030204" pitchFamily="18" charset="0"/>
                                    <a:ea typeface="Times New Roman" panose="02020603050405020304" pitchFamily="18" charset="0"/>
                                    <a:cs typeface="Times New Roman" panose="02020603050405020304" pitchFamily="18" charset="0"/>
                                  </a:rPr>
                                  <m:t>𝐴𝐵</m:t>
                                </m:r>
                              </m:e>
                            </m:bar>
                            <m:r>
                              <a:rPr lang="en-US" i="1">
                                <a:latin typeface="Cambria Math" panose="02040503050406030204" pitchFamily="18" charset="0"/>
                                <a:ea typeface="Times New Roman" panose="02020603050405020304" pitchFamily="18" charset="0"/>
                                <a:cs typeface="Times New Roman" panose="02020603050405020304" pitchFamily="18" charset="0"/>
                              </a:rPr>
                              <m:t>)(</m:t>
                            </m:r>
                            <m:bar>
                              <m:barPr>
                                <m:pos m:val="top"/>
                                <m:ctrlPr>
                                  <a:rPr lang="en-US" i="1">
                                    <a:latin typeface="Cambria Math" panose="02040503050406030204" pitchFamily="18" charset="0"/>
                                    <a:ea typeface="Times New Roman" panose="02020603050405020304" pitchFamily="18" charset="0"/>
                                  </a:rPr>
                                </m:ctrlPr>
                              </m:barPr>
                              <m:e>
                                <m:r>
                                  <a:rPr lang="en-US" i="1">
                                    <a:latin typeface="Cambria Math" panose="02040503050406030204" pitchFamily="18" charset="0"/>
                                    <a:ea typeface="Times New Roman" panose="02020603050405020304" pitchFamily="18" charset="0"/>
                                    <a:cs typeface="Times New Roman" panose="02020603050405020304" pitchFamily="18" charset="0"/>
                                  </a:rPr>
                                  <m:t>𝐶𝐷</m:t>
                                </m:r>
                              </m:e>
                            </m:bar>
                            <m:r>
                              <a:rPr lang="en-US" i="1">
                                <a:latin typeface="Cambria Math" panose="02040503050406030204" pitchFamily="18" charset="0"/>
                                <a:ea typeface="Times New Roman" panose="02020603050405020304" pitchFamily="18" charset="0"/>
                                <a:cs typeface="Times New Roman" panose="02020603050405020304" pitchFamily="18" charset="0"/>
                              </a:rPr>
                              <m:t>)</m:t>
                            </m:r>
                          </m:e>
                        </m:bar>
                      </m:e>
                    </m:bar>
                  </m:oMath>
                </a14:m>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smtClean="0">
                    <a:latin typeface="Calibri" panose="020F0502020204030204" pitchFamily="34" charset="0"/>
                    <a:ea typeface="Times New Roman" panose="02020603050405020304" pitchFamily="18" charset="0"/>
                    <a:cs typeface="Times New Roman" panose="02020603050405020304" pitchFamily="18" charset="0"/>
                  </a:rPr>
                  <a:t>=</a:t>
                </a:r>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5031767" y="4802415"/>
                <a:ext cx="1346972" cy="539700"/>
              </a:xfrm>
              <a:prstGeom prst="rect">
                <a:avLst/>
              </a:prstGeom>
              <a:blipFill rotWithShape="0">
                <a:blip r:embed="rId9"/>
                <a:stretch>
                  <a:fillRect r="-3167"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6193227" y="4981151"/>
                <a:ext cx="1897955" cy="369909"/>
              </a:xfrm>
              <a:prstGeom prst="rect">
                <a:avLst/>
              </a:prstGeom>
            </p:spPr>
            <p:txBody>
              <a:bodyPr wrap="none">
                <a:spAutoFit/>
              </a:bodyPr>
              <a:lstStyle/>
              <a:p>
                <a14:m>
                  <m:oMath xmlns:m="http://schemas.openxmlformats.org/officeDocument/2006/math">
                    <m:r>
                      <a:rPr lang="en-US" i="1" smtClean="0">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ea typeface="Calibri" panose="020F0502020204030204" pitchFamily="34" charset="0"/>
                            <a:cs typeface="Times New Roman" panose="02020603050405020304" pitchFamily="18" charset="0"/>
                          </a:rPr>
                          <m:t>𝐴</m:t>
                        </m:r>
                      </m:e>
                    </m:acc>
                    <m:r>
                      <a:rPr lang="en-US" i="1">
                        <a:latin typeface="Cambria Math" panose="02040503050406030204" pitchFamily="18" charset="0"/>
                        <a:ea typeface="Times New Roman" panose="02020603050405020304" pitchFamily="18" charset="0"/>
                        <a:cs typeface="Times New Roman" panose="02020603050405020304" pitchFamily="18" charset="0"/>
                      </a:rPr>
                      <m:t> + </m:t>
                    </m:r>
                    <m:acc>
                      <m:accPr>
                        <m:chr m:val="̅"/>
                        <m:ctrlPr>
                          <a:rPr lang="en-US" i="1">
                            <a:latin typeface="Cambria Math" panose="02040503050406030204" pitchFamily="18" charset="0"/>
                            <a:ea typeface="Times New Roman" panose="02020603050405020304" pitchFamily="18" charset="0"/>
                          </a:rPr>
                        </m:ctrlPr>
                      </m:accPr>
                      <m:e>
                        <m:r>
                          <a:rPr lang="en-US" i="1">
                            <a:latin typeface="Cambria Math" panose="02040503050406030204" pitchFamily="18" charset="0"/>
                            <a:ea typeface="Times New Roman" panose="02020603050405020304" pitchFamily="18" charset="0"/>
                            <a:cs typeface="Times New Roman" panose="02020603050405020304" pitchFamily="18" charset="0"/>
                          </a:rPr>
                          <m:t>𝐵</m:t>
                        </m:r>
                      </m:e>
                    </m:acc>
                    <m:r>
                      <a:rPr lang="en-US"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i="1">
                            <a:latin typeface="Cambria Math" panose="02040503050406030204" pitchFamily="18" charset="0"/>
                            <a:ea typeface="Times New Roman" panose="02020603050405020304" pitchFamily="18" charset="0"/>
                          </a:rPr>
                        </m:ctrlPr>
                      </m:accPr>
                      <m:e>
                        <m:r>
                          <a:rPr lang="en-US" i="1">
                            <a:latin typeface="Cambria Math" panose="02040503050406030204" pitchFamily="18" charset="0"/>
                            <a:ea typeface="Times New Roman" panose="02020603050405020304" pitchFamily="18" charset="0"/>
                            <a:cs typeface="Times New Roman" panose="02020603050405020304" pitchFamily="18" charset="0"/>
                          </a:rPr>
                          <m:t>𝐶</m:t>
                        </m:r>
                      </m:e>
                    </m:acc>
                    <m:r>
                      <a:rPr lang="en-US"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i="1">
                            <a:latin typeface="Cambria Math" panose="02040503050406030204" pitchFamily="18" charset="0"/>
                            <a:ea typeface="Times New Roman" panose="02020603050405020304" pitchFamily="18" charset="0"/>
                          </a:rPr>
                        </m:ctrlPr>
                      </m:accPr>
                      <m:e>
                        <m:r>
                          <a:rPr lang="en-US" i="1">
                            <a:latin typeface="Cambria Math" panose="02040503050406030204" pitchFamily="18" charset="0"/>
                            <a:ea typeface="Times New Roman" panose="02020603050405020304" pitchFamily="18" charset="0"/>
                            <a:cs typeface="Times New Roman" panose="02020603050405020304" pitchFamily="18" charset="0"/>
                          </a:rPr>
                          <m:t>𝐷</m:t>
                        </m:r>
                      </m:e>
                    </m:acc>
                    <m:r>
                      <a:rPr lang="en-US"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dirty="0">
                    <a:latin typeface="Calibri" panose="020F0502020204030204" pitchFamily="34" charset="0"/>
                    <a:ea typeface="Times New Roman" panose="02020603050405020304" pitchFamily="18" charset="0"/>
                    <a:cs typeface="Times New Roman" panose="02020603050405020304" pitchFamily="18" charset="0"/>
                  </a:rPr>
                  <a:t> </a:t>
                </a:r>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6193227" y="4981151"/>
                <a:ext cx="1897955" cy="369909"/>
              </a:xfrm>
              <a:prstGeom prst="rect">
                <a:avLst/>
              </a:prstGeom>
              <a:blipFill rotWithShape="0">
                <a:blip r:embed="rId10"/>
                <a:stretch>
                  <a:fillRect l="-965" r="-8360" b="-14754"/>
                </a:stretch>
              </a:blipFill>
            </p:spPr>
            <p:txBody>
              <a:bodyPr/>
              <a:lstStyle/>
              <a:p>
                <a:r>
                  <a:rPr lang="en-US">
                    <a:noFill/>
                  </a:rPr>
                  <a:t> </a:t>
                </a:r>
              </a:p>
            </p:txBody>
          </p:sp>
        </mc:Fallback>
      </mc:AlternateContent>
      <p:sp>
        <p:nvSpPr>
          <p:cNvPr id="18" name="TextBox 17"/>
          <p:cNvSpPr txBox="1"/>
          <p:nvPr/>
        </p:nvSpPr>
        <p:spPr>
          <a:xfrm>
            <a:off x="8175277" y="3152212"/>
            <a:ext cx="3845861" cy="1815882"/>
          </a:xfrm>
          <a:prstGeom prst="rect">
            <a:avLst/>
          </a:prstGeom>
          <a:noFill/>
        </p:spPr>
        <p:txBody>
          <a:bodyPr wrap="none" rtlCol="0">
            <a:spAutoFit/>
          </a:bodyPr>
          <a:lstStyle/>
          <a:p>
            <a:r>
              <a:rPr lang="en-US" sz="2800" b="1" dirty="0" smtClean="0"/>
              <a:t>This shows the amount </a:t>
            </a:r>
          </a:p>
          <a:p>
            <a:r>
              <a:rPr lang="en-US" sz="2800" b="1" dirty="0" smtClean="0"/>
              <a:t>of gates used </a:t>
            </a:r>
          </a:p>
          <a:p>
            <a:r>
              <a:rPr lang="en-US" sz="2800" b="1" dirty="0" smtClean="0"/>
              <a:t>can be reduced by using </a:t>
            </a:r>
          </a:p>
          <a:p>
            <a:r>
              <a:rPr lang="en-US" sz="2800" b="1" dirty="0" smtClean="0"/>
              <a:t>NAND gates.</a:t>
            </a:r>
            <a:endParaRPr lang="en-US" sz="2800" b="1" dirty="0"/>
          </a:p>
        </p:txBody>
      </p:sp>
      <p:sp>
        <p:nvSpPr>
          <p:cNvPr id="2" name="TextBox 1"/>
          <p:cNvSpPr txBox="1"/>
          <p:nvPr/>
        </p:nvSpPr>
        <p:spPr>
          <a:xfrm>
            <a:off x="8001000" y="204537"/>
            <a:ext cx="3888820" cy="1754326"/>
          </a:xfrm>
          <a:prstGeom prst="rect">
            <a:avLst/>
          </a:prstGeom>
          <a:noFill/>
        </p:spPr>
        <p:txBody>
          <a:bodyPr wrap="square" rtlCol="0">
            <a:spAutoFit/>
          </a:bodyPr>
          <a:lstStyle/>
          <a:p>
            <a:r>
              <a:rPr lang="en-US" sz="3600" dirty="0" smtClean="0"/>
              <a:t>MULTISIM SCHEMATIC FOR AND/NAND GATES</a:t>
            </a:r>
            <a:endParaRPr lang="en-US" sz="3600" dirty="0"/>
          </a:p>
        </p:txBody>
      </p:sp>
      <p:sp>
        <p:nvSpPr>
          <p:cNvPr id="3" name="Rectangle 2"/>
          <p:cNvSpPr/>
          <p:nvPr/>
        </p:nvSpPr>
        <p:spPr>
          <a:xfrm>
            <a:off x="372979" y="204537"/>
            <a:ext cx="1515277" cy="1034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SWITCHES CONTROLLINAND/NAND GATES</a:t>
            </a:r>
            <a:endParaRPr lang="en-US"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296880" y="2399560"/>
            <a:ext cx="1515277" cy="1366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AND/OR GATES ACTING AS NAND GATES</a:t>
            </a:r>
            <a:endParaRPr lang="en-US"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372979" y="4802415"/>
            <a:ext cx="1515277" cy="1730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NAND GATES </a:t>
            </a:r>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112854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310</TotalTime>
  <Words>567</Words>
  <Application>Microsoft Office PowerPoint</Application>
  <PresentationFormat>Widescreen</PresentationFormat>
  <Paragraphs>93</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Cambria Math</vt:lpstr>
      <vt:lpstr>Times New Roman</vt:lpstr>
      <vt:lpstr>Office Theme</vt:lpstr>
      <vt:lpstr>Lab Notebook</vt:lpstr>
      <vt:lpstr>AND/OR GATES LAB</vt:lpstr>
      <vt:lpstr>Function of AND/OR gates</vt:lpstr>
      <vt:lpstr>PowerPoint Presentation</vt:lpstr>
      <vt:lpstr>PowerPoint Presentation</vt:lpstr>
      <vt:lpstr>IN THE LAB…</vt:lpstr>
      <vt:lpstr>AND/NAND GATES LAB</vt:lpstr>
      <vt:lpstr>NAND GATE FUNCTION</vt:lpstr>
      <vt:lpstr>PowerPoint Presentation</vt:lpstr>
      <vt:lpstr>PowerPoint Presentation</vt:lpstr>
      <vt:lpstr>PowerPoint Presentation</vt:lpstr>
      <vt:lpstr>MIDTERM CAR ALARM</vt:lpstr>
      <vt:lpstr>PowerPoint Presentation</vt:lpstr>
      <vt:lpstr>PowerPoint Presentation</vt:lpstr>
      <vt:lpstr>PowerPoint Presentation</vt:lpstr>
      <vt:lpstr>DDF Enable/disable </vt:lpstr>
      <vt:lpstr>PowerPoint Presentation</vt:lpstr>
      <vt:lpstr>NAND latch </vt:lpstr>
      <vt:lpstr>Blinking LED &amp; Temperature Detection Lab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Ivy Tech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A Slagal</dc:creator>
  <cp:lastModifiedBy>Rebecca W</cp:lastModifiedBy>
  <cp:revision>30</cp:revision>
  <dcterms:created xsi:type="dcterms:W3CDTF">2014-04-04T21:46:39Z</dcterms:created>
  <dcterms:modified xsi:type="dcterms:W3CDTF">2014-05-08T23:48:52Z</dcterms:modified>
</cp:coreProperties>
</file>