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8" d="100"/>
          <a:sy n="78" d="100"/>
        </p:scale>
        <p:origin x="4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acomputer.com/FlyingBoats-old/sikorsky/Sikorsky-S42-c.jpg" TargetMode="External"/><Relationship Id="rId2" Type="http://schemas.openxmlformats.org/officeDocument/2006/relationships/hyperlink" Target="http://www.biography.com/imported/images/Biography/Images/Profiles/S/Igor-Ivan-Sikorsky-9483585-1-40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farm3.staticflickr.com/2434/3832430893_9827fc81b8_z.jpg" TargetMode="External"/><Relationship Id="rId4" Type="http://schemas.openxmlformats.org/officeDocument/2006/relationships/hyperlink" Target="http://www.indiandefencereview.com/spotlights/the-helicopter-as-a-combat-platfor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685800"/>
            <a:ext cx="7099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Impact" panose="020B0806030902050204" pitchFamily="34" charset="0"/>
              </a:rPr>
              <a:t>Igor Sikorsky</a:t>
            </a:r>
            <a:endParaRPr lang="en-US" sz="7200" dirty="0"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2500" y="5943600"/>
            <a:ext cx="458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By: Charles Slagal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75" y="1886129"/>
            <a:ext cx="3829050" cy="3829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61" y="3162300"/>
            <a:ext cx="1903095" cy="2743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643" y="1644650"/>
            <a:ext cx="20193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5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9500" y="520700"/>
            <a:ext cx="9842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Bodoni MT Black" panose="02070A03080606020203" pitchFamily="18" charset="0"/>
              </a:rPr>
              <a:t>Beggings</a:t>
            </a:r>
            <a:r>
              <a:rPr lang="en-US" sz="5400" dirty="0" smtClean="0">
                <a:latin typeface="Bodoni MT Black" panose="02070A03080606020203" pitchFamily="18" charset="0"/>
              </a:rPr>
              <a:t> of Aviation</a:t>
            </a:r>
            <a:endParaRPr lang="en-US" sz="5400" dirty="0">
              <a:latin typeface="Bodoni MT Black" panose="02070A030806060202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1100" y="1651000"/>
            <a:ext cx="9867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Impact" panose="020B0806030902050204" pitchFamily="34" charset="0"/>
              </a:rPr>
              <a:t>Orville and Wilbur Wright (Wright Brothers)</a:t>
            </a:r>
          </a:p>
          <a:p>
            <a:endParaRPr lang="en-US" sz="2800" dirty="0">
              <a:latin typeface="Impact" panose="020B0806030902050204" pitchFamily="34" charset="0"/>
            </a:endParaRPr>
          </a:p>
          <a:p>
            <a:endParaRPr lang="en-US" sz="2800" dirty="0" smtClean="0">
              <a:latin typeface="Impact" panose="020B0806030902050204" pitchFamily="34" charset="0"/>
            </a:endParaRPr>
          </a:p>
          <a:p>
            <a:r>
              <a:rPr lang="en-US" sz="2800" dirty="0" smtClean="0">
                <a:latin typeface="Impact" panose="020B0806030902050204" pitchFamily="34" charset="0"/>
              </a:rPr>
              <a:t>Igor has a prophetic dream as a child</a:t>
            </a:r>
            <a:endParaRPr lang="en-US" sz="2800" dirty="0">
              <a:latin typeface="Impact" panose="020B080603090205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769" y="2349500"/>
            <a:ext cx="3090531" cy="1757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3548600"/>
            <a:ext cx="4152900" cy="264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7843" y="261256"/>
            <a:ext cx="9111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Broadway" panose="04040905080B02020502" pitchFamily="82" charset="0"/>
              </a:rPr>
              <a:t>Igor’s Start</a:t>
            </a:r>
            <a:endParaRPr lang="en-US" sz="5400" dirty="0">
              <a:latin typeface="Broadway" panose="04040905080B020205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829" y="1583871"/>
            <a:ext cx="1103811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roadway" panose="04040905080B02020502" pitchFamily="82" charset="0"/>
              </a:rPr>
              <a:t>Igor is born to Ivan and </a:t>
            </a:r>
            <a:r>
              <a:rPr lang="en-US" sz="2000" dirty="0" err="1" smtClean="0">
                <a:latin typeface="Broadway" panose="04040905080B02020502" pitchFamily="82" charset="0"/>
              </a:rPr>
              <a:t>Mariya</a:t>
            </a:r>
            <a:r>
              <a:rPr lang="en-US" sz="2000" dirty="0" smtClean="0">
                <a:latin typeface="Broadway" panose="04040905080B02020502" pitchFamily="82" charset="0"/>
              </a:rPr>
              <a:t> Sikorsky in 1889</a:t>
            </a:r>
          </a:p>
          <a:p>
            <a:endParaRPr lang="en-US" sz="2000" dirty="0">
              <a:latin typeface="Broadway" panose="04040905080B02020502" pitchFamily="82" charset="0"/>
            </a:endParaRPr>
          </a:p>
          <a:p>
            <a:r>
              <a:rPr lang="en-US" sz="2000" dirty="0" smtClean="0">
                <a:latin typeface="Broadway" panose="04040905080B02020502" pitchFamily="82" charset="0"/>
              </a:rPr>
              <a:t>Igor was homeschooled. Taught about the arts. Leonardo Da Vinci</a:t>
            </a:r>
          </a:p>
          <a:p>
            <a:endParaRPr lang="en-US" sz="2000" dirty="0">
              <a:latin typeface="Broadway" panose="04040905080B02020502" pitchFamily="82" charset="0"/>
            </a:endParaRPr>
          </a:p>
          <a:p>
            <a:r>
              <a:rPr lang="en-US" sz="2000" dirty="0" smtClean="0">
                <a:latin typeface="Broadway" panose="04040905080B02020502" pitchFamily="82" charset="0"/>
              </a:rPr>
              <a:t>Went to St. Petersburg Naval Academy and later went to the Mechanical College of the Kiev Polytechnic Institute. Later he went to Paris to study Aviation</a:t>
            </a:r>
          </a:p>
          <a:p>
            <a:endParaRPr lang="en-US" sz="2000" dirty="0">
              <a:latin typeface="Broadway" panose="04040905080B02020502" pitchFamily="82" charset="0"/>
            </a:endParaRPr>
          </a:p>
          <a:p>
            <a:r>
              <a:rPr lang="en-US" sz="2000" dirty="0" smtClean="0">
                <a:latin typeface="Broadway" panose="04040905080B02020502" pitchFamily="82" charset="0"/>
              </a:rPr>
              <a:t>Wanted to create a machine with vertical flight. Failed. </a:t>
            </a:r>
          </a:p>
          <a:p>
            <a:endParaRPr lang="en-US" sz="2000" dirty="0">
              <a:latin typeface="Broadway" panose="04040905080B02020502" pitchFamily="82" charset="0"/>
            </a:endParaRPr>
          </a:p>
          <a:p>
            <a:r>
              <a:rPr lang="en-US" sz="2000" dirty="0" smtClean="0">
                <a:latin typeface="Broadway" panose="04040905080B02020502" pitchFamily="82" charset="0"/>
              </a:rPr>
              <a:t>Changed to fixed winged planes</a:t>
            </a:r>
          </a:p>
          <a:p>
            <a:endParaRPr lang="en-US" sz="3600" dirty="0">
              <a:latin typeface="Broadway" panose="04040905080B02020502" pitchFamily="82" charset="0"/>
            </a:endParaRPr>
          </a:p>
          <a:p>
            <a:endParaRPr lang="en-US" sz="3600" dirty="0" smtClean="0">
              <a:latin typeface="Broadway" panose="04040905080B02020502" pitchFamily="82" charset="0"/>
            </a:endParaRPr>
          </a:p>
          <a:p>
            <a:endParaRPr lang="en-US" sz="3600" dirty="0">
              <a:latin typeface="Broadway" panose="04040905080B02020502" pitchFamily="82" charset="0"/>
            </a:endParaRPr>
          </a:p>
          <a:p>
            <a:endParaRPr lang="en-US" sz="3600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5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8029" y="244928"/>
            <a:ext cx="8507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Elephant" panose="02020904090505020303" pitchFamily="18" charset="0"/>
              </a:rPr>
              <a:t>Fixed Winged Airplanes</a:t>
            </a:r>
            <a:endParaRPr lang="en-US" sz="5400" dirty="0">
              <a:latin typeface="Elephant" panose="020209040905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1115" y="1387928"/>
            <a:ext cx="1092381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Elephant" panose="02020904090505020303" pitchFamily="18" charset="0"/>
              </a:rPr>
              <a:t>Wings stay in the same place (fixed).</a:t>
            </a:r>
          </a:p>
          <a:p>
            <a:endParaRPr lang="en-US" sz="2400" dirty="0">
              <a:latin typeface="Elephant" panose="02020904090505020303" pitchFamily="18" charset="0"/>
            </a:endParaRPr>
          </a:p>
          <a:p>
            <a:r>
              <a:rPr lang="en-US" sz="2400" dirty="0" smtClean="0">
                <a:latin typeface="Elephant" panose="02020904090505020303" pitchFamily="18" charset="0"/>
              </a:rPr>
              <a:t>Design of the wings </a:t>
            </a:r>
          </a:p>
          <a:p>
            <a:endParaRPr lang="en-US" sz="2400" dirty="0">
              <a:latin typeface="Elephant" panose="02020904090505020303" pitchFamily="18" charset="0"/>
            </a:endParaRPr>
          </a:p>
          <a:p>
            <a:r>
              <a:rPr lang="en-US" sz="2400" dirty="0" smtClean="0">
                <a:latin typeface="Elephant" panose="02020904090505020303" pitchFamily="18" charset="0"/>
              </a:rPr>
              <a:t>Le Grand First four engine airplane</a:t>
            </a:r>
          </a:p>
          <a:p>
            <a:endParaRPr lang="en-US" sz="2400" dirty="0">
              <a:latin typeface="Elephant" panose="02020904090505020303" pitchFamily="18" charset="0"/>
            </a:endParaRPr>
          </a:p>
          <a:p>
            <a:r>
              <a:rPr lang="en-US" sz="2400" dirty="0" smtClean="0">
                <a:latin typeface="Elephant" panose="02020904090505020303" pitchFamily="18" charset="0"/>
              </a:rPr>
              <a:t> </a:t>
            </a:r>
            <a:endParaRPr lang="en-US" sz="2400" dirty="0">
              <a:latin typeface="Elephant" panose="02020904090505020303" pitchFamily="18" charset="0"/>
            </a:endParaRPr>
          </a:p>
          <a:p>
            <a:endParaRPr lang="en-US" sz="3600" dirty="0">
              <a:latin typeface="Elephant" panose="0202090409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5" y="3855584"/>
            <a:ext cx="4490356" cy="2806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99" y="2808514"/>
            <a:ext cx="4887687" cy="210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9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2957" y="244929"/>
            <a:ext cx="7625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Rockwell Extra Bold" panose="02060903040505020403" pitchFamily="18" charset="0"/>
              </a:rPr>
              <a:t>Going Abroad</a:t>
            </a:r>
            <a:endParaRPr lang="en-US" sz="6000" dirty="0">
              <a:latin typeface="Rockwell Extra Bold" panose="020609030405050204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843" y="1698171"/>
            <a:ext cx="110217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oadway" panose="04040905080B02020502" pitchFamily="82" charset="0"/>
              </a:rPr>
              <a:t>In 1917 the Russian Revolution led Igor to flee Russia</a:t>
            </a:r>
          </a:p>
          <a:p>
            <a:endParaRPr lang="en-US" sz="2400" dirty="0">
              <a:latin typeface="Broadway" panose="04040905080B02020502" pitchFamily="82" charset="0"/>
            </a:endParaRPr>
          </a:p>
          <a:p>
            <a:r>
              <a:rPr lang="en-US" sz="2400" dirty="0" smtClean="0">
                <a:latin typeface="Broadway" panose="04040905080B02020502" pitchFamily="82" charset="0"/>
              </a:rPr>
              <a:t>Went to England. Can’t find work</a:t>
            </a:r>
          </a:p>
          <a:p>
            <a:endParaRPr lang="en-US" sz="2400" dirty="0">
              <a:latin typeface="Broadway" panose="04040905080B02020502" pitchFamily="82" charset="0"/>
            </a:endParaRPr>
          </a:p>
          <a:p>
            <a:r>
              <a:rPr lang="en-US" sz="2400" dirty="0" smtClean="0">
                <a:latin typeface="Broadway" panose="04040905080B02020502" pitchFamily="82" charset="0"/>
              </a:rPr>
              <a:t>traveled to France. Finds work. Loses work due to Armistice</a:t>
            </a:r>
          </a:p>
          <a:p>
            <a:endParaRPr lang="en-US" sz="2400" dirty="0">
              <a:latin typeface="Broadway" panose="04040905080B02020502" pitchFamily="82" charset="0"/>
            </a:endParaRPr>
          </a:p>
          <a:p>
            <a:r>
              <a:rPr lang="en-US" sz="2400" dirty="0" smtClean="0">
                <a:latin typeface="Broadway" panose="04040905080B02020502" pitchFamily="82" charset="0"/>
              </a:rPr>
              <a:t>Came to America. Can’t find work</a:t>
            </a:r>
          </a:p>
          <a:p>
            <a:endParaRPr lang="en-US" sz="2400" dirty="0">
              <a:latin typeface="Broadway" panose="04040905080B02020502" pitchFamily="82" charset="0"/>
            </a:endParaRPr>
          </a:p>
          <a:p>
            <a:r>
              <a:rPr lang="en-US" sz="2400" dirty="0" smtClean="0">
                <a:latin typeface="Broadway" panose="04040905080B02020502" pitchFamily="82" charset="0"/>
              </a:rPr>
              <a:t>Finds other Russian refugees. Manufactures planes</a:t>
            </a:r>
          </a:p>
          <a:p>
            <a:endParaRPr lang="en-US" sz="2400" dirty="0">
              <a:latin typeface="Broadway" panose="04040905080B02020502" pitchFamily="82" charset="0"/>
            </a:endParaRPr>
          </a:p>
          <a:p>
            <a:r>
              <a:rPr lang="en-US" sz="2400" dirty="0" smtClean="0">
                <a:latin typeface="Broadway" panose="04040905080B02020502" pitchFamily="82" charset="0"/>
              </a:rPr>
              <a:t>Founded his own company and eventually manufactured the first transatlantic airplane with Charles </a:t>
            </a:r>
            <a:r>
              <a:rPr lang="en-US" sz="2400" dirty="0" err="1" smtClean="0">
                <a:latin typeface="Broadway" panose="04040905080B02020502" pitchFamily="82" charset="0"/>
              </a:rPr>
              <a:t>Lindergh</a:t>
            </a:r>
            <a:r>
              <a:rPr lang="en-US" sz="2400" dirty="0" smtClean="0">
                <a:latin typeface="Broadway" panose="04040905080B02020502" pitchFamily="82" charset="0"/>
              </a:rPr>
              <a:t>. The S-42</a:t>
            </a:r>
            <a:endParaRPr lang="en-US" sz="2400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7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0971" y="228600"/>
            <a:ext cx="9699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Rockwell Extra Bold" panose="02060903040505020403" pitchFamily="18" charset="0"/>
              </a:rPr>
              <a:t>Igor’s Original Passion</a:t>
            </a:r>
            <a:endParaRPr lang="en-US" sz="5400" dirty="0">
              <a:latin typeface="Rockwell Extra Bold" panose="020609030405050204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171" y="1273629"/>
            <a:ext cx="112177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More educated and more experienced with Aviation</a:t>
            </a:r>
          </a:p>
          <a:p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Louis and Jacques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Breguet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give Igor inspiration with their helicopter raising just .6 meters off the ground in 1906</a:t>
            </a:r>
          </a:p>
          <a:p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Creates the VS-300. America’s first practical helicopter. First with rotor on tail</a:t>
            </a:r>
          </a:p>
          <a:p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Makes way for the VS-316. The first production helicopter. Starts the market for helicopters</a:t>
            </a:r>
          </a:p>
          <a:p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1356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4750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Rockwell Extra Bold" panose="02060903040505020403" pitchFamily="18" charset="0"/>
              </a:rPr>
              <a:t>Igor’s Original </a:t>
            </a:r>
            <a:r>
              <a:rPr lang="en-US" sz="5400" dirty="0" smtClean="0">
                <a:latin typeface="Rockwell Extra Bold" panose="02060903040505020403" pitchFamily="18" charset="0"/>
              </a:rPr>
              <a:t>Passion (cont’d)</a:t>
            </a:r>
            <a:endParaRPr lang="en-US" sz="5400" dirty="0">
              <a:latin typeface="Rockwell Extra Bold" panose="020609030405050204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271" y="1975757"/>
            <a:ext cx="114626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Helicopters can do things airplanes can’t</a:t>
            </a:r>
          </a:p>
          <a:p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An estimated 100,000 lives were saved within the first 20 years</a:t>
            </a:r>
          </a:p>
          <a:p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Helicopters are capable of carrying huge payloads</a:t>
            </a:r>
          </a:p>
          <a:p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S-64 was one of his first helicopters that were capable of carrying heavy payloads. Maximum of 10 tons</a:t>
            </a:r>
          </a:p>
          <a:p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Today the Mil V-12 has the largest lift capacity of about 44 tons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249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1357" y="244929"/>
            <a:ext cx="9290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rial Black" panose="020B0A04020102020204" pitchFamily="34" charset="0"/>
              </a:rPr>
              <a:t>Igor’s Dream Fulfilled</a:t>
            </a:r>
            <a:endParaRPr lang="en-US" sz="60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543" y="1260592"/>
            <a:ext cx="1074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Elephant" panose="02020904090505020303" pitchFamily="18" charset="0"/>
              </a:rPr>
              <a:t>His inventions has and will continue to be beneficial to people</a:t>
            </a:r>
          </a:p>
          <a:p>
            <a:endParaRPr lang="en-US" sz="2800" dirty="0">
              <a:latin typeface="Elephant" panose="02020904090505020303" pitchFamily="18" charset="0"/>
            </a:endParaRPr>
          </a:p>
          <a:p>
            <a:r>
              <a:rPr lang="en-US" sz="2800" dirty="0" smtClean="0">
                <a:latin typeface="Elephant" panose="02020904090505020303" pitchFamily="18" charset="0"/>
              </a:rPr>
              <a:t>After Igor retired he experiences his dream he had as a boy in Kiev</a:t>
            </a:r>
            <a:endParaRPr lang="en-US" sz="2800" dirty="0">
              <a:latin typeface="Elephant" panose="0202090409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185" y="3653789"/>
            <a:ext cx="3287486" cy="2321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628" y="3125039"/>
            <a:ext cx="4956629" cy="373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7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4385" y="1750785"/>
            <a:ext cx="9791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2"/>
              </a:rPr>
              <a:t>http://</a:t>
            </a:r>
            <a:r>
              <a:rPr lang="en-US" sz="800" dirty="0" smtClean="0">
                <a:hlinkClick r:id="rId2"/>
              </a:rPr>
              <a:t>www.biography.com/imported/images/Biography/Images/Profiles/S/Igor-Ivan-Sikorsky-9483585-1-402.jpg</a:t>
            </a:r>
            <a:endParaRPr lang="en-US" sz="800" dirty="0" smtClean="0"/>
          </a:p>
          <a:p>
            <a:r>
              <a:rPr lang="en-US" sz="800" dirty="0"/>
              <a:t>https://ixquick-proxy.com/do/spg/show_picture.pl?l=english&amp;cat=pics&amp;c=pf&amp;q=Igor+sikorsky&amp;h=1056&amp;w=736&amp;th=160&amp;tw=111&amp;fn=6af1623703d53ff01274ef193eb28670.jpg&amp;fs=139 </a:t>
            </a:r>
            <a:r>
              <a:rPr lang="en-US" sz="800" dirty="0" err="1"/>
              <a:t>k&amp;el</a:t>
            </a:r>
            <a:r>
              <a:rPr lang="en-US" sz="800" dirty="0"/>
              <a:t>=boss_pics_2,boss_pics_1&amp;tu=http:%2F%2Fts3.mm.bing.net%2Fth%3Fid%3DH.4979959938942170%26pid%3D15.1%26H%3D160%26W%3D111&amp;rl=</a:t>
            </a:r>
            <a:r>
              <a:rPr lang="en-US" sz="800" dirty="0" err="1"/>
              <a:t>NONE&amp;u</a:t>
            </a:r>
            <a:r>
              <a:rPr lang="en-US" sz="800" dirty="0"/>
              <a:t>=http:%2F%2Fwww.pinterest.com%2Fpin%2F120330621267218961%2F&amp;udata=494d6798510e48f14b0e25033957676f&amp;rid=</a:t>
            </a:r>
            <a:r>
              <a:rPr lang="en-US" sz="800" dirty="0" err="1"/>
              <a:t>NELNSPNMTQTS&amp;oiu</a:t>
            </a:r>
            <a:r>
              <a:rPr lang="en-US" sz="800" dirty="0"/>
              <a:t>=http:%</a:t>
            </a:r>
            <a:r>
              <a:rPr lang="en-US" sz="800" dirty="0" smtClean="0"/>
              <a:t>2F%2Fmedia-cache-ak0.pinimg.com%2F736x%2F6a%2Ff1%2F62%2F6af1623703d53ff01274ef193eb28670.jpg</a:t>
            </a:r>
          </a:p>
          <a:p>
            <a:endParaRPr lang="en-US" sz="800" dirty="0" smtClean="0"/>
          </a:p>
          <a:p>
            <a:r>
              <a:rPr lang="en-US" sz="800" dirty="0"/>
              <a:t>https://ixquick-proxy.com/do/spg/show_picture.pl?l=english&amp;cat=pics&amp;c=pf&amp;q=Kiev+flag&amp;h=583&amp;w=1024&amp;th=91&amp;tw=160&amp;fn=flag_of_kiev_ruminska_by_zalezsky-d36wa50.png&amp;fs=67.5 </a:t>
            </a:r>
            <a:r>
              <a:rPr lang="en-US" sz="800" dirty="0" err="1"/>
              <a:t>k&amp;el</a:t>
            </a:r>
            <a:r>
              <a:rPr lang="en-US" sz="800" dirty="0"/>
              <a:t>=boss_pics_2,boss_pics_1&amp;tu=http:%2F%2Fts4.mm.bing.net%2Fth%3Fid%3DH.4583195176337467%26pid%3D15.1%26H%3D91%26W%3D160&amp;rl=</a:t>
            </a:r>
            <a:r>
              <a:rPr lang="en-US" sz="800" dirty="0" err="1"/>
              <a:t>NONE&amp;u</a:t>
            </a:r>
            <a:r>
              <a:rPr lang="en-US" sz="800" dirty="0"/>
              <a:t>=http:%2F%2Fzalezsky.deviantart.com%2Fart%2FFlag-of-Kiev-Ruminska-192982356&amp;udata=77b46c5617a0bd36f88374c9026104be&amp;rid=</a:t>
            </a:r>
            <a:r>
              <a:rPr lang="en-US" sz="800" dirty="0" err="1"/>
              <a:t>OILNSPNNKRQN&amp;oiu</a:t>
            </a:r>
            <a:r>
              <a:rPr lang="en-US" sz="800" dirty="0"/>
              <a:t>=http:%</a:t>
            </a:r>
            <a:r>
              <a:rPr lang="en-US" sz="800" dirty="0" smtClean="0"/>
              <a:t>2F%2Ffc06.deviantart.net%2Ffs71%2Fi%2F2011%2F010%2F1%2F8%2Fflag_of_kiev_ruminska_by_zalezsky-d36wa50.png</a:t>
            </a:r>
          </a:p>
          <a:p>
            <a:endParaRPr lang="en-US" sz="800" dirty="0" smtClean="0"/>
          </a:p>
          <a:p>
            <a:r>
              <a:rPr lang="en-US" sz="800" dirty="0"/>
              <a:t>https://ixquick-proxy.com/do/spg/show_picture.pl?l=english&amp;cat=pics&amp;c=pf&amp;q=wright+brothers+flying+plane&amp;h=406&amp;w=634&amp;th=102&amp;tw=160&amp;fn=article-2327286-0B2A9DF4000005DC-817_634x406.jpg&amp;fs=53.8 </a:t>
            </a:r>
            <a:r>
              <a:rPr lang="en-US" sz="800" dirty="0" err="1"/>
              <a:t>k&amp;el</a:t>
            </a:r>
            <a:r>
              <a:rPr lang="en-US" sz="800" dirty="0"/>
              <a:t>=boss_pics_1&amp;tu=http:%2F%2Fts4.mm.bing.net%2Fth%3Fid%3DH.4993459001754375%26pid%3D15.1%26H%3D102%26W%3D160&amp;rl=</a:t>
            </a:r>
            <a:r>
              <a:rPr lang="en-US" sz="800" dirty="0" err="1"/>
              <a:t>NONE&amp;u</a:t>
            </a:r>
            <a:r>
              <a:rPr lang="en-US" sz="800" dirty="0"/>
              <a:t>=http:%2F%2Fwww.dailymail.co.uk%2Fsciencetech%2Farticle-2327286%2FThe-Wright-Brothers-NOT-fly-plane--German-pilot-beat-years-earlier-flying-car-claims-leading-aviation-journal.html&amp;udata=67edd2b8885328f63fa5485d4d1437bb&amp;rid=</a:t>
            </a:r>
            <a:r>
              <a:rPr lang="en-US" sz="800" dirty="0" err="1"/>
              <a:t>NDLNSPNNLMLR&amp;oiu</a:t>
            </a:r>
            <a:r>
              <a:rPr lang="en-US" sz="800" dirty="0"/>
              <a:t>=http:%</a:t>
            </a:r>
            <a:r>
              <a:rPr lang="en-US" sz="800" dirty="0" smtClean="0"/>
              <a:t>2F%2Fi.dailymail.co.uk%2Fi%2Fpix%2F2013%2F05%2F20%2Farticle-2327286-0B2A9DF4000005DC-817_634x406.jpg</a:t>
            </a:r>
          </a:p>
          <a:p>
            <a:endParaRPr lang="en-US" sz="800" dirty="0"/>
          </a:p>
          <a:p>
            <a:r>
              <a:rPr lang="en-US" sz="800" dirty="0">
                <a:hlinkClick r:id="rId3"/>
              </a:rPr>
              <a:t>http://</a:t>
            </a:r>
            <a:r>
              <a:rPr lang="en-US" sz="800" dirty="0" smtClean="0">
                <a:hlinkClick r:id="rId3"/>
              </a:rPr>
              <a:t>www.msacomputer.com/FlyingBoats-old/sikorsky/Sikorsky-S42-c.jpg</a:t>
            </a:r>
            <a:endParaRPr lang="en-US" sz="800" dirty="0" smtClean="0"/>
          </a:p>
          <a:p>
            <a:endParaRPr lang="en-US" sz="800" dirty="0" smtClean="0"/>
          </a:p>
          <a:p>
            <a:endParaRPr lang="en-US" sz="800" dirty="0"/>
          </a:p>
          <a:p>
            <a:r>
              <a:rPr lang="en-US" sz="800" dirty="0"/>
              <a:t>https://ixquick-proxy.com/do/spg/show_picture.pl?l=english&amp;cat=pics&amp;c=pf&amp;q=design+of+air+plane+wings&amp;h=564&amp;w=1440&amp;th=62&amp;tw=160&amp;fn=lift.gif&amp;fs=10.8 </a:t>
            </a:r>
            <a:r>
              <a:rPr lang="en-US" sz="800" dirty="0" err="1"/>
              <a:t>k&amp;el</a:t>
            </a:r>
            <a:r>
              <a:rPr lang="en-US" sz="800" dirty="0"/>
              <a:t>=boss_pics_2&amp;tu=http:%2F%2Fts4.mm.bing.net%2Fth%3Fid%3DH.4802212744134751%26pid%3D15.1%26H%3D62%26W%3D160&amp;rl=</a:t>
            </a:r>
            <a:r>
              <a:rPr lang="en-US" sz="800" dirty="0" err="1"/>
              <a:t>NONE&amp;u</a:t>
            </a:r>
            <a:r>
              <a:rPr lang="en-US" sz="800" dirty="0"/>
              <a:t>=http:%2F%2Fwww.allstar.fiu.edu%2Faero%2Ffltmidfly.htm&amp;udata=7ebdba3851c51475fe65f7df5d005cba&amp;rid=</a:t>
            </a:r>
            <a:r>
              <a:rPr lang="en-US" sz="800" dirty="0" err="1"/>
              <a:t>NDLNSPNNMNQR&amp;oiu</a:t>
            </a:r>
            <a:r>
              <a:rPr lang="en-US" sz="800" dirty="0"/>
              <a:t>=http:%</a:t>
            </a:r>
            <a:r>
              <a:rPr lang="en-US" sz="800" dirty="0" smtClean="0"/>
              <a:t>2F%2Fwww.allstar.fiu.edu%2Faero%2Fimages%2Flift.gif</a:t>
            </a:r>
          </a:p>
          <a:p>
            <a:endParaRPr lang="en-US" sz="800" dirty="0"/>
          </a:p>
          <a:p>
            <a:r>
              <a:rPr lang="en-US" sz="800" dirty="0">
                <a:hlinkClick r:id="rId4"/>
              </a:rPr>
              <a:t>http://www.indiandefencereview.com/spotlights/the-helicopter-as-a-combat-platform</a:t>
            </a:r>
            <a:r>
              <a:rPr lang="en-US" sz="800" dirty="0" smtClean="0">
                <a:hlinkClick r:id="rId4"/>
              </a:rPr>
              <a:t>/</a:t>
            </a:r>
            <a:endParaRPr lang="en-US" sz="800" dirty="0" smtClean="0"/>
          </a:p>
          <a:p>
            <a:endParaRPr lang="en-US" sz="800" dirty="0"/>
          </a:p>
          <a:p>
            <a:endParaRPr lang="en-US" sz="800" dirty="0" smtClean="0"/>
          </a:p>
          <a:p>
            <a:r>
              <a:rPr lang="en-US" sz="800" dirty="0">
                <a:hlinkClick r:id="rId5"/>
              </a:rPr>
              <a:t>http://</a:t>
            </a:r>
            <a:r>
              <a:rPr lang="en-US" sz="800" dirty="0" smtClean="0">
                <a:hlinkClick r:id="rId5"/>
              </a:rPr>
              <a:t>farm3.staticflickr.com/2434/3832430893_9827fc81b8_z.jpg</a:t>
            </a:r>
            <a:endParaRPr lang="en-US" sz="800" dirty="0" smtClean="0"/>
          </a:p>
          <a:p>
            <a:endParaRPr lang="en-US" sz="800" dirty="0" smtClean="0"/>
          </a:p>
          <a:p>
            <a:endParaRPr lang="en-US" sz="800" dirty="0" smtClean="0"/>
          </a:p>
          <a:p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4588329" y="800100"/>
            <a:ext cx="6384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Elephant" panose="02020904090505020303" pitchFamily="18" charset="0"/>
              </a:rPr>
              <a:t>Works Cited</a:t>
            </a:r>
            <a:endParaRPr lang="en-US" sz="3600" dirty="0"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53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386</Words>
  <Application>Microsoft Office PowerPoint</Application>
  <PresentationFormat>Widescreen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Aharoni</vt:lpstr>
      <vt:lpstr>Arial</vt:lpstr>
      <vt:lpstr>Arial Black</vt:lpstr>
      <vt:lpstr>Bodoni MT Black</vt:lpstr>
      <vt:lpstr>Broadway</vt:lpstr>
      <vt:lpstr>Elephant</vt:lpstr>
      <vt:lpstr>Garamond</vt:lpstr>
      <vt:lpstr>Impact</vt:lpstr>
      <vt:lpstr>Rockwell Extra Bold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W</dc:creator>
  <cp:lastModifiedBy>Charles A Slagal</cp:lastModifiedBy>
  <cp:revision>14</cp:revision>
  <dcterms:created xsi:type="dcterms:W3CDTF">2013-11-24T21:41:07Z</dcterms:created>
  <dcterms:modified xsi:type="dcterms:W3CDTF">2015-12-04T18:05:49Z</dcterms:modified>
</cp:coreProperties>
</file>