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58" r:id="rId5"/>
    <p:sldId id="260" r:id="rId6"/>
    <p:sldId id="261" r:id="rId7"/>
    <p:sldId id="262" r:id="rId8"/>
    <p:sldId id="264" r:id="rId9"/>
    <p:sldId id="263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103B3C3E-3F18-44D2-9C66-D3CAA72249B0}">
          <p14:sldIdLst>
            <p14:sldId id="256"/>
            <p14:sldId id="257"/>
            <p14:sldId id="259"/>
            <p14:sldId id="258"/>
            <p14:sldId id="260"/>
            <p14:sldId id="261"/>
            <p14:sldId id="262"/>
          </p14:sldIdLst>
        </p14:section>
        <p14:section name="Untitled Section" id="{836FDD88-4F9E-4563-864E-2B3D57CE6654}">
          <p14:sldIdLst>
            <p14:sldId id="264"/>
            <p14:sldId id="263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78" d="100"/>
          <a:sy n="78" d="100"/>
        </p:scale>
        <p:origin x="600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F2DE39-01F9-452C-8C94-4C2512A08EF0}" type="datetimeFigureOut">
              <a:rPr lang="en-US" smtClean="0"/>
              <a:t>12/11/2015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094611-1000-433F-82F6-C4D2B2337D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94033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F2DE39-01F9-452C-8C94-4C2512A08EF0}" type="datetimeFigureOut">
              <a:rPr lang="en-US" smtClean="0"/>
              <a:t>12/11/2015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094611-1000-433F-82F6-C4D2B2337D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81990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F2DE39-01F9-452C-8C94-4C2512A08EF0}" type="datetimeFigureOut">
              <a:rPr lang="en-US" smtClean="0"/>
              <a:t>12/11/2015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094611-1000-433F-82F6-C4D2B2337D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699447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F2DE39-01F9-452C-8C94-4C2512A08EF0}" type="datetimeFigureOut">
              <a:rPr lang="en-US" smtClean="0"/>
              <a:t>12/11/2015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094611-1000-433F-82F6-C4D2B2337DEE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47279950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F2DE39-01F9-452C-8C94-4C2512A08EF0}" type="datetimeFigureOut">
              <a:rPr lang="en-US" smtClean="0"/>
              <a:t>12/11/2015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094611-1000-433F-82F6-C4D2B2337D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117508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F2DE39-01F9-452C-8C94-4C2512A08EF0}" type="datetimeFigureOut">
              <a:rPr lang="en-US" smtClean="0"/>
              <a:t>12/11/2015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094611-1000-433F-82F6-C4D2B2337D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363692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F2DE39-01F9-452C-8C94-4C2512A08EF0}" type="datetimeFigureOut">
              <a:rPr lang="en-US" smtClean="0"/>
              <a:t>12/11/2015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094611-1000-433F-82F6-C4D2B2337D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429568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F2DE39-01F9-452C-8C94-4C2512A08EF0}" type="datetimeFigureOut">
              <a:rPr lang="en-US" smtClean="0"/>
              <a:t>12/11/2015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094611-1000-433F-82F6-C4D2B2337D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799797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F2DE39-01F9-452C-8C94-4C2512A08EF0}" type="datetimeFigureOut">
              <a:rPr lang="en-US" smtClean="0"/>
              <a:t>12/11/2015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094611-1000-433F-82F6-C4D2B2337D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05217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F2DE39-01F9-452C-8C94-4C2512A08EF0}" type="datetimeFigureOut">
              <a:rPr lang="en-US" smtClean="0"/>
              <a:t>12/11/2015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094611-1000-433F-82F6-C4D2B2337D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53577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F2DE39-01F9-452C-8C94-4C2512A08EF0}" type="datetimeFigureOut">
              <a:rPr lang="en-US" smtClean="0"/>
              <a:t>12/11/2015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094611-1000-433F-82F6-C4D2B2337D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27193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F2DE39-01F9-452C-8C94-4C2512A08EF0}" type="datetimeFigureOut">
              <a:rPr lang="en-US" smtClean="0"/>
              <a:t>12/11/2015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094611-1000-433F-82F6-C4D2B2337D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27907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F2DE39-01F9-452C-8C94-4C2512A08EF0}" type="datetimeFigureOut">
              <a:rPr lang="en-US" smtClean="0"/>
              <a:t>12/11/2015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094611-1000-433F-82F6-C4D2B2337D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8904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F2DE39-01F9-452C-8C94-4C2512A08EF0}" type="datetimeFigureOut">
              <a:rPr lang="en-US" smtClean="0"/>
              <a:t>12/11/2015</a:t>
            </a:fld>
            <a:endParaRPr lang="en-US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094611-1000-433F-82F6-C4D2B2337D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17109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F2DE39-01F9-452C-8C94-4C2512A08EF0}" type="datetimeFigureOut">
              <a:rPr lang="en-US" smtClean="0"/>
              <a:t>12/11/2015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094611-1000-433F-82F6-C4D2B2337D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83505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F2DE39-01F9-452C-8C94-4C2512A08EF0}" type="datetimeFigureOut">
              <a:rPr lang="en-US" smtClean="0"/>
              <a:t>12/11/2015</a:t>
            </a:fld>
            <a:endParaRPr lang="en-US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094611-1000-433F-82F6-C4D2B2337D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85664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F2DE39-01F9-452C-8C94-4C2512A08EF0}" type="datetimeFigureOut">
              <a:rPr lang="en-US" smtClean="0"/>
              <a:t>12/11/2015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094611-1000-433F-82F6-C4D2B2337D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23861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88F2DE39-01F9-452C-8C94-4C2512A08EF0}" type="datetimeFigureOut">
              <a:rPr lang="en-US" smtClean="0"/>
              <a:t>12/11/2015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094611-1000-433F-82F6-C4D2B2337D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270850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72792" y="1818503"/>
            <a:ext cx="8825658" cy="1435443"/>
          </a:xfrm>
        </p:spPr>
        <p:txBody>
          <a:bodyPr/>
          <a:lstStyle/>
          <a:p>
            <a:r>
              <a:rPr lang="en-US" dirty="0" smtClean="0"/>
              <a:t>4 Cable Lift System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207971" y="6289023"/>
            <a:ext cx="6984029" cy="568977"/>
          </a:xfrm>
        </p:spPr>
        <p:txBody>
          <a:bodyPr/>
          <a:lstStyle/>
          <a:p>
            <a:r>
              <a:rPr lang="en-US" dirty="0" smtClean="0"/>
              <a:t>By: Bill </a:t>
            </a:r>
            <a:r>
              <a:rPr lang="en-US" dirty="0" err="1" smtClean="0"/>
              <a:t>Wyant</a:t>
            </a:r>
            <a:r>
              <a:rPr lang="en-US" dirty="0" smtClean="0"/>
              <a:t>, Charles </a:t>
            </a:r>
            <a:r>
              <a:rPr lang="en-US" dirty="0" err="1" smtClean="0"/>
              <a:t>Slagal</a:t>
            </a:r>
            <a:r>
              <a:rPr lang="en-US" dirty="0" smtClean="0"/>
              <a:t>, Alcides Segovia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42481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Given Information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04293" y="1635824"/>
            <a:ext cx="8946541" cy="4195481"/>
          </a:xfrm>
        </p:spPr>
        <p:txBody>
          <a:bodyPr/>
          <a:lstStyle/>
          <a:p>
            <a:r>
              <a:rPr lang="en-US" dirty="0" smtClean="0"/>
              <a:t>Platform Dimensions:</a:t>
            </a:r>
          </a:p>
          <a:p>
            <a:pPr lvl="1"/>
            <a:r>
              <a:rPr lang="en-US" dirty="0"/>
              <a:t>Length : 353.4 in</a:t>
            </a:r>
          </a:p>
          <a:p>
            <a:pPr lvl="1"/>
            <a:r>
              <a:rPr lang="en-US" dirty="0"/>
              <a:t>Width: 143.5 in</a:t>
            </a:r>
          </a:p>
          <a:p>
            <a:pPr lvl="1"/>
            <a:r>
              <a:rPr lang="en-US" dirty="0"/>
              <a:t>Weight: 5000 </a:t>
            </a:r>
            <a:r>
              <a:rPr lang="en-US" dirty="0" err="1" smtClean="0"/>
              <a:t>lb</a:t>
            </a:r>
            <a:endParaRPr lang="en-US" dirty="0" smtClean="0"/>
          </a:p>
          <a:p>
            <a:r>
              <a:rPr lang="en-US" dirty="0" smtClean="0"/>
              <a:t>Truck Weight: 5000lb</a:t>
            </a:r>
          </a:p>
          <a:p>
            <a:r>
              <a:rPr lang="en-US" dirty="0" smtClean="0"/>
              <a:t>Weight acts at center of platform.</a:t>
            </a:r>
          </a:p>
          <a:p>
            <a:r>
              <a:rPr lang="en-US" dirty="0" smtClean="0"/>
              <a:t>Lifting hook tie point 230 in above truck.</a:t>
            </a:r>
          </a:p>
          <a:p>
            <a:r>
              <a:rPr lang="en-US" dirty="0"/>
              <a:t>For now, assume that cables attached to the outer </a:t>
            </a:r>
            <a:r>
              <a:rPr lang="en-US" dirty="0" smtClean="0"/>
              <a:t>corners </a:t>
            </a:r>
            <a:r>
              <a:rPr lang="en-US" dirty="0"/>
              <a:t>of the </a:t>
            </a:r>
            <a:r>
              <a:rPr lang="en-US" dirty="0" smtClean="0"/>
              <a:t>platform </a:t>
            </a:r>
            <a:r>
              <a:rPr lang="en-US" dirty="0"/>
              <a:t>will not contact the truck.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9794646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Plan of Action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Draw a Free Body Diagram</a:t>
            </a:r>
          </a:p>
          <a:p>
            <a:r>
              <a:rPr lang="en-US" dirty="0" smtClean="0"/>
              <a:t>Find position vectors: A to Z, B to Z, C to Z, and D to Z</a:t>
            </a:r>
          </a:p>
          <a:p>
            <a:r>
              <a:rPr lang="en-US" dirty="0" smtClean="0"/>
              <a:t>Find the magnitude to find length</a:t>
            </a:r>
          </a:p>
          <a:p>
            <a:r>
              <a:rPr lang="en-US" dirty="0" smtClean="0"/>
              <a:t>Find the unit vector</a:t>
            </a:r>
          </a:p>
          <a:p>
            <a:r>
              <a:rPr lang="en-US" dirty="0" smtClean="0"/>
              <a:t>E of E</a:t>
            </a:r>
          </a:p>
          <a:p>
            <a:r>
              <a:rPr lang="en-US" dirty="0" smtClean="0"/>
              <a:t>Solve for the tension.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69316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Cartesian Coordinates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Tie Point: {0 ,0, 230} in</a:t>
            </a:r>
          </a:p>
          <a:p>
            <a:r>
              <a:rPr lang="en-US" dirty="0" smtClean="0"/>
              <a:t>Corner A: {-176.7, -71.75, 0} in</a:t>
            </a:r>
          </a:p>
          <a:p>
            <a:r>
              <a:rPr lang="en-US" dirty="0" smtClean="0"/>
              <a:t>Corner B: {176.7, -71.75, 0} in</a:t>
            </a:r>
          </a:p>
          <a:p>
            <a:r>
              <a:rPr lang="en-US" dirty="0" smtClean="0"/>
              <a:t>Corner C: {176.7, 71.75, 0} in</a:t>
            </a:r>
          </a:p>
          <a:p>
            <a:r>
              <a:rPr lang="en-US" dirty="0" smtClean="0"/>
              <a:t>Corner D: {-176.7, 71.75, 0} in</a:t>
            </a:r>
          </a:p>
        </p:txBody>
      </p:sp>
    </p:spTree>
    <p:extLst>
      <p:ext uri="{BB962C8B-B14F-4D97-AF65-F5344CB8AC3E}">
        <p14:creationId xmlns:p14="http://schemas.microsoft.com/office/powerpoint/2010/main" val="14178272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4776121" cy="894819"/>
          </a:xfrm>
        </p:spPr>
        <p:txBody>
          <a:bodyPr/>
          <a:lstStyle/>
          <a:p>
            <a:pPr algn="ctr"/>
            <a:r>
              <a:rPr lang="en-US" dirty="0" smtClean="0"/>
              <a:t>Position Vectors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63149556"/>
              </p:ext>
            </p:extLst>
          </p:nvPr>
        </p:nvGraphicFramePr>
        <p:xfrm>
          <a:off x="449177" y="1700463"/>
          <a:ext cx="4973056" cy="320842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243264"/>
                <a:gridCol w="1243264"/>
                <a:gridCol w="1243264"/>
                <a:gridCol w="1243264"/>
              </a:tblGrid>
              <a:tr h="641684">
                <a:tc>
                  <a:txBody>
                    <a:bodyPr/>
                    <a:lstStyle/>
                    <a:p>
                      <a:pPr algn="l" fontAlgn="b"/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endParaRPr lang="en-US" sz="3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j</a:t>
                      </a:r>
                      <a:endParaRPr lang="en-US" sz="3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</a:t>
                      </a:r>
                      <a:endParaRPr lang="en-US" sz="3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</a:tr>
              <a:tr h="641684">
                <a:tc>
                  <a:txBody>
                    <a:bodyPr/>
                    <a:lstStyle/>
                    <a:p>
                      <a:pPr algn="l" fontAlgn="b"/>
                      <a:r>
                        <a:rPr lang="en-US" sz="3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raz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3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176.7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3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71.75</a:t>
                      </a:r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3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230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</a:tr>
              <a:tr h="641684">
                <a:tc>
                  <a:txBody>
                    <a:bodyPr/>
                    <a:lstStyle/>
                    <a:p>
                      <a:pPr algn="l" fontAlgn="b"/>
                      <a:r>
                        <a:rPr lang="en-US" sz="3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rbz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3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-176.7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3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71.75</a:t>
                      </a:r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3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230</a:t>
                      </a:r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</a:tr>
              <a:tr h="641684">
                <a:tc>
                  <a:txBody>
                    <a:bodyPr/>
                    <a:lstStyle/>
                    <a:p>
                      <a:pPr algn="l" fontAlgn="b"/>
                      <a:r>
                        <a:rPr lang="en-US" sz="3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rcz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3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-176.7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3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-71.75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3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230</a:t>
                      </a:r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</a:tr>
              <a:tr h="641684">
                <a:tc>
                  <a:txBody>
                    <a:bodyPr/>
                    <a:lstStyle/>
                    <a:p>
                      <a:pPr algn="l" fontAlgn="b"/>
                      <a:r>
                        <a:rPr lang="en-US" sz="3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rdz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3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176.7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3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-71.75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3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230</a:t>
                      </a:r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  <p:sp>
        <p:nvSpPr>
          <p:cNvPr id="5" name="Title 1"/>
          <p:cNvSpPr txBox="1">
            <a:spLocks/>
          </p:cNvSpPr>
          <p:nvPr/>
        </p:nvSpPr>
        <p:spPr>
          <a:xfrm>
            <a:off x="5996153" y="452718"/>
            <a:ext cx="4776121" cy="894819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200" b="0" i="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en-US" dirty="0" smtClean="0"/>
              <a:t>Magnitude</a:t>
            </a:r>
            <a:endParaRPr lang="en-US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97708748"/>
              </p:ext>
            </p:extLst>
          </p:nvPr>
        </p:nvGraphicFramePr>
        <p:xfrm>
          <a:off x="7026442" y="1844840"/>
          <a:ext cx="2999874" cy="291966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499937"/>
                <a:gridCol w="1499937"/>
              </a:tblGrid>
              <a:tr h="729916">
                <a:tc>
                  <a:txBody>
                    <a:bodyPr/>
                    <a:lstStyle/>
                    <a:p>
                      <a:pPr algn="l" fontAlgn="b"/>
                      <a:r>
                        <a:rPr lang="en-US" sz="28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raz</a:t>
                      </a:r>
                      <a:endParaRPr lang="en-US" sz="2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8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298.7825</a:t>
                      </a:r>
                      <a:endParaRPr lang="en-US" sz="2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</a:tr>
              <a:tr h="729916">
                <a:tc>
                  <a:txBody>
                    <a:bodyPr/>
                    <a:lstStyle/>
                    <a:p>
                      <a:pPr algn="l" fontAlgn="b"/>
                      <a:r>
                        <a:rPr lang="en-US" sz="28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rbz</a:t>
                      </a:r>
                      <a:endParaRPr lang="en-US" sz="2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8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298.7825</a:t>
                      </a:r>
                      <a:endParaRPr lang="en-US" sz="2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</a:tr>
              <a:tr h="729916">
                <a:tc>
                  <a:txBody>
                    <a:bodyPr/>
                    <a:lstStyle/>
                    <a:p>
                      <a:pPr algn="l" fontAlgn="b"/>
                      <a:r>
                        <a:rPr lang="en-US" sz="28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rcz</a:t>
                      </a:r>
                      <a:endParaRPr lang="en-US" sz="2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8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298.7825</a:t>
                      </a:r>
                      <a:endParaRPr lang="en-US" sz="2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</a:tr>
              <a:tr h="729916">
                <a:tc>
                  <a:txBody>
                    <a:bodyPr/>
                    <a:lstStyle/>
                    <a:p>
                      <a:pPr algn="l" fontAlgn="b"/>
                      <a:r>
                        <a:rPr lang="en-US" sz="28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rdz</a:t>
                      </a:r>
                      <a:endParaRPr lang="en-US" sz="2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8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298.7825</a:t>
                      </a:r>
                      <a:endParaRPr lang="en-US" sz="2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697397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Unit Vector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37395904"/>
              </p:ext>
            </p:extLst>
          </p:nvPr>
        </p:nvGraphicFramePr>
        <p:xfrm>
          <a:off x="2069429" y="1331492"/>
          <a:ext cx="6416844" cy="25423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483314"/>
                <a:gridCol w="1483314"/>
                <a:gridCol w="1683260"/>
                <a:gridCol w="1766956"/>
              </a:tblGrid>
              <a:tr h="635575">
                <a:tc>
                  <a:txBody>
                    <a:bodyPr/>
                    <a:lstStyle/>
                    <a:p>
                      <a:pPr algn="l" fontAlgn="b"/>
                      <a:r>
                        <a:rPr lang="en-US" sz="28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uaz</a:t>
                      </a:r>
                      <a:endParaRPr lang="en-US" sz="2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8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0.5914</a:t>
                      </a:r>
                      <a:endParaRPr lang="en-US" sz="2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8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0.240141</a:t>
                      </a:r>
                      <a:endParaRPr lang="en-US" sz="2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8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0.769791</a:t>
                      </a:r>
                      <a:endParaRPr lang="en-US" sz="2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</a:tr>
              <a:tr h="635575">
                <a:tc>
                  <a:txBody>
                    <a:bodyPr/>
                    <a:lstStyle/>
                    <a:p>
                      <a:pPr algn="l" fontAlgn="b"/>
                      <a:r>
                        <a:rPr lang="en-US" sz="28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ubz</a:t>
                      </a:r>
                      <a:endParaRPr lang="en-US" sz="2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8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-0.5914</a:t>
                      </a:r>
                      <a:endParaRPr lang="en-US" sz="2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8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0.240141</a:t>
                      </a:r>
                      <a:endParaRPr lang="en-US" sz="2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8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0.769791</a:t>
                      </a:r>
                      <a:endParaRPr lang="en-US" sz="2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</a:tr>
              <a:tr h="635575">
                <a:tc>
                  <a:txBody>
                    <a:bodyPr/>
                    <a:lstStyle/>
                    <a:p>
                      <a:pPr algn="l" fontAlgn="b"/>
                      <a:r>
                        <a:rPr lang="en-US" sz="28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ucz</a:t>
                      </a:r>
                      <a:endParaRPr lang="en-US" sz="2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8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-0.5914</a:t>
                      </a:r>
                      <a:endParaRPr lang="en-US" sz="2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8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-0.24014</a:t>
                      </a:r>
                      <a:endParaRPr lang="en-US" sz="2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8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0.769791</a:t>
                      </a:r>
                      <a:endParaRPr lang="en-US" sz="2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</a:tr>
              <a:tr h="635575">
                <a:tc>
                  <a:txBody>
                    <a:bodyPr/>
                    <a:lstStyle/>
                    <a:p>
                      <a:pPr algn="l" fontAlgn="b"/>
                      <a:r>
                        <a:rPr lang="en-US" sz="28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udz</a:t>
                      </a:r>
                      <a:endParaRPr lang="en-US" sz="2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8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0.5914</a:t>
                      </a:r>
                      <a:endParaRPr lang="en-US" sz="2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8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-0.24014</a:t>
                      </a:r>
                      <a:endParaRPr lang="en-US" sz="2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8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0.769791</a:t>
                      </a:r>
                      <a:endParaRPr lang="en-US" sz="2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  <p:sp>
        <p:nvSpPr>
          <p:cNvPr id="5" name="Title 1"/>
          <p:cNvSpPr txBox="1">
            <a:spLocks/>
          </p:cNvSpPr>
          <p:nvPr/>
        </p:nvSpPr>
        <p:spPr>
          <a:xfrm>
            <a:off x="646110" y="4407097"/>
            <a:ext cx="9404723" cy="870756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200" b="0" i="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en-US" dirty="0" smtClean="0"/>
              <a:t>E of E</a:t>
            </a:r>
            <a:endParaRPr lang="en-US" dirty="0"/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57554934"/>
              </p:ext>
            </p:extLst>
          </p:nvPr>
        </p:nvGraphicFramePr>
        <p:xfrm>
          <a:off x="2340577" y="5342021"/>
          <a:ext cx="6015788" cy="87249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503947"/>
                <a:gridCol w="1503947"/>
                <a:gridCol w="1503947"/>
                <a:gridCol w="1503947"/>
              </a:tblGrid>
              <a:tr h="301792">
                <a:tc>
                  <a:txBody>
                    <a:bodyPr/>
                    <a:lstStyle/>
                    <a:p>
                      <a:pPr algn="l" fontAlgn="b"/>
                      <a:endParaRPr lang="en-US" sz="2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endParaRPr lang="en-US" sz="2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j</a:t>
                      </a:r>
                      <a:endParaRPr lang="en-US" sz="2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</a:t>
                      </a:r>
                      <a:endParaRPr lang="en-US" sz="2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</a:tr>
              <a:tr h="301792">
                <a:tc>
                  <a:txBody>
                    <a:bodyPr/>
                    <a:lstStyle/>
                    <a:p>
                      <a:pPr algn="l" fontAlgn="b"/>
                      <a:r>
                        <a:rPr lang="en-US" sz="28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 of E</a:t>
                      </a:r>
                      <a:endParaRPr lang="en-US" sz="2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8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2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8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2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8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3.079163</a:t>
                      </a:r>
                      <a:endParaRPr lang="en-US" sz="2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288539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Find the Tension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Equation</a:t>
            </a:r>
          </a:p>
          <a:p>
            <a:pPr lvl="1"/>
            <a:r>
              <a:rPr lang="en-US" dirty="0"/>
              <a:t>T = W/sum of </a:t>
            </a:r>
            <a:r>
              <a:rPr lang="en-US" dirty="0" smtClean="0"/>
              <a:t>Z</a:t>
            </a:r>
          </a:p>
          <a:p>
            <a:r>
              <a:rPr lang="en-US" dirty="0" smtClean="0"/>
              <a:t>T = 10000 / 3.079</a:t>
            </a:r>
          </a:p>
          <a:p>
            <a:r>
              <a:rPr lang="en-US" dirty="0" smtClean="0"/>
              <a:t>T = 3247.635 </a:t>
            </a:r>
            <a:r>
              <a:rPr lang="en-US" dirty="0" err="1" smtClean="0"/>
              <a:t>lb</a:t>
            </a:r>
            <a:r>
              <a:rPr lang="en-US" dirty="0" smtClean="0"/>
              <a:t> per cable</a:t>
            </a:r>
          </a:p>
          <a:p>
            <a:r>
              <a:rPr lang="en-US" dirty="0"/>
              <a:t>We assumed that the tension in each cable was the same, because they were all the same length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772629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Tension on Mars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 (on Earth) </a:t>
            </a:r>
            <a:r>
              <a:rPr lang="en-US" dirty="0"/>
              <a:t>= 3247.635 </a:t>
            </a:r>
            <a:r>
              <a:rPr lang="en-US" dirty="0" err="1"/>
              <a:t>lb</a:t>
            </a:r>
            <a:r>
              <a:rPr lang="en-US" dirty="0"/>
              <a:t> per </a:t>
            </a:r>
            <a:r>
              <a:rPr lang="en-US" dirty="0" smtClean="0"/>
              <a:t>cable</a:t>
            </a:r>
          </a:p>
          <a:p>
            <a:pPr lvl="1"/>
            <a:r>
              <a:rPr lang="en-US" dirty="0" smtClean="0"/>
              <a:t>Conversion Factor = .38</a:t>
            </a:r>
          </a:p>
          <a:p>
            <a:pPr lvl="1"/>
            <a:r>
              <a:rPr lang="en-US" dirty="0" smtClean="0"/>
              <a:t>T(Earth) x Conversion Factor = T(Mars)</a:t>
            </a:r>
          </a:p>
          <a:p>
            <a:r>
              <a:rPr lang="en-US" dirty="0" smtClean="0"/>
              <a:t>T (on Mars) = 1234.101 </a:t>
            </a:r>
            <a:r>
              <a:rPr lang="en-US" dirty="0" err="1" smtClean="0"/>
              <a:t>lb</a:t>
            </a:r>
            <a:r>
              <a:rPr lang="en-US" dirty="0" smtClean="0"/>
              <a:t> per cable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079011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47873129"/>
              </p:ext>
            </p:extLst>
          </p:nvPr>
        </p:nvGraphicFramePr>
        <p:xfrm>
          <a:off x="271852" y="230656"/>
          <a:ext cx="11664778" cy="643376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37346"/>
                <a:gridCol w="892726"/>
                <a:gridCol w="949228"/>
                <a:gridCol w="994430"/>
                <a:gridCol w="1107433"/>
                <a:gridCol w="1231737"/>
                <a:gridCol w="621519"/>
                <a:gridCol w="621519"/>
                <a:gridCol w="1197837"/>
                <a:gridCol w="598918"/>
                <a:gridCol w="542417"/>
                <a:gridCol w="542417"/>
                <a:gridCol w="542417"/>
                <a:gridCol w="542417"/>
                <a:gridCol w="542417"/>
              </a:tblGrid>
              <a:tr h="341657"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Capability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Load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Stress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in^2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Min. Diameter (in) CSA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Cable size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</a:tr>
              <a:tr h="341657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Al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     10,000,000.00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3247.635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           1,000,000.00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3.2E-3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                            0.064304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</a:tr>
              <a:tr h="341657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Ti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     12,000,000.00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3247.635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           1,200,000.00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2.7E-3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                            0.058701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</a:tr>
              <a:tr h="341657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Copper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     15,000,000.00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 dirty="0">
                          <a:effectLst/>
                        </a:rPr>
                        <a:t>3247.635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           1,500,000.00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2.2E-3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                            0.052504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</a:tr>
              <a:tr h="341657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Steel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     30,000,000.00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3247.635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           3,000,000.00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1.1E-3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                            0.037126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Best Diameter (STEEL) to use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  1/16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in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</a:tr>
              <a:tr h="341657"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Best Diameter (ALUMINUM) to use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  1/8 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in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</a:tr>
              <a:tr h="177482"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</a:tr>
              <a:tr h="177482"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</a:tr>
              <a:tr h="177482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e=l-lo/lo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</a:tr>
              <a:tr h="177482">
                <a:tc>
                  <a:txBody>
                    <a:bodyPr/>
                    <a:lstStyle/>
                    <a:p>
                      <a:pPr algn="l" fontAlgn="b"/>
                      <a:r>
                        <a:rPr lang="el-GR" sz="800" u="none" strike="noStrike">
                          <a:effectLst/>
                        </a:rPr>
                        <a:t>σ=</a:t>
                      </a:r>
                      <a:r>
                        <a:rPr lang="en-US" sz="800" u="none" strike="noStrike">
                          <a:effectLst/>
                        </a:rPr>
                        <a:t>P/Ao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 gridSpan="4"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Steel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 gridSpan="4"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Aluminum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77482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Capability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1.6238175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tons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</a:tr>
              <a:tr h="177482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Weight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3247.635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lbs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FALSE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2      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To Big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Check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FALSE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2      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Too Big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Check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</a:tr>
              <a:tr h="177482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Length=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25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ft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FALSE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1  3/4 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To Big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Check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FALSE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1  3/4 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Too Big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Check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</a:tr>
              <a:tr h="177482"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FALSE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1  1/2 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To Big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Check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FALSE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1  1/2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Too Big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Check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</a:tr>
              <a:tr h="177482"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FALSE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1  1/4 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To Big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Check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FALSE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1  1/4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Too Big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Check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</a:tr>
              <a:tr h="177482"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FALSE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1      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To Big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Check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FALSE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1     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Too Big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Check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</a:tr>
              <a:tr h="341657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Cable Length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25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ft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r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FALSE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  3/4 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To Big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Check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FALSE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  3/4 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Too Big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Check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</a:tr>
              <a:tr h="177482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Plus 10%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27.5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ft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r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FALSE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  1/2 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To Big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Check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FALSE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  1/2 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Too Big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Check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</a:tr>
              <a:tr h="177482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Strain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0.1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r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FALSE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  7/16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To Big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Check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FALSE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  7/16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Too Big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Check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</a:tr>
              <a:tr h="177482"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r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FALSE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  3/8 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To Big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Check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FALSE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  3/8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Too Big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Check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</a:tr>
              <a:tr h="177482"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FALSE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  5/16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To Big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Check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FALSE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  5/16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Too Big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Check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</a:tr>
              <a:tr h="177482"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FALSE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  1/4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To Big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Check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FALSE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  1/4 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Too Big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Check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</a:tr>
              <a:tr h="177482"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FALSE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  3/16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To Big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Check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FALSE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  3/16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Too Big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Check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</a:tr>
              <a:tr h="177482"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FALSE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  1/8 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To Big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Check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TRUE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  1/8 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Too Big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Check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</a:tr>
              <a:tr h="341657"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TRUE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  1/16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To Big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Check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FALSE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  1/16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Check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Too Small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</a:tr>
              <a:tr h="341657"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FALSE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  1/32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Check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To Small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FALSE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  1/32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Check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Too Small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</a:tr>
              <a:tr h="341657"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FALSE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  1/64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Check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To Small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FALSE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  1/64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Check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Too Small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107915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44</TotalTime>
  <Words>602</Words>
  <Application>Microsoft Office PowerPoint</Application>
  <PresentationFormat>Widescreen</PresentationFormat>
  <Paragraphs>274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Arial</vt:lpstr>
      <vt:lpstr>Calibri</vt:lpstr>
      <vt:lpstr>Century Gothic</vt:lpstr>
      <vt:lpstr>Times New Roman</vt:lpstr>
      <vt:lpstr>Wingdings 3</vt:lpstr>
      <vt:lpstr>Ion</vt:lpstr>
      <vt:lpstr>4 Cable Lift System</vt:lpstr>
      <vt:lpstr>Given Information</vt:lpstr>
      <vt:lpstr>Plan of Action</vt:lpstr>
      <vt:lpstr>Cartesian Coordinates</vt:lpstr>
      <vt:lpstr>Position Vectors</vt:lpstr>
      <vt:lpstr>Unit Vector</vt:lpstr>
      <vt:lpstr>Find the Tension</vt:lpstr>
      <vt:lpstr>Tension on Mars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4 Cable Lift System</dc:title>
  <dc:creator>Alcides Segovia</dc:creator>
  <cp:lastModifiedBy>Charles A Slagal</cp:lastModifiedBy>
  <cp:revision>6</cp:revision>
  <dcterms:created xsi:type="dcterms:W3CDTF">2015-04-21T22:12:53Z</dcterms:created>
  <dcterms:modified xsi:type="dcterms:W3CDTF">2015-12-11T17:11:58Z</dcterms:modified>
</cp:coreProperties>
</file>