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95"/>
  </p:notesMasterIdLst>
  <p:handoutMasterIdLst>
    <p:handoutMasterId r:id="rId96"/>
  </p:handoutMasterIdLst>
  <p:sldIdLst>
    <p:sldId id="256" r:id="rId2"/>
    <p:sldId id="257" r:id="rId3"/>
    <p:sldId id="263" r:id="rId4"/>
    <p:sldId id="258" r:id="rId5"/>
    <p:sldId id="260" r:id="rId6"/>
    <p:sldId id="269" r:id="rId7"/>
    <p:sldId id="261" r:id="rId8"/>
    <p:sldId id="264" r:id="rId9"/>
    <p:sldId id="266" r:id="rId10"/>
    <p:sldId id="267" r:id="rId11"/>
    <p:sldId id="270" r:id="rId12"/>
    <p:sldId id="268" r:id="rId13"/>
    <p:sldId id="332" r:id="rId14"/>
    <p:sldId id="271" r:id="rId15"/>
    <p:sldId id="272" r:id="rId16"/>
    <p:sldId id="275" r:id="rId17"/>
    <p:sldId id="276" r:id="rId18"/>
    <p:sldId id="273" r:id="rId19"/>
    <p:sldId id="274" r:id="rId20"/>
    <p:sldId id="333" r:id="rId21"/>
    <p:sldId id="277" r:id="rId22"/>
    <p:sldId id="278" r:id="rId23"/>
    <p:sldId id="279" r:id="rId24"/>
    <p:sldId id="281" r:id="rId25"/>
    <p:sldId id="288" r:id="rId26"/>
    <p:sldId id="280" r:id="rId27"/>
    <p:sldId id="334" r:id="rId28"/>
    <p:sldId id="283" r:id="rId29"/>
    <p:sldId id="308" r:id="rId30"/>
    <p:sldId id="309" r:id="rId31"/>
    <p:sldId id="335" r:id="rId32"/>
    <p:sldId id="284" r:id="rId33"/>
    <p:sldId id="285" r:id="rId34"/>
    <p:sldId id="286" r:id="rId35"/>
    <p:sldId id="287" r:id="rId36"/>
    <p:sldId id="336" r:id="rId37"/>
    <p:sldId id="289" r:id="rId38"/>
    <p:sldId id="290" r:id="rId39"/>
    <p:sldId id="291" r:id="rId40"/>
    <p:sldId id="292" r:id="rId41"/>
    <p:sldId id="293" r:id="rId42"/>
    <p:sldId id="337" r:id="rId43"/>
    <p:sldId id="294" r:id="rId44"/>
    <p:sldId id="295" r:id="rId45"/>
    <p:sldId id="296" r:id="rId46"/>
    <p:sldId id="297" r:id="rId47"/>
    <p:sldId id="298" r:id="rId48"/>
    <p:sldId id="338" r:id="rId49"/>
    <p:sldId id="299" r:id="rId50"/>
    <p:sldId id="300" r:id="rId51"/>
    <p:sldId id="303" r:id="rId52"/>
    <p:sldId id="301" r:id="rId53"/>
    <p:sldId id="302" r:id="rId54"/>
    <p:sldId id="339" r:id="rId55"/>
    <p:sldId id="304" r:id="rId56"/>
    <p:sldId id="305" r:id="rId57"/>
    <p:sldId id="306" r:id="rId58"/>
    <p:sldId id="307" r:id="rId59"/>
    <p:sldId id="340" r:id="rId60"/>
    <p:sldId id="310" r:id="rId61"/>
    <p:sldId id="312" r:id="rId62"/>
    <p:sldId id="313" r:id="rId63"/>
    <p:sldId id="342" r:id="rId64"/>
    <p:sldId id="341" r:id="rId65"/>
    <p:sldId id="346" r:id="rId66"/>
    <p:sldId id="311" r:id="rId67"/>
    <p:sldId id="314" r:id="rId68"/>
    <p:sldId id="315" r:id="rId69"/>
    <p:sldId id="343" r:id="rId70"/>
    <p:sldId id="316" r:id="rId71"/>
    <p:sldId id="347" r:id="rId72"/>
    <p:sldId id="317" r:id="rId73"/>
    <p:sldId id="349" r:id="rId74"/>
    <p:sldId id="318" r:id="rId75"/>
    <p:sldId id="344" r:id="rId76"/>
    <p:sldId id="319" r:id="rId77"/>
    <p:sldId id="348" r:id="rId78"/>
    <p:sldId id="321" r:id="rId79"/>
    <p:sldId id="323" r:id="rId80"/>
    <p:sldId id="325" r:id="rId81"/>
    <p:sldId id="351" r:id="rId82"/>
    <p:sldId id="326" r:id="rId83"/>
    <p:sldId id="350" r:id="rId84"/>
    <p:sldId id="327" r:id="rId85"/>
    <p:sldId id="328" r:id="rId86"/>
    <p:sldId id="331" r:id="rId87"/>
    <p:sldId id="330" r:id="rId88"/>
    <p:sldId id="329" r:id="rId89"/>
    <p:sldId id="353" r:id="rId90"/>
    <p:sldId id="352" r:id="rId91"/>
    <p:sldId id="354" r:id="rId92"/>
    <p:sldId id="355" r:id="rId93"/>
    <p:sldId id="356"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55" autoAdjust="0"/>
    <p:restoredTop sz="94660"/>
  </p:normalViewPr>
  <p:slideViewPr>
    <p:cSldViewPr snapToGrid="0">
      <p:cViewPr varScale="1">
        <p:scale>
          <a:sx n="92" d="100"/>
          <a:sy n="92" d="100"/>
        </p:scale>
        <p:origin x="516"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Vout</a:t>
            </a:r>
            <a:r>
              <a:rPr lang="en-US" baseline="0"/>
              <a:t> Vs. Frequency</a:t>
            </a:r>
            <a:endParaRPr lang="en-US"/>
          </a:p>
        </c:rich>
      </c:tx>
      <c:layout/>
      <c:overlay val="0"/>
      <c:spPr>
        <a:noFill/>
        <a:ln>
          <a:noFill/>
        </a:ln>
        <a:effectLst/>
      </c:spPr>
    </c:title>
    <c:autoTitleDeleted val="0"/>
    <c:plotArea>
      <c:layout>
        <c:manualLayout>
          <c:layoutTarget val="inner"/>
          <c:xMode val="edge"/>
          <c:yMode val="edge"/>
          <c:x val="0.11455314960629935"/>
          <c:y val="0.17171296296296312"/>
          <c:w val="0.82244685039370125"/>
          <c:h val="0.66070246427529933"/>
        </c:manualLayout>
      </c:layout>
      <c:scatterChart>
        <c:scatterStyle val="smoothMarker"/>
        <c:varyColors val="0"/>
        <c:ser>
          <c:idx val="0"/>
          <c:order val="0"/>
          <c:spPr>
            <a:ln w="19050" cap="rnd">
              <a:solidFill>
                <a:schemeClr val="accent1"/>
              </a:solidFill>
              <a:round/>
            </a:ln>
            <a:effectLst/>
          </c:spPr>
          <c:marker>
            <c:symbol val="none"/>
          </c:marker>
          <c:xVal>
            <c:numRef>
              <c:f>Sheet1!$E$8:$E$44</c:f>
              <c:numCache>
                <c:formatCode>General</c:formatCode>
                <c:ptCount val="37"/>
                <c:pt idx="0">
                  <c:v>10</c:v>
                </c:pt>
                <c:pt idx="1">
                  <c:v>20</c:v>
                </c:pt>
                <c:pt idx="2">
                  <c:v>30.01</c:v>
                </c:pt>
                <c:pt idx="3">
                  <c:v>40</c:v>
                </c:pt>
                <c:pt idx="4">
                  <c:v>50.06</c:v>
                </c:pt>
                <c:pt idx="5">
                  <c:v>60.02</c:v>
                </c:pt>
                <c:pt idx="6">
                  <c:v>70.03</c:v>
                </c:pt>
                <c:pt idx="7">
                  <c:v>80.260000000000005</c:v>
                </c:pt>
                <c:pt idx="8">
                  <c:v>90.25</c:v>
                </c:pt>
                <c:pt idx="9">
                  <c:v>100.3</c:v>
                </c:pt>
                <c:pt idx="10">
                  <c:v>200</c:v>
                </c:pt>
                <c:pt idx="11">
                  <c:v>300.60000000000002</c:v>
                </c:pt>
                <c:pt idx="12">
                  <c:v>400.6</c:v>
                </c:pt>
                <c:pt idx="13">
                  <c:v>500.1</c:v>
                </c:pt>
                <c:pt idx="14">
                  <c:v>600.20000000000005</c:v>
                </c:pt>
                <c:pt idx="15">
                  <c:v>700.3</c:v>
                </c:pt>
                <c:pt idx="16">
                  <c:v>800.6</c:v>
                </c:pt>
                <c:pt idx="17">
                  <c:v>900.1</c:v>
                </c:pt>
                <c:pt idx="18">
                  <c:v>1001</c:v>
                </c:pt>
                <c:pt idx="19">
                  <c:v>2003</c:v>
                </c:pt>
                <c:pt idx="20">
                  <c:v>3006</c:v>
                </c:pt>
                <c:pt idx="21">
                  <c:v>4003</c:v>
                </c:pt>
                <c:pt idx="22">
                  <c:v>5005</c:v>
                </c:pt>
                <c:pt idx="23">
                  <c:v>6002</c:v>
                </c:pt>
                <c:pt idx="24">
                  <c:v>7003</c:v>
                </c:pt>
                <c:pt idx="25">
                  <c:v>8006</c:v>
                </c:pt>
                <c:pt idx="26">
                  <c:v>9001</c:v>
                </c:pt>
                <c:pt idx="27">
                  <c:v>10060</c:v>
                </c:pt>
                <c:pt idx="28">
                  <c:v>20040</c:v>
                </c:pt>
                <c:pt idx="29">
                  <c:v>30030</c:v>
                </c:pt>
                <c:pt idx="30">
                  <c:v>40160</c:v>
                </c:pt>
                <c:pt idx="31">
                  <c:v>50300</c:v>
                </c:pt>
                <c:pt idx="32">
                  <c:v>60100</c:v>
                </c:pt>
                <c:pt idx="33">
                  <c:v>70030</c:v>
                </c:pt>
                <c:pt idx="34">
                  <c:v>80060</c:v>
                </c:pt>
                <c:pt idx="35">
                  <c:v>90090</c:v>
                </c:pt>
                <c:pt idx="36">
                  <c:v>100200</c:v>
                </c:pt>
              </c:numCache>
            </c:numRef>
          </c:xVal>
          <c:yVal>
            <c:numRef>
              <c:f>Sheet1!$G$8:$G$44</c:f>
              <c:numCache>
                <c:formatCode>General</c:formatCode>
                <c:ptCount val="37"/>
                <c:pt idx="0">
                  <c:v>1</c:v>
                </c:pt>
                <c:pt idx="1">
                  <c:v>1</c:v>
                </c:pt>
                <c:pt idx="2">
                  <c:v>1</c:v>
                </c:pt>
                <c:pt idx="3">
                  <c:v>1</c:v>
                </c:pt>
                <c:pt idx="4">
                  <c:v>1</c:v>
                </c:pt>
                <c:pt idx="5">
                  <c:v>1</c:v>
                </c:pt>
                <c:pt idx="6">
                  <c:v>1</c:v>
                </c:pt>
                <c:pt idx="7">
                  <c:v>1</c:v>
                </c:pt>
                <c:pt idx="8">
                  <c:v>0.98</c:v>
                </c:pt>
                <c:pt idx="9">
                  <c:v>0.98</c:v>
                </c:pt>
                <c:pt idx="10">
                  <c:v>0.9</c:v>
                </c:pt>
                <c:pt idx="11">
                  <c:v>0.78</c:v>
                </c:pt>
                <c:pt idx="12">
                  <c:v>0.7000000000000004</c:v>
                </c:pt>
                <c:pt idx="13">
                  <c:v>0.62000000000000044</c:v>
                </c:pt>
                <c:pt idx="14">
                  <c:v>0.54</c:v>
                </c:pt>
                <c:pt idx="15">
                  <c:v>0.4800000000000002</c:v>
                </c:pt>
                <c:pt idx="16">
                  <c:v>0.44000000000000022</c:v>
                </c:pt>
                <c:pt idx="17">
                  <c:v>0.4</c:v>
                </c:pt>
                <c:pt idx="18">
                  <c:v>0.32800000000000024</c:v>
                </c:pt>
                <c:pt idx="19">
                  <c:v>0.19200000000000012</c:v>
                </c:pt>
                <c:pt idx="20">
                  <c:v>0.11799999999999999</c:v>
                </c:pt>
                <c:pt idx="21">
                  <c:v>9.2000000000000026E-2</c:v>
                </c:pt>
                <c:pt idx="22">
                  <c:v>7.4000000000000052E-2</c:v>
                </c:pt>
                <c:pt idx="23">
                  <c:v>5.9000000000000039E-2</c:v>
                </c:pt>
                <c:pt idx="24">
                  <c:v>5.1000000000000004E-2</c:v>
                </c:pt>
                <c:pt idx="25">
                  <c:v>4.5000000000000033E-2</c:v>
                </c:pt>
                <c:pt idx="26">
                  <c:v>3.9000000000000028E-2</c:v>
                </c:pt>
                <c:pt idx="27">
                  <c:v>3.6000000000000025E-2</c:v>
                </c:pt>
                <c:pt idx="28">
                  <c:v>1.9199999999999998E-2</c:v>
                </c:pt>
                <c:pt idx="29">
                  <c:v>1.4000000000000005E-2</c:v>
                </c:pt>
                <c:pt idx="30">
                  <c:v>9.8000000000000118E-3</c:v>
                </c:pt>
                <c:pt idx="31">
                  <c:v>8.4000000000000116E-3</c:v>
                </c:pt>
                <c:pt idx="32">
                  <c:v>7.1200000000000039E-3</c:v>
                </c:pt>
                <c:pt idx="33">
                  <c:v>6.1600000000000014E-3</c:v>
                </c:pt>
                <c:pt idx="34">
                  <c:v>5.7600000000000038E-3</c:v>
                </c:pt>
                <c:pt idx="35">
                  <c:v>5.280000000000006E-3</c:v>
                </c:pt>
                <c:pt idx="36">
                  <c:v>4.8800000000000041E-3</c:v>
                </c:pt>
              </c:numCache>
            </c:numRef>
          </c:yVal>
          <c:smooth val="1"/>
        </c:ser>
        <c:dLbls>
          <c:showLegendKey val="0"/>
          <c:showVal val="0"/>
          <c:showCatName val="0"/>
          <c:showSerName val="0"/>
          <c:showPercent val="0"/>
          <c:showBubbleSize val="0"/>
        </c:dLbls>
        <c:axId val="183059224"/>
        <c:axId val="183109776"/>
      </c:scatterChart>
      <c:valAx>
        <c:axId val="183059224"/>
        <c:scaling>
          <c:logBase val="10"/>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Frequency</a:t>
                </a:r>
                <a:r>
                  <a:rPr lang="en-US" baseline="0"/>
                  <a:t> (Hz)</a:t>
                </a:r>
                <a:endParaRPr lang="en-US"/>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3109776"/>
        <c:crosses val="autoZero"/>
        <c:crossBetween val="midCat"/>
      </c:valAx>
      <c:valAx>
        <c:axId val="183109776"/>
        <c:scaling>
          <c:orientation val="minMax"/>
          <c:max val="1.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err="1"/>
                  <a:t>Vout</a:t>
                </a:r>
                <a:r>
                  <a:rPr lang="en-US" dirty="0"/>
                  <a:t>(V)</a:t>
                </a:r>
              </a:p>
            </c:rich>
          </c:tx>
          <c:layout/>
          <c:overlay val="0"/>
          <c:spPr>
            <a:noFill/>
            <a:ln>
              <a:noFill/>
            </a:ln>
            <a:effectLst/>
          </c:spPr>
        </c:title>
        <c:numFmt formatCode="General" sourceLinked="1"/>
        <c:majorTickMark val="in"/>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305922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Vout</a:t>
            </a:r>
            <a:r>
              <a:rPr lang="en-US" baseline="0"/>
              <a:t> Vs. Frequency</a:t>
            </a:r>
            <a:endParaRPr lang="en-US"/>
          </a:p>
        </c:rich>
      </c:tx>
      <c:layout/>
      <c:overlay val="0"/>
      <c:spPr>
        <a:noFill/>
        <a:ln>
          <a:noFill/>
        </a:ln>
        <a:effectLst/>
      </c:spPr>
    </c:title>
    <c:autoTitleDeleted val="0"/>
    <c:plotArea>
      <c:layout>
        <c:manualLayout>
          <c:layoutTarget val="inner"/>
          <c:xMode val="edge"/>
          <c:yMode val="edge"/>
          <c:x val="0.10903351708112505"/>
          <c:y val="0.1628844479434414"/>
          <c:w val="0.82244685039370125"/>
          <c:h val="0.66070246427529933"/>
        </c:manualLayout>
      </c:layout>
      <c:scatterChart>
        <c:scatterStyle val="smoothMarker"/>
        <c:varyColors val="0"/>
        <c:ser>
          <c:idx val="0"/>
          <c:order val="0"/>
          <c:spPr>
            <a:ln w="19050" cap="rnd">
              <a:solidFill>
                <a:schemeClr val="accent1"/>
              </a:solidFill>
              <a:round/>
            </a:ln>
            <a:effectLst/>
          </c:spPr>
          <c:marker>
            <c:symbol val="none"/>
          </c:marker>
          <c:xVal>
            <c:numRef>
              <c:f>Sheet1!$E$8:$E$44</c:f>
              <c:numCache>
                <c:formatCode>General</c:formatCode>
                <c:ptCount val="37"/>
                <c:pt idx="0">
                  <c:v>10</c:v>
                </c:pt>
                <c:pt idx="1">
                  <c:v>20</c:v>
                </c:pt>
                <c:pt idx="2">
                  <c:v>30.01</c:v>
                </c:pt>
                <c:pt idx="3">
                  <c:v>40</c:v>
                </c:pt>
                <c:pt idx="4">
                  <c:v>50.06</c:v>
                </c:pt>
                <c:pt idx="5">
                  <c:v>60.02</c:v>
                </c:pt>
                <c:pt idx="6">
                  <c:v>70.03</c:v>
                </c:pt>
                <c:pt idx="7">
                  <c:v>80.260000000000005</c:v>
                </c:pt>
                <c:pt idx="8">
                  <c:v>90.25</c:v>
                </c:pt>
                <c:pt idx="9">
                  <c:v>100.3</c:v>
                </c:pt>
                <c:pt idx="10">
                  <c:v>200</c:v>
                </c:pt>
                <c:pt idx="11">
                  <c:v>300.60000000000002</c:v>
                </c:pt>
                <c:pt idx="12">
                  <c:v>400.6</c:v>
                </c:pt>
                <c:pt idx="13">
                  <c:v>500.1</c:v>
                </c:pt>
                <c:pt idx="14">
                  <c:v>600.20000000000005</c:v>
                </c:pt>
                <c:pt idx="15">
                  <c:v>700.3</c:v>
                </c:pt>
                <c:pt idx="16">
                  <c:v>800.6</c:v>
                </c:pt>
                <c:pt idx="17">
                  <c:v>900.1</c:v>
                </c:pt>
                <c:pt idx="18">
                  <c:v>1001</c:v>
                </c:pt>
                <c:pt idx="19">
                  <c:v>2003</c:v>
                </c:pt>
                <c:pt idx="20">
                  <c:v>3006</c:v>
                </c:pt>
                <c:pt idx="21">
                  <c:v>4003</c:v>
                </c:pt>
                <c:pt idx="22">
                  <c:v>5005</c:v>
                </c:pt>
                <c:pt idx="23">
                  <c:v>6002</c:v>
                </c:pt>
                <c:pt idx="24">
                  <c:v>7003</c:v>
                </c:pt>
                <c:pt idx="25">
                  <c:v>8006</c:v>
                </c:pt>
                <c:pt idx="26">
                  <c:v>9001</c:v>
                </c:pt>
                <c:pt idx="27">
                  <c:v>10060</c:v>
                </c:pt>
                <c:pt idx="28">
                  <c:v>20040</c:v>
                </c:pt>
                <c:pt idx="29">
                  <c:v>30030</c:v>
                </c:pt>
                <c:pt idx="30">
                  <c:v>40160</c:v>
                </c:pt>
                <c:pt idx="31">
                  <c:v>50300</c:v>
                </c:pt>
                <c:pt idx="32">
                  <c:v>60100</c:v>
                </c:pt>
                <c:pt idx="33">
                  <c:v>70030</c:v>
                </c:pt>
                <c:pt idx="34">
                  <c:v>80060</c:v>
                </c:pt>
                <c:pt idx="35">
                  <c:v>90090</c:v>
                </c:pt>
                <c:pt idx="36">
                  <c:v>100200</c:v>
                </c:pt>
              </c:numCache>
            </c:numRef>
          </c:xVal>
          <c:yVal>
            <c:numRef>
              <c:f>Sheet1!$G$8:$G$44</c:f>
              <c:numCache>
                <c:formatCode>General</c:formatCode>
                <c:ptCount val="37"/>
                <c:pt idx="0">
                  <c:v>1</c:v>
                </c:pt>
                <c:pt idx="1">
                  <c:v>1</c:v>
                </c:pt>
                <c:pt idx="2">
                  <c:v>1</c:v>
                </c:pt>
                <c:pt idx="3">
                  <c:v>1</c:v>
                </c:pt>
                <c:pt idx="4">
                  <c:v>1</c:v>
                </c:pt>
                <c:pt idx="5">
                  <c:v>1</c:v>
                </c:pt>
                <c:pt idx="6">
                  <c:v>1</c:v>
                </c:pt>
                <c:pt idx="7">
                  <c:v>1</c:v>
                </c:pt>
                <c:pt idx="8">
                  <c:v>0.98</c:v>
                </c:pt>
                <c:pt idx="9">
                  <c:v>0.98</c:v>
                </c:pt>
                <c:pt idx="10">
                  <c:v>0.9</c:v>
                </c:pt>
                <c:pt idx="11">
                  <c:v>0.78</c:v>
                </c:pt>
                <c:pt idx="12">
                  <c:v>0.7000000000000004</c:v>
                </c:pt>
                <c:pt idx="13">
                  <c:v>0.62000000000000044</c:v>
                </c:pt>
                <c:pt idx="14">
                  <c:v>0.54</c:v>
                </c:pt>
                <c:pt idx="15">
                  <c:v>0.4800000000000002</c:v>
                </c:pt>
                <c:pt idx="16">
                  <c:v>0.44</c:v>
                </c:pt>
                <c:pt idx="17">
                  <c:v>0.4</c:v>
                </c:pt>
                <c:pt idx="18">
                  <c:v>0.32800000000000024</c:v>
                </c:pt>
                <c:pt idx="19">
                  <c:v>0.192</c:v>
                </c:pt>
                <c:pt idx="20">
                  <c:v>0.11799999999999998</c:v>
                </c:pt>
                <c:pt idx="21">
                  <c:v>9.2000000000000026E-2</c:v>
                </c:pt>
                <c:pt idx="22">
                  <c:v>7.3999999999999996E-2</c:v>
                </c:pt>
                <c:pt idx="23">
                  <c:v>5.9000000000000025E-2</c:v>
                </c:pt>
                <c:pt idx="24">
                  <c:v>5.1000000000000004E-2</c:v>
                </c:pt>
                <c:pt idx="25">
                  <c:v>4.5000000000000012E-2</c:v>
                </c:pt>
                <c:pt idx="26">
                  <c:v>3.9000000000000014E-2</c:v>
                </c:pt>
                <c:pt idx="27">
                  <c:v>3.5999999999999997E-2</c:v>
                </c:pt>
                <c:pt idx="28">
                  <c:v>1.9199999999999998E-2</c:v>
                </c:pt>
                <c:pt idx="29">
                  <c:v>1.4E-2</c:v>
                </c:pt>
                <c:pt idx="30">
                  <c:v>9.8000000000000118E-3</c:v>
                </c:pt>
                <c:pt idx="31">
                  <c:v>8.4000000000000047E-3</c:v>
                </c:pt>
                <c:pt idx="32">
                  <c:v>7.1200000000000013E-3</c:v>
                </c:pt>
                <c:pt idx="33">
                  <c:v>6.1600000000000014E-3</c:v>
                </c:pt>
                <c:pt idx="34">
                  <c:v>5.7600000000000004E-3</c:v>
                </c:pt>
                <c:pt idx="35">
                  <c:v>5.2800000000000034E-3</c:v>
                </c:pt>
                <c:pt idx="36">
                  <c:v>4.8800000000000024E-3</c:v>
                </c:pt>
              </c:numCache>
            </c:numRef>
          </c:yVal>
          <c:smooth val="1"/>
        </c:ser>
        <c:dLbls>
          <c:showLegendKey val="0"/>
          <c:showVal val="0"/>
          <c:showCatName val="0"/>
          <c:showSerName val="0"/>
          <c:showPercent val="0"/>
          <c:showBubbleSize val="0"/>
        </c:dLbls>
        <c:axId val="182805960"/>
        <c:axId val="182806344"/>
      </c:scatterChart>
      <c:valAx>
        <c:axId val="182805960"/>
        <c:scaling>
          <c:logBase val="10"/>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Frequency</a:t>
                </a:r>
                <a:r>
                  <a:rPr lang="en-US" baseline="0"/>
                  <a:t> (Hz)</a:t>
                </a:r>
                <a:endParaRPr lang="en-US"/>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2806344"/>
        <c:crosses val="autoZero"/>
        <c:crossBetween val="midCat"/>
      </c:valAx>
      <c:valAx>
        <c:axId val="1828063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Vout(V)</a:t>
                </a:r>
              </a:p>
            </c:rich>
          </c:tx>
          <c:layout/>
          <c:overlay val="0"/>
          <c:spPr>
            <a:noFill/>
            <a:ln>
              <a:noFill/>
            </a:ln>
            <a:effectLst/>
          </c:spPr>
        </c:title>
        <c:numFmt formatCode="General" sourceLinked="1"/>
        <c:majorTickMark val="in"/>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280596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D5A421-635A-4267-A816-5F1397F512C1}" type="datetimeFigureOut">
              <a:rPr lang="en-US" smtClean="0"/>
              <a:pPr/>
              <a:t>12/16/2015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EECT 101 Lab Notebook</a:t>
            </a: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34FD20-257F-4FCA-AC75-43C3D2264818}" type="slidenum">
              <a:rPr lang="en-US" smtClean="0"/>
              <a:pPr/>
              <a:t>‹#›</a:t>
            </a:fld>
            <a:endParaRPr lang="en-US"/>
          </a:p>
        </p:txBody>
      </p:sp>
    </p:spTree>
    <p:extLst>
      <p:ext uri="{BB962C8B-B14F-4D97-AF65-F5344CB8AC3E}">
        <p14:creationId xmlns:p14="http://schemas.microsoft.com/office/powerpoint/2010/main" val="226819690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17B520-790F-48F8-918D-EF9E0739F45C}" type="datetimeFigureOut">
              <a:rPr lang="en-US" smtClean="0"/>
              <a:pPr/>
              <a:t>12/16/2015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EECT 101 Lab Notebook</a:t>
            </a: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E2744A-C54B-4E84-AC36-D0A55A5BC28D}" type="slidenum">
              <a:rPr lang="en-US" smtClean="0"/>
              <a:pPr/>
              <a:t>‹#›</a:t>
            </a:fld>
            <a:endParaRPr lang="en-US"/>
          </a:p>
        </p:txBody>
      </p:sp>
    </p:spTree>
    <p:extLst>
      <p:ext uri="{BB962C8B-B14F-4D97-AF65-F5344CB8AC3E}">
        <p14:creationId xmlns:p14="http://schemas.microsoft.com/office/powerpoint/2010/main" val="3212374043"/>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2744A-C54B-4E84-AC36-D0A55A5BC28D}" type="slidenum">
              <a:rPr lang="en-US" smtClean="0"/>
              <a:pPr/>
              <a:t>1</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Tree>
    <p:extLst>
      <p:ext uri="{BB962C8B-B14F-4D97-AF65-F5344CB8AC3E}">
        <p14:creationId xmlns:p14="http://schemas.microsoft.com/office/powerpoint/2010/main" val="2511947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2744A-C54B-4E84-AC36-D0A55A5BC28D}" type="slidenum">
              <a:rPr lang="en-US" smtClean="0"/>
              <a:pPr/>
              <a:t>2</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Tree>
    <p:extLst>
      <p:ext uri="{BB962C8B-B14F-4D97-AF65-F5344CB8AC3E}">
        <p14:creationId xmlns:p14="http://schemas.microsoft.com/office/powerpoint/2010/main" val="599201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9D4462A-C5F9-4033-B39F-2E83D52ABE4B}" type="datetime1">
              <a:rPr lang="en-US" smtClean="0"/>
              <a:pPr/>
              <a:t>12/16/2015</a:t>
            </a:fld>
            <a:endParaRPr lang="en-US"/>
          </a:p>
        </p:txBody>
      </p:sp>
      <p:sp>
        <p:nvSpPr>
          <p:cNvPr id="19" name="Footer Placeholder 18"/>
          <p:cNvSpPr>
            <a:spLocks noGrp="1"/>
          </p:cNvSpPr>
          <p:nvPr>
            <p:ph type="ftr" sz="quarter" idx="11"/>
          </p:nvPr>
        </p:nvSpPr>
        <p:spPr/>
        <p:txBody>
          <a:bodyPr/>
          <a:lstStyle/>
          <a:p>
            <a:r>
              <a:rPr lang="en-US" smtClean="0"/>
              <a:t>EECT 101 Lab Notebook</a:t>
            </a:r>
            <a:endParaRPr lang="en-US"/>
          </a:p>
        </p:txBody>
      </p:sp>
      <p:sp>
        <p:nvSpPr>
          <p:cNvPr id="27" name="Slide Number Placeholder 26"/>
          <p:cNvSpPr>
            <a:spLocks noGrp="1"/>
          </p:cNvSpPr>
          <p:nvPr>
            <p:ph type="sldNum" sz="quarter" idx="12"/>
          </p:nvPr>
        </p:nvSpPr>
        <p:spPr/>
        <p:txBody>
          <a:bodyPr/>
          <a:lstStyle/>
          <a:p>
            <a:fld id="{B205E3D1-8C80-40C9-AABD-810F903285A1}"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017971A-8C81-4817-8C8D-0DCED580D813}" type="datetime1">
              <a:rPr lang="en-US" smtClean="0"/>
              <a:pPr/>
              <a:t>12/16/2015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6" name="Slide Number Placeholder 5"/>
          <p:cNvSpPr>
            <a:spLocks noGrp="1"/>
          </p:cNvSpPr>
          <p:nvPr>
            <p:ph type="sldNum" sz="quarter" idx="12"/>
          </p:nvPr>
        </p:nvSpPr>
        <p:spPr/>
        <p:txBody>
          <a:bodyPr/>
          <a:lstStyle/>
          <a:p>
            <a:fld id="{B205E3D1-8C80-40C9-AABD-810F903285A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1"/>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1"/>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EF62518-6E2F-432D-AF42-7B80CC314E39}" type="datetime1">
              <a:rPr lang="en-US" smtClean="0"/>
              <a:pPr/>
              <a:t>12/16/2015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6" name="Slide Number Placeholder 5"/>
          <p:cNvSpPr>
            <a:spLocks noGrp="1"/>
          </p:cNvSpPr>
          <p:nvPr>
            <p:ph type="sldNum" sz="quarter" idx="12"/>
          </p:nvPr>
        </p:nvSpPr>
        <p:spPr/>
        <p:txBody>
          <a:bodyPr/>
          <a:lstStyle/>
          <a:p>
            <a:fld id="{B205E3D1-8C80-40C9-AABD-810F903285A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621F6E6-0889-441F-95B0-BC12C76E2D87}" type="datetime1">
              <a:rPr lang="en-US" smtClean="0"/>
              <a:pPr/>
              <a:t>12/16/2015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6" name="Slide Number Placeholder 5"/>
          <p:cNvSpPr>
            <a:spLocks noGrp="1"/>
          </p:cNvSpPr>
          <p:nvPr>
            <p:ph type="sldNum" sz="quarter" idx="12"/>
          </p:nvPr>
        </p:nvSpPr>
        <p:spPr/>
        <p:txBody>
          <a:bodyPr/>
          <a:lstStyle/>
          <a:p>
            <a:fld id="{B205E3D1-8C80-40C9-AABD-810F903285A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423A2EF-1DE5-452F-AF8E-F0F36A72E8BC}" type="datetime1">
              <a:rPr lang="en-US" smtClean="0"/>
              <a:pPr/>
              <a:t>12/16/2015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6" name="Slide Number Placeholder 5"/>
          <p:cNvSpPr>
            <a:spLocks noGrp="1"/>
          </p:cNvSpPr>
          <p:nvPr>
            <p:ph type="sldNum" sz="quarter" idx="12"/>
          </p:nvPr>
        </p:nvSpPr>
        <p:spPr/>
        <p:txBody>
          <a:bodyPr/>
          <a:lstStyle/>
          <a:p>
            <a:fld id="{B205E3D1-8C80-40C9-AABD-810F903285A1}"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FFDB46D-D7B7-48EE-B616-0508A7A7D477}" type="datetime1">
              <a:rPr lang="en-US" smtClean="0"/>
              <a:pPr/>
              <a:t>12/16/2015</a:t>
            </a:fld>
            <a:endParaRPr lang="en-US"/>
          </a:p>
        </p:txBody>
      </p:sp>
      <p:sp>
        <p:nvSpPr>
          <p:cNvPr id="6" name="Footer Placeholder 5"/>
          <p:cNvSpPr>
            <a:spLocks noGrp="1"/>
          </p:cNvSpPr>
          <p:nvPr>
            <p:ph type="ftr" sz="quarter" idx="11"/>
          </p:nvPr>
        </p:nvSpPr>
        <p:spPr/>
        <p:txBody>
          <a:bodyPr/>
          <a:lstStyle/>
          <a:p>
            <a:r>
              <a:rPr lang="en-US" smtClean="0"/>
              <a:t>EECT 101 Lab Notebook</a:t>
            </a:r>
            <a:endParaRPr lang="en-US"/>
          </a:p>
        </p:txBody>
      </p:sp>
      <p:sp>
        <p:nvSpPr>
          <p:cNvPr id="7" name="Slide Number Placeholder 6"/>
          <p:cNvSpPr>
            <a:spLocks noGrp="1"/>
          </p:cNvSpPr>
          <p:nvPr>
            <p:ph type="sldNum" sz="quarter" idx="12"/>
          </p:nvPr>
        </p:nvSpPr>
        <p:spPr/>
        <p:txBody>
          <a:bodyPr/>
          <a:lstStyle/>
          <a:p>
            <a:fld id="{B205E3D1-8C80-40C9-AABD-810F903285A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97747F2E-22D2-4B37-A9D2-CFF11AC09E74}" type="datetime1">
              <a:rPr lang="en-US" smtClean="0"/>
              <a:pPr/>
              <a:t>12/16/2015</a:t>
            </a:fld>
            <a:endParaRPr lang="en-US"/>
          </a:p>
        </p:txBody>
      </p:sp>
      <p:sp>
        <p:nvSpPr>
          <p:cNvPr id="8" name="Footer Placeholder 7"/>
          <p:cNvSpPr>
            <a:spLocks noGrp="1"/>
          </p:cNvSpPr>
          <p:nvPr>
            <p:ph type="ftr" sz="quarter" idx="11"/>
          </p:nvPr>
        </p:nvSpPr>
        <p:spPr/>
        <p:txBody>
          <a:bodyPr/>
          <a:lstStyle/>
          <a:p>
            <a:r>
              <a:rPr lang="en-US" smtClean="0"/>
              <a:t>EECT 101 Lab Notebook</a:t>
            </a:r>
            <a:endParaRPr lang="en-US"/>
          </a:p>
        </p:txBody>
      </p:sp>
      <p:sp>
        <p:nvSpPr>
          <p:cNvPr id="9" name="Slide Number Placeholder 8"/>
          <p:cNvSpPr>
            <a:spLocks noGrp="1"/>
          </p:cNvSpPr>
          <p:nvPr>
            <p:ph type="sldNum" sz="quarter" idx="12"/>
          </p:nvPr>
        </p:nvSpPr>
        <p:spPr/>
        <p:txBody>
          <a:bodyPr/>
          <a:lstStyle/>
          <a:p>
            <a:fld id="{B205E3D1-8C80-40C9-AABD-810F903285A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59432C8-42A7-477A-99AF-E57BEE3A42B3}" type="datetime1">
              <a:rPr lang="en-US" smtClean="0"/>
              <a:pPr/>
              <a:t>12/16/2015</a:t>
            </a:fld>
            <a:endParaRPr lang="en-US"/>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922950-16BF-44DB-813F-03297FCA0A29}" type="datetime1">
              <a:rPr lang="en-US" smtClean="0"/>
              <a:pPr/>
              <a:t>12/16/2015</a:t>
            </a:fld>
            <a:endParaRPr lang="en-US"/>
          </a:p>
        </p:txBody>
      </p:sp>
      <p:sp>
        <p:nvSpPr>
          <p:cNvPr id="3" name="Footer Placeholder 2"/>
          <p:cNvSpPr>
            <a:spLocks noGrp="1"/>
          </p:cNvSpPr>
          <p:nvPr>
            <p:ph type="ftr" sz="quarter" idx="11"/>
          </p:nvPr>
        </p:nvSpPr>
        <p:spPr/>
        <p:txBody>
          <a:bodyPr/>
          <a:lstStyle/>
          <a:p>
            <a:r>
              <a:rPr lang="en-US" smtClean="0"/>
              <a:t>EECT 101 Lab Notebook</a:t>
            </a:r>
            <a:endParaRPr lang="en-US"/>
          </a:p>
        </p:txBody>
      </p:sp>
      <p:sp>
        <p:nvSpPr>
          <p:cNvPr id="4" name="Slide Number Placeholder 3"/>
          <p:cNvSpPr>
            <a:spLocks noGrp="1"/>
          </p:cNvSpPr>
          <p:nvPr>
            <p:ph type="sldNum" sz="quarter" idx="12"/>
          </p:nvPr>
        </p:nvSpPr>
        <p:spPr/>
        <p:txBody>
          <a:bodyPr/>
          <a:lstStyle/>
          <a:p>
            <a:fld id="{B205E3D1-8C80-40C9-AABD-810F903285A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320AD28-700A-477B-94B4-252658AF282F}" type="datetime1">
              <a:rPr lang="en-US" smtClean="0"/>
              <a:pPr/>
              <a:t>12/16/2015</a:t>
            </a:fld>
            <a:endParaRPr lang="en-US"/>
          </a:p>
        </p:txBody>
      </p:sp>
      <p:sp>
        <p:nvSpPr>
          <p:cNvPr id="6" name="Footer Placeholder 5"/>
          <p:cNvSpPr>
            <a:spLocks noGrp="1"/>
          </p:cNvSpPr>
          <p:nvPr>
            <p:ph type="ftr" sz="quarter" idx="11"/>
          </p:nvPr>
        </p:nvSpPr>
        <p:spPr/>
        <p:txBody>
          <a:bodyPr/>
          <a:lstStyle/>
          <a:p>
            <a:r>
              <a:rPr lang="en-US" smtClean="0"/>
              <a:t>EECT 101 Lab Notebook</a:t>
            </a:r>
            <a:endParaRPr lang="en-US"/>
          </a:p>
        </p:txBody>
      </p:sp>
      <p:sp>
        <p:nvSpPr>
          <p:cNvPr id="7" name="Slide Number Placeholder 6"/>
          <p:cNvSpPr>
            <a:spLocks noGrp="1"/>
          </p:cNvSpPr>
          <p:nvPr>
            <p:ph type="sldNum" sz="quarter" idx="12"/>
          </p:nvPr>
        </p:nvSpPr>
        <p:spPr/>
        <p:txBody>
          <a:bodyPr/>
          <a:lstStyle/>
          <a:p>
            <a:fld id="{B205E3D1-8C80-40C9-AABD-810F903285A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D617783-D0AF-4E3B-914F-0ACEAE07C37C}" type="datetime1">
              <a:rPr lang="en-US" smtClean="0"/>
              <a:pPr/>
              <a:t>12/16/2015</a:t>
            </a:fld>
            <a:endParaRPr lang="en-US"/>
          </a:p>
        </p:txBody>
      </p:sp>
      <p:sp>
        <p:nvSpPr>
          <p:cNvPr id="6" name="Footer Placeholder 5"/>
          <p:cNvSpPr>
            <a:spLocks noGrp="1"/>
          </p:cNvSpPr>
          <p:nvPr>
            <p:ph type="ftr" sz="quarter" idx="11"/>
          </p:nvPr>
        </p:nvSpPr>
        <p:spPr/>
        <p:txBody>
          <a:bodyPr/>
          <a:lstStyle/>
          <a:p>
            <a:r>
              <a:rPr lang="en-US" smtClean="0"/>
              <a:t>EECT 101 Lab Notebook</a:t>
            </a:r>
            <a:endParaRPr lang="en-US"/>
          </a:p>
        </p:txBody>
      </p:sp>
      <p:sp>
        <p:nvSpPr>
          <p:cNvPr id="7" name="Slide Number Placeholder 6"/>
          <p:cNvSpPr>
            <a:spLocks noGrp="1"/>
          </p:cNvSpPr>
          <p:nvPr>
            <p:ph type="sldNum" sz="quarter" idx="12"/>
          </p:nvPr>
        </p:nvSpPr>
        <p:spPr>
          <a:xfrm>
            <a:off x="10769600" y="6356351"/>
            <a:ext cx="812800" cy="365125"/>
          </a:xfrm>
        </p:spPr>
        <p:txBody>
          <a:bodyPr/>
          <a:lstStyle/>
          <a:p>
            <a:fld id="{B205E3D1-8C80-40C9-AABD-810F903285A1}" type="slidenum">
              <a:rPr lang="en-US" smtClean="0"/>
              <a:pPr/>
              <a:t>‹#›</a:t>
            </a:fld>
            <a:endParaRPr lang="en-US"/>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5842000" y="-7143"/>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76BA75C-6DF3-48B4-B643-BB4749C5096A}" type="datetime1">
              <a:rPr lang="en-US" smtClean="0"/>
              <a:pPr/>
              <a:t>12/16/2015</a:t>
            </a:fld>
            <a:endParaRPr lang="en-US"/>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t>EECT 101 Lab Notebook</a:t>
            </a:r>
            <a:endParaRPr lang="en-US"/>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205E3D1-8C80-40C9-AABD-810F903285A1}" type="slidenum">
              <a:rPr lang="en-US" smtClean="0"/>
              <a:pPr/>
              <a:t>‹#›</a:t>
            </a:fld>
            <a:endParaRPr lang="en-US"/>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2UQPd0pj6uc" TargetMode="External"/><Relationship Id="rId2" Type="http://schemas.openxmlformats.org/officeDocument/2006/relationships/hyperlink" Target="https://www.youtube.com/watch?v=10Rt2p3seV4" TargetMode="External"/><Relationship Id="rId1" Type="http://schemas.openxmlformats.org/officeDocument/2006/relationships/slideLayout" Target="../slideLayouts/slideLayout2.xml"/><Relationship Id="rId6" Type="http://schemas.openxmlformats.org/officeDocument/2006/relationships/hyperlink" Target="https://www.youtube.com/watch?v=8h2SAZ9gkBA" TargetMode="External"/><Relationship Id="rId5" Type="http://schemas.openxmlformats.org/officeDocument/2006/relationships/hyperlink" Target="https://www.youtube.com/watch?v=8P4oFw6sIzQ" TargetMode="External"/><Relationship Id="rId4" Type="http://schemas.openxmlformats.org/officeDocument/2006/relationships/hyperlink" Target="https://www.youtube.com/watch?v=3G5V0Hxjkb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hyperlink" Target="https://www.youtube.com/watch?v=Zink6v6TXk4" TargetMode="External"/><Relationship Id="rId3" Type="http://schemas.openxmlformats.org/officeDocument/2006/relationships/hyperlink" Target="https://www.youtube.com/watch?v=zHEQEnG5GSw" TargetMode="External"/><Relationship Id="rId7" Type="http://schemas.openxmlformats.org/officeDocument/2006/relationships/hyperlink" Target="https://www.youtube.com/watch?v=OFGm-Pel4Hg" TargetMode="External"/><Relationship Id="rId2" Type="http://schemas.openxmlformats.org/officeDocument/2006/relationships/hyperlink" Target="https://www.youtube.com/watch?v=dTPHSDoWKU0" TargetMode="External"/><Relationship Id="rId1" Type="http://schemas.openxmlformats.org/officeDocument/2006/relationships/slideLayout" Target="../slideLayouts/slideLayout2.xml"/><Relationship Id="rId6" Type="http://schemas.openxmlformats.org/officeDocument/2006/relationships/hyperlink" Target="https://www.youtube.com/watch?v=g0tBJlOEz00" TargetMode="External"/><Relationship Id="rId5" Type="http://schemas.openxmlformats.org/officeDocument/2006/relationships/hyperlink" Target="https://www.youtube.com/watch?v=8VEg6L2QG5o" TargetMode="External"/><Relationship Id="rId4" Type="http://schemas.openxmlformats.org/officeDocument/2006/relationships/hyperlink" Target="https://www.youtube.com/watch?v=7nwIIPN9QEY"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hyperlink" Target="https://www.youtube.com/watch?v=NgwXkUt3XxQ" TargetMode="External"/><Relationship Id="rId3" Type="http://schemas.openxmlformats.org/officeDocument/2006/relationships/hyperlink" Target="https://www.youtube.com/watch?v=gOwJLgjRtw8" TargetMode="External"/><Relationship Id="rId7" Type="http://schemas.openxmlformats.org/officeDocument/2006/relationships/hyperlink" Target="https://www.youtube.com/watch?v=rqvqIQSBZc8" TargetMode="External"/><Relationship Id="rId2" Type="http://schemas.openxmlformats.org/officeDocument/2006/relationships/hyperlink" Target="https://www.youtube.com/watch?v=X707xxqB1Qc" TargetMode="External"/><Relationship Id="rId1" Type="http://schemas.openxmlformats.org/officeDocument/2006/relationships/slideLayout" Target="../slideLayouts/slideLayout2.xml"/><Relationship Id="rId6" Type="http://schemas.openxmlformats.org/officeDocument/2006/relationships/hyperlink" Target="https://www.youtube.com/watch?v=WKFnuHfmx00" TargetMode="External"/><Relationship Id="rId5" Type="http://schemas.openxmlformats.org/officeDocument/2006/relationships/hyperlink" Target="https://www.youtube.com/watch?v=3b7mjukhTyQ" TargetMode="External"/><Relationship Id="rId10" Type="http://schemas.openxmlformats.org/officeDocument/2006/relationships/image" Target="../media/image17.png"/><Relationship Id="rId4" Type="http://schemas.openxmlformats.org/officeDocument/2006/relationships/hyperlink" Target="https://www.youtube.com/watch?v=t9Qwx75eg8w" TargetMode="External"/><Relationship Id="rId9" Type="http://schemas.openxmlformats.org/officeDocument/2006/relationships/hyperlink" Target="https://www.youtube.com/watch?v=VSMGnmQApA0"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lnRf2biz50" TargetMode="External"/><Relationship Id="rId2" Type="http://schemas.openxmlformats.org/officeDocument/2006/relationships/hyperlink" Target="https://www.youtube.com/watch?v=oqV2xU1fee8" TargetMode="External"/><Relationship Id="rId1" Type="http://schemas.openxmlformats.org/officeDocument/2006/relationships/slideLayout" Target="../slideLayouts/slideLayout2.xml"/><Relationship Id="rId4" Type="http://schemas.openxmlformats.org/officeDocument/2006/relationships/hyperlink" Target="https://www.youtube.com/watch?v=vIT4ra6Mo0s"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lnRf2biz50" TargetMode="External"/><Relationship Id="rId2" Type="http://schemas.openxmlformats.org/officeDocument/2006/relationships/hyperlink" Target="https://www.youtube.com/watch?v=oqV2xU1fee8" TargetMode="External"/><Relationship Id="rId1" Type="http://schemas.openxmlformats.org/officeDocument/2006/relationships/slideLayout" Target="../slideLayouts/slideLayout2.xml"/><Relationship Id="rId4" Type="http://schemas.openxmlformats.org/officeDocument/2006/relationships/hyperlink" Target="https://www.youtube.com/watch?v=vIT4ra6Mo0s"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kvQBhXo_tF0" TargetMode="External"/><Relationship Id="rId2" Type="http://schemas.openxmlformats.org/officeDocument/2006/relationships/hyperlink" Target="https://www.youtube.com/watch?v=18d-DQPIyE8" TargetMode="External"/><Relationship Id="rId1" Type="http://schemas.openxmlformats.org/officeDocument/2006/relationships/slideLayout" Target="../slideLayouts/slideLayout2.xml"/><Relationship Id="rId4" Type="http://schemas.openxmlformats.org/officeDocument/2006/relationships/hyperlink" Target="https://www.youtube.com/watch?v=HrZZMhWZiFk"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ivytechengineering.com/stores/linear/files/lm555.pdf" TargetMode="Externa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online.ivytech.edu/webapps/blackboard/execute/content/file?cmd=view&amp;content_id=_29861188_1&amp;course_id=_864283_1" TargetMode="Externa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5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45.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6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hyperlink" Target="http://www.ohmpie.com/lissajous-curves/"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6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7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hyperlink" Target="http://www.teledyne-api.com/manuals/04786B_ESD.pdf" TargetMode="External"/><Relationship Id="rId7" Type="http://schemas.openxmlformats.org/officeDocument/2006/relationships/hyperlink" Target="http://www.polyonics.com/EngineeredTapes/tds/Tape_ESD_Brochure_Final.pdf" TargetMode="External"/><Relationship Id="rId2" Type="http://schemas.openxmlformats.org/officeDocument/2006/relationships/hyperlink" Target="http://www.esdsystems.com/whitepapers/wp_carpet.html" TargetMode="External"/><Relationship Id="rId1" Type="http://schemas.openxmlformats.org/officeDocument/2006/relationships/slideLayout" Target="../slideLayouts/slideLayout2.xml"/><Relationship Id="rId6" Type="http://schemas.openxmlformats.org/officeDocument/2006/relationships/hyperlink" Target="http://www.power-eetimes.com/en/what-destroyed-the-hindenburg-can-ruin-your-equipment.html?cmp_id=71&amp;news_id=222907736&amp;page=0" TargetMode="External"/><Relationship Id="rId5" Type="http://schemas.openxmlformats.org/officeDocument/2006/relationships/hyperlink" Target="http://ecmweb.com/content/electrostatic-discharge-causes-effects-and-solutions" TargetMode="External"/><Relationship Id="rId4" Type="http://schemas.openxmlformats.org/officeDocument/2006/relationships/hyperlink" Target="http://literature.rockwellautomation.com/idc/groups/literature/documents/sb/8000-sb001_-en-p.pdf"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hyperlink" Target="http://ivytechengineering.com/stores/cd4000/files/cd4049.pdf"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www.ivytechengineering.com/ee_stuff/ee101_vids_resistors.html" TargetMode="External"/><Relationship Id="rId2" Type="http://schemas.openxmlformats.org/officeDocument/2006/relationships/hyperlink" Target="http://www.ivytechengineering.com/" TargetMode="Externa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www.youtube.com/watch?v=d34-VKc2cyY"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EECT 101-50C Lab Notebook</a:t>
            </a:r>
            <a:endParaRPr lang="en-US" dirty="0"/>
          </a:p>
        </p:txBody>
      </p:sp>
      <p:sp>
        <p:nvSpPr>
          <p:cNvPr id="3" name="Subtitle 2"/>
          <p:cNvSpPr>
            <a:spLocks noGrp="1"/>
          </p:cNvSpPr>
          <p:nvPr>
            <p:ph type="subTitle" idx="1"/>
          </p:nvPr>
        </p:nvSpPr>
        <p:spPr>
          <a:xfrm>
            <a:off x="711200" y="3228535"/>
            <a:ext cx="10472928" cy="2473018"/>
          </a:xfrm>
        </p:spPr>
        <p:txBody>
          <a:bodyPr>
            <a:normAutofit fontScale="62500" lnSpcReduction="20000"/>
          </a:bodyPr>
          <a:lstStyle/>
          <a:p>
            <a:pPr algn="ctr"/>
            <a:r>
              <a:rPr lang="en-US" dirty="0" smtClean="0"/>
              <a:t>ELECTRONIC PROJECTS</a:t>
            </a:r>
          </a:p>
          <a:p>
            <a:pPr algn="ctr"/>
            <a:r>
              <a:rPr lang="en-US" dirty="0" smtClean="0"/>
              <a:t>Spring 2015</a:t>
            </a:r>
          </a:p>
          <a:p>
            <a:pPr algn="ctr"/>
            <a:r>
              <a:rPr lang="en-US" dirty="0" smtClean="0"/>
              <a:t>by</a:t>
            </a:r>
          </a:p>
          <a:p>
            <a:pPr algn="ctr"/>
            <a:r>
              <a:rPr lang="en-US" dirty="0" smtClean="0"/>
              <a:t>Dakota Johnson</a:t>
            </a:r>
          </a:p>
          <a:p>
            <a:pPr algn="ctr"/>
            <a:r>
              <a:rPr lang="en-US" dirty="0" smtClean="0"/>
              <a:t>Lab Partner:</a:t>
            </a:r>
          </a:p>
          <a:p>
            <a:pPr algn="ctr"/>
            <a:r>
              <a:rPr lang="en-US" dirty="0" smtClean="0"/>
              <a:t>Vince </a:t>
            </a:r>
            <a:r>
              <a:rPr lang="en-US" dirty="0" err="1" smtClean="0"/>
              <a:t>Erb</a:t>
            </a:r>
            <a:endParaRPr lang="en-US" dirty="0" smtClean="0"/>
          </a:p>
          <a:p>
            <a:pPr algn="ctr"/>
            <a:r>
              <a:rPr lang="en-US" dirty="0" smtClean="0"/>
              <a:t>Instructor:</a:t>
            </a:r>
          </a:p>
          <a:p>
            <a:pPr algn="ctr"/>
            <a:r>
              <a:rPr lang="en-US" dirty="0" smtClean="0"/>
              <a:t>Lou </a:t>
            </a:r>
            <a:r>
              <a:rPr lang="en-US" dirty="0" err="1" smtClean="0"/>
              <a:t>Toth</a:t>
            </a:r>
            <a:endParaRPr lang="en-US" dirty="0" smtClean="0"/>
          </a:p>
          <a:p>
            <a:pPr algn="ctr"/>
            <a:r>
              <a:rPr lang="en-US" dirty="0" smtClean="0"/>
              <a:t>12-16-15</a:t>
            </a:r>
            <a:endParaRPr lang="en-US" dirty="0"/>
          </a:p>
        </p:txBody>
      </p:sp>
    </p:spTree>
    <p:extLst>
      <p:ext uri="{BB962C8B-B14F-4D97-AF65-F5344CB8AC3E}">
        <p14:creationId xmlns:p14="http://schemas.microsoft.com/office/powerpoint/2010/main" val="37592670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pPr algn="ctr"/>
            <a:r>
              <a:rPr lang="en-US" sz="4000" dirty="0" smtClean="0"/>
              <a:t>Lab 2 – Resistors and Ohm’s Law</a:t>
            </a:r>
            <a:endParaRPr lang="en-US" sz="4000" dirty="0"/>
          </a:p>
        </p:txBody>
      </p:sp>
      <p:sp>
        <p:nvSpPr>
          <p:cNvPr id="6" name="Content Placeholder 5"/>
          <p:cNvSpPr>
            <a:spLocks noGrp="1"/>
          </p:cNvSpPr>
          <p:nvPr>
            <p:ph idx="1"/>
          </p:nvPr>
        </p:nvSpPr>
        <p:spPr>
          <a:xfrm>
            <a:off x="838200" y="1552575"/>
            <a:ext cx="10515600" cy="4624388"/>
          </a:xfrm>
        </p:spPr>
        <p:txBody>
          <a:bodyPr>
            <a:normAutofit fontScale="92500"/>
          </a:bodyPr>
          <a:lstStyle/>
          <a:p>
            <a:pPr marL="0" indent="0" algn="ctr">
              <a:buNone/>
            </a:pPr>
            <a:r>
              <a:rPr lang="en-US" u="sng" dirty="0" smtClean="0"/>
              <a:t>Procedure:</a:t>
            </a:r>
          </a:p>
          <a:p>
            <a:pPr marL="0" indent="0" algn="ctr">
              <a:buNone/>
            </a:pPr>
            <a:r>
              <a:rPr lang="en-US" dirty="0" smtClean="0"/>
              <a:t>Five resistor values were given and the resistors were chosen by reading the resistor color codes. The resistors were measured to ensure they were within tolerance. Three resistors were then put in series and the total resistance was measured using the </a:t>
            </a:r>
            <a:r>
              <a:rPr lang="en-US" dirty="0" err="1" smtClean="0"/>
              <a:t>multimeter</a:t>
            </a:r>
            <a:r>
              <a:rPr lang="en-US" dirty="0" smtClean="0"/>
              <a:t>. Five resistors were put in series and the total resistance was measured. Three resistors were then put in parallel and the total resistance was found. Next five resistors were put in parallel and the total resistance was measured. The DC power supply adjusted to 5V and this was checked by connecting the </a:t>
            </a:r>
            <a:r>
              <a:rPr lang="en-US" dirty="0" err="1" smtClean="0"/>
              <a:t>multimeter</a:t>
            </a:r>
            <a:r>
              <a:rPr lang="en-US" dirty="0" smtClean="0"/>
              <a:t> to the power supply. The power supply was connected to the bread board. The total current, a single branch current and voltage drops were then measured for each of the four previous circuits using the </a:t>
            </a:r>
            <a:r>
              <a:rPr lang="en-US" dirty="0" err="1" smtClean="0"/>
              <a:t>multimeter</a:t>
            </a:r>
            <a:r>
              <a:rPr lang="en-US" dirty="0" smtClean="0"/>
              <a:t>. All result were put into Microsoft Excel.</a:t>
            </a:r>
            <a:endParaRPr lang="en-US" dirty="0"/>
          </a:p>
          <a:p>
            <a:pPr marL="0" indent="0">
              <a:buNone/>
            </a:pPr>
            <a:endParaRPr lang="en-US" dirty="0"/>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a:t>EECT 101-50C 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pPr/>
              <a:t>10</a:t>
            </a:fld>
            <a:endParaRPr lang="en-US"/>
          </a:p>
        </p:txBody>
      </p:sp>
    </p:spTree>
    <p:extLst>
      <p:ext uri="{BB962C8B-B14F-4D97-AF65-F5344CB8AC3E}">
        <p14:creationId xmlns:p14="http://schemas.microsoft.com/office/powerpoint/2010/main" val="8091888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285009" y="261217"/>
            <a:ext cx="10515600" cy="918730"/>
          </a:xfrm>
        </p:spPr>
        <p:txBody>
          <a:bodyPr>
            <a:normAutofit/>
          </a:bodyPr>
          <a:lstStyle/>
          <a:p>
            <a:pPr algn="ctr"/>
            <a:r>
              <a:rPr lang="en-US" sz="4000" dirty="0" smtClean="0"/>
              <a:t>Lab 2 – Resistors and Ohm’s Law</a:t>
            </a:r>
            <a:endParaRPr lang="en-US" sz="4000"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11</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1136978771"/>
              </p:ext>
            </p:extLst>
          </p:nvPr>
        </p:nvGraphicFramePr>
        <p:xfrm>
          <a:off x="1562100" y="1582650"/>
          <a:ext cx="9067799" cy="4090035"/>
        </p:xfrm>
        <a:graphic>
          <a:graphicData uri="http://schemas.openxmlformats.org/drawingml/2006/table">
            <a:tbl>
              <a:tblPr/>
              <a:tblGrid>
                <a:gridCol w="788504"/>
                <a:gridCol w="782145"/>
                <a:gridCol w="782145"/>
                <a:gridCol w="610455"/>
                <a:gridCol w="610455"/>
                <a:gridCol w="610455"/>
                <a:gridCol w="610455"/>
                <a:gridCol w="610455"/>
                <a:gridCol w="610455"/>
                <a:gridCol w="610455"/>
                <a:gridCol w="610455"/>
                <a:gridCol w="610455"/>
                <a:gridCol w="610455"/>
                <a:gridCol w="610455"/>
              </a:tblGrid>
              <a:tr h="200025">
                <a:tc>
                  <a:txBody>
                    <a:bodyPr/>
                    <a:lstStyle/>
                    <a:p>
                      <a:pPr algn="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gridSpan="5">
                  <a:txBody>
                    <a:bodyPr/>
                    <a:lstStyle/>
                    <a:p>
                      <a:pPr algn="l" fontAlgn="b"/>
                      <a:r>
                        <a:rPr lang="en-US" sz="1200" b="1" i="0" u="none" strike="noStrike">
                          <a:solidFill>
                            <a:srgbClr val="000000"/>
                          </a:solidFill>
                          <a:effectLst/>
                          <a:latin typeface="Calibri" panose="020F0502020204030204" pitchFamily="34" charset="0"/>
                        </a:rPr>
                        <a:t>EECT 101-50C Lab 2 Series/Parallel Resistors</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r>
              <a:tr h="200025">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gridSpan="3">
                  <a:txBody>
                    <a:bodyPr/>
                    <a:lstStyle/>
                    <a:p>
                      <a:pPr algn="l" fontAlgn="b"/>
                      <a:r>
                        <a:rPr lang="en-US" sz="1200" b="1" i="0" u="none" strike="noStrike">
                          <a:solidFill>
                            <a:srgbClr val="000000"/>
                          </a:solidFill>
                          <a:effectLst/>
                          <a:latin typeface="Calibri" panose="020F0502020204030204" pitchFamily="34" charset="0"/>
                        </a:rPr>
                        <a:t>Circuit 1 - Series, R1-3</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gridSpan="3">
                  <a:txBody>
                    <a:bodyPr/>
                    <a:lstStyle/>
                    <a:p>
                      <a:pPr algn="l" fontAlgn="b"/>
                      <a:r>
                        <a:rPr lang="en-US" sz="1200" b="1" i="0" u="none" strike="noStrike">
                          <a:solidFill>
                            <a:srgbClr val="000000"/>
                          </a:solidFill>
                          <a:effectLst/>
                          <a:latin typeface="Calibri" panose="020F0502020204030204" pitchFamily="34" charset="0"/>
                        </a:rPr>
                        <a:t>Circuit 2 - Series, R1-5</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r>
              <a:tr h="190500">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Nominal</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Measured</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Calculated</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Measured</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Simulated</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Calculated</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Measured</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Simulated</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r>
              <a:tr h="228600">
                <a:tc>
                  <a:txBody>
                    <a:bodyPr/>
                    <a:lstStyle/>
                    <a:p>
                      <a:pPr algn="r" fontAlgn="b"/>
                      <a:r>
                        <a:rPr lang="en-US" sz="1100" b="0" i="0" u="none" strike="noStrike">
                          <a:solidFill>
                            <a:srgbClr val="000000"/>
                          </a:solidFill>
                          <a:effectLst/>
                          <a:latin typeface="Calibri" panose="020F0502020204030204" pitchFamily="34" charset="0"/>
                        </a:rPr>
                        <a:t>R1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330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324.68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Rt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2150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2123.1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2150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Rt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9050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8854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9050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8600">
                <a:tc>
                  <a:txBody>
                    <a:bodyPr/>
                    <a:lstStyle/>
                    <a:p>
                      <a:pPr algn="r" fontAlgn="b"/>
                      <a:r>
                        <a:rPr lang="en-US" sz="1100" b="0" i="0" u="none" strike="noStrike">
                          <a:solidFill>
                            <a:srgbClr val="000000"/>
                          </a:solidFill>
                          <a:effectLst/>
                          <a:latin typeface="Calibri" panose="020F0502020204030204" pitchFamily="34" charset="0"/>
                        </a:rPr>
                        <a:t>R2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820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820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It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2.3E-3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2.249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2.326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It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552.5E-6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507.4E-6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552.447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8600">
                <a:tc>
                  <a:txBody>
                    <a:bodyPr/>
                    <a:lstStyle/>
                    <a:p>
                      <a:pPr algn="r" fontAlgn="b"/>
                      <a:r>
                        <a:rPr lang="en-US" sz="1100" b="0" i="0" u="none" strike="noStrike">
                          <a:solidFill>
                            <a:srgbClr val="000000"/>
                          </a:solidFill>
                          <a:effectLst/>
                          <a:latin typeface="Calibri" panose="020F0502020204030204" pitchFamily="34" charset="0"/>
                        </a:rPr>
                        <a:t>R3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977.9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VR1=</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767.4E-3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0.7534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0.767442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VR1=</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182.3E-3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0.1806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0.182321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8600">
                <a:tc>
                  <a:txBody>
                    <a:bodyPr/>
                    <a:lstStyle/>
                    <a:p>
                      <a:pPr algn="r" fontAlgn="b"/>
                      <a:r>
                        <a:rPr lang="en-US" sz="1100" b="0" i="0" u="none" strike="noStrike">
                          <a:solidFill>
                            <a:srgbClr val="000000"/>
                          </a:solidFill>
                          <a:effectLst/>
                          <a:latin typeface="Calibri" panose="020F0502020204030204" pitchFamily="34" charset="0"/>
                        </a:rPr>
                        <a:t>R4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2200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2154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VR2=</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1.9E+0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1.9123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1.907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VR2=</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453.0E-3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0.4587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0.45304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8600">
                <a:tc>
                  <a:txBody>
                    <a:bodyPr/>
                    <a:lstStyle/>
                    <a:p>
                      <a:pPr algn="r" fontAlgn="b"/>
                      <a:r>
                        <a:rPr lang="en-US" sz="1100" b="0" i="0" u="none" strike="noStrike">
                          <a:solidFill>
                            <a:srgbClr val="000000"/>
                          </a:solidFill>
                          <a:effectLst/>
                          <a:latin typeface="Calibri" panose="020F0502020204030204" pitchFamily="34" charset="0"/>
                        </a:rPr>
                        <a:t>R5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4700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4577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VR3=</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2.3E+0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2.3298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2.326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VR3=</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552.5E-3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0.5588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0.552487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8600">
                <a:tc>
                  <a:txBody>
                    <a:bodyPr/>
                    <a:lstStyle/>
                    <a:p>
                      <a:pPr algn="r" fontAlgn="b"/>
                      <a:r>
                        <a:rPr lang="en-US" sz="1100" b="0" i="0" u="none" strike="noStrike">
                          <a:solidFill>
                            <a:srgbClr val="000000"/>
                          </a:solidFill>
                          <a:effectLst/>
                          <a:latin typeface="Calibri" panose="020F0502020204030204" pitchFamily="34" charset="0"/>
                        </a:rPr>
                        <a:t>V1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VR4=</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1.2E+0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1.1999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1.215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VR5=</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2.6E+0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2.5896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2.597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r>
              <a:tr h="238125">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gridSpan="3">
                  <a:txBody>
                    <a:bodyPr/>
                    <a:lstStyle/>
                    <a:p>
                      <a:pPr algn="l" fontAlgn="b"/>
                      <a:r>
                        <a:rPr lang="en-US" sz="1200" b="1" i="0" u="none" strike="noStrike">
                          <a:solidFill>
                            <a:srgbClr val="000000"/>
                          </a:solidFill>
                          <a:effectLst/>
                          <a:latin typeface="Calibri" panose="020F0502020204030204" pitchFamily="34" charset="0"/>
                        </a:rPr>
                        <a:t>Circuit 3 - Parallel R1-3</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gridSpan="3">
                  <a:txBody>
                    <a:bodyPr/>
                    <a:lstStyle/>
                    <a:p>
                      <a:pPr algn="l" fontAlgn="b"/>
                      <a:r>
                        <a:rPr lang="en-US" sz="1200" b="1" i="0" u="none" strike="noStrike">
                          <a:solidFill>
                            <a:srgbClr val="000000"/>
                          </a:solidFill>
                          <a:effectLst/>
                          <a:latin typeface="Calibri" panose="020F0502020204030204" pitchFamily="34" charset="0"/>
                        </a:rPr>
                        <a:t>Circuit 4 - Parallel, R1-5</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r>
              <a:tr h="238125">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Calculated</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Measured</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Simulated</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Calculated</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Measured</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Simulated</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Rt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190.48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187.99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190.483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Rt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169.00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166.62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169.001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It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26.2E-3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25.1E-3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26.249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It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29.6E-3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28.2E-3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29.586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IR1=</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0.015152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0.0149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0.015151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IR1=</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0.015152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0.0149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0.015151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125">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r>
            </a:tbl>
          </a:graphicData>
        </a:graphic>
      </p:graphicFrame>
    </p:spTree>
    <p:extLst>
      <p:ext uri="{BB962C8B-B14F-4D97-AF65-F5344CB8AC3E}">
        <p14:creationId xmlns:p14="http://schemas.microsoft.com/office/powerpoint/2010/main" val="2975320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63311"/>
          </a:xfrm>
        </p:spPr>
        <p:txBody>
          <a:bodyPr>
            <a:normAutofit/>
          </a:bodyPr>
          <a:lstStyle/>
          <a:p>
            <a:pPr algn="ctr"/>
            <a:r>
              <a:rPr lang="en-US" sz="4000" dirty="0"/>
              <a:t>Lab 2 – Resistors and Ohm’s Law</a:t>
            </a:r>
          </a:p>
        </p:txBody>
      </p:sp>
      <p:sp>
        <p:nvSpPr>
          <p:cNvPr id="3" name="Content Placeholder 2"/>
          <p:cNvSpPr>
            <a:spLocks noGrp="1"/>
          </p:cNvSpPr>
          <p:nvPr>
            <p:ph idx="1"/>
          </p:nvPr>
        </p:nvSpPr>
        <p:spPr>
          <a:xfrm>
            <a:off x="838200" y="1376218"/>
            <a:ext cx="10515600" cy="4800745"/>
          </a:xfrm>
        </p:spPr>
        <p:txBody>
          <a:bodyPr/>
          <a:lstStyle/>
          <a:p>
            <a:pPr marL="0" indent="0" algn="ctr">
              <a:buNone/>
            </a:pPr>
            <a:r>
              <a:rPr lang="en-US" u="sng" dirty="0" smtClean="0"/>
              <a:t>Summary and Conclusions</a:t>
            </a:r>
          </a:p>
          <a:p>
            <a:pPr marL="457200" lvl="1" indent="0">
              <a:buNone/>
            </a:pPr>
            <a:r>
              <a:rPr lang="en-US" dirty="0" smtClean="0"/>
              <a:t>We learned how to add resistors in series and parallel.</a:t>
            </a:r>
            <a:endParaRPr lang="en-US" dirty="0"/>
          </a:p>
          <a:p>
            <a:pPr marL="457200" lvl="1" indent="0">
              <a:buNone/>
            </a:pPr>
            <a:r>
              <a:rPr lang="en-US" dirty="0" smtClean="0"/>
              <a:t>Make sure that the </a:t>
            </a:r>
            <a:r>
              <a:rPr lang="en-US" dirty="0" err="1" smtClean="0"/>
              <a:t>multimeter</a:t>
            </a:r>
            <a:r>
              <a:rPr lang="en-US" dirty="0" smtClean="0"/>
              <a:t> is set to measure the desired reading.</a:t>
            </a:r>
          </a:p>
          <a:p>
            <a:pPr marL="457200" lvl="1" indent="0">
              <a:buNone/>
            </a:pPr>
            <a:endParaRPr lang="en-US" dirty="0"/>
          </a:p>
        </p:txBody>
      </p:sp>
      <p:sp>
        <p:nvSpPr>
          <p:cNvPr id="4" name="Footer Placeholder 3"/>
          <p:cNvSpPr>
            <a:spLocks noGrp="1"/>
          </p:cNvSpPr>
          <p:nvPr>
            <p:ph type="ftr" sz="quarter" idx="11"/>
          </p:nvPr>
        </p:nvSpPr>
        <p:spPr>
          <a:xfrm>
            <a:off x="838199" y="6356349"/>
            <a:ext cx="2009775" cy="365125"/>
          </a:xfrm>
        </p:spPr>
        <p:txBody>
          <a:bodyPr/>
          <a:lstStyle/>
          <a:p>
            <a:pPr algn="l"/>
            <a:r>
              <a:rPr lang="en-US" dirty="0"/>
              <a:t>EECT 101-50C 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pPr/>
              <a:t>12</a:t>
            </a:fld>
            <a:endParaRPr lang="en-US"/>
          </a:p>
        </p:txBody>
      </p:sp>
    </p:spTree>
    <p:extLst>
      <p:ext uri="{BB962C8B-B14F-4D97-AF65-F5344CB8AC3E}">
        <p14:creationId xmlns:p14="http://schemas.microsoft.com/office/powerpoint/2010/main" val="23800048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t>Lab 3 – Resistors and </a:t>
            </a:r>
            <a:r>
              <a:rPr lang="en-US" dirty="0" err="1" smtClean="0"/>
              <a:t>Multisim</a:t>
            </a:r>
            <a:r>
              <a:rPr lang="en-US" dirty="0" smtClean="0"/>
              <a:t/>
            </a:r>
            <a:br>
              <a:rPr lang="en-US" dirty="0" smtClean="0"/>
            </a:br>
            <a:endParaRPr lang="en-US" dirty="0"/>
          </a:p>
        </p:txBody>
      </p:sp>
      <p:sp>
        <p:nvSpPr>
          <p:cNvPr id="4" name="Footer Placeholder 3"/>
          <p:cNvSpPr>
            <a:spLocks noGrp="1"/>
          </p:cNvSpPr>
          <p:nvPr>
            <p:ph type="ftr" sz="quarter" idx="11"/>
          </p:nvPr>
        </p:nvSpPr>
        <p:spPr>
          <a:xfrm>
            <a:off x="831850" y="6372058"/>
            <a:ext cx="2217821" cy="365125"/>
          </a:xfrm>
        </p:spPr>
        <p:txBody>
          <a:bodyPr/>
          <a:lstStyle/>
          <a:p>
            <a:pPr algn="l"/>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pPr/>
              <a:t>13</a:t>
            </a:fld>
            <a:endParaRPr lang="en-US"/>
          </a:p>
        </p:txBody>
      </p:sp>
    </p:spTree>
    <p:extLst>
      <p:ext uri="{BB962C8B-B14F-4D97-AF65-F5344CB8AC3E}">
        <p14:creationId xmlns:p14="http://schemas.microsoft.com/office/powerpoint/2010/main" val="13323070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14</a:t>
            </a:fld>
            <a:endParaRPr lang="en-US"/>
          </a:p>
        </p:txBody>
      </p:sp>
      <p:sp>
        <p:nvSpPr>
          <p:cNvPr id="8" name="Content Placeholder 2"/>
          <p:cNvSpPr txBox="1">
            <a:spLocks/>
          </p:cNvSpPr>
          <p:nvPr/>
        </p:nvSpPr>
        <p:spPr>
          <a:xfrm>
            <a:off x="989358" y="1283856"/>
            <a:ext cx="10515600" cy="47176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Objective</a:t>
            </a:r>
          </a:p>
          <a:p>
            <a:pPr marL="914400" lvl="2" indent="0">
              <a:buFont typeface="Arial" panose="020B0604020202020204" pitchFamily="34" charset="0"/>
              <a:buNone/>
            </a:pPr>
            <a:r>
              <a:rPr lang="en-US" dirty="0" smtClean="0"/>
              <a:t>To use the Multisim computer program to understand how resistors work in Series and Parallel.</a:t>
            </a:r>
          </a:p>
          <a:p>
            <a:r>
              <a:rPr lang="en-US" dirty="0" smtClean="0"/>
              <a:t>Equipment and Material</a:t>
            </a:r>
          </a:p>
          <a:p>
            <a:pPr marL="914400" lvl="2" indent="0">
              <a:buFont typeface="Arial" panose="020B0604020202020204" pitchFamily="34" charset="0"/>
              <a:buNone/>
            </a:pPr>
            <a:r>
              <a:rPr lang="en-US" dirty="0" smtClean="0"/>
              <a:t>Bench #6</a:t>
            </a:r>
          </a:p>
          <a:p>
            <a:pPr marL="914400" lvl="2" indent="0">
              <a:buFont typeface="Arial" panose="020B0604020202020204" pitchFamily="34" charset="0"/>
              <a:buNone/>
            </a:pPr>
            <a:r>
              <a:rPr lang="en-US" dirty="0" smtClean="0"/>
              <a:t>Multisim 13</a:t>
            </a:r>
          </a:p>
          <a:p>
            <a:r>
              <a:rPr lang="en-US" dirty="0" smtClean="0"/>
              <a:t>Research and Information</a:t>
            </a:r>
          </a:p>
          <a:p>
            <a:pPr marL="457200" lvl="1" indent="0">
              <a:buNone/>
            </a:pPr>
            <a:r>
              <a:rPr lang="en-US" sz="1600" dirty="0"/>
              <a:t> Basic </a:t>
            </a:r>
            <a:r>
              <a:rPr lang="en-US" sz="1600" dirty="0" smtClean="0"/>
              <a:t>Multisim  </a:t>
            </a:r>
            <a:r>
              <a:rPr lang="en-US" sz="1600" dirty="0">
                <a:hlinkClick r:id="rId2"/>
              </a:rPr>
              <a:t>https://</a:t>
            </a:r>
            <a:r>
              <a:rPr lang="en-US" sz="1600" dirty="0" smtClean="0">
                <a:hlinkClick r:id="rId2"/>
              </a:rPr>
              <a:t>www.youtube.com/watch?v=10Rt2p3seV4</a:t>
            </a:r>
            <a:endParaRPr lang="en-US" sz="1600" dirty="0" smtClean="0"/>
          </a:p>
          <a:p>
            <a:pPr marL="457200" lvl="1" indent="0">
              <a:buNone/>
            </a:pPr>
            <a:r>
              <a:rPr lang="en-US" dirty="0" smtClean="0"/>
              <a:t> </a:t>
            </a:r>
            <a:r>
              <a:rPr lang="en-US" sz="1600" dirty="0" smtClean="0"/>
              <a:t>Basic Multisim continued </a:t>
            </a:r>
            <a:r>
              <a:rPr lang="en-US" sz="1600" dirty="0" smtClean="0">
                <a:hlinkClick r:id="rId3"/>
              </a:rPr>
              <a:t>https</a:t>
            </a:r>
            <a:r>
              <a:rPr lang="en-US" sz="1600" dirty="0">
                <a:hlinkClick r:id="rId3"/>
              </a:rPr>
              <a:t>://</a:t>
            </a:r>
            <a:r>
              <a:rPr lang="en-US" sz="1600" dirty="0" smtClean="0">
                <a:hlinkClick r:id="rId3"/>
              </a:rPr>
              <a:t>www.youtube.com/watch?v=2UQPd0pj6uc</a:t>
            </a:r>
            <a:endParaRPr lang="en-US" sz="1600" dirty="0" smtClean="0"/>
          </a:p>
          <a:p>
            <a:pPr marL="457200" lvl="1" indent="0">
              <a:buNone/>
            </a:pPr>
            <a:r>
              <a:rPr lang="en-US" sz="1600" dirty="0" smtClean="0"/>
              <a:t> How to measure resistance in Multisim </a:t>
            </a:r>
            <a:r>
              <a:rPr lang="en-US" sz="1600" dirty="0" smtClean="0">
                <a:hlinkClick r:id="rId4"/>
              </a:rPr>
              <a:t>https</a:t>
            </a:r>
            <a:r>
              <a:rPr lang="en-US" sz="1600" dirty="0">
                <a:hlinkClick r:id="rId4"/>
              </a:rPr>
              <a:t>://</a:t>
            </a:r>
            <a:r>
              <a:rPr lang="en-US" sz="1600" dirty="0" smtClean="0">
                <a:hlinkClick r:id="rId4"/>
              </a:rPr>
              <a:t>www.youtube.com/watch?v=3G5V0Hxjkbg</a:t>
            </a:r>
            <a:endParaRPr lang="en-US" sz="1600" dirty="0" smtClean="0"/>
          </a:p>
          <a:p>
            <a:pPr marL="457200" lvl="1" indent="0">
              <a:buNone/>
            </a:pPr>
            <a:r>
              <a:rPr lang="en-US" sz="1600" dirty="0" smtClean="0"/>
              <a:t> Measuring DC voltage in Multisim </a:t>
            </a:r>
            <a:r>
              <a:rPr lang="en-US" sz="1600" dirty="0" smtClean="0">
                <a:hlinkClick r:id="rId5"/>
              </a:rPr>
              <a:t>https</a:t>
            </a:r>
            <a:r>
              <a:rPr lang="en-US" sz="1600" dirty="0">
                <a:hlinkClick r:id="rId5"/>
              </a:rPr>
              <a:t>://</a:t>
            </a:r>
            <a:r>
              <a:rPr lang="en-US" sz="1600" dirty="0" smtClean="0">
                <a:hlinkClick r:id="rId5"/>
              </a:rPr>
              <a:t>www.youtube.com/watch?v=8P4oFw6sIzQ</a:t>
            </a:r>
            <a:endParaRPr lang="en-US" sz="1600" dirty="0" smtClean="0"/>
          </a:p>
          <a:p>
            <a:pPr marL="457200" lvl="1" indent="0">
              <a:buNone/>
            </a:pPr>
            <a:r>
              <a:rPr lang="en-US" sz="1600" dirty="0" smtClean="0"/>
              <a:t> Measuring DC current in Multisim </a:t>
            </a:r>
            <a:r>
              <a:rPr lang="en-US" sz="1600" dirty="0" smtClean="0">
                <a:hlinkClick r:id="rId6"/>
              </a:rPr>
              <a:t>https</a:t>
            </a:r>
            <a:r>
              <a:rPr lang="en-US" sz="1600" dirty="0">
                <a:hlinkClick r:id="rId6"/>
              </a:rPr>
              <a:t>://</a:t>
            </a:r>
            <a:r>
              <a:rPr lang="en-US" sz="1600" dirty="0" smtClean="0">
                <a:hlinkClick r:id="rId6"/>
              </a:rPr>
              <a:t>www.youtube.com/watch?v=8h2SAZ9gkBA</a:t>
            </a:r>
            <a:endParaRPr lang="en-US" sz="1600" dirty="0" smtClean="0"/>
          </a:p>
          <a:p>
            <a:pPr marL="457200" lvl="1" indent="0">
              <a:buNone/>
            </a:pPr>
            <a:endParaRPr lang="en-US" sz="1600" dirty="0" smtClean="0"/>
          </a:p>
        </p:txBody>
      </p:sp>
      <p:sp>
        <p:nvSpPr>
          <p:cNvPr id="9"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3 – Resistors and Multisim</a:t>
            </a:r>
            <a:endParaRPr lang="en-US" sz="4000" dirty="0"/>
          </a:p>
        </p:txBody>
      </p:sp>
    </p:spTree>
    <p:extLst>
      <p:ext uri="{BB962C8B-B14F-4D97-AF65-F5344CB8AC3E}">
        <p14:creationId xmlns:p14="http://schemas.microsoft.com/office/powerpoint/2010/main" val="576078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5"/>
          <p:cNvSpPr>
            <a:spLocks noGrp="1"/>
          </p:cNvSpPr>
          <p:nvPr>
            <p:ph idx="1"/>
          </p:nvPr>
        </p:nvSpPr>
        <p:spPr>
          <a:xfrm>
            <a:off x="838200" y="1552575"/>
            <a:ext cx="10515600" cy="4624388"/>
          </a:xfrm>
        </p:spPr>
        <p:txBody>
          <a:bodyPr>
            <a:normAutofit/>
          </a:bodyPr>
          <a:lstStyle/>
          <a:p>
            <a:pPr marL="0" indent="0" algn="ctr">
              <a:buNone/>
            </a:pPr>
            <a:r>
              <a:rPr lang="en-US" u="sng" dirty="0" smtClean="0"/>
              <a:t>Procedure:</a:t>
            </a:r>
          </a:p>
          <a:p>
            <a:pPr marL="0" indent="0">
              <a:buNone/>
            </a:pPr>
            <a:r>
              <a:rPr lang="en-US" dirty="0" smtClean="0"/>
              <a:t>The circuits from Lab 2 were built in </a:t>
            </a:r>
            <a:r>
              <a:rPr lang="en-US" dirty="0" err="1" smtClean="0"/>
              <a:t>multisim</a:t>
            </a:r>
            <a:r>
              <a:rPr lang="en-US" dirty="0" smtClean="0"/>
              <a:t> and the total resistance, total current, voltage drops, and branch currents were measured in </a:t>
            </a:r>
            <a:r>
              <a:rPr lang="en-US" dirty="0" err="1" smtClean="0"/>
              <a:t>multisim</a:t>
            </a:r>
            <a:r>
              <a:rPr lang="en-US" dirty="0" smtClean="0"/>
              <a:t>.</a:t>
            </a:r>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15</a:t>
            </a:fld>
            <a:endParaRPr lang="en-US"/>
          </a:p>
        </p:txBody>
      </p:sp>
      <p:sp>
        <p:nvSpPr>
          <p:cNvPr id="6"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3 – Resistors and Multisim</a:t>
            </a:r>
            <a:endParaRPr lang="en-US" sz="4000" dirty="0"/>
          </a:p>
        </p:txBody>
      </p:sp>
    </p:spTree>
    <p:extLst>
      <p:ext uri="{BB962C8B-B14F-4D97-AF65-F5344CB8AC3E}">
        <p14:creationId xmlns:p14="http://schemas.microsoft.com/office/powerpoint/2010/main" val="3609429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16</a:t>
            </a:fld>
            <a:endParaRPr lang="en-US"/>
          </a:p>
        </p:txBody>
      </p:sp>
      <p:sp>
        <p:nvSpPr>
          <p:cNvPr id="6"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3 – Resistors and Multisim</a:t>
            </a:r>
            <a:endParaRPr lang="en-US" sz="40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61201" y="1283209"/>
            <a:ext cx="2584397" cy="2226282"/>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452" y="3703974"/>
            <a:ext cx="3448451" cy="2467302"/>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5487" y="3702759"/>
            <a:ext cx="5188173" cy="2419204"/>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3291" y="1283209"/>
            <a:ext cx="1621844" cy="1880955"/>
          </a:xfrm>
          <a:prstGeom prst="rect">
            <a:avLst/>
          </a:prstGeom>
        </p:spPr>
      </p:pic>
      <p:sp>
        <p:nvSpPr>
          <p:cNvPr id="17" name="TextBox 16"/>
          <p:cNvSpPr txBox="1"/>
          <p:nvPr/>
        </p:nvSpPr>
        <p:spPr>
          <a:xfrm>
            <a:off x="3977147" y="1661652"/>
            <a:ext cx="2536722" cy="646331"/>
          </a:xfrm>
          <a:prstGeom prst="rect">
            <a:avLst/>
          </a:prstGeom>
          <a:noFill/>
        </p:spPr>
        <p:txBody>
          <a:bodyPr wrap="square" rtlCol="0">
            <a:spAutoFit/>
          </a:bodyPr>
          <a:lstStyle/>
          <a:p>
            <a:pPr algn="ctr"/>
            <a:r>
              <a:rPr lang="en-US" dirty="0" smtClean="0"/>
              <a:t>Series circuit resistance measurements.</a:t>
            </a:r>
            <a:endParaRPr lang="en-US" dirty="0"/>
          </a:p>
        </p:txBody>
      </p:sp>
      <p:sp>
        <p:nvSpPr>
          <p:cNvPr id="18" name="TextBox 17"/>
          <p:cNvSpPr txBox="1"/>
          <p:nvPr/>
        </p:nvSpPr>
        <p:spPr>
          <a:xfrm>
            <a:off x="4038600" y="4832555"/>
            <a:ext cx="2536722" cy="923330"/>
          </a:xfrm>
          <a:prstGeom prst="rect">
            <a:avLst/>
          </a:prstGeom>
          <a:noFill/>
        </p:spPr>
        <p:txBody>
          <a:bodyPr wrap="square" rtlCol="0">
            <a:spAutoFit/>
          </a:bodyPr>
          <a:lstStyle/>
          <a:p>
            <a:pPr algn="ctr"/>
            <a:r>
              <a:rPr lang="en-US" dirty="0" smtClean="0"/>
              <a:t>Series circuit total current and voltage drop measurements.</a:t>
            </a:r>
            <a:endParaRPr lang="en-US" dirty="0"/>
          </a:p>
        </p:txBody>
      </p:sp>
    </p:spTree>
    <p:extLst>
      <p:ext uri="{BB962C8B-B14F-4D97-AF65-F5344CB8AC3E}">
        <p14:creationId xmlns:p14="http://schemas.microsoft.com/office/powerpoint/2010/main" val="3436625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17</a:t>
            </a:fld>
            <a:endParaRPr lang="en-US"/>
          </a:p>
        </p:txBody>
      </p:sp>
      <p:sp>
        <p:nvSpPr>
          <p:cNvPr id="6"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3 – Resistors and Multisim</a:t>
            </a:r>
            <a:endParaRPr lang="en-US" sz="40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83201" y="3973674"/>
            <a:ext cx="3519978" cy="2382676"/>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078" y="4043553"/>
            <a:ext cx="3146322" cy="249535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3201" y="1214640"/>
            <a:ext cx="4254797" cy="2634671"/>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878" y="1205648"/>
            <a:ext cx="3572374" cy="2229161"/>
          </a:xfrm>
          <a:prstGeom prst="rect">
            <a:avLst/>
          </a:prstGeom>
        </p:spPr>
      </p:pic>
      <p:sp>
        <p:nvSpPr>
          <p:cNvPr id="11" name="TextBox 10"/>
          <p:cNvSpPr txBox="1"/>
          <p:nvPr/>
        </p:nvSpPr>
        <p:spPr>
          <a:xfrm>
            <a:off x="3977147" y="1661652"/>
            <a:ext cx="2536722" cy="646331"/>
          </a:xfrm>
          <a:prstGeom prst="rect">
            <a:avLst/>
          </a:prstGeom>
          <a:noFill/>
        </p:spPr>
        <p:txBody>
          <a:bodyPr wrap="square" rtlCol="0">
            <a:spAutoFit/>
          </a:bodyPr>
          <a:lstStyle/>
          <a:p>
            <a:pPr algn="ctr"/>
            <a:r>
              <a:rPr lang="en-US" dirty="0" smtClean="0"/>
              <a:t>Parallel circuit resistance measurements.</a:t>
            </a:r>
            <a:endParaRPr lang="en-US" dirty="0"/>
          </a:p>
        </p:txBody>
      </p:sp>
      <p:sp>
        <p:nvSpPr>
          <p:cNvPr id="12" name="TextBox 11"/>
          <p:cNvSpPr txBox="1"/>
          <p:nvPr/>
        </p:nvSpPr>
        <p:spPr>
          <a:xfrm>
            <a:off x="3864219" y="4644901"/>
            <a:ext cx="2536722" cy="646331"/>
          </a:xfrm>
          <a:prstGeom prst="rect">
            <a:avLst/>
          </a:prstGeom>
          <a:noFill/>
        </p:spPr>
        <p:txBody>
          <a:bodyPr wrap="square" rtlCol="0">
            <a:spAutoFit/>
          </a:bodyPr>
          <a:lstStyle/>
          <a:p>
            <a:pPr algn="ctr"/>
            <a:r>
              <a:rPr lang="en-US" dirty="0" smtClean="0"/>
              <a:t>Parallel circuit current measurements.</a:t>
            </a:r>
            <a:endParaRPr lang="en-US" dirty="0"/>
          </a:p>
        </p:txBody>
      </p:sp>
    </p:spTree>
    <p:extLst>
      <p:ext uri="{BB962C8B-B14F-4D97-AF65-F5344CB8AC3E}">
        <p14:creationId xmlns:p14="http://schemas.microsoft.com/office/powerpoint/2010/main" val="3021842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18</a:t>
            </a:fld>
            <a:endParaRPr lang="en-US"/>
          </a:p>
        </p:txBody>
      </p:sp>
      <p:sp>
        <p:nvSpPr>
          <p:cNvPr id="11"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3 – Resistors and Multisim</a:t>
            </a:r>
            <a:endParaRPr lang="en-US" sz="4000" dirty="0"/>
          </a:p>
        </p:txBody>
      </p:sp>
      <p:graphicFrame>
        <p:nvGraphicFramePr>
          <p:cNvPr id="12" name="Table 11"/>
          <p:cNvGraphicFramePr>
            <a:graphicFrameLocks noGrp="1"/>
          </p:cNvGraphicFramePr>
          <p:nvPr>
            <p:extLst>
              <p:ext uri="{D42A27DB-BD31-4B8C-83A1-F6EECF244321}">
                <p14:modId xmlns:p14="http://schemas.microsoft.com/office/powerpoint/2010/main" val="2378585013"/>
              </p:ext>
            </p:extLst>
          </p:nvPr>
        </p:nvGraphicFramePr>
        <p:xfrm>
          <a:off x="1424448" y="1690805"/>
          <a:ext cx="9067799" cy="4090035"/>
        </p:xfrm>
        <a:graphic>
          <a:graphicData uri="http://schemas.openxmlformats.org/drawingml/2006/table">
            <a:tbl>
              <a:tblPr/>
              <a:tblGrid>
                <a:gridCol w="788504"/>
                <a:gridCol w="782145"/>
                <a:gridCol w="782145"/>
                <a:gridCol w="610455"/>
                <a:gridCol w="610455"/>
                <a:gridCol w="610455"/>
                <a:gridCol w="610455"/>
                <a:gridCol w="610455"/>
                <a:gridCol w="610455"/>
                <a:gridCol w="610455"/>
                <a:gridCol w="610455"/>
                <a:gridCol w="610455"/>
                <a:gridCol w="610455"/>
                <a:gridCol w="610455"/>
              </a:tblGrid>
              <a:tr h="200025">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gridSpan="5">
                  <a:txBody>
                    <a:bodyPr/>
                    <a:lstStyle/>
                    <a:p>
                      <a:pPr algn="l" fontAlgn="b"/>
                      <a:r>
                        <a:rPr lang="en-US" sz="1200" b="1" i="0" u="none" strike="noStrike">
                          <a:solidFill>
                            <a:srgbClr val="000000"/>
                          </a:solidFill>
                          <a:effectLst/>
                          <a:latin typeface="Calibri" panose="020F0502020204030204" pitchFamily="34" charset="0"/>
                        </a:rPr>
                        <a:t>EECT 101-50C Lab 2 Series/Parallel Resistors</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r>
              <a:tr h="200025">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gridSpan="3">
                  <a:txBody>
                    <a:bodyPr/>
                    <a:lstStyle/>
                    <a:p>
                      <a:pPr algn="l" fontAlgn="b"/>
                      <a:r>
                        <a:rPr lang="en-US" sz="1200" b="1" i="0" u="none" strike="noStrike">
                          <a:solidFill>
                            <a:srgbClr val="000000"/>
                          </a:solidFill>
                          <a:effectLst/>
                          <a:latin typeface="Calibri" panose="020F0502020204030204" pitchFamily="34" charset="0"/>
                        </a:rPr>
                        <a:t>Circuit 1 - Series, R1-3</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gridSpan="3">
                  <a:txBody>
                    <a:bodyPr/>
                    <a:lstStyle/>
                    <a:p>
                      <a:pPr algn="l" fontAlgn="b"/>
                      <a:r>
                        <a:rPr lang="en-US" sz="1200" b="1" i="0" u="none" strike="noStrike">
                          <a:solidFill>
                            <a:srgbClr val="000000"/>
                          </a:solidFill>
                          <a:effectLst/>
                          <a:latin typeface="Calibri" panose="020F0502020204030204" pitchFamily="34" charset="0"/>
                        </a:rPr>
                        <a:t>Circuit 2 - Series, R1-5</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r>
              <a:tr h="190500">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Nominal</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Measured</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Calculated</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Measured</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Simulated</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Calculated</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Measured</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Simulated</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r>
              <a:tr h="228600">
                <a:tc>
                  <a:txBody>
                    <a:bodyPr/>
                    <a:lstStyle/>
                    <a:p>
                      <a:pPr algn="r" fontAlgn="b"/>
                      <a:r>
                        <a:rPr lang="en-US" sz="1100" b="0" i="0" u="none" strike="noStrike">
                          <a:solidFill>
                            <a:srgbClr val="000000"/>
                          </a:solidFill>
                          <a:effectLst/>
                          <a:latin typeface="Calibri" panose="020F0502020204030204" pitchFamily="34" charset="0"/>
                        </a:rPr>
                        <a:t>R1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330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324.68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Rt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2150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2123.1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2150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Rt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9050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8854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9050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8600">
                <a:tc>
                  <a:txBody>
                    <a:bodyPr/>
                    <a:lstStyle/>
                    <a:p>
                      <a:pPr algn="r" fontAlgn="b"/>
                      <a:r>
                        <a:rPr lang="en-US" sz="1100" b="0" i="0" u="none" strike="noStrike">
                          <a:solidFill>
                            <a:srgbClr val="000000"/>
                          </a:solidFill>
                          <a:effectLst/>
                          <a:latin typeface="Calibri" panose="020F0502020204030204" pitchFamily="34" charset="0"/>
                        </a:rPr>
                        <a:t>R2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820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820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It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2.3E-3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2.249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2.326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It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552.5E-6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507.4E-6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552.447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8600">
                <a:tc>
                  <a:txBody>
                    <a:bodyPr/>
                    <a:lstStyle/>
                    <a:p>
                      <a:pPr algn="r" fontAlgn="b"/>
                      <a:r>
                        <a:rPr lang="en-US" sz="1100" b="0" i="0" u="none" strike="noStrike">
                          <a:solidFill>
                            <a:srgbClr val="000000"/>
                          </a:solidFill>
                          <a:effectLst/>
                          <a:latin typeface="Calibri" panose="020F0502020204030204" pitchFamily="34" charset="0"/>
                        </a:rPr>
                        <a:t>R3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977.9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VR1=</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767.4E-3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0.7534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0.767442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VR1=</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182.3E-3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0.1806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0.182321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8600">
                <a:tc>
                  <a:txBody>
                    <a:bodyPr/>
                    <a:lstStyle/>
                    <a:p>
                      <a:pPr algn="r" fontAlgn="b"/>
                      <a:r>
                        <a:rPr lang="en-US" sz="1100" b="0" i="0" u="none" strike="noStrike">
                          <a:solidFill>
                            <a:srgbClr val="000000"/>
                          </a:solidFill>
                          <a:effectLst/>
                          <a:latin typeface="Calibri" panose="020F0502020204030204" pitchFamily="34" charset="0"/>
                        </a:rPr>
                        <a:t>R4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2200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2154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VR2=</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1.9E+0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1.9123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1.907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VR2=</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453.0E-3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0.4587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0.45304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8600">
                <a:tc>
                  <a:txBody>
                    <a:bodyPr/>
                    <a:lstStyle/>
                    <a:p>
                      <a:pPr algn="r" fontAlgn="b"/>
                      <a:r>
                        <a:rPr lang="en-US" sz="1100" b="0" i="0" u="none" strike="noStrike">
                          <a:solidFill>
                            <a:srgbClr val="000000"/>
                          </a:solidFill>
                          <a:effectLst/>
                          <a:latin typeface="Calibri" panose="020F0502020204030204" pitchFamily="34" charset="0"/>
                        </a:rPr>
                        <a:t>R5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4700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4577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VR3=</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2.3E+0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2.3298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2.326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VR3=</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552.5E-3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0.5588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0.552487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8600">
                <a:tc>
                  <a:txBody>
                    <a:bodyPr/>
                    <a:lstStyle/>
                    <a:p>
                      <a:pPr algn="r" fontAlgn="b"/>
                      <a:r>
                        <a:rPr lang="en-US" sz="1100" b="0" i="0" u="none" strike="noStrike">
                          <a:solidFill>
                            <a:srgbClr val="000000"/>
                          </a:solidFill>
                          <a:effectLst/>
                          <a:latin typeface="Calibri" panose="020F0502020204030204" pitchFamily="34" charset="0"/>
                        </a:rPr>
                        <a:t>V1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VR4=</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1.2E+0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1.1999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1.215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VR5=</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2.6E+0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2.5896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2.597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r>
              <a:tr h="238125">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gridSpan="3">
                  <a:txBody>
                    <a:bodyPr/>
                    <a:lstStyle/>
                    <a:p>
                      <a:pPr algn="l" fontAlgn="b"/>
                      <a:r>
                        <a:rPr lang="en-US" sz="1200" b="1" i="0" u="none" strike="noStrike">
                          <a:solidFill>
                            <a:srgbClr val="000000"/>
                          </a:solidFill>
                          <a:effectLst/>
                          <a:latin typeface="Calibri" panose="020F0502020204030204" pitchFamily="34" charset="0"/>
                        </a:rPr>
                        <a:t>Circuit 3 - Parallel R1-3</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gridSpan="3">
                  <a:txBody>
                    <a:bodyPr/>
                    <a:lstStyle/>
                    <a:p>
                      <a:pPr algn="l" fontAlgn="b"/>
                      <a:r>
                        <a:rPr lang="en-US" sz="1200" b="1" i="0" u="none" strike="noStrike">
                          <a:solidFill>
                            <a:srgbClr val="000000"/>
                          </a:solidFill>
                          <a:effectLst/>
                          <a:latin typeface="Calibri" panose="020F0502020204030204" pitchFamily="34" charset="0"/>
                        </a:rPr>
                        <a:t>Circuit 4 - Parallel, R1-5</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r>
              <a:tr h="238125">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Calculated</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Measured</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Simulated</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Calculated</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Measured</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Simulated</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Rt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190.48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187.99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190.483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Rt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169.00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166.62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169.001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It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26.2E-3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25.1E-3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26.249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It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29.6E-3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28.2E-3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29.586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IR1=</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0.015152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0.0149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0.015151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IR1=</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0.015152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0.0149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0.015151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125">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r>
            </a:tbl>
          </a:graphicData>
        </a:graphic>
      </p:graphicFrame>
    </p:spTree>
    <p:extLst>
      <p:ext uri="{BB962C8B-B14F-4D97-AF65-F5344CB8AC3E}">
        <p14:creationId xmlns:p14="http://schemas.microsoft.com/office/powerpoint/2010/main" val="2529104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838200" y="1376218"/>
            <a:ext cx="10515600" cy="4800745"/>
          </a:xfrm>
        </p:spPr>
        <p:txBody>
          <a:bodyPr/>
          <a:lstStyle/>
          <a:p>
            <a:pPr marL="0" indent="0" algn="ctr">
              <a:buNone/>
            </a:pPr>
            <a:r>
              <a:rPr lang="en-US" u="sng" dirty="0" smtClean="0"/>
              <a:t>Summary and Conclusions</a:t>
            </a:r>
          </a:p>
          <a:p>
            <a:pPr marL="457200" lvl="1" indent="0">
              <a:buNone/>
            </a:pPr>
            <a:r>
              <a:rPr lang="en-US" dirty="0" smtClean="0"/>
              <a:t>We learned how to use </a:t>
            </a:r>
            <a:r>
              <a:rPr lang="en-US" dirty="0" err="1" smtClean="0"/>
              <a:t>multisim</a:t>
            </a:r>
            <a:endParaRPr lang="en-US" dirty="0" smtClean="0"/>
          </a:p>
          <a:p>
            <a:pPr marL="457200" lvl="1" indent="0">
              <a:buNone/>
            </a:pPr>
            <a:r>
              <a:rPr lang="en-US" dirty="0" smtClean="0"/>
              <a:t>The simulations agreed with the measured and calculated numbers.</a:t>
            </a:r>
          </a:p>
          <a:p>
            <a:pPr marL="457200" lvl="1" indent="0">
              <a:buNone/>
            </a:pPr>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19</a:t>
            </a:fld>
            <a:endParaRPr lang="en-US"/>
          </a:p>
        </p:txBody>
      </p:sp>
      <p:sp>
        <p:nvSpPr>
          <p:cNvPr id="6"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3 – Resistors and Multisim</a:t>
            </a:r>
            <a:endParaRPr lang="en-US" sz="4000" dirty="0"/>
          </a:p>
        </p:txBody>
      </p:sp>
    </p:spTree>
    <p:extLst>
      <p:ext uri="{BB962C8B-B14F-4D97-AF65-F5344CB8AC3E}">
        <p14:creationId xmlns:p14="http://schemas.microsoft.com/office/powerpoint/2010/main" val="2977954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85445"/>
            <a:ext cx="10515600" cy="788667"/>
          </a:xfrm>
        </p:spPr>
        <p:txBody>
          <a:bodyPr>
            <a:normAutofit fontScale="90000"/>
          </a:bodyPr>
          <a:lstStyle/>
          <a:p>
            <a:pPr algn="ctr"/>
            <a:r>
              <a:rPr lang="en-US" dirty="0" smtClean="0"/>
              <a:t>Table of Contents</a:t>
            </a:r>
            <a:endParaRPr lang="en-US" dirty="0"/>
          </a:p>
        </p:txBody>
      </p:sp>
      <p:sp>
        <p:nvSpPr>
          <p:cNvPr id="3" name="Content Placeholder 2"/>
          <p:cNvSpPr>
            <a:spLocks noGrp="1"/>
          </p:cNvSpPr>
          <p:nvPr>
            <p:ph idx="1"/>
          </p:nvPr>
        </p:nvSpPr>
        <p:spPr>
          <a:xfrm>
            <a:off x="3116179" y="1238253"/>
            <a:ext cx="8073189" cy="5403428"/>
          </a:xfrm>
        </p:spPr>
        <p:txBody>
          <a:bodyPr>
            <a:noAutofit/>
          </a:bodyPr>
          <a:lstStyle/>
          <a:p>
            <a:pPr marL="0" indent="0">
              <a:buNone/>
            </a:pPr>
            <a:r>
              <a:rPr lang="en-US" sz="1600" dirty="0" smtClean="0"/>
              <a:t>Lab 1 – Testing Resistors				3-7</a:t>
            </a:r>
          </a:p>
          <a:p>
            <a:pPr marL="0" indent="0">
              <a:buNone/>
            </a:pPr>
            <a:r>
              <a:rPr lang="en-US" sz="1600" dirty="0" smtClean="0"/>
              <a:t>Lab 2 – Resistors and Ohm’s Law			8-12</a:t>
            </a:r>
          </a:p>
          <a:p>
            <a:pPr marL="0" indent="0">
              <a:buNone/>
            </a:pPr>
            <a:r>
              <a:rPr lang="en-US" sz="1600" dirty="0" smtClean="0"/>
              <a:t>Lab 3 – Resistors and </a:t>
            </a:r>
            <a:r>
              <a:rPr lang="en-US" sz="1600" dirty="0" err="1" smtClean="0"/>
              <a:t>Multisim</a:t>
            </a:r>
            <a:r>
              <a:rPr lang="en-US" sz="1600" dirty="0" smtClean="0"/>
              <a:t>				13-19</a:t>
            </a:r>
          </a:p>
          <a:p>
            <a:pPr marL="0" indent="0">
              <a:buNone/>
            </a:pPr>
            <a:r>
              <a:rPr lang="en-US" sz="1600" dirty="0" smtClean="0"/>
              <a:t>Lab 4 – Test Equipment 1				20-26</a:t>
            </a:r>
          </a:p>
          <a:p>
            <a:pPr marL="0" indent="0">
              <a:buNone/>
            </a:pPr>
            <a:r>
              <a:rPr lang="en-US" sz="1600" dirty="0" smtClean="0"/>
              <a:t>Lab 5 – Capacitors and Inductors			27-30</a:t>
            </a:r>
          </a:p>
          <a:p>
            <a:pPr marL="0" indent="0">
              <a:buNone/>
            </a:pPr>
            <a:r>
              <a:rPr lang="en-US" sz="1600" dirty="0" smtClean="0"/>
              <a:t>Lab 6 – Learn to Solder				31-35</a:t>
            </a:r>
          </a:p>
          <a:p>
            <a:pPr marL="0" indent="0">
              <a:buNone/>
            </a:pPr>
            <a:r>
              <a:rPr lang="en-US" sz="1600" dirty="0" smtClean="0"/>
              <a:t>Lab 7 – Component Identification/First Solder Kit		36-41</a:t>
            </a:r>
          </a:p>
          <a:p>
            <a:pPr marL="0" indent="0">
              <a:buNone/>
            </a:pPr>
            <a:r>
              <a:rPr lang="en-US" sz="1600" dirty="0" smtClean="0"/>
              <a:t>Lab 8 – 555 Timer					42-47</a:t>
            </a:r>
          </a:p>
          <a:p>
            <a:pPr marL="0" indent="0">
              <a:buNone/>
            </a:pPr>
            <a:r>
              <a:rPr lang="en-US" sz="1600" dirty="0" smtClean="0"/>
              <a:t>Lab 9 – Filters					48-53</a:t>
            </a:r>
          </a:p>
          <a:p>
            <a:pPr marL="0" indent="0">
              <a:buNone/>
            </a:pPr>
            <a:r>
              <a:rPr lang="en-US" sz="1600" dirty="0" smtClean="0"/>
              <a:t>Lab 10 – Changing a Square Wave to a Sine Wave		54-58</a:t>
            </a:r>
          </a:p>
          <a:p>
            <a:pPr marL="0" indent="0">
              <a:buNone/>
            </a:pPr>
            <a:r>
              <a:rPr lang="en-US" sz="1600" dirty="0" smtClean="0"/>
              <a:t>Lab 11 – Troubleshoot Home Electronics/Testing TTL Chips	59-64</a:t>
            </a:r>
          </a:p>
          <a:p>
            <a:pPr marL="0" indent="0">
              <a:buNone/>
            </a:pPr>
            <a:r>
              <a:rPr lang="en-US" sz="1600" dirty="0" smtClean="0"/>
              <a:t>Lab 12 – </a:t>
            </a:r>
            <a:r>
              <a:rPr lang="en-US" sz="1600" dirty="0" err="1" smtClean="0"/>
              <a:t>Lissajous</a:t>
            </a:r>
            <a:r>
              <a:rPr lang="en-US" sz="1600" dirty="0" smtClean="0"/>
              <a:t> Pattern/Misc Troubleshooting		65-70</a:t>
            </a:r>
          </a:p>
          <a:p>
            <a:pPr marL="0" indent="0">
              <a:buNone/>
            </a:pPr>
            <a:r>
              <a:rPr lang="en-US" sz="1600" dirty="0" smtClean="0"/>
              <a:t>Lab 13 – AC to DC Power Supplies/Misc Troubleshooting	71-76</a:t>
            </a:r>
          </a:p>
          <a:p>
            <a:pPr marL="0" indent="0">
              <a:buNone/>
            </a:pPr>
            <a:r>
              <a:rPr lang="en-US" sz="1600" dirty="0" smtClean="0"/>
              <a:t>Lab 14 – ESD Precautions/Test LEDs/Misc Troubleshooting	77-82</a:t>
            </a:r>
          </a:p>
          <a:p>
            <a:pPr marL="0" indent="0">
              <a:buNone/>
            </a:pPr>
            <a:r>
              <a:rPr lang="en-US" sz="1600" dirty="0" smtClean="0"/>
              <a:t>Lab 15 – Plan, Prepare, Test Solder Kit			83-88</a:t>
            </a:r>
          </a:p>
          <a:p>
            <a:pPr marL="0" indent="0">
              <a:buNone/>
            </a:pPr>
            <a:r>
              <a:rPr lang="en-US" sz="1600" dirty="0" smtClean="0"/>
              <a:t>Lab 16 –  Final Soldering Kit				89-93</a:t>
            </a:r>
          </a:p>
          <a:p>
            <a:endParaRPr lang="en-US" sz="1600" dirty="0" smtClean="0"/>
          </a:p>
          <a:p>
            <a:endParaRPr lang="en-US" sz="1600" dirty="0" smtClean="0"/>
          </a:p>
          <a:p>
            <a:endParaRPr lang="en-US" sz="1600" dirty="0" smtClean="0"/>
          </a:p>
        </p:txBody>
      </p:sp>
      <p:sp>
        <p:nvSpPr>
          <p:cNvPr id="4" name="Footer Placeholder 3"/>
          <p:cNvSpPr>
            <a:spLocks noGrp="1"/>
          </p:cNvSpPr>
          <p:nvPr>
            <p:ph type="ftr" sz="quarter" idx="11"/>
          </p:nvPr>
        </p:nvSpPr>
        <p:spPr>
          <a:xfrm>
            <a:off x="838200" y="6356349"/>
            <a:ext cx="1952625" cy="365125"/>
          </a:xfrm>
        </p:spPr>
        <p:txBody>
          <a:bodyPr/>
          <a:lstStyle/>
          <a:p>
            <a:pPr algn="l"/>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pPr/>
              <a:t>2</a:t>
            </a:fld>
            <a:endParaRPr lang="en-US" dirty="0"/>
          </a:p>
        </p:txBody>
      </p:sp>
    </p:spTree>
    <p:extLst>
      <p:ext uri="{BB962C8B-B14F-4D97-AF65-F5344CB8AC3E}">
        <p14:creationId xmlns:p14="http://schemas.microsoft.com/office/powerpoint/2010/main" val="18683831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t>Lab 4 – Test Equipment 1</a:t>
            </a:r>
            <a:br>
              <a:rPr lang="en-US" dirty="0" smtClean="0"/>
            </a:br>
            <a:endParaRPr lang="en-US" dirty="0"/>
          </a:p>
        </p:txBody>
      </p:sp>
      <p:sp>
        <p:nvSpPr>
          <p:cNvPr id="4" name="Footer Placeholder 3"/>
          <p:cNvSpPr>
            <a:spLocks noGrp="1"/>
          </p:cNvSpPr>
          <p:nvPr>
            <p:ph type="ftr" sz="quarter" idx="11"/>
          </p:nvPr>
        </p:nvSpPr>
        <p:spPr>
          <a:xfrm>
            <a:off x="831850" y="6372058"/>
            <a:ext cx="2217821" cy="365125"/>
          </a:xfrm>
        </p:spPr>
        <p:txBody>
          <a:bodyPr/>
          <a:lstStyle/>
          <a:p>
            <a:pPr algn="l"/>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pPr/>
              <a:t>20</a:t>
            </a:fld>
            <a:endParaRPr lang="en-US"/>
          </a:p>
        </p:txBody>
      </p:sp>
    </p:spTree>
    <p:extLst>
      <p:ext uri="{BB962C8B-B14F-4D97-AF65-F5344CB8AC3E}">
        <p14:creationId xmlns:p14="http://schemas.microsoft.com/office/powerpoint/2010/main" val="13323070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21</a:t>
            </a:fld>
            <a:endParaRPr lang="en-US"/>
          </a:p>
        </p:txBody>
      </p:sp>
      <p:sp>
        <p:nvSpPr>
          <p:cNvPr id="6"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4 –Test Equipment 1 </a:t>
            </a:r>
            <a:endParaRPr lang="en-US" sz="4000" dirty="0"/>
          </a:p>
        </p:txBody>
      </p:sp>
      <p:sp>
        <p:nvSpPr>
          <p:cNvPr id="7" name="Content Placeholder 2"/>
          <p:cNvSpPr txBox="1">
            <a:spLocks/>
          </p:cNvSpPr>
          <p:nvPr/>
        </p:nvSpPr>
        <p:spPr>
          <a:xfrm>
            <a:off x="989358" y="1283856"/>
            <a:ext cx="10515600" cy="471761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Objective</a:t>
            </a:r>
          </a:p>
          <a:p>
            <a:pPr marL="0" indent="0">
              <a:buNone/>
            </a:pPr>
            <a:r>
              <a:rPr lang="en-US" sz="1900" dirty="0" smtClean="0"/>
              <a:t>	To learn how to use a oscilloscope and function generator </a:t>
            </a:r>
            <a:endParaRPr lang="en-US" sz="2100" dirty="0" smtClean="0"/>
          </a:p>
          <a:p>
            <a:r>
              <a:rPr lang="en-US" dirty="0" smtClean="0"/>
              <a:t>Equipment and Material</a:t>
            </a:r>
          </a:p>
          <a:p>
            <a:pPr marL="914400" lvl="2" indent="0">
              <a:buFont typeface="Arial" panose="020B0604020202020204" pitchFamily="34" charset="0"/>
              <a:buNone/>
            </a:pPr>
            <a:r>
              <a:rPr lang="en-US" dirty="0" smtClean="0"/>
              <a:t>Bench #6</a:t>
            </a:r>
          </a:p>
          <a:p>
            <a:pPr marL="914400" lvl="2" indent="0">
              <a:buFont typeface="Arial" panose="020B0604020202020204" pitchFamily="34" charset="0"/>
              <a:buNone/>
            </a:pPr>
            <a:r>
              <a:rPr lang="en-US" dirty="0" smtClean="0"/>
              <a:t>DMM Brand: GwInstek Model #: GDM-8245 SN: CL860332</a:t>
            </a:r>
          </a:p>
          <a:p>
            <a:pPr marL="914400" lvl="2" indent="0">
              <a:buFont typeface="Arial" panose="020B0604020202020204" pitchFamily="34" charset="0"/>
              <a:buNone/>
            </a:pPr>
            <a:r>
              <a:rPr lang="en-US" dirty="0" smtClean="0"/>
              <a:t>Oscilloscope Brand: Tektronix Model #: TDS220 SN: B083266</a:t>
            </a:r>
          </a:p>
          <a:p>
            <a:pPr marL="914400" lvl="2" indent="0">
              <a:buFont typeface="Arial" panose="020B0604020202020204" pitchFamily="34" charset="0"/>
              <a:buNone/>
            </a:pPr>
            <a:r>
              <a:rPr lang="en-US" dirty="0" smtClean="0"/>
              <a:t>Function Generator Brand: GwInstek Model #: GFG-8210 SN: C705245</a:t>
            </a:r>
          </a:p>
          <a:p>
            <a:r>
              <a:rPr lang="en-US" dirty="0" smtClean="0"/>
              <a:t>Research and Information</a:t>
            </a:r>
          </a:p>
          <a:p>
            <a:pPr marL="457200" lvl="1" indent="0">
              <a:buNone/>
            </a:pPr>
            <a:r>
              <a:rPr lang="en-US" sz="1600" dirty="0" smtClean="0"/>
              <a:t>How to use an oscilloscope </a:t>
            </a:r>
            <a:r>
              <a:rPr lang="en-US" sz="1600" dirty="0">
                <a:hlinkClick r:id="rId2"/>
              </a:rPr>
              <a:t>https://</a:t>
            </a:r>
            <a:r>
              <a:rPr lang="en-US" sz="1600" dirty="0" smtClean="0">
                <a:hlinkClick r:id="rId2"/>
              </a:rPr>
              <a:t>www.youtube.com/watch?v=dTPHSDoWKU0</a:t>
            </a:r>
            <a:endParaRPr lang="en-US" sz="1600" dirty="0" smtClean="0"/>
          </a:p>
          <a:p>
            <a:pPr marL="457200" lvl="1" indent="0">
              <a:buNone/>
            </a:pPr>
            <a:r>
              <a:rPr lang="en-US" sz="1600" dirty="0" smtClean="0"/>
              <a:t>How to use an oscilloscope </a:t>
            </a:r>
            <a:r>
              <a:rPr lang="en-US" sz="1600" dirty="0" smtClean="0">
                <a:hlinkClick r:id="rId3"/>
              </a:rPr>
              <a:t>https</a:t>
            </a:r>
            <a:r>
              <a:rPr lang="en-US" sz="1600" dirty="0">
                <a:hlinkClick r:id="rId3"/>
              </a:rPr>
              <a:t>://</a:t>
            </a:r>
            <a:r>
              <a:rPr lang="en-US" sz="1600" dirty="0" smtClean="0">
                <a:hlinkClick r:id="rId3"/>
              </a:rPr>
              <a:t>www.youtube.com/watch?v=zHEQEnG5GSw</a:t>
            </a:r>
            <a:endParaRPr lang="en-US" sz="1600" dirty="0" smtClean="0"/>
          </a:p>
          <a:p>
            <a:pPr marL="457200" lvl="1" indent="0">
              <a:buNone/>
            </a:pPr>
            <a:r>
              <a:rPr lang="en-US" sz="1600" dirty="0" smtClean="0"/>
              <a:t>How to use an oscilloscope </a:t>
            </a:r>
            <a:r>
              <a:rPr lang="en-US" sz="1600" dirty="0" smtClean="0">
                <a:hlinkClick r:id="rId4"/>
              </a:rPr>
              <a:t>https</a:t>
            </a:r>
            <a:r>
              <a:rPr lang="en-US" sz="1600" dirty="0">
                <a:hlinkClick r:id="rId4"/>
              </a:rPr>
              <a:t>://</a:t>
            </a:r>
            <a:r>
              <a:rPr lang="en-US" sz="1600" dirty="0" smtClean="0">
                <a:hlinkClick r:id="rId4"/>
              </a:rPr>
              <a:t>www.youtube.com/watch?v=7nwIIPN9QEY</a:t>
            </a:r>
            <a:endParaRPr lang="en-US" sz="1600" dirty="0" smtClean="0"/>
          </a:p>
          <a:p>
            <a:pPr marL="457200" lvl="1" indent="0">
              <a:buNone/>
            </a:pPr>
            <a:r>
              <a:rPr lang="en-US" sz="1600" dirty="0" smtClean="0"/>
              <a:t>AC vs. DC                                </a:t>
            </a:r>
            <a:r>
              <a:rPr lang="en-US" sz="1600" dirty="0" smtClean="0">
                <a:hlinkClick r:id="rId5"/>
              </a:rPr>
              <a:t>https</a:t>
            </a:r>
            <a:r>
              <a:rPr lang="en-US" sz="1600" dirty="0">
                <a:hlinkClick r:id="rId5"/>
              </a:rPr>
              <a:t>://</a:t>
            </a:r>
            <a:r>
              <a:rPr lang="en-US" sz="1600" dirty="0" smtClean="0">
                <a:hlinkClick r:id="rId5"/>
              </a:rPr>
              <a:t>www.youtube.com/watch?v=8VEg6L2QG5o</a:t>
            </a:r>
            <a:endParaRPr lang="en-US" sz="1600" dirty="0" smtClean="0"/>
          </a:p>
          <a:p>
            <a:pPr marL="457200" lvl="1" indent="0">
              <a:buNone/>
            </a:pPr>
            <a:r>
              <a:rPr lang="en-US" sz="1600" dirty="0" smtClean="0"/>
              <a:t>Using an oscilloscope with AC </a:t>
            </a:r>
            <a:r>
              <a:rPr lang="en-US" sz="1600" dirty="0" smtClean="0">
                <a:hlinkClick r:id="rId6"/>
              </a:rPr>
              <a:t>https</a:t>
            </a:r>
            <a:r>
              <a:rPr lang="en-US" sz="1600" dirty="0">
                <a:hlinkClick r:id="rId6"/>
              </a:rPr>
              <a:t>://</a:t>
            </a:r>
            <a:r>
              <a:rPr lang="en-US" sz="1600" dirty="0" smtClean="0">
                <a:hlinkClick r:id="rId6"/>
              </a:rPr>
              <a:t>www.youtube.com/watch?v=g0tBJlOEz00</a:t>
            </a:r>
            <a:endParaRPr lang="en-US" sz="1600" dirty="0" smtClean="0"/>
          </a:p>
          <a:p>
            <a:pPr marL="457200" lvl="1" indent="0">
              <a:buNone/>
            </a:pPr>
            <a:r>
              <a:rPr lang="en-US" sz="1600" dirty="0" smtClean="0"/>
              <a:t> Oscilloscope trigger levels </a:t>
            </a:r>
            <a:r>
              <a:rPr lang="en-US" sz="1600" dirty="0" smtClean="0">
                <a:hlinkClick r:id="rId7"/>
              </a:rPr>
              <a:t>https</a:t>
            </a:r>
            <a:r>
              <a:rPr lang="en-US" sz="1600" dirty="0">
                <a:hlinkClick r:id="rId7"/>
              </a:rPr>
              <a:t>://</a:t>
            </a:r>
            <a:r>
              <a:rPr lang="en-US" sz="1600" dirty="0" smtClean="0">
                <a:hlinkClick r:id="rId7"/>
              </a:rPr>
              <a:t>www.youtube.com/watch?v=OFGm-Pel4Hg</a:t>
            </a:r>
            <a:endParaRPr lang="en-US" sz="1600" dirty="0" smtClean="0"/>
          </a:p>
          <a:p>
            <a:pPr marL="457200" lvl="1" indent="0">
              <a:buNone/>
            </a:pPr>
            <a:r>
              <a:rPr lang="en-US" sz="1600" dirty="0" smtClean="0"/>
              <a:t> How to use a function generator </a:t>
            </a:r>
            <a:r>
              <a:rPr lang="en-US" sz="1600" dirty="0" smtClean="0">
                <a:hlinkClick r:id="rId8"/>
              </a:rPr>
              <a:t>https</a:t>
            </a:r>
            <a:r>
              <a:rPr lang="en-US" sz="1600" dirty="0">
                <a:hlinkClick r:id="rId8"/>
              </a:rPr>
              <a:t>://</a:t>
            </a:r>
            <a:r>
              <a:rPr lang="en-US" sz="1600" dirty="0" smtClean="0">
                <a:hlinkClick r:id="rId8"/>
              </a:rPr>
              <a:t>www.youtube.com/watch?v=Zink6v6TXk4</a:t>
            </a:r>
            <a:endParaRPr lang="en-US" sz="1600" dirty="0" smtClean="0"/>
          </a:p>
          <a:p>
            <a:pPr marL="457200" lvl="1" indent="0">
              <a:buNone/>
            </a:pPr>
            <a:endParaRPr lang="en-US" sz="1600" dirty="0"/>
          </a:p>
        </p:txBody>
      </p:sp>
    </p:spTree>
    <p:extLst>
      <p:ext uri="{BB962C8B-B14F-4D97-AF65-F5344CB8AC3E}">
        <p14:creationId xmlns:p14="http://schemas.microsoft.com/office/powerpoint/2010/main" val="1825987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38200" y="1552575"/>
            <a:ext cx="10515600" cy="4624388"/>
          </a:xfrm>
        </p:spPr>
        <p:txBody>
          <a:bodyPr>
            <a:normAutofit/>
          </a:bodyPr>
          <a:lstStyle/>
          <a:p>
            <a:pPr marL="0" indent="0" algn="ctr">
              <a:buNone/>
            </a:pPr>
            <a:r>
              <a:rPr lang="en-US" u="sng" dirty="0" smtClean="0"/>
              <a:t>Procedure:</a:t>
            </a:r>
          </a:p>
          <a:p>
            <a:pPr marL="0" indent="0" algn="ctr">
              <a:buNone/>
            </a:pPr>
            <a:r>
              <a:rPr lang="en-US" sz="1600" dirty="0" smtClean="0"/>
              <a:t>The function generator was set up to provide a 100Hz sine wave with a peak to peak voltage of 1V. An oscilloscope was used to measure the period of the wave, the amplitude of the wave, and the rise time and fall time of the wave. The function generator was then set to provide a 1kHz square with a peak to peak voltage of 5 with a 50% duty cycle. The oscilloscope was used to measure the period, pulse width, amplitude, and rise/fall time of the wave. The duty cycle was then set to 80/20 and the measurements were made again. Finally the function generator was set so that a square wave would pulse high for 100ms in a 1000ms period and the period, pulse width, and amplitude were measured using the oscilloscope. </a:t>
            </a:r>
          </a:p>
          <a:p>
            <a:pPr marL="0" indent="0" algn="ctr">
              <a:buNone/>
            </a:pPr>
            <a:r>
              <a:rPr lang="en-US" u="sng" dirty="0" smtClean="0"/>
              <a:t/>
            </a:r>
            <a:br>
              <a:rPr lang="en-US" u="sng" dirty="0" smtClean="0"/>
            </a:br>
            <a:endParaRPr lang="en-US" u="sng" dirty="0" smtClean="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22</a:t>
            </a:fld>
            <a:endParaRPr lang="en-US"/>
          </a:p>
        </p:txBody>
      </p:sp>
      <p:sp>
        <p:nvSpPr>
          <p:cNvPr id="9"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4 –Test Equipment 1 </a:t>
            </a:r>
            <a:endParaRPr lang="en-US" sz="4000" dirty="0"/>
          </a:p>
        </p:txBody>
      </p:sp>
    </p:spTree>
    <p:extLst>
      <p:ext uri="{BB962C8B-B14F-4D97-AF65-F5344CB8AC3E}">
        <p14:creationId xmlns:p14="http://schemas.microsoft.com/office/powerpoint/2010/main" val="2979538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23</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897" y="1137113"/>
            <a:ext cx="5656119" cy="3174636"/>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1929" y="1137113"/>
            <a:ext cx="4463903" cy="250547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5915" y="4396974"/>
            <a:ext cx="3884952" cy="218052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897" y="2916833"/>
            <a:ext cx="2485264" cy="1394916"/>
          </a:xfrm>
          <a:prstGeom prst="rect">
            <a:avLst/>
          </a:prstGeom>
        </p:spPr>
      </p:pic>
      <p:sp>
        <p:nvSpPr>
          <p:cNvPr id="12" name="TextBox 11"/>
          <p:cNvSpPr txBox="1"/>
          <p:nvPr/>
        </p:nvSpPr>
        <p:spPr>
          <a:xfrm>
            <a:off x="1491661" y="4356285"/>
            <a:ext cx="3064589" cy="369332"/>
          </a:xfrm>
          <a:prstGeom prst="rect">
            <a:avLst/>
          </a:prstGeom>
          <a:noFill/>
        </p:spPr>
        <p:txBody>
          <a:bodyPr wrap="square" rtlCol="0">
            <a:spAutoFit/>
          </a:bodyPr>
          <a:lstStyle/>
          <a:p>
            <a:pPr algn="ctr"/>
            <a:r>
              <a:rPr lang="en-US" dirty="0" smtClean="0"/>
              <a:t>Sine wave measurements.</a:t>
            </a:r>
            <a:endParaRPr lang="en-US" dirty="0"/>
          </a:p>
        </p:txBody>
      </p:sp>
      <p:sp>
        <p:nvSpPr>
          <p:cNvPr id="13" name="TextBox 12"/>
          <p:cNvSpPr txBox="1"/>
          <p:nvPr/>
        </p:nvSpPr>
        <p:spPr>
          <a:xfrm>
            <a:off x="7546097" y="3674451"/>
            <a:ext cx="3064589" cy="646331"/>
          </a:xfrm>
          <a:prstGeom prst="rect">
            <a:avLst/>
          </a:prstGeom>
          <a:noFill/>
        </p:spPr>
        <p:txBody>
          <a:bodyPr wrap="square" rtlCol="0">
            <a:spAutoFit/>
          </a:bodyPr>
          <a:lstStyle/>
          <a:p>
            <a:pPr algn="ctr"/>
            <a:r>
              <a:rPr lang="en-US" dirty="0" smtClean="0"/>
              <a:t>80/20 duty cycle square wave measurements.</a:t>
            </a:r>
            <a:endParaRPr lang="en-US" dirty="0"/>
          </a:p>
        </p:txBody>
      </p:sp>
      <p:sp>
        <p:nvSpPr>
          <p:cNvPr id="14" name="TextBox 13"/>
          <p:cNvSpPr txBox="1"/>
          <p:nvPr/>
        </p:nvSpPr>
        <p:spPr>
          <a:xfrm>
            <a:off x="4071326" y="5425160"/>
            <a:ext cx="3064589" cy="646331"/>
          </a:xfrm>
          <a:prstGeom prst="rect">
            <a:avLst/>
          </a:prstGeom>
          <a:noFill/>
        </p:spPr>
        <p:txBody>
          <a:bodyPr wrap="square" rtlCol="0">
            <a:spAutoFit/>
          </a:bodyPr>
          <a:lstStyle/>
          <a:p>
            <a:pPr algn="ctr"/>
            <a:r>
              <a:rPr lang="en-US" dirty="0" smtClean="0"/>
              <a:t>10/90 duty cycle square wave measurements.</a:t>
            </a:r>
            <a:endParaRPr lang="en-US" dirty="0"/>
          </a:p>
        </p:txBody>
      </p:sp>
      <p:sp>
        <p:nvSpPr>
          <p:cNvPr id="15"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4 –Test Equipment 1 </a:t>
            </a:r>
            <a:endParaRPr lang="en-US" sz="4000" dirty="0"/>
          </a:p>
        </p:txBody>
      </p:sp>
    </p:spTree>
    <p:extLst>
      <p:ext uri="{BB962C8B-B14F-4D97-AF65-F5344CB8AC3E}">
        <p14:creationId xmlns:p14="http://schemas.microsoft.com/office/powerpoint/2010/main" val="2515559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24</a:t>
            </a:fld>
            <a:endParaRPr lang="en-US"/>
          </a:p>
        </p:txBody>
      </p:sp>
      <p:sp>
        <p:nvSpPr>
          <p:cNvPr id="6"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4 –Test equipment 1 </a:t>
            </a:r>
            <a:endParaRPr lang="en-US" sz="4000" dirty="0"/>
          </a:p>
        </p:txBody>
      </p:sp>
      <p:graphicFrame>
        <p:nvGraphicFramePr>
          <p:cNvPr id="9" name="Table 8"/>
          <p:cNvGraphicFramePr>
            <a:graphicFrameLocks noGrp="1"/>
          </p:cNvGraphicFramePr>
          <p:nvPr>
            <p:extLst>
              <p:ext uri="{D42A27DB-BD31-4B8C-83A1-F6EECF244321}">
                <p14:modId xmlns:p14="http://schemas.microsoft.com/office/powerpoint/2010/main" val="630615328"/>
              </p:ext>
            </p:extLst>
          </p:nvPr>
        </p:nvGraphicFramePr>
        <p:xfrm>
          <a:off x="838200" y="1630114"/>
          <a:ext cx="5071335" cy="4513760"/>
        </p:xfrm>
        <a:graphic>
          <a:graphicData uri="http://schemas.openxmlformats.org/drawingml/2006/table">
            <a:tbl>
              <a:tblPr/>
              <a:tblGrid>
                <a:gridCol w="286330"/>
                <a:gridCol w="528608"/>
                <a:gridCol w="528608"/>
                <a:gridCol w="908546"/>
                <a:gridCol w="528608"/>
                <a:gridCol w="528608"/>
                <a:gridCol w="528608"/>
                <a:gridCol w="528608"/>
                <a:gridCol w="704811"/>
              </a:tblGrid>
              <a:tr h="165011">
                <a:tc>
                  <a:txBody>
                    <a:bodyPr/>
                    <a:lstStyle/>
                    <a:p>
                      <a:pPr algn="l" fontAlgn="b"/>
                      <a:r>
                        <a:rPr lang="en-US" sz="1000" b="0" i="0" u="none" strike="noStrike" dirty="0">
                          <a:solidFill>
                            <a:srgbClr val="000000"/>
                          </a:solidFill>
                          <a:effectLst/>
                          <a:latin typeface="Calibri" panose="020F0502020204030204" pitchFamily="34" charset="0"/>
                        </a:rPr>
                        <a:t>1.a.</a:t>
                      </a:r>
                    </a:p>
                  </a:txBody>
                  <a:tcPr marL="8251" marR="8251" marT="8251" marB="0" anchor="b">
                    <a:lnL>
                      <a:noFill/>
                    </a:lnL>
                    <a:lnR>
                      <a:noFill/>
                    </a:lnR>
                    <a:lnT>
                      <a:noFill/>
                    </a:lnT>
                    <a:lnB>
                      <a:noFill/>
                    </a:lnB>
                  </a:tcPr>
                </a:tc>
                <a:tc gridSpan="7">
                  <a:txBody>
                    <a:bodyPr/>
                    <a:lstStyle/>
                    <a:p>
                      <a:pPr algn="l" fontAlgn="b"/>
                      <a:r>
                        <a:rPr lang="en-US" sz="1000" b="0" i="0" u="none" strike="noStrike">
                          <a:solidFill>
                            <a:srgbClr val="000000"/>
                          </a:solidFill>
                          <a:effectLst/>
                          <a:latin typeface="Calibri" panose="020F0502020204030204" pitchFamily="34" charset="0"/>
                        </a:rPr>
                        <a:t>Set up the Function Generator to provide a 100Hz sine wave at 1V P-P.</a:t>
                      </a:r>
                    </a:p>
                  </a:txBody>
                  <a:tcPr marL="8251" marR="8251" marT="8251"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a:noFill/>
                    </a:lnT>
                    <a:lnB>
                      <a:noFill/>
                    </a:lnB>
                  </a:tcPr>
                </a:tc>
              </a:tr>
              <a:tr h="165011">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a:noFill/>
                    </a:lnT>
                    <a:lnB>
                      <a:noFill/>
                    </a:lnB>
                  </a:tcPr>
                </a:tc>
                <a:tc gridSpan="4">
                  <a:txBody>
                    <a:bodyPr/>
                    <a:lstStyle/>
                    <a:p>
                      <a:pPr algn="l" fontAlgn="b"/>
                      <a:r>
                        <a:rPr lang="en-US" sz="1000" b="0" i="0" u="none" strike="noStrike">
                          <a:solidFill>
                            <a:srgbClr val="000000"/>
                          </a:solidFill>
                          <a:effectLst/>
                          <a:latin typeface="Calibri" panose="020F0502020204030204" pitchFamily="34" charset="0"/>
                        </a:rPr>
                        <a:t>Record the settings of the Function Generator.</a:t>
                      </a:r>
                    </a:p>
                  </a:txBody>
                  <a:tcPr marL="8251" marR="8251" marT="8251"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a:noFill/>
                    </a:lnT>
                    <a:lnB>
                      <a:noFill/>
                    </a:lnB>
                  </a:tcPr>
                </a:tc>
              </a:tr>
              <a:tr h="241466">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a:noFill/>
                    </a:lnT>
                    <a:lnB>
                      <a:noFill/>
                    </a:lnB>
                  </a:tcPr>
                </a:tc>
                <a:tc gridSpan="3">
                  <a:txBody>
                    <a:bodyPr/>
                    <a:lstStyle/>
                    <a:p>
                      <a:pPr algn="l" fontAlgn="b"/>
                      <a:r>
                        <a:rPr lang="en-US" sz="1000" b="0" i="0" u="none" strike="noStrike">
                          <a:solidFill>
                            <a:srgbClr val="000000"/>
                          </a:solidFill>
                          <a:effectLst/>
                          <a:latin typeface="Calibri" panose="020F0502020204030204" pitchFamily="34" charset="0"/>
                        </a:rPr>
                        <a:t>Range was set to 100Hz</a:t>
                      </a:r>
                    </a:p>
                  </a:txBody>
                  <a:tcPr marL="8251" marR="8251" marT="8251"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 </a:t>
                      </a:r>
                    </a:p>
                  </a:txBody>
                  <a:tcPr marL="8251" marR="8251" marT="825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51" marR="8251" marT="825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51" marR="8251" marT="825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51" marR="8251" marT="825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51" marR="8251" marT="8251" marB="0" anchor="b">
                    <a:lnL>
                      <a:noFill/>
                    </a:lnL>
                    <a:lnR>
                      <a:noFill/>
                    </a:lnR>
                    <a:lnT>
                      <a:noFill/>
                    </a:lnT>
                    <a:lnB w="6350" cap="flat" cmpd="sng" algn="ctr">
                      <a:solidFill>
                        <a:srgbClr val="000000"/>
                      </a:solidFill>
                      <a:prstDash val="solid"/>
                      <a:round/>
                      <a:headEnd type="none" w="med" len="med"/>
                      <a:tailEnd type="none" w="med" len="med"/>
                    </a:lnB>
                  </a:tcPr>
                </a:tc>
              </a:tr>
              <a:tr h="241466">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a:noFill/>
                    </a:lnT>
                    <a:lnB>
                      <a:noFill/>
                    </a:lnB>
                  </a:tcPr>
                </a:tc>
                <a:tc gridSpan="3">
                  <a:txBody>
                    <a:bodyPr/>
                    <a:lstStyle/>
                    <a:p>
                      <a:pPr algn="l" fontAlgn="b"/>
                      <a:r>
                        <a:rPr lang="en-US" sz="1000" b="0" i="0" u="none" strike="noStrike">
                          <a:solidFill>
                            <a:srgbClr val="000000"/>
                          </a:solidFill>
                          <a:effectLst/>
                          <a:latin typeface="Calibri" panose="020F0502020204030204" pitchFamily="34" charset="0"/>
                        </a:rPr>
                        <a:t>The wave type was sine</a:t>
                      </a:r>
                    </a:p>
                  </a:txBody>
                  <a:tcPr marL="8251" marR="8251" marT="8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 </a:t>
                      </a:r>
                    </a:p>
                  </a:txBody>
                  <a:tcPr marL="8251" marR="8251" marT="8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51" marR="8251" marT="8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51" marR="8251" marT="8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51" marR="8251" marT="8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51" marR="8251" marT="8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1466">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a:noFill/>
                    </a:lnT>
                    <a:lnB>
                      <a:noFill/>
                    </a:lnB>
                  </a:tcPr>
                </a:tc>
                <a:tc gridSpan="4">
                  <a:txBody>
                    <a:bodyPr/>
                    <a:lstStyle/>
                    <a:p>
                      <a:pPr algn="l" fontAlgn="b"/>
                      <a:r>
                        <a:rPr lang="en-US" sz="1000" b="0" i="0" u="none" strike="noStrike" dirty="0">
                          <a:solidFill>
                            <a:srgbClr val="000000"/>
                          </a:solidFill>
                          <a:effectLst/>
                          <a:latin typeface="Calibri" panose="020F0502020204030204" pitchFamily="34" charset="0"/>
                        </a:rPr>
                        <a:t>The amplitude adjustment was pulled out</a:t>
                      </a:r>
                    </a:p>
                  </a:txBody>
                  <a:tcPr marL="8251" marR="8251" marT="8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 </a:t>
                      </a:r>
                    </a:p>
                  </a:txBody>
                  <a:tcPr marL="8251" marR="8251" marT="8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51" marR="8251" marT="8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51" marR="8251" marT="8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51" marR="8251" marT="8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1466">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a:noFill/>
                    </a:lnT>
                    <a:lnB>
                      <a:noFill/>
                    </a:lnB>
                  </a:tcPr>
                </a:tc>
                <a:tc gridSpan="3">
                  <a:txBody>
                    <a:bodyPr/>
                    <a:lstStyle/>
                    <a:p>
                      <a:pPr algn="l" fontAlgn="b"/>
                      <a:r>
                        <a:rPr lang="en-US" sz="1000" b="0" i="0" u="none" strike="noStrike" dirty="0">
                          <a:solidFill>
                            <a:srgbClr val="000000"/>
                          </a:solidFill>
                          <a:effectLst/>
                          <a:latin typeface="Calibri" panose="020F0502020204030204" pitchFamily="34" charset="0"/>
                        </a:rPr>
                        <a:t>100.13Hz was read on the screen</a:t>
                      </a:r>
                    </a:p>
                  </a:txBody>
                  <a:tcPr marL="8251" marR="8251" marT="8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 </a:t>
                      </a:r>
                    </a:p>
                  </a:txBody>
                  <a:tcPr marL="8251" marR="8251" marT="8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51" marR="8251" marT="8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51" marR="8251" marT="8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51" marR="8251" marT="8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51" marR="8251" marT="8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011">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Calibri" panose="020F0502020204030204" pitchFamily="34" charset="0"/>
                      </a:endParaRPr>
                    </a:p>
                  </a:txBody>
                  <a:tcPr marL="8251" marR="8251" marT="8251"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w="6350" cap="flat" cmpd="sng" algn="ctr">
                      <a:solidFill>
                        <a:srgbClr val="000000"/>
                      </a:solidFill>
                      <a:prstDash val="solid"/>
                      <a:round/>
                      <a:headEnd type="none" w="med" len="med"/>
                      <a:tailEnd type="none" w="med" len="med"/>
                    </a:lnT>
                    <a:lnB>
                      <a:noFill/>
                    </a:lnB>
                  </a:tcPr>
                </a:tc>
              </a:tr>
              <a:tr h="165011">
                <a:tc>
                  <a:txBody>
                    <a:bodyPr/>
                    <a:lstStyle/>
                    <a:p>
                      <a:pPr algn="l" fontAlgn="b"/>
                      <a:r>
                        <a:rPr lang="en-US" sz="1000" b="0" i="0" u="none" strike="noStrike">
                          <a:solidFill>
                            <a:srgbClr val="000000"/>
                          </a:solidFill>
                          <a:effectLst/>
                          <a:latin typeface="Calibri" panose="020F0502020204030204" pitchFamily="34" charset="0"/>
                        </a:rPr>
                        <a:t>1.b.</a:t>
                      </a:r>
                    </a:p>
                  </a:txBody>
                  <a:tcPr marL="8251" marR="8251" marT="8251" marB="0" anchor="b">
                    <a:lnL>
                      <a:noFill/>
                    </a:lnL>
                    <a:lnR>
                      <a:noFill/>
                    </a:lnR>
                    <a:lnT>
                      <a:noFill/>
                    </a:lnT>
                    <a:lnB>
                      <a:noFill/>
                    </a:lnB>
                  </a:tcPr>
                </a:tc>
                <a:tc gridSpan="8">
                  <a:txBody>
                    <a:bodyPr/>
                    <a:lstStyle/>
                    <a:p>
                      <a:pPr algn="l" fontAlgn="b"/>
                      <a:r>
                        <a:rPr lang="en-US" sz="1000" b="0" i="0" u="none" strike="noStrike" dirty="0">
                          <a:solidFill>
                            <a:srgbClr val="000000"/>
                          </a:solidFill>
                          <a:effectLst/>
                          <a:latin typeface="Calibri" panose="020F0502020204030204" pitchFamily="34" charset="0"/>
                        </a:rPr>
                        <a:t>Use an Oscilloscope to verify the output of the function generator.  Record the settings of the</a:t>
                      </a:r>
                    </a:p>
                  </a:txBody>
                  <a:tcPr marL="8251" marR="8251" marT="8251"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5011">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a:noFill/>
                    </a:lnT>
                    <a:lnB>
                      <a:noFill/>
                    </a:lnB>
                  </a:tcPr>
                </a:tc>
                <a:tc gridSpan="2">
                  <a:txBody>
                    <a:bodyPr/>
                    <a:lstStyle/>
                    <a:p>
                      <a:pPr algn="l" fontAlgn="b"/>
                      <a:r>
                        <a:rPr lang="en-US" sz="1000" b="0" i="0" u="none" strike="noStrike">
                          <a:solidFill>
                            <a:srgbClr val="000000"/>
                          </a:solidFill>
                          <a:effectLst/>
                          <a:latin typeface="Calibri" panose="020F0502020204030204" pitchFamily="34" charset="0"/>
                        </a:rPr>
                        <a:t>Oscilloscope.</a:t>
                      </a:r>
                    </a:p>
                  </a:txBody>
                  <a:tcPr marL="8251" marR="8251" marT="8251" marB="0" anchor="b">
                    <a:lnL>
                      <a:noFill/>
                    </a:lnL>
                    <a:lnR>
                      <a:noFill/>
                    </a:lnR>
                    <a:lnT>
                      <a:noFill/>
                    </a:lnT>
                    <a:lnB>
                      <a:noFill/>
                    </a:lnB>
                  </a:tcPr>
                </a:tc>
                <a:tc hMerge="1">
                  <a:txBody>
                    <a:bodyPr/>
                    <a:lstStyle/>
                    <a:p>
                      <a:endParaRPr lang="en-US"/>
                    </a:p>
                  </a:txBody>
                  <a:tcPr/>
                </a:tc>
                <a:tc gridSpan="6">
                  <a:txBody>
                    <a:bodyPr/>
                    <a:lstStyle/>
                    <a:p>
                      <a:pPr algn="l" fontAlgn="b"/>
                      <a:r>
                        <a:rPr lang="en-US" sz="1000" b="0" i="0" u="none" strike="noStrike">
                          <a:solidFill>
                            <a:srgbClr val="000000"/>
                          </a:solidFill>
                          <a:effectLst/>
                          <a:latin typeface="Calibri" panose="020F0502020204030204" pitchFamily="34" charset="0"/>
                        </a:rPr>
                        <a:t>(Horiz scale  X # of divisions = period.  Vert scale X # of div = amplitude)</a:t>
                      </a:r>
                    </a:p>
                  </a:txBody>
                  <a:tcPr marL="8251" marR="8251" marT="8251"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41466">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a:noFill/>
                    </a:lnT>
                    <a:lnB>
                      <a:noFill/>
                    </a:lnB>
                  </a:tcPr>
                </a:tc>
                <a:tc gridSpan="4">
                  <a:txBody>
                    <a:bodyPr/>
                    <a:lstStyle/>
                    <a:p>
                      <a:pPr algn="l" fontAlgn="b"/>
                      <a:r>
                        <a:rPr lang="en-US" sz="1000" b="0" i="0" u="none" strike="noStrike">
                          <a:solidFill>
                            <a:srgbClr val="000000"/>
                          </a:solidFill>
                          <a:effectLst/>
                          <a:latin typeface="Calibri" panose="020F0502020204030204" pitchFamily="34" charset="0"/>
                        </a:rPr>
                        <a:t>The oscilloscope was set to 500mV per division</a:t>
                      </a:r>
                    </a:p>
                  </a:txBody>
                  <a:tcPr marL="8251" marR="8251" marT="8251"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 </a:t>
                      </a:r>
                    </a:p>
                  </a:txBody>
                  <a:tcPr marL="8251" marR="8251" marT="825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51" marR="8251" marT="825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51" marR="8251" marT="825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51" marR="8251" marT="8251" marB="0" anchor="b">
                    <a:lnL>
                      <a:noFill/>
                    </a:lnL>
                    <a:lnR>
                      <a:noFill/>
                    </a:lnR>
                    <a:lnT>
                      <a:noFill/>
                    </a:lnT>
                    <a:lnB w="6350" cap="flat" cmpd="sng" algn="ctr">
                      <a:solidFill>
                        <a:srgbClr val="000000"/>
                      </a:solidFill>
                      <a:prstDash val="solid"/>
                      <a:round/>
                      <a:headEnd type="none" w="med" len="med"/>
                      <a:tailEnd type="none" w="med" len="med"/>
                    </a:lnB>
                  </a:tcPr>
                </a:tc>
              </a:tr>
              <a:tr h="241466">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a:noFill/>
                    </a:lnT>
                    <a:lnB>
                      <a:noFill/>
                    </a:lnB>
                  </a:tcPr>
                </a:tc>
                <a:tc gridSpan="2">
                  <a:txBody>
                    <a:bodyPr/>
                    <a:lstStyle/>
                    <a:p>
                      <a:pPr algn="l" fontAlgn="b"/>
                      <a:r>
                        <a:rPr lang="en-US" sz="1000" b="0" i="0" u="none" strike="noStrike">
                          <a:solidFill>
                            <a:srgbClr val="000000"/>
                          </a:solidFill>
                          <a:effectLst/>
                          <a:latin typeface="Calibri" panose="020F0502020204030204" pitchFamily="34" charset="0"/>
                        </a:rPr>
                        <a:t>2.50ms per division</a:t>
                      </a:r>
                    </a:p>
                  </a:txBody>
                  <a:tcPr marL="8251" marR="8251" marT="8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 </a:t>
                      </a:r>
                    </a:p>
                  </a:txBody>
                  <a:tcPr marL="8251" marR="8251" marT="8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51" marR="8251" marT="8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51" marR="8251" marT="8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51" marR="8251" marT="8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51" marR="8251" marT="8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51" marR="8251" marT="8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70">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a:noFill/>
                    </a:lnT>
                    <a:lnB>
                      <a:noFill/>
                    </a:lnB>
                  </a:tcPr>
                </a:tc>
                <a:tc gridSpan="2">
                  <a:txBody>
                    <a:bodyPr/>
                    <a:lstStyle/>
                    <a:p>
                      <a:pPr algn="l" fontAlgn="b"/>
                      <a:r>
                        <a:rPr lang="en-US" sz="1000" b="0" i="0" u="none" strike="noStrike">
                          <a:solidFill>
                            <a:srgbClr val="000000"/>
                          </a:solidFill>
                          <a:effectLst/>
                          <a:latin typeface="Calibri" panose="020F0502020204030204" pitchFamily="34" charset="0"/>
                        </a:rPr>
                        <a:t>and had a trigger level of 180mV</a:t>
                      </a:r>
                    </a:p>
                  </a:txBody>
                  <a:tcPr marL="8251" marR="8251" marT="8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 </a:t>
                      </a:r>
                    </a:p>
                  </a:txBody>
                  <a:tcPr marL="8251" marR="8251" marT="8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51" marR="8251" marT="8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51" marR="8251" marT="8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51" marR="8251" marT="8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51" marR="8251" marT="8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51" marR="8251" marT="8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1466">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51" marR="8251" marT="8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51" marR="8251" marT="8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51" marR="8251" marT="8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51" marR="8251" marT="8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51" marR="8251" marT="8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51" marR="8251" marT="8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51" marR="8251" marT="8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51" marR="8251" marT="8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011">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w="6350" cap="flat" cmpd="sng" algn="ctr">
                      <a:solidFill>
                        <a:srgbClr val="000000"/>
                      </a:solidFill>
                      <a:prstDash val="solid"/>
                      <a:round/>
                      <a:headEnd type="none" w="med" len="med"/>
                      <a:tailEnd type="none" w="med" len="med"/>
                    </a:lnT>
                    <a:lnB>
                      <a:noFill/>
                    </a:lnB>
                  </a:tcPr>
                </a:tc>
              </a:tr>
              <a:tr h="165011">
                <a:tc>
                  <a:txBody>
                    <a:bodyPr/>
                    <a:lstStyle/>
                    <a:p>
                      <a:pPr algn="l" fontAlgn="b"/>
                      <a:r>
                        <a:rPr lang="en-US" sz="1000" b="0" i="0" u="none" strike="noStrike">
                          <a:solidFill>
                            <a:srgbClr val="000000"/>
                          </a:solidFill>
                          <a:effectLst/>
                          <a:latin typeface="Calibri" panose="020F0502020204030204" pitchFamily="34" charset="0"/>
                        </a:rPr>
                        <a:t>1.c.</a:t>
                      </a:r>
                    </a:p>
                  </a:txBody>
                  <a:tcPr marL="8251" marR="8251" marT="8251" marB="0" anchor="b">
                    <a:lnL>
                      <a:noFill/>
                    </a:lnL>
                    <a:lnR>
                      <a:noFill/>
                    </a:lnR>
                    <a:lnT>
                      <a:noFill/>
                    </a:lnT>
                    <a:lnB>
                      <a:noFill/>
                    </a:lnB>
                  </a:tcPr>
                </a:tc>
                <a:tc gridSpan="3">
                  <a:txBody>
                    <a:bodyPr/>
                    <a:lstStyle/>
                    <a:p>
                      <a:pPr algn="l" fontAlgn="b"/>
                      <a:r>
                        <a:rPr lang="en-US" sz="1000" b="0" i="0" u="none" strike="noStrike">
                          <a:solidFill>
                            <a:srgbClr val="000000"/>
                          </a:solidFill>
                          <a:effectLst/>
                          <a:latin typeface="Calibri" panose="020F0502020204030204" pitchFamily="34" charset="0"/>
                        </a:rPr>
                        <a:t>Measure the following:</a:t>
                      </a:r>
                    </a:p>
                  </a:txBody>
                  <a:tcPr marL="8251" marR="8251" marT="8251"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Units:</a:t>
                      </a:r>
                    </a:p>
                  </a:txBody>
                  <a:tcPr marL="8251" marR="8251" marT="8251" marB="0" anchor="b">
                    <a:lnL>
                      <a:noFill/>
                    </a:lnL>
                    <a:lnR>
                      <a:noFill/>
                    </a:lnR>
                    <a:lnT>
                      <a:noFill/>
                    </a:lnT>
                    <a:lnB>
                      <a:noFill/>
                    </a:lnB>
                  </a:tcPr>
                </a:tc>
              </a:tr>
              <a:tr h="241466">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a.</a:t>
                      </a:r>
                    </a:p>
                  </a:txBody>
                  <a:tcPr marL="8251" marR="8251" marT="8251" marB="0" anchor="b">
                    <a:lnL>
                      <a:noFill/>
                    </a:lnL>
                    <a:lnR>
                      <a:noFill/>
                    </a:lnR>
                    <a:lnT>
                      <a:noFill/>
                    </a:lnT>
                    <a:lnB>
                      <a:noFill/>
                    </a:lnB>
                  </a:tcPr>
                </a:tc>
                <a:tc gridSpan="2">
                  <a:txBody>
                    <a:bodyPr/>
                    <a:lstStyle/>
                    <a:p>
                      <a:pPr algn="l" fontAlgn="b"/>
                      <a:r>
                        <a:rPr lang="en-US" sz="1000" b="0" i="0" u="none" strike="noStrike">
                          <a:solidFill>
                            <a:srgbClr val="000000"/>
                          </a:solidFill>
                          <a:effectLst/>
                          <a:latin typeface="Calibri" panose="020F0502020204030204" pitchFamily="34" charset="0"/>
                        </a:rPr>
                        <a:t>Period of the sine wave</a:t>
                      </a:r>
                    </a:p>
                  </a:txBody>
                  <a:tcPr marL="8251" marR="8251" marT="8251" marB="0" anchor="b">
                    <a:lnL>
                      <a:noFill/>
                    </a:lnL>
                    <a:lnR>
                      <a:noFill/>
                    </a:lnR>
                    <a:lnT>
                      <a:noFill/>
                    </a:lnT>
                    <a:lnB>
                      <a:noFill/>
                    </a:lnB>
                  </a:tcPr>
                </a:tc>
                <a:tc hMerge="1">
                  <a:txBody>
                    <a:bodyPr/>
                    <a:lstStyle/>
                    <a:p>
                      <a:endParaRPr lang="en-US"/>
                    </a:p>
                  </a:txBody>
                  <a:tcPr/>
                </a:tc>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9.95</a:t>
                      </a:r>
                    </a:p>
                  </a:txBody>
                  <a:tcPr marL="8251" marR="8251" marT="825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ms</a:t>
                      </a:r>
                    </a:p>
                  </a:txBody>
                  <a:tcPr marL="8251" marR="8251" marT="8251" marB="0" anchor="b">
                    <a:lnL>
                      <a:noFill/>
                    </a:lnL>
                    <a:lnR>
                      <a:noFill/>
                    </a:lnR>
                    <a:lnT>
                      <a:noFill/>
                    </a:lnT>
                    <a:lnB w="6350" cap="flat" cmpd="sng" algn="ctr">
                      <a:solidFill>
                        <a:srgbClr val="000000"/>
                      </a:solidFill>
                      <a:prstDash val="solid"/>
                      <a:round/>
                      <a:headEnd type="none" w="med" len="med"/>
                      <a:tailEnd type="none" w="med" len="med"/>
                    </a:lnB>
                  </a:tcPr>
                </a:tc>
              </a:tr>
              <a:tr h="241466">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b.</a:t>
                      </a:r>
                    </a:p>
                  </a:txBody>
                  <a:tcPr marL="8251" marR="8251" marT="8251" marB="0" anchor="b">
                    <a:lnL>
                      <a:noFill/>
                    </a:lnL>
                    <a:lnR>
                      <a:noFill/>
                    </a:lnR>
                    <a:lnT>
                      <a:noFill/>
                    </a:lnT>
                    <a:lnB>
                      <a:noFill/>
                    </a:lnB>
                  </a:tcPr>
                </a:tc>
                <a:tc gridSpan="3">
                  <a:txBody>
                    <a:bodyPr/>
                    <a:lstStyle/>
                    <a:p>
                      <a:pPr algn="l" fontAlgn="b"/>
                      <a:r>
                        <a:rPr lang="en-US" sz="1000" b="0" i="0" u="none" strike="noStrike">
                          <a:solidFill>
                            <a:srgbClr val="000000"/>
                          </a:solidFill>
                          <a:effectLst/>
                          <a:latin typeface="Calibri" panose="020F0502020204030204" pitchFamily="34" charset="0"/>
                        </a:rPr>
                        <a:t>Amplitude of the sine wave</a:t>
                      </a:r>
                    </a:p>
                  </a:txBody>
                  <a:tcPr marL="8251" marR="8251" marT="8251"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1.02</a:t>
                      </a:r>
                    </a:p>
                  </a:txBody>
                  <a:tcPr marL="8251" marR="8251" marT="8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V</a:t>
                      </a:r>
                    </a:p>
                  </a:txBody>
                  <a:tcPr marL="8251" marR="8251" marT="8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1466">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c.</a:t>
                      </a:r>
                    </a:p>
                  </a:txBody>
                  <a:tcPr marL="8251" marR="8251" marT="8251" marB="0" anchor="b">
                    <a:lnL>
                      <a:noFill/>
                    </a:lnL>
                    <a:lnR>
                      <a:noFill/>
                    </a:lnR>
                    <a:lnT>
                      <a:noFill/>
                    </a:lnT>
                    <a:lnB>
                      <a:noFill/>
                    </a:lnB>
                  </a:tcPr>
                </a:tc>
                <a:tc gridSpan="2">
                  <a:txBody>
                    <a:bodyPr/>
                    <a:lstStyle/>
                    <a:p>
                      <a:pPr algn="l" fontAlgn="b"/>
                      <a:r>
                        <a:rPr lang="en-US" sz="1000" b="0" i="0" u="none" strike="noStrike">
                          <a:solidFill>
                            <a:srgbClr val="000000"/>
                          </a:solidFill>
                          <a:effectLst/>
                          <a:latin typeface="Calibri" panose="020F0502020204030204" pitchFamily="34" charset="0"/>
                        </a:rPr>
                        <a:t>Rise time of the sine wave</a:t>
                      </a:r>
                    </a:p>
                  </a:txBody>
                  <a:tcPr marL="8251" marR="8251" marT="8251" marB="0" anchor="b">
                    <a:lnL>
                      <a:noFill/>
                    </a:lnL>
                    <a:lnR>
                      <a:noFill/>
                    </a:lnR>
                    <a:lnT>
                      <a:noFill/>
                    </a:lnT>
                    <a:lnB>
                      <a:noFill/>
                    </a:lnB>
                  </a:tcPr>
                </a:tc>
                <a:tc hMerge="1">
                  <a:txBody>
                    <a:bodyPr/>
                    <a:lstStyle/>
                    <a:p>
                      <a:endParaRPr lang="en-US"/>
                    </a:p>
                  </a:txBody>
                  <a:tcPr/>
                </a:tc>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3</a:t>
                      </a:r>
                    </a:p>
                  </a:txBody>
                  <a:tcPr marL="8251" marR="8251" marT="8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ms</a:t>
                      </a:r>
                    </a:p>
                  </a:txBody>
                  <a:tcPr marL="8251" marR="8251" marT="8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1466">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d.</a:t>
                      </a:r>
                    </a:p>
                  </a:txBody>
                  <a:tcPr marL="8251" marR="8251" marT="8251" marB="0" anchor="b">
                    <a:lnL>
                      <a:noFill/>
                    </a:lnL>
                    <a:lnR>
                      <a:noFill/>
                    </a:lnR>
                    <a:lnT>
                      <a:noFill/>
                    </a:lnT>
                    <a:lnB>
                      <a:noFill/>
                    </a:lnB>
                  </a:tcPr>
                </a:tc>
                <a:tc gridSpan="2">
                  <a:txBody>
                    <a:bodyPr/>
                    <a:lstStyle/>
                    <a:p>
                      <a:pPr algn="l" fontAlgn="b"/>
                      <a:r>
                        <a:rPr lang="en-US" sz="1000" b="0" i="0" u="none" strike="noStrike">
                          <a:solidFill>
                            <a:srgbClr val="000000"/>
                          </a:solidFill>
                          <a:effectLst/>
                          <a:latin typeface="Calibri" panose="020F0502020204030204" pitchFamily="34" charset="0"/>
                        </a:rPr>
                        <a:t>Fall time of the sine wave</a:t>
                      </a:r>
                    </a:p>
                  </a:txBody>
                  <a:tcPr marL="8251" marR="8251" marT="8251" marB="0" anchor="b">
                    <a:lnL>
                      <a:noFill/>
                    </a:lnL>
                    <a:lnR>
                      <a:noFill/>
                    </a:lnR>
                    <a:lnT>
                      <a:noFill/>
                    </a:lnT>
                    <a:lnB>
                      <a:noFill/>
                    </a:lnB>
                  </a:tcPr>
                </a:tc>
                <a:tc hMerge="1">
                  <a:txBody>
                    <a:bodyPr/>
                    <a:lstStyle/>
                    <a:p>
                      <a:endParaRPr lang="en-US"/>
                    </a:p>
                  </a:txBody>
                  <a:tcPr/>
                </a:tc>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3</a:t>
                      </a:r>
                    </a:p>
                  </a:txBody>
                  <a:tcPr marL="8251" marR="8251" marT="8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ms</a:t>
                      </a:r>
                    </a:p>
                  </a:txBody>
                  <a:tcPr marL="8251" marR="8251" marT="8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1466">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e.</a:t>
                      </a:r>
                    </a:p>
                  </a:txBody>
                  <a:tcPr marL="8251" marR="8251" marT="8251"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51" marR="8251" marT="8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251" marR="8251" marT="8251" marB="0" anchor="b">
                    <a:lnL>
                      <a:noFill/>
                    </a:lnL>
                    <a:lnR>
                      <a:noFill/>
                    </a:lnR>
                    <a:lnT>
                      <a:noFill/>
                    </a:lnT>
                    <a:lnB>
                      <a:noFill/>
                    </a:lnB>
                  </a:tcPr>
                </a:tc>
                <a:tc>
                  <a:txBody>
                    <a:bodyPr/>
                    <a:lstStyle/>
                    <a:p>
                      <a:pPr algn="l" fontAlgn="b"/>
                      <a:r>
                        <a:rPr lang="en-US" sz="1000" b="0" i="0" u="none" strike="noStrike" dirty="0">
                          <a:solidFill>
                            <a:srgbClr val="000000"/>
                          </a:solidFill>
                          <a:effectLst/>
                          <a:latin typeface="Calibri" panose="020F0502020204030204" pitchFamily="34" charset="0"/>
                        </a:rPr>
                        <a:t> </a:t>
                      </a:r>
                    </a:p>
                  </a:txBody>
                  <a:tcPr marL="8251" marR="8251" marT="825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8" name="Table 7"/>
          <p:cNvGraphicFramePr>
            <a:graphicFrameLocks noGrp="1"/>
          </p:cNvGraphicFramePr>
          <p:nvPr/>
        </p:nvGraphicFramePr>
        <p:xfrm>
          <a:off x="5961812" y="1549889"/>
          <a:ext cx="5892798" cy="4895850"/>
        </p:xfrm>
        <a:graphic>
          <a:graphicData uri="http://schemas.openxmlformats.org/drawingml/2006/table">
            <a:tbl>
              <a:tblPr/>
              <a:tblGrid>
                <a:gridCol w="407048"/>
                <a:gridCol w="601178"/>
                <a:gridCol w="601178"/>
                <a:gridCol w="1061455"/>
                <a:gridCol w="601178"/>
                <a:gridCol w="601178"/>
                <a:gridCol w="601178"/>
                <a:gridCol w="601178"/>
                <a:gridCol w="817227"/>
              </a:tblGrid>
              <a:tr h="182880">
                <a:tc>
                  <a:txBody>
                    <a:bodyPr/>
                    <a:lstStyle/>
                    <a:p>
                      <a:pPr algn="l" fontAlgn="b"/>
                      <a:r>
                        <a:rPr lang="en-US" sz="1100" b="0" i="0" u="none" strike="noStrike">
                          <a:solidFill>
                            <a:srgbClr val="000000"/>
                          </a:solidFill>
                          <a:latin typeface="Calibri"/>
                        </a:rPr>
                        <a:t>2.a.</a:t>
                      </a:r>
                    </a:p>
                  </a:txBody>
                  <a:tcPr marL="7620" marR="7620" marT="7620" marB="0" anchor="b">
                    <a:lnL>
                      <a:noFill/>
                    </a:lnL>
                    <a:lnR>
                      <a:noFill/>
                    </a:lnR>
                    <a:lnT>
                      <a:noFill/>
                    </a:lnT>
                    <a:lnB>
                      <a:noFill/>
                    </a:lnB>
                  </a:tcPr>
                </a:tc>
                <a:tc gridSpan="8">
                  <a:txBody>
                    <a:bodyPr/>
                    <a:lstStyle/>
                    <a:p>
                      <a:pPr algn="l" fontAlgn="b"/>
                      <a:r>
                        <a:rPr lang="en-US" sz="1100" b="0" i="0" u="none" strike="noStrike">
                          <a:solidFill>
                            <a:srgbClr val="000000"/>
                          </a:solidFill>
                          <a:latin typeface="Calibri"/>
                        </a:rPr>
                        <a:t>Set up the Function Generator to provide a 1KHz square wave at 5V P-P, 50% duty cycle.  </a:t>
                      </a:r>
                    </a:p>
                  </a:txBody>
                  <a:tcPr marL="7620" marR="7620" marT="762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2880">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gridSpan="4">
                  <a:txBody>
                    <a:bodyPr/>
                    <a:lstStyle/>
                    <a:p>
                      <a:pPr algn="l" fontAlgn="b"/>
                      <a:r>
                        <a:rPr lang="en-US" sz="1100" b="0" i="0" u="none" strike="noStrike">
                          <a:solidFill>
                            <a:srgbClr val="000000"/>
                          </a:solidFill>
                          <a:latin typeface="Calibri"/>
                        </a:rPr>
                        <a:t>Record the settings of the Function Generator.</a:t>
                      </a:r>
                    </a:p>
                  </a:txBody>
                  <a:tcPr marL="7620" marR="7620" marT="762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r>
              <a:tr h="278130">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gridSpan="3">
                  <a:txBody>
                    <a:bodyPr/>
                    <a:lstStyle/>
                    <a:p>
                      <a:pPr algn="l" fontAlgn="b"/>
                      <a:r>
                        <a:rPr lang="en-US" sz="1100" b="0" i="0" u="none" strike="noStrike">
                          <a:solidFill>
                            <a:srgbClr val="000000"/>
                          </a:solidFill>
                          <a:latin typeface="Calibri"/>
                        </a:rPr>
                        <a:t>Range was set to 1kHz</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r>
              <a:tr h="278130">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gridSpan="3">
                  <a:txBody>
                    <a:bodyPr/>
                    <a:lstStyle/>
                    <a:p>
                      <a:pPr algn="l" fontAlgn="b"/>
                      <a:r>
                        <a:rPr lang="en-US" sz="1100" b="0" i="0" u="none" strike="noStrike">
                          <a:solidFill>
                            <a:srgbClr val="000000"/>
                          </a:solidFill>
                          <a:latin typeface="Calibri"/>
                        </a:rPr>
                        <a:t>The wave type was square</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130">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gridSpan="3">
                  <a:txBody>
                    <a:bodyPr/>
                    <a:lstStyle/>
                    <a:p>
                      <a:pPr algn="l" fontAlgn="b"/>
                      <a:r>
                        <a:rPr lang="en-US" sz="1100" b="0" i="0" u="none" strike="noStrike">
                          <a:solidFill>
                            <a:srgbClr val="000000"/>
                          </a:solidFill>
                          <a:latin typeface="Calibri"/>
                        </a:rPr>
                        <a:t>The amplitude dial was pushed in.</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130">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880">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r>
              <a:tr h="182880">
                <a:tc>
                  <a:txBody>
                    <a:bodyPr/>
                    <a:lstStyle/>
                    <a:p>
                      <a:pPr algn="l" fontAlgn="b"/>
                      <a:r>
                        <a:rPr lang="en-US" sz="1100" b="0" i="0" u="none" strike="noStrike">
                          <a:solidFill>
                            <a:srgbClr val="000000"/>
                          </a:solidFill>
                          <a:latin typeface="Calibri"/>
                        </a:rPr>
                        <a:t>2.b.</a:t>
                      </a:r>
                    </a:p>
                  </a:txBody>
                  <a:tcPr marL="7620" marR="7620" marT="7620" marB="0" anchor="b">
                    <a:lnL>
                      <a:noFill/>
                    </a:lnL>
                    <a:lnR>
                      <a:noFill/>
                    </a:lnR>
                    <a:lnT>
                      <a:noFill/>
                    </a:lnT>
                    <a:lnB>
                      <a:noFill/>
                    </a:lnB>
                  </a:tcPr>
                </a:tc>
                <a:tc gridSpan="8">
                  <a:txBody>
                    <a:bodyPr/>
                    <a:lstStyle/>
                    <a:p>
                      <a:pPr algn="l" fontAlgn="b"/>
                      <a:r>
                        <a:rPr lang="en-US" sz="1100" b="0" i="0" u="none" strike="noStrike">
                          <a:solidFill>
                            <a:srgbClr val="000000"/>
                          </a:solidFill>
                          <a:latin typeface="Calibri"/>
                        </a:rPr>
                        <a:t>Use an Oscilloscope to verify the output of the function generator.  Record the settings of the</a:t>
                      </a:r>
                    </a:p>
                  </a:txBody>
                  <a:tcPr marL="7620" marR="7620" marT="762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2880">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gridSpan="2">
                  <a:txBody>
                    <a:bodyPr/>
                    <a:lstStyle/>
                    <a:p>
                      <a:pPr algn="l" fontAlgn="b"/>
                      <a:r>
                        <a:rPr lang="en-US" sz="1100" b="0" i="0" u="none" strike="noStrike">
                          <a:solidFill>
                            <a:srgbClr val="000000"/>
                          </a:solidFill>
                          <a:latin typeface="Calibri"/>
                        </a:rPr>
                        <a:t>Oscilloscope.</a:t>
                      </a:r>
                    </a:p>
                  </a:txBody>
                  <a:tcPr marL="7620" marR="7620" marT="7620" marB="0" anchor="b">
                    <a:lnL>
                      <a:noFill/>
                    </a:lnL>
                    <a:lnR>
                      <a:noFill/>
                    </a:lnR>
                    <a:lnT>
                      <a:noFill/>
                    </a:lnT>
                    <a:lnB>
                      <a:noFill/>
                    </a:lnB>
                  </a:tcPr>
                </a:tc>
                <a:tc hMerge="1">
                  <a:txBody>
                    <a:bodyPr/>
                    <a:lstStyle/>
                    <a:p>
                      <a:endParaRPr lang="en-US"/>
                    </a:p>
                  </a:txBody>
                  <a:tcPr/>
                </a:tc>
                <a:tc gridSpan="6">
                  <a:txBody>
                    <a:bodyPr/>
                    <a:lstStyle/>
                    <a:p>
                      <a:pPr algn="l" fontAlgn="b"/>
                      <a:r>
                        <a:rPr lang="en-US" sz="1100" b="0" i="0" u="none" strike="noStrike">
                          <a:solidFill>
                            <a:srgbClr val="000000"/>
                          </a:solidFill>
                          <a:latin typeface="Calibri"/>
                        </a:rPr>
                        <a:t>(Horiz scale  X # of divisions = period.  Vert scale X # of div = amplitude)</a:t>
                      </a:r>
                    </a:p>
                  </a:txBody>
                  <a:tcPr marL="7620" marR="7620" marT="762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78130">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r>
                        <a:rPr lang="en-US" sz="1100" b="0" i="0" u="none" strike="noStrike">
                          <a:solidFill>
                            <a:srgbClr val="000000"/>
                          </a:solidFill>
                          <a:latin typeface="Calibri"/>
                        </a:rPr>
                        <a:t>2.00V</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r>
              <a:tr h="278130">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gridSpan="2">
                  <a:txBody>
                    <a:bodyPr/>
                    <a:lstStyle/>
                    <a:p>
                      <a:pPr algn="l" fontAlgn="b"/>
                      <a:r>
                        <a:rPr lang="en-US" sz="1100" b="0" i="0" u="none" strike="noStrike">
                          <a:solidFill>
                            <a:srgbClr val="000000"/>
                          </a:solidFill>
                          <a:latin typeface="Calibri"/>
                        </a:rPr>
                        <a:t>M = 250us</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130">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gridSpan="2">
                  <a:txBody>
                    <a:bodyPr/>
                    <a:lstStyle/>
                    <a:p>
                      <a:pPr algn="l" fontAlgn="b"/>
                      <a:r>
                        <a:rPr lang="en-US" sz="1100" b="0" i="0" u="none" strike="noStrike">
                          <a:solidFill>
                            <a:srgbClr val="000000"/>
                          </a:solidFill>
                          <a:latin typeface="Calibri"/>
                        </a:rPr>
                        <a:t>Trigger 560mV</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130">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880">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r>
              <a:tr h="182880">
                <a:tc>
                  <a:txBody>
                    <a:bodyPr/>
                    <a:lstStyle/>
                    <a:p>
                      <a:pPr algn="l" fontAlgn="b"/>
                      <a:r>
                        <a:rPr lang="en-US" sz="1100" b="0" i="0" u="none" strike="noStrike">
                          <a:solidFill>
                            <a:srgbClr val="000000"/>
                          </a:solidFill>
                          <a:latin typeface="Calibri"/>
                        </a:rPr>
                        <a:t>2.c.</a:t>
                      </a:r>
                    </a:p>
                  </a:txBody>
                  <a:tcPr marL="7620" marR="7620" marT="7620" marB="0" anchor="b">
                    <a:lnL>
                      <a:noFill/>
                    </a:lnL>
                    <a:lnR>
                      <a:noFill/>
                    </a:lnR>
                    <a:lnT>
                      <a:noFill/>
                    </a:lnT>
                    <a:lnB>
                      <a:noFill/>
                    </a:lnB>
                  </a:tcPr>
                </a:tc>
                <a:tc gridSpan="3">
                  <a:txBody>
                    <a:bodyPr/>
                    <a:lstStyle/>
                    <a:p>
                      <a:pPr algn="l" fontAlgn="b"/>
                      <a:r>
                        <a:rPr lang="en-US" sz="1100" b="0" i="0" u="none" strike="noStrike">
                          <a:solidFill>
                            <a:srgbClr val="000000"/>
                          </a:solidFill>
                          <a:latin typeface="Calibri"/>
                        </a:rPr>
                        <a:t>Measure the following:</a:t>
                      </a:r>
                    </a:p>
                  </a:txBody>
                  <a:tcPr marL="7620" marR="7620" marT="7620"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r>
                        <a:rPr lang="en-US" sz="1100" b="0" i="0" u="none" strike="noStrike">
                          <a:solidFill>
                            <a:srgbClr val="000000"/>
                          </a:solidFill>
                          <a:latin typeface="Calibri"/>
                        </a:rPr>
                        <a:t>Units:</a:t>
                      </a:r>
                    </a:p>
                  </a:txBody>
                  <a:tcPr marL="7620" marR="7620" marT="7620" marB="0" anchor="b">
                    <a:lnL>
                      <a:noFill/>
                    </a:lnL>
                    <a:lnR>
                      <a:noFill/>
                    </a:lnR>
                    <a:lnT>
                      <a:noFill/>
                    </a:lnT>
                    <a:lnB>
                      <a:noFill/>
                    </a:lnB>
                  </a:tcPr>
                </a:tc>
              </a:tr>
              <a:tr h="278130">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r" fontAlgn="b"/>
                      <a:r>
                        <a:rPr lang="en-US" sz="1100" b="0" i="0" u="none" strike="noStrike">
                          <a:solidFill>
                            <a:srgbClr val="000000"/>
                          </a:solidFill>
                          <a:latin typeface="Calibri"/>
                        </a:rPr>
                        <a:t>a.</a:t>
                      </a:r>
                    </a:p>
                  </a:txBody>
                  <a:tcPr marL="7620" marR="7620" marT="7620" marB="0" anchor="b">
                    <a:lnL>
                      <a:noFill/>
                    </a:lnL>
                    <a:lnR>
                      <a:noFill/>
                    </a:lnR>
                    <a:lnT>
                      <a:noFill/>
                    </a:lnT>
                    <a:lnB>
                      <a:noFill/>
                    </a:lnB>
                  </a:tcPr>
                </a:tc>
                <a:tc gridSpan="2">
                  <a:txBody>
                    <a:bodyPr/>
                    <a:lstStyle/>
                    <a:p>
                      <a:pPr algn="l" fontAlgn="b"/>
                      <a:r>
                        <a:rPr lang="en-US" sz="1100" b="0" i="0" u="none" strike="noStrike">
                          <a:solidFill>
                            <a:srgbClr val="000000"/>
                          </a:solidFill>
                          <a:latin typeface="Calibri"/>
                        </a:rPr>
                        <a:t>Period of the square wave</a:t>
                      </a:r>
                    </a:p>
                  </a:txBody>
                  <a:tcPr marL="7620" marR="7620" marT="7620" marB="0" anchor="b">
                    <a:lnL>
                      <a:noFill/>
                    </a:lnL>
                    <a:lnR>
                      <a:noFill/>
                    </a:lnR>
                    <a:lnT>
                      <a:noFill/>
                    </a:lnT>
                    <a:lnB>
                      <a:noFill/>
                    </a:lnB>
                  </a:tcPr>
                </a:tc>
                <a:tc hMerge="1">
                  <a:txBody>
                    <a:bodyPr/>
                    <a:lstStyle/>
                    <a:p>
                      <a:endParaRPr lang="en-US"/>
                    </a:p>
                  </a:txBody>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r" fontAlgn="b"/>
                      <a:r>
                        <a:rPr lang="en-US" sz="1100" b="0" i="0" u="none" strike="noStrike">
                          <a:solidFill>
                            <a:srgbClr val="000000"/>
                          </a:solidFill>
                          <a:latin typeface="Calibri"/>
                        </a:rPr>
                        <a:t>991</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r>
                        <a:rPr lang="en-US" sz="1100" b="0" i="0" u="none" strike="noStrike">
                          <a:solidFill>
                            <a:srgbClr val="000000"/>
                          </a:solidFill>
                          <a:latin typeface="Calibri"/>
                        </a:rPr>
                        <a:t>us</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r>
              <a:tr h="278130">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r" fontAlgn="b"/>
                      <a:r>
                        <a:rPr lang="en-US" sz="1100" b="0" i="0" u="none" strike="noStrike">
                          <a:solidFill>
                            <a:srgbClr val="000000"/>
                          </a:solidFill>
                          <a:latin typeface="Calibri"/>
                        </a:rPr>
                        <a:t>b.</a:t>
                      </a:r>
                    </a:p>
                  </a:txBody>
                  <a:tcPr marL="7620" marR="7620" marT="7620" marB="0" anchor="b">
                    <a:lnL>
                      <a:noFill/>
                    </a:lnL>
                    <a:lnR>
                      <a:noFill/>
                    </a:lnR>
                    <a:lnT>
                      <a:noFill/>
                    </a:lnT>
                    <a:lnB>
                      <a:noFill/>
                    </a:lnB>
                  </a:tcPr>
                </a:tc>
                <a:tc gridSpan="3">
                  <a:txBody>
                    <a:bodyPr/>
                    <a:lstStyle/>
                    <a:p>
                      <a:pPr algn="l" fontAlgn="b"/>
                      <a:r>
                        <a:rPr lang="en-US" sz="1100" b="0" i="0" u="none" strike="noStrike">
                          <a:solidFill>
                            <a:srgbClr val="000000"/>
                          </a:solidFill>
                          <a:latin typeface="Calibri"/>
                        </a:rPr>
                        <a:t>Pulse width of the square wave</a:t>
                      </a:r>
                    </a:p>
                  </a:txBody>
                  <a:tcPr marL="7620" marR="7620" marT="7620"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r" fontAlgn="b"/>
                      <a:r>
                        <a:rPr lang="en-US" sz="1100" b="0" i="0" u="none" strike="noStrike">
                          <a:solidFill>
                            <a:srgbClr val="000000"/>
                          </a:solidFill>
                          <a:latin typeface="Calibri"/>
                        </a:rPr>
                        <a:t>480</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r>
                        <a:rPr lang="en-US" sz="1100" b="0" i="0" u="none" strike="noStrike">
                          <a:solidFill>
                            <a:srgbClr val="000000"/>
                          </a:solidFill>
                          <a:latin typeface="Calibri"/>
                        </a:rPr>
                        <a:t>us</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130">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r" fontAlgn="b"/>
                      <a:r>
                        <a:rPr lang="en-US" sz="1100" b="0" i="0" u="none" strike="noStrike">
                          <a:solidFill>
                            <a:srgbClr val="000000"/>
                          </a:solidFill>
                          <a:latin typeface="Calibri"/>
                        </a:rPr>
                        <a:t>c.</a:t>
                      </a:r>
                    </a:p>
                  </a:txBody>
                  <a:tcPr marL="7620" marR="7620" marT="7620" marB="0" anchor="b">
                    <a:lnL>
                      <a:noFill/>
                    </a:lnL>
                    <a:lnR>
                      <a:noFill/>
                    </a:lnR>
                    <a:lnT>
                      <a:noFill/>
                    </a:lnT>
                    <a:lnB>
                      <a:noFill/>
                    </a:lnB>
                  </a:tcPr>
                </a:tc>
                <a:tc gridSpan="3">
                  <a:txBody>
                    <a:bodyPr/>
                    <a:lstStyle/>
                    <a:p>
                      <a:pPr algn="l" fontAlgn="b"/>
                      <a:r>
                        <a:rPr lang="en-US" sz="1100" b="0" i="0" u="none" strike="noStrike">
                          <a:solidFill>
                            <a:srgbClr val="000000"/>
                          </a:solidFill>
                          <a:latin typeface="Calibri"/>
                        </a:rPr>
                        <a:t>Amplitude of the square wave</a:t>
                      </a:r>
                    </a:p>
                  </a:txBody>
                  <a:tcPr marL="7620" marR="7620" marT="7620"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r" fontAlgn="b"/>
                      <a:r>
                        <a:rPr lang="en-US" sz="1100" b="0" i="0" u="none" strike="noStrike">
                          <a:solidFill>
                            <a:srgbClr val="000000"/>
                          </a:solidFill>
                          <a:latin typeface="Calibri"/>
                        </a:rPr>
                        <a:t>5.04</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r>
                        <a:rPr lang="en-US" sz="1100" b="0" i="0" u="none" strike="noStrike">
                          <a:solidFill>
                            <a:srgbClr val="000000"/>
                          </a:solidFill>
                          <a:latin typeface="Calibri"/>
                        </a:rPr>
                        <a:t>V</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130">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r" fontAlgn="b"/>
                      <a:r>
                        <a:rPr lang="en-US" sz="1100" b="0" i="0" u="none" strike="noStrike">
                          <a:solidFill>
                            <a:srgbClr val="000000"/>
                          </a:solidFill>
                          <a:latin typeface="Calibri"/>
                        </a:rPr>
                        <a:t>d.</a:t>
                      </a:r>
                    </a:p>
                  </a:txBody>
                  <a:tcPr marL="7620" marR="7620" marT="7620" marB="0" anchor="b">
                    <a:lnL>
                      <a:noFill/>
                    </a:lnL>
                    <a:lnR>
                      <a:noFill/>
                    </a:lnR>
                    <a:lnT>
                      <a:noFill/>
                    </a:lnT>
                    <a:lnB>
                      <a:noFill/>
                    </a:lnB>
                  </a:tcPr>
                </a:tc>
                <a:tc gridSpan="2">
                  <a:txBody>
                    <a:bodyPr/>
                    <a:lstStyle/>
                    <a:p>
                      <a:pPr algn="l" fontAlgn="b"/>
                      <a:r>
                        <a:rPr lang="en-US" sz="1100" b="0" i="0" u="none" strike="noStrike">
                          <a:solidFill>
                            <a:srgbClr val="000000"/>
                          </a:solidFill>
                          <a:latin typeface="Calibri"/>
                        </a:rPr>
                        <a:t>Rise time of the square wave</a:t>
                      </a:r>
                    </a:p>
                  </a:txBody>
                  <a:tcPr marL="7620" marR="7620" marT="7620" marB="0" anchor="b">
                    <a:lnL>
                      <a:noFill/>
                    </a:lnL>
                    <a:lnR>
                      <a:noFill/>
                    </a:lnR>
                    <a:lnT>
                      <a:noFill/>
                    </a:lnT>
                    <a:lnB>
                      <a:noFill/>
                    </a:lnB>
                  </a:tcPr>
                </a:tc>
                <a:tc hMerge="1">
                  <a:txBody>
                    <a:bodyPr/>
                    <a:lstStyle/>
                    <a:p>
                      <a:endParaRPr lang="en-US"/>
                    </a:p>
                  </a:txBody>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r" fontAlgn="b"/>
                      <a:r>
                        <a:rPr lang="en-US" sz="1100" b="0" i="0" u="none" strike="noStrike">
                          <a:solidFill>
                            <a:srgbClr val="000000"/>
                          </a:solidFill>
                          <a:latin typeface="Calibri"/>
                        </a:rPr>
                        <a:t>36</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r>
                        <a:rPr lang="en-US" sz="1100" b="0" i="0" u="none" strike="noStrike">
                          <a:solidFill>
                            <a:srgbClr val="000000"/>
                          </a:solidFill>
                          <a:latin typeface="Calibri"/>
                        </a:rPr>
                        <a:t>ns</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130">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r" fontAlgn="b"/>
                      <a:r>
                        <a:rPr lang="en-US" sz="1100" b="0" i="0" u="none" strike="noStrike">
                          <a:solidFill>
                            <a:srgbClr val="000000"/>
                          </a:solidFill>
                          <a:latin typeface="Calibri"/>
                        </a:rPr>
                        <a:t>e.</a:t>
                      </a:r>
                    </a:p>
                  </a:txBody>
                  <a:tcPr marL="7620" marR="7620" marT="7620" marB="0" anchor="b">
                    <a:lnL>
                      <a:noFill/>
                    </a:lnL>
                    <a:lnR>
                      <a:noFill/>
                    </a:lnR>
                    <a:lnT>
                      <a:noFill/>
                    </a:lnT>
                    <a:lnB>
                      <a:noFill/>
                    </a:lnB>
                  </a:tcPr>
                </a:tc>
                <a:tc gridSpan="2">
                  <a:txBody>
                    <a:bodyPr/>
                    <a:lstStyle/>
                    <a:p>
                      <a:pPr algn="l" fontAlgn="b"/>
                      <a:r>
                        <a:rPr lang="en-US" sz="1100" b="0" i="0" u="none" strike="noStrike">
                          <a:solidFill>
                            <a:srgbClr val="000000"/>
                          </a:solidFill>
                          <a:latin typeface="Calibri"/>
                        </a:rPr>
                        <a:t>Fall time of the square wave</a:t>
                      </a:r>
                    </a:p>
                  </a:txBody>
                  <a:tcPr marL="7620" marR="7620" marT="7620" marB="0" anchor="b">
                    <a:lnL>
                      <a:noFill/>
                    </a:lnL>
                    <a:lnR>
                      <a:noFill/>
                    </a:lnR>
                    <a:lnT>
                      <a:noFill/>
                    </a:lnT>
                    <a:lnB>
                      <a:noFill/>
                    </a:lnB>
                  </a:tcPr>
                </a:tc>
                <a:tc hMerge="1">
                  <a:txBody>
                    <a:bodyPr/>
                    <a:lstStyle/>
                    <a:p>
                      <a:endParaRPr lang="en-US"/>
                    </a:p>
                  </a:txBody>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r" fontAlgn="b"/>
                      <a:r>
                        <a:rPr lang="en-US" sz="1100" b="0" i="0" u="none" strike="noStrike">
                          <a:solidFill>
                            <a:srgbClr val="000000"/>
                          </a:solidFill>
                          <a:latin typeface="Calibri"/>
                        </a:rPr>
                        <a:t>36</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r>
                        <a:rPr lang="en-US" sz="1100" b="0" i="0" u="none" strike="noStrike" dirty="0">
                          <a:solidFill>
                            <a:srgbClr val="000000"/>
                          </a:solidFill>
                          <a:latin typeface="Calibri"/>
                        </a:rPr>
                        <a:t>ns</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88135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25</a:t>
            </a:fld>
            <a:endParaRPr lang="en-US"/>
          </a:p>
        </p:txBody>
      </p:sp>
      <p:sp>
        <p:nvSpPr>
          <p:cNvPr id="6"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4 –Test equipment 1 </a:t>
            </a:r>
            <a:endParaRPr lang="en-US" sz="4000" dirty="0"/>
          </a:p>
        </p:txBody>
      </p:sp>
      <p:graphicFrame>
        <p:nvGraphicFramePr>
          <p:cNvPr id="8" name="Table 7"/>
          <p:cNvGraphicFramePr>
            <a:graphicFrameLocks noGrp="1"/>
          </p:cNvGraphicFramePr>
          <p:nvPr/>
        </p:nvGraphicFramePr>
        <p:xfrm>
          <a:off x="359436" y="1191086"/>
          <a:ext cx="5486397" cy="5095875"/>
        </p:xfrm>
        <a:graphic>
          <a:graphicData uri="http://schemas.openxmlformats.org/drawingml/2006/table">
            <a:tbl>
              <a:tblPr/>
              <a:tblGrid>
                <a:gridCol w="741405"/>
                <a:gridCol w="593124"/>
                <a:gridCol w="593124"/>
                <a:gridCol w="593124"/>
                <a:gridCol w="593124"/>
                <a:gridCol w="593124"/>
                <a:gridCol w="593124"/>
                <a:gridCol w="593124"/>
                <a:gridCol w="593124"/>
              </a:tblGrid>
              <a:tr h="182880">
                <a:tc>
                  <a:txBody>
                    <a:bodyPr/>
                    <a:lstStyle/>
                    <a:p>
                      <a:pPr algn="l" fontAlgn="b"/>
                      <a:r>
                        <a:rPr lang="en-US" sz="1100" b="0" i="0" u="none" strike="noStrike" dirty="0">
                          <a:solidFill>
                            <a:srgbClr val="000000"/>
                          </a:solidFill>
                          <a:latin typeface="Calibri"/>
                        </a:rPr>
                        <a:t>3.a.</a:t>
                      </a:r>
                    </a:p>
                  </a:txBody>
                  <a:tcPr marL="7620" marR="7620" marT="7620" marB="0" anchor="b">
                    <a:lnL>
                      <a:noFill/>
                    </a:lnL>
                    <a:lnR>
                      <a:noFill/>
                    </a:lnR>
                    <a:lnT>
                      <a:noFill/>
                    </a:lnT>
                    <a:lnB>
                      <a:noFill/>
                    </a:lnB>
                  </a:tcPr>
                </a:tc>
                <a:tc gridSpan="8">
                  <a:txBody>
                    <a:bodyPr/>
                    <a:lstStyle/>
                    <a:p>
                      <a:pPr algn="l" fontAlgn="b"/>
                      <a:r>
                        <a:rPr lang="en-US" sz="1100" b="0" i="0" u="none" strike="noStrike">
                          <a:solidFill>
                            <a:srgbClr val="000000"/>
                          </a:solidFill>
                          <a:latin typeface="Calibri"/>
                        </a:rPr>
                        <a:t>Change the square wave to an 80/20 duty cycle.  Record the settings of the Function Generator.</a:t>
                      </a:r>
                    </a:p>
                  </a:txBody>
                  <a:tcPr marL="7620" marR="7620" marT="762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78130">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gridSpan="3">
                  <a:txBody>
                    <a:bodyPr/>
                    <a:lstStyle/>
                    <a:p>
                      <a:pPr algn="l" fontAlgn="b"/>
                      <a:r>
                        <a:rPr lang="en-US" sz="1100" b="0" i="0" u="none" strike="noStrike" dirty="0">
                          <a:solidFill>
                            <a:srgbClr val="000000"/>
                          </a:solidFill>
                          <a:latin typeface="Calibri"/>
                        </a:rPr>
                        <a:t>The range was set to 1kHz</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r>
              <a:tr h="278130">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gridSpan="3">
                  <a:txBody>
                    <a:bodyPr/>
                    <a:lstStyle/>
                    <a:p>
                      <a:pPr algn="l" fontAlgn="b"/>
                      <a:r>
                        <a:rPr lang="en-US" sz="1100" b="0" i="0" u="none" strike="noStrike">
                          <a:solidFill>
                            <a:srgbClr val="000000"/>
                          </a:solidFill>
                          <a:latin typeface="Calibri"/>
                        </a:rPr>
                        <a:t>The wave type was square</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130">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gridSpan="4">
                  <a:txBody>
                    <a:bodyPr/>
                    <a:lstStyle/>
                    <a:p>
                      <a:pPr algn="l" fontAlgn="b"/>
                      <a:r>
                        <a:rPr lang="en-US" sz="1100" b="0" i="0" u="none" strike="noStrike">
                          <a:solidFill>
                            <a:srgbClr val="000000"/>
                          </a:solidFill>
                          <a:latin typeface="Calibri"/>
                        </a:rPr>
                        <a:t>The amplitude dial was pushed in.</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130">
                <a:tc>
                  <a:txBody>
                    <a:bodyPr/>
                    <a:lstStyle/>
                    <a:p>
                      <a:pPr algn="l" fontAlgn="b"/>
                      <a:endParaRPr lang="en-US" sz="1100" b="0" i="0" u="none" strike="noStrike" dirty="0">
                        <a:solidFill>
                          <a:srgbClr val="000000"/>
                        </a:solidFill>
                        <a:latin typeface="Calibri"/>
                      </a:endParaRPr>
                    </a:p>
                  </a:txBody>
                  <a:tcPr marL="7620" marR="7620" marT="7620" marB="0" anchor="b">
                    <a:lnL>
                      <a:noFill/>
                    </a:lnL>
                    <a:lnR>
                      <a:noFill/>
                    </a:lnR>
                    <a:lnT>
                      <a:noFill/>
                    </a:lnT>
                    <a:lnB>
                      <a:noFill/>
                    </a:lnB>
                  </a:tcPr>
                </a:tc>
                <a:tc gridSpan="4">
                  <a:txBody>
                    <a:bodyPr/>
                    <a:lstStyle/>
                    <a:p>
                      <a:pPr algn="l" fontAlgn="b"/>
                      <a:r>
                        <a:rPr lang="en-US" sz="1100" b="0" i="0" u="none" strike="noStrike">
                          <a:solidFill>
                            <a:srgbClr val="000000"/>
                          </a:solidFill>
                          <a:latin typeface="Calibri"/>
                        </a:rPr>
                        <a:t>The reading on the screen was 1.0020kHz</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880">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r>
              <a:tr h="182880">
                <a:tc>
                  <a:txBody>
                    <a:bodyPr/>
                    <a:lstStyle/>
                    <a:p>
                      <a:pPr algn="l" fontAlgn="b"/>
                      <a:r>
                        <a:rPr lang="en-US" sz="1100" b="0" i="0" u="none" strike="noStrike">
                          <a:solidFill>
                            <a:srgbClr val="000000"/>
                          </a:solidFill>
                          <a:latin typeface="Calibri"/>
                        </a:rPr>
                        <a:t>3.b.</a:t>
                      </a:r>
                    </a:p>
                  </a:txBody>
                  <a:tcPr marL="7620" marR="7620" marT="7620" marB="0" anchor="b">
                    <a:lnL>
                      <a:noFill/>
                    </a:lnL>
                    <a:lnR>
                      <a:noFill/>
                    </a:lnR>
                    <a:lnT>
                      <a:noFill/>
                    </a:lnT>
                    <a:lnB>
                      <a:noFill/>
                    </a:lnB>
                  </a:tcPr>
                </a:tc>
                <a:tc gridSpan="8">
                  <a:txBody>
                    <a:bodyPr/>
                    <a:lstStyle/>
                    <a:p>
                      <a:pPr algn="l" fontAlgn="b"/>
                      <a:r>
                        <a:rPr lang="en-US" sz="1100" b="0" i="0" u="none" strike="noStrike">
                          <a:solidFill>
                            <a:srgbClr val="000000"/>
                          </a:solidFill>
                          <a:latin typeface="Calibri"/>
                        </a:rPr>
                        <a:t>Use an Oscilloscope to verify the output of the function generator.  Record the settings of the</a:t>
                      </a:r>
                    </a:p>
                  </a:txBody>
                  <a:tcPr marL="7620" marR="7620" marT="762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2880">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gridSpan="2">
                  <a:txBody>
                    <a:bodyPr/>
                    <a:lstStyle/>
                    <a:p>
                      <a:pPr algn="l" fontAlgn="b"/>
                      <a:r>
                        <a:rPr lang="en-US" sz="1100" b="0" i="0" u="none" strike="noStrike">
                          <a:solidFill>
                            <a:srgbClr val="000000"/>
                          </a:solidFill>
                          <a:latin typeface="Calibri"/>
                        </a:rPr>
                        <a:t>Oscilloscope.</a:t>
                      </a:r>
                    </a:p>
                  </a:txBody>
                  <a:tcPr marL="7620" marR="7620" marT="7620" marB="0" anchor="b">
                    <a:lnL>
                      <a:noFill/>
                    </a:lnL>
                    <a:lnR>
                      <a:noFill/>
                    </a:lnR>
                    <a:lnT>
                      <a:noFill/>
                    </a:lnT>
                    <a:lnB>
                      <a:noFill/>
                    </a:lnB>
                  </a:tcPr>
                </a:tc>
                <a:tc hMerge="1">
                  <a:txBody>
                    <a:bodyPr/>
                    <a:lstStyle/>
                    <a:p>
                      <a:endParaRPr lang="en-US"/>
                    </a:p>
                  </a:txBody>
                  <a:tcPr/>
                </a:tc>
                <a:tc gridSpan="6">
                  <a:txBody>
                    <a:bodyPr/>
                    <a:lstStyle/>
                    <a:p>
                      <a:pPr algn="l" fontAlgn="b"/>
                      <a:r>
                        <a:rPr lang="en-US" sz="1100" b="0" i="0" u="none" strike="noStrike">
                          <a:solidFill>
                            <a:srgbClr val="000000"/>
                          </a:solidFill>
                          <a:latin typeface="Calibri"/>
                        </a:rPr>
                        <a:t>(Horiz scale  X # of divisions = period.  Vert scale X # of div = amplitude)</a:t>
                      </a:r>
                    </a:p>
                  </a:txBody>
                  <a:tcPr marL="7620" marR="7620" marT="762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78130">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r>
                        <a:rPr lang="en-US" sz="1100" b="0" i="0" u="none" strike="noStrike">
                          <a:solidFill>
                            <a:srgbClr val="000000"/>
                          </a:solidFill>
                          <a:latin typeface="Calibri"/>
                        </a:rPr>
                        <a:t>2.00V</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r>
              <a:tr h="278130">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gridSpan="2">
                  <a:txBody>
                    <a:bodyPr/>
                    <a:lstStyle/>
                    <a:p>
                      <a:pPr algn="l" fontAlgn="b"/>
                      <a:r>
                        <a:rPr lang="en-US" sz="1100" b="0" i="0" u="none" strike="noStrike">
                          <a:solidFill>
                            <a:srgbClr val="000000"/>
                          </a:solidFill>
                          <a:latin typeface="Calibri"/>
                        </a:rPr>
                        <a:t>M = 100us</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130">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gridSpan="2">
                  <a:txBody>
                    <a:bodyPr/>
                    <a:lstStyle/>
                    <a:p>
                      <a:pPr algn="l" fontAlgn="b"/>
                      <a:r>
                        <a:rPr lang="en-US" sz="1100" b="0" i="0" u="none" strike="noStrike">
                          <a:solidFill>
                            <a:srgbClr val="000000"/>
                          </a:solidFill>
                          <a:latin typeface="Calibri"/>
                        </a:rPr>
                        <a:t>Trigger 560mV</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130">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r>
              <a:tr h="198120">
                <a:tc>
                  <a:txBody>
                    <a:bodyPr/>
                    <a:lstStyle/>
                    <a:p>
                      <a:pPr algn="l" fontAlgn="b"/>
                      <a:r>
                        <a:rPr lang="en-US" sz="1100" b="0" i="0" u="none" strike="noStrike">
                          <a:solidFill>
                            <a:srgbClr val="000000"/>
                          </a:solidFill>
                          <a:latin typeface="Calibri"/>
                        </a:rPr>
                        <a:t>3.c.</a:t>
                      </a:r>
                    </a:p>
                  </a:txBody>
                  <a:tcPr marL="7620" marR="7620" marT="7620" marB="0" anchor="b">
                    <a:lnL>
                      <a:noFill/>
                    </a:lnL>
                    <a:lnR>
                      <a:noFill/>
                    </a:lnR>
                    <a:lnT>
                      <a:noFill/>
                    </a:lnT>
                    <a:lnB>
                      <a:noFill/>
                    </a:lnB>
                  </a:tcPr>
                </a:tc>
                <a:tc gridSpan="3">
                  <a:txBody>
                    <a:bodyPr/>
                    <a:lstStyle/>
                    <a:p>
                      <a:pPr algn="l" fontAlgn="b"/>
                      <a:r>
                        <a:rPr lang="en-US" sz="1100" b="0" i="0" u="none" strike="noStrike">
                          <a:solidFill>
                            <a:srgbClr val="000000"/>
                          </a:solidFill>
                          <a:latin typeface="Calibri"/>
                        </a:rPr>
                        <a:t>Measure the following:</a:t>
                      </a:r>
                    </a:p>
                  </a:txBody>
                  <a:tcPr marL="7620" marR="7620" marT="7620"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r>
                        <a:rPr lang="en-US" sz="1100" b="0" i="0" u="none" strike="noStrike">
                          <a:solidFill>
                            <a:srgbClr val="000000"/>
                          </a:solidFill>
                          <a:latin typeface="Calibri"/>
                        </a:rPr>
                        <a:t>Units:</a:t>
                      </a:r>
                    </a:p>
                  </a:txBody>
                  <a:tcPr marL="7620" marR="7620" marT="7620" marB="0" anchor="b">
                    <a:lnL>
                      <a:noFill/>
                    </a:lnL>
                    <a:lnR>
                      <a:noFill/>
                    </a:lnR>
                    <a:lnT>
                      <a:noFill/>
                    </a:lnT>
                    <a:lnB>
                      <a:noFill/>
                    </a:lnB>
                  </a:tcPr>
                </a:tc>
              </a:tr>
              <a:tr h="314325">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r" fontAlgn="b"/>
                      <a:r>
                        <a:rPr lang="en-US" sz="1100" b="0" i="0" u="none" strike="noStrike">
                          <a:solidFill>
                            <a:srgbClr val="000000"/>
                          </a:solidFill>
                          <a:latin typeface="Calibri"/>
                        </a:rPr>
                        <a:t>a.</a:t>
                      </a:r>
                    </a:p>
                  </a:txBody>
                  <a:tcPr marL="7620" marR="7620" marT="7620" marB="0" anchor="b">
                    <a:lnL>
                      <a:noFill/>
                    </a:lnL>
                    <a:lnR>
                      <a:noFill/>
                    </a:lnR>
                    <a:lnT>
                      <a:noFill/>
                    </a:lnT>
                    <a:lnB>
                      <a:noFill/>
                    </a:lnB>
                  </a:tcPr>
                </a:tc>
                <a:tc gridSpan="3">
                  <a:txBody>
                    <a:bodyPr/>
                    <a:lstStyle/>
                    <a:p>
                      <a:pPr algn="l" fontAlgn="b"/>
                      <a:r>
                        <a:rPr lang="en-US" sz="1100" b="0" i="0" u="none" strike="noStrike">
                          <a:solidFill>
                            <a:srgbClr val="000000"/>
                          </a:solidFill>
                          <a:latin typeface="Calibri"/>
                        </a:rPr>
                        <a:t>Period of the square wave</a:t>
                      </a:r>
                    </a:p>
                  </a:txBody>
                  <a:tcPr marL="7620" marR="7620" marT="7620"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r" fontAlgn="b"/>
                      <a:r>
                        <a:rPr lang="en-US" sz="1100" b="0" i="0" u="none" strike="noStrike">
                          <a:solidFill>
                            <a:srgbClr val="000000"/>
                          </a:solidFill>
                          <a:latin typeface="Calibri"/>
                        </a:rPr>
                        <a:t>998</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r>
                        <a:rPr lang="en-US" sz="1100" b="0" i="0" u="none" strike="noStrike">
                          <a:solidFill>
                            <a:srgbClr val="000000"/>
                          </a:solidFill>
                          <a:latin typeface="Calibri"/>
                        </a:rPr>
                        <a:t>us</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r>
              <a:tr h="190500">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r" fontAlgn="b"/>
                      <a:r>
                        <a:rPr lang="en-US" sz="1100" b="0" i="0" u="none" strike="noStrike">
                          <a:solidFill>
                            <a:srgbClr val="000000"/>
                          </a:solidFill>
                          <a:latin typeface="Calibri"/>
                        </a:rPr>
                        <a:t>b.</a:t>
                      </a:r>
                    </a:p>
                  </a:txBody>
                  <a:tcPr marL="7620" marR="7620" marT="7620" marB="0" anchor="b">
                    <a:lnL>
                      <a:noFill/>
                    </a:lnL>
                    <a:lnR>
                      <a:noFill/>
                    </a:lnR>
                    <a:lnT>
                      <a:noFill/>
                    </a:lnT>
                    <a:lnB>
                      <a:noFill/>
                    </a:lnB>
                  </a:tcPr>
                </a:tc>
                <a:tc gridSpan="3">
                  <a:txBody>
                    <a:bodyPr/>
                    <a:lstStyle/>
                    <a:p>
                      <a:pPr algn="l" fontAlgn="b"/>
                      <a:r>
                        <a:rPr lang="en-US" sz="1100" b="0" i="0" u="none" strike="noStrike">
                          <a:solidFill>
                            <a:srgbClr val="000000"/>
                          </a:solidFill>
                          <a:latin typeface="Calibri"/>
                        </a:rPr>
                        <a:t>Pulse width of the square wave</a:t>
                      </a:r>
                    </a:p>
                  </a:txBody>
                  <a:tcPr marL="7620" marR="7620" marT="7620"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r" fontAlgn="b"/>
                      <a:r>
                        <a:rPr lang="en-US" sz="1100" b="0" i="0" u="none" strike="noStrike">
                          <a:solidFill>
                            <a:srgbClr val="000000"/>
                          </a:solidFill>
                          <a:latin typeface="Calibri"/>
                        </a:rPr>
                        <a:t>790</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r>
                        <a:rPr lang="en-US" sz="1100" b="0" i="0" u="none" strike="noStrike">
                          <a:solidFill>
                            <a:srgbClr val="000000"/>
                          </a:solidFill>
                          <a:latin typeface="Calibri"/>
                        </a:rPr>
                        <a:t>us</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880">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r" fontAlgn="b"/>
                      <a:r>
                        <a:rPr lang="en-US" sz="1100" b="0" i="0" u="none" strike="noStrike">
                          <a:solidFill>
                            <a:srgbClr val="000000"/>
                          </a:solidFill>
                          <a:latin typeface="Calibri"/>
                        </a:rPr>
                        <a:t>c.</a:t>
                      </a:r>
                    </a:p>
                  </a:txBody>
                  <a:tcPr marL="7620" marR="7620" marT="7620" marB="0" anchor="b">
                    <a:lnL>
                      <a:noFill/>
                    </a:lnL>
                    <a:lnR>
                      <a:noFill/>
                    </a:lnR>
                    <a:lnT>
                      <a:noFill/>
                    </a:lnT>
                    <a:lnB>
                      <a:noFill/>
                    </a:lnB>
                  </a:tcPr>
                </a:tc>
                <a:tc gridSpan="3">
                  <a:txBody>
                    <a:bodyPr/>
                    <a:lstStyle/>
                    <a:p>
                      <a:pPr algn="l" fontAlgn="b"/>
                      <a:r>
                        <a:rPr lang="en-US" sz="1100" b="0" i="0" u="none" strike="noStrike">
                          <a:solidFill>
                            <a:srgbClr val="000000"/>
                          </a:solidFill>
                          <a:latin typeface="Calibri"/>
                        </a:rPr>
                        <a:t>Amplitude of the square wave</a:t>
                      </a:r>
                    </a:p>
                  </a:txBody>
                  <a:tcPr marL="7620" marR="7620" marT="7620"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r" fontAlgn="b"/>
                      <a:r>
                        <a:rPr lang="en-US" sz="1100" b="0" i="0" u="none" strike="noStrike">
                          <a:solidFill>
                            <a:srgbClr val="000000"/>
                          </a:solidFill>
                          <a:latin typeface="Calibri"/>
                        </a:rPr>
                        <a:t>5.04</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r>
                        <a:rPr lang="en-US" sz="1100" b="0" i="0" u="none" strike="noStrike">
                          <a:solidFill>
                            <a:srgbClr val="000000"/>
                          </a:solidFill>
                          <a:latin typeface="Calibri"/>
                        </a:rPr>
                        <a:t>V</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130">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r" fontAlgn="b"/>
                      <a:r>
                        <a:rPr lang="en-US" sz="1100" b="0" i="0" u="none" strike="noStrike">
                          <a:solidFill>
                            <a:srgbClr val="000000"/>
                          </a:solidFill>
                          <a:latin typeface="Calibri"/>
                        </a:rPr>
                        <a:t>d.</a:t>
                      </a:r>
                    </a:p>
                  </a:txBody>
                  <a:tcPr marL="7620" marR="7620" marT="7620" marB="0" anchor="b">
                    <a:lnL>
                      <a:noFill/>
                    </a:lnL>
                    <a:lnR>
                      <a:noFill/>
                    </a:lnR>
                    <a:lnT>
                      <a:noFill/>
                    </a:lnT>
                    <a:lnB>
                      <a:noFill/>
                    </a:lnB>
                  </a:tcPr>
                </a:tc>
                <a:tc gridSpan="3">
                  <a:txBody>
                    <a:bodyPr/>
                    <a:lstStyle/>
                    <a:p>
                      <a:pPr algn="l" fontAlgn="b"/>
                      <a:r>
                        <a:rPr lang="en-US" sz="1100" b="0" i="0" u="none" strike="noStrike">
                          <a:solidFill>
                            <a:srgbClr val="000000"/>
                          </a:solidFill>
                          <a:latin typeface="Calibri"/>
                        </a:rPr>
                        <a:t>Rise time of the square wave</a:t>
                      </a:r>
                    </a:p>
                  </a:txBody>
                  <a:tcPr marL="7620" marR="7620" marT="7620"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r" fontAlgn="b"/>
                      <a:r>
                        <a:rPr lang="en-US" sz="1100" b="0" i="0" u="none" strike="noStrike">
                          <a:solidFill>
                            <a:srgbClr val="000000"/>
                          </a:solidFill>
                          <a:latin typeface="Calibri"/>
                        </a:rPr>
                        <a:t>38</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r>
                        <a:rPr lang="en-US" sz="1100" b="0" i="0" u="none" strike="noStrike">
                          <a:solidFill>
                            <a:srgbClr val="000000"/>
                          </a:solidFill>
                          <a:latin typeface="Calibri"/>
                        </a:rPr>
                        <a:t>ns</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130">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r" fontAlgn="b"/>
                      <a:r>
                        <a:rPr lang="en-US" sz="1100" b="0" i="0" u="none" strike="noStrike">
                          <a:solidFill>
                            <a:srgbClr val="000000"/>
                          </a:solidFill>
                          <a:latin typeface="Calibri"/>
                        </a:rPr>
                        <a:t>e.</a:t>
                      </a:r>
                    </a:p>
                  </a:txBody>
                  <a:tcPr marL="7620" marR="7620" marT="7620" marB="0" anchor="b">
                    <a:lnL>
                      <a:noFill/>
                    </a:lnL>
                    <a:lnR>
                      <a:noFill/>
                    </a:lnR>
                    <a:lnT>
                      <a:noFill/>
                    </a:lnT>
                    <a:lnB>
                      <a:noFill/>
                    </a:lnB>
                  </a:tcPr>
                </a:tc>
                <a:tc gridSpan="3">
                  <a:txBody>
                    <a:bodyPr/>
                    <a:lstStyle/>
                    <a:p>
                      <a:pPr algn="l" fontAlgn="b"/>
                      <a:r>
                        <a:rPr lang="en-US" sz="1100" b="0" i="0" u="none" strike="noStrike">
                          <a:solidFill>
                            <a:srgbClr val="000000"/>
                          </a:solidFill>
                          <a:latin typeface="Calibri"/>
                        </a:rPr>
                        <a:t>Fall time of the square wave</a:t>
                      </a:r>
                    </a:p>
                  </a:txBody>
                  <a:tcPr marL="7620" marR="7620" marT="7620"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r" fontAlgn="b"/>
                      <a:r>
                        <a:rPr lang="en-US" sz="1100" b="0" i="0" u="none" strike="noStrike">
                          <a:solidFill>
                            <a:srgbClr val="000000"/>
                          </a:solidFill>
                          <a:latin typeface="Calibri"/>
                        </a:rPr>
                        <a:t>38</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r>
                        <a:rPr lang="en-US" sz="1100" b="0" i="0" u="none" strike="noStrike" dirty="0">
                          <a:solidFill>
                            <a:srgbClr val="000000"/>
                          </a:solidFill>
                          <a:latin typeface="Calibri"/>
                        </a:rPr>
                        <a:t>ns</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9" name="Table 8"/>
          <p:cNvGraphicFramePr>
            <a:graphicFrameLocks noGrp="1"/>
          </p:cNvGraphicFramePr>
          <p:nvPr/>
        </p:nvGraphicFramePr>
        <p:xfrm>
          <a:off x="6013571" y="1144196"/>
          <a:ext cx="5892798" cy="5120640"/>
        </p:xfrm>
        <a:graphic>
          <a:graphicData uri="http://schemas.openxmlformats.org/drawingml/2006/table">
            <a:tbl>
              <a:tblPr/>
              <a:tblGrid>
                <a:gridCol w="407048"/>
                <a:gridCol w="601178"/>
                <a:gridCol w="601178"/>
                <a:gridCol w="1061455"/>
                <a:gridCol w="601178"/>
                <a:gridCol w="601178"/>
                <a:gridCol w="601178"/>
                <a:gridCol w="601178"/>
                <a:gridCol w="817227"/>
              </a:tblGrid>
              <a:tr h="182880">
                <a:tc>
                  <a:txBody>
                    <a:bodyPr/>
                    <a:lstStyle/>
                    <a:p>
                      <a:pPr algn="l" fontAlgn="b"/>
                      <a:r>
                        <a:rPr lang="en-US" sz="1100" b="0" i="0" u="none" strike="noStrike">
                          <a:solidFill>
                            <a:srgbClr val="000000"/>
                          </a:solidFill>
                          <a:latin typeface="Calibri"/>
                        </a:rPr>
                        <a:t>4.a.</a:t>
                      </a:r>
                    </a:p>
                  </a:txBody>
                  <a:tcPr marL="7620" marR="7620" marT="7620" marB="0" anchor="b">
                    <a:lnL>
                      <a:noFill/>
                    </a:lnL>
                    <a:lnR>
                      <a:noFill/>
                    </a:lnR>
                    <a:lnT>
                      <a:noFill/>
                    </a:lnT>
                    <a:lnB>
                      <a:noFill/>
                    </a:lnB>
                  </a:tcPr>
                </a:tc>
                <a:tc gridSpan="8">
                  <a:txBody>
                    <a:bodyPr/>
                    <a:lstStyle/>
                    <a:p>
                      <a:pPr algn="l" fontAlgn="b"/>
                      <a:r>
                        <a:rPr lang="en-US" sz="1100" b="0" i="0" u="none" strike="noStrike">
                          <a:solidFill>
                            <a:srgbClr val="000000"/>
                          </a:solidFill>
                          <a:latin typeface="Calibri"/>
                        </a:rPr>
                        <a:t>Change the square wave to a one-shot that is high for 10ms and off for the rest of the 1000ms period.</a:t>
                      </a:r>
                    </a:p>
                  </a:txBody>
                  <a:tcPr marL="7620" marR="7620" marT="762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2880">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gridSpan="4">
                  <a:txBody>
                    <a:bodyPr/>
                    <a:lstStyle/>
                    <a:p>
                      <a:pPr algn="l" fontAlgn="b"/>
                      <a:r>
                        <a:rPr lang="en-US" sz="1100" b="0" i="0" u="none" strike="noStrike">
                          <a:solidFill>
                            <a:srgbClr val="000000"/>
                          </a:solidFill>
                          <a:latin typeface="Calibri"/>
                        </a:rPr>
                        <a:t> Record the settings of the Func Generator.</a:t>
                      </a:r>
                    </a:p>
                  </a:txBody>
                  <a:tcPr marL="7620" marR="7620" marT="762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r>
              <a:tr h="278130">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gridSpan="3">
                  <a:txBody>
                    <a:bodyPr/>
                    <a:lstStyle/>
                    <a:p>
                      <a:pPr algn="l" fontAlgn="b"/>
                      <a:r>
                        <a:rPr lang="en-US" sz="1100" b="0" i="0" u="none" strike="noStrike">
                          <a:solidFill>
                            <a:srgbClr val="000000"/>
                          </a:solidFill>
                          <a:latin typeface="Calibri"/>
                        </a:rPr>
                        <a:t>The range was set to 1Hz</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r>
              <a:tr h="278130">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gridSpan="3">
                  <a:txBody>
                    <a:bodyPr/>
                    <a:lstStyle/>
                    <a:p>
                      <a:pPr algn="l" fontAlgn="b"/>
                      <a:r>
                        <a:rPr lang="en-US" sz="1100" b="0" i="0" u="none" strike="noStrike">
                          <a:solidFill>
                            <a:srgbClr val="000000"/>
                          </a:solidFill>
                          <a:latin typeface="Calibri"/>
                        </a:rPr>
                        <a:t>The wave type was square</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130">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gridSpan="3">
                  <a:txBody>
                    <a:bodyPr/>
                    <a:lstStyle/>
                    <a:p>
                      <a:pPr algn="l" fontAlgn="b"/>
                      <a:r>
                        <a:rPr lang="en-US" sz="1100" b="0" i="0" u="none" strike="noStrike">
                          <a:solidFill>
                            <a:srgbClr val="000000"/>
                          </a:solidFill>
                          <a:latin typeface="Calibri"/>
                        </a:rPr>
                        <a:t>The amplitude dial was pushed in</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130">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gridSpan="3">
                  <a:txBody>
                    <a:bodyPr/>
                    <a:lstStyle/>
                    <a:p>
                      <a:pPr algn="l" fontAlgn="b"/>
                      <a:r>
                        <a:rPr lang="en-US" sz="1100" b="0" i="0" u="none" strike="noStrike">
                          <a:solidFill>
                            <a:srgbClr val="000000"/>
                          </a:solidFill>
                          <a:latin typeface="Calibri"/>
                        </a:rPr>
                        <a:t>The reading on the screen was 1.1363Hz</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880">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r>
              <a:tr h="182880">
                <a:tc>
                  <a:txBody>
                    <a:bodyPr/>
                    <a:lstStyle/>
                    <a:p>
                      <a:pPr algn="l" fontAlgn="b"/>
                      <a:r>
                        <a:rPr lang="en-US" sz="1100" b="0" i="0" u="none" strike="noStrike">
                          <a:solidFill>
                            <a:srgbClr val="000000"/>
                          </a:solidFill>
                          <a:latin typeface="Calibri"/>
                        </a:rPr>
                        <a:t>4.b.</a:t>
                      </a:r>
                    </a:p>
                  </a:txBody>
                  <a:tcPr marL="7620" marR="7620" marT="7620" marB="0" anchor="b">
                    <a:lnL>
                      <a:noFill/>
                    </a:lnL>
                    <a:lnR>
                      <a:noFill/>
                    </a:lnR>
                    <a:lnT>
                      <a:noFill/>
                    </a:lnT>
                    <a:lnB>
                      <a:noFill/>
                    </a:lnB>
                  </a:tcPr>
                </a:tc>
                <a:tc gridSpan="8">
                  <a:txBody>
                    <a:bodyPr/>
                    <a:lstStyle/>
                    <a:p>
                      <a:pPr algn="l" fontAlgn="b"/>
                      <a:r>
                        <a:rPr lang="en-US" sz="1100" b="0" i="0" u="none" strike="noStrike">
                          <a:solidFill>
                            <a:srgbClr val="000000"/>
                          </a:solidFill>
                          <a:latin typeface="Calibri"/>
                        </a:rPr>
                        <a:t>Use an Oscilloscope to verify the output of the function generator.  Record the settings of the</a:t>
                      </a:r>
                    </a:p>
                  </a:txBody>
                  <a:tcPr marL="7620" marR="7620" marT="762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2880">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gridSpan="2">
                  <a:txBody>
                    <a:bodyPr/>
                    <a:lstStyle/>
                    <a:p>
                      <a:pPr algn="l" fontAlgn="b"/>
                      <a:r>
                        <a:rPr lang="en-US" sz="1100" b="0" i="0" u="none" strike="noStrike">
                          <a:solidFill>
                            <a:srgbClr val="000000"/>
                          </a:solidFill>
                          <a:latin typeface="Calibri"/>
                        </a:rPr>
                        <a:t>Oscilloscope.</a:t>
                      </a:r>
                    </a:p>
                  </a:txBody>
                  <a:tcPr marL="7620" marR="7620" marT="7620" marB="0" anchor="b">
                    <a:lnL>
                      <a:noFill/>
                    </a:lnL>
                    <a:lnR>
                      <a:noFill/>
                    </a:lnR>
                    <a:lnT>
                      <a:noFill/>
                    </a:lnT>
                    <a:lnB>
                      <a:noFill/>
                    </a:lnB>
                  </a:tcPr>
                </a:tc>
                <a:tc hMerge="1">
                  <a:txBody>
                    <a:bodyPr/>
                    <a:lstStyle/>
                    <a:p>
                      <a:endParaRPr lang="en-US"/>
                    </a:p>
                  </a:txBody>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r>
              <a:tr h="278130">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r>
                        <a:rPr lang="en-US" sz="1100" b="0" i="0" u="none" strike="noStrike">
                          <a:solidFill>
                            <a:srgbClr val="000000"/>
                          </a:solidFill>
                          <a:latin typeface="Calibri"/>
                        </a:rPr>
                        <a:t>2.00V</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r>
              <a:tr h="278130">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gridSpan="2">
                  <a:txBody>
                    <a:bodyPr/>
                    <a:lstStyle/>
                    <a:p>
                      <a:pPr algn="l" fontAlgn="b"/>
                      <a:r>
                        <a:rPr lang="en-US" sz="1100" b="0" i="0" u="none" strike="noStrike">
                          <a:solidFill>
                            <a:srgbClr val="000000"/>
                          </a:solidFill>
                          <a:latin typeface="Calibri"/>
                        </a:rPr>
                        <a:t>M =100ms</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130">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gridSpan="2">
                  <a:txBody>
                    <a:bodyPr/>
                    <a:lstStyle/>
                    <a:p>
                      <a:pPr algn="l" fontAlgn="b"/>
                      <a:r>
                        <a:rPr lang="en-US" sz="1100" b="0" i="0" u="none" strike="noStrike">
                          <a:solidFill>
                            <a:srgbClr val="000000"/>
                          </a:solidFill>
                          <a:latin typeface="Calibri"/>
                        </a:rPr>
                        <a:t>Trigger 2.00V</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130">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880">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r>
              <a:tr h="182880">
                <a:tc>
                  <a:txBody>
                    <a:bodyPr/>
                    <a:lstStyle/>
                    <a:p>
                      <a:pPr algn="l" fontAlgn="b"/>
                      <a:r>
                        <a:rPr lang="en-US" sz="1100" b="0" i="0" u="none" strike="noStrike">
                          <a:solidFill>
                            <a:srgbClr val="000000"/>
                          </a:solidFill>
                          <a:latin typeface="Calibri"/>
                        </a:rPr>
                        <a:t>4.c.</a:t>
                      </a:r>
                    </a:p>
                  </a:txBody>
                  <a:tcPr marL="7620" marR="7620" marT="7620" marB="0" anchor="b">
                    <a:lnL>
                      <a:noFill/>
                    </a:lnL>
                    <a:lnR>
                      <a:noFill/>
                    </a:lnR>
                    <a:lnT>
                      <a:noFill/>
                    </a:lnT>
                    <a:lnB>
                      <a:noFill/>
                    </a:lnB>
                  </a:tcPr>
                </a:tc>
                <a:tc gridSpan="3">
                  <a:txBody>
                    <a:bodyPr/>
                    <a:lstStyle/>
                    <a:p>
                      <a:pPr algn="l" fontAlgn="b"/>
                      <a:r>
                        <a:rPr lang="en-US" sz="1100" b="0" i="0" u="none" strike="noStrike">
                          <a:solidFill>
                            <a:srgbClr val="000000"/>
                          </a:solidFill>
                          <a:latin typeface="Calibri"/>
                        </a:rPr>
                        <a:t>Measure the following:</a:t>
                      </a:r>
                    </a:p>
                  </a:txBody>
                  <a:tcPr marL="7620" marR="7620" marT="7620"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r>
                        <a:rPr lang="en-US" sz="1100" b="0" i="0" u="none" strike="noStrike">
                          <a:solidFill>
                            <a:srgbClr val="000000"/>
                          </a:solidFill>
                          <a:latin typeface="Calibri"/>
                        </a:rPr>
                        <a:t>Units:</a:t>
                      </a:r>
                    </a:p>
                  </a:txBody>
                  <a:tcPr marL="7620" marR="7620" marT="7620" marB="0" anchor="b">
                    <a:lnL>
                      <a:noFill/>
                    </a:lnL>
                    <a:lnR>
                      <a:noFill/>
                    </a:lnR>
                    <a:lnT>
                      <a:noFill/>
                    </a:lnT>
                    <a:lnB>
                      <a:noFill/>
                    </a:lnB>
                  </a:tcPr>
                </a:tc>
              </a:tr>
              <a:tr h="278130">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r" fontAlgn="b"/>
                      <a:r>
                        <a:rPr lang="en-US" sz="1100" b="0" i="0" u="none" strike="noStrike">
                          <a:solidFill>
                            <a:srgbClr val="000000"/>
                          </a:solidFill>
                          <a:latin typeface="Calibri"/>
                        </a:rPr>
                        <a:t>a.</a:t>
                      </a:r>
                    </a:p>
                  </a:txBody>
                  <a:tcPr marL="7620" marR="7620" marT="7620" marB="0" anchor="b">
                    <a:lnL>
                      <a:noFill/>
                    </a:lnL>
                    <a:lnR>
                      <a:noFill/>
                    </a:lnR>
                    <a:lnT>
                      <a:noFill/>
                    </a:lnT>
                    <a:lnB>
                      <a:noFill/>
                    </a:lnB>
                  </a:tcPr>
                </a:tc>
                <a:tc gridSpan="2">
                  <a:txBody>
                    <a:bodyPr/>
                    <a:lstStyle/>
                    <a:p>
                      <a:pPr algn="l" fontAlgn="b"/>
                      <a:r>
                        <a:rPr lang="en-US" sz="1100" b="0" i="0" u="none" strike="noStrike">
                          <a:solidFill>
                            <a:srgbClr val="000000"/>
                          </a:solidFill>
                          <a:latin typeface="Calibri"/>
                        </a:rPr>
                        <a:t>Period of the square wave</a:t>
                      </a:r>
                    </a:p>
                  </a:txBody>
                  <a:tcPr marL="7620" marR="7620" marT="7620" marB="0" anchor="b">
                    <a:lnL>
                      <a:noFill/>
                    </a:lnL>
                    <a:lnR>
                      <a:noFill/>
                    </a:lnR>
                    <a:lnT>
                      <a:noFill/>
                    </a:lnT>
                    <a:lnB>
                      <a:noFill/>
                    </a:lnB>
                  </a:tcPr>
                </a:tc>
                <a:tc hMerge="1">
                  <a:txBody>
                    <a:bodyPr/>
                    <a:lstStyle/>
                    <a:p>
                      <a:endParaRPr lang="en-US"/>
                    </a:p>
                  </a:txBody>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r" fontAlgn="b"/>
                      <a:r>
                        <a:rPr lang="en-US" sz="1100" b="0" i="0" u="none" strike="noStrike">
                          <a:solidFill>
                            <a:srgbClr val="000000"/>
                          </a:solidFill>
                          <a:latin typeface="Calibri"/>
                        </a:rPr>
                        <a:t>1</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r>
                        <a:rPr lang="en-US" sz="1100" b="0" i="0" u="none" strike="noStrike">
                          <a:solidFill>
                            <a:srgbClr val="000000"/>
                          </a:solidFill>
                          <a:latin typeface="Calibri"/>
                        </a:rPr>
                        <a:t>s</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r>
              <a:tr h="278130">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r" fontAlgn="b"/>
                      <a:r>
                        <a:rPr lang="en-US" sz="1100" b="0" i="0" u="none" strike="noStrike">
                          <a:solidFill>
                            <a:srgbClr val="000000"/>
                          </a:solidFill>
                          <a:latin typeface="Calibri"/>
                        </a:rPr>
                        <a:t>b.</a:t>
                      </a:r>
                    </a:p>
                  </a:txBody>
                  <a:tcPr marL="7620" marR="7620" marT="7620" marB="0" anchor="b">
                    <a:lnL>
                      <a:noFill/>
                    </a:lnL>
                    <a:lnR>
                      <a:noFill/>
                    </a:lnR>
                    <a:lnT>
                      <a:noFill/>
                    </a:lnT>
                    <a:lnB>
                      <a:noFill/>
                    </a:lnB>
                  </a:tcPr>
                </a:tc>
                <a:tc gridSpan="3">
                  <a:txBody>
                    <a:bodyPr/>
                    <a:lstStyle/>
                    <a:p>
                      <a:pPr algn="l" fontAlgn="b"/>
                      <a:r>
                        <a:rPr lang="en-US" sz="1100" b="0" i="0" u="none" strike="noStrike">
                          <a:solidFill>
                            <a:srgbClr val="000000"/>
                          </a:solidFill>
                          <a:latin typeface="Calibri"/>
                        </a:rPr>
                        <a:t>Pulse width of the square wave</a:t>
                      </a:r>
                    </a:p>
                  </a:txBody>
                  <a:tcPr marL="7620" marR="7620" marT="7620"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r" fontAlgn="b"/>
                      <a:r>
                        <a:rPr lang="en-US" sz="1100" b="0" i="0" u="none" strike="noStrike">
                          <a:solidFill>
                            <a:srgbClr val="000000"/>
                          </a:solidFill>
                          <a:latin typeface="Calibri"/>
                        </a:rPr>
                        <a:t>102</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r>
                        <a:rPr lang="en-US" sz="1100" b="0" i="0" u="none" strike="noStrike">
                          <a:solidFill>
                            <a:srgbClr val="000000"/>
                          </a:solidFill>
                          <a:latin typeface="Calibri"/>
                        </a:rPr>
                        <a:t>ms</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130">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r" fontAlgn="b"/>
                      <a:r>
                        <a:rPr lang="en-US" sz="1100" b="0" i="0" u="none" strike="noStrike">
                          <a:solidFill>
                            <a:srgbClr val="000000"/>
                          </a:solidFill>
                          <a:latin typeface="Calibri"/>
                        </a:rPr>
                        <a:t>c.</a:t>
                      </a:r>
                    </a:p>
                  </a:txBody>
                  <a:tcPr marL="7620" marR="7620" marT="7620" marB="0" anchor="b">
                    <a:lnL>
                      <a:noFill/>
                    </a:lnL>
                    <a:lnR>
                      <a:noFill/>
                    </a:lnR>
                    <a:lnT>
                      <a:noFill/>
                    </a:lnT>
                    <a:lnB>
                      <a:noFill/>
                    </a:lnB>
                  </a:tcPr>
                </a:tc>
                <a:tc gridSpan="3">
                  <a:txBody>
                    <a:bodyPr/>
                    <a:lstStyle/>
                    <a:p>
                      <a:pPr algn="l" fontAlgn="b"/>
                      <a:r>
                        <a:rPr lang="en-US" sz="1100" b="0" i="0" u="none" strike="noStrike">
                          <a:solidFill>
                            <a:srgbClr val="000000"/>
                          </a:solidFill>
                          <a:latin typeface="Calibri"/>
                        </a:rPr>
                        <a:t>Amplitude of the square wave</a:t>
                      </a:r>
                    </a:p>
                  </a:txBody>
                  <a:tcPr marL="7620" marR="7620" marT="7620"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r" fontAlgn="b"/>
                      <a:r>
                        <a:rPr lang="en-US" sz="1100" b="0" i="0" u="none" strike="noStrike">
                          <a:solidFill>
                            <a:srgbClr val="000000"/>
                          </a:solidFill>
                          <a:latin typeface="Calibri"/>
                        </a:rPr>
                        <a:t>4.4</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r>
                        <a:rPr lang="en-US" sz="1100" b="0" i="0" u="none" strike="noStrike">
                          <a:solidFill>
                            <a:srgbClr val="000000"/>
                          </a:solidFill>
                          <a:latin typeface="Calibri"/>
                        </a:rPr>
                        <a:t>V</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130">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r" fontAlgn="b"/>
                      <a:r>
                        <a:rPr lang="en-US" sz="1100" b="0" i="0" u="none" strike="noStrike">
                          <a:solidFill>
                            <a:srgbClr val="000000"/>
                          </a:solidFill>
                          <a:latin typeface="Calibri"/>
                        </a:rPr>
                        <a:t>d.</a:t>
                      </a:r>
                    </a:p>
                  </a:txBody>
                  <a:tcPr marL="7620" marR="7620" marT="7620" marB="0" anchor="b">
                    <a:lnL>
                      <a:noFill/>
                    </a:lnL>
                    <a:lnR>
                      <a:noFill/>
                    </a:lnR>
                    <a:lnT>
                      <a:noFill/>
                    </a:lnT>
                    <a:lnB>
                      <a:noFill/>
                    </a:lnB>
                  </a:tcPr>
                </a:tc>
                <a:tc gridSpan="2">
                  <a:txBody>
                    <a:bodyPr/>
                    <a:lstStyle/>
                    <a:p>
                      <a:pPr algn="l" fontAlgn="b"/>
                      <a:r>
                        <a:rPr lang="en-US" sz="1100" b="0" i="0" u="none" strike="noStrike">
                          <a:solidFill>
                            <a:srgbClr val="000000"/>
                          </a:solidFill>
                          <a:latin typeface="Calibri"/>
                        </a:rPr>
                        <a:t>Rise time of the square wave</a:t>
                      </a:r>
                    </a:p>
                  </a:txBody>
                  <a:tcPr marL="7620" marR="7620" marT="7620" marB="0" anchor="b">
                    <a:lnL>
                      <a:noFill/>
                    </a:lnL>
                    <a:lnR>
                      <a:noFill/>
                    </a:lnR>
                    <a:lnT>
                      <a:noFill/>
                    </a:lnT>
                    <a:lnB>
                      <a:noFill/>
                    </a:lnB>
                  </a:tcPr>
                </a:tc>
                <a:tc hMerge="1">
                  <a:txBody>
                    <a:bodyPr/>
                    <a:lstStyle/>
                    <a:p>
                      <a:endParaRPr lang="en-US"/>
                    </a:p>
                  </a:txBody>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r>
                        <a:rPr lang="en-US" sz="1100" b="0" i="0" u="none" strike="noStrike">
                          <a:solidFill>
                            <a:srgbClr val="000000"/>
                          </a:solidFill>
                          <a:latin typeface="Calibri"/>
                        </a:rPr>
                        <a:t>N/A</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r>
                        <a:rPr lang="en-US" sz="1100" b="0" i="0" u="none" strike="noStrike">
                          <a:solidFill>
                            <a:srgbClr val="000000"/>
                          </a:solidFill>
                          <a:latin typeface="Calibri"/>
                        </a:rPr>
                        <a:t>N/A</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130">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r" fontAlgn="b"/>
                      <a:r>
                        <a:rPr lang="en-US" sz="1100" b="0" i="0" u="none" strike="noStrike">
                          <a:solidFill>
                            <a:srgbClr val="000000"/>
                          </a:solidFill>
                          <a:latin typeface="Calibri"/>
                        </a:rPr>
                        <a:t>e.</a:t>
                      </a:r>
                    </a:p>
                  </a:txBody>
                  <a:tcPr marL="7620" marR="7620" marT="7620" marB="0" anchor="b">
                    <a:lnL>
                      <a:noFill/>
                    </a:lnL>
                    <a:lnR>
                      <a:noFill/>
                    </a:lnR>
                    <a:lnT>
                      <a:noFill/>
                    </a:lnT>
                    <a:lnB>
                      <a:noFill/>
                    </a:lnB>
                  </a:tcPr>
                </a:tc>
                <a:tc gridSpan="2">
                  <a:txBody>
                    <a:bodyPr/>
                    <a:lstStyle/>
                    <a:p>
                      <a:pPr algn="l" fontAlgn="b"/>
                      <a:r>
                        <a:rPr lang="en-US" sz="1100" b="0" i="0" u="none" strike="noStrike">
                          <a:solidFill>
                            <a:srgbClr val="000000"/>
                          </a:solidFill>
                          <a:latin typeface="Calibri"/>
                        </a:rPr>
                        <a:t>Fall time of the square wave</a:t>
                      </a:r>
                    </a:p>
                  </a:txBody>
                  <a:tcPr marL="7620" marR="7620" marT="7620" marB="0" anchor="b">
                    <a:lnL>
                      <a:noFill/>
                    </a:lnL>
                    <a:lnR>
                      <a:noFill/>
                    </a:lnR>
                    <a:lnT>
                      <a:noFill/>
                    </a:lnT>
                    <a:lnB>
                      <a:noFill/>
                    </a:lnB>
                  </a:tcPr>
                </a:tc>
                <a:tc hMerge="1">
                  <a:txBody>
                    <a:bodyPr/>
                    <a:lstStyle/>
                    <a:p>
                      <a:endParaRPr lang="en-US"/>
                    </a:p>
                  </a:txBody>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r>
                        <a:rPr lang="en-US" sz="1100" b="0" i="0" u="none" strike="noStrike">
                          <a:solidFill>
                            <a:srgbClr val="000000"/>
                          </a:solidFill>
                          <a:latin typeface="Calibri"/>
                        </a:rPr>
                        <a:t>N/A</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r>
                        <a:rPr lang="en-US" sz="1100" b="0" i="0" u="none" strike="noStrike" dirty="0">
                          <a:solidFill>
                            <a:srgbClr val="000000"/>
                          </a:solidFill>
                          <a:latin typeface="Calibri"/>
                        </a:rPr>
                        <a:t>N/A</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838200" y="1376218"/>
            <a:ext cx="10515600" cy="4800745"/>
          </a:xfrm>
        </p:spPr>
        <p:txBody>
          <a:bodyPr/>
          <a:lstStyle/>
          <a:p>
            <a:pPr marL="0" indent="0" algn="ctr">
              <a:buNone/>
            </a:pPr>
            <a:r>
              <a:rPr lang="en-US" u="sng" dirty="0" smtClean="0"/>
              <a:t>Summary and Conclusions</a:t>
            </a:r>
          </a:p>
          <a:p>
            <a:pPr marL="457200" lvl="1" indent="0">
              <a:buNone/>
            </a:pPr>
            <a:r>
              <a:rPr lang="en-US" dirty="0" smtClean="0"/>
              <a:t>I learned how to use a function generator to generate different kinds of wave including sinusoidal and square waves. I also learned how to change a wave’s duty cycle and amplitude. I learned how to use an oscilloscope to measure the voltage, frequency, period, and rise/fall times of AC voltages. I also learned about the inverse relationship of frequency and period.</a:t>
            </a:r>
          </a:p>
          <a:p>
            <a:pPr marL="457200" lvl="1" indent="0">
              <a:buNone/>
            </a:pPr>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26</a:t>
            </a:fld>
            <a:endParaRPr lang="en-US"/>
          </a:p>
        </p:txBody>
      </p:sp>
      <p:sp>
        <p:nvSpPr>
          <p:cNvPr id="8"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4 –Test Equipment 1 </a:t>
            </a:r>
            <a:endParaRPr lang="en-US" sz="4000" dirty="0"/>
          </a:p>
        </p:txBody>
      </p:sp>
    </p:spTree>
    <p:extLst>
      <p:ext uri="{BB962C8B-B14F-4D97-AF65-F5344CB8AC3E}">
        <p14:creationId xmlns:p14="http://schemas.microsoft.com/office/powerpoint/2010/main" val="12525397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t>Lab 5 – Capacitors and Inductors</a:t>
            </a:r>
            <a:br>
              <a:rPr lang="en-US" dirty="0" smtClean="0"/>
            </a:br>
            <a:endParaRPr lang="en-US" dirty="0"/>
          </a:p>
        </p:txBody>
      </p:sp>
      <p:sp>
        <p:nvSpPr>
          <p:cNvPr id="4" name="Footer Placeholder 3"/>
          <p:cNvSpPr>
            <a:spLocks noGrp="1"/>
          </p:cNvSpPr>
          <p:nvPr>
            <p:ph type="ftr" sz="quarter" idx="11"/>
          </p:nvPr>
        </p:nvSpPr>
        <p:spPr>
          <a:xfrm>
            <a:off x="831850" y="6372058"/>
            <a:ext cx="2217821" cy="365125"/>
          </a:xfrm>
        </p:spPr>
        <p:txBody>
          <a:bodyPr/>
          <a:lstStyle/>
          <a:p>
            <a:pPr algn="l"/>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pPr/>
              <a:t>27</a:t>
            </a:fld>
            <a:endParaRPr lang="en-US"/>
          </a:p>
        </p:txBody>
      </p:sp>
    </p:spTree>
    <p:extLst>
      <p:ext uri="{BB962C8B-B14F-4D97-AF65-F5344CB8AC3E}">
        <p14:creationId xmlns:p14="http://schemas.microsoft.com/office/powerpoint/2010/main" val="13323070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28</a:t>
            </a:fld>
            <a:endParaRPr lang="en-US"/>
          </a:p>
        </p:txBody>
      </p:sp>
      <p:sp>
        <p:nvSpPr>
          <p:cNvPr id="6"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5 –Capacitors and Inductors</a:t>
            </a:r>
            <a:endParaRPr lang="en-US" sz="4000" dirty="0"/>
          </a:p>
        </p:txBody>
      </p:sp>
      <p:sp>
        <p:nvSpPr>
          <p:cNvPr id="7" name="Content Placeholder 2"/>
          <p:cNvSpPr txBox="1">
            <a:spLocks/>
          </p:cNvSpPr>
          <p:nvPr/>
        </p:nvSpPr>
        <p:spPr>
          <a:xfrm>
            <a:off x="989358" y="1283856"/>
            <a:ext cx="10515600" cy="471761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Objective</a:t>
            </a:r>
          </a:p>
          <a:p>
            <a:pPr marL="0" indent="0">
              <a:buNone/>
            </a:pPr>
            <a:r>
              <a:rPr lang="en-US" sz="2300" dirty="0" smtClean="0"/>
              <a:t>To use </a:t>
            </a:r>
            <a:r>
              <a:rPr lang="en-US" sz="2300" dirty="0"/>
              <a:t>an LCR meter to measure inductors and capacitors including custom hand-wound inductors.</a:t>
            </a:r>
            <a:r>
              <a:rPr lang="en-US" dirty="0"/>
              <a:t> </a:t>
            </a:r>
            <a:endParaRPr lang="en-US" dirty="0" smtClean="0"/>
          </a:p>
          <a:p>
            <a:pPr marL="0" indent="0">
              <a:buNone/>
            </a:pPr>
            <a:r>
              <a:rPr lang="en-US" sz="1900" dirty="0" smtClean="0"/>
              <a:t>	</a:t>
            </a:r>
            <a:r>
              <a:rPr lang="en-US" dirty="0" smtClean="0"/>
              <a:t>Equipment and Material</a:t>
            </a:r>
          </a:p>
          <a:p>
            <a:pPr marL="914400" lvl="2" indent="0">
              <a:buFont typeface="Arial" panose="020B0604020202020204" pitchFamily="34" charset="0"/>
              <a:buNone/>
            </a:pPr>
            <a:r>
              <a:rPr lang="en-US" dirty="0" smtClean="0"/>
              <a:t>Bench #6</a:t>
            </a:r>
          </a:p>
          <a:p>
            <a:pPr marL="914400" lvl="2" indent="0">
              <a:buFont typeface="Arial" panose="020B0604020202020204" pitchFamily="34" charset="0"/>
              <a:buNone/>
            </a:pPr>
            <a:r>
              <a:rPr lang="en-US" dirty="0" smtClean="0"/>
              <a:t>4 capacitor</a:t>
            </a:r>
          </a:p>
          <a:p>
            <a:pPr marL="914400" lvl="2" indent="0">
              <a:buFont typeface="Arial" panose="020B0604020202020204" pitchFamily="34" charset="0"/>
              <a:buNone/>
            </a:pPr>
            <a:r>
              <a:rPr lang="en-US" dirty="0" smtClean="0"/>
              <a:t>3 inductors</a:t>
            </a:r>
          </a:p>
          <a:p>
            <a:pPr marL="914400" lvl="2" indent="0">
              <a:buFont typeface="Arial" panose="020B0604020202020204" pitchFamily="34" charset="0"/>
              <a:buNone/>
            </a:pPr>
            <a:r>
              <a:rPr lang="en-US" dirty="0" smtClean="0"/>
              <a:t>3 hand wound inductors</a:t>
            </a:r>
          </a:p>
          <a:p>
            <a:pPr marL="914400" lvl="2" indent="0">
              <a:buFont typeface="Arial" panose="020B0604020202020204" pitchFamily="34" charset="0"/>
              <a:buNone/>
            </a:pPr>
            <a:r>
              <a:rPr lang="en-US" dirty="0" smtClean="0"/>
              <a:t>Digital calipers </a:t>
            </a:r>
          </a:p>
          <a:p>
            <a:pPr marL="914400" lvl="2" indent="0">
              <a:buFont typeface="Arial" panose="020B0604020202020204" pitchFamily="34" charset="0"/>
              <a:buNone/>
            </a:pPr>
            <a:r>
              <a:rPr lang="en-US" dirty="0" smtClean="0"/>
              <a:t>GW </a:t>
            </a:r>
            <a:r>
              <a:rPr lang="en-US" dirty="0" err="1" smtClean="0"/>
              <a:t>Instek</a:t>
            </a:r>
            <a:r>
              <a:rPr lang="en-US" dirty="0" smtClean="0"/>
              <a:t> LCR meter model#: LCR-819 SN#: E120998</a:t>
            </a:r>
          </a:p>
          <a:p>
            <a:r>
              <a:rPr lang="en-US" dirty="0" smtClean="0"/>
              <a:t>Research and Information</a:t>
            </a:r>
          </a:p>
          <a:p>
            <a:pPr marL="457200" lvl="1" indent="0">
              <a:buNone/>
            </a:pPr>
            <a:r>
              <a:rPr lang="en-US" sz="1600" dirty="0" smtClean="0"/>
              <a:t> What is a capacitor </a:t>
            </a:r>
            <a:r>
              <a:rPr lang="en-US" sz="1600" dirty="0" smtClean="0">
                <a:hlinkClick r:id="rId2"/>
              </a:rPr>
              <a:t>https</a:t>
            </a:r>
            <a:r>
              <a:rPr lang="en-US" sz="1600" dirty="0">
                <a:hlinkClick r:id="rId2"/>
              </a:rPr>
              <a:t>://</a:t>
            </a:r>
            <a:r>
              <a:rPr lang="en-US" sz="1600" dirty="0" smtClean="0">
                <a:hlinkClick r:id="rId2"/>
              </a:rPr>
              <a:t>www.youtube.com/watch?v=X707xxqB1Qc</a:t>
            </a:r>
            <a:endParaRPr lang="en-US" sz="1600" dirty="0" smtClean="0"/>
          </a:p>
          <a:p>
            <a:pPr marL="457200" lvl="1" indent="0">
              <a:buNone/>
            </a:pPr>
            <a:r>
              <a:rPr lang="en-US" sz="1600" dirty="0" smtClean="0"/>
              <a:t>What is a capacitor </a:t>
            </a:r>
            <a:r>
              <a:rPr lang="en-US" sz="1600" dirty="0" smtClean="0">
                <a:hlinkClick r:id="rId3"/>
              </a:rPr>
              <a:t>https</a:t>
            </a:r>
            <a:r>
              <a:rPr lang="en-US" sz="1600" dirty="0">
                <a:hlinkClick r:id="rId3"/>
              </a:rPr>
              <a:t>://</a:t>
            </a:r>
            <a:r>
              <a:rPr lang="en-US" sz="1600" dirty="0" smtClean="0">
                <a:hlinkClick r:id="rId3"/>
              </a:rPr>
              <a:t>www.youtube.com/watch?v=gOwJLgjRtw8</a:t>
            </a:r>
            <a:endParaRPr lang="en-US" sz="1600" dirty="0" smtClean="0"/>
          </a:p>
          <a:p>
            <a:pPr marL="457200" lvl="1" indent="0">
              <a:buNone/>
            </a:pPr>
            <a:r>
              <a:rPr lang="en-US" sz="1600" dirty="0" smtClean="0"/>
              <a:t>What is a capacitor </a:t>
            </a:r>
            <a:r>
              <a:rPr lang="en-US" sz="1600" dirty="0" smtClean="0">
                <a:hlinkClick r:id="rId4"/>
              </a:rPr>
              <a:t>https</a:t>
            </a:r>
            <a:r>
              <a:rPr lang="en-US" sz="1600" dirty="0">
                <a:hlinkClick r:id="rId4"/>
              </a:rPr>
              <a:t>://</a:t>
            </a:r>
            <a:r>
              <a:rPr lang="en-US" sz="1600" dirty="0" smtClean="0">
                <a:hlinkClick r:id="rId4"/>
              </a:rPr>
              <a:t>www.youtube.com/watch?v=t9Qwx75eg8w</a:t>
            </a:r>
            <a:endParaRPr lang="en-US" sz="1600" dirty="0" smtClean="0"/>
          </a:p>
          <a:p>
            <a:pPr marL="457200" lvl="1" indent="0">
              <a:buNone/>
            </a:pPr>
            <a:r>
              <a:rPr lang="en-US" sz="1600" dirty="0" smtClean="0"/>
              <a:t>Capacitor explosions </a:t>
            </a:r>
            <a:r>
              <a:rPr lang="en-US" sz="1600" dirty="0" smtClean="0">
                <a:hlinkClick r:id="rId5"/>
              </a:rPr>
              <a:t>https</a:t>
            </a:r>
            <a:r>
              <a:rPr lang="en-US" sz="1600" dirty="0">
                <a:hlinkClick r:id="rId5"/>
              </a:rPr>
              <a:t>://</a:t>
            </a:r>
            <a:r>
              <a:rPr lang="en-US" sz="1600" dirty="0" smtClean="0">
                <a:hlinkClick r:id="rId5"/>
              </a:rPr>
              <a:t>www.youtube.com/watch?v=3b7mjukhTyQ</a:t>
            </a:r>
            <a:endParaRPr lang="en-US" sz="1600" dirty="0" smtClean="0"/>
          </a:p>
          <a:p>
            <a:pPr marL="457200" lvl="1" indent="0">
              <a:buNone/>
            </a:pPr>
            <a:r>
              <a:rPr lang="en-US" sz="1600" dirty="0" smtClean="0"/>
              <a:t> What is an inductor </a:t>
            </a:r>
            <a:r>
              <a:rPr lang="en-US" sz="1600" dirty="0" smtClean="0">
                <a:hlinkClick r:id="rId6"/>
              </a:rPr>
              <a:t>https</a:t>
            </a:r>
            <a:r>
              <a:rPr lang="en-US" sz="1600" dirty="0">
                <a:hlinkClick r:id="rId6"/>
              </a:rPr>
              <a:t>://</a:t>
            </a:r>
            <a:r>
              <a:rPr lang="en-US" sz="1600" dirty="0" smtClean="0">
                <a:hlinkClick r:id="rId6"/>
              </a:rPr>
              <a:t>www.youtube.com/watch?v=WKFnuHfmx00</a:t>
            </a:r>
            <a:endParaRPr lang="en-US" sz="1600" dirty="0" smtClean="0"/>
          </a:p>
          <a:p>
            <a:pPr marL="457200" lvl="1" indent="0">
              <a:buNone/>
            </a:pPr>
            <a:r>
              <a:rPr lang="en-US" sz="1600" dirty="0" smtClean="0"/>
              <a:t>What is an inductor </a:t>
            </a:r>
            <a:r>
              <a:rPr lang="en-US" sz="1600" dirty="0" smtClean="0">
                <a:hlinkClick r:id="rId7"/>
              </a:rPr>
              <a:t>https</a:t>
            </a:r>
            <a:r>
              <a:rPr lang="en-US" sz="1600" dirty="0">
                <a:hlinkClick r:id="rId7"/>
              </a:rPr>
              <a:t>://</a:t>
            </a:r>
            <a:r>
              <a:rPr lang="en-US" sz="1600" dirty="0" smtClean="0">
                <a:hlinkClick r:id="rId7"/>
              </a:rPr>
              <a:t>www.youtube.com/watch?v=rqvqIQSBZc8</a:t>
            </a:r>
            <a:endParaRPr lang="en-US" sz="1600" dirty="0" smtClean="0"/>
          </a:p>
          <a:p>
            <a:pPr marL="457200" lvl="1" indent="0">
              <a:buNone/>
            </a:pPr>
            <a:r>
              <a:rPr lang="en-US" sz="1600" dirty="0" smtClean="0"/>
              <a:t>What is </a:t>
            </a:r>
            <a:r>
              <a:rPr lang="en-US" sz="1600" dirty="0"/>
              <a:t>an inductor </a:t>
            </a:r>
            <a:r>
              <a:rPr lang="en-US" sz="1600" dirty="0">
                <a:hlinkClick r:id="rId8"/>
              </a:rPr>
              <a:t>https://</a:t>
            </a:r>
            <a:r>
              <a:rPr lang="en-US" sz="1600" dirty="0" smtClean="0">
                <a:hlinkClick r:id="rId8"/>
              </a:rPr>
              <a:t>www.youtube.com/watch?v=NgwXkUt3XxQ</a:t>
            </a:r>
            <a:endParaRPr lang="en-US" sz="1600" dirty="0" smtClean="0"/>
          </a:p>
          <a:p>
            <a:pPr marL="457200" lvl="1" indent="0">
              <a:buNone/>
            </a:pPr>
            <a:r>
              <a:rPr lang="en-US" sz="1600" dirty="0" smtClean="0"/>
              <a:t>What is </a:t>
            </a:r>
            <a:r>
              <a:rPr lang="en-US" sz="1600" dirty="0"/>
              <a:t>an inductor </a:t>
            </a:r>
            <a:r>
              <a:rPr lang="en-US" sz="1600" dirty="0">
                <a:hlinkClick r:id="rId9"/>
              </a:rPr>
              <a:t>https://</a:t>
            </a:r>
            <a:r>
              <a:rPr lang="en-US" sz="1600" dirty="0" smtClean="0">
                <a:hlinkClick r:id="rId9"/>
              </a:rPr>
              <a:t>www.youtube.com/watch?v=VSMGnmQApA0</a:t>
            </a:r>
            <a:endParaRPr lang="en-US" sz="1600" dirty="0" smtClean="0"/>
          </a:p>
          <a:p>
            <a:pPr marL="457200" lvl="1" indent="0">
              <a:buNone/>
            </a:pPr>
            <a:endParaRPr lang="en-US" sz="1600" dirty="0"/>
          </a:p>
        </p:txBody>
      </p:sp>
      <mc:AlternateContent xmlns:mc="http://schemas.openxmlformats.org/markup-compatibility/2006" xmlns:a14="http://schemas.microsoft.com/office/drawing/2010/main">
        <mc:Choice Requires="a14">
          <p:sp>
            <p:nvSpPr>
              <p:cNvPr id="8" name="TextBox 1"/>
              <p:cNvSpPr txBox="1"/>
              <p:nvPr/>
            </p:nvSpPr>
            <p:spPr>
              <a:xfrm>
                <a:off x="8298873" y="3949782"/>
                <a:ext cx="1380258" cy="576183"/>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000" b="0" i="1">
                          <a:latin typeface="Cambria Math" panose="02040503050406030204" pitchFamily="18" charset="0"/>
                        </a:rPr>
                        <m:t>𝑙</m:t>
                      </m:r>
                      <m:r>
                        <a:rPr lang="en-US" sz="2000" b="0" i="1">
                          <a:latin typeface="Cambria Math" panose="02040503050406030204" pitchFamily="18" charset="0"/>
                        </a:rPr>
                        <m:t>=</m:t>
                      </m:r>
                      <m:r>
                        <a:rPr lang="en-US" sz="2000" b="0" i="1">
                          <a:latin typeface="Cambria Math" panose="02040503050406030204" pitchFamily="18" charset="0"/>
                          <a:ea typeface="Cambria Math" panose="02040503050406030204" pitchFamily="18" charset="0"/>
                        </a:rPr>
                        <m:t>𝜇</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𝑁</m:t>
                          </m:r>
                        </m:e>
                        <m:sup>
                          <m:r>
                            <a:rPr lang="en-US" sz="2000" b="0" i="1">
                              <a:latin typeface="Cambria Math" panose="02040503050406030204" pitchFamily="18" charset="0"/>
                              <a:ea typeface="Cambria Math" panose="02040503050406030204" pitchFamily="18" charset="0"/>
                            </a:rPr>
                            <m:t>2</m:t>
                          </m:r>
                        </m:sup>
                      </m:sSup>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𝐴</m:t>
                          </m:r>
                        </m:num>
                        <m:den>
                          <m:r>
                            <a:rPr lang="en-US" sz="2000" b="0" i="1">
                              <a:latin typeface="Cambria Math" panose="02040503050406030204" pitchFamily="18" charset="0"/>
                              <a:ea typeface="Cambria Math" panose="02040503050406030204" pitchFamily="18" charset="0"/>
                            </a:rPr>
                            <m:t>𝐿</m:t>
                          </m:r>
                        </m:den>
                      </m:f>
                    </m:oMath>
                  </m:oMathPara>
                </a14:m>
                <a:endParaRPr lang="en-US" sz="2000" dirty="0"/>
              </a:p>
            </p:txBody>
          </p:sp>
        </mc:Choice>
        <mc:Fallback xmlns="">
          <p:sp>
            <p:nvSpPr>
              <p:cNvPr id="8" name="TextBox 1"/>
              <p:cNvSpPr txBox="1">
                <a:spLocks noRot="1" noChangeAspect="1" noMove="1" noResize="1" noEditPoints="1" noAdjustHandles="1" noChangeArrowheads="1" noChangeShapeType="1" noTextEdit="1"/>
              </p:cNvSpPr>
              <p:nvPr/>
            </p:nvSpPr>
            <p:spPr>
              <a:xfrm>
                <a:off x="8298873" y="3949782"/>
                <a:ext cx="1380258" cy="576183"/>
              </a:xfrm>
              <a:prstGeom prst="rect">
                <a:avLst/>
              </a:prstGeom>
              <a:blipFill rotWithShape="0">
                <a:blip r:embed="rId10" cstate="print"/>
                <a:stretch>
                  <a:fillRect/>
                </a:stretch>
              </a:blipFill>
            </p:spPr>
            <p:txBody>
              <a:bodyPr/>
              <a:lstStyle/>
              <a:p>
                <a:r>
                  <a:rPr lang="en-US">
                    <a:noFill/>
                  </a:rPr>
                  <a:t> </a:t>
                </a:r>
              </a:p>
            </p:txBody>
          </p:sp>
        </mc:Fallback>
      </mc:AlternateContent>
      <p:sp>
        <p:nvSpPr>
          <p:cNvPr id="9" name="TextBox 8"/>
          <p:cNvSpPr txBox="1"/>
          <p:nvPr/>
        </p:nvSpPr>
        <p:spPr>
          <a:xfrm>
            <a:off x="7159335" y="4940554"/>
            <a:ext cx="4727864" cy="646331"/>
          </a:xfrm>
          <a:prstGeom prst="rect">
            <a:avLst/>
          </a:prstGeom>
          <a:noFill/>
        </p:spPr>
        <p:txBody>
          <a:bodyPr wrap="square" rtlCol="0">
            <a:spAutoFit/>
          </a:bodyPr>
          <a:lstStyle/>
          <a:p>
            <a:r>
              <a:rPr lang="en-US" dirty="0" smtClean="0"/>
              <a:t>Inductance = Permeability x turns squared x (cross-sectional area/ length of wind)</a:t>
            </a:r>
            <a:endParaRPr lang="en-US" dirty="0"/>
          </a:p>
        </p:txBody>
      </p:sp>
    </p:spTree>
    <p:extLst>
      <p:ext uri="{BB962C8B-B14F-4D97-AF65-F5344CB8AC3E}">
        <p14:creationId xmlns:p14="http://schemas.microsoft.com/office/powerpoint/2010/main" val="15313208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142237384"/>
              </p:ext>
            </p:extLst>
          </p:nvPr>
        </p:nvGraphicFramePr>
        <p:xfrm>
          <a:off x="838200" y="1558513"/>
          <a:ext cx="2768600" cy="1305560"/>
        </p:xfrm>
        <a:graphic>
          <a:graphicData uri="http://schemas.openxmlformats.org/drawingml/2006/table">
            <a:tbl>
              <a:tblPr>
                <a:tableStyleId>{5C22544A-7EE6-4342-B048-85BDC9FD1C3A}</a:tableStyleId>
              </a:tblPr>
              <a:tblGrid>
                <a:gridCol w="750753"/>
                <a:gridCol w="544850"/>
                <a:gridCol w="864792"/>
                <a:gridCol w="608205"/>
              </a:tblGrid>
              <a:tr h="190500">
                <a:tc>
                  <a:txBody>
                    <a:bodyPr/>
                    <a:lstStyle/>
                    <a:p>
                      <a:pPr algn="l" fontAlgn="b"/>
                      <a:r>
                        <a:rPr lang="en-US" sz="1100" u="none" strike="noStrike" dirty="0">
                          <a:effectLst/>
                        </a:rPr>
                        <a:t>Expected:</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Measured:</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r>
              <a:tr h="278765">
                <a:tc>
                  <a:txBody>
                    <a:bodyPr/>
                    <a:lstStyle/>
                    <a:p>
                      <a:pPr algn="r" fontAlgn="b"/>
                      <a:r>
                        <a:rPr lang="en-US" sz="1100" u="none" strike="noStrike">
                          <a:effectLst/>
                        </a:rPr>
                        <a:t>4.70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pF</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4.66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pF</a:t>
                      </a:r>
                      <a:endParaRPr lang="en-US" sz="1100" b="0" i="0" u="none" strike="noStrike">
                        <a:solidFill>
                          <a:srgbClr val="000000"/>
                        </a:solidFill>
                        <a:effectLst/>
                        <a:latin typeface="Calibri" panose="020F0502020204030204" pitchFamily="34" charset="0"/>
                      </a:endParaRPr>
                    </a:p>
                  </a:txBody>
                  <a:tcPr marL="9525" marR="9525" marT="9525" marB="0" anchor="b"/>
                </a:tc>
              </a:tr>
              <a:tr h="278765">
                <a:tc>
                  <a:txBody>
                    <a:bodyPr/>
                    <a:lstStyle/>
                    <a:p>
                      <a:pPr algn="r" fontAlgn="b"/>
                      <a:r>
                        <a:rPr lang="en-US" sz="1100" u="none" strike="noStrike">
                          <a:effectLst/>
                        </a:rPr>
                        <a:t>0.003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µF</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0.00337</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µF</a:t>
                      </a:r>
                      <a:endParaRPr lang="en-US" sz="1100" b="0" i="0" u="none" strike="noStrike">
                        <a:solidFill>
                          <a:srgbClr val="000000"/>
                        </a:solidFill>
                        <a:effectLst/>
                        <a:latin typeface="Calibri" panose="020F0502020204030204" pitchFamily="34" charset="0"/>
                      </a:endParaRPr>
                    </a:p>
                  </a:txBody>
                  <a:tcPr marL="9525" marR="9525" marT="9525" marB="0" anchor="b"/>
                </a:tc>
              </a:tr>
              <a:tr h="278765">
                <a:tc>
                  <a:txBody>
                    <a:bodyPr/>
                    <a:lstStyle/>
                    <a:p>
                      <a:pPr algn="r" fontAlgn="b"/>
                      <a:r>
                        <a:rPr lang="en-US" sz="1100" u="none" strike="noStrike">
                          <a:effectLst/>
                        </a:rPr>
                        <a:t>0.01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µF</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0.00968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µF</a:t>
                      </a:r>
                      <a:endParaRPr lang="en-US" sz="1100" b="0" i="0" u="none" strike="noStrike">
                        <a:solidFill>
                          <a:srgbClr val="000000"/>
                        </a:solidFill>
                        <a:effectLst/>
                        <a:latin typeface="Calibri" panose="020F0502020204030204" pitchFamily="34" charset="0"/>
                      </a:endParaRPr>
                    </a:p>
                  </a:txBody>
                  <a:tcPr marL="9525" marR="9525" marT="9525" marB="0" anchor="b"/>
                </a:tc>
              </a:tr>
              <a:tr h="278765">
                <a:tc>
                  <a:txBody>
                    <a:bodyPr/>
                    <a:lstStyle/>
                    <a:p>
                      <a:pPr algn="r" fontAlgn="b"/>
                      <a:r>
                        <a:rPr lang="en-US" sz="1100" u="none" strike="noStrike">
                          <a:effectLst/>
                        </a:rPr>
                        <a:t>4.7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µF</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4.56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µF</a:t>
                      </a:r>
                      <a:endParaRPr lang="en-US" sz="1100" b="0" i="0" u="none" strike="noStrike" dirty="0">
                        <a:solidFill>
                          <a:srgbClr val="000000"/>
                        </a:solidFill>
                        <a:effectLst/>
                        <a:latin typeface="Calibri" panose="020F0502020204030204" pitchFamily="34" charset="0"/>
                      </a:endParaRPr>
                    </a:p>
                  </a:txBody>
                  <a:tcPr marL="9525" marR="9525" marT="9525" marB="0" anchor="b"/>
                </a:tc>
              </a:tr>
            </a:tbl>
          </a:graphicData>
        </a:graphic>
      </p:graphicFrame>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29</a:t>
            </a:fld>
            <a:endParaRPr lang="en-US"/>
          </a:p>
        </p:txBody>
      </p:sp>
      <p:sp>
        <p:nvSpPr>
          <p:cNvPr id="7"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5 –Capacitors and Inductors</a:t>
            </a:r>
            <a:endParaRPr lang="en-US" sz="4000" dirty="0"/>
          </a:p>
        </p:txBody>
      </p:sp>
      <p:sp>
        <p:nvSpPr>
          <p:cNvPr id="9" name="TextBox 8"/>
          <p:cNvSpPr txBox="1"/>
          <p:nvPr/>
        </p:nvSpPr>
        <p:spPr>
          <a:xfrm>
            <a:off x="1573618" y="1258295"/>
            <a:ext cx="1278082" cy="369332"/>
          </a:xfrm>
          <a:prstGeom prst="rect">
            <a:avLst/>
          </a:prstGeom>
          <a:noFill/>
        </p:spPr>
        <p:txBody>
          <a:bodyPr wrap="square" rtlCol="0">
            <a:spAutoFit/>
          </a:bodyPr>
          <a:lstStyle/>
          <a:p>
            <a:r>
              <a:rPr lang="en-US" dirty="0" smtClean="0"/>
              <a:t>Capacitors</a:t>
            </a:r>
            <a:endParaRPr lang="en-US" dirty="0"/>
          </a:p>
        </p:txBody>
      </p:sp>
      <p:sp>
        <p:nvSpPr>
          <p:cNvPr id="10" name="TextBox 9"/>
          <p:cNvSpPr txBox="1"/>
          <p:nvPr/>
        </p:nvSpPr>
        <p:spPr>
          <a:xfrm>
            <a:off x="9471671" y="1197214"/>
            <a:ext cx="1278082" cy="369332"/>
          </a:xfrm>
          <a:prstGeom prst="rect">
            <a:avLst/>
          </a:prstGeom>
          <a:noFill/>
        </p:spPr>
        <p:txBody>
          <a:bodyPr wrap="square" rtlCol="0">
            <a:spAutoFit/>
          </a:bodyPr>
          <a:lstStyle/>
          <a:p>
            <a:r>
              <a:rPr lang="en-US" dirty="0" smtClean="0"/>
              <a:t>Inductors</a:t>
            </a:r>
            <a:endParaRPr lang="en-US" dirty="0"/>
          </a:p>
        </p:txBody>
      </p:sp>
      <p:graphicFrame>
        <p:nvGraphicFramePr>
          <p:cNvPr id="13" name="Table 12"/>
          <p:cNvGraphicFramePr>
            <a:graphicFrameLocks noGrp="1"/>
          </p:cNvGraphicFramePr>
          <p:nvPr>
            <p:extLst>
              <p:ext uri="{D42A27DB-BD31-4B8C-83A1-F6EECF244321}">
                <p14:modId xmlns:p14="http://schemas.microsoft.com/office/powerpoint/2010/main" val="2155508149"/>
              </p:ext>
            </p:extLst>
          </p:nvPr>
        </p:nvGraphicFramePr>
        <p:xfrm>
          <a:off x="2641602" y="4831479"/>
          <a:ext cx="7340598" cy="1181100"/>
        </p:xfrm>
        <a:graphic>
          <a:graphicData uri="http://schemas.openxmlformats.org/drawingml/2006/table">
            <a:tbl>
              <a:tblPr>
                <a:tableStyleId>{5C22544A-7EE6-4342-B048-85BDC9FD1C3A}</a:tableStyleId>
              </a:tblPr>
              <a:tblGrid>
                <a:gridCol w="1358312"/>
                <a:gridCol w="609336"/>
                <a:gridCol w="1323403"/>
                <a:gridCol w="266585"/>
                <a:gridCol w="609336"/>
                <a:gridCol w="609336"/>
                <a:gridCol w="609336"/>
                <a:gridCol w="609336"/>
                <a:gridCol w="609336"/>
                <a:gridCol w="736282"/>
              </a:tblGrid>
              <a:tr h="278765">
                <a:tc>
                  <a:txBody>
                    <a:bodyPr/>
                    <a:lstStyle/>
                    <a:p>
                      <a:pPr algn="l" fontAlgn="b"/>
                      <a:r>
                        <a:rPr lang="en-US" sz="1100" u="none" strike="noStrike" dirty="0">
                          <a:effectLst/>
                        </a:rPr>
                        <a:t>inductance measured</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inductance caculated</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lenth</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area</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diameter</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turns</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permeability</a:t>
                      </a:r>
                      <a:endParaRPr lang="en-US" sz="1100" b="0" i="0" u="none" strike="noStrike">
                        <a:solidFill>
                          <a:srgbClr val="000000"/>
                        </a:solidFill>
                        <a:effectLst/>
                        <a:latin typeface="Calibri" panose="020F0502020204030204" pitchFamily="34" charset="0"/>
                      </a:endParaRPr>
                    </a:p>
                  </a:txBody>
                  <a:tcPr marL="9525" marR="9525" marT="9525" marB="0" anchor="b"/>
                </a:tc>
              </a:tr>
              <a:tr h="278765">
                <a:tc>
                  <a:txBody>
                    <a:bodyPr/>
                    <a:lstStyle/>
                    <a:p>
                      <a:pPr algn="r" fontAlgn="b"/>
                      <a:r>
                        <a:rPr lang="en-US" sz="1100" u="none" strike="noStrike">
                          <a:effectLst/>
                        </a:rPr>
                        <a:t>0.00132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mH</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1.0E-6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mH</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0.01016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1.81E-05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0.0048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0.0000057</a:t>
                      </a:r>
                      <a:endParaRPr lang="en-US" sz="1100" b="0" i="0" u="none" strike="noStrike">
                        <a:solidFill>
                          <a:srgbClr val="000000"/>
                        </a:solidFill>
                        <a:effectLst/>
                        <a:latin typeface="Calibri" panose="020F0502020204030204" pitchFamily="34" charset="0"/>
                      </a:endParaRPr>
                    </a:p>
                  </a:txBody>
                  <a:tcPr marL="9525" marR="9525" marT="9525" marB="0" anchor="b"/>
                </a:tc>
              </a:tr>
              <a:tr h="278765">
                <a:tc>
                  <a:txBody>
                    <a:bodyPr/>
                    <a:lstStyle/>
                    <a:p>
                      <a:pPr algn="r" fontAlgn="b"/>
                      <a:r>
                        <a:rPr lang="en-US" sz="1100" u="none" strike="noStrike">
                          <a:effectLst/>
                        </a:rPr>
                        <a:t>0.00248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mH</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2.8E-6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mH</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0.01279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1.89E-05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0.0049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0.00000855</a:t>
                      </a:r>
                      <a:endParaRPr lang="en-US" sz="1100" b="0" i="0" u="none" strike="noStrike">
                        <a:solidFill>
                          <a:srgbClr val="000000"/>
                        </a:solidFill>
                        <a:effectLst/>
                        <a:latin typeface="Calibri" panose="020F0502020204030204" pitchFamily="34" charset="0"/>
                      </a:endParaRPr>
                    </a:p>
                  </a:txBody>
                  <a:tcPr marL="9525" marR="9525" marT="9525" marB="0" anchor="b"/>
                </a:tc>
              </a:tr>
              <a:tr h="278765">
                <a:tc>
                  <a:txBody>
                    <a:bodyPr/>
                    <a:lstStyle/>
                    <a:p>
                      <a:pPr algn="r" fontAlgn="b"/>
                      <a:r>
                        <a:rPr lang="en-US" sz="1100" u="none" strike="noStrike">
                          <a:effectLst/>
                        </a:rPr>
                        <a:t>0.00477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mH</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9.4E-6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mH</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0.0157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3.36E-05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0.00654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0.000011</a:t>
                      </a:r>
                      <a:endParaRPr lang="en-US" sz="1100" b="0" i="0" u="none" strike="noStrike" dirty="0">
                        <a:solidFill>
                          <a:srgbClr val="000000"/>
                        </a:solidFill>
                        <a:effectLst/>
                        <a:latin typeface="Calibri" panose="020F0502020204030204" pitchFamily="34" charset="0"/>
                      </a:endParaRPr>
                    </a:p>
                  </a:txBody>
                  <a:tcPr marL="9525" marR="9525" marT="9525" marB="0" anchor="b"/>
                </a:tc>
              </a:tr>
            </a:tbl>
          </a:graphicData>
        </a:graphic>
      </p:graphicFrame>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6275" y="3002672"/>
            <a:ext cx="2912768" cy="1634862"/>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7937" y="2941591"/>
            <a:ext cx="2616557" cy="1468607"/>
          </a:xfrm>
          <a:prstGeom prst="rect">
            <a:avLst/>
          </a:prstGeom>
        </p:spPr>
      </p:pic>
      <p:graphicFrame>
        <p:nvGraphicFramePr>
          <p:cNvPr id="19" name="Table 18"/>
          <p:cNvGraphicFramePr>
            <a:graphicFrameLocks noGrp="1"/>
          </p:cNvGraphicFramePr>
          <p:nvPr>
            <p:extLst>
              <p:ext uri="{D42A27DB-BD31-4B8C-83A1-F6EECF244321}">
                <p14:modId xmlns:p14="http://schemas.microsoft.com/office/powerpoint/2010/main" val="2740862520"/>
              </p:ext>
            </p:extLst>
          </p:nvPr>
        </p:nvGraphicFramePr>
        <p:xfrm>
          <a:off x="8585200" y="1566546"/>
          <a:ext cx="2768600" cy="1294130"/>
        </p:xfrm>
        <a:graphic>
          <a:graphicData uri="http://schemas.openxmlformats.org/drawingml/2006/table">
            <a:tbl>
              <a:tblPr>
                <a:tableStyleId>{5C22544A-7EE6-4342-B048-85BDC9FD1C3A}</a:tableStyleId>
              </a:tblPr>
              <a:tblGrid>
                <a:gridCol w="750753"/>
                <a:gridCol w="544850"/>
                <a:gridCol w="864792"/>
                <a:gridCol w="608205"/>
              </a:tblGrid>
              <a:tr h="171425">
                <a:tc>
                  <a:txBody>
                    <a:bodyPr/>
                    <a:lstStyle/>
                    <a:p>
                      <a:pPr algn="l" fontAlgn="b"/>
                      <a:r>
                        <a:rPr lang="en-US" sz="1100" u="none" strike="noStrike">
                          <a:effectLst/>
                        </a:rPr>
                        <a:t>Expected:</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Measured:</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r>
              <a:tr h="278765">
                <a:tc>
                  <a:txBody>
                    <a:bodyPr/>
                    <a:lstStyle/>
                    <a:p>
                      <a:pPr algn="r" fontAlgn="b"/>
                      <a:r>
                        <a:rPr lang="en-US" sz="1100" u="none" strike="noStrike">
                          <a:effectLst/>
                        </a:rPr>
                        <a:t>100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µH</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107.5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µH</a:t>
                      </a:r>
                      <a:endParaRPr lang="en-US" sz="1100" b="0" i="0" u="none" strike="noStrike">
                        <a:solidFill>
                          <a:srgbClr val="000000"/>
                        </a:solidFill>
                        <a:effectLst/>
                        <a:latin typeface="Calibri" panose="020F0502020204030204" pitchFamily="34" charset="0"/>
                      </a:endParaRPr>
                    </a:p>
                  </a:txBody>
                  <a:tcPr marL="9525" marR="9525" marT="9525" marB="0" anchor="b"/>
                </a:tc>
              </a:tr>
              <a:tr h="438150">
                <a:tc>
                  <a:txBody>
                    <a:bodyPr/>
                    <a:lstStyle/>
                    <a:p>
                      <a:pPr algn="r" fontAlgn="b"/>
                      <a:r>
                        <a:rPr lang="en-US" sz="1100" u="none" strike="noStrike">
                          <a:effectLst/>
                        </a:rPr>
                        <a:t>22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mH</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20.97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mH</a:t>
                      </a:r>
                      <a:endParaRPr lang="en-US" sz="1100" b="0" i="0" u="none" strike="noStrike">
                        <a:solidFill>
                          <a:srgbClr val="000000"/>
                        </a:solidFill>
                        <a:effectLst/>
                        <a:latin typeface="Calibri" panose="020F0502020204030204" pitchFamily="34" charset="0"/>
                      </a:endParaRPr>
                    </a:p>
                  </a:txBody>
                  <a:tcPr marL="9525" marR="9525" marT="9525" marB="0" anchor="b"/>
                </a:tc>
              </a:tr>
              <a:tr h="400050">
                <a:tc>
                  <a:txBody>
                    <a:bodyPr/>
                    <a:lstStyle/>
                    <a:p>
                      <a:pPr algn="r" fontAlgn="b"/>
                      <a:r>
                        <a:rPr lang="en-US" sz="1100" u="none" strike="noStrike">
                          <a:effectLst/>
                        </a:rPr>
                        <a:t>100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mH</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97.1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err="1">
                          <a:effectLst/>
                        </a:rPr>
                        <a:t>mH</a:t>
                      </a:r>
                      <a:endParaRPr lang="en-US" sz="1100" b="0" i="0" u="none" strike="noStrike" dirty="0">
                        <a:solidFill>
                          <a:srgbClr val="000000"/>
                        </a:solidFill>
                        <a:effectLst/>
                        <a:latin typeface="Calibri" panose="020F0502020204030204" pitchFamily="34" charset="0"/>
                      </a:endParaRPr>
                    </a:p>
                  </a:txBody>
                  <a:tcPr marL="9525" marR="9525" marT="9525" marB="0" anchor="b"/>
                </a:tc>
              </a:tr>
            </a:tbl>
          </a:graphicData>
        </a:graphic>
      </p:graphicFrame>
      <p:sp>
        <p:nvSpPr>
          <p:cNvPr id="20" name="TextBox 19"/>
          <p:cNvSpPr txBox="1"/>
          <p:nvPr/>
        </p:nvSpPr>
        <p:spPr>
          <a:xfrm>
            <a:off x="4656200" y="4288984"/>
            <a:ext cx="2613971" cy="369332"/>
          </a:xfrm>
          <a:prstGeom prst="rect">
            <a:avLst/>
          </a:prstGeom>
          <a:noFill/>
        </p:spPr>
        <p:txBody>
          <a:bodyPr wrap="square" rtlCol="0">
            <a:spAutoFit/>
          </a:bodyPr>
          <a:lstStyle/>
          <a:p>
            <a:r>
              <a:rPr lang="en-US" dirty="0" smtClean="0"/>
              <a:t>Hand wound Inductors</a:t>
            </a:r>
            <a:endParaRPr lang="en-US" dirty="0"/>
          </a:p>
        </p:txBody>
      </p:sp>
    </p:spTree>
    <p:extLst>
      <p:ext uri="{BB962C8B-B14F-4D97-AF65-F5344CB8AC3E}">
        <p14:creationId xmlns:p14="http://schemas.microsoft.com/office/powerpoint/2010/main" val="1515102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t>Lab 1 – Testing Resistors</a:t>
            </a:r>
            <a:br>
              <a:rPr lang="en-US" dirty="0" smtClean="0"/>
            </a:br>
            <a:endParaRPr lang="en-US" dirty="0"/>
          </a:p>
        </p:txBody>
      </p:sp>
      <p:sp>
        <p:nvSpPr>
          <p:cNvPr id="4" name="Footer Placeholder 3"/>
          <p:cNvSpPr>
            <a:spLocks noGrp="1"/>
          </p:cNvSpPr>
          <p:nvPr>
            <p:ph type="ftr" sz="quarter" idx="11"/>
          </p:nvPr>
        </p:nvSpPr>
        <p:spPr>
          <a:xfrm>
            <a:off x="831850" y="6372058"/>
            <a:ext cx="2217821" cy="365125"/>
          </a:xfrm>
        </p:spPr>
        <p:txBody>
          <a:bodyPr/>
          <a:lstStyle/>
          <a:p>
            <a:pPr algn="l"/>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pPr/>
              <a:t>3</a:t>
            </a:fld>
            <a:endParaRPr lang="en-US"/>
          </a:p>
        </p:txBody>
      </p:sp>
    </p:spTree>
    <p:extLst>
      <p:ext uri="{BB962C8B-B14F-4D97-AF65-F5344CB8AC3E}">
        <p14:creationId xmlns:p14="http://schemas.microsoft.com/office/powerpoint/2010/main" val="13323070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838200" y="1376218"/>
            <a:ext cx="10515600" cy="4800745"/>
          </a:xfrm>
        </p:spPr>
        <p:txBody>
          <a:bodyPr/>
          <a:lstStyle/>
          <a:p>
            <a:pPr marL="0" indent="0" algn="ctr">
              <a:buNone/>
            </a:pPr>
            <a:r>
              <a:rPr lang="en-US" u="sng" dirty="0" smtClean="0"/>
              <a:t>Summary and Conclusions</a:t>
            </a:r>
          </a:p>
          <a:p>
            <a:pPr marL="457200" lvl="1" indent="0">
              <a:buNone/>
            </a:pPr>
            <a:r>
              <a:rPr lang="en-US" dirty="0" smtClean="0"/>
              <a:t>The capacitances and inductances were able to be measured. The hand wound inductors were built and the calculations and measured were all within tolerance except for the last one. It was thought that the winding was not tight enough and that is why they were so different.</a:t>
            </a:r>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30</a:t>
            </a:fld>
            <a:endParaRPr lang="en-US"/>
          </a:p>
        </p:txBody>
      </p:sp>
      <p:sp>
        <p:nvSpPr>
          <p:cNvPr id="6"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5 –Capacitors and Inductors</a:t>
            </a:r>
            <a:endParaRPr lang="en-US" sz="4000" dirty="0"/>
          </a:p>
        </p:txBody>
      </p:sp>
    </p:spTree>
    <p:extLst>
      <p:ext uri="{BB962C8B-B14F-4D97-AF65-F5344CB8AC3E}">
        <p14:creationId xmlns:p14="http://schemas.microsoft.com/office/powerpoint/2010/main" val="3620331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t>Lab 6 – Learn to Solder</a:t>
            </a:r>
            <a:br>
              <a:rPr lang="en-US" dirty="0" smtClean="0"/>
            </a:br>
            <a:endParaRPr lang="en-US" dirty="0"/>
          </a:p>
        </p:txBody>
      </p:sp>
      <p:sp>
        <p:nvSpPr>
          <p:cNvPr id="4" name="Footer Placeholder 3"/>
          <p:cNvSpPr>
            <a:spLocks noGrp="1"/>
          </p:cNvSpPr>
          <p:nvPr>
            <p:ph type="ftr" sz="quarter" idx="11"/>
          </p:nvPr>
        </p:nvSpPr>
        <p:spPr>
          <a:xfrm>
            <a:off x="831850" y="6372058"/>
            <a:ext cx="2217821" cy="365125"/>
          </a:xfrm>
        </p:spPr>
        <p:txBody>
          <a:bodyPr/>
          <a:lstStyle/>
          <a:p>
            <a:pPr algn="l"/>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pPr/>
              <a:t>31</a:t>
            </a:fld>
            <a:endParaRPr lang="en-US"/>
          </a:p>
        </p:txBody>
      </p:sp>
    </p:spTree>
    <p:extLst>
      <p:ext uri="{BB962C8B-B14F-4D97-AF65-F5344CB8AC3E}">
        <p14:creationId xmlns:p14="http://schemas.microsoft.com/office/powerpoint/2010/main" val="13323070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32</a:t>
            </a:fld>
            <a:endParaRPr lang="en-US"/>
          </a:p>
        </p:txBody>
      </p:sp>
      <p:sp>
        <p:nvSpPr>
          <p:cNvPr id="6"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6 –Learn to Solder</a:t>
            </a:r>
            <a:endParaRPr lang="en-US" sz="4000" dirty="0"/>
          </a:p>
        </p:txBody>
      </p:sp>
      <p:sp>
        <p:nvSpPr>
          <p:cNvPr id="7" name="Content Placeholder 2"/>
          <p:cNvSpPr txBox="1">
            <a:spLocks/>
          </p:cNvSpPr>
          <p:nvPr/>
        </p:nvSpPr>
        <p:spPr>
          <a:xfrm>
            <a:off x="989358" y="1283856"/>
            <a:ext cx="10515600" cy="471761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Objective</a:t>
            </a:r>
          </a:p>
          <a:p>
            <a:pPr marL="0" indent="0">
              <a:buNone/>
            </a:pPr>
            <a:r>
              <a:rPr lang="en-US" sz="1700" dirty="0" smtClean="0"/>
              <a:t>Practice soldering 11 components on a 1"x1" circuit board (4 resistors-2 sizes; 1 electrolytic capacitor; 1 signal diode; 3 rectifier diodes-2 sizes; 1 inductor; 1 transistor).  First mount all components then solder and trim off excess leads.</a:t>
            </a:r>
            <a:endParaRPr lang="en-US" sz="1700" dirty="0"/>
          </a:p>
          <a:p>
            <a:endParaRPr lang="en-US" dirty="0" smtClean="0"/>
          </a:p>
          <a:p>
            <a:pPr marL="0" indent="0">
              <a:buNone/>
            </a:pPr>
            <a:r>
              <a:rPr lang="en-US" sz="1900" dirty="0" smtClean="0"/>
              <a:t>	</a:t>
            </a:r>
            <a:r>
              <a:rPr lang="en-US" dirty="0" smtClean="0"/>
              <a:t>Equipment and Material</a:t>
            </a:r>
          </a:p>
          <a:p>
            <a:pPr marL="914400" lvl="2" indent="0">
              <a:buFont typeface="Arial" panose="020B0604020202020204" pitchFamily="34" charset="0"/>
              <a:buNone/>
            </a:pPr>
            <a:r>
              <a:rPr lang="en-US" dirty="0" smtClean="0"/>
              <a:t>Bench #6</a:t>
            </a:r>
          </a:p>
          <a:p>
            <a:pPr marL="914400" lvl="2" indent="0">
              <a:buFont typeface="Arial" panose="020B0604020202020204" pitchFamily="34" charset="0"/>
              <a:buNone/>
            </a:pPr>
            <a:r>
              <a:rPr lang="en-US" dirty="0" smtClean="0"/>
              <a:t>Soldering iron Brand: Weller, Model#: WES51</a:t>
            </a:r>
          </a:p>
          <a:p>
            <a:pPr marL="914400" lvl="2" indent="0">
              <a:buNone/>
            </a:pPr>
            <a:r>
              <a:rPr lang="en-US" dirty="0"/>
              <a:t>4 </a:t>
            </a:r>
            <a:r>
              <a:rPr lang="en-US" dirty="0" smtClean="0"/>
              <a:t>resistors</a:t>
            </a:r>
          </a:p>
          <a:p>
            <a:pPr marL="914400" lvl="2" indent="0">
              <a:buNone/>
            </a:pPr>
            <a:r>
              <a:rPr lang="en-US" dirty="0" smtClean="0"/>
              <a:t>1 </a:t>
            </a:r>
            <a:r>
              <a:rPr lang="en-US" dirty="0"/>
              <a:t>electrolytic </a:t>
            </a:r>
            <a:r>
              <a:rPr lang="en-US" dirty="0" smtClean="0"/>
              <a:t>capacitor</a:t>
            </a:r>
          </a:p>
          <a:p>
            <a:pPr marL="914400" lvl="2" indent="0">
              <a:buNone/>
            </a:pPr>
            <a:r>
              <a:rPr lang="en-US" dirty="0"/>
              <a:t>1 signal </a:t>
            </a:r>
            <a:r>
              <a:rPr lang="en-US" dirty="0" smtClean="0"/>
              <a:t>diode</a:t>
            </a:r>
          </a:p>
          <a:p>
            <a:pPr marL="914400" lvl="2" indent="0">
              <a:buNone/>
            </a:pPr>
            <a:r>
              <a:rPr lang="en-US" dirty="0" smtClean="0"/>
              <a:t>3 rectifier diodes</a:t>
            </a:r>
          </a:p>
          <a:p>
            <a:pPr marL="914400" lvl="2" indent="0">
              <a:buNone/>
            </a:pPr>
            <a:r>
              <a:rPr lang="en-US" dirty="0"/>
              <a:t>1 </a:t>
            </a:r>
            <a:r>
              <a:rPr lang="en-US" dirty="0" smtClean="0"/>
              <a:t>inductor</a:t>
            </a:r>
          </a:p>
          <a:p>
            <a:pPr marL="914400" lvl="2" indent="0">
              <a:buNone/>
            </a:pPr>
            <a:r>
              <a:rPr lang="en-US" dirty="0"/>
              <a:t>1 transistor</a:t>
            </a:r>
            <a:endParaRPr lang="en-US" dirty="0" smtClean="0"/>
          </a:p>
          <a:p>
            <a:r>
              <a:rPr lang="en-US" dirty="0" smtClean="0"/>
              <a:t>Research and Information</a:t>
            </a:r>
          </a:p>
          <a:p>
            <a:pPr marL="0" indent="0">
              <a:buNone/>
            </a:pPr>
            <a:r>
              <a:rPr lang="en-US" dirty="0"/>
              <a:t> </a:t>
            </a:r>
            <a:r>
              <a:rPr lang="en-US" sz="1600" dirty="0" smtClean="0"/>
              <a:t>How to solder: </a:t>
            </a:r>
            <a:r>
              <a:rPr lang="en-US" sz="1600" dirty="0" smtClean="0">
                <a:hlinkClick r:id="rId2"/>
              </a:rPr>
              <a:t>https</a:t>
            </a:r>
            <a:r>
              <a:rPr lang="en-US" sz="1600" dirty="0">
                <a:hlinkClick r:id="rId2"/>
              </a:rPr>
              <a:t>://</a:t>
            </a:r>
            <a:r>
              <a:rPr lang="en-US" sz="1600" dirty="0" smtClean="0">
                <a:hlinkClick r:id="rId2"/>
              </a:rPr>
              <a:t>www.youtube.com/watch?v=oqV2xU1fee8</a:t>
            </a:r>
            <a:endParaRPr lang="en-US" sz="1600" dirty="0" smtClean="0"/>
          </a:p>
          <a:p>
            <a:pPr marL="0" indent="0">
              <a:buNone/>
            </a:pPr>
            <a:r>
              <a:rPr lang="en-US" sz="1600" dirty="0" smtClean="0"/>
              <a:t>  How to remove solder: </a:t>
            </a:r>
            <a:r>
              <a:rPr lang="en-US" sz="1600" dirty="0" smtClean="0">
                <a:hlinkClick r:id="rId3"/>
              </a:rPr>
              <a:t>https</a:t>
            </a:r>
            <a:r>
              <a:rPr lang="en-US" sz="1600" dirty="0">
                <a:hlinkClick r:id="rId3"/>
              </a:rPr>
              <a:t>://www.youtube.com/watch?v=-</a:t>
            </a:r>
            <a:r>
              <a:rPr lang="en-US" sz="1600" dirty="0" smtClean="0">
                <a:hlinkClick r:id="rId3"/>
              </a:rPr>
              <a:t>lnRf2biz50</a:t>
            </a:r>
            <a:endParaRPr lang="en-US" sz="1600" dirty="0" smtClean="0"/>
          </a:p>
          <a:p>
            <a:pPr marL="0" indent="0">
              <a:buNone/>
            </a:pPr>
            <a:r>
              <a:rPr lang="en-US" sz="1600" dirty="0"/>
              <a:t>Soldering </a:t>
            </a:r>
            <a:r>
              <a:rPr lang="en-US" sz="1600" dirty="0" smtClean="0"/>
              <a:t>tutorial:  </a:t>
            </a:r>
            <a:r>
              <a:rPr lang="en-US" sz="1600" dirty="0">
                <a:hlinkClick r:id="rId4"/>
              </a:rPr>
              <a:t>https://</a:t>
            </a:r>
            <a:r>
              <a:rPr lang="en-US" sz="1600" dirty="0" smtClean="0">
                <a:hlinkClick r:id="rId4"/>
              </a:rPr>
              <a:t>www.youtube.com/watch?v=vIT4ra6Mo0s</a:t>
            </a:r>
            <a:endParaRPr lang="en-US" sz="1600" dirty="0" smtClean="0"/>
          </a:p>
          <a:p>
            <a:pPr marL="0" indent="0">
              <a:buNone/>
            </a:pPr>
            <a:endParaRPr lang="en-US" sz="1600" dirty="0" smtClean="0"/>
          </a:p>
          <a:p>
            <a:pPr marL="0" indent="0">
              <a:buNone/>
            </a:pPr>
            <a:endParaRPr lang="en-US" sz="1600" dirty="0" smtClean="0"/>
          </a:p>
          <a:p>
            <a:pPr marL="457200" lvl="1" indent="0">
              <a:buNone/>
            </a:pPr>
            <a:endParaRPr lang="en-US" sz="1600" dirty="0"/>
          </a:p>
        </p:txBody>
      </p:sp>
    </p:spTree>
    <p:extLst>
      <p:ext uri="{BB962C8B-B14F-4D97-AF65-F5344CB8AC3E}">
        <p14:creationId xmlns:p14="http://schemas.microsoft.com/office/powerpoint/2010/main" val="40714204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33</a:t>
            </a:fld>
            <a:endParaRPr lang="en-US"/>
          </a:p>
        </p:txBody>
      </p:sp>
      <p:sp>
        <p:nvSpPr>
          <p:cNvPr id="6" name="Content Placeholder 5"/>
          <p:cNvSpPr txBox="1">
            <a:spLocks/>
          </p:cNvSpPr>
          <p:nvPr/>
        </p:nvSpPr>
        <p:spPr>
          <a:xfrm>
            <a:off x="838200" y="1552575"/>
            <a:ext cx="10515600" cy="46243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u="sng" dirty="0" smtClean="0"/>
              <a:t>Procedure:</a:t>
            </a:r>
          </a:p>
          <a:p>
            <a:pPr marL="0" indent="0" algn="ctr">
              <a:buFont typeface="Arial" panose="020B0604020202020204" pitchFamily="34" charset="0"/>
              <a:buNone/>
            </a:pPr>
            <a:r>
              <a:rPr lang="en-US" dirty="0" smtClean="0"/>
              <a:t>11 different components were chosen and then soldered onto a 1in X 1in breadboard. </a:t>
            </a:r>
            <a:r>
              <a:rPr lang="en-US" u="sng" dirty="0" smtClean="0"/>
              <a:t/>
            </a:r>
            <a:br>
              <a:rPr lang="en-US" u="sng" dirty="0" smtClean="0"/>
            </a:br>
            <a:endParaRPr lang="en-US" u="sng" dirty="0" smtClean="0"/>
          </a:p>
        </p:txBody>
      </p:sp>
      <p:sp>
        <p:nvSpPr>
          <p:cNvPr id="7"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6 –Learn to Solder</a:t>
            </a:r>
            <a:endParaRPr lang="en-US" sz="4000" dirty="0"/>
          </a:p>
        </p:txBody>
      </p:sp>
    </p:spTree>
    <p:extLst>
      <p:ext uri="{BB962C8B-B14F-4D97-AF65-F5344CB8AC3E}">
        <p14:creationId xmlns:p14="http://schemas.microsoft.com/office/powerpoint/2010/main" val="11012840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34</a:t>
            </a:fld>
            <a:endParaRPr lang="en-US"/>
          </a:p>
        </p:txBody>
      </p:sp>
      <p:sp>
        <p:nvSpPr>
          <p:cNvPr id="6"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6 –Learn to Solder</a:t>
            </a:r>
            <a:endParaRPr lang="en-US" sz="4000"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42699" t="31475" r="30369" b="19631"/>
          <a:stretch/>
        </p:blipFill>
        <p:spPr>
          <a:xfrm>
            <a:off x="7117774" y="1713703"/>
            <a:ext cx="3283529" cy="3345873"/>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51477" t="38004" r="22955" b="26009"/>
          <a:stretch/>
        </p:blipFill>
        <p:spPr>
          <a:xfrm>
            <a:off x="606137" y="1250744"/>
            <a:ext cx="2168236" cy="1712906"/>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49858" t="7787" r="22699" b="48026"/>
          <a:stretch/>
        </p:blipFill>
        <p:spPr>
          <a:xfrm>
            <a:off x="2015837" y="3071806"/>
            <a:ext cx="3345873" cy="3023755"/>
          </a:xfrm>
          <a:prstGeom prst="rect">
            <a:avLst/>
          </a:prstGeom>
        </p:spPr>
      </p:pic>
      <p:sp>
        <p:nvSpPr>
          <p:cNvPr id="11" name="TextBox 10"/>
          <p:cNvSpPr txBox="1"/>
          <p:nvPr/>
        </p:nvSpPr>
        <p:spPr>
          <a:xfrm>
            <a:off x="259773" y="3071806"/>
            <a:ext cx="2015836" cy="923330"/>
          </a:xfrm>
          <a:prstGeom prst="rect">
            <a:avLst/>
          </a:prstGeom>
          <a:noFill/>
        </p:spPr>
        <p:txBody>
          <a:bodyPr wrap="square" rtlCol="0">
            <a:spAutoFit/>
          </a:bodyPr>
          <a:lstStyle/>
          <a:p>
            <a:r>
              <a:rPr lang="en-US" dirty="0" smtClean="0"/>
              <a:t>Solder on underside of the board</a:t>
            </a:r>
            <a:endParaRPr lang="en-US" dirty="0"/>
          </a:p>
        </p:txBody>
      </p:sp>
      <p:sp>
        <p:nvSpPr>
          <p:cNvPr id="12" name="TextBox 11"/>
          <p:cNvSpPr txBox="1"/>
          <p:nvPr/>
        </p:nvSpPr>
        <p:spPr>
          <a:xfrm>
            <a:off x="5361710" y="1713703"/>
            <a:ext cx="1527463" cy="369332"/>
          </a:xfrm>
          <a:prstGeom prst="rect">
            <a:avLst/>
          </a:prstGeom>
          <a:noFill/>
        </p:spPr>
        <p:txBody>
          <a:bodyPr wrap="square" rtlCol="0">
            <a:spAutoFit/>
          </a:bodyPr>
          <a:lstStyle/>
          <a:p>
            <a:r>
              <a:rPr lang="en-US" dirty="0" smtClean="0"/>
              <a:t>capacitor</a:t>
            </a:r>
            <a:endParaRPr lang="en-US" dirty="0"/>
          </a:p>
        </p:txBody>
      </p:sp>
      <p:cxnSp>
        <p:nvCxnSpPr>
          <p:cNvPr id="14" name="Straight Arrow Connector 13"/>
          <p:cNvCxnSpPr/>
          <p:nvPr/>
        </p:nvCxnSpPr>
        <p:spPr>
          <a:xfrm>
            <a:off x="6317673" y="2083035"/>
            <a:ext cx="1153391" cy="71212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846868" y="1213977"/>
            <a:ext cx="1527463" cy="369332"/>
          </a:xfrm>
          <a:prstGeom prst="rect">
            <a:avLst/>
          </a:prstGeom>
          <a:noFill/>
        </p:spPr>
        <p:txBody>
          <a:bodyPr wrap="square" rtlCol="0">
            <a:spAutoFit/>
          </a:bodyPr>
          <a:lstStyle/>
          <a:p>
            <a:r>
              <a:rPr lang="en-US" dirty="0" smtClean="0"/>
              <a:t>Transistor</a:t>
            </a:r>
            <a:endParaRPr lang="en-US" dirty="0"/>
          </a:p>
        </p:txBody>
      </p:sp>
      <p:cxnSp>
        <p:nvCxnSpPr>
          <p:cNvPr id="16" name="Straight Arrow Connector 15"/>
          <p:cNvCxnSpPr/>
          <p:nvPr/>
        </p:nvCxnSpPr>
        <p:spPr>
          <a:xfrm>
            <a:off x="8323119" y="1542309"/>
            <a:ext cx="287480" cy="59039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612213" y="3658014"/>
            <a:ext cx="1527463" cy="369332"/>
          </a:xfrm>
          <a:prstGeom prst="rect">
            <a:avLst/>
          </a:prstGeom>
          <a:noFill/>
        </p:spPr>
        <p:txBody>
          <a:bodyPr wrap="square" rtlCol="0">
            <a:spAutoFit/>
          </a:bodyPr>
          <a:lstStyle/>
          <a:p>
            <a:r>
              <a:rPr lang="en-US" dirty="0" smtClean="0"/>
              <a:t>Signal diode</a:t>
            </a:r>
            <a:endParaRPr lang="en-US" dirty="0"/>
          </a:p>
        </p:txBody>
      </p:sp>
      <p:cxnSp>
        <p:nvCxnSpPr>
          <p:cNvPr id="19" name="Straight Arrow Connector 18"/>
          <p:cNvCxnSpPr/>
          <p:nvPr/>
        </p:nvCxnSpPr>
        <p:spPr>
          <a:xfrm flipV="1">
            <a:off x="6867271" y="3842680"/>
            <a:ext cx="979597" cy="2095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493397" y="2545906"/>
            <a:ext cx="1157469" cy="54112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332268" y="2227809"/>
            <a:ext cx="1527463" cy="369332"/>
          </a:xfrm>
          <a:prstGeom prst="rect">
            <a:avLst/>
          </a:prstGeom>
          <a:noFill/>
        </p:spPr>
        <p:txBody>
          <a:bodyPr wrap="square" rtlCol="0">
            <a:spAutoFit/>
          </a:bodyPr>
          <a:lstStyle/>
          <a:p>
            <a:r>
              <a:rPr lang="en-US" dirty="0" smtClean="0"/>
              <a:t>24k resistor</a:t>
            </a:r>
            <a:endParaRPr lang="en-US" dirty="0"/>
          </a:p>
        </p:txBody>
      </p:sp>
      <p:sp>
        <p:nvSpPr>
          <p:cNvPr id="25" name="TextBox 24"/>
          <p:cNvSpPr txBox="1"/>
          <p:nvPr/>
        </p:nvSpPr>
        <p:spPr>
          <a:xfrm>
            <a:off x="5553941" y="3006752"/>
            <a:ext cx="1527463" cy="369332"/>
          </a:xfrm>
          <a:prstGeom prst="rect">
            <a:avLst/>
          </a:prstGeom>
          <a:noFill/>
        </p:spPr>
        <p:txBody>
          <a:bodyPr wrap="square" rtlCol="0">
            <a:spAutoFit/>
          </a:bodyPr>
          <a:lstStyle/>
          <a:p>
            <a:r>
              <a:rPr lang="en-US" dirty="0" smtClean="0"/>
              <a:t>10k resistor</a:t>
            </a:r>
            <a:endParaRPr lang="en-US" dirty="0"/>
          </a:p>
        </p:txBody>
      </p:sp>
      <p:cxnSp>
        <p:nvCxnSpPr>
          <p:cNvPr id="26" name="Straight Arrow Connector 25"/>
          <p:cNvCxnSpPr/>
          <p:nvPr/>
        </p:nvCxnSpPr>
        <p:spPr>
          <a:xfrm>
            <a:off x="6689399" y="3256116"/>
            <a:ext cx="1250378" cy="1558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6539039" y="4206182"/>
            <a:ext cx="1400738" cy="46667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476010" y="4383806"/>
            <a:ext cx="1527463" cy="369332"/>
          </a:xfrm>
          <a:prstGeom prst="rect">
            <a:avLst/>
          </a:prstGeom>
          <a:noFill/>
        </p:spPr>
        <p:txBody>
          <a:bodyPr wrap="square" rtlCol="0">
            <a:spAutoFit/>
          </a:bodyPr>
          <a:lstStyle/>
          <a:p>
            <a:r>
              <a:rPr lang="en-US" dirty="0" smtClean="0"/>
              <a:t>1k resistor</a:t>
            </a:r>
            <a:endParaRPr lang="en-US" dirty="0"/>
          </a:p>
        </p:txBody>
      </p:sp>
      <p:sp>
        <p:nvSpPr>
          <p:cNvPr id="31" name="TextBox 30"/>
          <p:cNvSpPr txBox="1"/>
          <p:nvPr/>
        </p:nvSpPr>
        <p:spPr>
          <a:xfrm>
            <a:off x="8873840" y="5338631"/>
            <a:ext cx="1879041" cy="369332"/>
          </a:xfrm>
          <a:prstGeom prst="rect">
            <a:avLst/>
          </a:prstGeom>
          <a:noFill/>
        </p:spPr>
        <p:txBody>
          <a:bodyPr wrap="square" rtlCol="0">
            <a:spAutoFit/>
          </a:bodyPr>
          <a:lstStyle/>
          <a:p>
            <a:r>
              <a:rPr lang="en-US" dirty="0" smtClean="0"/>
              <a:t>Rectifier diodes</a:t>
            </a:r>
          </a:p>
        </p:txBody>
      </p:sp>
      <p:cxnSp>
        <p:nvCxnSpPr>
          <p:cNvPr id="32" name="Straight Arrow Connector 31"/>
          <p:cNvCxnSpPr/>
          <p:nvPr/>
        </p:nvCxnSpPr>
        <p:spPr>
          <a:xfrm flipH="1" flipV="1">
            <a:off x="8873840" y="4383806"/>
            <a:ext cx="128763" cy="95482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9031145" y="4439520"/>
            <a:ext cx="517969" cy="89911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8610599" y="4753138"/>
            <a:ext cx="448716" cy="58307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9059316" y="2554369"/>
            <a:ext cx="1741112" cy="70174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0536314" y="2175278"/>
            <a:ext cx="1879041" cy="369332"/>
          </a:xfrm>
          <a:prstGeom prst="rect">
            <a:avLst/>
          </a:prstGeom>
          <a:noFill/>
        </p:spPr>
        <p:txBody>
          <a:bodyPr wrap="square" rtlCol="0">
            <a:spAutoFit/>
          </a:bodyPr>
          <a:lstStyle/>
          <a:p>
            <a:r>
              <a:rPr lang="en-US" dirty="0" smtClean="0"/>
              <a:t>3.9k resistor</a:t>
            </a:r>
          </a:p>
        </p:txBody>
      </p:sp>
      <p:sp>
        <p:nvSpPr>
          <p:cNvPr id="42" name="TextBox 41"/>
          <p:cNvSpPr txBox="1"/>
          <p:nvPr/>
        </p:nvSpPr>
        <p:spPr>
          <a:xfrm>
            <a:off x="10629904" y="3745650"/>
            <a:ext cx="1879041" cy="369332"/>
          </a:xfrm>
          <a:prstGeom prst="rect">
            <a:avLst/>
          </a:prstGeom>
          <a:noFill/>
        </p:spPr>
        <p:txBody>
          <a:bodyPr wrap="square" rtlCol="0">
            <a:spAutoFit/>
          </a:bodyPr>
          <a:lstStyle/>
          <a:p>
            <a:r>
              <a:rPr lang="en-US" dirty="0" smtClean="0"/>
              <a:t>inductor</a:t>
            </a:r>
          </a:p>
        </p:txBody>
      </p:sp>
      <p:cxnSp>
        <p:nvCxnSpPr>
          <p:cNvPr id="43" name="Straight Arrow Connector 42"/>
          <p:cNvCxnSpPr/>
          <p:nvPr/>
        </p:nvCxnSpPr>
        <p:spPr>
          <a:xfrm flipH="1" flipV="1">
            <a:off x="8503775" y="3873486"/>
            <a:ext cx="2126129" cy="19670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18090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838200" y="1376218"/>
            <a:ext cx="10515600" cy="4800745"/>
          </a:xfrm>
        </p:spPr>
        <p:txBody>
          <a:bodyPr/>
          <a:lstStyle/>
          <a:p>
            <a:pPr marL="0" indent="0" algn="ctr">
              <a:buNone/>
            </a:pPr>
            <a:r>
              <a:rPr lang="en-US" u="sng" dirty="0" smtClean="0"/>
              <a:t>Summary and Conclusions</a:t>
            </a:r>
          </a:p>
          <a:p>
            <a:pPr marL="457200" lvl="1" indent="0">
              <a:buNone/>
            </a:pPr>
            <a:r>
              <a:rPr lang="en-US" dirty="0" smtClean="0"/>
              <a:t>I learned to solder by heating the pad and then placing the solder to melt onto the lead.</a:t>
            </a:r>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35</a:t>
            </a:fld>
            <a:endParaRPr lang="en-US"/>
          </a:p>
        </p:txBody>
      </p:sp>
      <p:sp>
        <p:nvSpPr>
          <p:cNvPr id="6"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6 –Learn to Solder</a:t>
            </a:r>
            <a:endParaRPr lang="en-US" sz="4000" dirty="0"/>
          </a:p>
        </p:txBody>
      </p:sp>
    </p:spTree>
    <p:extLst>
      <p:ext uri="{BB962C8B-B14F-4D97-AF65-F5344CB8AC3E}">
        <p14:creationId xmlns:p14="http://schemas.microsoft.com/office/powerpoint/2010/main" val="4787622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t>Lab 7 – Component Identification/First Solder Kit</a:t>
            </a:r>
            <a:br>
              <a:rPr lang="en-US" dirty="0" smtClean="0"/>
            </a:br>
            <a:endParaRPr lang="en-US" dirty="0"/>
          </a:p>
        </p:txBody>
      </p:sp>
      <p:sp>
        <p:nvSpPr>
          <p:cNvPr id="4" name="Footer Placeholder 3"/>
          <p:cNvSpPr>
            <a:spLocks noGrp="1"/>
          </p:cNvSpPr>
          <p:nvPr>
            <p:ph type="ftr" sz="quarter" idx="11"/>
          </p:nvPr>
        </p:nvSpPr>
        <p:spPr>
          <a:xfrm>
            <a:off x="831850" y="6372058"/>
            <a:ext cx="2217821" cy="365125"/>
          </a:xfrm>
        </p:spPr>
        <p:txBody>
          <a:bodyPr/>
          <a:lstStyle/>
          <a:p>
            <a:pPr algn="l"/>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pPr/>
              <a:t>36</a:t>
            </a:fld>
            <a:endParaRPr lang="en-US"/>
          </a:p>
        </p:txBody>
      </p:sp>
    </p:spTree>
    <p:extLst>
      <p:ext uri="{BB962C8B-B14F-4D97-AF65-F5344CB8AC3E}">
        <p14:creationId xmlns:p14="http://schemas.microsoft.com/office/powerpoint/2010/main" val="13323070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pPr/>
              <a:t>37</a:t>
            </a:fld>
            <a:endParaRPr lang="en-US"/>
          </a:p>
        </p:txBody>
      </p:sp>
      <p:sp>
        <p:nvSpPr>
          <p:cNvPr id="7" name="Content Placeholder 2"/>
          <p:cNvSpPr txBox="1">
            <a:spLocks/>
          </p:cNvSpPr>
          <p:nvPr/>
        </p:nvSpPr>
        <p:spPr>
          <a:xfrm>
            <a:off x="989358" y="1283856"/>
            <a:ext cx="10515600" cy="471761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Objective</a:t>
            </a:r>
          </a:p>
          <a:p>
            <a:pPr marL="0" indent="0">
              <a:buNone/>
            </a:pPr>
            <a:r>
              <a:rPr lang="en-US" sz="1800" dirty="0" smtClean="0"/>
              <a:t>Work in teams and open up either the old CD-1 CMOS/TTL boards or the Cadet 2 PB-505 boards to identify all the different components. Document the quantity of each type of component. List the number of transformers and each value resistor; number of diodes, transistors, electrolytic caps, non-electrolytic caps, inductors, potentiometers, ICs.</a:t>
            </a:r>
          </a:p>
          <a:p>
            <a:pPr marL="0" indent="0">
              <a:buNone/>
            </a:pPr>
            <a:r>
              <a:rPr lang="en-US" sz="1800" dirty="0" smtClean="0"/>
              <a:t>Each person gets their own flashing LED </a:t>
            </a:r>
            <a:r>
              <a:rPr lang="en-US" sz="1800" dirty="0" err="1" smtClean="0"/>
              <a:t>Vellman</a:t>
            </a:r>
            <a:r>
              <a:rPr lang="en-US" sz="1800" dirty="0" smtClean="0"/>
              <a:t> kit MK102 to build.  Use knowledge and experience from last week's soldering activity to build your kit.  Then, compare soldering quality of this week's kit to last week's soldering.  Anyone without a working kit will troubleshoot and attempt to fix.  Non-working kits from last semester are available to troubleshoot</a:t>
            </a:r>
          </a:p>
          <a:p>
            <a:pPr marL="0" indent="0">
              <a:buNone/>
            </a:pPr>
            <a:r>
              <a:rPr lang="en-US" sz="1900" dirty="0" smtClean="0"/>
              <a:t>	</a:t>
            </a:r>
            <a:r>
              <a:rPr lang="en-US" dirty="0" smtClean="0"/>
              <a:t>Equipment and Material</a:t>
            </a:r>
          </a:p>
          <a:p>
            <a:pPr marL="914400" lvl="2" indent="0">
              <a:buFont typeface="Arial" panose="020B0604020202020204" pitchFamily="34" charset="0"/>
              <a:buNone/>
            </a:pPr>
            <a:r>
              <a:rPr lang="en-US" dirty="0" smtClean="0"/>
              <a:t>Bench #6</a:t>
            </a:r>
          </a:p>
          <a:p>
            <a:pPr marL="914400" lvl="2" indent="0">
              <a:buFont typeface="Arial" panose="020B0604020202020204" pitchFamily="34" charset="0"/>
              <a:buNone/>
            </a:pPr>
            <a:r>
              <a:rPr lang="en-US" dirty="0" smtClean="0"/>
              <a:t>Soldering iron Brand: Weller, Model#: WES51</a:t>
            </a:r>
          </a:p>
          <a:p>
            <a:pPr marL="914400" lvl="2" indent="0">
              <a:buNone/>
            </a:pPr>
            <a:r>
              <a:rPr lang="en-US" dirty="0" smtClean="0"/>
              <a:t>Tool Kit</a:t>
            </a:r>
          </a:p>
          <a:p>
            <a:pPr marL="914400" lvl="2" indent="0">
              <a:buNone/>
            </a:pPr>
            <a:r>
              <a:rPr lang="en-US" dirty="0" smtClean="0"/>
              <a:t>CD-1 CMOS/TTL boards</a:t>
            </a:r>
          </a:p>
          <a:p>
            <a:pPr marL="914400" lvl="2" indent="0">
              <a:buNone/>
            </a:pPr>
            <a:r>
              <a:rPr lang="en-US" dirty="0" smtClean="0"/>
              <a:t>LED </a:t>
            </a:r>
            <a:r>
              <a:rPr lang="en-US" dirty="0" err="1" smtClean="0"/>
              <a:t>Vellman</a:t>
            </a:r>
            <a:r>
              <a:rPr lang="en-US" dirty="0" smtClean="0"/>
              <a:t> kit MK102</a:t>
            </a:r>
          </a:p>
          <a:p>
            <a:r>
              <a:rPr lang="en-US" dirty="0" smtClean="0"/>
              <a:t>Research and Information</a:t>
            </a:r>
          </a:p>
          <a:p>
            <a:pPr marL="0" indent="0">
              <a:buNone/>
            </a:pPr>
            <a:r>
              <a:rPr lang="en-US" dirty="0"/>
              <a:t> </a:t>
            </a:r>
            <a:r>
              <a:rPr lang="en-US" sz="1600" dirty="0" smtClean="0"/>
              <a:t>How to solder: </a:t>
            </a:r>
            <a:r>
              <a:rPr lang="en-US" sz="1600" dirty="0" smtClean="0">
                <a:hlinkClick r:id="rId2"/>
              </a:rPr>
              <a:t>https</a:t>
            </a:r>
            <a:r>
              <a:rPr lang="en-US" sz="1600" dirty="0">
                <a:hlinkClick r:id="rId2"/>
              </a:rPr>
              <a:t>://</a:t>
            </a:r>
            <a:r>
              <a:rPr lang="en-US" sz="1600" dirty="0" smtClean="0">
                <a:hlinkClick r:id="rId2"/>
              </a:rPr>
              <a:t>www.youtube.com/watch?v=oqV2xU1fee8</a:t>
            </a:r>
            <a:endParaRPr lang="en-US" sz="1600" dirty="0" smtClean="0"/>
          </a:p>
          <a:p>
            <a:pPr marL="0" indent="0">
              <a:buNone/>
            </a:pPr>
            <a:r>
              <a:rPr lang="en-US" sz="1600" dirty="0" smtClean="0"/>
              <a:t>  How to remove solder: </a:t>
            </a:r>
            <a:r>
              <a:rPr lang="en-US" sz="1600" dirty="0" smtClean="0">
                <a:hlinkClick r:id="rId3"/>
              </a:rPr>
              <a:t>https</a:t>
            </a:r>
            <a:r>
              <a:rPr lang="en-US" sz="1600" dirty="0">
                <a:hlinkClick r:id="rId3"/>
              </a:rPr>
              <a:t>://www.youtube.com/watch?v=-</a:t>
            </a:r>
            <a:r>
              <a:rPr lang="en-US" sz="1600" dirty="0" smtClean="0">
                <a:hlinkClick r:id="rId3"/>
              </a:rPr>
              <a:t>lnRf2biz50</a:t>
            </a:r>
            <a:endParaRPr lang="en-US" sz="1600" dirty="0" smtClean="0"/>
          </a:p>
          <a:p>
            <a:pPr marL="0" indent="0">
              <a:buNone/>
            </a:pPr>
            <a:r>
              <a:rPr lang="en-US" sz="1600" dirty="0"/>
              <a:t>Soldering </a:t>
            </a:r>
            <a:r>
              <a:rPr lang="en-US" sz="1600" dirty="0" smtClean="0"/>
              <a:t>tutorial:  </a:t>
            </a:r>
            <a:r>
              <a:rPr lang="en-US" sz="1600" dirty="0">
                <a:hlinkClick r:id="rId4"/>
              </a:rPr>
              <a:t>https://</a:t>
            </a:r>
            <a:r>
              <a:rPr lang="en-US" sz="1600" dirty="0" smtClean="0">
                <a:hlinkClick r:id="rId4"/>
              </a:rPr>
              <a:t>www.youtube.com/watch?v=vIT4ra6Mo0s</a:t>
            </a:r>
            <a:endParaRPr lang="en-US" sz="1600" dirty="0" smtClean="0"/>
          </a:p>
          <a:p>
            <a:pPr marL="0" indent="0">
              <a:buNone/>
            </a:pPr>
            <a:endParaRPr lang="en-US" sz="1600" dirty="0" smtClean="0"/>
          </a:p>
          <a:p>
            <a:pPr marL="0" indent="0">
              <a:buNone/>
            </a:pPr>
            <a:endParaRPr lang="en-US" sz="1600" dirty="0" smtClean="0"/>
          </a:p>
          <a:p>
            <a:pPr marL="457200" lvl="1" indent="0">
              <a:buNone/>
            </a:pPr>
            <a:endParaRPr lang="en-US" sz="1600" dirty="0"/>
          </a:p>
        </p:txBody>
      </p:sp>
      <p:sp>
        <p:nvSpPr>
          <p:cNvPr id="8" name="Title 1"/>
          <p:cNvSpPr txBox="1">
            <a:spLocks/>
          </p:cNvSpPr>
          <p:nvPr/>
        </p:nvSpPr>
        <p:spPr>
          <a:xfrm>
            <a:off x="990600" y="5175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7- Component Identification/First Solder </a:t>
            </a:r>
            <a:r>
              <a:rPr lang="en-US" sz="4000" dirty="0"/>
              <a:t>K</a:t>
            </a:r>
            <a:r>
              <a:rPr lang="en-US" sz="4000" dirty="0" smtClean="0"/>
              <a:t>it  </a:t>
            </a:r>
            <a:endParaRPr lang="en-US" sz="40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38</a:t>
            </a:fld>
            <a:endParaRPr lang="en-US"/>
          </a:p>
        </p:txBody>
      </p:sp>
      <p:sp>
        <p:nvSpPr>
          <p:cNvPr id="6"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7- Component Identification/First Solder </a:t>
            </a:r>
            <a:r>
              <a:rPr lang="en-US" sz="4000" dirty="0"/>
              <a:t>K</a:t>
            </a:r>
            <a:r>
              <a:rPr lang="en-US" sz="4000" dirty="0" smtClean="0"/>
              <a:t>it  </a:t>
            </a:r>
            <a:endParaRPr lang="en-US" sz="4000" dirty="0"/>
          </a:p>
        </p:txBody>
      </p:sp>
      <p:sp>
        <p:nvSpPr>
          <p:cNvPr id="7" name="Content Placeholder 5"/>
          <p:cNvSpPr txBox="1">
            <a:spLocks/>
          </p:cNvSpPr>
          <p:nvPr/>
        </p:nvSpPr>
        <p:spPr>
          <a:xfrm>
            <a:off x="838200" y="1552575"/>
            <a:ext cx="10515600" cy="46243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u="sng" dirty="0" smtClean="0"/>
              <a:t>Procedure:</a:t>
            </a:r>
          </a:p>
          <a:p>
            <a:pPr marL="0" lvl="2" indent="0" algn="ctr">
              <a:spcBef>
                <a:spcPts val="1000"/>
              </a:spcBef>
              <a:buNone/>
            </a:pPr>
            <a:r>
              <a:rPr lang="en-US" dirty="0" smtClean="0"/>
              <a:t>The screws on the face plate of the CD-1 CMOS/TTL board were taken off and the plate removed. The components were then identified. The soldering kit was opened and the parts were identified. The parts were then put onto the board and soldered in place according to the instructions. The circuit was then tested and troubleshot.</a:t>
            </a:r>
          </a:p>
          <a:p>
            <a:pPr marL="0" indent="0" algn="ctr">
              <a:buFont typeface="Arial" panose="020B0604020202020204" pitchFamily="34" charset="0"/>
              <a:buNone/>
            </a:pPr>
            <a:r>
              <a:rPr lang="en-US" dirty="0" smtClean="0"/>
              <a:t> </a:t>
            </a:r>
            <a:r>
              <a:rPr lang="en-US" u="sng" dirty="0" smtClean="0"/>
              <a:t/>
            </a:r>
            <a:br>
              <a:rPr lang="en-US" u="sng" dirty="0" smtClean="0"/>
            </a:br>
            <a:endParaRPr lang="en-US" u="sng" dirty="0" smtClean="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39</a:t>
            </a:fld>
            <a:endParaRPr lang="en-US"/>
          </a:p>
        </p:txBody>
      </p:sp>
      <p:pic>
        <p:nvPicPr>
          <p:cNvPr id="1039" name="Picture 15" descr="E:\Engineering\2015 Fall\EECT 101\Week 7\WP_20151007_004.jpg"/>
          <p:cNvPicPr>
            <a:picLocks noChangeAspect="1" noChangeArrowheads="1"/>
          </p:cNvPicPr>
          <p:nvPr/>
        </p:nvPicPr>
        <p:blipFill>
          <a:blip r:embed="rId2" cstate="print"/>
          <a:srcRect l="9400" r="21486"/>
          <a:stretch>
            <a:fillRect/>
          </a:stretch>
        </p:blipFill>
        <p:spPr bwMode="auto">
          <a:xfrm>
            <a:off x="7530861" y="876231"/>
            <a:ext cx="3217653" cy="2613029"/>
          </a:xfrm>
          <a:prstGeom prst="rect">
            <a:avLst/>
          </a:prstGeom>
          <a:noFill/>
        </p:spPr>
      </p:pic>
      <p:pic>
        <p:nvPicPr>
          <p:cNvPr id="1040" name="Picture 16" descr="E:\Engineering\2015 Fall\EECT 101\Week 7\WP_20151007_005.jpg"/>
          <p:cNvPicPr>
            <a:picLocks noChangeAspect="1" noChangeArrowheads="1"/>
          </p:cNvPicPr>
          <p:nvPr/>
        </p:nvPicPr>
        <p:blipFill>
          <a:blip r:embed="rId3" cstate="print"/>
          <a:srcRect/>
          <a:stretch>
            <a:fillRect/>
          </a:stretch>
        </p:blipFill>
        <p:spPr bwMode="auto">
          <a:xfrm>
            <a:off x="7171146" y="3959226"/>
            <a:ext cx="4411532" cy="2476080"/>
          </a:xfrm>
          <a:prstGeom prst="rect">
            <a:avLst/>
          </a:prstGeom>
          <a:noFill/>
        </p:spPr>
      </p:pic>
      <p:graphicFrame>
        <p:nvGraphicFramePr>
          <p:cNvPr id="25" name="Table 24"/>
          <p:cNvGraphicFramePr>
            <a:graphicFrameLocks noGrp="1"/>
          </p:cNvGraphicFramePr>
          <p:nvPr/>
        </p:nvGraphicFramePr>
        <p:xfrm>
          <a:off x="305998" y="1205804"/>
          <a:ext cx="2108200" cy="4290060"/>
        </p:xfrm>
        <a:graphic>
          <a:graphicData uri="http://schemas.openxmlformats.org/drawingml/2006/table">
            <a:tbl>
              <a:tblPr/>
              <a:tblGrid>
                <a:gridCol w="609600"/>
                <a:gridCol w="609600"/>
                <a:gridCol w="889000"/>
              </a:tblGrid>
              <a:tr h="190500">
                <a:tc>
                  <a:txBody>
                    <a:bodyPr/>
                    <a:lstStyle/>
                    <a:p>
                      <a:pPr algn="l" fontAlgn="b"/>
                      <a:r>
                        <a:rPr lang="en-US" sz="1100" b="0" i="0" u="none" strike="noStrike">
                          <a:solidFill>
                            <a:srgbClr val="000000"/>
                          </a:solidFill>
                          <a:latin typeface="Calibri"/>
                        </a:rPr>
                        <a:t>Resistors</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gn="l" fontAlgn="b"/>
                      <a:r>
                        <a:rPr lang="el-GR" sz="1100" b="0" i="0" u="none" strike="noStrike">
                          <a:solidFill>
                            <a:srgbClr val="000000"/>
                          </a:solidFill>
                          <a:latin typeface="Calibri"/>
                        </a:rPr>
                        <a:t>Ω</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gn="l" fontAlgn="b"/>
                      <a:r>
                        <a:rPr lang="en-US" sz="1100" b="0" i="0" u="none" strike="noStrike">
                          <a:solidFill>
                            <a:srgbClr val="000000"/>
                          </a:solidFill>
                          <a:latin typeface="Calibri"/>
                        </a:rPr>
                        <a:t> Notes</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r>
              <a:tr h="190500">
                <a:tc>
                  <a:txBody>
                    <a:bodyPr/>
                    <a:lstStyle/>
                    <a:p>
                      <a:pPr algn="l" fontAlgn="b"/>
                      <a:r>
                        <a:rPr lang="en-US" sz="1100" b="0" i="0" u="none" strike="noStrike">
                          <a:solidFill>
                            <a:srgbClr val="000000"/>
                          </a:solidFill>
                          <a:latin typeface="Calibri"/>
                        </a:rPr>
                        <a:t>R1</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r" fontAlgn="b"/>
                      <a:r>
                        <a:rPr lang="en-US" sz="1100" b="0" i="0" u="none" strike="noStrike">
                          <a:solidFill>
                            <a:srgbClr val="000000"/>
                          </a:solidFill>
                          <a:latin typeface="Calibri"/>
                        </a:rPr>
                        <a:t>470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l" fontAlgn="b"/>
                      <a:r>
                        <a:rPr lang="en-US" sz="1100" b="0" i="0" u="none" strike="noStrike">
                          <a:solidFill>
                            <a:srgbClr val="000000"/>
                          </a:solidFill>
                          <a:latin typeface="Calibri"/>
                        </a:rPr>
                        <a:t> </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182880">
                <a:tc>
                  <a:txBody>
                    <a:bodyPr/>
                    <a:lstStyle/>
                    <a:p>
                      <a:pPr algn="l" fontAlgn="b"/>
                      <a:r>
                        <a:rPr lang="en-US" sz="1100" b="0" i="0" u="none" strike="noStrike">
                          <a:solidFill>
                            <a:srgbClr val="000000"/>
                          </a:solidFill>
                          <a:latin typeface="Calibri"/>
                        </a:rPr>
                        <a:t>R2</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r" fontAlgn="b"/>
                      <a:r>
                        <a:rPr lang="en-US" sz="1100" b="0" i="0" u="none" strike="noStrike">
                          <a:solidFill>
                            <a:srgbClr val="000000"/>
                          </a:solidFill>
                          <a:latin typeface="Calibri"/>
                        </a:rPr>
                        <a:t>1000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l" fontAlgn="b"/>
                      <a:r>
                        <a:rPr lang="en-US" sz="1100" b="0" i="0" u="none" strike="noStrike">
                          <a:solidFill>
                            <a:srgbClr val="000000"/>
                          </a:solidFill>
                          <a:latin typeface="Calibri"/>
                        </a:rPr>
                        <a:t> </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182880">
                <a:tc>
                  <a:txBody>
                    <a:bodyPr/>
                    <a:lstStyle/>
                    <a:p>
                      <a:pPr algn="l" fontAlgn="b"/>
                      <a:r>
                        <a:rPr lang="en-US" sz="1100" b="0" i="0" u="none" strike="noStrike">
                          <a:solidFill>
                            <a:srgbClr val="000000"/>
                          </a:solidFill>
                          <a:latin typeface="Calibri"/>
                        </a:rPr>
                        <a:t>R3</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r" fontAlgn="b"/>
                      <a:r>
                        <a:rPr lang="en-US" sz="1100" b="0" i="0" u="none" strike="noStrike">
                          <a:solidFill>
                            <a:srgbClr val="000000"/>
                          </a:solidFill>
                          <a:latin typeface="Calibri"/>
                        </a:rPr>
                        <a:t>1000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l" fontAlgn="b"/>
                      <a:r>
                        <a:rPr lang="en-US" sz="1100" b="0" i="0" u="none" strike="noStrike">
                          <a:solidFill>
                            <a:srgbClr val="000000"/>
                          </a:solidFill>
                          <a:latin typeface="Calibri"/>
                        </a:rPr>
                        <a:t> </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190500">
                <a:tc>
                  <a:txBody>
                    <a:bodyPr/>
                    <a:lstStyle/>
                    <a:p>
                      <a:pPr algn="l" fontAlgn="b"/>
                      <a:r>
                        <a:rPr lang="en-US" sz="1100" b="0" i="0" u="none" strike="noStrike">
                          <a:solidFill>
                            <a:srgbClr val="000000"/>
                          </a:solidFill>
                          <a:latin typeface="Calibri"/>
                        </a:rPr>
                        <a:t>R4</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r" fontAlgn="b"/>
                      <a:r>
                        <a:rPr lang="en-US" sz="1100" b="0" i="0" u="none" strike="noStrike">
                          <a:solidFill>
                            <a:srgbClr val="000000"/>
                          </a:solidFill>
                          <a:latin typeface="Calibri"/>
                        </a:rPr>
                        <a:t>1000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l" fontAlgn="b"/>
                      <a:r>
                        <a:rPr lang="en-US" sz="1100" b="0" i="0" u="none" strike="noStrike">
                          <a:solidFill>
                            <a:srgbClr val="000000"/>
                          </a:solidFill>
                          <a:latin typeface="Calibri"/>
                        </a:rPr>
                        <a:t> </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182880">
                <a:tc>
                  <a:txBody>
                    <a:bodyPr/>
                    <a:lstStyle/>
                    <a:p>
                      <a:pPr algn="l" fontAlgn="b"/>
                      <a:r>
                        <a:rPr lang="en-US" sz="1100" b="0" i="0" u="none" strike="noStrike">
                          <a:solidFill>
                            <a:srgbClr val="000000"/>
                          </a:solidFill>
                          <a:latin typeface="Calibri"/>
                        </a:rPr>
                        <a:t>R5</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r" fontAlgn="b"/>
                      <a:r>
                        <a:rPr lang="en-US" sz="1100" b="0" i="0" u="none" strike="noStrike">
                          <a:solidFill>
                            <a:srgbClr val="000000"/>
                          </a:solidFill>
                          <a:latin typeface="Calibri"/>
                        </a:rPr>
                        <a:t>470000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l" fontAlgn="b"/>
                      <a:r>
                        <a:rPr lang="en-US" sz="1100" b="0" i="0" u="none" strike="noStrike">
                          <a:solidFill>
                            <a:srgbClr val="000000"/>
                          </a:solidFill>
                          <a:latin typeface="Calibri"/>
                        </a:rPr>
                        <a:t> </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190500">
                <a:tc>
                  <a:txBody>
                    <a:bodyPr/>
                    <a:lstStyle/>
                    <a:p>
                      <a:pPr algn="l" fontAlgn="b"/>
                      <a:r>
                        <a:rPr lang="en-US" sz="1100" b="0" i="0" u="none" strike="noStrike">
                          <a:solidFill>
                            <a:srgbClr val="000000"/>
                          </a:solidFill>
                          <a:latin typeface="Calibri"/>
                        </a:rPr>
                        <a:t>R6</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r" fontAlgn="b"/>
                      <a:r>
                        <a:rPr lang="en-US" sz="1100" b="0" i="0" u="none" strike="noStrike">
                          <a:solidFill>
                            <a:srgbClr val="000000"/>
                          </a:solidFill>
                          <a:latin typeface="Calibri"/>
                        </a:rPr>
                        <a:t>470000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l" fontAlgn="b"/>
                      <a:r>
                        <a:rPr lang="en-US" sz="1100" b="0" i="0" u="none" strike="noStrike">
                          <a:solidFill>
                            <a:srgbClr val="000000"/>
                          </a:solidFill>
                          <a:latin typeface="Calibri"/>
                        </a:rPr>
                        <a:t> </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190500">
                <a:tc>
                  <a:txBody>
                    <a:bodyPr/>
                    <a:lstStyle/>
                    <a:p>
                      <a:pPr algn="l" fontAlgn="b"/>
                      <a:r>
                        <a:rPr lang="en-US" sz="1100" b="0" i="0" u="none" strike="noStrike">
                          <a:solidFill>
                            <a:srgbClr val="000000"/>
                          </a:solidFill>
                          <a:latin typeface="Calibri"/>
                        </a:rPr>
                        <a:t>R7</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r" fontAlgn="b"/>
                      <a:r>
                        <a:rPr lang="en-US" sz="1100" b="0" i="0" u="none" strike="noStrike">
                          <a:solidFill>
                            <a:srgbClr val="000000"/>
                          </a:solidFill>
                          <a:latin typeface="Calibri"/>
                        </a:rPr>
                        <a:t>470000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l" fontAlgn="b"/>
                      <a:r>
                        <a:rPr lang="en-US" sz="1100" b="0" i="0" u="none" strike="noStrike">
                          <a:solidFill>
                            <a:srgbClr val="000000"/>
                          </a:solidFill>
                          <a:latin typeface="Calibri"/>
                        </a:rPr>
                        <a:t> </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182880">
                <a:tc>
                  <a:txBody>
                    <a:bodyPr/>
                    <a:lstStyle/>
                    <a:p>
                      <a:pPr algn="l" fontAlgn="b"/>
                      <a:r>
                        <a:rPr lang="en-US" sz="1100" b="0" i="0" u="none" strike="noStrike">
                          <a:solidFill>
                            <a:srgbClr val="000000"/>
                          </a:solidFill>
                          <a:latin typeface="Calibri"/>
                        </a:rPr>
                        <a:t>R8</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r" fontAlgn="b"/>
                      <a:r>
                        <a:rPr lang="en-US" sz="1100" b="0" i="0" u="none" strike="noStrike">
                          <a:solidFill>
                            <a:srgbClr val="000000"/>
                          </a:solidFill>
                          <a:latin typeface="Calibri"/>
                        </a:rPr>
                        <a:t>470000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l" fontAlgn="b"/>
                      <a:r>
                        <a:rPr lang="en-US" sz="1100" b="0" i="0" u="none" strike="noStrike">
                          <a:solidFill>
                            <a:srgbClr val="000000"/>
                          </a:solidFill>
                          <a:latin typeface="Calibri"/>
                        </a:rPr>
                        <a:t> </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182880">
                <a:tc>
                  <a:txBody>
                    <a:bodyPr/>
                    <a:lstStyle/>
                    <a:p>
                      <a:pPr algn="l" fontAlgn="b"/>
                      <a:r>
                        <a:rPr lang="en-US" sz="1100" b="0" i="0" u="none" strike="noStrike">
                          <a:solidFill>
                            <a:srgbClr val="000000"/>
                          </a:solidFill>
                          <a:latin typeface="Calibri"/>
                        </a:rPr>
                        <a:t>R9</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r" fontAlgn="b"/>
                      <a:r>
                        <a:rPr lang="en-US" sz="1100" b="0" i="0" u="none" strike="noStrike">
                          <a:solidFill>
                            <a:srgbClr val="000000"/>
                          </a:solidFill>
                          <a:latin typeface="Calibri"/>
                        </a:rPr>
                        <a:t>150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l" fontAlgn="b"/>
                      <a:r>
                        <a:rPr lang="en-US" sz="1100" b="0" i="0" u="none" strike="noStrike">
                          <a:solidFill>
                            <a:srgbClr val="000000"/>
                          </a:solidFill>
                          <a:latin typeface="Calibri"/>
                        </a:rPr>
                        <a:t> </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182880">
                <a:tc>
                  <a:txBody>
                    <a:bodyPr/>
                    <a:lstStyle/>
                    <a:p>
                      <a:pPr algn="l" fontAlgn="b"/>
                      <a:r>
                        <a:rPr lang="en-US" sz="1100" b="0" i="0" u="none" strike="noStrike">
                          <a:solidFill>
                            <a:srgbClr val="000000"/>
                          </a:solidFill>
                          <a:latin typeface="Calibri"/>
                        </a:rPr>
                        <a:t>R10</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r" fontAlgn="b"/>
                      <a:r>
                        <a:rPr lang="en-US" sz="1100" b="0" i="0" u="none" strike="noStrike">
                          <a:solidFill>
                            <a:srgbClr val="000000"/>
                          </a:solidFill>
                          <a:latin typeface="Calibri"/>
                        </a:rPr>
                        <a:t>150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l" fontAlgn="b"/>
                      <a:r>
                        <a:rPr lang="en-US" sz="1100" b="0" i="0" u="none" strike="noStrike">
                          <a:solidFill>
                            <a:srgbClr val="000000"/>
                          </a:solidFill>
                          <a:latin typeface="Calibri"/>
                        </a:rPr>
                        <a:t> </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190500">
                <a:tc>
                  <a:txBody>
                    <a:bodyPr/>
                    <a:lstStyle/>
                    <a:p>
                      <a:pPr algn="l" fontAlgn="b"/>
                      <a:r>
                        <a:rPr lang="en-US" sz="1100" b="0" i="0" u="none" strike="noStrike">
                          <a:solidFill>
                            <a:srgbClr val="000000"/>
                          </a:solidFill>
                          <a:latin typeface="Calibri"/>
                        </a:rPr>
                        <a:t>R11</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r" fontAlgn="b"/>
                      <a:r>
                        <a:rPr lang="en-US" sz="1100" b="0" i="0" u="none" strike="noStrike">
                          <a:solidFill>
                            <a:srgbClr val="000000"/>
                          </a:solidFill>
                          <a:latin typeface="Calibri"/>
                        </a:rPr>
                        <a:t>150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l" fontAlgn="b"/>
                      <a:r>
                        <a:rPr lang="en-US" sz="1100" b="0" i="0" u="none" strike="noStrike">
                          <a:solidFill>
                            <a:srgbClr val="000000"/>
                          </a:solidFill>
                          <a:latin typeface="Calibri"/>
                        </a:rPr>
                        <a:t> </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190500">
                <a:tc>
                  <a:txBody>
                    <a:bodyPr/>
                    <a:lstStyle/>
                    <a:p>
                      <a:pPr algn="l" fontAlgn="b"/>
                      <a:r>
                        <a:rPr lang="en-US" sz="1100" b="0" i="0" u="none" strike="noStrike">
                          <a:solidFill>
                            <a:srgbClr val="000000"/>
                          </a:solidFill>
                          <a:latin typeface="Calibri"/>
                        </a:rPr>
                        <a:t>R12</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r" fontAlgn="b"/>
                      <a:r>
                        <a:rPr lang="en-US" sz="1100" b="0" i="0" u="none" strike="noStrike">
                          <a:solidFill>
                            <a:srgbClr val="000000"/>
                          </a:solidFill>
                          <a:latin typeface="Calibri"/>
                        </a:rPr>
                        <a:t>150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l" fontAlgn="b"/>
                      <a:r>
                        <a:rPr lang="en-US" sz="1100" b="0" i="0" u="none" strike="noStrike">
                          <a:solidFill>
                            <a:srgbClr val="000000"/>
                          </a:solidFill>
                          <a:latin typeface="Calibri"/>
                        </a:rPr>
                        <a:t> </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190500">
                <a:tc>
                  <a:txBody>
                    <a:bodyPr/>
                    <a:lstStyle/>
                    <a:p>
                      <a:pPr algn="l" fontAlgn="b"/>
                      <a:r>
                        <a:rPr lang="en-US" sz="1100" b="0" i="0" u="none" strike="noStrike">
                          <a:solidFill>
                            <a:srgbClr val="000000"/>
                          </a:solidFill>
                          <a:latin typeface="Calibri"/>
                        </a:rPr>
                        <a:t>R13</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r" fontAlgn="b"/>
                      <a:r>
                        <a:rPr lang="en-US" sz="1100" b="0" i="0" u="none" strike="noStrike">
                          <a:solidFill>
                            <a:srgbClr val="000000"/>
                          </a:solidFill>
                          <a:latin typeface="Calibri"/>
                        </a:rPr>
                        <a:t>1000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l" fontAlgn="b"/>
                      <a:r>
                        <a:rPr lang="en-US" sz="1100" b="0" i="0" u="none" strike="noStrike">
                          <a:solidFill>
                            <a:srgbClr val="000000"/>
                          </a:solidFill>
                          <a:latin typeface="Calibri"/>
                        </a:rPr>
                        <a:t> </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182880">
                <a:tc>
                  <a:txBody>
                    <a:bodyPr/>
                    <a:lstStyle/>
                    <a:p>
                      <a:pPr algn="l" fontAlgn="b"/>
                      <a:r>
                        <a:rPr lang="en-US" sz="1100" b="0" i="0" u="none" strike="noStrike">
                          <a:solidFill>
                            <a:srgbClr val="000000"/>
                          </a:solidFill>
                          <a:latin typeface="Calibri"/>
                        </a:rPr>
                        <a:t>R14</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r" fontAlgn="b"/>
                      <a:r>
                        <a:rPr lang="en-US" sz="1100" b="0" i="0" u="none" strike="noStrike">
                          <a:solidFill>
                            <a:srgbClr val="000000"/>
                          </a:solidFill>
                          <a:latin typeface="Calibri"/>
                        </a:rPr>
                        <a:t>1000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l" fontAlgn="b"/>
                      <a:r>
                        <a:rPr lang="en-US" sz="1100" b="0" i="0" u="none" strike="noStrike">
                          <a:solidFill>
                            <a:srgbClr val="000000"/>
                          </a:solidFill>
                          <a:latin typeface="Calibri"/>
                        </a:rPr>
                        <a:t> </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182880">
                <a:tc>
                  <a:txBody>
                    <a:bodyPr/>
                    <a:lstStyle/>
                    <a:p>
                      <a:pPr algn="l" fontAlgn="b"/>
                      <a:r>
                        <a:rPr lang="en-US" sz="1100" b="0" i="0" u="none" strike="noStrike">
                          <a:solidFill>
                            <a:srgbClr val="000000"/>
                          </a:solidFill>
                          <a:latin typeface="Calibri"/>
                        </a:rPr>
                        <a:t>R15</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r" fontAlgn="b"/>
                      <a:r>
                        <a:rPr lang="en-US" sz="1100" b="0" i="0" u="none" strike="noStrike">
                          <a:solidFill>
                            <a:srgbClr val="000000"/>
                          </a:solidFill>
                          <a:latin typeface="Calibri"/>
                        </a:rPr>
                        <a:t>1000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l" fontAlgn="b"/>
                      <a:r>
                        <a:rPr lang="en-US" sz="1100" b="0" i="0" u="none" strike="noStrike">
                          <a:solidFill>
                            <a:srgbClr val="000000"/>
                          </a:solidFill>
                          <a:latin typeface="Calibri"/>
                        </a:rPr>
                        <a:t> </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182880">
                <a:tc>
                  <a:txBody>
                    <a:bodyPr/>
                    <a:lstStyle/>
                    <a:p>
                      <a:pPr algn="l" fontAlgn="b"/>
                      <a:r>
                        <a:rPr lang="en-US" sz="1100" b="0" i="0" u="none" strike="noStrike">
                          <a:solidFill>
                            <a:srgbClr val="000000"/>
                          </a:solidFill>
                          <a:latin typeface="Calibri"/>
                        </a:rPr>
                        <a:t>R16</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r" fontAlgn="b"/>
                      <a:r>
                        <a:rPr lang="en-US" sz="1100" b="0" i="0" u="none" strike="noStrike">
                          <a:solidFill>
                            <a:srgbClr val="000000"/>
                          </a:solidFill>
                          <a:latin typeface="Calibri"/>
                        </a:rPr>
                        <a:t>1000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l" fontAlgn="b"/>
                      <a:r>
                        <a:rPr lang="en-US" sz="1100" b="0" i="0" u="none" strike="noStrike">
                          <a:solidFill>
                            <a:srgbClr val="000000"/>
                          </a:solidFill>
                          <a:latin typeface="Calibri"/>
                        </a:rPr>
                        <a:t> </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190500">
                <a:tc>
                  <a:txBody>
                    <a:bodyPr/>
                    <a:lstStyle/>
                    <a:p>
                      <a:pPr algn="l" fontAlgn="b"/>
                      <a:r>
                        <a:rPr lang="en-US" sz="1100" b="0" i="0" u="none" strike="noStrike">
                          <a:solidFill>
                            <a:srgbClr val="000000"/>
                          </a:solidFill>
                          <a:latin typeface="Calibri"/>
                        </a:rPr>
                        <a:t>R17</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r" fontAlgn="b"/>
                      <a:r>
                        <a:rPr lang="en-US" sz="1100" b="0" i="0" u="none" strike="noStrike">
                          <a:solidFill>
                            <a:srgbClr val="000000"/>
                          </a:solidFill>
                          <a:latin typeface="Calibri"/>
                        </a:rPr>
                        <a:t>4700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l" fontAlgn="b"/>
                      <a:r>
                        <a:rPr lang="en-US" sz="1100" b="0" i="0" u="none" strike="noStrike">
                          <a:solidFill>
                            <a:srgbClr val="000000"/>
                          </a:solidFill>
                          <a:latin typeface="Calibri"/>
                        </a:rPr>
                        <a:t> </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182880">
                <a:tc>
                  <a:txBody>
                    <a:bodyPr/>
                    <a:lstStyle/>
                    <a:p>
                      <a:pPr algn="l" fontAlgn="b"/>
                      <a:r>
                        <a:rPr lang="en-US" sz="1100" b="0" i="0" u="none" strike="noStrike">
                          <a:solidFill>
                            <a:srgbClr val="000000"/>
                          </a:solidFill>
                          <a:latin typeface="Calibri"/>
                        </a:rPr>
                        <a:t>R18</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r" fontAlgn="b"/>
                      <a:r>
                        <a:rPr lang="en-US" sz="1100" b="0" i="0" u="none" strike="noStrike">
                          <a:solidFill>
                            <a:srgbClr val="000000"/>
                          </a:solidFill>
                          <a:latin typeface="Calibri"/>
                        </a:rPr>
                        <a:t>0.2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l" fontAlgn="b"/>
                      <a:r>
                        <a:rPr lang="en-US" sz="1100" b="0" i="0" u="none" strike="noStrike">
                          <a:solidFill>
                            <a:srgbClr val="000000"/>
                          </a:solidFill>
                          <a:latin typeface="Calibri"/>
                        </a:rPr>
                        <a:t> </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190500">
                <a:tc>
                  <a:txBody>
                    <a:bodyPr/>
                    <a:lstStyle/>
                    <a:p>
                      <a:pPr algn="l" fontAlgn="b"/>
                      <a:r>
                        <a:rPr lang="en-US" sz="1100" b="0" i="0" u="none" strike="noStrike">
                          <a:solidFill>
                            <a:srgbClr val="000000"/>
                          </a:solidFill>
                          <a:latin typeface="Calibri"/>
                        </a:rPr>
                        <a:t>R19</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r" fontAlgn="b"/>
                      <a:r>
                        <a:rPr lang="en-US" sz="1100" b="0" i="0" u="none" strike="noStrike">
                          <a:solidFill>
                            <a:srgbClr val="000000"/>
                          </a:solidFill>
                          <a:latin typeface="Calibri"/>
                        </a:rPr>
                        <a:t>100000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l" fontAlgn="b"/>
                      <a:r>
                        <a:rPr lang="en-US" sz="1100" b="0" i="0" u="none" strike="noStrike">
                          <a:solidFill>
                            <a:srgbClr val="000000"/>
                          </a:solidFill>
                          <a:latin typeface="Calibri"/>
                        </a:rPr>
                        <a:t>Potentiometer</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182880">
                <a:tc>
                  <a:txBody>
                    <a:bodyPr/>
                    <a:lstStyle/>
                    <a:p>
                      <a:pPr algn="l" fontAlgn="b"/>
                      <a:r>
                        <a:rPr lang="en-US" sz="1100" b="0" i="0" u="none" strike="noStrike">
                          <a:solidFill>
                            <a:srgbClr val="000000"/>
                          </a:solidFill>
                          <a:latin typeface="Calibri"/>
                        </a:rPr>
                        <a:t>R20</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r" fontAlgn="b"/>
                      <a:r>
                        <a:rPr lang="en-US" sz="1100" b="0" i="0" u="none" strike="noStrike">
                          <a:solidFill>
                            <a:srgbClr val="000000"/>
                          </a:solidFill>
                          <a:latin typeface="Calibri"/>
                        </a:rPr>
                        <a:t>1000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l" fontAlgn="b"/>
                      <a:r>
                        <a:rPr lang="en-US" sz="1100" b="0" i="0" u="none" strike="noStrike">
                          <a:solidFill>
                            <a:srgbClr val="000000"/>
                          </a:solidFill>
                          <a:latin typeface="Calibri"/>
                        </a:rPr>
                        <a:t> </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182880">
                <a:tc>
                  <a:txBody>
                    <a:bodyPr/>
                    <a:lstStyle/>
                    <a:p>
                      <a:pPr algn="l" fontAlgn="b"/>
                      <a:r>
                        <a:rPr lang="en-US" sz="1100" b="0" i="0" u="none" strike="noStrike">
                          <a:solidFill>
                            <a:srgbClr val="000000"/>
                          </a:solidFill>
                          <a:latin typeface="Calibri"/>
                        </a:rPr>
                        <a:t>R21</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r" fontAlgn="b"/>
                      <a:r>
                        <a:rPr lang="en-US" sz="1100" b="0" i="0" u="none" strike="noStrike">
                          <a:solidFill>
                            <a:srgbClr val="000000"/>
                          </a:solidFill>
                          <a:latin typeface="Calibri"/>
                        </a:rPr>
                        <a:t>1000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l" fontAlgn="b"/>
                      <a:r>
                        <a:rPr lang="en-US" sz="1100" b="0" i="0" u="none" strike="noStrike">
                          <a:solidFill>
                            <a:srgbClr val="000000"/>
                          </a:solidFill>
                          <a:latin typeface="Calibri"/>
                        </a:rPr>
                        <a:t> </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190500">
                <a:tc>
                  <a:txBody>
                    <a:bodyPr/>
                    <a:lstStyle/>
                    <a:p>
                      <a:pPr algn="l" fontAlgn="b"/>
                      <a:r>
                        <a:rPr lang="en-US" sz="1100" b="0" i="0" u="none" strike="noStrike">
                          <a:solidFill>
                            <a:srgbClr val="000000"/>
                          </a:solidFill>
                          <a:latin typeface="Calibri"/>
                        </a:rPr>
                        <a:t>R22</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gn="r" fontAlgn="b"/>
                      <a:r>
                        <a:rPr lang="en-US" sz="1100" b="0" i="0" u="none" strike="noStrike">
                          <a:solidFill>
                            <a:srgbClr val="000000"/>
                          </a:solidFill>
                          <a:latin typeface="Calibri"/>
                        </a:rPr>
                        <a:t>15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gn="l" fontAlgn="b"/>
                      <a:r>
                        <a:rPr lang="en-US" sz="1100" b="0" i="0" u="none" strike="noStrike" dirty="0">
                          <a:solidFill>
                            <a:srgbClr val="000000"/>
                          </a:solidFill>
                          <a:latin typeface="Calibri"/>
                        </a:rPr>
                        <a:t> </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r>
            </a:tbl>
          </a:graphicData>
        </a:graphic>
      </p:graphicFrame>
      <p:graphicFrame>
        <p:nvGraphicFramePr>
          <p:cNvPr id="26" name="Table 25"/>
          <p:cNvGraphicFramePr>
            <a:graphicFrameLocks noGrp="1"/>
          </p:cNvGraphicFramePr>
          <p:nvPr/>
        </p:nvGraphicFramePr>
        <p:xfrm>
          <a:off x="2574386" y="1213423"/>
          <a:ext cx="2298700" cy="3360420"/>
        </p:xfrm>
        <a:graphic>
          <a:graphicData uri="http://schemas.openxmlformats.org/drawingml/2006/table">
            <a:tbl>
              <a:tblPr/>
              <a:tblGrid>
                <a:gridCol w="660400"/>
                <a:gridCol w="609600"/>
                <a:gridCol w="1028700"/>
              </a:tblGrid>
              <a:tr h="190500">
                <a:tc>
                  <a:txBody>
                    <a:bodyPr/>
                    <a:lstStyle/>
                    <a:p>
                      <a:pPr algn="l" fontAlgn="b"/>
                      <a:r>
                        <a:rPr lang="en-US" sz="1100" b="0" i="0" u="none" strike="noStrike">
                          <a:solidFill>
                            <a:srgbClr val="000000"/>
                          </a:solidFill>
                          <a:latin typeface="Calibri"/>
                        </a:rPr>
                        <a:t>Capacitors</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3CB"/>
                    </a:solidFill>
                  </a:tcPr>
                </a:tc>
                <a:tc>
                  <a:txBody>
                    <a:bodyPr/>
                    <a:lstStyle/>
                    <a:p>
                      <a:pPr algn="l" fontAlgn="b"/>
                      <a:r>
                        <a:rPr lang="en-US" sz="1100" b="0" i="0" u="none" strike="noStrike">
                          <a:solidFill>
                            <a:srgbClr val="000000"/>
                          </a:solidFill>
                          <a:latin typeface="Calibri"/>
                        </a:rPr>
                        <a:t>uF</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3CB"/>
                    </a:solidFill>
                  </a:tcPr>
                </a:tc>
                <a:tc>
                  <a:txBody>
                    <a:bodyPr/>
                    <a:lstStyle/>
                    <a:p>
                      <a:pPr algn="l" fontAlgn="b"/>
                      <a:r>
                        <a:rPr lang="en-US" sz="1100" b="0" i="0" u="none" strike="noStrike">
                          <a:solidFill>
                            <a:srgbClr val="000000"/>
                          </a:solidFill>
                          <a:latin typeface="Calibri"/>
                        </a:rPr>
                        <a:t>Voltage range (V)</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3CB"/>
                    </a:solidFill>
                  </a:tcPr>
                </a:tc>
              </a:tr>
              <a:tr h="190500">
                <a:tc>
                  <a:txBody>
                    <a:bodyPr/>
                    <a:lstStyle/>
                    <a:p>
                      <a:pPr algn="l" fontAlgn="b"/>
                      <a:r>
                        <a:rPr lang="en-US" sz="1100" b="0" i="0" u="none" strike="noStrike">
                          <a:solidFill>
                            <a:srgbClr val="000000"/>
                          </a:solidFill>
                          <a:latin typeface="Calibri"/>
                        </a:rPr>
                        <a:t>C1</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c>
                  <a:txBody>
                    <a:bodyPr/>
                    <a:lstStyle/>
                    <a:p>
                      <a:pPr algn="r" fontAlgn="b"/>
                      <a:r>
                        <a:rPr lang="en-US" sz="1100" b="0" i="0" u="none" strike="noStrike">
                          <a:solidFill>
                            <a:srgbClr val="000000"/>
                          </a:solidFill>
                          <a:latin typeface="Calibri"/>
                        </a:rPr>
                        <a:t>330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c>
                  <a:txBody>
                    <a:bodyPr/>
                    <a:lstStyle/>
                    <a:p>
                      <a:pPr algn="r" fontAlgn="b"/>
                      <a:r>
                        <a:rPr lang="en-US" sz="1100" b="0" i="0" u="none" strike="noStrike">
                          <a:solidFill>
                            <a:srgbClr val="000000"/>
                          </a:solidFill>
                          <a:latin typeface="Calibri"/>
                        </a:rPr>
                        <a:t>10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r>
              <a:tr h="182880">
                <a:tc>
                  <a:txBody>
                    <a:bodyPr/>
                    <a:lstStyle/>
                    <a:p>
                      <a:pPr algn="l" fontAlgn="b"/>
                      <a:r>
                        <a:rPr lang="en-US" sz="1100" b="0" i="0" u="none" strike="noStrike">
                          <a:solidFill>
                            <a:srgbClr val="000000"/>
                          </a:solidFill>
                          <a:latin typeface="Calibri"/>
                        </a:rPr>
                        <a:t>C2</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c>
                  <a:txBody>
                    <a:bodyPr/>
                    <a:lstStyle/>
                    <a:p>
                      <a:pPr algn="r" fontAlgn="b"/>
                      <a:r>
                        <a:rPr lang="en-US" sz="1100" b="0" i="0" u="none" strike="noStrike">
                          <a:solidFill>
                            <a:srgbClr val="000000"/>
                          </a:solidFill>
                          <a:latin typeface="Calibri"/>
                        </a:rPr>
                        <a:t>33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c>
                  <a:txBody>
                    <a:bodyPr/>
                    <a:lstStyle/>
                    <a:p>
                      <a:pPr algn="r" fontAlgn="b"/>
                      <a:r>
                        <a:rPr lang="en-US" sz="1100" b="0" i="0" u="none" strike="noStrike">
                          <a:solidFill>
                            <a:srgbClr val="000000"/>
                          </a:solidFill>
                          <a:latin typeface="Calibri"/>
                        </a:rPr>
                        <a:t>16</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r>
              <a:tr h="182880">
                <a:tc>
                  <a:txBody>
                    <a:bodyPr/>
                    <a:lstStyle/>
                    <a:p>
                      <a:pPr algn="l" fontAlgn="b"/>
                      <a:r>
                        <a:rPr lang="en-US" sz="1100" b="0" i="0" u="none" strike="noStrike">
                          <a:solidFill>
                            <a:srgbClr val="000000"/>
                          </a:solidFill>
                          <a:latin typeface="Calibri"/>
                        </a:rPr>
                        <a:t>C3</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c>
                  <a:txBody>
                    <a:bodyPr/>
                    <a:lstStyle/>
                    <a:p>
                      <a:pPr algn="r" fontAlgn="b"/>
                      <a:r>
                        <a:rPr lang="en-US" sz="1100" b="0" i="0" u="none" strike="noStrike">
                          <a:solidFill>
                            <a:srgbClr val="000000"/>
                          </a:solidFill>
                          <a:latin typeface="Calibri"/>
                        </a:rPr>
                        <a:t>3.3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c>
                  <a:txBody>
                    <a:bodyPr/>
                    <a:lstStyle/>
                    <a:p>
                      <a:pPr algn="r" fontAlgn="b"/>
                      <a:r>
                        <a:rPr lang="en-US" sz="1100" b="0" i="0" u="none" strike="noStrike">
                          <a:solidFill>
                            <a:srgbClr val="000000"/>
                          </a:solidFill>
                          <a:latin typeface="Calibri"/>
                        </a:rPr>
                        <a:t>50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r>
              <a:tr h="190500">
                <a:tc>
                  <a:txBody>
                    <a:bodyPr/>
                    <a:lstStyle/>
                    <a:p>
                      <a:pPr algn="l" fontAlgn="b"/>
                      <a:r>
                        <a:rPr lang="en-US" sz="1100" b="0" i="0" u="none" strike="noStrike">
                          <a:solidFill>
                            <a:srgbClr val="000000"/>
                          </a:solidFill>
                          <a:latin typeface="Calibri"/>
                        </a:rPr>
                        <a:t>C4</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c>
                  <a:txBody>
                    <a:bodyPr/>
                    <a:lstStyle/>
                    <a:p>
                      <a:pPr algn="r" fontAlgn="b"/>
                      <a:r>
                        <a:rPr lang="en-US" sz="1100" b="0" i="0" u="none" strike="noStrike">
                          <a:solidFill>
                            <a:srgbClr val="000000"/>
                          </a:solidFill>
                          <a:latin typeface="Calibri"/>
                        </a:rPr>
                        <a:t>0.33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c>
                  <a:txBody>
                    <a:bodyPr/>
                    <a:lstStyle/>
                    <a:p>
                      <a:pPr algn="r" fontAlgn="b"/>
                      <a:r>
                        <a:rPr lang="en-US" sz="1100" b="0" i="0" u="none" strike="noStrike">
                          <a:solidFill>
                            <a:srgbClr val="000000"/>
                          </a:solidFill>
                          <a:latin typeface="Calibri"/>
                        </a:rPr>
                        <a:t>12</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r>
              <a:tr h="182880">
                <a:tc>
                  <a:txBody>
                    <a:bodyPr/>
                    <a:lstStyle/>
                    <a:p>
                      <a:pPr algn="l" fontAlgn="b"/>
                      <a:r>
                        <a:rPr lang="en-US" sz="1100" b="0" i="0" u="none" strike="noStrike">
                          <a:solidFill>
                            <a:srgbClr val="000000"/>
                          </a:solidFill>
                          <a:latin typeface="Calibri"/>
                        </a:rPr>
                        <a:t>C5</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c>
                  <a:txBody>
                    <a:bodyPr/>
                    <a:lstStyle/>
                    <a:p>
                      <a:pPr algn="r" fontAlgn="b"/>
                      <a:r>
                        <a:rPr lang="en-US" sz="1100" b="0" i="0" u="none" strike="noStrike">
                          <a:solidFill>
                            <a:srgbClr val="000000"/>
                          </a:solidFill>
                          <a:latin typeface="Calibri"/>
                        </a:rPr>
                        <a:t>0.03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c>
                  <a:txBody>
                    <a:bodyPr/>
                    <a:lstStyle/>
                    <a:p>
                      <a:pPr algn="l" fontAlgn="b"/>
                      <a:r>
                        <a:rPr lang="en-US" sz="1100" b="0" i="0" u="none" strike="noStrike">
                          <a:solidFill>
                            <a:srgbClr val="000000"/>
                          </a:solidFill>
                          <a:latin typeface="Calibri"/>
                        </a:rPr>
                        <a:t> </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r>
              <a:tr h="190500">
                <a:tc>
                  <a:txBody>
                    <a:bodyPr/>
                    <a:lstStyle/>
                    <a:p>
                      <a:pPr algn="l" fontAlgn="b"/>
                      <a:r>
                        <a:rPr lang="en-US" sz="1100" b="0" i="0" u="none" strike="noStrike">
                          <a:solidFill>
                            <a:srgbClr val="000000"/>
                          </a:solidFill>
                          <a:latin typeface="Calibri"/>
                        </a:rPr>
                        <a:t>C6</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c>
                  <a:txBody>
                    <a:bodyPr/>
                    <a:lstStyle/>
                    <a:p>
                      <a:pPr algn="r" fontAlgn="b"/>
                      <a:r>
                        <a:rPr lang="en-US" sz="1100" b="0" i="0" u="none" strike="noStrike">
                          <a:solidFill>
                            <a:srgbClr val="000000"/>
                          </a:solidFill>
                          <a:latin typeface="Calibri"/>
                        </a:rPr>
                        <a:t>0.003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c>
                  <a:txBody>
                    <a:bodyPr/>
                    <a:lstStyle/>
                    <a:p>
                      <a:pPr algn="l" fontAlgn="b"/>
                      <a:r>
                        <a:rPr lang="en-US" sz="1100" b="0" i="0" u="none" strike="noStrike">
                          <a:solidFill>
                            <a:srgbClr val="000000"/>
                          </a:solidFill>
                          <a:latin typeface="Calibri"/>
                        </a:rPr>
                        <a:t> </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r>
              <a:tr h="190500">
                <a:tc>
                  <a:txBody>
                    <a:bodyPr/>
                    <a:lstStyle/>
                    <a:p>
                      <a:pPr algn="l" fontAlgn="b"/>
                      <a:r>
                        <a:rPr lang="en-US" sz="1100" b="0" i="0" u="none" strike="noStrike">
                          <a:solidFill>
                            <a:srgbClr val="000000"/>
                          </a:solidFill>
                          <a:latin typeface="Calibri"/>
                        </a:rPr>
                        <a:t>C7</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c>
                  <a:txBody>
                    <a:bodyPr/>
                    <a:lstStyle/>
                    <a:p>
                      <a:pPr algn="r" fontAlgn="b"/>
                      <a:r>
                        <a:rPr lang="en-US" sz="1100" b="0" i="0" u="none" strike="noStrike">
                          <a:solidFill>
                            <a:srgbClr val="000000"/>
                          </a:solidFill>
                          <a:latin typeface="Calibri"/>
                        </a:rPr>
                        <a:t>2200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c>
                  <a:txBody>
                    <a:bodyPr/>
                    <a:lstStyle/>
                    <a:p>
                      <a:pPr algn="r" fontAlgn="b"/>
                      <a:r>
                        <a:rPr lang="en-US" sz="1100" b="0" i="0" u="none" strike="noStrike">
                          <a:solidFill>
                            <a:srgbClr val="000000"/>
                          </a:solidFill>
                          <a:latin typeface="Calibri"/>
                        </a:rPr>
                        <a:t>16</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r>
              <a:tr h="182880">
                <a:tc>
                  <a:txBody>
                    <a:bodyPr/>
                    <a:lstStyle/>
                    <a:p>
                      <a:pPr algn="l" fontAlgn="b"/>
                      <a:r>
                        <a:rPr lang="en-US" sz="1100" b="0" i="0" u="none" strike="noStrike">
                          <a:solidFill>
                            <a:srgbClr val="000000"/>
                          </a:solidFill>
                          <a:latin typeface="Calibri"/>
                        </a:rPr>
                        <a:t>C8</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c>
                  <a:txBody>
                    <a:bodyPr/>
                    <a:lstStyle/>
                    <a:p>
                      <a:pPr algn="r" fontAlgn="b"/>
                      <a:r>
                        <a:rPr lang="en-US" sz="1100" b="0" i="0" u="none" strike="noStrike">
                          <a:solidFill>
                            <a:srgbClr val="000000"/>
                          </a:solidFill>
                          <a:latin typeface="Calibri"/>
                        </a:rPr>
                        <a:t>2200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c>
                  <a:txBody>
                    <a:bodyPr/>
                    <a:lstStyle/>
                    <a:p>
                      <a:pPr algn="r" fontAlgn="b"/>
                      <a:r>
                        <a:rPr lang="en-US" sz="1100" b="0" i="0" u="none" strike="noStrike">
                          <a:solidFill>
                            <a:srgbClr val="000000"/>
                          </a:solidFill>
                          <a:latin typeface="Calibri"/>
                        </a:rPr>
                        <a:t>16</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r>
              <a:tr h="182880">
                <a:tc>
                  <a:txBody>
                    <a:bodyPr/>
                    <a:lstStyle/>
                    <a:p>
                      <a:pPr algn="l" fontAlgn="b"/>
                      <a:r>
                        <a:rPr lang="en-US" sz="1100" b="0" i="0" u="none" strike="noStrike">
                          <a:solidFill>
                            <a:srgbClr val="000000"/>
                          </a:solidFill>
                          <a:latin typeface="Calibri"/>
                        </a:rPr>
                        <a:t>C9</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c>
                  <a:txBody>
                    <a:bodyPr/>
                    <a:lstStyle/>
                    <a:p>
                      <a:pPr algn="r" fontAlgn="b"/>
                      <a:r>
                        <a:rPr lang="en-US" sz="1100" b="0" i="0" u="none" strike="noStrike">
                          <a:solidFill>
                            <a:srgbClr val="000000"/>
                          </a:solidFill>
                          <a:latin typeface="Calibri"/>
                        </a:rPr>
                        <a:t>3500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c>
                  <a:txBody>
                    <a:bodyPr/>
                    <a:lstStyle/>
                    <a:p>
                      <a:pPr algn="r" fontAlgn="b"/>
                      <a:r>
                        <a:rPr lang="en-US" sz="1100" b="0" i="0" u="none" strike="noStrike">
                          <a:solidFill>
                            <a:srgbClr val="000000"/>
                          </a:solidFill>
                          <a:latin typeface="Calibri"/>
                        </a:rPr>
                        <a:t>35</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r>
              <a:tr h="182880">
                <a:tc>
                  <a:txBody>
                    <a:bodyPr/>
                    <a:lstStyle/>
                    <a:p>
                      <a:pPr algn="l" fontAlgn="b"/>
                      <a:r>
                        <a:rPr lang="en-US" sz="1100" b="0" i="0" u="none" strike="noStrike">
                          <a:solidFill>
                            <a:srgbClr val="000000"/>
                          </a:solidFill>
                          <a:latin typeface="Calibri"/>
                        </a:rPr>
                        <a:t>C10</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c>
                  <a:txBody>
                    <a:bodyPr/>
                    <a:lstStyle/>
                    <a:p>
                      <a:pPr algn="r" fontAlgn="b"/>
                      <a:r>
                        <a:rPr lang="en-US" sz="1100" b="0" i="0" u="none" strike="noStrike">
                          <a:solidFill>
                            <a:srgbClr val="000000"/>
                          </a:solidFill>
                          <a:latin typeface="Calibri"/>
                        </a:rPr>
                        <a:t>0.1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c>
                  <a:txBody>
                    <a:bodyPr/>
                    <a:lstStyle/>
                    <a:p>
                      <a:pPr algn="l" fontAlgn="b"/>
                      <a:r>
                        <a:rPr lang="en-US" sz="1100" b="0" i="0" u="none" strike="noStrike">
                          <a:solidFill>
                            <a:srgbClr val="000000"/>
                          </a:solidFill>
                          <a:latin typeface="Calibri"/>
                        </a:rPr>
                        <a:t> </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r>
              <a:tr h="190500">
                <a:tc>
                  <a:txBody>
                    <a:bodyPr/>
                    <a:lstStyle/>
                    <a:p>
                      <a:pPr algn="l" fontAlgn="b"/>
                      <a:r>
                        <a:rPr lang="en-US" sz="1100" b="0" i="0" u="none" strike="noStrike">
                          <a:solidFill>
                            <a:srgbClr val="000000"/>
                          </a:solidFill>
                          <a:latin typeface="Calibri"/>
                        </a:rPr>
                        <a:t>C11</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c>
                  <a:txBody>
                    <a:bodyPr/>
                    <a:lstStyle/>
                    <a:p>
                      <a:pPr algn="r" fontAlgn="b"/>
                      <a:r>
                        <a:rPr lang="en-US" sz="1100" b="0" i="0" u="none" strike="noStrike">
                          <a:solidFill>
                            <a:srgbClr val="000000"/>
                          </a:solidFill>
                          <a:latin typeface="Calibri"/>
                        </a:rPr>
                        <a:t>10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c>
                  <a:txBody>
                    <a:bodyPr/>
                    <a:lstStyle/>
                    <a:p>
                      <a:pPr algn="r" fontAlgn="b"/>
                      <a:r>
                        <a:rPr lang="en-US" sz="1100" b="0" i="0" u="none" strike="noStrike">
                          <a:solidFill>
                            <a:srgbClr val="000000"/>
                          </a:solidFill>
                          <a:latin typeface="Calibri"/>
                        </a:rPr>
                        <a:t>25</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r>
              <a:tr h="190500">
                <a:tc>
                  <a:txBody>
                    <a:bodyPr/>
                    <a:lstStyle/>
                    <a:p>
                      <a:pPr algn="l" fontAlgn="b"/>
                      <a:r>
                        <a:rPr lang="en-US" sz="1100" b="0" i="0" u="none" strike="noStrike">
                          <a:solidFill>
                            <a:srgbClr val="000000"/>
                          </a:solidFill>
                          <a:latin typeface="Calibri"/>
                        </a:rPr>
                        <a:t>C12</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c>
                  <a:txBody>
                    <a:bodyPr/>
                    <a:lstStyle/>
                    <a:p>
                      <a:pPr algn="r" fontAlgn="b"/>
                      <a:r>
                        <a:rPr lang="en-US" sz="1100" b="0" i="0" u="none" strike="noStrike">
                          <a:solidFill>
                            <a:srgbClr val="000000"/>
                          </a:solidFill>
                          <a:latin typeface="Calibri"/>
                        </a:rPr>
                        <a:t>2200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c>
                  <a:txBody>
                    <a:bodyPr/>
                    <a:lstStyle/>
                    <a:p>
                      <a:pPr algn="r" fontAlgn="b"/>
                      <a:r>
                        <a:rPr lang="en-US" sz="1100" b="0" i="0" u="none" strike="noStrike">
                          <a:solidFill>
                            <a:srgbClr val="000000"/>
                          </a:solidFill>
                          <a:latin typeface="Calibri"/>
                        </a:rPr>
                        <a:t>16</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r>
              <a:tr h="190500">
                <a:tc>
                  <a:txBody>
                    <a:bodyPr/>
                    <a:lstStyle/>
                    <a:p>
                      <a:pPr algn="l" fontAlgn="b"/>
                      <a:r>
                        <a:rPr lang="en-US" sz="1100" b="0" i="0" u="none" strike="noStrike">
                          <a:solidFill>
                            <a:srgbClr val="000000"/>
                          </a:solidFill>
                          <a:latin typeface="Calibri"/>
                        </a:rPr>
                        <a:t>C13</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c>
                  <a:txBody>
                    <a:bodyPr/>
                    <a:lstStyle/>
                    <a:p>
                      <a:pPr algn="r" fontAlgn="b"/>
                      <a:r>
                        <a:rPr lang="en-US" sz="1100" b="0" i="0" u="none" strike="noStrike">
                          <a:solidFill>
                            <a:srgbClr val="000000"/>
                          </a:solidFill>
                          <a:latin typeface="Calibri"/>
                        </a:rPr>
                        <a:t>0.003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c>
                  <a:txBody>
                    <a:bodyPr/>
                    <a:lstStyle/>
                    <a:p>
                      <a:pPr algn="l" fontAlgn="b"/>
                      <a:r>
                        <a:rPr lang="en-US" sz="1100" b="0" i="0" u="none" strike="noStrike">
                          <a:solidFill>
                            <a:srgbClr val="000000"/>
                          </a:solidFill>
                          <a:latin typeface="Calibri"/>
                        </a:rPr>
                        <a:t> </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r>
              <a:tr h="182880">
                <a:tc>
                  <a:txBody>
                    <a:bodyPr/>
                    <a:lstStyle/>
                    <a:p>
                      <a:pPr algn="l" fontAlgn="b"/>
                      <a:r>
                        <a:rPr lang="en-US" sz="1100" b="0" i="0" u="none" strike="noStrike">
                          <a:solidFill>
                            <a:srgbClr val="000000"/>
                          </a:solidFill>
                          <a:latin typeface="Calibri"/>
                        </a:rPr>
                        <a:t>C14</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c>
                  <a:txBody>
                    <a:bodyPr/>
                    <a:lstStyle/>
                    <a:p>
                      <a:pPr algn="r" fontAlgn="b"/>
                      <a:r>
                        <a:rPr lang="en-US" sz="1100" b="0" i="0" u="none" strike="noStrike">
                          <a:solidFill>
                            <a:srgbClr val="000000"/>
                          </a:solidFill>
                          <a:latin typeface="Calibri"/>
                        </a:rPr>
                        <a:t>10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c>
                  <a:txBody>
                    <a:bodyPr/>
                    <a:lstStyle/>
                    <a:p>
                      <a:pPr algn="l" fontAlgn="b"/>
                      <a:r>
                        <a:rPr lang="en-US" sz="1100" b="0" i="0" u="none" strike="noStrike">
                          <a:solidFill>
                            <a:srgbClr val="000000"/>
                          </a:solidFill>
                          <a:latin typeface="Calibri"/>
                        </a:rPr>
                        <a:t> </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r>
              <a:tr h="182880">
                <a:tc>
                  <a:txBody>
                    <a:bodyPr/>
                    <a:lstStyle/>
                    <a:p>
                      <a:pPr algn="l" fontAlgn="b"/>
                      <a:r>
                        <a:rPr lang="en-US" sz="1100" b="0" i="0" u="none" strike="noStrike">
                          <a:solidFill>
                            <a:srgbClr val="000000"/>
                          </a:solidFill>
                          <a:latin typeface="Calibri"/>
                        </a:rPr>
                        <a:t>C15</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c>
                  <a:txBody>
                    <a:bodyPr/>
                    <a:lstStyle/>
                    <a:p>
                      <a:pPr algn="r" fontAlgn="b"/>
                      <a:r>
                        <a:rPr lang="en-US" sz="1100" b="0" i="0" u="none" strike="noStrike">
                          <a:solidFill>
                            <a:srgbClr val="000000"/>
                          </a:solidFill>
                          <a:latin typeface="Calibri"/>
                        </a:rPr>
                        <a:t>0.003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c>
                  <a:txBody>
                    <a:bodyPr/>
                    <a:lstStyle/>
                    <a:p>
                      <a:pPr algn="l" fontAlgn="b"/>
                      <a:r>
                        <a:rPr lang="en-US" sz="1100" b="0" i="0" u="none" strike="noStrike">
                          <a:solidFill>
                            <a:srgbClr val="000000"/>
                          </a:solidFill>
                          <a:latin typeface="Calibri"/>
                        </a:rPr>
                        <a:t> </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r>
              <a:tr h="182880">
                <a:tc>
                  <a:txBody>
                    <a:bodyPr/>
                    <a:lstStyle/>
                    <a:p>
                      <a:pPr algn="l" fontAlgn="b"/>
                      <a:r>
                        <a:rPr lang="en-US" sz="1100" b="0" i="0" u="none" strike="noStrike">
                          <a:solidFill>
                            <a:srgbClr val="000000"/>
                          </a:solidFill>
                          <a:latin typeface="Calibri"/>
                        </a:rPr>
                        <a:t>C16</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c>
                  <a:txBody>
                    <a:bodyPr/>
                    <a:lstStyle/>
                    <a:p>
                      <a:pPr algn="r" fontAlgn="b"/>
                      <a:r>
                        <a:rPr lang="en-US" sz="1100" b="0" i="0" u="none" strike="noStrike">
                          <a:solidFill>
                            <a:srgbClr val="000000"/>
                          </a:solidFill>
                          <a:latin typeface="Calibri"/>
                        </a:rPr>
                        <a:t>0.1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c>
                  <a:txBody>
                    <a:bodyPr/>
                    <a:lstStyle/>
                    <a:p>
                      <a:pPr algn="l" fontAlgn="b"/>
                      <a:r>
                        <a:rPr lang="en-US" sz="1100" b="0" i="0" u="none" strike="noStrike">
                          <a:solidFill>
                            <a:srgbClr val="000000"/>
                          </a:solidFill>
                          <a:latin typeface="Calibri"/>
                        </a:rPr>
                        <a:t> </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r>
              <a:tr h="190500">
                <a:tc>
                  <a:txBody>
                    <a:bodyPr/>
                    <a:lstStyle/>
                    <a:p>
                      <a:pPr algn="l" fontAlgn="b"/>
                      <a:r>
                        <a:rPr lang="en-US" sz="1100" b="0" i="0" u="none" strike="noStrike">
                          <a:solidFill>
                            <a:srgbClr val="000000"/>
                          </a:solidFill>
                          <a:latin typeface="Calibri"/>
                        </a:rPr>
                        <a:t>C17</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3CB"/>
                    </a:solidFill>
                  </a:tcPr>
                </a:tc>
                <a:tc>
                  <a:txBody>
                    <a:bodyPr/>
                    <a:lstStyle/>
                    <a:p>
                      <a:pPr algn="r" fontAlgn="b"/>
                      <a:r>
                        <a:rPr lang="en-US" sz="1100" b="0" i="0" u="none" strike="noStrike">
                          <a:solidFill>
                            <a:srgbClr val="000000"/>
                          </a:solidFill>
                          <a:latin typeface="Calibri"/>
                        </a:rPr>
                        <a:t>0.1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3CB"/>
                    </a:solidFill>
                  </a:tcPr>
                </a:tc>
                <a:tc>
                  <a:txBody>
                    <a:bodyPr/>
                    <a:lstStyle/>
                    <a:p>
                      <a:pPr algn="l" fontAlgn="b"/>
                      <a:r>
                        <a:rPr lang="en-US" sz="1100" b="0" i="0" u="none" strike="noStrike" dirty="0">
                          <a:solidFill>
                            <a:srgbClr val="000000"/>
                          </a:solidFill>
                          <a:latin typeface="Calibri"/>
                        </a:rPr>
                        <a:t> </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3CB"/>
                    </a:solidFill>
                  </a:tcPr>
                </a:tc>
              </a:tr>
            </a:tbl>
          </a:graphicData>
        </a:graphic>
      </p:graphicFrame>
      <p:graphicFrame>
        <p:nvGraphicFramePr>
          <p:cNvPr id="28" name="Table 27"/>
          <p:cNvGraphicFramePr>
            <a:graphicFrameLocks noGrp="1"/>
          </p:cNvGraphicFramePr>
          <p:nvPr/>
        </p:nvGraphicFramePr>
        <p:xfrm>
          <a:off x="2570911" y="4633365"/>
          <a:ext cx="1701800" cy="937260"/>
        </p:xfrm>
        <a:graphic>
          <a:graphicData uri="http://schemas.openxmlformats.org/drawingml/2006/table">
            <a:tbl>
              <a:tblPr/>
              <a:tblGrid>
                <a:gridCol w="1092200"/>
                <a:gridCol w="609600"/>
              </a:tblGrid>
              <a:tr h="190500">
                <a:tc>
                  <a:txBody>
                    <a:bodyPr/>
                    <a:lstStyle/>
                    <a:p>
                      <a:pPr algn="l" fontAlgn="b"/>
                      <a:r>
                        <a:rPr lang="en-US" sz="1100" b="0" i="0" u="none" strike="noStrike" dirty="0">
                          <a:solidFill>
                            <a:srgbClr val="000000"/>
                          </a:solidFill>
                          <a:latin typeface="Calibri"/>
                        </a:rPr>
                        <a:t>Transistors</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l" fontAlgn="b"/>
                      <a:r>
                        <a:rPr lang="en-US" sz="1100" b="0" i="0" u="none" strike="noStrike" dirty="0">
                          <a:solidFill>
                            <a:srgbClr val="000000"/>
                          </a:solidFill>
                          <a:latin typeface="Calibri"/>
                        </a:rPr>
                        <a:t> </a:t>
                      </a:r>
                      <a:r>
                        <a:rPr lang="en-US" sz="1100" b="0" i="0" u="none" strike="noStrike" dirty="0" smtClean="0">
                          <a:solidFill>
                            <a:srgbClr val="000000"/>
                          </a:solidFill>
                          <a:latin typeface="Calibri"/>
                        </a:rPr>
                        <a:t>Part</a:t>
                      </a:r>
                      <a:r>
                        <a:rPr lang="en-US" sz="1100" b="0" i="0" u="none" strike="noStrike" baseline="0" dirty="0" smtClean="0">
                          <a:solidFill>
                            <a:srgbClr val="000000"/>
                          </a:solidFill>
                          <a:latin typeface="Calibri"/>
                        </a:rPr>
                        <a:t> #</a:t>
                      </a:r>
                      <a:endParaRPr lang="en-US" sz="1100" b="0" i="0" u="none" strike="noStrike" dirty="0">
                        <a:solidFill>
                          <a:srgbClr val="000000"/>
                        </a:solidFill>
                        <a:latin typeface="Calibri"/>
                      </a:endParaRP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r>
              <a:tr h="190500">
                <a:tc>
                  <a:txBody>
                    <a:bodyPr/>
                    <a:lstStyle/>
                    <a:p>
                      <a:pPr algn="l" fontAlgn="b"/>
                      <a:r>
                        <a:rPr lang="en-US" sz="1100" b="0" i="0" u="none" strike="noStrike">
                          <a:solidFill>
                            <a:srgbClr val="000000"/>
                          </a:solidFill>
                          <a:latin typeface="Calibri"/>
                        </a:rPr>
                        <a:t>Q1</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1100" b="0" i="0" u="none" strike="noStrike">
                          <a:solidFill>
                            <a:srgbClr val="000000"/>
                          </a:solidFill>
                          <a:latin typeface="Calibri"/>
                        </a:rPr>
                        <a:t>8134</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r>
              <a:tr h="182880">
                <a:tc>
                  <a:txBody>
                    <a:bodyPr/>
                    <a:lstStyle/>
                    <a:p>
                      <a:pPr algn="l" fontAlgn="b"/>
                      <a:r>
                        <a:rPr lang="en-US" sz="1100" b="0" i="0" u="none" strike="noStrike">
                          <a:solidFill>
                            <a:srgbClr val="000000"/>
                          </a:solidFill>
                          <a:latin typeface="Calibri"/>
                        </a:rPr>
                        <a:t>Q2</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1100" b="0" i="0" u="none" strike="noStrike">
                          <a:solidFill>
                            <a:srgbClr val="000000"/>
                          </a:solidFill>
                          <a:latin typeface="Calibri"/>
                        </a:rPr>
                        <a:t>T1P29</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r>
              <a:tr h="182880">
                <a:tc>
                  <a:txBody>
                    <a:bodyPr/>
                    <a:lstStyle/>
                    <a:p>
                      <a:pPr algn="l" fontAlgn="b"/>
                      <a:r>
                        <a:rPr lang="en-US" sz="1100" b="0" i="0" u="none" strike="noStrike">
                          <a:solidFill>
                            <a:srgbClr val="000000"/>
                          </a:solidFill>
                          <a:latin typeface="Calibri"/>
                        </a:rPr>
                        <a:t>Q3</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1100" b="0" i="0" u="none" strike="noStrike">
                          <a:solidFill>
                            <a:srgbClr val="000000"/>
                          </a:solidFill>
                          <a:latin typeface="Calibri"/>
                        </a:rPr>
                        <a:t>5134</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r>
              <a:tr h="190500">
                <a:tc>
                  <a:txBody>
                    <a:bodyPr/>
                    <a:lstStyle/>
                    <a:p>
                      <a:pPr algn="l" fontAlgn="b"/>
                      <a:r>
                        <a:rPr lang="en-US" sz="1100" b="0" i="0" u="none" strike="noStrike">
                          <a:solidFill>
                            <a:srgbClr val="000000"/>
                          </a:solidFill>
                          <a:latin typeface="Calibri"/>
                        </a:rPr>
                        <a:t>Q4</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1100" b="0" i="0" u="none" strike="noStrike" dirty="0">
                          <a:solidFill>
                            <a:srgbClr val="000000"/>
                          </a:solidFill>
                          <a:latin typeface="Calibri"/>
                        </a:rPr>
                        <a:t>5134</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r>
            </a:tbl>
          </a:graphicData>
        </a:graphic>
      </p:graphicFrame>
      <p:graphicFrame>
        <p:nvGraphicFramePr>
          <p:cNvPr id="29" name="Table 28"/>
          <p:cNvGraphicFramePr>
            <a:graphicFrameLocks noGrp="1"/>
          </p:cNvGraphicFramePr>
          <p:nvPr/>
        </p:nvGraphicFramePr>
        <p:xfrm>
          <a:off x="5089825" y="1505787"/>
          <a:ext cx="1701800" cy="929640"/>
        </p:xfrm>
        <a:graphic>
          <a:graphicData uri="http://schemas.openxmlformats.org/drawingml/2006/table">
            <a:tbl>
              <a:tblPr/>
              <a:tblGrid>
                <a:gridCol w="1092200"/>
                <a:gridCol w="609600"/>
              </a:tblGrid>
              <a:tr h="190500">
                <a:tc>
                  <a:txBody>
                    <a:bodyPr/>
                    <a:lstStyle/>
                    <a:p>
                      <a:pPr algn="l" fontAlgn="b"/>
                      <a:r>
                        <a:rPr lang="en-US" sz="1100" b="0" i="0" u="none" strike="noStrike">
                          <a:solidFill>
                            <a:srgbClr val="000000"/>
                          </a:solidFill>
                          <a:latin typeface="Calibri"/>
                        </a:rPr>
                        <a:t>Diodes</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2"/>
                    </a:solidFill>
                  </a:tcPr>
                </a:tc>
                <a:tc>
                  <a:txBody>
                    <a:bodyPr/>
                    <a:lstStyle/>
                    <a:p>
                      <a:pPr algn="l" fontAlgn="b"/>
                      <a:r>
                        <a:rPr lang="en-US" sz="1100" b="0" i="0" u="none" strike="noStrike">
                          <a:solidFill>
                            <a:srgbClr val="000000"/>
                          </a:solidFill>
                          <a:latin typeface="Calibri"/>
                        </a:rPr>
                        <a:t>Part #</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2"/>
                    </a:solidFill>
                  </a:tcPr>
                </a:tc>
              </a:tr>
              <a:tr h="182880">
                <a:tc>
                  <a:txBody>
                    <a:bodyPr/>
                    <a:lstStyle/>
                    <a:p>
                      <a:pPr algn="l" fontAlgn="b"/>
                      <a:r>
                        <a:rPr lang="en-US" sz="1100" b="0" i="0" u="none" strike="noStrike">
                          <a:solidFill>
                            <a:srgbClr val="000000"/>
                          </a:solidFill>
                          <a:latin typeface="Calibri"/>
                        </a:rPr>
                        <a:t>CR1</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E0B2"/>
                    </a:solidFill>
                  </a:tcPr>
                </a:tc>
                <a:tc>
                  <a:txBody>
                    <a:bodyPr/>
                    <a:lstStyle/>
                    <a:p>
                      <a:pPr algn="l" fontAlgn="b"/>
                      <a:r>
                        <a:rPr lang="en-US" sz="1100" b="0" i="0" u="none" strike="noStrike">
                          <a:solidFill>
                            <a:srgbClr val="000000"/>
                          </a:solidFill>
                          <a:latin typeface="Calibri"/>
                        </a:rPr>
                        <a:t>1N4003</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E0B2"/>
                    </a:solidFill>
                  </a:tcPr>
                </a:tc>
              </a:tr>
              <a:tr h="182880">
                <a:tc>
                  <a:txBody>
                    <a:bodyPr/>
                    <a:lstStyle/>
                    <a:p>
                      <a:pPr algn="l" fontAlgn="b"/>
                      <a:r>
                        <a:rPr lang="en-US" sz="1100" b="0" i="0" u="none" strike="noStrike">
                          <a:solidFill>
                            <a:srgbClr val="000000"/>
                          </a:solidFill>
                          <a:latin typeface="Calibri"/>
                        </a:rPr>
                        <a:t>CR2</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E0B2"/>
                    </a:solidFill>
                  </a:tcPr>
                </a:tc>
                <a:tc>
                  <a:txBody>
                    <a:bodyPr/>
                    <a:lstStyle/>
                    <a:p>
                      <a:pPr algn="l" fontAlgn="b"/>
                      <a:r>
                        <a:rPr lang="en-US" sz="1100" b="0" i="0" u="none" strike="noStrike">
                          <a:solidFill>
                            <a:srgbClr val="000000"/>
                          </a:solidFill>
                          <a:latin typeface="Calibri"/>
                        </a:rPr>
                        <a:t>1N4004</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E0B2"/>
                    </a:solidFill>
                  </a:tcPr>
                </a:tc>
              </a:tr>
              <a:tr h="182880">
                <a:tc>
                  <a:txBody>
                    <a:bodyPr/>
                    <a:lstStyle/>
                    <a:p>
                      <a:pPr algn="l" fontAlgn="b"/>
                      <a:r>
                        <a:rPr lang="en-US" sz="1100" b="0" i="0" u="none" strike="noStrike">
                          <a:solidFill>
                            <a:srgbClr val="000000"/>
                          </a:solidFill>
                          <a:latin typeface="Calibri"/>
                        </a:rPr>
                        <a:t>CR3</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E0B2"/>
                    </a:solidFill>
                  </a:tcPr>
                </a:tc>
                <a:tc>
                  <a:txBody>
                    <a:bodyPr/>
                    <a:lstStyle/>
                    <a:p>
                      <a:pPr algn="l" fontAlgn="b"/>
                      <a:r>
                        <a:rPr lang="en-US" sz="1100" b="0" i="0" u="none" strike="noStrike">
                          <a:solidFill>
                            <a:srgbClr val="000000"/>
                          </a:solidFill>
                          <a:latin typeface="Calibri"/>
                        </a:rPr>
                        <a:t>1N4005</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E0B2"/>
                    </a:solidFill>
                  </a:tcPr>
                </a:tc>
              </a:tr>
              <a:tr h="190500">
                <a:tc>
                  <a:txBody>
                    <a:bodyPr/>
                    <a:lstStyle/>
                    <a:p>
                      <a:pPr algn="l" fontAlgn="b"/>
                      <a:r>
                        <a:rPr lang="en-US" sz="1100" b="0" i="0" u="none" strike="noStrike">
                          <a:solidFill>
                            <a:srgbClr val="000000"/>
                          </a:solidFill>
                          <a:latin typeface="Calibri"/>
                        </a:rPr>
                        <a:t>CR4</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2"/>
                    </a:solidFill>
                  </a:tcPr>
                </a:tc>
                <a:tc>
                  <a:txBody>
                    <a:bodyPr/>
                    <a:lstStyle/>
                    <a:p>
                      <a:pPr algn="l" fontAlgn="b"/>
                      <a:r>
                        <a:rPr lang="en-US" sz="1100" b="0" i="0" u="none" strike="noStrike" dirty="0">
                          <a:solidFill>
                            <a:srgbClr val="000000"/>
                          </a:solidFill>
                          <a:latin typeface="Calibri"/>
                        </a:rPr>
                        <a:t>1N4003</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2"/>
                    </a:solidFill>
                  </a:tcPr>
                </a:tc>
              </a:tr>
            </a:tbl>
          </a:graphicData>
        </a:graphic>
      </p:graphicFrame>
      <p:graphicFrame>
        <p:nvGraphicFramePr>
          <p:cNvPr id="30" name="Table 29"/>
          <p:cNvGraphicFramePr>
            <a:graphicFrameLocks noGrp="1"/>
          </p:cNvGraphicFramePr>
          <p:nvPr/>
        </p:nvGraphicFramePr>
        <p:xfrm>
          <a:off x="5046692" y="2673444"/>
          <a:ext cx="1701800" cy="1303020"/>
        </p:xfrm>
        <a:graphic>
          <a:graphicData uri="http://schemas.openxmlformats.org/drawingml/2006/table">
            <a:tbl>
              <a:tblPr/>
              <a:tblGrid>
                <a:gridCol w="1092200"/>
                <a:gridCol w="609600"/>
              </a:tblGrid>
              <a:tr h="190500">
                <a:tc>
                  <a:txBody>
                    <a:bodyPr/>
                    <a:lstStyle/>
                    <a:p>
                      <a:pPr algn="l" fontAlgn="b"/>
                      <a:r>
                        <a:rPr lang="en-US" sz="1100" b="0" i="0" u="none" strike="noStrike">
                          <a:solidFill>
                            <a:srgbClr val="000000"/>
                          </a:solidFill>
                          <a:latin typeface="Calibri"/>
                        </a:rPr>
                        <a:t>Integrated Circuits</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100" b="0" i="0" u="none" strike="noStrike">
                          <a:solidFill>
                            <a:srgbClr val="000000"/>
                          </a:solidFill>
                          <a:latin typeface="Calibri"/>
                        </a:rPr>
                        <a:t>Part #</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182880">
                <a:tc>
                  <a:txBody>
                    <a:bodyPr/>
                    <a:lstStyle/>
                    <a:p>
                      <a:pPr algn="l" fontAlgn="b"/>
                      <a:r>
                        <a:rPr lang="en-US" sz="1100" b="0" i="0" u="none" strike="noStrike">
                          <a:solidFill>
                            <a:srgbClr val="000000"/>
                          </a:solidFill>
                          <a:latin typeface="Calibri"/>
                        </a:rPr>
                        <a:t>IC1</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100" b="0" i="0" u="none" strike="noStrike">
                          <a:solidFill>
                            <a:srgbClr val="000000"/>
                          </a:solidFill>
                          <a:latin typeface="Calibri"/>
                        </a:rPr>
                        <a:t>7474</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182880">
                <a:tc>
                  <a:txBody>
                    <a:bodyPr/>
                    <a:lstStyle/>
                    <a:p>
                      <a:pPr algn="l" fontAlgn="b"/>
                      <a:r>
                        <a:rPr lang="en-US" sz="1100" b="0" i="0" u="none" strike="noStrike">
                          <a:solidFill>
                            <a:srgbClr val="000000"/>
                          </a:solidFill>
                          <a:latin typeface="Calibri"/>
                        </a:rPr>
                        <a:t>IC2</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100" b="0" i="0" u="none" strike="noStrike">
                          <a:solidFill>
                            <a:srgbClr val="000000"/>
                          </a:solidFill>
                          <a:latin typeface="Calibri"/>
                        </a:rPr>
                        <a:t>723</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182880">
                <a:tc>
                  <a:txBody>
                    <a:bodyPr/>
                    <a:lstStyle/>
                    <a:p>
                      <a:pPr algn="l" fontAlgn="b"/>
                      <a:r>
                        <a:rPr lang="en-US" sz="1100" b="0" i="0" u="none" strike="noStrike">
                          <a:solidFill>
                            <a:srgbClr val="000000"/>
                          </a:solidFill>
                          <a:latin typeface="Calibri"/>
                        </a:rPr>
                        <a:t>IC3</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100" b="0" i="0" u="none" strike="noStrike">
                          <a:solidFill>
                            <a:srgbClr val="000000"/>
                          </a:solidFill>
                          <a:latin typeface="Calibri"/>
                        </a:rPr>
                        <a:t>7406</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190500">
                <a:tc>
                  <a:txBody>
                    <a:bodyPr/>
                    <a:lstStyle/>
                    <a:p>
                      <a:pPr algn="l" fontAlgn="b"/>
                      <a:r>
                        <a:rPr lang="en-US" sz="1100" b="0" i="0" u="none" strike="noStrike">
                          <a:solidFill>
                            <a:srgbClr val="000000"/>
                          </a:solidFill>
                          <a:latin typeface="Calibri"/>
                        </a:rPr>
                        <a:t>IC4</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100" b="0" i="0" u="none" strike="noStrike">
                          <a:solidFill>
                            <a:srgbClr val="000000"/>
                          </a:solidFill>
                          <a:latin typeface="Calibri"/>
                        </a:rPr>
                        <a:t>7406</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182880">
                <a:tc>
                  <a:txBody>
                    <a:bodyPr/>
                    <a:lstStyle/>
                    <a:p>
                      <a:pPr algn="l" fontAlgn="b"/>
                      <a:r>
                        <a:rPr lang="en-US" sz="1100" b="0" i="0" u="none" strike="noStrike">
                          <a:solidFill>
                            <a:srgbClr val="000000"/>
                          </a:solidFill>
                          <a:latin typeface="Calibri"/>
                        </a:rPr>
                        <a:t>IC5</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100" b="0" i="0" u="none" strike="noStrike">
                          <a:solidFill>
                            <a:srgbClr val="000000"/>
                          </a:solidFill>
                          <a:latin typeface="Calibri"/>
                        </a:rPr>
                        <a:t>4049</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190500">
                <a:tc>
                  <a:txBody>
                    <a:bodyPr/>
                    <a:lstStyle/>
                    <a:p>
                      <a:pPr algn="l" fontAlgn="b"/>
                      <a:r>
                        <a:rPr lang="en-US" sz="1100" b="0" i="0" u="none" strike="noStrike">
                          <a:solidFill>
                            <a:srgbClr val="000000"/>
                          </a:solidFill>
                          <a:latin typeface="Calibri"/>
                        </a:rPr>
                        <a:t>IC6</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100" b="0" i="0" u="none" strike="noStrike" dirty="0">
                          <a:solidFill>
                            <a:srgbClr val="000000"/>
                          </a:solidFill>
                          <a:latin typeface="Calibri"/>
                        </a:rPr>
                        <a:t>7414</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bl>
          </a:graphicData>
        </a:graphic>
      </p:graphicFrame>
      <p:graphicFrame>
        <p:nvGraphicFramePr>
          <p:cNvPr id="32" name="Table 31"/>
          <p:cNvGraphicFramePr>
            <a:graphicFrameLocks noGrp="1"/>
          </p:cNvGraphicFramePr>
          <p:nvPr/>
        </p:nvGraphicFramePr>
        <p:xfrm>
          <a:off x="5039264" y="4109239"/>
          <a:ext cx="1371600" cy="381000"/>
        </p:xfrm>
        <a:graphic>
          <a:graphicData uri="http://schemas.openxmlformats.org/drawingml/2006/table">
            <a:tbl>
              <a:tblPr/>
              <a:tblGrid>
                <a:gridCol w="762000"/>
                <a:gridCol w="609600"/>
              </a:tblGrid>
              <a:tr h="190500">
                <a:tc>
                  <a:txBody>
                    <a:bodyPr/>
                    <a:lstStyle/>
                    <a:p>
                      <a:pPr algn="l" fontAlgn="b"/>
                      <a:r>
                        <a:rPr lang="en-US" sz="1100" b="0" i="0" u="none" strike="noStrike">
                          <a:solidFill>
                            <a:srgbClr val="000000"/>
                          </a:solidFill>
                          <a:latin typeface="Calibri"/>
                        </a:rPr>
                        <a:t>Transformer</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1100" b="0" i="0" u="none" strike="noStrike">
                          <a:solidFill>
                            <a:srgbClr val="000000"/>
                          </a:solidFill>
                          <a:latin typeface="Calibri"/>
                        </a:rPr>
                        <a:t> </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r>
              <a:tr h="190500">
                <a:tc>
                  <a:txBody>
                    <a:bodyPr/>
                    <a:lstStyle/>
                    <a:p>
                      <a:pPr algn="l" fontAlgn="b"/>
                      <a:r>
                        <a:rPr lang="en-US" sz="1100" b="0" i="0" u="none" strike="noStrike">
                          <a:solidFill>
                            <a:srgbClr val="000000"/>
                          </a:solidFill>
                          <a:latin typeface="Calibri"/>
                        </a:rPr>
                        <a:t>2 tap</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1100" b="0" i="0" u="none" strike="noStrike" dirty="0">
                          <a:solidFill>
                            <a:srgbClr val="000000"/>
                          </a:solidFill>
                          <a:latin typeface="Calibri"/>
                        </a:rPr>
                        <a:t>115V</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r>
            </a:tbl>
          </a:graphicData>
        </a:graphic>
      </p:graphicFrame>
      <p:sp>
        <p:nvSpPr>
          <p:cNvPr id="34" name="TextBox 33"/>
          <p:cNvSpPr txBox="1"/>
          <p:nvPr/>
        </p:nvSpPr>
        <p:spPr>
          <a:xfrm>
            <a:off x="5745193" y="5443269"/>
            <a:ext cx="1362974" cy="646331"/>
          </a:xfrm>
          <a:prstGeom prst="rect">
            <a:avLst/>
          </a:prstGeom>
          <a:noFill/>
          <a:ln>
            <a:solidFill>
              <a:schemeClr val="tx1"/>
            </a:solidFill>
          </a:ln>
        </p:spPr>
        <p:txBody>
          <a:bodyPr wrap="square" rtlCol="0">
            <a:spAutoFit/>
          </a:bodyPr>
          <a:lstStyle/>
          <a:p>
            <a:r>
              <a:rPr lang="en-US" dirty="0" smtClean="0"/>
              <a:t>Inside of the Board.</a:t>
            </a:r>
            <a:endParaRPr lang="en-US" dirty="0"/>
          </a:p>
        </p:txBody>
      </p:sp>
      <p:sp>
        <p:nvSpPr>
          <p:cNvPr id="35" name="TextBox 34"/>
          <p:cNvSpPr txBox="1"/>
          <p:nvPr/>
        </p:nvSpPr>
        <p:spPr>
          <a:xfrm>
            <a:off x="8218098" y="3473571"/>
            <a:ext cx="2176732" cy="369332"/>
          </a:xfrm>
          <a:prstGeom prst="rect">
            <a:avLst/>
          </a:prstGeom>
          <a:noFill/>
          <a:ln>
            <a:solidFill>
              <a:schemeClr val="tx1"/>
            </a:solidFill>
          </a:ln>
        </p:spPr>
        <p:txBody>
          <a:bodyPr wrap="square" rtlCol="0">
            <a:spAutoFit/>
          </a:bodyPr>
          <a:lstStyle/>
          <a:p>
            <a:r>
              <a:rPr lang="en-US" dirty="0" smtClean="0"/>
              <a:t>Face plate</a:t>
            </a:r>
            <a:endParaRPr lang="en-US" dirty="0"/>
          </a:p>
        </p:txBody>
      </p:sp>
      <p:sp>
        <p:nvSpPr>
          <p:cNvPr id="16" name="Title 1"/>
          <p:cNvSpPr txBox="1">
            <a:spLocks/>
          </p:cNvSpPr>
          <p:nvPr/>
        </p:nvSpPr>
        <p:spPr>
          <a:xfrm>
            <a:off x="838200" y="197860"/>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7- Component Identification/First Solder </a:t>
            </a:r>
            <a:r>
              <a:rPr lang="en-US" sz="4000" dirty="0"/>
              <a:t>K</a:t>
            </a:r>
            <a:r>
              <a:rPr lang="en-US" sz="4000" dirty="0" smtClean="0"/>
              <a:t>it  </a:t>
            </a:r>
            <a:endParaRPr lang="en-US" sz="4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fontScale="90000"/>
          </a:bodyPr>
          <a:lstStyle/>
          <a:p>
            <a:pPr algn="ctr"/>
            <a:r>
              <a:rPr lang="en-US" dirty="0" smtClean="0"/>
              <a:t>Lab 1 – Testing Resistors</a:t>
            </a:r>
            <a:br>
              <a:rPr lang="en-US" dirty="0" smtClean="0"/>
            </a:br>
            <a:endParaRPr lang="en-US" sz="2700" dirty="0"/>
          </a:p>
        </p:txBody>
      </p:sp>
      <p:sp>
        <p:nvSpPr>
          <p:cNvPr id="3" name="Content Placeholder 2"/>
          <p:cNvSpPr>
            <a:spLocks noGrp="1"/>
          </p:cNvSpPr>
          <p:nvPr>
            <p:ph idx="1"/>
          </p:nvPr>
        </p:nvSpPr>
        <p:spPr>
          <a:xfrm>
            <a:off x="838200" y="1459345"/>
            <a:ext cx="10515600" cy="4717618"/>
          </a:xfrm>
        </p:spPr>
        <p:txBody>
          <a:bodyPr/>
          <a:lstStyle/>
          <a:p>
            <a:r>
              <a:rPr lang="en-US" dirty="0" smtClean="0"/>
              <a:t>Objective</a:t>
            </a:r>
          </a:p>
          <a:p>
            <a:pPr marL="914400" lvl="2" indent="0">
              <a:buNone/>
            </a:pPr>
            <a:r>
              <a:rPr lang="en-US" dirty="0" smtClean="0"/>
              <a:t>To test the resistance of different resistors</a:t>
            </a:r>
          </a:p>
          <a:p>
            <a:r>
              <a:rPr lang="en-US" dirty="0" smtClean="0"/>
              <a:t>Equipment and Material</a:t>
            </a:r>
          </a:p>
          <a:p>
            <a:pPr marL="914400" lvl="2" indent="0">
              <a:buNone/>
            </a:pPr>
            <a:r>
              <a:rPr lang="en-US" dirty="0" smtClean="0"/>
              <a:t>Bench #6</a:t>
            </a:r>
          </a:p>
          <a:p>
            <a:pPr marL="914400" lvl="2" indent="0">
              <a:buNone/>
            </a:pPr>
            <a:r>
              <a:rPr lang="en-US" dirty="0" smtClean="0"/>
              <a:t>Table Digital </a:t>
            </a:r>
            <a:r>
              <a:rPr lang="en-US" dirty="0" err="1" smtClean="0"/>
              <a:t>Multimeter</a:t>
            </a:r>
            <a:r>
              <a:rPr lang="en-US" dirty="0" smtClean="0"/>
              <a:t> Model # </a:t>
            </a:r>
            <a:r>
              <a:rPr lang="en-US" dirty="0" err="1" smtClean="0"/>
              <a:t>GwINTEK</a:t>
            </a:r>
            <a:r>
              <a:rPr lang="en-US" dirty="0" smtClean="0"/>
              <a:t> GDM-8245</a:t>
            </a:r>
          </a:p>
          <a:p>
            <a:pPr marL="914400" lvl="2" indent="0">
              <a:buNone/>
            </a:pPr>
            <a:r>
              <a:rPr lang="en-US" dirty="0" smtClean="0"/>
              <a:t>Hand-Held Digital </a:t>
            </a:r>
            <a:r>
              <a:rPr lang="en-US" dirty="0" err="1" smtClean="0"/>
              <a:t>Multmeter</a:t>
            </a:r>
            <a:r>
              <a:rPr lang="en-US" dirty="0" smtClean="0"/>
              <a:t> Model # OTE DT6830</a:t>
            </a:r>
          </a:p>
          <a:p>
            <a:pPr marL="914400" lvl="2" indent="0">
              <a:buNone/>
            </a:pPr>
            <a:r>
              <a:rPr lang="en-US" dirty="0" smtClean="0"/>
              <a:t> 3 Resistors of various color codes</a:t>
            </a:r>
          </a:p>
          <a:p>
            <a:r>
              <a:rPr lang="en-US" dirty="0" smtClean="0"/>
              <a:t>Research and Information</a:t>
            </a:r>
          </a:p>
          <a:p>
            <a:pPr marL="457200" lvl="1" indent="0">
              <a:buNone/>
            </a:pPr>
            <a:r>
              <a:rPr lang="en-US" dirty="0" smtClean="0"/>
              <a:t>  </a:t>
            </a:r>
            <a:r>
              <a:rPr lang="en-US" sz="2000" dirty="0" smtClean="0"/>
              <a:t>How to use a </a:t>
            </a:r>
            <a:r>
              <a:rPr lang="en-US" sz="2000" dirty="0" err="1" smtClean="0"/>
              <a:t>multimeter</a:t>
            </a:r>
            <a:r>
              <a:rPr lang="en-US" sz="2000" dirty="0" smtClean="0"/>
              <a:t>: </a:t>
            </a:r>
            <a:r>
              <a:rPr lang="en-US" sz="2000" dirty="0" smtClean="0">
                <a:hlinkClick r:id="rId2"/>
              </a:rPr>
              <a:t>https</a:t>
            </a:r>
            <a:r>
              <a:rPr lang="en-US" sz="2000" dirty="0">
                <a:hlinkClick r:id="rId2"/>
              </a:rPr>
              <a:t>://</a:t>
            </a:r>
            <a:r>
              <a:rPr lang="en-US" sz="2000" dirty="0" smtClean="0">
                <a:hlinkClick r:id="rId2"/>
              </a:rPr>
              <a:t>www.youtube.com/watch?v=18d-DQPIyE8</a:t>
            </a:r>
            <a:endParaRPr lang="en-US" sz="2000" dirty="0" smtClean="0"/>
          </a:p>
          <a:p>
            <a:pPr marL="457200" lvl="1" indent="0">
              <a:buNone/>
            </a:pPr>
            <a:r>
              <a:rPr lang="en-US" sz="2000" dirty="0" smtClean="0"/>
              <a:t> Resistor Color Code: </a:t>
            </a:r>
            <a:r>
              <a:rPr lang="en-US" sz="2000" dirty="0" smtClean="0">
                <a:hlinkClick r:id="rId3"/>
              </a:rPr>
              <a:t>https</a:t>
            </a:r>
            <a:r>
              <a:rPr lang="en-US" sz="2000" dirty="0">
                <a:hlinkClick r:id="rId3"/>
              </a:rPr>
              <a:t>://</a:t>
            </a:r>
            <a:r>
              <a:rPr lang="en-US" sz="2000" dirty="0" smtClean="0">
                <a:hlinkClick r:id="rId3"/>
              </a:rPr>
              <a:t>www.youtube.com/watch?v=kvQBhXo_tF0</a:t>
            </a:r>
            <a:endParaRPr lang="en-US" sz="2000" dirty="0" smtClean="0"/>
          </a:p>
          <a:p>
            <a:pPr marL="457200" lvl="1" indent="0">
              <a:buNone/>
            </a:pPr>
            <a:r>
              <a:rPr lang="en-US" sz="2000" dirty="0" smtClean="0"/>
              <a:t>How to </a:t>
            </a:r>
            <a:r>
              <a:rPr lang="en-US" sz="2000" dirty="0"/>
              <a:t>measure Resistors: </a:t>
            </a:r>
            <a:r>
              <a:rPr lang="en-US" sz="2000" dirty="0">
                <a:hlinkClick r:id="rId4"/>
              </a:rPr>
              <a:t>https://</a:t>
            </a:r>
            <a:r>
              <a:rPr lang="en-US" sz="2000" dirty="0" smtClean="0">
                <a:hlinkClick r:id="rId4"/>
              </a:rPr>
              <a:t>www.youtube.com/watch?v=HrZZMhWZiFk</a:t>
            </a:r>
            <a:endParaRPr lang="en-US" sz="2000" dirty="0" smtClean="0"/>
          </a:p>
          <a:p>
            <a:pPr marL="457200" lvl="1" indent="0">
              <a:buNone/>
            </a:pPr>
            <a:endParaRPr lang="en-US" sz="2000" dirty="0" smtClean="0"/>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pPr/>
              <a:t>4</a:t>
            </a:fld>
            <a:endParaRPr lang="en-US"/>
          </a:p>
        </p:txBody>
      </p:sp>
    </p:spTree>
    <p:extLst>
      <p:ext uri="{BB962C8B-B14F-4D97-AF65-F5344CB8AC3E}">
        <p14:creationId xmlns:p14="http://schemas.microsoft.com/office/powerpoint/2010/main" val="6286178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40</a:t>
            </a:fld>
            <a:endParaRPr lang="en-US"/>
          </a:p>
        </p:txBody>
      </p:sp>
      <p:pic>
        <p:nvPicPr>
          <p:cNvPr id="6" name="Picture 4" descr="E:\Engineering\2015 Fall\EECT 101\Week 7\WP_20151007_011.jpg"/>
          <p:cNvPicPr>
            <a:picLocks noChangeAspect="1" noChangeArrowheads="1"/>
          </p:cNvPicPr>
          <p:nvPr/>
        </p:nvPicPr>
        <p:blipFill>
          <a:blip r:embed="rId2" cstate="print"/>
          <a:srcRect/>
          <a:stretch>
            <a:fillRect/>
          </a:stretch>
        </p:blipFill>
        <p:spPr bwMode="auto">
          <a:xfrm>
            <a:off x="7819922" y="3899140"/>
            <a:ext cx="3474930" cy="1950390"/>
          </a:xfrm>
          <a:prstGeom prst="rect">
            <a:avLst/>
          </a:prstGeom>
          <a:noFill/>
        </p:spPr>
      </p:pic>
      <p:pic>
        <p:nvPicPr>
          <p:cNvPr id="7" name="Picture 19" descr="E:\Engineering\2015 Fall\EECT 101\Week 7\WP_20151007_008.jpg"/>
          <p:cNvPicPr>
            <a:picLocks noChangeAspect="1" noChangeArrowheads="1"/>
          </p:cNvPicPr>
          <p:nvPr/>
        </p:nvPicPr>
        <p:blipFill>
          <a:blip r:embed="rId3" cstate="print"/>
          <a:srcRect/>
          <a:stretch>
            <a:fillRect/>
          </a:stretch>
        </p:blipFill>
        <p:spPr bwMode="auto">
          <a:xfrm>
            <a:off x="7664109" y="2013867"/>
            <a:ext cx="2755481" cy="1546581"/>
          </a:xfrm>
          <a:prstGeom prst="rect">
            <a:avLst/>
          </a:prstGeom>
          <a:noFill/>
        </p:spPr>
      </p:pic>
      <p:pic>
        <p:nvPicPr>
          <p:cNvPr id="8" name="Picture 5" descr="E:\Engineering\2015 Fall\EECT 101\Week 7\WP_20151007_012.jpg"/>
          <p:cNvPicPr>
            <a:picLocks noChangeAspect="1" noChangeArrowheads="1"/>
          </p:cNvPicPr>
          <p:nvPr/>
        </p:nvPicPr>
        <p:blipFill>
          <a:blip r:embed="rId4" cstate="print"/>
          <a:srcRect/>
          <a:stretch>
            <a:fillRect/>
          </a:stretch>
        </p:blipFill>
        <p:spPr bwMode="auto">
          <a:xfrm>
            <a:off x="850916" y="1236440"/>
            <a:ext cx="5000975" cy="2806920"/>
          </a:xfrm>
          <a:prstGeom prst="rect">
            <a:avLst/>
          </a:prstGeom>
          <a:noFill/>
        </p:spPr>
      </p:pic>
      <p:sp>
        <p:nvSpPr>
          <p:cNvPr id="11"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7- Component Identification/First Solder </a:t>
            </a:r>
            <a:r>
              <a:rPr lang="en-US" sz="4000" dirty="0"/>
              <a:t>K</a:t>
            </a:r>
            <a:r>
              <a:rPr lang="en-US" sz="4000" dirty="0" smtClean="0"/>
              <a:t>it  </a:t>
            </a:r>
            <a:endParaRPr lang="en-US" sz="40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838200" y="1376218"/>
            <a:ext cx="10515600" cy="4800745"/>
          </a:xfrm>
        </p:spPr>
        <p:txBody>
          <a:bodyPr/>
          <a:lstStyle/>
          <a:p>
            <a:pPr marL="0" indent="0" algn="ctr">
              <a:buNone/>
            </a:pPr>
            <a:r>
              <a:rPr lang="en-US" u="sng" dirty="0" smtClean="0"/>
              <a:t>Summary and Conclusions</a:t>
            </a:r>
          </a:p>
          <a:p>
            <a:pPr marL="457200" lvl="1" indent="0">
              <a:buNone/>
            </a:pPr>
            <a:r>
              <a:rPr lang="en-US" dirty="0" smtClean="0"/>
              <a:t>The components on the board were all identified. The soldering kit did not function when first put together. The circuit was troubleshot by unsoldering the led that would not light and replacing it with another. When that did not work the potentiometer was removed and replaced. While attempting to test the re-soldered circuit it was discovered that by flexing the board the circuit would work properly, so it was concluded that the board was bad.</a:t>
            </a:r>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41</a:t>
            </a:fld>
            <a:endParaRPr lang="en-US"/>
          </a:p>
        </p:txBody>
      </p:sp>
      <p:sp>
        <p:nvSpPr>
          <p:cNvPr id="9"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7- Component Identification/First Solder </a:t>
            </a:r>
            <a:r>
              <a:rPr lang="en-US" sz="4000" dirty="0"/>
              <a:t>K</a:t>
            </a:r>
            <a:r>
              <a:rPr lang="en-US" sz="4000" dirty="0" smtClean="0"/>
              <a:t>it  </a:t>
            </a:r>
            <a:endParaRPr lang="en-US" sz="40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t>Lab 8 – 555 Timer</a:t>
            </a:r>
            <a:br>
              <a:rPr lang="en-US" dirty="0" smtClean="0"/>
            </a:br>
            <a:endParaRPr lang="en-US" dirty="0"/>
          </a:p>
        </p:txBody>
      </p:sp>
      <p:sp>
        <p:nvSpPr>
          <p:cNvPr id="4" name="Footer Placeholder 3"/>
          <p:cNvSpPr>
            <a:spLocks noGrp="1"/>
          </p:cNvSpPr>
          <p:nvPr>
            <p:ph type="ftr" sz="quarter" idx="11"/>
          </p:nvPr>
        </p:nvSpPr>
        <p:spPr>
          <a:xfrm>
            <a:off x="831850" y="6372058"/>
            <a:ext cx="2217821" cy="365125"/>
          </a:xfrm>
        </p:spPr>
        <p:txBody>
          <a:bodyPr/>
          <a:lstStyle/>
          <a:p>
            <a:pPr algn="l"/>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pPr/>
              <a:t>42</a:t>
            </a:fld>
            <a:endParaRPr lang="en-US"/>
          </a:p>
        </p:txBody>
      </p:sp>
    </p:spTree>
    <p:extLst>
      <p:ext uri="{BB962C8B-B14F-4D97-AF65-F5344CB8AC3E}">
        <p14:creationId xmlns:p14="http://schemas.microsoft.com/office/powerpoint/2010/main" val="13323070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43</a:t>
            </a:fld>
            <a:endParaRPr lang="en-US"/>
          </a:p>
        </p:txBody>
      </p:sp>
      <p:sp>
        <p:nvSpPr>
          <p:cNvPr id="6"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8- 555 Timer</a:t>
            </a:r>
            <a:endParaRPr lang="en-US" sz="4000" dirty="0"/>
          </a:p>
        </p:txBody>
      </p:sp>
      <p:sp>
        <p:nvSpPr>
          <p:cNvPr id="7" name="Content Placeholder 2"/>
          <p:cNvSpPr txBox="1">
            <a:spLocks/>
          </p:cNvSpPr>
          <p:nvPr/>
        </p:nvSpPr>
        <p:spPr>
          <a:xfrm>
            <a:off x="989358" y="1283856"/>
            <a:ext cx="10515600" cy="471761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Objective</a:t>
            </a:r>
          </a:p>
          <a:p>
            <a:pPr marL="0" indent="0">
              <a:buNone/>
            </a:pPr>
            <a:r>
              <a:rPr lang="en-US" sz="1600" dirty="0"/>
              <a:t>Research all about the 555 Timer chip and two types of LEDs and </a:t>
            </a:r>
            <a:r>
              <a:rPr lang="en-US" sz="1600" dirty="0" err="1"/>
              <a:t>breadboarded</a:t>
            </a:r>
            <a:r>
              <a:rPr lang="en-US" sz="1600" dirty="0"/>
              <a:t> a typical circuit to flash an LED at 0.5Hz, 1Hz, 4Hz. Use worksheet in this folder.</a:t>
            </a:r>
            <a:endParaRPr lang="en-US" sz="1600" dirty="0" smtClean="0"/>
          </a:p>
          <a:p>
            <a:pPr marL="0" indent="0">
              <a:buNone/>
            </a:pPr>
            <a:r>
              <a:rPr lang="en-US" sz="1900" dirty="0" smtClean="0"/>
              <a:t>	</a:t>
            </a:r>
            <a:r>
              <a:rPr lang="en-US" dirty="0" smtClean="0"/>
              <a:t>Equipment and Material</a:t>
            </a:r>
          </a:p>
          <a:p>
            <a:pPr marL="914400" lvl="2" indent="0">
              <a:buFont typeface="Arial" panose="020B0604020202020204" pitchFamily="34" charset="0"/>
              <a:buNone/>
            </a:pPr>
            <a:r>
              <a:rPr lang="en-US" dirty="0" smtClean="0"/>
              <a:t>Bench #6</a:t>
            </a:r>
          </a:p>
          <a:p>
            <a:pPr marL="914400" lvl="2" indent="0">
              <a:buNone/>
            </a:pPr>
            <a:r>
              <a:rPr lang="en-US" dirty="0"/>
              <a:t>GW </a:t>
            </a:r>
            <a:r>
              <a:rPr lang="en-US" dirty="0" err="1"/>
              <a:t>Instek</a:t>
            </a:r>
            <a:r>
              <a:rPr lang="en-US" dirty="0"/>
              <a:t> LCR meter model#: LCR-819 SN#: E120998</a:t>
            </a:r>
          </a:p>
          <a:p>
            <a:pPr marL="914400" lvl="2" indent="0">
              <a:buNone/>
            </a:pPr>
            <a:r>
              <a:rPr lang="en-US" dirty="0"/>
              <a:t>Table Digital </a:t>
            </a:r>
            <a:r>
              <a:rPr lang="en-US" dirty="0" err="1"/>
              <a:t>Multimeter</a:t>
            </a:r>
            <a:r>
              <a:rPr lang="en-US" dirty="0"/>
              <a:t> Model # </a:t>
            </a:r>
            <a:r>
              <a:rPr lang="en-US" dirty="0" err="1"/>
              <a:t>GwINTEK</a:t>
            </a:r>
            <a:r>
              <a:rPr lang="en-US" dirty="0"/>
              <a:t> GDM-8245</a:t>
            </a:r>
          </a:p>
          <a:p>
            <a:pPr marL="914400" lvl="2" indent="0">
              <a:buNone/>
            </a:pPr>
            <a:r>
              <a:rPr lang="en-US" dirty="0"/>
              <a:t>Oscilloscope Brand: Tektronix Model #: TDS220 SN: B083266</a:t>
            </a:r>
          </a:p>
          <a:p>
            <a:pPr marL="914400" lvl="2" indent="0">
              <a:buFont typeface="Arial" panose="020B0604020202020204" pitchFamily="34" charset="0"/>
              <a:buNone/>
            </a:pPr>
            <a:r>
              <a:rPr lang="en-US" dirty="0" smtClean="0"/>
              <a:t>555 Timer</a:t>
            </a:r>
          </a:p>
          <a:p>
            <a:pPr marL="914400" lvl="2" indent="0">
              <a:buFont typeface="Arial" panose="020B0604020202020204" pitchFamily="34" charset="0"/>
              <a:buNone/>
            </a:pPr>
            <a:r>
              <a:rPr lang="en-US" dirty="0" smtClean="0"/>
              <a:t>1 capacitor</a:t>
            </a:r>
          </a:p>
          <a:p>
            <a:pPr marL="914400" lvl="2" indent="0">
              <a:buFont typeface="Arial" panose="020B0604020202020204" pitchFamily="34" charset="0"/>
              <a:buNone/>
            </a:pPr>
            <a:r>
              <a:rPr lang="en-US" dirty="0" smtClean="0"/>
              <a:t>Various resistors</a:t>
            </a:r>
          </a:p>
          <a:p>
            <a:r>
              <a:rPr lang="en-US" dirty="0" smtClean="0"/>
              <a:t>Research and Information</a:t>
            </a:r>
          </a:p>
          <a:p>
            <a:pPr marL="0" indent="0">
              <a:buNone/>
            </a:pPr>
            <a:r>
              <a:rPr lang="en-US" sz="1600" dirty="0" smtClean="0"/>
              <a:t> 555 timer data sheet: </a:t>
            </a:r>
            <a:r>
              <a:rPr lang="en-US" sz="1600" dirty="0" smtClean="0">
                <a:hlinkClick r:id="rId2"/>
              </a:rPr>
              <a:t>http</a:t>
            </a:r>
            <a:r>
              <a:rPr lang="en-US" sz="1600" dirty="0">
                <a:hlinkClick r:id="rId2"/>
              </a:rPr>
              <a:t>://</a:t>
            </a:r>
            <a:r>
              <a:rPr lang="en-US" sz="1600" dirty="0" smtClean="0">
                <a:hlinkClick r:id="rId2"/>
              </a:rPr>
              <a:t>ivytechengineering.com/stores/linear/files/lm555.pdf</a:t>
            </a:r>
            <a:endParaRPr lang="en-US" sz="1600" dirty="0" smtClean="0"/>
          </a:p>
          <a:p>
            <a:pPr marL="0" indent="0">
              <a:buNone/>
            </a:pPr>
            <a:endParaRPr lang="en-US" sz="1600" dirty="0" smtClean="0"/>
          </a:p>
          <a:p>
            <a:pPr marL="457200" lvl="1" indent="0">
              <a:buNone/>
            </a:pPr>
            <a:endParaRPr lang="en-US" sz="16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3838" y="5874606"/>
            <a:ext cx="2748044" cy="78086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1205" y="5667098"/>
            <a:ext cx="2241591" cy="910120"/>
          </a:xfrm>
          <a:prstGeom prst="rect">
            <a:avLst/>
          </a:prstGeom>
        </p:spPr>
      </p:pic>
      <p:sp>
        <p:nvSpPr>
          <p:cNvPr id="10" name="TextBox 9"/>
          <p:cNvSpPr txBox="1"/>
          <p:nvPr/>
        </p:nvSpPr>
        <p:spPr>
          <a:xfrm>
            <a:off x="532158" y="5915062"/>
            <a:ext cx="1361680" cy="369332"/>
          </a:xfrm>
          <a:prstGeom prst="rect">
            <a:avLst/>
          </a:prstGeom>
          <a:noFill/>
        </p:spPr>
        <p:txBody>
          <a:bodyPr wrap="square" rtlCol="0">
            <a:spAutoFit/>
          </a:bodyPr>
          <a:lstStyle/>
          <a:p>
            <a:r>
              <a:rPr lang="en-US" dirty="0" smtClean="0"/>
              <a:t>Frequency</a:t>
            </a:r>
            <a:endParaRPr lang="en-US" dirty="0"/>
          </a:p>
        </p:txBody>
      </p:sp>
      <p:sp>
        <p:nvSpPr>
          <p:cNvPr id="11" name="TextBox 10"/>
          <p:cNvSpPr txBox="1"/>
          <p:nvPr/>
        </p:nvSpPr>
        <p:spPr>
          <a:xfrm>
            <a:off x="5899525" y="5888937"/>
            <a:ext cx="1361680" cy="369332"/>
          </a:xfrm>
          <a:prstGeom prst="rect">
            <a:avLst/>
          </a:prstGeom>
          <a:noFill/>
        </p:spPr>
        <p:txBody>
          <a:bodyPr wrap="square" rtlCol="0">
            <a:spAutoFit/>
          </a:bodyPr>
          <a:lstStyle/>
          <a:p>
            <a:r>
              <a:rPr lang="en-US" dirty="0" smtClean="0"/>
              <a:t>Duty Cycle</a:t>
            </a:r>
            <a:endParaRPr lang="en-US" dirty="0"/>
          </a:p>
        </p:txBody>
      </p:sp>
    </p:spTree>
    <p:extLst>
      <p:ext uri="{BB962C8B-B14F-4D97-AF65-F5344CB8AC3E}">
        <p14:creationId xmlns:p14="http://schemas.microsoft.com/office/powerpoint/2010/main" val="24800999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44</a:t>
            </a:fld>
            <a:endParaRPr lang="en-US"/>
          </a:p>
        </p:txBody>
      </p:sp>
      <p:sp>
        <p:nvSpPr>
          <p:cNvPr id="6"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8- 555 Timer</a:t>
            </a:r>
            <a:endParaRPr lang="en-US" sz="4000" dirty="0"/>
          </a:p>
        </p:txBody>
      </p:sp>
      <p:sp>
        <p:nvSpPr>
          <p:cNvPr id="7" name="Content Placeholder 5"/>
          <p:cNvSpPr txBox="1">
            <a:spLocks/>
          </p:cNvSpPr>
          <p:nvPr/>
        </p:nvSpPr>
        <p:spPr>
          <a:xfrm>
            <a:off x="838200" y="1552575"/>
            <a:ext cx="10515600" cy="46243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u="sng" dirty="0" smtClean="0"/>
              <a:t>Procedure:</a:t>
            </a:r>
          </a:p>
          <a:p>
            <a:pPr marL="0" indent="0" algn="ctr">
              <a:buFont typeface="Arial" panose="020B0604020202020204" pitchFamily="34" charset="0"/>
              <a:buNone/>
            </a:pPr>
            <a:r>
              <a:rPr lang="en-US" dirty="0" smtClean="0"/>
              <a:t>The circuit was built following the schematic below. The values of the capacitors and resistors were calculated so that the output frequency was correct. The resistors and capacitors measured and the output voltage, frequency, and period were measured.</a:t>
            </a:r>
            <a:r>
              <a:rPr lang="en-US" u="sng" dirty="0" smtClean="0"/>
              <a:t/>
            </a:r>
            <a:br>
              <a:rPr lang="en-US" u="sng" dirty="0" smtClean="0"/>
            </a:br>
            <a:endParaRPr lang="en-US" u="sng" dirty="0" smtClean="0"/>
          </a:p>
        </p:txBody>
      </p:sp>
      <p:pic>
        <p:nvPicPr>
          <p:cNvPr id="1026" name="Picture 2" descr="555diagram"/>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0182"/>
          <a:stretch/>
        </p:blipFill>
        <p:spPr bwMode="auto">
          <a:xfrm>
            <a:off x="189030" y="3940175"/>
            <a:ext cx="2832950" cy="2781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555diagram"/>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5849" r="410" b="80743"/>
          <a:stretch/>
        </p:blipFill>
        <p:spPr bwMode="auto">
          <a:xfrm>
            <a:off x="2972728" y="3940175"/>
            <a:ext cx="557561" cy="535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5565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101722" y="1283856"/>
            <a:ext cx="7750661" cy="34150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45</a:t>
            </a:fld>
            <a:endParaRPr lang="en-US"/>
          </a:p>
        </p:txBody>
      </p:sp>
      <p:sp>
        <p:nvSpPr>
          <p:cNvPr id="6"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8- 555 Timer</a:t>
            </a:r>
            <a:endParaRPr lang="en-US" sz="40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123" y="3828001"/>
            <a:ext cx="2575294" cy="1922003"/>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1198" r="10647"/>
          <a:stretch/>
        </p:blipFill>
        <p:spPr>
          <a:xfrm>
            <a:off x="4638907" y="3828001"/>
            <a:ext cx="2676293" cy="192200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7298" y="1371141"/>
            <a:ext cx="2479507" cy="1850514"/>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8479" r="18311"/>
          <a:stretch/>
        </p:blipFill>
        <p:spPr>
          <a:xfrm>
            <a:off x="8610600" y="3828001"/>
            <a:ext cx="2509024" cy="1923612"/>
          </a:xfrm>
          <a:prstGeom prst="rect">
            <a:avLst/>
          </a:prstGeom>
        </p:spPr>
      </p:pic>
      <p:sp>
        <p:nvSpPr>
          <p:cNvPr id="17" name="TextBox 16"/>
          <p:cNvSpPr txBox="1"/>
          <p:nvPr/>
        </p:nvSpPr>
        <p:spPr>
          <a:xfrm>
            <a:off x="1865478" y="5750004"/>
            <a:ext cx="878584" cy="369332"/>
          </a:xfrm>
          <a:prstGeom prst="rect">
            <a:avLst/>
          </a:prstGeom>
          <a:noFill/>
        </p:spPr>
        <p:txBody>
          <a:bodyPr wrap="square" rtlCol="0">
            <a:spAutoFit/>
          </a:bodyPr>
          <a:lstStyle/>
          <a:p>
            <a:r>
              <a:rPr lang="en-US" dirty="0" smtClean="0"/>
              <a:t>.5 Hz</a:t>
            </a:r>
            <a:endParaRPr lang="en-US" dirty="0"/>
          </a:p>
        </p:txBody>
      </p:sp>
      <p:sp>
        <p:nvSpPr>
          <p:cNvPr id="18" name="TextBox 17"/>
          <p:cNvSpPr txBox="1"/>
          <p:nvPr/>
        </p:nvSpPr>
        <p:spPr>
          <a:xfrm>
            <a:off x="5656708" y="5765800"/>
            <a:ext cx="878584" cy="369332"/>
          </a:xfrm>
          <a:prstGeom prst="rect">
            <a:avLst/>
          </a:prstGeom>
          <a:noFill/>
        </p:spPr>
        <p:txBody>
          <a:bodyPr wrap="square" rtlCol="0">
            <a:spAutoFit/>
          </a:bodyPr>
          <a:lstStyle/>
          <a:p>
            <a:r>
              <a:rPr lang="en-US" dirty="0"/>
              <a:t>1</a:t>
            </a:r>
            <a:r>
              <a:rPr lang="en-US" dirty="0" smtClean="0"/>
              <a:t> Hz</a:t>
            </a:r>
            <a:endParaRPr lang="en-US" dirty="0"/>
          </a:p>
        </p:txBody>
      </p:sp>
      <p:sp>
        <p:nvSpPr>
          <p:cNvPr id="19" name="TextBox 18"/>
          <p:cNvSpPr txBox="1"/>
          <p:nvPr/>
        </p:nvSpPr>
        <p:spPr>
          <a:xfrm>
            <a:off x="9656463" y="5750004"/>
            <a:ext cx="878584" cy="369332"/>
          </a:xfrm>
          <a:prstGeom prst="rect">
            <a:avLst/>
          </a:prstGeom>
          <a:noFill/>
        </p:spPr>
        <p:txBody>
          <a:bodyPr wrap="square" rtlCol="0">
            <a:spAutoFit/>
          </a:bodyPr>
          <a:lstStyle/>
          <a:p>
            <a:r>
              <a:rPr lang="en-US" dirty="0"/>
              <a:t>4</a:t>
            </a:r>
            <a:r>
              <a:rPr lang="en-US" dirty="0" smtClean="0"/>
              <a:t> Hz</a:t>
            </a:r>
            <a:endParaRPr lang="en-US" dirty="0"/>
          </a:p>
        </p:txBody>
      </p:sp>
    </p:spTree>
    <p:extLst>
      <p:ext uri="{BB962C8B-B14F-4D97-AF65-F5344CB8AC3E}">
        <p14:creationId xmlns:p14="http://schemas.microsoft.com/office/powerpoint/2010/main" val="41205704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46</a:t>
            </a:fld>
            <a:endParaRPr lang="en-US"/>
          </a:p>
        </p:txBody>
      </p:sp>
      <p:sp>
        <p:nvSpPr>
          <p:cNvPr id="6"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8- 555 Timer</a:t>
            </a:r>
            <a:endParaRPr lang="en-US" sz="4000" dirty="0"/>
          </a:p>
        </p:txBody>
      </p:sp>
      <p:graphicFrame>
        <p:nvGraphicFramePr>
          <p:cNvPr id="12" name="Table 11"/>
          <p:cNvGraphicFramePr>
            <a:graphicFrameLocks noGrp="1"/>
          </p:cNvGraphicFramePr>
          <p:nvPr>
            <p:extLst>
              <p:ext uri="{D42A27DB-BD31-4B8C-83A1-F6EECF244321}">
                <p14:modId xmlns:p14="http://schemas.microsoft.com/office/powerpoint/2010/main" val="3545879812"/>
              </p:ext>
            </p:extLst>
          </p:nvPr>
        </p:nvGraphicFramePr>
        <p:xfrm>
          <a:off x="125297" y="1053353"/>
          <a:ext cx="5473700" cy="1167765"/>
        </p:xfrm>
        <a:graphic>
          <a:graphicData uri="http://schemas.openxmlformats.org/drawingml/2006/table">
            <a:tbl>
              <a:tblPr/>
              <a:tblGrid>
                <a:gridCol w="608894"/>
                <a:gridCol w="685005"/>
                <a:gridCol w="900655"/>
                <a:gridCol w="608894"/>
                <a:gridCol w="1094106"/>
                <a:gridCol w="367873"/>
                <a:gridCol w="1208273"/>
              </a:tblGrid>
              <a:tr h="255270">
                <a:tc gridSpan="2">
                  <a:txBody>
                    <a:bodyPr/>
                    <a:lstStyle/>
                    <a:p>
                      <a:pPr algn="l" fontAlgn="b"/>
                      <a:r>
                        <a:rPr lang="en-US" sz="1100" b="1" i="0" u="sng" strike="noStrike">
                          <a:solidFill>
                            <a:srgbClr val="000000"/>
                          </a:solidFill>
                          <a:effectLst/>
                          <a:latin typeface="Calibri" panose="020F0502020204030204" pitchFamily="34" charset="0"/>
                        </a:rPr>
                        <a:t>Calculated</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r>
              <a:tr h="190500">
                <a:tc>
                  <a:txBody>
                    <a:bodyPr/>
                    <a:lstStyle/>
                    <a:p>
                      <a:pPr algn="l" fontAlgn="ctr"/>
                      <a:endParaRPr lang="en-US"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uF</a:t>
                      </a:r>
                    </a:p>
                  </a:txBody>
                  <a:tcPr marL="9525" marR="9525" marT="9525" marB="0" anchor="b">
                    <a:lnL>
                      <a:noFill/>
                    </a:lnL>
                    <a:lnR>
                      <a:noFill/>
                    </a:lnR>
                    <a:lnT>
                      <a:noFill/>
                    </a:lnT>
                    <a:lnB>
                      <a:noFill/>
                    </a:lnB>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l-GR" sz="1100" b="0" i="0" u="none" strike="noStrike">
                          <a:solidFill>
                            <a:srgbClr val="000000"/>
                          </a:solidFill>
                          <a:effectLst/>
                          <a:latin typeface="Calibri" panose="020F0502020204030204" pitchFamily="34" charset="0"/>
                        </a:rPr>
                        <a:t>Ω</a:t>
                      </a:r>
                    </a:p>
                  </a:txBody>
                  <a:tcPr marL="9525" marR="9525" marT="9525" marB="0" anchor="b">
                    <a:lnL>
                      <a:noFill/>
                    </a:lnL>
                    <a:lnR>
                      <a:noFill/>
                    </a:lnR>
                    <a:lnT>
                      <a:noFill/>
                    </a:lnT>
                    <a:lnB>
                      <a:noFill/>
                    </a:lnB>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l-GR" sz="1100" b="0" i="0" u="none" strike="noStrike">
                          <a:solidFill>
                            <a:srgbClr val="000000"/>
                          </a:solidFill>
                          <a:effectLst/>
                          <a:latin typeface="Calibri" panose="020F0502020204030204" pitchFamily="34" charset="0"/>
                        </a:rPr>
                        <a:t>Ω</a:t>
                      </a:r>
                    </a:p>
                  </a:txBody>
                  <a:tcPr marL="9525" marR="9525" marT="9525" marB="0" anchor="b">
                    <a:lnL>
                      <a:noFill/>
                    </a:lnL>
                    <a:lnR>
                      <a:noFill/>
                    </a:lnR>
                    <a:lnT>
                      <a:noFill/>
                    </a:lnT>
                    <a:lnB>
                      <a:noFill/>
                    </a:lnB>
                  </a:tcPr>
                </a:tc>
              </a:tr>
              <a:tr h="240665">
                <a:tc>
                  <a:txBody>
                    <a:bodyPr/>
                    <a:lstStyle/>
                    <a:p>
                      <a:pPr algn="r" fontAlgn="b"/>
                      <a:r>
                        <a:rPr lang="en-US" sz="1100" b="0" i="0" u="none" strike="noStrike">
                          <a:solidFill>
                            <a:srgbClr val="000000"/>
                          </a:solidFill>
                          <a:effectLst/>
                          <a:latin typeface="Calibri" panose="020F0502020204030204" pitchFamily="34" charset="0"/>
                        </a:rPr>
                        <a:t>0.5 Hz</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C = </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47.0E-6</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Ra = </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7.3E+3</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Rb = </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27000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r>
              <a:tr h="240665">
                <a:tc>
                  <a:txBody>
                    <a:bodyPr/>
                    <a:lstStyle/>
                    <a:p>
                      <a:pPr algn="r" fontAlgn="b"/>
                      <a:r>
                        <a:rPr lang="en-US" sz="1100" b="0" i="0" u="none" strike="noStrike">
                          <a:solidFill>
                            <a:srgbClr val="000000"/>
                          </a:solidFill>
                          <a:effectLst/>
                          <a:latin typeface="Calibri" panose="020F0502020204030204" pitchFamily="34" charset="0"/>
                        </a:rPr>
                        <a:t>1 Hz</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C = </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47.0E-6</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Ra = </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638.3E+0</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Rb = </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15000</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665">
                <a:tc>
                  <a:txBody>
                    <a:bodyPr/>
                    <a:lstStyle/>
                    <a:p>
                      <a:pPr algn="r" fontAlgn="b"/>
                      <a:r>
                        <a:rPr lang="en-US" sz="1100" b="0" i="0" u="none" strike="noStrike">
                          <a:solidFill>
                            <a:srgbClr val="000000"/>
                          </a:solidFill>
                          <a:effectLst/>
                          <a:latin typeface="Calibri" panose="020F0502020204030204" pitchFamily="34" charset="0"/>
                        </a:rPr>
                        <a:t>4 Hz</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C = </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47.0E-6</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Ra = </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1.1E+3</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Rb = </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panose="020F0502020204030204" pitchFamily="34" charset="0"/>
                        </a:rPr>
                        <a:t>3300</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586581167"/>
              </p:ext>
            </p:extLst>
          </p:nvPr>
        </p:nvGraphicFramePr>
        <p:xfrm>
          <a:off x="125298" y="2560952"/>
          <a:ext cx="5473700" cy="1141095"/>
        </p:xfrm>
        <a:graphic>
          <a:graphicData uri="http://schemas.openxmlformats.org/drawingml/2006/table">
            <a:tbl>
              <a:tblPr/>
              <a:tblGrid>
                <a:gridCol w="608894"/>
                <a:gridCol w="685005"/>
                <a:gridCol w="900655"/>
                <a:gridCol w="608894"/>
                <a:gridCol w="1094106"/>
                <a:gridCol w="367873"/>
                <a:gridCol w="1208273"/>
              </a:tblGrid>
              <a:tr h="228600">
                <a:tc gridSpan="2">
                  <a:txBody>
                    <a:bodyPr/>
                    <a:lstStyle/>
                    <a:p>
                      <a:pPr algn="l" fontAlgn="b"/>
                      <a:r>
                        <a:rPr lang="en-US" sz="1100" b="0" i="0" u="none" strike="noStrike" dirty="0">
                          <a:solidFill>
                            <a:srgbClr val="000000"/>
                          </a:solidFill>
                          <a:effectLst/>
                          <a:latin typeface="Calibri" panose="020F0502020204030204" pitchFamily="34" charset="0"/>
                        </a:rPr>
                        <a:t> </a:t>
                      </a:r>
                      <a:r>
                        <a:rPr lang="en-US" sz="1100" b="1" i="0" u="sng" strike="noStrike" dirty="0">
                          <a:solidFill>
                            <a:srgbClr val="000000"/>
                          </a:solidFill>
                          <a:effectLst/>
                          <a:latin typeface="Calibri" panose="020F0502020204030204" pitchFamily="34" charset="0"/>
                        </a:rPr>
                        <a:t>standard values</a:t>
                      </a:r>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uF</a:t>
                      </a:r>
                    </a:p>
                  </a:txBody>
                  <a:tcPr marL="9525" marR="9525" marT="9525" marB="0" anchor="b">
                    <a:lnL>
                      <a:noFill/>
                    </a:lnL>
                    <a:lnR>
                      <a:noFill/>
                    </a:lnR>
                    <a:lnT>
                      <a:noFill/>
                    </a:lnT>
                    <a:lnB>
                      <a:noFill/>
                    </a:lnB>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l-GR" sz="1100" b="0" i="0" u="none" strike="noStrike">
                          <a:solidFill>
                            <a:srgbClr val="000000"/>
                          </a:solidFill>
                          <a:effectLst/>
                          <a:latin typeface="Calibri" panose="020F0502020204030204" pitchFamily="34" charset="0"/>
                        </a:rPr>
                        <a:t>Ω</a:t>
                      </a:r>
                    </a:p>
                  </a:txBody>
                  <a:tcPr marL="9525" marR="9525" marT="9525" marB="0" anchor="b">
                    <a:lnL>
                      <a:noFill/>
                    </a:lnL>
                    <a:lnR>
                      <a:noFill/>
                    </a:lnR>
                    <a:lnT>
                      <a:noFill/>
                    </a:lnT>
                    <a:lnB>
                      <a:noFill/>
                    </a:lnB>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l-GR" sz="1100" b="0" i="0" u="none" strike="noStrike">
                          <a:solidFill>
                            <a:srgbClr val="000000"/>
                          </a:solidFill>
                          <a:effectLst/>
                          <a:latin typeface="Calibri" panose="020F0502020204030204" pitchFamily="34" charset="0"/>
                        </a:rPr>
                        <a:t>Ω</a:t>
                      </a:r>
                    </a:p>
                  </a:txBody>
                  <a:tcPr marL="9525" marR="9525" marT="9525" marB="0" anchor="b">
                    <a:lnL>
                      <a:noFill/>
                    </a:lnL>
                    <a:lnR>
                      <a:noFill/>
                    </a:lnR>
                    <a:lnT>
                      <a:noFill/>
                    </a:lnT>
                    <a:lnB>
                      <a:noFill/>
                    </a:lnB>
                  </a:tcPr>
                </a:tc>
              </a:tr>
              <a:tr h="240665">
                <a:tc>
                  <a:txBody>
                    <a:bodyPr/>
                    <a:lstStyle/>
                    <a:p>
                      <a:pPr algn="r" fontAlgn="b"/>
                      <a:r>
                        <a:rPr lang="en-US" sz="1100" b="0" i="0" u="none" strike="noStrike">
                          <a:solidFill>
                            <a:srgbClr val="000000"/>
                          </a:solidFill>
                          <a:effectLst/>
                          <a:latin typeface="Calibri" panose="020F0502020204030204" pitchFamily="34" charset="0"/>
                        </a:rPr>
                        <a:t>0.5 Hz</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C = </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47.0E-6</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Ra = </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6.8E+3</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Rb = </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27000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r>
              <a:tr h="240665">
                <a:tc>
                  <a:txBody>
                    <a:bodyPr/>
                    <a:lstStyle/>
                    <a:p>
                      <a:pPr algn="r" fontAlgn="b"/>
                      <a:r>
                        <a:rPr lang="en-US" sz="1100" b="0" i="0" u="none" strike="noStrike">
                          <a:solidFill>
                            <a:srgbClr val="000000"/>
                          </a:solidFill>
                          <a:effectLst/>
                          <a:latin typeface="Calibri" panose="020F0502020204030204" pitchFamily="34" charset="0"/>
                        </a:rPr>
                        <a:t>1 Hz</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C = </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47.0E-6</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Calibri" panose="020F0502020204030204" pitchFamily="34" charset="0"/>
                        </a:rPr>
                        <a:t>Ra = </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680.0E+0</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Rb = </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15000</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665">
                <a:tc>
                  <a:txBody>
                    <a:bodyPr/>
                    <a:lstStyle/>
                    <a:p>
                      <a:pPr algn="r" fontAlgn="b"/>
                      <a:r>
                        <a:rPr lang="en-US" sz="1100" b="0" i="0" u="none" strike="noStrike">
                          <a:solidFill>
                            <a:srgbClr val="000000"/>
                          </a:solidFill>
                          <a:effectLst/>
                          <a:latin typeface="Calibri" panose="020F0502020204030204" pitchFamily="34" charset="0"/>
                        </a:rPr>
                        <a:t>4 Hz</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C = </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47.0E-6</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Ra = </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1.2E+3</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Rb = </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panose="020F0502020204030204" pitchFamily="34" charset="0"/>
                        </a:rPr>
                        <a:t>3300</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3423141836"/>
              </p:ext>
            </p:extLst>
          </p:nvPr>
        </p:nvGraphicFramePr>
        <p:xfrm>
          <a:off x="192206" y="4153391"/>
          <a:ext cx="5473700" cy="1167765"/>
        </p:xfrm>
        <a:graphic>
          <a:graphicData uri="http://schemas.openxmlformats.org/drawingml/2006/table">
            <a:tbl>
              <a:tblPr/>
              <a:tblGrid>
                <a:gridCol w="608894"/>
                <a:gridCol w="685005"/>
                <a:gridCol w="900655"/>
                <a:gridCol w="608894"/>
                <a:gridCol w="1094106"/>
                <a:gridCol w="367873"/>
                <a:gridCol w="1208273"/>
              </a:tblGrid>
              <a:tr h="255270">
                <a:tc gridSpan="2">
                  <a:txBody>
                    <a:bodyPr/>
                    <a:lstStyle/>
                    <a:p>
                      <a:pPr algn="l" fontAlgn="b"/>
                      <a:r>
                        <a:rPr lang="en-US" sz="1100" b="1" i="0" u="sng" strike="noStrike" dirty="0">
                          <a:solidFill>
                            <a:srgbClr val="000000"/>
                          </a:solidFill>
                          <a:effectLst/>
                          <a:latin typeface="Calibri" panose="020F0502020204030204" pitchFamily="34" charset="0"/>
                        </a:rPr>
                        <a:t>Measured</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r>
              <a:tr h="190500">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uF</a:t>
                      </a:r>
                    </a:p>
                  </a:txBody>
                  <a:tcPr marL="9525" marR="9525" marT="9525" marB="0" anchor="b">
                    <a:lnL>
                      <a:noFill/>
                    </a:lnL>
                    <a:lnR>
                      <a:noFill/>
                    </a:lnR>
                    <a:lnT>
                      <a:noFill/>
                    </a:lnT>
                    <a:lnB>
                      <a:noFill/>
                    </a:lnB>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l-GR" sz="1100" b="0" i="0" u="none" strike="noStrike">
                          <a:solidFill>
                            <a:srgbClr val="000000"/>
                          </a:solidFill>
                          <a:effectLst/>
                          <a:latin typeface="Calibri" panose="020F0502020204030204" pitchFamily="34" charset="0"/>
                        </a:rPr>
                        <a:t>Ω</a:t>
                      </a:r>
                    </a:p>
                  </a:txBody>
                  <a:tcPr marL="9525" marR="9525" marT="9525" marB="0" anchor="b">
                    <a:lnL>
                      <a:noFill/>
                    </a:lnL>
                    <a:lnR>
                      <a:noFill/>
                    </a:lnR>
                    <a:lnT>
                      <a:noFill/>
                    </a:lnT>
                    <a:lnB>
                      <a:noFill/>
                    </a:lnB>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l-GR" sz="1100" b="0" i="0" u="none" strike="noStrike">
                          <a:solidFill>
                            <a:srgbClr val="000000"/>
                          </a:solidFill>
                          <a:effectLst/>
                          <a:latin typeface="Calibri" panose="020F0502020204030204" pitchFamily="34" charset="0"/>
                        </a:rPr>
                        <a:t>Ω</a:t>
                      </a:r>
                    </a:p>
                  </a:txBody>
                  <a:tcPr marL="9525" marR="9525" marT="9525" marB="0" anchor="b">
                    <a:lnL>
                      <a:noFill/>
                    </a:lnL>
                    <a:lnR>
                      <a:noFill/>
                    </a:lnR>
                    <a:lnT>
                      <a:noFill/>
                    </a:lnT>
                    <a:lnB>
                      <a:noFill/>
                    </a:lnB>
                  </a:tcPr>
                </a:tc>
              </a:tr>
              <a:tr h="240665">
                <a:tc>
                  <a:txBody>
                    <a:bodyPr/>
                    <a:lstStyle/>
                    <a:p>
                      <a:pPr algn="r" fontAlgn="b"/>
                      <a:r>
                        <a:rPr lang="en-US" sz="1100" b="0" i="0" u="none" strike="noStrike">
                          <a:solidFill>
                            <a:srgbClr val="000000"/>
                          </a:solidFill>
                          <a:effectLst/>
                          <a:latin typeface="Calibri" panose="020F0502020204030204" pitchFamily="34" charset="0"/>
                        </a:rPr>
                        <a:t>0.5 Hz</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C = </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40.1</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Ra = </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6884</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Rb = </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27025</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r>
              <a:tr h="240665">
                <a:tc>
                  <a:txBody>
                    <a:bodyPr/>
                    <a:lstStyle/>
                    <a:p>
                      <a:pPr algn="r" fontAlgn="b"/>
                      <a:r>
                        <a:rPr lang="en-US" sz="1100" b="0" i="0" u="none" strike="noStrike">
                          <a:solidFill>
                            <a:srgbClr val="000000"/>
                          </a:solidFill>
                          <a:effectLst/>
                          <a:latin typeface="Calibri" panose="020F0502020204030204" pitchFamily="34" charset="0"/>
                        </a:rPr>
                        <a:t>1 Hz</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C = </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40.1</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Ra = </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668.1</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Rb = </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14798</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665">
                <a:tc>
                  <a:txBody>
                    <a:bodyPr/>
                    <a:lstStyle/>
                    <a:p>
                      <a:pPr algn="r" fontAlgn="b"/>
                      <a:r>
                        <a:rPr lang="en-US" sz="1100" b="0" i="0" u="none" strike="noStrike">
                          <a:solidFill>
                            <a:srgbClr val="000000"/>
                          </a:solidFill>
                          <a:effectLst/>
                          <a:latin typeface="Calibri" panose="020F0502020204030204" pitchFamily="34" charset="0"/>
                        </a:rPr>
                        <a:t>4 Hz</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panose="020F0502020204030204" pitchFamily="34" charset="0"/>
                        </a:rPr>
                        <a:t>C = </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40.1</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Ra = </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1186.2</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Rb = </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panose="020F0502020204030204" pitchFamily="34" charset="0"/>
                        </a:rPr>
                        <a:t>3249.7</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1858296482"/>
              </p:ext>
            </p:extLst>
          </p:nvPr>
        </p:nvGraphicFramePr>
        <p:xfrm>
          <a:off x="6003695" y="1556644"/>
          <a:ext cx="6451600" cy="741045"/>
        </p:xfrm>
        <a:graphic>
          <a:graphicData uri="http://schemas.openxmlformats.org/drawingml/2006/table">
            <a:tbl>
              <a:tblPr/>
              <a:tblGrid>
                <a:gridCol w="608701"/>
                <a:gridCol w="684789"/>
                <a:gridCol w="900371"/>
                <a:gridCol w="608701"/>
                <a:gridCol w="1093760"/>
                <a:gridCol w="367757"/>
                <a:gridCol w="1207892"/>
                <a:gridCol w="979629"/>
              </a:tblGrid>
              <a:tr h="228600">
                <a:tc gridSpan="2">
                  <a:txBody>
                    <a:bodyPr/>
                    <a:lstStyle/>
                    <a:p>
                      <a:pPr algn="l" fontAlgn="b"/>
                      <a:r>
                        <a:rPr lang="en-US" sz="1100" b="0" i="0" u="none" strike="noStrike">
                          <a:solidFill>
                            <a:srgbClr val="000000"/>
                          </a:solidFill>
                          <a:effectLst/>
                          <a:latin typeface="Calibri" panose="020F0502020204030204" pitchFamily="34" charset="0"/>
                        </a:rPr>
                        <a:t>LED part # if known:</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08L53</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Common Anode: </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Yes</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Common Cathode: </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No</a:t>
                      </a:r>
                    </a:p>
                  </a:txBody>
                  <a:tcPr marL="9525" marR="9525" marT="9525" marB="0" anchor="b">
                    <a:lnL>
                      <a:noFill/>
                    </a:lnL>
                    <a:lnR>
                      <a:noFill/>
                    </a:lnR>
                    <a:lnT>
                      <a:noFill/>
                    </a:lnT>
                    <a:lnB>
                      <a:noFill/>
                    </a:lnB>
                  </a:tcPr>
                </a:tc>
              </a:tr>
              <a:tr h="24765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Current limiting resistor used: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Calibri" panose="020F0502020204030204" pitchFamily="34" charset="0"/>
                        </a:rPr>
                        <a:t>330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gridSpan="2">
                  <a:txBody>
                    <a:bodyPr/>
                    <a:lstStyle/>
                    <a:p>
                      <a:pPr algn="l" fontAlgn="b"/>
                      <a:r>
                        <a:rPr lang="en-US" sz="1100" b="0" i="0" u="none" strike="noStrike" dirty="0">
                          <a:solidFill>
                            <a:srgbClr val="000000"/>
                          </a:solidFill>
                          <a:effectLst/>
                          <a:latin typeface="Calibri" panose="020F0502020204030204" pitchFamily="34" charset="0"/>
                        </a:rPr>
                        <a:t> ohms</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r>
            </a:tbl>
          </a:graphicData>
        </a:graphic>
      </p:graphicFrame>
      <p:sp>
        <p:nvSpPr>
          <p:cNvPr id="16" name="Rectangle 15"/>
          <p:cNvSpPr/>
          <p:nvPr/>
        </p:nvSpPr>
        <p:spPr>
          <a:xfrm>
            <a:off x="6042207" y="2552959"/>
            <a:ext cx="1111202" cy="369332"/>
          </a:xfrm>
          <a:prstGeom prst="rect">
            <a:avLst/>
          </a:prstGeom>
        </p:spPr>
        <p:txBody>
          <a:bodyPr wrap="none">
            <a:spAutoFit/>
          </a:bodyPr>
          <a:lstStyle/>
          <a:p>
            <a:r>
              <a:rPr lang="en-US" sz="1100" dirty="0" err="1">
                <a:solidFill>
                  <a:srgbClr val="000000"/>
                </a:solidFill>
                <a:latin typeface="Calibri" panose="020F0502020204030204" pitchFamily="34" charset="0"/>
              </a:rPr>
              <a:t>Vout</a:t>
            </a:r>
            <a:r>
              <a:rPr lang="en-US" dirty="0"/>
              <a:t> </a:t>
            </a:r>
            <a:r>
              <a:rPr lang="en-US" sz="1100" dirty="0">
                <a:solidFill>
                  <a:srgbClr val="000000"/>
                </a:solidFill>
                <a:latin typeface="Calibri" panose="020F0502020204030204" pitchFamily="34" charset="0"/>
              </a:rPr>
              <a:t>1.99</a:t>
            </a:r>
            <a:r>
              <a:rPr lang="en-US" dirty="0"/>
              <a:t> </a:t>
            </a:r>
            <a:r>
              <a:rPr lang="en-US" sz="1100" dirty="0">
                <a:solidFill>
                  <a:srgbClr val="000000"/>
                </a:solidFill>
                <a:latin typeface="Calibri" panose="020F0502020204030204" pitchFamily="34" charset="0"/>
              </a:rPr>
              <a:t>VDC</a:t>
            </a:r>
            <a:r>
              <a:rPr lang="en-US" dirty="0"/>
              <a:t> </a:t>
            </a:r>
          </a:p>
        </p:txBody>
      </p:sp>
      <p:graphicFrame>
        <p:nvGraphicFramePr>
          <p:cNvPr id="17" name="Table 16"/>
          <p:cNvGraphicFramePr>
            <a:graphicFrameLocks noGrp="1"/>
          </p:cNvGraphicFramePr>
          <p:nvPr>
            <p:extLst>
              <p:ext uri="{D42A27DB-BD31-4B8C-83A1-F6EECF244321}">
                <p14:modId xmlns:p14="http://schemas.microsoft.com/office/powerpoint/2010/main" val="1489376790"/>
              </p:ext>
            </p:extLst>
          </p:nvPr>
        </p:nvGraphicFramePr>
        <p:xfrm>
          <a:off x="5962188" y="3207645"/>
          <a:ext cx="6451600" cy="1224915"/>
        </p:xfrm>
        <a:graphic>
          <a:graphicData uri="http://schemas.openxmlformats.org/drawingml/2006/table">
            <a:tbl>
              <a:tblPr/>
              <a:tblGrid>
                <a:gridCol w="609300"/>
                <a:gridCol w="685463"/>
                <a:gridCol w="894910"/>
                <a:gridCol w="609300"/>
                <a:gridCol w="1094836"/>
                <a:gridCol w="368119"/>
                <a:gridCol w="1209080"/>
                <a:gridCol w="980592"/>
              </a:tblGrid>
              <a:tr h="190500">
                <a:tc gridSpan="4">
                  <a:txBody>
                    <a:bodyPr/>
                    <a:lstStyle/>
                    <a:p>
                      <a:pPr algn="l" fontAlgn="b"/>
                      <a:r>
                        <a:rPr lang="en-US" sz="1100" b="0" i="0" u="none" strike="noStrike" dirty="0">
                          <a:solidFill>
                            <a:srgbClr val="000000"/>
                          </a:solidFill>
                          <a:effectLst/>
                          <a:latin typeface="Calibri" panose="020F0502020204030204" pitchFamily="34" charset="0"/>
                        </a:rPr>
                        <a:t>Record the settings of the Oscilloscope.</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r>
              <a:tr h="240665">
                <a:tc>
                  <a:txBody>
                    <a:bodyPr/>
                    <a:lstStyle/>
                    <a:p>
                      <a:pPr algn="ctr" fontAlgn="b"/>
                      <a:r>
                        <a:rPr lang="en-US" sz="1100" b="0" i="0" u="none" strike="noStrike">
                          <a:solidFill>
                            <a:srgbClr val="000000"/>
                          </a:solidFill>
                          <a:effectLst/>
                          <a:latin typeface="Calibri" panose="020F0502020204030204" pitchFamily="34" charset="0"/>
                        </a:rPr>
                        <a:t>0.5 Hz</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Vert scale: </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v/div</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Horiz scale:</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500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ms/div</a:t>
                      </a:r>
                    </a:p>
                  </a:txBody>
                  <a:tcPr marL="9525" marR="9525" marT="9525" marB="0" anchor="b">
                    <a:lnL>
                      <a:noFill/>
                    </a:lnL>
                    <a:lnR>
                      <a:noFill/>
                    </a:lnR>
                    <a:lnT>
                      <a:noFill/>
                    </a:lnT>
                    <a:lnB>
                      <a:noFill/>
                    </a:lnB>
                  </a:tcPr>
                </a:tc>
              </a:tr>
              <a:tr h="240665">
                <a:tc>
                  <a:txBody>
                    <a:bodyPr/>
                    <a:lstStyle/>
                    <a:p>
                      <a:pPr algn="ctr" fontAlgn="b"/>
                      <a:r>
                        <a:rPr lang="en-US" sz="1100" b="0" i="0" u="none" strike="noStrike">
                          <a:solidFill>
                            <a:srgbClr val="000000"/>
                          </a:solidFill>
                          <a:effectLst/>
                          <a:latin typeface="Calibri" panose="020F0502020204030204" pitchFamily="34" charset="0"/>
                        </a:rPr>
                        <a:t>1 Hz</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Vert scale: </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v/div</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Horiz scale:</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500</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ms/div</a:t>
                      </a:r>
                    </a:p>
                  </a:txBody>
                  <a:tcPr marL="9525" marR="9525" marT="9525" marB="0" anchor="b">
                    <a:lnL>
                      <a:noFill/>
                    </a:lnL>
                    <a:lnR>
                      <a:noFill/>
                    </a:lnR>
                    <a:lnT>
                      <a:noFill/>
                    </a:lnT>
                    <a:lnB>
                      <a:noFill/>
                    </a:lnB>
                  </a:tcPr>
                </a:tc>
              </a:tr>
              <a:tr h="240665">
                <a:tc>
                  <a:txBody>
                    <a:bodyPr/>
                    <a:lstStyle/>
                    <a:p>
                      <a:pPr algn="ctr" fontAlgn="b"/>
                      <a:r>
                        <a:rPr lang="en-US" sz="1100" b="0" i="0" u="none" strike="noStrike">
                          <a:solidFill>
                            <a:srgbClr val="000000"/>
                          </a:solidFill>
                          <a:effectLst/>
                          <a:latin typeface="Calibri" panose="020F0502020204030204" pitchFamily="34" charset="0"/>
                        </a:rPr>
                        <a:t>4 Hz</a:t>
                      </a:r>
                    </a:p>
                  </a:txBody>
                  <a:tcPr marL="9525" marR="9525" marT="9525" marB="0" anchor="b">
                    <a:lnL>
                      <a:noFill/>
                    </a:lnL>
                    <a:lnR>
                      <a:noFill/>
                    </a:lnR>
                    <a:lnT>
                      <a:noFill/>
                    </a:lnT>
                    <a:lnB>
                      <a:noFill/>
                    </a:lnB>
                  </a:tcPr>
                </a:tc>
                <a:tc>
                  <a:txBody>
                    <a:bodyPr/>
                    <a:lstStyle/>
                    <a:p>
                      <a:pPr algn="r" fontAlgn="b"/>
                      <a:r>
                        <a:rPr lang="en-US" sz="1100" b="0" i="0" u="none" strike="noStrike" dirty="0" err="1">
                          <a:solidFill>
                            <a:srgbClr val="000000"/>
                          </a:solidFill>
                          <a:effectLst/>
                          <a:latin typeface="Calibri" panose="020F0502020204030204" pitchFamily="34" charset="0"/>
                        </a:rPr>
                        <a:t>Vert</a:t>
                      </a:r>
                      <a:r>
                        <a:rPr lang="en-US" sz="1100" b="0" i="0" u="none" strike="noStrike" dirty="0">
                          <a:solidFill>
                            <a:srgbClr val="000000"/>
                          </a:solidFill>
                          <a:effectLst/>
                          <a:latin typeface="Calibri" panose="020F0502020204030204" pitchFamily="34" charset="0"/>
                        </a:rPr>
                        <a:t> scale: </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v/div</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Horiz scale:</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100</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err="1">
                          <a:solidFill>
                            <a:srgbClr val="000000"/>
                          </a:solidFill>
                          <a:effectLst/>
                          <a:latin typeface="Calibri" panose="020F0502020204030204" pitchFamily="34" charset="0"/>
                        </a:rPr>
                        <a:t>ms</a:t>
                      </a:r>
                      <a:r>
                        <a:rPr lang="en-US" sz="1100" b="0" i="0" u="none" strike="noStrike" dirty="0">
                          <a:solidFill>
                            <a:srgbClr val="000000"/>
                          </a:solidFill>
                          <a:effectLst/>
                          <a:latin typeface="Calibri" panose="020F0502020204030204" pitchFamily="34" charset="0"/>
                        </a:rPr>
                        <a:t>/div</a:t>
                      </a:r>
                    </a:p>
                  </a:txBody>
                  <a:tcPr marL="9525" marR="9525" marT="9525" marB="0" anchor="b">
                    <a:lnL>
                      <a:noFill/>
                    </a:lnL>
                    <a:lnR>
                      <a:noFill/>
                    </a:lnR>
                    <a:lnT>
                      <a:noFill/>
                    </a:lnT>
                    <a:lnB>
                      <a:noFill/>
                    </a:lnB>
                  </a:tcPr>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1417217535"/>
              </p:ext>
            </p:extLst>
          </p:nvPr>
        </p:nvGraphicFramePr>
        <p:xfrm>
          <a:off x="6042207" y="4740910"/>
          <a:ext cx="6451600" cy="1615440"/>
        </p:xfrm>
        <a:graphic>
          <a:graphicData uri="http://schemas.openxmlformats.org/drawingml/2006/table">
            <a:tbl>
              <a:tblPr/>
              <a:tblGrid>
                <a:gridCol w="609900"/>
                <a:gridCol w="686138"/>
                <a:gridCol w="895791"/>
                <a:gridCol w="609900"/>
                <a:gridCol w="1095914"/>
                <a:gridCol w="362128"/>
                <a:gridCol w="1210271"/>
                <a:gridCol w="981558"/>
              </a:tblGrid>
              <a:tr h="190500">
                <a:tc gridSpan="7">
                  <a:txBody>
                    <a:bodyPr/>
                    <a:lstStyle/>
                    <a:p>
                      <a:pPr algn="l" fontAlgn="b"/>
                      <a:r>
                        <a:rPr lang="en-US" sz="1100" b="1" i="0" u="sng" strike="noStrike">
                          <a:solidFill>
                            <a:srgbClr val="000000"/>
                          </a:solidFill>
                          <a:effectLst/>
                          <a:latin typeface="Calibri" panose="020F0502020204030204" pitchFamily="34" charset="0"/>
                        </a:rPr>
                        <a:t>Measure</a:t>
                      </a:r>
                      <a:r>
                        <a:rPr lang="en-US" sz="1100" b="0" i="0" u="none" strike="noStrike">
                          <a:solidFill>
                            <a:srgbClr val="000000"/>
                          </a:solidFill>
                          <a:effectLst/>
                          <a:latin typeface="Calibri" panose="020F0502020204030204" pitchFamily="34" charset="0"/>
                        </a:rPr>
                        <a:t> the output of the 555 Timer on an Oscilloscope to verify each of the frequencies.</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r>
              <a:tr h="1524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r>
              <a:tr h="180975">
                <a:tc>
                  <a:txBody>
                    <a:bodyPr/>
                    <a:lstStyle/>
                    <a:p>
                      <a:pPr algn="ctr" fontAlgn="b"/>
                      <a:r>
                        <a:rPr lang="en-US" sz="1100" b="0" i="0" u="none" strike="noStrike">
                          <a:solidFill>
                            <a:srgbClr val="000000"/>
                          </a:solidFill>
                          <a:effectLst/>
                          <a:latin typeface="Calibri" panose="020F0502020204030204" pitchFamily="34" charset="0"/>
                        </a:rPr>
                        <a:t>Expected</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Expected</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Measured</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Measured</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r>
              <a:tr h="190500">
                <a:tc>
                  <a:txBody>
                    <a:bodyPr/>
                    <a:lstStyle/>
                    <a:p>
                      <a:pPr algn="ctr" fontAlgn="b"/>
                      <a:r>
                        <a:rPr lang="en-US" sz="1100" b="0" i="0" u="sng" strike="noStrike">
                          <a:solidFill>
                            <a:srgbClr val="000000"/>
                          </a:solidFill>
                          <a:effectLst/>
                          <a:latin typeface="Calibri" panose="020F0502020204030204" pitchFamily="34" charset="0"/>
                        </a:rPr>
                        <a:t>Frequency</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sng" strike="noStrike">
                          <a:solidFill>
                            <a:srgbClr val="000000"/>
                          </a:solidFill>
                          <a:effectLst/>
                          <a:latin typeface="Calibri" panose="020F0502020204030204" pitchFamily="34" charset="0"/>
                        </a:rPr>
                        <a:t>Period</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sng" strike="noStrike">
                          <a:solidFill>
                            <a:srgbClr val="000000"/>
                          </a:solidFill>
                          <a:effectLst/>
                          <a:latin typeface="Calibri" panose="020F0502020204030204" pitchFamily="34" charset="0"/>
                        </a:rPr>
                        <a:t>Period</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sng" strike="noStrike">
                          <a:solidFill>
                            <a:srgbClr val="000000"/>
                          </a:solidFill>
                          <a:effectLst/>
                          <a:latin typeface="Calibri" panose="020F0502020204030204" pitchFamily="34" charset="0"/>
                        </a:rPr>
                        <a:t>Frequency</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r>
              <a:tr h="240665">
                <a:tc>
                  <a:txBody>
                    <a:bodyPr/>
                    <a:lstStyle/>
                    <a:p>
                      <a:pPr algn="ctr" fontAlgn="b"/>
                      <a:r>
                        <a:rPr lang="en-US" sz="1100" b="0" i="0" u="none" strike="noStrike">
                          <a:solidFill>
                            <a:srgbClr val="000000"/>
                          </a:solidFill>
                          <a:effectLst/>
                          <a:latin typeface="Calibri" panose="020F0502020204030204" pitchFamily="34" charset="0"/>
                        </a:rPr>
                        <a:t>0.5 Hz</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2000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ms</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1840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ms</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0.537</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Hz</a:t>
                      </a:r>
                    </a:p>
                  </a:txBody>
                  <a:tcPr marL="9525" marR="9525" marT="9525" marB="0" anchor="b">
                    <a:lnL>
                      <a:noFill/>
                    </a:lnL>
                    <a:lnR>
                      <a:noFill/>
                    </a:lnR>
                    <a:lnT>
                      <a:noFill/>
                    </a:lnT>
                    <a:lnB>
                      <a:noFill/>
                    </a:lnB>
                  </a:tcPr>
                </a:tc>
              </a:tr>
              <a:tr h="240665">
                <a:tc>
                  <a:txBody>
                    <a:bodyPr/>
                    <a:lstStyle/>
                    <a:p>
                      <a:pPr algn="ctr" fontAlgn="b"/>
                      <a:r>
                        <a:rPr lang="en-US" sz="1100" b="0" i="0" u="none" strike="noStrike">
                          <a:solidFill>
                            <a:srgbClr val="000000"/>
                          </a:solidFill>
                          <a:effectLst/>
                          <a:latin typeface="Calibri" panose="020F0502020204030204" pitchFamily="34" charset="0"/>
                        </a:rPr>
                        <a:t>1 Hz</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1000</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ms</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1040</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ms</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0.961</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Hz</a:t>
                      </a:r>
                    </a:p>
                  </a:txBody>
                  <a:tcPr marL="9525" marR="9525" marT="9525" marB="0" anchor="b">
                    <a:lnL>
                      <a:noFill/>
                    </a:lnL>
                    <a:lnR>
                      <a:noFill/>
                    </a:lnR>
                    <a:lnT>
                      <a:noFill/>
                    </a:lnT>
                    <a:lnB>
                      <a:noFill/>
                    </a:lnB>
                  </a:tcPr>
                </a:tc>
              </a:tr>
              <a:tr h="240665">
                <a:tc>
                  <a:txBody>
                    <a:bodyPr/>
                    <a:lstStyle/>
                    <a:p>
                      <a:pPr algn="ctr" fontAlgn="b"/>
                      <a:r>
                        <a:rPr lang="en-US" sz="1100" b="0" i="0" u="none" strike="noStrike">
                          <a:solidFill>
                            <a:srgbClr val="000000"/>
                          </a:solidFill>
                          <a:effectLst/>
                          <a:latin typeface="Calibri" panose="020F0502020204030204" pitchFamily="34" charset="0"/>
                        </a:rPr>
                        <a:t>4 Hz</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250</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ms</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248</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ms</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4.032</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Hz</a:t>
                      </a:r>
                    </a:p>
                  </a:txBody>
                  <a:tcPr marL="9525" marR="9525" marT="9525" marB="0" anchor="b">
                    <a:lnL>
                      <a:noFill/>
                    </a:lnL>
                    <a:lnR>
                      <a:noFill/>
                    </a:lnR>
                    <a:lnT>
                      <a:noFill/>
                    </a:lnT>
                    <a:lnB>
                      <a:noFill/>
                    </a:lnB>
                  </a:tcPr>
                </a:tc>
              </a:tr>
            </a:tbl>
          </a:graphicData>
        </a:graphic>
      </p:graphicFrame>
    </p:spTree>
    <p:extLst>
      <p:ext uri="{BB962C8B-B14F-4D97-AF65-F5344CB8AC3E}">
        <p14:creationId xmlns:p14="http://schemas.microsoft.com/office/powerpoint/2010/main" val="39728150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838200" y="1376218"/>
            <a:ext cx="10515600" cy="4800745"/>
          </a:xfrm>
        </p:spPr>
        <p:txBody>
          <a:bodyPr/>
          <a:lstStyle/>
          <a:p>
            <a:pPr marL="0" indent="0" algn="ctr">
              <a:buNone/>
            </a:pPr>
            <a:r>
              <a:rPr lang="en-US" u="sng" dirty="0" smtClean="0"/>
              <a:t>Summary and Conclusions</a:t>
            </a:r>
          </a:p>
          <a:p>
            <a:pPr marL="457200" lvl="1" indent="0">
              <a:buNone/>
            </a:pPr>
            <a:r>
              <a:rPr lang="en-US" dirty="0" smtClean="0"/>
              <a:t>I learned how to find desired frequencies duty cycles using a 555 timer. </a:t>
            </a:r>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47</a:t>
            </a:fld>
            <a:endParaRPr lang="en-US"/>
          </a:p>
        </p:txBody>
      </p:sp>
      <p:sp>
        <p:nvSpPr>
          <p:cNvPr id="6"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8- 555 Timer</a:t>
            </a:r>
            <a:endParaRPr lang="en-US" sz="4000" dirty="0"/>
          </a:p>
        </p:txBody>
      </p:sp>
    </p:spTree>
    <p:extLst>
      <p:ext uri="{BB962C8B-B14F-4D97-AF65-F5344CB8AC3E}">
        <p14:creationId xmlns:p14="http://schemas.microsoft.com/office/powerpoint/2010/main" val="30264217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t>Lab 9 – Filters</a:t>
            </a:r>
            <a:br>
              <a:rPr lang="en-US" dirty="0" smtClean="0"/>
            </a:br>
            <a:endParaRPr lang="en-US" dirty="0"/>
          </a:p>
        </p:txBody>
      </p:sp>
      <p:sp>
        <p:nvSpPr>
          <p:cNvPr id="4" name="Footer Placeholder 3"/>
          <p:cNvSpPr>
            <a:spLocks noGrp="1"/>
          </p:cNvSpPr>
          <p:nvPr>
            <p:ph type="ftr" sz="quarter" idx="11"/>
          </p:nvPr>
        </p:nvSpPr>
        <p:spPr>
          <a:xfrm>
            <a:off x="831850" y="6372058"/>
            <a:ext cx="2217821" cy="365125"/>
          </a:xfrm>
        </p:spPr>
        <p:txBody>
          <a:bodyPr/>
          <a:lstStyle/>
          <a:p>
            <a:pPr algn="l"/>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pPr/>
              <a:t>48</a:t>
            </a:fld>
            <a:endParaRPr lang="en-US"/>
          </a:p>
        </p:txBody>
      </p:sp>
    </p:spTree>
    <p:extLst>
      <p:ext uri="{BB962C8B-B14F-4D97-AF65-F5344CB8AC3E}">
        <p14:creationId xmlns:p14="http://schemas.microsoft.com/office/powerpoint/2010/main" val="133230706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49</a:t>
            </a:fld>
            <a:endParaRPr lang="en-US"/>
          </a:p>
        </p:txBody>
      </p:sp>
      <p:sp>
        <p:nvSpPr>
          <p:cNvPr id="6"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9- Filters</a:t>
            </a:r>
            <a:endParaRPr lang="en-US" sz="4000" dirty="0"/>
          </a:p>
        </p:txBody>
      </p:sp>
      <p:sp>
        <p:nvSpPr>
          <p:cNvPr id="7" name="Content Placeholder 2"/>
          <p:cNvSpPr txBox="1">
            <a:spLocks/>
          </p:cNvSpPr>
          <p:nvPr/>
        </p:nvSpPr>
        <p:spPr>
          <a:xfrm>
            <a:off x="989358" y="1283856"/>
            <a:ext cx="10515600" cy="471761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Objective</a:t>
            </a:r>
          </a:p>
          <a:p>
            <a:pPr marL="0" indent="0">
              <a:buNone/>
            </a:pPr>
            <a:r>
              <a:rPr lang="en-US" sz="1600" dirty="0" smtClean="0"/>
              <a:t>Determine the frequency response of a simple RC </a:t>
            </a:r>
            <a:r>
              <a:rPr lang="en-US" sz="1600" dirty="0" err="1" smtClean="0"/>
              <a:t>circiut</a:t>
            </a:r>
            <a:endParaRPr lang="en-US" sz="1600" dirty="0" smtClean="0"/>
          </a:p>
          <a:p>
            <a:pPr marL="0" indent="0">
              <a:buNone/>
            </a:pPr>
            <a:r>
              <a:rPr lang="en-US" sz="1900" dirty="0" smtClean="0"/>
              <a:t>	</a:t>
            </a:r>
            <a:r>
              <a:rPr lang="en-US" dirty="0" smtClean="0"/>
              <a:t>Equipment and Material</a:t>
            </a:r>
          </a:p>
          <a:p>
            <a:pPr marL="914400" lvl="2" indent="0">
              <a:buFont typeface="Arial" panose="020B0604020202020204" pitchFamily="34" charset="0"/>
              <a:buNone/>
            </a:pPr>
            <a:r>
              <a:rPr lang="en-US" dirty="0" smtClean="0"/>
              <a:t>Bench #6</a:t>
            </a:r>
          </a:p>
          <a:p>
            <a:pPr marL="914400" lvl="2" indent="0">
              <a:buNone/>
            </a:pPr>
            <a:r>
              <a:rPr lang="en-US" dirty="0" smtClean="0"/>
              <a:t>Table </a:t>
            </a:r>
            <a:r>
              <a:rPr lang="en-US" dirty="0"/>
              <a:t>Digital </a:t>
            </a:r>
            <a:r>
              <a:rPr lang="en-US" dirty="0" err="1"/>
              <a:t>Multimeter</a:t>
            </a:r>
            <a:r>
              <a:rPr lang="en-US" dirty="0"/>
              <a:t> Model # </a:t>
            </a:r>
            <a:r>
              <a:rPr lang="en-US" dirty="0" err="1"/>
              <a:t>GwINTEK</a:t>
            </a:r>
            <a:r>
              <a:rPr lang="en-US" dirty="0"/>
              <a:t> GDM-8245</a:t>
            </a:r>
          </a:p>
          <a:p>
            <a:pPr marL="914400" lvl="2" indent="0">
              <a:buNone/>
            </a:pPr>
            <a:r>
              <a:rPr lang="en-US" dirty="0"/>
              <a:t>Oscilloscope Brand: Tektronix Model #: TDS220 SN: </a:t>
            </a:r>
            <a:r>
              <a:rPr lang="en-US" dirty="0" smtClean="0"/>
              <a:t>B083266</a:t>
            </a:r>
          </a:p>
          <a:p>
            <a:pPr marL="914400" lvl="2" indent="0">
              <a:buNone/>
            </a:pPr>
            <a:r>
              <a:rPr lang="en-US" dirty="0"/>
              <a:t>Function Generator Brand: GwInstek Model #: GFG-8210 SN: C705245</a:t>
            </a:r>
          </a:p>
          <a:p>
            <a:pPr marL="914400" lvl="2" indent="0">
              <a:buNone/>
            </a:pPr>
            <a:r>
              <a:rPr lang="en-US" dirty="0" smtClean="0"/>
              <a:t>GwInstek </a:t>
            </a:r>
            <a:r>
              <a:rPr lang="en-US" dirty="0"/>
              <a:t>LCR meter model#: LCR-819 SN#: E12099</a:t>
            </a:r>
          </a:p>
          <a:p>
            <a:pPr marL="914400" lvl="2" indent="0">
              <a:buFont typeface="Arial" panose="020B0604020202020204" pitchFamily="34" charset="0"/>
              <a:buNone/>
            </a:pPr>
            <a:r>
              <a:rPr lang="en-US" dirty="0" smtClean="0"/>
              <a:t>1 capacitor</a:t>
            </a:r>
          </a:p>
          <a:p>
            <a:pPr marL="914400" lvl="2" indent="0">
              <a:buFont typeface="Arial" panose="020B0604020202020204" pitchFamily="34" charset="0"/>
              <a:buNone/>
            </a:pPr>
            <a:r>
              <a:rPr lang="en-US" dirty="0" smtClean="0"/>
              <a:t>1resistors</a:t>
            </a:r>
          </a:p>
          <a:p>
            <a:r>
              <a:rPr lang="en-US" dirty="0" smtClean="0"/>
              <a:t>Research and Information</a:t>
            </a:r>
          </a:p>
          <a:p>
            <a:pPr marL="0" indent="0">
              <a:buNone/>
            </a:pPr>
            <a:r>
              <a:rPr lang="en-US" sz="1700" dirty="0" smtClean="0"/>
              <a:t> Low Pass Filters:</a:t>
            </a:r>
          </a:p>
          <a:p>
            <a:pPr marL="0" indent="0">
              <a:buNone/>
            </a:pPr>
            <a:r>
              <a:rPr lang="en-US" sz="1700" dirty="0" smtClean="0">
                <a:hlinkClick r:id="rId2"/>
              </a:rPr>
              <a:t>https</a:t>
            </a:r>
            <a:r>
              <a:rPr lang="en-US" sz="1700" dirty="0">
                <a:hlinkClick r:id="rId2"/>
              </a:rPr>
              <a:t>://online.ivytech.edu/webapps/blackboard/execute/content/file?cmd=view&amp;content_id=_29861188_1&amp;course_id=_</a:t>
            </a:r>
            <a:r>
              <a:rPr lang="en-US" sz="1700" dirty="0" smtClean="0">
                <a:hlinkClick r:id="rId2"/>
              </a:rPr>
              <a:t>864283_1</a:t>
            </a:r>
            <a:endParaRPr lang="en-US" sz="1700" dirty="0" smtClean="0"/>
          </a:p>
          <a:p>
            <a:pPr marL="0" indent="0">
              <a:buNone/>
            </a:pPr>
            <a:endParaRPr lang="en-US" sz="1700" dirty="0" smtClean="0"/>
          </a:p>
          <a:p>
            <a:pPr marL="0" indent="0">
              <a:buNone/>
            </a:pPr>
            <a:endParaRPr lang="en-US" sz="1600" dirty="0" smtClean="0"/>
          </a:p>
          <a:p>
            <a:pPr marL="457200" lvl="1" indent="0">
              <a:buNone/>
            </a:pPr>
            <a:endParaRPr lang="en-US" sz="1600" dirty="0"/>
          </a:p>
        </p:txBody>
      </p:sp>
      <p:pic>
        <p:nvPicPr>
          <p:cNvPr id="8" name="Picture 15" descr="low pass filter cut-off frequenc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9434" b="42633"/>
          <a:stretch/>
        </p:blipFill>
        <p:spPr bwMode="auto">
          <a:xfrm>
            <a:off x="1183888" y="5829201"/>
            <a:ext cx="1269380" cy="699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low pass filter gain in decibe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0617" y="5926499"/>
            <a:ext cx="24955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677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pPr algn="ctr"/>
            <a:r>
              <a:rPr lang="en-US" sz="4000" dirty="0" smtClean="0"/>
              <a:t>Lab 1 – Testing Resistors</a:t>
            </a:r>
            <a:endParaRPr lang="en-US" sz="4000" dirty="0"/>
          </a:p>
        </p:txBody>
      </p:sp>
      <p:sp>
        <p:nvSpPr>
          <p:cNvPr id="3" name="Content Placeholder 2"/>
          <p:cNvSpPr>
            <a:spLocks noGrp="1"/>
          </p:cNvSpPr>
          <p:nvPr>
            <p:ph idx="1"/>
          </p:nvPr>
        </p:nvSpPr>
        <p:spPr>
          <a:xfrm>
            <a:off x="838200" y="1162628"/>
            <a:ext cx="10515600" cy="2432627"/>
          </a:xfrm>
        </p:spPr>
        <p:txBody>
          <a:bodyPr>
            <a:normAutofit/>
          </a:bodyPr>
          <a:lstStyle/>
          <a:p>
            <a:pPr marL="0" indent="0" algn="ctr">
              <a:buNone/>
            </a:pPr>
            <a:r>
              <a:rPr lang="en-US" u="sng" dirty="0"/>
              <a:t>Procedures, Calculations, </a:t>
            </a:r>
            <a:r>
              <a:rPr lang="en-US" u="sng" dirty="0" smtClean="0"/>
              <a:t>Results, etc</a:t>
            </a:r>
            <a:r>
              <a:rPr lang="en-US" u="sng" dirty="0"/>
              <a:t>.</a:t>
            </a:r>
          </a:p>
          <a:p>
            <a:pPr marL="0" indent="0">
              <a:buNone/>
            </a:pPr>
            <a:r>
              <a:rPr lang="en-US" dirty="0" smtClean="0"/>
              <a:t>Procedure: The </a:t>
            </a:r>
            <a:r>
              <a:rPr lang="en-US" dirty="0" err="1" smtClean="0"/>
              <a:t>multimeter</a:t>
            </a:r>
            <a:r>
              <a:rPr lang="en-US" dirty="0" smtClean="0"/>
              <a:t> was turned on and the set to measure resistance. The resistance of the resistors was measured by placing the probes of the </a:t>
            </a:r>
            <a:r>
              <a:rPr lang="en-US" dirty="0" err="1" smtClean="0"/>
              <a:t>multimeter</a:t>
            </a:r>
            <a:r>
              <a:rPr lang="en-US" dirty="0" smtClean="0"/>
              <a:t> on each end of the resistor and reading the resistance.</a:t>
            </a:r>
            <a:endParaRPr lang="en-US" dirty="0"/>
          </a:p>
        </p:txBody>
      </p:sp>
      <p:sp>
        <p:nvSpPr>
          <p:cNvPr id="4" name="Footer Placeholder 3"/>
          <p:cNvSpPr>
            <a:spLocks noGrp="1"/>
          </p:cNvSpPr>
          <p:nvPr>
            <p:ph type="ftr" sz="quarter" idx="11"/>
          </p:nvPr>
        </p:nvSpPr>
        <p:spPr>
          <a:xfrm>
            <a:off x="838200" y="6360026"/>
            <a:ext cx="2350168" cy="365125"/>
          </a:xfrm>
        </p:spPr>
        <p:txBody>
          <a:bodyPr/>
          <a:lstStyle/>
          <a:p>
            <a:pPr algn="l"/>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pPr/>
              <a:t>5</a:t>
            </a:fld>
            <a:endParaRPr lang="en-US"/>
          </a:p>
        </p:txBody>
      </p:sp>
      <p:pic>
        <p:nvPicPr>
          <p:cNvPr id="8" name="Content Placeholder 5"/>
          <p:cNvPicPr>
            <a:picLocks noChangeAspect="1"/>
          </p:cNvPicPr>
          <p:nvPr/>
        </p:nvPicPr>
        <p:blipFill rotWithShape="1">
          <a:blip r:embed="rId2" cstate="print">
            <a:extLst>
              <a:ext uri="{28A0092B-C50C-407E-A947-70E740481C1C}">
                <a14:useLocalDpi xmlns:a14="http://schemas.microsoft.com/office/drawing/2010/main" val="0"/>
              </a:ext>
            </a:extLst>
          </a:blip>
          <a:srcRect r="24470"/>
          <a:stretch/>
        </p:blipFill>
        <p:spPr>
          <a:xfrm>
            <a:off x="5095100" y="3179618"/>
            <a:ext cx="4069041" cy="3023755"/>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r="26423"/>
          <a:stretch/>
        </p:blipFill>
        <p:spPr>
          <a:xfrm>
            <a:off x="1020086" y="3518076"/>
            <a:ext cx="3218892" cy="2455509"/>
          </a:xfrm>
          <a:prstGeom prst="rect">
            <a:avLst/>
          </a:prstGeom>
        </p:spPr>
      </p:pic>
    </p:spTree>
    <p:extLst>
      <p:ext uri="{BB962C8B-B14F-4D97-AF65-F5344CB8AC3E}">
        <p14:creationId xmlns:p14="http://schemas.microsoft.com/office/powerpoint/2010/main" val="401983945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50</a:t>
            </a:fld>
            <a:endParaRPr lang="en-US"/>
          </a:p>
        </p:txBody>
      </p:sp>
      <p:sp>
        <p:nvSpPr>
          <p:cNvPr id="6"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9- Filters</a:t>
            </a:r>
            <a:endParaRPr lang="en-US" sz="4000" dirty="0"/>
          </a:p>
        </p:txBody>
      </p:sp>
      <p:sp>
        <p:nvSpPr>
          <p:cNvPr id="12" name="Content Placeholder 5"/>
          <p:cNvSpPr txBox="1">
            <a:spLocks/>
          </p:cNvSpPr>
          <p:nvPr/>
        </p:nvSpPr>
        <p:spPr>
          <a:xfrm>
            <a:off x="838200" y="1552575"/>
            <a:ext cx="10515600" cy="46243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u="sng" dirty="0" smtClean="0"/>
              <a:t>Procedure:</a:t>
            </a:r>
          </a:p>
          <a:p>
            <a:pPr marL="0" indent="0" algn="ctr">
              <a:buNone/>
            </a:pPr>
            <a:r>
              <a:rPr lang="en-US" sz="1600" dirty="0" smtClean="0"/>
              <a:t>A resistor and a capacitor were put in series with each other like in the picture below. The </a:t>
            </a:r>
            <a:r>
              <a:rPr lang="en-US" sz="1600" dirty="0"/>
              <a:t>Function Generator </a:t>
            </a:r>
            <a:r>
              <a:rPr lang="en-US" sz="1600" dirty="0" smtClean="0"/>
              <a:t> was adjusted to </a:t>
            </a:r>
            <a:r>
              <a:rPr lang="en-US" sz="1600" dirty="0"/>
              <a:t>produce a 1Vpp, 10Hz sine </a:t>
            </a:r>
            <a:r>
              <a:rPr lang="en-US" sz="1600" dirty="0" smtClean="0"/>
              <a:t>wave and verified using </a:t>
            </a:r>
            <a:r>
              <a:rPr lang="en-US" sz="1600" dirty="0"/>
              <a:t>the scope</a:t>
            </a:r>
            <a:r>
              <a:rPr lang="en-US" sz="1600" dirty="0" smtClean="0"/>
              <a:t>.</a:t>
            </a:r>
            <a:r>
              <a:rPr lang="en-US" sz="1600" dirty="0"/>
              <a:t> </a:t>
            </a:r>
            <a:r>
              <a:rPr lang="en-US" sz="1600" dirty="0" smtClean="0"/>
              <a:t> </a:t>
            </a:r>
            <a:r>
              <a:rPr lang="en-US" sz="1600" dirty="0"/>
              <a:t>T</a:t>
            </a:r>
            <a:r>
              <a:rPr lang="en-US" sz="1600" dirty="0" smtClean="0"/>
              <a:t>he oscilloscope probes were attached </a:t>
            </a:r>
            <a:r>
              <a:rPr lang="en-US" sz="1600" dirty="0"/>
              <a:t>to </a:t>
            </a:r>
            <a:r>
              <a:rPr lang="en-US" sz="1600" u="sng" dirty="0"/>
              <a:t>both</a:t>
            </a:r>
            <a:r>
              <a:rPr lang="en-US" sz="1600" dirty="0"/>
              <a:t> the input and output of the circuit and connect the scope probe grounds to the ground or bottom side of the capacitor. B</a:t>
            </a:r>
            <a:r>
              <a:rPr lang="en-US" sz="1600" dirty="0" smtClean="0"/>
              <a:t>oth </a:t>
            </a:r>
            <a:r>
              <a:rPr lang="en-US" sz="1600" dirty="0"/>
              <a:t>Channel 1 &amp; 2 of the oscilloscope </a:t>
            </a:r>
            <a:r>
              <a:rPr lang="en-US" sz="1600" dirty="0" smtClean="0"/>
              <a:t>were set to </a:t>
            </a:r>
            <a:r>
              <a:rPr lang="en-US" sz="1600" dirty="0"/>
              <a:t>measure </a:t>
            </a:r>
            <a:r>
              <a:rPr lang="en-US" sz="1600" dirty="0" smtClean="0"/>
              <a:t>to </a:t>
            </a:r>
            <a:r>
              <a:rPr lang="en-US" sz="1600" b="1" dirty="0" err="1"/>
              <a:t>Vpp</a:t>
            </a:r>
            <a:r>
              <a:rPr lang="en-US" sz="1600" b="1" dirty="0"/>
              <a:t> </a:t>
            </a:r>
            <a:r>
              <a:rPr lang="en-US" sz="1600" dirty="0"/>
              <a:t>and </a:t>
            </a:r>
            <a:r>
              <a:rPr lang="en-US" sz="1600" b="1" dirty="0"/>
              <a:t>Frequency</a:t>
            </a:r>
            <a:r>
              <a:rPr lang="en-US" sz="1600" dirty="0"/>
              <a:t>. T</a:t>
            </a:r>
            <a:r>
              <a:rPr lang="en-US" sz="1600" dirty="0" smtClean="0"/>
              <a:t>he </a:t>
            </a:r>
            <a:r>
              <a:rPr lang="en-US" sz="1600" dirty="0"/>
              <a:t>frequency on the function generator </a:t>
            </a:r>
            <a:r>
              <a:rPr lang="en-US" sz="1600" dirty="0" smtClean="0"/>
              <a:t>was changed based </a:t>
            </a:r>
            <a:r>
              <a:rPr lang="en-US" sz="1600" dirty="0"/>
              <a:t>on the </a:t>
            </a:r>
            <a:r>
              <a:rPr lang="en-US" sz="1600" dirty="0" smtClean="0"/>
              <a:t>table given  and </a:t>
            </a:r>
            <a:r>
              <a:rPr lang="en-US" sz="1600" dirty="0"/>
              <a:t>the amplitude of the input and output </a:t>
            </a:r>
            <a:r>
              <a:rPr lang="en-US" sz="1600" dirty="0" smtClean="0"/>
              <a:t>voltages was measured.</a:t>
            </a:r>
            <a:r>
              <a:rPr lang="en-US" sz="1600" u="sng" dirty="0" smtClean="0"/>
              <a:t/>
            </a:r>
            <a:br>
              <a:rPr lang="en-US" sz="1600" u="sng" dirty="0" smtClean="0"/>
            </a:br>
            <a:endParaRPr lang="en-US" sz="1600" u="sng" dirty="0" smtClean="0"/>
          </a:p>
        </p:txBody>
      </p:sp>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9957" y="4991069"/>
            <a:ext cx="21717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81313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640147" y="6417803"/>
            <a:ext cx="4114800" cy="365125"/>
          </a:xfrm>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51</a:t>
            </a:fld>
            <a:endParaRPr lang="en-US"/>
          </a:p>
        </p:txBody>
      </p:sp>
      <p:sp>
        <p:nvSpPr>
          <p:cNvPr id="6" name="Title 1"/>
          <p:cNvSpPr txBox="1">
            <a:spLocks/>
          </p:cNvSpPr>
          <p:nvPr/>
        </p:nvSpPr>
        <p:spPr>
          <a:xfrm>
            <a:off x="439747" y="254642"/>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9- Filters</a:t>
            </a:r>
            <a:endParaRPr lang="en-US" sz="4000"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20969" r="31884"/>
          <a:stretch/>
        </p:blipFill>
        <p:spPr>
          <a:xfrm>
            <a:off x="8153400" y="4325356"/>
            <a:ext cx="3187860" cy="2075971"/>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5847"/>
          <a:stretch/>
        </p:blipFill>
        <p:spPr>
          <a:xfrm>
            <a:off x="8185140" y="5217380"/>
            <a:ext cx="1606951" cy="121632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1526" y="1000041"/>
            <a:ext cx="4451608" cy="2498574"/>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22747" r="10292"/>
          <a:stretch/>
        </p:blipFill>
        <p:spPr>
          <a:xfrm>
            <a:off x="7521526" y="2268444"/>
            <a:ext cx="1485443" cy="1245094"/>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2312" t="1863" r="36260" b="4960"/>
          <a:stretch/>
        </p:blipFill>
        <p:spPr>
          <a:xfrm rot="5400000">
            <a:off x="1122487" y="994945"/>
            <a:ext cx="2249463" cy="1915085"/>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8400" t="17355" r="11405" b="23106"/>
          <a:stretch/>
        </p:blipFill>
        <p:spPr>
          <a:xfrm>
            <a:off x="734091" y="4010865"/>
            <a:ext cx="4277748" cy="1699512"/>
          </a:xfrm>
          <a:prstGeom prst="rect">
            <a:avLst/>
          </a:prstGeom>
        </p:spPr>
      </p:pic>
      <p:sp>
        <p:nvSpPr>
          <p:cNvPr id="17" name="TextBox 16"/>
          <p:cNvSpPr txBox="1"/>
          <p:nvPr/>
        </p:nvSpPr>
        <p:spPr>
          <a:xfrm>
            <a:off x="1688941" y="5806154"/>
            <a:ext cx="2326511" cy="369332"/>
          </a:xfrm>
          <a:prstGeom prst="rect">
            <a:avLst/>
          </a:prstGeom>
          <a:noFill/>
        </p:spPr>
        <p:txBody>
          <a:bodyPr wrap="square" rtlCol="0">
            <a:spAutoFit/>
          </a:bodyPr>
          <a:lstStyle/>
          <a:p>
            <a:r>
              <a:rPr lang="en-US" dirty="0" smtClean="0"/>
              <a:t>Frequency response</a:t>
            </a:r>
            <a:endParaRPr lang="en-US" dirty="0"/>
          </a:p>
        </p:txBody>
      </p:sp>
      <p:sp>
        <p:nvSpPr>
          <p:cNvPr id="18" name="TextBox 17"/>
          <p:cNvSpPr txBox="1"/>
          <p:nvPr/>
        </p:nvSpPr>
        <p:spPr>
          <a:xfrm>
            <a:off x="8628836" y="643090"/>
            <a:ext cx="2326511" cy="369332"/>
          </a:xfrm>
          <a:prstGeom prst="rect">
            <a:avLst/>
          </a:prstGeom>
          <a:noFill/>
        </p:spPr>
        <p:txBody>
          <a:bodyPr wrap="square" rtlCol="0">
            <a:spAutoFit/>
          </a:bodyPr>
          <a:lstStyle/>
          <a:p>
            <a:r>
              <a:rPr lang="en-US" dirty="0" smtClean="0"/>
              <a:t>Testing the capacitor</a:t>
            </a:r>
            <a:endParaRPr lang="en-US" dirty="0"/>
          </a:p>
        </p:txBody>
      </p:sp>
      <p:sp>
        <p:nvSpPr>
          <p:cNvPr id="19" name="TextBox 18"/>
          <p:cNvSpPr txBox="1"/>
          <p:nvPr/>
        </p:nvSpPr>
        <p:spPr>
          <a:xfrm>
            <a:off x="8381037" y="3944627"/>
            <a:ext cx="2326511" cy="369332"/>
          </a:xfrm>
          <a:prstGeom prst="rect">
            <a:avLst/>
          </a:prstGeom>
          <a:noFill/>
        </p:spPr>
        <p:txBody>
          <a:bodyPr wrap="square" rtlCol="0">
            <a:spAutoFit/>
          </a:bodyPr>
          <a:lstStyle/>
          <a:p>
            <a:r>
              <a:rPr lang="en-US" dirty="0" smtClean="0"/>
              <a:t>Testing the resistor</a:t>
            </a:r>
            <a:endParaRPr lang="en-US" dirty="0"/>
          </a:p>
        </p:txBody>
      </p:sp>
      <p:sp>
        <p:nvSpPr>
          <p:cNvPr id="20" name="TextBox 19"/>
          <p:cNvSpPr txBox="1"/>
          <p:nvPr/>
        </p:nvSpPr>
        <p:spPr>
          <a:xfrm>
            <a:off x="756277" y="3610921"/>
            <a:ext cx="533399" cy="369332"/>
          </a:xfrm>
          <a:prstGeom prst="rect">
            <a:avLst/>
          </a:prstGeom>
          <a:noFill/>
        </p:spPr>
        <p:txBody>
          <a:bodyPr wrap="square" rtlCol="0">
            <a:spAutoFit/>
          </a:bodyPr>
          <a:lstStyle/>
          <a:p>
            <a:r>
              <a:rPr lang="en-US" dirty="0" smtClean="0"/>
              <a:t>Vin</a:t>
            </a:r>
            <a:endParaRPr lang="en-US" dirty="0"/>
          </a:p>
        </p:txBody>
      </p:sp>
      <p:sp>
        <p:nvSpPr>
          <p:cNvPr id="21" name="TextBox 20"/>
          <p:cNvSpPr txBox="1"/>
          <p:nvPr/>
        </p:nvSpPr>
        <p:spPr>
          <a:xfrm>
            <a:off x="79066" y="5032714"/>
            <a:ext cx="721362" cy="369332"/>
          </a:xfrm>
          <a:prstGeom prst="rect">
            <a:avLst/>
          </a:prstGeom>
          <a:noFill/>
        </p:spPr>
        <p:txBody>
          <a:bodyPr wrap="square" rtlCol="0">
            <a:spAutoFit/>
          </a:bodyPr>
          <a:lstStyle/>
          <a:p>
            <a:r>
              <a:rPr lang="en-US" dirty="0" err="1" smtClean="0"/>
              <a:t>Vout</a:t>
            </a:r>
            <a:endParaRPr lang="en-US" dirty="0"/>
          </a:p>
        </p:txBody>
      </p:sp>
      <p:cxnSp>
        <p:nvCxnSpPr>
          <p:cNvPr id="23" name="Straight Arrow Connector 22"/>
          <p:cNvCxnSpPr/>
          <p:nvPr/>
        </p:nvCxnSpPr>
        <p:spPr>
          <a:xfrm flipV="1">
            <a:off x="673925" y="5032714"/>
            <a:ext cx="612608" cy="1977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022976" y="3915088"/>
            <a:ext cx="354411" cy="5411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200181" y="3089506"/>
            <a:ext cx="2326511" cy="369332"/>
          </a:xfrm>
          <a:prstGeom prst="rect">
            <a:avLst/>
          </a:prstGeom>
          <a:noFill/>
        </p:spPr>
        <p:txBody>
          <a:bodyPr wrap="square" rtlCol="0">
            <a:spAutoFit/>
          </a:bodyPr>
          <a:lstStyle/>
          <a:p>
            <a:r>
              <a:rPr lang="en-US" dirty="0" smtClean="0"/>
              <a:t>Circuit Setup</a:t>
            </a:r>
            <a:endParaRPr lang="en-US" dirty="0"/>
          </a:p>
        </p:txBody>
      </p:sp>
    </p:spTree>
    <p:extLst>
      <p:ext uri="{BB962C8B-B14F-4D97-AF65-F5344CB8AC3E}">
        <p14:creationId xmlns:p14="http://schemas.microsoft.com/office/powerpoint/2010/main" val="2063071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52</a:t>
            </a:fld>
            <a:endParaRPr lang="en-US"/>
          </a:p>
        </p:txBody>
      </p:sp>
      <p:sp>
        <p:nvSpPr>
          <p:cNvPr id="8"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9- Filters</a:t>
            </a:r>
            <a:endParaRPr lang="en-US" sz="4000" dirty="0"/>
          </a:p>
        </p:txBody>
      </p:sp>
      <p:pic>
        <p:nvPicPr>
          <p:cNvPr id="10" name="Picture 9"/>
          <p:cNvPicPr>
            <a:picLocks noChangeAspect="1"/>
          </p:cNvPicPr>
          <p:nvPr/>
        </p:nvPicPr>
        <p:blipFill>
          <a:blip r:embed="rId2" cstate="print"/>
          <a:stretch>
            <a:fillRect/>
          </a:stretch>
        </p:blipFill>
        <p:spPr>
          <a:xfrm>
            <a:off x="838200" y="1159706"/>
            <a:ext cx="1091340" cy="814080"/>
          </a:xfrm>
          <a:prstGeom prst="rect">
            <a:avLst/>
          </a:prstGeom>
        </p:spPr>
      </p:pic>
      <p:pic>
        <p:nvPicPr>
          <p:cNvPr id="11" name="Picture 10"/>
          <p:cNvPicPr>
            <a:picLocks noChangeAspect="1"/>
          </p:cNvPicPr>
          <p:nvPr/>
        </p:nvPicPr>
        <p:blipFill>
          <a:blip r:embed="rId3" cstate="print"/>
          <a:stretch>
            <a:fillRect/>
          </a:stretch>
        </p:blipFill>
        <p:spPr>
          <a:xfrm>
            <a:off x="339313" y="2167495"/>
            <a:ext cx="2753972" cy="4192612"/>
          </a:xfrm>
          <a:prstGeom prst="rect">
            <a:avLst/>
          </a:prstGeom>
        </p:spPr>
      </p:pic>
      <p:pic>
        <p:nvPicPr>
          <p:cNvPr id="12" name="Picture 11"/>
          <p:cNvPicPr>
            <a:picLocks noChangeAspect="1"/>
          </p:cNvPicPr>
          <p:nvPr/>
        </p:nvPicPr>
        <p:blipFill>
          <a:blip r:embed="rId4" cstate="print"/>
          <a:stretch>
            <a:fillRect/>
          </a:stretch>
        </p:blipFill>
        <p:spPr>
          <a:xfrm>
            <a:off x="3321885" y="2167495"/>
            <a:ext cx="2621716" cy="4188855"/>
          </a:xfrm>
          <a:prstGeom prst="rect">
            <a:avLst/>
          </a:prstGeom>
        </p:spPr>
      </p:pic>
      <p:graphicFrame>
        <p:nvGraphicFramePr>
          <p:cNvPr id="13" name="Chart 12"/>
          <p:cNvGraphicFramePr>
            <a:graphicFrameLocks/>
          </p:cNvGraphicFramePr>
          <p:nvPr>
            <p:extLst>
              <p:ext uri="{D42A27DB-BD31-4B8C-83A1-F6EECF244321}">
                <p14:modId xmlns:p14="http://schemas.microsoft.com/office/powerpoint/2010/main" val="2486394735"/>
              </p:ext>
            </p:extLst>
          </p:nvPr>
        </p:nvGraphicFramePr>
        <p:xfrm>
          <a:off x="6882103" y="510092"/>
          <a:ext cx="4817385" cy="356581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hart 13"/>
          <p:cNvGraphicFramePr>
            <a:graphicFrameLocks/>
          </p:cNvGraphicFramePr>
          <p:nvPr>
            <p:extLst>
              <p:ext uri="{D42A27DB-BD31-4B8C-83A1-F6EECF244321}">
                <p14:modId xmlns:p14="http://schemas.microsoft.com/office/powerpoint/2010/main" val="3101364219"/>
              </p:ext>
            </p:extLst>
          </p:nvPr>
        </p:nvGraphicFramePr>
        <p:xfrm>
          <a:off x="7136779" y="3980984"/>
          <a:ext cx="4070253" cy="2877015"/>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Straight Connector 15"/>
          <p:cNvCxnSpPr/>
          <p:nvPr/>
        </p:nvCxnSpPr>
        <p:spPr>
          <a:xfrm>
            <a:off x="8972550" y="1159706"/>
            <a:ext cx="14288" cy="22978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870115" y="4500563"/>
            <a:ext cx="0" cy="18557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8986838" y="1283856"/>
            <a:ext cx="1171575" cy="3734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8870116" y="4720215"/>
            <a:ext cx="1112084" cy="1867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0153650" y="1099190"/>
            <a:ext cx="732255" cy="369332"/>
          </a:xfrm>
          <a:prstGeom prst="rect">
            <a:avLst/>
          </a:prstGeom>
          <a:noFill/>
        </p:spPr>
        <p:txBody>
          <a:bodyPr wrap="square" rtlCol="0">
            <a:spAutoFit/>
          </a:bodyPr>
          <a:lstStyle/>
          <a:p>
            <a:r>
              <a:rPr lang="en-US" dirty="0" smtClean="0"/>
              <a:t>-3dB</a:t>
            </a:r>
            <a:endParaRPr lang="en-US" dirty="0"/>
          </a:p>
        </p:txBody>
      </p:sp>
      <p:sp>
        <p:nvSpPr>
          <p:cNvPr id="28" name="TextBox 27"/>
          <p:cNvSpPr txBox="1"/>
          <p:nvPr/>
        </p:nvSpPr>
        <p:spPr>
          <a:xfrm>
            <a:off x="9982200" y="4522439"/>
            <a:ext cx="903705" cy="369332"/>
          </a:xfrm>
          <a:prstGeom prst="rect">
            <a:avLst/>
          </a:prstGeom>
          <a:noFill/>
        </p:spPr>
        <p:txBody>
          <a:bodyPr wrap="square" rtlCol="0">
            <a:spAutoFit/>
          </a:bodyPr>
          <a:lstStyle/>
          <a:p>
            <a:r>
              <a:rPr lang="en-US" dirty="0" smtClean="0"/>
              <a:t>350 Hz</a:t>
            </a:r>
            <a:endParaRPr lang="en-US" dirty="0"/>
          </a:p>
        </p:txBody>
      </p:sp>
    </p:spTree>
    <p:extLst>
      <p:ext uri="{BB962C8B-B14F-4D97-AF65-F5344CB8AC3E}">
        <p14:creationId xmlns:p14="http://schemas.microsoft.com/office/powerpoint/2010/main" val="41928716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838200" y="1376218"/>
            <a:ext cx="10515600" cy="4800745"/>
          </a:xfrm>
        </p:spPr>
        <p:txBody>
          <a:bodyPr/>
          <a:lstStyle/>
          <a:p>
            <a:pPr marL="0" indent="0" algn="ctr">
              <a:buNone/>
            </a:pPr>
            <a:r>
              <a:rPr lang="en-US" u="sng" dirty="0" smtClean="0"/>
              <a:t>Summary and Conclusions</a:t>
            </a:r>
          </a:p>
          <a:p>
            <a:pPr marL="457200" lvl="1" indent="0">
              <a:buNone/>
            </a:pPr>
            <a:r>
              <a:rPr lang="en-US" dirty="0" smtClean="0"/>
              <a:t>I learned that when capacitors and resistors are put in series with each other they can filter frequencies and depending on which way they are  arranged they can either filter high frequencies or low frequencies.</a:t>
            </a:r>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53</a:t>
            </a:fld>
            <a:endParaRPr lang="en-US"/>
          </a:p>
        </p:txBody>
      </p:sp>
      <p:sp>
        <p:nvSpPr>
          <p:cNvPr id="6"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9- Filters</a:t>
            </a:r>
            <a:endParaRPr lang="en-US" sz="4000" dirty="0"/>
          </a:p>
        </p:txBody>
      </p:sp>
    </p:spTree>
    <p:extLst>
      <p:ext uri="{BB962C8B-B14F-4D97-AF65-F5344CB8AC3E}">
        <p14:creationId xmlns:p14="http://schemas.microsoft.com/office/powerpoint/2010/main" val="15857745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t>Lab 10 – Changing a Square Wave to a Sine Wave</a:t>
            </a:r>
            <a:br>
              <a:rPr lang="en-US" dirty="0" smtClean="0"/>
            </a:br>
            <a:endParaRPr lang="en-US" dirty="0"/>
          </a:p>
        </p:txBody>
      </p:sp>
      <p:sp>
        <p:nvSpPr>
          <p:cNvPr id="4" name="Footer Placeholder 3"/>
          <p:cNvSpPr>
            <a:spLocks noGrp="1"/>
          </p:cNvSpPr>
          <p:nvPr>
            <p:ph type="ftr" sz="quarter" idx="11"/>
          </p:nvPr>
        </p:nvSpPr>
        <p:spPr>
          <a:xfrm>
            <a:off x="831850" y="6372058"/>
            <a:ext cx="2217821" cy="365125"/>
          </a:xfrm>
        </p:spPr>
        <p:txBody>
          <a:bodyPr/>
          <a:lstStyle/>
          <a:p>
            <a:pPr algn="l"/>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pPr/>
              <a:t>54</a:t>
            </a:fld>
            <a:endParaRPr lang="en-US"/>
          </a:p>
        </p:txBody>
      </p:sp>
    </p:spTree>
    <p:extLst>
      <p:ext uri="{BB962C8B-B14F-4D97-AF65-F5344CB8AC3E}">
        <p14:creationId xmlns:p14="http://schemas.microsoft.com/office/powerpoint/2010/main" val="133230706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55</a:t>
            </a:fld>
            <a:endParaRPr lang="en-US"/>
          </a:p>
        </p:txBody>
      </p:sp>
      <p:sp>
        <p:nvSpPr>
          <p:cNvPr id="6"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10- Changing a Square Wave to a Sine Wave</a:t>
            </a:r>
            <a:endParaRPr lang="en-US" sz="4000" dirty="0"/>
          </a:p>
        </p:txBody>
      </p:sp>
      <p:sp>
        <p:nvSpPr>
          <p:cNvPr id="7" name="Content Placeholder 2"/>
          <p:cNvSpPr txBox="1">
            <a:spLocks/>
          </p:cNvSpPr>
          <p:nvPr/>
        </p:nvSpPr>
        <p:spPr>
          <a:xfrm>
            <a:off x="989358" y="1283856"/>
            <a:ext cx="10515600" cy="47176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Objective</a:t>
            </a:r>
          </a:p>
          <a:p>
            <a:pPr marL="0" indent="0">
              <a:buNone/>
            </a:pPr>
            <a:r>
              <a:rPr lang="en-US" sz="1600" dirty="0" smtClean="0"/>
              <a:t>Build a circuit using only resistors and capacitors that converts a square wave into a sine wave.</a:t>
            </a:r>
          </a:p>
          <a:p>
            <a:pPr marL="0" indent="0">
              <a:buNone/>
            </a:pPr>
            <a:r>
              <a:rPr lang="en-US" sz="1900" dirty="0" smtClean="0"/>
              <a:t>	</a:t>
            </a:r>
            <a:r>
              <a:rPr lang="en-US" dirty="0" smtClean="0"/>
              <a:t>Equipment and Material</a:t>
            </a:r>
          </a:p>
          <a:p>
            <a:pPr marL="914400" lvl="2" indent="0">
              <a:buFont typeface="Arial" panose="020B0604020202020204" pitchFamily="34" charset="0"/>
              <a:buNone/>
            </a:pPr>
            <a:r>
              <a:rPr lang="en-US" dirty="0" smtClean="0"/>
              <a:t>Bench #6</a:t>
            </a:r>
          </a:p>
          <a:p>
            <a:pPr marL="914400" lvl="2" indent="0">
              <a:buNone/>
            </a:pPr>
            <a:r>
              <a:rPr lang="en-US" dirty="0" smtClean="0"/>
              <a:t>Table </a:t>
            </a:r>
            <a:r>
              <a:rPr lang="en-US" dirty="0"/>
              <a:t>Digital </a:t>
            </a:r>
            <a:r>
              <a:rPr lang="en-US" dirty="0" err="1"/>
              <a:t>Multimeter</a:t>
            </a:r>
            <a:r>
              <a:rPr lang="en-US" dirty="0"/>
              <a:t> Model # </a:t>
            </a:r>
            <a:r>
              <a:rPr lang="en-US" dirty="0" err="1"/>
              <a:t>GwINTEK</a:t>
            </a:r>
            <a:r>
              <a:rPr lang="en-US" dirty="0"/>
              <a:t> GDM-8245</a:t>
            </a:r>
          </a:p>
          <a:p>
            <a:pPr marL="914400" lvl="2" indent="0">
              <a:buNone/>
            </a:pPr>
            <a:r>
              <a:rPr lang="en-US" dirty="0"/>
              <a:t>Oscilloscope Brand: Tektronix Model #: TDS220 SN: </a:t>
            </a:r>
            <a:r>
              <a:rPr lang="en-US" dirty="0" smtClean="0"/>
              <a:t>B083266</a:t>
            </a:r>
          </a:p>
          <a:p>
            <a:pPr marL="914400" lvl="2" indent="0">
              <a:buNone/>
            </a:pPr>
            <a:r>
              <a:rPr lang="en-US" dirty="0"/>
              <a:t>Function Generator Brand: GwInstek Model #: GFG-8210 SN: C705245</a:t>
            </a:r>
          </a:p>
          <a:p>
            <a:pPr marL="914400" lvl="2" indent="0">
              <a:buNone/>
            </a:pPr>
            <a:r>
              <a:rPr lang="en-US" dirty="0" smtClean="0"/>
              <a:t>GwInstek </a:t>
            </a:r>
            <a:r>
              <a:rPr lang="en-US" dirty="0"/>
              <a:t>LCR meter model#: LCR-819 SN#: E12099</a:t>
            </a:r>
          </a:p>
          <a:p>
            <a:pPr marL="914400" lvl="2" indent="0">
              <a:buFont typeface="Arial" panose="020B0604020202020204" pitchFamily="34" charset="0"/>
              <a:buNone/>
            </a:pPr>
            <a:r>
              <a:rPr lang="en-US" dirty="0"/>
              <a:t>4</a:t>
            </a:r>
            <a:r>
              <a:rPr lang="en-US" dirty="0" smtClean="0"/>
              <a:t> capacitor</a:t>
            </a:r>
          </a:p>
          <a:p>
            <a:pPr marL="914400" lvl="2" indent="0">
              <a:buFont typeface="Arial" panose="020B0604020202020204" pitchFamily="34" charset="0"/>
              <a:buNone/>
            </a:pPr>
            <a:r>
              <a:rPr lang="en-US" dirty="0" smtClean="0"/>
              <a:t>4 resistors</a:t>
            </a:r>
          </a:p>
          <a:p>
            <a:r>
              <a:rPr lang="en-US" dirty="0" smtClean="0"/>
              <a:t>Research and Information</a:t>
            </a:r>
          </a:p>
          <a:p>
            <a:pPr marL="0" indent="0">
              <a:buNone/>
            </a:pPr>
            <a:r>
              <a:rPr lang="en-US" sz="1700" dirty="0" smtClean="0"/>
              <a:t>Changing a square wave into a </a:t>
            </a:r>
            <a:r>
              <a:rPr lang="en-US" sz="1700" dirty="0"/>
              <a:t>sine https://www.youtube.com/watch?v=IIDp0nfPrts</a:t>
            </a:r>
            <a:endParaRPr lang="en-US" sz="1700" dirty="0" smtClean="0"/>
          </a:p>
          <a:p>
            <a:pPr marL="0" indent="0">
              <a:buNone/>
            </a:pPr>
            <a:endParaRPr lang="en-US" sz="1600" dirty="0" smtClean="0"/>
          </a:p>
          <a:p>
            <a:pPr marL="457200" lvl="1" indent="0">
              <a:buNone/>
            </a:pPr>
            <a:endParaRPr lang="en-US" sz="1600" dirty="0"/>
          </a:p>
        </p:txBody>
      </p:sp>
    </p:spTree>
    <p:extLst>
      <p:ext uri="{BB962C8B-B14F-4D97-AF65-F5344CB8AC3E}">
        <p14:creationId xmlns:p14="http://schemas.microsoft.com/office/powerpoint/2010/main" val="41871141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56</a:t>
            </a:fld>
            <a:endParaRPr lang="en-US"/>
          </a:p>
        </p:txBody>
      </p:sp>
      <p:sp>
        <p:nvSpPr>
          <p:cNvPr id="6"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10- Changing a Square Wave to a Sine Wave</a:t>
            </a:r>
            <a:endParaRPr lang="en-US" sz="4000" dirty="0"/>
          </a:p>
        </p:txBody>
      </p:sp>
      <p:sp>
        <p:nvSpPr>
          <p:cNvPr id="7" name="Content Placeholder 5"/>
          <p:cNvSpPr txBox="1">
            <a:spLocks/>
          </p:cNvSpPr>
          <p:nvPr/>
        </p:nvSpPr>
        <p:spPr>
          <a:xfrm>
            <a:off x="838200" y="1552575"/>
            <a:ext cx="10515600" cy="46243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u="sng" dirty="0" smtClean="0"/>
              <a:t>Procedure:</a:t>
            </a:r>
          </a:p>
          <a:p>
            <a:pPr marL="0" indent="0" algn="ctr">
              <a:buNone/>
            </a:pPr>
            <a:r>
              <a:rPr lang="en-US" sz="1600" dirty="0" smtClean="0"/>
              <a:t>A circuit was built using the schematic below. The function generator was used as the 5V square wave. The input/output voltages were measured along with the frequency. </a:t>
            </a:r>
            <a:r>
              <a:rPr lang="en-US" sz="1600" u="sng" dirty="0" smtClean="0"/>
              <a:t/>
            </a:r>
            <a:br>
              <a:rPr lang="en-US" sz="1600" u="sng" dirty="0" smtClean="0"/>
            </a:br>
            <a:endParaRPr lang="en-US" sz="1600" u="sng" dirty="0" smtClean="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5365" y="3419346"/>
            <a:ext cx="4801270" cy="1848108"/>
          </a:xfrm>
          <a:prstGeom prst="rect">
            <a:avLst/>
          </a:prstGeom>
        </p:spPr>
      </p:pic>
    </p:spTree>
    <p:extLst>
      <p:ext uri="{BB962C8B-B14F-4D97-AF65-F5344CB8AC3E}">
        <p14:creationId xmlns:p14="http://schemas.microsoft.com/office/powerpoint/2010/main" val="38391418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pPr/>
              <a:t>57</a:t>
            </a:fld>
            <a:endParaRPr lang="en-US"/>
          </a:p>
        </p:txBody>
      </p:sp>
      <p:sp>
        <p:nvSpPr>
          <p:cNvPr id="6"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10- Changing a Square Wave to a Sine Wave</a:t>
            </a:r>
            <a:endParaRPr lang="en-US" sz="4000" dirty="0"/>
          </a:p>
        </p:txBody>
      </p:sp>
      <p:graphicFrame>
        <p:nvGraphicFramePr>
          <p:cNvPr id="8" name="Table 7"/>
          <p:cNvGraphicFramePr>
            <a:graphicFrameLocks noGrp="1"/>
          </p:cNvGraphicFramePr>
          <p:nvPr>
            <p:extLst>
              <p:ext uri="{D42A27DB-BD31-4B8C-83A1-F6EECF244321}">
                <p14:modId xmlns:p14="http://schemas.microsoft.com/office/powerpoint/2010/main" val="3914557880"/>
              </p:ext>
            </p:extLst>
          </p:nvPr>
        </p:nvGraphicFramePr>
        <p:xfrm>
          <a:off x="838200" y="2578172"/>
          <a:ext cx="1841500" cy="2867025"/>
        </p:xfrm>
        <a:graphic>
          <a:graphicData uri="http://schemas.openxmlformats.org/drawingml/2006/table">
            <a:tbl>
              <a:tblPr/>
              <a:tblGrid>
                <a:gridCol w="355600"/>
                <a:gridCol w="609600"/>
                <a:gridCol w="660400"/>
                <a:gridCol w="215900"/>
              </a:tblGrid>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Expected</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l" fontAlgn="b"/>
                      <a:r>
                        <a:rPr lang="en-US" sz="1100" b="0" i="0" u="none" strike="noStrike">
                          <a:solidFill>
                            <a:srgbClr val="000000"/>
                          </a:solidFill>
                          <a:effectLst/>
                          <a:latin typeface="Calibri" panose="020F0502020204030204" pitchFamily="34" charset="0"/>
                        </a:rPr>
                        <a:t>Measured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4.7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4.127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µF</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4.7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4.684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µF</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4.7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4.683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µF</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4.7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4.305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µF</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220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216.7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l-GR" sz="1100" b="0" i="0" u="none" strike="noStrike">
                          <a:solidFill>
                            <a:srgbClr val="000000"/>
                          </a:solidFill>
                          <a:effectLst/>
                          <a:latin typeface="Calibri" panose="020F0502020204030204" pitchFamily="34" charset="0"/>
                        </a:rPr>
                        <a:t>Ω</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220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216.1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l-GR" sz="1100" b="0" i="0" u="none" strike="noStrike">
                          <a:solidFill>
                            <a:srgbClr val="000000"/>
                          </a:solidFill>
                          <a:effectLst/>
                          <a:latin typeface="Calibri" panose="020F0502020204030204" pitchFamily="34" charset="0"/>
                        </a:rPr>
                        <a:t>Ω</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220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217.7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l-GR" sz="1100" b="0" i="0" u="none" strike="noStrike">
                          <a:solidFill>
                            <a:srgbClr val="000000"/>
                          </a:solidFill>
                          <a:effectLst/>
                          <a:latin typeface="Calibri" panose="020F0502020204030204" pitchFamily="34" charset="0"/>
                        </a:rPr>
                        <a:t>Ω</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820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818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l-GR" sz="1100" b="0" i="0" u="none" strike="noStrike">
                          <a:solidFill>
                            <a:srgbClr val="000000"/>
                          </a:solidFill>
                          <a:effectLst/>
                          <a:latin typeface="Calibri" panose="020F0502020204030204" pitchFamily="34" charset="0"/>
                        </a:rPr>
                        <a:t>Ω</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100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100.04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Hz</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90500">
                <a:tc>
                  <a:txBody>
                    <a:bodyPr/>
                    <a:lstStyle/>
                    <a:p>
                      <a:pPr algn="r" fontAlgn="b"/>
                      <a:r>
                        <a:rPr lang="en-US" sz="1100" b="0" i="0" u="none" strike="noStrike">
                          <a:solidFill>
                            <a:srgbClr val="000000"/>
                          </a:solidFill>
                          <a:effectLst/>
                          <a:latin typeface="Calibri" panose="020F0502020204030204" pitchFamily="34" charset="0"/>
                        </a:rPr>
                        <a:t>Vin</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5</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V</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200025">
                <a:tc>
                  <a:txBody>
                    <a:bodyPr/>
                    <a:lstStyle/>
                    <a:p>
                      <a:pPr algn="r" fontAlgn="b"/>
                      <a:r>
                        <a:rPr lang="en-US" sz="1100" b="0" i="0" u="none" strike="noStrike">
                          <a:solidFill>
                            <a:srgbClr val="000000"/>
                          </a:solidFill>
                          <a:effectLst/>
                          <a:latin typeface="Calibri" panose="020F0502020204030204" pitchFamily="34" charset="0"/>
                        </a:rPr>
                        <a:t>Vout</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0.5</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0.56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V</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bl>
          </a:graphicData>
        </a:graphic>
      </p:graphicFrame>
      <p:grpSp>
        <p:nvGrpSpPr>
          <p:cNvPr id="18" name="Group 17"/>
          <p:cNvGrpSpPr/>
          <p:nvPr/>
        </p:nvGrpSpPr>
        <p:grpSpPr>
          <a:xfrm>
            <a:off x="2990631" y="1438385"/>
            <a:ext cx="3390184" cy="1932358"/>
            <a:chOff x="3388216" y="1383168"/>
            <a:chExt cx="4232861" cy="2421371"/>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8216" y="1383168"/>
              <a:ext cx="4232861" cy="2375797"/>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0291" t="14186" r="29796" b="63751"/>
            <a:stretch/>
          </p:blipFill>
          <p:spPr>
            <a:xfrm>
              <a:off x="3388216" y="3401449"/>
              <a:ext cx="1950159" cy="403090"/>
            </a:xfrm>
            <a:prstGeom prst="rect">
              <a:avLst/>
            </a:prstGeom>
          </p:spPr>
        </p:pic>
      </p:grpSp>
      <p:grpSp>
        <p:nvGrpSpPr>
          <p:cNvPr id="17" name="Group 16"/>
          <p:cNvGrpSpPr/>
          <p:nvPr/>
        </p:nvGrpSpPr>
        <p:grpSpPr>
          <a:xfrm>
            <a:off x="3138861" y="3917118"/>
            <a:ext cx="2827383" cy="1540512"/>
            <a:chOff x="6022924" y="4037212"/>
            <a:chExt cx="4192886" cy="2330924"/>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2924" y="4037212"/>
              <a:ext cx="4152913" cy="2330924"/>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40291" t="23197" r="23866" b="56603"/>
            <a:stretch/>
          </p:blipFill>
          <p:spPr>
            <a:xfrm>
              <a:off x="8223446" y="4037212"/>
              <a:ext cx="1992364" cy="630188"/>
            </a:xfrm>
            <a:prstGeom prst="rect">
              <a:avLst/>
            </a:prstGeom>
          </p:spPr>
        </p:pic>
      </p:gr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45309" y="1404021"/>
            <a:ext cx="4208491" cy="2362119"/>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15171" r="26960" b="18568"/>
          <a:stretch/>
        </p:blipFill>
        <p:spPr>
          <a:xfrm>
            <a:off x="7956530" y="4040001"/>
            <a:ext cx="2586048" cy="2042487"/>
          </a:xfrm>
          <a:prstGeom prst="rect">
            <a:avLst/>
          </a:prstGeom>
        </p:spPr>
      </p:pic>
      <p:sp>
        <p:nvSpPr>
          <p:cNvPr id="19" name="TextBox 18"/>
          <p:cNvSpPr txBox="1"/>
          <p:nvPr/>
        </p:nvSpPr>
        <p:spPr>
          <a:xfrm>
            <a:off x="3345873" y="3370743"/>
            <a:ext cx="2593416" cy="369332"/>
          </a:xfrm>
          <a:prstGeom prst="rect">
            <a:avLst/>
          </a:prstGeom>
          <a:noFill/>
        </p:spPr>
        <p:txBody>
          <a:bodyPr wrap="square" rtlCol="0">
            <a:spAutoFit/>
          </a:bodyPr>
          <a:lstStyle/>
          <a:p>
            <a:r>
              <a:rPr lang="en-US" dirty="0" smtClean="0"/>
              <a:t>Testing the components</a:t>
            </a:r>
            <a:endParaRPr lang="en-US" dirty="0"/>
          </a:p>
        </p:txBody>
      </p:sp>
      <p:sp>
        <p:nvSpPr>
          <p:cNvPr id="20" name="TextBox 19"/>
          <p:cNvSpPr txBox="1"/>
          <p:nvPr/>
        </p:nvSpPr>
        <p:spPr>
          <a:xfrm>
            <a:off x="8153400" y="6082488"/>
            <a:ext cx="2389178" cy="369332"/>
          </a:xfrm>
          <a:prstGeom prst="rect">
            <a:avLst/>
          </a:prstGeom>
          <a:noFill/>
        </p:spPr>
        <p:txBody>
          <a:bodyPr wrap="square" rtlCol="0">
            <a:spAutoFit/>
          </a:bodyPr>
          <a:lstStyle/>
          <a:p>
            <a:r>
              <a:rPr lang="en-US" dirty="0" smtClean="0"/>
              <a:t>The completed circuit</a:t>
            </a:r>
            <a:endParaRPr lang="en-US" dirty="0"/>
          </a:p>
        </p:txBody>
      </p:sp>
      <p:sp>
        <p:nvSpPr>
          <p:cNvPr id="21" name="TextBox 20"/>
          <p:cNvSpPr txBox="1"/>
          <p:nvPr/>
        </p:nvSpPr>
        <p:spPr>
          <a:xfrm>
            <a:off x="6635993" y="1698348"/>
            <a:ext cx="509316" cy="369332"/>
          </a:xfrm>
          <a:prstGeom prst="rect">
            <a:avLst/>
          </a:prstGeom>
          <a:noFill/>
        </p:spPr>
        <p:txBody>
          <a:bodyPr wrap="square" rtlCol="0">
            <a:spAutoFit/>
          </a:bodyPr>
          <a:lstStyle/>
          <a:p>
            <a:r>
              <a:rPr lang="en-US" dirty="0" smtClean="0"/>
              <a:t>Vin</a:t>
            </a:r>
            <a:endParaRPr lang="en-US" dirty="0"/>
          </a:p>
        </p:txBody>
      </p:sp>
      <p:sp>
        <p:nvSpPr>
          <p:cNvPr id="22" name="TextBox 21"/>
          <p:cNvSpPr txBox="1"/>
          <p:nvPr/>
        </p:nvSpPr>
        <p:spPr>
          <a:xfrm>
            <a:off x="6590792" y="2701556"/>
            <a:ext cx="630889" cy="369332"/>
          </a:xfrm>
          <a:prstGeom prst="rect">
            <a:avLst/>
          </a:prstGeom>
          <a:noFill/>
        </p:spPr>
        <p:txBody>
          <a:bodyPr wrap="square" rtlCol="0">
            <a:spAutoFit/>
          </a:bodyPr>
          <a:lstStyle/>
          <a:p>
            <a:r>
              <a:rPr lang="en-US" dirty="0" err="1" smtClean="0"/>
              <a:t>Vout</a:t>
            </a:r>
            <a:endParaRPr lang="en-US" dirty="0"/>
          </a:p>
        </p:txBody>
      </p:sp>
      <p:cxnSp>
        <p:nvCxnSpPr>
          <p:cNvPr id="24" name="Straight Arrow Connector 23"/>
          <p:cNvCxnSpPr/>
          <p:nvPr/>
        </p:nvCxnSpPr>
        <p:spPr>
          <a:xfrm>
            <a:off x="7055427" y="2067680"/>
            <a:ext cx="1097973" cy="1767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7145309" y="2740154"/>
            <a:ext cx="811221" cy="1018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55743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838200" y="1376218"/>
            <a:ext cx="10515600" cy="4800745"/>
          </a:xfrm>
        </p:spPr>
        <p:txBody>
          <a:bodyPr/>
          <a:lstStyle/>
          <a:p>
            <a:pPr marL="0" indent="0" algn="ctr">
              <a:buNone/>
            </a:pPr>
            <a:r>
              <a:rPr lang="en-US" u="sng" dirty="0" smtClean="0"/>
              <a:t>Summary and Conclusions</a:t>
            </a:r>
          </a:p>
          <a:p>
            <a:pPr marL="0" indent="0" algn="ctr">
              <a:buNone/>
            </a:pPr>
            <a:r>
              <a:rPr lang="en-US" sz="1800" dirty="0" smtClean="0"/>
              <a:t>The sine wave was able to be created using 4 resistors in series and 4 capacitors in parallel. The wave that was created was stable and well rounded but the voltage level was dropped significantly resulting in a voltage that was only .5V.  </a:t>
            </a: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58</a:t>
            </a:fld>
            <a:endParaRPr lang="en-US"/>
          </a:p>
        </p:txBody>
      </p:sp>
      <p:sp>
        <p:nvSpPr>
          <p:cNvPr id="7"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10- Changing a Square Wave to a Sine Wave</a:t>
            </a:r>
            <a:endParaRPr lang="en-US" sz="4000" dirty="0"/>
          </a:p>
        </p:txBody>
      </p:sp>
    </p:spTree>
    <p:extLst>
      <p:ext uri="{BB962C8B-B14F-4D97-AF65-F5344CB8AC3E}">
        <p14:creationId xmlns:p14="http://schemas.microsoft.com/office/powerpoint/2010/main" val="14263752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t>Lab 11 – Troubleshooting Home Electronics/Testing TTL Chips</a:t>
            </a:r>
            <a:br>
              <a:rPr lang="en-US" dirty="0" smtClean="0"/>
            </a:br>
            <a:endParaRPr lang="en-US" dirty="0"/>
          </a:p>
        </p:txBody>
      </p:sp>
      <p:sp>
        <p:nvSpPr>
          <p:cNvPr id="4" name="Footer Placeholder 3"/>
          <p:cNvSpPr>
            <a:spLocks noGrp="1"/>
          </p:cNvSpPr>
          <p:nvPr>
            <p:ph type="ftr" sz="quarter" idx="11"/>
          </p:nvPr>
        </p:nvSpPr>
        <p:spPr>
          <a:xfrm>
            <a:off x="831850" y="6372058"/>
            <a:ext cx="2217821" cy="365125"/>
          </a:xfrm>
        </p:spPr>
        <p:txBody>
          <a:bodyPr/>
          <a:lstStyle/>
          <a:p>
            <a:pPr algn="l"/>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pPr/>
              <a:t>59</a:t>
            </a:fld>
            <a:endParaRPr lang="en-US"/>
          </a:p>
        </p:txBody>
      </p:sp>
    </p:spTree>
    <p:extLst>
      <p:ext uri="{BB962C8B-B14F-4D97-AF65-F5344CB8AC3E}">
        <p14:creationId xmlns:p14="http://schemas.microsoft.com/office/powerpoint/2010/main" val="13323070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6</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2712243092"/>
              </p:ext>
            </p:extLst>
          </p:nvPr>
        </p:nvGraphicFramePr>
        <p:xfrm>
          <a:off x="1854200" y="1452491"/>
          <a:ext cx="7950200" cy="962025"/>
        </p:xfrm>
        <a:graphic>
          <a:graphicData uri="http://schemas.openxmlformats.org/drawingml/2006/table">
            <a:tbl>
              <a:tblPr/>
              <a:tblGrid>
                <a:gridCol w="1066800"/>
                <a:gridCol w="1600200"/>
                <a:gridCol w="1104900"/>
                <a:gridCol w="1320800"/>
                <a:gridCol w="952500"/>
                <a:gridCol w="952500"/>
                <a:gridCol w="952500"/>
              </a:tblGrid>
              <a:tr h="190500">
                <a:tc>
                  <a:txBody>
                    <a:bodyPr/>
                    <a:lstStyle/>
                    <a:p>
                      <a:pPr algn="l" fontAlgn="b"/>
                      <a:r>
                        <a:rPr lang="en-US" sz="1100" b="0" i="0" u="none" strike="noStrike" dirty="0">
                          <a:solidFill>
                            <a:srgbClr val="000000"/>
                          </a:solidFill>
                          <a:effectLst/>
                          <a:latin typeface="Calibri" panose="020F0502020204030204" pitchFamily="34" charset="0"/>
                        </a:rPr>
                        <a:t>Resistor Number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Color code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Assumed Number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Assumend Tolerance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Tolerance Low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Measured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Tolerance High</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r" fontAlgn="b"/>
                      <a:r>
                        <a:rPr lang="en-US" sz="1100" b="0" i="0" u="none" strike="noStrike">
                          <a:solidFill>
                            <a:srgbClr val="000000"/>
                          </a:solidFill>
                          <a:effectLst/>
                          <a:latin typeface="Calibri" panose="020F0502020204030204" pitchFamily="34" charset="0"/>
                        </a:rPr>
                        <a:t>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Brown, Black Brown, Gold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r" fontAlgn="b"/>
                      <a:r>
                        <a:rPr lang="en-US" sz="1100" b="0" i="0" u="none" strike="noStrike">
                          <a:solidFill>
                            <a:srgbClr val="000000"/>
                          </a:solidFill>
                          <a:effectLst/>
                          <a:latin typeface="Calibri" panose="020F0502020204030204" pitchFamily="34" charset="0"/>
                        </a:rPr>
                        <a:t>105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Red,Red,Red,Gold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2090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2161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r" fontAlgn="b"/>
                      <a:r>
                        <a:rPr lang="en-US" sz="1100" b="0" i="0" u="none" strike="noStrike">
                          <a:solidFill>
                            <a:srgbClr val="000000"/>
                          </a:solidFill>
                          <a:effectLst/>
                          <a:latin typeface="Calibri" panose="020F0502020204030204" pitchFamily="34" charset="0"/>
                        </a:rPr>
                        <a:t>2310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a:solidFill>
                            <a:srgbClr val="000000"/>
                          </a:solidFill>
                          <a:effectLst/>
                          <a:latin typeface="Calibri" panose="020F0502020204030204" pitchFamily="34" charset="0"/>
                        </a:rPr>
                        <a:t>Red,Red,Brown, Green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Calibri" panose="020F0502020204030204" pitchFamily="34" charset="0"/>
                        </a:rPr>
                        <a:t>220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Calibri" panose="020F0502020204030204" pitchFamily="34" charset="0"/>
                        </a:rPr>
                        <a:t>0.50%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Calibri" panose="020F0502020204030204" pitchFamily="34" charset="0"/>
                        </a:rPr>
                        <a:t>218.9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Calibri" panose="020F0502020204030204" pitchFamily="34" charset="0"/>
                        </a:rPr>
                        <a:t>5122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221.1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200025">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Green,Brown,Red,Red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5100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4998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5122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70AD47"/>
                    </a:solidFill>
                  </a:tcPr>
                </a:tc>
                <a:tc>
                  <a:txBody>
                    <a:bodyPr/>
                    <a:lstStyle/>
                    <a:p>
                      <a:pPr algn="r" fontAlgn="b"/>
                      <a:r>
                        <a:rPr lang="en-US" sz="1100" b="0" i="0" u="none" strike="noStrike" dirty="0">
                          <a:solidFill>
                            <a:srgbClr val="000000"/>
                          </a:solidFill>
                          <a:effectLst/>
                          <a:latin typeface="Calibri" panose="020F0502020204030204" pitchFamily="34" charset="0"/>
                        </a:rPr>
                        <a:t>5202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sp>
        <p:nvSpPr>
          <p:cNvPr id="10" name="Content Placeholder 2"/>
          <p:cNvSpPr txBox="1">
            <a:spLocks/>
          </p:cNvSpPr>
          <p:nvPr/>
        </p:nvSpPr>
        <p:spPr>
          <a:xfrm>
            <a:off x="548166" y="2603789"/>
            <a:ext cx="10515600" cy="24326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smtClean="0"/>
              <a:t>The third resistor was measured with a hand-held </a:t>
            </a:r>
            <a:r>
              <a:rPr lang="en-US" sz="1600" dirty="0" err="1" smtClean="0"/>
              <a:t>multimeter</a:t>
            </a:r>
            <a:r>
              <a:rPr lang="en-US" sz="1600" dirty="0" smtClean="0"/>
              <a:t> and the result was 5.11 </a:t>
            </a:r>
            <a:r>
              <a:rPr lang="en-US" sz="1600" dirty="0" err="1" smtClean="0"/>
              <a:t>kohm</a:t>
            </a:r>
            <a:r>
              <a:rPr lang="en-US" sz="1600" dirty="0" smtClean="0"/>
              <a:t>.</a:t>
            </a:r>
            <a:r>
              <a:rPr lang="en-US" sz="1600" u="sng" dirty="0" smtClean="0"/>
              <a:t> </a:t>
            </a:r>
          </a:p>
        </p:txBody>
      </p:sp>
      <p:sp>
        <p:nvSpPr>
          <p:cNvPr id="11" name="Title 1"/>
          <p:cNvSpPr txBox="1">
            <a:spLocks/>
          </p:cNvSpPr>
          <p:nvPr/>
        </p:nvSpPr>
        <p:spPr>
          <a:xfrm>
            <a:off x="838200" y="365126"/>
            <a:ext cx="10515600" cy="91873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Lab 1 – Testing Resistors</a:t>
            </a:r>
            <a:br>
              <a:rPr lang="en-US" dirty="0" smtClean="0"/>
            </a:br>
            <a:endParaRPr lang="en-US" sz="2700" dirty="0"/>
          </a:p>
        </p:txBody>
      </p:sp>
    </p:spTree>
    <p:extLst>
      <p:ext uri="{BB962C8B-B14F-4D97-AF65-F5344CB8AC3E}">
        <p14:creationId xmlns:p14="http://schemas.microsoft.com/office/powerpoint/2010/main" val="6232118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60</a:t>
            </a:fld>
            <a:endParaRPr lang="en-US"/>
          </a:p>
        </p:txBody>
      </p:sp>
      <p:sp>
        <p:nvSpPr>
          <p:cNvPr id="6" name="Title 1"/>
          <p:cNvSpPr txBox="1">
            <a:spLocks/>
          </p:cNvSpPr>
          <p:nvPr/>
        </p:nvSpPr>
        <p:spPr>
          <a:xfrm>
            <a:off x="838200" y="365126"/>
            <a:ext cx="10515600" cy="91873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11-Troubleshoot Home Electronics/Test TTL Chips</a:t>
            </a:r>
            <a:endParaRPr lang="en-US" sz="4000" dirty="0"/>
          </a:p>
        </p:txBody>
      </p:sp>
      <p:sp>
        <p:nvSpPr>
          <p:cNvPr id="7" name="Content Placeholder 2"/>
          <p:cNvSpPr txBox="1">
            <a:spLocks/>
          </p:cNvSpPr>
          <p:nvPr/>
        </p:nvSpPr>
        <p:spPr>
          <a:xfrm>
            <a:off x="989358" y="1283856"/>
            <a:ext cx="10515600" cy="47176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Objective</a:t>
            </a:r>
          </a:p>
          <a:p>
            <a:pPr marL="0" indent="0">
              <a:buNone/>
            </a:pPr>
            <a:r>
              <a:rPr lang="en-US" sz="1600" dirty="0" smtClean="0"/>
              <a:t>Breadboard </a:t>
            </a:r>
            <a:r>
              <a:rPr lang="en-US" sz="1600" dirty="0"/>
              <a:t>a test circuit to test one chip at a time using 74LS00 series TTL chips from untested parts </a:t>
            </a:r>
            <a:r>
              <a:rPr lang="en-US" sz="1600" dirty="0" smtClean="0"/>
              <a:t>bin.</a:t>
            </a:r>
          </a:p>
          <a:p>
            <a:pPr marL="0" indent="0">
              <a:buNone/>
            </a:pPr>
            <a:r>
              <a:rPr lang="en-US" sz="1600" dirty="0"/>
              <a:t>Troubleshoot and fix home electronics</a:t>
            </a:r>
            <a:endParaRPr lang="en-US" sz="1600" dirty="0" smtClean="0"/>
          </a:p>
          <a:p>
            <a:pPr marL="0" indent="0">
              <a:buNone/>
            </a:pPr>
            <a:r>
              <a:rPr lang="en-US" sz="1900" dirty="0" smtClean="0"/>
              <a:t>	</a:t>
            </a:r>
            <a:r>
              <a:rPr lang="en-US" dirty="0" smtClean="0"/>
              <a:t>Equipment and Material</a:t>
            </a:r>
          </a:p>
          <a:p>
            <a:pPr marL="914400" lvl="2" indent="0">
              <a:buFont typeface="Arial" panose="020B0604020202020204" pitchFamily="34" charset="0"/>
              <a:buNone/>
            </a:pPr>
            <a:r>
              <a:rPr lang="en-US" dirty="0" smtClean="0"/>
              <a:t>Bench #6</a:t>
            </a:r>
          </a:p>
          <a:p>
            <a:pPr marL="914400" lvl="2" indent="0">
              <a:buFont typeface="Arial" panose="020B0604020202020204" pitchFamily="34" charset="0"/>
              <a:buNone/>
            </a:pPr>
            <a:r>
              <a:rPr lang="en-US" dirty="0" smtClean="0"/>
              <a:t>Wire</a:t>
            </a:r>
          </a:p>
          <a:p>
            <a:pPr marL="914400" lvl="2" indent="0">
              <a:buNone/>
            </a:pPr>
            <a:r>
              <a:rPr lang="en-US" dirty="0" smtClean="0"/>
              <a:t>DC Power Supply Model# HY1802D</a:t>
            </a:r>
          </a:p>
          <a:p>
            <a:pPr marL="914400" lvl="2" indent="0">
              <a:buFont typeface="Arial" panose="020B0604020202020204" pitchFamily="34" charset="0"/>
              <a:buNone/>
            </a:pPr>
            <a:r>
              <a:rPr lang="en-US" dirty="0" smtClean="0"/>
              <a:t>Tool kit</a:t>
            </a:r>
          </a:p>
          <a:p>
            <a:pPr marL="914400" lvl="2" indent="0">
              <a:buFont typeface="Arial" panose="020B0604020202020204" pitchFamily="34" charset="0"/>
              <a:buNone/>
            </a:pPr>
            <a:endParaRPr lang="en-US" dirty="0" smtClean="0"/>
          </a:p>
          <a:p>
            <a:r>
              <a:rPr lang="en-US" dirty="0" smtClean="0"/>
              <a:t>Research and Information</a:t>
            </a:r>
          </a:p>
          <a:p>
            <a:pPr marL="0" indent="0">
              <a:buNone/>
            </a:pPr>
            <a:endParaRPr lang="en-US" sz="1600" dirty="0" smtClean="0"/>
          </a:p>
          <a:p>
            <a:pPr marL="457200" lvl="1" indent="0">
              <a:buNone/>
            </a:pPr>
            <a:endParaRPr lang="en-US" sz="1600" dirty="0"/>
          </a:p>
        </p:txBody>
      </p:sp>
    </p:spTree>
    <p:extLst>
      <p:ext uri="{BB962C8B-B14F-4D97-AF65-F5344CB8AC3E}">
        <p14:creationId xmlns:p14="http://schemas.microsoft.com/office/powerpoint/2010/main" val="22962605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pPr/>
              <a:t>61</a:t>
            </a:fld>
            <a:endParaRPr lang="en-US"/>
          </a:p>
        </p:txBody>
      </p:sp>
      <p:sp>
        <p:nvSpPr>
          <p:cNvPr id="6" name="Title 1"/>
          <p:cNvSpPr txBox="1">
            <a:spLocks/>
          </p:cNvSpPr>
          <p:nvPr/>
        </p:nvSpPr>
        <p:spPr>
          <a:xfrm>
            <a:off x="838200" y="365126"/>
            <a:ext cx="10515600" cy="91873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11-Troubleshoot Home Electronics/Test TTL Chips</a:t>
            </a:r>
            <a:endParaRPr lang="en-US" sz="4000" dirty="0"/>
          </a:p>
        </p:txBody>
      </p:sp>
      <p:sp>
        <p:nvSpPr>
          <p:cNvPr id="8" name="Content Placeholder 5"/>
          <p:cNvSpPr txBox="1">
            <a:spLocks/>
          </p:cNvSpPr>
          <p:nvPr/>
        </p:nvSpPr>
        <p:spPr>
          <a:xfrm>
            <a:off x="1173125" y="1731962"/>
            <a:ext cx="10515600" cy="93055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u="sng" dirty="0" smtClean="0"/>
              <a:t>Procedure:</a:t>
            </a:r>
          </a:p>
          <a:p>
            <a:pPr marL="0" indent="0" algn="ctr">
              <a:buNone/>
            </a:pPr>
            <a:r>
              <a:rPr lang="en-US" sz="1600" dirty="0" smtClean="0"/>
              <a:t>A circuit was built to test 74LS00 chips. Each gate was tested on the chip to see if it worked.</a:t>
            </a:r>
            <a:r>
              <a:rPr lang="en-US" sz="1600" u="sng" dirty="0" smtClean="0"/>
              <a:t/>
            </a:r>
            <a:br>
              <a:rPr lang="en-US" sz="1600" u="sng" dirty="0" smtClean="0"/>
            </a:br>
            <a:endParaRPr lang="en-US" sz="1600" u="sng" dirty="0" smtClean="0"/>
          </a:p>
        </p:txBody>
      </p:sp>
      <p:sp>
        <p:nvSpPr>
          <p:cNvPr id="7" name="Content Placeholder 5"/>
          <p:cNvSpPr txBox="1">
            <a:spLocks/>
          </p:cNvSpPr>
          <p:nvPr/>
        </p:nvSpPr>
        <p:spPr>
          <a:xfrm>
            <a:off x="1280701" y="2906338"/>
            <a:ext cx="10515600" cy="29117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u="sng" dirty="0" smtClean="0"/>
              <a:t>Procedure:</a:t>
            </a:r>
          </a:p>
          <a:p>
            <a:pPr marL="0" indent="0" algn="ctr">
              <a:buNone/>
            </a:pPr>
            <a:r>
              <a:rPr lang="en-US" sz="1600" dirty="0" smtClean="0"/>
              <a:t>The Atari was plugged setup to play a game to see if it would work. Once it was hooked up it was discovered that it was not working. The gaming system was then unplugged from the outlet and from the TV and inspected. It was found that the coaxial cable that connects the game to the TV had been severed and was being held together with duck tape. The duck tape and the y-leads were removed so they could be replaced. It was also discovered that the prong in the coaxial cable had been pushed up into the socket. To fix this the socket was disassembled and the prong pushed back out. </a:t>
            </a:r>
            <a:r>
              <a:rPr lang="en-US" sz="1600" u="sng" dirty="0" smtClean="0"/>
              <a:t/>
            </a:r>
            <a:br>
              <a:rPr lang="en-US" sz="1600" u="sng" dirty="0" smtClean="0"/>
            </a:br>
            <a:endParaRPr lang="en-US" sz="1600" u="sng" dirty="0" smtClean="0"/>
          </a:p>
        </p:txBody>
      </p:sp>
    </p:spTree>
    <p:extLst>
      <p:ext uri="{BB962C8B-B14F-4D97-AF65-F5344CB8AC3E}">
        <p14:creationId xmlns:p14="http://schemas.microsoft.com/office/powerpoint/2010/main" val="5513163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68280" y="3756990"/>
            <a:ext cx="4156119" cy="2332737"/>
          </a:xfrm>
        </p:spPr>
      </p:pic>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62</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5657" y="1186885"/>
            <a:ext cx="3140182" cy="176250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3742547"/>
            <a:ext cx="3998259" cy="2244121"/>
          </a:xfrm>
          <a:prstGeom prst="rect">
            <a:avLst/>
          </a:prstGeom>
        </p:spPr>
      </p:pic>
      <p:sp>
        <p:nvSpPr>
          <p:cNvPr id="10" name="Title 1"/>
          <p:cNvSpPr txBox="1">
            <a:spLocks/>
          </p:cNvSpPr>
          <p:nvPr/>
        </p:nvSpPr>
        <p:spPr>
          <a:xfrm>
            <a:off x="838200" y="365126"/>
            <a:ext cx="10515600" cy="91873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11-Troubleshoot Home Electronics/Test TTL Chips</a:t>
            </a:r>
            <a:endParaRPr lang="en-US" sz="4000" dirty="0"/>
          </a:p>
        </p:txBody>
      </p:sp>
      <p:sp>
        <p:nvSpPr>
          <p:cNvPr id="11" name="TextBox 10"/>
          <p:cNvSpPr txBox="1"/>
          <p:nvPr/>
        </p:nvSpPr>
        <p:spPr>
          <a:xfrm>
            <a:off x="7353097" y="2949402"/>
            <a:ext cx="1575750" cy="369332"/>
          </a:xfrm>
          <a:prstGeom prst="rect">
            <a:avLst/>
          </a:prstGeom>
          <a:noFill/>
        </p:spPr>
        <p:txBody>
          <a:bodyPr wrap="square" rtlCol="0">
            <a:spAutoFit/>
          </a:bodyPr>
          <a:lstStyle/>
          <a:p>
            <a:r>
              <a:rPr lang="en-US" dirty="0" smtClean="0"/>
              <a:t>Input voltage</a:t>
            </a:r>
            <a:endParaRPr lang="en-US" dirty="0"/>
          </a:p>
        </p:txBody>
      </p:sp>
      <p:sp>
        <p:nvSpPr>
          <p:cNvPr id="12" name="TextBox 11"/>
          <p:cNvSpPr txBox="1"/>
          <p:nvPr/>
        </p:nvSpPr>
        <p:spPr>
          <a:xfrm>
            <a:off x="5058132" y="4634767"/>
            <a:ext cx="1575750" cy="369332"/>
          </a:xfrm>
          <a:prstGeom prst="rect">
            <a:avLst/>
          </a:prstGeom>
          <a:noFill/>
        </p:spPr>
        <p:txBody>
          <a:bodyPr wrap="square" rtlCol="0">
            <a:spAutoFit/>
          </a:bodyPr>
          <a:lstStyle/>
          <a:p>
            <a:r>
              <a:rPr lang="en-US" dirty="0" smtClean="0"/>
              <a:t>Circuit setup</a:t>
            </a:r>
            <a:endParaRPr lang="en-US" dirty="0"/>
          </a:p>
        </p:txBody>
      </p:sp>
      <p:sp>
        <p:nvSpPr>
          <p:cNvPr id="13" name="TextBox 12"/>
          <p:cNvSpPr txBox="1"/>
          <p:nvPr/>
        </p:nvSpPr>
        <p:spPr>
          <a:xfrm>
            <a:off x="1866698" y="6096014"/>
            <a:ext cx="1575750" cy="369332"/>
          </a:xfrm>
          <a:prstGeom prst="rect">
            <a:avLst/>
          </a:prstGeom>
          <a:noFill/>
        </p:spPr>
        <p:txBody>
          <a:bodyPr wrap="square" rtlCol="0">
            <a:spAutoFit/>
          </a:bodyPr>
          <a:lstStyle/>
          <a:p>
            <a:r>
              <a:rPr lang="en-US" dirty="0" smtClean="0"/>
              <a:t>LED on</a:t>
            </a:r>
            <a:endParaRPr lang="en-US" dirty="0"/>
          </a:p>
        </p:txBody>
      </p:sp>
      <p:sp>
        <p:nvSpPr>
          <p:cNvPr id="14" name="TextBox 13"/>
          <p:cNvSpPr txBox="1"/>
          <p:nvPr/>
        </p:nvSpPr>
        <p:spPr>
          <a:xfrm>
            <a:off x="8886067" y="6024296"/>
            <a:ext cx="1575750" cy="369332"/>
          </a:xfrm>
          <a:prstGeom prst="rect">
            <a:avLst/>
          </a:prstGeom>
          <a:noFill/>
        </p:spPr>
        <p:txBody>
          <a:bodyPr wrap="square" rtlCol="0">
            <a:spAutoFit/>
          </a:bodyPr>
          <a:lstStyle/>
          <a:p>
            <a:r>
              <a:rPr lang="en-US" dirty="0" smtClean="0"/>
              <a:t>LED off</a:t>
            </a:r>
            <a:endParaRPr lang="en-US" dirty="0"/>
          </a:p>
        </p:txBody>
      </p:sp>
    </p:spTree>
    <p:extLst>
      <p:ext uri="{BB962C8B-B14F-4D97-AF65-F5344CB8AC3E}">
        <p14:creationId xmlns:p14="http://schemas.microsoft.com/office/powerpoint/2010/main" val="36317622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63</a:t>
            </a:fld>
            <a:endParaRPr lang="en-US"/>
          </a:p>
        </p:txBody>
      </p:sp>
      <p:pic>
        <p:nvPicPr>
          <p:cNvPr id="1026" name="Picture 2"/>
          <p:cNvPicPr>
            <a:picLocks noChangeAspect="1" noChangeArrowheads="1"/>
          </p:cNvPicPr>
          <p:nvPr/>
        </p:nvPicPr>
        <p:blipFill>
          <a:blip r:embed="rId2" cstate="print"/>
          <a:srcRect l="34791" t="39488"/>
          <a:stretch>
            <a:fillRect/>
          </a:stretch>
        </p:blipFill>
        <p:spPr bwMode="auto">
          <a:xfrm>
            <a:off x="3003177" y="1033748"/>
            <a:ext cx="5558117" cy="3852352"/>
          </a:xfrm>
          <a:prstGeom prst="rect">
            <a:avLst/>
          </a:prstGeom>
          <a:noFill/>
          <a:ln w="9525">
            <a:noFill/>
            <a:miter lim="800000"/>
            <a:headEnd/>
            <a:tailEnd/>
          </a:ln>
          <a:effectLst/>
        </p:spPr>
      </p:pic>
      <p:sp>
        <p:nvSpPr>
          <p:cNvPr id="9" name="TextBox 8"/>
          <p:cNvSpPr txBox="1"/>
          <p:nvPr/>
        </p:nvSpPr>
        <p:spPr>
          <a:xfrm>
            <a:off x="4574037" y="4858885"/>
            <a:ext cx="2570833" cy="923330"/>
          </a:xfrm>
          <a:prstGeom prst="rect">
            <a:avLst/>
          </a:prstGeom>
          <a:noFill/>
        </p:spPr>
        <p:txBody>
          <a:bodyPr wrap="square" rtlCol="0">
            <a:spAutoFit/>
          </a:bodyPr>
          <a:lstStyle/>
          <a:p>
            <a:pPr algn="ctr"/>
            <a:r>
              <a:rPr lang="en-US" dirty="0" smtClean="0"/>
              <a:t>The wires once the old Y-leads had been removed.</a:t>
            </a:r>
            <a:endParaRPr lang="en-US" dirty="0"/>
          </a:p>
        </p:txBody>
      </p:sp>
      <p:sp>
        <p:nvSpPr>
          <p:cNvPr id="10" name="Title 1"/>
          <p:cNvSpPr txBox="1">
            <a:spLocks/>
          </p:cNvSpPr>
          <p:nvPr/>
        </p:nvSpPr>
        <p:spPr>
          <a:xfrm>
            <a:off x="838200" y="365126"/>
            <a:ext cx="10515600" cy="91873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11-Troubleshoot Home Electronics/Test TTL Chips</a:t>
            </a:r>
            <a:endParaRPr lang="en-US" sz="400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64</a:t>
            </a:fld>
            <a:endParaRPr lang="en-US"/>
          </a:p>
        </p:txBody>
      </p:sp>
      <p:sp>
        <p:nvSpPr>
          <p:cNvPr id="6" name="Title 1"/>
          <p:cNvSpPr txBox="1">
            <a:spLocks/>
          </p:cNvSpPr>
          <p:nvPr/>
        </p:nvSpPr>
        <p:spPr>
          <a:xfrm>
            <a:off x="838200" y="365126"/>
            <a:ext cx="10515600" cy="91873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11-Troubleshoot Home Electronics/Test TTL Chips</a:t>
            </a:r>
            <a:endParaRPr lang="en-US" sz="4000" dirty="0"/>
          </a:p>
        </p:txBody>
      </p:sp>
      <p:sp>
        <p:nvSpPr>
          <p:cNvPr id="7" name="Content Placeholder 2"/>
          <p:cNvSpPr>
            <a:spLocks noGrp="1"/>
          </p:cNvSpPr>
          <p:nvPr>
            <p:ph idx="1"/>
          </p:nvPr>
        </p:nvSpPr>
        <p:spPr>
          <a:xfrm>
            <a:off x="838200" y="1376218"/>
            <a:ext cx="10515600" cy="891853"/>
          </a:xfrm>
        </p:spPr>
        <p:txBody>
          <a:bodyPr/>
          <a:lstStyle/>
          <a:p>
            <a:pPr marL="0" indent="0" algn="ctr">
              <a:buNone/>
            </a:pPr>
            <a:r>
              <a:rPr lang="en-US" u="sng" dirty="0" smtClean="0"/>
              <a:t>Summary and Conclusions</a:t>
            </a:r>
          </a:p>
          <a:p>
            <a:pPr marL="0" indent="0" algn="ctr">
              <a:buNone/>
            </a:pPr>
            <a:r>
              <a:rPr lang="en-US" sz="1800" dirty="0" smtClean="0"/>
              <a:t>Once the TTL chips were tested there was a few chips that were found to have had bad gates. </a:t>
            </a:r>
          </a:p>
        </p:txBody>
      </p:sp>
      <p:sp>
        <p:nvSpPr>
          <p:cNvPr id="8" name="Content Placeholder 2"/>
          <p:cNvSpPr txBox="1">
            <a:spLocks/>
          </p:cNvSpPr>
          <p:nvPr/>
        </p:nvSpPr>
        <p:spPr>
          <a:xfrm>
            <a:off x="945776" y="2909183"/>
            <a:ext cx="10515600" cy="891853"/>
          </a:xfrm>
          <a:prstGeom prst="rect">
            <a:avLst/>
          </a:prstGeom>
        </p:spPr>
        <p:txBody>
          <a:bodyPr vert="horz">
            <a:normAutofit fontScale="92500" lnSpcReduction="20000"/>
          </a:bodyPr>
          <a:lstStyle/>
          <a:p>
            <a:pPr marL="0" marR="0" lvl="0" indent="0" algn="ctr"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n-US" sz="2600" b="0" i="0" u="sng" strike="noStrike" kern="1200" cap="none" spc="0" normalizeH="0" baseline="0" noProof="0" dirty="0" smtClean="0">
                <a:ln>
                  <a:noFill/>
                </a:ln>
                <a:solidFill>
                  <a:schemeClr val="tx1"/>
                </a:solidFill>
                <a:effectLst/>
                <a:uLnTx/>
                <a:uFillTx/>
                <a:latin typeface="+mn-lt"/>
                <a:ea typeface="+mn-ea"/>
                <a:cs typeface="+mn-cs"/>
              </a:rPr>
              <a:t>Summary and Conclusions</a:t>
            </a:r>
          </a:p>
          <a:p>
            <a:pPr marL="0" marR="0" lvl="0" indent="0" algn="ctr"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It was found that the </a:t>
            </a:r>
            <a:r>
              <a:rPr lang="en-US" noProof="0" dirty="0" smtClean="0"/>
              <a:t>A</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tari</a:t>
            </a:r>
            <a:r>
              <a:rPr kumimoji="0" lang="en-US" sz="1800" b="0" i="0" u="none" strike="noStrike" kern="1200" cap="none" spc="0" normalizeH="0" noProof="0" dirty="0" smtClean="0">
                <a:ln>
                  <a:noFill/>
                </a:ln>
                <a:solidFill>
                  <a:schemeClr val="tx1"/>
                </a:solidFill>
                <a:effectLst/>
                <a:uLnTx/>
                <a:uFillTx/>
                <a:latin typeface="+mn-lt"/>
                <a:ea typeface="+mn-ea"/>
                <a:cs typeface="+mn-cs"/>
              </a:rPr>
              <a:t> had to have </a:t>
            </a:r>
            <a:r>
              <a:rPr lang="en-US" dirty="0" smtClean="0"/>
              <a:t>the coaxial leads replaced as well as the center prong on the socket had to be pushed back up.</a:t>
            </a:r>
            <a:r>
              <a:rPr kumimoji="0" lang="en-US" sz="1800" b="0" i="0" u="none" strike="noStrike" kern="1200" cap="none" spc="0" normalizeH="0" noProof="0" dirty="0" smtClean="0">
                <a:ln>
                  <a:noFill/>
                </a:ln>
                <a:solidFill>
                  <a:schemeClr val="tx1"/>
                </a:solidFill>
                <a:effectLst/>
                <a:uLnTx/>
                <a:uFillTx/>
                <a:latin typeface="+mn-lt"/>
                <a:ea typeface="+mn-ea"/>
                <a:cs typeface="+mn-cs"/>
              </a:rPr>
              <a:t> </a:t>
            </a: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t>Lab 12 – </a:t>
            </a:r>
            <a:r>
              <a:rPr lang="en-US" dirty="0" err="1" smtClean="0"/>
              <a:t>Lissajous</a:t>
            </a:r>
            <a:r>
              <a:rPr lang="en-US" dirty="0" smtClean="0"/>
              <a:t> Patterns/Misc Troubleshooting </a:t>
            </a:r>
            <a:br>
              <a:rPr lang="en-US" dirty="0" smtClean="0"/>
            </a:br>
            <a:endParaRPr lang="en-US" dirty="0"/>
          </a:p>
        </p:txBody>
      </p:sp>
      <p:sp>
        <p:nvSpPr>
          <p:cNvPr id="4" name="Footer Placeholder 3"/>
          <p:cNvSpPr>
            <a:spLocks noGrp="1"/>
          </p:cNvSpPr>
          <p:nvPr>
            <p:ph type="ftr" sz="quarter" idx="11"/>
          </p:nvPr>
        </p:nvSpPr>
        <p:spPr>
          <a:xfrm>
            <a:off x="831850" y="6372058"/>
            <a:ext cx="2217821" cy="365125"/>
          </a:xfrm>
        </p:spPr>
        <p:txBody>
          <a:bodyPr/>
          <a:lstStyle/>
          <a:p>
            <a:pPr algn="l"/>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pPr/>
              <a:t>65</a:t>
            </a:fld>
            <a:endParaRPr lang="en-US"/>
          </a:p>
        </p:txBody>
      </p:sp>
    </p:spTree>
    <p:extLst>
      <p:ext uri="{BB962C8B-B14F-4D97-AF65-F5344CB8AC3E}">
        <p14:creationId xmlns:p14="http://schemas.microsoft.com/office/powerpoint/2010/main" val="133230706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66</a:t>
            </a:fld>
            <a:endParaRPr lang="en-US"/>
          </a:p>
        </p:txBody>
      </p:sp>
      <p:sp>
        <p:nvSpPr>
          <p:cNvPr id="6"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a:t>
            </a:r>
            <a:r>
              <a:rPr lang="en-US" sz="3700" dirty="0" smtClean="0"/>
              <a:t>12-</a:t>
            </a:r>
            <a:r>
              <a:rPr lang="en-US" sz="3700" dirty="0"/>
              <a:t>Lissajous Pattern/</a:t>
            </a:r>
            <a:r>
              <a:rPr lang="en-US" sz="3700" dirty="0" err="1"/>
              <a:t>Misc</a:t>
            </a:r>
            <a:r>
              <a:rPr lang="en-US" sz="3700" dirty="0"/>
              <a:t> </a:t>
            </a:r>
            <a:r>
              <a:rPr lang="en-US" sz="3700" dirty="0" smtClean="0"/>
              <a:t>Troubleshooting</a:t>
            </a:r>
            <a:endParaRPr lang="en-US" sz="3700" dirty="0"/>
          </a:p>
          <a:p>
            <a:pPr algn="ctr"/>
            <a:endParaRPr lang="en-US" sz="4000" dirty="0"/>
          </a:p>
        </p:txBody>
      </p:sp>
      <p:sp>
        <p:nvSpPr>
          <p:cNvPr id="7" name="Content Placeholder 2"/>
          <p:cNvSpPr txBox="1">
            <a:spLocks/>
          </p:cNvSpPr>
          <p:nvPr/>
        </p:nvSpPr>
        <p:spPr>
          <a:xfrm>
            <a:off x="989358" y="1283856"/>
            <a:ext cx="10515600" cy="471761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Objective</a:t>
            </a:r>
          </a:p>
          <a:p>
            <a:pPr marL="0" indent="0">
              <a:buNone/>
            </a:pPr>
            <a:r>
              <a:rPr lang="en-US" sz="1600" dirty="0" smtClean="0"/>
              <a:t>Research</a:t>
            </a:r>
            <a:r>
              <a:rPr lang="en-US" sz="1600" dirty="0"/>
              <a:t> a way to display a circle or ellipse on an oscilloscope, then demonstrate in the </a:t>
            </a:r>
            <a:r>
              <a:rPr lang="en-US" sz="1600" dirty="0" smtClean="0"/>
              <a:t>lab</a:t>
            </a:r>
          </a:p>
          <a:p>
            <a:pPr marL="0" indent="0">
              <a:buNone/>
            </a:pPr>
            <a:r>
              <a:rPr lang="en-US" sz="1600" dirty="0" smtClean="0"/>
              <a:t>Troubleshoot and fix home electronics</a:t>
            </a:r>
          </a:p>
          <a:p>
            <a:pPr marL="0" indent="0">
              <a:buNone/>
            </a:pPr>
            <a:endParaRPr lang="en-US" sz="1600" dirty="0" smtClean="0"/>
          </a:p>
          <a:p>
            <a:pPr marL="0" indent="0">
              <a:buNone/>
            </a:pPr>
            <a:r>
              <a:rPr lang="en-US" sz="1900" dirty="0" smtClean="0"/>
              <a:t>	</a:t>
            </a:r>
            <a:r>
              <a:rPr lang="en-US" dirty="0" smtClean="0"/>
              <a:t>Equipment and Material</a:t>
            </a:r>
          </a:p>
          <a:p>
            <a:pPr marL="914400" lvl="2" indent="0">
              <a:buFont typeface="Arial" panose="020B0604020202020204" pitchFamily="34" charset="0"/>
              <a:buNone/>
            </a:pPr>
            <a:r>
              <a:rPr lang="en-US" dirty="0" smtClean="0"/>
              <a:t>Bench #6</a:t>
            </a:r>
          </a:p>
          <a:p>
            <a:pPr marL="914400" lvl="2" indent="0">
              <a:buNone/>
            </a:pPr>
            <a:r>
              <a:rPr lang="en-US" dirty="0"/>
              <a:t>Oscilloscope Brand: Tektronix Model #: TDS220 SN: </a:t>
            </a:r>
            <a:r>
              <a:rPr lang="en-US" dirty="0" smtClean="0"/>
              <a:t>B083266</a:t>
            </a:r>
          </a:p>
          <a:p>
            <a:pPr marL="914400" lvl="2" indent="0">
              <a:buNone/>
            </a:pPr>
            <a:r>
              <a:rPr lang="en-US" dirty="0"/>
              <a:t>Function Generator Brand: GwInstek Model #: GFG-8210 SN: </a:t>
            </a:r>
            <a:r>
              <a:rPr lang="en-US" dirty="0" smtClean="0"/>
              <a:t>C705245</a:t>
            </a:r>
          </a:p>
          <a:p>
            <a:pPr marL="914400" lvl="2" indent="0">
              <a:buNone/>
            </a:pPr>
            <a:r>
              <a:rPr lang="en-US" dirty="0" smtClean="0"/>
              <a:t>Soldering iron Brand: Weller, Model#: WES51</a:t>
            </a:r>
          </a:p>
          <a:p>
            <a:pPr marL="914400" lvl="2" indent="0">
              <a:buNone/>
            </a:pPr>
            <a:endParaRPr lang="en-US" dirty="0"/>
          </a:p>
          <a:p>
            <a:pPr marL="914400" lvl="2" indent="0">
              <a:buNone/>
            </a:pPr>
            <a:endParaRPr lang="en-US" dirty="0" smtClean="0"/>
          </a:p>
          <a:p>
            <a:r>
              <a:rPr lang="en-US" dirty="0" smtClean="0"/>
              <a:t>Research and Information</a:t>
            </a:r>
          </a:p>
          <a:p>
            <a:pPr marL="0" indent="0">
              <a:buNone/>
            </a:pPr>
            <a:r>
              <a:rPr lang="en-US" dirty="0">
                <a:hlinkClick r:id="rId2"/>
              </a:rPr>
              <a:t>http://www.ohmpie.com/lissajous-curves</a:t>
            </a:r>
            <a:r>
              <a:rPr lang="en-US" dirty="0" smtClean="0">
                <a:hlinkClick r:id="rId2"/>
              </a:rPr>
              <a:t>/</a:t>
            </a:r>
            <a:endParaRPr lang="en-US" dirty="0" smtClean="0"/>
          </a:p>
          <a:p>
            <a:pPr marL="0" indent="0">
              <a:buNone/>
            </a:pPr>
            <a:r>
              <a:rPr lang="en-US" dirty="0"/>
              <a:t>http://www.mathcats.com/explore/lissajous/lissajous.html</a:t>
            </a:r>
            <a:endParaRPr lang="en-US" dirty="0" smtClean="0"/>
          </a:p>
          <a:p>
            <a:pPr marL="0" indent="0">
              <a:buNone/>
            </a:pPr>
            <a:endParaRPr lang="en-US" sz="1600" dirty="0" smtClean="0"/>
          </a:p>
          <a:p>
            <a:pPr marL="457200" lvl="1" indent="0">
              <a:buNone/>
            </a:pPr>
            <a:endParaRPr lang="en-US" sz="1600" dirty="0"/>
          </a:p>
        </p:txBody>
      </p:sp>
    </p:spTree>
    <p:extLst>
      <p:ext uri="{BB962C8B-B14F-4D97-AF65-F5344CB8AC3E}">
        <p14:creationId xmlns:p14="http://schemas.microsoft.com/office/powerpoint/2010/main" val="1832901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67</a:t>
            </a:fld>
            <a:endParaRPr lang="en-US"/>
          </a:p>
        </p:txBody>
      </p:sp>
      <p:sp>
        <p:nvSpPr>
          <p:cNvPr id="6" name="Content Placeholder 5"/>
          <p:cNvSpPr txBox="1">
            <a:spLocks/>
          </p:cNvSpPr>
          <p:nvPr/>
        </p:nvSpPr>
        <p:spPr>
          <a:xfrm>
            <a:off x="1173125" y="1731962"/>
            <a:ext cx="10515600" cy="129810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u="sng" dirty="0" smtClean="0"/>
              <a:t>Procedure:</a:t>
            </a:r>
          </a:p>
          <a:p>
            <a:pPr marL="0" indent="0" algn="ctr">
              <a:buNone/>
            </a:pPr>
            <a:r>
              <a:rPr lang="en-US" sz="1600" dirty="0" smtClean="0"/>
              <a:t>The coupling of the leads were set one to AC and one to DC. The function generator was turned on and the oscilloscope leads were attached to it. The frequency was adjusted until the oscilloscope had an ellipse appear on the screen. The persistence was adjusted to have a solid shape.</a:t>
            </a:r>
            <a:r>
              <a:rPr lang="en-US" sz="1600" u="sng" dirty="0" smtClean="0"/>
              <a:t/>
            </a:r>
            <a:br>
              <a:rPr lang="en-US" sz="1600" u="sng" dirty="0" smtClean="0"/>
            </a:br>
            <a:endParaRPr lang="en-US" sz="1600" u="sng" dirty="0" smtClean="0"/>
          </a:p>
        </p:txBody>
      </p:sp>
      <p:sp>
        <p:nvSpPr>
          <p:cNvPr id="7"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a:t>
            </a:r>
            <a:r>
              <a:rPr lang="en-US" sz="3700" dirty="0" smtClean="0"/>
              <a:t>12-</a:t>
            </a:r>
            <a:r>
              <a:rPr lang="en-US" sz="3700" dirty="0"/>
              <a:t>Lissajous Pattern/</a:t>
            </a:r>
            <a:r>
              <a:rPr lang="en-US" sz="3700" dirty="0" err="1"/>
              <a:t>Misc</a:t>
            </a:r>
            <a:r>
              <a:rPr lang="en-US" sz="3700" dirty="0"/>
              <a:t> </a:t>
            </a:r>
            <a:r>
              <a:rPr lang="en-US" sz="3700" dirty="0" smtClean="0"/>
              <a:t>Troubleshooting</a:t>
            </a:r>
            <a:endParaRPr lang="en-US" sz="3700" dirty="0"/>
          </a:p>
          <a:p>
            <a:pPr algn="ctr"/>
            <a:endParaRPr lang="en-US" sz="4000" dirty="0"/>
          </a:p>
        </p:txBody>
      </p:sp>
      <p:sp>
        <p:nvSpPr>
          <p:cNvPr id="8" name="Content Placeholder 5"/>
          <p:cNvSpPr txBox="1">
            <a:spLocks/>
          </p:cNvSpPr>
          <p:nvPr/>
        </p:nvSpPr>
        <p:spPr>
          <a:xfrm>
            <a:off x="1253808" y="3184244"/>
            <a:ext cx="10515600" cy="12981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u="sng" dirty="0" smtClean="0"/>
              <a:t>Procedure:</a:t>
            </a:r>
          </a:p>
          <a:p>
            <a:pPr marL="0" indent="0" algn="ctr">
              <a:buNone/>
            </a:pPr>
            <a:r>
              <a:rPr lang="en-US" sz="1600" dirty="0" smtClean="0"/>
              <a:t>The wires on the coaxial cable were tinned and new Y-leads were placed on the wires. The Y-leads were then attached back onto the socket. The Atari was then hooked back up to see if it would function. </a:t>
            </a:r>
            <a:r>
              <a:rPr lang="en-US" sz="1600" u="sng" dirty="0" smtClean="0"/>
              <a:t/>
            </a:r>
            <a:br>
              <a:rPr lang="en-US" sz="1600" u="sng" dirty="0" smtClean="0"/>
            </a:br>
            <a:endParaRPr lang="en-US" sz="1600" u="sng" dirty="0" smtClean="0"/>
          </a:p>
        </p:txBody>
      </p:sp>
    </p:spTree>
    <p:extLst>
      <p:ext uri="{BB962C8B-B14F-4D97-AF65-F5344CB8AC3E}">
        <p14:creationId xmlns:p14="http://schemas.microsoft.com/office/powerpoint/2010/main" val="23486463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68</a:t>
            </a:fld>
            <a:endParaRPr lang="en-US"/>
          </a:p>
        </p:txBody>
      </p:sp>
      <p:sp>
        <p:nvSpPr>
          <p:cNvPr id="6"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a:t>
            </a:r>
            <a:r>
              <a:rPr lang="en-US" sz="3700" dirty="0" smtClean="0"/>
              <a:t>12-</a:t>
            </a:r>
            <a:r>
              <a:rPr lang="en-US" sz="3700" dirty="0"/>
              <a:t>Lissajous Pattern/</a:t>
            </a:r>
            <a:r>
              <a:rPr lang="en-US" sz="3700" dirty="0" err="1"/>
              <a:t>Misc</a:t>
            </a:r>
            <a:r>
              <a:rPr lang="en-US" sz="3700" dirty="0"/>
              <a:t> </a:t>
            </a:r>
            <a:r>
              <a:rPr lang="en-US" sz="3700" dirty="0" smtClean="0"/>
              <a:t>Troubleshooting</a:t>
            </a:r>
            <a:endParaRPr lang="en-US" sz="3700" dirty="0"/>
          </a:p>
          <a:p>
            <a:pPr algn="ctr"/>
            <a:endParaRPr lang="en-US" sz="4000"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7057" y="1501894"/>
            <a:ext cx="3251469" cy="1824967"/>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1503" y="1641775"/>
            <a:ext cx="2753027" cy="1545204"/>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5125" y="3938482"/>
            <a:ext cx="3444707" cy="1933426"/>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0046" y="3938482"/>
            <a:ext cx="3498343" cy="1963531"/>
          </a:xfrm>
          <a:prstGeom prst="rect">
            <a:avLst/>
          </a:prstGeom>
        </p:spPr>
      </p:pic>
      <p:sp>
        <p:nvSpPr>
          <p:cNvPr id="14" name="TextBox 13"/>
          <p:cNvSpPr txBox="1"/>
          <p:nvPr/>
        </p:nvSpPr>
        <p:spPr>
          <a:xfrm>
            <a:off x="1940562" y="5871908"/>
            <a:ext cx="2753832" cy="369332"/>
          </a:xfrm>
          <a:prstGeom prst="rect">
            <a:avLst/>
          </a:prstGeom>
          <a:noFill/>
        </p:spPr>
        <p:txBody>
          <a:bodyPr wrap="square" rtlCol="0">
            <a:spAutoFit/>
          </a:bodyPr>
          <a:lstStyle/>
          <a:p>
            <a:r>
              <a:rPr lang="en-US" dirty="0" smtClean="0"/>
              <a:t>Without the persistence on</a:t>
            </a:r>
            <a:endParaRPr lang="en-US" dirty="0"/>
          </a:p>
        </p:txBody>
      </p:sp>
      <p:sp>
        <p:nvSpPr>
          <p:cNvPr id="15" name="TextBox 14"/>
          <p:cNvSpPr txBox="1"/>
          <p:nvPr/>
        </p:nvSpPr>
        <p:spPr>
          <a:xfrm>
            <a:off x="6405287" y="5871908"/>
            <a:ext cx="3496226" cy="369332"/>
          </a:xfrm>
          <a:prstGeom prst="rect">
            <a:avLst/>
          </a:prstGeom>
          <a:noFill/>
        </p:spPr>
        <p:txBody>
          <a:bodyPr wrap="square" rtlCol="0">
            <a:spAutoFit/>
          </a:bodyPr>
          <a:lstStyle/>
          <a:p>
            <a:r>
              <a:rPr lang="en-US" dirty="0" smtClean="0"/>
              <a:t>With the persistence set to 5sec</a:t>
            </a:r>
            <a:endParaRPr lang="en-US" dirty="0"/>
          </a:p>
        </p:txBody>
      </p:sp>
      <p:sp>
        <p:nvSpPr>
          <p:cNvPr id="16" name="TextBox 15"/>
          <p:cNvSpPr txBox="1"/>
          <p:nvPr/>
        </p:nvSpPr>
        <p:spPr>
          <a:xfrm>
            <a:off x="6837057" y="3299479"/>
            <a:ext cx="3496226" cy="369332"/>
          </a:xfrm>
          <a:prstGeom prst="rect">
            <a:avLst/>
          </a:prstGeom>
          <a:noFill/>
        </p:spPr>
        <p:txBody>
          <a:bodyPr wrap="square" rtlCol="0">
            <a:spAutoFit/>
          </a:bodyPr>
          <a:lstStyle/>
          <a:p>
            <a:r>
              <a:rPr lang="en-US" dirty="0" smtClean="0"/>
              <a:t>Function generation set up</a:t>
            </a:r>
            <a:endParaRPr lang="en-US" dirty="0"/>
          </a:p>
        </p:txBody>
      </p:sp>
      <p:sp>
        <p:nvSpPr>
          <p:cNvPr id="17" name="TextBox 16"/>
          <p:cNvSpPr txBox="1"/>
          <p:nvPr/>
        </p:nvSpPr>
        <p:spPr>
          <a:xfrm>
            <a:off x="2467559" y="3175566"/>
            <a:ext cx="3496226" cy="369332"/>
          </a:xfrm>
          <a:prstGeom prst="rect">
            <a:avLst/>
          </a:prstGeom>
          <a:noFill/>
        </p:spPr>
        <p:txBody>
          <a:bodyPr wrap="square" rtlCol="0">
            <a:spAutoFit/>
          </a:bodyPr>
          <a:lstStyle/>
          <a:p>
            <a:r>
              <a:rPr lang="en-US" dirty="0" smtClean="0"/>
              <a:t>Lead set up</a:t>
            </a:r>
            <a:endParaRPr lang="en-US" dirty="0"/>
          </a:p>
        </p:txBody>
      </p:sp>
    </p:spTree>
    <p:extLst>
      <p:ext uri="{BB962C8B-B14F-4D97-AF65-F5344CB8AC3E}">
        <p14:creationId xmlns:p14="http://schemas.microsoft.com/office/powerpoint/2010/main" val="11329352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69</a:t>
            </a:fld>
            <a:endParaRPr lang="en-US"/>
          </a:p>
        </p:txBody>
      </p:sp>
      <p:pic>
        <p:nvPicPr>
          <p:cNvPr id="7" name="Picture 4"/>
          <p:cNvPicPr>
            <a:picLocks noChangeAspect="1" noChangeArrowheads="1"/>
          </p:cNvPicPr>
          <p:nvPr/>
        </p:nvPicPr>
        <p:blipFill>
          <a:blip r:embed="rId2" cstate="print"/>
          <a:srcRect/>
          <a:stretch>
            <a:fillRect/>
          </a:stretch>
        </p:blipFill>
        <p:spPr bwMode="auto">
          <a:xfrm rot="5400000">
            <a:off x="-281741" y="2428091"/>
            <a:ext cx="3686131" cy="2753221"/>
          </a:xfrm>
          <a:prstGeom prst="rect">
            <a:avLst/>
          </a:prstGeom>
          <a:noFill/>
          <a:ln w="9525">
            <a:noFill/>
            <a:miter lim="800000"/>
            <a:headEnd/>
            <a:tailEnd/>
          </a:ln>
          <a:effectLst/>
        </p:spPr>
      </p:pic>
      <p:pic>
        <p:nvPicPr>
          <p:cNvPr id="8" name="Picture 5"/>
          <p:cNvPicPr>
            <a:picLocks noChangeAspect="1" noChangeArrowheads="1"/>
          </p:cNvPicPr>
          <p:nvPr/>
        </p:nvPicPr>
        <p:blipFill>
          <a:blip r:embed="rId3" cstate="print"/>
          <a:srcRect/>
          <a:stretch>
            <a:fillRect/>
          </a:stretch>
        </p:blipFill>
        <p:spPr bwMode="auto">
          <a:xfrm rot="5400000">
            <a:off x="8229803" y="1680334"/>
            <a:ext cx="3998258" cy="2986353"/>
          </a:xfrm>
          <a:prstGeom prst="rect">
            <a:avLst/>
          </a:prstGeom>
          <a:noFill/>
          <a:ln w="9525">
            <a:noFill/>
            <a:miter lim="800000"/>
            <a:headEnd/>
            <a:tailEnd/>
          </a:ln>
          <a:effectLst/>
        </p:spPr>
      </p:pic>
      <p:pic>
        <p:nvPicPr>
          <p:cNvPr id="9" name="Picture 6"/>
          <p:cNvPicPr>
            <a:picLocks noChangeAspect="1" noChangeArrowheads="1"/>
          </p:cNvPicPr>
          <p:nvPr/>
        </p:nvPicPr>
        <p:blipFill>
          <a:blip r:embed="rId4" cstate="print"/>
          <a:srcRect/>
          <a:stretch>
            <a:fillRect/>
          </a:stretch>
        </p:blipFill>
        <p:spPr bwMode="auto">
          <a:xfrm>
            <a:off x="3164543" y="1392262"/>
            <a:ext cx="2816890" cy="2103973"/>
          </a:xfrm>
          <a:prstGeom prst="rect">
            <a:avLst/>
          </a:prstGeom>
          <a:noFill/>
          <a:ln w="9525">
            <a:noFill/>
            <a:miter lim="800000"/>
            <a:headEnd/>
            <a:tailEnd/>
          </a:ln>
          <a:effectLst/>
        </p:spPr>
      </p:pic>
      <p:pic>
        <p:nvPicPr>
          <p:cNvPr id="10" name="Picture 2"/>
          <p:cNvPicPr>
            <a:picLocks noChangeAspect="1" noChangeArrowheads="1"/>
          </p:cNvPicPr>
          <p:nvPr/>
        </p:nvPicPr>
        <p:blipFill>
          <a:blip r:embed="rId5" cstate="print"/>
          <a:srcRect/>
          <a:stretch>
            <a:fillRect/>
          </a:stretch>
        </p:blipFill>
        <p:spPr bwMode="auto">
          <a:xfrm rot="5400000">
            <a:off x="5928262" y="3601238"/>
            <a:ext cx="2884119" cy="2154188"/>
          </a:xfrm>
          <a:prstGeom prst="rect">
            <a:avLst/>
          </a:prstGeom>
          <a:noFill/>
          <a:ln w="9525">
            <a:noFill/>
            <a:miter lim="800000"/>
            <a:headEnd/>
            <a:tailEnd/>
          </a:ln>
          <a:effectLst/>
        </p:spPr>
      </p:pic>
      <p:sp>
        <p:nvSpPr>
          <p:cNvPr id="11"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a:t>
            </a:r>
            <a:r>
              <a:rPr lang="en-US" sz="3700" dirty="0" smtClean="0"/>
              <a:t>12-</a:t>
            </a:r>
            <a:r>
              <a:rPr lang="en-US" sz="3700" dirty="0"/>
              <a:t>Lissajous Pattern/</a:t>
            </a:r>
            <a:r>
              <a:rPr lang="en-US" sz="3700" dirty="0" err="1"/>
              <a:t>Misc</a:t>
            </a:r>
            <a:r>
              <a:rPr lang="en-US" sz="3700" dirty="0"/>
              <a:t> </a:t>
            </a:r>
            <a:r>
              <a:rPr lang="en-US" sz="3700" dirty="0" smtClean="0"/>
              <a:t>Troubleshooting</a:t>
            </a:r>
            <a:endParaRPr lang="en-US" sz="3700" dirty="0"/>
          </a:p>
          <a:p>
            <a:pPr algn="ctr"/>
            <a:endParaRPr lang="en-US" sz="4000" dirty="0"/>
          </a:p>
        </p:txBody>
      </p:sp>
      <p:sp>
        <p:nvSpPr>
          <p:cNvPr id="13" name="TextBox 12"/>
          <p:cNvSpPr txBox="1"/>
          <p:nvPr/>
        </p:nvSpPr>
        <p:spPr>
          <a:xfrm>
            <a:off x="434491" y="5665720"/>
            <a:ext cx="2434215" cy="646331"/>
          </a:xfrm>
          <a:prstGeom prst="rect">
            <a:avLst/>
          </a:prstGeom>
          <a:noFill/>
        </p:spPr>
        <p:txBody>
          <a:bodyPr wrap="square" rtlCol="0">
            <a:spAutoFit/>
          </a:bodyPr>
          <a:lstStyle/>
          <a:p>
            <a:pPr algn="ctr"/>
            <a:r>
              <a:rPr lang="en-US" dirty="0" smtClean="0"/>
              <a:t>The plug with new Y-Leads.</a:t>
            </a:r>
            <a:endParaRPr lang="en-US" dirty="0"/>
          </a:p>
        </p:txBody>
      </p:sp>
      <p:sp>
        <p:nvSpPr>
          <p:cNvPr id="14" name="TextBox 13"/>
          <p:cNvSpPr txBox="1"/>
          <p:nvPr/>
        </p:nvSpPr>
        <p:spPr>
          <a:xfrm>
            <a:off x="8843385" y="5154732"/>
            <a:ext cx="2753832" cy="646331"/>
          </a:xfrm>
          <a:prstGeom prst="rect">
            <a:avLst/>
          </a:prstGeom>
          <a:noFill/>
        </p:spPr>
        <p:txBody>
          <a:bodyPr wrap="square" rtlCol="0">
            <a:spAutoFit/>
          </a:bodyPr>
          <a:lstStyle/>
          <a:p>
            <a:pPr algn="ctr"/>
            <a:r>
              <a:rPr lang="en-US" dirty="0" smtClean="0"/>
              <a:t>The screen once the Atari was turned on</a:t>
            </a:r>
            <a:endParaRPr lang="en-US" dirty="0"/>
          </a:p>
        </p:txBody>
      </p:sp>
      <p:sp>
        <p:nvSpPr>
          <p:cNvPr id="15" name="TextBox 14"/>
          <p:cNvSpPr txBox="1"/>
          <p:nvPr/>
        </p:nvSpPr>
        <p:spPr>
          <a:xfrm>
            <a:off x="6422916" y="6104992"/>
            <a:ext cx="2039767" cy="369332"/>
          </a:xfrm>
          <a:prstGeom prst="rect">
            <a:avLst/>
          </a:prstGeom>
          <a:noFill/>
        </p:spPr>
        <p:txBody>
          <a:bodyPr wrap="square" rtlCol="0">
            <a:spAutoFit/>
          </a:bodyPr>
          <a:lstStyle/>
          <a:p>
            <a:pPr algn="ctr"/>
            <a:r>
              <a:rPr lang="en-US" dirty="0" smtClean="0"/>
              <a:t>Complete setup</a:t>
            </a:r>
            <a:endParaRPr lang="en-US" dirty="0"/>
          </a:p>
        </p:txBody>
      </p:sp>
      <p:sp>
        <p:nvSpPr>
          <p:cNvPr id="16" name="TextBox 15"/>
          <p:cNvSpPr txBox="1"/>
          <p:nvPr/>
        </p:nvSpPr>
        <p:spPr>
          <a:xfrm>
            <a:off x="3401808" y="3469367"/>
            <a:ext cx="2434215" cy="923330"/>
          </a:xfrm>
          <a:prstGeom prst="rect">
            <a:avLst/>
          </a:prstGeom>
          <a:noFill/>
        </p:spPr>
        <p:txBody>
          <a:bodyPr wrap="square" rtlCol="0">
            <a:spAutoFit/>
          </a:bodyPr>
          <a:lstStyle/>
          <a:p>
            <a:pPr algn="ctr"/>
            <a:r>
              <a:rPr lang="en-US" dirty="0" smtClean="0"/>
              <a:t>The socket plugged into the back to the TV</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63311"/>
          </a:xfrm>
        </p:spPr>
        <p:txBody>
          <a:bodyPr>
            <a:normAutofit/>
          </a:bodyPr>
          <a:lstStyle/>
          <a:p>
            <a:pPr algn="ctr"/>
            <a:r>
              <a:rPr lang="en-US" sz="4000" dirty="0" smtClean="0"/>
              <a:t>Lab 1 - Soldering</a:t>
            </a:r>
            <a:endParaRPr lang="en-US" sz="4000" dirty="0"/>
          </a:p>
        </p:txBody>
      </p:sp>
      <p:sp>
        <p:nvSpPr>
          <p:cNvPr id="3" name="Content Placeholder 2"/>
          <p:cNvSpPr>
            <a:spLocks noGrp="1"/>
          </p:cNvSpPr>
          <p:nvPr>
            <p:ph idx="1"/>
          </p:nvPr>
        </p:nvSpPr>
        <p:spPr>
          <a:xfrm>
            <a:off x="838200" y="1376218"/>
            <a:ext cx="10515600" cy="4800745"/>
          </a:xfrm>
        </p:spPr>
        <p:txBody>
          <a:bodyPr/>
          <a:lstStyle/>
          <a:p>
            <a:pPr marL="0" indent="0" algn="ctr">
              <a:buNone/>
            </a:pPr>
            <a:r>
              <a:rPr lang="en-US" u="sng" dirty="0" smtClean="0"/>
              <a:t>Summary and Conclusions</a:t>
            </a:r>
          </a:p>
          <a:p>
            <a:pPr marL="457200" lvl="1" indent="0">
              <a:buNone/>
            </a:pPr>
            <a:r>
              <a:rPr lang="en-US" dirty="0" smtClean="0"/>
              <a:t>How to read resistor color codes and how to use </a:t>
            </a:r>
            <a:r>
              <a:rPr lang="en-US" dirty="0" err="1" smtClean="0"/>
              <a:t>multimeters</a:t>
            </a:r>
            <a:r>
              <a:rPr lang="en-US" dirty="0" smtClean="0"/>
              <a:t>. </a:t>
            </a:r>
            <a:endParaRPr lang="en-US" dirty="0"/>
          </a:p>
          <a:p>
            <a:pPr marL="457200" lvl="1" indent="0">
              <a:buNone/>
            </a:pPr>
            <a:r>
              <a:rPr lang="en-US" dirty="0" smtClean="0"/>
              <a:t>Reading the third resistor’s color code was a little difficult because we were not sure which side to start reading from. </a:t>
            </a:r>
          </a:p>
          <a:p>
            <a:pPr marL="457200" lvl="1" indent="0">
              <a:buNone/>
            </a:pPr>
            <a:r>
              <a:rPr lang="en-US" dirty="0" smtClean="0"/>
              <a:t>I need to practice the resistor color code.</a:t>
            </a:r>
            <a:endParaRPr lang="en-US" dirty="0"/>
          </a:p>
        </p:txBody>
      </p:sp>
      <p:sp>
        <p:nvSpPr>
          <p:cNvPr id="4" name="Footer Placeholder 3"/>
          <p:cNvSpPr>
            <a:spLocks noGrp="1"/>
          </p:cNvSpPr>
          <p:nvPr>
            <p:ph type="ftr" sz="quarter" idx="11"/>
          </p:nvPr>
        </p:nvSpPr>
        <p:spPr>
          <a:xfrm>
            <a:off x="838199" y="6356349"/>
            <a:ext cx="2009775" cy="365125"/>
          </a:xfrm>
        </p:spPr>
        <p:txBody>
          <a:bodyPr/>
          <a:lstStyle/>
          <a:p>
            <a:pPr algn="l"/>
            <a:r>
              <a:rPr lang="en-US" dirty="0"/>
              <a:t>EECT 101-50C 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pPr/>
              <a:t>7</a:t>
            </a:fld>
            <a:endParaRPr lang="en-US"/>
          </a:p>
        </p:txBody>
      </p:sp>
    </p:spTree>
    <p:extLst>
      <p:ext uri="{BB962C8B-B14F-4D97-AF65-F5344CB8AC3E}">
        <p14:creationId xmlns:p14="http://schemas.microsoft.com/office/powerpoint/2010/main" val="159365476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838200" y="1376218"/>
            <a:ext cx="10515600" cy="1053217"/>
          </a:xfrm>
        </p:spPr>
        <p:txBody>
          <a:bodyPr/>
          <a:lstStyle/>
          <a:p>
            <a:pPr marL="0" indent="0" algn="ctr">
              <a:buNone/>
            </a:pPr>
            <a:r>
              <a:rPr lang="en-US" u="sng" dirty="0" smtClean="0"/>
              <a:t>Summary and Conclusions</a:t>
            </a:r>
          </a:p>
          <a:p>
            <a:pPr marL="0" indent="0" algn="ctr">
              <a:buNone/>
            </a:pPr>
            <a:r>
              <a:rPr lang="en-US" sz="1800" dirty="0" smtClean="0"/>
              <a:t>I was able to display an ellipse on the oscilloscope using a function generator. </a:t>
            </a: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70</a:t>
            </a:fld>
            <a:endParaRPr lang="en-US"/>
          </a:p>
        </p:txBody>
      </p:sp>
      <p:sp>
        <p:nvSpPr>
          <p:cNvPr id="6"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a:t>
            </a:r>
            <a:r>
              <a:rPr lang="en-US" sz="3700" dirty="0" smtClean="0"/>
              <a:t>12-</a:t>
            </a:r>
            <a:r>
              <a:rPr lang="en-US" sz="3700" dirty="0"/>
              <a:t>Lissajous Pattern/</a:t>
            </a:r>
            <a:r>
              <a:rPr lang="en-US" sz="3700" dirty="0" err="1"/>
              <a:t>Misc</a:t>
            </a:r>
            <a:r>
              <a:rPr lang="en-US" sz="3700" dirty="0"/>
              <a:t> </a:t>
            </a:r>
            <a:r>
              <a:rPr lang="en-US" sz="3700" dirty="0" smtClean="0"/>
              <a:t>Troubleshooting</a:t>
            </a:r>
            <a:endParaRPr lang="en-US" sz="3700" dirty="0"/>
          </a:p>
          <a:p>
            <a:pPr algn="ctr"/>
            <a:endParaRPr lang="en-US" sz="4000" dirty="0"/>
          </a:p>
        </p:txBody>
      </p:sp>
      <p:sp>
        <p:nvSpPr>
          <p:cNvPr id="8" name="Content Placeholder 2"/>
          <p:cNvSpPr txBox="1">
            <a:spLocks/>
          </p:cNvSpPr>
          <p:nvPr/>
        </p:nvSpPr>
        <p:spPr>
          <a:xfrm>
            <a:off x="954741" y="2828501"/>
            <a:ext cx="10515600" cy="1053217"/>
          </a:xfrm>
          <a:prstGeom prst="rect">
            <a:avLst/>
          </a:prstGeom>
        </p:spPr>
        <p:txBody>
          <a:bodyPr vert="horz">
            <a:normAutofit/>
          </a:bodyPr>
          <a:lstStyle/>
          <a:p>
            <a:pPr marL="0" marR="0" lvl="0" indent="0" algn="ctr"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n-US" sz="2600" b="0" i="0" u="sng" strike="noStrike" kern="1200" cap="none" spc="0" normalizeH="0" baseline="0" noProof="0" dirty="0" smtClean="0">
                <a:ln>
                  <a:noFill/>
                </a:ln>
                <a:solidFill>
                  <a:schemeClr val="tx1"/>
                </a:solidFill>
                <a:effectLst/>
                <a:uLnTx/>
                <a:uFillTx/>
                <a:latin typeface="+mn-lt"/>
                <a:ea typeface="+mn-ea"/>
                <a:cs typeface="+mn-cs"/>
              </a:rPr>
              <a:t>Summary and Conclusions</a:t>
            </a:r>
          </a:p>
          <a:p>
            <a:pPr marL="0" marR="0" lvl="0" indent="0" algn="ctr"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Once the new</a:t>
            </a:r>
            <a:r>
              <a:rPr kumimoji="0" lang="en-US" sz="1800" b="0" i="0" u="none" strike="noStrike" kern="1200" cap="none" spc="0" normalizeH="0" noProof="0" dirty="0" smtClean="0">
                <a:ln>
                  <a:noFill/>
                </a:ln>
                <a:solidFill>
                  <a:schemeClr val="tx1"/>
                </a:solidFill>
                <a:effectLst/>
                <a:uLnTx/>
                <a:uFillTx/>
                <a:latin typeface="+mn-lt"/>
                <a:ea typeface="+mn-ea"/>
                <a:cs typeface="+mn-cs"/>
              </a:rPr>
              <a:t> Y-leads were replaced and the socket put back together the system worked correctly.</a:t>
            </a: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0360958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136" y="1272988"/>
            <a:ext cx="10363200" cy="1406204"/>
          </a:xfrm>
        </p:spPr>
        <p:txBody>
          <a:bodyPr anchor="ctr"/>
          <a:lstStyle/>
          <a:p>
            <a:pPr algn="ctr"/>
            <a:r>
              <a:rPr lang="en-US" dirty="0" smtClean="0"/>
              <a:t>Lab 13 – AC to DC Power Supplies/Misc Troubleshooting</a:t>
            </a:r>
            <a:br>
              <a:rPr lang="en-US" dirty="0" smtClean="0"/>
            </a:br>
            <a:endParaRPr lang="en-US" dirty="0"/>
          </a:p>
        </p:txBody>
      </p:sp>
      <p:sp>
        <p:nvSpPr>
          <p:cNvPr id="4" name="Footer Placeholder 3"/>
          <p:cNvSpPr>
            <a:spLocks noGrp="1"/>
          </p:cNvSpPr>
          <p:nvPr>
            <p:ph type="ftr" sz="quarter" idx="11"/>
          </p:nvPr>
        </p:nvSpPr>
        <p:spPr>
          <a:xfrm>
            <a:off x="831850" y="6372058"/>
            <a:ext cx="2217821" cy="365125"/>
          </a:xfrm>
        </p:spPr>
        <p:txBody>
          <a:bodyPr/>
          <a:lstStyle/>
          <a:p>
            <a:pPr algn="l"/>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pPr/>
              <a:t>71</a:t>
            </a:fld>
            <a:endParaRPr lang="en-US"/>
          </a:p>
        </p:txBody>
      </p:sp>
    </p:spTree>
    <p:extLst>
      <p:ext uri="{BB962C8B-B14F-4D97-AF65-F5344CB8AC3E}">
        <p14:creationId xmlns:p14="http://schemas.microsoft.com/office/powerpoint/2010/main" val="133230706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72</a:t>
            </a:fld>
            <a:endParaRPr lang="en-US"/>
          </a:p>
        </p:txBody>
      </p:sp>
      <p:sp>
        <p:nvSpPr>
          <p:cNvPr id="6" name="Title 1"/>
          <p:cNvSpPr txBox="1">
            <a:spLocks/>
          </p:cNvSpPr>
          <p:nvPr/>
        </p:nvSpPr>
        <p:spPr>
          <a:xfrm>
            <a:off x="838200" y="365126"/>
            <a:ext cx="10515600" cy="91873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a:t>
            </a:r>
            <a:r>
              <a:rPr lang="en-US" sz="3700" dirty="0" smtClean="0"/>
              <a:t>13-AC to DC Power Supplies/</a:t>
            </a:r>
            <a:r>
              <a:rPr lang="en-US" sz="3700" dirty="0" err="1" smtClean="0"/>
              <a:t>Misc</a:t>
            </a:r>
            <a:r>
              <a:rPr lang="en-US" sz="3700" dirty="0" smtClean="0"/>
              <a:t> Troubleshooting</a:t>
            </a:r>
            <a:endParaRPr lang="en-US" sz="4000" dirty="0"/>
          </a:p>
        </p:txBody>
      </p:sp>
      <p:sp>
        <p:nvSpPr>
          <p:cNvPr id="7" name="Content Placeholder 2"/>
          <p:cNvSpPr txBox="1">
            <a:spLocks/>
          </p:cNvSpPr>
          <p:nvPr/>
        </p:nvSpPr>
        <p:spPr>
          <a:xfrm>
            <a:off x="989358" y="1283856"/>
            <a:ext cx="10515600" cy="471761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Objective</a:t>
            </a:r>
          </a:p>
          <a:p>
            <a:pPr marL="0" indent="0">
              <a:buNone/>
            </a:pPr>
            <a:r>
              <a:rPr lang="en-US" sz="1600" dirty="0" smtClean="0"/>
              <a:t>Research </a:t>
            </a:r>
            <a:r>
              <a:rPr lang="en-US" sz="1600" dirty="0"/>
              <a:t>how AC is converted to DC for a low voltage power supply. Build and demonstrate in lab.  In place of a transformer, use a function generator as the secondary output of the transformer by using a sine wave at 60 Hz. Set the function generator amplitude so that it provides 5VDC at the output of your power supply.  Show on the oscilloscope 1) </a:t>
            </a:r>
            <a:r>
              <a:rPr lang="en-US" sz="1600" u="sng" dirty="0"/>
              <a:t>the sine wave on channel 1</a:t>
            </a:r>
            <a:r>
              <a:rPr lang="en-US" sz="1600" dirty="0"/>
              <a:t>; and 2) </a:t>
            </a:r>
            <a:r>
              <a:rPr lang="en-US" sz="1600" u="sng" dirty="0"/>
              <a:t>the 5VDC output on channel 2</a:t>
            </a:r>
            <a:r>
              <a:rPr lang="en-US" sz="1600" u="sng" dirty="0" smtClean="0"/>
              <a:t>.</a:t>
            </a:r>
          </a:p>
          <a:p>
            <a:pPr marL="0" indent="0">
              <a:buNone/>
            </a:pPr>
            <a:r>
              <a:rPr lang="en-US" sz="1600" dirty="0" smtClean="0"/>
              <a:t>Troubleshoot and fix home electronics</a:t>
            </a:r>
          </a:p>
          <a:p>
            <a:pPr marL="0" indent="0">
              <a:buNone/>
            </a:pPr>
            <a:endParaRPr lang="en-US" sz="1600" dirty="0" smtClean="0"/>
          </a:p>
          <a:p>
            <a:pPr marL="0" indent="0">
              <a:buNone/>
            </a:pPr>
            <a:r>
              <a:rPr lang="en-US" sz="1900" dirty="0" smtClean="0"/>
              <a:t>	</a:t>
            </a:r>
            <a:r>
              <a:rPr lang="en-US" dirty="0" smtClean="0"/>
              <a:t>Equipment and Material</a:t>
            </a:r>
          </a:p>
          <a:p>
            <a:pPr marL="914400" lvl="2" indent="0">
              <a:buFont typeface="Arial" panose="020B0604020202020204" pitchFamily="34" charset="0"/>
              <a:buNone/>
            </a:pPr>
            <a:r>
              <a:rPr lang="en-US" dirty="0" smtClean="0"/>
              <a:t>Bench #6</a:t>
            </a:r>
          </a:p>
          <a:p>
            <a:pPr marL="914400" lvl="2" indent="0">
              <a:buNone/>
            </a:pPr>
            <a:r>
              <a:rPr lang="en-US" dirty="0"/>
              <a:t>Oscilloscope Brand: Tektronix Model #: TDS220 SN: </a:t>
            </a:r>
            <a:r>
              <a:rPr lang="en-US" dirty="0" smtClean="0"/>
              <a:t>B083266</a:t>
            </a:r>
          </a:p>
          <a:p>
            <a:pPr marL="914400" lvl="2" indent="0">
              <a:buNone/>
            </a:pPr>
            <a:r>
              <a:rPr lang="en-US" dirty="0"/>
              <a:t>Function Generator Brand: GwInstek Model #: GFG-8210 SN: </a:t>
            </a:r>
            <a:r>
              <a:rPr lang="en-US" dirty="0" smtClean="0"/>
              <a:t>C705245</a:t>
            </a:r>
          </a:p>
          <a:p>
            <a:pPr marL="914400" lvl="2" indent="0">
              <a:buNone/>
            </a:pPr>
            <a:r>
              <a:rPr lang="en-US" dirty="0"/>
              <a:t>Table Digital </a:t>
            </a:r>
            <a:r>
              <a:rPr lang="en-US" dirty="0" err="1"/>
              <a:t>Multimeter</a:t>
            </a:r>
            <a:r>
              <a:rPr lang="en-US" dirty="0"/>
              <a:t> Model # </a:t>
            </a:r>
            <a:r>
              <a:rPr lang="en-US" dirty="0" err="1"/>
              <a:t>GwINTEK</a:t>
            </a:r>
            <a:r>
              <a:rPr lang="en-US" dirty="0"/>
              <a:t> GDM-8245</a:t>
            </a:r>
          </a:p>
          <a:p>
            <a:pPr marL="914400" lvl="2" indent="0">
              <a:buNone/>
            </a:pPr>
            <a:r>
              <a:rPr lang="en-US" dirty="0" smtClean="0"/>
              <a:t>1N4148 diode</a:t>
            </a:r>
          </a:p>
          <a:p>
            <a:pPr marL="914400" lvl="2" indent="0">
              <a:buNone/>
            </a:pPr>
            <a:r>
              <a:rPr lang="en-US" dirty="0" smtClean="0"/>
              <a:t>470uF Capacitor</a:t>
            </a:r>
            <a:endParaRPr lang="en-US" dirty="0"/>
          </a:p>
          <a:p>
            <a:pPr marL="914400" lvl="2" indent="0">
              <a:buNone/>
            </a:pPr>
            <a:endParaRPr lang="en-US" dirty="0" smtClean="0"/>
          </a:p>
          <a:p>
            <a:r>
              <a:rPr lang="en-US" dirty="0" smtClean="0"/>
              <a:t>Research and Information</a:t>
            </a:r>
          </a:p>
          <a:p>
            <a:pPr marL="0" indent="0">
              <a:buNone/>
            </a:pPr>
            <a:r>
              <a:rPr lang="en-US" sz="1600" dirty="0" smtClean="0"/>
              <a:t>Foundations of Electronics: Circuits &amp; Devices (Conventional Flow Version) by Russell L. Meade Chap 24. pg.715</a:t>
            </a:r>
          </a:p>
          <a:p>
            <a:pPr marL="0" indent="0">
              <a:buNone/>
            </a:pPr>
            <a:r>
              <a:rPr lang="en-US" sz="1600" dirty="0" smtClean="0"/>
              <a:t> Amazonhttp://www.shopping.com/amazon/products?sb=1&amp;linkin_id=8075571&amp;ef_id=UrzaswAABPg1qdDv:20151216160638:s</a:t>
            </a:r>
          </a:p>
          <a:p>
            <a:pPr marL="0" indent="0">
              <a:buNone/>
            </a:pPr>
            <a:endParaRPr lang="en-US" sz="1600" dirty="0" smtClean="0"/>
          </a:p>
          <a:p>
            <a:pPr marL="0" indent="0">
              <a:buNone/>
            </a:pPr>
            <a:endParaRPr lang="en-US" sz="1600" dirty="0" smtClean="0"/>
          </a:p>
          <a:p>
            <a:pPr marL="0" indent="0">
              <a:buNone/>
            </a:pPr>
            <a:endParaRPr lang="en-US" sz="1600" dirty="0" smtClean="0"/>
          </a:p>
          <a:p>
            <a:pPr marL="457200" lvl="1" indent="0">
              <a:buNone/>
            </a:pPr>
            <a:endParaRPr lang="en-US" sz="1600" dirty="0"/>
          </a:p>
        </p:txBody>
      </p:sp>
    </p:spTree>
    <p:extLst>
      <p:ext uri="{BB962C8B-B14F-4D97-AF65-F5344CB8AC3E}">
        <p14:creationId xmlns:p14="http://schemas.microsoft.com/office/powerpoint/2010/main" val="24194711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73</a:t>
            </a:fld>
            <a:endParaRPr lang="en-US"/>
          </a:p>
        </p:txBody>
      </p:sp>
      <p:sp>
        <p:nvSpPr>
          <p:cNvPr id="6" name="Content Placeholder 5"/>
          <p:cNvSpPr txBox="1">
            <a:spLocks/>
          </p:cNvSpPr>
          <p:nvPr/>
        </p:nvSpPr>
        <p:spPr>
          <a:xfrm>
            <a:off x="1173125" y="1731962"/>
            <a:ext cx="10515600" cy="12981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u="sng" dirty="0" smtClean="0"/>
              <a:t>Procedure:</a:t>
            </a:r>
          </a:p>
          <a:p>
            <a:pPr marL="0" indent="0" algn="ctr">
              <a:buNone/>
            </a:pPr>
            <a:r>
              <a:rPr lang="en-US" sz="1600" dirty="0" smtClean="0"/>
              <a:t>The circuit was set up like the schematic at the bottom of the page</a:t>
            </a:r>
            <a:r>
              <a:rPr lang="en-US" sz="1600" u="sng" dirty="0" smtClean="0"/>
              <a:t/>
            </a:r>
            <a:br>
              <a:rPr lang="en-US" sz="1600" u="sng" dirty="0" smtClean="0"/>
            </a:br>
            <a:endParaRPr lang="en-US" sz="1600" u="sng" dirty="0" smtClean="0"/>
          </a:p>
        </p:txBody>
      </p:sp>
      <p:sp>
        <p:nvSpPr>
          <p:cNvPr id="7" name="Title 1"/>
          <p:cNvSpPr txBox="1">
            <a:spLocks/>
          </p:cNvSpPr>
          <p:nvPr/>
        </p:nvSpPr>
        <p:spPr>
          <a:xfrm>
            <a:off x="838200" y="365126"/>
            <a:ext cx="10515600" cy="91873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a:t>
            </a:r>
            <a:r>
              <a:rPr lang="en-US" sz="3700" dirty="0" smtClean="0"/>
              <a:t>13-AC to DC Power Supplies/</a:t>
            </a:r>
            <a:r>
              <a:rPr lang="en-US" sz="3700" dirty="0" err="1" smtClean="0"/>
              <a:t>Misc</a:t>
            </a:r>
            <a:r>
              <a:rPr lang="en-US" sz="3700" dirty="0" smtClean="0"/>
              <a:t> Troubleshooting</a:t>
            </a:r>
            <a:endParaRPr lang="en-US" sz="40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3" y="5036695"/>
            <a:ext cx="3940751" cy="1502218"/>
          </a:xfrm>
          <a:prstGeom prst="rect">
            <a:avLst/>
          </a:prstGeom>
        </p:spPr>
      </p:pic>
      <p:sp>
        <p:nvSpPr>
          <p:cNvPr id="9" name="TextBox 8"/>
          <p:cNvSpPr txBox="1"/>
          <p:nvPr/>
        </p:nvSpPr>
        <p:spPr>
          <a:xfrm>
            <a:off x="1572456" y="4852029"/>
            <a:ext cx="2143991" cy="369332"/>
          </a:xfrm>
          <a:prstGeom prst="rect">
            <a:avLst/>
          </a:prstGeom>
          <a:noFill/>
        </p:spPr>
        <p:txBody>
          <a:bodyPr wrap="square" rtlCol="0">
            <a:spAutoFit/>
          </a:bodyPr>
          <a:lstStyle/>
          <a:p>
            <a:r>
              <a:rPr lang="en-US" dirty="0" smtClean="0"/>
              <a:t>Bridge rectifier</a:t>
            </a:r>
            <a:endParaRPr lang="en-US" dirty="0"/>
          </a:p>
        </p:txBody>
      </p:sp>
      <p:sp>
        <p:nvSpPr>
          <p:cNvPr id="10" name="Content Placeholder 5"/>
          <p:cNvSpPr txBox="1">
            <a:spLocks/>
          </p:cNvSpPr>
          <p:nvPr/>
        </p:nvSpPr>
        <p:spPr>
          <a:xfrm>
            <a:off x="1307596" y="3246998"/>
            <a:ext cx="10515600" cy="12981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u="sng" dirty="0" smtClean="0"/>
              <a:t>Procedure:</a:t>
            </a:r>
          </a:p>
          <a:p>
            <a:pPr marL="0" indent="0" algn="ctr">
              <a:buNone/>
            </a:pPr>
            <a:r>
              <a:rPr lang="en-US" sz="1600" dirty="0" smtClean="0"/>
              <a:t>The kindle was opened and inspected. The circuit board was removed from the tablet.</a:t>
            </a:r>
            <a:r>
              <a:rPr lang="en-US" sz="1600" u="sng" dirty="0" smtClean="0"/>
              <a:t/>
            </a:r>
            <a:br>
              <a:rPr lang="en-US" sz="1600" u="sng" dirty="0" smtClean="0"/>
            </a:br>
            <a:endParaRPr lang="en-US" sz="1600" u="sng" dirty="0" smtClean="0"/>
          </a:p>
        </p:txBody>
      </p:sp>
    </p:spTree>
    <p:extLst>
      <p:ext uri="{BB962C8B-B14F-4D97-AF65-F5344CB8AC3E}">
        <p14:creationId xmlns:p14="http://schemas.microsoft.com/office/powerpoint/2010/main" val="24163996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74</a:t>
            </a:fld>
            <a:endParaRPr lang="en-US"/>
          </a:p>
        </p:txBody>
      </p:sp>
      <p:sp>
        <p:nvSpPr>
          <p:cNvPr id="6" name="Title 1"/>
          <p:cNvSpPr txBox="1">
            <a:spLocks/>
          </p:cNvSpPr>
          <p:nvPr/>
        </p:nvSpPr>
        <p:spPr>
          <a:xfrm>
            <a:off x="838200" y="365126"/>
            <a:ext cx="10515600" cy="91873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a:t>
            </a:r>
            <a:r>
              <a:rPr lang="en-US" sz="3700" dirty="0" smtClean="0"/>
              <a:t>13-AC to DC Power Supplies/</a:t>
            </a:r>
            <a:r>
              <a:rPr lang="en-US" sz="3700" dirty="0" err="1" smtClean="0"/>
              <a:t>Misc</a:t>
            </a:r>
            <a:r>
              <a:rPr lang="en-US" sz="3700" dirty="0" smtClean="0"/>
              <a:t> Troubleshooting</a:t>
            </a:r>
            <a:endParaRPr lang="en-US" sz="40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774" y="4256986"/>
            <a:ext cx="3418607" cy="191877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7185" y="4553839"/>
            <a:ext cx="2527557" cy="141865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1719" y="4302806"/>
            <a:ext cx="3422070" cy="1920721"/>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0285" y="3130633"/>
            <a:ext cx="2522806" cy="1415987"/>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51719" y="2225749"/>
            <a:ext cx="3254567" cy="1826706"/>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775" y="2227128"/>
            <a:ext cx="3418607" cy="1918777"/>
          </a:xfrm>
          <a:prstGeom prst="rect">
            <a:avLst/>
          </a:prstGeom>
        </p:spPr>
      </p:pic>
      <p:sp>
        <p:nvSpPr>
          <p:cNvPr id="12" name="TextBox 11"/>
          <p:cNvSpPr txBox="1"/>
          <p:nvPr/>
        </p:nvSpPr>
        <p:spPr>
          <a:xfrm>
            <a:off x="838200" y="1579418"/>
            <a:ext cx="2143991" cy="646331"/>
          </a:xfrm>
          <a:prstGeom prst="rect">
            <a:avLst/>
          </a:prstGeom>
          <a:noFill/>
        </p:spPr>
        <p:txBody>
          <a:bodyPr wrap="square" rtlCol="0">
            <a:spAutoFit/>
          </a:bodyPr>
          <a:lstStyle/>
          <a:p>
            <a:r>
              <a:rPr lang="en-US" dirty="0" smtClean="0"/>
              <a:t>Circuit and output without a capacitor</a:t>
            </a:r>
            <a:endParaRPr lang="en-US" dirty="0"/>
          </a:p>
        </p:txBody>
      </p:sp>
      <p:sp>
        <p:nvSpPr>
          <p:cNvPr id="13" name="TextBox 12"/>
          <p:cNvSpPr txBox="1"/>
          <p:nvPr/>
        </p:nvSpPr>
        <p:spPr>
          <a:xfrm>
            <a:off x="9067801" y="1579418"/>
            <a:ext cx="2143991" cy="646331"/>
          </a:xfrm>
          <a:prstGeom prst="rect">
            <a:avLst/>
          </a:prstGeom>
          <a:noFill/>
        </p:spPr>
        <p:txBody>
          <a:bodyPr wrap="square" rtlCol="0">
            <a:spAutoFit/>
          </a:bodyPr>
          <a:lstStyle/>
          <a:p>
            <a:r>
              <a:rPr lang="en-US" dirty="0" smtClean="0"/>
              <a:t>Circuit and output with a capacitor</a:t>
            </a:r>
            <a:endParaRPr lang="en-US" dirty="0"/>
          </a:p>
        </p:txBody>
      </p:sp>
      <p:sp>
        <p:nvSpPr>
          <p:cNvPr id="15" name="TextBox 14"/>
          <p:cNvSpPr txBox="1"/>
          <p:nvPr/>
        </p:nvSpPr>
        <p:spPr>
          <a:xfrm>
            <a:off x="6407728" y="3800650"/>
            <a:ext cx="1427639" cy="369332"/>
          </a:xfrm>
          <a:prstGeom prst="rect">
            <a:avLst/>
          </a:prstGeom>
          <a:noFill/>
        </p:spPr>
        <p:txBody>
          <a:bodyPr wrap="square" rtlCol="0">
            <a:spAutoFit/>
          </a:bodyPr>
          <a:lstStyle/>
          <a:p>
            <a:r>
              <a:rPr lang="en-US" dirty="0" smtClean="0"/>
              <a:t>Frequency</a:t>
            </a:r>
            <a:endParaRPr lang="en-US" dirty="0"/>
          </a:p>
        </p:txBody>
      </p:sp>
      <p:sp>
        <p:nvSpPr>
          <p:cNvPr id="16" name="TextBox 15"/>
          <p:cNvSpPr txBox="1"/>
          <p:nvPr/>
        </p:nvSpPr>
        <p:spPr>
          <a:xfrm>
            <a:off x="4429370" y="5196562"/>
            <a:ext cx="1427639" cy="646331"/>
          </a:xfrm>
          <a:prstGeom prst="rect">
            <a:avLst/>
          </a:prstGeom>
          <a:noFill/>
        </p:spPr>
        <p:txBody>
          <a:bodyPr wrap="square" rtlCol="0">
            <a:spAutoFit/>
          </a:bodyPr>
          <a:lstStyle/>
          <a:p>
            <a:r>
              <a:rPr lang="en-US" dirty="0" smtClean="0"/>
              <a:t>Output voltage</a:t>
            </a:r>
            <a:endParaRPr lang="en-US" dirty="0"/>
          </a:p>
        </p:txBody>
      </p:sp>
    </p:spTree>
    <p:extLst>
      <p:ext uri="{BB962C8B-B14F-4D97-AF65-F5344CB8AC3E}">
        <p14:creationId xmlns:p14="http://schemas.microsoft.com/office/powerpoint/2010/main" val="8254005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75</a:t>
            </a:fld>
            <a:endParaRPr lang="en-US"/>
          </a:p>
        </p:txBody>
      </p:sp>
      <p:pic>
        <p:nvPicPr>
          <p:cNvPr id="2053" name="Picture 5"/>
          <p:cNvPicPr>
            <a:picLocks noChangeAspect="1" noChangeArrowheads="1"/>
          </p:cNvPicPr>
          <p:nvPr/>
        </p:nvPicPr>
        <p:blipFill>
          <a:blip r:embed="rId2" cstate="print"/>
          <a:srcRect/>
          <a:stretch>
            <a:fillRect/>
          </a:stretch>
        </p:blipFill>
        <p:spPr bwMode="auto">
          <a:xfrm>
            <a:off x="3749627" y="1169618"/>
            <a:ext cx="4709570" cy="3517642"/>
          </a:xfrm>
          <a:prstGeom prst="rect">
            <a:avLst/>
          </a:prstGeom>
          <a:noFill/>
          <a:ln w="9525">
            <a:noFill/>
            <a:miter lim="800000"/>
            <a:headEnd/>
            <a:tailEnd/>
          </a:ln>
          <a:effectLst/>
        </p:spPr>
      </p:pic>
      <p:sp>
        <p:nvSpPr>
          <p:cNvPr id="6" name="TextBox 5"/>
          <p:cNvSpPr txBox="1"/>
          <p:nvPr/>
        </p:nvSpPr>
        <p:spPr>
          <a:xfrm>
            <a:off x="4715436" y="4640750"/>
            <a:ext cx="3039034" cy="646331"/>
          </a:xfrm>
          <a:prstGeom prst="rect">
            <a:avLst/>
          </a:prstGeom>
          <a:noFill/>
        </p:spPr>
        <p:txBody>
          <a:bodyPr wrap="square" rtlCol="0">
            <a:spAutoFit/>
          </a:bodyPr>
          <a:lstStyle/>
          <a:p>
            <a:r>
              <a:rPr lang="en-US" dirty="0" smtClean="0"/>
              <a:t>The circuit board once it was removed form the tablet</a:t>
            </a:r>
            <a:endParaRPr lang="en-US" dirty="0"/>
          </a:p>
        </p:txBody>
      </p:sp>
      <p:sp>
        <p:nvSpPr>
          <p:cNvPr id="7" name="TextBox 6"/>
          <p:cNvSpPr txBox="1"/>
          <p:nvPr/>
        </p:nvSpPr>
        <p:spPr>
          <a:xfrm>
            <a:off x="8561295" y="2507150"/>
            <a:ext cx="3039034" cy="646331"/>
          </a:xfrm>
          <a:prstGeom prst="rect">
            <a:avLst/>
          </a:prstGeom>
          <a:noFill/>
        </p:spPr>
        <p:txBody>
          <a:bodyPr wrap="square" rtlCol="0">
            <a:spAutoFit/>
          </a:bodyPr>
          <a:lstStyle/>
          <a:p>
            <a:r>
              <a:rPr lang="en-US" dirty="0" smtClean="0"/>
              <a:t>Location where the USB port should be.</a:t>
            </a:r>
            <a:endParaRPr lang="en-US" dirty="0"/>
          </a:p>
        </p:txBody>
      </p:sp>
      <p:sp>
        <p:nvSpPr>
          <p:cNvPr id="8" name="Oval 7"/>
          <p:cNvSpPr/>
          <p:nvPr/>
        </p:nvSpPr>
        <p:spPr>
          <a:xfrm>
            <a:off x="6490447" y="2814918"/>
            <a:ext cx="448236" cy="4034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endCxn id="7" idx="1"/>
          </p:cNvCxnSpPr>
          <p:nvPr/>
        </p:nvCxnSpPr>
        <p:spPr>
          <a:xfrm flipV="1">
            <a:off x="6911788" y="2830316"/>
            <a:ext cx="1649507" cy="1907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a:xfrm>
            <a:off x="838200" y="365126"/>
            <a:ext cx="10515600" cy="91873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a:t>
            </a:r>
            <a:r>
              <a:rPr lang="en-US" sz="3700" dirty="0" smtClean="0"/>
              <a:t>13-AC to DC Power Supplies/</a:t>
            </a:r>
            <a:r>
              <a:rPr lang="en-US" sz="3700" dirty="0" err="1" smtClean="0"/>
              <a:t>Misc</a:t>
            </a:r>
            <a:r>
              <a:rPr lang="en-US" sz="3700" dirty="0" smtClean="0"/>
              <a:t> Troubleshooting</a:t>
            </a:r>
            <a:endParaRPr lang="en-US" sz="4000"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838200" y="1376219"/>
            <a:ext cx="10515600" cy="2048300"/>
          </a:xfrm>
        </p:spPr>
        <p:txBody>
          <a:bodyPr/>
          <a:lstStyle/>
          <a:p>
            <a:pPr marL="0" indent="0" algn="ctr">
              <a:buNone/>
            </a:pPr>
            <a:r>
              <a:rPr lang="en-US" u="sng" dirty="0" smtClean="0"/>
              <a:t>Summary and Conclusions</a:t>
            </a:r>
          </a:p>
          <a:p>
            <a:pPr marL="0" indent="0" algn="ctr">
              <a:buNone/>
            </a:pPr>
            <a:r>
              <a:rPr lang="en-US" sz="1800" dirty="0" smtClean="0"/>
              <a:t>The circuit worked once a capacitor was placed in the circuit to filter the output down to a DC voltage. It was noted that the input voltage had to be significantly greater (around 8V) in order to produce a DC voltage of 5V. This is due to the fact that not the entire AC voltage is converted to DC voltage, </a:t>
            </a:r>
            <a:r>
              <a:rPr lang="en-US" sz="1800" dirty="0"/>
              <a:t>o</a:t>
            </a:r>
            <a:r>
              <a:rPr lang="en-US" sz="1800" dirty="0" smtClean="0"/>
              <a:t>nly the </a:t>
            </a:r>
            <a:r>
              <a:rPr lang="en-US" sz="1800" dirty="0" err="1" smtClean="0"/>
              <a:t>Vrms</a:t>
            </a:r>
            <a:r>
              <a:rPr lang="en-US" sz="1800" dirty="0" smtClean="0"/>
              <a:t> is converted to DC voltage. The </a:t>
            </a:r>
            <a:r>
              <a:rPr lang="en-US" sz="1800" dirty="0" err="1" smtClean="0"/>
              <a:t>Vrms</a:t>
            </a:r>
            <a:r>
              <a:rPr lang="en-US" sz="1800" dirty="0" smtClean="0"/>
              <a:t> and DC voltage are still not equivalent the DC voltage is greater by a factor of .9. </a:t>
            </a: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76</a:t>
            </a:fld>
            <a:endParaRPr lang="en-US"/>
          </a:p>
        </p:txBody>
      </p:sp>
      <p:sp>
        <p:nvSpPr>
          <p:cNvPr id="6" name="Title 1"/>
          <p:cNvSpPr txBox="1">
            <a:spLocks/>
          </p:cNvSpPr>
          <p:nvPr/>
        </p:nvSpPr>
        <p:spPr>
          <a:xfrm>
            <a:off x="838200" y="365126"/>
            <a:ext cx="10515600" cy="91873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Lab </a:t>
            </a:r>
            <a:r>
              <a:rPr lang="en-US" sz="3700" dirty="0" smtClean="0"/>
              <a:t>13-AC to DC Power Supplies/</a:t>
            </a:r>
            <a:r>
              <a:rPr lang="en-US" sz="3700" dirty="0" err="1" smtClean="0"/>
              <a:t>Misc</a:t>
            </a:r>
            <a:r>
              <a:rPr lang="en-US" sz="3700" dirty="0" smtClean="0"/>
              <a:t> Troubleshooting</a:t>
            </a:r>
            <a:endParaRPr lang="en-US" sz="4000" dirty="0"/>
          </a:p>
        </p:txBody>
      </p:sp>
      <p:sp>
        <p:nvSpPr>
          <p:cNvPr id="8" name="Content Placeholder 2"/>
          <p:cNvSpPr txBox="1">
            <a:spLocks/>
          </p:cNvSpPr>
          <p:nvPr/>
        </p:nvSpPr>
        <p:spPr>
          <a:xfrm>
            <a:off x="945777" y="3868408"/>
            <a:ext cx="10515600" cy="2048300"/>
          </a:xfrm>
          <a:prstGeom prst="rect">
            <a:avLst/>
          </a:prstGeom>
        </p:spPr>
        <p:txBody>
          <a:bodyPr vert="horz">
            <a:normAutofit/>
          </a:bodyPr>
          <a:lstStyle/>
          <a:p>
            <a:pPr marL="0" marR="0" lvl="0" indent="0" algn="ctr"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n-US" sz="2600" b="0" i="0" u="sng" strike="noStrike" kern="1200" cap="none" spc="0" normalizeH="0" baseline="0" noProof="0" dirty="0" smtClean="0">
                <a:ln>
                  <a:noFill/>
                </a:ln>
                <a:solidFill>
                  <a:schemeClr val="tx1"/>
                </a:solidFill>
                <a:effectLst/>
                <a:uLnTx/>
                <a:uFillTx/>
                <a:latin typeface="+mn-lt"/>
                <a:ea typeface="+mn-ea"/>
                <a:cs typeface="+mn-cs"/>
              </a:rPr>
              <a:t>Summary and Conclusions</a:t>
            </a:r>
          </a:p>
          <a:p>
            <a:pPr marL="0" marR="0" lvl="0" indent="0" algn="ctr"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Once</a:t>
            </a:r>
            <a:r>
              <a:rPr kumimoji="0" lang="en-US" sz="1800" b="0" i="0" u="none" strike="noStrike" kern="1200" cap="none" spc="0" normalizeH="0" noProof="0" dirty="0" smtClean="0">
                <a:ln>
                  <a:noFill/>
                </a:ln>
                <a:solidFill>
                  <a:schemeClr val="tx1"/>
                </a:solidFill>
                <a:effectLst/>
                <a:uLnTx/>
                <a:uFillTx/>
                <a:latin typeface="+mn-lt"/>
                <a:ea typeface="+mn-ea"/>
                <a:cs typeface="+mn-cs"/>
              </a:rPr>
              <a:t> the tablet was opened up it was discovered that the USB port had come completely off of the circuit board. It was concluded that a new port would have to be ordered before it could be fixed. I researched the part and I was able to find it for relatively cheap on Amazon. </a:t>
            </a: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3018519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136" y="1709595"/>
            <a:ext cx="10363200" cy="1406204"/>
          </a:xfrm>
        </p:spPr>
        <p:txBody>
          <a:bodyPr anchor="ctr"/>
          <a:lstStyle/>
          <a:p>
            <a:pPr algn="ctr"/>
            <a:r>
              <a:rPr lang="en-US" dirty="0" smtClean="0"/>
              <a:t>Lab 14 – </a:t>
            </a:r>
            <a:r>
              <a:rPr lang="en-US" dirty="0"/>
              <a:t>ESD Precautions/Test LEDs/</a:t>
            </a:r>
            <a:r>
              <a:rPr lang="en-US" dirty="0" err="1"/>
              <a:t>Misc</a:t>
            </a:r>
            <a:r>
              <a:rPr lang="en-US" dirty="0"/>
              <a:t> Troubleshooting</a:t>
            </a:r>
            <a:r>
              <a:rPr lang="en-US" sz="6000" dirty="0"/>
              <a:t/>
            </a:r>
            <a:br>
              <a:rPr lang="en-US" sz="6000" dirty="0"/>
            </a:br>
            <a:r>
              <a:rPr lang="en-US" dirty="0" smtClean="0"/>
              <a:t/>
            </a:r>
            <a:br>
              <a:rPr lang="en-US" dirty="0" smtClean="0"/>
            </a:br>
            <a:endParaRPr lang="en-US" dirty="0"/>
          </a:p>
        </p:txBody>
      </p:sp>
      <p:sp>
        <p:nvSpPr>
          <p:cNvPr id="4" name="Footer Placeholder 3"/>
          <p:cNvSpPr>
            <a:spLocks noGrp="1"/>
          </p:cNvSpPr>
          <p:nvPr>
            <p:ph type="ftr" sz="quarter" idx="11"/>
          </p:nvPr>
        </p:nvSpPr>
        <p:spPr>
          <a:xfrm>
            <a:off x="831850" y="6372058"/>
            <a:ext cx="2217821" cy="365125"/>
          </a:xfrm>
        </p:spPr>
        <p:txBody>
          <a:bodyPr/>
          <a:lstStyle/>
          <a:p>
            <a:pPr algn="l"/>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pPr/>
              <a:t>77</a:t>
            </a:fld>
            <a:endParaRPr lang="en-US"/>
          </a:p>
        </p:txBody>
      </p:sp>
    </p:spTree>
    <p:extLst>
      <p:ext uri="{BB962C8B-B14F-4D97-AF65-F5344CB8AC3E}">
        <p14:creationId xmlns:p14="http://schemas.microsoft.com/office/powerpoint/2010/main" val="133230706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78</a:t>
            </a:fld>
            <a:endParaRPr lang="en-US"/>
          </a:p>
        </p:txBody>
      </p:sp>
      <p:sp>
        <p:nvSpPr>
          <p:cNvPr id="6" name="Title 1"/>
          <p:cNvSpPr txBox="1">
            <a:spLocks/>
          </p:cNvSpPr>
          <p:nvPr/>
        </p:nvSpPr>
        <p:spPr>
          <a:xfrm>
            <a:off x="838200" y="365126"/>
            <a:ext cx="10515600" cy="91873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smtClean="0"/>
              <a:t>Lab </a:t>
            </a:r>
            <a:r>
              <a:rPr lang="en-US" sz="3700" dirty="0" smtClean="0"/>
              <a:t>14-</a:t>
            </a:r>
            <a:r>
              <a:rPr lang="en-US" sz="3700" dirty="0"/>
              <a:t>ESD Precautions/Test LEDs/</a:t>
            </a:r>
            <a:r>
              <a:rPr lang="en-US" sz="3700" dirty="0" err="1"/>
              <a:t>Misc</a:t>
            </a:r>
            <a:r>
              <a:rPr lang="en-US" sz="3700" dirty="0"/>
              <a:t> Troubleshooting</a:t>
            </a:r>
          </a:p>
        </p:txBody>
      </p:sp>
      <p:sp>
        <p:nvSpPr>
          <p:cNvPr id="7" name="Content Placeholder 2"/>
          <p:cNvSpPr txBox="1">
            <a:spLocks/>
          </p:cNvSpPr>
          <p:nvPr/>
        </p:nvSpPr>
        <p:spPr>
          <a:xfrm>
            <a:off x="989358" y="1283856"/>
            <a:ext cx="10515600" cy="4717618"/>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Objective</a:t>
            </a:r>
          </a:p>
          <a:p>
            <a:r>
              <a:rPr lang="en-US" sz="2200" dirty="0"/>
              <a:t>Research ESD (electro-static discharge) and how it can affect electronic devices.</a:t>
            </a:r>
          </a:p>
          <a:p>
            <a:r>
              <a:rPr lang="en-US" sz="2200" dirty="0"/>
              <a:t>1) Find some of the ways to prevent or minimize ESD for safe handling;</a:t>
            </a:r>
          </a:p>
          <a:p>
            <a:r>
              <a:rPr lang="en-US" sz="2200" dirty="0"/>
              <a:t>2) Find the approximate voltage generated from basic home items:  a) masking tape, b) scotch tape, c) a wool sweater, d) walking across the carpet in the winter time.</a:t>
            </a:r>
          </a:p>
          <a:p>
            <a:pPr marL="0" indent="0">
              <a:buNone/>
            </a:pPr>
            <a:r>
              <a:rPr lang="en-US" sz="2200" dirty="0" smtClean="0"/>
              <a:t>Troubleshoot and fix home electronics</a:t>
            </a:r>
          </a:p>
          <a:p>
            <a:pPr marL="0" indent="0">
              <a:buNone/>
            </a:pPr>
            <a:r>
              <a:rPr lang="en-US" dirty="0" smtClean="0"/>
              <a:t>Equipment and Material</a:t>
            </a:r>
          </a:p>
          <a:p>
            <a:pPr marL="914400" lvl="2" indent="0">
              <a:buFont typeface="Arial" panose="020B0604020202020204" pitchFamily="34" charset="0"/>
              <a:buNone/>
            </a:pPr>
            <a:r>
              <a:rPr lang="en-US" dirty="0" smtClean="0"/>
              <a:t>Bench #6</a:t>
            </a:r>
          </a:p>
          <a:p>
            <a:pPr marL="914400" lvl="2" indent="0">
              <a:buNone/>
            </a:pPr>
            <a:endParaRPr lang="en-US" dirty="0" smtClean="0"/>
          </a:p>
          <a:p>
            <a:r>
              <a:rPr lang="en-US" dirty="0" smtClean="0"/>
              <a:t>Research and Information</a:t>
            </a:r>
          </a:p>
          <a:p>
            <a:r>
              <a:rPr lang="en-US" u="sng" dirty="0" smtClean="0">
                <a:hlinkClick r:id="rId2"/>
              </a:rPr>
              <a:t>http</a:t>
            </a:r>
            <a:r>
              <a:rPr lang="en-US" u="sng" dirty="0">
                <a:hlinkClick r:id="rId2"/>
              </a:rPr>
              <a:t>://www.esdsystems.com/whitepapers/wp_carpet.html</a:t>
            </a:r>
            <a:endParaRPr lang="en-US" dirty="0"/>
          </a:p>
          <a:p>
            <a:r>
              <a:rPr lang="en-US" u="sng" dirty="0">
                <a:hlinkClick r:id="rId3"/>
              </a:rPr>
              <a:t>http://www.teledyne-api.com/manuals/04786B_ESD.pdf</a:t>
            </a:r>
            <a:endParaRPr lang="en-US" dirty="0"/>
          </a:p>
          <a:p>
            <a:r>
              <a:rPr lang="en-US" u="sng" dirty="0">
                <a:hlinkClick r:id="rId4"/>
              </a:rPr>
              <a:t>http://literature.rockwellautomation.com/idc/groups/literature/documents/sb/8000-sb001_-en-p.pdf</a:t>
            </a:r>
            <a:endParaRPr lang="en-US" dirty="0"/>
          </a:p>
          <a:p>
            <a:r>
              <a:rPr lang="en-US" u="sng" dirty="0">
                <a:hlinkClick r:id="rId5"/>
              </a:rPr>
              <a:t>http://ecmweb.com/content/electrostatic-discharge-causes-effects-and-solutions</a:t>
            </a:r>
            <a:endParaRPr lang="en-US" dirty="0"/>
          </a:p>
          <a:p>
            <a:r>
              <a:rPr lang="en-US" u="sng" dirty="0">
                <a:hlinkClick r:id="rId6"/>
              </a:rPr>
              <a:t>http://</a:t>
            </a:r>
            <a:r>
              <a:rPr lang="en-US" u="sng" dirty="0" smtClean="0">
                <a:hlinkClick r:id="rId6"/>
              </a:rPr>
              <a:t>www.power-eetimes.com/en/what-destroyed-the-hindenburg-can-ruin-your-equipment.html?cmp_id=71&amp;news_id=222907736&amp;page=0</a:t>
            </a:r>
            <a:endParaRPr lang="en-US" u="sng" dirty="0" smtClean="0"/>
          </a:p>
          <a:p>
            <a:r>
              <a:rPr lang="en-US" dirty="0">
                <a:hlinkClick r:id="rId7"/>
              </a:rPr>
              <a:t>http://www.polyonics.com/EngineeredTapes/tds/Tape_ESD_Brochure_Final.pdf</a:t>
            </a:r>
            <a:endParaRPr lang="en-US" dirty="0"/>
          </a:p>
          <a:p>
            <a:endParaRPr lang="en-US" dirty="0"/>
          </a:p>
          <a:p>
            <a:pPr marL="0" indent="0">
              <a:buNone/>
            </a:pPr>
            <a:endParaRPr lang="en-US" dirty="0" smtClean="0"/>
          </a:p>
          <a:p>
            <a:pPr marL="457200" lvl="1" indent="0">
              <a:buNone/>
            </a:pPr>
            <a:endParaRPr lang="en-US" sz="1600" dirty="0"/>
          </a:p>
        </p:txBody>
      </p:sp>
    </p:spTree>
    <p:extLst>
      <p:ext uri="{BB962C8B-B14F-4D97-AF65-F5344CB8AC3E}">
        <p14:creationId xmlns:p14="http://schemas.microsoft.com/office/powerpoint/2010/main" val="27082968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79</a:t>
            </a:fld>
            <a:endParaRPr lang="en-US"/>
          </a:p>
        </p:txBody>
      </p:sp>
      <p:sp>
        <p:nvSpPr>
          <p:cNvPr id="6" name="Title 1"/>
          <p:cNvSpPr txBox="1">
            <a:spLocks/>
          </p:cNvSpPr>
          <p:nvPr/>
        </p:nvSpPr>
        <p:spPr>
          <a:xfrm>
            <a:off x="838200" y="365126"/>
            <a:ext cx="10515600" cy="91873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smtClean="0"/>
              <a:t>Lab </a:t>
            </a:r>
            <a:r>
              <a:rPr lang="en-US" sz="3700" dirty="0" smtClean="0"/>
              <a:t>14-</a:t>
            </a:r>
            <a:r>
              <a:rPr lang="en-US" sz="3700" dirty="0"/>
              <a:t>ESD Precautions/Test LEDs/</a:t>
            </a:r>
            <a:r>
              <a:rPr lang="en-US" sz="3700" dirty="0" err="1"/>
              <a:t>Misc</a:t>
            </a:r>
            <a:r>
              <a:rPr lang="en-US" sz="3700" dirty="0"/>
              <a:t> Troubleshooting</a:t>
            </a:r>
          </a:p>
        </p:txBody>
      </p:sp>
      <p:sp>
        <p:nvSpPr>
          <p:cNvPr id="7" name="Content Placeholder 5"/>
          <p:cNvSpPr txBox="1">
            <a:spLocks/>
          </p:cNvSpPr>
          <p:nvPr/>
        </p:nvSpPr>
        <p:spPr>
          <a:xfrm>
            <a:off x="1173125" y="1731962"/>
            <a:ext cx="10515600" cy="134293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u="sng" dirty="0" smtClean="0"/>
              <a:t>Procedure:</a:t>
            </a:r>
          </a:p>
          <a:p>
            <a:pPr marL="0" indent="0" algn="ctr">
              <a:buFont typeface="Arial" panose="020B0604020202020204" pitchFamily="34" charset="0"/>
              <a:buNone/>
            </a:pPr>
            <a:r>
              <a:rPr lang="en-US" sz="2400" dirty="0" smtClean="0"/>
              <a:t>Electrostatic discharge was researched on the internet.</a:t>
            </a:r>
          </a:p>
          <a:p>
            <a:pPr marL="0" indent="0" algn="ctr">
              <a:buNone/>
            </a:pPr>
            <a:r>
              <a:rPr lang="en-US" sz="1600" u="sng" dirty="0" smtClean="0"/>
              <a:t/>
            </a:r>
            <a:br>
              <a:rPr lang="en-US" sz="1600" u="sng" dirty="0" smtClean="0"/>
            </a:br>
            <a:endParaRPr lang="en-US" sz="1600" u="sng" dirty="0" smtClean="0"/>
          </a:p>
        </p:txBody>
      </p:sp>
      <p:sp>
        <p:nvSpPr>
          <p:cNvPr id="8" name="Content Placeholder 5"/>
          <p:cNvSpPr txBox="1">
            <a:spLocks/>
          </p:cNvSpPr>
          <p:nvPr/>
        </p:nvSpPr>
        <p:spPr>
          <a:xfrm>
            <a:off x="1289666" y="3462150"/>
            <a:ext cx="10515600" cy="1342932"/>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100" u="sng" dirty="0" smtClean="0"/>
              <a:t>Procedure:</a:t>
            </a:r>
          </a:p>
          <a:p>
            <a:pPr marL="0" indent="0" algn="ctr">
              <a:buFont typeface="Arial" panose="020B0604020202020204" pitchFamily="34" charset="0"/>
              <a:buNone/>
            </a:pPr>
            <a:r>
              <a:rPr lang="en-US" dirty="0" smtClean="0"/>
              <a:t>The port was soldered onto the circuit board of the Kindle. And the board was put back together.</a:t>
            </a:r>
          </a:p>
          <a:p>
            <a:pPr marL="0" indent="0" algn="ctr">
              <a:buNone/>
            </a:pPr>
            <a:r>
              <a:rPr lang="en-US" sz="1600" u="sng" dirty="0" smtClean="0"/>
              <a:t/>
            </a:r>
            <a:br>
              <a:rPr lang="en-US" sz="1600" u="sng" dirty="0" smtClean="0"/>
            </a:br>
            <a:endParaRPr lang="en-US" sz="1600" u="sng" dirty="0" smtClean="0"/>
          </a:p>
        </p:txBody>
      </p:sp>
    </p:spTree>
    <p:extLst>
      <p:ext uri="{BB962C8B-B14F-4D97-AF65-F5344CB8AC3E}">
        <p14:creationId xmlns:p14="http://schemas.microsoft.com/office/powerpoint/2010/main" val="719034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dirty="0" smtClean="0"/>
              <a:t>Lab 2 – Resistors and Ohm’s Law</a:t>
            </a:r>
            <a:br>
              <a:rPr lang="en-US" dirty="0" smtClean="0"/>
            </a:br>
            <a:endParaRPr lang="en-US" sz="2400" dirty="0"/>
          </a:p>
        </p:txBody>
      </p:sp>
      <p:sp>
        <p:nvSpPr>
          <p:cNvPr id="4" name="Footer Placeholder 3"/>
          <p:cNvSpPr>
            <a:spLocks noGrp="1"/>
          </p:cNvSpPr>
          <p:nvPr>
            <p:ph type="ftr" sz="quarter" idx="11"/>
          </p:nvPr>
        </p:nvSpPr>
        <p:spPr>
          <a:xfrm>
            <a:off x="831850" y="6356349"/>
            <a:ext cx="2434389" cy="365125"/>
          </a:xfrm>
        </p:spPr>
        <p:txBody>
          <a:bodyPr/>
          <a:lstStyle/>
          <a:p>
            <a:pPr algn="l"/>
            <a:r>
              <a:rPr lang="en-US" dirty="0"/>
              <a:t>EECT 101-50C 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pPr/>
              <a:t>8</a:t>
            </a:fld>
            <a:endParaRPr lang="en-US"/>
          </a:p>
        </p:txBody>
      </p:sp>
    </p:spTree>
    <p:extLst>
      <p:ext uri="{BB962C8B-B14F-4D97-AF65-F5344CB8AC3E}">
        <p14:creationId xmlns:p14="http://schemas.microsoft.com/office/powerpoint/2010/main" val="66794879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80</a:t>
            </a:fld>
            <a:endParaRPr lang="en-US"/>
          </a:p>
        </p:txBody>
      </p:sp>
      <p:sp>
        <p:nvSpPr>
          <p:cNvPr id="6" name="Title 1"/>
          <p:cNvSpPr txBox="1">
            <a:spLocks/>
          </p:cNvSpPr>
          <p:nvPr/>
        </p:nvSpPr>
        <p:spPr>
          <a:xfrm>
            <a:off x="838200" y="365126"/>
            <a:ext cx="10515600" cy="91873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smtClean="0"/>
              <a:t>Lab </a:t>
            </a:r>
            <a:r>
              <a:rPr lang="en-US" sz="3700" dirty="0" smtClean="0"/>
              <a:t>14-</a:t>
            </a:r>
            <a:r>
              <a:rPr lang="en-US" sz="3700" dirty="0"/>
              <a:t>ESD Precautions/Test LEDs/</a:t>
            </a:r>
            <a:r>
              <a:rPr lang="en-US" sz="3700" dirty="0" err="1"/>
              <a:t>Misc</a:t>
            </a:r>
            <a:r>
              <a:rPr lang="en-US" sz="3700" dirty="0"/>
              <a:t> Troubleshooting</a:t>
            </a:r>
          </a:p>
        </p:txBody>
      </p:sp>
      <p:sp>
        <p:nvSpPr>
          <p:cNvPr id="7" name="TextBox 6"/>
          <p:cNvSpPr txBox="1"/>
          <p:nvPr/>
        </p:nvSpPr>
        <p:spPr>
          <a:xfrm>
            <a:off x="2015836" y="1558636"/>
            <a:ext cx="8177646" cy="1477328"/>
          </a:xfrm>
          <a:prstGeom prst="rect">
            <a:avLst/>
          </a:prstGeom>
          <a:noFill/>
        </p:spPr>
        <p:txBody>
          <a:bodyPr wrap="square" rtlCol="0">
            <a:spAutoFit/>
          </a:bodyPr>
          <a:lstStyle/>
          <a:p>
            <a:r>
              <a:rPr lang="en-US" dirty="0" smtClean="0"/>
              <a:t>Electrostatic discharge can effect electronics by frying the components when something that is charged comes near the component and discharges through the circuit instead of the chassis. Some ways of reducing ESD are:</a:t>
            </a:r>
          </a:p>
          <a:p>
            <a:r>
              <a:rPr lang="en-US" dirty="0" smtClean="0"/>
              <a:t>Wearing a static wrist strap when handling electronic equipment, keeping the work area clear of other objects and using static mats.</a:t>
            </a:r>
            <a:endParaRPr lang="en-US" dirty="0"/>
          </a:p>
        </p:txBody>
      </p:sp>
      <p:graphicFrame>
        <p:nvGraphicFramePr>
          <p:cNvPr id="2" name="Table 1"/>
          <p:cNvGraphicFramePr>
            <a:graphicFrameLocks noGrp="1"/>
          </p:cNvGraphicFramePr>
          <p:nvPr/>
        </p:nvGraphicFramePr>
        <p:xfrm>
          <a:off x="2692400" y="3509890"/>
          <a:ext cx="2692400" cy="962025"/>
        </p:xfrm>
        <a:graphic>
          <a:graphicData uri="http://schemas.openxmlformats.org/drawingml/2006/table">
            <a:tbl>
              <a:tblPr/>
              <a:tblGrid>
                <a:gridCol w="850900"/>
                <a:gridCol w="1231900"/>
                <a:gridCol w="609600"/>
              </a:tblGrid>
              <a:tr h="190500">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aproximate voltage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fontAlgn="b"/>
                      <a:r>
                        <a:rPr lang="en-US" sz="1100" b="0" i="0" u="none" strike="noStrike">
                          <a:solidFill>
                            <a:srgbClr val="000000"/>
                          </a:solidFill>
                          <a:effectLst/>
                          <a:latin typeface="Calibri" panose="020F0502020204030204" pitchFamily="34" charset="0"/>
                        </a:rPr>
                        <a:t>Wool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4000-5000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V</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fontAlgn="b"/>
                      <a:r>
                        <a:rPr lang="en-US" sz="1100" b="0" i="0" u="none" strike="noStrike">
                          <a:solidFill>
                            <a:srgbClr val="000000"/>
                          </a:solidFill>
                          <a:effectLst/>
                          <a:latin typeface="Calibri" panose="020F0502020204030204" pitchFamily="34" charset="0"/>
                        </a:rPr>
                        <a:t>Scotch tape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V</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fontAlgn="b"/>
                      <a:r>
                        <a:rPr lang="en-US" sz="1100" b="0" i="0" u="none" strike="noStrike">
                          <a:solidFill>
                            <a:srgbClr val="000000"/>
                          </a:solidFill>
                          <a:effectLst/>
                          <a:latin typeface="Calibri" panose="020F0502020204030204" pitchFamily="34" charset="0"/>
                        </a:rPr>
                        <a:t>Carpet</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V</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100" b="0" i="0" u="none" strike="noStrike">
                          <a:solidFill>
                            <a:srgbClr val="000000"/>
                          </a:solidFill>
                          <a:effectLst/>
                          <a:latin typeface="Calibri" panose="020F0502020204030204" pitchFamily="34" charset="0"/>
                        </a:rPr>
                        <a:t>masking tape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V</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2423162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81</a:t>
            </a:fld>
            <a:endParaRPr lang="en-US"/>
          </a:p>
        </p:txBody>
      </p:sp>
      <p:pic>
        <p:nvPicPr>
          <p:cNvPr id="6" name="Picture 4"/>
          <p:cNvPicPr>
            <a:picLocks noChangeAspect="1" noChangeArrowheads="1"/>
          </p:cNvPicPr>
          <p:nvPr/>
        </p:nvPicPr>
        <p:blipFill>
          <a:blip r:embed="rId2" cstate="print"/>
          <a:srcRect/>
          <a:stretch>
            <a:fillRect/>
          </a:stretch>
        </p:blipFill>
        <p:spPr bwMode="auto">
          <a:xfrm>
            <a:off x="1502143" y="1527136"/>
            <a:ext cx="5330233" cy="3981223"/>
          </a:xfrm>
          <a:prstGeom prst="rect">
            <a:avLst/>
          </a:prstGeom>
          <a:noFill/>
          <a:ln w="9525">
            <a:noFill/>
            <a:miter lim="800000"/>
            <a:headEnd/>
            <a:tailEnd/>
          </a:ln>
          <a:effectLst/>
        </p:spPr>
      </p:pic>
      <p:sp>
        <p:nvSpPr>
          <p:cNvPr id="7" name="Title 1"/>
          <p:cNvSpPr txBox="1">
            <a:spLocks/>
          </p:cNvSpPr>
          <p:nvPr/>
        </p:nvSpPr>
        <p:spPr>
          <a:xfrm>
            <a:off x="838200" y="365126"/>
            <a:ext cx="10515600" cy="91873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smtClean="0"/>
              <a:t>Lab </a:t>
            </a:r>
            <a:r>
              <a:rPr lang="en-US" sz="3700" dirty="0" smtClean="0"/>
              <a:t>14-</a:t>
            </a:r>
            <a:r>
              <a:rPr lang="en-US" sz="3700" dirty="0"/>
              <a:t>ESD Precautions/Test LEDs/</a:t>
            </a:r>
            <a:r>
              <a:rPr lang="en-US" sz="3700" dirty="0" err="1"/>
              <a:t>Misc</a:t>
            </a:r>
            <a:r>
              <a:rPr lang="en-US" sz="3700" dirty="0"/>
              <a:t> Troubleshooting</a:t>
            </a:r>
          </a:p>
        </p:txBody>
      </p:sp>
      <p:pic>
        <p:nvPicPr>
          <p:cNvPr id="8" name="Picture 3"/>
          <p:cNvPicPr>
            <a:picLocks noChangeAspect="1" noChangeArrowheads="1"/>
          </p:cNvPicPr>
          <p:nvPr/>
        </p:nvPicPr>
        <p:blipFill rotWithShape="1">
          <a:blip r:embed="rId3" cstate="print"/>
          <a:srcRect l="29348" t="50981" r="48843" b="19645"/>
          <a:stretch/>
        </p:blipFill>
        <p:spPr bwMode="auto">
          <a:xfrm>
            <a:off x="8471016" y="2670811"/>
            <a:ext cx="1400961" cy="1409351"/>
          </a:xfrm>
          <a:prstGeom prst="rect">
            <a:avLst/>
          </a:prstGeom>
          <a:noFill/>
          <a:ln w="9525">
            <a:noFill/>
            <a:miter lim="800000"/>
            <a:headEnd/>
            <a:tailEnd/>
          </a:ln>
          <a:effectLst/>
        </p:spPr>
      </p:pic>
      <p:sp>
        <p:nvSpPr>
          <p:cNvPr id="9" name="TextBox 8"/>
          <p:cNvSpPr txBox="1"/>
          <p:nvPr/>
        </p:nvSpPr>
        <p:spPr>
          <a:xfrm>
            <a:off x="7521389" y="4174585"/>
            <a:ext cx="3039034" cy="646331"/>
          </a:xfrm>
          <a:prstGeom prst="rect">
            <a:avLst/>
          </a:prstGeom>
          <a:noFill/>
        </p:spPr>
        <p:txBody>
          <a:bodyPr wrap="square" rtlCol="0">
            <a:spAutoFit/>
          </a:bodyPr>
          <a:lstStyle/>
          <a:p>
            <a:pPr algn="ctr"/>
            <a:r>
              <a:rPr lang="en-US" dirty="0" smtClean="0"/>
              <a:t>USB port in the package that it arrived in</a:t>
            </a:r>
            <a:endParaRPr lang="en-US" dirty="0"/>
          </a:p>
        </p:txBody>
      </p:sp>
      <p:sp>
        <p:nvSpPr>
          <p:cNvPr id="10" name="TextBox 9"/>
          <p:cNvSpPr txBox="1"/>
          <p:nvPr/>
        </p:nvSpPr>
        <p:spPr>
          <a:xfrm>
            <a:off x="2294966" y="5519291"/>
            <a:ext cx="3039034" cy="369332"/>
          </a:xfrm>
          <a:prstGeom prst="rect">
            <a:avLst/>
          </a:prstGeom>
          <a:noFill/>
        </p:spPr>
        <p:txBody>
          <a:bodyPr wrap="square" rtlCol="0">
            <a:spAutoFit/>
          </a:bodyPr>
          <a:lstStyle/>
          <a:p>
            <a:pPr algn="ctr"/>
            <a:r>
              <a:rPr lang="en-US" dirty="0" smtClean="0"/>
              <a:t>Board put back together</a:t>
            </a:r>
            <a:endParaRPr lang="en-US" dirty="0"/>
          </a:p>
        </p:txBody>
      </p:sp>
    </p:spTree>
    <p:extLst>
      <p:ext uri="{BB962C8B-B14F-4D97-AF65-F5344CB8AC3E}">
        <p14:creationId xmlns:p14="http://schemas.microsoft.com/office/powerpoint/2010/main" val="33886694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838200" y="1376219"/>
            <a:ext cx="10515600" cy="1169758"/>
          </a:xfrm>
        </p:spPr>
        <p:txBody>
          <a:bodyPr/>
          <a:lstStyle/>
          <a:p>
            <a:pPr marL="0" indent="0" algn="ctr">
              <a:buNone/>
            </a:pPr>
            <a:r>
              <a:rPr lang="en-US" u="sng" dirty="0" smtClean="0"/>
              <a:t>Summary and Conclusions</a:t>
            </a:r>
          </a:p>
          <a:p>
            <a:pPr marL="0" indent="0" algn="ctr">
              <a:buNone/>
            </a:pPr>
            <a:r>
              <a:rPr lang="en-US" sz="1800" dirty="0" smtClean="0"/>
              <a:t>Electrostatic discharge is a real problem and if caution is not used you can easily destroy sensitive electrical components.</a:t>
            </a: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82</a:t>
            </a:fld>
            <a:endParaRPr lang="en-US"/>
          </a:p>
        </p:txBody>
      </p:sp>
      <p:sp>
        <p:nvSpPr>
          <p:cNvPr id="6"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smtClean="0"/>
              <a:t>Lab </a:t>
            </a:r>
            <a:r>
              <a:rPr lang="en-US" sz="3700" dirty="0" smtClean="0"/>
              <a:t>14-</a:t>
            </a:r>
            <a:r>
              <a:rPr lang="en-US" sz="3700" dirty="0"/>
              <a:t>ESD </a:t>
            </a:r>
            <a:r>
              <a:rPr lang="en-US" sz="3700" dirty="0" smtClean="0"/>
              <a:t>Precautions/Misc </a:t>
            </a:r>
            <a:r>
              <a:rPr lang="en-US" sz="3700" dirty="0"/>
              <a:t>Troubleshooting</a:t>
            </a:r>
          </a:p>
        </p:txBody>
      </p:sp>
      <p:sp>
        <p:nvSpPr>
          <p:cNvPr id="8" name="Content Placeholder 2"/>
          <p:cNvSpPr txBox="1">
            <a:spLocks/>
          </p:cNvSpPr>
          <p:nvPr/>
        </p:nvSpPr>
        <p:spPr>
          <a:xfrm>
            <a:off x="981635" y="2855394"/>
            <a:ext cx="10515600" cy="1743499"/>
          </a:xfrm>
          <a:prstGeom prst="rect">
            <a:avLst/>
          </a:prstGeom>
        </p:spPr>
        <p:txBody>
          <a:bodyPr vert="horz">
            <a:normAutofit/>
          </a:bodyPr>
          <a:lstStyle/>
          <a:p>
            <a:pPr marL="0" marR="0" lvl="0" indent="0" algn="ctr"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n-US" sz="2600" b="0" i="0" u="sng" strike="noStrike" kern="1200" cap="none" spc="0" normalizeH="0" baseline="0" noProof="0" dirty="0" smtClean="0">
                <a:ln>
                  <a:noFill/>
                </a:ln>
                <a:solidFill>
                  <a:schemeClr val="tx1"/>
                </a:solidFill>
                <a:effectLst/>
                <a:uLnTx/>
                <a:uFillTx/>
                <a:latin typeface="+mn-lt"/>
                <a:ea typeface="+mn-ea"/>
                <a:cs typeface="+mn-cs"/>
              </a:rPr>
              <a:t>Summary and Conclusions</a:t>
            </a:r>
          </a:p>
          <a:p>
            <a:pPr marL="0" marR="0" lvl="0" indent="0" algn="ctr"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Once the tablet was put back together and plugged in it still would not charge. The tablet was reopened and inspected and it was discovered that the leads for the USB port had been soldered together. In order to fix this an attempt was made to </a:t>
            </a:r>
            <a:r>
              <a:rPr kumimoji="0" lang="en-US" sz="1800" b="0" i="0" u="none" strike="noStrike" kern="1200" cap="none" spc="0" normalizeH="0" baseline="0" noProof="0" dirty="0" err="1" smtClean="0">
                <a:ln>
                  <a:noFill/>
                </a:ln>
                <a:solidFill>
                  <a:schemeClr val="tx1"/>
                </a:solidFill>
                <a:effectLst/>
                <a:uLnTx/>
                <a:uFillTx/>
                <a:latin typeface="+mn-lt"/>
                <a:ea typeface="+mn-ea"/>
                <a:cs typeface="+mn-cs"/>
              </a:rPr>
              <a:t>desolder</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 the port</a:t>
            </a:r>
            <a:r>
              <a:rPr lang="en-US" dirty="0" smtClean="0"/>
              <a:t>. In the process of </a:t>
            </a:r>
            <a:r>
              <a:rPr lang="en-US" dirty="0" err="1" smtClean="0"/>
              <a:t>desoldering</a:t>
            </a:r>
            <a:r>
              <a:rPr lang="en-US" dirty="0" smtClean="0"/>
              <a:t> part of the pad was removed destroying the circuit board.</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 </a:t>
            </a:r>
          </a:p>
        </p:txBody>
      </p:sp>
    </p:spTree>
    <p:extLst>
      <p:ext uri="{BB962C8B-B14F-4D97-AF65-F5344CB8AC3E}">
        <p14:creationId xmlns:p14="http://schemas.microsoft.com/office/powerpoint/2010/main" val="20861290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136" y="1709595"/>
            <a:ext cx="10363200" cy="1406204"/>
          </a:xfrm>
        </p:spPr>
        <p:txBody>
          <a:bodyPr anchor="ctr"/>
          <a:lstStyle/>
          <a:p>
            <a:pPr algn="ctr"/>
            <a:r>
              <a:rPr lang="en-US" dirty="0" smtClean="0"/>
              <a:t>Lab 15 – </a:t>
            </a:r>
            <a:r>
              <a:rPr lang="en-US" dirty="0"/>
              <a:t>Plan, Prepare, Test Solder Kit </a:t>
            </a:r>
            <a:r>
              <a:rPr lang="en-US" sz="6000" dirty="0"/>
              <a:t/>
            </a:r>
            <a:br>
              <a:rPr lang="en-US" sz="6000" dirty="0"/>
            </a:br>
            <a:r>
              <a:rPr lang="en-US" dirty="0" smtClean="0"/>
              <a:t/>
            </a:r>
            <a:br>
              <a:rPr lang="en-US" dirty="0" smtClean="0"/>
            </a:br>
            <a:endParaRPr lang="en-US" dirty="0"/>
          </a:p>
        </p:txBody>
      </p:sp>
      <p:sp>
        <p:nvSpPr>
          <p:cNvPr id="4" name="Footer Placeholder 3"/>
          <p:cNvSpPr>
            <a:spLocks noGrp="1"/>
          </p:cNvSpPr>
          <p:nvPr>
            <p:ph type="ftr" sz="quarter" idx="11"/>
          </p:nvPr>
        </p:nvSpPr>
        <p:spPr>
          <a:xfrm>
            <a:off x="831850" y="6372058"/>
            <a:ext cx="2217821" cy="365125"/>
          </a:xfrm>
        </p:spPr>
        <p:txBody>
          <a:bodyPr/>
          <a:lstStyle/>
          <a:p>
            <a:pPr algn="l"/>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pPr/>
              <a:t>83</a:t>
            </a:fld>
            <a:endParaRPr lang="en-US"/>
          </a:p>
        </p:txBody>
      </p:sp>
    </p:spTree>
    <p:extLst>
      <p:ext uri="{BB962C8B-B14F-4D97-AF65-F5344CB8AC3E}">
        <p14:creationId xmlns:p14="http://schemas.microsoft.com/office/powerpoint/2010/main" val="214816943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84</a:t>
            </a:fld>
            <a:endParaRPr lang="en-US"/>
          </a:p>
        </p:txBody>
      </p:sp>
      <p:sp>
        <p:nvSpPr>
          <p:cNvPr id="6"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smtClean="0"/>
              <a:t>Lab 15- Plan</a:t>
            </a:r>
            <a:r>
              <a:rPr lang="en-US" sz="4000" dirty="0"/>
              <a:t>, Prepare, Test Solder Kit </a:t>
            </a:r>
          </a:p>
        </p:txBody>
      </p:sp>
      <p:sp>
        <p:nvSpPr>
          <p:cNvPr id="7" name="Content Placeholder 2"/>
          <p:cNvSpPr txBox="1">
            <a:spLocks/>
          </p:cNvSpPr>
          <p:nvPr/>
        </p:nvSpPr>
        <p:spPr>
          <a:xfrm>
            <a:off x="989358" y="1283856"/>
            <a:ext cx="10515600" cy="5072494"/>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100" dirty="0" smtClean="0"/>
              <a:t>Objective</a:t>
            </a:r>
          </a:p>
          <a:p>
            <a:r>
              <a:rPr lang="en-US" sz="2900" dirty="0" smtClean="0"/>
              <a:t>Create </a:t>
            </a:r>
            <a:r>
              <a:rPr lang="en-US" sz="2900" dirty="0"/>
              <a:t>an outline/plan for your solder kit next week.  Include:</a:t>
            </a:r>
          </a:p>
          <a:p>
            <a:pPr marL="0" indent="0">
              <a:buNone/>
            </a:pPr>
            <a:r>
              <a:rPr lang="en-US" sz="2900" dirty="0"/>
              <a:t>     1. step by step to prepare and assemble your kit including testing individual parts before assembly and possible ways to protect against overheating</a:t>
            </a:r>
          </a:p>
          <a:p>
            <a:pPr marL="0" indent="0">
              <a:buNone/>
            </a:pPr>
            <a:r>
              <a:rPr lang="en-US" sz="2900" dirty="0"/>
              <a:t>     2. include some steps you would take to troubleshoot your kit if it doesn't work including a) what to check if doesn't power up; b) what to check if partially </a:t>
            </a:r>
            <a:r>
              <a:rPr lang="en-US" sz="2900" dirty="0" smtClean="0"/>
              <a:t>operational</a:t>
            </a:r>
          </a:p>
          <a:p>
            <a:pPr marL="0" indent="0">
              <a:buNone/>
            </a:pPr>
            <a:r>
              <a:rPr lang="en-US" sz="2900" dirty="0" smtClean="0"/>
              <a:t>Test CMOS chips</a:t>
            </a:r>
          </a:p>
          <a:p>
            <a:pPr marL="0" indent="0">
              <a:buNone/>
            </a:pPr>
            <a:r>
              <a:rPr lang="en-US" sz="2900" dirty="0"/>
              <a:t>Test 30 year old custom built power supply with triple fixed outputs +5VDC, +12VDC, and -5VDC built for single board 8080A computer. Check ripple voltage with a scope.</a:t>
            </a:r>
          </a:p>
          <a:p>
            <a:pPr marL="0" indent="0">
              <a:buNone/>
            </a:pPr>
            <a:r>
              <a:rPr lang="en-US" sz="1900" dirty="0" smtClean="0"/>
              <a:t>	</a:t>
            </a:r>
          </a:p>
          <a:p>
            <a:r>
              <a:rPr lang="en-US" sz="5900" dirty="0" smtClean="0"/>
              <a:t>Equipment and Material</a:t>
            </a:r>
          </a:p>
          <a:p>
            <a:pPr marL="914400" lvl="2" indent="0">
              <a:buFont typeface="Arial" panose="020B0604020202020204" pitchFamily="34" charset="0"/>
              <a:buNone/>
            </a:pPr>
            <a:r>
              <a:rPr lang="en-US" sz="2500" dirty="0" smtClean="0"/>
              <a:t>Bench #6</a:t>
            </a:r>
          </a:p>
          <a:p>
            <a:pPr marL="914400" lvl="2" indent="0">
              <a:buNone/>
            </a:pPr>
            <a:r>
              <a:rPr lang="en-US" sz="2500" dirty="0" smtClean="0"/>
              <a:t>Hand held </a:t>
            </a:r>
            <a:r>
              <a:rPr lang="en-US" sz="2500" dirty="0"/>
              <a:t>Digital </a:t>
            </a:r>
            <a:r>
              <a:rPr lang="en-US" sz="2500" dirty="0" err="1"/>
              <a:t>Multimeter</a:t>
            </a:r>
            <a:r>
              <a:rPr lang="en-US" sz="2500" dirty="0"/>
              <a:t> Model </a:t>
            </a:r>
            <a:r>
              <a:rPr lang="en-US" sz="2500" dirty="0" smtClean="0"/>
              <a:t>#OTE Instruments DT-6830</a:t>
            </a:r>
          </a:p>
          <a:p>
            <a:pPr marL="914400" lvl="2" indent="0">
              <a:buNone/>
            </a:pPr>
            <a:r>
              <a:rPr lang="en-US" sz="2500" dirty="0" smtClean="0"/>
              <a:t>Table </a:t>
            </a:r>
            <a:r>
              <a:rPr lang="en-US" sz="2500" dirty="0"/>
              <a:t>Digital </a:t>
            </a:r>
            <a:r>
              <a:rPr lang="en-US" sz="2500" dirty="0" err="1"/>
              <a:t>Multimeter</a:t>
            </a:r>
            <a:r>
              <a:rPr lang="en-US" sz="2500" dirty="0"/>
              <a:t> Model # </a:t>
            </a:r>
            <a:r>
              <a:rPr lang="en-US" sz="2500" dirty="0" err="1"/>
              <a:t>GwINTEK</a:t>
            </a:r>
            <a:r>
              <a:rPr lang="en-US" sz="2500" dirty="0"/>
              <a:t> </a:t>
            </a:r>
            <a:r>
              <a:rPr lang="en-US" sz="2500" dirty="0" smtClean="0"/>
              <a:t>GDM-8245</a:t>
            </a:r>
          </a:p>
          <a:p>
            <a:pPr marL="914400" lvl="2" indent="0">
              <a:buNone/>
            </a:pPr>
            <a:r>
              <a:rPr lang="en-US" sz="2500" dirty="0"/>
              <a:t>GwInstek LCR meter model#: LCR-819 SN#: </a:t>
            </a:r>
            <a:r>
              <a:rPr lang="en-US" sz="2500" dirty="0" smtClean="0"/>
              <a:t>E12099</a:t>
            </a:r>
          </a:p>
          <a:p>
            <a:r>
              <a:rPr lang="en-US" sz="6000" dirty="0" smtClean="0"/>
              <a:t>Research and Information</a:t>
            </a:r>
          </a:p>
          <a:p>
            <a:pPr marL="0" indent="0">
              <a:buNone/>
            </a:pPr>
            <a:r>
              <a:rPr lang="en-US" dirty="0" smtClean="0"/>
              <a:t> </a:t>
            </a:r>
            <a:r>
              <a:rPr lang="en-US" sz="2600" dirty="0" err="1" smtClean="0"/>
              <a:t>Cmos</a:t>
            </a:r>
            <a:r>
              <a:rPr lang="en-US" sz="2600" dirty="0" smtClean="0"/>
              <a:t> chip </a:t>
            </a:r>
            <a:r>
              <a:rPr lang="en-US" sz="2600" dirty="0" smtClean="0">
                <a:hlinkClick r:id="rId2"/>
              </a:rPr>
              <a:t>http</a:t>
            </a:r>
            <a:r>
              <a:rPr lang="en-US" sz="2600" dirty="0">
                <a:hlinkClick r:id="rId2"/>
              </a:rPr>
              <a:t>://</a:t>
            </a:r>
            <a:r>
              <a:rPr lang="en-US" sz="2600" dirty="0" smtClean="0">
                <a:hlinkClick r:id="rId2"/>
              </a:rPr>
              <a:t>ivytechengineering.com/stores/cd4000/files/cd4049.pdf</a:t>
            </a:r>
            <a:endParaRPr lang="en-US" sz="2600" dirty="0" smtClean="0"/>
          </a:p>
          <a:p>
            <a:pPr marL="0" indent="0">
              <a:buNone/>
            </a:pPr>
            <a:r>
              <a:rPr lang="en-US" sz="2600" dirty="0" smtClean="0"/>
              <a:t>How to test </a:t>
            </a:r>
            <a:r>
              <a:rPr lang="en-US" sz="2600" dirty="0"/>
              <a:t>a diode http://www.circuitstoday.com/how-to-test-a-diode</a:t>
            </a:r>
            <a:endParaRPr lang="en-US" sz="2600" dirty="0" smtClean="0"/>
          </a:p>
          <a:p>
            <a:endParaRPr lang="en-US" dirty="0"/>
          </a:p>
          <a:p>
            <a:pPr marL="0" indent="0">
              <a:buNone/>
            </a:pPr>
            <a:endParaRPr lang="en-US" dirty="0" smtClean="0"/>
          </a:p>
          <a:p>
            <a:pPr marL="457200" lvl="1" indent="0">
              <a:buNone/>
            </a:pPr>
            <a:endParaRPr lang="en-US" sz="1600" dirty="0"/>
          </a:p>
        </p:txBody>
      </p:sp>
    </p:spTree>
    <p:extLst>
      <p:ext uri="{BB962C8B-B14F-4D97-AF65-F5344CB8AC3E}">
        <p14:creationId xmlns:p14="http://schemas.microsoft.com/office/powerpoint/2010/main" val="18073228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85</a:t>
            </a:fld>
            <a:endParaRPr lang="en-US"/>
          </a:p>
        </p:txBody>
      </p:sp>
      <p:sp>
        <p:nvSpPr>
          <p:cNvPr id="6"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smtClean="0"/>
              <a:t>Lab 15- Plan</a:t>
            </a:r>
            <a:r>
              <a:rPr lang="en-US" sz="4000" dirty="0"/>
              <a:t>, Prepare, Test Solder Kit </a:t>
            </a:r>
          </a:p>
        </p:txBody>
      </p:sp>
      <p:sp>
        <p:nvSpPr>
          <p:cNvPr id="7" name="Content Placeholder 5"/>
          <p:cNvSpPr txBox="1">
            <a:spLocks/>
          </p:cNvSpPr>
          <p:nvPr/>
        </p:nvSpPr>
        <p:spPr>
          <a:xfrm>
            <a:off x="1173125" y="1529272"/>
            <a:ext cx="10515600" cy="1795819"/>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u="sng" dirty="0" smtClean="0"/>
              <a:t>Procedure:</a:t>
            </a:r>
          </a:p>
          <a:p>
            <a:pPr marL="0" indent="0" algn="ctr">
              <a:buNone/>
            </a:pPr>
            <a:r>
              <a:rPr lang="en-US" sz="2100" dirty="0" smtClean="0"/>
              <a:t>Attach C1 and C2 first then R1 and R2. Attach the 4046 chip next then the </a:t>
            </a:r>
            <a:r>
              <a:rPr lang="en-US" sz="2100" dirty="0" err="1" smtClean="0"/>
              <a:t>zener</a:t>
            </a:r>
            <a:r>
              <a:rPr lang="en-US" sz="2100" dirty="0" smtClean="0"/>
              <a:t> diode and the 4024 chip. Attach d1,d2 and d3 and r3. solder t1, d5 and LD7. Then D6,D4, R6 and R7. D7, R4 and R5. Then place LD1-7. </a:t>
            </a:r>
          </a:p>
          <a:p>
            <a:pPr marL="0" indent="0" algn="ctr">
              <a:buNone/>
            </a:pPr>
            <a:r>
              <a:rPr lang="en-US" sz="2100" dirty="0" smtClean="0"/>
              <a:t>Attaching LEDs last should help reduce their exposure to heat. If the circuit is not working check to see if the LEDs  or diodes burned up also check to see if the chips were fried. </a:t>
            </a:r>
          </a:p>
          <a:p>
            <a:pPr marL="0" indent="0" algn="ctr">
              <a:buNone/>
            </a:pPr>
            <a:r>
              <a:rPr lang="en-US" sz="1600" u="sng" dirty="0" smtClean="0"/>
              <a:t/>
            </a:r>
            <a:br>
              <a:rPr lang="en-US" sz="1600" u="sng" dirty="0" smtClean="0"/>
            </a:br>
            <a:endParaRPr lang="en-US" sz="1600" u="sng" dirty="0" smtClean="0"/>
          </a:p>
        </p:txBody>
      </p:sp>
      <p:sp>
        <p:nvSpPr>
          <p:cNvPr id="8" name="Content Placeholder 5"/>
          <p:cNvSpPr txBox="1">
            <a:spLocks/>
          </p:cNvSpPr>
          <p:nvPr/>
        </p:nvSpPr>
        <p:spPr>
          <a:xfrm>
            <a:off x="1173125" y="2966241"/>
            <a:ext cx="10515600" cy="15723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u="sng" dirty="0" smtClean="0"/>
              <a:t>Procedure:</a:t>
            </a:r>
          </a:p>
          <a:p>
            <a:pPr marL="0" indent="0" algn="ctr">
              <a:buNone/>
            </a:pPr>
            <a:r>
              <a:rPr lang="en-US" sz="1600" dirty="0" smtClean="0"/>
              <a:t>The chip was put in a circuit and the outputs were tested using a </a:t>
            </a:r>
            <a:r>
              <a:rPr lang="en-US" sz="1600" dirty="0" err="1" smtClean="0"/>
              <a:t>multimeter</a:t>
            </a:r>
            <a:r>
              <a:rPr lang="en-US" sz="1600" u="sng" dirty="0" smtClean="0"/>
              <a:t/>
            </a:r>
            <a:br>
              <a:rPr lang="en-US" sz="1600" u="sng" dirty="0" smtClean="0"/>
            </a:br>
            <a:endParaRPr lang="en-US" sz="1600" u="sng" dirty="0" smtClean="0"/>
          </a:p>
        </p:txBody>
      </p:sp>
      <p:sp>
        <p:nvSpPr>
          <p:cNvPr id="9" name="Content Placeholder 5"/>
          <p:cNvSpPr txBox="1">
            <a:spLocks/>
          </p:cNvSpPr>
          <p:nvPr/>
        </p:nvSpPr>
        <p:spPr>
          <a:xfrm>
            <a:off x="1173125" y="4538588"/>
            <a:ext cx="10515600" cy="15723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u="sng" dirty="0" smtClean="0"/>
              <a:t>Procedure:  </a:t>
            </a:r>
          </a:p>
          <a:p>
            <a:pPr marL="0" indent="0" algn="ctr">
              <a:buNone/>
            </a:pPr>
            <a:r>
              <a:rPr lang="en-US" sz="1600" dirty="0" smtClean="0"/>
              <a:t>The power supply was pugged in and the voltages were measured using the </a:t>
            </a:r>
            <a:r>
              <a:rPr lang="en-US" sz="1600" dirty="0" err="1" smtClean="0"/>
              <a:t>multimeter</a:t>
            </a:r>
            <a:r>
              <a:rPr lang="en-US" sz="1600" dirty="0" smtClean="0"/>
              <a:t> and the voltage ripple was measured using the oscilloscope for the three different voltages.</a:t>
            </a:r>
            <a:r>
              <a:rPr lang="en-US" sz="1600" u="sng" dirty="0" smtClean="0"/>
              <a:t/>
            </a:r>
            <a:br>
              <a:rPr lang="en-US" sz="1600" u="sng" dirty="0" smtClean="0"/>
            </a:br>
            <a:endParaRPr lang="en-US" sz="1600" u="sng" dirty="0" smtClean="0"/>
          </a:p>
        </p:txBody>
      </p:sp>
    </p:spTree>
    <p:extLst>
      <p:ext uri="{BB962C8B-B14F-4D97-AF65-F5344CB8AC3E}">
        <p14:creationId xmlns:p14="http://schemas.microsoft.com/office/powerpoint/2010/main" val="20284964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solidFill>
                  <a:prstClr val="black">
                    <a:tint val="75000"/>
                  </a:prstClr>
                </a:solidFill>
              </a:rPr>
              <a:t>EECT 101 Lab Notebook</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205E3D1-8C80-40C9-AABD-810F903285A1}" type="slidenum">
              <a:rPr lang="en-US" smtClean="0">
                <a:solidFill>
                  <a:prstClr val="black">
                    <a:tint val="75000"/>
                  </a:prstClr>
                </a:solidFill>
              </a:rPr>
              <a:pPr/>
              <a:t>86</a:t>
            </a:fld>
            <a:endParaRPr lang="en-US">
              <a:solidFill>
                <a:prstClr val="black">
                  <a:tint val="75000"/>
                </a:prstClr>
              </a:solidFill>
            </a:endParaRPr>
          </a:p>
        </p:txBody>
      </p:sp>
      <p:sp>
        <p:nvSpPr>
          <p:cNvPr id="6"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smtClean="0">
                <a:solidFill>
                  <a:prstClr val="black"/>
                </a:solidFill>
              </a:rPr>
              <a:t>Lab 15- </a:t>
            </a:r>
            <a:r>
              <a:rPr lang="en-US" sz="4000" dirty="0">
                <a:solidFill>
                  <a:prstClr val="black"/>
                </a:solidFill>
              </a:rPr>
              <a:t>Plan, Prepare, Test Solder Kit </a:t>
            </a:r>
          </a:p>
        </p:txBody>
      </p:sp>
      <p:sp>
        <p:nvSpPr>
          <p:cNvPr id="7" name="AutoShape 2" descr="Displaying 20151209_203304_resized.jpg"/>
          <p:cNvSpPr>
            <a:spLocks noChangeAspect="1" noChangeArrowheads="1"/>
          </p:cNvSpPr>
          <p:nvPr/>
        </p:nvSpPr>
        <p:spPr bwMode="auto">
          <a:xfrm>
            <a:off x="2618220" y="2910464"/>
            <a:ext cx="2431761" cy="243176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TextBox 12"/>
          <p:cNvSpPr txBox="1"/>
          <p:nvPr/>
        </p:nvSpPr>
        <p:spPr>
          <a:xfrm>
            <a:off x="7656055" y="4454207"/>
            <a:ext cx="2975264" cy="646331"/>
          </a:xfrm>
          <a:prstGeom prst="rect">
            <a:avLst/>
          </a:prstGeom>
          <a:noFill/>
        </p:spPr>
        <p:txBody>
          <a:bodyPr wrap="square" rtlCol="0">
            <a:spAutoFit/>
          </a:bodyPr>
          <a:lstStyle/>
          <a:p>
            <a:r>
              <a:rPr lang="en-US" dirty="0" smtClean="0">
                <a:solidFill>
                  <a:prstClr val="black"/>
                </a:solidFill>
              </a:rPr>
              <a:t>Circuit used to test the CMOS chips</a:t>
            </a:r>
            <a:endParaRPr lang="en-US" dirty="0">
              <a:solidFill>
                <a:prstClr val="black"/>
              </a:solidFill>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7934" r="42135"/>
          <a:stretch/>
        </p:blipFill>
        <p:spPr>
          <a:xfrm rot="5400000">
            <a:off x="7949250" y="1152845"/>
            <a:ext cx="2650988" cy="3849221"/>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567098880"/>
              </p:ext>
            </p:extLst>
          </p:nvPr>
        </p:nvGraphicFramePr>
        <p:xfrm>
          <a:off x="1246992" y="1751961"/>
          <a:ext cx="2587108" cy="4351334"/>
        </p:xfrm>
        <a:graphic>
          <a:graphicData uri="http://schemas.openxmlformats.org/drawingml/2006/table">
            <a:tbl>
              <a:tblPr/>
              <a:tblGrid>
                <a:gridCol w="646777"/>
                <a:gridCol w="646777"/>
                <a:gridCol w="646777"/>
                <a:gridCol w="646777"/>
              </a:tblGrid>
              <a:tr h="174719">
                <a:tc>
                  <a:txBody>
                    <a:bodyPr/>
                    <a:lstStyle/>
                    <a:p>
                      <a:pPr algn="l" fontAlgn="b"/>
                      <a:r>
                        <a:rPr lang="en-US" sz="1000" b="0" i="0" u="none" strike="noStrike" dirty="0">
                          <a:solidFill>
                            <a:srgbClr val="000000"/>
                          </a:solidFill>
                          <a:effectLst/>
                          <a:latin typeface="Calibri" panose="020F0502020204030204" pitchFamily="34" charset="0"/>
                        </a:rPr>
                        <a:t> </a:t>
                      </a:r>
                    </a:p>
                  </a:txBody>
                  <a:tcPr marL="8320" marR="8320" marT="83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1000" b="0" i="0" u="none" strike="noStrike">
                          <a:solidFill>
                            <a:srgbClr val="000000"/>
                          </a:solidFill>
                          <a:effectLst/>
                          <a:latin typeface="Calibri" panose="020F0502020204030204" pitchFamily="34" charset="0"/>
                        </a:rPr>
                        <a:t>Expected</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1000" b="0" i="0" u="none" strike="noStrike">
                          <a:solidFill>
                            <a:srgbClr val="000000"/>
                          </a:solidFill>
                          <a:effectLst/>
                          <a:latin typeface="Calibri" panose="020F0502020204030204" pitchFamily="34" charset="0"/>
                        </a:rPr>
                        <a:t>Measured</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320" marR="8320" marT="83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r>
              <a:tr h="166399">
                <a:tc>
                  <a:txBody>
                    <a:bodyPr/>
                    <a:lstStyle/>
                    <a:p>
                      <a:pPr algn="l" fontAlgn="b"/>
                      <a:r>
                        <a:rPr lang="en-US" sz="1000" b="0" i="0" u="none" strike="noStrike">
                          <a:solidFill>
                            <a:srgbClr val="000000"/>
                          </a:solidFill>
                          <a:effectLst/>
                          <a:latin typeface="Calibri" panose="020F0502020204030204" pitchFamily="34" charset="0"/>
                        </a:rPr>
                        <a:t>R1</a:t>
                      </a:r>
                    </a:p>
                  </a:txBody>
                  <a:tcPr marL="8320" marR="8320" marT="83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solidFill>
                            <a:srgbClr val="000000"/>
                          </a:solidFill>
                          <a:effectLst/>
                          <a:latin typeface="Calibri" panose="020F0502020204030204" pitchFamily="34" charset="0"/>
                        </a:rPr>
                        <a:t>100</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solidFill>
                            <a:srgbClr val="000000"/>
                          </a:solidFill>
                          <a:effectLst/>
                          <a:latin typeface="Calibri" panose="020F0502020204030204" pitchFamily="34" charset="0"/>
                        </a:rPr>
                        <a:t>99.2</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K</a:t>
                      </a:r>
                      <a:r>
                        <a:rPr lang="el-GR" sz="1000" b="0" i="0" u="none" strike="noStrike">
                          <a:solidFill>
                            <a:srgbClr val="000000"/>
                          </a:solidFill>
                          <a:effectLst/>
                          <a:latin typeface="Calibri" panose="020F0502020204030204" pitchFamily="34" charset="0"/>
                        </a:rPr>
                        <a:t>Ω</a:t>
                      </a:r>
                    </a:p>
                  </a:txBody>
                  <a:tcPr marL="8320" marR="8320" marT="83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66399">
                <a:tc>
                  <a:txBody>
                    <a:bodyPr/>
                    <a:lstStyle/>
                    <a:p>
                      <a:pPr algn="l" fontAlgn="b"/>
                      <a:r>
                        <a:rPr lang="en-US" sz="1000" b="0" i="0" u="none" strike="noStrike">
                          <a:solidFill>
                            <a:srgbClr val="000000"/>
                          </a:solidFill>
                          <a:effectLst/>
                          <a:latin typeface="Calibri" panose="020F0502020204030204" pitchFamily="34" charset="0"/>
                        </a:rPr>
                        <a:t>R2</a:t>
                      </a:r>
                    </a:p>
                  </a:txBody>
                  <a:tcPr marL="8320" marR="8320" marT="83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solidFill>
                            <a:srgbClr val="000000"/>
                          </a:solidFill>
                          <a:effectLst/>
                          <a:latin typeface="Calibri" panose="020F0502020204030204" pitchFamily="34" charset="0"/>
                        </a:rPr>
                        <a:t>100</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solidFill>
                            <a:srgbClr val="000000"/>
                          </a:solidFill>
                          <a:effectLst/>
                          <a:latin typeface="Calibri" panose="020F0502020204030204" pitchFamily="34" charset="0"/>
                        </a:rPr>
                        <a:t>100.36</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K</a:t>
                      </a:r>
                      <a:r>
                        <a:rPr lang="el-GR" sz="1000" b="0" i="0" u="none" strike="noStrike">
                          <a:solidFill>
                            <a:srgbClr val="000000"/>
                          </a:solidFill>
                          <a:effectLst/>
                          <a:latin typeface="Calibri" panose="020F0502020204030204" pitchFamily="34" charset="0"/>
                        </a:rPr>
                        <a:t>Ω</a:t>
                      </a:r>
                    </a:p>
                  </a:txBody>
                  <a:tcPr marL="8320" marR="8320" marT="83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74719">
                <a:tc>
                  <a:txBody>
                    <a:bodyPr/>
                    <a:lstStyle/>
                    <a:p>
                      <a:pPr algn="l" fontAlgn="b"/>
                      <a:r>
                        <a:rPr lang="en-US" sz="1000" b="0" i="0" u="none" strike="noStrike">
                          <a:solidFill>
                            <a:srgbClr val="000000"/>
                          </a:solidFill>
                          <a:effectLst/>
                          <a:latin typeface="Calibri" panose="020F0502020204030204" pitchFamily="34" charset="0"/>
                        </a:rPr>
                        <a:t>R3</a:t>
                      </a:r>
                    </a:p>
                  </a:txBody>
                  <a:tcPr marL="8320" marR="8320" marT="83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solidFill>
                            <a:srgbClr val="000000"/>
                          </a:solidFill>
                          <a:effectLst/>
                          <a:latin typeface="Calibri" panose="020F0502020204030204" pitchFamily="34" charset="0"/>
                        </a:rPr>
                        <a:t>33</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solidFill>
                            <a:srgbClr val="000000"/>
                          </a:solidFill>
                          <a:effectLst/>
                          <a:latin typeface="Calibri" panose="020F0502020204030204" pitchFamily="34" charset="0"/>
                        </a:rPr>
                        <a:t>32.83</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K</a:t>
                      </a:r>
                      <a:r>
                        <a:rPr lang="el-GR" sz="1000" b="0" i="0" u="none" strike="noStrike">
                          <a:solidFill>
                            <a:srgbClr val="000000"/>
                          </a:solidFill>
                          <a:effectLst/>
                          <a:latin typeface="Calibri" panose="020F0502020204030204" pitchFamily="34" charset="0"/>
                        </a:rPr>
                        <a:t>Ω</a:t>
                      </a:r>
                    </a:p>
                  </a:txBody>
                  <a:tcPr marL="8320" marR="8320" marT="83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66399">
                <a:tc>
                  <a:txBody>
                    <a:bodyPr/>
                    <a:lstStyle/>
                    <a:p>
                      <a:pPr algn="l" fontAlgn="b"/>
                      <a:r>
                        <a:rPr lang="en-US" sz="1000" b="0" i="0" u="none" strike="noStrike">
                          <a:solidFill>
                            <a:srgbClr val="000000"/>
                          </a:solidFill>
                          <a:effectLst/>
                          <a:latin typeface="Calibri" panose="020F0502020204030204" pitchFamily="34" charset="0"/>
                        </a:rPr>
                        <a:t>R4</a:t>
                      </a:r>
                    </a:p>
                  </a:txBody>
                  <a:tcPr marL="8320" marR="8320" marT="83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dirty="0">
                          <a:solidFill>
                            <a:srgbClr val="000000"/>
                          </a:solidFill>
                          <a:effectLst/>
                          <a:latin typeface="Calibri" panose="020F0502020204030204" pitchFamily="34" charset="0"/>
                        </a:rPr>
                        <a:t>1.8</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solidFill>
                            <a:srgbClr val="000000"/>
                          </a:solidFill>
                          <a:effectLst/>
                          <a:latin typeface="Calibri" panose="020F0502020204030204" pitchFamily="34" charset="0"/>
                        </a:rPr>
                        <a:t>1.79</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K</a:t>
                      </a:r>
                      <a:r>
                        <a:rPr lang="el-GR" sz="1000" b="0" i="0" u="none" strike="noStrike">
                          <a:solidFill>
                            <a:srgbClr val="000000"/>
                          </a:solidFill>
                          <a:effectLst/>
                          <a:latin typeface="Calibri" panose="020F0502020204030204" pitchFamily="34" charset="0"/>
                        </a:rPr>
                        <a:t>Ω</a:t>
                      </a:r>
                    </a:p>
                  </a:txBody>
                  <a:tcPr marL="8320" marR="8320" marT="83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66399">
                <a:tc>
                  <a:txBody>
                    <a:bodyPr/>
                    <a:lstStyle/>
                    <a:p>
                      <a:pPr algn="l" fontAlgn="b"/>
                      <a:r>
                        <a:rPr lang="en-US" sz="1000" b="0" i="0" u="none" strike="noStrike">
                          <a:solidFill>
                            <a:srgbClr val="000000"/>
                          </a:solidFill>
                          <a:effectLst/>
                          <a:latin typeface="Calibri" panose="020F0502020204030204" pitchFamily="34" charset="0"/>
                        </a:rPr>
                        <a:t>R5</a:t>
                      </a:r>
                    </a:p>
                  </a:txBody>
                  <a:tcPr marL="8320" marR="8320" marT="83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solidFill>
                            <a:srgbClr val="000000"/>
                          </a:solidFill>
                          <a:effectLst/>
                          <a:latin typeface="Calibri" panose="020F0502020204030204" pitchFamily="34" charset="0"/>
                        </a:rPr>
                        <a:t>1.8</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solidFill>
                            <a:srgbClr val="000000"/>
                          </a:solidFill>
                          <a:effectLst/>
                          <a:latin typeface="Calibri" panose="020F0502020204030204" pitchFamily="34" charset="0"/>
                        </a:rPr>
                        <a:t>1.799</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K</a:t>
                      </a:r>
                      <a:r>
                        <a:rPr lang="el-GR" sz="1000" b="0" i="0" u="none" strike="noStrike">
                          <a:solidFill>
                            <a:srgbClr val="000000"/>
                          </a:solidFill>
                          <a:effectLst/>
                          <a:latin typeface="Calibri" panose="020F0502020204030204" pitchFamily="34" charset="0"/>
                        </a:rPr>
                        <a:t>Ω</a:t>
                      </a:r>
                    </a:p>
                  </a:txBody>
                  <a:tcPr marL="8320" marR="8320" marT="83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66399">
                <a:tc>
                  <a:txBody>
                    <a:bodyPr/>
                    <a:lstStyle/>
                    <a:p>
                      <a:pPr algn="l" fontAlgn="b"/>
                      <a:r>
                        <a:rPr lang="en-US" sz="1000" b="0" i="0" u="none" strike="noStrike">
                          <a:solidFill>
                            <a:srgbClr val="000000"/>
                          </a:solidFill>
                          <a:effectLst/>
                          <a:latin typeface="Calibri" panose="020F0502020204030204" pitchFamily="34" charset="0"/>
                        </a:rPr>
                        <a:t>R6</a:t>
                      </a:r>
                    </a:p>
                  </a:txBody>
                  <a:tcPr marL="8320" marR="8320" marT="83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solidFill>
                            <a:srgbClr val="000000"/>
                          </a:solidFill>
                          <a:effectLst/>
                          <a:latin typeface="Calibri" panose="020F0502020204030204" pitchFamily="34" charset="0"/>
                        </a:rPr>
                        <a:t>3.3</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solidFill>
                            <a:srgbClr val="000000"/>
                          </a:solidFill>
                          <a:effectLst/>
                          <a:latin typeface="Calibri" panose="020F0502020204030204" pitchFamily="34" charset="0"/>
                        </a:rPr>
                        <a:t>3.305</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K</a:t>
                      </a:r>
                      <a:r>
                        <a:rPr lang="el-GR" sz="1000" b="0" i="0" u="none" strike="noStrike">
                          <a:solidFill>
                            <a:srgbClr val="000000"/>
                          </a:solidFill>
                          <a:effectLst/>
                          <a:latin typeface="Calibri" panose="020F0502020204030204" pitchFamily="34" charset="0"/>
                        </a:rPr>
                        <a:t>Ω</a:t>
                      </a:r>
                    </a:p>
                  </a:txBody>
                  <a:tcPr marL="8320" marR="8320" marT="83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66399">
                <a:tc>
                  <a:txBody>
                    <a:bodyPr/>
                    <a:lstStyle/>
                    <a:p>
                      <a:pPr algn="l" fontAlgn="b"/>
                      <a:r>
                        <a:rPr lang="en-US" sz="1000" b="0" i="0" u="none" strike="noStrike">
                          <a:solidFill>
                            <a:srgbClr val="000000"/>
                          </a:solidFill>
                          <a:effectLst/>
                          <a:latin typeface="Calibri" panose="020F0502020204030204" pitchFamily="34" charset="0"/>
                        </a:rPr>
                        <a:t>R7</a:t>
                      </a:r>
                    </a:p>
                  </a:txBody>
                  <a:tcPr marL="8320" marR="8320" marT="83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dirty="0">
                          <a:solidFill>
                            <a:srgbClr val="000000"/>
                          </a:solidFill>
                          <a:effectLst/>
                          <a:latin typeface="Calibri" panose="020F0502020204030204" pitchFamily="34" charset="0"/>
                        </a:rPr>
                        <a:t>2.2</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solidFill>
                            <a:srgbClr val="000000"/>
                          </a:solidFill>
                          <a:effectLst/>
                          <a:latin typeface="Calibri" panose="020F0502020204030204" pitchFamily="34" charset="0"/>
                        </a:rPr>
                        <a:t>2.18</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K</a:t>
                      </a:r>
                      <a:r>
                        <a:rPr lang="el-GR" sz="1000" b="0" i="0" u="none" strike="noStrike">
                          <a:solidFill>
                            <a:srgbClr val="000000"/>
                          </a:solidFill>
                          <a:effectLst/>
                          <a:latin typeface="Calibri" panose="020F0502020204030204" pitchFamily="34" charset="0"/>
                        </a:rPr>
                        <a:t>Ω</a:t>
                      </a:r>
                    </a:p>
                  </a:txBody>
                  <a:tcPr marL="8320" marR="8320" marT="83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66399">
                <a:tc>
                  <a:txBody>
                    <a:bodyPr/>
                    <a:lstStyle/>
                    <a:p>
                      <a:pPr algn="l" fontAlgn="b"/>
                      <a:r>
                        <a:rPr lang="en-US" sz="1000" b="0" i="0" u="none" strike="noStrike">
                          <a:solidFill>
                            <a:srgbClr val="000000"/>
                          </a:solidFill>
                          <a:effectLst/>
                          <a:latin typeface="Calibri" panose="020F0502020204030204" pitchFamily="34" charset="0"/>
                        </a:rPr>
                        <a:t>C1</a:t>
                      </a:r>
                    </a:p>
                  </a:txBody>
                  <a:tcPr marL="8320" marR="8320" marT="83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solidFill>
                            <a:srgbClr val="000000"/>
                          </a:solidFill>
                          <a:effectLst/>
                          <a:latin typeface="Calibri" panose="020F0502020204030204" pitchFamily="34" charset="0"/>
                        </a:rPr>
                        <a:t>100</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solidFill>
                            <a:srgbClr val="000000"/>
                          </a:solidFill>
                          <a:effectLst/>
                          <a:latin typeface="Calibri" panose="020F0502020204030204" pitchFamily="34" charset="0"/>
                        </a:rPr>
                        <a:t>92.2</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nF</a:t>
                      </a:r>
                    </a:p>
                  </a:txBody>
                  <a:tcPr marL="8320" marR="8320" marT="83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66399">
                <a:tc>
                  <a:txBody>
                    <a:bodyPr/>
                    <a:lstStyle/>
                    <a:p>
                      <a:pPr algn="l" fontAlgn="b"/>
                      <a:r>
                        <a:rPr lang="en-US" sz="1000" b="0" i="0" u="none" strike="noStrike">
                          <a:solidFill>
                            <a:srgbClr val="000000"/>
                          </a:solidFill>
                          <a:effectLst/>
                          <a:latin typeface="Calibri" panose="020F0502020204030204" pitchFamily="34" charset="0"/>
                        </a:rPr>
                        <a:t>C2</a:t>
                      </a:r>
                    </a:p>
                  </a:txBody>
                  <a:tcPr marL="8320" marR="8320" marT="83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solidFill>
                            <a:srgbClr val="000000"/>
                          </a:solidFill>
                          <a:effectLst/>
                          <a:latin typeface="Calibri" panose="020F0502020204030204" pitchFamily="34" charset="0"/>
                        </a:rPr>
                        <a:t>10</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solidFill>
                            <a:srgbClr val="000000"/>
                          </a:solidFill>
                          <a:effectLst/>
                          <a:latin typeface="Calibri" panose="020F0502020204030204" pitchFamily="34" charset="0"/>
                        </a:rPr>
                        <a:t>8.51</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µF</a:t>
                      </a:r>
                    </a:p>
                  </a:txBody>
                  <a:tcPr marL="8320" marR="8320" marT="83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66399">
                <a:tc>
                  <a:txBody>
                    <a:bodyPr/>
                    <a:lstStyle/>
                    <a:p>
                      <a:pPr algn="l" fontAlgn="b"/>
                      <a:r>
                        <a:rPr lang="en-US" sz="1000" b="0" i="0" u="none" strike="noStrike">
                          <a:solidFill>
                            <a:srgbClr val="000000"/>
                          </a:solidFill>
                          <a:effectLst/>
                          <a:latin typeface="Calibri" panose="020F0502020204030204" pitchFamily="34" charset="0"/>
                        </a:rPr>
                        <a:t>T1</a:t>
                      </a:r>
                    </a:p>
                  </a:txBody>
                  <a:tcPr marL="8320" marR="8320" marT="83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solidFill>
                            <a:srgbClr val="000000"/>
                          </a:solidFill>
                          <a:effectLst/>
                          <a:latin typeface="Calibri" panose="020F0502020204030204" pitchFamily="34" charset="0"/>
                        </a:rPr>
                        <a:t>301</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hfe</a:t>
                      </a:r>
                    </a:p>
                  </a:txBody>
                  <a:tcPr marL="8320" marR="8320" marT="83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66399">
                <a:tc>
                  <a:txBody>
                    <a:bodyPr/>
                    <a:lstStyle/>
                    <a:p>
                      <a:pPr algn="l" fontAlgn="b"/>
                      <a:r>
                        <a:rPr lang="en-US" sz="1000" b="0" i="0" u="none" strike="noStrike">
                          <a:solidFill>
                            <a:srgbClr val="000000"/>
                          </a:solidFill>
                          <a:effectLst/>
                          <a:latin typeface="Calibri" panose="020F0502020204030204" pitchFamily="34" charset="0"/>
                        </a:rPr>
                        <a:t>D1</a:t>
                      </a:r>
                    </a:p>
                  </a:txBody>
                  <a:tcPr marL="8320" marR="8320" marT="83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solidFill>
                            <a:srgbClr val="000000"/>
                          </a:solidFill>
                          <a:effectLst/>
                          <a:latin typeface="Calibri" panose="020F0502020204030204" pitchFamily="34" charset="0"/>
                        </a:rPr>
                        <a:t>0.567</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V</a:t>
                      </a:r>
                    </a:p>
                  </a:txBody>
                  <a:tcPr marL="8320" marR="8320" marT="83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66399">
                <a:tc>
                  <a:txBody>
                    <a:bodyPr/>
                    <a:lstStyle/>
                    <a:p>
                      <a:pPr algn="l" fontAlgn="b"/>
                      <a:r>
                        <a:rPr lang="en-US" sz="1000" b="0" i="0" u="none" strike="noStrike">
                          <a:solidFill>
                            <a:srgbClr val="000000"/>
                          </a:solidFill>
                          <a:effectLst/>
                          <a:latin typeface="Calibri" panose="020F0502020204030204" pitchFamily="34" charset="0"/>
                        </a:rPr>
                        <a:t>D2</a:t>
                      </a:r>
                    </a:p>
                  </a:txBody>
                  <a:tcPr marL="8320" marR="8320" marT="83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solidFill>
                            <a:srgbClr val="000000"/>
                          </a:solidFill>
                          <a:effectLst/>
                          <a:latin typeface="Calibri" panose="020F0502020204030204" pitchFamily="34" charset="0"/>
                        </a:rPr>
                        <a:t>0.569</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V</a:t>
                      </a:r>
                    </a:p>
                  </a:txBody>
                  <a:tcPr marL="8320" marR="8320" marT="83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66399">
                <a:tc>
                  <a:txBody>
                    <a:bodyPr/>
                    <a:lstStyle/>
                    <a:p>
                      <a:pPr algn="l" fontAlgn="b"/>
                      <a:r>
                        <a:rPr lang="en-US" sz="1000" b="0" i="0" u="none" strike="noStrike">
                          <a:solidFill>
                            <a:srgbClr val="000000"/>
                          </a:solidFill>
                          <a:effectLst/>
                          <a:latin typeface="Calibri" panose="020F0502020204030204" pitchFamily="34" charset="0"/>
                        </a:rPr>
                        <a:t>D3</a:t>
                      </a:r>
                    </a:p>
                  </a:txBody>
                  <a:tcPr marL="8320" marR="8320" marT="83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solidFill>
                            <a:srgbClr val="000000"/>
                          </a:solidFill>
                          <a:effectLst/>
                          <a:latin typeface="Calibri" panose="020F0502020204030204" pitchFamily="34" charset="0"/>
                        </a:rPr>
                        <a:t>0.568</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V</a:t>
                      </a:r>
                    </a:p>
                  </a:txBody>
                  <a:tcPr marL="8320" marR="8320" marT="83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66399">
                <a:tc>
                  <a:txBody>
                    <a:bodyPr/>
                    <a:lstStyle/>
                    <a:p>
                      <a:pPr algn="l" fontAlgn="b"/>
                      <a:r>
                        <a:rPr lang="en-US" sz="1000" b="0" i="0" u="none" strike="noStrike">
                          <a:solidFill>
                            <a:srgbClr val="000000"/>
                          </a:solidFill>
                          <a:effectLst/>
                          <a:latin typeface="Calibri" panose="020F0502020204030204" pitchFamily="34" charset="0"/>
                        </a:rPr>
                        <a:t>D4</a:t>
                      </a:r>
                    </a:p>
                  </a:txBody>
                  <a:tcPr marL="8320" marR="8320" marT="83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solidFill>
                            <a:srgbClr val="000000"/>
                          </a:solidFill>
                          <a:effectLst/>
                          <a:latin typeface="Calibri" panose="020F0502020204030204" pitchFamily="34" charset="0"/>
                        </a:rPr>
                        <a:t>0.567</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V</a:t>
                      </a:r>
                    </a:p>
                  </a:txBody>
                  <a:tcPr marL="8320" marR="8320" marT="83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66399">
                <a:tc>
                  <a:txBody>
                    <a:bodyPr/>
                    <a:lstStyle/>
                    <a:p>
                      <a:pPr algn="l" fontAlgn="b"/>
                      <a:r>
                        <a:rPr lang="en-US" sz="1000" b="0" i="0" u="none" strike="noStrike">
                          <a:solidFill>
                            <a:srgbClr val="000000"/>
                          </a:solidFill>
                          <a:effectLst/>
                          <a:latin typeface="Calibri" panose="020F0502020204030204" pitchFamily="34" charset="0"/>
                        </a:rPr>
                        <a:t>D5</a:t>
                      </a:r>
                    </a:p>
                  </a:txBody>
                  <a:tcPr marL="8320" marR="8320" marT="83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solidFill>
                            <a:srgbClr val="000000"/>
                          </a:solidFill>
                          <a:effectLst/>
                          <a:latin typeface="Calibri" panose="020F0502020204030204" pitchFamily="34" charset="0"/>
                        </a:rPr>
                        <a:t>0.567</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V</a:t>
                      </a:r>
                    </a:p>
                  </a:txBody>
                  <a:tcPr marL="8320" marR="8320" marT="83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66399">
                <a:tc>
                  <a:txBody>
                    <a:bodyPr/>
                    <a:lstStyle/>
                    <a:p>
                      <a:pPr algn="l" fontAlgn="b"/>
                      <a:r>
                        <a:rPr lang="en-US" sz="1000" b="0" i="0" u="none" strike="noStrike">
                          <a:solidFill>
                            <a:srgbClr val="000000"/>
                          </a:solidFill>
                          <a:effectLst/>
                          <a:latin typeface="Calibri" panose="020F0502020204030204" pitchFamily="34" charset="0"/>
                        </a:rPr>
                        <a:t>D6</a:t>
                      </a:r>
                    </a:p>
                  </a:txBody>
                  <a:tcPr marL="8320" marR="8320" marT="83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solidFill>
                            <a:srgbClr val="000000"/>
                          </a:solidFill>
                          <a:effectLst/>
                          <a:latin typeface="Calibri" panose="020F0502020204030204" pitchFamily="34" charset="0"/>
                        </a:rPr>
                        <a:t>0.57</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V</a:t>
                      </a:r>
                    </a:p>
                  </a:txBody>
                  <a:tcPr marL="8320" marR="8320" marT="83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66399">
                <a:tc>
                  <a:txBody>
                    <a:bodyPr/>
                    <a:lstStyle/>
                    <a:p>
                      <a:pPr algn="l" fontAlgn="b"/>
                      <a:r>
                        <a:rPr lang="en-US" sz="1000" b="0" i="0" u="none" strike="noStrike">
                          <a:solidFill>
                            <a:srgbClr val="000000"/>
                          </a:solidFill>
                          <a:effectLst/>
                          <a:latin typeface="Calibri" panose="020F0502020204030204" pitchFamily="34" charset="0"/>
                        </a:rPr>
                        <a:t>D7</a:t>
                      </a:r>
                    </a:p>
                  </a:txBody>
                  <a:tcPr marL="8320" marR="8320" marT="83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solidFill>
                            <a:srgbClr val="000000"/>
                          </a:solidFill>
                          <a:effectLst/>
                          <a:latin typeface="Calibri" panose="020F0502020204030204" pitchFamily="34" charset="0"/>
                        </a:rPr>
                        <a:t>0.568</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V</a:t>
                      </a:r>
                    </a:p>
                  </a:txBody>
                  <a:tcPr marL="8320" marR="8320" marT="83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66399">
                <a:tc>
                  <a:txBody>
                    <a:bodyPr/>
                    <a:lstStyle/>
                    <a:p>
                      <a:pPr algn="l" fontAlgn="b"/>
                      <a:r>
                        <a:rPr lang="en-US" sz="1000" b="0" i="0" u="none" strike="noStrike">
                          <a:solidFill>
                            <a:srgbClr val="000000"/>
                          </a:solidFill>
                          <a:effectLst/>
                          <a:latin typeface="Calibri" panose="020F0502020204030204" pitchFamily="34" charset="0"/>
                        </a:rPr>
                        <a:t>D8</a:t>
                      </a:r>
                    </a:p>
                  </a:txBody>
                  <a:tcPr marL="8320" marR="8320" marT="83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solidFill>
                            <a:srgbClr val="000000"/>
                          </a:solidFill>
                          <a:effectLst/>
                          <a:latin typeface="Calibri" panose="020F0502020204030204" pitchFamily="34" charset="0"/>
                        </a:rPr>
                        <a:t>0.694</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V</a:t>
                      </a:r>
                    </a:p>
                  </a:txBody>
                  <a:tcPr marL="8320" marR="8320" marT="83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66399">
                <a:tc>
                  <a:txBody>
                    <a:bodyPr/>
                    <a:lstStyle/>
                    <a:p>
                      <a:pPr algn="l" fontAlgn="b"/>
                      <a:r>
                        <a:rPr lang="en-US" sz="1000" b="0" i="0" u="none" strike="noStrike">
                          <a:solidFill>
                            <a:srgbClr val="000000"/>
                          </a:solidFill>
                          <a:effectLst/>
                          <a:latin typeface="Calibri" panose="020F0502020204030204" pitchFamily="34" charset="0"/>
                        </a:rPr>
                        <a:t>LD1</a:t>
                      </a:r>
                    </a:p>
                  </a:txBody>
                  <a:tcPr marL="8320" marR="8320" marT="83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works</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320" marR="8320" marT="83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66399">
                <a:tc>
                  <a:txBody>
                    <a:bodyPr/>
                    <a:lstStyle/>
                    <a:p>
                      <a:pPr algn="l" fontAlgn="b"/>
                      <a:r>
                        <a:rPr lang="en-US" sz="1000" b="0" i="0" u="none" strike="noStrike">
                          <a:solidFill>
                            <a:srgbClr val="000000"/>
                          </a:solidFill>
                          <a:effectLst/>
                          <a:latin typeface="Calibri" panose="020F0502020204030204" pitchFamily="34" charset="0"/>
                        </a:rPr>
                        <a:t>LD2</a:t>
                      </a:r>
                    </a:p>
                  </a:txBody>
                  <a:tcPr marL="8320" marR="8320" marT="83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works</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320" marR="8320" marT="83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66399">
                <a:tc>
                  <a:txBody>
                    <a:bodyPr/>
                    <a:lstStyle/>
                    <a:p>
                      <a:pPr algn="l" fontAlgn="b"/>
                      <a:r>
                        <a:rPr lang="en-US" sz="1000" b="0" i="0" u="none" strike="noStrike">
                          <a:solidFill>
                            <a:srgbClr val="000000"/>
                          </a:solidFill>
                          <a:effectLst/>
                          <a:latin typeface="Calibri" panose="020F0502020204030204" pitchFamily="34" charset="0"/>
                        </a:rPr>
                        <a:t>LD3</a:t>
                      </a:r>
                    </a:p>
                  </a:txBody>
                  <a:tcPr marL="8320" marR="8320" marT="83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works</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320" marR="8320" marT="83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66399">
                <a:tc>
                  <a:txBody>
                    <a:bodyPr/>
                    <a:lstStyle/>
                    <a:p>
                      <a:pPr algn="l" fontAlgn="b"/>
                      <a:r>
                        <a:rPr lang="en-US" sz="1000" b="0" i="0" u="none" strike="noStrike">
                          <a:solidFill>
                            <a:srgbClr val="000000"/>
                          </a:solidFill>
                          <a:effectLst/>
                          <a:latin typeface="Calibri" panose="020F0502020204030204" pitchFamily="34" charset="0"/>
                        </a:rPr>
                        <a:t>LD4</a:t>
                      </a:r>
                    </a:p>
                  </a:txBody>
                  <a:tcPr marL="8320" marR="8320" marT="83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works</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320" marR="8320" marT="83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66399">
                <a:tc>
                  <a:txBody>
                    <a:bodyPr/>
                    <a:lstStyle/>
                    <a:p>
                      <a:pPr algn="l" fontAlgn="b"/>
                      <a:r>
                        <a:rPr lang="en-US" sz="1000" b="0" i="0" u="none" strike="noStrike">
                          <a:solidFill>
                            <a:srgbClr val="000000"/>
                          </a:solidFill>
                          <a:effectLst/>
                          <a:latin typeface="Calibri" panose="020F0502020204030204" pitchFamily="34" charset="0"/>
                        </a:rPr>
                        <a:t>LD5</a:t>
                      </a:r>
                    </a:p>
                  </a:txBody>
                  <a:tcPr marL="8320" marR="8320" marT="83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works</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320" marR="8320" marT="83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66399">
                <a:tc>
                  <a:txBody>
                    <a:bodyPr/>
                    <a:lstStyle/>
                    <a:p>
                      <a:pPr algn="l" fontAlgn="b"/>
                      <a:r>
                        <a:rPr lang="en-US" sz="1000" b="0" i="0" u="none" strike="noStrike">
                          <a:solidFill>
                            <a:srgbClr val="000000"/>
                          </a:solidFill>
                          <a:effectLst/>
                          <a:latin typeface="Calibri" panose="020F0502020204030204" pitchFamily="34" charset="0"/>
                        </a:rPr>
                        <a:t>LD6</a:t>
                      </a:r>
                    </a:p>
                  </a:txBody>
                  <a:tcPr marL="8320" marR="8320" marT="83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works</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320" marR="8320" marT="83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74719">
                <a:tc>
                  <a:txBody>
                    <a:bodyPr/>
                    <a:lstStyle/>
                    <a:p>
                      <a:pPr algn="l" fontAlgn="b"/>
                      <a:r>
                        <a:rPr lang="en-US" sz="1000" b="0" i="0" u="none" strike="noStrike">
                          <a:solidFill>
                            <a:srgbClr val="000000"/>
                          </a:solidFill>
                          <a:effectLst/>
                          <a:latin typeface="Calibri" panose="020F0502020204030204" pitchFamily="34" charset="0"/>
                        </a:rPr>
                        <a:t>LD7</a:t>
                      </a:r>
                    </a:p>
                  </a:txBody>
                  <a:tcPr marL="8320" marR="8320" marT="83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works</a:t>
                      </a:r>
                    </a:p>
                  </a:txBody>
                  <a:tcPr marL="8320" marR="8320" marT="83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 </a:t>
                      </a:r>
                    </a:p>
                  </a:txBody>
                  <a:tcPr marL="8320" marR="8320" marT="83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16" name="TextBox 15"/>
          <p:cNvSpPr txBox="1"/>
          <p:nvPr/>
        </p:nvSpPr>
        <p:spPr>
          <a:xfrm>
            <a:off x="3953428" y="2431124"/>
            <a:ext cx="2052517" cy="646331"/>
          </a:xfrm>
          <a:prstGeom prst="rect">
            <a:avLst/>
          </a:prstGeom>
          <a:noFill/>
        </p:spPr>
        <p:txBody>
          <a:bodyPr wrap="square" rtlCol="0">
            <a:spAutoFit/>
          </a:bodyPr>
          <a:lstStyle/>
          <a:p>
            <a:r>
              <a:rPr lang="en-US" dirty="0" smtClean="0">
                <a:solidFill>
                  <a:prstClr val="black"/>
                </a:solidFill>
              </a:rPr>
              <a:t>List of parts tested for electronic dice.</a:t>
            </a:r>
            <a:endParaRPr lang="en-US" dirty="0">
              <a:solidFill>
                <a:prstClr val="black"/>
              </a:solidFill>
            </a:endParaRPr>
          </a:p>
        </p:txBody>
      </p:sp>
    </p:spTree>
    <p:extLst>
      <p:ext uri="{BB962C8B-B14F-4D97-AF65-F5344CB8AC3E}">
        <p14:creationId xmlns:p14="http://schemas.microsoft.com/office/powerpoint/2010/main" val="6131638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87</a:t>
            </a:fld>
            <a:endParaRPr lang="en-US"/>
          </a:p>
        </p:txBody>
      </p:sp>
      <p:sp>
        <p:nvSpPr>
          <p:cNvPr id="6"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smtClean="0"/>
              <a:t>Lab 15- </a:t>
            </a:r>
            <a:r>
              <a:rPr lang="en-US" sz="4000" dirty="0"/>
              <a:t>Plan, Prepare, Test Solder Kit </a:t>
            </a:r>
          </a:p>
        </p:txBody>
      </p:sp>
      <p:sp>
        <p:nvSpPr>
          <p:cNvPr id="7" name="AutoShape 2" descr="Displaying 20151209_203304_resized.jpg"/>
          <p:cNvSpPr>
            <a:spLocks noChangeAspect="1" noChangeArrowheads="1"/>
          </p:cNvSpPr>
          <p:nvPr/>
        </p:nvSpPr>
        <p:spPr bwMode="auto">
          <a:xfrm>
            <a:off x="2618220" y="2910464"/>
            <a:ext cx="2431761" cy="243176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8326" y="1187197"/>
            <a:ext cx="4333009" cy="2437318"/>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30573" y="4162462"/>
            <a:ext cx="3113809" cy="1751517"/>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3942" y="1692528"/>
            <a:ext cx="2208555" cy="3926320"/>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3307557881"/>
              </p:ext>
            </p:extLst>
          </p:nvPr>
        </p:nvGraphicFramePr>
        <p:xfrm>
          <a:off x="4132118" y="5063913"/>
          <a:ext cx="3657600" cy="781050"/>
        </p:xfrm>
        <a:graphic>
          <a:graphicData uri="http://schemas.openxmlformats.org/drawingml/2006/table">
            <a:tbl>
              <a:tblPr/>
              <a:tblGrid>
                <a:gridCol w="609600"/>
                <a:gridCol w="609600"/>
                <a:gridCol w="609600"/>
                <a:gridCol w="609600"/>
                <a:gridCol w="609600"/>
                <a:gridCol w="609600"/>
              </a:tblGrid>
              <a:tr h="200025">
                <a:tc>
                  <a:txBody>
                    <a:bodyPr/>
                    <a:lstStyle/>
                    <a:p>
                      <a:pPr algn="l" fontAlgn="b"/>
                      <a:r>
                        <a:rPr lang="en-US" sz="1100" b="0" i="0" u="none" strike="noStrike" dirty="0">
                          <a:solidFill>
                            <a:srgbClr val="000000"/>
                          </a:solidFill>
                          <a:effectLst/>
                          <a:latin typeface="Calibri" panose="020F0502020204030204" pitchFamily="34" charset="0"/>
                        </a:rPr>
                        <a:t>voltage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1100" b="0" i="0" u="none" strike="noStrike">
                          <a:solidFill>
                            <a:srgbClr val="000000"/>
                          </a:solidFill>
                          <a:effectLst/>
                          <a:latin typeface="Calibri" panose="020F0502020204030204" pitchFamily="34" charset="0"/>
                        </a:rPr>
                        <a:t>ripple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r>
              <a:tr h="190500">
                <a:tc>
                  <a:txBody>
                    <a:bodyPr/>
                    <a:lstStyle/>
                    <a:p>
                      <a:pPr algn="r" fontAlgn="b"/>
                      <a:r>
                        <a:rPr lang="en-US" sz="1100" b="0" i="0" u="none" strike="noStrike">
                          <a:solidFill>
                            <a:srgbClr val="000000"/>
                          </a:solidFill>
                          <a:effectLst/>
                          <a:latin typeface="Calibri" panose="020F0502020204030204" pitchFamily="34" charset="0"/>
                        </a:rPr>
                        <a:t>5.019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V</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V</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1.195457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0500">
                <a:tc>
                  <a:txBody>
                    <a:bodyPr/>
                    <a:lstStyle/>
                    <a:p>
                      <a:pPr algn="r" fontAlgn="b"/>
                      <a:r>
                        <a:rPr lang="en-US" sz="1100" b="0" i="0" u="none" strike="noStrike">
                          <a:solidFill>
                            <a:srgbClr val="000000"/>
                          </a:solidFill>
                          <a:effectLst/>
                          <a:latin typeface="Calibri" panose="020F0502020204030204" pitchFamily="34" charset="0"/>
                        </a:rPr>
                        <a:t>12.034</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V</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0.065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V</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0.540136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00025">
                <a:tc>
                  <a:txBody>
                    <a:bodyPr/>
                    <a:lstStyle/>
                    <a:p>
                      <a:pPr algn="r" fontAlgn="b"/>
                      <a:r>
                        <a:rPr lang="en-US" sz="1100" b="0" i="0" u="none" strike="noStrike">
                          <a:solidFill>
                            <a:srgbClr val="000000"/>
                          </a:solidFill>
                          <a:effectLst/>
                          <a:latin typeface="Calibri" panose="020F0502020204030204" pitchFamily="34" charset="0"/>
                        </a:rPr>
                        <a:t>-5.05</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V</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1.188119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dirty="0">
                          <a:solidFill>
                            <a:srgbClr val="000000"/>
                          </a:solidFill>
                          <a:effectLst/>
                          <a:latin typeface="Calibri" panose="020F0502020204030204" pitchFamily="34" charset="0"/>
                        </a:rPr>
                        <a: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13" name="TextBox 12"/>
          <p:cNvSpPr txBox="1"/>
          <p:nvPr/>
        </p:nvSpPr>
        <p:spPr>
          <a:xfrm>
            <a:off x="8269118" y="5950498"/>
            <a:ext cx="2975264" cy="369332"/>
          </a:xfrm>
          <a:prstGeom prst="rect">
            <a:avLst/>
          </a:prstGeom>
          <a:noFill/>
        </p:spPr>
        <p:txBody>
          <a:bodyPr wrap="square" rtlCol="0">
            <a:spAutoFit/>
          </a:bodyPr>
          <a:lstStyle/>
          <a:p>
            <a:r>
              <a:rPr lang="en-US" dirty="0" smtClean="0"/>
              <a:t>Inside of the power supply</a:t>
            </a:r>
            <a:endParaRPr lang="en-US" dirty="0"/>
          </a:p>
        </p:txBody>
      </p:sp>
      <p:sp>
        <p:nvSpPr>
          <p:cNvPr id="14" name="TextBox 13"/>
          <p:cNvSpPr txBox="1"/>
          <p:nvPr/>
        </p:nvSpPr>
        <p:spPr>
          <a:xfrm>
            <a:off x="9081344" y="3571945"/>
            <a:ext cx="1976002" cy="369332"/>
          </a:xfrm>
          <a:prstGeom prst="rect">
            <a:avLst/>
          </a:prstGeom>
          <a:noFill/>
        </p:spPr>
        <p:txBody>
          <a:bodyPr wrap="square" rtlCol="0">
            <a:spAutoFit/>
          </a:bodyPr>
          <a:lstStyle/>
          <a:p>
            <a:r>
              <a:rPr lang="en-US" dirty="0" smtClean="0"/>
              <a:t>Voltage ripple</a:t>
            </a:r>
            <a:endParaRPr lang="en-US" dirty="0"/>
          </a:p>
        </p:txBody>
      </p:sp>
      <p:sp>
        <p:nvSpPr>
          <p:cNvPr id="15" name="TextBox 14"/>
          <p:cNvSpPr txBox="1"/>
          <p:nvPr/>
        </p:nvSpPr>
        <p:spPr>
          <a:xfrm>
            <a:off x="3895580" y="2317126"/>
            <a:ext cx="1976002" cy="646331"/>
          </a:xfrm>
          <a:prstGeom prst="rect">
            <a:avLst/>
          </a:prstGeom>
          <a:noFill/>
        </p:spPr>
        <p:txBody>
          <a:bodyPr wrap="square" rtlCol="0">
            <a:spAutoFit/>
          </a:bodyPr>
          <a:lstStyle/>
          <a:p>
            <a:r>
              <a:rPr lang="en-US" dirty="0" smtClean="0"/>
              <a:t>Voltage reading and power supply.</a:t>
            </a:r>
            <a:endParaRPr lang="en-US" dirty="0"/>
          </a:p>
        </p:txBody>
      </p:sp>
    </p:spTree>
    <p:extLst>
      <p:ext uri="{BB962C8B-B14F-4D97-AF65-F5344CB8AC3E}">
        <p14:creationId xmlns:p14="http://schemas.microsoft.com/office/powerpoint/2010/main" val="82741704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838200" y="1376218"/>
            <a:ext cx="10515600" cy="4800745"/>
          </a:xfrm>
        </p:spPr>
        <p:txBody>
          <a:bodyPr/>
          <a:lstStyle/>
          <a:p>
            <a:pPr marL="0" indent="0" algn="ctr">
              <a:buNone/>
            </a:pPr>
            <a:r>
              <a:rPr lang="en-US" u="sng" dirty="0" smtClean="0"/>
              <a:t>Summary and Conclusions</a:t>
            </a:r>
          </a:p>
          <a:p>
            <a:pPr marL="0" indent="0" algn="ctr">
              <a:buNone/>
            </a:pPr>
            <a:r>
              <a:rPr lang="en-US" dirty="0" smtClean="0"/>
              <a:t>The CMOS chips were originally tested using a chip tester but it was not working so a simple circuit was built to test the functionality.</a:t>
            </a:r>
          </a:p>
          <a:p>
            <a:pPr marL="0" indent="0" algn="ctr">
              <a:buNone/>
            </a:pPr>
            <a:endParaRPr lang="en-US" dirty="0"/>
          </a:p>
          <a:p>
            <a:pPr marL="0" indent="0" algn="ctr">
              <a:buNone/>
            </a:pPr>
            <a:r>
              <a:rPr lang="en-US" dirty="0" smtClean="0"/>
              <a:t>The power supply had the ability to supply +5,-5, and +12 volts with an average ripple of 60mV.</a:t>
            </a: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88</a:t>
            </a:fld>
            <a:endParaRPr lang="en-US"/>
          </a:p>
        </p:txBody>
      </p:sp>
      <p:sp>
        <p:nvSpPr>
          <p:cNvPr id="7"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smtClean="0"/>
              <a:t>Lab 15- Plan</a:t>
            </a:r>
            <a:r>
              <a:rPr lang="en-US" sz="4000" dirty="0"/>
              <a:t>, Prepare, Test Solder Kit </a:t>
            </a:r>
          </a:p>
        </p:txBody>
      </p:sp>
    </p:spTree>
    <p:extLst>
      <p:ext uri="{BB962C8B-B14F-4D97-AF65-F5344CB8AC3E}">
        <p14:creationId xmlns:p14="http://schemas.microsoft.com/office/powerpoint/2010/main" val="32852922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dirty="0" smtClean="0"/>
              <a:t>Lab 16 – Final Soldering Kit</a:t>
            </a:r>
            <a:br>
              <a:rPr lang="en-US" dirty="0" smtClean="0"/>
            </a:br>
            <a:endParaRPr lang="en-US" sz="2400" dirty="0"/>
          </a:p>
        </p:txBody>
      </p:sp>
      <p:sp>
        <p:nvSpPr>
          <p:cNvPr id="4" name="Footer Placeholder 3"/>
          <p:cNvSpPr>
            <a:spLocks noGrp="1"/>
          </p:cNvSpPr>
          <p:nvPr>
            <p:ph type="ftr" sz="quarter" idx="11"/>
          </p:nvPr>
        </p:nvSpPr>
        <p:spPr>
          <a:xfrm>
            <a:off x="831850" y="6356349"/>
            <a:ext cx="2434389" cy="365125"/>
          </a:xfrm>
        </p:spPr>
        <p:txBody>
          <a:bodyPr/>
          <a:lstStyle/>
          <a:p>
            <a:pPr algn="l"/>
            <a:r>
              <a:rPr lang="en-US" dirty="0"/>
              <a:t>EECT 101-50C 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pPr/>
              <a:t>89</a:t>
            </a:fld>
            <a:endParaRPr lang="en-US"/>
          </a:p>
        </p:txBody>
      </p:sp>
    </p:spTree>
    <p:extLst>
      <p:ext uri="{BB962C8B-B14F-4D97-AF65-F5344CB8AC3E}">
        <p14:creationId xmlns:p14="http://schemas.microsoft.com/office/powerpoint/2010/main" val="6679487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fontScale="90000"/>
          </a:bodyPr>
          <a:lstStyle/>
          <a:p>
            <a:pPr algn="ctr"/>
            <a:r>
              <a:rPr lang="en-US" dirty="0" smtClean="0"/>
              <a:t>Lab 2 – Resistors and Ohm’s </a:t>
            </a:r>
            <a:r>
              <a:rPr lang="en-US" dirty="0"/>
              <a:t>Law</a:t>
            </a:r>
            <a:br>
              <a:rPr lang="en-US" dirty="0"/>
            </a:br>
            <a:endParaRPr lang="en-US" sz="27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200" y="1459345"/>
                <a:ext cx="10515600" cy="4717618"/>
              </a:xfrm>
            </p:spPr>
            <p:txBody>
              <a:bodyPr>
                <a:normAutofit fontScale="70000" lnSpcReduction="20000"/>
              </a:bodyPr>
              <a:lstStyle/>
              <a:p>
                <a:r>
                  <a:rPr lang="en-US" dirty="0" smtClean="0"/>
                  <a:t>Objective</a:t>
                </a:r>
              </a:p>
              <a:p>
                <a:pPr marL="914400" lvl="2" indent="0">
                  <a:buNone/>
                </a:pPr>
                <a:r>
                  <a:rPr lang="en-US" dirty="0" smtClean="0"/>
                  <a:t>To understand how resistors work in Series and Parallel</a:t>
                </a:r>
              </a:p>
              <a:p>
                <a:r>
                  <a:rPr lang="en-US" dirty="0" smtClean="0"/>
                  <a:t>Equipment and Material</a:t>
                </a:r>
              </a:p>
              <a:p>
                <a:pPr marL="914400" lvl="2" indent="0">
                  <a:buNone/>
                </a:pPr>
                <a:r>
                  <a:rPr lang="en-US" dirty="0" smtClean="0"/>
                  <a:t>Bench #6</a:t>
                </a:r>
              </a:p>
              <a:p>
                <a:pPr marL="914400" lvl="2" indent="0">
                  <a:buNone/>
                </a:pPr>
                <a:r>
                  <a:rPr lang="en-US" dirty="0" smtClean="0"/>
                  <a:t>5 different resistors, </a:t>
                </a:r>
              </a:p>
              <a:p>
                <a:pPr marL="914400" lvl="2" indent="0">
                  <a:buNone/>
                </a:pPr>
                <a:r>
                  <a:rPr lang="en-US" dirty="0" smtClean="0"/>
                  <a:t>solderless breadboard, </a:t>
                </a:r>
              </a:p>
              <a:p>
                <a:pPr marL="914400" lvl="2" indent="0">
                  <a:buNone/>
                </a:pPr>
                <a:r>
                  <a:rPr lang="en-US" dirty="0" smtClean="0"/>
                  <a:t>Table </a:t>
                </a:r>
                <a:r>
                  <a:rPr lang="en-US" dirty="0"/>
                  <a:t>Digital </a:t>
                </a:r>
                <a:r>
                  <a:rPr lang="en-US" dirty="0" err="1"/>
                  <a:t>Multimeter</a:t>
                </a:r>
                <a:r>
                  <a:rPr lang="en-US" dirty="0"/>
                  <a:t> Model # </a:t>
                </a:r>
                <a:r>
                  <a:rPr lang="en-US" dirty="0" err="1"/>
                  <a:t>GwINTEK</a:t>
                </a:r>
                <a:r>
                  <a:rPr lang="en-US" dirty="0"/>
                  <a:t> GDM-8245</a:t>
                </a:r>
              </a:p>
              <a:p>
                <a:pPr marL="914400" lvl="2" indent="0">
                  <a:buNone/>
                </a:pPr>
                <a:r>
                  <a:rPr lang="en-US" dirty="0" smtClean="0"/>
                  <a:t>DC Power Supply Model # HY1802D</a:t>
                </a:r>
              </a:p>
              <a:p>
                <a:r>
                  <a:rPr lang="en-US" dirty="0" smtClean="0"/>
                  <a:t>Research and Information</a:t>
                </a:r>
              </a:p>
              <a:p>
                <a:pPr marL="457200" lvl="1" indent="0">
                  <a:buNone/>
                </a:pPr>
                <a:r>
                  <a:rPr lang="en-US" sz="2000" dirty="0" smtClean="0"/>
                  <a:t>Tutorials at </a:t>
                </a:r>
                <a:r>
                  <a:rPr lang="en-US" sz="2000" dirty="0" smtClean="0">
                    <a:hlinkClick r:id="rId2"/>
                  </a:rPr>
                  <a:t>www.ivytechengineering.com</a:t>
                </a:r>
                <a:r>
                  <a:rPr lang="en-US" sz="2000" dirty="0" smtClean="0"/>
                  <a:t> and YouTube</a:t>
                </a:r>
              </a:p>
              <a:p>
                <a:pPr marL="457200" lvl="1" indent="0">
                  <a:buNone/>
                </a:pPr>
                <a:r>
                  <a:rPr lang="en-US" sz="2000" dirty="0" smtClean="0"/>
                  <a:t>Tutorials at </a:t>
                </a:r>
                <a:r>
                  <a:rPr lang="en-US" sz="2000" dirty="0" smtClean="0">
                    <a:hlinkClick r:id="rId3"/>
                  </a:rPr>
                  <a:t>http</a:t>
                </a:r>
                <a:r>
                  <a:rPr lang="en-US" sz="2000" dirty="0">
                    <a:hlinkClick r:id="rId3"/>
                  </a:rPr>
                  <a:t>://</a:t>
                </a:r>
                <a:r>
                  <a:rPr lang="en-US" sz="2000" dirty="0" smtClean="0">
                    <a:hlinkClick r:id="rId3"/>
                  </a:rPr>
                  <a:t>www.ivytechengineering.com/ee_stuff/ee101_vids_resistors.html</a:t>
                </a:r>
                <a:endParaRPr lang="en-US" sz="2000" dirty="0" smtClean="0"/>
              </a:p>
              <a:p>
                <a:pPr marL="457200" lvl="1" indent="0">
                  <a:buNone/>
                </a:pPr>
                <a:r>
                  <a:rPr lang="en-US" sz="2000" dirty="0"/>
                  <a:t>Ohm’s Law:  </a:t>
                </a:r>
                <a:r>
                  <a:rPr lang="en-US" sz="2000" dirty="0">
                    <a:hlinkClick r:id="rId4"/>
                  </a:rPr>
                  <a:t>https://</a:t>
                </a:r>
                <a:r>
                  <a:rPr lang="en-US" sz="2000" dirty="0" smtClean="0">
                    <a:hlinkClick r:id="rId4"/>
                  </a:rPr>
                  <a:t>www.youtube.com/watch?v=d34-VKc2cyY</a:t>
                </a:r>
                <a:endParaRPr lang="en-US" sz="2000" dirty="0" smtClean="0"/>
              </a:p>
              <a:p>
                <a:pPr marL="457200" lvl="1" indent="0">
                  <a:buNone/>
                </a:pPr>
                <a:endParaRPr lang="en-US" sz="2000" dirty="0" smtClean="0"/>
              </a:p>
              <a:p>
                <a:pPr marL="45720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m:t>
                      </m:r>
                      <m:r>
                        <a:rPr lang="en-US" b="0" i="1" smtClean="0">
                          <a:latin typeface="Cambria Math" panose="02040503050406030204" pitchFamily="18" charset="0"/>
                        </a:rPr>
                        <m:t>=</m:t>
                      </m:r>
                      <m:r>
                        <a:rPr lang="en-US" b="0" i="1" smtClean="0">
                          <a:latin typeface="Cambria Math" panose="02040503050406030204" pitchFamily="18" charset="0"/>
                        </a:rPr>
                        <m:t>𝐼𝑅</m:t>
                      </m:r>
                    </m:oMath>
                  </m:oMathPara>
                </a14:m>
                <a:endParaRPr lang="en-US" b="0" dirty="0" smtClean="0"/>
              </a:p>
              <a:p>
                <a:pPr marL="457200" lvl="1"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𝑇</m:t>
                              </m:r>
                              <m:r>
                                <a:rPr lang="en-US" b="0" i="1" smtClean="0">
                                  <a:latin typeface="Cambria Math" panose="02040503050406030204" pitchFamily="18" charset="0"/>
                                </a:rPr>
                                <m:t> </m:t>
                              </m:r>
                              <m:r>
                                <a:rPr lang="en-US" b="0" i="1" smtClean="0">
                                  <a:latin typeface="Cambria Math" panose="02040503050406030204" pitchFamily="18" charset="0"/>
                                </a:rPr>
                                <m:t>𝑆𝑒𝑟𝑖𝑒𝑠</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3</m:t>
                              </m:r>
                            </m:sub>
                          </m:sSub>
                          <m:r>
                            <a:rPr lang="en-US" b="0" i="1" smtClean="0">
                              <a:latin typeface="Cambria Math" panose="02040503050406030204" pitchFamily="18" charset="0"/>
                            </a:rPr>
                            <m:t>+…</m:t>
                          </m:r>
                        </m:e>
                        <m:sub>
                          <m:r>
                            <a:rPr lang="en-US" b="0" i="1" smtClean="0">
                              <a:latin typeface="Cambria Math" panose="02040503050406030204" pitchFamily="18" charset="0"/>
                            </a:rPr>
                            <m:t>  </m:t>
                          </m:r>
                        </m:sub>
                      </m:sSub>
                    </m:oMath>
                  </m:oMathPara>
                </a14:m>
                <a:endParaRPr lang="en-US" dirty="0" smtClean="0"/>
              </a:p>
              <a:p>
                <a:pPr marL="457200" lvl="1"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𝑇</m:t>
                          </m:r>
                          <m:r>
                            <a:rPr lang="en-US" b="0" i="1" smtClean="0">
                              <a:latin typeface="Cambria Math" panose="02040503050406030204" pitchFamily="18" charset="0"/>
                            </a:rPr>
                            <m:t> </m:t>
                          </m:r>
                          <m:r>
                            <a:rPr lang="en-US" b="0" i="1" smtClean="0">
                              <a:latin typeface="Cambria Math" panose="02040503050406030204" pitchFamily="18" charset="0"/>
                            </a:rPr>
                            <m:t>𝑃𝑎𝑟𝑎𝑙𝑙𝑒𝑙</m:t>
                          </m:r>
                        </m:sub>
                      </m:sSub>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m:t>
                                  </m:r>
                                </m:sub>
                              </m:sSub>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2</m:t>
                                  </m:r>
                                </m:sub>
                              </m:sSub>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3</m:t>
                                  </m:r>
                                </m:sub>
                              </m:sSub>
                            </m:den>
                          </m:f>
                          <m:r>
                            <a:rPr lang="en-US" b="0" i="1" smtClean="0">
                              <a:latin typeface="Cambria Math" panose="02040503050406030204" pitchFamily="18" charset="0"/>
                            </a:rPr>
                            <m:t>+…</m:t>
                          </m:r>
                        </m:den>
                      </m:f>
                    </m:oMath>
                  </m:oMathPara>
                </a14:m>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200" y="1459345"/>
                <a:ext cx="10515600" cy="4717618"/>
              </a:xfrm>
              <a:blipFill rotWithShape="0">
                <a:blip r:embed="rId5" cstate="print"/>
                <a:stretch>
                  <a:fillRect l="-290" t="-1680"/>
                </a:stretch>
              </a:blipFill>
            </p:spPr>
            <p:txBody>
              <a:bodyPr/>
              <a:lstStyle/>
              <a:p>
                <a:r>
                  <a:rPr lang="en-US">
                    <a:noFill/>
                  </a:rPr>
                  <a:t> </a:t>
                </a:r>
              </a:p>
            </p:txBody>
          </p:sp>
        </mc:Fallback>
      </mc:AlternateContent>
      <p:sp>
        <p:nvSpPr>
          <p:cNvPr id="4" name="Footer Placeholder 3"/>
          <p:cNvSpPr>
            <a:spLocks noGrp="1"/>
          </p:cNvSpPr>
          <p:nvPr>
            <p:ph type="ftr" sz="quarter" idx="11"/>
          </p:nvPr>
        </p:nvSpPr>
        <p:spPr>
          <a:xfrm>
            <a:off x="838200" y="6339639"/>
            <a:ext cx="2145632" cy="365125"/>
          </a:xfrm>
        </p:spPr>
        <p:txBody>
          <a:bodyPr/>
          <a:lstStyle/>
          <a:p>
            <a:pPr algn="l"/>
            <a:r>
              <a:rPr lang="en-US" dirty="0"/>
              <a:t>EECT 101-50C 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pPr/>
              <a:t>9</a:t>
            </a:fld>
            <a:endParaRPr lang="en-US"/>
          </a:p>
        </p:txBody>
      </p:sp>
    </p:spTree>
    <p:extLst>
      <p:ext uri="{BB962C8B-B14F-4D97-AF65-F5344CB8AC3E}">
        <p14:creationId xmlns:p14="http://schemas.microsoft.com/office/powerpoint/2010/main" val="162651596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90</a:t>
            </a:fld>
            <a:endParaRPr lang="en-US"/>
          </a:p>
        </p:txBody>
      </p:sp>
      <p:sp>
        <p:nvSpPr>
          <p:cNvPr id="6"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smtClean="0"/>
              <a:t>Lab 16- Final Soldering Kit</a:t>
            </a:r>
            <a:endParaRPr lang="en-US" sz="4000" dirty="0"/>
          </a:p>
        </p:txBody>
      </p:sp>
      <p:sp>
        <p:nvSpPr>
          <p:cNvPr id="7" name="Content Placeholder 2"/>
          <p:cNvSpPr txBox="1">
            <a:spLocks/>
          </p:cNvSpPr>
          <p:nvPr/>
        </p:nvSpPr>
        <p:spPr>
          <a:xfrm>
            <a:off x="989358" y="1283855"/>
            <a:ext cx="10515600" cy="3994727"/>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100" dirty="0" smtClean="0"/>
              <a:t>Objective</a:t>
            </a:r>
          </a:p>
          <a:p>
            <a:pPr marL="0" indent="0">
              <a:buNone/>
            </a:pPr>
            <a:r>
              <a:rPr lang="en-US" sz="4000" dirty="0" smtClean="0"/>
              <a:t>Solder together the soldering kit form lab 15</a:t>
            </a:r>
            <a:r>
              <a:rPr lang="en-US" sz="1900" dirty="0" smtClean="0"/>
              <a:t>	</a:t>
            </a:r>
          </a:p>
          <a:p>
            <a:r>
              <a:rPr lang="en-US" sz="5900" dirty="0" smtClean="0"/>
              <a:t>Equipment and Material</a:t>
            </a:r>
          </a:p>
          <a:p>
            <a:pPr marL="914400" lvl="2" indent="0">
              <a:buFont typeface="Arial" panose="020B0604020202020204" pitchFamily="34" charset="0"/>
              <a:buNone/>
            </a:pPr>
            <a:r>
              <a:rPr lang="en-US" sz="4000" dirty="0" smtClean="0"/>
              <a:t>Bench #6</a:t>
            </a:r>
          </a:p>
          <a:p>
            <a:pPr marL="914400" lvl="2" indent="0">
              <a:buNone/>
            </a:pPr>
            <a:r>
              <a:rPr lang="en-US" sz="4400" dirty="0" smtClean="0"/>
              <a:t>Soldering iron Brand: Weller, Model#: WES51</a:t>
            </a:r>
          </a:p>
          <a:p>
            <a:pPr marL="914400" lvl="2" indent="0">
              <a:buFont typeface="Arial" panose="020B0604020202020204" pitchFamily="34" charset="0"/>
              <a:buNone/>
            </a:pPr>
            <a:endParaRPr lang="en-US" sz="4000" dirty="0" smtClean="0"/>
          </a:p>
          <a:p>
            <a:r>
              <a:rPr lang="en-US" sz="6000" dirty="0" smtClean="0"/>
              <a:t>Research and Information</a:t>
            </a:r>
          </a:p>
          <a:p>
            <a:pPr marL="0" indent="0">
              <a:buNone/>
            </a:pPr>
            <a:r>
              <a:rPr lang="en-US" sz="6000" dirty="0"/>
              <a:t> </a:t>
            </a:r>
            <a:r>
              <a:rPr lang="en-US" sz="6000" dirty="0" smtClean="0"/>
              <a:t>how to solder https</a:t>
            </a:r>
            <a:r>
              <a:rPr lang="en-US" sz="6000" dirty="0"/>
              <a:t>://www.youtube.com/watch?v=vIT4ra6Mo0s</a:t>
            </a:r>
          </a:p>
          <a:p>
            <a:endParaRPr lang="en-US" sz="6000" dirty="0" smtClean="0"/>
          </a:p>
          <a:p>
            <a:pPr marL="0" indent="0">
              <a:buNone/>
            </a:pPr>
            <a:endParaRPr lang="en-US" sz="2600" dirty="0" smtClean="0"/>
          </a:p>
          <a:p>
            <a:endParaRPr lang="en-US" dirty="0"/>
          </a:p>
          <a:p>
            <a:pPr marL="0" indent="0">
              <a:buNone/>
            </a:pPr>
            <a:endParaRPr lang="en-US" dirty="0" smtClean="0"/>
          </a:p>
          <a:p>
            <a:pPr marL="457200" lvl="1" indent="0">
              <a:buNone/>
            </a:pPr>
            <a:endParaRPr lang="en-US" sz="1600"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91</a:t>
            </a:fld>
            <a:endParaRPr lang="en-US"/>
          </a:p>
        </p:txBody>
      </p:sp>
      <p:sp>
        <p:nvSpPr>
          <p:cNvPr id="6"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smtClean="0"/>
              <a:t>Lab 16- Final Soldering Kit</a:t>
            </a:r>
            <a:endParaRPr lang="en-US" sz="4000" dirty="0"/>
          </a:p>
        </p:txBody>
      </p:sp>
      <p:sp>
        <p:nvSpPr>
          <p:cNvPr id="7" name="Content Placeholder 5"/>
          <p:cNvSpPr txBox="1">
            <a:spLocks/>
          </p:cNvSpPr>
          <p:nvPr/>
        </p:nvSpPr>
        <p:spPr>
          <a:xfrm>
            <a:off x="1173125" y="1731962"/>
            <a:ext cx="10515600" cy="15723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u="sng" dirty="0" smtClean="0"/>
              <a:t>Procedure:</a:t>
            </a:r>
          </a:p>
          <a:p>
            <a:pPr marL="0" indent="0" algn="ctr">
              <a:buNone/>
            </a:pPr>
            <a:r>
              <a:rPr lang="en-US" sz="1600" dirty="0" smtClean="0"/>
              <a:t>The kit was soldered together from the instructions in lab </a:t>
            </a:r>
            <a:r>
              <a:rPr lang="en-US" sz="1600" dirty="0" smtClean="0"/>
              <a:t>15.</a:t>
            </a:r>
            <a:endParaRPr lang="en-US" sz="1600" dirty="0" smtClean="0"/>
          </a:p>
          <a:p>
            <a:pPr marL="0" indent="0" algn="ctr">
              <a:buNone/>
            </a:pPr>
            <a:r>
              <a:rPr lang="en-US" sz="1600" u="sng" dirty="0" smtClean="0"/>
              <a:t/>
            </a:r>
            <a:br>
              <a:rPr lang="en-US" sz="1600" u="sng" dirty="0" smtClean="0"/>
            </a:br>
            <a:endParaRPr lang="en-US" sz="1600" u="sng" dirty="0" smtClean="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92</a:t>
            </a:fld>
            <a:endParaRPr lang="en-US"/>
          </a:p>
        </p:txBody>
      </p:sp>
      <p:sp>
        <p:nvSpPr>
          <p:cNvPr id="6"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smtClean="0"/>
              <a:t>Lab 16- Final Soldering Kit</a:t>
            </a:r>
            <a:endParaRPr lang="en-US" sz="40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18" y="1283857"/>
            <a:ext cx="3692237" cy="2076884"/>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3286" t="23036" r="24141" b="24149"/>
          <a:stretch/>
        </p:blipFill>
        <p:spPr>
          <a:xfrm>
            <a:off x="7133360" y="1303323"/>
            <a:ext cx="3330286" cy="2318867"/>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7818" t="23412" r="17160" b="18296"/>
          <a:stretch/>
        </p:blipFill>
        <p:spPr>
          <a:xfrm>
            <a:off x="7892675" y="4233588"/>
            <a:ext cx="2436376" cy="1770536"/>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41818" t="20680" b="18610"/>
          <a:stretch/>
        </p:blipFill>
        <p:spPr>
          <a:xfrm>
            <a:off x="630382" y="4233588"/>
            <a:ext cx="2831101" cy="1658057"/>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44718" t="13274" r="7145" b="32390"/>
          <a:stretch/>
        </p:blipFill>
        <p:spPr>
          <a:xfrm>
            <a:off x="4225257" y="4233588"/>
            <a:ext cx="2617131" cy="1658057"/>
          </a:xfrm>
          <a:prstGeom prst="rect">
            <a:avLst/>
          </a:prstGeom>
        </p:spPr>
      </p:pic>
      <p:sp>
        <p:nvSpPr>
          <p:cNvPr id="11" name="TextBox 10"/>
          <p:cNvSpPr txBox="1"/>
          <p:nvPr/>
        </p:nvSpPr>
        <p:spPr>
          <a:xfrm>
            <a:off x="1330415" y="3360741"/>
            <a:ext cx="2894842" cy="369332"/>
          </a:xfrm>
          <a:prstGeom prst="rect">
            <a:avLst/>
          </a:prstGeom>
          <a:noFill/>
        </p:spPr>
        <p:txBody>
          <a:bodyPr wrap="square" rtlCol="0">
            <a:spAutoFit/>
          </a:bodyPr>
          <a:lstStyle/>
          <a:p>
            <a:r>
              <a:rPr lang="en-US" dirty="0" smtClean="0"/>
              <a:t>All of the components used</a:t>
            </a:r>
            <a:endParaRPr lang="en-US" dirty="0"/>
          </a:p>
        </p:txBody>
      </p:sp>
      <p:sp>
        <p:nvSpPr>
          <p:cNvPr id="12" name="TextBox 11"/>
          <p:cNvSpPr txBox="1"/>
          <p:nvPr/>
        </p:nvSpPr>
        <p:spPr>
          <a:xfrm>
            <a:off x="7351082" y="3645420"/>
            <a:ext cx="2894842" cy="369332"/>
          </a:xfrm>
          <a:prstGeom prst="rect">
            <a:avLst/>
          </a:prstGeom>
          <a:noFill/>
        </p:spPr>
        <p:txBody>
          <a:bodyPr wrap="square" rtlCol="0">
            <a:spAutoFit/>
          </a:bodyPr>
          <a:lstStyle/>
          <a:p>
            <a:r>
              <a:rPr lang="en-US" dirty="0" smtClean="0"/>
              <a:t>Finished product</a:t>
            </a:r>
            <a:endParaRPr lang="en-US" dirty="0"/>
          </a:p>
        </p:txBody>
      </p:sp>
      <p:sp>
        <p:nvSpPr>
          <p:cNvPr id="13" name="TextBox 12"/>
          <p:cNvSpPr txBox="1"/>
          <p:nvPr/>
        </p:nvSpPr>
        <p:spPr>
          <a:xfrm>
            <a:off x="1189272" y="5891645"/>
            <a:ext cx="1588564" cy="369332"/>
          </a:xfrm>
          <a:prstGeom prst="rect">
            <a:avLst/>
          </a:prstGeom>
          <a:noFill/>
        </p:spPr>
        <p:txBody>
          <a:bodyPr wrap="square" rtlCol="0">
            <a:spAutoFit/>
          </a:bodyPr>
          <a:lstStyle/>
          <a:p>
            <a:r>
              <a:rPr lang="en-US" dirty="0" smtClean="0"/>
              <a:t>Output of 2</a:t>
            </a:r>
            <a:endParaRPr lang="en-US" dirty="0"/>
          </a:p>
        </p:txBody>
      </p:sp>
      <p:sp>
        <p:nvSpPr>
          <p:cNvPr id="14" name="TextBox 13"/>
          <p:cNvSpPr txBox="1"/>
          <p:nvPr/>
        </p:nvSpPr>
        <p:spPr>
          <a:xfrm>
            <a:off x="4739540" y="5891645"/>
            <a:ext cx="1588564" cy="369332"/>
          </a:xfrm>
          <a:prstGeom prst="rect">
            <a:avLst/>
          </a:prstGeom>
          <a:noFill/>
        </p:spPr>
        <p:txBody>
          <a:bodyPr wrap="square" rtlCol="0">
            <a:spAutoFit/>
          </a:bodyPr>
          <a:lstStyle/>
          <a:p>
            <a:r>
              <a:rPr lang="en-US" dirty="0" smtClean="0"/>
              <a:t>Output of 3</a:t>
            </a:r>
            <a:endParaRPr lang="en-US" dirty="0"/>
          </a:p>
        </p:txBody>
      </p:sp>
      <p:sp>
        <p:nvSpPr>
          <p:cNvPr id="15" name="TextBox 14"/>
          <p:cNvSpPr txBox="1"/>
          <p:nvPr/>
        </p:nvSpPr>
        <p:spPr>
          <a:xfrm>
            <a:off x="8441472" y="5995572"/>
            <a:ext cx="1588564" cy="369332"/>
          </a:xfrm>
          <a:prstGeom prst="rect">
            <a:avLst/>
          </a:prstGeom>
          <a:noFill/>
        </p:spPr>
        <p:txBody>
          <a:bodyPr wrap="square" rtlCol="0">
            <a:spAutoFit/>
          </a:bodyPr>
          <a:lstStyle/>
          <a:p>
            <a:r>
              <a:rPr lang="en-US" dirty="0" smtClean="0"/>
              <a:t>Output of 6</a:t>
            </a:r>
            <a:endParaRPr 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pPr/>
              <a:t>93</a:t>
            </a:fld>
            <a:endParaRPr lang="en-US"/>
          </a:p>
        </p:txBody>
      </p:sp>
      <p:sp>
        <p:nvSpPr>
          <p:cNvPr id="6" name="Title 1"/>
          <p:cNvSpPr txBox="1">
            <a:spLocks/>
          </p:cNvSpPr>
          <p:nvPr/>
        </p:nvSpPr>
        <p:spPr>
          <a:xfrm>
            <a:off x="838200" y="365126"/>
            <a:ext cx="10515600" cy="91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smtClean="0"/>
              <a:t>Lab 16- Final Soldering Kit</a:t>
            </a:r>
            <a:endParaRPr lang="en-US" sz="4000" dirty="0"/>
          </a:p>
        </p:txBody>
      </p:sp>
      <p:sp>
        <p:nvSpPr>
          <p:cNvPr id="7" name="Content Placeholder 2"/>
          <p:cNvSpPr>
            <a:spLocks noGrp="1"/>
          </p:cNvSpPr>
          <p:nvPr>
            <p:ph idx="1"/>
          </p:nvPr>
        </p:nvSpPr>
        <p:spPr>
          <a:xfrm>
            <a:off x="838200" y="1376218"/>
            <a:ext cx="10515600" cy="4800745"/>
          </a:xfrm>
        </p:spPr>
        <p:txBody>
          <a:bodyPr/>
          <a:lstStyle/>
          <a:p>
            <a:pPr marL="0" indent="0" algn="ctr">
              <a:buNone/>
            </a:pPr>
            <a:r>
              <a:rPr lang="en-US" u="sng" dirty="0" smtClean="0"/>
              <a:t>Summary and Conclusions</a:t>
            </a:r>
          </a:p>
          <a:p>
            <a:pPr marL="0" indent="0" algn="ctr">
              <a:buNone/>
            </a:pPr>
            <a:r>
              <a:rPr lang="en-US" sz="2000" dirty="0" smtClean="0"/>
              <a:t>The dice worked once it was plugged in. It was also observed that if a battery that is not fully charged is used the output is sporadic.</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Flow</Template>
  <TotalTime>2561</TotalTime>
  <Words>5351</Words>
  <Application>Microsoft Office PowerPoint</Application>
  <PresentationFormat>Widescreen</PresentationFormat>
  <Paragraphs>1838</Paragraphs>
  <Slides>93</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93</vt:i4>
      </vt:variant>
    </vt:vector>
  </HeadingPairs>
  <TitlesOfParts>
    <vt:vector size="99" baseType="lpstr">
      <vt:lpstr>Arial</vt:lpstr>
      <vt:lpstr>Calibri</vt:lpstr>
      <vt:lpstr>Cambria Math</vt:lpstr>
      <vt:lpstr>Constantia</vt:lpstr>
      <vt:lpstr>Wingdings 2</vt:lpstr>
      <vt:lpstr>Flow</vt:lpstr>
      <vt:lpstr>EECT 101-50C Lab Notebook</vt:lpstr>
      <vt:lpstr>Table of Contents</vt:lpstr>
      <vt:lpstr>Lab 1 – Testing Resistors </vt:lpstr>
      <vt:lpstr>Lab 1 – Testing Resistors </vt:lpstr>
      <vt:lpstr>Lab 1 – Testing Resistors</vt:lpstr>
      <vt:lpstr>PowerPoint Presentation</vt:lpstr>
      <vt:lpstr>Lab 1 - Soldering</vt:lpstr>
      <vt:lpstr>Lab 2 – Resistors and Ohm’s Law </vt:lpstr>
      <vt:lpstr>Lab 2 – Resistors and Ohm’s Law </vt:lpstr>
      <vt:lpstr>Lab 2 – Resistors and Ohm’s Law</vt:lpstr>
      <vt:lpstr>Lab 2 – Resistors and Ohm’s Law</vt:lpstr>
      <vt:lpstr>Lab 2 – Resistors and Ohm’s Law</vt:lpstr>
      <vt:lpstr>Lab 3 – Resistors and Multisim </vt:lpstr>
      <vt:lpstr>PowerPoint Presentation</vt:lpstr>
      <vt:lpstr>PowerPoint Presentation</vt:lpstr>
      <vt:lpstr>PowerPoint Presentation</vt:lpstr>
      <vt:lpstr>PowerPoint Presentation</vt:lpstr>
      <vt:lpstr>PowerPoint Presentation</vt:lpstr>
      <vt:lpstr>PowerPoint Presentation</vt:lpstr>
      <vt:lpstr>Lab 4 – Test Equipment 1 </vt:lpstr>
      <vt:lpstr>PowerPoint Presentation</vt:lpstr>
      <vt:lpstr>PowerPoint Presentation</vt:lpstr>
      <vt:lpstr>PowerPoint Presentation</vt:lpstr>
      <vt:lpstr>PowerPoint Presentation</vt:lpstr>
      <vt:lpstr>PowerPoint Presentation</vt:lpstr>
      <vt:lpstr>PowerPoint Presentation</vt:lpstr>
      <vt:lpstr>Lab 5 – Capacitors and Inductors </vt:lpstr>
      <vt:lpstr>PowerPoint Presentation</vt:lpstr>
      <vt:lpstr>PowerPoint Presentation</vt:lpstr>
      <vt:lpstr>PowerPoint Presentation</vt:lpstr>
      <vt:lpstr>Lab 6 – Learn to Solder </vt:lpstr>
      <vt:lpstr>PowerPoint Presentation</vt:lpstr>
      <vt:lpstr>PowerPoint Presentation</vt:lpstr>
      <vt:lpstr>PowerPoint Presentation</vt:lpstr>
      <vt:lpstr>PowerPoint Presentation</vt:lpstr>
      <vt:lpstr>Lab 7 – Component Identification/First Solder Kit </vt:lpstr>
      <vt:lpstr>PowerPoint Presentation</vt:lpstr>
      <vt:lpstr>PowerPoint Presentation</vt:lpstr>
      <vt:lpstr>PowerPoint Presentation</vt:lpstr>
      <vt:lpstr>PowerPoint Presentation</vt:lpstr>
      <vt:lpstr>PowerPoint Presentation</vt:lpstr>
      <vt:lpstr>Lab 8 – 555 Timer </vt:lpstr>
      <vt:lpstr>PowerPoint Presentation</vt:lpstr>
      <vt:lpstr>PowerPoint Presentation</vt:lpstr>
      <vt:lpstr>PowerPoint Presentation</vt:lpstr>
      <vt:lpstr>PowerPoint Presentation</vt:lpstr>
      <vt:lpstr>PowerPoint Presentation</vt:lpstr>
      <vt:lpstr>Lab 9 – Filters </vt:lpstr>
      <vt:lpstr>PowerPoint Presentation</vt:lpstr>
      <vt:lpstr>PowerPoint Presentation</vt:lpstr>
      <vt:lpstr>PowerPoint Presentation</vt:lpstr>
      <vt:lpstr>PowerPoint Presentation</vt:lpstr>
      <vt:lpstr>PowerPoint Presentation</vt:lpstr>
      <vt:lpstr>Lab 10 – Changing a Square Wave to a Sine Wave </vt:lpstr>
      <vt:lpstr>PowerPoint Presentation</vt:lpstr>
      <vt:lpstr>PowerPoint Presentation</vt:lpstr>
      <vt:lpstr>PowerPoint Presentation</vt:lpstr>
      <vt:lpstr>PowerPoint Presentation</vt:lpstr>
      <vt:lpstr>Lab 11 – Troubleshooting Home Electronics/Testing TTL Chips </vt:lpstr>
      <vt:lpstr>PowerPoint Presentation</vt:lpstr>
      <vt:lpstr>PowerPoint Presentation</vt:lpstr>
      <vt:lpstr>PowerPoint Presentation</vt:lpstr>
      <vt:lpstr>PowerPoint Presentation</vt:lpstr>
      <vt:lpstr>PowerPoint Presentation</vt:lpstr>
      <vt:lpstr>Lab 12 – Lissajous Patterns/Misc Troubleshooting  </vt:lpstr>
      <vt:lpstr>PowerPoint Presentation</vt:lpstr>
      <vt:lpstr>PowerPoint Presentation</vt:lpstr>
      <vt:lpstr>PowerPoint Presentation</vt:lpstr>
      <vt:lpstr>PowerPoint Presentation</vt:lpstr>
      <vt:lpstr>PowerPoint Presentation</vt:lpstr>
      <vt:lpstr>Lab 13 – AC to DC Power Supplies/Misc Troubleshooting </vt:lpstr>
      <vt:lpstr>PowerPoint Presentation</vt:lpstr>
      <vt:lpstr>PowerPoint Presentation</vt:lpstr>
      <vt:lpstr>PowerPoint Presentation</vt:lpstr>
      <vt:lpstr>PowerPoint Presentation</vt:lpstr>
      <vt:lpstr>PowerPoint Presentation</vt:lpstr>
      <vt:lpstr>Lab 14 – ESD Precautions/Test LEDs/Misc Troubleshooting  </vt:lpstr>
      <vt:lpstr>PowerPoint Presentation</vt:lpstr>
      <vt:lpstr>PowerPoint Presentation</vt:lpstr>
      <vt:lpstr>PowerPoint Presentation</vt:lpstr>
      <vt:lpstr>PowerPoint Presentation</vt:lpstr>
      <vt:lpstr>PowerPoint Presentation</vt:lpstr>
      <vt:lpstr>Lab 15 – Plan, Prepare, Test Solder Kit   </vt:lpstr>
      <vt:lpstr>PowerPoint Presentation</vt:lpstr>
      <vt:lpstr>PowerPoint Presentation</vt:lpstr>
      <vt:lpstr>PowerPoint Presentation</vt:lpstr>
      <vt:lpstr>PowerPoint Presentation</vt:lpstr>
      <vt:lpstr>PowerPoint Presentation</vt:lpstr>
      <vt:lpstr>Lab 16 – Final Soldering Kit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EECT 101-51C Lab Notebook</dc:title>
  <dc:creator>Louis J Toth</dc:creator>
  <cp:lastModifiedBy>Dakota H Johnson</cp:lastModifiedBy>
  <cp:revision>164</cp:revision>
  <dcterms:created xsi:type="dcterms:W3CDTF">2014-12-11T01:05:38Z</dcterms:created>
  <dcterms:modified xsi:type="dcterms:W3CDTF">2015-12-17T01:07:36Z</dcterms:modified>
</cp:coreProperties>
</file>