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 id="2147483785" r:id="rId2"/>
    <p:sldMasterId id="2147483880" r:id="rId3"/>
    <p:sldMasterId id="2147483904" r:id="rId4"/>
  </p:sldMasterIdLst>
  <p:sldIdLst>
    <p:sldId id="256" r:id="rId5"/>
    <p:sldId id="257" r:id="rId6"/>
    <p:sldId id="259" r:id="rId7"/>
    <p:sldId id="266" r:id="rId8"/>
    <p:sldId id="263" r:id="rId9"/>
    <p:sldId id="26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6" d="100"/>
          <a:sy n="116" d="100"/>
        </p:scale>
        <p:origin x="390" y="10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758817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675034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770918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938684497"/>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851384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171850754"/>
      </p:ext>
    </p:extLst>
  </p:cSld>
  <p:clrMapOvr>
    <a:masterClrMapping/>
  </p:clrMapOvr>
  <p:extLst>
    <p:ext uri="{DCECCB84-F9BA-43D5-87BE-67443E8EF086}">
      <p15:sldGuideLst xmlns:p15="http://schemas.microsoft.com/office/powerpoint/2012/main"/>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897129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8489108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8202477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8283552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4844589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471136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40101403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81458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4216516482"/>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148613955"/>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8302168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451881753"/>
      </p:ext>
    </p:extLst>
  </p:cSld>
  <p:clrMapOvr>
    <a:masterClrMapping/>
  </p:clrMapOvr>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3733891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636801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66151773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218167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68871347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7000295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404319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14870546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099018493"/>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873320723"/>
      </p:ext>
    </p:extLst>
  </p:cSld>
  <p:clrMapOvr>
    <a:masterClrMapping/>
  </p:clrMapOvr>
  <p:extLst>
    <p:ext uri="{DCECCB84-F9BA-43D5-87BE-67443E8EF086}">
      <p15:sldGuideLst xmlns:p15="http://schemas.microsoft.com/office/powerpoint/2012/main"/>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27351721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433814095"/>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5299233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1386573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2865916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185138850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54588957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35945292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65362723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68802951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620288067"/>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5127" y="2507550"/>
            <a:ext cx="5156200"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7550"/>
            <a:ext cx="5181601" cy="3680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0D1648-8006-432F-82BD-6DE0F74D5FB1}"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25581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0D1648-8006-432F-82BD-6DE0F74D5FB1}"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921591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5342056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en-US" smtClean="0"/>
              <a:t>Click to edit Master title style</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3966370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395E2E-22F7-4556-8D58-79DFC6FA0AEE}" type="datetimeFigureOut">
              <a:rPr lang="en-US" smtClean="0"/>
              <a:pPr/>
              <a:t>12/15/2015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0D1648-8006-432F-82BD-6DE0F74D5FB1}" type="slidenum">
              <a:rPr lang="en-US" smtClean="0"/>
              <a:pPr/>
              <a:t>‹#›</a:t>
            </a:fld>
            <a:endParaRPr lang="en-US"/>
          </a:p>
        </p:txBody>
      </p:sp>
    </p:spTree>
    <p:extLst>
      <p:ext uri="{BB962C8B-B14F-4D97-AF65-F5344CB8AC3E}">
        <p14:creationId xmlns:p14="http://schemas.microsoft.com/office/powerpoint/2010/main" val="2036782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1650582683"/>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3151013764"/>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1438569891"/>
      </p:ext>
    </p:extLst>
  </p:cSld>
  <p:clrMap bg1="lt1" tx1="dk1" bg2="lt2" tx2="dk2" accent1="accent1" accent2="accent2" accent3="accent3" accent4="accent4" accent5="accent5" accent6="accent6" hlink="hlink" folHlink="folHlink"/>
  <p:sldLayoutIdLst>
    <p:sldLayoutId id="2147483881" r:id="rId1"/>
    <p:sldLayoutId id="2147483882" r:id="rId2"/>
    <p:sldLayoutId id="2147483883" r:id="rId3"/>
    <p:sldLayoutId id="2147483884" r:id="rId4"/>
    <p:sldLayoutId id="2147483885" r:id="rId5"/>
    <p:sldLayoutId id="2147483886" r:id="rId6"/>
    <p:sldLayoutId id="2147483887" r:id="rId7"/>
    <p:sldLayoutId id="2147483888" r:id="rId8"/>
    <p:sldLayoutId id="2147483889" r:id="rId9"/>
    <p:sldLayoutId id="2147483890" r:id="rId10"/>
    <p:sldLayoutId id="21474838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DE395E2E-22F7-4556-8D58-79DFC6FA0AEE}" type="datetimeFigureOut">
              <a:rPr lang="en-US" smtClean="0"/>
              <a:pPr/>
              <a:t>12/15/2015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040D1648-8006-432F-82BD-6DE0F74D5FB1}" type="slidenum">
              <a:rPr lang="en-US" smtClean="0"/>
              <a:pPr/>
              <a:t>‹#›</a:t>
            </a:fld>
            <a:endParaRPr lang="en-US"/>
          </a:p>
        </p:txBody>
      </p:sp>
    </p:spTree>
    <p:extLst>
      <p:ext uri="{BB962C8B-B14F-4D97-AF65-F5344CB8AC3E}">
        <p14:creationId xmlns:p14="http://schemas.microsoft.com/office/powerpoint/2010/main" val="1416063972"/>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4.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Lab 12</a:t>
            </a:r>
            <a:br>
              <a:rPr lang="en-US" dirty="0" smtClean="0"/>
            </a:br>
            <a:r>
              <a:rPr lang="en-US" sz="4900" dirty="0" smtClean="0"/>
              <a:t>Band Reject Filter Using an OP Amp</a:t>
            </a:r>
            <a:endParaRPr lang="en-US" sz="4900" dirty="0"/>
          </a:p>
        </p:txBody>
      </p:sp>
      <p:sp>
        <p:nvSpPr>
          <p:cNvPr id="3" name="Subtitle 2"/>
          <p:cNvSpPr>
            <a:spLocks noGrp="1"/>
          </p:cNvSpPr>
          <p:nvPr>
            <p:ph type="subTitle" idx="1"/>
          </p:nvPr>
        </p:nvSpPr>
        <p:spPr/>
        <p:txBody>
          <a:bodyPr>
            <a:normAutofit fontScale="55000" lnSpcReduction="20000"/>
          </a:bodyPr>
          <a:lstStyle/>
          <a:p>
            <a:r>
              <a:rPr lang="en-US" dirty="0" smtClean="0"/>
              <a:t>By</a:t>
            </a:r>
            <a:r>
              <a:rPr lang="en-US" dirty="0" smtClean="0"/>
              <a:t>: Dakota Johnson</a:t>
            </a:r>
            <a:endParaRPr lang="en-US" dirty="0" smtClean="0"/>
          </a:p>
          <a:p>
            <a:r>
              <a:rPr lang="en-US" dirty="0" smtClean="0"/>
              <a:t> Lab Partner</a:t>
            </a:r>
            <a:r>
              <a:rPr lang="en-US" dirty="0" smtClean="0"/>
              <a:t>: Josiah Abel</a:t>
            </a:r>
            <a:endParaRPr lang="en-US" dirty="0" smtClean="0"/>
          </a:p>
          <a:p>
            <a:r>
              <a:rPr lang="en-US" dirty="0" smtClean="0"/>
              <a:t>Instructor: Andy Bell</a:t>
            </a:r>
          </a:p>
          <a:p>
            <a:r>
              <a:rPr lang="en-US" dirty="0" smtClean="0"/>
              <a:t>Bench Number: </a:t>
            </a:r>
            <a:r>
              <a:rPr lang="en-US" dirty="0" smtClean="0"/>
              <a:t>6</a:t>
            </a:r>
            <a:endParaRPr lang="en-US" dirty="0" smtClean="0"/>
          </a:p>
          <a:p>
            <a:r>
              <a:rPr lang="en-US" dirty="0" smtClean="0"/>
              <a:t>Class: EECT 121-50C</a:t>
            </a:r>
          </a:p>
          <a:p>
            <a:r>
              <a:rPr lang="en-US" dirty="0" smtClean="0"/>
              <a:t>Date</a:t>
            </a:r>
            <a:r>
              <a:rPr lang="en-US" dirty="0" smtClean="0"/>
              <a:t>: 12/15/2015</a:t>
            </a:r>
            <a:endParaRPr lang="en-US" dirty="0"/>
          </a:p>
        </p:txBody>
      </p:sp>
      <p:sp>
        <p:nvSpPr>
          <p:cNvPr id="4" name="L-Shape 3"/>
          <p:cNvSpPr/>
          <p:nvPr/>
        </p:nvSpPr>
        <p:spPr>
          <a:xfrm>
            <a:off x="0" y="6331527"/>
            <a:ext cx="4368800" cy="526473"/>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L-Shape 4"/>
          <p:cNvSpPr/>
          <p:nvPr/>
        </p:nvSpPr>
        <p:spPr>
          <a:xfrm rot="10800000">
            <a:off x="7823200" y="0"/>
            <a:ext cx="4368800" cy="526473"/>
          </a:xfrm>
          <a:prstGeom prst="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5393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227109"/>
            <a:ext cx="10515600" cy="1325563"/>
          </a:xfrm>
        </p:spPr>
        <p:txBody>
          <a:bodyPr/>
          <a:lstStyle/>
          <a:p>
            <a:pPr algn="ctr"/>
            <a:r>
              <a:rPr lang="en-US" dirty="0" smtClean="0"/>
              <a:t>Objectives:</a:t>
            </a:r>
            <a:endParaRPr lang="en-US" dirty="0"/>
          </a:p>
        </p:txBody>
      </p:sp>
      <p:sp>
        <p:nvSpPr>
          <p:cNvPr id="3" name="Content Placeholder 2"/>
          <p:cNvSpPr>
            <a:spLocks noGrp="1"/>
          </p:cNvSpPr>
          <p:nvPr>
            <p:ph idx="1"/>
          </p:nvPr>
        </p:nvSpPr>
        <p:spPr>
          <a:xfrm>
            <a:off x="838200" y="1299439"/>
            <a:ext cx="10515600" cy="1547278"/>
          </a:xfrm>
          <a:solidFill>
            <a:schemeClr val="accent6">
              <a:lumMod val="20000"/>
              <a:lumOff val="80000"/>
            </a:schemeClr>
          </a:solidFill>
        </p:spPr>
        <p:txBody>
          <a:bodyPr/>
          <a:lstStyle/>
          <a:p>
            <a:r>
              <a:rPr lang="en-US" sz="3200" dirty="0" smtClean="0"/>
              <a:t>Simulate a band reject filter that attenuates a frequency of1kHz with </a:t>
            </a:r>
            <a:r>
              <a:rPr lang="en-US" sz="3200" dirty="0" err="1" smtClean="0"/>
              <a:t>multisim</a:t>
            </a:r>
            <a:endParaRPr lang="en-US" sz="3200" dirty="0" smtClean="0"/>
          </a:p>
          <a:p>
            <a:endParaRPr lang="en-US" sz="1600" dirty="0"/>
          </a:p>
        </p:txBody>
      </p:sp>
      <p:sp>
        <p:nvSpPr>
          <p:cNvPr id="4" name="Title 1"/>
          <p:cNvSpPr txBox="1">
            <a:spLocks/>
          </p:cNvSpPr>
          <p:nvPr/>
        </p:nvSpPr>
        <p:spPr>
          <a:xfrm>
            <a:off x="921589" y="2863926"/>
            <a:ext cx="10515600" cy="1325563"/>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1"/>
                </a:solidFill>
                <a:effectLst/>
                <a:uLnTx/>
                <a:uFillTx/>
                <a:latin typeface="+mj-lt"/>
                <a:ea typeface="+mj-ea"/>
                <a:cs typeface="+mj-cs"/>
              </a:rPr>
              <a:t>Equipment and Parts:</a:t>
            </a: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Content Placeholder 2"/>
          <p:cNvSpPr txBox="1">
            <a:spLocks/>
          </p:cNvSpPr>
          <p:nvPr/>
        </p:nvSpPr>
        <p:spPr>
          <a:xfrm>
            <a:off x="843951" y="4160533"/>
            <a:ext cx="10515600" cy="1547278"/>
          </a:xfrm>
          <a:prstGeom prst="rect">
            <a:avLst/>
          </a:prstGeom>
          <a:solidFill>
            <a:schemeClr val="accent6">
              <a:lumMod val="20000"/>
              <a:lumOff val="80000"/>
            </a:schemeClr>
          </a:solidFill>
        </p:spPr>
        <p:txBody>
          <a:bodyPr vert="horz" lIns="91440" tIns="45720" rIns="91440" bIns="45720" rtlCol="0">
            <a:normAutofit fontScale="92500" lnSpcReduction="10000"/>
          </a:bodyPr>
          <a:lstStyle/>
          <a:p>
            <a:pPr lvl="2"/>
            <a:endParaRPr lang="en-US" dirty="0" smtClean="0"/>
          </a:p>
          <a:p>
            <a:pPr lvl="2"/>
            <a:r>
              <a:rPr lang="en-US" dirty="0" smtClean="0"/>
              <a:t>Oscilloscope Brand: Tektronix Model #: TDS220 SN: B083266</a:t>
            </a:r>
          </a:p>
          <a:p>
            <a:pPr lvl="2"/>
            <a:r>
              <a:rPr lang="en-US" dirty="0" smtClean="0"/>
              <a:t>Digital Multi Meter Brand: </a:t>
            </a:r>
            <a:r>
              <a:rPr lang="en-US" dirty="0" err="1" smtClean="0"/>
              <a:t>GwInstek</a:t>
            </a:r>
            <a:r>
              <a:rPr lang="en-US" dirty="0" smtClean="0"/>
              <a:t> Model #: GDM-8245 SN: CL860332</a:t>
            </a:r>
          </a:p>
          <a:p>
            <a:pPr lvl="2"/>
            <a:r>
              <a:rPr lang="en-US" dirty="0" smtClean="0"/>
              <a:t>Function Generator Brand: </a:t>
            </a:r>
            <a:r>
              <a:rPr lang="en-US" dirty="0" err="1" smtClean="0"/>
              <a:t>GwInstek</a:t>
            </a:r>
            <a:r>
              <a:rPr lang="en-US" dirty="0" smtClean="0"/>
              <a:t> Model #: GFG-8210 SN: C705245</a:t>
            </a:r>
          </a:p>
          <a:p>
            <a:pPr lvl="2"/>
            <a:r>
              <a:rPr lang="en-US" dirty="0" smtClean="0"/>
              <a:t>GW </a:t>
            </a:r>
            <a:r>
              <a:rPr lang="en-US" dirty="0" err="1" smtClean="0"/>
              <a:t>Instek</a:t>
            </a:r>
            <a:r>
              <a:rPr lang="en-US" dirty="0" smtClean="0"/>
              <a:t> LCR meter model#: LCR-819 SN#: E120998</a:t>
            </a:r>
          </a:p>
          <a:p>
            <a:pPr lvl="2"/>
            <a:r>
              <a:rPr lang="en-US" dirty="0" smtClean="0"/>
              <a:t>DC Power Supply Model# HY1802D</a:t>
            </a:r>
          </a:p>
          <a:p>
            <a:pPr lvl="2"/>
            <a:endParaRPr lang="en-US" dirty="0" smtClean="0"/>
          </a:p>
          <a:p>
            <a:pPr lvl="2"/>
            <a:endParaRPr lang="en-US" dirty="0" smtClean="0"/>
          </a:p>
          <a:p>
            <a:pPr lvl="2"/>
            <a:endParaRPr lang="en-US" dirty="0" smtClean="0"/>
          </a:p>
        </p:txBody>
      </p:sp>
    </p:spTree>
    <p:extLst>
      <p:ext uri="{BB962C8B-B14F-4D97-AF65-F5344CB8AC3E}">
        <p14:creationId xmlns:p14="http://schemas.microsoft.com/office/powerpoint/2010/main" val="8730549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71237" y="245642"/>
            <a:ext cx="11097490" cy="1597518"/>
          </a:xfrm>
        </p:spPr>
        <p:txBody>
          <a:bodyPr>
            <a:normAutofit/>
          </a:bodyPr>
          <a:lstStyle/>
          <a:p>
            <a:pPr algn="ctr"/>
            <a:r>
              <a:rPr lang="en-US" dirty="0"/>
              <a:t>Data/Lab </a:t>
            </a:r>
            <a:r>
              <a:rPr lang="en-US" dirty="0" smtClean="0"/>
              <a:t>Results/Simulations/Schematics:</a:t>
            </a:r>
            <a:r>
              <a:rPr lang="en-US" dirty="0"/>
              <a:t/>
            </a:r>
            <a:br>
              <a:rPr lang="en-US" dirty="0"/>
            </a:br>
            <a:endParaRPr lang="en-US" dirty="0"/>
          </a:p>
        </p:txBody>
      </p:sp>
      <p:pic>
        <p:nvPicPr>
          <p:cNvPr id="1027" name="Picture 3" descr="E:\Engineering\2015 Fall\EECT 121\week 15\Lab 12.PNG"/>
          <p:cNvPicPr>
            <a:picLocks noChangeAspect="1" noChangeArrowheads="1"/>
          </p:cNvPicPr>
          <p:nvPr/>
        </p:nvPicPr>
        <p:blipFill>
          <a:blip r:embed="rId2" cstate="print"/>
          <a:srcRect/>
          <a:stretch>
            <a:fillRect/>
          </a:stretch>
        </p:blipFill>
        <p:spPr bwMode="auto">
          <a:xfrm>
            <a:off x="1260940" y="1426229"/>
            <a:ext cx="4951599" cy="4658605"/>
          </a:xfrm>
          <a:prstGeom prst="rect">
            <a:avLst/>
          </a:prstGeom>
          <a:noFill/>
        </p:spPr>
      </p:pic>
      <p:graphicFrame>
        <p:nvGraphicFramePr>
          <p:cNvPr id="6" name="Table 5"/>
          <p:cNvGraphicFramePr>
            <a:graphicFrameLocks noGrp="1"/>
          </p:cNvGraphicFramePr>
          <p:nvPr/>
        </p:nvGraphicFramePr>
        <p:xfrm>
          <a:off x="8355106" y="4340181"/>
          <a:ext cx="1828800" cy="1493520"/>
        </p:xfrm>
        <a:graphic>
          <a:graphicData uri="http://schemas.openxmlformats.org/drawingml/2006/table">
            <a:tbl>
              <a:tblPr/>
              <a:tblGrid>
                <a:gridCol w="609600"/>
                <a:gridCol w="609600"/>
                <a:gridCol w="609600"/>
              </a:tblGrid>
              <a:tr h="182880">
                <a:tc>
                  <a:txBody>
                    <a:bodyPr/>
                    <a:lstStyle/>
                    <a:p>
                      <a:pPr algn="l" fontAlgn="b"/>
                      <a:r>
                        <a:rPr lang="en-US" sz="1100" b="0" i="0" u="none" strike="noStrike" dirty="0" err="1">
                          <a:solidFill>
                            <a:srgbClr val="000000"/>
                          </a:solidFill>
                          <a:latin typeface="Calibri"/>
                        </a:rPr>
                        <a:t>fc</a:t>
                      </a:r>
                      <a:endParaRPr lang="en-US" sz="1100" b="0" i="0" u="none" strike="noStrike" dirty="0">
                        <a:solidFill>
                          <a:srgbClr val="000000"/>
                        </a:solidFill>
                        <a:latin typeface="Calibri"/>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Hz</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8120">
                <a:tc>
                  <a:txBody>
                    <a:bodyPr/>
                    <a:lstStyle/>
                    <a:p>
                      <a:pPr algn="l" fontAlgn="b"/>
                      <a:r>
                        <a:rPr lang="en-US" sz="1100" b="0" i="0" u="none" strike="noStrike">
                          <a:solidFill>
                            <a:srgbClr val="000000"/>
                          </a:solidFill>
                          <a:latin typeface="Calibri"/>
                        </a:rPr>
                        <a:t>A</a:t>
                      </a:r>
                      <a:r>
                        <a:rPr lang="en-US" sz="1100" b="0" i="0" u="none" strike="noStrike" baseline="-25000">
                          <a:solidFill>
                            <a:srgbClr val="000000"/>
                          </a:solidFill>
                          <a:latin typeface="Calibri"/>
                        </a:rPr>
                        <a:t>0</a:t>
                      </a:r>
                      <a:endParaRPr lang="en-US" sz="1100" b="0" i="0" u="none" strike="noStrike">
                        <a:solidFill>
                          <a:srgbClr val="000000"/>
                        </a:solidFill>
                        <a:latin typeface="Calibri"/>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2880">
                <a:tc>
                  <a:txBody>
                    <a:bodyPr/>
                    <a:lstStyle/>
                    <a:p>
                      <a:pPr algn="l" fontAlgn="b"/>
                      <a:r>
                        <a:rPr lang="en-US" sz="1100" b="0" i="0" u="none" strike="noStrike">
                          <a:solidFill>
                            <a:srgbClr val="000000"/>
                          </a:solidFill>
                          <a:latin typeface="Calibri"/>
                        </a:rPr>
                        <a:t>G</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2880">
                <a:tc>
                  <a:txBody>
                    <a:bodyPr/>
                    <a:lstStyle/>
                    <a:p>
                      <a:pPr algn="l" fontAlgn="b"/>
                      <a:r>
                        <a:rPr lang="en-US" sz="1100" b="0" i="0" u="none" strike="noStrike">
                          <a:solidFill>
                            <a:srgbClr val="000000"/>
                          </a:solidFill>
                          <a:latin typeface="Calibri"/>
                        </a:rPr>
                        <a:t>Q</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0.5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2880">
                <a:tc>
                  <a:txBody>
                    <a:bodyPr/>
                    <a:lstStyle/>
                    <a:p>
                      <a:pPr algn="l" fontAlgn="b"/>
                      <a:r>
                        <a:rPr lang="en-US" sz="1100" b="0" i="0" u="none" strike="noStrike">
                          <a:solidFill>
                            <a:srgbClr val="000000"/>
                          </a:solidFill>
                          <a:latin typeface="Calibri"/>
                        </a:rPr>
                        <a:t>C</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100.0E-9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F</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82880">
                <a:tc>
                  <a:txBody>
                    <a:bodyPr/>
                    <a:lstStyle/>
                    <a:p>
                      <a:pPr algn="l" fontAlgn="b"/>
                      <a:r>
                        <a:rPr lang="en-US" sz="1100" b="0" i="0" u="none" strike="noStrike">
                          <a:solidFill>
                            <a:srgbClr val="000000"/>
                          </a:solidFill>
                          <a:latin typeface="Calibri"/>
                        </a:rPr>
                        <a:t>2C</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200.0E-9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n-US" sz="1100" b="0" i="0" u="none" strike="noStrike">
                          <a:solidFill>
                            <a:srgbClr val="000000"/>
                          </a:solidFill>
                          <a:latin typeface="Calibri"/>
                        </a:rPr>
                        <a:t>F</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100" b="0" i="0" u="none" strike="noStrike">
                          <a:solidFill>
                            <a:srgbClr val="000000"/>
                          </a:solidFill>
                          <a:latin typeface="Calibri"/>
                        </a:rPr>
                        <a:t>R1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1.6E+3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b"/>
                      <a:r>
                        <a:rPr lang="el-GR" sz="1100" b="0" i="0" u="none" strike="noStrike">
                          <a:solidFill>
                            <a:srgbClr val="000000"/>
                          </a:solidFill>
                          <a:latin typeface="Calibri"/>
                        </a:rPr>
                        <a:t>Ω</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r>
              <a:tr h="190500">
                <a:tc>
                  <a:txBody>
                    <a:bodyPr/>
                    <a:lstStyle/>
                    <a:p>
                      <a:pPr algn="l" fontAlgn="b"/>
                      <a:r>
                        <a:rPr lang="en-US" sz="1100" b="0" i="0" u="none" strike="noStrike" dirty="0">
                          <a:solidFill>
                            <a:srgbClr val="000000"/>
                          </a:solidFill>
                          <a:latin typeface="Calibri"/>
                        </a:rPr>
                        <a:t>R/2</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n-US" sz="1100" b="0" i="0" u="none" strike="noStrike">
                          <a:solidFill>
                            <a:srgbClr val="000000"/>
                          </a:solidFill>
                          <a:latin typeface="Calibri"/>
                        </a:rPr>
                        <a:t>795.8E+0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el-GR" sz="1100" b="0" i="0" u="none" strike="noStrike" dirty="0">
                          <a:solidFill>
                            <a:srgbClr val="000000"/>
                          </a:solidFill>
                          <a:latin typeface="Calibri"/>
                        </a:rPr>
                        <a:t>Ω</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7" name="TextBox 6"/>
          <p:cNvSpPr txBox="1"/>
          <p:nvPr/>
        </p:nvSpPr>
        <p:spPr>
          <a:xfrm>
            <a:off x="8109806" y="5850391"/>
            <a:ext cx="2379134" cy="646331"/>
          </a:xfrm>
          <a:prstGeom prst="rect">
            <a:avLst/>
          </a:prstGeom>
          <a:solidFill>
            <a:schemeClr val="accent4">
              <a:lumMod val="40000"/>
              <a:lumOff val="60000"/>
            </a:schemeClr>
          </a:solidFill>
        </p:spPr>
        <p:txBody>
          <a:bodyPr wrap="square" rtlCol="0">
            <a:spAutoFit/>
          </a:bodyPr>
          <a:lstStyle/>
          <a:p>
            <a:pPr algn="ctr"/>
            <a:r>
              <a:rPr lang="en-US" dirty="0" smtClean="0"/>
              <a:t>Table of values for the simulation</a:t>
            </a:r>
            <a:endParaRPr lang="en-US" dirty="0"/>
          </a:p>
        </p:txBody>
      </p:sp>
      <p:sp>
        <p:nvSpPr>
          <p:cNvPr id="8" name="TextBox 7"/>
          <p:cNvSpPr txBox="1"/>
          <p:nvPr/>
        </p:nvSpPr>
        <p:spPr>
          <a:xfrm>
            <a:off x="2453073" y="1045313"/>
            <a:ext cx="2379134" cy="646331"/>
          </a:xfrm>
          <a:prstGeom prst="rect">
            <a:avLst/>
          </a:prstGeom>
          <a:solidFill>
            <a:schemeClr val="accent4">
              <a:lumMod val="40000"/>
              <a:lumOff val="60000"/>
            </a:schemeClr>
          </a:solidFill>
        </p:spPr>
        <p:txBody>
          <a:bodyPr wrap="square" rtlCol="0">
            <a:spAutoFit/>
          </a:bodyPr>
          <a:lstStyle/>
          <a:p>
            <a:pPr algn="ctr"/>
            <a:r>
              <a:rPr lang="en-US" dirty="0" smtClean="0"/>
              <a:t>Circuit Type: </a:t>
            </a:r>
          </a:p>
          <a:p>
            <a:pPr algn="ctr"/>
            <a:r>
              <a:rPr lang="en-US" dirty="0" smtClean="0"/>
              <a:t>Active Twin-T </a:t>
            </a:r>
          </a:p>
        </p:txBody>
      </p:sp>
      <p:sp>
        <p:nvSpPr>
          <p:cNvPr id="9" name="TextBox 8"/>
          <p:cNvSpPr txBox="1"/>
          <p:nvPr/>
        </p:nvSpPr>
        <p:spPr>
          <a:xfrm>
            <a:off x="2542716" y="6092441"/>
            <a:ext cx="2379134" cy="646331"/>
          </a:xfrm>
          <a:prstGeom prst="rect">
            <a:avLst/>
          </a:prstGeom>
          <a:solidFill>
            <a:schemeClr val="accent4">
              <a:lumMod val="40000"/>
              <a:lumOff val="60000"/>
            </a:schemeClr>
          </a:solidFill>
        </p:spPr>
        <p:txBody>
          <a:bodyPr wrap="square" rtlCol="0">
            <a:spAutoFit/>
          </a:bodyPr>
          <a:lstStyle/>
          <a:p>
            <a:pPr algn="ctr"/>
            <a:r>
              <a:rPr lang="en-US" dirty="0" err="1" smtClean="0"/>
              <a:t>Multisim</a:t>
            </a:r>
            <a:r>
              <a:rPr lang="en-US" dirty="0" smtClean="0"/>
              <a:t> Schematics of the circuit.  </a:t>
            </a:r>
            <a:endParaRPr lang="en-US" dirty="0"/>
          </a:p>
        </p:txBody>
      </p:sp>
      <p:pic>
        <p:nvPicPr>
          <p:cNvPr id="1028" name="Picture 4" descr="E:\Engineering\2015 Fall\EECT 121\week 15\Band reject equation 1.JPG"/>
          <p:cNvPicPr>
            <a:picLocks noChangeAspect="1" noChangeArrowheads="1"/>
          </p:cNvPicPr>
          <p:nvPr/>
        </p:nvPicPr>
        <p:blipFill>
          <a:blip r:embed="rId3" cstate="print"/>
          <a:srcRect/>
          <a:stretch>
            <a:fillRect/>
          </a:stretch>
        </p:blipFill>
        <p:spPr bwMode="auto">
          <a:xfrm>
            <a:off x="8554291" y="3062655"/>
            <a:ext cx="1450321" cy="751677"/>
          </a:xfrm>
          <a:prstGeom prst="rect">
            <a:avLst/>
          </a:prstGeom>
          <a:noFill/>
        </p:spPr>
      </p:pic>
      <p:pic>
        <p:nvPicPr>
          <p:cNvPr id="1029" name="Picture 5" descr="E:\Engineering\2015 Fall\EECT 121\week 15\Band reject equation 2.JPG"/>
          <p:cNvPicPr>
            <a:picLocks noChangeAspect="1" noChangeArrowheads="1"/>
          </p:cNvPicPr>
          <p:nvPr/>
        </p:nvPicPr>
        <p:blipFill>
          <a:blip r:embed="rId4" cstate="print"/>
          <a:srcRect/>
          <a:stretch>
            <a:fillRect/>
          </a:stretch>
        </p:blipFill>
        <p:spPr bwMode="auto">
          <a:xfrm>
            <a:off x="7594321" y="1228165"/>
            <a:ext cx="3459161" cy="1083319"/>
          </a:xfrm>
          <a:prstGeom prst="rect">
            <a:avLst/>
          </a:prstGeom>
          <a:noFill/>
        </p:spPr>
      </p:pic>
      <p:sp>
        <p:nvSpPr>
          <p:cNvPr id="12" name="TextBox 11"/>
          <p:cNvSpPr txBox="1"/>
          <p:nvPr/>
        </p:nvSpPr>
        <p:spPr>
          <a:xfrm>
            <a:off x="7894645" y="2327266"/>
            <a:ext cx="2611986" cy="646331"/>
          </a:xfrm>
          <a:prstGeom prst="rect">
            <a:avLst/>
          </a:prstGeom>
          <a:solidFill>
            <a:schemeClr val="accent4">
              <a:lumMod val="40000"/>
              <a:lumOff val="60000"/>
            </a:schemeClr>
          </a:solidFill>
        </p:spPr>
        <p:txBody>
          <a:bodyPr wrap="square" rtlCol="0">
            <a:spAutoFit/>
          </a:bodyPr>
          <a:lstStyle/>
          <a:p>
            <a:pPr algn="ctr"/>
            <a:r>
              <a:rPr lang="en-US" dirty="0" smtClean="0"/>
              <a:t>Equation for gain and reject quality</a:t>
            </a:r>
            <a:endParaRPr lang="en-US" dirty="0"/>
          </a:p>
        </p:txBody>
      </p:sp>
      <p:sp>
        <p:nvSpPr>
          <p:cNvPr id="13" name="TextBox 12"/>
          <p:cNvSpPr txBox="1"/>
          <p:nvPr/>
        </p:nvSpPr>
        <p:spPr>
          <a:xfrm>
            <a:off x="8091876" y="3788507"/>
            <a:ext cx="2379134" cy="369332"/>
          </a:xfrm>
          <a:prstGeom prst="rect">
            <a:avLst/>
          </a:prstGeom>
          <a:solidFill>
            <a:schemeClr val="accent4">
              <a:lumMod val="40000"/>
              <a:lumOff val="60000"/>
            </a:schemeClr>
          </a:solidFill>
        </p:spPr>
        <p:txBody>
          <a:bodyPr wrap="square" rtlCol="0">
            <a:spAutoFit/>
          </a:bodyPr>
          <a:lstStyle/>
          <a:p>
            <a:pPr algn="ctr"/>
            <a:r>
              <a:rPr lang="en-US" dirty="0" smtClean="0"/>
              <a:t>Equation used to find R</a:t>
            </a:r>
            <a:endParaRPr lang="en-US" dirty="0"/>
          </a:p>
        </p:txBody>
      </p:sp>
    </p:spTree>
    <p:extLst>
      <p:ext uri="{BB962C8B-B14F-4D97-AF65-F5344CB8AC3E}">
        <p14:creationId xmlns:p14="http://schemas.microsoft.com/office/powerpoint/2010/main" val="39451641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pic>
        <p:nvPicPr>
          <p:cNvPr id="2" name="Picture 2" descr="E:\Engineering\2015 Fall\EECT 121\week 15\Lab 12 freq.PNG"/>
          <p:cNvPicPr>
            <a:picLocks noChangeAspect="1" noChangeArrowheads="1"/>
          </p:cNvPicPr>
          <p:nvPr/>
        </p:nvPicPr>
        <p:blipFill>
          <a:blip r:embed="rId2" cstate="print"/>
          <a:srcRect/>
          <a:stretch>
            <a:fillRect/>
          </a:stretch>
        </p:blipFill>
        <p:spPr bwMode="auto">
          <a:xfrm>
            <a:off x="3938999" y="753035"/>
            <a:ext cx="8115355" cy="4563037"/>
          </a:xfrm>
          <a:prstGeom prst="rect">
            <a:avLst/>
          </a:prstGeom>
          <a:noFill/>
        </p:spPr>
      </p:pic>
      <p:pic>
        <p:nvPicPr>
          <p:cNvPr id="3" name="Picture 2" descr="E:\Engineering\2015 Fall\EECT 121\week 15\Lab 12 freq.PNG"/>
          <p:cNvPicPr>
            <a:picLocks noChangeAspect="1" noChangeArrowheads="1"/>
          </p:cNvPicPr>
          <p:nvPr/>
        </p:nvPicPr>
        <p:blipFill>
          <a:blip r:embed="rId2" cstate="print"/>
          <a:srcRect l="52482" t="24288" r="33921" b="56911"/>
          <a:stretch>
            <a:fillRect/>
          </a:stretch>
        </p:blipFill>
        <p:spPr bwMode="auto">
          <a:xfrm>
            <a:off x="268943" y="1801906"/>
            <a:ext cx="3433482" cy="2669573"/>
          </a:xfrm>
          <a:prstGeom prst="rect">
            <a:avLst/>
          </a:prstGeom>
          <a:noFill/>
        </p:spPr>
      </p:pic>
      <p:sp>
        <p:nvSpPr>
          <p:cNvPr id="4" name="Rectangle 3"/>
          <p:cNvSpPr/>
          <p:nvPr/>
        </p:nvSpPr>
        <p:spPr>
          <a:xfrm>
            <a:off x="376516" y="3092825"/>
            <a:ext cx="3200402" cy="206187"/>
          </a:xfrm>
          <a:prstGeom prst="rect">
            <a:avLst/>
          </a:prstGeom>
          <a:solidFill>
            <a:schemeClr val="accent2">
              <a:alpha val="52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929075" y="4478788"/>
            <a:ext cx="2065137" cy="646331"/>
          </a:xfrm>
          <a:prstGeom prst="rect">
            <a:avLst/>
          </a:prstGeom>
          <a:solidFill>
            <a:schemeClr val="accent4">
              <a:lumMod val="40000"/>
              <a:lumOff val="60000"/>
            </a:schemeClr>
          </a:solidFill>
        </p:spPr>
        <p:txBody>
          <a:bodyPr wrap="square" rtlCol="0">
            <a:spAutoFit/>
          </a:bodyPr>
          <a:lstStyle/>
          <a:p>
            <a:pPr algn="ctr"/>
            <a:r>
              <a:rPr lang="en-US" dirty="0" smtClean="0"/>
              <a:t>Data from the diagram x2 is in Hz</a:t>
            </a:r>
            <a:endParaRPr lang="en-US" dirty="0"/>
          </a:p>
        </p:txBody>
      </p:sp>
      <p:sp>
        <p:nvSpPr>
          <p:cNvPr id="6" name="TextBox 5"/>
          <p:cNvSpPr txBox="1"/>
          <p:nvPr/>
        </p:nvSpPr>
        <p:spPr>
          <a:xfrm>
            <a:off x="6684414" y="5339402"/>
            <a:ext cx="2773350" cy="923330"/>
          </a:xfrm>
          <a:prstGeom prst="rect">
            <a:avLst/>
          </a:prstGeom>
          <a:solidFill>
            <a:schemeClr val="accent4">
              <a:lumMod val="40000"/>
              <a:lumOff val="60000"/>
            </a:schemeClr>
          </a:solidFill>
        </p:spPr>
        <p:txBody>
          <a:bodyPr wrap="square" rtlCol="0">
            <a:spAutoFit/>
          </a:bodyPr>
          <a:lstStyle/>
          <a:p>
            <a:pPr algn="ctr"/>
            <a:r>
              <a:rPr lang="en-US" dirty="0" smtClean="0"/>
              <a:t>Frequency Response and phase shift diagrams for the band reject filter</a:t>
            </a:r>
            <a:endParaRPr lang="en-US" dirty="0"/>
          </a:p>
        </p:txBody>
      </p:sp>
    </p:spTree>
    <p:extLst>
      <p:ext uri="{BB962C8B-B14F-4D97-AF65-F5344CB8AC3E}">
        <p14:creationId xmlns:p14="http://schemas.microsoft.com/office/powerpoint/2010/main" val="3512919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Troubleshooting:</a:t>
            </a:r>
            <a:endParaRPr lang="en-US" dirty="0"/>
          </a:p>
        </p:txBody>
      </p:sp>
      <p:sp>
        <p:nvSpPr>
          <p:cNvPr id="3" name="Content Placeholder 2"/>
          <p:cNvSpPr>
            <a:spLocks noGrp="1"/>
          </p:cNvSpPr>
          <p:nvPr>
            <p:ph idx="1"/>
          </p:nvPr>
        </p:nvSpPr>
        <p:spPr>
          <a:xfrm>
            <a:off x="845127" y="1828801"/>
            <a:ext cx="10515600" cy="1717964"/>
          </a:xfrm>
          <a:solidFill>
            <a:schemeClr val="accent6">
              <a:lumMod val="20000"/>
              <a:lumOff val="80000"/>
            </a:schemeClr>
          </a:solidFill>
        </p:spPr>
        <p:txBody>
          <a:bodyPr/>
          <a:lstStyle/>
          <a:p>
            <a:pPr marL="457200" lvl="1" indent="0">
              <a:buNone/>
            </a:pPr>
            <a:r>
              <a:rPr lang="en-US" dirty="0" smtClean="0"/>
              <a:t>The circuit was not working. To solve this, the schematic that was used to build circuit was consulted. It was discovered that the resistors R4 and R5 had not been put in. Once these resistors were placed in the circuit it worked as expected.</a:t>
            </a:r>
            <a:endParaRPr lang="en-US" dirty="0"/>
          </a:p>
        </p:txBody>
      </p:sp>
    </p:spTree>
    <p:extLst>
      <p:ext uri="{BB962C8B-B14F-4D97-AF65-F5344CB8AC3E}">
        <p14:creationId xmlns:p14="http://schemas.microsoft.com/office/powerpoint/2010/main" val="2299175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5" name="Content Placeholder 2"/>
          <p:cNvSpPr>
            <a:spLocks noGrp="1"/>
          </p:cNvSpPr>
          <p:nvPr>
            <p:ph idx="1"/>
          </p:nvPr>
        </p:nvSpPr>
        <p:spPr>
          <a:xfrm>
            <a:off x="844550" y="1828800"/>
            <a:ext cx="10515600" cy="1468438"/>
          </a:xfrm>
          <a:solidFill>
            <a:schemeClr val="accent6">
              <a:lumMod val="20000"/>
              <a:lumOff val="80000"/>
            </a:schemeClr>
          </a:solidFill>
        </p:spPr>
        <p:txBody>
          <a:bodyPr/>
          <a:lstStyle/>
          <a:p>
            <a:r>
              <a:rPr lang="en-US" dirty="0" smtClean="0"/>
              <a:t>A band reject filter that attenuates a 1kHz frequency was built.</a:t>
            </a:r>
          </a:p>
          <a:p>
            <a:endParaRPr lang="en-US" dirty="0"/>
          </a:p>
        </p:txBody>
      </p:sp>
    </p:spTree>
    <p:extLst>
      <p:ext uri="{BB962C8B-B14F-4D97-AF65-F5344CB8AC3E}">
        <p14:creationId xmlns:p14="http://schemas.microsoft.com/office/powerpoint/2010/main" val="1425360229"/>
      </p:ext>
    </p:extLst>
  </p:cSld>
  <p:clrMapOvr>
    <a:masterClrMapping/>
  </p:clrMapOvr>
  <p:timing>
    <p:tnLst>
      <p:par>
        <p:cTn id="1" dur="indefinite" restart="never" nodeType="tmRoot"/>
      </p:par>
    </p:tn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2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3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TM02892315[[fn=Wisp]]</Template>
  <TotalTime>304</TotalTime>
  <Words>230</Words>
  <Application>Microsoft Office PowerPoint</Application>
  <PresentationFormat>Widescreen</PresentationFormat>
  <Paragraphs>54</Paragraphs>
  <Slides>6</Slides>
  <Notes>0</Notes>
  <HiddenSlides>0</HiddenSlides>
  <MMClips>0</MMClips>
  <ScaleCrop>false</ScaleCrop>
  <HeadingPairs>
    <vt:vector size="6" baseType="variant">
      <vt:variant>
        <vt:lpstr>Fonts Used</vt:lpstr>
      </vt:variant>
      <vt:variant>
        <vt:i4>3</vt:i4>
      </vt:variant>
      <vt:variant>
        <vt:lpstr>Theme</vt:lpstr>
      </vt:variant>
      <vt:variant>
        <vt:i4>4</vt:i4>
      </vt:variant>
      <vt:variant>
        <vt:lpstr>Slide Titles</vt:lpstr>
      </vt:variant>
      <vt:variant>
        <vt:i4>6</vt:i4>
      </vt:variant>
    </vt:vector>
  </HeadingPairs>
  <TitlesOfParts>
    <vt:vector size="13" baseType="lpstr">
      <vt:lpstr>Calibri</vt:lpstr>
      <vt:lpstr>Calibri Light</vt:lpstr>
      <vt:lpstr>Wingdings 2</vt:lpstr>
      <vt:lpstr>HDOfficeLightV0</vt:lpstr>
      <vt:lpstr>1_HDOfficeLightV0</vt:lpstr>
      <vt:lpstr>2_HDOfficeLightV0</vt:lpstr>
      <vt:lpstr>3_HDOfficeLightV0</vt:lpstr>
      <vt:lpstr>Lab 12 Band Reject Filter Using an OP Amp</vt:lpstr>
      <vt:lpstr>Objectives:</vt:lpstr>
      <vt:lpstr>Data/Lab Results/Simulations/Schematics: </vt:lpstr>
      <vt:lpstr>PowerPoint Presentation</vt:lpstr>
      <vt:lpstr>Troubleshooting:</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Lab X</dc:title>
  <dc:creator>Dakota H Johnson</dc:creator>
  <cp:lastModifiedBy>Dakota H Johnson</cp:lastModifiedBy>
  <cp:revision>45</cp:revision>
  <dcterms:created xsi:type="dcterms:W3CDTF">2015-01-21T16:59:32Z</dcterms:created>
  <dcterms:modified xsi:type="dcterms:W3CDTF">2015-12-15T22:50:02Z</dcterms:modified>
</cp:coreProperties>
</file>