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sldIdLst>
    <p:sldId id="256" r:id="rId5"/>
    <p:sldId id="257" r:id="rId6"/>
    <p:sldId id="259" r:id="rId7"/>
    <p:sldId id="265" r:id="rId8"/>
    <p:sldId id="263"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4" autoAdjust="0"/>
    <p:restoredTop sz="94660"/>
  </p:normalViewPr>
  <p:slideViewPr>
    <p:cSldViewPr snapToGrid="0">
      <p:cViewPr varScale="1">
        <p:scale>
          <a:sx n="116" d="100"/>
          <a:sy n="116" d="100"/>
        </p:scale>
        <p:origin x="3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video" Target="file:///E:\Engineering\2015%20Fall\EECT%20121\week%2011\7\Movie%20off+on.MOV"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Data%20Sheets/2N5457-D.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Lab 7</a:t>
            </a:r>
            <a:br>
              <a:rPr lang="en-US" dirty="0" smtClean="0"/>
            </a:br>
            <a:r>
              <a:rPr lang="en-US" sz="4400" dirty="0" smtClean="0"/>
              <a:t>N-Type JFET Switch</a:t>
            </a:r>
            <a:endParaRPr lang="en-US" sz="4400" dirty="0"/>
          </a:p>
        </p:txBody>
      </p:sp>
      <p:sp>
        <p:nvSpPr>
          <p:cNvPr id="3" name="Subtitle 2"/>
          <p:cNvSpPr>
            <a:spLocks noGrp="1"/>
          </p:cNvSpPr>
          <p:nvPr>
            <p:ph type="subTitle" idx="1"/>
          </p:nvPr>
        </p:nvSpPr>
        <p:spPr/>
        <p:txBody>
          <a:bodyPr>
            <a:normAutofit fontScale="55000" lnSpcReduction="20000"/>
          </a:bodyPr>
          <a:lstStyle/>
          <a:p>
            <a:r>
              <a:rPr lang="en-US" dirty="0" smtClean="0"/>
              <a:t>By</a:t>
            </a:r>
            <a:r>
              <a:rPr lang="en-US" dirty="0" smtClean="0"/>
              <a:t>: Dakota Johnson</a:t>
            </a:r>
            <a:endParaRPr lang="en-US" dirty="0" smtClean="0"/>
          </a:p>
          <a:p>
            <a:r>
              <a:rPr lang="en-US" dirty="0" smtClean="0"/>
              <a:t> Lab Partner</a:t>
            </a:r>
            <a:r>
              <a:rPr lang="en-US" dirty="0" smtClean="0"/>
              <a:t>: Josiah Abel</a:t>
            </a:r>
            <a:endParaRPr lang="en-US" dirty="0" smtClean="0"/>
          </a:p>
          <a:p>
            <a:r>
              <a:rPr lang="en-US" dirty="0" smtClean="0"/>
              <a:t>Instructor: Andy Bell</a:t>
            </a:r>
          </a:p>
          <a:p>
            <a:r>
              <a:rPr lang="en-US" dirty="0" smtClean="0"/>
              <a:t>Bench Number: </a:t>
            </a:r>
            <a:r>
              <a:rPr lang="en-US" dirty="0" smtClean="0"/>
              <a:t>6</a:t>
            </a:r>
            <a:endParaRPr lang="en-US" dirty="0" smtClean="0"/>
          </a:p>
          <a:p>
            <a:r>
              <a:rPr lang="en-US" dirty="0" smtClean="0"/>
              <a:t>Class: EECT 121-50C</a:t>
            </a:r>
          </a:p>
          <a:p>
            <a:r>
              <a:rPr lang="en-US" dirty="0" smtClean="0"/>
              <a:t>Date: 12/15/2015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1547278"/>
          </a:xfrm>
          <a:solidFill>
            <a:schemeClr val="accent6">
              <a:lumMod val="20000"/>
              <a:lumOff val="80000"/>
            </a:schemeClr>
          </a:solidFill>
        </p:spPr>
        <p:txBody>
          <a:bodyPr>
            <a:normAutofit/>
          </a:bodyPr>
          <a:lstStyle/>
          <a:p>
            <a:r>
              <a:rPr lang="en-US" sz="3200" dirty="0" smtClean="0"/>
              <a:t>To turn on an LED with an N-Type JFET transistor.</a:t>
            </a:r>
            <a:endParaRPr lang="en-US" sz="3200" dirty="0"/>
          </a:p>
        </p:txBody>
      </p:sp>
      <p:sp>
        <p:nvSpPr>
          <p:cNvPr id="4" name="Title 1"/>
          <p:cNvSpPr txBox="1">
            <a:spLocks/>
          </p:cNvSpPr>
          <p:nvPr/>
        </p:nvSpPr>
        <p:spPr>
          <a:xfrm>
            <a:off x="921589" y="2863926"/>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Equipment and Parts: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835324" y="4057016"/>
            <a:ext cx="10515600" cy="1547278"/>
          </a:xfrm>
          <a:prstGeom prst="rect">
            <a:avLst/>
          </a:prstGeom>
          <a:solidFill>
            <a:schemeClr val="accent6">
              <a:lumMod val="20000"/>
              <a:lumOff val="80000"/>
            </a:schemeClr>
          </a:solidFill>
        </p:spPr>
        <p:txBody>
          <a:bodyPr vert="horz" lIns="91440" tIns="45720" rIns="91440" bIns="45720" rtlCol="0">
            <a:normAutofit/>
          </a:bodyPr>
          <a:lstStyle/>
          <a:p>
            <a:pPr lvl="2"/>
            <a:r>
              <a:rPr lang="en-US" dirty="0" smtClean="0"/>
              <a:t>DC Power Supply Model# HY1802D</a:t>
            </a:r>
          </a:p>
          <a:p>
            <a:pPr lvl="2"/>
            <a:r>
              <a:rPr lang="en-US" dirty="0" smtClean="0"/>
              <a:t>Digital Multi Meter Brand: </a:t>
            </a:r>
            <a:r>
              <a:rPr lang="en-US" dirty="0" err="1" smtClean="0"/>
              <a:t>GwInstek</a:t>
            </a:r>
            <a:r>
              <a:rPr lang="en-US" dirty="0" smtClean="0"/>
              <a:t> Model #: GDM-8245 SN: CL860332</a:t>
            </a:r>
          </a:p>
          <a:p>
            <a:pPr lvl="2"/>
            <a:r>
              <a:rPr lang="en-US" dirty="0" smtClean="0"/>
              <a:t>LED</a:t>
            </a:r>
          </a:p>
          <a:p>
            <a:pPr lvl="2"/>
            <a:r>
              <a:rPr lang="en-US" dirty="0" smtClean="0"/>
              <a:t>4.7k</a:t>
            </a:r>
            <a:r>
              <a:rPr lang="el-GR" dirty="0" smtClean="0"/>
              <a:t>Ω</a:t>
            </a:r>
            <a:r>
              <a:rPr lang="en-US" dirty="0" smtClean="0"/>
              <a:t> Resistor</a:t>
            </a:r>
          </a:p>
          <a:p>
            <a:pPr lvl="2"/>
            <a:r>
              <a:rPr lang="en-US" dirty="0" smtClean="0"/>
              <a:t>2N5457 N-Type JFET Transistor</a:t>
            </a:r>
          </a:p>
          <a:p>
            <a:pPr lvl="2"/>
            <a:endParaRPr lang="en-US" dirty="0" smtClean="0"/>
          </a:p>
        </p:txBody>
      </p:sp>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Rounded Rectangle 17"/>
          <p:cNvSpPr/>
          <p:nvPr/>
        </p:nvSpPr>
        <p:spPr>
          <a:xfrm>
            <a:off x="439270" y="3370728"/>
            <a:ext cx="5334011" cy="334384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237" y="245642"/>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sp>
        <p:nvSpPr>
          <p:cNvPr id="12" name="Rectangle 11"/>
          <p:cNvSpPr/>
          <p:nvPr/>
        </p:nvSpPr>
        <p:spPr>
          <a:xfrm>
            <a:off x="762019" y="1048873"/>
            <a:ext cx="3191435" cy="1600438"/>
          </a:xfrm>
          <a:prstGeom prst="rect">
            <a:avLst/>
          </a:prstGeom>
          <a:solidFill>
            <a:schemeClr val="bg1"/>
          </a:solidFill>
        </p:spPr>
        <p:txBody>
          <a:bodyPr wrap="square">
            <a:spAutoFit/>
          </a:bodyPr>
          <a:lstStyle/>
          <a:p>
            <a:r>
              <a:rPr lang="en-US" sz="1400" dirty="0" smtClean="0"/>
              <a:t>.model 2N5457DHJ NJF(</a:t>
            </a:r>
            <a:r>
              <a:rPr lang="en-US" sz="1400" dirty="0" err="1" smtClean="0"/>
              <a:t>Vto</a:t>
            </a:r>
            <a:r>
              <a:rPr lang="en-US" sz="1400" dirty="0" smtClean="0"/>
              <a:t>=-1.372 Beta=1.125m Lambda=2.3m</a:t>
            </a:r>
          </a:p>
          <a:p>
            <a:r>
              <a:rPr lang="en-US" sz="1400" dirty="0" smtClean="0"/>
              <a:t>+ </a:t>
            </a:r>
            <a:r>
              <a:rPr lang="en-US" sz="1400" dirty="0" err="1" smtClean="0"/>
              <a:t>Vtotc</a:t>
            </a:r>
            <a:r>
              <a:rPr lang="en-US" sz="1400" dirty="0" smtClean="0"/>
              <a:t>=-2.5m Is=181.3f </a:t>
            </a:r>
            <a:r>
              <a:rPr lang="en-US" sz="1400" dirty="0" err="1" smtClean="0"/>
              <a:t>Isr</a:t>
            </a:r>
            <a:r>
              <a:rPr lang="en-US" sz="1400" dirty="0" smtClean="0"/>
              <a:t>=1.747p N=1 Nr=2 </a:t>
            </a:r>
            <a:r>
              <a:rPr lang="en-US" sz="1400" dirty="0" err="1" smtClean="0"/>
              <a:t>Xti</a:t>
            </a:r>
            <a:r>
              <a:rPr lang="en-US" sz="1400" dirty="0" smtClean="0"/>
              <a:t>=3 Alpha=2.543u</a:t>
            </a:r>
          </a:p>
          <a:p>
            <a:r>
              <a:rPr lang="en-US" sz="1400" dirty="0" smtClean="0"/>
              <a:t>+ </a:t>
            </a:r>
            <a:r>
              <a:rPr lang="en-US" sz="1400" dirty="0" err="1" smtClean="0"/>
              <a:t>Vk</a:t>
            </a:r>
            <a:r>
              <a:rPr lang="en-US" sz="1400" dirty="0" smtClean="0"/>
              <a:t>=152.2 </a:t>
            </a:r>
            <a:r>
              <a:rPr lang="en-US" sz="1400" dirty="0" err="1" smtClean="0"/>
              <a:t>Cgd</a:t>
            </a:r>
            <a:r>
              <a:rPr lang="en-US" sz="1400" dirty="0" smtClean="0"/>
              <a:t>=4p M=.3114 </a:t>
            </a:r>
            <a:r>
              <a:rPr lang="en-US" sz="1400" dirty="0" err="1" smtClean="0"/>
              <a:t>Pb</a:t>
            </a:r>
            <a:r>
              <a:rPr lang="en-US" sz="1400" dirty="0" smtClean="0"/>
              <a:t>=.5 </a:t>
            </a:r>
            <a:r>
              <a:rPr lang="en-US" sz="1400" dirty="0" err="1" smtClean="0"/>
              <a:t>Fc</a:t>
            </a:r>
            <a:r>
              <a:rPr lang="en-US" sz="1400" dirty="0" smtClean="0"/>
              <a:t>=.5 </a:t>
            </a:r>
            <a:r>
              <a:rPr lang="en-US" sz="1400" dirty="0" err="1" smtClean="0"/>
              <a:t>Cgs</a:t>
            </a:r>
            <a:r>
              <a:rPr lang="en-US" sz="1400" dirty="0" smtClean="0"/>
              <a:t>=4.627p </a:t>
            </a:r>
            <a:r>
              <a:rPr lang="en-US" sz="1400" dirty="0" err="1" smtClean="0"/>
              <a:t>Kf</a:t>
            </a:r>
            <a:r>
              <a:rPr lang="en-US" sz="1400" dirty="0" smtClean="0"/>
              <a:t>=10.45E-18</a:t>
            </a:r>
          </a:p>
          <a:p>
            <a:r>
              <a:rPr lang="en-US" sz="1400" dirty="0" smtClean="0"/>
              <a:t>+ </a:t>
            </a:r>
            <a:r>
              <a:rPr lang="en-US" sz="1400" dirty="0" err="1" smtClean="0"/>
              <a:t>Betatce</a:t>
            </a:r>
            <a:r>
              <a:rPr lang="en-US" sz="1400" dirty="0" smtClean="0"/>
              <a:t>=-.5 Rd=1 Rs=1 </a:t>
            </a:r>
            <a:r>
              <a:rPr lang="en-US" sz="1400" dirty="0" err="1" smtClean="0"/>
              <a:t>Af</a:t>
            </a:r>
            <a:r>
              <a:rPr lang="en-US" sz="1400" dirty="0" smtClean="0"/>
              <a:t>=1)</a:t>
            </a:r>
            <a:endParaRPr lang="en-US" sz="1400" dirty="0"/>
          </a:p>
        </p:txBody>
      </p:sp>
      <p:sp>
        <p:nvSpPr>
          <p:cNvPr id="13" name="TextBox 12"/>
          <p:cNvSpPr txBox="1"/>
          <p:nvPr/>
        </p:nvSpPr>
        <p:spPr>
          <a:xfrm>
            <a:off x="1175871" y="2663016"/>
            <a:ext cx="2379134" cy="646331"/>
          </a:xfrm>
          <a:prstGeom prst="rect">
            <a:avLst/>
          </a:prstGeom>
          <a:solidFill>
            <a:schemeClr val="accent4">
              <a:lumMod val="40000"/>
              <a:lumOff val="60000"/>
            </a:schemeClr>
          </a:solidFill>
        </p:spPr>
        <p:txBody>
          <a:bodyPr wrap="square" rtlCol="0">
            <a:spAutoFit/>
          </a:bodyPr>
          <a:lstStyle/>
          <a:p>
            <a:pPr algn="ctr"/>
            <a:r>
              <a:rPr lang="en-US" dirty="0" smtClean="0"/>
              <a:t>Model of 2N5457 used in the simulations</a:t>
            </a:r>
            <a:endParaRPr lang="en-US" dirty="0"/>
          </a:p>
        </p:txBody>
      </p:sp>
      <p:graphicFrame>
        <p:nvGraphicFramePr>
          <p:cNvPr id="15" name="Table 14"/>
          <p:cNvGraphicFramePr>
            <a:graphicFrameLocks noGrp="1"/>
          </p:cNvGraphicFramePr>
          <p:nvPr/>
        </p:nvGraphicFramePr>
        <p:xfrm>
          <a:off x="7257270" y="4722558"/>
          <a:ext cx="3594100" cy="1661160"/>
        </p:xfrm>
        <a:graphic>
          <a:graphicData uri="http://schemas.openxmlformats.org/drawingml/2006/table">
            <a:tbl>
              <a:tblPr/>
              <a:tblGrid>
                <a:gridCol w="901700"/>
                <a:gridCol w="609600"/>
                <a:gridCol w="609600"/>
                <a:gridCol w="863600"/>
                <a:gridCol w="609600"/>
              </a:tblGrid>
              <a:tr h="190500">
                <a:tc>
                  <a:txBody>
                    <a:bodyPr/>
                    <a:lstStyle/>
                    <a:p>
                      <a:pPr algn="l" fontAlgn="b"/>
                      <a:r>
                        <a:rPr lang="en-US" sz="1100" b="0" i="0" u="none" strike="noStrike" dirty="0">
                          <a:solidFill>
                            <a:srgbClr val="000000"/>
                          </a:solidFill>
                          <a:latin typeface="Calibri"/>
                        </a:rPr>
                        <a:t>Type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100" b="0" i="0" u="none" strike="noStrike">
                          <a:solidFill>
                            <a:srgbClr val="000000"/>
                          </a:solidFill>
                          <a:latin typeface="Calibri"/>
                        </a:rPr>
                        <a:t>Current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100" b="0" i="0" u="none" strike="noStrike">
                          <a:solidFill>
                            <a:srgbClr val="000000"/>
                          </a:solidFill>
                          <a:latin typeface="Calibri"/>
                        </a:rPr>
                        <a:t>Voltage Drop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182880">
                <a:tc>
                  <a:txBody>
                    <a:bodyPr/>
                    <a:lstStyle/>
                    <a:p>
                      <a:pPr algn="l" fontAlgn="b"/>
                      <a:r>
                        <a:rPr lang="en-US" sz="1100" b="0" i="0" u="none" strike="noStrike">
                          <a:solidFill>
                            <a:srgbClr val="000000"/>
                          </a:solidFill>
                          <a:latin typeface="Calibri"/>
                        </a:rPr>
                        <a:t>08LX330 HV12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1.354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3.582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08L803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1.945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08L1043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3.049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1.688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08L93SRC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2.999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1.738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08L32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2.818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1.934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08LX330 HV5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2.491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880">
                <a:tc>
                  <a:txBody>
                    <a:bodyPr/>
                    <a:lstStyle/>
                    <a:p>
                      <a:pPr algn="l" fontAlgn="b"/>
                      <a:r>
                        <a:rPr lang="en-US" sz="1100" b="0" i="0" u="none" strike="noStrike">
                          <a:solidFill>
                            <a:srgbClr val="000000"/>
                          </a:solidFill>
                          <a:latin typeface="Calibri"/>
                        </a:rPr>
                        <a:t>08LX330 HV5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2.844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1.905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US" sz="1100" b="0" i="0" u="none" strike="noStrike">
                          <a:solidFill>
                            <a:srgbClr val="000000"/>
                          </a:solidFill>
                          <a:latin typeface="Calibri"/>
                        </a:rPr>
                        <a:t>08l53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2.899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latin typeface="Calibri"/>
                        </a:rPr>
                        <a:t>1.843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latin typeface="Calibri"/>
                        </a:rPr>
                        <a:t>V</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7" name="Rounded Rectangle 16"/>
          <p:cNvSpPr/>
          <p:nvPr/>
        </p:nvSpPr>
        <p:spPr>
          <a:xfrm>
            <a:off x="6051176" y="1075764"/>
            <a:ext cx="5898777" cy="35500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E:\Engineering\2015 Fall\EECT 121\week 11\7\Simulation LED off.PNG"/>
          <p:cNvPicPr>
            <a:picLocks noChangeAspect="1" noChangeArrowheads="1"/>
          </p:cNvPicPr>
          <p:nvPr/>
        </p:nvPicPr>
        <p:blipFill>
          <a:blip r:embed="rId2" cstate="print"/>
          <a:srcRect/>
          <a:stretch>
            <a:fillRect/>
          </a:stretch>
        </p:blipFill>
        <p:spPr bwMode="auto">
          <a:xfrm>
            <a:off x="740594" y="3478306"/>
            <a:ext cx="4705629" cy="2580323"/>
          </a:xfrm>
          <a:prstGeom prst="rect">
            <a:avLst/>
          </a:prstGeom>
          <a:noFill/>
        </p:spPr>
      </p:pic>
      <p:pic>
        <p:nvPicPr>
          <p:cNvPr id="20" name="Picture 3" descr="E:\Engineering\2015 Fall\EECT 121\week 11\7\Simulation LED on.PNG"/>
          <p:cNvPicPr>
            <a:picLocks noChangeAspect="1" noChangeArrowheads="1"/>
          </p:cNvPicPr>
          <p:nvPr/>
        </p:nvPicPr>
        <p:blipFill>
          <a:blip r:embed="rId3" cstate="print"/>
          <a:srcRect/>
          <a:stretch>
            <a:fillRect/>
          </a:stretch>
        </p:blipFill>
        <p:spPr bwMode="auto">
          <a:xfrm>
            <a:off x="6481468" y="1139307"/>
            <a:ext cx="5002307" cy="2796230"/>
          </a:xfrm>
          <a:prstGeom prst="rect">
            <a:avLst/>
          </a:prstGeom>
          <a:noFill/>
        </p:spPr>
      </p:pic>
      <p:sp>
        <p:nvSpPr>
          <p:cNvPr id="21" name="TextBox 20"/>
          <p:cNvSpPr txBox="1"/>
          <p:nvPr/>
        </p:nvSpPr>
        <p:spPr>
          <a:xfrm>
            <a:off x="4030870" y="2793424"/>
            <a:ext cx="2379134" cy="646331"/>
          </a:xfrm>
          <a:prstGeom prst="rect">
            <a:avLst/>
          </a:prstGeom>
          <a:solidFill>
            <a:schemeClr val="accent4">
              <a:lumMod val="40000"/>
              <a:lumOff val="60000"/>
            </a:schemeClr>
          </a:solidFill>
        </p:spPr>
        <p:txBody>
          <a:bodyPr wrap="square" rtlCol="0">
            <a:spAutoFit/>
          </a:bodyPr>
          <a:lstStyle/>
          <a:p>
            <a:pPr algn="ctr"/>
            <a:r>
              <a:rPr lang="en-US" dirty="0" err="1" smtClean="0"/>
              <a:t>Multisim</a:t>
            </a:r>
            <a:r>
              <a:rPr lang="en-US" dirty="0" smtClean="0"/>
              <a:t> Schematics of the circuit.  </a:t>
            </a:r>
            <a:endParaRPr lang="en-US" dirty="0"/>
          </a:p>
        </p:txBody>
      </p:sp>
      <p:sp>
        <p:nvSpPr>
          <p:cNvPr id="22" name="TextBox 21"/>
          <p:cNvSpPr txBox="1"/>
          <p:nvPr/>
        </p:nvSpPr>
        <p:spPr>
          <a:xfrm>
            <a:off x="1910976" y="6069603"/>
            <a:ext cx="2379134" cy="646331"/>
          </a:xfrm>
          <a:prstGeom prst="rect">
            <a:avLst/>
          </a:prstGeom>
          <a:solidFill>
            <a:schemeClr val="accent4">
              <a:lumMod val="40000"/>
              <a:lumOff val="60000"/>
            </a:schemeClr>
          </a:solidFill>
        </p:spPr>
        <p:txBody>
          <a:bodyPr wrap="square" rtlCol="0">
            <a:spAutoFit/>
          </a:bodyPr>
          <a:lstStyle/>
          <a:p>
            <a:pPr algn="ctr"/>
            <a:r>
              <a:rPr lang="en-US" dirty="0" smtClean="0"/>
              <a:t>Simulation of the circuit with the LED on.</a:t>
            </a:r>
            <a:endParaRPr lang="en-US" dirty="0"/>
          </a:p>
        </p:txBody>
      </p:sp>
      <p:sp>
        <p:nvSpPr>
          <p:cNvPr id="23" name="TextBox 22"/>
          <p:cNvSpPr txBox="1"/>
          <p:nvPr/>
        </p:nvSpPr>
        <p:spPr>
          <a:xfrm>
            <a:off x="7817713" y="3959947"/>
            <a:ext cx="2379134" cy="646331"/>
          </a:xfrm>
          <a:prstGeom prst="rect">
            <a:avLst/>
          </a:prstGeom>
          <a:solidFill>
            <a:schemeClr val="accent4">
              <a:lumMod val="40000"/>
              <a:lumOff val="60000"/>
            </a:schemeClr>
          </a:solidFill>
        </p:spPr>
        <p:txBody>
          <a:bodyPr wrap="square" rtlCol="0">
            <a:spAutoFit/>
          </a:bodyPr>
          <a:lstStyle/>
          <a:p>
            <a:pPr algn="ctr"/>
            <a:r>
              <a:rPr lang="en-US" dirty="0" smtClean="0"/>
              <a:t>Simulation of the circuit with the LED off.</a:t>
            </a:r>
            <a:endParaRPr lang="en-US" dirty="0"/>
          </a:p>
        </p:txBody>
      </p:sp>
      <p:sp>
        <p:nvSpPr>
          <p:cNvPr id="24" name="TextBox 23"/>
          <p:cNvSpPr txBox="1"/>
          <p:nvPr/>
        </p:nvSpPr>
        <p:spPr>
          <a:xfrm>
            <a:off x="7440671" y="6416952"/>
            <a:ext cx="3236498" cy="369332"/>
          </a:xfrm>
          <a:prstGeom prst="rect">
            <a:avLst/>
          </a:prstGeom>
          <a:solidFill>
            <a:schemeClr val="accent4">
              <a:lumMod val="40000"/>
              <a:lumOff val="60000"/>
            </a:schemeClr>
          </a:solidFill>
        </p:spPr>
        <p:txBody>
          <a:bodyPr wrap="square" rtlCol="0">
            <a:spAutoFit/>
          </a:bodyPr>
          <a:lstStyle/>
          <a:p>
            <a:pPr algn="ctr"/>
            <a:r>
              <a:rPr lang="en-US" dirty="0" smtClean="0"/>
              <a:t>Table of LEDs measured in lab</a:t>
            </a:r>
            <a:endParaRPr lang="en-US" dirty="0"/>
          </a:p>
        </p:txBody>
      </p:sp>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Movie off+on.MOV">
            <a:hlinkClick r:id="" action="ppaction://media"/>
          </p:cNvPr>
          <p:cNvPicPr>
            <a:picLocks noRot="1" noChangeAspect="1"/>
          </p:cNvPicPr>
          <p:nvPr>
            <a:videoFile r:link="rId1"/>
          </p:nvPr>
        </p:nvPicPr>
        <p:blipFill>
          <a:blip r:embed="rId3" cstate="print"/>
          <a:stretch>
            <a:fillRect/>
          </a:stretch>
        </p:blipFill>
        <p:spPr>
          <a:xfrm>
            <a:off x="8534399" y="233265"/>
            <a:ext cx="3466780" cy="2600085"/>
          </a:xfrm>
          <a:prstGeom prst="rect">
            <a:avLst/>
          </a:prstGeom>
        </p:spPr>
      </p:pic>
      <p:pic>
        <p:nvPicPr>
          <p:cNvPr id="2051" name="Picture 3" descr="E:\Engineering\2015 Fall\EECT 121\week 11\7\DSCN2579.JPG"/>
          <p:cNvPicPr>
            <a:picLocks noChangeAspect="1" noChangeArrowheads="1"/>
          </p:cNvPicPr>
          <p:nvPr/>
        </p:nvPicPr>
        <p:blipFill>
          <a:blip r:embed="rId4" cstate="print"/>
          <a:srcRect l="24542" t="21806" r="24932" b="24376"/>
          <a:stretch>
            <a:fillRect/>
          </a:stretch>
        </p:blipFill>
        <p:spPr bwMode="auto">
          <a:xfrm>
            <a:off x="6508376" y="3002883"/>
            <a:ext cx="4141238" cy="3308548"/>
          </a:xfrm>
          <a:prstGeom prst="rect">
            <a:avLst/>
          </a:prstGeom>
          <a:noFill/>
        </p:spPr>
      </p:pic>
      <p:pic>
        <p:nvPicPr>
          <p:cNvPr id="9" name="Picture 6" descr="E:\Engineering\2015 Fall\EECT 121\week 11\7\Lab 7 on.JPG"/>
          <p:cNvPicPr>
            <a:picLocks noChangeAspect="1" noChangeArrowheads="1"/>
          </p:cNvPicPr>
          <p:nvPr/>
        </p:nvPicPr>
        <p:blipFill>
          <a:blip r:embed="rId5" cstate="print"/>
          <a:srcRect l="12206" t="16823" r="10832" b="5243"/>
          <a:stretch>
            <a:fillRect/>
          </a:stretch>
        </p:blipFill>
        <p:spPr bwMode="auto">
          <a:xfrm>
            <a:off x="550139" y="3370729"/>
            <a:ext cx="3883116" cy="2949389"/>
          </a:xfrm>
          <a:prstGeom prst="rect">
            <a:avLst/>
          </a:prstGeom>
          <a:noFill/>
        </p:spPr>
      </p:pic>
      <p:pic>
        <p:nvPicPr>
          <p:cNvPr id="2054" name="Picture 6" descr="E:\Engineering\2015 Fall\EECT 121\week 11\7\Lab 7 on.JPG"/>
          <p:cNvPicPr>
            <a:picLocks noChangeAspect="1" noChangeArrowheads="1"/>
          </p:cNvPicPr>
          <p:nvPr/>
        </p:nvPicPr>
        <p:blipFill>
          <a:blip r:embed="rId5" cstate="print"/>
          <a:srcRect l="12206" t="16823" r="10832" b="5243"/>
          <a:stretch>
            <a:fillRect/>
          </a:stretch>
        </p:blipFill>
        <p:spPr bwMode="auto">
          <a:xfrm>
            <a:off x="1894845" y="222837"/>
            <a:ext cx="3389083" cy="2574150"/>
          </a:xfrm>
          <a:prstGeom prst="rect">
            <a:avLst/>
          </a:prstGeom>
          <a:noFill/>
        </p:spPr>
      </p:pic>
      <p:sp>
        <p:nvSpPr>
          <p:cNvPr id="6" name="TextBox 5"/>
          <p:cNvSpPr txBox="1"/>
          <p:nvPr/>
        </p:nvSpPr>
        <p:spPr>
          <a:xfrm>
            <a:off x="5572561" y="953746"/>
            <a:ext cx="558798" cy="369332"/>
          </a:xfrm>
          <a:prstGeom prst="rect">
            <a:avLst/>
          </a:prstGeom>
          <a:solidFill>
            <a:schemeClr val="accent4">
              <a:lumMod val="40000"/>
              <a:lumOff val="60000"/>
            </a:schemeClr>
          </a:solidFill>
        </p:spPr>
        <p:txBody>
          <a:bodyPr wrap="square" rtlCol="0">
            <a:spAutoFit/>
          </a:bodyPr>
          <a:lstStyle/>
          <a:p>
            <a:r>
              <a:rPr lang="en-US" dirty="0" smtClean="0"/>
              <a:t>LED</a:t>
            </a:r>
            <a:endParaRPr lang="en-US" dirty="0"/>
          </a:p>
        </p:txBody>
      </p:sp>
      <p:cxnSp>
        <p:nvCxnSpPr>
          <p:cNvPr id="7" name="Straight Arrow Connector 6"/>
          <p:cNvCxnSpPr>
            <a:stCxn id="10" idx="1"/>
          </p:cNvCxnSpPr>
          <p:nvPr/>
        </p:nvCxnSpPr>
        <p:spPr>
          <a:xfrm flipH="1" flipV="1">
            <a:off x="4483344" y="1743131"/>
            <a:ext cx="1017499" cy="48001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8677" y="2925979"/>
            <a:ext cx="3096311" cy="369332"/>
          </a:xfrm>
          <a:prstGeom prst="rect">
            <a:avLst/>
          </a:prstGeom>
          <a:solidFill>
            <a:schemeClr val="accent4">
              <a:lumMod val="40000"/>
              <a:lumOff val="60000"/>
            </a:schemeClr>
          </a:solidFill>
        </p:spPr>
        <p:txBody>
          <a:bodyPr wrap="square" rtlCol="0">
            <a:spAutoFit/>
          </a:bodyPr>
          <a:lstStyle/>
          <a:p>
            <a:r>
              <a:rPr lang="en-US" dirty="0" smtClean="0"/>
              <a:t>2N5457 N-Type JFET Transistor</a:t>
            </a:r>
            <a:endParaRPr lang="en-US" dirty="0"/>
          </a:p>
        </p:txBody>
      </p:sp>
      <p:sp>
        <p:nvSpPr>
          <p:cNvPr id="10" name="TextBox 9"/>
          <p:cNvSpPr txBox="1"/>
          <p:nvPr/>
        </p:nvSpPr>
        <p:spPr>
          <a:xfrm>
            <a:off x="5500843" y="2038477"/>
            <a:ext cx="1670921" cy="369332"/>
          </a:xfrm>
          <a:prstGeom prst="rect">
            <a:avLst/>
          </a:prstGeom>
          <a:solidFill>
            <a:schemeClr val="accent4">
              <a:lumMod val="40000"/>
              <a:lumOff val="60000"/>
            </a:schemeClr>
          </a:solidFill>
        </p:spPr>
        <p:txBody>
          <a:bodyPr wrap="square" rtlCol="0">
            <a:spAutoFit/>
          </a:bodyPr>
          <a:lstStyle/>
          <a:p>
            <a:r>
              <a:rPr lang="en-US" dirty="0" smtClean="0"/>
              <a:t>4.7k</a:t>
            </a:r>
            <a:r>
              <a:rPr lang="el-GR" dirty="0" smtClean="0"/>
              <a:t>Ω</a:t>
            </a:r>
            <a:r>
              <a:rPr lang="en-US" dirty="0" smtClean="0"/>
              <a:t> Resistor</a:t>
            </a:r>
            <a:endParaRPr lang="en-US" dirty="0"/>
          </a:p>
        </p:txBody>
      </p:sp>
      <p:cxnSp>
        <p:nvCxnSpPr>
          <p:cNvPr id="12" name="Straight Arrow Connector 11"/>
          <p:cNvCxnSpPr/>
          <p:nvPr/>
        </p:nvCxnSpPr>
        <p:spPr>
          <a:xfrm flipH="1" flipV="1">
            <a:off x="4957482" y="1048870"/>
            <a:ext cx="597158" cy="8955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p:cNvCxnSpPr>
          <p:nvPr/>
        </p:nvCxnSpPr>
        <p:spPr>
          <a:xfrm flipH="1" flipV="1">
            <a:off x="3971366" y="2106705"/>
            <a:ext cx="325467" cy="81927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21913" y="6332571"/>
            <a:ext cx="2226733" cy="369332"/>
          </a:xfrm>
          <a:prstGeom prst="rect">
            <a:avLst/>
          </a:prstGeom>
          <a:solidFill>
            <a:schemeClr val="accent4">
              <a:lumMod val="40000"/>
              <a:lumOff val="60000"/>
            </a:schemeClr>
          </a:solidFill>
        </p:spPr>
        <p:txBody>
          <a:bodyPr wrap="square" rtlCol="0">
            <a:spAutoFit/>
          </a:bodyPr>
          <a:lstStyle/>
          <a:p>
            <a:r>
              <a:rPr lang="en-US" dirty="0" smtClean="0"/>
              <a:t>Circuit  with LED off</a:t>
            </a:r>
            <a:endParaRPr lang="en-US" dirty="0"/>
          </a:p>
        </p:txBody>
      </p:sp>
      <p:sp>
        <p:nvSpPr>
          <p:cNvPr id="17" name="TextBox 16"/>
          <p:cNvSpPr txBox="1"/>
          <p:nvPr/>
        </p:nvSpPr>
        <p:spPr>
          <a:xfrm>
            <a:off x="7499964" y="6318333"/>
            <a:ext cx="2226733" cy="369332"/>
          </a:xfrm>
          <a:prstGeom prst="rect">
            <a:avLst/>
          </a:prstGeom>
          <a:solidFill>
            <a:schemeClr val="accent4">
              <a:lumMod val="40000"/>
              <a:lumOff val="60000"/>
            </a:schemeClr>
          </a:solidFill>
        </p:spPr>
        <p:txBody>
          <a:bodyPr wrap="square" rtlCol="0">
            <a:spAutoFit/>
          </a:bodyPr>
          <a:lstStyle/>
          <a:p>
            <a:r>
              <a:rPr lang="en-US" dirty="0" smtClean="0"/>
              <a:t>Circuit  with LED on</a:t>
            </a:r>
            <a:endParaRPr lang="en-US" dirty="0"/>
          </a:p>
        </p:txBody>
      </p:sp>
    </p:spTree>
    <p:extLst>
      <p:ext uri="{BB962C8B-B14F-4D97-AF65-F5344CB8AC3E}">
        <p14:creationId xmlns:p14="http://schemas.microsoft.com/office/powerpoint/2010/main" val="17365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1"/>
            <a:ext cx="10515600" cy="1717964"/>
          </a:xfrm>
          <a:solidFill>
            <a:schemeClr val="accent6">
              <a:lumMod val="20000"/>
              <a:lumOff val="80000"/>
            </a:schemeClr>
          </a:solidFill>
        </p:spPr>
        <p:txBody>
          <a:bodyPr>
            <a:normAutofit lnSpcReduction="10000"/>
          </a:bodyPr>
          <a:lstStyle/>
          <a:p>
            <a:pPr marL="457200" lvl="1" indent="0">
              <a:buNone/>
            </a:pPr>
            <a:r>
              <a:rPr lang="en-US" dirty="0" smtClean="0"/>
              <a:t>The LED in the simulation was not functioning properly. It was found that the transistor could not generate a current strong enough to turn on the LED. To solve this, LEDs from the lab were measured and the current threshold of the LED on the simulation was changed to the measured currents for the LEDs. Once this was done the circuit worked properly.</a:t>
            </a:r>
            <a:endParaRPr lang="en-US" dirty="0"/>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1468582"/>
          </a:xfrm>
          <a:solidFill>
            <a:schemeClr val="accent6">
              <a:lumMod val="20000"/>
              <a:lumOff val="80000"/>
            </a:schemeClr>
          </a:solidFill>
        </p:spPr>
        <p:txBody>
          <a:bodyPr/>
          <a:lstStyle/>
          <a:p>
            <a:r>
              <a:rPr lang="en-US" dirty="0" smtClean="0"/>
              <a:t>JFET transistors can be used as a voltage controlled switch.</a:t>
            </a:r>
            <a:endParaRPr lang="en-US" dirty="0"/>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091" y="168530"/>
            <a:ext cx="10515600" cy="1325562"/>
          </a:xfrm>
        </p:spPr>
        <p:txBody>
          <a:bodyPr>
            <a:normAutofit/>
          </a:bodyPr>
          <a:lstStyle/>
          <a:p>
            <a:pPr algn="ctr"/>
            <a:r>
              <a:rPr lang="en-US" dirty="0" smtClean="0"/>
              <a:t>Data Sheets:</a:t>
            </a:r>
            <a:br>
              <a:rPr lang="en-US" dirty="0" smtClean="0"/>
            </a:br>
            <a:endParaRPr lang="en-US" dirty="0"/>
          </a:p>
        </p:txBody>
      </p:sp>
      <p:pic>
        <p:nvPicPr>
          <p:cNvPr id="2049" name="Picture 1" descr="E:\Engineering\2015 Fall\EECT 121\Parts\2N5457 first page.JPG">
            <a:hlinkClick r:id="rId2" action="ppaction://hlinkfile"/>
          </p:cNvPr>
          <p:cNvPicPr>
            <a:picLocks noChangeAspect="1" noChangeArrowheads="1"/>
          </p:cNvPicPr>
          <p:nvPr/>
        </p:nvPicPr>
        <p:blipFill>
          <a:blip r:embed="rId3" cstate="print"/>
          <a:srcRect/>
          <a:stretch>
            <a:fillRect/>
          </a:stretch>
        </p:blipFill>
        <p:spPr bwMode="auto">
          <a:xfrm>
            <a:off x="3522466" y="744069"/>
            <a:ext cx="4832637" cy="5544981"/>
          </a:xfrm>
          <a:prstGeom prst="rect">
            <a:avLst/>
          </a:prstGeom>
          <a:noFill/>
        </p:spPr>
      </p:pic>
      <p:sp>
        <p:nvSpPr>
          <p:cNvPr id="4" name="TextBox 3"/>
          <p:cNvSpPr txBox="1"/>
          <p:nvPr/>
        </p:nvSpPr>
        <p:spPr>
          <a:xfrm>
            <a:off x="4658153" y="6300198"/>
            <a:ext cx="2657037" cy="369332"/>
          </a:xfrm>
          <a:prstGeom prst="rect">
            <a:avLst/>
          </a:prstGeom>
          <a:solidFill>
            <a:schemeClr val="accent4">
              <a:lumMod val="40000"/>
              <a:lumOff val="60000"/>
            </a:schemeClr>
          </a:solidFill>
        </p:spPr>
        <p:txBody>
          <a:bodyPr wrap="square" rtlCol="0">
            <a:spAutoFit/>
          </a:bodyPr>
          <a:lstStyle/>
          <a:p>
            <a:r>
              <a:rPr lang="en-US" dirty="0" smtClean="0"/>
              <a:t>2N5457 N-Type Transistor</a:t>
            </a:r>
            <a:endParaRPr lang="en-US" dirty="0"/>
          </a:p>
        </p:txBody>
      </p:sp>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486</TotalTime>
  <Words>302</Words>
  <Application>Microsoft Office PowerPoint</Application>
  <PresentationFormat>Widescreen</PresentationFormat>
  <Paragraphs>81</Paragraphs>
  <Slides>7</Slides>
  <Notes>0</Notes>
  <HiddenSlides>0</HiddenSlides>
  <MMClips>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Calibri</vt:lpstr>
      <vt:lpstr>Calibri Light</vt:lpstr>
      <vt:lpstr>Wingdings 2</vt:lpstr>
      <vt:lpstr>HDOfficeLightV0</vt:lpstr>
      <vt:lpstr>1_HDOfficeLightV0</vt:lpstr>
      <vt:lpstr>2_HDOfficeLightV0</vt:lpstr>
      <vt:lpstr>3_HDOfficeLightV0</vt:lpstr>
      <vt:lpstr>Lab 7 N-Type JFET Switch</vt:lpstr>
      <vt:lpstr>Objectives:</vt:lpstr>
      <vt:lpstr>Data/Lab Results/Simulations/Schematics: </vt:lpstr>
      <vt:lpstr>PowerPoint Presentation</vt:lpstr>
      <vt:lpstr>Troubleshooting:</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Dakota H Johnson</cp:lastModifiedBy>
  <cp:revision>67</cp:revision>
  <dcterms:created xsi:type="dcterms:W3CDTF">2015-01-21T16:59:32Z</dcterms:created>
  <dcterms:modified xsi:type="dcterms:W3CDTF">2015-12-15T22:44:49Z</dcterms:modified>
</cp:coreProperties>
</file>