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 id="2147483785" r:id="rId2"/>
    <p:sldMasterId id="2147483880" r:id="rId3"/>
    <p:sldMasterId id="2147483904" r:id="rId4"/>
  </p:sldMasterIdLst>
  <p:sldIdLst>
    <p:sldId id="256" r:id="rId5"/>
    <p:sldId id="257" r:id="rId6"/>
    <p:sldId id="259" r:id="rId7"/>
    <p:sldId id="265" r:id="rId8"/>
    <p:sldId id="263"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758817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675034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770918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938684497"/>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851384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171850754"/>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897129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848910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0247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8283552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484458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471136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40101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81458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4216516482"/>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148613955"/>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8302168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451881753"/>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3733891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636801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615177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218167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6887134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7000295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404319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1487054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099018493"/>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873320723"/>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2735172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433814095"/>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5299233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86573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6591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8513885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5458895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3594529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65362723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6880295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6202880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25581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21591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534205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966370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03678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165058268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3151013764"/>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1438569891"/>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1416063972"/>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Lab 9</a:t>
            </a:r>
            <a:br>
              <a:rPr lang="en-US" dirty="0" smtClean="0"/>
            </a:br>
            <a:r>
              <a:rPr lang="en-US" sz="4900" dirty="0" smtClean="0"/>
              <a:t>Low Pass Filter Using  an OP Amp</a:t>
            </a:r>
            <a:endParaRPr lang="en-US" sz="4900" dirty="0"/>
          </a:p>
        </p:txBody>
      </p:sp>
      <p:sp>
        <p:nvSpPr>
          <p:cNvPr id="3" name="Subtitle 2"/>
          <p:cNvSpPr>
            <a:spLocks noGrp="1"/>
          </p:cNvSpPr>
          <p:nvPr>
            <p:ph type="subTitle" idx="1"/>
          </p:nvPr>
        </p:nvSpPr>
        <p:spPr/>
        <p:txBody>
          <a:bodyPr>
            <a:normAutofit fontScale="55000" lnSpcReduction="20000"/>
          </a:bodyPr>
          <a:lstStyle/>
          <a:p>
            <a:r>
              <a:rPr lang="en-US" dirty="0" smtClean="0"/>
              <a:t>By</a:t>
            </a:r>
            <a:r>
              <a:rPr lang="en-US" dirty="0" smtClean="0"/>
              <a:t>: Dakota Johnson</a:t>
            </a:r>
            <a:endParaRPr lang="en-US" dirty="0" smtClean="0"/>
          </a:p>
          <a:p>
            <a:r>
              <a:rPr lang="en-US" dirty="0" smtClean="0"/>
              <a:t> Lab Partner</a:t>
            </a:r>
            <a:r>
              <a:rPr lang="en-US" dirty="0" smtClean="0"/>
              <a:t>: Josiah Abel</a:t>
            </a:r>
            <a:endParaRPr lang="en-US" dirty="0" smtClean="0"/>
          </a:p>
          <a:p>
            <a:r>
              <a:rPr lang="en-US" dirty="0" smtClean="0"/>
              <a:t>Instructor: Andy Bell</a:t>
            </a:r>
          </a:p>
          <a:p>
            <a:r>
              <a:rPr lang="en-US" dirty="0" smtClean="0"/>
              <a:t>Bench Number: </a:t>
            </a:r>
            <a:r>
              <a:rPr lang="en-US" dirty="0" smtClean="0"/>
              <a:t>6</a:t>
            </a:r>
            <a:endParaRPr lang="en-US" dirty="0" smtClean="0"/>
          </a:p>
          <a:p>
            <a:r>
              <a:rPr lang="en-US" dirty="0" smtClean="0"/>
              <a:t>Class: EECT 121-50C</a:t>
            </a:r>
          </a:p>
          <a:p>
            <a:r>
              <a:rPr lang="en-US" dirty="0" smtClean="0"/>
              <a:t>Date</a:t>
            </a:r>
            <a:r>
              <a:rPr lang="en-US" dirty="0" smtClean="0"/>
              <a:t>: 12/15/2015</a:t>
            </a:r>
            <a:endParaRPr lang="en-US" dirty="0"/>
          </a:p>
        </p:txBody>
      </p:sp>
      <p:sp>
        <p:nvSpPr>
          <p:cNvPr id="4" name="L-Shape 3"/>
          <p:cNvSpPr/>
          <p:nvPr/>
        </p:nvSpPr>
        <p:spPr>
          <a:xfrm>
            <a:off x="0" y="6331527"/>
            <a:ext cx="4368800" cy="526473"/>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0800000">
            <a:off x="7823200" y="0"/>
            <a:ext cx="4368800" cy="526473"/>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5393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27109"/>
            <a:ext cx="10515600" cy="1325563"/>
          </a:xfrm>
        </p:spPr>
        <p:txBody>
          <a:bodyPr/>
          <a:lstStyle/>
          <a:p>
            <a:pPr algn="ctr"/>
            <a:r>
              <a:rPr lang="en-US" dirty="0" smtClean="0"/>
              <a:t>Objectives:</a:t>
            </a:r>
            <a:endParaRPr lang="en-US" dirty="0"/>
          </a:p>
        </p:txBody>
      </p:sp>
      <p:sp>
        <p:nvSpPr>
          <p:cNvPr id="3" name="Content Placeholder 2"/>
          <p:cNvSpPr>
            <a:spLocks noGrp="1"/>
          </p:cNvSpPr>
          <p:nvPr>
            <p:ph idx="1"/>
          </p:nvPr>
        </p:nvSpPr>
        <p:spPr>
          <a:xfrm>
            <a:off x="838200" y="1299439"/>
            <a:ext cx="10515600" cy="1547278"/>
          </a:xfrm>
          <a:solidFill>
            <a:schemeClr val="accent6">
              <a:lumMod val="20000"/>
              <a:lumOff val="80000"/>
            </a:schemeClr>
          </a:solidFill>
        </p:spPr>
        <p:txBody>
          <a:bodyPr>
            <a:normAutofit/>
          </a:bodyPr>
          <a:lstStyle/>
          <a:p>
            <a:r>
              <a:rPr lang="en-US" sz="3200" dirty="0" smtClean="0"/>
              <a:t>Simulate a low pass filter that attenuates frequencies above 1kHz with </a:t>
            </a:r>
            <a:r>
              <a:rPr lang="en-US" sz="3200" dirty="0" err="1" smtClean="0"/>
              <a:t>multisim</a:t>
            </a:r>
            <a:endParaRPr lang="en-US" sz="3200" dirty="0"/>
          </a:p>
        </p:txBody>
      </p:sp>
      <p:sp>
        <p:nvSpPr>
          <p:cNvPr id="4" name="Title 1"/>
          <p:cNvSpPr txBox="1">
            <a:spLocks/>
          </p:cNvSpPr>
          <p:nvPr/>
        </p:nvSpPr>
        <p:spPr>
          <a:xfrm>
            <a:off x="921589" y="2863926"/>
            <a:ext cx="10515600" cy="1325563"/>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Equipment and Parts:</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Content Placeholder 2"/>
          <p:cNvSpPr txBox="1">
            <a:spLocks/>
          </p:cNvSpPr>
          <p:nvPr/>
        </p:nvSpPr>
        <p:spPr>
          <a:xfrm>
            <a:off x="843951" y="4160533"/>
            <a:ext cx="10515600" cy="1547278"/>
          </a:xfrm>
          <a:prstGeom prst="rect">
            <a:avLst/>
          </a:prstGeom>
          <a:solidFill>
            <a:schemeClr val="accent6">
              <a:lumMod val="20000"/>
              <a:lumOff val="80000"/>
            </a:schemeClr>
          </a:solidFill>
        </p:spPr>
        <p:txBody>
          <a:bodyPr vert="horz" lIns="91440" tIns="45720" rIns="91440" bIns="45720" rtlCol="0">
            <a:normAutofit/>
          </a:bodyPr>
          <a:lstStyle/>
          <a:p>
            <a:pPr lvl="2"/>
            <a:endParaRPr lang="en-US" dirty="0" smtClean="0"/>
          </a:p>
          <a:p>
            <a:pPr lvl="2"/>
            <a:r>
              <a:rPr lang="en-US" dirty="0" err="1" smtClean="0"/>
              <a:t>Multisim</a:t>
            </a:r>
            <a:r>
              <a:rPr lang="en-US" dirty="0" smtClean="0"/>
              <a:t> 13</a:t>
            </a:r>
          </a:p>
          <a:p>
            <a:pPr lvl="2"/>
            <a:endParaRPr lang="en-US" dirty="0" smtClean="0"/>
          </a:p>
          <a:p>
            <a:pPr lvl="2"/>
            <a:endParaRPr lang="en-US" dirty="0" smtClean="0"/>
          </a:p>
        </p:txBody>
      </p:sp>
    </p:spTree>
    <p:extLst>
      <p:ext uri="{BB962C8B-B14F-4D97-AF65-F5344CB8AC3E}">
        <p14:creationId xmlns:p14="http://schemas.microsoft.com/office/powerpoint/2010/main" val="873054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71237" y="245642"/>
            <a:ext cx="11097490" cy="1597518"/>
          </a:xfrm>
        </p:spPr>
        <p:txBody>
          <a:bodyPr>
            <a:normAutofit/>
          </a:bodyPr>
          <a:lstStyle/>
          <a:p>
            <a:pPr algn="ctr"/>
            <a:r>
              <a:rPr lang="en-US" dirty="0"/>
              <a:t>Data/Lab </a:t>
            </a:r>
            <a:r>
              <a:rPr lang="en-US" dirty="0" smtClean="0"/>
              <a:t>Results/Simulations/Schematics:</a:t>
            </a:r>
            <a:r>
              <a:rPr lang="en-US" dirty="0"/>
              <a:t/>
            </a:r>
            <a:br>
              <a:rPr lang="en-US" dirty="0"/>
            </a:br>
            <a:endParaRPr lang="en-US" dirty="0"/>
          </a:p>
        </p:txBody>
      </p:sp>
      <p:pic>
        <p:nvPicPr>
          <p:cNvPr id="1027" name="Picture 3" descr="E:\Engineering\2015 Fall\EECT 121\week 15\Lab 9.PNG"/>
          <p:cNvPicPr>
            <a:picLocks noChangeAspect="1" noChangeArrowheads="1"/>
          </p:cNvPicPr>
          <p:nvPr/>
        </p:nvPicPr>
        <p:blipFill>
          <a:blip r:embed="rId2" cstate="print"/>
          <a:srcRect/>
          <a:stretch>
            <a:fillRect/>
          </a:stretch>
        </p:blipFill>
        <p:spPr bwMode="auto">
          <a:xfrm>
            <a:off x="402946" y="1852238"/>
            <a:ext cx="6474195" cy="4243761"/>
          </a:xfrm>
          <a:prstGeom prst="rect">
            <a:avLst/>
          </a:prstGeom>
          <a:noFill/>
        </p:spPr>
      </p:pic>
      <p:graphicFrame>
        <p:nvGraphicFramePr>
          <p:cNvPr id="7" name="Table 6"/>
          <p:cNvGraphicFramePr>
            <a:graphicFrameLocks noGrp="1"/>
          </p:cNvGraphicFramePr>
          <p:nvPr/>
        </p:nvGraphicFramePr>
        <p:xfrm>
          <a:off x="8327841" y="3684489"/>
          <a:ext cx="2044700" cy="1517870"/>
        </p:xfrm>
        <a:graphic>
          <a:graphicData uri="http://schemas.openxmlformats.org/drawingml/2006/table">
            <a:tbl>
              <a:tblPr/>
              <a:tblGrid>
                <a:gridCol w="609600"/>
                <a:gridCol w="825500"/>
                <a:gridCol w="609600"/>
              </a:tblGrid>
              <a:tr h="186815">
                <a:tc>
                  <a:txBody>
                    <a:bodyPr/>
                    <a:lstStyle/>
                    <a:p>
                      <a:pPr algn="l" fontAlgn="b"/>
                      <a:r>
                        <a:rPr lang="en-US" sz="1100" b="0" i="0" u="none" strike="noStrike" dirty="0" err="1">
                          <a:solidFill>
                            <a:srgbClr val="000000"/>
                          </a:solidFill>
                          <a:latin typeface="Calibri"/>
                        </a:rPr>
                        <a:t>fc</a:t>
                      </a:r>
                      <a:endParaRPr lang="en-US" sz="1100" b="0" i="0" u="none" strike="noStrike" dirty="0">
                        <a:solidFill>
                          <a:srgbClr val="000000"/>
                        </a:solidFill>
                        <a:latin typeface="Calibri"/>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Hz</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2382">
                <a:tc>
                  <a:txBody>
                    <a:bodyPr/>
                    <a:lstStyle/>
                    <a:p>
                      <a:pPr algn="l" fontAlgn="b"/>
                      <a:r>
                        <a:rPr lang="en-US" sz="1100" b="0" i="0" u="none" strike="noStrike" dirty="0" smtClean="0">
                          <a:solidFill>
                            <a:srgbClr val="000000"/>
                          </a:solidFill>
                          <a:latin typeface="Calibri"/>
                        </a:rPr>
                        <a:t>A</a:t>
                      </a:r>
                      <a:r>
                        <a:rPr lang="en-US" sz="1100" b="0" i="0" u="none" strike="noStrike" baseline="-25000" dirty="0" smtClean="0">
                          <a:solidFill>
                            <a:srgbClr val="000000"/>
                          </a:solidFill>
                          <a:latin typeface="Calibri"/>
                        </a:rPr>
                        <a:t>0</a:t>
                      </a:r>
                      <a:endParaRPr lang="en-US" sz="1100" b="0" i="0" u="none" strike="noStrike" dirty="0">
                        <a:solidFill>
                          <a:srgbClr val="000000"/>
                        </a:solidFill>
                        <a:latin typeface="Calibri"/>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6815">
                <a:tc>
                  <a:txBody>
                    <a:bodyPr/>
                    <a:lstStyle/>
                    <a:p>
                      <a:pPr algn="l" fontAlgn="b"/>
                      <a:r>
                        <a:rPr lang="en-US" sz="1100" b="0" i="0" u="none" strike="noStrike" dirty="0" smtClean="0">
                          <a:solidFill>
                            <a:srgbClr val="000000"/>
                          </a:solidFill>
                          <a:latin typeface="Calibri"/>
                        </a:rPr>
                        <a:t>a1</a:t>
                      </a:r>
                      <a:endParaRPr lang="en-US" sz="1100" b="0" i="0" u="none" strike="noStrike" dirty="0">
                        <a:solidFill>
                          <a:srgbClr val="000000"/>
                        </a:solidFill>
                        <a:latin typeface="Calibri"/>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1.065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6815">
                <a:tc>
                  <a:txBody>
                    <a:bodyPr/>
                    <a:lstStyle/>
                    <a:p>
                      <a:pPr algn="l" fontAlgn="b"/>
                      <a:r>
                        <a:rPr lang="en-US" sz="1100" b="0" i="0" u="none" strike="noStrike">
                          <a:solidFill>
                            <a:srgbClr val="000000"/>
                          </a:solidFill>
                          <a:latin typeface="Calibri"/>
                        </a:rPr>
                        <a:t>b1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1.9305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6815">
                <a:tc>
                  <a:txBody>
                    <a:bodyPr/>
                    <a:lstStyle/>
                    <a:p>
                      <a:pPr algn="l" fontAlgn="b"/>
                      <a:r>
                        <a:rPr lang="en-US" sz="1100" b="0" i="0" u="none" strike="noStrike">
                          <a:solidFill>
                            <a:srgbClr val="000000"/>
                          </a:solidFill>
                          <a:latin typeface="Calibri"/>
                        </a:rPr>
                        <a:t>C1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22.0E-9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F</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6815">
                <a:tc>
                  <a:txBody>
                    <a:bodyPr/>
                    <a:lstStyle/>
                    <a:p>
                      <a:pPr algn="l" fontAlgn="b"/>
                      <a:r>
                        <a:rPr lang="en-US" sz="1100" b="0" i="0" u="none" strike="noStrike">
                          <a:solidFill>
                            <a:srgbClr val="000000"/>
                          </a:solidFill>
                          <a:latin typeface="Calibri"/>
                        </a:rPr>
                        <a:t>C2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latin typeface="Calibri"/>
                        </a:rPr>
                        <a:t>149.8E-9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F</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6815">
                <a:tc>
                  <a:txBody>
                    <a:bodyPr/>
                    <a:lstStyle/>
                    <a:p>
                      <a:pPr algn="l" fontAlgn="b"/>
                      <a:r>
                        <a:rPr lang="en-US" sz="1100" b="0" i="0" u="none" strike="noStrike" dirty="0">
                          <a:solidFill>
                            <a:srgbClr val="000000"/>
                          </a:solidFill>
                          <a:latin typeface="Calibri"/>
                        </a:rPr>
                        <a:t>R1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dirty="0">
                          <a:solidFill>
                            <a:srgbClr val="000000"/>
                          </a:solidFill>
                          <a:latin typeface="Calibri"/>
                        </a:rPr>
                        <a:t>3.9E+3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l-GR" sz="1100" b="0" i="0" u="none" strike="noStrike">
                          <a:solidFill>
                            <a:srgbClr val="000000"/>
                          </a:solidFill>
                          <a:latin typeface="Calibri"/>
                        </a:rPr>
                        <a:t>Ω</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4598">
                <a:tc>
                  <a:txBody>
                    <a:bodyPr/>
                    <a:lstStyle/>
                    <a:p>
                      <a:pPr algn="l" fontAlgn="b"/>
                      <a:r>
                        <a:rPr lang="en-US" sz="1100" b="0" i="0" u="none" strike="noStrike" dirty="0" smtClean="0">
                          <a:solidFill>
                            <a:srgbClr val="000000"/>
                          </a:solidFill>
                          <a:latin typeface="Calibri"/>
                        </a:rPr>
                        <a:t>R2</a:t>
                      </a:r>
                      <a:endParaRPr lang="en-US" sz="1100" b="0" i="0" u="none" strike="noStrike" dirty="0">
                        <a:solidFill>
                          <a:srgbClr val="000000"/>
                        </a:solidFill>
                        <a:latin typeface="Calibri"/>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3.9E+3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l-GR" sz="1100" b="0" i="0" u="none" strike="noStrike" dirty="0">
                          <a:solidFill>
                            <a:srgbClr val="000000"/>
                          </a:solidFill>
                          <a:latin typeface="Calibri"/>
                        </a:rPr>
                        <a:t>Ω</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pic>
        <p:nvPicPr>
          <p:cNvPr id="1028" name="Picture 4" descr="E:\Engineering\2015 Fall\EECT 121\week 15\Low pass filter equation.JPG"/>
          <p:cNvPicPr>
            <a:picLocks noChangeAspect="1" noChangeArrowheads="1"/>
          </p:cNvPicPr>
          <p:nvPr/>
        </p:nvPicPr>
        <p:blipFill>
          <a:blip r:embed="rId3" cstate="print"/>
          <a:srcRect/>
          <a:stretch>
            <a:fillRect/>
          </a:stretch>
        </p:blipFill>
        <p:spPr bwMode="auto">
          <a:xfrm>
            <a:off x="7737476" y="1702174"/>
            <a:ext cx="3116263" cy="800100"/>
          </a:xfrm>
          <a:prstGeom prst="rect">
            <a:avLst/>
          </a:prstGeom>
          <a:noFill/>
        </p:spPr>
      </p:pic>
      <p:sp>
        <p:nvSpPr>
          <p:cNvPr id="9" name="TextBox 8"/>
          <p:cNvSpPr txBox="1"/>
          <p:nvPr/>
        </p:nvSpPr>
        <p:spPr>
          <a:xfrm>
            <a:off x="2435143" y="6083476"/>
            <a:ext cx="2379134" cy="646331"/>
          </a:xfrm>
          <a:prstGeom prst="rect">
            <a:avLst/>
          </a:prstGeom>
          <a:solidFill>
            <a:schemeClr val="accent4">
              <a:lumMod val="40000"/>
              <a:lumOff val="60000"/>
            </a:schemeClr>
          </a:solidFill>
        </p:spPr>
        <p:txBody>
          <a:bodyPr wrap="square" rtlCol="0">
            <a:spAutoFit/>
          </a:bodyPr>
          <a:lstStyle/>
          <a:p>
            <a:pPr algn="ctr"/>
            <a:r>
              <a:rPr lang="en-US" dirty="0" err="1" smtClean="0"/>
              <a:t>Multisim</a:t>
            </a:r>
            <a:r>
              <a:rPr lang="en-US" dirty="0" smtClean="0"/>
              <a:t> Schematics of the circuit.  </a:t>
            </a:r>
            <a:endParaRPr lang="en-US" dirty="0"/>
          </a:p>
        </p:txBody>
      </p:sp>
      <p:sp>
        <p:nvSpPr>
          <p:cNvPr id="10" name="TextBox 9"/>
          <p:cNvSpPr txBox="1"/>
          <p:nvPr/>
        </p:nvSpPr>
        <p:spPr>
          <a:xfrm>
            <a:off x="8100838" y="2515519"/>
            <a:ext cx="2379134" cy="646331"/>
          </a:xfrm>
          <a:prstGeom prst="rect">
            <a:avLst/>
          </a:prstGeom>
          <a:solidFill>
            <a:schemeClr val="accent4">
              <a:lumMod val="40000"/>
              <a:lumOff val="60000"/>
            </a:schemeClr>
          </a:solidFill>
        </p:spPr>
        <p:txBody>
          <a:bodyPr wrap="square" rtlCol="0">
            <a:spAutoFit/>
          </a:bodyPr>
          <a:lstStyle/>
          <a:p>
            <a:pPr algn="ctr"/>
            <a:r>
              <a:rPr lang="en-US" dirty="0" smtClean="0"/>
              <a:t>Equation used to find R1 and R2</a:t>
            </a:r>
            <a:endParaRPr lang="en-US" dirty="0"/>
          </a:p>
        </p:txBody>
      </p:sp>
      <p:sp>
        <p:nvSpPr>
          <p:cNvPr id="11" name="TextBox 10"/>
          <p:cNvSpPr txBox="1"/>
          <p:nvPr/>
        </p:nvSpPr>
        <p:spPr>
          <a:xfrm>
            <a:off x="8127732" y="5249755"/>
            <a:ext cx="2379134" cy="646331"/>
          </a:xfrm>
          <a:prstGeom prst="rect">
            <a:avLst/>
          </a:prstGeom>
          <a:solidFill>
            <a:schemeClr val="accent4">
              <a:lumMod val="40000"/>
              <a:lumOff val="60000"/>
            </a:schemeClr>
          </a:solidFill>
        </p:spPr>
        <p:txBody>
          <a:bodyPr wrap="square" rtlCol="0">
            <a:spAutoFit/>
          </a:bodyPr>
          <a:lstStyle/>
          <a:p>
            <a:pPr algn="ctr"/>
            <a:r>
              <a:rPr lang="en-US" dirty="0" smtClean="0"/>
              <a:t>Table of values for the simulation</a:t>
            </a:r>
            <a:endParaRPr lang="en-US" dirty="0"/>
          </a:p>
        </p:txBody>
      </p:sp>
      <p:sp>
        <p:nvSpPr>
          <p:cNvPr id="12" name="TextBox 11"/>
          <p:cNvSpPr txBox="1"/>
          <p:nvPr/>
        </p:nvSpPr>
        <p:spPr>
          <a:xfrm>
            <a:off x="2453073" y="1099103"/>
            <a:ext cx="2379134" cy="923330"/>
          </a:xfrm>
          <a:prstGeom prst="rect">
            <a:avLst/>
          </a:prstGeom>
          <a:solidFill>
            <a:schemeClr val="accent4">
              <a:lumMod val="40000"/>
              <a:lumOff val="60000"/>
            </a:schemeClr>
          </a:solidFill>
        </p:spPr>
        <p:txBody>
          <a:bodyPr wrap="square" rtlCol="0">
            <a:spAutoFit/>
          </a:bodyPr>
          <a:lstStyle/>
          <a:p>
            <a:pPr algn="ctr"/>
            <a:r>
              <a:rPr lang="en-US" dirty="0" smtClean="0"/>
              <a:t>Circuit Type:</a:t>
            </a:r>
          </a:p>
          <a:p>
            <a:pPr algn="ctr"/>
            <a:r>
              <a:rPr lang="en-US" dirty="0" err="1" smtClean="0"/>
              <a:t>Sallen</a:t>
            </a:r>
            <a:r>
              <a:rPr lang="en-US" dirty="0" smtClean="0"/>
              <a:t>-Key</a:t>
            </a:r>
          </a:p>
          <a:p>
            <a:pPr algn="ctr"/>
            <a:r>
              <a:rPr lang="en-US" dirty="0" smtClean="0"/>
              <a:t> Butterworth</a:t>
            </a:r>
            <a:endParaRPr lang="en-US" dirty="0"/>
          </a:p>
        </p:txBody>
      </p:sp>
    </p:spTree>
    <p:extLst>
      <p:ext uri="{BB962C8B-B14F-4D97-AF65-F5344CB8AC3E}">
        <p14:creationId xmlns:p14="http://schemas.microsoft.com/office/powerpoint/2010/main" val="3945164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71237" y="245642"/>
            <a:ext cx="11097490" cy="1597518"/>
          </a:xfrm>
        </p:spPr>
        <p:txBody>
          <a:bodyPr>
            <a:normAutofit/>
          </a:bodyPr>
          <a:lstStyle/>
          <a:p>
            <a:pPr algn="ctr"/>
            <a:r>
              <a:rPr lang="en-US" dirty="0"/>
              <a:t>Data/Lab </a:t>
            </a:r>
            <a:r>
              <a:rPr lang="en-US" dirty="0" smtClean="0"/>
              <a:t>Results/Simulations/Schematics:</a:t>
            </a:r>
            <a:r>
              <a:rPr lang="en-US" dirty="0"/>
              <a:t/>
            </a:r>
            <a:br>
              <a:rPr lang="en-US" dirty="0"/>
            </a:br>
            <a:endParaRPr lang="en-US" dirty="0"/>
          </a:p>
        </p:txBody>
      </p:sp>
      <p:pic>
        <p:nvPicPr>
          <p:cNvPr id="1026" name="Picture 2" descr="E:\Engineering\2015 Fall\EECT 121\week 15\Lab 9 freq.PNG"/>
          <p:cNvPicPr>
            <a:picLocks noChangeAspect="1" noChangeArrowheads="1"/>
          </p:cNvPicPr>
          <p:nvPr/>
        </p:nvPicPr>
        <p:blipFill>
          <a:blip r:embed="rId2" cstate="print"/>
          <a:srcRect/>
          <a:stretch>
            <a:fillRect/>
          </a:stretch>
        </p:blipFill>
        <p:spPr bwMode="auto">
          <a:xfrm>
            <a:off x="3974918" y="1201271"/>
            <a:ext cx="7971859" cy="4482353"/>
          </a:xfrm>
          <a:prstGeom prst="rect">
            <a:avLst/>
          </a:prstGeom>
          <a:noFill/>
        </p:spPr>
      </p:pic>
      <p:grpSp>
        <p:nvGrpSpPr>
          <p:cNvPr id="7" name="Group 6"/>
          <p:cNvGrpSpPr/>
          <p:nvPr/>
        </p:nvGrpSpPr>
        <p:grpSpPr>
          <a:xfrm>
            <a:off x="248832" y="2420472"/>
            <a:ext cx="3626754" cy="1972235"/>
            <a:chOff x="6918574" y="1102659"/>
            <a:chExt cx="3626754" cy="1972235"/>
          </a:xfrm>
        </p:grpSpPr>
        <p:pic>
          <p:nvPicPr>
            <p:cNvPr id="5" name="Picture 2" descr="E:\Engineering\2015 Fall\EECT 121\week 15\Lab 9 freq.PNG"/>
            <p:cNvPicPr>
              <a:picLocks noChangeAspect="1" noChangeArrowheads="1"/>
            </p:cNvPicPr>
            <p:nvPr/>
          </p:nvPicPr>
          <p:blipFill>
            <a:blip r:embed="rId2" cstate="print"/>
            <a:srcRect l="57234" t="11702" r="23827" b="69981"/>
            <a:stretch>
              <a:fillRect/>
            </a:stretch>
          </p:blipFill>
          <p:spPr bwMode="auto">
            <a:xfrm>
              <a:off x="6918574" y="1102659"/>
              <a:ext cx="3626754" cy="1972235"/>
            </a:xfrm>
            <a:prstGeom prst="rect">
              <a:avLst/>
            </a:prstGeom>
            <a:noFill/>
          </p:spPr>
        </p:pic>
        <p:sp>
          <p:nvSpPr>
            <p:cNvPr id="6" name="Rectangle 5"/>
            <p:cNvSpPr/>
            <p:nvPr/>
          </p:nvSpPr>
          <p:spPr>
            <a:xfrm>
              <a:off x="6947645" y="2034987"/>
              <a:ext cx="3532095" cy="340659"/>
            </a:xfrm>
            <a:prstGeom prst="rect">
              <a:avLst/>
            </a:prstGeom>
            <a:solidFill>
              <a:schemeClr val="accent2">
                <a:alpha val="5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p:cNvSpPr txBox="1"/>
          <p:nvPr/>
        </p:nvSpPr>
        <p:spPr>
          <a:xfrm>
            <a:off x="6612697" y="5751778"/>
            <a:ext cx="2773350" cy="923330"/>
          </a:xfrm>
          <a:prstGeom prst="rect">
            <a:avLst/>
          </a:prstGeom>
          <a:solidFill>
            <a:schemeClr val="accent4">
              <a:lumMod val="40000"/>
              <a:lumOff val="60000"/>
            </a:schemeClr>
          </a:solidFill>
        </p:spPr>
        <p:txBody>
          <a:bodyPr wrap="square" rtlCol="0">
            <a:spAutoFit/>
          </a:bodyPr>
          <a:lstStyle/>
          <a:p>
            <a:pPr algn="ctr"/>
            <a:r>
              <a:rPr lang="en-US" dirty="0" smtClean="0"/>
              <a:t>Frequency Response and phase shift diagrams for the low pass filter</a:t>
            </a:r>
            <a:endParaRPr lang="en-US" dirty="0"/>
          </a:p>
        </p:txBody>
      </p:sp>
      <p:sp>
        <p:nvSpPr>
          <p:cNvPr id="9" name="TextBox 8"/>
          <p:cNvSpPr txBox="1"/>
          <p:nvPr/>
        </p:nvSpPr>
        <p:spPr>
          <a:xfrm>
            <a:off x="704957" y="4389140"/>
            <a:ext cx="2719562" cy="646331"/>
          </a:xfrm>
          <a:prstGeom prst="rect">
            <a:avLst/>
          </a:prstGeom>
          <a:solidFill>
            <a:schemeClr val="accent4">
              <a:lumMod val="40000"/>
              <a:lumOff val="60000"/>
            </a:schemeClr>
          </a:solidFill>
        </p:spPr>
        <p:txBody>
          <a:bodyPr wrap="square" rtlCol="0">
            <a:spAutoFit/>
          </a:bodyPr>
          <a:lstStyle/>
          <a:p>
            <a:pPr algn="ctr"/>
            <a:r>
              <a:rPr lang="en-US" dirty="0" smtClean="0"/>
              <a:t>Data from the diagram x2 is in Hz and y2 is in dB.</a:t>
            </a:r>
            <a:endParaRPr lang="en-US" dirty="0"/>
          </a:p>
        </p:txBody>
      </p:sp>
    </p:spTree>
    <p:extLst>
      <p:ext uri="{BB962C8B-B14F-4D97-AF65-F5344CB8AC3E}">
        <p14:creationId xmlns:p14="http://schemas.microsoft.com/office/powerpoint/2010/main" val="39451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Troubleshooting:</a:t>
            </a:r>
            <a:endParaRPr lang="en-US" dirty="0"/>
          </a:p>
        </p:txBody>
      </p:sp>
      <p:sp>
        <p:nvSpPr>
          <p:cNvPr id="3" name="Content Placeholder 2"/>
          <p:cNvSpPr>
            <a:spLocks noGrp="1"/>
          </p:cNvSpPr>
          <p:nvPr>
            <p:ph idx="1"/>
          </p:nvPr>
        </p:nvSpPr>
        <p:spPr>
          <a:xfrm>
            <a:off x="845127" y="1828801"/>
            <a:ext cx="10515600" cy="1717964"/>
          </a:xfrm>
          <a:solidFill>
            <a:schemeClr val="accent6">
              <a:lumMod val="20000"/>
              <a:lumOff val="80000"/>
            </a:schemeClr>
          </a:solidFill>
        </p:spPr>
        <p:txBody>
          <a:bodyPr/>
          <a:lstStyle/>
          <a:p>
            <a:pPr marL="457200" lvl="1" indent="0">
              <a:buNone/>
            </a:pPr>
            <a:r>
              <a:rPr lang="en-US" dirty="0" smtClean="0"/>
              <a:t>The capacitor that was put in the schematic at first was 22</a:t>
            </a:r>
            <a:r>
              <a:rPr lang="el-GR" dirty="0" smtClean="0"/>
              <a:t>μ</a:t>
            </a:r>
            <a:r>
              <a:rPr lang="en-US" dirty="0" smtClean="0"/>
              <a:t>F instead of 22nF. To fix this mistake the calculations were reviewed and it was discovered that the wrong capacitor was placed. Once the capacitor was replaced with the right one the circuit worked correctly. </a:t>
            </a:r>
            <a:endParaRPr lang="en-US" dirty="0"/>
          </a:p>
        </p:txBody>
      </p:sp>
    </p:spTree>
    <p:extLst>
      <p:ext uri="{BB962C8B-B14F-4D97-AF65-F5344CB8AC3E}">
        <p14:creationId xmlns:p14="http://schemas.microsoft.com/office/powerpoint/2010/main" val="2299175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a:xfrm>
            <a:off x="845127" y="1828801"/>
            <a:ext cx="10515600" cy="1468582"/>
          </a:xfrm>
          <a:solidFill>
            <a:schemeClr val="accent6">
              <a:lumMod val="20000"/>
              <a:lumOff val="80000"/>
            </a:schemeClr>
          </a:solidFill>
        </p:spPr>
        <p:txBody>
          <a:bodyPr/>
          <a:lstStyle/>
          <a:p>
            <a:r>
              <a:rPr lang="en-US" dirty="0" smtClean="0"/>
              <a:t>A low pass filter that attenuates frequencies above 1kHz was built.</a:t>
            </a:r>
            <a:endParaRPr lang="en-US" dirty="0"/>
          </a:p>
        </p:txBody>
      </p:sp>
    </p:spTree>
    <p:extLst>
      <p:ext uri="{BB962C8B-B14F-4D97-AF65-F5344CB8AC3E}">
        <p14:creationId xmlns:p14="http://schemas.microsoft.com/office/powerpoint/2010/main" val="1425360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2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3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TM02892315[[fn=Wisp]]</Template>
  <TotalTime>342</TotalTime>
  <Words>191</Words>
  <Application>Microsoft Office PowerPoint</Application>
  <PresentationFormat>Widescreen</PresentationFormat>
  <Paragraphs>50</Paragraphs>
  <Slides>6</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6</vt:i4>
      </vt:variant>
    </vt:vector>
  </HeadingPairs>
  <TitlesOfParts>
    <vt:vector size="13" baseType="lpstr">
      <vt:lpstr>Calibri</vt:lpstr>
      <vt:lpstr>Calibri Light</vt:lpstr>
      <vt:lpstr>Wingdings 2</vt:lpstr>
      <vt:lpstr>HDOfficeLightV0</vt:lpstr>
      <vt:lpstr>1_HDOfficeLightV0</vt:lpstr>
      <vt:lpstr>2_HDOfficeLightV0</vt:lpstr>
      <vt:lpstr>3_HDOfficeLightV0</vt:lpstr>
      <vt:lpstr>Lab 9 Low Pass Filter Using  an OP Amp</vt:lpstr>
      <vt:lpstr>Objectives:</vt:lpstr>
      <vt:lpstr>Data/Lab Results/Simulations/Schematics: </vt:lpstr>
      <vt:lpstr>Data/Lab Results/Simulations/Schematics: </vt:lpstr>
      <vt:lpstr>Troubleshooting:</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X</dc:title>
  <dc:creator>Dakota H Johnson</dc:creator>
  <cp:lastModifiedBy>Dakota H Johnson</cp:lastModifiedBy>
  <cp:revision>47</cp:revision>
  <dcterms:created xsi:type="dcterms:W3CDTF">2015-01-21T16:59:32Z</dcterms:created>
  <dcterms:modified xsi:type="dcterms:W3CDTF">2015-12-15T22:48:38Z</dcterms:modified>
</cp:coreProperties>
</file>