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85" r:id="rId2"/>
    <p:sldMasterId id="2147483880" r:id="rId3"/>
    <p:sldMasterId id="2147483904" r:id="rId4"/>
  </p:sldMasterIdLst>
  <p:sldIdLst>
    <p:sldId id="256" r:id="rId5"/>
    <p:sldId id="257" r:id="rId6"/>
    <p:sldId id="259" r:id="rId7"/>
    <p:sldId id="266" r:id="rId8"/>
    <p:sldId id="265" r:id="rId9"/>
    <p:sldId id="267" r:id="rId10"/>
    <p:sldId id="263" r:id="rId11"/>
    <p:sldId id="260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4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50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1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8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6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3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6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8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80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7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1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2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8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17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4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23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73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88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9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2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27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29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88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9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8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Data%20sheets/74ls1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Data%20sheets/74ls3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hyperlink" Target="Data%20sheets/74ls00.pdf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Data%20sheets/74ls08.pdf" TargetMode="External"/><Relationship Id="rId5" Type="http://schemas.openxmlformats.org/officeDocument/2006/relationships/image" Target="../media/image8.JPG"/><Relationship Id="rId4" Type="http://schemas.openxmlformats.org/officeDocument/2006/relationships/hyperlink" Target="Data%20sheets/74ls0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By: </a:t>
            </a:r>
            <a:r>
              <a:rPr lang="en-US" dirty="0" smtClean="0"/>
              <a:t>Dakota </a:t>
            </a:r>
            <a:r>
              <a:rPr lang="en-US" dirty="0"/>
              <a:t>Johnson</a:t>
            </a:r>
            <a:endParaRPr lang="en-US" dirty="0" smtClean="0"/>
          </a:p>
          <a:p>
            <a:r>
              <a:rPr lang="en-US" dirty="0" smtClean="0"/>
              <a:t>Lab Partner</a:t>
            </a:r>
            <a:r>
              <a:rPr lang="en-US" dirty="0"/>
              <a:t>: Josiah Abel </a:t>
            </a:r>
            <a:endParaRPr lang="en-US" dirty="0" smtClean="0"/>
          </a:p>
          <a:p>
            <a:r>
              <a:rPr lang="en-US" dirty="0" smtClean="0"/>
              <a:t>Instructor: Andy Bell</a:t>
            </a:r>
          </a:p>
          <a:p>
            <a:r>
              <a:rPr lang="en-US" dirty="0" smtClean="0"/>
              <a:t>Bench Number:  6</a:t>
            </a:r>
          </a:p>
          <a:p>
            <a:r>
              <a:rPr lang="en-US" dirty="0" smtClean="0"/>
              <a:t>Class: EECT 122-20C</a:t>
            </a:r>
          </a:p>
          <a:p>
            <a:r>
              <a:rPr lang="en-US" dirty="0" smtClean="0"/>
              <a:t>Date: 1/21/2015</a:t>
            </a:r>
            <a:endParaRPr lang="en-US" dirty="0"/>
          </a:p>
        </p:txBody>
      </p:sp>
      <p:sp>
        <p:nvSpPr>
          <p:cNvPr id="4" name="L-Shape 3"/>
          <p:cNvSpPr/>
          <p:nvPr/>
        </p:nvSpPr>
        <p:spPr>
          <a:xfrm>
            <a:off x="0" y="6331527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7823200" y="0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Sheets Continued: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779173"/>
            <a:ext cx="3929115" cy="5078827"/>
          </a:xfrm>
          <a:prstGeom prst="rect">
            <a:avLst/>
          </a:prstGeom>
        </p:spPr>
      </p:pic>
      <p:pic>
        <p:nvPicPr>
          <p:cNvPr id="4" name="Picture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12" y="1779173"/>
            <a:ext cx="3929115" cy="5078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9084" y="140984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74LS11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05569" y="140984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74LS32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4534"/>
            <a:ext cx="10515600" cy="154727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600" dirty="0" smtClean="0"/>
              <a:t>To Test the process of creating a circuit in </a:t>
            </a:r>
            <a:r>
              <a:rPr lang="en-US" sz="1600" dirty="0" err="1" smtClean="0"/>
              <a:t>Multisim</a:t>
            </a:r>
            <a:r>
              <a:rPr lang="en-US" sz="1600" dirty="0" smtClean="0"/>
              <a:t> 13.0 and building that same circuit in the electronics laboratory.</a:t>
            </a:r>
          </a:p>
          <a:p>
            <a:r>
              <a:rPr lang="en-US" sz="1600" dirty="0" smtClean="0"/>
              <a:t>To demonstrate a reduction of a circuit found on page 132 of the Digital Systems Principles and </a:t>
            </a:r>
            <a:r>
              <a:rPr lang="en-US" sz="1600" smtClean="0"/>
              <a:t>Applications textbook.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199" y="28518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Equipment and Parts: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35483"/>
              </p:ext>
            </p:extLst>
          </p:nvPr>
        </p:nvGraphicFramePr>
        <p:xfrm>
          <a:off x="5119686" y="4932099"/>
          <a:ext cx="195262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1952521" imgH="1543050" progId="Excel.Sheet.12">
                  <p:embed/>
                </p:oleObj>
              </mc:Choice>
              <mc:Fallback>
                <p:oleObj name="Worksheet" r:id="rId4" imgW="1952521" imgH="1543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19686" y="4932099"/>
                        <a:ext cx="1952625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43884"/>
              </p:ext>
            </p:extLst>
          </p:nvPr>
        </p:nvGraphicFramePr>
        <p:xfrm>
          <a:off x="3994149" y="4152617"/>
          <a:ext cx="3708400" cy="450888"/>
        </p:xfrm>
        <a:graphic>
          <a:graphicData uri="http://schemas.openxmlformats.org/drawingml/2006/table">
            <a:tbl>
              <a:tblPr/>
              <a:tblGrid>
                <a:gridCol w="1447800"/>
                <a:gridCol w="1308100"/>
                <a:gridCol w="952500"/>
              </a:tblGrid>
              <a:tr h="2508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Model/Part Number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Serial Number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 Elvis II+, Breadboard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19857OA-02L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1677D1E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0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37" y="245642"/>
            <a:ext cx="11097490" cy="1597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Data/Lab </a:t>
            </a:r>
            <a:r>
              <a:rPr lang="en-US" dirty="0" smtClean="0"/>
              <a:t>Results/Simulations/Schematics: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8" y="4824485"/>
            <a:ext cx="4781550" cy="197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8" y="1044401"/>
            <a:ext cx="8362950" cy="2981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8627" y="1120346"/>
            <a:ext cx="59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9327" y="4824485"/>
            <a:ext cx="59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5098" y="4114800"/>
            <a:ext cx="836295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Circuit A. Reduces to equivalent Circuit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5" y="1595507"/>
            <a:ext cx="2838450" cy="3381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2260" y="1595507"/>
            <a:ext cx="40005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Boolean Reduction of original Expression</a:t>
            </a:r>
          </a:p>
          <a:p>
            <a:pPr algn="ctr"/>
            <a:r>
              <a:rPr lang="en-US" dirty="0" smtClean="0"/>
              <a:t>Using Boolean algebra theorems.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9" t="30302" r="20758" b="25152"/>
          <a:stretch/>
        </p:blipFill>
        <p:spPr>
          <a:xfrm>
            <a:off x="3713020" y="2244436"/>
            <a:ext cx="8478980" cy="43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56"/>
          <a:stretch/>
        </p:blipFill>
        <p:spPr>
          <a:xfrm>
            <a:off x="2421361" y="2715489"/>
            <a:ext cx="7561967" cy="35005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8691" y="3386874"/>
            <a:ext cx="494272" cy="8134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98196" y="3506322"/>
            <a:ext cx="799071" cy="15981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32788" y="4336287"/>
            <a:ext cx="494272" cy="7681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32788" y="5240389"/>
            <a:ext cx="494272" cy="8690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6853" y="4200361"/>
            <a:ext cx="494272" cy="8134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4" idx="1"/>
          </p:cNvCxnSpPr>
          <p:nvPr/>
        </p:nvCxnSpPr>
        <p:spPr>
          <a:xfrm>
            <a:off x="2216787" y="3737547"/>
            <a:ext cx="781409" cy="5678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2032" y="3543645"/>
            <a:ext cx="14747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1k</a:t>
            </a:r>
            <a:r>
              <a:rPr lang="el-GR" dirty="0" smtClean="0"/>
              <a:t>Ω</a:t>
            </a:r>
            <a:r>
              <a:rPr lang="en-US" dirty="0" smtClean="0"/>
              <a:t> Resistors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8" idx="1"/>
            <a:endCxn id="3" idx="3"/>
          </p:cNvCxnSpPr>
          <p:nvPr/>
        </p:nvCxnSpPr>
        <p:spPr>
          <a:xfrm flipH="1">
            <a:off x="6292963" y="2900155"/>
            <a:ext cx="4184636" cy="8934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77599" y="2715489"/>
            <a:ext cx="14747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74LS11 Chip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97731" y="267855"/>
            <a:ext cx="578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CIRCUIT A, Original circuit</a:t>
            </a:r>
            <a:endParaRPr lang="en-US" sz="3200" dirty="0"/>
          </a:p>
        </p:txBody>
      </p:sp>
      <p:cxnSp>
        <p:nvCxnSpPr>
          <p:cNvPr id="21" name="Straight Arrow Connector 20"/>
          <p:cNvCxnSpPr>
            <a:stCxn id="22" idx="1"/>
            <a:endCxn id="5" idx="3"/>
          </p:cNvCxnSpPr>
          <p:nvPr/>
        </p:nvCxnSpPr>
        <p:spPr>
          <a:xfrm flipH="1">
            <a:off x="6227060" y="3346374"/>
            <a:ext cx="4250539" cy="1374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477599" y="3161708"/>
            <a:ext cx="14747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74LS00 Chip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5" idx="1"/>
            <a:endCxn id="6" idx="3"/>
          </p:cNvCxnSpPr>
          <p:nvPr/>
        </p:nvCxnSpPr>
        <p:spPr>
          <a:xfrm flipH="1">
            <a:off x="6227060" y="4239837"/>
            <a:ext cx="4250538" cy="1435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477598" y="4055171"/>
            <a:ext cx="14747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74LS04 Chip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0" idx="1"/>
            <a:endCxn id="7" idx="3"/>
          </p:cNvCxnSpPr>
          <p:nvPr/>
        </p:nvCxnSpPr>
        <p:spPr>
          <a:xfrm flipH="1">
            <a:off x="7961125" y="3795634"/>
            <a:ext cx="2516474" cy="8114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477599" y="3610968"/>
            <a:ext cx="14747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74LS32 Chip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989849" y="3957526"/>
            <a:ext cx="799071" cy="10165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6" idx="3"/>
            <a:endCxn id="34" idx="1"/>
          </p:cNvCxnSpPr>
          <p:nvPr/>
        </p:nvCxnSpPr>
        <p:spPr>
          <a:xfrm>
            <a:off x="2558257" y="1671797"/>
            <a:ext cx="1431592" cy="2793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1214" y="1487131"/>
            <a:ext cx="18870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8-Input Dipswitch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3"/>
          <a:stretch/>
        </p:blipFill>
        <p:spPr>
          <a:xfrm>
            <a:off x="1517058" y="2247101"/>
            <a:ext cx="9547343" cy="3426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7731" y="267855"/>
            <a:ext cx="578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CIRCUIT B, Reduced circuit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608963" y="2431287"/>
            <a:ext cx="494272" cy="10796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1"/>
            <a:endCxn id="5" idx="3"/>
          </p:cNvCxnSpPr>
          <p:nvPr/>
        </p:nvCxnSpPr>
        <p:spPr>
          <a:xfrm flipH="1">
            <a:off x="6103235" y="996844"/>
            <a:ext cx="4250539" cy="1974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353774" y="812178"/>
            <a:ext cx="14747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74LS04 Chip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8963" y="3813855"/>
            <a:ext cx="494272" cy="10528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0" idx="1"/>
            <a:endCxn id="8" idx="3"/>
          </p:cNvCxnSpPr>
          <p:nvPr/>
        </p:nvCxnSpPr>
        <p:spPr>
          <a:xfrm flipH="1">
            <a:off x="6103235" y="1433078"/>
            <a:ext cx="4250539" cy="29072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53774" y="1248412"/>
            <a:ext cx="14747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74LS32 Chip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72796" y="3126854"/>
            <a:ext cx="533003" cy="11022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3" idx="1"/>
            <a:endCxn id="11" idx="3"/>
          </p:cNvCxnSpPr>
          <p:nvPr/>
        </p:nvCxnSpPr>
        <p:spPr>
          <a:xfrm flipH="1">
            <a:off x="8305799" y="1869312"/>
            <a:ext cx="2047975" cy="1808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53774" y="1684646"/>
            <a:ext cx="14747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74LS08 Chip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447494" y="3591866"/>
            <a:ext cx="799071" cy="15981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6" idx="3"/>
            <a:endCxn id="24" idx="1"/>
          </p:cNvCxnSpPr>
          <p:nvPr/>
        </p:nvCxnSpPr>
        <p:spPr>
          <a:xfrm>
            <a:off x="1887043" y="1867590"/>
            <a:ext cx="560451" cy="2523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2288" y="1682924"/>
            <a:ext cx="14747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1k</a:t>
            </a:r>
            <a:r>
              <a:rPr lang="el-GR" dirty="0" smtClean="0"/>
              <a:t>Ω</a:t>
            </a:r>
            <a:r>
              <a:rPr lang="en-US" dirty="0" smtClean="0"/>
              <a:t> Resistors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282020" y="3090723"/>
            <a:ext cx="799071" cy="15981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31" idx="3"/>
            <a:endCxn id="29" idx="1"/>
          </p:cNvCxnSpPr>
          <p:nvPr/>
        </p:nvCxnSpPr>
        <p:spPr>
          <a:xfrm>
            <a:off x="1887043" y="1433078"/>
            <a:ext cx="1394977" cy="24567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1248412"/>
            <a:ext cx="18870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8-Input Dipswitch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Troubleshooting: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71796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1"/>
            <a:r>
              <a:rPr lang="en-US" dirty="0" smtClean="0"/>
              <a:t>We had a little bit of difficulty as a class determining exactly how the Lab Report Template should be constructed. After much discussion about what was absolutely necessary in a lab report, the template was created and uploaded to </a:t>
            </a:r>
            <a:r>
              <a:rPr lang="en-US" dirty="0" err="1" smtClean="0"/>
              <a:t>BlackBoard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1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46858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Using Boolean Algebra it became possible to reduce the design of complex circuit and create an simplified equivalent Circuit which produces the same outputs for the same inputs.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Sheets: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5" y="1686217"/>
            <a:ext cx="3452865" cy="446322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94" y="1691322"/>
            <a:ext cx="3452865" cy="4453009"/>
          </a:xfrm>
          <a:prstGeom prst="rect">
            <a:avLst/>
          </a:prstGeom>
        </p:spPr>
      </p:pic>
      <p:pic>
        <p:nvPicPr>
          <p:cNvPr id="6" name="Picture 5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03" y="1688769"/>
            <a:ext cx="3452865" cy="4458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8217" y="131688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74LS00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12326" y="131688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74LS04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36435" y="131688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74LS08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339</TotalTime>
  <Words>233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Calibri Light</vt:lpstr>
      <vt:lpstr>Wingdings 2</vt:lpstr>
      <vt:lpstr>HDOfficeLightV0</vt:lpstr>
      <vt:lpstr>1_HDOfficeLightV0</vt:lpstr>
      <vt:lpstr>2_HDOfficeLightV0</vt:lpstr>
      <vt:lpstr>3_HDOfficeLightV0</vt:lpstr>
      <vt:lpstr>Worksheet</vt:lpstr>
      <vt:lpstr>Lab 0</vt:lpstr>
      <vt:lpstr>Objectives:</vt:lpstr>
      <vt:lpstr>Data/Lab Results/Simulations/Schematics: </vt:lpstr>
      <vt:lpstr>PowerPoint Presentation</vt:lpstr>
      <vt:lpstr>PowerPoint Presentation</vt:lpstr>
      <vt:lpstr>PowerPoint Presentation</vt:lpstr>
      <vt:lpstr>Troubleshooting:</vt:lpstr>
      <vt:lpstr>Conclusion:</vt:lpstr>
      <vt:lpstr>Data Sheets: </vt:lpstr>
      <vt:lpstr>Data Sheets Continued: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X</dc:title>
  <dc:creator>Dakota H Johnson</dc:creator>
  <cp:lastModifiedBy>Dakota H Johnson</cp:lastModifiedBy>
  <cp:revision>47</cp:revision>
  <dcterms:created xsi:type="dcterms:W3CDTF">2015-01-21T16:59:32Z</dcterms:created>
  <dcterms:modified xsi:type="dcterms:W3CDTF">2015-05-06T13:37:45Z</dcterms:modified>
</cp:coreProperties>
</file>