
<file path=[Content_Types].xml><?xml version="1.0" encoding="utf-8"?>
<Types xmlns="http://schemas.openxmlformats.org/package/2006/content-types"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309" r:id="rId2"/>
    <p:sldId id="301" r:id="rId3"/>
    <p:sldId id="303" r:id="rId4"/>
    <p:sldId id="304" r:id="rId5"/>
    <p:sldId id="305" r:id="rId6"/>
    <p:sldId id="306" r:id="rId7"/>
    <p:sldId id="307" r:id="rId8"/>
    <p:sldId id="308" r:id="rId9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5532"/>
    <a:srgbClr val="004C32"/>
    <a:srgbClr val="00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7657" autoAdjust="0"/>
  </p:normalViewPr>
  <p:slideViewPr>
    <p:cSldViewPr>
      <p:cViewPr varScale="1">
        <p:scale>
          <a:sx n="81" d="100"/>
          <a:sy n="81" d="100"/>
        </p:scale>
        <p:origin x="1674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3FFA3586-40C5-46A9-81A2-B3E87B046DB9}" type="datetimeFigureOut">
              <a:rPr lang="en-US"/>
              <a:pPr>
                <a:defRPr/>
              </a:pPr>
              <a:t>3/25/2016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B2340C95-1CE5-4EE5-8C7F-A9A726D3601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2690460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smtClean="0"/>
          </a:p>
        </p:txBody>
      </p:sp>
      <p:sp>
        <p:nvSpPr>
          <p:cNvPr id="614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6E414EAF-8912-4171-8C7D-9FD1B39F2F9A}" type="slidenum">
              <a:rPr lang="en-US" altLang="en-US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3</a:t>
            </a:fld>
            <a:endParaRPr lang="en-US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528475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smtClean="0"/>
          </a:p>
        </p:txBody>
      </p:sp>
      <p:sp>
        <p:nvSpPr>
          <p:cNvPr id="819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8B380A9F-D9EF-4D4B-BBF4-C11971D31F82}" type="slidenum">
              <a:rPr lang="en-US" altLang="en-US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4</a:t>
            </a:fld>
            <a:endParaRPr lang="en-US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5748041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24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smtClean="0"/>
          </a:p>
        </p:txBody>
      </p:sp>
      <p:sp>
        <p:nvSpPr>
          <p:cNvPr id="1024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707A18D3-0FA8-4CFD-95BC-24234A3403DC}" type="slidenum">
              <a:rPr lang="en-US" altLang="en-US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5</a:t>
            </a:fld>
            <a:endParaRPr lang="en-US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1574871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29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smtClean="0"/>
          </a:p>
        </p:txBody>
      </p:sp>
      <p:sp>
        <p:nvSpPr>
          <p:cNvPr id="1229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B2BBA98D-D89D-463F-BAD3-6369D4DA72EB}" type="slidenum">
              <a:rPr lang="en-US" altLang="en-US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6</a:t>
            </a:fld>
            <a:endParaRPr lang="en-US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6128335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smtClean="0"/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F1BE81C0-95F3-410D-B9CC-634252508A97}" type="slidenum">
              <a:rPr lang="en-US" altLang="en-US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7</a:t>
            </a:fld>
            <a:endParaRPr lang="en-US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369344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638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smtClean="0"/>
          </a:p>
        </p:txBody>
      </p:sp>
      <p:sp>
        <p:nvSpPr>
          <p:cNvPr id="1638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0151E900-BB47-4134-9E99-3F0E1371AA1D}" type="slidenum">
              <a:rPr lang="en-US" altLang="en-US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8</a:t>
            </a:fld>
            <a:endParaRPr lang="en-US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980377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06836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42463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4570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86685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028114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13708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2145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76143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847047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088013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9902638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ext Box 7"/>
          <p:cNvSpPr txBox="1">
            <a:spLocks noChangeArrowheads="1"/>
          </p:cNvSpPr>
          <p:nvPr userDrawn="1"/>
        </p:nvSpPr>
        <p:spPr bwMode="auto">
          <a:xfrm>
            <a:off x="0" y="6613525"/>
            <a:ext cx="1333500" cy="246063"/>
          </a:xfrm>
          <a:prstGeom prst="rect">
            <a:avLst/>
          </a:prstGeom>
          <a:noFill/>
          <a:ln>
            <a:noFill/>
          </a:ln>
          <a:extLst/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defRPr/>
            </a:pPr>
            <a:r>
              <a:rPr lang="en-US" sz="1000" smtClean="0"/>
              <a:t>AGBell – METC 111</a:t>
            </a:r>
          </a:p>
        </p:txBody>
      </p:sp>
      <p:sp>
        <p:nvSpPr>
          <p:cNvPr id="1027" name="Text Box 8"/>
          <p:cNvSpPr txBox="1">
            <a:spLocks noChangeArrowheads="1"/>
          </p:cNvSpPr>
          <p:nvPr userDrawn="1"/>
        </p:nvSpPr>
        <p:spPr bwMode="auto">
          <a:xfrm>
            <a:off x="8686800" y="6613525"/>
            <a:ext cx="425450" cy="244475"/>
          </a:xfrm>
          <a:prstGeom prst="rect">
            <a:avLst/>
          </a:prstGeom>
          <a:noFill/>
          <a:ln>
            <a:noFill/>
          </a:ln>
          <a:extLst/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US" altLang="en-US" sz="1000" smtClean="0"/>
              <a:t>-</a:t>
            </a:r>
            <a:fld id="{627C1A97-F1CA-4C14-BC94-81223D06979F}" type="slidenum">
              <a:rPr lang="en-US" altLang="en-US" sz="1000" smtClean="0"/>
              <a:pPr eaLnBrk="1" hangingPunct="1">
                <a:defRPr/>
              </a:pPr>
              <a:t>‹#›</a:t>
            </a:fld>
            <a:r>
              <a:rPr lang="en-US" altLang="en-US" sz="1000" smtClean="0"/>
              <a:t>-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ctrTitle"/>
          </p:nvPr>
        </p:nvSpPr>
        <p:spPr bwMode="auto">
          <a:xfrm>
            <a:off x="457200" y="457200"/>
            <a:ext cx="7772400" cy="609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altLang="en-US" sz="2400" smtClean="0"/>
              <a:t>Formulas</a:t>
            </a:r>
          </a:p>
        </p:txBody>
      </p:sp>
      <p:sp>
        <p:nvSpPr>
          <p:cNvPr id="3075" name="Subtitle 2"/>
          <p:cNvSpPr>
            <a:spLocks noGrp="1"/>
          </p:cNvSpPr>
          <p:nvPr>
            <p:ph type="subTitle" idx="1"/>
          </p:nvPr>
        </p:nvSpPr>
        <p:spPr bwMode="auto">
          <a:xfrm>
            <a:off x="685800" y="1295400"/>
            <a:ext cx="6400800" cy="2971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altLang="en-US" sz="2000" smtClean="0"/>
              <a:t>Sum(</a:t>
            </a:r>
            <a:r>
              <a:rPr lang="en-US" altLang="en-US" sz="2000" b="1" smtClean="0"/>
              <a:t>F</a:t>
            </a:r>
            <a:r>
              <a:rPr lang="en-US" altLang="en-US" sz="2000" smtClean="0"/>
              <a:t>) = 0</a:t>
            </a:r>
          </a:p>
          <a:p>
            <a:r>
              <a:rPr lang="en-US" altLang="en-US" sz="2000" b="1" smtClean="0"/>
              <a:t>F</a:t>
            </a:r>
            <a:r>
              <a:rPr lang="en-US" altLang="en-US" sz="2000" smtClean="0"/>
              <a:t>=m</a:t>
            </a:r>
            <a:r>
              <a:rPr lang="en-US" altLang="en-US" sz="2000" b="1" smtClean="0"/>
              <a:t>a</a:t>
            </a:r>
          </a:p>
          <a:p>
            <a:r>
              <a:rPr lang="en-US" altLang="en-US" sz="2000" smtClean="0"/>
              <a:t>Sin(a)/A = Sin(b)/B = Sin(c)/C</a:t>
            </a:r>
          </a:p>
          <a:p>
            <a:r>
              <a:rPr lang="en-US" altLang="en-US" sz="2000" smtClean="0"/>
              <a:t>Cos^2(a) + Cos^2(b) + Cos^2(c) = 1</a:t>
            </a:r>
          </a:p>
          <a:p>
            <a:r>
              <a:rPr lang="en-US" altLang="en-US" sz="2000" smtClean="0"/>
              <a:t>A^2 + B^2 -2*A*b*cos(c) = C^2</a:t>
            </a:r>
          </a:p>
          <a:p>
            <a:r>
              <a:rPr lang="en-US" altLang="en-US" sz="2000" b="1" smtClean="0"/>
              <a:t>A</a:t>
            </a:r>
            <a:r>
              <a:rPr lang="en-US" altLang="en-US" sz="2000" smtClean="0"/>
              <a:t> dot </a:t>
            </a:r>
            <a:r>
              <a:rPr lang="en-US" altLang="en-US" sz="2000" b="1" smtClean="0"/>
              <a:t>B</a:t>
            </a:r>
            <a:r>
              <a:rPr lang="en-US" altLang="en-US" sz="2000" smtClean="0"/>
              <a:t> = A*B*cos(theta)</a:t>
            </a:r>
          </a:p>
          <a:p>
            <a:endParaRPr lang="en-US" altLang="en-US" sz="2000" smtClean="0"/>
          </a:p>
          <a:p>
            <a:endParaRPr lang="en-US" altLang="en-US" sz="2000" smtClean="0"/>
          </a:p>
          <a:p>
            <a:endParaRPr lang="en-US" altLang="en-US" sz="2000" smtClean="0"/>
          </a:p>
          <a:p>
            <a:endParaRPr lang="en-US" alt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3"/>
          <p:cNvSpPr txBox="1">
            <a:spLocks noGrp="1" noChangeArrowheads="1"/>
          </p:cNvSpPr>
          <p:nvPr>
            <p:ph idx="1"/>
          </p:nvPr>
        </p:nvSpPr>
        <p:spPr bwMode="auto">
          <a:xfrm>
            <a:off x="457200" y="1328738"/>
            <a:ext cx="4648200" cy="156845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marL="290513" indent="-290513" eaLnBrk="1" hangingPunct="1">
              <a:spcBef>
                <a:spcPct val="50000"/>
              </a:spcBef>
            </a:pPr>
            <a:r>
              <a:rPr lang="en-US" altLang="en-US" sz="1200" smtClean="0"/>
              <a:t>Resolve </a:t>
            </a:r>
            <a:r>
              <a:rPr lang="en-US" altLang="en-US" sz="1200" b="1" i="1" smtClean="0"/>
              <a:t>F</a:t>
            </a:r>
            <a:r>
              <a:rPr lang="en-US" altLang="en-US" sz="1200" smtClean="0"/>
              <a:t> along x and y axes and write it in vector form. </a:t>
            </a:r>
            <a:r>
              <a:rPr lang="en-US" altLang="en-US" sz="1200" b="1" i="1" smtClean="0"/>
              <a:t>F</a:t>
            </a:r>
            <a:r>
              <a:rPr lang="en-US" altLang="en-US" sz="1200" smtClean="0"/>
              <a:t> = { ___________ } N</a:t>
            </a:r>
          </a:p>
          <a:p>
            <a:pPr marL="290513" indent="-290513" eaLnBrk="1" hangingPunct="1">
              <a:spcBef>
                <a:spcPct val="50000"/>
              </a:spcBef>
            </a:pPr>
            <a:r>
              <a:rPr lang="en-US" altLang="en-US" sz="1200" b="1" i="1" smtClean="0"/>
              <a:t>   </a:t>
            </a:r>
            <a:r>
              <a:rPr lang="en-US" altLang="en-US" sz="1200" smtClean="0"/>
              <a:t>A) 1000 cos (20</a:t>
            </a:r>
            <a:r>
              <a:rPr lang="en-US" altLang="en-US" sz="1200" smtClean="0">
                <a:cs typeface="Times New Roman" panose="02020603050405020304" pitchFamily="18" charset="0"/>
              </a:rPr>
              <a:t>°) </a:t>
            </a:r>
            <a:r>
              <a:rPr lang="en-US" altLang="en-US" sz="1200" b="1" i="1" smtClean="0">
                <a:cs typeface="Times New Roman" panose="02020603050405020304" pitchFamily="18" charset="0"/>
              </a:rPr>
              <a:t>i</a:t>
            </a:r>
            <a:r>
              <a:rPr lang="en-US" altLang="en-US" sz="1200" smtClean="0">
                <a:cs typeface="Times New Roman" panose="02020603050405020304" pitchFamily="18" charset="0"/>
              </a:rPr>
              <a:t>  </a:t>
            </a:r>
            <a:r>
              <a:rPr lang="en-US" altLang="en-US" sz="1200" smtClean="0"/>
              <a:t>–</a:t>
            </a:r>
            <a:r>
              <a:rPr lang="en-US" altLang="en-US" sz="1200" smtClean="0">
                <a:cs typeface="Times New Roman" panose="02020603050405020304" pitchFamily="18" charset="0"/>
              </a:rPr>
              <a:t>  100 sin (20°)  </a:t>
            </a:r>
            <a:r>
              <a:rPr lang="en-US" altLang="en-US" sz="1200" b="1" i="1" smtClean="0">
                <a:cs typeface="Times New Roman" panose="02020603050405020304" pitchFamily="18" charset="0"/>
              </a:rPr>
              <a:t>j</a:t>
            </a:r>
          </a:p>
          <a:p>
            <a:pPr marL="290513" indent="-290513" eaLnBrk="1" hangingPunct="1">
              <a:spcBef>
                <a:spcPct val="50000"/>
              </a:spcBef>
            </a:pPr>
            <a:r>
              <a:rPr lang="en-US" altLang="en-US" sz="1200" smtClean="0">
                <a:cs typeface="Times New Roman" panose="02020603050405020304" pitchFamily="18" charset="0"/>
              </a:rPr>
              <a:t>   B) </a:t>
            </a:r>
            <a:r>
              <a:rPr lang="en-US" altLang="en-US" sz="1200" smtClean="0"/>
              <a:t>100 sin (20</a:t>
            </a:r>
            <a:r>
              <a:rPr lang="en-US" altLang="en-US" sz="1200" smtClean="0">
                <a:cs typeface="Times New Roman" panose="02020603050405020304" pitchFamily="18" charset="0"/>
              </a:rPr>
              <a:t>°)  </a:t>
            </a:r>
            <a:r>
              <a:rPr lang="en-US" altLang="en-US" sz="1200" b="1" i="1" smtClean="0">
                <a:cs typeface="Times New Roman" panose="02020603050405020304" pitchFamily="18" charset="0"/>
              </a:rPr>
              <a:t>i</a:t>
            </a:r>
            <a:r>
              <a:rPr lang="en-US" altLang="en-US" sz="1200" smtClean="0">
                <a:cs typeface="Times New Roman" panose="02020603050405020304" pitchFamily="18" charset="0"/>
              </a:rPr>
              <a:t>  +  100 cos (20°)  </a:t>
            </a:r>
            <a:r>
              <a:rPr lang="en-US" altLang="en-US" sz="1200" b="1" i="1" smtClean="0">
                <a:cs typeface="Times New Roman" panose="02020603050405020304" pitchFamily="18" charset="0"/>
              </a:rPr>
              <a:t>j</a:t>
            </a:r>
          </a:p>
          <a:p>
            <a:pPr marL="290513" indent="-290513" eaLnBrk="1" hangingPunct="1">
              <a:spcBef>
                <a:spcPct val="50000"/>
              </a:spcBef>
            </a:pPr>
            <a:r>
              <a:rPr lang="en-US" altLang="en-US" sz="1200" b="1" u="sng" smtClean="0">
                <a:cs typeface="Times New Roman" panose="02020603050405020304" pitchFamily="18" charset="0"/>
              </a:rPr>
              <a:t>   C) </a:t>
            </a:r>
            <a:r>
              <a:rPr lang="en-US" altLang="en-US" sz="1200" b="1" u="sng" smtClean="0"/>
              <a:t>100 sin (20</a:t>
            </a:r>
            <a:r>
              <a:rPr lang="en-US" altLang="en-US" sz="1200" b="1" u="sng" smtClean="0">
                <a:cs typeface="Times New Roman" panose="02020603050405020304" pitchFamily="18" charset="0"/>
              </a:rPr>
              <a:t>°)  </a:t>
            </a:r>
            <a:r>
              <a:rPr lang="en-US" altLang="en-US" sz="1200" b="1" i="1" u="sng" smtClean="0">
                <a:cs typeface="Times New Roman" panose="02020603050405020304" pitchFamily="18" charset="0"/>
              </a:rPr>
              <a:t>i</a:t>
            </a:r>
            <a:r>
              <a:rPr lang="en-US" altLang="en-US" sz="1200" b="1" u="sng" smtClean="0">
                <a:cs typeface="Times New Roman" panose="02020603050405020304" pitchFamily="18" charset="0"/>
              </a:rPr>
              <a:t>  </a:t>
            </a:r>
            <a:r>
              <a:rPr lang="en-US" altLang="en-US" sz="1200" b="1" u="sng" smtClean="0"/>
              <a:t>–</a:t>
            </a:r>
            <a:r>
              <a:rPr lang="en-US" altLang="en-US" sz="1200" b="1" u="sng" smtClean="0">
                <a:cs typeface="Times New Roman" panose="02020603050405020304" pitchFamily="18" charset="0"/>
              </a:rPr>
              <a:t>   100 cos (20°) </a:t>
            </a:r>
            <a:r>
              <a:rPr lang="en-US" altLang="en-US" sz="1200" b="1" i="1" u="sng" smtClean="0">
                <a:cs typeface="Times New Roman" panose="02020603050405020304" pitchFamily="18" charset="0"/>
              </a:rPr>
              <a:t> j</a:t>
            </a:r>
            <a:r>
              <a:rPr lang="en-US" altLang="en-US" sz="1200" b="1" u="sng" smtClean="0">
                <a:cs typeface="Times New Roman" panose="02020603050405020304" pitchFamily="18" charset="0"/>
              </a:rPr>
              <a:t> </a:t>
            </a:r>
          </a:p>
          <a:p>
            <a:pPr marL="290513" indent="-290513" eaLnBrk="1" hangingPunct="1">
              <a:spcBef>
                <a:spcPct val="50000"/>
              </a:spcBef>
            </a:pPr>
            <a:r>
              <a:rPr lang="en-US" altLang="en-US" sz="1200" smtClean="0">
                <a:cs typeface="Times New Roman" panose="02020603050405020304" pitchFamily="18" charset="0"/>
              </a:rPr>
              <a:t>   D) </a:t>
            </a:r>
            <a:r>
              <a:rPr lang="en-US" altLang="en-US" sz="1200" smtClean="0"/>
              <a:t>810 cos (20</a:t>
            </a:r>
            <a:r>
              <a:rPr lang="en-US" altLang="en-US" sz="1200" smtClean="0">
                <a:cs typeface="Times New Roman" panose="02020603050405020304" pitchFamily="18" charset="0"/>
              </a:rPr>
              <a:t>°)  </a:t>
            </a:r>
            <a:r>
              <a:rPr lang="en-US" altLang="en-US" sz="1200" b="1" i="1" smtClean="0">
                <a:cs typeface="Times New Roman" panose="02020603050405020304" pitchFamily="18" charset="0"/>
              </a:rPr>
              <a:t>i</a:t>
            </a:r>
            <a:r>
              <a:rPr lang="en-US" altLang="en-US" sz="1200" smtClean="0">
                <a:cs typeface="Times New Roman" panose="02020603050405020304" pitchFamily="18" charset="0"/>
              </a:rPr>
              <a:t>  +  100 sin (20°)  </a:t>
            </a:r>
            <a:r>
              <a:rPr lang="en-US" altLang="en-US" sz="1200" b="1" i="1" smtClean="0">
                <a:cs typeface="Times New Roman" panose="02020603050405020304" pitchFamily="18" charset="0"/>
              </a:rPr>
              <a:t>j</a:t>
            </a:r>
          </a:p>
        </p:txBody>
      </p:sp>
      <p:grpSp>
        <p:nvGrpSpPr>
          <p:cNvPr id="5" name="Group 7"/>
          <p:cNvGrpSpPr>
            <a:grpSpLocks/>
          </p:cNvGrpSpPr>
          <p:nvPr/>
        </p:nvGrpSpPr>
        <p:grpSpPr bwMode="auto">
          <a:xfrm>
            <a:off x="5411788" y="1184275"/>
            <a:ext cx="2060575" cy="1503363"/>
            <a:chOff x="3552" y="900"/>
            <a:chExt cx="1992" cy="1359"/>
          </a:xfrm>
        </p:grpSpPr>
        <p:sp>
          <p:nvSpPr>
            <p:cNvPr id="4105" name="Line 8"/>
            <p:cNvSpPr>
              <a:spLocks noChangeShapeType="1"/>
            </p:cNvSpPr>
            <p:nvPr/>
          </p:nvSpPr>
          <p:spPr bwMode="auto">
            <a:xfrm>
              <a:off x="3840" y="1104"/>
              <a:ext cx="0" cy="110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106" name="Line 9"/>
            <p:cNvSpPr>
              <a:spLocks noChangeShapeType="1"/>
            </p:cNvSpPr>
            <p:nvPr/>
          </p:nvSpPr>
          <p:spPr bwMode="auto">
            <a:xfrm>
              <a:off x="3552" y="1392"/>
              <a:ext cx="177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107" name="Line 10"/>
            <p:cNvSpPr>
              <a:spLocks noChangeShapeType="1"/>
            </p:cNvSpPr>
            <p:nvPr/>
          </p:nvSpPr>
          <p:spPr bwMode="auto">
            <a:xfrm>
              <a:off x="3840" y="1392"/>
              <a:ext cx="720" cy="72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108" name="Arc 11"/>
            <p:cNvSpPr>
              <a:spLocks/>
            </p:cNvSpPr>
            <p:nvPr/>
          </p:nvSpPr>
          <p:spPr bwMode="auto">
            <a:xfrm flipV="1">
              <a:off x="3840" y="1584"/>
              <a:ext cx="192" cy="192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lnTo>
                    <a:pt x="-1" y="0"/>
                  </a:lnTo>
                  <a:close/>
                </a:path>
              </a:pathLst>
            </a:cu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09" name="Text Box 12"/>
            <p:cNvSpPr txBox="1">
              <a:spLocks noChangeArrowheads="1"/>
            </p:cNvSpPr>
            <p:nvPr/>
          </p:nvSpPr>
          <p:spPr bwMode="auto">
            <a:xfrm>
              <a:off x="3840" y="1728"/>
              <a:ext cx="432" cy="2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20</a:t>
              </a:r>
              <a:r>
                <a:rPr lang="en-US" altLang="en-US">
                  <a:cs typeface="Times New Roman" panose="02020603050405020304" pitchFamily="18" charset="0"/>
                </a:rPr>
                <a:t>°</a:t>
              </a:r>
              <a:endParaRPr lang="en-US" altLang="en-US"/>
            </a:p>
          </p:txBody>
        </p:sp>
        <p:sp>
          <p:nvSpPr>
            <p:cNvPr id="4110" name="Text Box 13"/>
            <p:cNvSpPr txBox="1">
              <a:spLocks noChangeArrowheads="1"/>
            </p:cNvSpPr>
            <p:nvPr/>
          </p:nvSpPr>
          <p:spPr bwMode="auto">
            <a:xfrm>
              <a:off x="5160" y="1128"/>
              <a:ext cx="384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x</a:t>
              </a:r>
            </a:p>
          </p:txBody>
        </p:sp>
        <p:sp>
          <p:nvSpPr>
            <p:cNvPr id="4111" name="Text Box 14"/>
            <p:cNvSpPr txBox="1">
              <a:spLocks noChangeArrowheads="1"/>
            </p:cNvSpPr>
            <p:nvPr/>
          </p:nvSpPr>
          <p:spPr bwMode="auto">
            <a:xfrm>
              <a:off x="3840" y="900"/>
              <a:ext cx="576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y</a:t>
              </a:r>
            </a:p>
          </p:txBody>
        </p:sp>
        <p:sp>
          <p:nvSpPr>
            <p:cNvPr id="4112" name="Text Box 15"/>
            <p:cNvSpPr txBox="1">
              <a:spLocks noChangeArrowheads="1"/>
            </p:cNvSpPr>
            <p:nvPr/>
          </p:nvSpPr>
          <p:spPr bwMode="auto">
            <a:xfrm>
              <a:off x="4596" y="2004"/>
              <a:ext cx="948" cy="2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F = 100 N</a:t>
              </a:r>
            </a:p>
          </p:txBody>
        </p:sp>
      </p:grpSp>
      <p:sp>
        <p:nvSpPr>
          <p:cNvPr id="4100" name="TextBox 13"/>
          <p:cNvSpPr txBox="1">
            <a:spLocks noChangeArrowheads="1"/>
          </p:cNvSpPr>
          <p:nvPr/>
        </p:nvSpPr>
        <p:spPr bwMode="auto">
          <a:xfrm>
            <a:off x="762000" y="925513"/>
            <a:ext cx="28956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/>
              <a:t>Problem 1</a:t>
            </a:r>
          </a:p>
        </p:txBody>
      </p:sp>
      <p:sp>
        <p:nvSpPr>
          <p:cNvPr id="4101" name="TextBox 14"/>
          <p:cNvSpPr txBox="1">
            <a:spLocks noChangeArrowheads="1"/>
          </p:cNvSpPr>
          <p:nvPr/>
        </p:nvSpPr>
        <p:spPr bwMode="auto">
          <a:xfrm>
            <a:off x="533400" y="3733800"/>
            <a:ext cx="16764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/>
              <a:t>Problem 2</a:t>
            </a:r>
          </a:p>
        </p:txBody>
      </p:sp>
      <p:sp>
        <p:nvSpPr>
          <p:cNvPr id="4102" name="TextBox 17"/>
          <p:cNvSpPr txBox="1">
            <a:spLocks noChangeArrowheads="1"/>
          </p:cNvSpPr>
          <p:nvPr/>
        </p:nvSpPr>
        <p:spPr bwMode="auto">
          <a:xfrm>
            <a:off x="4419600" y="925513"/>
            <a:ext cx="99218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/>
              <a:t>5 pts</a:t>
            </a:r>
          </a:p>
        </p:txBody>
      </p:sp>
      <p:sp>
        <p:nvSpPr>
          <p:cNvPr id="4103" name="TextBox 18"/>
          <p:cNvSpPr txBox="1">
            <a:spLocks noChangeArrowheads="1"/>
          </p:cNvSpPr>
          <p:nvPr/>
        </p:nvSpPr>
        <p:spPr bwMode="auto">
          <a:xfrm>
            <a:off x="2743200" y="3733800"/>
            <a:ext cx="99218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/>
              <a:t>5 pts</a:t>
            </a:r>
          </a:p>
        </p:txBody>
      </p:sp>
      <p:sp>
        <p:nvSpPr>
          <p:cNvPr id="18" name="Text Box 5"/>
          <p:cNvSpPr txBox="1">
            <a:spLocks noChangeArrowheads="1"/>
          </p:cNvSpPr>
          <p:nvPr/>
        </p:nvSpPr>
        <p:spPr bwMode="auto">
          <a:xfrm>
            <a:off x="533400" y="4191000"/>
            <a:ext cx="6934200" cy="1976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US" altLang="en-US"/>
              <a:t>      If a dot product of two non-zero vectors is 0, then the two vectors must be  _____________  to each other.</a:t>
            </a:r>
          </a:p>
          <a:p>
            <a:pPr eaLnBrk="1" hangingPunct="1">
              <a:spcBef>
                <a:spcPct val="20000"/>
              </a:spcBef>
            </a:pPr>
            <a:r>
              <a:rPr lang="en-US" altLang="en-US"/>
              <a:t>  </a:t>
            </a:r>
            <a:r>
              <a:rPr lang="en-US" altLang="en-US" b="1" u="sng"/>
              <a:t>	A) Parallel (pointing in the same direction)</a:t>
            </a:r>
          </a:p>
          <a:p>
            <a:pPr eaLnBrk="1" hangingPunct="1">
              <a:spcBef>
                <a:spcPct val="20000"/>
              </a:spcBef>
            </a:pPr>
            <a:r>
              <a:rPr lang="en-US" altLang="en-US"/>
              <a:t> 	B) Parallel (pointing in the opposite direction)</a:t>
            </a:r>
          </a:p>
          <a:p>
            <a:pPr eaLnBrk="1" hangingPunct="1">
              <a:spcBef>
                <a:spcPct val="20000"/>
              </a:spcBef>
            </a:pPr>
            <a:r>
              <a:rPr lang="en-US" altLang="en-US"/>
              <a:t> 	C) Perpendicular</a:t>
            </a:r>
          </a:p>
          <a:p>
            <a:pPr eaLnBrk="1" hangingPunct="1">
              <a:spcBef>
                <a:spcPct val="20000"/>
              </a:spcBef>
            </a:pPr>
            <a:r>
              <a:rPr lang="en-US" altLang="en-US"/>
              <a:t>  	D) Cannot be determined.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utoUpdateAnimBg="0"/>
      <p:bldP spid="18" grpId="0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Box 19"/>
          <p:cNvSpPr txBox="1">
            <a:spLocks noChangeArrowheads="1"/>
          </p:cNvSpPr>
          <p:nvPr/>
        </p:nvSpPr>
        <p:spPr bwMode="auto">
          <a:xfrm>
            <a:off x="762000" y="762000"/>
            <a:ext cx="38862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/>
              <a:t>Problem 3</a:t>
            </a:r>
          </a:p>
        </p:txBody>
      </p:sp>
      <p:graphicFrame>
        <p:nvGraphicFramePr>
          <p:cNvPr id="21" name="Table 20"/>
          <p:cNvGraphicFramePr>
            <a:graphicFrameLocks noGrp="1"/>
          </p:cNvGraphicFramePr>
          <p:nvPr/>
        </p:nvGraphicFramePr>
        <p:xfrm>
          <a:off x="727075" y="1131888"/>
          <a:ext cx="4343400" cy="60166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343400"/>
              </a:tblGrid>
              <a:tr h="424502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You are nearly finshed working a problem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0" marB="0" anchor="b"/>
                </a:tc>
              </a:tr>
              <a:tr h="17716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Excel, or your calculator, shows the answer to be 14158.6 g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0" marB="0" anchor="b"/>
                </a:tc>
              </a:tr>
            </a:tbl>
          </a:graphicData>
        </a:graphic>
      </p:graphicFrame>
      <p:graphicFrame>
        <p:nvGraphicFramePr>
          <p:cNvPr id="23" name="Table 22"/>
          <p:cNvGraphicFramePr>
            <a:graphicFrameLocks noGrp="1"/>
          </p:cNvGraphicFramePr>
          <p:nvPr/>
        </p:nvGraphicFramePr>
        <p:xfrm>
          <a:off x="762000" y="1905000"/>
          <a:ext cx="1828800" cy="148748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09600"/>
                <a:gridCol w="609600"/>
                <a:gridCol w="609600"/>
              </a:tblGrid>
              <a:tr h="190448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 smtClean="0">
                          <a:effectLst/>
                        </a:rPr>
                        <a:t>3a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3" marB="0" anchor="b"/>
                </a:tc>
              </a:tr>
              <a:tr h="344802">
                <a:tc gridSpan="3"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If asked for the mass in SI units, your answer would be: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3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90448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a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14158.6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3" marB="0" anchor="b"/>
                </a:tc>
              </a:tr>
              <a:tr h="190448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b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14158.6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g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3" marB="0" anchor="b"/>
                </a:tc>
              </a:tr>
              <a:tr h="190448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c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14200.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g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3" marB="0" anchor="b"/>
                </a:tc>
              </a:tr>
              <a:tr h="190448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u="sng" strike="noStrike">
                          <a:effectLst/>
                        </a:rPr>
                        <a:t>d</a:t>
                      </a:r>
                      <a:endParaRPr lang="en-US" sz="1100" b="1" i="0" u="sng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u="sng" strike="noStrike">
                          <a:effectLst/>
                        </a:rPr>
                        <a:t>14.2</a:t>
                      </a:r>
                      <a:endParaRPr lang="en-US" sz="1100" b="1" i="0" u="sng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u="sng" strike="noStrike" dirty="0">
                          <a:effectLst/>
                        </a:rPr>
                        <a:t>kg</a:t>
                      </a:r>
                      <a:endParaRPr lang="en-US" sz="1100" b="1" i="0" u="sng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3" marB="0" anchor="b"/>
                </a:tc>
              </a:tr>
              <a:tr h="190448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e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139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 err="1">
                          <a:effectLst/>
                        </a:rPr>
                        <a:t>kN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3" marB="0" anchor="b"/>
                </a:tc>
              </a:tr>
            </a:tbl>
          </a:graphicData>
        </a:graphic>
      </p:graphicFrame>
      <p:sp>
        <p:nvSpPr>
          <p:cNvPr id="5165" name="TextBox 26"/>
          <p:cNvSpPr txBox="1">
            <a:spLocks noChangeArrowheads="1"/>
          </p:cNvSpPr>
          <p:nvPr/>
        </p:nvSpPr>
        <p:spPr bwMode="auto">
          <a:xfrm>
            <a:off x="762000" y="3733800"/>
            <a:ext cx="26670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/>
              <a:t>Problem 4</a:t>
            </a:r>
          </a:p>
        </p:txBody>
      </p:sp>
      <p:sp>
        <p:nvSpPr>
          <p:cNvPr id="5166" name="TextBox 33"/>
          <p:cNvSpPr txBox="1">
            <a:spLocks noChangeArrowheads="1"/>
          </p:cNvSpPr>
          <p:nvPr/>
        </p:nvSpPr>
        <p:spPr bwMode="auto">
          <a:xfrm>
            <a:off x="5105400" y="1316038"/>
            <a:ext cx="236220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1400"/>
              <a:t>&lt;&lt;&lt;g here is for grams</a:t>
            </a:r>
          </a:p>
        </p:txBody>
      </p:sp>
      <p:sp>
        <p:nvSpPr>
          <p:cNvPr id="5167" name="TextBox 34"/>
          <p:cNvSpPr txBox="1">
            <a:spLocks noChangeArrowheads="1"/>
          </p:cNvSpPr>
          <p:nvPr/>
        </p:nvSpPr>
        <p:spPr bwMode="auto">
          <a:xfrm>
            <a:off x="2436813" y="3733800"/>
            <a:ext cx="992187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/>
              <a:t>5 pts</a:t>
            </a:r>
          </a:p>
        </p:txBody>
      </p:sp>
      <p:sp>
        <p:nvSpPr>
          <p:cNvPr id="5168" name="TextBox 35"/>
          <p:cNvSpPr txBox="1">
            <a:spLocks noChangeArrowheads="1"/>
          </p:cNvSpPr>
          <p:nvPr/>
        </p:nvSpPr>
        <p:spPr bwMode="auto">
          <a:xfrm>
            <a:off x="2209800" y="741363"/>
            <a:ext cx="9906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/>
              <a:t>5 pts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685800" y="4121150"/>
            <a:ext cx="7010400" cy="203041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US" dirty="0">
                <a:latin typeface="Arial" charset="0"/>
                <a:cs typeface="Arial" charset="0"/>
              </a:rPr>
              <a:t>In 3-D, when you know the magnitude of a force but not its direction, how many unknowns corresponding to that force remain?</a:t>
            </a:r>
          </a:p>
          <a:p>
            <a:pPr marL="342900" indent="-342900" eaLnBrk="1" hangingPunct="1">
              <a:buFontTx/>
              <a:buAutoNum type="alphaLcParenR"/>
              <a:defRPr/>
            </a:pPr>
            <a:r>
              <a:rPr lang="en-US" dirty="0">
                <a:latin typeface="Arial" charset="0"/>
                <a:cs typeface="Arial" charset="0"/>
              </a:rPr>
              <a:t>Zero</a:t>
            </a:r>
          </a:p>
          <a:p>
            <a:pPr marL="342900" indent="-342900" eaLnBrk="1" hangingPunct="1">
              <a:buFontTx/>
              <a:buAutoNum type="alphaLcParenR"/>
              <a:defRPr/>
            </a:pPr>
            <a:r>
              <a:rPr lang="en-US" dirty="0">
                <a:latin typeface="Arial" charset="0"/>
                <a:cs typeface="Arial" charset="0"/>
              </a:rPr>
              <a:t>One</a:t>
            </a:r>
          </a:p>
          <a:p>
            <a:pPr marL="342900" indent="-342900" eaLnBrk="1" hangingPunct="1">
              <a:buFontTx/>
              <a:buAutoNum type="alphaLcParenR"/>
              <a:defRPr/>
            </a:pPr>
            <a:r>
              <a:rPr lang="en-US" dirty="0">
                <a:latin typeface="Arial" charset="0"/>
                <a:cs typeface="Arial" charset="0"/>
              </a:rPr>
              <a:t>Two</a:t>
            </a:r>
          </a:p>
          <a:p>
            <a:pPr marL="342900" indent="-342900" eaLnBrk="1" hangingPunct="1">
              <a:buFontTx/>
              <a:buAutoNum type="alphaLcParenR"/>
              <a:defRPr/>
            </a:pPr>
            <a:r>
              <a:rPr lang="en-US" b="1" u="sng" dirty="0">
                <a:latin typeface="Arial" charset="0"/>
                <a:cs typeface="Arial" charset="0"/>
              </a:rPr>
              <a:t>Three</a:t>
            </a:r>
          </a:p>
          <a:p>
            <a:pPr marL="342900" indent="-342900" eaLnBrk="1" hangingPunct="1">
              <a:buFontTx/>
              <a:buAutoNum type="alphaLcParenR"/>
              <a:defRPr/>
            </a:pPr>
            <a:r>
              <a:rPr lang="en-US" dirty="0">
                <a:latin typeface="Arial" charset="0"/>
                <a:cs typeface="Arial" charset="0"/>
              </a:rPr>
              <a:t>Four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4424363" y="2035175"/>
          <a:ext cx="2586037" cy="15748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62012"/>
                <a:gridCol w="862012"/>
                <a:gridCol w="862012"/>
              </a:tblGrid>
              <a:tr h="177173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3b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3" marR="9523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3" marR="9523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3" marR="9523" marT="9525" marB="0" anchor="b"/>
                </a:tc>
              </a:tr>
              <a:tr h="511763">
                <a:tc gridSpan="3"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If asked for the mass in US Customary units (FPS), your answer would be: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3" marR="9523" marT="9525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7717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u="sng" strike="noStrike">
                          <a:effectLst/>
                        </a:rPr>
                        <a:t>a</a:t>
                      </a:r>
                      <a:endParaRPr lang="en-US" sz="1100" b="1" i="0" u="sng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3" marR="9523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u="sng" strike="noStrike">
                          <a:effectLst/>
                        </a:rPr>
                        <a:t>0.973269</a:t>
                      </a:r>
                      <a:endParaRPr lang="en-US" sz="1100" b="1" i="0" u="sng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3" marR="9523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u="sng" strike="noStrike" dirty="0">
                          <a:effectLst/>
                        </a:rPr>
                        <a:t>Slugs</a:t>
                      </a:r>
                      <a:endParaRPr lang="en-US" sz="1100" b="1" i="0" u="sng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3" marR="9523" marT="9525" marB="0" anchor="b"/>
                </a:tc>
              </a:tr>
              <a:tr h="17717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b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3" marR="9523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31.3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3" marR="9523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lbf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3" marR="9523" marT="9525" marB="0" anchor="b"/>
                </a:tc>
              </a:tr>
              <a:tr h="17717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c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3" marR="9523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457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3" marR="9523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Slugs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3" marR="9523" marT="9525" marB="0" anchor="b"/>
                </a:tc>
              </a:tr>
              <a:tr h="17717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d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3" marR="9523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0.973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3" marR="9523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Slugs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3" marR="9523" marT="9525" marB="0" anchor="b"/>
                </a:tc>
              </a:tr>
              <a:tr h="17717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e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3" marR="9523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0.0313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3" marR="9523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10^3 lbf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3" marR="9523" marT="9525" marB="0" anchor="b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Box 19"/>
          <p:cNvSpPr txBox="1">
            <a:spLocks noChangeArrowheads="1"/>
          </p:cNvSpPr>
          <p:nvPr/>
        </p:nvSpPr>
        <p:spPr bwMode="auto">
          <a:xfrm>
            <a:off x="731838" y="762000"/>
            <a:ext cx="38862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/>
              <a:t>Problem 5</a:t>
            </a:r>
          </a:p>
        </p:txBody>
      </p:sp>
      <p:sp>
        <p:nvSpPr>
          <p:cNvPr id="7171" name="TextBox 26"/>
          <p:cNvSpPr txBox="1">
            <a:spLocks noChangeArrowheads="1"/>
          </p:cNvSpPr>
          <p:nvPr/>
        </p:nvSpPr>
        <p:spPr bwMode="auto">
          <a:xfrm>
            <a:off x="762000" y="3124200"/>
            <a:ext cx="26670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/>
              <a:t>Problem 6</a:t>
            </a:r>
          </a:p>
        </p:txBody>
      </p:sp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762000" y="1219200"/>
          <a:ext cx="3505200" cy="148748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515762"/>
                <a:gridCol w="1989438"/>
              </a:tblGrid>
              <a:tr h="344802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In class we defined a 3 step approach to problem solving called IPE.  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3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90448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The P stands for: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3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9044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a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Position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3" marB="0" anchor="b"/>
                </a:tc>
              </a:tr>
              <a:tr h="19044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u="sng" strike="noStrike">
                          <a:effectLst/>
                        </a:rPr>
                        <a:t>b</a:t>
                      </a:r>
                      <a:endParaRPr lang="en-US" sz="1100" b="1" i="0" u="sng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u="sng" strike="noStrike" dirty="0">
                          <a:effectLst/>
                        </a:rPr>
                        <a:t>Plan</a:t>
                      </a:r>
                      <a:endParaRPr lang="en-US" sz="1100" b="1" i="0" u="sng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3" marB="0" anchor="b"/>
                </a:tc>
              </a:tr>
              <a:tr h="19044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c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Problem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3" marB="0" anchor="b"/>
                </a:tc>
              </a:tr>
              <a:tr h="19044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d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Practical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3" marB="0" anchor="b"/>
                </a:tc>
              </a:tr>
              <a:tr h="19044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e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Possible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3" marB="0" anchor="b"/>
                </a:tc>
              </a:tr>
            </a:tbl>
          </a:graphicData>
        </a:graphic>
      </p:graphicFrame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777875" y="3524250"/>
          <a:ext cx="4343400" cy="7620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343400"/>
              </a:tblGrid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A new </a:t>
                      </a:r>
                      <a:r>
                        <a:rPr lang="en-US" sz="1100" u="none" strike="noStrike" dirty="0" smtClean="0">
                          <a:effectLst/>
                        </a:rPr>
                        <a:t>system </a:t>
                      </a:r>
                      <a:r>
                        <a:rPr lang="en-US" sz="1100" u="none" strike="noStrike" dirty="0">
                          <a:effectLst/>
                        </a:rPr>
                        <a:t>of units was developed.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The base units are mass, weight, and </a:t>
                      </a:r>
                      <a:r>
                        <a:rPr lang="en-US" sz="1100" u="none" strike="noStrike" dirty="0" smtClean="0">
                          <a:effectLst/>
                        </a:rPr>
                        <a:t>time.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Is this system: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762000" y="4495800"/>
          <a:ext cx="3048000" cy="78105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09600"/>
                <a:gridCol w="2438400"/>
              </a:tblGrid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a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Not a valid system of units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u="sng" strike="noStrike">
                          <a:effectLst/>
                        </a:rPr>
                        <a:t>b</a:t>
                      </a:r>
                      <a:endParaRPr lang="en-US" sz="1100" b="1" i="0" u="sng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u="sng" strike="noStrike" dirty="0">
                          <a:effectLst/>
                        </a:rPr>
                        <a:t>A valid system of units</a:t>
                      </a:r>
                      <a:endParaRPr lang="en-US" sz="1100" b="1" i="0" u="sng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40005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c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A valid system of units, but only </a:t>
                      </a:r>
                      <a:r>
                        <a:rPr lang="en-US" sz="1100" u="none" strike="noStrike" dirty="0" smtClean="0">
                          <a:effectLst/>
                        </a:rPr>
                        <a:t>if time is in seconds.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  <p:sp>
        <p:nvSpPr>
          <p:cNvPr id="7222" name="TextBox 16"/>
          <p:cNvSpPr txBox="1">
            <a:spLocks noChangeArrowheads="1"/>
          </p:cNvSpPr>
          <p:nvPr/>
        </p:nvSpPr>
        <p:spPr bwMode="auto">
          <a:xfrm>
            <a:off x="2514600" y="3124200"/>
            <a:ext cx="99218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/>
              <a:t>5 pts</a:t>
            </a:r>
          </a:p>
        </p:txBody>
      </p:sp>
      <p:sp>
        <p:nvSpPr>
          <p:cNvPr id="7223" name="TextBox 17"/>
          <p:cNvSpPr txBox="1">
            <a:spLocks noChangeArrowheads="1"/>
          </p:cNvSpPr>
          <p:nvPr/>
        </p:nvSpPr>
        <p:spPr bwMode="auto">
          <a:xfrm>
            <a:off x="2674938" y="763588"/>
            <a:ext cx="992187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/>
              <a:t>5 pts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Box 19"/>
          <p:cNvSpPr txBox="1">
            <a:spLocks noChangeArrowheads="1"/>
          </p:cNvSpPr>
          <p:nvPr/>
        </p:nvSpPr>
        <p:spPr bwMode="auto">
          <a:xfrm>
            <a:off x="762000" y="762000"/>
            <a:ext cx="38862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/>
              <a:t>Problem 7</a:t>
            </a:r>
          </a:p>
        </p:txBody>
      </p:sp>
      <p:sp>
        <p:nvSpPr>
          <p:cNvPr id="9219" name="TextBox 26"/>
          <p:cNvSpPr txBox="1">
            <a:spLocks noChangeArrowheads="1"/>
          </p:cNvSpPr>
          <p:nvPr/>
        </p:nvSpPr>
        <p:spPr bwMode="auto">
          <a:xfrm>
            <a:off x="762000" y="3048000"/>
            <a:ext cx="26670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/>
              <a:t>Problem 8</a:t>
            </a:r>
          </a:p>
        </p:txBody>
      </p:sp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876300" y="1160463"/>
          <a:ext cx="3657600" cy="3810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657600"/>
              </a:tblGrid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When working with Vectors, which of the following are true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P, Q, V are vectors, S is a </a:t>
                      </a:r>
                      <a:r>
                        <a:rPr lang="en-US" sz="1100" u="none" strike="noStrike" dirty="0" err="1" smtClean="0">
                          <a:effectLst/>
                        </a:rPr>
                        <a:t>scalor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776288" y="1676400"/>
          <a:ext cx="3048000" cy="106203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09600"/>
                <a:gridCol w="2438400"/>
              </a:tblGrid>
              <a:tr h="300607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u="sng" strike="noStrike" dirty="0">
                          <a:effectLst/>
                        </a:rPr>
                        <a:t>a</a:t>
                      </a:r>
                      <a:endParaRPr lang="en-US" sz="1100" b="1" i="0" u="sng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1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u="sng" strike="noStrike" dirty="0">
                          <a:effectLst/>
                        </a:rPr>
                        <a:t>P+Q = Q+P</a:t>
                      </a:r>
                      <a:endParaRPr lang="en-US" sz="1100" b="1" i="0" u="sng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18" marB="0" anchor="b"/>
                </a:tc>
              </a:tr>
              <a:tr h="19035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u="sng" strike="noStrike">
                          <a:effectLst/>
                        </a:rPr>
                        <a:t>b</a:t>
                      </a:r>
                      <a:endParaRPr lang="en-US" sz="1100" b="1" i="0" u="sng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1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u="sng" strike="noStrike" dirty="0">
                          <a:effectLst/>
                        </a:rPr>
                        <a:t>P+Q +V= Q+P+V</a:t>
                      </a:r>
                      <a:endParaRPr lang="en-US" sz="1100" b="1" i="0" u="sng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18" marB="0" anchor="b"/>
                </a:tc>
              </a:tr>
              <a:tr h="19035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c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1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S*(P+Q) = S*P+S*Q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18" marB="0" anchor="b"/>
                </a:tc>
              </a:tr>
              <a:tr h="19035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u="sng" strike="noStrike">
                          <a:effectLst/>
                        </a:rPr>
                        <a:t>d</a:t>
                      </a:r>
                      <a:endParaRPr lang="en-US" sz="1100" b="1" i="0" u="sng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1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u="sng" strike="noStrike" dirty="0">
                          <a:effectLst/>
                        </a:rPr>
                        <a:t>P-Q = P+(-Q)</a:t>
                      </a:r>
                      <a:endParaRPr lang="en-US" sz="1100" b="1" i="0" u="sng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18" marB="0" anchor="b"/>
                </a:tc>
              </a:tr>
              <a:tr h="19035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e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1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P-Q=Q-P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18" marB="0" anchor="b"/>
                </a:tc>
              </a:tr>
            </a:tbl>
          </a:graphicData>
        </a:graphic>
      </p:graphicFrame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457200" y="3581400"/>
            <a:ext cx="8077200" cy="1892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857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If </a:t>
            </a:r>
            <a:r>
              <a:rPr lang="en-US" altLang="en-US" b="1" i="1"/>
              <a:t>F</a:t>
            </a:r>
            <a:r>
              <a:rPr lang="en-US" altLang="en-US"/>
              <a:t> and </a:t>
            </a:r>
            <a:r>
              <a:rPr lang="en-US" altLang="en-US" b="1" i="1"/>
              <a:t>r</a:t>
            </a:r>
            <a:r>
              <a:rPr lang="en-US" altLang="en-US"/>
              <a:t> are force and position vectors, respectively, in SI units, what are the units of the expression  (r * (</a:t>
            </a:r>
            <a:r>
              <a:rPr lang="en-US" altLang="en-US" b="1" i="1"/>
              <a:t>F</a:t>
            </a:r>
            <a:r>
              <a:rPr lang="en-US" altLang="en-US"/>
              <a:t> / F)) ?</a:t>
            </a:r>
            <a:endParaRPr lang="en-US" altLang="en-US" b="1" i="1"/>
          </a:p>
          <a:p>
            <a:pPr eaLnBrk="1" hangingPunct="1">
              <a:spcBef>
                <a:spcPct val="50000"/>
              </a:spcBef>
            </a:pPr>
            <a:r>
              <a:rPr lang="en-US" altLang="en-US"/>
              <a:t>    A) Newton		</a:t>
            </a:r>
            <a:r>
              <a:rPr lang="en-US" altLang="en-US" b="1" u="sng"/>
              <a:t>     B) Dimensionless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/>
              <a:t>	C) Meter		     D) Newton - Meter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/>
              <a:t>	E) The expression is algebraically illegal.</a:t>
            </a:r>
          </a:p>
        </p:txBody>
      </p:sp>
      <p:sp>
        <p:nvSpPr>
          <p:cNvPr id="9249" name="TextBox 6"/>
          <p:cNvSpPr txBox="1">
            <a:spLocks noChangeArrowheads="1"/>
          </p:cNvSpPr>
          <p:nvPr/>
        </p:nvSpPr>
        <p:spPr bwMode="auto">
          <a:xfrm>
            <a:off x="2590800" y="3048000"/>
            <a:ext cx="99218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/>
              <a:t>5 pts</a:t>
            </a:r>
          </a:p>
        </p:txBody>
      </p:sp>
      <p:sp>
        <p:nvSpPr>
          <p:cNvPr id="9250" name="TextBox 7"/>
          <p:cNvSpPr txBox="1">
            <a:spLocks noChangeArrowheads="1"/>
          </p:cNvSpPr>
          <p:nvPr/>
        </p:nvSpPr>
        <p:spPr bwMode="auto">
          <a:xfrm>
            <a:off x="2432050" y="762000"/>
            <a:ext cx="99218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/>
              <a:t>5 pts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Box 19"/>
          <p:cNvSpPr txBox="1">
            <a:spLocks noChangeArrowheads="1"/>
          </p:cNvSpPr>
          <p:nvPr/>
        </p:nvSpPr>
        <p:spPr bwMode="auto">
          <a:xfrm>
            <a:off x="762000" y="600075"/>
            <a:ext cx="38862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/>
              <a:t>Problem 9</a:t>
            </a:r>
          </a:p>
        </p:txBody>
      </p:sp>
      <p:sp>
        <p:nvSpPr>
          <p:cNvPr id="11267" name="TextBox 1"/>
          <p:cNvSpPr txBox="1">
            <a:spLocks noChangeArrowheads="1"/>
          </p:cNvSpPr>
          <p:nvPr/>
        </p:nvSpPr>
        <p:spPr bwMode="auto">
          <a:xfrm>
            <a:off x="762000" y="985838"/>
            <a:ext cx="7391400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/>
              <a:t>2 cables, ABD and ACE are attached to weight A as shown.  Two people, one 250 lbf and one 150 lbf want to support the weight.</a:t>
            </a:r>
          </a:p>
        </p:txBody>
      </p:sp>
      <p:sp>
        <p:nvSpPr>
          <p:cNvPr id="11268" name="TextBox 2"/>
          <p:cNvSpPr txBox="1">
            <a:spLocks noChangeArrowheads="1"/>
          </p:cNvSpPr>
          <p:nvPr/>
        </p:nvSpPr>
        <p:spPr bwMode="auto">
          <a:xfrm>
            <a:off x="762000" y="1736725"/>
            <a:ext cx="3619500" cy="175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/>
              <a:t>9a: To support the maximum weight, should the 250 lbf person be at D or E?  Why?</a:t>
            </a:r>
          </a:p>
          <a:p>
            <a:pPr eaLnBrk="1" hangingPunct="1"/>
            <a:r>
              <a:rPr lang="en-US" altLang="en-US" b="1" u="sng"/>
              <a:t>D. Because a greater angle means that there will be a greater force.</a:t>
            </a:r>
          </a:p>
        </p:txBody>
      </p:sp>
      <p:sp>
        <p:nvSpPr>
          <p:cNvPr id="11269" name="TextBox 3"/>
          <p:cNvSpPr txBox="1">
            <a:spLocks noChangeArrowheads="1"/>
          </p:cNvSpPr>
          <p:nvPr/>
        </p:nvSpPr>
        <p:spPr bwMode="auto">
          <a:xfrm>
            <a:off x="830263" y="3525838"/>
            <a:ext cx="335280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/>
              <a:t>9b: For your answer to 9a, determine maximum weight they can lift.</a:t>
            </a:r>
          </a:p>
          <a:p>
            <a:pPr eaLnBrk="1" hangingPunct="1"/>
            <a:r>
              <a:rPr lang="en-US" altLang="en-US" b="1" u="sng"/>
              <a:t>266.51lbf</a:t>
            </a:r>
          </a:p>
        </p:txBody>
      </p:sp>
      <p:sp>
        <p:nvSpPr>
          <p:cNvPr id="11270" name="TextBox 4"/>
          <p:cNvSpPr txBox="1">
            <a:spLocks noChangeArrowheads="1"/>
          </p:cNvSpPr>
          <p:nvPr/>
        </p:nvSpPr>
        <p:spPr bwMode="auto">
          <a:xfrm>
            <a:off x="76200" y="4673600"/>
            <a:ext cx="4732338" cy="203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/>
              <a:t>9c: Can they lower the maximum weight from 9b without being lifted off the ground?  Why?</a:t>
            </a:r>
          </a:p>
          <a:p>
            <a:pPr eaLnBrk="1" hangingPunct="1"/>
            <a:r>
              <a:rPr lang="en-US" altLang="en-US" b="1" u="sng"/>
              <a:t>Yes. Because the weight in 9b was the maximum weight the box can be and still be in equilibrium so the men’s feet should remain on the ground</a:t>
            </a:r>
            <a:r>
              <a:rPr lang="en-US" altLang="en-US"/>
              <a:t>.</a:t>
            </a:r>
          </a:p>
        </p:txBody>
      </p:sp>
      <p:pic>
        <p:nvPicPr>
          <p:cNvPr id="11271" name="Picture 2" descr="E:\Week 8, 2014-10-14\Prob 09 Picture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19625" y="1736725"/>
            <a:ext cx="4260850" cy="3268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272" name="TextBox 9"/>
          <p:cNvSpPr txBox="1">
            <a:spLocks noChangeArrowheads="1"/>
          </p:cNvSpPr>
          <p:nvPr/>
        </p:nvSpPr>
        <p:spPr bwMode="auto">
          <a:xfrm>
            <a:off x="2720975" y="557213"/>
            <a:ext cx="99218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/>
              <a:t>20 pts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Box 19"/>
          <p:cNvSpPr txBox="1">
            <a:spLocks noChangeArrowheads="1"/>
          </p:cNvSpPr>
          <p:nvPr/>
        </p:nvSpPr>
        <p:spPr bwMode="auto">
          <a:xfrm>
            <a:off x="762000" y="600075"/>
            <a:ext cx="38862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/>
              <a:t>Problem 10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762000" y="985838"/>
            <a:ext cx="7391400" cy="369411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US" dirty="0">
                <a:latin typeface="Arial" charset="0"/>
                <a:cs typeface="Arial" charset="0"/>
              </a:rPr>
              <a:t>Weight A is support by cord AC and spring AB.  AC is constrained at C by a frictionless roller.   Given:</a:t>
            </a:r>
          </a:p>
          <a:p>
            <a:pPr marL="285750" indent="-285750" eaLnBrk="1" hangingPunct="1">
              <a:buFont typeface="Arial" panose="020B0604020202020204" pitchFamily="34" charset="0"/>
              <a:buChar char="•"/>
              <a:defRPr/>
            </a:pPr>
            <a:r>
              <a:rPr lang="en-US" dirty="0">
                <a:latin typeface="Arial" charset="0"/>
                <a:cs typeface="Arial" charset="0"/>
              </a:rPr>
              <a:t>Weight of A is 50N, </a:t>
            </a:r>
          </a:p>
          <a:p>
            <a:pPr marL="285750" indent="-285750" eaLnBrk="1" hangingPunct="1">
              <a:buFont typeface="Arial" panose="020B0604020202020204" pitchFamily="34" charset="0"/>
              <a:buChar char="•"/>
              <a:defRPr/>
            </a:pPr>
            <a:r>
              <a:rPr lang="en-US" dirty="0">
                <a:latin typeface="Arial" charset="0"/>
                <a:cs typeface="Arial" charset="0"/>
              </a:rPr>
              <a:t>Dimension d=100 mm </a:t>
            </a:r>
          </a:p>
          <a:p>
            <a:pPr marL="285750" indent="-285750" eaLnBrk="1" hangingPunct="1">
              <a:buFont typeface="Arial" panose="020B0604020202020204" pitchFamily="34" charset="0"/>
              <a:buChar char="•"/>
              <a:defRPr/>
            </a:pPr>
            <a:r>
              <a:rPr lang="en-US" dirty="0">
                <a:latin typeface="Arial" charset="0"/>
                <a:cs typeface="Arial" charset="0"/>
              </a:rPr>
              <a:t>Un-stretched length of the spring is 200 mm.</a:t>
            </a:r>
          </a:p>
          <a:p>
            <a:pPr marL="285750" indent="-285750" eaLnBrk="1" hangingPunct="1">
              <a:buFont typeface="Arial" panose="020B0604020202020204" pitchFamily="34" charset="0"/>
              <a:buChar char="•"/>
              <a:defRPr/>
            </a:pPr>
            <a:r>
              <a:rPr lang="en-US" dirty="0">
                <a:latin typeface="Arial" charset="0"/>
                <a:cs typeface="Arial" charset="0"/>
              </a:rPr>
              <a:t>For the horizontal distance, use 300 mm (not 12 in).</a:t>
            </a:r>
          </a:p>
          <a:p>
            <a:pPr eaLnBrk="1" hangingPunct="1">
              <a:defRPr/>
            </a:pPr>
            <a:r>
              <a:rPr lang="en-US" dirty="0">
                <a:latin typeface="Arial" charset="0"/>
                <a:cs typeface="Arial" charset="0"/>
              </a:rPr>
              <a:t>Find:</a:t>
            </a:r>
          </a:p>
          <a:p>
            <a:pPr marL="285750" indent="-285750" eaLnBrk="1" hangingPunct="1">
              <a:buFont typeface="Arial" panose="020B0604020202020204" pitchFamily="34" charset="0"/>
              <a:buChar char="•"/>
              <a:defRPr/>
            </a:pPr>
            <a:r>
              <a:rPr lang="en-US" dirty="0">
                <a:latin typeface="Arial" charset="0"/>
                <a:cs typeface="Arial" charset="0"/>
              </a:rPr>
              <a:t>Angle </a:t>
            </a:r>
            <a:r>
              <a:rPr lang="en-US" dirty="0">
                <a:latin typeface="Arial" charset="0"/>
                <a:cs typeface="Arial" charset="0"/>
              </a:rPr>
              <a:t>Theta</a:t>
            </a:r>
          </a:p>
          <a:p>
            <a:pPr marL="285750" indent="-285750" eaLnBrk="1" hangingPunct="1">
              <a:buFont typeface="Arial" panose="020B0604020202020204" pitchFamily="34" charset="0"/>
              <a:buChar char="•"/>
              <a:defRPr/>
            </a:pPr>
            <a:r>
              <a:rPr lang="en-US" b="1" u="sng" dirty="0">
                <a:latin typeface="Arial" charset="0"/>
                <a:cs typeface="Arial" charset="0"/>
              </a:rPr>
              <a:t>18.4 degrees</a:t>
            </a:r>
            <a:endParaRPr lang="en-US" b="1" u="sng" dirty="0">
              <a:latin typeface="Arial" charset="0"/>
              <a:cs typeface="Arial" charset="0"/>
            </a:endParaRPr>
          </a:p>
          <a:p>
            <a:pPr marL="285750" indent="-285750" eaLnBrk="1" hangingPunct="1">
              <a:buFont typeface="Arial" panose="020B0604020202020204" pitchFamily="34" charset="0"/>
              <a:buChar char="•"/>
              <a:defRPr/>
            </a:pPr>
            <a:r>
              <a:rPr lang="en-US" dirty="0">
                <a:latin typeface="Arial" charset="0"/>
                <a:cs typeface="Arial" charset="0"/>
              </a:rPr>
              <a:t>Spring rate of </a:t>
            </a:r>
            <a:r>
              <a:rPr lang="en-US" dirty="0">
                <a:latin typeface="Arial" charset="0"/>
                <a:cs typeface="Arial" charset="0"/>
              </a:rPr>
              <a:t>AB</a:t>
            </a:r>
          </a:p>
          <a:p>
            <a:pPr marL="285750" indent="-285750" eaLnBrk="1" hangingPunct="1">
              <a:buFont typeface="Arial" panose="020B0604020202020204" pitchFamily="34" charset="0"/>
              <a:buChar char="•"/>
              <a:defRPr/>
            </a:pPr>
            <a:r>
              <a:rPr lang="en-US" b="1" u="sng" dirty="0">
                <a:latin typeface="Arial" charset="0"/>
                <a:cs typeface="Arial" charset="0"/>
              </a:rPr>
              <a:t>1362.83</a:t>
            </a:r>
            <a:endParaRPr lang="en-US" b="1" u="sng" dirty="0">
              <a:latin typeface="Arial" charset="0"/>
              <a:cs typeface="Arial" charset="0"/>
            </a:endParaRPr>
          </a:p>
          <a:p>
            <a:pPr marL="285750" indent="-285750" eaLnBrk="1" hangingPunct="1">
              <a:buFont typeface="Arial" panose="020B0604020202020204" pitchFamily="34" charset="0"/>
              <a:buChar char="•"/>
              <a:defRPr/>
            </a:pPr>
            <a:r>
              <a:rPr lang="en-US" dirty="0">
                <a:latin typeface="Arial" charset="0"/>
                <a:cs typeface="Arial" charset="0"/>
              </a:rPr>
              <a:t>Tension in cable </a:t>
            </a:r>
            <a:r>
              <a:rPr lang="en-US" dirty="0">
                <a:latin typeface="Arial" charset="0"/>
                <a:cs typeface="Arial" charset="0"/>
              </a:rPr>
              <a:t>AC</a:t>
            </a:r>
          </a:p>
          <a:p>
            <a:pPr marL="285750" indent="-285750" eaLnBrk="1" hangingPunct="1">
              <a:buFont typeface="Arial" panose="020B0604020202020204" pitchFamily="34" charset="0"/>
              <a:buChar char="•"/>
              <a:defRPr/>
            </a:pPr>
            <a:r>
              <a:rPr lang="en-US" b="1" u="sng" dirty="0">
                <a:latin typeface="Arial" charset="0"/>
                <a:cs typeface="Arial" charset="0"/>
              </a:rPr>
              <a:t>-150.3N</a:t>
            </a:r>
            <a:endParaRPr lang="en-US" b="1" u="sng" dirty="0">
              <a:latin typeface="Arial" charset="0"/>
              <a:cs typeface="Arial" charset="0"/>
            </a:endParaRPr>
          </a:p>
        </p:txBody>
      </p:sp>
      <p:pic>
        <p:nvPicPr>
          <p:cNvPr id="13316" name="Picture 2" descr="E:\Week 8, 2014-10-14\Prob 10 Picture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33800" y="2990850"/>
            <a:ext cx="4267200" cy="3200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17" name="TextBox 7"/>
          <p:cNvSpPr txBox="1">
            <a:spLocks noChangeArrowheads="1"/>
          </p:cNvSpPr>
          <p:nvPr/>
        </p:nvSpPr>
        <p:spPr bwMode="auto">
          <a:xfrm>
            <a:off x="2720975" y="557213"/>
            <a:ext cx="99218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/>
              <a:t>20 pts</a:t>
            </a:r>
          </a:p>
        </p:txBody>
      </p:sp>
      <p:sp>
        <p:nvSpPr>
          <p:cNvPr id="13318" name="TextBox 2"/>
          <p:cNvSpPr txBox="1">
            <a:spLocks noChangeArrowheads="1"/>
          </p:cNvSpPr>
          <p:nvPr/>
        </p:nvSpPr>
        <p:spPr bwMode="auto">
          <a:xfrm>
            <a:off x="5638800" y="3838575"/>
            <a:ext cx="838200" cy="246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1000"/>
              <a:t>300 mm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Box 19"/>
          <p:cNvSpPr txBox="1">
            <a:spLocks noChangeArrowheads="1"/>
          </p:cNvSpPr>
          <p:nvPr/>
        </p:nvSpPr>
        <p:spPr bwMode="auto">
          <a:xfrm>
            <a:off x="762000" y="600075"/>
            <a:ext cx="38862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/>
              <a:t>Problem 11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762000" y="985838"/>
            <a:ext cx="7391400" cy="17541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US" dirty="0">
                <a:latin typeface="Arial" charset="0"/>
                <a:cs typeface="Arial" charset="0"/>
              </a:rPr>
              <a:t>A 175 pound man tries to move across a icy surface (friction =0) using 2 ropes, AB and AC.  Determine the tension in each rope for the position shown below</a:t>
            </a:r>
            <a:r>
              <a:rPr lang="en-US" dirty="0">
                <a:latin typeface="Arial" charset="0"/>
                <a:cs typeface="Arial" charset="0"/>
              </a:rPr>
              <a:t>.</a:t>
            </a:r>
          </a:p>
          <a:p>
            <a:pPr eaLnBrk="1" hangingPunct="1">
              <a:defRPr/>
            </a:pPr>
            <a:r>
              <a:rPr lang="en-US" b="1" u="sng" dirty="0">
                <a:latin typeface="Arial" charset="0"/>
                <a:cs typeface="Arial" charset="0"/>
              </a:rPr>
              <a:t>AB=64.7lbs</a:t>
            </a:r>
          </a:p>
          <a:p>
            <a:pPr eaLnBrk="1" hangingPunct="1">
              <a:defRPr/>
            </a:pPr>
            <a:r>
              <a:rPr lang="en-US" b="1" u="sng" dirty="0">
                <a:latin typeface="Arial" charset="0"/>
                <a:cs typeface="Arial" charset="0"/>
              </a:rPr>
              <a:t>AC=131lbs</a:t>
            </a:r>
            <a:endParaRPr lang="en-US" b="1" u="sng" dirty="0">
              <a:latin typeface="Arial" charset="0"/>
              <a:cs typeface="Arial" charset="0"/>
            </a:endParaRPr>
          </a:p>
          <a:p>
            <a:pPr marL="285750" indent="-285750" eaLnBrk="1" hangingPunct="1">
              <a:buFont typeface="Arial" panose="020B0604020202020204" pitchFamily="34" charset="0"/>
              <a:buChar char="•"/>
              <a:defRPr/>
            </a:pPr>
            <a:endParaRPr lang="en-US" dirty="0">
              <a:latin typeface="Arial" charset="0"/>
              <a:cs typeface="Arial" charset="0"/>
            </a:endParaRPr>
          </a:p>
        </p:txBody>
      </p:sp>
      <p:pic>
        <p:nvPicPr>
          <p:cNvPr id="15364" name="Picture 2" descr="E:\Week 8, 2014-10-14\Prob 11 Picture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8400" y="2743200"/>
            <a:ext cx="4203700" cy="3152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365" name="TextBox 4"/>
          <p:cNvSpPr txBox="1">
            <a:spLocks noChangeArrowheads="1"/>
          </p:cNvSpPr>
          <p:nvPr/>
        </p:nvSpPr>
        <p:spPr bwMode="auto">
          <a:xfrm>
            <a:off x="2720975" y="557213"/>
            <a:ext cx="99218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/>
              <a:t>20 pts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976</TotalTime>
  <Words>734</Words>
  <Application>Microsoft Office PowerPoint</Application>
  <PresentationFormat>On-screen Show (4:3)</PresentationFormat>
  <Paragraphs>153</Paragraphs>
  <Slides>8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Times New Roman</vt:lpstr>
      <vt:lpstr>Default Design</vt:lpstr>
      <vt:lpstr>Formulas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Home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Andrew Bell</dc:creator>
  <cp:lastModifiedBy>Dakota H Johnson</cp:lastModifiedBy>
  <cp:revision>71</cp:revision>
  <dcterms:created xsi:type="dcterms:W3CDTF">2011-08-16T20:35:39Z</dcterms:created>
  <dcterms:modified xsi:type="dcterms:W3CDTF">2016-03-25T14:38:49Z</dcterms:modified>
</cp:coreProperties>
</file>