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60" r:id="rId6"/>
    <p:sldId id="261" r:id="rId7"/>
    <p:sldId id="262" r:id="rId8"/>
    <p:sldId id="269" r:id="rId9"/>
    <p:sldId id="263" r:id="rId10"/>
    <p:sldId id="264" r:id="rId11"/>
    <p:sldId id="265" r:id="rId12"/>
    <p:sldId id="266" r:id="rId13"/>
    <p:sldId id="270"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67"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717" autoAdjust="0"/>
    <p:restoredTop sz="94686" autoAdjust="0"/>
  </p:normalViewPr>
  <p:slideViewPr>
    <p:cSldViewPr>
      <p:cViewPr varScale="1">
        <p:scale>
          <a:sx n="110" d="100"/>
          <a:sy n="110" d="100"/>
        </p:scale>
        <p:origin x="23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kota\AppData\Local\Temp\Tensile%20Test-%20Steel-Stress%20Stain%20Curves.od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4.4227750655720627E-2"/>
          <c:y val="9.5073274864074186E-2"/>
          <c:w val="0.76216126589131961"/>
          <c:h val="0.83800696342433134"/>
        </c:manualLayout>
      </c:layout>
      <c:lineChart>
        <c:grouping val="standard"/>
        <c:varyColors val="0"/>
        <c:ser>
          <c:idx val="0"/>
          <c:order val="0"/>
          <c:spPr>
            <a:ln w="28803">
              <a:solidFill>
                <a:srgbClr val="004586"/>
              </a:solidFill>
              <a:prstDash val="solid"/>
              <a:round/>
            </a:ln>
          </c:spPr>
          <c:marker>
            <c:symbol val="none"/>
          </c:marker>
          <c:val>
            <c:numRef>
              <c:f>'Specimen_#1'!$C$2:$C$37</c:f>
              <c:numCache>
                <c:formatCode>[$-409]0.000</c:formatCode>
                <c:ptCount val="36"/>
                <c:pt idx="0">
                  <c:v>9.4117647058823499E-4</c:v>
                </c:pt>
                <c:pt idx="1">
                  <c:v>1.88235294117647E-3</c:v>
                </c:pt>
                <c:pt idx="2">
                  <c:v>2.82352941176471E-3</c:v>
                </c:pt>
                <c:pt idx="3">
                  <c:v>3.76470588235294E-3</c:v>
                </c:pt>
                <c:pt idx="4">
                  <c:v>4.7058823529411804E-3</c:v>
                </c:pt>
                <c:pt idx="5">
                  <c:v>5.6470588235294104E-3</c:v>
                </c:pt>
                <c:pt idx="6">
                  <c:v>6.58823529411765E-3</c:v>
                </c:pt>
                <c:pt idx="7">
                  <c:v>7.52941176470588E-3</c:v>
                </c:pt>
                <c:pt idx="8">
                  <c:v>8.4705882352941204E-3</c:v>
                </c:pt>
                <c:pt idx="9">
                  <c:v>9.4117647058823504E-3</c:v>
                </c:pt>
                <c:pt idx="10">
                  <c:v>1.0352941176470599E-2</c:v>
                </c:pt>
                <c:pt idx="11">
                  <c:v>1.12941176470588E-2</c:v>
                </c:pt>
                <c:pt idx="12">
                  <c:v>1.2235294117647099E-2</c:v>
                </c:pt>
                <c:pt idx="13">
                  <c:v>1.31764705882353E-2</c:v>
                </c:pt>
                <c:pt idx="14">
                  <c:v>1.41176470588235E-2</c:v>
                </c:pt>
                <c:pt idx="15">
                  <c:v>1.6470588235294101E-2</c:v>
                </c:pt>
                <c:pt idx="16">
                  <c:v>1.8823529411764701E-2</c:v>
                </c:pt>
                <c:pt idx="17">
                  <c:v>2.11764705882353E-2</c:v>
                </c:pt>
                <c:pt idx="18">
                  <c:v>2.3529411764705899E-2</c:v>
                </c:pt>
                <c:pt idx="19">
                  <c:v>2.8235294117647101E-2</c:v>
                </c:pt>
                <c:pt idx="20">
                  <c:v>3.2941176470588203E-2</c:v>
                </c:pt>
                <c:pt idx="21">
                  <c:v>3.7647058823529402E-2</c:v>
                </c:pt>
                <c:pt idx="22">
                  <c:v>4.23529411764706E-2</c:v>
                </c:pt>
                <c:pt idx="23">
                  <c:v>4.7058823529411799E-2</c:v>
                </c:pt>
                <c:pt idx="24">
                  <c:v>5.17647058823529E-2</c:v>
                </c:pt>
                <c:pt idx="25">
                  <c:v>5.6470588235294099E-2</c:v>
                </c:pt>
                <c:pt idx="26">
                  <c:v>6.1176470588235297E-2</c:v>
                </c:pt>
                <c:pt idx="27">
                  <c:v>6.5882352941176503E-2</c:v>
                </c:pt>
                <c:pt idx="28">
                  <c:v>7.0588235294117604E-2</c:v>
                </c:pt>
                <c:pt idx="29">
                  <c:v>7.5294117647058803E-2</c:v>
                </c:pt>
                <c:pt idx="30">
                  <c:v>0.08</c:v>
                </c:pt>
                <c:pt idx="31">
                  <c:v>8.47058823529412E-2</c:v>
                </c:pt>
                <c:pt idx="32">
                  <c:v>8.9411764705882399E-2</c:v>
                </c:pt>
                <c:pt idx="33">
                  <c:v>9.41176470588235E-2</c:v>
                </c:pt>
                <c:pt idx="34">
                  <c:v>9.8823529411764699E-2</c:v>
                </c:pt>
                <c:pt idx="35">
                  <c:v>0.10352941176470599</c:v>
                </c:pt>
              </c:numCache>
            </c:numRef>
          </c:val>
          <c:smooth val="0"/>
        </c:ser>
        <c:ser>
          <c:idx val="1"/>
          <c:order val="1"/>
          <c:spPr>
            <a:ln w="28803">
              <a:solidFill>
                <a:srgbClr val="FF420E"/>
              </a:solidFill>
              <a:prstDash val="solid"/>
              <a:round/>
            </a:ln>
          </c:spPr>
          <c:marker>
            <c:symbol val="none"/>
          </c:marker>
          <c:val>
            <c:numRef>
              <c:f>'Specimen_#1'!$D$2:$D$37</c:f>
              <c:numCache>
                <c:formatCode>[$-409]0</c:formatCode>
                <c:ptCount val="36"/>
                <c:pt idx="0">
                  <c:v>28571.428571428602</c:v>
                </c:pt>
                <c:pt idx="1">
                  <c:v>38775.510204081598</c:v>
                </c:pt>
                <c:pt idx="2">
                  <c:v>44897.959183673498</c:v>
                </c:pt>
                <c:pt idx="3">
                  <c:v>51020.408163265303</c:v>
                </c:pt>
                <c:pt idx="4">
                  <c:v>55102.040816326502</c:v>
                </c:pt>
                <c:pt idx="5">
                  <c:v>59183.673469387802</c:v>
                </c:pt>
                <c:pt idx="6">
                  <c:v>61224.489795918402</c:v>
                </c:pt>
                <c:pt idx="7">
                  <c:v>63265.306122449001</c:v>
                </c:pt>
                <c:pt idx="8">
                  <c:v>65306.1224489796</c:v>
                </c:pt>
                <c:pt idx="9">
                  <c:v>61224.489795918402</c:v>
                </c:pt>
                <c:pt idx="10">
                  <c:v>61224.489795918402</c:v>
                </c:pt>
                <c:pt idx="11">
                  <c:v>61224.489795918402</c:v>
                </c:pt>
                <c:pt idx="12">
                  <c:v>61224.489795918402</c:v>
                </c:pt>
                <c:pt idx="13">
                  <c:v>69387.755102040799</c:v>
                </c:pt>
                <c:pt idx="14">
                  <c:v>69387.755102040799</c:v>
                </c:pt>
                <c:pt idx="15">
                  <c:v>71428.571428571406</c:v>
                </c:pt>
                <c:pt idx="16">
                  <c:v>71428.571428571406</c:v>
                </c:pt>
                <c:pt idx="17">
                  <c:v>71428.571428571406</c:v>
                </c:pt>
                <c:pt idx="18">
                  <c:v>71428.571428571406</c:v>
                </c:pt>
                <c:pt idx="19">
                  <c:v>71428.571428571406</c:v>
                </c:pt>
                <c:pt idx="20">
                  <c:v>71428.571428571406</c:v>
                </c:pt>
                <c:pt idx="21">
                  <c:v>71428.571428571406</c:v>
                </c:pt>
                <c:pt idx="22">
                  <c:v>71428.571428571406</c:v>
                </c:pt>
                <c:pt idx="23">
                  <c:v>69387.755102040799</c:v>
                </c:pt>
                <c:pt idx="24">
                  <c:v>69387.755102040799</c:v>
                </c:pt>
                <c:pt idx="25">
                  <c:v>67346.938775510207</c:v>
                </c:pt>
                <c:pt idx="26">
                  <c:v>67346.938775510207</c:v>
                </c:pt>
                <c:pt idx="27">
                  <c:v>67346.938775510207</c:v>
                </c:pt>
                <c:pt idx="28">
                  <c:v>65306.1224489796</c:v>
                </c:pt>
                <c:pt idx="29">
                  <c:v>65306.1224489796</c:v>
                </c:pt>
                <c:pt idx="30">
                  <c:v>63265.306122449001</c:v>
                </c:pt>
                <c:pt idx="31">
                  <c:v>61224.489795918402</c:v>
                </c:pt>
                <c:pt idx="32">
                  <c:v>57142.857142857101</c:v>
                </c:pt>
                <c:pt idx="33">
                  <c:v>53061.224489795903</c:v>
                </c:pt>
                <c:pt idx="34">
                  <c:v>51020.408163265303</c:v>
                </c:pt>
                <c:pt idx="35">
                  <c:v>48367.346938775503</c:v>
                </c:pt>
              </c:numCache>
            </c:numRef>
          </c:val>
          <c:smooth val="0"/>
        </c:ser>
        <c:dLbls>
          <c:showLegendKey val="0"/>
          <c:showVal val="0"/>
          <c:showCatName val="0"/>
          <c:showSerName val="0"/>
          <c:showPercent val="0"/>
          <c:showBubbleSize val="0"/>
        </c:dLbls>
        <c:smooth val="0"/>
        <c:axId val="296052976"/>
        <c:axId val="297053736"/>
      </c:lineChart>
      <c:valAx>
        <c:axId val="297053736"/>
        <c:scaling>
          <c:orientation val="minMax"/>
        </c:scaling>
        <c:delete val="0"/>
        <c:axPos val="l"/>
        <c:majorGridlines>
          <c:spPr>
            <a:ln w="9528">
              <a:solidFill>
                <a:srgbClr val="B3B3B3"/>
              </a:solidFill>
              <a:prstDash val="solid"/>
              <a:round/>
            </a:ln>
          </c:spPr>
        </c:majorGridlines>
        <c:numFmt formatCode="[$-409]0.000" sourceLinked="1"/>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6052976"/>
        <c:crosses val="autoZero"/>
        <c:crossBetween val="between"/>
      </c:valAx>
      <c:catAx>
        <c:axId val="296052976"/>
        <c:scaling>
          <c:orientation val="minMax"/>
        </c:scaling>
        <c:delete val="0"/>
        <c:axPos val="b"/>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7053736"/>
        <c:crosses val="autoZero"/>
        <c:auto val="1"/>
        <c:lblAlgn val="ctr"/>
        <c:lblOffset val="100"/>
        <c:noMultiLvlLbl val="0"/>
      </c:catAx>
      <c:spPr>
        <a:noFill/>
        <a:ln w="9528">
          <a:solidFill>
            <a:srgbClr val="B3B3B3"/>
          </a:solidFill>
          <a:prstDash val="solid"/>
          <a:round/>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a:noFill/>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a:solidFill>
                <a:srgbClr val="4A7EBB"/>
              </a:solidFill>
              <a:prstDash val="solid"/>
              <a:round/>
            </a:ln>
          </c:spPr>
          <c:marker>
            <c:symbol val="none"/>
          </c:marker>
          <c:val>
            <c:numRef>
              <c:f>'specimen#6'!$C$2:$C$30</c:f>
              <c:numCache>
                <c:formatCode>General</c:formatCode>
                <c:ptCount val="29"/>
                <c:pt idx="0" formatCode="[$-409]General">
                  <c:v>9.6969696969696967E-4</c:v>
                </c:pt>
                <c:pt idx="1">
                  <c:v>1.9393939393939393E-3</c:v>
                </c:pt>
                <c:pt idx="2">
                  <c:v>2.9090909090909093E-3</c:v>
                </c:pt>
                <c:pt idx="3">
                  <c:v>3.8787878787878787E-3</c:v>
                </c:pt>
                <c:pt idx="4">
                  <c:v>4.8484848484848485E-3</c:v>
                </c:pt>
                <c:pt idx="5">
                  <c:v>5.8181818181818187E-3</c:v>
                </c:pt>
                <c:pt idx="6">
                  <c:v>6.787878787878788E-3</c:v>
                </c:pt>
                <c:pt idx="7">
                  <c:v>7.7575757575757574E-3</c:v>
                </c:pt>
                <c:pt idx="8">
                  <c:v>8.7272727272727259E-3</c:v>
                </c:pt>
                <c:pt idx="9">
                  <c:v>5042.424242424242</c:v>
                </c:pt>
                <c:pt idx="10">
                  <c:v>1.0666666666666666E-2</c:v>
                </c:pt>
                <c:pt idx="11">
                  <c:v>1.1636363636363637E-2</c:v>
                </c:pt>
                <c:pt idx="12">
                  <c:v>1.2606060606060605E-2</c:v>
                </c:pt>
                <c:pt idx="13">
                  <c:v>1.3575757575757576E-2</c:v>
                </c:pt>
                <c:pt idx="14">
                  <c:v>1.4545454545454545E-2</c:v>
                </c:pt>
                <c:pt idx="15">
                  <c:v>1.6969696969696971E-2</c:v>
                </c:pt>
                <c:pt idx="16">
                  <c:v>1.9393939393939394E-2</c:v>
                </c:pt>
                <c:pt idx="17">
                  <c:v>2.1818181818181816E-2</c:v>
                </c:pt>
                <c:pt idx="18">
                  <c:v>2.4242424242424242E-2</c:v>
                </c:pt>
                <c:pt idx="19">
                  <c:v>2.9090909090909091E-2</c:v>
                </c:pt>
                <c:pt idx="20">
                  <c:v>3.3939393939393943E-2</c:v>
                </c:pt>
                <c:pt idx="21">
                  <c:v>3.8787878787878788E-2</c:v>
                </c:pt>
                <c:pt idx="22">
                  <c:v>4.3636363636363633E-2</c:v>
                </c:pt>
                <c:pt idx="23">
                  <c:v>4.8484848484848485E-2</c:v>
                </c:pt>
                <c:pt idx="24">
                  <c:v>5.3333333333333337E-2</c:v>
                </c:pt>
                <c:pt idx="25">
                  <c:v>5.8181818181818182E-2</c:v>
                </c:pt>
                <c:pt idx="26">
                  <c:v>6.3030303030303034E-2</c:v>
                </c:pt>
                <c:pt idx="27">
                  <c:v>6.7878787878787886E-2</c:v>
                </c:pt>
                <c:pt idx="28">
                  <c:v>7.2727272727272724E-2</c:v>
                </c:pt>
              </c:numCache>
            </c:numRef>
          </c:val>
          <c:smooth val="0"/>
        </c:ser>
        <c:ser>
          <c:idx val="1"/>
          <c:order val="1"/>
          <c:spPr>
            <a:ln w="28575">
              <a:solidFill>
                <a:srgbClr val="BE4B48"/>
              </a:solidFill>
              <a:prstDash val="solid"/>
              <a:round/>
            </a:ln>
          </c:spPr>
          <c:marker>
            <c:symbol val="none"/>
          </c:marker>
          <c:val>
            <c:numRef>
              <c:f>'specimen#6'!$D$2:$D$30</c:f>
              <c:numCache>
                <c:formatCode>General</c:formatCode>
                <c:ptCount val="29"/>
                <c:pt idx="0">
                  <c:v>34693.877551020407</c:v>
                </c:pt>
                <c:pt idx="1">
                  <c:v>85714.28571428571</c:v>
                </c:pt>
                <c:pt idx="2">
                  <c:v>112244.89795918367</c:v>
                </c:pt>
                <c:pt idx="3">
                  <c:v>132653.06122448979</c:v>
                </c:pt>
                <c:pt idx="4">
                  <c:v>148979.59183673467</c:v>
                </c:pt>
                <c:pt idx="5">
                  <c:v>171428.57142857142</c:v>
                </c:pt>
                <c:pt idx="6">
                  <c:v>197959.18367346938</c:v>
                </c:pt>
                <c:pt idx="7">
                  <c:v>210204.08163265305</c:v>
                </c:pt>
                <c:pt idx="8">
                  <c:v>212244.89795918367</c:v>
                </c:pt>
                <c:pt idx="9">
                  <c:v>212244.89795918367</c:v>
                </c:pt>
                <c:pt idx="10">
                  <c:v>212244.89795918367</c:v>
                </c:pt>
                <c:pt idx="11">
                  <c:v>216326.53061224488</c:v>
                </c:pt>
                <c:pt idx="12">
                  <c:v>216326.53061224488</c:v>
                </c:pt>
                <c:pt idx="13">
                  <c:v>220408.16326530612</c:v>
                </c:pt>
                <c:pt idx="14">
                  <c:v>218367.3469387755</c:v>
                </c:pt>
                <c:pt idx="15">
                  <c:v>222448.97959183672</c:v>
                </c:pt>
                <c:pt idx="16">
                  <c:v>224489.79591836734</c:v>
                </c:pt>
                <c:pt idx="17">
                  <c:v>224489.79591836734</c:v>
                </c:pt>
                <c:pt idx="18">
                  <c:v>226530.61224489796</c:v>
                </c:pt>
                <c:pt idx="19">
                  <c:v>228571.42857142855</c:v>
                </c:pt>
                <c:pt idx="20">
                  <c:v>228571.42857142855</c:v>
                </c:pt>
                <c:pt idx="21">
                  <c:v>218367.3469387755</c:v>
                </c:pt>
                <c:pt idx="22">
                  <c:v>216326.53061224488</c:v>
                </c:pt>
                <c:pt idx="23">
                  <c:v>208163.26530612243</c:v>
                </c:pt>
                <c:pt idx="24">
                  <c:v>200000</c:v>
                </c:pt>
                <c:pt idx="25">
                  <c:v>193877.55102040817</c:v>
                </c:pt>
                <c:pt idx="26">
                  <c:v>183673.46938775509</c:v>
                </c:pt>
                <c:pt idx="27">
                  <c:v>175510.20408163263</c:v>
                </c:pt>
                <c:pt idx="28">
                  <c:v>163265.30612244896</c:v>
                </c:pt>
              </c:numCache>
            </c:numRef>
          </c:val>
          <c:smooth val="0"/>
        </c:ser>
        <c:dLbls>
          <c:showLegendKey val="0"/>
          <c:showVal val="0"/>
          <c:showCatName val="0"/>
          <c:showSerName val="0"/>
          <c:showPercent val="0"/>
          <c:showBubbleSize val="0"/>
        </c:dLbls>
        <c:smooth val="0"/>
        <c:axId val="299632840"/>
        <c:axId val="299632448"/>
      </c:lineChart>
      <c:valAx>
        <c:axId val="299632448"/>
        <c:scaling>
          <c:orientation val="minMax"/>
        </c:scaling>
        <c:delete val="0"/>
        <c:axPos val="l"/>
        <c:majorGridlines>
          <c:spPr>
            <a:ln w="9528">
              <a:solidFill>
                <a:srgbClr val="868686"/>
              </a:solidFill>
              <a:prstDash val="solid"/>
              <a:round/>
            </a:ln>
          </c:spPr>
        </c:majorGridlines>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2840"/>
        <c:crosses val="autoZero"/>
        <c:crossBetween val="between"/>
      </c:valAx>
      <c:catAx>
        <c:axId val="299632840"/>
        <c:scaling>
          <c:orientation val="minMax"/>
        </c:scaling>
        <c:delete val="0"/>
        <c:axPos val="b"/>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2448"/>
        <c:crosses val="autoZero"/>
        <c:auto val="1"/>
        <c:lblAlgn val="ctr"/>
        <c:lblOffset val="100"/>
        <c:noMultiLvlLbl val="0"/>
      </c:cat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a:solidFill>
                <a:srgbClr val="4A7EBB"/>
              </a:solidFill>
              <a:prstDash val="solid"/>
              <a:round/>
            </a:ln>
          </c:spPr>
          <c:marker>
            <c:symbol val="none"/>
          </c:marker>
          <c:val>
            <c:numRef>
              <c:f>'specimen#6'!$C$2:$C$30</c:f>
              <c:numCache>
                <c:formatCode>General</c:formatCode>
                <c:ptCount val="29"/>
                <c:pt idx="0" formatCode="[$-409]General">
                  <c:v>9.6969696969696967E-4</c:v>
                </c:pt>
                <c:pt idx="1">
                  <c:v>1.9393939393939393E-3</c:v>
                </c:pt>
                <c:pt idx="2">
                  <c:v>2.9090909090909093E-3</c:v>
                </c:pt>
                <c:pt idx="3">
                  <c:v>3.8787878787878787E-3</c:v>
                </c:pt>
                <c:pt idx="4">
                  <c:v>4.8484848484848485E-3</c:v>
                </c:pt>
                <c:pt idx="5">
                  <c:v>5.8181818181818187E-3</c:v>
                </c:pt>
                <c:pt idx="6">
                  <c:v>6.787878787878788E-3</c:v>
                </c:pt>
                <c:pt idx="7">
                  <c:v>7.7575757575757574E-3</c:v>
                </c:pt>
                <c:pt idx="8">
                  <c:v>8.7272727272727259E-3</c:v>
                </c:pt>
                <c:pt idx="9">
                  <c:v>5042.424242424242</c:v>
                </c:pt>
                <c:pt idx="10">
                  <c:v>1.0666666666666666E-2</c:v>
                </c:pt>
                <c:pt idx="11">
                  <c:v>1.1636363636363637E-2</c:v>
                </c:pt>
                <c:pt idx="12">
                  <c:v>1.2606060606060605E-2</c:v>
                </c:pt>
                <c:pt idx="13">
                  <c:v>1.3575757575757576E-2</c:v>
                </c:pt>
                <c:pt idx="14">
                  <c:v>1.4545454545454545E-2</c:v>
                </c:pt>
                <c:pt idx="15">
                  <c:v>1.6969696969696971E-2</c:v>
                </c:pt>
                <c:pt idx="16">
                  <c:v>1.9393939393939394E-2</c:v>
                </c:pt>
                <c:pt idx="17">
                  <c:v>2.1818181818181816E-2</c:v>
                </c:pt>
                <c:pt idx="18">
                  <c:v>2.4242424242424242E-2</c:v>
                </c:pt>
                <c:pt idx="19">
                  <c:v>2.9090909090909091E-2</c:v>
                </c:pt>
                <c:pt idx="20">
                  <c:v>3.3939393939393943E-2</c:v>
                </c:pt>
                <c:pt idx="21">
                  <c:v>3.8787878787878788E-2</c:v>
                </c:pt>
                <c:pt idx="22">
                  <c:v>4.3636363636363633E-2</c:v>
                </c:pt>
                <c:pt idx="23">
                  <c:v>4.8484848484848485E-2</c:v>
                </c:pt>
                <c:pt idx="24">
                  <c:v>5.3333333333333337E-2</c:v>
                </c:pt>
                <c:pt idx="25">
                  <c:v>5.8181818181818182E-2</c:v>
                </c:pt>
                <c:pt idx="26">
                  <c:v>6.3030303030303034E-2</c:v>
                </c:pt>
                <c:pt idx="27">
                  <c:v>6.7878787878787886E-2</c:v>
                </c:pt>
                <c:pt idx="28">
                  <c:v>7.2727272727272724E-2</c:v>
                </c:pt>
              </c:numCache>
            </c:numRef>
          </c:val>
          <c:smooth val="0"/>
        </c:ser>
        <c:ser>
          <c:idx val="1"/>
          <c:order val="1"/>
          <c:spPr>
            <a:ln w="28575">
              <a:solidFill>
                <a:srgbClr val="BE4B48"/>
              </a:solidFill>
              <a:prstDash val="solid"/>
              <a:round/>
            </a:ln>
          </c:spPr>
          <c:marker>
            <c:symbol val="none"/>
          </c:marker>
          <c:val>
            <c:numRef>
              <c:f>'specimen#6'!$D$2:$D$30</c:f>
              <c:numCache>
                <c:formatCode>General</c:formatCode>
                <c:ptCount val="29"/>
                <c:pt idx="0">
                  <c:v>34693.877551020407</c:v>
                </c:pt>
                <c:pt idx="1">
                  <c:v>85714.28571428571</c:v>
                </c:pt>
                <c:pt idx="2">
                  <c:v>112244.89795918367</c:v>
                </c:pt>
                <c:pt idx="3">
                  <c:v>132653.06122448979</c:v>
                </c:pt>
                <c:pt idx="4">
                  <c:v>148979.59183673467</c:v>
                </c:pt>
                <c:pt idx="5">
                  <c:v>171428.57142857142</c:v>
                </c:pt>
                <c:pt idx="6">
                  <c:v>197959.18367346938</c:v>
                </c:pt>
                <c:pt idx="7">
                  <c:v>210204.08163265305</c:v>
                </c:pt>
                <c:pt idx="8">
                  <c:v>212244.89795918367</c:v>
                </c:pt>
                <c:pt idx="9">
                  <c:v>212244.89795918367</c:v>
                </c:pt>
                <c:pt idx="10">
                  <c:v>212244.89795918367</c:v>
                </c:pt>
                <c:pt idx="11">
                  <c:v>216326.53061224488</c:v>
                </c:pt>
                <c:pt idx="12">
                  <c:v>216326.53061224488</c:v>
                </c:pt>
                <c:pt idx="13">
                  <c:v>220408.16326530612</c:v>
                </c:pt>
                <c:pt idx="14">
                  <c:v>218367.3469387755</c:v>
                </c:pt>
                <c:pt idx="15">
                  <c:v>222448.97959183672</c:v>
                </c:pt>
                <c:pt idx="16">
                  <c:v>224489.79591836734</c:v>
                </c:pt>
                <c:pt idx="17">
                  <c:v>224489.79591836734</c:v>
                </c:pt>
                <c:pt idx="18">
                  <c:v>226530.61224489796</c:v>
                </c:pt>
                <c:pt idx="19">
                  <c:v>228571.42857142855</c:v>
                </c:pt>
                <c:pt idx="20">
                  <c:v>228571.42857142855</c:v>
                </c:pt>
                <c:pt idx="21">
                  <c:v>218367.3469387755</c:v>
                </c:pt>
                <c:pt idx="22">
                  <c:v>216326.53061224488</c:v>
                </c:pt>
                <c:pt idx="23">
                  <c:v>208163.26530612243</c:v>
                </c:pt>
                <c:pt idx="24">
                  <c:v>200000</c:v>
                </c:pt>
                <c:pt idx="25">
                  <c:v>193877.55102040817</c:v>
                </c:pt>
                <c:pt idx="26">
                  <c:v>183673.46938775509</c:v>
                </c:pt>
                <c:pt idx="27">
                  <c:v>175510.20408163263</c:v>
                </c:pt>
                <c:pt idx="28">
                  <c:v>163265.30612244896</c:v>
                </c:pt>
              </c:numCache>
            </c:numRef>
          </c:val>
          <c:smooth val="0"/>
        </c:ser>
        <c:dLbls>
          <c:showLegendKey val="0"/>
          <c:showVal val="0"/>
          <c:showCatName val="0"/>
          <c:showSerName val="0"/>
          <c:showPercent val="0"/>
          <c:showBubbleSize val="0"/>
        </c:dLbls>
        <c:smooth val="0"/>
        <c:axId val="299634016"/>
        <c:axId val="299633624"/>
      </c:lineChart>
      <c:valAx>
        <c:axId val="299633624"/>
        <c:scaling>
          <c:orientation val="minMax"/>
        </c:scaling>
        <c:delete val="0"/>
        <c:axPos val="l"/>
        <c:majorGridlines>
          <c:spPr>
            <a:ln w="9528">
              <a:solidFill>
                <a:srgbClr val="868686"/>
              </a:solidFill>
              <a:prstDash val="solid"/>
              <a:round/>
            </a:ln>
          </c:spPr>
        </c:majorGridlines>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4016"/>
        <c:crosses val="autoZero"/>
        <c:crossBetween val="between"/>
      </c:valAx>
      <c:catAx>
        <c:axId val="299634016"/>
        <c:scaling>
          <c:orientation val="minMax"/>
        </c:scaling>
        <c:delete val="0"/>
        <c:axPos val="b"/>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3624"/>
        <c:crosses val="autoZero"/>
        <c:auto val="1"/>
        <c:lblAlgn val="ctr"/>
        <c:lblOffset val="100"/>
        <c:noMultiLvlLbl val="0"/>
      </c:cat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3474175138158054E-2"/>
          <c:y val="8.9042057105281097E-2"/>
          <c:w val="0.74516420723882171"/>
          <c:h val="0.83779313161147106"/>
        </c:manualLayout>
      </c:layout>
      <c:lineChart>
        <c:grouping val="standard"/>
        <c:varyColors val="0"/>
        <c:ser>
          <c:idx val="0"/>
          <c:order val="0"/>
          <c:spPr>
            <a:ln w="28803">
              <a:solidFill>
                <a:srgbClr val="004586"/>
              </a:solidFill>
              <a:prstDash val="solid"/>
              <a:round/>
            </a:ln>
          </c:spPr>
          <c:marker>
            <c:symbol val="none"/>
          </c:marker>
          <c:val>
            <c:numRef>
              <c:f>'Specimen_#2'!$A$2:$A$57</c:f>
              <c:numCache>
                <c:formatCode>[$-409]General</c:formatCode>
                <c:ptCount val="56"/>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3.5000000000000003E-2</c:v>
                </c:pt>
                <c:pt idx="16">
                  <c:v>0.04</c:v>
                </c:pt>
                <c:pt idx="17">
                  <c:v>4.4999999999999998E-2</c:v>
                </c:pt>
                <c:pt idx="18">
                  <c:v>0.05</c:v>
                </c:pt>
                <c:pt idx="19">
                  <c:v>0.06</c:v>
                </c:pt>
                <c:pt idx="20">
                  <c:v>7.0000000000000007E-2</c:v>
                </c:pt>
                <c:pt idx="21">
                  <c:v>0.08</c:v>
                </c:pt>
                <c:pt idx="22">
                  <c:v>0.09</c:v>
                </c:pt>
                <c:pt idx="23">
                  <c:v>0.1</c:v>
                </c:pt>
                <c:pt idx="24">
                  <c:v>0.11</c:v>
                </c:pt>
                <c:pt idx="25">
                  <c:v>0.12</c:v>
                </c:pt>
                <c:pt idx="26">
                  <c:v>0.13</c:v>
                </c:pt>
                <c:pt idx="27">
                  <c:v>0.14000000000000001</c:v>
                </c:pt>
                <c:pt idx="28">
                  <c:v>0.15</c:v>
                </c:pt>
                <c:pt idx="29">
                  <c:v>0.16</c:v>
                </c:pt>
                <c:pt idx="30">
                  <c:v>0.17</c:v>
                </c:pt>
                <c:pt idx="31">
                  <c:v>0.18</c:v>
                </c:pt>
                <c:pt idx="32">
                  <c:v>0.19</c:v>
                </c:pt>
                <c:pt idx="33">
                  <c:v>0.2</c:v>
                </c:pt>
                <c:pt idx="34">
                  <c:v>0.21</c:v>
                </c:pt>
                <c:pt idx="35">
                  <c:v>0.22</c:v>
                </c:pt>
                <c:pt idx="36" formatCode="General">
                  <c:v>0.24</c:v>
                </c:pt>
                <c:pt idx="37" formatCode="General">
                  <c:v>0.25</c:v>
                </c:pt>
                <c:pt idx="38" formatCode="General">
                  <c:v>0.26</c:v>
                </c:pt>
                <c:pt idx="39" formatCode="General">
                  <c:v>0.27</c:v>
                </c:pt>
                <c:pt idx="40" formatCode="General">
                  <c:v>0.28000000000000003</c:v>
                </c:pt>
                <c:pt idx="41" formatCode="General">
                  <c:v>0.28999999999999998</c:v>
                </c:pt>
                <c:pt idx="42" formatCode="General">
                  <c:v>0.3</c:v>
                </c:pt>
                <c:pt idx="43" formatCode="General">
                  <c:v>0.31</c:v>
                </c:pt>
                <c:pt idx="44" formatCode="General">
                  <c:v>0.32</c:v>
                </c:pt>
                <c:pt idx="45" formatCode="General">
                  <c:v>0.33</c:v>
                </c:pt>
                <c:pt idx="46" formatCode="General">
                  <c:v>0.34</c:v>
                </c:pt>
                <c:pt idx="47" formatCode="General">
                  <c:v>0.35</c:v>
                </c:pt>
                <c:pt idx="48" formatCode="General">
                  <c:v>0.36</c:v>
                </c:pt>
                <c:pt idx="49" formatCode="General">
                  <c:v>0.37</c:v>
                </c:pt>
                <c:pt idx="50" formatCode="General">
                  <c:v>0.38</c:v>
                </c:pt>
                <c:pt idx="51" formatCode="General">
                  <c:v>0.39</c:v>
                </c:pt>
                <c:pt idx="52" formatCode="General">
                  <c:v>0.4</c:v>
                </c:pt>
                <c:pt idx="53" formatCode="General">
                  <c:v>0.41</c:v>
                </c:pt>
                <c:pt idx="54" formatCode="General">
                  <c:v>0.42</c:v>
                </c:pt>
                <c:pt idx="55" formatCode="General">
                  <c:v>0.43</c:v>
                </c:pt>
              </c:numCache>
            </c:numRef>
          </c:val>
          <c:smooth val="0"/>
        </c:ser>
        <c:ser>
          <c:idx val="1"/>
          <c:order val="1"/>
          <c:spPr>
            <a:ln w="28803">
              <a:solidFill>
                <a:srgbClr val="FF420E"/>
              </a:solidFill>
              <a:prstDash val="solid"/>
              <a:round/>
            </a:ln>
          </c:spPr>
          <c:marker>
            <c:symbol val="none"/>
          </c:marker>
          <c:val>
            <c:numRef>
              <c:f>'Specimen_#2'!$B$2:$B$57</c:f>
              <c:numCache>
                <c:formatCode>General</c:formatCode>
                <c:ptCount val="56"/>
                <c:pt idx="0">
                  <c:v>1500</c:v>
                </c:pt>
                <c:pt idx="1">
                  <c:v>2200</c:v>
                </c:pt>
                <c:pt idx="2">
                  <c:v>4000</c:v>
                </c:pt>
                <c:pt idx="3">
                  <c:v>4500</c:v>
                </c:pt>
                <c:pt idx="4">
                  <c:v>4700</c:v>
                </c:pt>
                <c:pt idx="5">
                  <c:v>5000</c:v>
                </c:pt>
                <c:pt idx="6">
                  <c:v>5000</c:v>
                </c:pt>
                <c:pt idx="7">
                  <c:v>5100</c:v>
                </c:pt>
                <c:pt idx="8">
                  <c:v>5200</c:v>
                </c:pt>
                <c:pt idx="9">
                  <c:v>5300</c:v>
                </c:pt>
                <c:pt idx="10">
                  <c:v>5400</c:v>
                </c:pt>
                <c:pt idx="11">
                  <c:v>5500</c:v>
                </c:pt>
                <c:pt idx="12">
                  <c:v>5500</c:v>
                </c:pt>
                <c:pt idx="13">
                  <c:v>5500</c:v>
                </c:pt>
                <c:pt idx="14">
                  <c:v>5500</c:v>
                </c:pt>
                <c:pt idx="15">
                  <c:v>5500</c:v>
                </c:pt>
                <c:pt idx="16">
                  <c:v>5600</c:v>
                </c:pt>
                <c:pt idx="17">
                  <c:v>5700</c:v>
                </c:pt>
                <c:pt idx="18">
                  <c:v>5600</c:v>
                </c:pt>
                <c:pt idx="19">
                  <c:v>5600</c:v>
                </c:pt>
                <c:pt idx="20">
                  <c:v>5600</c:v>
                </c:pt>
                <c:pt idx="21">
                  <c:v>5600</c:v>
                </c:pt>
                <c:pt idx="22">
                  <c:v>5600</c:v>
                </c:pt>
                <c:pt idx="23">
                  <c:v>5600</c:v>
                </c:pt>
                <c:pt idx="24">
                  <c:v>5500</c:v>
                </c:pt>
                <c:pt idx="25">
                  <c:v>5500</c:v>
                </c:pt>
                <c:pt idx="26">
                  <c:v>5500</c:v>
                </c:pt>
                <c:pt idx="27">
                  <c:v>5400</c:v>
                </c:pt>
                <c:pt idx="28">
                  <c:v>5400</c:v>
                </c:pt>
                <c:pt idx="29">
                  <c:v>5400</c:v>
                </c:pt>
                <c:pt idx="30">
                  <c:v>5300</c:v>
                </c:pt>
                <c:pt idx="31">
                  <c:v>5300</c:v>
                </c:pt>
                <c:pt idx="32">
                  <c:v>5300</c:v>
                </c:pt>
                <c:pt idx="33">
                  <c:v>5300</c:v>
                </c:pt>
                <c:pt idx="34">
                  <c:v>5300</c:v>
                </c:pt>
                <c:pt idx="35">
                  <c:v>5300</c:v>
                </c:pt>
                <c:pt idx="36">
                  <c:v>5300</c:v>
                </c:pt>
                <c:pt idx="37">
                  <c:v>5300</c:v>
                </c:pt>
                <c:pt idx="38">
                  <c:v>5300</c:v>
                </c:pt>
                <c:pt idx="39">
                  <c:v>5300</c:v>
                </c:pt>
                <c:pt idx="40">
                  <c:v>5200</c:v>
                </c:pt>
                <c:pt idx="41">
                  <c:v>5200</c:v>
                </c:pt>
                <c:pt idx="42">
                  <c:v>5100</c:v>
                </c:pt>
                <c:pt idx="43">
                  <c:v>5100</c:v>
                </c:pt>
                <c:pt idx="44">
                  <c:v>5000</c:v>
                </c:pt>
                <c:pt idx="45">
                  <c:v>5000</c:v>
                </c:pt>
                <c:pt idx="46">
                  <c:v>4900</c:v>
                </c:pt>
                <c:pt idx="47">
                  <c:v>4900</c:v>
                </c:pt>
                <c:pt idx="48">
                  <c:v>4800</c:v>
                </c:pt>
                <c:pt idx="49">
                  <c:v>4800</c:v>
                </c:pt>
                <c:pt idx="50">
                  <c:v>4700</c:v>
                </c:pt>
                <c:pt idx="51">
                  <c:v>4700</c:v>
                </c:pt>
                <c:pt idx="52">
                  <c:v>4600</c:v>
                </c:pt>
                <c:pt idx="53">
                  <c:v>4600</c:v>
                </c:pt>
                <c:pt idx="54">
                  <c:v>4575</c:v>
                </c:pt>
                <c:pt idx="55">
                  <c:v>4550</c:v>
                </c:pt>
              </c:numCache>
            </c:numRef>
          </c:val>
          <c:smooth val="0"/>
        </c:ser>
        <c:ser>
          <c:idx val="2"/>
          <c:order val="2"/>
          <c:spPr>
            <a:ln w="28803">
              <a:solidFill>
                <a:srgbClr val="FFD320"/>
              </a:solidFill>
              <a:prstDash val="solid"/>
              <a:round/>
            </a:ln>
          </c:spPr>
          <c:marker>
            <c:symbol val="none"/>
          </c:marker>
          <c:val>
            <c:numRef>
              <c:f>'Specimen_#2'!$C$2:$C$57</c:f>
              <c:numCache>
                <c:formatCode>0.000</c:formatCode>
                <c:ptCount val="56"/>
                <c:pt idx="0">
                  <c:v>9.4117647058823499E-4</c:v>
                </c:pt>
                <c:pt idx="1">
                  <c:v>1.88235294117647E-3</c:v>
                </c:pt>
                <c:pt idx="2">
                  <c:v>2.82352941176471E-3</c:v>
                </c:pt>
                <c:pt idx="3">
                  <c:v>3.76470588235294E-3</c:v>
                </c:pt>
                <c:pt idx="4">
                  <c:v>4.7058823529411804E-3</c:v>
                </c:pt>
                <c:pt idx="5">
                  <c:v>5.6470588235294104E-3</c:v>
                </c:pt>
                <c:pt idx="6">
                  <c:v>6.58823529411765E-3</c:v>
                </c:pt>
                <c:pt idx="7">
                  <c:v>7.52941176470588E-3</c:v>
                </c:pt>
                <c:pt idx="8">
                  <c:v>8.4705882352941204E-3</c:v>
                </c:pt>
                <c:pt idx="9">
                  <c:v>9.4117647058823504E-3</c:v>
                </c:pt>
                <c:pt idx="10">
                  <c:v>1.0352941176470599E-2</c:v>
                </c:pt>
                <c:pt idx="11">
                  <c:v>1.12941176470588E-2</c:v>
                </c:pt>
                <c:pt idx="12">
                  <c:v>1.2235294117647099E-2</c:v>
                </c:pt>
                <c:pt idx="13">
                  <c:v>1.31764705882353E-2</c:v>
                </c:pt>
                <c:pt idx="14">
                  <c:v>1.41176470588235E-2</c:v>
                </c:pt>
                <c:pt idx="15">
                  <c:v>1.6470588235294101E-2</c:v>
                </c:pt>
                <c:pt idx="16">
                  <c:v>1.8823529411764701E-2</c:v>
                </c:pt>
                <c:pt idx="17">
                  <c:v>2.11764705882353E-2</c:v>
                </c:pt>
                <c:pt idx="18">
                  <c:v>2.3529411764705899E-2</c:v>
                </c:pt>
                <c:pt idx="19">
                  <c:v>2.8235294117647101E-2</c:v>
                </c:pt>
                <c:pt idx="20">
                  <c:v>3.2941176470588203E-2</c:v>
                </c:pt>
                <c:pt idx="21">
                  <c:v>3.7647058823529402E-2</c:v>
                </c:pt>
                <c:pt idx="22">
                  <c:v>4.23529411764706E-2</c:v>
                </c:pt>
                <c:pt idx="23">
                  <c:v>4.7058823529411799E-2</c:v>
                </c:pt>
                <c:pt idx="24">
                  <c:v>5.17647058823529E-2</c:v>
                </c:pt>
                <c:pt idx="25">
                  <c:v>5.6470588235294099E-2</c:v>
                </c:pt>
                <c:pt idx="26">
                  <c:v>6.1176470588235297E-2</c:v>
                </c:pt>
                <c:pt idx="27">
                  <c:v>6.5882352941176503E-2</c:v>
                </c:pt>
                <c:pt idx="28">
                  <c:v>7.0588235294117604E-2</c:v>
                </c:pt>
                <c:pt idx="29">
                  <c:v>7.5294117647058803E-2</c:v>
                </c:pt>
                <c:pt idx="30">
                  <c:v>0.08</c:v>
                </c:pt>
                <c:pt idx="31">
                  <c:v>8.47058823529412E-2</c:v>
                </c:pt>
                <c:pt idx="32">
                  <c:v>8.9411764705882399E-2</c:v>
                </c:pt>
                <c:pt idx="33">
                  <c:v>9.41176470588235E-2</c:v>
                </c:pt>
                <c:pt idx="34">
                  <c:v>9.8823529411764699E-2</c:v>
                </c:pt>
                <c:pt idx="35">
                  <c:v>0.10352941176470599</c:v>
                </c:pt>
                <c:pt idx="36">
                  <c:v>0.112941176470588</c:v>
                </c:pt>
                <c:pt idx="37">
                  <c:v>0.11764705882352899</c:v>
                </c:pt>
                <c:pt idx="38">
                  <c:v>0.122352941176471</c:v>
                </c:pt>
                <c:pt idx="39">
                  <c:v>0.127058823529412</c:v>
                </c:pt>
                <c:pt idx="40">
                  <c:v>0.13176470588235301</c:v>
                </c:pt>
                <c:pt idx="41">
                  <c:v>0.13647058823529401</c:v>
                </c:pt>
                <c:pt idx="42">
                  <c:v>0.14117647058823499</c:v>
                </c:pt>
                <c:pt idx="43">
                  <c:v>0.14588235294117599</c:v>
                </c:pt>
                <c:pt idx="44">
                  <c:v>0.15058823529411799</c:v>
                </c:pt>
                <c:pt idx="45">
                  <c:v>0.155294117647059</c:v>
                </c:pt>
                <c:pt idx="46">
                  <c:v>0.16</c:v>
                </c:pt>
                <c:pt idx="47">
                  <c:v>0.16470588235294101</c:v>
                </c:pt>
                <c:pt idx="48">
                  <c:v>0.16941176470588201</c:v>
                </c:pt>
                <c:pt idx="49">
                  <c:v>0.17411764705882399</c:v>
                </c:pt>
                <c:pt idx="50">
                  <c:v>0.17882352941176499</c:v>
                </c:pt>
                <c:pt idx="51">
                  <c:v>0.183529411764706</c:v>
                </c:pt>
                <c:pt idx="52">
                  <c:v>0.188235294117647</c:v>
                </c:pt>
                <c:pt idx="53">
                  <c:v>0.19294117647058801</c:v>
                </c:pt>
                <c:pt idx="54">
                  <c:v>0.19764705882352901</c:v>
                </c:pt>
                <c:pt idx="55">
                  <c:v>0.20235294117647101</c:v>
                </c:pt>
              </c:numCache>
            </c:numRef>
          </c:val>
          <c:smooth val="0"/>
        </c:ser>
        <c:ser>
          <c:idx val="3"/>
          <c:order val="3"/>
          <c:spPr>
            <a:ln w="28803">
              <a:solidFill>
                <a:srgbClr val="579D1C"/>
              </a:solidFill>
              <a:prstDash val="solid"/>
              <a:round/>
            </a:ln>
          </c:spPr>
          <c:marker>
            <c:symbol val="none"/>
          </c:marker>
          <c:val>
            <c:numRef>
              <c:f>'Specimen_#2'!$D$2:$D$57</c:f>
              <c:numCache>
                <c:formatCode>General</c:formatCode>
                <c:ptCount val="56"/>
                <c:pt idx="0">
                  <c:v>30612.244897959201</c:v>
                </c:pt>
                <c:pt idx="1">
                  <c:v>44897.959183673498</c:v>
                </c:pt>
                <c:pt idx="2">
                  <c:v>81632.653061224497</c:v>
                </c:pt>
                <c:pt idx="3">
                  <c:v>91836.734693877501</c:v>
                </c:pt>
                <c:pt idx="4">
                  <c:v>95918.367346938801</c:v>
                </c:pt>
                <c:pt idx="5">
                  <c:v>102040.816326531</c:v>
                </c:pt>
                <c:pt idx="6">
                  <c:v>102040.816326531</c:v>
                </c:pt>
                <c:pt idx="7">
                  <c:v>104081.63265306099</c:v>
                </c:pt>
                <c:pt idx="8">
                  <c:v>106122.44897959199</c:v>
                </c:pt>
                <c:pt idx="9">
                  <c:v>108163.265306122</c:v>
                </c:pt>
                <c:pt idx="10">
                  <c:v>110204.081632653</c:v>
                </c:pt>
                <c:pt idx="11">
                  <c:v>112244.897959184</c:v>
                </c:pt>
                <c:pt idx="12">
                  <c:v>112244.897959184</c:v>
                </c:pt>
                <c:pt idx="13">
                  <c:v>112244.897959184</c:v>
                </c:pt>
                <c:pt idx="14">
                  <c:v>112244.897959184</c:v>
                </c:pt>
                <c:pt idx="15">
                  <c:v>112244.897959184</c:v>
                </c:pt>
                <c:pt idx="16">
                  <c:v>114285.714285714</c:v>
                </c:pt>
                <c:pt idx="17">
                  <c:v>116326.530612245</c:v>
                </c:pt>
                <c:pt idx="18">
                  <c:v>114285.714285714</c:v>
                </c:pt>
                <c:pt idx="19">
                  <c:v>114285.714285714</c:v>
                </c:pt>
                <c:pt idx="20">
                  <c:v>114285.714285714</c:v>
                </c:pt>
                <c:pt idx="21">
                  <c:v>114285.714285714</c:v>
                </c:pt>
                <c:pt idx="22">
                  <c:v>114285.714285714</c:v>
                </c:pt>
                <c:pt idx="23">
                  <c:v>114285.714285714</c:v>
                </c:pt>
                <c:pt idx="24">
                  <c:v>112244.897959184</c:v>
                </c:pt>
                <c:pt idx="25">
                  <c:v>112244.897959184</c:v>
                </c:pt>
                <c:pt idx="26">
                  <c:v>112244.897959184</c:v>
                </c:pt>
                <c:pt idx="27">
                  <c:v>110204.081632653</c:v>
                </c:pt>
                <c:pt idx="28">
                  <c:v>110204.081632653</c:v>
                </c:pt>
                <c:pt idx="29">
                  <c:v>110204.081632653</c:v>
                </c:pt>
                <c:pt idx="30">
                  <c:v>108163.265306122</c:v>
                </c:pt>
                <c:pt idx="31">
                  <c:v>108163.265306122</c:v>
                </c:pt>
                <c:pt idx="32">
                  <c:v>108163.265306122</c:v>
                </c:pt>
                <c:pt idx="33">
                  <c:v>108163.265306122</c:v>
                </c:pt>
                <c:pt idx="34">
                  <c:v>108163.265306122</c:v>
                </c:pt>
                <c:pt idx="35">
                  <c:v>108163.265306122</c:v>
                </c:pt>
                <c:pt idx="36">
                  <c:v>108163.265306122</c:v>
                </c:pt>
                <c:pt idx="37">
                  <c:v>108163.265306122</c:v>
                </c:pt>
                <c:pt idx="38">
                  <c:v>108163.265306122</c:v>
                </c:pt>
                <c:pt idx="39">
                  <c:v>108163.265306122</c:v>
                </c:pt>
                <c:pt idx="40">
                  <c:v>106122.44897959199</c:v>
                </c:pt>
                <c:pt idx="41">
                  <c:v>106122.44897959199</c:v>
                </c:pt>
                <c:pt idx="42">
                  <c:v>104081.63265306099</c:v>
                </c:pt>
                <c:pt idx="43">
                  <c:v>104081.63265306099</c:v>
                </c:pt>
                <c:pt idx="44">
                  <c:v>102040.816326531</c:v>
                </c:pt>
                <c:pt idx="45">
                  <c:v>102040.816326531</c:v>
                </c:pt>
                <c:pt idx="46">
                  <c:v>100000</c:v>
                </c:pt>
                <c:pt idx="47">
                  <c:v>100000</c:v>
                </c:pt>
                <c:pt idx="48">
                  <c:v>97959.183673469393</c:v>
                </c:pt>
                <c:pt idx="49">
                  <c:v>97959.183673469393</c:v>
                </c:pt>
                <c:pt idx="50">
                  <c:v>95918.367346938801</c:v>
                </c:pt>
                <c:pt idx="51">
                  <c:v>95918.367346938801</c:v>
                </c:pt>
                <c:pt idx="52">
                  <c:v>93877.551020408195</c:v>
                </c:pt>
                <c:pt idx="53">
                  <c:v>93877.551020408195</c:v>
                </c:pt>
                <c:pt idx="54">
                  <c:v>93367.346938775503</c:v>
                </c:pt>
                <c:pt idx="55">
                  <c:v>92857.142857142899</c:v>
                </c:pt>
              </c:numCache>
            </c:numRef>
          </c:val>
          <c:smooth val="0"/>
        </c:ser>
        <c:dLbls>
          <c:showLegendKey val="0"/>
          <c:showVal val="0"/>
          <c:showCatName val="0"/>
          <c:showSerName val="0"/>
          <c:showPercent val="0"/>
          <c:showBubbleSize val="0"/>
        </c:dLbls>
        <c:smooth val="0"/>
        <c:axId val="297541656"/>
        <c:axId val="297541272"/>
      </c:lineChart>
      <c:valAx>
        <c:axId val="297541272"/>
        <c:scaling>
          <c:orientation val="minMax"/>
        </c:scaling>
        <c:delete val="0"/>
        <c:axPos val="l"/>
        <c:majorGridlines>
          <c:spPr>
            <a:ln w="9528">
              <a:solidFill>
                <a:srgbClr val="B3B3B3"/>
              </a:solidFill>
              <a:prstDash val="solid"/>
              <a:round/>
            </a:ln>
          </c:spPr>
        </c:majorGridlines>
        <c:numFmt formatCode="[$-409]General" sourceLinked="1"/>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7541656"/>
        <c:crosses val="autoZero"/>
        <c:crossBetween val="between"/>
      </c:valAx>
      <c:catAx>
        <c:axId val="297541656"/>
        <c:scaling>
          <c:orientation val="minMax"/>
        </c:scaling>
        <c:delete val="0"/>
        <c:axPos val="b"/>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7541272"/>
        <c:crosses val="autoZero"/>
        <c:auto val="1"/>
        <c:lblAlgn val="ctr"/>
        <c:lblOffset val="100"/>
        <c:noMultiLvlLbl val="0"/>
      </c:catAx>
      <c:spPr>
        <a:noFill/>
        <a:ln w="9528">
          <a:solidFill>
            <a:srgbClr val="B3B3B3"/>
          </a:solidFill>
          <a:prstDash val="solid"/>
          <a:round/>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a:noFill/>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3474175138158054E-2"/>
          <c:y val="8.9042057105281097E-2"/>
          <c:w val="0.74516420723882193"/>
          <c:h val="0.83779313161147151"/>
        </c:manualLayout>
      </c:layout>
      <c:lineChart>
        <c:grouping val="standard"/>
        <c:varyColors val="0"/>
        <c:ser>
          <c:idx val="0"/>
          <c:order val="0"/>
          <c:spPr>
            <a:ln w="28803">
              <a:solidFill>
                <a:srgbClr val="004586"/>
              </a:solidFill>
              <a:prstDash val="solid"/>
              <a:round/>
            </a:ln>
          </c:spPr>
          <c:marker>
            <c:symbol val="none"/>
          </c:marker>
          <c:val>
            <c:numRef>
              <c:f>'Specimen_#2'!$A$2:$A$57</c:f>
              <c:numCache>
                <c:formatCode>[$-409]General</c:formatCode>
                <c:ptCount val="56"/>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3.5000000000000003E-2</c:v>
                </c:pt>
                <c:pt idx="16">
                  <c:v>0.04</c:v>
                </c:pt>
                <c:pt idx="17">
                  <c:v>4.4999999999999998E-2</c:v>
                </c:pt>
                <c:pt idx="18">
                  <c:v>0.05</c:v>
                </c:pt>
                <c:pt idx="19">
                  <c:v>0.06</c:v>
                </c:pt>
                <c:pt idx="20">
                  <c:v>7.0000000000000007E-2</c:v>
                </c:pt>
                <c:pt idx="21">
                  <c:v>0.08</c:v>
                </c:pt>
                <c:pt idx="22">
                  <c:v>0.09</c:v>
                </c:pt>
                <c:pt idx="23">
                  <c:v>0.1</c:v>
                </c:pt>
                <c:pt idx="24">
                  <c:v>0.11</c:v>
                </c:pt>
                <c:pt idx="25">
                  <c:v>0.12</c:v>
                </c:pt>
                <c:pt idx="26">
                  <c:v>0.13</c:v>
                </c:pt>
                <c:pt idx="27">
                  <c:v>0.14000000000000001</c:v>
                </c:pt>
                <c:pt idx="28">
                  <c:v>0.15</c:v>
                </c:pt>
                <c:pt idx="29">
                  <c:v>0.16</c:v>
                </c:pt>
                <c:pt idx="30">
                  <c:v>0.17</c:v>
                </c:pt>
                <c:pt idx="31">
                  <c:v>0.18</c:v>
                </c:pt>
                <c:pt idx="32">
                  <c:v>0.19</c:v>
                </c:pt>
                <c:pt idx="33">
                  <c:v>0.2</c:v>
                </c:pt>
                <c:pt idx="34">
                  <c:v>0.21</c:v>
                </c:pt>
                <c:pt idx="35">
                  <c:v>0.22</c:v>
                </c:pt>
                <c:pt idx="36" formatCode="General">
                  <c:v>0.24</c:v>
                </c:pt>
                <c:pt idx="37" formatCode="General">
                  <c:v>0.25</c:v>
                </c:pt>
                <c:pt idx="38" formatCode="General">
                  <c:v>0.26</c:v>
                </c:pt>
                <c:pt idx="39" formatCode="General">
                  <c:v>0.27</c:v>
                </c:pt>
                <c:pt idx="40" formatCode="General">
                  <c:v>0.28000000000000003</c:v>
                </c:pt>
                <c:pt idx="41" formatCode="General">
                  <c:v>0.28999999999999998</c:v>
                </c:pt>
                <c:pt idx="42" formatCode="General">
                  <c:v>0.3</c:v>
                </c:pt>
                <c:pt idx="43" formatCode="General">
                  <c:v>0.31</c:v>
                </c:pt>
                <c:pt idx="44" formatCode="General">
                  <c:v>0.32</c:v>
                </c:pt>
                <c:pt idx="45" formatCode="General">
                  <c:v>0.33</c:v>
                </c:pt>
                <c:pt idx="46" formatCode="General">
                  <c:v>0.34</c:v>
                </c:pt>
                <c:pt idx="47" formatCode="General">
                  <c:v>0.35</c:v>
                </c:pt>
                <c:pt idx="48" formatCode="General">
                  <c:v>0.36</c:v>
                </c:pt>
                <c:pt idx="49" formatCode="General">
                  <c:v>0.37</c:v>
                </c:pt>
                <c:pt idx="50" formatCode="General">
                  <c:v>0.38</c:v>
                </c:pt>
                <c:pt idx="51" formatCode="General">
                  <c:v>0.39</c:v>
                </c:pt>
                <c:pt idx="52" formatCode="General">
                  <c:v>0.4</c:v>
                </c:pt>
                <c:pt idx="53" formatCode="General">
                  <c:v>0.41</c:v>
                </c:pt>
                <c:pt idx="54" formatCode="General">
                  <c:v>0.42</c:v>
                </c:pt>
                <c:pt idx="55" formatCode="General">
                  <c:v>0.43</c:v>
                </c:pt>
              </c:numCache>
            </c:numRef>
          </c:val>
          <c:smooth val="0"/>
        </c:ser>
        <c:ser>
          <c:idx val="1"/>
          <c:order val="1"/>
          <c:spPr>
            <a:ln w="28803">
              <a:solidFill>
                <a:srgbClr val="FF420E"/>
              </a:solidFill>
              <a:prstDash val="solid"/>
              <a:round/>
            </a:ln>
          </c:spPr>
          <c:marker>
            <c:symbol val="none"/>
          </c:marker>
          <c:val>
            <c:numRef>
              <c:f>'Specimen_#2'!$B$2:$B$57</c:f>
              <c:numCache>
                <c:formatCode>General</c:formatCode>
                <c:ptCount val="56"/>
                <c:pt idx="0">
                  <c:v>1500</c:v>
                </c:pt>
                <c:pt idx="1">
                  <c:v>2200</c:v>
                </c:pt>
                <c:pt idx="2">
                  <c:v>4000</c:v>
                </c:pt>
                <c:pt idx="3">
                  <c:v>4500</c:v>
                </c:pt>
                <c:pt idx="4">
                  <c:v>4700</c:v>
                </c:pt>
                <c:pt idx="5">
                  <c:v>5000</c:v>
                </c:pt>
                <c:pt idx="6">
                  <c:v>5000</c:v>
                </c:pt>
                <c:pt idx="7">
                  <c:v>5100</c:v>
                </c:pt>
                <c:pt idx="8">
                  <c:v>5200</c:v>
                </c:pt>
                <c:pt idx="9">
                  <c:v>5300</c:v>
                </c:pt>
                <c:pt idx="10">
                  <c:v>5400</c:v>
                </c:pt>
                <c:pt idx="11">
                  <c:v>5500</c:v>
                </c:pt>
                <c:pt idx="12">
                  <c:v>5500</c:v>
                </c:pt>
                <c:pt idx="13">
                  <c:v>5500</c:v>
                </c:pt>
                <c:pt idx="14">
                  <c:v>5500</c:v>
                </c:pt>
                <c:pt idx="15">
                  <c:v>5500</c:v>
                </c:pt>
                <c:pt idx="16">
                  <c:v>5600</c:v>
                </c:pt>
                <c:pt idx="17">
                  <c:v>5700</c:v>
                </c:pt>
                <c:pt idx="18">
                  <c:v>5600</c:v>
                </c:pt>
                <c:pt idx="19">
                  <c:v>5600</c:v>
                </c:pt>
                <c:pt idx="20">
                  <c:v>5600</c:v>
                </c:pt>
                <c:pt idx="21">
                  <c:v>5600</c:v>
                </c:pt>
                <c:pt idx="22">
                  <c:v>5600</c:v>
                </c:pt>
                <c:pt idx="23">
                  <c:v>5600</c:v>
                </c:pt>
                <c:pt idx="24">
                  <c:v>5500</c:v>
                </c:pt>
                <c:pt idx="25">
                  <c:v>5500</c:v>
                </c:pt>
                <c:pt idx="26">
                  <c:v>5500</c:v>
                </c:pt>
                <c:pt idx="27">
                  <c:v>5400</c:v>
                </c:pt>
                <c:pt idx="28">
                  <c:v>5400</c:v>
                </c:pt>
                <c:pt idx="29">
                  <c:v>5400</c:v>
                </c:pt>
                <c:pt idx="30">
                  <c:v>5300</c:v>
                </c:pt>
                <c:pt idx="31">
                  <c:v>5300</c:v>
                </c:pt>
                <c:pt idx="32">
                  <c:v>5300</c:v>
                </c:pt>
                <c:pt idx="33">
                  <c:v>5300</c:v>
                </c:pt>
                <c:pt idx="34">
                  <c:v>5300</c:v>
                </c:pt>
                <c:pt idx="35">
                  <c:v>5300</c:v>
                </c:pt>
                <c:pt idx="36">
                  <c:v>5300</c:v>
                </c:pt>
                <c:pt idx="37">
                  <c:v>5300</c:v>
                </c:pt>
                <c:pt idx="38">
                  <c:v>5300</c:v>
                </c:pt>
                <c:pt idx="39">
                  <c:v>5300</c:v>
                </c:pt>
                <c:pt idx="40">
                  <c:v>5200</c:v>
                </c:pt>
                <c:pt idx="41">
                  <c:v>5200</c:v>
                </c:pt>
                <c:pt idx="42">
                  <c:v>5100</c:v>
                </c:pt>
                <c:pt idx="43">
                  <c:v>5100</c:v>
                </c:pt>
                <c:pt idx="44">
                  <c:v>5000</c:v>
                </c:pt>
                <c:pt idx="45">
                  <c:v>5000</c:v>
                </c:pt>
                <c:pt idx="46">
                  <c:v>4900</c:v>
                </c:pt>
                <c:pt idx="47">
                  <c:v>4900</c:v>
                </c:pt>
                <c:pt idx="48">
                  <c:v>4800</c:v>
                </c:pt>
                <c:pt idx="49">
                  <c:v>4800</c:v>
                </c:pt>
                <c:pt idx="50">
                  <c:v>4700</c:v>
                </c:pt>
                <c:pt idx="51">
                  <c:v>4700</c:v>
                </c:pt>
                <c:pt idx="52">
                  <c:v>4600</c:v>
                </c:pt>
                <c:pt idx="53">
                  <c:v>4600</c:v>
                </c:pt>
                <c:pt idx="54">
                  <c:v>4575</c:v>
                </c:pt>
                <c:pt idx="55">
                  <c:v>4550</c:v>
                </c:pt>
              </c:numCache>
            </c:numRef>
          </c:val>
          <c:smooth val="0"/>
        </c:ser>
        <c:ser>
          <c:idx val="2"/>
          <c:order val="2"/>
          <c:spPr>
            <a:ln w="28803">
              <a:solidFill>
                <a:srgbClr val="FFD320"/>
              </a:solidFill>
              <a:prstDash val="solid"/>
              <a:round/>
            </a:ln>
          </c:spPr>
          <c:marker>
            <c:symbol val="none"/>
          </c:marker>
          <c:val>
            <c:numRef>
              <c:f>'Specimen_#2'!$C$2:$C$57</c:f>
              <c:numCache>
                <c:formatCode>0.000</c:formatCode>
                <c:ptCount val="56"/>
                <c:pt idx="0">
                  <c:v>9.4117647058823499E-4</c:v>
                </c:pt>
                <c:pt idx="1">
                  <c:v>1.88235294117647E-3</c:v>
                </c:pt>
                <c:pt idx="2">
                  <c:v>2.82352941176471E-3</c:v>
                </c:pt>
                <c:pt idx="3">
                  <c:v>3.76470588235294E-3</c:v>
                </c:pt>
                <c:pt idx="4">
                  <c:v>4.7058823529411804E-3</c:v>
                </c:pt>
                <c:pt idx="5">
                  <c:v>5.6470588235294104E-3</c:v>
                </c:pt>
                <c:pt idx="6">
                  <c:v>6.58823529411765E-3</c:v>
                </c:pt>
                <c:pt idx="7">
                  <c:v>7.52941176470588E-3</c:v>
                </c:pt>
                <c:pt idx="8">
                  <c:v>8.4705882352941204E-3</c:v>
                </c:pt>
                <c:pt idx="9">
                  <c:v>9.4117647058823504E-3</c:v>
                </c:pt>
                <c:pt idx="10">
                  <c:v>1.0352941176470599E-2</c:v>
                </c:pt>
                <c:pt idx="11">
                  <c:v>1.12941176470588E-2</c:v>
                </c:pt>
                <c:pt idx="12">
                  <c:v>1.2235294117647099E-2</c:v>
                </c:pt>
                <c:pt idx="13">
                  <c:v>1.31764705882353E-2</c:v>
                </c:pt>
                <c:pt idx="14">
                  <c:v>1.41176470588235E-2</c:v>
                </c:pt>
                <c:pt idx="15">
                  <c:v>1.6470588235294101E-2</c:v>
                </c:pt>
                <c:pt idx="16">
                  <c:v>1.8823529411764701E-2</c:v>
                </c:pt>
                <c:pt idx="17">
                  <c:v>2.11764705882353E-2</c:v>
                </c:pt>
                <c:pt idx="18">
                  <c:v>2.3529411764705899E-2</c:v>
                </c:pt>
                <c:pt idx="19">
                  <c:v>2.8235294117647101E-2</c:v>
                </c:pt>
                <c:pt idx="20">
                  <c:v>3.2941176470588203E-2</c:v>
                </c:pt>
                <c:pt idx="21">
                  <c:v>3.7647058823529402E-2</c:v>
                </c:pt>
                <c:pt idx="22">
                  <c:v>4.23529411764706E-2</c:v>
                </c:pt>
                <c:pt idx="23">
                  <c:v>4.7058823529411799E-2</c:v>
                </c:pt>
                <c:pt idx="24">
                  <c:v>5.17647058823529E-2</c:v>
                </c:pt>
                <c:pt idx="25">
                  <c:v>5.6470588235294099E-2</c:v>
                </c:pt>
                <c:pt idx="26">
                  <c:v>6.1176470588235297E-2</c:v>
                </c:pt>
                <c:pt idx="27">
                  <c:v>6.5882352941176503E-2</c:v>
                </c:pt>
                <c:pt idx="28">
                  <c:v>7.0588235294117604E-2</c:v>
                </c:pt>
                <c:pt idx="29">
                  <c:v>7.5294117647058803E-2</c:v>
                </c:pt>
                <c:pt idx="30">
                  <c:v>0.08</c:v>
                </c:pt>
                <c:pt idx="31">
                  <c:v>8.47058823529412E-2</c:v>
                </c:pt>
                <c:pt idx="32">
                  <c:v>8.9411764705882399E-2</c:v>
                </c:pt>
                <c:pt idx="33">
                  <c:v>9.41176470588235E-2</c:v>
                </c:pt>
                <c:pt idx="34">
                  <c:v>9.8823529411764699E-2</c:v>
                </c:pt>
                <c:pt idx="35">
                  <c:v>0.10352941176470599</c:v>
                </c:pt>
                <c:pt idx="36">
                  <c:v>0.112941176470588</c:v>
                </c:pt>
                <c:pt idx="37">
                  <c:v>0.11764705882352899</c:v>
                </c:pt>
                <c:pt idx="38">
                  <c:v>0.122352941176471</c:v>
                </c:pt>
                <c:pt idx="39">
                  <c:v>0.127058823529412</c:v>
                </c:pt>
                <c:pt idx="40">
                  <c:v>0.13176470588235301</c:v>
                </c:pt>
                <c:pt idx="41">
                  <c:v>0.13647058823529401</c:v>
                </c:pt>
                <c:pt idx="42">
                  <c:v>0.14117647058823499</c:v>
                </c:pt>
                <c:pt idx="43">
                  <c:v>0.14588235294117599</c:v>
                </c:pt>
                <c:pt idx="44">
                  <c:v>0.15058823529411799</c:v>
                </c:pt>
                <c:pt idx="45">
                  <c:v>0.155294117647059</c:v>
                </c:pt>
                <c:pt idx="46">
                  <c:v>0.16</c:v>
                </c:pt>
                <c:pt idx="47">
                  <c:v>0.16470588235294101</c:v>
                </c:pt>
                <c:pt idx="48">
                  <c:v>0.16941176470588201</c:v>
                </c:pt>
                <c:pt idx="49">
                  <c:v>0.17411764705882399</c:v>
                </c:pt>
                <c:pt idx="50">
                  <c:v>0.17882352941176499</c:v>
                </c:pt>
                <c:pt idx="51">
                  <c:v>0.183529411764706</c:v>
                </c:pt>
                <c:pt idx="52">
                  <c:v>0.188235294117647</c:v>
                </c:pt>
                <c:pt idx="53">
                  <c:v>0.19294117647058801</c:v>
                </c:pt>
                <c:pt idx="54">
                  <c:v>0.19764705882352901</c:v>
                </c:pt>
                <c:pt idx="55">
                  <c:v>0.20235294117647101</c:v>
                </c:pt>
              </c:numCache>
            </c:numRef>
          </c:val>
          <c:smooth val="0"/>
        </c:ser>
        <c:ser>
          <c:idx val="3"/>
          <c:order val="3"/>
          <c:spPr>
            <a:ln w="28803">
              <a:solidFill>
                <a:srgbClr val="579D1C"/>
              </a:solidFill>
              <a:prstDash val="solid"/>
              <a:round/>
            </a:ln>
          </c:spPr>
          <c:marker>
            <c:symbol val="none"/>
          </c:marker>
          <c:val>
            <c:numRef>
              <c:f>'Specimen_#2'!$D$2:$D$57</c:f>
              <c:numCache>
                <c:formatCode>General</c:formatCode>
                <c:ptCount val="56"/>
                <c:pt idx="0">
                  <c:v>30612.244897959201</c:v>
                </c:pt>
                <c:pt idx="1">
                  <c:v>44897.959183673498</c:v>
                </c:pt>
                <c:pt idx="2">
                  <c:v>81632.653061224497</c:v>
                </c:pt>
                <c:pt idx="3">
                  <c:v>91836.734693877501</c:v>
                </c:pt>
                <c:pt idx="4">
                  <c:v>95918.367346938801</c:v>
                </c:pt>
                <c:pt idx="5">
                  <c:v>102040.816326531</c:v>
                </c:pt>
                <c:pt idx="6">
                  <c:v>102040.816326531</c:v>
                </c:pt>
                <c:pt idx="7">
                  <c:v>104081.63265306099</c:v>
                </c:pt>
                <c:pt idx="8">
                  <c:v>106122.44897959199</c:v>
                </c:pt>
                <c:pt idx="9">
                  <c:v>108163.265306122</c:v>
                </c:pt>
                <c:pt idx="10">
                  <c:v>110204.081632653</c:v>
                </c:pt>
                <c:pt idx="11">
                  <c:v>112244.897959184</c:v>
                </c:pt>
                <c:pt idx="12">
                  <c:v>112244.897959184</c:v>
                </c:pt>
                <c:pt idx="13">
                  <c:v>112244.897959184</c:v>
                </c:pt>
                <c:pt idx="14">
                  <c:v>112244.897959184</c:v>
                </c:pt>
                <c:pt idx="15">
                  <c:v>112244.897959184</c:v>
                </c:pt>
                <c:pt idx="16">
                  <c:v>114285.714285714</c:v>
                </c:pt>
                <c:pt idx="17">
                  <c:v>116326.530612245</c:v>
                </c:pt>
                <c:pt idx="18">
                  <c:v>114285.714285714</c:v>
                </c:pt>
                <c:pt idx="19">
                  <c:v>114285.714285714</c:v>
                </c:pt>
                <c:pt idx="20">
                  <c:v>114285.714285714</c:v>
                </c:pt>
                <c:pt idx="21">
                  <c:v>114285.714285714</c:v>
                </c:pt>
                <c:pt idx="22">
                  <c:v>114285.714285714</c:v>
                </c:pt>
                <c:pt idx="23">
                  <c:v>114285.714285714</c:v>
                </c:pt>
                <c:pt idx="24">
                  <c:v>112244.897959184</c:v>
                </c:pt>
                <c:pt idx="25">
                  <c:v>112244.897959184</c:v>
                </c:pt>
                <c:pt idx="26">
                  <c:v>112244.897959184</c:v>
                </c:pt>
                <c:pt idx="27">
                  <c:v>110204.081632653</c:v>
                </c:pt>
                <c:pt idx="28">
                  <c:v>110204.081632653</c:v>
                </c:pt>
                <c:pt idx="29">
                  <c:v>110204.081632653</c:v>
                </c:pt>
                <c:pt idx="30">
                  <c:v>108163.265306122</c:v>
                </c:pt>
                <c:pt idx="31">
                  <c:v>108163.265306122</c:v>
                </c:pt>
                <c:pt idx="32">
                  <c:v>108163.265306122</c:v>
                </c:pt>
                <c:pt idx="33">
                  <c:v>108163.265306122</c:v>
                </c:pt>
                <c:pt idx="34">
                  <c:v>108163.265306122</c:v>
                </c:pt>
                <c:pt idx="35">
                  <c:v>108163.265306122</c:v>
                </c:pt>
                <c:pt idx="36">
                  <c:v>108163.265306122</c:v>
                </c:pt>
                <c:pt idx="37">
                  <c:v>108163.265306122</c:v>
                </c:pt>
                <c:pt idx="38">
                  <c:v>108163.265306122</c:v>
                </c:pt>
                <c:pt idx="39">
                  <c:v>108163.265306122</c:v>
                </c:pt>
                <c:pt idx="40">
                  <c:v>106122.44897959199</c:v>
                </c:pt>
                <c:pt idx="41">
                  <c:v>106122.44897959199</c:v>
                </c:pt>
                <c:pt idx="42">
                  <c:v>104081.63265306099</c:v>
                </c:pt>
                <c:pt idx="43">
                  <c:v>104081.63265306099</c:v>
                </c:pt>
                <c:pt idx="44">
                  <c:v>102040.816326531</c:v>
                </c:pt>
                <c:pt idx="45">
                  <c:v>102040.816326531</c:v>
                </c:pt>
                <c:pt idx="46">
                  <c:v>100000</c:v>
                </c:pt>
                <c:pt idx="47">
                  <c:v>100000</c:v>
                </c:pt>
                <c:pt idx="48">
                  <c:v>97959.183673469393</c:v>
                </c:pt>
                <c:pt idx="49">
                  <c:v>97959.183673469393</c:v>
                </c:pt>
                <c:pt idx="50">
                  <c:v>95918.367346938801</c:v>
                </c:pt>
                <c:pt idx="51">
                  <c:v>95918.367346938801</c:v>
                </c:pt>
                <c:pt idx="52">
                  <c:v>93877.551020408195</c:v>
                </c:pt>
                <c:pt idx="53">
                  <c:v>93877.551020408195</c:v>
                </c:pt>
                <c:pt idx="54">
                  <c:v>93367.346938775503</c:v>
                </c:pt>
                <c:pt idx="55">
                  <c:v>92857.142857142899</c:v>
                </c:pt>
              </c:numCache>
            </c:numRef>
          </c:val>
          <c:smooth val="0"/>
        </c:ser>
        <c:dLbls>
          <c:showLegendKey val="0"/>
          <c:showVal val="0"/>
          <c:showCatName val="0"/>
          <c:showSerName val="0"/>
          <c:showPercent val="0"/>
          <c:showBubbleSize val="0"/>
        </c:dLbls>
        <c:smooth val="0"/>
        <c:axId val="298740696"/>
        <c:axId val="298739288"/>
      </c:lineChart>
      <c:valAx>
        <c:axId val="298739288"/>
        <c:scaling>
          <c:orientation val="minMax"/>
        </c:scaling>
        <c:delete val="0"/>
        <c:axPos val="l"/>
        <c:majorGridlines>
          <c:spPr>
            <a:ln w="9528">
              <a:solidFill>
                <a:srgbClr val="B3B3B3"/>
              </a:solidFill>
              <a:prstDash val="solid"/>
              <a:round/>
            </a:ln>
          </c:spPr>
        </c:majorGridlines>
        <c:numFmt formatCode="[$-409]General" sourceLinked="1"/>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8740696"/>
        <c:crosses val="autoZero"/>
        <c:crossBetween val="between"/>
      </c:valAx>
      <c:catAx>
        <c:axId val="298740696"/>
        <c:scaling>
          <c:orientation val="minMax"/>
        </c:scaling>
        <c:delete val="0"/>
        <c:axPos val="b"/>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8739288"/>
        <c:crosses val="autoZero"/>
        <c:auto val="1"/>
        <c:lblAlgn val="ctr"/>
        <c:lblOffset val="100"/>
        <c:noMultiLvlLbl val="0"/>
      </c:catAx>
      <c:spPr>
        <a:noFill/>
        <a:ln w="9528">
          <a:solidFill>
            <a:srgbClr val="B3B3B3"/>
          </a:solidFill>
          <a:prstDash val="solid"/>
          <a:round/>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a:noFill/>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a:solidFill>
                <a:srgbClr val="4A7EBB"/>
              </a:solidFill>
              <a:prstDash val="solid"/>
              <a:round/>
            </a:ln>
          </c:spPr>
          <c:marker>
            <c:symbol val="none"/>
          </c:marker>
          <c:val>
            <c:numRef>
              <c:f>'Specimen_#3'!$A$2:$A$20</c:f>
              <c:numCache>
                <c:formatCode>[$-409]General</c:formatCode>
                <c:ptCount val="19"/>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3.5000000000000003E-2</c:v>
                </c:pt>
                <c:pt idx="16">
                  <c:v>0.04</c:v>
                </c:pt>
                <c:pt idx="17">
                  <c:v>4.4999999999999998E-2</c:v>
                </c:pt>
                <c:pt idx="18">
                  <c:v>4.8000000000000001E-2</c:v>
                </c:pt>
              </c:numCache>
            </c:numRef>
          </c:val>
          <c:smooth val="0"/>
        </c:ser>
        <c:ser>
          <c:idx val="1"/>
          <c:order val="1"/>
          <c:spPr>
            <a:ln w="28575">
              <a:solidFill>
                <a:srgbClr val="BE4B48"/>
              </a:solidFill>
              <a:prstDash val="solid"/>
              <a:round/>
            </a:ln>
          </c:spPr>
          <c:marker>
            <c:symbol val="none"/>
          </c:marker>
          <c:val>
            <c:numRef>
              <c:f>'Specimen_#3'!$B$2:$B$20</c:f>
              <c:numCache>
                <c:formatCode>General</c:formatCode>
                <c:ptCount val="19"/>
                <c:pt idx="0">
                  <c:v>1400</c:v>
                </c:pt>
                <c:pt idx="1">
                  <c:v>4800</c:v>
                </c:pt>
                <c:pt idx="2">
                  <c:v>5700</c:v>
                </c:pt>
                <c:pt idx="3">
                  <c:v>6500</c:v>
                </c:pt>
                <c:pt idx="4">
                  <c:v>7500</c:v>
                </c:pt>
                <c:pt idx="5">
                  <c:v>8400</c:v>
                </c:pt>
                <c:pt idx="6">
                  <c:v>9400</c:v>
                </c:pt>
                <c:pt idx="7">
                  <c:v>10700</c:v>
                </c:pt>
                <c:pt idx="8">
                  <c:v>10700</c:v>
                </c:pt>
                <c:pt idx="9">
                  <c:v>10800</c:v>
                </c:pt>
                <c:pt idx="10">
                  <c:v>10900</c:v>
                </c:pt>
                <c:pt idx="11">
                  <c:v>11000</c:v>
                </c:pt>
                <c:pt idx="12">
                  <c:v>11200</c:v>
                </c:pt>
                <c:pt idx="13">
                  <c:v>11300</c:v>
                </c:pt>
                <c:pt idx="14">
                  <c:v>11600</c:v>
                </c:pt>
                <c:pt idx="15">
                  <c:v>11700</c:v>
                </c:pt>
                <c:pt idx="16">
                  <c:v>11800</c:v>
                </c:pt>
                <c:pt idx="17">
                  <c:v>11600</c:v>
                </c:pt>
                <c:pt idx="18">
                  <c:v>11700</c:v>
                </c:pt>
              </c:numCache>
            </c:numRef>
          </c:val>
          <c:smooth val="0"/>
        </c:ser>
        <c:ser>
          <c:idx val="2"/>
          <c:order val="2"/>
          <c:spPr>
            <a:ln w="28575">
              <a:solidFill>
                <a:srgbClr val="98B954"/>
              </a:solidFill>
              <a:prstDash val="solid"/>
              <a:round/>
            </a:ln>
          </c:spPr>
          <c:marker>
            <c:symbol val="none"/>
          </c:marker>
          <c:val>
            <c:numRef>
              <c:f>'Specimen_#3'!$C$2:$C$20</c:f>
              <c:numCache>
                <c:formatCode>[$-409]General</c:formatCode>
                <c:ptCount val="19"/>
                <c:pt idx="0">
                  <c:v>9.6969696969696967E-4</c:v>
                </c:pt>
                <c:pt idx="1">
                  <c:v>1.9393939393939393E-3</c:v>
                </c:pt>
                <c:pt idx="2">
                  <c:v>2.9090909090909093E-3</c:v>
                </c:pt>
                <c:pt idx="3">
                  <c:v>3.8787878787878787E-3</c:v>
                </c:pt>
                <c:pt idx="4">
                  <c:v>4.8484848484848485E-3</c:v>
                </c:pt>
                <c:pt idx="5">
                  <c:v>5.8181818181818187E-3</c:v>
                </c:pt>
                <c:pt idx="6">
                  <c:v>6.787878787878788E-3</c:v>
                </c:pt>
                <c:pt idx="7">
                  <c:v>7.7575757575757574E-3</c:v>
                </c:pt>
                <c:pt idx="8">
                  <c:v>8.7272727272727259E-3</c:v>
                </c:pt>
                <c:pt idx="9">
                  <c:v>9.696969696969697E-3</c:v>
                </c:pt>
                <c:pt idx="10">
                  <c:v>1.0666666666666666E-2</c:v>
                </c:pt>
                <c:pt idx="11">
                  <c:v>1.1636363636363637E-2</c:v>
                </c:pt>
                <c:pt idx="12">
                  <c:v>1.2606060606060605E-2</c:v>
                </c:pt>
                <c:pt idx="13">
                  <c:v>1.3575757575757576E-2</c:v>
                </c:pt>
                <c:pt idx="14">
                  <c:v>1.4545454545454545E-2</c:v>
                </c:pt>
                <c:pt idx="15">
                  <c:v>1.6969696969696971E-2</c:v>
                </c:pt>
                <c:pt idx="16">
                  <c:v>1.9393939393939394E-2</c:v>
                </c:pt>
                <c:pt idx="17">
                  <c:v>2.1818181818181816E-2</c:v>
                </c:pt>
                <c:pt idx="18">
                  <c:v>2.3272727272727275E-2</c:v>
                </c:pt>
              </c:numCache>
            </c:numRef>
          </c:val>
          <c:smooth val="0"/>
        </c:ser>
        <c:ser>
          <c:idx val="3"/>
          <c:order val="3"/>
          <c:spPr>
            <a:ln w="28575">
              <a:solidFill>
                <a:srgbClr val="7D60A0"/>
              </a:solidFill>
              <a:prstDash val="solid"/>
              <a:round/>
            </a:ln>
          </c:spPr>
          <c:marker>
            <c:symbol val="none"/>
          </c:marker>
          <c:val>
            <c:numRef>
              <c:f>'Specimen_#3'!$D$2:$D$20</c:f>
              <c:numCache>
                <c:formatCode>General</c:formatCode>
                <c:ptCount val="19"/>
                <c:pt idx="0">
                  <c:v>28571.428571428569</c:v>
                </c:pt>
                <c:pt idx="1">
                  <c:v>97959.183673469379</c:v>
                </c:pt>
                <c:pt idx="2">
                  <c:v>116326.5306122449</c:v>
                </c:pt>
                <c:pt idx="3">
                  <c:v>132653.06122448979</c:v>
                </c:pt>
                <c:pt idx="4">
                  <c:v>153061.22448979592</c:v>
                </c:pt>
                <c:pt idx="5">
                  <c:v>171428.57142857142</c:v>
                </c:pt>
                <c:pt idx="6">
                  <c:v>191836.73469387754</c:v>
                </c:pt>
                <c:pt idx="7">
                  <c:v>218367.3469387755</c:v>
                </c:pt>
                <c:pt idx="8">
                  <c:v>218367.3469387755</c:v>
                </c:pt>
                <c:pt idx="9">
                  <c:v>220408.16326530612</c:v>
                </c:pt>
                <c:pt idx="10">
                  <c:v>222448.97959183672</c:v>
                </c:pt>
                <c:pt idx="11">
                  <c:v>224489.79591836734</c:v>
                </c:pt>
                <c:pt idx="12">
                  <c:v>228571.42857142855</c:v>
                </c:pt>
                <c:pt idx="13">
                  <c:v>230612.24489795917</c:v>
                </c:pt>
                <c:pt idx="14">
                  <c:v>236734.69387755101</c:v>
                </c:pt>
                <c:pt idx="15">
                  <c:v>238775.51020408163</c:v>
                </c:pt>
                <c:pt idx="16">
                  <c:v>240816.32653061225</c:v>
                </c:pt>
                <c:pt idx="17">
                  <c:v>236734.69387755101</c:v>
                </c:pt>
                <c:pt idx="18">
                  <c:v>238775.51020408163</c:v>
                </c:pt>
              </c:numCache>
            </c:numRef>
          </c:val>
          <c:smooth val="0"/>
        </c:ser>
        <c:dLbls>
          <c:showLegendKey val="0"/>
          <c:showVal val="0"/>
          <c:showCatName val="0"/>
          <c:showSerName val="0"/>
          <c:showPercent val="0"/>
          <c:showBubbleSize val="0"/>
        </c:dLbls>
        <c:smooth val="0"/>
        <c:axId val="298780936"/>
        <c:axId val="296961592"/>
      </c:lineChart>
      <c:valAx>
        <c:axId val="296961592"/>
        <c:scaling>
          <c:orientation val="minMax"/>
        </c:scaling>
        <c:delete val="0"/>
        <c:axPos val="l"/>
        <c:majorGridlines>
          <c:spPr>
            <a:ln w="9528">
              <a:solidFill>
                <a:srgbClr val="868686"/>
              </a:solidFill>
              <a:prstDash val="solid"/>
              <a:round/>
            </a:ln>
          </c:spPr>
        </c:majorGridlines>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8780936"/>
        <c:crosses val="autoZero"/>
        <c:crossBetween val="between"/>
      </c:valAx>
      <c:catAx>
        <c:axId val="298780936"/>
        <c:scaling>
          <c:orientation val="minMax"/>
        </c:scaling>
        <c:delete val="0"/>
        <c:axPos val="b"/>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6961592"/>
        <c:crosses val="autoZero"/>
        <c:auto val="1"/>
        <c:lblAlgn val="ctr"/>
        <c:lblOffset val="100"/>
        <c:noMultiLvlLbl val="0"/>
      </c:cat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a:solidFill>
                <a:srgbClr val="4A7EBB"/>
              </a:solidFill>
              <a:prstDash val="solid"/>
              <a:round/>
            </a:ln>
          </c:spPr>
          <c:marker>
            <c:symbol val="none"/>
          </c:marker>
          <c:val>
            <c:numRef>
              <c:f>'Specimen_#3'!$A$2:$A$20</c:f>
              <c:numCache>
                <c:formatCode>[$-409]General</c:formatCode>
                <c:ptCount val="19"/>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3.5000000000000003E-2</c:v>
                </c:pt>
                <c:pt idx="16">
                  <c:v>0.04</c:v>
                </c:pt>
                <c:pt idx="17">
                  <c:v>4.4999999999999998E-2</c:v>
                </c:pt>
                <c:pt idx="18">
                  <c:v>4.8000000000000001E-2</c:v>
                </c:pt>
              </c:numCache>
            </c:numRef>
          </c:val>
          <c:smooth val="0"/>
        </c:ser>
        <c:ser>
          <c:idx val="1"/>
          <c:order val="1"/>
          <c:spPr>
            <a:ln w="28575">
              <a:solidFill>
                <a:srgbClr val="BE4B48"/>
              </a:solidFill>
              <a:prstDash val="solid"/>
              <a:round/>
            </a:ln>
          </c:spPr>
          <c:marker>
            <c:symbol val="none"/>
          </c:marker>
          <c:val>
            <c:numRef>
              <c:f>'Specimen_#3'!$B$2:$B$20</c:f>
              <c:numCache>
                <c:formatCode>General</c:formatCode>
                <c:ptCount val="19"/>
                <c:pt idx="0">
                  <c:v>1400</c:v>
                </c:pt>
                <c:pt idx="1">
                  <c:v>4800</c:v>
                </c:pt>
                <c:pt idx="2">
                  <c:v>5700</c:v>
                </c:pt>
                <c:pt idx="3">
                  <c:v>6500</c:v>
                </c:pt>
                <c:pt idx="4">
                  <c:v>7500</c:v>
                </c:pt>
                <c:pt idx="5">
                  <c:v>8400</c:v>
                </c:pt>
                <c:pt idx="6">
                  <c:v>9400</c:v>
                </c:pt>
                <c:pt idx="7">
                  <c:v>10700</c:v>
                </c:pt>
                <c:pt idx="8">
                  <c:v>10700</c:v>
                </c:pt>
                <c:pt idx="9">
                  <c:v>10800</c:v>
                </c:pt>
                <c:pt idx="10">
                  <c:v>10900</c:v>
                </c:pt>
                <c:pt idx="11">
                  <c:v>11000</c:v>
                </c:pt>
                <c:pt idx="12">
                  <c:v>11200</c:v>
                </c:pt>
                <c:pt idx="13">
                  <c:v>11300</c:v>
                </c:pt>
                <c:pt idx="14">
                  <c:v>11600</c:v>
                </c:pt>
                <c:pt idx="15">
                  <c:v>11700</c:v>
                </c:pt>
                <c:pt idx="16">
                  <c:v>11800</c:v>
                </c:pt>
                <c:pt idx="17">
                  <c:v>11600</c:v>
                </c:pt>
                <c:pt idx="18">
                  <c:v>11700</c:v>
                </c:pt>
              </c:numCache>
            </c:numRef>
          </c:val>
          <c:smooth val="0"/>
        </c:ser>
        <c:ser>
          <c:idx val="2"/>
          <c:order val="2"/>
          <c:spPr>
            <a:ln w="28575">
              <a:solidFill>
                <a:srgbClr val="98B954"/>
              </a:solidFill>
              <a:prstDash val="solid"/>
              <a:round/>
            </a:ln>
          </c:spPr>
          <c:marker>
            <c:symbol val="none"/>
          </c:marker>
          <c:val>
            <c:numRef>
              <c:f>'Specimen_#3'!$C$2:$C$20</c:f>
              <c:numCache>
                <c:formatCode>[$-409]General</c:formatCode>
                <c:ptCount val="19"/>
                <c:pt idx="0">
                  <c:v>9.6969696969696967E-4</c:v>
                </c:pt>
                <c:pt idx="1">
                  <c:v>1.9393939393939393E-3</c:v>
                </c:pt>
                <c:pt idx="2">
                  <c:v>2.9090909090909093E-3</c:v>
                </c:pt>
                <c:pt idx="3">
                  <c:v>3.8787878787878787E-3</c:v>
                </c:pt>
                <c:pt idx="4">
                  <c:v>4.8484848484848485E-3</c:v>
                </c:pt>
                <c:pt idx="5">
                  <c:v>5.8181818181818187E-3</c:v>
                </c:pt>
                <c:pt idx="6">
                  <c:v>6.787878787878788E-3</c:v>
                </c:pt>
                <c:pt idx="7">
                  <c:v>7.7575757575757574E-3</c:v>
                </c:pt>
                <c:pt idx="8">
                  <c:v>8.7272727272727259E-3</c:v>
                </c:pt>
                <c:pt idx="9">
                  <c:v>9.696969696969697E-3</c:v>
                </c:pt>
                <c:pt idx="10">
                  <c:v>1.0666666666666666E-2</c:v>
                </c:pt>
                <c:pt idx="11">
                  <c:v>1.1636363636363637E-2</c:v>
                </c:pt>
                <c:pt idx="12">
                  <c:v>1.2606060606060605E-2</c:v>
                </c:pt>
                <c:pt idx="13">
                  <c:v>1.3575757575757576E-2</c:v>
                </c:pt>
                <c:pt idx="14">
                  <c:v>1.4545454545454545E-2</c:v>
                </c:pt>
                <c:pt idx="15">
                  <c:v>1.6969696969696971E-2</c:v>
                </c:pt>
                <c:pt idx="16">
                  <c:v>1.9393939393939394E-2</c:v>
                </c:pt>
                <c:pt idx="17">
                  <c:v>2.1818181818181816E-2</c:v>
                </c:pt>
                <c:pt idx="18">
                  <c:v>2.3272727272727275E-2</c:v>
                </c:pt>
              </c:numCache>
            </c:numRef>
          </c:val>
          <c:smooth val="0"/>
        </c:ser>
        <c:ser>
          <c:idx val="3"/>
          <c:order val="3"/>
          <c:spPr>
            <a:ln w="28575">
              <a:solidFill>
                <a:srgbClr val="7D60A0"/>
              </a:solidFill>
              <a:prstDash val="solid"/>
              <a:round/>
            </a:ln>
          </c:spPr>
          <c:marker>
            <c:symbol val="none"/>
          </c:marker>
          <c:val>
            <c:numRef>
              <c:f>'Specimen_#3'!$D$2:$D$20</c:f>
              <c:numCache>
                <c:formatCode>General</c:formatCode>
                <c:ptCount val="19"/>
                <c:pt idx="0">
                  <c:v>28571.428571428569</c:v>
                </c:pt>
                <c:pt idx="1">
                  <c:v>97959.183673469379</c:v>
                </c:pt>
                <c:pt idx="2">
                  <c:v>116326.5306122449</c:v>
                </c:pt>
                <c:pt idx="3">
                  <c:v>132653.06122448979</c:v>
                </c:pt>
                <c:pt idx="4">
                  <c:v>153061.22448979592</c:v>
                </c:pt>
                <c:pt idx="5">
                  <c:v>171428.57142857142</c:v>
                </c:pt>
                <c:pt idx="6">
                  <c:v>191836.73469387754</c:v>
                </c:pt>
                <c:pt idx="7">
                  <c:v>218367.3469387755</c:v>
                </c:pt>
                <c:pt idx="8">
                  <c:v>218367.3469387755</c:v>
                </c:pt>
                <c:pt idx="9">
                  <c:v>220408.16326530612</c:v>
                </c:pt>
                <c:pt idx="10">
                  <c:v>222448.97959183672</c:v>
                </c:pt>
                <c:pt idx="11">
                  <c:v>224489.79591836734</c:v>
                </c:pt>
                <c:pt idx="12">
                  <c:v>228571.42857142855</c:v>
                </c:pt>
                <c:pt idx="13">
                  <c:v>230612.24489795917</c:v>
                </c:pt>
                <c:pt idx="14">
                  <c:v>236734.69387755101</c:v>
                </c:pt>
                <c:pt idx="15">
                  <c:v>238775.51020408163</c:v>
                </c:pt>
                <c:pt idx="16">
                  <c:v>240816.32653061225</c:v>
                </c:pt>
                <c:pt idx="17">
                  <c:v>236734.69387755101</c:v>
                </c:pt>
                <c:pt idx="18">
                  <c:v>238775.51020408163</c:v>
                </c:pt>
              </c:numCache>
            </c:numRef>
          </c:val>
          <c:smooth val="0"/>
        </c:ser>
        <c:dLbls>
          <c:showLegendKey val="0"/>
          <c:showVal val="0"/>
          <c:showCatName val="0"/>
          <c:showSerName val="0"/>
          <c:showPercent val="0"/>
          <c:showBubbleSize val="0"/>
        </c:dLbls>
        <c:smooth val="0"/>
        <c:axId val="4694328"/>
        <c:axId val="298698808"/>
      </c:lineChart>
      <c:valAx>
        <c:axId val="298698808"/>
        <c:scaling>
          <c:orientation val="minMax"/>
        </c:scaling>
        <c:delete val="0"/>
        <c:axPos val="l"/>
        <c:majorGridlines>
          <c:spPr>
            <a:ln w="9528">
              <a:solidFill>
                <a:srgbClr val="868686"/>
              </a:solidFill>
              <a:prstDash val="solid"/>
              <a:round/>
            </a:ln>
          </c:spPr>
        </c:majorGridlines>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4694328"/>
        <c:crosses val="autoZero"/>
        <c:crossBetween val="between"/>
      </c:valAx>
      <c:catAx>
        <c:axId val="4694328"/>
        <c:scaling>
          <c:orientation val="minMax"/>
        </c:scaling>
        <c:delete val="0"/>
        <c:axPos val="b"/>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8698808"/>
        <c:crosses val="autoZero"/>
        <c:auto val="1"/>
        <c:lblAlgn val="ctr"/>
        <c:lblOffset val="100"/>
        <c:noMultiLvlLbl val="0"/>
      </c:cat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a:solidFill>
                <a:srgbClr val="4A7EBB"/>
              </a:solidFill>
              <a:prstDash val="solid"/>
              <a:round/>
            </a:ln>
          </c:spPr>
          <c:marker>
            <c:symbol val="none"/>
          </c:marker>
          <c:val>
            <c:numRef>
              <c:f>'Specimen_#4'!$A$2:$A$28</c:f>
              <c:numCache>
                <c:formatCode>[$-409]General</c:formatCode>
                <c:ptCount val="2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3.5000000000000003E-2</c:v>
                </c:pt>
                <c:pt idx="16">
                  <c:v>0.04</c:v>
                </c:pt>
                <c:pt idx="17">
                  <c:v>4.4999999999999998E-2</c:v>
                </c:pt>
                <c:pt idx="18">
                  <c:v>0.05</c:v>
                </c:pt>
                <c:pt idx="19">
                  <c:v>0.06</c:v>
                </c:pt>
                <c:pt idx="20">
                  <c:v>7.0000000000000007E-2</c:v>
                </c:pt>
                <c:pt idx="21">
                  <c:v>0.08</c:v>
                </c:pt>
                <c:pt idx="22">
                  <c:v>0.09</c:v>
                </c:pt>
                <c:pt idx="23">
                  <c:v>0.1</c:v>
                </c:pt>
                <c:pt idx="24">
                  <c:v>0.11</c:v>
                </c:pt>
                <c:pt idx="25">
                  <c:v>0.12</c:v>
                </c:pt>
                <c:pt idx="26">
                  <c:v>0.13</c:v>
                </c:pt>
              </c:numCache>
            </c:numRef>
          </c:val>
          <c:smooth val="0"/>
        </c:ser>
        <c:ser>
          <c:idx val="1"/>
          <c:order val="1"/>
          <c:spPr>
            <a:ln w="28575">
              <a:solidFill>
                <a:srgbClr val="BE4B48"/>
              </a:solidFill>
              <a:prstDash val="solid"/>
              <a:round/>
            </a:ln>
          </c:spPr>
          <c:marker>
            <c:symbol val="none"/>
          </c:marker>
          <c:val>
            <c:numRef>
              <c:f>'Specimen_#4'!$B$2:$B$28</c:f>
              <c:numCache>
                <c:formatCode>General</c:formatCode>
                <c:ptCount val="27"/>
                <c:pt idx="0">
                  <c:v>1400</c:v>
                </c:pt>
                <c:pt idx="1">
                  <c:v>4300</c:v>
                </c:pt>
                <c:pt idx="2">
                  <c:v>5500</c:v>
                </c:pt>
                <c:pt idx="3">
                  <c:v>6600</c:v>
                </c:pt>
                <c:pt idx="4">
                  <c:v>7300</c:v>
                </c:pt>
                <c:pt idx="5">
                  <c:v>8000</c:v>
                </c:pt>
                <c:pt idx="6">
                  <c:v>8900</c:v>
                </c:pt>
                <c:pt idx="7">
                  <c:v>9500</c:v>
                </c:pt>
                <c:pt idx="8">
                  <c:v>10200</c:v>
                </c:pt>
                <c:pt idx="9">
                  <c:v>10200</c:v>
                </c:pt>
                <c:pt idx="10">
                  <c:v>10300</c:v>
                </c:pt>
                <c:pt idx="11">
                  <c:v>10400</c:v>
                </c:pt>
                <c:pt idx="12">
                  <c:v>10500</c:v>
                </c:pt>
                <c:pt idx="13">
                  <c:v>10600</c:v>
                </c:pt>
                <c:pt idx="14">
                  <c:v>10700</c:v>
                </c:pt>
                <c:pt idx="15">
                  <c:v>10800</c:v>
                </c:pt>
                <c:pt idx="16">
                  <c:v>10900</c:v>
                </c:pt>
                <c:pt idx="17">
                  <c:v>11000</c:v>
                </c:pt>
                <c:pt idx="18">
                  <c:v>11000</c:v>
                </c:pt>
                <c:pt idx="19">
                  <c:v>11200</c:v>
                </c:pt>
                <c:pt idx="20">
                  <c:v>11200</c:v>
                </c:pt>
                <c:pt idx="21">
                  <c:v>10700</c:v>
                </c:pt>
                <c:pt idx="22">
                  <c:v>10300</c:v>
                </c:pt>
                <c:pt idx="23">
                  <c:v>9900</c:v>
                </c:pt>
                <c:pt idx="24">
                  <c:v>9500</c:v>
                </c:pt>
                <c:pt idx="25">
                  <c:v>9000</c:v>
                </c:pt>
                <c:pt idx="26">
                  <c:v>8600</c:v>
                </c:pt>
              </c:numCache>
            </c:numRef>
          </c:val>
          <c:smooth val="0"/>
        </c:ser>
        <c:ser>
          <c:idx val="2"/>
          <c:order val="2"/>
          <c:spPr>
            <a:ln w="28575">
              <a:solidFill>
                <a:srgbClr val="98B954"/>
              </a:solidFill>
              <a:prstDash val="solid"/>
              <a:round/>
            </a:ln>
          </c:spPr>
          <c:marker>
            <c:symbol val="none"/>
          </c:marker>
          <c:val>
            <c:numRef>
              <c:f>'Specimen_#4'!$C$2:$C$28</c:f>
              <c:numCache>
                <c:formatCode>[$-409]General</c:formatCode>
                <c:ptCount val="27"/>
                <c:pt idx="0">
                  <c:v>9.6969696969696967E-4</c:v>
                </c:pt>
                <c:pt idx="1">
                  <c:v>1.9393939393939393E-3</c:v>
                </c:pt>
                <c:pt idx="2">
                  <c:v>2.9090909090909093E-3</c:v>
                </c:pt>
                <c:pt idx="3">
                  <c:v>3.8787878787878787E-3</c:v>
                </c:pt>
                <c:pt idx="4">
                  <c:v>4.8484848484848485E-3</c:v>
                </c:pt>
                <c:pt idx="5">
                  <c:v>5.8181818181818187E-3</c:v>
                </c:pt>
                <c:pt idx="6">
                  <c:v>6.787878787878788E-3</c:v>
                </c:pt>
                <c:pt idx="7">
                  <c:v>7.7575757575757574E-3</c:v>
                </c:pt>
                <c:pt idx="8">
                  <c:v>8.7272727272727259E-3</c:v>
                </c:pt>
                <c:pt idx="9">
                  <c:v>9.696969696969697E-3</c:v>
                </c:pt>
                <c:pt idx="10">
                  <c:v>1.0666666666666666E-2</c:v>
                </c:pt>
                <c:pt idx="11">
                  <c:v>1.1636363636363637E-2</c:v>
                </c:pt>
                <c:pt idx="12">
                  <c:v>1.2606060606060605E-2</c:v>
                </c:pt>
                <c:pt idx="13">
                  <c:v>1.3575757575757576E-2</c:v>
                </c:pt>
                <c:pt idx="14">
                  <c:v>1.4545454545454545E-2</c:v>
                </c:pt>
                <c:pt idx="15">
                  <c:v>1.6969696969696971E-2</c:v>
                </c:pt>
                <c:pt idx="16">
                  <c:v>1.9393939393939394E-2</c:v>
                </c:pt>
                <c:pt idx="17">
                  <c:v>2.1818181818181816E-2</c:v>
                </c:pt>
                <c:pt idx="18">
                  <c:v>2.4242424242424242E-2</c:v>
                </c:pt>
                <c:pt idx="19">
                  <c:v>2.9090909090909091E-2</c:v>
                </c:pt>
                <c:pt idx="20">
                  <c:v>3.3939393939393943E-2</c:v>
                </c:pt>
                <c:pt idx="21">
                  <c:v>3.8787878787878788E-2</c:v>
                </c:pt>
                <c:pt idx="22">
                  <c:v>4.3636363636363633E-2</c:v>
                </c:pt>
                <c:pt idx="23">
                  <c:v>4.8484848484848485E-2</c:v>
                </c:pt>
                <c:pt idx="24">
                  <c:v>5.3333333333333337E-2</c:v>
                </c:pt>
                <c:pt idx="25">
                  <c:v>5.8181818181818182E-2</c:v>
                </c:pt>
                <c:pt idx="26">
                  <c:v>6.3030303030303034E-2</c:v>
                </c:pt>
              </c:numCache>
            </c:numRef>
          </c:val>
          <c:smooth val="0"/>
        </c:ser>
        <c:ser>
          <c:idx val="3"/>
          <c:order val="3"/>
          <c:spPr>
            <a:ln w="28575">
              <a:solidFill>
                <a:srgbClr val="7D60A0"/>
              </a:solidFill>
              <a:prstDash val="solid"/>
              <a:round/>
            </a:ln>
          </c:spPr>
          <c:marker>
            <c:symbol val="none"/>
          </c:marker>
          <c:val>
            <c:numRef>
              <c:f>'Specimen_#4'!$D$2:$D$28</c:f>
              <c:numCache>
                <c:formatCode>General</c:formatCode>
                <c:ptCount val="27"/>
                <c:pt idx="0">
                  <c:v>28571.428571428569</c:v>
                </c:pt>
                <c:pt idx="1">
                  <c:v>87755.102040816317</c:v>
                </c:pt>
                <c:pt idx="2">
                  <c:v>112244.89795918367</c:v>
                </c:pt>
                <c:pt idx="3">
                  <c:v>134693.87755102041</c:v>
                </c:pt>
                <c:pt idx="4">
                  <c:v>148979.59183673467</c:v>
                </c:pt>
                <c:pt idx="5">
                  <c:v>163265.30612244896</c:v>
                </c:pt>
                <c:pt idx="6">
                  <c:v>181632.6530612245</c:v>
                </c:pt>
                <c:pt idx="7">
                  <c:v>193877.55102040817</c:v>
                </c:pt>
                <c:pt idx="8">
                  <c:v>208163.26530612243</c:v>
                </c:pt>
                <c:pt idx="9">
                  <c:v>208163.26530612243</c:v>
                </c:pt>
                <c:pt idx="10">
                  <c:v>210204.08163265305</c:v>
                </c:pt>
                <c:pt idx="11">
                  <c:v>212244.89795918367</c:v>
                </c:pt>
                <c:pt idx="12">
                  <c:v>214285.71428571429</c:v>
                </c:pt>
                <c:pt idx="13">
                  <c:v>216326.53061224488</c:v>
                </c:pt>
                <c:pt idx="14">
                  <c:v>218367.3469387755</c:v>
                </c:pt>
                <c:pt idx="15">
                  <c:v>220408.16326530612</c:v>
                </c:pt>
                <c:pt idx="16">
                  <c:v>222448.97959183672</c:v>
                </c:pt>
                <c:pt idx="17">
                  <c:v>224489.79591836734</c:v>
                </c:pt>
                <c:pt idx="18">
                  <c:v>224489.79591836734</c:v>
                </c:pt>
                <c:pt idx="19">
                  <c:v>228571.42857142855</c:v>
                </c:pt>
                <c:pt idx="20">
                  <c:v>228571.42857142855</c:v>
                </c:pt>
                <c:pt idx="21">
                  <c:v>218367.3469387755</c:v>
                </c:pt>
                <c:pt idx="22">
                  <c:v>210204.08163265305</c:v>
                </c:pt>
                <c:pt idx="23">
                  <c:v>202040.81632653059</c:v>
                </c:pt>
                <c:pt idx="24">
                  <c:v>193877.55102040817</c:v>
                </c:pt>
                <c:pt idx="25">
                  <c:v>183673.46938775509</c:v>
                </c:pt>
                <c:pt idx="26">
                  <c:v>175510.20408163263</c:v>
                </c:pt>
              </c:numCache>
            </c:numRef>
          </c:val>
          <c:smooth val="0"/>
        </c:ser>
        <c:dLbls>
          <c:showLegendKey val="0"/>
          <c:showVal val="0"/>
          <c:showCatName val="0"/>
          <c:showSerName val="0"/>
          <c:showPercent val="0"/>
          <c:showBubbleSize val="0"/>
        </c:dLbls>
        <c:smooth val="0"/>
        <c:axId val="4695504"/>
        <c:axId val="4695112"/>
      </c:lineChart>
      <c:valAx>
        <c:axId val="4695112"/>
        <c:scaling>
          <c:orientation val="minMax"/>
        </c:scaling>
        <c:delete val="0"/>
        <c:axPos val="l"/>
        <c:majorGridlines>
          <c:spPr>
            <a:ln w="9528">
              <a:solidFill>
                <a:srgbClr val="868686"/>
              </a:solidFill>
              <a:prstDash val="solid"/>
              <a:round/>
            </a:ln>
          </c:spPr>
        </c:majorGridlines>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4695504"/>
        <c:crosses val="autoZero"/>
        <c:crossBetween val="between"/>
      </c:valAx>
      <c:catAx>
        <c:axId val="4695504"/>
        <c:scaling>
          <c:orientation val="minMax"/>
        </c:scaling>
        <c:delete val="0"/>
        <c:axPos val="b"/>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4695112"/>
        <c:crosses val="autoZero"/>
        <c:auto val="1"/>
        <c:lblAlgn val="ctr"/>
        <c:lblOffset val="100"/>
        <c:noMultiLvlLbl val="0"/>
      </c:cat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a:solidFill>
                <a:srgbClr val="4A7EBB"/>
              </a:solidFill>
              <a:prstDash val="solid"/>
              <a:round/>
            </a:ln>
          </c:spPr>
          <c:marker>
            <c:symbol val="none"/>
          </c:marker>
          <c:val>
            <c:numRef>
              <c:f>'Specimen_#4'!$A$2:$A$28</c:f>
              <c:numCache>
                <c:formatCode>[$-409]General</c:formatCode>
                <c:ptCount val="2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3.5000000000000003E-2</c:v>
                </c:pt>
                <c:pt idx="16">
                  <c:v>0.04</c:v>
                </c:pt>
                <c:pt idx="17">
                  <c:v>4.4999999999999998E-2</c:v>
                </c:pt>
                <c:pt idx="18">
                  <c:v>0.05</c:v>
                </c:pt>
                <c:pt idx="19">
                  <c:v>0.06</c:v>
                </c:pt>
                <c:pt idx="20">
                  <c:v>7.0000000000000007E-2</c:v>
                </c:pt>
                <c:pt idx="21">
                  <c:v>0.08</c:v>
                </c:pt>
                <c:pt idx="22">
                  <c:v>0.09</c:v>
                </c:pt>
                <c:pt idx="23">
                  <c:v>0.1</c:v>
                </c:pt>
                <c:pt idx="24">
                  <c:v>0.11</c:v>
                </c:pt>
                <c:pt idx="25">
                  <c:v>0.12</c:v>
                </c:pt>
                <c:pt idx="26">
                  <c:v>0.13</c:v>
                </c:pt>
              </c:numCache>
            </c:numRef>
          </c:val>
          <c:smooth val="0"/>
        </c:ser>
        <c:ser>
          <c:idx val="1"/>
          <c:order val="1"/>
          <c:spPr>
            <a:ln w="28575">
              <a:solidFill>
                <a:srgbClr val="BE4B48"/>
              </a:solidFill>
              <a:prstDash val="solid"/>
              <a:round/>
            </a:ln>
          </c:spPr>
          <c:marker>
            <c:symbol val="none"/>
          </c:marker>
          <c:val>
            <c:numRef>
              <c:f>'Specimen_#4'!$B$2:$B$28</c:f>
              <c:numCache>
                <c:formatCode>General</c:formatCode>
                <c:ptCount val="27"/>
                <c:pt idx="0">
                  <c:v>1400</c:v>
                </c:pt>
                <c:pt idx="1">
                  <c:v>4300</c:v>
                </c:pt>
                <c:pt idx="2">
                  <c:v>5500</c:v>
                </c:pt>
                <c:pt idx="3">
                  <c:v>6600</c:v>
                </c:pt>
                <c:pt idx="4">
                  <c:v>7300</c:v>
                </c:pt>
                <c:pt idx="5">
                  <c:v>8000</c:v>
                </c:pt>
                <c:pt idx="6">
                  <c:v>8900</c:v>
                </c:pt>
                <c:pt idx="7">
                  <c:v>9500</c:v>
                </c:pt>
                <c:pt idx="8">
                  <c:v>10200</c:v>
                </c:pt>
                <c:pt idx="9">
                  <c:v>10200</c:v>
                </c:pt>
                <c:pt idx="10">
                  <c:v>10300</c:v>
                </c:pt>
                <c:pt idx="11">
                  <c:v>10400</c:v>
                </c:pt>
                <c:pt idx="12">
                  <c:v>10500</c:v>
                </c:pt>
                <c:pt idx="13">
                  <c:v>10600</c:v>
                </c:pt>
                <c:pt idx="14">
                  <c:v>10700</c:v>
                </c:pt>
                <c:pt idx="15">
                  <c:v>10800</c:v>
                </c:pt>
                <c:pt idx="16">
                  <c:v>10900</c:v>
                </c:pt>
                <c:pt idx="17">
                  <c:v>11000</c:v>
                </c:pt>
                <c:pt idx="18">
                  <c:v>11000</c:v>
                </c:pt>
                <c:pt idx="19">
                  <c:v>11200</c:v>
                </c:pt>
                <c:pt idx="20">
                  <c:v>11200</c:v>
                </c:pt>
                <c:pt idx="21">
                  <c:v>10700</c:v>
                </c:pt>
                <c:pt idx="22">
                  <c:v>10300</c:v>
                </c:pt>
                <c:pt idx="23">
                  <c:v>9900</c:v>
                </c:pt>
                <c:pt idx="24">
                  <c:v>9500</c:v>
                </c:pt>
                <c:pt idx="25">
                  <c:v>9000</c:v>
                </c:pt>
                <c:pt idx="26">
                  <c:v>8600</c:v>
                </c:pt>
              </c:numCache>
            </c:numRef>
          </c:val>
          <c:smooth val="0"/>
        </c:ser>
        <c:ser>
          <c:idx val="2"/>
          <c:order val="2"/>
          <c:spPr>
            <a:ln w="28575">
              <a:solidFill>
                <a:srgbClr val="98B954"/>
              </a:solidFill>
              <a:prstDash val="solid"/>
              <a:round/>
            </a:ln>
          </c:spPr>
          <c:marker>
            <c:symbol val="none"/>
          </c:marker>
          <c:val>
            <c:numRef>
              <c:f>'Specimen_#4'!$C$2:$C$28</c:f>
              <c:numCache>
                <c:formatCode>[$-409]General</c:formatCode>
                <c:ptCount val="27"/>
                <c:pt idx="0">
                  <c:v>9.6969696969696967E-4</c:v>
                </c:pt>
                <c:pt idx="1">
                  <c:v>1.9393939393939393E-3</c:v>
                </c:pt>
                <c:pt idx="2">
                  <c:v>2.9090909090909093E-3</c:v>
                </c:pt>
                <c:pt idx="3">
                  <c:v>3.8787878787878787E-3</c:v>
                </c:pt>
                <c:pt idx="4">
                  <c:v>4.8484848484848485E-3</c:v>
                </c:pt>
                <c:pt idx="5">
                  <c:v>5.8181818181818187E-3</c:v>
                </c:pt>
                <c:pt idx="6">
                  <c:v>6.787878787878788E-3</c:v>
                </c:pt>
                <c:pt idx="7">
                  <c:v>7.7575757575757574E-3</c:v>
                </c:pt>
                <c:pt idx="8">
                  <c:v>8.7272727272727259E-3</c:v>
                </c:pt>
                <c:pt idx="9">
                  <c:v>9.696969696969697E-3</c:v>
                </c:pt>
                <c:pt idx="10">
                  <c:v>1.0666666666666666E-2</c:v>
                </c:pt>
                <c:pt idx="11">
                  <c:v>1.1636363636363637E-2</c:v>
                </c:pt>
                <c:pt idx="12">
                  <c:v>1.2606060606060605E-2</c:v>
                </c:pt>
                <c:pt idx="13">
                  <c:v>1.3575757575757576E-2</c:v>
                </c:pt>
                <c:pt idx="14">
                  <c:v>1.4545454545454545E-2</c:v>
                </c:pt>
                <c:pt idx="15">
                  <c:v>1.6969696969696971E-2</c:v>
                </c:pt>
                <c:pt idx="16">
                  <c:v>1.9393939393939394E-2</c:v>
                </c:pt>
                <c:pt idx="17">
                  <c:v>2.1818181818181816E-2</c:v>
                </c:pt>
                <c:pt idx="18">
                  <c:v>2.4242424242424242E-2</c:v>
                </c:pt>
                <c:pt idx="19">
                  <c:v>2.9090909090909091E-2</c:v>
                </c:pt>
                <c:pt idx="20">
                  <c:v>3.3939393939393943E-2</c:v>
                </c:pt>
                <c:pt idx="21">
                  <c:v>3.8787878787878788E-2</c:v>
                </c:pt>
                <c:pt idx="22">
                  <c:v>4.3636363636363633E-2</c:v>
                </c:pt>
                <c:pt idx="23">
                  <c:v>4.8484848484848485E-2</c:v>
                </c:pt>
                <c:pt idx="24">
                  <c:v>5.3333333333333337E-2</c:v>
                </c:pt>
                <c:pt idx="25">
                  <c:v>5.8181818181818182E-2</c:v>
                </c:pt>
                <c:pt idx="26">
                  <c:v>6.3030303030303034E-2</c:v>
                </c:pt>
              </c:numCache>
            </c:numRef>
          </c:val>
          <c:smooth val="0"/>
        </c:ser>
        <c:ser>
          <c:idx val="3"/>
          <c:order val="3"/>
          <c:spPr>
            <a:ln w="28575">
              <a:solidFill>
                <a:srgbClr val="7D60A0"/>
              </a:solidFill>
              <a:prstDash val="solid"/>
              <a:round/>
            </a:ln>
          </c:spPr>
          <c:marker>
            <c:symbol val="none"/>
          </c:marker>
          <c:val>
            <c:numRef>
              <c:f>'Specimen_#4'!$D$2:$D$28</c:f>
              <c:numCache>
                <c:formatCode>General</c:formatCode>
                <c:ptCount val="27"/>
                <c:pt idx="0">
                  <c:v>28571.428571428569</c:v>
                </c:pt>
                <c:pt idx="1">
                  <c:v>87755.102040816317</c:v>
                </c:pt>
                <c:pt idx="2">
                  <c:v>112244.89795918367</c:v>
                </c:pt>
                <c:pt idx="3">
                  <c:v>134693.87755102041</c:v>
                </c:pt>
                <c:pt idx="4">
                  <c:v>148979.59183673467</c:v>
                </c:pt>
                <c:pt idx="5">
                  <c:v>163265.30612244896</c:v>
                </c:pt>
                <c:pt idx="6">
                  <c:v>181632.6530612245</c:v>
                </c:pt>
                <c:pt idx="7">
                  <c:v>193877.55102040817</c:v>
                </c:pt>
                <c:pt idx="8">
                  <c:v>208163.26530612243</c:v>
                </c:pt>
                <c:pt idx="9">
                  <c:v>208163.26530612243</c:v>
                </c:pt>
                <c:pt idx="10">
                  <c:v>210204.08163265305</c:v>
                </c:pt>
                <c:pt idx="11">
                  <c:v>212244.89795918367</c:v>
                </c:pt>
                <c:pt idx="12">
                  <c:v>214285.71428571429</c:v>
                </c:pt>
                <c:pt idx="13">
                  <c:v>216326.53061224488</c:v>
                </c:pt>
                <c:pt idx="14">
                  <c:v>218367.3469387755</c:v>
                </c:pt>
                <c:pt idx="15">
                  <c:v>220408.16326530612</c:v>
                </c:pt>
                <c:pt idx="16">
                  <c:v>222448.97959183672</c:v>
                </c:pt>
                <c:pt idx="17">
                  <c:v>224489.79591836734</c:v>
                </c:pt>
                <c:pt idx="18">
                  <c:v>224489.79591836734</c:v>
                </c:pt>
                <c:pt idx="19">
                  <c:v>228571.42857142855</c:v>
                </c:pt>
                <c:pt idx="20">
                  <c:v>228571.42857142855</c:v>
                </c:pt>
                <c:pt idx="21">
                  <c:v>218367.3469387755</c:v>
                </c:pt>
                <c:pt idx="22">
                  <c:v>210204.08163265305</c:v>
                </c:pt>
                <c:pt idx="23">
                  <c:v>202040.81632653059</c:v>
                </c:pt>
                <c:pt idx="24">
                  <c:v>193877.55102040817</c:v>
                </c:pt>
                <c:pt idx="25">
                  <c:v>183673.46938775509</c:v>
                </c:pt>
                <c:pt idx="26">
                  <c:v>175510.20408163263</c:v>
                </c:pt>
              </c:numCache>
            </c:numRef>
          </c:val>
          <c:smooth val="0"/>
        </c:ser>
        <c:dLbls>
          <c:showLegendKey val="0"/>
          <c:showVal val="0"/>
          <c:showCatName val="0"/>
          <c:showSerName val="0"/>
          <c:showPercent val="0"/>
          <c:showBubbleSize val="0"/>
        </c:dLbls>
        <c:smooth val="0"/>
        <c:axId val="4696680"/>
        <c:axId val="4696288"/>
      </c:lineChart>
      <c:valAx>
        <c:axId val="4696288"/>
        <c:scaling>
          <c:orientation val="minMax"/>
        </c:scaling>
        <c:delete val="0"/>
        <c:axPos val="l"/>
        <c:majorGridlines>
          <c:spPr>
            <a:ln w="9528">
              <a:solidFill>
                <a:srgbClr val="868686"/>
              </a:solidFill>
              <a:prstDash val="solid"/>
              <a:round/>
            </a:ln>
          </c:spPr>
        </c:majorGridlines>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4696680"/>
        <c:crosses val="autoZero"/>
        <c:crossBetween val="between"/>
      </c:valAx>
      <c:catAx>
        <c:axId val="4696680"/>
        <c:scaling>
          <c:orientation val="minMax"/>
        </c:scaling>
        <c:delete val="0"/>
        <c:axPos val="b"/>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4696288"/>
        <c:crosses val="autoZero"/>
        <c:auto val="1"/>
        <c:lblAlgn val="ctr"/>
        <c:lblOffset val="100"/>
        <c:noMultiLvlLbl val="0"/>
      </c:cat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solidFill>
                <a:srgbClr val="4A7EBB"/>
              </a:solidFill>
              <a:prstDash val="solid"/>
              <a:round/>
            </a:ln>
          </c:spPr>
          <c:marker>
            <c:symbol val="none"/>
          </c:marker>
          <c:xVal>
            <c:numRef>
              <c:f>'specimen#5'!$C$2:$C$23</c:f>
              <c:numCache>
                <c:formatCode>[$-409]General</c:formatCode>
                <c:ptCount val="22"/>
                <c:pt idx="0">
                  <c:v>4.0816326530612242E-2</c:v>
                </c:pt>
                <c:pt idx="1">
                  <c:v>8.1632653061224483E-2</c:v>
                </c:pt>
                <c:pt idx="2">
                  <c:v>0.12244897959183673</c:v>
                </c:pt>
                <c:pt idx="3">
                  <c:v>0.16326530612244897</c:v>
                </c:pt>
                <c:pt idx="4">
                  <c:v>0.20408163265306123</c:v>
                </c:pt>
                <c:pt idx="5">
                  <c:v>0.24489795918367346</c:v>
                </c:pt>
                <c:pt idx="6">
                  <c:v>0.2857142857142857</c:v>
                </c:pt>
                <c:pt idx="7">
                  <c:v>0.32653061224489793</c:v>
                </c:pt>
                <c:pt idx="8">
                  <c:v>0.36734693877551017</c:v>
                </c:pt>
                <c:pt idx="9">
                  <c:v>0.40816326530612246</c:v>
                </c:pt>
                <c:pt idx="10">
                  <c:v>0.44897959183673464</c:v>
                </c:pt>
                <c:pt idx="11">
                  <c:v>0.48979591836734693</c:v>
                </c:pt>
                <c:pt idx="12">
                  <c:v>0.53061224489795911</c:v>
                </c:pt>
                <c:pt idx="13">
                  <c:v>0.5714285714285714</c:v>
                </c:pt>
                <c:pt idx="14">
                  <c:v>0.61224489795918358</c:v>
                </c:pt>
                <c:pt idx="15">
                  <c:v>0.7142857142857143</c:v>
                </c:pt>
                <c:pt idx="16">
                  <c:v>0.81632653061224492</c:v>
                </c:pt>
                <c:pt idx="17">
                  <c:v>0.85714285714285721</c:v>
                </c:pt>
                <c:pt idx="18">
                  <c:v>0.89795918367346927</c:v>
                </c:pt>
                <c:pt idx="19">
                  <c:v>0.93877551020408156</c:v>
                </c:pt>
                <c:pt idx="20">
                  <c:v>0.97959183673469385</c:v>
                </c:pt>
                <c:pt idx="21">
                  <c:v>1.0204081632653061</c:v>
                </c:pt>
              </c:numCache>
            </c:numRef>
          </c:xVal>
          <c:yVal>
            <c:numRef>
              <c:f>'specimen#5'!$D$2:$D$23</c:f>
              <c:numCache>
                <c:formatCode>General</c:formatCode>
                <c:ptCount val="22"/>
                <c:pt idx="0">
                  <c:v>727.27272727272725</c:v>
                </c:pt>
                <c:pt idx="1">
                  <c:v>1212.121212121212</c:v>
                </c:pt>
                <c:pt idx="2">
                  <c:v>1842.4242424242425</c:v>
                </c:pt>
                <c:pt idx="3">
                  <c:v>2327.2727272727275</c:v>
                </c:pt>
                <c:pt idx="4">
                  <c:v>2763.6363636363635</c:v>
                </c:pt>
                <c:pt idx="5">
                  <c:v>3103.030303030303</c:v>
                </c:pt>
                <c:pt idx="6">
                  <c:v>3442.4242424242425</c:v>
                </c:pt>
                <c:pt idx="7">
                  <c:v>4072.7272727272725</c:v>
                </c:pt>
                <c:pt idx="8">
                  <c:v>4412.121212121212</c:v>
                </c:pt>
                <c:pt idx="9">
                  <c:v>5042.424242424242</c:v>
                </c:pt>
                <c:pt idx="10">
                  <c:v>5236.363636363636</c:v>
                </c:pt>
                <c:pt idx="11">
                  <c:v>5236.363636363636</c:v>
                </c:pt>
                <c:pt idx="12">
                  <c:v>5236.363636363636</c:v>
                </c:pt>
                <c:pt idx="13">
                  <c:v>5236.363636363636</c:v>
                </c:pt>
                <c:pt idx="14">
                  <c:v>5284.848484848485</c:v>
                </c:pt>
                <c:pt idx="15">
                  <c:v>5478.787878787879</c:v>
                </c:pt>
                <c:pt idx="16">
                  <c:v>5575.757575757576</c:v>
                </c:pt>
                <c:pt idx="17">
                  <c:v>5575.757575757576</c:v>
                </c:pt>
                <c:pt idx="18">
                  <c:v>5624.242424242424</c:v>
                </c:pt>
                <c:pt idx="19">
                  <c:v>5672.727272727273</c:v>
                </c:pt>
                <c:pt idx="20">
                  <c:v>5721.212121212121</c:v>
                </c:pt>
                <c:pt idx="21">
                  <c:v>5721.212121212121</c:v>
                </c:pt>
              </c:numCache>
            </c:numRef>
          </c:yVal>
          <c:smooth val="0"/>
        </c:ser>
        <c:dLbls>
          <c:showLegendKey val="0"/>
          <c:showVal val="0"/>
          <c:showCatName val="0"/>
          <c:showSerName val="0"/>
          <c:showPercent val="0"/>
          <c:showBubbleSize val="0"/>
        </c:dLbls>
        <c:axId val="299630488"/>
        <c:axId val="4697464"/>
      </c:scatterChart>
      <c:valAx>
        <c:axId val="4697464"/>
        <c:scaling>
          <c:orientation val="minMax"/>
        </c:scaling>
        <c:delete val="0"/>
        <c:axPos val="l"/>
        <c:majorGridlines>
          <c:spPr>
            <a:ln w="9528">
              <a:solidFill>
                <a:srgbClr val="868686"/>
              </a:solidFill>
              <a:prstDash val="solid"/>
              <a:round/>
            </a:ln>
          </c:spPr>
        </c:majorGridlines>
        <c:numFmt formatCode="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0488"/>
        <c:crosses val="autoZero"/>
        <c:crossBetween val="midCat"/>
      </c:valAx>
      <c:valAx>
        <c:axId val="299630488"/>
        <c:scaling>
          <c:orientation val="minMax"/>
        </c:scaling>
        <c:delete val="0"/>
        <c:axPos val="b"/>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4697464"/>
        <c:crosses val="autoZero"/>
        <c:crossBetween val="midCat"/>
      </c:val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solidFill>
                <a:srgbClr val="4A7EBB"/>
              </a:solidFill>
              <a:prstDash val="solid"/>
              <a:round/>
            </a:ln>
          </c:spPr>
          <c:marker>
            <c:symbol val="none"/>
          </c:marker>
          <c:xVal>
            <c:numRef>
              <c:f>'specimen#5'!$C$2:$C$23</c:f>
              <c:numCache>
                <c:formatCode>[$-409]General</c:formatCode>
                <c:ptCount val="22"/>
                <c:pt idx="0">
                  <c:v>4.0816326530612242E-2</c:v>
                </c:pt>
                <c:pt idx="1">
                  <c:v>8.1632653061224483E-2</c:v>
                </c:pt>
                <c:pt idx="2">
                  <c:v>0.12244897959183673</c:v>
                </c:pt>
                <c:pt idx="3">
                  <c:v>0.16326530612244897</c:v>
                </c:pt>
                <c:pt idx="4">
                  <c:v>0.20408163265306123</c:v>
                </c:pt>
                <c:pt idx="5">
                  <c:v>0.24489795918367346</c:v>
                </c:pt>
                <c:pt idx="6">
                  <c:v>0.2857142857142857</c:v>
                </c:pt>
                <c:pt idx="7">
                  <c:v>0.32653061224489793</c:v>
                </c:pt>
                <c:pt idx="8">
                  <c:v>0.36734693877551017</c:v>
                </c:pt>
                <c:pt idx="9">
                  <c:v>0.40816326530612246</c:v>
                </c:pt>
                <c:pt idx="10">
                  <c:v>0.44897959183673464</c:v>
                </c:pt>
                <c:pt idx="11">
                  <c:v>0.48979591836734693</c:v>
                </c:pt>
                <c:pt idx="12">
                  <c:v>0.53061224489795911</c:v>
                </c:pt>
                <c:pt idx="13">
                  <c:v>0.5714285714285714</c:v>
                </c:pt>
                <c:pt idx="14">
                  <c:v>0.61224489795918358</c:v>
                </c:pt>
                <c:pt idx="15">
                  <c:v>0.7142857142857143</c:v>
                </c:pt>
                <c:pt idx="16">
                  <c:v>0.81632653061224492</c:v>
                </c:pt>
                <c:pt idx="17">
                  <c:v>0.85714285714285721</c:v>
                </c:pt>
                <c:pt idx="18">
                  <c:v>0.89795918367346927</c:v>
                </c:pt>
                <c:pt idx="19">
                  <c:v>0.93877551020408156</c:v>
                </c:pt>
                <c:pt idx="20">
                  <c:v>0.97959183673469385</c:v>
                </c:pt>
                <c:pt idx="21">
                  <c:v>1.0204081632653061</c:v>
                </c:pt>
              </c:numCache>
            </c:numRef>
          </c:xVal>
          <c:yVal>
            <c:numRef>
              <c:f>'specimen#5'!$D$2:$D$23</c:f>
              <c:numCache>
                <c:formatCode>General</c:formatCode>
                <c:ptCount val="22"/>
                <c:pt idx="0">
                  <c:v>727.27272727272725</c:v>
                </c:pt>
                <c:pt idx="1">
                  <c:v>1212.121212121212</c:v>
                </c:pt>
                <c:pt idx="2">
                  <c:v>1842.4242424242425</c:v>
                </c:pt>
                <c:pt idx="3">
                  <c:v>2327.2727272727275</c:v>
                </c:pt>
                <c:pt idx="4">
                  <c:v>2763.6363636363635</c:v>
                </c:pt>
                <c:pt idx="5">
                  <c:v>3103.030303030303</c:v>
                </c:pt>
                <c:pt idx="6">
                  <c:v>3442.4242424242425</c:v>
                </c:pt>
                <c:pt idx="7">
                  <c:v>4072.7272727272725</c:v>
                </c:pt>
                <c:pt idx="8">
                  <c:v>4412.121212121212</c:v>
                </c:pt>
                <c:pt idx="9">
                  <c:v>5042.424242424242</c:v>
                </c:pt>
                <c:pt idx="10">
                  <c:v>5236.363636363636</c:v>
                </c:pt>
                <c:pt idx="11">
                  <c:v>5236.363636363636</c:v>
                </c:pt>
                <c:pt idx="12">
                  <c:v>5236.363636363636</c:v>
                </c:pt>
                <c:pt idx="13">
                  <c:v>5236.363636363636</c:v>
                </c:pt>
                <c:pt idx="14">
                  <c:v>5284.848484848485</c:v>
                </c:pt>
                <c:pt idx="15">
                  <c:v>5478.787878787879</c:v>
                </c:pt>
                <c:pt idx="16">
                  <c:v>5575.757575757576</c:v>
                </c:pt>
                <c:pt idx="17">
                  <c:v>5575.757575757576</c:v>
                </c:pt>
                <c:pt idx="18">
                  <c:v>5624.242424242424</c:v>
                </c:pt>
                <c:pt idx="19">
                  <c:v>5672.727272727273</c:v>
                </c:pt>
                <c:pt idx="20">
                  <c:v>5721.212121212121</c:v>
                </c:pt>
                <c:pt idx="21">
                  <c:v>5721.212121212121</c:v>
                </c:pt>
              </c:numCache>
            </c:numRef>
          </c:yVal>
          <c:smooth val="0"/>
        </c:ser>
        <c:dLbls>
          <c:showLegendKey val="0"/>
          <c:showVal val="0"/>
          <c:showCatName val="0"/>
          <c:showSerName val="0"/>
          <c:showPercent val="0"/>
          <c:showBubbleSize val="0"/>
        </c:dLbls>
        <c:axId val="299631664"/>
        <c:axId val="299631272"/>
      </c:scatterChart>
      <c:valAx>
        <c:axId val="299631272"/>
        <c:scaling>
          <c:orientation val="minMax"/>
        </c:scaling>
        <c:delete val="0"/>
        <c:axPos val="l"/>
        <c:majorGridlines>
          <c:spPr>
            <a:ln w="9528">
              <a:solidFill>
                <a:srgbClr val="868686"/>
              </a:solidFill>
              <a:prstDash val="solid"/>
              <a:round/>
            </a:ln>
          </c:spPr>
        </c:majorGridlines>
        <c:numFmt formatCode="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1664"/>
        <c:crosses val="autoZero"/>
        <c:crossBetween val="midCat"/>
      </c:valAx>
      <c:valAx>
        <c:axId val="299631664"/>
        <c:scaling>
          <c:orientation val="minMax"/>
        </c:scaling>
        <c:delete val="0"/>
        <c:axPos val="b"/>
        <c:numFmt formatCode="[$-409]General" sourceLinked="1"/>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99631272"/>
        <c:crosses val="autoZero"/>
        <c:crossBetween val="midCat"/>
      </c:valAx>
      <c:spPr>
        <a:solidFill>
          <a:srgbClr val="FFFFFF"/>
        </a:solid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58B45-DD18-4C2C-AB02-0E611C485B2B}"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58B45-DD18-4C2C-AB02-0E611C485B2B}"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58B45-DD18-4C2C-AB02-0E611C485B2B}"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58B45-DD18-4C2C-AB02-0E611C485B2B}"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58B45-DD18-4C2C-AB02-0E611C485B2B}"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58B45-DD18-4C2C-AB02-0E611C485B2B}"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58B45-DD18-4C2C-AB02-0E611C485B2B}"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58B45-DD18-4C2C-AB02-0E611C485B2B}"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58B45-DD18-4C2C-AB02-0E611C485B2B}"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58B45-DD18-4C2C-AB02-0E611C485B2B}"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58B45-DD18-4C2C-AB02-0E611C485B2B}"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6977-8522-45BE-B472-2D9B95DB13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58B45-DD18-4C2C-AB02-0E611C485B2B}" type="datetimeFigureOut">
              <a:rPr lang="en-US" smtClean="0"/>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76977-8522-45BE-B472-2D9B95DB13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609850"/>
          </a:xfrm>
        </p:spPr>
        <p:txBody>
          <a:bodyPr>
            <a:normAutofit fontScale="90000"/>
          </a:bodyPr>
          <a:lstStyle/>
          <a:p>
            <a:r>
              <a:rPr lang="en-US" dirty="0" smtClean="0">
                <a:latin typeface="Times New Roman" pitchFamily="18" charset="0"/>
                <a:cs typeface="Times New Roman" pitchFamily="18" charset="0"/>
              </a:rPr>
              <a:t>Lab Notebook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Dakota Johnson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METC143</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Rockwell Hardness Test</a:t>
            </a:r>
            <a:endParaRPr lang="en-US"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Dates of testing: 10/16/13</a:t>
            </a:r>
            <a:endParaRPr lang="en-US" dirty="0"/>
          </a:p>
        </p:txBody>
      </p:sp>
      <p:sp>
        <p:nvSpPr>
          <p:cNvPr id="5" name="TextBox 4"/>
          <p:cNvSpPr txBox="1"/>
          <p:nvPr/>
        </p:nvSpPr>
        <p:spPr>
          <a:xfrm>
            <a:off x="609600" y="2209800"/>
            <a:ext cx="3581400" cy="1754326"/>
          </a:xfrm>
          <a:prstGeom prst="rect">
            <a:avLst/>
          </a:prstGeom>
          <a:noFill/>
        </p:spPr>
        <p:txBody>
          <a:bodyPr wrap="square" rtlCol="0">
            <a:spAutoFit/>
          </a:bodyPr>
          <a:lstStyle/>
          <a:p>
            <a:r>
              <a:rPr lang="en-US" dirty="0" smtClean="0"/>
              <a:t>Procedure: </a:t>
            </a:r>
          </a:p>
          <a:p>
            <a:r>
              <a:rPr lang="en-US" dirty="0" smtClean="0"/>
              <a:t>1. A B scale at 100kg with a 1/16”diamond cone  bit was conducted </a:t>
            </a:r>
          </a:p>
          <a:p>
            <a:r>
              <a:rPr lang="en-US" dirty="0" smtClean="0"/>
              <a:t>2. An E scale test with an 1/8” ball was conducted.</a:t>
            </a: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Pg.9</a:t>
            </a:r>
            <a:endParaRPr lang="en-US" sz="1200" dirty="0"/>
          </a:p>
        </p:txBody>
      </p:sp>
      <p:sp>
        <p:nvSpPr>
          <p:cNvPr id="7" name="TextBox 6"/>
          <p:cNvSpPr txBox="1"/>
          <p:nvPr/>
        </p:nvSpPr>
        <p:spPr>
          <a:xfrm>
            <a:off x="685800" y="4267200"/>
            <a:ext cx="7924800" cy="369332"/>
          </a:xfrm>
          <a:prstGeom prst="rect">
            <a:avLst/>
          </a:prstGeom>
          <a:noFill/>
        </p:spPr>
        <p:txBody>
          <a:bodyPr wrap="square" rtlCol="0">
            <a:spAutoFit/>
          </a:bodyPr>
          <a:lstStyle/>
          <a:p>
            <a:r>
              <a:rPr lang="en-US" dirty="0" smtClean="0"/>
              <a:t>Observations:</a:t>
            </a:r>
          </a:p>
        </p:txBody>
      </p:sp>
      <p:sp>
        <p:nvSpPr>
          <p:cNvPr id="8" name="TextBox 7"/>
          <p:cNvSpPr txBox="1"/>
          <p:nvPr/>
        </p:nvSpPr>
        <p:spPr>
          <a:xfrm>
            <a:off x="4419600" y="4572000"/>
            <a:ext cx="3276600" cy="1477328"/>
          </a:xfrm>
          <a:prstGeom prst="rect">
            <a:avLst/>
          </a:prstGeom>
          <a:noFill/>
        </p:spPr>
        <p:txBody>
          <a:bodyPr wrap="square" rtlCol="0">
            <a:spAutoFit/>
          </a:bodyPr>
          <a:lstStyle/>
          <a:p>
            <a:r>
              <a:rPr lang="en-US" dirty="0" smtClean="0"/>
              <a:t> B scale:  Steel- 68,70</a:t>
            </a:r>
          </a:p>
          <a:p>
            <a:r>
              <a:rPr lang="en-US" dirty="0" smtClean="0"/>
              <a:t> 	Copper- 41,44</a:t>
            </a:r>
          </a:p>
          <a:p>
            <a:r>
              <a:rPr lang="en-US" dirty="0" smtClean="0"/>
              <a:t>	Aluminum-23</a:t>
            </a:r>
          </a:p>
          <a:p>
            <a:r>
              <a:rPr lang="en-US" dirty="0" smtClean="0"/>
              <a:t>	</a:t>
            </a:r>
          </a:p>
          <a:p>
            <a:r>
              <a:rPr lang="en-US" dirty="0" smtClean="0"/>
              <a:t>	</a:t>
            </a:r>
            <a:endParaRPr lang="en-US" dirty="0"/>
          </a:p>
        </p:txBody>
      </p:sp>
      <p:sp>
        <p:nvSpPr>
          <p:cNvPr id="9" name="TextBox 8"/>
          <p:cNvSpPr txBox="1"/>
          <p:nvPr/>
        </p:nvSpPr>
        <p:spPr>
          <a:xfrm>
            <a:off x="609600" y="4572000"/>
            <a:ext cx="3276600" cy="1200329"/>
          </a:xfrm>
          <a:prstGeom prst="rect">
            <a:avLst/>
          </a:prstGeom>
          <a:noFill/>
        </p:spPr>
        <p:txBody>
          <a:bodyPr wrap="square" rtlCol="0">
            <a:spAutoFit/>
          </a:bodyPr>
          <a:lstStyle/>
          <a:p>
            <a:r>
              <a:rPr lang="en-US" dirty="0" smtClean="0"/>
              <a:t> E scale:	Copper-90</a:t>
            </a:r>
          </a:p>
          <a:p>
            <a:r>
              <a:rPr lang="en-US" dirty="0" smtClean="0"/>
              <a:t>	Aluminum-79</a:t>
            </a:r>
          </a:p>
          <a:p>
            <a:r>
              <a:rPr lang="en-US" dirty="0" smtClean="0"/>
              <a:t>	Steel-70</a:t>
            </a:r>
          </a:p>
          <a:p>
            <a:r>
              <a:rPr lang="en-US" dirty="0" smtClean="0"/>
              <a:t>	</a:t>
            </a:r>
            <a:endParaRPr lang="en-US" dirty="0"/>
          </a:p>
        </p:txBody>
      </p:sp>
      <p:sp>
        <p:nvSpPr>
          <p:cNvPr id="11" name="TextBox 10"/>
          <p:cNvSpPr txBox="1"/>
          <p:nvPr/>
        </p:nvSpPr>
        <p:spPr>
          <a:xfrm>
            <a:off x="990600" y="5715000"/>
            <a:ext cx="3276600" cy="923330"/>
          </a:xfrm>
          <a:prstGeom prst="rect">
            <a:avLst/>
          </a:prstGeom>
          <a:noFill/>
        </p:spPr>
        <p:txBody>
          <a:bodyPr wrap="square" rtlCol="0">
            <a:spAutoFit/>
          </a:bodyPr>
          <a:lstStyle/>
          <a:p>
            <a:r>
              <a:rPr lang="en-US" dirty="0" smtClean="0"/>
              <a:t>The scale of these test is the Rockwell E scale and Rockwell B scale respectively.</a:t>
            </a:r>
            <a:endParaRPr lang="en-US" dirty="0"/>
          </a:p>
        </p:txBody>
      </p:sp>
      <p:pic>
        <p:nvPicPr>
          <p:cNvPr id="8193" name="Picture 1" descr="C:\Users\Dakota\Desktop\IMG_0008.JPG"/>
          <p:cNvPicPr>
            <a:picLocks noChangeAspect="1" noChangeArrowheads="1"/>
          </p:cNvPicPr>
          <p:nvPr/>
        </p:nvPicPr>
        <p:blipFill>
          <a:blip r:embed="rId2" cstate="print"/>
          <a:srcRect/>
          <a:stretch>
            <a:fillRect/>
          </a:stretch>
        </p:blipFill>
        <p:spPr bwMode="auto">
          <a:xfrm rot="5400000">
            <a:off x="5964061" y="1976261"/>
            <a:ext cx="2971800" cy="22196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Rockwell Hardness Test</a:t>
            </a:r>
            <a:endParaRPr lang="en-US"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Dates of testing: 10/16/13</a:t>
            </a:r>
            <a:endParaRPr lang="en-US" dirty="0"/>
          </a:p>
        </p:txBody>
      </p:sp>
      <p:sp>
        <p:nvSpPr>
          <p:cNvPr id="5" name="TextBox 4"/>
          <p:cNvSpPr txBox="1"/>
          <p:nvPr/>
        </p:nvSpPr>
        <p:spPr>
          <a:xfrm>
            <a:off x="609600" y="2209800"/>
            <a:ext cx="3581400" cy="1477328"/>
          </a:xfrm>
          <a:prstGeom prst="rect">
            <a:avLst/>
          </a:prstGeom>
          <a:noFill/>
        </p:spPr>
        <p:txBody>
          <a:bodyPr wrap="square" rtlCol="0">
            <a:spAutoFit/>
          </a:bodyPr>
          <a:lstStyle/>
          <a:p>
            <a:r>
              <a:rPr lang="en-US" dirty="0" smtClean="0"/>
              <a:t>Procedure:  An A scale test at 150kg with a diamond Braille tip was conducted.  </a:t>
            </a:r>
          </a:p>
          <a:p>
            <a:r>
              <a:rPr lang="en-US" dirty="0" smtClean="0"/>
              <a:t>2. An E scale at 100kg with an 1/8”ball was conducted.</a:t>
            </a:r>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Pg.10</a:t>
            </a:r>
            <a:endParaRPr lang="en-US" sz="1200" dirty="0"/>
          </a:p>
        </p:txBody>
      </p:sp>
      <p:sp>
        <p:nvSpPr>
          <p:cNvPr id="7" name="TextBox 6"/>
          <p:cNvSpPr txBox="1"/>
          <p:nvPr/>
        </p:nvSpPr>
        <p:spPr>
          <a:xfrm>
            <a:off x="609600" y="4038600"/>
            <a:ext cx="7924800" cy="646331"/>
          </a:xfrm>
          <a:prstGeom prst="rect">
            <a:avLst/>
          </a:prstGeom>
          <a:noFill/>
        </p:spPr>
        <p:txBody>
          <a:bodyPr wrap="square" rtlCol="0">
            <a:spAutoFit/>
          </a:bodyPr>
          <a:lstStyle/>
          <a:p>
            <a:r>
              <a:rPr lang="en-US" dirty="0" smtClean="0"/>
              <a:t>Observations:  </a:t>
            </a:r>
          </a:p>
          <a:p>
            <a:endParaRPr lang="en-US" dirty="0" smtClean="0"/>
          </a:p>
        </p:txBody>
      </p:sp>
      <p:sp>
        <p:nvSpPr>
          <p:cNvPr id="9" name="TextBox 8"/>
          <p:cNvSpPr txBox="1"/>
          <p:nvPr/>
        </p:nvSpPr>
        <p:spPr>
          <a:xfrm>
            <a:off x="5334000" y="4724400"/>
            <a:ext cx="3276600" cy="1477328"/>
          </a:xfrm>
          <a:prstGeom prst="rect">
            <a:avLst/>
          </a:prstGeom>
          <a:noFill/>
        </p:spPr>
        <p:txBody>
          <a:bodyPr wrap="square" rtlCol="0">
            <a:spAutoFit/>
          </a:bodyPr>
          <a:lstStyle/>
          <a:p>
            <a:r>
              <a:rPr lang="en-US" dirty="0" smtClean="0"/>
              <a:t> E scale:  Aluminum-88</a:t>
            </a:r>
          </a:p>
          <a:p>
            <a:r>
              <a:rPr lang="en-US" dirty="0" smtClean="0"/>
              <a:t> 	Copper-88.4</a:t>
            </a:r>
          </a:p>
          <a:p>
            <a:r>
              <a:rPr lang="en-US" dirty="0" smtClean="0"/>
              <a:t>	Aluminum flat-70</a:t>
            </a:r>
          </a:p>
          <a:p>
            <a:r>
              <a:rPr lang="en-US" dirty="0" smtClean="0"/>
              <a:t>	Steel flat-99</a:t>
            </a:r>
          </a:p>
          <a:p>
            <a:r>
              <a:rPr lang="en-US" dirty="0" smtClean="0"/>
              <a:t>	</a:t>
            </a:r>
            <a:endParaRPr lang="en-US" dirty="0"/>
          </a:p>
        </p:txBody>
      </p:sp>
      <p:sp>
        <p:nvSpPr>
          <p:cNvPr id="10" name="TextBox 9"/>
          <p:cNvSpPr txBox="1"/>
          <p:nvPr/>
        </p:nvSpPr>
        <p:spPr>
          <a:xfrm>
            <a:off x="1219200" y="4800600"/>
            <a:ext cx="3276600" cy="1477328"/>
          </a:xfrm>
          <a:prstGeom prst="rect">
            <a:avLst/>
          </a:prstGeom>
          <a:noFill/>
        </p:spPr>
        <p:txBody>
          <a:bodyPr wrap="square" rtlCol="0">
            <a:spAutoFit/>
          </a:bodyPr>
          <a:lstStyle/>
          <a:p>
            <a:r>
              <a:rPr lang="en-US" dirty="0" smtClean="0"/>
              <a:t> A scale:  Flat steel-47</a:t>
            </a:r>
          </a:p>
          <a:p>
            <a:r>
              <a:rPr lang="en-US" dirty="0" smtClean="0"/>
              <a:t> 	Copper-35</a:t>
            </a:r>
          </a:p>
          <a:p>
            <a:r>
              <a:rPr lang="en-US" dirty="0" smtClean="0"/>
              <a:t>	Aluminum-31,41</a:t>
            </a:r>
          </a:p>
          <a:p>
            <a:r>
              <a:rPr lang="en-US" dirty="0" smtClean="0"/>
              <a:t>	</a:t>
            </a:r>
          </a:p>
          <a:p>
            <a:r>
              <a:rPr lang="en-US" dirty="0" smtClean="0"/>
              <a:t>	</a:t>
            </a:r>
            <a:endParaRPr lang="en-US" dirty="0"/>
          </a:p>
        </p:txBody>
      </p:sp>
      <p:sp>
        <p:nvSpPr>
          <p:cNvPr id="11" name="TextBox 10"/>
          <p:cNvSpPr txBox="1"/>
          <p:nvPr/>
        </p:nvSpPr>
        <p:spPr>
          <a:xfrm>
            <a:off x="990600" y="5791200"/>
            <a:ext cx="3276600" cy="923330"/>
          </a:xfrm>
          <a:prstGeom prst="rect">
            <a:avLst/>
          </a:prstGeom>
          <a:noFill/>
        </p:spPr>
        <p:txBody>
          <a:bodyPr wrap="square" rtlCol="0">
            <a:spAutoFit/>
          </a:bodyPr>
          <a:lstStyle/>
          <a:p>
            <a:r>
              <a:rPr lang="en-US" dirty="0" smtClean="0"/>
              <a:t>The scale of these test is the Rockwell A scale and Rockwell E scale respectively.</a:t>
            </a:r>
            <a:endParaRPr lang="en-US" dirty="0"/>
          </a:p>
        </p:txBody>
      </p:sp>
      <p:pic>
        <p:nvPicPr>
          <p:cNvPr id="7169" name="Picture 1" descr="C:\Users\Dakota\Desktop\IMG_0004.JPG"/>
          <p:cNvPicPr>
            <a:picLocks noChangeAspect="1" noChangeArrowheads="1"/>
          </p:cNvPicPr>
          <p:nvPr/>
        </p:nvPicPr>
        <p:blipFill>
          <a:blip r:embed="rId2" cstate="print"/>
          <a:srcRect/>
          <a:stretch>
            <a:fillRect/>
          </a:stretch>
        </p:blipFill>
        <p:spPr bwMode="auto">
          <a:xfrm rot="5400000">
            <a:off x="6364428" y="2474772"/>
            <a:ext cx="2093926" cy="15639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Tensile Testing and Heat Treatment</a:t>
            </a:r>
            <a:endParaRPr lang="en-US" u="sng"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Dates of testing: 11/13/13, 11/20/13, 12/4/13</a:t>
            </a:r>
            <a:endParaRPr lang="en-US" dirty="0"/>
          </a:p>
        </p:txBody>
      </p:sp>
      <p:sp>
        <p:nvSpPr>
          <p:cNvPr id="5" name="TextBox 4"/>
          <p:cNvSpPr txBox="1"/>
          <p:nvPr/>
        </p:nvSpPr>
        <p:spPr>
          <a:xfrm>
            <a:off x="609600" y="2057400"/>
            <a:ext cx="7772400" cy="5355312"/>
          </a:xfrm>
          <a:prstGeom prst="rect">
            <a:avLst/>
          </a:prstGeom>
          <a:noFill/>
        </p:spPr>
        <p:txBody>
          <a:bodyPr wrap="square" rtlCol="0">
            <a:spAutoFit/>
          </a:bodyPr>
          <a:lstStyle/>
          <a:p>
            <a:r>
              <a:rPr lang="en-US" dirty="0" smtClean="0"/>
              <a:t>Procedure: </a:t>
            </a:r>
          </a:p>
          <a:p>
            <a:pPr marL="342900" indent="-342900">
              <a:buAutoNum type="arabicPeriod"/>
            </a:pPr>
            <a:r>
              <a:rPr lang="en-US" dirty="0" smtClean="0"/>
              <a:t>Six steel specimens were chosen for testing.</a:t>
            </a:r>
          </a:p>
          <a:p>
            <a:pPr marL="342900" indent="-342900">
              <a:buAutoNum type="arabicPeriod"/>
            </a:pPr>
            <a:r>
              <a:rPr lang="en-US" dirty="0" smtClean="0"/>
              <a:t>The six specimens were measured and indented so each specimen would be measured from the same place each time.</a:t>
            </a:r>
          </a:p>
          <a:p>
            <a:r>
              <a:rPr lang="en-US" dirty="0" smtClean="0"/>
              <a:t>3.    Two specimens were set aside as a control group and the other four were put in a furnace for 30 minutes at 1550 degrees Fahrenheit</a:t>
            </a:r>
          </a:p>
          <a:p>
            <a:pPr marL="342900" indent="-342900">
              <a:buAutoNum type="arabicPeriod" startAt="4"/>
            </a:pPr>
            <a:r>
              <a:rPr lang="en-US" dirty="0" smtClean="0"/>
              <a:t>After the time was up the four specimens were quenched in an oil bath and then laid out for the rest of the night to cool down.</a:t>
            </a:r>
          </a:p>
          <a:p>
            <a:pPr marL="342900" indent="-342900">
              <a:buAutoNum type="arabicPeriod" startAt="4"/>
            </a:pPr>
            <a:r>
              <a:rPr lang="en-US" dirty="0" smtClean="0"/>
              <a:t>The four specimens were then heat treated again. Two were put in a furnace at 750 degrees Fahrenheit and two were put in a furnace at 650 degrees Fahrenheit.</a:t>
            </a:r>
          </a:p>
          <a:p>
            <a:pPr marL="342900" indent="-342900">
              <a:buAutoNum type="arabicPeriod" startAt="4"/>
            </a:pPr>
            <a:r>
              <a:rPr lang="en-US" dirty="0" smtClean="0"/>
              <a:t>The specimens stayed in the furnaces for 60 minutes then were removed from the furnaces and allowed air cool.</a:t>
            </a:r>
          </a:p>
          <a:p>
            <a:pPr marL="342900" indent="-342900">
              <a:buAutoNum type="arabicPeriod" startAt="4"/>
            </a:pPr>
            <a:r>
              <a:rPr lang="en-US" dirty="0" smtClean="0"/>
              <a:t>Each sample was then tensile tested with a Dillon LW tensile tester.</a:t>
            </a:r>
          </a:p>
          <a:p>
            <a:pPr marL="342900" indent="-342900">
              <a:buAutoNum type="arabicPeriod" startAt="4"/>
            </a:pPr>
            <a:r>
              <a:rPr lang="en-US" dirty="0" smtClean="0"/>
              <a:t>A specimen was attached to a micrometer.</a:t>
            </a:r>
          </a:p>
          <a:p>
            <a:pPr marL="342900" indent="-342900">
              <a:buAutoNum type="arabicPeriod" startAt="4"/>
            </a:pPr>
            <a:r>
              <a:rPr lang="en-US" dirty="0" smtClean="0"/>
              <a:t>Nuts were placed on each end of the specimen as a safety precaution and then placed into the tensile tester. </a:t>
            </a:r>
          </a:p>
          <a:p>
            <a:pPr marL="342900" indent="-342900">
              <a:buAutoNum type="arabicPeriod" startAt="4"/>
            </a:pPr>
            <a:endParaRPr lang="en-US" dirty="0" smtClean="0"/>
          </a:p>
          <a:p>
            <a:pPr marL="342900" indent="-342900">
              <a:buAutoNum type="arabicPeriod" startAt="4"/>
            </a:pP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Pg.11</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Tensile Testing and Heat Treatment</a:t>
            </a:r>
            <a:endParaRPr lang="en-US" u="sng" dirty="0"/>
          </a:p>
        </p:txBody>
      </p:sp>
      <p:sp>
        <p:nvSpPr>
          <p:cNvPr id="4" name="TextBox 3"/>
          <p:cNvSpPr txBox="1"/>
          <p:nvPr/>
        </p:nvSpPr>
        <p:spPr>
          <a:xfrm>
            <a:off x="609600" y="1350288"/>
            <a:ext cx="7772400" cy="4801314"/>
          </a:xfrm>
          <a:prstGeom prst="rect">
            <a:avLst/>
          </a:prstGeom>
          <a:noFill/>
        </p:spPr>
        <p:txBody>
          <a:bodyPr wrap="square" rtlCol="0">
            <a:spAutoFit/>
          </a:bodyPr>
          <a:lstStyle/>
          <a:p>
            <a:r>
              <a:rPr lang="en-US" dirty="0" smtClean="0"/>
              <a:t>Procedure: </a:t>
            </a:r>
          </a:p>
          <a:p>
            <a:pPr marL="342900" indent="-342900">
              <a:buAutoNum type="arabicPeriod" startAt="10"/>
            </a:pPr>
            <a:r>
              <a:rPr lang="en-US" dirty="0" smtClean="0"/>
              <a:t>The test was begun by placing approximately 1500lbs of force on the specimen.</a:t>
            </a:r>
          </a:p>
          <a:p>
            <a:pPr marL="342900" indent="-342900">
              <a:buAutoNum type="arabicPeriod" startAt="10"/>
            </a:pPr>
            <a:r>
              <a:rPr lang="en-US" dirty="0" smtClean="0"/>
              <a:t>Next the micrometer scale was moved to .002 inches.</a:t>
            </a:r>
          </a:p>
          <a:p>
            <a:pPr marL="342900" indent="-342900">
              <a:buAutoNum type="arabicPeriod" startAt="10"/>
            </a:pPr>
            <a:r>
              <a:rPr lang="en-US" dirty="0" smtClean="0"/>
              <a:t>The tester then increased the distance by .002 inch increments. At each interval the force was read off of a force gauge to the nearest hundreds place and recorded. This interval was held until the micrometer read .030 inches. </a:t>
            </a:r>
          </a:p>
          <a:p>
            <a:pPr marL="342900" indent="-342900">
              <a:buAutoNum type="arabicPeriod" startAt="10"/>
            </a:pPr>
            <a:r>
              <a:rPr lang="en-US" dirty="0" smtClean="0"/>
              <a:t>At .030 inches the interval was increased to .005 inch increments. At each interval the force was read off of a force gauge to the nearest hundreds place and recorded. This interval was held until the micrometer read .050 inches.</a:t>
            </a:r>
          </a:p>
          <a:p>
            <a:pPr marL="342900" indent="-342900">
              <a:buAutoNum type="arabicPeriod" startAt="10"/>
            </a:pPr>
            <a:r>
              <a:rPr lang="en-US" dirty="0" smtClean="0"/>
              <a:t> At .050 inches the interval was increased to .010 inch increments. At each interval the force was read off of a force gauge to the nearest hundreds place  and recorded.  This interval was held until the specimen ruptured or until the force gauge read 12,000lbs. </a:t>
            </a:r>
          </a:p>
          <a:p>
            <a:pPr marL="342900" indent="-342900">
              <a:buAutoNum type="arabicPeriod" startAt="10"/>
            </a:pPr>
            <a:r>
              <a:rPr lang="en-US" dirty="0" smtClean="0"/>
              <a:t>A Rockwell A test was performed on all specimens.</a:t>
            </a:r>
          </a:p>
          <a:p>
            <a:pPr marL="342900" indent="-342900">
              <a:buAutoNum type="arabicPeriod" startAt="4"/>
            </a:pPr>
            <a:endParaRPr lang="en-US" dirty="0" smtClean="0"/>
          </a:p>
          <a:p>
            <a:pPr marL="342900" indent="-342900">
              <a:buAutoNum type="arabicPeriod" startAt="4"/>
            </a:pPr>
            <a:endParaRPr lang="en-US" dirty="0"/>
          </a:p>
        </p:txBody>
      </p:sp>
      <p:sp>
        <p:nvSpPr>
          <p:cNvPr id="5" name="TextBox 4"/>
          <p:cNvSpPr txBox="1"/>
          <p:nvPr/>
        </p:nvSpPr>
        <p:spPr>
          <a:xfrm>
            <a:off x="8305800" y="6581001"/>
            <a:ext cx="838200" cy="276999"/>
          </a:xfrm>
          <a:prstGeom prst="rect">
            <a:avLst/>
          </a:prstGeom>
          <a:noFill/>
        </p:spPr>
        <p:txBody>
          <a:bodyPr wrap="square" rtlCol="0">
            <a:spAutoFit/>
          </a:bodyPr>
          <a:lstStyle/>
          <a:p>
            <a:pPr algn="r"/>
            <a:r>
              <a:rPr lang="en-US" sz="1200" dirty="0" smtClean="0"/>
              <a:t>Pg.12</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Tensile Testing and Heat Treatment</a:t>
            </a:r>
            <a:endParaRPr lang="en-US" u="sng" dirty="0"/>
          </a:p>
        </p:txBody>
      </p:sp>
      <p:sp>
        <p:nvSpPr>
          <p:cNvPr id="4" name="TextBox 3"/>
          <p:cNvSpPr txBox="1"/>
          <p:nvPr/>
        </p:nvSpPr>
        <p:spPr>
          <a:xfrm>
            <a:off x="609600" y="1447800"/>
            <a:ext cx="7924800" cy="1754326"/>
          </a:xfrm>
          <a:prstGeom prst="rect">
            <a:avLst/>
          </a:prstGeom>
          <a:noFill/>
        </p:spPr>
        <p:txBody>
          <a:bodyPr wrap="square" rtlCol="0">
            <a:spAutoFit/>
          </a:bodyPr>
          <a:lstStyle/>
          <a:p>
            <a:r>
              <a:rPr lang="en-US" dirty="0" smtClean="0"/>
              <a:t>Observations:  The samples that had been heat treated took more force to break than those that did not have heat treatment. Also those specimens that were heat treated at a lower temperature required more force to break. In fact those low temperature treated metal required forces that  were immeasurable on our equipment. The flowing graphs are stress strain curves of the samples from this experiment.</a:t>
            </a:r>
            <a:endParaRPr lang="en-US" dirty="0"/>
          </a:p>
        </p:txBody>
      </p:sp>
      <p:sp>
        <p:nvSpPr>
          <p:cNvPr id="5" name="TextBox 4"/>
          <p:cNvSpPr txBox="1"/>
          <p:nvPr/>
        </p:nvSpPr>
        <p:spPr>
          <a:xfrm>
            <a:off x="8305800" y="6581001"/>
            <a:ext cx="838200" cy="276999"/>
          </a:xfrm>
          <a:prstGeom prst="rect">
            <a:avLst/>
          </a:prstGeom>
          <a:noFill/>
        </p:spPr>
        <p:txBody>
          <a:bodyPr wrap="square" rtlCol="0">
            <a:spAutoFit/>
          </a:bodyPr>
          <a:lstStyle/>
          <a:p>
            <a:pPr algn="r"/>
            <a:r>
              <a:rPr lang="en-US" sz="1200" dirty="0" smtClean="0"/>
              <a:t>Pg.13</a:t>
            </a:r>
            <a:endParaRPr lang="en-US" sz="1200" dirty="0"/>
          </a:p>
        </p:txBody>
      </p:sp>
      <p:pic>
        <p:nvPicPr>
          <p:cNvPr id="4097" name="Picture 1" descr="C:\Users\Dakota\Desktop\IMG_0003.JPG"/>
          <p:cNvPicPr>
            <a:picLocks noChangeAspect="1" noChangeArrowheads="1"/>
          </p:cNvPicPr>
          <p:nvPr/>
        </p:nvPicPr>
        <p:blipFill>
          <a:blip r:embed="rId2" cstate="print"/>
          <a:srcRect/>
          <a:stretch>
            <a:fillRect/>
          </a:stretch>
        </p:blipFill>
        <p:spPr bwMode="auto">
          <a:xfrm rot="5400000">
            <a:off x="4843168" y="3538832"/>
            <a:ext cx="3276600" cy="2447337"/>
          </a:xfrm>
          <a:prstGeom prst="rect">
            <a:avLst/>
          </a:prstGeom>
          <a:noFill/>
        </p:spPr>
      </p:pic>
      <p:pic>
        <p:nvPicPr>
          <p:cNvPr id="4098" name="Picture 2" descr="C:\Users\Dakota\Desktop\IMG_0012.JPG"/>
          <p:cNvPicPr>
            <a:picLocks noChangeAspect="1" noChangeArrowheads="1"/>
          </p:cNvPicPr>
          <p:nvPr/>
        </p:nvPicPr>
        <p:blipFill>
          <a:blip r:embed="rId3" cstate="print"/>
          <a:srcRect/>
          <a:stretch>
            <a:fillRect/>
          </a:stretch>
        </p:blipFill>
        <p:spPr bwMode="auto">
          <a:xfrm rot="5400000">
            <a:off x="1742353" y="3515447"/>
            <a:ext cx="3091805" cy="230931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0" y="0"/>
          <a:ext cx="5486399" cy="6903720"/>
        </p:xfrm>
        <a:graphic>
          <a:graphicData uri="http://schemas.openxmlformats.org/drawingml/2006/table">
            <a:tbl>
              <a:tblPr/>
              <a:tblGrid>
                <a:gridCol w="1166270"/>
                <a:gridCol w="1149843"/>
                <a:gridCol w="624201"/>
                <a:gridCol w="624201"/>
                <a:gridCol w="624201"/>
                <a:gridCol w="1297683"/>
              </a:tblGrid>
              <a:tr h="182249">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Force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Area</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Initial Length</a:t>
                      </a:r>
                    </a:p>
                  </a:txBody>
                  <a:tcPr marL="0" marR="0" marT="0" marB="0" anchor="b">
                    <a:lnL>
                      <a:noFill/>
                    </a:lnL>
                    <a:lnR>
                      <a:noFill/>
                    </a:lnR>
                    <a:lnT>
                      <a:noFill/>
                    </a:lnT>
                    <a:lnB>
                      <a:noFill/>
                    </a:lnB>
                  </a:tcPr>
                </a:tc>
              </a:tr>
              <a:tr h="182249">
                <a:tc>
                  <a:txBody>
                    <a:bodyPr/>
                    <a:lstStyle/>
                    <a:p>
                      <a:pPr algn="l" fontAlgn="b"/>
                      <a:r>
                        <a:rPr lang="en-US" sz="1200" b="0" i="0" u="none" strike="noStrike" dirty="0">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1400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28571</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Calibri"/>
                        </a:rPr>
                        <a:t>0.049</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Calibri"/>
                        </a:rPr>
                        <a:t>2.125</a:t>
                      </a: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1900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38776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2200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0.003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44898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51020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dirty="0">
                          <a:solidFill>
                            <a:srgbClr val="000000"/>
                          </a:solidFill>
                          <a:latin typeface="Calibri"/>
                        </a:rPr>
                        <a:t>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2700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0.005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55102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59184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0.007</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61224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63265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65306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0.009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61224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61224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61224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61224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69388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69388</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0.019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0.021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0.033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0.038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0.09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0.042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71429</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0.047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69388</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228600">
                <a:tc>
                  <a:txBody>
                    <a:bodyPr/>
                    <a:lstStyle/>
                    <a:p>
                      <a:pPr algn="l" fontAlgn="b"/>
                      <a:r>
                        <a:rPr lang="en-US" sz="1200" b="0" i="0" u="none" strike="noStrike">
                          <a:solidFill>
                            <a:srgbClr val="000000"/>
                          </a:solidFill>
                          <a:latin typeface="Calibri"/>
                        </a:rPr>
                        <a:t>0.11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0.052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69388</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0.056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67347</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0.061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67347</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0.066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67347</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0.071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65306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0.075</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65306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0.080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63265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0.085</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61224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0.19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0.089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57143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0.094</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53061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0.21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0.099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51020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r>
              <a:tr h="182249">
                <a:tc>
                  <a:txBody>
                    <a:bodyPr/>
                    <a:lstStyle/>
                    <a:p>
                      <a:pPr algn="l" fontAlgn="b"/>
                      <a:r>
                        <a:rPr lang="en-US" sz="1200" b="0" i="0" u="none" strike="noStrike">
                          <a:solidFill>
                            <a:srgbClr val="000000"/>
                          </a:solidFill>
                          <a:latin typeface="Calibri"/>
                        </a:rPr>
                        <a:t>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2370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Calibri"/>
                        </a:rPr>
                        <a:t>0.104</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48367</a:t>
                      </a: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latin typeface="Arial"/>
                        </a:rPr>
                        <a:t>Fracture</a:t>
                      </a:r>
                    </a:p>
                  </a:txBody>
                  <a:tcPr marL="0" marR="0" marT="0" marB="0" anchor="b">
                    <a:lnL>
                      <a:noFill/>
                    </a:lnL>
                    <a:lnR>
                      <a:noFill/>
                    </a:lnR>
                    <a:lnT>
                      <a:noFill/>
                    </a:lnT>
                    <a:lnB>
                      <a:noFill/>
                    </a:lnB>
                  </a:tcPr>
                </a:tc>
                <a:tc hMerge="1">
                  <a:txBody>
                    <a:bodyPr/>
                    <a:lstStyle/>
                    <a:p>
                      <a:endParaRPr lang="en-US"/>
                    </a:p>
                  </a:txBody>
                  <a:tcPr/>
                </a:tc>
              </a:tr>
              <a:tr h="38603">
                <a:tc>
                  <a:txBody>
                    <a:bodyPr/>
                    <a:lstStyle/>
                    <a:p>
                      <a:pPr algn="l" fontAlgn="b"/>
                      <a:endParaRPr lang="en-US"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9" name="TextBox 8"/>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#1.</a:t>
            </a:r>
          </a:p>
          <a:p>
            <a:r>
              <a:rPr lang="en-US" dirty="0" smtClean="0"/>
              <a:t>The y axis units are in psi.</a:t>
            </a:r>
          </a:p>
          <a:p>
            <a:r>
              <a:rPr lang="en-US" dirty="0" smtClean="0"/>
              <a:t>Left: The data collected from specimen #1.</a:t>
            </a:r>
            <a:endParaRPr lang="en-US" dirty="0"/>
          </a:p>
        </p:txBody>
      </p:sp>
      <p:sp>
        <p:nvSpPr>
          <p:cNvPr id="10" name="TextBox 9"/>
          <p:cNvSpPr txBox="1"/>
          <p:nvPr/>
        </p:nvSpPr>
        <p:spPr>
          <a:xfrm>
            <a:off x="5638800" y="914400"/>
            <a:ext cx="3352800" cy="646331"/>
          </a:xfrm>
          <a:prstGeom prst="rect">
            <a:avLst/>
          </a:prstGeom>
          <a:noFill/>
        </p:spPr>
        <p:txBody>
          <a:bodyPr wrap="square" rtlCol="0">
            <a:spAutoFit/>
          </a:bodyPr>
          <a:lstStyle/>
          <a:p>
            <a:r>
              <a:rPr lang="en-US" dirty="0" smtClean="0"/>
              <a:t>Specimen#1- Steel 4140 No Heat Treatment</a:t>
            </a:r>
            <a:endParaRPr lang="en-US" dirty="0"/>
          </a:p>
        </p:txBody>
      </p:sp>
      <p:sp>
        <p:nvSpPr>
          <p:cNvPr id="11" name="TextBox 10"/>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13" name="TextBox 12"/>
          <p:cNvSpPr txBox="1"/>
          <p:nvPr/>
        </p:nvSpPr>
        <p:spPr>
          <a:xfrm>
            <a:off x="8305800" y="6581001"/>
            <a:ext cx="838200" cy="276999"/>
          </a:xfrm>
          <a:prstGeom prst="rect">
            <a:avLst/>
          </a:prstGeom>
          <a:noFill/>
        </p:spPr>
        <p:txBody>
          <a:bodyPr wrap="square" rtlCol="0">
            <a:spAutoFit/>
          </a:bodyPr>
          <a:lstStyle/>
          <a:p>
            <a:pPr algn="r"/>
            <a:r>
              <a:rPr lang="en-US" sz="1200" dirty="0" smtClean="0"/>
              <a:t>Pg.14</a:t>
            </a:r>
            <a:endParaRPr lang="en-US" sz="1200" dirty="0"/>
          </a:p>
        </p:txBody>
      </p:sp>
      <p:graphicFrame>
        <p:nvGraphicFramePr>
          <p:cNvPr id="14" name="Chart 13"/>
          <p:cNvGraphicFramePr/>
          <p:nvPr/>
        </p:nvGraphicFramePr>
        <p:xfrm>
          <a:off x="5562600" y="2438400"/>
          <a:ext cx="3505201" cy="205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5" name="TextBox 4"/>
          <p:cNvSpPr txBox="1"/>
          <p:nvPr/>
        </p:nvSpPr>
        <p:spPr>
          <a:xfrm>
            <a:off x="5638800" y="914400"/>
            <a:ext cx="3352800" cy="646331"/>
          </a:xfrm>
          <a:prstGeom prst="rect">
            <a:avLst/>
          </a:prstGeom>
          <a:noFill/>
        </p:spPr>
        <p:txBody>
          <a:bodyPr wrap="square" rtlCol="0">
            <a:spAutoFit/>
          </a:bodyPr>
          <a:lstStyle/>
          <a:p>
            <a:r>
              <a:rPr lang="en-US" dirty="0" smtClean="0"/>
              <a:t>Specimen#2- Steel 4140 No Heat Treatment</a:t>
            </a:r>
            <a:endParaRPr lang="en-US" dirty="0"/>
          </a:p>
        </p:txBody>
      </p:sp>
      <p:sp>
        <p:nvSpPr>
          <p:cNvPr id="6" name="Rectangle 5"/>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5562600" y="1905000"/>
          <a:ext cx="34290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#2.</a:t>
            </a:r>
          </a:p>
          <a:p>
            <a:r>
              <a:rPr lang="en-US" dirty="0" smtClean="0"/>
              <a:t>The y axis units are in psi.</a:t>
            </a:r>
          </a:p>
          <a:p>
            <a:r>
              <a:rPr lang="en-US" dirty="0" smtClean="0"/>
              <a:t>Left: The data collected from specimen #2.</a:t>
            </a:r>
            <a:endParaRPr lang="en-US" dirty="0"/>
          </a:p>
        </p:txBody>
      </p:sp>
      <p:sp>
        <p:nvSpPr>
          <p:cNvPr id="9" name="TextBox 8"/>
          <p:cNvSpPr txBox="1"/>
          <p:nvPr/>
        </p:nvSpPr>
        <p:spPr>
          <a:xfrm>
            <a:off x="8305800" y="6581001"/>
            <a:ext cx="838200" cy="276999"/>
          </a:xfrm>
          <a:prstGeom prst="rect">
            <a:avLst/>
          </a:prstGeom>
          <a:noFill/>
        </p:spPr>
        <p:txBody>
          <a:bodyPr wrap="square" rtlCol="0">
            <a:spAutoFit/>
          </a:bodyPr>
          <a:lstStyle/>
          <a:p>
            <a:pPr algn="r"/>
            <a:r>
              <a:rPr lang="en-US" sz="1200" dirty="0" smtClean="0"/>
              <a:t>Pg.15</a:t>
            </a:r>
            <a:endParaRPr lang="en-US" sz="1200" dirty="0"/>
          </a:p>
        </p:txBody>
      </p:sp>
      <p:graphicFrame>
        <p:nvGraphicFramePr>
          <p:cNvPr id="10" name="Table 9"/>
          <p:cNvGraphicFramePr>
            <a:graphicFrameLocks noGrp="1"/>
          </p:cNvGraphicFramePr>
          <p:nvPr/>
        </p:nvGraphicFramePr>
        <p:xfrm>
          <a:off x="0" y="0"/>
          <a:ext cx="5483120" cy="12618720"/>
        </p:xfrm>
        <a:graphic>
          <a:graphicData uri="http://schemas.openxmlformats.org/drawingml/2006/table">
            <a:tbl>
              <a:tblPr/>
              <a:tblGrid>
                <a:gridCol w="831746"/>
                <a:gridCol w="831746"/>
                <a:gridCol w="831746"/>
                <a:gridCol w="831746"/>
                <a:gridCol w="831746"/>
                <a:gridCol w="662195"/>
                <a:gridCol w="662195"/>
              </a:tblGrid>
              <a:tr h="167105">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Force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Area</a:t>
                      </a:r>
                    </a:p>
                  </a:txBody>
                  <a:tcPr marL="0" marR="0" marT="0" marB="0" anchor="b">
                    <a:lnL>
                      <a:noFill/>
                    </a:lnL>
                    <a:lnR>
                      <a:noFill/>
                    </a:lnR>
                    <a:lnT>
                      <a:noFill/>
                    </a:lnT>
                    <a:lnB>
                      <a:noFill/>
                    </a:lnB>
                  </a:tcPr>
                </a:tc>
                <a:tc gridSpan="2">
                  <a:txBody>
                    <a:bodyPr/>
                    <a:lstStyle/>
                    <a:p>
                      <a:pPr algn="l" fontAlgn="b"/>
                      <a:r>
                        <a:rPr lang="en-US" sz="1200" b="0" i="0" u="none" strike="noStrike">
                          <a:solidFill>
                            <a:srgbClr val="000000"/>
                          </a:solidFill>
                          <a:latin typeface="Arial"/>
                        </a:rPr>
                        <a:t>Initial Length</a:t>
                      </a:r>
                    </a:p>
                  </a:txBody>
                  <a:tcPr marL="0" marR="0" marT="0" marB="0" anchor="b">
                    <a:lnL>
                      <a:noFill/>
                    </a:lnL>
                    <a:lnR>
                      <a:noFill/>
                    </a:lnR>
                    <a:lnT>
                      <a:noFill/>
                    </a:lnT>
                    <a:lnB>
                      <a:noFill/>
                    </a:lnB>
                  </a:tcPr>
                </a:tc>
                <a:tc hMerge="1">
                  <a:txBody>
                    <a:bodyPr/>
                    <a:lstStyle/>
                    <a:p>
                      <a:endParaRPr lang="en-US"/>
                    </a:p>
                  </a:txBody>
                  <a:tcPr/>
                </a:tc>
              </a:tr>
              <a:tr h="167105">
                <a:tc>
                  <a:txBody>
                    <a:bodyPr/>
                    <a:lstStyle/>
                    <a:p>
                      <a:pPr algn="l" fontAlgn="b"/>
                      <a:r>
                        <a:rPr lang="en-US" sz="1200" b="0" i="0" u="none" strike="noStrike" dirty="0">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0.001</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30612.2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0.049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2.125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2200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0.002</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44898</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4000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0.003</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81632.7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4500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0.004</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91836.7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4700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0.005</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95918.4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dirty="0">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0.006</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102041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dirty="0">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5000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0.007</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102041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5100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0.008</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104082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0.018</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5200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0.008</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106122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0.009</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0.022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5400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0.010</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110204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0.011</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0.012</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0.013</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0.014</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0.016</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0.019</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5700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0.021</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116327</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0.024</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0.028</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0.033</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dirty="0">
                          <a:solidFill>
                            <a:srgbClr val="000000"/>
                          </a:solidFill>
                          <a:latin typeface="Calibri"/>
                        </a:rPr>
                        <a:t>0.08</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0.038</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0.09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0.042</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5600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0.047</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114286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0.052</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0.056</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0.061</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0.066</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110204</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0.071</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110204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0.075</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110204</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0.17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0.080</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dirty="0">
                          <a:solidFill>
                            <a:srgbClr val="000000"/>
                          </a:solidFill>
                          <a:latin typeface="Calibri"/>
                        </a:rPr>
                        <a:t>0.18</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0.085</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13" name="TextBox 12"/>
          <p:cNvSpPr txBox="1"/>
          <p:nvPr/>
        </p:nvSpPr>
        <p:spPr>
          <a:xfrm>
            <a:off x="0" y="6553200"/>
            <a:ext cx="4495800" cy="307777"/>
          </a:xfrm>
          <a:prstGeom prst="rect">
            <a:avLst/>
          </a:prstGeom>
          <a:noFill/>
        </p:spPr>
        <p:txBody>
          <a:bodyPr wrap="square" rtlCol="0">
            <a:spAutoFit/>
          </a:bodyPr>
          <a:lstStyle/>
          <a:p>
            <a:r>
              <a:rPr lang="en-US" sz="1400" dirty="0" smtClean="0"/>
              <a:t>More data on next page</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0" y="76200"/>
          <a:ext cx="5483120" cy="457200"/>
        </p:xfrm>
        <a:graphic>
          <a:graphicData uri="http://schemas.openxmlformats.org/drawingml/2006/table">
            <a:tbl>
              <a:tblPr/>
              <a:tblGrid>
                <a:gridCol w="831746"/>
                <a:gridCol w="831746"/>
                <a:gridCol w="831746"/>
                <a:gridCol w="831746"/>
                <a:gridCol w="831746"/>
                <a:gridCol w="662195"/>
                <a:gridCol w="662195"/>
              </a:tblGrid>
              <a:tr h="167105">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Force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Area</a:t>
                      </a: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latin typeface="Arial"/>
                        </a:rPr>
                        <a:t>Initial Length</a:t>
                      </a:r>
                    </a:p>
                  </a:txBody>
                  <a:tcPr marL="0" marR="0" marT="0" marB="0" anchor="b">
                    <a:lnL>
                      <a:noFill/>
                    </a:lnL>
                    <a:lnR>
                      <a:noFill/>
                    </a:lnR>
                    <a:lnT>
                      <a:noFill/>
                    </a:lnT>
                    <a:lnB>
                      <a:noFill/>
                    </a:lnB>
                  </a:tcPr>
                </a:tc>
                <a:tc hMerge="1">
                  <a:txBody>
                    <a:bodyPr/>
                    <a:lstStyle/>
                    <a:p>
                      <a:endParaRPr lang="en-US"/>
                    </a:p>
                  </a:txBody>
                  <a:tcPr/>
                </a:tc>
              </a:tr>
              <a:tr h="167105">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endParaRPr lang="en-US"/>
                    </a:p>
                  </a:txBody>
                  <a:tcPr marL="45055"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0.049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2.125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0" y="335280"/>
          <a:ext cx="4158730" cy="4389120"/>
        </p:xfrm>
        <a:graphic>
          <a:graphicData uri="http://schemas.openxmlformats.org/drawingml/2006/table">
            <a:tbl>
              <a:tblPr/>
              <a:tblGrid>
                <a:gridCol w="831746"/>
                <a:gridCol w="831746"/>
                <a:gridCol w="831746"/>
                <a:gridCol w="831746"/>
                <a:gridCol w="831746"/>
              </a:tblGrid>
              <a:tr h="167105">
                <a:tc>
                  <a:txBody>
                    <a:bodyPr/>
                    <a:lstStyle/>
                    <a:p>
                      <a:pPr algn="l" fontAlgn="b"/>
                      <a:r>
                        <a:rPr lang="en-US" sz="1200" b="0" i="0" u="none" strike="noStrike" dirty="0">
                          <a:solidFill>
                            <a:srgbClr val="000000"/>
                          </a:solidFill>
                          <a:latin typeface="Calibri"/>
                        </a:rPr>
                        <a:t>0.19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0.089</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0.094</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0.21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0.099</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Calibri"/>
                        </a:rPr>
                        <a:t>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0.104</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0.113</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0.25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0.118</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0.122</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0.27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0.127</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0.132</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106122</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0.29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0.136</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106122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0.141</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104082</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0.146</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104082</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0.151</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102041</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0.155</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102041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0.160</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100000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4900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0.165</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100000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4800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0.169</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97959.2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4800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0.174</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97959.2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4700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0.179</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95918.4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0.39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4700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0.184</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95918.4</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4600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0.188</a:t>
                      </a:r>
                    </a:p>
                  </a:txBody>
                  <a:tcPr marL="45055"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93877.6</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0.41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0.193</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93877.6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0.42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4575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0.198</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93367.3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7105">
                <a:tc>
                  <a:txBody>
                    <a:bodyPr/>
                    <a:lstStyle/>
                    <a:p>
                      <a:pPr algn="l" fontAlgn="b"/>
                      <a:r>
                        <a:rPr lang="en-US" sz="1200" b="0" i="0" u="none" strike="noStrike">
                          <a:solidFill>
                            <a:srgbClr val="000000"/>
                          </a:solidFill>
                          <a:latin typeface="Arial"/>
                        </a:rPr>
                        <a:t>0.43</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4550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0.202</a:t>
                      </a:r>
                    </a:p>
                  </a:txBody>
                  <a:tcPr marL="45055"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92857.1</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Fracture</a:t>
                      </a:r>
                    </a:p>
                  </a:txBody>
                  <a:tcPr marL="0" marR="0" marT="0" marB="0" anchor="b">
                    <a:lnL>
                      <a:noFill/>
                    </a:lnL>
                    <a:lnR>
                      <a:noFill/>
                    </a:lnR>
                    <a:lnT>
                      <a:noFill/>
                    </a:lnT>
                    <a:lnB>
                      <a:noFill/>
                    </a:lnB>
                  </a:tcPr>
                </a:tc>
              </a:tr>
            </a:tbl>
          </a:graphicData>
        </a:graphic>
      </p:graphicFrame>
      <p:sp>
        <p:nvSpPr>
          <p:cNvPr id="10" name="TextBox 9"/>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11" name="TextBox 10"/>
          <p:cNvSpPr txBox="1"/>
          <p:nvPr/>
        </p:nvSpPr>
        <p:spPr>
          <a:xfrm>
            <a:off x="5638800" y="914400"/>
            <a:ext cx="3352800" cy="646331"/>
          </a:xfrm>
          <a:prstGeom prst="rect">
            <a:avLst/>
          </a:prstGeom>
          <a:noFill/>
        </p:spPr>
        <p:txBody>
          <a:bodyPr wrap="square" rtlCol="0">
            <a:spAutoFit/>
          </a:bodyPr>
          <a:lstStyle/>
          <a:p>
            <a:r>
              <a:rPr lang="en-US" dirty="0" smtClean="0"/>
              <a:t>Specimen#2- Steel 4140 No Heat Treatment</a:t>
            </a:r>
            <a:endParaRPr lang="en-US" dirty="0"/>
          </a:p>
        </p:txBody>
      </p:sp>
      <p:graphicFrame>
        <p:nvGraphicFramePr>
          <p:cNvPr id="12" name="Chart 11"/>
          <p:cNvGraphicFramePr/>
          <p:nvPr/>
        </p:nvGraphicFramePr>
        <p:xfrm>
          <a:off x="5562600" y="1905000"/>
          <a:ext cx="34290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#2.</a:t>
            </a:r>
          </a:p>
          <a:p>
            <a:r>
              <a:rPr lang="en-US" dirty="0" smtClean="0"/>
              <a:t>The y axis units are in psi.</a:t>
            </a:r>
          </a:p>
          <a:p>
            <a:r>
              <a:rPr lang="en-US" dirty="0" smtClean="0"/>
              <a:t>Left: The data collected from specimen #2.</a:t>
            </a:r>
            <a:endParaRPr lang="en-US" dirty="0"/>
          </a:p>
        </p:txBody>
      </p:sp>
      <p:sp>
        <p:nvSpPr>
          <p:cNvPr id="14" name="TextBox 13"/>
          <p:cNvSpPr txBox="1"/>
          <p:nvPr/>
        </p:nvSpPr>
        <p:spPr>
          <a:xfrm>
            <a:off x="8305800" y="6581001"/>
            <a:ext cx="838200" cy="276999"/>
          </a:xfrm>
          <a:prstGeom prst="rect">
            <a:avLst/>
          </a:prstGeom>
          <a:noFill/>
        </p:spPr>
        <p:txBody>
          <a:bodyPr wrap="square" rtlCol="0">
            <a:spAutoFit/>
          </a:bodyPr>
          <a:lstStyle/>
          <a:p>
            <a:pPr algn="r"/>
            <a:r>
              <a:rPr lang="en-US" sz="1200" dirty="0" smtClean="0"/>
              <a:t>Pg.16</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Specimen#3- Steel 4140 Heat Treatment to 650F</a:t>
            </a:r>
            <a:endParaRPr lang="en-US" dirty="0"/>
          </a:p>
        </p:txBody>
      </p:sp>
      <p:graphicFrame>
        <p:nvGraphicFramePr>
          <p:cNvPr id="7" name="Table 6"/>
          <p:cNvGraphicFramePr>
            <a:graphicFrameLocks noGrp="1"/>
          </p:cNvGraphicFramePr>
          <p:nvPr/>
        </p:nvGraphicFramePr>
        <p:xfrm>
          <a:off x="0" y="0"/>
          <a:ext cx="5486401" cy="4336090"/>
        </p:xfrm>
        <a:graphic>
          <a:graphicData uri="http://schemas.openxmlformats.org/drawingml/2006/table">
            <a:tbl>
              <a:tblPr/>
              <a:tblGrid>
                <a:gridCol w="832243"/>
                <a:gridCol w="832243"/>
                <a:gridCol w="832243"/>
                <a:gridCol w="832243"/>
                <a:gridCol w="832243"/>
                <a:gridCol w="662593"/>
                <a:gridCol w="662593"/>
              </a:tblGrid>
              <a:tr h="184084">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Force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Area</a:t>
                      </a:r>
                    </a:p>
                  </a:txBody>
                  <a:tcPr marL="0" marR="0" marT="0" marB="0" anchor="b">
                    <a:lnL>
                      <a:noFill/>
                    </a:lnL>
                    <a:lnR>
                      <a:noFill/>
                    </a:lnR>
                    <a:lnT>
                      <a:noFill/>
                    </a:lnT>
                    <a:lnB>
                      <a:noFill/>
                    </a:lnB>
                  </a:tcPr>
                </a:tc>
                <a:tc gridSpan="2">
                  <a:txBody>
                    <a:bodyPr/>
                    <a:lstStyle/>
                    <a:p>
                      <a:pPr algn="l" fontAlgn="b"/>
                      <a:r>
                        <a:rPr lang="en-US" sz="1200" b="0" i="0" u="none" strike="noStrike">
                          <a:solidFill>
                            <a:srgbClr val="000000"/>
                          </a:solidFill>
                          <a:latin typeface="Arial"/>
                        </a:rPr>
                        <a:t>Initial Length</a:t>
                      </a:r>
                    </a:p>
                  </a:txBody>
                  <a:tcPr marL="0" marR="0" marT="0" marB="0" anchor="b">
                    <a:lnL>
                      <a:noFill/>
                    </a:lnL>
                    <a:lnR>
                      <a:noFill/>
                    </a:lnR>
                    <a:lnT>
                      <a:noFill/>
                    </a:lnT>
                    <a:lnB>
                      <a:noFill/>
                    </a:lnB>
                  </a:tcPr>
                </a:tc>
                <a:tc hMerge="1">
                  <a:txBody>
                    <a:bodyPr/>
                    <a:lstStyle/>
                    <a:p>
                      <a:endParaRPr lang="en-US"/>
                    </a:p>
                  </a:txBody>
                  <a:tcPr/>
                </a:tc>
              </a:tr>
              <a:tr h="169923">
                <a:tc>
                  <a:txBody>
                    <a:bodyPr/>
                    <a:lstStyle/>
                    <a:p>
                      <a:pPr algn="l" fontAlgn="b"/>
                      <a:r>
                        <a:rPr lang="en-US" sz="1200" b="0" i="0" u="none" strike="noStrike" dirty="0">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1400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0.00097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28571.4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2.0625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0.00194</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97959.2</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0.00291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116327</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6500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0.00388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132653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7500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0.00485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153061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0.00582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171429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0.00679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191837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0.00776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218367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0.00873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218367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220408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0.01067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0.01164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224490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0.01261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228571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0.01358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230612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0.01455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236735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0.01697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238776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0.01939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240816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0.02182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236735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a:solidFill>
                            <a:srgbClr val="000000"/>
                          </a:solidFill>
                          <a:latin typeface="Calibri"/>
                        </a:rPr>
                        <a:t>0.048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0.02327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238776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69923">
                <a:tc>
                  <a:txBody>
                    <a:bodyPr/>
                    <a:lstStyle/>
                    <a:p>
                      <a:pPr algn="l" fontAlgn="b"/>
                      <a:r>
                        <a:rPr lang="en-US" sz="1200" b="0" i="0" u="none" strike="noStrike" dirty="0">
                          <a:solidFill>
                            <a:srgbClr val="000000"/>
                          </a:solidFill>
                          <a:latin typeface="Calibri"/>
                        </a:rPr>
                        <a:t>0.05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311526">
                <a:tc>
                  <a:txBody>
                    <a:bodyPr/>
                    <a:lstStyle/>
                    <a:p>
                      <a:pPr algn="l" fontAlgn="b"/>
                      <a:r>
                        <a:rPr lang="en-US" sz="1200" b="0" i="0" u="none" strike="noStrike">
                          <a:solidFill>
                            <a:srgbClr val="000000"/>
                          </a:solidFill>
                          <a:latin typeface="Calibri"/>
                        </a:rPr>
                        <a:t>0.052</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gridSpan="4">
                  <a:txBody>
                    <a:bodyPr/>
                    <a:lstStyle/>
                    <a:p>
                      <a:pPr algn="l" fontAlgn="b"/>
                      <a:r>
                        <a:rPr lang="en-US" sz="1200" b="0" i="0" u="none" strike="noStrike" dirty="0">
                          <a:solidFill>
                            <a:srgbClr val="000000"/>
                          </a:solidFill>
                          <a:latin typeface="Arial"/>
                        </a:rPr>
                        <a:t>Steel did not fracture it topped out at 12000</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69923">
                <a:tc>
                  <a:txBody>
                    <a:bodyPr/>
                    <a:lstStyle/>
                    <a:p>
                      <a:pPr algn="l" fontAlgn="b"/>
                      <a:r>
                        <a:rPr lang="en-US" sz="1200" b="0" i="0" u="none" strike="noStrike">
                          <a:solidFill>
                            <a:srgbClr val="000000"/>
                          </a:solidFill>
                          <a:latin typeface="Calibri"/>
                        </a:rPr>
                        <a:t>0.054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graphicFrame>
        <p:nvGraphicFramePr>
          <p:cNvPr id="8" name="Chart 7"/>
          <p:cNvGraphicFramePr/>
          <p:nvPr/>
        </p:nvGraphicFramePr>
        <p:xfrm>
          <a:off x="5638800" y="2438400"/>
          <a:ext cx="3276600"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#3.</a:t>
            </a:r>
          </a:p>
          <a:p>
            <a:r>
              <a:rPr lang="en-US" dirty="0" smtClean="0"/>
              <a:t>The y axis units are in psi.</a:t>
            </a:r>
          </a:p>
          <a:p>
            <a:r>
              <a:rPr lang="en-US" dirty="0" smtClean="0"/>
              <a:t>Left: The data collected from specimen #3.</a:t>
            </a:r>
            <a:endParaRPr lang="en-US" dirty="0"/>
          </a:p>
        </p:txBody>
      </p:sp>
      <p:sp>
        <p:nvSpPr>
          <p:cNvPr id="10" name="TextBox 9"/>
          <p:cNvSpPr txBox="1"/>
          <p:nvPr/>
        </p:nvSpPr>
        <p:spPr>
          <a:xfrm>
            <a:off x="8305800" y="6581001"/>
            <a:ext cx="838200" cy="276999"/>
          </a:xfrm>
          <a:prstGeom prst="rect">
            <a:avLst/>
          </a:prstGeom>
          <a:noFill/>
        </p:spPr>
        <p:txBody>
          <a:bodyPr wrap="square" rtlCol="0">
            <a:spAutoFit/>
          </a:bodyPr>
          <a:lstStyle/>
          <a:p>
            <a:pPr algn="r"/>
            <a:r>
              <a:rPr lang="en-US" sz="1200" dirty="0" smtClean="0"/>
              <a:t>Pg.17</a:t>
            </a:r>
            <a:endParaRPr lang="en-US" sz="1200" dirty="0"/>
          </a:p>
        </p:txBody>
      </p:sp>
      <p:sp>
        <p:nvSpPr>
          <p:cNvPr id="11" name="TextBox 10"/>
          <p:cNvSpPr txBox="1"/>
          <p:nvPr/>
        </p:nvSpPr>
        <p:spPr>
          <a:xfrm>
            <a:off x="0" y="6553200"/>
            <a:ext cx="4495800" cy="307777"/>
          </a:xfrm>
          <a:prstGeom prst="rect">
            <a:avLst/>
          </a:prstGeom>
          <a:noFill/>
        </p:spPr>
        <p:txBody>
          <a:bodyPr wrap="square" rtlCol="0">
            <a:spAutoFit/>
          </a:bodyPr>
          <a:lstStyle/>
          <a:p>
            <a:r>
              <a:rPr lang="en-US" sz="1400" dirty="0" smtClean="0"/>
              <a:t>More data on next page</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Specimen#3- Steel 4140 Heat Treatment to 650F</a:t>
            </a:r>
            <a:endParaRPr lang="en-US" dirty="0"/>
          </a:p>
        </p:txBody>
      </p:sp>
      <p:graphicFrame>
        <p:nvGraphicFramePr>
          <p:cNvPr id="7" name="Chart 6"/>
          <p:cNvGraphicFramePr/>
          <p:nvPr/>
        </p:nvGraphicFramePr>
        <p:xfrm>
          <a:off x="5638800" y="2438400"/>
          <a:ext cx="3276600"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#3.</a:t>
            </a:r>
          </a:p>
          <a:p>
            <a:r>
              <a:rPr lang="en-US" dirty="0" smtClean="0"/>
              <a:t>The y axis units are in psi.</a:t>
            </a:r>
          </a:p>
          <a:p>
            <a:r>
              <a:rPr lang="en-US" dirty="0" smtClean="0"/>
              <a:t>Left: The data collected from specimen #3.</a:t>
            </a:r>
            <a:endParaRPr lang="en-US" dirty="0"/>
          </a:p>
        </p:txBody>
      </p:sp>
      <p:sp>
        <p:nvSpPr>
          <p:cNvPr id="9" name="TextBox 8"/>
          <p:cNvSpPr txBox="1"/>
          <p:nvPr/>
        </p:nvSpPr>
        <p:spPr>
          <a:xfrm>
            <a:off x="8305800" y="6581001"/>
            <a:ext cx="838200" cy="276999"/>
          </a:xfrm>
          <a:prstGeom prst="rect">
            <a:avLst/>
          </a:prstGeom>
          <a:noFill/>
        </p:spPr>
        <p:txBody>
          <a:bodyPr wrap="square" rtlCol="0">
            <a:spAutoFit/>
          </a:bodyPr>
          <a:lstStyle/>
          <a:p>
            <a:pPr algn="r"/>
            <a:r>
              <a:rPr lang="en-US" sz="1200" dirty="0" smtClean="0"/>
              <a:t>Pg.18</a:t>
            </a:r>
            <a:endParaRPr lang="en-US" sz="1200" dirty="0"/>
          </a:p>
        </p:txBody>
      </p:sp>
      <p:graphicFrame>
        <p:nvGraphicFramePr>
          <p:cNvPr id="10" name="Table 9"/>
          <p:cNvGraphicFramePr>
            <a:graphicFrameLocks noGrp="1"/>
          </p:cNvGraphicFramePr>
          <p:nvPr/>
        </p:nvGraphicFramePr>
        <p:xfrm>
          <a:off x="0" y="0"/>
          <a:ext cx="5486399" cy="746760"/>
        </p:xfrm>
        <a:graphic>
          <a:graphicData uri="http://schemas.openxmlformats.org/drawingml/2006/table">
            <a:tbl>
              <a:tblPr/>
              <a:tblGrid>
                <a:gridCol w="1743772"/>
                <a:gridCol w="878158"/>
                <a:gridCol w="878158"/>
                <a:gridCol w="878158"/>
                <a:gridCol w="1108153"/>
              </a:tblGrid>
              <a:tr h="198120">
                <a:tc gridSpan="4">
                  <a:txBody>
                    <a:bodyPr/>
                    <a:lstStyle/>
                    <a:p>
                      <a:pPr algn="l" fontAlgn="b"/>
                      <a:r>
                        <a:rPr lang="en-US" sz="1200" b="1" i="0" u="none" strike="noStrike">
                          <a:solidFill>
                            <a:srgbClr val="000000"/>
                          </a:solidFill>
                          <a:latin typeface="Arial"/>
                        </a:rPr>
                        <a:t>Specimen #3 Steel 4140- heat treated to 650</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latin typeface="Arial"/>
                        </a:rPr>
                        <a:t>total length</a:t>
                      </a:r>
                    </a:p>
                  </a:txBody>
                  <a:tcPr marL="0" marR="0" marT="0" marB="0" anchor="b">
                    <a:lnL>
                      <a:noFill/>
                    </a:lnL>
                    <a:lnR>
                      <a:noFill/>
                    </a:lnR>
                    <a:lnT>
                      <a:noFill/>
                    </a:lnT>
                    <a:lnB>
                      <a:noFill/>
                    </a:lnB>
                  </a:tcPr>
                </a:tc>
              </a:tr>
              <a:tr h="182880">
                <a:tc gridSpan="3">
                  <a:txBody>
                    <a:bodyPr/>
                    <a:lstStyle/>
                    <a:p>
                      <a:pPr algn="l" fontAlgn="b"/>
                      <a:r>
                        <a:rPr lang="en-US" sz="1200" b="0" i="0" u="none" strike="noStrike">
                          <a:solidFill>
                            <a:srgbClr val="000000"/>
                          </a:solidFill>
                          <a:latin typeface="Arial"/>
                        </a:rPr>
                        <a:t>Initial heat of 1550 degree F for 30 minutes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a:t>
                      </a:r>
                    </a:p>
                  </a:txBody>
                  <a:tcPr marL="0" marR="0" marT="0" marB="0" anchor="b">
                    <a:lnL>
                      <a:noFill/>
                    </a:lnL>
                    <a:lnR>
                      <a:noFill/>
                    </a:lnR>
                    <a:lnT>
                      <a:noFill/>
                    </a:lnT>
                    <a:lnB>
                      <a:noFill/>
                    </a:lnB>
                  </a:tcPr>
                </a:tc>
              </a:tr>
              <a:tr h="182880">
                <a:tc gridSpan="2">
                  <a:txBody>
                    <a:bodyPr/>
                    <a:lstStyle/>
                    <a:p>
                      <a:pPr algn="l" fontAlgn="b"/>
                      <a:r>
                        <a:rPr lang="en-US" sz="1200" b="0" i="0" u="none" strike="noStrike">
                          <a:solidFill>
                            <a:srgbClr val="000000"/>
                          </a:solidFill>
                          <a:latin typeface="Arial"/>
                        </a:rPr>
                        <a:t>no noticable change in length</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182880">
                <a:tc>
                  <a:txBody>
                    <a:bodyPr/>
                    <a:lstStyle/>
                    <a:p>
                      <a:pPr algn="l" fontAlgn="b"/>
                      <a:r>
                        <a:rPr lang="en-US" sz="1200" b="0" i="0" u="none" strike="noStrike">
                          <a:solidFill>
                            <a:srgbClr val="000000"/>
                          </a:solidFill>
                          <a:latin typeface="Arial"/>
                        </a:rPr>
                        <a:t>Hardness-73.7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Miller Indices</a:t>
            </a:r>
            <a:endParaRPr lang="en-US" u="sng"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 of testing:8/28 /13</a:t>
            </a:r>
            <a:endParaRPr lang="en-US" dirty="0"/>
          </a:p>
        </p:txBody>
      </p:sp>
      <p:sp>
        <p:nvSpPr>
          <p:cNvPr id="5" name="TextBox 4"/>
          <p:cNvSpPr txBox="1"/>
          <p:nvPr/>
        </p:nvSpPr>
        <p:spPr>
          <a:xfrm>
            <a:off x="609600" y="2209800"/>
            <a:ext cx="3581400" cy="923330"/>
          </a:xfrm>
          <a:prstGeom prst="rect">
            <a:avLst/>
          </a:prstGeom>
          <a:noFill/>
        </p:spPr>
        <p:txBody>
          <a:bodyPr wrap="square" rtlCol="0">
            <a:spAutoFit/>
          </a:bodyPr>
          <a:lstStyle/>
          <a:p>
            <a:r>
              <a:rPr lang="en-US" dirty="0" smtClean="0"/>
              <a:t>Procedure:  </a:t>
            </a:r>
          </a:p>
          <a:p>
            <a:r>
              <a:rPr lang="en-US" dirty="0" smtClean="0"/>
              <a:t>1. Two silicon disks were broken with a hammer. </a:t>
            </a:r>
            <a:endParaRPr lang="en-US" dirty="0"/>
          </a:p>
        </p:txBody>
      </p:sp>
      <p:sp>
        <p:nvSpPr>
          <p:cNvPr id="6" name="TextBox 5"/>
          <p:cNvSpPr txBox="1"/>
          <p:nvPr/>
        </p:nvSpPr>
        <p:spPr>
          <a:xfrm>
            <a:off x="609600" y="4419600"/>
            <a:ext cx="7924800" cy="646331"/>
          </a:xfrm>
          <a:prstGeom prst="rect">
            <a:avLst/>
          </a:prstGeom>
          <a:noFill/>
        </p:spPr>
        <p:txBody>
          <a:bodyPr wrap="square" rtlCol="0">
            <a:spAutoFit/>
          </a:bodyPr>
          <a:lstStyle/>
          <a:p>
            <a:r>
              <a:rPr lang="en-US" dirty="0" smtClean="0"/>
              <a:t>Observations: The specimen labeled 111 broke into triangles. The specimen labeled 100 broke into rectangles</a:t>
            </a:r>
          </a:p>
        </p:txBody>
      </p:sp>
      <p:sp>
        <p:nvSpPr>
          <p:cNvPr id="7" name="TextBox 6"/>
          <p:cNvSpPr txBox="1"/>
          <p:nvPr/>
        </p:nvSpPr>
        <p:spPr>
          <a:xfrm>
            <a:off x="8305800" y="6581001"/>
            <a:ext cx="838200" cy="276999"/>
          </a:xfrm>
          <a:prstGeom prst="rect">
            <a:avLst/>
          </a:prstGeom>
          <a:noFill/>
        </p:spPr>
        <p:txBody>
          <a:bodyPr wrap="square" rtlCol="0">
            <a:spAutoFit/>
          </a:bodyPr>
          <a:lstStyle/>
          <a:p>
            <a:pPr algn="r"/>
            <a:r>
              <a:rPr lang="en-US" sz="1200" dirty="0" smtClean="0"/>
              <a:t>Pg.1</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Specimen#4- Steel 4140 Heat Treatment to 750F</a:t>
            </a:r>
            <a:endParaRPr lang="en-US" dirty="0"/>
          </a:p>
        </p:txBody>
      </p:sp>
      <p:graphicFrame>
        <p:nvGraphicFramePr>
          <p:cNvPr id="9" name="Chart 8"/>
          <p:cNvGraphicFramePr/>
          <p:nvPr/>
        </p:nvGraphicFramePr>
        <p:xfrm>
          <a:off x="5638800" y="2590800"/>
          <a:ext cx="33528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#4.</a:t>
            </a:r>
          </a:p>
          <a:p>
            <a:r>
              <a:rPr lang="en-US" dirty="0" smtClean="0"/>
              <a:t>The y axis units are in psi.</a:t>
            </a:r>
          </a:p>
          <a:p>
            <a:r>
              <a:rPr lang="en-US" dirty="0" smtClean="0"/>
              <a:t>Left: The data collected from specimen #4.</a:t>
            </a:r>
            <a:endParaRPr lang="en-US" dirty="0"/>
          </a:p>
        </p:txBody>
      </p:sp>
      <p:sp>
        <p:nvSpPr>
          <p:cNvPr id="11" name="TextBox 10"/>
          <p:cNvSpPr txBox="1"/>
          <p:nvPr/>
        </p:nvSpPr>
        <p:spPr>
          <a:xfrm>
            <a:off x="8305800" y="6581001"/>
            <a:ext cx="838200" cy="276999"/>
          </a:xfrm>
          <a:prstGeom prst="rect">
            <a:avLst/>
          </a:prstGeom>
          <a:noFill/>
        </p:spPr>
        <p:txBody>
          <a:bodyPr wrap="square" rtlCol="0">
            <a:spAutoFit/>
          </a:bodyPr>
          <a:lstStyle/>
          <a:p>
            <a:pPr algn="r"/>
            <a:r>
              <a:rPr lang="en-US" sz="1200" dirty="0" smtClean="0"/>
              <a:t>Pg.19</a:t>
            </a:r>
            <a:endParaRPr lang="en-US" sz="1200" dirty="0"/>
          </a:p>
        </p:txBody>
      </p:sp>
      <p:graphicFrame>
        <p:nvGraphicFramePr>
          <p:cNvPr id="13" name="Table 12"/>
          <p:cNvGraphicFramePr>
            <a:graphicFrameLocks noGrp="1"/>
          </p:cNvGraphicFramePr>
          <p:nvPr/>
        </p:nvGraphicFramePr>
        <p:xfrm>
          <a:off x="0" y="1"/>
          <a:ext cx="5486406" cy="6476990"/>
        </p:xfrm>
        <a:graphic>
          <a:graphicData uri="http://schemas.openxmlformats.org/drawingml/2006/table">
            <a:tbl>
              <a:tblPr/>
              <a:tblGrid>
                <a:gridCol w="914401"/>
                <a:gridCol w="914401"/>
                <a:gridCol w="914401"/>
                <a:gridCol w="914401"/>
                <a:gridCol w="914401"/>
                <a:gridCol w="914401"/>
              </a:tblGrid>
              <a:tr h="273983">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dirty="0" smtClean="0">
                          <a:solidFill>
                            <a:srgbClr val="000000"/>
                          </a:solidFill>
                          <a:latin typeface="Arial"/>
                        </a:rPr>
                        <a:t>Force</a:t>
                      </a:r>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Area</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Initial Length</a:t>
                      </a: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0.00097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28571.4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2.0625</a:t>
                      </a: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0.00194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87755.1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0.00291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6600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0.00388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134694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dirty="0">
                          <a:solidFill>
                            <a:srgbClr val="000000"/>
                          </a:solidFill>
                          <a:latin typeface="Calibri"/>
                        </a:rPr>
                        <a:t>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7300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0.00485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148980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0.00582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163265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0.00679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181633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0.00776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193878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0.00873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208163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0.01067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210204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0.01164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212245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0.01261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214286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0.01358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216327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0.01455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218367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0.01697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220408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0.01939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0.02182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224490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0.02424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224490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0.02909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228571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0.03394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228571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dirty="0">
                          <a:solidFill>
                            <a:srgbClr val="000000"/>
                          </a:solidFill>
                          <a:latin typeface="Calibri"/>
                        </a:rPr>
                        <a:t>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0.03879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218367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0.09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0.04364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210204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0.04848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202041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0.11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0.05333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193878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0.05818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183673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9741">
                <a:tc>
                  <a:txBody>
                    <a:bodyPr/>
                    <a:lstStyle/>
                    <a:p>
                      <a:pPr algn="l" fontAlgn="b"/>
                      <a:r>
                        <a:rPr lang="en-US" sz="1200" b="0" i="0" u="none" strike="noStrike">
                          <a:solidFill>
                            <a:srgbClr val="000000"/>
                          </a:solidFill>
                          <a:latin typeface="Calibri"/>
                        </a:rPr>
                        <a:t>0.13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0.06303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175510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fracture</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14" name="TextBox 13"/>
          <p:cNvSpPr txBox="1"/>
          <p:nvPr/>
        </p:nvSpPr>
        <p:spPr>
          <a:xfrm>
            <a:off x="0" y="6553200"/>
            <a:ext cx="4495800" cy="307777"/>
          </a:xfrm>
          <a:prstGeom prst="rect">
            <a:avLst/>
          </a:prstGeom>
          <a:noFill/>
        </p:spPr>
        <p:txBody>
          <a:bodyPr wrap="square" rtlCol="0">
            <a:spAutoFit/>
          </a:bodyPr>
          <a:lstStyle/>
          <a:p>
            <a:r>
              <a:rPr lang="en-US" sz="1400" dirty="0" smtClean="0"/>
              <a:t>More data on next page</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Specimen#4- Steel 4140 Heat Treatment to 750F</a:t>
            </a:r>
            <a:endParaRPr lang="en-US" dirty="0"/>
          </a:p>
        </p:txBody>
      </p:sp>
      <p:graphicFrame>
        <p:nvGraphicFramePr>
          <p:cNvPr id="7" name="Chart 6"/>
          <p:cNvGraphicFramePr/>
          <p:nvPr/>
        </p:nvGraphicFramePr>
        <p:xfrm>
          <a:off x="5638800" y="2590800"/>
          <a:ext cx="33528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#4.</a:t>
            </a:r>
          </a:p>
          <a:p>
            <a:r>
              <a:rPr lang="en-US" dirty="0" smtClean="0"/>
              <a:t>The y axis units are in psi.</a:t>
            </a:r>
          </a:p>
          <a:p>
            <a:r>
              <a:rPr lang="en-US" dirty="0" smtClean="0"/>
              <a:t>Left: The data collected from specimen #4.</a:t>
            </a:r>
            <a:endParaRPr lang="en-US" dirty="0"/>
          </a:p>
        </p:txBody>
      </p:sp>
      <p:sp>
        <p:nvSpPr>
          <p:cNvPr id="9" name="TextBox 8"/>
          <p:cNvSpPr txBox="1"/>
          <p:nvPr/>
        </p:nvSpPr>
        <p:spPr>
          <a:xfrm>
            <a:off x="8305800" y="6581001"/>
            <a:ext cx="838200" cy="276999"/>
          </a:xfrm>
          <a:prstGeom prst="rect">
            <a:avLst/>
          </a:prstGeom>
          <a:noFill/>
        </p:spPr>
        <p:txBody>
          <a:bodyPr wrap="square" rtlCol="0">
            <a:spAutoFit/>
          </a:bodyPr>
          <a:lstStyle/>
          <a:p>
            <a:pPr algn="r"/>
            <a:r>
              <a:rPr lang="en-US" sz="1200" dirty="0" smtClean="0"/>
              <a:t>Pg.20</a:t>
            </a:r>
            <a:endParaRPr lang="en-US" sz="1200" dirty="0"/>
          </a:p>
        </p:txBody>
      </p:sp>
      <p:graphicFrame>
        <p:nvGraphicFramePr>
          <p:cNvPr id="10" name="Table 9"/>
          <p:cNvGraphicFramePr>
            <a:graphicFrameLocks noGrp="1"/>
          </p:cNvGraphicFramePr>
          <p:nvPr/>
        </p:nvGraphicFramePr>
        <p:xfrm>
          <a:off x="0" y="0"/>
          <a:ext cx="5486399" cy="762000"/>
        </p:xfrm>
        <a:graphic>
          <a:graphicData uri="http://schemas.openxmlformats.org/drawingml/2006/table">
            <a:tbl>
              <a:tblPr/>
              <a:tblGrid>
                <a:gridCol w="903488"/>
                <a:gridCol w="916582"/>
                <a:gridCol w="1833165"/>
                <a:gridCol w="916582"/>
                <a:gridCol w="916582"/>
              </a:tblGrid>
              <a:tr h="416943">
                <a:tc gridSpan="5">
                  <a:txBody>
                    <a:bodyPr/>
                    <a:lstStyle/>
                    <a:p>
                      <a:pPr algn="l" fontAlgn="b"/>
                      <a:r>
                        <a:rPr lang="en-US" sz="1200" b="1" i="0" u="none" strike="noStrike" dirty="0">
                          <a:solidFill>
                            <a:srgbClr val="000000"/>
                          </a:solidFill>
                          <a:latin typeface="Arial"/>
                        </a:rPr>
                        <a:t>Specimen #4 Steel-4140-750 heat treatment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057">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hardness = 72.3</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Specimen#5- Steel 4140 Heat Treatment to 650F</a:t>
            </a:r>
            <a:endParaRPr lang="en-US" dirty="0"/>
          </a:p>
        </p:txBody>
      </p:sp>
      <p:sp>
        <p:nvSpPr>
          <p:cNvPr id="7" name="TextBox 6"/>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#5.</a:t>
            </a:r>
          </a:p>
          <a:p>
            <a:r>
              <a:rPr lang="en-US" dirty="0" smtClean="0"/>
              <a:t>The y axis units are in psi.</a:t>
            </a:r>
          </a:p>
          <a:p>
            <a:r>
              <a:rPr lang="en-US" dirty="0" smtClean="0"/>
              <a:t>Left: The data collected from specimen #5.</a:t>
            </a:r>
            <a:endParaRPr lang="en-US" dirty="0"/>
          </a:p>
        </p:txBody>
      </p:sp>
      <p:sp>
        <p:nvSpPr>
          <p:cNvPr id="8" name="TextBox 7"/>
          <p:cNvSpPr txBox="1"/>
          <p:nvPr/>
        </p:nvSpPr>
        <p:spPr>
          <a:xfrm>
            <a:off x="8305800" y="6581001"/>
            <a:ext cx="838200" cy="276999"/>
          </a:xfrm>
          <a:prstGeom prst="rect">
            <a:avLst/>
          </a:prstGeom>
          <a:noFill/>
        </p:spPr>
        <p:txBody>
          <a:bodyPr wrap="square" rtlCol="0">
            <a:spAutoFit/>
          </a:bodyPr>
          <a:lstStyle/>
          <a:p>
            <a:pPr algn="r"/>
            <a:r>
              <a:rPr lang="en-US" sz="1200" dirty="0" smtClean="0"/>
              <a:t>Pg.21</a:t>
            </a:r>
            <a:endParaRPr lang="en-US" sz="1200" dirty="0"/>
          </a:p>
        </p:txBody>
      </p:sp>
      <p:graphicFrame>
        <p:nvGraphicFramePr>
          <p:cNvPr id="9" name="Chart 8"/>
          <p:cNvGraphicFramePr/>
          <p:nvPr/>
        </p:nvGraphicFramePr>
        <p:xfrm>
          <a:off x="5562600" y="2667000"/>
          <a:ext cx="3352800" cy="190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nvGraphicFramePr>
        <p:xfrm>
          <a:off x="0" y="46017"/>
          <a:ext cx="5442762" cy="6583391"/>
        </p:xfrm>
        <a:graphic>
          <a:graphicData uri="http://schemas.openxmlformats.org/drawingml/2006/table">
            <a:tbl>
              <a:tblPr/>
              <a:tblGrid>
                <a:gridCol w="907127"/>
                <a:gridCol w="907127"/>
                <a:gridCol w="907127"/>
                <a:gridCol w="907127"/>
                <a:gridCol w="907127"/>
                <a:gridCol w="907127"/>
              </a:tblGrid>
              <a:tr h="486022">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Force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area</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initail length</a:t>
                      </a:r>
                    </a:p>
                  </a:txBody>
                  <a:tcPr marL="0" marR="0" marT="0" marB="0" anchor="b">
                    <a:lnL>
                      <a:noFill/>
                    </a:lnL>
                    <a:lnR>
                      <a:noFill/>
                    </a:lnR>
                    <a:lnT>
                      <a:noFill/>
                    </a:lnT>
                    <a:lnB>
                      <a:noFill/>
                    </a:lnB>
                  </a:tcPr>
                </a:tc>
              </a:tr>
              <a:tr h="265103">
                <a:tc>
                  <a:txBody>
                    <a:bodyPr/>
                    <a:lstStyle/>
                    <a:p>
                      <a:pPr algn="l" fontAlgn="b"/>
                      <a:r>
                        <a:rPr lang="en-US" sz="1200" b="0" i="0" u="none" strike="noStrike" dirty="0">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0.040816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727.2727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2.0625</a:t>
                      </a: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2500</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0.081633</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1212.121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3800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0.122449</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1842.424</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0.163265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2327.273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0.204082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2763.636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6400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0.244898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3103.03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7100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0.285714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3442.424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0.326531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4072.727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0.367347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4412.121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0.02</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latin typeface="Arial"/>
                        </a:rPr>
                        <a:t>10400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0.408163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5042.424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0.44898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5236.364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0.489796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5236.364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0.530612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5236.364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0.571429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5236.364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0.612245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5284.848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0.714286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5478.788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0.816327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5575.758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0.042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0.857143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5575.758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0.044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0.897959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5624.242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0.046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0.938776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5672.727</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0.048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0.979592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5721.212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1.020408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5721.212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r h="265103">
                <a:tc>
                  <a:txBody>
                    <a:bodyPr/>
                    <a:lstStyle/>
                    <a:p>
                      <a:pPr algn="l" fontAlgn="b"/>
                      <a:r>
                        <a:rPr lang="en-US" sz="1200" b="0" i="0" u="none" strike="noStrike">
                          <a:solidFill>
                            <a:srgbClr val="000000"/>
                          </a:solidFill>
                          <a:latin typeface="Calibri"/>
                        </a:rPr>
                        <a:t>0.09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1200" b="0" i="0" u="none" strike="noStrike">
                          <a:solidFill>
                            <a:srgbClr val="000000"/>
                          </a:solidFill>
                          <a:latin typeface="Arial"/>
                        </a:rPr>
                        <a:t>steel did not fracture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11" name="TextBox 10"/>
          <p:cNvSpPr txBox="1"/>
          <p:nvPr/>
        </p:nvSpPr>
        <p:spPr>
          <a:xfrm>
            <a:off x="0" y="6553200"/>
            <a:ext cx="4495800" cy="307777"/>
          </a:xfrm>
          <a:prstGeom prst="rect">
            <a:avLst/>
          </a:prstGeom>
          <a:noFill/>
        </p:spPr>
        <p:txBody>
          <a:bodyPr wrap="square" rtlCol="0">
            <a:spAutoFit/>
          </a:bodyPr>
          <a:lstStyle/>
          <a:p>
            <a:r>
              <a:rPr lang="en-US" sz="1400" dirty="0" smtClean="0"/>
              <a:t>More data on next page</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Specimen#5- Steel 4140 Heat Treatment to 650F</a:t>
            </a:r>
            <a:endParaRPr lang="en-US" dirty="0"/>
          </a:p>
        </p:txBody>
      </p:sp>
      <p:graphicFrame>
        <p:nvGraphicFramePr>
          <p:cNvPr id="7" name="Chart 6"/>
          <p:cNvGraphicFramePr/>
          <p:nvPr/>
        </p:nvGraphicFramePr>
        <p:xfrm>
          <a:off x="5562600" y="2667000"/>
          <a:ext cx="33528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#5.</a:t>
            </a:r>
          </a:p>
          <a:p>
            <a:r>
              <a:rPr lang="en-US" dirty="0" smtClean="0"/>
              <a:t>The y axis units are in psi.</a:t>
            </a:r>
          </a:p>
          <a:p>
            <a:r>
              <a:rPr lang="en-US" dirty="0" smtClean="0"/>
              <a:t>Left: The data collected from specimen #5.</a:t>
            </a:r>
            <a:endParaRPr lang="en-US" dirty="0"/>
          </a:p>
        </p:txBody>
      </p:sp>
      <p:sp>
        <p:nvSpPr>
          <p:cNvPr id="9" name="TextBox 8"/>
          <p:cNvSpPr txBox="1"/>
          <p:nvPr/>
        </p:nvSpPr>
        <p:spPr>
          <a:xfrm>
            <a:off x="8305800" y="6581001"/>
            <a:ext cx="838200" cy="276999"/>
          </a:xfrm>
          <a:prstGeom prst="rect">
            <a:avLst/>
          </a:prstGeom>
          <a:noFill/>
        </p:spPr>
        <p:txBody>
          <a:bodyPr wrap="square" rtlCol="0">
            <a:spAutoFit/>
          </a:bodyPr>
          <a:lstStyle/>
          <a:p>
            <a:pPr algn="r"/>
            <a:r>
              <a:rPr lang="en-US" sz="1200" dirty="0" smtClean="0"/>
              <a:t>Pg.22</a:t>
            </a:r>
            <a:endParaRPr lang="en-US" sz="1200" dirty="0"/>
          </a:p>
        </p:txBody>
      </p:sp>
      <p:graphicFrame>
        <p:nvGraphicFramePr>
          <p:cNvPr id="10" name="Table 9"/>
          <p:cNvGraphicFramePr>
            <a:graphicFrameLocks noGrp="1"/>
          </p:cNvGraphicFramePr>
          <p:nvPr/>
        </p:nvGraphicFramePr>
        <p:xfrm>
          <a:off x="0" y="50657"/>
          <a:ext cx="5413058" cy="1625743"/>
        </p:xfrm>
        <a:graphic>
          <a:graphicData uri="http://schemas.openxmlformats.org/drawingml/2006/table">
            <a:tbl>
              <a:tblPr/>
              <a:tblGrid>
                <a:gridCol w="1059498"/>
                <a:gridCol w="541020"/>
                <a:gridCol w="25400"/>
                <a:gridCol w="541020"/>
                <a:gridCol w="541020"/>
                <a:gridCol w="541020"/>
                <a:gridCol w="541020"/>
                <a:gridCol w="541020"/>
                <a:gridCol w="541020"/>
                <a:gridCol w="541020"/>
              </a:tblGrid>
              <a:tr h="345583">
                <a:tc gridSpan="10">
                  <a:txBody>
                    <a:bodyPr/>
                    <a:lstStyle/>
                    <a:p>
                      <a:pPr algn="l" fontAlgn="b"/>
                      <a:r>
                        <a:rPr lang="en-US" sz="1200" b="0" i="0" u="none" strike="noStrike" dirty="0">
                          <a:solidFill>
                            <a:srgbClr val="000000"/>
                          </a:solidFill>
                          <a:latin typeface="Arial"/>
                        </a:rPr>
                        <a:t>steel 4140 #650 heat treated 30min 1550 degree </a:t>
                      </a:r>
                      <a:r>
                        <a:rPr lang="en-US" sz="1200" b="0" i="0" u="none" strike="noStrike" dirty="0" err="1" smtClean="0">
                          <a:solidFill>
                            <a:srgbClr val="000000"/>
                          </a:solidFill>
                          <a:latin typeface="Arial"/>
                        </a:rPr>
                        <a:t>austenazation</a:t>
                      </a:r>
                      <a:r>
                        <a:rPr lang="en-US" sz="1200" b="0" i="0" u="none" strike="noStrike" dirty="0" smtClean="0">
                          <a:solidFill>
                            <a:srgbClr val="000000"/>
                          </a:solidFill>
                          <a:latin typeface="Arial"/>
                        </a:rPr>
                        <a:t> </a:t>
                      </a:r>
                      <a:endParaRPr lang="en-US" sz="1200" b="0" i="0" u="none" strike="noStrike" dirty="0">
                        <a:solidFill>
                          <a:srgbClr val="000000"/>
                        </a:solidFill>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608">
                <a:tc gridSpan="3">
                  <a:txBody>
                    <a:bodyPr/>
                    <a:lstStyle/>
                    <a:p>
                      <a:pPr algn="l" fontAlgn="b"/>
                      <a:r>
                        <a:rPr lang="en-US" sz="1200" b="0" i="0" u="none" strike="noStrike">
                          <a:solidFill>
                            <a:srgbClr val="000000"/>
                          </a:solidFill>
                          <a:latin typeface="Arial"/>
                        </a:rPr>
                        <a:t>changed length to 2.125</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0" marR="0" marT="0" marB="0" anchor="b">
                    <a:lnL>
                      <a:noFill/>
                    </a:lnL>
                    <a:lnR>
                      <a:noFill/>
                    </a:lnR>
                    <a:lnT>
                      <a:noFill/>
                    </a:lnT>
                    <a:lnB>
                      <a:noFill/>
                    </a:lnB>
                  </a:tcPr>
                </a:tc>
              </a:tr>
              <a:tr h="36060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hardness-73.9 60kg diamond tip </a:t>
                      </a:r>
                      <a:r>
                        <a:rPr lang="en-US" sz="1200" b="0" i="0" u="none" strike="noStrike" dirty="0" err="1" smtClean="0">
                          <a:solidFill>
                            <a:srgbClr val="000000"/>
                          </a:solidFill>
                          <a:latin typeface="Arial"/>
                        </a:rPr>
                        <a:t>rockwell</a:t>
                      </a:r>
                      <a:r>
                        <a:rPr lang="en-US" sz="1200" b="0" i="0" u="none" strike="noStrike" dirty="0" smtClean="0">
                          <a:solidFill>
                            <a:srgbClr val="000000"/>
                          </a:solidFill>
                          <a:latin typeface="Arial"/>
                        </a:rPr>
                        <a:t> A</a:t>
                      </a:r>
                    </a:p>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latin typeface="Arial"/>
                      </a:endParaRPr>
                    </a:p>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6" name="TextBox 5"/>
          <p:cNvSpPr txBox="1"/>
          <p:nvPr/>
        </p:nvSpPr>
        <p:spPr>
          <a:xfrm>
            <a:off x="5638800" y="914400"/>
            <a:ext cx="3352800" cy="646331"/>
          </a:xfrm>
          <a:prstGeom prst="rect">
            <a:avLst/>
          </a:prstGeom>
          <a:noFill/>
        </p:spPr>
        <p:txBody>
          <a:bodyPr wrap="square" rtlCol="0">
            <a:spAutoFit/>
          </a:bodyPr>
          <a:lstStyle/>
          <a:p>
            <a:r>
              <a:rPr lang="en-US" dirty="0" smtClean="0"/>
              <a:t>Specimen#6- Steel 4140 Heat Treatment to 750F</a:t>
            </a:r>
            <a:endParaRPr lang="en-US" dirty="0"/>
          </a:p>
        </p:txBody>
      </p:sp>
      <p:sp>
        <p:nvSpPr>
          <p:cNvPr id="7" name="TextBox 6"/>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#6.</a:t>
            </a:r>
          </a:p>
          <a:p>
            <a:r>
              <a:rPr lang="en-US" dirty="0" smtClean="0"/>
              <a:t>The y axis units are in psi.</a:t>
            </a:r>
          </a:p>
          <a:p>
            <a:r>
              <a:rPr lang="en-US" dirty="0" smtClean="0"/>
              <a:t>Left: The data collected from specimen #6.</a:t>
            </a:r>
            <a:endParaRPr lang="en-US" dirty="0"/>
          </a:p>
        </p:txBody>
      </p:sp>
      <p:sp>
        <p:nvSpPr>
          <p:cNvPr id="8" name="TextBox 7"/>
          <p:cNvSpPr txBox="1"/>
          <p:nvPr/>
        </p:nvSpPr>
        <p:spPr>
          <a:xfrm>
            <a:off x="8305800" y="6581001"/>
            <a:ext cx="838200" cy="276999"/>
          </a:xfrm>
          <a:prstGeom prst="rect">
            <a:avLst/>
          </a:prstGeom>
          <a:noFill/>
        </p:spPr>
        <p:txBody>
          <a:bodyPr wrap="square" rtlCol="0">
            <a:spAutoFit/>
          </a:bodyPr>
          <a:lstStyle/>
          <a:p>
            <a:pPr algn="r"/>
            <a:r>
              <a:rPr lang="en-US" sz="1200" dirty="0" smtClean="0"/>
              <a:t>Pg.23</a:t>
            </a:r>
            <a:endParaRPr lang="en-US" sz="1200" dirty="0"/>
          </a:p>
        </p:txBody>
      </p:sp>
      <p:graphicFrame>
        <p:nvGraphicFramePr>
          <p:cNvPr id="9" name="Chart 8"/>
          <p:cNvGraphicFramePr/>
          <p:nvPr/>
        </p:nvGraphicFramePr>
        <p:xfrm>
          <a:off x="5638800" y="2133600"/>
          <a:ext cx="33528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nvGraphicFramePr>
        <p:xfrm>
          <a:off x="0" y="0"/>
          <a:ext cx="5410200" cy="6858012"/>
        </p:xfrm>
        <a:graphic>
          <a:graphicData uri="http://schemas.openxmlformats.org/drawingml/2006/table">
            <a:tbl>
              <a:tblPr/>
              <a:tblGrid>
                <a:gridCol w="901700"/>
                <a:gridCol w="901700"/>
                <a:gridCol w="901700"/>
                <a:gridCol w="901700"/>
                <a:gridCol w="901700"/>
                <a:gridCol w="901700"/>
              </a:tblGrid>
              <a:tr h="407774">
                <a:tc>
                  <a:txBody>
                    <a:bodyPr/>
                    <a:lstStyle/>
                    <a:p>
                      <a:pPr algn="l" fontAlgn="b"/>
                      <a:r>
                        <a:rPr lang="en-US" sz="1200" b="0" i="0" u="none" strike="noStrike" dirty="0">
                          <a:solidFill>
                            <a:srgbClr val="000000"/>
                          </a:solidFill>
                          <a:latin typeface="Arial"/>
                        </a:rPr>
                        <a:t>deflection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force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strain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stress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area</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Initial length</a:t>
                      </a: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0.002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0.00097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34693.88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2.0625</a:t>
                      </a: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4200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0.001939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85714.29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0.002909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6500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0.003879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132653.1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7300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0.004848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148979.6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0.005818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171428.6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0.006788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197959.2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0.016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10300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0.007758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210204.1</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0.008727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10400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5042.424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0.022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10400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0.010667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0.024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0.011636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216326.5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0.026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0.012606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216326.5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0.028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0.013576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220408.2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0.014545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218367.3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0.035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10900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0.01697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222449</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0.019394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224489.8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0.045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0.021818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224489.8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11100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0.024242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226530.6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0.029091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228571.4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11200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0.033939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228571.4</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10700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0.038788</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218367.3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0.09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0.043636</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216326.5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10200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0.048485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208163.3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0.11</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9800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0.053333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200000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9500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0.058182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193877.6</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0.13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9000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0.06303</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183673.5</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0.14</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8600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0.067879</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175510.2</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r>
              <a:tr h="222422">
                <a:tc>
                  <a:txBody>
                    <a:bodyPr/>
                    <a:lstStyle/>
                    <a:p>
                      <a:pPr algn="l" fontAlgn="b"/>
                      <a:r>
                        <a:rPr lang="en-US" sz="1200" b="0" i="0" u="none" strike="noStrike">
                          <a:solidFill>
                            <a:srgbClr val="000000"/>
                          </a:solidFill>
                          <a:latin typeface="Calibri"/>
                        </a:rPr>
                        <a:t>0.15</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8000</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0.072727</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latin typeface="Arial"/>
                        </a:rPr>
                        <a:t>163265.3</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240268"/>
            <a:ext cx="3505200" cy="369332"/>
          </a:xfrm>
          <a:prstGeom prst="rect">
            <a:avLst/>
          </a:prstGeom>
          <a:noFill/>
        </p:spPr>
        <p:txBody>
          <a:bodyPr wrap="square" rtlCol="0">
            <a:spAutoFit/>
          </a:bodyPr>
          <a:lstStyle/>
          <a:p>
            <a:r>
              <a:rPr lang="en-US" u="sng" dirty="0" smtClean="0"/>
              <a:t>Tensile Testing and Heat Treatment</a:t>
            </a:r>
            <a:endParaRPr lang="en-US" u="sng" dirty="0"/>
          </a:p>
        </p:txBody>
      </p:sp>
      <p:sp>
        <p:nvSpPr>
          <p:cNvPr id="5" name="Rectangle 4"/>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nvGraphicFramePr>
        <p:xfrm>
          <a:off x="5638800" y="2133600"/>
          <a:ext cx="33528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638800" y="914400"/>
            <a:ext cx="3352800" cy="646331"/>
          </a:xfrm>
          <a:prstGeom prst="rect">
            <a:avLst/>
          </a:prstGeom>
          <a:noFill/>
        </p:spPr>
        <p:txBody>
          <a:bodyPr wrap="square" rtlCol="0">
            <a:spAutoFit/>
          </a:bodyPr>
          <a:lstStyle/>
          <a:p>
            <a:r>
              <a:rPr lang="en-US" dirty="0" smtClean="0"/>
              <a:t>Specimen#6- Steel 4140 Heat Treatment to 750F</a:t>
            </a:r>
            <a:endParaRPr lang="en-US" dirty="0"/>
          </a:p>
        </p:txBody>
      </p:sp>
      <p:sp>
        <p:nvSpPr>
          <p:cNvPr id="8" name="TextBox 7"/>
          <p:cNvSpPr txBox="1"/>
          <p:nvPr/>
        </p:nvSpPr>
        <p:spPr>
          <a:xfrm>
            <a:off x="5562600" y="5410200"/>
            <a:ext cx="3581400" cy="1477328"/>
          </a:xfrm>
          <a:prstGeom prst="rect">
            <a:avLst/>
          </a:prstGeom>
          <a:noFill/>
        </p:spPr>
        <p:txBody>
          <a:bodyPr wrap="square" rtlCol="0">
            <a:spAutoFit/>
          </a:bodyPr>
          <a:lstStyle/>
          <a:p>
            <a:r>
              <a:rPr lang="en-US" dirty="0" smtClean="0"/>
              <a:t>Above: A stress strain curve for specimen #6.</a:t>
            </a:r>
          </a:p>
          <a:p>
            <a:r>
              <a:rPr lang="en-US" dirty="0" smtClean="0"/>
              <a:t>The y axis units are in psi.</a:t>
            </a:r>
          </a:p>
          <a:p>
            <a:r>
              <a:rPr lang="en-US" dirty="0" smtClean="0"/>
              <a:t>Left: The data collected from specimen #6.</a:t>
            </a:r>
            <a:endParaRPr lang="en-US" dirty="0"/>
          </a:p>
        </p:txBody>
      </p:sp>
      <p:sp>
        <p:nvSpPr>
          <p:cNvPr id="9" name="TextBox 8"/>
          <p:cNvSpPr txBox="1"/>
          <p:nvPr/>
        </p:nvSpPr>
        <p:spPr>
          <a:xfrm>
            <a:off x="8305800" y="6581001"/>
            <a:ext cx="838200" cy="276999"/>
          </a:xfrm>
          <a:prstGeom prst="rect">
            <a:avLst/>
          </a:prstGeom>
          <a:noFill/>
        </p:spPr>
        <p:txBody>
          <a:bodyPr wrap="square" rtlCol="0">
            <a:spAutoFit/>
          </a:bodyPr>
          <a:lstStyle/>
          <a:p>
            <a:pPr algn="r"/>
            <a:r>
              <a:rPr lang="en-US" sz="1200" dirty="0" smtClean="0"/>
              <a:t>Pg.24</a:t>
            </a:r>
            <a:endParaRPr lang="en-US" sz="1200" dirty="0"/>
          </a:p>
        </p:txBody>
      </p:sp>
      <p:graphicFrame>
        <p:nvGraphicFramePr>
          <p:cNvPr id="10" name="Table 9"/>
          <p:cNvGraphicFramePr>
            <a:graphicFrameLocks noGrp="1"/>
          </p:cNvGraphicFramePr>
          <p:nvPr/>
        </p:nvGraphicFramePr>
        <p:xfrm>
          <a:off x="76200" y="0"/>
          <a:ext cx="5486400" cy="762000"/>
        </p:xfrm>
        <a:graphic>
          <a:graphicData uri="http://schemas.openxmlformats.org/drawingml/2006/table">
            <a:tbl>
              <a:tblPr/>
              <a:tblGrid>
                <a:gridCol w="2743200"/>
                <a:gridCol w="1371600"/>
                <a:gridCol w="1371600"/>
              </a:tblGrid>
              <a:tr h="372894">
                <a:tc gridSpan="3">
                  <a:txBody>
                    <a:bodyPr/>
                    <a:lstStyle/>
                    <a:p>
                      <a:pPr algn="l" fontAlgn="b"/>
                      <a:r>
                        <a:rPr lang="en-US" sz="1200" b="0" i="0" u="none" strike="noStrike" dirty="0">
                          <a:solidFill>
                            <a:srgbClr val="000000"/>
                          </a:solidFill>
                          <a:latin typeface="Arial"/>
                        </a:rPr>
                        <a:t>steel 4140- #750 heat treated 30 minutes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r h="389106">
                <a:tc>
                  <a:txBody>
                    <a:bodyPr/>
                    <a:lstStyle/>
                    <a:p>
                      <a:pPr algn="l" fontAlgn="b"/>
                      <a:r>
                        <a:rPr lang="en-US" sz="1200" b="0" i="0" u="none" strike="noStrike" dirty="0">
                          <a:solidFill>
                            <a:srgbClr val="000000"/>
                          </a:solidFill>
                          <a:latin typeface="Arial"/>
                        </a:rPr>
                        <a:t>hardness testing 72</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Arial"/>
                        </a:rPr>
                        <a:t>2.1875</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Dynamic Cantilever </a:t>
            </a:r>
            <a:endParaRPr lang="en-US" u="sng" dirty="0"/>
          </a:p>
        </p:txBody>
      </p:sp>
      <p:sp>
        <p:nvSpPr>
          <p:cNvPr id="5" name="TextBox 4"/>
          <p:cNvSpPr txBox="1"/>
          <p:nvPr/>
        </p:nvSpPr>
        <p:spPr>
          <a:xfrm>
            <a:off x="533400" y="1295400"/>
            <a:ext cx="5638800" cy="369332"/>
          </a:xfrm>
          <a:prstGeom prst="rect">
            <a:avLst/>
          </a:prstGeom>
          <a:noFill/>
        </p:spPr>
        <p:txBody>
          <a:bodyPr wrap="square" rtlCol="0">
            <a:spAutoFit/>
          </a:bodyPr>
          <a:lstStyle/>
          <a:p>
            <a:r>
              <a:rPr lang="en-US" dirty="0" smtClean="0"/>
              <a:t>Dates of testing: 12/4/13, 12/11/1388</a:t>
            </a:r>
            <a:endParaRPr lang="en-US" dirty="0"/>
          </a:p>
        </p:txBody>
      </p:sp>
      <p:sp>
        <p:nvSpPr>
          <p:cNvPr id="4" name="TextBox 3"/>
          <p:cNvSpPr txBox="1"/>
          <p:nvPr/>
        </p:nvSpPr>
        <p:spPr>
          <a:xfrm>
            <a:off x="8305800" y="6581001"/>
            <a:ext cx="838200" cy="276999"/>
          </a:xfrm>
          <a:prstGeom prst="rect">
            <a:avLst/>
          </a:prstGeom>
          <a:noFill/>
        </p:spPr>
        <p:txBody>
          <a:bodyPr wrap="square" rtlCol="0">
            <a:spAutoFit/>
          </a:bodyPr>
          <a:lstStyle/>
          <a:p>
            <a:pPr algn="r"/>
            <a:r>
              <a:rPr lang="en-US" sz="1200" dirty="0" smtClean="0"/>
              <a:t>Pg.25</a:t>
            </a:r>
            <a:endParaRPr lang="en-US" sz="1200" dirty="0"/>
          </a:p>
        </p:txBody>
      </p:sp>
      <p:sp>
        <p:nvSpPr>
          <p:cNvPr id="6" name="TextBox 5"/>
          <p:cNvSpPr txBox="1"/>
          <p:nvPr/>
        </p:nvSpPr>
        <p:spPr>
          <a:xfrm>
            <a:off x="609600" y="1724085"/>
            <a:ext cx="3581400" cy="4524315"/>
          </a:xfrm>
          <a:prstGeom prst="rect">
            <a:avLst/>
          </a:prstGeom>
          <a:noFill/>
        </p:spPr>
        <p:txBody>
          <a:bodyPr wrap="square" rtlCol="0">
            <a:spAutoFit/>
          </a:bodyPr>
          <a:lstStyle/>
          <a:p>
            <a:r>
              <a:rPr lang="en-US" dirty="0" smtClean="0"/>
              <a:t>Procedure: </a:t>
            </a:r>
          </a:p>
          <a:p>
            <a:pPr marL="342900" indent="-342900">
              <a:buAutoNum type="arabicPeriod"/>
            </a:pPr>
            <a:r>
              <a:rPr lang="en-US" dirty="0" smtClean="0"/>
              <a:t>A scale was set up on a board.</a:t>
            </a:r>
          </a:p>
          <a:p>
            <a:pPr marL="342900" indent="-342900">
              <a:buAutoNum type="arabicPeriod"/>
            </a:pPr>
            <a:r>
              <a:rPr lang="en-US" dirty="0" smtClean="0"/>
              <a:t>The materials was clamped down to the table</a:t>
            </a:r>
          </a:p>
          <a:p>
            <a:pPr marL="342900" indent="-342900">
              <a:buAutoNum type="arabicPeriod"/>
            </a:pPr>
            <a:r>
              <a:rPr lang="en-US" dirty="0" smtClean="0"/>
              <a:t>The materials were pushed down and let go.</a:t>
            </a:r>
          </a:p>
          <a:p>
            <a:pPr marL="342900" indent="-342900">
              <a:buAutoNum type="arabicPeriod"/>
            </a:pPr>
            <a:r>
              <a:rPr lang="en-US" dirty="0" smtClean="0"/>
              <a:t>The materials were filmed for 5 oscillations.</a:t>
            </a:r>
          </a:p>
          <a:p>
            <a:pPr marL="342900" indent="-342900">
              <a:buAutoNum type="arabicPeriod"/>
            </a:pPr>
            <a:r>
              <a:rPr lang="en-US" dirty="0" smtClean="0"/>
              <a:t> The material then had a clip put on the end. The material then was pushed and let go again.</a:t>
            </a:r>
          </a:p>
          <a:p>
            <a:pPr marL="342900" indent="-342900">
              <a:buAutoNum type="arabicPeriod"/>
            </a:pPr>
            <a:r>
              <a:rPr lang="en-US" dirty="0" smtClean="0"/>
              <a:t>The clips were then add one at a time until there were 5 clips.</a:t>
            </a:r>
          </a:p>
          <a:p>
            <a:pPr marL="342900" indent="-342900">
              <a:buAutoNum type="arabicPeriod"/>
            </a:pPr>
            <a:r>
              <a:rPr lang="en-US" dirty="0" smtClean="0"/>
              <a:t>The videos were then reviewed and the frequency was found.</a:t>
            </a:r>
          </a:p>
          <a:p>
            <a:pPr marL="342900" indent="-342900">
              <a:buAutoNum type="arabicPeriod"/>
            </a:pPr>
            <a:endParaRPr lang="en-US" dirty="0" smtClean="0"/>
          </a:p>
        </p:txBody>
      </p:sp>
      <p:sp>
        <p:nvSpPr>
          <p:cNvPr id="7" name="TextBox 6"/>
          <p:cNvSpPr txBox="1"/>
          <p:nvPr/>
        </p:nvSpPr>
        <p:spPr>
          <a:xfrm>
            <a:off x="533400" y="6096000"/>
            <a:ext cx="3200400" cy="646331"/>
          </a:xfrm>
          <a:prstGeom prst="rect">
            <a:avLst/>
          </a:prstGeom>
          <a:noFill/>
        </p:spPr>
        <p:txBody>
          <a:bodyPr wrap="square" rtlCol="0">
            <a:spAutoFit/>
          </a:bodyPr>
          <a:lstStyle/>
          <a:p>
            <a:r>
              <a:rPr lang="en-US" dirty="0" smtClean="0"/>
              <a:t>Observations: The following data is from this experiment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05800" y="6581001"/>
            <a:ext cx="838200" cy="276999"/>
          </a:xfrm>
          <a:prstGeom prst="rect">
            <a:avLst/>
          </a:prstGeom>
          <a:noFill/>
        </p:spPr>
        <p:txBody>
          <a:bodyPr wrap="square" rtlCol="0">
            <a:spAutoFit/>
          </a:bodyPr>
          <a:lstStyle/>
          <a:p>
            <a:pPr algn="r"/>
            <a:r>
              <a:rPr lang="en-US" sz="1200" dirty="0" smtClean="0"/>
              <a:t>Pg.26</a:t>
            </a:r>
            <a:endParaRPr lang="en-US" sz="1200" dirty="0"/>
          </a:p>
        </p:txBody>
      </p:sp>
      <p:graphicFrame>
        <p:nvGraphicFramePr>
          <p:cNvPr id="7" name="Table 6"/>
          <p:cNvGraphicFramePr>
            <a:graphicFrameLocks noGrp="1"/>
          </p:cNvGraphicFramePr>
          <p:nvPr/>
        </p:nvGraphicFramePr>
        <p:xfrm>
          <a:off x="0" y="0"/>
          <a:ext cx="5487820" cy="2438400"/>
        </p:xfrm>
        <a:graphic>
          <a:graphicData uri="http://schemas.openxmlformats.org/drawingml/2006/table">
            <a:tbl>
              <a:tblPr/>
              <a:tblGrid>
                <a:gridCol w="783083"/>
                <a:gridCol w="39972"/>
                <a:gridCol w="1180648"/>
                <a:gridCol w="578277"/>
                <a:gridCol w="939700"/>
                <a:gridCol w="462621"/>
                <a:gridCol w="578277"/>
                <a:gridCol w="462621"/>
                <a:gridCol w="462621"/>
              </a:tblGrid>
              <a:tr h="533049">
                <a:tc>
                  <a:txBody>
                    <a:bodyPr/>
                    <a:lstStyle/>
                    <a:p>
                      <a:pPr algn="l" fontAlgn="b"/>
                      <a:r>
                        <a:rPr lang="en-US" sz="1200" b="0" i="0" u="none" strike="noStrike" dirty="0">
                          <a:solidFill>
                            <a:srgbClr val="000000"/>
                          </a:solidFill>
                          <a:latin typeface="Calibri"/>
                        </a:rPr>
                        <a:t># clips added</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r>
                        <a:rPr lang="en-US" sz="1200" b="0" i="0" u="none" strike="noStrike">
                          <a:solidFill>
                            <a:srgbClr val="000000"/>
                          </a:solidFill>
                          <a:latin typeface="Calibri"/>
                        </a:rPr>
                        <a:t>#Oscillations</a:t>
                      </a:r>
                    </a:p>
                  </a:txBody>
                  <a:tcPr marL="7286" marR="7286" marT="7286" marB="0" anchor="b">
                    <a:lnL>
                      <a:noFill/>
                    </a:lnL>
                    <a:lnR>
                      <a:noFill/>
                    </a:lnR>
                    <a:lnT>
                      <a:noFill/>
                    </a:lnT>
                    <a:lnB>
                      <a:noFill/>
                    </a:lnB>
                  </a:tcPr>
                </a:tc>
                <a:tc>
                  <a:txBody>
                    <a:bodyPr/>
                    <a:lstStyle/>
                    <a:p>
                      <a:pPr algn="l" fontAlgn="b"/>
                      <a:r>
                        <a:rPr lang="en-US" sz="1200" b="0" i="0" u="none" strike="noStrike">
                          <a:solidFill>
                            <a:srgbClr val="000000"/>
                          </a:solidFill>
                          <a:latin typeface="Calibri"/>
                        </a:rPr>
                        <a:t>#frames</a:t>
                      </a:r>
                    </a:p>
                  </a:txBody>
                  <a:tcPr marL="7286" marR="7286" marT="7286" marB="0" anchor="b">
                    <a:lnL>
                      <a:noFill/>
                    </a:lnL>
                    <a:lnR>
                      <a:noFill/>
                    </a:lnR>
                    <a:lnT>
                      <a:noFill/>
                    </a:lnT>
                    <a:lnB>
                      <a:noFill/>
                    </a:lnB>
                  </a:tcPr>
                </a:tc>
                <a:tc gridSpan="2">
                  <a:txBody>
                    <a:bodyPr/>
                    <a:lstStyle/>
                    <a:p>
                      <a:pPr algn="l" fontAlgn="b"/>
                      <a:r>
                        <a:rPr lang="en-US" sz="1200" b="0" i="0" u="none" strike="noStrike" dirty="0" smtClean="0">
                          <a:solidFill>
                            <a:srgbClr val="000000"/>
                          </a:solidFill>
                          <a:latin typeface="Calibri"/>
                        </a:rPr>
                        <a:t>Frequency=</a:t>
                      </a:r>
                      <a:r>
                        <a:rPr lang="en-US" sz="1200" b="0" i="0" u="none" strike="noStrike" dirty="0" err="1" smtClean="0">
                          <a:solidFill>
                            <a:srgbClr val="000000"/>
                          </a:solidFill>
                          <a:latin typeface="Calibri"/>
                        </a:rPr>
                        <a:t>osc</a:t>
                      </a:r>
                      <a:r>
                        <a:rPr lang="en-US" sz="1200" b="0" i="0" u="none" strike="noStrike" dirty="0" smtClean="0">
                          <a:solidFill>
                            <a:srgbClr val="000000"/>
                          </a:solidFill>
                          <a:latin typeface="Calibri"/>
                        </a:rPr>
                        <a:t> x fps/Frames=Hz</a:t>
                      </a:r>
                      <a:endParaRPr lang="en-US" sz="1200" b="0" i="0" u="none" strike="noStrike" dirty="0">
                        <a:solidFill>
                          <a:srgbClr val="000000"/>
                        </a:solidFill>
                        <a:latin typeface="Calibri"/>
                      </a:endParaRPr>
                    </a:p>
                  </a:txBody>
                  <a:tcPr marL="7286" marR="7286" marT="7286"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gridSpan="2">
                  <a:txBody>
                    <a:bodyPr/>
                    <a:lstStyle/>
                    <a:p>
                      <a:pPr algn="l" fontAlgn="b"/>
                      <a:r>
                        <a:rPr lang="en-US" sz="1200" b="0" i="0" u="none" strike="noStrike">
                          <a:solidFill>
                            <a:srgbClr val="000000"/>
                          </a:solidFill>
                          <a:latin typeface="Calibri"/>
                        </a:rPr>
                        <a:t>frames per second=</a:t>
                      </a:r>
                    </a:p>
                  </a:txBody>
                  <a:tcPr marL="7286" marR="7286" marT="7286" marB="0" anchor="b">
                    <a:lnL>
                      <a:noFill/>
                    </a:lnL>
                    <a:lnR>
                      <a:noFill/>
                    </a:lnR>
                    <a:lnT>
                      <a:noFill/>
                    </a:lnT>
                    <a:lnB>
                      <a:noFill/>
                    </a:lnB>
                  </a:tcPr>
                </a:tc>
                <a:tc hMerge="1">
                  <a:txBody>
                    <a:bodyPr/>
                    <a:lstStyle/>
                    <a:p>
                      <a:endParaRPr lang="en-US"/>
                    </a:p>
                  </a:txBody>
                  <a:tcPr/>
                </a:tc>
              </a:tr>
              <a:tr h="272193">
                <a:tc>
                  <a:txBody>
                    <a:bodyPr/>
                    <a:lstStyle/>
                    <a:p>
                      <a:pPr algn="l" fontAlgn="b"/>
                      <a:r>
                        <a:rPr lang="en-US" sz="1200" b="0" i="0" u="none" strike="noStrike">
                          <a:solidFill>
                            <a:srgbClr val="000000"/>
                          </a:solidFill>
                          <a:latin typeface="Calibri"/>
                        </a:rPr>
                        <a:t>example</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60</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r>
              <a:tr h="272193">
                <a:tc>
                  <a:txBody>
                    <a:bodyPr/>
                    <a:lstStyle/>
                    <a:p>
                      <a:pPr algn="r" fontAlgn="b"/>
                      <a:r>
                        <a:rPr lang="en-US" sz="1200" b="0" i="0" u="none" strike="noStrike">
                          <a:solidFill>
                            <a:srgbClr val="000000"/>
                          </a:solidFill>
                          <a:latin typeface="Calibri"/>
                        </a:rPr>
                        <a:t>0</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180</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1.666666667</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r>
              <a:tr h="272193">
                <a:tc>
                  <a:txBody>
                    <a:bodyPr/>
                    <a:lstStyle/>
                    <a:p>
                      <a:pPr algn="r" fontAlgn="b"/>
                      <a:r>
                        <a:rPr lang="en-US" sz="1200" b="0" i="0" u="none" strike="noStrike">
                          <a:solidFill>
                            <a:srgbClr val="000000"/>
                          </a:solidFill>
                          <a:latin typeface="Calibri"/>
                        </a:rPr>
                        <a:t>1</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120</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2.5</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r>
              <a:tr h="272193">
                <a:tc>
                  <a:txBody>
                    <a:bodyPr/>
                    <a:lstStyle/>
                    <a:p>
                      <a:pPr algn="r" fontAlgn="b"/>
                      <a:r>
                        <a:rPr lang="en-US" sz="1200" b="0" i="0" u="none" strike="noStrike">
                          <a:solidFill>
                            <a:srgbClr val="000000"/>
                          </a:solidFill>
                          <a:latin typeface="Calibri"/>
                        </a:rPr>
                        <a:t>2</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120</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2.5</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r>
              <a:tr h="272193">
                <a:tc>
                  <a:txBody>
                    <a:bodyPr/>
                    <a:lstStyle/>
                    <a:p>
                      <a:pPr algn="r" fontAlgn="b"/>
                      <a:r>
                        <a:rPr lang="en-US" sz="1200" b="0" i="0" u="none" strike="noStrike">
                          <a:solidFill>
                            <a:srgbClr val="000000"/>
                          </a:solidFill>
                          <a:latin typeface="Calibri"/>
                        </a:rPr>
                        <a:t>3</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180</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1.666666667</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r>
              <a:tr h="272193">
                <a:tc>
                  <a:txBody>
                    <a:bodyPr/>
                    <a:lstStyle/>
                    <a:p>
                      <a:pPr algn="r" fontAlgn="b"/>
                      <a:r>
                        <a:rPr lang="en-US" sz="1200" b="0" i="0" u="none" strike="noStrike">
                          <a:solidFill>
                            <a:srgbClr val="000000"/>
                          </a:solidFill>
                          <a:latin typeface="Calibri"/>
                        </a:rPr>
                        <a:t>4</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300</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r>
              <a:tr h="272193">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300</a:t>
                      </a:r>
                    </a:p>
                  </a:txBody>
                  <a:tcPr marL="7286" marR="7286" marT="7286" marB="0" anchor="b">
                    <a:lnL>
                      <a:noFill/>
                    </a:lnL>
                    <a:lnR>
                      <a:noFill/>
                    </a:lnR>
                    <a:lnT>
                      <a:noFill/>
                    </a:lnT>
                    <a:lnB>
                      <a:noFill/>
                    </a:lnB>
                  </a:tcPr>
                </a:tc>
                <a:tc>
                  <a:txBody>
                    <a:bodyPr/>
                    <a:lstStyle/>
                    <a:p>
                      <a:pPr algn="r" fontAlgn="b"/>
                      <a:r>
                        <a:rPr lang="en-US" sz="1200" b="0" i="0" u="none" strike="noStrike">
                          <a:solidFill>
                            <a:srgbClr val="000000"/>
                          </a:solidFill>
                          <a:latin typeface="Calibri"/>
                        </a:rPr>
                        <a:t>1</a:t>
                      </a: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6" marR="7286" marT="7286"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6" marR="7286" marT="7286" marB="0" anchor="b">
                    <a:lnL>
                      <a:noFill/>
                    </a:lnL>
                    <a:lnR>
                      <a:noFill/>
                    </a:lnR>
                    <a:lnT>
                      <a:noFill/>
                    </a:lnT>
                    <a:lnB>
                      <a:noFill/>
                    </a:lnB>
                  </a:tcPr>
                </a:tc>
              </a:tr>
            </a:tbl>
          </a:graphicData>
        </a:graphic>
      </p:graphicFrame>
      <p:sp>
        <p:nvSpPr>
          <p:cNvPr id="10" name="TextBox 9"/>
          <p:cNvSpPr txBox="1"/>
          <p:nvPr/>
        </p:nvSpPr>
        <p:spPr>
          <a:xfrm>
            <a:off x="5638800" y="240268"/>
            <a:ext cx="3505200" cy="369332"/>
          </a:xfrm>
          <a:prstGeom prst="rect">
            <a:avLst/>
          </a:prstGeom>
          <a:noFill/>
        </p:spPr>
        <p:txBody>
          <a:bodyPr wrap="square" rtlCol="0">
            <a:spAutoFit/>
          </a:bodyPr>
          <a:lstStyle/>
          <a:p>
            <a:pPr algn="ctr"/>
            <a:r>
              <a:rPr lang="en-US" u="sng" dirty="0" smtClean="0"/>
              <a:t>Dynamic Cantilever</a:t>
            </a:r>
            <a:endParaRPr lang="en-US"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T9014</a:t>
            </a:r>
            <a:endParaRPr lang="en-US" u="sng" dirty="0">
              <a:latin typeface="Times New Roman" pitchFamily="18" charset="0"/>
              <a:cs typeface="Times New Roman" pitchFamily="18" charset="0"/>
            </a:endParaRPr>
          </a:p>
        </p:txBody>
      </p:sp>
      <p:sp>
        <p:nvSpPr>
          <p:cNvPr id="3" name="TextBox 2"/>
          <p:cNvSpPr txBox="1"/>
          <p:nvPr/>
        </p:nvSpPr>
        <p:spPr>
          <a:xfrm>
            <a:off x="533400" y="1524000"/>
            <a:ext cx="5638800" cy="369332"/>
          </a:xfrm>
          <a:prstGeom prst="rect">
            <a:avLst/>
          </a:prstGeom>
          <a:noFill/>
        </p:spPr>
        <p:txBody>
          <a:bodyPr wrap="square" rtlCol="0">
            <a:spAutoFit/>
          </a:bodyPr>
          <a:lstStyle/>
          <a:p>
            <a:r>
              <a:rPr lang="en-US" dirty="0" smtClean="0"/>
              <a:t>Date of testing: 9/11/13</a:t>
            </a:r>
            <a:endParaRPr lang="en-US" dirty="0"/>
          </a:p>
        </p:txBody>
      </p:sp>
      <p:sp>
        <p:nvSpPr>
          <p:cNvPr id="4" name="TextBox 3"/>
          <p:cNvSpPr txBox="1"/>
          <p:nvPr/>
        </p:nvSpPr>
        <p:spPr>
          <a:xfrm>
            <a:off x="609600" y="2209800"/>
            <a:ext cx="3581400" cy="923330"/>
          </a:xfrm>
          <a:prstGeom prst="rect">
            <a:avLst/>
          </a:prstGeom>
          <a:noFill/>
        </p:spPr>
        <p:txBody>
          <a:bodyPr wrap="square" rtlCol="0">
            <a:spAutoFit/>
          </a:bodyPr>
          <a:lstStyle/>
          <a:p>
            <a:r>
              <a:rPr lang="en-US" dirty="0" smtClean="0"/>
              <a:t>Procedure:  </a:t>
            </a:r>
          </a:p>
          <a:p>
            <a:r>
              <a:rPr lang="en-US" dirty="0" smtClean="0"/>
              <a:t>1. The T9014 was looked over and the manuals were read. </a:t>
            </a: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Pg.2</a:t>
            </a:r>
            <a:endParaRPr lang="en-US" sz="1200" dirty="0"/>
          </a:p>
        </p:txBody>
      </p:sp>
      <p:sp>
        <p:nvSpPr>
          <p:cNvPr id="7" name="TextBox 6"/>
          <p:cNvSpPr txBox="1"/>
          <p:nvPr/>
        </p:nvSpPr>
        <p:spPr>
          <a:xfrm>
            <a:off x="533400" y="3352800"/>
            <a:ext cx="7924800" cy="369332"/>
          </a:xfrm>
          <a:prstGeom prst="rect">
            <a:avLst/>
          </a:prstGeom>
          <a:noFill/>
        </p:spPr>
        <p:txBody>
          <a:bodyPr wrap="square" rtlCol="0">
            <a:spAutoFit/>
          </a:bodyPr>
          <a:lstStyle/>
          <a:p>
            <a:r>
              <a:rPr lang="en-US" dirty="0" smtClean="0"/>
              <a:t>Observations: Everything was in its place. Everything worked properly.  </a:t>
            </a:r>
            <a:endParaRPr lang="en-US" dirty="0"/>
          </a:p>
        </p:txBody>
      </p:sp>
      <p:pic>
        <p:nvPicPr>
          <p:cNvPr id="8" name="Picture 1" descr="C:\Users\Dakota\Desktop\IMG_0022.JPG"/>
          <p:cNvPicPr>
            <a:picLocks noChangeAspect="1" noChangeArrowheads="1"/>
          </p:cNvPicPr>
          <p:nvPr/>
        </p:nvPicPr>
        <p:blipFill>
          <a:blip r:embed="rId2" cstate="print"/>
          <a:srcRect/>
          <a:stretch>
            <a:fillRect/>
          </a:stretch>
        </p:blipFill>
        <p:spPr bwMode="auto">
          <a:xfrm rot="5400000">
            <a:off x="5658322" y="4247678"/>
            <a:ext cx="2856556" cy="2133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cs typeface="Times New Roman" pitchFamily="18" charset="0"/>
              </a:rPr>
              <a:t>Fatigue Test</a:t>
            </a:r>
            <a:endParaRPr lang="en-US" u="sng" dirty="0">
              <a:cs typeface="Times New Roman" pitchFamily="18" charset="0"/>
            </a:endParaRPr>
          </a:p>
        </p:txBody>
      </p:sp>
      <p:sp>
        <p:nvSpPr>
          <p:cNvPr id="3" name="TextBox 2"/>
          <p:cNvSpPr txBox="1"/>
          <p:nvPr/>
        </p:nvSpPr>
        <p:spPr>
          <a:xfrm>
            <a:off x="533400" y="1524000"/>
            <a:ext cx="5638800" cy="369332"/>
          </a:xfrm>
          <a:prstGeom prst="rect">
            <a:avLst/>
          </a:prstGeom>
          <a:noFill/>
        </p:spPr>
        <p:txBody>
          <a:bodyPr wrap="square" rtlCol="0">
            <a:spAutoFit/>
          </a:bodyPr>
          <a:lstStyle/>
          <a:p>
            <a:r>
              <a:rPr lang="en-US" dirty="0" smtClean="0"/>
              <a:t>Date of testing: 9/25/13</a:t>
            </a:r>
            <a:endParaRPr lang="en-US" dirty="0"/>
          </a:p>
        </p:txBody>
      </p:sp>
      <p:sp>
        <p:nvSpPr>
          <p:cNvPr id="5" name="TextBox 4"/>
          <p:cNvSpPr txBox="1"/>
          <p:nvPr/>
        </p:nvSpPr>
        <p:spPr>
          <a:xfrm>
            <a:off x="609600" y="2209800"/>
            <a:ext cx="3581400" cy="2862322"/>
          </a:xfrm>
          <a:prstGeom prst="rect">
            <a:avLst/>
          </a:prstGeom>
          <a:noFill/>
        </p:spPr>
        <p:txBody>
          <a:bodyPr wrap="square" rtlCol="0">
            <a:spAutoFit/>
          </a:bodyPr>
          <a:lstStyle/>
          <a:p>
            <a:r>
              <a:rPr lang="en-US" dirty="0" smtClean="0"/>
              <a:t>Procedure:</a:t>
            </a:r>
          </a:p>
          <a:p>
            <a:pPr marL="342900" indent="-342900">
              <a:buAutoNum type="arabicPeriod"/>
            </a:pPr>
            <a:r>
              <a:rPr lang="en-US" dirty="0" smtClean="0"/>
              <a:t>The computer and testing equipment were removed from storage.</a:t>
            </a:r>
          </a:p>
          <a:p>
            <a:pPr marL="342900" indent="-342900">
              <a:buAutoNum type="arabicPeriod"/>
            </a:pPr>
            <a:r>
              <a:rPr lang="en-US" dirty="0" smtClean="0"/>
              <a:t> A new plug was placed onto the computer power cord.</a:t>
            </a:r>
          </a:p>
          <a:p>
            <a:pPr marL="342900" indent="-342900">
              <a:buAutoNum type="arabicPeriod"/>
            </a:pPr>
            <a:r>
              <a:rPr lang="en-US" dirty="0" smtClean="0"/>
              <a:t>The equipment was plugged in and connection cables were attached to the computer and test equipment. </a:t>
            </a:r>
            <a:endParaRPr lang="en-US" dirty="0"/>
          </a:p>
        </p:txBody>
      </p:sp>
      <p:sp>
        <p:nvSpPr>
          <p:cNvPr id="6" name="TextBox 5"/>
          <p:cNvSpPr txBox="1"/>
          <p:nvPr/>
        </p:nvSpPr>
        <p:spPr>
          <a:xfrm>
            <a:off x="533400" y="5410200"/>
            <a:ext cx="7924800" cy="646331"/>
          </a:xfrm>
          <a:prstGeom prst="rect">
            <a:avLst/>
          </a:prstGeom>
          <a:noFill/>
        </p:spPr>
        <p:txBody>
          <a:bodyPr wrap="square" rtlCol="0">
            <a:spAutoFit/>
          </a:bodyPr>
          <a:lstStyle/>
          <a:p>
            <a:r>
              <a:rPr lang="en-US" dirty="0" smtClean="0"/>
              <a:t>Observations: No data was collected from this test. The incompletion of this test is believed to be due to mechanical failure on the part of the motor. </a:t>
            </a:r>
            <a:endParaRPr lang="en-US" dirty="0"/>
          </a:p>
        </p:txBody>
      </p:sp>
      <p:sp>
        <p:nvSpPr>
          <p:cNvPr id="7" name="TextBox 6"/>
          <p:cNvSpPr txBox="1"/>
          <p:nvPr/>
        </p:nvSpPr>
        <p:spPr>
          <a:xfrm>
            <a:off x="8305800" y="6581001"/>
            <a:ext cx="838200" cy="276999"/>
          </a:xfrm>
          <a:prstGeom prst="rect">
            <a:avLst/>
          </a:prstGeom>
          <a:noFill/>
        </p:spPr>
        <p:txBody>
          <a:bodyPr wrap="square" rtlCol="0">
            <a:spAutoFit/>
          </a:bodyPr>
          <a:lstStyle/>
          <a:p>
            <a:pPr algn="r"/>
            <a:r>
              <a:rPr lang="en-US" sz="1200" dirty="0" smtClean="0"/>
              <a:t>Pg.3</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T9014 Tensile Test</a:t>
            </a:r>
            <a:endParaRPr lang="en-US" u="sng"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 of testing: 10/9/13</a:t>
            </a:r>
            <a:endParaRPr lang="en-US" dirty="0"/>
          </a:p>
        </p:txBody>
      </p:sp>
      <p:sp>
        <p:nvSpPr>
          <p:cNvPr id="5" name="TextBox 4"/>
          <p:cNvSpPr txBox="1"/>
          <p:nvPr/>
        </p:nvSpPr>
        <p:spPr>
          <a:xfrm>
            <a:off x="609600" y="2209800"/>
            <a:ext cx="3581400" cy="2585323"/>
          </a:xfrm>
          <a:prstGeom prst="rect">
            <a:avLst/>
          </a:prstGeom>
          <a:noFill/>
        </p:spPr>
        <p:txBody>
          <a:bodyPr wrap="square" rtlCol="0">
            <a:spAutoFit/>
          </a:bodyPr>
          <a:lstStyle/>
          <a:p>
            <a:r>
              <a:rPr lang="en-US" dirty="0" smtClean="0"/>
              <a:t>Procedure: </a:t>
            </a:r>
          </a:p>
          <a:p>
            <a:pPr marL="342900" indent="-342900">
              <a:buAutoNum type="arabicPeriod"/>
            </a:pPr>
            <a:r>
              <a:rPr lang="en-US" dirty="0" smtClean="0"/>
              <a:t>Aluminum and Steel specimens were tested. </a:t>
            </a:r>
          </a:p>
          <a:p>
            <a:pPr marL="342900" indent="-342900">
              <a:buAutoNum type="arabicPeriod"/>
            </a:pPr>
            <a:r>
              <a:rPr lang="en-US" dirty="0" smtClean="0"/>
              <a:t> The specimens were placed in the tester.</a:t>
            </a:r>
          </a:p>
          <a:p>
            <a:pPr marL="342900" indent="-342900">
              <a:buAutoNum type="arabicPeriod"/>
            </a:pPr>
            <a:r>
              <a:rPr lang="en-US" dirty="0" smtClean="0"/>
              <a:t> The pump had pressure built up in it and then released.</a:t>
            </a:r>
          </a:p>
          <a:p>
            <a:pPr marL="342900" indent="-342900">
              <a:buAutoNum type="arabicPeriod"/>
            </a:pPr>
            <a:r>
              <a:rPr lang="en-US" dirty="0" smtClean="0"/>
              <a:t> Step three was repeated until rupture.</a:t>
            </a: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Pg.4</a:t>
            </a:r>
            <a:endParaRPr lang="en-US" sz="1200" dirty="0"/>
          </a:p>
        </p:txBody>
      </p:sp>
      <p:sp>
        <p:nvSpPr>
          <p:cNvPr id="7" name="TextBox 6"/>
          <p:cNvSpPr txBox="1"/>
          <p:nvPr/>
        </p:nvSpPr>
        <p:spPr>
          <a:xfrm>
            <a:off x="533400" y="5410200"/>
            <a:ext cx="7924800" cy="369332"/>
          </a:xfrm>
          <a:prstGeom prst="rect">
            <a:avLst/>
          </a:prstGeom>
          <a:noFill/>
        </p:spPr>
        <p:txBody>
          <a:bodyPr wrap="square" rtlCol="0">
            <a:spAutoFit/>
          </a:bodyPr>
          <a:lstStyle/>
          <a:p>
            <a:r>
              <a:rPr lang="en-US" dirty="0" smtClean="0"/>
              <a:t>Observations: The steel  broke at a higher force than the aluminum.</a:t>
            </a:r>
            <a:endParaRPr lang="en-US" dirty="0"/>
          </a:p>
        </p:txBody>
      </p:sp>
      <p:pic>
        <p:nvPicPr>
          <p:cNvPr id="13313" name="Picture 1" descr="C:\Users\Dakota\Desktop\IMG_0022.JPG"/>
          <p:cNvPicPr>
            <a:picLocks noChangeAspect="1" noChangeArrowheads="1"/>
          </p:cNvPicPr>
          <p:nvPr/>
        </p:nvPicPr>
        <p:blipFill>
          <a:blip r:embed="rId2" cstate="print"/>
          <a:srcRect/>
          <a:stretch>
            <a:fillRect/>
          </a:stretch>
        </p:blipFill>
        <p:spPr bwMode="auto">
          <a:xfrm rot="5400000">
            <a:off x="4820122" y="2723678"/>
            <a:ext cx="2856556" cy="2133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T9014 Rockwell</a:t>
            </a:r>
            <a:endParaRPr lang="en-US" u="sng"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 of testing: 10/9/13</a:t>
            </a:r>
            <a:endParaRPr lang="en-US" dirty="0"/>
          </a:p>
        </p:txBody>
      </p:sp>
      <p:sp>
        <p:nvSpPr>
          <p:cNvPr id="5" name="TextBox 4"/>
          <p:cNvSpPr txBox="1"/>
          <p:nvPr/>
        </p:nvSpPr>
        <p:spPr>
          <a:xfrm>
            <a:off x="609600" y="2209800"/>
            <a:ext cx="3581400" cy="1200329"/>
          </a:xfrm>
          <a:prstGeom prst="rect">
            <a:avLst/>
          </a:prstGeom>
          <a:noFill/>
        </p:spPr>
        <p:txBody>
          <a:bodyPr wrap="square" rtlCol="0">
            <a:spAutoFit/>
          </a:bodyPr>
          <a:lstStyle/>
          <a:p>
            <a:r>
              <a:rPr lang="en-US" dirty="0" smtClean="0"/>
              <a:t>Procedure:</a:t>
            </a:r>
          </a:p>
          <a:p>
            <a:pPr marL="342900" indent="-342900">
              <a:buAutoNum type="arabicPeriod"/>
            </a:pPr>
            <a:r>
              <a:rPr lang="en-US" dirty="0" smtClean="0"/>
              <a:t>Copper, aluminum, and steel was tested. </a:t>
            </a:r>
          </a:p>
          <a:p>
            <a:pPr marL="342900" indent="-342900">
              <a:buAutoNum type="arabicPeriod"/>
            </a:pP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Pg.5</a:t>
            </a:r>
            <a:endParaRPr lang="en-US" sz="1200" dirty="0"/>
          </a:p>
        </p:txBody>
      </p:sp>
      <p:sp>
        <p:nvSpPr>
          <p:cNvPr id="7" name="TextBox 6"/>
          <p:cNvSpPr txBox="1"/>
          <p:nvPr/>
        </p:nvSpPr>
        <p:spPr>
          <a:xfrm>
            <a:off x="533400" y="5410200"/>
            <a:ext cx="7924800" cy="646331"/>
          </a:xfrm>
          <a:prstGeom prst="rect">
            <a:avLst/>
          </a:prstGeom>
          <a:noFill/>
        </p:spPr>
        <p:txBody>
          <a:bodyPr wrap="square" rtlCol="0">
            <a:spAutoFit/>
          </a:bodyPr>
          <a:lstStyle/>
          <a:p>
            <a:r>
              <a:rPr lang="en-US" dirty="0" smtClean="0"/>
              <a:t>Observations: Copper and aluminum had the same diameter circle.  Steel had a smaller circle.  </a:t>
            </a:r>
            <a:endParaRPr lang="en-US" dirty="0"/>
          </a:p>
        </p:txBody>
      </p:sp>
      <p:pic>
        <p:nvPicPr>
          <p:cNvPr id="12289" name="Picture 1" descr="C:\Users\Dakota\Desktop\IMG_0022.JPG"/>
          <p:cNvPicPr>
            <a:picLocks noChangeAspect="1" noChangeArrowheads="1"/>
          </p:cNvPicPr>
          <p:nvPr/>
        </p:nvPicPr>
        <p:blipFill>
          <a:blip r:embed="rId2" cstate="print"/>
          <a:srcRect/>
          <a:stretch>
            <a:fillRect/>
          </a:stretch>
        </p:blipFill>
        <p:spPr bwMode="auto">
          <a:xfrm rot="5400000">
            <a:off x="5524999" y="1866401"/>
            <a:ext cx="3910131" cy="2920530"/>
          </a:xfrm>
          <a:prstGeom prst="rect">
            <a:avLst/>
          </a:prstGeom>
          <a:noFill/>
        </p:spPr>
      </p:pic>
      <p:sp>
        <p:nvSpPr>
          <p:cNvPr id="9" name="TextBox 8"/>
          <p:cNvSpPr txBox="1"/>
          <p:nvPr/>
        </p:nvSpPr>
        <p:spPr>
          <a:xfrm>
            <a:off x="2057400" y="5867400"/>
            <a:ext cx="6019800" cy="646331"/>
          </a:xfrm>
          <a:prstGeom prst="rect">
            <a:avLst/>
          </a:prstGeom>
          <a:noFill/>
        </p:spPr>
        <p:txBody>
          <a:bodyPr wrap="square" rtlCol="0">
            <a:spAutoFit/>
          </a:bodyPr>
          <a:lstStyle/>
          <a:p>
            <a:r>
              <a:rPr lang="en-US" dirty="0" smtClean="0"/>
              <a:t>Copper-81</a:t>
            </a:r>
          </a:p>
          <a:p>
            <a:r>
              <a:rPr lang="en-US" dirty="0" smtClean="0"/>
              <a:t>Aluminum-102</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Brinnell</a:t>
            </a:r>
            <a:r>
              <a:rPr lang="en-US" dirty="0" smtClean="0"/>
              <a:t> Hardness Test</a:t>
            </a:r>
            <a:endParaRPr lang="en-US"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Dates of testing: 10/16/13</a:t>
            </a:r>
            <a:endParaRPr lang="en-US" dirty="0"/>
          </a:p>
        </p:txBody>
      </p:sp>
      <p:sp>
        <p:nvSpPr>
          <p:cNvPr id="5" name="TextBox 4"/>
          <p:cNvSpPr txBox="1"/>
          <p:nvPr/>
        </p:nvSpPr>
        <p:spPr>
          <a:xfrm>
            <a:off x="609600" y="2209800"/>
            <a:ext cx="3581400" cy="923330"/>
          </a:xfrm>
          <a:prstGeom prst="rect">
            <a:avLst/>
          </a:prstGeom>
          <a:noFill/>
        </p:spPr>
        <p:txBody>
          <a:bodyPr wrap="square" rtlCol="0">
            <a:spAutoFit/>
          </a:bodyPr>
          <a:lstStyle/>
          <a:p>
            <a:r>
              <a:rPr lang="en-US" dirty="0" smtClean="0"/>
              <a:t>Procedure: </a:t>
            </a:r>
          </a:p>
          <a:p>
            <a:r>
              <a:rPr lang="en-US" dirty="0" smtClean="0"/>
              <a:t>1.Copper, aluminum, and steel were tested.</a:t>
            </a: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Pg.6</a:t>
            </a:r>
            <a:endParaRPr lang="en-US" sz="1200" dirty="0"/>
          </a:p>
        </p:txBody>
      </p:sp>
      <p:sp>
        <p:nvSpPr>
          <p:cNvPr id="7" name="TextBox 6"/>
          <p:cNvSpPr txBox="1"/>
          <p:nvPr/>
        </p:nvSpPr>
        <p:spPr>
          <a:xfrm>
            <a:off x="533400" y="3886200"/>
            <a:ext cx="7924800" cy="646331"/>
          </a:xfrm>
          <a:prstGeom prst="rect">
            <a:avLst/>
          </a:prstGeom>
          <a:noFill/>
        </p:spPr>
        <p:txBody>
          <a:bodyPr wrap="square" rtlCol="0">
            <a:spAutoFit/>
          </a:bodyPr>
          <a:lstStyle/>
          <a:p>
            <a:r>
              <a:rPr lang="en-US" dirty="0" smtClean="0"/>
              <a:t>Observations: Copper had the largest diameter circle. Aluminum’s was slightly smaller.  Steel had the smallest diameter circle.  </a:t>
            </a:r>
            <a:endParaRPr lang="en-US" dirty="0"/>
          </a:p>
        </p:txBody>
      </p:sp>
      <p:pic>
        <p:nvPicPr>
          <p:cNvPr id="11265" name="Picture 1" descr="C:\Users\Dakota\Desktop\IMG_0037.JPG"/>
          <p:cNvPicPr>
            <a:picLocks noChangeAspect="1" noChangeArrowheads="1"/>
          </p:cNvPicPr>
          <p:nvPr/>
        </p:nvPicPr>
        <p:blipFill>
          <a:blip r:embed="rId2" cstate="print"/>
          <a:srcRect/>
          <a:stretch>
            <a:fillRect/>
          </a:stretch>
        </p:blipFill>
        <p:spPr bwMode="auto">
          <a:xfrm>
            <a:off x="5488919" y="4419600"/>
            <a:ext cx="2652516" cy="198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Brinnell</a:t>
            </a:r>
            <a:r>
              <a:rPr lang="en-US" dirty="0" smtClean="0"/>
              <a:t> Hardness Test </a:t>
            </a:r>
            <a:endParaRPr lang="en-US" dirty="0"/>
          </a:p>
        </p:txBody>
      </p:sp>
      <p:sp>
        <p:nvSpPr>
          <p:cNvPr id="6" name="TextBox 5"/>
          <p:cNvSpPr txBox="1"/>
          <p:nvPr/>
        </p:nvSpPr>
        <p:spPr>
          <a:xfrm>
            <a:off x="533400" y="1219200"/>
            <a:ext cx="7924800" cy="369332"/>
          </a:xfrm>
          <a:prstGeom prst="rect">
            <a:avLst/>
          </a:prstGeom>
          <a:noFill/>
        </p:spPr>
        <p:txBody>
          <a:bodyPr wrap="square" rtlCol="0">
            <a:spAutoFit/>
          </a:bodyPr>
          <a:lstStyle/>
          <a:p>
            <a:r>
              <a:rPr lang="en-US" dirty="0" smtClean="0"/>
              <a:t>Observations: The following is data from the experiment  </a:t>
            </a:r>
            <a:endParaRPr lang="en-US" dirty="0"/>
          </a:p>
        </p:txBody>
      </p:sp>
      <p:graphicFrame>
        <p:nvGraphicFramePr>
          <p:cNvPr id="15" name="Table 14"/>
          <p:cNvGraphicFramePr>
            <a:graphicFrameLocks noGrp="1"/>
          </p:cNvGraphicFramePr>
          <p:nvPr/>
        </p:nvGraphicFramePr>
        <p:xfrm>
          <a:off x="228600" y="1828800"/>
          <a:ext cx="8762998" cy="4343400"/>
        </p:xfrm>
        <a:graphic>
          <a:graphicData uri="http://schemas.openxmlformats.org/drawingml/2006/table">
            <a:tbl>
              <a:tblPr/>
              <a:tblGrid>
                <a:gridCol w="438036"/>
                <a:gridCol w="903449"/>
                <a:gridCol w="921701"/>
                <a:gridCol w="903449"/>
                <a:gridCol w="912574"/>
                <a:gridCol w="912574"/>
                <a:gridCol w="1186347"/>
                <a:gridCol w="702682"/>
                <a:gridCol w="593174"/>
                <a:gridCol w="793940"/>
                <a:gridCol w="438036"/>
                <a:gridCol w="57036"/>
              </a:tblGrid>
              <a:tr h="639726">
                <a:tc>
                  <a:txBody>
                    <a:bodyPr/>
                    <a:lstStyle/>
                    <a:p>
                      <a:pPr algn="l" fontAlgn="b"/>
                      <a:r>
                        <a:rPr lang="en-US" sz="1400" b="0" i="0" u="none" strike="noStrike" dirty="0">
                          <a:solidFill>
                            <a:srgbClr val="000000"/>
                          </a:solidFill>
                          <a:latin typeface="Calibri"/>
                        </a:rPr>
                        <a:t>Data</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Steel Flat</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Aluminum Round</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Aluminum Flat</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Copper 1</a:t>
                      </a:r>
                    </a:p>
                  </a:txBody>
                  <a:tcPr marL="3650" marR="3650" marT="3650"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Copper 2</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Aluminum Flat 2</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dirty="0">
                          <a:solidFill>
                            <a:srgbClr val="000000"/>
                          </a:solidFill>
                          <a:latin typeface="Calibri"/>
                        </a:rPr>
                        <a:t>Copper 3</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Steel Flat 2</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Aluminum Round 2</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Units</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 </a:t>
                      </a:r>
                    </a:p>
                  </a:txBody>
                  <a:tcPr marL="3650" marR="3650" marT="3650" marB="0" anchor="b">
                    <a:lnL>
                      <a:noFill/>
                    </a:lnL>
                    <a:lnR>
                      <a:noFill/>
                    </a:lnR>
                    <a:lnT>
                      <a:noFill/>
                    </a:lnT>
                    <a:lnB>
                      <a:noFill/>
                    </a:lnB>
                    <a:solidFill>
                      <a:srgbClr val="5B9BD5"/>
                    </a:solidFill>
                  </a:tcPr>
                </a:tc>
              </a:tr>
              <a:tr h="843516">
                <a:tc>
                  <a:txBody>
                    <a:bodyPr/>
                    <a:lstStyle/>
                    <a:p>
                      <a:pPr algn="l" fontAlgn="b"/>
                      <a:r>
                        <a:rPr lang="en-US" sz="1400" b="0" i="0" u="none" strike="noStrike">
                          <a:solidFill>
                            <a:srgbClr val="000000"/>
                          </a:solidFill>
                          <a:latin typeface="Calibri"/>
                        </a:rPr>
                        <a:t>D=</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10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10</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mm</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dirty="0">
                          <a:solidFill>
                            <a:srgbClr val="000000"/>
                          </a:solidFill>
                          <a:latin typeface="Calibri"/>
                        </a:rPr>
                        <a:t> </a:t>
                      </a:r>
                    </a:p>
                  </a:txBody>
                  <a:tcPr marL="3650" marR="3650" marT="3650" marB="0" anchor="b">
                    <a:lnL>
                      <a:noFill/>
                    </a:lnL>
                    <a:lnR>
                      <a:noFill/>
                    </a:lnR>
                    <a:lnT>
                      <a:noFill/>
                    </a:lnT>
                    <a:lnB>
                      <a:noFill/>
                    </a:lnB>
                    <a:solidFill>
                      <a:srgbClr val="5B9BD5"/>
                    </a:solidFill>
                  </a:tcPr>
                </a:tc>
              </a:tr>
              <a:tr h="1173126">
                <a:tc>
                  <a:txBody>
                    <a:bodyPr/>
                    <a:lstStyle/>
                    <a:p>
                      <a:pPr algn="l" fontAlgn="b"/>
                      <a:r>
                        <a:rPr lang="en-US" sz="1400" b="0" i="0" u="none" strike="noStrike">
                          <a:solidFill>
                            <a:srgbClr val="000000"/>
                          </a:solidFill>
                          <a:latin typeface="Calibri"/>
                        </a:rPr>
                        <a:t>d=</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5.67</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6.1</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6.54</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6.81</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6.69</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outside measureable range</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6.44</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5.69</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6.1</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dirty="0">
                          <a:solidFill>
                            <a:srgbClr val="000000"/>
                          </a:solidFill>
                          <a:latin typeface="Calibri"/>
                        </a:rPr>
                        <a:t>mm</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 </a:t>
                      </a:r>
                    </a:p>
                  </a:txBody>
                  <a:tcPr marL="3650" marR="3650" marT="3650" marB="0" anchor="b">
                    <a:lnL>
                      <a:noFill/>
                    </a:lnL>
                    <a:lnR>
                      <a:noFill/>
                    </a:lnR>
                    <a:lnT>
                      <a:noFill/>
                    </a:lnT>
                    <a:lnB>
                      <a:noFill/>
                    </a:lnB>
                    <a:solidFill>
                      <a:srgbClr val="5B9BD5"/>
                    </a:solidFill>
                  </a:tcPr>
                </a:tc>
              </a:tr>
              <a:tr h="843516">
                <a:tc>
                  <a:txBody>
                    <a:bodyPr/>
                    <a:lstStyle/>
                    <a:p>
                      <a:pPr algn="l" fontAlgn="b"/>
                      <a:r>
                        <a:rPr lang="en-US" sz="1400" b="0" i="0" u="none" strike="noStrike">
                          <a:solidFill>
                            <a:srgbClr val="000000"/>
                          </a:solidFill>
                          <a:latin typeface="Calibri"/>
                        </a:rPr>
                        <a:t>F=</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3000</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mm</a:t>
                      </a:r>
                    </a:p>
                  </a:txBody>
                  <a:tcPr marL="3650" marR="3650" marT="3650" marB="0" anchor="b">
                    <a:lnL>
                      <a:noFill/>
                    </a:lnL>
                    <a:lnR>
                      <a:noFill/>
                    </a:lnR>
                    <a:lnT>
                      <a:noFill/>
                    </a:lnT>
                    <a:lnB>
                      <a:noFill/>
                    </a:lnB>
                    <a:solidFill>
                      <a:srgbClr val="5B9BD5"/>
                    </a:solidFill>
                  </a:tcPr>
                </a:tc>
                <a:tc>
                  <a:txBody>
                    <a:bodyPr/>
                    <a:lstStyle/>
                    <a:p>
                      <a:pPr algn="l" fontAlgn="b"/>
                      <a:r>
                        <a:rPr lang="en-US" sz="1400" b="0" i="0" u="none" strike="noStrike">
                          <a:solidFill>
                            <a:srgbClr val="000000"/>
                          </a:solidFill>
                          <a:latin typeface="Calibri"/>
                        </a:rPr>
                        <a:t> </a:t>
                      </a:r>
                    </a:p>
                  </a:txBody>
                  <a:tcPr marL="3650" marR="3650" marT="3650" marB="0" anchor="b">
                    <a:lnL>
                      <a:noFill/>
                    </a:lnL>
                    <a:lnR>
                      <a:noFill/>
                    </a:lnR>
                    <a:lnT>
                      <a:noFill/>
                    </a:lnT>
                    <a:lnB>
                      <a:noFill/>
                    </a:lnB>
                    <a:solidFill>
                      <a:srgbClr val="5B9BD5"/>
                    </a:solidFill>
                  </a:tcPr>
                </a:tc>
              </a:tr>
              <a:tr h="843516">
                <a:tc>
                  <a:txBody>
                    <a:bodyPr/>
                    <a:lstStyle/>
                    <a:p>
                      <a:pPr algn="l" fontAlgn="b"/>
                      <a:r>
                        <a:rPr lang="en-US" sz="1400" b="0" i="0" u="none" strike="noStrike">
                          <a:solidFill>
                            <a:srgbClr val="000000"/>
                          </a:solidFill>
                          <a:latin typeface="Calibri"/>
                        </a:rPr>
                        <a:t>HB=</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108.34</a:t>
                      </a:r>
                    </a:p>
                  </a:txBody>
                  <a:tcPr marL="3650" marR="3650" marT="365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91.99</a:t>
                      </a:r>
                    </a:p>
                  </a:txBody>
                  <a:tcPr marL="3650" marR="3650" marT="365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78.43</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71.34</a:t>
                      </a:r>
                    </a:p>
                  </a:txBody>
                  <a:tcPr marL="3650" marR="3650" marT="3650" marB="0" anchor="b">
                    <a:lnL>
                      <a:noFill/>
                    </a:lnL>
                    <a:lnR>
                      <a:noFill/>
                    </a:lnR>
                    <a:lnT>
                      <a:noFill/>
                    </a:lnT>
                    <a:lnB>
                      <a:noFill/>
                    </a:lnB>
                  </a:tcPr>
                </a:tc>
                <a:tc>
                  <a:txBody>
                    <a:bodyPr/>
                    <a:lstStyle/>
                    <a:p>
                      <a:pPr algn="r" fontAlgn="b"/>
                      <a:r>
                        <a:rPr lang="en-US" sz="1400" b="0" i="0" u="none" strike="noStrike">
                          <a:solidFill>
                            <a:srgbClr val="000000"/>
                          </a:solidFill>
                          <a:latin typeface="Calibri"/>
                        </a:rPr>
                        <a:t>74.39</a:t>
                      </a:r>
                    </a:p>
                  </a:txBody>
                  <a:tcPr marL="3650" marR="3650" marT="3650" marB="0" anchor="b">
                    <a:lnL>
                      <a:noFill/>
                    </a:lnL>
                    <a:lnR>
                      <a:noFill/>
                    </a:lnR>
                    <a:lnT>
                      <a:noFill/>
                    </a:lnT>
                    <a:lnB>
                      <a:noFill/>
                    </a:lnB>
                  </a:tcPr>
                </a:tc>
                <a:tc>
                  <a:txBody>
                    <a:bodyPr/>
                    <a:lstStyle/>
                    <a:p>
                      <a:pPr algn="l" fontAlgn="b"/>
                      <a:r>
                        <a:rPr lang="en-US" sz="1400" b="0" i="0" u="none" strike="noStrike">
                          <a:solidFill>
                            <a:srgbClr val="000000"/>
                          </a:solidFill>
                          <a:latin typeface="Calibri"/>
                        </a:rPr>
                        <a:t>No Measure</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81.27</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107.49</a:t>
                      </a:r>
                    </a:p>
                  </a:txBody>
                  <a:tcPr marL="3650" marR="3650" marT="3650" marB="0" anchor="b">
                    <a:lnL>
                      <a:noFill/>
                    </a:lnL>
                    <a:lnR>
                      <a:noFill/>
                    </a:lnR>
                    <a:lnT>
                      <a:noFill/>
                    </a:lnT>
                    <a:lnB>
                      <a:noFill/>
                    </a:lnB>
                    <a:solidFill>
                      <a:srgbClr val="5B9BD5"/>
                    </a:solidFill>
                  </a:tcPr>
                </a:tc>
                <a:tc>
                  <a:txBody>
                    <a:bodyPr/>
                    <a:lstStyle/>
                    <a:p>
                      <a:pPr algn="r" fontAlgn="b"/>
                      <a:r>
                        <a:rPr lang="en-US" sz="1400" b="0" i="0" u="none" strike="noStrike">
                          <a:solidFill>
                            <a:srgbClr val="000000"/>
                          </a:solidFill>
                          <a:latin typeface="Calibri"/>
                        </a:rPr>
                        <a:t>91.99</a:t>
                      </a:r>
                    </a:p>
                  </a:txBody>
                  <a:tcPr marL="3650" marR="3650" marT="3650" marB="0" anchor="b">
                    <a:lnL>
                      <a:noFill/>
                    </a:lnL>
                    <a:lnR>
                      <a:noFill/>
                    </a:lnR>
                    <a:lnT>
                      <a:noFill/>
                    </a:lnT>
                    <a:lnB>
                      <a:noFill/>
                    </a:lnB>
                    <a:solidFill>
                      <a:srgbClr val="5B9BD5"/>
                    </a:solidFill>
                  </a:tcPr>
                </a:tc>
                <a:tc gridSpan="2">
                  <a:txBody>
                    <a:bodyPr/>
                    <a:lstStyle/>
                    <a:p>
                      <a:pPr algn="l" fontAlgn="b"/>
                      <a:r>
                        <a:rPr lang="en-US" sz="1000" b="0" i="0" u="none" strike="noStrike" dirty="0" err="1" smtClean="0">
                          <a:solidFill>
                            <a:srgbClr val="000000"/>
                          </a:solidFill>
                          <a:latin typeface="Calibri"/>
                        </a:rPr>
                        <a:t>Brinnell</a:t>
                      </a:r>
                      <a:r>
                        <a:rPr lang="en-US" sz="1000" b="0" i="0" u="none" strike="noStrike" dirty="0" smtClean="0">
                          <a:solidFill>
                            <a:srgbClr val="000000"/>
                          </a:solidFill>
                          <a:latin typeface="Calibri"/>
                        </a:rPr>
                        <a:t> Hardness </a:t>
                      </a:r>
                      <a:endParaRPr lang="en-US" sz="1000" b="0" i="0" u="none" strike="noStrike" dirty="0">
                        <a:solidFill>
                          <a:srgbClr val="000000"/>
                        </a:solidFill>
                        <a:latin typeface="Calibri"/>
                      </a:endParaRPr>
                    </a:p>
                  </a:txBody>
                  <a:tcPr marL="3650" marR="3650" marT="3650" marB="0" anchor="b">
                    <a:lnL>
                      <a:noFill/>
                    </a:lnL>
                    <a:lnR>
                      <a:noFill/>
                    </a:lnR>
                    <a:lnT>
                      <a:noFill/>
                    </a:lnT>
                    <a:lnB>
                      <a:noFill/>
                    </a:lnB>
                    <a:solidFill>
                      <a:srgbClr val="5B9BD5"/>
                    </a:solidFill>
                  </a:tcPr>
                </a:tc>
                <a:tc hMerge="1">
                  <a:txBody>
                    <a:bodyPr/>
                    <a:lstStyle/>
                    <a:p>
                      <a:endParaRPr lang="en-US"/>
                    </a:p>
                  </a:txBody>
                  <a:tcPr/>
                </a:tc>
              </a:tr>
            </a:tbl>
          </a:graphicData>
        </a:graphic>
      </p:graphicFrame>
      <p:sp>
        <p:nvSpPr>
          <p:cNvPr id="16" name="Rectangle 15"/>
          <p:cNvSpPr/>
          <p:nvPr/>
        </p:nvSpPr>
        <p:spPr>
          <a:xfrm>
            <a:off x="152400" y="1828801"/>
            <a:ext cx="88392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05800" y="6581001"/>
            <a:ext cx="838200" cy="276999"/>
          </a:xfrm>
          <a:prstGeom prst="rect">
            <a:avLst/>
          </a:prstGeom>
          <a:noFill/>
        </p:spPr>
        <p:txBody>
          <a:bodyPr wrap="square" rtlCol="0">
            <a:spAutoFit/>
          </a:bodyPr>
          <a:lstStyle/>
          <a:p>
            <a:pPr algn="r"/>
            <a:r>
              <a:rPr lang="en-US" sz="1200" dirty="0" smtClean="0"/>
              <a:t>Pg.7</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Vickers Hardness Test</a:t>
            </a:r>
            <a:endParaRPr lang="en-US" dirty="0"/>
          </a:p>
        </p:txBody>
      </p:sp>
      <p:sp>
        <p:nvSpPr>
          <p:cNvPr id="4" name="TextBox 3"/>
          <p:cNvSpPr txBox="1"/>
          <p:nvPr/>
        </p:nvSpPr>
        <p:spPr>
          <a:xfrm>
            <a:off x="533400" y="1524000"/>
            <a:ext cx="5638800" cy="369332"/>
          </a:xfrm>
          <a:prstGeom prst="rect">
            <a:avLst/>
          </a:prstGeom>
          <a:noFill/>
        </p:spPr>
        <p:txBody>
          <a:bodyPr wrap="square" rtlCol="0">
            <a:spAutoFit/>
          </a:bodyPr>
          <a:lstStyle/>
          <a:p>
            <a:r>
              <a:rPr lang="en-US" dirty="0" smtClean="0"/>
              <a:t>Dates of testing: 10/16/13</a:t>
            </a:r>
            <a:endParaRPr lang="en-US" dirty="0"/>
          </a:p>
        </p:txBody>
      </p:sp>
      <p:sp>
        <p:nvSpPr>
          <p:cNvPr id="5" name="TextBox 4"/>
          <p:cNvSpPr txBox="1"/>
          <p:nvPr/>
        </p:nvSpPr>
        <p:spPr>
          <a:xfrm>
            <a:off x="609600" y="2209800"/>
            <a:ext cx="3581400" cy="2031325"/>
          </a:xfrm>
          <a:prstGeom prst="rect">
            <a:avLst/>
          </a:prstGeom>
          <a:noFill/>
        </p:spPr>
        <p:txBody>
          <a:bodyPr wrap="square" rtlCol="0">
            <a:spAutoFit/>
          </a:bodyPr>
          <a:lstStyle/>
          <a:p>
            <a:r>
              <a:rPr lang="en-US" dirty="0" smtClean="0"/>
              <a:t>Procedure: </a:t>
            </a:r>
          </a:p>
          <a:p>
            <a:r>
              <a:rPr lang="en-US" dirty="0" smtClean="0"/>
              <a:t>1.The Vickers sample was put into the Vickers tester.</a:t>
            </a:r>
          </a:p>
          <a:p>
            <a:r>
              <a:rPr lang="en-US" dirty="0" smtClean="0"/>
              <a:t>2.The Vickers sample had a load applied.</a:t>
            </a:r>
          </a:p>
          <a:p>
            <a:r>
              <a:rPr lang="en-US" dirty="0" smtClean="0"/>
              <a:t>3. The sample was examined under a microscope   </a:t>
            </a:r>
            <a:endParaRPr lang="en-US" dirty="0"/>
          </a:p>
        </p:txBody>
      </p:sp>
      <p:sp>
        <p:nvSpPr>
          <p:cNvPr id="6" name="TextBox 5"/>
          <p:cNvSpPr txBox="1"/>
          <p:nvPr/>
        </p:nvSpPr>
        <p:spPr>
          <a:xfrm>
            <a:off x="8305800" y="6581001"/>
            <a:ext cx="838200" cy="276999"/>
          </a:xfrm>
          <a:prstGeom prst="rect">
            <a:avLst/>
          </a:prstGeom>
          <a:noFill/>
        </p:spPr>
        <p:txBody>
          <a:bodyPr wrap="square" rtlCol="0">
            <a:spAutoFit/>
          </a:bodyPr>
          <a:lstStyle/>
          <a:p>
            <a:pPr algn="r"/>
            <a:r>
              <a:rPr lang="en-US" sz="1200" dirty="0" smtClean="0"/>
              <a:t>Pg.8</a:t>
            </a:r>
            <a:endParaRPr lang="en-US" sz="1200" dirty="0"/>
          </a:p>
        </p:txBody>
      </p:sp>
      <p:sp>
        <p:nvSpPr>
          <p:cNvPr id="7" name="TextBox 6"/>
          <p:cNvSpPr txBox="1"/>
          <p:nvPr/>
        </p:nvSpPr>
        <p:spPr>
          <a:xfrm>
            <a:off x="533400" y="4800600"/>
            <a:ext cx="7924800" cy="369332"/>
          </a:xfrm>
          <a:prstGeom prst="rect">
            <a:avLst/>
          </a:prstGeom>
          <a:noFill/>
        </p:spPr>
        <p:txBody>
          <a:bodyPr wrap="square" rtlCol="0">
            <a:spAutoFit/>
          </a:bodyPr>
          <a:lstStyle/>
          <a:p>
            <a:r>
              <a:rPr lang="en-US" dirty="0" smtClean="0"/>
              <a:t>Observations: The Vickers test is a very unobtrusive way to do a hardness test.   </a:t>
            </a:r>
            <a:endParaRPr lang="en-US" dirty="0"/>
          </a:p>
        </p:txBody>
      </p:sp>
      <p:pic>
        <p:nvPicPr>
          <p:cNvPr id="9217" name="Picture 1" descr="C:\Users\Dakota\Desktop\IMG_0006.JPG"/>
          <p:cNvPicPr>
            <a:picLocks noChangeAspect="1" noChangeArrowheads="1"/>
          </p:cNvPicPr>
          <p:nvPr/>
        </p:nvPicPr>
        <p:blipFill>
          <a:blip r:embed="rId2" cstate="print"/>
          <a:srcRect/>
          <a:stretch>
            <a:fillRect/>
          </a:stretch>
        </p:blipFill>
        <p:spPr bwMode="auto">
          <a:xfrm rot="5400000">
            <a:off x="5491339" y="1976261"/>
            <a:ext cx="2971801" cy="221967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2560</Words>
  <Application>Microsoft Office PowerPoint</Application>
  <PresentationFormat>On-screen Show (4:3)</PresentationFormat>
  <Paragraphs>1123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Lab Notebook   Dakota Johnson  METC143</vt:lpstr>
      <vt:lpstr>Miller Indices</vt:lpstr>
      <vt:lpstr>T9014</vt:lpstr>
      <vt:lpstr>Fatigue Test</vt:lpstr>
      <vt:lpstr>T9014 Tensile Test</vt:lpstr>
      <vt:lpstr>T9014 Rockwell</vt:lpstr>
      <vt:lpstr>Brinnell Hardness Test</vt:lpstr>
      <vt:lpstr>Brinnell Hardness Test </vt:lpstr>
      <vt:lpstr>Vickers Hardness Test</vt:lpstr>
      <vt:lpstr>Mechanical Rockwell Hardness Test</vt:lpstr>
      <vt:lpstr>Automated Rockwell Hardness Test</vt:lpstr>
      <vt:lpstr>Tensile Testing and Heat Treatment</vt:lpstr>
      <vt:lpstr>Tensile Testing and Heat Treatment</vt:lpstr>
      <vt:lpstr>Tensile Testing and Heat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Cantilever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Notebook   Dakota Johnson  METC143</dc:title>
  <dc:creator>Dakota Johnson</dc:creator>
  <cp:lastModifiedBy>Dakota H Johnson</cp:lastModifiedBy>
  <cp:revision>64</cp:revision>
  <dcterms:created xsi:type="dcterms:W3CDTF">2013-12-04T22:15:26Z</dcterms:created>
  <dcterms:modified xsi:type="dcterms:W3CDTF">2016-01-22T14:14:53Z</dcterms:modified>
</cp:coreProperties>
</file>