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2" r:id="rId1"/>
  </p:sldMasterIdLst>
  <p:sldIdLst>
    <p:sldId id="256" r:id="rId2"/>
    <p:sldId id="257"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5" r:id="rId59"/>
    <p:sldId id="314"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 id="330" r:id="rId75"/>
    <p:sldId id="331" r:id="rId76"/>
    <p:sldId id="332" r:id="rId77"/>
    <p:sldId id="333" r:id="rId78"/>
    <p:sldId id="335" r:id="rId79"/>
    <p:sldId id="336" r:id="rId80"/>
    <p:sldId id="337" r:id="rId81"/>
    <p:sldId id="339" r:id="rId82"/>
    <p:sldId id="340" r:id="rId83"/>
    <p:sldId id="341" r:id="rId84"/>
    <p:sldId id="342" r:id="rId85"/>
    <p:sldId id="343" r:id="rId86"/>
    <p:sldId id="344" r:id="rId87"/>
    <p:sldId id="345" r:id="rId88"/>
    <p:sldId id="346" r:id="rId89"/>
    <p:sldId id="347" r:id="rId90"/>
    <p:sldId id="349" r:id="rId91"/>
    <p:sldId id="348" r:id="rId92"/>
    <p:sldId id="350" r:id="rId93"/>
    <p:sldId id="351" r:id="rId94"/>
    <p:sldId id="352" r:id="rId95"/>
    <p:sldId id="354" r:id="rId96"/>
    <p:sldId id="353" r:id="rId97"/>
    <p:sldId id="355" r:id="rId98"/>
    <p:sldId id="356" r:id="rId99"/>
    <p:sldId id="357" r:id="rId100"/>
    <p:sldId id="358" r:id="rId101"/>
    <p:sldId id="359" r:id="rId102"/>
    <p:sldId id="360" r:id="rId103"/>
    <p:sldId id="361" r:id="rId104"/>
    <p:sldId id="362" r:id="rId105"/>
    <p:sldId id="363" r:id="rId10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75" autoAdjust="0"/>
    <p:restoredTop sz="94660"/>
  </p:normalViewPr>
  <p:slideViewPr>
    <p:cSldViewPr snapToGrid="0">
      <p:cViewPr varScale="1">
        <p:scale>
          <a:sx n="116" d="100"/>
          <a:sy n="116" d="100"/>
        </p:scale>
        <p:origin x="336" y="7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presProps" Target="presProps.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heme" Target="theme/theme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charts/_rels/chart1.xml.rels><?xml version="1.0" encoding="UTF-8" standalone="yes"?>
<Relationships xmlns="http://schemas.openxmlformats.org/package/2006/relationships"><Relationship Id="rId3" Type="http://schemas.openxmlformats.org/officeDocument/2006/relationships/oleObject" Target="file:///E:\Intro%20to%20Circuits%20Analysis\Work\Labs\Lab%201\Lab%201.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oleObject" Target="file:///K:\Intro%20to%20Circuits%20Analysis\Work\Labs\Lab%204\Lab4%20pre.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spPr>
            <a:ln w="19050" cap="rnd">
              <a:solidFill>
                <a:schemeClr val="accent1"/>
              </a:solidFill>
              <a:round/>
            </a:ln>
            <a:effectLst/>
          </c:spPr>
          <c:marker>
            <c:symbol val="circle"/>
            <c:size val="5"/>
            <c:spPr>
              <a:solidFill>
                <a:schemeClr val="accent1"/>
              </a:solidFill>
              <a:ln w="9525">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yVal>
            <c:numRef>
              <c:f>Sheet1!$A$1:$A$20</c:f>
              <c:numCache>
                <c:formatCode>General</c:formatCode>
                <c:ptCount val="20"/>
                <c:pt idx="0">
                  <c:v>0.46379999999999999</c:v>
                </c:pt>
                <c:pt idx="1">
                  <c:v>0.45839999999999997</c:v>
                </c:pt>
                <c:pt idx="2">
                  <c:v>0.46610000000000001</c:v>
                </c:pt>
                <c:pt idx="3">
                  <c:v>0.45479999999999998</c:v>
                </c:pt>
                <c:pt idx="4">
                  <c:v>0.45689999999999997</c:v>
                </c:pt>
                <c:pt idx="5">
                  <c:v>0.4592</c:v>
                </c:pt>
                <c:pt idx="6">
                  <c:v>0.4622</c:v>
                </c:pt>
                <c:pt idx="7">
                  <c:v>0.46250000000000002</c:v>
                </c:pt>
                <c:pt idx="8">
                  <c:v>0.45889999999999997</c:v>
                </c:pt>
                <c:pt idx="9">
                  <c:v>0.46250000000000002</c:v>
                </c:pt>
                <c:pt idx="10">
                  <c:v>0.4607</c:v>
                </c:pt>
                <c:pt idx="11">
                  <c:v>0.46150000000000002</c:v>
                </c:pt>
                <c:pt idx="12">
                  <c:v>0.45629999999999998</c:v>
                </c:pt>
                <c:pt idx="13">
                  <c:v>0.46260000000000001</c:v>
                </c:pt>
                <c:pt idx="14">
                  <c:v>0.46210000000000001</c:v>
                </c:pt>
                <c:pt idx="15">
                  <c:v>0.45689999999999997</c:v>
                </c:pt>
                <c:pt idx="16">
                  <c:v>0.46400000000000002</c:v>
                </c:pt>
                <c:pt idx="17">
                  <c:v>0.46129999999999999</c:v>
                </c:pt>
                <c:pt idx="18">
                  <c:v>0.4582</c:v>
                </c:pt>
                <c:pt idx="19">
                  <c:v>0.45240000000000002</c:v>
                </c:pt>
              </c:numCache>
            </c:numRef>
          </c:yVal>
          <c:smooth val="0"/>
        </c:ser>
        <c:dLbls>
          <c:dLblPos val="t"/>
          <c:showLegendKey val="0"/>
          <c:showVal val="1"/>
          <c:showCatName val="0"/>
          <c:showSerName val="0"/>
          <c:showPercent val="0"/>
          <c:showBubbleSize val="0"/>
        </c:dLbls>
        <c:axId val="122101168"/>
        <c:axId val="122102344"/>
      </c:scatterChart>
      <c:valAx>
        <c:axId val="122101168"/>
        <c:scaling>
          <c:orientation val="minMax"/>
        </c:scaling>
        <c:delete val="0"/>
        <c:axPos val="b"/>
        <c:majorGridlines>
          <c:spPr>
            <a:ln w="9525" cap="flat" cmpd="sng" algn="ctr">
              <a:solidFill>
                <a:schemeClr val="tx1">
                  <a:lumMod val="15000"/>
                  <a:lumOff val="85000"/>
                </a:schemeClr>
              </a:solidFill>
              <a:round/>
            </a:ln>
            <a:effectLst/>
          </c:spPr>
        </c:majorGridlines>
        <c:title>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22102344"/>
        <c:crosses val="autoZero"/>
        <c:crossBetween val="midCat"/>
      </c:valAx>
      <c:valAx>
        <c:axId val="122102344"/>
        <c:scaling>
          <c:orientation val="minMax"/>
        </c:scaling>
        <c:delete val="0"/>
        <c:axPos val="l"/>
        <c:majorGridlines>
          <c:spPr>
            <a:ln w="9525" cap="flat" cmpd="sng" algn="ctr">
              <a:solidFill>
                <a:schemeClr val="tx1">
                  <a:lumMod val="15000"/>
                  <a:lumOff val="85000"/>
                </a:schemeClr>
              </a:solidFill>
              <a:round/>
            </a:ln>
            <a:effectLst/>
          </c:spPr>
        </c:majorGridlines>
        <c:title>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22101168"/>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Current vs Resistance</a:t>
            </a:r>
          </a:p>
        </c:rich>
      </c:tx>
      <c:overlay val="0"/>
    </c:title>
    <c:autoTitleDeleted val="0"/>
    <c:plotArea>
      <c:layout/>
      <c:scatterChart>
        <c:scatterStyle val="lineMarker"/>
        <c:varyColors val="0"/>
        <c:ser>
          <c:idx val="0"/>
          <c:order val="0"/>
          <c:marker>
            <c:symbol val="none"/>
          </c:marker>
          <c:trendline>
            <c:trendlineType val="power"/>
            <c:dispRSqr val="0"/>
            <c:dispEq val="0"/>
          </c:trendline>
          <c:xVal>
            <c:numRef>
              <c:f>Sheet1!$B$8:$B$58</c:f>
              <c:numCache>
                <c:formatCode>0.0</c:formatCode>
                <c:ptCount val="51"/>
                <c:pt idx="0">
                  <c:v>90.000000000000398</c:v>
                </c:pt>
                <c:pt idx="1">
                  <c:v>122.4000000000004</c:v>
                </c:pt>
                <c:pt idx="2">
                  <c:v>154.80000000000041</c:v>
                </c:pt>
                <c:pt idx="3">
                  <c:v>187.20000000000041</c:v>
                </c:pt>
                <c:pt idx="4">
                  <c:v>219.60000000000042</c:v>
                </c:pt>
                <c:pt idx="5">
                  <c:v>252.00000000000043</c:v>
                </c:pt>
                <c:pt idx="6">
                  <c:v>284.40000000000043</c:v>
                </c:pt>
                <c:pt idx="7">
                  <c:v>316.80000000000041</c:v>
                </c:pt>
                <c:pt idx="8">
                  <c:v>349.20000000000039</c:v>
                </c:pt>
                <c:pt idx="9">
                  <c:v>381.60000000000036</c:v>
                </c:pt>
                <c:pt idx="10">
                  <c:v>414.00000000000034</c:v>
                </c:pt>
                <c:pt idx="11">
                  <c:v>446.40000000000032</c:v>
                </c:pt>
                <c:pt idx="12">
                  <c:v>478.8000000000003</c:v>
                </c:pt>
                <c:pt idx="13">
                  <c:v>511.20000000000027</c:v>
                </c:pt>
                <c:pt idx="14">
                  <c:v>543.60000000000025</c:v>
                </c:pt>
                <c:pt idx="15">
                  <c:v>576.00000000000023</c:v>
                </c:pt>
                <c:pt idx="16">
                  <c:v>608.4000000000002</c:v>
                </c:pt>
                <c:pt idx="17">
                  <c:v>640.80000000000018</c:v>
                </c:pt>
                <c:pt idx="18">
                  <c:v>673.20000000000016</c:v>
                </c:pt>
                <c:pt idx="19">
                  <c:v>705.60000000000014</c:v>
                </c:pt>
                <c:pt idx="20">
                  <c:v>738.00000000000011</c:v>
                </c:pt>
                <c:pt idx="21">
                  <c:v>770.40000000000009</c:v>
                </c:pt>
                <c:pt idx="22">
                  <c:v>802.80000000000007</c:v>
                </c:pt>
                <c:pt idx="23">
                  <c:v>835.2</c:v>
                </c:pt>
                <c:pt idx="24">
                  <c:v>867.6</c:v>
                </c:pt>
                <c:pt idx="25">
                  <c:v>900</c:v>
                </c:pt>
                <c:pt idx="26">
                  <c:v>1224</c:v>
                </c:pt>
                <c:pt idx="27">
                  <c:v>1548</c:v>
                </c:pt>
                <c:pt idx="28">
                  <c:v>1872</c:v>
                </c:pt>
                <c:pt idx="29">
                  <c:v>2196</c:v>
                </c:pt>
                <c:pt idx="30">
                  <c:v>2520</c:v>
                </c:pt>
                <c:pt idx="31">
                  <c:v>2844</c:v>
                </c:pt>
                <c:pt idx="32">
                  <c:v>3168</c:v>
                </c:pt>
                <c:pt idx="33">
                  <c:v>3492</c:v>
                </c:pt>
                <c:pt idx="34">
                  <c:v>3816</c:v>
                </c:pt>
                <c:pt idx="35">
                  <c:v>4140</c:v>
                </c:pt>
                <c:pt idx="36">
                  <c:v>4464</c:v>
                </c:pt>
                <c:pt idx="37">
                  <c:v>4788</c:v>
                </c:pt>
                <c:pt idx="38">
                  <c:v>5112</c:v>
                </c:pt>
                <c:pt idx="39">
                  <c:v>5436</c:v>
                </c:pt>
                <c:pt idx="40">
                  <c:v>5760</c:v>
                </c:pt>
                <c:pt idx="41">
                  <c:v>6084</c:v>
                </c:pt>
                <c:pt idx="42">
                  <c:v>6408</c:v>
                </c:pt>
                <c:pt idx="43">
                  <c:v>6732</c:v>
                </c:pt>
                <c:pt idx="44">
                  <c:v>7056</c:v>
                </c:pt>
                <c:pt idx="45">
                  <c:v>7380</c:v>
                </c:pt>
                <c:pt idx="46">
                  <c:v>7704</c:v>
                </c:pt>
                <c:pt idx="47">
                  <c:v>8028</c:v>
                </c:pt>
                <c:pt idx="48">
                  <c:v>8352</c:v>
                </c:pt>
                <c:pt idx="49">
                  <c:v>8676</c:v>
                </c:pt>
                <c:pt idx="50">
                  <c:v>9000</c:v>
                </c:pt>
              </c:numCache>
            </c:numRef>
          </c:xVal>
          <c:yVal>
            <c:numRef>
              <c:f>Sheet1!$C$8:$C$58</c:f>
              <c:numCache>
                <c:formatCode>##0.0E+0</c:formatCode>
                <c:ptCount val="51"/>
                <c:pt idx="0">
                  <c:v>9.9999999999999561E-2</c:v>
                </c:pt>
                <c:pt idx="1">
                  <c:v>7.3529411764705635E-2</c:v>
                </c:pt>
                <c:pt idx="2">
                  <c:v>5.8139534883720777E-2</c:v>
                </c:pt>
                <c:pt idx="3">
                  <c:v>4.8076923076922969E-2</c:v>
                </c:pt>
                <c:pt idx="4">
                  <c:v>4.098360655737697E-2</c:v>
                </c:pt>
                <c:pt idx="5">
                  <c:v>3.5714285714285657E-2</c:v>
                </c:pt>
                <c:pt idx="6">
                  <c:v>3.1645569620253118E-2</c:v>
                </c:pt>
                <c:pt idx="7">
                  <c:v>2.8409090909090873E-2</c:v>
                </c:pt>
                <c:pt idx="8">
                  <c:v>2.5773195876288631E-2</c:v>
                </c:pt>
                <c:pt idx="9">
                  <c:v>2.3584905660377336E-2</c:v>
                </c:pt>
                <c:pt idx="10">
                  <c:v>2.1739130434782591E-2</c:v>
                </c:pt>
                <c:pt idx="11">
                  <c:v>2.0161290322580631E-2</c:v>
                </c:pt>
                <c:pt idx="12">
                  <c:v>1.8796992481202996E-2</c:v>
                </c:pt>
                <c:pt idx="13">
                  <c:v>1.7605633802816892E-2</c:v>
                </c:pt>
                <c:pt idx="14">
                  <c:v>1.6556291390728468E-2</c:v>
                </c:pt>
                <c:pt idx="15">
                  <c:v>1.5624999999999993E-2</c:v>
                </c:pt>
                <c:pt idx="16">
                  <c:v>1.4792899408284019E-2</c:v>
                </c:pt>
                <c:pt idx="17">
                  <c:v>1.4044943820224715E-2</c:v>
                </c:pt>
                <c:pt idx="18">
                  <c:v>1.3368983957219248E-2</c:v>
                </c:pt>
                <c:pt idx="19">
                  <c:v>1.2755102040816323E-2</c:v>
                </c:pt>
                <c:pt idx="20">
                  <c:v>1.2195121951219511E-2</c:v>
                </c:pt>
                <c:pt idx="21">
                  <c:v>1.1682242990654203E-2</c:v>
                </c:pt>
                <c:pt idx="22">
                  <c:v>1.1210762331838564E-2</c:v>
                </c:pt>
                <c:pt idx="23">
                  <c:v>1.0775862068965516E-2</c:v>
                </c:pt>
                <c:pt idx="24">
                  <c:v>1.0373443983402489E-2</c:v>
                </c:pt>
                <c:pt idx="25">
                  <c:v>0.01</c:v>
                </c:pt>
                <c:pt idx="26">
                  <c:v>7.3529411764705881E-3</c:v>
                </c:pt>
                <c:pt idx="27">
                  <c:v>5.8139534883720929E-3</c:v>
                </c:pt>
                <c:pt idx="28">
                  <c:v>4.807692307692308E-3</c:v>
                </c:pt>
                <c:pt idx="29">
                  <c:v>4.0983606557377051E-3</c:v>
                </c:pt>
                <c:pt idx="30">
                  <c:v>3.5714285714285713E-3</c:v>
                </c:pt>
                <c:pt idx="31">
                  <c:v>3.1645569620253164E-3</c:v>
                </c:pt>
                <c:pt idx="32">
                  <c:v>2.840909090909091E-3</c:v>
                </c:pt>
                <c:pt idx="33">
                  <c:v>2.5773195876288659E-3</c:v>
                </c:pt>
                <c:pt idx="34">
                  <c:v>2.3584905660377358E-3</c:v>
                </c:pt>
                <c:pt idx="35">
                  <c:v>2.1739130434782609E-3</c:v>
                </c:pt>
                <c:pt idx="36">
                  <c:v>2.0161290322580645E-3</c:v>
                </c:pt>
                <c:pt idx="37">
                  <c:v>1.8796992481203006E-3</c:v>
                </c:pt>
                <c:pt idx="38">
                  <c:v>1.7605633802816902E-3</c:v>
                </c:pt>
                <c:pt idx="39">
                  <c:v>1.6556291390728477E-3</c:v>
                </c:pt>
                <c:pt idx="40">
                  <c:v>1.5625000000000001E-3</c:v>
                </c:pt>
                <c:pt idx="41">
                  <c:v>1.4792899408284023E-3</c:v>
                </c:pt>
                <c:pt idx="42">
                  <c:v>1.4044943820224719E-3</c:v>
                </c:pt>
                <c:pt idx="43">
                  <c:v>1.3368983957219251E-3</c:v>
                </c:pt>
                <c:pt idx="44">
                  <c:v>1.2755102040816326E-3</c:v>
                </c:pt>
                <c:pt idx="45">
                  <c:v>1.2195121951219512E-3</c:v>
                </c:pt>
                <c:pt idx="46">
                  <c:v>1.1682242990654205E-3</c:v>
                </c:pt>
                <c:pt idx="47">
                  <c:v>1.1210762331838565E-3</c:v>
                </c:pt>
                <c:pt idx="48">
                  <c:v>1.0775862068965517E-3</c:v>
                </c:pt>
                <c:pt idx="49">
                  <c:v>1.037344398340249E-3</c:v>
                </c:pt>
                <c:pt idx="50">
                  <c:v>1E-3</c:v>
                </c:pt>
              </c:numCache>
            </c:numRef>
          </c:yVal>
          <c:smooth val="0"/>
        </c:ser>
        <c:dLbls>
          <c:showLegendKey val="0"/>
          <c:showVal val="0"/>
          <c:showCatName val="0"/>
          <c:showSerName val="0"/>
          <c:showPercent val="0"/>
          <c:showBubbleSize val="0"/>
        </c:dLbls>
        <c:axId val="122103912"/>
        <c:axId val="174134840"/>
      </c:scatterChart>
      <c:valAx>
        <c:axId val="122103912"/>
        <c:scaling>
          <c:orientation val="minMax"/>
          <c:max val="9000"/>
          <c:min val="0"/>
        </c:scaling>
        <c:delete val="0"/>
        <c:axPos val="b"/>
        <c:majorGridlines/>
        <c:title>
          <c:tx>
            <c:rich>
              <a:bodyPr/>
              <a:lstStyle/>
              <a:p>
                <a:pPr>
                  <a:defRPr/>
                </a:pPr>
                <a:r>
                  <a:rPr lang="en-US"/>
                  <a:t>Resistance (ohms)</a:t>
                </a:r>
              </a:p>
            </c:rich>
          </c:tx>
          <c:overlay val="0"/>
        </c:title>
        <c:numFmt formatCode="##0.0E+0" sourceLinked="0"/>
        <c:majorTickMark val="out"/>
        <c:minorTickMark val="none"/>
        <c:tickLblPos val="nextTo"/>
        <c:txPr>
          <a:bodyPr rot="0" vert="horz"/>
          <a:lstStyle/>
          <a:p>
            <a:pPr>
              <a:defRPr/>
            </a:pPr>
            <a:endParaRPr lang="en-US"/>
          </a:p>
        </c:txPr>
        <c:crossAx val="174134840"/>
        <c:crosses val="autoZero"/>
        <c:crossBetween val="midCat"/>
      </c:valAx>
      <c:valAx>
        <c:axId val="174134840"/>
        <c:scaling>
          <c:orientation val="minMax"/>
          <c:max val="0.10000000000000002"/>
          <c:min val="0"/>
        </c:scaling>
        <c:delete val="0"/>
        <c:axPos val="l"/>
        <c:majorGridlines/>
        <c:title>
          <c:tx>
            <c:rich>
              <a:bodyPr rot="-5400000" vert="horz"/>
              <a:lstStyle/>
              <a:p>
                <a:pPr>
                  <a:defRPr/>
                </a:pPr>
                <a:r>
                  <a:rPr lang="en-US"/>
                  <a:t>Current (amps)</a:t>
                </a:r>
              </a:p>
            </c:rich>
          </c:tx>
          <c:overlay val="0"/>
        </c:title>
        <c:numFmt formatCode="##0.0E+0" sourceLinked="1"/>
        <c:majorTickMark val="out"/>
        <c:minorTickMark val="none"/>
        <c:tickLblPos val="nextTo"/>
        <c:crossAx val="122103912"/>
        <c:crosses val="autoZero"/>
        <c:crossBetween val="midCat"/>
      </c:valAx>
      <c:spPr>
        <a:solidFill>
          <a:schemeClr val="bg1"/>
        </a:solidFill>
      </c:spPr>
    </c:plotArea>
    <c:plotVisOnly val="1"/>
    <c:dispBlanksAs val="gap"/>
    <c:showDLblsOverMax val="0"/>
  </c:chart>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67F404B5-032C-43DE-BEAA-A3E488B40793}" type="datetimeFigureOut">
              <a:rPr lang="en-US" smtClean="0"/>
              <a:t>12/17/2015</a:t>
            </a:fld>
            <a:endParaRPr lang="en-US"/>
          </a:p>
        </p:txBody>
      </p:sp>
      <p:sp>
        <p:nvSpPr>
          <p:cNvPr id="5" name="Footer Placeholder 4"/>
          <p:cNvSpPr>
            <a:spLocks noGrp="1"/>
          </p:cNvSpPr>
          <p:nvPr>
            <p:ph type="ftr" sz="quarter" idx="11"/>
          </p:nvPr>
        </p:nvSpPr>
        <p:spPr>
          <a:xfrm>
            <a:off x="5332412" y="5883275"/>
            <a:ext cx="4324044" cy="365125"/>
          </a:xfrm>
        </p:spPr>
        <p:txBody>
          <a:bodyPr/>
          <a:lstStyle/>
          <a:p>
            <a:endParaRPr lang="en-US"/>
          </a:p>
        </p:txBody>
      </p:sp>
      <p:sp>
        <p:nvSpPr>
          <p:cNvPr id="6" name="Slide Number Placeholder 5"/>
          <p:cNvSpPr>
            <a:spLocks noGrp="1"/>
          </p:cNvSpPr>
          <p:nvPr>
            <p:ph type="sldNum" sz="quarter" idx="12"/>
          </p:nvPr>
        </p:nvSpPr>
        <p:spPr/>
        <p:txBody>
          <a:bodyPr/>
          <a:lstStyle/>
          <a:p>
            <a:fld id="{FD0D1507-2868-4AA4-9EDA-DF6830BF7D9B}" type="slidenum">
              <a:rPr lang="en-US" smtClean="0"/>
              <a:t>‹#›</a:t>
            </a:fld>
            <a:endParaRPr lang="en-US"/>
          </a:p>
        </p:txBody>
      </p:sp>
    </p:spTree>
    <p:extLst>
      <p:ext uri="{BB962C8B-B14F-4D97-AF65-F5344CB8AC3E}">
        <p14:creationId xmlns:p14="http://schemas.microsoft.com/office/powerpoint/2010/main" val="7112226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7F404B5-032C-43DE-BEAA-A3E488B40793}" type="datetimeFigureOut">
              <a:rPr lang="en-US" smtClean="0"/>
              <a:t>12/17/2015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0D1507-2868-4AA4-9EDA-DF6830BF7D9B}" type="slidenum">
              <a:rPr lang="en-US" smtClean="0"/>
              <a:t>‹#›</a:t>
            </a:fld>
            <a:endParaRPr lang="en-US"/>
          </a:p>
        </p:txBody>
      </p:sp>
    </p:spTree>
    <p:extLst>
      <p:ext uri="{BB962C8B-B14F-4D97-AF65-F5344CB8AC3E}">
        <p14:creationId xmlns:p14="http://schemas.microsoft.com/office/powerpoint/2010/main" val="12212261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7F404B5-032C-43DE-BEAA-A3E488B40793}" type="datetimeFigureOut">
              <a:rPr lang="en-US" smtClean="0"/>
              <a:t>12/17/2015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0D1507-2868-4AA4-9EDA-DF6830BF7D9B}" type="slidenum">
              <a:rPr lang="en-US" smtClean="0"/>
              <a:t>‹#›</a:t>
            </a:fld>
            <a:endParaRPr lang="en-US"/>
          </a:p>
        </p:txBody>
      </p:sp>
    </p:spTree>
    <p:extLst>
      <p:ext uri="{BB962C8B-B14F-4D97-AF65-F5344CB8AC3E}">
        <p14:creationId xmlns:p14="http://schemas.microsoft.com/office/powerpoint/2010/main" val="10760873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7F404B5-032C-43DE-BEAA-A3E488B40793}" type="datetimeFigureOut">
              <a:rPr lang="en-US" smtClean="0"/>
              <a:t>12/17/2015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0D1507-2868-4AA4-9EDA-DF6830BF7D9B}" type="slidenum">
              <a:rPr lang="en-US" smtClean="0"/>
              <a:t>‹#›</a:t>
            </a:fld>
            <a:endParaRPr lang="en-US"/>
          </a:p>
        </p:txBody>
      </p:sp>
    </p:spTree>
    <p:extLst>
      <p:ext uri="{BB962C8B-B14F-4D97-AF65-F5344CB8AC3E}">
        <p14:creationId xmlns:p14="http://schemas.microsoft.com/office/powerpoint/2010/main" val="19578595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7F404B5-032C-43DE-BEAA-A3E488B40793}" type="datetimeFigureOut">
              <a:rPr lang="en-US" smtClean="0"/>
              <a:t>12/17/2015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0D1507-2868-4AA4-9EDA-DF6830BF7D9B}" type="slidenum">
              <a:rPr lang="en-US" smtClean="0"/>
              <a:t>‹#›</a:t>
            </a:fld>
            <a:endParaRPr lang="en-US"/>
          </a:p>
        </p:txBody>
      </p:sp>
    </p:spTree>
    <p:extLst>
      <p:ext uri="{BB962C8B-B14F-4D97-AF65-F5344CB8AC3E}">
        <p14:creationId xmlns:p14="http://schemas.microsoft.com/office/powerpoint/2010/main" val="22459823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7F404B5-032C-43DE-BEAA-A3E488B40793}" type="datetimeFigureOut">
              <a:rPr lang="en-US" smtClean="0"/>
              <a:t>12/17/2015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0D1507-2868-4AA4-9EDA-DF6830BF7D9B}" type="slidenum">
              <a:rPr lang="en-US" smtClean="0"/>
              <a:t>‹#›</a:t>
            </a:fld>
            <a:endParaRPr lang="en-US"/>
          </a:p>
        </p:txBody>
      </p:sp>
    </p:spTree>
    <p:extLst>
      <p:ext uri="{BB962C8B-B14F-4D97-AF65-F5344CB8AC3E}">
        <p14:creationId xmlns:p14="http://schemas.microsoft.com/office/powerpoint/2010/main" val="3307533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7F404B5-032C-43DE-BEAA-A3E488B40793}" type="datetimeFigureOut">
              <a:rPr lang="en-US" smtClean="0"/>
              <a:t>12/17/2015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0D1507-2868-4AA4-9EDA-DF6830BF7D9B}" type="slidenum">
              <a:rPr lang="en-US" smtClean="0"/>
              <a:t>‹#›</a:t>
            </a:fld>
            <a:endParaRPr lang="en-US"/>
          </a:p>
        </p:txBody>
      </p:sp>
    </p:spTree>
    <p:extLst>
      <p:ext uri="{BB962C8B-B14F-4D97-AF65-F5344CB8AC3E}">
        <p14:creationId xmlns:p14="http://schemas.microsoft.com/office/powerpoint/2010/main" val="33989434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7F404B5-032C-43DE-BEAA-A3E488B40793}" type="datetimeFigureOut">
              <a:rPr lang="en-US" smtClean="0"/>
              <a:t>12/17/2015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0D1507-2868-4AA4-9EDA-DF6830BF7D9B}" type="slidenum">
              <a:rPr lang="en-US" smtClean="0"/>
              <a:t>‹#›</a:t>
            </a:fld>
            <a:endParaRPr lang="en-US"/>
          </a:p>
        </p:txBody>
      </p:sp>
    </p:spTree>
    <p:extLst>
      <p:ext uri="{BB962C8B-B14F-4D97-AF65-F5344CB8AC3E}">
        <p14:creationId xmlns:p14="http://schemas.microsoft.com/office/powerpoint/2010/main" val="32856341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7F404B5-032C-43DE-BEAA-A3E488B40793}" type="datetimeFigureOut">
              <a:rPr lang="en-US" smtClean="0"/>
              <a:t>12/17/2015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0D1507-2868-4AA4-9EDA-DF6830BF7D9B}" type="slidenum">
              <a:rPr lang="en-US" smtClean="0"/>
              <a:t>‹#›</a:t>
            </a:fld>
            <a:endParaRPr lang="en-US"/>
          </a:p>
        </p:txBody>
      </p:sp>
    </p:spTree>
    <p:extLst>
      <p:ext uri="{BB962C8B-B14F-4D97-AF65-F5344CB8AC3E}">
        <p14:creationId xmlns:p14="http://schemas.microsoft.com/office/powerpoint/2010/main" val="26528933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7F404B5-032C-43DE-BEAA-A3E488B40793}" type="datetimeFigureOut">
              <a:rPr lang="en-US" smtClean="0"/>
              <a:t>12/17/2015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10951856" y="5867131"/>
            <a:ext cx="551167" cy="365125"/>
          </a:xfrm>
        </p:spPr>
        <p:txBody>
          <a:bodyPr/>
          <a:lstStyle/>
          <a:p>
            <a:fld id="{FD0D1507-2868-4AA4-9EDA-DF6830BF7D9B}" type="slidenum">
              <a:rPr lang="en-US" smtClean="0"/>
              <a:t>‹#›</a:t>
            </a:fld>
            <a:endParaRPr lang="en-US"/>
          </a:p>
        </p:txBody>
      </p:sp>
    </p:spTree>
    <p:extLst>
      <p:ext uri="{BB962C8B-B14F-4D97-AF65-F5344CB8AC3E}">
        <p14:creationId xmlns:p14="http://schemas.microsoft.com/office/powerpoint/2010/main" val="4745018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7F404B5-032C-43DE-BEAA-A3E488B40793}" type="datetimeFigureOut">
              <a:rPr lang="en-US" smtClean="0"/>
              <a:t>12/17/2015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D0D1507-2868-4AA4-9EDA-DF6830BF7D9B}" type="slidenum">
              <a:rPr lang="en-US" smtClean="0"/>
              <a:t>‹#›</a:t>
            </a:fld>
            <a:endParaRPr lang="en-US"/>
          </a:p>
        </p:txBody>
      </p:sp>
    </p:spTree>
    <p:extLst>
      <p:ext uri="{BB962C8B-B14F-4D97-AF65-F5344CB8AC3E}">
        <p14:creationId xmlns:p14="http://schemas.microsoft.com/office/powerpoint/2010/main" val="8341473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67F404B5-032C-43DE-BEAA-A3E488B40793}" type="datetimeFigureOut">
              <a:rPr lang="en-US" smtClean="0"/>
              <a:t>12/17/2015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0D1507-2868-4AA4-9EDA-DF6830BF7D9B}" type="slidenum">
              <a:rPr lang="en-US" smtClean="0"/>
              <a:t>‹#›</a:t>
            </a:fld>
            <a:endParaRPr lang="en-US"/>
          </a:p>
        </p:txBody>
      </p:sp>
    </p:spTree>
    <p:extLst>
      <p:ext uri="{BB962C8B-B14F-4D97-AF65-F5344CB8AC3E}">
        <p14:creationId xmlns:p14="http://schemas.microsoft.com/office/powerpoint/2010/main" val="42497475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7F404B5-032C-43DE-BEAA-A3E488B40793}" type="datetimeFigureOut">
              <a:rPr lang="en-US" smtClean="0"/>
              <a:t>12/17/2015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D0D1507-2868-4AA4-9EDA-DF6830BF7D9B}" type="slidenum">
              <a:rPr lang="en-US" smtClean="0"/>
              <a:t>‹#›</a:t>
            </a:fld>
            <a:endParaRPr lang="en-US"/>
          </a:p>
        </p:txBody>
      </p:sp>
    </p:spTree>
    <p:extLst>
      <p:ext uri="{BB962C8B-B14F-4D97-AF65-F5344CB8AC3E}">
        <p14:creationId xmlns:p14="http://schemas.microsoft.com/office/powerpoint/2010/main" val="12375431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7F404B5-032C-43DE-BEAA-A3E488B40793}" type="datetimeFigureOut">
              <a:rPr lang="en-US" smtClean="0"/>
              <a:t>12/17/2015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D0D1507-2868-4AA4-9EDA-DF6830BF7D9B}" type="slidenum">
              <a:rPr lang="en-US" smtClean="0"/>
              <a:t>‹#›</a:t>
            </a:fld>
            <a:endParaRPr lang="en-US"/>
          </a:p>
        </p:txBody>
      </p:sp>
    </p:spTree>
    <p:extLst>
      <p:ext uri="{BB962C8B-B14F-4D97-AF65-F5344CB8AC3E}">
        <p14:creationId xmlns:p14="http://schemas.microsoft.com/office/powerpoint/2010/main" val="34150100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7F404B5-032C-43DE-BEAA-A3E488B40793}" type="datetimeFigureOut">
              <a:rPr lang="en-US" smtClean="0"/>
              <a:t>12/17/2015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D0D1507-2868-4AA4-9EDA-DF6830BF7D9B}" type="slidenum">
              <a:rPr lang="en-US" smtClean="0"/>
              <a:t>‹#›</a:t>
            </a:fld>
            <a:endParaRPr lang="en-US"/>
          </a:p>
        </p:txBody>
      </p:sp>
    </p:spTree>
    <p:extLst>
      <p:ext uri="{BB962C8B-B14F-4D97-AF65-F5344CB8AC3E}">
        <p14:creationId xmlns:p14="http://schemas.microsoft.com/office/powerpoint/2010/main" val="683407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7F404B5-032C-43DE-BEAA-A3E488B40793}" type="datetimeFigureOut">
              <a:rPr lang="en-US" smtClean="0"/>
              <a:t>12/17/2015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0D1507-2868-4AA4-9EDA-DF6830BF7D9B}" type="slidenum">
              <a:rPr lang="en-US" smtClean="0"/>
              <a:t>‹#›</a:t>
            </a:fld>
            <a:endParaRPr lang="en-US"/>
          </a:p>
        </p:txBody>
      </p:sp>
    </p:spTree>
    <p:extLst>
      <p:ext uri="{BB962C8B-B14F-4D97-AF65-F5344CB8AC3E}">
        <p14:creationId xmlns:p14="http://schemas.microsoft.com/office/powerpoint/2010/main" val="478052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en-US" smtClean="0"/>
              <a:t>Click to edit Master title style</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7F404B5-032C-43DE-BEAA-A3E488B40793}" type="datetimeFigureOut">
              <a:rPr lang="en-US" smtClean="0"/>
              <a:t>12/17/2015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D0D1507-2868-4AA4-9EDA-DF6830BF7D9B}" type="slidenum">
              <a:rPr lang="en-US" smtClean="0"/>
              <a:t>‹#›</a:t>
            </a:fld>
            <a:endParaRPr lang="en-US"/>
          </a:p>
        </p:txBody>
      </p:sp>
    </p:spTree>
    <p:extLst>
      <p:ext uri="{BB962C8B-B14F-4D97-AF65-F5344CB8AC3E}">
        <p14:creationId xmlns:p14="http://schemas.microsoft.com/office/powerpoint/2010/main" val="21402126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67F404B5-032C-43DE-BEAA-A3E488B40793}" type="datetimeFigureOut">
              <a:rPr lang="en-US" smtClean="0"/>
              <a:t>12/17/2015</a:t>
            </a:fld>
            <a:endParaRPr lang="en-US"/>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FD0D1507-2868-4AA4-9EDA-DF6830BF7D9B}" type="slidenum">
              <a:rPr lang="en-US" smtClean="0"/>
              <a:t>‹#›</a:t>
            </a:fld>
            <a:endParaRPr lang="en-US"/>
          </a:p>
        </p:txBody>
      </p:sp>
    </p:spTree>
    <p:extLst>
      <p:ext uri="{BB962C8B-B14F-4D97-AF65-F5344CB8AC3E}">
        <p14:creationId xmlns:p14="http://schemas.microsoft.com/office/powerpoint/2010/main" val="2667324910"/>
      </p:ext>
    </p:extLst>
  </p:cSld>
  <p:clrMap bg1="lt1" tx1="dk1" bg2="lt2" tx2="dk2" accent1="accent1" accent2="accent2" accent3="accent3" accent4="accent4" accent5="accent5" accent6="accent6" hlink="hlink" folHlink="folHlink"/>
  <p:sldLayoutIdLst>
    <p:sldLayoutId id="2147483823" r:id="rId1"/>
    <p:sldLayoutId id="2147483824" r:id="rId2"/>
    <p:sldLayoutId id="2147483825" r:id="rId3"/>
    <p:sldLayoutId id="2147483826" r:id="rId4"/>
    <p:sldLayoutId id="2147483827" r:id="rId5"/>
    <p:sldLayoutId id="2147483828" r:id="rId6"/>
    <p:sldLayoutId id="2147483829" r:id="rId7"/>
    <p:sldLayoutId id="2147483830" r:id="rId8"/>
    <p:sldLayoutId id="2147483831" r:id="rId9"/>
    <p:sldLayoutId id="2147483832" r:id="rId10"/>
    <p:sldLayoutId id="2147483833" r:id="rId11"/>
    <p:sldLayoutId id="2147483834" r:id="rId12"/>
    <p:sldLayoutId id="2147483835" r:id="rId13"/>
    <p:sldLayoutId id="2147483836" r:id="rId14"/>
    <p:sldLayoutId id="2147483837" r:id="rId15"/>
    <p:sldLayoutId id="2147483838" r:id="rId16"/>
    <p:sldLayoutId id="2147483839" r:id="rId17"/>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19.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2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4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5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 Id="rId5" Type="http://schemas.openxmlformats.org/officeDocument/2006/relationships/image" Target="../media/image50.png"/><Relationship Id="rId4" Type="http://schemas.openxmlformats.org/officeDocument/2006/relationships/image" Target="../media/image49.png"/></Relationships>
</file>

<file path=ppt/slides/_rels/slide6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 Id="rId5" Type="http://schemas.openxmlformats.org/officeDocument/2006/relationships/image" Target="../media/image54.png"/><Relationship Id="rId4" Type="http://schemas.openxmlformats.org/officeDocument/2006/relationships/image" Target="../media/image53.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71.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7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xml"/><Relationship Id="rId5" Type="http://schemas.openxmlformats.org/officeDocument/2006/relationships/image" Target="../media/image66.png"/><Relationship Id="rId4" Type="http://schemas.openxmlformats.org/officeDocument/2006/relationships/image" Target="../media/image65.png"/></Relationships>
</file>

<file path=ppt/slides/_rels/slide7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2.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8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2.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s>
</file>

<file path=ppt/slides/_rels/slide84.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emf"/><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2.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png"/></Relationships>
</file>

<file path=ppt/slides/_rels/slide87.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2.xml"/><Relationship Id="rId6" Type="http://schemas.openxmlformats.org/officeDocument/2006/relationships/image" Target="../media/image96.png"/><Relationship Id="rId5" Type="http://schemas.openxmlformats.org/officeDocument/2006/relationships/image" Target="../media/image95.png"/><Relationship Id="rId4" Type="http://schemas.openxmlformats.org/officeDocument/2006/relationships/image" Target="../media/image94.png"/></Relationships>
</file>

<file path=ppt/slides/_rels/slide91.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slideLayout" Target="../slideLayouts/slideLayout2.xml"/><Relationship Id="rId4" Type="http://schemas.openxmlformats.org/officeDocument/2006/relationships/image" Target="../media/image107.png"/></Relationships>
</file>

<file path=ppt/slides/_rels/slide97.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8.png"/><Relationship Id="rId1" Type="http://schemas.openxmlformats.org/officeDocument/2006/relationships/slideLayout" Target="../slideLayouts/slideLayout2.xml"/><Relationship Id="rId6" Type="http://schemas.openxmlformats.org/officeDocument/2006/relationships/image" Target="../media/image112.png"/><Relationship Id="rId5" Type="http://schemas.openxmlformats.org/officeDocument/2006/relationships/image" Target="../media/image111.png"/><Relationship Id="rId4" Type="http://schemas.openxmlformats.org/officeDocument/2006/relationships/image" Target="../media/image110.png"/></Relationships>
</file>

<file path=ppt/slides/_rels/slide98.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EECT 111</a:t>
            </a:r>
            <a:br>
              <a:rPr lang="en-US" dirty="0" smtClean="0"/>
            </a:br>
            <a:r>
              <a:rPr lang="en-US" dirty="0" smtClean="0"/>
              <a:t>Lab Notebook</a:t>
            </a:r>
            <a:endParaRPr lang="en-US" dirty="0"/>
          </a:p>
        </p:txBody>
      </p:sp>
      <p:sp>
        <p:nvSpPr>
          <p:cNvPr id="3" name="Subtitle 2"/>
          <p:cNvSpPr>
            <a:spLocks noGrp="1"/>
          </p:cNvSpPr>
          <p:nvPr>
            <p:ph type="subTitle" idx="1"/>
          </p:nvPr>
        </p:nvSpPr>
        <p:spPr>
          <a:xfrm>
            <a:off x="4515377" y="3996267"/>
            <a:ext cx="6987645" cy="1907228"/>
          </a:xfrm>
        </p:spPr>
        <p:txBody>
          <a:bodyPr/>
          <a:lstStyle/>
          <a:p>
            <a:r>
              <a:rPr lang="en-US" dirty="0" smtClean="0"/>
              <a:t>Intro to Circuit Analysis</a:t>
            </a:r>
          </a:p>
          <a:p>
            <a:r>
              <a:rPr lang="en-US" dirty="0" smtClean="0"/>
              <a:t>Fall 20015</a:t>
            </a:r>
          </a:p>
          <a:p>
            <a:r>
              <a:rPr lang="en-US" dirty="0" smtClean="0"/>
              <a:t>By: Ivan Cervantes</a:t>
            </a:r>
          </a:p>
          <a:p>
            <a:r>
              <a:rPr lang="en-US" dirty="0" smtClean="0"/>
              <a:t>12-17-15</a:t>
            </a:r>
            <a:endParaRPr lang="en-US" dirty="0"/>
          </a:p>
        </p:txBody>
      </p:sp>
    </p:spTree>
    <p:extLst>
      <p:ext uri="{BB962C8B-B14F-4D97-AF65-F5344CB8AC3E}">
        <p14:creationId xmlns:p14="http://schemas.microsoft.com/office/powerpoint/2010/main" val="9491677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484311" y="2562731"/>
            <a:ext cx="10018713" cy="1752599"/>
          </a:xfrm>
        </p:spPr>
        <p:txBody>
          <a:bodyPr>
            <a:normAutofit fontScale="90000"/>
          </a:bodyPr>
          <a:lstStyle/>
          <a:p>
            <a:r>
              <a:rPr lang="en-US" sz="7200" dirty="0" smtClean="0"/>
              <a:t>Lab 2 – Reading and Sorting Resistors</a:t>
            </a:r>
            <a:endParaRPr lang="en-US" sz="7200" dirty="0"/>
          </a:p>
        </p:txBody>
      </p:sp>
      <p:sp>
        <p:nvSpPr>
          <p:cNvPr id="5" name="Footer Placeholder 3"/>
          <p:cNvSpPr>
            <a:spLocks noGrp="1"/>
          </p:cNvSpPr>
          <p:nvPr>
            <p:ph type="ftr" sz="quarter" idx="11"/>
          </p:nvPr>
        </p:nvSpPr>
        <p:spPr>
          <a:xfrm>
            <a:off x="2572279" y="6569080"/>
            <a:ext cx="7084177" cy="365125"/>
          </a:xfrm>
        </p:spPr>
        <p:txBody>
          <a:bodyPr/>
          <a:lstStyle/>
          <a:p>
            <a:r>
              <a:rPr lang="en-US" dirty="0" smtClean="0"/>
              <a:t>EECT 111 Lab Notebook</a:t>
            </a:r>
            <a:endParaRPr lang="en-US" dirty="0"/>
          </a:p>
        </p:txBody>
      </p:sp>
      <p:sp>
        <p:nvSpPr>
          <p:cNvPr id="6" name="Slide Number Placeholder 4"/>
          <p:cNvSpPr>
            <a:spLocks noGrp="1"/>
          </p:cNvSpPr>
          <p:nvPr>
            <p:ph type="sldNum" sz="quarter" idx="12"/>
          </p:nvPr>
        </p:nvSpPr>
        <p:spPr>
          <a:xfrm>
            <a:off x="10951856" y="6552936"/>
            <a:ext cx="551167" cy="365125"/>
          </a:xfrm>
        </p:spPr>
        <p:txBody>
          <a:bodyPr/>
          <a:lstStyle/>
          <a:p>
            <a:r>
              <a:rPr lang="en-US" dirty="0" smtClean="0"/>
              <a:t>10</a:t>
            </a:r>
            <a:endParaRPr lang="en-US" dirty="0"/>
          </a:p>
        </p:txBody>
      </p:sp>
    </p:spTree>
    <p:extLst>
      <p:ext uri="{BB962C8B-B14F-4D97-AF65-F5344CB8AC3E}">
        <p14:creationId xmlns:p14="http://schemas.microsoft.com/office/powerpoint/2010/main" val="2079301685"/>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395" y="0"/>
            <a:ext cx="10018713" cy="1752599"/>
          </a:xfrm>
        </p:spPr>
        <p:txBody>
          <a:bodyPr/>
          <a:lstStyle/>
          <a:p>
            <a:r>
              <a:rPr lang="en-US" dirty="0" smtClean="0"/>
              <a:t>Other Work</a:t>
            </a:r>
            <a:endParaRPr lang="en-US" dirty="0"/>
          </a:p>
        </p:txBody>
      </p:sp>
      <p:sp>
        <p:nvSpPr>
          <p:cNvPr id="6" name="Footer Placeholder 3"/>
          <p:cNvSpPr>
            <a:spLocks noGrp="1"/>
          </p:cNvSpPr>
          <p:nvPr>
            <p:ph type="ftr" sz="quarter" idx="11"/>
          </p:nvPr>
        </p:nvSpPr>
        <p:spPr>
          <a:xfrm>
            <a:off x="2572279" y="6569075"/>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51856" y="6552931"/>
            <a:ext cx="551167" cy="365125"/>
          </a:xfrm>
        </p:spPr>
        <p:txBody>
          <a:bodyPr/>
          <a:lstStyle/>
          <a:p>
            <a:r>
              <a:rPr lang="en-US" dirty="0" smtClean="0"/>
              <a:t>99</a:t>
            </a:r>
            <a:endParaRPr lang="en-US" dirty="0"/>
          </a:p>
        </p:txBody>
      </p:sp>
      <p:sp>
        <p:nvSpPr>
          <p:cNvPr id="14" name="Content Placeholder 2"/>
          <p:cNvSpPr>
            <a:spLocks noGrp="1"/>
          </p:cNvSpPr>
          <p:nvPr>
            <p:ph idx="1"/>
          </p:nvPr>
        </p:nvSpPr>
        <p:spPr>
          <a:xfrm>
            <a:off x="4964373" y="400049"/>
            <a:ext cx="3771900" cy="1914525"/>
          </a:xfrm>
        </p:spPr>
        <p:txBody>
          <a:bodyPr>
            <a:normAutofit/>
          </a:bodyPr>
          <a:lstStyle/>
          <a:p>
            <a:pPr marL="0" indent="0">
              <a:buNone/>
            </a:pPr>
            <a:r>
              <a:rPr lang="en-US" dirty="0" smtClean="0"/>
              <a:t>Week 12</a:t>
            </a:r>
          </a:p>
        </p:txBody>
      </p:sp>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19299" y="1491721"/>
            <a:ext cx="7686675" cy="51186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70794956"/>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395" y="0"/>
            <a:ext cx="10018713" cy="1752599"/>
          </a:xfrm>
        </p:spPr>
        <p:txBody>
          <a:bodyPr/>
          <a:lstStyle/>
          <a:p>
            <a:r>
              <a:rPr lang="en-US" dirty="0" smtClean="0"/>
              <a:t>Other Work</a:t>
            </a:r>
            <a:endParaRPr lang="en-US" dirty="0"/>
          </a:p>
        </p:txBody>
      </p:sp>
      <p:sp>
        <p:nvSpPr>
          <p:cNvPr id="6" name="Footer Placeholder 3"/>
          <p:cNvSpPr>
            <a:spLocks noGrp="1"/>
          </p:cNvSpPr>
          <p:nvPr>
            <p:ph type="ftr" sz="quarter" idx="11"/>
          </p:nvPr>
        </p:nvSpPr>
        <p:spPr>
          <a:xfrm>
            <a:off x="2572279" y="6569075"/>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51856" y="6552931"/>
            <a:ext cx="551167" cy="365125"/>
          </a:xfrm>
        </p:spPr>
        <p:txBody>
          <a:bodyPr/>
          <a:lstStyle/>
          <a:p>
            <a:r>
              <a:rPr lang="en-US" dirty="0" smtClean="0"/>
              <a:t>100</a:t>
            </a:r>
            <a:endParaRPr lang="en-US" dirty="0"/>
          </a:p>
        </p:txBody>
      </p:sp>
      <p:sp>
        <p:nvSpPr>
          <p:cNvPr id="14" name="Content Placeholder 2"/>
          <p:cNvSpPr>
            <a:spLocks noGrp="1"/>
          </p:cNvSpPr>
          <p:nvPr>
            <p:ph idx="1"/>
          </p:nvPr>
        </p:nvSpPr>
        <p:spPr>
          <a:xfrm>
            <a:off x="4964373" y="400049"/>
            <a:ext cx="3771900" cy="1914525"/>
          </a:xfrm>
        </p:spPr>
        <p:txBody>
          <a:bodyPr>
            <a:normAutofit/>
          </a:bodyPr>
          <a:lstStyle/>
          <a:p>
            <a:pPr marL="0" indent="0">
              <a:buNone/>
            </a:pPr>
            <a:r>
              <a:rPr lang="en-US" dirty="0" smtClean="0"/>
              <a:t>Week 12a</a:t>
            </a:r>
          </a:p>
        </p:txBody>
      </p:sp>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8188" y="1743075"/>
            <a:ext cx="5514975" cy="421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57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6538" y="1685925"/>
            <a:ext cx="5267325"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97875230"/>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395" y="0"/>
            <a:ext cx="10018713" cy="1752599"/>
          </a:xfrm>
        </p:spPr>
        <p:txBody>
          <a:bodyPr/>
          <a:lstStyle/>
          <a:p>
            <a:r>
              <a:rPr lang="en-US" dirty="0" smtClean="0"/>
              <a:t>Other Work</a:t>
            </a:r>
            <a:endParaRPr lang="en-US" dirty="0"/>
          </a:p>
        </p:txBody>
      </p:sp>
      <p:sp>
        <p:nvSpPr>
          <p:cNvPr id="6" name="Footer Placeholder 3"/>
          <p:cNvSpPr>
            <a:spLocks noGrp="1"/>
          </p:cNvSpPr>
          <p:nvPr>
            <p:ph type="ftr" sz="quarter" idx="11"/>
          </p:nvPr>
        </p:nvSpPr>
        <p:spPr>
          <a:xfrm>
            <a:off x="2572279" y="6569075"/>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51856" y="6552931"/>
            <a:ext cx="551167" cy="365125"/>
          </a:xfrm>
        </p:spPr>
        <p:txBody>
          <a:bodyPr/>
          <a:lstStyle/>
          <a:p>
            <a:r>
              <a:rPr lang="en-US" dirty="0" smtClean="0"/>
              <a:t>101</a:t>
            </a:r>
            <a:endParaRPr lang="en-US" dirty="0"/>
          </a:p>
        </p:txBody>
      </p:sp>
      <p:sp>
        <p:nvSpPr>
          <p:cNvPr id="14" name="Content Placeholder 2"/>
          <p:cNvSpPr>
            <a:spLocks noGrp="1"/>
          </p:cNvSpPr>
          <p:nvPr>
            <p:ph idx="1"/>
          </p:nvPr>
        </p:nvSpPr>
        <p:spPr>
          <a:xfrm>
            <a:off x="4964373" y="400049"/>
            <a:ext cx="3771900" cy="1914525"/>
          </a:xfrm>
        </p:spPr>
        <p:txBody>
          <a:bodyPr>
            <a:normAutofit/>
          </a:bodyPr>
          <a:lstStyle/>
          <a:p>
            <a:pPr marL="0" indent="0">
              <a:buNone/>
            </a:pPr>
            <a:r>
              <a:rPr lang="en-US" dirty="0" smtClean="0"/>
              <a:t>Week 12b</a:t>
            </a:r>
          </a:p>
        </p:txBody>
      </p:sp>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4374" y="1690688"/>
            <a:ext cx="4467225" cy="41754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60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38825" y="1714984"/>
            <a:ext cx="5276850"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61267299"/>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395" y="0"/>
            <a:ext cx="10018713" cy="1752599"/>
          </a:xfrm>
        </p:spPr>
        <p:txBody>
          <a:bodyPr/>
          <a:lstStyle/>
          <a:p>
            <a:r>
              <a:rPr lang="en-US" dirty="0" smtClean="0"/>
              <a:t>Other Work</a:t>
            </a:r>
            <a:endParaRPr lang="en-US" dirty="0"/>
          </a:p>
        </p:txBody>
      </p:sp>
      <p:sp>
        <p:nvSpPr>
          <p:cNvPr id="6" name="Footer Placeholder 3"/>
          <p:cNvSpPr>
            <a:spLocks noGrp="1"/>
          </p:cNvSpPr>
          <p:nvPr>
            <p:ph type="ftr" sz="quarter" idx="11"/>
          </p:nvPr>
        </p:nvSpPr>
        <p:spPr>
          <a:xfrm>
            <a:off x="2572279" y="6569075"/>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51856" y="6552931"/>
            <a:ext cx="551167" cy="365125"/>
          </a:xfrm>
        </p:spPr>
        <p:txBody>
          <a:bodyPr/>
          <a:lstStyle/>
          <a:p>
            <a:r>
              <a:rPr lang="en-US" dirty="0" smtClean="0"/>
              <a:t>102</a:t>
            </a:r>
            <a:endParaRPr lang="en-US" dirty="0"/>
          </a:p>
        </p:txBody>
      </p:sp>
      <p:sp>
        <p:nvSpPr>
          <p:cNvPr id="14" name="Content Placeholder 2"/>
          <p:cNvSpPr>
            <a:spLocks noGrp="1"/>
          </p:cNvSpPr>
          <p:nvPr>
            <p:ph idx="1"/>
          </p:nvPr>
        </p:nvSpPr>
        <p:spPr>
          <a:xfrm>
            <a:off x="4964373" y="400049"/>
            <a:ext cx="3771900" cy="1914525"/>
          </a:xfrm>
        </p:spPr>
        <p:txBody>
          <a:bodyPr>
            <a:normAutofit/>
          </a:bodyPr>
          <a:lstStyle/>
          <a:p>
            <a:pPr marL="0" indent="0">
              <a:buNone/>
            </a:pPr>
            <a:r>
              <a:rPr lang="en-US" dirty="0" smtClean="0"/>
              <a:t>Week 13xc</a:t>
            </a:r>
          </a:p>
        </p:txBody>
      </p:sp>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00300" y="1952624"/>
            <a:ext cx="6305550" cy="40248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45179857"/>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395" y="0"/>
            <a:ext cx="10018713" cy="1752599"/>
          </a:xfrm>
        </p:spPr>
        <p:txBody>
          <a:bodyPr/>
          <a:lstStyle/>
          <a:p>
            <a:r>
              <a:rPr lang="en-US" dirty="0" smtClean="0"/>
              <a:t>Other Work</a:t>
            </a:r>
            <a:endParaRPr lang="en-US" dirty="0"/>
          </a:p>
        </p:txBody>
      </p:sp>
      <p:sp>
        <p:nvSpPr>
          <p:cNvPr id="6" name="Footer Placeholder 3"/>
          <p:cNvSpPr>
            <a:spLocks noGrp="1"/>
          </p:cNvSpPr>
          <p:nvPr>
            <p:ph type="ftr" sz="quarter" idx="11"/>
          </p:nvPr>
        </p:nvSpPr>
        <p:spPr>
          <a:xfrm>
            <a:off x="2572279" y="6569075"/>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51856" y="6552931"/>
            <a:ext cx="551167" cy="365125"/>
          </a:xfrm>
        </p:spPr>
        <p:txBody>
          <a:bodyPr/>
          <a:lstStyle/>
          <a:p>
            <a:r>
              <a:rPr lang="en-US" dirty="0" smtClean="0"/>
              <a:t>103</a:t>
            </a:r>
            <a:endParaRPr lang="en-US" dirty="0"/>
          </a:p>
        </p:txBody>
      </p:sp>
      <p:sp>
        <p:nvSpPr>
          <p:cNvPr id="14" name="Content Placeholder 2"/>
          <p:cNvSpPr>
            <a:spLocks noGrp="1"/>
          </p:cNvSpPr>
          <p:nvPr>
            <p:ph idx="1"/>
          </p:nvPr>
        </p:nvSpPr>
        <p:spPr>
          <a:xfrm>
            <a:off x="4964373" y="400049"/>
            <a:ext cx="3771900" cy="1914525"/>
          </a:xfrm>
        </p:spPr>
        <p:txBody>
          <a:bodyPr>
            <a:normAutofit/>
          </a:bodyPr>
          <a:lstStyle/>
          <a:p>
            <a:pPr marL="0" indent="0">
              <a:buNone/>
            </a:pPr>
            <a:r>
              <a:rPr lang="en-US" dirty="0" smtClean="0"/>
              <a:t>Week 13xL</a:t>
            </a:r>
          </a:p>
        </p:txBody>
      </p:sp>
      <p:pic>
        <p:nvPicPr>
          <p:cNvPr id="276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81188" y="1557338"/>
            <a:ext cx="7053262" cy="4935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7066766"/>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395" y="0"/>
            <a:ext cx="10018713" cy="1752599"/>
          </a:xfrm>
        </p:spPr>
        <p:txBody>
          <a:bodyPr/>
          <a:lstStyle/>
          <a:p>
            <a:r>
              <a:rPr lang="en-US" dirty="0" smtClean="0"/>
              <a:t>Other Work</a:t>
            </a:r>
            <a:endParaRPr lang="en-US" dirty="0"/>
          </a:p>
        </p:txBody>
      </p:sp>
      <p:sp>
        <p:nvSpPr>
          <p:cNvPr id="6" name="Footer Placeholder 3"/>
          <p:cNvSpPr>
            <a:spLocks noGrp="1"/>
          </p:cNvSpPr>
          <p:nvPr>
            <p:ph type="ftr" sz="quarter" idx="11"/>
          </p:nvPr>
        </p:nvSpPr>
        <p:spPr>
          <a:xfrm>
            <a:off x="2572279" y="6569075"/>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51856" y="6552931"/>
            <a:ext cx="551167" cy="365125"/>
          </a:xfrm>
        </p:spPr>
        <p:txBody>
          <a:bodyPr/>
          <a:lstStyle/>
          <a:p>
            <a:r>
              <a:rPr lang="en-US" smtClean="0"/>
              <a:t>104</a:t>
            </a:r>
            <a:endParaRPr lang="en-US" dirty="0"/>
          </a:p>
        </p:txBody>
      </p:sp>
      <p:sp>
        <p:nvSpPr>
          <p:cNvPr id="14" name="Content Placeholder 2"/>
          <p:cNvSpPr>
            <a:spLocks noGrp="1"/>
          </p:cNvSpPr>
          <p:nvPr>
            <p:ph idx="1"/>
          </p:nvPr>
        </p:nvSpPr>
        <p:spPr>
          <a:xfrm>
            <a:off x="4964373" y="400049"/>
            <a:ext cx="3771900" cy="1914525"/>
          </a:xfrm>
        </p:spPr>
        <p:txBody>
          <a:bodyPr>
            <a:normAutofit/>
          </a:bodyPr>
          <a:lstStyle/>
          <a:p>
            <a:pPr marL="0" indent="0">
              <a:buNone/>
            </a:pPr>
            <a:r>
              <a:rPr lang="en-US" dirty="0" smtClean="0"/>
              <a:t>Week 13</a:t>
            </a:r>
          </a:p>
        </p:txBody>
      </p:sp>
      <p:pic>
        <p:nvPicPr>
          <p:cNvPr id="2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2962" y="1957387"/>
            <a:ext cx="10424433" cy="3900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6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9675" y="4562475"/>
            <a:ext cx="1752600" cy="1162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141783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2 – Reading and Sorting Resistors</a:t>
            </a:r>
            <a:endParaRPr lang="en-US" dirty="0"/>
          </a:p>
        </p:txBody>
      </p:sp>
      <p:sp>
        <p:nvSpPr>
          <p:cNvPr id="3" name="Content Placeholder 2"/>
          <p:cNvSpPr>
            <a:spLocks noGrp="1"/>
          </p:cNvSpPr>
          <p:nvPr>
            <p:ph idx="1"/>
          </p:nvPr>
        </p:nvSpPr>
        <p:spPr/>
        <p:txBody>
          <a:bodyPr/>
          <a:lstStyle/>
          <a:p>
            <a:r>
              <a:rPr lang="en-US" u="sng" dirty="0" smtClean="0">
                <a:effectLst>
                  <a:outerShdw blurRad="38100" dist="38100" dir="2700000" algn="tl">
                    <a:srgbClr val="000000">
                      <a:alpha val="43137"/>
                    </a:srgbClr>
                  </a:outerShdw>
                </a:effectLst>
              </a:rPr>
              <a:t>Objective</a:t>
            </a:r>
          </a:p>
          <a:p>
            <a:pPr lvl="1"/>
            <a:r>
              <a:rPr lang="en-US" dirty="0" smtClean="0"/>
              <a:t>Measured resistance and learn how to determine resistor values based on color codes.</a:t>
            </a:r>
          </a:p>
          <a:p>
            <a:r>
              <a:rPr lang="en-US" u="sng" dirty="0" smtClean="0">
                <a:effectLst>
                  <a:outerShdw blurRad="38100" dist="38100" dir="2700000" algn="tl">
                    <a:srgbClr val="000000">
                      <a:alpha val="43137"/>
                    </a:srgbClr>
                  </a:outerShdw>
                </a:effectLst>
              </a:rPr>
              <a:t>Equipment and Material</a:t>
            </a:r>
          </a:p>
          <a:p>
            <a:pPr lvl="1"/>
            <a:r>
              <a:rPr lang="en-US" dirty="0" smtClean="0"/>
              <a:t>Jumper wires, Digital Multimeter, and breadboard, Resistors: 100 ohms, 220 ohms, 470 ohms, 1 kohms, 2.2 kohms, 3.3 kohms, 4.7 kohms, 10 kohms, 47 kohms, 100 kohms, 1 Mohms, 10 Mohms</a:t>
            </a:r>
            <a:endParaRPr lang="en-US" dirty="0"/>
          </a:p>
        </p:txBody>
      </p:sp>
      <p:sp>
        <p:nvSpPr>
          <p:cNvPr id="4" name="Footer Placeholder 3"/>
          <p:cNvSpPr>
            <a:spLocks noGrp="1"/>
          </p:cNvSpPr>
          <p:nvPr>
            <p:ph type="ftr" sz="quarter" idx="11"/>
          </p:nvPr>
        </p:nvSpPr>
        <p:spPr>
          <a:xfrm>
            <a:off x="2572279" y="6585402"/>
            <a:ext cx="7084177" cy="365125"/>
          </a:xfrm>
        </p:spPr>
        <p:txBody>
          <a:bodyPr/>
          <a:lstStyle/>
          <a:p>
            <a:r>
              <a:rPr lang="en-US" dirty="0" smtClean="0"/>
              <a:t>EECT 111 Lab Notebook</a:t>
            </a:r>
            <a:endParaRPr lang="en-US" dirty="0"/>
          </a:p>
        </p:txBody>
      </p:sp>
      <p:sp>
        <p:nvSpPr>
          <p:cNvPr id="5" name="Slide Number Placeholder 4"/>
          <p:cNvSpPr>
            <a:spLocks noGrp="1"/>
          </p:cNvSpPr>
          <p:nvPr>
            <p:ph type="sldNum" sz="quarter" idx="12"/>
          </p:nvPr>
        </p:nvSpPr>
        <p:spPr>
          <a:xfrm>
            <a:off x="10951856" y="6569258"/>
            <a:ext cx="551167" cy="365125"/>
          </a:xfrm>
        </p:spPr>
        <p:txBody>
          <a:bodyPr/>
          <a:lstStyle/>
          <a:p>
            <a:r>
              <a:rPr lang="en-US" dirty="0" smtClean="0"/>
              <a:t>11</a:t>
            </a:r>
            <a:endParaRPr lang="en-US" dirty="0"/>
          </a:p>
        </p:txBody>
      </p:sp>
    </p:spTree>
    <p:extLst>
      <p:ext uri="{BB962C8B-B14F-4D97-AF65-F5344CB8AC3E}">
        <p14:creationId xmlns:p14="http://schemas.microsoft.com/office/powerpoint/2010/main" val="29036095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ctr">
              <a:buNone/>
            </a:pPr>
            <a:r>
              <a:rPr lang="en-US" b="1" u="sng" dirty="0" smtClean="0"/>
              <a:t>Procedure</a:t>
            </a:r>
          </a:p>
          <a:p>
            <a:r>
              <a:rPr lang="en-US" dirty="0" smtClean="0"/>
              <a:t>Gathered all of the materials required for the lab</a:t>
            </a:r>
          </a:p>
          <a:p>
            <a:r>
              <a:rPr lang="en-US" dirty="0" smtClean="0"/>
              <a:t>Hooked up each individual resistor to the breadboard</a:t>
            </a:r>
          </a:p>
          <a:p>
            <a:r>
              <a:rPr lang="en-US" dirty="0" smtClean="0"/>
              <a:t>Measured each individual resistor and recorded the data on the lab sheet</a:t>
            </a:r>
            <a:endParaRPr lang="en-US" dirty="0"/>
          </a:p>
        </p:txBody>
      </p:sp>
      <p:sp>
        <p:nvSpPr>
          <p:cNvPr id="4" name="Title 1"/>
          <p:cNvSpPr>
            <a:spLocks noGrp="1"/>
          </p:cNvSpPr>
          <p:nvPr>
            <p:ph type="title"/>
          </p:nvPr>
        </p:nvSpPr>
        <p:spPr/>
        <p:txBody>
          <a:bodyPr/>
          <a:lstStyle/>
          <a:p>
            <a:r>
              <a:rPr lang="en-US" dirty="0" smtClean="0"/>
              <a:t>Lab 2 – Reading and Sorting Resistors</a:t>
            </a:r>
            <a:endParaRPr lang="en-US" dirty="0"/>
          </a:p>
        </p:txBody>
      </p:sp>
      <p:sp>
        <p:nvSpPr>
          <p:cNvPr id="5" name="Footer Placeholder 3"/>
          <p:cNvSpPr>
            <a:spLocks noGrp="1"/>
          </p:cNvSpPr>
          <p:nvPr>
            <p:ph type="ftr" sz="quarter" idx="11"/>
          </p:nvPr>
        </p:nvSpPr>
        <p:spPr>
          <a:xfrm>
            <a:off x="2572279" y="6585402"/>
            <a:ext cx="7084177" cy="365125"/>
          </a:xfrm>
        </p:spPr>
        <p:txBody>
          <a:bodyPr/>
          <a:lstStyle/>
          <a:p>
            <a:r>
              <a:rPr lang="en-US" dirty="0" smtClean="0"/>
              <a:t>EECT 111 Lab Notebook</a:t>
            </a:r>
            <a:endParaRPr lang="en-US" dirty="0"/>
          </a:p>
        </p:txBody>
      </p:sp>
      <p:sp>
        <p:nvSpPr>
          <p:cNvPr id="6" name="Slide Number Placeholder 4"/>
          <p:cNvSpPr>
            <a:spLocks noGrp="1"/>
          </p:cNvSpPr>
          <p:nvPr>
            <p:ph type="sldNum" sz="quarter" idx="12"/>
          </p:nvPr>
        </p:nvSpPr>
        <p:spPr>
          <a:xfrm>
            <a:off x="10951856" y="6569258"/>
            <a:ext cx="551167" cy="365125"/>
          </a:xfrm>
        </p:spPr>
        <p:txBody>
          <a:bodyPr/>
          <a:lstStyle/>
          <a:p>
            <a:r>
              <a:rPr lang="en-US" dirty="0" smtClean="0"/>
              <a:t>12</a:t>
            </a:r>
            <a:endParaRPr lang="en-US" dirty="0"/>
          </a:p>
        </p:txBody>
      </p:sp>
    </p:spTree>
    <p:extLst>
      <p:ext uri="{BB962C8B-B14F-4D97-AF65-F5344CB8AC3E}">
        <p14:creationId xmlns:p14="http://schemas.microsoft.com/office/powerpoint/2010/main" val="67545586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395" y="0"/>
            <a:ext cx="10018713" cy="1752599"/>
          </a:xfrm>
        </p:spPr>
        <p:txBody>
          <a:bodyPr/>
          <a:lstStyle/>
          <a:p>
            <a:r>
              <a:rPr lang="en-US" dirty="0"/>
              <a:t>Lab 2 – Reading and Sorting Resistors</a:t>
            </a:r>
          </a:p>
        </p:txBody>
      </p:sp>
      <p:sp>
        <p:nvSpPr>
          <p:cNvPr id="6" name="Footer Placeholder 3"/>
          <p:cNvSpPr>
            <a:spLocks noGrp="1"/>
          </p:cNvSpPr>
          <p:nvPr>
            <p:ph type="ftr" sz="quarter" idx="11"/>
          </p:nvPr>
        </p:nvSpPr>
        <p:spPr>
          <a:xfrm>
            <a:off x="2572279" y="6569075"/>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51856" y="6552931"/>
            <a:ext cx="551167" cy="365125"/>
          </a:xfrm>
        </p:spPr>
        <p:txBody>
          <a:bodyPr/>
          <a:lstStyle/>
          <a:p>
            <a:r>
              <a:rPr lang="en-US" dirty="0" smtClean="0"/>
              <a:t>13</a:t>
            </a:r>
            <a:endParaRPr lang="en-US"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6407" y="1360713"/>
            <a:ext cx="3737171" cy="4982894"/>
          </a:xfrm>
          <a:prstGeom prst="rect">
            <a:avLst/>
          </a:prstGeom>
        </p:spPr>
      </p:pic>
      <p:pic>
        <p:nvPicPr>
          <p:cNvPr id="4" name="Picture 3"/>
          <p:cNvPicPr>
            <a:picLocks noChangeAspect="1"/>
          </p:cNvPicPr>
          <p:nvPr/>
        </p:nvPicPr>
        <p:blipFill>
          <a:blip r:embed="rId3"/>
          <a:stretch>
            <a:fillRect/>
          </a:stretch>
        </p:blipFill>
        <p:spPr>
          <a:xfrm>
            <a:off x="6206940" y="1130836"/>
            <a:ext cx="3864381" cy="5441413"/>
          </a:xfrm>
          <a:prstGeom prst="rect">
            <a:avLst/>
          </a:prstGeom>
        </p:spPr>
      </p:pic>
    </p:spTree>
    <p:extLst>
      <p:ext uri="{BB962C8B-B14F-4D97-AF65-F5344CB8AC3E}">
        <p14:creationId xmlns:p14="http://schemas.microsoft.com/office/powerpoint/2010/main" val="402521034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u="sng" dirty="0" smtClean="0">
                <a:effectLst>
                  <a:outerShdw blurRad="38100" dist="38100" dir="2700000" algn="tl">
                    <a:srgbClr val="000000">
                      <a:alpha val="43137"/>
                    </a:srgbClr>
                  </a:outerShdw>
                </a:effectLst>
              </a:rPr>
              <a:t>Summary</a:t>
            </a:r>
          </a:p>
          <a:p>
            <a:pPr lvl="1"/>
            <a:r>
              <a:rPr lang="en-US" dirty="0" smtClean="0"/>
              <a:t>No Multisim was used for the lab. I learned how to determine the value of individual resistors by examining their colors using the resistor color code. I also used the digital mustimeter to confirm the values.</a:t>
            </a:r>
          </a:p>
        </p:txBody>
      </p:sp>
      <p:sp>
        <p:nvSpPr>
          <p:cNvPr id="4" name="Footer Placeholder 3"/>
          <p:cNvSpPr>
            <a:spLocks noGrp="1"/>
          </p:cNvSpPr>
          <p:nvPr>
            <p:ph type="ftr" sz="quarter" idx="11"/>
          </p:nvPr>
        </p:nvSpPr>
        <p:spPr>
          <a:xfrm>
            <a:off x="2572279" y="6569080"/>
            <a:ext cx="7084177" cy="365125"/>
          </a:xfrm>
        </p:spPr>
        <p:txBody>
          <a:bodyPr/>
          <a:lstStyle/>
          <a:p>
            <a:r>
              <a:rPr lang="en-US" dirty="0" smtClean="0"/>
              <a:t>EECT 111 Lab Notebook</a:t>
            </a:r>
            <a:endParaRPr lang="en-US" dirty="0"/>
          </a:p>
        </p:txBody>
      </p:sp>
      <p:sp>
        <p:nvSpPr>
          <p:cNvPr id="5" name="Slide Number Placeholder 4"/>
          <p:cNvSpPr>
            <a:spLocks noGrp="1"/>
          </p:cNvSpPr>
          <p:nvPr>
            <p:ph type="sldNum" sz="quarter" idx="12"/>
          </p:nvPr>
        </p:nvSpPr>
        <p:spPr>
          <a:xfrm>
            <a:off x="10951856" y="6552936"/>
            <a:ext cx="551167" cy="365125"/>
          </a:xfrm>
        </p:spPr>
        <p:txBody>
          <a:bodyPr/>
          <a:lstStyle/>
          <a:p>
            <a:r>
              <a:rPr lang="en-US" dirty="0" smtClean="0"/>
              <a:t>14</a:t>
            </a:r>
            <a:endParaRPr lang="en-US" dirty="0"/>
          </a:p>
        </p:txBody>
      </p:sp>
      <p:sp>
        <p:nvSpPr>
          <p:cNvPr id="6" name="Title 1"/>
          <p:cNvSpPr txBox="1">
            <a:spLocks/>
          </p:cNvSpPr>
          <p:nvPr/>
        </p:nvSpPr>
        <p:spPr>
          <a:xfrm>
            <a:off x="1636711" y="838200"/>
            <a:ext cx="10018713" cy="1752599"/>
          </a:xfrm>
          <a:prstGeom prst="rect">
            <a:avLst/>
          </a:prstGeom>
          <a:effectLst/>
        </p:spPr>
        <p:txBody>
          <a:bodyPr vert="horz" lIns="91440" tIns="45720" rIns="91440" bIns="45720" rtlCol="0" anchor="ctr">
            <a:normAutofit/>
          </a:bodyPr>
          <a:lst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mtClean="0"/>
              <a:t>Lab 2 – Reading and Sorting Resistors</a:t>
            </a:r>
            <a:endParaRPr lang="en-US" dirty="0"/>
          </a:p>
        </p:txBody>
      </p:sp>
    </p:spTree>
    <p:extLst>
      <p:ext uri="{BB962C8B-B14F-4D97-AF65-F5344CB8AC3E}">
        <p14:creationId xmlns:p14="http://schemas.microsoft.com/office/powerpoint/2010/main" val="396462465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484311" y="2562731"/>
            <a:ext cx="10018713" cy="1752599"/>
          </a:xfrm>
        </p:spPr>
        <p:txBody>
          <a:bodyPr>
            <a:normAutofit/>
          </a:bodyPr>
          <a:lstStyle/>
          <a:p>
            <a:r>
              <a:rPr lang="en-US" sz="7200" dirty="0" smtClean="0"/>
              <a:t>Lab 3 – Series Resistors</a:t>
            </a:r>
            <a:endParaRPr lang="en-US" sz="7200" dirty="0"/>
          </a:p>
        </p:txBody>
      </p:sp>
      <p:sp>
        <p:nvSpPr>
          <p:cNvPr id="5" name="Footer Placeholder 3"/>
          <p:cNvSpPr>
            <a:spLocks noGrp="1"/>
          </p:cNvSpPr>
          <p:nvPr>
            <p:ph type="ftr" sz="quarter" idx="11"/>
          </p:nvPr>
        </p:nvSpPr>
        <p:spPr>
          <a:xfrm>
            <a:off x="2572279" y="6573081"/>
            <a:ext cx="7084177" cy="365125"/>
          </a:xfrm>
        </p:spPr>
        <p:txBody>
          <a:bodyPr/>
          <a:lstStyle/>
          <a:p>
            <a:r>
              <a:rPr lang="en-US" dirty="0" smtClean="0"/>
              <a:t>EECT 111 Lab Notebook</a:t>
            </a:r>
            <a:endParaRPr lang="en-US" dirty="0"/>
          </a:p>
        </p:txBody>
      </p:sp>
      <p:sp>
        <p:nvSpPr>
          <p:cNvPr id="6" name="Slide Number Placeholder 4"/>
          <p:cNvSpPr>
            <a:spLocks noGrp="1"/>
          </p:cNvSpPr>
          <p:nvPr>
            <p:ph type="sldNum" sz="quarter" idx="12"/>
          </p:nvPr>
        </p:nvSpPr>
        <p:spPr>
          <a:xfrm>
            <a:off x="10951856" y="6556937"/>
            <a:ext cx="551167" cy="365125"/>
          </a:xfrm>
        </p:spPr>
        <p:txBody>
          <a:bodyPr/>
          <a:lstStyle/>
          <a:p>
            <a:r>
              <a:rPr lang="en-US" dirty="0" smtClean="0"/>
              <a:t>15</a:t>
            </a:r>
            <a:endParaRPr lang="en-US" dirty="0"/>
          </a:p>
        </p:txBody>
      </p:sp>
    </p:spTree>
    <p:extLst>
      <p:ext uri="{BB962C8B-B14F-4D97-AF65-F5344CB8AC3E}">
        <p14:creationId xmlns:p14="http://schemas.microsoft.com/office/powerpoint/2010/main" val="334026970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3 – Series Resistors</a:t>
            </a:r>
            <a:endParaRPr lang="en-US" dirty="0"/>
          </a:p>
        </p:txBody>
      </p:sp>
      <p:sp>
        <p:nvSpPr>
          <p:cNvPr id="3" name="Content Placeholder 2"/>
          <p:cNvSpPr>
            <a:spLocks noGrp="1"/>
          </p:cNvSpPr>
          <p:nvPr>
            <p:ph idx="1"/>
          </p:nvPr>
        </p:nvSpPr>
        <p:spPr/>
        <p:txBody>
          <a:bodyPr/>
          <a:lstStyle/>
          <a:p>
            <a:r>
              <a:rPr lang="en-US" u="sng" dirty="0" smtClean="0">
                <a:effectLst>
                  <a:outerShdw blurRad="38100" dist="38100" dir="2700000" algn="tl">
                    <a:srgbClr val="000000">
                      <a:alpha val="43137"/>
                    </a:srgbClr>
                  </a:outerShdw>
                </a:effectLst>
              </a:rPr>
              <a:t>Objective</a:t>
            </a:r>
          </a:p>
          <a:p>
            <a:pPr lvl="1"/>
            <a:r>
              <a:rPr lang="en-US" dirty="0" smtClean="0"/>
              <a:t>Lean how to measure resistors when connected in series and learn how to measure current, voltage, and voltage at specific points on the circuit.</a:t>
            </a:r>
          </a:p>
          <a:p>
            <a:r>
              <a:rPr lang="en-US" u="sng" dirty="0" smtClean="0">
                <a:effectLst>
                  <a:outerShdw blurRad="38100" dist="38100" dir="2700000" algn="tl">
                    <a:srgbClr val="000000">
                      <a:alpha val="43137"/>
                    </a:srgbClr>
                  </a:outerShdw>
                </a:effectLst>
              </a:rPr>
              <a:t>Equipment and Material</a:t>
            </a:r>
          </a:p>
          <a:p>
            <a:pPr lvl="1"/>
            <a:r>
              <a:rPr lang="en-US" dirty="0"/>
              <a:t>Jumper wires</a:t>
            </a:r>
            <a:r>
              <a:rPr lang="en-US" dirty="0" smtClean="0"/>
              <a:t>, DC Power Output, </a:t>
            </a:r>
            <a:r>
              <a:rPr lang="en-US" dirty="0"/>
              <a:t>Digital Multimeter, and breadboard, </a:t>
            </a:r>
            <a:r>
              <a:rPr lang="en-US" dirty="0" smtClean="0"/>
              <a:t>Resistors: 10 kohms, 2.2 kohms, and 4.7 kohms.</a:t>
            </a:r>
          </a:p>
          <a:p>
            <a:endParaRPr lang="en-US" dirty="0"/>
          </a:p>
        </p:txBody>
      </p:sp>
      <p:sp>
        <p:nvSpPr>
          <p:cNvPr id="4" name="Footer Placeholder 3"/>
          <p:cNvSpPr>
            <a:spLocks noGrp="1"/>
          </p:cNvSpPr>
          <p:nvPr>
            <p:ph type="ftr" sz="quarter" idx="11"/>
          </p:nvPr>
        </p:nvSpPr>
        <p:spPr>
          <a:xfrm>
            <a:off x="2572279" y="6573081"/>
            <a:ext cx="7084177" cy="365125"/>
          </a:xfrm>
        </p:spPr>
        <p:txBody>
          <a:bodyPr/>
          <a:lstStyle/>
          <a:p>
            <a:r>
              <a:rPr lang="en-US" dirty="0" smtClean="0"/>
              <a:t>EECT 111 Lab Notebook</a:t>
            </a:r>
            <a:endParaRPr lang="en-US" dirty="0"/>
          </a:p>
        </p:txBody>
      </p:sp>
      <p:sp>
        <p:nvSpPr>
          <p:cNvPr id="5" name="Slide Number Placeholder 4"/>
          <p:cNvSpPr>
            <a:spLocks noGrp="1"/>
          </p:cNvSpPr>
          <p:nvPr>
            <p:ph type="sldNum" sz="quarter" idx="12"/>
          </p:nvPr>
        </p:nvSpPr>
        <p:spPr>
          <a:xfrm>
            <a:off x="10951856" y="6556937"/>
            <a:ext cx="551167" cy="365125"/>
          </a:xfrm>
        </p:spPr>
        <p:txBody>
          <a:bodyPr/>
          <a:lstStyle/>
          <a:p>
            <a:r>
              <a:rPr lang="en-US" dirty="0" smtClean="0"/>
              <a:t>16</a:t>
            </a:r>
            <a:endParaRPr lang="en-US" dirty="0"/>
          </a:p>
        </p:txBody>
      </p:sp>
    </p:spTree>
    <p:extLst>
      <p:ext uri="{BB962C8B-B14F-4D97-AF65-F5344CB8AC3E}">
        <p14:creationId xmlns:p14="http://schemas.microsoft.com/office/powerpoint/2010/main" val="395347243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3 – Series Resistors</a:t>
            </a:r>
          </a:p>
        </p:txBody>
      </p:sp>
      <p:sp>
        <p:nvSpPr>
          <p:cNvPr id="3" name="Content Placeholder 2"/>
          <p:cNvSpPr>
            <a:spLocks noGrp="1"/>
          </p:cNvSpPr>
          <p:nvPr>
            <p:ph idx="1"/>
          </p:nvPr>
        </p:nvSpPr>
        <p:spPr>
          <a:xfrm>
            <a:off x="1484310" y="2153652"/>
            <a:ext cx="10018713" cy="3969562"/>
          </a:xfrm>
        </p:spPr>
        <p:txBody>
          <a:bodyPr>
            <a:normAutofit fontScale="77500" lnSpcReduction="20000"/>
          </a:bodyPr>
          <a:lstStyle/>
          <a:p>
            <a:pPr marL="0" indent="0" algn="ctr">
              <a:buNone/>
            </a:pPr>
            <a:r>
              <a:rPr lang="en-US" b="1" u="sng" dirty="0" smtClean="0"/>
              <a:t>Procedure</a:t>
            </a:r>
          </a:p>
          <a:p>
            <a:r>
              <a:rPr lang="en-US" dirty="0" smtClean="0"/>
              <a:t>Created a multisim simulation</a:t>
            </a:r>
          </a:p>
          <a:p>
            <a:r>
              <a:rPr lang="en-US" dirty="0" smtClean="0"/>
              <a:t>Created an excel file with calculations for total </a:t>
            </a:r>
            <a:r>
              <a:rPr lang="en-US" dirty="0" err="1" smtClean="0"/>
              <a:t>resitance</a:t>
            </a:r>
            <a:r>
              <a:rPr lang="en-US" dirty="0" smtClean="0"/>
              <a:t>, voltage drops, and current.</a:t>
            </a:r>
          </a:p>
          <a:p>
            <a:r>
              <a:rPr lang="en-US" dirty="0" smtClean="0"/>
              <a:t>Collected the materials and equipment needed</a:t>
            </a:r>
          </a:p>
          <a:p>
            <a:r>
              <a:rPr lang="en-US" dirty="0" smtClean="0"/>
              <a:t>Hooked up each individual resistor in a series circuit layout</a:t>
            </a:r>
          </a:p>
          <a:p>
            <a:r>
              <a:rPr lang="en-US" dirty="0" smtClean="0"/>
              <a:t>Measured the individual resistor and the total resistance in a series circuit layout using the multimeter</a:t>
            </a:r>
          </a:p>
          <a:p>
            <a:r>
              <a:rPr lang="en-US" dirty="0" smtClean="0"/>
              <a:t>Recorded the data on the lab sheet</a:t>
            </a:r>
          </a:p>
          <a:p>
            <a:r>
              <a:rPr lang="en-US" dirty="0" smtClean="0"/>
              <a:t>Added power to the series circuit</a:t>
            </a:r>
          </a:p>
          <a:p>
            <a:r>
              <a:rPr lang="en-US" dirty="0" smtClean="0"/>
              <a:t>Used the multimeter to measure voltage at specific points, output voltage, and current</a:t>
            </a:r>
          </a:p>
          <a:p>
            <a:r>
              <a:rPr lang="en-US" dirty="0" smtClean="0"/>
              <a:t>Recorded the data  on the lab sheet</a:t>
            </a:r>
            <a:endParaRPr lang="en-US" dirty="0"/>
          </a:p>
        </p:txBody>
      </p:sp>
      <p:sp>
        <p:nvSpPr>
          <p:cNvPr id="4" name="Footer Placeholder 3"/>
          <p:cNvSpPr>
            <a:spLocks noGrp="1"/>
          </p:cNvSpPr>
          <p:nvPr>
            <p:ph type="ftr" sz="quarter" idx="11"/>
          </p:nvPr>
        </p:nvSpPr>
        <p:spPr>
          <a:xfrm>
            <a:off x="2572279" y="6585409"/>
            <a:ext cx="7084177" cy="365125"/>
          </a:xfrm>
        </p:spPr>
        <p:txBody>
          <a:bodyPr/>
          <a:lstStyle/>
          <a:p>
            <a:r>
              <a:rPr lang="en-US" dirty="0" smtClean="0"/>
              <a:t>EECT 111 Lab Notebook</a:t>
            </a:r>
            <a:endParaRPr lang="en-US" dirty="0"/>
          </a:p>
        </p:txBody>
      </p:sp>
      <p:sp>
        <p:nvSpPr>
          <p:cNvPr id="5" name="Slide Number Placeholder 4"/>
          <p:cNvSpPr>
            <a:spLocks noGrp="1"/>
          </p:cNvSpPr>
          <p:nvPr>
            <p:ph type="sldNum" sz="quarter" idx="12"/>
          </p:nvPr>
        </p:nvSpPr>
        <p:spPr>
          <a:xfrm>
            <a:off x="10951856" y="6569265"/>
            <a:ext cx="551167" cy="365125"/>
          </a:xfrm>
        </p:spPr>
        <p:txBody>
          <a:bodyPr/>
          <a:lstStyle/>
          <a:p>
            <a:r>
              <a:rPr lang="en-US" dirty="0" smtClean="0"/>
              <a:t>17</a:t>
            </a:r>
            <a:endParaRPr lang="en-US" dirty="0"/>
          </a:p>
        </p:txBody>
      </p:sp>
    </p:spTree>
    <p:extLst>
      <p:ext uri="{BB962C8B-B14F-4D97-AF65-F5344CB8AC3E}">
        <p14:creationId xmlns:p14="http://schemas.microsoft.com/office/powerpoint/2010/main" val="157529756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395" y="0"/>
            <a:ext cx="10018713" cy="1752599"/>
          </a:xfrm>
        </p:spPr>
        <p:txBody>
          <a:bodyPr/>
          <a:lstStyle/>
          <a:p>
            <a:r>
              <a:rPr lang="en-US" dirty="0"/>
              <a:t>Lab 3 – Series Resistors</a:t>
            </a:r>
          </a:p>
        </p:txBody>
      </p:sp>
      <p:sp>
        <p:nvSpPr>
          <p:cNvPr id="6" name="Footer Placeholder 3"/>
          <p:cNvSpPr>
            <a:spLocks noGrp="1"/>
          </p:cNvSpPr>
          <p:nvPr>
            <p:ph type="ftr" sz="quarter" idx="11"/>
          </p:nvPr>
        </p:nvSpPr>
        <p:spPr>
          <a:xfrm>
            <a:off x="2572279" y="6569075"/>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51856" y="6552931"/>
            <a:ext cx="551167" cy="365125"/>
          </a:xfrm>
        </p:spPr>
        <p:txBody>
          <a:bodyPr/>
          <a:lstStyle/>
          <a:p>
            <a:r>
              <a:rPr lang="en-US" dirty="0" smtClean="0"/>
              <a:t>18</a:t>
            </a:r>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2993" y="1327788"/>
            <a:ext cx="3918857" cy="5225143"/>
          </a:xfrm>
          <a:prstGeom prst="rect">
            <a:avLst/>
          </a:prstGeom>
        </p:spPr>
      </p:pic>
      <p:pic>
        <p:nvPicPr>
          <p:cNvPr id="8" name="Picture 7"/>
          <p:cNvPicPr>
            <a:picLocks noChangeAspect="1"/>
          </p:cNvPicPr>
          <p:nvPr/>
        </p:nvPicPr>
        <p:blipFill>
          <a:blip r:embed="rId3"/>
          <a:stretch>
            <a:fillRect/>
          </a:stretch>
        </p:blipFill>
        <p:spPr>
          <a:xfrm>
            <a:off x="4175885" y="1339455"/>
            <a:ext cx="3740070" cy="5229620"/>
          </a:xfrm>
          <a:prstGeom prst="rect">
            <a:avLst/>
          </a:prstGeom>
        </p:spPr>
      </p:pic>
      <p:pic>
        <p:nvPicPr>
          <p:cNvPr id="9" name="Picture 8"/>
          <p:cNvPicPr>
            <a:picLocks noChangeAspect="1"/>
          </p:cNvPicPr>
          <p:nvPr/>
        </p:nvPicPr>
        <p:blipFill>
          <a:blip r:embed="rId4"/>
          <a:stretch>
            <a:fillRect/>
          </a:stretch>
        </p:blipFill>
        <p:spPr>
          <a:xfrm>
            <a:off x="8049990" y="3208337"/>
            <a:ext cx="3926488" cy="952500"/>
          </a:xfrm>
          <a:prstGeom prst="rect">
            <a:avLst/>
          </a:prstGeom>
        </p:spPr>
      </p:pic>
    </p:spTree>
    <p:extLst>
      <p:ext uri="{BB962C8B-B14F-4D97-AF65-F5344CB8AC3E}">
        <p14:creationId xmlns:p14="http://schemas.microsoft.com/office/powerpoint/2010/main" val="338074086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395" y="0"/>
            <a:ext cx="10018713" cy="1752599"/>
          </a:xfrm>
        </p:spPr>
        <p:txBody>
          <a:bodyPr/>
          <a:lstStyle/>
          <a:p>
            <a:r>
              <a:rPr lang="en-US" dirty="0"/>
              <a:t>Lab 3 – Series Resistors</a:t>
            </a:r>
          </a:p>
        </p:txBody>
      </p:sp>
      <p:sp>
        <p:nvSpPr>
          <p:cNvPr id="6" name="Footer Placeholder 3"/>
          <p:cNvSpPr>
            <a:spLocks noGrp="1"/>
          </p:cNvSpPr>
          <p:nvPr>
            <p:ph type="ftr" sz="quarter" idx="11"/>
          </p:nvPr>
        </p:nvSpPr>
        <p:spPr>
          <a:xfrm>
            <a:off x="2572279" y="6569075"/>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51856" y="6552931"/>
            <a:ext cx="551167" cy="365125"/>
          </a:xfrm>
        </p:spPr>
        <p:txBody>
          <a:bodyPr/>
          <a:lstStyle/>
          <a:p>
            <a:r>
              <a:rPr lang="en-US" dirty="0" smtClean="0"/>
              <a:t>18</a:t>
            </a:r>
            <a:endParaRPr lang="en-US" dirty="0"/>
          </a:p>
        </p:txBody>
      </p:sp>
      <p:pic>
        <p:nvPicPr>
          <p:cNvPr id="3" name="Picture 2"/>
          <p:cNvPicPr>
            <a:picLocks noChangeAspect="1"/>
          </p:cNvPicPr>
          <p:nvPr/>
        </p:nvPicPr>
        <p:blipFill>
          <a:blip r:embed="rId2"/>
          <a:stretch>
            <a:fillRect/>
          </a:stretch>
        </p:blipFill>
        <p:spPr>
          <a:xfrm>
            <a:off x="4900402" y="1642602"/>
            <a:ext cx="5924096" cy="4218674"/>
          </a:xfrm>
          <a:prstGeom prst="rect">
            <a:avLst/>
          </a:prstGeom>
        </p:spPr>
      </p:pic>
      <p:pic>
        <p:nvPicPr>
          <p:cNvPr id="10" name="Picture 9"/>
          <p:cNvPicPr>
            <a:picLocks noChangeAspect="1"/>
          </p:cNvPicPr>
          <p:nvPr/>
        </p:nvPicPr>
        <p:blipFill>
          <a:blip r:embed="rId3"/>
          <a:stretch>
            <a:fillRect/>
          </a:stretch>
        </p:blipFill>
        <p:spPr>
          <a:xfrm>
            <a:off x="228599" y="1660751"/>
            <a:ext cx="4671803" cy="4200525"/>
          </a:xfrm>
          <a:prstGeom prst="rect">
            <a:avLst/>
          </a:prstGeom>
        </p:spPr>
      </p:pic>
      <p:graphicFrame>
        <p:nvGraphicFramePr>
          <p:cNvPr id="11" name="Table 10"/>
          <p:cNvGraphicFramePr>
            <a:graphicFrameLocks noGrp="1"/>
          </p:cNvGraphicFramePr>
          <p:nvPr>
            <p:extLst>
              <p:ext uri="{D42A27DB-BD31-4B8C-83A1-F6EECF244321}">
                <p14:modId xmlns:p14="http://schemas.microsoft.com/office/powerpoint/2010/main" val="1395493253"/>
              </p:ext>
            </p:extLst>
          </p:nvPr>
        </p:nvGraphicFramePr>
        <p:xfrm>
          <a:off x="7330845" y="3371850"/>
          <a:ext cx="1828800" cy="970869"/>
        </p:xfrm>
        <a:graphic>
          <a:graphicData uri="http://schemas.openxmlformats.org/drawingml/2006/table">
            <a:tbl>
              <a:tblPr>
                <a:tableStyleId>{5C22544A-7EE6-4342-B048-85BDC9FD1C3A}</a:tableStyleId>
              </a:tblPr>
              <a:tblGrid>
                <a:gridCol w="609600"/>
                <a:gridCol w="609600"/>
                <a:gridCol w="609600"/>
              </a:tblGrid>
              <a:tr h="208869">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100" u="none" strike="noStrike" dirty="0">
                          <a:effectLst/>
                        </a:rPr>
                        <a:t>Values</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r" fontAlgn="b"/>
                      <a:r>
                        <a:rPr lang="en-US" sz="1100" u="none" strike="noStrike">
                          <a:effectLst/>
                        </a:rPr>
                        <a:t>R1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10.0E+3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l-GR" sz="1100" u="none" strike="noStrike">
                          <a:effectLst/>
                        </a:rPr>
                        <a:t>Ω</a:t>
                      </a:r>
                      <a:endParaRPr lang="el-GR" sz="1100" b="0"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r" fontAlgn="b"/>
                      <a:r>
                        <a:rPr lang="en-US" sz="1100" u="none" strike="noStrike">
                          <a:effectLst/>
                        </a:rPr>
                        <a:t>R2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2.2E+3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l-GR" sz="1100" u="none" strike="noStrike">
                          <a:effectLst/>
                        </a:rPr>
                        <a:t>Ω</a:t>
                      </a:r>
                      <a:endParaRPr lang="el-GR" sz="1100" b="0"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r" fontAlgn="b"/>
                      <a:r>
                        <a:rPr lang="en-US" sz="1100" u="none" strike="noStrike">
                          <a:effectLst/>
                        </a:rPr>
                        <a:t>R3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4.7E+3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l-GR" sz="1100" u="none" strike="noStrike">
                          <a:effectLst/>
                        </a:rPr>
                        <a:t>Ω</a:t>
                      </a:r>
                      <a:endParaRPr lang="el-GR" sz="1100" b="0"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r" fontAlgn="b"/>
                      <a:r>
                        <a:rPr lang="en-US" sz="1100" u="none" strike="noStrike">
                          <a:effectLst/>
                        </a:rPr>
                        <a:t>RT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16.9E+3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l-GR" sz="1100" u="none" strike="noStrike" dirty="0">
                          <a:effectLst/>
                        </a:rPr>
                        <a:t>Ω</a:t>
                      </a:r>
                      <a:endParaRPr lang="el-GR" sz="1100" b="0" i="0" u="none" strike="noStrike" dirty="0">
                        <a:solidFill>
                          <a:srgbClr val="000000"/>
                        </a:solidFill>
                        <a:effectLst/>
                        <a:latin typeface="Calibri" panose="020F0502020204030204" pitchFamily="34" charset="0"/>
                      </a:endParaRPr>
                    </a:p>
                  </a:txBody>
                  <a:tcPr marL="9525" marR="9525" marT="9525" marB="0" anchor="b"/>
                </a:tc>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1057478018"/>
              </p:ext>
            </p:extLst>
          </p:nvPr>
        </p:nvGraphicFramePr>
        <p:xfrm>
          <a:off x="1406855" y="3551233"/>
          <a:ext cx="1828800" cy="952500"/>
        </p:xfrm>
        <a:graphic>
          <a:graphicData uri="http://schemas.openxmlformats.org/drawingml/2006/table">
            <a:tbl>
              <a:tblPr>
                <a:tableStyleId>{5C22544A-7EE6-4342-B048-85BDC9FD1C3A}</a:tableStyleId>
              </a:tblPr>
              <a:tblGrid>
                <a:gridCol w="609600"/>
                <a:gridCol w="609600"/>
                <a:gridCol w="609600"/>
              </a:tblGrid>
              <a:tr h="190500">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100" u="none" strike="noStrike" dirty="0">
                          <a:effectLst/>
                        </a:rPr>
                        <a:t>Values</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r" fontAlgn="b"/>
                      <a:r>
                        <a:rPr lang="en-US" sz="1100" u="none" strike="noStrike">
                          <a:effectLst/>
                        </a:rPr>
                        <a:t>IT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532.5E-6</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A</a:t>
                      </a:r>
                      <a:endParaRPr lang="en-US" sz="1100" b="0"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r" fontAlgn="b"/>
                      <a:r>
                        <a:rPr lang="en-US" sz="1100" u="none" strike="noStrike">
                          <a:effectLst/>
                        </a:rPr>
                        <a:t>V1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9</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V</a:t>
                      </a:r>
                      <a:endParaRPr lang="en-US" sz="1100" b="0"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r" fontAlgn="b"/>
                      <a:r>
                        <a:rPr lang="en-US" sz="1100" u="none" strike="noStrike">
                          <a:effectLst/>
                        </a:rPr>
                        <a:t>VA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3.7E+0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V</a:t>
                      </a:r>
                      <a:endParaRPr lang="en-US" sz="1100" b="0"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r" fontAlgn="b"/>
                      <a:r>
                        <a:rPr lang="en-US" sz="1100" u="none" strike="noStrike">
                          <a:effectLst/>
                        </a:rPr>
                        <a:t>VB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2.5E+0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V</a:t>
                      </a:r>
                      <a:endParaRPr lang="en-US" sz="1100" b="0" i="0" u="none" strike="noStrike" dirty="0">
                        <a:solidFill>
                          <a:srgbClr val="000000"/>
                        </a:solidFill>
                        <a:effectLst/>
                        <a:latin typeface="Calibri" panose="020F0502020204030204" pitchFamily="34" charset="0"/>
                      </a:endParaRPr>
                    </a:p>
                  </a:txBody>
                  <a:tcPr marL="9525" marR="9525" marT="9525" marB="0" anchor="b"/>
                </a:tc>
              </a:tr>
            </a:tbl>
          </a:graphicData>
        </a:graphic>
      </p:graphicFrame>
      <p:pic>
        <p:nvPicPr>
          <p:cNvPr id="13" name="Picture 3"/>
          <p:cNvPicPr>
            <a:picLocks noChangeAspect="1"/>
          </p:cNvPicPr>
          <p:nvPr/>
        </p:nvPicPr>
        <p:blipFill>
          <a:blip r:embed="rId4"/>
          <a:stretch>
            <a:fillRect/>
          </a:stretch>
        </p:blipFill>
        <p:spPr>
          <a:xfrm>
            <a:off x="4658071" y="3670296"/>
            <a:ext cx="1866900" cy="1666875"/>
          </a:xfrm>
          <a:prstGeom prst="rect">
            <a:avLst/>
          </a:prstGeom>
        </p:spPr>
      </p:pic>
    </p:spTree>
    <p:extLst>
      <p:ext uri="{BB962C8B-B14F-4D97-AF65-F5344CB8AC3E}">
        <p14:creationId xmlns:p14="http://schemas.microsoft.com/office/powerpoint/2010/main" val="18254383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287379"/>
          </a:xfrm>
        </p:spPr>
        <p:txBody>
          <a:bodyPr/>
          <a:lstStyle/>
          <a:p>
            <a:r>
              <a:rPr lang="en-US" dirty="0" smtClean="0"/>
              <a:t>Table of Contents</a:t>
            </a:r>
            <a:endParaRPr lang="en-US" dirty="0"/>
          </a:p>
        </p:txBody>
      </p:sp>
      <p:sp>
        <p:nvSpPr>
          <p:cNvPr id="3" name="Content Placeholder 2"/>
          <p:cNvSpPr>
            <a:spLocks noGrp="1"/>
          </p:cNvSpPr>
          <p:nvPr>
            <p:ph idx="1"/>
          </p:nvPr>
        </p:nvSpPr>
        <p:spPr>
          <a:xfrm>
            <a:off x="2623300" y="1973180"/>
            <a:ext cx="8189079" cy="3818020"/>
          </a:xfrm>
        </p:spPr>
        <p:txBody>
          <a:bodyPr>
            <a:normAutofit/>
          </a:bodyPr>
          <a:lstStyle/>
          <a:p>
            <a:r>
              <a:rPr lang="en-US" dirty="0" smtClean="0"/>
              <a:t>Lab 1 – Resistor Variability										 4</a:t>
            </a:r>
          </a:p>
          <a:p>
            <a:r>
              <a:rPr lang="en-US" dirty="0" smtClean="0"/>
              <a:t>Lab 2 – Reading and Sorting Resistors                              		</a:t>
            </a:r>
            <a:r>
              <a:rPr lang="en-US" dirty="0"/>
              <a:t> </a:t>
            </a:r>
            <a:r>
              <a:rPr lang="en-US" dirty="0" smtClean="0"/>
              <a:t>     10</a:t>
            </a:r>
          </a:p>
          <a:p>
            <a:r>
              <a:rPr lang="en-US" dirty="0" smtClean="0"/>
              <a:t>Lab 3 – Series Resistors 									</a:t>
            </a:r>
            <a:r>
              <a:rPr lang="en-US" dirty="0"/>
              <a:t> </a:t>
            </a:r>
            <a:r>
              <a:rPr lang="en-US" dirty="0" smtClean="0"/>
              <a:t>     14</a:t>
            </a:r>
          </a:p>
          <a:p>
            <a:r>
              <a:rPr lang="en-US" dirty="0" smtClean="0"/>
              <a:t>Lab 4 – Black Box Design 1									</a:t>
            </a:r>
            <a:r>
              <a:rPr lang="en-US" dirty="0"/>
              <a:t> </a:t>
            </a:r>
            <a:r>
              <a:rPr lang="en-US" dirty="0" smtClean="0"/>
              <a:t>     20</a:t>
            </a:r>
          </a:p>
          <a:p>
            <a:r>
              <a:rPr lang="en-US" dirty="0" smtClean="0"/>
              <a:t>Lab 5 – MEMS Variable Resistor							</a:t>
            </a:r>
            <a:r>
              <a:rPr lang="en-US" dirty="0"/>
              <a:t> </a:t>
            </a:r>
            <a:r>
              <a:rPr lang="en-US" dirty="0" smtClean="0"/>
              <a:t>     26</a:t>
            </a:r>
          </a:p>
          <a:p>
            <a:r>
              <a:rPr lang="en-US" dirty="0" smtClean="0"/>
              <a:t>Lab 6 – Black Box Design 2									</a:t>
            </a:r>
            <a:r>
              <a:rPr lang="en-US" dirty="0"/>
              <a:t> </a:t>
            </a:r>
            <a:r>
              <a:rPr lang="en-US" dirty="0" smtClean="0"/>
              <a:t>     27</a:t>
            </a:r>
          </a:p>
          <a:p>
            <a:r>
              <a:rPr lang="en-US" dirty="0" smtClean="0"/>
              <a:t>Lab 7 – 4 Resistor Parallel Circuit							</a:t>
            </a:r>
            <a:r>
              <a:rPr lang="en-US" dirty="0"/>
              <a:t> </a:t>
            </a:r>
            <a:r>
              <a:rPr lang="en-US" dirty="0" smtClean="0"/>
              <a:t>     33</a:t>
            </a:r>
            <a:endParaRPr lang="en-US" dirty="0"/>
          </a:p>
        </p:txBody>
      </p:sp>
      <p:sp>
        <p:nvSpPr>
          <p:cNvPr id="4" name="Content Placeholder 2"/>
          <p:cNvSpPr txBox="1">
            <a:spLocks/>
          </p:cNvSpPr>
          <p:nvPr/>
        </p:nvSpPr>
        <p:spPr>
          <a:xfrm>
            <a:off x="7058942" y="1973180"/>
            <a:ext cx="3617079" cy="3818020"/>
          </a:xfrm>
          <a:prstGeom prst="rect">
            <a:avLst/>
          </a:prstGeom>
        </p:spPr>
        <p:txBody>
          <a:bodyPr vert="horz" lIns="91440" tIns="45720" rIns="91440" bIns="45720" rtlCol="0" anchor="ctr">
            <a:norm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endParaRPr lang="en-US" dirty="0"/>
          </a:p>
        </p:txBody>
      </p:sp>
      <p:sp>
        <p:nvSpPr>
          <p:cNvPr id="6" name="Footer Placeholder 3"/>
          <p:cNvSpPr>
            <a:spLocks noGrp="1"/>
          </p:cNvSpPr>
          <p:nvPr>
            <p:ph type="ftr" sz="quarter" idx="11"/>
          </p:nvPr>
        </p:nvSpPr>
        <p:spPr>
          <a:xfrm>
            <a:off x="2556237" y="6557042"/>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35814" y="6540898"/>
            <a:ext cx="551167" cy="365125"/>
          </a:xfrm>
        </p:spPr>
        <p:txBody>
          <a:bodyPr/>
          <a:lstStyle/>
          <a:p>
            <a:fld id="{EAEE08C2-5332-45EF-A30E-5440FD46D327}" type="slidenum">
              <a:rPr lang="en-US" smtClean="0"/>
              <a:t>2</a:t>
            </a:fld>
            <a:endParaRPr lang="en-US" dirty="0"/>
          </a:p>
        </p:txBody>
      </p:sp>
    </p:spTree>
    <p:extLst>
      <p:ext uri="{BB962C8B-B14F-4D97-AF65-F5344CB8AC3E}">
        <p14:creationId xmlns:p14="http://schemas.microsoft.com/office/powerpoint/2010/main" val="174333101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u="sng" dirty="0" smtClean="0">
                <a:effectLst>
                  <a:outerShdw blurRad="38100" dist="38100" dir="2700000" algn="tl">
                    <a:srgbClr val="000000">
                      <a:alpha val="43137"/>
                    </a:srgbClr>
                  </a:outerShdw>
                </a:effectLst>
              </a:rPr>
              <a:t>Summary</a:t>
            </a:r>
          </a:p>
          <a:p>
            <a:pPr lvl="1"/>
            <a:r>
              <a:rPr lang="en-US" dirty="0" smtClean="0"/>
              <a:t>I used Mulitsim to design a schematic that measured total resistance, total voltage, voltage A, voltage B, and current. Then I calculated total resistance, total voltage, voltage A, voltage B, and current. I compared my calculations results to my Mulitsim results and found them to be fairly accurate. I then learned how to use the multimeter to measure the voltage at a specific point on the circuit, the current, and the total resistance.</a:t>
            </a:r>
          </a:p>
        </p:txBody>
      </p:sp>
      <p:sp>
        <p:nvSpPr>
          <p:cNvPr id="4" name="Footer Placeholder 3"/>
          <p:cNvSpPr>
            <a:spLocks noGrp="1"/>
          </p:cNvSpPr>
          <p:nvPr>
            <p:ph type="ftr" sz="quarter" idx="11"/>
          </p:nvPr>
        </p:nvSpPr>
        <p:spPr>
          <a:xfrm>
            <a:off x="2572279" y="6569080"/>
            <a:ext cx="7084177" cy="365125"/>
          </a:xfrm>
        </p:spPr>
        <p:txBody>
          <a:bodyPr/>
          <a:lstStyle/>
          <a:p>
            <a:r>
              <a:rPr lang="en-US" dirty="0" smtClean="0"/>
              <a:t>EECT 111 Lab Notebook</a:t>
            </a:r>
            <a:endParaRPr lang="en-US" dirty="0"/>
          </a:p>
        </p:txBody>
      </p:sp>
      <p:sp>
        <p:nvSpPr>
          <p:cNvPr id="5" name="Slide Number Placeholder 4"/>
          <p:cNvSpPr>
            <a:spLocks noGrp="1"/>
          </p:cNvSpPr>
          <p:nvPr>
            <p:ph type="sldNum" sz="quarter" idx="12"/>
          </p:nvPr>
        </p:nvSpPr>
        <p:spPr>
          <a:xfrm>
            <a:off x="10951856" y="6552936"/>
            <a:ext cx="551167" cy="365125"/>
          </a:xfrm>
        </p:spPr>
        <p:txBody>
          <a:bodyPr/>
          <a:lstStyle/>
          <a:p>
            <a:r>
              <a:rPr lang="en-US" dirty="0" smtClean="0"/>
              <a:t>19</a:t>
            </a:r>
            <a:endParaRPr lang="en-US" dirty="0"/>
          </a:p>
        </p:txBody>
      </p:sp>
      <p:sp>
        <p:nvSpPr>
          <p:cNvPr id="6" name="Title 1"/>
          <p:cNvSpPr txBox="1">
            <a:spLocks/>
          </p:cNvSpPr>
          <p:nvPr/>
        </p:nvSpPr>
        <p:spPr>
          <a:xfrm>
            <a:off x="1636711" y="838200"/>
            <a:ext cx="10018713" cy="1752599"/>
          </a:xfrm>
          <a:prstGeom prst="rect">
            <a:avLst/>
          </a:prstGeom>
          <a:effectLst/>
        </p:spPr>
        <p:txBody>
          <a:bodyPr vert="horz" lIns="91440" tIns="45720" rIns="91440" bIns="45720" rtlCol="0" anchor="ctr">
            <a:normAutofit/>
          </a:bodyPr>
          <a:lst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t>Lab 3 – Series Resistors</a:t>
            </a:r>
          </a:p>
        </p:txBody>
      </p:sp>
    </p:spTree>
    <p:extLst>
      <p:ext uri="{BB962C8B-B14F-4D97-AF65-F5344CB8AC3E}">
        <p14:creationId xmlns:p14="http://schemas.microsoft.com/office/powerpoint/2010/main" val="299753774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484311" y="2562731"/>
            <a:ext cx="10018713" cy="1752599"/>
          </a:xfrm>
        </p:spPr>
        <p:txBody>
          <a:bodyPr>
            <a:normAutofit fontScale="90000"/>
          </a:bodyPr>
          <a:lstStyle/>
          <a:p>
            <a:r>
              <a:rPr lang="en-US" sz="7200" dirty="0" smtClean="0"/>
              <a:t>Lab 4 – Black Box Design 1</a:t>
            </a:r>
            <a:endParaRPr lang="en-US" sz="7200" dirty="0"/>
          </a:p>
        </p:txBody>
      </p:sp>
      <p:sp>
        <p:nvSpPr>
          <p:cNvPr id="5" name="Footer Placeholder 3"/>
          <p:cNvSpPr>
            <a:spLocks noGrp="1"/>
          </p:cNvSpPr>
          <p:nvPr>
            <p:ph type="ftr" sz="quarter" idx="11"/>
          </p:nvPr>
        </p:nvSpPr>
        <p:spPr>
          <a:xfrm>
            <a:off x="2572279" y="6573081"/>
            <a:ext cx="7084177" cy="365125"/>
          </a:xfrm>
        </p:spPr>
        <p:txBody>
          <a:bodyPr/>
          <a:lstStyle/>
          <a:p>
            <a:r>
              <a:rPr lang="en-US" dirty="0" smtClean="0"/>
              <a:t>EECT 111 Lab Notebook</a:t>
            </a:r>
            <a:endParaRPr lang="en-US" dirty="0"/>
          </a:p>
        </p:txBody>
      </p:sp>
      <p:sp>
        <p:nvSpPr>
          <p:cNvPr id="6" name="Slide Number Placeholder 4"/>
          <p:cNvSpPr>
            <a:spLocks noGrp="1"/>
          </p:cNvSpPr>
          <p:nvPr>
            <p:ph type="sldNum" sz="quarter" idx="12"/>
          </p:nvPr>
        </p:nvSpPr>
        <p:spPr>
          <a:xfrm>
            <a:off x="10951856" y="6556937"/>
            <a:ext cx="551167" cy="365125"/>
          </a:xfrm>
        </p:spPr>
        <p:txBody>
          <a:bodyPr/>
          <a:lstStyle/>
          <a:p>
            <a:r>
              <a:rPr lang="en-US" dirty="0" smtClean="0"/>
              <a:t>20</a:t>
            </a:r>
            <a:endParaRPr lang="en-US" dirty="0"/>
          </a:p>
        </p:txBody>
      </p:sp>
    </p:spTree>
    <p:extLst>
      <p:ext uri="{BB962C8B-B14F-4D97-AF65-F5344CB8AC3E}">
        <p14:creationId xmlns:p14="http://schemas.microsoft.com/office/powerpoint/2010/main" val="359923896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4 – Black Box Design 1</a:t>
            </a:r>
            <a:endParaRPr lang="en-US" dirty="0"/>
          </a:p>
        </p:txBody>
      </p:sp>
      <p:sp>
        <p:nvSpPr>
          <p:cNvPr id="3" name="Content Placeholder 2"/>
          <p:cNvSpPr>
            <a:spLocks noGrp="1"/>
          </p:cNvSpPr>
          <p:nvPr>
            <p:ph idx="1"/>
          </p:nvPr>
        </p:nvSpPr>
        <p:spPr/>
        <p:txBody>
          <a:bodyPr/>
          <a:lstStyle/>
          <a:p>
            <a:r>
              <a:rPr lang="en-US" u="sng" dirty="0" smtClean="0">
                <a:effectLst>
                  <a:outerShdw blurRad="38100" dist="38100" dir="2700000" algn="tl">
                    <a:srgbClr val="000000">
                      <a:alpha val="43137"/>
                    </a:srgbClr>
                  </a:outerShdw>
                </a:effectLst>
              </a:rPr>
              <a:t>Objective</a:t>
            </a:r>
          </a:p>
          <a:p>
            <a:pPr lvl="1"/>
            <a:r>
              <a:rPr lang="en-US" dirty="0" smtClean="0"/>
              <a:t>The objective of this lab was to  determine the value of the three resistors located in the black box using only the information provided in an image. The application of ohms law was the key.</a:t>
            </a:r>
          </a:p>
          <a:p>
            <a:r>
              <a:rPr lang="en-US" u="sng" dirty="0" smtClean="0">
                <a:effectLst>
                  <a:outerShdw blurRad="38100" dist="38100" dir="2700000" algn="tl">
                    <a:srgbClr val="000000">
                      <a:alpha val="43137"/>
                    </a:srgbClr>
                  </a:outerShdw>
                </a:effectLst>
              </a:rPr>
              <a:t>Equipment and Material</a:t>
            </a:r>
          </a:p>
          <a:p>
            <a:pPr lvl="1"/>
            <a:r>
              <a:rPr lang="en-US" dirty="0" smtClean="0"/>
              <a:t>Jumper wires, Digital Multimeter, breadboard, DC Power Output,  Resistors: 470 ohms, 330 ohms, 100 ohms</a:t>
            </a:r>
            <a:endParaRPr lang="en-US" dirty="0"/>
          </a:p>
        </p:txBody>
      </p:sp>
      <p:sp>
        <p:nvSpPr>
          <p:cNvPr id="4" name="Footer Placeholder 3"/>
          <p:cNvSpPr>
            <a:spLocks noGrp="1"/>
          </p:cNvSpPr>
          <p:nvPr>
            <p:ph type="ftr" sz="quarter" idx="11"/>
          </p:nvPr>
        </p:nvSpPr>
        <p:spPr>
          <a:xfrm>
            <a:off x="2572279" y="6585402"/>
            <a:ext cx="7084177" cy="365125"/>
          </a:xfrm>
        </p:spPr>
        <p:txBody>
          <a:bodyPr/>
          <a:lstStyle/>
          <a:p>
            <a:r>
              <a:rPr lang="en-US" dirty="0" smtClean="0"/>
              <a:t>EECT 111 Lab Notebook</a:t>
            </a:r>
            <a:endParaRPr lang="en-US" dirty="0"/>
          </a:p>
        </p:txBody>
      </p:sp>
      <p:sp>
        <p:nvSpPr>
          <p:cNvPr id="5" name="Slide Number Placeholder 4"/>
          <p:cNvSpPr>
            <a:spLocks noGrp="1"/>
          </p:cNvSpPr>
          <p:nvPr>
            <p:ph type="sldNum" sz="quarter" idx="12"/>
          </p:nvPr>
        </p:nvSpPr>
        <p:spPr>
          <a:xfrm>
            <a:off x="10951856" y="6569258"/>
            <a:ext cx="551167" cy="365125"/>
          </a:xfrm>
        </p:spPr>
        <p:txBody>
          <a:bodyPr/>
          <a:lstStyle/>
          <a:p>
            <a:r>
              <a:rPr lang="en-US" dirty="0" smtClean="0"/>
              <a:t>21</a:t>
            </a:r>
            <a:endParaRPr lang="en-US" dirty="0"/>
          </a:p>
        </p:txBody>
      </p:sp>
    </p:spTree>
    <p:extLst>
      <p:ext uri="{BB962C8B-B14F-4D97-AF65-F5344CB8AC3E}">
        <p14:creationId xmlns:p14="http://schemas.microsoft.com/office/powerpoint/2010/main" val="123583415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4 – Black Box Design 1</a:t>
            </a:r>
          </a:p>
        </p:txBody>
      </p:sp>
      <p:sp>
        <p:nvSpPr>
          <p:cNvPr id="3" name="Content Placeholder 2"/>
          <p:cNvSpPr>
            <a:spLocks noGrp="1"/>
          </p:cNvSpPr>
          <p:nvPr>
            <p:ph idx="1"/>
          </p:nvPr>
        </p:nvSpPr>
        <p:spPr>
          <a:xfrm>
            <a:off x="1484310" y="2153652"/>
            <a:ext cx="10018713" cy="3969562"/>
          </a:xfrm>
        </p:spPr>
        <p:txBody>
          <a:bodyPr>
            <a:normAutofit/>
          </a:bodyPr>
          <a:lstStyle/>
          <a:p>
            <a:pPr marL="0" indent="0" algn="ctr">
              <a:buNone/>
            </a:pPr>
            <a:r>
              <a:rPr lang="en-US" b="1" u="sng" dirty="0" smtClean="0"/>
              <a:t>Procedure</a:t>
            </a:r>
          </a:p>
          <a:p>
            <a:r>
              <a:rPr lang="en-US" dirty="0" smtClean="0"/>
              <a:t>Create a current vs. resistance graph in excel to easily pick out resistors</a:t>
            </a:r>
          </a:p>
          <a:p>
            <a:r>
              <a:rPr lang="en-US" dirty="0" smtClean="0"/>
              <a:t>Create a multisim simulation to check our work</a:t>
            </a:r>
          </a:p>
          <a:p>
            <a:r>
              <a:rPr lang="en-US" dirty="0" smtClean="0"/>
              <a:t>Gather the necessary materials to build the circuit</a:t>
            </a:r>
          </a:p>
          <a:p>
            <a:r>
              <a:rPr lang="en-US" dirty="0" smtClean="0"/>
              <a:t>Measure output voltage, total current, individual resistors, and total resistance using the multi meter</a:t>
            </a:r>
          </a:p>
          <a:p>
            <a:r>
              <a:rPr lang="en-US" dirty="0" smtClean="0"/>
              <a:t>Record data on lab sheet</a:t>
            </a:r>
          </a:p>
          <a:p>
            <a:pPr marL="0" indent="0" algn="ctr">
              <a:buNone/>
            </a:pPr>
            <a:endParaRPr lang="en-US" b="1" u="sng" dirty="0" smtClean="0"/>
          </a:p>
        </p:txBody>
      </p:sp>
      <p:sp>
        <p:nvSpPr>
          <p:cNvPr id="4" name="Footer Placeholder 3"/>
          <p:cNvSpPr>
            <a:spLocks noGrp="1"/>
          </p:cNvSpPr>
          <p:nvPr>
            <p:ph type="ftr" sz="quarter" idx="11"/>
          </p:nvPr>
        </p:nvSpPr>
        <p:spPr>
          <a:xfrm>
            <a:off x="2572279" y="6585409"/>
            <a:ext cx="7084177" cy="365125"/>
          </a:xfrm>
        </p:spPr>
        <p:txBody>
          <a:bodyPr/>
          <a:lstStyle/>
          <a:p>
            <a:r>
              <a:rPr lang="en-US" dirty="0" smtClean="0"/>
              <a:t>EECT 111 Lab Notebook</a:t>
            </a:r>
            <a:endParaRPr lang="en-US" dirty="0"/>
          </a:p>
        </p:txBody>
      </p:sp>
      <p:sp>
        <p:nvSpPr>
          <p:cNvPr id="5" name="Slide Number Placeholder 4"/>
          <p:cNvSpPr>
            <a:spLocks noGrp="1"/>
          </p:cNvSpPr>
          <p:nvPr>
            <p:ph type="sldNum" sz="quarter" idx="12"/>
          </p:nvPr>
        </p:nvSpPr>
        <p:spPr>
          <a:xfrm>
            <a:off x="10951856" y="6569265"/>
            <a:ext cx="551167" cy="365125"/>
          </a:xfrm>
        </p:spPr>
        <p:txBody>
          <a:bodyPr/>
          <a:lstStyle/>
          <a:p>
            <a:r>
              <a:rPr lang="en-US" dirty="0" smtClean="0"/>
              <a:t>22</a:t>
            </a:r>
            <a:endParaRPr lang="en-US" dirty="0"/>
          </a:p>
        </p:txBody>
      </p:sp>
    </p:spTree>
    <p:extLst>
      <p:ext uri="{BB962C8B-B14F-4D97-AF65-F5344CB8AC3E}">
        <p14:creationId xmlns:p14="http://schemas.microsoft.com/office/powerpoint/2010/main" val="427206710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395" y="0"/>
            <a:ext cx="10018713" cy="1752599"/>
          </a:xfrm>
        </p:spPr>
        <p:txBody>
          <a:bodyPr/>
          <a:lstStyle/>
          <a:p>
            <a:r>
              <a:rPr lang="en-US" dirty="0"/>
              <a:t>Lab 4 – Black Box Design 1</a:t>
            </a:r>
          </a:p>
        </p:txBody>
      </p:sp>
      <p:sp>
        <p:nvSpPr>
          <p:cNvPr id="6" name="Footer Placeholder 3"/>
          <p:cNvSpPr>
            <a:spLocks noGrp="1"/>
          </p:cNvSpPr>
          <p:nvPr>
            <p:ph type="ftr" sz="quarter" idx="11"/>
          </p:nvPr>
        </p:nvSpPr>
        <p:spPr>
          <a:xfrm>
            <a:off x="2572279" y="6569075"/>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51856" y="6552931"/>
            <a:ext cx="551167" cy="365125"/>
          </a:xfrm>
        </p:spPr>
        <p:txBody>
          <a:bodyPr/>
          <a:lstStyle/>
          <a:p>
            <a:r>
              <a:rPr lang="en-US" dirty="0" smtClean="0"/>
              <a:t>23</a:t>
            </a:r>
            <a:endParaRPr lang="en-US" dirty="0"/>
          </a:p>
        </p:txBody>
      </p:sp>
      <p:pic>
        <p:nvPicPr>
          <p:cNvPr id="1026" name="Picture 2" descr="C:\Users\Ivan\Desktop\111\KIMG001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0421" y="1208314"/>
            <a:ext cx="3992336" cy="5323114"/>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27382" y="1208313"/>
            <a:ext cx="3953432" cy="53600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8450951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395" y="0"/>
            <a:ext cx="10018713" cy="1752599"/>
          </a:xfrm>
        </p:spPr>
        <p:txBody>
          <a:bodyPr/>
          <a:lstStyle/>
          <a:p>
            <a:r>
              <a:rPr lang="en-US" dirty="0"/>
              <a:t>Lab 4 – Black Box Design 1</a:t>
            </a:r>
          </a:p>
        </p:txBody>
      </p:sp>
      <p:sp>
        <p:nvSpPr>
          <p:cNvPr id="6" name="Footer Placeholder 3"/>
          <p:cNvSpPr>
            <a:spLocks noGrp="1"/>
          </p:cNvSpPr>
          <p:nvPr>
            <p:ph type="ftr" sz="quarter" idx="11"/>
          </p:nvPr>
        </p:nvSpPr>
        <p:spPr>
          <a:xfrm>
            <a:off x="2572279" y="6569075"/>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51856" y="6552931"/>
            <a:ext cx="551167" cy="365125"/>
          </a:xfrm>
        </p:spPr>
        <p:txBody>
          <a:bodyPr/>
          <a:lstStyle/>
          <a:p>
            <a:r>
              <a:rPr lang="en-US" dirty="0" smtClean="0"/>
              <a:t>24</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536" y="1636257"/>
            <a:ext cx="4819650" cy="4238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9" name="Chart 1"/>
          <p:cNvGraphicFramePr>
            <a:graphicFrameLocks/>
          </p:cNvGraphicFramePr>
          <p:nvPr>
            <p:extLst>
              <p:ext uri="{D42A27DB-BD31-4B8C-83A1-F6EECF244321}">
                <p14:modId xmlns:p14="http://schemas.microsoft.com/office/powerpoint/2010/main" val="1235765215"/>
              </p:ext>
            </p:extLst>
          </p:nvPr>
        </p:nvGraphicFramePr>
        <p:xfrm>
          <a:off x="6505575" y="1717902"/>
          <a:ext cx="5686425" cy="3595688"/>
        </p:xfrm>
        <a:graphic>
          <a:graphicData uri="http://schemas.openxmlformats.org/drawingml/2006/chart">
            <c:chart xmlns:c="http://schemas.openxmlformats.org/drawingml/2006/chart" xmlns:r="http://schemas.openxmlformats.org/officeDocument/2006/relationships" r:id="rId3"/>
          </a:graphicData>
        </a:graphic>
      </p:graphicFrame>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49106" y="1216134"/>
            <a:ext cx="1514475" cy="981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97186" y="1216134"/>
            <a:ext cx="1374364" cy="54544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71550" y="5019330"/>
            <a:ext cx="1313071" cy="16512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631348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u="sng" dirty="0" smtClean="0">
                <a:effectLst>
                  <a:outerShdw blurRad="38100" dist="38100" dir="2700000" algn="tl">
                    <a:srgbClr val="000000">
                      <a:alpha val="43137"/>
                    </a:srgbClr>
                  </a:outerShdw>
                </a:effectLst>
              </a:rPr>
              <a:t>Summary</a:t>
            </a:r>
          </a:p>
          <a:p>
            <a:pPr lvl="1"/>
            <a:r>
              <a:rPr lang="en-US" dirty="0" smtClean="0"/>
              <a:t>In this lab I learned how to apply ohms law in order to calculate total resistance when only given the current and voltage. I also learned the relationship between current and resistance through the graph created in excel.  I now know how to use a digital multimeter at a basic level and have a firmer understanding of series circuits.</a:t>
            </a:r>
          </a:p>
        </p:txBody>
      </p:sp>
      <p:sp>
        <p:nvSpPr>
          <p:cNvPr id="4" name="Footer Placeholder 3"/>
          <p:cNvSpPr>
            <a:spLocks noGrp="1"/>
          </p:cNvSpPr>
          <p:nvPr>
            <p:ph type="ftr" sz="quarter" idx="11"/>
          </p:nvPr>
        </p:nvSpPr>
        <p:spPr>
          <a:xfrm>
            <a:off x="2572279" y="6569080"/>
            <a:ext cx="7084177" cy="365125"/>
          </a:xfrm>
        </p:spPr>
        <p:txBody>
          <a:bodyPr/>
          <a:lstStyle/>
          <a:p>
            <a:r>
              <a:rPr lang="en-US" dirty="0" smtClean="0"/>
              <a:t>EECT 111  Lab Notebook</a:t>
            </a:r>
            <a:endParaRPr lang="en-US" dirty="0"/>
          </a:p>
        </p:txBody>
      </p:sp>
      <p:sp>
        <p:nvSpPr>
          <p:cNvPr id="5" name="Slide Number Placeholder 4"/>
          <p:cNvSpPr>
            <a:spLocks noGrp="1"/>
          </p:cNvSpPr>
          <p:nvPr>
            <p:ph type="sldNum" sz="quarter" idx="12"/>
          </p:nvPr>
        </p:nvSpPr>
        <p:spPr>
          <a:xfrm>
            <a:off x="10951856" y="6552936"/>
            <a:ext cx="551167" cy="365125"/>
          </a:xfrm>
        </p:spPr>
        <p:txBody>
          <a:bodyPr/>
          <a:lstStyle/>
          <a:p>
            <a:r>
              <a:rPr lang="en-US" dirty="0" smtClean="0"/>
              <a:t>25</a:t>
            </a:r>
            <a:endParaRPr lang="en-US" dirty="0"/>
          </a:p>
        </p:txBody>
      </p:sp>
      <p:sp>
        <p:nvSpPr>
          <p:cNvPr id="6" name="Title 1"/>
          <p:cNvSpPr txBox="1">
            <a:spLocks/>
          </p:cNvSpPr>
          <p:nvPr/>
        </p:nvSpPr>
        <p:spPr>
          <a:xfrm>
            <a:off x="1636711" y="838200"/>
            <a:ext cx="10018713" cy="1752599"/>
          </a:xfrm>
          <a:prstGeom prst="rect">
            <a:avLst/>
          </a:prstGeom>
          <a:effectLst/>
        </p:spPr>
        <p:txBody>
          <a:bodyPr vert="horz" lIns="91440" tIns="45720" rIns="91440" bIns="45720" rtlCol="0" anchor="ctr">
            <a:normAutofit/>
          </a:bodyPr>
          <a:lst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t>Lab 4 – Black Box Design 1</a:t>
            </a:r>
          </a:p>
        </p:txBody>
      </p:sp>
    </p:spTree>
    <p:extLst>
      <p:ext uri="{BB962C8B-B14F-4D97-AF65-F5344CB8AC3E}">
        <p14:creationId xmlns:p14="http://schemas.microsoft.com/office/powerpoint/2010/main" val="239742473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484311" y="2562731"/>
            <a:ext cx="10018713" cy="1752599"/>
          </a:xfrm>
        </p:spPr>
        <p:txBody>
          <a:bodyPr>
            <a:normAutofit fontScale="90000"/>
          </a:bodyPr>
          <a:lstStyle/>
          <a:p>
            <a:r>
              <a:rPr lang="en-US" sz="7200" dirty="0" smtClean="0"/>
              <a:t>Lab 5 – MEMS Variable Resistor</a:t>
            </a:r>
            <a:endParaRPr lang="en-US" sz="7200" dirty="0"/>
          </a:p>
        </p:txBody>
      </p:sp>
      <p:sp>
        <p:nvSpPr>
          <p:cNvPr id="5" name="Footer Placeholder 3"/>
          <p:cNvSpPr>
            <a:spLocks noGrp="1"/>
          </p:cNvSpPr>
          <p:nvPr>
            <p:ph type="ftr" sz="quarter" idx="11"/>
          </p:nvPr>
        </p:nvSpPr>
        <p:spPr>
          <a:xfrm>
            <a:off x="2572279" y="6573081"/>
            <a:ext cx="7084177" cy="365125"/>
          </a:xfrm>
        </p:spPr>
        <p:txBody>
          <a:bodyPr/>
          <a:lstStyle/>
          <a:p>
            <a:r>
              <a:rPr lang="en-US" dirty="0" smtClean="0"/>
              <a:t>EECT 111 Lab Notebook</a:t>
            </a:r>
            <a:endParaRPr lang="en-US" dirty="0"/>
          </a:p>
        </p:txBody>
      </p:sp>
      <p:sp>
        <p:nvSpPr>
          <p:cNvPr id="6" name="Slide Number Placeholder 4"/>
          <p:cNvSpPr>
            <a:spLocks noGrp="1"/>
          </p:cNvSpPr>
          <p:nvPr>
            <p:ph type="sldNum" sz="quarter" idx="12"/>
          </p:nvPr>
        </p:nvSpPr>
        <p:spPr>
          <a:xfrm>
            <a:off x="10951856" y="6556937"/>
            <a:ext cx="551167" cy="365125"/>
          </a:xfrm>
        </p:spPr>
        <p:txBody>
          <a:bodyPr/>
          <a:lstStyle/>
          <a:p>
            <a:r>
              <a:rPr lang="en-US" dirty="0" smtClean="0"/>
              <a:t>2</a:t>
            </a:r>
            <a:r>
              <a:rPr lang="en-US" dirty="0"/>
              <a:t>6</a:t>
            </a:r>
          </a:p>
        </p:txBody>
      </p:sp>
      <p:sp>
        <p:nvSpPr>
          <p:cNvPr id="7" name="Title 1"/>
          <p:cNvSpPr txBox="1">
            <a:spLocks/>
          </p:cNvSpPr>
          <p:nvPr/>
        </p:nvSpPr>
        <p:spPr>
          <a:xfrm>
            <a:off x="1636711" y="4192815"/>
            <a:ext cx="10018713" cy="1752599"/>
          </a:xfrm>
          <a:prstGeom prst="rect">
            <a:avLst/>
          </a:prstGeom>
          <a:effectLst/>
        </p:spPr>
        <p:txBody>
          <a:bodyPr vert="horz" lIns="91440" tIns="45720" rIns="91440" bIns="45720" rtlCol="0" anchor="ctr">
            <a:normAutofit fontScale="97500"/>
          </a:bodyPr>
          <a:lst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7200" dirty="0" smtClean="0">
                <a:solidFill>
                  <a:srgbClr val="FF0000"/>
                </a:solidFill>
              </a:rPr>
              <a:t>Error 404 Lab not found</a:t>
            </a:r>
            <a:endParaRPr lang="en-US" sz="7200" dirty="0">
              <a:solidFill>
                <a:srgbClr val="FF0000"/>
              </a:solidFill>
            </a:endParaRPr>
          </a:p>
        </p:txBody>
      </p:sp>
    </p:spTree>
    <p:extLst>
      <p:ext uri="{BB962C8B-B14F-4D97-AF65-F5344CB8AC3E}">
        <p14:creationId xmlns:p14="http://schemas.microsoft.com/office/powerpoint/2010/main" val="74000379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484311" y="2562731"/>
            <a:ext cx="10018713" cy="1752599"/>
          </a:xfrm>
        </p:spPr>
        <p:txBody>
          <a:bodyPr>
            <a:normAutofit fontScale="90000"/>
          </a:bodyPr>
          <a:lstStyle/>
          <a:p>
            <a:r>
              <a:rPr lang="en-US" sz="7200" dirty="0" smtClean="0"/>
              <a:t>Lab 6 – Black Box Design 2</a:t>
            </a:r>
            <a:endParaRPr lang="en-US" sz="7200" dirty="0"/>
          </a:p>
        </p:txBody>
      </p:sp>
      <p:sp>
        <p:nvSpPr>
          <p:cNvPr id="5" name="Footer Placeholder 3"/>
          <p:cNvSpPr>
            <a:spLocks noGrp="1"/>
          </p:cNvSpPr>
          <p:nvPr>
            <p:ph type="ftr" sz="quarter" idx="11"/>
          </p:nvPr>
        </p:nvSpPr>
        <p:spPr>
          <a:xfrm>
            <a:off x="2572279" y="6573081"/>
            <a:ext cx="7084177" cy="365125"/>
          </a:xfrm>
        </p:spPr>
        <p:txBody>
          <a:bodyPr/>
          <a:lstStyle/>
          <a:p>
            <a:r>
              <a:rPr lang="en-US" dirty="0" smtClean="0"/>
              <a:t>EECT 111 Lab Notebook</a:t>
            </a:r>
            <a:endParaRPr lang="en-US" dirty="0"/>
          </a:p>
        </p:txBody>
      </p:sp>
      <p:sp>
        <p:nvSpPr>
          <p:cNvPr id="6" name="Slide Number Placeholder 4"/>
          <p:cNvSpPr>
            <a:spLocks noGrp="1"/>
          </p:cNvSpPr>
          <p:nvPr>
            <p:ph type="sldNum" sz="quarter" idx="12"/>
          </p:nvPr>
        </p:nvSpPr>
        <p:spPr>
          <a:xfrm>
            <a:off x="10951856" y="6556937"/>
            <a:ext cx="551167" cy="365125"/>
          </a:xfrm>
        </p:spPr>
        <p:txBody>
          <a:bodyPr/>
          <a:lstStyle/>
          <a:p>
            <a:r>
              <a:rPr lang="en-US" dirty="0" smtClean="0"/>
              <a:t>2</a:t>
            </a:r>
            <a:r>
              <a:rPr lang="en-US" dirty="0"/>
              <a:t>7</a:t>
            </a:r>
          </a:p>
        </p:txBody>
      </p:sp>
    </p:spTree>
    <p:extLst>
      <p:ext uri="{BB962C8B-B14F-4D97-AF65-F5344CB8AC3E}">
        <p14:creationId xmlns:p14="http://schemas.microsoft.com/office/powerpoint/2010/main" val="224830160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a:t>
            </a:r>
            <a:r>
              <a:rPr lang="en-US" dirty="0"/>
              <a:t>6</a:t>
            </a:r>
            <a:r>
              <a:rPr lang="en-US" dirty="0" smtClean="0"/>
              <a:t> – Black Box Design 2</a:t>
            </a:r>
            <a:endParaRPr lang="en-US" dirty="0"/>
          </a:p>
        </p:txBody>
      </p:sp>
      <p:sp>
        <p:nvSpPr>
          <p:cNvPr id="3" name="Content Placeholder 2"/>
          <p:cNvSpPr>
            <a:spLocks noGrp="1"/>
          </p:cNvSpPr>
          <p:nvPr>
            <p:ph idx="1"/>
          </p:nvPr>
        </p:nvSpPr>
        <p:spPr/>
        <p:txBody>
          <a:bodyPr/>
          <a:lstStyle/>
          <a:p>
            <a:r>
              <a:rPr lang="en-US" u="sng" dirty="0" smtClean="0">
                <a:effectLst>
                  <a:outerShdw blurRad="38100" dist="38100" dir="2700000" algn="tl">
                    <a:srgbClr val="000000">
                      <a:alpha val="43137"/>
                    </a:srgbClr>
                  </a:outerShdw>
                </a:effectLst>
              </a:rPr>
              <a:t>Objective</a:t>
            </a:r>
          </a:p>
          <a:p>
            <a:pPr lvl="1"/>
            <a:r>
              <a:rPr lang="en-US" dirty="0" smtClean="0"/>
              <a:t>The objective of the lab was to determine which resistors were required  to be wired in series to achieve the current displayed in the picture.  It was also required to do the same in parallel.</a:t>
            </a:r>
          </a:p>
          <a:p>
            <a:r>
              <a:rPr lang="en-US" u="sng" dirty="0" smtClean="0">
                <a:effectLst>
                  <a:outerShdw blurRad="38100" dist="38100" dir="2700000" algn="tl">
                    <a:srgbClr val="000000">
                      <a:alpha val="43137"/>
                    </a:srgbClr>
                  </a:outerShdw>
                </a:effectLst>
              </a:rPr>
              <a:t>Equipment and Material</a:t>
            </a:r>
          </a:p>
          <a:p>
            <a:pPr lvl="1"/>
            <a:r>
              <a:rPr lang="en-US" dirty="0" smtClean="0"/>
              <a:t>Jumper wires, Digital Multimeter, breadboard, DC Power Output,  Resistors: 550ohms, 330 ohms, 220 ohms, 1 kohm, 1 kohm</a:t>
            </a:r>
            <a:endParaRPr lang="en-US" dirty="0"/>
          </a:p>
        </p:txBody>
      </p:sp>
      <p:sp>
        <p:nvSpPr>
          <p:cNvPr id="4" name="Footer Placeholder 3"/>
          <p:cNvSpPr>
            <a:spLocks noGrp="1"/>
          </p:cNvSpPr>
          <p:nvPr>
            <p:ph type="ftr" sz="quarter" idx="11"/>
          </p:nvPr>
        </p:nvSpPr>
        <p:spPr>
          <a:xfrm>
            <a:off x="2572279" y="6585402"/>
            <a:ext cx="7084177" cy="365125"/>
          </a:xfrm>
        </p:spPr>
        <p:txBody>
          <a:bodyPr/>
          <a:lstStyle/>
          <a:p>
            <a:r>
              <a:rPr lang="en-US" dirty="0" smtClean="0"/>
              <a:t>EECT 111 Lab Notebook</a:t>
            </a:r>
            <a:endParaRPr lang="en-US" dirty="0"/>
          </a:p>
        </p:txBody>
      </p:sp>
      <p:sp>
        <p:nvSpPr>
          <p:cNvPr id="5" name="Slide Number Placeholder 4"/>
          <p:cNvSpPr>
            <a:spLocks noGrp="1"/>
          </p:cNvSpPr>
          <p:nvPr>
            <p:ph type="sldNum" sz="quarter" idx="12"/>
          </p:nvPr>
        </p:nvSpPr>
        <p:spPr>
          <a:xfrm>
            <a:off x="10951856" y="6569258"/>
            <a:ext cx="551167" cy="365125"/>
          </a:xfrm>
        </p:spPr>
        <p:txBody>
          <a:bodyPr/>
          <a:lstStyle/>
          <a:p>
            <a:r>
              <a:rPr lang="en-US" dirty="0" smtClean="0"/>
              <a:t>28</a:t>
            </a:r>
            <a:endParaRPr lang="en-US" dirty="0"/>
          </a:p>
        </p:txBody>
      </p:sp>
    </p:spTree>
    <p:extLst>
      <p:ext uri="{BB962C8B-B14F-4D97-AF65-F5344CB8AC3E}">
        <p14:creationId xmlns:p14="http://schemas.microsoft.com/office/powerpoint/2010/main" val="5535870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287379"/>
          </a:xfrm>
        </p:spPr>
        <p:txBody>
          <a:bodyPr/>
          <a:lstStyle/>
          <a:p>
            <a:r>
              <a:rPr lang="en-US" dirty="0" smtClean="0"/>
              <a:t>Table of Contents Cont.</a:t>
            </a:r>
            <a:endParaRPr lang="en-US" dirty="0"/>
          </a:p>
        </p:txBody>
      </p:sp>
      <p:sp>
        <p:nvSpPr>
          <p:cNvPr id="3" name="Content Placeholder 2"/>
          <p:cNvSpPr>
            <a:spLocks noGrp="1"/>
          </p:cNvSpPr>
          <p:nvPr>
            <p:ph idx="1"/>
          </p:nvPr>
        </p:nvSpPr>
        <p:spPr>
          <a:xfrm>
            <a:off x="2623300" y="1973180"/>
            <a:ext cx="8189079" cy="3818020"/>
          </a:xfrm>
        </p:spPr>
        <p:txBody>
          <a:bodyPr>
            <a:normAutofit/>
          </a:bodyPr>
          <a:lstStyle/>
          <a:p>
            <a:r>
              <a:rPr lang="en-US" dirty="0" smtClean="0"/>
              <a:t>Lab 8 – Black Box Design 3  							</a:t>
            </a:r>
            <a:r>
              <a:rPr lang="en-US" dirty="0"/>
              <a:t>	</a:t>
            </a:r>
            <a:r>
              <a:rPr lang="en-US" dirty="0" smtClean="0"/>
              <a:t>      39</a:t>
            </a:r>
          </a:p>
          <a:p>
            <a:r>
              <a:rPr lang="en-US" dirty="0" smtClean="0"/>
              <a:t>Lab 9 – Series/Parallel Resistors    						</a:t>
            </a:r>
            <a:r>
              <a:rPr lang="en-US" dirty="0"/>
              <a:t> </a:t>
            </a:r>
            <a:r>
              <a:rPr lang="en-US" dirty="0" smtClean="0"/>
              <a:t>             45</a:t>
            </a:r>
          </a:p>
          <a:p>
            <a:r>
              <a:rPr lang="en-US" dirty="0" smtClean="0"/>
              <a:t>Lab 10 – Series/Parallel Capacitors 						</a:t>
            </a:r>
            <a:r>
              <a:rPr lang="en-US" dirty="0"/>
              <a:t> </a:t>
            </a:r>
            <a:r>
              <a:rPr lang="en-US" dirty="0" smtClean="0"/>
              <a:t>     54</a:t>
            </a:r>
          </a:p>
          <a:p>
            <a:r>
              <a:rPr lang="en-US" dirty="0" smtClean="0"/>
              <a:t>Lab 11 – RC Lab												</a:t>
            </a:r>
            <a:r>
              <a:rPr lang="en-US" dirty="0"/>
              <a:t> </a:t>
            </a:r>
            <a:r>
              <a:rPr lang="en-US" dirty="0" smtClean="0"/>
              <a:t>     60</a:t>
            </a:r>
          </a:p>
          <a:p>
            <a:r>
              <a:rPr lang="en-US" dirty="0" smtClean="0"/>
              <a:t>Lab 12 – Series/Parallel Inductors						</a:t>
            </a:r>
            <a:r>
              <a:rPr lang="en-US" dirty="0"/>
              <a:t> </a:t>
            </a:r>
            <a:r>
              <a:rPr lang="en-US" dirty="0" smtClean="0"/>
              <a:t>            66</a:t>
            </a:r>
          </a:p>
          <a:p>
            <a:r>
              <a:rPr lang="en-US" dirty="0" smtClean="0"/>
              <a:t>Lab 13 – RL Lab				   								       73</a:t>
            </a:r>
          </a:p>
          <a:p>
            <a:r>
              <a:rPr lang="en-US" dirty="0" smtClean="0"/>
              <a:t>Other </a:t>
            </a:r>
            <a:r>
              <a:rPr lang="en-US" dirty="0" smtClean="0"/>
              <a:t>Work													</a:t>
            </a:r>
            <a:r>
              <a:rPr lang="en-US" dirty="0"/>
              <a:t> </a:t>
            </a:r>
            <a:r>
              <a:rPr lang="en-US" dirty="0" smtClean="0"/>
              <a:t>     </a:t>
            </a:r>
            <a:r>
              <a:rPr lang="en-US" dirty="0" smtClean="0"/>
              <a:t>80</a:t>
            </a:r>
            <a:endParaRPr lang="en-US" dirty="0"/>
          </a:p>
        </p:txBody>
      </p:sp>
      <p:sp>
        <p:nvSpPr>
          <p:cNvPr id="4" name="Content Placeholder 2"/>
          <p:cNvSpPr txBox="1">
            <a:spLocks/>
          </p:cNvSpPr>
          <p:nvPr/>
        </p:nvSpPr>
        <p:spPr>
          <a:xfrm>
            <a:off x="7058942" y="1973180"/>
            <a:ext cx="3617079" cy="3818020"/>
          </a:xfrm>
          <a:prstGeom prst="rect">
            <a:avLst/>
          </a:prstGeom>
        </p:spPr>
        <p:txBody>
          <a:bodyPr vert="horz" lIns="91440" tIns="45720" rIns="91440" bIns="45720" rtlCol="0" anchor="ctr">
            <a:norm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endParaRPr lang="en-US" dirty="0"/>
          </a:p>
        </p:txBody>
      </p:sp>
      <p:sp>
        <p:nvSpPr>
          <p:cNvPr id="5" name="Footer Placeholder 3"/>
          <p:cNvSpPr>
            <a:spLocks noGrp="1"/>
          </p:cNvSpPr>
          <p:nvPr>
            <p:ph type="ftr" sz="quarter" idx="11"/>
          </p:nvPr>
        </p:nvSpPr>
        <p:spPr>
          <a:xfrm>
            <a:off x="2572279" y="6573085"/>
            <a:ext cx="7084177" cy="365125"/>
          </a:xfrm>
        </p:spPr>
        <p:txBody>
          <a:bodyPr/>
          <a:lstStyle/>
          <a:p>
            <a:r>
              <a:rPr lang="en-US" dirty="0" smtClean="0"/>
              <a:t>EECT 111 Lab Notebook</a:t>
            </a:r>
            <a:endParaRPr lang="en-US" dirty="0"/>
          </a:p>
        </p:txBody>
      </p:sp>
      <p:sp>
        <p:nvSpPr>
          <p:cNvPr id="6" name="Slide Number Placeholder 4"/>
          <p:cNvSpPr>
            <a:spLocks noGrp="1"/>
          </p:cNvSpPr>
          <p:nvPr>
            <p:ph type="sldNum" sz="quarter" idx="12"/>
          </p:nvPr>
        </p:nvSpPr>
        <p:spPr>
          <a:xfrm>
            <a:off x="10951856" y="6556941"/>
            <a:ext cx="551168" cy="381269"/>
          </a:xfrm>
        </p:spPr>
        <p:txBody>
          <a:bodyPr/>
          <a:lstStyle/>
          <a:p>
            <a:r>
              <a:rPr lang="en-US" dirty="0"/>
              <a:t>3</a:t>
            </a:r>
          </a:p>
        </p:txBody>
      </p:sp>
    </p:spTree>
    <p:extLst>
      <p:ext uri="{BB962C8B-B14F-4D97-AF65-F5344CB8AC3E}">
        <p14:creationId xmlns:p14="http://schemas.microsoft.com/office/powerpoint/2010/main" val="107970272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6 – Black Box Design 2</a:t>
            </a:r>
          </a:p>
        </p:txBody>
      </p:sp>
      <p:sp>
        <p:nvSpPr>
          <p:cNvPr id="3" name="Content Placeholder 2"/>
          <p:cNvSpPr>
            <a:spLocks noGrp="1"/>
          </p:cNvSpPr>
          <p:nvPr>
            <p:ph idx="1"/>
          </p:nvPr>
        </p:nvSpPr>
        <p:spPr>
          <a:xfrm>
            <a:off x="1484310" y="2153652"/>
            <a:ext cx="10018713" cy="3969562"/>
          </a:xfrm>
        </p:spPr>
        <p:txBody>
          <a:bodyPr>
            <a:normAutofit fontScale="85000" lnSpcReduction="20000"/>
          </a:bodyPr>
          <a:lstStyle/>
          <a:p>
            <a:pPr marL="0" indent="0" algn="ctr">
              <a:buNone/>
            </a:pPr>
            <a:r>
              <a:rPr lang="en-US" b="1" u="sng" dirty="0" smtClean="0"/>
              <a:t>Procedure</a:t>
            </a:r>
          </a:p>
          <a:p>
            <a:r>
              <a:rPr lang="en-US" dirty="0" smtClean="0"/>
              <a:t>Created a multisim simulation to easily determine the resistors needed</a:t>
            </a:r>
          </a:p>
          <a:p>
            <a:r>
              <a:rPr lang="en-US" dirty="0" smtClean="0"/>
              <a:t>Created a excel spreadsheet to calculate which resistors are needed </a:t>
            </a:r>
          </a:p>
          <a:p>
            <a:r>
              <a:rPr lang="en-US" dirty="0" smtClean="0"/>
              <a:t>Gather the necessary materials to build the circuit</a:t>
            </a:r>
          </a:p>
          <a:p>
            <a:r>
              <a:rPr lang="en-US" dirty="0" smtClean="0"/>
              <a:t>Placed the resistors in series format </a:t>
            </a:r>
          </a:p>
          <a:p>
            <a:r>
              <a:rPr lang="en-US" dirty="0" smtClean="0"/>
              <a:t>Measured the current and it turned out to be close enough</a:t>
            </a:r>
          </a:p>
          <a:p>
            <a:r>
              <a:rPr lang="en-US" dirty="0" smtClean="0"/>
              <a:t>Record data on lab sheet</a:t>
            </a:r>
          </a:p>
          <a:p>
            <a:r>
              <a:rPr lang="en-US" dirty="0" smtClean="0"/>
              <a:t>Redesigned the circuit to be a parallel circuit</a:t>
            </a:r>
          </a:p>
          <a:p>
            <a:r>
              <a:rPr lang="en-US" dirty="0" smtClean="0"/>
              <a:t>Measured the current and received the correct data</a:t>
            </a:r>
          </a:p>
          <a:p>
            <a:r>
              <a:rPr lang="en-US" dirty="0" smtClean="0"/>
              <a:t>Recorded data to lab sheet</a:t>
            </a:r>
          </a:p>
          <a:p>
            <a:pPr marL="0" indent="0" algn="ctr">
              <a:buNone/>
            </a:pPr>
            <a:endParaRPr lang="en-US" b="1" u="sng" dirty="0" smtClean="0"/>
          </a:p>
        </p:txBody>
      </p:sp>
      <p:sp>
        <p:nvSpPr>
          <p:cNvPr id="4" name="Footer Placeholder 3"/>
          <p:cNvSpPr>
            <a:spLocks noGrp="1"/>
          </p:cNvSpPr>
          <p:nvPr>
            <p:ph type="ftr" sz="quarter" idx="11"/>
          </p:nvPr>
        </p:nvSpPr>
        <p:spPr>
          <a:xfrm>
            <a:off x="2572279" y="6585409"/>
            <a:ext cx="7084177" cy="365125"/>
          </a:xfrm>
        </p:spPr>
        <p:txBody>
          <a:bodyPr/>
          <a:lstStyle/>
          <a:p>
            <a:r>
              <a:rPr lang="en-US" dirty="0" smtClean="0"/>
              <a:t>EECT 111 Lab Notebook</a:t>
            </a:r>
            <a:endParaRPr lang="en-US" dirty="0"/>
          </a:p>
        </p:txBody>
      </p:sp>
      <p:sp>
        <p:nvSpPr>
          <p:cNvPr id="5" name="Slide Number Placeholder 4"/>
          <p:cNvSpPr>
            <a:spLocks noGrp="1"/>
          </p:cNvSpPr>
          <p:nvPr>
            <p:ph type="sldNum" sz="quarter" idx="12"/>
          </p:nvPr>
        </p:nvSpPr>
        <p:spPr>
          <a:xfrm>
            <a:off x="10951856" y="6569265"/>
            <a:ext cx="551167" cy="365125"/>
          </a:xfrm>
        </p:spPr>
        <p:txBody>
          <a:bodyPr/>
          <a:lstStyle/>
          <a:p>
            <a:r>
              <a:rPr lang="en-US" dirty="0" smtClean="0"/>
              <a:t>29</a:t>
            </a:r>
            <a:endParaRPr lang="en-US" dirty="0"/>
          </a:p>
        </p:txBody>
      </p:sp>
    </p:spTree>
    <p:extLst>
      <p:ext uri="{BB962C8B-B14F-4D97-AF65-F5344CB8AC3E}">
        <p14:creationId xmlns:p14="http://schemas.microsoft.com/office/powerpoint/2010/main" val="385140913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395" y="0"/>
            <a:ext cx="10018713" cy="1752599"/>
          </a:xfrm>
        </p:spPr>
        <p:txBody>
          <a:bodyPr/>
          <a:lstStyle/>
          <a:p>
            <a:r>
              <a:rPr lang="en-US" dirty="0"/>
              <a:t>Lab 6 – Black Box Design 2</a:t>
            </a:r>
          </a:p>
        </p:txBody>
      </p:sp>
      <p:sp>
        <p:nvSpPr>
          <p:cNvPr id="6" name="Footer Placeholder 3"/>
          <p:cNvSpPr>
            <a:spLocks noGrp="1"/>
          </p:cNvSpPr>
          <p:nvPr>
            <p:ph type="ftr" sz="quarter" idx="11"/>
          </p:nvPr>
        </p:nvSpPr>
        <p:spPr>
          <a:xfrm>
            <a:off x="2572279" y="6569075"/>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51856" y="6552931"/>
            <a:ext cx="551167" cy="365125"/>
          </a:xfrm>
        </p:spPr>
        <p:txBody>
          <a:bodyPr/>
          <a:lstStyle/>
          <a:p>
            <a:r>
              <a:rPr lang="en-US" dirty="0" smtClean="0"/>
              <a:t>30</a:t>
            </a:r>
            <a:endParaRPr lang="en-US" dirty="0"/>
          </a:p>
        </p:txBody>
      </p:sp>
      <p:pic>
        <p:nvPicPr>
          <p:cNvPr id="3074" name="Picture 2" descr="C:\Users\Ivan\Desktop\111\KIMG001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9106" y="1371600"/>
            <a:ext cx="3747404" cy="4996539"/>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2977" y="1371600"/>
            <a:ext cx="4564937" cy="49915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5012376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395" y="0"/>
            <a:ext cx="10018713" cy="1752599"/>
          </a:xfrm>
        </p:spPr>
        <p:txBody>
          <a:bodyPr/>
          <a:lstStyle/>
          <a:p>
            <a:r>
              <a:rPr lang="en-US" dirty="0"/>
              <a:t>Lab 6 – Black Box Design 2</a:t>
            </a:r>
          </a:p>
        </p:txBody>
      </p:sp>
      <p:sp>
        <p:nvSpPr>
          <p:cNvPr id="6" name="Footer Placeholder 3"/>
          <p:cNvSpPr>
            <a:spLocks noGrp="1"/>
          </p:cNvSpPr>
          <p:nvPr>
            <p:ph type="ftr" sz="quarter" idx="11"/>
          </p:nvPr>
        </p:nvSpPr>
        <p:spPr>
          <a:xfrm>
            <a:off x="2572279" y="6569075"/>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51856" y="6552931"/>
            <a:ext cx="551167" cy="365125"/>
          </a:xfrm>
        </p:spPr>
        <p:txBody>
          <a:bodyPr/>
          <a:lstStyle/>
          <a:p>
            <a:r>
              <a:rPr lang="en-US" dirty="0" smtClean="0"/>
              <a:t>31</a:t>
            </a:r>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1932" y="1727427"/>
            <a:ext cx="8096250" cy="3762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3" name="Tabela 2"/>
          <p:cNvGraphicFramePr>
            <a:graphicFrameLocks noGrp="1"/>
          </p:cNvGraphicFramePr>
          <p:nvPr>
            <p:extLst>
              <p:ext uri="{D42A27DB-BD31-4B8C-83A1-F6EECF244321}">
                <p14:modId xmlns:p14="http://schemas.microsoft.com/office/powerpoint/2010/main" val="127405804"/>
              </p:ext>
            </p:extLst>
          </p:nvPr>
        </p:nvGraphicFramePr>
        <p:xfrm>
          <a:off x="2781300" y="4620986"/>
          <a:ext cx="1828800" cy="1143000"/>
        </p:xfrm>
        <a:graphic>
          <a:graphicData uri="http://schemas.openxmlformats.org/drawingml/2006/table">
            <a:tbl>
              <a:tblPr>
                <a:tableStyleId>{5C22544A-7EE6-4342-B048-85BDC9FD1C3A}</a:tableStyleId>
              </a:tblPr>
              <a:tblGrid>
                <a:gridCol w="609600"/>
                <a:gridCol w="609600"/>
                <a:gridCol w="609600"/>
              </a:tblGrid>
              <a:tr h="190500">
                <a:tc>
                  <a:txBody>
                    <a:bodyPr/>
                    <a:lstStyle/>
                    <a:p>
                      <a:pPr algn="l" fontAlgn="b"/>
                      <a:endParaRPr lang="en-US" sz="1100" b="0" i="0" u="none" strike="noStrike">
                        <a:solidFill>
                          <a:srgbClr val="000000"/>
                        </a:solidFill>
                        <a:effectLst/>
                        <a:latin typeface="Calibri"/>
                      </a:endParaRPr>
                    </a:p>
                  </a:txBody>
                  <a:tcPr marL="9525" marR="9525" marT="9525" marB="0" anchor="b"/>
                </a:tc>
                <a:tc>
                  <a:txBody>
                    <a:bodyPr/>
                    <a:lstStyle/>
                    <a:p>
                      <a:pPr algn="l" fontAlgn="b"/>
                      <a:r>
                        <a:rPr lang="en-US" sz="1100" u="none" strike="noStrike">
                          <a:effectLst/>
                        </a:rPr>
                        <a:t>Values</a:t>
                      </a:r>
                      <a:endParaRPr lang="en-US" sz="1100" b="0" i="0" u="none" strike="noStrike">
                        <a:solidFill>
                          <a:srgbClr val="000000"/>
                        </a:solidFill>
                        <a:effectLst/>
                        <a:latin typeface="Calibri"/>
                      </a:endParaRPr>
                    </a:p>
                  </a:txBody>
                  <a:tcPr marL="9525" marR="9525" marT="9525" marB="0" anchor="b"/>
                </a:tc>
                <a:tc>
                  <a:txBody>
                    <a:bodyPr/>
                    <a:lstStyle/>
                    <a:p>
                      <a:pPr algn="l" fontAlgn="b"/>
                      <a:endParaRPr lang="en-US" sz="1100" b="0" i="0" u="none" strike="noStrike">
                        <a:solidFill>
                          <a:srgbClr val="000000"/>
                        </a:solidFill>
                        <a:effectLst/>
                        <a:latin typeface="Calibri"/>
                      </a:endParaRPr>
                    </a:p>
                  </a:txBody>
                  <a:tcPr marL="9525" marR="9525" marT="9525" marB="0" anchor="b"/>
                </a:tc>
              </a:tr>
              <a:tr h="190500">
                <a:tc>
                  <a:txBody>
                    <a:bodyPr/>
                    <a:lstStyle/>
                    <a:p>
                      <a:pPr algn="l" fontAlgn="b"/>
                      <a:r>
                        <a:rPr lang="en-US" sz="1100" u="none" strike="noStrike">
                          <a:effectLst/>
                        </a:rPr>
                        <a:t>V1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9</a:t>
                      </a:r>
                      <a:endParaRPr lang="en-US" sz="1100" b="0" i="0" u="none" strike="noStrike">
                        <a:solidFill>
                          <a:srgbClr val="000000"/>
                        </a:solidFill>
                        <a:effectLst/>
                        <a:latin typeface="Calibri"/>
                      </a:endParaRPr>
                    </a:p>
                  </a:txBody>
                  <a:tcPr marL="9525" marR="9525" marT="9525" marB="0" anchor="b"/>
                </a:tc>
                <a:tc>
                  <a:txBody>
                    <a:bodyPr/>
                    <a:lstStyle/>
                    <a:p>
                      <a:pPr algn="l" fontAlgn="b"/>
                      <a:r>
                        <a:rPr lang="en-US" sz="1100" u="none" strike="noStrike">
                          <a:effectLst/>
                        </a:rPr>
                        <a:t>V</a:t>
                      </a:r>
                      <a:endParaRPr lang="en-US" sz="1100" b="0" i="0" u="none" strike="noStrike">
                        <a:solidFill>
                          <a:srgbClr val="000000"/>
                        </a:solidFill>
                        <a:effectLst/>
                        <a:latin typeface="Calibri"/>
                      </a:endParaRPr>
                    </a:p>
                  </a:txBody>
                  <a:tcPr marL="9525" marR="9525" marT="9525" marB="0" anchor="b"/>
                </a:tc>
              </a:tr>
              <a:tr h="190500">
                <a:tc>
                  <a:txBody>
                    <a:bodyPr/>
                    <a:lstStyle/>
                    <a:p>
                      <a:pPr algn="l" fontAlgn="b"/>
                      <a:r>
                        <a:rPr lang="en-US" sz="1100" u="none" strike="noStrike">
                          <a:effectLst/>
                        </a:rPr>
                        <a:t>IT =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18.0E-3</a:t>
                      </a:r>
                      <a:endParaRPr lang="en-US" sz="1100" b="0" i="0" u="none" strike="noStrike">
                        <a:solidFill>
                          <a:srgbClr val="000000"/>
                        </a:solidFill>
                        <a:effectLst/>
                        <a:latin typeface="Calibri"/>
                      </a:endParaRPr>
                    </a:p>
                  </a:txBody>
                  <a:tcPr marL="9525" marR="9525" marT="9525" marB="0" anchor="b"/>
                </a:tc>
                <a:tc>
                  <a:txBody>
                    <a:bodyPr/>
                    <a:lstStyle/>
                    <a:p>
                      <a:pPr algn="l" fontAlgn="b"/>
                      <a:r>
                        <a:rPr lang="en-US" sz="1100" u="none" strike="noStrike">
                          <a:effectLst/>
                        </a:rPr>
                        <a:t>A</a:t>
                      </a:r>
                      <a:endParaRPr lang="en-US" sz="1100" b="0" i="0" u="none" strike="noStrike">
                        <a:solidFill>
                          <a:srgbClr val="000000"/>
                        </a:solidFill>
                        <a:effectLst/>
                        <a:latin typeface="Calibri"/>
                      </a:endParaRPr>
                    </a:p>
                  </a:txBody>
                  <a:tcPr marL="9525" marR="9525" marT="9525" marB="0" anchor="b"/>
                </a:tc>
              </a:tr>
              <a:tr h="190500">
                <a:tc>
                  <a:txBody>
                    <a:bodyPr/>
                    <a:lstStyle/>
                    <a:p>
                      <a:pPr algn="l" fontAlgn="b"/>
                      <a:r>
                        <a:rPr lang="en-US" sz="1100" u="none" strike="noStrike">
                          <a:effectLst/>
                        </a:rPr>
                        <a:t>RT =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500</a:t>
                      </a:r>
                      <a:endParaRPr lang="en-US" sz="1100" b="0" i="0" u="none" strike="noStrike">
                        <a:solidFill>
                          <a:srgbClr val="000000"/>
                        </a:solidFill>
                        <a:effectLst/>
                        <a:latin typeface="Calibri"/>
                      </a:endParaRPr>
                    </a:p>
                  </a:txBody>
                  <a:tcPr marL="9525" marR="9525" marT="9525" marB="0" anchor="b"/>
                </a:tc>
                <a:tc>
                  <a:txBody>
                    <a:bodyPr/>
                    <a:lstStyle/>
                    <a:p>
                      <a:pPr algn="l" fontAlgn="b"/>
                      <a:r>
                        <a:rPr lang="el-GR" sz="1100" u="none" strike="noStrike">
                          <a:effectLst/>
                        </a:rPr>
                        <a:t>Ω</a:t>
                      </a:r>
                      <a:endParaRPr lang="el-GR" sz="1100" b="0" i="0" u="none" strike="noStrike">
                        <a:solidFill>
                          <a:srgbClr val="000000"/>
                        </a:solidFill>
                        <a:effectLst/>
                        <a:latin typeface="Calibri"/>
                      </a:endParaRPr>
                    </a:p>
                  </a:txBody>
                  <a:tcPr marL="9525" marR="9525" marT="9525" marB="0" anchor="b"/>
                </a:tc>
              </a:tr>
              <a:tr h="190500">
                <a:tc>
                  <a:txBody>
                    <a:bodyPr/>
                    <a:lstStyle/>
                    <a:p>
                      <a:pPr algn="l" fontAlgn="b"/>
                      <a:r>
                        <a:rPr lang="en-US" sz="1100" u="none" strike="noStrike">
                          <a:effectLst/>
                        </a:rPr>
                        <a:t>R1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250</a:t>
                      </a:r>
                      <a:endParaRPr lang="en-US" sz="1100" b="0" i="0" u="none" strike="noStrike">
                        <a:solidFill>
                          <a:srgbClr val="000000"/>
                        </a:solidFill>
                        <a:effectLst/>
                        <a:latin typeface="Calibri"/>
                      </a:endParaRPr>
                    </a:p>
                  </a:txBody>
                  <a:tcPr marL="9525" marR="9525" marT="9525" marB="0" anchor="b"/>
                </a:tc>
                <a:tc>
                  <a:txBody>
                    <a:bodyPr/>
                    <a:lstStyle/>
                    <a:p>
                      <a:pPr algn="l" fontAlgn="b"/>
                      <a:r>
                        <a:rPr lang="el-GR" sz="1100" u="none" strike="noStrike">
                          <a:effectLst/>
                        </a:rPr>
                        <a:t>Ω</a:t>
                      </a:r>
                      <a:endParaRPr lang="el-GR" sz="1100" b="0" i="0" u="none" strike="noStrike">
                        <a:solidFill>
                          <a:srgbClr val="000000"/>
                        </a:solidFill>
                        <a:effectLst/>
                        <a:latin typeface="Calibri"/>
                      </a:endParaRPr>
                    </a:p>
                  </a:txBody>
                  <a:tcPr marL="9525" marR="9525" marT="9525" marB="0" anchor="b"/>
                </a:tc>
              </a:tr>
              <a:tr h="190500">
                <a:tc>
                  <a:txBody>
                    <a:bodyPr/>
                    <a:lstStyle/>
                    <a:p>
                      <a:pPr algn="l" fontAlgn="b"/>
                      <a:r>
                        <a:rPr lang="en-US" sz="1100" u="none" strike="noStrike">
                          <a:effectLst/>
                        </a:rPr>
                        <a:t>R2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250</a:t>
                      </a:r>
                      <a:endParaRPr lang="en-US" sz="1100" b="0" i="0" u="none" strike="noStrike">
                        <a:solidFill>
                          <a:srgbClr val="000000"/>
                        </a:solidFill>
                        <a:effectLst/>
                        <a:latin typeface="Calibri"/>
                      </a:endParaRPr>
                    </a:p>
                  </a:txBody>
                  <a:tcPr marL="9525" marR="9525" marT="9525" marB="0" anchor="b"/>
                </a:tc>
                <a:tc>
                  <a:txBody>
                    <a:bodyPr/>
                    <a:lstStyle/>
                    <a:p>
                      <a:pPr algn="l" fontAlgn="b"/>
                      <a:r>
                        <a:rPr lang="el-GR" sz="1100" u="none" strike="noStrike" dirty="0">
                          <a:effectLst/>
                        </a:rPr>
                        <a:t>Ω</a:t>
                      </a:r>
                      <a:endParaRPr lang="el-GR" sz="1100" b="0" i="0" u="none" strike="noStrike" dirty="0">
                        <a:solidFill>
                          <a:srgbClr val="000000"/>
                        </a:solidFill>
                        <a:effectLst/>
                        <a:latin typeface="Calibri"/>
                      </a:endParaRPr>
                    </a:p>
                  </a:txBody>
                  <a:tcPr marL="9525" marR="9525" marT="9525" marB="0" anchor="b"/>
                </a:tc>
              </a:tr>
            </a:tbl>
          </a:graphicData>
        </a:graphic>
      </p:graphicFrame>
      <p:graphicFrame>
        <p:nvGraphicFramePr>
          <p:cNvPr id="4" name="Tabela 3"/>
          <p:cNvGraphicFramePr>
            <a:graphicFrameLocks noGrp="1"/>
          </p:cNvGraphicFramePr>
          <p:nvPr>
            <p:extLst>
              <p:ext uri="{D42A27DB-BD31-4B8C-83A1-F6EECF244321}">
                <p14:modId xmlns:p14="http://schemas.microsoft.com/office/powerpoint/2010/main" val="3796735546"/>
              </p:ext>
            </p:extLst>
          </p:nvPr>
        </p:nvGraphicFramePr>
        <p:xfrm>
          <a:off x="7124700" y="4686300"/>
          <a:ext cx="1828800" cy="1143000"/>
        </p:xfrm>
        <a:graphic>
          <a:graphicData uri="http://schemas.openxmlformats.org/drawingml/2006/table">
            <a:tbl>
              <a:tblPr>
                <a:tableStyleId>{5C22544A-7EE6-4342-B048-85BDC9FD1C3A}</a:tableStyleId>
              </a:tblPr>
              <a:tblGrid>
                <a:gridCol w="609600"/>
                <a:gridCol w="609600"/>
                <a:gridCol w="609600"/>
              </a:tblGrid>
              <a:tr h="190500">
                <a:tc>
                  <a:txBody>
                    <a:bodyPr/>
                    <a:lstStyle/>
                    <a:p>
                      <a:pPr algn="l" fontAlgn="b"/>
                      <a:endParaRPr lang="en-US" sz="1100" b="0" i="0" u="none" strike="noStrike">
                        <a:solidFill>
                          <a:srgbClr val="000000"/>
                        </a:solidFill>
                        <a:effectLst/>
                        <a:latin typeface="Calibri"/>
                      </a:endParaRPr>
                    </a:p>
                  </a:txBody>
                  <a:tcPr marL="9525" marR="9525" marT="9525" marB="0" anchor="b"/>
                </a:tc>
                <a:tc>
                  <a:txBody>
                    <a:bodyPr/>
                    <a:lstStyle/>
                    <a:p>
                      <a:pPr algn="l" fontAlgn="b"/>
                      <a:r>
                        <a:rPr lang="en-US" sz="1100" u="none" strike="noStrike">
                          <a:effectLst/>
                        </a:rPr>
                        <a:t>Values</a:t>
                      </a:r>
                      <a:endParaRPr lang="en-US" sz="1100" b="0" i="0" u="none" strike="noStrike">
                        <a:solidFill>
                          <a:srgbClr val="000000"/>
                        </a:solidFill>
                        <a:effectLst/>
                        <a:latin typeface="Calibri"/>
                      </a:endParaRPr>
                    </a:p>
                  </a:txBody>
                  <a:tcPr marL="9525" marR="9525" marT="9525" marB="0" anchor="b"/>
                </a:tc>
                <a:tc>
                  <a:txBody>
                    <a:bodyPr/>
                    <a:lstStyle/>
                    <a:p>
                      <a:pPr algn="l" fontAlgn="b"/>
                      <a:endParaRPr lang="en-US" sz="1100" b="0" i="0" u="none" strike="noStrike">
                        <a:solidFill>
                          <a:srgbClr val="000000"/>
                        </a:solidFill>
                        <a:effectLst/>
                        <a:latin typeface="Calibri"/>
                      </a:endParaRPr>
                    </a:p>
                  </a:txBody>
                  <a:tcPr marL="9525" marR="9525" marT="9525" marB="0" anchor="b"/>
                </a:tc>
              </a:tr>
              <a:tr h="190500">
                <a:tc>
                  <a:txBody>
                    <a:bodyPr/>
                    <a:lstStyle/>
                    <a:p>
                      <a:pPr algn="l" fontAlgn="b"/>
                      <a:r>
                        <a:rPr lang="en-US" sz="1100" u="none" strike="noStrike">
                          <a:effectLst/>
                        </a:rPr>
                        <a:t>V1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9</a:t>
                      </a:r>
                      <a:endParaRPr lang="en-US" sz="1100" b="0" i="0" u="none" strike="noStrike">
                        <a:solidFill>
                          <a:srgbClr val="000000"/>
                        </a:solidFill>
                        <a:effectLst/>
                        <a:latin typeface="Calibri"/>
                      </a:endParaRPr>
                    </a:p>
                  </a:txBody>
                  <a:tcPr marL="9525" marR="9525" marT="9525" marB="0" anchor="b"/>
                </a:tc>
                <a:tc>
                  <a:txBody>
                    <a:bodyPr/>
                    <a:lstStyle/>
                    <a:p>
                      <a:pPr algn="l" fontAlgn="b"/>
                      <a:r>
                        <a:rPr lang="en-US" sz="1100" u="none" strike="noStrike">
                          <a:effectLst/>
                        </a:rPr>
                        <a:t>V</a:t>
                      </a:r>
                      <a:endParaRPr lang="en-US" sz="1100" b="0" i="0" u="none" strike="noStrike">
                        <a:solidFill>
                          <a:srgbClr val="000000"/>
                        </a:solidFill>
                        <a:effectLst/>
                        <a:latin typeface="Calibri"/>
                      </a:endParaRPr>
                    </a:p>
                  </a:txBody>
                  <a:tcPr marL="9525" marR="9525" marT="9525" marB="0" anchor="b"/>
                </a:tc>
              </a:tr>
              <a:tr h="190500">
                <a:tc>
                  <a:txBody>
                    <a:bodyPr/>
                    <a:lstStyle/>
                    <a:p>
                      <a:pPr algn="l" fontAlgn="b"/>
                      <a:r>
                        <a:rPr lang="en-US" sz="1100" u="none" strike="noStrike">
                          <a:effectLst/>
                        </a:rPr>
                        <a:t>IT =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18.0E-3</a:t>
                      </a:r>
                      <a:endParaRPr lang="en-US" sz="1100" b="0" i="0" u="none" strike="noStrike">
                        <a:solidFill>
                          <a:srgbClr val="000000"/>
                        </a:solidFill>
                        <a:effectLst/>
                        <a:latin typeface="Calibri"/>
                      </a:endParaRPr>
                    </a:p>
                  </a:txBody>
                  <a:tcPr marL="9525" marR="9525" marT="9525" marB="0" anchor="b"/>
                </a:tc>
                <a:tc>
                  <a:txBody>
                    <a:bodyPr/>
                    <a:lstStyle/>
                    <a:p>
                      <a:pPr algn="l" fontAlgn="b"/>
                      <a:r>
                        <a:rPr lang="en-US" sz="1100" u="none" strike="noStrike">
                          <a:effectLst/>
                        </a:rPr>
                        <a:t>A</a:t>
                      </a:r>
                      <a:endParaRPr lang="en-US" sz="1100" b="0" i="0" u="none" strike="noStrike">
                        <a:solidFill>
                          <a:srgbClr val="000000"/>
                        </a:solidFill>
                        <a:effectLst/>
                        <a:latin typeface="Calibri"/>
                      </a:endParaRPr>
                    </a:p>
                  </a:txBody>
                  <a:tcPr marL="9525" marR="9525" marT="9525" marB="0" anchor="b"/>
                </a:tc>
              </a:tr>
              <a:tr h="190500">
                <a:tc>
                  <a:txBody>
                    <a:bodyPr/>
                    <a:lstStyle/>
                    <a:p>
                      <a:pPr algn="l" fontAlgn="b"/>
                      <a:r>
                        <a:rPr lang="en-US" sz="1100" u="none" strike="noStrike">
                          <a:effectLst/>
                        </a:rPr>
                        <a:t>RT =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500</a:t>
                      </a:r>
                      <a:endParaRPr lang="en-US" sz="1100" b="0" i="0" u="none" strike="noStrike">
                        <a:solidFill>
                          <a:srgbClr val="000000"/>
                        </a:solidFill>
                        <a:effectLst/>
                        <a:latin typeface="Calibri"/>
                      </a:endParaRPr>
                    </a:p>
                  </a:txBody>
                  <a:tcPr marL="9525" marR="9525" marT="9525" marB="0" anchor="b"/>
                </a:tc>
                <a:tc>
                  <a:txBody>
                    <a:bodyPr/>
                    <a:lstStyle/>
                    <a:p>
                      <a:pPr algn="l" fontAlgn="b"/>
                      <a:r>
                        <a:rPr lang="el-GR" sz="1100" u="none" strike="noStrike">
                          <a:effectLst/>
                        </a:rPr>
                        <a:t>Ω</a:t>
                      </a:r>
                      <a:endParaRPr lang="el-GR" sz="1100" b="0" i="0" u="none" strike="noStrike">
                        <a:solidFill>
                          <a:srgbClr val="000000"/>
                        </a:solidFill>
                        <a:effectLst/>
                        <a:latin typeface="Calibri"/>
                      </a:endParaRPr>
                    </a:p>
                  </a:txBody>
                  <a:tcPr marL="9525" marR="9525" marT="9525" marB="0" anchor="b"/>
                </a:tc>
              </a:tr>
              <a:tr h="190500">
                <a:tc>
                  <a:txBody>
                    <a:bodyPr/>
                    <a:lstStyle/>
                    <a:p>
                      <a:pPr algn="l" fontAlgn="b"/>
                      <a:r>
                        <a:rPr lang="en-US" sz="1100" u="none" strike="noStrike">
                          <a:effectLst/>
                        </a:rPr>
                        <a:t>R1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1.0E+3</a:t>
                      </a:r>
                      <a:endParaRPr lang="en-US" sz="1100" b="0" i="0" u="none" strike="noStrike">
                        <a:solidFill>
                          <a:srgbClr val="000000"/>
                        </a:solidFill>
                        <a:effectLst/>
                        <a:latin typeface="Calibri"/>
                      </a:endParaRPr>
                    </a:p>
                  </a:txBody>
                  <a:tcPr marL="9525" marR="9525" marT="9525" marB="0" anchor="b"/>
                </a:tc>
                <a:tc>
                  <a:txBody>
                    <a:bodyPr/>
                    <a:lstStyle/>
                    <a:p>
                      <a:pPr algn="l" fontAlgn="b"/>
                      <a:r>
                        <a:rPr lang="el-GR" sz="1100" u="none" strike="noStrike">
                          <a:effectLst/>
                        </a:rPr>
                        <a:t>Ω</a:t>
                      </a:r>
                      <a:endParaRPr lang="el-GR" sz="1100" b="0" i="0" u="none" strike="noStrike">
                        <a:solidFill>
                          <a:srgbClr val="000000"/>
                        </a:solidFill>
                        <a:effectLst/>
                        <a:latin typeface="Calibri"/>
                      </a:endParaRPr>
                    </a:p>
                  </a:txBody>
                  <a:tcPr marL="9525" marR="9525" marT="9525" marB="0" anchor="b"/>
                </a:tc>
              </a:tr>
              <a:tr h="190500">
                <a:tc>
                  <a:txBody>
                    <a:bodyPr/>
                    <a:lstStyle/>
                    <a:p>
                      <a:pPr algn="l" fontAlgn="b"/>
                      <a:r>
                        <a:rPr lang="en-US" sz="1100" u="none" strike="noStrike">
                          <a:effectLst/>
                        </a:rPr>
                        <a:t>R2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1.0E+3</a:t>
                      </a:r>
                      <a:endParaRPr lang="en-US" sz="1100" b="0" i="0" u="none" strike="noStrike">
                        <a:solidFill>
                          <a:srgbClr val="000000"/>
                        </a:solidFill>
                        <a:effectLst/>
                        <a:latin typeface="Calibri"/>
                      </a:endParaRPr>
                    </a:p>
                  </a:txBody>
                  <a:tcPr marL="9525" marR="9525" marT="9525" marB="0" anchor="b"/>
                </a:tc>
                <a:tc>
                  <a:txBody>
                    <a:bodyPr/>
                    <a:lstStyle/>
                    <a:p>
                      <a:pPr algn="l" fontAlgn="b"/>
                      <a:r>
                        <a:rPr lang="el-GR" sz="1100" u="none" strike="noStrike" dirty="0">
                          <a:effectLst/>
                        </a:rPr>
                        <a:t>Ω</a:t>
                      </a:r>
                      <a:endParaRPr lang="el-GR" sz="1100" b="0" i="0" u="none" strike="noStrike" dirty="0">
                        <a:solidFill>
                          <a:srgbClr val="000000"/>
                        </a:solidFill>
                        <a:effectLst/>
                        <a:latin typeface="Calibri"/>
                      </a:endParaRPr>
                    </a:p>
                  </a:txBody>
                  <a:tcPr marL="9525" marR="9525" marT="9525" marB="0" anchor="b"/>
                </a:tc>
              </a:tr>
            </a:tbl>
          </a:graphicData>
        </a:graphic>
      </p:graphicFrame>
    </p:spTree>
    <p:extLst>
      <p:ext uri="{BB962C8B-B14F-4D97-AF65-F5344CB8AC3E}">
        <p14:creationId xmlns:p14="http://schemas.microsoft.com/office/powerpoint/2010/main" val="281163850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u="sng" dirty="0" smtClean="0">
                <a:effectLst>
                  <a:outerShdw blurRad="38100" dist="38100" dir="2700000" algn="tl">
                    <a:srgbClr val="000000">
                      <a:alpha val="43137"/>
                    </a:srgbClr>
                  </a:outerShdw>
                </a:effectLst>
              </a:rPr>
              <a:t>Summary</a:t>
            </a:r>
          </a:p>
          <a:p>
            <a:pPr lvl="1"/>
            <a:r>
              <a:rPr lang="en-US" dirty="0" smtClean="0"/>
              <a:t>In this lab I learned how to apply ohms law in order to calculate total resistance when only given the current and voltage. The difference between the lab 4 was that we did it both in parallel and series. </a:t>
            </a:r>
            <a:r>
              <a:rPr lang="en-US" dirty="0"/>
              <a:t> </a:t>
            </a:r>
            <a:r>
              <a:rPr lang="en-US" dirty="0" smtClean="0"/>
              <a:t>The only major difference was the wiring and the calculation of the total resistance. The calculation for current stayed the same.</a:t>
            </a:r>
          </a:p>
        </p:txBody>
      </p:sp>
      <p:sp>
        <p:nvSpPr>
          <p:cNvPr id="4" name="Footer Placeholder 3"/>
          <p:cNvSpPr>
            <a:spLocks noGrp="1"/>
          </p:cNvSpPr>
          <p:nvPr>
            <p:ph type="ftr" sz="quarter" idx="11"/>
          </p:nvPr>
        </p:nvSpPr>
        <p:spPr>
          <a:xfrm>
            <a:off x="2572279" y="6569080"/>
            <a:ext cx="7084177" cy="365125"/>
          </a:xfrm>
        </p:spPr>
        <p:txBody>
          <a:bodyPr/>
          <a:lstStyle/>
          <a:p>
            <a:r>
              <a:rPr lang="en-US" dirty="0" smtClean="0"/>
              <a:t>EECT 111  Lab Notebook</a:t>
            </a:r>
            <a:endParaRPr lang="en-US" dirty="0"/>
          </a:p>
        </p:txBody>
      </p:sp>
      <p:sp>
        <p:nvSpPr>
          <p:cNvPr id="5" name="Slide Number Placeholder 4"/>
          <p:cNvSpPr>
            <a:spLocks noGrp="1"/>
          </p:cNvSpPr>
          <p:nvPr>
            <p:ph type="sldNum" sz="quarter" idx="12"/>
          </p:nvPr>
        </p:nvSpPr>
        <p:spPr>
          <a:xfrm>
            <a:off x="10951856" y="6552936"/>
            <a:ext cx="551167" cy="365125"/>
          </a:xfrm>
        </p:spPr>
        <p:txBody>
          <a:bodyPr/>
          <a:lstStyle/>
          <a:p>
            <a:r>
              <a:rPr lang="en-US" dirty="0" smtClean="0"/>
              <a:t>32</a:t>
            </a:r>
            <a:endParaRPr lang="en-US" dirty="0"/>
          </a:p>
        </p:txBody>
      </p:sp>
      <p:sp>
        <p:nvSpPr>
          <p:cNvPr id="6" name="Title 1"/>
          <p:cNvSpPr txBox="1">
            <a:spLocks/>
          </p:cNvSpPr>
          <p:nvPr/>
        </p:nvSpPr>
        <p:spPr>
          <a:xfrm>
            <a:off x="1636711" y="838200"/>
            <a:ext cx="10018713" cy="1752599"/>
          </a:xfrm>
          <a:prstGeom prst="rect">
            <a:avLst/>
          </a:prstGeom>
          <a:effectLst/>
        </p:spPr>
        <p:txBody>
          <a:bodyPr vert="horz" lIns="91440" tIns="45720" rIns="91440" bIns="45720" rtlCol="0" anchor="ctr">
            <a:normAutofit/>
          </a:bodyPr>
          <a:lst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t>Lab 6 – Black Box Design 2</a:t>
            </a:r>
          </a:p>
        </p:txBody>
      </p:sp>
    </p:spTree>
    <p:extLst>
      <p:ext uri="{BB962C8B-B14F-4D97-AF65-F5344CB8AC3E}">
        <p14:creationId xmlns:p14="http://schemas.microsoft.com/office/powerpoint/2010/main" val="303446725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484311" y="2562731"/>
            <a:ext cx="10018713" cy="1752599"/>
          </a:xfrm>
        </p:spPr>
        <p:txBody>
          <a:bodyPr>
            <a:normAutofit fontScale="90000"/>
          </a:bodyPr>
          <a:lstStyle/>
          <a:p>
            <a:r>
              <a:rPr lang="en-US" sz="7200" dirty="0" smtClean="0"/>
              <a:t>Lab 7 – 4 Resistor Parallel Circuit </a:t>
            </a:r>
            <a:endParaRPr lang="en-US" sz="7200" dirty="0"/>
          </a:p>
        </p:txBody>
      </p:sp>
      <p:sp>
        <p:nvSpPr>
          <p:cNvPr id="5" name="Footer Placeholder 3"/>
          <p:cNvSpPr>
            <a:spLocks noGrp="1"/>
          </p:cNvSpPr>
          <p:nvPr>
            <p:ph type="ftr" sz="quarter" idx="11"/>
          </p:nvPr>
        </p:nvSpPr>
        <p:spPr>
          <a:xfrm>
            <a:off x="2572279" y="6573081"/>
            <a:ext cx="7084177" cy="365125"/>
          </a:xfrm>
        </p:spPr>
        <p:txBody>
          <a:bodyPr/>
          <a:lstStyle/>
          <a:p>
            <a:r>
              <a:rPr lang="en-US" dirty="0" smtClean="0"/>
              <a:t>EECT 111 Lab Notebook</a:t>
            </a:r>
            <a:endParaRPr lang="en-US" dirty="0"/>
          </a:p>
        </p:txBody>
      </p:sp>
      <p:sp>
        <p:nvSpPr>
          <p:cNvPr id="6" name="Slide Number Placeholder 4"/>
          <p:cNvSpPr>
            <a:spLocks noGrp="1"/>
          </p:cNvSpPr>
          <p:nvPr>
            <p:ph type="sldNum" sz="quarter" idx="12"/>
          </p:nvPr>
        </p:nvSpPr>
        <p:spPr>
          <a:xfrm>
            <a:off x="10951856" y="6556937"/>
            <a:ext cx="551167" cy="365125"/>
          </a:xfrm>
        </p:spPr>
        <p:txBody>
          <a:bodyPr/>
          <a:lstStyle/>
          <a:p>
            <a:r>
              <a:rPr lang="en-US" dirty="0" smtClean="0"/>
              <a:t>33</a:t>
            </a:r>
            <a:endParaRPr lang="en-US" dirty="0"/>
          </a:p>
        </p:txBody>
      </p:sp>
    </p:spTree>
    <p:extLst>
      <p:ext uri="{BB962C8B-B14F-4D97-AF65-F5344CB8AC3E}">
        <p14:creationId xmlns:p14="http://schemas.microsoft.com/office/powerpoint/2010/main" val="276293999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a:t>
            </a:r>
            <a:r>
              <a:rPr lang="en-US" dirty="0"/>
              <a:t>7</a:t>
            </a:r>
            <a:r>
              <a:rPr lang="en-US" dirty="0" smtClean="0"/>
              <a:t> – Resistor Parallel Circuit</a:t>
            </a:r>
            <a:endParaRPr lang="en-US" dirty="0"/>
          </a:p>
        </p:txBody>
      </p:sp>
      <p:sp>
        <p:nvSpPr>
          <p:cNvPr id="3" name="Content Placeholder 2"/>
          <p:cNvSpPr>
            <a:spLocks noGrp="1"/>
          </p:cNvSpPr>
          <p:nvPr>
            <p:ph idx="1"/>
          </p:nvPr>
        </p:nvSpPr>
        <p:spPr/>
        <p:txBody>
          <a:bodyPr/>
          <a:lstStyle/>
          <a:p>
            <a:r>
              <a:rPr lang="en-US" u="sng" dirty="0" smtClean="0">
                <a:effectLst>
                  <a:outerShdw blurRad="38100" dist="38100" dir="2700000" algn="tl">
                    <a:srgbClr val="000000">
                      <a:alpha val="43137"/>
                    </a:srgbClr>
                  </a:outerShdw>
                </a:effectLst>
              </a:rPr>
              <a:t>Objective</a:t>
            </a:r>
          </a:p>
          <a:p>
            <a:pPr lvl="1"/>
            <a:r>
              <a:rPr lang="en-US" dirty="0" smtClean="0"/>
              <a:t>The objective of this lab was to build a parallel circuit using predetermined resistors and to measure the total current and the specific current at certain points on the circuit.</a:t>
            </a:r>
          </a:p>
          <a:p>
            <a:r>
              <a:rPr lang="en-US" u="sng" dirty="0" smtClean="0">
                <a:effectLst>
                  <a:outerShdw blurRad="38100" dist="38100" dir="2700000" algn="tl">
                    <a:srgbClr val="000000">
                      <a:alpha val="43137"/>
                    </a:srgbClr>
                  </a:outerShdw>
                </a:effectLst>
              </a:rPr>
              <a:t>Equipment and Material</a:t>
            </a:r>
          </a:p>
          <a:p>
            <a:pPr lvl="1"/>
            <a:r>
              <a:rPr lang="en-US" dirty="0" smtClean="0"/>
              <a:t>Jumper wires, Digital Multimeter, breadboard, DC Power Output,  Resistors: 2.2 kohm, 3.3 kohm, 4.7 kohm, 4.7 kohm.</a:t>
            </a:r>
            <a:endParaRPr lang="en-US" dirty="0"/>
          </a:p>
        </p:txBody>
      </p:sp>
      <p:sp>
        <p:nvSpPr>
          <p:cNvPr id="4" name="Footer Placeholder 3"/>
          <p:cNvSpPr>
            <a:spLocks noGrp="1"/>
          </p:cNvSpPr>
          <p:nvPr>
            <p:ph type="ftr" sz="quarter" idx="11"/>
          </p:nvPr>
        </p:nvSpPr>
        <p:spPr>
          <a:xfrm>
            <a:off x="2572279" y="6585402"/>
            <a:ext cx="7084177" cy="365125"/>
          </a:xfrm>
        </p:spPr>
        <p:txBody>
          <a:bodyPr/>
          <a:lstStyle/>
          <a:p>
            <a:r>
              <a:rPr lang="en-US" dirty="0" smtClean="0"/>
              <a:t>EECT 111 Lab Notebook</a:t>
            </a:r>
            <a:endParaRPr lang="en-US" dirty="0"/>
          </a:p>
        </p:txBody>
      </p:sp>
      <p:sp>
        <p:nvSpPr>
          <p:cNvPr id="5" name="Slide Number Placeholder 4"/>
          <p:cNvSpPr>
            <a:spLocks noGrp="1"/>
          </p:cNvSpPr>
          <p:nvPr>
            <p:ph type="sldNum" sz="quarter" idx="12"/>
          </p:nvPr>
        </p:nvSpPr>
        <p:spPr>
          <a:xfrm>
            <a:off x="10951856" y="6569258"/>
            <a:ext cx="551167" cy="365125"/>
          </a:xfrm>
        </p:spPr>
        <p:txBody>
          <a:bodyPr/>
          <a:lstStyle/>
          <a:p>
            <a:r>
              <a:rPr lang="en-US" dirty="0" smtClean="0"/>
              <a:t>34</a:t>
            </a:r>
            <a:endParaRPr lang="en-US" dirty="0"/>
          </a:p>
        </p:txBody>
      </p:sp>
    </p:spTree>
    <p:extLst>
      <p:ext uri="{BB962C8B-B14F-4D97-AF65-F5344CB8AC3E}">
        <p14:creationId xmlns:p14="http://schemas.microsoft.com/office/powerpoint/2010/main" val="177987280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7 – Resistor Parallel Circuit</a:t>
            </a:r>
          </a:p>
        </p:txBody>
      </p:sp>
      <p:sp>
        <p:nvSpPr>
          <p:cNvPr id="3" name="Content Placeholder 2"/>
          <p:cNvSpPr>
            <a:spLocks noGrp="1"/>
          </p:cNvSpPr>
          <p:nvPr>
            <p:ph idx="1"/>
          </p:nvPr>
        </p:nvSpPr>
        <p:spPr>
          <a:xfrm>
            <a:off x="1484310" y="1894115"/>
            <a:ext cx="10018713" cy="4425042"/>
          </a:xfrm>
        </p:spPr>
        <p:txBody>
          <a:bodyPr>
            <a:normAutofit fontScale="92500" lnSpcReduction="10000"/>
          </a:bodyPr>
          <a:lstStyle/>
          <a:p>
            <a:pPr marL="0" indent="0" algn="ctr">
              <a:buNone/>
            </a:pPr>
            <a:r>
              <a:rPr lang="en-US" b="1" u="sng" dirty="0" smtClean="0"/>
              <a:t>Procedure</a:t>
            </a:r>
          </a:p>
          <a:p>
            <a:r>
              <a:rPr lang="en-US" dirty="0" smtClean="0"/>
              <a:t>Created a multisim simulation to find the current at certain points on the circuit and to  find the total resistance</a:t>
            </a:r>
          </a:p>
          <a:p>
            <a:r>
              <a:rPr lang="en-US" dirty="0" smtClean="0"/>
              <a:t>Created a excel spreadsheet to calculate current at certain points on the circuit and to calculate the total resistance</a:t>
            </a:r>
          </a:p>
          <a:p>
            <a:r>
              <a:rPr lang="en-US" dirty="0" smtClean="0"/>
              <a:t>Gather the necessary materials to build the circuit</a:t>
            </a:r>
          </a:p>
          <a:p>
            <a:r>
              <a:rPr lang="en-US" dirty="0" smtClean="0"/>
              <a:t>Placed the resistors in a parallel format and ran power through them</a:t>
            </a:r>
          </a:p>
          <a:p>
            <a:r>
              <a:rPr lang="en-US" dirty="0" smtClean="0"/>
              <a:t>Found the actual value of the resistors by using the multi meter</a:t>
            </a:r>
          </a:p>
          <a:p>
            <a:r>
              <a:rPr lang="en-US" dirty="0" smtClean="0"/>
              <a:t>Measured the current with the multimeter on different points on the parallel circuit</a:t>
            </a:r>
          </a:p>
          <a:p>
            <a:r>
              <a:rPr lang="en-US" dirty="0" smtClean="0"/>
              <a:t>Record data on lab sheet</a:t>
            </a:r>
          </a:p>
          <a:p>
            <a:pPr marL="0" indent="0" algn="ctr">
              <a:buNone/>
            </a:pPr>
            <a:endParaRPr lang="en-US" b="1" u="sng" dirty="0" smtClean="0"/>
          </a:p>
        </p:txBody>
      </p:sp>
      <p:sp>
        <p:nvSpPr>
          <p:cNvPr id="4" name="Footer Placeholder 3"/>
          <p:cNvSpPr>
            <a:spLocks noGrp="1"/>
          </p:cNvSpPr>
          <p:nvPr>
            <p:ph type="ftr" sz="quarter" idx="11"/>
          </p:nvPr>
        </p:nvSpPr>
        <p:spPr>
          <a:xfrm>
            <a:off x="2572279" y="6585409"/>
            <a:ext cx="7084177" cy="365125"/>
          </a:xfrm>
        </p:spPr>
        <p:txBody>
          <a:bodyPr/>
          <a:lstStyle/>
          <a:p>
            <a:r>
              <a:rPr lang="en-US" dirty="0" smtClean="0"/>
              <a:t>EECT 111 Lab Notebook</a:t>
            </a:r>
            <a:endParaRPr lang="en-US" dirty="0"/>
          </a:p>
        </p:txBody>
      </p:sp>
      <p:sp>
        <p:nvSpPr>
          <p:cNvPr id="5" name="Slide Number Placeholder 4"/>
          <p:cNvSpPr>
            <a:spLocks noGrp="1"/>
          </p:cNvSpPr>
          <p:nvPr>
            <p:ph type="sldNum" sz="quarter" idx="12"/>
          </p:nvPr>
        </p:nvSpPr>
        <p:spPr>
          <a:xfrm>
            <a:off x="10951856" y="6569265"/>
            <a:ext cx="551167" cy="365125"/>
          </a:xfrm>
        </p:spPr>
        <p:txBody>
          <a:bodyPr/>
          <a:lstStyle/>
          <a:p>
            <a:r>
              <a:rPr lang="en-US" dirty="0" smtClean="0"/>
              <a:t>35</a:t>
            </a:r>
            <a:endParaRPr lang="en-US" dirty="0"/>
          </a:p>
        </p:txBody>
      </p:sp>
    </p:spTree>
    <p:extLst>
      <p:ext uri="{BB962C8B-B14F-4D97-AF65-F5344CB8AC3E}">
        <p14:creationId xmlns:p14="http://schemas.microsoft.com/office/powerpoint/2010/main" val="113511389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395" y="0"/>
            <a:ext cx="10018713" cy="1752599"/>
          </a:xfrm>
        </p:spPr>
        <p:txBody>
          <a:bodyPr/>
          <a:lstStyle/>
          <a:p>
            <a:r>
              <a:rPr lang="en-US" dirty="0"/>
              <a:t>Lab 7 – Resistor Parallel Circuit</a:t>
            </a:r>
          </a:p>
        </p:txBody>
      </p:sp>
      <p:sp>
        <p:nvSpPr>
          <p:cNvPr id="6" name="Footer Placeholder 3"/>
          <p:cNvSpPr>
            <a:spLocks noGrp="1"/>
          </p:cNvSpPr>
          <p:nvPr>
            <p:ph type="ftr" sz="quarter" idx="11"/>
          </p:nvPr>
        </p:nvSpPr>
        <p:spPr>
          <a:xfrm>
            <a:off x="2572279" y="6569075"/>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51856" y="6552931"/>
            <a:ext cx="551167" cy="365125"/>
          </a:xfrm>
        </p:spPr>
        <p:txBody>
          <a:bodyPr/>
          <a:lstStyle/>
          <a:p>
            <a:r>
              <a:rPr lang="en-US" dirty="0" smtClean="0"/>
              <a:t>36</a:t>
            </a:r>
            <a:endParaRPr lang="en-US" dirty="0"/>
          </a:p>
        </p:txBody>
      </p:sp>
      <p:pic>
        <p:nvPicPr>
          <p:cNvPr id="1026" name="Picture 2" descr="C:\Users\Ivan\Desktop\111\KIMG002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832076" y="1991404"/>
            <a:ext cx="4958442" cy="3718832"/>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39415" y="1371598"/>
            <a:ext cx="3729638" cy="49584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2928864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395" y="0"/>
            <a:ext cx="10018713" cy="1752599"/>
          </a:xfrm>
        </p:spPr>
        <p:txBody>
          <a:bodyPr/>
          <a:lstStyle/>
          <a:p>
            <a:r>
              <a:rPr lang="en-US" dirty="0"/>
              <a:t>Lab 7 – Resistor Parallel Circuit</a:t>
            </a:r>
          </a:p>
        </p:txBody>
      </p:sp>
      <p:sp>
        <p:nvSpPr>
          <p:cNvPr id="6" name="Footer Placeholder 3"/>
          <p:cNvSpPr>
            <a:spLocks noGrp="1"/>
          </p:cNvSpPr>
          <p:nvPr>
            <p:ph type="ftr" sz="quarter" idx="11"/>
          </p:nvPr>
        </p:nvSpPr>
        <p:spPr>
          <a:xfrm>
            <a:off x="2572279" y="6569075"/>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51856" y="6552931"/>
            <a:ext cx="551167" cy="365125"/>
          </a:xfrm>
        </p:spPr>
        <p:txBody>
          <a:bodyPr/>
          <a:lstStyle/>
          <a:p>
            <a:r>
              <a:rPr lang="en-US" dirty="0" smtClean="0"/>
              <a:t>37</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18378" y="1224644"/>
            <a:ext cx="4963703" cy="2579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04483" y="3803923"/>
            <a:ext cx="6366088" cy="23896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47108" y="4075872"/>
            <a:ext cx="1857375" cy="1657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3" name="Tabela 2"/>
          <p:cNvGraphicFramePr>
            <a:graphicFrameLocks noGrp="1"/>
          </p:cNvGraphicFramePr>
          <p:nvPr>
            <p:extLst>
              <p:ext uri="{D42A27DB-BD31-4B8C-83A1-F6EECF244321}">
                <p14:modId xmlns:p14="http://schemas.microsoft.com/office/powerpoint/2010/main" val="1247633874"/>
              </p:ext>
            </p:extLst>
          </p:nvPr>
        </p:nvGraphicFramePr>
        <p:xfrm>
          <a:off x="8556171" y="5256972"/>
          <a:ext cx="1828800" cy="952500"/>
        </p:xfrm>
        <a:graphic>
          <a:graphicData uri="http://schemas.openxmlformats.org/drawingml/2006/table">
            <a:tbl>
              <a:tblPr>
                <a:tableStyleId>{5C22544A-7EE6-4342-B048-85BDC9FD1C3A}</a:tableStyleId>
              </a:tblPr>
              <a:tblGrid>
                <a:gridCol w="609600"/>
                <a:gridCol w="609600"/>
                <a:gridCol w="609600"/>
              </a:tblGrid>
              <a:tr h="190500">
                <a:tc>
                  <a:txBody>
                    <a:bodyPr/>
                    <a:lstStyle/>
                    <a:p>
                      <a:pPr algn="l" fontAlgn="b"/>
                      <a:endParaRPr lang="en-US" sz="1100" b="0" i="0" u="none" strike="noStrike" dirty="0">
                        <a:solidFill>
                          <a:srgbClr val="000000"/>
                        </a:solidFill>
                        <a:effectLst/>
                        <a:latin typeface="Calibri"/>
                      </a:endParaRPr>
                    </a:p>
                  </a:txBody>
                  <a:tcPr marL="9525" marR="9525" marT="9525" marB="0" anchor="b"/>
                </a:tc>
                <a:tc>
                  <a:txBody>
                    <a:bodyPr/>
                    <a:lstStyle/>
                    <a:p>
                      <a:pPr algn="l" fontAlgn="b"/>
                      <a:r>
                        <a:rPr lang="en-US" sz="1100" u="none" strike="noStrike">
                          <a:effectLst/>
                        </a:rPr>
                        <a:t>Values</a:t>
                      </a:r>
                      <a:endParaRPr lang="en-US" sz="1100" b="0" i="0" u="none" strike="noStrike">
                        <a:solidFill>
                          <a:srgbClr val="000000"/>
                        </a:solidFill>
                        <a:effectLst/>
                        <a:latin typeface="Calibri"/>
                      </a:endParaRPr>
                    </a:p>
                  </a:txBody>
                  <a:tcPr marL="9525" marR="9525" marT="9525" marB="0" anchor="b"/>
                </a:tc>
                <a:tc>
                  <a:txBody>
                    <a:bodyPr/>
                    <a:lstStyle/>
                    <a:p>
                      <a:pPr algn="l" fontAlgn="b"/>
                      <a:endParaRPr lang="en-US" sz="1100" b="0" i="0" u="none" strike="noStrike">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R1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2.2E+3</a:t>
                      </a:r>
                      <a:endParaRPr lang="en-US" sz="1100" b="0" i="0" u="none" strike="noStrike">
                        <a:solidFill>
                          <a:srgbClr val="000000"/>
                        </a:solidFill>
                        <a:effectLst/>
                        <a:latin typeface="Calibri"/>
                      </a:endParaRPr>
                    </a:p>
                  </a:txBody>
                  <a:tcPr marL="9525" marR="9525" marT="9525" marB="0" anchor="b"/>
                </a:tc>
                <a:tc>
                  <a:txBody>
                    <a:bodyPr/>
                    <a:lstStyle/>
                    <a:p>
                      <a:pPr algn="l" fontAlgn="b"/>
                      <a:r>
                        <a:rPr lang="el-GR" sz="1100" u="none" strike="noStrike" dirty="0">
                          <a:effectLst/>
                        </a:rPr>
                        <a:t>Ω</a:t>
                      </a:r>
                      <a:endParaRPr lang="el-GR" sz="1100" b="0" i="0" u="none" strike="noStrike" dirty="0">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R2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3.3E+3</a:t>
                      </a:r>
                      <a:endParaRPr lang="en-US" sz="1100" b="0" i="0" u="none" strike="noStrike">
                        <a:solidFill>
                          <a:srgbClr val="000000"/>
                        </a:solidFill>
                        <a:effectLst/>
                        <a:latin typeface="Calibri"/>
                      </a:endParaRPr>
                    </a:p>
                  </a:txBody>
                  <a:tcPr marL="9525" marR="9525" marT="9525" marB="0" anchor="b"/>
                </a:tc>
                <a:tc>
                  <a:txBody>
                    <a:bodyPr/>
                    <a:lstStyle/>
                    <a:p>
                      <a:pPr algn="l" fontAlgn="b"/>
                      <a:r>
                        <a:rPr lang="el-GR" sz="1100" u="none" strike="noStrike">
                          <a:effectLst/>
                        </a:rPr>
                        <a:t>Ω</a:t>
                      </a:r>
                      <a:endParaRPr lang="el-GR" sz="1100" b="0" i="0" u="none" strike="noStrike">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R3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4.7E+3</a:t>
                      </a:r>
                      <a:endParaRPr lang="en-US" sz="1100" b="0" i="0" u="none" strike="noStrike">
                        <a:solidFill>
                          <a:srgbClr val="000000"/>
                        </a:solidFill>
                        <a:effectLst/>
                        <a:latin typeface="Calibri"/>
                      </a:endParaRPr>
                    </a:p>
                  </a:txBody>
                  <a:tcPr marL="9525" marR="9525" marT="9525" marB="0" anchor="b"/>
                </a:tc>
                <a:tc>
                  <a:txBody>
                    <a:bodyPr/>
                    <a:lstStyle/>
                    <a:p>
                      <a:pPr algn="l" fontAlgn="b"/>
                      <a:r>
                        <a:rPr lang="el-GR" sz="1100" u="none" strike="noStrike">
                          <a:effectLst/>
                        </a:rPr>
                        <a:t>Ω</a:t>
                      </a:r>
                      <a:endParaRPr lang="el-GR" sz="1100" b="0" i="0" u="none" strike="noStrike">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R4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4.7E+3</a:t>
                      </a:r>
                      <a:endParaRPr lang="en-US" sz="1100" b="0" i="0" u="none" strike="noStrike">
                        <a:solidFill>
                          <a:srgbClr val="000000"/>
                        </a:solidFill>
                        <a:effectLst/>
                        <a:latin typeface="Calibri"/>
                      </a:endParaRPr>
                    </a:p>
                  </a:txBody>
                  <a:tcPr marL="9525" marR="9525" marT="9525" marB="0" anchor="b"/>
                </a:tc>
                <a:tc>
                  <a:txBody>
                    <a:bodyPr/>
                    <a:lstStyle/>
                    <a:p>
                      <a:pPr algn="l" fontAlgn="b"/>
                      <a:r>
                        <a:rPr lang="el-GR" sz="1100" u="none" strike="noStrike" dirty="0">
                          <a:effectLst/>
                        </a:rPr>
                        <a:t>Ω</a:t>
                      </a:r>
                      <a:endParaRPr lang="el-GR" sz="1100" b="0" i="0" u="none" strike="noStrike" dirty="0">
                        <a:solidFill>
                          <a:srgbClr val="000000"/>
                        </a:solidFill>
                        <a:effectLst/>
                        <a:latin typeface="Calibri"/>
                      </a:endParaRPr>
                    </a:p>
                  </a:txBody>
                  <a:tcPr marL="9525" marR="9525" marT="9525" marB="0" anchor="b"/>
                </a:tc>
              </a:tr>
            </a:tbl>
          </a:graphicData>
        </a:graphic>
      </p:graphicFrame>
      <p:graphicFrame>
        <p:nvGraphicFramePr>
          <p:cNvPr id="4" name="Tabela 3"/>
          <p:cNvGraphicFramePr>
            <a:graphicFrameLocks noGrp="1"/>
          </p:cNvGraphicFramePr>
          <p:nvPr>
            <p:extLst>
              <p:ext uri="{D42A27DB-BD31-4B8C-83A1-F6EECF244321}">
                <p14:modId xmlns:p14="http://schemas.microsoft.com/office/powerpoint/2010/main" val="2158593081"/>
              </p:ext>
            </p:extLst>
          </p:nvPr>
        </p:nvGraphicFramePr>
        <p:xfrm>
          <a:off x="2190083" y="1752284"/>
          <a:ext cx="1828800" cy="1524000"/>
        </p:xfrm>
        <a:graphic>
          <a:graphicData uri="http://schemas.openxmlformats.org/drawingml/2006/table">
            <a:tbl>
              <a:tblPr>
                <a:tableStyleId>{5C22544A-7EE6-4342-B048-85BDC9FD1C3A}</a:tableStyleId>
              </a:tblPr>
              <a:tblGrid>
                <a:gridCol w="609600"/>
                <a:gridCol w="609600"/>
                <a:gridCol w="609600"/>
              </a:tblGrid>
              <a:tr h="190500">
                <a:tc>
                  <a:txBody>
                    <a:bodyPr/>
                    <a:lstStyle/>
                    <a:p>
                      <a:pPr algn="l" fontAlgn="b"/>
                      <a:endParaRPr lang="en-US" sz="1100" b="0" i="0" u="none" strike="noStrike" dirty="0">
                        <a:solidFill>
                          <a:srgbClr val="000000"/>
                        </a:solidFill>
                        <a:effectLst/>
                        <a:latin typeface="Calibri"/>
                      </a:endParaRPr>
                    </a:p>
                  </a:txBody>
                  <a:tcPr marL="9525" marR="9525" marT="9525" marB="0" anchor="b"/>
                </a:tc>
                <a:tc>
                  <a:txBody>
                    <a:bodyPr/>
                    <a:lstStyle/>
                    <a:p>
                      <a:pPr algn="l" fontAlgn="b"/>
                      <a:r>
                        <a:rPr lang="en-US" sz="1100" u="none" strike="noStrike">
                          <a:effectLst/>
                        </a:rPr>
                        <a:t>Values</a:t>
                      </a:r>
                      <a:endParaRPr lang="en-US" sz="1100" b="0" i="0" u="none" strike="noStrike">
                        <a:solidFill>
                          <a:srgbClr val="000000"/>
                        </a:solidFill>
                        <a:effectLst/>
                        <a:latin typeface="Calibri"/>
                      </a:endParaRPr>
                    </a:p>
                  </a:txBody>
                  <a:tcPr marL="9525" marR="9525" marT="9525" marB="0" anchor="b"/>
                </a:tc>
                <a:tc>
                  <a:txBody>
                    <a:bodyPr/>
                    <a:lstStyle/>
                    <a:p>
                      <a:pPr algn="l" fontAlgn="b"/>
                      <a:endParaRPr lang="en-US" sz="1100" b="0" i="0" u="none" strike="noStrike">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V1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9</a:t>
                      </a:r>
                      <a:endParaRPr lang="en-US" sz="1100" b="0" i="0" u="none" strike="noStrike">
                        <a:solidFill>
                          <a:srgbClr val="000000"/>
                        </a:solidFill>
                        <a:effectLst/>
                        <a:latin typeface="Calibri"/>
                      </a:endParaRPr>
                    </a:p>
                  </a:txBody>
                  <a:tcPr marL="9525" marR="9525" marT="9525" marB="0" anchor="b"/>
                </a:tc>
                <a:tc>
                  <a:txBody>
                    <a:bodyPr/>
                    <a:lstStyle/>
                    <a:p>
                      <a:pPr algn="l" fontAlgn="b"/>
                      <a:r>
                        <a:rPr lang="en-US" sz="1100" u="none" strike="noStrike">
                          <a:effectLst/>
                        </a:rPr>
                        <a:t>V</a:t>
                      </a:r>
                      <a:endParaRPr lang="en-US" sz="1100" b="0" i="0" u="none" strike="noStrike">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RT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845.23</a:t>
                      </a:r>
                      <a:endParaRPr lang="en-US" sz="1100" b="0" i="0" u="none" strike="noStrike">
                        <a:solidFill>
                          <a:srgbClr val="000000"/>
                        </a:solidFill>
                        <a:effectLst/>
                        <a:latin typeface="Calibri"/>
                      </a:endParaRPr>
                    </a:p>
                  </a:txBody>
                  <a:tcPr marL="9525" marR="9525" marT="9525" marB="0" anchor="b"/>
                </a:tc>
                <a:tc>
                  <a:txBody>
                    <a:bodyPr/>
                    <a:lstStyle/>
                    <a:p>
                      <a:pPr algn="l" fontAlgn="b"/>
                      <a:r>
                        <a:rPr lang="el-GR" sz="1100" u="none" strike="noStrike">
                          <a:effectLst/>
                        </a:rPr>
                        <a:t>Ω</a:t>
                      </a:r>
                      <a:endParaRPr lang="el-GR" sz="1100" b="0" i="0" u="none" strike="noStrike">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I1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4.1E-3</a:t>
                      </a:r>
                      <a:endParaRPr lang="en-US" sz="1100" b="0" i="0" u="none" strike="noStrike">
                        <a:solidFill>
                          <a:srgbClr val="000000"/>
                        </a:solidFill>
                        <a:effectLst/>
                        <a:latin typeface="Calibri"/>
                      </a:endParaRPr>
                    </a:p>
                  </a:txBody>
                  <a:tcPr marL="9525" marR="9525" marT="9525" marB="0" anchor="b"/>
                </a:tc>
                <a:tc>
                  <a:txBody>
                    <a:bodyPr/>
                    <a:lstStyle/>
                    <a:p>
                      <a:pPr algn="l" fontAlgn="b"/>
                      <a:r>
                        <a:rPr lang="en-US" sz="1100" u="none" strike="noStrike">
                          <a:effectLst/>
                        </a:rPr>
                        <a:t>A</a:t>
                      </a:r>
                      <a:endParaRPr lang="en-US" sz="1100" b="0" i="0" u="none" strike="noStrike">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I2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2.7E-3</a:t>
                      </a:r>
                      <a:endParaRPr lang="en-US" sz="1100" b="0" i="0" u="none" strike="noStrike">
                        <a:solidFill>
                          <a:srgbClr val="000000"/>
                        </a:solidFill>
                        <a:effectLst/>
                        <a:latin typeface="Calibri"/>
                      </a:endParaRPr>
                    </a:p>
                  </a:txBody>
                  <a:tcPr marL="9525" marR="9525" marT="9525" marB="0" anchor="b"/>
                </a:tc>
                <a:tc>
                  <a:txBody>
                    <a:bodyPr/>
                    <a:lstStyle/>
                    <a:p>
                      <a:pPr algn="l" fontAlgn="b"/>
                      <a:r>
                        <a:rPr lang="en-US" sz="1100" u="none" strike="noStrike" dirty="0">
                          <a:effectLst/>
                        </a:rPr>
                        <a:t>A</a:t>
                      </a:r>
                      <a:endParaRPr lang="en-US" sz="1100" b="0" i="0" u="none" strike="noStrike" dirty="0">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I3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1.9E-3</a:t>
                      </a:r>
                      <a:endParaRPr lang="en-US" sz="1100" b="0" i="0" u="none" strike="noStrike">
                        <a:solidFill>
                          <a:srgbClr val="000000"/>
                        </a:solidFill>
                        <a:effectLst/>
                        <a:latin typeface="Calibri"/>
                      </a:endParaRPr>
                    </a:p>
                  </a:txBody>
                  <a:tcPr marL="9525" marR="9525" marT="9525" marB="0" anchor="b"/>
                </a:tc>
                <a:tc>
                  <a:txBody>
                    <a:bodyPr/>
                    <a:lstStyle/>
                    <a:p>
                      <a:pPr algn="l" fontAlgn="b"/>
                      <a:r>
                        <a:rPr lang="en-US" sz="1100" u="none" strike="noStrike">
                          <a:effectLst/>
                        </a:rPr>
                        <a:t>A</a:t>
                      </a:r>
                      <a:endParaRPr lang="en-US" sz="1100" b="0" i="0" u="none" strike="noStrike">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I4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1.9E-3</a:t>
                      </a:r>
                      <a:endParaRPr lang="en-US" sz="1100" b="0" i="0" u="none" strike="noStrike">
                        <a:solidFill>
                          <a:srgbClr val="000000"/>
                        </a:solidFill>
                        <a:effectLst/>
                        <a:latin typeface="Calibri"/>
                      </a:endParaRPr>
                    </a:p>
                  </a:txBody>
                  <a:tcPr marL="9525" marR="9525" marT="9525" marB="0" anchor="b"/>
                </a:tc>
                <a:tc>
                  <a:txBody>
                    <a:bodyPr/>
                    <a:lstStyle/>
                    <a:p>
                      <a:pPr algn="l" fontAlgn="b"/>
                      <a:r>
                        <a:rPr lang="en-US" sz="1100" u="none" strike="noStrike">
                          <a:effectLst/>
                        </a:rPr>
                        <a:t>A</a:t>
                      </a:r>
                      <a:endParaRPr lang="en-US" sz="1100" b="0" i="0" u="none" strike="noStrike">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IT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10.6E-3</a:t>
                      </a:r>
                      <a:endParaRPr lang="en-US" sz="1100" b="0" i="0" u="none" strike="noStrike">
                        <a:solidFill>
                          <a:srgbClr val="000000"/>
                        </a:solidFill>
                        <a:effectLst/>
                        <a:latin typeface="Calibri"/>
                      </a:endParaRPr>
                    </a:p>
                  </a:txBody>
                  <a:tcPr marL="9525" marR="9525" marT="9525" marB="0" anchor="b"/>
                </a:tc>
                <a:tc>
                  <a:txBody>
                    <a:bodyPr/>
                    <a:lstStyle/>
                    <a:p>
                      <a:pPr algn="l" fontAlgn="b"/>
                      <a:r>
                        <a:rPr lang="en-US" sz="1100" u="none" strike="noStrike" dirty="0">
                          <a:effectLst/>
                        </a:rPr>
                        <a:t>A</a:t>
                      </a:r>
                      <a:endParaRPr lang="en-US" sz="1100" b="0" i="0" u="none" strike="noStrike" dirty="0">
                        <a:solidFill>
                          <a:srgbClr val="000000"/>
                        </a:solidFill>
                        <a:effectLst/>
                        <a:latin typeface="Calibri"/>
                      </a:endParaRPr>
                    </a:p>
                  </a:txBody>
                  <a:tcPr marL="9525" marR="9525" marT="9525" marB="0" anchor="b"/>
                </a:tc>
              </a:tr>
            </a:tbl>
          </a:graphicData>
        </a:graphic>
      </p:graphicFrame>
    </p:spTree>
    <p:extLst>
      <p:ext uri="{BB962C8B-B14F-4D97-AF65-F5344CB8AC3E}">
        <p14:creationId xmlns:p14="http://schemas.microsoft.com/office/powerpoint/2010/main" val="212663917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u="sng" dirty="0" smtClean="0">
                <a:effectLst>
                  <a:outerShdw blurRad="38100" dist="38100" dir="2700000" algn="tl">
                    <a:srgbClr val="000000">
                      <a:alpha val="43137"/>
                    </a:srgbClr>
                  </a:outerShdw>
                </a:effectLst>
              </a:rPr>
              <a:t>Summary</a:t>
            </a:r>
          </a:p>
          <a:p>
            <a:pPr lvl="1"/>
            <a:r>
              <a:rPr lang="en-US" dirty="0" smtClean="0"/>
              <a:t>In this lab I practiced measuring current on a parallel circuit. Calculating total resistance in a parallel circuit poses no trouble for me at this point. I learned that current on a parallel circuit depends on the resistor before or after the point that is being used to measure current.</a:t>
            </a:r>
          </a:p>
        </p:txBody>
      </p:sp>
      <p:sp>
        <p:nvSpPr>
          <p:cNvPr id="4" name="Footer Placeholder 3"/>
          <p:cNvSpPr>
            <a:spLocks noGrp="1"/>
          </p:cNvSpPr>
          <p:nvPr>
            <p:ph type="ftr" sz="quarter" idx="11"/>
          </p:nvPr>
        </p:nvSpPr>
        <p:spPr>
          <a:xfrm>
            <a:off x="2572279" y="6569080"/>
            <a:ext cx="7084177" cy="365125"/>
          </a:xfrm>
        </p:spPr>
        <p:txBody>
          <a:bodyPr/>
          <a:lstStyle/>
          <a:p>
            <a:r>
              <a:rPr lang="en-US" dirty="0" smtClean="0"/>
              <a:t>EECT 111 Lab Notebook</a:t>
            </a:r>
            <a:endParaRPr lang="en-US" dirty="0"/>
          </a:p>
        </p:txBody>
      </p:sp>
      <p:sp>
        <p:nvSpPr>
          <p:cNvPr id="5" name="Slide Number Placeholder 4"/>
          <p:cNvSpPr>
            <a:spLocks noGrp="1"/>
          </p:cNvSpPr>
          <p:nvPr>
            <p:ph type="sldNum" sz="quarter" idx="12"/>
          </p:nvPr>
        </p:nvSpPr>
        <p:spPr>
          <a:xfrm>
            <a:off x="10951856" y="6552936"/>
            <a:ext cx="551167" cy="365125"/>
          </a:xfrm>
        </p:spPr>
        <p:txBody>
          <a:bodyPr/>
          <a:lstStyle/>
          <a:p>
            <a:r>
              <a:rPr lang="en-US" dirty="0" smtClean="0"/>
              <a:t>38</a:t>
            </a:r>
            <a:endParaRPr lang="en-US" dirty="0"/>
          </a:p>
        </p:txBody>
      </p:sp>
      <p:sp>
        <p:nvSpPr>
          <p:cNvPr id="6" name="Title 1"/>
          <p:cNvSpPr txBox="1">
            <a:spLocks/>
          </p:cNvSpPr>
          <p:nvPr/>
        </p:nvSpPr>
        <p:spPr>
          <a:xfrm>
            <a:off x="1636711" y="838200"/>
            <a:ext cx="10018713" cy="1752599"/>
          </a:xfrm>
          <a:prstGeom prst="rect">
            <a:avLst/>
          </a:prstGeom>
          <a:effectLst/>
        </p:spPr>
        <p:txBody>
          <a:bodyPr vert="horz" lIns="91440" tIns="45720" rIns="91440" bIns="45720" rtlCol="0" anchor="ctr">
            <a:normAutofit/>
          </a:bodyPr>
          <a:lst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t>Lab 7 – Resistor Parallel Circuit</a:t>
            </a:r>
          </a:p>
        </p:txBody>
      </p:sp>
    </p:spTree>
    <p:extLst>
      <p:ext uri="{BB962C8B-B14F-4D97-AF65-F5344CB8AC3E}">
        <p14:creationId xmlns:p14="http://schemas.microsoft.com/office/powerpoint/2010/main" val="279724555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484311" y="2562731"/>
            <a:ext cx="10018713" cy="1752599"/>
          </a:xfrm>
        </p:spPr>
        <p:txBody>
          <a:bodyPr>
            <a:normAutofit fontScale="90000"/>
          </a:bodyPr>
          <a:lstStyle/>
          <a:p>
            <a:r>
              <a:rPr lang="en-US" sz="7200" dirty="0" smtClean="0"/>
              <a:t>Lab 1 – Resistor Variability</a:t>
            </a:r>
            <a:endParaRPr lang="en-US" sz="7200" dirty="0"/>
          </a:p>
        </p:txBody>
      </p:sp>
      <p:sp>
        <p:nvSpPr>
          <p:cNvPr id="5" name="Footer Placeholder 3"/>
          <p:cNvSpPr>
            <a:spLocks noGrp="1"/>
          </p:cNvSpPr>
          <p:nvPr>
            <p:ph type="ftr" sz="quarter" idx="11"/>
          </p:nvPr>
        </p:nvSpPr>
        <p:spPr>
          <a:xfrm>
            <a:off x="2572279" y="6573081"/>
            <a:ext cx="7084177" cy="365125"/>
          </a:xfrm>
        </p:spPr>
        <p:txBody>
          <a:bodyPr/>
          <a:lstStyle/>
          <a:p>
            <a:r>
              <a:rPr lang="en-US" dirty="0" smtClean="0"/>
              <a:t>EECT 111 Lab Notebook</a:t>
            </a:r>
            <a:endParaRPr lang="en-US" dirty="0"/>
          </a:p>
        </p:txBody>
      </p:sp>
      <p:sp>
        <p:nvSpPr>
          <p:cNvPr id="6" name="Slide Number Placeholder 4"/>
          <p:cNvSpPr>
            <a:spLocks noGrp="1"/>
          </p:cNvSpPr>
          <p:nvPr>
            <p:ph type="sldNum" sz="quarter" idx="12"/>
          </p:nvPr>
        </p:nvSpPr>
        <p:spPr>
          <a:xfrm>
            <a:off x="10951856" y="6556937"/>
            <a:ext cx="551167" cy="365125"/>
          </a:xfrm>
        </p:spPr>
        <p:txBody>
          <a:bodyPr/>
          <a:lstStyle/>
          <a:p>
            <a:r>
              <a:rPr lang="en-US" dirty="0"/>
              <a:t>4</a:t>
            </a:r>
          </a:p>
        </p:txBody>
      </p:sp>
    </p:spTree>
    <p:extLst>
      <p:ext uri="{BB962C8B-B14F-4D97-AF65-F5344CB8AC3E}">
        <p14:creationId xmlns:p14="http://schemas.microsoft.com/office/powerpoint/2010/main" val="178456967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484311" y="2562731"/>
            <a:ext cx="10018713" cy="1752599"/>
          </a:xfrm>
        </p:spPr>
        <p:txBody>
          <a:bodyPr>
            <a:normAutofit fontScale="90000"/>
          </a:bodyPr>
          <a:lstStyle/>
          <a:p>
            <a:r>
              <a:rPr lang="en-US" sz="7200" dirty="0" smtClean="0"/>
              <a:t>Lab </a:t>
            </a:r>
            <a:r>
              <a:rPr lang="en-US" sz="7200" dirty="0"/>
              <a:t>8</a:t>
            </a:r>
            <a:r>
              <a:rPr lang="en-US" sz="7200" dirty="0" smtClean="0"/>
              <a:t> – Black Box Design 3</a:t>
            </a:r>
            <a:endParaRPr lang="en-US" sz="7200" dirty="0"/>
          </a:p>
        </p:txBody>
      </p:sp>
      <p:sp>
        <p:nvSpPr>
          <p:cNvPr id="5" name="Footer Placeholder 3"/>
          <p:cNvSpPr>
            <a:spLocks noGrp="1"/>
          </p:cNvSpPr>
          <p:nvPr>
            <p:ph type="ftr" sz="quarter" idx="11"/>
          </p:nvPr>
        </p:nvSpPr>
        <p:spPr>
          <a:xfrm>
            <a:off x="2572279" y="6573081"/>
            <a:ext cx="7084177" cy="365125"/>
          </a:xfrm>
        </p:spPr>
        <p:txBody>
          <a:bodyPr/>
          <a:lstStyle/>
          <a:p>
            <a:r>
              <a:rPr lang="en-US" dirty="0" smtClean="0"/>
              <a:t>EECT 111 Lab Notebook</a:t>
            </a:r>
            <a:endParaRPr lang="en-US" dirty="0"/>
          </a:p>
        </p:txBody>
      </p:sp>
      <p:sp>
        <p:nvSpPr>
          <p:cNvPr id="6" name="Slide Number Placeholder 4"/>
          <p:cNvSpPr>
            <a:spLocks noGrp="1"/>
          </p:cNvSpPr>
          <p:nvPr>
            <p:ph type="sldNum" sz="quarter" idx="12"/>
          </p:nvPr>
        </p:nvSpPr>
        <p:spPr>
          <a:xfrm>
            <a:off x="10951856" y="6556937"/>
            <a:ext cx="551167" cy="365125"/>
          </a:xfrm>
        </p:spPr>
        <p:txBody>
          <a:bodyPr/>
          <a:lstStyle/>
          <a:p>
            <a:r>
              <a:rPr lang="en-US" dirty="0" smtClean="0"/>
              <a:t>39</a:t>
            </a:r>
            <a:endParaRPr lang="en-US" dirty="0"/>
          </a:p>
        </p:txBody>
      </p:sp>
    </p:spTree>
    <p:extLst>
      <p:ext uri="{BB962C8B-B14F-4D97-AF65-F5344CB8AC3E}">
        <p14:creationId xmlns:p14="http://schemas.microsoft.com/office/powerpoint/2010/main" val="34165521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a:t>
            </a:r>
            <a:r>
              <a:rPr lang="en-US" dirty="0"/>
              <a:t>8</a:t>
            </a:r>
            <a:r>
              <a:rPr lang="en-US" dirty="0" smtClean="0"/>
              <a:t> – Black Box Design 3</a:t>
            </a:r>
            <a:endParaRPr lang="en-US" dirty="0"/>
          </a:p>
        </p:txBody>
      </p:sp>
      <p:sp>
        <p:nvSpPr>
          <p:cNvPr id="3" name="Content Placeholder 2"/>
          <p:cNvSpPr>
            <a:spLocks noGrp="1"/>
          </p:cNvSpPr>
          <p:nvPr>
            <p:ph idx="1"/>
          </p:nvPr>
        </p:nvSpPr>
        <p:spPr/>
        <p:txBody>
          <a:bodyPr/>
          <a:lstStyle/>
          <a:p>
            <a:r>
              <a:rPr lang="en-US" u="sng" dirty="0" smtClean="0">
                <a:effectLst>
                  <a:outerShdw blurRad="38100" dist="38100" dir="2700000" algn="tl">
                    <a:srgbClr val="000000">
                      <a:alpha val="43137"/>
                    </a:srgbClr>
                  </a:outerShdw>
                </a:effectLst>
              </a:rPr>
              <a:t>Objective</a:t>
            </a:r>
          </a:p>
          <a:p>
            <a:pPr lvl="1"/>
            <a:r>
              <a:rPr lang="en-US" dirty="0" smtClean="0"/>
              <a:t>The objective of this lab was to determine what the value of the three resistors located in black box. We were also supposed to figure out whether they were in parallel or in series. After that, we had to adjust the first resistor to multimeter placed on circuit equal 	1.3 volts</a:t>
            </a:r>
          </a:p>
          <a:p>
            <a:r>
              <a:rPr lang="en-US" u="sng" dirty="0" smtClean="0">
                <a:effectLst>
                  <a:outerShdw blurRad="38100" dist="38100" dir="2700000" algn="tl">
                    <a:srgbClr val="000000">
                      <a:alpha val="43137"/>
                    </a:srgbClr>
                  </a:outerShdw>
                </a:effectLst>
              </a:rPr>
              <a:t>Equipment and Material</a:t>
            </a:r>
          </a:p>
          <a:p>
            <a:pPr lvl="1"/>
            <a:r>
              <a:rPr lang="en-US" dirty="0" smtClean="0"/>
              <a:t>Jumper wires, Digital Multimeter, breadboard, DC Power Output,  Resistors: 5  4.7 ohm resistors and an adjustable 10k resistor.</a:t>
            </a:r>
            <a:endParaRPr lang="en-US" dirty="0"/>
          </a:p>
        </p:txBody>
      </p:sp>
      <p:sp>
        <p:nvSpPr>
          <p:cNvPr id="4" name="Footer Placeholder 3"/>
          <p:cNvSpPr>
            <a:spLocks noGrp="1"/>
          </p:cNvSpPr>
          <p:nvPr>
            <p:ph type="ftr" sz="quarter" idx="11"/>
          </p:nvPr>
        </p:nvSpPr>
        <p:spPr>
          <a:xfrm>
            <a:off x="2572279" y="6585402"/>
            <a:ext cx="7084177" cy="365125"/>
          </a:xfrm>
        </p:spPr>
        <p:txBody>
          <a:bodyPr/>
          <a:lstStyle/>
          <a:p>
            <a:r>
              <a:rPr lang="en-US" dirty="0" smtClean="0"/>
              <a:t>EECT 111 Lab Notebook</a:t>
            </a:r>
            <a:endParaRPr lang="en-US" dirty="0"/>
          </a:p>
        </p:txBody>
      </p:sp>
      <p:sp>
        <p:nvSpPr>
          <p:cNvPr id="5" name="Slide Number Placeholder 4"/>
          <p:cNvSpPr>
            <a:spLocks noGrp="1"/>
          </p:cNvSpPr>
          <p:nvPr>
            <p:ph type="sldNum" sz="quarter" idx="12"/>
          </p:nvPr>
        </p:nvSpPr>
        <p:spPr>
          <a:xfrm>
            <a:off x="10951856" y="6569258"/>
            <a:ext cx="551167" cy="365125"/>
          </a:xfrm>
        </p:spPr>
        <p:txBody>
          <a:bodyPr/>
          <a:lstStyle/>
          <a:p>
            <a:r>
              <a:rPr lang="en-US" dirty="0" smtClean="0"/>
              <a:t>40</a:t>
            </a:r>
            <a:endParaRPr lang="en-US" dirty="0"/>
          </a:p>
        </p:txBody>
      </p:sp>
    </p:spTree>
    <p:extLst>
      <p:ext uri="{BB962C8B-B14F-4D97-AF65-F5344CB8AC3E}">
        <p14:creationId xmlns:p14="http://schemas.microsoft.com/office/powerpoint/2010/main" val="380795727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8 – Black Box Design 3</a:t>
            </a:r>
          </a:p>
        </p:txBody>
      </p:sp>
      <p:sp>
        <p:nvSpPr>
          <p:cNvPr id="3" name="Content Placeholder 2"/>
          <p:cNvSpPr>
            <a:spLocks noGrp="1"/>
          </p:cNvSpPr>
          <p:nvPr>
            <p:ph idx="1"/>
          </p:nvPr>
        </p:nvSpPr>
        <p:spPr>
          <a:xfrm>
            <a:off x="1484310" y="1894115"/>
            <a:ext cx="10018713" cy="4425042"/>
          </a:xfrm>
        </p:spPr>
        <p:txBody>
          <a:bodyPr>
            <a:normAutofit fontScale="85000" lnSpcReduction="10000"/>
          </a:bodyPr>
          <a:lstStyle/>
          <a:p>
            <a:pPr marL="0" indent="0" algn="ctr">
              <a:buNone/>
            </a:pPr>
            <a:r>
              <a:rPr lang="en-US" b="1" u="sng" dirty="0" smtClean="0"/>
              <a:t>Procedure</a:t>
            </a:r>
          </a:p>
          <a:p>
            <a:r>
              <a:rPr lang="en-US" dirty="0" smtClean="0"/>
              <a:t>Created a multisim simulation to find the value and format of the 3 resistors and to find the required adjustment for R1 to make the multimeter output 1.3 volts.</a:t>
            </a:r>
          </a:p>
          <a:p>
            <a:r>
              <a:rPr lang="en-US" dirty="0" smtClean="0"/>
              <a:t>Created a excel spreadsheet to calculate the change in volts when we adjusted the R1</a:t>
            </a:r>
          </a:p>
          <a:p>
            <a:r>
              <a:rPr lang="en-US" dirty="0" smtClean="0"/>
              <a:t>Gather the necessary materials to build the circuit</a:t>
            </a:r>
          </a:p>
          <a:p>
            <a:r>
              <a:rPr lang="en-US" dirty="0" smtClean="0"/>
              <a:t>Placed the resistors in a series-parallel format and ran power through them</a:t>
            </a:r>
          </a:p>
          <a:p>
            <a:r>
              <a:rPr lang="en-US" dirty="0" smtClean="0"/>
              <a:t>Found the actual value of the resistors by measuring them with the multimeter</a:t>
            </a:r>
          </a:p>
          <a:p>
            <a:r>
              <a:rPr lang="en-US" dirty="0" smtClean="0"/>
              <a:t>Measured the voltage like it was displayed on the image to insure the output was correct</a:t>
            </a:r>
          </a:p>
          <a:p>
            <a:r>
              <a:rPr lang="en-US" dirty="0" smtClean="0"/>
              <a:t>Replaced R1 with an adjustable resistor to make the output voltage 1.3 volts</a:t>
            </a:r>
          </a:p>
          <a:p>
            <a:r>
              <a:rPr lang="en-US" dirty="0" smtClean="0"/>
              <a:t>Recorded the data on the lab sheet.</a:t>
            </a:r>
          </a:p>
          <a:p>
            <a:pPr marL="0" indent="0" algn="ctr">
              <a:buNone/>
            </a:pPr>
            <a:endParaRPr lang="en-US" b="1" u="sng" dirty="0" smtClean="0"/>
          </a:p>
        </p:txBody>
      </p:sp>
      <p:sp>
        <p:nvSpPr>
          <p:cNvPr id="4" name="Footer Placeholder 3"/>
          <p:cNvSpPr>
            <a:spLocks noGrp="1"/>
          </p:cNvSpPr>
          <p:nvPr>
            <p:ph type="ftr" sz="quarter" idx="11"/>
          </p:nvPr>
        </p:nvSpPr>
        <p:spPr>
          <a:xfrm>
            <a:off x="2572279" y="6585409"/>
            <a:ext cx="7084177" cy="365125"/>
          </a:xfrm>
        </p:spPr>
        <p:txBody>
          <a:bodyPr/>
          <a:lstStyle/>
          <a:p>
            <a:r>
              <a:rPr lang="en-US" dirty="0" smtClean="0"/>
              <a:t>EECT 111 Lab Notebook</a:t>
            </a:r>
            <a:endParaRPr lang="en-US" dirty="0"/>
          </a:p>
        </p:txBody>
      </p:sp>
      <p:sp>
        <p:nvSpPr>
          <p:cNvPr id="5" name="Slide Number Placeholder 4"/>
          <p:cNvSpPr>
            <a:spLocks noGrp="1"/>
          </p:cNvSpPr>
          <p:nvPr>
            <p:ph type="sldNum" sz="quarter" idx="12"/>
          </p:nvPr>
        </p:nvSpPr>
        <p:spPr>
          <a:xfrm>
            <a:off x="10951856" y="6569265"/>
            <a:ext cx="551167" cy="365125"/>
          </a:xfrm>
        </p:spPr>
        <p:txBody>
          <a:bodyPr/>
          <a:lstStyle/>
          <a:p>
            <a:r>
              <a:rPr lang="en-US" dirty="0" smtClean="0"/>
              <a:t>41</a:t>
            </a:r>
            <a:endParaRPr lang="en-US" dirty="0"/>
          </a:p>
        </p:txBody>
      </p:sp>
    </p:spTree>
    <p:extLst>
      <p:ext uri="{BB962C8B-B14F-4D97-AF65-F5344CB8AC3E}">
        <p14:creationId xmlns:p14="http://schemas.microsoft.com/office/powerpoint/2010/main" val="412177505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395" y="0"/>
            <a:ext cx="10018713" cy="1752599"/>
          </a:xfrm>
        </p:spPr>
        <p:txBody>
          <a:bodyPr/>
          <a:lstStyle/>
          <a:p>
            <a:r>
              <a:rPr lang="en-US" dirty="0"/>
              <a:t>Lab 8 – Black Box Design 3</a:t>
            </a:r>
          </a:p>
        </p:txBody>
      </p:sp>
      <p:sp>
        <p:nvSpPr>
          <p:cNvPr id="6" name="Footer Placeholder 3"/>
          <p:cNvSpPr>
            <a:spLocks noGrp="1"/>
          </p:cNvSpPr>
          <p:nvPr>
            <p:ph type="ftr" sz="quarter" idx="11"/>
          </p:nvPr>
        </p:nvSpPr>
        <p:spPr>
          <a:xfrm>
            <a:off x="2572279" y="6569075"/>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51856" y="6552931"/>
            <a:ext cx="551167" cy="365125"/>
          </a:xfrm>
        </p:spPr>
        <p:txBody>
          <a:bodyPr/>
          <a:lstStyle/>
          <a:p>
            <a:r>
              <a:rPr lang="en-US" dirty="0" smtClean="0"/>
              <a:t>42</a:t>
            </a:r>
            <a:endParaRPr lang="en-US" dirty="0"/>
          </a:p>
        </p:txBody>
      </p:sp>
      <p:pic>
        <p:nvPicPr>
          <p:cNvPr id="3074" name="Picture 2" descr="K:\Intro to Circuits Analysis\Work\Labs\Lab 8\Pictures\KIMG002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30436" y="1273628"/>
            <a:ext cx="3722915" cy="4963886"/>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K:\Intro to Circuits Analysis\Work\Labs\Lab 8\Pictures\KIMG002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429307" y="1894113"/>
            <a:ext cx="4963889" cy="3722917"/>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29588" y="1273628"/>
            <a:ext cx="3752850" cy="5029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0190384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395" y="0"/>
            <a:ext cx="10018713" cy="1752599"/>
          </a:xfrm>
        </p:spPr>
        <p:txBody>
          <a:bodyPr/>
          <a:lstStyle/>
          <a:p>
            <a:r>
              <a:rPr lang="en-US" dirty="0"/>
              <a:t>Lab 8 – Black Box Design 3</a:t>
            </a:r>
          </a:p>
        </p:txBody>
      </p:sp>
      <p:sp>
        <p:nvSpPr>
          <p:cNvPr id="6" name="Footer Placeholder 3"/>
          <p:cNvSpPr>
            <a:spLocks noGrp="1"/>
          </p:cNvSpPr>
          <p:nvPr>
            <p:ph type="ftr" sz="quarter" idx="11"/>
          </p:nvPr>
        </p:nvSpPr>
        <p:spPr>
          <a:xfrm>
            <a:off x="2572279" y="6569075"/>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51856" y="6552931"/>
            <a:ext cx="551167" cy="365125"/>
          </a:xfrm>
        </p:spPr>
        <p:txBody>
          <a:bodyPr/>
          <a:lstStyle/>
          <a:p>
            <a:r>
              <a:rPr lang="en-US" dirty="0" smtClean="0"/>
              <a:t>43</a:t>
            </a:r>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0728" y="1262560"/>
            <a:ext cx="5088392" cy="50232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9120" y="1262560"/>
            <a:ext cx="1847850" cy="1695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09594" y="4594460"/>
            <a:ext cx="1857375" cy="1685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6834864" y="2969329"/>
            <a:ext cx="4400550" cy="1609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2"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840002" y="1262560"/>
            <a:ext cx="1905000" cy="1685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3" name="Tabela 2"/>
          <p:cNvGraphicFramePr>
            <a:graphicFrameLocks noGrp="1"/>
          </p:cNvGraphicFramePr>
          <p:nvPr>
            <p:extLst>
              <p:ext uri="{D42A27DB-BD31-4B8C-83A1-F6EECF244321}">
                <p14:modId xmlns:p14="http://schemas.microsoft.com/office/powerpoint/2010/main" val="954561854"/>
              </p:ext>
            </p:extLst>
          </p:nvPr>
        </p:nvGraphicFramePr>
        <p:xfrm>
          <a:off x="9840002" y="2958010"/>
          <a:ext cx="2146300" cy="190500"/>
        </p:xfrm>
        <a:graphic>
          <a:graphicData uri="http://schemas.openxmlformats.org/drawingml/2006/table">
            <a:tbl>
              <a:tblPr>
                <a:tableStyleId>{5C22544A-7EE6-4342-B048-85BDC9FD1C3A}</a:tableStyleId>
              </a:tblPr>
              <a:tblGrid>
                <a:gridCol w="927100"/>
                <a:gridCol w="609600"/>
                <a:gridCol w="609600"/>
              </a:tblGrid>
              <a:tr h="190500">
                <a:tc>
                  <a:txBody>
                    <a:bodyPr/>
                    <a:lstStyle/>
                    <a:p>
                      <a:pPr algn="r" fontAlgn="b"/>
                      <a:r>
                        <a:rPr lang="en-US" sz="1100" u="none" strike="noStrike">
                          <a:effectLst/>
                        </a:rPr>
                        <a:t>R (black Box)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1.6E+3</a:t>
                      </a:r>
                      <a:endParaRPr lang="en-US" sz="1100" b="0" i="0" u="none" strike="noStrike">
                        <a:solidFill>
                          <a:srgbClr val="000000"/>
                        </a:solidFill>
                        <a:effectLst/>
                        <a:latin typeface="Calibri"/>
                      </a:endParaRPr>
                    </a:p>
                  </a:txBody>
                  <a:tcPr marL="9525" marR="9525" marT="9525" marB="0" anchor="b"/>
                </a:tc>
                <a:tc>
                  <a:txBody>
                    <a:bodyPr/>
                    <a:lstStyle/>
                    <a:p>
                      <a:pPr algn="l" fontAlgn="b"/>
                      <a:r>
                        <a:rPr lang="el-GR" sz="1100" u="none" strike="noStrike" dirty="0">
                          <a:effectLst/>
                        </a:rPr>
                        <a:t>Ω</a:t>
                      </a:r>
                      <a:endParaRPr lang="el-GR" sz="1100" b="0" i="0" u="none" strike="noStrike" dirty="0">
                        <a:solidFill>
                          <a:srgbClr val="000000"/>
                        </a:solidFill>
                        <a:effectLst/>
                        <a:latin typeface="Calibri"/>
                      </a:endParaRPr>
                    </a:p>
                  </a:txBody>
                  <a:tcPr marL="9525" marR="9525" marT="9525" marB="0" anchor="b"/>
                </a:tc>
              </a:tr>
            </a:tbl>
          </a:graphicData>
        </a:graphic>
      </p:graphicFrame>
      <p:graphicFrame>
        <p:nvGraphicFramePr>
          <p:cNvPr id="4" name="Tabela 3"/>
          <p:cNvGraphicFramePr>
            <a:graphicFrameLocks noGrp="1"/>
          </p:cNvGraphicFramePr>
          <p:nvPr>
            <p:extLst>
              <p:ext uri="{D42A27DB-BD31-4B8C-83A1-F6EECF244321}">
                <p14:modId xmlns:p14="http://schemas.microsoft.com/office/powerpoint/2010/main" val="2268204741"/>
              </p:ext>
            </p:extLst>
          </p:nvPr>
        </p:nvGraphicFramePr>
        <p:xfrm>
          <a:off x="173264" y="1002416"/>
          <a:ext cx="2146300" cy="1143000"/>
        </p:xfrm>
        <a:graphic>
          <a:graphicData uri="http://schemas.openxmlformats.org/drawingml/2006/table">
            <a:tbl>
              <a:tblPr>
                <a:tableStyleId>{5C22544A-7EE6-4342-B048-85BDC9FD1C3A}</a:tableStyleId>
              </a:tblPr>
              <a:tblGrid>
                <a:gridCol w="927100"/>
                <a:gridCol w="609600"/>
                <a:gridCol w="609600"/>
              </a:tblGrid>
              <a:tr h="190500">
                <a:tc>
                  <a:txBody>
                    <a:bodyPr/>
                    <a:lstStyle/>
                    <a:p>
                      <a:pPr algn="l" fontAlgn="b"/>
                      <a:endParaRPr lang="en-US" sz="1100" b="0" i="0" u="none" strike="noStrike">
                        <a:solidFill>
                          <a:srgbClr val="000000"/>
                        </a:solidFill>
                        <a:effectLst/>
                        <a:latin typeface="Calibri"/>
                      </a:endParaRPr>
                    </a:p>
                  </a:txBody>
                  <a:tcPr marL="9525" marR="9525" marT="9525" marB="0" anchor="b"/>
                </a:tc>
                <a:tc>
                  <a:txBody>
                    <a:bodyPr/>
                    <a:lstStyle/>
                    <a:p>
                      <a:pPr algn="l" fontAlgn="b"/>
                      <a:r>
                        <a:rPr lang="en-US" sz="1100" u="none" strike="noStrike">
                          <a:effectLst/>
                        </a:rPr>
                        <a:t>Values</a:t>
                      </a:r>
                      <a:endParaRPr lang="en-US" sz="1100" b="0" i="0" u="none" strike="noStrike">
                        <a:solidFill>
                          <a:srgbClr val="000000"/>
                        </a:solidFill>
                        <a:effectLst/>
                        <a:latin typeface="Calibri"/>
                      </a:endParaRPr>
                    </a:p>
                  </a:txBody>
                  <a:tcPr marL="9525" marR="9525" marT="9525" marB="0" anchor="b"/>
                </a:tc>
                <a:tc>
                  <a:txBody>
                    <a:bodyPr/>
                    <a:lstStyle/>
                    <a:p>
                      <a:pPr algn="l" fontAlgn="b"/>
                      <a:endParaRPr lang="en-US" sz="1100" b="0" i="0" u="none" strike="noStrike">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R1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4.7E+3</a:t>
                      </a:r>
                      <a:endParaRPr lang="en-US" sz="1100" b="0" i="0" u="none" strike="noStrike">
                        <a:solidFill>
                          <a:srgbClr val="000000"/>
                        </a:solidFill>
                        <a:effectLst/>
                        <a:latin typeface="Calibri"/>
                      </a:endParaRPr>
                    </a:p>
                  </a:txBody>
                  <a:tcPr marL="9525" marR="9525" marT="9525" marB="0" anchor="b"/>
                </a:tc>
                <a:tc>
                  <a:txBody>
                    <a:bodyPr/>
                    <a:lstStyle/>
                    <a:p>
                      <a:pPr algn="l" fontAlgn="b"/>
                      <a:r>
                        <a:rPr lang="el-GR" sz="1100" u="none" strike="noStrike">
                          <a:effectLst/>
                        </a:rPr>
                        <a:t>Ω</a:t>
                      </a:r>
                      <a:endParaRPr lang="el-GR" sz="1100" b="0" i="0" u="none" strike="noStrike">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R2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4.7E+3</a:t>
                      </a:r>
                      <a:endParaRPr lang="en-US" sz="1100" b="0" i="0" u="none" strike="noStrike">
                        <a:solidFill>
                          <a:srgbClr val="000000"/>
                        </a:solidFill>
                        <a:effectLst/>
                        <a:latin typeface="Calibri"/>
                      </a:endParaRPr>
                    </a:p>
                  </a:txBody>
                  <a:tcPr marL="9525" marR="9525" marT="9525" marB="0" anchor="b"/>
                </a:tc>
                <a:tc>
                  <a:txBody>
                    <a:bodyPr/>
                    <a:lstStyle/>
                    <a:p>
                      <a:pPr algn="l" fontAlgn="b"/>
                      <a:r>
                        <a:rPr lang="el-GR" sz="1100" u="none" strike="noStrike">
                          <a:effectLst/>
                        </a:rPr>
                        <a:t>Ω</a:t>
                      </a:r>
                      <a:endParaRPr lang="el-GR" sz="1100" b="0" i="0" u="none" strike="noStrike">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R3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4.7E+3</a:t>
                      </a:r>
                      <a:endParaRPr lang="en-US" sz="1100" b="0" i="0" u="none" strike="noStrike">
                        <a:solidFill>
                          <a:srgbClr val="000000"/>
                        </a:solidFill>
                        <a:effectLst/>
                        <a:latin typeface="Calibri"/>
                      </a:endParaRPr>
                    </a:p>
                  </a:txBody>
                  <a:tcPr marL="9525" marR="9525" marT="9525" marB="0" anchor="b"/>
                </a:tc>
                <a:tc>
                  <a:txBody>
                    <a:bodyPr/>
                    <a:lstStyle/>
                    <a:p>
                      <a:pPr algn="l" fontAlgn="b"/>
                      <a:r>
                        <a:rPr lang="el-GR" sz="1100" u="none" strike="noStrike">
                          <a:effectLst/>
                        </a:rPr>
                        <a:t>Ω</a:t>
                      </a:r>
                      <a:endParaRPr lang="el-GR" sz="1100" b="0" i="0" u="none" strike="noStrike">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R4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4.7E+3</a:t>
                      </a:r>
                      <a:endParaRPr lang="en-US" sz="1100" b="0" i="0" u="none" strike="noStrike">
                        <a:solidFill>
                          <a:srgbClr val="000000"/>
                        </a:solidFill>
                        <a:effectLst/>
                        <a:latin typeface="Calibri"/>
                      </a:endParaRPr>
                    </a:p>
                  </a:txBody>
                  <a:tcPr marL="9525" marR="9525" marT="9525" marB="0" anchor="b"/>
                </a:tc>
                <a:tc>
                  <a:txBody>
                    <a:bodyPr/>
                    <a:lstStyle/>
                    <a:p>
                      <a:pPr algn="l" fontAlgn="b"/>
                      <a:r>
                        <a:rPr lang="el-GR" sz="1100" u="none" strike="noStrike">
                          <a:effectLst/>
                        </a:rPr>
                        <a:t>Ω</a:t>
                      </a:r>
                      <a:endParaRPr lang="el-GR" sz="1100" b="0" i="0" u="none" strike="noStrike">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R5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4.7E+3</a:t>
                      </a:r>
                      <a:endParaRPr lang="en-US" sz="1100" b="0" i="0" u="none" strike="noStrike">
                        <a:solidFill>
                          <a:srgbClr val="000000"/>
                        </a:solidFill>
                        <a:effectLst/>
                        <a:latin typeface="Calibri"/>
                      </a:endParaRPr>
                    </a:p>
                  </a:txBody>
                  <a:tcPr marL="9525" marR="9525" marT="9525" marB="0" anchor="b"/>
                </a:tc>
                <a:tc>
                  <a:txBody>
                    <a:bodyPr/>
                    <a:lstStyle/>
                    <a:p>
                      <a:pPr algn="l" fontAlgn="b"/>
                      <a:r>
                        <a:rPr lang="el-GR" sz="1100" u="none" strike="noStrike" dirty="0">
                          <a:effectLst/>
                        </a:rPr>
                        <a:t>Ω</a:t>
                      </a:r>
                      <a:endParaRPr lang="el-GR" sz="1100" b="0" i="0" u="none" strike="noStrike" dirty="0">
                        <a:solidFill>
                          <a:srgbClr val="000000"/>
                        </a:solidFill>
                        <a:effectLst/>
                        <a:latin typeface="Calibri"/>
                      </a:endParaRPr>
                    </a:p>
                  </a:txBody>
                  <a:tcPr marL="9525" marR="9525" marT="9525" marB="0" anchor="b"/>
                </a:tc>
              </a:tr>
            </a:tbl>
          </a:graphicData>
        </a:graphic>
      </p:graphicFrame>
      <p:graphicFrame>
        <p:nvGraphicFramePr>
          <p:cNvPr id="5" name="Tabela 4"/>
          <p:cNvGraphicFramePr>
            <a:graphicFrameLocks noGrp="1"/>
          </p:cNvGraphicFramePr>
          <p:nvPr>
            <p:extLst>
              <p:ext uri="{D42A27DB-BD31-4B8C-83A1-F6EECF244321}">
                <p14:modId xmlns:p14="http://schemas.microsoft.com/office/powerpoint/2010/main" val="2630931158"/>
              </p:ext>
            </p:extLst>
          </p:nvPr>
        </p:nvGraphicFramePr>
        <p:xfrm>
          <a:off x="1936750" y="5974467"/>
          <a:ext cx="2146300" cy="190500"/>
        </p:xfrm>
        <a:graphic>
          <a:graphicData uri="http://schemas.openxmlformats.org/drawingml/2006/table">
            <a:tbl>
              <a:tblPr>
                <a:tableStyleId>{5C22544A-7EE6-4342-B048-85BDC9FD1C3A}</a:tableStyleId>
              </a:tblPr>
              <a:tblGrid>
                <a:gridCol w="927100"/>
                <a:gridCol w="609600"/>
                <a:gridCol w="609600"/>
              </a:tblGrid>
              <a:tr h="190500">
                <a:tc>
                  <a:txBody>
                    <a:bodyPr/>
                    <a:lstStyle/>
                    <a:p>
                      <a:pPr algn="r" fontAlgn="b"/>
                      <a:r>
                        <a:rPr lang="en-US" sz="1100" u="none" strike="noStrike">
                          <a:effectLst/>
                        </a:rPr>
                        <a:t>R1 (adjusted)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4.6E+3</a:t>
                      </a:r>
                      <a:endParaRPr lang="en-US" sz="1100" b="0" i="0" u="none" strike="noStrike">
                        <a:solidFill>
                          <a:srgbClr val="000000"/>
                        </a:solidFill>
                        <a:effectLst/>
                        <a:latin typeface="Calibri"/>
                      </a:endParaRPr>
                    </a:p>
                  </a:txBody>
                  <a:tcPr marL="9525" marR="9525" marT="9525" marB="0" anchor="b"/>
                </a:tc>
                <a:tc>
                  <a:txBody>
                    <a:bodyPr/>
                    <a:lstStyle/>
                    <a:p>
                      <a:pPr algn="l" fontAlgn="b"/>
                      <a:r>
                        <a:rPr lang="el-GR" sz="1100" u="none" strike="noStrike" dirty="0">
                          <a:effectLst/>
                        </a:rPr>
                        <a:t>Ω</a:t>
                      </a:r>
                      <a:endParaRPr lang="el-GR" sz="1100" b="0" i="0" u="none" strike="noStrike" dirty="0">
                        <a:solidFill>
                          <a:srgbClr val="000000"/>
                        </a:solidFill>
                        <a:effectLst/>
                        <a:latin typeface="Calibri"/>
                      </a:endParaRPr>
                    </a:p>
                  </a:txBody>
                  <a:tcPr marL="9525" marR="9525" marT="9525" marB="0" anchor="b"/>
                </a:tc>
              </a:tr>
            </a:tbl>
          </a:graphicData>
        </a:graphic>
      </p:graphicFrame>
      <p:graphicFrame>
        <p:nvGraphicFramePr>
          <p:cNvPr id="8" name="Tabela 7"/>
          <p:cNvGraphicFramePr>
            <a:graphicFrameLocks noGrp="1"/>
          </p:cNvGraphicFramePr>
          <p:nvPr>
            <p:extLst>
              <p:ext uri="{D42A27DB-BD31-4B8C-83A1-F6EECF244321}">
                <p14:modId xmlns:p14="http://schemas.microsoft.com/office/powerpoint/2010/main" val="1882816711"/>
              </p:ext>
            </p:extLst>
          </p:nvPr>
        </p:nvGraphicFramePr>
        <p:xfrm>
          <a:off x="6009594" y="3056670"/>
          <a:ext cx="2133600" cy="1524000"/>
        </p:xfrm>
        <a:graphic>
          <a:graphicData uri="http://schemas.openxmlformats.org/drawingml/2006/table">
            <a:tbl>
              <a:tblPr>
                <a:tableStyleId>{5C22544A-7EE6-4342-B048-85BDC9FD1C3A}</a:tableStyleId>
              </a:tblPr>
              <a:tblGrid>
                <a:gridCol w="914400"/>
                <a:gridCol w="609600"/>
                <a:gridCol w="609600"/>
              </a:tblGrid>
              <a:tr h="190500">
                <a:tc>
                  <a:txBody>
                    <a:bodyPr/>
                    <a:lstStyle/>
                    <a:p>
                      <a:pPr algn="l" fontAlgn="b"/>
                      <a:endParaRPr lang="en-US" sz="1100" b="0" i="0" u="none" strike="noStrike">
                        <a:solidFill>
                          <a:srgbClr val="000000"/>
                        </a:solidFill>
                        <a:effectLst/>
                        <a:latin typeface="Calibri"/>
                      </a:endParaRPr>
                    </a:p>
                  </a:txBody>
                  <a:tcPr marL="9525" marR="9525" marT="9525" marB="0" anchor="b"/>
                </a:tc>
                <a:tc>
                  <a:txBody>
                    <a:bodyPr/>
                    <a:lstStyle/>
                    <a:p>
                      <a:pPr algn="l" fontAlgn="b"/>
                      <a:r>
                        <a:rPr lang="en-US" sz="1100" u="none" strike="noStrike">
                          <a:effectLst/>
                        </a:rPr>
                        <a:t>Values</a:t>
                      </a:r>
                      <a:endParaRPr lang="en-US" sz="1100" b="0" i="0" u="none" strike="noStrike">
                        <a:solidFill>
                          <a:srgbClr val="000000"/>
                        </a:solidFill>
                        <a:effectLst/>
                        <a:latin typeface="Calibri"/>
                      </a:endParaRPr>
                    </a:p>
                  </a:txBody>
                  <a:tcPr marL="9525" marR="9525" marT="9525" marB="0" anchor="b"/>
                </a:tc>
                <a:tc>
                  <a:txBody>
                    <a:bodyPr/>
                    <a:lstStyle/>
                    <a:p>
                      <a:pPr algn="l" fontAlgn="b"/>
                      <a:endParaRPr lang="en-US" sz="1100" b="0" i="0" u="none" strike="noStrike">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V1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9</a:t>
                      </a:r>
                      <a:endParaRPr lang="en-US" sz="1100" b="0" i="0" u="none" strike="noStrike">
                        <a:solidFill>
                          <a:srgbClr val="000000"/>
                        </a:solidFill>
                        <a:effectLst/>
                        <a:latin typeface="Calibri"/>
                      </a:endParaRPr>
                    </a:p>
                  </a:txBody>
                  <a:tcPr marL="9525" marR="9525" marT="9525" marB="0" anchor="b"/>
                </a:tc>
                <a:tc>
                  <a:txBody>
                    <a:bodyPr/>
                    <a:lstStyle/>
                    <a:p>
                      <a:pPr algn="l" fontAlgn="b"/>
                      <a:r>
                        <a:rPr lang="en-US" sz="1100" u="none" strike="noStrike">
                          <a:effectLst/>
                        </a:rPr>
                        <a:t>V</a:t>
                      </a:r>
                      <a:endParaRPr lang="en-US" sz="1100" b="0" i="0" u="none" strike="noStrike">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VA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5.14</a:t>
                      </a:r>
                      <a:endParaRPr lang="en-US" sz="1100" b="0" i="0" u="none" strike="noStrike">
                        <a:solidFill>
                          <a:srgbClr val="000000"/>
                        </a:solidFill>
                        <a:effectLst/>
                        <a:latin typeface="Calibri"/>
                      </a:endParaRPr>
                    </a:p>
                  </a:txBody>
                  <a:tcPr marL="9525" marR="9525" marT="9525" marB="0" anchor="b"/>
                </a:tc>
                <a:tc>
                  <a:txBody>
                    <a:bodyPr/>
                    <a:lstStyle/>
                    <a:p>
                      <a:pPr algn="l" fontAlgn="b"/>
                      <a:r>
                        <a:rPr lang="en-US" sz="1100" u="none" strike="noStrike">
                          <a:effectLst/>
                        </a:rPr>
                        <a:t>V</a:t>
                      </a:r>
                      <a:endParaRPr lang="en-US" sz="1100" b="0" i="0" u="none" strike="noStrike">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VB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3.86</a:t>
                      </a:r>
                      <a:endParaRPr lang="en-US" sz="1100" b="0" i="0" u="none" strike="noStrike">
                        <a:solidFill>
                          <a:srgbClr val="000000"/>
                        </a:solidFill>
                        <a:effectLst/>
                        <a:latin typeface="Calibri"/>
                      </a:endParaRPr>
                    </a:p>
                  </a:txBody>
                  <a:tcPr marL="9525" marR="9525" marT="9525" marB="0" anchor="b"/>
                </a:tc>
                <a:tc>
                  <a:txBody>
                    <a:bodyPr/>
                    <a:lstStyle/>
                    <a:p>
                      <a:pPr algn="l" fontAlgn="b"/>
                      <a:r>
                        <a:rPr lang="en-US" sz="1100" u="none" strike="noStrike">
                          <a:effectLst/>
                        </a:rPr>
                        <a:t>V</a:t>
                      </a:r>
                      <a:endParaRPr lang="en-US" sz="1100" b="0" i="0" u="none" strike="noStrike">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VA - VB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1.28</a:t>
                      </a:r>
                      <a:endParaRPr lang="en-US" sz="1100" b="0" i="0" u="none" strike="noStrike">
                        <a:solidFill>
                          <a:srgbClr val="000000"/>
                        </a:solidFill>
                        <a:effectLst/>
                        <a:latin typeface="Calibri"/>
                      </a:endParaRPr>
                    </a:p>
                  </a:txBody>
                  <a:tcPr marL="9525" marR="9525" marT="9525" marB="0" anchor="b"/>
                </a:tc>
                <a:tc>
                  <a:txBody>
                    <a:bodyPr/>
                    <a:lstStyle/>
                    <a:p>
                      <a:pPr algn="l" fontAlgn="b"/>
                      <a:r>
                        <a:rPr lang="en-US" sz="1100" u="none" strike="noStrike">
                          <a:effectLst/>
                        </a:rPr>
                        <a:t>V</a:t>
                      </a:r>
                      <a:endParaRPr lang="en-US" sz="1100" b="0" i="0" u="none" strike="noStrike">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VA (adj)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5.2</a:t>
                      </a:r>
                      <a:endParaRPr lang="en-US" sz="1100" b="0" i="0" u="none" strike="noStrike">
                        <a:solidFill>
                          <a:srgbClr val="000000"/>
                        </a:solidFill>
                        <a:effectLst/>
                        <a:latin typeface="Calibri"/>
                      </a:endParaRPr>
                    </a:p>
                  </a:txBody>
                  <a:tcPr marL="9525" marR="9525" marT="9525" marB="0" anchor="b"/>
                </a:tc>
                <a:tc>
                  <a:txBody>
                    <a:bodyPr/>
                    <a:lstStyle/>
                    <a:p>
                      <a:pPr algn="l" fontAlgn="b"/>
                      <a:r>
                        <a:rPr lang="en-US" sz="1100" u="none" strike="noStrike">
                          <a:effectLst/>
                        </a:rPr>
                        <a:t>V</a:t>
                      </a:r>
                      <a:endParaRPr lang="en-US" sz="1100" b="0" i="0" u="none" strike="noStrike">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VB (adj)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3.9</a:t>
                      </a:r>
                      <a:endParaRPr lang="en-US" sz="1100" b="0" i="0" u="none" strike="noStrike">
                        <a:solidFill>
                          <a:srgbClr val="000000"/>
                        </a:solidFill>
                        <a:effectLst/>
                        <a:latin typeface="Calibri"/>
                      </a:endParaRPr>
                    </a:p>
                  </a:txBody>
                  <a:tcPr marL="9525" marR="9525" marT="9525" marB="0" anchor="b"/>
                </a:tc>
                <a:tc>
                  <a:txBody>
                    <a:bodyPr/>
                    <a:lstStyle/>
                    <a:p>
                      <a:pPr algn="l" fontAlgn="b"/>
                      <a:r>
                        <a:rPr lang="en-US" sz="1100" u="none" strike="noStrike">
                          <a:effectLst/>
                        </a:rPr>
                        <a:t>V</a:t>
                      </a:r>
                      <a:endParaRPr lang="en-US" sz="1100" b="0" i="0" u="none" strike="noStrike">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VA - VB (adj)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1.3</a:t>
                      </a:r>
                      <a:endParaRPr lang="en-US" sz="1100" b="0" i="0" u="none" strike="noStrike">
                        <a:solidFill>
                          <a:srgbClr val="000000"/>
                        </a:solidFill>
                        <a:effectLst/>
                        <a:latin typeface="Calibri"/>
                      </a:endParaRPr>
                    </a:p>
                  </a:txBody>
                  <a:tcPr marL="9525" marR="9525" marT="9525" marB="0" anchor="b"/>
                </a:tc>
                <a:tc>
                  <a:txBody>
                    <a:bodyPr/>
                    <a:lstStyle/>
                    <a:p>
                      <a:pPr algn="l" fontAlgn="b"/>
                      <a:r>
                        <a:rPr lang="en-US" sz="1100" u="none" strike="noStrike" dirty="0">
                          <a:effectLst/>
                        </a:rPr>
                        <a:t>V</a:t>
                      </a:r>
                      <a:endParaRPr lang="en-US" sz="1100" b="0" i="0" u="none" strike="noStrike" dirty="0">
                        <a:solidFill>
                          <a:srgbClr val="000000"/>
                        </a:solidFill>
                        <a:effectLst/>
                        <a:latin typeface="Calibri"/>
                      </a:endParaRPr>
                    </a:p>
                  </a:txBody>
                  <a:tcPr marL="9525" marR="9525" marT="9525" marB="0" anchor="b"/>
                </a:tc>
              </a:tr>
            </a:tbl>
          </a:graphicData>
        </a:graphic>
      </p:graphicFrame>
    </p:spTree>
    <p:extLst>
      <p:ext uri="{BB962C8B-B14F-4D97-AF65-F5344CB8AC3E}">
        <p14:creationId xmlns:p14="http://schemas.microsoft.com/office/powerpoint/2010/main" val="9569453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u="sng" dirty="0" smtClean="0">
                <a:effectLst>
                  <a:outerShdw blurRad="38100" dist="38100" dir="2700000" algn="tl">
                    <a:srgbClr val="000000">
                      <a:alpha val="43137"/>
                    </a:srgbClr>
                  </a:outerShdw>
                </a:effectLst>
              </a:rPr>
              <a:t>Summary</a:t>
            </a:r>
          </a:p>
          <a:p>
            <a:pPr lvl="1"/>
            <a:r>
              <a:rPr lang="en-US" dirty="0" smtClean="0"/>
              <a:t>In this lab I applied what I had learned about resistors to determine the value of the resistors located in the box using only the information provided to me by the picture. After I figured out the values I then learned to use and adjustable resistor to make the output voltage on the multimeter 1.3 volts. It was confusing to adjust the resistor, but I soon understood how to do it. It was just a matter of carefully placing it in the right direction and fine-tuning it. </a:t>
            </a:r>
          </a:p>
        </p:txBody>
      </p:sp>
      <p:sp>
        <p:nvSpPr>
          <p:cNvPr id="4" name="Footer Placeholder 3"/>
          <p:cNvSpPr>
            <a:spLocks noGrp="1"/>
          </p:cNvSpPr>
          <p:nvPr>
            <p:ph type="ftr" sz="quarter" idx="11"/>
          </p:nvPr>
        </p:nvSpPr>
        <p:spPr>
          <a:xfrm>
            <a:off x="2572279" y="6569080"/>
            <a:ext cx="7084177" cy="365125"/>
          </a:xfrm>
        </p:spPr>
        <p:txBody>
          <a:bodyPr/>
          <a:lstStyle/>
          <a:p>
            <a:r>
              <a:rPr lang="en-US" dirty="0" smtClean="0"/>
              <a:t>EECT 111 Lab Notebook</a:t>
            </a:r>
            <a:endParaRPr lang="en-US" dirty="0"/>
          </a:p>
        </p:txBody>
      </p:sp>
      <p:sp>
        <p:nvSpPr>
          <p:cNvPr id="5" name="Slide Number Placeholder 4"/>
          <p:cNvSpPr>
            <a:spLocks noGrp="1"/>
          </p:cNvSpPr>
          <p:nvPr>
            <p:ph type="sldNum" sz="quarter" idx="12"/>
          </p:nvPr>
        </p:nvSpPr>
        <p:spPr>
          <a:xfrm>
            <a:off x="10951856" y="6552936"/>
            <a:ext cx="551167" cy="365125"/>
          </a:xfrm>
        </p:spPr>
        <p:txBody>
          <a:bodyPr/>
          <a:lstStyle/>
          <a:p>
            <a:r>
              <a:rPr lang="en-US" dirty="0" smtClean="0"/>
              <a:t>44</a:t>
            </a:r>
            <a:endParaRPr lang="en-US" dirty="0"/>
          </a:p>
        </p:txBody>
      </p:sp>
      <p:sp>
        <p:nvSpPr>
          <p:cNvPr id="6" name="Title 1"/>
          <p:cNvSpPr txBox="1">
            <a:spLocks/>
          </p:cNvSpPr>
          <p:nvPr/>
        </p:nvSpPr>
        <p:spPr>
          <a:xfrm>
            <a:off x="1636711" y="838200"/>
            <a:ext cx="10018713" cy="1752599"/>
          </a:xfrm>
          <a:prstGeom prst="rect">
            <a:avLst/>
          </a:prstGeom>
          <a:effectLst/>
        </p:spPr>
        <p:txBody>
          <a:bodyPr vert="horz" lIns="91440" tIns="45720" rIns="91440" bIns="45720" rtlCol="0" anchor="ctr">
            <a:normAutofit/>
          </a:bodyPr>
          <a:lst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t>Lab 8 – Black Box Design 3</a:t>
            </a:r>
          </a:p>
        </p:txBody>
      </p:sp>
    </p:spTree>
    <p:extLst>
      <p:ext uri="{BB962C8B-B14F-4D97-AF65-F5344CB8AC3E}">
        <p14:creationId xmlns:p14="http://schemas.microsoft.com/office/powerpoint/2010/main" val="62582513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484311" y="2562731"/>
            <a:ext cx="10018713" cy="1752599"/>
          </a:xfrm>
        </p:spPr>
        <p:txBody>
          <a:bodyPr>
            <a:normAutofit fontScale="90000"/>
          </a:bodyPr>
          <a:lstStyle/>
          <a:p>
            <a:r>
              <a:rPr lang="en-US" sz="7200" dirty="0" smtClean="0"/>
              <a:t>Lab 9 – Series/Parallel Resistors</a:t>
            </a:r>
            <a:endParaRPr lang="en-US" sz="7200" dirty="0"/>
          </a:p>
        </p:txBody>
      </p:sp>
      <p:sp>
        <p:nvSpPr>
          <p:cNvPr id="5" name="Footer Placeholder 3"/>
          <p:cNvSpPr>
            <a:spLocks noGrp="1"/>
          </p:cNvSpPr>
          <p:nvPr>
            <p:ph type="ftr" sz="quarter" idx="11"/>
          </p:nvPr>
        </p:nvSpPr>
        <p:spPr>
          <a:xfrm>
            <a:off x="2572279" y="6573081"/>
            <a:ext cx="7084177" cy="365125"/>
          </a:xfrm>
        </p:spPr>
        <p:txBody>
          <a:bodyPr/>
          <a:lstStyle/>
          <a:p>
            <a:r>
              <a:rPr lang="en-US" dirty="0" smtClean="0"/>
              <a:t>EECT 111 Lab Notebook</a:t>
            </a:r>
            <a:endParaRPr lang="en-US" dirty="0"/>
          </a:p>
        </p:txBody>
      </p:sp>
      <p:sp>
        <p:nvSpPr>
          <p:cNvPr id="6" name="Slide Number Placeholder 4"/>
          <p:cNvSpPr>
            <a:spLocks noGrp="1"/>
          </p:cNvSpPr>
          <p:nvPr>
            <p:ph type="sldNum" sz="quarter" idx="12"/>
          </p:nvPr>
        </p:nvSpPr>
        <p:spPr>
          <a:xfrm>
            <a:off x="10951856" y="6556937"/>
            <a:ext cx="551167" cy="365125"/>
          </a:xfrm>
        </p:spPr>
        <p:txBody>
          <a:bodyPr/>
          <a:lstStyle/>
          <a:p>
            <a:r>
              <a:rPr lang="en-US" dirty="0" smtClean="0"/>
              <a:t>45</a:t>
            </a:r>
            <a:endParaRPr lang="en-US" dirty="0"/>
          </a:p>
        </p:txBody>
      </p:sp>
    </p:spTree>
    <p:extLst>
      <p:ext uri="{BB962C8B-B14F-4D97-AF65-F5344CB8AC3E}">
        <p14:creationId xmlns:p14="http://schemas.microsoft.com/office/powerpoint/2010/main" val="182042900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9 – Series/Parallel Resistors</a:t>
            </a:r>
            <a:endParaRPr lang="en-US" dirty="0"/>
          </a:p>
        </p:txBody>
      </p:sp>
      <p:sp>
        <p:nvSpPr>
          <p:cNvPr id="3" name="Content Placeholder 2"/>
          <p:cNvSpPr>
            <a:spLocks noGrp="1"/>
          </p:cNvSpPr>
          <p:nvPr>
            <p:ph idx="1"/>
          </p:nvPr>
        </p:nvSpPr>
        <p:spPr/>
        <p:txBody>
          <a:bodyPr/>
          <a:lstStyle/>
          <a:p>
            <a:r>
              <a:rPr lang="en-US" u="sng" dirty="0" smtClean="0">
                <a:effectLst>
                  <a:outerShdw blurRad="38100" dist="38100" dir="2700000" algn="tl">
                    <a:srgbClr val="000000">
                      <a:alpha val="43137"/>
                    </a:srgbClr>
                  </a:outerShdw>
                </a:effectLst>
              </a:rPr>
              <a:t>Objective</a:t>
            </a:r>
          </a:p>
          <a:p>
            <a:pPr lvl="1"/>
            <a:r>
              <a:rPr lang="en-US" dirty="0" smtClean="0"/>
              <a:t>The objective of this lab was to test us on all that we had learned in the previous eight class sessions. </a:t>
            </a:r>
          </a:p>
          <a:p>
            <a:r>
              <a:rPr lang="en-US" u="sng" dirty="0" smtClean="0">
                <a:effectLst>
                  <a:outerShdw blurRad="38100" dist="38100" dir="2700000" algn="tl">
                    <a:srgbClr val="000000">
                      <a:alpha val="43137"/>
                    </a:srgbClr>
                  </a:outerShdw>
                </a:effectLst>
              </a:rPr>
              <a:t>Equipment and Material</a:t>
            </a:r>
          </a:p>
          <a:p>
            <a:pPr lvl="1"/>
            <a:r>
              <a:rPr lang="en-US" dirty="0" smtClean="0"/>
              <a:t>Jumper wires, Digital Multimeter, breadboard, DC Power Output,  Resistors: 2 470 ohm, 2 1 kohm, 2.2 kohm, 3.3 kohm, 4.7 kohm, 10 kohm, adjustable resistor</a:t>
            </a:r>
            <a:endParaRPr lang="en-US" dirty="0"/>
          </a:p>
        </p:txBody>
      </p:sp>
      <p:sp>
        <p:nvSpPr>
          <p:cNvPr id="4" name="Footer Placeholder 3"/>
          <p:cNvSpPr>
            <a:spLocks noGrp="1"/>
          </p:cNvSpPr>
          <p:nvPr>
            <p:ph type="ftr" sz="quarter" idx="11"/>
          </p:nvPr>
        </p:nvSpPr>
        <p:spPr>
          <a:xfrm>
            <a:off x="2572279" y="6585402"/>
            <a:ext cx="7084177" cy="365125"/>
          </a:xfrm>
        </p:spPr>
        <p:txBody>
          <a:bodyPr/>
          <a:lstStyle/>
          <a:p>
            <a:r>
              <a:rPr lang="en-US" dirty="0" smtClean="0"/>
              <a:t>EECT 111 Lab Notebook</a:t>
            </a:r>
            <a:endParaRPr lang="en-US" dirty="0"/>
          </a:p>
        </p:txBody>
      </p:sp>
      <p:sp>
        <p:nvSpPr>
          <p:cNvPr id="5" name="Slide Number Placeholder 4"/>
          <p:cNvSpPr>
            <a:spLocks noGrp="1"/>
          </p:cNvSpPr>
          <p:nvPr>
            <p:ph type="sldNum" sz="quarter" idx="12"/>
          </p:nvPr>
        </p:nvSpPr>
        <p:spPr>
          <a:xfrm>
            <a:off x="10951856" y="6569258"/>
            <a:ext cx="551167" cy="365125"/>
          </a:xfrm>
        </p:spPr>
        <p:txBody>
          <a:bodyPr/>
          <a:lstStyle/>
          <a:p>
            <a:r>
              <a:rPr lang="en-US" dirty="0" smtClean="0"/>
              <a:t>46</a:t>
            </a:r>
            <a:endParaRPr lang="en-US" dirty="0"/>
          </a:p>
        </p:txBody>
      </p:sp>
    </p:spTree>
    <p:extLst>
      <p:ext uri="{BB962C8B-B14F-4D97-AF65-F5344CB8AC3E}">
        <p14:creationId xmlns:p14="http://schemas.microsoft.com/office/powerpoint/2010/main" val="88036553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9 – Series/Parallel Resistors</a:t>
            </a:r>
          </a:p>
        </p:txBody>
      </p:sp>
      <p:sp>
        <p:nvSpPr>
          <p:cNvPr id="3" name="Content Placeholder 2"/>
          <p:cNvSpPr>
            <a:spLocks noGrp="1"/>
          </p:cNvSpPr>
          <p:nvPr>
            <p:ph idx="1"/>
          </p:nvPr>
        </p:nvSpPr>
        <p:spPr>
          <a:xfrm>
            <a:off x="1484310" y="1894115"/>
            <a:ext cx="10018713" cy="4425042"/>
          </a:xfrm>
        </p:spPr>
        <p:txBody>
          <a:bodyPr>
            <a:normAutofit lnSpcReduction="10000"/>
          </a:bodyPr>
          <a:lstStyle/>
          <a:p>
            <a:pPr marL="0" indent="0" algn="ctr">
              <a:buNone/>
            </a:pPr>
            <a:r>
              <a:rPr lang="en-US" b="1" u="sng" dirty="0" smtClean="0"/>
              <a:t>Procedure</a:t>
            </a:r>
          </a:p>
          <a:p>
            <a:r>
              <a:rPr lang="en-US" dirty="0" smtClean="0"/>
              <a:t>Created a multisim simulation to insure that I was competent enough to begin the lab</a:t>
            </a:r>
          </a:p>
          <a:p>
            <a:r>
              <a:rPr lang="en-US" dirty="0" smtClean="0"/>
              <a:t>Created a excel spreadsheet to work on the calculations</a:t>
            </a:r>
          </a:p>
          <a:p>
            <a:r>
              <a:rPr lang="en-US" dirty="0" smtClean="0"/>
              <a:t>Gather the necessary materials to build the circuit</a:t>
            </a:r>
          </a:p>
          <a:p>
            <a:r>
              <a:rPr lang="en-US" dirty="0" smtClean="0"/>
              <a:t>Placed the resistors in a series-parallel format and measured the individual, grouped, and total resistance.</a:t>
            </a:r>
          </a:p>
          <a:p>
            <a:r>
              <a:rPr lang="en-US" dirty="0" smtClean="0"/>
              <a:t>I then applied 9 volts of power to the circuit in order to calculate the voltage and current at certain points</a:t>
            </a:r>
          </a:p>
          <a:p>
            <a:r>
              <a:rPr lang="en-US" dirty="0" smtClean="0"/>
              <a:t>Recorded the data on the lab sheet.</a:t>
            </a:r>
          </a:p>
          <a:p>
            <a:pPr marL="0" indent="0" algn="ctr">
              <a:buNone/>
            </a:pPr>
            <a:endParaRPr lang="en-US" b="1" u="sng" dirty="0" smtClean="0"/>
          </a:p>
        </p:txBody>
      </p:sp>
      <p:sp>
        <p:nvSpPr>
          <p:cNvPr id="4" name="Footer Placeholder 3"/>
          <p:cNvSpPr>
            <a:spLocks noGrp="1"/>
          </p:cNvSpPr>
          <p:nvPr>
            <p:ph type="ftr" sz="quarter" idx="11"/>
          </p:nvPr>
        </p:nvSpPr>
        <p:spPr>
          <a:xfrm>
            <a:off x="2572279" y="6585409"/>
            <a:ext cx="7084177" cy="365125"/>
          </a:xfrm>
        </p:spPr>
        <p:txBody>
          <a:bodyPr/>
          <a:lstStyle/>
          <a:p>
            <a:r>
              <a:rPr lang="en-US" dirty="0" smtClean="0"/>
              <a:t>EECT 111 Lab Notebook</a:t>
            </a:r>
            <a:endParaRPr lang="en-US" dirty="0"/>
          </a:p>
        </p:txBody>
      </p:sp>
      <p:sp>
        <p:nvSpPr>
          <p:cNvPr id="5" name="Slide Number Placeholder 4"/>
          <p:cNvSpPr>
            <a:spLocks noGrp="1"/>
          </p:cNvSpPr>
          <p:nvPr>
            <p:ph type="sldNum" sz="quarter" idx="12"/>
          </p:nvPr>
        </p:nvSpPr>
        <p:spPr>
          <a:xfrm>
            <a:off x="10951856" y="6569265"/>
            <a:ext cx="551167" cy="365125"/>
          </a:xfrm>
        </p:spPr>
        <p:txBody>
          <a:bodyPr/>
          <a:lstStyle/>
          <a:p>
            <a:r>
              <a:rPr lang="en-US" dirty="0" smtClean="0"/>
              <a:t>47</a:t>
            </a:r>
            <a:endParaRPr lang="en-US" dirty="0"/>
          </a:p>
        </p:txBody>
      </p:sp>
    </p:spTree>
    <p:extLst>
      <p:ext uri="{BB962C8B-B14F-4D97-AF65-F5344CB8AC3E}">
        <p14:creationId xmlns:p14="http://schemas.microsoft.com/office/powerpoint/2010/main" val="330458692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395" y="0"/>
            <a:ext cx="10018713" cy="1752599"/>
          </a:xfrm>
        </p:spPr>
        <p:txBody>
          <a:bodyPr/>
          <a:lstStyle/>
          <a:p>
            <a:r>
              <a:rPr lang="en-US" dirty="0"/>
              <a:t>Lab 9 – Series/Parallel Resistors</a:t>
            </a:r>
          </a:p>
        </p:txBody>
      </p:sp>
      <p:sp>
        <p:nvSpPr>
          <p:cNvPr id="6" name="Footer Placeholder 3"/>
          <p:cNvSpPr>
            <a:spLocks noGrp="1"/>
          </p:cNvSpPr>
          <p:nvPr>
            <p:ph type="ftr" sz="quarter" idx="11"/>
          </p:nvPr>
        </p:nvSpPr>
        <p:spPr>
          <a:xfrm>
            <a:off x="2572279" y="6569075"/>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51856" y="6552931"/>
            <a:ext cx="551167" cy="365125"/>
          </a:xfrm>
        </p:spPr>
        <p:txBody>
          <a:bodyPr/>
          <a:lstStyle/>
          <a:p>
            <a:r>
              <a:rPr lang="en-US" dirty="0" smtClean="0"/>
              <a:t>48</a:t>
            </a:r>
            <a:endParaRPr lang="en-US" dirty="0"/>
          </a:p>
        </p:txBody>
      </p:sp>
      <p:pic>
        <p:nvPicPr>
          <p:cNvPr id="1026" name="Picture 2" descr="K:\Intro to Circuits Analysis\Work\Labs\Lab 9\Pictures\KIMG004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1446441" y="1920648"/>
            <a:ext cx="5176162" cy="3882122"/>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K:\Intro to Circuits Analysis\Work\Labs\Lab 9\Pictures\KIMG004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6585856" y="1877790"/>
            <a:ext cx="5225143" cy="39188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43903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1 – Resistor Variability</a:t>
            </a:r>
            <a:endParaRPr lang="en-US" dirty="0"/>
          </a:p>
        </p:txBody>
      </p:sp>
      <p:sp>
        <p:nvSpPr>
          <p:cNvPr id="3" name="Content Placeholder 2"/>
          <p:cNvSpPr>
            <a:spLocks noGrp="1"/>
          </p:cNvSpPr>
          <p:nvPr>
            <p:ph idx="1"/>
          </p:nvPr>
        </p:nvSpPr>
        <p:spPr/>
        <p:txBody>
          <a:bodyPr/>
          <a:lstStyle/>
          <a:p>
            <a:r>
              <a:rPr lang="en-US" u="sng" dirty="0" smtClean="0">
                <a:effectLst>
                  <a:outerShdw blurRad="38100" dist="38100" dir="2700000" algn="tl">
                    <a:srgbClr val="000000">
                      <a:alpha val="43137"/>
                    </a:srgbClr>
                  </a:outerShdw>
                </a:effectLst>
              </a:rPr>
              <a:t>Objective</a:t>
            </a:r>
          </a:p>
          <a:p>
            <a:pPr lvl="1"/>
            <a:r>
              <a:rPr lang="en-US" dirty="0" smtClean="0"/>
              <a:t>To gather 20 resistors of the exact same value, put them on a breadboard, and measure the individual resistances.</a:t>
            </a:r>
          </a:p>
          <a:p>
            <a:r>
              <a:rPr lang="en-US" u="sng" dirty="0" smtClean="0">
                <a:effectLst>
                  <a:outerShdw blurRad="38100" dist="38100" dir="2700000" algn="tl">
                    <a:srgbClr val="000000">
                      <a:alpha val="43137"/>
                    </a:srgbClr>
                  </a:outerShdw>
                </a:effectLst>
              </a:rPr>
              <a:t>Equipment and Material</a:t>
            </a:r>
          </a:p>
          <a:p>
            <a:pPr lvl="1"/>
            <a:r>
              <a:rPr lang="en-US" dirty="0" smtClean="0"/>
              <a:t>Jumper wires, 20 470 ohm resistors, Digital Multimeter, and breadboard</a:t>
            </a:r>
            <a:endParaRPr lang="en-US" dirty="0"/>
          </a:p>
        </p:txBody>
      </p:sp>
      <p:sp>
        <p:nvSpPr>
          <p:cNvPr id="4" name="Footer Placeholder 3"/>
          <p:cNvSpPr>
            <a:spLocks noGrp="1"/>
          </p:cNvSpPr>
          <p:nvPr>
            <p:ph type="ftr" sz="quarter" idx="11"/>
          </p:nvPr>
        </p:nvSpPr>
        <p:spPr>
          <a:xfrm>
            <a:off x="2572279" y="6585402"/>
            <a:ext cx="7084177" cy="365125"/>
          </a:xfrm>
        </p:spPr>
        <p:txBody>
          <a:bodyPr/>
          <a:lstStyle/>
          <a:p>
            <a:r>
              <a:rPr lang="en-US" dirty="0" smtClean="0"/>
              <a:t>EECT 111 Lab Notebook</a:t>
            </a:r>
            <a:endParaRPr lang="en-US" dirty="0"/>
          </a:p>
        </p:txBody>
      </p:sp>
      <p:sp>
        <p:nvSpPr>
          <p:cNvPr id="5" name="Slide Number Placeholder 4"/>
          <p:cNvSpPr>
            <a:spLocks noGrp="1"/>
          </p:cNvSpPr>
          <p:nvPr>
            <p:ph type="sldNum" sz="quarter" idx="12"/>
          </p:nvPr>
        </p:nvSpPr>
        <p:spPr>
          <a:xfrm>
            <a:off x="10951856" y="6569258"/>
            <a:ext cx="551167" cy="365125"/>
          </a:xfrm>
        </p:spPr>
        <p:txBody>
          <a:bodyPr/>
          <a:lstStyle/>
          <a:p>
            <a:r>
              <a:rPr lang="en-US" dirty="0"/>
              <a:t>5</a:t>
            </a:r>
          </a:p>
        </p:txBody>
      </p:sp>
    </p:spTree>
    <p:extLst>
      <p:ext uri="{BB962C8B-B14F-4D97-AF65-F5344CB8AC3E}">
        <p14:creationId xmlns:p14="http://schemas.microsoft.com/office/powerpoint/2010/main" val="327153879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395" y="0"/>
            <a:ext cx="10018713" cy="1752599"/>
          </a:xfrm>
        </p:spPr>
        <p:txBody>
          <a:bodyPr/>
          <a:lstStyle/>
          <a:p>
            <a:r>
              <a:rPr lang="en-US" dirty="0"/>
              <a:t>Lab 9 – Series/Parallel Resistors</a:t>
            </a:r>
          </a:p>
        </p:txBody>
      </p:sp>
      <p:sp>
        <p:nvSpPr>
          <p:cNvPr id="6" name="Footer Placeholder 3"/>
          <p:cNvSpPr>
            <a:spLocks noGrp="1"/>
          </p:cNvSpPr>
          <p:nvPr>
            <p:ph type="ftr" sz="quarter" idx="11"/>
          </p:nvPr>
        </p:nvSpPr>
        <p:spPr>
          <a:xfrm>
            <a:off x="2572279" y="6569075"/>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51856" y="6552931"/>
            <a:ext cx="551167" cy="365125"/>
          </a:xfrm>
        </p:spPr>
        <p:txBody>
          <a:bodyPr/>
          <a:lstStyle/>
          <a:p>
            <a:r>
              <a:rPr lang="en-US" dirty="0" smtClean="0"/>
              <a:t>49</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79180" y="1273627"/>
            <a:ext cx="3837094" cy="5192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263" y="1273627"/>
            <a:ext cx="5076380" cy="52309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4487976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395" y="0"/>
            <a:ext cx="10018713" cy="1752599"/>
          </a:xfrm>
        </p:spPr>
        <p:txBody>
          <a:bodyPr/>
          <a:lstStyle/>
          <a:p>
            <a:r>
              <a:rPr lang="en-US" dirty="0"/>
              <a:t>Lab 9 – Series/Parallel Resistors</a:t>
            </a:r>
          </a:p>
        </p:txBody>
      </p:sp>
      <p:sp>
        <p:nvSpPr>
          <p:cNvPr id="6" name="Footer Placeholder 3"/>
          <p:cNvSpPr>
            <a:spLocks noGrp="1"/>
          </p:cNvSpPr>
          <p:nvPr>
            <p:ph type="ftr" sz="quarter" idx="11"/>
          </p:nvPr>
        </p:nvSpPr>
        <p:spPr>
          <a:xfrm>
            <a:off x="2572279" y="6569075"/>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51856" y="6552931"/>
            <a:ext cx="551167" cy="365125"/>
          </a:xfrm>
        </p:spPr>
        <p:txBody>
          <a:bodyPr/>
          <a:lstStyle/>
          <a:p>
            <a:r>
              <a:rPr lang="en-US" dirty="0" smtClean="0"/>
              <a:t>5</a:t>
            </a:r>
            <a:r>
              <a:rPr lang="en-US" dirty="0"/>
              <a:t>0</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8302" y="1416503"/>
            <a:ext cx="10191069" cy="4775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564" y="1853293"/>
            <a:ext cx="1895475" cy="1657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3" name="Tabela 2"/>
          <p:cNvGraphicFramePr>
            <a:graphicFrameLocks noGrp="1"/>
          </p:cNvGraphicFramePr>
          <p:nvPr>
            <p:extLst>
              <p:ext uri="{D42A27DB-BD31-4B8C-83A1-F6EECF244321}">
                <p14:modId xmlns:p14="http://schemas.microsoft.com/office/powerpoint/2010/main" val="3112544683"/>
              </p:ext>
            </p:extLst>
          </p:nvPr>
        </p:nvGraphicFramePr>
        <p:xfrm>
          <a:off x="8802915" y="1670957"/>
          <a:ext cx="1346200" cy="1524000"/>
        </p:xfrm>
        <a:graphic>
          <a:graphicData uri="http://schemas.openxmlformats.org/drawingml/2006/table">
            <a:tbl>
              <a:tblPr>
                <a:tableStyleId>{5C22544A-7EE6-4342-B048-85BDC9FD1C3A}</a:tableStyleId>
              </a:tblPr>
              <a:tblGrid>
                <a:gridCol w="709527"/>
                <a:gridCol w="636673"/>
              </a:tblGrid>
              <a:tr h="190500">
                <a:tc>
                  <a:txBody>
                    <a:bodyPr/>
                    <a:lstStyle/>
                    <a:p>
                      <a:pPr algn="r" fontAlgn="b"/>
                      <a:r>
                        <a:rPr lang="en-US" sz="1100" u="none" strike="noStrike">
                          <a:effectLst/>
                        </a:rPr>
                        <a:t>R1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470</a:t>
                      </a:r>
                      <a:endParaRPr lang="en-US" sz="1100" b="0" i="0" u="none" strike="noStrike">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R2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470</a:t>
                      </a:r>
                      <a:endParaRPr lang="en-US" sz="1100" b="0" i="0" u="none" strike="noStrike">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R3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1.0E+3</a:t>
                      </a:r>
                      <a:endParaRPr lang="en-US" sz="1100" b="0" i="0" u="none" strike="noStrike">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R4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1.0E+3</a:t>
                      </a:r>
                      <a:endParaRPr lang="en-US" sz="1100" b="0" i="0" u="none" strike="noStrike">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R5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2.2E+3</a:t>
                      </a:r>
                      <a:endParaRPr lang="en-US" sz="1100" b="0" i="0" u="none" strike="noStrike">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R6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3.3E+3</a:t>
                      </a:r>
                      <a:endParaRPr lang="en-US" sz="1100" b="0" i="0" u="none" strike="noStrike">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R7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4.7E+3</a:t>
                      </a:r>
                      <a:endParaRPr lang="en-US" sz="1100" b="0" i="0" u="none" strike="noStrike">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R8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dirty="0">
                          <a:effectLst/>
                        </a:rPr>
                        <a:t>10.0E+3</a:t>
                      </a:r>
                      <a:endParaRPr lang="en-US" sz="1100" b="0" i="0" u="none" strike="noStrike" dirty="0">
                        <a:solidFill>
                          <a:srgbClr val="000000"/>
                        </a:solidFill>
                        <a:effectLst/>
                        <a:latin typeface="Calibri"/>
                      </a:endParaRPr>
                    </a:p>
                  </a:txBody>
                  <a:tcPr marL="9525" marR="9525" marT="9525" marB="0" anchor="b"/>
                </a:tc>
              </a:tr>
            </a:tbl>
          </a:graphicData>
        </a:graphic>
      </p:graphicFrame>
      <p:graphicFrame>
        <p:nvGraphicFramePr>
          <p:cNvPr id="4" name="Tabela 3"/>
          <p:cNvGraphicFramePr>
            <a:graphicFrameLocks noGrp="1"/>
          </p:cNvGraphicFramePr>
          <p:nvPr>
            <p:extLst>
              <p:ext uri="{D42A27DB-BD31-4B8C-83A1-F6EECF244321}">
                <p14:modId xmlns:p14="http://schemas.microsoft.com/office/powerpoint/2010/main" val="3475707450"/>
              </p:ext>
            </p:extLst>
          </p:nvPr>
        </p:nvGraphicFramePr>
        <p:xfrm>
          <a:off x="8966200" y="5124450"/>
          <a:ext cx="1346200" cy="952500"/>
        </p:xfrm>
        <a:graphic>
          <a:graphicData uri="http://schemas.openxmlformats.org/drawingml/2006/table">
            <a:tbl>
              <a:tblPr>
                <a:tableStyleId>{5C22544A-7EE6-4342-B048-85BDC9FD1C3A}</a:tableStyleId>
              </a:tblPr>
              <a:tblGrid>
                <a:gridCol w="709527"/>
                <a:gridCol w="636673"/>
              </a:tblGrid>
              <a:tr h="190500">
                <a:tc>
                  <a:txBody>
                    <a:bodyPr/>
                    <a:lstStyle/>
                    <a:p>
                      <a:pPr algn="r" fontAlgn="b"/>
                      <a:r>
                        <a:rPr lang="en-US" sz="1100" u="none" strike="noStrike">
                          <a:effectLst/>
                        </a:rPr>
                        <a:t>R34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500</a:t>
                      </a:r>
                      <a:endParaRPr lang="en-US" sz="1100" b="0" i="0" u="none" strike="noStrike">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R567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1030.565</a:t>
                      </a:r>
                      <a:endParaRPr lang="en-US" sz="1100" b="0" i="0" u="none" strike="noStrike">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R345678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11530.565</a:t>
                      </a:r>
                      <a:endParaRPr lang="en-US" sz="1100" b="0" i="0" u="none" strike="noStrike">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R2345678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451.593</a:t>
                      </a:r>
                      <a:endParaRPr lang="en-US" sz="1100" b="0" i="0" u="none" strike="noStrike">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RT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dirty="0">
                          <a:effectLst/>
                        </a:rPr>
                        <a:t>921.593</a:t>
                      </a:r>
                      <a:endParaRPr lang="en-US" sz="1100" b="0" i="0" u="none" strike="noStrike" dirty="0">
                        <a:solidFill>
                          <a:srgbClr val="000000"/>
                        </a:solidFill>
                        <a:effectLst/>
                        <a:latin typeface="Calibri"/>
                      </a:endParaRPr>
                    </a:p>
                  </a:txBody>
                  <a:tcPr marL="9525" marR="9525" marT="9525" marB="0" anchor="b"/>
                </a:tc>
              </a:tr>
            </a:tbl>
          </a:graphicData>
        </a:graphic>
      </p:graphicFrame>
    </p:spTree>
    <p:extLst>
      <p:ext uri="{BB962C8B-B14F-4D97-AF65-F5344CB8AC3E}">
        <p14:creationId xmlns:p14="http://schemas.microsoft.com/office/powerpoint/2010/main" val="7280831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395" y="0"/>
            <a:ext cx="10018713" cy="1752599"/>
          </a:xfrm>
        </p:spPr>
        <p:txBody>
          <a:bodyPr/>
          <a:lstStyle/>
          <a:p>
            <a:r>
              <a:rPr lang="en-US" dirty="0"/>
              <a:t>Lab 9 – Series/Parallel Resistors</a:t>
            </a:r>
          </a:p>
        </p:txBody>
      </p:sp>
      <p:sp>
        <p:nvSpPr>
          <p:cNvPr id="6" name="Footer Placeholder 3"/>
          <p:cNvSpPr>
            <a:spLocks noGrp="1"/>
          </p:cNvSpPr>
          <p:nvPr>
            <p:ph type="ftr" sz="quarter" idx="11"/>
          </p:nvPr>
        </p:nvSpPr>
        <p:spPr>
          <a:xfrm>
            <a:off x="2572279" y="6569075"/>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51856" y="6552931"/>
            <a:ext cx="551167" cy="365125"/>
          </a:xfrm>
        </p:spPr>
        <p:txBody>
          <a:bodyPr/>
          <a:lstStyle/>
          <a:p>
            <a:r>
              <a:rPr lang="en-US" dirty="0" smtClean="0"/>
              <a:t>5</a:t>
            </a:r>
            <a:r>
              <a:rPr lang="en-US" dirty="0"/>
              <a:t>1</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0318" y="1249816"/>
            <a:ext cx="10584996" cy="51919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8" name="Tabela 7"/>
          <p:cNvGraphicFramePr>
            <a:graphicFrameLocks noGrp="1"/>
          </p:cNvGraphicFramePr>
          <p:nvPr>
            <p:extLst>
              <p:ext uri="{D42A27DB-BD31-4B8C-83A1-F6EECF244321}">
                <p14:modId xmlns:p14="http://schemas.microsoft.com/office/powerpoint/2010/main" val="2400157564"/>
              </p:ext>
            </p:extLst>
          </p:nvPr>
        </p:nvGraphicFramePr>
        <p:xfrm>
          <a:off x="9388929" y="1401536"/>
          <a:ext cx="1219200" cy="952500"/>
        </p:xfrm>
        <a:graphic>
          <a:graphicData uri="http://schemas.openxmlformats.org/drawingml/2006/table">
            <a:tbl>
              <a:tblPr>
                <a:tableStyleId>{5C22544A-7EE6-4342-B048-85BDC9FD1C3A}</a:tableStyleId>
              </a:tblPr>
              <a:tblGrid>
                <a:gridCol w="609600"/>
                <a:gridCol w="609600"/>
              </a:tblGrid>
              <a:tr h="190500">
                <a:tc>
                  <a:txBody>
                    <a:bodyPr/>
                    <a:lstStyle/>
                    <a:p>
                      <a:pPr algn="l" fontAlgn="b"/>
                      <a:endParaRPr lang="en-US" sz="1100" b="0" i="0" u="none" strike="noStrike">
                        <a:solidFill>
                          <a:srgbClr val="000000"/>
                        </a:solidFill>
                        <a:effectLst/>
                        <a:latin typeface="Calibri"/>
                      </a:endParaRPr>
                    </a:p>
                  </a:txBody>
                  <a:tcPr marL="9525" marR="9525" marT="9525" marB="0" anchor="b"/>
                </a:tc>
                <a:tc>
                  <a:txBody>
                    <a:bodyPr/>
                    <a:lstStyle/>
                    <a:p>
                      <a:pPr algn="l" fontAlgn="b"/>
                      <a:r>
                        <a:rPr lang="en-US" sz="1100" u="none" strike="noStrike">
                          <a:effectLst/>
                        </a:rPr>
                        <a:t>Power</a:t>
                      </a:r>
                      <a:endParaRPr lang="en-US" sz="1100" b="0" i="0" u="none" strike="noStrike">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VT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9</a:t>
                      </a:r>
                      <a:endParaRPr lang="en-US" sz="1100" b="0" i="0" u="none" strike="noStrike">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VA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4.410</a:t>
                      </a:r>
                      <a:endParaRPr lang="en-US" sz="1100" b="0" i="0" u="none" strike="noStrike">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VB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4.12</a:t>
                      </a:r>
                      <a:endParaRPr lang="en-US" sz="1100" b="0" i="0" u="none" strike="noStrike">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VC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dirty="0">
                          <a:effectLst/>
                        </a:rPr>
                        <a:t>-1.06419</a:t>
                      </a:r>
                      <a:endParaRPr lang="en-US" sz="1100" b="0" i="0" u="none" strike="noStrike" dirty="0">
                        <a:solidFill>
                          <a:srgbClr val="000000"/>
                        </a:solidFill>
                        <a:effectLst/>
                        <a:latin typeface="Calibri"/>
                      </a:endParaRPr>
                    </a:p>
                  </a:txBody>
                  <a:tcPr marL="9525" marR="9525" marT="9525" marB="0" anchor="b"/>
                </a:tc>
              </a:tr>
            </a:tbl>
          </a:graphicData>
        </a:graphic>
      </p:graphicFrame>
      <p:graphicFrame>
        <p:nvGraphicFramePr>
          <p:cNvPr id="9" name="Tabela 8"/>
          <p:cNvGraphicFramePr>
            <a:graphicFrameLocks noGrp="1"/>
          </p:cNvGraphicFramePr>
          <p:nvPr>
            <p:extLst>
              <p:ext uri="{D42A27DB-BD31-4B8C-83A1-F6EECF244321}">
                <p14:modId xmlns:p14="http://schemas.microsoft.com/office/powerpoint/2010/main" val="922397517"/>
              </p:ext>
            </p:extLst>
          </p:nvPr>
        </p:nvGraphicFramePr>
        <p:xfrm>
          <a:off x="9192986" y="5154386"/>
          <a:ext cx="1219200" cy="762000"/>
        </p:xfrm>
        <a:graphic>
          <a:graphicData uri="http://schemas.openxmlformats.org/drawingml/2006/table">
            <a:tbl>
              <a:tblPr>
                <a:tableStyleId>{5C22544A-7EE6-4342-B048-85BDC9FD1C3A}</a:tableStyleId>
              </a:tblPr>
              <a:tblGrid>
                <a:gridCol w="609600"/>
                <a:gridCol w="609600"/>
              </a:tblGrid>
              <a:tr h="190500">
                <a:tc>
                  <a:txBody>
                    <a:bodyPr/>
                    <a:lstStyle/>
                    <a:p>
                      <a:pPr algn="l" fontAlgn="b"/>
                      <a:endParaRPr lang="en-US" sz="1100" b="0" i="0" u="none" strike="noStrike">
                        <a:solidFill>
                          <a:srgbClr val="000000"/>
                        </a:solidFill>
                        <a:effectLst/>
                        <a:latin typeface="Calibri"/>
                      </a:endParaRPr>
                    </a:p>
                  </a:txBody>
                  <a:tcPr marL="9525" marR="9525" marT="9525" marB="0" anchor="b"/>
                </a:tc>
                <a:tc>
                  <a:txBody>
                    <a:bodyPr/>
                    <a:lstStyle/>
                    <a:p>
                      <a:pPr algn="l" fontAlgn="b"/>
                      <a:r>
                        <a:rPr lang="en-US" sz="1100" u="none" strike="noStrike">
                          <a:effectLst/>
                        </a:rPr>
                        <a:t>Current</a:t>
                      </a:r>
                      <a:endParaRPr lang="en-US" sz="1100" b="0" i="0" u="none" strike="noStrike">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IT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0.009766</a:t>
                      </a:r>
                      <a:endParaRPr lang="en-US" sz="1100" b="0" i="0" u="none" strike="noStrike">
                        <a:solidFill>
                          <a:srgbClr val="000000"/>
                        </a:solidFill>
                        <a:effectLst/>
                        <a:latin typeface="Calibri"/>
                      </a:endParaRPr>
                    </a:p>
                  </a:txBody>
                  <a:tcPr marL="9525" marR="9525" marT="9525" marB="0" anchor="b"/>
                </a:tc>
              </a:tr>
              <a:tr h="190500">
                <a:tc>
                  <a:txBody>
                    <a:bodyPr/>
                    <a:lstStyle/>
                    <a:p>
                      <a:pPr algn="l" fontAlgn="b"/>
                      <a:endParaRPr lang="en-US" sz="1100" b="0" i="0" u="none" strike="noStrike">
                        <a:solidFill>
                          <a:srgbClr val="000000"/>
                        </a:solidFill>
                        <a:effectLst/>
                        <a:latin typeface="Calibri"/>
                      </a:endParaRPr>
                    </a:p>
                  </a:txBody>
                  <a:tcPr marL="9525" marR="9525" marT="9525" marB="0" anchor="b"/>
                </a:tc>
                <a:tc>
                  <a:txBody>
                    <a:bodyPr/>
                    <a:lstStyle/>
                    <a:p>
                      <a:pPr algn="l" fontAlgn="b"/>
                      <a:endParaRPr lang="en-US" sz="1100" b="0" i="0" u="none" strike="noStrike">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IT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dirty="0">
                          <a:effectLst/>
                        </a:rPr>
                        <a:t>0.00957</a:t>
                      </a:r>
                      <a:endParaRPr lang="en-US" sz="1100" b="0" i="0" u="none" strike="noStrike" dirty="0">
                        <a:solidFill>
                          <a:srgbClr val="000000"/>
                        </a:solidFill>
                        <a:effectLst/>
                        <a:latin typeface="Calibri"/>
                      </a:endParaRPr>
                    </a:p>
                  </a:txBody>
                  <a:tcPr marL="9525" marR="9525" marT="9525" marB="0" anchor="b"/>
                </a:tc>
              </a:tr>
            </a:tbl>
          </a:graphicData>
        </a:graphic>
      </p:graphicFrame>
    </p:spTree>
    <p:extLst>
      <p:ext uri="{BB962C8B-B14F-4D97-AF65-F5344CB8AC3E}">
        <p14:creationId xmlns:p14="http://schemas.microsoft.com/office/powerpoint/2010/main" val="316770330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395" y="0"/>
            <a:ext cx="10018713" cy="1752599"/>
          </a:xfrm>
        </p:spPr>
        <p:txBody>
          <a:bodyPr/>
          <a:lstStyle/>
          <a:p>
            <a:r>
              <a:rPr lang="en-US" dirty="0"/>
              <a:t>Lab 9 – Series/Parallel Resistors</a:t>
            </a:r>
          </a:p>
        </p:txBody>
      </p:sp>
      <p:sp>
        <p:nvSpPr>
          <p:cNvPr id="6" name="Footer Placeholder 3"/>
          <p:cNvSpPr>
            <a:spLocks noGrp="1"/>
          </p:cNvSpPr>
          <p:nvPr>
            <p:ph type="ftr" sz="quarter" idx="11"/>
          </p:nvPr>
        </p:nvSpPr>
        <p:spPr>
          <a:xfrm>
            <a:off x="2572279" y="6569075"/>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51856" y="6552931"/>
            <a:ext cx="551167" cy="365125"/>
          </a:xfrm>
        </p:spPr>
        <p:txBody>
          <a:bodyPr/>
          <a:lstStyle/>
          <a:p>
            <a:r>
              <a:rPr lang="en-US" dirty="0" smtClean="0"/>
              <a:t>52</a:t>
            </a:r>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38993" y="1346426"/>
            <a:ext cx="9772651" cy="51935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3" name="Tabela 2"/>
          <p:cNvGraphicFramePr>
            <a:graphicFrameLocks noGrp="1"/>
          </p:cNvGraphicFramePr>
          <p:nvPr>
            <p:extLst>
              <p:ext uri="{D42A27DB-BD31-4B8C-83A1-F6EECF244321}">
                <p14:modId xmlns:p14="http://schemas.microsoft.com/office/powerpoint/2010/main" val="1088178831"/>
              </p:ext>
            </p:extLst>
          </p:nvPr>
        </p:nvGraphicFramePr>
        <p:xfrm>
          <a:off x="9388928" y="5121729"/>
          <a:ext cx="1219200" cy="762000"/>
        </p:xfrm>
        <a:graphic>
          <a:graphicData uri="http://schemas.openxmlformats.org/drawingml/2006/table">
            <a:tbl>
              <a:tblPr>
                <a:tableStyleId>{5C22544A-7EE6-4342-B048-85BDC9FD1C3A}</a:tableStyleId>
              </a:tblPr>
              <a:tblGrid>
                <a:gridCol w="609600"/>
                <a:gridCol w="609600"/>
              </a:tblGrid>
              <a:tr h="190500">
                <a:tc>
                  <a:txBody>
                    <a:bodyPr/>
                    <a:lstStyle/>
                    <a:p>
                      <a:pPr algn="l" fontAlgn="b"/>
                      <a:endParaRPr lang="en-US" sz="1100" b="0" i="0" u="none" strike="noStrike">
                        <a:solidFill>
                          <a:srgbClr val="000000"/>
                        </a:solidFill>
                        <a:effectLst/>
                        <a:latin typeface="Calibri"/>
                      </a:endParaRPr>
                    </a:p>
                  </a:txBody>
                  <a:tcPr marL="9525" marR="9525" marT="9525" marB="0" anchor="b"/>
                </a:tc>
                <a:tc>
                  <a:txBody>
                    <a:bodyPr/>
                    <a:lstStyle/>
                    <a:p>
                      <a:pPr algn="l" fontAlgn="b"/>
                      <a:r>
                        <a:rPr lang="en-US" sz="1100" u="none" strike="noStrike">
                          <a:effectLst/>
                        </a:rPr>
                        <a:t>Current</a:t>
                      </a:r>
                      <a:endParaRPr lang="en-US" sz="1100" b="0" i="0" u="none" strike="noStrike">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IT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0.009766</a:t>
                      </a:r>
                      <a:endParaRPr lang="en-US" sz="1100" b="0" i="0" u="none" strike="noStrike">
                        <a:solidFill>
                          <a:srgbClr val="000000"/>
                        </a:solidFill>
                        <a:effectLst/>
                        <a:latin typeface="Calibri"/>
                      </a:endParaRPr>
                    </a:p>
                  </a:txBody>
                  <a:tcPr marL="9525" marR="9525" marT="9525" marB="0" anchor="b"/>
                </a:tc>
              </a:tr>
              <a:tr h="190500">
                <a:tc>
                  <a:txBody>
                    <a:bodyPr/>
                    <a:lstStyle/>
                    <a:p>
                      <a:pPr algn="l" fontAlgn="b"/>
                      <a:endParaRPr lang="en-US" sz="1100" b="0" i="0" u="none" strike="noStrike">
                        <a:solidFill>
                          <a:srgbClr val="000000"/>
                        </a:solidFill>
                        <a:effectLst/>
                        <a:latin typeface="Calibri"/>
                      </a:endParaRPr>
                    </a:p>
                  </a:txBody>
                  <a:tcPr marL="9525" marR="9525" marT="9525" marB="0" anchor="b"/>
                </a:tc>
                <a:tc>
                  <a:txBody>
                    <a:bodyPr/>
                    <a:lstStyle/>
                    <a:p>
                      <a:pPr algn="l" fontAlgn="b"/>
                      <a:endParaRPr lang="en-US" sz="1100" b="0" i="0" u="none" strike="noStrike">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IT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dirty="0">
                          <a:effectLst/>
                        </a:rPr>
                        <a:t>0.00957</a:t>
                      </a:r>
                      <a:endParaRPr lang="en-US" sz="1100" b="0" i="0" u="none" strike="noStrike" dirty="0">
                        <a:solidFill>
                          <a:srgbClr val="000000"/>
                        </a:solidFill>
                        <a:effectLst/>
                        <a:latin typeface="Calibri"/>
                      </a:endParaRPr>
                    </a:p>
                  </a:txBody>
                  <a:tcPr marL="9525" marR="9525" marT="9525" marB="0" anchor="b"/>
                </a:tc>
              </a:tr>
            </a:tbl>
          </a:graphicData>
        </a:graphic>
      </p:graphicFrame>
      <p:graphicFrame>
        <p:nvGraphicFramePr>
          <p:cNvPr id="8" name="Tabela 7"/>
          <p:cNvGraphicFramePr>
            <a:graphicFrameLocks noGrp="1"/>
          </p:cNvGraphicFramePr>
          <p:nvPr>
            <p:extLst>
              <p:ext uri="{D42A27DB-BD31-4B8C-83A1-F6EECF244321}">
                <p14:modId xmlns:p14="http://schemas.microsoft.com/office/powerpoint/2010/main" val="1510550701"/>
              </p:ext>
            </p:extLst>
          </p:nvPr>
        </p:nvGraphicFramePr>
        <p:xfrm>
          <a:off x="9666514" y="2022022"/>
          <a:ext cx="1219200" cy="952500"/>
        </p:xfrm>
        <a:graphic>
          <a:graphicData uri="http://schemas.openxmlformats.org/drawingml/2006/table">
            <a:tbl>
              <a:tblPr>
                <a:tableStyleId>{5C22544A-7EE6-4342-B048-85BDC9FD1C3A}</a:tableStyleId>
              </a:tblPr>
              <a:tblGrid>
                <a:gridCol w="609600"/>
                <a:gridCol w="609600"/>
              </a:tblGrid>
              <a:tr h="190500">
                <a:tc>
                  <a:txBody>
                    <a:bodyPr/>
                    <a:lstStyle/>
                    <a:p>
                      <a:pPr algn="l" fontAlgn="b"/>
                      <a:endParaRPr lang="en-US" sz="1100" b="0" i="0" u="none" strike="noStrike">
                        <a:solidFill>
                          <a:srgbClr val="000000"/>
                        </a:solidFill>
                        <a:effectLst/>
                        <a:latin typeface="Calibri"/>
                      </a:endParaRPr>
                    </a:p>
                  </a:txBody>
                  <a:tcPr marL="9525" marR="9525" marT="9525" marB="0" anchor="b"/>
                </a:tc>
                <a:tc>
                  <a:txBody>
                    <a:bodyPr/>
                    <a:lstStyle/>
                    <a:p>
                      <a:pPr algn="l" fontAlgn="b"/>
                      <a:r>
                        <a:rPr lang="en-US" sz="1100" u="none" strike="noStrike">
                          <a:effectLst/>
                        </a:rPr>
                        <a:t>Power</a:t>
                      </a:r>
                      <a:endParaRPr lang="en-US" sz="1100" b="0" i="0" u="none" strike="noStrike">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VT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9</a:t>
                      </a:r>
                      <a:endParaRPr lang="en-US" sz="1100" b="0" i="0" u="none" strike="noStrike">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VA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4.410</a:t>
                      </a:r>
                      <a:endParaRPr lang="en-US" sz="1100" b="0" i="0" u="none" strike="noStrike">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VB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4.12</a:t>
                      </a:r>
                      <a:endParaRPr lang="en-US" sz="1100" b="0" i="0" u="none" strike="noStrike">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VC =</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dirty="0">
                          <a:effectLst/>
                        </a:rPr>
                        <a:t>-1.06419</a:t>
                      </a:r>
                      <a:endParaRPr lang="en-US" sz="1100" b="0" i="0" u="none" strike="noStrike" dirty="0">
                        <a:solidFill>
                          <a:srgbClr val="000000"/>
                        </a:solidFill>
                        <a:effectLst/>
                        <a:latin typeface="Calibri"/>
                      </a:endParaRPr>
                    </a:p>
                  </a:txBody>
                  <a:tcPr marL="9525" marR="9525" marT="9525" marB="0" anchor="b"/>
                </a:tc>
              </a:tr>
            </a:tbl>
          </a:graphicData>
        </a:graphic>
      </p:graphicFrame>
    </p:spTree>
    <p:extLst>
      <p:ext uri="{BB962C8B-B14F-4D97-AF65-F5344CB8AC3E}">
        <p14:creationId xmlns:p14="http://schemas.microsoft.com/office/powerpoint/2010/main" val="316770330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u="sng" dirty="0" smtClean="0">
                <a:effectLst>
                  <a:outerShdw blurRad="38100" dist="38100" dir="2700000" algn="tl">
                    <a:srgbClr val="000000">
                      <a:alpha val="43137"/>
                    </a:srgbClr>
                  </a:outerShdw>
                </a:effectLst>
              </a:rPr>
              <a:t>Summary</a:t>
            </a:r>
          </a:p>
          <a:p>
            <a:pPr lvl="1"/>
            <a:r>
              <a:rPr lang="en-US" dirty="0" smtClean="0"/>
              <a:t>In this lab I applied what I had learned about in the previous eight weeks in order to complete the three tasks given to me. I had a strong start, but once I began to calculate voltages , I fell behind.  I was able to do the simulations and measurements adequately enough, but fell short in the calculations portion</a:t>
            </a:r>
          </a:p>
        </p:txBody>
      </p:sp>
      <p:sp>
        <p:nvSpPr>
          <p:cNvPr id="4" name="Footer Placeholder 3"/>
          <p:cNvSpPr>
            <a:spLocks noGrp="1"/>
          </p:cNvSpPr>
          <p:nvPr>
            <p:ph type="ftr" sz="quarter" idx="11"/>
          </p:nvPr>
        </p:nvSpPr>
        <p:spPr>
          <a:xfrm>
            <a:off x="2572279" y="6569080"/>
            <a:ext cx="7084177" cy="365125"/>
          </a:xfrm>
        </p:spPr>
        <p:txBody>
          <a:bodyPr/>
          <a:lstStyle/>
          <a:p>
            <a:r>
              <a:rPr lang="en-US" dirty="0" smtClean="0"/>
              <a:t>EECT 111 Lab Notebook</a:t>
            </a:r>
            <a:endParaRPr lang="en-US" dirty="0"/>
          </a:p>
        </p:txBody>
      </p:sp>
      <p:sp>
        <p:nvSpPr>
          <p:cNvPr id="5" name="Slide Number Placeholder 4"/>
          <p:cNvSpPr>
            <a:spLocks noGrp="1"/>
          </p:cNvSpPr>
          <p:nvPr>
            <p:ph type="sldNum" sz="quarter" idx="12"/>
          </p:nvPr>
        </p:nvSpPr>
        <p:spPr>
          <a:xfrm>
            <a:off x="10951856" y="6552936"/>
            <a:ext cx="551167" cy="365125"/>
          </a:xfrm>
        </p:spPr>
        <p:txBody>
          <a:bodyPr/>
          <a:lstStyle/>
          <a:p>
            <a:r>
              <a:rPr lang="en-US" dirty="0" smtClean="0"/>
              <a:t>53</a:t>
            </a:r>
            <a:endParaRPr lang="en-US" dirty="0"/>
          </a:p>
        </p:txBody>
      </p:sp>
      <p:sp>
        <p:nvSpPr>
          <p:cNvPr id="6" name="Title 1"/>
          <p:cNvSpPr txBox="1">
            <a:spLocks/>
          </p:cNvSpPr>
          <p:nvPr/>
        </p:nvSpPr>
        <p:spPr>
          <a:xfrm>
            <a:off x="1636711" y="838200"/>
            <a:ext cx="10018713" cy="1752599"/>
          </a:xfrm>
          <a:prstGeom prst="rect">
            <a:avLst/>
          </a:prstGeom>
          <a:effectLst/>
        </p:spPr>
        <p:txBody>
          <a:bodyPr vert="horz" lIns="91440" tIns="45720" rIns="91440" bIns="45720" rtlCol="0" anchor="ctr">
            <a:normAutofit/>
          </a:bodyPr>
          <a:lst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t>Lab 9 – Series/Parallel Resistors</a:t>
            </a:r>
          </a:p>
        </p:txBody>
      </p:sp>
    </p:spTree>
    <p:extLst>
      <p:ext uri="{BB962C8B-B14F-4D97-AF65-F5344CB8AC3E}">
        <p14:creationId xmlns:p14="http://schemas.microsoft.com/office/powerpoint/2010/main" val="269994218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484311" y="2562731"/>
            <a:ext cx="10018713" cy="1752599"/>
          </a:xfrm>
        </p:spPr>
        <p:txBody>
          <a:bodyPr>
            <a:normAutofit fontScale="90000"/>
          </a:bodyPr>
          <a:lstStyle/>
          <a:p>
            <a:r>
              <a:rPr lang="en-US" sz="7200" dirty="0" smtClean="0"/>
              <a:t>Lab 10 – Series/Parallel Capacitors</a:t>
            </a:r>
            <a:endParaRPr lang="en-US" sz="7200" dirty="0"/>
          </a:p>
        </p:txBody>
      </p:sp>
      <p:sp>
        <p:nvSpPr>
          <p:cNvPr id="5" name="Footer Placeholder 3"/>
          <p:cNvSpPr>
            <a:spLocks noGrp="1"/>
          </p:cNvSpPr>
          <p:nvPr>
            <p:ph type="ftr" sz="quarter" idx="11"/>
          </p:nvPr>
        </p:nvSpPr>
        <p:spPr>
          <a:xfrm>
            <a:off x="2572279" y="6573081"/>
            <a:ext cx="7084177" cy="365125"/>
          </a:xfrm>
        </p:spPr>
        <p:txBody>
          <a:bodyPr/>
          <a:lstStyle/>
          <a:p>
            <a:r>
              <a:rPr lang="en-US" dirty="0" smtClean="0"/>
              <a:t>EECT 111 Lab Notebook</a:t>
            </a:r>
            <a:endParaRPr lang="en-US" dirty="0"/>
          </a:p>
        </p:txBody>
      </p:sp>
      <p:sp>
        <p:nvSpPr>
          <p:cNvPr id="6" name="Slide Number Placeholder 4"/>
          <p:cNvSpPr>
            <a:spLocks noGrp="1"/>
          </p:cNvSpPr>
          <p:nvPr>
            <p:ph type="sldNum" sz="quarter" idx="12"/>
          </p:nvPr>
        </p:nvSpPr>
        <p:spPr>
          <a:xfrm>
            <a:off x="10951856" y="6556937"/>
            <a:ext cx="551167" cy="365125"/>
          </a:xfrm>
        </p:spPr>
        <p:txBody>
          <a:bodyPr/>
          <a:lstStyle/>
          <a:p>
            <a:r>
              <a:rPr lang="en-US" dirty="0" smtClean="0"/>
              <a:t>54</a:t>
            </a:r>
            <a:endParaRPr lang="en-US" dirty="0"/>
          </a:p>
        </p:txBody>
      </p:sp>
    </p:spTree>
    <p:extLst>
      <p:ext uri="{BB962C8B-B14F-4D97-AF65-F5344CB8AC3E}">
        <p14:creationId xmlns:p14="http://schemas.microsoft.com/office/powerpoint/2010/main" val="9464460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10 – Series/Parallel Capacitors</a:t>
            </a:r>
            <a:endParaRPr lang="en-US" dirty="0"/>
          </a:p>
        </p:txBody>
      </p:sp>
      <p:sp>
        <p:nvSpPr>
          <p:cNvPr id="3" name="Content Placeholder 2"/>
          <p:cNvSpPr>
            <a:spLocks noGrp="1"/>
          </p:cNvSpPr>
          <p:nvPr>
            <p:ph idx="1"/>
          </p:nvPr>
        </p:nvSpPr>
        <p:spPr/>
        <p:txBody>
          <a:bodyPr/>
          <a:lstStyle/>
          <a:p>
            <a:r>
              <a:rPr lang="en-US" u="sng" dirty="0" smtClean="0">
                <a:effectLst>
                  <a:outerShdw blurRad="38100" dist="38100" dir="2700000" algn="tl">
                    <a:srgbClr val="000000">
                      <a:alpha val="43137"/>
                    </a:srgbClr>
                  </a:outerShdw>
                </a:effectLst>
              </a:rPr>
              <a:t>Objective</a:t>
            </a:r>
          </a:p>
          <a:p>
            <a:pPr lvl="1"/>
            <a:r>
              <a:rPr lang="en-US" dirty="0" smtClean="0"/>
              <a:t>The objective of this lab was to teach us how capacitors act in a parallel and series format. </a:t>
            </a:r>
          </a:p>
          <a:p>
            <a:r>
              <a:rPr lang="en-US" u="sng" dirty="0" smtClean="0">
                <a:effectLst>
                  <a:outerShdw blurRad="38100" dist="38100" dir="2700000" algn="tl">
                    <a:srgbClr val="000000">
                      <a:alpha val="43137"/>
                    </a:srgbClr>
                  </a:outerShdw>
                </a:effectLst>
              </a:rPr>
              <a:t>Equipment and Material</a:t>
            </a:r>
          </a:p>
          <a:p>
            <a:pPr lvl="1"/>
            <a:r>
              <a:rPr lang="en-US" dirty="0" smtClean="0"/>
              <a:t>Jumper wires, Digital Multimeter, breadboard, AC Power Output,  LCR meter, Capacitors: 10 </a:t>
            </a:r>
            <a:r>
              <a:rPr lang="en-US" dirty="0" err="1" smtClean="0"/>
              <a:t>uF</a:t>
            </a:r>
            <a:r>
              <a:rPr lang="en-US" dirty="0" smtClean="0"/>
              <a:t>, 22 </a:t>
            </a:r>
            <a:r>
              <a:rPr lang="en-US" dirty="0" err="1" smtClean="0"/>
              <a:t>uF</a:t>
            </a:r>
            <a:r>
              <a:rPr lang="en-US" dirty="0" smtClean="0"/>
              <a:t>, 47, </a:t>
            </a:r>
            <a:r>
              <a:rPr lang="en-US" dirty="0" err="1" smtClean="0"/>
              <a:t>uF</a:t>
            </a:r>
            <a:r>
              <a:rPr lang="en-US" dirty="0"/>
              <a:t>.</a:t>
            </a:r>
          </a:p>
        </p:txBody>
      </p:sp>
      <p:sp>
        <p:nvSpPr>
          <p:cNvPr id="4" name="Footer Placeholder 3"/>
          <p:cNvSpPr>
            <a:spLocks noGrp="1"/>
          </p:cNvSpPr>
          <p:nvPr>
            <p:ph type="ftr" sz="quarter" idx="11"/>
          </p:nvPr>
        </p:nvSpPr>
        <p:spPr>
          <a:xfrm>
            <a:off x="2572279" y="6585402"/>
            <a:ext cx="7084177" cy="365125"/>
          </a:xfrm>
        </p:spPr>
        <p:txBody>
          <a:bodyPr/>
          <a:lstStyle/>
          <a:p>
            <a:r>
              <a:rPr lang="en-US" dirty="0" smtClean="0"/>
              <a:t>EECT 111 Lab Notebook</a:t>
            </a:r>
            <a:endParaRPr lang="en-US" dirty="0"/>
          </a:p>
        </p:txBody>
      </p:sp>
      <p:sp>
        <p:nvSpPr>
          <p:cNvPr id="5" name="Slide Number Placeholder 4"/>
          <p:cNvSpPr>
            <a:spLocks noGrp="1"/>
          </p:cNvSpPr>
          <p:nvPr>
            <p:ph type="sldNum" sz="quarter" idx="12"/>
          </p:nvPr>
        </p:nvSpPr>
        <p:spPr>
          <a:xfrm>
            <a:off x="10951856" y="6569258"/>
            <a:ext cx="551167" cy="365125"/>
          </a:xfrm>
        </p:spPr>
        <p:txBody>
          <a:bodyPr/>
          <a:lstStyle/>
          <a:p>
            <a:r>
              <a:rPr lang="en-US" dirty="0" smtClean="0"/>
              <a:t>55</a:t>
            </a:r>
            <a:endParaRPr lang="en-US" dirty="0"/>
          </a:p>
        </p:txBody>
      </p:sp>
    </p:spTree>
    <p:extLst>
      <p:ext uri="{BB962C8B-B14F-4D97-AF65-F5344CB8AC3E}">
        <p14:creationId xmlns:p14="http://schemas.microsoft.com/office/powerpoint/2010/main" val="334716645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10 – Series/Parallel Capacitors</a:t>
            </a:r>
          </a:p>
        </p:txBody>
      </p:sp>
      <p:sp>
        <p:nvSpPr>
          <p:cNvPr id="3" name="Content Placeholder 2"/>
          <p:cNvSpPr>
            <a:spLocks noGrp="1"/>
          </p:cNvSpPr>
          <p:nvPr>
            <p:ph idx="1"/>
          </p:nvPr>
        </p:nvSpPr>
        <p:spPr>
          <a:xfrm>
            <a:off x="1484310" y="1894115"/>
            <a:ext cx="10018713" cy="4425042"/>
          </a:xfrm>
        </p:spPr>
        <p:txBody>
          <a:bodyPr>
            <a:normAutofit lnSpcReduction="10000"/>
          </a:bodyPr>
          <a:lstStyle/>
          <a:p>
            <a:pPr marL="0" indent="0" algn="ctr">
              <a:buNone/>
            </a:pPr>
            <a:r>
              <a:rPr lang="en-US" b="1" u="sng" dirty="0" smtClean="0"/>
              <a:t>Procedure</a:t>
            </a:r>
          </a:p>
          <a:p>
            <a:r>
              <a:rPr lang="en-US" dirty="0" smtClean="0"/>
              <a:t>Created a multisim circuit, but I was not able to measure capacitance due to the lack of an LCR meter in the program</a:t>
            </a:r>
          </a:p>
          <a:p>
            <a:r>
              <a:rPr lang="en-US" dirty="0" smtClean="0"/>
              <a:t>Gather the necessary materials to build the circuit</a:t>
            </a:r>
          </a:p>
          <a:p>
            <a:r>
              <a:rPr lang="en-US" dirty="0" smtClean="0"/>
              <a:t>Placed the capacitors in a series format and measured the individual and total capacitance</a:t>
            </a:r>
          </a:p>
          <a:p>
            <a:r>
              <a:rPr lang="en-US" dirty="0"/>
              <a:t>Recorded the data on the lab </a:t>
            </a:r>
            <a:r>
              <a:rPr lang="en-US" dirty="0" smtClean="0"/>
              <a:t>sheet</a:t>
            </a:r>
          </a:p>
          <a:p>
            <a:r>
              <a:rPr lang="en-US" dirty="0"/>
              <a:t>Placed the capacitors in a </a:t>
            </a:r>
            <a:r>
              <a:rPr lang="en-US" dirty="0" smtClean="0"/>
              <a:t>parallel </a:t>
            </a:r>
            <a:r>
              <a:rPr lang="en-US" dirty="0"/>
              <a:t>format and measured the individual and total capacitance</a:t>
            </a:r>
          </a:p>
          <a:p>
            <a:r>
              <a:rPr lang="en-US" dirty="0" smtClean="0"/>
              <a:t>Recorded the data on the lab sheet</a:t>
            </a:r>
          </a:p>
          <a:p>
            <a:pPr marL="0" indent="0" algn="ctr">
              <a:buNone/>
            </a:pPr>
            <a:endParaRPr lang="en-US" b="1" u="sng" dirty="0" smtClean="0"/>
          </a:p>
        </p:txBody>
      </p:sp>
      <p:sp>
        <p:nvSpPr>
          <p:cNvPr id="4" name="Footer Placeholder 3"/>
          <p:cNvSpPr>
            <a:spLocks noGrp="1"/>
          </p:cNvSpPr>
          <p:nvPr>
            <p:ph type="ftr" sz="quarter" idx="11"/>
          </p:nvPr>
        </p:nvSpPr>
        <p:spPr>
          <a:xfrm>
            <a:off x="2572279" y="6585409"/>
            <a:ext cx="7084177" cy="365125"/>
          </a:xfrm>
        </p:spPr>
        <p:txBody>
          <a:bodyPr/>
          <a:lstStyle/>
          <a:p>
            <a:r>
              <a:rPr lang="en-US" dirty="0" smtClean="0"/>
              <a:t>EECT 111 Lab Notebook</a:t>
            </a:r>
            <a:endParaRPr lang="en-US" dirty="0"/>
          </a:p>
        </p:txBody>
      </p:sp>
      <p:sp>
        <p:nvSpPr>
          <p:cNvPr id="5" name="Slide Number Placeholder 4"/>
          <p:cNvSpPr>
            <a:spLocks noGrp="1"/>
          </p:cNvSpPr>
          <p:nvPr>
            <p:ph type="sldNum" sz="quarter" idx="12"/>
          </p:nvPr>
        </p:nvSpPr>
        <p:spPr>
          <a:xfrm>
            <a:off x="10951856" y="6569265"/>
            <a:ext cx="551167" cy="365125"/>
          </a:xfrm>
        </p:spPr>
        <p:txBody>
          <a:bodyPr/>
          <a:lstStyle/>
          <a:p>
            <a:r>
              <a:rPr lang="en-US" dirty="0" smtClean="0"/>
              <a:t>56</a:t>
            </a:r>
            <a:endParaRPr lang="en-US" dirty="0"/>
          </a:p>
        </p:txBody>
      </p:sp>
    </p:spTree>
    <p:extLst>
      <p:ext uri="{BB962C8B-B14F-4D97-AF65-F5344CB8AC3E}">
        <p14:creationId xmlns:p14="http://schemas.microsoft.com/office/powerpoint/2010/main" val="101042676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395" y="0"/>
            <a:ext cx="10018713" cy="1752599"/>
          </a:xfrm>
        </p:spPr>
        <p:txBody>
          <a:bodyPr/>
          <a:lstStyle/>
          <a:p>
            <a:r>
              <a:rPr lang="en-US" dirty="0"/>
              <a:t>Lab 10 – Series/Parallel Capacitors</a:t>
            </a:r>
          </a:p>
        </p:txBody>
      </p:sp>
      <p:sp>
        <p:nvSpPr>
          <p:cNvPr id="6" name="Footer Placeholder 3"/>
          <p:cNvSpPr>
            <a:spLocks noGrp="1"/>
          </p:cNvSpPr>
          <p:nvPr>
            <p:ph type="ftr" sz="quarter" idx="11"/>
          </p:nvPr>
        </p:nvSpPr>
        <p:spPr>
          <a:xfrm>
            <a:off x="2572279" y="6569075"/>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51856" y="6552931"/>
            <a:ext cx="551167" cy="365125"/>
          </a:xfrm>
        </p:spPr>
        <p:txBody>
          <a:bodyPr/>
          <a:lstStyle/>
          <a:p>
            <a:r>
              <a:rPr lang="en-US" dirty="0" smtClean="0"/>
              <a:t>57</a:t>
            </a:r>
            <a:endParaRPr lang="en-US" dirty="0"/>
          </a:p>
        </p:txBody>
      </p:sp>
      <p:pic>
        <p:nvPicPr>
          <p:cNvPr id="9218" name="Picture 2" descr="C:\Users\Ivan\Desktop\111\KIMG006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371474" y="2012495"/>
            <a:ext cx="4865914" cy="3649436"/>
          </a:xfrm>
          <a:prstGeom prst="rect">
            <a:avLst/>
          </a:prstGeom>
          <a:noFill/>
          <a:extLst>
            <a:ext uri="{909E8E84-426E-40DD-AFC4-6F175D3DCCD1}">
              <a14:hiddenFill xmlns:a14="http://schemas.microsoft.com/office/drawing/2010/main">
                <a:solidFill>
                  <a:srgbClr val="FFFFFF"/>
                </a:solidFill>
              </a14:hiddenFill>
            </a:ext>
          </a:extLst>
        </p:spPr>
      </p:pic>
      <p:pic>
        <p:nvPicPr>
          <p:cNvPr id="9219" name="Picture 3" descr="C:\Users\Ivan\Desktop\111\KIMG006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43362" y="1323520"/>
            <a:ext cx="3709988" cy="4946650"/>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39113" y="1323520"/>
            <a:ext cx="3338989" cy="4946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0584575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395" y="0"/>
            <a:ext cx="10018713" cy="1752599"/>
          </a:xfrm>
        </p:spPr>
        <p:txBody>
          <a:bodyPr/>
          <a:lstStyle/>
          <a:p>
            <a:r>
              <a:rPr lang="en-US" dirty="0"/>
              <a:t>Lab 10 – Series/Parallel Capacitors</a:t>
            </a:r>
          </a:p>
        </p:txBody>
      </p:sp>
      <p:sp>
        <p:nvSpPr>
          <p:cNvPr id="6" name="Footer Placeholder 3"/>
          <p:cNvSpPr>
            <a:spLocks noGrp="1"/>
          </p:cNvSpPr>
          <p:nvPr>
            <p:ph type="ftr" sz="quarter" idx="11"/>
          </p:nvPr>
        </p:nvSpPr>
        <p:spPr>
          <a:xfrm>
            <a:off x="2572279" y="6569075"/>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51856" y="6552931"/>
            <a:ext cx="551167" cy="365125"/>
          </a:xfrm>
        </p:spPr>
        <p:txBody>
          <a:bodyPr/>
          <a:lstStyle/>
          <a:p>
            <a:r>
              <a:rPr lang="en-US" dirty="0"/>
              <a:t>5</a:t>
            </a:r>
            <a:r>
              <a:rPr lang="en-US" dirty="0" smtClean="0"/>
              <a:t>8</a:t>
            </a:r>
            <a:endParaRPr lang="en-US"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0175" y="1566863"/>
            <a:ext cx="2647950" cy="4143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10213" y="1737970"/>
            <a:ext cx="5119687" cy="38011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058457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1 – Resistor Variability</a:t>
            </a:r>
          </a:p>
        </p:txBody>
      </p:sp>
      <p:sp>
        <p:nvSpPr>
          <p:cNvPr id="3" name="Content Placeholder 2"/>
          <p:cNvSpPr>
            <a:spLocks noGrp="1"/>
          </p:cNvSpPr>
          <p:nvPr>
            <p:ph idx="1"/>
          </p:nvPr>
        </p:nvSpPr>
        <p:spPr>
          <a:xfrm>
            <a:off x="1484310" y="2153652"/>
            <a:ext cx="10018713" cy="3124201"/>
          </a:xfrm>
        </p:spPr>
        <p:txBody>
          <a:bodyPr/>
          <a:lstStyle/>
          <a:p>
            <a:pPr marL="0" indent="0" algn="ctr">
              <a:buNone/>
            </a:pPr>
            <a:r>
              <a:rPr lang="en-US" b="1" u="sng" dirty="0" smtClean="0"/>
              <a:t>Procedure</a:t>
            </a:r>
          </a:p>
          <a:p>
            <a:r>
              <a:rPr lang="en-US" dirty="0" smtClean="0"/>
              <a:t>Collected the materials and equipment needed</a:t>
            </a:r>
          </a:p>
          <a:p>
            <a:r>
              <a:rPr lang="en-US" dirty="0" smtClean="0"/>
              <a:t>Measured each individual resistor using the Multimeter</a:t>
            </a:r>
          </a:p>
          <a:p>
            <a:r>
              <a:rPr lang="en-US" dirty="0" smtClean="0"/>
              <a:t>Recorded the results in an excel spreadsheet and graphed the results</a:t>
            </a:r>
            <a:endParaRPr lang="en-US" dirty="0"/>
          </a:p>
        </p:txBody>
      </p:sp>
      <p:sp>
        <p:nvSpPr>
          <p:cNvPr id="4" name="Footer Placeholder 3"/>
          <p:cNvSpPr>
            <a:spLocks noGrp="1"/>
          </p:cNvSpPr>
          <p:nvPr>
            <p:ph type="ftr" sz="quarter" idx="11"/>
          </p:nvPr>
        </p:nvSpPr>
        <p:spPr>
          <a:xfrm>
            <a:off x="2572279" y="6585409"/>
            <a:ext cx="7084177" cy="365125"/>
          </a:xfrm>
        </p:spPr>
        <p:txBody>
          <a:bodyPr/>
          <a:lstStyle/>
          <a:p>
            <a:r>
              <a:rPr lang="en-US" dirty="0" smtClean="0"/>
              <a:t>EECT 111 Lab Notebook</a:t>
            </a:r>
            <a:endParaRPr lang="en-US" dirty="0"/>
          </a:p>
        </p:txBody>
      </p:sp>
      <p:sp>
        <p:nvSpPr>
          <p:cNvPr id="5" name="Slide Number Placeholder 4"/>
          <p:cNvSpPr>
            <a:spLocks noGrp="1"/>
          </p:cNvSpPr>
          <p:nvPr>
            <p:ph type="sldNum" sz="quarter" idx="12"/>
          </p:nvPr>
        </p:nvSpPr>
        <p:spPr>
          <a:xfrm>
            <a:off x="10951856" y="6569265"/>
            <a:ext cx="551167" cy="365125"/>
          </a:xfrm>
        </p:spPr>
        <p:txBody>
          <a:bodyPr/>
          <a:lstStyle/>
          <a:p>
            <a:r>
              <a:rPr lang="en-US" dirty="0"/>
              <a:t>6</a:t>
            </a:r>
          </a:p>
        </p:txBody>
      </p:sp>
    </p:spTree>
    <p:extLst>
      <p:ext uri="{BB962C8B-B14F-4D97-AF65-F5344CB8AC3E}">
        <p14:creationId xmlns:p14="http://schemas.microsoft.com/office/powerpoint/2010/main" val="87605781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u="sng" dirty="0" smtClean="0">
                <a:effectLst>
                  <a:outerShdw blurRad="38100" dist="38100" dir="2700000" algn="tl">
                    <a:srgbClr val="000000">
                      <a:alpha val="43137"/>
                    </a:srgbClr>
                  </a:outerShdw>
                </a:effectLst>
              </a:rPr>
              <a:t>Summary</a:t>
            </a:r>
          </a:p>
          <a:p>
            <a:pPr lvl="1"/>
            <a:r>
              <a:rPr lang="en-US" dirty="0"/>
              <a:t>Calculating the capacitance of capacitors in a series format uses the same formula as calculating the resistance of resistors in a parallel format. It is the same scenario for calculating the capacitance of capacitors in a parallel format.</a:t>
            </a:r>
            <a:endParaRPr lang="en-US" dirty="0" smtClean="0"/>
          </a:p>
        </p:txBody>
      </p:sp>
      <p:sp>
        <p:nvSpPr>
          <p:cNvPr id="4" name="Footer Placeholder 3"/>
          <p:cNvSpPr>
            <a:spLocks noGrp="1"/>
          </p:cNvSpPr>
          <p:nvPr>
            <p:ph type="ftr" sz="quarter" idx="11"/>
          </p:nvPr>
        </p:nvSpPr>
        <p:spPr>
          <a:xfrm>
            <a:off x="2572279" y="6569080"/>
            <a:ext cx="7084177" cy="365125"/>
          </a:xfrm>
        </p:spPr>
        <p:txBody>
          <a:bodyPr/>
          <a:lstStyle/>
          <a:p>
            <a:r>
              <a:rPr lang="en-US" dirty="0" smtClean="0"/>
              <a:t>EECT 111 Lab Notebook</a:t>
            </a:r>
            <a:endParaRPr lang="en-US" dirty="0"/>
          </a:p>
        </p:txBody>
      </p:sp>
      <p:sp>
        <p:nvSpPr>
          <p:cNvPr id="5" name="Slide Number Placeholder 4"/>
          <p:cNvSpPr>
            <a:spLocks noGrp="1"/>
          </p:cNvSpPr>
          <p:nvPr>
            <p:ph type="sldNum" sz="quarter" idx="12"/>
          </p:nvPr>
        </p:nvSpPr>
        <p:spPr>
          <a:xfrm>
            <a:off x="10951856" y="6552936"/>
            <a:ext cx="551167" cy="365125"/>
          </a:xfrm>
        </p:spPr>
        <p:txBody>
          <a:bodyPr/>
          <a:lstStyle/>
          <a:p>
            <a:r>
              <a:rPr lang="en-US" dirty="0" smtClean="0"/>
              <a:t>59</a:t>
            </a:r>
            <a:endParaRPr lang="en-US" dirty="0"/>
          </a:p>
        </p:txBody>
      </p:sp>
      <p:sp>
        <p:nvSpPr>
          <p:cNvPr id="6" name="Title 1"/>
          <p:cNvSpPr txBox="1">
            <a:spLocks/>
          </p:cNvSpPr>
          <p:nvPr/>
        </p:nvSpPr>
        <p:spPr>
          <a:xfrm>
            <a:off x="1636711" y="838200"/>
            <a:ext cx="10018713" cy="1752599"/>
          </a:xfrm>
          <a:prstGeom prst="rect">
            <a:avLst/>
          </a:prstGeom>
          <a:effectLst/>
        </p:spPr>
        <p:txBody>
          <a:bodyPr vert="horz" lIns="91440" tIns="45720" rIns="91440" bIns="45720" rtlCol="0" anchor="ctr">
            <a:normAutofit/>
          </a:bodyPr>
          <a:lst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t>Lab 10 – Series/Parallel Capacitors</a:t>
            </a:r>
          </a:p>
        </p:txBody>
      </p:sp>
    </p:spTree>
    <p:extLst>
      <p:ext uri="{BB962C8B-B14F-4D97-AF65-F5344CB8AC3E}">
        <p14:creationId xmlns:p14="http://schemas.microsoft.com/office/powerpoint/2010/main" val="70439081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484311" y="2562731"/>
            <a:ext cx="10018713" cy="1752599"/>
          </a:xfrm>
        </p:spPr>
        <p:txBody>
          <a:bodyPr>
            <a:normAutofit/>
          </a:bodyPr>
          <a:lstStyle/>
          <a:p>
            <a:r>
              <a:rPr lang="en-US" sz="7200" dirty="0" smtClean="0"/>
              <a:t>Lab 11 – RC Lab</a:t>
            </a:r>
            <a:endParaRPr lang="en-US" sz="7200" dirty="0"/>
          </a:p>
        </p:txBody>
      </p:sp>
      <p:sp>
        <p:nvSpPr>
          <p:cNvPr id="5" name="Footer Placeholder 3"/>
          <p:cNvSpPr>
            <a:spLocks noGrp="1"/>
          </p:cNvSpPr>
          <p:nvPr>
            <p:ph type="ftr" sz="quarter" idx="11"/>
          </p:nvPr>
        </p:nvSpPr>
        <p:spPr>
          <a:xfrm>
            <a:off x="2572279" y="6573081"/>
            <a:ext cx="7084177" cy="365125"/>
          </a:xfrm>
        </p:spPr>
        <p:txBody>
          <a:bodyPr/>
          <a:lstStyle/>
          <a:p>
            <a:r>
              <a:rPr lang="en-US" dirty="0" smtClean="0"/>
              <a:t>EECT 111 Lab Notebook</a:t>
            </a:r>
            <a:endParaRPr lang="en-US" dirty="0"/>
          </a:p>
        </p:txBody>
      </p:sp>
      <p:sp>
        <p:nvSpPr>
          <p:cNvPr id="6" name="Slide Number Placeholder 4"/>
          <p:cNvSpPr>
            <a:spLocks noGrp="1"/>
          </p:cNvSpPr>
          <p:nvPr>
            <p:ph type="sldNum" sz="quarter" idx="12"/>
          </p:nvPr>
        </p:nvSpPr>
        <p:spPr>
          <a:xfrm>
            <a:off x="10951856" y="6556937"/>
            <a:ext cx="551167" cy="365125"/>
          </a:xfrm>
        </p:spPr>
        <p:txBody>
          <a:bodyPr/>
          <a:lstStyle/>
          <a:p>
            <a:r>
              <a:rPr lang="en-US" dirty="0" smtClean="0"/>
              <a:t>60</a:t>
            </a:r>
            <a:endParaRPr lang="en-US" dirty="0"/>
          </a:p>
        </p:txBody>
      </p:sp>
    </p:spTree>
    <p:extLst>
      <p:ext uri="{BB962C8B-B14F-4D97-AF65-F5344CB8AC3E}">
        <p14:creationId xmlns:p14="http://schemas.microsoft.com/office/powerpoint/2010/main" val="172186259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11 – RC Lab</a:t>
            </a:r>
            <a:endParaRPr lang="en-US" dirty="0"/>
          </a:p>
        </p:txBody>
      </p:sp>
      <p:sp>
        <p:nvSpPr>
          <p:cNvPr id="3" name="Content Placeholder 2"/>
          <p:cNvSpPr>
            <a:spLocks noGrp="1"/>
          </p:cNvSpPr>
          <p:nvPr>
            <p:ph idx="1"/>
          </p:nvPr>
        </p:nvSpPr>
        <p:spPr/>
        <p:txBody>
          <a:bodyPr/>
          <a:lstStyle/>
          <a:p>
            <a:r>
              <a:rPr lang="en-US" u="sng" dirty="0" smtClean="0">
                <a:effectLst>
                  <a:outerShdw blurRad="38100" dist="38100" dir="2700000" algn="tl">
                    <a:srgbClr val="000000">
                      <a:alpha val="43137"/>
                    </a:srgbClr>
                  </a:outerShdw>
                </a:effectLst>
              </a:rPr>
              <a:t>Objective</a:t>
            </a:r>
          </a:p>
          <a:p>
            <a:pPr lvl="1"/>
            <a:r>
              <a:rPr lang="en-US" dirty="0" smtClean="0"/>
              <a:t>The objective of this lab was to measure and record the value of specific capacitors using the LCR meter. After that we are to change the frequency and observe how it impacts the voltage.</a:t>
            </a:r>
          </a:p>
          <a:p>
            <a:r>
              <a:rPr lang="en-US" u="sng" dirty="0" smtClean="0">
                <a:effectLst>
                  <a:outerShdw blurRad="38100" dist="38100" dir="2700000" algn="tl">
                    <a:srgbClr val="000000">
                      <a:alpha val="43137"/>
                    </a:srgbClr>
                  </a:outerShdw>
                </a:effectLst>
              </a:rPr>
              <a:t>Equipment and Material</a:t>
            </a:r>
          </a:p>
          <a:p>
            <a:pPr lvl="1"/>
            <a:r>
              <a:rPr lang="en-US" dirty="0" smtClean="0"/>
              <a:t>Jumper wires, Digital Multimeter, breadboard, Function Generator, </a:t>
            </a:r>
            <a:r>
              <a:rPr lang="en-US" dirty="0" err="1" smtClean="0"/>
              <a:t>Ocilloscope</a:t>
            </a:r>
            <a:r>
              <a:rPr lang="en-US" dirty="0" smtClean="0"/>
              <a:t>,  LCR meter, Capacitors: 0.47 </a:t>
            </a:r>
            <a:r>
              <a:rPr lang="en-US" dirty="0" err="1" smtClean="0"/>
              <a:t>uF</a:t>
            </a:r>
            <a:r>
              <a:rPr lang="en-US" dirty="0" smtClean="0"/>
              <a:t>, 2.2 </a:t>
            </a:r>
            <a:r>
              <a:rPr lang="en-US" dirty="0" err="1" smtClean="0"/>
              <a:t>uF</a:t>
            </a:r>
            <a:r>
              <a:rPr lang="en-US" dirty="0" smtClean="0"/>
              <a:t>, 1 </a:t>
            </a:r>
            <a:r>
              <a:rPr lang="en-US" dirty="0" err="1" smtClean="0"/>
              <a:t>uF</a:t>
            </a:r>
            <a:r>
              <a:rPr lang="en-US" dirty="0" smtClean="0"/>
              <a:t>, Resistors: 1 </a:t>
            </a:r>
            <a:r>
              <a:rPr lang="en-US" dirty="0" err="1" smtClean="0"/>
              <a:t>kohm</a:t>
            </a:r>
            <a:r>
              <a:rPr lang="en-US" dirty="0" smtClean="0"/>
              <a:t>.</a:t>
            </a:r>
            <a:endParaRPr lang="en-US" dirty="0"/>
          </a:p>
        </p:txBody>
      </p:sp>
      <p:sp>
        <p:nvSpPr>
          <p:cNvPr id="4" name="Footer Placeholder 3"/>
          <p:cNvSpPr>
            <a:spLocks noGrp="1"/>
          </p:cNvSpPr>
          <p:nvPr>
            <p:ph type="ftr" sz="quarter" idx="11"/>
          </p:nvPr>
        </p:nvSpPr>
        <p:spPr>
          <a:xfrm>
            <a:off x="2572279" y="6585402"/>
            <a:ext cx="7084177" cy="365125"/>
          </a:xfrm>
        </p:spPr>
        <p:txBody>
          <a:bodyPr/>
          <a:lstStyle/>
          <a:p>
            <a:r>
              <a:rPr lang="en-US" dirty="0" smtClean="0"/>
              <a:t>EECT 111 Lab Notebook</a:t>
            </a:r>
            <a:endParaRPr lang="en-US" dirty="0"/>
          </a:p>
        </p:txBody>
      </p:sp>
      <p:sp>
        <p:nvSpPr>
          <p:cNvPr id="5" name="Slide Number Placeholder 4"/>
          <p:cNvSpPr>
            <a:spLocks noGrp="1"/>
          </p:cNvSpPr>
          <p:nvPr>
            <p:ph type="sldNum" sz="quarter" idx="12"/>
          </p:nvPr>
        </p:nvSpPr>
        <p:spPr>
          <a:xfrm>
            <a:off x="10951856" y="6569258"/>
            <a:ext cx="551167" cy="365125"/>
          </a:xfrm>
        </p:spPr>
        <p:txBody>
          <a:bodyPr/>
          <a:lstStyle/>
          <a:p>
            <a:r>
              <a:rPr lang="en-US" dirty="0" smtClean="0"/>
              <a:t>61</a:t>
            </a:r>
            <a:endParaRPr lang="en-US" dirty="0"/>
          </a:p>
        </p:txBody>
      </p:sp>
    </p:spTree>
    <p:extLst>
      <p:ext uri="{BB962C8B-B14F-4D97-AF65-F5344CB8AC3E}">
        <p14:creationId xmlns:p14="http://schemas.microsoft.com/office/powerpoint/2010/main" val="164337281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11 – RC Lab</a:t>
            </a:r>
          </a:p>
        </p:txBody>
      </p:sp>
      <p:sp>
        <p:nvSpPr>
          <p:cNvPr id="3" name="Content Placeholder 2"/>
          <p:cNvSpPr>
            <a:spLocks noGrp="1"/>
          </p:cNvSpPr>
          <p:nvPr>
            <p:ph idx="1"/>
          </p:nvPr>
        </p:nvSpPr>
        <p:spPr>
          <a:xfrm>
            <a:off x="1484310" y="1894115"/>
            <a:ext cx="10018713" cy="4425042"/>
          </a:xfrm>
        </p:spPr>
        <p:txBody>
          <a:bodyPr>
            <a:normAutofit/>
          </a:bodyPr>
          <a:lstStyle/>
          <a:p>
            <a:pPr marL="0" indent="0" algn="ctr">
              <a:buNone/>
            </a:pPr>
            <a:r>
              <a:rPr lang="en-US" b="1" u="sng" dirty="0" smtClean="0"/>
              <a:t>Procedure</a:t>
            </a:r>
          </a:p>
          <a:p>
            <a:r>
              <a:rPr lang="en-US" dirty="0" smtClean="0"/>
              <a:t>Created a multisim circuit to simulate the lab</a:t>
            </a:r>
          </a:p>
          <a:p>
            <a:r>
              <a:rPr lang="en-US" dirty="0" smtClean="0"/>
              <a:t>Gather the necessary materials to build the circuit</a:t>
            </a:r>
          </a:p>
          <a:p>
            <a:r>
              <a:rPr lang="en-US" dirty="0" smtClean="0"/>
              <a:t>Built the circuit and measured the capacitance of each capacitor when they were implemented into the circuit</a:t>
            </a:r>
          </a:p>
          <a:p>
            <a:r>
              <a:rPr lang="en-US" dirty="0"/>
              <a:t>Recorded the data on the lab </a:t>
            </a:r>
            <a:r>
              <a:rPr lang="en-US" dirty="0" smtClean="0"/>
              <a:t>sheet</a:t>
            </a:r>
          </a:p>
          <a:p>
            <a:r>
              <a:rPr lang="en-US" dirty="0" smtClean="0"/>
              <a:t>Had partner change the frequency while I recorded the output voltage on the lab sheet</a:t>
            </a:r>
            <a:endParaRPr lang="en-US" dirty="0"/>
          </a:p>
          <a:p>
            <a:pPr marL="0" indent="0" algn="ctr">
              <a:buNone/>
            </a:pPr>
            <a:endParaRPr lang="en-US" b="1" u="sng" dirty="0" smtClean="0"/>
          </a:p>
        </p:txBody>
      </p:sp>
      <p:sp>
        <p:nvSpPr>
          <p:cNvPr id="4" name="Footer Placeholder 3"/>
          <p:cNvSpPr>
            <a:spLocks noGrp="1"/>
          </p:cNvSpPr>
          <p:nvPr>
            <p:ph type="ftr" sz="quarter" idx="11"/>
          </p:nvPr>
        </p:nvSpPr>
        <p:spPr>
          <a:xfrm>
            <a:off x="2572279" y="6585409"/>
            <a:ext cx="7084177" cy="365125"/>
          </a:xfrm>
        </p:spPr>
        <p:txBody>
          <a:bodyPr/>
          <a:lstStyle/>
          <a:p>
            <a:r>
              <a:rPr lang="en-US" dirty="0" smtClean="0"/>
              <a:t>EECT 111 Lab Notebook</a:t>
            </a:r>
            <a:endParaRPr lang="en-US" dirty="0"/>
          </a:p>
        </p:txBody>
      </p:sp>
      <p:sp>
        <p:nvSpPr>
          <p:cNvPr id="5" name="Slide Number Placeholder 4"/>
          <p:cNvSpPr>
            <a:spLocks noGrp="1"/>
          </p:cNvSpPr>
          <p:nvPr>
            <p:ph type="sldNum" sz="quarter" idx="12"/>
          </p:nvPr>
        </p:nvSpPr>
        <p:spPr>
          <a:xfrm>
            <a:off x="10951856" y="6569265"/>
            <a:ext cx="551167" cy="365125"/>
          </a:xfrm>
        </p:spPr>
        <p:txBody>
          <a:bodyPr/>
          <a:lstStyle/>
          <a:p>
            <a:r>
              <a:rPr lang="en-US" dirty="0" smtClean="0"/>
              <a:t>62</a:t>
            </a:r>
            <a:endParaRPr lang="en-US" dirty="0"/>
          </a:p>
        </p:txBody>
      </p:sp>
    </p:spTree>
    <p:extLst>
      <p:ext uri="{BB962C8B-B14F-4D97-AF65-F5344CB8AC3E}">
        <p14:creationId xmlns:p14="http://schemas.microsoft.com/office/powerpoint/2010/main" val="91339277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395" y="0"/>
            <a:ext cx="10018713" cy="1752599"/>
          </a:xfrm>
        </p:spPr>
        <p:txBody>
          <a:bodyPr/>
          <a:lstStyle/>
          <a:p>
            <a:r>
              <a:rPr lang="en-US" dirty="0"/>
              <a:t>Lab 11 – RC Lab</a:t>
            </a:r>
          </a:p>
        </p:txBody>
      </p:sp>
      <p:sp>
        <p:nvSpPr>
          <p:cNvPr id="6" name="Footer Placeholder 3"/>
          <p:cNvSpPr>
            <a:spLocks noGrp="1"/>
          </p:cNvSpPr>
          <p:nvPr>
            <p:ph type="ftr" sz="quarter" idx="11"/>
          </p:nvPr>
        </p:nvSpPr>
        <p:spPr>
          <a:xfrm>
            <a:off x="2572279" y="6569075"/>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51856" y="6552931"/>
            <a:ext cx="551167" cy="365125"/>
          </a:xfrm>
        </p:spPr>
        <p:txBody>
          <a:bodyPr/>
          <a:lstStyle/>
          <a:p>
            <a:r>
              <a:rPr lang="en-US" dirty="0" smtClean="0"/>
              <a:t>63</a:t>
            </a:r>
            <a:endParaRPr lang="en-US"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96250" y="1514132"/>
            <a:ext cx="3811444" cy="3971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1462" y="1400174"/>
            <a:ext cx="3679032" cy="490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79094" y="1514132"/>
            <a:ext cx="3707606" cy="4677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82672" y="5552113"/>
            <a:ext cx="4038599" cy="658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1585500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395" y="0"/>
            <a:ext cx="10018713" cy="1752599"/>
          </a:xfrm>
        </p:spPr>
        <p:txBody>
          <a:bodyPr/>
          <a:lstStyle/>
          <a:p>
            <a:r>
              <a:rPr lang="en-US" dirty="0"/>
              <a:t>Lab 11 – RC Lab</a:t>
            </a:r>
          </a:p>
        </p:txBody>
      </p:sp>
      <p:sp>
        <p:nvSpPr>
          <p:cNvPr id="6" name="Footer Placeholder 3"/>
          <p:cNvSpPr>
            <a:spLocks noGrp="1"/>
          </p:cNvSpPr>
          <p:nvPr>
            <p:ph type="ftr" sz="quarter" idx="11"/>
          </p:nvPr>
        </p:nvSpPr>
        <p:spPr>
          <a:xfrm>
            <a:off x="2572279" y="6569075"/>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51856" y="6552931"/>
            <a:ext cx="551167" cy="365125"/>
          </a:xfrm>
        </p:spPr>
        <p:txBody>
          <a:bodyPr/>
          <a:lstStyle/>
          <a:p>
            <a:r>
              <a:rPr lang="en-US" dirty="0" smtClean="0"/>
              <a:t>64</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1049" y="1376363"/>
            <a:ext cx="10601325" cy="49724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92344" y="5216128"/>
            <a:ext cx="1518006" cy="12275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03772" y="5216128"/>
            <a:ext cx="1549040" cy="12549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190719" y="5202447"/>
            <a:ext cx="1558119" cy="12549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216130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u="sng" dirty="0" smtClean="0">
                <a:effectLst>
                  <a:outerShdw blurRad="38100" dist="38100" dir="2700000" algn="tl">
                    <a:srgbClr val="000000">
                      <a:alpha val="43137"/>
                    </a:srgbClr>
                  </a:outerShdw>
                </a:effectLst>
              </a:rPr>
              <a:t>Summary</a:t>
            </a:r>
          </a:p>
          <a:p>
            <a:pPr lvl="1"/>
            <a:r>
              <a:rPr lang="en-US" dirty="0" smtClean="0"/>
              <a:t>We measured capacitance using and LCR meter and resistance using a </a:t>
            </a:r>
            <a:r>
              <a:rPr lang="en-US" dirty="0" err="1" smtClean="0"/>
              <a:t>multimeter</a:t>
            </a:r>
            <a:r>
              <a:rPr lang="en-US" dirty="0" smtClean="0"/>
              <a:t>. By adjusting the frequency on the function generator we were able to record the different output voltages for each capacitor used.</a:t>
            </a:r>
          </a:p>
        </p:txBody>
      </p:sp>
      <p:sp>
        <p:nvSpPr>
          <p:cNvPr id="4" name="Footer Placeholder 3"/>
          <p:cNvSpPr>
            <a:spLocks noGrp="1"/>
          </p:cNvSpPr>
          <p:nvPr>
            <p:ph type="ftr" sz="quarter" idx="11"/>
          </p:nvPr>
        </p:nvSpPr>
        <p:spPr>
          <a:xfrm>
            <a:off x="2572279" y="6569080"/>
            <a:ext cx="7084177" cy="365125"/>
          </a:xfrm>
        </p:spPr>
        <p:txBody>
          <a:bodyPr/>
          <a:lstStyle/>
          <a:p>
            <a:r>
              <a:rPr lang="en-US" dirty="0" smtClean="0"/>
              <a:t>EECT 111 Lab Notebook</a:t>
            </a:r>
            <a:endParaRPr lang="en-US" dirty="0"/>
          </a:p>
        </p:txBody>
      </p:sp>
      <p:sp>
        <p:nvSpPr>
          <p:cNvPr id="5" name="Slide Number Placeholder 4"/>
          <p:cNvSpPr>
            <a:spLocks noGrp="1"/>
          </p:cNvSpPr>
          <p:nvPr>
            <p:ph type="sldNum" sz="quarter" idx="12"/>
          </p:nvPr>
        </p:nvSpPr>
        <p:spPr>
          <a:xfrm>
            <a:off x="10951856" y="6552936"/>
            <a:ext cx="551167" cy="365125"/>
          </a:xfrm>
        </p:spPr>
        <p:txBody>
          <a:bodyPr/>
          <a:lstStyle/>
          <a:p>
            <a:r>
              <a:rPr lang="en-US" dirty="0" smtClean="0"/>
              <a:t>65</a:t>
            </a:r>
            <a:endParaRPr lang="en-US" dirty="0"/>
          </a:p>
        </p:txBody>
      </p:sp>
      <p:sp>
        <p:nvSpPr>
          <p:cNvPr id="6" name="Title 1"/>
          <p:cNvSpPr txBox="1">
            <a:spLocks/>
          </p:cNvSpPr>
          <p:nvPr/>
        </p:nvSpPr>
        <p:spPr>
          <a:xfrm>
            <a:off x="1636711" y="838200"/>
            <a:ext cx="10018713" cy="1752599"/>
          </a:xfrm>
          <a:prstGeom prst="rect">
            <a:avLst/>
          </a:prstGeom>
          <a:effectLst/>
        </p:spPr>
        <p:txBody>
          <a:bodyPr vert="horz" lIns="91440" tIns="45720" rIns="91440" bIns="45720" rtlCol="0" anchor="ctr">
            <a:normAutofit/>
          </a:bodyPr>
          <a:lst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t>Lab 11 – RC Lab</a:t>
            </a:r>
          </a:p>
        </p:txBody>
      </p:sp>
    </p:spTree>
    <p:extLst>
      <p:ext uri="{BB962C8B-B14F-4D97-AF65-F5344CB8AC3E}">
        <p14:creationId xmlns:p14="http://schemas.microsoft.com/office/powerpoint/2010/main" val="98567829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484311" y="2562731"/>
            <a:ext cx="10018713" cy="1752599"/>
          </a:xfrm>
        </p:spPr>
        <p:txBody>
          <a:bodyPr>
            <a:normAutofit fontScale="90000"/>
          </a:bodyPr>
          <a:lstStyle/>
          <a:p>
            <a:r>
              <a:rPr lang="en-US" sz="7200" dirty="0"/>
              <a:t>Lab 12 – Series/Parallel Inductors</a:t>
            </a:r>
          </a:p>
        </p:txBody>
      </p:sp>
      <p:sp>
        <p:nvSpPr>
          <p:cNvPr id="5" name="Footer Placeholder 3"/>
          <p:cNvSpPr>
            <a:spLocks noGrp="1"/>
          </p:cNvSpPr>
          <p:nvPr>
            <p:ph type="ftr" sz="quarter" idx="11"/>
          </p:nvPr>
        </p:nvSpPr>
        <p:spPr>
          <a:xfrm>
            <a:off x="2572279" y="6573081"/>
            <a:ext cx="7084177" cy="365125"/>
          </a:xfrm>
        </p:spPr>
        <p:txBody>
          <a:bodyPr/>
          <a:lstStyle/>
          <a:p>
            <a:r>
              <a:rPr lang="en-US" dirty="0" smtClean="0"/>
              <a:t>EECT 111 Lab Notebook</a:t>
            </a:r>
            <a:endParaRPr lang="en-US" dirty="0"/>
          </a:p>
        </p:txBody>
      </p:sp>
      <p:sp>
        <p:nvSpPr>
          <p:cNvPr id="6" name="Slide Number Placeholder 4"/>
          <p:cNvSpPr>
            <a:spLocks noGrp="1"/>
          </p:cNvSpPr>
          <p:nvPr>
            <p:ph type="sldNum" sz="quarter" idx="12"/>
          </p:nvPr>
        </p:nvSpPr>
        <p:spPr>
          <a:xfrm>
            <a:off x="10951856" y="6556937"/>
            <a:ext cx="551167" cy="365125"/>
          </a:xfrm>
        </p:spPr>
        <p:txBody>
          <a:bodyPr/>
          <a:lstStyle/>
          <a:p>
            <a:r>
              <a:rPr lang="en-US" dirty="0" smtClean="0"/>
              <a:t>66</a:t>
            </a:r>
            <a:endParaRPr lang="en-US" dirty="0"/>
          </a:p>
        </p:txBody>
      </p:sp>
    </p:spTree>
    <p:extLst>
      <p:ext uri="{BB962C8B-B14F-4D97-AF65-F5344CB8AC3E}">
        <p14:creationId xmlns:p14="http://schemas.microsoft.com/office/powerpoint/2010/main" val="403662979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12 – Series/Parallel Inductors</a:t>
            </a:r>
            <a:endParaRPr lang="en-US" dirty="0"/>
          </a:p>
        </p:txBody>
      </p:sp>
      <p:sp>
        <p:nvSpPr>
          <p:cNvPr id="3" name="Content Placeholder 2"/>
          <p:cNvSpPr>
            <a:spLocks noGrp="1"/>
          </p:cNvSpPr>
          <p:nvPr>
            <p:ph idx="1"/>
          </p:nvPr>
        </p:nvSpPr>
        <p:spPr/>
        <p:txBody>
          <a:bodyPr/>
          <a:lstStyle/>
          <a:p>
            <a:r>
              <a:rPr lang="en-US" u="sng" dirty="0" smtClean="0">
                <a:effectLst>
                  <a:outerShdw blurRad="38100" dist="38100" dir="2700000" algn="tl">
                    <a:srgbClr val="000000">
                      <a:alpha val="43137"/>
                    </a:srgbClr>
                  </a:outerShdw>
                </a:effectLst>
              </a:rPr>
              <a:t>Objective</a:t>
            </a:r>
          </a:p>
          <a:p>
            <a:pPr lvl="1"/>
            <a:r>
              <a:rPr lang="en-US" dirty="0" smtClean="0"/>
              <a:t>The objective of this lab was to measure and record the value inductors when put in a series circuit and a parallel circuit.</a:t>
            </a:r>
          </a:p>
          <a:p>
            <a:r>
              <a:rPr lang="en-US" u="sng" dirty="0" smtClean="0">
                <a:effectLst>
                  <a:outerShdw blurRad="38100" dist="38100" dir="2700000" algn="tl">
                    <a:srgbClr val="000000">
                      <a:alpha val="43137"/>
                    </a:srgbClr>
                  </a:outerShdw>
                </a:effectLst>
              </a:rPr>
              <a:t>Equipment and Material</a:t>
            </a:r>
          </a:p>
          <a:p>
            <a:pPr lvl="1"/>
            <a:r>
              <a:rPr lang="en-US" dirty="0" smtClean="0"/>
              <a:t>Jumper wires, Digital Multimeter, breadboard, Function Generator,  LCR meter, Inductors: 1 </a:t>
            </a:r>
            <a:r>
              <a:rPr lang="en-US" dirty="0" err="1" smtClean="0"/>
              <a:t>mH</a:t>
            </a:r>
            <a:r>
              <a:rPr lang="en-US" dirty="0" smtClean="0"/>
              <a:t>, 2.2 </a:t>
            </a:r>
            <a:r>
              <a:rPr lang="en-US" dirty="0" err="1" smtClean="0"/>
              <a:t>m</a:t>
            </a:r>
            <a:r>
              <a:rPr lang="en-US" dirty="0" err="1"/>
              <a:t>H</a:t>
            </a:r>
            <a:r>
              <a:rPr lang="en-US" dirty="0" smtClean="0"/>
              <a:t>, 4.7 </a:t>
            </a:r>
            <a:r>
              <a:rPr lang="en-US" dirty="0" err="1" smtClean="0"/>
              <a:t>m</a:t>
            </a:r>
            <a:r>
              <a:rPr lang="en-US" dirty="0" err="1"/>
              <a:t>H</a:t>
            </a:r>
            <a:r>
              <a:rPr lang="en-US" dirty="0" smtClean="0"/>
              <a:t>, Resistors: 1E-3 ohm.</a:t>
            </a:r>
            <a:endParaRPr lang="en-US" dirty="0"/>
          </a:p>
        </p:txBody>
      </p:sp>
      <p:sp>
        <p:nvSpPr>
          <p:cNvPr id="4" name="Footer Placeholder 3"/>
          <p:cNvSpPr>
            <a:spLocks noGrp="1"/>
          </p:cNvSpPr>
          <p:nvPr>
            <p:ph type="ftr" sz="quarter" idx="11"/>
          </p:nvPr>
        </p:nvSpPr>
        <p:spPr>
          <a:xfrm>
            <a:off x="2572279" y="6585402"/>
            <a:ext cx="7084177" cy="365125"/>
          </a:xfrm>
        </p:spPr>
        <p:txBody>
          <a:bodyPr/>
          <a:lstStyle/>
          <a:p>
            <a:r>
              <a:rPr lang="en-US" dirty="0" smtClean="0"/>
              <a:t>EECT 111 Lab Notebook</a:t>
            </a:r>
            <a:endParaRPr lang="en-US" dirty="0"/>
          </a:p>
        </p:txBody>
      </p:sp>
      <p:sp>
        <p:nvSpPr>
          <p:cNvPr id="5" name="Slide Number Placeholder 4"/>
          <p:cNvSpPr>
            <a:spLocks noGrp="1"/>
          </p:cNvSpPr>
          <p:nvPr>
            <p:ph type="sldNum" sz="quarter" idx="12"/>
          </p:nvPr>
        </p:nvSpPr>
        <p:spPr>
          <a:xfrm>
            <a:off x="10951856" y="6569258"/>
            <a:ext cx="551167" cy="365125"/>
          </a:xfrm>
        </p:spPr>
        <p:txBody>
          <a:bodyPr/>
          <a:lstStyle/>
          <a:p>
            <a:r>
              <a:rPr lang="en-US" dirty="0" smtClean="0"/>
              <a:t>67</a:t>
            </a:r>
            <a:endParaRPr lang="en-US" dirty="0"/>
          </a:p>
        </p:txBody>
      </p:sp>
    </p:spTree>
    <p:extLst>
      <p:ext uri="{BB962C8B-B14F-4D97-AF65-F5344CB8AC3E}">
        <p14:creationId xmlns:p14="http://schemas.microsoft.com/office/powerpoint/2010/main" val="178470683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12 – Series/Parallel Inductors</a:t>
            </a:r>
          </a:p>
        </p:txBody>
      </p:sp>
      <p:sp>
        <p:nvSpPr>
          <p:cNvPr id="3" name="Content Placeholder 2"/>
          <p:cNvSpPr>
            <a:spLocks noGrp="1"/>
          </p:cNvSpPr>
          <p:nvPr>
            <p:ph idx="1"/>
          </p:nvPr>
        </p:nvSpPr>
        <p:spPr>
          <a:xfrm>
            <a:off x="1484310" y="1894115"/>
            <a:ext cx="10018713" cy="4425042"/>
          </a:xfrm>
        </p:spPr>
        <p:txBody>
          <a:bodyPr>
            <a:normAutofit/>
          </a:bodyPr>
          <a:lstStyle/>
          <a:p>
            <a:pPr marL="0" indent="0" algn="ctr">
              <a:buNone/>
            </a:pPr>
            <a:r>
              <a:rPr lang="en-US" b="1" u="sng" dirty="0" smtClean="0"/>
              <a:t>Procedure</a:t>
            </a:r>
          </a:p>
          <a:p>
            <a:r>
              <a:rPr lang="en-US" dirty="0" smtClean="0"/>
              <a:t>Created a multisim circuit to simulate the lab</a:t>
            </a:r>
          </a:p>
          <a:p>
            <a:r>
              <a:rPr lang="en-US" dirty="0" smtClean="0"/>
              <a:t>Created a excel spreadsheet to calculate expected values</a:t>
            </a:r>
          </a:p>
          <a:p>
            <a:r>
              <a:rPr lang="en-US" dirty="0" smtClean="0"/>
              <a:t>Gather the necessary materials to build the circuit</a:t>
            </a:r>
          </a:p>
          <a:p>
            <a:r>
              <a:rPr lang="en-US" dirty="0" smtClean="0"/>
              <a:t>Built the circuit and measured the inductors in a series circuit</a:t>
            </a:r>
          </a:p>
          <a:p>
            <a:r>
              <a:rPr lang="en-US" dirty="0"/>
              <a:t>Recorded the data on the lab </a:t>
            </a:r>
            <a:r>
              <a:rPr lang="en-US" dirty="0" smtClean="0"/>
              <a:t>sheet</a:t>
            </a:r>
          </a:p>
          <a:p>
            <a:r>
              <a:rPr lang="en-US" dirty="0" smtClean="0"/>
              <a:t>Built the circuit and measured the inductors in a parallel circuit</a:t>
            </a:r>
          </a:p>
          <a:p>
            <a:r>
              <a:rPr lang="en-US" dirty="0" smtClean="0"/>
              <a:t>Recorded the data on the lab sheet</a:t>
            </a:r>
            <a:endParaRPr lang="en-US" dirty="0"/>
          </a:p>
          <a:p>
            <a:pPr marL="0" indent="0" algn="ctr">
              <a:buNone/>
            </a:pPr>
            <a:endParaRPr lang="en-US" b="1" u="sng" dirty="0" smtClean="0"/>
          </a:p>
        </p:txBody>
      </p:sp>
      <p:sp>
        <p:nvSpPr>
          <p:cNvPr id="4" name="Footer Placeholder 3"/>
          <p:cNvSpPr>
            <a:spLocks noGrp="1"/>
          </p:cNvSpPr>
          <p:nvPr>
            <p:ph type="ftr" sz="quarter" idx="11"/>
          </p:nvPr>
        </p:nvSpPr>
        <p:spPr>
          <a:xfrm>
            <a:off x="2572279" y="6585409"/>
            <a:ext cx="7084177" cy="365125"/>
          </a:xfrm>
        </p:spPr>
        <p:txBody>
          <a:bodyPr/>
          <a:lstStyle/>
          <a:p>
            <a:r>
              <a:rPr lang="en-US" dirty="0" smtClean="0"/>
              <a:t>EECT 111 Lab Notebook</a:t>
            </a:r>
            <a:endParaRPr lang="en-US" dirty="0"/>
          </a:p>
        </p:txBody>
      </p:sp>
      <p:sp>
        <p:nvSpPr>
          <p:cNvPr id="5" name="Slide Number Placeholder 4"/>
          <p:cNvSpPr>
            <a:spLocks noGrp="1"/>
          </p:cNvSpPr>
          <p:nvPr>
            <p:ph type="sldNum" sz="quarter" idx="12"/>
          </p:nvPr>
        </p:nvSpPr>
        <p:spPr>
          <a:xfrm>
            <a:off x="10951856" y="6569265"/>
            <a:ext cx="551167" cy="365125"/>
          </a:xfrm>
        </p:spPr>
        <p:txBody>
          <a:bodyPr/>
          <a:lstStyle/>
          <a:p>
            <a:r>
              <a:rPr lang="en-US" dirty="0" smtClean="0"/>
              <a:t>68</a:t>
            </a:r>
            <a:endParaRPr lang="en-US" dirty="0"/>
          </a:p>
        </p:txBody>
      </p:sp>
    </p:spTree>
    <p:extLst>
      <p:ext uri="{BB962C8B-B14F-4D97-AF65-F5344CB8AC3E}">
        <p14:creationId xmlns:p14="http://schemas.microsoft.com/office/powerpoint/2010/main" val="3742186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395" y="0"/>
            <a:ext cx="10018713" cy="1752599"/>
          </a:xfrm>
        </p:spPr>
        <p:txBody>
          <a:bodyPr/>
          <a:lstStyle/>
          <a:p>
            <a:r>
              <a:rPr lang="en-US" dirty="0"/>
              <a:t>Lab 1 – Resistor Variability</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4373480" y="-299049"/>
            <a:ext cx="4551677" cy="7780688"/>
          </a:xfrm>
          <a:prstGeom prst="rect">
            <a:avLst/>
          </a:prstGeom>
        </p:spPr>
      </p:pic>
      <p:sp>
        <p:nvSpPr>
          <p:cNvPr id="6" name="Footer Placeholder 3"/>
          <p:cNvSpPr>
            <a:spLocks noGrp="1"/>
          </p:cNvSpPr>
          <p:nvPr>
            <p:ph type="ftr" sz="quarter" idx="11"/>
          </p:nvPr>
        </p:nvSpPr>
        <p:spPr>
          <a:xfrm>
            <a:off x="2572279" y="6569075"/>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51856" y="6552931"/>
            <a:ext cx="551167" cy="365125"/>
          </a:xfrm>
        </p:spPr>
        <p:txBody>
          <a:bodyPr/>
          <a:lstStyle/>
          <a:p>
            <a:r>
              <a:rPr lang="en-US" dirty="0"/>
              <a:t>7</a:t>
            </a:r>
          </a:p>
        </p:txBody>
      </p:sp>
    </p:spTree>
    <p:extLst>
      <p:ext uri="{BB962C8B-B14F-4D97-AF65-F5344CB8AC3E}">
        <p14:creationId xmlns:p14="http://schemas.microsoft.com/office/powerpoint/2010/main" val="28094767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395" y="0"/>
            <a:ext cx="10018713" cy="1752599"/>
          </a:xfrm>
        </p:spPr>
        <p:txBody>
          <a:bodyPr/>
          <a:lstStyle/>
          <a:p>
            <a:r>
              <a:rPr lang="en-US" dirty="0"/>
              <a:t>Lab 12 – Series/Parallel Inductors</a:t>
            </a:r>
          </a:p>
        </p:txBody>
      </p:sp>
      <p:sp>
        <p:nvSpPr>
          <p:cNvPr id="6" name="Footer Placeholder 3"/>
          <p:cNvSpPr>
            <a:spLocks noGrp="1"/>
          </p:cNvSpPr>
          <p:nvPr>
            <p:ph type="ftr" sz="quarter" idx="11"/>
          </p:nvPr>
        </p:nvSpPr>
        <p:spPr>
          <a:xfrm>
            <a:off x="2572279" y="6569075"/>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51856" y="6552931"/>
            <a:ext cx="551167" cy="365125"/>
          </a:xfrm>
        </p:spPr>
        <p:txBody>
          <a:bodyPr/>
          <a:lstStyle/>
          <a:p>
            <a:r>
              <a:rPr lang="en-US" dirty="0" smtClean="0"/>
              <a:t>69</a:t>
            </a:r>
            <a:endParaRPr lang="en-US" dirty="0"/>
          </a:p>
        </p:txBody>
      </p:sp>
      <p:pic>
        <p:nvPicPr>
          <p:cNvPr id="3"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9575" y="1343025"/>
            <a:ext cx="3752850" cy="500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45310" y="1343025"/>
            <a:ext cx="3671577" cy="500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81961" y="1343025"/>
            <a:ext cx="3862881" cy="217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5816054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395" y="0"/>
            <a:ext cx="10018713" cy="1752599"/>
          </a:xfrm>
        </p:spPr>
        <p:txBody>
          <a:bodyPr/>
          <a:lstStyle/>
          <a:p>
            <a:r>
              <a:rPr lang="en-US" dirty="0"/>
              <a:t>Lab 12 – Series/Parallel Inductors</a:t>
            </a:r>
          </a:p>
        </p:txBody>
      </p:sp>
      <p:sp>
        <p:nvSpPr>
          <p:cNvPr id="6" name="Footer Placeholder 3"/>
          <p:cNvSpPr>
            <a:spLocks noGrp="1"/>
          </p:cNvSpPr>
          <p:nvPr>
            <p:ph type="ftr" sz="quarter" idx="11"/>
          </p:nvPr>
        </p:nvSpPr>
        <p:spPr>
          <a:xfrm>
            <a:off x="2572279" y="6569075"/>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51856" y="6552931"/>
            <a:ext cx="551167" cy="365125"/>
          </a:xfrm>
        </p:spPr>
        <p:txBody>
          <a:bodyPr/>
          <a:lstStyle/>
          <a:p>
            <a:r>
              <a:rPr lang="en-US" dirty="0" smtClean="0"/>
              <a:t>70</a:t>
            </a:r>
            <a:endParaRPr lang="en-US" dirty="0"/>
          </a:p>
        </p:txBody>
      </p:sp>
      <p:pic>
        <p:nvPicPr>
          <p:cNvPr id="9" name="Picture 8"/>
          <p:cNvPicPr>
            <a:picLocks noChangeAspect="1"/>
          </p:cNvPicPr>
          <p:nvPr/>
        </p:nvPicPr>
        <p:blipFill>
          <a:blip r:embed="rId2"/>
          <a:stretch>
            <a:fillRect/>
          </a:stretch>
        </p:blipFill>
        <p:spPr>
          <a:xfrm>
            <a:off x="576805" y="1999433"/>
            <a:ext cx="11038307" cy="3515541"/>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1078110707"/>
              </p:ext>
            </p:extLst>
          </p:nvPr>
        </p:nvGraphicFramePr>
        <p:xfrm>
          <a:off x="1819275" y="5038724"/>
          <a:ext cx="1828800" cy="952500"/>
        </p:xfrm>
        <a:graphic>
          <a:graphicData uri="http://schemas.openxmlformats.org/drawingml/2006/table">
            <a:tbl>
              <a:tblPr>
                <a:tableStyleId>{5C22544A-7EE6-4342-B048-85BDC9FD1C3A}</a:tableStyleId>
              </a:tblPr>
              <a:tblGrid>
                <a:gridCol w="609600"/>
                <a:gridCol w="609600"/>
                <a:gridCol w="609600"/>
              </a:tblGrid>
              <a:tr h="190500">
                <a:tc gridSpan="3">
                  <a:txBody>
                    <a:bodyPr/>
                    <a:lstStyle/>
                    <a:p>
                      <a:pPr algn="ctr" fontAlgn="b"/>
                      <a:r>
                        <a:rPr lang="en-US" sz="1100" u="none" strike="noStrike">
                          <a:effectLst/>
                        </a:rPr>
                        <a:t>Series</a:t>
                      </a:r>
                      <a:endParaRPr lang="en-US" sz="1100" b="0" i="0" u="none" strike="noStrike">
                        <a:solidFill>
                          <a:srgbClr val="000000"/>
                        </a:solidFill>
                        <a:effectLst/>
                        <a:latin typeface="Calibri"/>
                      </a:endParaRPr>
                    </a:p>
                  </a:txBody>
                  <a:tcPr marL="9525" marR="9525" marT="9525" marB="0" anchor="b"/>
                </a:tc>
                <a:tc hMerge="1">
                  <a:txBody>
                    <a:bodyPr/>
                    <a:lstStyle/>
                    <a:p>
                      <a:endParaRPr lang="en-US"/>
                    </a:p>
                  </a:txBody>
                  <a:tcPr/>
                </a:tc>
                <a:tc hMerge="1">
                  <a:txBody>
                    <a:bodyPr/>
                    <a:lstStyle/>
                    <a:p>
                      <a:endParaRPr lang="en-US"/>
                    </a:p>
                  </a:txBody>
                  <a:tcPr/>
                </a:tc>
              </a:tr>
              <a:tr h="190500">
                <a:tc>
                  <a:txBody>
                    <a:bodyPr/>
                    <a:lstStyle/>
                    <a:p>
                      <a:pPr algn="r" fontAlgn="b"/>
                      <a:r>
                        <a:rPr lang="en-US" sz="1100" u="none" strike="noStrike">
                          <a:effectLst/>
                        </a:rPr>
                        <a:t>L1=</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a:endParaRPr>
                    </a:p>
                  </a:txBody>
                  <a:tcPr marL="9525" marR="9525" marT="9525" marB="0" anchor="b"/>
                </a:tc>
                <a:tc>
                  <a:txBody>
                    <a:bodyPr/>
                    <a:lstStyle/>
                    <a:p>
                      <a:pPr algn="l" fontAlgn="b"/>
                      <a:r>
                        <a:rPr lang="en-US" sz="1100" u="none" strike="noStrike">
                          <a:effectLst/>
                        </a:rPr>
                        <a:t>mH</a:t>
                      </a:r>
                      <a:endParaRPr lang="en-US" sz="1100" b="0" i="0" u="none" strike="noStrike">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L2=</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2.2</a:t>
                      </a:r>
                      <a:endParaRPr lang="en-US" sz="1100" b="0" i="0" u="none" strike="noStrike">
                        <a:solidFill>
                          <a:srgbClr val="000000"/>
                        </a:solidFill>
                        <a:effectLst/>
                        <a:latin typeface="Calibri"/>
                      </a:endParaRPr>
                    </a:p>
                  </a:txBody>
                  <a:tcPr marL="9525" marR="9525" marT="9525" marB="0" anchor="b"/>
                </a:tc>
                <a:tc>
                  <a:txBody>
                    <a:bodyPr/>
                    <a:lstStyle/>
                    <a:p>
                      <a:pPr algn="l" fontAlgn="b"/>
                      <a:r>
                        <a:rPr lang="en-US" sz="1100" u="none" strike="noStrike">
                          <a:effectLst/>
                        </a:rPr>
                        <a:t>mH</a:t>
                      </a:r>
                      <a:endParaRPr lang="en-US" sz="1100" b="0" i="0" u="none" strike="noStrike">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L3=</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4.7</a:t>
                      </a:r>
                      <a:endParaRPr lang="en-US" sz="1100" b="0" i="0" u="none" strike="noStrike">
                        <a:solidFill>
                          <a:srgbClr val="000000"/>
                        </a:solidFill>
                        <a:effectLst/>
                        <a:latin typeface="Calibri"/>
                      </a:endParaRPr>
                    </a:p>
                  </a:txBody>
                  <a:tcPr marL="9525" marR="9525" marT="9525" marB="0" anchor="b"/>
                </a:tc>
                <a:tc>
                  <a:txBody>
                    <a:bodyPr/>
                    <a:lstStyle/>
                    <a:p>
                      <a:pPr algn="l" fontAlgn="b"/>
                      <a:r>
                        <a:rPr lang="en-US" sz="1100" u="none" strike="noStrike">
                          <a:effectLst/>
                        </a:rPr>
                        <a:t>mH</a:t>
                      </a:r>
                      <a:endParaRPr lang="en-US" sz="1100" b="0" i="0" u="none" strike="noStrike">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LT=</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7.9</a:t>
                      </a:r>
                      <a:endParaRPr lang="en-US" sz="1100" b="0" i="0" u="none" strike="noStrike">
                        <a:solidFill>
                          <a:srgbClr val="000000"/>
                        </a:solidFill>
                        <a:effectLst/>
                        <a:latin typeface="Calibri"/>
                      </a:endParaRPr>
                    </a:p>
                  </a:txBody>
                  <a:tcPr marL="9525" marR="9525" marT="9525" marB="0" anchor="b"/>
                </a:tc>
                <a:tc>
                  <a:txBody>
                    <a:bodyPr/>
                    <a:lstStyle/>
                    <a:p>
                      <a:pPr algn="l" fontAlgn="b"/>
                      <a:r>
                        <a:rPr lang="en-US" sz="1100" u="none" strike="noStrike" dirty="0" err="1">
                          <a:effectLst/>
                        </a:rPr>
                        <a:t>mH</a:t>
                      </a:r>
                      <a:endParaRPr lang="en-US" sz="1100" b="0" i="0" u="none" strike="noStrike" dirty="0">
                        <a:solidFill>
                          <a:srgbClr val="000000"/>
                        </a:solidFill>
                        <a:effectLst/>
                        <a:latin typeface="Calibri"/>
                      </a:endParaRPr>
                    </a:p>
                  </a:txBody>
                  <a:tcPr marL="9525" marR="9525" marT="9525" marB="0" anchor="b"/>
                </a:tc>
              </a:tr>
            </a:tbl>
          </a:graphicData>
        </a:graphic>
      </p:graphicFrame>
    </p:spTree>
    <p:extLst>
      <p:ext uri="{BB962C8B-B14F-4D97-AF65-F5344CB8AC3E}">
        <p14:creationId xmlns:p14="http://schemas.microsoft.com/office/powerpoint/2010/main" val="375816054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395" y="0"/>
            <a:ext cx="10018713" cy="1752599"/>
          </a:xfrm>
        </p:spPr>
        <p:txBody>
          <a:bodyPr/>
          <a:lstStyle/>
          <a:p>
            <a:r>
              <a:rPr lang="en-US" dirty="0"/>
              <a:t>Lab 12 – Series/Parallel Inductors</a:t>
            </a:r>
          </a:p>
        </p:txBody>
      </p:sp>
      <p:sp>
        <p:nvSpPr>
          <p:cNvPr id="6" name="Footer Placeholder 3"/>
          <p:cNvSpPr>
            <a:spLocks noGrp="1"/>
          </p:cNvSpPr>
          <p:nvPr>
            <p:ph type="ftr" sz="quarter" idx="11"/>
          </p:nvPr>
        </p:nvSpPr>
        <p:spPr>
          <a:xfrm>
            <a:off x="2572279" y="6569075"/>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51856" y="6552931"/>
            <a:ext cx="551167" cy="365125"/>
          </a:xfrm>
        </p:spPr>
        <p:txBody>
          <a:bodyPr/>
          <a:lstStyle/>
          <a:p>
            <a:r>
              <a:rPr lang="en-US" dirty="0" smtClean="0"/>
              <a:t>71</a:t>
            </a:r>
            <a:endParaRPr lang="en-US" dirty="0"/>
          </a:p>
        </p:txBody>
      </p:sp>
      <p:pic>
        <p:nvPicPr>
          <p:cNvPr id="9" name="Picture 8"/>
          <p:cNvPicPr>
            <a:picLocks noChangeAspect="1"/>
          </p:cNvPicPr>
          <p:nvPr/>
        </p:nvPicPr>
        <p:blipFill>
          <a:blip r:embed="rId2"/>
          <a:stretch>
            <a:fillRect/>
          </a:stretch>
        </p:blipFill>
        <p:spPr>
          <a:xfrm>
            <a:off x="424405" y="2003107"/>
            <a:ext cx="11409163" cy="3626168"/>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1283313949"/>
              </p:ext>
            </p:extLst>
          </p:nvPr>
        </p:nvGraphicFramePr>
        <p:xfrm>
          <a:off x="1600200" y="4914900"/>
          <a:ext cx="1828800" cy="952500"/>
        </p:xfrm>
        <a:graphic>
          <a:graphicData uri="http://schemas.openxmlformats.org/drawingml/2006/table">
            <a:tbl>
              <a:tblPr>
                <a:tableStyleId>{5C22544A-7EE6-4342-B048-85BDC9FD1C3A}</a:tableStyleId>
              </a:tblPr>
              <a:tblGrid>
                <a:gridCol w="609600"/>
                <a:gridCol w="609600"/>
                <a:gridCol w="609600"/>
              </a:tblGrid>
              <a:tr h="190500">
                <a:tc gridSpan="3">
                  <a:txBody>
                    <a:bodyPr/>
                    <a:lstStyle/>
                    <a:p>
                      <a:pPr algn="ctr" fontAlgn="b"/>
                      <a:r>
                        <a:rPr lang="en-US" sz="1100" u="none" strike="noStrike">
                          <a:effectLst/>
                        </a:rPr>
                        <a:t>Parallel</a:t>
                      </a:r>
                      <a:endParaRPr lang="en-US" sz="1100" b="0" i="0" u="none" strike="noStrike">
                        <a:solidFill>
                          <a:srgbClr val="000000"/>
                        </a:solidFill>
                        <a:effectLst/>
                        <a:latin typeface="Calibri"/>
                      </a:endParaRPr>
                    </a:p>
                  </a:txBody>
                  <a:tcPr marL="9525" marR="9525" marT="9525" marB="0" anchor="b"/>
                </a:tc>
                <a:tc hMerge="1">
                  <a:txBody>
                    <a:bodyPr/>
                    <a:lstStyle/>
                    <a:p>
                      <a:endParaRPr lang="en-US"/>
                    </a:p>
                  </a:txBody>
                  <a:tcPr/>
                </a:tc>
                <a:tc hMerge="1">
                  <a:txBody>
                    <a:bodyPr/>
                    <a:lstStyle/>
                    <a:p>
                      <a:endParaRPr lang="en-US"/>
                    </a:p>
                  </a:txBody>
                  <a:tcPr/>
                </a:tc>
              </a:tr>
              <a:tr h="190500">
                <a:tc>
                  <a:txBody>
                    <a:bodyPr/>
                    <a:lstStyle/>
                    <a:p>
                      <a:pPr algn="r" fontAlgn="b"/>
                      <a:r>
                        <a:rPr lang="en-US" sz="1100" u="none" strike="noStrike">
                          <a:effectLst/>
                        </a:rPr>
                        <a:t>L1=</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a:endParaRPr>
                    </a:p>
                  </a:txBody>
                  <a:tcPr marL="9525" marR="9525" marT="9525" marB="0" anchor="b"/>
                </a:tc>
                <a:tc>
                  <a:txBody>
                    <a:bodyPr/>
                    <a:lstStyle/>
                    <a:p>
                      <a:pPr algn="l" fontAlgn="b"/>
                      <a:r>
                        <a:rPr lang="en-US" sz="1100" u="none" strike="noStrike">
                          <a:effectLst/>
                        </a:rPr>
                        <a:t>mH</a:t>
                      </a:r>
                      <a:endParaRPr lang="en-US" sz="1100" b="0" i="0" u="none" strike="noStrike">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L2=</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2.2</a:t>
                      </a:r>
                      <a:endParaRPr lang="en-US" sz="1100" b="0" i="0" u="none" strike="noStrike">
                        <a:solidFill>
                          <a:srgbClr val="000000"/>
                        </a:solidFill>
                        <a:effectLst/>
                        <a:latin typeface="Calibri"/>
                      </a:endParaRPr>
                    </a:p>
                  </a:txBody>
                  <a:tcPr marL="9525" marR="9525" marT="9525" marB="0" anchor="b"/>
                </a:tc>
                <a:tc>
                  <a:txBody>
                    <a:bodyPr/>
                    <a:lstStyle/>
                    <a:p>
                      <a:pPr algn="l" fontAlgn="b"/>
                      <a:r>
                        <a:rPr lang="en-US" sz="1100" u="none" strike="noStrike">
                          <a:effectLst/>
                        </a:rPr>
                        <a:t>mH</a:t>
                      </a:r>
                      <a:endParaRPr lang="en-US" sz="1100" b="0" i="0" u="none" strike="noStrike">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L3=</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4.7</a:t>
                      </a:r>
                      <a:endParaRPr lang="en-US" sz="1100" b="0" i="0" u="none" strike="noStrike">
                        <a:solidFill>
                          <a:srgbClr val="000000"/>
                        </a:solidFill>
                        <a:effectLst/>
                        <a:latin typeface="Calibri"/>
                      </a:endParaRPr>
                    </a:p>
                  </a:txBody>
                  <a:tcPr marL="9525" marR="9525" marT="9525" marB="0" anchor="b"/>
                </a:tc>
                <a:tc>
                  <a:txBody>
                    <a:bodyPr/>
                    <a:lstStyle/>
                    <a:p>
                      <a:pPr algn="l" fontAlgn="b"/>
                      <a:r>
                        <a:rPr lang="en-US" sz="1100" u="none" strike="noStrike">
                          <a:effectLst/>
                        </a:rPr>
                        <a:t>mH</a:t>
                      </a:r>
                      <a:endParaRPr lang="en-US" sz="1100" b="0" i="0" u="none" strike="noStrike">
                        <a:solidFill>
                          <a:srgbClr val="000000"/>
                        </a:solidFill>
                        <a:effectLst/>
                        <a:latin typeface="Calibri"/>
                      </a:endParaRPr>
                    </a:p>
                  </a:txBody>
                  <a:tcPr marL="9525" marR="9525" marT="9525" marB="0" anchor="b"/>
                </a:tc>
              </a:tr>
              <a:tr h="190500">
                <a:tc>
                  <a:txBody>
                    <a:bodyPr/>
                    <a:lstStyle/>
                    <a:p>
                      <a:pPr algn="r" fontAlgn="b"/>
                      <a:r>
                        <a:rPr lang="en-US" sz="1100" u="none" strike="noStrike">
                          <a:effectLst/>
                        </a:rPr>
                        <a:t>LT=</a:t>
                      </a:r>
                      <a:endParaRPr lang="en-US" sz="1100" b="0" i="0" u="none" strike="noStrike">
                        <a:solidFill>
                          <a:srgbClr val="000000"/>
                        </a:solidFill>
                        <a:effectLst/>
                        <a:latin typeface="Calibri"/>
                      </a:endParaRPr>
                    </a:p>
                  </a:txBody>
                  <a:tcPr marL="9525" marR="9525" marT="9525" marB="0" anchor="b"/>
                </a:tc>
                <a:tc>
                  <a:txBody>
                    <a:bodyPr/>
                    <a:lstStyle/>
                    <a:p>
                      <a:pPr algn="r" fontAlgn="b"/>
                      <a:r>
                        <a:rPr lang="en-US" sz="1100" u="none" strike="noStrike">
                          <a:effectLst/>
                        </a:rPr>
                        <a:t>599.8E-3</a:t>
                      </a:r>
                      <a:endParaRPr lang="en-US" sz="1100" b="0" i="0" u="none" strike="noStrike">
                        <a:solidFill>
                          <a:srgbClr val="000000"/>
                        </a:solidFill>
                        <a:effectLst/>
                        <a:latin typeface="Calibri"/>
                      </a:endParaRPr>
                    </a:p>
                  </a:txBody>
                  <a:tcPr marL="9525" marR="9525" marT="9525" marB="0" anchor="b"/>
                </a:tc>
                <a:tc>
                  <a:txBody>
                    <a:bodyPr/>
                    <a:lstStyle/>
                    <a:p>
                      <a:pPr algn="l" fontAlgn="b"/>
                      <a:r>
                        <a:rPr lang="en-US" sz="1100" u="none" strike="noStrike" dirty="0" err="1">
                          <a:effectLst/>
                        </a:rPr>
                        <a:t>mH</a:t>
                      </a:r>
                      <a:endParaRPr lang="en-US" sz="1100" b="0" i="0" u="none" strike="noStrike" dirty="0">
                        <a:solidFill>
                          <a:srgbClr val="000000"/>
                        </a:solidFill>
                        <a:effectLst/>
                        <a:latin typeface="Calibri"/>
                      </a:endParaRPr>
                    </a:p>
                  </a:txBody>
                  <a:tcPr marL="9525" marR="9525" marT="9525" marB="0" anchor="b"/>
                </a:tc>
              </a:tr>
            </a:tbl>
          </a:graphicData>
        </a:graphic>
      </p:graphicFrame>
    </p:spTree>
    <p:extLst>
      <p:ext uri="{BB962C8B-B14F-4D97-AF65-F5344CB8AC3E}">
        <p14:creationId xmlns:p14="http://schemas.microsoft.com/office/powerpoint/2010/main" val="375816054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u="sng" dirty="0" smtClean="0">
                <a:effectLst>
                  <a:outerShdw blurRad="38100" dist="38100" dir="2700000" algn="tl">
                    <a:srgbClr val="000000">
                      <a:alpha val="43137"/>
                    </a:srgbClr>
                  </a:outerShdw>
                </a:effectLst>
              </a:rPr>
              <a:t>Summary</a:t>
            </a:r>
          </a:p>
          <a:p>
            <a:pPr lvl="1"/>
            <a:r>
              <a:rPr lang="en-US" dirty="0" smtClean="0"/>
              <a:t>This lab was pretty straight forward since measuring resistors is very basic by now. Inductors are measured and calculated the exact same way resistors are. </a:t>
            </a:r>
          </a:p>
        </p:txBody>
      </p:sp>
      <p:sp>
        <p:nvSpPr>
          <p:cNvPr id="4" name="Footer Placeholder 3"/>
          <p:cNvSpPr>
            <a:spLocks noGrp="1"/>
          </p:cNvSpPr>
          <p:nvPr>
            <p:ph type="ftr" sz="quarter" idx="11"/>
          </p:nvPr>
        </p:nvSpPr>
        <p:spPr>
          <a:xfrm>
            <a:off x="2572279" y="6569080"/>
            <a:ext cx="7084177" cy="365125"/>
          </a:xfrm>
        </p:spPr>
        <p:txBody>
          <a:bodyPr/>
          <a:lstStyle/>
          <a:p>
            <a:r>
              <a:rPr lang="en-US" dirty="0" smtClean="0"/>
              <a:t>EECT 111 Lab Notebook</a:t>
            </a:r>
            <a:endParaRPr lang="en-US" dirty="0"/>
          </a:p>
        </p:txBody>
      </p:sp>
      <p:sp>
        <p:nvSpPr>
          <p:cNvPr id="5" name="Slide Number Placeholder 4"/>
          <p:cNvSpPr>
            <a:spLocks noGrp="1"/>
          </p:cNvSpPr>
          <p:nvPr>
            <p:ph type="sldNum" sz="quarter" idx="12"/>
          </p:nvPr>
        </p:nvSpPr>
        <p:spPr>
          <a:xfrm>
            <a:off x="10951856" y="6552936"/>
            <a:ext cx="551167" cy="365125"/>
          </a:xfrm>
        </p:spPr>
        <p:txBody>
          <a:bodyPr/>
          <a:lstStyle/>
          <a:p>
            <a:r>
              <a:rPr lang="en-US" dirty="0" smtClean="0"/>
              <a:t>72</a:t>
            </a:r>
            <a:endParaRPr lang="en-US" dirty="0"/>
          </a:p>
        </p:txBody>
      </p:sp>
      <p:sp>
        <p:nvSpPr>
          <p:cNvPr id="6" name="Title 1"/>
          <p:cNvSpPr txBox="1">
            <a:spLocks/>
          </p:cNvSpPr>
          <p:nvPr/>
        </p:nvSpPr>
        <p:spPr>
          <a:xfrm>
            <a:off x="1636711" y="838200"/>
            <a:ext cx="10018713" cy="1752599"/>
          </a:xfrm>
          <a:prstGeom prst="rect">
            <a:avLst/>
          </a:prstGeom>
          <a:effectLst/>
        </p:spPr>
        <p:txBody>
          <a:bodyPr vert="horz" lIns="91440" tIns="45720" rIns="91440" bIns="45720" rtlCol="0" anchor="ctr">
            <a:normAutofit/>
          </a:bodyPr>
          <a:lst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t>Lab 12 – Series/Parallel Inductors</a:t>
            </a:r>
          </a:p>
        </p:txBody>
      </p:sp>
    </p:spTree>
    <p:extLst>
      <p:ext uri="{BB962C8B-B14F-4D97-AF65-F5344CB8AC3E}">
        <p14:creationId xmlns:p14="http://schemas.microsoft.com/office/powerpoint/2010/main" val="401173909"/>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484311" y="2562731"/>
            <a:ext cx="10018713" cy="1752599"/>
          </a:xfrm>
        </p:spPr>
        <p:txBody>
          <a:bodyPr>
            <a:normAutofit/>
          </a:bodyPr>
          <a:lstStyle/>
          <a:p>
            <a:r>
              <a:rPr lang="en-US" sz="7200" dirty="0"/>
              <a:t>Lab </a:t>
            </a:r>
            <a:r>
              <a:rPr lang="en-US" sz="7200" dirty="0" smtClean="0"/>
              <a:t>13 </a:t>
            </a:r>
            <a:r>
              <a:rPr lang="en-US" sz="7200" dirty="0"/>
              <a:t>– </a:t>
            </a:r>
            <a:r>
              <a:rPr lang="en-US" sz="7200" dirty="0" smtClean="0"/>
              <a:t>RL Lab </a:t>
            </a:r>
            <a:endParaRPr lang="en-US" sz="7200" dirty="0"/>
          </a:p>
        </p:txBody>
      </p:sp>
      <p:sp>
        <p:nvSpPr>
          <p:cNvPr id="5" name="Footer Placeholder 3"/>
          <p:cNvSpPr>
            <a:spLocks noGrp="1"/>
          </p:cNvSpPr>
          <p:nvPr>
            <p:ph type="ftr" sz="quarter" idx="11"/>
          </p:nvPr>
        </p:nvSpPr>
        <p:spPr>
          <a:xfrm>
            <a:off x="2572279" y="6573081"/>
            <a:ext cx="7084177" cy="365125"/>
          </a:xfrm>
        </p:spPr>
        <p:txBody>
          <a:bodyPr/>
          <a:lstStyle/>
          <a:p>
            <a:r>
              <a:rPr lang="en-US" dirty="0" smtClean="0"/>
              <a:t>EECT 111 Lab Notebook</a:t>
            </a:r>
            <a:endParaRPr lang="en-US" dirty="0"/>
          </a:p>
        </p:txBody>
      </p:sp>
      <p:sp>
        <p:nvSpPr>
          <p:cNvPr id="6" name="Slide Number Placeholder 4"/>
          <p:cNvSpPr>
            <a:spLocks noGrp="1"/>
          </p:cNvSpPr>
          <p:nvPr>
            <p:ph type="sldNum" sz="quarter" idx="12"/>
          </p:nvPr>
        </p:nvSpPr>
        <p:spPr>
          <a:xfrm>
            <a:off x="10951856" y="6556937"/>
            <a:ext cx="551167" cy="365125"/>
          </a:xfrm>
        </p:spPr>
        <p:txBody>
          <a:bodyPr/>
          <a:lstStyle/>
          <a:p>
            <a:r>
              <a:rPr lang="en-US" dirty="0" smtClean="0"/>
              <a:t>73</a:t>
            </a:r>
            <a:endParaRPr lang="en-US" dirty="0"/>
          </a:p>
        </p:txBody>
      </p:sp>
    </p:spTree>
    <p:extLst>
      <p:ext uri="{BB962C8B-B14F-4D97-AF65-F5344CB8AC3E}">
        <p14:creationId xmlns:p14="http://schemas.microsoft.com/office/powerpoint/2010/main" val="666000443"/>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13 – RL Lab</a:t>
            </a:r>
            <a:endParaRPr lang="en-US" dirty="0"/>
          </a:p>
        </p:txBody>
      </p:sp>
      <p:sp>
        <p:nvSpPr>
          <p:cNvPr id="3" name="Content Placeholder 2"/>
          <p:cNvSpPr>
            <a:spLocks noGrp="1"/>
          </p:cNvSpPr>
          <p:nvPr>
            <p:ph idx="1"/>
          </p:nvPr>
        </p:nvSpPr>
        <p:spPr/>
        <p:txBody>
          <a:bodyPr/>
          <a:lstStyle/>
          <a:p>
            <a:r>
              <a:rPr lang="en-US" u="sng" dirty="0" smtClean="0">
                <a:effectLst>
                  <a:outerShdw blurRad="38100" dist="38100" dir="2700000" algn="tl">
                    <a:srgbClr val="000000">
                      <a:alpha val="43137"/>
                    </a:srgbClr>
                  </a:outerShdw>
                </a:effectLst>
              </a:rPr>
              <a:t>Objective</a:t>
            </a:r>
          </a:p>
          <a:p>
            <a:pPr lvl="1"/>
            <a:r>
              <a:rPr lang="en-US" dirty="0"/>
              <a:t>The objective of this lab was to measure and record the value of specific inductors using the LCR meter. After that we are to change the frequency and observe how it impacts the voltage.</a:t>
            </a:r>
          </a:p>
          <a:p>
            <a:r>
              <a:rPr lang="en-US" u="sng" dirty="0" smtClean="0">
                <a:effectLst>
                  <a:outerShdw blurRad="38100" dist="38100" dir="2700000" algn="tl">
                    <a:srgbClr val="000000">
                      <a:alpha val="43137"/>
                    </a:srgbClr>
                  </a:outerShdw>
                </a:effectLst>
              </a:rPr>
              <a:t>Equipment and Material</a:t>
            </a:r>
          </a:p>
          <a:p>
            <a:pPr lvl="1"/>
            <a:r>
              <a:rPr lang="en-US" dirty="0" smtClean="0"/>
              <a:t>Jumper wires, Digital Multimeter, breadboard, Function Generator,  LCR meter, Inductors: 1 </a:t>
            </a:r>
            <a:r>
              <a:rPr lang="en-US" dirty="0" err="1" smtClean="0"/>
              <a:t>mH</a:t>
            </a:r>
            <a:r>
              <a:rPr lang="en-US" dirty="0" smtClean="0"/>
              <a:t>, 2.2 </a:t>
            </a:r>
            <a:r>
              <a:rPr lang="en-US" dirty="0" err="1" smtClean="0"/>
              <a:t>m</a:t>
            </a:r>
            <a:r>
              <a:rPr lang="en-US" dirty="0" err="1"/>
              <a:t>H</a:t>
            </a:r>
            <a:r>
              <a:rPr lang="en-US" dirty="0" smtClean="0"/>
              <a:t>, 4.7 </a:t>
            </a:r>
            <a:r>
              <a:rPr lang="en-US" dirty="0" err="1" smtClean="0"/>
              <a:t>m</a:t>
            </a:r>
            <a:r>
              <a:rPr lang="en-US" dirty="0" err="1"/>
              <a:t>H</a:t>
            </a:r>
            <a:r>
              <a:rPr lang="en-US" dirty="0" smtClean="0"/>
              <a:t>, Resistors: 100 ohm.</a:t>
            </a:r>
            <a:endParaRPr lang="en-US" dirty="0"/>
          </a:p>
        </p:txBody>
      </p:sp>
      <p:sp>
        <p:nvSpPr>
          <p:cNvPr id="4" name="Footer Placeholder 3"/>
          <p:cNvSpPr>
            <a:spLocks noGrp="1"/>
          </p:cNvSpPr>
          <p:nvPr>
            <p:ph type="ftr" sz="quarter" idx="11"/>
          </p:nvPr>
        </p:nvSpPr>
        <p:spPr>
          <a:xfrm>
            <a:off x="2572279" y="6585402"/>
            <a:ext cx="7084177" cy="365125"/>
          </a:xfrm>
        </p:spPr>
        <p:txBody>
          <a:bodyPr/>
          <a:lstStyle/>
          <a:p>
            <a:r>
              <a:rPr lang="en-US" dirty="0" smtClean="0"/>
              <a:t>EECT 111 Lab Notebook</a:t>
            </a:r>
            <a:endParaRPr lang="en-US" dirty="0"/>
          </a:p>
        </p:txBody>
      </p:sp>
      <p:sp>
        <p:nvSpPr>
          <p:cNvPr id="5" name="Slide Number Placeholder 4"/>
          <p:cNvSpPr>
            <a:spLocks noGrp="1"/>
          </p:cNvSpPr>
          <p:nvPr>
            <p:ph type="sldNum" sz="quarter" idx="12"/>
          </p:nvPr>
        </p:nvSpPr>
        <p:spPr>
          <a:xfrm>
            <a:off x="10951856" y="6569258"/>
            <a:ext cx="551167" cy="365125"/>
          </a:xfrm>
        </p:spPr>
        <p:txBody>
          <a:bodyPr/>
          <a:lstStyle/>
          <a:p>
            <a:r>
              <a:rPr lang="en-US" dirty="0" smtClean="0"/>
              <a:t>74</a:t>
            </a:r>
            <a:endParaRPr lang="en-US" dirty="0"/>
          </a:p>
        </p:txBody>
      </p:sp>
    </p:spTree>
    <p:extLst>
      <p:ext uri="{BB962C8B-B14F-4D97-AF65-F5344CB8AC3E}">
        <p14:creationId xmlns:p14="http://schemas.microsoft.com/office/powerpoint/2010/main" val="3799123554"/>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13 – RL Lab</a:t>
            </a:r>
          </a:p>
        </p:txBody>
      </p:sp>
      <p:sp>
        <p:nvSpPr>
          <p:cNvPr id="3" name="Content Placeholder 2"/>
          <p:cNvSpPr>
            <a:spLocks noGrp="1"/>
          </p:cNvSpPr>
          <p:nvPr>
            <p:ph idx="1"/>
          </p:nvPr>
        </p:nvSpPr>
        <p:spPr>
          <a:xfrm>
            <a:off x="1484310" y="1894115"/>
            <a:ext cx="10018713" cy="4425042"/>
          </a:xfrm>
        </p:spPr>
        <p:txBody>
          <a:bodyPr>
            <a:normAutofit lnSpcReduction="10000"/>
          </a:bodyPr>
          <a:lstStyle/>
          <a:p>
            <a:pPr marL="0" indent="0" algn="ctr">
              <a:buNone/>
            </a:pPr>
            <a:r>
              <a:rPr lang="en-US" b="1" u="sng" dirty="0" smtClean="0"/>
              <a:t>Procedure</a:t>
            </a:r>
          </a:p>
          <a:p>
            <a:r>
              <a:rPr lang="en-US" dirty="0" smtClean="0"/>
              <a:t>Created a multisim circuit to simulate the lab</a:t>
            </a:r>
          </a:p>
          <a:p>
            <a:r>
              <a:rPr lang="en-US" dirty="0" smtClean="0"/>
              <a:t>Gather the necessary materials to build the circuit</a:t>
            </a:r>
          </a:p>
          <a:p>
            <a:r>
              <a:rPr lang="en-US" dirty="0" smtClean="0"/>
              <a:t>Built the circuit and measured the inductance of each inductor when they were implemented into the circuit</a:t>
            </a:r>
          </a:p>
          <a:p>
            <a:r>
              <a:rPr lang="en-US" dirty="0"/>
              <a:t>Recorded the data on the lab </a:t>
            </a:r>
            <a:r>
              <a:rPr lang="en-US" dirty="0" smtClean="0"/>
              <a:t>sheet</a:t>
            </a:r>
          </a:p>
          <a:p>
            <a:r>
              <a:rPr lang="en-US" dirty="0" smtClean="0"/>
              <a:t>Had partner change the frequency while I recorded the output voltage on the lab sheet</a:t>
            </a:r>
          </a:p>
          <a:p>
            <a:r>
              <a:rPr lang="en-US" dirty="0"/>
              <a:t>Put the results in excel and created a </a:t>
            </a:r>
            <a:r>
              <a:rPr lang="en-US" dirty="0" smtClean="0"/>
              <a:t>graph that relates input voltage to output voltage</a:t>
            </a:r>
            <a:endParaRPr lang="en-US" dirty="0"/>
          </a:p>
          <a:p>
            <a:pPr marL="0" indent="0" algn="ctr">
              <a:buNone/>
            </a:pPr>
            <a:endParaRPr lang="en-US" b="1" u="sng" dirty="0" smtClean="0"/>
          </a:p>
        </p:txBody>
      </p:sp>
      <p:sp>
        <p:nvSpPr>
          <p:cNvPr id="4" name="Footer Placeholder 3"/>
          <p:cNvSpPr>
            <a:spLocks noGrp="1"/>
          </p:cNvSpPr>
          <p:nvPr>
            <p:ph type="ftr" sz="quarter" idx="11"/>
          </p:nvPr>
        </p:nvSpPr>
        <p:spPr>
          <a:xfrm>
            <a:off x="2572279" y="6585409"/>
            <a:ext cx="7084177" cy="365125"/>
          </a:xfrm>
        </p:spPr>
        <p:txBody>
          <a:bodyPr/>
          <a:lstStyle/>
          <a:p>
            <a:r>
              <a:rPr lang="en-US" dirty="0" smtClean="0"/>
              <a:t>EECT 111 Lab Notebook</a:t>
            </a:r>
            <a:endParaRPr lang="en-US" dirty="0"/>
          </a:p>
        </p:txBody>
      </p:sp>
      <p:sp>
        <p:nvSpPr>
          <p:cNvPr id="5" name="Slide Number Placeholder 4"/>
          <p:cNvSpPr>
            <a:spLocks noGrp="1"/>
          </p:cNvSpPr>
          <p:nvPr>
            <p:ph type="sldNum" sz="quarter" idx="12"/>
          </p:nvPr>
        </p:nvSpPr>
        <p:spPr>
          <a:xfrm>
            <a:off x="10951856" y="6569265"/>
            <a:ext cx="551167" cy="365125"/>
          </a:xfrm>
        </p:spPr>
        <p:txBody>
          <a:bodyPr/>
          <a:lstStyle/>
          <a:p>
            <a:r>
              <a:rPr lang="en-US" dirty="0" smtClean="0"/>
              <a:t>75</a:t>
            </a:r>
            <a:endParaRPr lang="en-US" dirty="0"/>
          </a:p>
        </p:txBody>
      </p:sp>
    </p:spTree>
    <p:extLst>
      <p:ext uri="{BB962C8B-B14F-4D97-AF65-F5344CB8AC3E}">
        <p14:creationId xmlns:p14="http://schemas.microsoft.com/office/powerpoint/2010/main" val="3478868297"/>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395" y="0"/>
            <a:ext cx="10018713" cy="1752599"/>
          </a:xfrm>
        </p:spPr>
        <p:txBody>
          <a:bodyPr/>
          <a:lstStyle/>
          <a:p>
            <a:r>
              <a:rPr lang="en-US" dirty="0"/>
              <a:t>Lab 13 – RL Lab</a:t>
            </a:r>
          </a:p>
        </p:txBody>
      </p:sp>
      <p:sp>
        <p:nvSpPr>
          <p:cNvPr id="6" name="Footer Placeholder 3"/>
          <p:cNvSpPr>
            <a:spLocks noGrp="1"/>
          </p:cNvSpPr>
          <p:nvPr>
            <p:ph type="ftr" sz="quarter" idx="11"/>
          </p:nvPr>
        </p:nvSpPr>
        <p:spPr>
          <a:xfrm>
            <a:off x="2572279" y="6569075"/>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51856" y="6552931"/>
            <a:ext cx="551167" cy="365125"/>
          </a:xfrm>
        </p:spPr>
        <p:txBody>
          <a:bodyPr/>
          <a:lstStyle/>
          <a:p>
            <a:r>
              <a:rPr lang="en-US" dirty="0" smtClean="0"/>
              <a:t>76</a:t>
            </a:r>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15606" y="1428750"/>
            <a:ext cx="4333494" cy="4924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62324" y="1495425"/>
            <a:ext cx="3785695"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86099" y="5411940"/>
            <a:ext cx="4195763" cy="806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88015531"/>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395" y="0"/>
            <a:ext cx="10018713" cy="1752599"/>
          </a:xfrm>
        </p:spPr>
        <p:txBody>
          <a:bodyPr/>
          <a:lstStyle/>
          <a:p>
            <a:r>
              <a:rPr lang="en-US" dirty="0"/>
              <a:t>Lab 13 – RL Lab</a:t>
            </a:r>
          </a:p>
        </p:txBody>
      </p:sp>
      <p:sp>
        <p:nvSpPr>
          <p:cNvPr id="6" name="Footer Placeholder 3"/>
          <p:cNvSpPr>
            <a:spLocks noGrp="1"/>
          </p:cNvSpPr>
          <p:nvPr>
            <p:ph type="ftr" sz="quarter" idx="11"/>
          </p:nvPr>
        </p:nvSpPr>
        <p:spPr>
          <a:xfrm>
            <a:off x="2572279" y="6569075"/>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51856" y="6552931"/>
            <a:ext cx="551167" cy="365125"/>
          </a:xfrm>
        </p:spPr>
        <p:txBody>
          <a:bodyPr/>
          <a:lstStyle/>
          <a:p>
            <a:r>
              <a:rPr lang="en-US" dirty="0" smtClean="0"/>
              <a:t>77</a:t>
            </a:r>
            <a:endParaRPr 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7644" y="1143000"/>
            <a:ext cx="2240306" cy="5232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6999" y="1290637"/>
            <a:ext cx="2676525" cy="189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6999" y="3186112"/>
            <a:ext cx="3414007" cy="20966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p:cNvPicPr>
            <a:picLocks noChangeAspect="1"/>
          </p:cNvPicPr>
          <p:nvPr/>
        </p:nvPicPr>
        <p:blipFill>
          <a:blip r:embed="rId5"/>
          <a:stretch>
            <a:fillRect/>
          </a:stretch>
        </p:blipFill>
        <p:spPr>
          <a:xfrm>
            <a:off x="6257924" y="1734733"/>
            <a:ext cx="5526263" cy="3833812"/>
          </a:xfrm>
          <a:prstGeom prst="rect">
            <a:avLst/>
          </a:prstGeom>
        </p:spPr>
      </p:pic>
    </p:spTree>
    <p:extLst>
      <p:ext uri="{BB962C8B-B14F-4D97-AF65-F5344CB8AC3E}">
        <p14:creationId xmlns:p14="http://schemas.microsoft.com/office/powerpoint/2010/main" val="4263398134"/>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395" y="0"/>
            <a:ext cx="10018713" cy="1752599"/>
          </a:xfrm>
        </p:spPr>
        <p:txBody>
          <a:bodyPr/>
          <a:lstStyle/>
          <a:p>
            <a:r>
              <a:rPr lang="en-US" dirty="0"/>
              <a:t>Lab 13 – RL Lab</a:t>
            </a:r>
          </a:p>
        </p:txBody>
      </p:sp>
      <p:sp>
        <p:nvSpPr>
          <p:cNvPr id="6" name="Footer Placeholder 3"/>
          <p:cNvSpPr>
            <a:spLocks noGrp="1"/>
          </p:cNvSpPr>
          <p:nvPr>
            <p:ph type="ftr" sz="quarter" idx="11"/>
          </p:nvPr>
        </p:nvSpPr>
        <p:spPr>
          <a:xfrm>
            <a:off x="2572279" y="6569075"/>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51856" y="6552931"/>
            <a:ext cx="551167" cy="365125"/>
          </a:xfrm>
        </p:spPr>
        <p:txBody>
          <a:bodyPr/>
          <a:lstStyle/>
          <a:p>
            <a:r>
              <a:rPr lang="en-US" dirty="0" smtClean="0"/>
              <a:t>78</a:t>
            </a:r>
            <a:endParaRPr lang="en-US" dirty="0"/>
          </a:p>
        </p:txBody>
      </p:sp>
      <p:pic>
        <p:nvPicPr>
          <p:cNvPr id="9" name="Content Placeholder 3"/>
          <p:cNvPicPr>
            <a:picLocks noGrp="1" noChangeAspect="1"/>
          </p:cNvPicPr>
          <p:nvPr>
            <p:ph idx="1"/>
          </p:nvPr>
        </p:nvPicPr>
        <p:blipFill>
          <a:blip r:embed="rId2"/>
          <a:stretch>
            <a:fillRect/>
          </a:stretch>
        </p:blipFill>
        <p:spPr>
          <a:xfrm>
            <a:off x="1363625" y="1407977"/>
            <a:ext cx="7827537" cy="2054225"/>
          </a:xfrm>
          <a:prstGeom prst="rect">
            <a:avLst/>
          </a:prstGeom>
        </p:spPr>
      </p:pic>
      <p:pic>
        <p:nvPicPr>
          <p:cNvPr id="10" name="Picture 9"/>
          <p:cNvPicPr>
            <a:picLocks noChangeAspect="1"/>
          </p:cNvPicPr>
          <p:nvPr/>
        </p:nvPicPr>
        <p:blipFill>
          <a:blip r:embed="rId3"/>
          <a:stretch>
            <a:fillRect/>
          </a:stretch>
        </p:blipFill>
        <p:spPr>
          <a:xfrm>
            <a:off x="1324519" y="3462202"/>
            <a:ext cx="7905750" cy="2990850"/>
          </a:xfrm>
          <a:prstGeom prst="rect">
            <a:avLst/>
          </a:prstGeom>
        </p:spPr>
      </p:pic>
    </p:spTree>
    <p:extLst>
      <p:ext uri="{BB962C8B-B14F-4D97-AF65-F5344CB8AC3E}">
        <p14:creationId xmlns:p14="http://schemas.microsoft.com/office/powerpoint/2010/main" val="19287416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0" y="0"/>
            <a:ext cx="10018713" cy="1752599"/>
          </a:xfrm>
        </p:spPr>
        <p:txBody>
          <a:bodyPr/>
          <a:lstStyle/>
          <a:p>
            <a:r>
              <a:rPr lang="en-US" dirty="0"/>
              <a:t>Lab 1 – Resistor Variability</a:t>
            </a:r>
          </a:p>
        </p:txBody>
      </p:sp>
      <p:graphicFrame>
        <p:nvGraphicFramePr>
          <p:cNvPr id="4" name="Table 3"/>
          <p:cNvGraphicFramePr>
            <a:graphicFrameLocks noGrp="1"/>
          </p:cNvGraphicFramePr>
          <p:nvPr>
            <p:extLst>
              <p:ext uri="{D42A27DB-BD31-4B8C-83A1-F6EECF244321}">
                <p14:modId xmlns:p14="http://schemas.microsoft.com/office/powerpoint/2010/main" val="4119878710"/>
              </p:ext>
            </p:extLst>
          </p:nvPr>
        </p:nvGraphicFramePr>
        <p:xfrm>
          <a:off x="5655251" y="1826792"/>
          <a:ext cx="799796" cy="3124200"/>
        </p:xfrm>
        <a:graphic>
          <a:graphicData uri="http://schemas.openxmlformats.org/drawingml/2006/table">
            <a:tbl>
              <a:tblPr>
                <a:tableStyleId>{5C22544A-7EE6-4342-B048-85BDC9FD1C3A}</a:tableStyleId>
              </a:tblPr>
              <a:tblGrid>
                <a:gridCol w="399898"/>
                <a:gridCol w="399898"/>
              </a:tblGrid>
              <a:tr h="124968">
                <a:tc>
                  <a:txBody>
                    <a:bodyPr/>
                    <a:lstStyle/>
                    <a:p>
                      <a:pPr algn="r" fontAlgn="b"/>
                      <a:r>
                        <a:rPr lang="en-US" sz="700" u="none" strike="noStrike">
                          <a:effectLst/>
                        </a:rPr>
                        <a:t>0.4638</a:t>
                      </a:r>
                      <a:endParaRPr lang="en-US" sz="700" b="0" i="0" u="none" strike="noStrike">
                        <a:solidFill>
                          <a:srgbClr val="000000"/>
                        </a:solidFill>
                        <a:effectLst/>
                        <a:latin typeface="Calibri" panose="020F0502020204030204" pitchFamily="34" charset="0"/>
                      </a:endParaRPr>
                    </a:p>
                  </a:txBody>
                  <a:tcPr marL="6248" marR="6248" marT="6248" marB="0" anchor="b"/>
                </a:tc>
                <a:tc>
                  <a:txBody>
                    <a:bodyPr/>
                    <a:lstStyle/>
                    <a:p>
                      <a:pPr algn="l" fontAlgn="b"/>
                      <a:r>
                        <a:rPr lang="en-US" sz="700" u="none" strike="noStrike">
                          <a:effectLst/>
                        </a:rPr>
                        <a:t>k ohm</a:t>
                      </a:r>
                      <a:endParaRPr lang="en-US" sz="700" b="0" i="0" u="none" strike="noStrike">
                        <a:solidFill>
                          <a:srgbClr val="000000"/>
                        </a:solidFill>
                        <a:effectLst/>
                        <a:latin typeface="Calibri" panose="020F0502020204030204" pitchFamily="34" charset="0"/>
                      </a:endParaRPr>
                    </a:p>
                  </a:txBody>
                  <a:tcPr marL="6248" marR="6248" marT="6248" marB="0" anchor="b"/>
                </a:tc>
              </a:tr>
              <a:tr h="124968">
                <a:tc>
                  <a:txBody>
                    <a:bodyPr/>
                    <a:lstStyle/>
                    <a:p>
                      <a:pPr algn="r" fontAlgn="b"/>
                      <a:r>
                        <a:rPr lang="en-US" sz="700" u="none" strike="noStrike">
                          <a:effectLst/>
                        </a:rPr>
                        <a:t>0.4584</a:t>
                      </a:r>
                      <a:endParaRPr lang="en-US" sz="700" b="0" i="0" u="none" strike="noStrike">
                        <a:solidFill>
                          <a:srgbClr val="000000"/>
                        </a:solidFill>
                        <a:effectLst/>
                        <a:latin typeface="Calibri" panose="020F0502020204030204" pitchFamily="34" charset="0"/>
                      </a:endParaRPr>
                    </a:p>
                  </a:txBody>
                  <a:tcPr marL="6248" marR="6248" marT="6248" marB="0" anchor="b"/>
                </a:tc>
                <a:tc>
                  <a:txBody>
                    <a:bodyPr/>
                    <a:lstStyle/>
                    <a:p>
                      <a:pPr algn="l" fontAlgn="b"/>
                      <a:r>
                        <a:rPr lang="en-US" sz="700" u="none" strike="noStrike">
                          <a:effectLst/>
                        </a:rPr>
                        <a:t>k ohm</a:t>
                      </a:r>
                      <a:endParaRPr lang="en-US" sz="700" b="0" i="0" u="none" strike="noStrike">
                        <a:solidFill>
                          <a:srgbClr val="000000"/>
                        </a:solidFill>
                        <a:effectLst/>
                        <a:latin typeface="Calibri" panose="020F0502020204030204" pitchFamily="34" charset="0"/>
                      </a:endParaRPr>
                    </a:p>
                  </a:txBody>
                  <a:tcPr marL="6248" marR="6248" marT="6248" marB="0" anchor="b"/>
                </a:tc>
              </a:tr>
              <a:tr h="124968">
                <a:tc>
                  <a:txBody>
                    <a:bodyPr/>
                    <a:lstStyle/>
                    <a:p>
                      <a:pPr algn="r" fontAlgn="b"/>
                      <a:r>
                        <a:rPr lang="en-US" sz="700" u="none" strike="noStrike">
                          <a:effectLst/>
                        </a:rPr>
                        <a:t>0.4661</a:t>
                      </a:r>
                      <a:endParaRPr lang="en-US" sz="700" b="0" i="0" u="none" strike="noStrike">
                        <a:solidFill>
                          <a:srgbClr val="000000"/>
                        </a:solidFill>
                        <a:effectLst/>
                        <a:latin typeface="Calibri" panose="020F0502020204030204" pitchFamily="34" charset="0"/>
                      </a:endParaRPr>
                    </a:p>
                  </a:txBody>
                  <a:tcPr marL="6248" marR="6248" marT="6248" marB="0" anchor="b"/>
                </a:tc>
                <a:tc>
                  <a:txBody>
                    <a:bodyPr/>
                    <a:lstStyle/>
                    <a:p>
                      <a:pPr algn="l" fontAlgn="b"/>
                      <a:r>
                        <a:rPr lang="en-US" sz="700" u="none" strike="noStrike">
                          <a:effectLst/>
                        </a:rPr>
                        <a:t>k ohm</a:t>
                      </a:r>
                      <a:endParaRPr lang="en-US" sz="700" b="0" i="0" u="none" strike="noStrike">
                        <a:solidFill>
                          <a:srgbClr val="000000"/>
                        </a:solidFill>
                        <a:effectLst/>
                        <a:latin typeface="Calibri" panose="020F0502020204030204" pitchFamily="34" charset="0"/>
                      </a:endParaRPr>
                    </a:p>
                  </a:txBody>
                  <a:tcPr marL="6248" marR="6248" marT="6248" marB="0" anchor="b"/>
                </a:tc>
              </a:tr>
              <a:tr h="124968">
                <a:tc>
                  <a:txBody>
                    <a:bodyPr/>
                    <a:lstStyle/>
                    <a:p>
                      <a:pPr algn="r" fontAlgn="b"/>
                      <a:r>
                        <a:rPr lang="en-US" sz="700" u="none" strike="noStrike">
                          <a:effectLst/>
                        </a:rPr>
                        <a:t>0.4548</a:t>
                      </a:r>
                      <a:endParaRPr lang="en-US" sz="700" b="0" i="0" u="none" strike="noStrike">
                        <a:solidFill>
                          <a:srgbClr val="000000"/>
                        </a:solidFill>
                        <a:effectLst/>
                        <a:latin typeface="Calibri" panose="020F0502020204030204" pitchFamily="34" charset="0"/>
                      </a:endParaRPr>
                    </a:p>
                  </a:txBody>
                  <a:tcPr marL="6248" marR="6248" marT="6248" marB="0" anchor="b"/>
                </a:tc>
                <a:tc>
                  <a:txBody>
                    <a:bodyPr/>
                    <a:lstStyle/>
                    <a:p>
                      <a:pPr algn="l" fontAlgn="b"/>
                      <a:r>
                        <a:rPr lang="en-US" sz="700" u="none" strike="noStrike">
                          <a:effectLst/>
                        </a:rPr>
                        <a:t>k ohm</a:t>
                      </a:r>
                      <a:endParaRPr lang="en-US" sz="700" b="0" i="0" u="none" strike="noStrike">
                        <a:solidFill>
                          <a:srgbClr val="000000"/>
                        </a:solidFill>
                        <a:effectLst/>
                        <a:latin typeface="Calibri" panose="020F0502020204030204" pitchFamily="34" charset="0"/>
                      </a:endParaRPr>
                    </a:p>
                  </a:txBody>
                  <a:tcPr marL="6248" marR="6248" marT="6248" marB="0" anchor="b"/>
                </a:tc>
              </a:tr>
              <a:tr h="124968">
                <a:tc>
                  <a:txBody>
                    <a:bodyPr/>
                    <a:lstStyle/>
                    <a:p>
                      <a:pPr algn="r" fontAlgn="b"/>
                      <a:r>
                        <a:rPr lang="en-US" sz="700" u="none" strike="noStrike">
                          <a:effectLst/>
                        </a:rPr>
                        <a:t>0.4569</a:t>
                      </a:r>
                      <a:endParaRPr lang="en-US" sz="700" b="0" i="0" u="none" strike="noStrike">
                        <a:solidFill>
                          <a:srgbClr val="000000"/>
                        </a:solidFill>
                        <a:effectLst/>
                        <a:latin typeface="Calibri" panose="020F0502020204030204" pitchFamily="34" charset="0"/>
                      </a:endParaRPr>
                    </a:p>
                  </a:txBody>
                  <a:tcPr marL="6248" marR="6248" marT="6248" marB="0" anchor="b"/>
                </a:tc>
                <a:tc>
                  <a:txBody>
                    <a:bodyPr/>
                    <a:lstStyle/>
                    <a:p>
                      <a:pPr algn="l" fontAlgn="b"/>
                      <a:r>
                        <a:rPr lang="en-US" sz="700" u="none" strike="noStrike">
                          <a:effectLst/>
                        </a:rPr>
                        <a:t>k ohm</a:t>
                      </a:r>
                      <a:endParaRPr lang="en-US" sz="700" b="0" i="0" u="none" strike="noStrike">
                        <a:solidFill>
                          <a:srgbClr val="000000"/>
                        </a:solidFill>
                        <a:effectLst/>
                        <a:latin typeface="Calibri" panose="020F0502020204030204" pitchFamily="34" charset="0"/>
                      </a:endParaRPr>
                    </a:p>
                  </a:txBody>
                  <a:tcPr marL="6248" marR="6248" marT="6248" marB="0" anchor="b"/>
                </a:tc>
              </a:tr>
              <a:tr h="124968">
                <a:tc>
                  <a:txBody>
                    <a:bodyPr/>
                    <a:lstStyle/>
                    <a:p>
                      <a:pPr algn="r" fontAlgn="b"/>
                      <a:r>
                        <a:rPr lang="en-US" sz="700" u="none" strike="noStrike">
                          <a:effectLst/>
                        </a:rPr>
                        <a:t>0.4592</a:t>
                      </a:r>
                      <a:endParaRPr lang="en-US" sz="700" b="0" i="0" u="none" strike="noStrike">
                        <a:solidFill>
                          <a:srgbClr val="000000"/>
                        </a:solidFill>
                        <a:effectLst/>
                        <a:latin typeface="Calibri" panose="020F0502020204030204" pitchFamily="34" charset="0"/>
                      </a:endParaRPr>
                    </a:p>
                  </a:txBody>
                  <a:tcPr marL="6248" marR="6248" marT="6248" marB="0" anchor="b"/>
                </a:tc>
                <a:tc>
                  <a:txBody>
                    <a:bodyPr/>
                    <a:lstStyle/>
                    <a:p>
                      <a:pPr algn="l" fontAlgn="b"/>
                      <a:r>
                        <a:rPr lang="en-US" sz="700" u="none" strike="noStrike">
                          <a:effectLst/>
                        </a:rPr>
                        <a:t>k ohm</a:t>
                      </a:r>
                      <a:endParaRPr lang="en-US" sz="700" b="0" i="0" u="none" strike="noStrike">
                        <a:solidFill>
                          <a:srgbClr val="000000"/>
                        </a:solidFill>
                        <a:effectLst/>
                        <a:latin typeface="Calibri" panose="020F0502020204030204" pitchFamily="34" charset="0"/>
                      </a:endParaRPr>
                    </a:p>
                  </a:txBody>
                  <a:tcPr marL="6248" marR="6248" marT="6248" marB="0" anchor="b"/>
                </a:tc>
              </a:tr>
              <a:tr h="124968">
                <a:tc>
                  <a:txBody>
                    <a:bodyPr/>
                    <a:lstStyle/>
                    <a:p>
                      <a:pPr algn="r" fontAlgn="b"/>
                      <a:r>
                        <a:rPr lang="en-US" sz="700" u="none" strike="noStrike">
                          <a:effectLst/>
                        </a:rPr>
                        <a:t>0.4622</a:t>
                      </a:r>
                      <a:endParaRPr lang="en-US" sz="700" b="0" i="0" u="none" strike="noStrike">
                        <a:solidFill>
                          <a:srgbClr val="000000"/>
                        </a:solidFill>
                        <a:effectLst/>
                        <a:latin typeface="Calibri" panose="020F0502020204030204" pitchFamily="34" charset="0"/>
                      </a:endParaRPr>
                    </a:p>
                  </a:txBody>
                  <a:tcPr marL="6248" marR="6248" marT="6248" marB="0" anchor="b"/>
                </a:tc>
                <a:tc>
                  <a:txBody>
                    <a:bodyPr/>
                    <a:lstStyle/>
                    <a:p>
                      <a:pPr algn="l" fontAlgn="b"/>
                      <a:r>
                        <a:rPr lang="en-US" sz="700" u="none" strike="noStrike">
                          <a:effectLst/>
                        </a:rPr>
                        <a:t>k ohm</a:t>
                      </a:r>
                      <a:endParaRPr lang="en-US" sz="700" b="0" i="0" u="none" strike="noStrike">
                        <a:solidFill>
                          <a:srgbClr val="000000"/>
                        </a:solidFill>
                        <a:effectLst/>
                        <a:latin typeface="Calibri" panose="020F0502020204030204" pitchFamily="34" charset="0"/>
                      </a:endParaRPr>
                    </a:p>
                  </a:txBody>
                  <a:tcPr marL="6248" marR="6248" marT="6248" marB="0" anchor="b"/>
                </a:tc>
              </a:tr>
              <a:tr h="124968">
                <a:tc>
                  <a:txBody>
                    <a:bodyPr/>
                    <a:lstStyle/>
                    <a:p>
                      <a:pPr algn="r" fontAlgn="b"/>
                      <a:r>
                        <a:rPr lang="en-US" sz="700" u="none" strike="noStrike">
                          <a:effectLst/>
                        </a:rPr>
                        <a:t>0.4625</a:t>
                      </a:r>
                      <a:endParaRPr lang="en-US" sz="700" b="0" i="0" u="none" strike="noStrike">
                        <a:solidFill>
                          <a:srgbClr val="000000"/>
                        </a:solidFill>
                        <a:effectLst/>
                        <a:latin typeface="Calibri" panose="020F0502020204030204" pitchFamily="34" charset="0"/>
                      </a:endParaRPr>
                    </a:p>
                  </a:txBody>
                  <a:tcPr marL="6248" marR="6248" marT="6248" marB="0" anchor="b"/>
                </a:tc>
                <a:tc>
                  <a:txBody>
                    <a:bodyPr/>
                    <a:lstStyle/>
                    <a:p>
                      <a:pPr algn="l" fontAlgn="b"/>
                      <a:r>
                        <a:rPr lang="en-US" sz="700" u="none" strike="noStrike">
                          <a:effectLst/>
                        </a:rPr>
                        <a:t>k ohm</a:t>
                      </a:r>
                      <a:endParaRPr lang="en-US" sz="700" b="0" i="0" u="none" strike="noStrike">
                        <a:solidFill>
                          <a:srgbClr val="000000"/>
                        </a:solidFill>
                        <a:effectLst/>
                        <a:latin typeface="Calibri" panose="020F0502020204030204" pitchFamily="34" charset="0"/>
                      </a:endParaRPr>
                    </a:p>
                  </a:txBody>
                  <a:tcPr marL="6248" marR="6248" marT="6248" marB="0" anchor="b"/>
                </a:tc>
              </a:tr>
              <a:tr h="124968">
                <a:tc>
                  <a:txBody>
                    <a:bodyPr/>
                    <a:lstStyle/>
                    <a:p>
                      <a:pPr algn="r" fontAlgn="b"/>
                      <a:r>
                        <a:rPr lang="en-US" sz="700" u="none" strike="noStrike">
                          <a:effectLst/>
                        </a:rPr>
                        <a:t>0.4589</a:t>
                      </a:r>
                      <a:endParaRPr lang="en-US" sz="700" b="0" i="0" u="none" strike="noStrike">
                        <a:solidFill>
                          <a:srgbClr val="000000"/>
                        </a:solidFill>
                        <a:effectLst/>
                        <a:latin typeface="Calibri" panose="020F0502020204030204" pitchFamily="34" charset="0"/>
                      </a:endParaRPr>
                    </a:p>
                  </a:txBody>
                  <a:tcPr marL="6248" marR="6248" marT="6248" marB="0" anchor="b"/>
                </a:tc>
                <a:tc>
                  <a:txBody>
                    <a:bodyPr/>
                    <a:lstStyle/>
                    <a:p>
                      <a:pPr algn="l" fontAlgn="b"/>
                      <a:r>
                        <a:rPr lang="en-US" sz="700" u="none" strike="noStrike">
                          <a:effectLst/>
                        </a:rPr>
                        <a:t>k ohm</a:t>
                      </a:r>
                      <a:endParaRPr lang="en-US" sz="700" b="0" i="0" u="none" strike="noStrike">
                        <a:solidFill>
                          <a:srgbClr val="000000"/>
                        </a:solidFill>
                        <a:effectLst/>
                        <a:latin typeface="Calibri" panose="020F0502020204030204" pitchFamily="34" charset="0"/>
                      </a:endParaRPr>
                    </a:p>
                  </a:txBody>
                  <a:tcPr marL="6248" marR="6248" marT="6248" marB="0" anchor="b"/>
                </a:tc>
              </a:tr>
              <a:tr h="124968">
                <a:tc>
                  <a:txBody>
                    <a:bodyPr/>
                    <a:lstStyle/>
                    <a:p>
                      <a:pPr algn="r" fontAlgn="b"/>
                      <a:r>
                        <a:rPr lang="en-US" sz="700" u="none" strike="noStrike">
                          <a:effectLst/>
                        </a:rPr>
                        <a:t>0.4625</a:t>
                      </a:r>
                      <a:endParaRPr lang="en-US" sz="700" b="0" i="0" u="none" strike="noStrike">
                        <a:solidFill>
                          <a:srgbClr val="000000"/>
                        </a:solidFill>
                        <a:effectLst/>
                        <a:latin typeface="Calibri" panose="020F0502020204030204" pitchFamily="34" charset="0"/>
                      </a:endParaRPr>
                    </a:p>
                  </a:txBody>
                  <a:tcPr marL="6248" marR="6248" marT="6248" marB="0" anchor="b"/>
                </a:tc>
                <a:tc>
                  <a:txBody>
                    <a:bodyPr/>
                    <a:lstStyle/>
                    <a:p>
                      <a:pPr algn="l" fontAlgn="b"/>
                      <a:r>
                        <a:rPr lang="en-US" sz="700" u="none" strike="noStrike">
                          <a:effectLst/>
                        </a:rPr>
                        <a:t>k ohm</a:t>
                      </a:r>
                      <a:endParaRPr lang="en-US" sz="700" b="0" i="0" u="none" strike="noStrike">
                        <a:solidFill>
                          <a:srgbClr val="000000"/>
                        </a:solidFill>
                        <a:effectLst/>
                        <a:latin typeface="Calibri" panose="020F0502020204030204" pitchFamily="34" charset="0"/>
                      </a:endParaRPr>
                    </a:p>
                  </a:txBody>
                  <a:tcPr marL="6248" marR="6248" marT="6248" marB="0" anchor="b"/>
                </a:tc>
              </a:tr>
              <a:tr h="124968">
                <a:tc>
                  <a:txBody>
                    <a:bodyPr/>
                    <a:lstStyle/>
                    <a:p>
                      <a:pPr algn="r" fontAlgn="b"/>
                      <a:r>
                        <a:rPr lang="en-US" sz="700" u="none" strike="noStrike">
                          <a:effectLst/>
                        </a:rPr>
                        <a:t>0.4607</a:t>
                      </a:r>
                      <a:endParaRPr lang="en-US" sz="700" b="0" i="0" u="none" strike="noStrike">
                        <a:solidFill>
                          <a:srgbClr val="000000"/>
                        </a:solidFill>
                        <a:effectLst/>
                        <a:latin typeface="Calibri" panose="020F0502020204030204" pitchFamily="34" charset="0"/>
                      </a:endParaRPr>
                    </a:p>
                  </a:txBody>
                  <a:tcPr marL="6248" marR="6248" marT="6248" marB="0" anchor="b"/>
                </a:tc>
                <a:tc>
                  <a:txBody>
                    <a:bodyPr/>
                    <a:lstStyle/>
                    <a:p>
                      <a:pPr algn="l" fontAlgn="b"/>
                      <a:r>
                        <a:rPr lang="en-US" sz="700" u="none" strike="noStrike">
                          <a:effectLst/>
                        </a:rPr>
                        <a:t>k ohm</a:t>
                      </a:r>
                      <a:endParaRPr lang="en-US" sz="700" b="0" i="0" u="none" strike="noStrike">
                        <a:solidFill>
                          <a:srgbClr val="000000"/>
                        </a:solidFill>
                        <a:effectLst/>
                        <a:latin typeface="Calibri" panose="020F0502020204030204" pitchFamily="34" charset="0"/>
                      </a:endParaRPr>
                    </a:p>
                  </a:txBody>
                  <a:tcPr marL="6248" marR="6248" marT="6248" marB="0" anchor="b"/>
                </a:tc>
              </a:tr>
              <a:tr h="124968">
                <a:tc>
                  <a:txBody>
                    <a:bodyPr/>
                    <a:lstStyle/>
                    <a:p>
                      <a:pPr algn="r" fontAlgn="b"/>
                      <a:r>
                        <a:rPr lang="en-US" sz="700" u="none" strike="noStrike">
                          <a:effectLst/>
                        </a:rPr>
                        <a:t>0.4615</a:t>
                      </a:r>
                      <a:endParaRPr lang="en-US" sz="700" b="0" i="0" u="none" strike="noStrike">
                        <a:solidFill>
                          <a:srgbClr val="000000"/>
                        </a:solidFill>
                        <a:effectLst/>
                        <a:latin typeface="Calibri" panose="020F0502020204030204" pitchFamily="34" charset="0"/>
                      </a:endParaRPr>
                    </a:p>
                  </a:txBody>
                  <a:tcPr marL="6248" marR="6248" marT="6248" marB="0" anchor="b"/>
                </a:tc>
                <a:tc>
                  <a:txBody>
                    <a:bodyPr/>
                    <a:lstStyle/>
                    <a:p>
                      <a:pPr algn="l" fontAlgn="b"/>
                      <a:r>
                        <a:rPr lang="en-US" sz="700" u="none" strike="noStrike">
                          <a:effectLst/>
                        </a:rPr>
                        <a:t>k ohm</a:t>
                      </a:r>
                      <a:endParaRPr lang="en-US" sz="700" b="0" i="0" u="none" strike="noStrike">
                        <a:solidFill>
                          <a:srgbClr val="000000"/>
                        </a:solidFill>
                        <a:effectLst/>
                        <a:latin typeface="Calibri" panose="020F0502020204030204" pitchFamily="34" charset="0"/>
                      </a:endParaRPr>
                    </a:p>
                  </a:txBody>
                  <a:tcPr marL="6248" marR="6248" marT="6248" marB="0" anchor="b"/>
                </a:tc>
              </a:tr>
              <a:tr h="124968">
                <a:tc>
                  <a:txBody>
                    <a:bodyPr/>
                    <a:lstStyle/>
                    <a:p>
                      <a:pPr algn="r" fontAlgn="b"/>
                      <a:r>
                        <a:rPr lang="en-US" sz="700" u="none" strike="noStrike">
                          <a:effectLst/>
                        </a:rPr>
                        <a:t>0.4563</a:t>
                      </a:r>
                      <a:endParaRPr lang="en-US" sz="700" b="0" i="0" u="none" strike="noStrike">
                        <a:solidFill>
                          <a:srgbClr val="000000"/>
                        </a:solidFill>
                        <a:effectLst/>
                        <a:latin typeface="Calibri" panose="020F0502020204030204" pitchFamily="34" charset="0"/>
                      </a:endParaRPr>
                    </a:p>
                  </a:txBody>
                  <a:tcPr marL="6248" marR="6248" marT="6248" marB="0" anchor="b"/>
                </a:tc>
                <a:tc>
                  <a:txBody>
                    <a:bodyPr/>
                    <a:lstStyle/>
                    <a:p>
                      <a:pPr algn="l" fontAlgn="b"/>
                      <a:r>
                        <a:rPr lang="en-US" sz="700" u="none" strike="noStrike">
                          <a:effectLst/>
                        </a:rPr>
                        <a:t>k ohm</a:t>
                      </a:r>
                      <a:endParaRPr lang="en-US" sz="700" b="0" i="0" u="none" strike="noStrike">
                        <a:solidFill>
                          <a:srgbClr val="000000"/>
                        </a:solidFill>
                        <a:effectLst/>
                        <a:latin typeface="Calibri" panose="020F0502020204030204" pitchFamily="34" charset="0"/>
                      </a:endParaRPr>
                    </a:p>
                  </a:txBody>
                  <a:tcPr marL="6248" marR="6248" marT="6248" marB="0" anchor="b"/>
                </a:tc>
              </a:tr>
              <a:tr h="124968">
                <a:tc>
                  <a:txBody>
                    <a:bodyPr/>
                    <a:lstStyle/>
                    <a:p>
                      <a:pPr algn="r" fontAlgn="b"/>
                      <a:r>
                        <a:rPr lang="en-US" sz="700" u="none" strike="noStrike">
                          <a:effectLst/>
                        </a:rPr>
                        <a:t>0.4626</a:t>
                      </a:r>
                      <a:endParaRPr lang="en-US" sz="700" b="0" i="0" u="none" strike="noStrike">
                        <a:solidFill>
                          <a:srgbClr val="000000"/>
                        </a:solidFill>
                        <a:effectLst/>
                        <a:latin typeface="Calibri" panose="020F0502020204030204" pitchFamily="34" charset="0"/>
                      </a:endParaRPr>
                    </a:p>
                  </a:txBody>
                  <a:tcPr marL="6248" marR="6248" marT="6248" marB="0" anchor="b"/>
                </a:tc>
                <a:tc>
                  <a:txBody>
                    <a:bodyPr/>
                    <a:lstStyle/>
                    <a:p>
                      <a:pPr algn="l" fontAlgn="b"/>
                      <a:r>
                        <a:rPr lang="en-US" sz="700" u="none" strike="noStrike">
                          <a:effectLst/>
                        </a:rPr>
                        <a:t>k ohm</a:t>
                      </a:r>
                      <a:endParaRPr lang="en-US" sz="700" b="0" i="0" u="none" strike="noStrike">
                        <a:solidFill>
                          <a:srgbClr val="000000"/>
                        </a:solidFill>
                        <a:effectLst/>
                        <a:latin typeface="Calibri" panose="020F0502020204030204" pitchFamily="34" charset="0"/>
                      </a:endParaRPr>
                    </a:p>
                  </a:txBody>
                  <a:tcPr marL="6248" marR="6248" marT="6248" marB="0" anchor="b"/>
                </a:tc>
              </a:tr>
              <a:tr h="124968">
                <a:tc>
                  <a:txBody>
                    <a:bodyPr/>
                    <a:lstStyle/>
                    <a:p>
                      <a:pPr algn="r" fontAlgn="b"/>
                      <a:r>
                        <a:rPr lang="en-US" sz="700" u="none" strike="noStrike">
                          <a:effectLst/>
                        </a:rPr>
                        <a:t>0.4621</a:t>
                      </a:r>
                      <a:endParaRPr lang="en-US" sz="700" b="0" i="0" u="none" strike="noStrike">
                        <a:solidFill>
                          <a:srgbClr val="000000"/>
                        </a:solidFill>
                        <a:effectLst/>
                        <a:latin typeface="Calibri" panose="020F0502020204030204" pitchFamily="34" charset="0"/>
                      </a:endParaRPr>
                    </a:p>
                  </a:txBody>
                  <a:tcPr marL="6248" marR="6248" marT="6248" marB="0" anchor="b"/>
                </a:tc>
                <a:tc>
                  <a:txBody>
                    <a:bodyPr/>
                    <a:lstStyle/>
                    <a:p>
                      <a:pPr algn="l" fontAlgn="b"/>
                      <a:r>
                        <a:rPr lang="en-US" sz="700" u="none" strike="noStrike">
                          <a:effectLst/>
                        </a:rPr>
                        <a:t>k ohm</a:t>
                      </a:r>
                      <a:endParaRPr lang="en-US" sz="700" b="0" i="0" u="none" strike="noStrike">
                        <a:solidFill>
                          <a:srgbClr val="000000"/>
                        </a:solidFill>
                        <a:effectLst/>
                        <a:latin typeface="Calibri" panose="020F0502020204030204" pitchFamily="34" charset="0"/>
                      </a:endParaRPr>
                    </a:p>
                  </a:txBody>
                  <a:tcPr marL="6248" marR="6248" marT="6248" marB="0" anchor="b"/>
                </a:tc>
              </a:tr>
              <a:tr h="124968">
                <a:tc>
                  <a:txBody>
                    <a:bodyPr/>
                    <a:lstStyle/>
                    <a:p>
                      <a:pPr algn="r" fontAlgn="b"/>
                      <a:r>
                        <a:rPr lang="en-US" sz="700" u="none" strike="noStrike">
                          <a:effectLst/>
                        </a:rPr>
                        <a:t>0.4569</a:t>
                      </a:r>
                      <a:endParaRPr lang="en-US" sz="700" b="0" i="0" u="none" strike="noStrike">
                        <a:solidFill>
                          <a:srgbClr val="000000"/>
                        </a:solidFill>
                        <a:effectLst/>
                        <a:latin typeface="Calibri" panose="020F0502020204030204" pitchFamily="34" charset="0"/>
                      </a:endParaRPr>
                    </a:p>
                  </a:txBody>
                  <a:tcPr marL="6248" marR="6248" marT="6248" marB="0" anchor="b"/>
                </a:tc>
                <a:tc>
                  <a:txBody>
                    <a:bodyPr/>
                    <a:lstStyle/>
                    <a:p>
                      <a:pPr algn="l" fontAlgn="b"/>
                      <a:r>
                        <a:rPr lang="en-US" sz="700" u="none" strike="noStrike">
                          <a:effectLst/>
                        </a:rPr>
                        <a:t>k ohm</a:t>
                      </a:r>
                      <a:endParaRPr lang="en-US" sz="700" b="0" i="0" u="none" strike="noStrike">
                        <a:solidFill>
                          <a:srgbClr val="000000"/>
                        </a:solidFill>
                        <a:effectLst/>
                        <a:latin typeface="Calibri" panose="020F0502020204030204" pitchFamily="34" charset="0"/>
                      </a:endParaRPr>
                    </a:p>
                  </a:txBody>
                  <a:tcPr marL="6248" marR="6248" marT="6248" marB="0" anchor="b"/>
                </a:tc>
              </a:tr>
              <a:tr h="124968">
                <a:tc>
                  <a:txBody>
                    <a:bodyPr/>
                    <a:lstStyle/>
                    <a:p>
                      <a:pPr algn="r" fontAlgn="b"/>
                      <a:r>
                        <a:rPr lang="en-US" sz="700" u="none" strike="noStrike">
                          <a:effectLst/>
                        </a:rPr>
                        <a:t>0.464</a:t>
                      </a:r>
                      <a:endParaRPr lang="en-US" sz="700" b="0" i="0" u="none" strike="noStrike">
                        <a:solidFill>
                          <a:srgbClr val="000000"/>
                        </a:solidFill>
                        <a:effectLst/>
                        <a:latin typeface="Calibri" panose="020F0502020204030204" pitchFamily="34" charset="0"/>
                      </a:endParaRPr>
                    </a:p>
                  </a:txBody>
                  <a:tcPr marL="6248" marR="6248" marT="6248" marB="0" anchor="b"/>
                </a:tc>
                <a:tc>
                  <a:txBody>
                    <a:bodyPr/>
                    <a:lstStyle/>
                    <a:p>
                      <a:pPr algn="l" fontAlgn="b"/>
                      <a:r>
                        <a:rPr lang="en-US" sz="700" u="none" strike="noStrike">
                          <a:effectLst/>
                        </a:rPr>
                        <a:t>k ohm</a:t>
                      </a:r>
                      <a:endParaRPr lang="en-US" sz="700" b="0" i="0" u="none" strike="noStrike">
                        <a:solidFill>
                          <a:srgbClr val="000000"/>
                        </a:solidFill>
                        <a:effectLst/>
                        <a:latin typeface="Calibri" panose="020F0502020204030204" pitchFamily="34" charset="0"/>
                      </a:endParaRPr>
                    </a:p>
                  </a:txBody>
                  <a:tcPr marL="6248" marR="6248" marT="6248" marB="0" anchor="b"/>
                </a:tc>
              </a:tr>
              <a:tr h="124968">
                <a:tc>
                  <a:txBody>
                    <a:bodyPr/>
                    <a:lstStyle/>
                    <a:p>
                      <a:pPr algn="r" fontAlgn="b"/>
                      <a:r>
                        <a:rPr lang="en-US" sz="700" u="none" strike="noStrike">
                          <a:effectLst/>
                        </a:rPr>
                        <a:t>0.4613</a:t>
                      </a:r>
                      <a:endParaRPr lang="en-US" sz="700" b="0" i="0" u="none" strike="noStrike">
                        <a:solidFill>
                          <a:srgbClr val="000000"/>
                        </a:solidFill>
                        <a:effectLst/>
                        <a:latin typeface="Calibri" panose="020F0502020204030204" pitchFamily="34" charset="0"/>
                      </a:endParaRPr>
                    </a:p>
                  </a:txBody>
                  <a:tcPr marL="6248" marR="6248" marT="6248" marB="0" anchor="b"/>
                </a:tc>
                <a:tc>
                  <a:txBody>
                    <a:bodyPr/>
                    <a:lstStyle/>
                    <a:p>
                      <a:pPr algn="l" fontAlgn="b"/>
                      <a:r>
                        <a:rPr lang="en-US" sz="700" u="none" strike="noStrike">
                          <a:effectLst/>
                        </a:rPr>
                        <a:t>k ohm</a:t>
                      </a:r>
                      <a:endParaRPr lang="en-US" sz="700" b="0" i="0" u="none" strike="noStrike">
                        <a:solidFill>
                          <a:srgbClr val="000000"/>
                        </a:solidFill>
                        <a:effectLst/>
                        <a:latin typeface="Calibri" panose="020F0502020204030204" pitchFamily="34" charset="0"/>
                      </a:endParaRPr>
                    </a:p>
                  </a:txBody>
                  <a:tcPr marL="6248" marR="6248" marT="6248" marB="0" anchor="b"/>
                </a:tc>
              </a:tr>
              <a:tr h="124968">
                <a:tc>
                  <a:txBody>
                    <a:bodyPr/>
                    <a:lstStyle/>
                    <a:p>
                      <a:pPr algn="r" fontAlgn="b"/>
                      <a:r>
                        <a:rPr lang="en-US" sz="700" u="none" strike="noStrike">
                          <a:effectLst/>
                        </a:rPr>
                        <a:t>0.4582</a:t>
                      </a:r>
                      <a:endParaRPr lang="en-US" sz="700" b="0" i="0" u="none" strike="noStrike">
                        <a:solidFill>
                          <a:srgbClr val="000000"/>
                        </a:solidFill>
                        <a:effectLst/>
                        <a:latin typeface="Calibri" panose="020F0502020204030204" pitchFamily="34" charset="0"/>
                      </a:endParaRPr>
                    </a:p>
                  </a:txBody>
                  <a:tcPr marL="6248" marR="6248" marT="6248" marB="0" anchor="b"/>
                </a:tc>
                <a:tc>
                  <a:txBody>
                    <a:bodyPr/>
                    <a:lstStyle/>
                    <a:p>
                      <a:pPr algn="l" fontAlgn="b"/>
                      <a:r>
                        <a:rPr lang="en-US" sz="700" u="none" strike="noStrike">
                          <a:effectLst/>
                        </a:rPr>
                        <a:t>k ohm</a:t>
                      </a:r>
                      <a:endParaRPr lang="en-US" sz="700" b="0" i="0" u="none" strike="noStrike">
                        <a:solidFill>
                          <a:srgbClr val="000000"/>
                        </a:solidFill>
                        <a:effectLst/>
                        <a:latin typeface="Calibri" panose="020F0502020204030204" pitchFamily="34" charset="0"/>
                      </a:endParaRPr>
                    </a:p>
                  </a:txBody>
                  <a:tcPr marL="6248" marR="6248" marT="6248" marB="0" anchor="b"/>
                </a:tc>
              </a:tr>
              <a:tr h="124968">
                <a:tc>
                  <a:txBody>
                    <a:bodyPr/>
                    <a:lstStyle/>
                    <a:p>
                      <a:pPr algn="r" fontAlgn="b"/>
                      <a:r>
                        <a:rPr lang="en-US" sz="700" u="none" strike="noStrike">
                          <a:effectLst/>
                        </a:rPr>
                        <a:t>0.4524</a:t>
                      </a:r>
                      <a:endParaRPr lang="en-US" sz="700" b="0" i="0" u="none" strike="noStrike">
                        <a:solidFill>
                          <a:srgbClr val="000000"/>
                        </a:solidFill>
                        <a:effectLst/>
                        <a:latin typeface="Calibri" panose="020F0502020204030204" pitchFamily="34" charset="0"/>
                      </a:endParaRPr>
                    </a:p>
                  </a:txBody>
                  <a:tcPr marL="6248" marR="6248" marT="6248" marB="0" anchor="b"/>
                </a:tc>
                <a:tc>
                  <a:txBody>
                    <a:bodyPr/>
                    <a:lstStyle/>
                    <a:p>
                      <a:pPr algn="l" fontAlgn="b"/>
                      <a:r>
                        <a:rPr lang="en-US" sz="700" u="none" strike="noStrike">
                          <a:effectLst/>
                        </a:rPr>
                        <a:t>k ohm</a:t>
                      </a:r>
                      <a:endParaRPr lang="en-US" sz="700" b="0" i="0" u="none" strike="noStrike">
                        <a:solidFill>
                          <a:srgbClr val="000000"/>
                        </a:solidFill>
                        <a:effectLst/>
                        <a:latin typeface="Calibri" panose="020F0502020204030204" pitchFamily="34" charset="0"/>
                      </a:endParaRPr>
                    </a:p>
                  </a:txBody>
                  <a:tcPr marL="6248" marR="6248" marT="6248" marB="0" anchor="b"/>
                </a:tc>
              </a:tr>
              <a:tr h="124968">
                <a:tc>
                  <a:txBody>
                    <a:bodyPr/>
                    <a:lstStyle/>
                    <a:p>
                      <a:pPr algn="l" fontAlgn="b"/>
                      <a:endParaRPr lang="en-US" sz="700" b="0" i="0" u="none" strike="noStrike">
                        <a:solidFill>
                          <a:srgbClr val="000000"/>
                        </a:solidFill>
                        <a:effectLst/>
                        <a:latin typeface="Calibri" panose="020F0502020204030204" pitchFamily="34" charset="0"/>
                      </a:endParaRPr>
                    </a:p>
                  </a:txBody>
                  <a:tcPr marL="6248" marR="6248" marT="6248"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6248" marR="6248" marT="6248" marB="0" anchor="b"/>
                </a:tc>
              </a:tr>
              <a:tr h="124968">
                <a:tc>
                  <a:txBody>
                    <a:bodyPr/>
                    <a:lstStyle/>
                    <a:p>
                      <a:pPr algn="r" fontAlgn="b"/>
                      <a:r>
                        <a:rPr lang="en-US" sz="700" u="none" strike="noStrike">
                          <a:effectLst/>
                        </a:rPr>
                        <a:t>0.4524</a:t>
                      </a:r>
                      <a:endParaRPr lang="en-US" sz="700" b="0" i="0" u="none" strike="noStrike">
                        <a:solidFill>
                          <a:srgbClr val="000000"/>
                        </a:solidFill>
                        <a:effectLst/>
                        <a:latin typeface="Calibri" panose="020F0502020204030204" pitchFamily="34" charset="0"/>
                      </a:endParaRPr>
                    </a:p>
                  </a:txBody>
                  <a:tcPr marL="6248" marR="6248" marT="6248" marB="0" anchor="b"/>
                </a:tc>
                <a:tc>
                  <a:txBody>
                    <a:bodyPr/>
                    <a:lstStyle/>
                    <a:p>
                      <a:pPr algn="l" fontAlgn="b"/>
                      <a:r>
                        <a:rPr lang="en-US" sz="700" u="none" strike="noStrike">
                          <a:effectLst/>
                        </a:rPr>
                        <a:t>min</a:t>
                      </a:r>
                      <a:endParaRPr lang="en-US" sz="700" b="0" i="0" u="none" strike="noStrike">
                        <a:solidFill>
                          <a:srgbClr val="000000"/>
                        </a:solidFill>
                        <a:effectLst/>
                        <a:latin typeface="Calibri" panose="020F0502020204030204" pitchFamily="34" charset="0"/>
                      </a:endParaRPr>
                    </a:p>
                  </a:txBody>
                  <a:tcPr marL="6248" marR="6248" marT="6248" marB="0" anchor="b"/>
                </a:tc>
              </a:tr>
              <a:tr h="124968">
                <a:tc>
                  <a:txBody>
                    <a:bodyPr/>
                    <a:lstStyle/>
                    <a:p>
                      <a:pPr algn="r" fontAlgn="b"/>
                      <a:r>
                        <a:rPr lang="en-US" sz="700" u="none" strike="noStrike">
                          <a:effectLst/>
                        </a:rPr>
                        <a:t>0.4661</a:t>
                      </a:r>
                      <a:endParaRPr lang="en-US" sz="700" b="0" i="0" u="none" strike="noStrike">
                        <a:solidFill>
                          <a:srgbClr val="000000"/>
                        </a:solidFill>
                        <a:effectLst/>
                        <a:latin typeface="Calibri" panose="020F0502020204030204" pitchFamily="34" charset="0"/>
                      </a:endParaRPr>
                    </a:p>
                  </a:txBody>
                  <a:tcPr marL="6248" marR="6248" marT="6248" marB="0" anchor="b"/>
                </a:tc>
                <a:tc>
                  <a:txBody>
                    <a:bodyPr/>
                    <a:lstStyle/>
                    <a:p>
                      <a:pPr algn="l" fontAlgn="b"/>
                      <a:r>
                        <a:rPr lang="en-US" sz="700" u="none" strike="noStrike">
                          <a:effectLst/>
                        </a:rPr>
                        <a:t>max</a:t>
                      </a:r>
                      <a:endParaRPr lang="en-US" sz="700" b="0" i="0" u="none" strike="noStrike">
                        <a:solidFill>
                          <a:srgbClr val="000000"/>
                        </a:solidFill>
                        <a:effectLst/>
                        <a:latin typeface="Calibri" panose="020F0502020204030204" pitchFamily="34" charset="0"/>
                      </a:endParaRPr>
                    </a:p>
                  </a:txBody>
                  <a:tcPr marL="6248" marR="6248" marT="6248" marB="0" anchor="b"/>
                </a:tc>
              </a:tr>
              <a:tr h="124968">
                <a:tc>
                  <a:txBody>
                    <a:bodyPr/>
                    <a:lstStyle/>
                    <a:p>
                      <a:pPr algn="r" fontAlgn="b"/>
                      <a:r>
                        <a:rPr lang="en-US" sz="700" u="none" strike="noStrike">
                          <a:effectLst/>
                        </a:rPr>
                        <a:t>0.460065</a:t>
                      </a:r>
                      <a:endParaRPr lang="en-US" sz="700" b="0" i="0" u="none" strike="noStrike">
                        <a:solidFill>
                          <a:srgbClr val="000000"/>
                        </a:solidFill>
                        <a:effectLst/>
                        <a:latin typeface="Calibri" panose="020F0502020204030204" pitchFamily="34" charset="0"/>
                      </a:endParaRPr>
                    </a:p>
                  </a:txBody>
                  <a:tcPr marL="6248" marR="6248" marT="6248" marB="0" anchor="b"/>
                </a:tc>
                <a:tc>
                  <a:txBody>
                    <a:bodyPr/>
                    <a:lstStyle/>
                    <a:p>
                      <a:pPr algn="l" fontAlgn="b"/>
                      <a:r>
                        <a:rPr lang="en-US" sz="700" u="none" strike="noStrike">
                          <a:effectLst/>
                        </a:rPr>
                        <a:t>ave</a:t>
                      </a:r>
                      <a:endParaRPr lang="en-US" sz="700" b="0" i="0" u="none" strike="noStrike">
                        <a:solidFill>
                          <a:srgbClr val="000000"/>
                        </a:solidFill>
                        <a:effectLst/>
                        <a:latin typeface="Calibri" panose="020F0502020204030204" pitchFamily="34" charset="0"/>
                      </a:endParaRPr>
                    </a:p>
                  </a:txBody>
                  <a:tcPr marL="6248" marR="6248" marT="6248" marB="0" anchor="b"/>
                </a:tc>
              </a:tr>
              <a:tr h="124968">
                <a:tc>
                  <a:txBody>
                    <a:bodyPr/>
                    <a:lstStyle/>
                    <a:p>
                      <a:pPr algn="r" fontAlgn="b"/>
                      <a:r>
                        <a:rPr lang="en-US" sz="700" u="none" strike="noStrike">
                          <a:effectLst/>
                        </a:rPr>
                        <a:t>0.003448</a:t>
                      </a:r>
                      <a:endParaRPr lang="en-US" sz="700" b="0" i="0" u="none" strike="noStrike">
                        <a:solidFill>
                          <a:srgbClr val="000000"/>
                        </a:solidFill>
                        <a:effectLst/>
                        <a:latin typeface="Calibri" panose="020F0502020204030204" pitchFamily="34" charset="0"/>
                      </a:endParaRPr>
                    </a:p>
                  </a:txBody>
                  <a:tcPr marL="6248" marR="6248" marT="6248" marB="0" anchor="b"/>
                </a:tc>
                <a:tc>
                  <a:txBody>
                    <a:bodyPr/>
                    <a:lstStyle/>
                    <a:p>
                      <a:pPr algn="l" fontAlgn="b"/>
                      <a:r>
                        <a:rPr lang="en-US" sz="700" u="none" strike="noStrike" dirty="0">
                          <a:effectLst/>
                        </a:rPr>
                        <a:t>STDEV</a:t>
                      </a:r>
                      <a:endParaRPr lang="en-US" sz="700" b="0" i="0" u="none" strike="noStrike" dirty="0">
                        <a:solidFill>
                          <a:srgbClr val="000000"/>
                        </a:solidFill>
                        <a:effectLst/>
                        <a:latin typeface="Calibri" panose="020F0502020204030204" pitchFamily="34" charset="0"/>
                      </a:endParaRPr>
                    </a:p>
                  </a:txBody>
                  <a:tcPr marL="6248" marR="6248" marT="6248" marB="0" anchor="b"/>
                </a:tc>
              </a:tr>
            </a:tbl>
          </a:graphicData>
        </a:graphic>
      </p:graphicFrame>
      <p:graphicFrame>
        <p:nvGraphicFramePr>
          <p:cNvPr id="5" name="Chart 4"/>
          <p:cNvGraphicFramePr>
            <a:graphicFrameLocks/>
          </p:cNvGraphicFramePr>
          <p:nvPr>
            <p:extLst>
              <p:ext uri="{D42A27DB-BD31-4B8C-83A1-F6EECF244321}">
                <p14:modId xmlns:p14="http://schemas.microsoft.com/office/powerpoint/2010/main" val="2683162941"/>
              </p:ext>
            </p:extLst>
          </p:nvPr>
        </p:nvGraphicFramePr>
        <p:xfrm>
          <a:off x="1243260" y="1335506"/>
          <a:ext cx="4572000" cy="2743200"/>
        </p:xfrm>
        <a:graphic>
          <a:graphicData uri="http://schemas.openxmlformats.org/drawingml/2006/chart">
            <c:chart xmlns:c="http://schemas.openxmlformats.org/drawingml/2006/chart" xmlns:r="http://schemas.openxmlformats.org/officeDocument/2006/relationships" r:id="rId2"/>
          </a:graphicData>
        </a:graphic>
      </p:graphicFrame>
      <p:pic>
        <p:nvPicPr>
          <p:cNvPr id="6" name="Picture 5"/>
          <p:cNvPicPr>
            <a:picLocks noChangeAspect="1"/>
          </p:cNvPicPr>
          <p:nvPr/>
        </p:nvPicPr>
        <p:blipFill>
          <a:blip r:embed="rId3"/>
          <a:stretch>
            <a:fillRect/>
          </a:stretch>
        </p:blipFill>
        <p:spPr>
          <a:xfrm>
            <a:off x="6800077" y="1437773"/>
            <a:ext cx="4261829" cy="5085492"/>
          </a:xfrm>
          <a:prstGeom prst="rect">
            <a:avLst/>
          </a:prstGeom>
        </p:spPr>
      </p:pic>
      <p:sp>
        <p:nvSpPr>
          <p:cNvPr id="7" name="Footer Placeholder 3"/>
          <p:cNvSpPr>
            <a:spLocks noGrp="1"/>
          </p:cNvSpPr>
          <p:nvPr>
            <p:ph type="ftr" sz="quarter" idx="11"/>
          </p:nvPr>
        </p:nvSpPr>
        <p:spPr>
          <a:xfrm>
            <a:off x="2572279" y="6569080"/>
            <a:ext cx="7084177" cy="365125"/>
          </a:xfrm>
        </p:spPr>
        <p:txBody>
          <a:bodyPr/>
          <a:lstStyle/>
          <a:p>
            <a:r>
              <a:rPr lang="en-US" dirty="0" smtClean="0"/>
              <a:t>EECT 111 Lab Notebook</a:t>
            </a:r>
            <a:endParaRPr lang="en-US" dirty="0"/>
          </a:p>
        </p:txBody>
      </p:sp>
      <p:sp>
        <p:nvSpPr>
          <p:cNvPr id="8" name="Slide Number Placeholder 4"/>
          <p:cNvSpPr>
            <a:spLocks noGrp="1"/>
          </p:cNvSpPr>
          <p:nvPr>
            <p:ph type="sldNum" sz="quarter" idx="12"/>
          </p:nvPr>
        </p:nvSpPr>
        <p:spPr>
          <a:xfrm>
            <a:off x="10951856" y="6552936"/>
            <a:ext cx="551167" cy="365125"/>
          </a:xfrm>
        </p:spPr>
        <p:txBody>
          <a:bodyPr/>
          <a:lstStyle/>
          <a:p>
            <a:r>
              <a:rPr lang="en-US" dirty="0"/>
              <a:t>8</a:t>
            </a:r>
          </a:p>
        </p:txBody>
      </p:sp>
    </p:spTree>
    <p:extLst>
      <p:ext uri="{BB962C8B-B14F-4D97-AF65-F5344CB8AC3E}">
        <p14:creationId xmlns:p14="http://schemas.microsoft.com/office/powerpoint/2010/main" val="66525382"/>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u="sng" dirty="0" smtClean="0">
                <a:effectLst>
                  <a:outerShdw blurRad="38100" dist="38100" dir="2700000" algn="tl">
                    <a:srgbClr val="000000">
                      <a:alpha val="43137"/>
                    </a:srgbClr>
                  </a:outerShdw>
                </a:effectLst>
              </a:rPr>
              <a:t>Summary</a:t>
            </a:r>
          </a:p>
          <a:p>
            <a:pPr lvl="1"/>
            <a:r>
              <a:rPr lang="en-US" dirty="0" smtClean="0"/>
              <a:t>In this lab we measured the true value of the inductors using the LCR meter and the true value of the resistor using the millimeter. We were able to use multisim to simulate the different frequencies for each inductor.</a:t>
            </a:r>
          </a:p>
        </p:txBody>
      </p:sp>
      <p:sp>
        <p:nvSpPr>
          <p:cNvPr id="4" name="Footer Placeholder 3"/>
          <p:cNvSpPr>
            <a:spLocks noGrp="1"/>
          </p:cNvSpPr>
          <p:nvPr>
            <p:ph type="ftr" sz="quarter" idx="11"/>
          </p:nvPr>
        </p:nvSpPr>
        <p:spPr>
          <a:xfrm>
            <a:off x="2572279" y="6569080"/>
            <a:ext cx="7084177" cy="365125"/>
          </a:xfrm>
        </p:spPr>
        <p:txBody>
          <a:bodyPr/>
          <a:lstStyle/>
          <a:p>
            <a:r>
              <a:rPr lang="en-US" dirty="0" smtClean="0"/>
              <a:t>EECT 111 Lab Notebook</a:t>
            </a:r>
            <a:endParaRPr lang="en-US" dirty="0"/>
          </a:p>
        </p:txBody>
      </p:sp>
      <p:sp>
        <p:nvSpPr>
          <p:cNvPr id="5" name="Slide Number Placeholder 4"/>
          <p:cNvSpPr>
            <a:spLocks noGrp="1"/>
          </p:cNvSpPr>
          <p:nvPr>
            <p:ph type="sldNum" sz="quarter" idx="12"/>
          </p:nvPr>
        </p:nvSpPr>
        <p:spPr>
          <a:xfrm>
            <a:off x="10951856" y="6552936"/>
            <a:ext cx="551167" cy="365125"/>
          </a:xfrm>
        </p:spPr>
        <p:txBody>
          <a:bodyPr/>
          <a:lstStyle/>
          <a:p>
            <a:r>
              <a:rPr lang="en-US" dirty="0" smtClean="0"/>
              <a:t>79</a:t>
            </a:r>
            <a:endParaRPr lang="en-US" dirty="0"/>
          </a:p>
        </p:txBody>
      </p:sp>
      <p:sp>
        <p:nvSpPr>
          <p:cNvPr id="6" name="Title 1"/>
          <p:cNvSpPr txBox="1">
            <a:spLocks/>
          </p:cNvSpPr>
          <p:nvPr/>
        </p:nvSpPr>
        <p:spPr>
          <a:xfrm>
            <a:off x="1636711" y="838200"/>
            <a:ext cx="10018713" cy="1752599"/>
          </a:xfrm>
          <a:prstGeom prst="rect">
            <a:avLst/>
          </a:prstGeom>
          <a:effectLst/>
        </p:spPr>
        <p:txBody>
          <a:bodyPr vert="horz" lIns="91440" tIns="45720" rIns="91440" bIns="45720" rtlCol="0" anchor="ctr">
            <a:normAutofit/>
          </a:bodyPr>
          <a:lst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t>Lab 12 – Series/Parallel Inductors</a:t>
            </a:r>
          </a:p>
        </p:txBody>
      </p:sp>
    </p:spTree>
    <p:extLst>
      <p:ext uri="{BB962C8B-B14F-4D97-AF65-F5344CB8AC3E}">
        <p14:creationId xmlns:p14="http://schemas.microsoft.com/office/powerpoint/2010/main" val="529303841"/>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484311" y="2562731"/>
            <a:ext cx="10018713" cy="1752599"/>
          </a:xfrm>
        </p:spPr>
        <p:txBody>
          <a:bodyPr>
            <a:normAutofit/>
          </a:bodyPr>
          <a:lstStyle/>
          <a:p>
            <a:r>
              <a:rPr lang="en-US" sz="7200" dirty="0" smtClean="0"/>
              <a:t>Other Work</a:t>
            </a:r>
            <a:endParaRPr lang="en-US" sz="7200" dirty="0"/>
          </a:p>
        </p:txBody>
      </p:sp>
      <p:sp>
        <p:nvSpPr>
          <p:cNvPr id="5" name="Footer Placeholder 3"/>
          <p:cNvSpPr>
            <a:spLocks noGrp="1"/>
          </p:cNvSpPr>
          <p:nvPr>
            <p:ph type="ftr" sz="quarter" idx="11"/>
          </p:nvPr>
        </p:nvSpPr>
        <p:spPr>
          <a:xfrm>
            <a:off x="2572279" y="6573081"/>
            <a:ext cx="7084177" cy="365125"/>
          </a:xfrm>
        </p:spPr>
        <p:txBody>
          <a:bodyPr/>
          <a:lstStyle/>
          <a:p>
            <a:r>
              <a:rPr lang="en-US" dirty="0" smtClean="0"/>
              <a:t>EECT 111 Lab Notebook</a:t>
            </a:r>
            <a:endParaRPr lang="en-US" dirty="0"/>
          </a:p>
        </p:txBody>
      </p:sp>
      <p:sp>
        <p:nvSpPr>
          <p:cNvPr id="6" name="Slide Number Placeholder 4"/>
          <p:cNvSpPr>
            <a:spLocks noGrp="1"/>
          </p:cNvSpPr>
          <p:nvPr>
            <p:ph type="sldNum" sz="quarter" idx="12"/>
          </p:nvPr>
        </p:nvSpPr>
        <p:spPr>
          <a:xfrm>
            <a:off x="10951856" y="6556937"/>
            <a:ext cx="551167" cy="365125"/>
          </a:xfrm>
        </p:spPr>
        <p:txBody>
          <a:bodyPr/>
          <a:lstStyle/>
          <a:p>
            <a:r>
              <a:rPr lang="en-US" dirty="0" smtClean="0"/>
              <a:t>80</a:t>
            </a:r>
            <a:endParaRPr lang="en-US" dirty="0"/>
          </a:p>
        </p:txBody>
      </p:sp>
    </p:spTree>
    <p:extLst>
      <p:ext uri="{BB962C8B-B14F-4D97-AF65-F5344CB8AC3E}">
        <p14:creationId xmlns:p14="http://schemas.microsoft.com/office/powerpoint/2010/main" val="970354621"/>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395" y="0"/>
            <a:ext cx="10018713" cy="1752599"/>
          </a:xfrm>
        </p:spPr>
        <p:txBody>
          <a:bodyPr/>
          <a:lstStyle/>
          <a:p>
            <a:r>
              <a:rPr lang="en-US" dirty="0" smtClean="0"/>
              <a:t>Other Work</a:t>
            </a:r>
            <a:endParaRPr lang="en-US" dirty="0"/>
          </a:p>
        </p:txBody>
      </p:sp>
      <p:sp>
        <p:nvSpPr>
          <p:cNvPr id="6" name="Footer Placeholder 3"/>
          <p:cNvSpPr>
            <a:spLocks noGrp="1"/>
          </p:cNvSpPr>
          <p:nvPr>
            <p:ph type="ftr" sz="quarter" idx="11"/>
          </p:nvPr>
        </p:nvSpPr>
        <p:spPr>
          <a:xfrm>
            <a:off x="2572279" y="6569075"/>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51856" y="6552931"/>
            <a:ext cx="551167" cy="365125"/>
          </a:xfrm>
        </p:spPr>
        <p:txBody>
          <a:bodyPr/>
          <a:lstStyle/>
          <a:p>
            <a:r>
              <a:rPr lang="en-US" dirty="0" smtClean="0"/>
              <a:t>81</a:t>
            </a:r>
            <a:endParaRPr 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6746" y="1181100"/>
            <a:ext cx="1563053" cy="5210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2110" y="1181100"/>
            <a:ext cx="1677996" cy="5210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26467" y="1181100"/>
            <a:ext cx="1745453" cy="5210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76975" y="1181100"/>
            <a:ext cx="1905000" cy="212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19850" y="3486151"/>
            <a:ext cx="4686300" cy="283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Content Placeholder 2"/>
          <p:cNvSpPr>
            <a:spLocks noGrp="1"/>
          </p:cNvSpPr>
          <p:nvPr>
            <p:ph idx="1"/>
          </p:nvPr>
        </p:nvSpPr>
        <p:spPr>
          <a:xfrm>
            <a:off x="8305801" y="1247774"/>
            <a:ext cx="3771900" cy="1914525"/>
          </a:xfrm>
        </p:spPr>
        <p:txBody>
          <a:bodyPr>
            <a:normAutofit/>
          </a:bodyPr>
          <a:lstStyle/>
          <a:p>
            <a:pPr marL="0" indent="0">
              <a:buNone/>
            </a:pPr>
            <a:r>
              <a:rPr lang="en-US" dirty="0" smtClean="0"/>
              <a:t>AC Excel Spreadsheet</a:t>
            </a:r>
          </a:p>
        </p:txBody>
      </p:sp>
    </p:spTree>
    <p:extLst>
      <p:ext uri="{BB962C8B-B14F-4D97-AF65-F5344CB8AC3E}">
        <p14:creationId xmlns:p14="http://schemas.microsoft.com/office/powerpoint/2010/main" val="2926988996"/>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395" y="0"/>
            <a:ext cx="10018713" cy="1752599"/>
          </a:xfrm>
        </p:spPr>
        <p:txBody>
          <a:bodyPr/>
          <a:lstStyle/>
          <a:p>
            <a:r>
              <a:rPr lang="en-US" dirty="0" smtClean="0"/>
              <a:t>Other Work</a:t>
            </a:r>
            <a:endParaRPr lang="en-US" dirty="0"/>
          </a:p>
        </p:txBody>
      </p:sp>
      <p:sp>
        <p:nvSpPr>
          <p:cNvPr id="6" name="Footer Placeholder 3"/>
          <p:cNvSpPr>
            <a:spLocks noGrp="1"/>
          </p:cNvSpPr>
          <p:nvPr>
            <p:ph type="ftr" sz="quarter" idx="11"/>
          </p:nvPr>
        </p:nvSpPr>
        <p:spPr>
          <a:xfrm>
            <a:off x="2572279" y="6569075"/>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51856" y="6552931"/>
            <a:ext cx="551167" cy="365125"/>
          </a:xfrm>
        </p:spPr>
        <p:txBody>
          <a:bodyPr/>
          <a:lstStyle/>
          <a:p>
            <a:r>
              <a:rPr lang="en-US" dirty="0" smtClean="0"/>
              <a:t>82</a:t>
            </a:r>
            <a:endParaRPr lang="en-US" dirty="0"/>
          </a:p>
        </p:txBody>
      </p:sp>
      <p:sp>
        <p:nvSpPr>
          <p:cNvPr id="14" name="Content Placeholder 2"/>
          <p:cNvSpPr>
            <a:spLocks noGrp="1"/>
          </p:cNvSpPr>
          <p:nvPr>
            <p:ph idx="1"/>
          </p:nvPr>
        </p:nvSpPr>
        <p:spPr>
          <a:xfrm>
            <a:off x="4964373" y="400049"/>
            <a:ext cx="3771900" cy="1914525"/>
          </a:xfrm>
        </p:spPr>
        <p:txBody>
          <a:bodyPr>
            <a:normAutofit/>
          </a:bodyPr>
          <a:lstStyle/>
          <a:p>
            <a:pPr marL="0" indent="0">
              <a:buNone/>
            </a:pPr>
            <a:r>
              <a:rPr lang="en-US" dirty="0" smtClean="0"/>
              <a:t>Lecture 2 Simulation</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4825" y="1800224"/>
            <a:ext cx="4459548" cy="41338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2113" y="209549"/>
            <a:ext cx="1704975" cy="159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4813" y="2071688"/>
            <a:ext cx="1724025" cy="159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5"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38825" y="1800224"/>
            <a:ext cx="4657725" cy="41919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38825" y="4495800"/>
            <a:ext cx="1714500" cy="161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68371537"/>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395" y="0"/>
            <a:ext cx="10018713" cy="1752599"/>
          </a:xfrm>
        </p:spPr>
        <p:txBody>
          <a:bodyPr/>
          <a:lstStyle/>
          <a:p>
            <a:r>
              <a:rPr lang="en-US" dirty="0" smtClean="0"/>
              <a:t>Other Work</a:t>
            </a:r>
            <a:endParaRPr lang="en-US" dirty="0"/>
          </a:p>
        </p:txBody>
      </p:sp>
      <p:sp>
        <p:nvSpPr>
          <p:cNvPr id="6" name="Footer Placeholder 3"/>
          <p:cNvSpPr>
            <a:spLocks noGrp="1"/>
          </p:cNvSpPr>
          <p:nvPr>
            <p:ph type="ftr" sz="quarter" idx="11"/>
          </p:nvPr>
        </p:nvSpPr>
        <p:spPr>
          <a:xfrm>
            <a:off x="2572279" y="6569075"/>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51856" y="6552931"/>
            <a:ext cx="551167" cy="365125"/>
          </a:xfrm>
        </p:spPr>
        <p:txBody>
          <a:bodyPr/>
          <a:lstStyle/>
          <a:p>
            <a:r>
              <a:rPr lang="en-US" dirty="0" smtClean="0"/>
              <a:t>83</a:t>
            </a:r>
            <a:endParaRPr lang="en-US" dirty="0"/>
          </a:p>
        </p:txBody>
      </p:sp>
      <p:sp>
        <p:nvSpPr>
          <p:cNvPr id="14" name="Content Placeholder 2"/>
          <p:cNvSpPr>
            <a:spLocks noGrp="1"/>
          </p:cNvSpPr>
          <p:nvPr>
            <p:ph idx="1"/>
          </p:nvPr>
        </p:nvSpPr>
        <p:spPr>
          <a:xfrm>
            <a:off x="4964373" y="400049"/>
            <a:ext cx="3771900" cy="1914525"/>
          </a:xfrm>
        </p:spPr>
        <p:txBody>
          <a:bodyPr>
            <a:normAutofit/>
          </a:bodyPr>
          <a:lstStyle/>
          <a:p>
            <a:pPr marL="0" indent="0">
              <a:buNone/>
            </a:pPr>
            <a:r>
              <a:rPr lang="en-US" dirty="0" smtClean="0"/>
              <a:t>Lecture 2 Slide 31</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9474" y="2090737"/>
            <a:ext cx="6067425" cy="39171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23563261"/>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395" y="0"/>
            <a:ext cx="10018713" cy="1752599"/>
          </a:xfrm>
        </p:spPr>
        <p:txBody>
          <a:bodyPr/>
          <a:lstStyle/>
          <a:p>
            <a:r>
              <a:rPr lang="en-US" dirty="0" smtClean="0"/>
              <a:t>Other Work</a:t>
            </a:r>
            <a:endParaRPr lang="en-US" dirty="0"/>
          </a:p>
        </p:txBody>
      </p:sp>
      <p:sp>
        <p:nvSpPr>
          <p:cNvPr id="6" name="Footer Placeholder 3"/>
          <p:cNvSpPr>
            <a:spLocks noGrp="1"/>
          </p:cNvSpPr>
          <p:nvPr>
            <p:ph type="ftr" sz="quarter" idx="11"/>
          </p:nvPr>
        </p:nvSpPr>
        <p:spPr>
          <a:xfrm>
            <a:off x="2572279" y="6569075"/>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51856" y="6552931"/>
            <a:ext cx="551167" cy="365125"/>
          </a:xfrm>
        </p:spPr>
        <p:txBody>
          <a:bodyPr/>
          <a:lstStyle/>
          <a:p>
            <a:r>
              <a:rPr lang="en-US" dirty="0" smtClean="0"/>
              <a:t>84</a:t>
            </a:r>
            <a:endParaRPr lang="en-US" dirty="0"/>
          </a:p>
        </p:txBody>
      </p:sp>
      <p:sp>
        <p:nvSpPr>
          <p:cNvPr id="14" name="Content Placeholder 2"/>
          <p:cNvSpPr>
            <a:spLocks noGrp="1"/>
          </p:cNvSpPr>
          <p:nvPr>
            <p:ph idx="1"/>
          </p:nvPr>
        </p:nvSpPr>
        <p:spPr>
          <a:xfrm>
            <a:off x="4964373" y="400049"/>
            <a:ext cx="3771900" cy="1914525"/>
          </a:xfrm>
        </p:spPr>
        <p:txBody>
          <a:bodyPr>
            <a:normAutofit/>
          </a:bodyPr>
          <a:lstStyle/>
          <a:p>
            <a:pPr marL="0" indent="0">
              <a:buNone/>
            </a:pPr>
            <a:r>
              <a:rPr lang="en-US" dirty="0" smtClean="0"/>
              <a:t>Lecture 3 Slide 7</a:t>
            </a:r>
          </a:p>
        </p:txBody>
      </p:sp>
      <p:pic>
        <p:nvPicPr>
          <p:cNvPr id="8" name="Picture 7"/>
          <p:cNvPicPr>
            <a:picLocks noChangeAspect="1"/>
          </p:cNvPicPr>
          <p:nvPr/>
        </p:nvPicPr>
        <p:blipFill>
          <a:blip r:embed="rId2"/>
          <a:stretch>
            <a:fillRect/>
          </a:stretch>
        </p:blipFill>
        <p:spPr>
          <a:xfrm>
            <a:off x="561589" y="2019409"/>
            <a:ext cx="11081646" cy="4013200"/>
          </a:xfrm>
          <a:prstGeom prst="rect">
            <a:avLst/>
          </a:prstGeom>
        </p:spPr>
      </p:pic>
      <p:pic>
        <p:nvPicPr>
          <p:cNvPr id="9" name="Picture 8"/>
          <p:cNvPicPr>
            <a:picLocks noChangeAspect="1"/>
          </p:cNvPicPr>
          <p:nvPr/>
        </p:nvPicPr>
        <p:blipFill>
          <a:blip r:embed="rId3"/>
          <a:stretch>
            <a:fillRect/>
          </a:stretch>
        </p:blipFill>
        <p:spPr>
          <a:xfrm>
            <a:off x="1171575" y="4349968"/>
            <a:ext cx="1847850" cy="1657350"/>
          </a:xfrm>
          <a:prstGeom prst="rect">
            <a:avLst/>
          </a:prstGeom>
        </p:spPr>
      </p:pic>
    </p:spTree>
    <p:extLst>
      <p:ext uri="{BB962C8B-B14F-4D97-AF65-F5344CB8AC3E}">
        <p14:creationId xmlns:p14="http://schemas.microsoft.com/office/powerpoint/2010/main" val="2298687958"/>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395" y="0"/>
            <a:ext cx="10018713" cy="1752599"/>
          </a:xfrm>
        </p:spPr>
        <p:txBody>
          <a:bodyPr/>
          <a:lstStyle/>
          <a:p>
            <a:r>
              <a:rPr lang="en-US" dirty="0" smtClean="0"/>
              <a:t>Other Work</a:t>
            </a:r>
            <a:endParaRPr lang="en-US" dirty="0"/>
          </a:p>
        </p:txBody>
      </p:sp>
      <p:sp>
        <p:nvSpPr>
          <p:cNvPr id="6" name="Footer Placeholder 3"/>
          <p:cNvSpPr>
            <a:spLocks noGrp="1"/>
          </p:cNvSpPr>
          <p:nvPr>
            <p:ph type="ftr" sz="quarter" idx="11"/>
          </p:nvPr>
        </p:nvSpPr>
        <p:spPr>
          <a:xfrm>
            <a:off x="2572279" y="6569075"/>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51856" y="6552931"/>
            <a:ext cx="551167" cy="365125"/>
          </a:xfrm>
        </p:spPr>
        <p:txBody>
          <a:bodyPr/>
          <a:lstStyle/>
          <a:p>
            <a:r>
              <a:rPr lang="en-US" dirty="0" smtClean="0"/>
              <a:t>85</a:t>
            </a:r>
            <a:endParaRPr lang="en-US" dirty="0"/>
          </a:p>
        </p:txBody>
      </p:sp>
      <p:sp>
        <p:nvSpPr>
          <p:cNvPr id="14" name="Content Placeholder 2"/>
          <p:cNvSpPr>
            <a:spLocks noGrp="1"/>
          </p:cNvSpPr>
          <p:nvPr>
            <p:ph idx="1"/>
          </p:nvPr>
        </p:nvSpPr>
        <p:spPr>
          <a:xfrm>
            <a:off x="4964373" y="400049"/>
            <a:ext cx="3771900" cy="1914525"/>
          </a:xfrm>
        </p:spPr>
        <p:txBody>
          <a:bodyPr>
            <a:normAutofit/>
          </a:bodyPr>
          <a:lstStyle/>
          <a:p>
            <a:pPr marL="0" indent="0">
              <a:buNone/>
            </a:pPr>
            <a:r>
              <a:rPr lang="en-US" dirty="0" smtClean="0"/>
              <a:t>Lecture 4 Slide 4</a:t>
            </a: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62363" y="1523998"/>
            <a:ext cx="5443537" cy="49781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9763" y="1619250"/>
            <a:ext cx="1752600"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47863" y="4229100"/>
            <a:ext cx="1714500"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05900" y="1614487"/>
            <a:ext cx="1733550" cy="160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2"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15425" y="4643438"/>
            <a:ext cx="1724025" cy="160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68666738"/>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395" y="0"/>
            <a:ext cx="10018713" cy="1752599"/>
          </a:xfrm>
        </p:spPr>
        <p:txBody>
          <a:bodyPr/>
          <a:lstStyle/>
          <a:p>
            <a:r>
              <a:rPr lang="en-US" dirty="0" smtClean="0"/>
              <a:t>Other Work</a:t>
            </a:r>
            <a:endParaRPr lang="en-US" dirty="0"/>
          </a:p>
        </p:txBody>
      </p:sp>
      <p:sp>
        <p:nvSpPr>
          <p:cNvPr id="6" name="Footer Placeholder 3"/>
          <p:cNvSpPr>
            <a:spLocks noGrp="1"/>
          </p:cNvSpPr>
          <p:nvPr>
            <p:ph type="ftr" sz="quarter" idx="11"/>
          </p:nvPr>
        </p:nvSpPr>
        <p:spPr>
          <a:xfrm>
            <a:off x="2572279" y="6569075"/>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51856" y="6552931"/>
            <a:ext cx="551167" cy="365125"/>
          </a:xfrm>
        </p:spPr>
        <p:txBody>
          <a:bodyPr/>
          <a:lstStyle/>
          <a:p>
            <a:r>
              <a:rPr lang="en-US" dirty="0"/>
              <a:t>8</a:t>
            </a:r>
            <a:r>
              <a:rPr lang="en-US" dirty="0" smtClean="0"/>
              <a:t>6</a:t>
            </a:r>
            <a:endParaRPr lang="en-US" dirty="0"/>
          </a:p>
        </p:txBody>
      </p:sp>
      <p:sp>
        <p:nvSpPr>
          <p:cNvPr id="14" name="Content Placeholder 2"/>
          <p:cNvSpPr>
            <a:spLocks noGrp="1"/>
          </p:cNvSpPr>
          <p:nvPr>
            <p:ph idx="1"/>
          </p:nvPr>
        </p:nvSpPr>
        <p:spPr>
          <a:xfrm>
            <a:off x="4964373" y="400049"/>
            <a:ext cx="3771900" cy="1914525"/>
          </a:xfrm>
        </p:spPr>
        <p:txBody>
          <a:bodyPr>
            <a:normAutofit/>
          </a:bodyPr>
          <a:lstStyle/>
          <a:p>
            <a:pPr marL="0" indent="0">
              <a:buNone/>
            </a:pPr>
            <a:r>
              <a:rPr lang="en-US" dirty="0" smtClean="0"/>
              <a:t>Lecture 4 Slide 4</a:t>
            </a: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28825" y="1690686"/>
            <a:ext cx="8362950" cy="4219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08276341"/>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395" y="0"/>
            <a:ext cx="10018713" cy="1752599"/>
          </a:xfrm>
        </p:spPr>
        <p:txBody>
          <a:bodyPr/>
          <a:lstStyle/>
          <a:p>
            <a:r>
              <a:rPr lang="en-US" dirty="0" smtClean="0"/>
              <a:t>Other Work</a:t>
            </a:r>
            <a:endParaRPr lang="en-US" dirty="0"/>
          </a:p>
        </p:txBody>
      </p:sp>
      <p:sp>
        <p:nvSpPr>
          <p:cNvPr id="6" name="Footer Placeholder 3"/>
          <p:cNvSpPr>
            <a:spLocks noGrp="1"/>
          </p:cNvSpPr>
          <p:nvPr>
            <p:ph type="ftr" sz="quarter" idx="11"/>
          </p:nvPr>
        </p:nvSpPr>
        <p:spPr>
          <a:xfrm>
            <a:off x="2572279" y="6569075"/>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51856" y="6552931"/>
            <a:ext cx="551167" cy="365125"/>
          </a:xfrm>
        </p:spPr>
        <p:txBody>
          <a:bodyPr/>
          <a:lstStyle/>
          <a:p>
            <a:r>
              <a:rPr lang="en-US" dirty="0" smtClean="0"/>
              <a:t>87</a:t>
            </a:r>
            <a:endParaRPr lang="en-US" dirty="0"/>
          </a:p>
        </p:txBody>
      </p:sp>
      <p:sp>
        <p:nvSpPr>
          <p:cNvPr id="14" name="Content Placeholder 2"/>
          <p:cNvSpPr>
            <a:spLocks noGrp="1"/>
          </p:cNvSpPr>
          <p:nvPr>
            <p:ph idx="1"/>
          </p:nvPr>
        </p:nvSpPr>
        <p:spPr>
          <a:xfrm>
            <a:off x="4964373" y="400049"/>
            <a:ext cx="3771900" cy="1914525"/>
          </a:xfrm>
        </p:spPr>
        <p:txBody>
          <a:bodyPr>
            <a:normAutofit/>
          </a:bodyPr>
          <a:lstStyle/>
          <a:p>
            <a:pPr marL="0" indent="0">
              <a:buNone/>
            </a:pPr>
            <a:r>
              <a:rPr lang="en-US" dirty="0" smtClean="0"/>
              <a:t>Lecture 5 Slide 6</a:t>
            </a:r>
          </a:p>
        </p:txBody>
      </p:sp>
      <p:pic>
        <p:nvPicPr>
          <p:cNvPr id="1433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9713" y="1757363"/>
            <a:ext cx="9651333" cy="3919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81725" y="3824288"/>
            <a:ext cx="1771650" cy="159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0" name="Table 9"/>
          <p:cNvGraphicFramePr>
            <a:graphicFrameLocks noGrp="1"/>
          </p:cNvGraphicFramePr>
          <p:nvPr>
            <p:extLst>
              <p:ext uri="{D42A27DB-BD31-4B8C-83A1-F6EECF244321}">
                <p14:modId xmlns:p14="http://schemas.microsoft.com/office/powerpoint/2010/main" val="2017453722"/>
              </p:ext>
            </p:extLst>
          </p:nvPr>
        </p:nvGraphicFramePr>
        <p:xfrm>
          <a:off x="2482652" y="4914900"/>
          <a:ext cx="1828800" cy="762000"/>
        </p:xfrm>
        <a:graphic>
          <a:graphicData uri="http://schemas.openxmlformats.org/drawingml/2006/table">
            <a:tbl>
              <a:tblPr>
                <a:tableStyleId>{5C22544A-7EE6-4342-B048-85BDC9FD1C3A}</a:tableStyleId>
              </a:tblPr>
              <a:tblGrid>
                <a:gridCol w="609600"/>
                <a:gridCol w="609600"/>
                <a:gridCol w="609600"/>
              </a:tblGrid>
              <a:tr h="190500">
                <a:tc>
                  <a:txBody>
                    <a:bodyPr/>
                    <a:lstStyle/>
                    <a:p>
                      <a:pPr algn="r" fontAlgn="b"/>
                      <a:r>
                        <a:rPr lang="en-US" sz="1100" u="none" strike="noStrike" dirty="0" err="1">
                          <a:effectLst/>
                        </a:rPr>
                        <a:t>Va</a:t>
                      </a:r>
                      <a:r>
                        <a:rPr lang="en-US" sz="1100" u="none" strike="noStrike" dirty="0">
                          <a:effectLst/>
                        </a:rPr>
                        <a:t> =</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9</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V</a:t>
                      </a:r>
                      <a:endParaRPr lang="en-US" sz="1100" b="0"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r" fontAlgn="b"/>
                      <a:r>
                        <a:rPr lang="en-US" sz="1100" u="none" strike="noStrike">
                          <a:effectLst/>
                        </a:rPr>
                        <a:t>R1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dirty="0">
                          <a:effectLst/>
                        </a:rPr>
                        <a:t>470</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l-GR" sz="1100" u="none" strike="noStrike">
                          <a:effectLst/>
                        </a:rPr>
                        <a:t>Ω</a:t>
                      </a:r>
                      <a:endParaRPr lang="el-GR" sz="1100" b="0"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r" fontAlgn="b"/>
                      <a:r>
                        <a:rPr lang="en-US" sz="1100" u="none" strike="noStrike">
                          <a:effectLst/>
                        </a:rPr>
                        <a:t>R2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1000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l-GR" sz="1100" u="none" strike="noStrike" dirty="0">
                          <a:effectLst/>
                        </a:rPr>
                        <a:t>Ω</a:t>
                      </a:r>
                      <a:endParaRPr lang="el-GR" sz="1100" b="0" i="0" u="none" strike="noStrike" dirty="0">
                        <a:solidFill>
                          <a:srgbClr val="000000"/>
                        </a:solidFill>
                        <a:effectLst/>
                        <a:latin typeface="Calibri" panose="020F0502020204030204" pitchFamily="34" charset="0"/>
                      </a:endParaRPr>
                    </a:p>
                  </a:txBody>
                  <a:tcPr marL="9525" marR="9525" marT="9525" marB="0" anchor="b"/>
                </a:tc>
              </a:tr>
              <a:tr h="190500">
                <a:tc>
                  <a:txBody>
                    <a:bodyPr/>
                    <a:lstStyle/>
                    <a:p>
                      <a:pPr algn="r" fontAlgn="b"/>
                      <a:r>
                        <a:rPr lang="en-US" sz="1100" u="none" strike="noStrike">
                          <a:effectLst/>
                        </a:rPr>
                        <a:t>R3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2200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l-GR" sz="1100" u="none" strike="noStrike" dirty="0">
                          <a:effectLst/>
                        </a:rPr>
                        <a:t>Ω</a:t>
                      </a:r>
                      <a:endParaRPr lang="el-GR" sz="1100" b="0" i="0" u="none" strike="noStrike" dirty="0">
                        <a:solidFill>
                          <a:srgbClr val="000000"/>
                        </a:solidFill>
                        <a:effectLst/>
                        <a:latin typeface="Calibri" panose="020F0502020204030204" pitchFamily="34" charset="0"/>
                      </a:endParaRPr>
                    </a:p>
                  </a:txBody>
                  <a:tcPr marL="9525" marR="9525" marT="9525" marB="0" anchor="b"/>
                </a:tc>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4233131895"/>
              </p:ext>
            </p:extLst>
          </p:nvPr>
        </p:nvGraphicFramePr>
        <p:xfrm>
          <a:off x="2484570" y="5693726"/>
          <a:ext cx="3492499" cy="952500"/>
        </p:xfrm>
        <a:graphic>
          <a:graphicData uri="http://schemas.openxmlformats.org/drawingml/2006/table">
            <a:tbl>
              <a:tblPr>
                <a:tableStyleId>{5C22544A-7EE6-4342-B048-85BDC9FD1C3A}</a:tableStyleId>
              </a:tblPr>
              <a:tblGrid>
                <a:gridCol w="1665361"/>
                <a:gridCol w="609046"/>
                <a:gridCol w="609046"/>
                <a:gridCol w="609046"/>
              </a:tblGrid>
              <a:tr h="190500">
                <a:tc>
                  <a:txBody>
                    <a:bodyPr/>
                    <a:lstStyle/>
                    <a:p>
                      <a:pPr algn="r" fontAlgn="b"/>
                      <a:r>
                        <a:rPr lang="en-US" sz="1100" u="none" strike="noStrike" dirty="0">
                          <a:effectLst/>
                        </a:rPr>
                        <a:t>IT=RT/</a:t>
                      </a:r>
                      <a:r>
                        <a:rPr lang="en-US" sz="1100" u="none" strike="noStrike" dirty="0" err="1">
                          <a:effectLst/>
                        </a:rPr>
                        <a:t>Va</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IT =</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32.2E-3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A</a:t>
                      </a:r>
                      <a:endParaRPr lang="en-US" sz="1100" b="0"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r" fontAlgn="b"/>
                      <a:r>
                        <a:rPr lang="en-US" sz="1100" u="none" strike="noStrike">
                          <a:effectLst/>
                        </a:rPr>
                        <a:t>I1=Va/R1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I1 =</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19.1E-3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A</a:t>
                      </a:r>
                      <a:endParaRPr lang="en-US" sz="1100" b="0"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r" fontAlgn="b"/>
                      <a:r>
                        <a:rPr lang="en-US" sz="1100" u="none" strike="noStrike" dirty="0">
                          <a:effectLst/>
                        </a:rPr>
                        <a:t>I2=</a:t>
                      </a:r>
                      <a:r>
                        <a:rPr lang="en-US" sz="1100" u="none" strike="noStrike" dirty="0" err="1">
                          <a:effectLst/>
                        </a:rPr>
                        <a:t>Va</a:t>
                      </a:r>
                      <a:r>
                        <a:rPr lang="en-US" sz="1100" u="none" strike="noStrike" dirty="0">
                          <a:effectLst/>
                        </a:rPr>
                        <a:t>/R2</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I2 =</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9.0E-3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A</a:t>
                      </a:r>
                      <a:endParaRPr lang="en-US" sz="1100" b="0"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r" fontAlgn="b"/>
                      <a:r>
                        <a:rPr lang="en-US" sz="1100" u="none" strike="noStrike" dirty="0">
                          <a:effectLst/>
                        </a:rPr>
                        <a:t>I3=</a:t>
                      </a:r>
                      <a:r>
                        <a:rPr lang="en-US" sz="1100" u="none" strike="noStrike" dirty="0" err="1">
                          <a:effectLst/>
                        </a:rPr>
                        <a:t>Va</a:t>
                      </a:r>
                      <a:r>
                        <a:rPr lang="en-US" sz="1100" u="none" strike="noStrike" dirty="0">
                          <a:effectLst/>
                        </a:rPr>
                        <a:t>/R3</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I3 =</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4.1E-3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A</a:t>
                      </a:r>
                      <a:endParaRPr lang="en-US" sz="1100" b="0"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l" fontAlgn="b"/>
                      <a:r>
                        <a:rPr lang="en-US" sz="1100" u="none" strike="noStrike">
                          <a:effectLst/>
                        </a:rPr>
                        <a:t>RT=1((1/R1)+(1/R2)+(1/R3))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RT =</a:t>
                      </a:r>
                      <a:endParaRPr lang="en-US" sz="1100" b="1"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279.2E+0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l-GR" sz="1100" u="none" strike="noStrike" dirty="0">
                          <a:effectLst/>
                        </a:rPr>
                        <a:t>Ω</a:t>
                      </a:r>
                      <a:endParaRPr lang="el-GR" sz="1100" b="0" i="0" u="none" strike="noStrike" dirty="0">
                        <a:solidFill>
                          <a:srgbClr val="000000"/>
                        </a:solidFill>
                        <a:effectLst/>
                        <a:latin typeface="Calibri" panose="020F0502020204030204" pitchFamily="34" charset="0"/>
                      </a:endParaRPr>
                    </a:p>
                  </a:txBody>
                  <a:tcPr marL="9525" marR="9525" marT="9525" marB="0" anchor="b"/>
                </a:tc>
              </a:tr>
            </a:tbl>
          </a:graphicData>
        </a:graphic>
      </p:graphicFrame>
    </p:spTree>
    <p:extLst>
      <p:ext uri="{BB962C8B-B14F-4D97-AF65-F5344CB8AC3E}">
        <p14:creationId xmlns:p14="http://schemas.microsoft.com/office/powerpoint/2010/main" val="3728290316"/>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395" y="0"/>
            <a:ext cx="10018713" cy="1752599"/>
          </a:xfrm>
        </p:spPr>
        <p:txBody>
          <a:bodyPr/>
          <a:lstStyle/>
          <a:p>
            <a:r>
              <a:rPr lang="en-US" dirty="0" smtClean="0"/>
              <a:t>Other Work</a:t>
            </a:r>
            <a:endParaRPr lang="en-US" dirty="0"/>
          </a:p>
        </p:txBody>
      </p:sp>
      <p:sp>
        <p:nvSpPr>
          <p:cNvPr id="6" name="Footer Placeholder 3"/>
          <p:cNvSpPr>
            <a:spLocks noGrp="1"/>
          </p:cNvSpPr>
          <p:nvPr>
            <p:ph type="ftr" sz="quarter" idx="11"/>
          </p:nvPr>
        </p:nvSpPr>
        <p:spPr>
          <a:xfrm>
            <a:off x="2572279" y="6569075"/>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51856" y="6552931"/>
            <a:ext cx="551167" cy="365125"/>
          </a:xfrm>
        </p:spPr>
        <p:txBody>
          <a:bodyPr/>
          <a:lstStyle/>
          <a:p>
            <a:r>
              <a:rPr lang="en-US" dirty="0" smtClean="0"/>
              <a:t>88</a:t>
            </a:r>
            <a:endParaRPr lang="en-US" dirty="0"/>
          </a:p>
        </p:txBody>
      </p:sp>
      <p:sp>
        <p:nvSpPr>
          <p:cNvPr id="14" name="Content Placeholder 2"/>
          <p:cNvSpPr>
            <a:spLocks noGrp="1"/>
          </p:cNvSpPr>
          <p:nvPr>
            <p:ph idx="1"/>
          </p:nvPr>
        </p:nvSpPr>
        <p:spPr>
          <a:xfrm>
            <a:off x="4964373" y="400049"/>
            <a:ext cx="3771900" cy="1914525"/>
          </a:xfrm>
        </p:spPr>
        <p:txBody>
          <a:bodyPr>
            <a:normAutofit/>
          </a:bodyPr>
          <a:lstStyle/>
          <a:p>
            <a:pPr marL="0" indent="0">
              <a:buNone/>
            </a:pPr>
            <a:r>
              <a:rPr lang="en-US" dirty="0" smtClean="0"/>
              <a:t>Lecture 5 Slide 14</a:t>
            </a:r>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399" y="1790698"/>
            <a:ext cx="5438775" cy="44274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00874" y="2062163"/>
            <a:ext cx="2314576" cy="4043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7995455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1 – Resistor Variability</a:t>
            </a:r>
          </a:p>
        </p:txBody>
      </p:sp>
      <p:sp>
        <p:nvSpPr>
          <p:cNvPr id="3" name="Content Placeholder 2"/>
          <p:cNvSpPr>
            <a:spLocks noGrp="1"/>
          </p:cNvSpPr>
          <p:nvPr>
            <p:ph idx="1"/>
          </p:nvPr>
        </p:nvSpPr>
        <p:spPr/>
        <p:txBody>
          <a:bodyPr/>
          <a:lstStyle/>
          <a:p>
            <a:r>
              <a:rPr lang="en-US" u="sng" dirty="0" smtClean="0">
                <a:effectLst>
                  <a:outerShdw blurRad="38100" dist="38100" dir="2700000" algn="tl">
                    <a:srgbClr val="000000">
                      <a:alpha val="43137"/>
                    </a:srgbClr>
                  </a:outerShdw>
                </a:effectLst>
              </a:rPr>
              <a:t>Summary</a:t>
            </a:r>
          </a:p>
          <a:p>
            <a:pPr lvl="1"/>
            <a:r>
              <a:rPr lang="en-US" dirty="0" smtClean="0"/>
              <a:t>No Multisim was used for the lab. I learned how to measure resistance using a multimeter and that resistor values are not exact, but have an accepted percent error that determines whether should be used for accurate results.</a:t>
            </a:r>
          </a:p>
        </p:txBody>
      </p:sp>
      <p:sp>
        <p:nvSpPr>
          <p:cNvPr id="4" name="Footer Placeholder 3"/>
          <p:cNvSpPr>
            <a:spLocks noGrp="1"/>
          </p:cNvSpPr>
          <p:nvPr>
            <p:ph type="ftr" sz="quarter" idx="11"/>
          </p:nvPr>
        </p:nvSpPr>
        <p:spPr>
          <a:xfrm>
            <a:off x="2572279" y="6569080"/>
            <a:ext cx="7084177" cy="365125"/>
          </a:xfrm>
        </p:spPr>
        <p:txBody>
          <a:bodyPr/>
          <a:lstStyle/>
          <a:p>
            <a:r>
              <a:rPr lang="en-US" dirty="0" smtClean="0"/>
              <a:t>EECT 111 Lab Notebook</a:t>
            </a:r>
            <a:endParaRPr lang="en-US" dirty="0"/>
          </a:p>
        </p:txBody>
      </p:sp>
      <p:sp>
        <p:nvSpPr>
          <p:cNvPr id="5" name="Slide Number Placeholder 4"/>
          <p:cNvSpPr>
            <a:spLocks noGrp="1"/>
          </p:cNvSpPr>
          <p:nvPr>
            <p:ph type="sldNum" sz="quarter" idx="12"/>
          </p:nvPr>
        </p:nvSpPr>
        <p:spPr>
          <a:xfrm>
            <a:off x="10951856" y="6552936"/>
            <a:ext cx="551167" cy="365125"/>
          </a:xfrm>
        </p:spPr>
        <p:txBody>
          <a:bodyPr/>
          <a:lstStyle/>
          <a:p>
            <a:r>
              <a:rPr lang="en-US" dirty="0" smtClean="0"/>
              <a:t>9</a:t>
            </a:r>
            <a:endParaRPr lang="en-US" dirty="0"/>
          </a:p>
        </p:txBody>
      </p:sp>
    </p:spTree>
    <p:extLst>
      <p:ext uri="{BB962C8B-B14F-4D97-AF65-F5344CB8AC3E}">
        <p14:creationId xmlns:p14="http://schemas.microsoft.com/office/powerpoint/2010/main" val="1642926619"/>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395" y="0"/>
            <a:ext cx="10018713" cy="1752599"/>
          </a:xfrm>
        </p:spPr>
        <p:txBody>
          <a:bodyPr/>
          <a:lstStyle/>
          <a:p>
            <a:r>
              <a:rPr lang="en-US" dirty="0" smtClean="0"/>
              <a:t>Other Work</a:t>
            </a:r>
            <a:endParaRPr lang="en-US" dirty="0"/>
          </a:p>
        </p:txBody>
      </p:sp>
      <p:sp>
        <p:nvSpPr>
          <p:cNvPr id="6" name="Footer Placeholder 3"/>
          <p:cNvSpPr>
            <a:spLocks noGrp="1"/>
          </p:cNvSpPr>
          <p:nvPr>
            <p:ph type="ftr" sz="quarter" idx="11"/>
          </p:nvPr>
        </p:nvSpPr>
        <p:spPr>
          <a:xfrm>
            <a:off x="2572279" y="6569075"/>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51856" y="6552931"/>
            <a:ext cx="551167" cy="365125"/>
          </a:xfrm>
        </p:spPr>
        <p:txBody>
          <a:bodyPr/>
          <a:lstStyle/>
          <a:p>
            <a:r>
              <a:rPr lang="en-US" dirty="0" smtClean="0"/>
              <a:t>89</a:t>
            </a:r>
            <a:endParaRPr lang="en-US" dirty="0"/>
          </a:p>
        </p:txBody>
      </p:sp>
      <p:sp>
        <p:nvSpPr>
          <p:cNvPr id="14" name="Content Placeholder 2"/>
          <p:cNvSpPr>
            <a:spLocks noGrp="1"/>
          </p:cNvSpPr>
          <p:nvPr>
            <p:ph idx="1"/>
          </p:nvPr>
        </p:nvSpPr>
        <p:spPr>
          <a:xfrm>
            <a:off x="4964373" y="400049"/>
            <a:ext cx="3771900" cy="1914525"/>
          </a:xfrm>
        </p:spPr>
        <p:txBody>
          <a:bodyPr>
            <a:normAutofit/>
          </a:bodyPr>
          <a:lstStyle/>
          <a:p>
            <a:pPr marL="0" indent="0">
              <a:buNone/>
            </a:pPr>
            <a:r>
              <a:rPr lang="en-US" dirty="0" smtClean="0"/>
              <a:t>Lecture 6 Slide 11</a:t>
            </a:r>
          </a:p>
        </p:txBody>
      </p:sp>
      <p:pic>
        <p:nvPicPr>
          <p:cNvPr id="9" name="Picture 8"/>
          <p:cNvPicPr>
            <a:picLocks noChangeAspect="1"/>
          </p:cNvPicPr>
          <p:nvPr/>
        </p:nvPicPr>
        <p:blipFill>
          <a:blip r:embed="rId2"/>
          <a:stretch>
            <a:fillRect/>
          </a:stretch>
        </p:blipFill>
        <p:spPr>
          <a:xfrm>
            <a:off x="1381124" y="1556042"/>
            <a:ext cx="8372475" cy="4663616"/>
          </a:xfrm>
          <a:prstGeom prst="rect">
            <a:avLst/>
          </a:prstGeom>
        </p:spPr>
      </p:pic>
      <p:graphicFrame>
        <p:nvGraphicFramePr>
          <p:cNvPr id="10" name="Table 9"/>
          <p:cNvGraphicFramePr>
            <a:graphicFrameLocks noGrp="1"/>
          </p:cNvGraphicFramePr>
          <p:nvPr>
            <p:extLst>
              <p:ext uri="{D42A27DB-BD31-4B8C-83A1-F6EECF244321}">
                <p14:modId xmlns:p14="http://schemas.microsoft.com/office/powerpoint/2010/main" val="2398361191"/>
              </p:ext>
            </p:extLst>
          </p:nvPr>
        </p:nvGraphicFramePr>
        <p:xfrm>
          <a:off x="27385" y="4870386"/>
          <a:ext cx="1488378" cy="1518057"/>
        </p:xfrm>
        <a:graphic>
          <a:graphicData uri="http://schemas.openxmlformats.org/drawingml/2006/table">
            <a:tbl>
              <a:tblPr>
                <a:tableStyleId>{5C22544A-7EE6-4342-B048-85BDC9FD1C3A}</a:tableStyleId>
              </a:tblPr>
              <a:tblGrid>
                <a:gridCol w="496126"/>
                <a:gridCol w="496126"/>
                <a:gridCol w="496126"/>
              </a:tblGrid>
              <a:tr h="190500">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Circuit 1</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tc>
              </a:tr>
              <a:tr h="190500">
                <a:tc>
                  <a:txBody>
                    <a:bodyPr/>
                    <a:lstStyle/>
                    <a:p>
                      <a:pPr algn="r" fontAlgn="b"/>
                      <a:r>
                        <a:rPr lang="en-US" sz="1100" u="none" strike="noStrike">
                          <a:effectLst/>
                        </a:rPr>
                        <a:t>R1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10.0E+3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l-GR" sz="1100" u="none" strike="noStrike">
                          <a:effectLst/>
                        </a:rPr>
                        <a:t>Ω</a:t>
                      </a:r>
                      <a:endParaRPr lang="el-GR" sz="1100" b="0"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r" fontAlgn="b"/>
                      <a:r>
                        <a:rPr lang="en-US" sz="1100" u="none" strike="noStrike">
                          <a:effectLst/>
                        </a:rPr>
                        <a:t>R2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10.0E+3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l-GR" sz="1100" u="none" strike="noStrike">
                          <a:effectLst/>
                        </a:rPr>
                        <a:t>Ω</a:t>
                      </a:r>
                      <a:endParaRPr lang="el-GR" sz="1100" b="0" i="0" u="none" strike="noStrike">
                        <a:solidFill>
                          <a:srgbClr val="000000"/>
                        </a:solidFill>
                        <a:effectLst/>
                        <a:latin typeface="Calibri" panose="020F0502020204030204" pitchFamily="34" charset="0"/>
                      </a:endParaRPr>
                    </a:p>
                  </a:txBody>
                  <a:tcPr marL="9525" marR="9525" marT="9525" marB="0" anchor="b"/>
                </a:tc>
              </a:tr>
              <a:tr h="184557">
                <a:tc>
                  <a:txBody>
                    <a:bodyPr/>
                    <a:lstStyle/>
                    <a:p>
                      <a:pPr algn="r" fontAlgn="b"/>
                      <a:r>
                        <a:rPr lang="en-US" sz="1100" u="none" strike="noStrike">
                          <a:effectLst/>
                        </a:rPr>
                        <a:t>R3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10.0E+3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l-GR" sz="1100" u="none" strike="noStrike">
                          <a:effectLst/>
                        </a:rPr>
                        <a:t>Ω</a:t>
                      </a:r>
                      <a:endParaRPr lang="el-GR" sz="1100" b="0"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r" fontAlgn="b"/>
                      <a:r>
                        <a:rPr lang="en-US" sz="1100" u="none" strike="noStrike">
                          <a:effectLst/>
                        </a:rPr>
                        <a:t>R4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10.0E+3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l-GR" sz="1100" u="none" strike="noStrike">
                          <a:effectLst/>
                        </a:rPr>
                        <a:t>Ω</a:t>
                      </a:r>
                      <a:endParaRPr lang="el-GR" sz="1100" b="0"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r" fontAlgn="b"/>
                      <a:r>
                        <a:rPr lang="en-US" sz="1100" u="none" strike="noStrike">
                          <a:effectLst/>
                        </a:rPr>
                        <a:t>R5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10.0E+3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l-GR" sz="1100" u="none" strike="noStrike">
                          <a:effectLst/>
                        </a:rPr>
                        <a:t>Ω</a:t>
                      </a:r>
                      <a:endParaRPr lang="el-GR" sz="1100" b="0"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r" fontAlgn="b"/>
                      <a:r>
                        <a:rPr lang="en-US" sz="1100" u="none" strike="noStrike">
                          <a:effectLst/>
                        </a:rPr>
                        <a:t>R6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10.0E+3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l-GR" sz="1100" u="none" strike="noStrike">
                          <a:effectLst/>
                        </a:rPr>
                        <a:t>Ω</a:t>
                      </a:r>
                      <a:endParaRPr lang="el-GR" sz="1100" b="0"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r" fontAlgn="b"/>
                      <a:r>
                        <a:rPr lang="en-US" sz="1100" u="none" strike="noStrike">
                          <a:effectLst/>
                        </a:rPr>
                        <a:t>Rt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17.1E+3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l-GR" sz="1100" u="none" strike="noStrike" dirty="0">
                          <a:effectLst/>
                        </a:rPr>
                        <a:t>Ω</a:t>
                      </a:r>
                      <a:endParaRPr lang="el-GR" sz="1100" b="0" i="0" u="none" strike="noStrike" dirty="0">
                        <a:solidFill>
                          <a:srgbClr val="000000"/>
                        </a:solidFill>
                        <a:effectLst/>
                        <a:latin typeface="Calibri" panose="020F0502020204030204" pitchFamily="34" charset="0"/>
                      </a:endParaRPr>
                    </a:p>
                  </a:txBody>
                  <a:tcPr marL="9525" marR="9525" marT="9525" marB="0" anchor="b"/>
                </a:tc>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1990627479"/>
              </p:ext>
            </p:extLst>
          </p:nvPr>
        </p:nvGraphicFramePr>
        <p:xfrm>
          <a:off x="1457345" y="4877957"/>
          <a:ext cx="1574931" cy="1333500"/>
        </p:xfrm>
        <a:graphic>
          <a:graphicData uri="http://schemas.openxmlformats.org/drawingml/2006/table">
            <a:tbl>
              <a:tblPr>
                <a:tableStyleId>{5C22544A-7EE6-4342-B048-85BDC9FD1C3A}</a:tableStyleId>
              </a:tblPr>
              <a:tblGrid>
                <a:gridCol w="524977"/>
                <a:gridCol w="524977"/>
                <a:gridCol w="524977"/>
              </a:tblGrid>
              <a:tr h="190500">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Circuit 2</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tc>
              </a:tr>
              <a:tr h="190500">
                <a:tc>
                  <a:txBody>
                    <a:bodyPr/>
                    <a:lstStyle/>
                    <a:p>
                      <a:pPr algn="r" fontAlgn="b"/>
                      <a:r>
                        <a:rPr lang="en-US" sz="1100" u="none" strike="noStrike">
                          <a:effectLst/>
                        </a:rPr>
                        <a:t>R1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10.0E+3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l-GR" sz="1100" u="none" strike="noStrike">
                          <a:effectLst/>
                        </a:rPr>
                        <a:t>Ω</a:t>
                      </a:r>
                      <a:endParaRPr lang="el-GR" sz="1100" b="0"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r" fontAlgn="b"/>
                      <a:r>
                        <a:rPr lang="en-US" sz="1100" u="none" strike="noStrike">
                          <a:effectLst/>
                        </a:rPr>
                        <a:t>R2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10.0E+3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l-GR" sz="1100" u="none" strike="noStrike">
                          <a:effectLst/>
                        </a:rPr>
                        <a:t>Ω</a:t>
                      </a:r>
                      <a:endParaRPr lang="el-GR" sz="1100" b="0"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r" fontAlgn="b"/>
                      <a:r>
                        <a:rPr lang="en-US" sz="1100" u="none" strike="noStrike">
                          <a:effectLst/>
                        </a:rPr>
                        <a:t>R3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5.0E+3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l-GR" sz="1100" u="none" strike="noStrike">
                          <a:effectLst/>
                        </a:rPr>
                        <a:t>Ω</a:t>
                      </a:r>
                      <a:endParaRPr lang="el-GR" sz="1100" b="0"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r" fontAlgn="b"/>
                      <a:r>
                        <a:rPr lang="en-US" sz="1100" u="none" strike="noStrike">
                          <a:effectLst/>
                        </a:rPr>
                        <a:t>R4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10.0E+3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l-GR" sz="1100" u="none" strike="noStrike">
                          <a:effectLst/>
                        </a:rPr>
                        <a:t>Ω</a:t>
                      </a:r>
                      <a:endParaRPr lang="el-GR" sz="1100" b="0"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r" fontAlgn="b"/>
                      <a:r>
                        <a:rPr lang="en-US" sz="1100" u="none" strike="noStrike">
                          <a:effectLst/>
                        </a:rPr>
                        <a:t>R5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10.0E+3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l-GR" sz="1100" u="none" strike="noStrike">
                          <a:effectLst/>
                        </a:rPr>
                        <a:t>Ω</a:t>
                      </a:r>
                      <a:endParaRPr lang="el-GR" sz="1100" b="0"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r" fontAlgn="b"/>
                      <a:r>
                        <a:rPr lang="en-US" sz="1100" u="none" strike="noStrike">
                          <a:effectLst/>
                        </a:rPr>
                        <a:t>Rt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17.1E+3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l-GR" sz="1100" u="none" strike="noStrike" dirty="0">
                          <a:effectLst/>
                        </a:rPr>
                        <a:t>Ω</a:t>
                      </a:r>
                      <a:endParaRPr lang="el-GR" sz="1100" b="0" i="0" u="none" strike="noStrike" dirty="0">
                        <a:solidFill>
                          <a:srgbClr val="000000"/>
                        </a:solidFill>
                        <a:effectLst/>
                        <a:latin typeface="Calibri" panose="020F0502020204030204" pitchFamily="34" charset="0"/>
                      </a:endParaRPr>
                    </a:p>
                  </a:txBody>
                  <a:tcPr marL="9525" marR="9525" marT="9525" marB="0" anchor="b"/>
                </a:tc>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1511072448"/>
              </p:ext>
            </p:extLst>
          </p:nvPr>
        </p:nvGraphicFramePr>
        <p:xfrm>
          <a:off x="3031524" y="4877916"/>
          <a:ext cx="1532238" cy="952500"/>
        </p:xfrm>
        <a:graphic>
          <a:graphicData uri="http://schemas.openxmlformats.org/drawingml/2006/table">
            <a:tbl>
              <a:tblPr>
                <a:tableStyleId>{5C22544A-7EE6-4342-B048-85BDC9FD1C3A}</a:tableStyleId>
              </a:tblPr>
              <a:tblGrid>
                <a:gridCol w="510746"/>
                <a:gridCol w="510746"/>
                <a:gridCol w="510746"/>
              </a:tblGrid>
              <a:tr h="190500">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Circuit 3</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r" fontAlgn="b"/>
                      <a:r>
                        <a:rPr lang="en-US" sz="1100" u="none" strike="noStrike">
                          <a:effectLst/>
                        </a:rPr>
                        <a:t>R1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10.0E+3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l-GR" sz="1100" u="none" strike="noStrike">
                          <a:effectLst/>
                        </a:rPr>
                        <a:t>Ω</a:t>
                      </a:r>
                      <a:endParaRPr lang="el-GR" sz="1100" b="0"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r" fontAlgn="b"/>
                      <a:r>
                        <a:rPr lang="en-US" sz="1100" u="none" strike="noStrike">
                          <a:effectLst/>
                        </a:rPr>
                        <a:t>R2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10.0E+3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l-GR" sz="1100" u="none" strike="noStrike">
                          <a:effectLst/>
                        </a:rPr>
                        <a:t>Ω</a:t>
                      </a:r>
                      <a:endParaRPr lang="el-GR" sz="1100" b="0"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r" fontAlgn="b"/>
                      <a:r>
                        <a:rPr lang="en-US" sz="1100" u="none" strike="noStrike">
                          <a:effectLst/>
                        </a:rPr>
                        <a:t>R3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25.0E+3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l-GR" sz="1100" u="none" strike="noStrike">
                          <a:effectLst/>
                        </a:rPr>
                        <a:t>Ω</a:t>
                      </a:r>
                      <a:endParaRPr lang="el-GR" sz="1100" b="0"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r" fontAlgn="b"/>
                      <a:r>
                        <a:rPr lang="en-US" sz="1100" u="none" strike="noStrike">
                          <a:effectLst/>
                        </a:rPr>
                        <a:t>Rt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17.1E+3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l-GR" sz="1100" u="none" strike="noStrike" dirty="0">
                          <a:effectLst/>
                        </a:rPr>
                        <a:t>Ω</a:t>
                      </a:r>
                      <a:endParaRPr lang="el-GR" sz="1100" b="0" i="0" u="none" strike="noStrike" dirty="0">
                        <a:solidFill>
                          <a:srgbClr val="000000"/>
                        </a:solidFill>
                        <a:effectLst/>
                        <a:latin typeface="Calibri" panose="020F0502020204030204" pitchFamily="34" charset="0"/>
                      </a:endParaRPr>
                    </a:p>
                  </a:txBody>
                  <a:tcPr marL="9525" marR="9525" marT="9525" marB="0" anchor="b"/>
                </a:tc>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1541824653"/>
              </p:ext>
            </p:extLst>
          </p:nvPr>
        </p:nvGraphicFramePr>
        <p:xfrm>
          <a:off x="3031525" y="5826297"/>
          <a:ext cx="1474572" cy="916305"/>
        </p:xfrm>
        <a:graphic>
          <a:graphicData uri="http://schemas.openxmlformats.org/drawingml/2006/table">
            <a:tbl>
              <a:tblPr>
                <a:tableStyleId>{5C22544A-7EE6-4342-B048-85BDC9FD1C3A}</a:tableStyleId>
              </a:tblPr>
              <a:tblGrid>
                <a:gridCol w="491524"/>
                <a:gridCol w="491524"/>
                <a:gridCol w="491524"/>
              </a:tblGrid>
              <a:tr h="190500">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Circuit 4</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r" fontAlgn="b"/>
                      <a:r>
                        <a:rPr lang="en-US" sz="1100" u="none" strike="noStrike">
                          <a:effectLst/>
                        </a:rPr>
                        <a:t>R1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10.0E+3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l-GR" sz="1100" u="none" strike="noStrike">
                          <a:effectLst/>
                        </a:rPr>
                        <a:t>Ω</a:t>
                      </a:r>
                      <a:endParaRPr lang="el-GR" sz="1100" b="0" i="0" u="none" strike="noStrike">
                        <a:solidFill>
                          <a:srgbClr val="000000"/>
                        </a:solidFill>
                        <a:effectLst/>
                        <a:latin typeface="Calibri" panose="020F0502020204030204" pitchFamily="34" charset="0"/>
                      </a:endParaRPr>
                    </a:p>
                  </a:txBody>
                  <a:tcPr marL="9525" marR="9525" marT="9525" marB="0" anchor="b"/>
                </a:tc>
              </a:tr>
              <a:tr h="190500">
                <a:tc>
                  <a:txBody>
                    <a:bodyPr/>
                    <a:lstStyle/>
                    <a:p>
                      <a:pPr algn="r" fontAlgn="b"/>
                      <a:r>
                        <a:rPr lang="en-US" sz="1100" u="none" strike="noStrike">
                          <a:effectLst/>
                        </a:rPr>
                        <a:t>R2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7.1E+3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l-GR" sz="1100" u="none" strike="noStrike" dirty="0">
                          <a:effectLst/>
                        </a:rPr>
                        <a:t>Ω</a:t>
                      </a:r>
                      <a:endParaRPr lang="el-GR" sz="1100" b="0" i="0" u="none" strike="noStrike" dirty="0">
                        <a:solidFill>
                          <a:srgbClr val="000000"/>
                        </a:solidFill>
                        <a:effectLst/>
                        <a:latin typeface="Calibri" panose="020F0502020204030204" pitchFamily="34" charset="0"/>
                      </a:endParaRPr>
                    </a:p>
                  </a:txBody>
                  <a:tcPr marL="9525" marR="9525" marT="9525" marB="0" anchor="b"/>
                </a:tc>
              </a:tr>
              <a:tr h="190500">
                <a:tc>
                  <a:txBody>
                    <a:bodyPr/>
                    <a:lstStyle/>
                    <a:p>
                      <a:pPr algn="r" fontAlgn="b"/>
                      <a:r>
                        <a:rPr lang="en-US" sz="1100" u="none" strike="noStrike">
                          <a:effectLst/>
                        </a:rPr>
                        <a:t>Rt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17.1E+3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l-GR" sz="1100" u="none" strike="noStrike" dirty="0">
                          <a:effectLst/>
                        </a:rPr>
                        <a:t>Ω</a:t>
                      </a:r>
                      <a:endParaRPr lang="el-GR" sz="1100" b="0" i="0" u="none" strike="noStrike" dirty="0">
                        <a:solidFill>
                          <a:srgbClr val="000000"/>
                        </a:solidFill>
                        <a:effectLst/>
                        <a:latin typeface="Calibri" panose="020F0502020204030204" pitchFamily="34" charset="0"/>
                      </a:endParaRPr>
                    </a:p>
                  </a:txBody>
                  <a:tcPr marL="9525" marR="9525" marT="9525" marB="0" anchor="b"/>
                </a:tc>
              </a:tr>
            </a:tbl>
          </a:graphicData>
        </a:graphic>
      </p:graphicFrame>
      <p:pic>
        <p:nvPicPr>
          <p:cNvPr id="15" name="Picture 14"/>
          <p:cNvPicPr>
            <a:picLocks noChangeAspect="1"/>
          </p:cNvPicPr>
          <p:nvPr/>
        </p:nvPicPr>
        <p:blipFill>
          <a:blip r:embed="rId3"/>
          <a:stretch>
            <a:fillRect/>
          </a:stretch>
        </p:blipFill>
        <p:spPr>
          <a:xfrm>
            <a:off x="290221" y="3614654"/>
            <a:ext cx="1090904" cy="979016"/>
          </a:xfrm>
          <a:prstGeom prst="rect">
            <a:avLst/>
          </a:prstGeom>
        </p:spPr>
      </p:pic>
      <p:pic>
        <p:nvPicPr>
          <p:cNvPr id="16" name="Picture 15"/>
          <p:cNvPicPr>
            <a:picLocks noChangeAspect="1"/>
          </p:cNvPicPr>
          <p:nvPr/>
        </p:nvPicPr>
        <p:blipFill>
          <a:blip r:embed="rId4"/>
          <a:stretch>
            <a:fillRect/>
          </a:stretch>
        </p:blipFill>
        <p:spPr>
          <a:xfrm>
            <a:off x="223533" y="2009002"/>
            <a:ext cx="1185830" cy="1048523"/>
          </a:xfrm>
          <a:prstGeom prst="rect">
            <a:avLst/>
          </a:prstGeom>
        </p:spPr>
      </p:pic>
      <p:pic>
        <p:nvPicPr>
          <p:cNvPr id="17" name="Picture 16"/>
          <p:cNvPicPr>
            <a:picLocks noChangeAspect="1"/>
          </p:cNvPicPr>
          <p:nvPr/>
        </p:nvPicPr>
        <p:blipFill>
          <a:blip r:embed="rId5"/>
          <a:stretch>
            <a:fillRect/>
          </a:stretch>
        </p:blipFill>
        <p:spPr>
          <a:xfrm>
            <a:off x="7833722" y="1982770"/>
            <a:ext cx="1081678" cy="949899"/>
          </a:xfrm>
          <a:prstGeom prst="rect">
            <a:avLst/>
          </a:prstGeom>
        </p:spPr>
      </p:pic>
      <p:pic>
        <p:nvPicPr>
          <p:cNvPr id="18" name="Picture 17"/>
          <p:cNvPicPr>
            <a:picLocks noChangeAspect="1"/>
          </p:cNvPicPr>
          <p:nvPr/>
        </p:nvPicPr>
        <p:blipFill>
          <a:blip r:embed="rId6"/>
          <a:stretch>
            <a:fillRect/>
          </a:stretch>
        </p:blipFill>
        <p:spPr>
          <a:xfrm>
            <a:off x="6497801" y="3614654"/>
            <a:ext cx="1108426" cy="979016"/>
          </a:xfrm>
          <a:prstGeom prst="rect">
            <a:avLst/>
          </a:prstGeom>
        </p:spPr>
      </p:pic>
    </p:spTree>
    <p:extLst>
      <p:ext uri="{BB962C8B-B14F-4D97-AF65-F5344CB8AC3E}">
        <p14:creationId xmlns:p14="http://schemas.microsoft.com/office/powerpoint/2010/main" val="2618757262"/>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395" y="0"/>
            <a:ext cx="10018713" cy="1752599"/>
          </a:xfrm>
        </p:spPr>
        <p:txBody>
          <a:bodyPr/>
          <a:lstStyle/>
          <a:p>
            <a:r>
              <a:rPr lang="en-US" dirty="0" smtClean="0"/>
              <a:t>Other Work</a:t>
            </a:r>
            <a:endParaRPr lang="en-US" dirty="0"/>
          </a:p>
        </p:txBody>
      </p:sp>
      <p:sp>
        <p:nvSpPr>
          <p:cNvPr id="6" name="Footer Placeholder 3"/>
          <p:cNvSpPr>
            <a:spLocks noGrp="1"/>
          </p:cNvSpPr>
          <p:nvPr>
            <p:ph type="ftr" sz="quarter" idx="11"/>
          </p:nvPr>
        </p:nvSpPr>
        <p:spPr>
          <a:xfrm>
            <a:off x="2572279" y="6569075"/>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51856" y="6552931"/>
            <a:ext cx="551167" cy="365125"/>
          </a:xfrm>
        </p:spPr>
        <p:txBody>
          <a:bodyPr/>
          <a:lstStyle/>
          <a:p>
            <a:r>
              <a:rPr lang="en-US" dirty="0" smtClean="0"/>
              <a:t>90</a:t>
            </a:r>
            <a:endParaRPr lang="en-US" dirty="0"/>
          </a:p>
        </p:txBody>
      </p:sp>
      <p:sp>
        <p:nvSpPr>
          <p:cNvPr id="14" name="Content Placeholder 2"/>
          <p:cNvSpPr>
            <a:spLocks noGrp="1"/>
          </p:cNvSpPr>
          <p:nvPr>
            <p:ph idx="1"/>
          </p:nvPr>
        </p:nvSpPr>
        <p:spPr>
          <a:xfrm>
            <a:off x="4964373" y="400049"/>
            <a:ext cx="3771900" cy="1914525"/>
          </a:xfrm>
        </p:spPr>
        <p:txBody>
          <a:bodyPr>
            <a:normAutofit/>
          </a:bodyPr>
          <a:lstStyle/>
          <a:p>
            <a:pPr marL="0" indent="0">
              <a:buNone/>
            </a:pPr>
            <a:r>
              <a:rPr lang="en-US" dirty="0" smtClean="0"/>
              <a:t>Lecture 6 Slide 11b</a:t>
            </a:r>
          </a:p>
        </p:txBody>
      </p:sp>
      <p:pic>
        <p:nvPicPr>
          <p:cNvPr id="8" name="Picture 7"/>
          <p:cNvPicPr>
            <a:picLocks noChangeAspect="1"/>
          </p:cNvPicPr>
          <p:nvPr/>
        </p:nvPicPr>
        <p:blipFill>
          <a:blip r:embed="rId2"/>
          <a:stretch>
            <a:fillRect/>
          </a:stretch>
        </p:blipFill>
        <p:spPr>
          <a:xfrm>
            <a:off x="581025" y="1635270"/>
            <a:ext cx="10858500" cy="4542500"/>
          </a:xfrm>
          <a:prstGeom prst="rect">
            <a:avLst/>
          </a:prstGeom>
        </p:spPr>
      </p:pic>
    </p:spTree>
    <p:extLst>
      <p:ext uri="{BB962C8B-B14F-4D97-AF65-F5344CB8AC3E}">
        <p14:creationId xmlns:p14="http://schemas.microsoft.com/office/powerpoint/2010/main" val="180505854"/>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395" y="0"/>
            <a:ext cx="10018713" cy="1752599"/>
          </a:xfrm>
        </p:spPr>
        <p:txBody>
          <a:bodyPr/>
          <a:lstStyle/>
          <a:p>
            <a:r>
              <a:rPr lang="en-US" dirty="0" smtClean="0"/>
              <a:t>Other Work</a:t>
            </a:r>
            <a:endParaRPr lang="en-US" dirty="0"/>
          </a:p>
        </p:txBody>
      </p:sp>
      <p:sp>
        <p:nvSpPr>
          <p:cNvPr id="6" name="Footer Placeholder 3"/>
          <p:cNvSpPr>
            <a:spLocks noGrp="1"/>
          </p:cNvSpPr>
          <p:nvPr>
            <p:ph type="ftr" sz="quarter" idx="11"/>
          </p:nvPr>
        </p:nvSpPr>
        <p:spPr>
          <a:xfrm>
            <a:off x="2572279" y="6569075"/>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51856" y="6552931"/>
            <a:ext cx="551167" cy="365125"/>
          </a:xfrm>
        </p:spPr>
        <p:txBody>
          <a:bodyPr/>
          <a:lstStyle/>
          <a:p>
            <a:r>
              <a:rPr lang="en-US" dirty="0" smtClean="0"/>
              <a:t>91</a:t>
            </a:r>
            <a:endParaRPr lang="en-US" dirty="0"/>
          </a:p>
        </p:txBody>
      </p:sp>
      <p:sp>
        <p:nvSpPr>
          <p:cNvPr id="14" name="Content Placeholder 2"/>
          <p:cNvSpPr>
            <a:spLocks noGrp="1"/>
          </p:cNvSpPr>
          <p:nvPr>
            <p:ph idx="1"/>
          </p:nvPr>
        </p:nvSpPr>
        <p:spPr>
          <a:xfrm>
            <a:off x="4964373" y="400049"/>
            <a:ext cx="3771900" cy="1914525"/>
          </a:xfrm>
        </p:spPr>
        <p:txBody>
          <a:bodyPr>
            <a:normAutofit/>
          </a:bodyPr>
          <a:lstStyle/>
          <a:p>
            <a:pPr marL="0" indent="0">
              <a:buNone/>
            </a:pPr>
            <a:r>
              <a:rPr lang="en-US" dirty="0" smtClean="0"/>
              <a:t>Lecture 11 Slide 18</a:t>
            </a:r>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6413" y="1804988"/>
            <a:ext cx="8053387" cy="43831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94148754"/>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395" y="0"/>
            <a:ext cx="10018713" cy="1752599"/>
          </a:xfrm>
        </p:spPr>
        <p:txBody>
          <a:bodyPr/>
          <a:lstStyle/>
          <a:p>
            <a:r>
              <a:rPr lang="en-US" dirty="0" smtClean="0"/>
              <a:t>Other Work</a:t>
            </a:r>
            <a:endParaRPr lang="en-US" dirty="0"/>
          </a:p>
        </p:txBody>
      </p:sp>
      <p:sp>
        <p:nvSpPr>
          <p:cNvPr id="6" name="Footer Placeholder 3"/>
          <p:cNvSpPr>
            <a:spLocks noGrp="1"/>
          </p:cNvSpPr>
          <p:nvPr>
            <p:ph type="ftr" sz="quarter" idx="11"/>
          </p:nvPr>
        </p:nvSpPr>
        <p:spPr>
          <a:xfrm>
            <a:off x="2572279" y="6569075"/>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51856" y="6552931"/>
            <a:ext cx="551167" cy="365125"/>
          </a:xfrm>
        </p:spPr>
        <p:txBody>
          <a:bodyPr/>
          <a:lstStyle/>
          <a:p>
            <a:r>
              <a:rPr lang="en-US" dirty="0" smtClean="0"/>
              <a:t>92</a:t>
            </a:r>
            <a:endParaRPr lang="en-US" dirty="0"/>
          </a:p>
        </p:txBody>
      </p:sp>
      <p:sp>
        <p:nvSpPr>
          <p:cNvPr id="14" name="Content Placeholder 2"/>
          <p:cNvSpPr>
            <a:spLocks noGrp="1"/>
          </p:cNvSpPr>
          <p:nvPr>
            <p:ph idx="1"/>
          </p:nvPr>
        </p:nvSpPr>
        <p:spPr>
          <a:xfrm>
            <a:off x="4964373" y="400049"/>
            <a:ext cx="3771900" cy="1914525"/>
          </a:xfrm>
        </p:spPr>
        <p:txBody>
          <a:bodyPr>
            <a:normAutofit/>
          </a:bodyPr>
          <a:lstStyle/>
          <a:p>
            <a:pPr marL="0" indent="0">
              <a:buNone/>
            </a:pPr>
            <a:r>
              <a:rPr lang="en-US" dirty="0" smtClean="0"/>
              <a:t>Lecture 11 Slide 20</a:t>
            </a:r>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0625" y="1576388"/>
            <a:ext cx="3733800" cy="48300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57825" y="2062163"/>
            <a:ext cx="2076450" cy="2733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53602240"/>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395" y="0"/>
            <a:ext cx="10018713" cy="1752599"/>
          </a:xfrm>
        </p:spPr>
        <p:txBody>
          <a:bodyPr/>
          <a:lstStyle/>
          <a:p>
            <a:r>
              <a:rPr lang="en-US" dirty="0" smtClean="0"/>
              <a:t>Other Work</a:t>
            </a:r>
            <a:endParaRPr lang="en-US" dirty="0"/>
          </a:p>
        </p:txBody>
      </p:sp>
      <p:sp>
        <p:nvSpPr>
          <p:cNvPr id="6" name="Footer Placeholder 3"/>
          <p:cNvSpPr>
            <a:spLocks noGrp="1"/>
          </p:cNvSpPr>
          <p:nvPr>
            <p:ph type="ftr" sz="quarter" idx="11"/>
          </p:nvPr>
        </p:nvSpPr>
        <p:spPr>
          <a:xfrm>
            <a:off x="2572279" y="6569075"/>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51856" y="6552931"/>
            <a:ext cx="551167" cy="365125"/>
          </a:xfrm>
        </p:spPr>
        <p:txBody>
          <a:bodyPr/>
          <a:lstStyle/>
          <a:p>
            <a:r>
              <a:rPr lang="en-US" dirty="0" smtClean="0"/>
              <a:t>93</a:t>
            </a:r>
            <a:endParaRPr lang="en-US" dirty="0"/>
          </a:p>
        </p:txBody>
      </p:sp>
      <p:sp>
        <p:nvSpPr>
          <p:cNvPr id="14" name="Content Placeholder 2"/>
          <p:cNvSpPr>
            <a:spLocks noGrp="1"/>
          </p:cNvSpPr>
          <p:nvPr>
            <p:ph idx="1"/>
          </p:nvPr>
        </p:nvSpPr>
        <p:spPr>
          <a:xfrm>
            <a:off x="4964373" y="400049"/>
            <a:ext cx="3771900" cy="1914525"/>
          </a:xfrm>
        </p:spPr>
        <p:txBody>
          <a:bodyPr>
            <a:normAutofit/>
          </a:bodyPr>
          <a:lstStyle/>
          <a:p>
            <a:pPr marL="0" indent="0">
              <a:buNone/>
            </a:pPr>
            <a:r>
              <a:rPr lang="en-US" dirty="0" smtClean="0"/>
              <a:t>Lecture 14 Slide 5</a:t>
            </a:r>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799" y="1457324"/>
            <a:ext cx="3705225" cy="4798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95950" y="1776413"/>
            <a:ext cx="5276850" cy="429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02613148"/>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395" y="0"/>
            <a:ext cx="10018713" cy="1752599"/>
          </a:xfrm>
        </p:spPr>
        <p:txBody>
          <a:bodyPr/>
          <a:lstStyle/>
          <a:p>
            <a:r>
              <a:rPr lang="en-US" dirty="0" smtClean="0"/>
              <a:t>Other Work</a:t>
            </a:r>
            <a:endParaRPr lang="en-US" dirty="0"/>
          </a:p>
        </p:txBody>
      </p:sp>
      <p:sp>
        <p:nvSpPr>
          <p:cNvPr id="6" name="Footer Placeholder 3"/>
          <p:cNvSpPr>
            <a:spLocks noGrp="1"/>
          </p:cNvSpPr>
          <p:nvPr>
            <p:ph type="ftr" sz="quarter" idx="11"/>
          </p:nvPr>
        </p:nvSpPr>
        <p:spPr>
          <a:xfrm>
            <a:off x="2572279" y="6569075"/>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51856" y="6552931"/>
            <a:ext cx="551167" cy="365125"/>
          </a:xfrm>
        </p:spPr>
        <p:txBody>
          <a:bodyPr/>
          <a:lstStyle/>
          <a:p>
            <a:r>
              <a:rPr lang="en-US" dirty="0" smtClean="0"/>
              <a:t>94</a:t>
            </a:r>
            <a:endParaRPr lang="en-US" dirty="0"/>
          </a:p>
        </p:txBody>
      </p:sp>
      <p:sp>
        <p:nvSpPr>
          <p:cNvPr id="14" name="Content Placeholder 2"/>
          <p:cNvSpPr>
            <a:spLocks noGrp="1"/>
          </p:cNvSpPr>
          <p:nvPr>
            <p:ph idx="1"/>
          </p:nvPr>
        </p:nvSpPr>
        <p:spPr>
          <a:xfrm>
            <a:off x="4964373" y="400049"/>
            <a:ext cx="3771900" cy="1914525"/>
          </a:xfrm>
        </p:spPr>
        <p:txBody>
          <a:bodyPr>
            <a:normAutofit/>
          </a:bodyPr>
          <a:lstStyle/>
          <a:p>
            <a:pPr marL="0" indent="0">
              <a:buNone/>
            </a:pPr>
            <a:r>
              <a:rPr lang="en-US" dirty="0" smtClean="0"/>
              <a:t>Lecture 14 Slide 5a</a:t>
            </a:r>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1074" y="1652588"/>
            <a:ext cx="3400425" cy="46602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43538" y="1785938"/>
            <a:ext cx="5286375" cy="425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62805605"/>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395" y="0"/>
            <a:ext cx="10018713" cy="1752599"/>
          </a:xfrm>
        </p:spPr>
        <p:txBody>
          <a:bodyPr/>
          <a:lstStyle/>
          <a:p>
            <a:r>
              <a:rPr lang="en-US" dirty="0" smtClean="0"/>
              <a:t>Other Work</a:t>
            </a:r>
            <a:endParaRPr lang="en-US" dirty="0"/>
          </a:p>
        </p:txBody>
      </p:sp>
      <p:sp>
        <p:nvSpPr>
          <p:cNvPr id="6" name="Footer Placeholder 3"/>
          <p:cNvSpPr>
            <a:spLocks noGrp="1"/>
          </p:cNvSpPr>
          <p:nvPr>
            <p:ph type="ftr" sz="quarter" idx="11"/>
          </p:nvPr>
        </p:nvSpPr>
        <p:spPr>
          <a:xfrm>
            <a:off x="2572279" y="6569075"/>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51856" y="6552931"/>
            <a:ext cx="551167" cy="365125"/>
          </a:xfrm>
        </p:spPr>
        <p:txBody>
          <a:bodyPr/>
          <a:lstStyle/>
          <a:p>
            <a:r>
              <a:rPr lang="en-US" dirty="0" smtClean="0"/>
              <a:t>95</a:t>
            </a:r>
            <a:endParaRPr lang="en-US" dirty="0"/>
          </a:p>
        </p:txBody>
      </p:sp>
      <p:sp>
        <p:nvSpPr>
          <p:cNvPr id="14" name="Content Placeholder 2"/>
          <p:cNvSpPr>
            <a:spLocks noGrp="1"/>
          </p:cNvSpPr>
          <p:nvPr>
            <p:ph idx="1"/>
          </p:nvPr>
        </p:nvSpPr>
        <p:spPr>
          <a:xfrm>
            <a:off x="4964373" y="400049"/>
            <a:ext cx="3771900" cy="1914525"/>
          </a:xfrm>
        </p:spPr>
        <p:txBody>
          <a:bodyPr>
            <a:normAutofit/>
          </a:bodyPr>
          <a:lstStyle/>
          <a:p>
            <a:pPr marL="0" indent="0">
              <a:buNone/>
            </a:pPr>
            <a:r>
              <a:rPr lang="en-US" dirty="0" smtClean="0"/>
              <a:t>Multisim Current</a:t>
            </a:r>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7188" y="1747838"/>
            <a:ext cx="5380914" cy="3967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5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00750" y="1747838"/>
            <a:ext cx="5873094" cy="3967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6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57737" y="1524000"/>
            <a:ext cx="2486025" cy="100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54522726"/>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395" y="0"/>
            <a:ext cx="10018713" cy="1752599"/>
          </a:xfrm>
        </p:spPr>
        <p:txBody>
          <a:bodyPr/>
          <a:lstStyle/>
          <a:p>
            <a:r>
              <a:rPr lang="en-US" dirty="0" smtClean="0"/>
              <a:t>Other Work</a:t>
            </a:r>
            <a:endParaRPr lang="en-US" dirty="0"/>
          </a:p>
        </p:txBody>
      </p:sp>
      <p:sp>
        <p:nvSpPr>
          <p:cNvPr id="6" name="Footer Placeholder 3"/>
          <p:cNvSpPr>
            <a:spLocks noGrp="1"/>
          </p:cNvSpPr>
          <p:nvPr>
            <p:ph type="ftr" sz="quarter" idx="11"/>
          </p:nvPr>
        </p:nvSpPr>
        <p:spPr>
          <a:xfrm>
            <a:off x="2572279" y="6569075"/>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51856" y="6552931"/>
            <a:ext cx="551167" cy="365125"/>
          </a:xfrm>
        </p:spPr>
        <p:txBody>
          <a:bodyPr/>
          <a:lstStyle/>
          <a:p>
            <a:r>
              <a:rPr lang="en-US" dirty="0"/>
              <a:t>9</a:t>
            </a:r>
            <a:r>
              <a:rPr lang="en-US" dirty="0" smtClean="0"/>
              <a:t>6</a:t>
            </a:r>
            <a:endParaRPr lang="en-US" dirty="0"/>
          </a:p>
        </p:txBody>
      </p:sp>
      <p:sp>
        <p:nvSpPr>
          <p:cNvPr id="14" name="Content Placeholder 2"/>
          <p:cNvSpPr>
            <a:spLocks noGrp="1"/>
          </p:cNvSpPr>
          <p:nvPr>
            <p:ph idx="1"/>
          </p:nvPr>
        </p:nvSpPr>
        <p:spPr>
          <a:xfrm>
            <a:off x="4964373" y="400049"/>
            <a:ext cx="3771900" cy="1914525"/>
          </a:xfrm>
        </p:spPr>
        <p:txBody>
          <a:bodyPr>
            <a:normAutofit/>
          </a:bodyPr>
          <a:lstStyle/>
          <a:p>
            <a:pPr marL="0" indent="0">
              <a:buNone/>
            </a:pPr>
            <a:r>
              <a:rPr lang="en-US" dirty="0" smtClean="0"/>
              <a:t>Ohms</a:t>
            </a:r>
          </a:p>
        </p:txBody>
      </p:sp>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4950" y="1681162"/>
            <a:ext cx="3600450" cy="42901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0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24538" y="2047874"/>
            <a:ext cx="5225939" cy="3819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0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2911" y="4361584"/>
            <a:ext cx="1704975" cy="160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0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9175" y="1681162"/>
            <a:ext cx="1752600"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1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81625" y="4024313"/>
            <a:ext cx="1752600" cy="1628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73050558"/>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395" y="0"/>
            <a:ext cx="10018713" cy="1752599"/>
          </a:xfrm>
        </p:spPr>
        <p:txBody>
          <a:bodyPr/>
          <a:lstStyle/>
          <a:p>
            <a:r>
              <a:rPr lang="en-US" dirty="0" smtClean="0"/>
              <a:t>Other Work</a:t>
            </a:r>
            <a:endParaRPr lang="en-US" dirty="0"/>
          </a:p>
        </p:txBody>
      </p:sp>
      <p:sp>
        <p:nvSpPr>
          <p:cNvPr id="6" name="Footer Placeholder 3"/>
          <p:cNvSpPr>
            <a:spLocks noGrp="1"/>
          </p:cNvSpPr>
          <p:nvPr>
            <p:ph type="ftr" sz="quarter" idx="11"/>
          </p:nvPr>
        </p:nvSpPr>
        <p:spPr>
          <a:xfrm>
            <a:off x="2572279" y="6569075"/>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51856" y="6552931"/>
            <a:ext cx="551167" cy="365125"/>
          </a:xfrm>
        </p:spPr>
        <p:txBody>
          <a:bodyPr/>
          <a:lstStyle/>
          <a:p>
            <a:r>
              <a:rPr lang="en-US" dirty="0" smtClean="0"/>
              <a:t>97</a:t>
            </a:r>
            <a:endParaRPr lang="en-US" dirty="0"/>
          </a:p>
        </p:txBody>
      </p:sp>
      <p:sp>
        <p:nvSpPr>
          <p:cNvPr id="14" name="Content Placeholder 2"/>
          <p:cNvSpPr>
            <a:spLocks noGrp="1"/>
          </p:cNvSpPr>
          <p:nvPr>
            <p:ph idx="1"/>
          </p:nvPr>
        </p:nvSpPr>
        <p:spPr>
          <a:xfrm>
            <a:off x="4964373" y="400049"/>
            <a:ext cx="3771900" cy="1914525"/>
          </a:xfrm>
        </p:spPr>
        <p:txBody>
          <a:bodyPr>
            <a:normAutofit/>
          </a:bodyPr>
          <a:lstStyle/>
          <a:p>
            <a:pPr marL="0" indent="0">
              <a:buNone/>
            </a:pPr>
            <a:r>
              <a:rPr lang="en-US" dirty="0" smtClean="0"/>
              <a:t>Week 7 First Circuit</a:t>
            </a:r>
          </a:p>
        </p:txBody>
      </p:sp>
      <p:pic>
        <p:nvPicPr>
          <p:cNvPr id="11" name="Picture 10"/>
          <p:cNvPicPr>
            <a:picLocks noChangeAspect="1"/>
          </p:cNvPicPr>
          <p:nvPr/>
        </p:nvPicPr>
        <p:blipFill>
          <a:blip r:embed="rId2"/>
          <a:stretch>
            <a:fillRect/>
          </a:stretch>
        </p:blipFill>
        <p:spPr>
          <a:xfrm>
            <a:off x="1314450" y="1761161"/>
            <a:ext cx="10019756" cy="4251688"/>
          </a:xfrm>
          <a:prstGeom prst="rect">
            <a:avLst/>
          </a:prstGeom>
        </p:spPr>
      </p:pic>
    </p:spTree>
    <p:extLst>
      <p:ext uri="{BB962C8B-B14F-4D97-AF65-F5344CB8AC3E}">
        <p14:creationId xmlns:p14="http://schemas.microsoft.com/office/powerpoint/2010/main" val="4206216354"/>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395" y="0"/>
            <a:ext cx="10018713" cy="1752599"/>
          </a:xfrm>
        </p:spPr>
        <p:txBody>
          <a:bodyPr/>
          <a:lstStyle/>
          <a:p>
            <a:r>
              <a:rPr lang="en-US" dirty="0" smtClean="0"/>
              <a:t>Other Work</a:t>
            </a:r>
            <a:endParaRPr lang="en-US" dirty="0"/>
          </a:p>
        </p:txBody>
      </p:sp>
      <p:sp>
        <p:nvSpPr>
          <p:cNvPr id="6" name="Footer Placeholder 3"/>
          <p:cNvSpPr>
            <a:spLocks noGrp="1"/>
          </p:cNvSpPr>
          <p:nvPr>
            <p:ph type="ftr" sz="quarter" idx="11"/>
          </p:nvPr>
        </p:nvSpPr>
        <p:spPr>
          <a:xfrm>
            <a:off x="2572279" y="6569075"/>
            <a:ext cx="7084177" cy="365125"/>
          </a:xfrm>
        </p:spPr>
        <p:txBody>
          <a:bodyPr/>
          <a:lstStyle/>
          <a:p>
            <a:r>
              <a:rPr lang="en-US" dirty="0" smtClean="0"/>
              <a:t>EECT 111 Lab Notebook</a:t>
            </a:r>
            <a:endParaRPr lang="en-US" dirty="0"/>
          </a:p>
        </p:txBody>
      </p:sp>
      <p:sp>
        <p:nvSpPr>
          <p:cNvPr id="7" name="Slide Number Placeholder 4"/>
          <p:cNvSpPr>
            <a:spLocks noGrp="1"/>
          </p:cNvSpPr>
          <p:nvPr>
            <p:ph type="sldNum" sz="quarter" idx="12"/>
          </p:nvPr>
        </p:nvSpPr>
        <p:spPr>
          <a:xfrm>
            <a:off x="10951856" y="6552931"/>
            <a:ext cx="551167" cy="365125"/>
          </a:xfrm>
        </p:spPr>
        <p:txBody>
          <a:bodyPr/>
          <a:lstStyle/>
          <a:p>
            <a:r>
              <a:rPr lang="en-US" dirty="0" smtClean="0"/>
              <a:t>98</a:t>
            </a:r>
            <a:endParaRPr lang="en-US" dirty="0"/>
          </a:p>
        </p:txBody>
      </p:sp>
      <p:sp>
        <p:nvSpPr>
          <p:cNvPr id="14" name="Content Placeholder 2"/>
          <p:cNvSpPr>
            <a:spLocks noGrp="1"/>
          </p:cNvSpPr>
          <p:nvPr>
            <p:ph idx="1"/>
          </p:nvPr>
        </p:nvSpPr>
        <p:spPr>
          <a:xfrm>
            <a:off x="4964373" y="400049"/>
            <a:ext cx="3771900" cy="1914525"/>
          </a:xfrm>
        </p:spPr>
        <p:txBody>
          <a:bodyPr>
            <a:normAutofit/>
          </a:bodyPr>
          <a:lstStyle/>
          <a:p>
            <a:pPr marL="0" indent="0">
              <a:buNone/>
            </a:pPr>
            <a:r>
              <a:rPr lang="en-US" dirty="0" smtClean="0"/>
              <a:t>Week 12</a:t>
            </a:r>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399" y="1957388"/>
            <a:ext cx="4833617" cy="3471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53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4113" y="1643062"/>
            <a:ext cx="5153025" cy="446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27443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Parallax">
      <a:dk1>
        <a:sysClr val="windowText" lastClr="000000"/>
      </a:dk1>
      <a:lt1>
        <a:sysClr val="window" lastClr="FFFFFF"/>
      </a:lt1>
      <a:dk2>
        <a:srgbClr val="212121"/>
      </a:dk2>
      <a:lt2>
        <a:srgbClr val="CDD0D1"/>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Parallax">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docProps/app.xml><?xml version="1.0" encoding="utf-8"?>
<Properties xmlns="http://schemas.openxmlformats.org/officeDocument/2006/extended-properties" xmlns:vt="http://schemas.openxmlformats.org/officeDocument/2006/docPropsVTypes">
  <Template>Parallax</Template>
  <TotalTime>791</TotalTime>
  <Words>3848</Words>
  <Application>Microsoft Office PowerPoint</Application>
  <PresentationFormat>Widescreen</PresentationFormat>
  <Paragraphs>881</Paragraphs>
  <Slides>105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105</vt:i4>
      </vt:variant>
    </vt:vector>
  </HeadingPairs>
  <TitlesOfParts>
    <vt:vector size="109" baseType="lpstr">
      <vt:lpstr>Arial</vt:lpstr>
      <vt:lpstr>Calibri</vt:lpstr>
      <vt:lpstr>Corbel</vt:lpstr>
      <vt:lpstr>Parallax</vt:lpstr>
      <vt:lpstr>EECT 111 Lab Notebook</vt:lpstr>
      <vt:lpstr>Table of Contents</vt:lpstr>
      <vt:lpstr>Table of Contents Cont.</vt:lpstr>
      <vt:lpstr>Lab 1 – Resistor Variability</vt:lpstr>
      <vt:lpstr>Lab 1 – Resistor Variability</vt:lpstr>
      <vt:lpstr>Lab 1 – Resistor Variability</vt:lpstr>
      <vt:lpstr>Lab 1 – Resistor Variability</vt:lpstr>
      <vt:lpstr>Lab 1 – Resistor Variability</vt:lpstr>
      <vt:lpstr>Lab 1 – Resistor Variability</vt:lpstr>
      <vt:lpstr>Lab 2 – Reading and Sorting Resistors</vt:lpstr>
      <vt:lpstr>Lab 2 – Reading and Sorting Resistors</vt:lpstr>
      <vt:lpstr>Lab 2 – Reading and Sorting Resistors</vt:lpstr>
      <vt:lpstr>Lab 2 – Reading and Sorting Resistors</vt:lpstr>
      <vt:lpstr>PowerPoint Presentation</vt:lpstr>
      <vt:lpstr>Lab 3 – Series Resistors</vt:lpstr>
      <vt:lpstr>Lab 3 – Series Resistors</vt:lpstr>
      <vt:lpstr>Lab 3 – Series Resistors</vt:lpstr>
      <vt:lpstr>Lab 3 – Series Resistors</vt:lpstr>
      <vt:lpstr>Lab 3 – Series Resistors</vt:lpstr>
      <vt:lpstr>PowerPoint Presentation</vt:lpstr>
      <vt:lpstr>Lab 4 – Black Box Design 1</vt:lpstr>
      <vt:lpstr>Lab 4 – Black Box Design 1</vt:lpstr>
      <vt:lpstr>Lab 4 – Black Box Design 1</vt:lpstr>
      <vt:lpstr>Lab 4 – Black Box Design 1</vt:lpstr>
      <vt:lpstr>Lab 4 – Black Box Design 1</vt:lpstr>
      <vt:lpstr>PowerPoint Presentation</vt:lpstr>
      <vt:lpstr>Lab 5 – MEMS Variable Resistor</vt:lpstr>
      <vt:lpstr>Lab 6 – Black Box Design 2</vt:lpstr>
      <vt:lpstr>Lab 6 – Black Box Design 2</vt:lpstr>
      <vt:lpstr>Lab 6 – Black Box Design 2</vt:lpstr>
      <vt:lpstr>Lab 6 – Black Box Design 2</vt:lpstr>
      <vt:lpstr>Lab 6 – Black Box Design 2</vt:lpstr>
      <vt:lpstr>PowerPoint Presentation</vt:lpstr>
      <vt:lpstr>Lab 7 – 4 Resistor Parallel Circuit </vt:lpstr>
      <vt:lpstr>Lab 7 – Resistor Parallel Circuit</vt:lpstr>
      <vt:lpstr>Lab 7 – Resistor Parallel Circuit</vt:lpstr>
      <vt:lpstr>Lab 7 – Resistor Parallel Circuit</vt:lpstr>
      <vt:lpstr>Lab 7 – Resistor Parallel Circuit</vt:lpstr>
      <vt:lpstr>PowerPoint Presentation</vt:lpstr>
      <vt:lpstr>Lab 8 – Black Box Design 3</vt:lpstr>
      <vt:lpstr>Lab 8 – Black Box Design 3</vt:lpstr>
      <vt:lpstr>Lab 8 – Black Box Design 3</vt:lpstr>
      <vt:lpstr>Lab 8 – Black Box Design 3</vt:lpstr>
      <vt:lpstr>Lab 8 – Black Box Design 3</vt:lpstr>
      <vt:lpstr>PowerPoint Presentation</vt:lpstr>
      <vt:lpstr>Lab 9 – Series/Parallel Resistors</vt:lpstr>
      <vt:lpstr>Lab 9 – Series/Parallel Resistors</vt:lpstr>
      <vt:lpstr>Lab 9 – Series/Parallel Resistors</vt:lpstr>
      <vt:lpstr>Lab 9 – Series/Parallel Resistors</vt:lpstr>
      <vt:lpstr>Lab 9 – Series/Parallel Resistors</vt:lpstr>
      <vt:lpstr>Lab 9 – Series/Parallel Resistors</vt:lpstr>
      <vt:lpstr>Lab 9 – Series/Parallel Resistors</vt:lpstr>
      <vt:lpstr>Lab 9 – Series/Parallel Resistors</vt:lpstr>
      <vt:lpstr>PowerPoint Presentation</vt:lpstr>
      <vt:lpstr>Lab 10 – Series/Parallel Capacitors</vt:lpstr>
      <vt:lpstr>Lab 10 – Series/Parallel Capacitors</vt:lpstr>
      <vt:lpstr>Lab 10 – Series/Parallel Capacitors</vt:lpstr>
      <vt:lpstr>Lab 10 – Series/Parallel Capacitors</vt:lpstr>
      <vt:lpstr>Lab 10 – Series/Parallel Capacitors</vt:lpstr>
      <vt:lpstr>PowerPoint Presentation</vt:lpstr>
      <vt:lpstr>Lab 11 – RC Lab</vt:lpstr>
      <vt:lpstr>Lab 11 – RC Lab</vt:lpstr>
      <vt:lpstr>Lab 11 – RC Lab</vt:lpstr>
      <vt:lpstr>Lab 11 – RC Lab</vt:lpstr>
      <vt:lpstr>Lab 11 – RC Lab</vt:lpstr>
      <vt:lpstr>PowerPoint Presentation</vt:lpstr>
      <vt:lpstr>Lab 12 – Series/Parallel Inductors</vt:lpstr>
      <vt:lpstr>Lab 12 – Series/Parallel Inductors</vt:lpstr>
      <vt:lpstr>Lab 12 – Series/Parallel Inductors</vt:lpstr>
      <vt:lpstr>Lab 12 – Series/Parallel Inductors</vt:lpstr>
      <vt:lpstr>Lab 12 – Series/Parallel Inductors</vt:lpstr>
      <vt:lpstr>Lab 12 – Series/Parallel Inductors</vt:lpstr>
      <vt:lpstr>PowerPoint Presentation</vt:lpstr>
      <vt:lpstr>Lab 13 – RL Lab </vt:lpstr>
      <vt:lpstr>Lab 13 – RL Lab</vt:lpstr>
      <vt:lpstr>Lab 13 – RL Lab</vt:lpstr>
      <vt:lpstr>Lab 13 – RL Lab</vt:lpstr>
      <vt:lpstr>Lab 13 – RL Lab</vt:lpstr>
      <vt:lpstr>Lab 13 – RL Lab</vt:lpstr>
      <vt:lpstr>PowerPoint Presentation</vt:lpstr>
      <vt:lpstr>Other Work</vt:lpstr>
      <vt:lpstr>Other Work</vt:lpstr>
      <vt:lpstr>Other Work</vt:lpstr>
      <vt:lpstr>Other Work</vt:lpstr>
      <vt:lpstr>Other Work</vt:lpstr>
      <vt:lpstr>Other Work</vt:lpstr>
      <vt:lpstr>Other Work</vt:lpstr>
      <vt:lpstr>Other Work</vt:lpstr>
      <vt:lpstr>Other Work</vt:lpstr>
      <vt:lpstr>Other Work</vt:lpstr>
      <vt:lpstr>Other Work</vt:lpstr>
      <vt:lpstr>Other Work</vt:lpstr>
      <vt:lpstr>Other Work</vt:lpstr>
      <vt:lpstr>Other Work</vt:lpstr>
      <vt:lpstr>Other Work</vt:lpstr>
      <vt:lpstr>Other Work</vt:lpstr>
      <vt:lpstr>Other Work</vt:lpstr>
      <vt:lpstr>Other Work</vt:lpstr>
      <vt:lpstr>Other Work</vt:lpstr>
      <vt:lpstr>Other Work</vt:lpstr>
      <vt:lpstr>Other Work</vt:lpstr>
      <vt:lpstr>Other Work</vt:lpstr>
      <vt:lpstr>Other Work</vt:lpstr>
      <vt:lpstr>Other Work</vt:lpstr>
      <vt:lpstr>Other Work</vt:lpstr>
    </vt:vector>
  </TitlesOfParts>
  <Company>Ivy Tech Community College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EECT 111 Lab Notebook</dc:title>
  <dc:creator>Ivan Ernesto Cervantes</dc:creator>
  <cp:lastModifiedBy>Ivan Ernesto Cervantes</cp:lastModifiedBy>
  <cp:revision>55</cp:revision>
  <dcterms:created xsi:type="dcterms:W3CDTF">2015-12-10T23:39:38Z</dcterms:created>
  <dcterms:modified xsi:type="dcterms:W3CDTF">2015-12-18T01:19:02Z</dcterms:modified>
</cp:coreProperties>
</file>