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7"/>
  </p:notesMasterIdLst>
  <p:handoutMasterIdLst>
    <p:handoutMasterId r:id="rId148"/>
  </p:handoutMasterIdLst>
  <p:sldIdLst>
    <p:sldId id="256" r:id="rId2"/>
    <p:sldId id="257" r:id="rId3"/>
    <p:sldId id="269" r:id="rId4"/>
    <p:sldId id="263" r:id="rId5"/>
    <p:sldId id="258" r:id="rId6"/>
    <p:sldId id="260" r:id="rId7"/>
    <p:sldId id="271" r:id="rId8"/>
    <p:sldId id="273" r:id="rId9"/>
    <p:sldId id="270" r:id="rId10"/>
    <p:sldId id="272" r:id="rId11"/>
    <p:sldId id="261" r:id="rId12"/>
    <p:sldId id="264" r:id="rId13"/>
    <p:sldId id="274" r:id="rId14"/>
    <p:sldId id="267" r:id="rId15"/>
    <p:sldId id="275" r:id="rId16"/>
    <p:sldId id="276" r:id="rId17"/>
    <p:sldId id="277" r:id="rId18"/>
    <p:sldId id="278" r:id="rId19"/>
    <p:sldId id="279" r:id="rId20"/>
    <p:sldId id="280" r:id="rId21"/>
    <p:sldId id="281" r:id="rId22"/>
    <p:sldId id="282" r:id="rId23"/>
    <p:sldId id="283" r:id="rId24"/>
    <p:sldId id="284" r:id="rId25"/>
    <p:sldId id="268" r:id="rId26"/>
    <p:sldId id="285" r:id="rId27"/>
    <p:sldId id="286" r:id="rId28"/>
    <p:sldId id="287" r:id="rId29"/>
    <p:sldId id="306" r:id="rId30"/>
    <p:sldId id="307" r:id="rId31"/>
    <p:sldId id="308" r:id="rId32"/>
    <p:sldId id="293" r:id="rId33"/>
    <p:sldId id="294" r:id="rId34"/>
    <p:sldId id="288" r:id="rId35"/>
    <p:sldId id="289" r:id="rId36"/>
    <p:sldId id="290" r:id="rId37"/>
    <p:sldId id="291" r:id="rId38"/>
    <p:sldId id="292" r:id="rId39"/>
    <p:sldId id="295" r:id="rId40"/>
    <p:sldId id="391" r:id="rId41"/>
    <p:sldId id="392" r:id="rId42"/>
    <p:sldId id="393" r:id="rId43"/>
    <p:sldId id="401" r:id="rId44"/>
    <p:sldId id="402" r:id="rId45"/>
    <p:sldId id="400" r:id="rId46"/>
    <p:sldId id="296" r:id="rId47"/>
    <p:sldId id="297" r:id="rId48"/>
    <p:sldId id="298" r:id="rId49"/>
    <p:sldId id="299" r:id="rId50"/>
    <p:sldId id="300" r:id="rId51"/>
    <p:sldId id="301" r:id="rId52"/>
    <p:sldId id="302" r:id="rId53"/>
    <p:sldId id="303" r:id="rId54"/>
    <p:sldId id="304" r:id="rId55"/>
    <p:sldId id="305"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5" r:id="rId69"/>
    <p:sldId id="326" r:id="rId70"/>
    <p:sldId id="327" r:id="rId71"/>
    <p:sldId id="324" r:id="rId72"/>
    <p:sldId id="328" r:id="rId73"/>
    <p:sldId id="329" r:id="rId74"/>
    <p:sldId id="330" r:id="rId75"/>
    <p:sldId id="336" r:id="rId76"/>
    <p:sldId id="337" r:id="rId77"/>
    <p:sldId id="331" r:id="rId78"/>
    <p:sldId id="338" r:id="rId79"/>
    <p:sldId id="335" r:id="rId80"/>
    <p:sldId id="339" r:id="rId81"/>
    <p:sldId id="340" r:id="rId82"/>
    <p:sldId id="341" r:id="rId83"/>
    <p:sldId id="342" r:id="rId84"/>
    <p:sldId id="347" r:id="rId85"/>
    <p:sldId id="436" r:id="rId86"/>
    <p:sldId id="346" r:id="rId87"/>
    <p:sldId id="348" r:id="rId88"/>
    <p:sldId id="349" r:id="rId89"/>
    <p:sldId id="350" r:id="rId90"/>
    <p:sldId id="351" r:id="rId91"/>
    <p:sldId id="354" r:id="rId92"/>
    <p:sldId id="355" r:id="rId93"/>
    <p:sldId id="356" r:id="rId94"/>
    <p:sldId id="357" r:id="rId95"/>
    <p:sldId id="358" r:id="rId96"/>
    <p:sldId id="353" r:id="rId97"/>
    <p:sldId id="359" r:id="rId98"/>
    <p:sldId id="360" r:id="rId99"/>
    <p:sldId id="361" r:id="rId100"/>
    <p:sldId id="362" r:id="rId101"/>
    <p:sldId id="369" r:id="rId102"/>
    <p:sldId id="370" r:id="rId103"/>
    <p:sldId id="371" r:id="rId104"/>
    <p:sldId id="368" r:id="rId105"/>
    <p:sldId id="372" r:id="rId106"/>
    <p:sldId id="373" r:id="rId107"/>
    <p:sldId id="374" r:id="rId108"/>
    <p:sldId id="375" r:id="rId109"/>
    <p:sldId id="380" r:id="rId110"/>
    <p:sldId id="381" r:id="rId111"/>
    <p:sldId id="382" r:id="rId112"/>
    <p:sldId id="379" r:id="rId113"/>
    <p:sldId id="383" r:id="rId114"/>
    <p:sldId id="384" r:id="rId115"/>
    <p:sldId id="385" r:id="rId116"/>
    <p:sldId id="405" r:id="rId117"/>
    <p:sldId id="404" r:id="rId118"/>
    <p:sldId id="386" r:id="rId119"/>
    <p:sldId id="403" r:id="rId120"/>
    <p:sldId id="406" r:id="rId121"/>
    <p:sldId id="407" r:id="rId122"/>
    <p:sldId id="408" r:id="rId123"/>
    <p:sldId id="409" r:id="rId124"/>
    <p:sldId id="390" r:id="rId125"/>
    <p:sldId id="410" r:id="rId126"/>
    <p:sldId id="411" r:id="rId127"/>
    <p:sldId id="412" r:id="rId128"/>
    <p:sldId id="413" r:id="rId129"/>
    <p:sldId id="421" r:id="rId130"/>
    <p:sldId id="422" r:id="rId131"/>
    <p:sldId id="423" r:id="rId132"/>
    <p:sldId id="424" r:id="rId133"/>
    <p:sldId id="425" r:id="rId134"/>
    <p:sldId id="427" r:id="rId135"/>
    <p:sldId id="428" r:id="rId136"/>
    <p:sldId id="429" r:id="rId137"/>
    <p:sldId id="431" r:id="rId138"/>
    <p:sldId id="430" r:id="rId139"/>
    <p:sldId id="432" r:id="rId140"/>
    <p:sldId id="433" r:id="rId141"/>
    <p:sldId id="434" r:id="rId142"/>
    <p:sldId id="435" r:id="rId143"/>
    <p:sldId id="437" r:id="rId144"/>
    <p:sldId id="438" r:id="rId145"/>
    <p:sldId id="426" r:id="rId1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handoutMaster" Target="handoutMasters/handout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D5A421-635A-4267-A816-5F1397F512C1}" type="datetimeFigureOut">
              <a:rPr lang="en-US" smtClean="0"/>
              <a:t>5/6/2016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smtClean="0"/>
              <a:t>EECT 101 Lab Notebook</a:t>
            </a: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4FD20-257F-4FCA-AC75-43C3D2264818}" type="slidenum">
              <a:rPr lang="en-US" smtClean="0"/>
              <a:t>‹#›</a:t>
            </a:fld>
            <a:endParaRPr lang="en-US"/>
          </a:p>
        </p:txBody>
      </p:sp>
    </p:spTree>
    <p:extLst>
      <p:ext uri="{BB962C8B-B14F-4D97-AF65-F5344CB8AC3E}">
        <p14:creationId xmlns:p14="http://schemas.microsoft.com/office/powerpoint/2010/main" val="22681969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17B520-790F-48F8-918D-EF9E0739F45C}" type="datetimeFigureOut">
              <a:rPr lang="en-US" smtClean="0"/>
              <a:t>5/6/2016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smtClean="0"/>
              <a:t>EECT 101 Lab Notebook</a:t>
            </a: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2744A-C54B-4E84-AC36-D0A55A5BC28D}" type="slidenum">
              <a:rPr lang="en-US" smtClean="0"/>
              <a:t>‹#›</a:t>
            </a:fld>
            <a:endParaRPr lang="en-US"/>
          </a:p>
        </p:txBody>
      </p:sp>
    </p:spTree>
    <p:extLst>
      <p:ext uri="{BB962C8B-B14F-4D97-AF65-F5344CB8AC3E}">
        <p14:creationId xmlns:p14="http://schemas.microsoft.com/office/powerpoint/2010/main" val="32123740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E2744A-C54B-4E84-AC36-D0A55A5BC28D}" type="slidenum">
              <a:rPr lang="en-US" smtClean="0"/>
              <a:t>1</a:t>
            </a:fld>
            <a:endParaRPr lang="en-US"/>
          </a:p>
        </p:txBody>
      </p:sp>
      <p:sp>
        <p:nvSpPr>
          <p:cNvPr id="5" name="Footer Placeholder 4"/>
          <p:cNvSpPr>
            <a:spLocks noGrp="1"/>
          </p:cNvSpPr>
          <p:nvPr>
            <p:ph type="ftr" sz="quarter" idx="11"/>
          </p:nvPr>
        </p:nvSpPr>
        <p:spPr/>
        <p:txBody>
          <a:bodyPr/>
          <a:lstStyle/>
          <a:p>
            <a:r>
              <a:rPr lang="en-US" smtClean="0"/>
              <a:t>EECT 101 Lab Notebook</a:t>
            </a:r>
            <a:endParaRPr lang="en-US"/>
          </a:p>
        </p:txBody>
      </p:sp>
    </p:spTree>
    <p:extLst>
      <p:ext uri="{BB962C8B-B14F-4D97-AF65-F5344CB8AC3E}">
        <p14:creationId xmlns:p14="http://schemas.microsoft.com/office/powerpoint/2010/main" val="2511947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65</a:t>
            </a:fld>
            <a:endParaRPr lang="en-US"/>
          </a:p>
        </p:txBody>
      </p:sp>
    </p:spTree>
    <p:extLst>
      <p:ext uri="{BB962C8B-B14F-4D97-AF65-F5344CB8AC3E}">
        <p14:creationId xmlns:p14="http://schemas.microsoft.com/office/powerpoint/2010/main" val="972882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73</a:t>
            </a:fld>
            <a:endParaRPr lang="en-US"/>
          </a:p>
        </p:txBody>
      </p:sp>
    </p:spTree>
    <p:extLst>
      <p:ext uri="{BB962C8B-B14F-4D97-AF65-F5344CB8AC3E}">
        <p14:creationId xmlns:p14="http://schemas.microsoft.com/office/powerpoint/2010/main" val="1942692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81</a:t>
            </a:fld>
            <a:endParaRPr lang="en-US"/>
          </a:p>
        </p:txBody>
      </p:sp>
    </p:spTree>
    <p:extLst>
      <p:ext uri="{BB962C8B-B14F-4D97-AF65-F5344CB8AC3E}">
        <p14:creationId xmlns:p14="http://schemas.microsoft.com/office/powerpoint/2010/main" val="2551116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88</a:t>
            </a:fld>
            <a:endParaRPr lang="en-US"/>
          </a:p>
        </p:txBody>
      </p:sp>
    </p:spTree>
    <p:extLst>
      <p:ext uri="{BB962C8B-B14F-4D97-AF65-F5344CB8AC3E}">
        <p14:creationId xmlns:p14="http://schemas.microsoft.com/office/powerpoint/2010/main" val="1608608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98</a:t>
            </a:fld>
            <a:endParaRPr lang="en-US"/>
          </a:p>
        </p:txBody>
      </p:sp>
    </p:spTree>
    <p:extLst>
      <p:ext uri="{BB962C8B-B14F-4D97-AF65-F5344CB8AC3E}">
        <p14:creationId xmlns:p14="http://schemas.microsoft.com/office/powerpoint/2010/main" val="2721397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106</a:t>
            </a:fld>
            <a:endParaRPr lang="en-US"/>
          </a:p>
        </p:txBody>
      </p:sp>
    </p:spTree>
    <p:extLst>
      <p:ext uri="{BB962C8B-B14F-4D97-AF65-F5344CB8AC3E}">
        <p14:creationId xmlns:p14="http://schemas.microsoft.com/office/powerpoint/2010/main" val="2024038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114</a:t>
            </a:fld>
            <a:endParaRPr lang="en-US"/>
          </a:p>
        </p:txBody>
      </p:sp>
    </p:spTree>
    <p:extLst>
      <p:ext uri="{BB962C8B-B14F-4D97-AF65-F5344CB8AC3E}">
        <p14:creationId xmlns:p14="http://schemas.microsoft.com/office/powerpoint/2010/main" val="3188001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126</a:t>
            </a:fld>
            <a:endParaRPr lang="en-US"/>
          </a:p>
        </p:txBody>
      </p:sp>
    </p:spTree>
    <p:extLst>
      <p:ext uri="{BB962C8B-B14F-4D97-AF65-F5344CB8AC3E}">
        <p14:creationId xmlns:p14="http://schemas.microsoft.com/office/powerpoint/2010/main" val="2734164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131</a:t>
            </a:fld>
            <a:endParaRPr lang="en-US"/>
          </a:p>
        </p:txBody>
      </p:sp>
    </p:spTree>
    <p:extLst>
      <p:ext uri="{BB962C8B-B14F-4D97-AF65-F5344CB8AC3E}">
        <p14:creationId xmlns:p14="http://schemas.microsoft.com/office/powerpoint/2010/main" val="3631043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E2744A-C54B-4E84-AC36-D0A55A5BC28D}" type="slidenum">
              <a:rPr lang="en-US" smtClean="0"/>
              <a:t>2</a:t>
            </a:fld>
            <a:endParaRPr lang="en-US"/>
          </a:p>
        </p:txBody>
      </p:sp>
      <p:sp>
        <p:nvSpPr>
          <p:cNvPr id="5" name="Footer Placeholder 4"/>
          <p:cNvSpPr>
            <a:spLocks noGrp="1"/>
          </p:cNvSpPr>
          <p:nvPr>
            <p:ph type="ftr" sz="quarter" idx="11"/>
          </p:nvPr>
        </p:nvSpPr>
        <p:spPr/>
        <p:txBody>
          <a:bodyPr/>
          <a:lstStyle/>
          <a:p>
            <a:r>
              <a:rPr lang="en-US" smtClean="0"/>
              <a:t>EECT 101 Lab Notebook</a:t>
            </a:r>
            <a:endParaRPr lang="en-US"/>
          </a:p>
        </p:txBody>
      </p:sp>
    </p:spTree>
    <p:extLst>
      <p:ext uri="{BB962C8B-B14F-4D97-AF65-F5344CB8AC3E}">
        <p14:creationId xmlns:p14="http://schemas.microsoft.com/office/powerpoint/2010/main" val="599201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E2744A-C54B-4E84-AC36-D0A55A5BC28D}" type="slidenum">
              <a:rPr lang="en-US" smtClean="0"/>
              <a:t>3</a:t>
            </a:fld>
            <a:endParaRPr lang="en-US"/>
          </a:p>
        </p:txBody>
      </p:sp>
      <p:sp>
        <p:nvSpPr>
          <p:cNvPr id="5" name="Footer Placeholder 4"/>
          <p:cNvSpPr>
            <a:spLocks noGrp="1"/>
          </p:cNvSpPr>
          <p:nvPr>
            <p:ph type="ftr" sz="quarter" idx="11"/>
          </p:nvPr>
        </p:nvSpPr>
        <p:spPr/>
        <p:txBody>
          <a:bodyPr/>
          <a:lstStyle/>
          <a:p>
            <a:r>
              <a:rPr lang="en-US" smtClean="0"/>
              <a:t>EECT 101 Lab Notebook</a:t>
            </a:r>
            <a:endParaRPr lang="en-US"/>
          </a:p>
        </p:txBody>
      </p:sp>
    </p:spTree>
    <p:extLst>
      <p:ext uri="{BB962C8B-B14F-4D97-AF65-F5344CB8AC3E}">
        <p14:creationId xmlns:p14="http://schemas.microsoft.com/office/powerpoint/2010/main" val="832996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5</a:t>
            </a:fld>
            <a:endParaRPr lang="en-US"/>
          </a:p>
        </p:txBody>
      </p:sp>
    </p:spTree>
    <p:extLst>
      <p:ext uri="{BB962C8B-B14F-4D97-AF65-F5344CB8AC3E}">
        <p14:creationId xmlns:p14="http://schemas.microsoft.com/office/powerpoint/2010/main" val="3102431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13</a:t>
            </a:fld>
            <a:endParaRPr lang="en-US"/>
          </a:p>
        </p:txBody>
      </p:sp>
    </p:spTree>
    <p:extLst>
      <p:ext uri="{BB962C8B-B14F-4D97-AF65-F5344CB8AC3E}">
        <p14:creationId xmlns:p14="http://schemas.microsoft.com/office/powerpoint/2010/main" val="4251771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27</a:t>
            </a:fld>
            <a:endParaRPr lang="en-US"/>
          </a:p>
        </p:txBody>
      </p:sp>
    </p:spTree>
    <p:extLst>
      <p:ext uri="{BB962C8B-B14F-4D97-AF65-F5344CB8AC3E}">
        <p14:creationId xmlns:p14="http://schemas.microsoft.com/office/powerpoint/2010/main" val="2557694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41</a:t>
            </a:fld>
            <a:endParaRPr lang="en-US"/>
          </a:p>
        </p:txBody>
      </p:sp>
    </p:spTree>
    <p:extLst>
      <p:ext uri="{BB962C8B-B14F-4D97-AF65-F5344CB8AC3E}">
        <p14:creationId xmlns:p14="http://schemas.microsoft.com/office/powerpoint/2010/main" val="1659757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47</a:t>
            </a:fld>
            <a:endParaRPr lang="en-US"/>
          </a:p>
        </p:txBody>
      </p:sp>
    </p:spTree>
    <p:extLst>
      <p:ext uri="{BB962C8B-B14F-4D97-AF65-F5344CB8AC3E}">
        <p14:creationId xmlns:p14="http://schemas.microsoft.com/office/powerpoint/2010/main" val="2259108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EECT 101 Lab Notebook</a:t>
            </a:r>
            <a:endParaRPr lang="en-US"/>
          </a:p>
        </p:txBody>
      </p:sp>
      <p:sp>
        <p:nvSpPr>
          <p:cNvPr id="5" name="Slide Number Placeholder 4"/>
          <p:cNvSpPr>
            <a:spLocks noGrp="1"/>
          </p:cNvSpPr>
          <p:nvPr>
            <p:ph type="sldNum" sz="quarter" idx="11"/>
          </p:nvPr>
        </p:nvSpPr>
        <p:spPr/>
        <p:txBody>
          <a:bodyPr/>
          <a:lstStyle/>
          <a:p>
            <a:fld id="{B8E2744A-C54B-4E84-AC36-D0A55A5BC28D}" type="slidenum">
              <a:rPr lang="en-US" smtClean="0"/>
              <a:t>57</a:t>
            </a:fld>
            <a:endParaRPr lang="en-US"/>
          </a:p>
        </p:txBody>
      </p:sp>
    </p:spTree>
    <p:extLst>
      <p:ext uri="{BB962C8B-B14F-4D97-AF65-F5344CB8AC3E}">
        <p14:creationId xmlns:p14="http://schemas.microsoft.com/office/powerpoint/2010/main" val="3643357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4E58917B-7650-451A-B9C1-A7DC5C48DB73}" type="datetime1">
              <a:rPr lang="en-US" smtClean="0"/>
              <a:t>5/6/2016</a:t>
            </a:fld>
            <a:endParaRPr lang="en-US"/>
          </a:p>
        </p:txBody>
      </p:sp>
      <p:sp>
        <p:nvSpPr>
          <p:cNvPr id="5" name="Footer Placeholder 4"/>
          <p:cNvSpPr>
            <a:spLocks noGrp="1"/>
          </p:cNvSpPr>
          <p:nvPr>
            <p:ph type="ftr" sz="quarter" idx="11"/>
          </p:nvPr>
        </p:nvSpPr>
        <p:spPr>
          <a:xfrm>
            <a:off x="3962399" y="5870575"/>
            <a:ext cx="4893958" cy="377825"/>
          </a:xfrm>
        </p:spPr>
        <p:txBody>
          <a:bodyPr/>
          <a:lstStyle/>
          <a:p>
            <a:r>
              <a:rPr lang="en-US" smtClean="0"/>
              <a:t>EECT 101-50C Lab Notebook</a:t>
            </a:r>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252733226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9E0AA8-F129-4BE4-B122-A3F59633B8E3}" type="datetime1">
              <a:rPr lang="en-US" smtClean="0"/>
              <a:t>5/6/2016</a:t>
            </a:fld>
            <a:endParaRPr lang="en-US"/>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405470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B329C-D2E9-4163-85C9-07C88FBA3960}"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3154108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D5369A-F3DF-42D9-8C74-65C260F87A90}"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1200773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F091EB-0C1E-43E0-9BB0-AEB6D65D61A6}"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1220265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953C68-F02F-4D59-853E-65CD596B8828}"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1298181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D48E56-0845-4F40-B367-D6F13F09DF50}"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3168283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5E5253-3A30-4F9B-BAA1-8597BA2B33F7}"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4009818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FE1CAE-F114-4FCD-B46D-19DF03153379}"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1827281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686AE4-55B4-4187-B99B-C0873EA596B0}"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3873846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DC0969-0DC9-423F-B8E6-69003AA4E54F}" type="datetime1">
              <a:rPr lang="en-US" smtClean="0"/>
              <a:t>5/6/2016</a:t>
            </a:fld>
            <a:endParaRPr lang="en-US"/>
          </a:p>
        </p:txBody>
      </p:sp>
      <p:sp>
        <p:nvSpPr>
          <p:cNvPr id="5" name="Footer Placeholder 4"/>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296517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706AEA2-2F1C-414F-8770-6E8A15EEF209}" type="datetime1">
              <a:rPr lang="en-US" smtClean="0"/>
              <a:t>5/6/2016</a:t>
            </a:fld>
            <a:endParaRPr lang="en-US"/>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2227609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476C9E6-E765-439F-8670-F01347749ACF}" type="datetime1">
              <a:rPr lang="en-US" smtClean="0"/>
              <a:t>5/6/2016</a:t>
            </a:fld>
            <a:endParaRPr lang="en-US"/>
          </a:p>
        </p:txBody>
      </p:sp>
      <p:sp>
        <p:nvSpPr>
          <p:cNvPr id="8" name="Footer Placeholder 7"/>
          <p:cNvSpPr>
            <a:spLocks noGrp="1"/>
          </p:cNvSpPr>
          <p:nvPr>
            <p:ph type="ftr" sz="quarter" idx="11"/>
          </p:nvPr>
        </p:nvSpPr>
        <p:spPr/>
        <p:txBody>
          <a:bodyPr/>
          <a:lstStyle/>
          <a:p>
            <a:r>
              <a:rPr lang="en-US" smtClean="0"/>
              <a:t>EECT 101-50C Lab Notebook</a:t>
            </a:r>
            <a:endParaRPr lang="en-US"/>
          </a:p>
        </p:txBody>
      </p:sp>
      <p:sp>
        <p:nvSpPr>
          <p:cNvPr id="9" name="Slide Number Placeholder 8"/>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1116815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729702D-77B0-4BDA-B3F3-807E94368461}" type="datetime1">
              <a:rPr lang="en-US" smtClean="0"/>
              <a:t>5/6/2016</a:t>
            </a:fld>
            <a:endParaRPr lang="en-US"/>
          </a:p>
        </p:txBody>
      </p:sp>
      <p:sp>
        <p:nvSpPr>
          <p:cNvPr id="4" name="Footer Placeholder 3"/>
          <p:cNvSpPr>
            <a:spLocks noGrp="1"/>
          </p:cNvSpPr>
          <p:nvPr>
            <p:ph type="ftr" sz="quarter" idx="11"/>
          </p:nvPr>
        </p:nvSpPr>
        <p:spPr/>
        <p:txBody>
          <a:bodyPr/>
          <a:lstStyle/>
          <a:p>
            <a:r>
              <a:rPr lang="en-US" smtClean="0"/>
              <a:t>EECT 101-50C Lab Notebook</a:t>
            </a:r>
            <a:endParaRPr lang="en-US"/>
          </a:p>
        </p:txBody>
      </p:sp>
      <p:sp>
        <p:nvSpPr>
          <p:cNvPr id="5" name="Slide Number Placeholder 4"/>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3336475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7F13E83E-5291-4A41-9562-CE423574635B}" type="datetime1">
              <a:rPr lang="en-US" smtClean="0"/>
              <a:t>5/6/2016</a:t>
            </a:fld>
            <a:endParaRPr lang="en-US"/>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4" name="Slide Number Placeholder 3"/>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319019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1ED81D-E712-4736-B3BD-995009BFCDED}" type="datetime1">
              <a:rPr lang="en-US" smtClean="0"/>
              <a:t>5/6/2016</a:t>
            </a:fld>
            <a:endParaRPr lang="en-US"/>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2221332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9E2589-7631-42B8-AD73-60C99D7C3B34}" type="datetime1">
              <a:rPr lang="en-US" smtClean="0"/>
              <a:t>5/6/2016</a:t>
            </a:fld>
            <a:endParaRPr lang="en-US"/>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a:t>
            </a:fld>
            <a:endParaRPr lang="en-US"/>
          </a:p>
        </p:txBody>
      </p:sp>
    </p:spTree>
    <p:extLst>
      <p:ext uri="{BB962C8B-B14F-4D97-AF65-F5344CB8AC3E}">
        <p14:creationId xmlns:p14="http://schemas.microsoft.com/office/powerpoint/2010/main" val="2269573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DE7C8CE-075D-4930-AE01-32F0A2B0ED81}" type="datetime1">
              <a:rPr lang="en-US" smtClean="0"/>
              <a:t>5/6/2016</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en-US" smtClean="0"/>
              <a:t>EECT 101-50C Lab Notebook</a:t>
            </a:r>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205E3D1-8C80-40C9-AABD-810F903285A1}" type="slidenum">
              <a:rPr lang="en-US" smtClean="0"/>
              <a:t>‹#›</a:t>
            </a:fld>
            <a:endParaRPr lang="en-US"/>
          </a:p>
        </p:txBody>
      </p:sp>
    </p:spTree>
    <p:extLst>
      <p:ext uri="{BB962C8B-B14F-4D97-AF65-F5344CB8AC3E}">
        <p14:creationId xmlns:p14="http://schemas.microsoft.com/office/powerpoint/2010/main" val="98278368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2.xml"/><Relationship Id="rId4" Type="http://schemas.openxmlformats.org/officeDocument/2006/relationships/image" Target="../media/image194.png"/></Relationships>
</file>

<file path=ppt/slides/_rels/slide101.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2.xml"/><Relationship Id="rId4" Type="http://schemas.openxmlformats.org/officeDocument/2006/relationships/image" Target="../media/image197.png"/></Relationships>
</file>

<file path=ppt/slides/_rels/slide102.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2.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png"/></Relationships>
</file>

<file path=ppt/slides/_rels/slide103.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png"/><Relationship Id="rId1" Type="http://schemas.openxmlformats.org/officeDocument/2006/relationships/slideLayout" Target="../slideLayouts/slideLayout2.xml"/><Relationship Id="rId4" Type="http://schemas.openxmlformats.org/officeDocument/2006/relationships/image" Target="../media/image205.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2.xml"/><Relationship Id="rId4" Type="http://schemas.openxmlformats.org/officeDocument/2006/relationships/image" Target="../media/image2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12.png"/><Relationship Id="rId7" Type="http://schemas.openxmlformats.org/officeDocument/2006/relationships/image" Target="../media/image216.png"/><Relationship Id="rId2" Type="http://schemas.openxmlformats.org/officeDocument/2006/relationships/image" Target="../media/image211.png"/><Relationship Id="rId1" Type="http://schemas.openxmlformats.org/officeDocument/2006/relationships/slideLayout" Target="../slideLayouts/slideLayout2.xml"/><Relationship Id="rId6" Type="http://schemas.openxmlformats.org/officeDocument/2006/relationships/image" Target="../media/image215.png"/><Relationship Id="rId5" Type="http://schemas.openxmlformats.org/officeDocument/2006/relationships/image" Target="../media/image214.png"/><Relationship Id="rId4" Type="http://schemas.openxmlformats.org/officeDocument/2006/relationships/image" Target="../media/image213.png"/></Relationships>
</file>

<file path=ppt/slides/_rels/slide111.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2.xml"/><Relationship Id="rId4" Type="http://schemas.openxmlformats.org/officeDocument/2006/relationships/image" Target="../media/image219.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20.JP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21.JP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223.JPG"/><Relationship Id="rId2" Type="http://schemas.openxmlformats.org/officeDocument/2006/relationships/image" Target="../media/image222.JP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25.JPG"/><Relationship Id="rId2" Type="http://schemas.openxmlformats.org/officeDocument/2006/relationships/image" Target="../media/image22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26.PNG"/><Relationship Id="rId1" Type="http://schemas.openxmlformats.org/officeDocument/2006/relationships/slideLayout" Target="../slideLayouts/slideLayout2.xml"/><Relationship Id="rId4" Type="http://schemas.openxmlformats.org/officeDocument/2006/relationships/image" Target="../media/image228.PNG"/></Relationships>
</file>

<file path=ppt/slides/_rels/slide121.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30.JP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232.JPG"/><Relationship Id="rId2" Type="http://schemas.openxmlformats.org/officeDocument/2006/relationships/image" Target="../media/image231.JPG"/><Relationship Id="rId1" Type="http://schemas.openxmlformats.org/officeDocument/2006/relationships/slideLayout" Target="../slideLayouts/slideLayout2.xml"/><Relationship Id="rId4" Type="http://schemas.openxmlformats.org/officeDocument/2006/relationships/image" Target="../media/image233.JP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online.ivytech.edu/bbcswebdav/pid-33238685-dt-content-rid-74986829_1/courses/EECT101-50C-C1-201530/EECT101-50C-C1-201520_ImportedContent_20150824121212/EECT101-50C-C1-201430_ImportedContent_20150114121945/ee101_vids_resistors(1).ht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236.JPG"/><Relationship Id="rId2" Type="http://schemas.openxmlformats.org/officeDocument/2006/relationships/image" Target="../media/image235.JPG"/><Relationship Id="rId1" Type="http://schemas.openxmlformats.org/officeDocument/2006/relationships/slideLayout" Target="../slideLayouts/slideLayout2.xml"/><Relationship Id="rId4" Type="http://schemas.openxmlformats.org/officeDocument/2006/relationships/image" Target="../media/image237.JPG"/></Relationships>
</file>

<file path=ppt/slides/_rels/slide134.xml.rels><?xml version="1.0" encoding="UTF-8" standalone="yes"?>
<Relationships xmlns="http://schemas.openxmlformats.org/package/2006/relationships"><Relationship Id="rId3" Type="http://schemas.openxmlformats.org/officeDocument/2006/relationships/image" Target="../media/image239.JPG"/><Relationship Id="rId2" Type="http://schemas.openxmlformats.org/officeDocument/2006/relationships/image" Target="../media/image238.JPG"/><Relationship Id="rId1" Type="http://schemas.openxmlformats.org/officeDocument/2006/relationships/slideLayout" Target="../slideLayouts/slideLayout2.xml"/><Relationship Id="rId4" Type="http://schemas.openxmlformats.org/officeDocument/2006/relationships/image" Target="../media/image240.JPG"/></Relationships>
</file>

<file path=ppt/slides/_rels/slide135.xml.rels><?xml version="1.0" encoding="UTF-8" standalone="yes"?>
<Relationships xmlns="http://schemas.openxmlformats.org/package/2006/relationships"><Relationship Id="rId3" Type="http://schemas.openxmlformats.org/officeDocument/2006/relationships/image" Target="../media/image242.JPG"/><Relationship Id="rId2" Type="http://schemas.openxmlformats.org/officeDocument/2006/relationships/image" Target="../media/image241.JP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244.JPG"/><Relationship Id="rId2" Type="http://schemas.openxmlformats.org/officeDocument/2006/relationships/image" Target="../media/image243.JP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246.JPG"/><Relationship Id="rId2" Type="http://schemas.openxmlformats.org/officeDocument/2006/relationships/image" Target="../media/image245.JP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247.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249.jpeg"/><Relationship Id="rId2" Type="http://schemas.openxmlformats.org/officeDocument/2006/relationships/image" Target="../media/image24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251.JPG"/><Relationship Id="rId2" Type="http://schemas.openxmlformats.org/officeDocument/2006/relationships/image" Target="../media/image250.JP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53.JPG"/><Relationship Id="rId2" Type="http://schemas.openxmlformats.org/officeDocument/2006/relationships/image" Target="../media/image252.JP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255.JPG"/><Relationship Id="rId2" Type="http://schemas.openxmlformats.org/officeDocument/2006/relationships/image" Target="../media/image254.JP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8.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online.ivytech.edu/bbcswebdav/pid-33238685-dt-content-rid-74986829_1/courses/EECT101-50C-C1-201530/EECT101-50C-C1-201520_ImportedContent_20150824121212/EECT101-50C-C1-201430_ImportedContent_20150114121945/ee101_vids_resistors(1).ht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6.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3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online.ivytech.edu/bbcswebdav/pid-33238685-dt-content-rid-74986829_1/courses/EECT101-50C-C1-201530/EECT101-50C-C1-201520_ImportedContent_20150824121212/EECT101-50C-C1-201430_ImportedContent_20150114121945/ee101_vids_resistors(1).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image" Target="../media/image108.png"/><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53.xml.rels><?xml version="1.0" encoding="UTF-8" standalone="yes"?>
<Relationships xmlns="http://schemas.openxmlformats.org/package/2006/relationships"><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54.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6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36.png"/></Relationships>
</file>

<file path=ppt/slides/_rels/slide6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3.png"/><Relationship Id="rId7" Type="http://schemas.openxmlformats.org/officeDocument/2006/relationships/image" Target="../media/image147.png"/><Relationship Id="rId2" Type="http://schemas.openxmlformats.org/officeDocument/2006/relationships/image" Target="../media/image142.png"/><Relationship Id="rId1"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6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158.png"/><Relationship Id="rId7" Type="http://schemas.openxmlformats.org/officeDocument/2006/relationships/image" Target="../media/image162.png"/><Relationship Id="rId2" Type="http://schemas.openxmlformats.org/officeDocument/2006/relationships/image" Target="../media/image157.png"/><Relationship Id="rId1" Type="http://schemas.openxmlformats.org/officeDocument/2006/relationships/slideLayout" Target="../slideLayouts/slideLayout2.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91.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2.xml"/><Relationship Id="rId5" Type="http://schemas.openxmlformats.org/officeDocument/2006/relationships/image" Target="../media/image175.png"/><Relationship Id="rId4" Type="http://schemas.openxmlformats.org/officeDocument/2006/relationships/image" Target="../media/image174.png"/></Relationships>
</file>

<file path=ppt/slides/_rels/slide92.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2.xml"/><Relationship Id="rId5" Type="http://schemas.openxmlformats.org/officeDocument/2006/relationships/image" Target="../media/image179.png"/><Relationship Id="rId4" Type="http://schemas.openxmlformats.org/officeDocument/2006/relationships/image" Target="../media/image178.png"/></Relationships>
</file>

<file path=ppt/slides/_rels/slide93.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2.xml"/><Relationship Id="rId5" Type="http://schemas.openxmlformats.org/officeDocument/2006/relationships/image" Target="../media/image183.png"/><Relationship Id="rId4" Type="http://schemas.openxmlformats.org/officeDocument/2006/relationships/image" Target="../media/image182.png"/></Relationships>
</file>

<file path=ppt/slides/_rels/slide94.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2.xml"/><Relationship Id="rId5" Type="http://schemas.openxmlformats.org/officeDocument/2006/relationships/image" Target="../media/image187.png"/><Relationship Id="rId4" Type="http://schemas.openxmlformats.org/officeDocument/2006/relationships/image" Target="../media/image186.png"/></Relationships>
</file>

<file path=ppt/slides/_rels/slide95.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2.xml"/><Relationship Id="rId5" Type="http://schemas.openxmlformats.org/officeDocument/2006/relationships/image" Target="../media/image191.png"/><Relationship Id="rId4" Type="http://schemas.openxmlformats.org/officeDocument/2006/relationships/image" Target="../media/image19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62399" y="1548630"/>
            <a:ext cx="7197726" cy="2421464"/>
          </a:xfrm>
        </p:spPr>
        <p:txBody>
          <a:bodyPr/>
          <a:lstStyle/>
          <a:p>
            <a:r>
              <a:rPr lang="en-US" dirty="0" smtClean="0"/>
              <a:t>EECT 101-50C Lab Notebook</a:t>
            </a:r>
            <a:endParaRPr lang="en-US" dirty="0"/>
          </a:p>
        </p:txBody>
      </p:sp>
      <p:sp>
        <p:nvSpPr>
          <p:cNvPr id="3" name="Subtitle 2"/>
          <p:cNvSpPr>
            <a:spLocks noGrp="1"/>
          </p:cNvSpPr>
          <p:nvPr>
            <p:ph type="subTitle" idx="1"/>
          </p:nvPr>
        </p:nvSpPr>
        <p:spPr>
          <a:xfrm>
            <a:off x="3962399" y="3970094"/>
            <a:ext cx="7197726" cy="1713733"/>
          </a:xfrm>
        </p:spPr>
        <p:txBody>
          <a:bodyPr>
            <a:normAutofit fontScale="85000" lnSpcReduction="20000"/>
          </a:bodyPr>
          <a:lstStyle/>
          <a:p>
            <a:r>
              <a:rPr lang="en-US" sz="3900" dirty="0" smtClean="0"/>
              <a:t>ELECTRONIC PROJECTS</a:t>
            </a:r>
          </a:p>
          <a:p>
            <a:r>
              <a:rPr lang="en-US" sz="2600" dirty="0" smtClean="0"/>
              <a:t>Spring 2016</a:t>
            </a:r>
          </a:p>
          <a:p>
            <a:r>
              <a:rPr lang="en-US" sz="2600" dirty="0" smtClean="0"/>
              <a:t>Ivan Cervantes</a:t>
            </a:r>
          </a:p>
          <a:p>
            <a:r>
              <a:rPr lang="en-US" sz="2600" dirty="0" smtClean="0"/>
              <a:t>1-13-16</a:t>
            </a:r>
            <a:endParaRPr lang="en-US" sz="2600"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a:t>
            </a:fld>
            <a:endParaRPr lang="en-US"/>
          </a:p>
        </p:txBody>
      </p:sp>
    </p:spTree>
    <p:extLst>
      <p:ext uri="{BB962C8B-B14F-4D97-AF65-F5344CB8AC3E}">
        <p14:creationId xmlns:p14="http://schemas.microsoft.com/office/powerpoint/2010/main" val="37592670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1 – </a:t>
            </a:r>
            <a:r>
              <a:rPr lang="en-US" sz="4000" dirty="0"/>
              <a:t>Test Equipment &amp; Resistors</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10</a:t>
            </a:fld>
            <a:endParaRPr lang="en-US"/>
          </a:p>
        </p:txBody>
      </p:sp>
      <p:pic>
        <p:nvPicPr>
          <p:cNvPr id="3" name="Picture 2"/>
          <p:cNvPicPr>
            <a:picLocks noChangeAspect="1"/>
          </p:cNvPicPr>
          <p:nvPr/>
        </p:nvPicPr>
        <p:blipFill>
          <a:blip r:embed="rId2"/>
          <a:stretch>
            <a:fillRect/>
          </a:stretch>
        </p:blipFill>
        <p:spPr>
          <a:xfrm>
            <a:off x="838200" y="4865400"/>
            <a:ext cx="4408775" cy="1005175"/>
          </a:xfrm>
          <a:prstGeom prst="rect">
            <a:avLst/>
          </a:prstGeom>
        </p:spPr>
      </p:pic>
      <p:pic>
        <p:nvPicPr>
          <p:cNvPr id="4" name="Picture 3"/>
          <p:cNvPicPr>
            <a:picLocks noChangeAspect="1"/>
          </p:cNvPicPr>
          <p:nvPr/>
        </p:nvPicPr>
        <p:blipFill>
          <a:blip r:embed="rId3"/>
          <a:stretch>
            <a:fillRect/>
          </a:stretch>
        </p:blipFill>
        <p:spPr>
          <a:xfrm rot="5400000">
            <a:off x="1190856" y="1808322"/>
            <a:ext cx="3703462" cy="2410694"/>
          </a:xfrm>
          <a:prstGeom prst="rect">
            <a:avLst/>
          </a:prstGeom>
        </p:spPr>
      </p:pic>
      <p:pic>
        <p:nvPicPr>
          <p:cNvPr id="5" name="Picture 4"/>
          <p:cNvPicPr>
            <a:picLocks noChangeAspect="1"/>
          </p:cNvPicPr>
          <p:nvPr/>
        </p:nvPicPr>
        <p:blipFill>
          <a:blip r:embed="rId4"/>
          <a:stretch>
            <a:fillRect/>
          </a:stretch>
        </p:blipFill>
        <p:spPr>
          <a:xfrm>
            <a:off x="6649747" y="4865400"/>
            <a:ext cx="3470999" cy="986242"/>
          </a:xfrm>
          <a:prstGeom prst="rect">
            <a:avLst/>
          </a:prstGeom>
        </p:spPr>
      </p:pic>
      <p:pic>
        <p:nvPicPr>
          <p:cNvPr id="9" name="Picture 8"/>
          <p:cNvPicPr>
            <a:picLocks noChangeAspect="1"/>
          </p:cNvPicPr>
          <p:nvPr/>
        </p:nvPicPr>
        <p:blipFill>
          <a:blip r:embed="rId5"/>
          <a:stretch>
            <a:fillRect/>
          </a:stretch>
        </p:blipFill>
        <p:spPr>
          <a:xfrm rot="5400000">
            <a:off x="6435800" y="1751571"/>
            <a:ext cx="3731510" cy="2496147"/>
          </a:xfrm>
          <a:prstGeom prst="rect">
            <a:avLst/>
          </a:prstGeom>
        </p:spPr>
      </p:pic>
    </p:spTree>
    <p:extLst>
      <p:ext uri="{BB962C8B-B14F-4D97-AF65-F5344CB8AC3E}">
        <p14:creationId xmlns:p14="http://schemas.microsoft.com/office/powerpoint/2010/main" val="391521375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12 – Lissajous Pattern</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100</a:t>
            </a:fld>
            <a:endParaRPr lang="en-US"/>
          </a:p>
        </p:txBody>
      </p:sp>
      <p:pic>
        <p:nvPicPr>
          <p:cNvPr id="3" name="Picture 2"/>
          <p:cNvPicPr>
            <a:picLocks noChangeAspect="1"/>
          </p:cNvPicPr>
          <p:nvPr/>
        </p:nvPicPr>
        <p:blipFill>
          <a:blip r:embed="rId2"/>
          <a:stretch>
            <a:fillRect/>
          </a:stretch>
        </p:blipFill>
        <p:spPr>
          <a:xfrm>
            <a:off x="685800" y="1893720"/>
            <a:ext cx="3524250" cy="3038475"/>
          </a:xfrm>
          <a:prstGeom prst="rect">
            <a:avLst/>
          </a:prstGeom>
        </p:spPr>
      </p:pic>
      <p:pic>
        <p:nvPicPr>
          <p:cNvPr id="4" name="Picture 3"/>
          <p:cNvPicPr>
            <a:picLocks noChangeAspect="1"/>
          </p:cNvPicPr>
          <p:nvPr/>
        </p:nvPicPr>
        <p:blipFill>
          <a:blip r:embed="rId3"/>
          <a:stretch>
            <a:fillRect/>
          </a:stretch>
        </p:blipFill>
        <p:spPr>
          <a:xfrm>
            <a:off x="4619625" y="1933575"/>
            <a:ext cx="2952750" cy="2990850"/>
          </a:xfrm>
          <a:prstGeom prst="rect">
            <a:avLst/>
          </a:prstGeom>
        </p:spPr>
      </p:pic>
      <p:pic>
        <p:nvPicPr>
          <p:cNvPr id="5" name="Picture 4"/>
          <p:cNvPicPr>
            <a:picLocks noChangeAspect="1"/>
          </p:cNvPicPr>
          <p:nvPr/>
        </p:nvPicPr>
        <p:blipFill>
          <a:blip r:embed="rId4"/>
          <a:stretch>
            <a:fillRect/>
          </a:stretch>
        </p:blipFill>
        <p:spPr>
          <a:xfrm>
            <a:off x="8094995" y="2222236"/>
            <a:ext cx="3468441" cy="2336132"/>
          </a:xfrm>
          <a:prstGeom prst="rect">
            <a:avLst/>
          </a:prstGeom>
        </p:spPr>
      </p:pic>
    </p:spTree>
    <p:extLst>
      <p:ext uri="{BB962C8B-B14F-4D97-AF65-F5344CB8AC3E}">
        <p14:creationId xmlns:p14="http://schemas.microsoft.com/office/powerpoint/2010/main" val="157853919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12 – Lissajous Pattern</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101</a:t>
            </a:fld>
            <a:endParaRPr lang="en-US"/>
          </a:p>
        </p:txBody>
      </p:sp>
      <p:pic>
        <p:nvPicPr>
          <p:cNvPr id="8" name="Picture 7"/>
          <p:cNvPicPr>
            <a:picLocks noChangeAspect="1"/>
          </p:cNvPicPr>
          <p:nvPr/>
        </p:nvPicPr>
        <p:blipFill>
          <a:blip r:embed="rId2"/>
          <a:stretch>
            <a:fillRect/>
          </a:stretch>
        </p:blipFill>
        <p:spPr>
          <a:xfrm>
            <a:off x="685800" y="2388094"/>
            <a:ext cx="3579750" cy="2378242"/>
          </a:xfrm>
          <a:prstGeom prst="rect">
            <a:avLst/>
          </a:prstGeom>
        </p:spPr>
      </p:pic>
      <p:pic>
        <p:nvPicPr>
          <p:cNvPr id="9" name="Picture 8"/>
          <p:cNvPicPr>
            <a:picLocks noChangeAspect="1"/>
          </p:cNvPicPr>
          <p:nvPr/>
        </p:nvPicPr>
        <p:blipFill>
          <a:blip r:embed="rId3"/>
          <a:stretch>
            <a:fillRect/>
          </a:stretch>
        </p:blipFill>
        <p:spPr>
          <a:xfrm>
            <a:off x="4599629" y="1776990"/>
            <a:ext cx="3243943" cy="3200400"/>
          </a:xfrm>
          <a:prstGeom prst="rect">
            <a:avLst/>
          </a:prstGeom>
        </p:spPr>
      </p:pic>
      <p:pic>
        <p:nvPicPr>
          <p:cNvPr id="10" name="Picture 9"/>
          <p:cNvPicPr>
            <a:picLocks noChangeAspect="1"/>
          </p:cNvPicPr>
          <p:nvPr/>
        </p:nvPicPr>
        <p:blipFill>
          <a:blip r:embed="rId4"/>
          <a:stretch>
            <a:fillRect/>
          </a:stretch>
        </p:blipFill>
        <p:spPr>
          <a:xfrm>
            <a:off x="8177651" y="1776990"/>
            <a:ext cx="3657600" cy="3200400"/>
          </a:xfrm>
          <a:prstGeom prst="rect">
            <a:avLst/>
          </a:prstGeom>
        </p:spPr>
      </p:pic>
    </p:spTree>
    <p:extLst>
      <p:ext uri="{BB962C8B-B14F-4D97-AF65-F5344CB8AC3E}">
        <p14:creationId xmlns:p14="http://schemas.microsoft.com/office/powerpoint/2010/main" val="202138607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12 – Lissajous Pattern</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102</a:t>
            </a:fld>
            <a:endParaRPr lang="en-US"/>
          </a:p>
        </p:txBody>
      </p:sp>
      <p:pic>
        <p:nvPicPr>
          <p:cNvPr id="3" name="Picture 2"/>
          <p:cNvPicPr>
            <a:picLocks noChangeAspect="1"/>
          </p:cNvPicPr>
          <p:nvPr/>
        </p:nvPicPr>
        <p:blipFill>
          <a:blip r:embed="rId2"/>
          <a:stretch>
            <a:fillRect/>
          </a:stretch>
        </p:blipFill>
        <p:spPr>
          <a:xfrm>
            <a:off x="685800" y="1691389"/>
            <a:ext cx="2728723" cy="2762000"/>
          </a:xfrm>
          <a:prstGeom prst="rect">
            <a:avLst/>
          </a:prstGeom>
        </p:spPr>
      </p:pic>
      <p:pic>
        <p:nvPicPr>
          <p:cNvPr id="4" name="Picture 3"/>
          <p:cNvPicPr>
            <a:picLocks noChangeAspect="1"/>
          </p:cNvPicPr>
          <p:nvPr/>
        </p:nvPicPr>
        <p:blipFill>
          <a:blip r:embed="rId3"/>
          <a:stretch>
            <a:fillRect/>
          </a:stretch>
        </p:blipFill>
        <p:spPr>
          <a:xfrm>
            <a:off x="773811" y="4657157"/>
            <a:ext cx="2552700" cy="1009650"/>
          </a:xfrm>
          <a:prstGeom prst="rect">
            <a:avLst/>
          </a:prstGeom>
        </p:spPr>
      </p:pic>
      <p:pic>
        <p:nvPicPr>
          <p:cNvPr id="5" name="Picture 4"/>
          <p:cNvPicPr>
            <a:picLocks noChangeAspect="1"/>
          </p:cNvPicPr>
          <p:nvPr/>
        </p:nvPicPr>
        <p:blipFill>
          <a:blip r:embed="rId4"/>
          <a:stretch>
            <a:fillRect/>
          </a:stretch>
        </p:blipFill>
        <p:spPr>
          <a:xfrm>
            <a:off x="3655750" y="1691389"/>
            <a:ext cx="3667125" cy="2876550"/>
          </a:xfrm>
          <a:prstGeom prst="rect">
            <a:avLst/>
          </a:prstGeom>
        </p:spPr>
      </p:pic>
      <p:pic>
        <p:nvPicPr>
          <p:cNvPr id="10" name="Picture 9"/>
          <p:cNvPicPr>
            <a:picLocks noChangeAspect="1"/>
          </p:cNvPicPr>
          <p:nvPr/>
        </p:nvPicPr>
        <p:blipFill>
          <a:blip r:embed="rId5"/>
          <a:stretch>
            <a:fillRect/>
          </a:stretch>
        </p:blipFill>
        <p:spPr>
          <a:xfrm>
            <a:off x="7564102" y="1510414"/>
            <a:ext cx="3981450" cy="3238500"/>
          </a:xfrm>
          <a:prstGeom prst="rect">
            <a:avLst/>
          </a:prstGeom>
        </p:spPr>
      </p:pic>
      <p:pic>
        <p:nvPicPr>
          <p:cNvPr id="11" name="Picture 10"/>
          <p:cNvPicPr>
            <a:picLocks noChangeAspect="1"/>
          </p:cNvPicPr>
          <p:nvPr/>
        </p:nvPicPr>
        <p:blipFill>
          <a:blip r:embed="rId6"/>
          <a:stretch>
            <a:fillRect/>
          </a:stretch>
        </p:blipFill>
        <p:spPr>
          <a:xfrm>
            <a:off x="8340389" y="4975472"/>
            <a:ext cx="2428875" cy="771525"/>
          </a:xfrm>
          <a:prstGeom prst="rect">
            <a:avLst/>
          </a:prstGeom>
        </p:spPr>
      </p:pic>
    </p:spTree>
    <p:extLst>
      <p:ext uri="{BB962C8B-B14F-4D97-AF65-F5344CB8AC3E}">
        <p14:creationId xmlns:p14="http://schemas.microsoft.com/office/powerpoint/2010/main" val="122976216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12 – Lissajous Pattern</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103</a:t>
            </a:fld>
            <a:endParaRPr lang="en-US"/>
          </a:p>
        </p:txBody>
      </p:sp>
      <p:pic>
        <p:nvPicPr>
          <p:cNvPr id="8" name="Picture 7"/>
          <p:cNvPicPr>
            <a:picLocks noChangeAspect="1"/>
          </p:cNvPicPr>
          <p:nvPr/>
        </p:nvPicPr>
        <p:blipFill>
          <a:blip r:embed="rId2"/>
          <a:stretch>
            <a:fillRect/>
          </a:stretch>
        </p:blipFill>
        <p:spPr>
          <a:xfrm>
            <a:off x="685800" y="1754430"/>
            <a:ext cx="4185000" cy="3330918"/>
          </a:xfrm>
          <a:prstGeom prst="rect">
            <a:avLst/>
          </a:prstGeom>
        </p:spPr>
      </p:pic>
      <p:pic>
        <p:nvPicPr>
          <p:cNvPr id="9" name="Picture 8"/>
          <p:cNvPicPr>
            <a:picLocks noChangeAspect="1"/>
          </p:cNvPicPr>
          <p:nvPr/>
        </p:nvPicPr>
        <p:blipFill>
          <a:blip r:embed="rId3"/>
          <a:stretch>
            <a:fillRect/>
          </a:stretch>
        </p:blipFill>
        <p:spPr>
          <a:xfrm>
            <a:off x="6395901" y="1834931"/>
            <a:ext cx="2783806" cy="1068205"/>
          </a:xfrm>
          <a:prstGeom prst="rect">
            <a:avLst/>
          </a:prstGeom>
        </p:spPr>
      </p:pic>
      <p:pic>
        <p:nvPicPr>
          <p:cNvPr id="12" name="Picture 11"/>
          <p:cNvPicPr>
            <a:picLocks noChangeAspect="1"/>
          </p:cNvPicPr>
          <p:nvPr/>
        </p:nvPicPr>
        <p:blipFill>
          <a:blip r:embed="rId4"/>
          <a:stretch>
            <a:fillRect/>
          </a:stretch>
        </p:blipFill>
        <p:spPr>
          <a:xfrm>
            <a:off x="6395901" y="3419889"/>
            <a:ext cx="2783806" cy="1295608"/>
          </a:xfrm>
          <a:prstGeom prst="rect">
            <a:avLst/>
          </a:prstGeom>
        </p:spPr>
      </p:pic>
    </p:spTree>
    <p:extLst>
      <p:ext uri="{BB962C8B-B14F-4D97-AF65-F5344CB8AC3E}">
        <p14:creationId xmlns:p14="http://schemas.microsoft.com/office/powerpoint/2010/main" val="90182699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12 – Lissajous Pattern</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Since the laptop charger’s cable was semi-cut, I decided to completely cut it in order to fix it. I began by tinning each of the three wires. I then overlapped each of the wires to the wires they were attached before and soldered them together. After that, I wrapped each wire with electrical tape and finished it off by wrapping all three of the wires together with electrical tape. When I tested it, it was functioning properly. For the </a:t>
            </a:r>
            <a:r>
              <a:rPr lang="en-US" sz="2000" dirty="0" err="1" smtClean="0"/>
              <a:t>lissajous</a:t>
            </a:r>
            <a:r>
              <a:rPr lang="en-US" sz="2000" dirty="0" smtClean="0"/>
              <a:t> pattern, I needed two function generators at the same frequencies to create the pattern.</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104</a:t>
            </a:fld>
            <a:endParaRPr lang="en-US"/>
          </a:p>
        </p:txBody>
      </p:sp>
    </p:spTree>
    <p:extLst>
      <p:ext uri="{BB962C8B-B14F-4D97-AF65-F5344CB8AC3E}">
        <p14:creationId xmlns:p14="http://schemas.microsoft.com/office/powerpoint/2010/main" val="159045494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a:t>Lab 13 – AC to DC Power </a:t>
            </a:r>
            <a:r>
              <a:rPr lang="en-US" sz="5400" dirty="0" smtClean="0"/>
              <a:t>Supplies</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105</a:t>
            </a:fld>
            <a:endParaRPr lang="en-US"/>
          </a:p>
        </p:txBody>
      </p:sp>
    </p:spTree>
    <p:extLst>
      <p:ext uri="{BB962C8B-B14F-4D97-AF65-F5344CB8AC3E}">
        <p14:creationId xmlns:p14="http://schemas.microsoft.com/office/powerpoint/2010/main" val="29441825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13 – AC to DC Power Supplies</a:t>
            </a:r>
            <a:endParaRPr lang="en-US" sz="2700" dirty="0"/>
          </a:p>
        </p:txBody>
      </p:sp>
      <p:sp>
        <p:nvSpPr>
          <p:cNvPr id="3" name="Content Placeholder 2"/>
          <p:cNvSpPr>
            <a:spLocks noGrp="1"/>
          </p:cNvSpPr>
          <p:nvPr>
            <p:ph idx="1"/>
          </p:nvPr>
        </p:nvSpPr>
        <p:spPr>
          <a:xfrm>
            <a:off x="838200" y="1351193"/>
            <a:ext cx="10515600" cy="4717618"/>
          </a:xfrm>
        </p:spPr>
        <p:txBody>
          <a:bodyPr>
            <a:normAutofit/>
          </a:bodyPr>
          <a:lstStyle/>
          <a:p>
            <a:r>
              <a:rPr lang="en-US" dirty="0" smtClean="0"/>
              <a:t>Objective</a:t>
            </a:r>
          </a:p>
          <a:p>
            <a:pPr marL="914400" lvl="2" indent="0">
              <a:buNone/>
            </a:pPr>
            <a:r>
              <a:rPr lang="en-US" dirty="0" smtClean="0"/>
              <a:t>The objective of the lab was to convert AC power to DC power and to test a power supply</a:t>
            </a:r>
          </a:p>
          <a:p>
            <a:r>
              <a:rPr lang="en-US" dirty="0" smtClean="0"/>
              <a:t>Equipment and Material</a:t>
            </a:r>
          </a:p>
          <a:p>
            <a:pPr marL="914400" lvl="2" indent="0">
              <a:buNone/>
            </a:pPr>
            <a:r>
              <a:rPr lang="en-US" dirty="0" err="1" smtClean="0"/>
              <a:t>Multimeter</a:t>
            </a:r>
            <a:endParaRPr lang="en-US" dirty="0" smtClean="0"/>
          </a:p>
          <a:p>
            <a:pPr marL="914400" lvl="2" indent="0">
              <a:buNone/>
            </a:pPr>
            <a:r>
              <a:rPr lang="en-US" dirty="0" smtClean="0"/>
              <a:t>Oscilloscope</a:t>
            </a:r>
          </a:p>
          <a:p>
            <a:pPr marL="914400" lvl="2" indent="0">
              <a:buNone/>
            </a:pPr>
            <a:r>
              <a:rPr lang="en-US" dirty="0" smtClean="0"/>
              <a:t>Breadboard</a:t>
            </a:r>
          </a:p>
          <a:p>
            <a:pPr marL="914400" lvl="2" indent="0">
              <a:buNone/>
            </a:pPr>
            <a:r>
              <a:rPr lang="en-US" dirty="0" smtClean="0"/>
              <a:t>Bench 2</a:t>
            </a:r>
          </a:p>
          <a:p>
            <a:pPr marL="914400" lvl="2" indent="0">
              <a:buNone/>
            </a:pPr>
            <a:r>
              <a:rPr lang="en-US" dirty="0" smtClean="0"/>
              <a:t>Function Generator</a:t>
            </a:r>
          </a:p>
          <a:p>
            <a:pPr marL="914400" lvl="2" indent="0">
              <a:buNone/>
            </a:pPr>
            <a:r>
              <a:rPr lang="en-US" dirty="0" smtClean="0"/>
              <a:t>4-1N001GP Rectifier</a:t>
            </a:r>
          </a:p>
          <a:p>
            <a:pPr marL="914400" lvl="2" indent="0">
              <a:buNone/>
            </a:pPr>
            <a:r>
              <a:rPr lang="en-US" dirty="0" smtClean="0"/>
              <a:t>1uF Capacitor</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106</a:t>
            </a:fld>
            <a:endParaRPr lang="en-US"/>
          </a:p>
        </p:txBody>
      </p:sp>
    </p:spTree>
    <p:extLst>
      <p:ext uri="{BB962C8B-B14F-4D97-AF65-F5344CB8AC3E}">
        <p14:creationId xmlns:p14="http://schemas.microsoft.com/office/powerpoint/2010/main" val="95476667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13 – AC to DC Power Supplies</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Look up on the internet how to convert power</a:t>
            </a:r>
          </a:p>
          <a:p>
            <a:pPr marL="0" indent="0">
              <a:buNone/>
            </a:pPr>
            <a:r>
              <a:rPr lang="en-US" dirty="0" smtClean="0"/>
              <a:t>Step 2: Made a schematic on </a:t>
            </a:r>
            <a:r>
              <a:rPr lang="en-US" dirty="0" err="1" smtClean="0"/>
              <a:t>multisim</a:t>
            </a:r>
            <a:r>
              <a:rPr lang="en-US" dirty="0" smtClean="0"/>
              <a:t> to simulate the circuit I am planning on building</a:t>
            </a:r>
          </a:p>
          <a:p>
            <a:pPr marL="0" indent="0">
              <a:buNone/>
            </a:pPr>
            <a:r>
              <a:rPr lang="en-US" dirty="0" smtClean="0"/>
              <a:t>Step 3: Built the circuit and tested it</a:t>
            </a:r>
          </a:p>
          <a:p>
            <a:pPr marL="0" indent="0">
              <a:buNone/>
            </a:pPr>
            <a:r>
              <a:rPr lang="en-US" dirty="0" smtClean="0"/>
              <a:t>Step 4: Tested the power supply voltages</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107</a:t>
            </a:fld>
            <a:endParaRPr lang="en-US"/>
          </a:p>
        </p:txBody>
      </p:sp>
    </p:spTree>
    <p:extLst>
      <p:ext uri="{BB962C8B-B14F-4D97-AF65-F5344CB8AC3E}">
        <p14:creationId xmlns:p14="http://schemas.microsoft.com/office/powerpoint/2010/main" val="323134148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13 – AC to DC Power Supplies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108</a:t>
            </a:fld>
            <a:endParaRPr lang="en-US"/>
          </a:p>
        </p:txBody>
      </p:sp>
      <p:pic>
        <p:nvPicPr>
          <p:cNvPr id="8" name="Picture 7"/>
          <p:cNvPicPr>
            <a:picLocks noChangeAspect="1"/>
          </p:cNvPicPr>
          <p:nvPr/>
        </p:nvPicPr>
        <p:blipFill>
          <a:blip r:embed="rId2"/>
          <a:stretch>
            <a:fillRect/>
          </a:stretch>
        </p:blipFill>
        <p:spPr>
          <a:xfrm>
            <a:off x="838200" y="1283856"/>
            <a:ext cx="5038725" cy="4095750"/>
          </a:xfrm>
          <a:prstGeom prst="rect">
            <a:avLst/>
          </a:prstGeom>
        </p:spPr>
      </p:pic>
      <p:pic>
        <p:nvPicPr>
          <p:cNvPr id="9" name="Picture 8"/>
          <p:cNvPicPr>
            <a:picLocks noChangeAspect="1"/>
          </p:cNvPicPr>
          <p:nvPr/>
        </p:nvPicPr>
        <p:blipFill>
          <a:blip r:embed="rId3"/>
          <a:stretch>
            <a:fillRect/>
          </a:stretch>
        </p:blipFill>
        <p:spPr>
          <a:xfrm>
            <a:off x="6330698" y="1283856"/>
            <a:ext cx="4569329" cy="4054475"/>
          </a:xfrm>
          <a:prstGeom prst="rect">
            <a:avLst/>
          </a:prstGeom>
        </p:spPr>
      </p:pic>
    </p:spTree>
    <p:extLst>
      <p:ext uri="{BB962C8B-B14F-4D97-AF65-F5344CB8AC3E}">
        <p14:creationId xmlns:p14="http://schemas.microsoft.com/office/powerpoint/2010/main" val="24348726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13 – AC to DC Power Supplies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109</a:t>
            </a:fld>
            <a:endParaRPr lang="en-US"/>
          </a:p>
        </p:txBody>
      </p:sp>
      <p:pic>
        <p:nvPicPr>
          <p:cNvPr id="3" name="Picture 2"/>
          <p:cNvPicPr>
            <a:picLocks noChangeAspect="1"/>
          </p:cNvPicPr>
          <p:nvPr/>
        </p:nvPicPr>
        <p:blipFill>
          <a:blip r:embed="rId2"/>
          <a:stretch>
            <a:fillRect/>
          </a:stretch>
        </p:blipFill>
        <p:spPr>
          <a:xfrm>
            <a:off x="685800" y="1740067"/>
            <a:ext cx="4381500" cy="3409950"/>
          </a:xfrm>
          <a:prstGeom prst="rect">
            <a:avLst/>
          </a:prstGeom>
        </p:spPr>
      </p:pic>
      <p:pic>
        <p:nvPicPr>
          <p:cNvPr id="4" name="Picture 3"/>
          <p:cNvPicPr>
            <a:picLocks noChangeAspect="1"/>
          </p:cNvPicPr>
          <p:nvPr/>
        </p:nvPicPr>
        <p:blipFill>
          <a:blip r:embed="rId3"/>
          <a:stretch>
            <a:fillRect/>
          </a:stretch>
        </p:blipFill>
        <p:spPr>
          <a:xfrm>
            <a:off x="6537925" y="1795365"/>
            <a:ext cx="3269220" cy="2589798"/>
          </a:xfrm>
          <a:prstGeom prst="rect">
            <a:avLst/>
          </a:prstGeom>
        </p:spPr>
      </p:pic>
      <p:pic>
        <p:nvPicPr>
          <p:cNvPr id="5" name="Picture 4"/>
          <p:cNvPicPr>
            <a:picLocks noChangeAspect="1"/>
          </p:cNvPicPr>
          <p:nvPr/>
        </p:nvPicPr>
        <p:blipFill>
          <a:blip r:embed="rId4"/>
          <a:stretch>
            <a:fillRect/>
          </a:stretch>
        </p:blipFill>
        <p:spPr>
          <a:xfrm>
            <a:off x="7272422" y="4458522"/>
            <a:ext cx="1800225" cy="876300"/>
          </a:xfrm>
          <a:prstGeom prst="rect">
            <a:avLst/>
          </a:prstGeom>
        </p:spPr>
      </p:pic>
    </p:spTree>
    <p:extLst>
      <p:ext uri="{BB962C8B-B14F-4D97-AF65-F5344CB8AC3E}">
        <p14:creationId xmlns:p14="http://schemas.microsoft.com/office/powerpoint/2010/main" val="8102549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smtClean="0"/>
              <a:t>Lab 1 - </a:t>
            </a:r>
            <a:r>
              <a:rPr lang="en-US" sz="4000" dirty="0"/>
              <a:t>Test Equipment &amp; Resistors</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lgn="ctr">
              <a:buNone/>
            </a:pPr>
            <a:endParaRPr lang="en-US" sz="2000" dirty="0" smtClean="0"/>
          </a:p>
          <a:p>
            <a:pPr marL="457200" lvl="1" indent="0">
              <a:buNone/>
            </a:pPr>
            <a:r>
              <a:rPr lang="en-US" dirty="0" smtClean="0"/>
              <a:t>I learned how to measure resistors based on color code and by using the digital mustimeter. All of the equipment worked fine and none of the resistors fell under or exceeded the expected tolerance.</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11</a:t>
            </a:fld>
            <a:endParaRPr lang="en-US"/>
          </a:p>
        </p:txBody>
      </p:sp>
    </p:spTree>
    <p:extLst>
      <p:ext uri="{BB962C8B-B14F-4D97-AF65-F5344CB8AC3E}">
        <p14:creationId xmlns:p14="http://schemas.microsoft.com/office/powerpoint/2010/main" val="159365476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13 – AC to DC Power Supplies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110</a:t>
            </a:fld>
            <a:endParaRPr lang="en-US"/>
          </a:p>
        </p:txBody>
      </p:sp>
      <p:pic>
        <p:nvPicPr>
          <p:cNvPr id="8" name="Picture 7"/>
          <p:cNvPicPr>
            <a:picLocks noChangeAspect="1"/>
          </p:cNvPicPr>
          <p:nvPr/>
        </p:nvPicPr>
        <p:blipFill>
          <a:blip r:embed="rId2"/>
          <a:stretch>
            <a:fillRect/>
          </a:stretch>
        </p:blipFill>
        <p:spPr>
          <a:xfrm>
            <a:off x="541422" y="1283856"/>
            <a:ext cx="3300663" cy="3419250"/>
          </a:xfrm>
          <a:prstGeom prst="rect">
            <a:avLst/>
          </a:prstGeom>
        </p:spPr>
      </p:pic>
      <p:pic>
        <p:nvPicPr>
          <p:cNvPr id="9" name="Picture 8"/>
          <p:cNvPicPr>
            <a:picLocks noChangeAspect="1"/>
          </p:cNvPicPr>
          <p:nvPr/>
        </p:nvPicPr>
        <p:blipFill>
          <a:blip r:embed="rId3"/>
          <a:stretch>
            <a:fillRect/>
          </a:stretch>
        </p:blipFill>
        <p:spPr>
          <a:xfrm>
            <a:off x="685800" y="4822335"/>
            <a:ext cx="2733675" cy="866775"/>
          </a:xfrm>
          <a:prstGeom prst="rect">
            <a:avLst/>
          </a:prstGeom>
        </p:spPr>
      </p:pic>
      <p:pic>
        <p:nvPicPr>
          <p:cNvPr id="10" name="Picture 9"/>
          <p:cNvPicPr>
            <a:picLocks noChangeAspect="1"/>
          </p:cNvPicPr>
          <p:nvPr/>
        </p:nvPicPr>
        <p:blipFill>
          <a:blip r:embed="rId4"/>
          <a:stretch>
            <a:fillRect/>
          </a:stretch>
        </p:blipFill>
        <p:spPr>
          <a:xfrm>
            <a:off x="4138863" y="1283856"/>
            <a:ext cx="3485643" cy="3419250"/>
          </a:xfrm>
          <a:prstGeom prst="rect">
            <a:avLst/>
          </a:prstGeom>
        </p:spPr>
      </p:pic>
      <p:pic>
        <p:nvPicPr>
          <p:cNvPr id="11" name="Picture 10"/>
          <p:cNvPicPr>
            <a:picLocks noChangeAspect="1"/>
          </p:cNvPicPr>
          <p:nvPr/>
        </p:nvPicPr>
        <p:blipFill>
          <a:blip r:embed="rId5"/>
          <a:stretch>
            <a:fillRect/>
          </a:stretch>
        </p:blipFill>
        <p:spPr>
          <a:xfrm>
            <a:off x="4289755" y="4808140"/>
            <a:ext cx="3183857" cy="880970"/>
          </a:xfrm>
          <a:prstGeom prst="rect">
            <a:avLst/>
          </a:prstGeom>
        </p:spPr>
      </p:pic>
      <p:pic>
        <p:nvPicPr>
          <p:cNvPr id="12" name="Picture 11"/>
          <p:cNvPicPr>
            <a:picLocks noChangeAspect="1"/>
          </p:cNvPicPr>
          <p:nvPr/>
        </p:nvPicPr>
        <p:blipFill>
          <a:blip r:embed="rId6"/>
          <a:stretch>
            <a:fillRect/>
          </a:stretch>
        </p:blipFill>
        <p:spPr>
          <a:xfrm>
            <a:off x="7921284" y="1283856"/>
            <a:ext cx="3874104" cy="3419250"/>
          </a:xfrm>
          <a:prstGeom prst="rect">
            <a:avLst/>
          </a:prstGeom>
        </p:spPr>
      </p:pic>
      <p:pic>
        <p:nvPicPr>
          <p:cNvPr id="13" name="Picture 12"/>
          <p:cNvPicPr>
            <a:picLocks noChangeAspect="1"/>
          </p:cNvPicPr>
          <p:nvPr/>
        </p:nvPicPr>
        <p:blipFill>
          <a:blip r:embed="rId7"/>
          <a:stretch>
            <a:fillRect/>
          </a:stretch>
        </p:blipFill>
        <p:spPr>
          <a:xfrm>
            <a:off x="8169943" y="4884571"/>
            <a:ext cx="3183857" cy="916565"/>
          </a:xfrm>
          <a:prstGeom prst="rect">
            <a:avLst/>
          </a:prstGeom>
        </p:spPr>
      </p:pic>
    </p:spTree>
    <p:extLst>
      <p:ext uri="{BB962C8B-B14F-4D97-AF65-F5344CB8AC3E}">
        <p14:creationId xmlns:p14="http://schemas.microsoft.com/office/powerpoint/2010/main" val="108200139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13 – AC to DC Power Supplies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111</a:t>
            </a:fld>
            <a:endParaRPr lang="en-US"/>
          </a:p>
        </p:txBody>
      </p:sp>
      <p:pic>
        <p:nvPicPr>
          <p:cNvPr id="3" name="Picture 2"/>
          <p:cNvPicPr>
            <a:picLocks noChangeAspect="1"/>
          </p:cNvPicPr>
          <p:nvPr/>
        </p:nvPicPr>
        <p:blipFill>
          <a:blip r:embed="rId2"/>
          <a:stretch>
            <a:fillRect/>
          </a:stretch>
        </p:blipFill>
        <p:spPr>
          <a:xfrm>
            <a:off x="452938" y="1283856"/>
            <a:ext cx="3550595" cy="3384397"/>
          </a:xfrm>
          <a:prstGeom prst="rect">
            <a:avLst/>
          </a:prstGeom>
        </p:spPr>
      </p:pic>
      <p:pic>
        <p:nvPicPr>
          <p:cNvPr id="4" name="Picture 3"/>
          <p:cNvPicPr>
            <a:picLocks noChangeAspect="1"/>
          </p:cNvPicPr>
          <p:nvPr/>
        </p:nvPicPr>
        <p:blipFill>
          <a:blip r:embed="rId3"/>
          <a:stretch>
            <a:fillRect/>
          </a:stretch>
        </p:blipFill>
        <p:spPr>
          <a:xfrm>
            <a:off x="944741" y="4760143"/>
            <a:ext cx="2566988" cy="826840"/>
          </a:xfrm>
          <a:prstGeom prst="rect">
            <a:avLst/>
          </a:prstGeom>
        </p:spPr>
      </p:pic>
      <p:pic>
        <p:nvPicPr>
          <p:cNvPr id="5" name="Picture 4"/>
          <p:cNvPicPr>
            <a:picLocks noChangeAspect="1"/>
          </p:cNvPicPr>
          <p:nvPr/>
        </p:nvPicPr>
        <p:blipFill>
          <a:blip r:embed="rId4"/>
          <a:stretch>
            <a:fillRect/>
          </a:stretch>
        </p:blipFill>
        <p:spPr>
          <a:xfrm>
            <a:off x="4538923" y="1932975"/>
            <a:ext cx="6814877" cy="2237972"/>
          </a:xfrm>
          <a:prstGeom prst="rect">
            <a:avLst/>
          </a:prstGeom>
        </p:spPr>
      </p:pic>
    </p:spTree>
    <p:extLst>
      <p:ext uri="{BB962C8B-B14F-4D97-AF65-F5344CB8AC3E}">
        <p14:creationId xmlns:p14="http://schemas.microsoft.com/office/powerpoint/2010/main" val="336603052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13 – AC to DC Power Supplies</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In order to convert AC power to DC power I needed rectifying diodes and a capacitor to smooth out the DC output. I used a full wave bridge to convert both the negative and the positive attributes of the sin wave into DC power. The variable power supply was fully functioning, but its voltage was a bit off.</a:t>
            </a: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112</a:t>
            </a:fld>
            <a:endParaRPr lang="en-US"/>
          </a:p>
        </p:txBody>
      </p:sp>
    </p:spTree>
    <p:extLst>
      <p:ext uri="{BB962C8B-B14F-4D97-AF65-F5344CB8AC3E}">
        <p14:creationId xmlns:p14="http://schemas.microsoft.com/office/powerpoint/2010/main" val="85612141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a:t>Lab 14 – ESD Precautions/Test LEDs</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113</a:t>
            </a:fld>
            <a:endParaRPr lang="en-US"/>
          </a:p>
        </p:txBody>
      </p:sp>
    </p:spTree>
    <p:extLst>
      <p:ext uri="{BB962C8B-B14F-4D97-AF65-F5344CB8AC3E}">
        <p14:creationId xmlns:p14="http://schemas.microsoft.com/office/powerpoint/2010/main" val="272751712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14 – ESD Precautions/Test LEDs</a:t>
            </a:r>
            <a:endParaRPr lang="en-US" sz="2700" dirty="0"/>
          </a:p>
        </p:txBody>
      </p:sp>
      <p:sp>
        <p:nvSpPr>
          <p:cNvPr id="3" name="Content Placeholder 2"/>
          <p:cNvSpPr>
            <a:spLocks noGrp="1"/>
          </p:cNvSpPr>
          <p:nvPr>
            <p:ph idx="1"/>
          </p:nvPr>
        </p:nvSpPr>
        <p:spPr>
          <a:xfrm>
            <a:off x="838200" y="1351193"/>
            <a:ext cx="10515600" cy="4717618"/>
          </a:xfrm>
        </p:spPr>
        <p:txBody>
          <a:bodyPr>
            <a:normAutofit/>
          </a:bodyPr>
          <a:lstStyle/>
          <a:p>
            <a:r>
              <a:rPr lang="en-US" dirty="0" smtClean="0"/>
              <a:t>Objective</a:t>
            </a:r>
          </a:p>
          <a:p>
            <a:pPr marL="914400" lvl="2" indent="0">
              <a:buNone/>
            </a:pPr>
            <a:r>
              <a:rPr lang="en-US" dirty="0" smtClean="0"/>
              <a:t>The objective of the lab was to test the LED’s in the canisters.</a:t>
            </a:r>
          </a:p>
          <a:p>
            <a:r>
              <a:rPr lang="en-US" dirty="0" smtClean="0"/>
              <a:t>Equipment and Material</a:t>
            </a:r>
          </a:p>
          <a:p>
            <a:pPr marL="914400" lvl="2" indent="0">
              <a:buNone/>
            </a:pPr>
            <a:r>
              <a:rPr lang="en-US" dirty="0" smtClean="0"/>
              <a:t>Breadboard</a:t>
            </a:r>
          </a:p>
          <a:p>
            <a:pPr marL="914400" lvl="2" indent="0">
              <a:buNone/>
            </a:pPr>
            <a:r>
              <a:rPr lang="en-US" dirty="0" smtClean="0"/>
              <a:t>Bench 2</a:t>
            </a:r>
          </a:p>
          <a:p>
            <a:pPr marL="914400" lvl="2" indent="0">
              <a:buNone/>
            </a:pPr>
            <a:r>
              <a:rPr lang="en-US" dirty="0" smtClean="0"/>
              <a:t>DC Power Supply</a:t>
            </a:r>
          </a:p>
          <a:p>
            <a:pPr marL="914400" lvl="2" indent="0">
              <a:buNone/>
            </a:pPr>
            <a:r>
              <a:rPr lang="en-US" dirty="0" smtClean="0"/>
              <a:t>10K Resistor</a:t>
            </a:r>
          </a:p>
          <a:p>
            <a:pPr marL="914400" lvl="2" indent="0">
              <a:buNone/>
            </a:pPr>
            <a:r>
              <a:rPr lang="en-US" dirty="0" smtClean="0"/>
              <a:t>Multisim</a:t>
            </a:r>
          </a:p>
          <a:p>
            <a:pPr marL="914400" lvl="2" indent="0">
              <a:buNone/>
            </a:pPr>
            <a:r>
              <a:rPr lang="en-US" dirty="0" smtClean="0"/>
              <a:t>Tested Chips</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114</a:t>
            </a:fld>
            <a:endParaRPr lang="en-US"/>
          </a:p>
        </p:txBody>
      </p:sp>
    </p:spTree>
    <p:extLst>
      <p:ext uri="{BB962C8B-B14F-4D97-AF65-F5344CB8AC3E}">
        <p14:creationId xmlns:p14="http://schemas.microsoft.com/office/powerpoint/2010/main" val="94642652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Test the chips in the small car using the chip tester</a:t>
            </a:r>
          </a:p>
          <a:p>
            <a:pPr marL="0" indent="0">
              <a:buNone/>
            </a:pPr>
            <a:r>
              <a:rPr lang="en-US" dirty="0" smtClean="0"/>
              <a:t>Step 2: To test the 555 chip I had to use a schematic previously designed in this class</a:t>
            </a:r>
          </a:p>
          <a:p>
            <a:pPr marL="0" indent="0">
              <a:buNone/>
            </a:pPr>
            <a:r>
              <a:rPr lang="en-US" dirty="0" smtClean="0"/>
              <a:t>Step 3: I then tested most of the LED’s in the lab</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115</a:t>
            </a:fld>
            <a:endParaRPr lang="en-US"/>
          </a:p>
        </p:txBody>
      </p:sp>
    </p:spTree>
    <p:extLst>
      <p:ext uri="{BB962C8B-B14F-4D97-AF65-F5344CB8AC3E}">
        <p14:creationId xmlns:p14="http://schemas.microsoft.com/office/powerpoint/2010/main" val="111225556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116</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4188" y="1644142"/>
            <a:ext cx="5384801" cy="4038600"/>
          </a:xfrm>
          <a:prstGeom prst="rect">
            <a:avLst/>
          </a:prstGeom>
        </p:spPr>
      </p:pic>
    </p:spTree>
    <p:extLst>
      <p:ext uri="{BB962C8B-B14F-4D97-AF65-F5344CB8AC3E}">
        <p14:creationId xmlns:p14="http://schemas.microsoft.com/office/powerpoint/2010/main" val="186563571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117</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242" y="1465673"/>
            <a:ext cx="5700294" cy="4275221"/>
          </a:xfrm>
          <a:prstGeom prst="rect">
            <a:avLst/>
          </a:prstGeom>
        </p:spPr>
      </p:pic>
    </p:spTree>
    <p:extLst>
      <p:ext uri="{BB962C8B-B14F-4D97-AF65-F5344CB8AC3E}">
        <p14:creationId xmlns:p14="http://schemas.microsoft.com/office/powerpoint/2010/main" val="374370069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118</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82074" y="1712663"/>
            <a:ext cx="4449010" cy="333675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743965" y="1839983"/>
            <a:ext cx="4449011" cy="3336758"/>
          </a:xfrm>
          <a:prstGeom prst="rect">
            <a:avLst/>
          </a:prstGeom>
        </p:spPr>
      </p:pic>
    </p:spTree>
    <p:extLst>
      <p:ext uri="{BB962C8B-B14F-4D97-AF65-F5344CB8AC3E}">
        <p14:creationId xmlns:p14="http://schemas.microsoft.com/office/powerpoint/2010/main" val="425700035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119</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940096" y="1830568"/>
            <a:ext cx="4657731" cy="3493298"/>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459290" y="1788223"/>
            <a:ext cx="4665545" cy="3499159"/>
          </a:xfrm>
          <a:prstGeom prst="rect">
            <a:avLst/>
          </a:prstGeom>
        </p:spPr>
      </p:pic>
    </p:spTree>
    <p:extLst>
      <p:ext uri="{BB962C8B-B14F-4D97-AF65-F5344CB8AC3E}">
        <p14:creationId xmlns:p14="http://schemas.microsoft.com/office/powerpoint/2010/main" val="2424888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smtClean="0"/>
              <a:t>Lab 2 – Resistors and Ohm’s Law</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12</a:t>
            </a:fld>
            <a:endParaRPr lang="en-US"/>
          </a:p>
        </p:txBody>
      </p:sp>
    </p:spTree>
    <p:extLst>
      <p:ext uri="{BB962C8B-B14F-4D97-AF65-F5344CB8AC3E}">
        <p14:creationId xmlns:p14="http://schemas.microsoft.com/office/powerpoint/2010/main" val="66794879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120</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99" y="1586009"/>
            <a:ext cx="3372853" cy="378020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6497" y="1283856"/>
            <a:ext cx="3439005" cy="468695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5" y="1586009"/>
            <a:ext cx="2916773" cy="3579676"/>
          </a:xfrm>
          <a:prstGeom prst="rect">
            <a:avLst/>
          </a:prstGeom>
        </p:spPr>
      </p:pic>
    </p:spTree>
    <p:extLst>
      <p:ext uri="{BB962C8B-B14F-4D97-AF65-F5344CB8AC3E}">
        <p14:creationId xmlns:p14="http://schemas.microsoft.com/office/powerpoint/2010/main" val="399648878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121</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8141" y="1401238"/>
            <a:ext cx="5575318" cy="4351955"/>
          </a:xfrm>
          <a:prstGeom prst="rect">
            <a:avLst/>
          </a:prstGeom>
        </p:spPr>
      </p:pic>
    </p:spTree>
    <p:extLst>
      <p:ext uri="{BB962C8B-B14F-4D97-AF65-F5344CB8AC3E}">
        <p14:creationId xmlns:p14="http://schemas.microsoft.com/office/powerpoint/2010/main" val="313151528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122</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8237" y="1283856"/>
            <a:ext cx="5915525" cy="4436644"/>
          </a:xfrm>
          <a:prstGeom prst="rect">
            <a:avLst/>
          </a:prstGeom>
        </p:spPr>
      </p:pic>
    </p:spTree>
    <p:extLst>
      <p:ext uri="{BB962C8B-B14F-4D97-AF65-F5344CB8AC3E}">
        <p14:creationId xmlns:p14="http://schemas.microsoft.com/office/powerpoint/2010/main" val="177963790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14 – ESD Precautions/Test LEDs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123</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586" y="2097646"/>
            <a:ext cx="3945518" cy="295913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892" y="2510414"/>
            <a:ext cx="3622608" cy="271695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6252" y="2435304"/>
            <a:ext cx="3887537" cy="2915653"/>
          </a:xfrm>
          <a:prstGeom prst="rect">
            <a:avLst/>
          </a:prstGeom>
        </p:spPr>
      </p:pic>
    </p:spTree>
    <p:extLst>
      <p:ext uri="{BB962C8B-B14F-4D97-AF65-F5344CB8AC3E}">
        <p14:creationId xmlns:p14="http://schemas.microsoft.com/office/powerpoint/2010/main" val="13860613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14 – ESD Precautions/Test LEDs</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lgn="ctr">
              <a:buNone/>
            </a:pPr>
            <a:r>
              <a:rPr lang="en-US" dirty="0" smtClean="0"/>
              <a:t>I had to figure out why the small car would not light up. In order to do that I  used a chip tester that checks if the chip is still functional. To test the 555 timer chip, I had to build a circuit that tested it. There was nothing wrong with the chips so it made me think that some of the wires needed to be </a:t>
            </a:r>
            <a:r>
              <a:rPr lang="en-US" dirty="0" err="1" smtClean="0"/>
              <a:t>resoldered</a:t>
            </a:r>
            <a:r>
              <a:rPr lang="en-US" dirty="0" smtClean="0"/>
              <a:t>.</a:t>
            </a: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124</a:t>
            </a:fld>
            <a:endParaRPr lang="en-US"/>
          </a:p>
        </p:txBody>
      </p:sp>
    </p:spTree>
    <p:extLst>
      <p:ext uri="{BB962C8B-B14F-4D97-AF65-F5344CB8AC3E}">
        <p14:creationId xmlns:p14="http://schemas.microsoft.com/office/powerpoint/2010/main" val="109657019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a:t>Lab 15 – Plan/Prepare/Test Solder </a:t>
            </a:r>
            <a:r>
              <a:rPr lang="en-US" sz="5400" dirty="0" smtClean="0"/>
              <a:t>Kit</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125</a:t>
            </a:fld>
            <a:endParaRPr lang="en-US"/>
          </a:p>
        </p:txBody>
      </p:sp>
    </p:spTree>
    <p:extLst>
      <p:ext uri="{BB962C8B-B14F-4D97-AF65-F5344CB8AC3E}">
        <p14:creationId xmlns:p14="http://schemas.microsoft.com/office/powerpoint/2010/main" val="72929237"/>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15 – Plan/Prepare/Test Solder Kit</a:t>
            </a:r>
            <a:endParaRPr lang="en-US" sz="2700" dirty="0"/>
          </a:p>
        </p:txBody>
      </p:sp>
      <p:sp>
        <p:nvSpPr>
          <p:cNvPr id="3" name="Content Placeholder 2"/>
          <p:cNvSpPr>
            <a:spLocks noGrp="1"/>
          </p:cNvSpPr>
          <p:nvPr>
            <p:ph idx="1"/>
          </p:nvPr>
        </p:nvSpPr>
        <p:spPr>
          <a:xfrm>
            <a:off x="838200" y="1351193"/>
            <a:ext cx="10515600" cy="4717618"/>
          </a:xfrm>
        </p:spPr>
        <p:txBody>
          <a:bodyPr>
            <a:normAutofit/>
          </a:bodyPr>
          <a:lstStyle/>
          <a:p>
            <a:r>
              <a:rPr lang="en-US" dirty="0" smtClean="0"/>
              <a:t>Objective</a:t>
            </a:r>
          </a:p>
          <a:p>
            <a:pPr marL="914400" lvl="2" indent="0">
              <a:buNone/>
            </a:pPr>
            <a:r>
              <a:rPr lang="en-US" dirty="0" smtClean="0"/>
              <a:t>The objective of the lab was to plan out how I am going to solder the kit.</a:t>
            </a:r>
          </a:p>
          <a:p>
            <a:r>
              <a:rPr lang="en-US" dirty="0" smtClean="0"/>
              <a:t>Equipment and Material</a:t>
            </a:r>
          </a:p>
          <a:p>
            <a:pPr marL="914400" lvl="2" indent="0">
              <a:buNone/>
            </a:pPr>
            <a:r>
              <a:rPr lang="en-US" dirty="0" smtClean="0"/>
              <a:t>Excel</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126</a:t>
            </a:fld>
            <a:endParaRPr lang="en-US"/>
          </a:p>
        </p:txBody>
      </p:sp>
    </p:spTree>
    <p:extLst>
      <p:ext uri="{BB962C8B-B14F-4D97-AF65-F5344CB8AC3E}">
        <p14:creationId xmlns:p14="http://schemas.microsoft.com/office/powerpoint/2010/main" val="314250195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15 – Plan/Prepare/Test Solder Kit</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Looked at the kit that I am planning on soldering.</a:t>
            </a:r>
          </a:p>
          <a:p>
            <a:pPr marL="0" indent="0">
              <a:buNone/>
            </a:pPr>
            <a:r>
              <a:rPr lang="en-US" dirty="0" smtClean="0"/>
              <a:t>Step 2: Made a list of components on Excel</a:t>
            </a:r>
          </a:p>
          <a:p>
            <a:pPr marL="0" indent="0">
              <a:buNone/>
            </a:pPr>
            <a:r>
              <a:rPr lang="en-US" dirty="0" smtClean="0"/>
              <a:t>Step 3: Wrote a plan of how to prepare for soldering</a:t>
            </a:r>
          </a:p>
          <a:p>
            <a:pPr marL="0" indent="0">
              <a:buNone/>
            </a:pPr>
            <a:r>
              <a:rPr lang="en-US" dirty="0" smtClean="0"/>
              <a:t>Step 4: Made a plan of how to troubleshoot the kit in case of a problem</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127</a:t>
            </a:fld>
            <a:endParaRPr lang="en-US"/>
          </a:p>
        </p:txBody>
      </p:sp>
    </p:spTree>
    <p:extLst>
      <p:ext uri="{BB962C8B-B14F-4D97-AF65-F5344CB8AC3E}">
        <p14:creationId xmlns:p14="http://schemas.microsoft.com/office/powerpoint/2010/main" val="285543822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15 – Plan/Prepare/Test Solder Kit</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128</a:t>
            </a:fld>
            <a:endParaRPr lang="en-US"/>
          </a:p>
        </p:txBody>
      </p:sp>
      <p:pic>
        <p:nvPicPr>
          <p:cNvPr id="3" name="Picture 2"/>
          <p:cNvPicPr>
            <a:picLocks noChangeAspect="1"/>
          </p:cNvPicPr>
          <p:nvPr/>
        </p:nvPicPr>
        <p:blipFill>
          <a:blip r:embed="rId2"/>
          <a:stretch>
            <a:fillRect/>
          </a:stretch>
        </p:blipFill>
        <p:spPr>
          <a:xfrm>
            <a:off x="2072189" y="1260475"/>
            <a:ext cx="7534275" cy="4610100"/>
          </a:xfrm>
          <a:prstGeom prst="rect">
            <a:avLst/>
          </a:prstGeom>
        </p:spPr>
      </p:pic>
    </p:spTree>
    <p:extLst>
      <p:ext uri="{BB962C8B-B14F-4D97-AF65-F5344CB8AC3E}">
        <p14:creationId xmlns:p14="http://schemas.microsoft.com/office/powerpoint/2010/main" val="88670230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15 – Plan/Prepare/Test Solder Kit</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lgn="ctr">
              <a:buNone/>
            </a:pPr>
            <a:r>
              <a:rPr lang="en-US" dirty="0" smtClean="0"/>
              <a:t>Nothing really to summarize. It was just preparation for the final soldering project.</a:t>
            </a: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129</a:t>
            </a:fld>
            <a:endParaRPr lang="en-US"/>
          </a:p>
        </p:txBody>
      </p:sp>
    </p:spTree>
    <p:extLst>
      <p:ext uri="{BB962C8B-B14F-4D97-AF65-F5344CB8AC3E}">
        <p14:creationId xmlns:p14="http://schemas.microsoft.com/office/powerpoint/2010/main" val="9589326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smtClean="0"/>
              <a:t>Lab 2 – </a:t>
            </a:r>
            <a:r>
              <a:rPr lang="en-US" dirty="0"/>
              <a:t>Resistors and Ohm’s Law</a:t>
            </a:r>
            <a:endParaRPr lang="en-US" sz="2700" dirty="0"/>
          </a:p>
        </p:txBody>
      </p:sp>
      <p:sp>
        <p:nvSpPr>
          <p:cNvPr id="3" name="Content Placeholder 2"/>
          <p:cNvSpPr>
            <a:spLocks noGrp="1"/>
          </p:cNvSpPr>
          <p:nvPr>
            <p:ph idx="1"/>
          </p:nvPr>
        </p:nvSpPr>
        <p:spPr>
          <a:xfrm>
            <a:off x="838200" y="1351193"/>
            <a:ext cx="10515600" cy="4717618"/>
          </a:xfrm>
        </p:spPr>
        <p:txBody>
          <a:bodyPr/>
          <a:lstStyle/>
          <a:p>
            <a:r>
              <a:rPr lang="en-US" dirty="0" smtClean="0"/>
              <a:t>Objective</a:t>
            </a:r>
          </a:p>
          <a:p>
            <a:pPr marL="914400" lvl="2" indent="0">
              <a:buNone/>
            </a:pPr>
            <a:r>
              <a:rPr lang="en-US" dirty="0" smtClean="0"/>
              <a:t>The objective of the lab was to learn how to set up resistors in a parallel and series format. We also learned to measure current and total resistance.</a:t>
            </a:r>
          </a:p>
          <a:p>
            <a:r>
              <a:rPr lang="en-US" dirty="0" smtClean="0"/>
              <a:t>Equipment and Material</a:t>
            </a:r>
          </a:p>
          <a:p>
            <a:pPr marL="914400" lvl="2" indent="0">
              <a:buNone/>
            </a:pPr>
            <a:r>
              <a:rPr lang="en-US" dirty="0" smtClean="0"/>
              <a:t>Digital </a:t>
            </a:r>
            <a:r>
              <a:rPr lang="en-US" dirty="0" err="1" smtClean="0"/>
              <a:t>Multimeter</a:t>
            </a:r>
            <a:r>
              <a:rPr lang="en-US" dirty="0" smtClean="0"/>
              <a:t>: GDM-8245</a:t>
            </a:r>
          </a:p>
          <a:p>
            <a:pPr marL="914400" lvl="2" indent="0">
              <a:buNone/>
            </a:pPr>
            <a:r>
              <a:rPr lang="en-US" dirty="0" smtClean="0"/>
              <a:t>Resistors: 330 ohm, 470 ohm, 1000 ohm, 2200 ohm, and 10000 ohm</a:t>
            </a:r>
          </a:p>
          <a:p>
            <a:pPr marL="914400" lvl="2" indent="0">
              <a:buNone/>
            </a:pPr>
            <a:r>
              <a:rPr lang="en-US" dirty="0" smtClean="0"/>
              <a:t>Breadboard</a:t>
            </a:r>
          </a:p>
          <a:p>
            <a:pPr marL="914400" lvl="2" indent="0">
              <a:buNone/>
            </a:pPr>
            <a:r>
              <a:rPr lang="en-US" dirty="0" smtClean="0"/>
              <a:t>Alligator Clamps</a:t>
            </a:r>
          </a:p>
          <a:p>
            <a:pPr marL="914400" lvl="2" indent="0">
              <a:buNone/>
            </a:pPr>
            <a:r>
              <a:rPr lang="en-US" dirty="0" smtClean="0"/>
              <a:t>Bench 1</a:t>
            </a:r>
          </a:p>
          <a:p>
            <a:pPr marL="914400" lvl="2" indent="0">
              <a:buNone/>
            </a:pPr>
            <a:r>
              <a:rPr lang="en-US" dirty="0" smtClean="0"/>
              <a:t>DC Power supply – HY1802D</a:t>
            </a:r>
          </a:p>
          <a:p>
            <a:r>
              <a:rPr lang="en-US" dirty="0" smtClean="0"/>
              <a:t>Research and Information</a:t>
            </a:r>
          </a:p>
          <a:p>
            <a:pPr marL="457200" lvl="1" indent="0">
              <a:buNone/>
            </a:pPr>
            <a:r>
              <a:rPr lang="en-US" dirty="0">
                <a:hlinkClick r:id="rId3"/>
              </a:rPr>
              <a:t>https://</a:t>
            </a:r>
            <a:r>
              <a:rPr lang="en-US" dirty="0" smtClean="0">
                <a:hlinkClick r:id="rId3"/>
              </a:rPr>
              <a:t>online.ivytech.edu/bbcswebdav/pid-33238685-dt-content-rid-74986829_1/courses/EECT101-50C-C1-201530/EECT101-50C-C1-201520_ImportedContent_20150824121212/EECT101-50C-C1-201430_ImportedContent_20150114121945/ee101_vids_resistors%281%29.htm</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13</a:t>
            </a:fld>
            <a:endParaRPr lang="en-US"/>
          </a:p>
        </p:txBody>
      </p:sp>
    </p:spTree>
    <p:extLst>
      <p:ext uri="{BB962C8B-B14F-4D97-AF65-F5344CB8AC3E}">
        <p14:creationId xmlns:p14="http://schemas.microsoft.com/office/powerpoint/2010/main" val="170297831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a:t>Lab 16 – Final </a:t>
            </a:r>
            <a:r>
              <a:rPr lang="en-US" sz="5400" dirty="0" smtClean="0"/>
              <a:t>Solder </a:t>
            </a:r>
            <a:endParaRPr lang="en-US" sz="5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130</a:t>
            </a:fld>
            <a:endParaRPr lang="en-US"/>
          </a:p>
        </p:txBody>
      </p:sp>
    </p:spTree>
    <p:extLst>
      <p:ext uri="{BB962C8B-B14F-4D97-AF65-F5344CB8AC3E}">
        <p14:creationId xmlns:p14="http://schemas.microsoft.com/office/powerpoint/2010/main" val="150303770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16 – Final Solder </a:t>
            </a:r>
            <a:endParaRPr lang="en-US" sz="2700" dirty="0"/>
          </a:p>
        </p:txBody>
      </p:sp>
      <p:sp>
        <p:nvSpPr>
          <p:cNvPr id="3" name="Content Placeholder 2"/>
          <p:cNvSpPr>
            <a:spLocks noGrp="1"/>
          </p:cNvSpPr>
          <p:nvPr>
            <p:ph idx="1"/>
          </p:nvPr>
        </p:nvSpPr>
        <p:spPr>
          <a:xfrm>
            <a:off x="838200" y="1351193"/>
            <a:ext cx="10515600" cy="4717618"/>
          </a:xfrm>
        </p:spPr>
        <p:txBody>
          <a:bodyPr>
            <a:normAutofit/>
          </a:bodyPr>
          <a:lstStyle/>
          <a:p>
            <a:r>
              <a:rPr lang="en-US" dirty="0" smtClean="0"/>
              <a:t>Objective</a:t>
            </a:r>
          </a:p>
          <a:p>
            <a:pPr marL="914400" lvl="2" indent="0">
              <a:buNone/>
            </a:pPr>
            <a:r>
              <a:rPr lang="en-US" dirty="0" smtClean="0"/>
              <a:t>The objective of the lab is to apply what we learned from soldering into a more advanced kit.</a:t>
            </a:r>
          </a:p>
          <a:p>
            <a:r>
              <a:rPr lang="en-US" dirty="0" smtClean="0"/>
              <a:t>Equipment and Material</a:t>
            </a:r>
          </a:p>
          <a:p>
            <a:pPr marL="914400" lvl="2" indent="0">
              <a:buNone/>
            </a:pPr>
            <a:r>
              <a:rPr lang="en-US" dirty="0" smtClean="0"/>
              <a:t>Solder</a:t>
            </a:r>
          </a:p>
          <a:p>
            <a:pPr marL="914400" lvl="2" indent="0">
              <a:buNone/>
            </a:pPr>
            <a:r>
              <a:rPr lang="en-US" dirty="0" smtClean="0"/>
              <a:t>Soldering Iron</a:t>
            </a:r>
          </a:p>
          <a:p>
            <a:pPr marL="914400" lvl="2" indent="0">
              <a:buNone/>
            </a:pPr>
            <a:r>
              <a:rPr lang="en-US" dirty="0" smtClean="0"/>
              <a:t>LCR Meter</a:t>
            </a:r>
          </a:p>
          <a:p>
            <a:pPr marL="914400" lvl="2" indent="0">
              <a:buNone/>
            </a:pPr>
            <a:r>
              <a:rPr lang="en-US" dirty="0" err="1" smtClean="0"/>
              <a:t>Multimeter</a:t>
            </a:r>
            <a:endParaRPr lang="en-US" dirty="0" smtClean="0"/>
          </a:p>
          <a:p>
            <a:pPr marL="914400" lvl="2" indent="0">
              <a:buNone/>
            </a:pPr>
            <a:r>
              <a:rPr lang="en-US" dirty="0" smtClean="0"/>
              <a:t>Chip Tester</a:t>
            </a:r>
          </a:p>
          <a:p>
            <a:pPr marL="914400" lvl="2" indent="0">
              <a:buNone/>
            </a:pPr>
            <a:r>
              <a:rPr lang="en-US" dirty="0" smtClean="0"/>
              <a:t>Clamp</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131</a:t>
            </a:fld>
            <a:endParaRPr lang="en-US"/>
          </a:p>
        </p:txBody>
      </p:sp>
    </p:spTree>
    <p:extLst>
      <p:ext uri="{BB962C8B-B14F-4D97-AF65-F5344CB8AC3E}">
        <p14:creationId xmlns:p14="http://schemas.microsoft.com/office/powerpoint/2010/main" val="383437268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Take the components out of the kit and make sure I have all of them</a:t>
            </a:r>
          </a:p>
          <a:p>
            <a:pPr marL="0" indent="0">
              <a:buNone/>
            </a:pPr>
            <a:r>
              <a:rPr lang="en-US" dirty="0" smtClean="0"/>
              <a:t>Step 2: Measured each of the components and tested the chips</a:t>
            </a:r>
          </a:p>
          <a:p>
            <a:pPr marL="0" indent="0">
              <a:buNone/>
            </a:pPr>
            <a:r>
              <a:rPr lang="en-US" dirty="0" smtClean="0"/>
              <a:t>Step 3: Soldered the chip mounts first, the capacitors and resistors second, and the LED’s last because its easier to screw those up</a:t>
            </a:r>
          </a:p>
          <a:p>
            <a:pPr marL="0" indent="0">
              <a:buNone/>
            </a:pPr>
            <a:r>
              <a:rPr lang="en-US" dirty="0" smtClean="0"/>
              <a:t>Step 4: Tested the kit when I was finished</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132</a:t>
            </a:fld>
            <a:endParaRPr lang="en-US"/>
          </a:p>
        </p:txBody>
      </p:sp>
    </p:spTree>
    <p:extLst>
      <p:ext uri="{BB962C8B-B14F-4D97-AF65-F5344CB8AC3E}">
        <p14:creationId xmlns:p14="http://schemas.microsoft.com/office/powerpoint/2010/main" val="265368230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133</a:t>
            </a:fld>
            <a:endParaRPr lang="en-US"/>
          </a:p>
        </p:txBody>
      </p:sp>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09599" y="2124402"/>
            <a:ext cx="3874168" cy="2905626"/>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868152" y="2142450"/>
            <a:ext cx="4018547" cy="3013910"/>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563822" y="2145463"/>
            <a:ext cx="4042645" cy="3031984"/>
          </a:xfrm>
          <a:prstGeom prst="rect">
            <a:avLst/>
          </a:prstGeom>
        </p:spPr>
      </p:pic>
    </p:spTree>
    <p:extLst>
      <p:ext uri="{BB962C8B-B14F-4D97-AF65-F5344CB8AC3E}">
        <p14:creationId xmlns:p14="http://schemas.microsoft.com/office/powerpoint/2010/main" val="206235247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134</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98888" y="1959282"/>
            <a:ext cx="4314491" cy="323586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964777" y="1952775"/>
            <a:ext cx="4262445" cy="319683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597565" y="1940335"/>
            <a:ext cx="4162926" cy="3122195"/>
          </a:xfrm>
          <a:prstGeom prst="rect">
            <a:avLst/>
          </a:prstGeom>
        </p:spPr>
      </p:pic>
    </p:spTree>
    <p:extLst>
      <p:ext uri="{BB962C8B-B14F-4D97-AF65-F5344CB8AC3E}">
        <p14:creationId xmlns:p14="http://schemas.microsoft.com/office/powerpoint/2010/main" val="322491432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135</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539039" y="1837123"/>
            <a:ext cx="4211053" cy="315829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381046" y="1816959"/>
            <a:ext cx="4264825" cy="3198619"/>
          </a:xfrm>
          <a:prstGeom prst="rect">
            <a:avLst/>
          </a:prstGeom>
        </p:spPr>
      </p:pic>
    </p:spTree>
    <p:extLst>
      <p:ext uri="{BB962C8B-B14F-4D97-AF65-F5344CB8AC3E}">
        <p14:creationId xmlns:p14="http://schemas.microsoft.com/office/powerpoint/2010/main" val="132867612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136</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958236" y="2016618"/>
            <a:ext cx="4161592" cy="312119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060739" y="2023970"/>
            <a:ext cx="4220412" cy="3165309"/>
          </a:xfrm>
          <a:prstGeom prst="rect">
            <a:avLst/>
          </a:prstGeom>
        </p:spPr>
      </p:pic>
    </p:spTree>
    <p:extLst>
      <p:ext uri="{BB962C8B-B14F-4D97-AF65-F5344CB8AC3E}">
        <p14:creationId xmlns:p14="http://schemas.microsoft.com/office/powerpoint/2010/main" val="239513891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137</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02320" y="1836566"/>
            <a:ext cx="4421681" cy="331626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704" y="1511794"/>
            <a:ext cx="5507789" cy="4130842"/>
          </a:xfrm>
          <a:prstGeom prst="rect">
            <a:avLst/>
          </a:prstGeom>
        </p:spPr>
      </p:pic>
    </p:spTree>
    <p:extLst>
      <p:ext uri="{BB962C8B-B14F-4D97-AF65-F5344CB8AC3E}">
        <p14:creationId xmlns:p14="http://schemas.microsoft.com/office/powerpoint/2010/main" val="247559137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138</a:t>
            </a:fld>
            <a:endParaRPr lang="en-US"/>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4102323" y="1630104"/>
            <a:ext cx="5192296" cy="3894222"/>
          </a:xfrm>
          <a:prstGeom prst="rect">
            <a:avLst/>
          </a:prstGeom>
        </p:spPr>
      </p:pic>
    </p:spTree>
    <p:extLst>
      <p:ext uri="{BB962C8B-B14F-4D97-AF65-F5344CB8AC3E}">
        <p14:creationId xmlns:p14="http://schemas.microsoft.com/office/powerpoint/2010/main" val="192660970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139</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028532" y="1994067"/>
            <a:ext cx="3835399" cy="287654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5550567" y="1748416"/>
            <a:ext cx="4876799" cy="3657599"/>
          </a:xfrm>
          <a:prstGeom prst="rect">
            <a:avLst/>
          </a:prstGeom>
        </p:spPr>
      </p:pic>
    </p:spTree>
    <p:extLst>
      <p:ext uri="{BB962C8B-B14F-4D97-AF65-F5344CB8AC3E}">
        <p14:creationId xmlns:p14="http://schemas.microsoft.com/office/powerpoint/2010/main" val="1623743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2 – Resistors and Ohm’s Law</a:t>
            </a:r>
            <a:endParaRPr lang="en-US" sz="4000" dirty="0"/>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Gather all of the necessary resistors</a:t>
            </a:r>
          </a:p>
          <a:p>
            <a:pPr marL="0" indent="0">
              <a:buNone/>
            </a:pPr>
            <a:r>
              <a:rPr lang="en-US" dirty="0" smtClean="0"/>
              <a:t>Step 2: Use the first three resistors to construct a series circuit</a:t>
            </a:r>
          </a:p>
          <a:p>
            <a:pPr marL="0" indent="0">
              <a:buNone/>
            </a:pPr>
            <a:r>
              <a:rPr lang="en-US" dirty="0" smtClean="0"/>
              <a:t>Step 3: Measure the total current and total resistance of the circuit</a:t>
            </a:r>
          </a:p>
          <a:p>
            <a:pPr marL="0" indent="0">
              <a:buNone/>
            </a:pPr>
            <a:r>
              <a:rPr lang="en-US" dirty="0" smtClean="0"/>
              <a:t>Step 4: Record the data</a:t>
            </a:r>
          </a:p>
          <a:p>
            <a:pPr marL="0" indent="0">
              <a:buNone/>
            </a:pPr>
            <a:r>
              <a:rPr lang="en-US" dirty="0" smtClean="0"/>
              <a:t>Step 5: Repeat steps 3-4, but use all of the resistors to construct a series circuit</a:t>
            </a:r>
          </a:p>
          <a:p>
            <a:pPr marL="0" indent="0">
              <a:buNone/>
            </a:pPr>
            <a:r>
              <a:rPr lang="en-US" dirty="0" smtClean="0"/>
              <a:t>Step 6: Use the first three resistors to construct a parallel circuit</a:t>
            </a:r>
          </a:p>
          <a:p>
            <a:pPr marL="0" indent="0">
              <a:buNone/>
            </a:pPr>
            <a:r>
              <a:rPr lang="en-US" dirty="0" smtClean="0"/>
              <a:t>Step 7: </a:t>
            </a:r>
            <a:r>
              <a:rPr lang="en-US" dirty="0"/>
              <a:t>Measure the total current and total resistance of the </a:t>
            </a:r>
            <a:r>
              <a:rPr lang="en-US" dirty="0" smtClean="0"/>
              <a:t>circuit</a:t>
            </a:r>
          </a:p>
          <a:p>
            <a:pPr marL="0" indent="0">
              <a:buNone/>
            </a:pPr>
            <a:r>
              <a:rPr lang="en-US" dirty="0" smtClean="0"/>
              <a:t>Step 8: Record the data</a:t>
            </a:r>
          </a:p>
          <a:p>
            <a:pPr marL="0" indent="0">
              <a:buNone/>
            </a:pPr>
            <a:r>
              <a:rPr lang="en-US" dirty="0" smtClean="0"/>
              <a:t>Step 9: Repeat steps 7-8, but use the first four resistors to construct a parallel circuit</a:t>
            </a:r>
            <a:endParaRPr lang="en-US"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14</a:t>
            </a:fld>
            <a:endParaRPr lang="en-US"/>
          </a:p>
        </p:txBody>
      </p:sp>
    </p:spTree>
    <p:extLst>
      <p:ext uri="{BB962C8B-B14F-4D97-AF65-F5344CB8AC3E}">
        <p14:creationId xmlns:p14="http://schemas.microsoft.com/office/powerpoint/2010/main" val="80918883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140</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283856"/>
            <a:ext cx="5170905" cy="387817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6974" y="1283855"/>
            <a:ext cx="5170905" cy="3878179"/>
          </a:xfrm>
          <a:prstGeom prst="rect">
            <a:avLst/>
          </a:prstGeom>
        </p:spPr>
      </p:pic>
    </p:spTree>
    <p:extLst>
      <p:ext uri="{BB962C8B-B14F-4D97-AF65-F5344CB8AC3E}">
        <p14:creationId xmlns:p14="http://schemas.microsoft.com/office/powerpoint/2010/main" val="244099045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141</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21845" y="2028149"/>
            <a:ext cx="4130842" cy="309813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716378" y="1383458"/>
            <a:ext cx="5678904" cy="4259178"/>
          </a:xfrm>
          <a:prstGeom prst="rect">
            <a:avLst/>
          </a:prstGeom>
        </p:spPr>
      </p:pic>
    </p:spTree>
    <p:extLst>
      <p:ext uri="{BB962C8B-B14F-4D97-AF65-F5344CB8AC3E}">
        <p14:creationId xmlns:p14="http://schemas.microsoft.com/office/powerpoint/2010/main" val="65102877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142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30737" y="1822269"/>
            <a:ext cx="4307305" cy="3230479"/>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252" y="1283856"/>
            <a:ext cx="5560613" cy="4170460"/>
          </a:xfrm>
          <a:prstGeom prst="rect">
            <a:avLst/>
          </a:prstGeom>
        </p:spPr>
      </p:pic>
    </p:spTree>
    <p:extLst>
      <p:ext uri="{BB962C8B-B14F-4D97-AF65-F5344CB8AC3E}">
        <p14:creationId xmlns:p14="http://schemas.microsoft.com/office/powerpoint/2010/main" val="2558180854"/>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143</a:t>
            </a:fld>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283856"/>
            <a:ext cx="3098758" cy="413167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283857"/>
            <a:ext cx="3311196" cy="4414928"/>
          </a:xfrm>
          <a:prstGeom prst="rect">
            <a:avLst/>
          </a:prstGeom>
        </p:spPr>
      </p:pic>
    </p:spTree>
    <p:extLst>
      <p:ext uri="{BB962C8B-B14F-4D97-AF65-F5344CB8AC3E}">
        <p14:creationId xmlns:p14="http://schemas.microsoft.com/office/powerpoint/2010/main" val="237432790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16 – Final Solder </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144</a:t>
            </a:fld>
            <a:endParaRPr lang="en-US"/>
          </a:p>
        </p:txBody>
      </p:sp>
      <p:pic>
        <p:nvPicPr>
          <p:cNvPr id="5" name="KVID002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04548" y="1407276"/>
            <a:ext cx="6976336" cy="3924189"/>
          </a:xfrm>
          <a:prstGeom prst="rect">
            <a:avLst/>
          </a:prstGeom>
        </p:spPr>
      </p:pic>
    </p:spTree>
    <p:extLst>
      <p:ext uri="{BB962C8B-B14F-4D97-AF65-F5344CB8AC3E}">
        <p14:creationId xmlns:p14="http://schemas.microsoft.com/office/powerpoint/2010/main" val="475245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mute="1">
                <p:cTn id="7" fill="hold" display="0">
                  <p:stCondLst>
                    <p:cond delay="indefinite"/>
                  </p:stCondLst>
                </p:cTn>
                <p:tgtEl>
                  <p:spTgt spid="5"/>
                </p:tgtEl>
              </p:cMediaNode>
            </p:video>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16 – Final Solder </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lgn="ctr">
              <a:buNone/>
            </a:pPr>
            <a:r>
              <a:rPr lang="en-US" dirty="0" smtClean="0"/>
              <a:t>This lab was pretty straightforward. The most time-consuming part was measuring everything. I first soldered the mounts since they were the easiest to do. I then moved on the capacitors and resistors. The potentiometer and the switches came next. I did the LED’s last since they are easy to burn out. I tested the completed kit and it was fully functional. I found that it has different light settings depending on the amount of times the on switch </a:t>
            </a:r>
            <a:r>
              <a:rPr lang="en-US" smtClean="0"/>
              <a:t>is pressed</a:t>
            </a: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145</a:t>
            </a:fld>
            <a:endParaRPr lang="en-US"/>
          </a:p>
        </p:txBody>
      </p:sp>
    </p:spTree>
    <p:extLst>
      <p:ext uri="{BB962C8B-B14F-4D97-AF65-F5344CB8AC3E}">
        <p14:creationId xmlns:p14="http://schemas.microsoft.com/office/powerpoint/2010/main" val="36041199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15</a:t>
            </a:fld>
            <a:endParaRPr lang="en-US"/>
          </a:p>
        </p:txBody>
      </p:sp>
      <p:pic>
        <p:nvPicPr>
          <p:cNvPr id="4" name="Picture 3"/>
          <p:cNvPicPr>
            <a:picLocks noChangeAspect="1"/>
          </p:cNvPicPr>
          <p:nvPr/>
        </p:nvPicPr>
        <p:blipFill>
          <a:blip r:embed="rId2"/>
          <a:stretch>
            <a:fillRect/>
          </a:stretch>
        </p:blipFill>
        <p:spPr>
          <a:xfrm rot="16200000">
            <a:off x="1564958" y="1901667"/>
            <a:ext cx="3717035" cy="2481413"/>
          </a:xfrm>
          <a:prstGeom prst="rect">
            <a:avLst/>
          </a:prstGeom>
        </p:spPr>
      </p:pic>
      <p:pic>
        <p:nvPicPr>
          <p:cNvPr id="5" name="Picture 4"/>
          <p:cNvPicPr>
            <a:picLocks noChangeAspect="1"/>
          </p:cNvPicPr>
          <p:nvPr/>
        </p:nvPicPr>
        <p:blipFill>
          <a:blip r:embed="rId3"/>
          <a:stretch>
            <a:fillRect/>
          </a:stretch>
        </p:blipFill>
        <p:spPr>
          <a:xfrm>
            <a:off x="2118562" y="5025117"/>
            <a:ext cx="2663134" cy="695447"/>
          </a:xfrm>
          <a:prstGeom prst="rect">
            <a:avLst/>
          </a:prstGeom>
        </p:spPr>
      </p:pic>
      <p:pic>
        <p:nvPicPr>
          <p:cNvPr id="8" name="Picture 7"/>
          <p:cNvPicPr>
            <a:picLocks noChangeAspect="1"/>
          </p:cNvPicPr>
          <p:nvPr/>
        </p:nvPicPr>
        <p:blipFill>
          <a:blip r:embed="rId4"/>
          <a:stretch>
            <a:fillRect/>
          </a:stretch>
        </p:blipFill>
        <p:spPr>
          <a:xfrm rot="16200000">
            <a:off x="4852460" y="1896264"/>
            <a:ext cx="3741262" cy="2516444"/>
          </a:xfrm>
          <a:prstGeom prst="rect">
            <a:avLst/>
          </a:prstGeom>
        </p:spPr>
      </p:pic>
      <p:pic>
        <p:nvPicPr>
          <p:cNvPr id="9" name="Picture 8"/>
          <p:cNvPicPr>
            <a:picLocks noChangeAspect="1"/>
          </p:cNvPicPr>
          <p:nvPr/>
        </p:nvPicPr>
        <p:blipFill>
          <a:blip r:embed="rId5"/>
          <a:stretch>
            <a:fillRect/>
          </a:stretch>
        </p:blipFill>
        <p:spPr>
          <a:xfrm>
            <a:off x="5359633" y="5025117"/>
            <a:ext cx="2726915" cy="710345"/>
          </a:xfrm>
          <a:prstGeom prst="rect">
            <a:avLst/>
          </a:prstGeom>
        </p:spPr>
      </p:pic>
      <p:pic>
        <p:nvPicPr>
          <p:cNvPr id="10" name="Picture 9"/>
          <p:cNvPicPr>
            <a:picLocks noChangeAspect="1"/>
          </p:cNvPicPr>
          <p:nvPr/>
        </p:nvPicPr>
        <p:blipFill>
          <a:blip r:embed="rId6"/>
          <a:stretch>
            <a:fillRect/>
          </a:stretch>
        </p:blipFill>
        <p:spPr>
          <a:xfrm>
            <a:off x="8974368" y="1283854"/>
            <a:ext cx="2420759" cy="3717037"/>
          </a:xfrm>
          <a:prstGeom prst="rect">
            <a:avLst/>
          </a:prstGeom>
        </p:spPr>
      </p:pic>
      <p:pic>
        <p:nvPicPr>
          <p:cNvPr id="11" name="Picture 10"/>
          <p:cNvPicPr>
            <a:picLocks noChangeAspect="1"/>
          </p:cNvPicPr>
          <p:nvPr/>
        </p:nvPicPr>
        <p:blipFill>
          <a:blip r:embed="rId7"/>
          <a:stretch>
            <a:fillRect/>
          </a:stretch>
        </p:blipFill>
        <p:spPr>
          <a:xfrm>
            <a:off x="8813907" y="5000891"/>
            <a:ext cx="2701412" cy="695447"/>
          </a:xfrm>
          <a:prstGeom prst="rect">
            <a:avLst/>
          </a:prstGeom>
        </p:spPr>
      </p:pic>
      <p:pic>
        <p:nvPicPr>
          <p:cNvPr id="12" name="Picture 11"/>
          <p:cNvPicPr>
            <a:picLocks noChangeAspect="1"/>
          </p:cNvPicPr>
          <p:nvPr/>
        </p:nvPicPr>
        <p:blipFill>
          <a:blip r:embed="rId8"/>
          <a:stretch>
            <a:fillRect/>
          </a:stretch>
        </p:blipFill>
        <p:spPr>
          <a:xfrm>
            <a:off x="6075" y="2676336"/>
            <a:ext cx="2124075" cy="714375"/>
          </a:xfrm>
          <a:prstGeom prst="rect">
            <a:avLst/>
          </a:prstGeom>
        </p:spPr>
      </p:pic>
    </p:spTree>
    <p:extLst>
      <p:ext uri="{BB962C8B-B14F-4D97-AF65-F5344CB8AC3E}">
        <p14:creationId xmlns:p14="http://schemas.microsoft.com/office/powerpoint/2010/main" val="3068154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16</a:t>
            </a:fld>
            <a:endParaRPr lang="en-US"/>
          </a:p>
        </p:txBody>
      </p:sp>
      <p:pic>
        <p:nvPicPr>
          <p:cNvPr id="3" name="Picture 2"/>
          <p:cNvPicPr>
            <a:picLocks noChangeAspect="1"/>
          </p:cNvPicPr>
          <p:nvPr/>
        </p:nvPicPr>
        <p:blipFill>
          <a:blip r:embed="rId2"/>
          <a:stretch>
            <a:fillRect/>
          </a:stretch>
        </p:blipFill>
        <p:spPr>
          <a:xfrm rot="16200000">
            <a:off x="1630849" y="1983096"/>
            <a:ext cx="3866381" cy="2467902"/>
          </a:xfrm>
          <a:prstGeom prst="rect">
            <a:avLst/>
          </a:prstGeom>
        </p:spPr>
      </p:pic>
      <p:pic>
        <p:nvPicPr>
          <p:cNvPr id="12" name="Picture 11"/>
          <p:cNvPicPr>
            <a:picLocks noChangeAspect="1"/>
          </p:cNvPicPr>
          <p:nvPr/>
        </p:nvPicPr>
        <p:blipFill>
          <a:blip r:embed="rId3"/>
          <a:stretch>
            <a:fillRect/>
          </a:stretch>
        </p:blipFill>
        <p:spPr>
          <a:xfrm>
            <a:off x="2243137" y="5150238"/>
            <a:ext cx="2641804" cy="660451"/>
          </a:xfrm>
          <a:prstGeom prst="rect">
            <a:avLst/>
          </a:prstGeom>
        </p:spPr>
      </p:pic>
      <p:pic>
        <p:nvPicPr>
          <p:cNvPr id="13" name="Picture 12"/>
          <p:cNvPicPr>
            <a:picLocks noChangeAspect="1"/>
          </p:cNvPicPr>
          <p:nvPr/>
        </p:nvPicPr>
        <p:blipFill>
          <a:blip r:embed="rId4"/>
          <a:stretch>
            <a:fillRect/>
          </a:stretch>
        </p:blipFill>
        <p:spPr>
          <a:xfrm rot="16200000">
            <a:off x="4568346" y="2005116"/>
            <a:ext cx="3866382" cy="2423862"/>
          </a:xfrm>
          <a:prstGeom prst="rect">
            <a:avLst/>
          </a:prstGeom>
        </p:spPr>
      </p:pic>
      <p:pic>
        <p:nvPicPr>
          <p:cNvPr id="14" name="Picture 13"/>
          <p:cNvPicPr>
            <a:picLocks noChangeAspect="1"/>
          </p:cNvPicPr>
          <p:nvPr/>
        </p:nvPicPr>
        <p:blipFill>
          <a:blip r:embed="rId5"/>
          <a:stretch>
            <a:fillRect/>
          </a:stretch>
        </p:blipFill>
        <p:spPr>
          <a:xfrm>
            <a:off x="5229042" y="5150238"/>
            <a:ext cx="2544987" cy="670921"/>
          </a:xfrm>
          <a:prstGeom prst="rect">
            <a:avLst/>
          </a:prstGeom>
        </p:spPr>
      </p:pic>
      <p:pic>
        <p:nvPicPr>
          <p:cNvPr id="15" name="Picture 14"/>
          <p:cNvPicPr>
            <a:picLocks noChangeAspect="1"/>
          </p:cNvPicPr>
          <p:nvPr/>
        </p:nvPicPr>
        <p:blipFill>
          <a:blip r:embed="rId6"/>
          <a:stretch>
            <a:fillRect/>
          </a:stretch>
        </p:blipFill>
        <p:spPr>
          <a:xfrm>
            <a:off x="8032955" y="2748618"/>
            <a:ext cx="3796300" cy="969167"/>
          </a:xfrm>
          <a:prstGeom prst="rect">
            <a:avLst/>
          </a:prstGeom>
        </p:spPr>
      </p:pic>
      <p:pic>
        <p:nvPicPr>
          <p:cNvPr id="16" name="Picture 15"/>
          <p:cNvPicPr>
            <a:picLocks noChangeAspect="1"/>
          </p:cNvPicPr>
          <p:nvPr/>
        </p:nvPicPr>
        <p:blipFill>
          <a:blip r:embed="rId7"/>
          <a:stretch>
            <a:fillRect/>
          </a:stretch>
        </p:blipFill>
        <p:spPr>
          <a:xfrm>
            <a:off x="117526" y="2748618"/>
            <a:ext cx="2076450" cy="704850"/>
          </a:xfrm>
          <a:prstGeom prst="rect">
            <a:avLst/>
          </a:prstGeom>
        </p:spPr>
      </p:pic>
    </p:spTree>
    <p:extLst>
      <p:ext uri="{BB962C8B-B14F-4D97-AF65-F5344CB8AC3E}">
        <p14:creationId xmlns:p14="http://schemas.microsoft.com/office/powerpoint/2010/main" val="17194231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17</a:t>
            </a:fld>
            <a:endParaRPr lang="en-US"/>
          </a:p>
        </p:txBody>
      </p:sp>
      <p:pic>
        <p:nvPicPr>
          <p:cNvPr id="5" name="Picture 4"/>
          <p:cNvPicPr>
            <a:picLocks noChangeAspect="1"/>
          </p:cNvPicPr>
          <p:nvPr/>
        </p:nvPicPr>
        <p:blipFill>
          <a:blip r:embed="rId2"/>
          <a:stretch>
            <a:fillRect/>
          </a:stretch>
        </p:blipFill>
        <p:spPr>
          <a:xfrm>
            <a:off x="3866384" y="4940715"/>
            <a:ext cx="2642577" cy="898151"/>
          </a:xfrm>
          <a:prstGeom prst="rect">
            <a:avLst/>
          </a:prstGeom>
        </p:spPr>
      </p:pic>
      <p:pic>
        <p:nvPicPr>
          <p:cNvPr id="8" name="Picture 7"/>
          <p:cNvPicPr>
            <a:picLocks noChangeAspect="1"/>
          </p:cNvPicPr>
          <p:nvPr/>
        </p:nvPicPr>
        <p:blipFill>
          <a:blip r:embed="rId3"/>
          <a:stretch>
            <a:fillRect/>
          </a:stretch>
        </p:blipFill>
        <p:spPr>
          <a:xfrm>
            <a:off x="5112781" y="1109226"/>
            <a:ext cx="3165984" cy="3858775"/>
          </a:xfrm>
          <a:prstGeom prst="rect">
            <a:avLst/>
          </a:prstGeom>
        </p:spPr>
      </p:pic>
      <p:pic>
        <p:nvPicPr>
          <p:cNvPr id="9" name="Picture 8"/>
          <p:cNvPicPr>
            <a:picLocks noChangeAspect="1"/>
          </p:cNvPicPr>
          <p:nvPr/>
        </p:nvPicPr>
        <p:blipFill>
          <a:blip r:embed="rId4"/>
          <a:stretch>
            <a:fillRect/>
          </a:stretch>
        </p:blipFill>
        <p:spPr>
          <a:xfrm>
            <a:off x="6508961" y="4940715"/>
            <a:ext cx="2930805" cy="898151"/>
          </a:xfrm>
          <a:prstGeom prst="rect">
            <a:avLst/>
          </a:prstGeom>
        </p:spPr>
      </p:pic>
      <p:pic>
        <p:nvPicPr>
          <p:cNvPr id="10" name="Picture 9"/>
          <p:cNvPicPr>
            <a:picLocks noChangeAspect="1"/>
          </p:cNvPicPr>
          <p:nvPr/>
        </p:nvPicPr>
        <p:blipFill>
          <a:blip r:embed="rId5"/>
          <a:stretch>
            <a:fillRect/>
          </a:stretch>
        </p:blipFill>
        <p:spPr>
          <a:xfrm>
            <a:off x="360088" y="1953070"/>
            <a:ext cx="4390933" cy="1655368"/>
          </a:xfrm>
          <a:prstGeom prst="rect">
            <a:avLst/>
          </a:prstGeom>
        </p:spPr>
      </p:pic>
    </p:spTree>
    <p:extLst>
      <p:ext uri="{BB962C8B-B14F-4D97-AF65-F5344CB8AC3E}">
        <p14:creationId xmlns:p14="http://schemas.microsoft.com/office/powerpoint/2010/main" val="3400843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18</a:t>
            </a:fld>
            <a:endParaRPr lang="en-US"/>
          </a:p>
        </p:txBody>
      </p:sp>
      <p:pic>
        <p:nvPicPr>
          <p:cNvPr id="10" name="Picture 9"/>
          <p:cNvPicPr>
            <a:picLocks noChangeAspect="1"/>
          </p:cNvPicPr>
          <p:nvPr/>
        </p:nvPicPr>
        <p:blipFill>
          <a:blip r:embed="rId2"/>
          <a:stretch>
            <a:fillRect/>
          </a:stretch>
        </p:blipFill>
        <p:spPr>
          <a:xfrm>
            <a:off x="8578571" y="1668681"/>
            <a:ext cx="3374978" cy="1272356"/>
          </a:xfrm>
          <a:prstGeom prst="rect">
            <a:avLst/>
          </a:prstGeom>
        </p:spPr>
      </p:pic>
      <p:pic>
        <p:nvPicPr>
          <p:cNvPr id="3" name="Picture 2"/>
          <p:cNvPicPr>
            <a:picLocks noChangeAspect="1"/>
          </p:cNvPicPr>
          <p:nvPr/>
        </p:nvPicPr>
        <p:blipFill>
          <a:blip r:embed="rId3"/>
          <a:stretch>
            <a:fillRect/>
          </a:stretch>
        </p:blipFill>
        <p:spPr>
          <a:xfrm>
            <a:off x="138417" y="1606719"/>
            <a:ext cx="8279841" cy="3845828"/>
          </a:xfrm>
          <a:prstGeom prst="rect">
            <a:avLst/>
          </a:prstGeom>
        </p:spPr>
      </p:pic>
      <p:pic>
        <p:nvPicPr>
          <p:cNvPr id="11" name="Picture 10"/>
          <p:cNvPicPr>
            <a:picLocks noChangeAspect="1"/>
          </p:cNvPicPr>
          <p:nvPr/>
        </p:nvPicPr>
        <p:blipFill>
          <a:blip r:embed="rId4"/>
          <a:stretch>
            <a:fillRect/>
          </a:stretch>
        </p:blipFill>
        <p:spPr>
          <a:xfrm>
            <a:off x="5619905" y="2941037"/>
            <a:ext cx="1282376" cy="1145676"/>
          </a:xfrm>
          <a:prstGeom prst="rect">
            <a:avLst/>
          </a:prstGeom>
        </p:spPr>
      </p:pic>
    </p:spTree>
    <p:extLst>
      <p:ext uri="{BB962C8B-B14F-4D97-AF65-F5344CB8AC3E}">
        <p14:creationId xmlns:p14="http://schemas.microsoft.com/office/powerpoint/2010/main" val="14802309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19</a:t>
            </a:fld>
            <a:endParaRPr lang="en-US"/>
          </a:p>
        </p:txBody>
      </p:sp>
      <p:pic>
        <p:nvPicPr>
          <p:cNvPr id="4" name="Picture 3"/>
          <p:cNvPicPr>
            <a:picLocks noChangeAspect="1"/>
          </p:cNvPicPr>
          <p:nvPr/>
        </p:nvPicPr>
        <p:blipFill>
          <a:blip r:embed="rId2"/>
          <a:stretch>
            <a:fillRect/>
          </a:stretch>
        </p:blipFill>
        <p:spPr>
          <a:xfrm>
            <a:off x="5415707" y="1293688"/>
            <a:ext cx="2558645" cy="3573279"/>
          </a:xfrm>
          <a:prstGeom prst="rect">
            <a:avLst/>
          </a:prstGeom>
        </p:spPr>
      </p:pic>
      <p:pic>
        <p:nvPicPr>
          <p:cNvPr id="5" name="Picture 4"/>
          <p:cNvPicPr>
            <a:picLocks noChangeAspect="1"/>
          </p:cNvPicPr>
          <p:nvPr/>
        </p:nvPicPr>
        <p:blipFill>
          <a:blip r:embed="rId3"/>
          <a:stretch>
            <a:fillRect/>
          </a:stretch>
        </p:blipFill>
        <p:spPr>
          <a:xfrm>
            <a:off x="3548063" y="4866188"/>
            <a:ext cx="3190051" cy="919509"/>
          </a:xfrm>
          <a:prstGeom prst="rect">
            <a:avLst/>
          </a:prstGeom>
        </p:spPr>
      </p:pic>
      <p:pic>
        <p:nvPicPr>
          <p:cNvPr id="8" name="Picture 7"/>
          <p:cNvPicPr>
            <a:picLocks noChangeAspect="1"/>
          </p:cNvPicPr>
          <p:nvPr/>
        </p:nvPicPr>
        <p:blipFill>
          <a:blip r:embed="rId4"/>
          <a:stretch>
            <a:fillRect/>
          </a:stretch>
        </p:blipFill>
        <p:spPr>
          <a:xfrm>
            <a:off x="6738114" y="4859537"/>
            <a:ext cx="3177131" cy="926160"/>
          </a:xfrm>
          <a:prstGeom prst="rect">
            <a:avLst/>
          </a:prstGeom>
        </p:spPr>
      </p:pic>
      <p:pic>
        <p:nvPicPr>
          <p:cNvPr id="9" name="Picture 8"/>
          <p:cNvPicPr>
            <a:picLocks noChangeAspect="1"/>
          </p:cNvPicPr>
          <p:nvPr/>
        </p:nvPicPr>
        <p:blipFill>
          <a:blip r:embed="rId5"/>
          <a:stretch>
            <a:fillRect/>
          </a:stretch>
        </p:blipFill>
        <p:spPr>
          <a:xfrm>
            <a:off x="148840" y="2103756"/>
            <a:ext cx="4994248" cy="1935881"/>
          </a:xfrm>
          <a:prstGeom prst="rect">
            <a:avLst/>
          </a:prstGeom>
        </p:spPr>
      </p:pic>
    </p:spTree>
    <p:extLst>
      <p:ext uri="{BB962C8B-B14F-4D97-AF65-F5344CB8AC3E}">
        <p14:creationId xmlns:p14="http://schemas.microsoft.com/office/powerpoint/2010/main" val="869110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230"/>
            <a:ext cx="10515600" cy="788667"/>
          </a:xfrm>
        </p:spPr>
        <p:txBody>
          <a:bodyPr/>
          <a:lstStyle/>
          <a:p>
            <a:pPr algn="ctr"/>
            <a:r>
              <a:rPr lang="en-US" dirty="0" smtClean="0"/>
              <a:t>Table of Contents</a:t>
            </a:r>
            <a:endParaRPr lang="en-US" dirty="0"/>
          </a:p>
        </p:txBody>
      </p:sp>
      <p:sp>
        <p:nvSpPr>
          <p:cNvPr id="3" name="Content Placeholder 2"/>
          <p:cNvSpPr>
            <a:spLocks noGrp="1"/>
          </p:cNvSpPr>
          <p:nvPr>
            <p:ph idx="1"/>
          </p:nvPr>
        </p:nvSpPr>
        <p:spPr>
          <a:xfrm>
            <a:off x="2059405" y="1450587"/>
            <a:ext cx="8073189" cy="5403428"/>
          </a:xfrm>
        </p:spPr>
        <p:txBody>
          <a:bodyPr>
            <a:noAutofit/>
          </a:bodyPr>
          <a:lstStyle/>
          <a:p>
            <a:pPr marL="0" indent="0">
              <a:buNone/>
            </a:pPr>
            <a:r>
              <a:rPr lang="en-US" sz="1600" dirty="0" smtClean="0"/>
              <a:t>Lab 1 – Test Equipment and Resistors----------------------------------------------------------------------------4</a:t>
            </a:r>
          </a:p>
          <a:p>
            <a:pPr marL="0" indent="0">
              <a:buNone/>
            </a:pPr>
            <a:r>
              <a:rPr lang="en-US" sz="1600" dirty="0" smtClean="0"/>
              <a:t>Lab 2 – Resistors and Ohm’s Law---------------------------------------------------------------------------------12</a:t>
            </a:r>
          </a:p>
          <a:p>
            <a:pPr marL="0" indent="0">
              <a:buNone/>
            </a:pPr>
            <a:r>
              <a:rPr lang="en-US" sz="1600" dirty="0" smtClean="0"/>
              <a:t>Lab 3 – Resistors and Multisim-----------------------------------------------------------------------------------26</a:t>
            </a:r>
          </a:p>
          <a:p>
            <a:pPr marL="0" indent="0">
              <a:buNone/>
            </a:pPr>
            <a:r>
              <a:rPr lang="en-US" sz="1600" dirty="0" smtClean="0"/>
              <a:t>Lab 4 – Test Equipment Basics-</a:t>
            </a:r>
            <a:r>
              <a:rPr lang="en-US" sz="1600" dirty="0" smtClean="0"/>
              <a:t>-----------------------------------------------------------------------------------40</a:t>
            </a:r>
            <a:endParaRPr lang="en-US" sz="1600" dirty="0" smtClean="0"/>
          </a:p>
          <a:p>
            <a:pPr marL="0" indent="0">
              <a:buNone/>
            </a:pPr>
            <a:r>
              <a:rPr lang="en-US" sz="1600" dirty="0" smtClean="0"/>
              <a:t>Lab 5 – Capacitors, Inductors-</a:t>
            </a:r>
            <a:r>
              <a:rPr lang="en-US" sz="1600" dirty="0" smtClean="0"/>
              <a:t>------------------------------------------------------------------------------------</a:t>
            </a:r>
            <a:r>
              <a:rPr lang="en-US" sz="1600" dirty="0" smtClean="0"/>
              <a:t>46</a:t>
            </a:r>
            <a:endParaRPr lang="en-US" sz="1600" dirty="0" smtClean="0"/>
          </a:p>
          <a:p>
            <a:pPr marL="0" indent="0">
              <a:buNone/>
            </a:pPr>
            <a:r>
              <a:rPr lang="en-US" sz="1600" dirty="0" smtClean="0"/>
              <a:t>Lab 6 – Learn to Solder-</a:t>
            </a:r>
            <a:r>
              <a:rPr lang="en-US" sz="1600" dirty="0" smtClean="0"/>
              <a:t>--------------------------------------------------------------------------------------------</a:t>
            </a:r>
            <a:r>
              <a:rPr lang="en-US" sz="1600" dirty="0" smtClean="0"/>
              <a:t>56</a:t>
            </a:r>
            <a:endParaRPr lang="en-US" sz="1600" dirty="0" smtClean="0"/>
          </a:p>
          <a:p>
            <a:pPr marL="0" indent="0">
              <a:buNone/>
            </a:pPr>
            <a:r>
              <a:rPr lang="en-US" sz="1600" dirty="0" smtClean="0"/>
              <a:t>Lab 7 – Component Identification/First Solder Kit-</a:t>
            </a:r>
            <a:r>
              <a:rPr lang="en-US" sz="1600" dirty="0" smtClean="0"/>
              <a:t>----------------------------------------------------------64</a:t>
            </a:r>
            <a:endParaRPr lang="en-US" sz="1600" dirty="0" smtClean="0"/>
          </a:p>
          <a:p>
            <a:pPr marL="0" indent="0">
              <a:buNone/>
            </a:pPr>
            <a:r>
              <a:rPr lang="en-US" sz="1600" dirty="0" smtClean="0"/>
              <a:t>Lab 8 – 555 Timer Chip-</a:t>
            </a:r>
            <a:r>
              <a:rPr lang="en-US" sz="1600" dirty="0" smtClean="0"/>
              <a:t>--------------------------------------------------------------------------------------------</a:t>
            </a:r>
            <a:r>
              <a:rPr lang="en-US" sz="1600" dirty="0" smtClean="0"/>
              <a:t>72</a:t>
            </a:r>
            <a:endParaRPr lang="en-US" sz="1600" dirty="0" smtClean="0"/>
          </a:p>
          <a:p>
            <a:endParaRPr lang="en-US" sz="1600" dirty="0" smtClean="0"/>
          </a:p>
          <a:p>
            <a:endParaRPr lang="en-US" sz="1600" dirty="0" smtClean="0"/>
          </a:p>
          <a:p>
            <a:endParaRPr lang="en-US" sz="1600" dirty="0" smtClean="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a:t>
            </a:fld>
            <a:endParaRPr lang="en-US"/>
          </a:p>
        </p:txBody>
      </p:sp>
    </p:spTree>
    <p:extLst>
      <p:ext uri="{BB962C8B-B14F-4D97-AF65-F5344CB8AC3E}">
        <p14:creationId xmlns:p14="http://schemas.microsoft.com/office/powerpoint/2010/main" val="18683831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58699" y="1263544"/>
            <a:ext cx="8801010" cy="4380172"/>
          </a:xfrm>
          <a:prstGeom prst="rect">
            <a:avLst/>
          </a:prstGeom>
        </p:spPr>
      </p:pic>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20</a:t>
            </a:fld>
            <a:endParaRPr lang="en-US"/>
          </a:p>
        </p:txBody>
      </p:sp>
      <p:pic>
        <p:nvPicPr>
          <p:cNvPr id="5" name="Picture 4"/>
          <p:cNvPicPr>
            <a:picLocks noChangeAspect="1"/>
          </p:cNvPicPr>
          <p:nvPr/>
        </p:nvPicPr>
        <p:blipFill>
          <a:blip r:embed="rId3"/>
          <a:stretch>
            <a:fillRect/>
          </a:stretch>
        </p:blipFill>
        <p:spPr>
          <a:xfrm>
            <a:off x="6213987" y="2766052"/>
            <a:ext cx="1199535" cy="1082657"/>
          </a:xfrm>
          <a:prstGeom prst="rect">
            <a:avLst/>
          </a:prstGeom>
        </p:spPr>
      </p:pic>
      <p:pic>
        <p:nvPicPr>
          <p:cNvPr id="12" name="Picture 11"/>
          <p:cNvPicPr>
            <a:picLocks noChangeAspect="1"/>
          </p:cNvPicPr>
          <p:nvPr/>
        </p:nvPicPr>
        <p:blipFill>
          <a:blip r:embed="rId4"/>
          <a:stretch>
            <a:fillRect/>
          </a:stretch>
        </p:blipFill>
        <p:spPr>
          <a:xfrm>
            <a:off x="9159842" y="2236148"/>
            <a:ext cx="2763601" cy="1071233"/>
          </a:xfrm>
          <a:prstGeom prst="rect">
            <a:avLst/>
          </a:prstGeom>
        </p:spPr>
      </p:pic>
    </p:spTree>
    <p:extLst>
      <p:ext uri="{BB962C8B-B14F-4D97-AF65-F5344CB8AC3E}">
        <p14:creationId xmlns:p14="http://schemas.microsoft.com/office/powerpoint/2010/main" val="32063772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21</a:t>
            </a:fld>
            <a:endParaRPr lang="en-US"/>
          </a:p>
        </p:txBody>
      </p:sp>
      <p:pic>
        <p:nvPicPr>
          <p:cNvPr id="3" name="Picture 2"/>
          <p:cNvPicPr>
            <a:picLocks noChangeAspect="1"/>
          </p:cNvPicPr>
          <p:nvPr/>
        </p:nvPicPr>
        <p:blipFill>
          <a:blip r:embed="rId2"/>
          <a:stretch>
            <a:fillRect/>
          </a:stretch>
        </p:blipFill>
        <p:spPr>
          <a:xfrm rot="16200000">
            <a:off x="4206891" y="1951232"/>
            <a:ext cx="3760091" cy="2425340"/>
          </a:xfrm>
          <a:prstGeom prst="rect">
            <a:avLst/>
          </a:prstGeom>
        </p:spPr>
      </p:pic>
      <p:pic>
        <p:nvPicPr>
          <p:cNvPr id="10" name="Picture 9"/>
          <p:cNvPicPr>
            <a:picLocks noChangeAspect="1"/>
          </p:cNvPicPr>
          <p:nvPr/>
        </p:nvPicPr>
        <p:blipFill>
          <a:blip r:embed="rId3"/>
          <a:stretch>
            <a:fillRect/>
          </a:stretch>
        </p:blipFill>
        <p:spPr>
          <a:xfrm>
            <a:off x="3566307" y="5043948"/>
            <a:ext cx="2615918" cy="799127"/>
          </a:xfrm>
          <a:prstGeom prst="rect">
            <a:avLst/>
          </a:prstGeom>
        </p:spPr>
      </p:pic>
      <p:pic>
        <p:nvPicPr>
          <p:cNvPr id="11" name="Picture 10"/>
          <p:cNvPicPr>
            <a:picLocks noChangeAspect="1"/>
          </p:cNvPicPr>
          <p:nvPr/>
        </p:nvPicPr>
        <p:blipFill>
          <a:blip r:embed="rId4"/>
          <a:stretch>
            <a:fillRect/>
          </a:stretch>
        </p:blipFill>
        <p:spPr>
          <a:xfrm>
            <a:off x="6182225" y="5043948"/>
            <a:ext cx="2619360" cy="799127"/>
          </a:xfrm>
          <a:prstGeom prst="rect">
            <a:avLst/>
          </a:prstGeom>
        </p:spPr>
      </p:pic>
      <p:pic>
        <p:nvPicPr>
          <p:cNvPr id="12" name="Picture 11"/>
          <p:cNvPicPr>
            <a:picLocks noChangeAspect="1"/>
          </p:cNvPicPr>
          <p:nvPr/>
        </p:nvPicPr>
        <p:blipFill>
          <a:blip r:embed="rId5"/>
          <a:stretch>
            <a:fillRect/>
          </a:stretch>
        </p:blipFill>
        <p:spPr>
          <a:xfrm>
            <a:off x="289260" y="2232075"/>
            <a:ext cx="4335357" cy="1622170"/>
          </a:xfrm>
          <a:prstGeom prst="rect">
            <a:avLst/>
          </a:prstGeom>
        </p:spPr>
      </p:pic>
    </p:spTree>
    <p:extLst>
      <p:ext uri="{BB962C8B-B14F-4D97-AF65-F5344CB8AC3E}">
        <p14:creationId xmlns:p14="http://schemas.microsoft.com/office/powerpoint/2010/main" val="1850187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22</a:t>
            </a:fld>
            <a:endParaRPr lang="en-US"/>
          </a:p>
        </p:txBody>
      </p:sp>
      <p:pic>
        <p:nvPicPr>
          <p:cNvPr id="3" name="Picture 2"/>
          <p:cNvPicPr>
            <a:picLocks noChangeAspect="1"/>
          </p:cNvPicPr>
          <p:nvPr/>
        </p:nvPicPr>
        <p:blipFill>
          <a:blip r:embed="rId2"/>
          <a:stretch>
            <a:fillRect/>
          </a:stretch>
        </p:blipFill>
        <p:spPr>
          <a:xfrm>
            <a:off x="543233" y="1711887"/>
            <a:ext cx="4807808" cy="3587700"/>
          </a:xfrm>
          <a:prstGeom prst="rect">
            <a:avLst/>
          </a:prstGeom>
        </p:spPr>
      </p:pic>
      <p:pic>
        <p:nvPicPr>
          <p:cNvPr id="4" name="Picture 3"/>
          <p:cNvPicPr>
            <a:picLocks noChangeAspect="1"/>
          </p:cNvPicPr>
          <p:nvPr/>
        </p:nvPicPr>
        <p:blipFill>
          <a:blip r:embed="rId3"/>
          <a:stretch>
            <a:fillRect/>
          </a:stretch>
        </p:blipFill>
        <p:spPr>
          <a:xfrm>
            <a:off x="5508356" y="1711887"/>
            <a:ext cx="6470673" cy="3587700"/>
          </a:xfrm>
          <a:prstGeom prst="rect">
            <a:avLst/>
          </a:prstGeom>
        </p:spPr>
      </p:pic>
      <p:pic>
        <p:nvPicPr>
          <p:cNvPr id="9" name="Picture 8"/>
          <p:cNvPicPr>
            <a:picLocks noChangeAspect="1"/>
          </p:cNvPicPr>
          <p:nvPr/>
        </p:nvPicPr>
        <p:blipFill>
          <a:blip r:embed="rId4"/>
          <a:stretch>
            <a:fillRect/>
          </a:stretch>
        </p:blipFill>
        <p:spPr>
          <a:xfrm>
            <a:off x="5407769" y="3505737"/>
            <a:ext cx="1376461" cy="1268362"/>
          </a:xfrm>
          <a:prstGeom prst="rect">
            <a:avLst/>
          </a:prstGeom>
        </p:spPr>
      </p:pic>
      <p:pic>
        <p:nvPicPr>
          <p:cNvPr id="11" name="Picture 10"/>
          <p:cNvPicPr>
            <a:picLocks noChangeAspect="1"/>
          </p:cNvPicPr>
          <p:nvPr/>
        </p:nvPicPr>
        <p:blipFill>
          <a:blip r:embed="rId5"/>
          <a:stretch>
            <a:fillRect/>
          </a:stretch>
        </p:blipFill>
        <p:spPr>
          <a:xfrm>
            <a:off x="2713703" y="1414562"/>
            <a:ext cx="2353366" cy="880564"/>
          </a:xfrm>
          <a:prstGeom prst="rect">
            <a:avLst/>
          </a:prstGeom>
        </p:spPr>
      </p:pic>
    </p:spTree>
    <p:extLst>
      <p:ext uri="{BB962C8B-B14F-4D97-AF65-F5344CB8AC3E}">
        <p14:creationId xmlns:p14="http://schemas.microsoft.com/office/powerpoint/2010/main" val="40413763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23</a:t>
            </a:fld>
            <a:endParaRPr lang="en-US"/>
          </a:p>
        </p:txBody>
      </p:sp>
      <p:pic>
        <p:nvPicPr>
          <p:cNvPr id="4" name="Picture 3"/>
          <p:cNvPicPr>
            <a:picLocks noChangeAspect="1"/>
          </p:cNvPicPr>
          <p:nvPr/>
        </p:nvPicPr>
        <p:blipFill>
          <a:blip r:embed="rId2"/>
          <a:stretch>
            <a:fillRect/>
          </a:stretch>
        </p:blipFill>
        <p:spPr>
          <a:xfrm>
            <a:off x="4790971" y="1283856"/>
            <a:ext cx="2418665" cy="3656963"/>
          </a:xfrm>
          <a:prstGeom prst="rect">
            <a:avLst/>
          </a:prstGeom>
        </p:spPr>
      </p:pic>
      <p:pic>
        <p:nvPicPr>
          <p:cNvPr id="5" name="Picture 4"/>
          <p:cNvPicPr>
            <a:picLocks noChangeAspect="1"/>
          </p:cNvPicPr>
          <p:nvPr/>
        </p:nvPicPr>
        <p:blipFill>
          <a:blip r:embed="rId3"/>
          <a:stretch>
            <a:fillRect/>
          </a:stretch>
        </p:blipFill>
        <p:spPr>
          <a:xfrm>
            <a:off x="3274705" y="4940819"/>
            <a:ext cx="2649848" cy="791387"/>
          </a:xfrm>
          <a:prstGeom prst="rect">
            <a:avLst/>
          </a:prstGeom>
        </p:spPr>
      </p:pic>
      <p:pic>
        <p:nvPicPr>
          <p:cNvPr id="8" name="Picture 7"/>
          <p:cNvPicPr>
            <a:picLocks noChangeAspect="1"/>
          </p:cNvPicPr>
          <p:nvPr/>
        </p:nvPicPr>
        <p:blipFill>
          <a:blip r:embed="rId4"/>
          <a:stretch>
            <a:fillRect/>
          </a:stretch>
        </p:blipFill>
        <p:spPr>
          <a:xfrm>
            <a:off x="5924552" y="4940818"/>
            <a:ext cx="2632573" cy="791387"/>
          </a:xfrm>
          <a:prstGeom prst="rect">
            <a:avLst/>
          </a:prstGeom>
        </p:spPr>
      </p:pic>
      <p:pic>
        <p:nvPicPr>
          <p:cNvPr id="13" name="Picture 12"/>
          <p:cNvPicPr>
            <a:picLocks noChangeAspect="1"/>
          </p:cNvPicPr>
          <p:nvPr/>
        </p:nvPicPr>
        <p:blipFill>
          <a:blip r:embed="rId5"/>
          <a:stretch>
            <a:fillRect/>
          </a:stretch>
        </p:blipFill>
        <p:spPr>
          <a:xfrm>
            <a:off x="297272" y="2151234"/>
            <a:ext cx="4208259" cy="1555528"/>
          </a:xfrm>
          <a:prstGeom prst="rect">
            <a:avLst/>
          </a:prstGeom>
        </p:spPr>
      </p:pic>
    </p:spTree>
    <p:extLst>
      <p:ext uri="{BB962C8B-B14F-4D97-AF65-F5344CB8AC3E}">
        <p14:creationId xmlns:p14="http://schemas.microsoft.com/office/powerpoint/2010/main" val="33615532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2 –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24</a:t>
            </a:fld>
            <a:endParaRPr lang="en-US"/>
          </a:p>
        </p:txBody>
      </p:sp>
      <p:pic>
        <p:nvPicPr>
          <p:cNvPr id="5" name="Picture 4"/>
          <p:cNvPicPr>
            <a:picLocks noChangeAspect="1"/>
          </p:cNvPicPr>
          <p:nvPr/>
        </p:nvPicPr>
        <p:blipFill>
          <a:blip r:embed="rId2"/>
          <a:stretch>
            <a:fillRect/>
          </a:stretch>
        </p:blipFill>
        <p:spPr>
          <a:xfrm>
            <a:off x="253180" y="2032819"/>
            <a:ext cx="5115234" cy="3132775"/>
          </a:xfrm>
          <a:prstGeom prst="rect">
            <a:avLst/>
          </a:prstGeom>
        </p:spPr>
      </p:pic>
      <p:pic>
        <p:nvPicPr>
          <p:cNvPr id="8" name="Picture 7"/>
          <p:cNvPicPr>
            <a:picLocks noChangeAspect="1"/>
          </p:cNvPicPr>
          <p:nvPr/>
        </p:nvPicPr>
        <p:blipFill>
          <a:blip r:embed="rId3"/>
          <a:stretch>
            <a:fillRect/>
          </a:stretch>
        </p:blipFill>
        <p:spPr>
          <a:xfrm>
            <a:off x="5368414" y="2093641"/>
            <a:ext cx="6652494" cy="3011129"/>
          </a:xfrm>
          <a:prstGeom prst="rect">
            <a:avLst/>
          </a:prstGeom>
        </p:spPr>
      </p:pic>
      <p:pic>
        <p:nvPicPr>
          <p:cNvPr id="10" name="Picture 9"/>
          <p:cNvPicPr>
            <a:picLocks noChangeAspect="1"/>
          </p:cNvPicPr>
          <p:nvPr/>
        </p:nvPicPr>
        <p:blipFill>
          <a:blip r:embed="rId4"/>
          <a:stretch>
            <a:fillRect/>
          </a:stretch>
        </p:blipFill>
        <p:spPr>
          <a:xfrm>
            <a:off x="4609462" y="3711028"/>
            <a:ext cx="1655665" cy="1484978"/>
          </a:xfrm>
          <a:prstGeom prst="rect">
            <a:avLst/>
          </a:prstGeom>
        </p:spPr>
      </p:pic>
      <p:pic>
        <p:nvPicPr>
          <p:cNvPr id="12" name="Picture 11"/>
          <p:cNvPicPr>
            <a:picLocks noChangeAspect="1"/>
          </p:cNvPicPr>
          <p:nvPr/>
        </p:nvPicPr>
        <p:blipFill>
          <a:blip r:embed="rId5"/>
          <a:stretch>
            <a:fillRect/>
          </a:stretch>
        </p:blipFill>
        <p:spPr>
          <a:xfrm>
            <a:off x="1939259" y="1271724"/>
            <a:ext cx="2886075" cy="1066800"/>
          </a:xfrm>
          <a:prstGeom prst="rect">
            <a:avLst/>
          </a:prstGeom>
        </p:spPr>
      </p:pic>
    </p:spTree>
    <p:extLst>
      <p:ext uri="{BB962C8B-B14F-4D97-AF65-F5344CB8AC3E}">
        <p14:creationId xmlns:p14="http://schemas.microsoft.com/office/powerpoint/2010/main" val="31042600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2 – Resistors and Ohm’s Law</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smtClean="0"/>
              <a:t>I </a:t>
            </a:r>
            <a:r>
              <a:rPr lang="en-US" sz="2000" dirty="0" smtClean="0"/>
              <a:t>learned how to construct series and parallel circuits using resistors and how to measure current and resistance on series and parallel circuits. Everything worked accordingly and we encountered no issues with wiring. I need a bit more review on measuring current since I had a bit of trouble using the </a:t>
            </a:r>
            <a:r>
              <a:rPr lang="en-US" sz="2000" dirty="0" err="1" smtClean="0"/>
              <a:t>multimeter</a:t>
            </a:r>
            <a:r>
              <a:rPr lang="en-US" sz="2000" dirty="0" smtClean="0"/>
              <a:t> to measure current.</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25</a:t>
            </a:fld>
            <a:endParaRPr lang="en-US"/>
          </a:p>
        </p:txBody>
      </p:sp>
    </p:spTree>
    <p:extLst>
      <p:ext uri="{BB962C8B-B14F-4D97-AF65-F5344CB8AC3E}">
        <p14:creationId xmlns:p14="http://schemas.microsoft.com/office/powerpoint/2010/main" val="23800048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smtClean="0"/>
              <a:t>Lab 3 – </a:t>
            </a:r>
            <a:r>
              <a:rPr lang="en-US" sz="5400" dirty="0"/>
              <a:t>Resistors and </a:t>
            </a:r>
            <a:r>
              <a:rPr lang="en-US" sz="5400" dirty="0" smtClean="0"/>
              <a:t>Multisim</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26</a:t>
            </a:fld>
            <a:endParaRPr lang="en-US"/>
          </a:p>
        </p:txBody>
      </p:sp>
    </p:spTree>
    <p:extLst>
      <p:ext uri="{BB962C8B-B14F-4D97-AF65-F5344CB8AC3E}">
        <p14:creationId xmlns:p14="http://schemas.microsoft.com/office/powerpoint/2010/main" val="41425646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smtClean="0"/>
              <a:t>Lab 3 – </a:t>
            </a:r>
            <a:r>
              <a:rPr lang="en-US" dirty="0"/>
              <a:t>Resistors and Multisim</a:t>
            </a:r>
            <a:endParaRPr lang="en-US" sz="2700" dirty="0"/>
          </a:p>
        </p:txBody>
      </p:sp>
      <p:sp>
        <p:nvSpPr>
          <p:cNvPr id="3" name="Content Placeholder 2"/>
          <p:cNvSpPr>
            <a:spLocks noGrp="1"/>
          </p:cNvSpPr>
          <p:nvPr>
            <p:ph idx="1"/>
          </p:nvPr>
        </p:nvSpPr>
        <p:spPr>
          <a:xfrm>
            <a:off x="838200" y="1351193"/>
            <a:ext cx="10515600" cy="4717618"/>
          </a:xfrm>
        </p:spPr>
        <p:txBody>
          <a:bodyPr/>
          <a:lstStyle/>
          <a:p>
            <a:r>
              <a:rPr lang="en-US" dirty="0" smtClean="0"/>
              <a:t>Objective</a:t>
            </a:r>
          </a:p>
          <a:p>
            <a:pPr marL="914400" lvl="2" indent="0">
              <a:buNone/>
            </a:pPr>
            <a:r>
              <a:rPr lang="en-US" dirty="0" smtClean="0"/>
              <a:t>The objective of the lab was to learn how to set up resistors in a parallel and series format and find the voltage drops across resistors.</a:t>
            </a:r>
          </a:p>
          <a:p>
            <a:r>
              <a:rPr lang="en-US" dirty="0" smtClean="0"/>
              <a:t>Equipment and Material</a:t>
            </a:r>
          </a:p>
          <a:p>
            <a:pPr marL="914400" lvl="2" indent="0">
              <a:buNone/>
            </a:pPr>
            <a:r>
              <a:rPr lang="en-US" dirty="0" smtClean="0"/>
              <a:t>Digital </a:t>
            </a:r>
            <a:r>
              <a:rPr lang="en-US" dirty="0" err="1" smtClean="0"/>
              <a:t>Multimeter</a:t>
            </a:r>
            <a:r>
              <a:rPr lang="en-US" dirty="0" smtClean="0"/>
              <a:t>: GDM-8245</a:t>
            </a:r>
          </a:p>
          <a:p>
            <a:pPr marL="914400" lvl="2" indent="0">
              <a:buNone/>
            </a:pPr>
            <a:r>
              <a:rPr lang="en-US" dirty="0" smtClean="0"/>
              <a:t>Resistors: 330 ohm, 470 ohm, 1000 ohm, 2200 ohm, and 10000 ohm</a:t>
            </a:r>
          </a:p>
          <a:p>
            <a:pPr marL="914400" lvl="2" indent="0">
              <a:buNone/>
            </a:pPr>
            <a:r>
              <a:rPr lang="en-US" dirty="0" smtClean="0"/>
              <a:t>Breadboard</a:t>
            </a:r>
          </a:p>
          <a:p>
            <a:pPr marL="914400" lvl="2" indent="0">
              <a:buNone/>
            </a:pPr>
            <a:r>
              <a:rPr lang="en-US" dirty="0" smtClean="0"/>
              <a:t>Alligator Clamps</a:t>
            </a:r>
          </a:p>
          <a:p>
            <a:pPr marL="914400" lvl="2" indent="0">
              <a:buNone/>
            </a:pPr>
            <a:r>
              <a:rPr lang="en-US" dirty="0" smtClean="0"/>
              <a:t>Bench 2</a:t>
            </a:r>
          </a:p>
          <a:p>
            <a:pPr marL="914400" lvl="2" indent="0">
              <a:buNone/>
            </a:pPr>
            <a:r>
              <a:rPr lang="en-US" dirty="0" smtClean="0"/>
              <a:t>DC Power supply – HY1802D</a:t>
            </a:r>
          </a:p>
          <a:p>
            <a:r>
              <a:rPr lang="en-US" dirty="0" smtClean="0"/>
              <a:t>Research and Information</a:t>
            </a:r>
          </a:p>
          <a:p>
            <a:pPr marL="457200" lvl="1" indent="0">
              <a:buNone/>
            </a:pPr>
            <a:r>
              <a:rPr lang="en-US" dirty="0">
                <a:hlinkClick r:id="rId3"/>
              </a:rPr>
              <a:t>https://</a:t>
            </a:r>
            <a:r>
              <a:rPr lang="en-US" dirty="0" smtClean="0">
                <a:hlinkClick r:id="rId3"/>
              </a:rPr>
              <a:t>online.ivytech.edu/bbcswebdav/pid-33238685-dt-content-rid-74986829_1/courses/EECT101-50C-C1-201530/EECT101-50C-C1-201520_ImportedContent_20150824121212/EECT101-50C-C1-201430_ImportedContent_20150114121945/ee101_vids_resistors%281%29.htm</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27</a:t>
            </a:fld>
            <a:endParaRPr lang="en-US"/>
          </a:p>
        </p:txBody>
      </p:sp>
    </p:spTree>
    <p:extLst>
      <p:ext uri="{BB962C8B-B14F-4D97-AF65-F5344CB8AC3E}">
        <p14:creationId xmlns:p14="http://schemas.microsoft.com/office/powerpoint/2010/main" val="13008447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3 – </a:t>
            </a:r>
            <a:r>
              <a:rPr lang="en-US" sz="4000" dirty="0"/>
              <a:t>Resistors and Multisim</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Gather all of the necessary resistors</a:t>
            </a:r>
          </a:p>
          <a:p>
            <a:pPr marL="0" indent="0">
              <a:buNone/>
            </a:pPr>
            <a:r>
              <a:rPr lang="en-US" dirty="0" smtClean="0"/>
              <a:t>Step 2: Use the first three resistors to construct a series circuit</a:t>
            </a:r>
          </a:p>
          <a:p>
            <a:pPr marL="0" indent="0">
              <a:buNone/>
            </a:pPr>
            <a:r>
              <a:rPr lang="en-US" dirty="0" smtClean="0"/>
              <a:t>Step 3: Measure the total current and total resistance of the circuit</a:t>
            </a:r>
          </a:p>
          <a:p>
            <a:pPr marL="0" indent="0">
              <a:buNone/>
            </a:pPr>
            <a:r>
              <a:rPr lang="en-US" dirty="0" smtClean="0"/>
              <a:t>Step 4: Record the data</a:t>
            </a:r>
          </a:p>
          <a:p>
            <a:pPr marL="0" indent="0">
              <a:buNone/>
            </a:pPr>
            <a:r>
              <a:rPr lang="en-US" dirty="0" smtClean="0"/>
              <a:t>Step 5: Repeat steps 3-4, but use all of the resistors to construct a series circuit</a:t>
            </a:r>
          </a:p>
          <a:p>
            <a:pPr marL="0" indent="0">
              <a:buNone/>
            </a:pPr>
            <a:r>
              <a:rPr lang="en-US" dirty="0" smtClean="0"/>
              <a:t>Step 6: Use the first three resistors to construct a parallel circuit</a:t>
            </a:r>
          </a:p>
          <a:p>
            <a:pPr marL="0" indent="0">
              <a:buNone/>
            </a:pPr>
            <a:r>
              <a:rPr lang="en-US" dirty="0" smtClean="0"/>
              <a:t>Step 7: </a:t>
            </a:r>
            <a:r>
              <a:rPr lang="en-US" dirty="0"/>
              <a:t>Measure the total current and total resistance of the </a:t>
            </a:r>
            <a:r>
              <a:rPr lang="en-US" dirty="0" smtClean="0"/>
              <a:t>circuit</a:t>
            </a:r>
          </a:p>
          <a:p>
            <a:pPr marL="0" indent="0">
              <a:buNone/>
            </a:pPr>
            <a:r>
              <a:rPr lang="en-US" dirty="0" smtClean="0"/>
              <a:t>Step 8: Record the data</a:t>
            </a:r>
          </a:p>
          <a:p>
            <a:pPr marL="0" indent="0">
              <a:buNone/>
            </a:pPr>
            <a:r>
              <a:rPr lang="en-US" dirty="0" smtClean="0"/>
              <a:t>Step 9: Repeat steps 7-8, but use the first four resistors to construct a parallel circuit</a:t>
            </a:r>
            <a:endParaRPr lang="en-US"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28</a:t>
            </a:fld>
            <a:endParaRPr lang="en-US"/>
          </a:p>
        </p:txBody>
      </p:sp>
    </p:spTree>
    <p:extLst>
      <p:ext uri="{BB962C8B-B14F-4D97-AF65-F5344CB8AC3E}">
        <p14:creationId xmlns:p14="http://schemas.microsoft.com/office/powerpoint/2010/main" val="3688117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29</a:t>
            </a:fld>
            <a:endParaRPr lang="en-US"/>
          </a:p>
        </p:txBody>
      </p:sp>
      <p:pic>
        <p:nvPicPr>
          <p:cNvPr id="10" name="Picture 9"/>
          <p:cNvPicPr>
            <a:picLocks noChangeAspect="1"/>
          </p:cNvPicPr>
          <p:nvPr/>
        </p:nvPicPr>
        <p:blipFill>
          <a:blip r:embed="rId2"/>
          <a:stretch>
            <a:fillRect/>
          </a:stretch>
        </p:blipFill>
        <p:spPr>
          <a:xfrm>
            <a:off x="1377741" y="1495870"/>
            <a:ext cx="3821781" cy="4162691"/>
          </a:xfrm>
          <a:prstGeom prst="rect">
            <a:avLst/>
          </a:prstGeom>
        </p:spPr>
      </p:pic>
      <p:pic>
        <p:nvPicPr>
          <p:cNvPr id="11" name="Picture 10"/>
          <p:cNvPicPr>
            <a:picLocks noChangeAspect="1"/>
          </p:cNvPicPr>
          <p:nvPr/>
        </p:nvPicPr>
        <p:blipFill>
          <a:blip r:embed="rId3"/>
          <a:stretch>
            <a:fillRect/>
          </a:stretch>
        </p:blipFill>
        <p:spPr>
          <a:xfrm>
            <a:off x="5732045" y="2488030"/>
            <a:ext cx="5829300" cy="1657350"/>
          </a:xfrm>
          <a:prstGeom prst="rect">
            <a:avLst/>
          </a:prstGeom>
        </p:spPr>
      </p:pic>
    </p:spTree>
    <p:extLst>
      <p:ext uri="{BB962C8B-B14F-4D97-AF65-F5344CB8AC3E}">
        <p14:creationId xmlns:p14="http://schemas.microsoft.com/office/powerpoint/2010/main" val="3433921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230"/>
            <a:ext cx="10515600" cy="788667"/>
          </a:xfrm>
        </p:spPr>
        <p:txBody>
          <a:bodyPr/>
          <a:lstStyle/>
          <a:p>
            <a:pPr algn="ctr"/>
            <a:r>
              <a:rPr lang="en-US" dirty="0" smtClean="0"/>
              <a:t>Table of Contents</a:t>
            </a:r>
            <a:endParaRPr lang="en-US" dirty="0"/>
          </a:p>
        </p:txBody>
      </p:sp>
      <p:sp>
        <p:nvSpPr>
          <p:cNvPr id="3" name="Content Placeholder 2"/>
          <p:cNvSpPr>
            <a:spLocks noGrp="1"/>
          </p:cNvSpPr>
          <p:nvPr>
            <p:ph idx="1"/>
          </p:nvPr>
        </p:nvSpPr>
        <p:spPr>
          <a:xfrm>
            <a:off x="2059405" y="1450587"/>
            <a:ext cx="8073189" cy="5403428"/>
          </a:xfrm>
        </p:spPr>
        <p:txBody>
          <a:bodyPr>
            <a:noAutofit/>
          </a:bodyPr>
          <a:lstStyle/>
          <a:p>
            <a:pPr marL="0" indent="0">
              <a:buNone/>
            </a:pPr>
            <a:r>
              <a:rPr lang="en-US" sz="1600" dirty="0" smtClean="0"/>
              <a:t>Lab 9 – Filters-</a:t>
            </a:r>
            <a:r>
              <a:rPr lang="en-US" sz="1600" dirty="0" smtClean="0"/>
              <a:t>------------------------------------------------------------------------------------------------------</a:t>
            </a:r>
            <a:r>
              <a:rPr lang="en-US" sz="1600" dirty="0" smtClean="0"/>
              <a:t>N/A</a:t>
            </a:r>
            <a:endParaRPr lang="en-US" sz="1600" dirty="0" smtClean="0"/>
          </a:p>
          <a:p>
            <a:pPr marL="0" indent="0">
              <a:buNone/>
            </a:pPr>
            <a:r>
              <a:rPr lang="en-US" sz="1600" dirty="0" smtClean="0"/>
              <a:t>Lab 10 – Square Wave to Sine Wave-</a:t>
            </a:r>
            <a:r>
              <a:rPr lang="en-US" sz="1600" dirty="0" smtClean="0"/>
              <a:t>---------------------------------------------------------------------------</a:t>
            </a:r>
            <a:r>
              <a:rPr lang="en-US" sz="1600" dirty="0" smtClean="0"/>
              <a:t>80</a:t>
            </a:r>
            <a:endParaRPr lang="en-US" sz="1600" dirty="0" smtClean="0"/>
          </a:p>
          <a:p>
            <a:pPr marL="0" indent="0">
              <a:buNone/>
            </a:pPr>
            <a:r>
              <a:rPr lang="en-US" sz="1600" dirty="0" smtClean="0"/>
              <a:t>Lab 11 – Troubleshoot Home Electronics/Test TTL Chips-</a:t>
            </a:r>
            <a:r>
              <a:rPr lang="en-US" sz="1600" dirty="0" smtClean="0"/>
              <a:t>-------------------------------------------------</a:t>
            </a:r>
            <a:r>
              <a:rPr lang="en-US" sz="1600" dirty="0" smtClean="0"/>
              <a:t>87</a:t>
            </a:r>
            <a:endParaRPr lang="en-US" sz="1600" dirty="0" smtClean="0"/>
          </a:p>
          <a:p>
            <a:pPr marL="0" indent="0">
              <a:buNone/>
            </a:pPr>
            <a:r>
              <a:rPr lang="en-US" sz="1600" dirty="0" smtClean="0"/>
              <a:t>Lab 12 – Lissajous Pattern-</a:t>
            </a:r>
            <a:r>
              <a:rPr lang="en-US" sz="1600" dirty="0" smtClean="0"/>
              <a:t>----------------------------------------------------------------------------------------97</a:t>
            </a:r>
            <a:endParaRPr lang="en-US" sz="1600" dirty="0" smtClean="0"/>
          </a:p>
          <a:p>
            <a:pPr marL="0" indent="0">
              <a:buNone/>
            </a:pPr>
            <a:r>
              <a:rPr lang="en-US" sz="1600" dirty="0" smtClean="0"/>
              <a:t>Lab 13 – AC to DC Power Supplies-</a:t>
            </a:r>
            <a:r>
              <a:rPr lang="en-US" sz="1600" dirty="0" smtClean="0"/>
              <a:t>----------------------------------------------------------------------------</a:t>
            </a:r>
            <a:r>
              <a:rPr lang="en-US" sz="1600" dirty="0" smtClean="0"/>
              <a:t>105</a:t>
            </a:r>
            <a:endParaRPr lang="en-US" sz="1600" dirty="0" smtClean="0"/>
          </a:p>
          <a:p>
            <a:pPr marL="0" indent="0">
              <a:buNone/>
            </a:pPr>
            <a:r>
              <a:rPr lang="en-US" sz="1600" dirty="0" smtClean="0"/>
              <a:t>Lab 14 – ESD Precautions/Test LEDs-</a:t>
            </a:r>
            <a:r>
              <a:rPr lang="en-US" sz="1600" dirty="0" smtClean="0"/>
              <a:t>--------------------------------------------------------------------------113</a:t>
            </a:r>
            <a:endParaRPr lang="en-US" sz="1600" dirty="0" smtClean="0"/>
          </a:p>
          <a:p>
            <a:pPr marL="0" indent="0">
              <a:buNone/>
            </a:pPr>
            <a:r>
              <a:rPr lang="en-US" sz="1600" dirty="0" smtClean="0"/>
              <a:t>Lab 15 – Plan/Prepare/Test Solder Kit-</a:t>
            </a:r>
            <a:r>
              <a:rPr lang="en-US" sz="1600" dirty="0" smtClean="0"/>
              <a:t>-----------------------------------------------------------------------125</a:t>
            </a:r>
            <a:endParaRPr lang="en-US" sz="1600" dirty="0" smtClean="0"/>
          </a:p>
          <a:p>
            <a:pPr marL="0" indent="0">
              <a:buNone/>
            </a:pPr>
            <a:r>
              <a:rPr lang="en-US" sz="1600" dirty="0" smtClean="0"/>
              <a:t>Lab 16 – Final Solder Kit-</a:t>
            </a:r>
            <a:r>
              <a:rPr lang="en-US" sz="1600" dirty="0" smtClean="0"/>
              <a:t>-----------------------------------------------------------------------------------------130</a:t>
            </a:r>
            <a:endParaRPr lang="en-US" sz="1600" dirty="0" smtClean="0"/>
          </a:p>
          <a:p>
            <a:endParaRPr lang="en-US" sz="1600" dirty="0" smtClean="0"/>
          </a:p>
          <a:p>
            <a:endParaRPr lang="en-US" sz="1600" dirty="0" smtClean="0"/>
          </a:p>
          <a:p>
            <a:endParaRPr lang="en-US" sz="1600" dirty="0" smtClean="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a:t>
            </a:fld>
            <a:endParaRPr lang="en-US"/>
          </a:p>
        </p:txBody>
      </p:sp>
    </p:spTree>
    <p:extLst>
      <p:ext uri="{BB962C8B-B14F-4D97-AF65-F5344CB8AC3E}">
        <p14:creationId xmlns:p14="http://schemas.microsoft.com/office/powerpoint/2010/main" val="39390078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30</a:t>
            </a:fld>
            <a:endParaRPr lang="en-US"/>
          </a:p>
        </p:txBody>
      </p:sp>
      <p:pic>
        <p:nvPicPr>
          <p:cNvPr id="3" name="Picture 2"/>
          <p:cNvPicPr>
            <a:picLocks noChangeAspect="1"/>
          </p:cNvPicPr>
          <p:nvPr/>
        </p:nvPicPr>
        <p:blipFill>
          <a:blip r:embed="rId2"/>
          <a:stretch>
            <a:fillRect/>
          </a:stretch>
        </p:blipFill>
        <p:spPr>
          <a:xfrm>
            <a:off x="5713496" y="1842161"/>
            <a:ext cx="5353050" cy="3333750"/>
          </a:xfrm>
          <a:prstGeom prst="rect">
            <a:avLst/>
          </a:prstGeom>
        </p:spPr>
      </p:pic>
      <p:pic>
        <p:nvPicPr>
          <p:cNvPr id="4" name="Picture 3"/>
          <p:cNvPicPr>
            <a:picLocks noChangeAspect="1"/>
          </p:cNvPicPr>
          <p:nvPr/>
        </p:nvPicPr>
        <p:blipFill>
          <a:blip r:embed="rId3"/>
          <a:stretch>
            <a:fillRect/>
          </a:stretch>
        </p:blipFill>
        <p:spPr>
          <a:xfrm>
            <a:off x="838200" y="1432914"/>
            <a:ext cx="3958389" cy="3886418"/>
          </a:xfrm>
          <a:prstGeom prst="rect">
            <a:avLst/>
          </a:prstGeom>
        </p:spPr>
      </p:pic>
    </p:spTree>
    <p:extLst>
      <p:ext uri="{BB962C8B-B14F-4D97-AF65-F5344CB8AC3E}">
        <p14:creationId xmlns:p14="http://schemas.microsoft.com/office/powerpoint/2010/main" val="37940787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31</a:t>
            </a:fld>
            <a:endParaRPr lang="en-US"/>
          </a:p>
        </p:txBody>
      </p:sp>
      <p:pic>
        <p:nvPicPr>
          <p:cNvPr id="5" name="Picture 4"/>
          <p:cNvPicPr>
            <a:picLocks noChangeAspect="1"/>
          </p:cNvPicPr>
          <p:nvPr/>
        </p:nvPicPr>
        <p:blipFill>
          <a:blip r:embed="rId2"/>
          <a:stretch>
            <a:fillRect/>
          </a:stretch>
        </p:blipFill>
        <p:spPr>
          <a:xfrm>
            <a:off x="685800" y="1570867"/>
            <a:ext cx="3693695" cy="4012696"/>
          </a:xfrm>
          <a:prstGeom prst="rect">
            <a:avLst/>
          </a:prstGeom>
        </p:spPr>
      </p:pic>
      <p:pic>
        <p:nvPicPr>
          <p:cNvPr id="8" name="Picture 7"/>
          <p:cNvPicPr>
            <a:picLocks noChangeAspect="1"/>
          </p:cNvPicPr>
          <p:nvPr/>
        </p:nvPicPr>
        <p:blipFill>
          <a:blip r:embed="rId3"/>
          <a:stretch>
            <a:fillRect/>
          </a:stretch>
        </p:blipFill>
        <p:spPr>
          <a:xfrm>
            <a:off x="5625514" y="2019704"/>
            <a:ext cx="1743075" cy="1647825"/>
          </a:xfrm>
          <a:prstGeom prst="rect">
            <a:avLst/>
          </a:prstGeom>
        </p:spPr>
      </p:pic>
    </p:spTree>
    <p:extLst>
      <p:ext uri="{BB962C8B-B14F-4D97-AF65-F5344CB8AC3E}">
        <p14:creationId xmlns:p14="http://schemas.microsoft.com/office/powerpoint/2010/main" val="21065060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32</a:t>
            </a:fld>
            <a:endParaRPr lang="en-US"/>
          </a:p>
        </p:txBody>
      </p:sp>
      <p:pic>
        <p:nvPicPr>
          <p:cNvPr id="3" name="Picture 2"/>
          <p:cNvPicPr>
            <a:picLocks noChangeAspect="1"/>
          </p:cNvPicPr>
          <p:nvPr/>
        </p:nvPicPr>
        <p:blipFill>
          <a:blip r:embed="rId2"/>
          <a:stretch>
            <a:fillRect/>
          </a:stretch>
        </p:blipFill>
        <p:spPr>
          <a:xfrm rot="5400000">
            <a:off x="3988177" y="1946752"/>
            <a:ext cx="3601145" cy="2378242"/>
          </a:xfrm>
          <a:prstGeom prst="rect">
            <a:avLst/>
          </a:prstGeom>
        </p:spPr>
      </p:pic>
      <p:pic>
        <p:nvPicPr>
          <p:cNvPr id="4" name="Picture 3"/>
          <p:cNvPicPr>
            <a:picLocks noChangeAspect="1"/>
          </p:cNvPicPr>
          <p:nvPr/>
        </p:nvPicPr>
        <p:blipFill>
          <a:blip r:embed="rId3"/>
          <a:stretch>
            <a:fillRect/>
          </a:stretch>
        </p:blipFill>
        <p:spPr>
          <a:xfrm>
            <a:off x="4876293" y="5017295"/>
            <a:ext cx="2101578" cy="779796"/>
          </a:xfrm>
          <a:prstGeom prst="rect">
            <a:avLst/>
          </a:prstGeom>
        </p:spPr>
      </p:pic>
      <p:pic>
        <p:nvPicPr>
          <p:cNvPr id="5" name="Picture 4"/>
          <p:cNvPicPr>
            <a:picLocks noChangeAspect="1"/>
          </p:cNvPicPr>
          <p:nvPr/>
        </p:nvPicPr>
        <p:blipFill>
          <a:blip r:embed="rId4"/>
          <a:stretch>
            <a:fillRect/>
          </a:stretch>
        </p:blipFill>
        <p:spPr>
          <a:xfrm>
            <a:off x="382284" y="2015115"/>
            <a:ext cx="4048125" cy="1562100"/>
          </a:xfrm>
          <a:prstGeom prst="rect">
            <a:avLst/>
          </a:prstGeom>
        </p:spPr>
      </p:pic>
      <p:pic>
        <p:nvPicPr>
          <p:cNvPr id="8" name="Picture 7"/>
          <p:cNvPicPr>
            <a:picLocks noChangeAspect="1"/>
          </p:cNvPicPr>
          <p:nvPr/>
        </p:nvPicPr>
        <p:blipFill>
          <a:blip r:embed="rId5"/>
          <a:stretch>
            <a:fillRect/>
          </a:stretch>
        </p:blipFill>
        <p:spPr>
          <a:xfrm rot="5400000">
            <a:off x="7332473" y="1951416"/>
            <a:ext cx="3601146" cy="2266027"/>
          </a:xfrm>
          <a:prstGeom prst="rect">
            <a:avLst/>
          </a:prstGeom>
        </p:spPr>
      </p:pic>
      <p:pic>
        <p:nvPicPr>
          <p:cNvPr id="9" name="Picture 8"/>
          <p:cNvPicPr>
            <a:picLocks noChangeAspect="1"/>
          </p:cNvPicPr>
          <p:nvPr/>
        </p:nvPicPr>
        <p:blipFill>
          <a:blip r:embed="rId6"/>
          <a:stretch>
            <a:fillRect/>
          </a:stretch>
        </p:blipFill>
        <p:spPr>
          <a:xfrm>
            <a:off x="8082257" y="5029027"/>
            <a:ext cx="2101578" cy="748967"/>
          </a:xfrm>
          <a:prstGeom prst="rect">
            <a:avLst/>
          </a:prstGeom>
        </p:spPr>
      </p:pic>
    </p:spTree>
    <p:extLst>
      <p:ext uri="{BB962C8B-B14F-4D97-AF65-F5344CB8AC3E}">
        <p14:creationId xmlns:p14="http://schemas.microsoft.com/office/powerpoint/2010/main" val="12499007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33</a:t>
            </a:fld>
            <a:endParaRPr lang="en-US"/>
          </a:p>
        </p:txBody>
      </p:sp>
      <p:pic>
        <p:nvPicPr>
          <p:cNvPr id="10" name="Picture 9"/>
          <p:cNvPicPr>
            <a:picLocks noChangeAspect="1"/>
          </p:cNvPicPr>
          <p:nvPr/>
        </p:nvPicPr>
        <p:blipFill>
          <a:blip r:embed="rId2"/>
          <a:stretch>
            <a:fillRect/>
          </a:stretch>
        </p:blipFill>
        <p:spPr>
          <a:xfrm>
            <a:off x="4599629" y="1283856"/>
            <a:ext cx="2325086" cy="3623511"/>
          </a:xfrm>
          <a:prstGeom prst="rect">
            <a:avLst/>
          </a:prstGeom>
        </p:spPr>
      </p:pic>
      <p:pic>
        <p:nvPicPr>
          <p:cNvPr id="11" name="Picture 10"/>
          <p:cNvPicPr>
            <a:picLocks noChangeAspect="1"/>
          </p:cNvPicPr>
          <p:nvPr/>
        </p:nvPicPr>
        <p:blipFill>
          <a:blip r:embed="rId3"/>
          <a:stretch>
            <a:fillRect/>
          </a:stretch>
        </p:blipFill>
        <p:spPr>
          <a:xfrm>
            <a:off x="4667674" y="5015909"/>
            <a:ext cx="2188995" cy="746124"/>
          </a:xfrm>
          <a:prstGeom prst="rect">
            <a:avLst/>
          </a:prstGeom>
        </p:spPr>
      </p:pic>
      <p:pic>
        <p:nvPicPr>
          <p:cNvPr id="12" name="Picture 11"/>
          <p:cNvPicPr>
            <a:picLocks noChangeAspect="1"/>
          </p:cNvPicPr>
          <p:nvPr/>
        </p:nvPicPr>
        <p:blipFill>
          <a:blip r:embed="rId4"/>
          <a:stretch>
            <a:fillRect/>
          </a:stretch>
        </p:blipFill>
        <p:spPr>
          <a:xfrm rot="5400000">
            <a:off x="266240" y="1964357"/>
            <a:ext cx="3623512" cy="2479593"/>
          </a:xfrm>
          <a:prstGeom prst="rect">
            <a:avLst/>
          </a:prstGeom>
        </p:spPr>
      </p:pic>
      <p:pic>
        <p:nvPicPr>
          <p:cNvPr id="13" name="Picture 12"/>
          <p:cNvPicPr>
            <a:picLocks noChangeAspect="1"/>
          </p:cNvPicPr>
          <p:nvPr/>
        </p:nvPicPr>
        <p:blipFill>
          <a:blip r:embed="rId5"/>
          <a:stretch>
            <a:fillRect/>
          </a:stretch>
        </p:blipFill>
        <p:spPr>
          <a:xfrm>
            <a:off x="988788" y="5070180"/>
            <a:ext cx="2178416" cy="746124"/>
          </a:xfrm>
          <a:prstGeom prst="rect">
            <a:avLst/>
          </a:prstGeom>
        </p:spPr>
      </p:pic>
      <p:pic>
        <p:nvPicPr>
          <p:cNvPr id="14" name="Picture 13"/>
          <p:cNvPicPr>
            <a:picLocks noChangeAspect="1"/>
          </p:cNvPicPr>
          <p:nvPr/>
        </p:nvPicPr>
        <p:blipFill>
          <a:blip r:embed="rId6"/>
          <a:stretch>
            <a:fillRect/>
          </a:stretch>
        </p:blipFill>
        <p:spPr>
          <a:xfrm>
            <a:off x="8206551" y="1338127"/>
            <a:ext cx="2362606" cy="3623511"/>
          </a:xfrm>
          <a:prstGeom prst="rect">
            <a:avLst/>
          </a:prstGeom>
        </p:spPr>
      </p:pic>
      <p:pic>
        <p:nvPicPr>
          <p:cNvPr id="15" name="Picture 14"/>
          <p:cNvPicPr>
            <a:picLocks noChangeAspect="1"/>
          </p:cNvPicPr>
          <p:nvPr/>
        </p:nvPicPr>
        <p:blipFill>
          <a:blip r:embed="rId7"/>
          <a:stretch>
            <a:fillRect/>
          </a:stretch>
        </p:blipFill>
        <p:spPr>
          <a:xfrm>
            <a:off x="8206550" y="5008445"/>
            <a:ext cx="2188995" cy="753588"/>
          </a:xfrm>
          <a:prstGeom prst="rect">
            <a:avLst/>
          </a:prstGeom>
        </p:spPr>
      </p:pic>
    </p:spTree>
    <p:extLst>
      <p:ext uri="{BB962C8B-B14F-4D97-AF65-F5344CB8AC3E}">
        <p14:creationId xmlns:p14="http://schemas.microsoft.com/office/powerpoint/2010/main" val="35250611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34</a:t>
            </a:fld>
            <a:endParaRPr lang="en-US"/>
          </a:p>
        </p:txBody>
      </p:sp>
      <p:pic>
        <p:nvPicPr>
          <p:cNvPr id="13" name="Picture 12"/>
          <p:cNvPicPr>
            <a:picLocks noChangeAspect="1"/>
          </p:cNvPicPr>
          <p:nvPr/>
        </p:nvPicPr>
        <p:blipFill>
          <a:blip r:embed="rId2"/>
          <a:stretch>
            <a:fillRect/>
          </a:stretch>
        </p:blipFill>
        <p:spPr>
          <a:xfrm>
            <a:off x="2871539" y="1283856"/>
            <a:ext cx="3006236" cy="4628649"/>
          </a:xfrm>
          <a:prstGeom prst="rect">
            <a:avLst/>
          </a:prstGeom>
        </p:spPr>
      </p:pic>
      <p:pic>
        <p:nvPicPr>
          <p:cNvPr id="14" name="Picture 13"/>
          <p:cNvPicPr>
            <a:picLocks noChangeAspect="1"/>
          </p:cNvPicPr>
          <p:nvPr/>
        </p:nvPicPr>
        <p:blipFill>
          <a:blip r:embed="rId3"/>
          <a:stretch>
            <a:fillRect/>
          </a:stretch>
        </p:blipFill>
        <p:spPr>
          <a:xfrm>
            <a:off x="204539" y="3403136"/>
            <a:ext cx="2667000" cy="838200"/>
          </a:xfrm>
          <a:prstGeom prst="rect">
            <a:avLst/>
          </a:prstGeom>
        </p:spPr>
      </p:pic>
      <p:pic>
        <p:nvPicPr>
          <p:cNvPr id="15" name="Picture 14"/>
          <p:cNvPicPr>
            <a:picLocks noChangeAspect="1"/>
          </p:cNvPicPr>
          <p:nvPr/>
        </p:nvPicPr>
        <p:blipFill>
          <a:blip r:embed="rId4"/>
          <a:stretch>
            <a:fillRect/>
          </a:stretch>
        </p:blipFill>
        <p:spPr>
          <a:xfrm>
            <a:off x="204539" y="1672659"/>
            <a:ext cx="2667000" cy="939439"/>
          </a:xfrm>
          <a:prstGeom prst="rect">
            <a:avLst/>
          </a:prstGeom>
        </p:spPr>
      </p:pic>
      <p:pic>
        <p:nvPicPr>
          <p:cNvPr id="16" name="Picture 15"/>
          <p:cNvPicPr>
            <a:picLocks noChangeAspect="1"/>
          </p:cNvPicPr>
          <p:nvPr/>
        </p:nvPicPr>
        <p:blipFill>
          <a:blip r:embed="rId5"/>
          <a:stretch>
            <a:fillRect/>
          </a:stretch>
        </p:blipFill>
        <p:spPr>
          <a:xfrm>
            <a:off x="5877775" y="1325786"/>
            <a:ext cx="3190422" cy="4586719"/>
          </a:xfrm>
          <a:prstGeom prst="rect">
            <a:avLst/>
          </a:prstGeom>
        </p:spPr>
      </p:pic>
      <p:pic>
        <p:nvPicPr>
          <p:cNvPr id="17" name="Picture 16"/>
          <p:cNvPicPr>
            <a:picLocks noChangeAspect="1"/>
          </p:cNvPicPr>
          <p:nvPr/>
        </p:nvPicPr>
        <p:blipFill>
          <a:blip r:embed="rId6"/>
          <a:stretch>
            <a:fillRect/>
          </a:stretch>
        </p:blipFill>
        <p:spPr>
          <a:xfrm>
            <a:off x="9068197" y="1325786"/>
            <a:ext cx="2874542" cy="989013"/>
          </a:xfrm>
          <a:prstGeom prst="rect">
            <a:avLst/>
          </a:prstGeom>
        </p:spPr>
      </p:pic>
      <p:pic>
        <p:nvPicPr>
          <p:cNvPr id="18" name="Picture 17"/>
          <p:cNvPicPr>
            <a:picLocks noChangeAspect="1"/>
          </p:cNvPicPr>
          <p:nvPr/>
        </p:nvPicPr>
        <p:blipFill>
          <a:blip r:embed="rId7"/>
          <a:stretch>
            <a:fillRect/>
          </a:stretch>
        </p:blipFill>
        <p:spPr>
          <a:xfrm>
            <a:off x="9081958" y="3293109"/>
            <a:ext cx="2992476" cy="1018130"/>
          </a:xfrm>
          <a:prstGeom prst="rect">
            <a:avLst/>
          </a:prstGeom>
        </p:spPr>
      </p:pic>
    </p:spTree>
    <p:extLst>
      <p:ext uri="{BB962C8B-B14F-4D97-AF65-F5344CB8AC3E}">
        <p14:creationId xmlns:p14="http://schemas.microsoft.com/office/powerpoint/2010/main" val="21735396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35</a:t>
            </a:fld>
            <a:endParaRPr lang="en-US"/>
          </a:p>
        </p:txBody>
      </p:sp>
      <p:pic>
        <p:nvPicPr>
          <p:cNvPr id="3" name="Picture 2"/>
          <p:cNvPicPr>
            <a:picLocks noChangeAspect="1"/>
          </p:cNvPicPr>
          <p:nvPr/>
        </p:nvPicPr>
        <p:blipFill>
          <a:blip r:embed="rId2"/>
          <a:stretch>
            <a:fillRect/>
          </a:stretch>
        </p:blipFill>
        <p:spPr>
          <a:xfrm rot="16200000">
            <a:off x="183658" y="1785998"/>
            <a:ext cx="3599698" cy="2595413"/>
          </a:xfrm>
          <a:prstGeom prst="rect">
            <a:avLst/>
          </a:prstGeom>
        </p:spPr>
      </p:pic>
      <p:pic>
        <p:nvPicPr>
          <p:cNvPr id="4" name="Picture 3"/>
          <p:cNvPicPr>
            <a:picLocks noChangeAspect="1"/>
          </p:cNvPicPr>
          <p:nvPr/>
        </p:nvPicPr>
        <p:blipFill>
          <a:blip r:embed="rId3"/>
          <a:stretch>
            <a:fillRect/>
          </a:stretch>
        </p:blipFill>
        <p:spPr>
          <a:xfrm>
            <a:off x="947413" y="4883554"/>
            <a:ext cx="2072188" cy="741581"/>
          </a:xfrm>
          <a:prstGeom prst="rect">
            <a:avLst/>
          </a:prstGeom>
        </p:spPr>
      </p:pic>
      <p:pic>
        <p:nvPicPr>
          <p:cNvPr id="5" name="Picture 4"/>
          <p:cNvPicPr>
            <a:picLocks noChangeAspect="1"/>
          </p:cNvPicPr>
          <p:nvPr/>
        </p:nvPicPr>
        <p:blipFill>
          <a:blip r:embed="rId4"/>
          <a:stretch>
            <a:fillRect/>
          </a:stretch>
        </p:blipFill>
        <p:spPr>
          <a:xfrm rot="16200000">
            <a:off x="4065882" y="1817604"/>
            <a:ext cx="3599699" cy="2532202"/>
          </a:xfrm>
          <a:prstGeom prst="rect">
            <a:avLst/>
          </a:prstGeom>
        </p:spPr>
      </p:pic>
      <p:pic>
        <p:nvPicPr>
          <p:cNvPr id="8" name="Picture 7"/>
          <p:cNvPicPr>
            <a:picLocks noChangeAspect="1"/>
          </p:cNvPicPr>
          <p:nvPr/>
        </p:nvPicPr>
        <p:blipFill>
          <a:blip r:embed="rId5"/>
          <a:stretch>
            <a:fillRect/>
          </a:stretch>
        </p:blipFill>
        <p:spPr>
          <a:xfrm>
            <a:off x="4775030" y="4883554"/>
            <a:ext cx="2181401" cy="720125"/>
          </a:xfrm>
          <a:prstGeom prst="rect">
            <a:avLst/>
          </a:prstGeom>
        </p:spPr>
      </p:pic>
      <p:pic>
        <p:nvPicPr>
          <p:cNvPr id="9" name="Picture 8"/>
          <p:cNvPicPr>
            <a:picLocks noChangeAspect="1"/>
          </p:cNvPicPr>
          <p:nvPr/>
        </p:nvPicPr>
        <p:blipFill>
          <a:blip r:embed="rId6"/>
          <a:stretch>
            <a:fillRect/>
          </a:stretch>
        </p:blipFill>
        <p:spPr>
          <a:xfrm rot="16200000">
            <a:off x="7838290" y="1909517"/>
            <a:ext cx="3599700" cy="2348376"/>
          </a:xfrm>
          <a:prstGeom prst="rect">
            <a:avLst/>
          </a:prstGeom>
        </p:spPr>
      </p:pic>
      <p:pic>
        <p:nvPicPr>
          <p:cNvPr id="10" name="Picture 9"/>
          <p:cNvPicPr>
            <a:picLocks noChangeAspect="1"/>
          </p:cNvPicPr>
          <p:nvPr/>
        </p:nvPicPr>
        <p:blipFill>
          <a:blip r:embed="rId7"/>
          <a:stretch>
            <a:fillRect/>
          </a:stretch>
        </p:blipFill>
        <p:spPr>
          <a:xfrm>
            <a:off x="8546025" y="4883554"/>
            <a:ext cx="2184229" cy="779790"/>
          </a:xfrm>
          <a:prstGeom prst="rect">
            <a:avLst/>
          </a:prstGeom>
        </p:spPr>
      </p:pic>
    </p:spTree>
    <p:extLst>
      <p:ext uri="{BB962C8B-B14F-4D97-AF65-F5344CB8AC3E}">
        <p14:creationId xmlns:p14="http://schemas.microsoft.com/office/powerpoint/2010/main" val="1508248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36</a:t>
            </a:fld>
            <a:endParaRPr lang="en-US"/>
          </a:p>
        </p:txBody>
      </p:sp>
      <p:pic>
        <p:nvPicPr>
          <p:cNvPr id="11" name="Picture 10"/>
          <p:cNvPicPr>
            <a:picLocks noChangeAspect="1"/>
          </p:cNvPicPr>
          <p:nvPr/>
        </p:nvPicPr>
        <p:blipFill>
          <a:blip r:embed="rId2"/>
          <a:stretch>
            <a:fillRect/>
          </a:stretch>
        </p:blipFill>
        <p:spPr>
          <a:xfrm rot="16200000">
            <a:off x="2121366" y="1934261"/>
            <a:ext cx="4400450" cy="3099641"/>
          </a:xfrm>
          <a:prstGeom prst="rect">
            <a:avLst/>
          </a:prstGeom>
        </p:spPr>
      </p:pic>
      <p:pic>
        <p:nvPicPr>
          <p:cNvPr id="12" name="Picture 11"/>
          <p:cNvPicPr>
            <a:picLocks noChangeAspect="1"/>
          </p:cNvPicPr>
          <p:nvPr/>
        </p:nvPicPr>
        <p:blipFill>
          <a:blip r:embed="rId3"/>
          <a:stretch>
            <a:fillRect/>
          </a:stretch>
        </p:blipFill>
        <p:spPr>
          <a:xfrm>
            <a:off x="298872" y="1912456"/>
            <a:ext cx="2405608" cy="779814"/>
          </a:xfrm>
          <a:prstGeom prst="rect">
            <a:avLst/>
          </a:prstGeom>
        </p:spPr>
      </p:pic>
      <p:pic>
        <p:nvPicPr>
          <p:cNvPr id="13" name="Picture 12"/>
          <p:cNvPicPr>
            <a:picLocks noChangeAspect="1"/>
          </p:cNvPicPr>
          <p:nvPr/>
        </p:nvPicPr>
        <p:blipFill>
          <a:blip r:embed="rId4"/>
          <a:stretch>
            <a:fillRect/>
          </a:stretch>
        </p:blipFill>
        <p:spPr>
          <a:xfrm>
            <a:off x="298872" y="3096925"/>
            <a:ext cx="2405608" cy="716472"/>
          </a:xfrm>
          <a:prstGeom prst="rect">
            <a:avLst/>
          </a:prstGeom>
        </p:spPr>
      </p:pic>
      <p:pic>
        <p:nvPicPr>
          <p:cNvPr id="14" name="Picture 13"/>
          <p:cNvPicPr>
            <a:picLocks noChangeAspect="1"/>
          </p:cNvPicPr>
          <p:nvPr/>
        </p:nvPicPr>
        <p:blipFill>
          <a:blip r:embed="rId5"/>
          <a:stretch>
            <a:fillRect/>
          </a:stretch>
        </p:blipFill>
        <p:spPr>
          <a:xfrm>
            <a:off x="5935580" y="1331564"/>
            <a:ext cx="3096125" cy="4352743"/>
          </a:xfrm>
          <a:prstGeom prst="rect">
            <a:avLst/>
          </a:prstGeom>
        </p:spPr>
      </p:pic>
      <p:pic>
        <p:nvPicPr>
          <p:cNvPr id="15" name="Picture 14"/>
          <p:cNvPicPr>
            <a:picLocks noChangeAspect="1"/>
          </p:cNvPicPr>
          <p:nvPr/>
        </p:nvPicPr>
        <p:blipFill>
          <a:blip r:embed="rId6"/>
          <a:stretch>
            <a:fillRect/>
          </a:stretch>
        </p:blipFill>
        <p:spPr>
          <a:xfrm>
            <a:off x="9096292" y="1781161"/>
            <a:ext cx="2406447" cy="818459"/>
          </a:xfrm>
          <a:prstGeom prst="rect">
            <a:avLst/>
          </a:prstGeom>
        </p:spPr>
      </p:pic>
      <p:pic>
        <p:nvPicPr>
          <p:cNvPr id="16" name="Picture 15"/>
          <p:cNvPicPr>
            <a:picLocks noChangeAspect="1"/>
          </p:cNvPicPr>
          <p:nvPr/>
        </p:nvPicPr>
        <p:blipFill>
          <a:blip r:embed="rId7"/>
          <a:stretch>
            <a:fillRect/>
          </a:stretch>
        </p:blipFill>
        <p:spPr>
          <a:xfrm>
            <a:off x="9096712" y="2909181"/>
            <a:ext cx="2405608" cy="843400"/>
          </a:xfrm>
          <a:prstGeom prst="rect">
            <a:avLst/>
          </a:prstGeom>
        </p:spPr>
      </p:pic>
    </p:spTree>
    <p:extLst>
      <p:ext uri="{BB962C8B-B14F-4D97-AF65-F5344CB8AC3E}">
        <p14:creationId xmlns:p14="http://schemas.microsoft.com/office/powerpoint/2010/main" val="4293814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37</a:t>
            </a:fld>
            <a:endParaRPr lang="en-US"/>
          </a:p>
        </p:txBody>
      </p:sp>
      <p:pic>
        <p:nvPicPr>
          <p:cNvPr id="3" name="Picture 2"/>
          <p:cNvPicPr>
            <a:picLocks noChangeAspect="1"/>
          </p:cNvPicPr>
          <p:nvPr/>
        </p:nvPicPr>
        <p:blipFill>
          <a:blip r:embed="rId2"/>
          <a:stretch>
            <a:fillRect/>
          </a:stretch>
        </p:blipFill>
        <p:spPr>
          <a:xfrm rot="16200000">
            <a:off x="2448107" y="2014395"/>
            <a:ext cx="4174707" cy="3125641"/>
          </a:xfrm>
          <a:prstGeom prst="rect">
            <a:avLst/>
          </a:prstGeom>
        </p:spPr>
      </p:pic>
      <p:pic>
        <p:nvPicPr>
          <p:cNvPr id="4" name="Picture 3"/>
          <p:cNvPicPr>
            <a:picLocks noChangeAspect="1"/>
          </p:cNvPicPr>
          <p:nvPr/>
        </p:nvPicPr>
        <p:blipFill>
          <a:blip r:embed="rId3"/>
          <a:stretch>
            <a:fillRect/>
          </a:stretch>
        </p:blipFill>
        <p:spPr>
          <a:xfrm>
            <a:off x="145673" y="1812758"/>
            <a:ext cx="2757697" cy="864268"/>
          </a:xfrm>
          <a:prstGeom prst="rect">
            <a:avLst/>
          </a:prstGeom>
        </p:spPr>
      </p:pic>
      <p:pic>
        <p:nvPicPr>
          <p:cNvPr id="5" name="Picture 4"/>
          <p:cNvPicPr>
            <a:picLocks noChangeAspect="1"/>
          </p:cNvPicPr>
          <p:nvPr/>
        </p:nvPicPr>
        <p:blipFill>
          <a:blip r:embed="rId4"/>
          <a:stretch>
            <a:fillRect/>
          </a:stretch>
        </p:blipFill>
        <p:spPr>
          <a:xfrm rot="16200000">
            <a:off x="5493661" y="2142609"/>
            <a:ext cx="4174707" cy="2869214"/>
          </a:xfrm>
          <a:prstGeom prst="rect">
            <a:avLst/>
          </a:prstGeom>
        </p:spPr>
      </p:pic>
      <p:pic>
        <p:nvPicPr>
          <p:cNvPr id="8" name="Picture 7"/>
          <p:cNvPicPr>
            <a:picLocks noChangeAspect="1"/>
          </p:cNvPicPr>
          <p:nvPr/>
        </p:nvPicPr>
        <p:blipFill>
          <a:blip r:embed="rId5"/>
          <a:stretch>
            <a:fillRect/>
          </a:stretch>
        </p:blipFill>
        <p:spPr>
          <a:xfrm>
            <a:off x="9199627" y="1812758"/>
            <a:ext cx="2684031" cy="926933"/>
          </a:xfrm>
          <a:prstGeom prst="rect">
            <a:avLst/>
          </a:prstGeom>
        </p:spPr>
      </p:pic>
    </p:spTree>
    <p:extLst>
      <p:ext uri="{BB962C8B-B14F-4D97-AF65-F5344CB8AC3E}">
        <p14:creationId xmlns:p14="http://schemas.microsoft.com/office/powerpoint/2010/main" val="22980077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3 </a:t>
            </a:r>
            <a:r>
              <a:rPr lang="en-US" sz="4000" dirty="0"/>
              <a:t>– Resistors and Ohm’s Law</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38</a:t>
            </a:fld>
            <a:endParaRPr lang="en-US"/>
          </a:p>
        </p:txBody>
      </p:sp>
      <p:pic>
        <p:nvPicPr>
          <p:cNvPr id="9" name="Picture 8"/>
          <p:cNvPicPr>
            <a:picLocks noChangeAspect="1"/>
          </p:cNvPicPr>
          <p:nvPr/>
        </p:nvPicPr>
        <p:blipFill>
          <a:blip r:embed="rId2"/>
          <a:stretch>
            <a:fillRect/>
          </a:stretch>
        </p:blipFill>
        <p:spPr>
          <a:xfrm rot="5400000">
            <a:off x="2015947" y="2177118"/>
            <a:ext cx="4301538" cy="2942787"/>
          </a:xfrm>
          <a:prstGeom prst="rect">
            <a:avLst/>
          </a:prstGeom>
        </p:spPr>
      </p:pic>
      <p:pic>
        <p:nvPicPr>
          <p:cNvPr id="10" name="Picture 9"/>
          <p:cNvPicPr>
            <a:picLocks noChangeAspect="1"/>
          </p:cNvPicPr>
          <p:nvPr/>
        </p:nvPicPr>
        <p:blipFill>
          <a:blip r:embed="rId3"/>
          <a:stretch>
            <a:fillRect/>
          </a:stretch>
        </p:blipFill>
        <p:spPr>
          <a:xfrm>
            <a:off x="240631" y="1919637"/>
            <a:ext cx="2454692" cy="877956"/>
          </a:xfrm>
          <a:prstGeom prst="rect">
            <a:avLst/>
          </a:prstGeom>
        </p:spPr>
      </p:pic>
      <p:pic>
        <p:nvPicPr>
          <p:cNvPr id="11" name="Picture 10"/>
          <p:cNvPicPr>
            <a:picLocks noChangeAspect="1"/>
          </p:cNvPicPr>
          <p:nvPr/>
        </p:nvPicPr>
        <p:blipFill>
          <a:blip r:embed="rId4"/>
          <a:stretch>
            <a:fillRect/>
          </a:stretch>
        </p:blipFill>
        <p:spPr>
          <a:xfrm>
            <a:off x="5759117" y="1497741"/>
            <a:ext cx="3365708" cy="4301539"/>
          </a:xfrm>
          <a:prstGeom prst="rect">
            <a:avLst/>
          </a:prstGeom>
        </p:spPr>
      </p:pic>
      <p:pic>
        <p:nvPicPr>
          <p:cNvPr id="12" name="Picture 11"/>
          <p:cNvPicPr>
            <a:picLocks noChangeAspect="1"/>
          </p:cNvPicPr>
          <p:nvPr/>
        </p:nvPicPr>
        <p:blipFill>
          <a:blip r:embed="rId5"/>
          <a:stretch>
            <a:fillRect/>
          </a:stretch>
        </p:blipFill>
        <p:spPr>
          <a:xfrm>
            <a:off x="9245832" y="1696627"/>
            <a:ext cx="2518611" cy="935814"/>
          </a:xfrm>
          <a:prstGeom prst="rect">
            <a:avLst/>
          </a:prstGeom>
        </p:spPr>
      </p:pic>
    </p:spTree>
    <p:extLst>
      <p:ext uri="{BB962C8B-B14F-4D97-AF65-F5344CB8AC3E}">
        <p14:creationId xmlns:p14="http://schemas.microsoft.com/office/powerpoint/2010/main" val="24379038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a:t>
            </a:r>
            <a:r>
              <a:rPr lang="en-US" sz="4000" dirty="0" smtClean="0"/>
              <a:t>3 </a:t>
            </a:r>
            <a:r>
              <a:rPr lang="en-US" sz="4000" dirty="0"/>
              <a:t>– Resistors and Ohm’s Law</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I learned how to calculate power dissipation using ohm’s Law.</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39</a:t>
            </a:fld>
            <a:endParaRPr lang="en-US"/>
          </a:p>
        </p:txBody>
      </p:sp>
    </p:spTree>
    <p:extLst>
      <p:ext uri="{BB962C8B-B14F-4D97-AF65-F5344CB8AC3E}">
        <p14:creationId xmlns:p14="http://schemas.microsoft.com/office/powerpoint/2010/main" val="16089208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190" y="1709738"/>
            <a:ext cx="11408410" cy="2852737"/>
          </a:xfrm>
        </p:spPr>
        <p:txBody>
          <a:bodyPr anchor="ctr"/>
          <a:lstStyle/>
          <a:p>
            <a:pPr algn="ctr"/>
            <a:r>
              <a:rPr lang="en-US" sz="5400" dirty="0" smtClean="0"/>
              <a:t>Lab 1 – Test Equipment &amp; Resistors</a:t>
            </a:r>
            <a:endParaRPr lang="en-US"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4</a:t>
            </a:fld>
            <a:endParaRPr lang="en-US"/>
          </a:p>
        </p:txBody>
      </p:sp>
    </p:spTree>
    <p:extLst>
      <p:ext uri="{BB962C8B-B14F-4D97-AF65-F5344CB8AC3E}">
        <p14:creationId xmlns:p14="http://schemas.microsoft.com/office/powerpoint/2010/main" val="13323070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a:t>Lab 4 – Test Equipment </a:t>
            </a:r>
            <a:r>
              <a:rPr lang="en-US" sz="5400" dirty="0" smtClean="0"/>
              <a:t>Basics</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40</a:t>
            </a:fld>
            <a:endParaRPr lang="en-US"/>
          </a:p>
        </p:txBody>
      </p:sp>
    </p:spTree>
    <p:extLst>
      <p:ext uri="{BB962C8B-B14F-4D97-AF65-F5344CB8AC3E}">
        <p14:creationId xmlns:p14="http://schemas.microsoft.com/office/powerpoint/2010/main" val="13458145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4 – Test Equipment Basics</a:t>
            </a:r>
            <a:endParaRPr lang="en-US" sz="2700" dirty="0"/>
          </a:p>
        </p:txBody>
      </p:sp>
      <p:sp>
        <p:nvSpPr>
          <p:cNvPr id="3" name="Content Placeholder 2"/>
          <p:cNvSpPr>
            <a:spLocks noGrp="1"/>
          </p:cNvSpPr>
          <p:nvPr>
            <p:ph idx="1"/>
          </p:nvPr>
        </p:nvSpPr>
        <p:spPr>
          <a:xfrm>
            <a:off x="838200" y="1351193"/>
            <a:ext cx="10515600" cy="4717618"/>
          </a:xfrm>
        </p:spPr>
        <p:txBody>
          <a:bodyPr/>
          <a:lstStyle/>
          <a:p>
            <a:r>
              <a:rPr lang="en-US" dirty="0" smtClean="0"/>
              <a:t>Objective</a:t>
            </a:r>
          </a:p>
          <a:p>
            <a:pPr marL="914400" lvl="2" indent="0">
              <a:buNone/>
            </a:pPr>
            <a:r>
              <a:rPr lang="en-US" dirty="0" smtClean="0"/>
              <a:t>The objective of the lab was to learn how to  use the oscilloscope.</a:t>
            </a:r>
          </a:p>
          <a:p>
            <a:r>
              <a:rPr lang="en-US" dirty="0" smtClean="0"/>
              <a:t>Equipment and Material</a:t>
            </a:r>
          </a:p>
          <a:p>
            <a:pPr marL="914400" lvl="2" indent="0">
              <a:buNone/>
            </a:pPr>
            <a:r>
              <a:rPr lang="en-US" dirty="0" smtClean="0"/>
              <a:t>LCR Meter: E120999</a:t>
            </a:r>
          </a:p>
          <a:p>
            <a:pPr marL="914400" lvl="2" indent="0">
              <a:buNone/>
            </a:pPr>
            <a:r>
              <a:rPr lang="en-US" dirty="0" smtClean="0"/>
              <a:t>Oscilloscope</a:t>
            </a:r>
          </a:p>
          <a:p>
            <a:pPr marL="914400" lvl="2" indent="0">
              <a:buNone/>
            </a:pPr>
            <a:r>
              <a:rPr lang="en-US" dirty="0" smtClean="0"/>
              <a:t>Bench 1</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41</a:t>
            </a:fld>
            <a:endParaRPr lang="en-US"/>
          </a:p>
        </p:txBody>
      </p:sp>
    </p:spTree>
    <p:extLst>
      <p:ext uri="{BB962C8B-B14F-4D97-AF65-F5344CB8AC3E}">
        <p14:creationId xmlns:p14="http://schemas.microsoft.com/office/powerpoint/2010/main" val="32419481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4 – Test Equipment Basics</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Hooked up the Oscilloscope to the Function generator</a:t>
            </a:r>
          </a:p>
          <a:p>
            <a:pPr marL="0" indent="0">
              <a:buNone/>
            </a:pPr>
            <a:r>
              <a:rPr lang="en-US" dirty="0" smtClean="0"/>
              <a:t>Step 2: Learned how to observe the results</a:t>
            </a:r>
          </a:p>
          <a:p>
            <a:pPr marL="0" indent="0">
              <a:buNone/>
            </a:pPr>
            <a:r>
              <a:rPr lang="en-US" dirty="0" smtClean="0"/>
              <a:t>Step 3: Recorded data onto excel spreadsheet</a:t>
            </a:r>
          </a:p>
          <a:p>
            <a:pPr marL="0" indent="0">
              <a:buNone/>
            </a:pPr>
            <a:endParaRPr lang="en-US" dirty="0" smtClean="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42</a:t>
            </a:fld>
            <a:endParaRPr lang="en-US"/>
          </a:p>
        </p:txBody>
      </p:sp>
    </p:spTree>
    <p:extLst>
      <p:ext uri="{BB962C8B-B14F-4D97-AF65-F5344CB8AC3E}">
        <p14:creationId xmlns:p14="http://schemas.microsoft.com/office/powerpoint/2010/main" val="5277812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4 – Test Equipment Basics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43</a:t>
            </a:fld>
            <a:endParaRPr lang="en-US"/>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l="-206" t="11464" r="204" b="13579"/>
          <a:stretch/>
        </p:blipFill>
        <p:spPr>
          <a:xfrm>
            <a:off x="477332" y="1764098"/>
            <a:ext cx="5301350" cy="2980218"/>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3416" y="1788034"/>
            <a:ext cx="4692548" cy="3519411"/>
          </a:xfrm>
          <a:prstGeom prst="rect">
            <a:avLst/>
          </a:prstGeom>
        </p:spPr>
      </p:pic>
    </p:spTree>
    <p:extLst>
      <p:ext uri="{BB962C8B-B14F-4D97-AF65-F5344CB8AC3E}">
        <p14:creationId xmlns:p14="http://schemas.microsoft.com/office/powerpoint/2010/main" val="32979194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4 – Test Equipment Basics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44</a:t>
            </a:fld>
            <a:endParaRPr lang="en-US"/>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903967"/>
            <a:ext cx="4461995" cy="3346496"/>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9648" y="1758679"/>
            <a:ext cx="4461995" cy="3346496"/>
          </a:xfrm>
          <a:prstGeom prst="rect">
            <a:avLst/>
          </a:prstGeom>
        </p:spPr>
      </p:pic>
    </p:spTree>
    <p:extLst>
      <p:ext uri="{BB962C8B-B14F-4D97-AF65-F5344CB8AC3E}">
        <p14:creationId xmlns:p14="http://schemas.microsoft.com/office/powerpoint/2010/main" val="33990314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4 – Test Equipment Basics</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I learned how to read the data on the Oscilloscope by completing every objective listed on the excel spreadsheet. I do not have the excel spreadsheet in this lab because I never saved it by accident.</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45</a:t>
            </a:fld>
            <a:endParaRPr lang="en-US"/>
          </a:p>
        </p:txBody>
      </p:sp>
    </p:spTree>
    <p:extLst>
      <p:ext uri="{BB962C8B-B14F-4D97-AF65-F5344CB8AC3E}">
        <p14:creationId xmlns:p14="http://schemas.microsoft.com/office/powerpoint/2010/main" val="36752965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smtClean="0"/>
              <a:t>Lab </a:t>
            </a:r>
            <a:r>
              <a:rPr lang="en-US" sz="5400" dirty="0"/>
              <a:t>5</a:t>
            </a:r>
            <a:r>
              <a:rPr lang="en-US" sz="5400" dirty="0" smtClean="0"/>
              <a:t> – Capacitors and Inductors</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46</a:t>
            </a:fld>
            <a:endParaRPr lang="en-US"/>
          </a:p>
        </p:txBody>
      </p:sp>
    </p:spTree>
    <p:extLst>
      <p:ext uri="{BB962C8B-B14F-4D97-AF65-F5344CB8AC3E}">
        <p14:creationId xmlns:p14="http://schemas.microsoft.com/office/powerpoint/2010/main" val="80236623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smtClean="0"/>
              <a:t>Lab </a:t>
            </a:r>
            <a:r>
              <a:rPr lang="en-US" dirty="0"/>
              <a:t>5</a:t>
            </a:r>
            <a:r>
              <a:rPr lang="en-US" dirty="0" smtClean="0"/>
              <a:t> – Capacitors And inductors</a:t>
            </a:r>
            <a:endParaRPr lang="en-US" sz="2700" dirty="0"/>
          </a:p>
        </p:txBody>
      </p:sp>
      <p:sp>
        <p:nvSpPr>
          <p:cNvPr id="3" name="Content Placeholder 2"/>
          <p:cNvSpPr>
            <a:spLocks noGrp="1"/>
          </p:cNvSpPr>
          <p:nvPr>
            <p:ph idx="1"/>
          </p:nvPr>
        </p:nvSpPr>
        <p:spPr>
          <a:xfrm>
            <a:off x="838200" y="1351193"/>
            <a:ext cx="10515600" cy="4717618"/>
          </a:xfrm>
        </p:spPr>
        <p:txBody>
          <a:bodyPr/>
          <a:lstStyle/>
          <a:p>
            <a:r>
              <a:rPr lang="en-US" dirty="0" smtClean="0"/>
              <a:t>Objective</a:t>
            </a:r>
          </a:p>
          <a:p>
            <a:pPr marL="914400" lvl="2" indent="0">
              <a:buNone/>
            </a:pPr>
            <a:r>
              <a:rPr lang="en-US" dirty="0" smtClean="0"/>
              <a:t>The objective of the lab was to learn how to measure capacitors and inductors, we also learned how to make an inductor.</a:t>
            </a:r>
          </a:p>
          <a:p>
            <a:r>
              <a:rPr lang="en-US" dirty="0" smtClean="0"/>
              <a:t>Equipment and Material</a:t>
            </a:r>
          </a:p>
          <a:p>
            <a:pPr marL="914400" lvl="2" indent="0">
              <a:buNone/>
            </a:pPr>
            <a:r>
              <a:rPr lang="en-US" dirty="0" smtClean="0"/>
              <a:t>LCR Meter: E120999</a:t>
            </a:r>
          </a:p>
          <a:p>
            <a:pPr marL="914400" lvl="2" indent="0">
              <a:buNone/>
            </a:pPr>
            <a:r>
              <a:rPr lang="en-US" dirty="0" smtClean="0"/>
              <a:t>Capacitors: 4.7 pF, 0.0033 pF, 0.01 </a:t>
            </a:r>
            <a:r>
              <a:rPr lang="en-US" dirty="0" err="1" smtClean="0"/>
              <a:t>uF</a:t>
            </a:r>
            <a:r>
              <a:rPr lang="en-US" dirty="0" smtClean="0"/>
              <a:t>, and 4.7 </a:t>
            </a:r>
            <a:r>
              <a:rPr lang="en-US" dirty="0" err="1" smtClean="0"/>
              <a:t>uF</a:t>
            </a:r>
            <a:endParaRPr lang="en-US" dirty="0" smtClean="0"/>
          </a:p>
          <a:p>
            <a:pPr marL="914400" lvl="2" indent="0">
              <a:buNone/>
            </a:pPr>
            <a:r>
              <a:rPr lang="en-US" dirty="0" smtClean="0"/>
              <a:t>Inductors:  100 </a:t>
            </a:r>
            <a:r>
              <a:rPr lang="en-US" dirty="0" err="1" smtClean="0"/>
              <a:t>uH</a:t>
            </a:r>
            <a:r>
              <a:rPr lang="en-US" dirty="0" smtClean="0"/>
              <a:t>, 22 </a:t>
            </a:r>
            <a:r>
              <a:rPr lang="en-US" dirty="0" err="1" smtClean="0"/>
              <a:t>mH</a:t>
            </a:r>
            <a:r>
              <a:rPr lang="en-US" dirty="0" smtClean="0"/>
              <a:t>, and 100 </a:t>
            </a:r>
            <a:r>
              <a:rPr lang="en-US" dirty="0" err="1" smtClean="0"/>
              <a:t>mH</a:t>
            </a:r>
            <a:endParaRPr lang="en-US" dirty="0" smtClean="0"/>
          </a:p>
          <a:p>
            <a:pPr marL="914400" lvl="2" indent="0">
              <a:buNone/>
            </a:pPr>
            <a:r>
              <a:rPr lang="en-US" dirty="0" smtClean="0"/>
              <a:t>Breadboard</a:t>
            </a:r>
          </a:p>
          <a:p>
            <a:pPr marL="914400" lvl="2" indent="0">
              <a:buNone/>
            </a:pPr>
            <a:r>
              <a:rPr lang="en-US" dirty="0" smtClean="0"/>
              <a:t>Alligator Clamps</a:t>
            </a:r>
          </a:p>
          <a:p>
            <a:pPr marL="914400" lvl="2" indent="0">
              <a:buNone/>
            </a:pPr>
            <a:r>
              <a:rPr lang="en-US" dirty="0" smtClean="0"/>
              <a:t>Bench 1</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47</a:t>
            </a:fld>
            <a:endParaRPr lang="en-US"/>
          </a:p>
        </p:txBody>
      </p:sp>
    </p:spTree>
    <p:extLst>
      <p:ext uri="{BB962C8B-B14F-4D97-AF65-F5344CB8AC3E}">
        <p14:creationId xmlns:p14="http://schemas.microsoft.com/office/powerpoint/2010/main" val="39937890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5 – capacitors and inductors</a:t>
            </a:r>
            <a:endParaRPr lang="en-US" sz="4000" dirty="0"/>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Gather all of the necessary capacitors and inductors</a:t>
            </a:r>
          </a:p>
          <a:p>
            <a:pPr marL="0" indent="0">
              <a:buNone/>
            </a:pPr>
            <a:r>
              <a:rPr lang="en-US" dirty="0" smtClean="0"/>
              <a:t>Step 2: Use the LCR meter to measure each capacitor and inductor</a:t>
            </a:r>
          </a:p>
          <a:p>
            <a:pPr marL="0" indent="0">
              <a:buNone/>
            </a:pPr>
            <a:r>
              <a:rPr lang="en-US" dirty="0" smtClean="0"/>
              <a:t>Step 3: Research how to calculate inductance bad on number of loops around ring</a:t>
            </a:r>
          </a:p>
          <a:p>
            <a:pPr marL="0" indent="0">
              <a:buNone/>
            </a:pPr>
            <a:r>
              <a:rPr lang="en-US" dirty="0" smtClean="0"/>
              <a:t>Step 4: Gather necessary materials to create three inductors</a:t>
            </a:r>
          </a:p>
          <a:p>
            <a:pPr marL="0" indent="0">
              <a:buNone/>
            </a:pPr>
            <a:r>
              <a:rPr lang="en-US" dirty="0" smtClean="0"/>
              <a:t>Step 5: Calculated the inductors I was planning on building beforehand</a:t>
            </a:r>
          </a:p>
          <a:p>
            <a:pPr marL="0" indent="0">
              <a:buNone/>
            </a:pPr>
            <a:r>
              <a:rPr lang="en-US" dirty="0" smtClean="0"/>
              <a:t>Step 6: Created the three inductors and measured them using the LCR meter</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48</a:t>
            </a:fld>
            <a:endParaRPr lang="en-US"/>
          </a:p>
        </p:txBody>
      </p:sp>
    </p:spTree>
    <p:extLst>
      <p:ext uri="{BB962C8B-B14F-4D97-AF65-F5344CB8AC3E}">
        <p14:creationId xmlns:p14="http://schemas.microsoft.com/office/powerpoint/2010/main" val="6488602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49</a:t>
            </a:fld>
            <a:endParaRPr lang="en-US"/>
          </a:p>
        </p:txBody>
      </p:sp>
      <p:pic>
        <p:nvPicPr>
          <p:cNvPr id="10" name="Picture 9"/>
          <p:cNvPicPr>
            <a:picLocks noChangeAspect="1"/>
          </p:cNvPicPr>
          <p:nvPr/>
        </p:nvPicPr>
        <p:blipFill>
          <a:blip r:embed="rId2"/>
          <a:stretch>
            <a:fillRect/>
          </a:stretch>
        </p:blipFill>
        <p:spPr>
          <a:xfrm>
            <a:off x="183983" y="1612573"/>
            <a:ext cx="5895975" cy="3248025"/>
          </a:xfrm>
          <a:prstGeom prst="rect">
            <a:avLst/>
          </a:prstGeom>
        </p:spPr>
      </p:pic>
      <p:pic>
        <p:nvPicPr>
          <p:cNvPr id="11" name="Picture 10"/>
          <p:cNvPicPr>
            <a:picLocks noChangeAspect="1"/>
          </p:cNvPicPr>
          <p:nvPr/>
        </p:nvPicPr>
        <p:blipFill>
          <a:blip r:embed="rId3"/>
          <a:stretch>
            <a:fillRect/>
          </a:stretch>
        </p:blipFill>
        <p:spPr>
          <a:xfrm>
            <a:off x="6112042" y="1596531"/>
            <a:ext cx="5962650" cy="3952875"/>
          </a:xfrm>
          <a:prstGeom prst="rect">
            <a:avLst/>
          </a:prstGeom>
        </p:spPr>
      </p:pic>
    </p:spTree>
    <p:extLst>
      <p:ext uri="{BB962C8B-B14F-4D97-AF65-F5344CB8AC3E}">
        <p14:creationId xmlns:p14="http://schemas.microsoft.com/office/powerpoint/2010/main" val="1596038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smtClean="0"/>
              <a:t>Lab 1 – Test Equipment &amp; Resistors</a:t>
            </a:r>
            <a:endParaRPr lang="en-US" sz="2700" dirty="0"/>
          </a:p>
        </p:txBody>
      </p:sp>
      <p:sp>
        <p:nvSpPr>
          <p:cNvPr id="3" name="Content Placeholder 2"/>
          <p:cNvSpPr>
            <a:spLocks noGrp="1"/>
          </p:cNvSpPr>
          <p:nvPr>
            <p:ph idx="1"/>
          </p:nvPr>
        </p:nvSpPr>
        <p:spPr>
          <a:xfrm>
            <a:off x="838200" y="1459345"/>
            <a:ext cx="10515600" cy="4717618"/>
          </a:xfrm>
        </p:spPr>
        <p:txBody>
          <a:bodyPr/>
          <a:lstStyle/>
          <a:p>
            <a:r>
              <a:rPr lang="en-US" dirty="0" smtClean="0"/>
              <a:t>Objective</a:t>
            </a:r>
          </a:p>
          <a:p>
            <a:pPr marL="914400" lvl="2" indent="0">
              <a:buNone/>
            </a:pPr>
            <a:r>
              <a:rPr lang="en-US" dirty="0" smtClean="0"/>
              <a:t>The objective of the lab was to learn how to measure resistors using the color code and the digital </a:t>
            </a:r>
            <a:r>
              <a:rPr lang="en-US" dirty="0" err="1" smtClean="0"/>
              <a:t>multimeter</a:t>
            </a:r>
            <a:r>
              <a:rPr lang="en-US" dirty="0" smtClean="0"/>
              <a:t>.</a:t>
            </a:r>
          </a:p>
          <a:p>
            <a:r>
              <a:rPr lang="en-US" dirty="0" smtClean="0"/>
              <a:t>Equipment and Material</a:t>
            </a:r>
          </a:p>
          <a:p>
            <a:pPr marL="914400" lvl="2" indent="0">
              <a:buNone/>
            </a:pPr>
            <a:r>
              <a:rPr lang="en-US" dirty="0" smtClean="0"/>
              <a:t>Digital </a:t>
            </a:r>
            <a:r>
              <a:rPr lang="en-US" dirty="0" err="1" smtClean="0"/>
              <a:t>Multimeter</a:t>
            </a:r>
            <a:r>
              <a:rPr lang="en-US" dirty="0" smtClean="0"/>
              <a:t>: GDM-8245</a:t>
            </a:r>
          </a:p>
          <a:p>
            <a:pPr marL="914400" lvl="2" indent="0">
              <a:buNone/>
            </a:pPr>
            <a:r>
              <a:rPr lang="en-US" dirty="0" smtClean="0"/>
              <a:t>Resistors: 2-100 ohm, 2-220 ohm, 2-1000 ohm, 2-4,700 ohm and 2-10,000 ohm.</a:t>
            </a:r>
          </a:p>
          <a:p>
            <a:pPr marL="914400" lvl="2" indent="0">
              <a:buNone/>
            </a:pPr>
            <a:r>
              <a:rPr lang="en-US" dirty="0" smtClean="0"/>
              <a:t>Breadboard</a:t>
            </a:r>
          </a:p>
          <a:p>
            <a:pPr marL="914400" lvl="2" indent="0">
              <a:buNone/>
            </a:pPr>
            <a:r>
              <a:rPr lang="en-US" dirty="0" smtClean="0"/>
              <a:t>Alligator Clamps</a:t>
            </a:r>
          </a:p>
          <a:p>
            <a:pPr marL="914400" lvl="2" indent="0">
              <a:buNone/>
            </a:pPr>
            <a:r>
              <a:rPr lang="en-US" dirty="0" smtClean="0"/>
              <a:t>Bench 3</a:t>
            </a:r>
          </a:p>
          <a:p>
            <a:r>
              <a:rPr lang="en-US" dirty="0" smtClean="0"/>
              <a:t>Research and Information</a:t>
            </a:r>
          </a:p>
          <a:p>
            <a:pPr marL="457200" lvl="1" indent="0">
              <a:buNone/>
            </a:pPr>
            <a:r>
              <a:rPr lang="en-US" dirty="0">
                <a:hlinkClick r:id="rId3"/>
              </a:rPr>
              <a:t>https://</a:t>
            </a:r>
            <a:r>
              <a:rPr lang="en-US" dirty="0" smtClean="0">
                <a:hlinkClick r:id="rId3"/>
              </a:rPr>
              <a:t>online.ivytech.edu/bbcswebdav/pid-33238685-dt-content-rid-74986829_1/courses/EECT101-50C-C1-201530/EECT101-50C-C1-201520_ImportedContent_20150824121212/EECT101-50C-C1-201430_ImportedContent_20150114121945/ee101_vids_resistors%281%29.htm</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5</a:t>
            </a:fld>
            <a:endParaRPr lang="en-US"/>
          </a:p>
        </p:txBody>
      </p:sp>
    </p:spTree>
    <p:extLst>
      <p:ext uri="{BB962C8B-B14F-4D97-AF65-F5344CB8AC3E}">
        <p14:creationId xmlns:p14="http://schemas.microsoft.com/office/powerpoint/2010/main" val="6286178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50</a:t>
            </a:fld>
            <a:endParaRPr lang="en-US"/>
          </a:p>
        </p:txBody>
      </p:sp>
      <p:pic>
        <p:nvPicPr>
          <p:cNvPr id="3" name="Picture 2"/>
          <p:cNvPicPr>
            <a:picLocks noChangeAspect="1"/>
          </p:cNvPicPr>
          <p:nvPr/>
        </p:nvPicPr>
        <p:blipFill>
          <a:blip r:embed="rId2"/>
          <a:stretch>
            <a:fillRect/>
          </a:stretch>
        </p:blipFill>
        <p:spPr>
          <a:xfrm>
            <a:off x="190500" y="1147760"/>
            <a:ext cx="5905500" cy="4562475"/>
          </a:xfrm>
          <a:prstGeom prst="rect">
            <a:avLst/>
          </a:prstGeom>
        </p:spPr>
      </p:pic>
      <p:pic>
        <p:nvPicPr>
          <p:cNvPr id="4" name="Picture 3"/>
          <p:cNvPicPr>
            <a:picLocks noChangeAspect="1"/>
          </p:cNvPicPr>
          <p:nvPr/>
        </p:nvPicPr>
        <p:blipFill>
          <a:blip r:embed="rId3"/>
          <a:stretch>
            <a:fillRect/>
          </a:stretch>
        </p:blipFill>
        <p:spPr>
          <a:xfrm>
            <a:off x="6144126" y="1853983"/>
            <a:ext cx="5915025" cy="3286125"/>
          </a:xfrm>
          <a:prstGeom prst="rect">
            <a:avLst/>
          </a:prstGeom>
        </p:spPr>
      </p:pic>
    </p:spTree>
    <p:extLst>
      <p:ext uri="{BB962C8B-B14F-4D97-AF65-F5344CB8AC3E}">
        <p14:creationId xmlns:p14="http://schemas.microsoft.com/office/powerpoint/2010/main" val="25524148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51</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80159"/>
            <a:ext cx="5248275"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6803106" y="2504071"/>
            <a:ext cx="4200525" cy="1657350"/>
          </a:xfrm>
          <a:prstGeom prst="rect">
            <a:avLst/>
          </a:prstGeom>
        </p:spPr>
      </p:pic>
    </p:spTree>
    <p:extLst>
      <p:ext uri="{BB962C8B-B14F-4D97-AF65-F5344CB8AC3E}">
        <p14:creationId xmlns:p14="http://schemas.microsoft.com/office/powerpoint/2010/main" val="157199805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52</a:t>
            </a:fld>
            <a:endParaRPr lang="en-US"/>
          </a:p>
        </p:txBody>
      </p:sp>
      <p:pic>
        <p:nvPicPr>
          <p:cNvPr id="3" name="Picture 2"/>
          <p:cNvPicPr>
            <a:picLocks noChangeAspect="1"/>
          </p:cNvPicPr>
          <p:nvPr/>
        </p:nvPicPr>
        <p:blipFill>
          <a:blip r:embed="rId2"/>
          <a:stretch>
            <a:fillRect/>
          </a:stretch>
        </p:blipFill>
        <p:spPr>
          <a:xfrm>
            <a:off x="685800" y="1478143"/>
            <a:ext cx="2265947" cy="2693825"/>
          </a:xfrm>
          <a:prstGeom prst="rect">
            <a:avLst/>
          </a:prstGeom>
        </p:spPr>
      </p:pic>
      <p:pic>
        <p:nvPicPr>
          <p:cNvPr id="9" name="Picture 8"/>
          <p:cNvPicPr>
            <a:picLocks noChangeAspect="1"/>
          </p:cNvPicPr>
          <p:nvPr/>
        </p:nvPicPr>
        <p:blipFill>
          <a:blip r:embed="rId3"/>
          <a:stretch>
            <a:fillRect/>
          </a:stretch>
        </p:blipFill>
        <p:spPr>
          <a:xfrm>
            <a:off x="271212" y="4633703"/>
            <a:ext cx="2889083" cy="546023"/>
          </a:xfrm>
          <a:prstGeom prst="rect">
            <a:avLst/>
          </a:prstGeom>
        </p:spPr>
      </p:pic>
      <p:pic>
        <p:nvPicPr>
          <p:cNvPr id="10" name="Picture 9"/>
          <p:cNvPicPr>
            <a:picLocks noChangeAspect="1"/>
          </p:cNvPicPr>
          <p:nvPr/>
        </p:nvPicPr>
        <p:blipFill>
          <a:blip r:embed="rId4"/>
          <a:stretch>
            <a:fillRect/>
          </a:stretch>
        </p:blipFill>
        <p:spPr>
          <a:xfrm>
            <a:off x="4092992" y="1559285"/>
            <a:ext cx="3171825" cy="2524125"/>
          </a:xfrm>
          <a:prstGeom prst="rect">
            <a:avLst/>
          </a:prstGeom>
        </p:spPr>
      </p:pic>
      <p:pic>
        <p:nvPicPr>
          <p:cNvPr id="11" name="Picture 10"/>
          <p:cNvPicPr>
            <a:picLocks noChangeAspect="1"/>
          </p:cNvPicPr>
          <p:nvPr/>
        </p:nvPicPr>
        <p:blipFill>
          <a:blip r:embed="rId5"/>
          <a:stretch>
            <a:fillRect/>
          </a:stretch>
        </p:blipFill>
        <p:spPr>
          <a:xfrm>
            <a:off x="3869657" y="4421133"/>
            <a:ext cx="3555581" cy="900643"/>
          </a:xfrm>
          <a:prstGeom prst="rect">
            <a:avLst/>
          </a:prstGeom>
        </p:spPr>
      </p:pic>
      <p:pic>
        <p:nvPicPr>
          <p:cNvPr id="12" name="Picture 11"/>
          <p:cNvPicPr>
            <a:picLocks noChangeAspect="1"/>
          </p:cNvPicPr>
          <p:nvPr/>
        </p:nvPicPr>
        <p:blipFill>
          <a:blip r:embed="rId6"/>
          <a:stretch>
            <a:fillRect/>
          </a:stretch>
        </p:blipFill>
        <p:spPr>
          <a:xfrm rot="16200000">
            <a:off x="8761109" y="1373547"/>
            <a:ext cx="2400300" cy="2895600"/>
          </a:xfrm>
          <a:prstGeom prst="rect">
            <a:avLst/>
          </a:prstGeom>
        </p:spPr>
      </p:pic>
      <p:pic>
        <p:nvPicPr>
          <p:cNvPr id="13" name="Picture 12"/>
          <p:cNvPicPr>
            <a:picLocks noChangeAspect="1"/>
          </p:cNvPicPr>
          <p:nvPr/>
        </p:nvPicPr>
        <p:blipFill>
          <a:blip r:embed="rId7"/>
          <a:stretch>
            <a:fillRect/>
          </a:stretch>
        </p:blipFill>
        <p:spPr>
          <a:xfrm>
            <a:off x="8134600" y="4570296"/>
            <a:ext cx="3364467" cy="603690"/>
          </a:xfrm>
          <a:prstGeom prst="rect">
            <a:avLst/>
          </a:prstGeom>
        </p:spPr>
      </p:pic>
    </p:spTree>
    <p:extLst>
      <p:ext uri="{BB962C8B-B14F-4D97-AF65-F5344CB8AC3E}">
        <p14:creationId xmlns:p14="http://schemas.microsoft.com/office/powerpoint/2010/main" val="299871533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53</a:t>
            </a:fld>
            <a:endParaRPr lang="en-US"/>
          </a:p>
        </p:txBody>
      </p:sp>
      <p:pic>
        <p:nvPicPr>
          <p:cNvPr id="4" name="Picture 3"/>
          <p:cNvPicPr>
            <a:picLocks noChangeAspect="1"/>
          </p:cNvPicPr>
          <p:nvPr/>
        </p:nvPicPr>
        <p:blipFill>
          <a:blip r:embed="rId2"/>
          <a:stretch>
            <a:fillRect/>
          </a:stretch>
        </p:blipFill>
        <p:spPr>
          <a:xfrm rot="5400000">
            <a:off x="766762" y="1513723"/>
            <a:ext cx="2609850" cy="2771775"/>
          </a:xfrm>
          <a:prstGeom prst="rect">
            <a:avLst/>
          </a:prstGeom>
        </p:spPr>
      </p:pic>
      <p:pic>
        <p:nvPicPr>
          <p:cNvPr id="5" name="Picture 4"/>
          <p:cNvPicPr>
            <a:picLocks noChangeAspect="1"/>
          </p:cNvPicPr>
          <p:nvPr/>
        </p:nvPicPr>
        <p:blipFill>
          <a:blip r:embed="rId3"/>
          <a:stretch>
            <a:fillRect/>
          </a:stretch>
        </p:blipFill>
        <p:spPr>
          <a:xfrm>
            <a:off x="471737" y="4515365"/>
            <a:ext cx="3199899" cy="668524"/>
          </a:xfrm>
          <a:prstGeom prst="rect">
            <a:avLst/>
          </a:prstGeom>
        </p:spPr>
      </p:pic>
      <p:pic>
        <p:nvPicPr>
          <p:cNvPr id="8" name="Picture 7"/>
          <p:cNvPicPr>
            <a:picLocks noChangeAspect="1"/>
          </p:cNvPicPr>
          <p:nvPr/>
        </p:nvPicPr>
        <p:blipFill>
          <a:blip r:embed="rId4"/>
          <a:stretch>
            <a:fillRect/>
          </a:stretch>
        </p:blipFill>
        <p:spPr>
          <a:xfrm>
            <a:off x="4358995" y="1594685"/>
            <a:ext cx="3113075" cy="2127083"/>
          </a:xfrm>
          <a:prstGeom prst="rect">
            <a:avLst/>
          </a:prstGeom>
        </p:spPr>
      </p:pic>
      <p:pic>
        <p:nvPicPr>
          <p:cNvPr id="14" name="Picture 13"/>
          <p:cNvPicPr>
            <a:picLocks noChangeAspect="1"/>
          </p:cNvPicPr>
          <p:nvPr/>
        </p:nvPicPr>
        <p:blipFill>
          <a:blip r:embed="rId5"/>
          <a:stretch>
            <a:fillRect/>
          </a:stretch>
        </p:blipFill>
        <p:spPr>
          <a:xfrm>
            <a:off x="4261398" y="4394786"/>
            <a:ext cx="3210672" cy="754964"/>
          </a:xfrm>
          <a:prstGeom prst="rect">
            <a:avLst/>
          </a:prstGeom>
        </p:spPr>
      </p:pic>
      <p:pic>
        <p:nvPicPr>
          <p:cNvPr id="15" name="Picture 14"/>
          <p:cNvPicPr>
            <a:picLocks noChangeAspect="1"/>
          </p:cNvPicPr>
          <p:nvPr/>
        </p:nvPicPr>
        <p:blipFill>
          <a:blip r:embed="rId6"/>
          <a:stretch>
            <a:fillRect/>
          </a:stretch>
        </p:blipFill>
        <p:spPr>
          <a:xfrm>
            <a:off x="8601075" y="1594685"/>
            <a:ext cx="2752725" cy="2352675"/>
          </a:xfrm>
          <a:prstGeom prst="rect">
            <a:avLst/>
          </a:prstGeom>
        </p:spPr>
      </p:pic>
      <p:pic>
        <p:nvPicPr>
          <p:cNvPr id="16" name="Picture 15"/>
          <p:cNvPicPr>
            <a:picLocks noChangeAspect="1"/>
          </p:cNvPicPr>
          <p:nvPr/>
        </p:nvPicPr>
        <p:blipFill>
          <a:blip r:embed="rId7"/>
          <a:stretch>
            <a:fillRect/>
          </a:stretch>
        </p:blipFill>
        <p:spPr>
          <a:xfrm>
            <a:off x="8331367" y="4327963"/>
            <a:ext cx="3022433" cy="680443"/>
          </a:xfrm>
          <a:prstGeom prst="rect">
            <a:avLst/>
          </a:prstGeom>
        </p:spPr>
      </p:pic>
    </p:spTree>
    <p:extLst>
      <p:ext uri="{BB962C8B-B14F-4D97-AF65-F5344CB8AC3E}">
        <p14:creationId xmlns:p14="http://schemas.microsoft.com/office/powerpoint/2010/main" val="15024435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54</a:t>
            </a:fld>
            <a:endParaRPr lang="en-US"/>
          </a:p>
        </p:txBody>
      </p:sp>
      <p:pic>
        <p:nvPicPr>
          <p:cNvPr id="3" name="Picture 2"/>
          <p:cNvPicPr>
            <a:picLocks noChangeAspect="1"/>
          </p:cNvPicPr>
          <p:nvPr/>
        </p:nvPicPr>
        <p:blipFill>
          <a:blip r:embed="rId2"/>
          <a:stretch>
            <a:fillRect/>
          </a:stretch>
        </p:blipFill>
        <p:spPr>
          <a:xfrm>
            <a:off x="685800" y="1507706"/>
            <a:ext cx="2628900" cy="2238375"/>
          </a:xfrm>
          <a:prstGeom prst="rect">
            <a:avLst/>
          </a:prstGeom>
        </p:spPr>
      </p:pic>
      <p:pic>
        <p:nvPicPr>
          <p:cNvPr id="9" name="Picture 8"/>
          <p:cNvPicPr>
            <a:picLocks noChangeAspect="1"/>
          </p:cNvPicPr>
          <p:nvPr/>
        </p:nvPicPr>
        <p:blipFill>
          <a:blip r:embed="rId3"/>
          <a:stretch>
            <a:fillRect/>
          </a:stretch>
        </p:blipFill>
        <p:spPr>
          <a:xfrm>
            <a:off x="440405" y="4213266"/>
            <a:ext cx="2874295" cy="662779"/>
          </a:xfrm>
          <a:prstGeom prst="rect">
            <a:avLst/>
          </a:prstGeom>
        </p:spPr>
      </p:pic>
      <p:pic>
        <p:nvPicPr>
          <p:cNvPr id="10" name="Picture 9"/>
          <p:cNvPicPr>
            <a:picLocks noChangeAspect="1"/>
          </p:cNvPicPr>
          <p:nvPr/>
        </p:nvPicPr>
        <p:blipFill>
          <a:blip r:embed="rId4"/>
          <a:stretch>
            <a:fillRect/>
          </a:stretch>
        </p:blipFill>
        <p:spPr>
          <a:xfrm>
            <a:off x="3833785" y="1283856"/>
            <a:ext cx="2895654" cy="2821406"/>
          </a:xfrm>
          <a:prstGeom prst="rect">
            <a:avLst/>
          </a:prstGeom>
        </p:spPr>
      </p:pic>
      <p:pic>
        <p:nvPicPr>
          <p:cNvPr id="11" name="Picture 10"/>
          <p:cNvPicPr>
            <a:picLocks noChangeAspect="1"/>
          </p:cNvPicPr>
          <p:nvPr/>
        </p:nvPicPr>
        <p:blipFill>
          <a:blip r:embed="rId5"/>
          <a:stretch>
            <a:fillRect/>
          </a:stretch>
        </p:blipFill>
        <p:spPr>
          <a:xfrm>
            <a:off x="6988982" y="1424223"/>
            <a:ext cx="4105275" cy="876300"/>
          </a:xfrm>
          <a:prstGeom prst="rect">
            <a:avLst/>
          </a:prstGeom>
        </p:spPr>
      </p:pic>
      <p:pic>
        <p:nvPicPr>
          <p:cNvPr id="12" name="Picture 11"/>
          <p:cNvPicPr>
            <a:picLocks noChangeAspect="1"/>
          </p:cNvPicPr>
          <p:nvPr/>
        </p:nvPicPr>
        <p:blipFill>
          <a:blip r:embed="rId6"/>
          <a:stretch>
            <a:fillRect/>
          </a:stretch>
        </p:blipFill>
        <p:spPr>
          <a:xfrm>
            <a:off x="7248524" y="2491365"/>
            <a:ext cx="3505200" cy="723900"/>
          </a:xfrm>
          <a:prstGeom prst="rect">
            <a:avLst/>
          </a:prstGeom>
        </p:spPr>
      </p:pic>
      <p:pic>
        <p:nvPicPr>
          <p:cNvPr id="13" name="Picture 12"/>
          <p:cNvPicPr>
            <a:picLocks noChangeAspect="1"/>
          </p:cNvPicPr>
          <p:nvPr/>
        </p:nvPicPr>
        <p:blipFill>
          <a:blip r:embed="rId7"/>
          <a:stretch>
            <a:fillRect/>
          </a:stretch>
        </p:blipFill>
        <p:spPr>
          <a:xfrm>
            <a:off x="6988982" y="3448122"/>
            <a:ext cx="4105275" cy="857250"/>
          </a:xfrm>
          <a:prstGeom prst="rect">
            <a:avLst/>
          </a:prstGeom>
        </p:spPr>
      </p:pic>
    </p:spTree>
    <p:extLst>
      <p:ext uri="{BB962C8B-B14F-4D97-AF65-F5344CB8AC3E}">
        <p14:creationId xmlns:p14="http://schemas.microsoft.com/office/powerpoint/2010/main" val="39400559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5</a:t>
            </a:r>
            <a:r>
              <a:rPr lang="en-US" sz="4000" dirty="0" smtClean="0"/>
              <a:t> </a:t>
            </a:r>
            <a:r>
              <a:rPr lang="en-US" sz="4000" dirty="0"/>
              <a:t>– </a:t>
            </a:r>
            <a:r>
              <a:rPr lang="en-US" sz="4000" dirty="0" smtClean="0"/>
              <a:t>Capacitors and inductors</a:t>
            </a:r>
            <a:endParaRPr lang="en-US" sz="4000" dirty="0"/>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I learned that the LCR meter can be used to measure capacitance and inductance. I also learned how to create my own inductor using a coil of wire and small magnets. Calculating the inductance beforehand was a bit complicated since the dimensions of the magnets were different.</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55</a:t>
            </a:fld>
            <a:endParaRPr lang="en-US"/>
          </a:p>
        </p:txBody>
      </p:sp>
    </p:spTree>
    <p:extLst>
      <p:ext uri="{BB962C8B-B14F-4D97-AF65-F5344CB8AC3E}">
        <p14:creationId xmlns:p14="http://schemas.microsoft.com/office/powerpoint/2010/main" val="5723709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smtClean="0"/>
              <a:t>Lab 6 – Learn to solder</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56</a:t>
            </a:fld>
            <a:endParaRPr lang="en-US"/>
          </a:p>
        </p:txBody>
      </p:sp>
    </p:spTree>
    <p:extLst>
      <p:ext uri="{BB962C8B-B14F-4D97-AF65-F5344CB8AC3E}">
        <p14:creationId xmlns:p14="http://schemas.microsoft.com/office/powerpoint/2010/main" val="25708916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smtClean="0"/>
              <a:t>Lab 6 – learn to solder</a:t>
            </a:r>
            <a:endParaRPr lang="en-US" sz="2700" dirty="0"/>
          </a:p>
        </p:txBody>
      </p:sp>
      <p:sp>
        <p:nvSpPr>
          <p:cNvPr id="3" name="Content Placeholder 2"/>
          <p:cNvSpPr>
            <a:spLocks noGrp="1"/>
          </p:cNvSpPr>
          <p:nvPr>
            <p:ph idx="1"/>
          </p:nvPr>
        </p:nvSpPr>
        <p:spPr>
          <a:xfrm>
            <a:off x="838200" y="1351193"/>
            <a:ext cx="10515600" cy="4717618"/>
          </a:xfrm>
        </p:spPr>
        <p:txBody>
          <a:bodyPr/>
          <a:lstStyle/>
          <a:p>
            <a:r>
              <a:rPr lang="en-US" dirty="0" smtClean="0"/>
              <a:t>Objective</a:t>
            </a:r>
          </a:p>
          <a:p>
            <a:pPr marL="914400" lvl="2" indent="0">
              <a:buNone/>
            </a:pPr>
            <a:r>
              <a:rPr lang="en-US" dirty="0" smtClean="0"/>
              <a:t>The objective of the lab was to learn how to properly solder using a basic kit.</a:t>
            </a:r>
          </a:p>
          <a:p>
            <a:r>
              <a:rPr lang="en-US" dirty="0" smtClean="0"/>
              <a:t>Equipment and Material</a:t>
            </a:r>
          </a:p>
          <a:p>
            <a:pPr marL="914400" lvl="2" indent="0">
              <a:buNone/>
            </a:pPr>
            <a:r>
              <a:rPr lang="en-US" dirty="0" smtClean="0"/>
              <a:t>LCR Meter: E120999</a:t>
            </a:r>
          </a:p>
          <a:p>
            <a:pPr marL="914400" lvl="2" indent="0">
              <a:buNone/>
            </a:pPr>
            <a:r>
              <a:rPr lang="en-US" dirty="0" err="1" smtClean="0"/>
              <a:t>Multimeter</a:t>
            </a:r>
            <a:endParaRPr lang="en-US" dirty="0" smtClean="0"/>
          </a:p>
          <a:p>
            <a:pPr marL="914400" lvl="2" indent="0">
              <a:buNone/>
            </a:pPr>
            <a:r>
              <a:rPr lang="en-US" dirty="0" smtClean="0"/>
              <a:t>Soldering Iron and Solder</a:t>
            </a:r>
          </a:p>
          <a:p>
            <a:pPr marL="914400" lvl="2" indent="0">
              <a:buNone/>
            </a:pPr>
            <a:r>
              <a:rPr lang="en-US" dirty="0" smtClean="0"/>
              <a:t>Resistors: 3.9k ohm, 25.4k ohm, 9.9k ohm, 1k ohm</a:t>
            </a:r>
          </a:p>
          <a:p>
            <a:pPr marL="914400" lvl="2" indent="0">
              <a:buNone/>
            </a:pPr>
            <a:r>
              <a:rPr lang="en-US" dirty="0" smtClean="0"/>
              <a:t>Capacitors: 9.7 </a:t>
            </a:r>
            <a:r>
              <a:rPr lang="en-US" dirty="0" err="1" smtClean="0"/>
              <a:t>uF</a:t>
            </a:r>
            <a:endParaRPr lang="en-US" dirty="0" smtClean="0"/>
          </a:p>
          <a:p>
            <a:pPr marL="914400" lvl="2" indent="0">
              <a:buNone/>
            </a:pPr>
            <a:r>
              <a:rPr lang="en-US" dirty="0" smtClean="0"/>
              <a:t>Breadboard</a:t>
            </a:r>
          </a:p>
          <a:p>
            <a:pPr marL="914400" lvl="2" indent="0">
              <a:buNone/>
            </a:pPr>
            <a:r>
              <a:rPr lang="en-US" dirty="0" smtClean="0"/>
              <a:t>Alligator Clamps</a:t>
            </a:r>
          </a:p>
          <a:p>
            <a:pPr marL="914400" lvl="2" indent="0">
              <a:buNone/>
            </a:pPr>
            <a:r>
              <a:rPr lang="en-US" dirty="0" smtClean="0"/>
              <a:t>Bench </a:t>
            </a:r>
            <a:r>
              <a:rPr lang="en-US" dirty="0"/>
              <a:t>2</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57</a:t>
            </a:fld>
            <a:endParaRPr lang="en-US"/>
          </a:p>
        </p:txBody>
      </p:sp>
    </p:spTree>
    <p:extLst>
      <p:ext uri="{BB962C8B-B14F-4D97-AF65-F5344CB8AC3E}">
        <p14:creationId xmlns:p14="http://schemas.microsoft.com/office/powerpoint/2010/main" val="16677672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a:t>
            </a:r>
            <a:r>
              <a:rPr lang="en-US" sz="4000" dirty="0"/>
              <a:t>6</a:t>
            </a:r>
            <a:r>
              <a:rPr lang="en-US" sz="4000" dirty="0" smtClean="0"/>
              <a:t> – learn to solder</a:t>
            </a:r>
            <a:endParaRPr lang="en-US" sz="4000" dirty="0"/>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Measured all of the components included in the kit.</a:t>
            </a:r>
          </a:p>
          <a:p>
            <a:pPr marL="0" indent="0">
              <a:buNone/>
            </a:pPr>
            <a:r>
              <a:rPr lang="en-US" dirty="0" smtClean="0"/>
              <a:t>Step 2: Researched how to properly solder</a:t>
            </a:r>
          </a:p>
          <a:p>
            <a:pPr marL="0" indent="0">
              <a:buNone/>
            </a:pPr>
            <a:r>
              <a:rPr lang="en-US" dirty="0" smtClean="0"/>
              <a:t>Step 3: Placed each component on the circuit board before soldering</a:t>
            </a:r>
          </a:p>
          <a:p>
            <a:pPr marL="0" indent="0">
              <a:buNone/>
            </a:pPr>
            <a:r>
              <a:rPr lang="en-US" dirty="0" smtClean="0"/>
              <a:t>Step 4: Soldered each component individually.</a:t>
            </a:r>
          </a:p>
          <a:p>
            <a:pPr marL="0" indent="0">
              <a:buNone/>
            </a:pPr>
            <a:r>
              <a:rPr lang="en-US" dirty="0" smtClean="0"/>
              <a:t>Step 5: Clipped the leads</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58</a:t>
            </a:fld>
            <a:endParaRPr lang="en-US"/>
          </a:p>
        </p:txBody>
      </p:sp>
    </p:spTree>
    <p:extLst>
      <p:ext uri="{BB962C8B-B14F-4D97-AF65-F5344CB8AC3E}">
        <p14:creationId xmlns:p14="http://schemas.microsoft.com/office/powerpoint/2010/main" val="324069060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6 </a:t>
            </a:r>
            <a:r>
              <a:rPr lang="en-US" sz="4000" dirty="0"/>
              <a:t>– </a:t>
            </a:r>
            <a:r>
              <a:rPr lang="en-US" sz="4000" dirty="0" smtClean="0"/>
              <a:t>learn to solder</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59</a:t>
            </a:fld>
            <a:endParaRPr lang="en-US"/>
          </a:p>
        </p:txBody>
      </p:sp>
      <p:pic>
        <p:nvPicPr>
          <p:cNvPr id="3" name="Picture 2"/>
          <p:cNvPicPr>
            <a:picLocks noChangeAspect="1"/>
          </p:cNvPicPr>
          <p:nvPr/>
        </p:nvPicPr>
        <p:blipFill>
          <a:blip r:embed="rId2"/>
          <a:stretch>
            <a:fillRect/>
          </a:stretch>
        </p:blipFill>
        <p:spPr>
          <a:xfrm>
            <a:off x="540166" y="1471226"/>
            <a:ext cx="6614612" cy="4211979"/>
          </a:xfrm>
          <a:prstGeom prst="rect">
            <a:avLst/>
          </a:prstGeom>
        </p:spPr>
      </p:pic>
      <p:pic>
        <p:nvPicPr>
          <p:cNvPr id="4" name="Picture 3"/>
          <p:cNvPicPr>
            <a:picLocks noChangeAspect="1"/>
          </p:cNvPicPr>
          <p:nvPr/>
        </p:nvPicPr>
        <p:blipFill>
          <a:blip r:embed="rId3"/>
          <a:stretch>
            <a:fillRect/>
          </a:stretch>
        </p:blipFill>
        <p:spPr>
          <a:xfrm>
            <a:off x="7550933" y="1619326"/>
            <a:ext cx="1552575" cy="1381125"/>
          </a:xfrm>
          <a:prstGeom prst="rect">
            <a:avLst/>
          </a:prstGeom>
        </p:spPr>
      </p:pic>
    </p:spTree>
    <p:extLst>
      <p:ext uri="{BB962C8B-B14F-4D97-AF65-F5344CB8AC3E}">
        <p14:creationId xmlns:p14="http://schemas.microsoft.com/office/powerpoint/2010/main" val="5450313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1 – </a:t>
            </a:r>
            <a:r>
              <a:rPr lang="en-US" sz="4000" dirty="0"/>
              <a:t>Test Equipment &amp; Resistors</a:t>
            </a:r>
          </a:p>
        </p:txBody>
      </p:sp>
      <p:sp>
        <p:nvSpPr>
          <p:cNvPr id="3" name="Content Placeholder 2"/>
          <p:cNvSpPr>
            <a:spLocks noGrp="1"/>
          </p:cNvSpPr>
          <p:nvPr>
            <p:ph idx="1"/>
          </p:nvPr>
        </p:nvSpPr>
        <p:spPr>
          <a:xfrm>
            <a:off x="838200" y="1422400"/>
            <a:ext cx="10515600" cy="4754563"/>
          </a:xfrm>
        </p:spPr>
        <p:txBody>
          <a:bodyPr/>
          <a:lstStyle/>
          <a:p>
            <a:pPr marL="0" indent="0" algn="ctr">
              <a:buNone/>
            </a:pPr>
            <a:r>
              <a:rPr lang="en-US" u="sng" dirty="0"/>
              <a:t>Procedures, Calculations, </a:t>
            </a:r>
            <a:r>
              <a:rPr lang="en-US" u="sng" dirty="0" smtClean="0"/>
              <a:t>Results, etc</a:t>
            </a:r>
            <a:r>
              <a:rPr lang="en-US" u="sng" dirty="0"/>
              <a:t>.</a:t>
            </a:r>
          </a:p>
          <a:p>
            <a:pPr marL="0" indent="0">
              <a:buNone/>
            </a:pPr>
            <a:endParaRPr lang="en-US" dirty="0" smtClean="0"/>
          </a:p>
          <a:p>
            <a:pPr marL="0" indent="0">
              <a:buNone/>
            </a:pPr>
            <a:r>
              <a:rPr lang="en-US" dirty="0" smtClean="0"/>
              <a:t>Step 1: Gather the necessary resistors</a:t>
            </a:r>
          </a:p>
          <a:p>
            <a:pPr marL="0" indent="0">
              <a:buNone/>
            </a:pPr>
            <a:r>
              <a:rPr lang="en-US" dirty="0" smtClean="0"/>
              <a:t>Step 2: Place all of the resistors on the breadboard</a:t>
            </a:r>
          </a:p>
          <a:p>
            <a:pPr marL="0" indent="0">
              <a:buNone/>
            </a:pPr>
            <a:r>
              <a:rPr lang="en-US" dirty="0" smtClean="0"/>
              <a:t>Step 3: Attach the alligator clamps to the resistors one at a time</a:t>
            </a:r>
          </a:p>
          <a:p>
            <a:pPr marL="0" indent="0">
              <a:buNone/>
            </a:pPr>
            <a:r>
              <a:rPr lang="en-US" dirty="0" smtClean="0"/>
              <a:t>Step 4: Record the resistance onto the excel spreadsheet</a:t>
            </a:r>
            <a:endParaRPr lang="en-US" dirty="0"/>
          </a:p>
          <a:p>
            <a:pPr marL="0"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6</a:t>
            </a:fld>
            <a:endParaRPr lang="en-US"/>
          </a:p>
        </p:txBody>
      </p:sp>
    </p:spTree>
    <p:extLst>
      <p:ext uri="{BB962C8B-B14F-4D97-AF65-F5344CB8AC3E}">
        <p14:creationId xmlns:p14="http://schemas.microsoft.com/office/powerpoint/2010/main" val="40198394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6 </a:t>
            </a:r>
            <a:r>
              <a:rPr lang="en-US" sz="4000" dirty="0"/>
              <a:t>– </a:t>
            </a:r>
            <a:r>
              <a:rPr lang="en-US" sz="4000" dirty="0" smtClean="0"/>
              <a:t>learn to solder</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60</a:t>
            </a:fld>
            <a:endParaRPr lang="en-US"/>
          </a:p>
        </p:txBody>
      </p:sp>
      <p:pic>
        <p:nvPicPr>
          <p:cNvPr id="4" name="Picture 3"/>
          <p:cNvPicPr>
            <a:picLocks noChangeAspect="1"/>
          </p:cNvPicPr>
          <p:nvPr/>
        </p:nvPicPr>
        <p:blipFill>
          <a:blip r:embed="rId2"/>
          <a:stretch>
            <a:fillRect/>
          </a:stretch>
        </p:blipFill>
        <p:spPr>
          <a:xfrm rot="16200000">
            <a:off x="395584" y="1761416"/>
            <a:ext cx="3513976" cy="2397450"/>
          </a:xfrm>
          <a:prstGeom prst="rect">
            <a:avLst/>
          </a:prstGeom>
        </p:spPr>
      </p:pic>
      <p:pic>
        <p:nvPicPr>
          <p:cNvPr id="5" name="Picture 4"/>
          <p:cNvPicPr>
            <a:picLocks noChangeAspect="1"/>
          </p:cNvPicPr>
          <p:nvPr/>
        </p:nvPicPr>
        <p:blipFill>
          <a:blip r:embed="rId3"/>
          <a:stretch>
            <a:fillRect/>
          </a:stretch>
        </p:blipFill>
        <p:spPr>
          <a:xfrm>
            <a:off x="481264" y="4757765"/>
            <a:ext cx="3040730" cy="1040089"/>
          </a:xfrm>
          <a:prstGeom prst="rect">
            <a:avLst/>
          </a:prstGeom>
        </p:spPr>
      </p:pic>
      <p:pic>
        <p:nvPicPr>
          <p:cNvPr id="8" name="Picture 7"/>
          <p:cNvPicPr>
            <a:picLocks noChangeAspect="1"/>
          </p:cNvPicPr>
          <p:nvPr/>
        </p:nvPicPr>
        <p:blipFill>
          <a:blip r:embed="rId4"/>
          <a:stretch>
            <a:fillRect/>
          </a:stretch>
        </p:blipFill>
        <p:spPr>
          <a:xfrm rot="16200000">
            <a:off x="4364918" y="1866684"/>
            <a:ext cx="3462164" cy="2135100"/>
          </a:xfrm>
          <a:prstGeom prst="rect">
            <a:avLst/>
          </a:prstGeom>
        </p:spPr>
      </p:pic>
      <p:pic>
        <p:nvPicPr>
          <p:cNvPr id="9" name="Picture 8"/>
          <p:cNvPicPr>
            <a:picLocks noChangeAspect="1"/>
          </p:cNvPicPr>
          <p:nvPr/>
        </p:nvPicPr>
        <p:blipFill>
          <a:blip r:embed="rId5"/>
          <a:stretch>
            <a:fillRect/>
          </a:stretch>
        </p:blipFill>
        <p:spPr>
          <a:xfrm>
            <a:off x="4599629" y="4849805"/>
            <a:ext cx="2507832" cy="856007"/>
          </a:xfrm>
          <a:prstGeom prst="rect">
            <a:avLst/>
          </a:prstGeom>
        </p:spPr>
      </p:pic>
      <p:pic>
        <p:nvPicPr>
          <p:cNvPr id="10" name="Picture 9"/>
          <p:cNvPicPr>
            <a:picLocks noChangeAspect="1"/>
          </p:cNvPicPr>
          <p:nvPr/>
        </p:nvPicPr>
        <p:blipFill>
          <a:blip r:embed="rId6"/>
          <a:stretch>
            <a:fillRect/>
          </a:stretch>
        </p:blipFill>
        <p:spPr>
          <a:xfrm>
            <a:off x="8980548" y="1176244"/>
            <a:ext cx="2000773" cy="3515978"/>
          </a:xfrm>
          <a:prstGeom prst="rect">
            <a:avLst/>
          </a:prstGeom>
        </p:spPr>
      </p:pic>
      <p:pic>
        <p:nvPicPr>
          <p:cNvPr id="11" name="Picture 10"/>
          <p:cNvPicPr>
            <a:picLocks noChangeAspect="1"/>
          </p:cNvPicPr>
          <p:nvPr/>
        </p:nvPicPr>
        <p:blipFill>
          <a:blip r:embed="rId7"/>
          <a:stretch>
            <a:fillRect/>
          </a:stretch>
        </p:blipFill>
        <p:spPr>
          <a:xfrm>
            <a:off x="8801561" y="4757765"/>
            <a:ext cx="2358745" cy="880215"/>
          </a:xfrm>
          <a:prstGeom prst="rect">
            <a:avLst/>
          </a:prstGeom>
        </p:spPr>
      </p:pic>
    </p:spTree>
    <p:extLst>
      <p:ext uri="{BB962C8B-B14F-4D97-AF65-F5344CB8AC3E}">
        <p14:creationId xmlns:p14="http://schemas.microsoft.com/office/powerpoint/2010/main" val="37334168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6 </a:t>
            </a:r>
            <a:r>
              <a:rPr lang="en-US" sz="4000" dirty="0"/>
              <a:t>– </a:t>
            </a:r>
            <a:r>
              <a:rPr lang="en-US" sz="4000" dirty="0" smtClean="0"/>
              <a:t>learn to solder</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61</a:t>
            </a:fld>
            <a:endParaRPr lang="en-US"/>
          </a:p>
        </p:txBody>
      </p:sp>
      <p:pic>
        <p:nvPicPr>
          <p:cNvPr id="3" name="Picture 2"/>
          <p:cNvPicPr>
            <a:picLocks noChangeAspect="1"/>
          </p:cNvPicPr>
          <p:nvPr/>
        </p:nvPicPr>
        <p:blipFill>
          <a:blip r:embed="rId2"/>
          <a:stretch>
            <a:fillRect/>
          </a:stretch>
        </p:blipFill>
        <p:spPr>
          <a:xfrm rot="5400000">
            <a:off x="193901" y="1928155"/>
            <a:ext cx="3238750" cy="1950153"/>
          </a:xfrm>
          <a:prstGeom prst="rect">
            <a:avLst/>
          </a:prstGeom>
        </p:spPr>
      </p:pic>
      <p:pic>
        <p:nvPicPr>
          <p:cNvPr id="12" name="Picture 11"/>
          <p:cNvPicPr>
            <a:picLocks noChangeAspect="1"/>
          </p:cNvPicPr>
          <p:nvPr/>
        </p:nvPicPr>
        <p:blipFill>
          <a:blip r:embed="rId3"/>
          <a:stretch>
            <a:fillRect/>
          </a:stretch>
        </p:blipFill>
        <p:spPr>
          <a:xfrm>
            <a:off x="626160" y="4752511"/>
            <a:ext cx="2374232" cy="888160"/>
          </a:xfrm>
          <a:prstGeom prst="rect">
            <a:avLst/>
          </a:prstGeom>
        </p:spPr>
      </p:pic>
      <p:pic>
        <p:nvPicPr>
          <p:cNvPr id="13" name="Picture 12"/>
          <p:cNvPicPr>
            <a:picLocks noChangeAspect="1"/>
          </p:cNvPicPr>
          <p:nvPr/>
        </p:nvPicPr>
        <p:blipFill>
          <a:blip r:embed="rId4"/>
          <a:stretch>
            <a:fillRect/>
          </a:stretch>
        </p:blipFill>
        <p:spPr>
          <a:xfrm rot="5400000">
            <a:off x="4499326" y="857249"/>
            <a:ext cx="2038350" cy="3105150"/>
          </a:xfrm>
          <a:prstGeom prst="rect">
            <a:avLst/>
          </a:prstGeom>
        </p:spPr>
      </p:pic>
      <p:pic>
        <p:nvPicPr>
          <p:cNvPr id="14" name="Picture 13"/>
          <p:cNvPicPr>
            <a:picLocks noChangeAspect="1"/>
          </p:cNvPicPr>
          <p:nvPr/>
        </p:nvPicPr>
        <p:blipFill>
          <a:blip r:embed="rId5"/>
          <a:stretch>
            <a:fillRect/>
          </a:stretch>
        </p:blipFill>
        <p:spPr>
          <a:xfrm>
            <a:off x="3513488" y="3558363"/>
            <a:ext cx="4010025" cy="828675"/>
          </a:xfrm>
          <a:prstGeom prst="rect">
            <a:avLst/>
          </a:prstGeom>
        </p:spPr>
      </p:pic>
    </p:spTree>
    <p:extLst>
      <p:ext uri="{BB962C8B-B14F-4D97-AF65-F5344CB8AC3E}">
        <p14:creationId xmlns:p14="http://schemas.microsoft.com/office/powerpoint/2010/main" val="33240999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a:t>
            </a:r>
            <a:r>
              <a:rPr lang="en-US" sz="4000" dirty="0" smtClean="0"/>
              <a:t>6 </a:t>
            </a:r>
            <a:r>
              <a:rPr lang="en-US" sz="4000" dirty="0"/>
              <a:t>– </a:t>
            </a:r>
            <a:r>
              <a:rPr lang="en-US" sz="4000" dirty="0" smtClean="0"/>
              <a:t>learn to solder</a:t>
            </a:r>
            <a:endParaRPr lang="en-US" sz="4000" dirty="0"/>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62</a:t>
            </a:fld>
            <a:endParaRPr lang="en-US"/>
          </a:p>
        </p:txBody>
      </p:sp>
      <p:pic>
        <p:nvPicPr>
          <p:cNvPr id="4" name="Picture 3"/>
          <p:cNvPicPr>
            <a:picLocks noChangeAspect="1"/>
          </p:cNvPicPr>
          <p:nvPr/>
        </p:nvPicPr>
        <p:blipFill>
          <a:blip r:embed="rId2"/>
          <a:stretch>
            <a:fillRect/>
          </a:stretch>
        </p:blipFill>
        <p:spPr>
          <a:xfrm>
            <a:off x="372979" y="2119890"/>
            <a:ext cx="3674993" cy="2914650"/>
          </a:xfrm>
          <a:prstGeom prst="rect">
            <a:avLst/>
          </a:prstGeom>
        </p:spPr>
      </p:pic>
      <p:pic>
        <p:nvPicPr>
          <p:cNvPr id="5" name="Picture 4"/>
          <p:cNvPicPr>
            <a:picLocks noChangeAspect="1"/>
          </p:cNvPicPr>
          <p:nvPr/>
        </p:nvPicPr>
        <p:blipFill>
          <a:blip r:embed="rId3"/>
          <a:stretch>
            <a:fillRect/>
          </a:stretch>
        </p:blipFill>
        <p:spPr>
          <a:xfrm>
            <a:off x="4599629" y="2119890"/>
            <a:ext cx="2914650" cy="2914650"/>
          </a:xfrm>
          <a:prstGeom prst="rect">
            <a:avLst/>
          </a:prstGeom>
        </p:spPr>
      </p:pic>
      <p:pic>
        <p:nvPicPr>
          <p:cNvPr id="8" name="Picture 7"/>
          <p:cNvPicPr>
            <a:picLocks noChangeAspect="1"/>
          </p:cNvPicPr>
          <p:nvPr/>
        </p:nvPicPr>
        <p:blipFill>
          <a:blip r:embed="rId4"/>
          <a:stretch>
            <a:fillRect/>
          </a:stretch>
        </p:blipFill>
        <p:spPr>
          <a:xfrm>
            <a:off x="8065936" y="2119890"/>
            <a:ext cx="2751212" cy="2914650"/>
          </a:xfrm>
          <a:prstGeom prst="rect">
            <a:avLst/>
          </a:prstGeom>
        </p:spPr>
      </p:pic>
    </p:spTree>
    <p:extLst>
      <p:ext uri="{BB962C8B-B14F-4D97-AF65-F5344CB8AC3E}">
        <p14:creationId xmlns:p14="http://schemas.microsoft.com/office/powerpoint/2010/main" val="244438909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a:t>
            </a:r>
            <a:r>
              <a:rPr lang="en-US" sz="4000" dirty="0" smtClean="0"/>
              <a:t>6 </a:t>
            </a:r>
            <a:r>
              <a:rPr lang="en-US" sz="4000" dirty="0"/>
              <a:t>– </a:t>
            </a:r>
            <a:r>
              <a:rPr lang="en-US" sz="4000" dirty="0" smtClean="0"/>
              <a:t>Learn to solder</a:t>
            </a:r>
            <a:endParaRPr lang="en-US" sz="4000" dirty="0"/>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Soldering wasn’t all too difficult since I have had some experience. It is something that you get better at the more you do it. I did not make any mistakes while soldering.</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63</a:t>
            </a:fld>
            <a:endParaRPr lang="en-US"/>
          </a:p>
        </p:txBody>
      </p:sp>
    </p:spTree>
    <p:extLst>
      <p:ext uri="{BB962C8B-B14F-4D97-AF65-F5344CB8AC3E}">
        <p14:creationId xmlns:p14="http://schemas.microsoft.com/office/powerpoint/2010/main" val="31989609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smtClean="0"/>
              <a:t>Lab 7 – Component Identification/Firs solder kit</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64</a:t>
            </a:fld>
            <a:endParaRPr lang="en-US"/>
          </a:p>
        </p:txBody>
      </p:sp>
    </p:spTree>
    <p:extLst>
      <p:ext uri="{BB962C8B-B14F-4D97-AF65-F5344CB8AC3E}">
        <p14:creationId xmlns:p14="http://schemas.microsoft.com/office/powerpoint/2010/main" val="322152547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smtClean="0"/>
              <a:t>Lab 7 – </a:t>
            </a:r>
            <a:r>
              <a:rPr lang="en-US" sz="2800" dirty="0"/>
              <a:t>Component Identification/Firs solder kit</a:t>
            </a:r>
            <a:endParaRPr lang="en-US" sz="2700" dirty="0"/>
          </a:p>
        </p:txBody>
      </p:sp>
      <p:sp>
        <p:nvSpPr>
          <p:cNvPr id="3" name="Content Placeholder 2"/>
          <p:cNvSpPr>
            <a:spLocks noGrp="1"/>
          </p:cNvSpPr>
          <p:nvPr>
            <p:ph idx="1"/>
          </p:nvPr>
        </p:nvSpPr>
        <p:spPr>
          <a:xfrm>
            <a:off x="838200" y="1351193"/>
            <a:ext cx="10515600" cy="4717618"/>
          </a:xfrm>
        </p:spPr>
        <p:txBody>
          <a:bodyPr/>
          <a:lstStyle/>
          <a:p>
            <a:r>
              <a:rPr lang="en-US" dirty="0" smtClean="0"/>
              <a:t>Objective</a:t>
            </a:r>
          </a:p>
          <a:p>
            <a:pPr marL="914400" lvl="2" indent="0">
              <a:buNone/>
            </a:pPr>
            <a:r>
              <a:rPr lang="en-US" dirty="0" smtClean="0"/>
              <a:t>The objective of the lab was to identify components in a circuit and to solder our first kit.</a:t>
            </a:r>
          </a:p>
          <a:p>
            <a:r>
              <a:rPr lang="en-US" dirty="0" smtClean="0"/>
              <a:t>Equipment and Material</a:t>
            </a:r>
          </a:p>
          <a:p>
            <a:pPr marL="914400" lvl="2" indent="0">
              <a:buNone/>
            </a:pPr>
            <a:r>
              <a:rPr lang="en-US" dirty="0" smtClean="0"/>
              <a:t>LCR Meter: E120999</a:t>
            </a:r>
          </a:p>
          <a:p>
            <a:pPr marL="914400" lvl="2" indent="0">
              <a:buNone/>
            </a:pPr>
            <a:r>
              <a:rPr lang="en-US" dirty="0" err="1" smtClean="0"/>
              <a:t>Multimeter</a:t>
            </a:r>
            <a:endParaRPr lang="en-US" dirty="0" smtClean="0"/>
          </a:p>
          <a:p>
            <a:pPr marL="914400" lvl="2" indent="0">
              <a:buNone/>
            </a:pPr>
            <a:r>
              <a:rPr lang="en-US" dirty="0" smtClean="0"/>
              <a:t>Soldering Iron and Solder</a:t>
            </a:r>
          </a:p>
          <a:p>
            <a:pPr marL="914400" lvl="2" indent="0">
              <a:buNone/>
            </a:pPr>
            <a:r>
              <a:rPr lang="en-US" dirty="0" smtClean="0"/>
              <a:t>Resistors: 2-1k ohm resistor and 2-10k ohm resistor</a:t>
            </a:r>
          </a:p>
          <a:p>
            <a:pPr marL="914400" lvl="2" indent="0">
              <a:buNone/>
            </a:pPr>
            <a:r>
              <a:rPr lang="en-US" dirty="0" smtClean="0"/>
              <a:t>Capacitors: 2-10uF capacitors</a:t>
            </a:r>
          </a:p>
          <a:p>
            <a:pPr marL="914400" lvl="2" indent="0">
              <a:buNone/>
            </a:pPr>
            <a:r>
              <a:rPr lang="en-US" dirty="0" smtClean="0"/>
              <a:t>2 LED’s</a:t>
            </a:r>
          </a:p>
          <a:p>
            <a:pPr marL="914400" lvl="2" indent="0">
              <a:buNone/>
            </a:pPr>
            <a:r>
              <a:rPr lang="en-US" dirty="0" smtClean="0"/>
              <a:t>2 Transistors </a:t>
            </a:r>
          </a:p>
          <a:p>
            <a:pPr marL="914400" lvl="2" indent="0">
              <a:buNone/>
            </a:pPr>
            <a:r>
              <a:rPr lang="en-US" dirty="0" smtClean="0"/>
              <a:t>Breadboard</a:t>
            </a:r>
          </a:p>
          <a:p>
            <a:pPr marL="914400" lvl="2" indent="0">
              <a:buNone/>
            </a:pPr>
            <a:r>
              <a:rPr lang="en-US" dirty="0" smtClean="0"/>
              <a:t>Alligator Clamps</a:t>
            </a:r>
          </a:p>
          <a:p>
            <a:pPr marL="914400" lvl="2" indent="0">
              <a:buNone/>
            </a:pPr>
            <a:r>
              <a:rPr lang="en-US" dirty="0" smtClean="0"/>
              <a:t>Bench </a:t>
            </a:r>
            <a:r>
              <a:rPr lang="en-US" dirty="0"/>
              <a:t>2</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65</a:t>
            </a:fld>
            <a:endParaRPr lang="en-US"/>
          </a:p>
        </p:txBody>
      </p:sp>
    </p:spTree>
    <p:extLst>
      <p:ext uri="{BB962C8B-B14F-4D97-AF65-F5344CB8AC3E}">
        <p14:creationId xmlns:p14="http://schemas.microsoft.com/office/powerpoint/2010/main" val="165474541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smtClean="0"/>
              <a:t>Lab </a:t>
            </a:r>
            <a:r>
              <a:rPr lang="en-US" sz="4000" dirty="0"/>
              <a:t>7</a:t>
            </a:r>
            <a:r>
              <a:rPr lang="en-US" sz="4000" dirty="0" smtClean="0"/>
              <a:t> – </a:t>
            </a:r>
            <a:r>
              <a:rPr lang="en-US" sz="4000" dirty="0"/>
              <a:t>Component Identification/Firs solder kit</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Examined the circuit and identified the components</a:t>
            </a:r>
          </a:p>
          <a:p>
            <a:pPr marL="0" indent="0">
              <a:buNone/>
            </a:pPr>
            <a:r>
              <a:rPr lang="en-US" dirty="0" smtClean="0"/>
              <a:t>Step 2: Opened the kit and measured each individual component</a:t>
            </a:r>
          </a:p>
          <a:p>
            <a:pPr marL="0" indent="0">
              <a:buNone/>
            </a:pPr>
            <a:r>
              <a:rPr lang="en-US" dirty="0" smtClean="0"/>
              <a:t>Step 3: Heated the soldering iron and wet the sponge</a:t>
            </a:r>
          </a:p>
          <a:p>
            <a:pPr marL="0" indent="0">
              <a:buNone/>
            </a:pPr>
            <a:r>
              <a:rPr lang="en-US" dirty="0" smtClean="0"/>
              <a:t>Step 4: Made sure that the components were functioning properly</a:t>
            </a:r>
          </a:p>
          <a:p>
            <a:pPr marL="0" indent="0">
              <a:buNone/>
            </a:pPr>
            <a:r>
              <a:rPr lang="en-US" dirty="0" smtClean="0"/>
              <a:t>Step 5: Placed the components on the circuit and bended the leads</a:t>
            </a:r>
          </a:p>
          <a:p>
            <a:pPr marL="0" indent="0">
              <a:buNone/>
            </a:pPr>
            <a:r>
              <a:rPr lang="en-US" dirty="0" smtClean="0"/>
              <a:t>Step 6: Began to solder one component at a time</a:t>
            </a:r>
          </a:p>
          <a:p>
            <a:pPr marL="0" indent="0">
              <a:buNone/>
            </a:pPr>
            <a:r>
              <a:rPr lang="en-US" dirty="0" smtClean="0"/>
              <a:t>Step 7: Made sure to not burn out the LED</a:t>
            </a:r>
          </a:p>
          <a:p>
            <a:pPr marL="0" indent="0">
              <a:buNone/>
            </a:pPr>
            <a:r>
              <a:rPr lang="en-US" dirty="0" smtClean="0"/>
              <a:t>Step 8: Tested the completed kit</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66</a:t>
            </a:fld>
            <a:endParaRPr lang="en-US"/>
          </a:p>
        </p:txBody>
      </p:sp>
    </p:spTree>
    <p:extLst>
      <p:ext uri="{BB962C8B-B14F-4D97-AF65-F5344CB8AC3E}">
        <p14:creationId xmlns:p14="http://schemas.microsoft.com/office/powerpoint/2010/main" val="21144578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7 – Component Identification/Firs solder kit</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67</a:t>
            </a:fld>
            <a:endParaRPr lang="en-US"/>
          </a:p>
        </p:txBody>
      </p:sp>
      <p:pic>
        <p:nvPicPr>
          <p:cNvPr id="5" name="Picture 4"/>
          <p:cNvPicPr>
            <a:picLocks noChangeAspect="1"/>
          </p:cNvPicPr>
          <p:nvPr/>
        </p:nvPicPr>
        <p:blipFill>
          <a:blip r:embed="rId2"/>
          <a:stretch>
            <a:fillRect/>
          </a:stretch>
        </p:blipFill>
        <p:spPr>
          <a:xfrm>
            <a:off x="2275837" y="1468043"/>
            <a:ext cx="7990223" cy="4218345"/>
          </a:xfrm>
          <a:prstGeom prst="rect">
            <a:avLst/>
          </a:prstGeom>
        </p:spPr>
      </p:pic>
    </p:spTree>
    <p:extLst>
      <p:ext uri="{BB962C8B-B14F-4D97-AF65-F5344CB8AC3E}">
        <p14:creationId xmlns:p14="http://schemas.microsoft.com/office/powerpoint/2010/main" val="362627750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7 – Component Identification/Firs solder kit</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68</a:t>
            </a:fld>
            <a:endParaRPr lang="en-US"/>
          </a:p>
        </p:txBody>
      </p:sp>
      <p:pic>
        <p:nvPicPr>
          <p:cNvPr id="3" name="Picture 2"/>
          <p:cNvPicPr>
            <a:picLocks noChangeAspect="1"/>
          </p:cNvPicPr>
          <p:nvPr/>
        </p:nvPicPr>
        <p:blipFill>
          <a:blip r:embed="rId2"/>
          <a:stretch>
            <a:fillRect/>
          </a:stretch>
        </p:blipFill>
        <p:spPr>
          <a:xfrm>
            <a:off x="269958" y="1327150"/>
            <a:ext cx="3438525" cy="4543425"/>
          </a:xfrm>
          <a:prstGeom prst="rect">
            <a:avLst/>
          </a:prstGeom>
        </p:spPr>
      </p:pic>
      <p:pic>
        <p:nvPicPr>
          <p:cNvPr id="4" name="Picture 3"/>
          <p:cNvPicPr>
            <a:picLocks noChangeAspect="1"/>
          </p:cNvPicPr>
          <p:nvPr/>
        </p:nvPicPr>
        <p:blipFill>
          <a:blip r:embed="rId3"/>
          <a:stretch>
            <a:fillRect/>
          </a:stretch>
        </p:blipFill>
        <p:spPr>
          <a:xfrm>
            <a:off x="4301117" y="1349712"/>
            <a:ext cx="1650504" cy="1737948"/>
          </a:xfrm>
          <a:prstGeom prst="rect">
            <a:avLst/>
          </a:prstGeom>
        </p:spPr>
      </p:pic>
      <p:pic>
        <p:nvPicPr>
          <p:cNvPr id="8" name="Picture 7"/>
          <p:cNvPicPr>
            <a:picLocks noChangeAspect="1"/>
          </p:cNvPicPr>
          <p:nvPr/>
        </p:nvPicPr>
        <p:blipFill>
          <a:blip r:embed="rId4"/>
          <a:stretch>
            <a:fillRect/>
          </a:stretch>
        </p:blipFill>
        <p:spPr>
          <a:xfrm rot="10800000">
            <a:off x="8005986" y="4344562"/>
            <a:ext cx="2215509" cy="1452701"/>
          </a:xfrm>
          <a:prstGeom prst="rect">
            <a:avLst/>
          </a:prstGeom>
        </p:spPr>
      </p:pic>
      <p:pic>
        <p:nvPicPr>
          <p:cNvPr id="9" name="Picture 8"/>
          <p:cNvPicPr>
            <a:picLocks noChangeAspect="1"/>
          </p:cNvPicPr>
          <p:nvPr/>
        </p:nvPicPr>
        <p:blipFill>
          <a:blip r:embed="rId5"/>
          <a:stretch>
            <a:fillRect/>
          </a:stretch>
        </p:blipFill>
        <p:spPr>
          <a:xfrm>
            <a:off x="4018614" y="4696968"/>
            <a:ext cx="2215510" cy="684051"/>
          </a:xfrm>
          <a:prstGeom prst="rect">
            <a:avLst/>
          </a:prstGeom>
        </p:spPr>
      </p:pic>
      <p:pic>
        <p:nvPicPr>
          <p:cNvPr id="10" name="Picture 9"/>
          <p:cNvPicPr>
            <a:picLocks noChangeAspect="1"/>
          </p:cNvPicPr>
          <p:nvPr/>
        </p:nvPicPr>
        <p:blipFill>
          <a:blip r:embed="rId6"/>
          <a:stretch>
            <a:fillRect/>
          </a:stretch>
        </p:blipFill>
        <p:spPr>
          <a:xfrm>
            <a:off x="4018614" y="3404184"/>
            <a:ext cx="2215510" cy="716622"/>
          </a:xfrm>
          <a:prstGeom prst="rect">
            <a:avLst/>
          </a:prstGeom>
        </p:spPr>
      </p:pic>
      <p:pic>
        <p:nvPicPr>
          <p:cNvPr id="11" name="Picture 10"/>
          <p:cNvPicPr>
            <a:picLocks noChangeAspect="1"/>
          </p:cNvPicPr>
          <p:nvPr/>
        </p:nvPicPr>
        <p:blipFill>
          <a:blip r:embed="rId7"/>
          <a:stretch>
            <a:fillRect/>
          </a:stretch>
        </p:blipFill>
        <p:spPr>
          <a:xfrm>
            <a:off x="7540279" y="1740886"/>
            <a:ext cx="3324225" cy="685800"/>
          </a:xfrm>
          <a:prstGeom prst="rect">
            <a:avLst/>
          </a:prstGeom>
        </p:spPr>
      </p:pic>
      <p:pic>
        <p:nvPicPr>
          <p:cNvPr id="12" name="Picture 11"/>
          <p:cNvPicPr>
            <a:picLocks noChangeAspect="1"/>
          </p:cNvPicPr>
          <p:nvPr/>
        </p:nvPicPr>
        <p:blipFill>
          <a:blip r:embed="rId8"/>
          <a:stretch>
            <a:fillRect/>
          </a:stretch>
        </p:blipFill>
        <p:spPr>
          <a:xfrm>
            <a:off x="7540279" y="3280022"/>
            <a:ext cx="3146924" cy="639219"/>
          </a:xfrm>
          <a:prstGeom prst="rect">
            <a:avLst/>
          </a:prstGeom>
        </p:spPr>
      </p:pic>
    </p:spTree>
    <p:extLst>
      <p:ext uri="{BB962C8B-B14F-4D97-AF65-F5344CB8AC3E}">
        <p14:creationId xmlns:p14="http://schemas.microsoft.com/office/powerpoint/2010/main" val="42802316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7 – Component Identification/Firs solder kit</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69</a:t>
            </a:fld>
            <a:endParaRPr lang="en-US"/>
          </a:p>
        </p:txBody>
      </p:sp>
      <p:pic>
        <p:nvPicPr>
          <p:cNvPr id="5" name="Picture 4"/>
          <p:cNvPicPr>
            <a:picLocks noChangeAspect="1"/>
          </p:cNvPicPr>
          <p:nvPr/>
        </p:nvPicPr>
        <p:blipFill>
          <a:blip r:embed="rId2"/>
          <a:stretch>
            <a:fillRect/>
          </a:stretch>
        </p:blipFill>
        <p:spPr>
          <a:xfrm>
            <a:off x="2532897" y="1622508"/>
            <a:ext cx="7140492" cy="3998114"/>
          </a:xfrm>
          <a:prstGeom prst="rect">
            <a:avLst/>
          </a:prstGeom>
        </p:spPr>
      </p:pic>
    </p:spTree>
    <p:extLst>
      <p:ext uri="{BB962C8B-B14F-4D97-AF65-F5344CB8AC3E}">
        <p14:creationId xmlns:p14="http://schemas.microsoft.com/office/powerpoint/2010/main" val="9200263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1 – </a:t>
            </a:r>
            <a:r>
              <a:rPr lang="en-US" sz="4000" dirty="0"/>
              <a:t>Test Equipment &amp; Resistors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7</a:t>
            </a:fld>
            <a:endParaRPr lang="en-US"/>
          </a:p>
        </p:txBody>
      </p:sp>
      <p:pic>
        <p:nvPicPr>
          <p:cNvPr id="3" name="Picture 2"/>
          <p:cNvPicPr>
            <a:picLocks noChangeAspect="1"/>
          </p:cNvPicPr>
          <p:nvPr/>
        </p:nvPicPr>
        <p:blipFill>
          <a:blip r:embed="rId2"/>
          <a:stretch>
            <a:fillRect/>
          </a:stretch>
        </p:blipFill>
        <p:spPr>
          <a:xfrm rot="5400000">
            <a:off x="3920559" y="695101"/>
            <a:ext cx="3675314" cy="5655959"/>
          </a:xfrm>
          <a:prstGeom prst="rect">
            <a:avLst/>
          </a:prstGeom>
        </p:spPr>
      </p:pic>
      <p:sp>
        <p:nvSpPr>
          <p:cNvPr id="19" name="TextBox 18"/>
          <p:cNvSpPr txBox="1"/>
          <p:nvPr/>
        </p:nvSpPr>
        <p:spPr>
          <a:xfrm>
            <a:off x="7449346" y="1234565"/>
            <a:ext cx="1136850" cy="369332"/>
          </a:xfrm>
          <a:prstGeom prst="rect">
            <a:avLst/>
          </a:prstGeom>
          <a:solidFill>
            <a:schemeClr val="bg1"/>
          </a:solidFill>
          <a:ln>
            <a:solidFill>
              <a:schemeClr val="tx1"/>
            </a:solidFill>
          </a:ln>
        </p:spPr>
        <p:txBody>
          <a:bodyPr wrap="none" rtlCol="0">
            <a:spAutoFit/>
          </a:bodyPr>
          <a:lstStyle/>
          <a:p>
            <a:r>
              <a:rPr lang="en-US" dirty="0" smtClean="0">
                <a:solidFill>
                  <a:srgbClr val="00FF00"/>
                </a:solidFill>
              </a:rPr>
              <a:t>100 Ohms</a:t>
            </a:r>
            <a:endParaRPr lang="en-US" dirty="0">
              <a:solidFill>
                <a:srgbClr val="00FF00"/>
              </a:solidFill>
            </a:endParaRPr>
          </a:p>
        </p:txBody>
      </p:sp>
      <p:sp>
        <p:nvSpPr>
          <p:cNvPr id="20" name="TextBox 19"/>
          <p:cNvSpPr txBox="1"/>
          <p:nvPr/>
        </p:nvSpPr>
        <p:spPr>
          <a:xfrm>
            <a:off x="6443660" y="5577639"/>
            <a:ext cx="1136850" cy="369332"/>
          </a:xfrm>
          <a:prstGeom prst="rect">
            <a:avLst/>
          </a:prstGeom>
          <a:solidFill>
            <a:schemeClr val="bg1"/>
          </a:solidFill>
          <a:ln>
            <a:solidFill>
              <a:schemeClr val="tx1"/>
            </a:solidFill>
          </a:ln>
        </p:spPr>
        <p:txBody>
          <a:bodyPr wrap="none" rtlCol="0">
            <a:spAutoFit/>
          </a:bodyPr>
          <a:lstStyle/>
          <a:p>
            <a:r>
              <a:rPr lang="en-US" dirty="0" smtClean="0">
                <a:solidFill>
                  <a:srgbClr val="00FF00"/>
                </a:solidFill>
              </a:rPr>
              <a:t>220 Ohms</a:t>
            </a:r>
            <a:endParaRPr lang="en-US" dirty="0">
              <a:solidFill>
                <a:srgbClr val="00FF00"/>
              </a:solidFill>
            </a:endParaRPr>
          </a:p>
        </p:txBody>
      </p:sp>
      <p:sp>
        <p:nvSpPr>
          <p:cNvPr id="21" name="TextBox 20"/>
          <p:cNvSpPr txBox="1"/>
          <p:nvPr/>
        </p:nvSpPr>
        <p:spPr>
          <a:xfrm>
            <a:off x="5469065" y="1228978"/>
            <a:ext cx="1253869" cy="369332"/>
          </a:xfrm>
          <a:prstGeom prst="rect">
            <a:avLst/>
          </a:prstGeom>
          <a:solidFill>
            <a:schemeClr val="bg1"/>
          </a:solidFill>
          <a:ln>
            <a:solidFill>
              <a:schemeClr val="tx1"/>
            </a:solidFill>
          </a:ln>
        </p:spPr>
        <p:txBody>
          <a:bodyPr wrap="none" rtlCol="0">
            <a:spAutoFit/>
          </a:bodyPr>
          <a:lstStyle/>
          <a:p>
            <a:r>
              <a:rPr lang="en-US" dirty="0" smtClean="0">
                <a:solidFill>
                  <a:srgbClr val="00FF00"/>
                </a:solidFill>
              </a:rPr>
              <a:t>1000 Ohms</a:t>
            </a:r>
            <a:endParaRPr lang="en-US" dirty="0">
              <a:solidFill>
                <a:srgbClr val="00FF00"/>
              </a:solidFill>
            </a:endParaRPr>
          </a:p>
        </p:txBody>
      </p:sp>
      <p:sp>
        <p:nvSpPr>
          <p:cNvPr id="23" name="TextBox 22"/>
          <p:cNvSpPr txBox="1"/>
          <p:nvPr/>
        </p:nvSpPr>
        <p:spPr>
          <a:xfrm>
            <a:off x="2930236" y="1228978"/>
            <a:ext cx="1370888" cy="369332"/>
          </a:xfrm>
          <a:prstGeom prst="rect">
            <a:avLst/>
          </a:prstGeom>
          <a:solidFill>
            <a:schemeClr val="bg1"/>
          </a:solidFill>
          <a:ln>
            <a:solidFill>
              <a:schemeClr val="tx2"/>
            </a:solidFill>
          </a:ln>
        </p:spPr>
        <p:txBody>
          <a:bodyPr wrap="none" rtlCol="0">
            <a:spAutoFit/>
          </a:bodyPr>
          <a:lstStyle/>
          <a:p>
            <a:r>
              <a:rPr lang="en-US" dirty="0" smtClean="0">
                <a:solidFill>
                  <a:srgbClr val="00FF00"/>
                </a:solidFill>
              </a:rPr>
              <a:t>10000 Ohms</a:t>
            </a:r>
            <a:endParaRPr lang="en-US" dirty="0">
              <a:solidFill>
                <a:srgbClr val="00FF00"/>
              </a:solidFill>
            </a:endParaRPr>
          </a:p>
        </p:txBody>
      </p:sp>
      <p:sp>
        <p:nvSpPr>
          <p:cNvPr id="30" name="TextBox 29"/>
          <p:cNvSpPr txBox="1"/>
          <p:nvPr/>
        </p:nvSpPr>
        <p:spPr>
          <a:xfrm>
            <a:off x="4258318" y="5583380"/>
            <a:ext cx="1253869" cy="369332"/>
          </a:xfrm>
          <a:prstGeom prst="rect">
            <a:avLst/>
          </a:prstGeom>
          <a:solidFill>
            <a:schemeClr val="bg1"/>
          </a:solidFill>
          <a:ln>
            <a:solidFill>
              <a:schemeClr val="tx1"/>
            </a:solidFill>
          </a:ln>
        </p:spPr>
        <p:txBody>
          <a:bodyPr wrap="none" rtlCol="0">
            <a:spAutoFit/>
          </a:bodyPr>
          <a:lstStyle/>
          <a:p>
            <a:r>
              <a:rPr lang="en-US" dirty="0" smtClean="0">
                <a:solidFill>
                  <a:srgbClr val="00FF00"/>
                </a:solidFill>
              </a:rPr>
              <a:t>4700 Ohms</a:t>
            </a:r>
            <a:endParaRPr lang="en-US" dirty="0">
              <a:solidFill>
                <a:srgbClr val="00FF00"/>
              </a:solidFill>
            </a:endParaRPr>
          </a:p>
        </p:txBody>
      </p:sp>
      <p:cxnSp>
        <p:nvCxnSpPr>
          <p:cNvPr id="32" name="Straight Connector 31"/>
          <p:cNvCxnSpPr>
            <a:endCxn id="23" idx="2"/>
          </p:cNvCxnSpPr>
          <p:nvPr/>
        </p:nvCxnSpPr>
        <p:spPr>
          <a:xfrm flipV="1">
            <a:off x="3117273" y="1598310"/>
            <a:ext cx="498407" cy="1924771"/>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a:endCxn id="23" idx="2"/>
          </p:cNvCxnSpPr>
          <p:nvPr/>
        </p:nvCxnSpPr>
        <p:spPr>
          <a:xfrm flipH="1" flipV="1">
            <a:off x="3615680" y="1598310"/>
            <a:ext cx="415993" cy="192477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a:endCxn id="30" idx="0"/>
          </p:cNvCxnSpPr>
          <p:nvPr/>
        </p:nvCxnSpPr>
        <p:spPr>
          <a:xfrm>
            <a:off x="4523994" y="3523080"/>
            <a:ext cx="361259" cy="206030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a:endCxn id="30" idx="0"/>
          </p:cNvCxnSpPr>
          <p:nvPr/>
        </p:nvCxnSpPr>
        <p:spPr>
          <a:xfrm flipH="1">
            <a:off x="4885253" y="3523080"/>
            <a:ext cx="362157" cy="206030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a:endCxn id="21" idx="2"/>
          </p:cNvCxnSpPr>
          <p:nvPr/>
        </p:nvCxnSpPr>
        <p:spPr>
          <a:xfrm flipV="1">
            <a:off x="5631873" y="1598310"/>
            <a:ext cx="464127" cy="1995204"/>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a:endCxn id="21" idx="2"/>
          </p:cNvCxnSpPr>
          <p:nvPr/>
        </p:nvCxnSpPr>
        <p:spPr>
          <a:xfrm flipH="1" flipV="1">
            <a:off x="6096000" y="1598310"/>
            <a:ext cx="95242" cy="1924771"/>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a:endCxn id="20" idx="0"/>
          </p:cNvCxnSpPr>
          <p:nvPr/>
        </p:nvCxnSpPr>
        <p:spPr>
          <a:xfrm>
            <a:off x="6608618" y="3593514"/>
            <a:ext cx="403467" cy="1984125"/>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a:endCxn id="20" idx="0"/>
          </p:cNvCxnSpPr>
          <p:nvPr/>
        </p:nvCxnSpPr>
        <p:spPr>
          <a:xfrm flipH="1">
            <a:off x="7012085" y="3523080"/>
            <a:ext cx="262264" cy="2054559"/>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a:endCxn id="19" idx="2"/>
          </p:cNvCxnSpPr>
          <p:nvPr/>
        </p:nvCxnSpPr>
        <p:spPr>
          <a:xfrm flipV="1">
            <a:off x="7696200" y="1603897"/>
            <a:ext cx="321571" cy="1989617"/>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a:stCxn id="19" idx="2"/>
          </p:cNvCxnSpPr>
          <p:nvPr/>
        </p:nvCxnSpPr>
        <p:spPr>
          <a:xfrm>
            <a:off x="8017771" y="1603897"/>
            <a:ext cx="355522" cy="176275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45176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7 – Component Identification/Firs solder kit</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70</a:t>
            </a:fld>
            <a:endParaRPr lang="en-US"/>
          </a:p>
        </p:txBody>
      </p:sp>
      <p:pic>
        <p:nvPicPr>
          <p:cNvPr id="3" name="Picture 2"/>
          <p:cNvPicPr>
            <a:picLocks noChangeAspect="1"/>
          </p:cNvPicPr>
          <p:nvPr/>
        </p:nvPicPr>
        <p:blipFill>
          <a:blip r:embed="rId2"/>
          <a:stretch>
            <a:fillRect/>
          </a:stretch>
        </p:blipFill>
        <p:spPr>
          <a:xfrm>
            <a:off x="1029201" y="1283856"/>
            <a:ext cx="2914650" cy="4191000"/>
          </a:xfrm>
          <a:prstGeom prst="rect">
            <a:avLst/>
          </a:prstGeom>
        </p:spPr>
      </p:pic>
      <p:pic>
        <p:nvPicPr>
          <p:cNvPr id="4" name="Picture 3"/>
          <p:cNvPicPr>
            <a:picLocks noChangeAspect="1"/>
          </p:cNvPicPr>
          <p:nvPr/>
        </p:nvPicPr>
        <p:blipFill>
          <a:blip r:embed="rId3"/>
          <a:stretch>
            <a:fillRect/>
          </a:stretch>
        </p:blipFill>
        <p:spPr>
          <a:xfrm>
            <a:off x="6879921" y="1679575"/>
            <a:ext cx="3267075" cy="3419475"/>
          </a:xfrm>
          <a:prstGeom prst="rect">
            <a:avLst/>
          </a:prstGeom>
        </p:spPr>
      </p:pic>
    </p:spTree>
    <p:extLst>
      <p:ext uri="{BB962C8B-B14F-4D97-AF65-F5344CB8AC3E}">
        <p14:creationId xmlns:p14="http://schemas.microsoft.com/office/powerpoint/2010/main" val="14482203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fontScale="90000"/>
          </a:bodyPr>
          <a:lstStyle/>
          <a:p>
            <a:pPr algn="ctr"/>
            <a:r>
              <a:rPr lang="en-US" sz="4000" dirty="0"/>
              <a:t>Lab 7 – Component Identification/Firs solder kit</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Soldering was not too bad. The only risky part was soldering the LED on the circuit board since it is easy to burn them out. After I was finished soldering I tested the kit by hooking it up to a 9V battery and found that it functioned properly. The LED’s alternate on and off during different time intervals and by adjusting the pots, the speed of each individually LED can be altered.</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71</a:t>
            </a:fld>
            <a:endParaRPr lang="en-US"/>
          </a:p>
        </p:txBody>
      </p:sp>
    </p:spTree>
    <p:extLst>
      <p:ext uri="{BB962C8B-B14F-4D97-AF65-F5344CB8AC3E}">
        <p14:creationId xmlns:p14="http://schemas.microsoft.com/office/powerpoint/2010/main" val="26873810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smtClean="0"/>
              <a:t>Lab </a:t>
            </a:r>
            <a:r>
              <a:rPr lang="en-US" sz="5400" dirty="0"/>
              <a:t>8</a:t>
            </a:r>
            <a:r>
              <a:rPr lang="en-US" sz="5400" dirty="0" smtClean="0"/>
              <a:t> – 555 Timer chip</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72</a:t>
            </a:fld>
            <a:endParaRPr lang="en-US"/>
          </a:p>
        </p:txBody>
      </p:sp>
    </p:spTree>
    <p:extLst>
      <p:ext uri="{BB962C8B-B14F-4D97-AF65-F5344CB8AC3E}">
        <p14:creationId xmlns:p14="http://schemas.microsoft.com/office/powerpoint/2010/main" val="115408278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8 – 555 Timer chip</a:t>
            </a:r>
            <a:endParaRPr lang="en-US" sz="2700" dirty="0"/>
          </a:p>
        </p:txBody>
      </p:sp>
      <p:sp>
        <p:nvSpPr>
          <p:cNvPr id="3" name="Content Placeholder 2"/>
          <p:cNvSpPr>
            <a:spLocks noGrp="1"/>
          </p:cNvSpPr>
          <p:nvPr>
            <p:ph idx="1"/>
          </p:nvPr>
        </p:nvSpPr>
        <p:spPr>
          <a:xfrm>
            <a:off x="838200" y="1351193"/>
            <a:ext cx="10515600" cy="4717618"/>
          </a:xfrm>
        </p:spPr>
        <p:txBody>
          <a:bodyPr>
            <a:normAutofit lnSpcReduction="10000"/>
          </a:bodyPr>
          <a:lstStyle/>
          <a:p>
            <a:r>
              <a:rPr lang="en-US" dirty="0" smtClean="0"/>
              <a:t>Objective</a:t>
            </a:r>
          </a:p>
          <a:p>
            <a:pPr marL="914400" lvl="2" indent="0">
              <a:buNone/>
            </a:pPr>
            <a:r>
              <a:rPr lang="en-US" dirty="0" smtClean="0"/>
              <a:t>The objective of the lab was to wire a 555 timer chip.</a:t>
            </a:r>
          </a:p>
          <a:p>
            <a:r>
              <a:rPr lang="en-US" dirty="0" smtClean="0"/>
              <a:t>Equipment and Material</a:t>
            </a:r>
          </a:p>
          <a:p>
            <a:pPr marL="914400" lvl="2" indent="0">
              <a:buNone/>
            </a:pPr>
            <a:r>
              <a:rPr lang="en-US" dirty="0" smtClean="0"/>
              <a:t>LCR Meter: E120999</a:t>
            </a:r>
          </a:p>
          <a:p>
            <a:pPr marL="914400" lvl="2" indent="0">
              <a:buNone/>
            </a:pPr>
            <a:r>
              <a:rPr lang="en-US" dirty="0" smtClean="0"/>
              <a:t>Excel </a:t>
            </a:r>
          </a:p>
          <a:p>
            <a:pPr marL="914400" lvl="2" indent="0">
              <a:buNone/>
            </a:pPr>
            <a:r>
              <a:rPr lang="en-US" dirty="0" err="1" smtClean="0"/>
              <a:t>Multimeter</a:t>
            </a:r>
            <a:endParaRPr lang="en-US" dirty="0" smtClean="0"/>
          </a:p>
          <a:p>
            <a:pPr marL="914400" lvl="2" indent="0">
              <a:buNone/>
            </a:pPr>
            <a:r>
              <a:rPr lang="en-US" dirty="0" smtClean="0"/>
              <a:t>Resistors: 3.3k ohm resistor and 2.2k ohm resistor</a:t>
            </a:r>
          </a:p>
          <a:p>
            <a:pPr marL="914400" lvl="2" indent="0">
              <a:buNone/>
            </a:pPr>
            <a:r>
              <a:rPr lang="en-US" dirty="0" smtClean="0"/>
              <a:t>Capacitors: 330uF capacitor</a:t>
            </a:r>
          </a:p>
          <a:p>
            <a:pPr marL="914400" lvl="2" indent="0">
              <a:buNone/>
            </a:pPr>
            <a:r>
              <a:rPr lang="en-US" dirty="0" smtClean="0"/>
              <a:t>LED</a:t>
            </a:r>
          </a:p>
          <a:p>
            <a:pPr marL="914400" lvl="2" indent="0">
              <a:buNone/>
            </a:pPr>
            <a:r>
              <a:rPr lang="en-US" dirty="0" smtClean="0"/>
              <a:t>Multisim</a:t>
            </a:r>
          </a:p>
          <a:p>
            <a:pPr marL="914400" lvl="2" indent="0">
              <a:buNone/>
            </a:pPr>
            <a:r>
              <a:rPr lang="en-US" dirty="0" smtClean="0"/>
              <a:t>Breadboard</a:t>
            </a:r>
          </a:p>
          <a:p>
            <a:pPr marL="914400" lvl="2" indent="0">
              <a:buNone/>
            </a:pPr>
            <a:r>
              <a:rPr lang="en-US" dirty="0" smtClean="0"/>
              <a:t>LM555 chip</a:t>
            </a:r>
          </a:p>
          <a:p>
            <a:pPr marL="914400" lvl="2" indent="0">
              <a:buNone/>
            </a:pPr>
            <a:r>
              <a:rPr lang="en-US" dirty="0" smtClean="0"/>
              <a:t>Alligator Clamps</a:t>
            </a:r>
          </a:p>
          <a:p>
            <a:pPr marL="914400" lvl="2" indent="0">
              <a:buNone/>
            </a:pPr>
            <a:r>
              <a:rPr lang="en-US" dirty="0" smtClean="0"/>
              <a:t>Bench </a:t>
            </a:r>
            <a:r>
              <a:rPr lang="en-US" dirty="0"/>
              <a:t>2</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73</a:t>
            </a:fld>
            <a:endParaRPr lang="en-US"/>
          </a:p>
        </p:txBody>
      </p:sp>
    </p:spTree>
    <p:extLst>
      <p:ext uri="{BB962C8B-B14F-4D97-AF65-F5344CB8AC3E}">
        <p14:creationId xmlns:p14="http://schemas.microsoft.com/office/powerpoint/2010/main" val="14844341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8 – 555 Timer chip</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Look up the datasheet for the 555 chip</a:t>
            </a:r>
          </a:p>
          <a:p>
            <a:pPr marL="0" indent="0">
              <a:buNone/>
            </a:pPr>
            <a:r>
              <a:rPr lang="en-US" dirty="0" smtClean="0"/>
              <a:t>Step 2: Make a schematic for the chip on </a:t>
            </a:r>
            <a:r>
              <a:rPr lang="en-US" dirty="0" err="1" smtClean="0"/>
              <a:t>multisim</a:t>
            </a:r>
            <a:endParaRPr lang="en-US" dirty="0" smtClean="0"/>
          </a:p>
          <a:p>
            <a:pPr marL="0" indent="0">
              <a:buNone/>
            </a:pPr>
            <a:r>
              <a:rPr lang="en-US" dirty="0" smtClean="0"/>
              <a:t>Step 3: Gather the necessary components to create a physical copy of the circuit</a:t>
            </a:r>
          </a:p>
          <a:p>
            <a:pPr marL="0" indent="0">
              <a:buNone/>
            </a:pPr>
            <a:r>
              <a:rPr lang="en-US" dirty="0" smtClean="0"/>
              <a:t>Step 4: Measure each component</a:t>
            </a:r>
          </a:p>
          <a:p>
            <a:pPr marL="0" indent="0">
              <a:buNone/>
            </a:pPr>
            <a:r>
              <a:rPr lang="en-US" dirty="0" smtClean="0"/>
              <a:t>Step 5: Build the circuit</a:t>
            </a:r>
          </a:p>
          <a:p>
            <a:pPr marL="0" indent="0">
              <a:buNone/>
            </a:pPr>
            <a:r>
              <a:rPr lang="en-US" dirty="0" smtClean="0"/>
              <a:t>Step 6: Test it by using an LED on the output</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74</a:t>
            </a:fld>
            <a:endParaRPr lang="en-US"/>
          </a:p>
        </p:txBody>
      </p:sp>
    </p:spTree>
    <p:extLst>
      <p:ext uri="{BB962C8B-B14F-4D97-AF65-F5344CB8AC3E}">
        <p14:creationId xmlns:p14="http://schemas.microsoft.com/office/powerpoint/2010/main" val="7830750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8 – 555 Timer chip</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75</a:t>
            </a:fld>
            <a:endParaRPr lang="en-US"/>
          </a:p>
        </p:txBody>
      </p:sp>
      <p:pic>
        <p:nvPicPr>
          <p:cNvPr id="5" name="Picture 4"/>
          <p:cNvPicPr>
            <a:picLocks noChangeAspect="1"/>
          </p:cNvPicPr>
          <p:nvPr/>
        </p:nvPicPr>
        <p:blipFill>
          <a:blip r:embed="rId2"/>
          <a:stretch>
            <a:fillRect/>
          </a:stretch>
        </p:blipFill>
        <p:spPr>
          <a:xfrm>
            <a:off x="301419" y="1283856"/>
            <a:ext cx="5794581" cy="4347912"/>
          </a:xfrm>
          <a:prstGeom prst="rect">
            <a:avLst/>
          </a:prstGeom>
        </p:spPr>
      </p:pic>
      <p:pic>
        <p:nvPicPr>
          <p:cNvPr id="8" name="Picture 7"/>
          <p:cNvPicPr>
            <a:picLocks noChangeAspect="1"/>
          </p:cNvPicPr>
          <p:nvPr/>
        </p:nvPicPr>
        <p:blipFill>
          <a:blip r:embed="rId3"/>
          <a:stretch>
            <a:fillRect/>
          </a:stretch>
        </p:blipFill>
        <p:spPr>
          <a:xfrm>
            <a:off x="6160168" y="1638091"/>
            <a:ext cx="5891845" cy="3814080"/>
          </a:xfrm>
          <a:prstGeom prst="rect">
            <a:avLst/>
          </a:prstGeom>
        </p:spPr>
      </p:pic>
    </p:spTree>
    <p:extLst>
      <p:ext uri="{BB962C8B-B14F-4D97-AF65-F5344CB8AC3E}">
        <p14:creationId xmlns:p14="http://schemas.microsoft.com/office/powerpoint/2010/main" val="7642856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8 – 555 Timer chip</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76</a:t>
            </a:fld>
            <a:endParaRPr lang="en-US"/>
          </a:p>
        </p:txBody>
      </p:sp>
      <p:pic>
        <p:nvPicPr>
          <p:cNvPr id="3" name="Picture 2"/>
          <p:cNvPicPr>
            <a:picLocks noChangeAspect="1"/>
          </p:cNvPicPr>
          <p:nvPr/>
        </p:nvPicPr>
        <p:blipFill>
          <a:blip r:embed="rId2"/>
          <a:stretch>
            <a:fillRect/>
          </a:stretch>
        </p:blipFill>
        <p:spPr>
          <a:xfrm>
            <a:off x="3405814" y="1283856"/>
            <a:ext cx="5380371" cy="4455744"/>
          </a:xfrm>
          <a:prstGeom prst="rect">
            <a:avLst/>
          </a:prstGeom>
        </p:spPr>
      </p:pic>
    </p:spTree>
    <p:extLst>
      <p:ext uri="{BB962C8B-B14F-4D97-AF65-F5344CB8AC3E}">
        <p14:creationId xmlns:p14="http://schemas.microsoft.com/office/powerpoint/2010/main" val="33272993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8 – 555 Timer chip</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77</a:t>
            </a:fld>
            <a:endParaRPr lang="en-US"/>
          </a:p>
        </p:txBody>
      </p:sp>
      <p:pic>
        <p:nvPicPr>
          <p:cNvPr id="3" name="Picture 2"/>
          <p:cNvPicPr>
            <a:picLocks noChangeAspect="1"/>
          </p:cNvPicPr>
          <p:nvPr/>
        </p:nvPicPr>
        <p:blipFill>
          <a:blip r:embed="rId2"/>
          <a:stretch>
            <a:fillRect/>
          </a:stretch>
        </p:blipFill>
        <p:spPr>
          <a:xfrm>
            <a:off x="566127" y="1622425"/>
            <a:ext cx="5477079" cy="4248150"/>
          </a:xfrm>
          <a:prstGeom prst="rect">
            <a:avLst/>
          </a:prstGeom>
        </p:spPr>
      </p:pic>
      <p:pic>
        <p:nvPicPr>
          <p:cNvPr id="4" name="Picture 3"/>
          <p:cNvPicPr>
            <a:picLocks noChangeAspect="1"/>
          </p:cNvPicPr>
          <p:nvPr/>
        </p:nvPicPr>
        <p:blipFill>
          <a:blip r:embed="rId3"/>
          <a:stretch>
            <a:fillRect/>
          </a:stretch>
        </p:blipFill>
        <p:spPr>
          <a:xfrm>
            <a:off x="6243386" y="1622425"/>
            <a:ext cx="5238750" cy="4248150"/>
          </a:xfrm>
          <a:prstGeom prst="rect">
            <a:avLst/>
          </a:prstGeom>
        </p:spPr>
      </p:pic>
    </p:spTree>
    <p:extLst>
      <p:ext uri="{BB962C8B-B14F-4D97-AF65-F5344CB8AC3E}">
        <p14:creationId xmlns:p14="http://schemas.microsoft.com/office/powerpoint/2010/main" val="47391247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8 – 555 Timer chip</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78</a:t>
            </a:fld>
            <a:endParaRPr lang="en-US"/>
          </a:p>
        </p:txBody>
      </p:sp>
      <p:pic>
        <p:nvPicPr>
          <p:cNvPr id="8" name="Picture 7"/>
          <p:cNvPicPr>
            <a:picLocks noChangeAspect="1"/>
          </p:cNvPicPr>
          <p:nvPr/>
        </p:nvPicPr>
        <p:blipFill>
          <a:blip r:embed="rId2"/>
          <a:stretch>
            <a:fillRect/>
          </a:stretch>
        </p:blipFill>
        <p:spPr>
          <a:xfrm>
            <a:off x="531895" y="1283856"/>
            <a:ext cx="2644442" cy="4221828"/>
          </a:xfrm>
          <a:prstGeom prst="rect">
            <a:avLst/>
          </a:prstGeom>
        </p:spPr>
      </p:pic>
      <p:pic>
        <p:nvPicPr>
          <p:cNvPr id="11" name="Picture 10"/>
          <p:cNvPicPr>
            <a:picLocks noChangeAspect="1"/>
          </p:cNvPicPr>
          <p:nvPr/>
        </p:nvPicPr>
        <p:blipFill>
          <a:blip r:embed="rId3"/>
          <a:stretch>
            <a:fillRect/>
          </a:stretch>
        </p:blipFill>
        <p:spPr>
          <a:xfrm>
            <a:off x="3721768" y="3751693"/>
            <a:ext cx="3657600" cy="984102"/>
          </a:xfrm>
          <a:prstGeom prst="rect">
            <a:avLst/>
          </a:prstGeom>
        </p:spPr>
      </p:pic>
      <p:pic>
        <p:nvPicPr>
          <p:cNvPr id="12" name="Picture 11"/>
          <p:cNvPicPr>
            <a:picLocks noChangeAspect="1"/>
          </p:cNvPicPr>
          <p:nvPr/>
        </p:nvPicPr>
        <p:blipFill>
          <a:blip r:embed="rId4"/>
          <a:stretch>
            <a:fillRect/>
          </a:stretch>
        </p:blipFill>
        <p:spPr>
          <a:xfrm>
            <a:off x="4084720" y="4817701"/>
            <a:ext cx="1847850" cy="1028700"/>
          </a:xfrm>
          <a:prstGeom prst="rect">
            <a:avLst/>
          </a:prstGeom>
        </p:spPr>
      </p:pic>
      <p:pic>
        <p:nvPicPr>
          <p:cNvPr id="13" name="Picture 12"/>
          <p:cNvPicPr>
            <a:picLocks noChangeAspect="1"/>
          </p:cNvPicPr>
          <p:nvPr/>
        </p:nvPicPr>
        <p:blipFill>
          <a:blip r:embed="rId5"/>
          <a:stretch>
            <a:fillRect/>
          </a:stretch>
        </p:blipFill>
        <p:spPr>
          <a:xfrm>
            <a:off x="3702718" y="2481188"/>
            <a:ext cx="3676650" cy="1057275"/>
          </a:xfrm>
          <a:prstGeom prst="rect">
            <a:avLst/>
          </a:prstGeom>
        </p:spPr>
      </p:pic>
      <p:pic>
        <p:nvPicPr>
          <p:cNvPr id="14" name="Picture 13"/>
          <p:cNvPicPr>
            <a:picLocks noChangeAspect="1"/>
          </p:cNvPicPr>
          <p:nvPr/>
        </p:nvPicPr>
        <p:blipFill>
          <a:blip r:embed="rId6"/>
          <a:stretch>
            <a:fillRect/>
          </a:stretch>
        </p:blipFill>
        <p:spPr>
          <a:xfrm>
            <a:off x="3683668" y="1278864"/>
            <a:ext cx="3676650" cy="1095375"/>
          </a:xfrm>
          <a:prstGeom prst="rect">
            <a:avLst/>
          </a:prstGeom>
        </p:spPr>
      </p:pic>
      <p:pic>
        <p:nvPicPr>
          <p:cNvPr id="15" name="Picture 14"/>
          <p:cNvPicPr>
            <a:picLocks noChangeAspect="1"/>
          </p:cNvPicPr>
          <p:nvPr/>
        </p:nvPicPr>
        <p:blipFill>
          <a:blip r:embed="rId7"/>
          <a:stretch>
            <a:fillRect/>
          </a:stretch>
        </p:blipFill>
        <p:spPr>
          <a:xfrm>
            <a:off x="7664452" y="1534500"/>
            <a:ext cx="3152775" cy="695325"/>
          </a:xfrm>
          <a:prstGeom prst="rect">
            <a:avLst/>
          </a:prstGeom>
        </p:spPr>
      </p:pic>
      <p:pic>
        <p:nvPicPr>
          <p:cNvPr id="16" name="Picture 15"/>
          <p:cNvPicPr>
            <a:picLocks noChangeAspect="1"/>
          </p:cNvPicPr>
          <p:nvPr/>
        </p:nvPicPr>
        <p:blipFill>
          <a:blip r:embed="rId8"/>
          <a:stretch>
            <a:fillRect/>
          </a:stretch>
        </p:blipFill>
        <p:spPr>
          <a:xfrm>
            <a:off x="7664452" y="2298663"/>
            <a:ext cx="3923413" cy="2648802"/>
          </a:xfrm>
          <a:prstGeom prst="rect">
            <a:avLst/>
          </a:prstGeom>
        </p:spPr>
      </p:pic>
    </p:spTree>
    <p:extLst>
      <p:ext uri="{BB962C8B-B14F-4D97-AF65-F5344CB8AC3E}">
        <p14:creationId xmlns:p14="http://schemas.microsoft.com/office/powerpoint/2010/main" val="142134398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8 – 555 Timer chip</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The 555 timer chip required 5V of DC power in order to function. I researched online how to make a basic working schematic for it and found that I needed a clock, resistors and a capacitor. I used an LED to display the output. The LED flashed on and off depending on the duty and speed of the clock.</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79</a:t>
            </a:fld>
            <a:endParaRPr lang="en-US"/>
          </a:p>
        </p:txBody>
      </p:sp>
    </p:spTree>
    <p:extLst>
      <p:ext uri="{BB962C8B-B14F-4D97-AF65-F5344CB8AC3E}">
        <p14:creationId xmlns:p14="http://schemas.microsoft.com/office/powerpoint/2010/main" val="4699174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1 – </a:t>
            </a:r>
            <a:r>
              <a:rPr lang="en-US" sz="4000" dirty="0"/>
              <a:t>Test Equipment &amp; Resistors</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8</a:t>
            </a:fld>
            <a:endParaRPr lang="en-US"/>
          </a:p>
        </p:txBody>
      </p:sp>
      <p:pic>
        <p:nvPicPr>
          <p:cNvPr id="4" name="Picture 3"/>
          <p:cNvPicPr>
            <a:picLocks noChangeAspect="1"/>
          </p:cNvPicPr>
          <p:nvPr/>
        </p:nvPicPr>
        <p:blipFill>
          <a:blip r:embed="rId2"/>
          <a:stretch>
            <a:fillRect/>
          </a:stretch>
        </p:blipFill>
        <p:spPr>
          <a:xfrm>
            <a:off x="1389367" y="1283856"/>
            <a:ext cx="9427860" cy="4553335"/>
          </a:xfrm>
          <a:prstGeom prst="rect">
            <a:avLst/>
          </a:prstGeom>
        </p:spPr>
      </p:pic>
    </p:spTree>
    <p:extLst>
      <p:ext uri="{BB962C8B-B14F-4D97-AF65-F5344CB8AC3E}">
        <p14:creationId xmlns:p14="http://schemas.microsoft.com/office/powerpoint/2010/main" val="369961979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a:t>Lab 10 – Square Wave to Sine </a:t>
            </a:r>
            <a:r>
              <a:rPr lang="en-US" sz="5400" dirty="0" smtClean="0"/>
              <a:t>Wave</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80</a:t>
            </a:fld>
            <a:endParaRPr lang="en-US"/>
          </a:p>
        </p:txBody>
      </p:sp>
    </p:spTree>
    <p:extLst>
      <p:ext uri="{BB962C8B-B14F-4D97-AF65-F5344CB8AC3E}">
        <p14:creationId xmlns:p14="http://schemas.microsoft.com/office/powerpoint/2010/main" val="12919589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10 – Square Wave to Sine Wave</a:t>
            </a:r>
            <a:endParaRPr lang="en-US" sz="2700" dirty="0"/>
          </a:p>
        </p:txBody>
      </p:sp>
      <p:sp>
        <p:nvSpPr>
          <p:cNvPr id="3" name="Content Placeholder 2"/>
          <p:cNvSpPr>
            <a:spLocks noGrp="1"/>
          </p:cNvSpPr>
          <p:nvPr>
            <p:ph idx="1"/>
          </p:nvPr>
        </p:nvSpPr>
        <p:spPr>
          <a:xfrm>
            <a:off x="838200" y="1351193"/>
            <a:ext cx="10515600" cy="4717618"/>
          </a:xfrm>
        </p:spPr>
        <p:txBody>
          <a:bodyPr>
            <a:normAutofit lnSpcReduction="10000"/>
          </a:bodyPr>
          <a:lstStyle/>
          <a:p>
            <a:r>
              <a:rPr lang="en-US" dirty="0" smtClean="0"/>
              <a:t>Objective</a:t>
            </a:r>
          </a:p>
          <a:p>
            <a:pPr marL="914400" lvl="2" indent="0">
              <a:buNone/>
            </a:pPr>
            <a:r>
              <a:rPr lang="en-US" dirty="0" smtClean="0"/>
              <a:t>The objective of the lab was to convert a square wave into a sin wave using filters</a:t>
            </a:r>
          </a:p>
          <a:p>
            <a:r>
              <a:rPr lang="en-US" dirty="0" smtClean="0"/>
              <a:t>Equipment and Material</a:t>
            </a:r>
          </a:p>
          <a:p>
            <a:pPr marL="914400" lvl="2" indent="0">
              <a:buNone/>
            </a:pPr>
            <a:r>
              <a:rPr lang="en-US" dirty="0" smtClean="0"/>
              <a:t>LCR Meter: E120999</a:t>
            </a:r>
          </a:p>
          <a:p>
            <a:pPr marL="914400" lvl="2" indent="0">
              <a:buNone/>
            </a:pPr>
            <a:r>
              <a:rPr lang="en-US" dirty="0" smtClean="0"/>
              <a:t>Excel </a:t>
            </a:r>
          </a:p>
          <a:p>
            <a:pPr marL="914400" lvl="2" indent="0">
              <a:buNone/>
            </a:pPr>
            <a:r>
              <a:rPr lang="en-US" dirty="0" err="1" smtClean="0"/>
              <a:t>Multimeter</a:t>
            </a:r>
            <a:endParaRPr lang="en-US" dirty="0" smtClean="0"/>
          </a:p>
          <a:p>
            <a:pPr marL="914400" lvl="2" indent="0">
              <a:buNone/>
            </a:pPr>
            <a:r>
              <a:rPr lang="en-US" dirty="0" smtClean="0"/>
              <a:t>Resistors: 4-680 ohm resistors</a:t>
            </a:r>
          </a:p>
          <a:p>
            <a:pPr marL="914400" lvl="2" indent="0">
              <a:buNone/>
            </a:pPr>
            <a:r>
              <a:rPr lang="en-US" dirty="0" smtClean="0"/>
              <a:t>Capacitors: 4-3.3uF capacitors</a:t>
            </a:r>
          </a:p>
          <a:p>
            <a:pPr marL="914400" lvl="2" indent="0">
              <a:buNone/>
            </a:pPr>
            <a:r>
              <a:rPr lang="en-US" dirty="0" smtClean="0"/>
              <a:t>Multisim</a:t>
            </a:r>
          </a:p>
          <a:p>
            <a:pPr marL="914400" lvl="2" indent="0">
              <a:buNone/>
            </a:pPr>
            <a:r>
              <a:rPr lang="en-US" dirty="0" smtClean="0"/>
              <a:t>Breadboard</a:t>
            </a:r>
          </a:p>
          <a:p>
            <a:pPr marL="914400" lvl="2" indent="0">
              <a:buNone/>
            </a:pPr>
            <a:r>
              <a:rPr lang="en-US" dirty="0" smtClean="0"/>
              <a:t>Function Generator</a:t>
            </a:r>
          </a:p>
          <a:p>
            <a:pPr marL="914400" lvl="2" indent="0">
              <a:buNone/>
            </a:pPr>
            <a:r>
              <a:rPr lang="en-US" dirty="0" smtClean="0"/>
              <a:t>Oscilloscope</a:t>
            </a:r>
          </a:p>
          <a:p>
            <a:pPr marL="914400" lvl="2" indent="0">
              <a:buNone/>
            </a:pPr>
            <a:r>
              <a:rPr lang="en-US" dirty="0" smtClean="0"/>
              <a:t>Alligator Clamps</a:t>
            </a:r>
          </a:p>
          <a:p>
            <a:pPr marL="914400" lvl="2" indent="0">
              <a:buNone/>
            </a:pPr>
            <a:r>
              <a:rPr lang="en-US" dirty="0" smtClean="0"/>
              <a:t>Bench </a:t>
            </a:r>
            <a:r>
              <a:rPr lang="en-US" dirty="0"/>
              <a:t>2</a:t>
            </a:r>
            <a:endParaRPr lang="en-US" dirty="0" smtClean="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81</a:t>
            </a:fld>
            <a:endParaRPr lang="en-US"/>
          </a:p>
        </p:txBody>
      </p:sp>
    </p:spTree>
    <p:extLst>
      <p:ext uri="{BB962C8B-B14F-4D97-AF65-F5344CB8AC3E}">
        <p14:creationId xmlns:p14="http://schemas.microsoft.com/office/powerpoint/2010/main" val="45062989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10 – Square Wave to Sine Wave</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Researched how to convert a square wave into a sin wave</a:t>
            </a:r>
          </a:p>
          <a:p>
            <a:pPr marL="0" indent="0">
              <a:buNone/>
            </a:pPr>
            <a:r>
              <a:rPr lang="en-US" dirty="0" smtClean="0"/>
              <a:t>Step 2: Made a schematic on </a:t>
            </a:r>
            <a:r>
              <a:rPr lang="en-US" dirty="0" err="1" smtClean="0"/>
              <a:t>multisim</a:t>
            </a:r>
            <a:r>
              <a:rPr lang="en-US" dirty="0" smtClean="0"/>
              <a:t> and tested how many filters I would need</a:t>
            </a:r>
          </a:p>
          <a:p>
            <a:pPr marL="0" indent="0">
              <a:buNone/>
            </a:pPr>
            <a:r>
              <a:rPr lang="en-US" dirty="0" smtClean="0"/>
              <a:t>Step 3: Gathered and measured the necessary components</a:t>
            </a:r>
          </a:p>
          <a:p>
            <a:pPr marL="0" indent="0">
              <a:buNone/>
            </a:pPr>
            <a:r>
              <a:rPr lang="en-US" dirty="0" smtClean="0"/>
              <a:t>Step 4: Built the circuit</a:t>
            </a:r>
          </a:p>
          <a:p>
            <a:pPr marL="0" indent="0">
              <a:buNone/>
            </a:pPr>
            <a:r>
              <a:rPr lang="en-US" dirty="0" smtClean="0"/>
              <a:t>Step 5: Used the Oscilloscope to compare the sin wave to the square wave</a:t>
            </a:r>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82</a:t>
            </a:fld>
            <a:endParaRPr lang="en-US"/>
          </a:p>
        </p:txBody>
      </p:sp>
    </p:spTree>
    <p:extLst>
      <p:ext uri="{BB962C8B-B14F-4D97-AF65-F5344CB8AC3E}">
        <p14:creationId xmlns:p14="http://schemas.microsoft.com/office/powerpoint/2010/main" val="224431527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10 – Square Wave to Sine Wave</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83</a:t>
            </a:fld>
            <a:endParaRPr lang="en-US"/>
          </a:p>
        </p:txBody>
      </p:sp>
      <p:pic>
        <p:nvPicPr>
          <p:cNvPr id="3" name="Picture 2"/>
          <p:cNvPicPr>
            <a:picLocks noChangeAspect="1"/>
          </p:cNvPicPr>
          <p:nvPr/>
        </p:nvPicPr>
        <p:blipFill>
          <a:blip r:embed="rId2"/>
          <a:stretch>
            <a:fillRect/>
          </a:stretch>
        </p:blipFill>
        <p:spPr>
          <a:xfrm>
            <a:off x="838200" y="1836306"/>
            <a:ext cx="4476750" cy="3143250"/>
          </a:xfrm>
          <a:prstGeom prst="rect">
            <a:avLst/>
          </a:prstGeom>
        </p:spPr>
      </p:pic>
      <p:pic>
        <p:nvPicPr>
          <p:cNvPr id="4" name="Picture 3"/>
          <p:cNvPicPr>
            <a:picLocks noChangeAspect="1"/>
          </p:cNvPicPr>
          <p:nvPr/>
        </p:nvPicPr>
        <p:blipFill>
          <a:blip r:embed="rId3"/>
          <a:stretch>
            <a:fillRect/>
          </a:stretch>
        </p:blipFill>
        <p:spPr>
          <a:xfrm>
            <a:off x="5879796" y="1283856"/>
            <a:ext cx="5267325" cy="4248150"/>
          </a:xfrm>
          <a:prstGeom prst="rect">
            <a:avLst/>
          </a:prstGeom>
        </p:spPr>
      </p:pic>
    </p:spTree>
    <p:extLst>
      <p:ext uri="{BB962C8B-B14F-4D97-AF65-F5344CB8AC3E}">
        <p14:creationId xmlns:p14="http://schemas.microsoft.com/office/powerpoint/2010/main" val="132785829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10 – Square Wave to Sine Wave</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84</a:t>
            </a:fld>
            <a:endParaRPr lang="en-US"/>
          </a:p>
        </p:txBody>
      </p:sp>
      <p:pic>
        <p:nvPicPr>
          <p:cNvPr id="5" name="Picture 4"/>
          <p:cNvPicPr>
            <a:picLocks noChangeAspect="1"/>
          </p:cNvPicPr>
          <p:nvPr/>
        </p:nvPicPr>
        <p:blipFill>
          <a:blip r:embed="rId2"/>
          <a:stretch>
            <a:fillRect/>
          </a:stretch>
        </p:blipFill>
        <p:spPr>
          <a:xfrm>
            <a:off x="1832058" y="2306302"/>
            <a:ext cx="8367271" cy="2394035"/>
          </a:xfrm>
          <a:prstGeom prst="rect">
            <a:avLst/>
          </a:prstGeom>
        </p:spPr>
      </p:pic>
    </p:spTree>
    <p:extLst>
      <p:ext uri="{BB962C8B-B14F-4D97-AF65-F5344CB8AC3E}">
        <p14:creationId xmlns:p14="http://schemas.microsoft.com/office/powerpoint/2010/main" val="5180834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10 – Square Wave to Sine Wave</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85</a:t>
            </a:fld>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0" y="1583984"/>
            <a:ext cx="5315284" cy="398646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5663" y="1680236"/>
            <a:ext cx="5186948" cy="3890211"/>
          </a:xfrm>
          <a:prstGeom prst="rect">
            <a:avLst/>
          </a:prstGeom>
        </p:spPr>
      </p:pic>
    </p:spTree>
    <p:extLst>
      <p:ext uri="{BB962C8B-B14F-4D97-AF65-F5344CB8AC3E}">
        <p14:creationId xmlns:p14="http://schemas.microsoft.com/office/powerpoint/2010/main" val="61196008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a:bodyPr>
          <a:lstStyle/>
          <a:p>
            <a:pPr algn="ctr"/>
            <a:r>
              <a:rPr lang="en-US" sz="4000" dirty="0"/>
              <a:t>Lab 10 – Square Wave to Sine Wave</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I found on the web that in order to convert a square wave into a sin wave, I needed to create a filter using resistors and capacitors. The more filters </a:t>
            </a:r>
            <a:r>
              <a:rPr lang="en-US" sz="2000" smtClean="0"/>
              <a:t>I had, </a:t>
            </a:r>
            <a:r>
              <a:rPr lang="en-US" sz="2000" dirty="0" smtClean="0"/>
              <a:t>the more round the sin </a:t>
            </a:r>
            <a:r>
              <a:rPr lang="en-US" sz="2000" smtClean="0"/>
              <a:t>wave became.</a:t>
            </a:r>
            <a:endParaRPr lang="en-US" sz="2000" dirty="0" smtClean="0"/>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86</a:t>
            </a:fld>
            <a:endParaRPr lang="en-US"/>
          </a:p>
        </p:txBody>
      </p:sp>
    </p:spTree>
    <p:extLst>
      <p:ext uri="{BB962C8B-B14F-4D97-AF65-F5344CB8AC3E}">
        <p14:creationId xmlns:p14="http://schemas.microsoft.com/office/powerpoint/2010/main" val="21659870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z="5400" dirty="0"/>
              <a:t>Lab 11 – Troubleshoot Home Electronics/Test TTL </a:t>
            </a:r>
            <a:r>
              <a:rPr lang="en-US" sz="5400" dirty="0" smtClean="0"/>
              <a:t>Chips</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87</a:t>
            </a:fld>
            <a:endParaRPr lang="en-US"/>
          </a:p>
        </p:txBody>
      </p:sp>
    </p:spTree>
    <p:extLst>
      <p:ext uri="{BB962C8B-B14F-4D97-AF65-F5344CB8AC3E}">
        <p14:creationId xmlns:p14="http://schemas.microsoft.com/office/powerpoint/2010/main" val="191678463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dirty="0"/>
              <a:t>Lab 11 – Troubleshoot Home Electronics/Test TTL Chips</a:t>
            </a:r>
            <a:endParaRPr lang="en-US" sz="2700" dirty="0"/>
          </a:p>
        </p:txBody>
      </p:sp>
      <p:sp>
        <p:nvSpPr>
          <p:cNvPr id="3" name="Content Placeholder 2"/>
          <p:cNvSpPr>
            <a:spLocks noGrp="1"/>
          </p:cNvSpPr>
          <p:nvPr>
            <p:ph idx="1"/>
          </p:nvPr>
        </p:nvSpPr>
        <p:spPr>
          <a:xfrm>
            <a:off x="838200" y="1351193"/>
            <a:ext cx="10515600" cy="4717618"/>
          </a:xfrm>
        </p:spPr>
        <p:txBody>
          <a:bodyPr>
            <a:normAutofit/>
          </a:bodyPr>
          <a:lstStyle/>
          <a:p>
            <a:r>
              <a:rPr lang="en-US" dirty="0" smtClean="0"/>
              <a:t>Objective</a:t>
            </a:r>
          </a:p>
          <a:p>
            <a:pPr marL="914400" lvl="2" indent="0">
              <a:buNone/>
            </a:pPr>
            <a:r>
              <a:rPr lang="en-US" dirty="0" smtClean="0"/>
              <a:t>The objective of the lab was to troubleshoot home electronics and check CD-1 boxes</a:t>
            </a:r>
          </a:p>
          <a:p>
            <a:r>
              <a:rPr lang="en-US" dirty="0" smtClean="0"/>
              <a:t>Equipment and Material</a:t>
            </a:r>
          </a:p>
          <a:p>
            <a:pPr marL="914400" lvl="2" indent="0">
              <a:buNone/>
            </a:pPr>
            <a:r>
              <a:rPr lang="en-US" dirty="0" err="1" smtClean="0"/>
              <a:t>Multimeter</a:t>
            </a:r>
            <a:endParaRPr lang="en-US" dirty="0" smtClean="0"/>
          </a:p>
          <a:p>
            <a:pPr marL="914400" lvl="2" indent="0">
              <a:buNone/>
            </a:pPr>
            <a:r>
              <a:rPr lang="en-US" dirty="0" smtClean="0"/>
              <a:t>Multisim</a:t>
            </a:r>
          </a:p>
          <a:p>
            <a:pPr marL="914400" lvl="2" indent="0">
              <a:buNone/>
            </a:pPr>
            <a:r>
              <a:rPr lang="en-US" dirty="0" smtClean="0"/>
              <a:t>Breadboard</a:t>
            </a:r>
          </a:p>
          <a:p>
            <a:pPr marL="914400" lvl="2" indent="0">
              <a:buNone/>
            </a:pPr>
            <a:r>
              <a:rPr lang="en-US" dirty="0" smtClean="0"/>
              <a:t>Excel</a:t>
            </a:r>
          </a:p>
          <a:p>
            <a:pPr marL="914400" lvl="2" indent="0">
              <a:buNone/>
            </a:pPr>
            <a:r>
              <a:rPr lang="en-US" dirty="0" smtClean="0"/>
              <a:t>Alligator Clamps</a:t>
            </a:r>
          </a:p>
          <a:p>
            <a:pPr marL="914400" lvl="2" indent="0">
              <a:buNone/>
            </a:pPr>
            <a:r>
              <a:rPr lang="en-US" dirty="0" smtClean="0"/>
              <a:t>Bench 2</a:t>
            </a:r>
          </a:p>
          <a:p>
            <a:pPr marL="914400" lvl="2" indent="0">
              <a:buNone/>
            </a:pPr>
            <a:r>
              <a:rPr lang="en-US" dirty="0" smtClean="0"/>
              <a:t>CD-1</a:t>
            </a:r>
          </a:p>
          <a:p>
            <a:pPr marL="914400" lvl="2" indent="0">
              <a:buNone/>
            </a:pPr>
            <a:r>
              <a:rPr lang="en-US" dirty="0" smtClean="0"/>
              <a:t>DC Power Supply</a:t>
            </a:r>
          </a:p>
          <a:p>
            <a:pPr marL="914400" lvl="2" indent="0">
              <a:buNone/>
            </a:pPr>
            <a:r>
              <a:rPr lang="en-US" dirty="0" smtClean="0"/>
              <a:t>Soldering Iron and Solder</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88</a:t>
            </a:fld>
            <a:endParaRPr lang="en-US"/>
          </a:p>
        </p:txBody>
      </p:sp>
    </p:spTree>
    <p:extLst>
      <p:ext uri="{BB962C8B-B14F-4D97-AF65-F5344CB8AC3E}">
        <p14:creationId xmlns:p14="http://schemas.microsoft.com/office/powerpoint/2010/main" val="23534935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Opened the headset to observer the problem and found some wires that needed re-soldering</a:t>
            </a:r>
          </a:p>
          <a:p>
            <a:pPr marL="0" indent="0">
              <a:buNone/>
            </a:pPr>
            <a:r>
              <a:rPr lang="en-US" dirty="0" smtClean="0"/>
              <a:t>Step 2: Heated the solder iron</a:t>
            </a:r>
          </a:p>
          <a:p>
            <a:pPr marL="0" indent="0">
              <a:buNone/>
            </a:pPr>
            <a:r>
              <a:rPr lang="en-US" dirty="0" smtClean="0"/>
              <a:t>Step 3: Soldered the wires back to the circuit board</a:t>
            </a:r>
          </a:p>
          <a:p>
            <a:pPr marL="0" indent="0">
              <a:buNone/>
            </a:pPr>
            <a:r>
              <a:rPr lang="en-US" dirty="0" smtClean="0"/>
              <a:t>Step 4: Test the microphone</a:t>
            </a:r>
          </a:p>
          <a:p>
            <a:pPr marL="0" indent="0">
              <a:buNone/>
            </a:pPr>
            <a:r>
              <a:rPr lang="en-US" dirty="0" smtClean="0"/>
              <a:t>Step 5: Re-assemble the headset</a:t>
            </a:r>
          </a:p>
          <a:p>
            <a:pPr marL="0" indent="0">
              <a:buNone/>
            </a:pPr>
            <a:r>
              <a:rPr lang="en-US" dirty="0" smtClean="0"/>
              <a:t>Step 6: Test the CD-1 boxes using the equipment in the lab</a:t>
            </a:r>
            <a:endParaRPr lang="en-US"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89</a:t>
            </a:fld>
            <a:endParaRPr lang="en-US"/>
          </a:p>
        </p:txBody>
      </p:sp>
    </p:spTree>
    <p:extLst>
      <p:ext uri="{BB962C8B-B14F-4D97-AF65-F5344CB8AC3E}">
        <p14:creationId xmlns:p14="http://schemas.microsoft.com/office/powerpoint/2010/main" val="39865604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smtClean="0"/>
              <a:t>Lab 1 – </a:t>
            </a:r>
            <a:r>
              <a:rPr lang="en-US" sz="4000" dirty="0"/>
              <a:t>Test Equipment &amp; Resistors</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9</a:t>
            </a:fld>
            <a:endParaRPr lang="en-US"/>
          </a:p>
        </p:txBody>
      </p:sp>
      <p:pic>
        <p:nvPicPr>
          <p:cNvPr id="8" name="Picture 7"/>
          <p:cNvPicPr>
            <a:picLocks noChangeAspect="1"/>
          </p:cNvPicPr>
          <p:nvPr/>
        </p:nvPicPr>
        <p:blipFill>
          <a:blip r:embed="rId2"/>
          <a:stretch>
            <a:fillRect/>
          </a:stretch>
        </p:blipFill>
        <p:spPr>
          <a:xfrm>
            <a:off x="249381" y="5058208"/>
            <a:ext cx="3148446" cy="875883"/>
          </a:xfrm>
          <a:prstGeom prst="rect">
            <a:avLst/>
          </a:prstGeom>
        </p:spPr>
      </p:pic>
      <p:pic>
        <p:nvPicPr>
          <p:cNvPr id="10" name="Picture 9"/>
          <p:cNvPicPr>
            <a:picLocks noChangeAspect="1"/>
          </p:cNvPicPr>
          <p:nvPr/>
        </p:nvPicPr>
        <p:blipFill>
          <a:blip r:embed="rId3"/>
          <a:stretch>
            <a:fillRect/>
          </a:stretch>
        </p:blipFill>
        <p:spPr>
          <a:xfrm rot="5400000">
            <a:off x="-140643" y="1995998"/>
            <a:ext cx="3774351" cy="2350068"/>
          </a:xfrm>
          <a:prstGeom prst="rect">
            <a:avLst/>
          </a:prstGeom>
        </p:spPr>
      </p:pic>
      <p:pic>
        <p:nvPicPr>
          <p:cNvPr id="11" name="Picture 10"/>
          <p:cNvPicPr>
            <a:picLocks noChangeAspect="1"/>
          </p:cNvPicPr>
          <p:nvPr/>
        </p:nvPicPr>
        <p:blipFill>
          <a:blip r:embed="rId4"/>
          <a:stretch>
            <a:fillRect/>
          </a:stretch>
        </p:blipFill>
        <p:spPr>
          <a:xfrm>
            <a:off x="3512124" y="5058208"/>
            <a:ext cx="4208317" cy="880171"/>
          </a:xfrm>
          <a:prstGeom prst="rect">
            <a:avLst/>
          </a:prstGeom>
        </p:spPr>
      </p:pic>
      <p:pic>
        <p:nvPicPr>
          <p:cNvPr id="12" name="Picture 11"/>
          <p:cNvPicPr>
            <a:picLocks noChangeAspect="1"/>
          </p:cNvPicPr>
          <p:nvPr/>
        </p:nvPicPr>
        <p:blipFill>
          <a:blip r:embed="rId5"/>
          <a:stretch>
            <a:fillRect/>
          </a:stretch>
        </p:blipFill>
        <p:spPr>
          <a:xfrm rot="5400000">
            <a:off x="3559911" y="1916632"/>
            <a:ext cx="3774353" cy="2508802"/>
          </a:xfrm>
          <a:prstGeom prst="rect">
            <a:avLst/>
          </a:prstGeom>
        </p:spPr>
      </p:pic>
      <p:pic>
        <p:nvPicPr>
          <p:cNvPr id="15" name="Picture 14"/>
          <p:cNvPicPr>
            <a:picLocks noChangeAspect="1"/>
          </p:cNvPicPr>
          <p:nvPr/>
        </p:nvPicPr>
        <p:blipFill>
          <a:blip r:embed="rId6"/>
          <a:stretch>
            <a:fillRect/>
          </a:stretch>
        </p:blipFill>
        <p:spPr>
          <a:xfrm>
            <a:off x="8149608" y="5042382"/>
            <a:ext cx="3688773" cy="880148"/>
          </a:xfrm>
          <a:prstGeom prst="rect">
            <a:avLst/>
          </a:prstGeom>
        </p:spPr>
      </p:pic>
      <p:pic>
        <p:nvPicPr>
          <p:cNvPr id="16" name="Picture 15"/>
          <p:cNvPicPr>
            <a:picLocks noChangeAspect="1"/>
          </p:cNvPicPr>
          <p:nvPr/>
        </p:nvPicPr>
        <p:blipFill>
          <a:blip r:embed="rId7"/>
          <a:stretch>
            <a:fillRect/>
          </a:stretch>
        </p:blipFill>
        <p:spPr>
          <a:xfrm rot="16200000">
            <a:off x="8107322" y="1890132"/>
            <a:ext cx="3773346" cy="2562805"/>
          </a:xfrm>
          <a:prstGeom prst="rect">
            <a:avLst/>
          </a:prstGeom>
        </p:spPr>
      </p:pic>
    </p:spTree>
    <p:extLst>
      <p:ext uri="{BB962C8B-B14F-4D97-AF65-F5344CB8AC3E}">
        <p14:creationId xmlns:p14="http://schemas.microsoft.com/office/powerpoint/2010/main" val="7847989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90</a:t>
            </a:fld>
            <a:endParaRPr lang="en-US"/>
          </a:p>
        </p:txBody>
      </p:sp>
      <p:pic>
        <p:nvPicPr>
          <p:cNvPr id="8" name="Picture 7"/>
          <p:cNvPicPr>
            <a:picLocks noChangeAspect="1"/>
          </p:cNvPicPr>
          <p:nvPr/>
        </p:nvPicPr>
        <p:blipFill>
          <a:blip r:embed="rId2"/>
          <a:stretch>
            <a:fillRect/>
          </a:stretch>
        </p:blipFill>
        <p:spPr>
          <a:xfrm>
            <a:off x="685800" y="1870409"/>
            <a:ext cx="2933700" cy="3181350"/>
          </a:xfrm>
          <a:prstGeom prst="rect">
            <a:avLst/>
          </a:prstGeom>
        </p:spPr>
      </p:pic>
      <p:pic>
        <p:nvPicPr>
          <p:cNvPr id="9" name="Picture 8"/>
          <p:cNvPicPr>
            <a:picLocks noChangeAspect="1"/>
          </p:cNvPicPr>
          <p:nvPr/>
        </p:nvPicPr>
        <p:blipFill>
          <a:blip r:embed="rId3"/>
          <a:stretch>
            <a:fillRect/>
          </a:stretch>
        </p:blipFill>
        <p:spPr>
          <a:xfrm>
            <a:off x="4599629" y="1870409"/>
            <a:ext cx="2218266" cy="3541442"/>
          </a:xfrm>
          <a:prstGeom prst="rect">
            <a:avLst/>
          </a:prstGeom>
        </p:spPr>
      </p:pic>
      <p:pic>
        <p:nvPicPr>
          <p:cNvPr id="10" name="Picture 9"/>
          <p:cNvPicPr>
            <a:picLocks noChangeAspect="1"/>
          </p:cNvPicPr>
          <p:nvPr/>
        </p:nvPicPr>
        <p:blipFill>
          <a:blip r:embed="rId4"/>
          <a:stretch>
            <a:fillRect/>
          </a:stretch>
        </p:blipFill>
        <p:spPr>
          <a:xfrm>
            <a:off x="7606464" y="1742580"/>
            <a:ext cx="3524250" cy="3114675"/>
          </a:xfrm>
          <a:prstGeom prst="rect">
            <a:avLst/>
          </a:prstGeom>
        </p:spPr>
      </p:pic>
    </p:spTree>
    <p:extLst>
      <p:ext uri="{BB962C8B-B14F-4D97-AF65-F5344CB8AC3E}">
        <p14:creationId xmlns:p14="http://schemas.microsoft.com/office/powerpoint/2010/main" val="202565326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91</a:t>
            </a:fld>
            <a:endParaRPr lang="en-US"/>
          </a:p>
        </p:txBody>
      </p:sp>
      <p:pic>
        <p:nvPicPr>
          <p:cNvPr id="3" name="Picture 2"/>
          <p:cNvPicPr>
            <a:picLocks noChangeAspect="1"/>
          </p:cNvPicPr>
          <p:nvPr/>
        </p:nvPicPr>
        <p:blipFill>
          <a:blip r:embed="rId2"/>
          <a:stretch>
            <a:fillRect/>
          </a:stretch>
        </p:blipFill>
        <p:spPr>
          <a:xfrm rot="5400000">
            <a:off x="997946" y="1098132"/>
            <a:ext cx="3550665" cy="4174958"/>
          </a:xfrm>
          <a:prstGeom prst="rect">
            <a:avLst/>
          </a:prstGeom>
        </p:spPr>
      </p:pic>
      <p:pic>
        <p:nvPicPr>
          <p:cNvPr id="4" name="Picture 3"/>
          <p:cNvPicPr>
            <a:picLocks noChangeAspect="1"/>
          </p:cNvPicPr>
          <p:nvPr/>
        </p:nvPicPr>
        <p:blipFill>
          <a:blip r:embed="rId3"/>
          <a:stretch>
            <a:fillRect/>
          </a:stretch>
        </p:blipFill>
        <p:spPr>
          <a:xfrm>
            <a:off x="1001744" y="5180611"/>
            <a:ext cx="3200400" cy="419100"/>
          </a:xfrm>
          <a:prstGeom prst="rect">
            <a:avLst/>
          </a:prstGeom>
        </p:spPr>
      </p:pic>
      <p:pic>
        <p:nvPicPr>
          <p:cNvPr id="5" name="Picture 4"/>
          <p:cNvPicPr>
            <a:picLocks noChangeAspect="1"/>
          </p:cNvPicPr>
          <p:nvPr/>
        </p:nvPicPr>
        <p:blipFill>
          <a:blip r:embed="rId4"/>
          <a:stretch>
            <a:fillRect/>
          </a:stretch>
        </p:blipFill>
        <p:spPr>
          <a:xfrm rot="16200000">
            <a:off x="6531636" y="974642"/>
            <a:ext cx="3550666" cy="4421938"/>
          </a:xfrm>
          <a:prstGeom prst="rect">
            <a:avLst/>
          </a:prstGeom>
        </p:spPr>
      </p:pic>
      <p:pic>
        <p:nvPicPr>
          <p:cNvPr id="11" name="Picture 10"/>
          <p:cNvPicPr>
            <a:picLocks noChangeAspect="1"/>
          </p:cNvPicPr>
          <p:nvPr/>
        </p:nvPicPr>
        <p:blipFill>
          <a:blip r:embed="rId5"/>
          <a:stretch>
            <a:fillRect/>
          </a:stretch>
        </p:blipFill>
        <p:spPr>
          <a:xfrm>
            <a:off x="7068803" y="5170410"/>
            <a:ext cx="2531365" cy="351172"/>
          </a:xfrm>
          <a:prstGeom prst="rect">
            <a:avLst/>
          </a:prstGeom>
        </p:spPr>
      </p:pic>
    </p:spTree>
    <p:extLst>
      <p:ext uri="{BB962C8B-B14F-4D97-AF65-F5344CB8AC3E}">
        <p14:creationId xmlns:p14="http://schemas.microsoft.com/office/powerpoint/2010/main" val="300621333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92</a:t>
            </a:fld>
            <a:endParaRPr lang="en-US"/>
          </a:p>
        </p:txBody>
      </p:sp>
      <p:pic>
        <p:nvPicPr>
          <p:cNvPr id="5" name="Picture 4"/>
          <p:cNvPicPr>
            <a:picLocks noChangeAspect="1"/>
          </p:cNvPicPr>
          <p:nvPr/>
        </p:nvPicPr>
        <p:blipFill>
          <a:blip r:embed="rId2"/>
          <a:stretch>
            <a:fillRect/>
          </a:stretch>
        </p:blipFill>
        <p:spPr>
          <a:xfrm>
            <a:off x="685800" y="1283856"/>
            <a:ext cx="4081807" cy="4010039"/>
          </a:xfrm>
          <a:prstGeom prst="rect">
            <a:avLst/>
          </a:prstGeom>
        </p:spPr>
      </p:pic>
      <p:pic>
        <p:nvPicPr>
          <p:cNvPr id="8" name="Picture 7"/>
          <p:cNvPicPr>
            <a:picLocks noChangeAspect="1"/>
          </p:cNvPicPr>
          <p:nvPr/>
        </p:nvPicPr>
        <p:blipFill>
          <a:blip r:embed="rId3"/>
          <a:stretch>
            <a:fillRect/>
          </a:stretch>
        </p:blipFill>
        <p:spPr>
          <a:xfrm>
            <a:off x="969545" y="5386972"/>
            <a:ext cx="3162300" cy="390525"/>
          </a:xfrm>
          <a:prstGeom prst="rect">
            <a:avLst/>
          </a:prstGeom>
        </p:spPr>
      </p:pic>
      <p:pic>
        <p:nvPicPr>
          <p:cNvPr id="9" name="Picture 8"/>
          <p:cNvPicPr>
            <a:picLocks noChangeAspect="1"/>
          </p:cNvPicPr>
          <p:nvPr/>
        </p:nvPicPr>
        <p:blipFill>
          <a:blip r:embed="rId4"/>
          <a:stretch>
            <a:fillRect/>
          </a:stretch>
        </p:blipFill>
        <p:spPr>
          <a:xfrm rot="16200000">
            <a:off x="5449661" y="883702"/>
            <a:ext cx="4010039" cy="4810344"/>
          </a:xfrm>
          <a:prstGeom prst="rect">
            <a:avLst/>
          </a:prstGeom>
        </p:spPr>
      </p:pic>
      <p:pic>
        <p:nvPicPr>
          <p:cNvPr id="10" name="Picture 9"/>
          <p:cNvPicPr>
            <a:picLocks noChangeAspect="1"/>
          </p:cNvPicPr>
          <p:nvPr/>
        </p:nvPicPr>
        <p:blipFill>
          <a:blip r:embed="rId5"/>
          <a:stretch>
            <a:fillRect/>
          </a:stretch>
        </p:blipFill>
        <p:spPr>
          <a:xfrm>
            <a:off x="5484984" y="1860536"/>
            <a:ext cx="4257675" cy="1857375"/>
          </a:xfrm>
          <a:prstGeom prst="rect">
            <a:avLst/>
          </a:prstGeom>
        </p:spPr>
      </p:pic>
    </p:spTree>
    <p:extLst>
      <p:ext uri="{BB962C8B-B14F-4D97-AF65-F5344CB8AC3E}">
        <p14:creationId xmlns:p14="http://schemas.microsoft.com/office/powerpoint/2010/main" val="101652406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93</a:t>
            </a:fld>
            <a:endParaRPr lang="en-US"/>
          </a:p>
        </p:txBody>
      </p:sp>
      <p:pic>
        <p:nvPicPr>
          <p:cNvPr id="3" name="Picture 2"/>
          <p:cNvPicPr>
            <a:picLocks noChangeAspect="1"/>
          </p:cNvPicPr>
          <p:nvPr/>
        </p:nvPicPr>
        <p:blipFill>
          <a:blip r:embed="rId2"/>
          <a:stretch>
            <a:fillRect/>
          </a:stretch>
        </p:blipFill>
        <p:spPr>
          <a:xfrm>
            <a:off x="544116" y="1475873"/>
            <a:ext cx="4754792" cy="3644816"/>
          </a:xfrm>
          <a:prstGeom prst="rect">
            <a:avLst/>
          </a:prstGeom>
        </p:spPr>
      </p:pic>
      <p:pic>
        <p:nvPicPr>
          <p:cNvPr id="4" name="Picture 3"/>
          <p:cNvPicPr>
            <a:picLocks noChangeAspect="1"/>
          </p:cNvPicPr>
          <p:nvPr/>
        </p:nvPicPr>
        <p:blipFill>
          <a:blip r:embed="rId3"/>
          <a:stretch>
            <a:fillRect/>
          </a:stretch>
        </p:blipFill>
        <p:spPr>
          <a:xfrm>
            <a:off x="935549" y="2129415"/>
            <a:ext cx="3971925" cy="1447800"/>
          </a:xfrm>
          <a:prstGeom prst="rect">
            <a:avLst/>
          </a:prstGeom>
        </p:spPr>
      </p:pic>
      <p:pic>
        <p:nvPicPr>
          <p:cNvPr id="11" name="Picture 10"/>
          <p:cNvPicPr>
            <a:picLocks noChangeAspect="1"/>
          </p:cNvPicPr>
          <p:nvPr/>
        </p:nvPicPr>
        <p:blipFill>
          <a:blip r:embed="rId4"/>
          <a:stretch>
            <a:fillRect/>
          </a:stretch>
        </p:blipFill>
        <p:spPr>
          <a:xfrm rot="16200000">
            <a:off x="6610808" y="944136"/>
            <a:ext cx="3781240" cy="4844714"/>
          </a:xfrm>
          <a:prstGeom prst="rect">
            <a:avLst/>
          </a:prstGeom>
        </p:spPr>
      </p:pic>
      <p:pic>
        <p:nvPicPr>
          <p:cNvPr id="12" name="Picture 11"/>
          <p:cNvPicPr>
            <a:picLocks noChangeAspect="1"/>
          </p:cNvPicPr>
          <p:nvPr/>
        </p:nvPicPr>
        <p:blipFill>
          <a:blip r:embed="rId5"/>
          <a:stretch>
            <a:fillRect/>
          </a:stretch>
        </p:blipFill>
        <p:spPr>
          <a:xfrm>
            <a:off x="7227679" y="2456543"/>
            <a:ext cx="3199689" cy="2497318"/>
          </a:xfrm>
          <a:prstGeom prst="rect">
            <a:avLst/>
          </a:prstGeom>
        </p:spPr>
      </p:pic>
    </p:spTree>
    <p:extLst>
      <p:ext uri="{BB962C8B-B14F-4D97-AF65-F5344CB8AC3E}">
        <p14:creationId xmlns:p14="http://schemas.microsoft.com/office/powerpoint/2010/main" val="18791344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94</a:t>
            </a:fld>
            <a:endParaRPr lang="en-US"/>
          </a:p>
        </p:txBody>
      </p:sp>
      <p:pic>
        <p:nvPicPr>
          <p:cNvPr id="5" name="Picture 4"/>
          <p:cNvPicPr>
            <a:picLocks noChangeAspect="1"/>
          </p:cNvPicPr>
          <p:nvPr/>
        </p:nvPicPr>
        <p:blipFill>
          <a:blip r:embed="rId2"/>
          <a:stretch>
            <a:fillRect/>
          </a:stretch>
        </p:blipFill>
        <p:spPr>
          <a:xfrm rot="16200000">
            <a:off x="867629" y="1116487"/>
            <a:ext cx="3819325" cy="4648201"/>
          </a:xfrm>
          <a:prstGeom prst="rect">
            <a:avLst/>
          </a:prstGeom>
        </p:spPr>
      </p:pic>
      <p:pic>
        <p:nvPicPr>
          <p:cNvPr id="8" name="Picture 7"/>
          <p:cNvPicPr>
            <a:picLocks noChangeAspect="1"/>
          </p:cNvPicPr>
          <p:nvPr/>
        </p:nvPicPr>
        <p:blipFill>
          <a:blip r:embed="rId3"/>
          <a:stretch>
            <a:fillRect/>
          </a:stretch>
        </p:blipFill>
        <p:spPr>
          <a:xfrm>
            <a:off x="453190" y="2105275"/>
            <a:ext cx="4467225" cy="1781175"/>
          </a:xfrm>
          <a:prstGeom prst="rect">
            <a:avLst/>
          </a:prstGeom>
        </p:spPr>
      </p:pic>
      <p:pic>
        <p:nvPicPr>
          <p:cNvPr id="9" name="Picture 8"/>
          <p:cNvPicPr>
            <a:picLocks noChangeAspect="1"/>
          </p:cNvPicPr>
          <p:nvPr/>
        </p:nvPicPr>
        <p:blipFill>
          <a:blip r:embed="rId4"/>
          <a:stretch>
            <a:fillRect/>
          </a:stretch>
        </p:blipFill>
        <p:spPr>
          <a:xfrm rot="16200000">
            <a:off x="6587484" y="966615"/>
            <a:ext cx="3851951" cy="5005134"/>
          </a:xfrm>
          <a:prstGeom prst="rect">
            <a:avLst/>
          </a:prstGeom>
        </p:spPr>
      </p:pic>
      <p:pic>
        <p:nvPicPr>
          <p:cNvPr id="10" name="Picture 9"/>
          <p:cNvPicPr>
            <a:picLocks noChangeAspect="1"/>
          </p:cNvPicPr>
          <p:nvPr/>
        </p:nvPicPr>
        <p:blipFill>
          <a:blip r:embed="rId5"/>
          <a:stretch>
            <a:fillRect/>
          </a:stretch>
        </p:blipFill>
        <p:spPr>
          <a:xfrm>
            <a:off x="6360809" y="2105274"/>
            <a:ext cx="4305300" cy="1781175"/>
          </a:xfrm>
          <a:prstGeom prst="rect">
            <a:avLst/>
          </a:prstGeom>
        </p:spPr>
      </p:pic>
    </p:spTree>
    <p:extLst>
      <p:ext uri="{BB962C8B-B14F-4D97-AF65-F5344CB8AC3E}">
        <p14:creationId xmlns:p14="http://schemas.microsoft.com/office/powerpoint/2010/main" val="267158208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fontScale="90000"/>
          </a:bodyPr>
          <a:lstStyle/>
          <a:p>
            <a:pPr algn="ctr"/>
            <a:r>
              <a:rPr lang="en-US" sz="4000" dirty="0"/>
              <a:t>Lab 11 – Troubleshoot Home Electronics/Test TTL Chips</a:t>
            </a:r>
          </a:p>
        </p:txBody>
      </p:sp>
      <p:sp>
        <p:nvSpPr>
          <p:cNvPr id="6" name="Footer Placeholder 5"/>
          <p:cNvSpPr>
            <a:spLocks noGrp="1"/>
          </p:cNvSpPr>
          <p:nvPr>
            <p:ph type="ftr" sz="quarter" idx="11"/>
          </p:nvPr>
        </p:nvSpPr>
        <p:spPr/>
        <p:txBody>
          <a:bodyPr/>
          <a:lstStyle/>
          <a:p>
            <a:r>
              <a:rPr lang="en-US" dirty="0" smtClean="0"/>
              <a:t>EECT 101-50C Lab Notebook</a:t>
            </a:r>
            <a:endParaRPr lang="en-US" dirty="0"/>
          </a:p>
        </p:txBody>
      </p:sp>
      <p:sp>
        <p:nvSpPr>
          <p:cNvPr id="7" name="Slide Number Placeholder 6"/>
          <p:cNvSpPr>
            <a:spLocks noGrp="1"/>
          </p:cNvSpPr>
          <p:nvPr>
            <p:ph type="sldNum" sz="quarter" idx="12"/>
          </p:nvPr>
        </p:nvSpPr>
        <p:spPr/>
        <p:txBody>
          <a:bodyPr/>
          <a:lstStyle/>
          <a:p>
            <a:fld id="{B205E3D1-8C80-40C9-AABD-810F903285A1}" type="slidenum">
              <a:rPr lang="en-US" smtClean="0"/>
              <a:t>95</a:t>
            </a:fld>
            <a:endParaRPr lang="en-US"/>
          </a:p>
        </p:txBody>
      </p:sp>
      <p:pic>
        <p:nvPicPr>
          <p:cNvPr id="3" name="Picture 2"/>
          <p:cNvPicPr>
            <a:picLocks noChangeAspect="1"/>
          </p:cNvPicPr>
          <p:nvPr/>
        </p:nvPicPr>
        <p:blipFill>
          <a:blip r:embed="rId2"/>
          <a:stretch>
            <a:fillRect/>
          </a:stretch>
        </p:blipFill>
        <p:spPr>
          <a:xfrm rot="16200000">
            <a:off x="1148270" y="962097"/>
            <a:ext cx="3981624" cy="4906559"/>
          </a:xfrm>
          <a:prstGeom prst="rect">
            <a:avLst/>
          </a:prstGeom>
        </p:spPr>
      </p:pic>
      <p:pic>
        <p:nvPicPr>
          <p:cNvPr id="4" name="Picture 3"/>
          <p:cNvPicPr>
            <a:picLocks noChangeAspect="1"/>
          </p:cNvPicPr>
          <p:nvPr/>
        </p:nvPicPr>
        <p:blipFill>
          <a:blip r:embed="rId3"/>
          <a:stretch>
            <a:fillRect/>
          </a:stretch>
        </p:blipFill>
        <p:spPr>
          <a:xfrm>
            <a:off x="1090614" y="2396540"/>
            <a:ext cx="4495800" cy="1647825"/>
          </a:xfrm>
          <a:prstGeom prst="rect">
            <a:avLst/>
          </a:prstGeom>
        </p:spPr>
      </p:pic>
      <p:pic>
        <p:nvPicPr>
          <p:cNvPr id="11" name="Picture 10"/>
          <p:cNvPicPr>
            <a:picLocks noChangeAspect="1"/>
          </p:cNvPicPr>
          <p:nvPr/>
        </p:nvPicPr>
        <p:blipFill>
          <a:blip r:embed="rId4"/>
          <a:stretch>
            <a:fillRect/>
          </a:stretch>
        </p:blipFill>
        <p:spPr>
          <a:xfrm rot="16200000">
            <a:off x="6760999" y="759565"/>
            <a:ext cx="3981625" cy="5311622"/>
          </a:xfrm>
          <a:prstGeom prst="rect">
            <a:avLst/>
          </a:prstGeom>
        </p:spPr>
      </p:pic>
      <p:pic>
        <p:nvPicPr>
          <p:cNvPr id="12" name="Picture 11"/>
          <p:cNvPicPr>
            <a:picLocks noChangeAspect="1"/>
          </p:cNvPicPr>
          <p:nvPr/>
        </p:nvPicPr>
        <p:blipFill>
          <a:blip r:embed="rId5"/>
          <a:stretch>
            <a:fillRect/>
          </a:stretch>
        </p:blipFill>
        <p:spPr>
          <a:xfrm>
            <a:off x="6582277" y="2457158"/>
            <a:ext cx="4610100" cy="1666875"/>
          </a:xfrm>
          <a:prstGeom prst="rect">
            <a:avLst/>
          </a:prstGeom>
        </p:spPr>
      </p:pic>
    </p:spTree>
    <p:extLst>
      <p:ext uri="{BB962C8B-B14F-4D97-AF65-F5344CB8AC3E}">
        <p14:creationId xmlns:p14="http://schemas.microsoft.com/office/powerpoint/2010/main" val="288962807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3311"/>
          </a:xfrm>
        </p:spPr>
        <p:txBody>
          <a:bodyPr>
            <a:normAutofit fontScale="90000"/>
          </a:bodyPr>
          <a:lstStyle/>
          <a:p>
            <a:pPr algn="ctr"/>
            <a:r>
              <a:rPr lang="en-US" sz="4000" dirty="0"/>
              <a:t>Lab 11 – Troubleshoot Home Electronics/Test TTL Chips</a:t>
            </a:r>
          </a:p>
        </p:txBody>
      </p:sp>
      <p:sp>
        <p:nvSpPr>
          <p:cNvPr id="3" name="Content Placeholder 2"/>
          <p:cNvSpPr>
            <a:spLocks noGrp="1"/>
          </p:cNvSpPr>
          <p:nvPr>
            <p:ph idx="1"/>
          </p:nvPr>
        </p:nvSpPr>
        <p:spPr>
          <a:xfrm>
            <a:off x="838200" y="1376218"/>
            <a:ext cx="10515600" cy="4800745"/>
          </a:xfrm>
        </p:spPr>
        <p:txBody>
          <a:bodyPr/>
          <a:lstStyle/>
          <a:p>
            <a:pPr marL="0" indent="0" algn="ctr">
              <a:buNone/>
            </a:pPr>
            <a:r>
              <a:rPr lang="en-US" u="sng" dirty="0" smtClean="0"/>
              <a:t>Summary and Conclusions</a:t>
            </a:r>
          </a:p>
          <a:p>
            <a:pPr marL="0" indent="0">
              <a:buNone/>
            </a:pPr>
            <a:r>
              <a:rPr lang="en-US" sz="2000" dirty="0" smtClean="0"/>
              <a:t>The headset produced static every time the cable moved so </a:t>
            </a:r>
            <a:r>
              <a:rPr lang="en-US" sz="2000" dirty="0"/>
              <a:t>I</a:t>
            </a:r>
            <a:r>
              <a:rPr lang="en-US" sz="2000" dirty="0" smtClean="0"/>
              <a:t> re-soldered some of the joints in the headset. When I put it back together and tested it, there was no more static. After fixing my headset I moved on to testing the CD-1 boxes and recorded the data on an excel spreadsheet.</a:t>
            </a:r>
          </a:p>
          <a:p>
            <a:pPr marL="457200" lvl="1" indent="0">
              <a:buNone/>
            </a:pPr>
            <a:endParaRPr lang="en-US" dirty="0"/>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96</a:t>
            </a:fld>
            <a:endParaRPr lang="en-US"/>
          </a:p>
        </p:txBody>
      </p:sp>
    </p:spTree>
    <p:extLst>
      <p:ext uri="{BB962C8B-B14F-4D97-AF65-F5344CB8AC3E}">
        <p14:creationId xmlns:p14="http://schemas.microsoft.com/office/powerpoint/2010/main" val="60281185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a:t>Lab 12 – Lissajous </a:t>
            </a:r>
            <a:r>
              <a:rPr lang="en-US" sz="5400" dirty="0" smtClean="0"/>
              <a:t>Pattern</a:t>
            </a:r>
            <a:endParaRPr lang="en-US" sz="2400"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6" name="Slide Number Placeholder 5"/>
          <p:cNvSpPr>
            <a:spLocks noGrp="1"/>
          </p:cNvSpPr>
          <p:nvPr>
            <p:ph type="sldNum" sz="quarter" idx="12"/>
          </p:nvPr>
        </p:nvSpPr>
        <p:spPr/>
        <p:txBody>
          <a:bodyPr/>
          <a:lstStyle/>
          <a:p>
            <a:fld id="{B205E3D1-8C80-40C9-AABD-810F903285A1}" type="slidenum">
              <a:rPr lang="en-US" smtClean="0"/>
              <a:t>97</a:t>
            </a:fld>
            <a:endParaRPr lang="en-US"/>
          </a:p>
        </p:txBody>
      </p:sp>
    </p:spTree>
    <p:extLst>
      <p:ext uri="{BB962C8B-B14F-4D97-AF65-F5344CB8AC3E}">
        <p14:creationId xmlns:p14="http://schemas.microsoft.com/office/powerpoint/2010/main" val="298720012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dirty="0"/>
              <a:t>Lab 12 – Lissajous Pattern</a:t>
            </a:r>
            <a:endParaRPr lang="en-US" sz="2700" dirty="0"/>
          </a:p>
        </p:txBody>
      </p:sp>
      <p:sp>
        <p:nvSpPr>
          <p:cNvPr id="3" name="Content Placeholder 2"/>
          <p:cNvSpPr>
            <a:spLocks noGrp="1"/>
          </p:cNvSpPr>
          <p:nvPr>
            <p:ph idx="1"/>
          </p:nvPr>
        </p:nvSpPr>
        <p:spPr>
          <a:xfrm>
            <a:off x="838200" y="1351193"/>
            <a:ext cx="10515600" cy="4717618"/>
          </a:xfrm>
        </p:spPr>
        <p:txBody>
          <a:bodyPr>
            <a:normAutofit/>
          </a:bodyPr>
          <a:lstStyle/>
          <a:p>
            <a:r>
              <a:rPr lang="en-US" dirty="0" smtClean="0"/>
              <a:t>Objective</a:t>
            </a:r>
          </a:p>
          <a:p>
            <a:pPr marL="914400" lvl="2" indent="0">
              <a:buNone/>
            </a:pPr>
            <a:r>
              <a:rPr lang="en-US" dirty="0" smtClean="0"/>
              <a:t>The objective of the lab was to troubleshoot home electronics and make a Lissajous pattern on the Oscilloscope</a:t>
            </a:r>
          </a:p>
          <a:p>
            <a:r>
              <a:rPr lang="en-US" dirty="0" smtClean="0"/>
              <a:t>Equipment and Material</a:t>
            </a:r>
          </a:p>
          <a:p>
            <a:pPr marL="914400" lvl="2" indent="0">
              <a:buNone/>
            </a:pPr>
            <a:r>
              <a:rPr lang="en-US" dirty="0" err="1" smtClean="0"/>
              <a:t>Multimeter</a:t>
            </a:r>
            <a:endParaRPr lang="en-US" dirty="0" smtClean="0"/>
          </a:p>
          <a:p>
            <a:pPr marL="914400" lvl="2" indent="0">
              <a:buNone/>
            </a:pPr>
            <a:r>
              <a:rPr lang="en-US" dirty="0" smtClean="0"/>
              <a:t>Oscilloscope</a:t>
            </a:r>
          </a:p>
          <a:p>
            <a:pPr marL="914400" lvl="2" indent="0">
              <a:buNone/>
            </a:pPr>
            <a:r>
              <a:rPr lang="en-US" dirty="0" smtClean="0"/>
              <a:t>Breadboard</a:t>
            </a:r>
          </a:p>
          <a:p>
            <a:pPr marL="914400" lvl="2" indent="0">
              <a:buNone/>
            </a:pPr>
            <a:r>
              <a:rPr lang="en-US" dirty="0" smtClean="0"/>
              <a:t>Bench 2</a:t>
            </a:r>
          </a:p>
          <a:p>
            <a:pPr marL="914400" lvl="2" indent="0">
              <a:buNone/>
            </a:pPr>
            <a:r>
              <a:rPr lang="en-US" dirty="0" smtClean="0"/>
              <a:t>Function Generator</a:t>
            </a:r>
          </a:p>
          <a:p>
            <a:pPr marL="914400" lvl="2" indent="0">
              <a:buNone/>
            </a:pPr>
            <a:r>
              <a:rPr lang="en-US" dirty="0" smtClean="0"/>
              <a:t>Soldering Iron and Solder</a:t>
            </a:r>
          </a:p>
        </p:txBody>
      </p:sp>
      <p:sp>
        <p:nvSpPr>
          <p:cNvPr id="6" name="Footer Placeholder 5"/>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98</a:t>
            </a:fld>
            <a:endParaRPr lang="en-US"/>
          </a:p>
        </p:txBody>
      </p:sp>
    </p:spTree>
    <p:extLst>
      <p:ext uri="{BB962C8B-B14F-4D97-AF65-F5344CB8AC3E}">
        <p14:creationId xmlns:p14="http://schemas.microsoft.com/office/powerpoint/2010/main" val="404792818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8730"/>
          </a:xfrm>
        </p:spPr>
        <p:txBody>
          <a:bodyPr>
            <a:normAutofit/>
          </a:bodyPr>
          <a:lstStyle/>
          <a:p>
            <a:pPr algn="ctr"/>
            <a:r>
              <a:rPr lang="en-US" sz="4000" dirty="0"/>
              <a:t>Lab 12 – Lissajous Pattern</a:t>
            </a:r>
          </a:p>
        </p:txBody>
      </p:sp>
      <p:sp>
        <p:nvSpPr>
          <p:cNvPr id="6" name="Content Placeholder 5"/>
          <p:cNvSpPr>
            <a:spLocks noGrp="1"/>
          </p:cNvSpPr>
          <p:nvPr>
            <p:ph idx="1"/>
          </p:nvPr>
        </p:nvSpPr>
        <p:spPr>
          <a:xfrm>
            <a:off x="838200" y="1552575"/>
            <a:ext cx="10515600" cy="4624388"/>
          </a:xfrm>
        </p:spPr>
        <p:txBody>
          <a:bodyPr/>
          <a:lstStyle/>
          <a:p>
            <a:pPr marL="0" indent="0" algn="ctr">
              <a:buNone/>
            </a:pPr>
            <a:r>
              <a:rPr lang="en-US" u="sng" dirty="0" smtClean="0"/>
              <a:t>Procedures</a:t>
            </a:r>
            <a:r>
              <a:rPr lang="en-US" u="sng" dirty="0"/>
              <a:t>, </a:t>
            </a:r>
            <a:r>
              <a:rPr lang="en-US" u="sng" dirty="0" smtClean="0"/>
              <a:t>Calculations, Results, etc</a:t>
            </a:r>
            <a:r>
              <a:rPr lang="en-US" u="sng" dirty="0"/>
              <a:t>.</a:t>
            </a:r>
          </a:p>
          <a:p>
            <a:pPr marL="0" indent="0">
              <a:buNone/>
            </a:pPr>
            <a:r>
              <a:rPr lang="en-US" dirty="0" smtClean="0"/>
              <a:t>Step 1: Part of the laptop charger’s cable was cut so I cut the cable all of the way</a:t>
            </a:r>
          </a:p>
          <a:p>
            <a:pPr marL="0" indent="0">
              <a:buNone/>
            </a:pPr>
            <a:r>
              <a:rPr lang="en-US" dirty="0" smtClean="0"/>
              <a:t>Step 2: Heated the solder iron</a:t>
            </a:r>
          </a:p>
          <a:p>
            <a:pPr marL="0" indent="0">
              <a:buNone/>
            </a:pPr>
            <a:r>
              <a:rPr lang="en-US" dirty="0" smtClean="0"/>
              <a:t>Step 3: I separated each individual wire and tinned them</a:t>
            </a:r>
          </a:p>
          <a:p>
            <a:pPr marL="0" indent="0">
              <a:buNone/>
            </a:pPr>
            <a:r>
              <a:rPr lang="en-US" dirty="0" smtClean="0"/>
              <a:t>Step 4: I re-attached the wires as they were before</a:t>
            </a:r>
          </a:p>
          <a:p>
            <a:pPr marL="0" indent="0">
              <a:buNone/>
            </a:pPr>
            <a:r>
              <a:rPr lang="en-US" dirty="0" smtClean="0"/>
              <a:t>Step 5: I applied electrical tape to each individual wire</a:t>
            </a:r>
          </a:p>
          <a:p>
            <a:pPr marL="0" indent="0">
              <a:buNone/>
            </a:pPr>
            <a:r>
              <a:rPr lang="en-US" dirty="0" smtClean="0"/>
              <a:t>Step 6: I wrapped the three wires in electrical tape</a:t>
            </a:r>
          </a:p>
          <a:p>
            <a:pPr marL="0" indent="0">
              <a:buNone/>
            </a:pPr>
            <a:r>
              <a:rPr lang="en-US" dirty="0" smtClean="0"/>
              <a:t>Step 7: I tested the charger and found that it worked</a:t>
            </a:r>
          </a:p>
          <a:p>
            <a:pPr marL="0" indent="0">
              <a:buNone/>
            </a:pPr>
            <a:r>
              <a:rPr lang="en-US" dirty="0" smtClean="0"/>
              <a:t>Step 8: Researched how to make a Lissajous pattern</a:t>
            </a:r>
          </a:p>
          <a:p>
            <a:pPr marL="0" indent="0">
              <a:buNone/>
            </a:pPr>
            <a:r>
              <a:rPr lang="en-US" dirty="0" smtClean="0"/>
              <a:t>Step 9: Hooked up the oscilloscope to the function generator</a:t>
            </a:r>
          </a:p>
          <a:p>
            <a:pPr marL="0" indent="0">
              <a:buNone/>
            </a:pPr>
            <a:r>
              <a:rPr lang="en-US" dirty="0" smtClean="0"/>
              <a:t>Step 10: Adjusted the function generator until I made a Lissajous pattern</a:t>
            </a:r>
            <a:endParaRPr lang="en-US" dirty="0"/>
          </a:p>
        </p:txBody>
      </p:sp>
      <p:sp>
        <p:nvSpPr>
          <p:cNvPr id="3" name="Footer Placeholder 2"/>
          <p:cNvSpPr>
            <a:spLocks noGrp="1"/>
          </p:cNvSpPr>
          <p:nvPr>
            <p:ph type="ftr" sz="quarter" idx="11"/>
          </p:nvPr>
        </p:nvSpPr>
        <p:spPr/>
        <p:txBody>
          <a:bodyPr/>
          <a:lstStyle/>
          <a:p>
            <a:r>
              <a:rPr lang="en-US" smtClean="0"/>
              <a:t>EECT 101-50C Lab Notebook</a:t>
            </a:r>
            <a:endParaRPr lang="en-US"/>
          </a:p>
        </p:txBody>
      </p:sp>
      <p:sp>
        <p:nvSpPr>
          <p:cNvPr id="7" name="Slide Number Placeholder 6"/>
          <p:cNvSpPr>
            <a:spLocks noGrp="1"/>
          </p:cNvSpPr>
          <p:nvPr>
            <p:ph type="sldNum" sz="quarter" idx="12"/>
          </p:nvPr>
        </p:nvSpPr>
        <p:spPr/>
        <p:txBody>
          <a:bodyPr/>
          <a:lstStyle/>
          <a:p>
            <a:fld id="{B205E3D1-8C80-40C9-AABD-810F903285A1}" type="slidenum">
              <a:rPr lang="en-US" smtClean="0"/>
              <a:t>99</a:t>
            </a:fld>
            <a:endParaRPr lang="en-US"/>
          </a:p>
        </p:txBody>
      </p:sp>
    </p:spTree>
    <p:extLst>
      <p:ext uri="{BB962C8B-B14F-4D97-AF65-F5344CB8AC3E}">
        <p14:creationId xmlns:p14="http://schemas.microsoft.com/office/powerpoint/2010/main" val="18848398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Celestial</Template>
  <TotalTime>742</TotalTime>
  <Words>4537</Words>
  <Application>Microsoft Office PowerPoint</Application>
  <PresentationFormat>Widescreen</PresentationFormat>
  <Paragraphs>783</Paragraphs>
  <Slides>145</Slides>
  <Notes>18</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145</vt:i4>
      </vt:variant>
    </vt:vector>
  </HeadingPairs>
  <TitlesOfParts>
    <vt:vector size="149" baseType="lpstr">
      <vt:lpstr>Arial</vt:lpstr>
      <vt:lpstr>Calibri</vt:lpstr>
      <vt:lpstr>Calibri Light</vt:lpstr>
      <vt:lpstr>Celestial</vt:lpstr>
      <vt:lpstr>EECT 101-50C Lab Notebook</vt:lpstr>
      <vt:lpstr>Table of Contents</vt:lpstr>
      <vt:lpstr>Table of Contents</vt:lpstr>
      <vt:lpstr>Lab 1 – Test Equipment &amp; Resistors</vt:lpstr>
      <vt:lpstr>Lab 1 – Test Equipment &amp; Resistors</vt:lpstr>
      <vt:lpstr>Lab 1 – Test Equipment &amp; Resistors</vt:lpstr>
      <vt:lpstr>Lab 1 – Test Equipment &amp; Resistors</vt:lpstr>
      <vt:lpstr>Lab 1 – Test Equipment &amp; Resistors</vt:lpstr>
      <vt:lpstr>Lab 1 – Test Equipment &amp; Resistors</vt:lpstr>
      <vt:lpstr>Lab 1 – Test Equipment &amp; Resistors</vt:lpstr>
      <vt:lpstr>Lab 1 - Test Equipment &amp; Resistors</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2 – Resistors and Ohm’s Law</vt:lpstr>
      <vt:lpstr>Lab 3 – Resistors and Multisim</vt:lpstr>
      <vt:lpstr>Lab 3 – Resistors and Multisim</vt:lpstr>
      <vt:lpstr>Lab 3 – Resistors and Multisim</vt:lpstr>
      <vt:lpstr>Lab 3 – Resistors and Ohm’s Law</vt:lpstr>
      <vt:lpstr>Lab 3 – Resistors and Ohm’s Law</vt:lpstr>
      <vt:lpstr>Lab 3 – Resistors and Ohm’s Law</vt:lpstr>
      <vt:lpstr>Lab 3 – Resistors and Ohm’s Law</vt:lpstr>
      <vt:lpstr>Lab 3 – Resistors and Ohm’s Law</vt:lpstr>
      <vt:lpstr>Lab 3 – Resistors and Ohm’s Law</vt:lpstr>
      <vt:lpstr>Lab 3 – Resistors and Ohm’s Law</vt:lpstr>
      <vt:lpstr>Lab 3 – Resistors and Ohm’s Law</vt:lpstr>
      <vt:lpstr>Lab 3 – Resistors and Ohm’s Law</vt:lpstr>
      <vt:lpstr>Lab 3 – Resistors and Ohm’s Law</vt:lpstr>
      <vt:lpstr>Lab 3 – Resistors and Ohm’s Law</vt:lpstr>
      <vt:lpstr>Lab 4 – Test Equipment Basics</vt:lpstr>
      <vt:lpstr>Lab 4 – Test Equipment Basics</vt:lpstr>
      <vt:lpstr>Lab 4 – Test Equipment Basics</vt:lpstr>
      <vt:lpstr>Lab 4 – Test Equipment Basics</vt:lpstr>
      <vt:lpstr>Lab 4 – Test Equipment Basics</vt:lpstr>
      <vt:lpstr>Lab 4 – Test Equipment Basics</vt:lpstr>
      <vt:lpstr>Lab 5 – Capacitors and Inductors</vt:lpstr>
      <vt:lpstr>Lab 5 – Capacitors And inductors</vt:lpstr>
      <vt:lpstr>Lab 5 – capacitors and inductors</vt:lpstr>
      <vt:lpstr>Lab 5 – capacitors and inductors</vt:lpstr>
      <vt:lpstr>Lab 5 – capacitors and inductors</vt:lpstr>
      <vt:lpstr>Lab 5 – capacitors and inductors</vt:lpstr>
      <vt:lpstr>Lab 5 – capacitors and inductors</vt:lpstr>
      <vt:lpstr>Lab 5 – capacitors and inductors</vt:lpstr>
      <vt:lpstr>Lab 5 – capacitors and inductors</vt:lpstr>
      <vt:lpstr>Lab 5 – Capacitors and inductors</vt:lpstr>
      <vt:lpstr>Lab 6 – Learn to solder</vt:lpstr>
      <vt:lpstr>Lab 6 – learn to solder</vt:lpstr>
      <vt:lpstr>Lab 6 – learn to solder</vt:lpstr>
      <vt:lpstr>Lab 6 – learn to solder</vt:lpstr>
      <vt:lpstr>Lab 6 – learn to solder</vt:lpstr>
      <vt:lpstr>Lab 6 – learn to solder</vt:lpstr>
      <vt:lpstr>Lab 6 – learn to solder</vt:lpstr>
      <vt:lpstr>Lab 6 – Learn to solder</vt:lpstr>
      <vt:lpstr>Lab 7 – Component Identification/Firs solder kit</vt:lpstr>
      <vt:lpstr>Lab 7 – Component Identification/Firs solder kit</vt:lpstr>
      <vt:lpstr>Lab 7 – Component Identification/Firs solder kit</vt:lpstr>
      <vt:lpstr>Lab 7 – Component Identification/Firs solder kit</vt:lpstr>
      <vt:lpstr>Lab 7 – Component Identification/Firs solder kit</vt:lpstr>
      <vt:lpstr>Lab 7 – Component Identification/Firs solder kit</vt:lpstr>
      <vt:lpstr>Lab 7 – Component Identification/Firs solder kit</vt:lpstr>
      <vt:lpstr>Lab 7 – Component Identification/Firs solder kit</vt:lpstr>
      <vt:lpstr>Lab 8 – 555 Timer chip</vt:lpstr>
      <vt:lpstr>Lab 8 – 555 Timer chip</vt:lpstr>
      <vt:lpstr>Lab 8 – 555 Timer chip</vt:lpstr>
      <vt:lpstr>Lab 8 – 555 Timer chip</vt:lpstr>
      <vt:lpstr>Lab 8 – 555 Timer chip</vt:lpstr>
      <vt:lpstr>Lab 8 – 555 Timer chip</vt:lpstr>
      <vt:lpstr>Lab 8 – 555 Timer chip</vt:lpstr>
      <vt:lpstr>Lab 8 – 555 Timer chip</vt:lpstr>
      <vt:lpstr>Lab 10 – Square Wave to Sine Wave</vt:lpstr>
      <vt:lpstr>Lab 10 – Square Wave to Sine Wave</vt:lpstr>
      <vt:lpstr>Lab 10 – Square Wave to Sine Wave</vt:lpstr>
      <vt:lpstr>Lab 10 – Square Wave to Sine Wave</vt:lpstr>
      <vt:lpstr>Lab 10 – Square Wave to Sine Wave</vt:lpstr>
      <vt:lpstr>Lab 10 – Square Wave to Sine Wave</vt:lpstr>
      <vt:lpstr>Lab 10 – Square Wave to Sine Wave</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11 – Troubleshoot Home Electronics/Test TTL Chips</vt:lpstr>
      <vt:lpstr>Lab 12 – Lissajous Pattern</vt:lpstr>
      <vt:lpstr>Lab 12 – Lissajous Pattern</vt:lpstr>
      <vt:lpstr>Lab 12 – Lissajous Pattern</vt:lpstr>
      <vt:lpstr>Lab 12 – Lissajous Pattern</vt:lpstr>
      <vt:lpstr>Lab 12 – Lissajous Pattern</vt:lpstr>
      <vt:lpstr>Lab 12 – Lissajous Pattern</vt:lpstr>
      <vt:lpstr>Lab 12 – Lissajous Pattern</vt:lpstr>
      <vt:lpstr>Lab 12 – Lissajous Pattern</vt:lpstr>
      <vt:lpstr>Lab 13 – AC to DC Power Supplies</vt:lpstr>
      <vt:lpstr>Lab 13 – AC to DC Power Supplies</vt:lpstr>
      <vt:lpstr>Lab 13 – AC to DC Power Supplies</vt:lpstr>
      <vt:lpstr>Lab 13 – AC to DC Power Supplies</vt:lpstr>
      <vt:lpstr>Lab 13 – AC to DC Power Supplies</vt:lpstr>
      <vt:lpstr>Lab 13 – AC to DC Power Supplies</vt:lpstr>
      <vt:lpstr>Lab 13 – AC to DC Power Supplies</vt:lpstr>
      <vt:lpstr>Lab 13 – AC to DC Power Supplies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14 – ESD Precautions/Test LEDs</vt:lpstr>
      <vt:lpstr>Lab 15 – Plan/Prepare/Test Solder Kit</vt:lpstr>
      <vt:lpstr>Lab 15 – Plan/Prepare/Test Solder Kit</vt:lpstr>
      <vt:lpstr>Lab 15 – Plan/Prepare/Test Solder Kit</vt:lpstr>
      <vt:lpstr>Lab 15 – Plan/Prepare/Test Solder Kit</vt:lpstr>
      <vt:lpstr>Lab 15 – Plan/Prepare/Test Solder Kit</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lpstr>Lab 16 – Final Solder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EECT 101-51C Lab Notebook</dc:title>
  <dc:creator>Louis J Toth</dc:creator>
  <cp:lastModifiedBy>Ivan</cp:lastModifiedBy>
  <cp:revision>90</cp:revision>
  <dcterms:created xsi:type="dcterms:W3CDTF">2014-12-11T01:05:38Z</dcterms:created>
  <dcterms:modified xsi:type="dcterms:W3CDTF">2016-05-06T22:08:03Z</dcterms:modified>
</cp:coreProperties>
</file>