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8"/>
  </p:notesMasterIdLst>
  <p:sldIdLst>
    <p:sldId id="270" r:id="rId2"/>
    <p:sldId id="271" r:id="rId3"/>
    <p:sldId id="333" r:id="rId4"/>
    <p:sldId id="256" r:id="rId5"/>
    <p:sldId id="257" r:id="rId6"/>
    <p:sldId id="267" r:id="rId7"/>
    <p:sldId id="258" r:id="rId8"/>
    <p:sldId id="259" r:id="rId9"/>
    <p:sldId id="263" r:id="rId10"/>
    <p:sldId id="260" r:id="rId11"/>
    <p:sldId id="272" r:id="rId12"/>
    <p:sldId id="273" r:id="rId13"/>
    <p:sldId id="274" r:id="rId14"/>
    <p:sldId id="282" r:id="rId15"/>
    <p:sldId id="281" r:id="rId16"/>
    <p:sldId id="280" r:id="rId17"/>
    <p:sldId id="276" r:id="rId18"/>
    <p:sldId id="279" r:id="rId19"/>
    <p:sldId id="277" r:id="rId20"/>
    <p:sldId id="278" r:id="rId21"/>
    <p:sldId id="283" r:id="rId22"/>
    <p:sldId id="284" r:id="rId23"/>
    <p:sldId id="285" r:id="rId24"/>
    <p:sldId id="286" r:id="rId25"/>
    <p:sldId id="290" r:id="rId26"/>
    <p:sldId id="287" r:id="rId27"/>
    <p:sldId id="291" r:id="rId28"/>
    <p:sldId id="301" r:id="rId29"/>
    <p:sldId id="288" r:id="rId30"/>
    <p:sldId id="289" r:id="rId31"/>
    <p:sldId id="292" r:id="rId32"/>
    <p:sldId id="293" r:id="rId33"/>
    <p:sldId id="294" r:id="rId34"/>
    <p:sldId id="295" r:id="rId35"/>
    <p:sldId id="296" r:id="rId36"/>
    <p:sldId id="298" r:id="rId37"/>
    <p:sldId id="297" r:id="rId38"/>
    <p:sldId id="302" r:id="rId39"/>
    <p:sldId id="299" r:id="rId40"/>
    <p:sldId id="300" r:id="rId41"/>
    <p:sldId id="303" r:id="rId42"/>
    <p:sldId id="304" r:id="rId43"/>
    <p:sldId id="305" r:id="rId44"/>
    <p:sldId id="307" r:id="rId45"/>
    <p:sldId id="311" r:id="rId46"/>
    <p:sldId id="312" r:id="rId47"/>
    <p:sldId id="313" r:id="rId48"/>
    <p:sldId id="314" r:id="rId49"/>
    <p:sldId id="315" r:id="rId50"/>
    <p:sldId id="316" r:id="rId51"/>
    <p:sldId id="317" r:id="rId52"/>
    <p:sldId id="318" r:id="rId53"/>
    <p:sldId id="367" r:id="rId54"/>
    <p:sldId id="368" r:id="rId55"/>
    <p:sldId id="369" r:id="rId56"/>
    <p:sldId id="370" r:id="rId57"/>
    <p:sldId id="323" r:id="rId58"/>
    <p:sldId id="321" r:id="rId59"/>
    <p:sldId id="322" r:id="rId60"/>
    <p:sldId id="324" r:id="rId61"/>
    <p:sldId id="325" r:id="rId62"/>
    <p:sldId id="326" r:id="rId63"/>
    <p:sldId id="327" r:id="rId64"/>
    <p:sldId id="328" r:id="rId65"/>
    <p:sldId id="329" r:id="rId66"/>
    <p:sldId id="330" r:id="rId67"/>
    <p:sldId id="331" r:id="rId68"/>
    <p:sldId id="332" r:id="rId69"/>
    <p:sldId id="334" r:id="rId70"/>
    <p:sldId id="335" r:id="rId71"/>
    <p:sldId id="336" r:id="rId72"/>
    <p:sldId id="338" r:id="rId73"/>
    <p:sldId id="339" r:id="rId74"/>
    <p:sldId id="340" r:id="rId75"/>
    <p:sldId id="341" r:id="rId76"/>
    <p:sldId id="342" r:id="rId77"/>
    <p:sldId id="343" r:id="rId78"/>
    <p:sldId id="344" r:id="rId79"/>
    <p:sldId id="345" r:id="rId80"/>
    <p:sldId id="346" r:id="rId81"/>
    <p:sldId id="351" r:id="rId82"/>
    <p:sldId id="348" r:id="rId83"/>
    <p:sldId id="349" r:id="rId84"/>
    <p:sldId id="350" r:id="rId85"/>
    <p:sldId id="352" r:id="rId86"/>
    <p:sldId id="353" r:id="rId87"/>
    <p:sldId id="354" r:id="rId88"/>
    <p:sldId id="355" r:id="rId89"/>
    <p:sldId id="356" r:id="rId90"/>
    <p:sldId id="357" r:id="rId91"/>
    <p:sldId id="358" r:id="rId92"/>
    <p:sldId id="359" r:id="rId93"/>
    <p:sldId id="360" r:id="rId94"/>
    <p:sldId id="361" r:id="rId95"/>
    <p:sldId id="362" r:id="rId96"/>
    <p:sldId id="372" r:id="rId97"/>
    <p:sldId id="375" r:id="rId98"/>
    <p:sldId id="373" r:id="rId99"/>
    <p:sldId id="374" r:id="rId100"/>
    <p:sldId id="376" r:id="rId101"/>
    <p:sldId id="377" r:id="rId102"/>
    <p:sldId id="366" r:id="rId103"/>
    <p:sldId id="371" r:id="rId104"/>
    <p:sldId id="378" r:id="rId105"/>
    <p:sldId id="379" r:id="rId106"/>
    <p:sldId id="380" r:id="rId10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varScale="1">
        <p:scale>
          <a:sx n="60" d="100"/>
          <a:sy n="60" d="100"/>
        </p:scale>
        <p:origin x="96" y="13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presProps" Target="pres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B70CF8-67D2-4CA6-9DE6-8C3276C3F15E}" type="datetimeFigureOut">
              <a:rPr lang="en-US" smtClean="0"/>
              <a:t>5/5/2016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3E5AEA-97F9-4E40-A8FC-1579447AAEE0}" type="slidenum">
              <a:rPr lang="en-US" smtClean="0"/>
              <a:t>‹#›</a:t>
            </a:fld>
            <a:endParaRPr lang="en-US"/>
          </a:p>
        </p:txBody>
      </p:sp>
    </p:spTree>
    <p:extLst>
      <p:ext uri="{BB962C8B-B14F-4D97-AF65-F5344CB8AC3E}">
        <p14:creationId xmlns:p14="http://schemas.microsoft.com/office/powerpoint/2010/main" val="150258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3E5AEA-97F9-4E40-A8FC-1579447AAEE0}" type="slidenum">
              <a:rPr lang="en-US" smtClean="0"/>
              <a:t>4</a:t>
            </a:fld>
            <a:endParaRPr lang="en-US"/>
          </a:p>
        </p:txBody>
      </p:sp>
    </p:spTree>
    <p:extLst>
      <p:ext uri="{BB962C8B-B14F-4D97-AF65-F5344CB8AC3E}">
        <p14:creationId xmlns:p14="http://schemas.microsoft.com/office/powerpoint/2010/main" val="2069351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3E5AEA-97F9-4E40-A8FC-1579447AAEE0}" type="slidenum">
              <a:rPr lang="en-US" smtClean="0"/>
              <a:t>85</a:t>
            </a:fld>
            <a:endParaRPr lang="en-US"/>
          </a:p>
        </p:txBody>
      </p:sp>
    </p:spTree>
    <p:extLst>
      <p:ext uri="{BB962C8B-B14F-4D97-AF65-F5344CB8AC3E}">
        <p14:creationId xmlns:p14="http://schemas.microsoft.com/office/powerpoint/2010/main" val="7188890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3E5AEA-97F9-4E40-A8FC-1579447AAEE0}" type="slidenum">
              <a:rPr lang="en-US" smtClean="0"/>
              <a:t>93</a:t>
            </a:fld>
            <a:endParaRPr lang="en-US"/>
          </a:p>
        </p:txBody>
      </p:sp>
    </p:spTree>
    <p:extLst>
      <p:ext uri="{BB962C8B-B14F-4D97-AF65-F5344CB8AC3E}">
        <p14:creationId xmlns:p14="http://schemas.microsoft.com/office/powerpoint/2010/main" val="34588064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3E5AEA-97F9-4E40-A8FC-1579447AAEE0}" type="slidenum">
              <a:rPr lang="en-US" smtClean="0"/>
              <a:t>11</a:t>
            </a:fld>
            <a:endParaRPr lang="en-US"/>
          </a:p>
        </p:txBody>
      </p:sp>
    </p:spTree>
    <p:extLst>
      <p:ext uri="{BB962C8B-B14F-4D97-AF65-F5344CB8AC3E}">
        <p14:creationId xmlns:p14="http://schemas.microsoft.com/office/powerpoint/2010/main" val="31706700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3E5AEA-97F9-4E40-A8FC-1579447AAEE0}" type="slidenum">
              <a:rPr lang="en-US" smtClean="0"/>
              <a:t>21</a:t>
            </a:fld>
            <a:endParaRPr lang="en-US"/>
          </a:p>
        </p:txBody>
      </p:sp>
    </p:spTree>
    <p:extLst>
      <p:ext uri="{BB962C8B-B14F-4D97-AF65-F5344CB8AC3E}">
        <p14:creationId xmlns:p14="http://schemas.microsoft.com/office/powerpoint/2010/main" val="21352851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3E5AEA-97F9-4E40-A8FC-1579447AAEE0}" type="slidenum">
              <a:rPr lang="en-US" smtClean="0"/>
              <a:t>31</a:t>
            </a:fld>
            <a:endParaRPr lang="en-US"/>
          </a:p>
        </p:txBody>
      </p:sp>
    </p:spTree>
    <p:extLst>
      <p:ext uri="{BB962C8B-B14F-4D97-AF65-F5344CB8AC3E}">
        <p14:creationId xmlns:p14="http://schemas.microsoft.com/office/powerpoint/2010/main" val="14671406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3E5AEA-97F9-4E40-A8FC-1579447AAEE0}" type="slidenum">
              <a:rPr lang="en-US" smtClean="0"/>
              <a:t>41</a:t>
            </a:fld>
            <a:endParaRPr lang="en-US"/>
          </a:p>
        </p:txBody>
      </p:sp>
    </p:spTree>
    <p:extLst>
      <p:ext uri="{BB962C8B-B14F-4D97-AF65-F5344CB8AC3E}">
        <p14:creationId xmlns:p14="http://schemas.microsoft.com/office/powerpoint/2010/main" val="6891406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3E5AEA-97F9-4E40-A8FC-1579447AAEE0}" type="slidenum">
              <a:rPr lang="en-US" smtClean="0"/>
              <a:t>47</a:t>
            </a:fld>
            <a:endParaRPr lang="en-US"/>
          </a:p>
        </p:txBody>
      </p:sp>
    </p:spTree>
    <p:extLst>
      <p:ext uri="{BB962C8B-B14F-4D97-AF65-F5344CB8AC3E}">
        <p14:creationId xmlns:p14="http://schemas.microsoft.com/office/powerpoint/2010/main" val="25866358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3E5AEA-97F9-4E40-A8FC-1579447AAEE0}" type="slidenum">
              <a:rPr lang="en-US" smtClean="0"/>
              <a:t>60</a:t>
            </a:fld>
            <a:endParaRPr lang="en-US"/>
          </a:p>
        </p:txBody>
      </p:sp>
    </p:spTree>
    <p:extLst>
      <p:ext uri="{BB962C8B-B14F-4D97-AF65-F5344CB8AC3E}">
        <p14:creationId xmlns:p14="http://schemas.microsoft.com/office/powerpoint/2010/main" val="33361051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3E5AEA-97F9-4E40-A8FC-1579447AAEE0}" type="slidenum">
              <a:rPr lang="en-US" smtClean="0"/>
              <a:t>69</a:t>
            </a:fld>
            <a:endParaRPr lang="en-US"/>
          </a:p>
        </p:txBody>
      </p:sp>
    </p:spTree>
    <p:extLst>
      <p:ext uri="{BB962C8B-B14F-4D97-AF65-F5344CB8AC3E}">
        <p14:creationId xmlns:p14="http://schemas.microsoft.com/office/powerpoint/2010/main" val="2422409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3E5AEA-97F9-4E40-A8FC-1579447AAEE0}" type="slidenum">
              <a:rPr lang="en-US" smtClean="0"/>
              <a:t>77</a:t>
            </a:fld>
            <a:endParaRPr lang="en-US"/>
          </a:p>
        </p:txBody>
      </p:sp>
    </p:spTree>
    <p:extLst>
      <p:ext uri="{BB962C8B-B14F-4D97-AF65-F5344CB8AC3E}">
        <p14:creationId xmlns:p14="http://schemas.microsoft.com/office/powerpoint/2010/main" val="8242766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A21220BB-1D1A-4B78-9C30-7ED1BAE35219}" type="datetime1">
              <a:rPr lang="en-US" smtClean="0"/>
              <a:t>5/5/2016</a:t>
            </a:fld>
            <a:endParaRPr lang="en-US"/>
          </a:p>
        </p:txBody>
      </p:sp>
      <p:sp>
        <p:nvSpPr>
          <p:cNvPr id="5" name="Footer Placeholder 4"/>
          <p:cNvSpPr>
            <a:spLocks noGrp="1"/>
          </p:cNvSpPr>
          <p:nvPr>
            <p:ph type="ftr" sz="quarter" idx="11"/>
          </p:nvPr>
        </p:nvSpPr>
        <p:spPr>
          <a:xfrm>
            <a:off x="1876424" y="5410201"/>
            <a:ext cx="5124886" cy="365125"/>
          </a:xfrm>
        </p:spPr>
        <p:txBody>
          <a:bodyPr/>
          <a:lstStyle/>
          <a:p>
            <a:endParaRPr lang="en-US"/>
          </a:p>
        </p:txBody>
      </p:sp>
      <p:sp>
        <p:nvSpPr>
          <p:cNvPr id="6" name="Slide Number Placeholder 5"/>
          <p:cNvSpPr>
            <a:spLocks noGrp="1"/>
          </p:cNvSpPr>
          <p:nvPr>
            <p:ph type="sldNum" sz="quarter" idx="12"/>
          </p:nvPr>
        </p:nvSpPr>
        <p:spPr>
          <a:xfrm>
            <a:off x="9896911" y="5410199"/>
            <a:ext cx="771089" cy="365125"/>
          </a:xfrm>
        </p:spPr>
        <p:txBody>
          <a:bodyPr/>
          <a:lstStyle/>
          <a:p>
            <a:fld id="{040D1648-8006-432F-82BD-6DE0F74D5FB1}" type="slidenum">
              <a:rPr lang="en-US" smtClean="0"/>
              <a:t>‹#›</a:t>
            </a:fld>
            <a:endParaRPr lang="en-US"/>
          </a:p>
        </p:txBody>
      </p:sp>
    </p:spTree>
    <p:extLst>
      <p:ext uri="{BB962C8B-B14F-4D97-AF65-F5344CB8AC3E}">
        <p14:creationId xmlns:p14="http://schemas.microsoft.com/office/powerpoint/2010/main" val="16369848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en-US" smtClean="0"/>
              <a:t>Click icon to add picture</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36BDBB-D68C-401E-B38C-E5AE5DFF5E16}" type="datetime1">
              <a:rPr lang="en-US" smtClean="0"/>
              <a:t>5/5/2016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40D1648-8006-432F-82BD-6DE0F74D5FB1}" type="slidenum">
              <a:rPr lang="en-US" smtClean="0"/>
              <a:t>‹#›</a:t>
            </a:fld>
            <a:endParaRPr lang="en-US"/>
          </a:p>
        </p:txBody>
      </p:sp>
    </p:spTree>
    <p:extLst>
      <p:ext uri="{BB962C8B-B14F-4D97-AF65-F5344CB8AC3E}">
        <p14:creationId xmlns:p14="http://schemas.microsoft.com/office/powerpoint/2010/main" val="42314002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en-US" smtClean="0"/>
              <a:t>Click to edit Master title style</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359D08D-EEE8-4D4F-8B4F-9232C3CCC9D1}" type="datetime1">
              <a:rPr lang="en-US" smtClean="0"/>
              <a:t>5/5/2016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40D1648-8006-432F-82BD-6DE0F74D5FB1}" type="slidenum">
              <a:rPr lang="en-US" smtClean="0"/>
              <a:t>‹#›</a:t>
            </a:fld>
            <a:endParaRPr lang="en-US"/>
          </a:p>
        </p:txBody>
      </p:sp>
    </p:spTree>
    <p:extLst>
      <p:ext uri="{BB962C8B-B14F-4D97-AF65-F5344CB8AC3E}">
        <p14:creationId xmlns:p14="http://schemas.microsoft.com/office/powerpoint/2010/main" val="6101922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037752-16F6-48EB-A8ED-B9DEB14FA582}" type="datetime1">
              <a:rPr lang="en-US" smtClean="0"/>
              <a:t>5/5/2016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40D1648-8006-432F-82BD-6DE0F74D5FB1}" type="slidenum">
              <a:rPr lang="en-US" smtClean="0"/>
              <a:t>‹#›</a:t>
            </a:fld>
            <a:endParaRPr lang="en-US"/>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1169049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en-US" smtClean="0"/>
              <a:t>Click to edit Master title style</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574A843-F15A-49B0-8652-265D4924705F}" type="datetime1">
              <a:rPr lang="en-US" smtClean="0"/>
              <a:t>5/5/2016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40D1648-8006-432F-82BD-6DE0F74D5FB1}" type="slidenum">
              <a:rPr lang="en-US" smtClean="0"/>
              <a:t>‹#›</a:t>
            </a:fld>
            <a:endParaRPr lang="en-US"/>
          </a:p>
        </p:txBody>
      </p:sp>
    </p:spTree>
    <p:extLst>
      <p:ext uri="{BB962C8B-B14F-4D97-AF65-F5344CB8AC3E}">
        <p14:creationId xmlns:p14="http://schemas.microsoft.com/office/powerpoint/2010/main" val="10025244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DF4EC647-A755-4DBA-8F2D-1CB46742961C}" type="datetime1">
              <a:rPr lang="en-US" smtClean="0"/>
              <a:t>5/5/2016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40D1648-8006-432F-82BD-6DE0F74D5FB1}" type="slidenum">
              <a:rPr lang="en-US" smtClean="0"/>
              <a:t>‹#›</a:t>
            </a:fld>
            <a:endParaRPr lang="en-US"/>
          </a:p>
        </p:txBody>
      </p:sp>
    </p:spTree>
    <p:extLst>
      <p:ext uri="{BB962C8B-B14F-4D97-AF65-F5344CB8AC3E}">
        <p14:creationId xmlns:p14="http://schemas.microsoft.com/office/powerpoint/2010/main" val="27024789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smtClean="0"/>
              <a:t>Click icon to add picture</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smtClean="0"/>
              <a:t>Click icon to add picture</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smtClean="0"/>
              <a:t>Click icon to add picture</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4946D74A-41C7-4699-9F75-F571562CDC2F}" type="datetime1">
              <a:rPr lang="en-US" smtClean="0"/>
              <a:t>5/5/2016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40D1648-8006-432F-82BD-6DE0F74D5FB1}" type="slidenum">
              <a:rPr lang="en-US" smtClean="0"/>
              <a:t>‹#›</a:t>
            </a:fld>
            <a:endParaRPr lang="en-US"/>
          </a:p>
        </p:txBody>
      </p:sp>
    </p:spTree>
    <p:extLst>
      <p:ext uri="{BB962C8B-B14F-4D97-AF65-F5344CB8AC3E}">
        <p14:creationId xmlns:p14="http://schemas.microsoft.com/office/powerpoint/2010/main" val="30401817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958EB9F-4FA2-4570-8B32-E3F21EA23871}" type="datetime1">
              <a:rPr lang="en-US" smtClean="0"/>
              <a:t>5/5/2016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0D1648-8006-432F-82BD-6DE0F74D5FB1}" type="slidenum">
              <a:rPr lang="en-US" smtClean="0"/>
              <a:t>‹#›</a:t>
            </a:fld>
            <a:endParaRPr lang="en-US"/>
          </a:p>
        </p:txBody>
      </p:sp>
    </p:spTree>
    <p:extLst>
      <p:ext uri="{BB962C8B-B14F-4D97-AF65-F5344CB8AC3E}">
        <p14:creationId xmlns:p14="http://schemas.microsoft.com/office/powerpoint/2010/main" val="42407569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4808756-2F5E-4E6C-925F-BA0E10278A05}" type="datetime1">
              <a:rPr lang="en-US" smtClean="0"/>
              <a:t>5/5/2016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0D1648-8006-432F-82BD-6DE0F74D5FB1}" type="slidenum">
              <a:rPr lang="en-US" smtClean="0"/>
              <a:t>‹#›</a:t>
            </a:fld>
            <a:endParaRPr lang="en-US"/>
          </a:p>
        </p:txBody>
      </p:sp>
    </p:spTree>
    <p:extLst>
      <p:ext uri="{BB962C8B-B14F-4D97-AF65-F5344CB8AC3E}">
        <p14:creationId xmlns:p14="http://schemas.microsoft.com/office/powerpoint/2010/main" val="552278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C3649E4-3751-4F7B-BC25-21E058278ABC}" type="datetime1">
              <a:rPr lang="en-US" smtClean="0"/>
              <a:t>5/5/2016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0D1648-8006-432F-82BD-6DE0F74D5FB1}" type="slidenum">
              <a:rPr lang="en-US" smtClean="0"/>
              <a:t>‹#›</a:t>
            </a:fld>
            <a:endParaRPr lang="en-US"/>
          </a:p>
        </p:txBody>
      </p:sp>
    </p:spTree>
    <p:extLst>
      <p:ext uri="{BB962C8B-B14F-4D97-AF65-F5344CB8AC3E}">
        <p14:creationId xmlns:p14="http://schemas.microsoft.com/office/powerpoint/2010/main" val="6584776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AABFA0E-D5A0-48A0-B11A-64CB00E505CE}" type="datetime1">
              <a:rPr lang="en-US" smtClean="0"/>
              <a:t>5/5/2016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0D1648-8006-432F-82BD-6DE0F74D5FB1}" type="slidenum">
              <a:rPr lang="en-US" smtClean="0"/>
              <a:t>‹#›</a:t>
            </a:fld>
            <a:endParaRPr lang="en-US"/>
          </a:p>
        </p:txBody>
      </p:sp>
    </p:spTree>
    <p:extLst>
      <p:ext uri="{BB962C8B-B14F-4D97-AF65-F5344CB8AC3E}">
        <p14:creationId xmlns:p14="http://schemas.microsoft.com/office/powerpoint/2010/main" val="13227089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6500AF6C-2851-480C-84DC-E8761F642A65}" type="datetime1">
              <a:rPr lang="en-US" smtClean="0"/>
              <a:t>5/5/2016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40D1648-8006-432F-82BD-6DE0F74D5FB1}" type="slidenum">
              <a:rPr lang="en-US" smtClean="0"/>
              <a:t>‹#›</a:t>
            </a:fld>
            <a:endParaRPr lang="en-US"/>
          </a:p>
        </p:txBody>
      </p:sp>
    </p:spTree>
    <p:extLst>
      <p:ext uri="{BB962C8B-B14F-4D97-AF65-F5344CB8AC3E}">
        <p14:creationId xmlns:p14="http://schemas.microsoft.com/office/powerpoint/2010/main" val="1217343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41410" y="3073397"/>
            <a:ext cx="4878391" cy="27178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3073397"/>
            <a:ext cx="4875210" cy="27178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53A346FD-0238-4EDE-9FA0-CF3D32B90331}" type="datetime1">
              <a:rPr lang="en-US" smtClean="0"/>
              <a:t>5/5/2016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40D1648-8006-432F-82BD-6DE0F74D5FB1}" type="slidenum">
              <a:rPr lang="en-US" smtClean="0"/>
              <a:t>‹#›</a:t>
            </a:fld>
            <a:endParaRPr lang="en-US"/>
          </a:p>
        </p:txBody>
      </p:sp>
    </p:spTree>
    <p:extLst>
      <p:ext uri="{BB962C8B-B14F-4D97-AF65-F5344CB8AC3E}">
        <p14:creationId xmlns:p14="http://schemas.microsoft.com/office/powerpoint/2010/main" val="30076254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F8B4C917-AF71-4610-AEB9-F347EE340F0B}" type="datetime1">
              <a:rPr lang="en-US" smtClean="0"/>
              <a:t>5/5/2016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40D1648-8006-432F-82BD-6DE0F74D5FB1}" type="slidenum">
              <a:rPr lang="en-US" smtClean="0"/>
              <a:t>‹#›</a:t>
            </a:fld>
            <a:endParaRPr lang="en-US"/>
          </a:p>
        </p:txBody>
      </p:sp>
    </p:spTree>
    <p:extLst>
      <p:ext uri="{BB962C8B-B14F-4D97-AF65-F5344CB8AC3E}">
        <p14:creationId xmlns:p14="http://schemas.microsoft.com/office/powerpoint/2010/main" val="15924865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97D14B-AF95-4D5C-84BE-F15D7F670AC9}" type="datetime1">
              <a:rPr lang="en-US" smtClean="0"/>
              <a:t>5/5/2016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40D1648-8006-432F-82BD-6DE0F74D5FB1}" type="slidenum">
              <a:rPr lang="en-US" smtClean="0"/>
              <a:t>‹#›</a:t>
            </a:fld>
            <a:endParaRPr lang="en-US"/>
          </a:p>
        </p:txBody>
      </p:sp>
    </p:spTree>
    <p:extLst>
      <p:ext uri="{BB962C8B-B14F-4D97-AF65-F5344CB8AC3E}">
        <p14:creationId xmlns:p14="http://schemas.microsoft.com/office/powerpoint/2010/main" val="39162718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EE10F30-56F7-450B-B169-F63208D1BAF1}" type="datetime1">
              <a:rPr lang="en-US" smtClean="0"/>
              <a:t>5/5/2016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40D1648-8006-432F-82BD-6DE0F74D5FB1}" type="slidenum">
              <a:rPr lang="en-US" smtClean="0"/>
              <a:t>‹#›</a:t>
            </a:fld>
            <a:endParaRPr lang="en-US"/>
          </a:p>
        </p:txBody>
      </p:sp>
    </p:spTree>
    <p:extLst>
      <p:ext uri="{BB962C8B-B14F-4D97-AF65-F5344CB8AC3E}">
        <p14:creationId xmlns:p14="http://schemas.microsoft.com/office/powerpoint/2010/main" val="11417247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4B68035-17BE-4669-AB42-8ECB169708CE}" type="datetime1">
              <a:rPr lang="en-US" smtClean="0"/>
              <a:t>5/5/2016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40D1648-8006-432F-82BD-6DE0F74D5FB1}" type="slidenum">
              <a:rPr lang="en-US" smtClean="0"/>
              <a:t>‹#›</a:t>
            </a:fld>
            <a:endParaRPr lang="en-US"/>
          </a:p>
        </p:txBody>
      </p:sp>
    </p:spTree>
    <p:extLst>
      <p:ext uri="{BB962C8B-B14F-4D97-AF65-F5344CB8AC3E}">
        <p14:creationId xmlns:p14="http://schemas.microsoft.com/office/powerpoint/2010/main" val="35514363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8" name="Group 7"/>
          <p:cNvGrpSpPr/>
          <p:nvPr/>
        </p:nvGrpSpPr>
        <p:grpSpPr>
          <a:xfrm>
            <a:off x="-14288" y="0"/>
            <a:ext cx="12053888"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227300F-DA6F-49D3-B7C2-DB90D8E18E96}" type="datetime1">
              <a:rPr lang="en-US" smtClean="0"/>
              <a:t>5/5/2016</a:t>
            </a:fld>
            <a:endParaRPr lang="en-US"/>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040D1648-8006-432F-82BD-6DE0F74D5FB1}" type="slidenum">
              <a:rPr lang="en-US" smtClean="0"/>
              <a:t>‹#›</a:t>
            </a:fld>
            <a:endParaRPr lang="en-US"/>
          </a:p>
        </p:txBody>
      </p:sp>
    </p:spTree>
    <p:extLst>
      <p:ext uri="{BB962C8B-B14F-4D97-AF65-F5344CB8AC3E}">
        <p14:creationId xmlns:p14="http://schemas.microsoft.com/office/powerpoint/2010/main" val="1008378420"/>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hf hdr="0" ftr="0" dt="0"/>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87.PNG"/><Relationship Id="rId1" Type="http://schemas.openxmlformats.org/officeDocument/2006/relationships/slideLayout" Target="../slideLayouts/slideLayout2.xml"/><Relationship Id="rId4" Type="http://schemas.openxmlformats.org/officeDocument/2006/relationships/image" Target="../media/image93.png"/></Relationships>
</file>

<file path=ppt/slides/_rels/slide101.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2.xml"/><Relationship Id="rId4" Type="http://schemas.openxmlformats.org/officeDocument/2006/relationships/image" Target="../media/image96.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slideLayout" Target="../slideLayouts/slideLayout2.xml"/><Relationship Id="rId5" Type="http://schemas.openxmlformats.org/officeDocument/2006/relationships/image" Target="../media/image100.png"/><Relationship Id="rId4" Type="http://schemas.openxmlformats.org/officeDocument/2006/relationships/image" Target="../media/image99.png"/></Relationships>
</file>

<file path=ppt/slides/_rels/slide106.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3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 Id="rId5" Type="http://schemas.openxmlformats.org/officeDocument/2006/relationships/image" Target="../media/image49.png"/><Relationship Id="rId4" Type="http://schemas.openxmlformats.org/officeDocument/2006/relationships/image" Target="../media/image48.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 Id="rId5" Type="http://schemas.openxmlformats.org/officeDocument/2006/relationships/image" Target="../media/image62.png"/><Relationship Id="rId4" Type="http://schemas.openxmlformats.org/officeDocument/2006/relationships/image" Target="../media/image61.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 Id="rId5" Type="http://schemas.openxmlformats.org/officeDocument/2006/relationships/image" Target="../media/image68.png"/><Relationship Id="rId4" Type="http://schemas.openxmlformats.org/officeDocument/2006/relationships/image" Target="../media/image67.png"/></Relationships>
</file>

<file path=ppt/slides/_rels/slide66.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2.xml"/><Relationship Id="rId5" Type="http://schemas.openxmlformats.org/officeDocument/2006/relationships/image" Target="../media/image73.png"/><Relationship Id="rId4" Type="http://schemas.openxmlformats.org/officeDocument/2006/relationships/image" Target="../media/image72.png"/></Relationships>
</file>

<file path=ppt/slides/_rels/slide7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2.xml"/><Relationship Id="rId5" Type="http://schemas.openxmlformats.org/officeDocument/2006/relationships/image" Target="../media/image77.png"/><Relationship Id="rId4" Type="http://schemas.openxmlformats.org/officeDocument/2006/relationships/image" Target="../media/image76.png"/></Relationships>
</file>

<file path=ppt/slides/_rels/slide74.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80.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2.xml"/><Relationship Id="rId5" Type="http://schemas.openxmlformats.org/officeDocument/2006/relationships/image" Target="../media/image83.png"/><Relationship Id="rId4" Type="http://schemas.openxmlformats.org/officeDocument/2006/relationships/image" Target="../media/image82.png"/></Relationships>
</file>

<file path=ppt/slides/_rels/slide8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8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2.xml"/><Relationship Id="rId4" Type="http://schemas.openxmlformats.org/officeDocument/2006/relationships/image" Target="../media/image87.PNG"/></Relationships>
</file>

<file path=ppt/slides/_rels/slide97.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2.xml"/><Relationship Id="rId4" Type="http://schemas.openxmlformats.org/officeDocument/2006/relationships/image" Target="../media/image87.PNG"/></Relationships>
</file>

<file path=ppt/slides/_rels/slide99.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chemeClr val="bg1"/>
                </a:solidFill>
              </a:rPr>
              <a:t>EECT 121 – Circuit Analysis</a:t>
            </a:r>
            <a:endParaRPr lang="en-US" dirty="0">
              <a:solidFill>
                <a:schemeClr val="bg1"/>
              </a:solidFill>
            </a:endParaRPr>
          </a:p>
        </p:txBody>
      </p:sp>
      <p:sp>
        <p:nvSpPr>
          <p:cNvPr id="3" name="Subtitle 2"/>
          <p:cNvSpPr>
            <a:spLocks noGrp="1"/>
          </p:cNvSpPr>
          <p:nvPr>
            <p:ph type="subTitle" idx="1"/>
          </p:nvPr>
        </p:nvSpPr>
        <p:spPr/>
        <p:txBody>
          <a:bodyPr/>
          <a:lstStyle/>
          <a:p>
            <a:r>
              <a:rPr lang="en-US" dirty="0" smtClean="0">
                <a:solidFill>
                  <a:schemeClr val="bg1"/>
                </a:solidFill>
              </a:rPr>
              <a:t>Spring 2016</a:t>
            </a:r>
          </a:p>
          <a:p>
            <a:r>
              <a:rPr lang="en-US" dirty="0" smtClean="0">
                <a:solidFill>
                  <a:schemeClr val="bg1"/>
                </a:solidFill>
              </a:rPr>
              <a:t>By: Ivan Cervantes</a:t>
            </a:r>
          </a:p>
          <a:p>
            <a:r>
              <a:rPr lang="en-US" dirty="0" smtClean="0">
                <a:solidFill>
                  <a:schemeClr val="bg1"/>
                </a:solidFill>
              </a:rPr>
              <a:t>Instructors: Andrew bell</a:t>
            </a:r>
            <a:endParaRPr lang="en-US" dirty="0">
              <a:solidFill>
                <a:schemeClr val="bg1"/>
              </a:solidFill>
            </a:endParaRPr>
          </a:p>
        </p:txBody>
      </p:sp>
      <p:sp>
        <p:nvSpPr>
          <p:cNvPr id="4" name="Slide Number Placeholder 3"/>
          <p:cNvSpPr>
            <a:spLocks noGrp="1"/>
          </p:cNvSpPr>
          <p:nvPr>
            <p:ph type="sldNum" sz="quarter" idx="12"/>
          </p:nvPr>
        </p:nvSpPr>
        <p:spPr>
          <a:xfrm>
            <a:off x="9896910" y="6492875"/>
            <a:ext cx="771089" cy="365125"/>
          </a:xfrm>
        </p:spPr>
        <p:txBody>
          <a:bodyPr/>
          <a:lstStyle/>
          <a:p>
            <a:fld id="{040D1648-8006-432F-82BD-6DE0F74D5FB1}" type="slidenum">
              <a:rPr lang="en-US" smtClean="0"/>
              <a:t>1</a:t>
            </a:fld>
            <a:endParaRPr lang="en-US"/>
          </a:p>
        </p:txBody>
      </p:sp>
    </p:spTree>
    <p:extLst>
      <p:ext uri="{BB962C8B-B14F-4D97-AF65-F5344CB8AC3E}">
        <p14:creationId xmlns:p14="http://schemas.microsoft.com/office/powerpoint/2010/main" val="2051170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Conclusion:</a:t>
            </a:r>
            <a:endParaRPr lang="en-US" dirty="0">
              <a:solidFill>
                <a:schemeClr val="bg1"/>
              </a:solidFill>
            </a:endParaRPr>
          </a:p>
        </p:txBody>
      </p:sp>
      <p:sp>
        <p:nvSpPr>
          <p:cNvPr id="3" name="Content Placeholder 2"/>
          <p:cNvSpPr>
            <a:spLocks noGrp="1"/>
          </p:cNvSpPr>
          <p:nvPr>
            <p:ph idx="1"/>
          </p:nvPr>
        </p:nvSpPr>
        <p:spPr/>
        <p:txBody>
          <a:bodyPr/>
          <a:lstStyle/>
          <a:p>
            <a:r>
              <a:rPr lang="en-US" dirty="0" smtClean="0">
                <a:solidFill>
                  <a:schemeClr val="bg1"/>
                </a:solidFill>
              </a:rPr>
              <a:t>I learned how to edit charts in excel and refreshed my memory on oscilloscopes and function generators.</a:t>
            </a:r>
          </a:p>
          <a:p>
            <a:r>
              <a:rPr lang="en-US" dirty="0" smtClean="0">
                <a:solidFill>
                  <a:schemeClr val="bg1"/>
                </a:solidFill>
              </a:rPr>
              <a:t>dB = 20*log(Vin/</a:t>
            </a:r>
            <a:r>
              <a:rPr lang="en-US" dirty="0" err="1" smtClean="0">
                <a:solidFill>
                  <a:schemeClr val="bg1"/>
                </a:solidFill>
              </a:rPr>
              <a:t>Vout</a:t>
            </a:r>
            <a:r>
              <a:rPr lang="en-US" smtClean="0">
                <a:solidFill>
                  <a:schemeClr val="bg1"/>
                </a:solidFill>
              </a:rPr>
              <a:t>)</a:t>
            </a:r>
            <a:endParaRPr lang="en-US" dirty="0">
              <a:solidFill>
                <a:schemeClr val="bg1"/>
              </a:solidFill>
            </a:endParaRP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10</a:t>
            </a:fld>
            <a:endParaRPr lang="en-US" dirty="0"/>
          </a:p>
        </p:txBody>
      </p:sp>
    </p:spTree>
    <p:extLst>
      <p:ext uri="{BB962C8B-B14F-4D97-AF65-F5344CB8AC3E}">
        <p14:creationId xmlns:p14="http://schemas.microsoft.com/office/powerpoint/2010/main" val="1425360229"/>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chemeClr val="bg1"/>
                </a:solidFill>
              </a:rPr>
              <a:t>Data/Lab </a:t>
            </a:r>
            <a:r>
              <a:rPr lang="en-US" dirty="0" smtClean="0">
                <a:solidFill>
                  <a:schemeClr val="bg1"/>
                </a:solidFill>
              </a:rPr>
              <a:t>Results/Simulations/Schematics:</a:t>
            </a:r>
            <a:r>
              <a:rPr lang="en-US" dirty="0">
                <a:solidFill>
                  <a:schemeClr val="bg1"/>
                </a:solidFill>
              </a:rPr>
              <a:t/>
            </a:r>
            <a:br>
              <a:rPr lang="en-US" dirty="0">
                <a:solidFill>
                  <a:schemeClr val="bg1"/>
                </a:solidFill>
              </a:rPr>
            </a:br>
            <a:endParaRPr lang="en-US" dirty="0">
              <a:solidFill>
                <a:schemeClr val="bg1"/>
              </a:solidFill>
            </a:endParaRPr>
          </a:p>
        </p:txBody>
      </p:sp>
      <p:sp>
        <p:nvSpPr>
          <p:cNvPr id="8" name="Slide Number Placeholder 7"/>
          <p:cNvSpPr>
            <a:spLocks noGrp="1"/>
          </p:cNvSpPr>
          <p:nvPr>
            <p:ph type="sldNum" sz="quarter" idx="12"/>
          </p:nvPr>
        </p:nvSpPr>
        <p:spPr>
          <a:xfrm>
            <a:off x="10276322" y="6492875"/>
            <a:ext cx="771089" cy="365125"/>
          </a:xfrm>
        </p:spPr>
        <p:txBody>
          <a:bodyPr/>
          <a:lstStyle/>
          <a:p>
            <a:fld id="{040D1648-8006-432F-82BD-6DE0F74D5FB1}" type="slidenum">
              <a:rPr lang="en-US" smtClean="0"/>
              <a:t>100</a:t>
            </a:fld>
            <a:endParaRPr lang="en-US"/>
          </a:p>
        </p:txBody>
      </p:sp>
      <p:pic>
        <p:nvPicPr>
          <p:cNvPr id="13" name="Picture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031" y="4568444"/>
            <a:ext cx="4601217" cy="895475"/>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46819" y="1542120"/>
            <a:ext cx="5650753" cy="4606873"/>
          </a:xfrm>
          <a:prstGeom prst="rect">
            <a:avLst/>
          </a:prstGeom>
        </p:spPr>
      </p:pic>
      <p:pic>
        <p:nvPicPr>
          <p:cNvPr id="7" name="Picture 6"/>
          <p:cNvPicPr>
            <a:picLocks noChangeAspect="1"/>
          </p:cNvPicPr>
          <p:nvPr/>
        </p:nvPicPr>
        <p:blipFill>
          <a:blip r:embed="rId4"/>
          <a:stretch>
            <a:fillRect/>
          </a:stretch>
        </p:blipFill>
        <p:spPr>
          <a:xfrm>
            <a:off x="1775642" y="1691272"/>
            <a:ext cx="2090506" cy="2602467"/>
          </a:xfrm>
          <a:prstGeom prst="rect">
            <a:avLst/>
          </a:prstGeom>
        </p:spPr>
      </p:pic>
    </p:spTree>
    <p:extLst>
      <p:ext uri="{BB962C8B-B14F-4D97-AF65-F5344CB8AC3E}">
        <p14:creationId xmlns:p14="http://schemas.microsoft.com/office/powerpoint/2010/main" val="2088272005"/>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chemeClr val="bg1"/>
                </a:solidFill>
              </a:rPr>
              <a:t>Data/Lab </a:t>
            </a:r>
            <a:r>
              <a:rPr lang="en-US" dirty="0" smtClean="0">
                <a:solidFill>
                  <a:schemeClr val="bg1"/>
                </a:solidFill>
              </a:rPr>
              <a:t>Results/Simulations/Schematics:</a:t>
            </a:r>
            <a:r>
              <a:rPr lang="en-US" dirty="0">
                <a:solidFill>
                  <a:schemeClr val="bg1"/>
                </a:solidFill>
              </a:rPr>
              <a:t/>
            </a:r>
            <a:br>
              <a:rPr lang="en-US" dirty="0">
                <a:solidFill>
                  <a:schemeClr val="bg1"/>
                </a:solidFill>
              </a:rPr>
            </a:br>
            <a:endParaRPr lang="en-US" dirty="0">
              <a:solidFill>
                <a:schemeClr val="bg1"/>
              </a:solidFill>
            </a:endParaRPr>
          </a:p>
        </p:txBody>
      </p:sp>
      <p:sp>
        <p:nvSpPr>
          <p:cNvPr id="8" name="Slide Number Placeholder 7"/>
          <p:cNvSpPr>
            <a:spLocks noGrp="1"/>
          </p:cNvSpPr>
          <p:nvPr>
            <p:ph type="sldNum" sz="quarter" idx="12"/>
          </p:nvPr>
        </p:nvSpPr>
        <p:spPr>
          <a:xfrm>
            <a:off x="10276322" y="6492875"/>
            <a:ext cx="771089" cy="365125"/>
          </a:xfrm>
        </p:spPr>
        <p:txBody>
          <a:bodyPr/>
          <a:lstStyle/>
          <a:p>
            <a:fld id="{040D1648-8006-432F-82BD-6DE0F74D5FB1}" type="slidenum">
              <a:rPr lang="en-US" smtClean="0"/>
              <a:t>101</a:t>
            </a:fld>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17349" y="1721625"/>
            <a:ext cx="5410486" cy="4438543"/>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0784" y="1721625"/>
            <a:ext cx="5526458" cy="2685172"/>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5299" y="4919271"/>
            <a:ext cx="4677428" cy="1181265"/>
          </a:xfrm>
          <a:prstGeom prst="rect">
            <a:avLst/>
          </a:prstGeom>
        </p:spPr>
      </p:pic>
    </p:spTree>
    <p:extLst>
      <p:ext uri="{BB962C8B-B14F-4D97-AF65-F5344CB8AC3E}">
        <p14:creationId xmlns:p14="http://schemas.microsoft.com/office/powerpoint/2010/main" val="1801243708"/>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Troubleshooting:</a:t>
            </a:r>
            <a:endParaRPr lang="en-US" dirty="0">
              <a:solidFill>
                <a:schemeClr val="bg1"/>
              </a:solidFill>
            </a:endParaRPr>
          </a:p>
        </p:txBody>
      </p:sp>
      <p:sp>
        <p:nvSpPr>
          <p:cNvPr id="3" name="Content Placeholder 2"/>
          <p:cNvSpPr>
            <a:spLocks noGrp="1"/>
          </p:cNvSpPr>
          <p:nvPr>
            <p:ph idx="1"/>
          </p:nvPr>
        </p:nvSpPr>
        <p:spPr/>
        <p:txBody>
          <a:bodyPr/>
          <a:lstStyle/>
          <a:p>
            <a:r>
              <a:rPr lang="en-US" dirty="0" smtClean="0">
                <a:solidFill>
                  <a:schemeClr val="bg1"/>
                </a:solidFill>
              </a:rPr>
              <a:t>We had trouble with the AC analysis of the band-pass schematic. We were using Multisim 14 and although the analysis was not wrong, it was not formatted to our liking. The phase shift was not wrapping. To fix this, we switched to Multisim 13 since it wrapped the phase shift automatically</a:t>
            </a:r>
            <a:endParaRPr lang="en-US" dirty="0">
              <a:solidFill>
                <a:schemeClr val="bg1"/>
              </a:solidFill>
            </a:endParaRP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102</a:t>
            </a:fld>
            <a:endParaRPr lang="en-US" dirty="0"/>
          </a:p>
        </p:txBody>
      </p:sp>
    </p:spTree>
    <p:extLst>
      <p:ext uri="{BB962C8B-B14F-4D97-AF65-F5344CB8AC3E}">
        <p14:creationId xmlns:p14="http://schemas.microsoft.com/office/powerpoint/2010/main" val="832123808"/>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Conclusion:</a:t>
            </a:r>
            <a:endParaRPr lang="en-US" dirty="0">
              <a:solidFill>
                <a:schemeClr val="bg1"/>
              </a:solidFill>
            </a:endParaRPr>
          </a:p>
        </p:txBody>
      </p:sp>
      <p:sp>
        <p:nvSpPr>
          <p:cNvPr id="3" name="Content Placeholder 2"/>
          <p:cNvSpPr>
            <a:spLocks noGrp="1"/>
          </p:cNvSpPr>
          <p:nvPr>
            <p:ph idx="1"/>
          </p:nvPr>
        </p:nvSpPr>
        <p:spPr/>
        <p:txBody>
          <a:bodyPr/>
          <a:lstStyle/>
          <a:p>
            <a:r>
              <a:rPr lang="en-US" dirty="0" smtClean="0">
                <a:solidFill>
                  <a:schemeClr val="bg1"/>
                </a:solidFill>
              </a:rPr>
              <a:t>Due to the short amount of class time, we were unable to build physical circuits of the schematics we designed. We learned how to filter amplifiers in different formats and how to calculate the values for the filters.</a:t>
            </a:r>
            <a:endParaRPr lang="en-US" dirty="0" smtClean="0">
              <a:solidFill>
                <a:schemeClr val="bg1"/>
              </a:solidFill>
            </a:endParaRP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103</a:t>
            </a:fld>
            <a:endParaRPr lang="en-US" dirty="0"/>
          </a:p>
        </p:txBody>
      </p:sp>
    </p:spTree>
    <p:extLst>
      <p:ext uri="{BB962C8B-B14F-4D97-AF65-F5344CB8AC3E}">
        <p14:creationId xmlns:p14="http://schemas.microsoft.com/office/powerpoint/2010/main" val="2518718020"/>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700" y="1933971"/>
            <a:ext cx="9751711" cy="3359924"/>
          </a:xfrm>
        </p:spPr>
        <p:txBody>
          <a:bodyPr>
            <a:normAutofit/>
          </a:bodyPr>
          <a:lstStyle/>
          <a:p>
            <a:pPr algn="ctr"/>
            <a:r>
              <a:rPr lang="en-US" sz="7200" dirty="0" smtClean="0">
                <a:solidFill>
                  <a:schemeClr val="bg1"/>
                </a:solidFill>
              </a:rPr>
              <a:t>Other Work</a:t>
            </a:r>
            <a:endParaRPr lang="en-US" sz="7200" dirty="0">
              <a:solidFill>
                <a:schemeClr val="bg1"/>
              </a:solidFill>
            </a:endParaRP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104</a:t>
            </a:fld>
            <a:endParaRPr lang="en-US" dirty="0"/>
          </a:p>
        </p:txBody>
      </p:sp>
    </p:spTree>
    <p:extLst>
      <p:ext uri="{BB962C8B-B14F-4D97-AF65-F5344CB8AC3E}">
        <p14:creationId xmlns:p14="http://schemas.microsoft.com/office/powerpoint/2010/main" val="2276102349"/>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Review 1 part a</a:t>
            </a:r>
            <a:r>
              <a:rPr lang="en-US" dirty="0">
                <a:solidFill>
                  <a:schemeClr val="bg1"/>
                </a:solidFill>
              </a:rPr>
              <a:t/>
            </a:r>
            <a:br>
              <a:rPr lang="en-US" dirty="0">
                <a:solidFill>
                  <a:schemeClr val="bg1"/>
                </a:solidFill>
              </a:rPr>
            </a:br>
            <a:endParaRPr lang="en-US" dirty="0">
              <a:solidFill>
                <a:schemeClr val="bg1"/>
              </a:solidFill>
            </a:endParaRPr>
          </a:p>
        </p:txBody>
      </p:sp>
      <p:sp>
        <p:nvSpPr>
          <p:cNvPr id="8" name="Slide Number Placeholder 7"/>
          <p:cNvSpPr>
            <a:spLocks noGrp="1"/>
          </p:cNvSpPr>
          <p:nvPr>
            <p:ph type="sldNum" sz="quarter" idx="12"/>
          </p:nvPr>
        </p:nvSpPr>
        <p:spPr>
          <a:xfrm>
            <a:off x="10276322" y="6492875"/>
            <a:ext cx="771089" cy="365125"/>
          </a:xfrm>
        </p:spPr>
        <p:txBody>
          <a:bodyPr/>
          <a:lstStyle/>
          <a:p>
            <a:fld id="{040D1648-8006-432F-82BD-6DE0F74D5FB1}" type="slidenum">
              <a:rPr lang="en-US" smtClean="0"/>
              <a:t>105</a:t>
            </a:fld>
            <a:endParaRPr lang="en-US"/>
          </a:p>
        </p:txBody>
      </p:sp>
      <p:pic>
        <p:nvPicPr>
          <p:cNvPr id="3" name="Picture 2"/>
          <p:cNvPicPr>
            <a:picLocks noChangeAspect="1"/>
          </p:cNvPicPr>
          <p:nvPr/>
        </p:nvPicPr>
        <p:blipFill>
          <a:blip r:embed="rId2"/>
          <a:stretch>
            <a:fillRect/>
          </a:stretch>
        </p:blipFill>
        <p:spPr>
          <a:xfrm>
            <a:off x="256799" y="1548608"/>
            <a:ext cx="6692566" cy="4241219"/>
          </a:xfrm>
          <a:prstGeom prst="rect">
            <a:avLst/>
          </a:prstGeom>
        </p:spPr>
      </p:pic>
      <p:pic>
        <p:nvPicPr>
          <p:cNvPr id="9" name="Picture 8"/>
          <p:cNvPicPr>
            <a:picLocks noChangeAspect="1"/>
          </p:cNvPicPr>
          <p:nvPr/>
        </p:nvPicPr>
        <p:blipFill>
          <a:blip r:embed="rId3"/>
          <a:stretch>
            <a:fillRect/>
          </a:stretch>
        </p:blipFill>
        <p:spPr>
          <a:xfrm>
            <a:off x="7025440" y="1624371"/>
            <a:ext cx="5086350" cy="2190750"/>
          </a:xfrm>
          <a:prstGeom prst="rect">
            <a:avLst/>
          </a:prstGeom>
        </p:spPr>
      </p:pic>
      <p:pic>
        <p:nvPicPr>
          <p:cNvPr id="10" name="Picture 9"/>
          <p:cNvPicPr>
            <a:picLocks noChangeAspect="1"/>
          </p:cNvPicPr>
          <p:nvPr/>
        </p:nvPicPr>
        <p:blipFill>
          <a:blip r:embed="rId4"/>
          <a:stretch>
            <a:fillRect/>
          </a:stretch>
        </p:blipFill>
        <p:spPr>
          <a:xfrm>
            <a:off x="8702619" y="2719746"/>
            <a:ext cx="3147406" cy="2257759"/>
          </a:xfrm>
          <a:prstGeom prst="rect">
            <a:avLst/>
          </a:prstGeom>
        </p:spPr>
      </p:pic>
      <p:pic>
        <p:nvPicPr>
          <p:cNvPr id="11" name="Picture 10"/>
          <p:cNvPicPr>
            <a:picLocks noChangeAspect="1"/>
          </p:cNvPicPr>
          <p:nvPr/>
        </p:nvPicPr>
        <p:blipFill>
          <a:blip r:embed="rId5"/>
          <a:stretch>
            <a:fillRect/>
          </a:stretch>
        </p:blipFill>
        <p:spPr>
          <a:xfrm>
            <a:off x="6645219" y="3887961"/>
            <a:ext cx="2057400" cy="1714500"/>
          </a:xfrm>
          <a:prstGeom prst="rect">
            <a:avLst/>
          </a:prstGeom>
        </p:spPr>
      </p:pic>
    </p:spTree>
    <p:extLst>
      <p:ext uri="{BB962C8B-B14F-4D97-AF65-F5344CB8AC3E}">
        <p14:creationId xmlns:p14="http://schemas.microsoft.com/office/powerpoint/2010/main" val="4025169072"/>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Lecture 3 slide 20</a:t>
            </a:r>
            <a:endParaRPr lang="en-US" dirty="0">
              <a:solidFill>
                <a:schemeClr val="bg1"/>
              </a:solidFill>
            </a:endParaRPr>
          </a:p>
        </p:txBody>
      </p:sp>
      <p:sp>
        <p:nvSpPr>
          <p:cNvPr id="8" name="Slide Number Placeholder 7"/>
          <p:cNvSpPr>
            <a:spLocks noGrp="1"/>
          </p:cNvSpPr>
          <p:nvPr>
            <p:ph type="sldNum" sz="quarter" idx="12"/>
          </p:nvPr>
        </p:nvSpPr>
        <p:spPr>
          <a:xfrm>
            <a:off x="10276322" y="6492875"/>
            <a:ext cx="771089" cy="365125"/>
          </a:xfrm>
        </p:spPr>
        <p:txBody>
          <a:bodyPr/>
          <a:lstStyle/>
          <a:p>
            <a:fld id="{040D1648-8006-432F-82BD-6DE0F74D5FB1}" type="slidenum">
              <a:rPr lang="en-US" smtClean="0"/>
              <a:t>106</a:t>
            </a:fld>
            <a:endParaRPr lang="en-US"/>
          </a:p>
        </p:txBody>
      </p:sp>
      <p:pic>
        <p:nvPicPr>
          <p:cNvPr id="7" name="Picture 6"/>
          <p:cNvPicPr>
            <a:picLocks noChangeAspect="1"/>
          </p:cNvPicPr>
          <p:nvPr/>
        </p:nvPicPr>
        <p:blipFill>
          <a:blip r:embed="rId2"/>
          <a:stretch>
            <a:fillRect/>
          </a:stretch>
        </p:blipFill>
        <p:spPr>
          <a:xfrm>
            <a:off x="2512009" y="2097088"/>
            <a:ext cx="6888664" cy="3652594"/>
          </a:xfrm>
          <a:prstGeom prst="rect">
            <a:avLst/>
          </a:prstGeom>
        </p:spPr>
      </p:pic>
    </p:spTree>
    <p:extLst>
      <p:ext uri="{BB962C8B-B14F-4D97-AF65-F5344CB8AC3E}">
        <p14:creationId xmlns:p14="http://schemas.microsoft.com/office/powerpoint/2010/main" val="16466348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chemeClr val="bg1"/>
                </a:solidFill>
              </a:rPr>
              <a:t>Lab F1</a:t>
            </a:r>
            <a:endParaRPr lang="en-US" dirty="0">
              <a:solidFill>
                <a:schemeClr val="bg1"/>
              </a:solidFill>
            </a:endParaRPr>
          </a:p>
        </p:txBody>
      </p:sp>
      <p:sp>
        <p:nvSpPr>
          <p:cNvPr id="3" name="Subtitle 2"/>
          <p:cNvSpPr>
            <a:spLocks noGrp="1"/>
          </p:cNvSpPr>
          <p:nvPr>
            <p:ph type="subTitle" idx="1"/>
          </p:nvPr>
        </p:nvSpPr>
        <p:spPr>
          <a:xfrm>
            <a:off x="1876424" y="3602037"/>
            <a:ext cx="8791575" cy="2009053"/>
          </a:xfrm>
        </p:spPr>
        <p:txBody>
          <a:bodyPr>
            <a:normAutofit fontScale="85000" lnSpcReduction="20000"/>
          </a:bodyPr>
          <a:lstStyle/>
          <a:p>
            <a:r>
              <a:rPr lang="en-US" dirty="0" smtClean="0">
                <a:solidFill>
                  <a:schemeClr val="bg1"/>
                </a:solidFill>
              </a:rPr>
              <a:t>By: Ivan Cervantes</a:t>
            </a:r>
          </a:p>
          <a:p>
            <a:r>
              <a:rPr lang="en-US" dirty="0" smtClean="0">
                <a:solidFill>
                  <a:schemeClr val="bg1"/>
                </a:solidFill>
              </a:rPr>
              <a:t>Lab Partner: Alcides Segovia</a:t>
            </a:r>
          </a:p>
          <a:p>
            <a:r>
              <a:rPr lang="en-US" dirty="0" smtClean="0">
                <a:solidFill>
                  <a:schemeClr val="bg1"/>
                </a:solidFill>
              </a:rPr>
              <a:t>Instructors: Andrew bell</a:t>
            </a:r>
          </a:p>
          <a:p>
            <a:r>
              <a:rPr lang="en-US" dirty="0" smtClean="0">
                <a:solidFill>
                  <a:schemeClr val="bg1"/>
                </a:solidFill>
              </a:rPr>
              <a:t>Class: EECT 121</a:t>
            </a:r>
          </a:p>
          <a:p>
            <a:r>
              <a:rPr lang="en-US" dirty="0" smtClean="0">
                <a:solidFill>
                  <a:schemeClr val="bg1"/>
                </a:solidFill>
              </a:rPr>
              <a:t>Bench 1</a:t>
            </a:r>
          </a:p>
          <a:p>
            <a:endParaRPr lang="en-US" dirty="0">
              <a:solidFill>
                <a:schemeClr val="bg1"/>
              </a:solidFill>
            </a:endParaRPr>
          </a:p>
        </p:txBody>
      </p:sp>
      <p:sp>
        <p:nvSpPr>
          <p:cNvPr id="4" name="Slide Number Placeholder 3"/>
          <p:cNvSpPr>
            <a:spLocks noGrp="1"/>
          </p:cNvSpPr>
          <p:nvPr>
            <p:ph type="sldNum" sz="quarter" idx="12"/>
          </p:nvPr>
        </p:nvSpPr>
        <p:spPr>
          <a:xfrm>
            <a:off x="9896910" y="6492875"/>
            <a:ext cx="771089" cy="365125"/>
          </a:xfrm>
        </p:spPr>
        <p:txBody>
          <a:bodyPr/>
          <a:lstStyle/>
          <a:p>
            <a:fld id="{040D1648-8006-432F-82BD-6DE0F74D5FB1}" type="slidenum">
              <a:rPr lang="en-US" smtClean="0"/>
              <a:t>11</a:t>
            </a:fld>
            <a:endParaRPr lang="en-US"/>
          </a:p>
        </p:txBody>
      </p:sp>
    </p:spTree>
    <p:extLst>
      <p:ext uri="{BB962C8B-B14F-4D97-AF65-F5344CB8AC3E}">
        <p14:creationId xmlns:p14="http://schemas.microsoft.com/office/powerpoint/2010/main" val="5796832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Objectives:</a:t>
            </a:r>
            <a:endParaRPr lang="en-US" dirty="0">
              <a:solidFill>
                <a:schemeClr val="bg1"/>
              </a:solidFill>
            </a:endParaRPr>
          </a:p>
        </p:txBody>
      </p:sp>
      <p:sp>
        <p:nvSpPr>
          <p:cNvPr id="3" name="Content Placeholder 2"/>
          <p:cNvSpPr>
            <a:spLocks noGrp="1"/>
          </p:cNvSpPr>
          <p:nvPr>
            <p:ph idx="1"/>
          </p:nvPr>
        </p:nvSpPr>
        <p:spPr/>
        <p:txBody>
          <a:bodyPr/>
          <a:lstStyle/>
          <a:p>
            <a:r>
              <a:rPr lang="en-US" dirty="0" smtClean="0">
                <a:solidFill>
                  <a:schemeClr val="bg1"/>
                </a:solidFill>
              </a:rPr>
              <a:t>The objective of the lab was</a:t>
            </a:r>
            <a:r>
              <a:rPr lang="en-US" dirty="0">
                <a:solidFill>
                  <a:schemeClr val="bg1"/>
                </a:solidFill>
              </a:rPr>
              <a:t> </a:t>
            </a:r>
            <a:r>
              <a:rPr lang="en-US" dirty="0" smtClean="0">
                <a:solidFill>
                  <a:schemeClr val="bg1"/>
                </a:solidFill>
              </a:rPr>
              <a:t>to graph a Sin wave in excel using the given data. We then bread boarded it into a circuit to examined the Sin wave under different frequencies using an oscilloscope.</a:t>
            </a:r>
            <a:endParaRPr lang="en-US" dirty="0">
              <a:solidFill>
                <a:schemeClr val="bg1"/>
              </a:solidFill>
            </a:endParaRP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12</a:t>
            </a:fld>
            <a:endParaRPr lang="en-US"/>
          </a:p>
        </p:txBody>
      </p:sp>
    </p:spTree>
    <p:extLst>
      <p:ext uri="{BB962C8B-B14F-4D97-AF65-F5344CB8AC3E}">
        <p14:creationId xmlns:p14="http://schemas.microsoft.com/office/powerpoint/2010/main" val="25905734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Equipment and Parts:</a:t>
            </a:r>
            <a:endParaRPr lang="en-US" dirty="0">
              <a:solidFill>
                <a:schemeClr val="bg1"/>
              </a:solidFill>
            </a:endParaRPr>
          </a:p>
        </p:txBody>
      </p:sp>
      <p:sp>
        <p:nvSpPr>
          <p:cNvPr id="3" name="Content Placeholder 2"/>
          <p:cNvSpPr>
            <a:spLocks noGrp="1"/>
          </p:cNvSpPr>
          <p:nvPr>
            <p:ph idx="1"/>
          </p:nvPr>
        </p:nvSpPr>
        <p:spPr/>
        <p:txBody>
          <a:bodyPr>
            <a:normAutofit/>
          </a:bodyPr>
          <a:lstStyle/>
          <a:p>
            <a:r>
              <a:rPr lang="en-US" dirty="0" smtClean="0">
                <a:solidFill>
                  <a:schemeClr val="bg1"/>
                </a:solidFill>
              </a:rPr>
              <a:t>Oscilloscope – Tektronix TDS 220</a:t>
            </a:r>
          </a:p>
          <a:p>
            <a:r>
              <a:rPr lang="en-US" dirty="0" smtClean="0">
                <a:solidFill>
                  <a:schemeClr val="bg1"/>
                </a:solidFill>
              </a:rPr>
              <a:t>Function Generator – GFG-8210</a:t>
            </a:r>
          </a:p>
          <a:p>
            <a:r>
              <a:rPr lang="en-US" dirty="0" smtClean="0">
                <a:solidFill>
                  <a:schemeClr val="bg1"/>
                </a:solidFill>
              </a:rPr>
              <a:t>Excel</a:t>
            </a:r>
          </a:p>
          <a:p>
            <a:r>
              <a:rPr lang="en-US" dirty="0" err="1" smtClean="0">
                <a:solidFill>
                  <a:schemeClr val="bg1"/>
                </a:solidFill>
              </a:rPr>
              <a:t>Multisim</a:t>
            </a:r>
            <a:endParaRPr lang="en-US" dirty="0" smtClean="0">
              <a:solidFill>
                <a:schemeClr val="bg1"/>
              </a:solidFill>
            </a:endParaRPr>
          </a:p>
          <a:p>
            <a:r>
              <a:rPr lang="en-US" dirty="0" smtClean="0">
                <a:solidFill>
                  <a:schemeClr val="bg1"/>
                </a:solidFill>
              </a:rPr>
              <a:t>1 </a:t>
            </a:r>
            <a:r>
              <a:rPr lang="en-US" dirty="0" err="1" smtClean="0">
                <a:solidFill>
                  <a:schemeClr val="bg1"/>
                </a:solidFill>
              </a:rPr>
              <a:t>Kohm</a:t>
            </a:r>
            <a:r>
              <a:rPr lang="en-US" dirty="0" smtClean="0">
                <a:solidFill>
                  <a:schemeClr val="bg1"/>
                </a:solidFill>
              </a:rPr>
              <a:t> Resistor</a:t>
            </a:r>
          </a:p>
          <a:p>
            <a:r>
              <a:rPr lang="en-US" dirty="0" smtClean="0">
                <a:solidFill>
                  <a:schemeClr val="bg1"/>
                </a:solidFill>
              </a:rPr>
              <a:t>Digital </a:t>
            </a:r>
            <a:r>
              <a:rPr lang="en-US" dirty="0" err="1" smtClean="0">
                <a:solidFill>
                  <a:schemeClr val="bg1"/>
                </a:solidFill>
              </a:rPr>
              <a:t>Multimeter</a:t>
            </a:r>
            <a:endParaRPr lang="en-US" dirty="0" smtClean="0">
              <a:solidFill>
                <a:schemeClr val="bg1"/>
              </a:solidFill>
            </a:endParaRP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13</a:t>
            </a:fld>
            <a:endParaRPr lang="en-US" dirty="0"/>
          </a:p>
        </p:txBody>
      </p:sp>
    </p:spTree>
    <p:extLst>
      <p:ext uri="{BB962C8B-B14F-4D97-AF65-F5344CB8AC3E}">
        <p14:creationId xmlns:p14="http://schemas.microsoft.com/office/powerpoint/2010/main" val="277676242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chemeClr val="bg1"/>
                </a:solidFill>
              </a:rPr>
              <a:t>Data/Lab </a:t>
            </a:r>
            <a:r>
              <a:rPr lang="en-US" dirty="0" smtClean="0">
                <a:solidFill>
                  <a:schemeClr val="bg1"/>
                </a:solidFill>
              </a:rPr>
              <a:t>Results/Simulations/Schematics:</a:t>
            </a:r>
            <a:r>
              <a:rPr lang="en-US" dirty="0">
                <a:solidFill>
                  <a:schemeClr val="bg1"/>
                </a:solidFill>
              </a:rPr>
              <a:t/>
            </a:r>
            <a:br>
              <a:rPr lang="en-US" dirty="0">
                <a:solidFill>
                  <a:schemeClr val="bg1"/>
                </a:solidFill>
              </a:rPr>
            </a:br>
            <a:endParaRPr lang="en-US" dirty="0">
              <a:solidFill>
                <a:schemeClr val="bg1"/>
              </a:solidFill>
            </a:endParaRPr>
          </a:p>
        </p:txBody>
      </p:sp>
      <p:sp>
        <p:nvSpPr>
          <p:cNvPr id="8" name="Slide Number Placeholder 7"/>
          <p:cNvSpPr>
            <a:spLocks noGrp="1"/>
          </p:cNvSpPr>
          <p:nvPr>
            <p:ph type="sldNum" sz="quarter" idx="12"/>
          </p:nvPr>
        </p:nvSpPr>
        <p:spPr>
          <a:xfrm>
            <a:off x="10276322" y="6492875"/>
            <a:ext cx="771089" cy="365125"/>
          </a:xfrm>
        </p:spPr>
        <p:txBody>
          <a:bodyPr/>
          <a:lstStyle/>
          <a:p>
            <a:fld id="{040D1648-8006-432F-82BD-6DE0F74D5FB1}" type="slidenum">
              <a:rPr lang="en-US" smtClean="0"/>
              <a:t>14</a:t>
            </a:fld>
            <a:endParaRPr lang="en-US"/>
          </a:p>
        </p:txBody>
      </p:sp>
      <p:pic>
        <p:nvPicPr>
          <p:cNvPr id="4" name="Picture 3"/>
          <p:cNvPicPr>
            <a:picLocks noChangeAspect="1"/>
          </p:cNvPicPr>
          <p:nvPr/>
        </p:nvPicPr>
        <p:blipFill>
          <a:blip r:embed="rId2"/>
          <a:stretch>
            <a:fillRect/>
          </a:stretch>
        </p:blipFill>
        <p:spPr>
          <a:xfrm>
            <a:off x="7914084" y="1984917"/>
            <a:ext cx="3824440" cy="2496948"/>
          </a:xfrm>
          <a:prstGeom prst="rect">
            <a:avLst/>
          </a:prstGeom>
        </p:spPr>
      </p:pic>
      <p:pic>
        <p:nvPicPr>
          <p:cNvPr id="9" name="Picture 8"/>
          <p:cNvPicPr>
            <a:picLocks noChangeAspect="1"/>
          </p:cNvPicPr>
          <p:nvPr/>
        </p:nvPicPr>
        <p:blipFill>
          <a:blip r:embed="rId3"/>
          <a:stretch>
            <a:fillRect/>
          </a:stretch>
        </p:blipFill>
        <p:spPr>
          <a:xfrm>
            <a:off x="96029" y="1682064"/>
            <a:ext cx="2847975" cy="1152525"/>
          </a:xfrm>
          <a:prstGeom prst="rect">
            <a:avLst/>
          </a:prstGeom>
        </p:spPr>
      </p:pic>
      <p:pic>
        <p:nvPicPr>
          <p:cNvPr id="10" name="Picture 9"/>
          <p:cNvPicPr>
            <a:picLocks noChangeAspect="1"/>
          </p:cNvPicPr>
          <p:nvPr/>
        </p:nvPicPr>
        <p:blipFill>
          <a:blip r:embed="rId4"/>
          <a:stretch>
            <a:fillRect/>
          </a:stretch>
        </p:blipFill>
        <p:spPr>
          <a:xfrm>
            <a:off x="2948140" y="1703216"/>
            <a:ext cx="2495550" cy="981075"/>
          </a:xfrm>
          <a:prstGeom prst="rect">
            <a:avLst/>
          </a:prstGeom>
        </p:spPr>
      </p:pic>
      <p:pic>
        <p:nvPicPr>
          <p:cNvPr id="11" name="Picture 10"/>
          <p:cNvPicPr>
            <a:picLocks noChangeAspect="1"/>
          </p:cNvPicPr>
          <p:nvPr/>
        </p:nvPicPr>
        <p:blipFill>
          <a:blip r:embed="rId5"/>
          <a:stretch>
            <a:fillRect/>
          </a:stretch>
        </p:blipFill>
        <p:spPr>
          <a:xfrm>
            <a:off x="90322" y="2868976"/>
            <a:ext cx="1682934" cy="3230691"/>
          </a:xfrm>
          <a:prstGeom prst="rect">
            <a:avLst/>
          </a:prstGeom>
        </p:spPr>
      </p:pic>
      <p:pic>
        <p:nvPicPr>
          <p:cNvPr id="12" name="Picture 11"/>
          <p:cNvPicPr>
            <a:picLocks noChangeAspect="1"/>
          </p:cNvPicPr>
          <p:nvPr/>
        </p:nvPicPr>
        <p:blipFill>
          <a:blip r:embed="rId6"/>
          <a:stretch>
            <a:fillRect/>
          </a:stretch>
        </p:blipFill>
        <p:spPr>
          <a:xfrm>
            <a:off x="1773256" y="2867947"/>
            <a:ext cx="1548511" cy="3231720"/>
          </a:xfrm>
          <a:prstGeom prst="rect">
            <a:avLst/>
          </a:prstGeom>
        </p:spPr>
      </p:pic>
      <p:pic>
        <p:nvPicPr>
          <p:cNvPr id="13" name="Picture 12"/>
          <p:cNvPicPr>
            <a:picLocks noChangeAspect="1"/>
          </p:cNvPicPr>
          <p:nvPr/>
        </p:nvPicPr>
        <p:blipFill>
          <a:blip r:embed="rId7"/>
          <a:stretch>
            <a:fillRect/>
          </a:stretch>
        </p:blipFill>
        <p:spPr>
          <a:xfrm>
            <a:off x="3321767" y="2864063"/>
            <a:ext cx="1448020" cy="3235604"/>
          </a:xfrm>
          <a:prstGeom prst="rect">
            <a:avLst/>
          </a:prstGeom>
        </p:spPr>
      </p:pic>
      <p:pic>
        <p:nvPicPr>
          <p:cNvPr id="14" name="Picture 13"/>
          <p:cNvPicPr>
            <a:picLocks noChangeAspect="1"/>
          </p:cNvPicPr>
          <p:nvPr/>
        </p:nvPicPr>
        <p:blipFill>
          <a:blip r:embed="rId8"/>
          <a:stretch>
            <a:fillRect/>
          </a:stretch>
        </p:blipFill>
        <p:spPr>
          <a:xfrm>
            <a:off x="4748618" y="2864064"/>
            <a:ext cx="1403394" cy="3235604"/>
          </a:xfrm>
          <a:prstGeom prst="rect">
            <a:avLst/>
          </a:prstGeom>
        </p:spPr>
      </p:pic>
      <p:pic>
        <p:nvPicPr>
          <p:cNvPr id="15" name="Picture 14"/>
          <p:cNvPicPr>
            <a:picLocks noChangeAspect="1"/>
          </p:cNvPicPr>
          <p:nvPr/>
        </p:nvPicPr>
        <p:blipFill>
          <a:blip r:embed="rId9"/>
          <a:stretch>
            <a:fillRect/>
          </a:stretch>
        </p:blipFill>
        <p:spPr>
          <a:xfrm>
            <a:off x="6152012" y="2864364"/>
            <a:ext cx="1504189" cy="3235303"/>
          </a:xfrm>
          <a:prstGeom prst="rect">
            <a:avLst/>
          </a:prstGeom>
        </p:spPr>
      </p:pic>
    </p:spTree>
    <p:extLst>
      <p:ext uri="{BB962C8B-B14F-4D97-AF65-F5344CB8AC3E}">
        <p14:creationId xmlns:p14="http://schemas.microsoft.com/office/powerpoint/2010/main" val="166938476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chemeClr val="bg1"/>
                </a:solidFill>
              </a:rPr>
              <a:t>Data/Lab </a:t>
            </a:r>
            <a:r>
              <a:rPr lang="en-US" dirty="0" smtClean="0">
                <a:solidFill>
                  <a:schemeClr val="bg1"/>
                </a:solidFill>
              </a:rPr>
              <a:t>Results/Simulations/Schematics:</a:t>
            </a:r>
            <a:r>
              <a:rPr lang="en-US" dirty="0">
                <a:solidFill>
                  <a:schemeClr val="bg1"/>
                </a:solidFill>
              </a:rPr>
              <a:t/>
            </a:r>
            <a:br>
              <a:rPr lang="en-US" dirty="0">
                <a:solidFill>
                  <a:schemeClr val="bg1"/>
                </a:solidFill>
              </a:rPr>
            </a:br>
            <a:endParaRPr lang="en-US" dirty="0">
              <a:solidFill>
                <a:schemeClr val="bg1"/>
              </a:solidFill>
            </a:endParaRPr>
          </a:p>
        </p:txBody>
      </p:sp>
      <p:sp>
        <p:nvSpPr>
          <p:cNvPr id="8" name="Slide Number Placeholder 7"/>
          <p:cNvSpPr>
            <a:spLocks noGrp="1"/>
          </p:cNvSpPr>
          <p:nvPr>
            <p:ph type="sldNum" sz="quarter" idx="12"/>
          </p:nvPr>
        </p:nvSpPr>
        <p:spPr>
          <a:xfrm>
            <a:off x="10276322" y="6492875"/>
            <a:ext cx="771089" cy="365125"/>
          </a:xfrm>
        </p:spPr>
        <p:txBody>
          <a:bodyPr/>
          <a:lstStyle/>
          <a:p>
            <a:fld id="{040D1648-8006-432F-82BD-6DE0F74D5FB1}" type="slidenum">
              <a:rPr lang="en-US" smtClean="0"/>
              <a:t>15</a:t>
            </a:fld>
            <a:endParaRPr lang="en-US"/>
          </a:p>
        </p:txBody>
      </p:sp>
      <p:pic>
        <p:nvPicPr>
          <p:cNvPr id="3" name="Picture 2"/>
          <p:cNvPicPr>
            <a:picLocks noChangeAspect="1"/>
          </p:cNvPicPr>
          <p:nvPr/>
        </p:nvPicPr>
        <p:blipFill>
          <a:blip r:embed="rId2"/>
          <a:stretch>
            <a:fillRect/>
          </a:stretch>
        </p:blipFill>
        <p:spPr>
          <a:xfrm>
            <a:off x="929459" y="1889847"/>
            <a:ext cx="3757869" cy="4057977"/>
          </a:xfrm>
          <a:prstGeom prst="rect">
            <a:avLst/>
          </a:prstGeom>
        </p:spPr>
      </p:pic>
      <p:pic>
        <p:nvPicPr>
          <p:cNvPr id="16" name="Picture 15"/>
          <p:cNvPicPr>
            <a:picLocks noChangeAspect="1"/>
          </p:cNvPicPr>
          <p:nvPr/>
        </p:nvPicPr>
        <p:blipFill>
          <a:blip r:embed="rId3"/>
          <a:stretch>
            <a:fillRect/>
          </a:stretch>
        </p:blipFill>
        <p:spPr>
          <a:xfrm>
            <a:off x="5462503" y="1889847"/>
            <a:ext cx="5199363" cy="3902639"/>
          </a:xfrm>
          <a:prstGeom prst="rect">
            <a:avLst/>
          </a:prstGeom>
        </p:spPr>
      </p:pic>
    </p:spTree>
    <p:extLst>
      <p:ext uri="{BB962C8B-B14F-4D97-AF65-F5344CB8AC3E}">
        <p14:creationId xmlns:p14="http://schemas.microsoft.com/office/powerpoint/2010/main" val="167403704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chemeClr val="bg1"/>
                </a:solidFill>
              </a:rPr>
              <a:t>Data/Lab </a:t>
            </a:r>
            <a:r>
              <a:rPr lang="en-US" dirty="0" smtClean="0">
                <a:solidFill>
                  <a:schemeClr val="bg1"/>
                </a:solidFill>
              </a:rPr>
              <a:t>Results/Simulations/Schematics:</a:t>
            </a:r>
            <a:r>
              <a:rPr lang="en-US" dirty="0">
                <a:solidFill>
                  <a:schemeClr val="bg1"/>
                </a:solidFill>
              </a:rPr>
              <a:t/>
            </a:r>
            <a:br>
              <a:rPr lang="en-US" dirty="0">
                <a:solidFill>
                  <a:schemeClr val="bg1"/>
                </a:solidFill>
              </a:rPr>
            </a:br>
            <a:endParaRPr lang="en-US" dirty="0">
              <a:solidFill>
                <a:schemeClr val="bg1"/>
              </a:solidFill>
            </a:endParaRPr>
          </a:p>
        </p:txBody>
      </p:sp>
      <p:sp>
        <p:nvSpPr>
          <p:cNvPr id="8" name="Slide Number Placeholder 7"/>
          <p:cNvSpPr>
            <a:spLocks noGrp="1"/>
          </p:cNvSpPr>
          <p:nvPr>
            <p:ph type="sldNum" sz="quarter" idx="12"/>
          </p:nvPr>
        </p:nvSpPr>
        <p:spPr>
          <a:xfrm>
            <a:off x="10276322" y="6492875"/>
            <a:ext cx="771089" cy="365125"/>
          </a:xfrm>
        </p:spPr>
        <p:txBody>
          <a:bodyPr/>
          <a:lstStyle/>
          <a:p>
            <a:fld id="{040D1648-8006-432F-82BD-6DE0F74D5FB1}" type="slidenum">
              <a:rPr lang="en-US" smtClean="0"/>
              <a:t>16</a:t>
            </a:fld>
            <a:endParaRPr lang="en-US"/>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4851" y="1944408"/>
            <a:ext cx="5442465" cy="4081849"/>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17975" y="1981477"/>
            <a:ext cx="5343612" cy="4007709"/>
          </a:xfrm>
          <a:prstGeom prst="rect">
            <a:avLst/>
          </a:prstGeom>
        </p:spPr>
      </p:pic>
    </p:spTree>
    <p:extLst>
      <p:ext uri="{BB962C8B-B14F-4D97-AF65-F5344CB8AC3E}">
        <p14:creationId xmlns:p14="http://schemas.microsoft.com/office/powerpoint/2010/main" val="158693308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chemeClr val="bg1"/>
                </a:solidFill>
              </a:rPr>
              <a:t>Data/Lab </a:t>
            </a:r>
            <a:r>
              <a:rPr lang="en-US" dirty="0" smtClean="0">
                <a:solidFill>
                  <a:schemeClr val="bg1"/>
                </a:solidFill>
              </a:rPr>
              <a:t>Results/Simulations/Schematics:</a:t>
            </a:r>
            <a:r>
              <a:rPr lang="en-US" dirty="0">
                <a:solidFill>
                  <a:schemeClr val="bg1"/>
                </a:solidFill>
              </a:rPr>
              <a:t/>
            </a:r>
            <a:br>
              <a:rPr lang="en-US" dirty="0">
                <a:solidFill>
                  <a:schemeClr val="bg1"/>
                </a:solidFill>
              </a:rPr>
            </a:br>
            <a:endParaRPr lang="en-US" dirty="0">
              <a:solidFill>
                <a:schemeClr val="bg1"/>
              </a:solidFill>
            </a:endParaRPr>
          </a:p>
        </p:txBody>
      </p:sp>
      <p:sp>
        <p:nvSpPr>
          <p:cNvPr id="8" name="Slide Number Placeholder 7"/>
          <p:cNvSpPr>
            <a:spLocks noGrp="1"/>
          </p:cNvSpPr>
          <p:nvPr>
            <p:ph type="sldNum" sz="quarter" idx="12"/>
          </p:nvPr>
        </p:nvSpPr>
        <p:spPr>
          <a:xfrm>
            <a:off x="10276322" y="6492875"/>
            <a:ext cx="771089" cy="365125"/>
          </a:xfrm>
        </p:spPr>
        <p:txBody>
          <a:bodyPr/>
          <a:lstStyle/>
          <a:p>
            <a:fld id="{040D1648-8006-432F-82BD-6DE0F74D5FB1}" type="slidenum">
              <a:rPr lang="en-US" smtClean="0"/>
              <a:t>17</a:t>
            </a:fld>
            <a:endParaRPr lang="en-US"/>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3167" y="1804086"/>
            <a:ext cx="4728517" cy="3546388"/>
          </a:xfrm>
          <a:prstGeom prst="rect">
            <a:avLst/>
          </a:prstGeom>
        </p:spPr>
      </p:pic>
      <p:pic>
        <p:nvPicPr>
          <p:cNvPr id="5" name="Picture 4"/>
          <p:cNvPicPr>
            <a:picLocks noChangeAspect="1"/>
          </p:cNvPicPr>
          <p:nvPr/>
        </p:nvPicPr>
        <p:blipFill>
          <a:blip r:embed="rId3"/>
          <a:stretch>
            <a:fillRect/>
          </a:stretch>
        </p:blipFill>
        <p:spPr>
          <a:xfrm>
            <a:off x="1631091" y="5431933"/>
            <a:ext cx="2500827" cy="1104109"/>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71386" y="1689770"/>
            <a:ext cx="2883757" cy="3845010"/>
          </a:xfrm>
          <a:prstGeom prst="rect">
            <a:avLst/>
          </a:prstGeom>
        </p:spPr>
      </p:pic>
    </p:spTree>
    <p:extLst>
      <p:ext uri="{BB962C8B-B14F-4D97-AF65-F5344CB8AC3E}">
        <p14:creationId xmlns:p14="http://schemas.microsoft.com/office/powerpoint/2010/main" val="8924477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chemeClr val="bg1"/>
                </a:solidFill>
              </a:rPr>
              <a:t>Data/Lab </a:t>
            </a:r>
            <a:r>
              <a:rPr lang="en-US" dirty="0" smtClean="0">
                <a:solidFill>
                  <a:schemeClr val="bg1"/>
                </a:solidFill>
              </a:rPr>
              <a:t>Results/Simulations/Schematics:</a:t>
            </a:r>
            <a:r>
              <a:rPr lang="en-US" dirty="0">
                <a:solidFill>
                  <a:schemeClr val="bg1"/>
                </a:solidFill>
              </a:rPr>
              <a:t/>
            </a:r>
            <a:br>
              <a:rPr lang="en-US" dirty="0">
                <a:solidFill>
                  <a:schemeClr val="bg1"/>
                </a:solidFill>
              </a:rPr>
            </a:br>
            <a:endParaRPr lang="en-US" dirty="0">
              <a:solidFill>
                <a:schemeClr val="bg1"/>
              </a:solidFill>
            </a:endParaRPr>
          </a:p>
        </p:txBody>
      </p:sp>
      <p:sp>
        <p:nvSpPr>
          <p:cNvPr id="8" name="Slide Number Placeholder 7"/>
          <p:cNvSpPr>
            <a:spLocks noGrp="1"/>
          </p:cNvSpPr>
          <p:nvPr>
            <p:ph type="sldNum" sz="quarter" idx="12"/>
          </p:nvPr>
        </p:nvSpPr>
        <p:spPr>
          <a:xfrm>
            <a:off x="10276322" y="6492875"/>
            <a:ext cx="771089" cy="365125"/>
          </a:xfrm>
        </p:spPr>
        <p:txBody>
          <a:bodyPr/>
          <a:lstStyle/>
          <a:p>
            <a:fld id="{040D1648-8006-432F-82BD-6DE0F74D5FB1}" type="slidenum">
              <a:rPr lang="en-US" smtClean="0"/>
              <a:t>18</a:t>
            </a:fld>
            <a:endParaRPr lang="en-US"/>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4000" y="1659924"/>
            <a:ext cx="5140412" cy="3855309"/>
          </a:xfrm>
          <a:prstGeom prst="rect">
            <a:avLst/>
          </a:prstGeom>
        </p:spPr>
      </p:pic>
      <p:pic>
        <p:nvPicPr>
          <p:cNvPr id="7" name="Picture 6"/>
          <p:cNvPicPr>
            <a:picLocks noChangeAspect="1"/>
          </p:cNvPicPr>
          <p:nvPr/>
        </p:nvPicPr>
        <p:blipFill>
          <a:blip r:embed="rId3"/>
          <a:stretch>
            <a:fillRect/>
          </a:stretch>
        </p:blipFill>
        <p:spPr>
          <a:xfrm>
            <a:off x="1911179" y="5534780"/>
            <a:ext cx="2202482" cy="1021859"/>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71386" y="1689770"/>
            <a:ext cx="2883757" cy="3845010"/>
          </a:xfrm>
          <a:prstGeom prst="rect">
            <a:avLst/>
          </a:prstGeom>
        </p:spPr>
      </p:pic>
    </p:spTree>
    <p:extLst>
      <p:ext uri="{BB962C8B-B14F-4D97-AF65-F5344CB8AC3E}">
        <p14:creationId xmlns:p14="http://schemas.microsoft.com/office/powerpoint/2010/main" val="321473386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Troubleshooting:</a:t>
            </a:r>
            <a:endParaRPr lang="en-US" dirty="0">
              <a:solidFill>
                <a:schemeClr val="bg1"/>
              </a:solidFill>
            </a:endParaRPr>
          </a:p>
        </p:txBody>
      </p:sp>
      <p:sp>
        <p:nvSpPr>
          <p:cNvPr id="3" name="Content Placeholder 2"/>
          <p:cNvSpPr>
            <a:spLocks noGrp="1"/>
          </p:cNvSpPr>
          <p:nvPr>
            <p:ph idx="1"/>
          </p:nvPr>
        </p:nvSpPr>
        <p:spPr/>
        <p:txBody>
          <a:bodyPr/>
          <a:lstStyle/>
          <a:p>
            <a:r>
              <a:rPr lang="en-US" dirty="0" smtClean="0">
                <a:solidFill>
                  <a:schemeClr val="bg1"/>
                </a:solidFill>
              </a:rPr>
              <a:t>We had no real trouble in this lab other than the excel calculations.</a:t>
            </a:r>
            <a:endParaRPr lang="en-US" dirty="0">
              <a:solidFill>
                <a:schemeClr val="bg1"/>
              </a:solidFill>
            </a:endParaRP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19</a:t>
            </a:fld>
            <a:endParaRPr lang="en-US" dirty="0"/>
          </a:p>
        </p:txBody>
      </p:sp>
    </p:spTree>
    <p:extLst>
      <p:ext uri="{BB962C8B-B14F-4D97-AF65-F5344CB8AC3E}">
        <p14:creationId xmlns:p14="http://schemas.microsoft.com/office/powerpoint/2010/main" val="35906959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Table of Contents</a:t>
            </a:r>
            <a:endParaRPr lang="en-US" dirty="0">
              <a:solidFill>
                <a:schemeClr val="bg1"/>
              </a:solidFill>
            </a:endParaRPr>
          </a:p>
        </p:txBody>
      </p:sp>
      <p:sp>
        <p:nvSpPr>
          <p:cNvPr id="3" name="Content Placeholder 2"/>
          <p:cNvSpPr>
            <a:spLocks noGrp="1"/>
          </p:cNvSpPr>
          <p:nvPr>
            <p:ph idx="1"/>
          </p:nvPr>
        </p:nvSpPr>
        <p:spPr/>
        <p:txBody>
          <a:bodyPr>
            <a:normAutofit fontScale="92500" lnSpcReduction="10000"/>
          </a:bodyPr>
          <a:lstStyle/>
          <a:p>
            <a:pPr marL="0" indent="0">
              <a:buNone/>
            </a:pPr>
            <a:r>
              <a:rPr lang="en-US" dirty="0" smtClean="0">
                <a:solidFill>
                  <a:schemeClr val="bg1"/>
                </a:solidFill>
              </a:rPr>
              <a:t>Lab </a:t>
            </a:r>
            <a:r>
              <a:rPr lang="en-US" dirty="0">
                <a:solidFill>
                  <a:schemeClr val="bg1"/>
                </a:solidFill>
              </a:rPr>
              <a:t>F</a:t>
            </a:r>
            <a:r>
              <a:rPr lang="en-US" dirty="0" smtClean="0">
                <a:solidFill>
                  <a:schemeClr val="bg1"/>
                </a:solidFill>
              </a:rPr>
              <a:t>0---------------------------------------------------------------------------------------------3</a:t>
            </a:r>
          </a:p>
          <a:p>
            <a:pPr marL="0" indent="0">
              <a:buNone/>
            </a:pPr>
            <a:r>
              <a:rPr lang="en-US" dirty="0" smtClean="0">
                <a:solidFill>
                  <a:schemeClr val="bg1"/>
                </a:solidFill>
              </a:rPr>
              <a:t>Lab F1--------------------------------------------------------------------------------------------10</a:t>
            </a:r>
          </a:p>
          <a:p>
            <a:pPr marL="0" indent="0">
              <a:buNone/>
            </a:pPr>
            <a:r>
              <a:rPr lang="en-US" dirty="0" smtClean="0">
                <a:solidFill>
                  <a:schemeClr val="bg1"/>
                </a:solidFill>
              </a:rPr>
              <a:t>Lab 1---------------------------------------------------------------------------------------------20</a:t>
            </a:r>
          </a:p>
          <a:p>
            <a:pPr marL="0" indent="0">
              <a:buNone/>
            </a:pPr>
            <a:r>
              <a:rPr lang="en-US" dirty="0" smtClean="0">
                <a:solidFill>
                  <a:schemeClr val="bg1"/>
                </a:solidFill>
              </a:rPr>
              <a:t>Lab 2---------------------------------------------------------------------------------------------30</a:t>
            </a:r>
          </a:p>
          <a:p>
            <a:pPr marL="0" indent="0">
              <a:buNone/>
            </a:pPr>
            <a:r>
              <a:rPr lang="en-US" dirty="0" smtClean="0">
                <a:solidFill>
                  <a:schemeClr val="bg1"/>
                </a:solidFill>
              </a:rPr>
              <a:t>Lab 3---------------------------------------------------------------------------------------------40</a:t>
            </a:r>
          </a:p>
          <a:p>
            <a:pPr marL="0" indent="0">
              <a:buNone/>
            </a:pPr>
            <a:r>
              <a:rPr lang="en-US" dirty="0" smtClean="0">
                <a:solidFill>
                  <a:schemeClr val="bg1"/>
                </a:solidFill>
              </a:rPr>
              <a:t>Lab 4---------------------------------------------------------------------------------------------45</a:t>
            </a:r>
          </a:p>
          <a:p>
            <a:pPr marL="0" indent="0">
              <a:buNone/>
            </a:pPr>
            <a:r>
              <a:rPr lang="en-US" dirty="0" smtClean="0">
                <a:solidFill>
                  <a:schemeClr val="bg1"/>
                </a:solidFill>
              </a:rPr>
              <a:t>Lab 5---------------------------------------------------------------------------------------------55</a:t>
            </a:r>
            <a:endParaRPr lang="en-US" dirty="0">
              <a:solidFill>
                <a:schemeClr val="bg1"/>
              </a:solidFill>
            </a:endParaRP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2</a:t>
            </a:fld>
            <a:endParaRPr lang="en-US"/>
          </a:p>
        </p:txBody>
      </p:sp>
    </p:spTree>
    <p:extLst>
      <p:ext uri="{BB962C8B-B14F-4D97-AF65-F5344CB8AC3E}">
        <p14:creationId xmlns:p14="http://schemas.microsoft.com/office/powerpoint/2010/main" val="38415734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Conclusion:</a:t>
            </a:r>
            <a:endParaRPr lang="en-US" dirty="0">
              <a:solidFill>
                <a:schemeClr val="bg1"/>
              </a:solidFill>
            </a:endParaRPr>
          </a:p>
        </p:txBody>
      </p:sp>
      <p:sp>
        <p:nvSpPr>
          <p:cNvPr id="3" name="Content Placeholder 2"/>
          <p:cNvSpPr>
            <a:spLocks noGrp="1"/>
          </p:cNvSpPr>
          <p:nvPr>
            <p:ph idx="1"/>
          </p:nvPr>
        </p:nvSpPr>
        <p:spPr/>
        <p:txBody>
          <a:bodyPr/>
          <a:lstStyle/>
          <a:p>
            <a:r>
              <a:rPr lang="en-US" dirty="0" smtClean="0">
                <a:solidFill>
                  <a:schemeClr val="bg1"/>
                </a:solidFill>
              </a:rPr>
              <a:t>I learned how to use calculations to graph a Sin wave in excel and reviewed </a:t>
            </a:r>
            <a:r>
              <a:rPr lang="en-US" dirty="0" err="1" smtClean="0">
                <a:solidFill>
                  <a:schemeClr val="bg1"/>
                </a:solidFill>
              </a:rPr>
              <a:t>multisim</a:t>
            </a:r>
            <a:r>
              <a:rPr lang="en-US" dirty="0">
                <a:solidFill>
                  <a:schemeClr val="bg1"/>
                </a:solidFill>
              </a:rPr>
              <a:t>.</a:t>
            </a:r>
            <a:endParaRPr lang="en-US" dirty="0" smtClean="0">
              <a:solidFill>
                <a:schemeClr val="bg1"/>
              </a:solidFill>
            </a:endParaRP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20</a:t>
            </a:fld>
            <a:endParaRPr lang="en-US" dirty="0"/>
          </a:p>
        </p:txBody>
      </p:sp>
    </p:spTree>
    <p:extLst>
      <p:ext uri="{BB962C8B-B14F-4D97-AF65-F5344CB8AC3E}">
        <p14:creationId xmlns:p14="http://schemas.microsoft.com/office/powerpoint/2010/main" val="154438616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chemeClr val="bg1"/>
                </a:solidFill>
              </a:rPr>
              <a:t>Lab 1</a:t>
            </a:r>
            <a:endParaRPr lang="en-US" dirty="0">
              <a:solidFill>
                <a:schemeClr val="bg1"/>
              </a:solidFill>
            </a:endParaRPr>
          </a:p>
        </p:txBody>
      </p:sp>
      <p:sp>
        <p:nvSpPr>
          <p:cNvPr id="3" name="Subtitle 2"/>
          <p:cNvSpPr>
            <a:spLocks noGrp="1"/>
          </p:cNvSpPr>
          <p:nvPr>
            <p:ph type="subTitle" idx="1"/>
          </p:nvPr>
        </p:nvSpPr>
        <p:spPr>
          <a:xfrm>
            <a:off x="1876424" y="3602037"/>
            <a:ext cx="8791575" cy="2009053"/>
          </a:xfrm>
        </p:spPr>
        <p:txBody>
          <a:bodyPr>
            <a:normAutofit fontScale="85000" lnSpcReduction="20000"/>
          </a:bodyPr>
          <a:lstStyle/>
          <a:p>
            <a:r>
              <a:rPr lang="en-US" dirty="0" smtClean="0">
                <a:solidFill>
                  <a:schemeClr val="bg1"/>
                </a:solidFill>
              </a:rPr>
              <a:t>By: Ivan Cervantes</a:t>
            </a:r>
          </a:p>
          <a:p>
            <a:r>
              <a:rPr lang="en-US" dirty="0" smtClean="0">
                <a:solidFill>
                  <a:schemeClr val="bg1"/>
                </a:solidFill>
              </a:rPr>
              <a:t>Lab Partner: Alcides Segovia</a:t>
            </a:r>
          </a:p>
          <a:p>
            <a:r>
              <a:rPr lang="en-US" dirty="0" smtClean="0">
                <a:solidFill>
                  <a:schemeClr val="bg1"/>
                </a:solidFill>
              </a:rPr>
              <a:t>Instructors: Andrew bell</a:t>
            </a:r>
          </a:p>
          <a:p>
            <a:r>
              <a:rPr lang="en-US" dirty="0" smtClean="0">
                <a:solidFill>
                  <a:schemeClr val="bg1"/>
                </a:solidFill>
              </a:rPr>
              <a:t>Class: EECT 121</a:t>
            </a:r>
          </a:p>
          <a:p>
            <a:r>
              <a:rPr lang="en-US" dirty="0" smtClean="0">
                <a:solidFill>
                  <a:schemeClr val="bg1"/>
                </a:solidFill>
              </a:rPr>
              <a:t>Bench 1</a:t>
            </a:r>
          </a:p>
          <a:p>
            <a:endParaRPr lang="en-US" dirty="0">
              <a:solidFill>
                <a:schemeClr val="bg1"/>
              </a:solidFill>
            </a:endParaRPr>
          </a:p>
        </p:txBody>
      </p:sp>
      <p:sp>
        <p:nvSpPr>
          <p:cNvPr id="4" name="Slide Number Placeholder 3"/>
          <p:cNvSpPr>
            <a:spLocks noGrp="1"/>
          </p:cNvSpPr>
          <p:nvPr>
            <p:ph type="sldNum" sz="quarter" idx="12"/>
          </p:nvPr>
        </p:nvSpPr>
        <p:spPr>
          <a:xfrm>
            <a:off x="9896910" y="6492875"/>
            <a:ext cx="771089" cy="365125"/>
          </a:xfrm>
        </p:spPr>
        <p:txBody>
          <a:bodyPr/>
          <a:lstStyle/>
          <a:p>
            <a:fld id="{040D1648-8006-432F-82BD-6DE0F74D5FB1}" type="slidenum">
              <a:rPr lang="en-US" smtClean="0"/>
              <a:t>21</a:t>
            </a:fld>
            <a:endParaRPr lang="en-US"/>
          </a:p>
        </p:txBody>
      </p:sp>
    </p:spTree>
    <p:extLst>
      <p:ext uri="{BB962C8B-B14F-4D97-AF65-F5344CB8AC3E}">
        <p14:creationId xmlns:p14="http://schemas.microsoft.com/office/powerpoint/2010/main" val="423661492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Objectives:</a:t>
            </a:r>
            <a:endParaRPr lang="en-US" dirty="0">
              <a:solidFill>
                <a:schemeClr val="bg1"/>
              </a:solidFill>
            </a:endParaRPr>
          </a:p>
        </p:txBody>
      </p:sp>
      <p:sp>
        <p:nvSpPr>
          <p:cNvPr id="3" name="Content Placeholder 2"/>
          <p:cNvSpPr>
            <a:spLocks noGrp="1"/>
          </p:cNvSpPr>
          <p:nvPr>
            <p:ph idx="1"/>
          </p:nvPr>
        </p:nvSpPr>
        <p:spPr/>
        <p:txBody>
          <a:bodyPr/>
          <a:lstStyle/>
          <a:p>
            <a:r>
              <a:rPr lang="en-US" dirty="0" smtClean="0">
                <a:solidFill>
                  <a:schemeClr val="bg1"/>
                </a:solidFill>
              </a:rPr>
              <a:t>The purpose of the lab was to learn how diodes operate in a circuit by first simulating a circuit in </a:t>
            </a:r>
            <a:r>
              <a:rPr lang="en-US" dirty="0" err="1" smtClean="0">
                <a:solidFill>
                  <a:schemeClr val="bg1"/>
                </a:solidFill>
              </a:rPr>
              <a:t>multisim</a:t>
            </a:r>
            <a:r>
              <a:rPr lang="en-US" dirty="0" smtClean="0">
                <a:solidFill>
                  <a:schemeClr val="bg1"/>
                </a:solidFill>
              </a:rPr>
              <a:t>, then making a circuit on a breadboard.</a:t>
            </a:r>
            <a:endParaRPr lang="en-US" dirty="0">
              <a:solidFill>
                <a:schemeClr val="bg1"/>
              </a:solidFill>
            </a:endParaRP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22</a:t>
            </a:fld>
            <a:endParaRPr lang="en-US"/>
          </a:p>
        </p:txBody>
      </p:sp>
    </p:spTree>
    <p:extLst>
      <p:ext uri="{BB962C8B-B14F-4D97-AF65-F5344CB8AC3E}">
        <p14:creationId xmlns:p14="http://schemas.microsoft.com/office/powerpoint/2010/main" val="48862781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Equipment and Parts:</a:t>
            </a:r>
            <a:endParaRPr lang="en-US" dirty="0">
              <a:solidFill>
                <a:schemeClr val="bg1"/>
              </a:solidFill>
            </a:endParaRPr>
          </a:p>
        </p:txBody>
      </p:sp>
      <p:sp>
        <p:nvSpPr>
          <p:cNvPr id="3" name="Content Placeholder 2"/>
          <p:cNvSpPr>
            <a:spLocks noGrp="1"/>
          </p:cNvSpPr>
          <p:nvPr>
            <p:ph idx="1"/>
          </p:nvPr>
        </p:nvSpPr>
        <p:spPr/>
        <p:txBody>
          <a:bodyPr>
            <a:normAutofit fontScale="92500" lnSpcReduction="10000"/>
          </a:bodyPr>
          <a:lstStyle/>
          <a:p>
            <a:r>
              <a:rPr lang="en-US" dirty="0" smtClean="0">
                <a:solidFill>
                  <a:schemeClr val="bg1"/>
                </a:solidFill>
              </a:rPr>
              <a:t>DC Power Supply</a:t>
            </a:r>
          </a:p>
          <a:p>
            <a:r>
              <a:rPr lang="en-US" dirty="0" err="1" smtClean="0">
                <a:solidFill>
                  <a:schemeClr val="bg1"/>
                </a:solidFill>
              </a:rPr>
              <a:t>Multimeter</a:t>
            </a:r>
            <a:endParaRPr lang="en-US" dirty="0" smtClean="0">
              <a:solidFill>
                <a:schemeClr val="bg1"/>
              </a:solidFill>
            </a:endParaRPr>
          </a:p>
          <a:p>
            <a:r>
              <a:rPr lang="en-US" dirty="0" err="1" smtClean="0">
                <a:solidFill>
                  <a:schemeClr val="bg1"/>
                </a:solidFill>
              </a:rPr>
              <a:t>Multisim</a:t>
            </a:r>
            <a:endParaRPr lang="en-US" dirty="0" smtClean="0">
              <a:solidFill>
                <a:schemeClr val="bg1"/>
              </a:solidFill>
            </a:endParaRPr>
          </a:p>
          <a:p>
            <a:r>
              <a:rPr lang="en-US" dirty="0" err="1" smtClean="0">
                <a:solidFill>
                  <a:schemeClr val="bg1"/>
                </a:solidFill>
              </a:rPr>
              <a:t>Solderless</a:t>
            </a:r>
            <a:r>
              <a:rPr lang="en-US" dirty="0" smtClean="0">
                <a:solidFill>
                  <a:schemeClr val="bg1"/>
                </a:solidFill>
              </a:rPr>
              <a:t> Breadboard</a:t>
            </a:r>
          </a:p>
          <a:p>
            <a:r>
              <a:rPr lang="en-US" dirty="0" smtClean="0">
                <a:solidFill>
                  <a:schemeClr val="bg1"/>
                </a:solidFill>
              </a:rPr>
              <a:t>Jumper Cables</a:t>
            </a:r>
          </a:p>
          <a:p>
            <a:r>
              <a:rPr lang="en-US" dirty="0" smtClean="0">
                <a:solidFill>
                  <a:schemeClr val="bg1"/>
                </a:solidFill>
              </a:rPr>
              <a:t>1 </a:t>
            </a:r>
            <a:r>
              <a:rPr lang="en-US" dirty="0" err="1" smtClean="0">
                <a:solidFill>
                  <a:schemeClr val="bg1"/>
                </a:solidFill>
              </a:rPr>
              <a:t>Kohm</a:t>
            </a:r>
            <a:r>
              <a:rPr lang="en-US" dirty="0" smtClean="0">
                <a:solidFill>
                  <a:schemeClr val="bg1"/>
                </a:solidFill>
              </a:rPr>
              <a:t> Resistor</a:t>
            </a:r>
          </a:p>
          <a:p>
            <a:r>
              <a:rPr lang="en-US" dirty="0" smtClean="0">
                <a:solidFill>
                  <a:schemeClr val="bg1"/>
                </a:solidFill>
              </a:rPr>
              <a:t>1N4148 Diode</a:t>
            </a:r>
          </a:p>
          <a:p>
            <a:pPr marL="0" indent="0">
              <a:buNone/>
            </a:pPr>
            <a:endParaRPr lang="en-US" dirty="0" smtClean="0">
              <a:solidFill>
                <a:schemeClr val="bg1"/>
              </a:solidFill>
            </a:endParaRP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23</a:t>
            </a:fld>
            <a:endParaRPr lang="en-US" dirty="0"/>
          </a:p>
        </p:txBody>
      </p:sp>
    </p:spTree>
    <p:extLst>
      <p:ext uri="{BB962C8B-B14F-4D97-AF65-F5344CB8AC3E}">
        <p14:creationId xmlns:p14="http://schemas.microsoft.com/office/powerpoint/2010/main" val="147874327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Theories:</a:t>
            </a:r>
            <a:br>
              <a:rPr lang="en-US" dirty="0" smtClean="0">
                <a:solidFill>
                  <a:schemeClr val="bg1"/>
                </a:solidFill>
              </a:rPr>
            </a:br>
            <a:endParaRPr lang="en-US" dirty="0">
              <a:solidFill>
                <a:schemeClr val="bg1"/>
              </a:solidFill>
            </a:endParaRPr>
          </a:p>
        </p:txBody>
      </p:sp>
      <p:sp>
        <p:nvSpPr>
          <p:cNvPr id="3" name="Content Placeholder 2"/>
          <p:cNvSpPr>
            <a:spLocks noGrp="1"/>
          </p:cNvSpPr>
          <p:nvPr>
            <p:ph idx="1"/>
          </p:nvPr>
        </p:nvSpPr>
        <p:spPr/>
        <p:txBody>
          <a:bodyPr/>
          <a:lstStyle/>
          <a:p>
            <a:r>
              <a:rPr lang="en-US" dirty="0" smtClean="0">
                <a:solidFill>
                  <a:schemeClr val="bg1"/>
                </a:solidFill>
              </a:rPr>
              <a:t>I expect the diode we selected to have a .7V threshold. Meaning that current flows when it is above that threshold.</a:t>
            </a:r>
          </a:p>
          <a:p>
            <a:pPr marL="0" indent="0">
              <a:buNone/>
            </a:pPr>
            <a:endParaRPr lang="en-US" dirty="0" smtClean="0">
              <a:solidFill>
                <a:schemeClr val="bg1"/>
              </a:solidFill>
            </a:endParaRP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24</a:t>
            </a:fld>
            <a:endParaRPr lang="en-US"/>
          </a:p>
        </p:txBody>
      </p:sp>
    </p:spTree>
    <p:extLst>
      <p:ext uri="{BB962C8B-B14F-4D97-AF65-F5344CB8AC3E}">
        <p14:creationId xmlns:p14="http://schemas.microsoft.com/office/powerpoint/2010/main" val="371928105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chemeClr val="bg1"/>
                </a:solidFill>
              </a:rPr>
              <a:t>Data/Lab </a:t>
            </a:r>
            <a:r>
              <a:rPr lang="en-US" dirty="0" smtClean="0">
                <a:solidFill>
                  <a:schemeClr val="bg1"/>
                </a:solidFill>
              </a:rPr>
              <a:t>Results/Simulations/Schematics:</a:t>
            </a:r>
            <a:r>
              <a:rPr lang="en-US" dirty="0">
                <a:solidFill>
                  <a:schemeClr val="bg1"/>
                </a:solidFill>
              </a:rPr>
              <a:t/>
            </a:r>
            <a:br>
              <a:rPr lang="en-US" dirty="0">
                <a:solidFill>
                  <a:schemeClr val="bg1"/>
                </a:solidFill>
              </a:rPr>
            </a:br>
            <a:endParaRPr lang="en-US" dirty="0">
              <a:solidFill>
                <a:schemeClr val="bg1"/>
              </a:solidFill>
            </a:endParaRPr>
          </a:p>
        </p:txBody>
      </p:sp>
      <p:sp>
        <p:nvSpPr>
          <p:cNvPr id="8" name="Slide Number Placeholder 7"/>
          <p:cNvSpPr>
            <a:spLocks noGrp="1"/>
          </p:cNvSpPr>
          <p:nvPr>
            <p:ph type="sldNum" sz="quarter" idx="12"/>
          </p:nvPr>
        </p:nvSpPr>
        <p:spPr>
          <a:xfrm>
            <a:off x="10276322" y="6492875"/>
            <a:ext cx="771089" cy="365125"/>
          </a:xfrm>
        </p:spPr>
        <p:txBody>
          <a:bodyPr/>
          <a:lstStyle/>
          <a:p>
            <a:fld id="{040D1648-8006-432F-82BD-6DE0F74D5FB1}" type="slidenum">
              <a:rPr lang="en-US" smtClean="0"/>
              <a:t>25</a:t>
            </a:fld>
            <a:endParaRPr lang="en-US"/>
          </a:p>
        </p:txBody>
      </p:sp>
      <p:pic>
        <p:nvPicPr>
          <p:cNvPr id="6" name="Picture 5"/>
          <p:cNvPicPr>
            <a:picLocks noChangeAspect="1"/>
          </p:cNvPicPr>
          <p:nvPr/>
        </p:nvPicPr>
        <p:blipFill>
          <a:blip r:embed="rId2"/>
          <a:stretch>
            <a:fillRect/>
          </a:stretch>
        </p:blipFill>
        <p:spPr>
          <a:xfrm>
            <a:off x="312737" y="1646229"/>
            <a:ext cx="3086100" cy="2371725"/>
          </a:xfrm>
          <a:prstGeom prst="rect">
            <a:avLst/>
          </a:prstGeom>
        </p:spPr>
      </p:pic>
      <p:pic>
        <p:nvPicPr>
          <p:cNvPr id="7" name="Picture 6"/>
          <p:cNvPicPr>
            <a:picLocks noChangeAspect="1"/>
          </p:cNvPicPr>
          <p:nvPr/>
        </p:nvPicPr>
        <p:blipFill>
          <a:blip r:embed="rId3"/>
          <a:stretch>
            <a:fillRect/>
          </a:stretch>
        </p:blipFill>
        <p:spPr>
          <a:xfrm>
            <a:off x="222422" y="4748108"/>
            <a:ext cx="1381854" cy="1227535"/>
          </a:xfrm>
          <a:prstGeom prst="rect">
            <a:avLst/>
          </a:prstGeom>
        </p:spPr>
      </p:pic>
      <p:pic>
        <p:nvPicPr>
          <p:cNvPr id="10" name="Picture 9"/>
          <p:cNvPicPr>
            <a:picLocks noChangeAspect="1"/>
          </p:cNvPicPr>
          <p:nvPr/>
        </p:nvPicPr>
        <p:blipFill>
          <a:blip r:embed="rId4"/>
          <a:stretch>
            <a:fillRect/>
          </a:stretch>
        </p:blipFill>
        <p:spPr>
          <a:xfrm>
            <a:off x="1794504" y="4665369"/>
            <a:ext cx="1445045" cy="1310274"/>
          </a:xfrm>
          <a:prstGeom prst="rect">
            <a:avLst/>
          </a:prstGeom>
        </p:spPr>
      </p:pic>
      <p:pic>
        <p:nvPicPr>
          <p:cNvPr id="11" name="Picture 10"/>
          <p:cNvPicPr>
            <a:picLocks noChangeAspect="1"/>
          </p:cNvPicPr>
          <p:nvPr/>
        </p:nvPicPr>
        <p:blipFill>
          <a:blip r:embed="rId5"/>
          <a:stretch>
            <a:fillRect/>
          </a:stretch>
        </p:blipFill>
        <p:spPr>
          <a:xfrm>
            <a:off x="3601435" y="2367469"/>
            <a:ext cx="3844989" cy="3168357"/>
          </a:xfrm>
          <a:prstGeom prst="rect">
            <a:avLst/>
          </a:prstGeom>
        </p:spPr>
      </p:pic>
      <p:pic>
        <p:nvPicPr>
          <p:cNvPr id="12" name="Picture 11"/>
          <p:cNvPicPr>
            <a:picLocks noChangeAspect="1"/>
          </p:cNvPicPr>
          <p:nvPr/>
        </p:nvPicPr>
        <p:blipFill>
          <a:blip r:embed="rId6"/>
          <a:stretch>
            <a:fillRect/>
          </a:stretch>
        </p:blipFill>
        <p:spPr>
          <a:xfrm>
            <a:off x="7605712" y="2401664"/>
            <a:ext cx="3935499" cy="3238416"/>
          </a:xfrm>
          <a:prstGeom prst="rect">
            <a:avLst/>
          </a:prstGeom>
        </p:spPr>
      </p:pic>
    </p:spTree>
    <p:extLst>
      <p:ext uri="{BB962C8B-B14F-4D97-AF65-F5344CB8AC3E}">
        <p14:creationId xmlns:p14="http://schemas.microsoft.com/office/powerpoint/2010/main" val="16363707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chemeClr val="bg1"/>
                </a:solidFill>
              </a:rPr>
              <a:t>Data/Lab </a:t>
            </a:r>
            <a:r>
              <a:rPr lang="en-US" dirty="0" smtClean="0">
                <a:solidFill>
                  <a:schemeClr val="bg1"/>
                </a:solidFill>
              </a:rPr>
              <a:t>Results/Simulations/Schematics:</a:t>
            </a:r>
            <a:r>
              <a:rPr lang="en-US" dirty="0">
                <a:solidFill>
                  <a:schemeClr val="bg1"/>
                </a:solidFill>
              </a:rPr>
              <a:t/>
            </a:r>
            <a:br>
              <a:rPr lang="en-US" dirty="0">
                <a:solidFill>
                  <a:schemeClr val="bg1"/>
                </a:solidFill>
              </a:rPr>
            </a:br>
            <a:endParaRPr lang="en-US" dirty="0">
              <a:solidFill>
                <a:schemeClr val="bg1"/>
              </a:solidFill>
            </a:endParaRPr>
          </a:p>
        </p:txBody>
      </p:sp>
      <p:sp>
        <p:nvSpPr>
          <p:cNvPr id="8" name="Slide Number Placeholder 7"/>
          <p:cNvSpPr>
            <a:spLocks noGrp="1"/>
          </p:cNvSpPr>
          <p:nvPr>
            <p:ph type="sldNum" sz="quarter" idx="12"/>
          </p:nvPr>
        </p:nvSpPr>
        <p:spPr>
          <a:xfrm>
            <a:off x="10276322" y="6492875"/>
            <a:ext cx="771089" cy="365125"/>
          </a:xfrm>
        </p:spPr>
        <p:txBody>
          <a:bodyPr/>
          <a:lstStyle/>
          <a:p>
            <a:fld id="{040D1648-8006-432F-82BD-6DE0F74D5FB1}" type="slidenum">
              <a:rPr lang="en-US" smtClean="0"/>
              <a:t>26</a:t>
            </a:fld>
            <a:endParaRPr lang="en-US"/>
          </a:p>
        </p:txBody>
      </p:sp>
      <p:pic>
        <p:nvPicPr>
          <p:cNvPr id="9" name="Picture 8"/>
          <p:cNvPicPr>
            <a:picLocks noChangeAspect="1"/>
          </p:cNvPicPr>
          <p:nvPr/>
        </p:nvPicPr>
        <p:blipFill>
          <a:blip r:embed="rId2"/>
          <a:stretch>
            <a:fillRect/>
          </a:stretch>
        </p:blipFill>
        <p:spPr>
          <a:xfrm>
            <a:off x="359676" y="1636399"/>
            <a:ext cx="4572000" cy="4781550"/>
          </a:xfrm>
          <a:prstGeom prst="rect">
            <a:avLst/>
          </a:prstGeom>
        </p:spPr>
      </p:pic>
      <p:pic>
        <p:nvPicPr>
          <p:cNvPr id="14" name="Picture 13"/>
          <p:cNvPicPr>
            <a:picLocks noChangeAspect="1"/>
          </p:cNvPicPr>
          <p:nvPr/>
        </p:nvPicPr>
        <p:blipFill>
          <a:blip r:embed="rId3"/>
          <a:stretch>
            <a:fillRect/>
          </a:stretch>
        </p:blipFill>
        <p:spPr>
          <a:xfrm>
            <a:off x="5285751" y="1932969"/>
            <a:ext cx="5533717" cy="4559906"/>
          </a:xfrm>
          <a:prstGeom prst="rect">
            <a:avLst/>
          </a:prstGeom>
        </p:spPr>
      </p:pic>
    </p:spTree>
    <p:extLst>
      <p:ext uri="{BB962C8B-B14F-4D97-AF65-F5344CB8AC3E}">
        <p14:creationId xmlns:p14="http://schemas.microsoft.com/office/powerpoint/2010/main" val="2067583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chemeClr val="bg1"/>
                </a:solidFill>
              </a:rPr>
              <a:t>Data/Lab </a:t>
            </a:r>
            <a:r>
              <a:rPr lang="en-US" dirty="0" smtClean="0">
                <a:solidFill>
                  <a:schemeClr val="bg1"/>
                </a:solidFill>
              </a:rPr>
              <a:t>Results/Simulations/Schematics:</a:t>
            </a:r>
            <a:r>
              <a:rPr lang="en-US" dirty="0">
                <a:solidFill>
                  <a:schemeClr val="bg1"/>
                </a:solidFill>
              </a:rPr>
              <a:t/>
            </a:r>
            <a:br>
              <a:rPr lang="en-US" dirty="0">
                <a:solidFill>
                  <a:schemeClr val="bg1"/>
                </a:solidFill>
              </a:rPr>
            </a:br>
            <a:endParaRPr lang="en-US" dirty="0">
              <a:solidFill>
                <a:schemeClr val="bg1"/>
              </a:solidFill>
            </a:endParaRPr>
          </a:p>
        </p:txBody>
      </p:sp>
      <p:sp>
        <p:nvSpPr>
          <p:cNvPr id="8" name="Slide Number Placeholder 7"/>
          <p:cNvSpPr>
            <a:spLocks noGrp="1"/>
          </p:cNvSpPr>
          <p:nvPr>
            <p:ph type="sldNum" sz="quarter" idx="12"/>
          </p:nvPr>
        </p:nvSpPr>
        <p:spPr>
          <a:xfrm>
            <a:off x="10276322" y="6492875"/>
            <a:ext cx="771089" cy="365125"/>
          </a:xfrm>
        </p:spPr>
        <p:txBody>
          <a:bodyPr/>
          <a:lstStyle/>
          <a:p>
            <a:fld id="{040D1648-8006-432F-82BD-6DE0F74D5FB1}" type="slidenum">
              <a:rPr lang="en-US" smtClean="0"/>
              <a:t>27</a:t>
            </a:fld>
            <a:endParaRPr lang="en-US"/>
          </a:p>
        </p:txBody>
      </p:sp>
      <p:pic>
        <p:nvPicPr>
          <p:cNvPr id="6" name="Picture 5"/>
          <p:cNvPicPr>
            <a:picLocks noChangeAspect="1"/>
          </p:cNvPicPr>
          <p:nvPr/>
        </p:nvPicPr>
        <p:blipFill>
          <a:blip r:embed="rId2"/>
          <a:stretch>
            <a:fillRect/>
          </a:stretch>
        </p:blipFill>
        <p:spPr>
          <a:xfrm>
            <a:off x="317524" y="1424330"/>
            <a:ext cx="4543425" cy="4781550"/>
          </a:xfrm>
          <a:prstGeom prst="rect">
            <a:avLst/>
          </a:prstGeom>
        </p:spPr>
      </p:pic>
      <p:pic>
        <p:nvPicPr>
          <p:cNvPr id="7" name="Picture 6"/>
          <p:cNvPicPr>
            <a:picLocks noChangeAspect="1"/>
          </p:cNvPicPr>
          <p:nvPr/>
        </p:nvPicPr>
        <p:blipFill>
          <a:blip r:embed="rId3"/>
          <a:stretch>
            <a:fillRect/>
          </a:stretch>
        </p:blipFill>
        <p:spPr>
          <a:xfrm>
            <a:off x="6277232" y="5071733"/>
            <a:ext cx="2598657" cy="1681979"/>
          </a:xfrm>
          <a:prstGeom prst="rect">
            <a:avLst/>
          </a:prstGeom>
        </p:spPr>
      </p:pic>
      <p:pic>
        <p:nvPicPr>
          <p:cNvPr id="10" name="Picture 9"/>
          <p:cNvPicPr>
            <a:picLocks noChangeAspect="1"/>
          </p:cNvPicPr>
          <p:nvPr/>
        </p:nvPicPr>
        <p:blipFill>
          <a:blip r:embed="rId4"/>
          <a:stretch>
            <a:fillRect/>
          </a:stretch>
        </p:blipFill>
        <p:spPr>
          <a:xfrm>
            <a:off x="5452935" y="1523880"/>
            <a:ext cx="4498844" cy="3707148"/>
          </a:xfrm>
          <a:prstGeom prst="rect">
            <a:avLst/>
          </a:prstGeom>
        </p:spPr>
      </p:pic>
    </p:spTree>
    <p:extLst>
      <p:ext uri="{BB962C8B-B14F-4D97-AF65-F5344CB8AC3E}">
        <p14:creationId xmlns:p14="http://schemas.microsoft.com/office/powerpoint/2010/main" val="316292999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chemeClr val="bg1"/>
                </a:solidFill>
              </a:rPr>
              <a:t>Data/Lab </a:t>
            </a:r>
            <a:r>
              <a:rPr lang="en-US" dirty="0" smtClean="0">
                <a:solidFill>
                  <a:schemeClr val="bg1"/>
                </a:solidFill>
              </a:rPr>
              <a:t>Results/Simulations/Schematics:</a:t>
            </a:r>
            <a:r>
              <a:rPr lang="en-US" dirty="0">
                <a:solidFill>
                  <a:schemeClr val="bg1"/>
                </a:solidFill>
              </a:rPr>
              <a:t/>
            </a:r>
            <a:br>
              <a:rPr lang="en-US" dirty="0">
                <a:solidFill>
                  <a:schemeClr val="bg1"/>
                </a:solidFill>
              </a:rPr>
            </a:br>
            <a:endParaRPr lang="en-US" dirty="0">
              <a:solidFill>
                <a:schemeClr val="bg1"/>
              </a:solidFill>
            </a:endParaRPr>
          </a:p>
        </p:txBody>
      </p:sp>
      <p:sp>
        <p:nvSpPr>
          <p:cNvPr id="8" name="Slide Number Placeholder 7"/>
          <p:cNvSpPr>
            <a:spLocks noGrp="1"/>
          </p:cNvSpPr>
          <p:nvPr>
            <p:ph type="sldNum" sz="quarter" idx="12"/>
          </p:nvPr>
        </p:nvSpPr>
        <p:spPr>
          <a:xfrm>
            <a:off x="10276322" y="6492875"/>
            <a:ext cx="771089" cy="365125"/>
          </a:xfrm>
        </p:spPr>
        <p:txBody>
          <a:bodyPr/>
          <a:lstStyle/>
          <a:p>
            <a:fld id="{040D1648-8006-432F-82BD-6DE0F74D5FB1}" type="slidenum">
              <a:rPr lang="en-US" smtClean="0"/>
              <a:t>28</a:t>
            </a:fld>
            <a:endParaRPr lang="en-US"/>
          </a:p>
        </p:txBody>
      </p:sp>
      <p:pic>
        <p:nvPicPr>
          <p:cNvPr id="9" name="Picture 8"/>
          <p:cNvPicPr>
            <a:picLocks noChangeAspect="1"/>
          </p:cNvPicPr>
          <p:nvPr/>
        </p:nvPicPr>
        <p:blipFill>
          <a:blip r:embed="rId2"/>
          <a:stretch>
            <a:fillRect/>
          </a:stretch>
        </p:blipFill>
        <p:spPr>
          <a:xfrm>
            <a:off x="464724" y="1357803"/>
            <a:ext cx="4554720" cy="3274669"/>
          </a:xfrm>
          <a:prstGeom prst="rect">
            <a:avLst/>
          </a:prstGeom>
        </p:spPr>
      </p:pic>
      <p:pic>
        <p:nvPicPr>
          <p:cNvPr id="11" name="Picture 10"/>
          <p:cNvPicPr>
            <a:picLocks noChangeAspect="1"/>
          </p:cNvPicPr>
          <p:nvPr/>
        </p:nvPicPr>
        <p:blipFill>
          <a:blip r:embed="rId3"/>
          <a:stretch>
            <a:fillRect/>
          </a:stretch>
        </p:blipFill>
        <p:spPr>
          <a:xfrm>
            <a:off x="926811" y="4772772"/>
            <a:ext cx="2647950" cy="2009775"/>
          </a:xfrm>
          <a:prstGeom prst="rect">
            <a:avLst/>
          </a:prstGeom>
        </p:spPr>
      </p:pic>
      <p:pic>
        <p:nvPicPr>
          <p:cNvPr id="13" name="Picture 12"/>
          <p:cNvPicPr>
            <a:picLocks noChangeAspect="1"/>
          </p:cNvPicPr>
          <p:nvPr/>
        </p:nvPicPr>
        <p:blipFill>
          <a:blip r:embed="rId4"/>
          <a:stretch>
            <a:fillRect/>
          </a:stretch>
        </p:blipFill>
        <p:spPr>
          <a:xfrm>
            <a:off x="4062284" y="5153771"/>
            <a:ext cx="3886200" cy="1247775"/>
          </a:xfrm>
          <a:prstGeom prst="rect">
            <a:avLst/>
          </a:prstGeom>
        </p:spPr>
      </p:pic>
      <p:pic>
        <p:nvPicPr>
          <p:cNvPr id="14" name="Picture 13"/>
          <p:cNvPicPr>
            <a:picLocks noChangeAspect="1"/>
          </p:cNvPicPr>
          <p:nvPr/>
        </p:nvPicPr>
        <p:blipFill>
          <a:blip r:embed="rId5"/>
          <a:stretch>
            <a:fillRect/>
          </a:stretch>
        </p:blipFill>
        <p:spPr>
          <a:xfrm>
            <a:off x="5447398" y="1396011"/>
            <a:ext cx="4295775" cy="1123950"/>
          </a:xfrm>
          <a:prstGeom prst="rect">
            <a:avLst/>
          </a:prstGeom>
        </p:spPr>
      </p:pic>
      <p:pic>
        <p:nvPicPr>
          <p:cNvPr id="15" name="Picture 14"/>
          <p:cNvPicPr>
            <a:picLocks noChangeAspect="1"/>
          </p:cNvPicPr>
          <p:nvPr/>
        </p:nvPicPr>
        <p:blipFill>
          <a:blip r:embed="rId6"/>
          <a:stretch>
            <a:fillRect/>
          </a:stretch>
        </p:blipFill>
        <p:spPr>
          <a:xfrm>
            <a:off x="5168213" y="3784747"/>
            <a:ext cx="2514600" cy="847725"/>
          </a:xfrm>
          <a:prstGeom prst="rect">
            <a:avLst/>
          </a:prstGeom>
        </p:spPr>
      </p:pic>
    </p:spTree>
    <p:extLst>
      <p:ext uri="{BB962C8B-B14F-4D97-AF65-F5344CB8AC3E}">
        <p14:creationId xmlns:p14="http://schemas.microsoft.com/office/powerpoint/2010/main" val="299045184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Troubleshooting:</a:t>
            </a:r>
            <a:endParaRPr lang="en-US" dirty="0">
              <a:solidFill>
                <a:schemeClr val="bg1"/>
              </a:solidFill>
            </a:endParaRPr>
          </a:p>
        </p:txBody>
      </p:sp>
      <p:sp>
        <p:nvSpPr>
          <p:cNvPr id="3" name="Content Placeholder 2"/>
          <p:cNvSpPr>
            <a:spLocks noGrp="1"/>
          </p:cNvSpPr>
          <p:nvPr>
            <p:ph idx="1"/>
          </p:nvPr>
        </p:nvSpPr>
        <p:spPr/>
        <p:txBody>
          <a:bodyPr/>
          <a:lstStyle/>
          <a:p>
            <a:r>
              <a:rPr lang="en-US" dirty="0" smtClean="0">
                <a:solidFill>
                  <a:schemeClr val="bg1"/>
                </a:solidFill>
              </a:rPr>
              <a:t>Our only problem was interpreting the data we simulated in </a:t>
            </a:r>
            <a:r>
              <a:rPr lang="en-US" dirty="0" err="1" smtClean="0">
                <a:solidFill>
                  <a:schemeClr val="bg1"/>
                </a:solidFill>
              </a:rPr>
              <a:t>multisim</a:t>
            </a:r>
            <a:r>
              <a:rPr lang="en-US" dirty="0" smtClean="0">
                <a:solidFill>
                  <a:schemeClr val="bg1"/>
                </a:solidFill>
              </a:rPr>
              <a:t>.</a:t>
            </a:r>
            <a:endParaRPr lang="en-US" dirty="0">
              <a:solidFill>
                <a:schemeClr val="bg1"/>
              </a:solidFill>
            </a:endParaRP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29</a:t>
            </a:fld>
            <a:endParaRPr lang="en-US" dirty="0"/>
          </a:p>
        </p:txBody>
      </p:sp>
    </p:spTree>
    <p:extLst>
      <p:ext uri="{BB962C8B-B14F-4D97-AF65-F5344CB8AC3E}">
        <p14:creationId xmlns:p14="http://schemas.microsoft.com/office/powerpoint/2010/main" val="6754727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Table of Contents</a:t>
            </a:r>
            <a:endParaRPr lang="en-US" dirty="0">
              <a:solidFill>
                <a:schemeClr val="bg1"/>
              </a:solidFill>
            </a:endParaRPr>
          </a:p>
        </p:txBody>
      </p:sp>
      <p:sp>
        <p:nvSpPr>
          <p:cNvPr id="3" name="Content Placeholder 2"/>
          <p:cNvSpPr>
            <a:spLocks noGrp="1"/>
          </p:cNvSpPr>
          <p:nvPr>
            <p:ph idx="1"/>
          </p:nvPr>
        </p:nvSpPr>
        <p:spPr/>
        <p:txBody>
          <a:bodyPr>
            <a:normAutofit/>
          </a:bodyPr>
          <a:lstStyle/>
          <a:p>
            <a:pPr marL="0" indent="0">
              <a:buNone/>
            </a:pPr>
            <a:r>
              <a:rPr lang="en-US" dirty="0" smtClean="0">
                <a:solidFill>
                  <a:schemeClr val="bg1"/>
                </a:solidFill>
              </a:rPr>
              <a:t>Lab 6-</a:t>
            </a:r>
            <a:r>
              <a:rPr lang="en-US" dirty="0" smtClean="0">
                <a:solidFill>
                  <a:schemeClr val="bg1"/>
                </a:solidFill>
              </a:rPr>
              <a:t>------------------------------------------------------------------------------------</a:t>
            </a:r>
            <a:r>
              <a:rPr lang="en-US" dirty="0" smtClean="0">
                <a:solidFill>
                  <a:schemeClr val="bg1"/>
                </a:solidFill>
              </a:rPr>
              <a:t>65</a:t>
            </a:r>
          </a:p>
          <a:p>
            <a:pPr marL="0" indent="0">
              <a:buNone/>
            </a:pPr>
            <a:r>
              <a:rPr lang="en-US" dirty="0" smtClean="0">
                <a:solidFill>
                  <a:schemeClr val="bg1"/>
                </a:solidFill>
              </a:rPr>
              <a:t>Lab </a:t>
            </a:r>
            <a:r>
              <a:rPr lang="en-US" dirty="0">
                <a:solidFill>
                  <a:schemeClr val="bg1"/>
                </a:solidFill>
              </a:rPr>
              <a:t>7</a:t>
            </a:r>
            <a:r>
              <a:rPr lang="en-US" dirty="0" smtClean="0">
                <a:solidFill>
                  <a:schemeClr val="bg1"/>
                </a:solidFill>
              </a:rPr>
              <a:t>-</a:t>
            </a:r>
            <a:r>
              <a:rPr lang="en-US" dirty="0" smtClean="0">
                <a:solidFill>
                  <a:schemeClr val="bg1"/>
                </a:solidFill>
              </a:rPr>
              <a:t>------------------------------------------------------------------------------------</a:t>
            </a:r>
            <a:r>
              <a:rPr lang="en-US" dirty="0" smtClean="0">
                <a:solidFill>
                  <a:schemeClr val="bg1"/>
                </a:solidFill>
              </a:rPr>
              <a:t>73</a:t>
            </a:r>
          </a:p>
          <a:p>
            <a:pPr marL="0" indent="0">
              <a:buNone/>
            </a:pPr>
            <a:r>
              <a:rPr lang="en-US" dirty="0" smtClean="0">
                <a:solidFill>
                  <a:schemeClr val="bg1"/>
                </a:solidFill>
              </a:rPr>
              <a:t>Lab 9-</a:t>
            </a:r>
            <a:r>
              <a:rPr lang="en-US" dirty="0" smtClean="0">
                <a:solidFill>
                  <a:schemeClr val="bg1"/>
                </a:solidFill>
              </a:rPr>
              <a:t>------------------------------------------------------------------------------------</a:t>
            </a:r>
            <a:r>
              <a:rPr lang="en-US" dirty="0" smtClean="0">
                <a:solidFill>
                  <a:schemeClr val="bg1"/>
                </a:solidFill>
              </a:rPr>
              <a:t>9</a:t>
            </a:r>
            <a:r>
              <a:rPr lang="en-US" dirty="0">
                <a:solidFill>
                  <a:schemeClr val="bg1"/>
                </a:solidFill>
              </a:rPr>
              <a:t>3</a:t>
            </a:r>
            <a:endParaRPr lang="en-US" dirty="0" smtClean="0">
              <a:solidFill>
                <a:schemeClr val="bg1"/>
              </a:solidFill>
            </a:endParaRP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3</a:t>
            </a:fld>
            <a:endParaRPr lang="en-US"/>
          </a:p>
        </p:txBody>
      </p:sp>
    </p:spTree>
    <p:extLst>
      <p:ext uri="{BB962C8B-B14F-4D97-AF65-F5344CB8AC3E}">
        <p14:creationId xmlns:p14="http://schemas.microsoft.com/office/powerpoint/2010/main" val="554405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Conclusion:</a:t>
            </a:r>
            <a:endParaRPr lang="en-US" dirty="0">
              <a:solidFill>
                <a:schemeClr val="bg1"/>
              </a:solidFill>
            </a:endParaRPr>
          </a:p>
        </p:txBody>
      </p:sp>
      <p:sp>
        <p:nvSpPr>
          <p:cNvPr id="3" name="Content Placeholder 2"/>
          <p:cNvSpPr>
            <a:spLocks noGrp="1"/>
          </p:cNvSpPr>
          <p:nvPr>
            <p:ph idx="1"/>
          </p:nvPr>
        </p:nvSpPr>
        <p:spPr/>
        <p:txBody>
          <a:bodyPr/>
          <a:lstStyle/>
          <a:p>
            <a:r>
              <a:rPr lang="en-US" dirty="0" smtClean="0">
                <a:solidFill>
                  <a:schemeClr val="bg1"/>
                </a:solidFill>
              </a:rPr>
              <a:t>We learned that diodes are used when converting from AC to DC power. They remove a portion of the AC Sin wave depending on which direction the diode is facing.</a:t>
            </a: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30</a:t>
            </a:fld>
            <a:endParaRPr lang="en-US" dirty="0"/>
          </a:p>
        </p:txBody>
      </p:sp>
    </p:spTree>
    <p:extLst>
      <p:ext uri="{BB962C8B-B14F-4D97-AF65-F5344CB8AC3E}">
        <p14:creationId xmlns:p14="http://schemas.microsoft.com/office/powerpoint/2010/main" val="81546833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chemeClr val="bg1"/>
                </a:solidFill>
              </a:rPr>
              <a:t>Lab </a:t>
            </a:r>
            <a:r>
              <a:rPr lang="en-US" dirty="0">
                <a:solidFill>
                  <a:schemeClr val="bg1"/>
                </a:solidFill>
              </a:rPr>
              <a:t>2</a:t>
            </a:r>
          </a:p>
        </p:txBody>
      </p:sp>
      <p:sp>
        <p:nvSpPr>
          <p:cNvPr id="3" name="Subtitle 2"/>
          <p:cNvSpPr>
            <a:spLocks noGrp="1"/>
          </p:cNvSpPr>
          <p:nvPr>
            <p:ph type="subTitle" idx="1"/>
          </p:nvPr>
        </p:nvSpPr>
        <p:spPr>
          <a:xfrm>
            <a:off x="1876424" y="3602037"/>
            <a:ext cx="8791575" cy="2009053"/>
          </a:xfrm>
        </p:spPr>
        <p:txBody>
          <a:bodyPr>
            <a:normAutofit fontScale="85000" lnSpcReduction="20000"/>
          </a:bodyPr>
          <a:lstStyle/>
          <a:p>
            <a:r>
              <a:rPr lang="en-US" dirty="0" smtClean="0">
                <a:solidFill>
                  <a:schemeClr val="bg1"/>
                </a:solidFill>
              </a:rPr>
              <a:t>By: Ivan Cervantes</a:t>
            </a:r>
          </a:p>
          <a:p>
            <a:r>
              <a:rPr lang="en-US" dirty="0" smtClean="0">
                <a:solidFill>
                  <a:schemeClr val="bg1"/>
                </a:solidFill>
              </a:rPr>
              <a:t>Lab Partner: Alcides Segovia</a:t>
            </a:r>
          </a:p>
          <a:p>
            <a:r>
              <a:rPr lang="en-US" dirty="0" smtClean="0">
                <a:solidFill>
                  <a:schemeClr val="bg1"/>
                </a:solidFill>
              </a:rPr>
              <a:t>Instructors: Andrew bell</a:t>
            </a:r>
          </a:p>
          <a:p>
            <a:r>
              <a:rPr lang="en-US" dirty="0" smtClean="0">
                <a:solidFill>
                  <a:schemeClr val="bg1"/>
                </a:solidFill>
              </a:rPr>
              <a:t>Class: EECT 121</a:t>
            </a:r>
          </a:p>
          <a:p>
            <a:r>
              <a:rPr lang="en-US" dirty="0" smtClean="0">
                <a:solidFill>
                  <a:schemeClr val="bg1"/>
                </a:solidFill>
              </a:rPr>
              <a:t>Bench 1</a:t>
            </a:r>
          </a:p>
          <a:p>
            <a:endParaRPr lang="en-US" dirty="0">
              <a:solidFill>
                <a:schemeClr val="bg1"/>
              </a:solidFill>
            </a:endParaRPr>
          </a:p>
        </p:txBody>
      </p:sp>
      <p:sp>
        <p:nvSpPr>
          <p:cNvPr id="4" name="Slide Number Placeholder 3"/>
          <p:cNvSpPr>
            <a:spLocks noGrp="1"/>
          </p:cNvSpPr>
          <p:nvPr>
            <p:ph type="sldNum" sz="quarter" idx="12"/>
          </p:nvPr>
        </p:nvSpPr>
        <p:spPr>
          <a:xfrm>
            <a:off x="9896910" y="6492875"/>
            <a:ext cx="771089" cy="365125"/>
          </a:xfrm>
        </p:spPr>
        <p:txBody>
          <a:bodyPr/>
          <a:lstStyle/>
          <a:p>
            <a:fld id="{040D1648-8006-432F-82BD-6DE0F74D5FB1}" type="slidenum">
              <a:rPr lang="en-US" smtClean="0"/>
              <a:t>31</a:t>
            </a:fld>
            <a:endParaRPr lang="en-US"/>
          </a:p>
        </p:txBody>
      </p:sp>
    </p:spTree>
    <p:extLst>
      <p:ext uri="{BB962C8B-B14F-4D97-AF65-F5344CB8AC3E}">
        <p14:creationId xmlns:p14="http://schemas.microsoft.com/office/powerpoint/2010/main" val="213013879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Objectives:</a:t>
            </a:r>
            <a:endParaRPr lang="en-US" dirty="0">
              <a:solidFill>
                <a:schemeClr val="bg1"/>
              </a:solidFill>
            </a:endParaRPr>
          </a:p>
        </p:txBody>
      </p:sp>
      <p:sp>
        <p:nvSpPr>
          <p:cNvPr id="3" name="Content Placeholder 2"/>
          <p:cNvSpPr>
            <a:spLocks noGrp="1"/>
          </p:cNvSpPr>
          <p:nvPr>
            <p:ph idx="1"/>
          </p:nvPr>
        </p:nvSpPr>
        <p:spPr/>
        <p:txBody>
          <a:bodyPr/>
          <a:lstStyle/>
          <a:p>
            <a:r>
              <a:rPr lang="en-US" dirty="0" smtClean="0">
                <a:solidFill>
                  <a:schemeClr val="bg1"/>
                </a:solidFill>
              </a:rPr>
              <a:t>The objective of this lab was to create both a half and full wave rectifier using 1N4001 diodes.</a:t>
            </a:r>
            <a:endParaRPr lang="en-US" dirty="0">
              <a:solidFill>
                <a:schemeClr val="bg1"/>
              </a:solidFill>
            </a:endParaRP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32</a:t>
            </a:fld>
            <a:endParaRPr lang="en-US"/>
          </a:p>
        </p:txBody>
      </p:sp>
    </p:spTree>
    <p:extLst>
      <p:ext uri="{BB962C8B-B14F-4D97-AF65-F5344CB8AC3E}">
        <p14:creationId xmlns:p14="http://schemas.microsoft.com/office/powerpoint/2010/main" val="33624406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Equipment and Parts:</a:t>
            </a:r>
            <a:endParaRPr lang="en-US" dirty="0">
              <a:solidFill>
                <a:schemeClr val="bg1"/>
              </a:solidFill>
            </a:endParaRPr>
          </a:p>
        </p:txBody>
      </p:sp>
      <p:sp>
        <p:nvSpPr>
          <p:cNvPr id="3" name="Content Placeholder 2"/>
          <p:cNvSpPr>
            <a:spLocks noGrp="1"/>
          </p:cNvSpPr>
          <p:nvPr>
            <p:ph idx="1"/>
          </p:nvPr>
        </p:nvSpPr>
        <p:spPr/>
        <p:txBody>
          <a:bodyPr>
            <a:normAutofit fontScale="85000" lnSpcReduction="20000"/>
          </a:bodyPr>
          <a:lstStyle/>
          <a:p>
            <a:r>
              <a:rPr lang="en-US" dirty="0" smtClean="0">
                <a:solidFill>
                  <a:schemeClr val="bg1"/>
                </a:solidFill>
              </a:rPr>
              <a:t>Solderless breadboard</a:t>
            </a:r>
          </a:p>
          <a:p>
            <a:r>
              <a:rPr lang="en-US" dirty="0" smtClean="0">
                <a:solidFill>
                  <a:schemeClr val="bg1"/>
                </a:solidFill>
              </a:rPr>
              <a:t>Function Generator</a:t>
            </a:r>
          </a:p>
          <a:p>
            <a:r>
              <a:rPr lang="en-US" dirty="0" smtClean="0">
                <a:solidFill>
                  <a:schemeClr val="bg1"/>
                </a:solidFill>
              </a:rPr>
              <a:t>Oscilloscope</a:t>
            </a:r>
          </a:p>
          <a:p>
            <a:r>
              <a:rPr lang="en-US" dirty="0" err="1" smtClean="0">
                <a:solidFill>
                  <a:schemeClr val="bg1"/>
                </a:solidFill>
              </a:rPr>
              <a:t>Multimeter</a:t>
            </a:r>
            <a:endParaRPr lang="en-US" dirty="0" smtClean="0">
              <a:solidFill>
                <a:schemeClr val="bg1"/>
              </a:solidFill>
            </a:endParaRPr>
          </a:p>
          <a:p>
            <a:r>
              <a:rPr lang="en-US" dirty="0" smtClean="0">
                <a:solidFill>
                  <a:schemeClr val="bg1"/>
                </a:solidFill>
              </a:rPr>
              <a:t>12.6 VCT 300 MA transformer</a:t>
            </a:r>
          </a:p>
          <a:p>
            <a:r>
              <a:rPr lang="en-US" dirty="0" smtClean="0">
                <a:solidFill>
                  <a:schemeClr val="bg1"/>
                </a:solidFill>
              </a:rPr>
              <a:t>1 </a:t>
            </a:r>
            <a:r>
              <a:rPr lang="en-US" dirty="0" err="1" smtClean="0">
                <a:solidFill>
                  <a:schemeClr val="bg1"/>
                </a:solidFill>
              </a:rPr>
              <a:t>Kohm</a:t>
            </a:r>
            <a:r>
              <a:rPr lang="en-US" dirty="0" smtClean="0">
                <a:solidFill>
                  <a:schemeClr val="bg1"/>
                </a:solidFill>
              </a:rPr>
              <a:t> </a:t>
            </a:r>
            <a:r>
              <a:rPr lang="en-US" dirty="0" err="1" smtClean="0">
                <a:solidFill>
                  <a:schemeClr val="bg1"/>
                </a:solidFill>
              </a:rPr>
              <a:t>Reesistor</a:t>
            </a:r>
            <a:endParaRPr lang="en-US" dirty="0" smtClean="0">
              <a:solidFill>
                <a:schemeClr val="bg1"/>
              </a:solidFill>
            </a:endParaRPr>
          </a:p>
          <a:p>
            <a:r>
              <a:rPr lang="en-US" dirty="0" smtClean="0">
                <a:solidFill>
                  <a:schemeClr val="bg1"/>
                </a:solidFill>
              </a:rPr>
              <a:t>Four 1N4001 diodes</a:t>
            </a:r>
          </a:p>
          <a:p>
            <a:r>
              <a:rPr lang="en-US" dirty="0" smtClean="0">
                <a:solidFill>
                  <a:schemeClr val="bg1"/>
                </a:solidFill>
              </a:rPr>
              <a:t>Multisim</a:t>
            </a:r>
          </a:p>
          <a:p>
            <a:endParaRPr lang="en-US" dirty="0" smtClean="0">
              <a:solidFill>
                <a:schemeClr val="bg1"/>
              </a:solidFill>
            </a:endParaRP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33</a:t>
            </a:fld>
            <a:endParaRPr lang="en-US" dirty="0"/>
          </a:p>
        </p:txBody>
      </p:sp>
    </p:spTree>
    <p:extLst>
      <p:ext uri="{BB962C8B-B14F-4D97-AF65-F5344CB8AC3E}">
        <p14:creationId xmlns:p14="http://schemas.microsoft.com/office/powerpoint/2010/main" val="3726085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Theories:</a:t>
            </a:r>
            <a:br>
              <a:rPr lang="en-US" dirty="0" smtClean="0">
                <a:solidFill>
                  <a:schemeClr val="bg1"/>
                </a:solidFill>
              </a:rPr>
            </a:br>
            <a:endParaRPr lang="en-US" dirty="0">
              <a:solidFill>
                <a:schemeClr val="bg1"/>
              </a:solidFill>
            </a:endParaRPr>
          </a:p>
        </p:txBody>
      </p:sp>
      <p:sp>
        <p:nvSpPr>
          <p:cNvPr id="3" name="Content Placeholder 2"/>
          <p:cNvSpPr>
            <a:spLocks noGrp="1"/>
          </p:cNvSpPr>
          <p:nvPr>
            <p:ph idx="1"/>
          </p:nvPr>
        </p:nvSpPr>
        <p:spPr/>
        <p:txBody>
          <a:bodyPr/>
          <a:lstStyle/>
          <a:p>
            <a:r>
              <a:rPr lang="en-US" dirty="0" smtClean="0">
                <a:solidFill>
                  <a:schemeClr val="bg1"/>
                </a:solidFill>
              </a:rPr>
              <a:t>Both the half and full wave rectifier will produce pulsating DC. </a:t>
            </a: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34</a:t>
            </a:fld>
            <a:endParaRPr lang="en-US"/>
          </a:p>
        </p:txBody>
      </p:sp>
    </p:spTree>
    <p:extLst>
      <p:ext uri="{BB962C8B-B14F-4D97-AF65-F5344CB8AC3E}">
        <p14:creationId xmlns:p14="http://schemas.microsoft.com/office/powerpoint/2010/main" val="381846892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chemeClr val="bg1"/>
                </a:solidFill>
              </a:rPr>
              <a:t>Data/Lab </a:t>
            </a:r>
            <a:r>
              <a:rPr lang="en-US" dirty="0" smtClean="0">
                <a:solidFill>
                  <a:schemeClr val="bg1"/>
                </a:solidFill>
              </a:rPr>
              <a:t>Results/Simulations/Schematics:</a:t>
            </a:r>
            <a:r>
              <a:rPr lang="en-US" dirty="0">
                <a:solidFill>
                  <a:schemeClr val="bg1"/>
                </a:solidFill>
              </a:rPr>
              <a:t/>
            </a:r>
            <a:br>
              <a:rPr lang="en-US" dirty="0">
                <a:solidFill>
                  <a:schemeClr val="bg1"/>
                </a:solidFill>
              </a:rPr>
            </a:br>
            <a:endParaRPr lang="en-US" dirty="0">
              <a:solidFill>
                <a:schemeClr val="bg1"/>
              </a:solidFill>
            </a:endParaRPr>
          </a:p>
        </p:txBody>
      </p:sp>
      <p:sp>
        <p:nvSpPr>
          <p:cNvPr id="8" name="Slide Number Placeholder 7"/>
          <p:cNvSpPr>
            <a:spLocks noGrp="1"/>
          </p:cNvSpPr>
          <p:nvPr>
            <p:ph type="sldNum" sz="quarter" idx="12"/>
          </p:nvPr>
        </p:nvSpPr>
        <p:spPr>
          <a:xfrm>
            <a:off x="10276322" y="6492875"/>
            <a:ext cx="771089" cy="365125"/>
          </a:xfrm>
        </p:spPr>
        <p:txBody>
          <a:bodyPr/>
          <a:lstStyle/>
          <a:p>
            <a:fld id="{040D1648-8006-432F-82BD-6DE0F74D5FB1}" type="slidenum">
              <a:rPr lang="en-US" smtClean="0"/>
              <a:t>35</a:t>
            </a:fld>
            <a:endParaRPr lang="en-US"/>
          </a:p>
        </p:txBody>
      </p:sp>
      <p:pic>
        <p:nvPicPr>
          <p:cNvPr id="3" name="Picture 2"/>
          <p:cNvPicPr>
            <a:picLocks noChangeAspect="1"/>
          </p:cNvPicPr>
          <p:nvPr/>
        </p:nvPicPr>
        <p:blipFill>
          <a:blip r:embed="rId2"/>
          <a:stretch>
            <a:fillRect/>
          </a:stretch>
        </p:blipFill>
        <p:spPr>
          <a:xfrm>
            <a:off x="959603" y="1716088"/>
            <a:ext cx="4390510" cy="4286250"/>
          </a:xfrm>
          <a:prstGeom prst="rect">
            <a:avLst/>
          </a:prstGeom>
        </p:spPr>
      </p:pic>
      <p:pic>
        <p:nvPicPr>
          <p:cNvPr id="4" name="Picture 3"/>
          <p:cNvPicPr>
            <a:picLocks noChangeAspect="1"/>
          </p:cNvPicPr>
          <p:nvPr/>
        </p:nvPicPr>
        <p:blipFill>
          <a:blip r:embed="rId3"/>
          <a:stretch>
            <a:fillRect/>
          </a:stretch>
        </p:blipFill>
        <p:spPr>
          <a:xfrm>
            <a:off x="5961896" y="1716088"/>
            <a:ext cx="5267325" cy="4286250"/>
          </a:xfrm>
          <a:prstGeom prst="rect">
            <a:avLst/>
          </a:prstGeom>
        </p:spPr>
      </p:pic>
    </p:spTree>
    <p:extLst>
      <p:ext uri="{BB962C8B-B14F-4D97-AF65-F5344CB8AC3E}">
        <p14:creationId xmlns:p14="http://schemas.microsoft.com/office/powerpoint/2010/main" val="173175301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chemeClr val="bg1"/>
                </a:solidFill>
              </a:rPr>
              <a:t>Data/Lab </a:t>
            </a:r>
            <a:r>
              <a:rPr lang="en-US" dirty="0" smtClean="0">
                <a:solidFill>
                  <a:schemeClr val="bg1"/>
                </a:solidFill>
              </a:rPr>
              <a:t>Results/Simulations/Schematics:</a:t>
            </a:r>
            <a:r>
              <a:rPr lang="en-US" dirty="0">
                <a:solidFill>
                  <a:schemeClr val="bg1"/>
                </a:solidFill>
              </a:rPr>
              <a:t/>
            </a:r>
            <a:br>
              <a:rPr lang="en-US" dirty="0">
                <a:solidFill>
                  <a:schemeClr val="bg1"/>
                </a:solidFill>
              </a:rPr>
            </a:br>
            <a:endParaRPr lang="en-US" dirty="0">
              <a:solidFill>
                <a:schemeClr val="bg1"/>
              </a:solidFill>
            </a:endParaRPr>
          </a:p>
        </p:txBody>
      </p:sp>
      <p:sp>
        <p:nvSpPr>
          <p:cNvPr id="8" name="Slide Number Placeholder 7"/>
          <p:cNvSpPr>
            <a:spLocks noGrp="1"/>
          </p:cNvSpPr>
          <p:nvPr>
            <p:ph type="sldNum" sz="quarter" idx="12"/>
          </p:nvPr>
        </p:nvSpPr>
        <p:spPr>
          <a:xfrm>
            <a:off x="10276322" y="6492875"/>
            <a:ext cx="771089" cy="365125"/>
          </a:xfrm>
        </p:spPr>
        <p:txBody>
          <a:bodyPr/>
          <a:lstStyle/>
          <a:p>
            <a:fld id="{040D1648-8006-432F-82BD-6DE0F74D5FB1}" type="slidenum">
              <a:rPr lang="en-US" smtClean="0"/>
              <a:t>36</a:t>
            </a:fld>
            <a:endParaRPr lang="en-US"/>
          </a:p>
        </p:txBody>
      </p:sp>
      <p:pic>
        <p:nvPicPr>
          <p:cNvPr id="3" name="Picture 2"/>
          <p:cNvPicPr>
            <a:picLocks noChangeAspect="1"/>
          </p:cNvPicPr>
          <p:nvPr/>
        </p:nvPicPr>
        <p:blipFill>
          <a:blip r:embed="rId2"/>
          <a:stretch>
            <a:fillRect/>
          </a:stretch>
        </p:blipFill>
        <p:spPr>
          <a:xfrm>
            <a:off x="1141413" y="1631867"/>
            <a:ext cx="2600325" cy="1219200"/>
          </a:xfrm>
          <a:prstGeom prst="rect">
            <a:avLst/>
          </a:prstGeom>
        </p:spPr>
      </p:pic>
      <p:pic>
        <p:nvPicPr>
          <p:cNvPr id="4" name="Picture 3"/>
          <p:cNvPicPr>
            <a:picLocks noChangeAspect="1"/>
          </p:cNvPicPr>
          <p:nvPr/>
        </p:nvPicPr>
        <p:blipFill>
          <a:blip r:embed="rId3"/>
          <a:stretch>
            <a:fillRect/>
          </a:stretch>
        </p:blipFill>
        <p:spPr>
          <a:xfrm rot="5400000">
            <a:off x="1380385" y="2235797"/>
            <a:ext cx="2928353" cy="4388878"/>
          </a:xfrm>
          <a:prstGeom prst="rect">
            <a:avLst/>
          </a:prstGeom>
        </p:spPr>
      </p:pic>
      <p:pic>
        <p:nvPicPr>
          <p:cNvPr id="5" name="Picture 4"/>
          <p:cNvPicPr>
            <a:picLocks noChangeAspect="1"/>
          </p:cNvPicPr>
          <p:nvPr/>
        </p:nvPicPr>
        <p:blipFill>
          <a:blip r:embed="rId4"/>
          <a:stretch>
            <a:fillRect/>
          </a:stretch>
        </p:blipFill>
        <p:spPr>
          <a:xfrm>
            <a:off x="5873561" y="2241467"/>
            <a:ext cx="4968646" cy="3596666"/>
          </a:xfrm>
          <a:prstGeom prst="rect">
            <a:avLst/>
          </a:prstGeom>
        </p:spPr>
      </p:pic>
    </p:spTree>
    <p:extLst>
      <p:ext uri="{BB962C8B-B14F-4D97-AF65-F5344CB8AC3E}">
        <p14:creationId xmlns:p14="http://schemas.microsoft.com/office/powerpoint/2010/main" val="124610503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chemeClr val="bg1"/>
                </a:solidFill>
              </a:rPr>
              <a:t>Data/Lab </a:t>
            </a:r>
            <a:r>
              <a:rPr lang="en-US" dirty="0" smtClean="0">
                <a:solidFill>
                  <a:schemeClr val="bg1"/>
                </a:solidFill>
              </a:rPr>
              <a:t>Results/Simulations/Schematics:</a:t>
            </a:r>
            <a:r>
              <a:rPr lang="en-US" dirty="0">
                <a:solidFill>
                  <a:schemeClr val="bg1"/>
                </a:solidFill>
              </a:rPr>
              <a:t/>
            </a:r>
            <a:br>
              <a:rPr lang="en-US" dirty="0">
                <a:solidFill>
                  <a:schemeClr val="bg1"/>
                </a:solidFill>
              </a:rPr>
            </a:br>
            <a:endParaRPr lang="en-US" dirty="0">
              <a:solidFill>
                <a:schemeClr val="bg1"/>
              </a:solidFill>
            </a:endParaRPr>
          </a:p>
        </p:txBody>
      </p:sp>
      <p:sp>
        <p:nvSpPr>
          <p:cNvPr id="8" name="Slide Number Placeholder 7"/>
          <p:cNvSpPr>
            <a:spLocks noGrp="1"/>
          </p:cNvSpPr>
          <p:nvPr>
            <p:ph type="sldNum" sz="quarter" idx="12"/>
          </p:nvPr>
        </p:nvSpPr>
        <p:spPr>
          <a:xfrm>
            <a:off x="10276322" y="6492875"/>
            <a:ext cx="771089" cy="365125"/>
          </a:xfrm>
        </p:spPr>
        <p:txBody>
          <a:bodyPr/>
          <a:lstStyle/>
          <a:p>
            <a:fld id="{040D1648-8006-432F-82BD-6DE0F74D5FB1}" type="slidenum">
              <a:rPr lang="en-US" smtClean="0"/>
              <a:t>37</a:t>
            </a:fld>
            <a:endParaRPr lang="en-US"/>
          </a:p>
        </p:txBody>
      </p:sp>
      <p:pic>
        <p:nvPicPr>
          <p:cNvPr id="3" name="Picture 2"/>
          <p:cNvPicPr>
            <a:picLocks noChangeAspect="1"/>
          </p:cNvPicPr>
          <p:nvPr/>
        </p:nvPicPr>
        <p:blipFill>
          <a:blip r:embed="rId2"/>
          <a:stretch>
            <a:fillRect/>
          </a:stretch>
        </p:blipFill>
        <p:spPr>
          <a:xfrm>
            <a:off x="6727238" y="2097088"/>
            <a:ext cx="4191302" cy="3432008"/>
          </a:xfrm>
          <a:prstGeom prst="rect">
            <a:avLst/>
          </a:prstGeom>
        </p:spPr>
      </p:pic>
      <p:pic>
        <p:nvPicPr>
          <p:cNvPr id="4" name="Picture 3"/>
          <p:cNvPicPr>
            <a:picLocks noChangeAspect="1"/>
          </p:cNvPicPr>
          <p:nvPr/>
        </p:nvPicPr>
        <p:blipFill>
          <a:blip r:embed="rId3"/>
          <a:stretch>
            <a:fillRect/>
          </a:stretch>
        </p:blipFill>
        <p:spPr>
          <a:xfrm>
            <a:off x="1141413" y="2097088"/>
            <a:ext cx="5324475" cy="3324225"/>
          </a:xfrm>
          <a:prstGeom prst="rect">
            <a:avLst/>
          </a:prstGeom>
        </p:spPr>
      </p:pic>
    </p:spTree>
    <p:extLst>
      <p:ext uri="{BB962C8B-B14F-4D97-AF65-F5344CB8AC3E}">
        <p14:creationId xmlns:p14="http://schemas.microsoft.com/office/powerpoint/2010/main" val="415403932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chemeClr val="bg1"/>
                </a:solidFill>
              </a:rPr>
              <a:t>Data/Lab </a:t>
            </a:r>
            <a:r>
              <a:rPr lang="en-US" dirty="0" smtClean="0">
                <a:solidFill>
                  <a:schemeClr val="bg1"/>
                </a:solidFill>
              </a:rPr>
              <a:t>Results/Simulations/Schematics:</a:t>
            </a:r>
            <a:r>
              <a:rPr lang="en-US" dirty="0">
                <a:solidFill>
                  <a:schemeClr val="bg1"/>
                </a:solidFill>
              </a:rPr>
              <a:t/>
            </a:r>
            <a:br>
              <a:rPr lang="en-US" dirty="0">
                <a:solidFill>
                  <a:schemeClr val="bg1"/>
                </a:solidFill>
              </a:rPr>
            </a:br>
            <a:endParaRPr lang="en-US" dirty="0">
              <a:solidFill>
                <a:schemeClr val="bg1"/>
              </a:solidFill>
            </a:endParaRPr>
          </a:p>
        </p:txBody>
      </p:sp>
      <p:sp>
        <p:nvSpPr>
          <p:cNvPr id="8" name="Slide Number Placeholder 7"/>
          <p:cNvSpPr>
            <a:spLocks noGrp="1"/>
          </p:cNvSpPr>
          <p:nvPr>
            <p:ph type="sldNum" sz="quarter" idx="12"/>
          </p:nvPr>
        </p:nvSpPr>
        <p:spPr>
          <a:xfrm>
            <a:off x="10276322" y="6492875"/>
            <a:ext cx="771089" cy="365125"/>
          </a:xfrm>
        </p:spPr>
        <p:txBody>
          <a:bodyPr/>
          <a:lstStyle/>
          <a:p>
            <a:fld id="{040D1648-8006-432F-82BD-6DE0F74D5FB1}" type="slidenum">
              <a:rPr lang="en-US" smtClean="0"/>
              <a:t>38</a:t>
            </a:fld>
            <a:endParaRPr lang="en-US"/>
          </a:p>
        </p:txBody>
      </p:sp>
      <p:pic>
        <p:nvPicPr>
          <p:cNvPr id="5" name="Picture 4"/>
          <p:cNvPicPr>
            <a:picLocks noChangeAspect="1"/>
          </p:cNvPicPr>
          <p:nvPr/>
        </p:nvPicPr>
        <p:blipFill>
          <a:blip r:embed="rId2"/>
          <a:stretch>
            <a:fillRect/>
          </a:stretch>
        </p:blipFill>
        <p:spPr>
          <a:xfrm>
            <a:off x="264613" y="4953584"/>
            <a:ext cx="2962275" cy="1276350"/>
          </a:xfrm>
          <a:prstGeom prst="rect">
            <a:avLst/>
          </a:prstGeom>
        </p:spPr>
      </p:pic>
      <p:pic>
        <p:nvPicPr>
          <p:cNvPr id="7" name="Picture 6"/>
          <p:cNvPicPr>
            <a:picLocks noChangeAspect="1"/>
          </p:cNvPicPr>
          <p:nvPr/>
        </p:nvPicPr>
        <p:blipFill>
          <a:blip r:embed="rId3"/>
          <a:stretch>
            <a:fillRect/>
          </a:stretch>
        </p:blipFill>
        <p:spPr>
          <a:xfrm rot="5400000">
            <a:off x="3826950" y="4681045"/>
            <a:ext cx="1255147" cy="1800225"/>
          </a:xfrm>
          <a:prstGeom prst="rect">
            <a:avLst/>
          </a:prstGeom>
        </p:spPr>
      </p:pic>
      <p:pic>
        <p:nvPicPr>
          <p:cNvPr id="9" name="Picture 8"/>
          <p:cNvPicPr>
            <a:picLocks noChangeAspect="1"/>
          </p:cNvPicPr>
          <p:nvPr/>
        </p:nvPicPr>
        <p:blipFill>
          <a:blip r:embed="rId4"/>
          <a:stretch>
            <a:fillRect/>
          </a:stretch>
        </p:blipFill>
        <p:spPr>
          <a:xfrm>
            <a:off x="264613" y="1700463"/>
            <a:ext cx="5090024" cy="3144435"/>
          </a:xfrm>
          <a:prstGeom prst="rect">
            <a:avLst/>
          </a:prstGeom>
        </p:spPr>
      </p:pic>
      <p:pic>
        <p:nvPicPr>
          <p:cNvPr id="10" name="Picture 9"/>
          <p:cNvPicPr>
            <a:picLocks noChangeAspect="1"/>
          </p:cNvPicPr>
          <p:nvPr/>
        </p:nvPicPr>
        <p:blipFill>
          <a:blip r:embed="rId5"/>
          <a:stretch>
            <a:fillRect/>
          </a:stretch>
        </p:blipFill>
        <p:spPr>
          <a:xfrm>
            <a:off x="5682161" y="1700463"/>
            <a:ext cx="5879300" cy="4508268"/>
          </a:xfrm>
          <a:prstGeom prst="rect">
            <a:avLst/>
          </a:prstGeom>
        </p:spPr>
      </p:pic>
    </p:spTree>
    <p:extLst>
      <p:ext uri="{BB962C8B-B14F-4D97-AF65-F5344CB8AC3E}">
        <p14:creationId xmlns:p14="http://schemas.microsoft.com/office/powerpoint/2010/main" val="201188758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Troubleshooting:</a:t>
            </a:r>
            <a:endParaRPr lang="en-US" dirty="0">
              <a:solidFill>
                <a:schemeClr val="bg1"/>
              </a:solidFill>
            </a:endParaRPr>
          </a:p>
        </p:txBody>
      </p:sp>
      <p:sp>
        <p:nvSpPr>
          <p:cNvPr id="3" name="Content Placeholder 2"/>
          <p:cNvSpPr>
            <a:spLocks noGrp="1"/>
          </p:cNvSpPr>
          <p:nvPr>
            <p:ph idx="1"/>
          </p:nvPr>
        </p:nvSpPr>
        <p:spPr/>
        <p:txBody>
          <a:bodyPr/>
          <a:lstStyle/>
          <a:p>
            <a:r>
              <a:rPr lang="en-US" dirty="0" smtClean="0">
                <a:solidFill>
                  <a:schemeClr val="bg1"/>
                </a:solidFill>
              </a:rPr>
              <a:t>We had a bit of trouble </a:t>
            </a:r>
            <a:r>
              <a:rPr lang="en-US" dirty="0" err="1" smtClean="0">
                <a:solidFill>
                  <a:schemeClr val="bg1"/>
                </a:solidFill>
              </a:rPr>
              <a:t>breadboarding</a:t>
            </a:r>
            <a:r>
              <a:rPr lang="en-US" dirty="0" smtClean="0">
                <a:solidFill>
                  <a:schemeClr val="bg1"/>
                </a:solidFill>
              </a:rPr>
              <a:t> the full wave rectifier, but after some work, we managed to set it up correctly.</a:t>
            </a:r>
            <a:endParaRPr lang="en-US" dirty="0">
              <a:solidFill>
                <a:schemeClr val="bg1"/>
              </a:solidFill>
            </a:endParaRP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39</a:t>
            </a:fld>
            <a:endParaRPr lang="en-US" dirty="0"/>
          </a:p>
        </p:txBody>
      </p:sp>
    </p:spTree>
    <p:extLst>
      <p:ext uri="{BB962C8B-B14F-4D97-AF65-F5344CB8AC3E}">
        <p14:creationId xmlns:p14="http://schemas.microsoft.com/office/powerpoint/2010/main" val="20162913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chemeClr val="bg1"/>
                </a:solidFill>
              </a:rPr>
              <a:t>Lab F0</a:t>
            </a:r>
            <a:endParaRPr lang="en-US" dirty="0">
              <a:solidFill>
                <a:schemeClr val="bg1"/>
              </a:solidFill>
            </a:endParaRPr>
          </a:p>
        </p:txBody>
      </p:sp>
      <p:sp>
        <p:nvSpPr>
          <p:cNvPr id="3" name="Subtitle 2"/>
          <p:cNvSpPr>
            <a:spLocks noGrp="1"/>
          </p:cNvSpPr>
          <p:nvPr>
            <p:ph type="subTitle" idx="1"/>
          </p:nvPr>
        </p:nvSpPr>
        <p:spPr>
          <a:xfrm>
            <a:off x="1876424" y="3602037"/>
            <a:ext cx="8791575" cy="2009053"/>
          </a:xfrm>
        </p:spPr>
        <p:txBody>
          <a:bodyPr>
            <a:normAutofit fontScale="85000" lnSpcReduction="20000"/>
          </a:bodyPr>
          <a:lstStyle/>
          <a:p>
            <a:r>
              <a:rPr lang="en-US" dirty="0" smtClean="0">
                <a:solidFill>
                  <a:schemeClr val="bg1"/>
                </a:solidFill>
              </a:rPr>
              <a:t>By: Ivan Cervantes</a:t>
            </a:r>
          </a:p>
          <a:p>
            <a:r>
              <a:rPr lang="en-US" dirty="0" smtClean="0">
                <a:solidFill>
                  <a:schemeClr val="bg1"/>
                </a:solidFill>
              </a:rPr>
              <a:t>Lab Partner: Alcides Segovia</a:t>
            </a:r>
          </a:p>
          <a:p>
            <a:r>
              <a:rPr lang="en-US" dirty="0" smtClean="0">
                <a:solidFill>
                  <a:schemeClr val="bg1"/>
                </a:solidFill>
              </a:rPr>
              <a:t>Instructors: Andrew bell</a:t>
            </a:r>
          </a:p>
          <a:p>
            <a:r>
              <a:rPr lang="en-US" dirty="0" smtClean="0">
                <a:solidFill>
                  <a:schemeClr val="bg1"/>
                </a:solidFill>
              </a:rPr>
              <a:t>Class: EECT 121</a:t>
            </a:r>
          </a:p>
          <a:p>
            <a:r>
              <a:rPr lang="en-US" dirty="0" smtClean="0">
                <a:solidFill>
                  <a:schemeClr val="bg1"/>
                </a:solidFill>
              </a:rPr>
              <a:t>Bench 1</a:t>
            </a:r>
          </a:p>
          <a:p>
            <a:endParaRPr lang="en-US" dirty="0">
              <a:solidFill>
                <a:schemeClr val="bg1"/>
              </a:solidFill>
            </a:endParaRPr>
          </a:p>
        </p:txBody>
      </p:sp>
      <p:sp>
        <p:nvSpPr>
          <p:cNvPr id="4" name="Slide Number Placeholder 3"/>
          <p:cNvSpPr>
            <a:spLocks noGrp="1"/>
          </p:cNvSpPr>
          <p:nvPr>
            <p:ph type="sldNum" sz="quarter" idx="12"/>
          </p:nvPr>
        </p:nvSpPr>
        <p:spPr>
          <a:xfrm>
            <a:off x="9896910" y="6492875"/>
            <a:ext cx="771089" cy="365125"/>
          </a:xfrm>
        </p:spPr>
        <p:txBody>
          <a:bodyPr/>
          <a:lstStyle/>
          <a:p>
            <a:fld id="{040D1648-8006-432F-82BD-6DE0F74D5FB1}" type="slidenum">
              <a:rPr lang="en-US" smtClean="0"/>
              <a:t>4</a:t>
            </a:fld>
            <a:endParaRPr lang="en-US"/>
          </a:p>
        </p:txBody>
      </p:sp>
    </p:spTree>
    <p:extLst>
      <p:ext uri="{BB962C8B-B14F-4D97-AF65-F5344CB8AC3E}">
        <p14:creationId xmlns:p14="http://schemas.microsoft.com/office/powerpoint/2010/main" val="208539328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Conclusion:</a:t>
            </a:r>
            <a:endParaRPr lang="en-US" dirty="0">
              <a:solidFill>
                <a:schemeClr val="bg1"/>
              </a:solidFill>
            </a:endParaRPr>
          </a:p>
        </p:txBody>
      </p:sp>
      <p:sp>
        <p:nvSpPr>
          <p:cNvPr id="3" name="Content Placeholder 2"/>
          <p:cNvSpPr>
            <a:spLocks noGrp="1"/>
          </p:cNvSpPr>
          <p:nvPr>
            <p:ph idx="1"/>
          </p:nvPr>
        </p:nvSpPr>
        <p:spPr/>
        <p:txBody>
          <a:bodyPr/>
          <a:lstStyle/>
          <a:p>
            <a:r>
              <a:rPr lang="en-US" dirty="0" smtClean="0">
                <a:solidFill>
                  <a:schemeClr val="bg1"/>
                </a:solidFill>
              </a:rPr>
              <a:t>The half wave and full wave rectifier accomplish the same task of creating pulsating DC voltage. The difference is that the half wave rectifier only rectifies the positive or negative portion of the AC voltage, while the full wave rectifier rectifies both portions at the same time. By using filters the pulsating DC can be smoothed out into DC power.</a:t>
            </a: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40</a:t>
            </a:fld>
            <a:endParaRPr lang="en-US" dirty="0"/>
          </a:p>
        </p:txBody>
      </p:sp>
    </p:spTree>
    <p:extLst>
      <p:ext uri="{BB962C8B-B14F-4D97-AF65-F5344CB8AC3E}">
        <p14:creationId xmlns:p14="http://schemas.microsoft.com/office/powerpoint/2010/main" val="414256484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chemeClr val="bg1"/>
                </a:solidFill>
              </a:rPr>
              <a:t>Lab </a:t>
            </a:r>
            <a:r>
              <a:rPr lang="en-US" dirty="0">
                <a:solidFill>
                  <a:schemeClr val="bg1"/>
                </a:solidFill>
              </a:rPr>
              <a:t>3</a:t>
            </a:r>
          </a:p>
        </p:txBody>
      </p:sp>
      <p:sp>
        <p:nvSpPr>
          <p:cNvPr id="3" name="Subtitle 2"/>
          <p:cNvSpPr>
            <a:spLocks noGrp="1"/>
          </p:cNvSpPr>
          <p:nvPr>
            <p:ph type="subTitle" idx="1"/>
          </p:nvPr>
        </p:nvSpPr>
        <p:spPr>
          <a:xfrm>
            <a:off x="1876424" y="3602037"/>
            <a:ext cx="8791575" cy="2009053"/>
          </a:xfrm>
        </p:spPr>
        <p:txBody>
          <a:bodyPr>
            <a:normAutofit fontScale="85000" lnSpcReduction="20000"/>
          </a:bodyPr>
          <a:lstStyle/>
          <a:p>
            <a:r>
              <a:rPr lang="en-US" dirty="0" smtClean="0">
                <a:solidFill>
                  <a:schemeClr val="bg1"/>
                </a:solidFill>
              </a:rPr>
              <a:t>By: Ivan Cervantes</a:t>
            </a:r>
          </a:p>
          <a:p>
            <a:r>
              <a:rPr lang="en-US" dirty="0" smtClean="0">
                <a:solidFill>
                  <a:schemeClr val="bg1"/>
                </a:solidFill>
              </a:rPr>
              <a:t>Lab Partner: Alcides Segovia</a:t>
            </a:r>
          </a:p>
          <a:p>
            <a:r>
              <a:rPr lang="en-US" dirty="0" smtClean="0">
                <a:solidFill>
                  <a:schemeClr val="bg1"/>
                </a:solidFill>
              </a:rPr>
              <a:t>Instructors: Andrew bell</a:t>
            </a:r>
          </a:p>
          <a:p>
            <a:r>
              <a:rPr lang="en-US" dirty="0" smtClean="0">
                <a:solidFill>
                  <a:schemeClr val="bg1"/>
                </a:solidFill>
              </a:rPr>
              <a:t>Class: EECT 121</a:t>
            </a:r>
          </a:p>
          <a:p>
            <a:r>
              <a:rPr lang="en-US" dirty="0" smtClean="0">
                <a:solidFill>
                  <a:schemeClr val="bg1"/>
                </a:solidFill>
              </a:rPr>
              <a:t>Bench 1</a:t>
            </a:r>
          </a:p>
          <a:p>
            <a:endParaRPr lang="en-US" dirty="0">
              <a:solidFill>
                <a:schemeClr val="bg1"/>
              </a:solidFill>
            </a:endParaRPr>
          </a:p>
        </p:txBody>
      </p:sp>
      <p:sp>
        <p:nvSpPr>
          <p:cNvPr id="4" name="Slide Number Placeholder 3"/>
          <p:cNvSpPr>
            <a:spLocks noGrp="1"/>
          </p:cNvSpPr>
          <p:nvPr>
            <p:ph type="sldNum" sz="quarter" idx="12"/>
          </p:nvPr>
        </p:nvSpPr>
        <p:spPr>
          <a:xfrm>
            <a:off x="9896910" y="6492875"/>
            <a:ext cx="771089" cy="365125"/>
          </a:xfrm>
        </p:spPr>
        <p:txBody>
          <a:bodyPr/>
          <a:lstStyle/>
          <a:p>
            <a:fld id="{040D1648-8006-432F-82BD-6DE0F74D5FB1}" type="slidenum">
              <a:rPr lang="en-US" smtClean="0"/>
              <a:t>41</a:t>
            </a:fld>
            <a:endParaRPr lang="en-US"/>
          </a:p>
        </p:txBody>
      </p:sp>
    </p:spTree>
    <p:extLst>
      <p:ext uri="{BB962C8B-B14F-4D97-AF65-F5344CB8AC3E}">
        <p14:creationId xmlns:p14="http://schemas.microsoft.com/office/powerpoint/2010/main" val="348325722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Objectives:</a:t>
            </a:r>
            <a:endParaRPr lang="en-US" dirty="0">
              <a:solidFill>
                <a:schemeClr val="bg1"/>
              </a:solidFill>
            </a:endParaRPr>
          </a:p>
        </p:txBody>
      </p:sp>
      <p:sp>
        <p:nvSpPr>
          <p:cNvPr id="3" name="Content Placeholder 2"/>
          <p:cNvSpPr>
            <a:spLocks noGrp="1"/>
          </p:cNvSpPr>
          <p:nvPr>
            <p:ph idx="1"/>
          </p:nvPr>
        </p:nvSpPr>
        <p:spPr/>
        <p:txBody>
          <a:bodyPr/>
          <a:lstStyle/>
          <a:p>
            <a:r>
              <a:rPr lang="en-US" dirty="0" smtClean="0">
                <a:solidFill>
                  <a:schemeClr val="bg1"/>
                </a:solidFill>
              </a:rPr>
              <a:t>The objective of this lab was to test various LED’s to find the brightest one while providing minimal current.</a:t>
            </a:r>
            <a:endParaRPr lang="en-US" dirty="0">
              <a:solidFill>
                <a:schemeClr val="bg1"/>
              </a:solidFill>
            </a:endParaRP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42</a:t>
            </a:fld>
            <a:endParaRPr lang="en-US"/>
          </a:p>
        </p:txBody>
      </p:sp>
    </p:spTree>
    <p:extLst>
      <p:ext uri="{BB962C8B-B14F-4D97-AF65-F5344CB8AC3E}">
        <p14:creationId xmlns:p14="http://schemas.microsoft.com/office/powerpoint/2010/main" val="172890486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Equipment and Parts:</a:t>
            </a:r>
            <a:endParaRPr lang="en-US" dirty="0">
              <a:solidFill>
                <a:schemeClr val="bg1"/>
              </a:solidFill>
            </a:endParaRPr>
          </a:p>
        </p:txBody>
      </p:sp>
      <p:sp>
        <p:nvSpPr>
          <p:cNvPr id="3" name="Content Placeholder 2"/>
          <p:cNvSpPr>
            <a:spLocks noGrp="1"/>
          </p:cNvSpPr>
          <p:nvPr>
            <p:ph idx="1"/>
          </p:nvPr>
        </p:nvSpPr>
        <p:spPr/>
        <p:txBody>
          <a:bodyPr>
            <a:normAutofit/>
          </a:bodyPr>
          <a:lstStyle/>
          <a:p>
            <a:r>
              <a:rPr lang="en-US" dirty="0" smtClean="0">
                <a:solidFill>
                  <a:schemeClr val="bg1"/>
                </a:solidFill>
              </a:rPr>
              <a:t>Solderless breadboard</a:t>
            </a:r>
          </a:p>
          <a:p>
            <a:r>
              <a:rPr lang="en-US" dirty="0" smtClean="0">
                <a:solidFill>
                  <a:schemeClr val="bg1"/>
                </a:solidFill>
              </a:rPr>
              <a:t>DC Power Supply</a:t>
            </a:r>
          </a:p>
          <a:p>
            <a:r>
              <a:rPr lang="en-US" dirty="0" err="1" smtClean="0">
                <a:solidFill>
                  <a:schemeClr val="bg1"/>
                </a:solidFill>
              </a:rPr>
              <a:t>Multimeter</a:t>
            </a:r>
            <a:endParaRPr lang="en-US" dirty="0" smtClean="0">
              <a:solidFill>
                <a:schemeClr val="bg1"/>
              </a:solidFill>
            </a:endParaRPr>
          </a:p>
          <a:p>
            <a:r>
              <a:rPr lang="en-US" dirty="0" smtClean="0">
                <a:solidFill>
                  <a:schemeClr val="bg1"/>
                </a:solidFill>
              </a:rPr>
              <a:t>10 </a:t>
            </a:r>
            <a:r>
              <a:rPr lang="en-US" dirty="0" err="1" smtClean="0">
                <a:solidFill>
                  <a:schemeClr val="bg1"/>
                </a:solidFill>
              </a:rPr>
              <a:t>Kohm</a:t>
            </a:r>
            <a:r>
              <a:rPr lang="en-US" dirty="0" smtClean="0">
                <a:solidFill>
                  <a:schemeClr val="bg1"/>
                </a:solidFill>
              </a:rPr>
              <a:t> Resistor</a:t>
            </a:r>
          </a:p>
          <a:p>
            <a:r>
              <a:rPr lang="en-US" dirty="0" smtClean="0">
                <a:solidFill>
                  <a:schemeClr val="bg1"/>
                </a:solidFill>
              </a:rPr>
              <a:t>LED’s</a:t>
            </a:r>
          </a:p>
          <a:p>
            <a:endParaRPr lang="en-US" dirty="0" smtClean="0">
              <a:solidFill>
                <a:schemeClr val="bg1"/>
              </a:solidFill>
            </a:endParaRP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43</a:t>
            </a:fld>
            <a:endParaRPr lang="en-US" dirty="0"/>
          </a:p>
        </p:txBody>
      </p:sp>
    </p:spTree>
    <p:extLst>
      <p:ext uri="{BB962C8B-B14F-4D97-AF65-F5344CB8AC3E}">
        <p14:creationId xmlns:p14="http://schemas.microsoft.com/office/powerpoint/2010/main" val="325310285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chemeClr val="bg1"/>
                </a:solidFill>
              </a:rPr>
              <a:t>Data/Lab </a:t>
            </a:r>
            <a:r>
              <a:rPr lang="en-US" dirty="0" smtClean="0">
                <a:solidFill>
                  <a:schemeClr val="bg1"/>
                </a:solidFill>
              </a:rPr>
              <a:t>Results/Simulations/Schematics:</a:t>
            </a:r>
            <a:r>
              <a:rPr lang="en-US" dirty="0">
                <a:solidFill>
                  <a:schemeClr val="bg1"/>
                </a:solidFill>
              </a:rPr>
              <a:t/>
            </a:r>
            <a:br>
              <a:rPr lang="en-US" dirty="0">
                <a:solidFill>
                  <a:schemeClr val="bg1"/>
                </a:solidFill>
              </a:rPr>
            </a:br>
            <a:endParaRPr lang="en-US" dirty="0">
              <a:solidFill>
                <a:schemeClr val="bg1"/>
              </a:solidFill>
            </a:endParaRPr>
          </a:p>
        </p:txBody>
      </p:sp>
      <p:sp>
        <p:nvSpPr>
          <p:cNvPr id="8" name="Slide Number Placeholder 7"/>
          <p:cNvSpPr>
            <a:spLocks noGrp="1"/>
          </p:cNvSpPr>
          <p:nvPr>
            <p:ph type="sldNum" sz="quarter" idx="12"/>
          </p:nvPr>
        </p:nvSpPr>
        <p:spPr>
          <a:xfrm>
            <a:off x="10276322" y="6492875"/>
            <a:ext cx="771089" cy="365125"/>
          </a:xfrm>
        </p:spPr>
        <p:txBody>
          <a:bodyPr/>
          <a:lstStyle/>
          <a:p>
            <a:fld id="{040D1648-8006-432F-82BD-6DE0F74D5FB1}" type="slidenum">
              <a:rPr lang="en-US" smtClean="0"/>
              <a:t>44</a:t>
            </a:fld>
            <a:endParaRPr lang="en-US"/>
          </a:p>
        </p:txBody>
      </p:sp>
      <p:pic>
        <p:nvPicPr>
          <p:cNvPr id="5" name="Picture 4"/>
          <p:cNvPicPr>
            <a:picLocks noChangeAspect="1"/>
          </p:cNvPicPr>
          <p:nvPr/>
        </p:nvPicPr>
        <p:blipFill>
          <a:blip r:embed="rId2"/>
          <a:stretch>
            <a:fillRect/>
          </a:stretch>
        </p:blipFill>
        <p:spPr>
          <a:xfrm rot="5400000">
            <a:off x="2003425" y="1235076"/>
            <a:ext cx="3562350" cy="5286375"/>
          </a:xfrm>
          <a:prstGeom prst="rect">
            <a:avLst/>
          </a:prstGeom>
        </p:spPr>
      </p:pic>
      <p:pic>
        <p:nvPicPr>
          <p:cNvPr id="6" name="Picture 5"/>
          <p:cNvPicPr>
            <a:picLocks noChangeAspect="1"/>
          </p:cNvPicPr>
          <p:nvPr/>
        </p:nvPicPr>
        <p:blipFill>
          <a:blip r:embed="rId3"/>
          <a:stretch>
            <a:fillRect/>
          </a:stretch>
        </p:blipFill>
        <p:spPr>
          <a:xfrm>
            <a:off x="8161336" y="1794669"/>
            <a:ext cx="2886075" cy="1666875"/>
          </a:xfrm>
          <a:prstGeom prst="rect">
            <a:avLst/>
          </a:prstGeom>
        </p:spPr>
      </p:pic>
    </p:spTree>
    <p:extLst>
      <p:ext uri="{BB962C8B-B14F-4D97-AF65-F5344CB8AC3E}">
        <p14:creationId xmlns:p14="http://schemas.microsoft.com/office/powerpoint/2010/main" val="234668748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Troubleshooting:</a:t>
            </a:r>
            <a:endParaRPr lang="en-US" dirty="0">
              <a:solidFill>
                <a:schemeClr val="bg1"/>
              </a:solidFill>
            </a:endParaRPr>
          </a:p>
        </p:txBody>
      </p:sp>
      <p:sp>
        <p:nvSpPr>
          <p:cNvPr id="3" name="Content Placeholder 2"/>
          <p:cNvSpPr>
            <a:spLocks noGrp="1"/>
          </p:cNvSpPr>
          <p:nvPr>
            <p:ph idx="1"/>
          </p:nvPr>
        </p:nvSpPr>
        <p:spPr/>
        <p:txBody>
          <a:bodyPr/>
          <a:lstStyle/>
          <a:p>
            <a:r>
              <a:rPr lang="en-US" dirty="0" smtClean="0">
                <a:solidFill>
                  <a:schemeClr val="bg1"/>
                </a:solidFill>
              </a:rPr>
              <a:t>We had no trouble completing this lab since it was pretty straightforward.</a:t>
            </a:r>
            <a:endParaRPr lang="en-US" dirty="0">
              <a:solidFill>
                <a:schemeClr val="bg1"/>
              </a:solidFill>
            </a:endParaRP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45</a:t>
            </a:fld>
            <a:endParaRPr lang="en-US" dirty="0"/>
          </a:p>
        </p:txBody>
      </p:sp>
    </p:spTree>
    <p:extLst>
      <p:ext uri="{BB962C8B-B14F-4D97-AF65-F5344CB8AC3E}">
        <p14:creationId xmlns:p14="http://schemas.microsoft.com/office/powerpoint/2010/main" val="222805732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Conclusion:</a:t>
            </a:r>
            <a:endParaRPr lang="en-US" dirty="0">
              <a:solidFill>
                <a:schemeClr val="bg1"/>
              </a:solidFill>
            </a:endParaRPr>
          </a:p>
        </p:txBody>
      </p:sp>
      <p:sp>
        <p:nvSpPr>
          <p:cNvPr id="3" name="Content Placeholder 2"/>
          <p:cNvSpPr>
            <a:spLocks noGrp="1"/>
          </p:cNvSpPr>
          <p:nvPr>
            <p:ph idx="1"/>
          </p:nvPr>
        </p:nvSpPr>
        <p:spPr/>
        <p:txBody>
          <a:bodyPr/>
          <a:lstStyle/>
          <a:p>
            <a:r>
              <a:rPr lang="en-US" dirty="0" smtClean="0">
                <a:solidFill>
                  <a:schemeClr val="bg1"/>
                </a:solidFill>
              </a:rPr>
              <a:t>We chose the most efficient LED’s out of the group that we tested.</a:t>
            </a: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46</a:t>
            </a:fld>
            <a:endParaRPr lang="en-US" dirty="0"/>
          </a:p>
        </p:txBody>
      </p:sp>
    </p:spTree>
    <p:extLst>
      <p:ext uri="{BB962C8B-B14F-4D97-AF65-F5344CB8AC3E}">
        <p14:creationId xmlns:p14="http://schemas.microsoft.com/office/powerpoint/2010/main" val="39747624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chemeClr val="bg1"/>
                </a:solidFill>
              </a:rPr>
              <a:t>Lab </a:t>
            </a:r>
            <a:r>
              <a:rPr lang="en-US" dirty="0">
                <a:solidFill>
                  <a:schemeClr val="bg1"/>
                </a:solidFill>
              </a:rPr>
              <a:t>4</a:t>
            </a:r>
          </a:p>
        </p:txBody>
      </p:sp>
      <p:sp>
        <p:nvSpPr>
          <p:cNvPr id="3" name="Subtitle 2"/>
          <p:cNvSpPr>
            <a:spLocks noGrp="1"/>
          </p:cNvSpPr>
          <p:nvPr>
            <p:ph type="subTitle" idx="1"/>
          </p:nvPr>
        </p:nvSpPr>
        <p:spPr>
          <a:xfrm>
            <a:off x="1876424" y="3602037"/>
            <a:ext cx="8791575" cy="2009053"/>
          </a:xfrm>
        </p:spPr>
        <p:txBody>
          <a:bodyPr>
            <a:normAutofit fontScale="85000" lnSpcReduction="20000"/>
          </a:bodyPr>
          <a:lstStyle/>
          <a:p>
            <a:r>
              <a:rPr lang="en-US" dirty="0" smtClean="0">
                <a:solidFill>
                  <a:schemeClr val="bg1"/>
                </a:solidFill>
              </a:rPr>
              <a:t>By: Ivan Cervantes</a:t>
            </a:r>
          </a:p>
          <a:p>
            <a:r>
              <a:rPr lang="en-US" dirty="0" smtClean="0">
                <a:solidFill>
                  <a:schemeClr val="bg1"/>
                </a:solidFill>
              </a:rPr>
              <a:t>Lab Partner: Alcides Segovia</a:t>
            </a:r>
          </a:p>
          <a:p>
            <a:r>
              <a:rPr lang="en-US" dirty="0" smtClean="0">
                <a:solidFill>
                  <a:schemeClr val="bg1"/>
                </a:solidFill>
              </a:rPr>
              <a:t>Instructors: Andrew bell</a:t>
            </a:r>
          </a:p>
          <a:p>
            <a:r>
              <a:rPr lang="en-US" dirty="0" smtClean="0">
                <a:solidFill>
                  <a:schemeClr val="bg1"/>
                </a:solidFill>
              </a:rPr>
              <a:t>Class: EECT 121</a:t>
            </a:r>
          </a:p>
          <a:p>
            <a:r>
              <a:rPr lang="en-US" dirty="0" smtClean="0">
                <a:solidFill>
                  <a:schemeClr val="bg1"/>
                </a:solidFill>
              </a:rPr>
              <a:t>Bench 1</a:t>
            </a:r>
          </a:p>
          <a:p>
            <a:endParaRPr lang="en-US" dirty="0">
              <a:solidFill>
                <a:schemeClr val="bg1"/>
              </a:solidFill>
            </a:endParaRPr>
          </a:p>
        </p:txBody>
      </p:sp>
      <p:sp>
        <p:nvSpPr>
          <p:cNvPr id="4" name="Slide Number Placeholder 3"/>
          <p:cNvSpPr>
            <a:spLocks noGrp="1"/>
          </p:cNvSpPr>
          <p:nvPr>
            <p:ph type="sldNum" sz="quarter" idx="12"/>
          </p:nvPr>
        </p:nvSpPr>
        <p:spPr>
          <a:xfrm>
            <a:off x="9896910" y="6492875"/>
            <a:ext cx="771089" cy="365125"/>
          </a:xfrm>
        </p:spPr>
        <p:txBody>
          <a:bodyPr/>
          <a:lstStyle/>
          <a:p>
            <a:fld id="{040D1648-8006-432F-82BD-6DE0F74D5FB1}" type="slidenum">
              <a:rPr lang="en-US" smtClean="0"/>
              <a:t>47</a:t>
            </a:fld>
            <a:endParaRPr lang="en-US"/>
          </a:p>
        </p:txBody>
      </p:sp>
    </p:spTree>
    <p:extLst>
      <p:ext uri="{BB962C8B-B14F-4D97-AF65-F5344CB8AC3E}">
        <p14:creationId xmlns:p14="http://schemas.microsoft.com/office/powerpoint/2010/main" val="272861494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Objectives:</a:t>
            </a:r>
            <a:endParaRPr lang="en-US" dirty="0">
              <a:solidFill>
                <a:schemeClr val="bg1"/>
              </a:solidFill>
            </a:endParaRPr>
          </a:p>
        </p:txBody>
      </p:sp>
      <p:sp>
        <p:nvSpPr>
          <p:cNvPr id="3" name="Content Placeholder 2"/>
          <p:cNvSpPr>
            <a:spLocks noGrp="1"/>
          </p:cNvSpPr>
          <p:nvPr>
            <p:ph idx="1"/>
          </p:nvPr>
        </p:nvSpPr>
        <p:spPr/>
        <p:txBody>
          <a:bodyPr/>
          <a:lstStyle/>
          <a:p>
            <a:r>
              <a:rPr lang="en-US" dirty="0" smtClean="0">
                <a:solidFill>
                  <a:schemeClr val="bg1"/>
                </a:solidFill>
              </a:rPr>
              <a:t>The objective of this lab is to design a +- 9 volts DC power supply using the knowledge we gained in previous labs. After we design it we are to look for parts to order on the web in order to build it.</a:t>
            </a:r>
            <a:endParaRPr lang="en-US" dirty="0">
              <a:solidFill>
                <a:schemeClr val="bg1"/>
              </a:solidFill>
            </a:endParaRP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48</a:t>
            </a:fld>
            <a:endParaRPr lang="en-US"/>
          </a:p>
        </p:txBody>
      </p:sp>
    </p:spTree>
    <p:extLst>
      <p:ext uri="{BB962C8B-B14F-4D97-AF65-F5344CB8AC3E}">
        <p14:creationId xmlns:p14="http://schemas.microsoft.com/office/powerpoint/2010/main" val="353428613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Equipment and Parts:</a:t>
            </a:r>
            <a:endParaRPr lang="en-US" dirty="0">
              <a:solidFill>
                <a:schemeClr val="bg1"/>
              </a:solidFill>
            </a:endParaRPr>
          </a:p>
        </p:txBody>
      </p:sp>
      <p:sp>
        <p:nvSpPr>
          <p:cNvPr id="3" name="Content Placeholder 2"/>
          <p:cNvSpPr>
            <a:spLocks noGrp="1"/>
          </p:cNvSpPr>
          <p:nvPr>
            <p:ph idx="1"/>
          </p:nvPr>
        </p:nvSpPr>
        <p:spPr>
          <a:xfrm>
            <a:off x="1141413" y="2249487"/>
            <a:ext cx="4601662" cy="3541714"/>
          </a:xfrm>
        </p:spPr>
        <p:txBody>
          <a:bodyPr>
            <a:normAutofit fontScale="70000" lnSpcReduction="20000"/>
          </a:bodyPr>
          <a:lstStyle/>
          <a:p>
            <a:r>
              <a:rPr lang="en-US" dirty="0" smtClean="0">
                <a:solidFill>
                  <a:schemeClr val="bg1"/>
                </a:solidFill>
              </a:rPr>
              <a:t>Multisim</a:t>
            </a:r>
          </a:p>
          <a:p>
            <a:r>
              <a:rPr lang="en-US" dirty="0" err="1" smtClean="0">
                <a:solidFill>
                  <a:schemeClr val="bg1"/>
                </a:solidFill>
              </a:rPr>
              <a:t>Excell</a:t>
            </a:r>
            <a:endParaRPr lang="en-US" dirty="0" smtClean="0">
              <a:solidFill>
                <a:schemeClr val="bg1"/>
              </a:solidFill>
            </a:endParaRPr>
          </a:p>
          <a:p>
            <a:r>
              <a:rPr lang="en-US" dirty="0" smtClean="0">
                <a:solidFill>
                  <a:schemeClr val="bg1"/>
                </a:solidFill>
              </a:rPr>
              <a:t>Oscilloscope</a:t>
            </a:r>
          </a:p>
          <a:p>
            <a:r>
              <a:rPr lang="en-US" dirty="0" err="1" smtClean="0">
                <a:solidFill>
                  <a:schemeClr val="bg1"/>
                </a:solidFill>
              </a:rPr>
              <a:t>Multimeter</a:t>
            </a:r>
            <a:endParaRPr lang="en-US" dirty="0" smtClean="0">
              <a:solidFill>
                <a:schemeClr val="bg1"/>
              </a:solidFill>
            </a:endParaRPr>
          </a:p>
          <a:p>
            <a:r>
              <a:rPr lang="en-US" dirty="0" smtClean="0">
                <a:solidFill>
                  <a:schemeClr val="bg1"/>
                </a:solidFill>
              </a:rPr>
              <a:t>12.6 VCT .1A transformer</a:t>
            </a:r>
          </a:p>
          <a:p>
            <a:r>
              <a:rPr lang="en-US" dirty="0" smtClean="0">
                <a:solidFill>
                  <a:schemeClr val="bg1"/>
                </a:solidFill>
              </a:rPr>
              <a:t>1 </a:t>
            </a:r>
            <a:r>
              <a:rPr lang="en-US" dirty="0" err="1" smtClean="0">
                <a:solidFill>
                  <a:schemeClr val="bg1"/>
                </a:solidFill>
              </a:rPr>
              <a:t>Kohm</a:t>
            </a:r>
            <a:r>
              <a:rPr lang="en-US" dirty="0" smtClean="0">
                <a:solidFill>
                  <a:schemeClr val="bg1"/>
                </a:solidFill>
              </a:rPr>
              <a:t> </a:t>
            </a:r>
            <a:r>
              <a:rPr lang="en-US" dirty="0" err="1" smtClean="0">
                <a:solidFill>
                  <a:schemeClr val="bg1"/>
                </a:solidFill>
              </a:rPr>
              <a:t>Reesistor</a:t>
            </a:r>
            <a:endParaRPr lang="en-US" dirty="0" smtClean="0">
              <a:solidFill>
                <a:schemeClr val="bg1"/>
              </a:solidFill>
            </a:endParaRPr>
          </a:p>
          <a:p>
            <a:r>
              <a:rPr lang="en-US" dirty="0" smtClean="0">
                <a:solidFill>
                  <a:schemeClr val="bg1"/>
                </a:solidFill>
              </a:rPr>
              <a:t>Breadboard</a:t>
            </a:r>
          </a:p>
          <a:p>
            <a:r>
              <a:rPr lang="en-US" dirty="0" smtClean="0">
                <a:solidFill>
                  <a:schemeClr val="bg1"/>
                </a:solidFill>
              </a:rPr>
              <a:t>.1A fuse</a:t>
            </a:r>
          </a:p>
          <a:p>
            <a:r>
              <a:rPr lang="en-US" dirty="0" smtClean="0">
                <a:solidFill>
                  <a:schemeClr val="bg1"/>
                </a:solidFill>
              </a:rPr>
              <a:t>2-1 </a:t>
            </a:r>
            <a:r>
              <a:rPr lang="en-US" dirty="0" err="1" smtClean="0">
                <a:solidFill>
                  <a:schemeClr val="bg1"/>
                </a:solidFill>
              </a:rPr>
              <a:t>kohm</a:t>
            </a:r>
            <a:r>
              <a:rPr lang="en-US" dirty="0" smtClean="0">
                <a:solidFill>
                  <a:schemeClr val="bg1"/>
                </a:solidFill>
              </a:rPr>
              <a:t> resistors</a:t>
            </a: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49</a:t>
            </a:fld>
            <a:endParaRPr lang="en-US" dirty="0"/>
          </a:p>
        </p:txBody>
      </p:sp>
      <p:sp>
        <p:nvSpPr>
          <p:cNvPr id="5" name="Content Placeholder 2"/>
          <p:cNvSpPr txBox="1">
            <a:spLocks/>
          </p:cNvSpPr>
          <p:nvPr/>
        </p:nvSpPr>
        <p:spPr>
          <a:xfrm>
            <a:off x="6060204" y="2249487"/>
            <a:ext cx="4601662" cy="3541714"/>
          </a:xfrm>
          <a:prstGeom prst="rect">
            <a:avLst/>
          </a:prstGeom>
        </p:spPr>
        <p:txBody>
          <a:bodyPr vert="horz" lIns="91440" tIns="45720" rIns="91440" bIns="45720" rtlCol="0">
            <a:normAutofit fontScale="85000" lnSpcReduction="20000"/>
          </a:bodyPr>
          <a:lst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a:lstStyle>
          <a:p>
            <a:r>
              <a:rPr lang="en-US" dirty="0" smtClean="0">
                <a:solidFill>
                  <a:schemeClr val="bg1"/>
                </a:solidFill>
              </a:rPr>
              <a:t>8-N4001G Diodes</a:t>
            </a:r>
          </a:p>
          <a:p>
            <a:r>
              <a:rPr lang="en-US" dirty="0" smtClean="0">
                <a:solidFill>
                  <a:schemeClr val="bg1"/>
                </a:solidFill>
              </a:rPr>
              <a:t>LM117</a:t>
            </a:r>
          </a:p>
          <a:p>
            <a:r>
              <a:rPr lang="en-US" dirty="0" smtClean="0">
                <a:solidFill>
                  <a:schemeClr val="bg1"/>
                </a:solidFill>
              </a:rPr>
              <a:t>LM137</a:t>
            </a:r>
          </a:p>
          <a:p>
            <a:r>
              <a:rPr lang="en-US" dirty="0" smtClean="0">
                <a:solidFill>
                  <a:schemeClr val="bg1"/>
                </a:solidFill>
              </a:rPr>
              <a:t>2-4.7 </a:t>
            </a:r>
            <a:r>
              <a:rPr lang="en-US" dirty="0" err="1" smtClean="0">
                <a:solidFill>
                  <a:schemeClr val="bg1"/>
                </a:solidFill>
              </a:rPr>
              <a:t>kohm</a:t>
            </a:r>
            <a:r>
              <a:rPr lang="en-US" dirty="0" smtClean="0">
                <a:solidFill>
                  <a:schemeClr val="bg1"/>
                </a:solidFill>
              </a:rPr>
              <a:t> Resistors</a:t>
            </a:r>
          </a:p>
          <a:p>
            <a:r>
              <a:rPr lang="en-US" dirty="0" smtClean="0">
                <a:solidFill>
                  <a:schemeClr val="bg1"/>
                </a:solidFill>
              </a:rPr>
              <a:t>2-2 </a:t>
            </a:r>
            <a:r>
              <a:rPr lang="en-US" dirty="0" err="1" smtClean="0">
                <a:solidFill>
                  <a:schemeClr val="bg1"/>
                </a:solidFill>
              </a:rPr>
              <a:t>Kohm</a:t>
            </a:r>
            <a:r>
              <a:rPr lang="en-US" dirty="0" smtClean="0">
                <a:solidFill>
                  <a:schemeClr val="bg1"/>
                </a:solidFill>
              </a:rPr>
              <a:t> Potentiometers</a:t>
            </a:r>
          </a:p>
          <a:p>
            <a:r>
              <a:rPr lang="en-US" dirty="0" smtClean="0">
                <a:solidFill>
                  <a:schemeClr val="bg1"/>
                </a:solidFill>
              </a:rPr>
              <a:t>2-120 ohm resistors</a:t>
            </a:r>
          </a:p>
          <a:p>
            <a:r>
              <a:rPr lang="en-US" dirty="0" smtClean="0">
                <a:solidFill>
                  <a:schemeClr val="bg1"/>
                </a:solidFill>
              </a:rPr>
              <a:t>2-100 </a:t>
            </a:r>
            <a:r>
              <a:rPr lang="en-US" dirty="0" err="1" smtClean="0">
                <a:solidFill>
                  <a:schemeClr val="bg1"/>
                </a:solidFill>
              </a:rPr>
              <a:t>uF</a:t>
            </a:r>
            <a:r>
              <a:rPr lang="en-US" dirty="0" smtClean="0">
                <a:solidFill>
                  <a:schemeClr val="bg1"/>
                </a:solidFill>
              </a:rPr>
              <a:t> capacitors</a:t>
            </a:r>
          </a:p>
          <a:p>
            <a:r>
              <a:rPr lang="en-US" dirty="0" smtClean="0">
                <a:solidFill>
                  <a:schemeClr val="bg1"/>
                </a:solidFill>
              </a:rPr>
              <a:t>4-10uF capacitors</a:t>
            </a:r>
          </a:p>
          <a:p>
            <a:endParaRPr lang="en-US" dirty="0" smtClean="0">
              <a:solidFill>
                <a:schemeClr val="bg1"/>
              </a:solidFill>
            </a:endParaRPr>
          </a:p>
        </p:txBody>
      </p:sp>
    </p:spTree>
    <p:extLst>
      <p:ext uri="{BB962C8B-B14F-4D97-AF65-F5344CB8AC3E}">
        <p14:creationId xmlns:p14="http://schemas.microsoft.com/office/powerpoint/2010/main" val="3633100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Objectives:</a:t>
            </a:r>
            <a:endParaRPr lang="en-US" dirty="0">
              <a:solidFill>
                <a:schemeClr val="bg1"/>
              </a:solidFill>
            </a:endParaRPr>
          </a:p>
        </p:txBody>
      </p:sp>
      <p:sp>
        <p:nvSpPr>
          <p:cNvPr id="3" name="Content Placeholder 2"/>
          <p:cNvSpPr>
            <a:spLocks noGrp="1"/>
          </p:cNvSpPr>
          <p:nvPr>
            <p:ph idx="1"/>
          </p:nvPr>
        </p:nvSpPr>
        <p:spPr/>
        <p:txBody>
          <a:bodyPr/>
          <a:lstStyle/>
          <a:p>
            <a:r>
              <a:rPr lang="en-US" dirty="0" smtClean="0">
                <a:solidFill>
                  <a:schemeClr val="bg1"/>
                </a:solidFill>
              </a:rPr>
              <a:t>The objective of the lab was to recall how to use the function generator and the oscilloscope. We have to go from 100 Hz to 1000Hz by increments of 100 and make both of the channels output 1V.</a:t>
            </a:r>
            <a:endParaRPr lang="en-US" dirty="0">
              <a:solidFill>
                <a:schemeClr val="bg1"/>
              </a:solidFill>
            </a:endParaRP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5</a:t>
            </a:fld>
            <a:endParaRPr lang="en-US"/>
          </a:p>
        </p:txBody>
      </p:sp>
    </p:spTree>
    <p:extLst>
      <p:ext uri="{BB962C8B-B14F-4D97-AF65-F5344CB8AC3E}">
        <p14:creationId xmlns:p14="http://schemas.microsoft.com/office/powerpoint/2010/main" val="87305498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Theories:</a:t>
            </a:r>
            <a:br>
              <a:rPr lang="en-US" dirty="0" smtClean="0">
                <a:solidFill>
                  <a:schemeClr val="bg1"/>
                </a:solidFill>
              </a:rPr>
            </a:br>
            <a:endParaRPr lang="en-US" dirty="0">
              <a:solidFill>
                <a:schemeClr val="bg1"/>
              </a:solidFill>
            </a:endParaRPr>
          </a:p>
        </p:txBody>
      </p:sp>
      <p:sp>
        <p:nvSpPr>
          <p:cNvPr id="3" name="Content Placeholder 2"/>
          <p:cNvSpPr>
            <a:spLocks noGrp="1"/>
          </p:cNvSpPr>
          <p:nvPr>
            <p:ph idx="1"/>
          </p:nvPr>
        </p:nvSpPr>
        <p:spPr/>
        <p:txBody>
          <a:bodyPr/>
          <a:lstStyle/>
          <a:p>
            <a:r>
              <a:rPr lang="en-US" dirty="0" smtClean="0">
                <a:solidFill>
                  <a:schemeClr val="bg1"/>
                </a:solidFill>
              </a:rPr>
              <a:t>With our design we should output +9 volts and -9 volts depending where we measure from. Soldering will be complicated.</a:t>
            </a: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50</a:t>
            </a:fld>
            <a:endParaRPr lang="en-US"/>
          </a:p>
        </p:txBody>
      </p:sp>
    </p:spTree>
    <p:extLst>
      <p:ext uri="{BB962C8B-B14F-4D97-AF65-F5344CB8AC3E}">
        <p14:creationId xmlns:p14="http://schemas.microsoft.com/office/powerpoint/2010/main" val="42316321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chemeClr val="bg1"/>
                </a:solidFill>
              </a:rPr>
              <a:t>Data/Lab </a:t>
            </a:r>
            <a:r>
              <a:rPr lang="en-US" dirty="0" smtClean="0">
                <a:solidFill>
                  <a:schemeClr val="bg1"/>
                </a:solidFill>
              </a:rPr>
              <a:t>Results/Simulations/Schematics:</a:t>
            </a:r>
            <a:r>
              <a:rPr lang="en-US" dirty="0">
                <a:solidFill>
                  <a:schemeClr val="bg1"/>
                </a:solidFill>
              </a:rPr>
              <a:t/>
            </a:r>
            <a:br>
              <a:rPr lang="en-US" dirty="0">
                <a:solidFill>
                  <a:schemeClr val="bg1"/>
                </a:solidFill>
              </a:rPr>
            </a:br>
            <a:endParaRPr lang="en-US" dirty="0">
              <a:solidFill>
                <a:schemeClr val="bg1"/>
              </a:solidFill>
            </a:endParaRPr>
          </a:p>
        </p:txBody>
      </p:sp>
      <p:sp>
        <p:nvSpPr>
          <p:cNvPr id="8" name="Slide Number Placeholder 7"/>
          <p:cNvSpPr>
            <a:spLocks noGrp="1"/>
          </p:cNvSpPr>
          <p:nvPr>
            <p:ph type="sldNum" sz="quarter" idx="12"/>
          </p:nvPr>
        </p:nvSpPr>
        <p:spPr>
          <a:xfrm>
            <a:off x="10276322" y="6492875"/>
            <a:ext cx="771089" cy="365125"/>
          </a:xfrm>
        </p:spPr>
        <p:txBody>
          <a:bodyPr/>
          <a:lstStyle/>
          <a:p>
            <a:fld id="{040D1648-8006-432F-82BD-6DE0F74D5FB1}" type="slidenum">
              <a:rPr lang="en-US" smtClean="0"/>
              <a:t>51</a:t>
            </a:fld>
            <a:endParaRPr lang="en-US"/>
          </a:p>
        </p:txBody>
      </p:sp>
      <p:pic>
        <p:nvPicPr>
          <p:cNvPr id="5" name="Picture 4"/>
          <p:cNvPicPr>
            <a:picLocks noChangeAspect="1"/>
          </p:cNvPicPr>
          <p:nvPr/>
        </p:nvPicPr>
        <p:blipFill>
          <a:blip r:embed="rId2"/>
          <a:stretch>
            <a:fillRect/>
          </a:stretch>
        </p:blipFill>
        <p:spPr>
          <a:xfrm>
            <a:off x="2822574" y="1405929"/>
            <a:ext cx="6543675" cy="4876800"/>
          </a:xfrm>
          <a:prstGeom prst="rect">
            <a:avLst/>
          </a:prstGeom>
        </p:spPr>
      </p:pic>
    </p:spTree>
    <p:extLst>
      <p:ext uri="{BB962C8B-B14F-4D97-AF65-F5344CB8AC3E}">
        <p14:creationId xmlns:p14="http://schemas.microsoft.com/office/powerpoint/2010/main" val="360823720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chemeClr val="bg1"/>
                </a:solidFill>
              </a:rPr>
              <a:t>Data/Lab </a:t>
            </a:r>
            <a:r>
              <a:rPr lang="en-US" dirty="0" smtClean="0">
                <a:solidFill>
                  <a:schemeClr val="bg1"/>
                </a:solidFill>
              </a:rPr>
              <a:t>Results/Simulations/Schematics:</a:t>
            </a:r>
            <a:r>
              <a:rPr lang="en-US" dirty="0">
                <a:solidFill>
                  <a:schemeClr val="bg1"/>
                </a:solidFill>
              </a:rPr>
              <a:t/>
            </a:r>
            <a:br>
              <a:rPr lang="en-US" dirty="0">
                <a:solidFill>
                  <a:schemeClr val="bg1"/>
                </a:solidFill>
              </a:rPr>
            </a:br>
            <a:endParaRPr lang="en-US" dirty="0">
              <a:solidFill>
                <a:schemeClr val="bg1"/>
              </a:solidFill>
            </a:endParaRPr>
          </a:p>
        </p:txBody>
      </p:sp>
      <p:sp>
        <p:nvSpPr>
          <p:cNvPr id="8" name="Slide Number Placeholder 7"/>
          <p:cNvSpPr>
            <a:spLocks noGrp="1"/>
          </p:cNvSpPr>
          <p:nvPr>
            <p:ph type="sldNum" sz="quarter" idx="12"/>
          </p:nvPr>
        </p:nvSpPr>
        <p:spPr>
          <a:xfrm>
            <a:off x="10276322" y="6492875"/>
            <a:ext cx="771089" cy="365125"/>
          </a:xfrm>
        </p:spPr>
        <p:txBody>
          <a:bodyPr/>
          <a:lstStyle/>
          <a:p>
            <a:fld id="{040D1648-8006-432F-82BD-6DE0F74D5FB1}" type="slidenum">
              <a:rPr lang="en-US" smtClean="0"/>
              <a:t>52</a:t>
            </a:fld>
            <a:endParaRPr lang="en-US"/>
          </a:p>
        </p:txBody>
      </p:sp>
      <p:pic>
        <p:nvPicPr>
          <p:cNvPr id="6" name="Picture 5"/>
          <p:cNvPicPr>
            <a:picLocks noChangeAspect="1"/>
          </p:cNvPicPr>
          <p:nvPr/>
        </p:nvPicPr>
        <p:blipFill>
          <a:blip r:embed="rId2"/>
          <a:stretch>
            <a:fillRect/>
          </a:stretch>
        </p:blipFill>
        <p:spPr>
          <a:xfrm>
            <a:off x="1474496" y="2097088"/>
            <a:ext cx="9239832" cy="3446796"/>
          </a:xfrm>
          <a:prstGeom prst="rect">
            <a:avLst/>
          </a:prstGeom>
        </p:spPr>
      </p:pic>
    </p:spTree>
    <p:extLst>
      <p:ext uri="{BB962C8B-B14F-4D97-AF65-F5344CB8AC3E}">
        <p14:creationId xmlns:p14="http://schemas.microsoft.com/office/powerpoint/2010/main" val="68301806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chemeClr val="bg1"/>
                </a:solidFill>
              </a:rPr>
              <a:t>Data/Lab </a:t>
            </a:r>
            <a:r>
              <a:rPr lang="en-US" dirty="0" smtClean="0">
                <a:solidFill>
                  <a:schemeClr val="bg1"/>
                </a:solidFill>
              </a:rPr>
              <a:t>Results/Simulations/Schematics:</a:t>
            </a:r>
            <a:r>
              <a:rPr lang="en-US" dirty="0">
                <a:solidFill>
                  <a:schemeClr val="bg1"/>
                </a:solidFill>
              </a:rPr>
              <a:t/>
            </a:r>
            <a:br>
              <a:rPr lang="en-US" dirty="0">
                <a:solidFill>
                  <a:schemeClr val="bg1"/>
                </a:solidFill>
              </a:rPr>
            </a:br>
            <a:endParaRPr lang="en-US" dirty="0">
              <a:solidFill>
                <a:schemeClr val="bg1"/>
              </a:solidFill>
            </a:endParaRPr>
          </a:p>
        </p:txBody>
      </p:sp>
      <p:sp>
        <p:nvSpPr>
          <p:cNvPr id="8" name="Slide Number Placeholder 7"/>
          <p:cNvSpPr>
            <a:spLocks noGrp="1"/>
          </p:cNvSpPr>
          <p:nvPr>
            <p:ph type="sldNum" sz="quarter" idx="12"/>
          </p:nvPr>
        </p:nvSpPr>
        <p:spPr>
          <a:xfrm>
            <a:off x="10276322" y="6492875"/>
            <a:ext cx="771089" cy="365125"/>
          </a:xfrm>
        </p:spPr>
        <p:txBody>
          <a:bodyPr/>
          <a:lstStyle/>
          <a:p>
            <a:fld id="{040D1648-8006-432F-82BD-6DE0F74D5FB1}" type="slidenum">
              <a:rPr lang="en-US" smtClean="0"/>
              <a:t>53</a:t>
            </a:fld>
            <a:endParaRPr lang="en-US"/>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76299" y="1475873"/>
            <a:ext cx="6379731" cy="4784798"/>
          </a:xfrm>
          <a:prstGeom prst="rect">
            <a:avLst/>
          </a:prstGeom>
        </p:spPr>
      </p:pic>
    </p:spTree>
    <p:extLst>
      <p:ext uri="{BB962C8B-B14F-4D97-AF65-F5344CB8AC3E}">
        <p14:creationId xmlns:p14="http://schemas.microsoft.com/office/powerpoint/2010/main" val="20944555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chemeClr val="bg1"/>
                </a:solidFill>
              </a:rPr>
              <a:t>Data/Lab </a:t>
            </a:r>
            <a:r>
              <a:rPr lang="en-US" dirty="0" smtClean="0">
                <a:solidFill>
                  <a:schemeClr val="bg1"/>
                </a:solidFill>
              </a:rPr>
              <a:t>Results/Simulations/Schematics:</a:t>
            </a:r>
            <a:r>
              <a:rPr lang="en-US" dirty="0">
                <a:solidFill>
                  <a:schemeClr val="bg1"/>
                </a:solidFill>
              </a:rPr>
              <a:t/>
            </a:r>
            <a:br>
              <a:rPr lang="en-US" dirty="0">
                <a:solidFill>
                  <a:schemeClr val="bg1"/>
                </a:solidFill>
              </a:rPr>
            </a:br>
            <a:endParaRPr lang="en-US" dirty="0">
              <a:solidFill>
                <a:schemeClr val="bg1"/>
              </a:solidFill>
            </a:endParaRPr>
          </a:p>
        </p:txBody>
      </p:sp>
      <p:sp>
        <p:nvSpPr>
          <p:cNvPr id="8" name="Slide Number Placeholder 7"/>
          <p:cNvSpPr>
            <a:spLocks noGrp="1"/>
          </p:cNvSpPr>
          <p:nvPr>
            <p:ph type="sldNum" sz="quarter" idx="12"/>
          </p:nvPr>
        </p:nvSpPr>
        <p:spPr>
          <a:xfrm>
            <a:off x="10276322" y="6492875"/>
            <a:ext cx="771089" cy="365125"/>
          </a:xfrm>
        </p:spPr>
        <p:txBody>
          <a:bodyPr/>
          <a:lstStyle/>
          <a:p>
            <a:fld id="{040D1648-8006-432F-82BD-6DE0F74D5FB1}" type="slidenum">
              <a:rPr lang="en-US" smtClean="0"/>
              <a:t>54</a:t>
            </a:fld>
            <a:endParaRPr lang="en-US"/>
          </a:p>
        </p:txBody>
      </p:sp>
      <p:pic>
        <p:nvPicPr>
          <p:cNvPr id="6" name="Picture 5"/>
          <p:cNvPicPr>
            <a:picLocks noChangeAspect="1"/>
          </p:cNvPicPr>
          <p:nvPr/>
        </p:nvPicPr>
        <p:blipFill>
          <a:blip r:embed="rId2"/>
          <a:stretch>
            <a:fillRect/>
          </a:stretch>
        </p:blipFill>
        <p:spPr>
          <a:xfrm>
            <a:off x="2389187" y="1808330"/>
            <a:ext cx="7410450" cy="4191000"/>
          </a:xfrm>
          <a:prstGeom prst="rect">
            <a:avLst/>
          </a:prstGeom>
        </p:spPr>
      </p:pic>
    </p:spTree>
    <p:extLst>
      <p:ext uri="{BB962C8B-B14F-4D97-AF65-F5344CB8AC3E}">
        <p14:creationId xmlns:p14="http://schemas.microsoft.com/office/powerpoint/2010/main" val="219479296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chemeClr val="bg1"/>
                </a:solidFill>
              </a:rPr>
              <a:t>Data/Lab </a:t>
            </a:r>
            <a:r>
              <a:rPr lang="en-US" dirty="0" smtClean="0">
                <a:solidFill>
                  <a:schemeClr val="bg1"/>
                </a:solidFill>
              </a:rPr>
              <a:t>Results/Simulations/Schematics:</a:t>
            </a:r>
            <a:r>
              <a:rPr lang="en-US" dirty="0">
                <a:solidFill>
                  <a:schemeClr val="bg1"/>
                </a:solidFill>
              </a:rPr>
              <a:t/>
            </a:r>
            <a:br>
              <a:rPr lang="en-US" dirty="0">
                <a:solidFill>
                  <a:schemeClr val="bg1"/>
                </a:solidFill>
              </a:rPr>
            </a:br>
            <a:endParaRPr lang="en-US" dirty="0">
              <a:solidFill>
                <a:schemeClr val="bg1"/>
              </a:solidFill>
            </a:endParaRPr>
          </a:p>
        </p:txBody>
      </p:sp>
      <p:sp>
        <p:nvSpPr>
          <p:cNvPr id="8" name="Slide Number Placeholder 7"/>
          <p:cNvSpPr>
            <a:spLocks noGrp="1"/>
          </p:cNvSpPr>
          <p:nvPr>
            <p:ph type="sldNum" sz="quarter" idx="12"/>
          </p:nvPr>
        </p:nvSpPr>
        <p:spPr>
          <a:xfrm>
            <a:off x="10276322" y="6492875"/>
            <a:ext cx="771089" cy="365125"/>
          </a:xfrm>
        </p:spPr>
        <p:txBody>
          <a:bodyPr/>
          <a:lstStyle/>
          <a:p>
            <a:fld id="{040D1648-8006-432F-82BD-6DE0F74D5FB1}" type="slidenum">
              <a:rPr lang="en-US" smtClean="0"/>
              <a:t>55</a:t>
            </a:fld>
            <a:endParaRPr lang="en-US"/>
          </a:p>
        </p:txBody>
      </p:sp>
      <p:pic>
        <p:nvPicPr>
          <p:cNvPr id="5" name="Picture 4"/>
          <p:cNvPicPr>
            <a:picLocks noChangeAspect="1"/>
          </p:cNvPicPr>
          <p:nvPr/>
        </p:nvPicPr>
        <p:blipFill>
          <a:blip r:embed="rId2"/>
          <a:stretch>
            <a:fillRect/>
          </a:stretch>
        </p:blipFill>
        <p:spPr>
          <a:xfrm rot="5400000">
            <a:off x="4008476" y="182296"/>
            <a:ext cx="4110882" cy="7379371"/>
          </a:xfrm>
          <a:prstGeom prst="rect">
            <a:avLst/>
          </a:prstGeom>
        </p:spPr>
      </p:pic>
    </p:spTree>
    <p:extLst>
      <p:ext uri="{BB962C8B-B14F-4D97-AF65-F5344CB8AC3E}">
        <p14:creationId xmlns:p14="http://schemas.microsoft.com/office/powerpoint/2010/main" val="17058042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chemeClr val="bg1"/>
                </a:solidFill>
              </a:rPr>
              <a:t>Data/Lab </a:t>
            </a:r>
            <a:r>
              <a:rPr lang="en-US" dirty="0" smtClean="0">
                <a:solidFill>
                  <a:schemeClr val="bg1"/>
                </a:solidFill>
              </a:rPr>
              <a:t>Results/Simulations/Schematics:</a:t>
            </a:r>
            <a:r>
              <a:rPr lang="en-US" dirty="0">
                <a:solidFill>
                  <a:schemeClr val="bg1"/>
                </a:solidFill>
              </a:rPr>
              <a:t/>
            </a:r>
            <a:br>
              <a:rPr lang="en-US" dirty="0">
                <a:solidFill>
                  <a:schemeClr val="bg1"/>
                </a:solidFill>
              </a:rPr>
            </a:br>
            <a:endParaRPr lang="en-US" dirty="0">
              <a:solidFill>
                <a:schemeClr val="bg1"/>
              </a:solidFill>
            </a:endParaRPr>
          </a:p>
        </p:txBody>
      </p:sp>
      <p:sp>
        <p:nvSpPr>
          <p:cNvPr id="8" name="Slide Number Placeholder 7"/>
          <p:cNvSpPr>
            <a:spLocks noGrp="1"/>
          </p:cNvSpPr>
          <p:nvPr>
            <p:ph type="sldNum" sz="quarter" idx="12"/>
          </p:nvPr>
        </p:nvSpPr>
        <p:spPr>
          <a:xfrm>
            <a:off x="10276322" y="6492875"/>
            <a:ext cx="771089" cy="365125"/>
          </a:xfrm>
        </p:spPr>
        <p:txBody>
          <a:bodyPr/>
          <a:lstStyle/>
          <a:p>
            <a:fld id="{040D1648-8006-432F-82BD-6DE0F74D5FB1}" type="slidenum">
              <a:rPr lang="en-US" smtClean="0"/>
              <a:t>56</a:t>
            </a:fld>
            <a:endParaRPr lang="en-US"/>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6191" y="1664368"/>
            <a:ext cx="5418221" cy="4063666"/>
          </a:xfrm>
          <a:prstGeom prst="rect">
            <a:avLst/>
          </a:prstGeom>
        </p:spPr>
      </p:pic>
      <p:pic>
        <p:nvPicPr>
          <p:cNvPr id="6" name="Picture 5"/>
          <p:cNvPicPr>
            <a:picLocks noChangeAspect="1"/>
          </p:cNvPicPr>
          <p:nvPr/>
        </p:nvPicPr>
        <p:blipFill>
          <a:blip r:embed="rId3"/>
          <a:stretch>
            <a:fillRect/>
          </a:stretch>
        </p:blipFill>
        <p:spPr>
          <a:xfrm>
            <a:off x="6742111" y="1357803"/>
            <a:ext cx="3657600" cy="4686300"/>
          </a:xfrm>
          <a:prstGeom prst="rect">
            <a:avLst/>
          </a:prstGeom>
        </p:spPr>
      </p:pic>
    </p:spTree>
    <p:extLst>
      <p:ext uri="{BB962C8B-B14F-4D97-AF65-F5344CB8AC3E}">
        <p14:creationId xmlns:p14="http://schemas.microsoft.com/office/powerpoint/2010/main" val="381921124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chemeClr val="bg1"/>
                </a:solidFill>
              </a:rPr>
              <a:t>Data/Lab </a:t>
            </a:r>
            <a:r>
              <a:rPr lang="en-US" dirty="0" smtClean="0">
                <a:solidFill>
                  <a:schemeClr val="bg1"/>
                </a:solidFill>
              </a:rPr>
              <a:t>Results/Simulations/Schematics:</a:t>
            </a:r>
            <a:r>
              <a:rPr lang="en-US" dirty="0">
                <a:solidFill>
                  <a:schemeClr val="bg1"/>
                </a:solidFill>
              </a:rPr>
              <a:t/>
            </a:r>
            <a:br>
              <a:rPr lang="en-US" dirty="0">
                <a:solidFill>
                  <a:schemeClr val="bg1"/>
                </a:solidFill>
              </a:rPr>
            </a:br>
            <a:endParaRPr lang="en-US" dirty="0">
              <a:solidFill>
                <a:schemeClr val="bg1"/>
              </a:solidFill>
            </a:endParaRPr>
          </a:p>
        </p:txBody>
      </p:sp>
      <p:sp>
        <p:nvSpPr>
          <p:cNvPr id="8" name="Slide Number Placeholder 7"/>
          <p:cNvSpPr>
            <a:spLocks noGrp="1"/>
          </p:cNvSpPr>
          <p:nvPr>
            <p:ph type="sldNum" sz="quarter" idx="12"/>
          </p:nvPr>
        </p:nvSpPr>
        <p:spPr>
          <a:xfrm>
            <a:off x="10276322" y="6492875"/>
            <a:ext cx="771089" cy="365125"/>
          </a:xfrm>
        </p:spPr>
        <p:txBody>
          <a:bodyPr/>
          <a:lstStyle/>
          <a:p>
            <a:fld id="{040D1648-8006-432F-82BD-6DE0F74D5FB1}" type="slidenum">
              <a:rPr lang="en-US" smtClean="0"/>
              <a:t>57</a:t>
            </a:fld>
            <a:endParaRPr lang="en-US"/>
          </a:p>
        </p:txBody>
      </p:sp>
      <p:pic>
        <p:nvPicPr>
          <p:cNvPr id="3" name="Picture 2"/>
          <p:cNvPicPr>
            <a:picLocks noChangeAspect="1"/>
          </p:cNvPicPr>
          <p:nvPr/>
        </p:nvPicPr>
        <p:blipFill>
          <a:blip r:embed="rId2"/>
          <a:stretch>
            <a:fillRect/>
          </a:stretch>
        </p:blipFill>
        <p:spPr>
          <a:xfrm>
            <a:off x="1141413" y="2238876"/>
            <a:ext cx="3171825" cy="2476500"/>
          </a:xfrm>
          <a:prstGeom prst="rect">
            <a:avLst/>
          </a:prstGeom>
        </p:spPr>
      </p:pic>
      <p:pic>
        <p:nvPicPr>
          <p:cNvPr id="4" name="Picture 3"/>
          <p:cNvPicPr>
            <a:picLocks noChangeAspect="1"/>
          </p:cNvPicPr>
          <p:nvPr/>
        </p:nvPicPr>
        <p:blipFill>
          <a:blip r:embed="rId3"/>
          <a:stretch>
            <a:fillRect/>
          </a:stretch>
        </p:blipFill>
        <p:spPr>
          <a:xfrm>
            <a:off x="1508125" y="4715376"/>
            <a:ext cx="2438400" cy="552450"/>
          </a:xfrm>
          <a:prstGeom prst="rect">
            <a:avLst/>
          </a:prstGeom>
        </p:spPr>
      </p:pic>
      <p:pic>
        <p:nvPicPr>
          <p:cNvPr id="5" name="Picture 4"/>
          <p:cNvPicPr>
            <a:picLocks noChangeAspect="1"/>
          </p:cNvPicPr>
          <p:nvPr/>
        </p:nvPicPr>
        <p:blipFill>
          <a:blip r:embed="rId4"/>
          <a:stretch>
            <a:fillRect/>
          </a:stretch>
        </p:blipFill>
        <p:spPr>
          <a:xfrm>
            <a:off x="5780920" y="2238876"/>
            <a:ext cx="4926370" cy="2457073"/>
          </a:xfrm>
          <a:prstGeom prst="rect">
            <a:avLst/>
          </a:prstGeom>
        </p:spPr>
      </p:pic>
      <p:pic>
        <p:nvPicPr>
          <p:cNvPr id="7" name="Picture 6"/>
          <p:cNvPicPr>
            <a:picLocks noChangeAspect="1"/>
          </p:cNvPicPr>
          <p:nvPr/>
        </p:nvPicPr>
        <p:blipFill>
          <a:blip r:embed="rId5"/>
          <a:stretch>
            <a:fillRect/>
          </a:stretch>
        </p:blipFill>
        <p:spPr>
          <a:xfrm>
            <a:off x="6382595" y="4676523"/>
            <a:ext cx="3723019" cy="591303"/>
          </a:xfrm>
          <a:prstGeom prst="rect">
            <a:avLst/>
          </a:prstGeom>
        </p:spPr>
      </p:pic>
    </p:spTree>
    <p:extLst>
      <p:ext uri="{BB962C8B-B14F-4D97-AF65-F5344CB8AC3E}">
        <p14:creationId xmlns:p14="http://schemas.microsoft.com/office/powerpoint/2010/main" val="349713598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Troubleshooting:</a:t>
            </a:r>
            <a:endParaRPr lang="en-US" dirty="0">
              <a:solidFill>
                <a:schemeClr val="bg1"/>
              </a:solidFill>
            </a:endParaRPr>
          </a:p>
        </p:txBody>
      </p:sp>
      <p:sp>
        <p:nvSpPr>
          <p:cNvPr id="3" name="Content Placeholder 2"/>
          <p:cNvSpPr>
            <a:spLocks noGrp="1"/>
          </p:cNvSpPr>
          <p:nvPr>
            <p:ph idx="1"/>
          </p:nvPr>
        </p:nvSpPr>
        <p:spPr/>
        <p:txBody>
          <a:bodyPr/>
          <a:lstStyle/>
          <a:p>
            <a:r>
              <a:rPr lang="en-US" dirty="0" smtClean="0">
                <a:solidFill>
                  <a:schemeClr val="bg1"/>
                </a:solidFill>
              </a:rPr>
              <a:t>We were having trouble getting the negative output working on the </a:t>
            </a:r>
            <a:r>
              <a:rPr lang="en-US" dirty="0" err="1" smtClean="0">
                <a:solidFill>
                  <a:schemeClr val="bg1"/>
                </a:solidFill>
              </a:rPr>
              <a:t>mulitisim</a:t>
            </a:r>
            <a:r>
              <a:rPr lang="en-US" dirty="0" smtClean="0">
                <a:solidFill>
                  <a:schemeClr val="bg1"/>
                </a:solidFill>
              </a:rPr>
              <a:t> simulation. After much testing, we found out that the LM137 chip design was off. We had not trouble after we replaced it with a working version.</a:t>
            </a:r>
            <a:endParaRPr lang="en-US" dirty="0">
              <a:solidFill>
                <a:schemeClr val="bg1"/>
              </a:solidFill>
            </a:endParaRP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58</a:t>
            </a:fld>
            <a:endParaRPr lang="en-US" dirty="0"/>
          </a:p>
        </p:txBody>
      </p:sp>
    </p:spTree>
    <p:extLst>
      <p:ext uri="{BB962C8B-B14F-4D97-AF65-F5344CB8AC3E}">
        <p14:creationId xmlns:p14="http://schemas.microsoft.com/office/powerpoint/2010/main" val="13017855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Conclusion:</a:t>
            </a:r>
            <a:endParaRPr lang="en-US" dirty="0">
              <a:solidFill>
                <a:schemeClr val="bg1"/>
              </a:solidFill>
            </a:endParaRPr>
          </a:p>
        </p:txBody>
      </p:sp>
      <p:sp>
        <p:nvSpPr>
          <p:cNvPr id="3" name="Content Placeholder 2"/>
          <p:cNvSpPr>
            <a:spLocks noGrp="1"/>
          </p:cNvSpPr>
          <p:nvPr>
            <p:ph idx="1"/>
          </p:nvPr>
        </p:nvSpPr>
        <p:spPr/>
        <p:txBody>
          <a:bodyPr/>
          <a:lstStyle/>
          <a:p>
            <a:r>
              <a:rPr lang="en-US" dirty="0" smtClean="0">
                <a:solidFill>
                  <a:schemeClr val="bg1"/>
                </a:solidFill>
              </a:rPr>
              <a:t>We eventually managed to get the power supply to work as it is supposed to. The output DC voltage can be modified by adjusting the potentiometers. When we built the circuit, the output voltage was not exact to the </a:t>
            </a:r>
            <a:r>
              <a:rPr lang="en-US" dirty="0" err="1" smtClean="0">
                <a:solidFill>
                  <a:schemeClr val="bg1"/>
                </a:solidFill>
              </a:rPr>
              <a:t>mulitisim</a:t>
            </a:r>
            <a:r>
              <a:rPr lang="en-US" dirty="0" smtClean="0">
                <a:solidFill>
                  <a:schemeClr val="bg1"/>
                </a:solidFill>
              </a:rPr>
              <a:t> output voltage. This is most likely due to </a:t>
            </a:r>
            <a:r>
              <a:rPr lang="en-US" dirty="0" err="1" smtClean="0">
                <a:solidFill>
                  <a:schemeClr val="bg1"/>
                </a:solidFill>
              </a:rPr>
              <a:t>mulitisim</a:t>
            </a:r>
            <a:r>
              <a:rPr lang="en-US" dirty="0" smtClean="0">
                <a:solidFill>
                  <a:schemeClr val="bg1"/>
                </a:solidFill>
              </a:rPr>
              <a:t> simulating a nominal simulation.</a:t>
            </a: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59</a:t>
            </a:fld>
            <a:endParaRPr lang="en-US" dirty="0"/>
          </a:p>
        </p:txBody>
      </p:sp>
    </p:spTree>
    <p:extLst>
      <p:ext uri="{BB962C8B-B14F-4D97-AF65-F5344CB8AC3E}">
        <p14:creationId xmlns:p14="http://schemas.microsoft.com/office/powerpoint/2010/main" val="10668659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Equipment and Parts:</a:t>
            </a:r>
            <a:endParaRPr lang="en-US" dirty="0">
              <a:solidFill>
                <a:schemeClr val="bg1"/>
              </a:solidFill>
            </a:endParaRPr>
          </a:p>
        </p:txBody>
      </p:sp>
      <p:sp>
        <p:nvSpPr>
          <p:cNvPr id="3" name="Content Placeholder 2"/>
          <p:cNvSpPr>
            <a:spLocks noGrp="1"/>
          </p:cNvSpPr>
          <p:nvPr>
            <p:ph idx="1"/>
          </p:nvPr>
        </p:nvSpPr>
        <p:spPr/>
        <p:txBody>
          <a:bodyPr>
            <a:normAutofit/>
          </a:bodyPr>
          <a:lstStyle/>
          <a:p>
            <a:r>
              <a:rPr lang="en-US" dirty="0" smtClean="0">
                <a:solidFill>
                  <a:schemeClr val="bg1"/>
                </a:solidFill>
              </a:rPr>
              <a:t>Oscilloscope – Tektronix TDS 220</a:t>
            </a:r>
          </a:p>
          <a:p>
            <a:r>
              <a:rPr lang="en-US" dirty="0" smtClean="0">
                <a:solidFill>
                  <a:schemeClr val="bg1"/>
                </a:solidFill>
              </a:rPr>
              <a:t>Function Generator – GFG-8210</a:t>
            </a:r>
          </a:p>
          <a:p>
            <a:r>
              <a:rPr lang="en-US" dirty="0" smtClean="0">
                <a:solidFill>
                  <a:schemeClr val="bg1"/>
                </a:solidFill>
              </a:rPr>
              <a:t>Excel</a:t>
            </a: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6</a:t>
            </a:fld>
            <a:endParaRPr lang="en-US" dirty="0"/>
          </a:p>
        </p:txBody>
      </p:sp>
    </p:spTree>
    <p:extLst>
      <p:ext uri="{BB962C8B-B14F-4D97-AF65-F5344CB8AC3E}">
        <p14:creationId xmlns:p14="http://schemas.microsoft.com/office/powerpoint/2010/main" val="293193860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chemeClr val="bg1"/>
                </a:solidFill>
              </a:rPr>
              <a:t>Lab </a:t>
            </a:r>
            <a:r>
              <a:rPr lang="en-US" dirty="0">
                <a:solidFill>
                  <a:schemeClr val="bg1"/>
                </a:solidFill>
              </a:rPr>
              <a:t>5</a:t>
            </a:r>
          </a:p>
        </p:txBody>
      </p:sp>
      <p:sp>
        <p:nvSpPr>
          <p:cNvPr id="3" name="Subtitle 2"/>
          <p:cNvSpPr>
            <a:spLocks noGrp="1"/>
          </p:cNvSpPr>
          <p:nvPr>
            <p:ph type="subTitle" idx="1"/>
          </p:nvPr>
        </p:nvSpPr>
        <p:spPr>
          <a:xfrm>
            <a:off x="1876424" y="3602037"/>
            <a:ext cx="8791575" cy="2009053"/>
          </a:xfrm>
        </p:spPr>
        <p:txBody>
          <a:bodyPr>
            <a:normAutofit fontScale="85000" lnSpcReduction="20000"/>
          </a:bodyPr>
          <a:lstStyle/>
          <a:p>
            <a:r>
              <a:rPr lang="en-US" dirty="0" smtClean="0">
                <a:solidFill>
                  <a:schemeClr val="bg1"/>
                </a:solidFill>
              </a:rPr>
              <a:t>By: Ivan Cervantes</a:t>
            </a:r>
          </a:p>
          <a:p>
            <a:r>
              <a:rPr lang="en-US" dirty="0" smtClean="0">
                <a:solidFill>
                  <a:schemeClr val="bg1"/>
                </a:solidFill>
              </a:rPr>
              <a:t>Lab Partner: Alcides Segovia</a:t>
            </a:r>
          </a:p>
          <a:p>
            <a:r>
              <a:rPr lang="en-US" dirty="0" smtClean="0">
                <a:solidFill>
                  <a:schemeClr val="bg1"/>
                </a:solidFill>
              </a:rPr>
              <a:t>Instructors: Andrew bell</a:t>
            </a:r>
          </a:p>
          <a:p>
            <a:r>
              <a:rPr lang="en-US" dirty="0" smtClean="0">
                <a:solidFill>
                  <a:schemeClr val="bg1"/>
                </a:solidFill>
              </a:rPr>
              <a:t>Class: EECT 121</a:t>
            </a:r>
          </a:p>
          <a:p>
            <a:r>
              <a:rPr lang="en-US" dirty="0" smtClean="0">
                <a:solidFill>
                  <a:schemeClr val="bg1"/>
                </a:solidFill>
              </a:rPr>
              <a:t>Bench 1</a:t>
            </a:r>
          </a:p>
          <a:p>
            <a:endParaRPr lang="en-US" dirty="0">
              <a:solidFill>
                <a:schemeClr val="bg1"/>
              </a:solidFill>
            </a:endParaRPr>
          </a:p>
        </p:txBody>
      </p:sp>
      <p:sp>
        <p:nvSpPr>
          <p:cNvPr id="4" name="Slide Number Placeholder 3"/>
          <p:cNvSpPr>
            <a:spLocks noGrp="1"/>
          </p:cNvSpPr>
          <p:nvPr>
            <p:ph type="sldNum" sz="quarter" idx="12"/>
          </p:nvPr>
        </p:nvSpPr>
        <p:spPr>
          <a:xfrm>
            <a:off x="9896910" y="6492875"/>
            <a:ext cx="771089" cy="365125"/>
          </a:xfrm>
        </p:spPr>
        <p:txBody>
          <a:bodyPr/>
          <a:lstStyle/>
          <a:p>
            <a:fld id="{040D1648-8006-432F-82BD-6DE0F74D5FB1}" type="slidenum">
              <a:rPr lang="en-US" smtClean="0"/>
              <a:t>60</a:t>
            </a:fld>
            <a:endParaRPr lang="en-US"/>
          </a:p>
        </p:txBody>
      </p:sp>
    </p:spTree>
    <p:extLst>
      <p:ext uri="{BB962C8B-B14F-4D97-AF65-F5344CB8AC3E}">
        <p14:creationId xmlns:p14="http://schemas.microsoft.com/office/powerpoint/2010/main" val="285256793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Objectives:</a:t>
            </a:r>
            <a:endParaRPr lang="en-US" dirty="0">
              <a:solidFill>
                <a:schemeClr val="bg1"/>
              </a:solidFill>
            </a:endParaRPr>
          </a:p>
        </p:txBody>
      </p:sp>
      <p:sp>
        <p:nvSpPr>
          <p:cNvPr id="3" name="Content Placeholder 2"/>
          <p:cNvSpPr>
            <a:spLocks noGrp="1"/>
          </p:cNvSpPr>
          <p:nvPr>
            <p:ph idx="1"/>
          </p:nvPr>
        </p:nvSpPr>
        <p:spPr/>
        <p:txBody>
          <a:bodyPr/>
          <a:lstStyle/>
          <a:p>
            <a:r>
              <a:rPr lang="en-US" dirty="0" smtClean="0">
                <a:solidFill>
                  <a:schemeClr val="bg1"/>
                </a:solidFill>
              </a:rPr>
              <a:t>The objective of this lab was to use a transistor as an amplifier to light up an LED</a:t>
            </a:r>
            <a:endParaRPr lang="en-US" dirty="0">
              <a:solidFill>
                <a:schemeClr val="bg1"/>
              </a:solidFill>
            </a:endParaRP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61</a:t>
            </a:fld>
            <a:endParaRPr lang="en-US"/>
          </a:p>
        </p:txBody>
      </p:sp>
    </p:spTree>
    <p:extLst>
      <p:ext uri="{BB962C8B-B14F-4D97-AF65-F5344CB8AC3E}">
        <p14:creationId xmlns:p14="http://schemas.microsoft.com/office/powerpoint/2010/main" val="223258068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Equipment and Parts:</a:t>
            </a:r>
            <a:endParaRPr lang="en-US" dirty="0">
              <a:solidFill>
                <a:schemeClr val="bg1"/>
              </a:solidFill>
            </a:endParaRPr>
          </a:p>
        </p:txBody>
      </p:sp>
      <p:sp>
        <p:nvSpPr>
          <p:cNvPr id="3" name="Content Placeholder 2"/>
          <p:cNvSpPr>
            <a:spLocks noGrp="1"/>
          </p:cNvSpPr>
          <p:nvPr>
            <p:ph idx="1"/>
          </p:nvPr>
        </p:nvSpPr>
        <p:spPr>
          <a:xfrm>
            <a:off x="1141413" y="2249487"/>
            <a:ext cx="9905998" cy="3541714"/>
          </a:xfrm>
        </p:spPr>
        <p:txBody>
          <a:bodyPr>
            <a:normAutofit fontScale="62500" lnSpcReduction="20000"/>
          </a:bodyPr>
          <a:lstStyle/>
          <a:p>
            <a:r>
              <a:rPr lang="en-US" dirty="0" smtClean="0">
                <a:solidFill>
                  <a:schemeClr val="bg1"/>
                </a:solidFill>
              </a:rPr>
              <a:t>Multisim</a:t>
            </a:r>
          </a:p>
          <a:p>
            <a:r>
              <a:rPr lang="en-US" dirty="0" err="1" smtClean="0">
                <a:solidFill>
                  <a:schemeClr val="bg1"/>
                </a:solidFill>
              </a:rPr>
              <a:t>Excell</a:t>
            </a:r>
            <a:endParaRPr lang="en-US" dirty="0" smtClean="0">
              <a:solidFill>
                <a:schemeClr val="bg1"/>
              </a:solidFill>
            </a:endParaRPr>
          </a:p>
          <a:p>
            <a:r>
              <a:rPr lang="en-US" dirty="0" smtClean="0">
                <a:solidFill>
                  <a:schemeClr val="bg1"/>
                </a:solidFill>
              </a:rPr>
              <a:t>Oscilloscope</a:t>
            </a:r>
          </a:p>
          <a:p>
            <a:r>
              <a:rPr lang="en-US" dirty="0" err="1" smtClean="0">
                <a:solidFill>
                  <a:schemeClr val="bg1"/>
                </a:solidFill>
              </a:rPr>
              <a:t>Multimeter</a:t>
            </a:r>
            <a:endParaRPr lang="en-US" dirty="0" smtClean="0">
              <a:solidFill>
                <a:schemeClr val="bg1"/>
              </a:solidFill>
            </a:endParaRPr>
          </a:p>
          <a:p>
            <a:r>
              <a:rPr lang="en-US" dirty="0" smtClean="0">
                <a:solidFill>
                  <a:schemeClr val="bg1"/>
                </a:solidFill>
              </a:rPr>
              <a:t>DC Power Supply</a:t>
            </a:r>
          </a:p>
          <a:p>
            <a:r>
              <a:rPr lang="en-US" dirty="0" smtClean="0">
                <a:solidFill>
                  <a:schemeClr val="bg1"/>
                </a:solidFill>
              </a:rPr>
              <a:t>10 </a:t>
            </a:r>
            <a:r>
              <a:rPr lang="en-US" dirty="0" err="1" smtClean="0">
                <a:solidFill>
                  <a:schemeClr val="bg1"/>
                </a:solidFill>
              </a:rPr>
              <a:t>Kohm</a:t>
            </a:r>
            <a:r>
              <a:rPr lang="en-US" dirty="0" smtClean="0">
                <a:solidFill>
                  <a:schemeClr val="bg1"/>
                </a:solidFill>
              </a:rPr>
              <a:t> </a:t>
            </a:r>
            <a:r>
              <a:rPr lang="en-US" dirty="0" err="1" smtClean="0">
                <a:solidFill>
                  <a:schemeClr val="bg1"/>
                </a:solidFill>
              </a:rPr>
              <a:t>Reesistor</a:t>
            </a:r>
            <a:endParaRPr lang="en-US" dirty="0" smtClean="0">
              <a:solidFill>
                <a:schemeClr val="bg1"/>
              </a:solidFill>
            </a:endParaRPr>
          </a:p>
          <a:p>
            <a:r>
              <a:rPr lang="en-US" dirty="0" smtClean="0">
                <a:solidFill>
                  <a:schemeClr val="bg1"/>
                </a:solidFill>
              </a:rPr>
              <a:t>Solderless Breadboard</a:t>
            </a:r>
          </a:p>
          <a:p>
            <a:r>
              <a:rPr lang="en-US" dirty="0" smtClean="0">
                <a:solidFill>
                  <a:schemeClr val="bg1"/>
                </a:solidFill>
              </a:rPr>
              <a:t>2n2222 Transistor</a:t>
            </a:r>
          </a:p>
          <a:p>
            <a:r>
              <a:rPr lang="en-US" dirty="0" smtClean="0">
                <a:solidFill>
                  <a:schemeClr val="bg1"/>
                </a:solidFill>
              </a:rPr>
              <a:t>HV5 LED</a:t>
            </a:r>
          </a:p>
          <a:p>
            <a:r>
              <a:rPr lang="en-US" dirty="0" smtClean="0">
                <a:solidFill>
                  <a:schemeClr val="bg1"/>
                </a:solidFill>
              </a:rPr>
              <a:t>33 </a:t>
            </a:r>
            <a:r>
              <a:rPr lang="en-US" dirty="0" err="1" smtClean="0">
                <a:solidFill>
                  <a:schemeClr val="bg1"/>
                </a:solidFill>
              </a:rPr>
              <a:t>kohm</a:t>
            </a:r>
            <a:r>
              <a:rPr lang="en-US" dirty="0" smtClean="0">
                <a:solidFill>
                  <a:schemeClr val="bg1"/>
                </a:solidFill>
              </a:rPr>
              <a:t> resistor</a:t>
            </a: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62</a:t>
            </a:fld>
            <a:endParaRPr lang="en-US" dirty="0"/>
          </a:p>
        </p:txBody>
      </p:sp>
    </p:spTree>
    <p:extLst>
      <p:ext uri="{BB962C8B-B14F-4D97-AF65-F5344CB8AC3E}">
        <p14:creationId xmlns:p14="http://schemas.microsoft.com/office/powerpoint/2010/main" val="155005272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Theories:</a:t>
            </a:r>
            <a:br>
              <a:rPr lang="en-US" dirty="0" smtClean="0">
                <a:solidFill>
                  <a:schemeClr val="bg1"/>
                </a:solidFill>
              </a:rPr>
            </a:br>
            <a:endParaRPr lang="en-US" dirty="0">
              <a:solidFill>
                <a:schemeClr val="bg1"/>
              </a:solidFill>
            </a:endParaRPr>
          </a:p>
        </p:txBody>
      </p:sp>
      <p:sp>
        <p:nvSpPr>
          <p:cNvPr id="3" name="Content Placeholder 2"/>
          <p:cNvSpPr>
            <a:spLocks noGrp="1"/>
          </p:cNvSpPr>
          <p:nvPr>
            <p:ph idx="1"/>
          </p:nvPr>
        </p:nvSpPr>
        <p:spPr/>
        <p:txBody>
          <a:bodyPr/>
          <a:lstStyle/>
          <a:p>
            <a:r>
              <a:rPr lang="en-US" dirty="0" smtClean="0">
                <a:solidFill>
                  <a:schemeClr val="bg1"/>
                </a:solidFill>
              </a:rPr>
              <a:t>By the design of our circuit, I expect to amplify the current enough to light up the LED</a:t>
            </a: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63</a:t>
            </a:fld>
            <a:endParaRPr lang="en-US"/>
          </a:p>
        </p:txBody>
      </p:sp>
    </p:spTree>
    <p:extLst>
      <p:ext uri="{BB962C8B-B14F-4D97-AF65-F5344CB8AC3E}">
        <p14:creationId xmlns:p14="http://schemas.microsoft.com/office/powerpoint/2010/main" val="144456654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chemeClr val="bg1"/>
                </a:solidFill>
              </a:rPr>
              <a:t>Data/Lab </a:t>
            </a:r>
            <a:r>
              <a:rPr lang="en-US" dirty="0" smtClean="0">
                <a:solidFill>
                  <a:schemeClr val="bg1"/>
                </a:solidFill>
              </a:rPr>
              <a:t>Results/Simulations/Schematics:</a:t>
            </a:r>
            <a:r>
              <a:rPr lang="en-US" dirty="0">
                <a:solidFill>
                  <a:schemeClr val="bg1"/>
                </a:solidFill>
              </a:rPr>
              <a:t/>
            </a:r>
            <a:br>
              <a:rPr lang="en-US" dirty="0">
                <a:solidFill>
                  <a:schemeClr val="bg1"/>
                </a:solidFill>
              </a:rPr>
            </a:br>
            <a:endParaRPr lang="en-US" dirty="0">
              <a:solidFill>
                <a:schemeClr val="bg1"/>
              </a:solidFill>
            </a:endParaRPr>
          </a:p>
        </p:txBody>
      </p:sp>
      <p:sp>
        <p:nvSpPr>
          <p:cNvPr id="8" name="Slide Number Placeholder 7"/>
          <p:cNvSpPr>
            <a:spLocks noGrp="1"/>
          </p:cNvSpPr>
          <p:nvPr>
            <p:ph type="sldNum" sz="quarter" idx="12"/>
          </p:nvPr>
        </p:nvSpPr>
        <p:spPr>
          <a:xfrm>
            <a:off x="10276322" y="6492875"/>
            <a:ext cx="771089" cy="365125"/>
          </a:xfrm>
        </p:spPr>
        <p:txBody>
          <a:bodyPr/>
          <a:lstStyle/>
          <a:p>
            <a:fld id="{040D1648-8006-432F-82BD-6DE0F74D5FB1}" type="slidenum">
              <a:rPr lang="en-US" smtClean="0"/>
              <a:t>64</a:t>
            </a:fld>
            <a:endParaRPr lang="en-US"/>
          </a:p>
        </p:txBody>
      </p:sp>
      <p:pic>
        <p:nvPicPr>
          <p:cNvPr id="3" name="Picture 2"/>
          <p:cNvPicPr>
            <a:picLocks noChangeAspect="1"/>
          </p:cNvPicPr>
          <p:nvPr/>
        </p:nvPicPr>
        <p:blipFill>
          <a:blip r:embed="rId2"/>
          <a:stretch>
            <a:fillRect/>
          </a:stretch>
        </p:blipFill>
        <p:spPr>
          <a:xfrm>
            <a:off x="714118" y="2097088"/>
            <a:ext cx="3086100" cy="3343275"/>
          </a:xfrm>
          <a:prstGeom prst="rect">
            <a:avLst/>
          </a:prstGeom>
        </p:spPr>
      </p:pic>
      <p:pic>
        <p:nvPicPr>
          <p:cNvPr id="4" name="Picture 3"/>
          <p:cNvPicPr>
            <a:picLocks noChangeAspect="1"/>
          </p:cNvPicPr>
          <p:nvPr/>
        </p:nvPicPr>
        <p:blipFill>
          <a:blip r:embed="rId3"/>
          <a:stretch>
            <a:fillRect/>
          </a:stretch>
        </p:blipFill>
        <p:spPr>
          <a:xfrm>
            <a:off x="4727489" y="1843344"/>
            <a:ext cx="5257800" cy="4143375"/>
          </a:xfrm>
          <a:prstGeom prst="rect">
            <a:avLst/>
          </a:prstGeom>
        </p:spPr>
      </p:pic>
    </p:spTree>
    <p:extLst>
      <p:ext uri="{BB962C8B-B14F-4D97-AF65-F5344CB8AC3E}">
        <p14:creationId xmlns:p14="http://schemas.microsoft.com/office/powerpoint/2010/main" val="85183709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chemeClr val="bg1"/>
                </a:solidFill>
              </a:rPr>
              <a:t>Data/Lab </a:t>
            </a:r>
            <a:r>
              <a:rPr lang="en-US" dirty="0" smtClean="0">
                <a:solidFill>
                  <a:schemeClr val="bg1"/>
                </a:solidFill>
              </a:rPr>
              <a:t>Results/Simulations/Schematics:</a:t>
            </a:r>
            <a:r>
              <a:rPr lang="en-US" dirty="0">
                <a:solidFill>
                  <a:schemeClr val="bg1"/>
                </a:solidFill>
              </a:rPr>
              <a:t/>
            </a:r>
            <a:br>
              <a:rPr lang="en-US" dirty="0">
                <a:solidFill>
                  <a:schemeClr val="bg1"/>
                </a:solidFill>
              </a:rPr>
            </a:br>
            <a:endParaRPr lang="en-US" dirty="0">
              <a:solidFill>
                <a:schemeClr val="bg1"/>
              </a:solidFill>
            </a:endParaRPr>
          </a:p>
        </p:txBody>
      </p:sp>
      <p:sp>
        <p:nvSpPr>
          <p:cNvPr id="8" name="Slide Number Placeholder 7"/>
          <p:cNvSpPr>
            <a:spLocks noGrp="1"/>
          </p:cNvSpPr>
          <p:nvPr>
            <p:ph type="sldNum" sz="quarter" idx="12"/>
          </p:nvPr>
        </p:nvSpPr>
        <p:spPr>
          <a:xfrm>
            <a:off x="10276322" y="6492875"/>
            <a:ext cx="771089" cy="365125"/>
          </a:xfrm>
        </p:spPr>
        <p:txBody>
          <a:bodyPr/>
          <a:lstStyle/>
          <a:p>
            <a:fld id="{040D1648-8006-432F-82BD-6DE0F74D5FB1}" type="slidenum">
              <a:rPr lang="en-US" smtClean="0"/>
              <a:t>65</a:t>
            </a:fld>
            <a:endParaRPr lang="en-US"/>
          </a:p>
        </p:txBody>
      </p:sp>
      <p:pic>
        <p:nvPicPr>
          <p:cNvPr id="3" name="Picture 2"/>
          <p:cNvPicPr>
            <a:picLocks noChangeAspect="1"/>
          </p:cNvPicPr>
          <p:nvPr/>
        </p:nvPicPr>
        <p:blipFill>
          <a:blip r:embed="rId2"/>
          <a:stretch>
            <a:fillRect/>
          </a:stretch>
        </p:blipFill>
        <p:spPr>
          <a:xfrm>
            <a:off x="133804" y="2097088"/>
            <a:ext cx="4829386" cy="3672017"/>
          </a:xfrm>
          <a:prstGeom prst="rect">
            <a:avLst/>
          </a:prstGeom>
        </p:spPr>
      </p:pic>
      <p:pic>
        <p:nvPicPr>
          <p:cNvPr id="4" name="Picture 3"/>
          <p:cNvPicPr>
            <a:picLocks noChangeAspect="1"/>
          </p:cNvPicPr>
          <p:nvPr/>
        </p:nvPicPr>
        <p:blipFill>
          <a:blip r:embed="rId3"/>
          <a:stretch>
            <a:fillRect/>
          </a:stretch>
        </p:blipFill>
        <p:spPr>
          <a:xfrm>
            <a:off x="5259227" y="1687038"/>
            <a:ext cx="2262443" cy="1400560"/>
          </a:xfrm>
          <a:prstGeom prst="rect">
            <a:avLst/>
          </a:prstGeom>
        </p:spPr>
      </p:pic>
      <p:pic>
        <p:nvPicPr>
          <p:cNvPr id="5" name="Picture 4"/>
          <p:cNvPicPr>
            <a:picLocks noChangeAspect="1"/>
          </p:cNvPicPr>
          <p:nvPr/>
        </p:nvPicPr>
        <p:blipFill>
          <a:blip r:embed="rId4"/>
          <a:stretch>
            <a:fillRect/>
          </a:stretch>
        </p:blipFill>
        <p:spPr>
          <a:xfrm>
            <a:off x="7817707" y="1674573"/>
            <a:ext cx="3313134" cy="1429734"/>
          </a:xfrm>
          <a:prstGeom prst="rect">
            <a:avLst/>
          </a:prstGeom>
        </p:spPr>
      </p:pic>
      <p:pic>
        <p:nvPicPr>
          <p:cNvPr id="7" name="Picture 6"/>
          <p:cNvPicPr>
            <a:picLocks noChangeAspect="1"/>
          </p:cNvPicPr>
          <p:nvPr/>
        </p:nvPicPr>
        <p:blipFill>
          <a:blip r:embed="rId5"/>
          <a:stretch>
            <a:fillRect/>
          </a:stretch>
        </p:blipFill>
        <p:spPr>
          <a:xfrm>
            <a:off x="5642919" y="3243626"/>
            <a:ext cx="3980118" cy="2886591"/>
          </a:xfrm>
          <a:prstGeom prst="rect">
            <a:avLst/>
          </a:prstGeom>
        </p:spPr>
      </p:pic>
    </p:spTree>
    <p:extLst>
      <p:ext uri="{BB962C8B-B14F-4D97-AF65-F5344CB8AC3E}">
        <p14:creationId xmlns:p14="http://schemas.microsoft.com/office/powerpoint/2010/main" val="174839996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chemeClr val="bg1"/>
                </a:solidFill>
              </a:rPr>
              <a:t>Data/Lab </a:t>
            </a:r>
            <a:r>
              <a:rPr lang="en-US" dirty="0" smtClean="0">
                <a:solidFill>
                  <a:schemeClr val="bg1"/>
                </a:solidFill>
              </a:rPr>
              <a:t>Results/Simulations/Schematics:</a:t>
            </a:r>
            <a:r>
              <a:rPr lang="en-US" dirty="0">
                <a:solidFill>
                  <a:schemeClr val="bg1"/>
                </a:solidFill>
              </a:rPr>
              <a:t/>
            </a:r>
            <a:br>
              <a:rPr lang="en-US" dirty="0">
                <a:solidFill>
                  <a:schemeClr val="bg1"/>
                </a:solidFill>
              </a:rPr>
            </a:br>
            <a:endParaRPr lang="en-US" dirty="0">
              <a:solidFill>
                <a:schemeClr val="bg1"/>
              </a:solidFill>
            </a:endParaRPr>
          </a:p>
        </p:txBody>
      </p:sp>
      <p:sp>
        <p:nvSpPr>
          <p:cNvPr id="8" name="Slide Number Placeholder 7"/>
          <p:cNvSpPr>
            <a:spLocks noGrp="1"/>
          </p:cNvSpPr>
          <p:nvPr>
            <p:ph type="sldNum" sz="quarter" idx="12"/>
          </p:nvPr>
        </p:nvSpPr>
        <p:spPr>
          <a:xfrm>
            <a:off x="10276322" y="6492875"/>
            <a:ext cx="771089" cy="365125"/>
          </a:xfrm>
        </p:spPr>
        <p:txBody>
          <a:bodyPr/>
          <a:lstStyle/>
          <a:p>
            <a:fld id="{040D1648-8006-432F-82BD-6DE0F74D5FB1}" type="slidenum">
              <a:rPr lang="en-US" smtClean="0"/>
              <a:t>66</a:t>
            </a:fld>
            <a:endParaRPr lang="en-US"/>
          </a:p>
        </p:txBody>
      </p:sp>
      <p:pic>
        <p:nvPicPr>
          <p:cNvPr id="6" name="Picture 5"/>
          <p:cNvPicPr>
            <a:picLocks noChangeAspect="1"/>
          </p:cNvPicPr>
          <p:nvPr/>
        </p:nvPicPr>
        <p:blipFill>
          <a:blip r:embed="rId2"/>
          <a:stretch>
            <a:fillRect/>
          </a:stretch>
        </p:blipFill>
        <p:spPr>
          <a:xfrm>
            <a:off x="3760830" y="2097088"/>
            <a:ext cx="4526435" cy="3707234"/>
          </a:xfrm>
          <a:prstGeom prst="rect">
            <a:avLst/>
          </a:prstGeom>
        </p:spPr>
      </p:pic>
    </p:spTree>
    <p:extLst>
      <p:ext uri="{BB962C8B-B14F-4D97-AF65-F5344CB8AC3E}">
        <p14:creationId xmlns:p14="http://schemas.microsoft.com/office/powerpoint/2010/main" val="6099182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Troubleshooting:</a:t>
            </a:r>
            <a:endParaRPr lang="en-US" dirty="0">
              <a:solidFill>
                <a:schemeClr val="bg1"/>
              </a:solidFill>
            </a:endParaRPr>
          </a:p>
        </p:txBody>
      </p:sp>
      <p:sp>
        <p:nvSpPr>
          <p:cNvPr id="3" name="Content Placeholder 2"/>
          <p:cNvSpPr>
            <a:spLocks noGrp="1"/>
          </p:cNvSpPr>
          <p:nvPr>
            <p:ph idx="1"/>
          </p:nvPr>
        </p:nvSpPr>
        <p:spPr/>
        <p:txBody>
          <a:bodyPr/>
          <a:lstStyle/>
          <a:p>
            <a:r>
              <a:rPr lang="en-US" dirty="0" smtClean="0">
                <a:solidFill>
                  <a:schemeClr val="bg1"/>
                </a:solidFill>
              </a:rPr>
              <a:t>The only trouble here was figuring out wire up the transistor since the pins in the physical transistor were different from the ones in the simulation.</a:t>
            </a:r>
            <a:endParaRPr lang="en-US" dirty="0">
              <a:solidFill>
                <a:schemeClr val="bg1"/>
              </a:solidFill>
            </a:endParaRP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67</a:t>
            </a:fld>
            <a:endParaRPr lang="en-US" dirty="0"/>
          </a:p>
        </p:txBody>
      </p:sp>
    </p:spTree>
    <p:extLst>
      <p:ext uri="{BB962C8B-B14F-4D97-AF65-F5344CB8AC3E}">
        <p14:creationId xmlns:p14="http://schemas.microsoft.com/office/powerpoint/2010/main" val="65233283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Conclusion:</a:t>
            </a:r>
            <a:endParaRPr lang="en-US" dirty="0">
              <a:solidFill>
                <a:schemeClr val="bg1"/>
              </a:solidFill>
            </a:endParaRPr>
          </a:p>
        </p:txBody>
      </p:sp>
      <p:sp>
        <p:nvSpPr>
          <p:cNvPr id="3" name="Content Placeholder 2"/>
          <p:cNvSpPr>
            <a:spLocks noGrp="1"/>
          </p:cNvSpPr>
          <p:nvPr>
            <p:ph idx="1"/>
          </p:nvPr>
        </p:nvSpPr>
        <p:spPr/>
        <p:txBody>
          <a:bodyPr/>
          <a:lstStyle/>
          <a:p>
            <a:r>
              <a:rPr lang="en-US" dirty="0" smtClean="0">
                <a:solidFill>
                  <a:schemeClr val="bg1"/>
                </a:solidFill>
              </a:rPr>
              <a:t>We drove enough current to make the LED light up. We provided a square wave to the transistor, so we had to adjust the duty cycle to make it so that the LED is on for the majority of the time.</a:t>
            </a: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68</a:t>
            </a:fld>
            <a:endParaRPr lang="en-US" dirty="0"/>
          </a:p>
        </p:txBody>
      </p:sp>
    </p:spTree>
    <p:extLst>
      <p:ext uri="{BB962C8B-B14F-4D97-AF65-F5344CB8AC3E}">
        <p14:creationId xmlns:p14="http://schemas.microsoft.com/office/powerpoint/2010/main" val="95076312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chemeClr val="bg1"/>
                </a:solidFill>
              </a:rPr>
              <a:t>Lab </a:t>
            </a:r>
            <a:r>
              <a:rPr lang="en-US" dirty="0">
                <a:solidFill>
                  <a:schemeClr val="bg1"/>
                </a:solidFill>
              </a:rPr>
              <a:t>6</a:t>
            </a:r>
          </a:p>
        </p:txBody>
      </p:sp>
      <p:sp>
        <p:nvSpPr>
          <p:cNvPr id="3" name="Subtitle 2"/>
          <p:cNvSpPr>
            <a:spLocks noGrp="1"/>
          </p:cNvSpPr>
          <p:nvPr>
            <p:ph type="subTitle" idx="1"/>
          </p:nvPr>
        </p:nvSpPr>
        <p:spPr>
          <a:xfrm>
            <a:off x="1876424" y="3602037"/>
            <a:ext cx="8791575" cy="2009053"/>
          </a:xfrm>
        </p:spPr>
        <p:txBody>
          <a:bodyPr>
            <a:normAutofit fontScale="85000" lnSpcReduction="20000"/>
          </a:bodyPr>
          <a:lstStyle/>
          <a:p>
            <a:r>
              <a:rPr lang="en-US" dirty="0" smtClean="0">
                <a:solidFill>
                  <a:schemeClr val="bg1"/>
                </a:solidFill>
              </a:rPr>
              <a:t>By: Ivan Cervantes</a:t>
            </a:r>
          </a:p>
          <a:p>
            <a:r>
              <a:rPr lang="en-US" dirty="0" smtClean="0">
                <a:solidFill>
                  <a:schemeClr val="bg1"/>
                </a:solidFill>
              </a:rPr>
              <a:t>Lab Partner: Alcides Segovia</a:t>
            </a:r>
          </a:p>
          <a:p>
            <a:r>
              <a:rPr lang="en-US" dirty="0" smtClean="0">
                <a:solidFill>
                  <a:schemeClr val="bg1"/>
                </a:solidFill>
              </a:rPr>
              <a:t>Instructors: Andrew bell</a:t>
            </a:r>
          </a:p>
          <a:p>
            <a:r>
              <a:rPr lang="en-US" dirty="0" smtClean="0">
                <a:solidFill>
                  <a:schemeClr val="bg1"/>
                </a:solidFill>
              </a:rPr>
              <a:t>Class: EECT 121</a:t>
            </a:r>
          </a:p>
          <a:p>
            <a:r>
              <a:rPr lang="en-US" dirty="0" smtClean="0">
                <a:solidFill>
                  <a:schemeClr val="bg1"/>
                </a:solidFill>
              </a:rPr>
              <a:t>Bench 1</a:t>
            </a:r>
          </a:p>
          <a:p>
            <a:endParaRPr lang="en-US" dirty="0">
              <a:solidFill>
                <a:schemeClr val="bg1"/>
              </a:solidFill>
            </a:endParaRPr>
          </a:p>
        </p:txBody>
      </p:sp>
      <p:sp>
        <p:nvSpPr>
          <p:cNvPr id="4" name="Slide Number Placeholder 3"/>
          <p:cNvSpPr>
            <a:spLocks noGrp="1"/>
          </p:cNvSpPr>
          <p:nvPr>
            <p:ph type="sldNum" sz="quarter" idx="12"/>
          </p:nvPr>
        </p:nvSpPr>
        <p:spPr>
          <a:xfrm>
            <a:off x="9896910" y="6492875"/>
            <a:ext cx="771089" cy="365125"/>
          </a:xfrm>
        </p:spPr>
        <p:txBody>
          <a:bodyPr/>
          <a:lstStyle/>
          <a:p>
            <a:fld id="{040D1648-8006-432F-82BD-6DE0F74D5FB1}" type="slidenum">
              <a:rPr lang="en-US" smtClean="0"/>
              <a:t>69</a:t>
            </a:fld>
            <a:endParaRPr lang="en-US"/>
          </a:p>
        </p:txBody>
      </p:sp>
    </p:spTree>
    <p:extLst>
      <p:ext uri="{BB962C8B-B14F-4D97-AF65-F5344CB8AC3E}">
        <p14:creationId xmlns:p14="http://schemas.microsoft.com/office/powerpoint/2010/main" val="28365434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Theories:</a:t>
            </a:r>
            <a:br>
              <a:rPr lang="en-US" dirty="0" smtClean="0">
                <a:solidFill>
                  <a:schemeClr val="bg1"/>
                </a:solidFill>
              </a:rPr>
            </a:br>
            <a:endParaRPr lang="en-US" dirty="0">
              <a:solidFill>
                <a:schemeClr val="bg1"/>
              </a:solidFill>
            </a:endParaRPr>
          </a:p>
        </p:txBody>
      </p:sp>
      <p:sp>
        <p:nvSpPr>
          <p:cNvPr id="3" name="Content Placeholder 2"/>
          <p:cNvSpPr>
            <a:spLocks noGrp="1"/>
          </p:cNvSpPr>
          <p:nvPr>
            <p:ph idx="1"/>
          </p:nvPr>
        </p:nvSpPr>
        <p:spPr/>
        <p:txBody>
          <a:bodyPr/>
          <a:lstStyle/>
          <a:p>
            <a:r>
              <a:rPr lang="en-US" dirty="0" smtClean="0">
                <a:solidFill>
                  <a:schemeClr val="bg1"/>
                </a:solidFill>
              </a:rPr>
              <a:t>The Vin and </a:t>
            </a:r>
            <a:r>
              <a:rPr lang="en-US" dirty="0" err="1" smtClean="0">
                <a:solidFill>
                  <a:schemeClr val="bg1"/>
                </a:solidFill>
              </a:rPr>
              <a:t>Vout</a:t>
            </a:r>
            <a:r>
              <a:rPr lang="en-US" dirty="0" smtClean="0">
                <a:solidFill>
                  <a:schemeClr val="bg1"/>
                </a:solidFill>
              </a:rPr>
              <a:t> should be the same value since we have no circuit built.</a:t>
            </a:r>
          </a:p>
          <a:p>
            <a:pPr marL="0" indent="0">
              <a:buNone/>
            </a:pPr>
            <a:endParaRPr lang="en-US" dirty="0" smtClean="0">
              <a:solidFill>
                <a:schemeClr val="bg1"/>
              </a:solidFill>
            </a:endParaRP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7</a:t>
            </a:fld>
            <a:endParaRPr lang="en-US"/>
          </a:p>
        </p:txBody>
      </p:sp>
    </p:spTree>
    <p:extLst>
      <p:ext uri="{BB962C8B-B14F-4D97-AF65-F5344CB8AC3E}">
        <p14:creationId xmlns:p14="http://schemas.microsoft.com/office/powerpoint/2010/main" val="103286667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Objectives:</a:t>
            </a:r>
            <a:endParaRPr lang="en-US" dirty="0">
              <a:solidFill>
                <a:schemeClr val="bg1"/>
              </a:solidFill>
            </a:endParaRPr>
          </a:p>
        </p:txBody>
      </p:sp>
      <p:sp>
        <p:nvSpPr>
          <p:cNvPr id="3" name="Content Placeholder 2"/>
          <p:cNvSpPr>
            <a:spLocks noGrp="1"/>
          </p:cNvSpPr>
          <p:nvPr>
            <p:ph idx="1"/>
          </p:nvPr>
        </p:nvSpPr>
        <p:spPr/>
        <p:txBody>
          <a:bodyPr/>
          <a:lstStyle/>
          <a:p>
            <a:r>
              <a:rPr lang="en-US" dirty="0" smtClean="0">
                <a:solidFill>
                  <a:schemeClr val="bg1"/>
                </a:solidFill>
              </a:rPr>
              <a:t>The objective of this lab was to bias a 2N222 </a:t>
            </a:r>
            <a:r>
              <a:rPr lang="en-US" dirty="0" err="1" smtClean="0">
                <a:solidFill>
                  <a:schemeClr val="bg1"/>
                </a:solidFill>
              </a:rPr>
              <a:t>transitor</a:t>
            </a:r>
            <a:r>
              <a:rPr lang="en-US" dirty="0" smtClean="0">
                <a:solidFill>
                  <a:schemeClr val="bg1"/>
                </a:solidFill>
              </a:rPr>
              <a:t>.</a:t>
            </a:r>
            <a:endParaRPr lang="en-US" dirty="0">
              <a:solidFill>
                <a:schemeClr val="bg1"/>
              </a:solidFill>
            </a:endParaRP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70</a:t>
            </a:fld>
            <a:endParaRPr lang="en-US"/>
          </a:p>
        </p:txBody>
      </p:sp>
    </p:spTree>
    <p:extLst>
      <p:ext uri="{BB962C8B-B14F-4D97-AF65-F5344CB8AC3E}">
        <p14:creationId xmlns:p14="http://schemas.microsoft.com/office/powerpoint/2010/main" val="120439880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Equipment and Parts:</a:t>
            </a:r>
            <a:endParaRPr lang="en-US" dirty="0">
              <a:solidFill>
                <a:schemeClr val="bg1"/>
              </a:solidFill>
            </a:endParaRPr>
          </a:p>
        </p:txBody>
      </p:sp>
      <p:sp>
        <p:nvSpPr>
          <p:cNvPr id="3" name="Content Placeholder 2"/>
          <p:cNvSpPr>
            <a:spLocks noGrp="1"/>
          </p:cNvSpPr>
          <p:nvPr>
            <p:ph idx="1"/>
          </p:nvPr>
        </p:nvSpPr>
        <p:spPr>
          <a:xfrm>
            <a:off x="1141413" y="2249487"/>
            <a:ext cx="9905998" cy="3541714"/>
          </a:xfrm>
        </p:spPr>
        <p:txBody>
          <a:bodyPr>
            <a:normAutofit fontScale="62500" lnSpcReduction="20000"/>
          </a:bodyPr>
          <a:lstStyle/>
          <a:p>
            <a:r>
              <a:rPr lang="en-US" dirty="0" smtClean="0">
                <a:solidFill>
                  <a:schemeClr val="bg1"/>
                </a:solidFill>
              </a:rPr>
              <a:t>Multisim</a:t>
            </a:r>
          </a:p>
          <a:p>
            <a:r>
              <a:rPr lang="en-US" dirty="0" err="1" smtClean="0">
                <a:solidFill>
                  <a:schemeClr val="bg1"/>
                </a:solidFill>
              </a:rPr>
              <a:t>Excell</a:t>
            </a:r>
            <a:endParaRPr lang="en-US" dirty="0" smtClean="0">
              <a:solidFill>
                <a:schemeClr val="bg1"/>
              </a:solidFill>
            </a:endParaRPr>
          </a:p>
          <a:p>
            <a:r>
              <a:rPr lang="en-US" dirty="0" smtClean="0">
                <a:solidFill>
                  <a:schemeClr val="bg1"/>
                </a:solidFill>
              </a:rPr>
              <a:t>Oscilloscope</a:t>
            </a:r>
          </a:p>
          <a:p>
            <a:r>
              <a:rPr lang="en-US" dirty="0" err="1" smtClean="0">
                <a:solidFill>
                  <a:schemeClr val="bg1"/>
                </a:solidFill>
              </a:rPr>
              <a:t>Multimeter</a:t>
            </a:r>
            <a:endParaRPr lang="en-US" dirty="0" smtClean="0">
              <a:solidFill>
                <a:schemeClr val="bg1"/>
              </a:solidFill>
            </a:endParaRPr>
          </a:p>
          <a:p>
            <a:r>
              <a:rPr lang="en-US" dirty="0" smtClean="0">
                <a:solidFill>
                  <a:schemeClr val="bg1"/>
                </a:solidFill>
              </a:rPr>
              <a:t>DC Power Supply</a:t>
            </a:r>
          </a:p>
          <a:p>
            <a:r>
              <a:rPr lang="en-US" dirty="0">
                <a:solidFill>
                  <a:schemeClr val="bg1"/>
                </a:solidFill>
              </a:rPr>
              <a:t>3</a:t>
            </a:r>
            <a:r>
              <a:rPr lang="en-US" dirty="0" smtClean="0">
                <a:solidFill>
                  <a:schemeClr val="bg1"/>
                </a:solidFill>
              </a:rPr>
              <a:t>-4.4K ohm resistors, 2-1k ohm resistors,</a:t>
            </a:r>
          </a:p>
          <a:p>
            <a:r>
              <a:rPr lang="en-US" dirty="0" smtClean="0">
                <a:solidFill>
                  <a:schemeClr val="bg1"/>
                </a:solidFill>
              </a:rPr>
              <a:t>Solderless Breadboard</a:t>
            </a:r>
          </a:p>
          <a:p>
            <a:r>
              <a:rPr lang="en-US" dirty="0" smtClean="0">
                <a:solidFill>
                  <a:schemeClr val="bg1"/>
                </a:solidFill>
              </a:rPr>
              <a:t>2n2222 Transistor</a:t>
            </a:r>
          </a:p>
          <a:p>
            <a:r>
              <a:rPr lang="en-US" dirty="0" smtClean="0">
                <a:solidFill>
                  <a:schemeClr val="bg1"/>
                </a:solidFill>
              </a:rPr>
              <a:t>3-1uF capacitors</a:t>
            </a:r>
          </a:p>
          <a:p>
            <a:r>
              <a:rPr lang="en-US" dirty="0" smtClean="0">
                <a:solidFill>
                  <a:schemeClr val="bg1"/>
                </a:solidFill>
              </a:rPr>
              <a:t>Function Generator</a:t>
            </a:r>
          </a:p>
          <a:p>
            <a:pPr marL="0" indent="0">
              <a:buNone/>
            </a:pPr>
            <a:endParaRPr lang="en-US" dirty="0" smtClean="0">
              <a:solidFill>
                <a:schemeClr val="bg1"/>
              </a:solidFill>
            </a:endParaRP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71</a:t>
            </a:fld>
            <a:endParaRPr lang="en-US" dirty="0"/>
          </a:p>
        </p:txBody>
      </p:sp>
    </p:spTree>
    <p:extLst>
      <p:ext uri="{BB962C8B-B14F-4D97-AF65-F5344CB8AC3E}">
        <p14:creationId xmlns:p14="http://schemas.microsoft.com/office/powerpoint/2010/main" val="204991674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chemeClr val="bg1"/>
                </a:solidFill>
              </a:rPr>
              <a:t>Data/Lab </a:t>
            </a:r>
            <a:r>
              <a:rPr lang="en-US" dirty="0" smtClean="0">
                <a:solidFill>
                  <a:schemeClr val="bg1"/>
                </a:solidFill>
              </a:rPr>
              <a:t>Results/Simulations/Schematics:</a:t>
            </a:r>
            <a:r>
              <a:rPr lang="en-US" dirty="0">
                <a:solidFill>
                  <a:schemeClr val="bg1"/>
                </a:solidFill>
              </a:rPr>
              <a:t/>
            </a:r>
            <a:br>
              <a:rPr lang="en-US" dirty="0">
                <a:solidFill>
                  <a:schemeClr val="bg1"/>
                </a:solidFill>
              </a:rPr>
            </a:br>
            <a:endParaRPr lang="en-US" dirty="0">
              <a:solidFill>
                <a:schemeClr val="bg1"/>
              </a:solidFill>
            </a:endParaRPr>
          </a:p>
        </p:txBody>
      </p:sp>
      <p:sp>
        <p:nvSpPr>
          <p:cNvPr id="8" name="Slide Number Placeholder 7"/>
          <p:cNvSpPr>
            <a:spLocks noGrp="1"/>
          </p:cNvSpPr>
          <p:nvPr>
            <p:ph type="sldNum" sz="quarter" idx="12"/>
          </p:nvPr>
        </p:nvSpPr>
        <p:spPr>
          <a:xfrm>
            <a:off x="10276322" y="6492875"/>
            <a:ext cx="771089" cy="365125"/>
          </a:xfrm>
        </p:spPr>
        <p:txBody>
          <a:bodyPr/>
          <a:lstStyle/>
          <a:p>
            <a:fld id="{040D1648-8006-432F-82BD-6DE0F74D5FB1}" type="slidenum">
              <a:rPr lang="en-US" smtClean="0"/>
              <a:t>72</a:t>
            </a:fld>
            <a:endParaRPr lang="en-US"/>
          </a:p>
        </p:txBody>
      </p:sp>
      <p:pic>
        <p:nvPicPr>
          <p:cNvPr id="5" name="Picture 4"/>
          <p:cNvPicPr>
            <a:picLocks noChangeAspect="1"/>
          </p:cNvPicPr>
          <p:nvPr/>
        </p:nvPicPr>
        <p:blipFill>
          <a:blip r:embed="rId2"/>
          <a:stretch>
            <a:fillRect/>
          </a:stretch>
        </p:blipFill>
        <p:spPr>
          <a:xfrm>
            <a:off x="1402492" y="1839354"/>
            <a:ext cx="5431695" cy="4448057"/>
          </a:xfrm>
          <a:prstGeom prst="rect">
            <a:avLst/>
          </a:prstGeom>
        </p:spPr>
      </p:pic>
      <p:pic>
        <p:nvPicPr>
          <p:cNvPr id="6" name="Picture 5"/>
          <p:cNvPicPr>
            <a:picLocks noChangeAspect="1"/>
          </p:cNvPicPr>
          <p:nvPr/>
        </p:nvPicPr>
        <p:blipFill>
          <a:blip r:embed="rId3"/>
          <a:stretch>
            <a:fillRect/>
          </a:stretch>
        </p:blipFill>
        <p:spPr>
          <a:xfrm>
            <a:off x="6867140" y="1839354"/>
            <a:ext cx="3619629" cy="2177691"/>
          </a:xfrm>
          <a:prstGeom prst="rect">
            <a:avLst/>
          </a:prstGeom>
        </p:spPr>
      </p:pic>
      <p:pic>
        <p:nvPicPr>
          <p:cNvPr id="7" name="Picture 6"/>
          <p:cNvPicPr>
            <a:picLocks noChangeAspect="1"/>
          </p:cNvPicPr>
          <p:nvPr/>
        </p:nvPicPr>
        <p:blipFill>
          <a:blip r:embed="rId4"/>
          <a:stretch>
            <a:fillRect/>
          </a:stretch>
        </p:blipFill>
        <p:spPr>
          <a:xfrm>
            <a:off x="6867140" y="4049997"/>
            <a:ext cx="3619629" cy="2237414"/>
          </a:xfrm>
          <a:prstGeom prst="rect">
            <a:avLst/>
          </a:prstGeom>
        </p:spPr>
      </p:pic>
      <p:pic>
        <p:nvPicPr>
          <p:cNvPr id="9" name="Picture 8"/>
          <p:cNvPicPr>
            <a:picLocks noChangeAspect="1"/>
          </p:cNvPicPr>
          <p:nvPr/>
        </p:nvPicPr>
        <p:blipFill>
          <a:blip r:embed="rId5"/>
          <a:stretch>
            <a:fillRect/>
          </a:stretch>
        </p:blipFill>
        <p:spPr>
          <a:xfrm>
            <a:off x="580688" y="1352606"/>
            <a:ext cx="2989127" cy="1704460"/>
          </a:xfrm>
          <a:prstGeom prst="rect">
            <a:avLst/>
          </a:prstGeom>
        </p:spPr>
      </p:pic>
    </p:spTree>
    <p:extLst>
      <p:ext uri="{BB962C8B-B14F-4D97-AF65-F5344CB8AC3E}">
        <p14:creationId xmlns:p14="http://schemas.microsoft.com/office/powerpoint/2010/main" val="4049978527"/>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chemeClr val="bg1"/>
                </a:solidFill>
              </a:rPr>
              <a:t>Data/Lab </a:t>
            </a:r>
            <a:r>
              <a:rPr lang="en-US" dirty="0" smtClean="0">
                <a:solidFill>
                  <a:schemeClr val="bg1"/>
                </a:solidFill>
              </a:rPr>
              <a:t>Results/Simulations/Schematics:</a:t>
            </a:r>
            <a:r>
              <a:rPr lang="en-US" dirty="0">
                <a:solidFill>
                  <a:schemeClr val="bg1"/>
                </a:solidFill>
              </a:rPr>
              <a:t/>
            </a:r>
            <a:br>
              <a:rPr lang="en-US" dirty="0">
                <a:solidFill>
                  <a:schemeClr val="bg1"/>
                </a:solidFill>
              </a:rPr>
            </a:br>
            <a:endParaRPr lang="en-US" dirty="0">
              <a:solidFill>
                <a:schemeClr val="bg1"/>
              </a:solidFill>
            </a:endParaRPr>
          </a:p>
        </p:txBody>
      </p:sp>
      <p:sp>
        <p:nvSpPr>
          <p:cNvPr id="8" name="Slide Number Placeholder 7"/>
          <p:cNvSpPr>
            <a:spLocks noGrp="1"/>
          </p:cNvSpPr>
          <p:nvPr>
            <p:ph type="sldNum" sz="quarter" idx="12"/>
          </p:nvPr>
        </p:nvSpPr>
        <p:spPr>
          <a:xfrm>
            <a:off x="10276322" y="6492875"/>
            <a:ext cx="771089" cy="365125"/>
          </a:xfrm>
        </p:spPr>
        <p:txBody>
          <a:bodyPr/>
          <a:lstStyle/>
          <a:p>
            <a:fld id="{040D1648-8006-432F-82BD-6DE0F74D5FB1}" type="slidenum">
              <a:rPr lang="en-US" smtClean="0"/>
              <a:t>73</a:t>
            </a:fld>
            <a:endParaRPr lang="en-US"/>
          </a:p>
        </p:txBody>
      </p:sp>
      <p:pic>
        <p:nvPicPr>
          <p:cNvPr id="6" name="Picture 5"/>
          <p:cNvPicPr>
            <a:picLocks noChangeAspect="1"/>
          </p:cNvPicPr>
          <p:nvPr/>
        </p:nvPicPr>
        <p:blipFill>
          <a:blip r:embed="rId2"/>
          <a:stretch>
            <a:fillRect/>
          </a:stretch>
        </p:blipFill>
        <p:spPr>
          <a:xfrm rot="5400000">
            <a:off x="646026" y="1475559"/>
            <a:ext cx="4276725" cy="4829175"/>
          </a:xfrm>
          <a:prstGeom prst="rect">
            <a:avLst/>
          </a:prstGeom>
        </p:spPr>
      </p:pic>
      <p:pic>
        <p:nvPicPr>
          <p:cNvPr id="9" name="Picture 8"/>
          <p:cNvPicPr>
            <a:picLocks noChangeAspect="1"/>
          </p:cNvPicPr>
          <p:nvPr/>
        </p:nvPicPr>
        <p:blipFill>
          <a:blip r:embed="rId3"/>
          <a:stretch>
            <a:fillRect/>
          </a:stretch>
        </p:blipFill>
        <p:spPr>
          <a:xfrm>
            <a:off x="5365748" y="1693434"/>
            <a:ext cx="1440895" cy="939714"/>
          </a:xfrm>
          <a:prstGeom prst="rect">
            <a:avLst/>
          </a:prstGeom>
        </p:spPr>
      </p:pic>
      <p:pic>
        <p:nvPicPr>
          <p:cNvPr id="10" name="Picture 9"/>
          <p:cNvPicPr>
            <a:picLocks noChangeAspect="1"/>
          </p:cNvPicPr>
          <p:nvPr/>
        </p:nvPicPr>
        <p:blipFill>
          <a:blip r:embed="rId4"/>
          <a:stretch>
            <a:fillRect/>
          </a:stretch>
        </p:blipFill>
        <p:spPr>
          <a:xfrm>
            <a:off x="6973415" y="1648895"/>
            <a:ext cx="2281495" cy="1028791"/>
          </a:xfrm>
          <a:prstGeom prst="rect">
            <a:avLst/>
          </a:prstGeom>
        </p:spPr>
      </p:pic>
      <p:pic>
        <p:nvPicPr>
          <p:cNvPr id="11" name="Picture 10"/>
          <p:cNvPicPr>
            <a:picLocks noChangeAspect="1"/>
          </p:cNvPicPr>
          <p:nvPr/>
        </p:nvPicPr>
        <p:blipFill>
          <a:blip r:embed="rId5"/>
          <a:stretch>
            <a:fillRect/>
          </a:stretch>
        </p:blipFill>
        <p:spPr>
          <a:xfrm>
            <a:off x="5492360" y="3002959"/>
            <a:ext cx="3862733" cy="2824410"/>
          </a:xfrm>
          <a:prstGeom prst="rect">
            <a:avLst/>
          </a:prstGeom>
        </p:spPr>
      </p:pic>
    </p:spTree>
    <p:extLst>
      <p:ext uri="{BB962C8B-B14F-4D97-AF65-F5344CB8AC3E}">
        <p14:creationId xmlns:p14="http://schemas.microsoft.com/office/powerpoint/2010/main" val="356612472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chemeClr val="bg1"/>
                </a:solidFill>
              </a:rPr>
              <a:t>Data/Lab </a:t>
            </a:r>
            <a:r>
              <a:rPr lang="en-US" dirty="0" smtClean="0">
                <a:solidFill>
                  <a:schemeClr val="bg1"/>
                </a:solidFill>
              </a:rPr>
              <a:t>Results/Simulations/Schematics:</a:t>
            </a:r>
            <a:r>
              <a:rPr lang="en-US" dirty="0">
                <a:solidFill>
                  <a:schemeClr val="bg1"/>
                </a:solidFill>
              </a:rPr>
              <a:t/>
            </a:r>
            <a:br>
              <a:rPr lang="en-US" dirty="0">
                <a:solidFill>
                  <a:schemeClr val="bg1"/>
                </a:solidFill>
              </a:rPr>
            </a:br>
            <a:endParaRPr lang="en-US" dirty="0">
              <a:solidFill>
                <a:schemeClr val="bg1"/>
              </a:solidFill>
            </a:endParaRPr>
          </a:p>
        </p:txBody>
      </p:sp>
      <p:sp>
        <p:nvSpPr>
          <p:cNvPr id="8" name="Slide Number Placeholder 7"/>
          <p:cNvSpPr>
            <a:spLocks noGrp="1"/>
          </p:cNvSpPr>
          <p:nvPr>
            <p:ph type="sldNum" sz="quarter" idx="12"/>
          </p:nvPr>
        </p:nvSpPr>
        <p:spPr>
          <a:xfrm>
            <a:off x="10276322" y="6492875"/>
            <a:ext cx="771089" cy="365125"/>
          </a:xfrm>
        </p:spPr>
        <p:txBody>
          <a:bodyPr/>
          <a:lstStyle/>
          <a:p>
            <a:fld id="{040D1648-8006-432F-82BD-6DE0F74D5FB1}" type="slidenum">
              <a:rPr lang="en-US" smtClean="0"/>
              <a:t>74</a:t>
            </a:fld>
            <a:endParaRPr lang="en-US"/>
          </a:p>
        </p:txBody>
      </p:sp>
      <p:pic>
        <p:nvPicPr>
          <p:cNvPr id="6" name="Picture 5"/>
          <p:cNvPicPr>
            <a:picLocks noChangeAspect="1"/>
          </p:cNvPicPr>
          <p:nvPr/>
        </p:nvPicPr>
        <p:blipFill>
          <a:blip r:embed="rId2"/>
          <a:stretch>
            <a:fillRect/>
          </a:stretch>
        </p:blipFill>
        <p:spPr>
          <a:xfrm>
            <a:off x="3760830" y="2097088"/>
            <a:ext cx="4526435" cy="3707234"/>
          </a:xfrm>
          <a:prstGeom prst="rect">
            <a:avLst/>
          </a:prstGeom>
        </p:spPr>
      </p:pic>
    </p:spTree>
    <p:extLst>
      <p:ext uri="{BB962C8B-B14F-4D97-AF65-F5344CB8AC3E}">
        <p14:creationId xmlns:p14="http://schemas.microsoft.com/office/powerpoint/2010/main" val="1288998412"/>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Troubleshooting:</a:t>
            </a:r>
            <a:endParaRPr lang="en-US" dirty="0">
              <a:solidFill>
                <a:schemeClr val="bg1"/>
              </a:solidFill>
            </a:endParaRPr>
          </a:p>
        </p:txBody>
      </p:sp>
      <p:sp>
        <p:nvSpPr>
          <p:cNvPr id="3" name="Content Placeholder 2"/>
          <p:cNvSpPr>
            <a:spLocks noGrp="1"/>
          </p:cNvSpPr>
          <p:nvPr>
            <p:ph idx="1"/>
          </p:nvPr>
        </p:nvSpPr>
        <p:spPr/>
        <p:txBody>
          <a:bodyPr/>
          <a:lstStyle/>
          <a:p>
            <a:r>
              <a:rPr lang="en-US" dirty="0" smtClean="0">
                <a:solidFill>
                  <a:schemeClr val="bg1"/>
                </a:solidFill>
              </a:rPr>
              <a:t>Initially our design was not working when we put in on the bread board. We found out after looking at the datasheet that we had our transistor wired up wrong.</a:t>
            </a:r>
            <a:endParaRPr lang="en-US" dirty="0">
              <a:solidFill>
                <a:schemeClr val="bg1"/>
              </a:solidFill>
            </a:endParaRP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75</a:t>
            </a:fld>
            <a:endParaRPr lang="en-US" dirty="0"/>
          </a:p>
        </p:txBody>
      </p:sp>
    </p:spTree>
    <p:extLst>
      <p:ext uri="{BB962C8B-B14F-4D97-AF65-F5344CB8AC3E}">
        <p14:creationId xmlns:p14="http://schemas.microsoft.com/office/powerpoint/2010/main" val="2016927765"/>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Conclusion:</a:t>
            </a:r>
            <a:endParaRPr lang="en-US" dirty="0">
              <a:solidFill>
                <a:schemeClr val="bg1"/>
              </a:solidFill>
            </a:endParaRPr>
          </a:p>
        </p:txBody>
      </p:sp>
      <p:sp>
        <p:nvSpPr>
          <p:cNvPr id="3" name="Content Placeholder 2"/>
          <p:cNvSpPr>
            <a:spLocks noGrp="1"/>
          </p:cNvSpPr>
          <p:nvPr>
            <p:ph idx="1"/>
          </p:nvPr>
        </p:nvSpPr>
        <p:spPr/>
        <p:txBody>
          <a:bodyPr/>
          <a:lstStyle/>
          <a:p>
            <a:r>
              <a:rPr lang="en-US" dirty="0" smtClean="0">
                <a:solidFill>
                  <a:schemeClr val="bg1"/>
                </a:solidFill>
              </a:rPr>
              <a:t>Through many calculations in excel we managed to find the right capacitor and resistor values in order to correctly bias our </a:t>
            </a:r>
            <a:r>
              <a:rPr lang="en-US" dirty="0" err="1" smtClean="0">
                <a:solidFill>
                  <a:schemeClr val="bg1"/>
                </a:solidFill>
              </a:rPr>
              <a:t>transitor</a:t>
            </a:r>
            <a:r>
              <a:rPr lang="en-US" dirty="0" smtClean="0">
                <a:solidFill>
                  <a:schemeClr val="bg1"/>
                </a:solidFill>
              </a:rPr>
              <a:t>.</a:t>
            </a: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76</a:t>
            </a:fld>
            <a:endParaRPr lang="en-US" dirty="0"/>
          </a:p>
        </p:txBody>
      </p:sp>
    </p:spTree>
    <p:extLst>
      <p:ext uri="{BB962C8B-B14F-4D97-AF65-F5344CB8AC3E}">
        <p14:creationId xmlns:p14="http://schemas.microsoft.com/office/powerpoint/2010/main" val="388851503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chemeClr val="bg1"/>
                </a:solidFill>
              </a:rPr>
              <a:t>Lab </a:t>
            </a:r>
            <a:r>
              <a:rPr lang="en-US" dirty="0">
                <a:solidFill>
                  <a:schemeClr val="bg1"/>
                </a:solidFill>
              </a:rPr>
              <a:t>7</a:t>
            </a:r>
          </a:p>
        </p:txBody>
      </p:sp>
      <p:sp>
        <p:nvSpPr>
          <p:cNvPr id="3" name="Subtitle 2"/>
          <p:cNvSpPr>
            <a:spLocks noGrp="1"/>
          </p:cNvSpPr>
          <p:nvPr>
            <p:ph type="subTitle" idx="1"/>
          </p:nvPr>
        </p:nvSpPr>
        <p:spPr>
          <a:xfrm>
            <a:off x="1876424" y="3602037"/>
            <a:ext cx="8791575" cy="2009053"/>
          </a:xfrm>
        </p:spPr>
        <p:txBody>
          <a:bodyPr>
            <a:normAutofit fontScale="85000" lnSpcReduction="20000"/>
          </a:bodyPr>
          <a:lstStyle/>
          <a:p>
            <a:r>
              <a:rPr lang="en-US" dirty="0" smtClean="0">
                <a:solidFill>
                  <a:schemeClr val="bg1"/>
                </a:solidFill>
              </a:rPr>
              <a:t>By: Ivan Cervantes</a:t>
            </a:r>
          </a:p>
          <a:p>
            <a:r>
              <a:rPr lang="en-US" dirty="0" smtClean="0">
                <a:solidFill>
                  <a:schemeClr val="bg1"/>
                </a:solidFill>
              </a:rPr>
              <a:t>Lab Partner: Alcides Segovia</a:t>
            </a:r>
          </a:p>
          <a:p>
            <a:r>
              <a:rPr lang="en-US" dirty="0" smtClean="0">
                <a:solidFill>
                  <a:schemeClr val="bg1"/>
                </a:solidFill>
              </a:rPr>
              <a:t>Instructors: Andrew bell</a:t>
            </a:r>
          </a:p>
          <a:p>
            <a:r>
              <a:rPr lang="en-US" dirty="0" smtClean="0">
                <a:solidFill>
                  <a:schemeClr val="bg1"/>
                </a:solidFill>
              </a:rPr>
              <a:t>Class: EECT 121</a:t>
            </a:r>
          </a:p>
          <a:p>
            <a:r>
              <a:rPr lang="en-US" dirty="0" smtClean="0">
                <a:solidFill>
                  <a:schemeClr val="bg1"/>
                </a:solidFill>
              </a:rPr>
              <a:t>Bench 1</a:t>
            </a:r>
          </a:p>
          <a:p>
            <a:endParaRPr lang="en-US" dirty="0">
              <a:solidFill>
                <a:schemeClr val="bg1"/>
              </a:solidFill>
            </a:endParaRPr>
          </a:p>
        </p:txBody>
      </p:sp>
      <p:sp>
        <p:nvSpPr>
          <p:cNvPr id="4" name="Slide Number Placeholder 3"/>
          <p:cNvSpPr>
            <a:spLocks noGrp="1"/>
          </p:cNvSpPr>
          <p:nvPr>
            <p:ph type="sldNum" sz="quarter" idx="12"/>
          </p:nvPr>
        </p:nvSpPr>
        <p:spPr>
          <a:xfrm>
            <a:off x="9896910" y="6492875"/>
            <a:ext cx="771089" cy="365125"/>
          </a:xfrm>
        </p:spPr>
        <p:txBody>
          <a:bodyPr/>
          <a:lstStyle/>
          <a:p>
            <a:fld id="{040D1648-8006-432F-82BD-6DE0F74D5FB1}" type="slidenum">
              <a:rPr lang="en-US" smtClean="0"/>
              <a:t>77</a:t>
            </a:fld>
            <a:endParaRPr lang="en-US"/>
          </a:p>
        </p:txBody>
      </p:sp>
    </p:spTree>
    <p:extLst>
      <p:ext uri="{BB962C8B-B14F-4D97-AF65-F5344CB8AC3E}">
        <p14:creationId xmlns:p14="http://schemas.microsoft.com/office/powerpoint/2010/main" val="520888943"/>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Objectives:</a:t>
            </a:r>
            <a:endParaRPr lang="en-US" dirty="0">
              <a:solidFill>
                <a:schemeClr val="bg1"/>
              </a:solidFill>
            </a:endParaRPr>
          </a:p>
        </p:txBody>
      </p:sp>
      <p:sp>
        <p:nvSpPr>
          <p:cNvPr id="3" name="Content Placeholder 2"/>
          <p:cNvSpPr>
            <a:spLocks noGrp="1"/>
          </p:cNvSpPr>
          <p:nvPr>
            <p:ph idx="1"/>
          </p:nvPr>
        </p:nvSpPr>
        <p:spPr/>
        <p:txBody>
          <a:bodyPr/>
          <a:lstStyle/>
          <a:p>
            <a:r>
              <a:rPr lang="en-US" dirty="0" smtClean="0">
                <a:solidFill>
                  <a:schemeClr val="bg1"/>
                </a:solidFill>
              </a:rPr>
              <a:t>The objective of the lab was similar to the objective of lab 5, but this time we had to use a JFET to power an LED by amplifying the voltage instead of </a:t>
            </a:r>
            <a:r>
              <a:rPr lang="en-US" dirty="0" err="1" smtClean="0">
                <a:solidFill>
                  <a:schemeClr val="bg1"/>
                </a:solidFill>
              </a:rPr>
              <a:t>thecurrent</a:t>
            </a:r>
            <a:r>
              <a:rPr lang="en-US" dirty="0" smtClean="0">
                <a:solidFill>
                  <a:schemeClr val="bg1"/>
                </a:solidFill>
              </a:rPr>
              <a:t>.</a:t>
            </a:r>
            <a:endParaRPr lang="en-US" dirty="0">
              <a:solidFill>
                <a:schemeClr val="bg1"/>
              </a:solidFill>
            </a:endParaRP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78</a:t>
            </a:fld>
            <a:endParaRPr lang="en-US"/>
          </a:p>
        </p:txBody>
      </p:sp>
    </p:spTree>
    <p:extLst>
      <p:ext uri="{BB962C8B-B14F-4D97-AF65-F5344CB8AC3E}">
        <p14:creationId xmlns:p14="http://schemas.microsoft.com/office/powerpoint/2010/main" val="92197475"/>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Equipment and Parts:</a:t>
            </a:r>
            <a:endParaRPr lang="en-US" dirty="0">
              <a:solidFill>
                <a:schemeClr val="bg1"/>
              </a:solidFill>
            </a:endParaRPr>
          </a:p>
        </p:txBody>
      </p:sp>
      <p:sp>
        <p:nvSpPr>
          <p:cNvPr id="3" name="Content Placeholder 2"/>
          <p:cNvSpPr>
            <a:spLocks noGrp="1"/>
          </p:cNvSpPr>
          <p:nvPr>
            <p:ph idx="1"/>
          </p:nvPr>
        </p:nvSpPr>
        <p:spPr>
          <a:xfrm>
            <a:off x="1141413" y="2249487"/>
            <a:ext cx="9905998" cy="3541714"/>
          </a:xfrm>
        </p:spPr>
        <p:txBody>
          <a:bodyPr>
            <a:normAutofit/>
          </a:bodyPr>
          <a:lstStyle/>
          <a:p>
            <a:r>
              <a:rPr lang="en-US" dirty="0" smtClean="0">
                <a:solidFill>
                  <a:schemeClr val="bg1"/>
                </a:solidFill>
              </a:rPr>
              <a:t>Multisim</a:t>
            </a:r>
          </a:p>
          <a:p>
            <a:r>
              <a:rPr lang="en-US" dirty="0" err="1" smtClean="0">
                <a:solidFill>
                  <a:schemeClr val="bg1"/>
                </a:solidFill>
              </a:rPr>
              <a:t>Multimeter</a:t>
            </a:r>
            <a:endParaRPr lang="en-US" dirty="0" smtClean="0">
              <a:solidFill>
                <a:schemeClr val="bg1"/>
              </a:solidFill>
            </a:endParaRPr>
          </a:p>
          <a:p>
            <a:r>
              <a:rPr lang="en-US" dirty="0" smtClean="0">
                <a:solidFill>
                  <a:schemeClr val="bg1"/>
                </a:solidFill>
              </a:rPr>
              <a:t>DC Power Supply</a:t>
            </a:r>
          </a:p>
          <a:p>
            <a:r>
              <a:rPr lang="en-US" dirty="0" smtClean="0">
                <a:solidFill>
                  <a:schemeClr val="bg1"/>
                </a:solidFill>
              </a:rPr>
              <a:t>2.7k ohm resistor</a:t>
            </a:r>
          </a:p>
          <a:p>
            <a:r>
              <a:rPr lang="en-US" dirty="0" smtClean="0">
                <a:solidFill>
                  <a:schemeClr val="bg1"/>
                </a:solidFill>
              </a:rPr>
              <a:t>Solderless Breadboard</a:t>
            </a:r>
          </a:p>
          <a:p>
            <a:r>
              <a:rPr lang="en-US" dirty="0" smtClean="0">
                <a:solidFill>
                  <a:schemeClr val="bg1"/>
                </a:solidFill>
              </a:rPr>
              <a:t>2n5457  JFET</a:t>
            </a: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79</a:t>
            </a:fld>
            <a:endParaRPr lang="en-US" dirty="0"/>
          </a:p>
        </p:txBody>
      </p:sp>
    </p:spTree>
    <p:extLst>
      <p:ext uri="{BB962C8B-B14F-4D97-AF65-F5344CB8AC3E}">
        <p14:creationId xmlns:p14="http://schemas.microsoft.com/office/powerpoint/2010/main" val="360996528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chemeClr val="bg1"/>
                </a:solidFill>
              </a:rPr>
              <a:t>Data/Lab </a:t>
            </a:r>
            <a:r>
              <a:rPr lang="en-US" dirty="0" smtClean="0">
                <a:solidFill>
                  <a:schemeClr val="bg1"/>
                </a:solidFill>
              </a:rPr>
              <a:t>Results/Simulations/Schematics:</a:t>
            </a:r>
            <a:r>
              <a:rPr lang="en-US" dirty="0">
                <a:solidFill>
                  <a:schemeClr val="bg1"/>
                </a:solidFill>
              </a:rPr>
              <a:t/>
            </a:r>
            <a:br>
              <a:rPr lang="en-US" dirty="0">
                <a:solidFill>
                  <a:schemeClr val="bg1"/>
                </a:solidFill>
              </a:rPr>
            </a:br>
            <a:endParaRPr lang="en-US" dirty="0">
              <a:solidFill>
                <a:schemeClr val="bg1"/>
              </a:solidFill>
            </a:endParaRPr>
          </a:p>
        </p:txBody>
      </p:sp>
      <p:sp>
        <p:nvSpPr>
          <p:cNvPr id="8" name="Slide Number Placeholder 7"/>
          <p:cNvSpPr>
            <a:spLocks noGrp="1"/>
          </p:cNvSpPr>
          <p:nvPr>
            <p:ph type="sldNum" sz="quarter" idx="12"/>
          </p:nvPr>
        </p:nvSpPr>
        <p:spPr>
          <a:xfrm>
            <a:off x="10276322" y="6492875"/>
            <a:ext cx="771089" cy="365125"/>
          </a:xfrm>
        </p:spPr>
        <p:txBody>
          <a:bodyPr/>
          <a:lstStyle/>
          <a:p>
            <a:fld id="{040D1648-8006-432F-82BD-6DE0F74D5FB1}" type="slidenum">
              <a:rPr lang="en-US" smtClean="0"/>
              <a:t>8</a:t>
            </a:fld>
            <a:endParaRPr lang="en-US"/>
          </a:p>
        </p:txBody>
      </p:sp>
      <p:pic>
        <p:nvPicPr>
          <p:cNvPr id="7" name="Picture 6"/>
          <p:cNvPicPr>
            <a:picLocks noChangeAspect="1"/>
          </p:cNvPicPr>
          <p:nvPr/>
        </p:nvPicPr>
        <p:blipFill>
          <a:blip r:embed="rId2"/>
          <a:stretch>
            <a:fillRect/>
          </a:stretch>
        </p:blipFill>
        <p:spPr>
          <a:xfrm>
            <a:off x="557212" y="1601931"/>
            <a:ext cx="4905375" cy="2324100"/>
          </a:xfrm>
          <a:prstGeom prst="rect">
            <a:avLst/>
          </a:prstGeom>
        </p:spPr>
      </p:pic>
      <p:pic>
        <p:nvPicPr>
          <p:cNvPr id="10" name="Picture 9"/>
          <p:cNvPicPr>
            <a:picLocks noChangeAspect="1"/>
          </p:cNvPicPr>
          <p:nvPr/>
        </p:nvPicPr>
        <p:blipFill>
          <a:blip r:embed="rId3"/>
          <a:stretch>
            <a:fillRect/>
          </a:stretch>
        </p:blipFill>
        <p:spPr>
          <a:xfrm>
            <a:off x="5462587" y="1601932"/>
            <a:ext cx="5694191" cy="2357870"/>
          </a:xfrm>
          <a:prstGeom prst="rect">
            <a:avLst/>
          </a:prstGeom>
        </p:spPr>
      </p:pic>
      <p:pic>
        <p:nvPicPr>
          <p:cNvPr id="12" name="Picture 11"/>
          <p:cNvPicPr>
            <a:picLocks noChangeAspect="1"/>
          </p:cNvPicPr>
          <p:nvPr/>
        </p:nvPicPr>
        <p:blipFill>
          <a:blip r:embed="rId4"/>
          <a:stretch>
            <a:fillRect/>
          </a:stretch>
        </p:blipFill>
        <p:spPr>
          <a:xfrm>
            <a:off x="557212" y="3959801"/>
            <a:ext cx="3431164" cy="2282142"/>
          </a:xfrm>
          <a:prstGeom prst="rect">
            <a:avLst/>
          </a:prstGeom>
        </p:spPr>
      </p:pic>
      <p:pic>
        <p:nvPicPr>
          <p:cNvPr id="13" name="Picture 12"/>
          <p:cNvPicPr>
            <a:picLocks noChangeAspect="1"/>
          </p:cNvPicPr>
          <p:nvPr/>
        </p:nvPicPr>
        <p:blipFill>
          <a:blip r:embed="rId5"/>
          <a:stretch>
            <a:fillRect/>
          </a:stretch>
        </p:blipFill>
        <p:spPr>
          <a:xfrm>
            <a:off x="4416135" y="4023918"/>
            <a:ext cx="2874267" cy="2218025"/>
          </a:xfrm>
          <a:prstGeom prst="rect">
            <a:avLst/>
          </a:prstGeom>
        </p:spPr>
      </p:pic>
    </p:spTree>
    <p:extLst>
      <p:ext uri="{BB962C8B-B14F-4D97-AF65-F5344CB8AC3E}">
        <p14:creationId xmlns:p14="http://schemas.microsoft.com/office/powerpoint/2010/main" val="3945164111"/>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chemeClr val="bg1"/>
                </a:solidFill>
              </a:rPr>
              <a:t>Data/Lab </a:t>
            </a:r>
            <a:r>
              <a:rPr lang="en-US" dirty="0" smtClean="0">
                <a:solidFill>
                  <a:schemeClr val="bg1"/>
                </a:solidFill>
              </a:rPr>
              <a:t>Results/Simulations/Schematics:</a:t>
            </a:r>
            <a:r>
              <a:rPr lang="en-US" dirty="0">
                <a:solidFill>
                  <a:schemeClr val="bg1"/>
                </a:solidFill>
              </a:rPr>
              <a:t/>
            </a:r>
            <a:br>
              <a:rPr lang="en-US" dirty="0">
                <a:solidFill>
                  <a:schemeClr val="bg1"/>
                </a:solidFill>
              </a:rPr>
            </a:br>
            <a:endParaRPr lang="en-US" dirty="0">
              <a:solidFill>
                <a:schemeClr val="bg1"/>
              </a:solidFill>
            </a:endParaRPr>
          </a:p>
        </p:txBody>
      </p:sp>
      <p:sp>
        <p:nvSpPr>
          <p:cNvPr id="8" name="Slide Number Placeholder 7"/>
          <p:cNvSpPr>
            <a:spLocks noGrp="1"/>
          </p:cNvSpPr>
          <p:nvPr>
            <p:ph type="sldNum" sz="quarter" idx="12"/>
          </p:nvPr>
        </p:nvSpPr>
        <p:spPr>
          <a:xfrm>
            <a:off x="10276322" y="6492875"/>
            <a:ext cx="771089" cy="365125"/>
          </a:xfrm>
        </p:spPr>
        <p:txBody>
          <a:bodyPr/>
          <a:lstStyle/>
          <a:p>
            <a:fld id="{040D1648-8006-432F-82BD-6DE0F74D5FB1}" type="slidenum">
              <a:rPr lang="en-US" smtClean="0"/>
              <a:t>80</a:t>
            </a:fld>
            <a:endParaRPr lang="en-US"/>
          </a:p>
        </p:txBody>
      </p:sp>
      <p:pic>
        <p:nvPicPr>
          <p:cNvPr id="3" name="Picture 2"/>
          <p:cNvPicPr>
            <a:picLocks noChangeAspect="1"/>
          </p:cNvPicPr>
          <p:nvPr/>
        </p:nvPicPr>
        <p:blipFill>
          <a:blip r:embed="rId2"/>
          <a:stretch>
            <a:fillRect/>
          </a:stretch>
        </p:blipFill>
        <p:spPr>
          <a:xfrm>
            <a:off x="2687552" y="2097088"/>
            <a:ext cx="6456447" cy="3974095"/>
          </a:xfrm>
          <a:prstGeom prst="rect">
            <a:avLst/>
          </a:prstGeom>
        </p:spPr>
      </p:pic>
    </p:spTree>
    <p:extLst>
      <p:ext uri="{BB962C8B-B14F-4D97-AF65-F5344CB8AC3E}">
        <p14:creationId xmlns:p14="http://schemas.microsoft.com/office/powerpoint/2010/main" val="2511305676"/>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chemeClr val="bg1"/>
                </a:solidFill>
              </a:rPr>
              <a:t>Data/Lab </a:t>
            </a:r>
            <a:r>
              <a:rPr lang="en-US" dirty="0" smtClean="0">
                <a:solidFill>
                  <a:schemeClr val="bg1"/>
                </a:solidFill>
              </a:rPr>
              <a:t>Results/Simulations/Schematics:</a:t>
            </a:r>
            <a:r>
              <a:rPr lang="en-US" dirty="0">
                <a:solidFill>
                  <a:schemeClr val="bg1"/>
                </a:solidFill>
              </a:rPr>
              <a:t/>
            </a:r>
            <a:br>
              <a:rPr lang="en-US" dirty="0">
                <a:solidFill>
                  <a:schemeClr val="bg1"/>
                </a:solidFill>
              </a:rPr>
            </a:br>
            <a:endParaRPr lang="en-US" dirty="0">
              <a:solidFill>
                <a:schemeClr val="bg1"/>
              </a:solidFill>
            </a:endParaRPr>
          </a:p>
        </p:txBody>
      </p:sp>
      <p:sp>
        <p:nvSpPr>
          <p:cNvPr id="8" name="Slide Number Placeholder 7"/>
          <p:cNvSpPr>
            <a:spLocks noGrp="1"/>
          </p:cNvSpPr>
          <p:nvPr>
            <p:ph type="sldNum" sz="quarter" idx="12"/>
          </p:nvPr>
        </p:nvSpPr>
        <p:spPr>
          <a:xfrm>
            <a:off x="10276322" y="6492875"/>
            <a:ext cx="771089" cy="365125"/>
          </a:xfrm>
        </p:spPr>
        <p:txBody>
          <a:bodyPr/>
          <a:lstStyle/>
          <a:p>
            <a:fld id="{040D1648-8006-432F-82BD-6DE0F74D5FB1}" type="slidenum">
              <a:rPr lang="en-US" smtClean="0"/>
              <a:t>81</a:t>
            </a:fld>
            <a:endParaRPr lang="en-US"/>
          </a:p>
        </p:txBody>
      </p:sp>
    </p:spTree>
    <p:extLst>
      <p:ext uri="{BB962C8B-B14F-4D97-AF65-F5344CB8AC3E}">
        <p14:creationId xmlns:p14="http://schemas.microsoft.com/office/powerpoint/2010/main" val="790488876"/>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chemeClr val="bg1"/>
                </a:solidFill>
              </a:rPr>
              <a:t>Data/Lab </a:t>
            </a:r>
            <a:r>
              <a:rPr lang="en-US" dirty="0" smtClean="0">
                <a:solidFill>
                  <a:schemeClr val="bg1"/>
                </a:solidFill>
              </a:rPr>
              <a:t>Results/Simulations/Schematics:</a:t>
            </a:r>
            <a:r>
              <a:rPr lang="en-US" dirty="0">
                <a:solidFill>
                  <a:schemeClr val="bg1"/>
                </a:solidFill>
              </a:rPr>
              <a:t/>
            </a:r>
            <a:br>
              <a:rPr lang="en-US" dirty="0">
                <a:solidFill>
                  <a:schemeClr val="bg1"/>
                </a:solidFill>
              </a:rPr>
            </a:br>
            <a:endParaRPr lang="en-US" dirty="0">
              <a:solidFill>
                <a:schemeClr val="bg1"/>
              </a:solidFill>
            </a:endParaRPr>
          </a:p>
        </p:txBody>
      </p:sp>
      <p:sp>
        <p:nvSpPr>
          <p:cNvPr id="8" name="Slide Number Placeholder 7"/>
          <p:cNvSpPr>
            <a:spLocks noGrp="1"/>
          </p:cNvSpPr>
          <p:nvPr>
            <p:ph type="sldNum" sz="quarter" idx="12"/>
          </p:nvPr>
        </p:nvSpPr>
        <p:spPr>
          <a:xfrm>
            <a:off x="10276322" y="6492875"/>
            <a:ext cx="771089" cy="365125"/>
          </a:xfrm>
        </p:spPr>
        <p:txBody>
          <a:bodyPr/>
          <a:lstStyle/>
          <a:p>
            <a:fld id="{040D1648-8006-432F-82BD-6DE0F74D5FB1}" type="slidenum">
              <a:rPr lang="en-US" smtClean="0"/>
              <a:t>82</a:t>
            </a:fld>
            <a:endParaRPr lang="en-US"/>
          </a:p>
        </p:txBody>
      </p:sp>
      <p:pic>
        <p:nvPicPr>
          <p:cNvPr id="3" name="Picture 2"/>
          <p:cNvPicPr>
            <a:picLocks noChangeAspect="1"/>
          </p:cNvPicPr>
          <p:nvPr/>
        </p:nvPicPr>
        <p:blipFill>
          <a:blip r:embed="rId2"/>
          <a:stretch>
            <a:fillRect/>
          </a:stretch>
        </p:blipFill>
        <p:spPr>
          <a:xfrm>
            <a:off x="4193798" y="1922044"/>
            <a:ext cx="3801227" cy="4265403"/>
          </a:xfrm>
          <a:prstGeom prst="rect">
            <a:avLst/>
          </a:prstGeom>
        </p:spPr>
      </p:pic>
    </p:spTree>
    <p:extLst>
      <p:ext uri="{BB962C8B-B14F-4D97-AF65-F5344CB8AC3E}">
        <p14:creationId xmlns:p14="http://schemas.microsoft.com/office/powerpoint/2010/main" val="2564706924"/>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Troubleshooting:</a:t>
            </a:r>
            <a:endParaRPr lang="en-US" dirty="0">
              <a:solidFill>
                <a:schemeClr val="bg1"/>
              </a:solidFill>
            </a:endParaRPr>
          </a:p>
        </p:txBody>
      </p:sp>
      <p:sp>
        <p:nvSpPr>
          <p:cNvPr id="3" name="Content Placeholder 2"/>
          <p:cNvSpPr>
            <a:spLocks noGrp="1"/>
          </p:cNvSpPr>
          <p:nvPr>
            <p:ph idx="1"/>
          </p:nvPr>
        </p:nvSpPr>
        <p:spPr/>
        <p:txBody>
          <a:bodyPr/>
          <a:lstStyle/>
          <a:p>
            <a:r>
              <a:rPr lang="en-US" dirty="0" smtClean="0">
                <a:solidFill>
                  <a:schemeClr val="bg1"/>
                </a:solidFill>
              </a:rPr>
              <a:t>We had no trouble building this circuit as it was very similar to lab 5.</a:t>
            </a:r>
            <a:endParaRPr lang="en-US" dirty="0">
              <a:solidFill>
                <a:schemeClr val="bg1"/>
              </a:solidFill>
            </a:endParaRP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83</a:t>
            </a:fld>
            <a:endParaRPr lang="en-US" dirty="0"/>
          </a:p>
        </p:txBody>
      </p:sp>
    </p:spTree>
    <p:extLst>
      <p:ext uri="{BB962C8B-B14F-4D97-AF65-F5344CB8AC3E}">
        <p14:creationId xmlns:p14="http://schemas.microsoft.com/office/powerpoint/2010/main" val="3101736257"/>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Conclusion:</a:t>
            </a:r>
            <a:endParaRPr lang="en-US" dirty="0">
              <a:solidFill>
                <a:schemeClr val="bg1"/>
              </a:solidFill>
            </a:endParaRPr>
          </a:p>
        </p:txBody>
      </p:sp>
      <p:sp>
        <p:nvSpPr>
          <p:cNvPr id="3" name="Content Placeholder 2"/>
          <p:cNvSpPr>
            <a:spLocks noGrp="1"/>
          </p:cNvSpPr>
          <p:nvPr>
            <p:ph idx="1"/>
          </p:nvPr>
        </p:nvSpPr>
        <p:spPr/>
        <p:txBody>
          <a:bodyPr/>
          <a:lstStyle/>
          <a:p>
            <a:r>
              <a:rPr lang="en-US" dirty="0" smtClean="0">
                <a:solidFill>
                  <a:schemeClr val="bg1"/>
                </a:solidFill>
              </a:rPr>
              <a:t>The 2n5457 component works similarly to a transistor besides the fact that it amplifies voltage instead and it requires negative voltage to function properly.</a:t>
            </a: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84</a:t>
            </a:fld>
            <a:endParaRPr lang="en-US" dirty="0"/>
          </a:p>
        </p:txBody>
      </p:sp>
    </p:spTree>
    <p:extLst>
      <p:ext uri="{BB962C8B-B14F-4D97-AF65-F5344CB8AC3E}">
        <p14:creationId xmlns:p14="http://schemas.microsoft.com/office/powerpoint/2010/main" val="3071289539"/>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chemeClr val="bg1"/>
                </a:solidFill>
              </a:rPr>
              <a:t>Lab </a:t>
            </a:r>
            <a:r>
              <a:rPr lang="en-US" dirty="0">
                <a:solidFill>
                  <a:schemeClr val="bg1"/>
                </a:solidFill>
              </a:rPr>
              <a:t>8</a:t>
            </a:r>
          </a:p>
        </p:txBody>
      </p:sp>
      <p:sp>
        <p:nvSpPr>
          <p:cNvPr id="3" name="Subtitle 2"/>
          <p:cNvSpPr>
            <a:spLocks noGrp="1"/>
          </p:cNvSpPr>
          <p:nvPr>
            <p:ph type="subTitle" idx="1"/>
          </p:nvPr>
        </p:nvSpPr>
        <p:spPr>
          <a:xfrm>
            <a:off x="1876424" y="3602037"/>
            <a:ext cx="8791575" cy="2009053"/>
          </a:xfrm>
        </p:spPr>
        <p:txBody>
          <a:bodyPr>
            <a:normAutofit fontScale="85000" lnSpcReduction="20000"/>
          </a:bodyPr>
          <a:lstStyle/>
          <a:p>
            <a:r>
              <a:rPr lang="en-US" dirty="0" smtClean="0">
                <a:solidFill>
                  <a:schemeClr val="bg1"/>
                </a:solidFill>
              </a:rPr>
              <a:t>By: Ivan Cervantes</a:t>
            </a:r>
          </a:p>
          <a:p>
            <a:r>
              <a:rPr lang="en-US" dirty="0" smtClean="0">
                <a:solidFill>
                  <a:schemeClr val="bg1"/>
                </a:solidFill>
              </a:rPr>
              <a:t>Lab Partner: Alcides Segovia</a:t>
            </a:r>
          </a:p>
          <a:p>
            <a:r>
              <a:rPr lang="en-US" dirty="0" smtClean="0">
                <a:solidFill>
                  <a:schemeClr val="bg1"/>
                </a:solidFill>
              </a:rPr>
              <a:t>Instructors: Andrew bell</a:t>
            </a:r>
          </a:p>
          <a:p>
            <a:r>
              <a:rPr lang="en-US" dirty="0" smtClean="0">
                <a:solidFill>
                  <a:schemeClr val="bg1"/>
                </a:solidFill>
              </a:rPr>
              <a:t>Class: EECT 121</a:t>
            </a:r>
          </a:p>
          <a:p>
            <a:r>
              <a:rPr lang="en-US" dirty="0" smtClean="0">
                <a:solidFill>
                  <a:schemeClr val="bg1"/>
                </a:solidFill>
              </a:rPr>
              <a:t>Bench 1</a:t>
            </a:r>
          </a:p>
          <a:p>
            <a:endParaRPr lang="en-US" dirty="0">
              <a:solidFill>
                <a:schemeClr val="bg1"/>
              </a:solidFill>
            </a:endParaRPr>
          </a:p>
        </p:txBody>
      </p:sp>
      <p:sp>
        <p:nvSpPr>
          <p:cNvPr id="4" name="Slide Number Placeholder 3"/>
          <p:cNvSpPr>
            <a:spLocks noGrp="1"/>
          </p:cNvSpPr>
          <p:nvPr>
            <p:ph type="sldNum" sz="quarter" idx="12"/>
          </p:nvPr>
        </p:nvSpPr>
        <p:spPr>
          <a:xfrm>
            <a:off x="9896910" y="6492875"/>
            <a:ext cx="771089" cy="365125"/>
          </a:xfrm>
        </p:spPr>
        <p:txBody>
          <a:bodyPr/>
          <a:lstStyle/>
          <a:p>
            <a:fld id="{040D1648-8006-432F-82BD-6DE0F74D5FB1}" type="slidenum">
              <a:rPr lang="en-US" smtClean="0"/>
              <a:t>85</a:t>
            </a:fld>
            <a:endParaRPr lang="en-US"/>
          </a:p>
        </p:txBody>
      </p:sp>
    </p:spTree>
    <p:extLst>
      <p:ext uri="{BB962C8B-B14F-4D97-AF65-F5344CB8AC3E}">
        <p14:creationId xmlns:p14="http://schemas.microsoft.com/office/powerpoint/2010/main" val="1153605407"/>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Objectives:</a:t>
            </a:r>
            <a:endParaRPr lang="en-US" dirty="0">
              <a:solidFill>
                <a:schemeClr val="bg1"/>
              </a:solidFill>
            </a:endParaRPr>
          </a:p>
        </p:txBody>
      </p:sp>
      <p:sp>
        <p:nvSpPr>
          <p:cNvPr id="3" name="Content Placeholder 2"/>
          <p:cNvSpPr>
            <a:spLocks noGrp="1"/>
          </p:cNvSpPr>
          <p:nvPr>
            <p:ph idx="1"/>
          </p:nvPr>
        </p:nvSpPr>
        <p:spPr/>
        <p:txBody>
          <a:bodyPr/>
          <a:lstStyle/>
          <a:p>
            <a:r>
              <a:rPr lang="en-US" dirty="0" smtClean="0">
                <a:solidFill>
                  <a:schemeClr val="bg1"/>
                </a:solidFill>
              </a:rPr>
              <a:t>Similar to the objective in Lab 6, we are to self-bias this NPN JFET. We have to calculate the values for each part using excel, design it in </a:t>
            </a:r>
            <a:r>
              <a:rPr lang="en-US" dirty="0" err="1" smtClean="0">
                <a:solidFill>
                  <a:schemeClr val="bg1"/>
                </a:solidFill>
              </a:rPr>
              <a:t>multisim</a:t>
            </a:r>
            <a:r>
              <a:rPr lang="en-US" dirty="0" smtClean="0">
                <a:solidFill>
                  <a:schemeClr val="bg1"/>
                </a:solidFill>
              </a:rPr>
              <a:t>, and build and test the circuit.</a:t>
            </a:r>
            <a:endParaRPr lang="en-US" dirty="0">
              <a:solidFill>
                <a:schemeClr val="bg1"/>
              </a:solidFill>
            </a:endParaRP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86</a:t>
            </a:fld>
            <a:endParaRPr lang="en-US"/>
          </a:p>
        </p:txBody>
      </p:sp>
    </p:spTree>
    <p:extLst>
      <p:ext uri="{BB962C8B-B14F-4D97-AF65-F5344CB8AC3E}">
        <p14:creationId xmlns:p14="http://schemas.microsoft.com/office/powerpoint/2010/main" val="790750682"/>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Equipment and Parts:</a:t>
            </a:r>
            <a:endParaRPr lang="en-US" dirty="0">
              <a:solidFill>
                <a:schemeClr val="bg1"/>
              </a:solidFill>
            </a:endParaRPr>
          </a:p>
        </p:txBody>
      </p:sp>
      <p:sp>
        <p:nvSpPr>
          <p:cNvPr id="3" name="Content Placeholder 2"/>
          <p:cNvSpPr>
            <a:spLocks noGrp="1"/>
          </p:cNvSpPr>
          <p:nvPr>
            <p:ph idx="1"/>
          </p:nvPr>
        </p:nvSpPr>
        <p:spPr>
          <a:xfrm>
            <a:off x="1141413" y="2249487"/>
            <a:ext cx="9905998" cy="3541714"/>
          </a:xfrm>
        </p:spPr>
        <p:txBody>
          <a:bodyPr>
            <a:normAutofit fontScale="92500" lnSpcReduction="10000"/>
          </a:bodyPr>
          <a:lstStyle/>
          <a:p>
            <a:r>
              <a:rPr lang="en-US" dirty="0" smtClean="0">
                <a:solidFill>
                  <a:schemeClr val="bg1"/>
                </a:solidFill>
              </a:rPr>
              <a:t>Multisim</a:t>
            </a:r>
          </a:p>
          <a:p>
            <a:r>
              <a:rPr lang="en-US" dirty="0" smtClean="0">
                <a:solidFill>
                  <a:schemeClr val="bg1"/>
                </a:solidFill>
              </a:rPr>
              <a:t>Oscilloscope</a:t>
            </a:r>
          </a:p>
          <a:p>
            <a:r>
              <a:rPr lang="en-US" dirty="0" smtClean="0">
                <a:solidFill>
                  <a:schemeClr val="bg1"/>
                </a:solidFill>
              </a:rPr>
              <a:t>DC Power Supply</a:t>
            </a:r>
          </a:p>
          <a:p>
            <a:r>
              <a:rPr lang="en-US" dirty="0">
                <a:solidFill>
                  <a:schemeClr val="bg1"/>
                </a:solidFill>
              </a:rPr>
              <a:t>4</a:t>
            </a:r>
            <a:r>
              <a:rPr lang="en-US" dirty="0" smtClean="0">
                <a:solidFill>
                  <a:schemeClr val="bg1"/>
                </a:solidFill>
              </a:rPr>
              <a:t>.7k ohm resistor, 9k ohm resistor, 1k ohm resistor, 100k ohm resistor</a:t>
            </a:r>
          </a:p>
          <a:p>
            <a:r>
              <a:rPr lang="en-US" dirty="0" smtClean="0">
                <a:solidFill>
                  <a:schemeClr val="bg1"/>
                </a:solidFill>
              </a:rPr>
              <a:t>2-1uF capacitors.</a:t>
            </a:r>
          </a:p>
          <a:p>
            <a:r>
              <a:rPr lang="en-US" dirty="0" smtClean="0">
                <a:solidFill>
                  <a:schemeClr val="bg1"/>
                </a:solidFill>
              </a:rPr>
              <a:t>Solderless Breadboard</a:t>
            </a:r>
          </a:p>
          <a:p>
            <a:r>
              <a:rPr lang="en-US" dirty="0" smtClean="0">
                <a:solidFill>
                  <a:schemeClr val="bg1"/>
                </a:solidFill>
              </a:rPr>
              <a:t>2n5457  JFET</a:t>
            </a: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87</a:t>
            </a:fld>
            <a:endParaRPr lang="en-US" dirty="0"/>
          </a:p>
        </p:txBody>
      </p:sp>
    </p:spTree>
    <p:extLst>
      <p:ext uri="{BB962C8B-B14F-4D97-AF65-F5344CB8AC3E}">
        <p14:creationId xmlns:p14="http://schemas.microsoft.com/office/powerpoint/2010/main" val="3965906624"/>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chemeClr val="bg1"/>
                </a:solidFill>
              </a:rPr>
              <a:t>Data/Lab </a:t>
            </a:r>
            <a:r>
              <a:rPr lang="en-US" dirty="0" smtClean="0">
                <a:solidFill>
                  <a:schemeClr val="bg1"/>
                </a:solidFill>
              </a:rPr>
              <a:t>Results/Simulations/Schematics:</a:t>
            </a:r>
            <a:r>
              <a:rPr lang="en-US" dirty="0">
                <a:solidFill>
                  <a:schemeClr val="bg1"/>
                </a:solidFill>
              </a:rPr>
              <a:t/>
            </a:r>
            <a:br>
              <a:rPr lang="en-US" dirty="0">
                <a:solidFill>
                  <a:schemeClr val="bg1"/>
                </a:solidFill>
              </a:rPr>
            </a:br>
            <a:endParaRPr lang="en-US" dirty="0">
              <a:solidFill>
                <a:schemeClr val="bg1"/>
              </a:solidFill>
            </a:endParaRPr>
          </a:p>
        </p:txBody>
      </p:sp>
      <p:sp>
        <p:nvSpPr>
          <p:cNvPr id="8" name="Slide Number Placeholder 7"/>
          <p:cNvSpPr>
            <a:spLocks noGrp="1"/>
          </p:cNvSpPr>
          <p:nvPr>
            <p:ph type="sldNum" sz="quarter" idx="12"/>
          </p:nvPr>
        </p:nvSpPr>
        <p:spPr>
          <a:xfrm>
            <a:off x="10276322" y="6492875"/>
            <a:ext cx="771089" cy="365125"/>
          </a:xfrm>
        </p:spPr>
        <p:txBody>
          <a:bodyPr/>
          <a:lstStyle/>
          <a:p>
            <a:fld id="{040D1648-8006-432F-82BD-6DE0F74D5FB1}" type="slidenum">
              <a:rPr lang="en-US" smtClean="0"/>
              <a:t>88</a:t>
            </a:fld>
            <a:endParaRPr lang="en-US"/>
          </a:p>
        </p:txBody>
      </p:sp>
      <p:pic>
        <p:nvPicPr>
          <p:cNvPr id="4" name="Picture 3"/>
          <p:cNvPicPr>
            <a:picLocks noChangeAspect="1"/>
          </p:cNvPicPr>
          <p:nvPr/>
        </p:nvPicPr>
        <p:blipFill>
          <a:blip r:embed="rId2"/>
          <a:stretch>
            <a:fillRect/>
          </a:stretch>
        </p:blipFill>
        <p:spPr>
          <a:xfrm>
            <a:off x="468794" y="1856871"/>
            <a:ext cx="5040838" cy="3950371"/>
          </a:xfrm>
          <a:prstGeom prst="rect">
            <a:avLst/>
          </a:prstGeom>
        </p:spPr>
      </p:pic>
      <p:pic>
        <p:nvPicPr>
          <p:cNvPr id="5" name="Picture 4"/>
          <p:cNvPicPr>
            <a:picLocks noChangeAspect="1"/>
          </p:cNvPicPr>
          <p:nvPr/>
        </p:nvPicPr>
        <p:blipFill>
          <a:blip r:embed="rId3"/>
          <a:stretch>
            <a:fillRect/>
          </a:stretch>
        </p:blipFill>
        <p:spPr>
          <a:xfrm>
            <a:off x="5675080" y="1452048"/>
            <a:ext cx="3221882" cy="2614861"/>
          </a:xfrm>
          <a:prstGeom prst="rect">
            <a:avLst/>
          </a:prstGeom>
        </p:spPr>
      </p:pic>
      <p:pic>
        <p:nvPicPr>
          <p:cNvPr id="6" name="Picture 5"/>
          <p:cNvPicPr>
            <a:picLocks noChangeAspect="1"/>
          </p:cNvPicPr>
          <p:nvPr/>
        </p:nvPicPr>
        <p:blipFill>
          <a:blip r:embed="rId4"/>
          <a:stretch>
            <a:fillRect/>
          </a:stretch>
        </p:blipFill>
        <p:spPr>
          <a:xfrm>
            <a:off x="5707382" y="4280572"/>
            <a:ext cx="3157277" cy="2067924"/>
          </a:xfrm>
          <a:prstGeom prst="rect">
            <a:avLst/>
          </a:prstGeom>
        </p:spPr>
      </p:pic>
      <p:pic>
        <p:nvPicPr>
          <p:cNvPr id="7" name="Picture 6"/>
          <p:cNvPicPr>
            <a:picLocks noChangeAspect="1"/>
          </p:cNvPicPr>
          <p:nvPr/>
        </p:nvPicPr>
        <p:blipFill>
          <a:blip r:embed="rId5"/>
          <a:stretch>
            <a:fillRect/>
          </a:stretch>
        </p:blipFill>
        <p:spPr>
          <a:xfrm>
            <a:off x="1141413" y="5946798"/>
            <a:ext cx="2701699" cy="675425"/>
          </a:xfrm>
          <a:prstGeom prst="rect">
            <a:avLst/>
          </a:prstGeom>
        </p:spPr>
      </p:pic>
    </p:spTree>
    <p:extLst>
      <p:ext uri="{BB962C8B-B14F-4D97-AF65-F5344CB8AC3E}">
        <p14:creationId xmlns:p14="http://schemas.microsoft.com/office/powerpoint/2010/main" val="3193390634"/>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chemeClr val="bg1"/>
                </a:solidFill>
              </a:rPr>
              <a:t>Data/Lab </a:t>
            </a:r>
            <a:r>
              <a:rPr lang="en-US" dirty="0" smtClean="0">
                <a:solidFill>
                  <a:schemeClr val="bg1"/>
                </a:solidFill>
              </a:rPr>
              <a:t>Results/Simulations/Schematics:</a:t>
            </a:r>
            <a:r>
              <a:rPr lang="en-US" dirty="0">
                <a:solidFill>
                  <a:schemeClr val="bg1"/>
                </a:solidFill>
              </a:rPr>
              <a:t/>
            </a:r>
            <a:br>
              <a:rPr lang="en-US" dirty="0">
                <a:solidFill>
                  <a:schemeClr val="bg1"/>
                </a:solidFill>
              </a:rPr>
            </a:br>
            <a:endParaRPr lang="en-US" dirty="0">
              <a:solidFill>
                <a:schemeClr val="bg1"/>
              </a:solidFill>
            </a:endParaRPr>
          </a:p>
        </p:txBody>
      </p:sp>
      <p:sp>
        <p:nvSpPr>
          <p:cNvPr id="8" name="Slide Number Placeholder 7"/>
          <p:cNvSpPr>
            <a:spLocks noGrp="1"/>
          </p:cNvSpPr>
          <p:nvPr>
            <p:ph type="sldNum" sz="quarter" idx="12"/>
          </p:nvPr>
        </p:nvSpPr>
        <p:spPr>
          <a:xfrm>
            <a:off x="10276322" y="6492875"/>
            <a:ext cx="771089" cy="365125"/>
          </a:xfrm>
        </p:spPr>
        <p:txBody>
          <a:bodyPr/>
          <a:lstStyle/>
          <a:p>
            <a:fld id="{040D1648-8006-432F-82BD-6DE0F74D5FB1}" type="slidenum">
              <a:rPr lang="en-US" smtClean="0"/>
              <a:t>89</a:t>
            </a:fld>
            <a:endParaRPr lang="en-US"/>
          </a:p>
        </p:txBody>
      </p:sp>
      <p:pic>
        <p:nvPicPr>
          <p:cNvPr id="4" name="KVID001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925052" y="1574941"/>
            <a:ext cx="7955296" cy="4474854"/>
          </a:xfrm>
          <a:prstGeom prst="rect">
            <a:avLst/>
          </a:prstGeom>
        </p:spPr>
      </p:pic>
    </p:spTree>
    <p:extLst>
      <p:ext uri="{BB962C8B-B14F-4D97-AF65-F5344CB8AC3E}">
        <p14:creationId xmlns:p14="http://schemas.microsoft.com/office/powerpoint/2010/main" val="351901780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Troubleshooting:</a:t>
            </a:r>
            <a:endParaRPr lang="en-US" dirty="0">
              <a:solidFill>
                <a:schemeClr val="bg1"/>
              </a:solidFill>
            </a:endParaRPr>
          </a:p>
        </p:txBody>
      </p:sp>
      <p:sp>
        <p:nvSpPr>
          <p:cNvPr id="3" name="Content Placeholder 2"/>
          <p:cNvSpPr>
            <a:spLocks noGrp="1"/>
          </p:cNvSpPr>
          <p:nvPr>
            <p:ph idx="1"/>
          </p:nvPr>
        </p:nvSpPr>
        <p:spPr/>
        <p:txBody>
          <a:bodyPr/>
          <a:lstStyle/>
          <a:p>
            <a:r>
              <a:rPr lang="en-US" dirty="0" smtClean="0">
                <a:solidFill>
                  <a:schemeClr val="bg1"/>
                </a:solidFill>
              </a:rPr>
              <a:t>We had trouble setting up the function generator in order to attain the right image in the oscilloscope. We realized that the function generator was set on the wrong output slot. </a:t>
            </a:r>
            <a:endParaRPr lang="en-US" dirty="0">
              <a:solidFill>
                <a:schemeClr val="bg1"/>
              </a:solidFill>
            </a:endParaRP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9</a:t>
            </a:fld>
            <a:endParaRPr lang="en-US" dirty="0"/>
          </a:p>
        </p:txBody>
      </p:sp>
    </p:spTree>
    <p:extLst>
      <p:ext uri="{BB962C8B-B14F-4D97-AF65-F5344CB8AC3E}">
        <p14:creationId xmlns:p14="http://schemas.microsoft.com/office/powerpoint/2010/main" val="2299175315"/>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chemeClr val="bg1"/>
                </a:solidFill>
              </a:rPr>
              <a:t>Data/Lab </a:t>
            </a:r>
            <a:r>
              <a:rPr lang="en-US" dirty="0" smtClean="0">
                <a:solidFill>
                  <a:schemeClr val="bg1"/>
                </a:solidFill>
              </a:rPr>
              <a:t>Results/Simulations/Schematics:</a:t>
            </a:r>
            <a:r>
              <a:rPr lang="en-US" dirty="0">
                <a:solidFill>
                  <a:schemeClr val="bg1"/>
                </a:solidFill>
              </a:rPr>
              <a:t/>
            </a:r>
            <a:br>
              <a:rPr lang="en-US" dirty="0">
                <a:solidFill>
                  <a:schemeClr val="bg1"/>
                </a:solidFill>
              </a:rPr>
            </a:br>
            <a:endParaRPr lang="en-US" dirty="0">
              <a:solidFill>
                <a:schemeClr val="bg1"/>
              </a:solidFill>
            </a:endParaRPr>
          </a:p>
        </p:txBody>
      </p:sp>
      <p:sp>
        <p:nvSpPr>
          <p:cNvPr id="8" name="Slide Number Placeholder 7"/>
          <p:cNvSpPr>
            <a:spLocks noGrp="1"/>
          </p:cNvSpPr>
          <p:nvPr>
            <p:ph type="sldNum" sz="quarter" idx="12"/>
          </p:nvPr>
        </p:nvSpPr>
        <p:spPr>
          <a:xfrm>
            <a:off x="10276322" y="6492875"/>
            <a:ext cx="771089" cy="365125"/>
          </a:xfrm>
        </p:spPr>
        <p:txBody>
          <a:bodyPr/>
          <a:lstStyle/>
          <a:p>
            <a:fld id="{040D1648-8006-432F-82BD-6DE0F74D5FB1}" type="slidenum">
              <a:rPr lang="en-US" smtClean="0"/>
              <a:t>90</a:t>
            </a:fld>
            <a:endParaRPr lang="en-US"/>
          </a:p>
        </p:txBody>
      </p:sp>
      <p:pic>
        <p:nvPicPr>
          <p:cNvPr id="3" name="Picture 2"/>
          <p:cNvPicPr>
            <a:picLocks noChangeAspect="1"/>
          </p:cNvPicPr>
          <p:nvPr/>
        </p:nvPicPr>
        <p:blipFill>
          <a:blip r:embed="rId2"/>
          <a:stretch>
            <a:fillRect/>
          </a:stretch>
        </p:blipFill>
        <p:spPr>
          <a:xfrm>
            <a:off x="4193798" y="1922044"/>
            <a:ext cx="3801227" cy="4265403"/>
          </a:xfrm>
          <a:prstGeom prst="rect">
            <a:avLst/>
          </a:prstGeom>
        </p:spPr>
      </p:pic>
    </p:spTree>
    <p:extLst>
      <p:ext uri="{BB962C8B-B14F-4D97-AF65-F5344CB8AC3E}">
        <p14:creationId xmlns:p14="http://schemas.microsoft.com/office/powerpoint/2010/main" val="2958579244"/>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Troubleshooting:</a:t>
            </a:r>
            <a:endParaRPr lang="en-US" dirty="0">
              <a:solidFill>
                <a:schemeClr val="bg1"/>
              </a:solidFill>
            </a:endParaRPr>
          </a:p>
        </p:txBody>
      </p:sp>
      <p:sp>
        <p:nvSpPr>
          <p:cNvPr id="3" name="Content Placeholder 2"/>
          <p:cNvSpPr>
            <a:spLocks noGrp="1"/>
          </p:cNvSpPr>
          <p:nvPr>
            <p:ph idx="1"/>
          </p:nvPr>
        </p:nvSpPr>
        <p:spPr/>
        <p:txBody>
          <a:bodyPr/>
          <a:lstStyle/>
          <a:p>
            <a:r>
              <a:rPr lang="en-US" dirty="0" smtClean="0">
                <a:solidFill>
                  <a:schemeClr val="bg1"/>
                </a:solidFill>
              </a:rPr>
              <a:t>The circuit we build based on the simulation was not working correctly since the simulation deals with nominal situations. We had to modify the circuit to get it to work properly.</a:t>
            </a:r>
            <a:endParaRPr lang="en-US" dirty="0">
              <a:solidFill>
                <a:schemeClr val="bg1"/>
              </a:solidFill>
            </a:endParaRP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91</a:t>
            </a:fld>
            <a:endParaRPr lang="en-US" dirty="0"/>
          </a:p>
        </p:txBody>
      </p:sp>
    </p:spTree>
    <p:extLst>
      <p:ext uri="{BB962C8B-B14F-4D97-AF65-F5344CB8AC3E}">
        <p14:creationId xmlns:p14="http://schemas.microsoft.com/office/powerpoint/2010/main" val="2913493448"/>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Conclusion:</a:t>
            </a:r>
            <a:endParaRPr lang="en-US" dirty="0">
              <a:solidFill>
                <a:schemeClr val="bg1"/>
              </a:solidFill>
            </a:endParaRPr>
          </a:p>
        </p:txBody>
      </p:sp>
      <p:sp>
        <p:nvSpPr>
          <p:cNvPr id="3" name="Content Placeholder 2"/>
          <p:cNvSpPr>
            <a:spLocks noGrp="1"/>
          </p:cNvSpPr>
          <p:nvPr>
            <p:ph idx="1"/>
          </p:nvPr>
        </p:nvSpPr>
        <p:spPr/>
        <p:txBody>
          <a:bodyPr/>
          <a:lstStyle/>
          <a:p>
            <a:r>
              <a:rPr lang="en-US" dirty="0" smtClean="0">
                <a:solidFill>
                  <a:schemeClr val="bg1"/>
                </a:solidFill>
              </a:rPr>
              <a:t>In the end the gain over the JFET was a 1:10 ratio. We put in 10mV and got out around 100mV.</a:t>
            </a: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92</a:t>
            </a:fld>
            <a:endParaRPr lang="en-US" dirty="0"/>
          </a:p>
        </p:txBody>
      </p:sp>
    </p:spTree>
    <p:extLst>
      <p:ext uri="{BB962C8B-B14F-4D97-AF65-F5344CB8AC3E}">
        <p14:creationId xmlns:p14="http://schemas.microsoft.com/office/powerpoint/2010/main" val="508310178"/>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solidFill>
                  <a:schemeClr val="bg1"/>
                </a:solidFill>
              </a:rPr>
              <a:t>Lab </a:t>
            </a:r>
            <a:r>
              <a:rPr lang="en-US" dirty="0">
                <a:solidFill>
                  <a:schemeClr val="bg1"/>
                </a:solidFill>
              </a:rPr>
              <a:t>9</a:t>
            </a:r>
          </a:p>
        </p:txBody>
      </p:sp>
      <p:sp>
        <p:nvSpPr>
          <p:cNvPr id="3" name="Subtitle 2"/>
          <p:cNvSpPr>
            <a:spLocks noGrp="1"/>
          </p:cNvSpPr>
          <p:nvPr>
            <p:ph type="subTitle" idx="1"/>
          </p:nvPr>
        </p:nvSpPr>
        <p:spPr>
          <a:xfrm>
            <a:off x="1876424" y="3602037"/>
            <a:ext cx="8791575" cy="2009053"/>
          </a:xfrm>
        </p:spPr>
        <p:txBody>
          <a:bodyPr>
            <a:normAutofit fontScale="85000" lnSpcReduction="20000"/>
          </a:bodyPr>
          <a:lstStyle/>
          <a:p>
            <a:r>
              <a:rPr lang="en-US" dirty="0" smtClean="0">
                <a:solidFill>
                  <a:schemeClr val="bg1"/>
                </a:solidFill>
              </a:rPr>
              <a:t>By: Ivan Cervantes</a:t>
            </a:r>
          </a:p>
          <a:p>
            <a:r>
              <a:rPr lang="en-US" dirty="0" smtClean="0">
                <a:solidFill>
                  <a:schemeClr val="bg1"/>
                </a:solidFill>
              </a:rPr>
              <a:t>Lab Partner: Alcides Segovia</a:t>
            </a:r>
          </a:p>
          <a:p>
            <a:r>
              <a:rPr lang="en-US" dirty="0" smtClean="0">
                <a:solidFill>
                  <a:schemeClr val="bg1"/>
                </a:solidFill>
              </a:rPr>
              <a:t>Instructors: Andrew bell</a:t>
            </a:r>
          </a:p>
          <a:p>
            <a:r>
              <a:rPr lang="en-US" dirty="0" smtClean="0">
                <a:solidFill>
                  <a:schemeClr val="bg1"/>
                </a:solidFill>
              </a:rPr>
              <a:t>Class: EECT 121</a:t>
            </a:r>
          </a:p>
          <a:p>
            <a:r>
              <a:rPr lang="en-US" dirty="0" smtClean="0">
                <a:solidFill>
                  <a:schemeClr val="bg1"/>
                </a:solidFill>
              </a:rPr>
              <a:t>Bench 1</a:t>
            </a:r>
          </a:p>
          <a:p>
            <a:endParaRPr lang="en-US" dirty="0">
              <a:solidFill>
                <a:schemeClr val="bg1"/>
              </a:solidFill>
            </a:endParaRPr>
          </a:p>
        </p:txBody>
      </p:sp>
      <p:sp>
        <p:nvSpPr>
          <p:cNvPr id="4" name="Slide Number Placeholder 3"/>
          <p:cNvSpPr>
            <a:spLocks noGrp="1"/>
          </p:cNvSpPr>
          <p:nvPr>
            <p:ph type="sldNum" sz="quarter" idx="12"/>
          </p:nvPr>
        </p:nvSpPr>
        <p:spPr>
          <a:xfrm>
            <a:off x="9896910" y="6492875"/>
            <a:ext cx="771089" cy="365125"/>
          </a:xfrm>
        </p:spPr>
        <p:txBody>
          <a:bodyPr/>
          <a:lstStyle/>
          <a:p>
            <a:fld id="{040D1648-8006-432F-82BD-6DE0F74D5FB1}" type="slidenum">
              <a:rPr lang="en-US" smtClean="0"/>
              <a:t>93</a:t>
            </a:fld>
            <a:endParaRPr lang="en-US"/>
          </a:p>
        </p:txBody>
      </p:sp>
    </p:spTree>
    <p:extLst>
      <p:ext uri="{BB962C8B-B14F-4D97-AF65-F5344CB8AC3E}">
        <p14:creationId xmlns:p14="http://schemas.microsoft.com/office/powerpoint/2010/main" val="3796824297"/>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Objectives:</a:t>
            </a:r>
            <a:endParaRPr lang="en-US" dirty="0">
              <a:solidFill>
                <a:schemeClr val="bg1"/>
              </a:solidFill>
            </a:endParaRPr>
          </a:p>
        </p:txBody>
      </p:sp>
      <p:sp>
        <p:nvSpPr>
          <p:cNvPr id="3" name="Content Placeholder 2"/>
          <p:cNvSpPr>
            <a:spLocks noGrp="1"/>
          </p:cNvSpPr>
          <p:nvPr>
            <p:ph idx="1"/>
          </p:nvPr>
        </p:nvSpPr>
        <p:spPr/>
        <p:txBody>
          <a:bodyPr/>
          <a:lstStyle/>
          <a:p>
            <a:r>
              <a:rPr lang="en-US" dirty="0" smtClean="0">
                <a:solidFill>
                  <a:schemeClr val="bg1"/>
                </a:solidFill>
              </a:rPr>
              <a:t>The objective of the lab was to make a low-pass, high-pass, and band-pass filter for the LM741 amplifier. We are supposed to calculate the values for the resistors and capacitors in excel using formulas provided to us.</a:t>
            </a:r>
            <a:endParaRPr lang="en-US" dirty="0">
              <a:solidFill>
                <a:schemeClr val="bg1"/>
              </a:solidFill>
            </a:endParaRP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94</a:t>
            </a:fld>
            <a:endParaRPr lang="en-US"/>
          </a:p>
        </p:txBody>
      </p:sp>
    </p:spTree>
    <p:extLst>
      <p:ext uri="{BB962C8B-B14F-4D97-AF65-F5344CB8AC3E}">
        <p14:creationId xmlns:p14="http://schemas.microsoft.com/office/powerpoint/2010/main" val="304499667"/>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1"/>
                </a:solidFill>
              </a:rPr>
              <a:t>Equipment and Parts:</a:t>
            </a:r>
            <a:endParaRPr lang="en-US" dirty="0">
              <a:solidFill>
                <a:schemeClr val="bg1"/>
              </a:solidFill>
            </a:endParaRPr>
          </a:p>
        </p:txBody>
      </p:sp>
      <p:sp>
        <p:nvSpPr>
          <p:cNvPr id="3" name="Content Placeholder 2"/>
          <p:cNvSpPr>
            <a:spLocks noGrp="1"/>
          </p:cNvSpPr>
          <p:nvPr>
            <p:ph idx="1"/>
          </p:nvPr>
        </p:nvSpPr>
        <p:spPr>
          <a:xfrm>
            <a:off x="1141413" y="2249487"/>
            <a:ext cx="9905998" cy="3541714"/>
          </a:xfrm>
        </p:spPr>
        <p:txBody>
          <a:bodyPr>
            <a:normAutofit/>
          </a:bodyPr>
          <a:lstStyle/>
          <a:p>
            <a:r>
              <a:rPr lang="en-US" dirty="0" smtClean="0">
                <a:solidFill>
                  <a:schemeClr val="bg1"/>
                </a:solidFill>
              </a:rPr>
              <a:t>Multisim</a:t>
            </a:r>
          </a:p>
          <a:p>
            <a:r>
              <a:rPr lang="en-US" dirty="0" smtClean="0">
                <a:solidFill>
                  <a:schemeClr val="bg1"/>
                </a:solidFill>
              </a:rPr>
              <a:t>Excel</a:t>
            </a:r>
            <a:endParaRPr lang="en-US" dirty="0" smtClean="0">
              <a:solidFill>
                <a:schemeClr val="bg1"/>
              </a:solidFill>
            </a:endParaRPr>
          </a:p>
        </p:txBody>
      </p:sp>
      <p:sp>
        <p:nvSpPr>
          <p:cNvPr id="4" name="Slide Number Placeholder 3"/>
          <p:cNvSpPr>
            <a:spLocks noGrp="1"/>
          </p:cNvSpPr>
          <p:nvPr>
            <p:ph type="sldNum" sz="quarter" idx="12"/>
          </p:nvPr>
        </p:nvSpPr>
        <p:spPr>
          <a:xfrm>
            <a:off x="10276322" y="6492875"/>
            <a:ext cx="771089" cy="365125"/>
          </a:xfrm>
        </p:spPr>
        <p:txBody>
          <a:bodyPr/>
          <a:lstStyle/>
          <a:p>
            <a:fld id="{040D1648-8006-432F-82BD-6DE0F74D5FB1}" type="slidenum">
              <a:rPr lang="en-US" smtClean="0"/>
              <a:t>95</a:t>
            </a:fld>
            <a:endParaRPr lang="en-US" dirty="0"/>
          </a:p>
        </p:txBody>
      </p:sp>
    </p:spTree>
    <p:extLst>
      <p:ext uri="{BB962C8B-B14F-4D97-AF65-F5344CB8AC3E}">
        <p14:creationId xmlns:p14="http://schemas.microsoft.com/office/powerpoint/2010/main" val="2678539885"/>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chemeClr val="bg1"/>
                </a:solidFill>
              </a:rPr>
              <a:t>Data/Lab </a:t>
            </a:r>
            <a:r>
              <a:rPr lang="en-US" dirty="0" smtClean="0">
                <a:solidFill>
                  <a:schemeClr val="bg1"/>
                </a:solidFill>
              </a:rPr>
              <a:t>Results/Simulations/Schematics:</a:t>
            </a:r>
            <a:r>
              <a:rPr lang="en-US" dirty="0">
                <a:solidFill>
                  <a:schemeClr val="bg1"/>
                </a:solidFill>
              </a:rPr>
              <a:t/>
            </a:r>
            <a:br>
              <a:rPr lang="en-US" dirty="0">
                <a:solidFill>
                  <a:schemeClr val="bg1"/>
                </a:solidFill>
              </a:rPr>
            </a:br>
            <a:endParaRPr lang="en-US" dirty="0">
              <a:solidFill>
                <a:schemeClr val="bg1"/>
              </a:solidFill>
            </a:endParaRPr>
          </a:p>
        </p:txBody>
      </p:sp>
      <p:sp>
        <p:nvSpPr>
          <p:cNvPr id="8" name="Slide Number Placeholder 7"/>
          <p:cNvSpPr>
            <a:spLocks noGrp="1"/>
          </p:cNvSpPr>
          <p:nvPr>
            <p:ph type="sldNum" sz="quarter" idx="12"/>
          </p:nvPr>
        </p:nvSpPr>
        <p:spPr>
          <a:xfrm>
            <a:off x="10276322" y="6492875"/>
            <a:ext cx="771089" cy="365125"/>
          </a:xfrm>
        </p:spPr>
        <p:txBody>
          <a:bodyPr/>
          <a:lstStyle/>
          <a:p>
            <a:fld id="{040D1648-8006-432F-82BD-6DE0F74D5FB1}" type="slidenum">
              <a:rPr lang="en-US" smtClean="0"/>
              <a:t>96</a:t>
            </a:fld>
            <a:endParaRPr lang="en-US"/>
          </a:p>
        </p:txBody>
      </p:sp>
      <p:pic>
        <p:nvPicPr>
          <p:cNvPr id="3" name="Picture 2"/>
          <p:cNvPicPr>
            <a:picLocks noChangeAspect="1"/>
          </p:cNvPicPr>
          <p:nvPr/>
        </p:nvPicPr>
        <p:blipFill>
          <a:blip r:embed="rId2"/>
          <a:stretch>
            <a:fillRect/>
          </a:stretch>
        </p:blipFill>
        <p:spPr>
          <a:xfrm>
            <a:off x="1978969" y="2097088"/>
            <a:ext cx="2828925" cy="1724025"/>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21812" y="1500396"/>
            <a:ext cx="4981205" cy="4368375"/>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7685" y="4523395"/>
            <a:ext cx="5021179" cy="977207"/>
          </a:xfrm>
          <a:prstGeom prst="rect">
            <a:avLst/>
          </a:prstGeom>
        </p:spPr>
      </p:pic>
    </p:spTree>
    <p:extLst>
      <p:ext uri="{BB962C8B-B14F-4D97-AF65-F5344CB8AC3E}">
        <p14:creationId xmlns:p14="http://schemas.microsoft.com/office/powerpoint/2010/main" val="3004877775"/>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chemeClr val="bg1"/>
                </a:solidFill>
              </a:rPr>
              <a:t>Data/Lab </a:t>
            </a:r>
            <a:r>
              <a:rPr lang="en-US" dirty="0" smtClean="0">
                <a:solidFill>
                  <a:schemeClr val="bg1"/>
                </a:solidFill>
              </a:rPr>
              <a:t>Results/Simulations/Schematics:</a:t>
            </a:r>
            <a:r>
              <a:rPr lang="en-US" dirty="0">
                <a:solidFill>
                  <a:schemeClr val="bg1"/>
                </a:solidFill>
              </a:rPr>
              <a:t/>
            </a:r>
            <a:br>
              <a:rPr lang="en-US" dirty="0">
                <a:solidFill>
                  <a:schemeClr val="bg1"/>
                </a:solidFill>
              </a:rPr>
            </a:br>
            <a:endParaRPr lang="en-US" dirty="0">
              <a:solidFill>
                <a:schemeClr val="bg1"/>
              </a:solidFill>
            </a:endParaRPr>
          </a:p>
        </p:txBody>
      </p:sp>
      <p:sp>
        <p:nvSpPr>
          <p:cNvPr id="8" name="Slide Number Placeholder 7"/>
          <p:cNvSpPr>
            <a:spLocks noGrp="1"/>
          </p:cNvSpPr>
          <p:nvPr>
            <p:ph type="sldNum" sz="quarter" idx="12"/>
          </p:nvPr>
        </p:nvSpPr>
        <p:spPr>
          <a:xfrm>
            <a:off x="10276322" y="6492875"/>
            <a:ext cx="771089" cy="365125"/>
          </a:xfrm>
        </p:spPr>
        <p:txBody>
          <a:bodyPr/>
          <a:lstStyle/>
          <a:p>
            <a:fld id="{040D1648-8006-432F-82BD-6DE0F74D5FB1}" type="slidenum">
              <a:rPr lang="en-US" smtClean="0"/>
              <a:t>97</a:t>
            </a:fld>
            <a:endParaRPr lang="en-US"/>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73611" y="1782595"/>
            <a:ext cx="5173800" cy="4188661"/>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0631" y="2326105"/>
            <a:ext cx="5328894" cy="2590991"/>
          </a:xfrm>
          <a:prstGeom prst="rect">
            <a:avLst/>
          </a:prstGeom>
        </p:spPr>
      </p:pic>
    </p:spTree>
    <p:extLst>
      <p:ext uri="{BB962C8B-B14F-4D97-AF65-F5344CB8AC3E}">
        <p14:creationId xmlns:p14="http://schemas.microsoft.com/office/powerpoint/2010/main" val="56298911"/>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chemeClr val="bg1"/>
                </a:solidFill>
              </a:rPr>
              <a:t>Data/Lab </a:t>
            </a:r>
            <a:r>
              <a:rPr lang="en-US" dirty="0" smtClean="0">
                <a:solidFill>
                  <a:schemeClr val="bg1"/>
                </a:solidFill>
              </a:rPr>
              <a:t>Results/Simulations/Schematics:</a:t>
            </a:r>
            <a:r>
              <a:rPr lang="en-US" dirty="0">
                <a:solidFill>
                  <a:schemeClr val="bg1"/>
                </a:solidFill>
              </a:rPr>
              <a:t/>
            </a:r>
            <a:br>
              <a:rPr lang="en-US" dirty="0">
                <a:solidFill>
                  <a:schemeClr val="bg1"/>
                </a:solidFill>
              </a:rPr>
            </a:br>
            <a:endParaRPr lang="en-US" dirty="0">
              <a:solidFill>
                <a:schemeClr val="bg1"/>
              </a:solidFill>
            </a:endParaRPr>
          </a:p>
        </p:txBody>
      </p:sp>
      <p:sp>
        <p:nvSpPr>
          <p:cNvPr id="8" name="Slide Number Placeholder 7"/>
          <p:cNvSpPr>
            <a:spLocks noGrp="1"/>
          </p:cNvSpPr>
          <p:nvPr>
            <p:ph type="sldNum" sz="quarter" idx="12"/>
          </p:nvPr>
        </p:nvSpPr>
        <p:spPr>
          <a:xfrm>
            <a:off x="10276322" y="6492875"/>
            <a:ext cx="771089" cy="365125"/>
          </a:xfrm>
        </p:spPr>
        <p:txBody>
          <a:bodyPr/>
          <a:lstStyle/>
          <a:p>
            <a:fld id="{040D1648-8006-432F-82BD-6DE0F74D5FB1}" type="slidenum">
              <a:rPr lang="en-US" smtClean="0"/>
              <a:t>98</a:t>
            </a:fld>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40328" y="1754134"/>
            <a:ext cx="6439799" cy="3934374"/>
          </a:xfrm>
          <a:prstGeom prst="rect">
            <a:avLst/>
          </a:prstGeom>
        </p:spPr>
      </p:pic>
      <p:pic>
        <p:nvPicPr>
          <p:cNvPr id="5" name="Picture 4"/>
          <p:cNvPicPr>
            <a:picLocks noChangeAspect="1"/>
          </p:cNvPicPr>
          <p:nvPr/>
        </p:nvPicPr>
        <p:blipFill>
          <a:blip r:embed="rId3"/>
          <a:stretch>
            <a:fillRect/>
          </a:stretch>
        </p:blipFill>
        <p:spPr>
          <a:xfrm>
            <a:off x="1338369" y="1754134"/>
            <a:ext cx="2645193" cy="2482412"/>
          </a:xfrm>
          <a:prstGeom prst="rect">
            <a:avLst/>
          </a:prstGeom>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0358" y="4631191"/>
            <a:ext cx="4601217" cy="895475"/>
          </a:xfrm>
          <a:prstGeom prst="rect">
            <a:avLst/>
          </a:prstGeom>
        </p:spPr>
      </p:pic>
    </p:spTree>
    <p:extLst>
      <p:ext uri="{BB962C8B-B14F-4D97-AF65-F5344CB8AC3E}">
        <p14:creationId xmlns:p14="http://schemas.microsoft.com/office/powerpoint/2010/main" val="3252106826"/>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chemeClr val="bg1"/>
                </a:solidFill>
              </a:rPr>
              <a:t>Data/Lab </a:t>
            </a:r>
            <a:r>
              <a:rPr lang="en-US" dirty="0" smtClean="0">
                <a:solidFill>
                  <a:schemeClr val="bg1"/>
                </a:solidFill>
              </a:rPr>
              <a:t>Results/Simulations/Schematics:</a:t>
            </a:r>
            <a:r>
              <a:rPr lang="en-US" dirty="0">
                <a:solidFill>
                  <a:schemeClr val="bg1"/>
                </a:solidFill>
              </a:rPr>
              <a:t/>
            </a:r>
            <a:br>
              <a:rPr lang="en-US" dirty="0">
                <a:solidFill>
                  <a:schemeClr val="bg1"/>
                </a:solidFill>
              </a:rPr>
            </a:br>
            <a:endParaRPr lang="en-US" dirty="0">
              <a:solidFill>
                <a:schemeClr val="bg1"/>
              </a:solidFill>
            </a:endParaRPr>
          </a:p>
        </p:txBody>
      </p:sp>
      <p:sp>
        <p:nvSpPr>
          <p:cNvPr id="8" name="Slide Number Placeholder 7"/>
          <p:cNvSpPr>
            <a:spLocks noGrp="1"/>
          </p:cNvSpPr>
          <p:nvPr>
            <p:ph type="sldNum" sz="quarter" idx="12"/>
          </p:nvPr>
        </p:nvSpPr>
        <p:spPr>
          <a:xfrm>
            <a:off x="10276322" y="6492875"/>
            <a:ext cx="771089" cy="365125"/>
          </a:xfrm>
        </p:spPr>
        <p:txBody>
          <a:bodyPr/>
          <a:lstStyle/>
          <a:p>
            <a:fld id="{040D1648-8006-432F-82BD-6DE0F74D5FB1}" type="slidenum">
              <a:rPr lang="en-US" smtClean="0"/>
              <a:t>99</a:t>
            </a:fld>
            <a:endParaRPr lang="en-US"/>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73611" y="1782595"/>
            <a:ext cx="5173800" cy="4188661"/>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0631" y="2326105"/>
            <a:ext cx="5328894" cy="2590991"/>
          </a:xfrm>
          <a:prstGeom prst="rect">
            <a:avLst/>
          </a:prstGeom>
        </p:spPr>
      </p:pic>
    </p:spTree>
    <p:extLst>
      <p:ext uri="{BB962C8B-B14F-4D97-AF65-F5344CB8AC3E}">
        <p14:creationId xmlns:p14="http://schemas.microsoft.com/office/powerpoint/2010/main" val="137244573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ircuit">
  <a:themeElements>
    <a:clrScheme name="Circuit">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Circui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0911B802-464C-4241-8DD9-B60FF88E379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Circuit</Template>
  <TotalTime>458</TotalTime>
  <Words>1946</Words>
  <Application>Microsoft Office PowerPoint</Application>
  <PresentationFormat>Widescreen</PresentationFormat>
  <Paragraphs>411</Paragraphs>
  <Slides>106</Slides>
  <Notes>11</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106</vt:i4>
      </vt:variant>
    </vt:vector>
  </HeadingPairs>
  <TitlesOfParts>
    <vt:vector size="111" baseType="lpstr">
      <vt:lpstr>Arial</vt:lpstr>
      <vt:lpstr>Calibri</vt:lpstr>
      <vt:lpstr>Trebuchet MS</vt:lpstr>
      <vt:lpstr>Tw Cen MT</vt:lpstr>
      <vt:lpstr>Circuit</vt:lpstr>
      <vt:lpstr>EECT 121 – Circuit Analysis</vt:lpstr>
      <vt:lpstr>Table of Contents</vt:lpstr>
      <vt:lpstr>Table of Contents</vt:lpstr>
      <vt:lpstr>Lab F0</vt:lpstr>
      <vt:lpstr>Objectives:</vt:lpstr>
      <vt:lpstr>Equipment and Parts:</vt:lpstr>
      <vt:lpstr>Theories: </vt:lpstr>
      <vt:lpstr>Data/Lab Results/Simulations/Schematics: </vt:lpstr>
      <vt:lpstr>Troubleshooting:</vt:lpstr>
      <vt:lpstr>Conclusion:</vt:lpstr>
      <vt:lpstr>Lab F1</vt:lpstr>
      <vt:lpstr>Objectives:</vt:lpstr>
      <vt:lpstr>Equipment and Parts:</vt:lpstr>
      <vt:lpstr>Data/Lab Results/Simulations/Schematics: </vt:lpstr>
      <vt:lpstr>Data/Lab Results/Simulations/Schematics: </vt:lpstr>
      <vt:lpstr>Data/Lab Results/Simulations/Schematics: </vt:lpstr>
      <vt:lpstr>Data/Lab Results/Simulations/Schematics: </vt:lpstr>
      <vt:lpstr>Data/Lab Results/Simulations/Schematics: </vt:lpstr>
      <vt:lpstr>Troubleshooting:</vt:lpstr>
      <vt:lpstr>Conclusion:</vt:lpstr>
      <vt:lpstr>Lab 1</vt:lpstr>
      <vt:lpstr>Objectives:</vt:lpstr>
      <vt:lpstr>Equipment and Parts:</vt:lpstr>
      <vt:lpstr>Theories: </vt:lpstr>
      <vt:lpstr>Data/Lab Results/Simulations/Schematics: </vt:lpstr>
      <vt:lpstr>Data/Lab Results/Simulations/Schematics: </vt:lpstr>
      <vt:lpstr>Data/Lab Results/Simulations/Schematics: </vt:lpstr>
      <vt:lpstr>Data/Lab Results/Simulations/Schematics: </vt:lpstr>
      <vt:lpstr>Troubleshooting:</vt:lpstr>
      <vt:lpstr>Conclusion:</vt:lpstr>
      <vt:lpstr>Lab 2</vt:lpstr>
      <vt:lpstr>Objectives:</vt:lpstr>
      <vt:lpstr>Equipment and Parts:</vt:lpstr>
      <vt:lpstr>Theories: </vt:lpstr>
      <vt:lpstr>Data/Lab Results/Simulations/Schematics: </vt:lpstr>
      <vt:lpstr>Data/Lab Results/Simulations/Schematics: </vt:lpstr>
      <vt:lpstr>Data/Lab Results/Simulations/Schematics: </vt:lpstr>
      <vt:lpstr>Data/Lab Results/Simulations/Schematics: </vt:lpstr>
      <vt:lpstr>Troubleshooting:</vt:lpstr>
      <vt:lpstr>Conclusion:</vt:lpstr>
      <vt:lpstr>Lab 3</vt:lpstr>
      <vt:lpstr>Objectives:</vt:lpstr>
      <vt:lpstr>Equipment and Parts:</vt:lpstr>
      <vt:lpstr>Data/Lab Results/Simulations/Schematics: </vt:lpstr>
      <vt:lpstr>Troubleshooting:</vt:lpstr>
      <vt:lpstr>Conclusion:</vt:lpstr>
      <vt:lpstr>Lab 4</vt:lpstr>
      <vt:lpstr>Objectives:</vt:lpstr>
      <vt:lpstr>Equipment and Parts:</vt:lpstr>
      <vt:lpstr>Theories: </vt:lpstr>
      <vt:lpstr>Data/Lab Results/Simulations/Schematics: </vt:lpstr>
      <vt:lpstr>Data/Lab Results/Simulations/Schematics: </vt:lpstr>
      <vt:lpstr>Data/Lab Results/Simulations/Schematics: </vt:lpstr>
      <vt:lpstr>Data/Lab Results/Simulations/Schematics: </vt:lpstr>
      <vt:lpstr>Data/Lab Results/Simulations/Schematics: </vt:lpstr>
      <vt:lpstr>Data/Lab Results/Simulations/Schematics: </vt:lpstr>
      <vt:lpstr>Data/Lab Results/Simulations/Schematics: </vt:lpstr>
      <vt:lpstr>Troubleshooting:</vt:lpstr>
      <vt:lpstr>Conclusion:</vt:lpstr>
      <vt:lpstr>Lab 5</vt:lpstr>
      <vt:lpstr>Objectives:</vt:lpstr>
      <vt:lpstr>Equipment and Parts:</vt:lpstr>
      <vt:lpstr>Theories: </vt:lpstr>
      <vt:lpstr>Data/Lab Results/Simulations/Schematics: </vt:lpstr>
      <vt:lpstr>Data/Lab Results/Simulations/Schematics: </vt:lpstr>
      <vt:lpstr>Data/Lab Results/Simulations/Schematics: </vt:lpstr>
      <vt:lpstr>Troubleshooting:</vt:lpstr>
      <vt:lpstr>Conclusion:</vt:lpstr>
      <vt:lpstr>Lab 6</vt:lpstr>
      <vt:lpstr>Objectives:</vt:lpstr>
      <vt:lpstr>Equipment and Parts:</vt:lpstr>
      <vt:lpstr>Data/Lab Results/Simulations/Schematics: </vt:lpstr>
      <vt:lpstr>Data/Lab Results/Simulations/Schematics: </vt:lpstr>
      <vt:lpstr>Data/Lab Results/Simulations/Schematics: </vt:lpstr>
      <vt:lpstr>Troubleshooting:</vt:lpstr>
      <vt:lpstr>Conclusion:</vt:lpstr>
      <vt:lpstr>Lab 7</vt:lpstr>
      <vt:lpstr>Objectives:</vt:lpstr>
      <vt:lpstr>Equipment and Parts:</vt:lpstr>
      <vt:lpstr>Data/Lab Results/Simulations/Schematics: </vt:lpstr>
      <vt:lpstr>Data/Lab Results/Simulations/Schematics: </vt:lpstr>
      <vt:lpstr>Data/Lab Results/Simulations/Schematics: </vt:lpstr>
      <vt:lpstr>Troubleshooting:</vt:lpstr>
      <vt:lpstr>Conclusion:</vt:lpstr>
      <vt:lpstr>Lab 8</vt:lpstr>
      <vt:lpstr>Objectives:</vt:lpstr>
      <vt:lpstr>Equipment and Parts:</vt:lpstr>
      <vt:lpstr>Data/Lab Results/Simulations/Schematics: </vt:lpstr>
      <vt:lpstr>Data/Lab Results/Simulations/Schematics: </vt:lpstr>
      <vt:lpstr>Data/Lab Results/Simulations/Schematics: </vt:lpstr>
      <vt:lpstr>Troubleshooting:</vt:lpstr>
      <vt:lpstr>Conclusion:</vt:lpstr>
      <vt:lpstr>Lab 9</vt:lpstr>
      <vt:lpstr>Objectives:</vt:lpstr>
      <vt:lpstr>Equipment and Parts:</vt:lpstr>
      <vt:lpstr>Data/Lab Results/Simulations/Schematics: </vt:lpstr>
      <vt:lpstr>Data/Lab Results/Simulations/Schematics: </vt:lpstr>
      <vt:lpstr>Data/Lab Results/Simulations/Schematics: </vt:lpstr>
      <vt:lpstr>Data/Lab Results/Simulations/Schematics: </vt:lpstr>
      <vt:lpstr>Data/Lab Results/Simulations/Schematics: </vt:lpstr>
      <vt:lpstr>Data/Lab Results/Simulations/Schematics: </vt:lpstr>
      <vt:lpstr>Troubleshooting:</vt:lpstr>
      <vt:lpstr>Conclusion:</vt:lpstr>
      <vt:lpstr>Other Work</vt:lpstr>
      <vt:lpstr>Review 1 part a </vt:lpstr>
      <vt:lpstr>Lecture 3 slide 20</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Lab X</dc:title>
  <dc:creator>Dakota H Johnson</dc:creator>
  <cp:lastModifiedBy>Ivan</cp:lastModifiedBy>
  <cp:revision>58</cp:revision>
  <dcterms:created xsi:type="dcterms:W3CDTF">2015-01-21T16:59:32Z</dcterms:created>
  <dcterms:modified xsi:type="dcterms:W3CDTF">2016-05-05T09:13:23Z</dcterms:modified>
</cp:coreProperties>
</file>