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handoutMasterIdLst>
    <p:handoutMasterId r:id="rId36"/>
  </p:handoutMasterIdLst>
  <p:sldIdLst>
    <p:sldId id="256" r:id="rId2"/>
    <p:sldId id="257" r:id="rId3"/>
    <p:sldId id="262" r:id="rId4"/>
    <p:sldId id="268" r:id="rId5"/>
    <p:sldId id="269" r:id="rId6"/>
    <p:sldId id="260" r:id="rId7"/>
    <p:sldId id="261" r:id="rId8"/>
    <p:sldId id="263" r:id="rId9"/>
    <p:sldId id="270" r:id="rId10"/>
    <p:sldId id="271" r:id="rId11"/>
    <p:sldId id="272" r:id="rId12"/>
    <p:sldId id="280" r:id="rId13"/>
    <p:sldId id="281" r:id="rId14"/>
    <p:sldId id="283" r:id="rId15"/>
    <p:sldId id="282" r:id="rId16"/>
    <p:sldId id="300" r:id="rId17"/>
    <p:sldId id="284" r:id="rId18"/>
    <p:sldId id="285" r:id="rId19"/>
    <p:sldId id="286" r:id="rId20"/>
    <p:sldId id="299" r:id="rId21"/>
    <p:sldId id="287" r:id="rId22"/>
    <p:sldId id="289" r:id="rId23"/>
    <p:sldId id="288" r:id="rId24"/>
    <p:sldId id="298" r:id="rId25"/>
    <p:sldId id="290" r:id="rId26"/>
    <p:sldId id="291" r:id="rId27"/>
    <p:sldId id="292" r:id="rId28"/>
    <p:sldId id="293" r:id="rId29"/>
    <p:sldId id="297" r:id="rId30"/>
    <p:sldId id="294" r:id="rId31"/>
    <p:sldId id="295" r:id="rId32"/>
    <p:sldId id="277" r:id="rId33"/>
    <p:sldId id="29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12" d="100"/>
          <a:sy n="112" d="100"/>
        </p:scale>
        <p:origin x="-312"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C05E8B-C75D-4929-A147-31A0E2807D99}" type="datetime1">
              <a:rPr lang="en-US" smtClean="0"/>
              <a:t>5/5/2016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C86C8B-2C3D-498B-816B-BBE54EA1209E}" type="slidenum">
              <a:rPr lang="en-US" smtClean="0"/>
              <a:t>‹#›</a:t>
            </a:fld>
            <a:endParaRPr lang="en-US" dirty="0"/>
          </a:p>
        </p:txBody>
      </p:sp>
    </p:spTree>
    <p:extLst>
      <p:ext uri="{BB962C8B-B14F-4D97-AF65-F5344CB8AC3E}">
        <p14:creationId xmlns:p14="http://schemas.microsoft.com/office/powerpoint/2010/main" val="48712762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26E336-3477-4CBF-B869-1137362FE47F}" type="datetime1">
              <a:rPr lang="en-US" smtClean="0"/>
              <a:t>5/5/2016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863B15-F522-461A-8E57-3891D9044D6C}" type="slidenum">
              <a:rPr lang="en-US" smtClean="0"/>
              <a:t>‹#›</a:t>
            </a:fld>
            <a:endParaRPr lang="en-US" dirty="0"/>
          </a:p>
        </p:txBody>
      </p:sp>
    </p:spTree>
    <p:extLst>
      <p:ext uri="{BB962C8B-B14F-4D97-AF65-F5344CB8AC3E}">
        <p14:creationId xmlns:p14="http://schemas.microsoft.com/office/powerpoint/2010/main" val="178371539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863B15-F522-461A-8E57-3891D9044D6C}" type="slidenum">
              <a:rPr lang="en-US" smtClean="0"/>
              <a:t>2</a:t>
            </a:fld>
            <a:endParaRPr lang="en-US" dirty="0"/>
          </a:p>
        </p:txBody>
      </p:sp>
      <p:sp>
        <p:nvSpPr>
          <p:cNvPr id="5" name="Date Placeholder 4"/>
          <p:cNvSpPr>
            <a:spLocks noGrp="1"/>
          </p:cNvSpPr>
          <p:nvPr>
            <p:ph type="dt" idx="11"/>
          </p:nvPr>
        </p:nvSpPr>
        <p:spPr/>
        <p:txBody>
          <a:bodyPr/>
          <a:lstStyle/>
          <a:p>
            <a:fld id="{786AB915-A125-4E4C-B2F8-470115203310}" type="datetime1">
              <a:rPr lang="en-US" smtClean="0"/>
              <a:t>5/5/2016</a:t>
            </a:fld>
            <a:endParaRPr lang="en-US" dirty="0"/>
          </a:p>
        </p:txBody>
      </p:sp>
    </p:spTree>
    <p:extLst>
      <p:ext uri="{BB962C8B-B14F-4D97-AF65-F5344CB8AC3E}">
        <p14:creationId xmlns:p14="http://schemas.microsoft.com/office/powerpoint/2010/main" val="1952747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863B15-F522-461A-8E57-3891D9044D6C}" type="slidenum">
              <a:rPr lang="en-US" smtClean="0"/>
              <a:t>3</a:t>
            </a:fld>
            <a:endParaRPr lang="en-US" dirty="0"/>
          </a:p>
        </p:txBody>
      </p:sp>
      <p:sp>
        <p:nvSpPr>
          <p:cNvPr id="5" name="Date Placeholder 4"/>
          <p:cNvSpPr>
            <a:spLocks noGrp="1"/>
          </p:cNvSpPr>
          <p:nvPr>
            <p:ph type="dt" idx="11"/>
          </p:nvPr>
        </p:nvSpPr>
        <p:spPr/>
        <p:txBody>
          <a:bodyPr/>
          <a:lstStyle/>
          <a:p>
            <a:fld id="{728D9226-532B-4E54-A305-4772EE80BA30}" type="datetime1">
              <a:rPr lang="en-US" smtClean="0"/>
              <a:t>5/5/2016</a:t>
            </a:fld>
            <a:endParaRPr lang="en-US" dirty="0"/>
          </a:p>
        </p:txBody>
      </p:sp>
    </p:spTree>
    <p:extLst>
      <p:ext uri="{BB962C8B-B14F-4D97-AF65-F5344CB8AC3E}">
        <p14:creationId xmlns:p14="http://schemas.microsoft.com/office/powerpoint/2010/main" val="3249408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863B15-F522-461A-8E57-3891D9044D6C}" type="slidenum">
              <a:rPr lang="en-US" smtClean="0"/>
              <a:t>10</a:t>
            </a:fld>
            <a:endParaRPr lang="en-US" dirty="0"/>
          </a:p>
        </p:txBody>
      </p:sp>
      <p:sp>
        <p:nvSpPr>
          <p:cNvPr id="5" name="Date Placeholder 4"/>
          <p:cNvSpPr>
            <a:spLocks noGrp="1"/>
          </p:cNvSpPr>
          <p:nvPr>
            <p:ph type="dt" idx="11"/>
          </p:nvPr>
        </p:nvSpPr>
        <p:spPr/>
        <p:txBody>
          <a:bodyPr/>
          <a:lstStyle/>
          <a:p>
            <a:fld id="{2716832C-DCC3-48CC-8579-AA07A36194C4}" type="datetime1">
              <a:rPr lang="en-US" smtClean="0"/>
              <a:t>5/5/2016</a:t>
            </a:fld>
            <a:endParaRPr lang="en-US" dirty="0"/>
          </a:p>
        </p:txBody>
      </p:sp>
    </p:spTree>
    <p:extLst>
      <p:ext uri="{BB962C8B-B14F-4D97-AF65-F5344CB8AC3E}">
        <p14:creationId xmlns:p14="http://schemas.microsoft.com/office/powerpoint/2010/main" val="3892118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B9CB88-DBBE-40A0-95CB-7AB1C8F12F57}" type="slidenum">
              <a:rPr lang="en-US" smtClean="0"/>
              <a:pPr/>
              <a:t>12</a:t>
            </a:fld>
            <a:endParaRPr lang="en-US" dirty="0"/>
          </a:p>
        </p:txBody>
      </p:sp>
      <p:sp>
        <p:nvSpPr>
          <p:cNvPr id="5" name="Date Placeholder 4"/>
          <p:cNvSpPr>
            <a:spLocks noGrp="1"/>
          </p:cNvSpPr>
          <p:nvPr>
            <p:ph type="dt" idx="11"/>
          </p:nvPr>
        </p:nvSpPr>
        <p:spPr/>
        <p:txBody>
          <a:bodyPr/>
          <a:lstStyle/>
          <a:p>
            <a:fld id="{D5A6102A-A344-4C08-BFF0-8DBF00D33E35}" type="datetime1">
              <a:rPr lang="en-US" smtClean="0"/>
              <a:t>5/5/2016</a:t>
            </a:fld>
            <a:endParaRPr lang="en-US" dirty="0"/>
          </a:p>
        </p:txBody>
      </p:sp>
    </p:spTree>
    <p:extLst>
      <p:ext uri="{BB962C8B-B14F-4D97-AF65-F5344CB8AC3E}">
        <p14:creationId xmlns:p14="http://schemas.microsoft.com/office/powerpoint/2010/main" val="250314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07BDEB3-AAD0-4D86-87BF-40005831A1FA}" type="datetime1">
              <a:rPr lang="en-US" smtClean="0"/>
              <a:t>5/5/2016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r>
              <a:rPr lang="en-US" dirty="0" smtClean="0"/>
              <a:t>EECT 112-50C</a:t>
            </a:r>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600565-CC97-4B46-BBE7-920254B0C24C}" type="datetime1">
              <a:rPr lang="en-US" smtClean="0"/>
              <a:t>5/5/2016</a:t>
            </a:fld>
            <a:endParaRPr lang="en-US" dirty="0"/>
          </a:p>
        </p:txBody>
      </p:sp>
      <p:sp>
        <p:nvSpPr>
          <p:cNvPr id="6" name="Footer Placeholder 5"/>
          <p:cNvSpPr>
            <a:spLocks noGrp="1"/>
          </p:cNvSpPr>
          <p:nvPr>
            <p:ph type="ftr" sz="quarter" idx="11"/>
          </p:nvPr>
        </p:nvSpPr>
        <p:spPr/>
        <p:txBody>
          <a:bodyPr/>
          <a:lstStyle/>
          <a:p>
            <a:r>
              <a:rPr lang="en-US" dirty="0" smtClean="0"/>
              <a:t>EECT 112-50C</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4F1AF7-7860-4C14-928B-E2BB064C6BE4}" type="datetime1">
              <a:rPr lang="en-US" smtClean="0"/>
              <a:t>5/5/2016</a:t>
            </a:fld>
            <a:endParaRPr lang="en-US" dirty="0"/>
          </a:p>
        </p:txBody>
      </p:sp>
      <p:sp>
        <p:nvSpPr>
          <p:cNvPr id="5" name="Footer Placeholder 4"/>
          <p:cNvSpPr>
            <a:spLocks noGrp="1"/>
          </p:cNvSpPr>
          <p:nvPr>
            <p:ph type="ftr" sz="quarter" idx="11"/>
          </p:nvPr>
        </p:nvSpPr>
        <p:spPr/>
        <p:txBody>
          <a:bodyPr/>
          <a:lstStyle/>
          <a:p>
            <a:r>
              <a:rPr lang="en-US" dirty="0" smtClean="0"/>
              <a:t>EECT 112-50C</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494A3C-408B-4E98-9CE6-FB9469DA9158}" type="datetime1">
              <a:rPr lang="en-US" smtClean="0"/>
              <a:t>5/5/2016</a:t>
            </a:fld>
            <a:endParaRPr lang="en-US" dirty="0"/>
          </a:p>
        </p:txBody>
      </p:sp>
      <p:sp>
        <p:nvSpPr>
          <p:cNvPr id="5" name="Footer Placeholder 4"/>
          <p:cNvSpPr>
            <a:spLocks noGrp="1"/>
          </p:cNvSpPr>
          <p:nvPr>
            <p:ph type="ftr" sz="quarter" idx="11"/>
          </p:nvPr>
        </p:nvSpPr>
        <p:spPr/>
        <p:txBody>
          <a:bodyPr/>
          <a:lstStyle/>
          <a:p>
            <a:r>
              <a:rPr lang="en-US" dirty="0" smtClean="0"/>
              <a:t>EECT 112-50C</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8A1A34-D0E8-4DF7-A4AD-22A9F909A05B}" type="datetime1">
              <a:rPr lang="en-US" smtClean="0"/>
              <a:t>5/5/2016</a:t>
            </a:fld>
            <a:endParaRPr lang="en-US" dirty="0"/>
          </a:p>
        </p:txBody>
      </p:sp>
      <p:sp>
        <p:nvSpPr>
          <p:cNvPr id="5" name="Footer Placeholder 4"/>
          <p:cNvSpPr>
            <a:spLocks noGrp="1"/>
          </p:cNvSpPr>
          <p:nvPr>
            <p:ph type="ftr" sz="quarter" idx="11"/>
          </p:nvPr>
        </p:nvSpPr>
        <p:spPr/>
        <p:txBody>
          <a:bodyPr/>
          <a:lstStyle/>
          <a:p>
            <a:r>
              <a:rPr lang="en-US" dirty="0" smtClean="0"/>
              <a:t>EECT 112-50C</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29189F-080C-47FE-B008-73EE7E6B6CEC}" type="datetime1">
              <a:rPr lang="en-US" smtClean="0"/>
              <a:t>5/5/2016</a:t>
            </a:fld>
            <a:endParaRPr lang="en-US" dirty="0"/>
          </a:p>
        </p:txBody>
      </p:sp>
      <p:sp>
        <p:nvSpPr>
          <p:cNvPr id="5" name="Footer Placeholder 4"/>
          <p:cNvSpPr>
            <a:spLocks noGrp="1"/>
          </p:cNvSpPr>
          <p:nvPr>
            <p:ph type="ftr" sz="quarter" idx="11"/>
          </p:nvPr>
        </p:nvSpPr>
        <p:spPr/>
        <p:txBody>
          <a:bodyPr/>
          <a:lstStyle/>
          <a:p>
            <a:r>
              <a:rPr lang="en-US" dirty="0" smtClean="0"/>
              <a:t>EECT 112-50C</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3EEB6D-B313-4AB9-BA65-8DD0689C0F0B}" type="datetime1">
              <a:rPr lang="en-US" smtClean="0"/>
              <a:t>5/5/2016</a:t>
            </a:fld>
            <a:endParaRPr lang="en-US" dirty="0"/>
          </a:p>
        </p:txBody>
      </p:sp>
      <p:sp>
        <p:nvSpPr>
          <p:cNvPr id="5" name="Footer Placeholder 4"/>
          <p:cNvSpPr>
            <a:spLocks noGrp="1"/>
          </p:cNvSpPr>
          <p:nvPr>
            <p:ph type="ftr" sz="quarter" idx="11"/>
          </p:nvPr>
        </p:nvSpPr>
        <p:spPr/>
        <p:txBody>
          <a:bodyPr/>
          <a:lstStyle/>
          <a:p>
            <a:r>
              <a:rPr lang="en-US" dirty="0" smtClean="0"/>
              <a:t>EECT 112-50C</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CDCC5FE-001A-416D-A506-A91F3ABE0BDE}" type="datetime1">
              <a:rPr lang="en-US" smtClean="0"/>
              <a:t>5/5/2016</a:t>
            </a:fld>
            <a:endParaRPr lang="en-US" dirty="0"/>
          </a:p>
        </p:txBody>
      </p:sp>
      <p:sp>
        <p:nvSpPr>
          <p:cNvPr id="5" name="Footer Placeholder 4"/>
          <p:cNvSpPr>
            <a:spLocks noGrp="1"/>
          </p:cNvSpPr>
          <p:nvPr>
            <p:ph type="ftr" sz="quarter" idx="11"/>
          </p:nvPr>
        </p:nvSpPr>
        <p:spPr/>
        <p:txBody>
          <a:bodyPr/>
          <a:lstStyle/>
          <a:p>
            <a:r>
              <a:rPr lang="en-US" dirty="0" smtClean="0"/>
              <a:t>EECT 112-50C</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844699-2626-4ED6-A420-2C0DA477B875}" type="datetime1">
              <a:rPr lang="en-US" smtClean="0"/>
              <a:t>5/5/2016</a:t>
            </a:fld>
            <a:endParaRPr lang="en-US" dirty="0"/>
          </a:p>
        </p:txBody>
      </p:sp>
      <p:sp>
        <p:nvSpPr>
          <p:cNvPr id="5" name="Footer Placeholder 4"/>
          <p:cNvSpPr>
            <a:spLocks noGrp="1"/>
          </p:cNvSpPr>
          <p:nvPr>
            <p:ph type="ftr" sz="quarter" idx="11"/>
          </p:nvPr>
        </p:nvSpPr>
        <p:spPr/>
        <p:txBody>
          <a:bodyPr/>
          <a:lstStyle/>
          <a:p>
            <a:r>
              <a:rPr lang="en-US" dirty="0" smtClean="0"/>
              <a:t>EECT 112-50C</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17F068-1328-4121-BD34-E1142E3AF8A7}" type="datetime1">
              <a:rPr lang="en-US" smtClean="0"/>
              <a:t>5/5/2016</a:t>
            </a:fld>
            <a:endParaRPr lang="en-US" dirty="0"/>
          </a:p>
        </p:txBody>
      </p:sp>
      <p:sp>
        <p:nvSpPr>
          <p:cNvPr id="5" name="Footer Placeholder 4"/>
          <p:cNvSpPr>
            <a:spLocks noGrp="1"/>
          </p:cNvSpPr>
          <p:nvPr>
            <p:ph type="ftr" sz="quarter" idx="11"/>
          </p:nvPr>
        </p:nvSpPr>
        <p:spPr/>
        <p:txBody>
          <a:bodyPr/>
          <a:lstStyle/>
          <a:p>
            <a:r>
              <a:rPr lang="en-US" dirty="0" smtClean="0"/>
              <a:t>EECT 112-50C</a:t>
            </a:r>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733984-B041-41E2-85CD-DE8732A19B0E}" type="datetime1">
              <a:rPr lang="en-US" smtClean="0"/>
              <a:t>5/5/2016</a:t>
            </a:fld>
            <a:endParaRPr lang="en-US" dirty="0"/>
          </a:p>
        </p:txBody>
      </p:sp>
      <p:sp>
        <p:nvSpPr>
          <p:cNvPr id="5" name="Footer Placeholder 4"/>
          <p:cNvSpPr>
            <a:spLocks noGrp="1"/>
          </p:cNvSpPr>
          <p:nvPr>
            <p:ph type="ftr" sz="quarter" idx="11"/>
          </p:nvPr>
        </p:nvSpPr>
        <p:spPr/>
        <p:txBody>
          <a:bodyPr/>
          <a:lstStyle/>
          <a:p>
            <a:r>
              <a:rPr lang="en-US" dirty="0" smtClean="0"/>
              <a:t>EECT 112-50C</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6F83E2C-1184-4B0B-B895-399571D1ADE9}" type="datetime1">
              <a:rPr lang="en-US" smtClean="0"/>
              <a:t>5/5/2016</a:t>
            </a:fld>
            <a:endParaRPr lang="en-US" dirty="0"/>
          </a:p>
        </p:txBody>
      </p:sp>
      <p:sp>
        <p:nvSpPr>
          <p:cNvPr id="6" name="Footer Placeholder 5"/>
          <p:cNvSpPr>
            <a:spLocks noGrp="1"/>
          </p:cNvSpPr>
          <p:nvPr>
            <p:ph type="ftr" sz="quarter" idx="11"/>
          </p:nvPr>
        </p:nvSpPr>
        <p:spPr/>
        <p:txBody>
          <a:bodyPr/>
          <a:lstStyle/>
          <a:p>
            <a:r>
              <a:rPr lang="en-US" dirty="0" smtClean="0"/>
              <a:t>EECT 112-50C</a:t>
            </a:r>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150E1AD-D220-4BD1-9A1F-7C26EF738E3A}" type="datetime1">
              <a:rPr lang="en-US" smtClean="0"/>
              <a:t>5/5/2016</a:t>
            </a:fld>
            <a:endParaRPr lang="en-US" dirty="0"/>
          </a:p>
        </p:txBody>
      </p:sp>
      <p:sp>
        <p:nvSpPr>
          <p:cNvPr id="8" name="Footer Placeholder 7"/>
          <p:cNvSpPr>
            <a:spLocks noGrp="1"/>
          </p:cNvSpPr>
          <p:nvPr>
            <p:ph type="ftr" sz="quarter" idx="11"/>
          </p:nvPr>
        </p:nvSpPr>
        <p:spPr/>
        <p:txBody>
          <a:bodyPr/>
          <a:lstStyle/>
          <a:p>
            <a:r>
              <a:rPr lang="en-US" dirty="0" smtClean="0"/>
              <a:t>EECT 112-50C</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18B96A9-F0EC-4230-8780-9A9A724EA68F}" type="datetime1">
              <a:rPr lang="en-US" smtClean="0"/>
              <a:t>5/5/2016</a:t>
            </a:fld>
            <a:endParaRPr lang="en-US" dirty="0"/>
          </a:p>
        </p:txBody>
      </p:sp>
      <p:sp>
        <p:nvSpPr>
          <p:cNvPr id="4" name="Footer Placeholder 3"/>
          <p:cNvSpPr>
            <a:spLocks noGrp="1"/>
          </p:cNvSpPr>
          <p:nvPr>
            <p:ph type="ftr" sz="quarter" idx="11"/>
          </p:nvPr>
        </p:nvSpPr>
        <p:spPr/>
        <p:txBody>
          <a:bodyPr/>
          <a:lstStyle/>
          <a:p>
            <a:r>
              <a:rPr lang="en-US" dirty="0" smtClean="0"/>
              <a:t>EECT 112-50C</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FFFE1-3174-4E30-A372-DBA566F677ED}" type="datetime1">
              <a:rPr lang="en-US" smtClean="0"/>
              <a:t>5/5/2016</a:t>
            </a:fld>
            <a:endParaRPr lang="en-US" dirty="0"/>
          </a:p>
        </p:txBody>
      </p:sp>
      <p:sp>
        <p:nvSpPr>
          <p:cNvPr id="3" name="Footer Placeholder 2"/>
          <p:cNvSpPr>
            <a:spLocks noGrp="1"/>
          </p:cNvSpPr>
          <p:nvPr>
            <p:ph type="ftr" sz="quarter" idx="11"/>
          </p:nvPr>
        </p:nvSpPr>
        <p:spPr/>
        <p:txBody>
          <a:bodyPr/>
          <a:lstStyle/>
          <a:p>
            <a:r>
              <a:rPr lang="en-US" dirty="0" smtClean="0"/>
              <a:t>EECT 112-50C</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25E1CA-DEAA-4D89-98F5-F4C68F052651}" type="datetime1">
              <a:rPr lang="en-US" smtClean="0"/>
              <a:t>5/5/2016</a:t>
            </a:fld>
            <a:endParaRPr lang="en-US" dirty="0"/>
          </a:p>
        </p:txBody>
      </p:sp>
      <p:sp>
        <p:nvSpPr>
          <p:cNvPr id="6" name="Footer Placeholder 5"/>
          <p:cNvSpPr>
            <a:spLocks noGrp="1"/>
          </p:cNvSpPr>
          <p:nvPr>
            <p:ph type="ftr" sz="quarter" idx="11"/>
          </p:nvPr>
        </p:nvSpPr>
        <p:spPr/>
        <p:txBody>
          <a:bodyPr/>
          <a:lstStyle/>
          <a:p>
            <a:r>
              <a:rPr lang="en-US" dirty="0" smtClean="0"/>
              <a:t>EECT 112-50C</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16F240-253C-4D00-B21D-D8AE37EB68E1}" type="datetime1">
              <a:rPr lang="en-US" smtClean="0"/>
              <a:t>5/5/2016</a:t>
            </a:fld>
            <a:endParaRPr lang="en-US" dirty="0"/>
          </a:p>
        </p:txBody>
      </p:sp>
      <p:sp>
        <p:nvSpPr>
          <p:cNvPr id="6" name="Footer Placeholder 5"/>
          <p:cNvSpPr>
            <a:spLocks noGrp="1"/>
          </p:cNvSpPr>
          <p:nvPr>
            <p:ph type="ftr" sz="quarter" idx="11"/>
          </p:nvPr>
        </p:nvSpPr>
        <p:spPr/>
        <p:txBody>
          <a:bodyPr/>
          <a:lstStyle/>
          <a:p>
            <a:r>
              <a:rPr lang="en-US" dirty="0" smtClean="0"/>
              <a:t>EECT 112-50C</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9F3987C-FB7D-49F0-AE3B-56108279BD67}" type="datetime1">
              <a:rPr lang="en-US" smtClean="0"/>
              <a:t>5/5/2016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dirty="0" smtClean="0"/>
              <a:t>EECT 112-50C</a:t>
            </a:r>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hf hdr="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hyperlink" Target="http://www.ivytechengineering.com/basic_stamp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9036" y="1556951"/>
            <a:ext cx="7102392" cy="2364259"/>
          </a:xfrm>
          <a:solidFill>
            <a:srgbClr val="92D050"/>
          </a:solidFill>
          <a:ln>
            <a:solidFill>
              <a:schemeClr val="accent1"/>
            </a:solidFill>
          </a:ln>
        </p:spPr>
        <p:txBody>
          <a:bodyPr/>
          <a:lstStyle/>
          <a:p>
            <a:r>
              <a:rPr lang="en-US" dirty="0" smtClean="0"/>
              <a:t/>
            </a:r>
            <a:br>
              <a:rPr lang="en-US" dirty="0" smtClean="0"/>
            </a:br>
            <a:r>
              <a:rPr lang="en-US" dirty="0"/>
              <a:t/>
            </a:r>
            <a:br>
              <a:rPr lang="en-US" dirty="0"/>
            </a:br>
            <a:r>
              <a:rPr lang="en-US" dirty="0" smtClean="0"/>
              <a:t>									</a:t>
            </a:r>
            <a:br>
              <a:rPr lang="en-US" dirty="0" smtClean="0"/>
            </a:br>
            <a:r>
              <a:rPr lang="en-US" dirty="0"/>
              <a:t/>
            </a:r>
            <a:br>
              <a:rPr lang="en-US" dirty="0"/>
            </a:br>
            <a:r>
              <a:rPr lang="en-US" dirty="0" smtClean="0"/>
              <a:t/>
            </a:r>
            <a:br>
              <a:rPr lang="en-US" dirty="0" smtClean="0"/>
            </a:br>
            <a:r>
              <a:rPr lang="en-US" dirty="0"/>
              <a:t/>
            </a:r>
            <a:br>
              <a:rPr lang="en-US" dirty="0"/>
            </a:br>
            <a:r>
              <a:rPr lang="en-US" dirty="0" smtClean="0"/>
              <a:t>Sue Hlaing Win</a:t>
            </a:r>
            <a:br>
              <a:rPr lang="en-US" dirty="0" smtClean="0"/>
            </a:br>
            <a:r>
              <a:rPr lang="en-US" dirty="0" smtClean="0"/>
              <a:t>EECT112-50C LAB NOTEBOOK</a:t>
            </a:r>
            <a:endParaRPr lang="en-US" dirty="0"/>
          </a:p>
        </p:txBody>
      </p:sp>
      <p:sp>
        <p:nvSpPr>
          <p:cNvPr id="3" name="Subtitle 2"/>
          <p:cNvSpPr>
            <a:spLocks noGrp="1"/>
          </p:cNvSpPr>
          <p:nvPr>
            <p:ph type="subTitle" idx="1"/>
          </p:nvPr>
        </p:nvSpPr>
        <p:spPr>
          <a:xfrm>
            <a:off x="2549036" y="3921210"/>
            <a:ext cx="7102392" cy="1202724"/>
          </a:xfrm>
          <a:solidFill>
            <a:srgbClr val="92D050"/>
          </a:solidFill>
          <a:ln>
            <a:solidFill>
              <a:schemeClr val="bg1"/>
            </a:solidFill>
          </a:ln>
        </p:spPr>
        <p:txBody>
          <a:bodyPr/>
          <a:lstStyle/>
          <a:p>
            <a:r>
              <a:rPr lang="en-US" dirty="0" smtClean="0"/>
              <a:t>DIGITAL FUNDIMENTALS</a:t>
            </a:r>
          </a:p>
          <a:p>
            <a:r>
              <a:rPr lang="en-US" dirty="0" smtClean="0"/>
              <a:t>PROFESSOR- MASHESHWAR SAH</a:t>
            </a:r>
            <a:endParaRPr lang="en-US" dirty="0"/>
          </a:p>
        </p:txBody>
      </p:sp>
      <p:sp>
        <p:nvSpPr>
          <p:cNvPr id="4" name="Date Placeholder 3"/>
          <p:cNvSpPr>
            <a:spLocks noGrp="1"/>
          </p:cNvSpPr>
          <p:nvPr>
            <p:ph type="dt" sz="half" idx="10"/>
          </p:nvPr>
        </p:nvSpPr>
        <p:spPr/>
        <p:txBody>
          <a:bodyPr/>
          <a:lstStyle/>
          <a:p>
            <a:fld id="{ACCB7D6B-F3ED-4D8B-B6CE-8FC6F876725D}" type="datetime1">
              <a:rPr lang="en-US" smtClean="0"/>
              <a:t>5/5/2016</a:t>
            </a:fld>
            <a:endParaRPr lang="en-US" dirty="0"/>
          </a:p>
        </p:txBody>
      </p:sp>
      <p:sp>
        <p:nvSpPr>
          <p:cNvPr id="5" name="Footer Placeholder 4"/>
          <p:cNvSpPr>
            <a:spLocks noGrp="1"/>
          </p:cNvSpPr>
          <p:nvPr>
            <p:ph type="ftr" sz="quarter" idx="11"/>
          </p:nvPr>
        </p:nvSpPr>
        <p:spPr/>
        <p:txBody>
          <a:bodyPr/>
          <a:lstStyle/>
          <a:p>
            <a:r>
              <a:rPr lang="en-US" dirty="0" smtClean="0"/>
              <a:t>EECT 112-50C</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4104772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55730" y="652850"/>
            <a:ext cx="9144000" cy="1143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1981200" y="631568"/>
            <a:ext cx="8229600" cy="554682"/>
          </a:xfrm>
        </p:spPr>
        <p:txBody>
          <a:bodyPr>
            <a:normAutofit fontScale="90000"/>
          </a:bodyPr>
          <a:lstStyle/>
          <a:p>
            <a:r>
              <a:rPr lang="en-US" dirty="0" smtClean="0"/>
              <a:t/>
            </a:r>
            <a:br>
              <a:rPr lang="en-US" dirty="0" smtClean="0"/>
            </a:br>
            <a:r>
              <a:rPr lang="en-US" dirty="0" smtClean="0"/>
              <a:t> Nand Alternative</a:t>
            </a:r>
            <a:endParaRPr lang="en-US" dirty="0"/>
          </a:p>
        </p:txBody>
      </p:sp>
      <p:sp>
        <p:nvSpPr>
          <p:cNvPr id="6" name="TextBox 5"/>
          <p:cNvSpPr txBox="1"/>
          <p:nvPr/>
        </p:nvSpPr>
        <p:spPr>
          <a:xfrm>
            <a:off x="1524000" y="1293168"/>
            <a:ext cx="1524000" cy="369332"/>
          </a:xfrm>
          <a:prstGeom prst="rect">
            <a:avLst/>
          </a:prstGeom>
          <a:solidFill>
            <a:schemeClr val="accent6">
              <a:lumMod val="75000"/>
            </a:schemeClr>
          </a:solidFill>
          <a:ln>
            <a:solidFill>
              <a:schemeClr val="tx1"/>
            </a:solidFill>
          </a:ln>
        </p:spPr>
        <p:txBody>
          <a:bodyPr wrap="square" rtlCol="0">
            <a:spAutoFit/>
          </a:bodyPr>
          <a:lstStyle/>
          <a:p>
            <a:r>
              <a:rPr lang="en-US" dirty="0"/>
              <a:t> Schematics:</a:t>
            </a:r>
          </a:p>
        </p:txBody>
      </p:sp>
      <p:pic>
        <p:nvPicPr>
          <p:cNvPr id="4098" name="Picture 2" descr="E:\Engineering\2014 Fall\Digital Fundamentals\Lab 2\alternate gates week 5.PNG"/>
          <p:cNvPicPr>
            <a:picLocks noChangeAspect="1" noChangeArrowheads="1"/>
          </p:cNvPicPr>
          <p:nvPr/>
        </p:nvPicPr>
        <p:blipFill>
          <a:blip r:embed="rId3" cstate="print"/>
          <a:srcRect/>
          <a:stretch>
            <a:fillRect/>
          </a:stretch>
        </p:blipFill>
        <p:spPr bwMode="auto">
          <a:xfrm>
            <a:off x="3342427" y="1930400"/>
            <a:ext cx="5583345" cy="4191000"/>
          </a:xfrm>
          <a:prstGeom prst="rect">
            <a:avLst/>
          </a:prstGeom>
          <a:noFill/>
        </p:spPr>
      </p:pic>
      <p:sp>
        <p:nvSpPr>
          <p:cNvPr id="7" name="TextBox 6"/>
          <p:cNvSpPr txBox="1"/>
          <p:nvPr/>
        </p:nvSpPr>
        <p:spPr>
          <a:xfrm>
            <a:off x="2123227" y="1856601"/>
            <a:ext cx="914400" cy="276999"/>
          </a:xfrm>
          <a:prstGeom prst="rect">
            <a:avLst/>
          </a:prstGeom>
          <a:solidFill>
            <a:srgbClr val="9FEB53"/>
          </a:solidFill>
        </p:spPr>
        <p:txBody>
          <a:bodyPr wrap="square" rtlCol="0">
            <a:spAutoFit/>
          </a:bodyPr>
          <a:lstStyle/>
          <a:p>
            <a:r>
              <a:rPr lang="en-US" sz="1200" dirty="0"/>
              <a:t>Resistors</a:t>
            </a:r>
          </a:p>
        </p:txBody>
      </p:sp>
      <p:cxnSp>
        <p:nvCxnSpPr>
          <p:cNvPr id="8" name="Straight Arrow Connector 7"/>
          <p:cNvCxnSpPr/>
          <p:nvPr/>
        </p:nvCxnSpPr>
        <p:spPr>
          <a:xfrm>
            <a:off x="3124200" y="1905000"/>
            <a:ext cx="9906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24200" y="1905000"/>
            <a:ext cx="14478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1905000"/>
            <a:ext cx="1981200" cy="990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124200" y="1905000"/>
            <a:ext cx="25146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438400" y="3124201"/>
            <a:ext cx="914400" cy="276999"/>
          </a:xfrm>
          <a:prstGeom prst="rect">
            <a:avLst/>
          </a:prstGeom>
          <a:solidFill>
            <a:srgbClr val="9FEB53"/>
          </a:solidFill>
        </p:spPr>
        <p:txBody>
          <a:bodyPr wrap="square" rtlCol="0">
            <a:spAutoFit/>
          </a:bodyPr>
          <a:lstStyle/>
          <a:p>
            <a:r>
              <a:rPr lang="en-US" sz="1200" dirty="0"/>
              <a:t>Switches</a:t>
            </a:r>
          </a:p>
        </p:txBody>
      </p:sp>
      <p:cxnSp>
        <p:nvCxnSpPr>
          <p:cNvPr id="17" name="Straight Arrow Connector 16"/>
          <p:cNvCxnSpPr/>
          <p:nvPr/>
        </p:nvCxnSpPr>
        <p:spPr>
          <a:xfrm>
            <a:off x="3352800" y="3429000"/>
            <a:ext cx="7620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352800" y="3429000"/>
            <a:ext cx="1295400" cy="609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352800" y="3429000"/>
            <a:ext cx="17526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352800" y="3429000"/>
            <a:ext cx="22860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153400" y="1524001"/>
            <a:ext cx="914400" cy="276999"/>
          </a:xfrm>
          <a:prstGeom prst="rect">
            <a:avLst/>
          </a:prstGeom>
          <a:solidFill>
            <a:srgbClr val="9FEB53"/>
          </a:solidFill>
        </p:spPr>
        <p:txBody>
          <a:bodyPr wrap="square" rtlCol="0">
            <a:spAutoFit/>
          </a:bodyPr>
          <a:lstStyle/>
          <a:p>
            <a:r>
              <a:rPr lang="en-US" sz="1200" dirty="0"/>
              <a:t>Nand Gates</a:t>
            </a:r>
          </a:p>
        </p:txBody>
      </p:sp>
      <p:cxnSp>
        <p:nvCxnSpPr>
          <p:cNvPr id="29" name="Straight Arrow Connector 28"/>
          <p:cNvCxnSpPr/>
          <p:nvPr/>
        </p:nvCxnSpPr>
        <p:spPr>
          <a:xfrm>
            <a:off x="8153400" y="1752600"/>
            <a:ext cx="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7467600" y="1752600"/>
            <a:ext cx="6858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6858000" y="1752600"/>
            <a:ext cx="1295400" cy="1066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6781800" y="1752600"/>
            <a:ext cx="1371600" cy="609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676900" y="5968309"/>
            <a:ext cx="914400" cy="276999"/>
          </a:xfrm>
          <a:prstGeom prst="rect">
            <a:avLst/>
          </a:prstGeom>
          <a:solidFill>
            <a:srgbClr val="9FEB53"/>
          </a:solidFill>
        </p:spPr>
        <p:txBody>
          <a:bodyPr wrap="square" rtlCol="0">
            <a:spAutoFit/>
          </a:bodyPr>
          <a:lstStyle/>
          <a:p>
            <a:r>
              <a:rPr lang="en-US" sz="1200" dirty="0"/>
              <a:t>Not Gates</a:t>
            </a:r>
          </a:p>
        </p:txBody>
      </p:sp>
      <p:cxnSp>
        <p:nvCxnSpPr>
          <p:cNvPr id="41" name="Straight Arrow Connector 40"/>
          <p:cNvCxnSpPr/>
          <p:nvPr/>
        </p:nvCxnSpPr>
        <p:spPr>
          <a:xfrm flipV="1">
            <a:off x="6553200" y="5334000"/>
            <a:ext cx="3048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6553200" y="4876800"/>
            <a:ext cx="381000" cy="1371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553200" y="4419600"/>
            <a:ext cx="381000" cy="1828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6553200" y="4038600"/>
            <a:ext cx="381000" cy="2209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211047" y="5950801"/>
            <a:ext cx="914400" cy="276999"/>
          </a:xfrm>
          <a:prstGeom prst="rect">
            <a:avLst/>
          </a:prstGeom>
          <a:solidFill>
            <a:srgbClr val="9FEB53"/>
          </a:solidFill>
        </p:spPr>
        <p:txBody>
          <a:bodyPr wrap="square" rtlCol="0">
            <a:spAutoFit/>
          </a:bodyPr>
          <a:lstStyle/>
          <a:p>
            <a:r>
              <a:rPr lang="en-US" sz="1200" dirty="0"/>
              <a:t>Or Gates</a:t>
            </a:r>
          </a:p>
        </p:txBody>
      </p:sp>
      <p:cxnSp>
        <p:nvCxnSpPr>
          <p:cNvPr id="50" name="Straight Arrow Connector 49"/>
          <p:cNvCxnSpPr/>
          <p:nvPr/>
        </p:nvCxnSpPr>
        <p:spPr>
          <a:xfrm flipH="1" flipV="1">
            <a:off x="7543800" y="4267200"/>
            <a:ext cx="457200" cy="1981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flipV="1">
            <a:off x="7543800" y="5181600"/>
            <a:ext cx="457200" cy="1066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8305800" y="4724400"/>
            <a:ext cx="304800" cy="1524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9372600" y="3733801"/>
            <a:ext cx="914400" cy="276999"/>
          </a:xfrm>
          <a:prstGeom prst="rect">
            <a:avLst/>
          </a:prstGeom>
          <a:solidFill>
            <a:srgbClr val="9FEB53"/>
          </a:solidFill>
        </p:spPr>
        <p:txBody>
          <a:bodyPr wrap="square" rtlCol="0">
            <a:spAutoFit/>
          </a:bodyPr>
          <a:lstStyle/>
          <a:p>
            <a:r>
              <a:rPr lang="en-US" sz="1200" dirty="0"/>
              <a:t>LED Lights</a:t>
            </a:r>
          </a:p>
        </p:txBody>
      </p:sp>
      <p:sp>
        <p:nvSpPr>
          <p:cNvPr id="58" name="TextBox 57"/>
          <p:cNvSpPr txBox="1"/>
          <p:nvPr/>
        </p:nvSpPr>
        <p:spPr>
          <a:xfrm>
            <a:off x="8622368" y="5948751"/>
            <a:ext cx="914400" cy="276999"/>
          </a:xfrm>
          <a:prstGeom prst="rect">
            <a:avLst/>
          </a:prstGeom>
          <a:solidFill>
            <a:srgbClr val="9FEB53"/>
          </a:solidFill>
        </p:spPr>
        <p:txBody>
          <a:bodyPr wrap="square" rtlCol="0">
            <a:spAutoFit/>
          </a:bodyPr>
          <a:lstStyle/>
          <a:p>
            <a:r>
              <a:rPr lang="en-US" sz="1200" dirty="0"/>
              <a:t>And Gate</a:t>
            </a:r>
          </a:p>
        </p:txBody>
      </p:sp>
      <p:cxnSp>
        <p:nvCxnSpPr>
          <p:cNvPr id="59" name="Straight Arrow Connector 58"/>
          <p:cNvCxnSpPr/>
          <p:nvPr/>
        </p:nvCxnSpPr>
        <p:spPr>
          <a:xfrm flipH="1" flipV="1">
            <a:off x="8763000" y="2895600"/>
            <a:ext cx="6096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8686800" y="3733800"/>
            <a:ext cx="685800" cy="1828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5486400" y="1447800"/>
            <a:ext cx="1219200" cy="369332"/>
          </a:xfrm>
          <a:prstGeom prst="rect">
            <a:avLst/>
          </a:prstGeom>
          <a:noFill/>
          <a:ln>
            <a:solidFill>
              <a:schemeClr val="tx1"/>
            </a:solidFill>
          </a:ln>
        </p:spPr>
        <p:txBody>
          <a:bodyPr wrap="square" rtlCol="0">
            <a:spAutoFit/>
          </a:bodyPr>
          <a:lstStyle/>
          <a:p>
            <a:r>
              <a:rPr lang="en-US" dirty="0"/>
              <a:t>Multisim</a:t>
            </a:r>
          </a:p>
        </p:txBody>
      </p:sp>
      <p:sp>
        <p:nvSpPr>
          <p:cNvPr id="2" name="Date Placeholder 1"/>
          <p:cNvSpPr>
            <a:spLocks noGrp="1"/>
          </p:cNvSpPr>
          <p:nvPr>
            <p:ph type="dt" sz="half" idx="10"/>
          </p:nvPr>
        </p:nvSpPr>
        <p:spPr/>
        <p:txBody>
          <a:bodyPr/>
          <a:lstStyle/>
          <a:p>
            <a:fld id="{5A721A43-7408-4353-BEDA-0DADF296E320}" type="datetime1">
              <a:rPr lang="en-US" smtClean="0"/>
              <a:t>5/5/2016</a:t>
            </a:fld>
            <a:endParaRPr lang="en-US" dirty="0"/>
          </a:p>
        </p:txBody>
      </p:sp>
      <p:sp>
        <p:nvSpPr>
          <p:cNvPr id="3" name="Footer Placeholder 2"/>
          <p:cNvSpPr>
            <a:spLocks noGrp="1"/>
          </p:cNvSpPr>
          <p:nvPr>
            <p:ph type="ftr" sz="quarter" idx="11"/>
          </p:nvPr>
        </p:nvSpPr>
        <p:spPr/>
        <p:txBody>
          <a:bodyPr/>
          <a:lstStyle/>
          <a:p>
            <a:r>
              <a:rPr lang="en-US" dirty="0" smtClean="0"/>
              <a:t>EECT 112-50C</a:t>
            </a:r>
            <a:endParaRPr lang="en-US" dirty="0"/>
          </a:p>
        </p:txBody>
      </p:sp>
      <p:sp>
        <p:nvSpPr>
          <p:cNvPr id="9" name="Slide Number Placeholder 8"/>
          <p:cNvSpPr>
            <a:spLocks noGrp="1"/>
          </p:cNvSpPr>
          <p:nvPr>
            <p:ph type="sldNum" sz="quarter" idx="12"/>
          </p:nvPr>
        </p:nvSpPr>
        <p:spPr/>
        <p:txBody>
          <a:bodyPr/>
          <a:lstStyle/>
          <a:p>
            <a:fld id="{E97799C9-84D9-46D2-A11E-BCF8A720529D}" type="slidenum">
              <a:rPr lang="en-US" smtClean="0"/>
              <a:t>10</a:t>
            </a:fld>
            <a:endParaRPr lang="en-US" dirty="0"/>
          </a:p>
        </p:txBody>
      </p:sp>
    </p:spTree>
    <p:extLst>
      <p:ext uri="{BB962C8B-B14F-4D97-AF65-F5344CB8AC3E}">
        <p14:creationId xmlns:p14="http://schemas.microsoft.com/office/powerpoint/2010/main" val="3426106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fontScale="90000"/>
          </a:bodyPr>
          <a:lstStyle/>
          <a:p>
            <a:r>
              <a:rPr lang="en-US" dirty="0" smtClean="0"/>
              <a:t>Lab -4</a:t>
            </a:r>
            <a:br>
              <a:rPr lang="en-US" dirty="0" smtClean="0"/>
            </a:br>
            <a:r>
              <a:rPr lang="en-US" dirty="0" smtClean="0"/>
              <a:t>Car-Alarm</a:t>
            </a:r>
            <a:endParaRPr lang="en-US" dirty="0"/>
          </a:p>
        </p:txBody>
      </p:sp>
      <p:sp>
        <p:nvSpPr>
          <p:cNvPr id="3" name="Date Placeholder 2"/>
          <p:cNvSpPr>
            <a:spLocks noGrp="1"/>
          </p:cNvSpPr>
          <p:nvPr>
            <p:ph type="dt" sz="half" idx="10"/>
          </p:nvPr>
        </p:nvSpPr>
        <p:spPr/>
        <p:txBody>
          <a:bodyPr/>
          <a:lstStyle/>
          <a:p>
            <a:fld id="{EEDEE0BA-204A-4AC9-83FB-55D24AE0BF50}" type="datetime1">
              <a:rPr lang="en-US" smtClean="0"/>
              <a:t>5/5/2016</a:t>
            </a:fld>
            <a:endParaRPr lang="en-US" dirty="0"/>
          </a:p>
        </p:txBody>
      </p:sp>
      <p:sp>
        <p:nvSpPr>
          <p:cNvPr id="4" name="Footer Placeholder 3"/>
          <p:cNvSpPr>
            <a:spLocks noGrp="1"/>
          </p:cNvSpPr>
          <p:nvPr>
            <p:ph type="ftr" sz="quarter" idx="11"/>
          </p:nvPr>
        </p:nvSpPr>
        <p:spPr/>
        <p:txBody>
          <a:bodyPr/>
          <a:lstStyle/>
          <a:p>
            <a:r>
              <a:rPr lang="en-US" dirty="0" smtClean="0"/>
              <a:t>EECT 112-50C</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11</a:t>
            </a:fld>
            <a:endParaRPr lang="en-US" dirty="0"/>
          </a:p>
        </p:txBody>
      </p:sp>
      <p:sp>
        <p:nvSpPr>
          <p:cNvPr id="11" name="TextBox 10"/>
          <p:cNvSpPr txBox="1"/>
          <p:nvPr/>
        </p:nvSpPr>
        <p:spPr>
          <a:xfrm>
            <a:off x="1295401" y="2285999"/>
            <a:ext cx="2514600" cy="2585323"/>
          </a:xfrm>
          <a:prstGeom prst="rect">
            <a:avLst/>
          </a:prstGeom>
          <a:solidFill>
            <a:srgbClr val="9FEB53"/>
          </a:solidFill>
          <a:ln>
            <a:solidFill>
              <a:schemeClr val="tx1"/>
            </a:solidFill>
          </a:ln>
        </p:spPr>
        <p:txBody>
          <a:bodyPr wrap="square" rtlCol="0">
            <a:spAutoFit/>
          </a:bodyPr>
          <a:lstStyle/>
          <a:p>
            <a:r>
              <a:rPr lang="en-US" dirty="0" smtClean="0"/>
              <a:t>Equipment</a:t>
            </a:r>
            <a:r>
              <a:rPr lang="en-US" dirty="0" smtClean="0"/>
              <a:t>:</a:t>
            </a:r>
            <a:endParaRPr lang="en-US" dirty="0" smtClean="0"/>
          </a:p>
          <a:p>
            <a:r>
              <a:rPr lang="en-US" dirty="0"/>
              <a:t> 	</a:t>
            </a:r>
            <a:r>
              <a:rPr lang="en-US" dirty="0" smtClean="0"/>
              <a:t>SN: 14C6E29</a:t>
            </a:r>
          </a:p>
          <a:p>
            <a:r>
              <a:rPr lang="en-US" dirty="0" smtClean="0"/>
              <a:t>-AND Gate</a:t>
            </a:r>
          </a:p>
          <a:p>
            <a:r>
              <a:rPr lang="en-US" dirty="0" smtClean="0"/>
              <a:t>	Chip: 74LS08D</a:t>
            </a:r>
          </a:p>
          <a:p>
            <a:pPr>
              <a:buFontTx/>
              <a:buChar char="-"/>
            </a:pPr>
            <a:r>
              <a:rPr lang="en-US" dirty="0" smtClean="0"/>
              <a:t>OR Gate</a:t>
            </a:r>
          </a:p>
          <a:p>
            <a:r>
              <a:rPr lang="en-US" dirty="0"/>
              <a:t>	</a:t>
            </a:r>
            <a:r>
              <a:rPr lang="en-US" dirty="0" smtClean="0"/>
              <a:t>Chip: 74LS32D</a:t>
            </a:r>
          </a:p>
          <a:p>
            <a:r>
              <a:rPr lang="en-US" dirty="0" smtClean="0"/>
              <a:t>-Miscellaneous Wire </a:t>
            </a:r>
          </a:p>
          <a:p>
            <a:endParaRPr lang="en-US" dirty="0" smtClean="0"/>
          </a:p>
          <a:p>
            <a:r>
              <a:rPr lang="en-US" dirty="0"/>
              <a:t>	</a:t>
            </a:r>
            <a:endParaRPr lang="en-US" dirty="0" smtClean="0"/>
          </a:p>
        </p:txBody>
      </p:sp>
      <p:sp>
        <p:nvSpPr>
          <p:cNvPr id="13" name="Rectangle 12"/>
          <p:cNvSpPr/>
          <p:nvPr/>
        </p:nvSpPr>
        <p:spPr>
          <a:xfrm>
            <a:off x="3983182" y="2506513"/>
            <a:ext cx="6096000" cy="646331"/>
          </a:xfrm>
          <a:prstGeom prst="rect">
            <a:avLst/>
          </a:prstGeom>
        </p:spPr>
        <p:txBody>
          <a:bodyPr>
            <a:spAutoFit/>
          </a:bodyPr>
          <a:lstStyle/>
          <a:p>
            <a:pPr marL="285750" indent="-285750">
              <a:buClr>
                <a:schemeClr val="accent1"/>
              </a:buClr>
              <a:buFont typeface="Wingdings" panose="05000000000000000000" pitchFamily="2" charset="2"/>
              <a:buChar char="Ø"/>
            </a:pPr>
            <a:r>
              <a:rPr lang="en-US" dirty="0"/>
              <a:t>Objective: To build a functioning logic circuit given the inputs and desired outputs</a:t>
            </a:r>
          </a:p>
        </p:txBody>
      </p:sp>
      <p:sp>
        <p:nvSpPr>
          <p:cNvPr id="14" name="Rectangle 13"/>
          <p:cNvSpPr/>
          <p:nvPr/>
        </p:nvSpPr>
        <p:spPr>
          <a:xfrm>
            <a:off x="3997037" y="3096359"/>
            <a:ext cx="6096000" cy="1200329"/>
          </a:xfrm>
          <a:prstGeom prst="rect">
            <a:avLst/>
          </a:prstGeom>
        </p:spPr>
        <p:txBody>
          <a:bodyPr>
            <a:spAutoFit/>
          </a:bodyPr>
          <a:lstStyle/>
          <a:p>
            <a:pPr marL="285750" indent="-285750">
              <a:buClr>
                <a:schemeClr val="accent1"/>
              </a:buClr>
              <a:buFont typeface="Wingdings" panose="05000000000000000000" pitchFamily="2" charset="2"/>
              <a:buChar char="Ø"/>
            </a:pPr>
            <a:r>
              <a:rPr lang="en-US" dirty="0"/>
              <a:t>Background: The diagram below was given. The desired outputs were when the door was open and the ignition was on, when the door was open and the lights were on, and when the ignition was off and the lights were on</a:t>
            </a:r>
          </a:p>
        </p:txBody>
      </p:sp>
      <p:pic>
        <p:nvPicPr>
          <p:cNvPr id="15" name="Picture 3" descr="E:\Engineering\2014 Fall\Digital Fundamentals\mid term\xid-51554834_1.jpg"/>
          <p:cNvPicPr>
            <a:picLocks noChangeAspect="1" noChangeArrowheads="1"/>
          </p:cNvPicPr>
          <p:nvPr/>
        </p:nvPicPr>
        <p:blipFill>
          <a:blip r:embed="rId2" cstate="print"/>
          <a:srcRect/>
          <a:stretch>
            <a:fillRect/>
          </a:stretch>
        </p:blipFill>
        <p:spPr bwMode="auto">
          <a:xfrm>
            <a:off x="4530437" y="4205380"/>
            <a:ext cx="2514600" cy="2002722"/>
          </a:xfrm>
          <a:prstGeom prst="rect">
            <a:avLst/>
          </a:prstGeom>
          <a:noFill/>
        </p:spPr>
      </p:pic>
    </p:spTree>
    <p:extLst>
      <p:ext uri="{BB962C8B-B14F-4D97-AF65-F5344CB8AC3E}">
        <p14:creationId xmlns:p14="http://schemas.microsoft.com/office/powerpoint/2010/main" val="2901167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5905500" y="723900"/>
            <a:ext cx="4800600" cy="556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2" descr="E:\Engineering\2014 Fall\Digital Fundamentals\mid term\Capture.JPG"/>
          <p:cNvPicPr>
            <a:picLocks noChangeAspect="1" noChangeArrowheads="1"/>
          </p:cNvPicPr>
          <p:nvPr/>
        </p:nvPicPr>
        <p:blipFill>
          <a:blip r:embed="rId3" cstate="print"/>
          <a:srcRect/>
          <a:stretch>
            <a:fillRect/>
          </a:stretch>
        </p:blipFill>
        <p:spPr bwMode="auto">
          <a:xfrm>
            <a:off x="6642951" y="2195512"/>
            <a:ext cx="3246035" cy="3686175"/>
          </a:xfrm>
          <a:prstGeom prst="rect">
            <a:avLst/>
          </a:prstGeom>
          <a:noFill/>
        </p:spPr>
      </p:pic>
      <p:sp>
        <p:nvSpPr>
          <p:cNvPr id="7" name="TextBox 6"/>
          <p:cNvSpPr txBox="1"/>
          <p:nvPr/>
        </p:nvSpPr>
        <p:spPr>
          <a:xfrm>
            <a:off x="5900153" y="1576295"/>
            <a:ext cx="914400" cy="276999"/>
          </a:xfrm>
          <a:prstGeom prst="rect">
            <a:avLst/>
          </a:prstGeom>
          <a:solidFill>
            <a:srgbClr val="9FEB53"/>
          </a:solidFill>
        </p:spPr>
        <p:txBody>
          <a:bodyPr wrap="square" rtlCol="0">
            <a:spAutoFit/>
          </a:bodyPr>
          <a:lstStyle/>
          <a:p>
            <a:r>
              <a:rPr lang="en-US" sz="1200" dirty="0"/>
              <a:t>Light Input</a:t>
            </a:r>
            <a:endParaRPr lang="en-US" sz="1200" dirty="0"/>
          </a:p>
        </p:txBody>
      </p:sp>
      <p:sp>
        <p:nvSpPr>
          <p:cNvPr id="8" name="TextBox 7"/>
          <p:cNvSpPr txBox="1"/>
          <p:nvPr/>
        </p:nvSpPr>
        <p:spPr>
          <a:xfrm>
            <a:off x="6283036" y="1219496"/>
            <a:ext cx="1066800" cy="276999"/>
          </a:xfrm>
          <a:prstGeom prst="rect">
            <a:avLst/>
          </a:prstGeom>
          <a:solidFill>
            <a:srgbClr val="9FEB53"/>
          </a:solidFill>
        </p:spPr>
        <p:txBody>
          <a:bodyPr wrap="square" rtlCol="0">
            <a:spAutoFit/>
          </a:bodyPr>
          <a:lstStyle/>
          <a:p>
            <a:r>
              <a:rPr lang="en-US" sz="1200" dirty="0"/>
              <a:t>Ignition Input</a:t>
            </a:r>
            <a:endParaRPr lang="en-US" sz="1200" dirty="0"/>
          </a:p>
        </p:txBody>
      </p:sp>
      <p:sp>
        <p:nvSpPr>
          <p:cNvPr id="9" name="TextBox 8"/>
          <p:cNvSpPr txBox="1"/>
          <p:nvPr/>
        </p:nvSpPr>
        <p:spPr>
          <a:xfrm>
            <a:off x="7696200" y="1684610"/>
            <a:ext cx="914400" cy="276999"/>
          </a:xfrm>
          <a:prstGeom prst="rect">
            <a:avLst/>
          </a:prstGeom>
          <a:solidFill>
            <a:srgbClr val="9FEB53"/>
          </a:solidFill>
        </p:spPr>
        <p:txBody>
          <a:bodyPr wrap="square" rtlCol="0">
            <a:spAutoFit/>
          </a:bodyPr>
          <a:lstStyle/>
          <a:p>
            <a:r>
              <a:rPr lang="en-US" sz="1200" dirty="0"/>
              <a:t>Door Input</a:t>
            </a:r>
            <a:endParaRPr lang="en-US" sz="1200" dirty="0"/>
          </a:p>
        </p:txBody>
      </p:sp>
      <p:cxnSp>
        <p:nvCxnSpPr>
          <p:cNvPr id="11" name="Straight Arrow Connector 10"/>
          <p:cNvCxnSpPr/>
          <p:nvPr/>
        </p:nvCxnSpPr>
        <p:spPr>
          <a:xfrm>
            <a:off x="6432125" y="1694138"/>
            <a:ext cx="609600" cy="94220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086600" y="1373833"/>
            <a:ext cx="152400" cy="1219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7429500" y="2019301"/>
            <a:ext cx="4572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075335" y="1716079"/>
            <a:ext cx="1600200" cy="461665"/>
          </a:xfrm>
          <a:prstGeom prst="rect">
            <a:avLst/>
          </a:prstGeom>
          <a:solidFill>
            <a:srgbClr val="9FEB53"/>
          </a:solidFill>
        </p:spPr>
        <p:txBody>
          <a:bodyPr wrap="square" rtlCol="0">
            <a:spAutoFit/>
          </a:bodyPr>
          <a:lstStyle/>
          <a:p>
            <a:r>
              <a:rPr lang="en-US" sz="1200" dirty="0"/>
              <a:t>LED representing car alarm</a:t>
            </a:r>
            <a:endParaRPr lang="en-US" sz="1200" dirty="0"/>
          </a:p>
        </p:txBody>
      </p:sp>
      <p:cxnSp>
        <p:nvCxnSpPr>
          <p:cNvPr id="17" name="Straight Arrow Connector 16"/>
          <p:cNvCxnSpPr/>
          <p:nvPr/>
        </p:nvCxnSpPr>
        <p:spPr>
          <a:xfrm flipH="1">
            <a:off x="9182100" y="2231047"/>
            <a:ext cx="533400" cy="1295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219200" y="773668"/>
            <a:ext cx="1524000" cy="369332"/>
          </a:xfrm>
          <a:prstGeom prst="rect">
            <a:avLst/>
          </a:prstGeom>
          <a:solidFill>
            <a:srgbClr val="92D050"/>
          </a:solidFill>
          <a:ln>
            <a:solidFill>
              <a:schemeClr val="tx1"/>
            </a:solidFill>
          </a:ln>
        </p:spPr>
        <p:txBody>
          <a:bodyPr wrap="square" rtlCol="0">
            <a:spAutoFit/>
          </a:bodyPr>
          <a:lstStyle/>
          <a:p>
            <a:r>
              <a:rPr lang="en-US" dirty="0"/>
              <a:t> Schematics:</a:t>
            </a:r>
            <a:endParaRPr lang="en-US" dirty="0"/>
          </a:p>
        </p:txBody>
      </p:sp>
      <p:sp>
        <p:nvSpPr>
          <p:cNvPr id="24" name="TextBox 23"/>
          <p:cNvSpPr txBox="1"/>
          <p:nvPr/>
        </p:nvSpPr>
        <p:spPr>
          <a:xfrm>
            <a:off x="3150997" y="5271270"/>
            <a:ext cx="1410612" cy="369332"/>
          </a:xfrm>
          <a:prstGeom prst="rect">
            <a:avLst/>
          </a:prstGeom>
          <a:solidFill>
            <a:srgbClr val="92D050"/>
          </a:solidFill>
          <a:ln>
            <a:solidFill>
              <a:schemeClr val="tx1"/>
            </a:solidFill>
          </a:ln>
        </p:spPr>
        <p:txBody>
          <a:bodyPr wrap="square" rtlCol="0">
            <a:spAutoFit/>
          </a:bodyPr>
          <a:lstStyle/>
          <a:p>
            <a:r>
              <a:rPr lang="en-US" dirty="0"/>
              <a:t> X = (ID)+L</a:t>
            </a:r>
            <a:endParaRPr lang="en-US" dirty="0"/>
          </a:p>
        </p:txBody>
      </p:sp>
      <p:sp>
        <p:nvSpPr>
          <p:cNvPr id="25" name="TextBox 24"/>
          <p:cNvSpPr txBox="1"/>
          <p:nvPr/>
        </p:nvSpPr>
        <p:spPr>
          <a:xfrm>
            <a:off x="7696200" y="915586"/>
            <a:ext cx="1219200" cy="369332"/>
          </a:xfrm>
          <a:prstGeom prst="rect">
            <a:avLst/>
          </a:prstGeom>
          <a:solidFill>
            <a:srgbClr val="92D050"/>
          </a:solidFill>
          <a:ln>
            <a:solidFill>
              <a:schemeClr val="tx1"/>
            </a:solidFill>
          </a:ln>
        </p:spPr>
        <p:txBody>
          <a:bodyPr wrap="square" rtlCol="0">
            <a:spAutoFit/>
          </a:bodyPr>
          <a:lstStyle/>
          <a:p>
            <a:r>
              <a:rPr lang="en-US" dirty="0"/>
              <a:t>Multisim</a:t>
            </a:r>
            <a:endParaRPr lang="en-US" dirty="0"/>
          </a:p>
        </p:txBody>
      </p:sp>
      <p:graphicFrame>
        <p:nvGraphicFramePr>
          <p:cNvPr id="18" name="Table 17"/>
          <p:cNvGraphicFramePr>
            <a:graphicFrameLocks noGrp="1"/>
          </p:cNvGraphicFramePr>
          <p:nvPr>
            <p:extLst>
              <p:ext uri="{D42A27DB-BD31-4B8C-83A1-F6EECF244321}">
                <p14:modId xmlns:p14="http://schemas.microsoft.com/office/powerpoint/2010/main" val="2897503749"/>
              </p:ext>
            </p:extLst>
          </p:nvPr>
        </p:nvGraphicFramePr>
        <p:xfrm>
          <a:off x="3048001" y="1790701"/>
          <a:ext cx="1295401" cy="2603132"/>
        </p:xfrm>
        <a:graphic>
          <a:graphicData uri="http://schemas.openxmlformats.org/drawingml/2006/table">
            <a:tbl>
              <a:tblPr/>
              <a:tblGrid>
                <a:gridCol w="278451"/>
                <a:gridCol w="278451"/>
                <a:gridCol w="278451"/>
                <a:gridCol w="460048"/>
              </a:tblGrid>
              <a:tr h="287904">
                <a:tc>
                  <a:txBody>
                    <a:bodyPr/>
                    <a:lstStyle/>
                    <a:p>
                      <a:pPr algn="ctr" fontAlgn="b"/>
                      <a:r>
                        <a:rPr lang="en-US" sz="1100" b="0" i="0" u="none" strike="noStrike" dirty="0">
                          <a:solidFill>
                            <a:srgbClr val="000000"/>
                          </a:solidFill>
                          <a:latin typeface="Calibri"/>
                        </a:rPr>
                        <a:t>L</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latin typeface="Calibri"/>
                        </a:rPr>
                        <a:t>D</a:t>
                      </a:r>
                      <a:endParaRPr lang="en-US" sz="1100" b="0" i="0" u="none" strike="noStrike" dirty="0">
                        <a:solidFill>
                          <a:srgbClr val="000000"/>
                        </a:solidFill>
                        <a:latin typeface="Calibri"/>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latin typeface="Calibri"/>
                        </a:rPr>
                        <a:t>I</a:t>
                      </a:r>
                      <a:endParaRPr lang="en-US" sz="1100" b="0" i="0" u="none" strike="noStrike" dirty="0">
                        <a:solidFill>
                          <a:srgbClr val="000000"/>
                        </a:solidFill>
                        <a:latin typeface="Calibri"/>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latin typeface="Calibri"/>
                        </a:rPr>
                        <a:t> X</a:t>
                      </a:r>
                      <a:endParaRPr lang="en-US" sz="1100" b="0" i="0" u="none" strike="noStrike" dirty="0">
                        <a:solidFill>
                          <a:srgbClr val="000000"/>
                        </a:solidFill>
                        <a:latin typeface="Calibri"/>
                      </a:endParaRP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7904">
                <a:tc>
                  <a:txBody>
                    <a:bodyPr/>
                    <a:lstStyle/>
                    <a:p>
                      <a:pPr algn="ctr" fontAlgn="b"/>
                      <a:r>
                        <a:rPr lang="en-US" sz="1100" b="0" i="0" u="none" strike="noStrike" dirty="0">
                          <a:solidFill>
                            <a:srgbClr val="000000"/>
                          </a:solidFill>
                          <a:latin typeface="Calibri"/>
                        </a:rPr>
                        <a:t>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7904">
                <a:tc>
                  <a:txBody>
                    <a:bodyPr/>
                    <a:lstStyle/>
                    <a:p>
                      <a:pPr algn="ctr" fontAlgn="b"/>
                      <a:r>
                        <a:rPr lang="en-US" sz="1100" b="0" i="0" u="none" strike="noStrike" dirty="0">
                          <a:solidFill>
                            <a:srgbClr val="000000"/>
                          </a:solidFill>
                          <a:latin typeface="Calibri"/>
                        </a:rPr>
                        <a:t>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7904">
                <a:tc>
                  <a:txBody>
                    <a:bodyPr/>
                    <a:lstStyle/>
                    <a:p>
                      <a:pPr algn="ctr" fontAlgn="b"/>
                      <a:r>
                        <a:rPr lang="en-US" sz="1100" b="0" i="0" u="none" strike="noStrike" dirty="0">
                          <a:solidFill>
                            <a:srgbClr val="000000"/>
                          </a:solidFill>
                          <a:latin typeface="Calibri"/>
                        </a:rPr>
                        <a:t>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7904">
                <a:tc>
                  <a:txBody>
                    <a:bodyPr/>
                    <a:lstStyle/>
                    <a:p>
                      <a:pPr algn="ctr" fontAlgn="b"/>
                      <a:r>
                        <a:rPr lang="en-US" sz="1100" b="0" i="0" u="none" strike="noStrike" dirty="0">
                          <a:solidFill>
                            <a:srgbClr val="000000"/>
                          </a:solidFill>
                          <a:latin typeface="Calibri"/>
                        </a:rPr>
                        <a:t>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7904">
                <a:tc>
                  <a:txBody>
                    <a:bodyPr/>
                    <a:lstStyle/>
                    <a:p>
                      <a:pPr algn="ctr" fontAlgn="b"/>
                      <a:r>
                        <a:rPr lang="en-US" sz="1100" b="0" i="0" u="none" strike="noStrike" dirty="0">
                          <a:solidFill>
                            <a:srgbClr val="000000"/>
                          </a:solidFill>
                          <a:latin typeface="Calibri"/>
                        </a:rPr>
                        <a:t>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7904">
                <a:tc>
                  <a:txBody>
                    <a:bodyPr/>
                    <a:lstStyle/>
                    <a:p>
                      <a:pPr algn="ctr" fontAlgn="b"/>
                      <a:r>
                        <a:rPr lang="en-US" sz="1100" b="0" i="0" u="none" strike="noStrike" dirty="0">
                          <a:solidFill>
                            <a:srgbClr val="000000"/>
                          </a:solidFill>
                          <a:latin typeface="Calibri"/>
                        </a:rPr>
                        <a:t>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7904">
                <a:tc>
                  <a:txBody>
                    <a:bodyPr/>
                    <a:lstStyle/>
                    <a:p>
                      <a:pPr algn="ctr" fontAlgn="b"/>
                      <a:r>
                        <a:rPr lang="en-US" sz="1100" b="0" i="0" u="none" strike="noStrike" dirty="0">
                          <a:solidFill>
                            <a:srgbClr val="000000"/>
                          </a:solidFill>
                          <a:latin typeface="Calibri"/>
                        </a:rPr>
                        <a:t>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900">
                <a:tc>
                  <a:txBody>
                    <a:bodyPr/>
                    <a:lstStyle/>
                    <a:p>
                      <a:pPr algn="ctr" fontAlgn="b"/>
                      <a:r>
                        <a:rPr lang="en-US" sz="1100" b="0" i="0" u="none" strike="noStrike" dirty="0">
                          <a:solidFill>
                            <a:srgbClr val="000000"/>
                          </a:solidFill>
                          <a:latin typeface="Calibri"/>
                        </a:rPr>
                        <a:t>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 name="TextBox 19"/>
          <p:cNvSpPr txBox="1"/>
          <p:nvPr/>
        </p:nvSpPr>
        <p:spPr>
          <a:xfrm>
            <a:off x="2857500" y="1284918"/>
            <a:ext cx="1524000" cy="369332"/>
          </a:xfrm>
          <a:prstGeom prst="rect">
            <a:avLst/>
          </a:prstGeom>
          <a:solidFill>
            <a:srgbClr val="92D050"/>
          </a:solidFill>
          <a:ln>
            <a:solidFill>
              <a:schemeClr val="tx1"/>
            </a:solidFill>
          </a:ln>
        </p:spPr>
        <p:txBody>
          <a:bodyPr wrap="square" rtlCol="0">
            <a:spAutoFit/>
          </a:bodyPr>
          <a:lstStyle/>
          <a:p>
            <a:r>
              <a:rPr lang="en-US" dirty="0"/>
              <a:t>Truth Table</a:t>
            </a:r>
            <a:endParaRPr lang="en-US" dirty="0"/>
          </a:p>
        </p:txBody>
      </p:sp>
      <p:sp>
        <p:nvSpPr>
          <p:cNvPr id="21" name="TextBox 20"/>
          <p:cNvSpPr txBox="1"/>
          <p:nvPr/>
        </p:nvSpPr>
        <p:spPr>
          <a:xfrm>
            <a:off x="2828060" y="4535449"/>
            <a:ext cx="1981200" cy="646331"/>
          </a:xfrm>
          <a:prstGeom prst="rect">
            <a:avLst/>
          </a:prstGeom>
          <a:noFill/>
          <a:ln>
            <a:solidFill>
              <a:schemeClr val="tx1"/>
            </a:solidFill>
          </a:ln>
        </p:spPr>
        <p:txBody>
          <a:bodyPr wrap="square" rtlCol="0">
            <a:spAutoFit/>
          </a:bodyPr>
          <a:lstStyle/>
          <a:p>
            <a:r>
              <a:rPr lang="en-US" dirty="0"/>
              <a:t>Equation found from truth table*</a:t>
            </a:r>
            <a:endParaRPr lang="en-US" dirty="0"/>
          </a:p>
        </p:txBody>
      </p:sp>
      <p:sp>
        <p:nvSpPr>
          <p:cNvPr id="22" name="TextBox 21"/>
          <p:cNvSpPr txBox="1"/>
          <p:nvPr/>
        </p:nvSpPr>
        <p:spPr>
          <a:xfrm>
            <a:off x="5848350" y="4544200"/>
            <a:ext cx="914400" cy="276999"/>
          </a:xfrm>
          <a:prstGeom prst="rect">
            <a:avLst/>
          </a:prstGeom>
          <a:solidFill>
            <a:srgbClr val="9FEB53"/>
          </a:solidFill>
        </p:spPr>
        <p:txBody>
          <a:bodyPr wrap="square" rtlCol="0">
            <a:spAutoFit/>
          </a:bodyPr>
          <a:lstStyle/>
          <a:p>
            <a:r>
              <a:rPr lang="en-US" sz="1200" dirty="0"/>
              <a:t>Switches</a:t>
            </a:r>
            <a:endParaRPr lang="en-US" sz="1200" dirty="0"/>
          </a:p>
        </p:txBody>
      </p:sp>
      <p:cxnSp>
        <p:nvCxnSpPr>
          <p:cNvPr id="23" name="Straight Arrow Connector 22"/>
          <p:cNvCxnSpPr/>
          <p:nvPr/>
        </p:nvCxnSpPr>
        <p:spPr>
          <a:xfrm>
            <a:off x="6854232" y="4736069"/>
            <a:ext cx="1524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762750" y="3584765"/>
            <a:ext cx="914400" cy="276999"/>
          </a:xfrm>
          <a:prstGeom prst="rect">
            <a:avLst/>
          </a:prstGeom>
          <a:solidFill>
            <a:srgbClr val="9FEB53"/>
          </a:solidFill>
        </p:spPr>
        <p:txBody>
          <a:bodyPr wrap="square" rtlCol="0">
            <a:spAutoFit/>
          </a:bodyPr>
          <a:lstStyle/>
          <a:p>
            <a:r>
              <a:rPr lang="en-US" sz="1200" dirty="0"/>
              <a:t>And Gate</a:t>
            </a:r>
            <a:endParaRPr lang="en-US" sz="1200" dirty="0"/>
          </a:p>
        </p:txBody>
      </p:sp>
      <p:cxnSp>
        <p:nvCxnSpPr>
          <p:cNvPr id="29" name="Straight Arrow Connector 28"/>
          <p:cNvCxnSpPr/>
          <p:nvPr/>
        </p:nvCxnSpPr>
        <p:spPr>
          <a:xfrm flipV="1">
            <a:off x="7620000" y="3067378"/>
            <a:ext cx="2286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678882" y="3994128"/>
            <a:ext cx="914400" cy="276999"/>
          </a:xfrm>
          <a:prstGeom prst="rect">
            <a:avLst/>
          </a:prstGeom>
          <a:solidFill>
            <a:srgbClr val="9FEB53"/>
          </a:solidFill>
        </p:spPr>
        <p:txBody>
          <a:bodyPr wrap="square" rtlCol="0">
            <a:spAutoFit/>
          </a:bodyPr>
          <a:lstStyle/>
          <a:p>
            <a:r>
              <a:rPr lang="en-US" sz="1200" dirty="0"/>
              <a:t>Or Gate</a:t>
            </a:r>
            <a:endParaRPr lang="en-US" sz="1200" dirty="0"/>
          </a:p>
        </p:txBody>
      </p:sp>
      <p:cxnSp>
        <p:nvCxnSpPr>
          <p:cNvPr id="32" name="Straight Arrow Connector 31"/>
          <p:cNvCxnSpPr/>
          <p:nvPr/>
        </p:nvCxnSpPr>
        <p:spPr>
          <a:xfrm flipV="1">
            <a:off x="8387195" y="3313831"/>
            <a:ext cx="152400" cy="609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513253" y="4393832"/>
            <a:ext cx="914400" cy="276999"/>
          </a:xfrm>
          <a:prstGeom prst="rect">
            <a:avLst/>
          </a:prstGeom>
          <a:solidFill>
            <a:srgbClr val="9FEB53"/>
          </a:solidFill>
        </p:spPr>
        <p:txBody>
          <a:bodyPr wrap="square" rtlCol="0">
            <a:spAutoFit/>
          </a:bodyPr>
          <a:lstStyle/>
          <a:p>
            <a:r>
              <a:rPr lang="en-US" sz="1200" dirty="0"/>
              <a:t>Resistors</a:t>
            </a:r>
            <a:endParaRPr lang="en-US" sz="1200" dirty="0"/>
          </a:p>
        </p:txBody>
      </p:sp>
      <p:cxnSp>
        <p:nvCxnSpPr>
          <p:cNvPr id="35" name="Straight Arrow Connector 34"/>
          <p:cNvCxnSpPr/>
          <p:nvPr/>
        </p:nvCxnSpPr>
        <p:spPr>
          <a:xfrm flipH="1">
            <a:off x="7414369" y="4668115"/>
            <a:ext cx="10668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7658100" y="4691390"/>
            <a:ext cx="7620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7953116" y="4630015"/>
            <a:ext cx="53340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fld id="{F4581A6D-B5E1-4A0D-A2FC-FCDB24C6B085}" type="datetime1">
              <a:rPr lang="en-US" smtClean="0"/>
              <a:t>5/5/2016</a:t>
            </a:fld>
            <a:endParaRPr lang="en-US" dirty="0"/>
          </a:p>
        </p:txBody>
      </p:sp>
      <p:sp>
        <p:nvSpPr>
          <p:cNvPr id="3" name="Footer Placeholder 2"/>
          <p:cNvSpPr>
            <a:spLocks noGrp="1"/>
          </p:cNvSpPr>
          <p:nvPr>
            <p:ph type="ftr" sz="quarter" idx="11"/>
          </p:nvPr>
        </p:nvSpPr>
        <p:spPr/>
        <p:txBody>
          <a:bodyPr/>
          <a:lstStyle/>
          <a:p>
            <a:r>
              <a:rPr lang="en-US" dirty="0" smtClean="0"/>
              <a:t>EECT 112-50C</a:t>
            </a:r>
            <a:endParaRPr lang="en-US" dirty="0"/>
          </a:p>
        </p:txBody>
      </p:sp>
      <p:sp>
        <p:nvSpPr>
          <p:cNvPr id="10" name="Slide Number Placeholder 9"/>
          <p:cNvSpPr>
            <a:spLocks noGrp="1"/>
          </p:cNvSpPr>
          <p:nvPr>
            <p:ph type="sldNum" sz="quarter" idx="12"/>
          </p:nvPr>
        </p:nvSpPr>
        <p:spPr/>
        <p:txBody>
          <a:bodyPr/>
          <a:lstStyle/>
          <a:p>
            <a:fld id="{E97799C9-84D9-46D2-A11E-BCF8A720529D}" type="slidenum">
              <a:rPr lang="en-US" smtClean="0"/>
              <a:t>12</a:t>
            </a:fld>
            <a:endParaRPr lang="en-US" dirty="0"/>
          </a:p>
        </p:txBody>
      </p:sp>
    </p:spTree>
    <p:extLst>
      <p:ext uri="{BB962C8B-B14F-4D97-AF65-F5344CB8AC3E}">
        <p14:creationId xmlns:p14="http://schemas.microsoft.com/office/powerpoint/2010/main" val="1344049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8700" y="1911927"/>
            <a:ext cx="10325100" cy="3740728"/>
          </a:xfrm>
          <a:solidFill>
            <a:schemeClr val="bg1"/>
          </a:solidFill>
        </p:spPr>
        <p:txBody>
          <a:bodyPr>
            <a:normAutofit fontScale="85000" lnSpcReduction="20000"/>
          </a:bodyPr>
          <a:lstStyle/>
          <a:p>
            <a:pPr>
              <a:buFont typeface="Wingdings" panose="05000000000000000000" pitchFamily="2" charset="2"/>
              <a:buChar char="Ø"/>
            </a:pPr>
            <a:r>
              <a:rPr lang="en-US" dirty="0" smtClean="0"/>
              <a:t>Objective</a:t>
            </a:r>
          </a:p>
          <a:p>
            <a:pPr lvl="1">
              <a:buFont typeface="Wingdings" panose="05000000000000000000" pitchFamily="2" charset="2"/>
              <a:buChar char="Ø"/>
            </a:pPr>
            <a:r>
              <a:rPr lang="en-US" dirty="0" smtClean="0"/>
              <a:t>Learning how latches or flip flops works.</a:t>
            </a:r>
          </a:p>
          <a:p>
            <a:pPr lvl="1">
              <a:buFont typeface="Wingdings" panose="05000000000000000000" pitchFamily="2" charset="2"/>
              <a:buChar char="Ø"/>
            </a:pPr>
            <a:endParaRPr lang="en-US" dirty="0" smtClean="0"/>
          </a:p>
          <a:p>
            <a:pPr>
              <a:buFont typeface="Wingdings" panose="05000000000000000000" pitchFamily="2" charset="2"/>
              <a:buChar char="Ø"/>
            </a:pPr>
            <a:r>
              <a:rPr lang="en-US" dirty="0" smtClean="0"/>
              <a:t>Equipment and Material</a:t>
            </a:r>
          </a:p>
          <a:p>
            <a:pPr lvl="2">
              <a:buFont typeface="Wingdings" panose="05000000000000000000" pitchFamily="2" charset="2"/>
              <a:buChar char="Ø"/>
            </a:pPr>
            <a:r>
              <a:rPr lang="en-US" dirty="0" smtClean="0"/>
              <a:t>Breadboard	DMM		    Chips                        Resistors        DIP Switch   LEDS	          	       Brand: GW instek 	   74LS00 (NAND)	     (2) 10k ohm                              2</a:t>
            </a:r>
          </a:p>
          <a:p>
            <a:pPr lvl="2">
              <a:buFont typeface="Wingdings" panose="05000000000000000000" pitchFamily="2" charset="2"/>
              <a:buChar char="Ø"/>
            </a:pPr>
            <a:r>
              <a:rPr lang="en-US" dirty="0" smtClean="0"/>
              <a:t>                       Model </a:t>
            </a:r>
            <a:r>
              <a:rPr lang="en-US" dirty="0"/>
              <a:t>#: </a:t>
            </a:r>
            <a:r>
              <a:rPr lang="en-US" dirty="0" smtClean="0"/>
              <a:t>GDM8245       </a:t>
            </a:r>
            <a:r>
              <a:rPr lang="en-US" dirty="0"/>
              <a:t>		 </a:t>
            </a:r>
          </a:p>
          <a:p>
            <a:pPr lvl="2">
              <a:buFont typeface="Wingdings" panose="05000000000000000000" pitchFamily="2" charset="2"/>
              <a:buChar char="Ø"/>
            </a:pPr>
            <a:r>
              <a:rPr lang="en-US" dirty="0" smtClean="0"/>
              <a:t>                       SN</a:t>
            </a:r>
            <a:r>
              <a:rPr lang="en-US" dirty="0"/>
              <a:t>: </a:t>
            </a:r>
            <a:r>
              <a:rPr lang="en-US" dirty="0" smtClean="0"/>
              <a:t>CL860332	   </a:t>
            </a:r>
          </a:p>
          <a:p>
            <a:pPr lvl="1">
              <a:buFont typeface="Wingdings" panose="05000000000000000000" pitchFamily="2" charset="2"/>
              <a:buChar char="Ø"/>
            </a:pPr>
            <a:r>
              <a:rPr lang="en-US" dirty="0" smtClean="0"/>
              <a:t>						  </a:t>
            </a:r>
            <a:endParaRPr lang="en-US" sz="2000" dirty="0" smtClean="0"/>
          </a:p>
          <a:p>
            <a:pPr>
              <a:buFont typeface="Wingdings" panose="05000000000000000000" pitchFamily="2" charset="2"/>
              <a:buChar char="Ø"/>
            </a:pPr>
            <a:r>
              <a:rPr lang="en-US" dirty="0" smtClean="0"/>
              <a:t>Research and Information</a:t>
            </a:r>
          </a:p>
          <a:p>
            <a:pPr lvl="1">
              <a:buFont typeface="Wingdings" panose="05000000000000000000" pitchFamily="2" charset="2"/>
              <a:buChar char="Ø"/>
            </a:pPr>
            <a:r>
              <a:rPr lang="en-US" sz="2000" dirty="0" smtClean="0"/>
              <a:t>Chapter 5 lecture</a:t>
            </a:r>
          </a:p>
          <a:p>
            <a:pPr marL="457200" lvl="1" indent="0">
              <a:buNone/>
            </a:pPr>
            <a:endParaRPr lang="en-US" sz="2000" dirty="0" smtClean="0"/>
          </a:p>
          <a:p>
            <a:pPr marL="457200" lvl="1" indent="0">
              <a:buNone/>
            </a:pPr>
            <a:endParaRPr lang="en-US" sz="2000" dirty="0" smtClean="0"/>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112-50C</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13</a:t>
            </a:fld>
            <a:endParaRPr lang="en-US" dirty="0"/>
          </a:p>
        </p:txBody>
      </p:sp>
      <p:sp>
        <p:nvSpPr>
          <p:cNvPr id="2" name="Title 1"/>
          <p:cNvSpPr>
            <a:spLocks noGrp="1"/>
          </p:cNvSpPr>
          <p:nvPr>
            <p:ph type="title"/>
          </p:nvPr>
        </p:nvSpPr>
        <p:spPr>
          <a:xfrm>
            <a:off x="838200" y="698501"/>
            <a:ext cx="10515600" cy="918730"/>
          </a:xfrm>
          <a:solidFill>
            <a:srgbClr val="92D050"/>
          </a:solidFill>
        </p:spPr>
        <p:txBody>
          <a:bodyPr>
            <a:normAutofit/>
          </a:bodyPr>
          <a:lstStyle/>
          <a:p>
            <a:pPr algn="ctr"/>
            <a:r>
              <a:rPr lang="en-US" dirty="0"/>
              <a:t>Lab </a:t>
            </a:r>
            <a:r>
              <a:rPr lang="en-US" dirty="0" smtClean="0"/>
              <a:t>5</a:t>
            </a:r>
            <a:r>
              <a:rPr lang="en-US" dirty="0" smtClean="0"/>
              <a:t>- </a:t>
            </a:r>
            <a:r>
              <a:rPr lang="en-US" sz="3600" dirty="0"/>
              <a:t>NAND SR Latch</a:t>
            </a:r>
          </a:p>
        </p:txBody>
      </p:sp>
      <p:sp>
        <p:nvSpPr>
          <p:cNvPr id="6" name="Multiply 5"/>
          <p:cNvSpPr/>
          <p:nvPr/>
        </p:nvSpPr>
        <p:spPr>
          <a:xfrm>
            <a:off x="10325100" y="3568700"/>
            <a:ext cx="203200" cy="177800"/>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Date Placeholder 6"/>
          <p:cNvSpPr>
            <a:spLocks noGrp="1"/>
          </p:cNvSpPr>
          <p:nvPr>
            <p:ph type="dt" sz="half" idx="10"/>
          </p:nvPr>
        </p:nvSpPr>
        <p:spPr/>
        <p:txBody>
          <a:bodyPr/>
          <a:lstStyle/>
          <a:p>
            <a:fld id="{F3372B34-4E61-4D8C-85E9-8675022EEE51}" type="datetime1">
              <a:rPr lang="en-US" smtClean="0"/>
              <a:t>5/5/2016</a:t>
            </a:fld>
            <a:endParaRPr lang="en-US" dirty="0"/>
          </a:p>
        </p:txBody>
      </p:sp>
    </p:spTree>
    <p:extLst>
      <p:ext uri="{BB962C8B-B14F-4D97-AF65-F5344CB8AC3E}">
        <p14:creationId xmlns:p14="http://schemas.microsoft.com/office/powerpoint/2010/main" val="32486565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42506" y="6492875"/>
            <a:ext cx="5048921" cy="365125"/>
          </a:xfrm>
        </p:spPr>
        <p:txBody>
          <a:bodyPr/>
          <a:lstStyle/>
          <a:p>
            <a:r>
              <a:rPr lang="en-US" dirty="0" smtClean="0"/>
              <a:t>EECT 112-50C</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14</a:t>
            </a:fld>
            <a:endParaRPr lang="en-US" dirty="0"/>
          </a:p>
        </p:txBody>
      </p:sp>
      <p:sp>
        <p:nvSpPr>
          <p:cNvPr id="2" name="Title 1"/>
          <p:cNvSpPr>
            <a:spLocks noGrp="1"/>
          </p:cNvSpPr>
          <p:nvPr>
            <p:ph type="title"/>
          </p:nvPr>
        </p:nvSpPr>
        <p:spPr>
          <a:xfrm>
            <a:off x="752705" y="560904"/>
            <a:ext cx="9601196" cy="1303867"/>
          </a:xfrm>
          <a:solidFill>
            <a:srgbClr val="92D050"/>
          </a:solidFill>
        </p:spPr>
        <p:txBody>
          <a:bodyPr/>
          <a:lstStyle/>
          <a:p>
            <a:r>
              <a:rPr lang="en-US" dirty="0" smtClean="0"/>
              <a:t>Information about a Latch</a:t>
            </a:r>
            <a:endParaRPr lang="en-US" dirty="0"/>
          </a:p>
        </p:txBody>
      </p:sp>
      <p:grpSp>
        <p:nvGrpSpPr>
          <p:cNvPr id="6" name="Group 5"/>
          <p:cNvGrpSpPr>
            <a:grpSpLocks/>
          </p:cNvGrpSpPr>
          <p:nvPr/>
        </p:nvGrpSpPr>
        <p:grpSpPr bwMode="auto">
          <a:xfrm>
            <a:off x="1108075" y="2104384"/>
            <a:ext cx="6418262" cy="2513012"/>
            <a:chOff x="867" y="2329"/>
            <a:chExt cx="4043" cy="1583"/>
          </a:xfrm>
        </p:grpSpPr>
        <p:pic>
          <p:nvPicPr>
            <p:cNvPr id="7" name="Picture 6" descr="fg05_00000_AAGTNPS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 y="2329"/>
              <a:ext cx="4043" cy="15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 name="Rectangle 7"/>
            <p:cNvSpPr>
              <a:spLocks noChangeArrowheads="1"/>
            </p:cNvSpPr>
            <p:nvPr/>
          </p:nvSpPr>
          <p:spPr bwMode="auto">
            <a:xfrm>
              <a:off x="1716" y="3744"/>
              <a:ext cx="2472" cy="16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kern="1200" dirty="0"/>
            </a:p>
          </p:txBody>
        </p:sp>
      </p:grpSp>
      <p:sp>
        <p:nvSpPr>
          <p:cNvPr id="9" name="Rectangle 8"/>
          <p:cNvSpPr/>
          <p:nvPr/>
        </p:nvSpPr>
        <p:spPr>
          <a:xfrm>
            <a:off x="997527" y="4794033"/>
            <a:ext cx="4058999" cy="369332"/>
          </a:xfrm>
          <a:prstGeom prst="rect">
            <a:avLst/>
          </a:prstGeom>
        </p:spPr>
        <p:txBody>
          <a:bodyPr wrap="none">
            <a:spAutoFit/>
          </a:bodyPr>
          <a:lstStyle/>
          <a:p>
            <a:pPr lvl="1"/>
            <a:r>
              <a:rPr lang="en-US" dirty="0">
                <a:latin typeface="Arial" charset="0"/>
                <a:ea typeface="ＭＳ Ｐゴシック" charset="0"/>
              </a:rPr>
              <a:t>Inputs are </a:t>
            </a:r>
            <a:r>
              <a:rPr lang="en-US" i="1" dirty="0">
                <a:latin typeface="Arial" charset="0"/>
                <a:ea typeface="ＭＳ Ｐゴシック" charset="0"/>
              </a:rPr>
              <a:t>SET</a:t>
            </a:r>
            <a:r>
              <a:rPr lang="en-US" dirty="0">
                <a:latin typeface="Arial" charset="0"/>
                <a:ea typeface="ＭＳ Ｐゴシック" charset="0"/>
              </a:rPr>
              <a:t> and </a:t>
            </a:r>
            <a:r>
              <a:rPr lang="en-US" i="1" dirty="0">
                <a:latin typeface="Arial" charset="0"/>
                <a:ea typeface="ＭＳ Ｐゴシック" charset="0"/>
              </a:rPr>
              <a:t>CLEAR</a:t>
            </a:r>
            <a:r>
              <a:rPr lang="en-US" dirty="0">
                <a:latin typeface="Arial" charset="0"/>
                <a:ea typeface="ＭＳ Ｐゴシック" charset="0"/>
              </a:rPr>
              <a:t> (</a:t>
            </a:r>
            <a:r>
              <a:rPr lang="en-US" i="1" dirty="0">
                <a:latin typeface="Arial" charset="0"/>
                <a:ea typeface="ＭＳ Ｐゴシック" charset="0"/>
              </a:rPr>
              <a:t>RESET</a:t>
            </a:r>
            <a:r>
              <a:rPr lang="en-US" dirty="0">
                <a:latin typeface="Arial" charset="0"/>
                <a:ea typeface="ＭＳ Ｐゴシック" charset="0"/>
              </a:rPr>
              <a:t>).</a:t>
            </a:r>
          </a:p>
        </p:txBody>
      </p:sp>
      <p:sp>
        <p:nvSpPr>
          <p:cNvPr id="10" name="Rectangle 9"/>
          <p:cNvSpPr/>
          <p:nvPr/>
        </p:nvSpPr>
        <p:spPr>
          <a:xfrm>
            <a:off x="990408" y="5300575"/>
            <a:ext cx="6096000" cy="646331"/>
          </a:xfrm>
          <a:prstGeom prst="rect">
            <a:avLst/>
          </a:prstGeom>
        </p:spPr>
        <p:txBody>
          <a:bodyPr>
            <a:spAutoFit/>
          </a:bodyPr>
          <a:lstStyle/>
          <a:p>
            <a:r>
              <a:rPr lang="en-US" dirty="0">
                <a:latin typeface="Arial" charset="0"/>
                <a:ea typeface="ＭＳ Ｐゴシック" charset="0"/>
              </a:rPr>
              <a:t>Inputs are active-LOW—output will change when the input is pulsed LOW.</a:t>
            </a:r>
          </a:p>
        </p:txBody>
      </p:sp>
      <p:sp>
        <p:nvSpPr>
          <p:cNvPr id="11" name="Rectangle 10"/>
          <p:cNvSpPr>
            <a:spLocks noGrp="1" noChangeArrowheads="1"/>
          </p:cNvSpPr>
          <p:nvPr/>
        </p:nvSpPr>
        <p:spPr bwMode="auto">
          <a:xfrm>
            <a:off x="7086408" y="1459859"/>
            <a:ext cx="4582390" cy="302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10000"/>
              </a:spcBef>
              <a:spcAft>
                <a:spcPct val="0"/>
              </a:spcAft>
              <a:buChar char="–"/>
              <a:defRPr sz="2500">
                <a:solidFill>
                  <a:schemeClr val="tx1"/>
                </a:solidFill>
                <a:latin typeface="+mn-lt"/>
                <a:ea typeface="+mn-ea"/>
              </a:defRPr>
            </a:lvl2pPr>
            <a:lvl3pPr marL="1143000" indent="-228600" algn="l" rtl="0" eaLnBrk="0" fontAlgn="base" hangingPunct="0">
              <a:spcBef>
                <a:spcPct val="10000"/>
              </a:spcBef>
              <a:spcAft>
                <a:spcPct val="0"/>
              </a:spcAft>
              <a:buChar char="•"/>
              <a:defRPr sz="23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Courier" pitchFamily="49" charset="0"/>
                <a:ea typeface="+mn-ea"/>
              </a:defRPr>
            </a:lvl5pPr>
            <a:lvl6pPr marL="2514600" indent="-228600" algn="l" rtl="0" fontAlgn="base">
              <a:spcBef>
                <a:spcPct val="20000"/>
              </a:spcBef>
              <a:spcAft>
                <a:spcPct val="0"/>
              </a:spcAft>
              <a:buChar char="»"/>
              <a:defRPr sz="2000">
                <a:solidFill>
                  <a:schemeClr val="tx1"/>
                </a:solidFill>
                <a:latin typeface="Courier" pitchFamily="49" charset="0"/>
                <a:ea typeface="+mn-ea"/>
              </a:defRPr>
            </a:lvl6pPr>
            <a:lvl7pPr marL="2971800" indent="-228600" algn="l" rtl="0" fontAlgn="base">
              <a:spcBef>
                <a:spcPct val="20000"/>
              </a:spcBef>
              <a:spcAft>
                <a:spcPct val="0"/>
              </a:spcAft>
              <a:buChar char="»"/>
              <a:defRPr sz="2000">
                <a:solidFill>
                  <a:schemeClr val="tx1"/>
                </a:solidFill>
                <a:latin typeface="Courier" pitchFamily="49" charset="0"/>
                <a:ea typeface="+mn-ea"/>
              </a:defRPr>
            </a:lvl7pPr>
            <a:lvl8pPr marL="3429000" indent="-228600" algn="l" rtl="0" fontAlgn="base">
              <a:spcBef>
                <a:spcPct val="20000"/>
              </a:spcBef>
              <a:spcAft>
                <a:spcPct val="0"/>
              </a:spcAft>
              <a:buChar char="»"/>
              <a:defRPr sz="2000">
                <a:solidFill>
                  <a:schemeClr val="tx1"/>
                </a:solidFill>
                <a:latin typeface="Courier" pitchFamily="49" charset="0"/>
                <a:ea typeface="+mn-ea"/>
              </a:defRPr>
            </a:lvl8pPr>
            <a:lvl9pPr marL="3886200" indent="-228600" algn="l" rtl="0" fontAlgn="base">
              <a:spcBef>
                <a:spcPct val="20000"/>
              </a:spcBef>
              <a:spcAft>
                <a:spcPct val="0"/>
              </a:spcAft>
              <a:buChar char="»"/>
              <a:defRPr sz="2000">
                <a:solidFill>
                  <a:schemeClr val="tx1"/>
                </a:solidFill>
                <a:latin typeface="Courier" pitchFamily="49" charset="0"/>
                <a:ea typeface="+mn-ea"/>
              </a:defRPr>
            </a:lvl9pPr>
          </a:lstStyle>
          <a:p>
            <a:r>
              <a:rPr lang="en-US" sz="2000" dirty="0">
                <a:latin typeface="Arial" charset="0"/>
                <a:ea typeface="ＭＳ Ｐゴシック" charset="0"/>
              </a:rPr>
              <a:t>Summary of the </a:t>
            </a:r>
            <a:r>
              <a:rPr lang="en-US" sz="2000" b="1" dirty="0">
                <a:effectLst>
                  <a:outerShdw blurRad="38100" dist="38100" dir="2700000" algn="tl">
                    <a:srgbClr val="DDDDDD"/>
                  </a:outerShdw>
                </a:effectLst>
                <a:latin typeface="Arial" charset="0"/>
                <a:ea typeface="ＭＳ Ｐゴシック" charset="0"/>
              </a:rPr>
              <a:t>NAND</a:t>
            </a:r>
            <a:r>
              <a:rPr lang="en-US" sz="2000" dirty="0">
                <a:latin typeface="Arial" charset="0"/>
                <a:ea typeface="ＭＳ Ｐゴシック" charset="0"/>
              </a:rPr>
              <a:t> latch:</a:t>
            </a:r>
          </a:p>
          <a:p>
            <a:pPr lvl="1"/>
            <a:r>
              <a:rPr lang="en-US" sz="2000" b="1" dirty="0">
                <a:latin typeface="Arial" charset="0"/>
                <a:ea typeface="ＭＳ Ｐゴシック" charset="0"/>
              </a:rPr>
              <a:t>SET = 1, RESET = 1</a:t>
            </a:r>
            <a:r>
              <a:rPr lang="en-US" sz="2000" dirty="0">
                <a:latin typeface="Arial" charset="0"/>
                <a:ea typeface="ＭＳ Ｐゴシック" charset="0"/>
              </a:rPr>
              <a:t>—Normal resting state, outputs remain in state they were in prior to input.</a:t>
            </a:r>
          </a:p>
          <a:p>
            <a:pPr lvl="1"/>
            <a:r>
              <a:rPr lang="en-US" sz="2000" b="1" dirty="0">
                <a:latin typeface="Arial" charset="0"/>
                <a:ea typeface="ＭＳ Ｐゴシック" charset="0"/>
              </a:rPr>
              <a:t>SET = 0, RESET = 1</a:t>
            </a:r>
            <a:r>
              <a:rPr lang="en-US" sz="2000" dirty="0">
                <a:latin typeface="Arial" charset="0"/>
                <a:ea typeface="ＭＳ Ｐゴシック" charset="0"/>
              </a:rPr>
              <a:t>—Output will go to </a:t>
            </a:r>
            <a:r>
              <a:rPr lang="en-US" sz="2000" i="1" dirty="0">
                <a:latin typeface="Arial" charset="0"/>
                <a:ea typeface="ＭＳ Ｐゴシック" charset="0"/>
              </a:rPr>
              <a:t>Q</a:t>
            </a:r>
            <a:r>
              <a:rPr lang="en-US" sz="2000" dirty="0">
                <a:latin typeface="Arial" charset="0"/>
                <a:ea typeface="ＭＳ Ｐゴシック" charset="0"/>
              </a:rPr>
              <a:t> = 1 and remains there, even after SET returns HIGH.</a:t>
            </a:r>
          </a:p>
          <a:p>
            <a:pPr lvl="2"/>
            <a:r>
              <a:rPr lang="en-US" sz="2000" dirty="0">
                <a:latin typeface="Arial" charset="0"/>
                <a:ea typeface="ＭＳ Ｐゴシック" charset="0"/>
              </a:rPr>
              <a:t>Called </a:t>
            </a:r>
            <a:r>
              <a:rPr lang="en-US" sz="2000" i="1" dirty="0">
                <a:latin typeface="Arial" charset="0"/>
                <a:ea typeface="ＭＳ Ｐゴシック" charset="0"/>
              </a:rPr>
              <a:t>setting</a:t>
            </a:r>
            <a:r>
              <a:rPr lang="en-US" sz="2000" dirty="0">
                <a:latin typeface="Arial" charset="0"/>
                <a:ea typeface="ＭＳ Ｐゴシック" charset="0"/>
              </a:rPr>
              <a:t> the latch.</a:t>
            </a:r>
          </a:p>
          <a:p>
            <a:pPr lvl="1"/>
            <a:r>
              <a:rPr lang="en-US" sz="2000" b="1" dirty="0">
                <a:latin typeface="Arial" charset="0"/>
                <a:ea typeface="ＭＳ Ｐゴシック" charset="0"/>
              </a:rPr>
              <a:t>SET = 0, RESET = 0</a:t>
            </a:r>
            <a:r>
              <a:rPr lang="en-US" sz="2000" dirty="0">
                <a:latin typeface="Arial" charset="0"/>
                <a:ea typeface="ＭＳ Ｐゴシック" charset="0"/>
              </a:rPr>
              <a:t>—Will produce </a:t>
            </a:r>
            <a:r>
              <a:rPr lang="en-US" sz="2000" i="1" dirty="0">
                <a:latin typeface="Arial" charset="0"/>
                <a:ea typeface="ＭＳ Ｐゴシック" charset="0"/>
              </a:rPr>
              <a:t>Q</a:t>
            </a:r>
            <a:r>
              <a:rPr lang="en-US" sz="2000" dirty="0">
                <a:latin typeface="Arial" charset="0"/>
                <a:ea typeface="ＭＳ Ｐゴシック" charset="0"/>
              </a:rPr>
              <a:t> = 0 LOW and remains there, even after RESET returns HIGH.</a:t>
            </a:r>
          </a:p>
          <a:p>
            <a:pPr lvl="2"/>
            <a:r>
              <a:rPr lang="en-US" sz="2000" dirty="0">
                <a:latin typeface="Arial" charset="0"/>
                <a:ea typeface="ＭＳ Ｐゴシック" charset="0"/>
              </a:rPr>
              <a:t>Called </a:t>
            </a:r>
            <a:r>
              <a:rPr lang="en-US" sz="2000" i="1" dirty="0">
                <a:latin typeface="Arial" charset="0"/>
                <a:ea typeface="ＭＳ Ｐゴシック" charset="0"/>
              </a:rPr>
              <a:t>clearing </a:t>
            </a:r>
            <a:r>
              <a:rPr lang="en-US" sz="2000" dirty="0">
                <a:latin typeface="Arial" charset="0"/>
                <a:ea typeface="ＭＳ Ｐゴシック" charset="0"/>
              </a:rPr>
              <a:t>or</a:t>
            </a:r>
            <a:r>
              <a:rPr lang="en-US" sz="2000" i="1" dirty="0">
                <a:latin typeface="Arial" charset="0"/>
                <a:ea typeface="ＭＳ Ｐゴシック" charset="0"/>
              </a:rPr>
              <a:t> resetting</a:t>
            </a:r>
            <a:r>
              <a:rPr lang="en-US" sz="2000" dirty="0">
                <a:latin typeface="Arial" charset="0"/>
                <a:ea typeface="ＭＳ Ｐゴシック" charset="0"/>
              </a:rPr>
              <a:t> the latch.</a:t>
            </a:r>
          </a:p>
        </p:txBody>
      </p:sp>
      <p:sp>
        <p:nvSpPr>
          <p:cNvPr id="3" name="Date Placeholder 2"/>
          <p:cNvSpPr>
            <a:spLocks noGrp="1"/>
          </p:cNvSpPr>
          <p:nvPr>
            <p:ph type="dt" sz="half" idx="10"/>
          </p:nvPr>
        </p:nvSpPr>
        <p:spPr/>
        <p:txBody>
          <a:bodyPr/>
          <a:lstStyle/>
          <a:p>
            <a:fld id="{7C9F710A-54A1-4CED-B7FF-B48C25F0A71F}" type="datetime1">
              <a:rPr lang="en-US" smtClean="0"/>
              <a:t>5/5/2016</a:t>
            </a:fld>
            <a:endParaRPr lang="en-US" dirty="0"/>
          </a:p>
        </p:txBody>
      </p:sp>
    </p:spTree>
    <p:extLst>
      <p:ext uri="{BB962C8B-B14F-4D97-AF65-F5344CB8AC3E}">
        <p14:creationId xmlns:p14="http://schemas.microsoft.com/office/powerpoint/2010/main" val="31800246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727364" y="1757362"/>
            <a:ext cx="1963300" cy="4351338"/>
          </a:xfrm>
          <a:prstGeom prst="rect">
            <a:avLst/>
          </a:prstGeom>
        </p:spPr>
      </p:pic>
      <p:sp>
        <p:nvSpPr>
          <p:cNvPr id="4" name="Footer Placeholder 3"/>
          <p:cNvSpPr>
            <a:spLocks noGrp="1"/>
          </p:cNvSpPr>
          <p:nvPr>
            <p:ph type="ftr" sz="quarter" idx="11"/>
          </p:nvPr>
        </p:nvSpPr>
        <p:spPr/>
        <p:txBody>
          <a:bodyPr/>
          <a:lstStyle/>
          <a:p>
            <a:r>
              <a:rPr lang="en-US" dirty="0" smtClean="0"/>
              <a:t>EECT 112-50C</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15</a:t>
            </a:fld>
            <a:endParaRPr lang="en-US" dirty="0"/>
          </a:p>
        </p:txBody>
      </p:sp>
      <p:sp>
        <p:nvSpPr>
          <p:cNvPr id="2" name="Title 1"/>
          <p:cNvSpPr>
            <a:spLocks noGrp="1"/>
          </p:cNvSpPr>
          <p:nvPr>
            <p:ph type="title"/>
          </p:nvPr>
        </p:nvSpPr>
        <p:spPr>
          <a:xfrm>
            <a:off x="1295402" y="982133"/>
            <a:ext cx="9601196" cy="502182"/>
          </a:xfrm>
          <a:solidFill>
            <a:srgbClr val="92D050"/>
          </a:solidFill>
        </p:spPr>
        <p:txBody>
          <a:bodyPr>
            <a:normAutofit fontScale="90000"/>
          </a:bodyPr>
          <a:lstStyle/>
          <a:p>
            <a:r>
              <a:rPr lang="en-US" dirty="0"/>
              <a:t>P</a:t>
            </a:r>
            <a:r>
              <a:rPr lang="en-US" dirty="0" smtClean="0"/>
              <a:t>ictures</a:t>
            </a:r>
            <a:endParaRPr lang="en-US" dirty="0"/>
          </a:p>
        </p:txBody>
      </p:sp>
      <p:pic>
        <p:nvPicPr>
          <p:cNvPr id="7" name="Picture 6"/>
          <p:cNvPicPr>
            <a:picLocks noChangeAspect="1"/>
          </p:cNvPicPr>
          <p:nvPr/>
        </p:nvPicPr>
        <p:blipFill>
          <a:blip r:embed="rId3"/>
          <a:stretch>
            <a:fillRect/>
          </a:stretch>
        </p:blipFill>
        <p:spPr>
          <a:xfrm>
            <a:off x="2666921" y="1677988"/>
            <a:ext cx="3009900" cy="4351338"/>
          </a:xfrm>
          <a:prstGeom prst="rect">
            <a:avLst/>
          </a:prstGeom>
        </p:spPr>
      </p:pic>
      <p:pic>
        <p:nvPicPr>
          <p:cNvPr id="8" name="Picture 7"/>
          <p:cNvPicPr>
            <a:picLocks noChangeAspect="1"/>
          </p:cNvPicPr>
          <p:nvPr/>
        </p:nvPicPr>
        <p:blipFill>
          <a:blip r:embed="rId4"/>
          <a:stretch>
            <a:fillRect/>
          </a:stretch>
        </p:blipFill>
        <p:spPr>
          <a:xfrm>
            <a:off x="5719268" y="1677988"/>
            <a:ext cx="3009900" cy="4291012"/>
          </a:xfrm>
          <a:prstGeom prst="rect">
            <a:avLst/>
          </a:prstGeom>
        </p:spPr>
      </p:pic>
      <p:pic>
        <p:nvPicPr>
          <p:cNvPr id="9" name="Picture 8"/>
          <p:cNvPicPr>
            <a:picLocks noChangeAspect="1"/>
          </p:cNvPicPr>
          <p:nvPr/>
        </p:nvPicPr>
        <p:blipFill>
          <a:blip r:embed="rId5"/>
          <a:stretch>
            <a:fillRect/>
          </a:stretch>
        </p:blipFill>
        <p:spPr>
          <a:xfrm>
            <a:off x="8729168" y="1677988"/>
            <a:ext cx="3078520" cy="4351338"/>
          </a:xfrm>
          <a:prstGeom prst="rect">
            <a:avLst/>
          </a:prstGeom>
        </p:spPr>
      </p:pic>
      <p:sp>
        <p:nvSpPr>
          <p:cNvPr id="3" name="Date Placeholder 2"/>
          <p:cNvSpPr>
            <a:spLocks noGrp="1"/>
          </p:cNvSpPr>
          <p:nvPr>
            <p:ph type="dt" sz="half" idx="10"/>
          </p:nvPr>
        </p:nvSpPr>
        <p:spPr/>
        <p:txBody>
          <a:bodyPr/>
          <a:lstStyle/>
          <a:p>
            <a:fld id="{F1B6D12A-35D2-4367-9DB1-A6BDD6C4821C}" type="datetime1">
              <a:rPr lang="en-US" smtClean="0"/>
              <a:t>5/5/2016</a:t>
            </a:fld>
            <a:endParaRPr lang="en-US" dirty="0"/>
          </a:p>
        </p:txBody>
      </p:sp>
    </p:spTree>
    <p:extLst>
      <p:ext uri="{BB962C8B-B14F-4D97-AF65-F5344CB8AC3E}">
        <p14:creationId xmlns:p14="http://schemas.microsoft.com/office/powerpoint/2010/main" val="39488919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Ø"/>
            </a:pPr>
            <a:r>
              <a:rPr lang="en-US" dirty="0" smtClean="0"/>
              <a:t>In the lab, we wired up the circuit without using the dip switch which gave us a hard time to set and to reset so we had to put one in.</a:t>
            </a:r>
          </a:p>
          <a:p>
            <a:pPr>
              <a:buFont typeface="Wingdings" panose="05000000000000000000" pitchFamily="2" charset="2"/>
              <a:buChar char="Ø"/>
            </a:pPr>
            <a:r>
              <a:rPr lang="en-US" dirty="0" smtClean="0"/>
              <a:t>I think we need to spend more time on latches because I still don</a:t>
            </a:r>
            <a:r>
              <a:rPr lang="fr-FR" dirty="0" smtClean="0"/>
              <a:t>’</a:t>
            </a:r>
            <a:r>
              <a:rPr lang="en-US" dirty="0" smtClean="0"/>
              <a:t>t know the purpose of it.</a:t>
            </a:r>
          </a:p>
          <a:p>
            <a:endParaRPr lang="en-US" dirty="0"/>
          </a:p>
        </p:txBody>
      </p:sp>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16</a:t>
            </a:fld>
            <a:endParaRPr lang="en-US"/>
          </a:p>
        </p:txBody>
      </p:sp>
      <p:sp>
        <p:nvSpPr>
          <p:cNvPr id="2" name="Title 1"/>
          <p:cNvSpPr>
            <a:spLocks noGrp="1"/>
          </p:cNvSpPr>
          <p:nvPr>
            <p:ph type="title"/>
          </p:nvPr>
        </p:nvSpPr>
        <p:spPr>
          <a:solidFill>
            <a:srgbClr val="92D050"/>
          </a:solidFill>
        </p:spPr>
        <p:txBody>
          <a:bodyPr/>
          <a:lstStyle/>
          <a:p>
            <a:r>
              <a:rPr lang="en-US" dirty="0" smtClean="0"/>
              <a:t>Conclusion</a:t>
            </a:r>
            <a:endParaRPr lang="en-US" dirty="0"/>
          </a:p>
        </p:txBody>
      </p:sp>
    </p:spTree>
    <p:extLst>
      <p:ext uri="{BB962C8B-B14F-4D97-AF65-F5344CB8AC3E}">
        <p14:creationId xmlns:p14="http://schemas.microsoft.com/office/powerpoint/2010/main" val="23373886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9710" y="571500"/>
            <a:ext cx="2358736" cy="5078313"/>
          </a:xfrm>
          <a:prstGeom prst="rect">
            <a:avLst/>
          </a:prstGeom>
          <a:solidFill>
            <a:srgbClr val="9FEB53"/>
          </a:solidFill>
          <a:ln>
            <a:solidFill>
              <a:schemeClr val="tx1"/>
            </a:solidFill>
          </a:ln>
        </p:spPr>
        <p:txBody>
          <a:bodyPr wrap="square" rtlCol="0">
            <a:spAutoFit/>
          </a:bodyPr>
          <a:lstStyle/>
          <a:p>
            <a:r>
              <a:rPr lang="en-US" dirty="0"/>
              <a:t>Equipment</a:t>
            </a:r>
          </a:p>
          <a:p>
            <a:pPr>
              <a:buFontTx/>
              <a:buChar char="-"/>
            </a:pPr>
            <a:r>
              <a:rPr lang="en-US" dirty="0"/>
              <a:t>Breadboard </a:t>
            </a:r>
          </a:p>
          <a:p>
            <a:r>
              <a:rPr lang="en-US" dirty="0" smtClean="0"/>
              <a:t>SN</a:t>
            </a:r>
            <a:r>
              <a:rPr lang="en-US" dirty="0"/>
              <a:t>: 1677D3B</a:t>
            </a:r>
          </a:p>
          <a:p>
            <a:r>
              <a:rPr lang="en-US" dirty="0"/>
              <a:t>-BCD to 7 Segment Decoder</a:t>
            </a:r>
          </a:p>
          <a:p>
            <a:r>
              <a:rPr lang="en-US" dirty="0"/>
              <a:t>	Chip: 74LS48D</a:t>
            </a:r>
          </a:p>
          <a:p>
            <a:pPr>
              <a:buFontTx/>
              <a:buChar char="-"/>
            </a:pPr>
            <a:r>
              <a:rPr lang="en-US" dirty="0"/>
              <a:t>4 Bit Ripple Counter</a:t>
            </a:r>
          </a:p>
          <a:p>
            <a:r>
              <a:rPr lang="en-US" dirty="0"/>
              <a:t>	</a:t>
            </a:r>
            <a:r>
              <a:rPr lang="en-US" dirty="0"/>
              <a:t>Chip: 74LS93D</a:t>
            </a:r>
          </a:p>
          <a:p>
            <a:pPr>
              <a:buFontTx/>
              <a:buChar char="-"/>
            </a:pPr>
            <a:r>
              <a:rPr lang="en-US" dirty="0"/>
              <a:t>Tektronix TDS 220 Two Channel Digital Real-Time Oscilloscope</a:t>
            </a:r>
          </a:p>
          <a:p>
            <a:pPr lvl="2"/>
            <a:r>
              <a:rPr lang="en-US" dirty="0"/>
              <a:t>SN:B068379</a:t>
            </a:r>
          </a:p>
          <a:p>
            <a:r>
              <a:rPr lang="en-US" dirty="0"/>
              <a:t>-Man 74-7 Segment display</a:t>
            </a:r>
          </a:p>
          <a:p>
            <a:r>
              <a:rPr lang="en-US" dirty="0"/>
              <a:t>-Miscellaneous Wire </a:t>
            </a:r>
          </a:p>
          <a:p>
            <a:endParaRPr lang="en-US" dirty="0"/>
          </a:p>
          <a:p>
            <a:endParaRPr lang="en-US" dirty="0"/>
          </a:p>
          <a:p>
            <a:r>
              <a:rPr lang="en-US" dirty="0"/>
              <a:t>	</a:t>
            </a:r>
            <a:endParaRPr lang="en-US" dirty="0"/>
          </a:p>
        </p:txBody>
      </p:sp>
      <p:sp>
        <p:nvSpPr>
          <p:cNvPr id="6" name="Title 1"/>
          <p:cNvSpPr>
            <a:spLocks noGrp="1"/>
          </p:cNvSpPr>
          <p:nvPr>
            <p:ph type="title"/>
          </p:nvPr>
        </p:nvSpPr>
        <p:spPr>
          <a:xfrm>
            <a:off x="3148446" y="571500"/>
            <a:ext cx="7100454" cy="1143000"/>
          </a:xfrm>
          <a:solidFill>
            <a:srgbClr val="92D050"/>
          </a:solidFill>
        </p:spPr>
        <p:txBody>
          <a:bodyPr>
            <a:normAutofit fontScale="90000"/>
          </a:bodyPr>
          <a:lstStyle/>
          <a:p>
            <a:r>
              <a:rPr lang="en-US" dirty="0" smtClean="0"/>
              <a:t>Lab </a:t>
            </a:r>
            <a:r>
              <a:rPr lang="en-US" dirty="0" smtClean="0"/>
              <a:t>6</a:t>
            </a:r>
            <a:r>
              <a:rPr lang="en-US" dirty="0" smtClean="0"/>
              <a:t/>
            </a:r>
            <a:br>
              <a:rPr lang="en-US" dirty="0" smtClean="0"/>
            </a:br>
            <a:r>
              <a:rPr lang="en-US" dirty="0" smtClean="0"/>
              <a:t>Binary Counter</a:t>
            </a:r>
            <a:endParaRPr lang="en-US" dirty="0"/>
          </a:p>
        </p:txBody>
      </p:sp>
      <p:sp>
        <p:nvSpPr>
          <p:cNvPr id="7" name="TextBox 6"/>
          <p:cNvSpPr txBox="1"/>
          <p:nvPr/>
        </p:nvSpPr>
        <p:spPr>
          <a:xfrm>
            <a:off x="3332018" y="1875104"/>
            <a:ext cx="6916882" cy="646331"/>
          </a:xfrm>
          <a:prstGeom prst="rect">
            <a:avLst/>
          </a:prstGeom>
          <a:solidFill>
            <a:schemeClr val="bg1"/>
          </a:solidFill>
          <a:ln>
            <a:solidFill>
              <a:schemeClr val="tx1"/>
            </a:solidFill>
          </a:ln>
        </p:spPr>
        <p:txBody>
          <a:bodyPr wrap="square" rtlCol="0">
            <a:spAutoFit/>
          </a:bodyPr>
          <a:lstStyle/>
          <a:p>
            <a:pPr marL="285750" indent="-285750">
              <a:buClr>
                <a:schemeClr val="accent1"/>
              </a:buClr>
              <a:buFont typeface="Wingdings" panose="05000000000000000000" pitchFamily="2" charset="2"/>
              <a:buChar char="Ø"/>
            </a:pPr>
            <a:r>
              <a:rPr lang="en-US" dirty="0"/>
              <a:t>Objective: To have a 7 segment display count from 0 to F in hexadecimal.</a:t>
            </a:r>
            <a:endParaRPr lang="en-US" dirty="0"/>
          </a:p>
        </p:txBody>
      </p:sp>
      <p:sp>
        <p:nvSpPr>
          <p:cNvPr id="9" name="TextBox 8"/>
          <p:cNvSpPr txBox="1"/>
          <p:nvPr/>
        </p:nvSpPr>
        <p:spPr>
          <a:xfrm>
            <a:off x="3332018" y="2521435"/>
            <a:ext cx="6916882" cy="646331"/>
          </a:xfrm>
          <a:prstGeom prst="rect">
            <a:avLst/>
          </a:prstGeom>
          <a:solidFill>
            <a:schemeClr val="bg1"/>
          </a:solidFill>
          <a:ln>
            <a:solidFill>
              <a:schemeClr val="tx1"/>
            </a:solidFill>
          </a:ln>
        </p:spPr>
        <p:txBody>
          <a:bodyPr wrap="square" rtlCol="0">
            <a:spAutoFit/>
          </a:bodyPr>
          <a:lstStyle/>
          <a:p>
            <a:pPr marL="285750" indent="-285750">
              <a:buClr>
                <a:schemeClr val="accent1"/>
              </a:buClr>
              <a:buFont typeface="Wingdings" panose="05000000000000000000" pitchFamily="2" charset="2"/>
              <a:buChar char="Ø"/>
            </a:pPr>
            <a:r>
              <a:rPr lang="en-US" dirty="0"/>
              <a:t>Background: A clock when used with a flip flop latch can be used to store information and count.</a:t>
            </a:r>
          </a:p>
        </p:txBody>
      </p:sp>
      <p:sp>
        <p:nvSpPr>
          <p:cNvPr id="2" name="Date Placeholder 1"/>
          <p:cNvSpPr>
            <a:spLocks noGrp="1"/>
          </p:cNvSpPr>
          <p:nvPr>
            <p:ph type="dt" sz="half" idx="10"/>
          </p:nvPr>
        </p:nvSpPr>
        <p:spPr/>
        <p:txBody>
          <a:bodyPr/>
          <a:lstStyle/>
          <a:p>
            <a:fld id="{F8ED7027-C6F9-45A7-93EA-05CEBF18254B}" type="datetime1">
              <a:rPr lang="en-US" smtClean="0"/>
              <a:t>5/5/2016</a:t>
            </a:fld>
            <a:endParaRPr lang="en-US" dirty="0"/>
          </a:p>
        </p:txBody>
      </p:sp>
      <p:sp>
        <p:nvSpPr>
          <p:cNvPr id="3" name="Footer Placeholder 2"/>
          <p:cNvSpPr>
            <a:spLocks noGrp="1"/>
          </p:cNvSpPr>
          <p:nvPr>
            <p:ph type="ftr" sz="quarter" idx="11"/>
          </p:nvPr>
        </p:nvSpPr>
        <p:spPr/>
        <p:txBody>
          <a:bodyPr/>
          <a:lstStyle/>
          <a:p>
            <a:r>
              <a:rPr lang="en-US" dirty="0" smtClean="0"/>
              <a:t>EECT 112-50C</a:t>
            </a:r>
            <a:endParaRPr lang="en-US" dirty="0"/>
          </a:p>
        </p:txBody>
      </p:sp>
      <p:sp>
        <p:nvSpPr>
          <p:cNvPr id="8" name="Slide Number Placeholder 7"/>
          <p:cNvSpPr>
            <a:spLocks noGrp="1"/>
          </p:cNvSpPr>
          <p:nvPr>
            <p:ph type="sldNum" sz="quarter" idx="12"/>
          </p:nvPr>
        </p:nvSpPr>
        <p:spPr/>
        <p:txBody>
          <a:bodyPr/>
          <a:lstStyle/>
          <a:p>
            <a:fld id="{E97799C9-84D9-46D2-A11E-BCF8A720529D}" type="slidenum">
              <a:rPr lang="en-US" smtClean="0"/>
              <a:t>17</a:t>
            </a:fld>
            <a:endParaRPr lang="en-US" dirty="0"/>
          </a:p>
        </p:txBody>
      </p:sp>
    </p:spTree>
    <p:extLst>
      <p:ext uri="{BB962C8B-B14F-4D97-AF65-F5344CB8AC3E}">
        <p14:creationId xmlns:p14="http://schemas.microsoft.com/office/powerpoint/2010/main" val="3837217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1143000"/>
            <a:ext cx="1524000" cy="369332"/>
          </a:xfrm>
          <a:prstGeom prst="rect">
            <a:avLst/>
          </a:prstGeom>
          <a:solidFill>
            <a:srgbClr val="92D050"/>
          </a:solidFill>
          <a:ln>
            <a:solidFill>
              <a:schemeClr val="tx1"/>
            </a:solidFill>
          </a:ln>
        </p:spPr>
        <p:txBody>
          <a:bodyPr wrap="square" rtlCol="0">
            <a:spAutoFit/>
          </a:bodyPr>
          <a:lstStyle/>
          <a:p>
            <a:r>
              <a:rPr lang="en-US" dirty="0"/>
              <a:t> Schematics:</a:t>
            </a:r>
            <a:endParaRPr lang="en-US" dirty="0"/>
          </a:p>
        </p:txBody>
      </p:sp>
      <p:pic>
        <p:nvPicPr>
          <p:cNvPr id="5123" name="Picture 3" descr="E:\Engineering\2014 Fall\Digital Fundamentals\lab 4\Capture.JPG"/>
          <p:cNvPicPr>
            <a:picLocks noChangeAspect="1" noChangeArrowheads="1"/>
          </p:cNvPicPr>
          <p:nvPr/>
        </p:nvPicPr>
        <p:blipFill rotWithShape="1">
          <a:blip r:embed="rId2" cstate="print"/>
          <a:srcRect l="341" t="914" r="12897" b="9764"/>
          <a:stretch/>
        </p:blipFill>
        <p:spPr bwMode="auto">
          <a:xfrm>
            <a:off x="3429000" y="1385064"/>
            <a:ext cx="5288973" cy="4059772"/>
          </a:xfrm>
          <a:prstGeom prst="rect">
            <a:avLst/>
          </a:prstGeom>
          <a:noFill/>
        </p:spPr>
      </p:pic>
      <p:sp>
        <p:nvSpPr>
          <p:cNvPr id="7" name="TextBox 6"/>
          <p:cNvSpPr txBox="1"/>
          <p:nvPr/>
        </p:nvSpPr>
        <p:spPr>
          <a:xfrm>
            <a:off x="2438400" y="2514601"/>
            <a:ext cx="914400" cy="461665"/>
          </a:xfrm>
          <a:prstGeom prst="rect">
            <a:avLst/>
          </a:prstGeom>
          <a:solidFill>
            <a:srgbClr val="9FEB53"/>
          </a:solidFill>
        </p:spPr>
        <p:txBody>
          <a:bodyPr wrap="square" rtlCol="0">
            <a:spAutoFit/>
          </a:bodyPr>
          <a:lstStyle/>
          <a:p>
            <a:r>
              <a:rPr lang="en-US" sz="1200" dirty="0"/>
              <a:t>4-Bit Ripple Counter</a:t>
            </a:r>
            <a:endParaRPr lang="en-US" sz="1200" dirty="0"/>
          </a:p>
        </p:txBody>
      </p:sp>
      <p:cxnSp>
        <p:nvCxnSpPr>
          <p:cNvPr id="8" name="Straight Arrow Connector 7"/>
          <p:cNvCxnSpPr/>
          <p:nvPr/>
        </p:nvCxnSpPr>
        <p:spPr>
          <a:xfrm>
            <a:off x="3352800" y="2944000"/>
            <a:ext cx="1371600" cy="71360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19800" y="2590801"/>
            <a:ext cx="1295400" cy="461665"/>
          </a:xfrm>
          <a:prstGeom prst="rect">
            <a:avLst/>
          </a:prstGeom>
          <a:solidFill>
            <a:srgbClr val="9FEB53"/>
          </a:solidFill>
        </p:spPr>
        <p:txBody>
          <a:bodyPr wrap="square" rtlCol="0">
            <a:spAutoFit/>
          </a:bodyPr>
          <a:lstStyle/>
          <a:p>
            <a:r>
              <a:rPr lang="en-US" sz="1200" dirty="0"/>
              <a:t>BCD to 7 Segment Decoder</a:t>
            </a:r>
            <a:endParaRPr lang="en-US" sz="1200" dirty="0"/>
          </a:p>
        </p:txBody>
      </p:sp>
      <p:cxnSp>
        <p:nvCxnSpPr>
          <p:cNvPr id="11" name="Straight Arrow Connector 10"/>
          <p:cNvCxnSpPr/>
          <p:nvPr/>
        </p:nvCxnSpPr>
        <p:spPr>
          <a:xfrm flipH="1">
            <a:off x="6324600" y="3048000"/>
            <a:ext cx="3048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839200" y="2133601"/>
            <a:ext cx="914400" cy="461665"/>
          </a:xfrm>
          <a:prstGeom prst="rect">
            <a:avLst/>
          </a:prstGeom>
          <a:solidFill>
            <a:srgbClr val="9FEB53"/>
          </a:solidFill>
        </p:spPr>
        <p:txBody>
          <a:bodyPr wrap="square" rtlCol="0">
            <a:spAutoFit/>
          </a:bodyPr>
          <a:lstStyle/>
          <a:p>
            <a:r>
              <a:rPr lang="en-US" sz="1200" dirty="0"/>
              <a:t>7 Segment Display</a:t>
            </a:r>
            <a:endParaRPr lang="en-US" sz="1200" dirty="0"/>
          </a:p>
        </p:txBody>
      </p:sp>
      <p:cxnSp>
        <p:nvCxnSpPr>
          <p:cNvPr id="14" name="Straight Arrow Connector 13"/>
          <p:cNvCxnSpPr/>
          <p:nvPr/>
        </p:nvCxnSpPr>
        <p:spPr>
          <a:xfrm flipH="1">
            <a:off x="8382000" y="2590800"/>
            <a:ext cx="53340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133600" y="3505201"/>
            <a:ext cx="914400" cy="276999"/>
          </a:xfrm>
          <a:prstGeom prst="rect">
            <a:avLst/>
          </a:prstGeom>
          <a:solidFill>
            <a:srgbClr val="9FEB53"/>
          </a:solidFill>
        </p:spPr>
        <p:txBody>
          <a:bodyPr wrap="square" rtlCol="0">
            <a:spAutoFit/>
          </a:bodyPr>
          <a:lstStyle/>
          <a:p>
            <a:r>
              <a:rPr lang="en-US" sz="1200" dirty="0"/>
              <a:t>Clock</a:t>
            </a:r>
            <a:endParaRPr lang="en-US" sz="1200" dirty="0"/>
          </a:p>
        </p:txBody>
      </p:sp>
      <p:cxnSp>
        <p:nvCxnSpPr>
          <p:cNvPr id="17" name="Straight Arrow Connector 16"/>
          <p:cNvCxnSpPr/>
          <p:nvPr/>
        </p:nvCxnSpPr>
        <p:spPr>
          <a:xfrm flipV="1">
            <a:off x="3048000" y="3657601"/>
            <a:ext cx="533400" cy="1245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15000" y="962800"/>
            <a:ext cx="1219200" cy="369332"/>
          </a:xfrm>
          <a:prstGeom prst="rect">
            <a:avLst/>
          </a:prstGeom>
          <a:solidFill>
            <a:srgbClr val="92D050"/>
          </a:solidFill>
          <a:ln>
            <a:solidFill>
              <a:schemeClr val="tx1"/>
            </a:solidFill>
          </a:ln>
        </p:spPr>
        <p:txBody>
          <a:bodyPr wrap="square" rtlCol="0">
            <a:spAutoFit/>
          </a:bodyPr>
          <a:lstStyle/>
          <a:p>
            <a:r>
              <a:rPr lang="en-US" dirty="0"/>
              <a:t>Multisim</a:t>
            </a:r>
            <a:endParaRPr lang="en-US" dirty="0"/>
          </a:p>
        </p:txBody>
      </p:sp>
      <p:sp>
        <p:nvSpPr>
          <p:cNvPr id="2" name="Date Placeholder 1"/>
          <p:cNvSpPr>
            <a:spLocks noGrp="1"/>
          </p:cNvSpPr>
          <p:nvPr>
            <p:ph type="dt" sz="half" idx="10"/>
          </p:nvPr>
        </p:nvSpPr>
        <p:spPr/>
        <p:txBody>
          <a:bodyPr/>
          <a:lstStyle/>
          <a:p>
            <a:fld id="{0326E404-5796-4D6E-9549-D96F9459597D}" type="datetime1">
              <a:rPr lang="en-US" smtClean="0"/>
              <a:t>5/5/2016</a:t>
            </a:fld>
            <a:endParaRPr lang="en-US" dirty="0"/>
          </a:p>
        </p:txBody>
      </p:sp>
      <p:sp>
        <p:nvSpPr>
          <p:cNvPr id="3" name="Footer Placeholder 2"/>
          <p:cNvSpPr>
            <a:spLocks noGrp="1"/>
          </p:cNvSpPr>
          <p:nvPr>
            <p:ph type="ftr" sz="quarter" idx="11"/>
          </p:nvPr>
        </p:nvSpPr>
        <p:spPr/>
        <p:txBody>
          <a:bodyPr/>
          <a:lstStyle/>
          <a:p>
            <a:r>
              <a:rPr lang="en-US" dirty="0" smtClean="0"/>
              <a:t>EECT 112-50C</a:t>
            </a:r>
            <a:endParaRPr lang="en-US" dirty="0"/>
          </a:p>
        </p:txBody>
      </p:sp>
      <p:sp>
        <p:nvSpPr>
          <p:cNvPr id="9" name="Slide Number Placeholder 8"/>
          <p:cNvSpPr>
            <a:spLocks noGrp="1"/>
          </p:cNvSpPr>
          <p:nvPr>
            <p:ph type="sldNum" sz="quarter" idx="12"/>
          </p:nvPr>
        </p:nvSpPr>
        <p:spPr/>
        <p:txBody>
          <a:bodyPr/>
          <a:lstStyle/>
          <a:p>
            <a:fld id="{E97799C9-84D9-46D2-A11E-BCF8A720529D}" type="slidenum">
              <a:rPr lang="en-US" smtClean="0"/>
              <a:t>18</a:t>
            </a:fld>
            <a:endParaRPr lang="en-US" dirty="0"/>
          </a:p>
        </p:txBody>
      </p:sp>
    </p:spTree>
    <p:extLst>
      <p:ext uri="{BB962C8B-B14F-4D97-AF65-F5344CB8AC3E}">
        <p14:creationId xmlns:p14="http://schemas.microsoft.com/office/powerpoint/2010/main" val="948761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497133" y="1343249"/>
            <a:ext cx="2678149" cy="4754563"/>
          </a:xfrm>
          <a:prstGeom prst="rect">
            <a:avLst/>
          </a:prstGeom>
        </p:spPr>
      </p:pic>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19</a:t>
            </a:fld>
            <a:endParaRPr lang="en-US" dirty="0"/>
          </a:p>
        </p:txBody>
      </p:sp>
      <p:pic>
        <p:nvPicPr>
          <p:cNvPr id="7" name="Picture 6"/>
          <p:cNvPicPr>
            <a:picLocks noChangeAspect="1"/>
          </p:cNvPicPr>
          <p:nvPr/>
        </p:nvPicPr>
        <p:blipFill rotWithShape="1">
          <a:blip r:embed="rId3"/>
          <a:srcRect l="1" t="21539" r="47569" b="7215"/>
          <a:stretch/>
        </p:blipFill>
        <p:spPr>
          <a:xfrm>
            <a:off x="4175282" y="1343248"/>
            <a:ext cx="2088915" cy="4754563"/>
          </a:xfrm>
          <a:prstGeom prst="rect">
            <a:avLst/>
          </a:prstGeom>
        </p:spPr>
      </p:pic>
      <p:pic>
        <p:nvPicPr>
          <p:cNvPr id="8" name="Picture 7"/>
          <p:cNvPicPr>
            <a:picLocks noChangeAspect="1"/>
          </p:cNvPicPr>
          <p:nvPr/>
        </p:nvPicPr>
        <p:blipFill>
          <a:blip r:embed="rId4"/>
          <a:stretch>
            <a:fillRect/>
          </a:stretch>
        </p:blipFill>
        <p:spPr>
          <a:xfrm>
            <a:off x="6264197" y="1343247"/>
            <a:ext cx="3862579" cy="4754563"/>
          </a:xfrm>
          <a:prstGeom prst="rect">
            <a:avLst/>
          </a:prstGeom>
        </p:spPr>
      </p:pic>
      <p:sp>
        <p:nvSpPr>
          <p:cNvPr id="10" name="Date Placeholder 9"/>
          <p:cNvSpPr>
            <a:spLocks noGrp="1"/>
          </p:cNvSpPr>
          <p:nvPr>
            <p:ph type="dt" sz="half" idx="10"/>
          </p:nvPr>
        </p:nvSpPr>
        <p:spPr/>
        <p:txBody>
          <a:bodyPr/>
          <a:lstStyle/>
          <a:p>
            <a:fld id="{88719153-FA55-4907-9F45-1D95554D7B02}" type="datetime1">
              <a:rPr lang="en-US" smtClean="0"/>
              <a:t>5/5/2016</a:t>
            </a:fld>
            <a:endParaRPr lang="en-US" dirty="0"/>
          </a:p>
        </p:txBody>
      </p:sp>
    </p:spTree>
    <p:extLst>
      <p:ext uri="{BB962C8B-B14F-4D97-AF65-F5344CB8AC3E}">
        <p14:creationId xmlns:p14="http://schemas.microsoft.com/office/powerpoint/2010/main" val="32685695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u="sng" dirty="0" smtClean="0"/>
              <a:t>TABEL OF CONTENTS</a:t>
            </a:r>
            <a:endParaRPr lang="en-US" u="sng" dirty="0"/>
          </a:p>
        </p:txBody>
      </p:sp>
      <p:sp>
        <p:nvSpPr>
          <p:cNvPr id="3" name="Content Placeholder 2"/>
          <p:cNvSpPr>
            <a:spLocks noGrp="1"/>
          </p:cNvSpPr>
          <p:nvPr>
            <p:ph idx="1"/>
          </p:nvPr>
        </p:nvSpPr>
        <p:spPr/>
        <p:txBody>
          <a:bodyPr>
            <a:normAutofit fontScale="70000" lnSpcReduction="20000"/>
          </a:bodyPr>
          <a:lstStyle/>
          <a:p>
            <a:pPr>
              <a:buFont typeface="Wingdings" panose="05000000000000000000" pitchFamily="2" charset="2"/>
              <a:buChar char="Ø"/>
            </a:pPr>
            <a:r>
              <a:rPr lang="en-US" dirty="0"/>
              <a:t>Lab 1 – </a:t>
            </a:r>
            <a:r>
              <a:rPr lang="en-US" dirty="0" smtClean="0"/>
              <a:t>AND/OR</a:t>
            </a:r>
            <a:r>
              <a:rPr lang="en-US" dirty="0"/>
              <a:t>					</a:t>
            </a:r>
          </a:p>
          <a:p>
            <a:pPr>
              <a:buFont typeface="Wingdings" panose="05000000000000000000" pitchFamily="2" charset="2"/>
              <a:buChar char="Ø"/>
            </a:pPr>
            <a:r>
              <a:rPr lang="en-US" dirty="0"/>
              <a:t>Lab 2 – AND, OR, INVERT (AOI)				</a:t>
            </a:r>
          </a:p>
          <a:p>
            <a:pPr>
              <a:buFont typeface="Wingdings" panose="05000000000000000000" pitchFamily="2" charset="2"/>
              <a:buChar char="Ø"/>
            </a:pPr>
            <a:r>
              <a:rPr lang="en-US" dirty="0"/>
              <a:t>Lab 3 - NAND Alternative				</a:t>
            </a:r>
          </a:p>
          <a:p>
            <a:pPr>
              <a:buFont typeface="Wingdings" panose="05000000000000000000" pitchFamily="2" charset="2"/>
              <a:buChar char="Ø"/>
            </a:pPr>
            <a:r>
              <a:rPr lang="en-US" dirty="0"/>
              <a:t>Lab 4 – Car Alarm					</a:t>
            </a:r>
          </a:p>
          <a:p>
            <a:pPr>
              <a:buFont typeface="Wingdings" panose="05000000000000000000" pitchFamily="2" charset="2"/>
              <a:buChar char="Ø"/>
            </a:pPr>
            <a:r>
              <a:rPr lang="en-US" dirty="0"/>
              <a:t>Lab 5 – NAND SR Latch			</a:t>
            </a:r>
          </a:p>
          <a:p>
            <a:pPr>
              <a:buFont typeface="Wingdings" panose="05000000000000000000" pitchFamily="2" charset="2"/>
              <a:buChar char="Ø"/>
            </a:pPr>
            <a:r>
              <a:rPr lang="en-US" dirty="0"/>
              <a:t>Lab 6 – Binary to 7-Segment Counter 		</a:t>
            </a:r>
          </a:p>
          <a:p>
            <a:pPr>
              <a:buFont typeface="Wingdings" panose="05000000000000000000" pitchFamily="2" charset="2"/>
              <a:buChar char="Ø"/>
            </a:pPr>
            <a:r>
              <a:rPr lang="en-US" dirty="0"/>
              <a:t>Lab 7a – BASIC Stamp LED </a:t>
            </a:r>
            <a:r>
              <a:rPr lang="en-US" dirty="0" smtClean="0"/>
              <a:t>Flasher</a:t>
            </a:r>
            <a:r>
              <a:rPr lang="en-US" dirty="0"/>
              <a:t>			</a:t>
            </a:r>
          </a:p>
          <a:p>
            <a:pPr>
              <a:buFont typeface="Wingdings" panose="05000000000000000000" pitchFamily="2" charset="2"/>
              <a:buChar char="Ø"/>
            </a:pPr>
            <a:r>
              <a:rPr lang="en-US" dirty="0"/>
              <a:t>Lab 7b – BASIC Stamp Temp Sensor/Heater			</a:t>
            </a:r>
          </a:p>
          <a:p>
            <a:pPr>
              <a:buFont typeface="Wingdings" panose="05000000000000000000" pitchFamily="2" charset="2"/>
              <a:buChar char="Ø"/>
            </a:pPr>
            <a:r>
              <a:rPr lang="en-US" dirty="0"/>
              <a:t>Lab 8 – BASIC Stamp LED Binary Counter			</a:t>
            </a:r>
          </a:p>
          <a:p>
            <a:endParaRPr lang="en-US" dirty="0"/>
          </a:p>
          <a:p>
            <a:endParaRPr lang="en-US" dirty="0"/>
          </a:p>
        </p:txBody>
      </p:sp>
      <p:sp>
        <p:nvSpPr>
          <p:cNvPr id="4" name="Date Placeholder 3"/>
          <p:cNvSpPr>
            <a:spLocks noGrp="1"/>
          </p:cNvSpPr>
          <p:nvPr>
            <p:ph type="dt" sz="half" idx="10"/>
          </p:nvPr>
        </p:nvSpPr>
        <p:spPr/>
        <p:txBody>
          <a:bodyPr/>
          <a:lstStyle/>
          <a:p>
            <a:fld id="{D876657C-71C6-423E-9166-E3B81E6F6903}" type="datetime1">
              <a:rPr lang="en-US" smtClean="0"/>
              <a:t>5/5/2016</a:t>
            </a:fld>
            <a:endParaRPr lang="en-US" dirty="0"/>
          </a:p>
        </p:txBody>
      </p:sp>
      <p:sp>
        <p:nvSpPr>
          <p:cNvPr id="5" name="Footer Placeholder 4"/>
          <p:cNvSpPr>
            <a:spLocks noGrp="1"/>
          </p:cNvSpPr>
          <p:nvPr>
            <p:ph type="ftr" sz="quarter" idx="11"/>
          </p:nvPr>
        </p:nvSpPr>
        <p:spPr/>
        <p:txBody>
          <a:bodyPr/>
          <a:lstStyle/>
          <a:p>
            <a:r>
              <a:rPr lang="en-US" dirty="0" smtClean="0"/>
              <a:t>EECT 112-50C</a:t>
            </a:r>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2</a:t>
            </a:fld>
            <a:endParaRPr lang="en-US" dirty="0"/>
          </a:p>
        </p:txBody>
      </p:sp>
    </p:spTree>
    <p:extLst>
      <p:ext uri="{BB962C8B-B14F-4D97-AF65-F5344CB8AC3E}">
        <p14:creationId xmlns:p14="http://schemas.microsoft.com/office/powerpoint/2010/main" val="20354223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Ø"/>
            </a:pPr>
            <a:r>
              <a:rPr lang="en-US" dirty="0" smtClean="0"/>
              <a:t>This was a fun lab for me but took a long time to hook it up because not only we had to looked up the datasheets for the chips but also the 7 segments display.</a:t>
            </a:r>
          </a:p>
          <a:p>
            <a:pPr>
              <a:buFont typeface="Wingdings" panose="05000000000000000000" pitchFamily="2" charset="2"/>
              <a:buChar char="Ø"/>
            </a:pPr>
            <a:r>
              <a:rPr lang="en-US" dirty="0" smtClean="0"/>
              <a:t>After the circuit had been wired up, it </a:t>
            </a:r>
            <a:r>
              <a:rPr lang="en-US" dirty="0" err="1" smtClean="0"/>
              <a:t>didn</a:t>
            </a:r>
            <a:r>
              <a:rPr lang="fr-FR" dirty="0" smtClean="0"/>
              <a:t>’</a:t>
            </a:r>
            <a:r>
              <a:rPr lang="en-US" dirty="0" smtClean="0"/>
              <a:t>t work. We found out that we had fried up the 74LS193 chip and the 7 segments display.</a:t>
            </a:r>
          </a:p>
          <a:p>
            <a:pPr>
              <a:buFont typeface="Wingdings" panose="05000000000000000000" pitchFamily="2" charset="2"/>
              <a:buChar char="Ø"/>
            </a:pPr>
            <a:r>
              <a:rPr lang="en-US" dirty="0" smtClean="0"/>
              <a:t>I</a:t>
            </a:r>
            <a:r>
              <a:rPr lang="fr-FR" dirty="0" smtClean="0"/>
              <a:t>’</a:t>
            </a:r>
            <a:r>
              <a:rPr lang="en-US" dirty="0" smtClean="0"/>
              <a:t>d like to mess more with this lab and maybe add more stuff to it.</a:t>
            </a:r>
            <a:endParaRPr lang="en-US" dirty="0"/>
          </a:p>
        </p:txBody>
      </p:sp>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20</a:t>
            </a:fld>
            <a:endParaRPr lang="en-US"/>
          </a:p>
        </p:txBody>
      </p:sp>
      <p:sp>
        <p:nvSpPr>
          <p:cNvPr id="2" name="Title 1"/>
          <p:cNvSpPr>
            <a:spLocks noGrp="1"/>
          </p:cNvSpPr>
          <p:nvPr>
            <p:ph type="title"/>
          </p:nvPr>
        </p:nvSpPr>
        <p:spPr>
          <a:solidFill>
            <a:srgbClr val="92D050"/>
          </a:solidFill>
        </p:spPr>
        <p:txBody>
          <a:bodyPr/>
          <a:lstStyle/>
          <a:p>
            <a:r>
              <a:rPr lang="en-US" dirty="0" smtClean="0"/>
              <a:t> </a:t>
            </a:r>
            <a:r>
              <a:rPr lang="en-US" dirty="0" smtClean="0"/>
              <a:t>Conclusion</a:t>
            </a:r>
            <a:endParaRPr lang="en-US" dirty="0"/>
          </a:p>
        </p:txBody>
      </p:sp>
    </p:spTree>
    <p:extLst>
      <p:ext uri="{BB962C8B-B14F-4D97-AF65-F5344CB8AC3E}">
        <p14:creationId xmlns:p14="http://schemas.microsoft.com/office/powerpoint/2010/main" val="41699174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3836" y="2089666"/>
            <a:ext cx="2514600" cy="2862322"/>
          </a:xfrm>
          <a:prstGeom prst="rect">
            <a:avLst/>
          </a:prstGeom>
          <a:solidFill>
            <a:srgbClr val="9FEB53"/>
          </a:solidFill>
          <a:ln>
            <a:solidFill>
              <a:schemeClr val="tx1"/>
            </a:solidFill>
          </a:ln>
        </p:spPr>
        <p:txBody>
          <a:bodyPr wrap="square" rtlCol="0">
            <a:spAutoFit/>
          </a:bodyPr>
          <a:lstStyle/>
          <a:p>
            <a:r>
              <a:rPr lang="en-US" dirty="0"/>
              <a:t>Equipment</a:t>
            </a:r>
          </a:p>
          <a:p>
            <a:r>
              <a:rPr lang="en-US" dirty="0"/>
              <a:t>-LED Light</a:t>
            </a:r>
          </a:p>
          <a:p>
            <a:r>
              <a:rPr lang="en-US" dirty="0"/>
              <a:t>-220 ohm resistor</a:t>
            </a:r>
          </a:p>
          <a:p>
            <a:r>
              <a:rPr lang="en-US" dirty="0"/>
              <a:t>-10k ohm resistor</a:t>
            </a:r>
          </a:p>
          <a:p>
            <a:r>
              <a:rPr lang="en-US" dirty="0"/>
              <a:t>-Basic Stamp</a:t>
            </a:r>
          </a:p>
          <a:p>
            <a:r>
              <a:rPr lang="en-US" dirty="0"/>
              <a:t>-Basic Stamp Program</a:t>
            </a:r>
          </a:p>
          <a:p>
            <a:r>
              <a:rPr lang="en-US" dirty="0"/>
              <a:t>-Miscellaneous Wire </a:t>
            </a:r>
          </a:p>
          <a:p>
            <a:endParaRPr lang="en-US" dirty="0"/>
          </a:p>
          <a:p>
            <a:endParaRPr lang="en-US" dirty="0"/>
          </a:p>
          <a:p>
            <a:r>
              <a:rPr lang="en-US" dirty="0"/>
              <a:t>	</a:t>
            </a:r>
            <a:endParaRPr lang="en-US" dirty="0"/>
          </a:p>
        </p:txBody>
      </p:sp>
      <p:sp>
        <p:nvSpPr>
          <p:cNvPr id="6" name="Title 1"/>
          <p:cNvSpPr>
            <a:spLocks noGrp="1"/>
          </p:cNvSpPr>
          <p:nvPr>
            <p:ph type="title"/>
          </p:nvPr>
        </p:nvSpPr>
        <p:spPr>
          <a:xfrm>
            <a:off x="2168236" y="925884"/>
            <a:ext cx="8229600" cy="1143000"/>
          </a:xfrm>
          <a:solidFill>
            <a:srgbClr val="92D050"/>
          </a:solidFill>
        </p:spPr>
        <p:txBody>
          <a:bodyPr>
            <a:normAutofit fontScale="90000"/>
          </a:bodyPr>
          <a:lstStyle/>
          <a:p>
            <a:r>
              <a:rPr lang="en-US" dirty="0" smtClean="0"/>
              <a:t>Lab </a:t>
            </a:r>
            <a:r>
              <a:rPr lang="en-US" dirty="0" smtClean="0"/>
              <a:t>7a</a:t>
            </a:r>
            <a:r>
              <a:rPr lang="en-US" dirty="0" smtClean="0"/>
              <a:t/>
            </a:r>
            <a:br>
              <a:rPr lang="en-US" dirty="0" smtClean="0"/>
            </a:br>
            <a:r>
              <a:rPr lang="en-US" dirty="0" smtClean="0"/>
              <a:t>LED Flasher(Basic Stamp 1)</a:t>
            </a:r>
            <a:endParaRPr lang="en-US" dirty="0"/>
          </a:p>
        </p:txBody>
      </p:sp>
      <p:sp>
        <p:nvSpPr>
          <p:cNvPr id="7" name="TextBox 6"/>
          <p:cNvSpPr txBox="1"/>
          <p:nvPr/>
        </p:nvSpPr>
        <p:spPr>
          <a:xfrm>
            <a:off x="3768436" y="2646218"/>
            <a:ext cx="6629400" cy="646331"/>
          </a:xfrm>
          <a:prstGeom prst="rect">
            <a:avLst/>
          </a:prstGeom>
          <a:solidFill>
            <a:schemeClr val="bg1"/>
          </a:solidFill>
          <a:ln>
            <a:solidFill>
              <a:schemeClr val="tx1"/>
            </a:solidFill>
          </a:ln>
        </p:spPr>
        <p:txBody>
          <a:bodyPr wrap="square" rtlCol="0">
            <a:spAutoFit/>
          </a:bodyPr>
          <a:lstStyle/>
          <a:p>
            <a:pPr marL="285750" indent="-285750">
              <a:buClr>
                <a:srgbClr val="92D050"/>
              </a:buClr>
              <a:buFont typeface="Wingdings" panose="05000000000000000000" pitchFamily="2" charset="2"/>
              <a:buChar char="Ø"/>
            </a:pPr>
            <a:r>
              <a:rPr lang="en-US" dirty="0"/>
              <a:t>Background: The basic stamp program allows you to program a chip to do different functions.    </a:t>
            </a:r>
          </a:p>
        </p:txBody>
      </p:sp>
      <p:sp>
        <p:nvSpPr>
          <p:cNvPr id="8" name="TextBox 7"/>
          <p:cNvSpPr txBox="1"/>
          <p:nvPr/>
        </p:nvSpPr>
        <p:spPr>
          <a:xfrm>
            <a:off x="3768436" y="2265218"/>
            <a:ext cx="6629400" cy="369332"/>
          </a:xfrm>
          <a:prstGeom prst="rect">
            <a:avLst/>
          </a:prstGeom>
          <a:solidFill>
            <a:schemeClr val="bg1"/>
          </a:solidFill>
          <a:ln>
            <a:solidFill>
              <a:schemeClr val="tx1"/>
            </a:solidFill>
          </a:ln>
        </p:spPr>
        <p:txBody>
          <a:bodyPr wrap="square" rtlCol="0">
            <a:spAutoFit/>
          </a:bodyPr>
          <a:lstStyle/>
          <a:p>
            <a:pPr marL="285750" indent="-285750">
              <a:buClr>
                <a:srgbClr val="92D050"/>
              </a:buClr>
              <a:buFont typeface="Wingdings" panose="05000000000000000000" pitchFamily="2" charset="2"/>
              <a:buChar char="Ø"/>
            </a:pPr>
            <a:r>
              <a:rPr lang="en-US" dirty="0"/>
              <a:t>Objective: To program a chip to flash an LED light</a:t>
            </a:r>
            <a:endParaRPr lang="en-US" dirty="0"/>
          </a:p>
        </p:txBody>
      </p:sp>
      <p:sp>
        <p:nvSpPr>
          <p:cNvPr id="2" name="Date Placeholder 1"/>
          <p:cNvSpPr>
            <a:spLocks noGrp="1"/>
          </p:cNvSpPr>
          <p:nvPr>
            <p:ph type="dt" sz="half" idx="10"/>
          </p:nvPr>
        </p:nvSpPr>
        <p:spPr/>
        <p:txBody>
          <a:bodyPr/>
          <a:lstStyle/>
          <a:p>
            <a:fld id="{FC8F59BB-A50D-4A08-8CBB-A5A0A864F503}" type="datetime1">
              <a:rPr lang="en-US" smtClean="0"/>
              <a:t>5/5/2016</a:t>
            </a:fld>
            <a:endParaRPr lang="en-US" dirty="0"/>
          </a:p>
        </p:txBody>
      </p:sp>
      <p:sp>
        <p:nvSpPr>
          <p:cNvPr id="3" name="Footer Placeholder 2"/>
          <p:cNvSpPr>
            <a:spLocks noGrp="1"/>
          </p:cNvSpPr>
          <p:nvPr>
            <p:ph type="ftr" sz="quarter" idx="11"/>
          </p:nvPr>
        </p:nvSpPr>
        <p:spPr/>
        <p:txBody>
          <a:bodyPr/>
          <a:lstStyle/>
          <a:p>
            <a:r>
              <a:rPr lang="en-US" dirty="0" smtClean="0"/>
              <a:t>EECT 112-50C</a:t>
            </a:r>
            <a:endParaRPr lang="en-US" dirty="0"/>
          </a:p>
        </p:txBody>
      </p:sp>
      <p:sp>
        <p:nvSpPr>
          <p:cNvPr id="9" name="Slide Number Placeholder 8"/>
          <p:cNvSpPr>
            <a:spLocks noGrp="1"/>
          </p:cNvSpPr>
          <p:nvPr>
            <p:ph type="sldNum" sz="quarter" idx="12"/>
          </p:nvPr>
        </p:nvSpPr>
        <p:spPr/>
        <p:txBody>
          <a:bodyPr/>
          <a:lstStyle/>
          <a:p>
            <a:fld id="{E97799C9-84D9-46D2-A11E-BCF8A720529D}" type="slidenum">
              <a:rPr lang="en-US" smtClean="0"/>
              <a:t>21</a:t>
            </a:fld>
            <a:endParaRPr lang="en-US" dirty="0"/>
          </a:p>
        </p:txBody>
      </p:sp>
    </p:spTree>
    <p:extLst>
      <p:ext uri="{BB962C8B-B14F-4D97-AF65-F5344CB8AC3E}">
        <p14:creationId xmlns:p14="http://schemas.microsoft.com/office/powerpoint/2010/main" val="1893679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1143000"/>
            <a:ext cx="1524000" cy="369332"/>
          </a:xfrm>
          <a:prstGeom prst="rect">
            <a:avLst/>
          </a:prstGeom>
          <a:solidFill>
            <a:srgbClr val="92D050"/>
          </a:solidFill>
          <a:ln>
            <a:solidFill>
              <a:schemeClr val="tx1"/>
            </a:solidFill>
          </a:ln>
        </p:spPr>
        <p:txBody>
          <a:bodyPr wrap="square" rtlCol="0">
            <a:spAutoFit/>
          </a:bodyPr>
          <a:lstStyle/>
          <a:p>
            <a:r>
              <a:rPr lang="en-US" dirty="0"/>
              <a:t> Schematics:</a:t>
            </a:r>
            <a:endParaRPr lang="en-US" dirty="0"/>
          </a:p>
        </p:txBody>
      </p:sp>
      <p:sp>
        <p:nvSpPr>
          <p:cNvPr id="8" name="TextBox 7"/>
          <p:cNvSpPr txBox="1"/>
          <p:nvPr/>
        </p:nvSpPr>
        <p:spPr>
          <a:xfrm>
            <a:off x="5334000" y="1459468"/>
            <a:ext cx="1219200" cy="369332"/>
          </a:xfrm>
          <a:prstGeom prst="rect">
            <a:avLst/>
          </a:prstGeom>
          <a:solidFill>
            <a:srgbClr val="92D050"/>
          </a:solidFill>
          <a:ln>
            <a:solidFill>
              <a:schemeClr val="tx1"/>
            </a:solidFill>
          </a:ln>
        </p:spPr>
        <p:txBody>
          <a:bodyPr wrap="square" rtlCol="0">
            <a:spAutoFit/>
          </a:bodyPr>
          <a:lstStyle/>
          <a:p>
            <a:r>
              <a:rPr lang="en-US" dirty="0"/>
              <a:t>Hardware</a:t>
            </a:r>
            <a:endParaRPr lang="en-US" dirty="0"/>
          </a:p>
        </p:txBody>
      </p:sp>
      <p:pic>
        <p:nvPicPr>
          <p:cNvPr id="1026" name="Picture 2" descr="E:\Engineering\2014 Fall\Digital Fundamentals\lab 5\DSCN2385.JPG"/>
          <p:cNvPicPr>
            <a:picLocks noChangeAspect="1" noChangeArrowheads="1"/>
          </p:cNvPicPr>
          <p:nvPr/>
        </p:nvPicPr>
        <p:blipFill>
          <a:blip r:embed="rId2" cstate="print"/>
          <a:srcRect l="18748" t="36104" r="18170" b="27632"/>
          <a:stretch>
            <a:fillRect/>
          </a:stretch>
        </p:blipFill>
        <p:spPr bwMode="auto">
          <a:xfrm>
            <a:off x="3657600" y="2667001"/>
            <a:ext cx="4953000" cy="2135697"/>
          </a:xfrm>
          <a:prstGeom prst="rect">
            <a:avLst/>
          </a:prstGeom>
          <a:noFill/>
        </p:spPr>
      </p:pic>
      <p:sp>
        <p:nvSpPr>
          <p:cNvPr id="10" name="TextBox 9"/>
          <p:cNvSpPr txBox="1"/>
          <p:nvPr/>
        </p:nvSpPr>
        <p:spPr>
          <a:xfrm>
            <a:off x="4343400" y="2362201"/>
            <a:ext cx="609600" cy="276999"/>
          </a:xfrm>
          <a:prstGeom prst="rect">
            <a:avLst/>
          </a:prstGeom>
          <a:solidFill>
            <a:srgbClr val="9FEB53"/>
          </a:solidFill>
        </p:spPr>
        <p:txBody>
          <a:bodyPr wrap="square" rtlCol="0">
            <a:spAutoFit/>
          </a:bodyPr>
          <a:lstStyle/>
          <a:p>
            <a:r>
              <a:rPr lang="en-US" sz="1200" dirty="0"/>
              <a:t>Switch</a:t>
            </a:r>
            <a:endParaRPr lang="en-US" sz="1200" dirty="0"/>
          </a:p>
        </p:txBody>
      </p:sp>
      <p:cxnSp>
        <p:nvCxnSpPr>
          <p:cNvPr id="11" name="Straight Arrow Connector 10"/>
          <p:cNvCxnSpPr/>
          <p:nvPr/>
        </p:nvCxnSpPr>
        <p:spPr>
          <a:xfrm>
            <a:off x="4800600" y="2639200"/>
            <a:ext cx="381000" cy="713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43600" y="4953001"/>
            <a:ext cx="914400" cy="276999"/>
          </a:xfrm>
          <a:prstGeom prst="rect">
            <a:avLst/>
          </a:prstGeom>
          <a:solidFill>
            <a:srgbClr val="9FEB53"/>
          </a:solidFill>
        </p:spPr>
        <p:txBody>
          <a:bodyPr wrap="square" rtlCol="0">
            <a:spAutoFit/>
          </a:bodyPr>
          <a:lstStyle/>
          <a:p>
            <a:r>
              <a:rPr lang="en-US" sz="1200" dirty="0"/>
              <a:t>Resistors</a:t>
            </a:r>
            <a:endParaRPr lang="en-US" sz="1200" dirty="0"/>
          </a:p>
        </p:txBody>
      </p:sp>
      <p:cxnSp>
        <p:nvCxnSpPr>
          <p:cNvPr id="14" name="Straight Arrow Connector 13"/>
          <p:cNvCxnSpPr/>
          <p:nvPr/>
        </p:nvCxnSpPr>
        <p:spPr>
          <a:xfrm flipV="1">
            <a:off x="6858000" y="3810000"/>
            <a:ext cx="914400" cy="1143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4800600" y="4038600"/>
            <a:ext cx="11430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534400" y="2133601"/>
            <a:ext cx="914400" cy="276999"/>
          </a:xfrm>
          <a:prstGeom prst="rect">
            <a:avLst/>
          </a:prstGeom>
          <a:solidFill>
            <a:srgbClr val="9FEB53"/>
          </a:solidFill>
        </p:spPr>
        <p:txBody>
          <a:bodyPr wrap="square" rtlCol="0">
            <a:spAutoFit/>
          </a:bodyPr>
          <a:lstStyle/>
          <a:p>
            <a:r>
              <a:rPr lang="en-US" sz="1200" dirty="0"/>
              <a:t>LED Light</a:t>
            </a:r>
            <a:endParaRPr lang="en-US" sz="1200" dirty="0"/>
          </a:p>
        </p:txBody>
      </p:sp>
      <p:cxnSp>
        <p:nvCxnSpPr>
          <p:cNvPr id="22" name="Straight Arrow Connector 21"/>
          <p:cNvCxnSpPr/>
          <p:nvPr/>
        </p:nvCxnSpPr>
        <p:spPr>
          <a:xfrm flipH="1">
            <a:off x="7391400" y="2438400"/>
            <a:ext cx="10668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fld id="{3E9BDDED-8569-4176-8C9D-D0D23B831218}" type="datetime1">
              <a:rPr lang="en-US" smtClean="0"/>
              <a:t>5/5/2016</a:t>
            </a:fld>
            <a:endParaRPr lang="en-US" dirty="0"/>
          </a:p>
        </p:txBody>
      </p:sp>
      <p:sp>
        <p:nvSpPr>
          <p:cNvPr id="4" name="Footer Placeholder 3"/>
          <p:cNvSpPr>
            <a:spLocks noGrp="1"/>
          </p:cNvSpPr>
          <p:nvPr>
            <p:ph type="ftr" sz="quarter" idx="11"/>
          </p:nvPr>
        </p:nvSpPr>
        <p:spPr/>
        <p:txBody>
          <a:bodyPr/>
          <a:lstStyle/>
          <a:p>
            <a:r>
              <a:rPr lang="en-US" dirty="0" smtClean="0"/>
              <a:t>EECT 112-50C</a:t>
            </a:r>
            <a:endParaRPr lang="en-US" dirty="0"/>
          </a:p>
        </p:txBody>
      </p:sp>
      <p:sp>
        <p:nvSpPr>
          <p:cNvPr id="9" name="Slide Number Placeholder 8"/>
          <p:cNvSpPr>
            <a:spLocks noGrp="1"/>
          </p:cNvSpPr>
          <p:nvPr>
            <p:ph type="sldNum" sz="quarter" idx="12"/>
          </p:nvPr>
        </p:nvSpPr>
        <p:spPr/>
        <p:txBody>
          <a:bodyPr/>
          <a:lstStyle/>
          <a:p>
            <a:fld id="{E97799C9-84D9-46D2-A11E-BCF8A720529D}" type="slidenum">
              <a:rPr lang="en-US" smtClean="0"/>
              <a:t>22</a:t>
            </a:fld>
            <a:endParaRPr lang="en-US" dirty="0"/>
          </a:p>
        </p:txBody>
      </p:sp>
    </p:spTree>
    <p:extLst>
      <p:ext uri="{BB962C8B-B14F-4D97-AF65-F5344CB8AC3E}">
        <p14:creationId xmlns:p14="http://schemas.microsoft.com/office/powerpoint/2010/main" val="395587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1143000"/>
            <a:ext cx="1524000" cy="369332"/>
          </a:xfrm>
          <a:prstGeom prst="rect">
            <a:avLst/>
          </a:prstGeom>
          <a:solidFill>
            <a:srgbClr val="92D050"/>
          </a:solidFill>
          <a:ln>
            <a:solidFill>
              <a:schemeClr val="tx1"/>
            </a:solidFill>
          </a:ln>
        </p:spPr>
        <p:txBody>
          <a:bodyPr wrap="square" rtlCol="0">
            <a:spAutoFit/>
          </a:bodyPr>
          <a:lstStyle/>
          <a:p>
            <a:r>
              <a:rPr lang="en-US" dirty="0"/>
              <a:t> Schematics:</a:t>
            </a:r>
            <a:endParaRPr lang="en-US" dirty="0"/>
          </a:p>
        </p:txBody>
      </p:sp>
      <p:pic>
        <p:nvPicPr>
          <p:cNvPr id="3074" name="Picture 2" descr="E:\Engineering\2014 Fall\Digital Fundamentals\lab 5\Capture.JPG"/>
          <p:cNvPicPr>
            <a:picLocks noChangeAspect="1" noChangeArrowheads="1"/>
          </p:cNvPicPr>
          <p:nvPr/>
        </p:nvPicPr>
        <p:blipFill>
          <a:blip r:embed="rId2" cstate="print"/>
          <a:srcRect/>
          <a:stretch>
            <a:fillRect/>
          </a:stretch>
        </p:blipFill>
        <p:spPr bwMode="auto">
          <a:xfrm>
            <a:off x="3276601" y="1981200"/>
            <a:ext cx="5462031" cy="3993573"/>
          </a:xfrm>
          <a:prstGeom prst="rect">
            <a:avLst/>
          </a:prstGeom>
          <a:noFill/>
        </p:spPr>
      </p:pic>
      <p:sp>
        <p:nvSpPr>
          <p:cNvPr id="7" name="TextBox 6"/>
          <p:cNvSpPr txBox="1"/>
          <p:nvPr/>
        </p:nvSpPr>
        <p:spPr>
          <a:xfrm>
            <a:off x="5398016" y="1327666"/>
            <a:ext cx="1219200" cy="369332"/>
          </a:xfrm>
          <a:prstGeom prst="rect">
            <a:avLst/>
          </a:prstGeom>
          <a:solidFill>
            <a:srgbClr val="92D050"/>
          </a:solidFill>
          <a:ln>
            <a:solidFill>
              <a:schemeClr val="tx1"/>
            </a:solidFill>
          </a:ln>
        </p:spPr>
        <p:txBody>
          <a:bodyPr wrap="square" rtlCol="0">
            <a:spAutoFit/>
          </a:bodyPr>
          <a:lstStyle/>
          <a:p>
            <a:r>
              <a:rPr lang="en-US" dirty="0"/>
              <a:t>Program</a:t>
            </a:r>
            <a:endParaRPr lang="en-US" dirty="0"/>
          </a:p>
        </p:txBody>
      </p:sp>
      <p:sp>
        <p:nvSpPr>
          <p:cNvPr id="9" name="Right Brace 8"/>
          <p:cNvSpPr/>
          <p:nvPr/>
        </p:nvSpPr>
        <p:spPr>
          <a:xfrm>
            <a:off x="8077200" y="2133600"/>
            <a:ext cx="1143000" cy="3962400"/>
          </a:xfrm>
          <a:prstGeom prst="rightBrace">
            <a:avLst>
              <a:gd name="adj1" fmla="val 4373"/>
              <a:gd name="adj2" fmla="val 431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extBox 9"/>
          <p:cNvSpPr txBox="1"/>
          <p:nvPr/>
        </p:nvSpPr>
        <p:spPr>
          <a:xfrm>
            <a:off x="9296400" y="3429001"/>
            <a:ext cx="914400" cy="1015663"/>
          </a:xfrm>
          <a:prstGeom prst="rect">
            <a:avLst/>
          </a:prstGeom>
          <a:solidFill>
            <a:srgbClr val="9FEB53"/>
          </a:solidFill>
        </p:spPr>
        <p:txBody>
          <a:bodyPr wrap="square" rtlCol="0">
            <a:spAutoFit/>
          </a:bodyPr>
          <a:lstStyle/>
          <a:p>
            <a:r>
              <a:rPr lang="en-US" sz="1200" dirty="0"/>
              <a:t>Comments about what the program is doing</a:t>
            </a:r>
            <a:endParaRPr lang="en-US" sz="1200" dirty="0"/>
          </a:p>
        </p:txBody>
      </p:sp>
      <p:sp>
        <p:nvSpPr>
          <p:cNvPr id="11" name="Right Brace 10"/>
          <p:cNvSpPr/>
          <p:nvPr/>
        </p:nvSpPr>
        <p:spPr>
          <a:xfrm flipH="1">
            <a:off x="2667000" y="2209800"/>
            <a:ext cx="609600" cy="457200"/>
          </a:xfrm>
          <a:prstGeom prst="rightBrace">
            <a:avLst>
              <a:gd name="adj1" fmla="val 4373"/>
              <a:gd name="adj2" fmla="val 431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Right Brace 11"/>
          <p:cNvSpPr/>
          <p:nvPr/>
        </p:nvSpPr>
        <p:spPr>
          <a:xfrm flipH="1">
            <a:off x="2819400" y="2819400"/>
            <a:ext cx="609600" cy="457200"/>
          </a:xfrm>
          <a:prstGeom prst="rightBrace">
            <a:avLst>
              <a:gd name="adj1" fmla="val 4373"/>
              <a:gd name="adj2" fmla="val 431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p:cNvSpPr txBox="1"/>
          <p:nvPr/>
        </p:nvSpPr>
        <p:spPr>
          <a:xfrm>
            <a:off x="1752600" y="1676401"/>
            <a:ext cx="914400" cy="830997"/>
          </a:xfrm>
          <a:prstGeom prst="rect">
            <a:avLst/>
          </a:prstGeom>
          <a:solidFill>
            <a:srgbClr val="9FEB53"/>
          </a:solidFill>
        </p:spPr>
        <p:txBody>
          <a:bodyPr wrap="square" rtlCol="0">
            <a:spAutoFit/>
          </a:bodyPr>
          <a:lstStyle/>
          <a:p>
            <a:r>
              <a:rPr lang="en-US" sz="1200" dirty="0"/>
              <a:t>Defining Variables and Constants</a:t>
            </a:r>
            <a:endParaRPr lang="en-US" sz="1200" dirty="0"/>
          </a:p>
        </p:txBody>
      </p:sp>
      <p:sp>
        <p:nvSpPr>
          <p:cNvPr id="14" name="TextBox 13"/>
          <p:cNvSpPr txBox="1"/>
          <p:nvPr/>
        </p:nvSpPr>
        <p:spPr>
          <a:xfrm>
            <a:off x="1828800" y="2667001"/>
            <a:ext cx="914400" cy="646331"/>
          </a:xfrm>
          <a:prstGeom prst="rect">
            <a:avLst/>
          </a:prstGeom>
          <a:solidFill>
            <a:srgbClr val="9FEB53"/>
          </a:solidFill>
        </p:spPr>
        <p:txBody>
          <a:bodyPr wrap="square" rtlCol="0">
            <a:spAutoFit/>
          </a:bodyPr>
          <a:lstStyle/>
          <a:p>
            <a:r>
              <a:rPr lang="en-US" sz="1200" dirty="0"/>
              <a:t>Defining Inputs and Outputs </a:t>
            </a:r>
            <a:endParaRPr lang="en-US" sz="1200" dirty="0"/>
          </a:p>
        </p:txBody>
      </p:sp>
      <p:sp>
        <p:nvSpPr>
          <p:cNvPr id="15" name="Right Brace 14"/>
          <p:cNvSpPr/>
          <p:nvPr/>
        </p:nvSpPr>
        <p:spPr>
          <a:xfrm flipH="1">
            <a:off x="2819400" y="3352800"/>
            <a:ext cx="609600" cy="228600"/>
          </a:xfrm>
          <a:prstGeom prst="rightBrace">
            <a:avLst>
              <a:gd name="adj1" fmla="val 4373"/>
              <a:gd name="adj2" fmla="val 431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TextBox 15"/>
          <p:cNvSpPr txBox="1"/>
          <p:nvPr/>
        </p:nvSpPr>
        <p:spPr>
          <a:xfrm>
            <a:off x="1828800" y="3392270"/>
            <a:ext cx="914400" cy="461665"/>
          </a:xfrm>
          <a:prstGeom prst="rect">
            <a:avLst/>
          </a:prstGeom>
          <a:solidFill>
            <a:srgbClr val="9FEB53"/>
          </a:solidFill>
        </p:spPr>
        <p:txBody>
          <a:bodyPr wrap="square" rtlCol="0">
            <a:spAutoFit/>
          </a:bodyPr>
          <a:lstStyle/>
          <a:p>
            <a:r>
              <a:rPr lang="en-US" sz="1200" dirty="0"/>
              <a:t>Initial Conditions</a:t>
            </a:r>
            <a:endParaRPr lang="en-US" sz="1200" dirty="0"/>
          </a:p>
        </p:txBody>
      </p:sp>
      <p:sp>
        <p:nvSpPr>
          <p:cNvPr id="17" name="Right Brace 16"/>
          <p:cNvSpPr/>
          <p:nvPr/>
        </p:nvSpPr>
        <p:spPr>
          <a:xfrm flipH="1">
            <a:off x="2819400" y="3733800"/>
            <a:ext cx="609600" cy="685800"/>
          </a:xfrm>
          <a:prstGeom prst="rightBrace">
            <a:avLst>
              <a:gd name="adj1" fmla="val 4373"/>
              <a:gd name="adj2" fmla="val 431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TextBox 17"/>
          <p:cNvSpPr txBox="1"/>
          <p:nvPr/>
        </p:nvSpPr>
        <p:spPr>
          <a:xfrm>
            <a:off x="1828800" y="3962401"/>
            <a:ext cx="914400" cy="461665"/>
          </a:xfrm>
          <a:prstGeom prst="rect">
            <a:avLst/>
          </a:prstGeom>
          <a:solidFill>
            <a:srgbClr val="9FEB53"/>
          </a:solidFill>
        </p:spPr>
        <p:txBody>
          <a:bodyPr wrap="square" rtlCol="0">
            <a:spAutoFit/>
          </a:bodyPr>
          <a:lstStyle/>
          <a:p>
            <a:r>
              <a:rPr lang="en-US" sz="1200" dirty="0"/>
              <a:t>Main Program</a:t>
            </a:r>
            <a:endParaRPr lang="en-US" sz="1200" dirty="0"/>
          </a:p>
        </p:txBody>
      </p:sp>
      <p:sp>
        <p:nvSpPr>
          <p:cNvPr id="19" name="Right Brace 18"/>
          <p:cNvSpPr/>
          <p:nvPr/>
        </p:nvSpPr>
        <p:spPr>
          <a:xfrm flipH="1">
            <a:off x="2819400" y="4572000"/>
            <a:ext cx="609600" cy="1600200"/>
          </a:xfrm>
          <a:prstGeom prst="rightBrace">
            <a:avLst>
              <a:gd name="adj1" fmla="val 4373"/>
              <a:gd name="adj2" fmla="val 431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TextBox 19"/>
          <p:cNvSpPr txBox="1"/>
          <p:nvPr/>
        </p:nvSpPr>
        <p:spPr>
          <a:xfrm>
            <a:off x="1828800" y="5133202"/>
            <a:ext cx="914400" cy="276999"/>
          </a:xfrm>
          <a:prstGeom prst="rect">
            <a:avLst/>
          </a:prstGeom>
          <a:solidFill>
            <a:srgbClr val="9FEB53"/>
          </a:solidFill>
        </p:spPr>
        <p:txBody>
          <a:bodyPr wrap="square" rtlCol="0">
            <a:spAutoFit/>
          </a:bodyPr>
          <a:lstStyle/>
          <a:p>
            <a:r>
              <a:rPr lang="en-US" sz="1200" dirty="0"/>
              <a:t>Sub-routine</a:t>
            </a:r>
            <a:endParaRPr lang="en-US" sz="1200" dirty="0"/>
          </a:p>
        </p:txBody>
      </p:sp>
      <p:sp>
        <p:nvSpPr>
          <p:cNvPr id="3" name="Date Placeholder 2"/>
          <p:cNvSpPr>
            <a:spLocks noGrp="1"/>
          </p:cNvSpPr>
          <p:nvPr>
            <p:ph type="dt" sz="half" idx="10"/>
          </p:nvPr>
        </p:nvSpPr>
        <p:spPr/>
        <p:txBody>
          <a:bodyPr/>
          <a:lstStyle/>
          <a:p>
            <a:fld id="{5FD53ABA-BFD1-41E7-8EE9-27A402976AFB}" type="datetime1">
              <a:rPr lang="en-US" smtClean="0"/>
              <a:t>5/5/2016</a:t>
            </a:fld>
            <a:endParaRPr lang="en-US" dirty="0"/>
          </a:p>
        </p:txBody>
      </p:sp>
      <p:sp>
        <p:nvSpPr>
          <p:cNvPr id="8" name="Footer Placeholder 7"/>
          <p:cNvSpPr>
            <a:spLocks noGrp="1"/>
          </p:cNvSpPr>
          <p:nvPr>
            <p:ph type="ftr" sz="quarter" idx="11"/>
          </p:nvPr>
        </p:nvSpPr>
        <p:spPr/>
        <p:txBody>
          <a:bodyPr/>
          <a:lstStyle/>
          <a:p>
            <a:r>
              <a:rPr lang="en-US" dirty="0" smtClean="0"/>
              <a:t>EECT 112-50C</a:t>
            </a:r>
            <a:endParaRPr lang="en-US" dirty="0"/>
          </a:p>
        </p:txBody>
      </p:sp>
      <p:sp>
        <p:nvSpPr>
          <p:cNvPr id="21" name="Slide Number Placeholder 20"/>
          <p:cNvSpPr>
            <a:spLocks noGrp="1"/>
          </p:cNvSpPr>
          <p:nvPr>
            <p:ph type="sldNum" sz="quarter" idx="12"/>
          </p:nvPr>
        </p:nvSpPr>
        <p:spPr/>
        <p:txBody>
          <a:bodyPr/>
          <a:lstStyle/>
          <a:p>
            <a:fld id="{E97799C9-84D9-46D2-A11E-BCF8A720529D}" type="slidenum">
              <a:rPr lang="en-US" smtClean="0"/>
              <a:t>23</a:t>
            </a:fld>
            <a:endParaRPr lang="en-US" dirty="0"/>
          </a:p>
        </p:txBody>
      </p:sp>
    </p:spTree>
    <p:extLst>
      <p:ext uri="{BB962C8B-B14F-4D97-AF65-F5344CB8AC3E}">
        <p14:creationId xmlns:p14="http://schemas.microsoft.com/office/powerpoint/2010/main" val="1833950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Ø"/>
            </a:pPr>
            <a:r>
              <a:rPr lang="en-US" dirty="0" smtClean="0"/>
              <a:t>Though there was a schematic to follow to wire up, I still needed help and my partner helped me on it.</a:t>
            </a:r>
          </a:p>
          <a:p>
            <a:pPr>
              <a:buFont typeface="Wingdings" panose="05000000000000000000" pitchFamily="2" charset="2"/>
              <a:buChar char="Ø"/>
            </a:pPr>
            <a:r>
              <a:rPr lang="en-US" dirty="0" smtClean="0"/>
              <a:t>This lab went really fast and we were happy with the result.</a:t>
            </a:r>
            <a:endParaRPr lang="en-US" dirty="0"/>
          </a:p>
        </p:txBody>
      </p:sp>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24</a:t>
            </a:fld>
            <a:endParaRPr lang="en-US"/>
          </a:p>
        </p:txBody>
      </p:sp>
      <p:sp>
        <p:nvSpPr>
          <p:cNvPr id="2" name="Title 1"/>
          <p:cNvSpPr>
            <a:spLocks noGrp="1"/>
          </p:cNvSpPr>
          <p:nvPr>
            <p:ph type="title"/>
          </p:nvPr>
        </p:nvSpPr>
        <p:spPr>
          <a:solidFill>
            <a:srgbClr val="92D050"/>
          </a:solidFill>
        </p:spPr>
        <p:txBody>
          <a:bodyPr/>
          <a:lstStyle/>
          <a:p>
            <a:r>
              <a:rPr lang="en-US" dirty="0" smtClean="0"/>
              <a:t>Conclusion</a:t>
            </a:r>
            <a:endParaRPr lang="en-US" dirty="0"/>
          </a:p>
        </p:txBody>
      </p:sp>
    </p:spTree>
    <p:extLst>
      <p:ext uri="{BB962C8B-B14F-4D97-AF65-F5344CB8AC3E}">
        <p14:creationId xmlns:p14="http://schemas.microsoft.com/office/powerpoint/2010/main" val="8358994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981200" y="605498"/>
            <a:ext cx="8229600" cy="1143000"/>
          </a:xfrm>
          <a:solidFill>
            <a:srgbClr val="92D050"/>
          </a:solidFill>
        </p:spPr>
        <p:txBody>
          <a:bodyPr>
            <a:normAutofit fontScale="90000"/>
          </a:bodyPr>
          <a:lstStyle/>
          <a:p>
            <a:r>
              <a:rPr lang="en-US" dirty="0" smtClean="0"/>
              <a:t>Lab </a:t>
            </a:r>
            <a:r>
              <a:rPr lang="en-US" dirty="0" smtClean="0"/>
              <a:t>7b</a:t>
            </a:r>
            <a:r>
              <a:rPr lang="en-US" dirty="0" smtClean="0"/>
              <a:t/>
            </a:r>
            <a:br>
              <a:rPr lang="en-US" dirty="0" smtClean="0"/>
            </a:br>
            <a:r>
              <a:rPr lang="en-US" dirty="0" smtClean="0"/>
              <a:t>Temp Sensor/Heater (Basic Stamp 2)</a:t>
            </a:r>
            <a:endParaRPr lang="en-US" dirty="0"/>
          </a:p>
        </p:txBody>
      </p:sp>
      <p:sp>
        <p:nvSpPr>
          <p:cNvPr id="7" name="TextBox 6"/>
          <p:cNvSpPr txBox="1"/>
          <p:nvPr/>
        </p:nvSpPr>
        <p:spPr>
          <a:xfrm>
            <a:off x="3789218" y="1740931"/>
            <a:ext cx="6629400" cy="369332"/>
          </a:xfrm>
          <a:prstGeom prst="rect">
            <a:avLst/>
          </a:prstGeom>
          <a:solidFill>
            <a:schemeClr val="bg1"/>
          </a:solidFill>
          <a:ln>
            <a:solidFill>
              <a:schemeClr val="tx1"/>
            </a:solidFill>
          </a:ln>
        </p:spPr>
        <p:txBody>
          <a:bodyPr wrap="square" rtlCol="0">
            <a:spAutoFit/>
          </a:bodyPr>
          <a:lstStyle/>
          <a:p>
            <a:pPr marL="285750" indent="-285750">
              <a:buClr>
                <a:srgbClr val="92D050"/>
              </a:buClr>
              <a:buFont typeface="Wingdings" panose="05000000000000000000" pitchFamily="2" charset="2"/>
              <a:buChar char="Ø"/>
            </a:pPr>
            <a:r>
              <a:rPr lang="en-US" dirty="0"/>
              <a:t>Objective: To show how analog data can be used in a digital circuit.</a:t>
            </a:r>
            <a:endParaRPr lang="en-US" dirty="0"/>
          </a:p>
        </p:txBody>
      </p:sp>
      <p:sp>
        <p:nvSpPr>
          <p:cNvPr id="8" name="TextBox 7"/>
          <p:cNvSpPr txBox="1"/>
          <p:nvPr/>
        </p:nvSpPr>
        <p:spPr>
          <a:xfrm>
            <a:off x="3789218" y="2125395"/>
            <a:ext cx="6629400" cy="1477328"/>
          </a:xfrm>
          <a:prstGeom prst="rect">
            <a:avLst/>
          </a:prstGeom>
          <a:solidFill>
            <a:schemeClr val="bg1"/>
          </a:solidFill>
          <a:ln>
            <a:solidFill>
              <a:schemeClr val="tx1"/>
            </a:solidFill>
          </a:ln>
        </p:spPr>
        <p:txBody>
          <a:bodyPr wrap="square" rtlCol="0">
            <a:spAutoFit/>
          </a:bodyPr>
          <a:lstStyle/>
          <a:p>
            <a:pPr marL="285750" indent="-285750">
              <a:buClr>
                <a:srgbClr val="92D050"/>
              </a:buClr>
              <a:buFont typeface="Wingdings" panose="05000000000000000000" pitchFamily="2" charset="2"/>
              <a:buChar char="Ø"/>
            </a:pPr>
            <a:r>
              <a:rPr lang="en-US" dirty="0"/>
              <a:t>Background: Digital data comes in two states on or off. Analog data can come in varying degrees of states. There are multiple was to get analog data into a digital circuit in this experiment we will be using a resistor/capacitor network for the analog data and the input will be the time it take for the capacitor to discharge.  </a:t>
            </a:r>
          </a:p>
        </p:txBody>
      </p:sp>
      <p:sp>
        <p:nvSpPr>
          <p:cNvPr id="9" name="TextBox 8"/>
          <p:cNvSpPr txBox="1"/>
          <p:nvPr/>
        </p:nvSpPr>
        <p:spPr>
          <a:xfrm>
            <a:off x="1274618" y="1756064"/>
            <a:ext cx="2514600" cy="3693319"/>
          </a:xfrm>
          <a:prstGeom prst="rect">
            <a:avLst/>
          </a:prstGeom>
          <a:solidFill>
            <a:srgbClr val="9FEB53"/>
          </a:solidFill>
          <a:ln>
            <a:solidFill>
              <a:schemeClr val="tx1"/>
            </a:solidFill>
          </a:ln>
        </p:spPr>
        <p:txBody>
          <a:bodyPr wrap="square" rtlCol="0">
            <a:spAutoFit/>
          </a:bodyPr>
          <a:lstStyle/>
          <a:p>
            <a:r>
              <a:rPr lang="en-US" dirty="0"/>
              <a:t>Equipment</a:t>
            </a:r>
          </a:p>
          <a:p>
            <a:r>
              <a:rPr lang="en-US" dirty="0"/>
              <a:t>-LED Light</a:t>
            </a:r>
          </a:p>
          <a:p>
            <a:r>
              <a:rPr lang="en-US" dirty="0"/>
              <a:t>-220 ohm resistor</a:t>
            </a:r>
          </a:p>
          <a:p>
            <a:r>
              <a:rPr lang="en-US" dirty="0"/>
              <a:t>-10k ohm resistor</a:t>
            </a:r>
          </a:p>
          <a:p>
            <a:r>
              <a:rPr lang="en-US" dirty="0"/>
              <a:t>-10K ohm Multi-turn Potentiometer</a:t>
            </a:r>
          </a:p>
          <a:p>
            <a:r>
              <a:rPr lang="en-US" dirty="0"/>
              <a:t>-1uF Capacitor</a:t>
            </a:r>
          </a:p>
          <a:p>
            <a:r>
              <a:rPr lang="en-US" dirty="0"/>
              <a:t>-Basic Stamp</a:t>
            </a:r>
          </a:p>
          <a:p>
            <a:r>
              <a:rPr lang="en-US" dirty="0"/>
              <a:t>-Basic Stamp Program</a:t>
            </a:r>
          </a:p>
          <a:p>
            <a:r>
              <a:rPr lang="en-US" dirty="0"/>
              <a:t>-Miscellaneous Wire </a:t>
            </a:r>
          </a:p>
          <a:p>
            <a:endParaRPr lang="en-US" dirty="0"/>
          </a:p>
          <a:p>
            <a:endParaRPr lang="en-US" dirty="0"/>
          </a:p>
          <a:p>
            <a:r>
              <a:rPr lang="en-US" dirty="0"/>
              <a:t>	</a:t>
            </a:r>
            <a:endParaRPr lang="en-US" dirty="0"/>
          </a:p>
        </p:txBody>
      </p:sp>
      <p:sp>
        <p:nvSpPr>
          <p:cNvPr id="2" name="Date Placeholder 1"/>
          <p:cNvSpPr>
            <a:spLocks noGrp="1"/>
          </p:cNvSpPr>
          <p:nvPr>
            <p:ph type="dt" sz="half" idx="10"/>
          </p:nvPr>
        </p:nvSpPr>
        <p:spPr/>
        <p:txBody>
          <a:bodyPr/>
          <a:lstStyle/>
          <a:p>
            <a:fld id="{172F2F00-0926-42AF-AEFE-935BC8ACCB6E}" type="datetime1">
              <a:rPr lang="en-US" smtClean="0"/>
              <a:t>5/5/2016</a:t>
            </a:fld>
            <a:endParaRPr lang="en-US" dirty="0"/>
          </a:p>
        </p:txBody>
      </p:sp>
      <p:sp>
        <p:nvSpPr>
          <p:cNvPr id="3" name="Footer Placeholder 2"/>
          <p:cNvSpPr>
            <a:spLocks noGrp="1"/>
          </p:cNvSpPr>
          <p:nvPr>
            <p:ph type="ftr" sz="quarter" idx="11"/>
          </p:nvPr>
        </p:nvSpPr>
        <p:spPr/>
        <p:txBody>
          <a:bodyPr/>
          <a:lstStyle/>
          <a:p>
            <a:r>
              <a:rPr lang="en-US" dirty="0" smtClean="0"/>
              <a:t>EECT 112-50C</a:t>
            </a:r>
            <a:endParaRPr lang="en-US" dirty="0"/>
          </a:p>
        </p:txBody>
      </p:sp>
      <p:sp>
        <p:nvSpPr>
          <p:cNvPr id="5" name="Slide Number Placeholder 4"/>
          <p:cNvSpPr>
            <a:spLocks noGrp="1"/>
          </p:cNvSpPr>
          <p:nvPr>
            <p:ph type="sldNum" sz="quarter" idx="12"/>
          </p:nvPr>
        </p:nvSpPr>
        <p:spPr/>
        <p:txBody>
          <a:bodyPr/>
          <a:lstStyle/>
          <a:p>
            <a:fld id="{E97799C9-84D9-46D2-A11E-BCF8A720529D}" type="slidenum">
              <a:rPr lang="en-US" smtClean="0"/>
              <a:t>25</a:t>
            </a:fld>
            <a:endParaRPr lang="en-US" dirty="0"/>
          </a:p>
        </p:txBody>
      </p:sp>
    </p:spTree>
    <p:extLst>
      <p:ext uri="{BB962C8B-B14F-4D97-AF65-F5344CB8AC3E}">
        <p14:creationId xmlns:p14="http://schemas.microsoft.com/office/powerpoint/2010/main" val="15554247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1143000"/>
            <a:ext cx="1524000" cy="369332"/>
          </a:xfrm>
          <a:prstGeom prst="rect">
            <a:avLst/>
          </a:prstGeom>
          <a:solidFill>
            <a:srgbClr val="92D050"/>
          </a:solidFill>
          <a:ln>
            <a:solidFill>
              <a:schemeClr val="tx1"/>
            </a:solidFill>
          </a:ln>
        </p:spPr>
        <p:txBody>
          <a:bodyPr wrap="square" rtlCol="0">
            <a:spAutoFit/>
          </a:bodyPr>
          <a:lstStyle/>
          <a:p>
            <a:r>
              <a:rPr lang="en-US" dirty="0"/>
              <a:t> Schematics:</a:t>
            </a:r>
            <a:endParaRPr lang="en-US" dirty="0"/>
          </a:p>
        </p:txBody>
      </p:sp>
      <p:pic>
        <p:nvPicPr>
          <p:cNvPr id="3074" name="Picture 2" descr="E:\Engineering\2014 Fall\Digital Fundamentals\lab 6\Program.JPG"/>
          <p:cNvPicPr>
            <a:picLocks noChangeAspect="1" noChangeArrowheads="1"/>
          </p:cNvPicPr>
          <p:nvPr/>
        </p:nvPicPr>
        <p:blipFill>
          <a:blip r:embed="rId2" cstate="print"/>
          <a:srcRect/>
          <a:stretch>
            <a:fillRect/>
          </a:stretch>
        </p:blipFill>
        <p:spPr bwMode="auto">
          <a:xfrm>
            <a:off x="3810000" y="1727664"/>
            <a:ext cx="4114800" cy="4749337"/>
          </a:xfrm>
          <a:prstGeom prst="rect">
            <a:avLst/>
          </a:prstGeom>
          <a:noFill/>
        </p:spPr>
      </p:pic>
      <p:sp>
        <p:nvSpPr>
          <p:cNvPr id="7" name="TextBox 6"/>
          <p:cNvSpPr txBox="1"/>
          <p:nvPr/>
        </p:nvSpPr>
        <p:spPr>
          <a:xfrm>
            <a:off x="5126182" y="958334"/>
            <a:ext cx="1219200" cy="369332"/>
          </a:xfrm>
          <a:prstGeom prst="rect">
            <a:avLst/>
          </a:prstGeom>
          <a:solidFill>
            <a:srgbClr val="92D050"/>
          </a:solidFill>
          <a:ln>
            <a:solidFill>
              <a:schemeClr val="tx1"/>
            </a:solidFill>
          </a:ln>
        </p:spPr>
        <p:txBody>
          <a:bodyPr wrap="square" rtlCol="0">
            <a:spAutoFit/>
          </a:bodyPr>
          <a:lstStyle/>
          <a:p>
            <a:r>
              <a:rPr lang="en-US" dirty="0"/>
              <a:t>Program</a:t>
            </a:r>
            <a:endParaRPr lang="en-US" dirty="0"/>
          </a:p>
        </p:txBody>
      </p:sp>
      <p:sp>
        <p:nvSpPr>
          <p:cNvPr id="8" name="TextBox 7"/>
          <p:cNvSpPr txBox="1"/>
          <p:nvPr/>
        </p:nvSpPr>
        <p:spPr>
          <a:xfrm>
            <a:off x="8534400" y="3429001"/>
            <a:ext cx="914400" cy="1015663"/>
          </a:xfrm>
          <a:prstGeom prst="rect">
            <a:avLst/>
          </a:prstGeom>
          <a:solidFill>
            <a:srgbClr val="9FEB53"/>
          </a:solidFill>
        </p:spPr>
        <p:txBody>
          <a:bodyPr wrap="square" rtlCol="0">
            <a:spAutoFit/>
          </a:bodyPr>
          <a:lstStyle/>
          <a:p>
            <a:r>
              <a:rPr lang="en-US" sz="1200" dirty="0"/>
              <a:t>Comments about what the program is doing</a:t>
            </a:r>
            <a:endParaRPr lang="en-US" sz="1200" dirty="0"/>
          </a:p>
        </p:txBody>
      </p:sp>
      <p:sp>
        <p:nvSpPr>
          <p:cNvPr id="9" name="Right Brace 8"/>
          <p:cNvSpPr/>
          <p:nvPr/>
        </p:nvSpPr>
        <p:spPr>
          <a:xfrm>
            <a:off x="7391400" y="1828800"/>
            <a:ext cx="1143000" cy="4648200"/>
          </a:xfrm>
          <a:prstGeom prst="rightBrace">
            <a:avLst>
              <a:gd name="adj1" fmla="val 4373"/>
              <a:gd name="adj2" fmla="val 431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extBox 9"/>
          <p:cNvSpPr txBox="1"/>
          <p:nvPr/>
        </p:nvSpPr>
        <p:spPr>
          <a:xfrm>
            <a:off x="2590800" y="1607404"/>
            <a:ext cx="914400" cy="830997"/>
          </a:xfrm>
          <a:prstGeom prst="rect">
            <a:avLst/>
          </a:prstGeom>
          <a:solidFill>
            <a:srgbClr val="9FEB53"/>
          </a:solidFill>
        </p:spPr>
        <p:txBody>
          <a:bodyPr wrap="square" rtlCol="0">
            <a:spAutoFit/>
          </a:bodyPr>
          <a:lstStyle/>
          <a:p>
            <a:r>
              <a:rPr lang="en-US" sz="1200" dirty="0"/>
              <a:t>Defining Variables and Constants</a:t>
            </a:r>
            <a:endParaRPr lang="en-US" sz="1200" dirty="0"/>
          </a:p>
        </p:txBody>
      </p:sp>
      <p:sp>
        <p:nvSpPr>
          <p:cNvPr id="11" name="Right Brace 10"/>
          <p:cNvSpPr/>
          <p:nvPr/>
        </p:nvSpPr>
        <p:spPr>
          <a:xfrm flipH="1">
            <a:off x="3505200" y="1905000"/>
            <a:ext cx="609600" cy="457200"/>
          </a:xfrm>
          <a:prstGeom prst="rightBrace">
            <a:avLst>
              <a:gd name="adj1" fmla="val 4373"/>
              <a:gd name="adj2" fmla="val 431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p:cNvSpPr txBox="1"/>
          <p:nvPr/>
        </p:nvSpPr>
        <p:spPr>
          <a:xfrm>
            <a:off x="1600200" y="2286001"/>
            <a:ext cx="914400" cy="646331"/>
          </a:xfrm>
          <a:prstGeom prst="rect">
            <a:avLst/>
          </a:prstGeom>
          <a:solidFill>
            <a:srgbClr val="9FEB53"/>
          </a:solidFill>
        </p:spPr>
        <p:txBody>
          <a:bodyPr wrap="square" rtlCol="0">
            <a:spAutoFit/>
          </a:bodyPr>
          <a:lstStyle/>
          <a:p>
            <a:r>
              <a:rPr lang="en-US" sz="1200" dirty="0"/>
              <a:t>Defining Inputs and Outputs </a:t>
            </a:r>
            <a:endParaRPr lang="en-US" sz="1200" dirty="0"/>
          </a:p>
        </p:txBody>
      </p:sp>
      <p:sp>
        <p:nvSpPr>
          <p:cNvPr id="13" name="Right Brace 12"/>
          <p:cNvSpPr/>
          <p:nvPr/>
        </p:nvSpPr>
        <p:spPr>
          <a:xfrm flipH="1">
            <a:off x="3505200" y="2438400"/>
            <a:ext cx="609600" cy="304800"/>
          </a:xfrm>
          <a:prstGeom prst="rightBrace">
            <a:avLst>
              <a:gd name="adj1" fmla="val 4373"/>
              <a:gd name="adj2" fmla="val 431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Connector 14"/>
          <p:cNvCxnSpPr>
            <a:stCxn id="13" idx="1"/>
            <a:endCxn id="12" idx="3"/>
          </p:cNvCxnSpPr>
          <p:nvPr/>
        </p:nvCxnSpPr>
        <p:spPr>
          <a:xfrm flipH="1">
            <a:off x="2514600" y="2569910"/>
            <a:ext cx="990600" cy="39257"/>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667000" y="2895601"/>
            <a:ext cx="914400" cy="461665"/>
          </a:xfrm>
          <a:prstGeom prst="rect">
            <a:avLst/>
          </a:prstGeom>
          <a:solidFill>
            <a:srgbClr val="9FEB53"/>
          </a:solidFill>
        </p:spPr>
        <p:txBody>
          <a:bodyPr wrap="square" rtlCol="0">
            <a:spAutoFit/>
          </a:bodyPr>
          <a:lstStyle/>
          <a:p>
            <a:r>
              <a:rPr lang="en-US" sz="1200" dirty="0"/>
              <a:t>Main Program</a:t>
            </a:r>
            <a:endParaRPr lang="en-US" sz="1200" dirty="0"/>
          </a:p>
        </p:txBody>
      </p:sp>
      <p:sp>
        <p:nvSpPr>
          <p:cNvPr id="17" name="Right Brace 16"/>
          <p:cNvSpPr/>
          <p:nvPr/>
        </p:nvSpPr>
        <p:spPr>
          <a:xfrm flipH="1">
            <a:off x="3581400" y="2819400"/>
            <a:ext cx="609600" cy="685800"/>
          </a:xfrm>
          <a:prstGeom prst="rightBrace">
            <a:avLst>
              <a:gd name="adj1" fmla="val 4373"/>
              <a:gd name="adj2" fmla="val 431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TextBox 17"/>
          <p:cNvSpPr txBox="1"/>
          <p:nvPr/>
        </p:nvSpPr>
        <p:spPr>
          <a:xfrm>
            <a:off x="2438400" y="4676002"/>
            <a:ext cx="1066800" cy="276999"/>
          </a:xfrm>
          <a:prstGeom prst="rect">
            <a:avLst/>
          </a:prstGeom>
          <a:solidFill>
            <a:srgbClr val="9FEB53"/>
          </a:solidFill>
        </p:spPr>
        <p:txBody>
          <a:bodyPr wrap="square" rtlCol="0">
            <a:spAutoFit/>
          </a:bodyPr>
          <a:lstStyle/>
          <a:p>
            <a:r>
              <a:rPr lang="en-US" sz="1200" dirty="0"/>
              <a:t>Sub-routines</a:t>
            </a:r>
            <a:endParaRPr lang="en-US" sz="1200" dirty="0"/>
          </a:p>
        </p:txBody>
      </p:sp>
      <p:sp>
        <p:nvSpPr>
          <p:cNvPr id="19" name="Right Brace 18"/>
          <p:cNvSpPr/>
          <p:nvPr/>
        </p:nvSpPr>
        <p:spPr>
          <a:xfrm flipH="1">
            <a:off x="3505200" y="3581400"/>
            <a:ext cx="609600" cy="2895600"/>
          </a:xfrm>
          <a:prstGeom prst="rightBrace">
            <a:avLst>
              <a:gd name="adj1" fmla="val 4373"/>
              <a:gd name="adj2" fmla="val 431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Date Placeholder 2"/>
          <p:cNvSpPr>
            <a:spLocks noGrp="1"/>
          </p:cNvSpPr>
          <p:nvPr>
            <p:ph type="dt" sz="half" idx="10"/>
          </p:nvPr>
        </p:nvSpPr>
        <p:spPr/>
        <p:txBody>
          <a:bodyPr/>
          <a:lstStyle/>
          <a:p>
            <a:fld id="{576A6576-E903-4956-B70A-9D986F307A76}" type="datetime1">
              <a:rPr lang="en-US" smtClean="0"/>
              <a:t>5/5/2016</a:t>
            </a:fld>
            <a:endParaRPr lang="en-US" dirty="0"/>
          </a:p>
        </p:txBody>
      </p:sp>
      <p:sp>
        <p:nvSpPr>
          <p:cNvPr id="14" name="Footer Placeholder 13"/>
          <p:cNvSpPr>
            <a:spLocks noGrp="1"/>
          </p:cNvSpPr>
          <p:nvPr>
            <p:ph type="ftr" sz="quarter" idx="11"/>
          </p:nvPr>
        </p:nvSpPr>
        <p:spPr/>
        <p:txBody>
          <a:bodyPr/>
          <a:lstStyle/>
          <a:p>
            <a:r>
              <a:rPr lang="en-US" dirty="0" smtClean="0"/>
              <a:t>EECT 112-50C</a:t>
            </a:r>
            <a:endParaRPr lang="en-US" dirty="0"/>
          </a:p>
        </p:txBody>
      </p:sp>
      <p:sp>
        <p:nvSpPr>
          <p:cNvPr id="20" name="Slide Number Placeholder 19"/>
          <p:cNvSpPr>
            <a:spLocks noGrp="1"/>
          </p:cNvSpPr>
          <p:nvPr>
            <p:ph type="sldNum" sz="quarter" idx="12"/>
          </p:nvPr>
        </p:nvSpPr>
        <p:spPr/>
        <p:txBody>
          <a:bodyPr/>
          <a:lstStyle/>
          <a:p>
            <a:fld id="{E97799C9-84D9-46D2-A11E-BCF8A720529D}" type="slidenum">
              <a:rPr lang="en-US" smtClean="0"/>
              <a:t>26</a:t>
            </a:fld>
            <a:endParaRPr lang="en-US" dirty="0"/>
          </a:p>
        </p:txBody>
      </p:sp>
    </p:spTree>
    <p:extLst>
      <p:ext uri="{BB962C8B-B14F-4D97-AF65-F5344CB8AC3E}">
        <p14:creationId xmlns:p14="http://schemas.microsoft.com/office/powerpoint/2010/main" val="31895499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410200" y="1295400"/>
            <a:ext cx="1219200" cy="369332"/>
          </a:xfrm>
          <a:prstGeom prst="rect">
            <a:avLst/>
          </a:prstGeom>
          <a:solidFill>
            <a:srgbClr val="92D050"/>
          </a:solidFill>
          <a:ln>
            <a:solidFill>
              <a:schemeClr val="tx1"/>
            </a:solidFill>
          </a:ln>
        </p:spPr>
        <p:txBody>
          <a:bodyPr wrap="square" rtlCol="0">
            <a:spAutoFit/>
          </a:bodyPr>
          <a:lstStyle/>
          <a:p>
            <a:r>
              <a:rPr lang="en-US" dirty="0"/>
              <a:t>Hardware</a:t>
            </a:r>
            <a:endParaRPr lang="en-US" dirty="0"/>
          </a:p>
        </p:txBody>
      </p:sp>
      <p:pic>
        <p:nvPicPr>
          <p:cNvPr id="7" name="Picture 2" descr="E:\Engineering\2014 Fall\Digital Fundamentals\lab 5\DSCN2385.JPG"/>
          <p:cNvPicPr>
            <a:picLocks noChangeAspect="1" noChangeArrowheads="1"/>
          </p:cNvPicPr>
          <p:nvPr/>
        </p:nvPicPr>
        <p:blipFill>
          <a:blip r:embed="rId2" cstate="print"/>
          <a:srcRect l="18748" t="36104" r="18170" b="27632"/>
          <a:stretch>
            <a:fillRect/>
          </a:stretch>
        </p:blipFill>
        <p:spPr bwMode="auto">
          <a:xfrm>
            <a:off x="1905000" y="2133601"/>
            <a:ext cx="4953000" cy="2135697"/>
          </a:xfrm>
          <a:prstGeom prst="rect">
            <a:avLst/>
          </a:prstGeom>
          <a:noFill/>
        </p:spPr>
      </p:pic>
      <p:sp>
        <p:nvSpPr>
          <p:cNvPr id="8" name="TextBox 7"/>
          <p:cNvSpPr txBox="1"/>
          <p:nvPr/>
        </p:nvSpPr>
        <p:spPr>
          <a:xfrm>
            <a:off x="2590800" y="1828801"/>
            <a:ext cx="609600" cy="276999"/>
          </a:xfrm>
          <a:prstGeom prst="rect">
            <a:avLst/>
          </a:prstGeom>
          <a:solidFill>
            <a:srgbClr val="9FEB53"/>
          </a:solidFill>
        </p:spPr>
        <p:txBody>
          <a:bodyPr wrap="square" rtlCol="0">
            <a:spAutoFit/>
          </a:bodyPr>
          <a:lstStyle/>
          <a:p>
            <a:r>
              <a:rPr lang="en-US" sz="1200" dirty="0"/>
              <a:t>Switch</a:t>
            </a:r>
            <a:endParaRPr lang="en-US" sz="1200" dirty="0"/>
          </a:p>
        </p:txBody>
      </p:sp>
      <p:cxnSp>
        <p:nvCxnSpPr>
          <p:cNvPr id="9" name="Straight Arrow Connector 8"/>
          <p:cNvCxnSpPr/>
          <p:nvPr/>
        </p:nvCxnSpPr>
        <p:spPr>
          <a:xfrm>
            <a:off x="3048000" y="2105800"/>
            <a:ext cx="381000" cy="713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191000" y="4419601"/>
            <a:ext cx="914400" cy="276999"/>
          </a:xfrm>
          <a:prstGeom prst="rect">
            <a:avLst/>
          </a:prstGeom>
          <a:solidFill>
            <a:srgbClr val="9FEB53"/>
          </a:solidFill>
        </p:spPr>
        <p:txBody>
          <a:bodyPr wrap="square" rtlCol="0">
            <a:spAutoFit/>
          </a:bodyPr>
          <a:lstStyle/>
          <a:p>
            <a:r>
              <a:rPr lang="en-US" sz="1200" dirty="0"/>
              <a:t>Resistors</a:t>
            </a:r>
            <a:endParaRPr lang="en-US" sz="1200" dirty="0"/>
          </a:p>
        </p:txBody>
      </p:sp>
      <p:cxnSp>
        <p:nvCxnSpPr>
          <p:cNvPr id="11" name="Straight Arrow Connector 10"/>
          <p:cNvCxnSpPr/>
          <p:nvPr/>
        </p:nvCxnSpPr>
        <p:spPr>
          <a:xfrm flipV="1">
            <a:off x="5105400" y="3276600"/>
            <a:ext cx="914400" cy="1143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3048000" y="3505200"/>
            <a:ext cx="11430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781800" y="1600201"/>
            <a:ext cx="914400" cy="276999"/>
          </a:xfrm>
          <a:prstGeom prst="rect">
            <a:avLst/>
          </a:prstGeom>
          <a:solidFill>
            <a:srgbClr val="9FEB53"/>
          </a:solidFill>
        </p:spPr>
        <p:txBody>
          <a:bodyPr wrap="square" rtlCol="0">
            <a:spAutoFit/>
          </a:bodyPr>
          <a:lstStyle/>
          <a:p>
            <a:r>
              <a:rPr lang="en-US" sz="1200" dirty="0"/>
              <a:t>LED Light</a:t>
            </a:r>
            <a:endParaRPr lang="en-US" sz="1200" dirty="0"/>
          </a:p>
        </p:txBody>
      </p:sp>
      <p:cxnSp>
        <p:nvCxnSpPr>
          <p:cNvPr id="14" name="Straight Arrow Connector 13"/>
          <p:cNvCxnSpPr/>
          <p:nvPr/>
        </p:nvCxnSpPr>
        <p:spPr>
          <a:xfrm flipH="1">
            <a:off x="5638800" y="1905000"/>
            <a:ext cx="10668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524000" y="1143000"/>
            <a:ext cx="1524000" cy="369332"/>
          </a:xfrm>
          <a:prstGeom prst="rect">
            <a:avLst/>
          </a:prstGeom>
          <a:solidFill>
            <a:srgbClr val="92D050"/>
          </a:solidFill>
          <a:ln>
            <a:solidFill>
              <a:schemeClr val="tx1"/>
            </a:solidFill>
          </a:ln>
        </p:spPr>
        <p:txBody>
          <a:bodyPr wrap="square" rtlCol="0">
            <a:spAutoFit/>
          </a:bodyPr>
          <a:lstStyle/>
          <a:p>
            <a:r>
              <a:rPr lang="en-US" dirty="0"/>
              <a:t> Schematics:</a:t>
            </a:r>
            <a:endParaRPr lang="en-US" dirty="0"/>
          </a:p>
        </p:txBody>
      </p:sp>
      <p:pic>
        <p:nvPicPr>
          <p:cNvPr id="5122" name="Picture 2" descr="E:\Engineering\2014 Fall\Digital Fundamentals\lab 6\DSCN2386.JPG"/>
          <p:cNvPicPr>
            <a:picLocks noChangeAspect="1" noChangeArrowheads="1"/>
          </p:cNvPicPr>
          <p:nvPr/>
        </p:nvPicPr>
        <p:blipFill>
          <a:blip r:embed="rId3" cstate="print"/>
          <a:srcRect l="31480" t="23147" r="35532" b="32873"/>
          <a:stretch>
            <a:fillRect/>
          </a:stretch>
        </p:blipFill>
        <p:spPr bwMode="auto">
          <a:xfrm>
            <a:off x="7315200" y="2895600"/>
            <a:ext cx="2743200" cy="2743200"/>
          </a:xfrm>
          <a:prstGeom prst="rect">
            <a:avLst/>
          </a:prstGeom>
          <a:noFill/>
        </p:spPr>
      </p:pic>
      <p:sp>
        <p:nvSpPr>
          <p:cNvPr id="17" name="TextBox 16"/>
          <p:cNvSpPr txBox="1"/>
          <p:nvPr/>
        </p:nvSpPr>
        <p:spPr>
          <a:xfrm>
            <a:off x="9296400" y="2209801"/>
            <a:ext cx="914400" cy="276999"/>
          </a:xfrm>
          <a:prstGeom prst="rect">
            <a:avLst/>
          </a:prstGeom>
          <a:solidFill>
            <a:srgbClr val="9FEB53"/>
          </a:solidFill>
        </p:spPr>
        <p:txBody>
          <a:bodyPr wrap="square" rtlCol="0">
            <a:spAutoFit/>
          </a:bodyPr>
          <a:lstStyle/>
          <a:p>
            <a:r>
              <a:rPr lang="en-US" sz="1200" dirty="0"/>
              <a:t>Capacitor </a:t>
            </a:r>
            <a:endParaRPr lang="en-US" sz="1200" dirty="0"/>
          </a:p>
        </p:txBody>
      </p:sp>
      <p:sp>
        <p:nvSpPr>
          <p:cNvPr id="18" name="TextBox 17"/>
          <p:cNvSpPr txBox="1"/>
          <p:nvPr/>
        </p:nvSpPr>
        <p:spPr>
          <a:xfrm>
            <a:off x="5943600" y="5361802"/>
            <a:ext cx="1143000" cy="276999"/>
          </a:xfrm>
          <a:prstGeom prst="rect">
            <a:avLst/>
          </a:prstGeom>
          <a:solidFill>
            <a:srgbClr val="9FEB53"/>
          </a:solidFill>
        </p:spPr>
        <p:txBody>
          <a:bodyPr wrap="square" rtlCol="0">
            <a:spAutoFit/>
          </a:bodyPr>
          <a:lstStyle/>
          <a:p>
            <a:r>
              <a:rPr lang="en-US" sz="1200" dirty="0"/>
              <a:t>Potentiometer </a:t>
            </a:r>
            <a:endParaRPr lang="en-US" sz="1200" dirty="0"/>
          </a:p>
        </p:txBody>
      </p:sp>
      <p:cxnSp>
        <p:nvCxnSpPr>
          <p:cNvPr id="19" name="Straight Arrow Connector 18"/>
          <p:cNvCxnSpPr/>
          <p:nvPr/>
        </p:nvCxnSpPr>
        <p:spPr>
          <a:xfrm flipV="1">
            <a:off x="7086600" y="4800600"/>
            <a:ext cx="15240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8686800" y="2514600"/>
            <a:ext cx="609600" cy="1143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fld id="{E1EDC635-99E6-4501-9D4C-720B931680DB}" type="datetime1">
              <a:rPr lang="en-US" smtClean="0"/>
              <a:t>5/5/2016</a:t>
            </a:fld>
            <a:endParaRPr lang="en-US" dirty="0"/>
          </a:p>
        </p:txBody>
      </p:sp>
      <p:sp>
        <p:nvSpPr>
          <p:cNvPr id="16" name="Footer Placeholder 15"/>
          <p:cNvSpPr>
            <a:spLocks noGrp="1"/>
          </p:cNvSpPr>
          <p:nvPr>
            <p:ph type="ftr" sz="quarter" idx="11"/>
          </p:nvPr>
        </p:nvSpPr>
        <p:spPr/>
        <p:txBody>
          <a:bodyPr/>
          <a:lstStyle/>
          <a:p>
            <a:r>
              <a:rPr lang="en-US" dirty="0" smtClean="0"/>
              <a:t>EECT 112-50C</a:t>
            </a:r>
            <a:endParaRPr lang="en-US" dirty="0"/>
          </a:p>
        </p:txBody>
      </p:sp>
      <p:sp>
        <p:nvSpPr>
          <p:cNvPr id="20" name="Slide Number Placeholder 19"/>
          <p:cNvSpPr>
            <a:spLocks noGrp="1"/>
          </p:cNvSpPr>
          <p:nvPr>
            <p:ph type="sldNum" sz="quarter" idx="12"/>
          </p:nvPr>
        </p:nvSpPr>
        <p:spPr/>
        <p:txBody>
          <a:bodyPr/>
          <a:lstStyle/>
          <a:p>
            <a:fld id="{E97799C9-84D9-46D2-A11E-BCF8A720529D}" type="slidenum">
              <a:rPr lang="en-US" smtClean="0"/>
              <a:t>27</a:t>
            </a:fld>
            <a:endParaRPr lang="en-US" dirty="0"/>
          </a:p>
        </p:txBody>
      </p:sp>
    </p:spTree>
    <p:extLst>
      <p:ext uri="{BB962C8B-B14F-4D97-AF65-F5344CB8AC3E}">
        <p14:creationId xmlns:p14="http://schemas.microsoft.com/office/powerpoint/2010/main" val="4002005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1143000"/>
            <a:ext cx="1219200" cy="369332"/>
          </a:xfrm>
          <a:prstGeom prst="rect">
            <a:avLst/>
          </a:prstGeom>
          <a:solidFill>
            <a:srgbClr val="92D050"/>
          </a:solidFill>
          <a:ln>
            <a:solidFill>
              <a:schemeClr val="tx1"/>
            </a:solidFill>
          </a:ln>
        </p:spPr>
        <p:txBody>
          <a:bodyPr wrap="square" rtlCol="0">
            <a:spAutoFit/>
          </a:bodyPr>
          <a:lstStyle/>
          <a:p>
            <a:r>
              <a:rPr lang="en-US" dirty="0"/>
              <a:t>Lab Work:</a:t>
            </a:r>
            <a:endParaRPr lang="en-US" dirty="0"/>
          </a:p>
        </p:txBody>
      </p:sp>
      <p:pic>
        <p:nvPicPr>
          <p:cNvPr id="4098" name="Picture 2" descr="E:\Engineering\2014 Fall\Digital Fundamentals\lab 6\DSCN2348.JPG"/>
          <p:cNvPicPr>
            <a:picLocks noChangeAspect="1" noChangeArrowheads="1"/>
          </p:cNvPicPr>
          <p:nvPr/>
        </p:nvPicPr>
        <p:blipFill>
          <a:blip r:embed="rId2" cstate="print"/>
          <a:srcRect l="23728" t="22376" r="13769" b="22070"/>
          <a:stretch>
            <a:fillRect/>
          </a:stretch>
        </p:blipFill>
        <p:spPr bwMode="auto">
          <a:xfrm>
            <a:off x="3124200" y="2057400"/>
            <a:ext cx="5943600" cy="3962400"/>
          </a:xfrm>
          <a:prstGeom prst="rect">
            <a:avLst/>
          </a:prstGeom>
          <a:noFill/>
        </p:spPr>
      </p:pic>
      <p:sp>
        <p:nvSpPr>
          <p:cNvPr id="7" name="TextBox 6"/>
          <p:cNvSpPr txBox="1"/>
          <p:nvPr/>
        </p:nvSpPr>
        <p:spPr>
          <a:xfrm>
            <a:off x="6629400" y="6096000"/>
            <a:ext cx="914400" cy="276999"/>
          </a:xfrm>
          <a:prstGeom prst="rect">
            <a:avLst/>
          </a:prstGeom>
          <a:solidFill>
            <a:srgbClr val="9FEB53"/>
          </a:solidFill>
        </p:spPr>
        <p:txBody>
          <a:bodyPr wrap="square" rtlCol="0">
            <a:spAutoFit/>
          </a:bodyPr>
          <a:lstStyle/>
          <a:p>
            <a:r>
              <a:rPr lang="en-US" sz="1200" dirty="0"/>
              <a:t>LED Light</a:t>
            </a:r>
            <a:endParaRPr lang="en-US" sz="1200" dirty="0"/>
          </a:p>
        </p:txBody>
      </p:sp>
      <p:cxnSp>
        <p:nvCxnSpPr>
          <p:cNvPr id="8" name="Straight Arrow Connector 7"/>
          <p:cNvCxnSpPr/>
          <p:nvPr/>
        </p:nvCxnSpPr>
        <p:spPr>
          <a:xfrm flipH="1" flipV="1">
            <a:off x="7162800" y="4572000"/>
            <a:ext cx="381000" cy="1752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248400" y="1600201"/>
            <a:ext cx="914400" cy="276999"/>
          </a:xfrm>
          <a:prstGeom prst="rect">
            <a:avLst/>
          </a:prstGeom>
          <a:solidFill>
            <a:srgbClr val="9FEB53"/>
          </a:solidFill>
        </p:spPr>
        <p:txBody>
          <a:bodyPr wrap="square" rtlCol="0">
            <a:spAutoFit/>
          </a:bodyPr>
          <a:lstStyle/>
          <a:p>
            <a:r>
              <a:rPr lang="en-US" sz="1200" dirty="0"/>
              <a:t>Capacitor </a:t>
            </a:r>
            <a:endParaRPr lang="en-US" sz="1200" dirty="0"/>
          </a:p>
        </p:txBody>
      </p:sp>
      <p:cxnSp>
        <p:nvCxnSpPr>
          <p:cNvPr id="11" name="Straight Arrow Connector 10"/>
          <p:cNvCxnSpPr/>
          <p:nvPr/>
        </p:nvCxnSpPr>
        <p:spPr>
          <a:xfrm>
            <a:off x="6705600" y="1905000"/>
            <a:ext cx="381000" cy="11430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10200" y="6003666"/>
            <a:ext cx="762000" cy="461665"/>
          </a:xfrm>
          <a:prstGeom prst="rect">
            <a:avLst/>
          </a:prstGeom>
          <a:solidFill>
            <a:srgbClr val="9FEB53"/>
          </a:solidFill>
        </p:spPr>
        <p:txBody>
          <a:bodyPr wrap="square" rtlCol="0">
            <a:spAutoFit/>
          </a:bodyPr>
          <a:lstStyle/>
          <a:p>
            <a:r>
              <a:rPr lang="en-US" sz="1200" dirty="0"/>
              <a:t>10k ohm resistor</a:t>
            </a:r>
            <a:endParaRPr lang="en-US" sz="1200" dirty="0"/>
          </a:p>
        </p:txBody>
      </p:sp>
      <p:cxnSp>
        <p:nvCxnSpPr>
          <p:cNvPr id="14" name="Straight Arrow Connector 13"/>
          <p:cNvCxnSpPr/>
          <p:nvPr/>
        </p:nvCxnSpPr>
        <p:spPr>
          <a:xfrm flipV="1">
            <a:off x="6172200" y="4343400"/>
            <a:ext cx="685800" cy="1752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372600" y="3733801"/>
            <a:ext cx="762000" cy="461665"/>
          </a:xfrm>
          <a:prstGeom prst="rect">
            <a:avLst/>
          </a:prstGeom>
          <a:solidFill>
            <a:srgbClr val="9FEB53"/>
          </a:solidFill>
        </p:spPr>
        <p:txBody>
          <a:bodyPr wrap="square" rtlCol="0">
            <a:spAutoFit/>
          </a:bodyPr>
          <a:lstStyle/>
          <a:p>
            <a:r>
              <a:rPr lang="en-US" sz="1200" dirty="0"/>
              <a:t>220 ohm resistor</a:t>
            </a:r>
            <a:endParaRPr lang="en-US" sz="1200" dirty="0"/>
          </a:p>
        </p:txBody>
      </p:sp>
      <p:cxnSp>
        <p:nvCxnSpPr>
          <p:cNvPr id="17" name="Straight Arrow Connector 16"/>
          <p:cNvCxnSpPr/>
          <p:nvPr/>
        </p:nvCxnSpPr>
        <p:spPr>
          <a:xfrm flipH="1" flipV="1">
            <a:off x="8458200" y="3962400"/>
            <a:ext cx="914400" cy="228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05400" y="1628002"/>
            <a:ext cx="609600" cy="276999"/>
          </a:xfrm>
          <a:prstGeom prst="rect">
            <a:avLst/>
          </a:prstGeom>
          <a:solidFill>
            <a:srgbClr val="9FEB53"/>
          </a:solidFill>
        </p:spPr>
        <p:txBody>
          <a:bodyPr wrap="square" rtlCol="0">
            <a:spAutoFit/>
          </a:bodyPr>
          <a:lstStyle/>
          <a:p>
            <a:r>
              <a:rPr lang="en-US" sz="1200" dirty="0"/>
              <a:t>Switch</a:t>
            </a:r>
            <a:endParaRPr lang="en-US" sz="1200" dirty="0"/>
          </a:p>
        </p:txBody>
      </p:sp>
      <p:cxnSp>
        <p:nvCxnSpPr>
          <p:cNvPr id="20" name="Straight Arrow Connector 19"/>
          <p:cNvCxnSpPr/>
          <p:nvPr/>
        </p:nvCxnSpPr>
        <p:spPr>
          <a:xfrm>
            <a:off x="5715000" y="1905000"/>
            <a:ext cx="0" cy="5334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600200" y="3200401"/>
            <a:ext cx="1447800" cy="276999"/>
          </a:xfrm>
          <a:prstGeom prst="rect">
            <a:avLst/>
          </a:prstGeom>
          <a:solidFill>
            <a:srgbClr val="9FEB53"/>
          </a:solidFill>
        </p:spPr>
        <p:txBody>
          <a:bodyPr wrap="square" rtlCol="0">
            <a:spAutoFit/>
          </a:bodyPr>
          <a:lstStyle/>
          <a:p>
            <a:r>
              <a:rPr lang="en-US" sz="1200" dirty="0"/>
              <a:t>Programmable  Chip</a:t>
            </a:r>
            <a:endParaRPr lang="en-US" sz="1200" dirty="0"/>
          </a:p>
        </p:txBody>
      </p:sp>
      <p:cxnSp>
        <p:nvCxnSpPr>
          <p:cNvPr id="23" name="Straight Arrow Connector 22"/>
          <p:cNvCxnSpPr/>
          <p:nvPr/>
        </p:nvCxnSpPr>
        <p:spPr>
          <a:xfrm>
            <a:off x="3048000" y="3505200"/>
            <a:ext cx="838200" cy="609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9144000" y="5181601"/>
            <a:ext cx="1143000" cy="276999"/>
          </a:xfrm>
          <a:prstGeom prst="rect">
            <a:avLst/>
          </a:prstGeom>
          <a:solidFill>
            <a:srgbClr val="9FEB53"/>
          </a:solidFill>
        </p:spPr>
        <p:txBody>
          <a:bodyPr wrap="square" rtlCol="0">
            <a:spAutoFit/>
          </a:bodyPr>
          <a:lstStyle/>
          <a:p>
            <a:r>
              <a:rPr lang="en-US" sz="1200" dirty="0"/>
              <a:t>Potentiometer </a:t>
            </a:r>
            <a:endParaRPr lang="en-US" sz="1200" dirty="0"/>
          </a:p>
        </p:txBody>
      </p:sp>
      <p:cxnSp>
        <p:nvCxnSpPr>
          <p:cNvPr id="27" name="Straight Arrow Connector 26"/>
          <p:cNvCxnSpPr/>
          <p:nvPr/>
        </p:nvCxnSpPr>
        <p:spPr>
          <a:xfrm flipH="1" flipV="1">
            <a:off x="7696200" y="4343400"/>
            <a:ext cx="1447800" cy="8382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fld id="{D77CA485-75CF-434E-859F-65BFA30F3A4A}" type="datetime1">
              <a:rPr lang="en-US" smtClean="0"/>
              <a:t>5/5/2016</a:t>
            </a:fld>
            <a:endParaRPr lang="en-US" dirty="0"/>
          </a:p>
        </p:txBody>
      </p:sp>
      <p:sp>
        <p:nvSpPr>
          <p:cNvPr id="9" name="Footer Placeholder 8"/>
          <p:cNvSpPr>
            <a:spLocks noGrp="1"/>
          </p:cNvSpPr>
          <p:nvPr>
            <p:ph type="ftr" sz="quarter" idx="11"/>
          </p:nvPr>
        </p:nvSpPr>
        <p:spPr/>
        <p:txBody>
          <a:bodyPr/>
          <a:lstStyle/>
          <a:p>
            <a:r>
              <a:rPr lang="en-US" dirty="0" smtClean="0"/>
              <a:t>EECT 112-50C</a:t>
            </a:r>
            <a:endParaRPr lang="en-US" dirty="0"/>
          </a:p>
        </p:txBody>
      </p:sp>
      <p:sp>
        <p:nvSpPr>
          <p:cNvPr id="12" name="Slide Number Placeholder 11"/>
          <p:cNvSpPr>
            <a:spLocks noGrp="1"/>
          </p:cNvSpPr>
          <p:nvPr>
            <p:ph type="sldNum" sz="quarter" idx="12"/>
          </p:nvPr>
        </p:nvSpPr>
        <p:spPr/>
        <p:txBody>
          <a:bodyPr/>
          <a:lstStyle/>
          <a:p>
            <a:fld id="{E97799C9-84D9-46D2-A11E-BCF8A720529D}" type="slidenum">
              <a:rPr lang="en-US" smtClean="0"/>
              <a:t>28</a:t>
            </a:fld>
            <a:endParaRPr lang="en-US" dirty="0"/>
          </a:p>
        </p:txBody>
      </p:sp>
    </p:spTree>
    <p:extLst>
      <p:ext uri="{BB962C8B-B14F-4D97-AF65-F5344CB8AC3E}">
        <p14:creationId xmlns:p14="http://schemas.microsoft.com/office/powerpoint/2010/main" val="4037566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Ø"/>
            </a:pPr>
            <a:r>
              <a:rPr lang="en-US" dirty="0" smtClean="0"/>
              <a:t>The first problem we had with this lab was that I </a:t>
            </a:r>
            <a:r>
              <a:rPr lang="en-US" dirty="0" err="1" smtClean="0"/>
              <a:t>didn</a:t>
            </a:r>
            <a:r>
              <a:rPr lang="fr-FR" dirty="0" smtClean="0"/>
              <a:t>’</a:t>
            </a:r>
            <a:r>
              <a:rPr lang="en-US" dirty="0" smtClean="0"/>
              <a:t>t put in the pot right because I </a:t>
            </a:r>
            <a:r>
              <a:rPr lang="en-US" dirty="0" err="1" smtClean="0"/>
              <a:t>didn</a:t>
            </a:r>
            <a:r>
              <a:rPr lang="fr-FR" dirty="0" smtClean="0"/>
              <a:t>’</a:t>
            </a:r>
            <a:r>
              <a:rPr lang="en-US" dirty="0" smtClean="0"/>
              <a:t>t know that we can’t have the pin put in in the same row across. After we had it figure out, it still </a:t>
            </a:r>
            <a:r>
              <a:rPr lang="en-US" dirty="0" err="1" smtClean="0"/>
              <a:t>didn</a:t>
            </a:r>
            <a:r>
              <a:rPr lang="fr-FR" dirty="0" smtClean="0"/>
              <a:t>’</a:t>
            </a:r>
            <a:r>
              <a:rPr lang="en-US" dirty="0" smtClean="0"/>
              <a:t>t work because there was no power going to the capacitor which should be across from the wire that is providing power. It was my fault for thinking that the power was going up and down just like in Elvis.</a:t>
            </a:r>
          </a:p>
          <a:p>
            <a:pPr>
              <a:buFont typeface="Wingdings" panose="05000000000000000000" pitchFamily="2" charset="2"/>
              <a:buChar char="Ø"/>
            </a:pPr>
            <a:r>
              <a:rPr lang="en-US" dirty="0" smtClean="0"/>
              <a:t>What we had learned was that the greater resistance, the longer for capacitor to discharge.</a:t>
            </a:r>
            <a:endParaRPr lang="en-US" dirty="0"/>
          </a:p>
        </p:txBody>
      </p:sp>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29</a:t>
            </a:fld>
            <a:endParaRPr lang="en-US"/>
          </a:p>
        </p:txBody>
      </p:sp>
      <p:sp>
        <p:nvSpPr>
          <p:cNvPr id="2" name="Title 1"/>
          <p:cNvSpPr>
            <a:spLocks noGrp="1"/>
          </p:cNvSpPr>
          <p:nvPr>
            <p:ph type="title"/>
          </p:nvPr>
        </p:nvSpPr>
        <p:spPr>
          <a:solidFill>
            <a:srgbClr val="92D050"/>
          </a:solidFill>
        </p:spPr>
        <p:txBody>
          <a:bodyPr/>
          <a:lstStyle/>
          <a:p>
            <a:r>
              <a:rPr lang="en-US" dirty="0" smtClean="0"/>
              <a:t>Conclusion</a:t>
            </a:r>
            <a:endParaRPr lang="en-US" dirty="0"/>
          </a:p>
        </p:txBody>
      </p:sp>
    </p:spTree>
    <p:extLst>
      <p:ext uri="{BB962C8B-B14F-4D97-AF65-F5344CB8AC3E}">
        <p14:creationId xmlns:p14="http://schemas.microsoft.com/office/powerpoint/2010/main" val="29412322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u="sng" dirty="0"/>
              <a:t>Lab </a:t>
            </a:r>
            <a:r>
              <a:rPr lang="en-US" u="sng" dirty="0" smtClean="0"/>
              <a:t>-1</a:t>
            </a:r>
            <a:r>
              <a:rPr lang="en-US" u="sng" dirty="0"/>
              <a:t>: AND / OR Gates</a:t>
            </a:r>
            <a:endParaRPr lang="en-US" dirty="0"/>
          </a:p>
        </p:txBody>
      </p:sp>
      <p:sp>
        <p:nvSpPr>
          <p:cNvPr id="3" name="Rectangle 2"/>
          <p:cNvSpPr/>
          <p:nvPr/>
        </p:nvSpPr>
        <p:spPr>
          <a:xfrm>
            <a:off x="1465118" y="2437410"/>
            <a:ext cx="9538856" cy="3139321"/>
          </a:xfrm>
          <a:prstGeom prst="rect">
            <a:avLst/>
          </a:prstGeom>
        </p:spPr>
        <p:txBody>
          <a:bodyPr wrap="square">
            <a:spAutoFit/>
          </a:bodyPr>
          <a:lstStyle/>
          <a:p>
            <a:pPr marL="285750" indent="-285750">
              <a:buClr>
                <a:schemeClr val="accent1"/>
              </a:buClr>
              <a:buFont typeface="Wingdings" panose="05000000000000000000" pitchFamily="2" charset="2"/>
              <a:buChar char="Ø"/>
            </a:pPr>
            <a:r>
              <a:rPr lang="en-US" b="1" dirty="0"/>
              <a:t>Objective</a:t>
            </a:r>
            <a:r>
              <a:rPr lang="en-US" dirty="0"/>
              <a:t>: Design, Simulate, and Build an AND/OR Gate circuit that will light 2 LEDs (one off of the AND Gate, the other off of the OR Gate</a:t>
            </a:r>
            <a:r>
              <a:rPr lang="en-US" dirty="0" smtClean="0"/>
              <a:t>).</a:t>
            </a:r>
            <a:r>
              <a:rPr lang="en-US" b="1" dirty="0"/>
              <a:t> </a:t>
            </a:r>
            <a:r>
              <a:rPr lang="en-US" dirty="0" smtClean="0"/>
              <a:t>To </a:t>
            </a:r>
            <a:r>
              <a:rPr lang="en-US" dirty="0"/>
              <a:t>show the functions of AND and OR gates.</a:t>
            </a:r>
          </a:p>
          <a:p>
            <a:pPr marL="285750" indent="-285750">
              <a:buClr>
                <a:schemeClr val="accent1"/>
              </a:buClr>
              <a:buFont typeface="Wingdings" panose="05000000000000000000" pitchFamily="2" charset="2"/>
              <a:buChar char="Ø"/>
            </a:pPr>
            <a:r>
              <a:rPr lang="en-US" b="1" dirty="0" smtClean="0"/>
              <a:t>Equipment</a:t>
            </a:r>
            <a:r>
              <a:rPr lang="en-US" dirty="0" smtClean="0"/>
              <a:t> used:74LS08P </a:t>
            </a:r>
            <a:r>
              <a:rPr lang="en-US" dirty="0"/>
              <a:t>AND Gate, 74LS32P OR Gate, </a:t>
            </a:r>
            <a:r>
              <a:rPr lang="en-US" dirty="0" smtClean="0"/>
              <a:t>4 </a:t>
            </a:r>
            <a:r>
              <a:rPr lang="en-US" dirty="0"/>
              <a:t>Pin Dipswitch, </a:t>
            </a:r>
          </a:p>
          <a:p>
            <a:pPr lvl="1"/>
            <a:r>
              <a:rPr lang="en-US" dirty="0"/>
              <a:t>Various Wires, and 2 10K </a:t>
            </a:r>
            <a:r>
              <a:rPr lang="en-US" dirty="0" smtClean="0"/>
              <a:t>Resistors.</a:t>
            </a:r>
          </a:p>
          <a:p>
            <a:pPr lvl="1"/>
            <a:endParaRPr lang="en-US" dirty="0" smtClean="0"/>
          </a:p>
          <a:p>
            <a:pPr lvl="1"/>
            <a:endParaRPr lang="en-US" dirty="0"/>
          </a:p>
          <a:p>
            <a:endParaRPr lang="en-US" dirty="0" smtClean="0"/>
          </a:p>
          <a:p>
            <a:endParaRPr lang="en-US" dirty="0"/>
          </a:p>
          <a:p>
            <a:endParaRPr lang="en-US" dirty="0" smtClean="0"/>
          </a:p>
          <a:p>
            <a:endParaRPr lang="en-US" dirty="0" smtClean="0"/>
          </a:p>
          <a:p>
            <a:endParaRPr lang="en-US" dirty="0"/>
          </a:p>
        </p:txBody>
      </p:sp>
      <p:pic>
        <p:nvPicPr>
          <p:cNvPr id="4" name="Picture 2" descr="E:\Engineering\2014 Fall\Digital Fundamentals\Lab 1\AND gate truth table.jpg"/>
          <p:cNvPicPr>
            <a:picLocks noChangeAspect="1" noChangeArrowheads="1"/>
          </p:cNvPicPr>
          <p:nvPr/>
        </p:nvPicPr>
        <p:blipFill>
          <a:blip r:embed="rId3" cstate="print"/>
          <a:srcRect/>
          <a:stretch>
            <a:fillRect/>
          </a:stretch>
        </p:blipFill>
        <p:spPr bwMode="auto">
          <a:xfrm>
            <a:off x="1943100" y="3806536"/>
            <a:ext cx="3429000" cy="1427833"/>
          </a:xfrm>
          <a:prstGeom prst="rect">
            <a:avLst/>
          </a:prstGeom>
          <a:noFill/>
        </p:spPr>
      </p:pic>
      <p:pic>
        <p:nvPicPr>
          <p:cNvPr id="5" name="Picture 3" descr="E:\Engineering\2014 Fall\Digital Fundamentals\Lab 1\OR gate truth table.jpg"/>
          <p:cNvPicPr>
            <a:picLocks noChangeAspect="1" noChangeArrowheads="1"/>
          </p:cNvPicPr>
          <p:nvPr/>
        </p:nvPicPr>
        <p:blipFill>
          <a:blip r:embed="rId4" cstate="print"/>
          <a:srcRect/>
          <a:stretch>
            <a:fillRect/>
          </a:stretch>
        </p:blipFill>
        <p:spPr bwMode="auto">
          <a:xfrm>
            <a:off x="6234546" y="3806536"/>
            <a:ext cx="4038597" cy="1623534"/>
          </a:xfrm>
          <a:prstGeom prst="rect">
            <a:avLst/>
          </a:prstGeom>
          <a:noFill/>
        </p:spPr>
      </p:pic>
      <p:sp>
        <p:nvSpPr>
          <p:cNvPr id="6" name="Date Placeholder 5"/>
          <p:cNvSpPr>
            <a:spLocks noGrp="1"/>
          </p:cNvSpPr>
          <p:nvPr>
            <p:ph type="dt" sz="half" idx="10"/>
          </p:nvPr>
        </p:nvSpPr>
        <p:spPr/>
        <p:txBody>
          <a:bodyPr/>
          <a:lstStyle/>
          <a:p>
            <a:fld id="{6341542F-C4DB-4B04-8423-954BA98C4D7F}" type="datetime1">
              <a:rPr lang="en-US" smtClean="0"/>
              <a:t>5/5/2016</a:t>
            </a:fld>
            <a:endParaRPr lang="en-US" dirty="0"/>
          </a:p>
        </p:txBody>
      </p:sp>
      <p:sp>
        <p:nvSpPr>
          <p:cNvPr id="7" name="Footer Placeholder 6"/>
          <p:cNvSpPr>
            <a:spLocks noGrp="1"/>
          </p:cNvSpPr>
          <p:nvPr>
            <p:ph type="ftr" sz="quarter" idx="11"/>
          </p:nvPr>
        </p:nvSpPr>
        <p:spPr/>
        <p:txBody>
          <a:bodyPr/>
          <a:lstStyle/>
          <a:p>
            <a:r>
              <a:rPr lang="en-US" dirty="0" smtClean="0"/>
              <a:t>EECT 112-50C</a:t>
            </a:r>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44069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9345"/>
            <a:ext cx="10515600" cy="4717618"/>
          </a:xfrm>
          <a:solidFill>
            <a:schemeClr val="bg1"/>
          </a:solidFill>
        </p:spPr>
        <p:txBody>
          <a:bodyPr/>
          <a:lstStyle/>
          <a:p>
            <a:pPr>
              <a:buFont typeface="Wingdings" panose="05000000000000000000" pitchFamily="2" charset="2"/>
              <a:buChar char="Ø"/>
            </a:pPr>
            <a:r>
              <a:rPr lang="en-US" dirty="0" smtClean="0"/>
              <a:t>Objective</a:t>
            </a:r>
          </a:p>
          <a:p>
            <a:pPr lvl="1">
              <a:buFont typeface="Wingdings" panose="05000000000000000000" pitchFamily="2" charset="2"/>
              <a:buChar char="Ø"/>
            </a:pPr>
            <a:r>
              <a:rPr lang="en-US" dirty="0"/>
              <a:t>Use BASIC Stamp to build and program a circuit that counts a 4-bit binary count from 0000 to 1111 in binary using 4 LEDs.</a:t>
            </a:r>
          </a:p>
          <a:p>
            <a:pPr>
              <a:buFont typeface="Wingdings" panose="05000000000000000000" pitchFamily="2" charset="2"/>
              <a:buChar char="Ø"/>
            </a:pPr>
            <a:r>
              <a:rPr lang="en-US" dirty="0" smtClean="0"/>
              <a:t>Equipment and Material</a:t>
            </a:r>
          </a:p>
          <a:p>
            <a:pPr lvl="1">
              <a:buFont typeface="Wingdings" panose="05000000000000000000" pitchFamily="2" charset="2"/>
              <a:buChar char="Ø"/>
            </a:pPr>
            <a:r>
              <a:rPr lang="en-US" dirty="0" smtClean="0"/>
              <a:t>Basic Stamp 2, serial cable, power supply, 4 LEDs, 3 resistors.</a:t>
            </a:r>
          </a:p>
          <a:p>
            <a:pPr>
              <a:buFont typeface="Wingdings" panose="05000000000000000000" pitchFamily="2" charset="2"/>
              <a:buChar char="Ø"/>
            </a:pPr>
            <a:endParaRPr lang="en-US" dirty="0"/>
          </a:p>
          <a:p>
            <a:pPr>
              <a:buFont typeface="Wingdings" panose="05000000000000000000" pitchFamily="2" charset="2"/>
              <a:buChar char="Ø"/>
            </a:pPr>
            <a:r>
              <a:rPr lang="en-US" dirty="0" smtClean="0"/>
              <a:t>Research and Information</a:t>
            </a:r>
          </a:p>
          <a:p>
            <a:pPr lvl="1">
              <a:buFont typeface="Wingdings" panose="05000000000000000000" pitchFamily="2" charset="2"/>
              <a:buChar char="Ø"/>
            </a:pPr>
            <a:r>
              <a:rPr lang="en-US" dirty="0" smtClean="0"/>
              <a:t>Overviews </a:t>
            </a:r>
            <a:r>
              <a:rPr lang="en-US" dirty="0"/>
              <a:t>at the </a:t>
            </a:r>
            <a:r>
              <a:rPr lang="en-US" dirty="0">
                <a:hlinkClick r:id="rId2"/>
              </a:rPr>
              <a:t>www.ivytechengineering.com/basic_stamps</a:t>
            </a:r>
            <a:r>
              <a:rPr lang="en-US" dirty="0"/>
              <a:t> site provided</a:t>
            </a:r>
            <a:r>
              <a:rPr lang="en-US" dirty="0" smtClean="0"/>
              <a:t>.</a:t>
            </a:r>
          </a:p>
          <a:p>
            <a:pPr lvl="1">
              <a:buFont typeface="Wingdings" panose="05000000000000000000" pitchFamily="2" charset="2"/>
              <a:buChar char="Ø"/>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112-50C</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30</a:t>
            </a:fld>
            <a:endParaRPr lang="en-US" dirty="0"/>
          </a:p>
        </p:txBody>
      </p:sp>
      <p:sp>
        <p:nvSpPr>
          <p:cNvPr id="2" name="Title 1"/>
          <p:cNvSpPr>
            <a:spLocks noGrp="1"/>
          </p:cNvSpPr>
          <p:nvPr>
            <p:ph type="title"/>
          </p:nvPr>
        </p:nvSpPr>
        <p:spPr>
          <a:xfrm>
            <a:off x="838200" y="676854"/>
            <a:ext cx="10515600" cy="918730"/>
          </a:xfrm>
          <a:solidFill>
            <a:srgbClr val="92D050"/>
          </a:solidFill>
        </p:spPr>
        <p:txBody>
          <a:bodyPr>
            <a:normAutofit/>
          </a:bodyPr>
          <a:lstStyle/>
          <a:p>
            <a:r>
              <a:rPr lang="en-US" sz="3600" dirty="0"/>
              <a:t>Lab 8 – BASIC Stamp LED Binary Counter	</a:t>
            </a:r>
            <a:endParaRPr lang="en-US" sz="3600" dirty="0"/>
          </a:p>
        </p:txBody>
      </p:sp>
      <p:sp>
        <p:nvSpPr>
          <p:cNvPr id="6" name="Date Placeholder 5"/>
          <p:cNvSpPr>
            <a:spLocks noGrp="1"/>
          </p:cNvSpPr>
          <p:nvPr>
            <p:ph type="dt" sz="half" idx="10"/>
          </p:nvPr>
        </p:nvSpPr>
        <p:spPr/>
        <p:txBody>
          <a:bodyPr/>
          <a:lstStyle/>
          <a:p>
            <a:fld id="{3BD87F76-B0EE-4F80-9D98-43A6BDD215EF}" type="datetime1">
              <a:rPr lang="en-US" smtClean="0"/>
              <a:t>5/5/2016</a:t>
            </a:fld>
            <a:endParaRPr lang="en-US" dirty="0"/>
          </a:p>
        </p:txBody>
      </p:sp>
    </p:spTree>
    <p:extLst>
      <p:ext uri="{BB962C8B-B14F-4D97-AF65-F5344CB8AC3E}">
        <p14:creationId xmlns:p14="http://schemas.microsoft.com/office/powerpoint/2010/main" val="33287619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EECT 112-50C</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31</a:t>
            </a:fld>
            <a:endParaRPr lang="en-US" dirty="0"/>
          </a:p>
        </p:txBody>
      </p:sp>
      <p:sp>
        <p:nvSpPr>
          <p:cNvPr id="2" name="Title 1"/>
          <p:cNvSpPr>
            <a:spLocks noGrp="1"/>
          </p:cNvSpPr>
          <p:nvPr>
            <p:ph type="title"/>
          </p:nvPr>
        </p:nvSpPr>
        <p:spPr>
          <a:xfrm>
            <a:off x="492524" y="864755"/>
            <a:ext cx="2191732" cy="1252728"/>
          </a:xfrm>
          <a:solidFill>
            <a:srgbClr val="92D050"/>
          </a:solidFill>
        </p:spPr>
        <p:txBody>
          <a:bodyPr/>
          <a:lstStyle/>
          <a:p>
            <a:r>
              <a:rPr lang="en-US" dirty="0" smtClean="0"/>
              <a:t>Code</a:t>
            </a:r>
            <a:endParaRPr lang="en-US" dirty="0"/>
          </a:p>
        </p:txBody>
      </p:sp>
      <p:pic>
        <p:nvPicPr>
          <p:cNvPr id="6" name="Picture 5"/>
          <p:cNvPicPr>
            <a:picLocks noChangeAspect="1"/>
          </p:cNvPicPr>
          <p:nvPr/>
        </p:nvPicPr>
        <p:blipFill>
          <a:blip r:embed="rId2"/>
          <a:stretch>
            <a:fillRect/>
          </a:stretch>
        </p:blipFill>
        <p:spPr>
          <a:xfrm>
            <a:off x="2684256" y="873991"/>
            <a:ext cx="6793345" cy="5095009"/>
          </a:xfrm>
          <a:prstGeom prst="rect">
            <a:avLst/>
          </a:prstGeom>
        </p:spPr>
      </p:pic>
      <p:sp>
        <p:nvSpPr>
          <p:cNvPr id="3" name="Date Placeholder 2"/>
          <p:cNvSpPr>
            <a:spLocks noGrp="1"/>
          </p:cNvSpPr>
          <p:nvPr>
            <p:ph type="dt" sz="half" idx="10"/>
          </p:nvPr>
        </p:nvSpPr>
        <p:spPr/>
        <p:txBody>
          <a:bodyPr/>
          <a:lstStyle/>
          <a:p>
            <a:fld id="{05723527-B086-47E5-9BA7-F35CEF521943}" type="datetime1">
              <a:rPr lang="en-US" smtClean="0"/>
              <a:t>5/5/2016</a:t>
            </a:fld>
            <a:endParaRPr lang="en-US" dirty="0"/>
          </a:p>
        </p:txBody>
      </p:sp>
    </p:spTree>
    <p:extLst>
      <p:ext uri="{BB962C8B-B14F-4D97-AF65-F5344CB8AC3E}">
        <p14:creationId xmlns:p14="http://schemas.microsoft.com/office/powerpoint/2010/main" val="20185510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2D3B1D4-6762-49A1-8466-2130A8FAABD2}" type="datetime1">
              <a:rPr lang="en-US" smtClean="0"/>
              <a:t>5/5/2016</a:t>
            </a:fld>
            <a:endParaRPr lang="en-US" dirty="0"/>
          </a:p>
        </p:txBody>
      </p:sp>
      <p:sp>
        <p:nvSpPr>
          <p:cNvPr id="4" name="Footer Placeholder 3"/>
          <p:cNvSpPr>
            <a:spLocks noGrp="1"/>
          </p:cNvSpPr>
          <p:nvPr>
            <p:ph type="ftr" sz="quarter" idx="11"/>
          </p:nvPr>
        </p:nvSpPr>
        <p:spPr/>
        <p:txBody>
          <a:bodyPr/>
          <a:lstStyle/>
          <a:p>
            <a:r>
              <a:rPr lang="en-US" dirty="0" smtClean="0"/>
              <a:t>EECT 112-50C</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32</a:t>
            </a:fld>
            <a:endParaRPr lang="en-US" dirty="0"/>
          </a:p>
        </p:txBody>
      </p:sp>
      <p:pic>
        <p:nvPicPr>
          <p:cNvPr id="6" name="0422162147 lab-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12323" y="2477872"/>
            <a:ext cx="5865341" cy="3299254"/>
          </a:xfrm>
          <a:prstGeom prst="rect">
            <a:avLst/>
          </a:prstGeom>
        </p:spPr>
      </p:pic>
      <p:sp>
        <p:nvSpPr>
          <p:cNvPr id="9" name="Rectangle 8"/>
          <p:cNvSpPr/>
          <p:nvPr/>
        </p:nvSpPr>
        <p:spPr>
          <a:xfrm>
            <a:off x="1812323" y="1916666"/>
            <a:ext cx="2924728" cy="369332"/>
          </a:xfrm>
          <a:prstGeom prst="rect">
            <a:avLst/>
          </a:prstGeom>
          <a:solidFill>
            <a:srgbClr val="92D050"/>
          </a:solidFill>
        </p:spPr>
        <p:txBody>
          <a:bodyPr wrap="square">
            <a:spAutoFit/>
          </a:bodyPr>
          <a:lstStyle/>
          <a:p>
            <a:r>
              <a:rPr lang="en-US" dirty="0"/>
              <a:t>Video</a:t>
            </a:r>
          </a:p>
        </p:txBody>
      </p:sp>
    </p:spTree>
    <p:extLst>
      <p:ext uri="{BB962C8B-B14F-4D97-AF65-F5344CB8AC3E}">
        <p14:creationId xmlns:p14="http://schemas.microsoft.com/office/powerpoint/2010/main" val="346797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Ø"/>
            </a:pPr>
            <a:r>
              <a:rPr lang="en-US" dirty="0" smtClean="0"/>
              <a:t>Figuring out the code for this exercise was a little tricky. It took some times to think 0f how to program it to make it work.</a:t>
            </a:r>
          </a:p>
          <a:p>
            <a:pPr>
              <a:buFont typeface="Wingdings" panose="05000000000000000000" pitchFamily="2" charset="2"/>
              <a:buChar char="Ø"/>
            </a:pPr>
            <a:r>
              <a:rPr lang="en-US" dirty="0" smtClean="0"/>
              <a:t>This one the step to our final project.</a:t>
            </a:r>
          </a:p>
          <a:p>
            <a:pPr>
              <a:buFont typeface="Wingdings" panose="05000000000000000000" pitchFamily="2" charset="2"/>
              <a:buChar char="Ø"/>
            </a:pPr>
            <a:r>
              <a:rPr lang="en-US" dirty="0" smtClean="0"/>
              <a:t>It all came to make sense when we had it working.</a:t>
            </a:r>
          </a:p>
          <a:p>
            <a:pPr>
              <a:buFont typeface="Wingdings" panose="05000000000000000000" pitchFamily="2" charset="2"/>
              <a:buChar char="Ø"/>
            </a:pPr>
            <a:endParaRPr lang="en-US" dirty="0"/>
          </a:p>
        </p:txBody>
      </p:sp>
      <p:sp>
        <p:nvSpPr>
          <p:cNvPr id="4" name="Footer Placeholder 3"/>
          <p:cNvSpPr>
            <a:spLocks noGrp="1"/>
          </p:cNvSpPr>
          <p:nvPr>
            <p:ph type="ftr" sz="quarter" idx="11"/>
          </p:nvPr>
        </p:nvSpPr>
        <p:spPr/>
        <p:txBody>
          <a:bodyPr/>
          <a:lstStyle/>
          <a:p>
            <a:r>
              <a:rPr lang="en-US" dirty="0" smtClean="0"/>
              <a:t>EECT 112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33</a:t>
            </a:fld>
            <a:endParaRPr lang="en-US"/>
          </a:p>
        </p:txBody>
      </p:sp>
      <p:sp>
        <p:nvSpPr>
          <p:cNvPr id="2" name="Title 1"/>
          <p:cNvSpPr>
            <a:spLocks noGrp="1"/>
          </p:cNvSpPr>
          <p:nvPr>
            <p:ph type="title"/>
          </p:nvPr>
        </p:nvSpPr>
        <p:spPr>
          <a:solidFill>
            <a:srgbClr val="92D050"/>
          </a:solidFill>
        </p:spPr>
        <p:txBody>
          <a:bodyPr/>
          <a:lstStyle/>
          <a:p>
            <a:r>
              <a:rPr lang="en-US" dirty="0" smtClean="0"/>
              <a:t>Conclusion</a:t>
            </a:r>
            <a:endParaRPr lang="en-US" dirty="0"/>
          </a:p>
        </p:txBody>
      </p:sp>
    </p:spTree>
    <p:extLst>
      <p:ext uri="{BB962C8B-B14F-4D97-AF65-F5344CB8AC3E}">
        <p14:creationId xmlns:p14="http://schemas.microsoft.com/office/powerpoint/2010/main" val="1441020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5486400" y="977383"/>
            <a:ext cx="5257800" cy="52751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499287" y="488775"/>
            <a:ext cx="9144000" cy="156201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1981200" y="811768"/>
            <a:ext cx="8229600" cy="331231"/>
          </a:xfrm>
        </p:spPr>
        <p:txBody>
          <a:bodyPr>
            <a:normAutofit fontScale="90000"/>
          </a:bodyPr>
          <a:lstStyle/>
          <a:p>
            <a:r>
              <a:rPr lang="en-US" dirty="0" smtClean="0"/>
              <a:t>Lab 1</a:t>
            </a:r>
            <a:br>
              <a:rPr lang="en-US" dirty="0" smtClean="0"/>
            </a:br>
            <a:r>
              <a:rPr lang="en-US" dirty="0" smtClean="0"/>
              <a:t>And/Or Gates</a:t>
            </a:r>
            <a:endParaRPr lang="en-US" dirty="0"/>
          </a:p>
        </p:txBody>
      </p:sp>
      <p:sp>
        <p:nvSpPr>
          <p:cNvPr id="6" name="TextBox 5"/>
          <p:cNvSpPr txBox="1"/>
          <p:nvPr/>
        </p:nvSpPr>
        <p:spPr>
          <a:xfrm>
            <a:off x="834081" y="2560768"/>
            <a:ext cx="1524000" cy="369332"/>
          </a:xfrm>
          <a:prstGeom prst="rect">
            <a:avLst/>
          </a:prstGeom>
          <a:solidFill>
            <a:schemeClr val="accent6">
              <a:lumMod val="75000"/>
            </a:schemeClr>
          </a:solidFill>
          <a:ln>
            <a:solidFill>
              <a:schemeClr val="tx1"/>
            </a:solidFill>
          </a:ln>
        </p:spPr>
        <p:txBody>
          <a:bodyPr wrap="square" rtlCol="0">
            <a:spAutoFit/>
          </a:bodyPr>
          <a:lstStyle/>
          <a:p>
            <a:r>
              <a:rPr lang="en-US" dirty="0"/>
              <a:t> Schematics:</a:t>
            </a:r>
          </a:p>
        </p:txBody>
      </p:sp>
      <p:pic>
        <p:nvPicPr>
          <p:cNvPr id="2050" name="Picture 2" descr="E:\Engineering\2014 Fall\Digital Fundamentals\Lab 1\setup lab 1.PNG"/>
          <p:cNvPicPr>
            <a:picLocks noChangeAspect="1" noChangeArrowheads="1"/>
          </p:cNvPicPr>
          <p:nvPr/>
        </p:nvPicPr>
        <p:blipFill>
          <a:blip r:embed="rId2" cstate="print"/>
          <a:srcRect/>
          <a:stretch>
            <a:fillRect/>
          </a:stretch>
        </p:blipFill>
        <p:spPr bwMode="auto">
          <a:xfrm>
            <a:off x="5486400" y="2667001"/>
            <a:ext cx="5181600" cy="2970509"/>
          </a:xfrm>
          <a:prstGeom prst="rect">
            <a:avLst/>
          </a:prstGeom>
          <a:noFill/>
        </p:spPr>
      </p:pic>
      <p:sp>
        <p:nvSpPr>
          <p:cNvPr id="7" name="TextBox 6"/>
          <p:cNvSpPr txBox="1"/>
          <p:nvPr/>
        </p:nvSpPr>
        <p:spPr>
          <a:xfrm>
            <a:off x="8458200" y="2133601"/>
            <a:ext cx="914400" cy="276999"/>
          </a:xfrm>
          <a:prstGeom prst="rect">
            <a:avLst/>
          </a:prstGeom>
          <a:solidFill>
            <a:srgbClr val="9FEB53"/>
          </a:solidFill>
        </p:spPr>
        <p:txBody>
          <a:bodyPr wrap="square" rtlCol="0">
            <a:spAutoFit/>
          </a:bodyPr>
          <a:lstStyle/>
          <a:p>
            <a:r>
              <a:rPr lang="en-US" sz="1200" dirty="0"/>
              <a:t>And Gate</a:t>
            </a:r>
          </a:p>
        </p:txBody>
      </p:sp>
      <p:sp>
        <p:nvSpPr>
          <p:cNvPr id="8" name="TextBox 7"/>
          <p:cNvSpPr txBox="1"/>
          <p:nvPr/>
        </p:nvSpPr>
        <p:spPr>
          <a:xfrm>
            <a:off x="7239000" y="2133601"/>
            <a:ext cx="914400" cy="276999"/>
          </a:xfrm>
          <a:prstGeom prst="rect">
            <a:avLst/>
          </a:prstGeom>
          <a:solidFill>
            <a:srgbClr val="9FEB53"/>
          </a:solidFill>
        </p:spPr>
        <p:txBody>
          <a:bodyPr wrap="square" rtlCol="0">
            <a:spAutoFit/>
          </a:bodyPr>
          <a:lstStyle/>
          <a:p>
            <a:r>
              <a:rPr lang="en-US" sz="1200" dirty="0"/>
              <a:t>Or Gate</a:t>
            </a:r>
          </a:p>
        </p:txBody>
      </p:sp>
      <p:cxnSp>
        <p:nvCxnSpPr>
          <p:cNvPr id="10" name="Straight Arrow Connector 9"/>
          <p:cNvCxnSpPr/>
          <p:nvPr/>
        </p:nvCxnSpPr>
        <p:spPr>
          <a:xfrm>
            <a:off x="7696200" y="2438400"/>
            <a:ext cx="457200" cy="1447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8229600" y="2362200"/>
            <a:ext cx="228600" cy="1066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677400" y="5867401"/>
            <a:ext cx="914400" cy="276999"/>
          </a:xfrm>
          <a:prstGeom prst="rect">
            <a:avLst/>
          </a:prstGeom>
          <a:solidFill>
            <a:srgbClr val="9FEB53"/>
          </a:solidFill>
        </p:spPr>
        <p:txBody>
          <a:bodyPr wrap="square" rtlCol="0">
            <a:spAutoFit/>
          </a:bodyPr>
          <a:lstStyle/>
          <a:p>
            <a:r>
              <a:rPr lang="en-US" sz="1200" dirty="0"/>
              <a:t>LED Lights</a:t>
            </a:r>
          </a:p>
        </p:txBody>
      </p:sp>
      <p:cxnSp>
        <p:nvCxnSpPr>
          <p:cNvPr id="15" name="Straight Arrow Connector 14"/>
          <p:cNvCxnSpPr/>
          <p:nvPr/>
        </p:nvCxnSpPr>
        <p:spPr>
          <a:xfrm flipV="1">
            <a:off x="9829800" y="3505200"/>
            <a:ext cx="457200" cy="2362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9829800" y="4343400"/>
            <a:ext cx="152400" cy="1524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638800" y="2133601"/>
            <a:ext cx="914400" cy="276999"/>
          </a:xfrm>
          <a:prstGeom prst="rect">
            <a:avLst/>
          </a:prstGeom>
          <a:solidFill>
            <a:srgbClr val="9FEB53"/>
          </a:solidFill>
        </p:spPr>
        <p:txBody>
          <a:bodyPr wrap="square" rtlCol="0">
            <a:spAutoFit/>
          </a:bodyPr>
          <a:lstStyle/>
          <a:p>
            <a:r>
              <a:rPr lang="en-US" sz="1200" dirty="0"/>
              <a:t>Resistors</a:t>
            </a:r>
          </a:p>
        </p:txBody>
      </p:sp>
      <p:cxnSp>
        <p:nvCxnSpPr>
          <p:cNvPr id="20" name="Straight Arrow Connector 19"/>
          <p:cNvCxnSpPr/>
          <p:nvPr/>
        </p:nvCxnSpPr>
        <p:spPr>
          <a:xfrm>
            <a:off x="6172200" y="2362200"/>
            <a:ext cx="6858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172200" y="2362200"/>
            <a:ext cx="1524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descr="E:\Engineering\2014 Fall\Digital Fundamentals\Lab 1\2009425125052216.jpg"/>
          <p:cNvPicPr>
            <a:picLocks noChangeAspect="1" noChangeArrowheads="1"/>
          </p:cNvPicPr>
          <p:nvPr/>
        </p:nvPicPr>
        <p:blipFill>
          <a:blip r:embed="rId3" cstate="print"/>
          <a:srcRect/>
          <a:stretch>
            <a:fillRect/>
          </a:stretch>
        </p:blipFill>
        <p:spPr bwMode="auto">
          <a:xfrm rot="5400000">
            <a:off x="2363531" y="3961067"/>
            <a:ext cx="2362202" cy="1298065"/>
          </a:xfrm>
          <a:prstGeom prst="rect">
            <a:avLst/>
          </a:prstGeom>
          <a:noFill/>
        </p:spPr>
      </p:pic>
      <p:sp>
        <p:nvSpPr>
          <p:cNvPr id="31" name="TextBox 30"/>
          <p:cNvSpPr txBox="1"/>
          <p:nvPr/>
        </p:nvSpPr>
        <p:spPr>
          <a:xfrm>
            <a:off x="9424087" y="2047878"/>
            <a:ext cx="1219200" cy="369332"/>
          </a:xfrm>
          <a:prstGeom prst="rect">
            <a:avLst/>
          </a:prstGeom>
          <a:solidFill>
            <a:schemeClr val="accent2">
              <a:lumMod val="40000"/>
              <a:lumOff val="60000"/>
            </a:schemeClr>
          </a:solidFill>
          <a:ln>
            <a:solidFill>
              <a:schemeClr val="tx1"/>
            </a:solidFill>
          </a:ln>
        </p:spPr>
        <p:txBody>
          <a:bodyPr wrap="square" rtlCol="0">
            <a:spAutoFit/>
          </a:bodyPr>
          <a:lstStyle/>
          <a:p>
            <a:r>
              <a:rPr lang="en-US" dirty="0"/>
              <a:t>Multisim</a:t>
            </a:r>
          </a:p>
        </p:txBody>
      </p:sp>
      <p:sp>
        <p:nvSpPr>
          <p:cNvPr id="32" name="TextBox 31"/>
          <p:cNvSpPr txBox="1"/>
          <p:nvPr/>
        </p:nvSpPr>
        <p:spPr>
          <a:xfrm>
            <a:off x="2209800" y="2133600"/>
            <a:ext cx="2819400" cy="369332"/>
          </a:xfrm>
          <a:prstGeom prst="rect">
            <a:avLst/>
          </a:prstGeom>
          <a:solidFill>
            <a:schemeClr val="accent1">
              <a:lumMod val="40000"/>
              <a:lumOff val="60000"/>
            </a:schemeClr>
          </a:solidFill>
          <a:ln>
            <a:solidFill>
              <a:schemeClr val="tx1"/>
            </a:solidFill>
          </a:ln>
        </p:spPr>
        <p:txBody>
          <a:bodyPr wrap="square" rtlCol="0">
            <a:spAutoFit/>
          </a:bodyPr>
          <a:lstStyle/>
          <a:p>
            <a:r>
              <a:rPr lang="en-US" dirty="0"/>
              <a:t>Schematics for the chips </a:t>
            </a:r>
          </a:p>
        </p:txBody>
      </p:sp>
      <p:sp>
        <p:nvSpPr>
          <p:cNvPr id="33" name="TextBox 32"/>
          <p:cNvSpPr txBox="1"/>
          <p:nvPr/>
        </p:nvSpPr>
        <p:spPr>
          <a:xfrm>
            <a:off x="2590800" y="2895598"/>
            <a:ext cx="1219200" cy="276999"/>
          </a:xfrm>
          <a:prstGeom prst="rect">
            <a:avLst/>
          </a:prstGeom>
          <a:solidFill>
            <a:srgbClr val="9FEB53"/>
          </a:solidFill>
        </p:spPr>
        <p:txBody>
          <a:bodyPr wrap="square" rtlCol="0">
            <a:spAutoFit/>
          </a:bodyPr>
          <a:lstStyle/>
          <a:p>
            <a:r>
              <a:rPr lang="en-US" sz="1200" dirty="0"/>
              <a:t>Individual gates </a:t>
            </a:r>
          </a:p>
        </p:txBody>
      </p:sp>
      <p:cxnSp>
        <p:nvCxnSpPr>
          <p:cNvPr id="34" name="Straight Arrow Connector 33"/>
          <p:cNvCxnSpPr/>
          <p:nvPr/>
        </p:nvCxnSpPr>
        <p:spPr>
          <a:xfrm>
            <a:off x="3200400" y="3200397"/>
            <a:ext cx="1524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905000" y="3428998"/>
            <a:ext cx="914400" cy="276999"/>
          </a:xfrm>
          <a:prstGeom prst="rect">
            <a:avLst/>
          </a:prstGeom>
          <a:solidFill>
            <a:srgbClr val="9FEB53"/>
          </a:solidFill>
        </p:spPr>
        <p:txBody>
          <a:bodyPr wrap="square" rtlCol="0">
            <a:spAutoFit/>
          </a:bodyPr>
          <a:lstStyle/>
          <a:p>
            <a:r>
              <a:rPr lang="en-US" sz="1200" dirty="0"/>
              <a:t>Gate inputs</a:t>
            </a:r>
          </a:p>
        </p:txBody>
      </p:sp>
      <p:cxnSp>
        <p:nvCxnSpPr>
          <p:cNvPr id="43" name="Straight Arrow Connector 42"/>
          <p:cNvCxnSpPr/>
          <p:nvPr/>
        </p:nvCxnSpPr>
        <p:spPr>
          <a:xfrm>
            <a:off x="2819400" y="3657597"/>
            <a:ext cx="2286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2819400" y="3733797"/>
            <a:ext cx="22860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600200" y="4191001"/>
            <a:ext cx="990600" cy="276999"/>
          </a:xfrm>
          <a:prstGeom prst="rect">
            <a:avLst/>
          </a:prstGeom>
          <a:solidFill>
            <a:srgbClr val="9FEB53"/>
          </a:solidFill>
        </p:spPr>
        <p:txBody>
          <a:bodyPr wrap="square" rtlCol="0">
            <a:spAutoFit/>
          </a:bodyPr>
          <a:lstStyle/>
          <a:p>
            <a:r>
              <a:rPr lang="en-US" sz="1200" dirty="0"/>
              <a:t>Gate output</a:t>
            </a:r>
          </a:p>
        </p:txBody>
      </p:sp>
      <p:cxnSp>
        <p:nvCxnSpPr>
          <p:cNvPr id="48" name="Straight Arrow Connector 47"/>
          <p:cNvCxnSpPr/>
          <p:nvPr/>
        </p:nvCxnSpPr>
        <p:spPr>
          <a:xfrm>
            <a:off x="2590800" y="4343397"/>
            <a:ext cx="381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191000" y="3047998"/>
            <a:ext cx="1066800" cy="646331"/>
          </a:xfrm>
          <a:prstGeom prst="rect">
            <a:avLst/>
          </a:prstGeom>
          <a:solidFill>
            <a:srgbClr val="9FEB53"/>
          </a:solidFill>
        </p:spPr>
        <p:txBody>
          <a:bodyPr wrap="square" rtlCol="0">
            <a:spAutoFit/>
          </a:bodyPr>
          <a:lstStyle/>
          <a:p>
            <a:r>
              <a:rPr lang="en-US" sz="1200" dirty="0"/>
              <a:t>Power to the chip</a:t>
            </a:r>
          </a:p>
          <a:p>
            <a:endParaRPr lang="en-US" sz="1200" dirty="0"/>
          </a:p>
        </p:txBody>
      </p:sp>
      <p:cxnSp>
        <p:nvCxnSpPr>
          <p:cNvPr id="52" name="Straight Arrow Connector 51"/>
          <p:cNvCxnSpPr/>
          <p:nvPr/>
        </p:nvCxnSpPr>
        <p:spPr>
          <a:xfrm flipH="1">
            <a:off x="3962400" y="3657597"/>
            <a:ext cx="2286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676400" y="4876798"/>
            <a:ext cx="914400" cy="461665"/>
          </a:xfrm>
          <a:prstGeom prst="rect">
            <a:avLst/>
          </a:prstGeom>
          <a:solidFill>
            <a:srgbClr val="9FEB53"/>
          </a:solidFill>
        </p:spPr>
        <p:txBody>
          <a:bodyPr wrap="square" rtlCol="0">
            <a:spAutoFit/>
          </a:bodyPr>
          <a:lstStyle/>
          <a:p>
            <a:r>
              <a:rPr lang="en-US" sz="1200" dirty="0"/>
              <a:t>Ground for the chip</a:t>
            </a:r>
          </a:p>
        </p:txBody>
      </p:sp>
      <p:cxnSp>
        <p:nvCxnSpPr>
          <p:cNvPr id="55" name="Straight Arrow Connector 54"/>
          <p:cNvCxnSpPr/>
          <p:nvPr/>
        </p:nvCxnSpPr>
        <p:spPr>
          <a:xfrm>
            <a:off x="2590800" y="5181597"/>
            <a:ext cx="457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400800" y="5895202"/>
            <a:ext cx="914400" cy="276999"/>
          </a:xfrm>
          <a:prstGeom prst="rect">
            <a:avLst/>
          </a:prstGeom>
          <a:solidFill>
            <a:srgbClr val="9FEB53"/>
          </a:solidFill>
        </p:spPr>
        <p:txBody>
          <a:bodyPr wrap="square" rtlCol="0">
            <a:spAutoFit/>
          </a:bodyPr>
          <a:lstStyle/>
          <a:p>
            <a:r>
              <a:rPr lang="en-US" sz="1200" dirty="0"/>
              <a:t>Switches</a:t>
            </a:r>
          </a:p>
        </p:txBody>
      </p:sp>
      <p:cxnSp>
        <p:nvCxnSpPr>
          <p:cNvPr id="58" name="Straight Arrow Connector 57"/>
          <p:cNvCxnSpPr/>
          <p:nvPr/>
        </p:nvCxnSpPr>
        <p:spPr>
          <a:xfrm flipV="1">
            <a:off x="6858000" y="4648200"/>
            <a:ext cx="0" cy="1219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6400800" y="4572000"/>
            <a:ext cx="457200" cy="1295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fld id="{2D15687D-E8D4-44C5-9842-17AB4B5FDC51}" type="datetime1">
              <a:rPr lang="en-US" smtClean="0"/>
              <a:t>5/5/2016</a:t>
            </a:fld>
            <a:endParaRPr lang="en-US" dirty="0"/>
          </a:p>
        </p:txBody>
      </p:sp>
      <p:sp>
        <p:nvSpPr>
          <p:cNvPr id="3" name="Footer Placeholder 2"/>
          <p:cNvSpPr>
            <a:spLocks noGrp="1"/>
          </p:cNvSpPr>
          <p:nvPr>
            <p:ph type="ftr" sz="quarter" idx="11"/>
          </p:nvPr>
        </p:nvSpPr>
        <p:spPr/>
        <p:txBody>
          <a:bodyPr/>
          <a:lstStyle/>
          <a:p>
            <a:r>
              <a:rPr lang="en-US" dirty="0" smtClean="0"/>
              <a:t>EECT 112-50C</a:t>
            </a:r>
            <a:endParaRPr lang="en-US" dirty="0"/>
          </a:p>
        </p:txBody>
      </p:sp>
      <p:sp>
        <p:nvSpPr>
          <p:cNvPr id="9" name="Slide Number Placeholder 8"/>
          <p:cNvSpPr>
            <a:spLocks noGrp="1"/>
          </p:cNvSpPr>
          <p:nvPr>
            <p:ph type="sldNum" sz="quarter" idx="12"/>
          </p:nvPr>
        </p:nvSpPr>
        <p:spPr/>
        <p:txBody>
          <a:bodyPr/>
          <a:lstStyle/>
          <a:p>
            <a:fld id="{E97799C9-84D9-46D2-A11E-BCF8A720529D}" type="slidenum">
              <a:rPr lang="en-US" smtClean="0"/>
              <a:t>4</a:t>
            </a:fld>
            <a:endParaRPr lang="en-US" dirty="0"/>
          </a:p>
        </p:txBody>
      </p:sp>
    </p:spTree>
    <p:extLst>
      <p:ext uri="{BB962C8B-B14F-4D97-AF65-F5344CB8AC3E}">
        <p14:creationId xmlns:p14="http://schemas.microsoft.com/office/powerpoint/2010/main" val="689047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spect="1" noChangeArrowheads="1"/>
          </p:cNvPicPr>
          <p:nvPr/>
        </p:nvPicPr>
        <p:blipFill>
          <a:blip r:embed="rId2"/>
          <a:srcRect/>
          <a:stretch>
            <a:fillRect/>
          </a:stretch>
        </p:blipFill>
        <p:spPr bwMode="auto">
          <a:xfrm>
            <a:off x="2772031" y="3896188"/>
            <a:ext cx="3020291" cy="1965586"/>
          </a:xfrm>
          <a:prstGeom prst="rect">
            <a:avLst/>
          </a:prstGeom>
          <a:noFill/>
          <a:ln w="9525">
            <a:noFill/>
            <a:miter lim="800000"/>
            <a:headEnd/>
            <a:tailEnd/>
          </a:ln>
        </p:spPr>
      </p:pic>
      <p:sp>
        <p:nvSpPr>
          <p:cNvPr id="4" name="TextBox 3"/>
          <p:cNvSpPr txBox="1"/>
          <p:nvPr/>
        </p:nvSpPr>
        <p:spPr>
          <a:xfrm>
            <a:off x="2791083" y="897924"/>
            <a:ext cx="3304916" cy="523220"/>
          </a:xfrm>
          <a:prstGeom prst="rect">
            <a:avLst/>
          </a:prstGeom>
          <a:solidFill>
            <a:srgbClr val="92D050"/>
          </a:solidFill>
        </p:spPr>
        <p:txBody>
          <a:bodyPr wrap="square" rtlCol="0">
            <a:spAutoFit/>
          </a:bodyPr>
          <a:lstStyle/>
          <a:p>
            <a:r>
              <a:rPr lang="en-US" sz="2800" b="1" dirty="0" smtClean="0"/>
              <a:t>Lab 1: </a:t>
            </a:r>
            <a:r>
              <a:rPr lang="en-US" sz="2800" dirty="0"/>
              <a:t>AND, OR </a:t>
            </a:r>
            <a:endParaRPr lang="en-US" sz="2800" b="1" dirty="0"/>
          </a:p>
        </p:txBody>
      </p:sp>
      <p:pic>
        <p:nvPicPr>
          <p:cNvPr id="77826" name="Picture 2"/>
          <p:cNvPicPr>
            <a:picLocks noChangeAspect="1" noChangeArrowheads="1"/>
          </p:cNvPicPr>
          <p:nvPr/>
        </p:nvPicPr>
        <p:blipFill>
          <a:blip r:embed="rId3"/>
          <a:srcRect/>
          <a:stretch>
            <a:fillRect/>
          </a:stretch>
        </p:blipFill>
        <p:spPr bwMode="auto">
          <a:xfrm>
            <a:off x="2791083" y="1754463"/>
            <a:ext cx="3001241" cy="2007823"/>
          </a:xfrm>
          <a:prstGeom prst="rect">
            <a:avLst/>
          </a:prstGeom>
          <a:noFill/>
          <a:ln w="9525">
            <a:noFill/>
            <a:miter lim="800000"/>
            <a:headEnd/>
            <a:tailEnd/>
          </a:ln>
        </p:spPr>
      </p:pic>
      <p:pic>
        <p:nvPicPr>
          <p:cNvPr id="77827" name="Picture 3"/>
          <p:cNvPicPr>
            <a:picLocks noChangeAspect="1" noChangeArrowheads="1"/>
          </p:cNvPicPr>
          <p:nvPr/>
        </p:nvPicPr>
        <p:blipFill>
          <a:blip r:embed="rId4"/>
          <a:srcRect/>
          <a:stretch>
            <a:fillRect/>
          </a:stretch>
        </p:blipFill>
        <p:spPr bwMode="auto">
          <a:xfrm>
            <a:off x="5958577" y="3896188"/>
            <a:ext cx="3051175" cy="1987781"/>
          </a:xfrm>
          <a:prstGeom prst="rect">
            <a:avLst/>
          </a:prstGeom>
          <a:noFill/>
          <a:ln w="9525">
            <a:noFill/>
            <a:miter lim="800000"/>
            <a:headEnd/>
            <a:tailEnd/>
          </a:ln>
        </p:spPr>
      </p:pic>
      <p:pic>
        <p:nvPicPr>
          <p:cNvPr id="77828" name="Picture 4"/>
          <p:cNvPicPr>
            <a:picLocks noChangeAspect="1" noChangeArrowheads="1"/>
          </p:cNvPicPr>
          <p:nvPr/>
        </p:nvPicPr>
        <p:blipFill>
          <a:blip r:embed="rId2"/>
          <a:srcRect/>
          <a:stretch>
            <a:fillRect/>
          </a:stretch>
        </p:blipFill>
        <p:spPr bwMode="auto">
          <a:xfrm>
            <a:off x="5958576" y="1785222"/>
            <a:ext cx="3020291" cy="1965586"/>
          </a:xfrm>
          <a:prstGeom prst="rect">
            <a:avLst/>
          </a:prstGeom>
          <a:noFill/>
          <a:ln w="9525">
            <a:noFill/>
            <a:miter lim="800000"/>
            <a:headEnd/>
            <a:tailEnd/>
          </a:ln>
        </p:spPr>
      </p:pic>
      <p:sp>
        <p:nvSpPr>
          <p:cNvPr id="2" name="Date Placeholder 1"/>
          <p:cNvSpPr>
            <a:spLocks noGrp="1"/>
          </p:cNvSpPr>
          <p:nvPr>
            <p:ph type="dt" sz="half" idx="10"/>
          </p:nvPr>
        </p:nvSpPr>
        <p:spPr/>
        <p:txBody>
          <a:bodyPr/>
          <a:lstStyle/>
          <a:p>
            <a:fld id="{ED77D89D-AD09-4F00-9C4D-228AA0F9A859}" type="datetime1">
              <a:rPr lang="en-US" smtClean="0"/>
              <a:t>5/5/2016</a:t>
            </a:fld>
            <a:endParaRPr lang="en-US" dirty="0"/>
          </a:p>
        </p:txBody>
      </p:sp>
      <p:sp>
        <p:nvSpPr>
          <p:cNvPr id="3" name="Footer Placeholder 2"/>
          <p:cNvSpPr>
            <a:spLocks noGrp="1"/>
          </p:cNvSpPr>
          <p:nvPr>
            <p:ph type="ftr" sz="quarter" idx="11"/>
          </p:nvPr>
        </p:nvSpPr>
        <p:spPr/>
        <p:txBody>
          <a:bodyPr/>
          <a:lstStyle/>
          <a:p>
            <a:r>
              <a:rPr lang="en-US" dirty="0" smtClean="0"/>
              <a:t>EECT 112-50C</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29065057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u="sng" dirty="0" smtClean="0"/>
              <a:t>LAB 2 ( AOI)</a:t>
            </a:r>
            <a:endParaRPr lang="en-US" u="sng" dirty="0"/>
          </a:p>
        </p:txBody>
      </p:sp>
      <p:sp>
        <p:nvSpPr>
          <p:cNvPr id="3" name="Content Placeholder 2"/>
          <p:cNvSpPr>
            <a:spLocks noGrp="1"/>
          </p:cNvSpPr>
          <p:nvPr>
            <p:ph idx="1"/>
          </p:nvPr>
        </p:nvSpPr>
        <p:spPr/>
        <p:txBody>
          <a:bodyPr>
            <a:normAutofit/>
          </a:bodyPr>
          <a:lstStyle/>
          <a:p>
            <a:pPr lvl="0">
              <a:lnSpc>
                <a:spcPct val="100000"/>
              </a:lnSpc>
              <a:spcBef>
                <a:spcPts val="0"/>
              </a:spcBef>
              <a:buFont typeface="Wingdings" panose="05000000000000000000" pitchFamily="2" charset="2"/>
              <a:buChar char="Ø"/>
            </a:pPr>
            <a:r>
              <a:rPr lang="en-US" b="1" u="sng" dirty="0">
                <a:solidFill>
                  <a:prstClr val="black"/>
                </a:solidFill>
              </a:rPr>
              <a:t>Objective:</a:t>
            </a:r>
          </a:p>
          <a:p>
            <a:pPr marL="0" lvl="0" indent="0">
              <a:lnSpc>
                <a:spcPct val="100000"/>
              </a:lnSpc>
              <a:spcBef>
                <a:spcPts val="0"/>
              </a:spcBef>
              <a:buNone/>
            </a:pPr>
            <a:r>
              <a:rPr lang="en-US" dirty="0">
                <a:solidFill>
                  <a:prstClr val="black"/>
                </a:solidFill>
              </a:rPr>
              <a:t>   </a:t>
            </a:r>
            <a:r>
              <a:rPr lang="en-US" dirty="0" smtClean="0">
                <a:solidFill>
                  <a:prstClr val="black"/>
                </a:solidFill>
              </a:rPr>
              <a:t>	Revise </a:t>
            </a:r>
            <a:r>
              <a:rPr lang="en-US" dirty="0">
                <a:solidFill>
                  <a:prstClr val="black"/>
                </a:solidFill>
              </a:rPr>
              <a:t>a logic system that contains three separate chips (including 74LS04D </a:t>
            </a:r>
            <a:r>
              <a:rPr lang="en-US" dirty="0" smtClean="0">
                <a:solidFill>
                  <a:prstClr val="black"/>
                </a:solidFill>
              </a:rPr>
              <a:t>	Hex </a:t>
            </a:r>
            <a:r>
              <a:rPr lang="en-US" dirty="0">
                <a:solidFill>
                  <a:prstClr val="black"/>
                </a:solidFill>
              </a:rPr>
              <a:t>Inverter chip, 74LS32D OR Gate chip, and 74LS08D AND Gate </a:t>
            </a:r>
            <a:r>
              <a:rPr lang="en-US" dirty="0" smtClean="0">
                <a:solidFill>
                  <a:prstClr val="black"/>
                </a:solidFill>
              </a:rPr>
              <a:t>	chip</a:t>
            </a:r>
            <a:r>
              <a:rPr lang="en-US" dirty="0">
                <a:solidFill>
                  <a:prstClr val="black"/>
                </a:solidFill>
              </a:rPr>
              <a:t>), into a similar logic system using less chips to save power, space and </a:t>
            </a:r>
            <a:r>
              <a:rPr lang="en-US" dirty="0" smtClean="0">
                <a:solidFill>
                  <a:prstClr val="black"/>
                </a:solidFill>
              </a:rPr>
              <a:t>	cost.</a:t>
            </a:r>
          </a:p>
          <a:p>
            <a:pPr lvl="0">
              <a:lnSpc>
                <a:spcPct val="100000"/>
              </a:lnSpc>
              <a:spcBef>
                <a:spcPts val="0"/>
              </a:spcBef>
              <a:buFont typeface="Wingdings" panose="05000000000000000000" pitchFamily="2" charset="2"/>
              <a:buChar char="Ø"/>
            </a:pPr>
            <a:r>
              <a:rPr lang="en-US" u="sng" dirty="0" smtClean="0">
                <a:solidFill>
                  <a:prstClr val="black"/>
                </a:solidFill>
              </a:rPr>
              <a:t>Equipment</a:t>
            </a:r>
            <a:r>
              <a:rPr lang="en-US" dirty="0" smtClean="0">
                <a:solidFill>
                  <a:prstClr val="black"/>
                </a:solidFill>
              </a:rPr>
              <a:t>: Breadboard,2 </a:t>
            </a:r>
            <a:r>
              <a:rPr lang="en-US" dirty="0">
                <a:solidFill>
                  <a:prstClr val="black"/>
                </a:solidFill>
              </a:rPr>
              <a:t>- 10K</a:t>
            </a:r>
            <a:r>
              <a:rPr lang="el-GR" dirty="0">
                <a:solidFill>
                  <a:prstClr val="black"/>
                </a:solidFill>
              </a:rPr>
              <a:t>Ω</a:t>
            </a:r>
            <a:r>
              <a:rPr lang="en-US" dirty="0">
                <a:solidFill>
                  <a:prstClr val="black"/>
                </a:solidFill>
              </a:rPr>
              <a:t> </a:t>
            </a:r>
            <a:r>
              <a:rPr lang="en-US" dirty="0" smtClean="0">
                <a:solidFill>
                  <a:prstClr val="black"/>
                </a:solidFill>
              </a:rPr>
              <a:t>Resistors1 </a:t>
            </a:r>
            <a:r>
              <a:rPr lang="en-US" dirty="0">
                <a:solidFill>
                  <a:prstClr val="black"/>
                </a:solidFill>
              </a:rPr>
              <a:t>– AND Gate (74LS08D), 1 – NAND Gate (74LS00D), 1 – OR Gate (74LS32D), 1 – Inverter Gate (74LS04D), 1 – 4 Pin Dipswitch.</a:t>
            </a:r>
          </a:p>
          <a:p>
            <a:pPr marL="0" lvl="0" indent="0">
              <a:lnSpc>
                <a:spcPct val="100000"/>
              </a:lnSpc>
              <a:spcBef>
                <a:spcPts val="0"/>
              </a:spcBef>
              <a:buNone/>
            </a:pPr>
            <a:endParaRPr lang="en-US" dirty="0" smtClean="0">
              <a:solidFill>
                <a:prstClr val="black"/>
              </a:solidFill>
            </a:endParaRPr>
          </a:p>
          <a:p>
            <a:pPr marL="0" lvl="0" indent="0">
              <a:lnSpc>
                <a:spcPct val="100000"/>
              </a:lnSpc>
              <a:spcBef>
                <a:spcPts val="0"/>
              </a:spcBef>
              <a:buNone/>
            </a:pPr>
            <a:endParaRPr lang="en-US" dirty="0">
              <a:solidFill>
                <a:prstClr val="black"/>
              </a:solidFill>
            </a:endParaRPr>
          </a:p>
          <a:p>
            <a:endParaRPr lang="en-US" dirty="0"/>
          </a:p>
        </p:txBody>
      </p:sp>
      <p:sp>
        <p:nvSpPr>
          <p:cNvPr id="4" name="Date Placeholder 3"/>
          <p:cNvSpPr>
            <a:spLocks noGrp="1"/>
          </p:cNvSpPr>
          <p:nvPr>
            <p:ph type="dt" sz="half" idx="10"/>
          </p:nvPr>
        </p:nvSpPr>
        <p:spPr/>
        <p:txBody>
          <a:bodyPr/>
          <a:lstStyle/>
          <a:p>
            <a:fld id="{12A5FB06-3C4D-4D6B-9FCB-707224C32C60}" type="datetime1">
              <a:rPr lang="en-US" smtClean="0"/>
              <a:t>5/5/2016</a:t>
            </a:fld>
            <a:endParaRPr lang="en-US" dirty="0"/>
          </a:p>
        </p:txBody>
      </p:sp>
      <p:sp>
        <p:nvSpPr>
          <p:cNvPr id="5" name="Footer Placeholder 4"/>
          <p:cNvSpPr>
            <a:spLocks noGrp="1"/>
          </p:cNvSpPr>
          <p:nvPr>
            <p:ph type="ftr" sz="quarter" idx="11"/>
          </p:nvPr>
        </p:nvSpPr>
        <p:spPr/>
        <p:txBody>
          <a:bodyPr/>
          <a:lstStyle/>
          <a:p>
            <a:r>
              <a:rPr lang="en-US" dirty="0" smtClean="0"/>
              <a:t>EECT 112-50C</a:t>
            </a:r>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6</a:t>
            </a:fld>
            <a:endParaRPr lang="en-US" dirty="0"/>
          </a:p>
        </p:txBody>
      </p:sp>
    </p:spTree>
    <p:extLst>
      <p:ext uri="{BB962C8B-B14F-4D97-AF65-F5344CB8AC3E}">
        <p14:creationId xmlns:p14="http://schemas.microsoft.com/office/powerpoint/2010/main" val="34829048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Multisim Diagram</a:t>
            </a:r>
            <a:endParaRPr lang="en-US" dirty="0"/>
          </a:p>
        </p:txBody>
      </p:sp>
      <p:pic>
        <p:nvPicPr>
          <p:cNvPr id="3" name="Picture 2"/>
          <p:cNvPicPr>
            <a:picLocks noChangeAspect="1"/>
          </p:cNvPicPr>
          <p:nvPr/>
        </p:nvPicPr>
        <p:blipFill>
          <a:blip r:embed="rId2"/>
          <a:stretch>
            <a:fillRect/>
          </a:stretch>
        </p:blipFill>
        <p:spPr>
          <a:xfrm>
            <a:off x="1353067" y="2361284"/>
            <a:ext cx="7807409" cy="3725199"/>
          </a:xfrm>
          <a:prstGeom prst="rect">
            <a:avLst/>
          </a:prstGeom>
        </p:spPr>
      </p:pic>
      <p:sp>
        <p:nvSpPr>
          <p:cNvPr id="4" name="Date Placeholder 3"/>
          <p:cNvSpPr>
            <a:spLocks noGrp="1"/>
          </p:cNvSpPr>
          <p:nvPr>
            <p:ph type="dt" sz="half" idx="10"/>
          </p:nvPr>
        </p:nvSpPr>
        <p:spPr/>
        <p:txBody>
          <a:bodyPr/>
          <a:lstStyle/>
          <a:p>
            <a:fld id="{B37C7D04-952D-4AF2-BCAC-F1758A43B238}" type="datetime1">
              <a:rPr lang="en-US" smtClean="0"/>
              <a:t>5/5/2016</a:t>
            </a:fld>
            <a:endParaRPr lang="en-US" dirty="0"/>
          </a:p>
        </p:txBody>
      </p:sp>
      <p:sp>
        <p:nvSpPr>
          <p:cNvPr id="5" name="Footer Placeholder 4"/>
          <p:cNvSpPr>
            <a:spLocks noGrp="1"/>
          </p:cNvSpPr>
          <p:nvPr>
            <p:ph type="ftr" sz="quarter" idx="11"/>
          </p:nvPr>
        </p:nvSpPr>
        <p:spPr/>
        <p:txBody>
          <a:bodyPr/>
          <a:lstStyle/>
          <a:p>
            <a:r>
              <a:rPr lang="en-US" dirty="0" smtClean="0"/>
              <a:t>EECT 112-50C</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a:t>
            </a:fld>
            <a:endParaRPr lang="en-US" dirty="0"/>
          </a:p>
        </p:txBody>
      </p:sp>
      <p:sp>
        <p:nvSpPr>
          <p:cNvPr id="7" name="Rectangle 6"/>
          <p:cNvSpPr/>
          <p:nvPr/>
        </p:nvSpPr>
        <p:spPr>
          <a:xfrm>
            <a:off x="2487827" y="1458097"/>
            <a:ext cx="1260389" cy="5025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Resistor</a:t>
            </a:r>
            <a:endParaRPr lang="en-US" dirty="0"/>
          </a:p>
        </p:txBody>
      </p:sp>
      <p:cxnSp>
        <p:nvCxnSpPr>
          <p:cNvPr id="9" name="Straight Arrow Connector 8"/>
          <p:cNvCxnSpPr/>
          <p:nvPr/>
        </p:nvCxnSpPr>
        <p:spPr>
          <a:xfrm flipH="1">
            <a:off x="2487827" y="1960605"/>
            <a:ext cx="65903" cy="733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553730" y="1960605"/>
            <a:ext cx="873211" cy="873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280454" y="3039762"/>
            <a:ext cx="486032" cy="733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535827" y="2693773"/>
            <a:ext cx="945290" cy="3459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a:t>
            </a:r>
            <a:r>
              <a:rPr lang="en-US" dirty="0" smtClean="0"/>
              <a:t>r gate</a:t>
            </a:r>
            <a:endParaRPr lang="en-US" dirty="0"/>
          </a:p>
        </p:txBody>
      </p:sp>
      <p:cxnSp>
        <p:nvCxnSpPr>
          <p:cNvPr id="22" name="Straight Arrow Connector 21"/>
          <p:cNvCxnSpPr/>
          <p:nvPr/>
        </p:nvCxnSpPr>
        <p:spPr>
          <a:xfrm>
            <a:off x="4552935" y="2448697"/>
            <a:ext cx="395416" cy="667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366054" y="2285999"/>
            <a:ext cx="1087395" cy="325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And gate</a:t>
            </a:r>
            <a:endParaRPr lang="en-US" dirty="0"/>
          </a:p>
        </p:txBody>
      </p:sp>
      <p:cxnSp>
        <p:nvCxnSpPr>
          <p:cNvPr id="25" name="Straight Arrow Connector 24"/>
          <p:cNvCxnSpPr/>
          <p:nvPr/>
        </p:nvCxnSpPr>
        <p:spPr>
          <a:xfrm flipV="1">
            <a:off x="4613189" y="4357816"/>
            <a:ext cx="593125" cy="4366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495964" y="4687330"/>
            <a:ext cx="1056971" cy="395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Inverter</a:t>
            </a:r>
            <a:endParaRPr lang="en-US" dirty="0"/>
          </a:p>
        </p:txBody>
      </p:sp>
      <p:cxnSp>
        <p:nvCxnSpPr>
          <p:cNvPr id="28" name="Straight Arrow Connector 27"/>
          <p:cNvCxnSpPr/>
          <p:nvPr/>
        </p:nvCxnSpPr>
        <p:spPr>
          <a:xfrm flipV="1">
            <a:off x="1894703" y="3896497"/>
            <a:ext cx="593124" cy="897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1894703" y="4085968"/>
            <a:ext cx="1532238" cy="7084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515762" y="4794422"/>
            <a:ext cx="873211" cy="527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Switch</a:t>
            </a:r>
            <a:endParaRPr lang="en-US" dirty="0"/>
          </a:p>
        </p:txBody>
      </p:sp>
    </p:spTree>
    <p:extLst>
      <p:ext uri="{BB962C8B-B14F-4D97-AF65-F5344CB8AC3E}">
        <p14:creationId xmlns:p14="http://schemas.microsoft.com/office/powerpoint/2010/main" val="41275346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118" y="928301"/>
            <a:ext cx="5181600" cy="29146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7718" y="928301"/>
            <a:ext cx="5410195" cy="289405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118" y="3842951"/>
            <a:ext cx="5181600" cy="242604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7718" y="3842951"/>
            <a:ext cx="5410195" cy="2426044"/>
          </a:xfrm>
          <a:prstGeom prst="rect">
            <a:avLst/>
          </a:prstGeom>
        </p:spPr>
      </p:pic>
      <p:sp>
        <p:nvSpPr>
          <p:cNvPr id="2" name="Date Placeholder 1"/>
          <p:cNvSpPr>
            <a:spLocks noGrp="1"/>
          </p:cNvSpPr>
          <p:nvPr>
            <p:ph type="dt" sz="half" idx="10"/>
          </p:nvPr>
        </p:nvSpPr>
        <p:spPr/>
        <p:txBody>
          <a:bodyPr/>
          <a:lstStyle/>
          <a:p>
            <a:fld id="{F1B0FD44-5D23-4417-B8BC-EF43D2BDDC22}" type="datetime1">
              <a:rPr lang="en-US" smtClean="0"/>
              <a:t>5/5/2016</a:t>
            </a:fld>
            <a:endParaRPr lang="en-US" dirty="0"/>
          </a:p>
        </p:txBody>
      </p:sp>
      <p:sp>
        <p:nvSpPr>
          <p:cNvPr id="3" name="Footer Placeholder 2"/>
          <p:cNvSpPr>
            <a:spLocks noGrp="1"/>
          </p:cNvSpPr>
          <p:nvPr>
            <p:ph type="ftr" sz="quarter" idx="11"/>
          </p:nvPr>
        </p:nvSpPr>
        <p:spPr/>
        <p:txBody>
          <a:bodyPr/>
          <a:lstStyle/>
          <a:p>
            <a:r>
              <a:rPr lang="en-US" dirty="0" smtClean="0"/>
              <a:t>EECT 112-50C</a:t>
            </a:r>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8</a:t>
            </a:fld>
            <a:endParaRPr lang="en-US" dirty="0"/>
          </a:p>
        </p:txBody>
      </p:sp>
      <p:sp>
        <p:nvSpPr>
          <p:cNvPr id="9" name="Rectangle 8"/>
          <p:cNvSpPr/>
          <p:nvPr/>
        </p:nvSpPr>
        <p:spPr>
          <a:xfrm>
            <a:off x="4662616" y="502508"/>
            <a:ext cx="2677298" cy="425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Lab-2</a:t>
            </a:r>
            <a:endParaRPr lang="en-US" dirty="0"/>
          </a:p>
        </p:txBody>
      </p:sp>
    </p:spTree>
    <p:extLst>
      <p:ext uri="{BB962C8B-B14F-4D97-AF65-F5344CB8AC3E}">
        <p14:creationId xmlns:p14="http://schemas.microsoft.com/office/powerpoint/2010/main" val="130716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642551"/>
            <a:ext cx="9601196" cy="1738184"/>
          </a:xfrm>
          <a:solidFill>
            <a:srgbClr val="92D050"/>
          </a:solidFill>
        </p:spPr>
        <p:txBody>
          <a:bodyPr>
            <a:normAutofit fontScale="90000"/>
          </a:bodyPr>
          <a:lstStyle/>
          <a:p>
            <a:r>
              <a:rPr lang="en-US" dirty="0" smtClean="0"/>
              <a:t>Lab-3</a:t>
            </a:r>
            <a:br>
              <a:rPr lang="en-US" dirty="0" smtClean="0"/>
            </a:br>
            <a:r>
              <a:rPr lang="en-US" dirty="0"/>
              <a:t>NAND ALTERNATIVE</a:t>
            </a:r>
            <a:br>
              <a:rPr lang="en-US" dirty="0"/>
            </a:br>
            <a:endParaRPr lang="en-US" dirty="0"/>
          </a:p>
        </p:txBody>
      </p:sp>
      <p:sp>
        <p:nvSpPr>
          <p:cNvPr id="3" name="Date Placeholder 2"/>
          <p:cNvSpPr>
            <a:spLocks noGrp="1"/>
          </p:cNvSpPr>
          <p:nvPr>
            <p:ph type="dt" sz="half" idx="10"/>
          </p:nvPr>
        </p:nvSpPr>
        <p:spPr/>
        <p:txBody>
          <a:bodyPr/>
          <a:lstStyle/>
          <a:p>
            <a:fld id="{FB8E0940-0278-4A16-A773-5BE76280C25E}" type="datetime1">
              <a:rPr lang="en-US" smtClean="0"/>
              <a:t>5/5/2016</a:t>
            </a:fld>
            <a:endParaRPr lang="en-US" dirty="0"/>
          </a:p>
        </p:txBody>
      </p:sp>
      <p:sp>
        <p:nvSpPr>
          <p:cNvPr id="4" name="Footer Placeholder 3"/>
          <p:cNvSpPr>
            <a:spLocks noGrp="1"/>
          </p:cNvSpPr>
          <p:nvPr>
            <p:ph type="ftr" sz="quarter" idx="11"/>
          </p:nvPr>
        </p:nvSpPr>
        <p:spPr>
          <a:xfrm>
            <a:off x="1295401" y="6063048"/>
            <a:ext cx="7305900" cy="185351"/>
          </a:xfrm>
        </p:spPr>
        <p:txBody>
          <a:bodyPr/>
          <a:lstStyle/>
          <a:p>
            <a:r>
              <a:rPr lang="en-US" dirty="0" smtClean="0"/>
              <a:t>EECT 112-50C</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a:t>
            </a:fld>
            <a:endParaRPr lang="en-US" dirty="0"/>
          </a:p>
        </p:txBody>
      </p:sp>
      <p:sp>
        <p:nvSpPr>
          <p:cNvPr id="6" name="Rectangle 5"/>
          <p:cNvSpPr/>
          <p:nvPr/>
        </p:nvSpPr>
        <p:spPr>
          <a:xfrm>
            <a:off x="3237469" y="2423692"/>
            <a:ext cx="7290487" cy="646331"/>
          </a:xfrm>
          <a:prstGeom prst="rect">
            <a:avLst/>
          </a:prstGeom>
          <a:solidFill>
            <a:schemeClr val="accent3">
              <a:lumMod val="40000"/>
              <a:lumOff val="60000"/>
            </a:schemeClr>
          </a:solidFill>
        </p:spPr>
        <p:txBody>
          <a:bodyPr wrap="square">
            <a:spAutoFit/>
          </a:bodyPr>
          <a:lstStyle/>
          <a:p>
            <a:pPr marL="285750" indent="-285750">
              <a:buClr>
                <a:srgbClr val="FFFF00"/>
              </a:buClr>
              <a:buFont typeface="Wingdings" panose="05000000000000000000" pitchFamily="2" charset="2"/>
              <a:buChar char="Ø"/>
            </a:pPr>
            <a:r>
              <a:rPr lang="en-US" b="1" u="sng" dirty="0"/>
              <a:t>Objective</a:t>
            </a:r>
            <a:r>
              <a:rPr lang="en-US" dirty="0"/>
              <a:t>: To show how a logic circuit can be reduced to a single kind of gate.</a:t>
            </a:r>
          </a:p>
        </p:txBody>
      </p:sp>
      <p:sp>
        <p:nvSpPr>
          <p:cNvPr id="7" name="Rectangle 6"/>
          <p:cNvSpPr/>
          <p:nvPr/>
        </p:nvSpPr>
        <p:spPr>
          <a:xfrm>
            <a:off x="3237469" y="2793024"/>
            <a:ext cx="7290487" cy="1754326"/>
          </a:xfrm>
          <a:prstGeom prst="rect">
            <a:avLst/>
          </a:prstGeom>
          <a:solidFill>
            <a:schemeClr val="accent3">
              <a:lumMod val="40000"/>
              <a:lumOff val="60000"/>
            </a:schemeClr>
          </a:solidFill>
        </p:spPr>
        <p:txBody>
          <a:bodyPr wrap="square">
            <a:spAutoFit/>
          </a:bodyPr>
          <a:lstStyle/>
          <a:p>
            <a:pPr marL="285750" indent="-285750">
              <a:buClr>
                <a:srgbClr val="FFFF00"/>
              </a:buClr>
              <a:buFont typeface="Wingdings" panose="05000000000000000000" pitchFamily="2" charset="2"/>
              <a:buChar char="Ø"/>
            </a:pPr>
            <a:r>
              <a:rPr lang="en-US" b="1" u="sng" dirty="0"/>
              <a:t>Background</a:t>
            </a:r>
            <a:r>
              <a:rPr lang="en-US" dirty="0"/>
              <a:t>: Not gates work by inverting whatever signal is going into it. Nand gates behave like the inverse of an And gate so a Nand gate will send an output when one or both of the signals have a logic state of 0 and will not send a signal when both of the signals are a logic state of 1. Nand gates also have a universal property. This means that you can build a circuit using only Nand gates. </a:t>
            </a:r>
          </a:p>
        </p:txBody>
      </p:sp>
      <p:sp>
        <p:nvSpPr>
          <p:cNvPr id="8" name="TextBox 7"/>
          <p:cNvSpPr txBox="1"/>
          <p:nvPr/>
        </p:nvSpPr>
        <p:spPr>
          <a:xfrm>
            <a:off x="642550" y="642552"/>
            <a:ext cx="2594919" cy="4801314"/>
          </a:xfrm>
          <a:prstGeom prst="rect">
            <a:avLst/>
          </a:prstGeom>
          <a:solidFill>
            <a:srgbClr val="9FEB53"/>
          </a:solidFill>
          <a:ln>
            <a:solidFill>
              <a:schemeClr val="tx1"/>
            </a:solidFill>
          </a:ln>
        </p:spPr>
        <p:txBody>
          <a:bodyPr wrap="square" rtlCol="0">
            <a:spAutoFit/>
          </a:bodyPr>
          <a:lstStyle/>
          <a:p>
            <a:r>
              <a:rPr lang="en-US" dirty="0" smtClean="0"/>
              <a:t>Equipment:</a:t>
            </a:r>
          </a:p>
          <a:p>
            <a:pPr>
              <a:buFontTx/>
              <a:buChar char="-"/>
            </a:pPr>
            <a:r>
              <a:rPr lang="en-US" dirty="0" smtClean="0"/>
              <a:t>Breadboard </a:t>
            </a:r>
          </a:p>
          <a:p>
            <a:pPr>
              <a:buFontTx/>
              <a:buChar char="-"/>
            </a:pPr>
            <a:r>
              <a:rPr lang="en-US" dirty="0" smtClean="0"/>
              <a:t>Digital Multimeter </a:t>
            </a:r>
          </a:p>
          <a:p>
            <a:r>
              <a:rPr lang="en-US" dirty="0" smtClean="0"/>
              <a:t>       Brand: GWINSTEK</a:t>
            </a:r>
          </a:p>
          <a:p>
            <a:r>
              <a:rPr lang="en-US" dirty="0"/>
              <a:t>	</a:t>
            </a:r>
            <a:r>
              <a:rPr lang="en-US" dirty="0" smtClean="0"/>
              <a:t>GDM: 8245</a:t>
            </a:r>
          </a:p>
          <a:p>
            <a:r>
              <a:rPr lang="en-US" dirty="0"/>
              <a:t>	</a:t>
            </a:r>
            <a:r>
              <a:rPr lang="en-US" dirty="0" smtClean="0"/>
              <a:t>SN: CL860332</a:t>
            </a:r>
          </a:p>
          <a:p>
            <a:r>
              <a:rPr lang="en-US" dirty="0" smtClean="0"/>
              <a:t>-AND Gate</a:t>
            </a:r>
          </a:p>
          <a:p>
            <a:r>
              <a:rPr lang="en-US" dirty="0" smtClean="0"/>
              <a:t>	Chip: 74LS08D</a:t>
            </a:r>
          </a:p>
          <a:p>
            <a:pPr>
              <a:buFontTx/>
              <a:buChar char="-"/>
            </a:pPr>
            <a:r>
              <a:rPr lang="en-US" dirty="0" smtClean="0"/>
              <a:t>OR Gate</a:t>
            </a:r>
          </a:p>
          <a:p>
            <a:r>
              <a:rPr lang="en-US" dirty="0"/>
              <a:t>	</a:t>
            </a:r>
            <a:r>
              <a:rPr lang="en-US" dirty="0" smtClean="0"/>
              <a:t>Chip: 74LS32D</a:t>
            </a:r>
          </a:p>
          <a:p>
            <a:r>
              <a:rPr lang="en-US" dirty="0" smtClean="0"/>
              <a:t>-NOT Gate</a:t>
            </a:r>
          </a:p>
          <a:p>
            <a:r>
              <a:rPr lang="en-US" dirty="0"/>
              <a:t>	</a:t>
            </a:r>
            <a:r>
              <a:rPr lang="en-US" dirty="0" smtClean="0"/>
              <a:t>Chip: 74LS04D</a:t>
            </a:r>
          </a:p>
          <a:p>
            <a:r>
              <a:rPr lang="en-US" dirty="0" smtClean="0"/>
              <a:t>-NAND Gate</a:t>
            </a:r>
          </a:p>
          <a:p>
            <a:r>
              <a:rPr lang="en-US" dirty="0"/>
              <a:t>	</a:t>
            </a:r>
            <a:r>
              <a:rPr lang="en-US" dirty="0" smtClean="0"/>
              <a:t>Chip: 74LS00D</a:t>
            </a:r>
          </a:p>
          <a:p>
            <a:r>
              <a:rPr lang="en-US" dirty="0" smtClean="0"/>
              <a:t>-Miscellaneous Wire </a:t>
            </a:r>
          </a:p>
          <a:p>
            <a:endParaRPr lang="en-US" dirty="0" smtClean="0"/>
          </a:p>
          <a:p>
            <a:r>
              <a:rPr lang="en-US" dirty="0"/>
              <a:t>	</a:t>
            </a:r>
            <a:endParaRPr lang="en-US" dirty="0" smtClean="0"/>
          </a:p>
        </p:txBody>
      </p:sp>
      <p:pic>
        <p:nvPicPr>
          <p:cNvPr id="9" name="Picture 3" descr="E:\Engineering\2014 Fall\Digital Fundamentals\Lab 2\Not truth.JPG"/>
          <p:cNvPicPr>
            <a:picLocks noChangeAspect="1" noChangeArrowheads="1"/>
          </p:cNvPicPr>
          <p:nvPr/>
        </p:nvPicPr>
        <p:blipFill>
          <a:blip r:embed="rId2" cstate="print"/>
          <a:srcRect/>
          <a:stretch>
            <a:fillRect/>
          </a:stretch>
        </p:blipFill>
        <p:spPr bwMode="auto">
          <a:xfrm>
            <a:off x="3422822" y="4699148"/>
            <a:ext cx="960437" cy="934767"/>
          </a:xfrm>
          <a:prstGeom prst="rect">
            <a:avLst/>
          </a:prstGeom>
          <a:noFill/>
        </p:spPr>
      </p:pic>
      <p:pic>
        <p:nvPicPr>
          <p:cNvPr id="10" name="Picture 4" descr="E:\Engineering\2014 Fall\Digital Fundamentals\Lab 2\Not Gate.JPG"/>
          <p:cNvPicPr>
            <a:picLocks noChangeAspect="1" noChangeArrowheads="1"/>
          </p:cNvPicPr>
          <p:nvPr/>
        </p:nvPicPr>
        <p:blipFill>
          <a:blip r:embed="rId3" cstate="print"/>
          <a:srcRect/>
          <a:stretch>
            <a:fillRect/>
          </a:stretch>
        </p:blipFill>
        <p:spPr bwMode="auto">
          <a:xfrm>
            <a:off x="8349682" y="4752213"/>
            <a:ext cx="2255838" cy="872119"/>
          </a:xfrm>
          <a:prstGeom prst="rect">
            <a:avLst/>
          </a:prstGeom>
          <a:noFill/>
        </p:spPr>
      </p:pic>
      <p:pic>
        <p:nvPicPr>
          <p:cNvPr id="11" name="Picture 2" descr="E:\Engineering\2014 Fall\Digital Fundamentals\Lab 2\Nand Gate.JPG"/>
          <p:cNvPicPr>
            <a:picLocks noChangeAspect="1" noChangeArrowheads="1"/>
          </p:cNvPicPr>
          <p:nvPr/>
        </p:nvPicPr>
        <p:blipFill>
          <a:blip r:embed="rId4" cstate="print"/>
          <a:srcRect t="4726"/>
          <a:stretch>
            <a:fillRect/>
          </a:stretch>
        </p:blipFill>
        <p:spPr bwMode="auto">
          <a:xfrm>
            <a:off x="4568612" y="4537042"/>
            <a:ext cx="4114800" cy="1536315"/>
          </a:xfrm>
          <a:prstGeom prst="rect">
            <a:avLst/>
          </a:prstGeom>
          <a:noFill/>
        </p:spPr>
      </p:pic>
    </p:spTree>
    <p:extLst>
      <p:ext uri="{BB962C8B-B14F-4D97-AF65-F5344CB8AC3E}">
        <p14:creationId xmlns:p14="http://schemas.microsoft.com/office/powerpoint/2010/main" val="43062285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734</TotalTime>
  <Words>1389</Words>
  <Application>Microsoft Office PowerPoint</Application>
  <PresentationFormat>Widescreen</PresentationFormat>
  <Paragraphs>377</Paragraphs>
  <Slides>33</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ＭＳ Ｐゴシック</vt:lpstr>
      <vt:lpstr>Arial</vt:lpstr>
      <vt:lpstr>Calibri</vt:lpstr>
      <vt:lpstr>Garamond</vt:lpstr>
      <vt:lpstr>Wingdings</vt:lpstr>
      <vt:lpstr>Organic</vt:lpstr>
      <vt:lpstr>               Sue Hlaing Win EECT112-50C LAB NOTEBOOK</vt:lpstr>
      <vt:lpstr>TABEL OF CONTENTS</vt:lpstr>
      <vt:lpstr>Lab -1: AND / OR Gates</vt:lpstr>
      <vt:lpstr>Lab 1 And/Or Gates</vt:lpstr>
      <vt:lpstr>PowerPoint Presentation</vt:lpstr>
      <vt:lpstr>LAB 2 ( AOI)</vt:lpstr>
      <vt:lpstr>Multisim Diagram</vt:lpstr>
      <vt:lpstr>PowerPoint Presentation</vt:lpstr>
      <vt:lpstr>Lab-3 NAND ALTERNATIVE </vt:lpstr>
      <vt:lpstr>  Nand Alternative</vt:lpstr>
      <vt:lpstr>Lab -4 Car-Alarm</vt:lpstr>
      <vt:lpstr>PowerPoint Presentation</vt:lpstr>
      <vt:lpstr>Lab 5- NAND SR Latch</vt:lpstr>
      <vt:lpstr>Information about a Latch</vt:lpstr>
      <vt:lpstr>Pictures</vt:lpstr>
      <vt:lpstr>Conclusion</vt:lpstr>
      <vt:lpstr>Lab 6 Binary Counter</vt:lpstr>
      <vt:lpstr>PowerPoint Presentation</vt:lpstr>
      <vt:lpstr>PowerPoint Presentation</vt:lpstr>
      <vt:lpstr> Conclusion</vt:lpstr>
      <vt:lpstr>Lab 7a LED Flasher(Basic Stamp 1)</vt:lpstr>
      <vt:lpstr>PowerPoint Presentation</vt:lpstr>
      <vt:lpstr>PowerPoint Presentation</vt:lpstr>
      <vt:lpstr>Conclusion</vt:lpstr>
      <vt:lpstr>Lab 7b Temp Sensor/Heater (Basic Stamp 2)</vt:lpstr>
      <vt:lpstr>PowerPoint Presentation</vt:lpstr>
      <vt:lpstr>PowerPoint Presentation</vt:lpstr>
      <vt:lpstr>PowerPoint Presentation</vt:lpstr>
      <vt:lpstr>Conclusion</vt:lpstr>
      <vt:lpstr>Lab 8 – BASIC Stamp LED Binary Counter </vt:lpstr>
      <vt:lpstr>Code</vt:lpstr>
      <vt:lpstr>PowerPoint Presentation</vt:lpstr>
      <vt:lpstr>Conclusion</vt:lpstr>
    </vt:vector>
  </TitlesOfParts>
  <Company>Ivy Tech Community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EECT112</dc:title>
  <dc:creator>Sue S Hlaing</dc:creator>
  <cp:lastModifiedBy>Sue S Hlaing</cp:lastModifiedBy>
  <cp:revision>40</cp:revision>
  <dcterms:created xsi:type="dcterms:W3CDTF">2016-01-29T23:37:36Z</dcterms:created>
  <dcterms:modified xsi:type="dcterms:W3CDTF">2016-05-05T20:14:50Z</dcterms:modified>
</cp:coreProperties>
</file>