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32"/>
  </p:notesMasterIdLst>
  <p:sldIdLst>
    <p:sldId id="276" r:id="rId2"/>
    <p:sldId id="256" r:id="rId3"/>
    <p:sldId id="257" r:id="rId4"/>
    <p:sldId id="277" r:id="rId5"/>
    <p:sldId id="278" r:id="rId6"/>
    <p:sldId id="279" r:id="rId7"/>
    <p:sldId id="280" r:id="rId8"/>
    <p:sldId id="265" r:id="rId9"/>
    <p:sldId id="282" r:id="rId10"/>
    <p:sldId id="281" r:id="rId11"/>
    <p:sldId id="267" r:id="rId12"/>
    <p:sldId id="283" r:id="rId13"/>
    <p:sldId id="285" r:id="rId14"/>
    <p:sldId id="284" r:id="rId15"/>
    <p:sldId id="286" r:id="rId16"/>
    <p:sldId id="287" r:id="rId17"/>
    <p:sldId id="291" r:id="rId18"/>
    <p:sldId id="288" r:id="rId19"/>
    <p:sldId id="290" r:id="rId20"/>
    <p:sldId id="293" r:id="rId21"/>
    <p:sldId id="294" r:id="rId22"/>
    <p:sldId id="295" r:id="rId23"/>
    <p:sldId id="297" r:id="rId24"/>
    <p:sldId id="305" r:id="rId25"/>
    <p:sldId id="299" r:id="rId26"/>
    <p:sldId id="309" r:id="rId27"/>
    <p:sldId id="308" r:id="rId28"/>
    <p:sldId id="304" r:id="rId29"/>
    <p:sldId id="306"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207" autoAdjust="0"/>
  </p:normalViewPr>
  <p:slideViewPr>
    <p:cSldViewPr snapToGrid="0">
      <p:cViewPr varScale="1">
        <p:scale>
          <a:sx n="100" d="100"/>
          <a:sy n="100" d="100"/>
        </p:scale>
        <p:origin x="70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A6599-EE96-4A3B-AE09-DEED26E24EC0}" type="datetimeFigureOut">
              <a:rPr lang="en-US" smtClean="0"/>
              <a:t>5/6/2015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6528C-CE98-4844-9311-9F6B6BDB2B93}" type="slidenum">
              <a:rPr lang="en-US" smtClean="0"/>
              <a:t>‹#›</a:t>
            </a:fld>
            <a:endParaRPr lang="en-US" dirty="0"/>
          </a:p>
        </p:txBody>
      </p:sp>
    </p:spTree>
    <p:extLst>
      <p:ext uri="{BB962C8B-B14F-4D97-AF65-F5344CB8AC3E}">
        <p14:creationId xmlns:p14="http://schemas.microsoft.com/office/powerpoint/2010/main" val="118379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6528C-CE98-4844-9311-9F6B6BDB2B93}" type="slidenum">
              <a:rPr lang="en-US" smtClean="0"/>
              <a:t>2</a:t>
            </a:fld>
            <a:endParaRPr lang="en-US" dirty="0"/>
          </a:p>
        </p:txBody>
      </p:sp>
    </p:spTree>
    <p:extLst>
      <p:ext uri="{BB962C8B-B14F-4D97-AF65-F5344CB8AC3E}">
        <p14:creationId xmlns:p14="http://schemas.microsoft.com/office/powerpoint/2010/main" val="94710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6528C-CE98-4844-9311-9F6B6BDB2B93}" type="slidenum">
              <a:rPr lang="en-US" smtClean="0"/>
              <a:t>3</a:t>
            </a:fld>
            <a:endParaRPr lang="en-US" dirty="0"/>
          </a:p>
        </p:txBody>
      </p:sp>
    </p:spTree>
    <p:extLst>
      <p:ext uri="{BB962C8B-B14F-4D97-AF65-F5344CB8AC3E}">
        <p14:creationId xmlns:p14="http://schemas.microsoft.com/office/powerpoint/2010/main" val="257185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6528C-CE98-4844-9311-9F6B6BDB2B93}" type="slidenum">
              <a:rPr lang="en-US" smtClean="0"/>
              <a:t>7</a:t>
            </a:fld>
            <a:endParaRPr lang="en-US" dirty="0"/>
          </a:p>
        </p:txBody>
      </p:sp>
    </p:spTree>
    <p:extLst>
      <p:ext uri="{BB962C8B-B14F-4D97-AF65-F5344CB8AC3E}">
        <p14:creationId xmlns:p14="http://schemas.microsoft.com/office/powerpoint/2010/main" val="258678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6528C-CE98-4844-9311-9F6B6BDB2B93}" type="slidenum">
              <a:rPr lang="en-US" smtClean="0"/>
              <a:t>16</a:t>
            </a:fld>
            <a:endParaRPr lang="en-US" dirty="0"/>
          </a:p>
        </p:txBody>
      </p:sp>
    </p:spTree>
    <p:extLst>
      <p:ext uri="{BB962C8B-B14F-4D97-AF65-F5344CB8AC3E}">
        <p14:creationId xmlns:p14="http://schemas.microsoft.com/office/powerpoint/2010/main" val="189043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6528C-CE98-4844-9311-9F6B6BDB2B93}" type="slidenum">
              <a:rPr lang="en-US" smtClean="0"/>
              <a:t>17</a:t>
            </a:fld>
            <a:endParaRPr lang="en-US" dirty="0"/>
          </a:p>
        </p:txBody>
      </p:sp>
    </p:spTree>
    <p:extLst>
      <p:ext uri="{BB962C8B-B14F-4D97-AF65-F5344CB8AC3E}">
        <p14:creationId xmlns:p14="http://schemas.microsoft.com/office/powerpoint/2010/main" val="398713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6528C-CE98-4844-9311-9F6B6BDB2B93}" type="slidenum">
              <a:rPr lang="en-US" smtClean="0"/>
              <a:t>22</a:t>
            </a:fld>
            <a:endParaRPr lang="en-US" dirty="0"/>
          </a:p>
        </p:txBody>
      </p:sp>
    </p:spTree>
    <p:extLst>
      <p:ext uri="{BB962C8B-B14F-4D97-AF65-F5344CB8AC3E}">
        <p14:creationId xmlns:p14="http://schemas.microsoft.com/office/powerpoint/2010/main" val="38164029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F9EE5EF-2912-472E-81B0-AA02CC49F903}" type="datetime1">
              <a:rPr lang="en-US" smtClean="0"/>
              <a:t>5/6/2015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59E005C8-BDAE-42D8-8F47-9698F0955AC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59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E47175-7499-4C98-A9A5-8D35D6CA3D9E}" type="datetime1">
              <a:rPr lang="en-US" smtClean="0"/>
              <a:t>5/6/2015</a:t>
            </a:fld>
            <a:endParaRPr lang="en-US" dirty="0"/>
          </a:p>
        </p:txBody>
      </p:sp>
      <p:sp>
        <p:nvSpPr>
          <p:cNvPr id="6" name="Footer Placeholder 5"/>
          <p:cNvSpPr>
            <a:spLocks noGrp="1"/>
          </p:cNvSpPr>
          <p:nvPr>
            <p:ph type="ftr" sz="quarter" idx="11"/>
          </p:nvPr>
        </p:nvSpPr>
        <p:spPr/>
        <p:txBody>
          <a:bodyPr/>
          <a:lstStyle/>
          <a:p>
            <a:r>
              <a:rPr lang="en-US" smtClean="0"/>
              <a:t>MECT 143 -50C- C1-201430</a:t>
            </a:r>
            <a:endParaRPr lang="en-US" dirty="0"/>
          </a:p>
        </p:txBody>
      </p:sp>
      <p:sp>
        <p:nvSpPr>
          <p:cNvPr id="7" name="Slide Number Placeholder 6"/>
          <p:cNvSpPr>
            <a:spLocks noGrp="1"/>
          </p:cNvSpPr>
          <p:nvPr>
            <p:ph type="sldNum" sz="quarter" idx="12"/>
          </p:nvPr>
        </p:nvSpPr>
        <p:spPr/>
        <p:txBody>
          <a:bodyPr/>
          <a:lstStyle/>
          <a:p>
            <a:fld id="{59E005C8-BDAE-42D8-8F47-9698F0955ACD}" type="slidenum">
              <a:rPr lang="en-US" smtClean="0"/>
              <a:t>‹#›</a:t>
            </a:fld>
            <a:endParaRPr lang="en-US" dirty="0"/>
          </a:p>
        </p:txBody>
      </p:sp>
    </p:spTree>
    <p:extLst>
      <p:ext uri="{BB962C8B-B14F-4D97-AF65-F5344CB8AC3E}">
        <p14:creationId xmlns:p14="http://schemas.microsoft.com/office/powerpoint/2010/main" val="184834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EE47C-96CC-4184-B2A4-956C438DDAF6}"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2881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07156-70C0-41D6-B938-72BA8FA148C7}"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291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D14A4D-2E42-4D7A-BA22-4BA27CB98535}"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spTree>
    <p:extLst>
      <p:ext uri="{BB962C8B-B14F-4D97-AF65-F5344CB8AC3E}">
        <p14:creationId xmlns:p14="http://schemas.microsoft.com/office/powerpoint/2010/main" val="2645664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8C84F-2A36-4BDD-9776-4EFA9BAB575D}"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305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FBD17-4475-4B75-8142-60759CD26145}"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20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73988A-E8A5-4BFE-B43E-AEDE8BD0B818}"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197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943F-1176-4F17-81EB-5A2F6D06D827}"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380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1D3088-A6F4-4185-B7AF-4E0FDDA50152}"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spTree>
    <p:extLst>
      <p:ext uri="{BB962C8B-B14F-4D97-AF65-F5344CB8AC3E}">
        <p14:creationId xmlns:p14="http://schemas.microsoft.com/office/powerpoint/2010/main" val="26153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E99D1-6F93-4787-9F11-54904879EE0C}" type="datetime1">
              <a:rPr lang="en-US" smtClean="0"/>
              <a:t>5/6/2015</a:t>
            </a:fld>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49A856-A29B-4924-AECB-783B202D7ABD}" type="datetime1">
              <a:rPr lang="en-US" smtClean="0"/>
              <a:t>5/6/2015</a:t>
            </a:fld>
            <a:endParaRPr lang="en-US" dirty="0"/>
          </a:p>
        </p:txBody>
      </p:sp>
      <p:sp>
        <p:nvSpPr>
          <p:cNvPr id="6" name="Footer Placeholder 5"/>
          <p:cNvSpPr>
            <a:spLocks noGrp="1"/>
          </p:cNvSpPr>
          <p:nvPr>
            <p:ph type="ftr" sz="quarter" idx="11"/>
          </p:nvPr>
        </p:nvSpPr>
        <p:spPr/>
        <p:txBody>
          <a:bodyPr/>
          <a:lstStyle/>
          <a:p>
            <a:r>
              <a:rPr lang="en-US" smtClean="0"/>
              <a:t>MECT 143 -50C- C1-201430</a:t>
            </a:r>
            <a:endParaRPr lang="en-US" dirty="0"/>
          </a:p>
        </p:txBody>
      </p:sp>
      <p:sp>
        <p:nvSpPr>
          <p:cNvPr id="7" name="Slide Number Placeholder 6"/>
          <p:cNvSpPr>
            <a:spLocks noGrp="1"/>
          </p:cNvSpPr>
          <p:nvPr>
            <p:ph type="sldNum" sz="quarter" idx="12"/>
          </p:nvPr>
        </p:nvSpPr>
        <p:spPr/>
        <p:txBody>
          <a:bodyPr/>
          <a:lstStyle/>
          <a:p>
            <a:fld id="{59E005C8-BDAE-42D8-8F47-9698F0955ACD}" type="slidenum">
              <a:rPr lang="en-US" smtClean="0"/>
              <a:t>‹#›</a:t>
            </a:fld>
            <a:endParaRPr lang="en-US" dirty="0"/>
          </a:p>
        </p:txBody>
      </p:sp>
    </p:spTree>
    <p:extLst>
      <p:ext uri="{BB962C8B-B14F-4D97-AF65-F5344CB8AC3E}">
        <p14:creationId xmlns:p14="http://schemas.microsoft.com/office/powerpoint/2010/main" val="271417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B1EC2F-0518-48C0-9F46-EBB4AA63304C}" type="datetime1">
              <a:rPr lang="en-US" smtClean="0"/>
              <a:t>5/6/2015</a:t>
            </a:fld>
            <a:endParaRPr lang="en-US" dirty="0"/>
          </a:p>
        </p:txBody>
      </p:sp>
      <p:sp>
        <p:nvSpPr>
          <p:cNvPr id="8" name="Footer Placeholder 7"/>
          <p:cNvSpPr>
            <a:spLocks noGrp="1"/>
          </p:cNvSpPr>
          <p:nvPr>
            <p:ph type="ftr" sz="quarter" idx="11"/>
          </p:nvPr>
        </p:nvSpPr>
        <p:spPr/>
        <p:txBody>
          <a:bodyPr/>
          <a:lstStyle/>
          <a:p>
            <a:r>
              <a:rPr lang="en-US" smtClean="0"/>
              <a:t>MECT 143 -50C- C1-201430</a:t>
            </a:r>
            <a:endParaRPr lang="en-US" dirty="0"/>
          </a:p>
        </p:txBody>
      </p:sp>
      <p:sp>
        <p:nvSpPr>
          <p:cNvPr id="9" name="Slide Number Placeholder 8"/>
          <p:cNvSpPr>
            <a:spLocks noGrp="1"/>
          </p:cNvSpPr>
          <p:nvPr>
            <p:ph type="sldNum" sz="quarter" idx="12"/>
          </p:nvPr>
        </p:nvSpPr>
        <p:spPr/>
        <p:txBody>
          <a:bodyPr/>
          <a:lstStyle/>
          <a:p>
            <a:fld id="{59E005C8-BDAE-42D8-8F47-9698F0955ACD}"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2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8D7FD3-BB4F-4666-B0C1-14532A027524}" type="datetime1">
              <a:rPr lang="en-US" smtClean="0"/>
              <a:t>5/6/2015</a:t>
            </a:fld>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7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E4319-71AA-4DB4-8CB8-3D8B8A984E80}" type="datetime1">
              <a:rPr lang="en-US" smtClean="0"/>
              <a:t>5/6/2015</a:t>
            </a:fld>
            <a:endParaRPr lang="en-US" dirty="0"/>
          </a:p>
        </p:txBody>
      </p:sp>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4" name="Slide Number Placeholder 3"/>
          <p:cNvSpPr>
            <a:spLocks noGrp="1"/>
          </p:cNvSpPr>
          <p:nvPr>
            <p:ph type="sldNum" sz="quarter" idx="12"/>
          </p:nvPr>
        </p:nvSpPr>
        <p:spPr/>
        <p:txBody>
          <a:bodyPr/>
          <a:lstStyle/>
          <a:p>
            <a:fld id="{59E005C8-BDAE-42D8-8F47-9698F0955ACD}" type="slidenum">
              <a:rPr lang="en-US" smtClean="0"/>
              <a:t>‹#›</a:t>
            </a:fld>
            <a:endParaRPr lang="en-US" dirty="0"/>
          </a:p>
        </p:txBody>
      </p:sp>
    </p:spTree>
    <p:extLst>
      <p:ext uri="{BB962C8B-B14F-4D97-AF65-F5344CB8AC3E}">
        <p14:creationId xmlns:p14="http://schemas.microsoft.com/office/powerpoint/2010/main" val="217026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73BA6-5FE4-4950-9BE5-E7CEB1B59BC5}" type="datetime1">
              <a:rPr lang="en-US" smtClean="0"/>
              <a:t>5/6/2015</a:t>
            </a:fld>
            <a:endParaRPr lang="en-US" dirty="0"/>
          </a:p>
        </p:txBody>
      </p:sp>
      <p:sp>
        <p:nvSpPr>
          <p:cNvPr id="6" name="Footer Placeholder 5"/>
          <p:cNvSpPr>
            <a:spLocks noGrp="1"/>
          </p:cNvSpPr>
          <p:nvPr>
            <p:ph type="ftr" sz="quarter" idx="11"/>
          </p:nvPr>
        </p:nvSpPr>
        <p:spPr/>
        <p:txBody>
          <a:bodyPr/>
          <a:lstStyle/>
          <a:p>
            <a:r>
              <a:rPr lang="en-US" smtClean="0"/>
              <a:t>MECT 143 -50C- C1-201430</a:t>
            </a:r>
            <a:endParaRPr lang="en-US" dirty="0"/>
          </a:p>
        </p:txBody>
      </p:sp>
      <p:sp>
        <p:nvSpPr>
          <p:cNvPr id="7" name="Slide Number Placeholder 6"/>
          <p:cNvSpPr>
            <a:spLocks noGrp="1"/>
          </p:cNvSpPr>
          <p:nvPr>
            <p:ph type="sldNum" sz="quarter" idx="12"/>
          </p:nvPr>
        </p:nvSpPr>
        <p:spPr/>
        <p:txBody>
          <a:bodyPr/>
          <a:lstStyle/>
          <a:p>
            <a:fld id="{59E005C8-BDAE-42D8-8F47-9698F0955ACD}"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549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534CE4-7BB9-4467-8489-FA6D98A2A89D}" type="datetime1">
              <a:rPr lang="en-US" smtClean="0"/>
              <a:t>5/6/2015</a:t>
            </a:fld>
            <a:endParaRPr lang="en-US" dirty="0"/>
          </a:p>
        </p:txBody>
      </p:sp>
      <p:sp>
        <p:nvSpPr>
          <p:cNvPr id="6" name="Footer Placeholder 5"/>
          <p:cNvSpPr>
            <a:spLocks noGrp="1"/>
          </p:cNvSpPr>
          <p:nvPr>
            <p:ph type="ftr" sz="quarter" idx="11"/>
          </p:nvPr>
        </p:nvSpPr>
        <p:spPr/>
        <p:txBody>
          <a:bodyPr/>
          <a:lstStyle/>
          <a:p>
            <a:r>
              <a:rPr lang="en-US" smtClean="0"/>
              <a:t>MECT 143 -50C- C1-201430</a:t>
            </a:r>
            <a:endParaRPr lang="en-US" dirty="0"/>
          </a:p>
        </p:txBody>
      </p:sp>
      <p:sp>
        <p:nvSpPr>
          <p:cNvPr id="7" name="Slide Number Placeholder 6"/>
          <p:cNvSpPr>
            <a:spLocks noGrp="1"/>
          </p:cNvSpPr>
          <p:nvPr>
            <p:ph type="sldNum" sz="quarter" idx="12"/>
          </p:nvPr>
        </p:nvSpPr>
        <p:spPr/>
        <p:txBody>
          <a:bodyPr/>
          <a:lstStyle/>
          <a:p>
            <a:fld id="{59E005C8-BDAE-42D8-8F47-9698F0955ACD}" type="slidenum">
              <a:rPr lang="en-US" smtClean="0"/>
              <a:t>‹#›</a:t>
            </a:fld>
            <a:endParaRPr lang="en-US" dirty="0"/>
          </a:p>
        </p:txBody>
      </p:sp>
    </p:spTree>
    <p:extLst>
      <p:ext uri="{BB962C8B-B14F-4D97-AF65-F5344CB8AC3E}">
        <p14:creationId xmlns:p14="http://schemas.microsoft.com/office/powerpoint/2010/main" val="216662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EF6F87-9B4E-4C21-A6BE-5A3E4D7081BD}" type="datetime1">
              <a:rPr lang="en-US" smtClean="0"/>
              <a:t>5/6/2015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MECT 143 -50C- C1-201430</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E005C8-BDAE-42D8-8F47-9698F0955ACD}" type="slidenum">
              <a:rPr lang="en-US" smtClean="0"/>
              <a:t>‹#›</a:t>
            </a:fld>
            <a:endParaRPr lang="en-US" dirty="0"/>
          </a:p>
        </p:txBody>
      </p:sp>
    </p:spTree>
    <p:extLst>
      <p:ext uri="{BB962C8B-B14F-4D97-AF65-F5344CB8AC3E}">
        <p14:creationId xmlns:p14="http://schemas.microsoft.com/office/powerpoint/2010/main" val="563465784"/>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package" Target="../embeddings/Microsoft_Excel_Worksheet1.xlsx"/><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MECT 143-50C</a:t>
            </a:r>
            <a:br>
              <a:rPr lang="en-US" dirty="0" smtClean="0"/>
            </a:br>
            <a:r>
              <a:rPr lang="en-US" dirty="0" smtClean="0"/>
              <a:t>Lab </a:t>
            </a:r>
            <a:r>
              <a:rPr lang="en-US" dirty="0" smtClean="0"/>
              <a:t>Notebook</a:t>
            </a:r>
            <a:endParaRPr lang="en-US" dirty="0"/>
          </a:p>
        </p:txBody>
      </p:sp>
      <p:sp>
        <p:nvSpPr>
          <p:cNvPr id="3" name="Subtitle 2"/>
          <p:cNvSpPr>
            <a:spLocks noGrp="1"/>
          </p:cNvSpPr>
          <p:nvPr>
            <p:ph type="subTitle" idx="1"/>
          </p:nvPr>
        </p:nvSpPr>
        <p:spPr/>
        <p:txBody>
          <a:bodyPr>
            <a:normAutofit lnSpcReduction="10000"/>
          </a:bodyPr>
          <a:lstStyle/>
          <a:p>
            <a:r>
              <a:rPr lang="en-US" dirty="0" smtClean="0"/>
              <a:t>Sue </a:t>
            </a:r>
            <a:r>
              <a:rPr lang="en-US" dirty="0" smtClean="0"/>
              <a:t>Hlaing</a:t>
            </a:r>
          </a:p>
          <a:p>
            <a:r>
              <a:rPr lang="en-US" dirty="0" smtClean="0"/>
              <a:t>May 6, 2015</a:t>
            </a:r>
            <a:endParaRPr lang="en-US" dirty="0"/>
          </a:p>
          <a:p>
            <a:r>
              <a:rPr lang="en-US" dirty="0" smtClean="0"/>
              <a:t>Spring 2015</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a:t>
            </a:fld>
            <a:endParaRPr lang="en-US" dirty="0"/>
          </a:p>
        </p:txBody>
      </p:sp>
    </p:spTree>
    <p:extLst>
      <p:ext uri="{BB962C8B-B14F-4D97-AF65-F5344CB8AC3E}">
        <p14:creationId xmlns:p14="http://schemas.microsoft.com/office/powerpoint/2010/main" val="286604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87532"/>
            <a:ext cx="9601196" cy="1098467"/>
          </a:xfrm>
        </p:spPr>
        <p:txBody>
          <a:bodyPr>
            <a:normAutofit fontScale="90000"/>
          </a:bodyPr>
          <a:lstStyle/>
          <a:p>
            <a:r>
              <a:rPr lang="en-US" dirty="0"/>
              <a:t>Lab 2 : How to use the hardness Testing Machine  HR 500</a:t>
            </a:r>
            <a:br>
              <a:rPr lang="en-US" dirty="0"/>
            </a:br>
            <a:endParaRPr lang="en-US" dirty="0"/>
          </a:p>
        </p:txBody>
      </p:sp>
      <p:sp>
        <p:nvSpPr>
          <p:cNvPr id="3" name="Content Placeholder 2"/>
          <p:cNvSpPr>
            <a:spLocks noGrp="1"/>
          </p:cNvSpPr>
          <p:nvPr>
            <p:ph idx="1"/>
          </p:nvPr>
        </p:nvSpPr>
        <p:spPr/>
        <p:txBody>
          <a:bodyPr/>
          <a:lstStyle/>
          <a:p>
            <a:r>
              <a:rPr lang="en-US" dirty="0"/>
              <a:t>Tested between Aluminum and </a:t>
            </a:r>
            <a:r>
              <a:rPr lang="en-US" dirty="0" smtClean="0"/>
              <a:t>Copper</a:t>
            </a:r>
            <a:r>
              <a:rPr lang="en-US" dirty="0"/>
              <a:t> </a:t>
            </a:r>
            <a:endParaRPr lang="en-US" dirty="0" smtClean="0"/>
          </a:p>
          <a:p>
            <a:r>
              <a:rPr lang="en-US" dirty="0"/>
              <a:t>S</a:t>
            </a:r>
            <a:r>
              <a:rPr lang="en-US" dirty="0" smtClean="0"/>
              <a:t>et </a:t>
            </a:r>
            <a:r>
              <a:rPr lang="en-US" dirty="0"/>
              <a:t>up each of the Aluminum and </a:t>
            </a:r>
            <a:r>
              <a:rPr lang="en-US" dirty="0" smtClean="0"/>
              <a:t>copper</a:t>
            </a:r>
          </a:p>
          <a:p>
            <a:r>
              <a:rPr lang="en-US" dirty="0" smtClean="0"/>
              <a:t>Test each of the material in Hardness machine HR 500</a:t>
            </a:r>
          </a:p>
          <a:p>
            <a:r>
              <a:rPr lang="en-US" dirty="0" smtClean="0"/>
              <a:t>Aluminum- 42.5</a:t>
            </a:r>
          </a:p>
          <a:p>
            <a:r>
              <a:rPr lang="en-US" dirty="0" smtClean="0"/>
              <a:t>Copper – 34.9</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10</a:t>
            </a:fld>
            <a:endParaRPr lang="en-US" dirty="0"/>
          </a:p>
        </p:txBody>
      </p:sp>
    </p:spTree>
    <p:extLst>
      <p:ext uri="{BB962C8B-B14F-4D97-AF65-F5344CB8AC3E}">
        <p14:creationId xmlns:p14="http://schemas.microsoft.com/office/powerpoint/2010/main" val="311387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06" y="1520042"/>
            <a:ext cx="9601196" cy="1122217"/>
          </a:xfrm>
        </p:spPr>
        <p:txBody>
          <a:bodyPr>
            <a:normAutofit fontScale="90000"/>
          </a:bodyPr>
          <a:lstStyle/>
          <a:p>
            <a:r>
              <a:rPr lang="en-US" dirty="0"/>
              <a:t>Lab 2 : </a:t>
            </a:r>
            <a:r>
              <a:rPr lang="en-US" dirty="0" smtClean="0"/>
              <a:t>How to use the hardness Testing Machine  HR 500</a:t>
            </a:r>
            <a:r>
              <a:rPr lang="en-US" dirty="0"/>
              <a:t/>
            </a:r>
            <a:br>
              <a:rPr lang="en-US" dirty="0"/>
            </a:br>
            <a:r>
              <a:rPr lang="en-US" dirty="0" smtClean="0"/>
              <a:t>- </a:t>
            </a:r>
            <a:endParaRPr lang="en-US" dirty="0"/>
          </a:p>
        </p:txBody>
      </p:sp>
      <p:sp>
        <p:nvSpPr>
          <p:cNvPr id="4" name="Content Placeholder 3"/>
          <p:cNvSpPr>
            <a:spLocks noGrp="1"/>
          </p:cNvSpPr>
          <p:nvPr>
            <p:ph sz="half" idx="2"/>
          </p:nvPr>
        </p:nvSpPr>
        <p:spPr>
          <a:xfrm>
            <a:off x="1295400" y="2409058"/>
            <a:ext cx="4718304" cy="3466809"/>
          </a:xfrm>
        </p:spPr>
        <p:txBody>
          <a:bodyPr/>
          <a:lstStyle/>
          <a:p>
            <a:r>
              <a:rPr lang="en-US" dirty="0" smtClean="0"/>
              <a:t>Aluminum : 42.5</a:t>
            </a:r>
            <a:endParaRPr lang="en-US" dirty="0"/>
          </a:p>
        </p:txBody>
      </p:sp>
      <p:sp>
        <p:nvSpPr>
          <p:cNvPr id="6" name="Content Placeholder 5"/>
          <p:cNvSpPr>
            <a:spLocks noGrp="1"/>
          </p:cNvSpPr>
          <p:nvPr>
            <p:ph sz="quarter" idx="4"/>
          </p:nvPr>
        </p:nvSpPr>
        <p:spPr>
          <a:xfrm>
            <a:off x="6180670" y="2409058"/>
            <a:ext cx="4718304" cy="3466809"/>
          </a:xfrm>
        </p:spPr>
        <p:txBody>
          <a:bodyPr/>
          <a:lstStyle/>
          <a:p>
            <a:r>
              <a:rPr lang="en-US" dirty="0" smtClean="0"/>
              <a:t>Copper: 34.9</a:t>
            </a:r>
          </a:p>
          <a:p>
            <a:endParaRPr lang="en-US"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960" y="3099092"/>
            <a:ext cx="2399362" cy="2920944"/>
          </a:xfrm>
          <a:prstGeom prst="rect">
            <a:avLst/>
          </a:prstGeo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370" y="3083005"/>
            <a:ext cx="2713868" cy="2953118"/>
          </a:xfrm>
          <a:prstGeom prst="rect">
            <a:avLst/>
          </a:prstGeom>
        </p:spPr>
      </p:pic>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11</a:t>
            </a:fld>
            <a:endParaRPr lang="en-US" dirty="0"/>
          </a:p>
        </p:txBody>
      </p:sp>
    </p:spTree>
    <p:extLst>
      <p:ext uri="{BB962C8B-B14F-4D97-AF65-F5344CB8AC3E}">
        <p14:creationId xmlns:p14="http://schemas.microsoft.com/office/powerpoint/2010/main" val="171423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 2 : How to use the hardness Testing Machine  HR </a:t>
            </a:r>
            <a:r>
              <a:rPr lang="en-US" dirty="0" smtClean="0"/>
              <a:t>500 ( Conclusion)</a:t>
            </a:r>
            <a:endParaRPr lang="en-US" dirty="0"/>
          </a:p>
        </p:txBody>
      </p:sp>
      <p:sp>
        <p:nvSpPr>
          <p:cNvPr id="3" name="Content Placeholder 2"/>
          <p:cNvSpPr>
            <a:spLocks noGrp="1"/>
          </p:cNvSpPr>
          <p:nvPr>
            <p:ph idx="1"/>
          </p:nvPr>
        </p:nvSpPr>
        <p:spPr/>
        <p:txBody>
          <a:bodyPr/>
          <a:lstStyle/>
          <a:p>
            <a:r>
              <a:rPr lang="en-US" dirty="0" smtClean="0"/>
              <a:t>We got the results of the Aluminum and </a:t>
            </a:r>
            <a:r>
              <a:rPr lang="en-US" dirty="0" smtClean="0"/>
              <a:t>copper.</a:t>
            </a:r>
            <a:endParaRPr lang="en-US" dirty="0" smtClean="0"/>
          </a:p>
          <a:p>
            <a:r>
              <a:rPr lang="en-US" dirty="0" smtClean="0"/>
              <a:t>Aluminum has the highest hardness than Copper.</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12</a:t>
            </a:fld>
            <a:endParaRPr lang="en-US" dirty="0"/>
          </a:p>
        </p:txBody>
      </p:sp>
    </p:spTree>
    <p:extLst>
      <p:ext uri="{BB962C8B-B14F-4D97-AF65-F5344CB8AC3E}">
        <p14:creationId xmlns:p14="http://schemas.microsoft.com/office/powerpoint/2010/main" val="3082272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565913"/>
          </a:xfrm>
        </p:spPr>
        <p:txBody>
          <a:bodyPr>
            <a:normAutofit/>
          </a:bodyPr>
          <a:lstStyle/>
          <a:p>
            <a:r>
              <a:rPr lang="en-US" sz="4000" b="1" dirty="0">
                <a:latin typeface="Times New Roman" panose="02020603050405020304" pitchFamily="18" charset="0"/>
                <a:cs typeface="Times New Roman" panose="02020603050405020304" pitchFamily="18" charset="0"/>
              </a:rPr>
              <a:t>Lab 3-Hardness Test: Rockwell Hardness Testing Machine</a:t>
            </a:r>
          </a:p>
        </p:txBody>
      </p:sp>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4" name="Slide Number Placeholder 3"/>
          <p:cNvSpPr>
            <a:spLocks noGrp="1"/>
          </p:cNvSpPr>
          <p:nvPr>
            <p:ph type="sldNum" sz="quarter" idx="12"/>
          </p:nvPr>
        </p:nvSpPr>
        <p:spPr/>
        <p:txBody>
          <a:bodyPr/>
          <a:lstStyle/>
          <a:p>
            <a:fld id="{59E005C8-BDAE-42D8-8F47-9698F0955ACD}" type="slidenum">
              <a:rPr lang="en-US" smtClean="0"/>
              <a:t>13</a:t>
            </a:fld>
            <a:endParaRPr lang="en-US" dirty="0"/>
          </a:p>
        </p:txBody>
      </p:sp>
    </p:spTree>
    <p:extLst>
      <p:ext uri="{BB962C8B-B14F-4D97-AF65-F5344CB8AC3E}">
        <p14:creationId xmlns:p14="http://schemas.microsoft.com/office/powerpoint/2010/main" val="1012549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Lab 3-Hardness Test: Rockwell Hardness Testing Machine</a:t>
            </a:r>
            <a:endParaRPr lang="en-US" dirty="0"/>
          </a:p>
        </p:txBody>
      </p:sp>
      <p:sp>
        <p:nvSpPr>
          <p:cNvPr id="3" name="Content Placeholder 2"/>
          <p:cNvSpPr>
            <a:spLocks noGrp="1"/>
          </p:cNvSpPr>
          <p:nvPr>
            <p:ph idx="1"/>
          </p:nvPr>
        </p:nvSpPr>
        <p:spPr/>
        <p:txBody>
          <a:bodyPr/>
          <a:lstStyle/>
          <a:p>
            <a:r>
              <a:rPr lang="en-US" dirty="0" smtClean="0"/>
              <a:t>Used 2 different </a:t>
            </a:r>
            <a:r>
              <a:rPr lang="en-US" dirty="0" smtClean="0"/>
              <a:t>materials</a:t>
            </a:r>
          </a:p>
          <a:p>
            <a:r>
              <a:rPr lang="en-US" dirty="0" smtClean="0"/>
              <a:t> </a:t>
            </a:r>
            <a:r>
              <a:rPr lang="en-US" dirty="0"/>
              <a:t>S</a:t>
            </a:r>
            <a:r>
              <a:rPr lang="en-US" dirty="0" smtClean="0"/>
              <a:t>teel </a:t>
            </a:r>
            <a:r>
              <a:rPr lang="en-US" dirty="0" smtClean="0"/>
              <a:t>4140</a:t>
            </a:r>
          </a:p>
          <a:p>
            <a:r>
              <a:rPr lang="en-US" dirty="0" smtClean="0"/>
              <a:t>Steel </a:t>
            </a:r>
            <a:r>
              <a:rPr lang="en-US" dirty="0" smtClean="0"/>
              <a:t>1018</a:t>
            </a:r>
          </a:p>
          <a:p>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14</a:t>
            </a:fld>
            <a:endParaRPr lang="en-US" dirty="0"/>
          </a:p>
        </p:txBody>
      </p:sp>
      <p:pic>
        <p:nvPicPr>
          <p:cNvPr id="6" name="Picture 5"/>
          <p:cNvPicPr>
            <a:picLocks noChangeAspect="1"/>
          </p:cNvPicPr>
          <p:nvPr/>
        </p:nvPicPr>
        <p:blipFill rotWithShape="1">
          <a:blip r:embed="rId2"/>
          <a:srcRect l="1614" b="6918"/>
          <a:stretch/>
        </p:blipFill>
        <p:spPr>
          <a:xfrm>
            <a:off x="5928189" y="2442027"/>
            <a:ext cx="2673112" cy="3727193"/>
          </a:xfrm>
          <a:prstGeom prst="rect">
            <a:avLst/>
          </a:prstGeom>
        </p:spPr>
      </p:pic>
      <p:pic>
        <p:nvPicPr>
          <p:cNvPr id="7" name="Picture 6"/>
          <p:cNvPicPr>
            <a:picLocks noChangeAspect="1"/>
          </p:cNvPicPr>
          <p:nvPr/>
        </p:nvPicPr>
        <p:blipFill>
          <a:blip r:embed="rId3"/>
          <a:stretch>
            <a:fillRect/>
          </a:stretch>
        </p:blipFill>
        <p:spPr>
          <a:xfrm>
            <a:off x="8444193" y="2477751"/>
            <a:ext cx="2219136" cy="3584001"/>
          </a:xfrm>
          <a:prstGeom prst="rect">
            <a:avLst/>
          </a:prstGeom>
        </p:spPr>
      </p:pic>
    </p:spTree>
    <p:extLst>
      <p:ext uri="{BB962C8B-B14F-4D97-AF65-F5344CB8AC3E}">
        <p14:creationId xmlns:p14="http://schemas.microsoft.com/office/powerpoint/2010/main" val="247029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prstClr val="black">
                    <a:lumMod val="85000"/>
                    <a:lumOff val="15000"/>
                  </a:prstClr>
                </a:solidFill>
                <a:latin typeface="Times New Roman" panose="02020603050405020304" pitchFamily="18" charset="0"/>
                <a:cs typeface="Times New Roman" panose="02020603050405020304" pitchFamily="18" charset="0"/>
              </a:rPr>
              <a:t>Lab 3-Hardness Test: Rockwell Hardness Testing Machine</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b="1" dirty="0" smtClean="0"/>
              <a:t>Procedure</a:t>
            </a:r>
          </a:p>
          <a:p>
            <a:pPr>
              <a:buFont typeface="Arial" panose="020B0604020202020204" pitchFamily="34" charset="0"/>
              <a:buChar char="•"/>
            </a:pPr>
            <a:r>
              <a:rPr lang="en-US" dirty="0" smtClean="0"/>
              <a:t> </a:t>
            </a:r>
            <a:r>
              <a:rPr lang="en-US" dirty="0" smtClean="0"/>
              <a:t>Set two different materials on the Rockwell</a:t>
            </a:r>
          </a:p>
          <a:p>
            <a:pPr>
              <a:buFont typeface="Arial" panose="020B0604020202020204" pitchFamily="34" charset="0"/>
              <a:buChar char="•"/>
            </a:pPr>
            <a:r>
              <a:rPr lang="en-US" dirty="0" smtClean="0"/>
              <a:t>Measured 3 times of each materials</a:t>
            </a:r>
          </a:p>
          <a:p>
            <a:pPr>
              <a:buFont typeface="Arial" panose="020B0604020202020204" pitchFamily="34" charset="0"/>
              <a:buChar char="•"/>
            </a:pPr>
            <a:r>
              <a:rPr lang="en-US" dirty="0" smtClean="0"/>
              <a:t>Used the C-scale of HRC is 150 load</a:t>
            </a:r>
          </a:p>
          <a:p>
            <a:pPr>
              <a:buFont typeface="Arial" panose="020B0604020202020204" pitchFamily="34" charset="0"/>
              <a:buChar char="•"/>
            </a:pPr>
            <a:r>
              <a:rPr lang="en-US" dirty="0" smtClean="0"/>
              <a:t>Used the 4140 </a:t>
            </a:r>
            <a:r>
              <a:rPr lang="en-US" dirty="0" smtClean="0"/>
              <a:t>steel </a:t>
            </a:r>
            <a:r>
              <a:rPr lang="en-US" dirty="0" smtClean="0"/>
              <a:t>and 1018 </a:t>
            </a:r>
            <a:r>
              <a:rPr lang="en-US" dirty="0" smtClean="0"/>
              <a:t>steel</a:t>
            </a:r>
            <a:endParaRPr lang="en-US" dirty="0" smtClean="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15</a:t>
            </a:fld>
            <a:endParaRPr lang="en-US" dirty="0"/>
          </a:p>
        </p:txBody>
      </p:sp>
    </p:spTree>
    <p:extLst>
      <p:ext uri="{BB962C8B-B14F-4D97-AF65-F5344CB8AC3E}">
        <p14:creationId xmlns:p14="http://schemas.microsoft.com/office/powerpoint/2010/main" val="166840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MECT 143 -50C- C1-201430</a:t>
            </a:r>
            <a:endParaRPr lang="en-US" dirty="0"/>
          </a:p>
        </p:txBody>
      </p:sp>
      <p:sp>
        <p:nvSpPr>
          <p:cNvPr id="3" name="Slide Number Placeholder 2"/>
          <p:cNvSpPr>
            <a:spLocks noGrp="1"/>
          </p:cNvSpPr>
          <p:nvPr>
            <p:ph type="sldNum" sz="quarter" idx="12"/>
          </p:nvPr>
        </p:nvSpPr>
        <p:spPr/>
        <p:txBody>
          <a:bodyPr/>
          <a:lstStyle/>
          <a:p>
            <a:fld id="{59E005C8-BDAE-42D8-8F47-9698F0955ACD}" type="slidenum">
              <a:rPr lang="en-US" smtClean="0"/>
              <a:t>16</a:t>
            </a:fld>
            <a:endParaRPr lang="en-US" dirty="0"/>
          </a:p>
        </p:txBody>
      </p:sp>
      <p:pic>
        <p:nvPicPr>
          <p:cNvPr id="5" name="Picture 4"/>
          <p:cNvPicPr>
            <a:picLocks noChangeAspect="1"/>
          </p:cNvPicPr>
          <p:nvPr/>
        </p:nvPicPr>
        <p:blipFill>
          <a:blip r:embed="rId3"/>
          <a:stretch>
            <a:fillRect/>
          </a:stretch>
        </p:blipFill>
        <p:spPr>
          <a:xfrm>
            <a:off x="3404800" y="1502607"/>
            <a:ext cx="2414225" cy="3688400"/>
          </a:xfrm>
          <a:prstGeom prst="rect">
            <a:avLst/>
          </a:prstGeom>
        </p:spPr>
      </p:pic>
      <p:pic>
        <p:nvPicPr>
          <p:cNvPr id="6" name="Picture 5"/>
          <p:cNvPicPr>
            <a:picLocks noChangeAspect="1"/>
          </p:cNvPicPr>
          <p:nvPr/>
        </p:nvPicPr>
        <p:blipFill>
          <a:blip r:embed="rId4"/>
          <a:stretch>
            <a:fillRect/>
          </a:stretch>
        </p:blipFill>
        <p:spPr>
          <a:xfrm>
            <a:off x="1295401" y="1502607"/>
            <a:ext cx="2109399" cy="3688400"/>
          </a:xfrm>
          <a:prstGeom prst="rect">
            <a:avLst/>
          </a:prstGeom>
        </p:spPr>
      </p:pic>
      <p:pic>
        <p:nvPicPr>
          <p:cNvPr id="7" name="Picture 6"/>
          <p:cNvPicPr>
            <a:picLocks noChangeAspect="1"/>
          </p:cNvPicPr>
          <p:nvPr/>
        </p:nvPicPr>
        <p:blipFill>
          <a:blip r:embed="rId5"/>
          <a:stretch>
            <a:fillRect/>
          </a:stretch>
        </p:blipFill>
        <p:spPr>
          <a:xfrm>
            <a:off x="5819025" y="1502607"/>
            <a:ext cx="2036240" cy="3688400"/>
          </a:xfrm>
          <a:prstGeom prst="rect">
            <a:avLst/>
          </a:prstGeom>
        </p:spPr>
      </p:pic>
      <p:sp>
        <p:nvSpPr>
          <p:cNvPr id="9" name="Rectangle 8"/>
          <p:cNvSpPr/>
          <p:nvPr/>
        </p:nvSpPr>
        <p:spPr>
          <a:xfrm>
            <a:off x="1602769" y="872975"/>
            <a:ext cx="8568647"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Lab 3-Hardness Test: Rockwell Hardness Testing </a:t>
            </a:r>
            <a:r>
              <a:rPr lang="en-US" b="1" dirty="0" smtClean="0">
                <a:latin typeface="Times New Roman" panose="02020603050405020304" pitchFamily="18" charset="0"/>
                <a:cs typeface="Times New Roman" panose="02020603050405020304" pitchFamily="18" charset="0"/>
              </a:rPr>
              <a:t>Machine  ( Picture)</a:t>
            </a:r>
            <a:endParaRPr lang="en-US" dirty="0"/>
          </a:p>
        </p:txBody>
      </p:sp>
    </p:spTree>
    <p:extLst>
      <p:ext uri="{BB962C8B-B14F-4D97-AF65-F5344CB8AC3E}">
        <p14:creationId xmlns:p14="http://schemas.microsoft.com/office/powerpoint/2010/main" val="4742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787702"/>
            <a:ext cx="9601196" cy="676097"/>
          </a:xfrm>
        </p:spPr>
        <p:txBody>
          <a:bodyPr>
            <a:normAutofit fontScale="90000"/>
          </a:bodyPr>
          <a:lstStyle/>
          <a:p>
            <a:r>
              <a:rPr lang="en-US" b="1" dirty="0">
                <a:latin typeface="Times New Roman" panose="02020603050405020304" pitchFamily="18" charset="0"/>
                <a:cs typeface="Times New Roman" panose="02020603050405020304" pitchFamily="18" charset="0"/>
              </a:rPr>
              <a:t>Lab 3-Hardness Test: Rockwell Hardness Testing </a:t>
            </a:r>
            <a:r>
              <a:rPr lang="en-US" b="1" dirty="0" smtClean="0">
                <a:latin typeface="Times New Roman" panose="02020603050405020304" pitchFamily="18" charset="0"/>
                <a:cs typeface="Times New Roman" panose="02020603050405020304" pitchFamily="18" charset="0"/>
              </a:rPr>
              <a:t>Machine</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91399766"/>
              </p:ext>
            </p:extLst>
          </p:nvPr>
        </p:nvGraphicFramePr>
        <p:xfrm>
          <a:off x="1419225" y="2463799"/>
          <a:ext cx="8715375" cy="3131186"/>
        </p:xfrm>
        <a:graphic>
          <a:graphicData uri="http://schemas.openxmlformats.org/drawingml/2006/table">
            <a:tbl>
              <a:tblPr>
                <a:tableStyleId>{5C22544A-7EE6-4342-B048-85BDC9FD1C3A}</a:tableStyleId>
              </a:tblPr>
              <a:tblGrid>
                <a:gridCol w="4190383"/>
                <a:gridCol w="4524992"/>
              </a:tblGrid>
              <a:tr h="850901">
                <a:tc>
                  <a:txBody>
                    <a:bodyPr/>
                    <a:lstStyle/>
                    <a:p>
                      <a:pPr algn="ctr" fontAlgn="b"/>
                      <a:r>
                        <a:rPr lang="en-US" sz="1100" b="0" i="0" u="none" strike="noStrike" baseline="0" dirty="0" smtClean="0">
                          <a:solidFill>
                            <a:schemeClr val="dk1"/>
                          </a:solidFill>
                          <a:effectLst/>
                          <a:latin typeface="+mn-lt"/>
                        </a:rPr>
                        <a:t> Steel ( 4140 ) C-Scale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baseline="0" dirty="0" smtClean="0">
                          <a:solidFill>
                            <a:schemeClr val="dk1"/>
                          </a:solidFill>
                          <a:effectLst/>
                          <a:latin typeface="+mn-lt"/>
                        </a:rPr>
                        <a:t>Steel ( 1080) C- Scale</a:t>
                      </a:r>
                      <a:endParaRPr lang="en-US" sz="1100" b="0" i="0" u="none" strike="noStrike" dirty="0">
                        <a:solidFill>
                          <a:srgbClr val="000000"/>
                        </a:solidFill>
                        <a:effectLst/>
                        <a:latin typeface="Calibri" panose="020F0502020204030204" pitchFamily="34" charset="0"/>
                      </a:endParaRPr>
                    </a:p>
                  </a:txBody>
                  <a:tcPr marL="9525" marR="9525" marT="9525" marB="0" anchor="b"/>
                </a:tc>
              </a:tr>
              <a:tr h="47625">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701040">
                <a:tc>
                  <a:txBody>
                    <a:bodyPr/>
                    <a:lstStyle/>
                    <a:p>
                      <a:pPr algn="ct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9525" marR="9525" marT="9525" marB="0" anchor="b"/>
                </a:tc>
              </a:tr>
              <a:tr h="701040">
                <a:tc>
                  <a:txBody>
                    <a:bodyPr/>
                    <a:lstStyle/>
                    <a:p>
                      <a:pPr algn="ct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r>
              <a:tr h="701040">
                <a:tc>
                  <a:txBody>
                    <a:bodyPr/>
                    <a:lstStyle/>
                    <a:p>
                      <a:pPr algn="ct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17</a:t>
            </a:fld>
            <a:endParaRPr lang="en-US" dirty="0"/>
          </a:p>
        </p:txBody>
      </p:sp>
    </p:spTree>
    <p:extLst>
      <p:ext uri="{BB962C8B-B14F-4D97-AF65-F5344CB8AC3E}">
        <p14:creationId xmlns:p14="http://schemas.microsoft.com/office/powerpoint/2010/main" val="334016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982" y="2625997"/>
            <a:ext cx="9601196" cy="1524763"/>
          </a:xfrm>
        </p:spPr>
        <p:txBody>
          <a:bodyPr/>
          <a:lstStyle/>
          <a:p>
            <a:r>
              <a:rPr lang="en-US" b="1" dirty="0" smtClean="0">
                <a:latin typeface="Times New Roman" panose="02020603050405020304" pitchFamily="18" charset="0"/>
                <a:cs typeface="Times New Roman" panose="02020603050405020304" pitchFamily="18" charset="0"/>
              </a:rPr>
              <a:t>Lab 4-Crystal Lab( origami shapes)</a:t>
            </a:r>
            <a:endParaRPr lang="en-US" b="1"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4" name="Slide Number Placeholder 3"/>
          <p:cNvSpPr>
            <a:spLocks noGrp="1"/>
          </p:cNvSpPr>
          <p:nvPr>
            <p:ph type="sldNum" sz="quarter" idx="12"/>
          </p:nvPr>
        </p:nvSpPr>
        <p:spPr/>
        <p:txBody>
          <a:bodyPr/>
          <a:lstStyle/>
          <a:p>
            <a:fld id="{59E005C8-BDAE-42D8-8F47-9698F0955ACD}" type="slidenum">
              <a:rPr lang="en-US" smtClean="0"/>
              <a:t>18</a:t>
            </a:fld>
            <a:endParaRPr lang="en-US" dirty="0"/>
          </a:p>
        </p:txBody>
      </p:sp>
    </p:spTree>
    <p:extLst>
      <p:ext uri="{BB962C8B-B14F-4D97-AF65-F5344CB8AC3E}">
        <p14:creationId xmlns:p14="http://schemas.microsoft.com/office/powerpoint/2010/main" val="1388693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4-Crystal Lab( origami shapes)</a:t>
            </a:r>
            <a:endParaRPr lang="en-US" dirty="0"/>
          </a:p>
        </p:txBody>
      </p:sp>
      <p:sp>
        <p:nvSpPr>
          <p:cNvPr id="3" name="Content Placeholder 2"/>
          <p:cNvSpPr>
            <a:spLocks noGrp="1"/>
          </p:cNvSpPr>
          <p:nvPr>
            <p:ph idx="1"/>
          </p:nvPr>
        </p:nvSpPr>
        <p:spPr>
          <a:xfrm>
            <a:off x="1316806" y="2421465"/>
            <a:ext cx="9673972" cy="3412068"/>
          </a:xfrm>
        </p:spPr>
        <p:txBody>
          <a:bodyPr/>
          <a:lstStyle/>
          <a:p>
            <a:pPr>
              <a:buFont typeface="Arial" panose="020B0604020202020204" pitchFamily="34" charset="0"/>
              <a:buChar char="•"/>
            </a:pPr>
            <a:r>
              <a:rPr lang="en-US" dirty="0" smtClean="0"/>
              <a:t>First we </a:t>
            </a:r>
            <a:r>
              <a:rPr lang="en-US" dirty="0"/>
              <a:t>c</a:t>
            </a:r>
            <a:r>
              <a:rPr lang="en-US" dirty="0" smtClean="0"/>
              <a:t>ut the paper to get the origami crystal shape</a:t>
            </a:r>
          </a:p>
          <a:p>
            <a:pPr>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Based on mechanical materials</a:t>
            </a:r>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19</a:t>
            </a:fld>
            <a:endParaRPr lang="en-US" dirty="0"/>
          </a:p>
        </p:txBody>
      </p:sp>
      <p:pic>
        <p:nvPicPr>
          <p:cNvPr id="7" name="Picture 6"/>
          <p:cNvPicPr>
            <a:picLocks noChangeAspect="1"/>
          </p:cNvPicPr>
          <p:nvPr/>
        </p:nvPicPr>
        <p:blipFill>
          <a:blip r:embed="rId2"/>
          <a:stretch>
            <a:fillRect/>
          </a:stretch>
        </p:blipFill>
        <p:spPr>
          <a:xfrm>
            <a:off x="5512900" y="2915148"/>
            <a:ext cx="4627265" cy="2999768"/>
          </a:xfrm>
          <a:prstGeom prst="rect">
            <a:avLst/>
          </a:prstGeom>
        </p:spPr>
      </p:pic>
    </p:spTree>
    <p:extLst>
      <p:ext uri="{BB962C8B-B14F-4D97-AF65-F5344CB8AC3E}">
        <p14:creationId xmlns:p14="http://schemas.microsoft.com/office/powerpoint/2010/main" val="361591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393824"/>
            <a:ext cx="6815669" cy="2924174"/>
          </a:xfrm>
        </p:spPr>
        <p:txBody>
          <a:bodyPr/>
          <a:lstStyle/>
          <a:p>
            <a:r>
              <a:rPr lang="en-US" dirty="0"/>
              <a:t>Lab </a:t>
            </a:r>
            <a:r>
              <a:rPr lang="en-US" dirty="0" smtClean="0"/>
              <a:t>1-Wilson </a:t>
            </a:r>
            <a:r>
              <a:rPr lang="en-US" dirty="0"/>
              <a:t>Rockwell 5JR Hardness Tester</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Jan 21, 2015</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2</a:t>
            </a:fld>
            <a:endParaRPr lang="en-US" dirty="0"/>
          </a:p>
        </p:txBody>
      </p:sp>
    </p:spTree>
    <p:extLst>
      <p:ext uri="{BB962C8B-B14F-4D97-AF65-F5344CB8AC3E}">
        <p14:creationId xmlns:p14="http://schemas.microsoft.com/office/powerpoint/2010/main" val="608909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4-Crystal Lab( origami shapes)</a:t>
            </a:r>
            <a:endParaRPr lang="en-US" dirty="0"/>
          </a:p>
        </p:txBody>
      </p:sp>
      <p:sp>
        <p:nvSpPr>
          <p:cNvPr id="3" name="Content Placeholder 2"/>
          <p:cNvSpPr>
            <a:spLocks noGrp="1"/>
          </p:cNvSpPr>
          <p:nvPr>
            <p:ph idx="1"/>
          </p:nvPr>
        </p:nvSpPr>
        <p:spPr/>
        <p:txBody>
          <a:bodyPr/>
          <a:lstStyle/>
          <a:p>
            <a:r>
              <a:rPr lang="en-US" dirty="0" smtClean="0"/>
              <a:t>They have a different unit cells</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20</a:t>
            </a:fld>
            <a:endParaRPr lang="en-US" dirty="0"/>
          </a:p>
        </p:txBody>
      </p:sp>
      <p:pic>
        <p:nvPicPr>
          <p:cNvPr id="6" name="Picture 5"/>
          <p:cNvPicPr>
            <a:picLocks noChangeAspect="1"/>
          </p:cNvPicPr>
          <p:nvPr/>
        </p:nvPicPr>
        <p:blipFill>
          <a:blip r:embed="rId2"/>
          <a:stretch>
            <a:fillRect/>
          </a:stretch>
        </p:blipFill>
        <p:spPr>
          <a:xfrm>
            <a:off x="1670857" y="3095080"/>
            <a:ext cx="4925151" cy="2578832"/>
          </a:xfrm>
          <a:prstGeom prst="rect">
            <a:avLst/>
          </a:prstGeom>
        </p:spPr>
      </p:pic>
    </p:spTree>
    <p:extLst>
      <p:ext uri="{BB962C8B-B14F-4D97-AF65-F5344CB8AC3E}">
        <p14:creationId xmlns:p14="http://schemas.microsoft.com/office/powerpoint/2010/main" val="2065031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4-Crystal Lab( origami shapes)</a:t>
            </a:r>
            <a:endParaRPr lang="en-US" dirty="0"/>
          </a:p>
        </p:txBody>
      </p:sp>
      <p:sp>
        <p:nvSpPr>
          <p:cNvPr id="3" name="Content Placeholder 2"/>
          <p:cNvSpPr>
            <a:spLocks noGrp="1"/>
          </p:cNvSpPr>
          <p:nvPr>
            <p:ph idx="1"/>
          </p:nvPr>
        </p:nvSpPr>
        <p:spPr/>
        <p:txBody>
          <a:bodyPr/>
          <a:lstStyle/>
          <a:p>
            <a:r>
              <a:rPr lang="en-US" dirty="0" smtClean="0"/>
              <a:t>The Last step we get the origami as a crystal shape</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21</a:t>
            </a:fld>
            <a:endParaRPr lang="en-US" dirty="0"/>
          </a:p>
        </p:txBody>
      </p:sp>
      <p:pic>
        <p:nvPicPr>
          <p:cNvPr id="6" name="Picture 5"/>
          <p:cNvPicPr>
            <a:picLocks noChangeAspect="1"/>
          </p:cNvPicPr>
          <p:nvPr/>
        </p:nvPicPr>
        <p:blipFill>
          <a:blip r:embed="rId2"/>
          <a:stretch>
            <a:fillRect/>
          </a:stretch>
        </p:blipFill>
        <p:spPr>
          <a:xfrm>
            <a:off x="3365702" y="2998023"/>
            <a:ext cx="3301797" cy="2802701"/>
          </a:xfrm>
          <a:prstGeom prst="rect">
            <a:avLst/>
          </a:prstGeom>
        </p:spPr>
      </p:pic>
    </p:spTree>
    <p:extLst>
      <p:ext uri="{BB962C8B-B14F-4D97-AF65-F5344CB8AC3E}">
        <p14:creationId xmlns:p14="http://schemas.microsoft.com/office/powerpoint/2010/main" val="306022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4-Crystal Lab( origami shapes)</a:t>
            </a:r>
            <a:endParaRPr lang="en-US" dirty="0"/>
          </a:p>
        </p:txBody>
      </p:sp>
      <p:sp>
        <p:nvSpPr>
          <p:cNvPr id="3" name="Content Placeholder 2"/>
          <p:cNvSpPr>
            <a:spLocks noGrp="1"/>
          </p:cNvSpPr>
          <p:nvPr>
            <p:ph idx="1"/>
          </p:nvPr>
        </p:nvSpPr>
        <p:spPr/>
        <p:txBody>
          <a:bodyPr/>
          <a:lstStyle/>
          <a:p>
            <a:r>
              <a:rPr lang="en-US" dirty="0" smtClean="0"/>
              <a:t>Conclusion</a:t>
            </a:r>
          </a:p>
          <a:p>
            <a:r>
              <a:rPr lang="en-US" dirty="0" smtClean="0"/>
              <a:t>We </a:t>
            </a:r>
            <a:r>
              <a:rPr lang="en-US" dirty="0"/>
              <a:t>describe </a:t>
            </a:r>
            <a:r>
              <a:rPr lang="en-US" dirty="0" smtClean="0"/>
              <a:t>mechanical properties created </a:t>
            </a:r>
            <a:r>
              <a:rPr lang="en-US" dirty="0"/>
              <a:t>by folding flat sheets in the tradition of origami, the art of paper folding, and study them in terms of their basic geometric and stiffness properties, as well as load bearing capability.</a:t>
            </a: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22</a:t>
            </a:fld>
            <a:endParaRPr lang="en-US" dirty="0"/>
          </a:p>
        </p:txBody>
      </p:sp>
    </p:spTree>
    <p:extLst>
      <p:ext uri="{BB962C8B-B14F-4D97-AF65-F5344CB8AC3E}">
        <p14:creationId xmlns:p14="http://schemas.microsoft.com/office/powerpoint/2010/main" val="3112878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34" y="2307499"/>
            <a:ext cx="9693663" cy="1645376"/>
          </a:xfrm>
        </p:spPr>
        <p:txBody>
          <a:bodyPr/>
          <a:lstStyle/>
          <a:p>
            <a:r>
              <a:rPr lang="en-US" b="1" dirty="0">
                <a:latin typeface="Times New Roman" panose="02020603050405020304" pitchFamily="18" charset="0"/>
                <a:cs typeface="Times New Roman" panose="02020603050405020304" pitchFamily="18" charset="0"/>
              </a:rPr>
              <a:t>Lab 5- Tensile Strength Test</a:t>
            </a:r>
          </a:p>
        </p:txBody>
      </p:sp>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4" name="Slide Number Placeholder 3"/>
          <p:cNvSpPr>
            <a:spLocks noGrp="1"/>
          </p:cNvSpPr>
          <p:nvPr>
            <p:ph type="sldNum" sz="quarter" idx="12"/>
          </p:nvPr>
        </p:nvSpPr>
        <p:spPr/>
        <p:txBody>
          <a:bodyPr/>
          <a:lstStyle/>
          <a:p>
            <a:fld id="{59E005C8-BDAE-42D8-8F47-9698F0955ACD}" type="slidenum">
              <a:rPr lang="en-US" smtClean="0"/>
              <a:t>23</a:t>
            </a:fld>
            <a:endParaRPr lang="en-US" dirty="0"/>
          </a:p>
        </p:txBody>
      </p:sp>
    </p:spTree>
    <p:extLst>
      <p:ext uri="{BB962C8B-B14F-4D97-AF65-F5344CB8AC3E}">
        <p14:creationId xmlns:p14="http://schemas.microsoft.com/office/powerpoint/2010/main" val="24924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5- Tensile Strength Test</a:t>
            </a:r>
            <a:endParaRPr lang="en-US" dirty="0"/>
          </a:p>
        </p:txBody>
      </p:sp>
      <p:pic>
        <p:nvPicPr>
          <p:cNvPr id="6" name="Content Placeholder 5"/>
          <p:cNvPicPr>
            <a:picLocks noGrp="1" noChangeAspect="1"/>
          </p:cNvPicPr>
          <p:nvPr>
            <p:ph idx="1"/>
          </p:nvPr>
        </p:nvPicPr>
        <p:blipFill>
          <a:blip r:embed="rId2"/>
          <a:stretch>
            <a:fillRect/>
          </a:stretch>
        </p:blipFill>
        <p:spPr>
          <a:xfrm>
            <a:off x="3650499" y="2504200"/>
            <a:ext cx="4248241" cy="3464799"/>
          </a:xfrm>
          <a:prstGeom prst="rect">
            <a:avLst/>
          </a:prstGeom>
        </p:spPr>
      </p:pic>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24</a:t>
            </a:fld>
            <a:endParaRPr lang="en-US" dirty="0"/>
          </a:p>
        </p:txBody>
      </p:sp>
    </p:spTree>
    <p:extLst>
      <p:ext uri="{BB962C8B-B14F-4D97-AF65-F5344CB8AC3E}">
        <p14:creationId xmlns:p14="http://schemas.microsoft.com/office/powerpoint/2010/main" val="1977397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MECT 143 -50C- C1-201430</a:t>
            </a:r>
            <a:endParaRPr lang="en-US" dirty="0"/>
          </a:p>
        </p:txBody>
      </p:sp>
      <p:sp>
        <p:nvSpPr>
          <p:cNvPr id="3" name="Slide Number Placeholder 2"/>
          <p:cNvSpPr>
            <a:spLocks noGrp="1"/>
          </p:cNvSpPr>
          <p:nvPr>
            <p:ph type="sldNum" sz="quarter" idx="12"/>
          </p:nvPr>
        </p:nvSpPr>
        <p:spPr/>
        <p:txBody>
          <a:bodyPr/>
          <a:lstStyle/>
          <a:p>
            <a:fld id="{59E005C8-BDAE-42D8-8F47-9698F0955ACD}" type="slidenum">
              <a:rPr lang="en-US" smtClean="0"/>
              <a:t>25</a:t>
            </a:fld>
            <a:endParaRPr lang="en-US" dirty="0"/>
          </a:p>
        </p:txBody>
      </p:sp>
      <p:pic>
        <p:nvPicPr>
          <p:cNvPr id="4" name="Picture 3"/>
          <p:cNvPicPr>
            <a:picLocks noChangeAspect="1"/>
          </p:cNvPicPr>
          <p:nvPr/>
        </p:nvPicPr>
        <p:blipFill>
          <a:blip r:embed="rId2"/>
          <a:stretch>
            <a:fillRect/>
          </a:stretch>
        </p:blipFill>
        <p:spPr>
          <a:xfrm>
            <a:off x="893851" y="1127195"/>
            <a:ext cx="7591087" cy="4749623"/>
          </a:xfrm>
          <a:prstGeom prst="rect">
            <a:avLst/>
          </a:prstGeom>
        </p:spPr>
      </p:pic>
      <p:pic>
        <p:nvPicPr>
          <p:cNvPr id="5" name="Picture 4"/>
          <p:cNvPicPr>
            <a:picLocks noChangeAspect="1"/>
          </p:cNvPicPr>
          <p:nvPr/>
        </p:nvPicPr>
        <p:blipFill>
          <a:blip r:embed="rId3"/>
          <a:stretch>
            <a:fillRect/>
          </a:stretch>
        </p:blipFill>
        <p:spPr>
          <a:xfrm>
            <a:off x="2314154" y="608635"/>
            <a:ext cx="6287147" cy="852755"/>
          </a:xfrm>
          <a:prstGeom prst="rect">
            <a:avLst/>
          </a:prstGeom>
        </p:spPr>
      </p:pic>
    </p:spTree>
    <p:extLst>
      <p:ext uri="{BB962C8B-B14F-4D97-AF65-F5344CB8AC3E}">
        <p14:creationId xmlns:p14="http://schemas.microsoft.com/office/powerpoint/2010/main" val="69560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MECT 143 -50C- C1-201430</a:t>
            </a:r>
            <a:endParaRPr lang="en-US" dirty="0"/>
          </a:p>
        </p:txBody>
      </p:sp>
      <p:sp>
        <p:nvSpPr>
          <p:cNvPr id="3" name="Slide Number Placeholder 2"/>
          <p:cNvSpPr>
            <a:spLocks noGrp="1"/>
          </p:cNvSpPr>
          <p:nvPr>
            <p:ph type="sldNum" sz="quarter" idx="12"/>
          </p:nvPr>
        </p:nvSpPr>
        <p:spPr/>
        <p:txBody>
          <a:bodyPr/>
          <a:lstStyle/>
          <a:p>
            <a:fld id="{59E005C8-BDAE-42D8-8F47-9698F0955ACD}" type="slidenum">
              <a:rPr lang="en-US" smtClean="0"/>
              <a:t>26</a:t>
            </a:fld>
            <a:endParaRPr lang="en-US" dirty="0"/>
          </a:p>
        </p:txBody>
      </p:sp>
      <p:pic>
        <p:nvPicPr>
          <p:cNvPr id="4" name="Picture 3"/>
          <p:cNvPicPr>
            <a:picLocks noChangeAspect="1"/>
          </p:cNvPicPr>
          <p:nvPr/>
        </p:nvPicPr>
        <p:blipFill>
          <a:blip r:embed="rId3"/>
          <a:stretch>
            <a:fillRect/>
          </a:stretch>
        </p:blipFill>
        <p:spPr>
          <a:xfrm>
            <a:off x="2461570" y="436532"/>
            <a:ext cx="7474344" cy="117663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948983647"/>
              </p:ext>
            </p:extLst>
          </p:nvPr>
        </p:nvGraphicFramePr>
        <p:xfrm>
          <a:off x="2725015" y="1406756"/>
          <a:ext cx="3573043" cy="4418685"/>
        </p:xfrm>
        <a:graphic>
          <a:graphicData uri="http://schemas.openxmlformats.org/drawingml/2006/table">
            <a:tbl>
              <a:tblPr/>
              <a:tblGrid>
                <a:gridCol w="1803375"/>
                <a:gridCol w="1769668"/>
              </a:tblGrid>
              <a:tr h="221281">
                <a:tc>
                  <a:txBody>
                    <a:bodyPr/>
                    <a:lstStyle/>
                    <a:p>
                      <a:pPr algn="ctr" fontAlgn="b"/>
                      <a:r>
                        <a:rPr lang="en-US" sz="1000" b="0" i="0" u="none" strike="noStrike" dirty="0">
                          <a:solidFill>
                            <a:srgbClr val="000000"/>
                          </a:solidFill>
                          <a:effectLst/>
                          <a:latin typeface="Calibri" panose="020F0502020204030204" pitchFamily="34" charset="0"/>
                        </a:rPr>
                        <a:t>S</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rgbClr val="000000"/>
                          </a:solidFill>
                          <a:effectLst/>
                          <a:latin typeface="Calibri" panose="020F0502020204030204" pitchFamily="34" charset="0"/>
                        </a:rPr>
                        <a:t>Thousand at 30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21281">
                <a:tc>
                  <a:txBody>
                    <a:bodyPr/>
                    <a:lstStyle/>
                    <a:p>
                      <a:pPr algn="ctr" fontAlgn="b"/>
                      <a:r>
                        <a:rPr lang="en-US" sz="1000" b="0" i="0" u="none" strike="noStrike">
                          <a:solidFill>
                            <a:srgbClr val="000000"/>
                          </a:solidFill>
                          <a:effectLst/>
                          <a:latin typeface="Calibri" panose="020F0502020204030204" pitchFamily="34" charset="0"/>
                        </a:rPr>
                        <a:t>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1540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0.002</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3500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346">
                <a:tc>
                  <a:txBody>
                    <a:bodyPr/>
                    <a:lstStyle/>
                    <a:p>
                      <a:pPr algn="ctr" fontAlgn="b"/>
                      <a:r>
                        <a:rPr lang="en-US" sz="1000" b="0" i="0" u="none" strike="noStrike">
                          <a:solidFill>
                            <a:srgbClr val="000000"/>
                          </a:solidFill>
                          <a:effectLst/>
                          <a:latin typeface="Calibri" panose="020F0502020204030204" pitchFamily="34" charset="0"/>
                        </a:rPr>
                        <a:t>0.004</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3800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0.006</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4200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0.008</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4550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0.01</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4810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0.012</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5000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0.014</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5150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0.016</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5275</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0.018</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5400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0.02</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5460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0.022</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5530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0.024</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5555</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0.026</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5600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0.028</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5625</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0.03</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5650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0.033</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5665</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0.04</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5720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281">
                <a:tc>
                  <a:txBody>
                    <a:bodyPr/>
                    <a:lstStyle/>
                    <a:p>
                      <a:pPr algn="ctr" fontAlgn="b"/>
                      <a:r>
                        <a:rPr lang="en-US" sz="1000" b="0" i="0" u="none" strike="noStrike">
                          <a:solidFill>
                            <a:srgbClr val="000000"/>
                          </a:solidFill>
                          <a:effectLst/>
                          <a:latin typeface="Calibri" panose="020F0502020204030204" pitchFamily="34" charset="0"/>
                        </a:rPr>
                        <a:t>0.045</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5730</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4"/>
          <a:stretch>
            <a:fillRect/>
          </a:stretch>
        </p:blipFill>
        <p:spPr>
          <a:xfrm>
            <a:off x="6285940" y="1613161"/>
            <a:ext cx="2896546" cy="422566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3167701037"/>
              </p:ext>
            </p:extLst>
          </p:nvPr>
        </p:nvGraphicFramePr>
        <p:xfrm>
          <a:off x="2709863" y="1413137"/>
          <a:ext cx="3578688" cy="200025"/>
        </p:xfrm>
        <a:graphic>
          <a:graphicData uri="http://schemas.openxmlformats.org/presentationml/2006/ole">
            <mc:AlternateContent xmlns:mc="http://schemas.openxmlformats.org/markup-compatibility/2006">
              <mc:Choice xmlns:v="urn:schemas-microsoft-com:vml" Requires="v">
                <p:oleObj spid="_x0000_s1034" name="Worksheet" r:id="rId5" imgW="2695657" imgH="200070" progId="Excel.Sheet.12">
                  <p:embed/>
                </p:oleObj>
              </mc:Choice>
              <mc:Fallback>
                <p:oleObj name="Worksheet" r:id="rId5" imgW="2695657" imgH="200070" progId="Excel.Sheet.12">
                  <p:embed/>
                  <p:pic>
                    <p:nvPicPr>
                      <p:cNvPr id="0" name=""/>
                      <p:cNvPicPr/>
                      <p:nvPr/>
                    </p:nvPicPr>
                    <p:blipFill>
                      <a:blip r:embed="rId6"/>
                      <a:stretch>
                        <a:fillRect/>
                      </a:stretch>
                    </p:blipFill>
                    <p:spPr>
                      <a:xfrm>
                        <a:off x="2709863" y="1413137"/>
                        <a:ext cx="3578688" cy="2000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082105"/>
              </p:ext>
            </p:extLst>
          </p:nvPr>
        </p:nvGraphicFramePr>
        <p:xfrm>
          <a:off x="6285940" y="1413137"/>
          <a:ext cx="2896546" cy="200025"/>
        </p:xfrm>
        <a:graphic>
          <a:graphicData uri="http://schemas.openxmlformats.org/presentationml/2006/ole">
            <mc:AlternateContent xmlns:mc="http://schemas.openxmlformats.org/markup-compatibility/2006">
              <mc:Choice xmlns:v="urn:schemas-microsoft-com:vml" Requires="v">
                <p:oleObj spid="_x0000_s1035" name="Worksheet" r:id="rId7" imgW="2695657" imgH="200070" progId="Excel.Sheet.12">
                  <p:embed/>
                </p:oleObj>
              </mc:Choice>
              <mc:Fallback>
                <p:oleObj name="Worksheet" r:id="rId7" imgW="2695657" imgH="200070" progId="Excel.Sheet.12">
                  <p:embed/>
                  <p:pic>
                    <p:nvPicPr>
                      <p:cNvPr id="0" name=""/>
                      <p:cNvPicPr/>
                      <p:nvPr/>
                    </p:nvPicPr>
                    <p:blipFill>
                      <a:blip r:embed="rId6"/>
                      <a:stretch>
                        <a:fillRect/>
                      </a:stretch>
                    </p:blipFill>
                    <p:spPr>
                      <a:xfrm>
                        <a:off x="6285940" y="1413137"/>
                        <a:ext cx="2896546" cy="200025"/>
                      </a:xfrm>
                      <a:prstGeom prst="rect">
                        <a:avLst/>
                      </a:prstGeom>
                    </p:spPr>
                  </p:pic>
                </p:oleObj>
              </mc:Fallback>
            </mc:AlternateContent>
          </a:graphicData>
        </a:graphic>
      </p:graphicFrame>
    </p:spTree>
    <p:extLst>
      <p:ext uri="{BB962C8B-B14F-4D97-AF65-F5344CB8AC3E}">
        <p14:creationId xmlns:p14="http://schemas.microsoft.com/office/powerpoint/2010/main" val="1207177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latin typeface="Times New Roman" panose="02020603050405020304" pitchFamily="18" charset="0"/>
                <a:cs typeface="Times New Roman" panose="02020603050405020304" pitchFamily="18" charset="0"/>
              </a:rPr>
              <a:t>Lab 5- Tensile Strength Test </a:t>
            </a:r>
            <a:endParaRPr lang="en-US" dirty="0"/>
          </a:p>
        </p:txBody>
      </p:sp>
      <p:pic>
        <p:nvPicPr>
          <p:cNvPr id="6" name="Content Placeholder 5"/>
          <p:cNvPicPr>
            <a:picLocks noGrp="1" noChangeAspect="1"/>
          </p:cNvPicPr>
          <p:nvPr>
            <p:ph idx="1"/>
          </p:nvPr>
        </p:nvPicPr>
        <p:blipFill>
          <a:blip r:embed="rId2"/>
          <a:stretch>
            <a:fillRect/>
          </a:stretch>
        </p:blipFill>
        <p:spPr>
          <a:xfrm>
            <a:off x="2845942" y="2465799"/>
            <a:ext cx="5734393" cy="3061356"/>
          </a:xfrm>
          <a:prstGeom prst="rect">
            <a:avLst/>
          </a:prstGeom>
        </p:spPr>
      </p:pic>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27</a:t>
            </a:fld>
            <a:endParaRPr lang="en-US" dirty="0"/>
          </a:p>
        </p:txBody>
      </p:sp>
    </p:spTree>
    <p:extLst>
      <p:ext uri="{BB962C8B-B14F-4D97-AF65-F5344CB8AC3E}">
        <p14:creationId xmlns:p14="http://schemas.microsoft.com/office/powerpoint/2010/main" val="3820091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5- Tensile Strength Test</a:t>
            </a:r>
            <a:endParaRPr lang="en-US" dirty="0"/>
          </a:p>
        </p:txBody>
      </p:sp>
      <p:sp>
        <p:nvSpPr>
          <p:cNvPr id="3" name="Content Placeholder 2"/>
          <p:cNvSpPr>
            <a:spLocks noGrp="1"/>
          </p:cNvSpPr>
          <p:nvPr>
            <p:ph sz="half" idx="1"/>
          </p:nvPr>
        </p:nvSpPr>
        <p:spPr/>
        <p:txBody>
          <a:bodyPr/>
          <a:lstStyle/>
          <a:p>
            <a:r>
              <a:rPr lang="en-US" dirty="0" smtClean="0"/>
              <a:t>Before Test</a:t>
            </a:r>
            <a:endParaRPr lang="en-US" dirty="0"/>
          </a:p>
        </p:txBody>
      </p:sp>
      <p:sp>
        <p:nvSpPr>
          <p:cNvPr id="4" name="Content Placeholder 3"/>
          <p:cNvSpPr>
            <a:spLocks noGrp="1"/>
          </p:cNvSpPr>
          <p:nvPr>
            <p:ph sz="half" idx="2"/>
          </p:nvPr>
        </p:nvSpPr>
        <p:spPr>
          <a:xfrm>
            <a:off x="6016752" y="2384551"/>
            <a:ext cx="4882896" cy="3485897"/>
          </a:xfrm>
        </p:spPr>
        <p:txBody>
          <a:bodyPr/>
          <a:lstStyle/>
          <a:p>
            <a:r>
              <a:rPr lang="en-US" dirty="0" smtClean="0"/>
              <a:t>After Test</a:t>
            </a:r>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28</a:t>
            </a:fld>
            <a:endParaRPr lang="en-US" dirty="0"/>
          </a:p>
        </p:txBody>
      </p:sp>
      <p:pic>
        <p:nvPicPr>
          <p:cNvPr id="7" name="Picture 6"/>
          <p:cNvPicPr>
            <a:picLocks noChangeAspect="1"/>
          </p:cNvPicPr>
          <p:nvPr/>
        </p:nvPicPr>
        <p:blipFill>
          <a:blip r:embed="rId2"/>
          <a:stretch>
            <a:fillRect/>
          </a:stretch>
        </p:blipFill>
        <p:spPr>
          <a:xfrm>
            <a:off x="1405284" y="2979505"/>
            <a:ext cx="2858868" cy="2989495"/>
          </a:xfrm>
          <a:prstGeom prst="rect">
            <a:avLst/>
          </a:prstGeom>
        </p:spPr>
      </p:pic>
      <p:pic>
        <p:nvPicPr>
          <p:cNvPr id="8" name="Picture 7"/>
          <p:cNvPicPr>
            <a:picLocks noChangeAspect="1"/>
          </p:cNvPicPr>
          <p:nvPr/>
        </p:nvPicPr>
        <p:blipFill>
          <a:blip r:embed="rId3"/>
          <a:stretch>
            <a:fillRect/>
          </a:stretch>
        </p:blipFill>
        <p:spPr>
          <a:xfrm>
            <a:off x="6096000" y="2933270"/>
            <a:ext cx="3481118" cy="3081964"/>
          </a:xfrm>
          <a:prstGeom prst="rect">
            <a:avLst/>
          </a:prstGeom>
        </p:spPr>
      </p:pic>
    </p:spTree>
    <p:extLst>
      <p:ext uri="{BB962C8B-B14F-4D97-AF65-F5344CB8AC3E}">
        <p14:creationId xmlns:p14="http://schemas.microsoft.com/office/powerpoint/2010/main" val="3900079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5- Tensile Strength Test</a:t>
            </a:r>
            <a:endParaRPr lang="en-US" dirty="0"/>
          </a:p>
        </p:txBody>
      </p:sp>
      <p:sp>
        <p:nvSpPr>
          <p:cNvPr id="3" name="Content Placeholder 2"/>
          <p:cNvSpPr>
            <a:spLocks noGrp="1"/>
          </p:cNvSpPr>
          <p:nvPr>
            <p:ph sz="half" idx="1"/>
          </p:nvPr>
        </p:nvSpPr>
        <p:spPr>
          <a:xfrm>
            <a:off x="1387012" y="2424700"/>
            <a:ext cx="5731438" cy="3905893"/>
          </a:xfrm>
        </p:spPr>
        <p:txBody>
          <a:bodyPr/>
          <a:lstStyle/>
          <a:p>
            <a:r>
              <a:rPr lang="en-US" dirty="0" smtClean="0"/>
              <a:t>Start Necking</a:t>
            </a:r>
            <a:endParaRPr lang="en-US" dirty="0"/>
          </a:p>
        </p:txBody>
      </p:sp>
      <p:sp>
        <p:nvSpPr>
          <p:cNvPr id="4" name="Content Placeholder 3"/>
          <p:cNvSpPr>
            <a:spLocks noGrp="1"/>
          </p:cNvSpPr>
          <p:nvPr>
            <p:ph sz="half" idx="2"/>
          </p:nvPr>
        </p:nvSpPr>
        <p:spPr>
          <a:xfrm>
            <a:off x="6072027" y="2424699"/>
            <a:ext cx="4827621" cy="3445749"/>
          </a:xfrm>
        </p:spPr>
        <p:txBody>
          <a:bodyPr/>
          <a:lstStyle/>
          <a:p>
            <a:r>
              <a:rPr lang="en-US" dirty="0" smtClean="0"/>
              <a:t>Fracture</a:t>
            </a:r>
            <a:endParaRPr lang="en-US" dirty="0"/>
          </a:p>
        </p:txBody>
      </p:sp>
      <p:sp>
        <p:nvSpPr>
          <p:cNvPr id="5" name="Footer Placeholder 4"/>
          <p:cNvSpPr>
            <a:spLocks noGrp="1"/>
          </p:cNvSpPr>
          <p:nvPr>
            <p:ph type="ftr" sz="quarter" idx="11"/>
          </p:nvPr>
        </p:nvSpPr>
        <p:spPr/>
        <p:txBody>
          <a:bodyPr/>
          <a:lstStyle/>
          <a:p>
            <a:r>
              <a:rPr lang="en-US" smtClean="0"/>
              <a:t>MECT 143 -50C- C1-201430</a:t>
            </a:r>
            <a:endParaRPr lang="en-US" dirty="0"/>
          </a:p>
        </p:txBody>
      </p:sp>
      <p:sp>
        <p:nvSpPr>
          <p:cNvPr id="6" name="Slide Number Placeholder 5"/>
          <p:cNvSpPr>
            <a:spLocks noGrp="1"/>
          </p:cNvSpPr>
          <p:nvPr>
            <p:ph type="sldNum" sz="quarter" idx="12"/>
          </p:nvPr>
        </p:nvSpPr>
        <p:spPr/>
        <p:txBody>
          <a:bodyPr/>
          <a:lstStyle/>
          <a:p>
            <a:fld id="{59E005C8-BDAE-42D8-8F47-9698F0955ACD}" type="slidenum">
              <a:rPr lang="en-US" smtClean="0"/>
              <a:t>29</a:t>
            </a:fld>
            <a:endParaRPr lang="en-US" dirty="0"/>
          </a:p>
        </p:txBody>
      </p:sp>
      <p:pic>
        <p:nvPicPr>
          <p:cNvPr id="7" name="Picture 6"/>
          <p:cNvPicPr>
            <a:picLocks noChangeAspect="1"/>
          </p:cNvPicPr>
          <p:nvPr/>
        </p:nvPicPr>
        <p:blipFill>
          <a:blip r:embed="rId2"/>
          <a:stretch>
            <a:fillRect/>
          </a:stretch>
        </p:blipFill>
        <p:spPr>
          <a:xfrm>
            <a:off x="1643101" y="2792189"/>
            <a:ext cx="2069776" cy="3176811"/>
          </a:xfrm>
          <a:prstGeom prst="rect">
            <a:avLst/>
          </a:prstGeom>
        </p:spPr>
      </p:pic>
      <p:pic>
        <p:nvPicPr>
          <p:cNvPr id="8" name="Picture 7"/>
          <p:cNvPicPr>
            <a:picLocks noChangeAspect="1"/>
          </p:cNvPicPr>
          <p:nvPr/>
        </p:nvPicPr>
        <p:blipFill>
          <a:blip r:embed="rId3"/>
          <a:stretch>
            <a:fillRect/>
          </a:stretch>
        </p:blipFill>
        <p:spPr>
          <a:xfrm>
            <a:off x="6181343" y="3007986"/>
            <a:ext cx="3296257" cy="3146165"/>
          </a:xfrm>
          <a:prstGeom prst="rect">
            <a:avLst/>
          </a:prstGeom>
        </p:spPr>
      </p:pic>
    </p:spTree>
    <p:extLst>
      <p:ext uri="{BB962C8B-B14F-4D97-AF65-F5344CB8AC3E}">
        <p14:creationId xmlns:p14="http://schemas.microsoft.com/office/powerpoint/2010/main" val="418248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6093" y="1591295"/>
            <a:ext cx="7502301" cy="382385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t>Wilson Rockwell 5JR Hardness Tester</a:t>
            </a:r>
            <a:br>
              <a:rPr lang="en-US" dirty="0" smtClean="0"/>
            </a:br>
            <a:r>
              <a:rPr lang="en-US" dirty="0" smtClean="0"/>
              <a:t>By Sue Hlaing, Zackary </a:t>
            </a:r>
            <a:r>
              <a:rPr lang="en-US" dirty="0" err="1" smtClean="0"/>
              <a:t>Reigelman</a:t>
            </a:r>
            <a:r>
              <a:rPr lang="en-US" dirty="0" smtClean="0"/>
              <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4" name="Slide Number Placeholder 3"/>
          <p:cNvSpPr>
            <a:spLocks noGrp="1"/>
          </p:cNvSpPr>
          <p:nvPr>
            <p:ph type="sldNum" sz="quarter" idx="12"/>
          </p:nvPr>
        </p:nvSpPr>
        <p:spPr/>
        <p:txBody>
          <a:bodyPr/>
          <a:lstStyle/>
          <a:p>
            <a:fld id="{59E005C8-BDAE-42D8-8F47-9698F0955ACD}" type="slidenum">
              <a:rPr lang="en-US" smtClean="0"/>
              <a:t>3</a:t>
            </a:fld>
            <a:endParaRPr lang="en-US" dirty="0"/>
          </a:p>
        </p:txBody>
      </p:sp>
    </p:spTree>
    <p:extLst>
      <p:ext uri="{BB962C8B-B14F-4D97-AF65-F5344CB8AC3E}">
        <p14:creationId xmlns:p14="http://schemas.microsoft.com/office/powerpoint/2010/main" val="2475415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Lab 5- Tensile Strength Test</a:t>
            </a:r>
            <a:endParaRPr lang="en-US" dirty="0"/>
          </a:p>
        </p:txBody>
      </p:sp>
      <p:sp>
        <p:nvSpPr>
          <p:cNvPr id="3" name="Content Placeholder 2"/>
          <p:cNvSpPr>
            <a:spLocks noGrp="1"/>
          </p:cNvSpPr>
          <p:nvPr>
            <p:ph idx="1"/>
          </p:nvPr>
        </p:nvSpPr>
        <p:spPr/>
        <p:txBody>
          <a:bodyPr/>
          <a:lstStyle/>
          <a:p>
            <a:r>
              <a:rPr lang="en-US" dirty="0" smtClean="0"/>
              <a:t>Original length is 2.00 inches</a:t>
            </a:r>
          </a:p>
          <a:p>
            <a:r>
              <a:rPr lang="en-US" dirty="0" smtClean="0"/>
              <a:t>Final length is 2.625 inches</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30</a:t>
            </a:fld>
            <a:endParaRPr lang="en-US" dirty="0"/>
          </a:p>
        </p:txBody>
      </p:sp>
    </p:spTree>
    <p:extLst>
      <p:ext uri="{BB962C8B-B14F-4D97-AF65-F5344CB8AC3E}">
        <p14:creationId xmlns:p14="http://schemas.microsoft.com/office/powerpoint/2010/main" val="142931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t>
            </a:r>
            <a:r>
              <a:rPr lang="en-US" dirty="0" smtClean="0"/>
              <a:t>instruments</a:t>
            </a:r>
            <a:endParaRPr lang="en-US"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4</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548" y="2367627"/>
            <a:ext cx="2765608" cy="3880774"/>
          </a:xfrm>
          <a:prstGeom prst="rect">
            <a:avLst/>
          </a:prstGeom>
        </p:spPr>
      </p:pic>
      <p:pic>
        <p:nvPicPr>
          <p:cNvPr id="7" name="Picture 6"/>
          <p:cNvPicPr>
            <a:picLocks noChangeAspect="1"/>
          </p:cNvPicPr>
          <p:nvPr/>
        </p:nvPicPr>
        <p:blipFill>
          <a:blip r:embed="rId3"/>
          <a:stretch>
            <a:fillRect/>
          </a:stretch>
        </p:blipFill>
        <p:spPr>
          <a:xfrm>
            <a:off x="4533316" y="2367627"/>
            <a:ext cx="5820585" cy="3880773"/>
          </a:xfrm>
          <a:prstGeom prst="rect">
            <a:avLst/>
          </a:prstGeom>
        </p:spPr>
      </p:pic>
    </p:spTree>
    <p:extLst>
      <p:ext uri="{BB962C8B-B14F-4D97-AF65-F5344CB8AC3E}">
        <p14:creationId xmlns:p14="http://schemas.microsoft.com/office/powerpoint/2010/main" val="6796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MECT 143 -50C- C1-201430</a:t>
            </a:r>
            <a:endParaRPr lang="en-US" dirty="0"/>
          </a:p>
        </p:txBody>
      </p:sp>
      <p:sp>
        <p:nvSpPr>
          <p:cNvPr id="3" name="Slide Number Placeholder 2"/>
          <p:cNvSpPr>
            <a:spLocks noGrp="1"/>
          </p:cNvSpPr>
          <p:nvPr>
            <p:ph type="sldNum" sz="quarter" idx="12"/>
          </p:nvPr>
        </p:nvSpPr>
        <p:spPr/>
        <p:txBody>
          <a:bodyPr/>
          <a:lstStyle/>
          <a:p>
            <a:fld id="{59E005C8-BDAE-42D8-8F47-9698F0955ACD}" type="slidenum">
              <a:rPr lang="en-US" smtClean="0"/>
              <a:t>5</a:t>
            </a:fld>
            <a:endParaRPr lang="en-US" dirty="0"/>
          </a:p>
        </p:txBody>
      </p:sp>
      <p:sp>
        <p:nvSpPr>
          <p:cNvPr id="5" name="Rectangle 4"/>
          <p:cNvSpPr/>
          <p:nvPr/>
        </p:nvSpPr>
        <p:spPr>
          <a:xfrm>
            <a:off x="724395" y="760021"/>
            <a:ext cx="8419605" cy="4031873"/>
          </a:xfrm>
          <a:prstGeom prst="rect">
            <a:avLst/>
          </a:prstGeom>
        </p:spPr>
        <p:txBody>
          <a:bodyPr wrap="square">
            <a:spAutoFit/>
          </a:bodyPr>
          <a:lstStyle/>
          <a:p>
            <a:r>
              <a:rPr lang="en-US" sz="24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How does it works?</a:t>
            </a:r>
            <a:r>
              <a:rPr lang="en-US" sz="16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r>
            <a:br>
              <a:rPr lang="en-US" sz="1600" b="1"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br>
            <a:r>
              <a:rPr lang="en-US" sz="1600" b="1"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 </a:t>
            </a:r>
          </a:p>
          <a:p>
            <a:pPr marL="285750" indent="-285750">
              <a:buFont typeface="Arial" panose="020B0604020202020204" pitchFamily="34" charset="0"/>
              <a:buChar char="•"/>
            </a:pPr>
            <a:r>
              <a:rPr lang="en-US" sz="2400"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Rockwell </a:t>
            </a:r>
            <a:r>
              <a:rPr lang="en-US" sz="2400"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hardness testing methods are a fast and reliable approach to determine the hardness of metals, </a:t>
            </a:r>
            <a:r>
              <a:rPr lang="en-US" sz="2400"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alloys, small </a:t>
            </a:r>
            <a:r>
              <a:rPr lang="en-US" sz="2400"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precision parts, wires, and in some cases, plastics. </a:t>
            </a:r>
            <a:endParaRPr lang="en-US" sz="2400"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lang="en-US" sz="2400"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The </a:t>
            </a:r>
            <a:r>
              <a:rPr lang="en-US" sz="2400"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Rockwell hardness scales cover a range from the softest bearings to the hardest </a:t>
            </a:r>
            <a:r>
              <a:rPr lang="en-US" sz="2400"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steels.</a:t>
            </a:r>
          </a:p>
          <a:p>
            <a:pPr marL="285750" indent="-285750">
              <a:buFont typeface="Arial" panose="020B0604020202020204" pitchFamily="34" charset="0"/>
              <a:buChar char="•"/>
            </a:pPr>
            <a:r>
              <a:rPr lang="en-US" sz="2400"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F</a:t>
            </a:r>
            <a:r>
              <a:rPr lang="en-US" sz="2400" dirty="0" smtClean="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or </a:t>
            </a:r>
            <a:r>
              <a:rPr lang="en-US" sz="2400" dirty="0">
                <a:ln w="3175" cmpd="sng">
                  <a:noFill/>
                </a:ln>
                <a:solidFill>
                  <a:prstClr val="black">
                    <a:lumMod val="85000"/>
                    <a:lumOff val="15000"/>
                  </a:prstClr>
                </a:solidFill>
                <a:latin typeface="Times New Roman" panose="02020603050405020304" pitchFamily="18" charset="0"/>
                <a:ea typeface="+mj-ea"/>
                <a:cs typeface="Times New Roman" panose="02020603050405020304" pitchFamily="18" charset="0"/>
              </a:rPr>
              <a:t>testing steels, coppers, cast irons, thin materials, cemented carbides, and both deep and shallow case hardened materials, quickly and directly obtained without the need for a secondary, dimensional measurement requirement</a:t>
            </a:r>
            <a:r>
              <a:rPr lang="en-US" sz="2400" dirty="0">
                <a:ln w="3175" cmpd="sng">
                  <a:noFill/>
                </a:ln>
                <a:solidFill>
                  <a:prstClr val="black">
                    <a:lumMod val="85000"/>
                    <a:lumOff val="15000"/>
                  </a:prstClr>
                </a:solidFill>
                <a:ea typeface="+mj-ea"/>
                <a:cs typeface="+mj-cs"/>
              </a:rPr>
              <a:t>.</a:t>
            </a:r>
            <a:endParaRPr lang="en-US" sz="2400" dirty="0"/>
          </a:p>
        </p:txBody>
      </p:sp>
    </p:spTree>
    <p:extLst>
      <p:ext uri="{BB962C8B-B14F-4D97-AF65-F5344CB8AC3E}">
        <p14:creationId xmlns:p14="http://schemas.microsoft.com/office/powerpoint/2010/main" val="881188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374" y="2852207"/>
            <a:ext cx="9420224" cy="1500718"/>
          </a:xfrm>
        </p:spPr>
        <p:txBody>
          <a:bodyPr/>
          <a:lstStyle/>
          <a:p>
            <a:r>
              <a:rPr lang="en-US" b="1" dirty="0">
                <a:latin typeface="Times New Roman" panose="02020603050405020304" pitchFamily="18" charset="0"/>
                <a:cs typeface="Times New Roman" panose="02020603050405020304" pitchFamily="18" charset="0"/>
              </a:rPr>
              <a:t>What does it measure?</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measures hardness of the of the material.</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6</a:t>
            </a:fld>
            <a:endParaRPr lang="en-US" dirty="0"/>
          </a:p>
        </p:txBody>
      </p:sp>
    </p:spTree>
    <p:extLst>
      <p:ext uri="{BB962C8B-B14F-4D97-AF65-F5344CB8AC3E}">
        <p14:creationId xmlns:p14="http://schemas.microsoft.com/office/powerpoint/2010/main" val="17742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Features &amp; Benefits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295400" y="2434442"/>
            <a:ext cx="9748651" cy="3645724"/>
          </a:xfrm>
        </p:spPr>
        <p:txBody>
          <a:bodyPr>
            <a:noAutofit/>
          </a:bodyPr>
          <a:lstStyle/>
          <a:p>
            <a:pPr lvl="0" defTabSz="914400">
              <a:spcBef>
                <a:spcPts val="0"/>
              </a:spcBef>
              <a:spcAft>
                <a:spcPts val="0"/>
              </a:spcAft>
              <a:buClrTx/>
              <a:buSzTx/>
              <a:buFont typeface="Arial" panose="020B0604020202020204" pitchFamily="34" charset="0"/>
              <a:buChar char="•"/>
            </a:pPr>
            <a:r>
              <a:rPr lang="en-US" sz="1400" b="1" dirty="0">
                <a:solidFill>
                  <a:prstClr val="black"/>
                </a:solidFill>
                <a:latin typeface="Times New Roman" panose="02020603050405020304" pitchFamily="18" charset="0"/>
                <a:cs typeface="Times New Roman" panose="02020603050405020304" pitchFamily="18" charset="0"/>
              </a:rPr>
              <a:t>Virtually Friction-Free Operation</a:t>
            </a:r>
            <a:br>
              <a:rPr lang="en-US" sz="1400" b="1" dirty="0">
                <a:solidFill>
                  <a:prstClr val="black"/>
                </a:solidFill>
                <a:latin typeface="Times New Roman" panose="02020603050405020304" pitchFamily="18" charset="0"/>
                <a:cs typeface="Times New Roman" panose="02020603050405020304" pitchFamily="18" charset="0"/>
              </a:rPr>
            </a:br>
            <a:r>
              <a:rPr lang="en-US" sz="1400" dirty="0">
                <a:solidFill>
                  <a:prstClr val="black"/>
                </a:solidFill>
                <a:latin typeface="Times New Roman" panose="02020603050405020304" pitchFamily="18" charset="0"/>
                <a:cs typeface="Times New Roman" panose="02020603050405020304" pitchFamily="18" charset="0"/>
              </a:rPr>
              <a:t>The only contact points in the load system are a set of bearings at the end of the lever beam carrying the major load and a leaf spring at the end of the lever beam carrying the minor load.</a:t>
            </a:r>
          </a:p>
          <a:p>
            <a:pPr lvl="0" defTabSz="914400">
              <a:spcBef>
                <a:spcPts val="0"/>
              </a:spcBef>
              <a:spcAft>
                <a:spcPts val="0"/>
              </a:spcAft>
              <a:buClrTx/>
              <a:buSzTx/>
              <a:buFont typeface="Arial" panose="020B0604020202020204" pitchFamily="34" charset="0"/>
              <a:buChar char="•"/>
            </a:pPr>
            <a:r>
              <a:rPr lang="en-US" sz="1400" b="1" dirty="0">
                <a:solidFill>
                  <a:prstClr val="black"/>
                </a:solidFill>
                <a:latin typeface="Times New Roman" panose="02020603050405020304" pitchFamily="18" charset="0"/>
                <a:cs typeface="Times New Roman" panose="02020603050405020304" pitchFamily="18" charset="0"/>
              </a:rPr>
              <a:t>Dead Weights for Full Load and Preload </a:t>
            </a:r>
            <a:br>
              <a:rPr lang="en-US" sz="1400" b="1" dirty="0">
                <a:solidFill>
                  <a:prstClr val="black"/>
                </a:solidFill>
                <a:latin typeface="Times New Roman" panose="02020603050405020304" pitchFamily="18" charset="0"/>
                <a:cs typeface="Times New Roman" panose="02020603050405020304" pitchFamily="18" charset="0"/>
              </a:rPr>
            </a:br>
            <a:r>
              <a:rPr lang="en-US" sz="1400" dirty="0">
                <a:solidFill>
                  <a:prstClr val="black"/>
                </a:solidFill>
                <a:latin typeface="Times New Roman" panose="02020603050405020304" pitchFamily="18" charset="0"/>
                <a:cs typeface="Times New Roman" panose="02020603050405020304" pitchFamily="18" charset="0"/>
              </a:rPr>
              <a:t>Most competitive testers use dead weights for the full load due to their accuracy, but use springs to apply the preload. Dead weights are used on the INDENTRON Series for both full load and preload due to their excellent accuracy and stability under a wide range of conditions. </a:t>
            </a:r>
          </a:p>
          <a:p>
            <a:pPr marL="171450" lvl="0" indent="-171450" defTabSz="914400">
              <a:spcBef>
                <a:spcPts val="0"/>
              </a:spcBef>
              <a:spcAft>
                <a:spcPts val="0"/>
              </a:spcAft>
              <a:buClrTx/>
              <a:buSzTx/>
              <a:buFont typeface="Arial" panose="020B0604020202020204" pitchFamily="34" charset="0"/>
              <a:buChar char="•"/>
            </a:pPr>
            <a:r>
              <a:rPr lang="en-US" sz="1400" b="1" dirty="0">
                <a:solidFill>
                  <a:prstClr val="black"/>
                </a:solidFill>
                <a:latin typeface="Times New Roman" panose="02020603050405020304" pitchFamily="18" charset="0"/>
                <a:cs typeface="Times New Roman" panose="02020603050405020304" pitchFamily="18" charset="0"/>
              </a:rPr>
              <a:t>  Full Load Is Applied Precisely at Preload </a:t>
            </a:r>
            <a:br>
              <a:rPr lang="en-US" sz="1400" b="1" dirty="0">
                <a:solidFill>
                  <a:prstClr val="black"/>
                </a:solidFill>
                <a:latin typeface="Times New Roman" panose="02020603050405020304" pitchFamily="18" charset="0"/>
                <a:cs typeface="Times New Roman" panose="02020603050405020304" pitchFamily="18" charset="0"/>
              </a:rPr>
            </a:br>
            <a:r>
              <a:rPr lang="en-US" sz="1400" b="1" dirty="0">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Automation in the timing reduces the variations introduced by the flow of the material under load.</a:t>
            </a:r>
          </a:p>
          <a:p>
            <a:pPr lvl="0" defTabSz="914400">
              <a:spcBef>
                <a:spcPts val="0"/>
              </a:spcBef>
              <a:spcAft>
                <a:spcPts val="0"/>
              </a:spcAft>
              <a:buClrTx/>
              <a:buSzTx/>
              <a:buFont typeface="Arial" panose="020B0604020202020204" pitchFamily="34" charset="0"/>
              <a:buChar char="•"/>
            </a:pPr>
            <a:r>
              <a:rPr lang="en-US" sz="1400" b="1" dirty="0">
                <a:solidFill>
                  <a:prstClr val="black"/>
                </a:solidFill>
                <a:latin typeface="Times New Roman" panose="02020603050405020304" pitchFamily="18" charset="0"/>
                <a:cs typeface="Times New Roman" panose="02020603050405020304" pitchFamily="18" charset="0"/>
              </a:rPr>
              <a:t>Preload Error Monitoring </a:t>
            </a:r>
            <a:r>
              <a:rPr lang="en-US" sz="1400" dirty="0">
                <a:solidFill>
                  <a:prstClr val="black"/>
                </a:solidFill>
                <a:latin typeface="Times New Roman" panose="02020603050405020304" pitchFamily="18" charset="0"/>
                <a:cs typeface="Times New Roman" panose="02020603050405020304" pitchFamily="18" charset="0"/>
              </a:rPr>
              <a:t/>
            </a:r>
            <a:br>
              <a:rPr lang="en-US" sz="1400" dirty="0">
                <a:solidFill>
                  <a:prstClr val="black"/>
                </a:solidFill>
                <a:latin typeface="Times New Roman" panose="02020603050405020304" pitchFamily="18" charset="0"/>
                <a:cs typeface="Times New Roman" panose="02020603050405020304" pitchFamily="18" charset="0"/>
              </a:rPr>
            </a:br>
            <a:r>
              <a:rPr lang="en-US" sz="1400" dirty="0">
                <a:solidFill>
                  <a:prstClr val="black"/>
                </a:solidFill>
                <a:latin typeface="Times New Roman" panose="02020603050405020304" pitchFamily="18" charset="0"/>
                <a:cs typeface="Times New Roman" panose="02020603050405020304" pitchFamily="18" charset="0"/>
              </a:rPr>
              <a:t>The system prevent the operator for completing a test if the preload is over- or under-applied. </a:t>
            </a:r>
            <a:r>
              <a:rPr lang="en-US" sz="1400" dirty="0" smtClean="0">
                <a:solidFill>
                  <a:prstClr val="black"/>
                </a:solidFill>
                <a:latin typeface="Times New Roman" panose="02020603050405020304" pitchFamily="18" charset="0"/>
                <a:cs typeface="Times New Roman" panose="02020603050405020304" pitchFamily="18" charset="0"/>
              </a:rPr>
              <a:t>egad </a:t>
            </a:r>
            <a:r>
              <a:rPr lang="en-US" sz="1400" dirty="0">
                <a:solidFill>
                  <a:prstClr val="black"/>
                </a:solidFill>
                <a:latin typeface="Times New Roman" panose="02020603050405020304" pitchFamily="18" charset="0"/>
                <a:cs typeface="Times New Roman" panose="02020603050405020304" pitchFamily="18" charset="0"/>
              </a:rPr>
              <a:t>Weights for Full Load and Preload </a:t>
            </a:r>
            <a:r>
              <a:rPr lang="en-US" sz="1400" dirty="0" smtClean="0">
                <a:solidFill>
                  <a:prstClr val="black"/>
                </a:solidFill>
                <a:latin typeface="Times New Roman" panose="02020603050405020304" pitchFamily="18" charset="0"/>
                <a:cs typeface="Times New Roman" panose="02020603050405020304" pitchFamily="18" charset="0"/>
              </a:rPr>
              <a:t>egad </a:t>
            </a:r>
            <a:r>
              <a:rPr lang="en-US" sz="1400" dirty="0">
                <a:solidFill>
                  <a:prstClr val="black"/>
                </a:solidFill>
                <a:latin typeface="Times New Roman" panose="02020603050405020304" pitchFamily="18" charset="0"/>
                <a:cs typeface="Times New Roman" panose="02020603050405020304" pitchFamily="18" charset="0"/>
              </a:rPr>
              <a:t>Weights for Full Load and Preload Most competitive testers use dead weights for the full load due to their accuracy, but use springs to apply the preload. Dead weights are used on the INDENTRON Series for both full load and preload due to their excellent accuracy and stability under a wide range of conditions. Automation in the timing reduces the variations introduced by the flow of the material under load. The system prevent the operator for completing a test if the preload is over- or under-applied</a:t>
            </a:r>
            <a:endParaRPr lang="en-US" sz="1400" dirty="0"/>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7</a:t>
            </a:fld>
            <a:endParaRPr lang="en-US" dirty="0"/>
          </a:p>
        </p:txBody>
      </p:sp>
    </p:spTree>
    <p:extLst>
      <p:ext uri="{BB962C8B-B14F-4D97-AF65-F5344CB8AC3E}">
        <p14:creationId xmlns:p14="http://schemas.microsoft.com/office/powerpoint/2010/main" val="298165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04484" cy="6343498"/>
          </a:xfrm>
        </p:spPr>
        <p:txBody>
          <a:bodyPr/>
          <a:lstStyle/>
          <a:p>
            <a:r>
              <a:rPr lang="en-US" dirty="0" smtClean="0">
                <a:latin typeface="Times New Roman" panose="02020603050405020304" pitchFamily="18" charset="0"/>
                <a:cs typeface="Times New Roman" panose="02020603050405020304" pitchFamily="18" charset="0"/>
              </a:rPr>
              <a:t>Lab 2</a:t>
            </a:r>
            <a:r>
              <a:rPr lang="en-US" dirty="0"/>
              <a:t/>
            </a:r>
            <a:br>
              <a:rPr lang="en-US" dirty="0"/>
            </a:br>
            <a:r>
              <a:rPr lang="en-US" dirty="0" smtClean="0"/>
              <a:t/>
            </a:r>
            <a:br>
              <a:rPr lang="en-US" dirty="0" smtClean="0"/>
            </a:br>
            <a:r>
              <a:rPr lang="en-US" dirty="0"/>
              <a:t/>
            </a:r>
            <a:br>
              <a:rPr lang="en-US" dirty="0"/>
            </a:br>
            <a:r>
              <a:rPr lang="en-US" dirty="0" smtClean="0">
                <a:latin typeface="Times New Roman" panose="02020603050405020304" pitchFamily="18" charset="0"/>
                <a:cs typeface="Times New Roman" panose="02020603050405020304" pitchFamily="18" charset="0"/>
              </a:rPr>
              <a:t>How to use the hardness Testing Machine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HR- 500</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t>MECT 143 -50C- C1-201430</a:t>
            </a:r>
            <a:endParaRPr lang="en-US" dirty="0"/>
          </a:p>
        </p:txBody>
      </p:sp>
      <p:sp>
        <p:nvSpPr>
          <p:cNvPr id="4" name="Slide Number Placeholder 3"/>
          <p:cNvSpPr>
            <a:spLocks noGrp="1"/>
          </p:cNvSpPr>
          <p:nvPr>
            <p:ph type="sldNum" sz="quarter" idx="12"/>
          </p:nvPr>
        </p:nvSpPr>
        <p:spPr/>
        <p:txBody>
          <a:bodyPr/>
          <a:lstStyle/>
          <a:p>
            <a:fld id="{59E005C8-BDAE-42D8-8F47-9698F0955ACD}" type="slidenum">
              <a:rPr lang="en-US" smtClean="0"/>
              <a:t>8</a:t>
            </a:fld>
            <a:endParaRPr lang="en-US" dirty="0"/>
          </a:p>
        </p:txBody>
      </p:sp>
      <p:pic>
        <p:nvPicPr>
          <p:cNvPr id="5" name="Picture 4"/>
          <p:cNvPicPr>
            <a:picLocks noChangeAspect="1"/>
          </p:cNvPicPr>
          <p:nvPr/>
        </p:nvPicPr>
        <p:blipFill>
          <a:blip r:embed="rId2"/>
          <a:stretch>
            <a:fillRect/>
          </a:stretch>
        </p:blipFill>
        <p:spPr>
          <a:xfrm>
            <a:off x="7295442" y="4137924"/>
            <a:ext cx="2203400" cy="2110476"/>
          </a:xfrm>
          <a:prstGeom prst="rect">
            <a:avLst/>
          </a:prstGeom>
        </p:spPr>
      </p:pic>
    </p:spTree>
    <p:extLst>
      <p:ext uri="{BB962C8B-B14F-4D97-AF65-F5344CB8AC3E}">
        <p14:creationId xmlns:p14="http://schemas.microsoft.com/office/powerpoint/2010/main" val="235913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Lab 2 : How to use the hardness Testing Machine  HR 500</a:t>
            </a:r>
          </a:p>
        </p:txBody>
      </p:sp>
      <p:sp>
        <p:nvSpPr>
          <p:cNvPr id="3" name="Content Placeholder 2"/>
          <p:cNvSpPr>
            <a:spLocks noGrp="1"/>
          </p:cNvSpPr>
          <p:nvPr>
            <p:ph idx="1"/>
          </p:nvPr>
        </p:nvSpPr>
        <p:spPr/>
        <p:txBody>
          <a:bodyPr/>
          <a:lstStyle/>
          <a:p>
            <a:r>
              <a:rPr lang="en-US" b="1" dirty="0" smtClean="0">
                <a:latin typeface="Times New Roman" panose="02020603050405020304" pitchFamily="18" charset="0"/>
                <a:cs typeface="Times New Roman" panose="02020603050405020304" pitchFamily="18" charset="0"/>
              </a:rPr>
              <a:t>Procedure </a:t>
            </a:r>
          </a:p>
          <a:p>
            <a:pPr marL="0" indent="0">
              <a:buNone/>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We are using Hardness Testing Machine HR 500 to test Aluminum 	and copper.</a:t>
            </a:r>
            <a:endParaRPr lang="en-US"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MECT 143 -50C- C1-201430</a:t>
            </a:r>
            <a:endParaRPr lang="en-US" dirty="0"/>
          </a:p>
        </p:txBody>
      </p:sp>
      <p:sp>
        <p:nvSpPr>
          <p:cNvPr id="5" name="Slide Number Placeholder 4"/>
          <p:cNvSpPr>
            <a:spLocks noGrp="1"/>
          </p:cNvSpPr>
          <p:nvPr>
            <p:ph type="sldNum" sz="quarter" idx="12"/>
          </p:nvPr>
        </p:nvSpPr>
        <p:spPr/>
        <p:txBody>
          <a:bodyPr/>
          <a:lstStyle/>
          <a:p>
            <a:fld id="{59E005C8-BDAE-42D8-8F47-9698F0955ACD}" type="slidenum">
              <a:rPr lang="en-US" smtClean="0"/>
              <a:t>9</a:t>
            </a:fld>
            <a:endParaRPr lang="en-US" dirty="0"/>
          </a:p>
        </p:txBody>
      </p:sp>
    </p:spTree>
    <p:extLst>
      <p:ext uri="{BB962C8B-B14F-4D97-AF65-F5344CB8AC3E}">
        <p14:creationId xmlns:p14="http://schemas.microsoft.com/office/powerpoint/2010/main" val="17976392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2281</TotalTime>
  <Words>635</Words>
  <Application>Microsoft Office PowerPoint</Application>
  <PresentationFormat>Widescreen</PresentationFormat>
  <Paragraphs>184</Paragraphs>
  <Slides>30</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Garamond</vt:lpstr>
      <vt:lpstr>Times New Roman</vt:lpstr>
      <vt:lpstr>Organic</vt:lpstr>
      <vt:lpstr>Microsoft Excel Worksheet</vt:lpstr>
      <vt:lpstr> MECT 143-50C Lab Notebook</vt:lpstr>
      <vt:lpstr>Lab 1-Wilson Rockwell 5JR Hardness Tester </vt:lpstr>
      <vt:lpstr>Wilson Rockwell 5JR Hardness Tester By Sue Hlaing, Zackary Reigelman </vt:lpstr>
      <vt:lpstr>Parts of instruments</vt:lpstr>
      <vt:lpstr>PowerPoint Presentation</vt:lpstr>
      <vt:lpstr>PowerPoint Presentation</vt:lpstr>
      <vt:lpstr>Features &amp; Benefits </vt:lpstr>
      <vt:lpstr>Lab 2   How to use the hardness Testing Machine   HR- 500  </vt:lpstr>
      <vt:lpstr>Lab 2 : How to use the hardness Testing Machine  HR 500</vt:lpstr>
      <vt:lpstr>Lab 2 : How to use the hardness Testing Machine  HR 500 </vt:lpstr>
      <vt:lpstr>Lab 2 : How to use the hardness Testing Machine  HR 500 - </vt:lpstr>
      <vt:lpstr>Lab 2 : How to use the hardness Testing Machine  HR 500 ( Conclusion)</vt:lpstr>
      <vt:lpstr>Lab 3-Hardness Test: Rockwell Hardness Testing Machine</vt:lpstr>
      <vt:lpstr>Lab 3-Hardness Test: Rockwell Hardness Testing Machine</vt:lpstr>
      <vt:lpstr>Lab 3-Hardness Test: Rockwell Hardness Testing Machine</vt:lpstr>
      <vt:lpstr>PowerPoint Presentation</vt:lpstr>
      <vt:lpstr>Lab 3-Hardness Test: Rockwell Hardness Testing Machine </vt:lpstr>
      <vt:lpstr>Lab 4-Crystal Lab( origami shapes)</vt:lpstr>
      <vt:lpstr>Lab 4-Crystal Lab( origami shapes)</vt:lpstr>
      <vt:lpstr>Lab 4-Crystal Lab( origami shapes)</vt:lpstr>
      <vt:lpstr>Lab 4-Crystal Lab( origami shapes)</vt:lpstr>
      <vt:lpstr>Lab 4-Crystal Lab( origami shapes)</vt:lpstr>
      <vt:lpstr>Lab 5- Tensile Strength Test</vt:lpstr>
      <vt:lpstr>Lab 5- Tensile Strength Test</vt:lpstr>
      <vt:lpstr>PowerPoint Presentation</vt:lpstr>
      <vt:lpstr>PowerPoint Presentation</vt:lpstr>
      <vt:lpstr>Lab 5- Tensile Strength Test </vt:lpstr>
      <vt:lpstr>Lab 5- Tensile Strength Test</vt:lpstr>
      <vt:lpstr>Lab 5- Tensile Strength Test</vt:lpstr>
      <vt:lpstr>Lab 5- Tensile Strength Test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Assignment 1</dc:title>
  <dc:creator>sue may</dc:creator>
  <cp:lastModifiedBy>Sue S Hlaing</cp:lastModifiedBy>
  <cp:revision>79</cp:revision>
  <dcterms:created xsi:type="dcterms:W3CDTF">2015-01-19T21:41:11Z</dcterms:created>
  <dcterms:modified xsi:type="dcterms:W3CDTF">2015-05-07T00:36:32Z</dcterms:modified>
</cp:coreProperties>
</file>