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2" r:id="rId28"/>
    <p:sldId id="281" r:id="rId29"/>
    <p:sldId id="284" r:id="rId30"/>
    <p:sldId id="287" r:id="rId31"/>
    <p:sldId id="288" r:id="rId32"/>
    <p:sldId id="289" r:id="rId33"/>
    <p:sldId id="290" r:id="rId34"/>
    <p:sldId id="291" r:id="rId35"/>
    <p:sldId id="292" r:id="rId36"/>
    <p:sldId id="295" r:id="rId37"/>
    <p:sldId id="296" r:id="rId38"/>
    <p:sldId id="306" r:id="rId39"/>
    <p:sldId id="297" r:id="rId40"/>
    <p:sldId id="300" r:id="rId41"/>
    <p:sldId id="298" r:id="rId42"/>
    <p:sldId id="299" r:id="rId43"/>
    <p:sldId id="301" r:id="rId44"/>
    <p:sldId id="302" r:id="rId45"/>
    <p:sldId id="303" r:id="rId46"/>
    <p:sldId id="304" r:id="rId47"/>
    <p:sldId id="305" r:id="rId48"/>
    <p:sldId id="307" r:id="rId49"/>
    <p:sldId id="308" r:id="rId50"/>
    <p:sldId id="309" r:id="rId51"/>
    <p:sldId id="310" r:id="rId52"/>
    <p:sldId id="311" r:id="rId53"/>
    <p:sldId id="312" r:id="rId54"/>
    <p:sldId id="313" r:id="rId55"/>
    <p:sldId id="324" r:id="rId56"/>
    <p:sldId id="314" r:id="rId57"/>
    <p:sldId id="315" r:id="rId58"/>
    <p:sldId id="316" r:id="rId59"/>
    <p:sldId id="318" r:id="rId60"/>
    <p:sldId id="319" r:id="rId61"/>
    <p:sldId id="323" r:id="rId62"/>
    <p:sldId id="320" r:id="rId63"/>
    <p:sldId id="321" r:id="rId64"/>
    <p:sldId id="322"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L Knight" initials="RLK" lastIdx="1" clrIdx="0">
    <p:extLst>
      <p:ext uri="{19B8F6BF-5375-455C-9EA6-DF929625EA0E}">
        <p15:presenceInfo xmlns:p15="http://schemas.microsoft.com/office/powerpoint/2012/main" userId="S-1-5-21-2924184371-3683105403-1935216572-36439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8T21:21:23.971"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112834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18765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62128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F82D37E1-17D7-476E-8C49-CB50E3F2A193}"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4643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60371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4508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44299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54519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8A72C32-58D0-4502-9972-40B4FC81F024}" type="datetimeFigureOut">
              <a:rPr lang="en-US" smtClean="0"/>
              <a:t>5/10/2017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82D37E1-17D7-476E-8C49-CB50E3F2A193}" type="slidenum">
              <a:rPr lang="en-US" smtClean="0"/>
              <a:t>‹#›</a:t>
            </a:fld>
            <a:endParaRPr lang="en-US" dirty="0"/>
          </a:p>
        </p:txBody>
      </p:sp>
    </p:spTree>
    <p:extLst>
      <p:ext uri="{BB962C8B-B14F-4D97-AF65-F5344CB8AC3E}">
        <p14:creationId xmlns:p14="http://schemas.microsoft.com/office/powerpoint/2010/main" val="335536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5878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18504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302057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210399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6758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52261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330554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72C32-58D0-4502-9972-40B4FC81F024}"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D37E1-17D7-476E-8C49-CB50E3F2A193}" type="slidenum">
              <a:rPr lang="en-US" smtClean="0"/>
              <a:t>‹#›</a:t>
            </a:fld>
            <a:endParaRPr lang="en-US" dirty="0"/>
          </a:p>
        </p:txBody>
      </p:sp>
    </p:spTree>
    <p:extLst>
      <p:ext uri="{BB962C8B-B14F-4D97-AF65-F5344CB8AC3E}">
        <p14:creationId xmlns:p14="http://schemas.microsoft.com/office/powerpoint/2010/main" val="384478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A72C32-58D0-4502-9972-40B4FC81F024}" type="datetimeFigureOut">
              <a:rPr lang="en-US" smtClean="0"/>
              <a:t>5/10/2017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82D37E1-17D7-476E-8C49-CB50E3F2A193}" type="slidenum">
              <a:rPr lang="en-US" smtClean="0"/>
              <a:t>‹#›</a:t>
            </a:fld>
            <a:endParaRPr lang="en-US" dirty="0"/>
          </a:p>
        </p:txBody>
      </p:sp>
    </p:spTree>
    <p:extLst>
      <p:ext uri="{BB962C8B-B14F-4D97-AF65-F5344CB8AC3E}">
        <p14:creationId xmlns:p14="http://schemas.microsoft.com/office/powerpoint/2010/main" val="111259322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EECT 122</a:t>
            </a:r>
            <a:endParaRPr lang="en-US" dirty="0"/>
          </a:p>
        </p:txBody>
      </p:sp>
      <p:sp>
        <p:nvSpPr>
          <p:cNvPr id="3" name="Subtitle 2"/>
          <p:cNvSpPr>
            <a:spLocks noGrp="1"/>
          </p:cNvSpPr>
          <p:nvPr>
            <p:ph type="subTitle" idx="1"/>
          </p:nvPr>
        </p:nvSpPr>
        <p:spPr/>
        <p:txBody>
          <a:bodyPr/>
          <a:lstStyle/>
          <a:p>
            <a:r>
              <a:rPr lang="en-US" dirty="0" smtClean="0"/>
              <a:t>Robert Knight </a:t>
            </a:r>
          </a:p>
          <a:p>
            <a:r>
              <a:rPr lang="en-US" dirty="0" smtClean="0"/>
              <a:t>Lab Notebook</a:t>
            </a:r>
            <a:endParaRPr lang="en-US" dirty="0"/>
          </a:p>
        </p:txBody>
      </p:sp>
    </p:spTree>
    <p:extLst>
      <p:ext uri="{BB962C8B-B14F-4D97-AF65-F5344CB8AC3E}">
        <p14:creationId xmlns:p14="http://schemas.microsoft.com/office/powerpoint/2010/main" val="8685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doing this lab I was able to prove that, in fact, my simplified circuit matched the original with the same output.</a:t>
            </a:r>
            <a:endParaRPr lang="en-US" dirty="0"/>
          </a:p>
        </p:txBody>
      </p:sp>
    </p:spTree>
    <p:extLst>
      <p:ext uri="{BB962C8B-B14F-4D97-AF65-F5344CB8AC3E}">
        <p14:creationId xmlns:p14="http://schemas.microsoft.com/office/powerpoint/2010/main" val="221492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B</a:t>
            </a:r>
            <a:endParaRPr lang="en-US" dirty="0"/>
          </a:p>
        </p:txBody>
      </p:sp>
      <p:pic>
        <p:nvPicPr>
          <p:cNvPr id="10" name="Content Placeholder 9"/>
          <p:cNvPicPr>
            <a:picLocks noGrp="1" noChangeAspect="1"/>
          </p:cNvPicPr>
          <p:nvPr>
            <p:ph idx="1"/>
          </p:nvPr>
        </p:nvPicPr>
        <p:blipFill>
          <a:blip r:embed="rId2"/>
          <a:stretch>
            <a:fillRect/>
          </a:stretch>
        </p:blipFill>
        <p:spPr>
          <a:xfrm>
            <a:off x="680320" y="1995055"/>
            <a:ext cx="5500795" cy="3979718"/>
          </a:xfrm>
          <a:prstGeom prst="rect">
            <a:avLst/>
          </a:prstGeom>
        </p:spPr>
      </p:pic>
      <p:pic>
        <p:nvPicPr>
          <p:cNvPr id="11" name="Picture 10"/>
          <p:cNvPicPr>
            <a:picLocks noChangeAspect="1"/>
          </p:cNvPicPr>
          <p:nvPr/>
        </p:nvPicPr>
        <p:blipFill>
          <a:blip r:embed="rId3"/>
          <a:stretch>
            <a:fillRect/>
          </a:stretch>
        </p:blipFill>
        <p:spPr>
          <a:xfrm>
            <a:off x="6325957" y="1995055"/>
            <a:ext cx="4943849" cy="4435186"/>
          </a:xfrm>
          <a:prstGeom prst="rect">
            <a:avLst/>
          </a:prstGeom>
        </p:spPr>
      </p:pic>
    </p:spTree>
    <p:extLst>
      <p:ext uri="{BB962C8B-B14F-4D97-AF65-F5344CB8AC3E}">
        <p14:creationId xmlns:p14="http://schemas.microsoft.com/office/powerpoint/2010/main" val="390062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74LS00</a:t>
            </a:r>
          </a:p>
          <a:p>
            <a:r>
              <a:rPr lang="en-US" dirty="0" smtClean="0"/>
              <a:t>74LS02</a:t>
            </a:r>
          </a:p>
          <a:p>
            <a:r>
              <a:rPr lang="en-US" dirty="0" smtClean="0"/>
              <a:t>74LS08</a:t>
            </a:r>
          </a:p>
          <a:p>
            <a:r>
              <a:rPr lang="en-US" dirty="0" smtClean="0"/>
              <a:t>74LS86</a:t>
            </a:r>
          </a:p>
          <a:p>
            <a:r>
              <a:rPr lang="en-US" dirty="0" smtClean="0"/>
              <a:t>74LS32</a:t>
            </a:r>
          </a:p>
          <a:p>
            <a:r>
              <a:rPr lang="en-US" dirty="0" smtClean="0"/>
              <a:t>74Ls04</a:t>
            </a:r>
          </a:p>
          <a:p>
            <a:r>
              <a:rPr lang="en-US" dirty="0" smtClean="0"/>
              <a:t>Logic Analyzer</a:t>
            </a:r>
          </a:p>
          <a:p>
            <a:endParaRPr lang="en-US" dirty="0"/>
          </a:p>
        </p:txBody>
      </p:sp>
    </p:spTree>
    <p:extLst>
      <p:ext uri="{BB962C8B-B14F-4D97-AF65-F5344CB8AC3E}">
        <p14:creationId xmlns:p14="http://schemas.microsoft.com/office/powerpoint/2010/main" val="127027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pPr marL="0" indent="0">
              <a:buNone/>
            </a:pPr>
            <a:r>
              <a:rPr lang="en-US" dirty="0" smtClean="0"/>
              <a:t>One Clock had to be </a:t>
            </a:r>
            <a:r>
              <a:rPr lang="en-US" dirty="0"/>
              <a:t>t</a:t>
            </a:r>
            <a:r>
              <a:rPr lang="en-US" dirty="0" smtClean="0"/>
              <a:t>wice as much as the other in order to get it to operate properly.</a:t>
            </a:r>
          </a:p>
          <a:p>
            <a:pPr marL="0" indent="0">
              <a:buNone/>
            </a:pPr>
            <a:r>
              <a:rPr lang="en-US" dirty="0" smtClean="0"/>
              <a:t>After doing this lab the incorrect way, using resistors and switch's, I figured out that those were not needed to use the logic analyzer. Rather, instead using a digital power source instead of a DC source.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4356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figuring out that the power source had to be a digital clock instead of a Dc power source I was able to find the right frequency to get the gates to act the way they should.</a:t>
            </a:r>
            <a:endParaRPr lang="en-US" dirty="0"/>
          </a:p>
        </p:txBody>
      </p:sp>
    </p:spTree>
    <p:extLst>
      <p:ext uri="{BB962C8B-B14F-4D97-AF65-F5344CB8AC3E}">
        <p14:creationId xmlns:p14="http://schemas.microsoft.com/office/powerpoint/2010/main" val="91055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C Theorem Proof</a:t>
            </a:r>
            <a:endParaRPr lang="en-US" dirty="0"/>
          </a:p>
        </p:txBody>
      </p:sp>
      <p:pic>
        <p:nvPicPr>
          <p:cNvPr id="4" name="Content Placeholder 3"/>
          <p:cNvPicPr>
            <a:picLocks noGrp="1" noChangeAspect="1"/>
          </p:cNvPicPr>
          <p:nvPr>
            <p:ph idx="1"/>
          </p:nvPr>
        </p:nvPicPr>
        <p:blipFill>
          <a:blip r:embed="rId2"/>
          <a:stretch>
            <a:fillRect/>
          </a:stretch>
        </p:blipFill>
        <p:spPr>
          <a:xfrm>
            <a:off x="237713" y="1943100"/>
            <a:ext cx="5667937" cy="3514581"/>
          </a:xfrm>
          <a:prstGeom prst="rect">
            <a:avLst/>
          </a:prstGeom>
        </p:spPr>
      </p:pic>
    </p:spTree>
    <p:extLst>
      <p:ext uri="{BB962C8B-B14F-4D97-AF65-F5344CB8AC3E}">
        <p14:creationId xmlns:p14="http://schemas.microsoft.com/office/powerpoint/2010/main" val="385863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p:sp>
        <p:nvSpPr>
          <p:cNvPr id="3" name="Content Placeholder 2"/>
          <p:cNvSpPr>
            <a:spLocks noGrp="1"/>
          </p:cNvSpPr>
          <p:nvPr>
            <p:ph idx="1"/>
          </p:nvPr>
        </p:nvSpPr>
        <p:spPr/>
        <p:txBody>
          <a:bodyPr/>
          <a:lstStyle/>
          <a:p>
            <a:r>
              <a:rPr lang="en-US" dirty="0" smtClean="0"/>
              <a:t>Proving theorems 8-15b</a:t>
            </a:r>
          </a:p>
          <a:p>
            <a:r>
              <a:rPr lang="en-US" dirty="0" smtClean="0"/>
              <a:t>Simulation only </a:t>
            </a:r>
            <a:endParaRPr lang="en-US" dirty="0"/>
          </a:p>
        </p:txBody>
      </p:sp>
    </p:spTree>
    <p:extLst>
      <p:ext uri="{BB962C8B-B14F-4D97-AF65-F5344CB8AC3E}">
        <p14:creationId xmlns:p14="http://schemas.microsoft.com/office/powerpoint/2010/main" val="51943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 1-8</a:t>
            </a:r>
            <a:endParaRPr lang="en-US" dirty="0"/>
          </a:p>
        </p:txBody>
      </p:sp>
      <p:pic>
        <p:nvPicPr>
          <p:cNvPr id="4" name="Content Placeholder 3"/>
          <p:cNvPicPr>
            <a:picLocks noGrp="1" noChangeAspect="1"/>
          </p:cNvPicPr>
          <p:nvPr>
            <p:ph idx="1"/>
          </p:nvPr>
        </p:nvPicPr>
        <p:blipFill>
          <a:blip r:embed="rId2"/>
          <a:stretch>
            <a:fillRect/>
          </a:stretch>
        </p:blipFill>
        <p:spPr>
          <a:xfrm>
            <a:off x="2586059" y="2336800"/>
            <a:ext cx="5803858" cy="3598863"/>
          </a:xfrm>
          <a:prstGeom prst="rect">
            <a:avLst/>
          </a:prstGeom>
        </p:spPr>
      </p:pic>
    </p:spTree>
    <p:extLst>
      <p:ext uri="{BB962C8B-B14F-4D97-AF65-F5344CB8AC3E}">
        <p14:creationId xmlns:p14="http://schemas.microsoft.com/office/powerpoint/2010/main" val="22926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 Theorem 1-8</a:t>
            </a:r>
            <a:endParaRPr lang="en-US" dirty="0"/>
          </a:p>
        </p:txBody>
      </p:sp>
      <p:sp>
        <p:nvSpPr>
          <p:cNvPr id="3" name="Content Placeholder 2"/>
          <p:cNvSpPr>
            <a:spLocks noGrp="1"/>
          </p:cNvSpPr>
          <p:nvPr>
            <p:ph idx="1"/>
          </p:nvPr>
        </p:nvSpPr>
        <p:spPr/>
        <p:txBody>
          <a:bodyPr/>
          <a:lstStyle/>
          <a:p>
            <a:r>
              <a:rPr lang="en-US" dirty="0" smtClean="0"/>
              <a:t>While doing this lab I was able to prove all the theorems to be correct</a:t>
            </a:r>
          </a:p>
          <a:p>
            <a:r>
              <a:rPr lang="en-US" dirty="0" smtClean="0"/>
              <a:t>While using multisim I learned about hooking the inputs up the way I needed to get my outcomes.</a:t>
            </a:r>
          </a:p>
          <a:p>
            <a:r>
              <a:rPr lang="en-US" dirty="0" smtClean="0"/>
              <a:t>These theorems were proved to be correct by following the schematic in the book on page 92 </a:t>
            </a:r>
            <a:endParaRPr lang="en-US" dirty="0"/>
          </a:p>
        </p:txBody>
      </p:sp>
    </p:spTree>
    <p:extLst>
      <p:ext uri="{BB962C8B-B14F-4D97-AF65-F5344CB8AC3E}">
        <p14:creationId xmlns:p14="http://schemas.microsoft.com/office/powerpoint/2010/main" val="95193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13A</a:t>
            </a:r>
            <a:endParaRPr lang="en-US" dirty="0"/>
          </a:p>
        </p:txBody>
      </p:sp>
      <p:pic>
        <p:nvPicPr>
          <p:cNvPr id="4" name="Content Placeholder 3"/>
          <p:cNvPicPr>
            <a:picLocks noGrp="1" noChangeAspect="1"/>
          </p:cNvPicPr>
          <p:nvPr>
            <p:ph idx="1"/>
          </p:nvPr>
        </p:nvPicPr>
        <p:blipFill>
          <a:blip r:embed="rId2"/>
          <a:stretch>
            <a:fillRect/>
          </a:stretch>
        </p:blipFill>
        <p:spPr>
          <a:xfrm>
            <a:off x="2701636" y="1977908"/>
            <a:ext cx="5109382" cy="3957755"/>
          </a:xfrm>
          <a:prstGeom prst="rect">
            <a:avLst/>
          </a:prstGeom>
        </p:spPr>
      </p:pic>
    </p:spTree>
    <p:extLst>
      <p:ext uri="{BB962C8B-B14F-4D97-AF65-F5344CB8AC3E}">
        <p14:creationId xmlns:p14="http://schemas.microsoft.com/office/powerpoint/2010/main" val="349737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LAB0</a:t>
            </a:r>
            <a:endParaRPr lang="en-US" dirty="0"/>
          </a:p>
        </p:txBody>
      </p:sp>
      <p:pic>
        <p:nvPicPr>
          <p:cNvPr id="10" name="Content Placeholder 9"/>
          <p:cNvPicPr>
            <a:picLocks noGrp="1" noChangeAspect="1"/>
          </p:cNvPicPr>
          <p:nvPr>
            <p:ph idx="1"/>
          </p:nvPr>
        </p:nvPicPr>
        <p:blipFill>
          <a:blip r:embed="rId2"/>
          <a:stretch>
            <a:fillRect/>
          </a:stretch>
        </p:blipFill>
        <p:spPr>
          <a:xfrm>
            <a:off x="208460" y="2305627"/>
            <a:ext cx="4810350" cy="3598863"/>
          </a:xfrm>
          <a:prstGeom prst="rect">
            <a:avLst/>
          </a:prstGeom>
        </p:spPr>
      </p:pic>
      <p:pic>
        <p:nvPicPr>
          <p:cNvPr id="11" name="Picture 10"/>
          <p:cNvPicPr>
            <a:picLocks noChangeAspect="1"/>
          </p:cNvPicPr>
          <p:nvPr/>
        </p:nvPicPr>
        <p:blipFill>
          <a:blip r:embed="rId3"/>
          <a:stretch>
            <a:fillRect/>
          </a:stretch>
        </p:blipFill>
        <p:spPr>
          <a:xfrm>
            <a:off x="5438039" y="2305627"/>
            <a:ext cx="6227470" cy="4178300"/>
          </a:xfrm>
          <a:prstGeom prst="rect">
            <a:avLst/>
          </a:prstGeom>
        </p:spPr>
      </p:pic>
    </p:spTree>
    <p:extLst>
      <p:ext uri="{BB962C8B-B14F-4D97-AF65-F5344CB8AC3E}">
        <p14:creationId xmlns:p14="http://schemas.microsoft.com/office/powerpoint/2010/main" val="295679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 for 13A</a:t>
            </a:r>
            <a:endParaRPr lang="en-US" dirty="0"/>
          </a:p>
        </p:txBody>
      </p:sp>
      <p:sp>
        <p:nvSpPr>
          <p:cNvPr id="3" name="Content Placeholder 2"/>
          <p:cNvSpPr>
            <a:spLocks noGrp="1"/>
          </p:cNvSpPr>
          <p:nvPr>
            <p:ph idx="1"/>
          </p:nvPr>
        </p:nvSpPr>
        <p:spPr/>
        <p:txBody>
          <a:bodyPr/>
          <a:lstStyle/>
          <a:p>
            <a:r>
              <a:rPr lang="en-US" dirty="0" smtClean="0"/>
              <a:t>In this simulation I was pretty confused on how to hook the inputs up in order to get x(y+z)=xy+xz.</a:t>
            </a:r>
          </a:p>
          <a:p>
            <a:r>
              <a:rPr lang="en-US" dirty="0" smtClean="0"/>
              <a:t>After numerous try’s I was able to figure it out for both the first part of the equation also the product of the equation.</a:t>
            </a:r>
          </a:p>
          <a:p>
            <a:r>
              <a:rPr lang="en-US" dirty="0" smtClean="0"/>
              <a:t>The first part of the equation is simply an or gate also and gate the product is two and gates going into an or gate to get your outcome</a:t>
            </a:r>
            <a:endParaRPr lang="en-US" dirty="0"/>
          </a:p>
        </p:txBody>
      </p:sp>
    </p:spTree>
    <p:extLst>
      <p:ext uri="{BB962C8B-B14F-4D97-AF65-F5344CB8AC3E}">
        <p14:creationId xmlns:p14="http://schemas.microsoft.com/office/powerpoint/2010/main" val="389982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13B</a:t>
            </a:r>
            <a:endParaRPr lang="en-US" dirty="0"/>
          </a:p>
        </p:txBody>
      </p:sp>
      <p:pic>
        <p:nvPicPr>
          <p:cNvPr id="4" name="Content Placeholder 3"/>
          <p:cNvPicPr>
            <a:picLocks noGrp="1" noChangeAspect="1"/>
          </p:cNvPicPr>
          <p:nvPr>
            <p:ph idx="1"/>
          </p:nvPr>
        </p:nvPicPr>
        <p:blipFill>
          <a:blip r:embed="rId2"/>
          <a:stretch>
            <a:fillRect/>
          </a:stretch>
        </p:blipFill>
        <p:spPr>
          <a:xfrm>
            <a:off x="2473036" y="2043725"/>
            <a:ext cx="5612415" cy="4016630"/>
          </a:xfrm>
          <a:prstGeom prst="rect">
            <a:avLst/>
          </a:prstGeom>
        </p:spPr>
      </p:pic>
    </p:spTree>
    <p:extLst>
      <p:ext uri="{BB962C8B-B14F-4D97-AF65-F5344CB8AC3E}">
        <p14:creationId xmlns:p14="http://schemas.microsoft.com/office/powerpoint/2010/main" val="247951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 for 13B</a:t>
            </a:r>
            <a:endParaRPr lang="en-US" dirty="0"/>
          </a:p>
        </p:txBody>
      </p:sp>
      <p:sp>
        <p:nvSpPr>
          <p:cNvPr id="3" name="Content Placeholder 2"/>
          <p:cNvSpPr>
            <a:spLocks noGrp="1"/>
          </p:cNvSpPr>
          <p:nvPr>
            <p:ph idx="1"/>
          </p:nvPr>
        </p:nvSpPr>
        <p:spPr/>
        <p:txBody>
          <a:bodyPr/>
          <a:lstStyle/>
          <a:p>
            <a:r>
              <a:rPr lang="en-US" dirty="0" smtClean="0"/>
              <a:t>This one took me the shortest amount of to get done due to having figured out 13A.</a:t>
            </a:r>
          </a:p>
          <a:p>
            <a:r>
              <a:rPr lang="en-US" dirty="0" smtClean="0"/>
              <a:t>If you follow the equation you will figure out that two separate or gates lead in into one single and gate.</a:t>
            </a:r>
          </a:p>
          <a:p>
            <a:r>
              <a:rPr lang="en-US" dirty="0" smtClean="0"/>
              <a:t>The second part of the equation in 4 separate and gates leading into or gates.</a:t>
            </a:r>
          </a:p>
        </p:txBody>
      </p:sp>
    </p:spTree>
    <p:extLst>
      <p:ext uri="{BB962C8B-B14F-4D97-AF65-F5344CB8AC3E}">
        <p14:creationId xmlns:p14="http://schemas.microsoft.com/office/powerpoint/2010/main" val="129835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14-15B</a:t>
            </a:r>
            <a:endParaRPr lang="en-US" dirty="0"/>
          </a:p>
        </p:txBody>
      </p:sp>
      <p:pic>
        <p:nvPicPr>
          <p:cNvPr id="4" name="Content Placeholder 3"/>
          <p:cNvPicPr>
            <a:picLocks noGrp="1" noChangeAspect="1"/>
          </p:cNvPicPr>
          <p:nvPr>
            <p:ph idx="1"/>
          </p:nvPr>
        </p:nvPicPr>
        <p:blipFill>
          <a:blip r:embed="rId2"/>
          <a:stretch>
            <a:fillRect/>
          </a:stretch>
        </p:blipFill>
        <p:spPr>
          <a:xfrm>
            <a:off x="2701636" y="1959204"/>
            <a:ext cx="5089421" cy="3976460"/>
          </a:xfrm>
          <a:prstGeom prst="rect">
            <a:avLst/>
          </a:prstGeom>
        </p:spPr>
      </p:pic>
    </p:spTree>
    <p:extLst>
      <p:ext uri="{BB962C8B-B14F-4D97-AF65-F5344CB8AC3E}">
        <p14:creationId xmlns:p14="http://schemas.microsoft.com/office/powerpoint/2010/main" val="404620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 14-15B</a:t>
            </a:r>
            <a:endParaRPr lang="en-US" dirty="0"/>
          </a:p>
        </p:txBody>
      </p:sp>
      <p:sp>
        <p:nvSpPr>
          <p:cNvPr id="3" name="Content Placeholder 2"/>
          <p:cNvSpPr>
            <a:spLocks noGrp="1"/>
          </p:cNvSpPr>
          <p:nvPr>
            <p:ph idx="1"/>
          </p:nvPr>
        </p:nvSpPr>
        <p:spPr/>
        <p:txBody>
          <a:bodyPr/>
          <a:lstStyle/>
          <a:p>
            <a:r>
              <a:rPr lang="en-US" dirty="0" smtClean="0"/>
              <a:t>These feed off each other in ways.</a:t>
            </a:r>
          </a:p>
          <a:p>
            <a:r>
              <a:rPr lang="en-US" dirty="0" smtClean="0"/>
              <a:t>As long as you understand the inverter 15a and 15b are pretty easy to get.</a:t>
            </a:r>
          </a:p>
          <a:p>
            <a:pPr marL="0" indent="0">
              <a:buNone/>
            </a:pPr>
            <a:endParaRPr lang="en-US" dirty="0"/>
          </a:p>
        </p:txBody>
      </p:sp>
    </p:spTree>
    <p:extLst>
      <p:ext uri="{BB962C8B-B14F-4D97-AF65-F5344CB8AC3E}">
        <p14:creationId xmlns:p14="http://schemas.microsoft.com/office/powerpoint/2010/main" val="252237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for Lab C</a:t>
            </a:r>
            <a:endParaRPr lang="en-US" dirty="0"/>
          </a:p>
        </p:txBody>
      </p:sp>
      <p:sp>
        <p:nvSpPr>
          <p:cNvPr id="3" name="Content Placeholder 2"/>
          <p:cNvSpPr>
            <a:spLocks noGrp="1"/>
          </p:cNvSpPr>
          <p:nvPr>
            <p:ph idx="1"/>
          </p:nvPr>
        </p:nvSpPr>
        <p:spPr/>
        <p:txBody>
          <a:bodyPr/>
          <a:lstStyle/>
          <a:p>
            <a:r>
              <a:rPr lang="en-US" dirty="0" smtClean="0"/>
              <a:t>Doing these lab really help me understand more in depth how to come with circuits from looking at an equation. I learned how to figure out the equation by looking at the multiplication as and gates and addition as or gates. Learning this I feel will drastically help my understanding of the digital side out and equation and how to build it.</a:t>
            </a:r>
            <a:endParaRPr lang="en-US" dirty="0"/>
          </a:p>
        </p:txBody>
      </p:sp>
    </p:spTree>
    <p:extLst>
      <p:ext uri="{BB962C8B-B14F-4D97-AF65-F5344CB8AC3E}">
        <p14:creationId xmlns:p14="http://schemas.microsoft.com/office/powerpoint/2010/main" val="391556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D</a:t>
            </a:r>
            <a:endParaRPr lang="en-US" dirty="0"/>
          </a:p>
        </p:txBody>
      </p:sp>
      <p:sp>
        <p:nvSpPr>
          <p:cNvPr id="3" name="Content Placeholder 2"/>
          <p:cNvSpPr>
            <a:spLocks noGrp="1"/>
          </p:cNvSpPr>
          <p:nvPr>
            <p:ph idx="1"/>
          </p:nvPr>
        </p:nvSpPr>
        <p:spPr/>
        <p:txBody>
          <a:bodyPr/>
          <a:lstStyle/>
          <a:p>
            <a:r>
              <a:rPr lang="en-US" dirty="0" smtClean="0"/>
              <a:t>Simulate and build jk flip flop</a:t>
            </a:r>
            <a:endParaRPr lang="en-US" dirty="0"/>
          </a:p>
        </p:txBody>
      </p:sp>
    </p:spTree>
    <p:extLst>
      <p:ext uri="{BB962C8B-B14F-4D97-AF65-F5344CB8AC3E}">
        <p14:creationId xmlns:p14="http://schemas.microsoft.com/office/powerpoint/2010/main" val="222961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74la73</a:t>
            </a:r>
          </a:p>
          <a:p>
            <a:r>
              <a:rPr lang="en-US" dirty="0" smtClean="0"/>
              <a:t>Tektronix TDS 220</a:t>
            </a:r>
          </a:p>
          <a:p>
            <a:r>
              <a:rPr lang="en-US" dirty="0" smtClean="0"/>
              <a:t>RSR HY1802D</a:t>
            </a:r>
          </a:p>
          <a:p>
            <a:r>
              <a:rPr lang="en-US" dirty="0" smtClean="0"/>
              <a:t>Gw instek GDM-8245</a:t>
            </a:r>
          </a:p>
          <a:p>
            <a:r>
              <a:rPr lang="en-US" dirty="0" smtClean="0"/>
              <a:t>GW instek GFG-8210</a:t>
            </a:r>
            <a:endParaRPr lang="en-US" dirty="0"/>
          </a:p>
        </p:txBody>
      </p:sp>
    </p:spTree>
    <p:extLst>
      <p:ext uri="{BB962C8B-B14F-4D97-AF65-F5344CB8AC3E}">
        <p14:creationId xmlns:p14="http://schemas.microsoft.com/office/powerpoint/2010/main" val="186106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58961" y="2201718"/>
            <a:ext cx="7519998" cy="3598863"/>
          </a:xfrm>
          <a:prstGeom prst="rect">
            <a:avLst/>
          </a:prstGeom>
        </p:spPr>
      </p:pic>
      <p:pic>
        <p:nvPicPr>
          <p:cNvPr id="5" name="Picture 4"/>
          <p:cNvPicPr>
            <a:picLocks noChangeAspect="1"/>
          </p:cNvPicPr>
          <p:nvPr/>
        </p:nvPicPr>
        <p:blipFill>
          <a:blip r:embed="rId3"/>
          <a:stretch>
            <a:fillRect/>
          </a:stretch>
        </p:blipFill>
        <p:spPr>
          <a:xfrm>
            <a:off x="7678959" y="2419927"/>
            <a:ext cx="4410566" cy="3956771"/>
          </a:xfrm>
          <a:prstGeom prst="rect">
            <a:avLst/>
          </a:prstGeom>
        </p:spPr>
      </p:pic>
    </p:spTree>
    <p:extLst>
      <p:ext uri="{BB962C8B-B14F-4D97-AF65-F5344CB8AC3E}">
        <p14:creationId xmlns:p14="http://schemas.microsoft.com/office/powerpoint/2010/main" val="3891843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Simulation was not to hard to build due to it being in to the book.</a:t>
            </a:r>
          </a:p>
          <a:p>
            <a:r>
              <a:rPr lang="en-US" dirty="0" smtClean="0"/>
              <a:t>I did have a bit of trouble figuring out whether the clear needed a high or low signal to get it to operate properly.</a:t>
            </a:r>
          </a:p>
          <a:p>
            <a:r>
              <a:rPr lang="en-US" dirty="0" smtClean="0"/>
              <a:t>Building it we had everything hooked up properly except the ch.2 had a 10 times multiplier on it so we sat trouble shooting it for 20 minutes before we figured what it was.</a:t>
            </a:r>
          </a:p>
          <a:p>
            <a:r>
              <a:rPr lang="en-US" dirty="0" smtClean="0"/>
              <a:t>Learning how to use the scope was very helpful also. This allowed me to be able to figure out about the 10 times multiplier on ch2.</a:t>
            </a:r>
          </a:p>
        </p:txBody>
      </p:sp>
    </p:spTree>
    <p:extLst>
      <p:ext uri="{BB962C8B-B14F-4D97-AF65-F5344CB8AC3E}">
        <p14:creationId xmlns:p14="http://schemas.microsoft.com/office/powerpoint/2010/main" val="86922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List</a:t>
            </a:r>
            <a:endParaRPr lang="en-US" dirty="0"/>
          </a:p>
        </p:txBody>
      </p:sp>
      <p:sp>
        <p:nvSpPr>
          <p:cNvPr id="3" name="Content Placeholder 2"/>
          <p:cNvSpPr>
            <a:spLocks noGrp="1"/>
          </p:cNvSpPr>
          <p:nvPr>
            <p:ph idx="1"/>
          </p:nvPr>
        </p:nvSpPr>
        <p:spPr/>
        <p:txBody>
          <a:bodyPr/>
          <a:lstStyle/>
          <a:p>
            <a:r>
              <a:rPr lang="en-US" dirty="0" smtClean="0"/>
              <a:t>And Gate:74LS08</a:t>
            </a:r>
          </a:p>
          <a:p>
            <a:r>
              <a:rPr lang="en-US" dirty="0" smtClean="0"/>
              <a:t>Or Gate: 74LS32</a:t>
            </a:r>
          </a:p>
          <a:p>
            <a:r>
              <a:rPr lang="en-US" dirty="0" smtClean="0"/>
              <a:t>Nand Gate: 74LS00</a:t>
            </a:r>
          </a:p>
          <a:p>
            <a:r>
              <a:rPr lang="en-US" dirty="0" smtClean="0"/>
              <a:t>Nor Gate:74LS02</a:t>
            </a:r>
          </a:p>
          <a:p>
            <a:r>
              <a:rPr lang="en-US" dirty="0" smtClean="0"/>
              <a:t>DC Power Supply :RSR HY1802D</a:t>
            </a:r>
          </a:p>
          <a:p>
            <a:r>
              <a:rPr lang="en-US" dirty="0" smtClean="0"/>
              <a:t>Voltmeter: GW Instek GDM-8245</a:t>
            </a:r>
          </a:p>
          <a:p>
            <a:r>
              <a:rPr lang="en-US" dirty="0" smtClean="0"/>
              <a:t>Bench 7</a:t>
            </a:r>
            <a:endParaRPr lang="en-US" dirty="0"/>
          </a:p>
        </p:txBody>
      </p:sp>
    </p:spTree>
    <p:extLst>
      <p:ext uri="{BB962C8B-B14F-4D97-AF65-F5344CB8AC3E}">
        <p14:creationId xmlns:p14="http://schemas.microsoft.com/office/powerpoint/2010/main" val="2132433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1 </a:t>
            </a:r>
            <a:endParaRPr lang="en-US" dirty="0"/>
          </a:p>
        </p:txBody>
      </p:sp>
      <p:sp>
        <p:nvSpPr>
          <p:cNvPr id="3" name="Content Placeholder 2"/>
          <p:cNvSpPr>
            <a:spLocks noGrp="1"/>
          </p:cNvSpPr>
          <p:nvPr>
            <p:ph idx="1"/>
          </p:nvPr>
        </p:nvSpPr>
        <p:spPr/>
        <p:txBody>
          <a:bodyPr/>
          <a:lstStyle/>
          <a:p>
            <a:r>
              <a:rPr lang="en-US" dirty="0" smtClean="0"/>
              <a:t>Charecterizing the D flip flop</a:t>
            </a:r>
            <a:endParaRPr lang="en-US" dirty="0"/>
          </a:p>
        </p:txBody>
      </p:sp>
    </p:spTree>
    <p:extLst>
      <p:ext uri="{BB962C8B-B14F-4D97-AF65-F5344CB8AC3E}">
        <p14:creationId xmlns:p14="http://schemas.microsoft.com/office/powerpoint/2010/main" val="286628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88587" y="2393591"/>
            <a:ext cx="6598801" cy="3485281"/>
          </a:xfrm>
          <a:prstGeom prst="rect">
            <a:avLst/>
          </a:prstGeom>
          <a:noFill/>
          <a:ln>
            <a:noFill/>
          </a:ln>
        </p:spPr>
      </p:pic>
    </p:spTree>
    <p:extLst>
      <p:ext uri="{BB962C8B-B14F-4D97-AF65-F5344CB8AC3E}">
        <p14:creationId xmlns:p14="http://schemas.microsoft.com/office/powerpoint/2010/main" val="351872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74LS74</a:t>
            </a:r>
          </a:p>
          <a:p>
            <a:r>
              <a:rPr lang="en-US" dirty="0" smtClean="0"/>
              <a:t>74LS08</a:t>
            </a:r>
          </a:p>
          <a:p>
            <a:r>
              <a:rPr lang="en-US" dirty="0" smtClean="0"/>
              <a:t>74LS04</a:t>
            </a:r>
          </a:p>
          <a:p>
            <a:r>
              <a:rPr lang="en-US" dirty="0" smtClean="0"/>
              <a:t>RSR HY1802D</a:t>
            </a:r>
            <a:endParaRPr lang="en-US" dirty="0"/>
          </a:p>
        </p:txBody>
      </p:sp>
    </p:spTree>
    <p:extLst>
      <p:ext uri="{BB962C8B-B14F-4D97-AF65-F5344CB8AC3E}">
        <p14:creationId xmlns:p14="http://schemas.microsoft.com/office/powerpoint/2010/main" val="142327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329002" y="2336800"/>
            <a:ext cx="6316497" cy="3598863"/>
          </a:xfrm>
          <a:prstGeom prst="rect">
            <a:avLst/>
          </a:prstGeom>
        </p:spPr>
      </p:pic>
    </p:spTree>
    <p:extLst>
      <p:ext uri="{BB962C8B-B14F-4D97-AF65-F5344CB8AC3E}">
        <p14:creationId xmlns:p14="http://schemas.microsoft.com/office/powerpoint/2010/main" val="298143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This lab reminded of a lab we did in the last part of this class.</a:t>
            </a:r>
          </a:p>
          <a:p>
            <a:endParaRPr lang="en-US" dirty="0"/>
          </a:p>
        </p:txBody>
      </p:sp>
    </p:spTree>
    <p:extLst>
      <p:ext uri="{BB962C8B-B14F-4D97-AF65-F5344CB8AC3E}">
        <p14:creationId xmlns:p14="http://schemas.microsoft.com/office/powerpoint/2010/main" val="197919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doing both the3 </a:t>
            </a:r>
            <a:r>
              <a:rPr lang="en-US" dirty="0" err="1" smtClean="0"/>
              <a:t>multisim</a:t>
            </a:r>
            <a:r>
              <a:rPr lang="en-US" dirty="0" smtClean="0"/>
              <a:t> and building this flip flop it helped me realize exactly what it does.</a:t>
            </a:r>
          </a:p>
          <a:p>
            <a:r>
              <a:rPr lang="en-US" dirty="0" smtClean="0"/>
              <a:t>When running wire if you do separate color wires for each pin in and out it’s a lot easier to debug.</a:t>
            </a:r>
            <a:endParaRPr lang="en-US" dirty="0"/>
          </a:p>
        </p:txBody>
      </p:sp>
    </p:spTree>
    <p:extLst>
      <p:ext uri="{BB962C8B-B14F-4D97-AF65-F5344CB8AC3E}">
        <p14:creationId xmlns:p14="http://schemas.microsoft.com/office/powerpoint/2010/main" val="1972490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a:t>
            </a:r>
            <a:endParaRPr lang="en-US" dirty="0"/>
          </a:p>
        </p:txBody>
      </p:sp>
      <p:sp>
        <p:nvSpPr>
          <p:cNvPr id="3" name="Content Placeholder 2"/>
          <p:cNvSpPr>
            <a:spLocks noGrp="1"/>
          </p:cNvSpPr>
          <p:nvPr>
            <p:ph idx="1"/>
          </p:nvPr>
        </p:nvSpPr>
        <p:spPr/>
        <p:txBody>
          <a:bodyPr/>
          <a:lstStyle/>
          <a:p>
            <a:r>
              <a:rPr lang="en-US" dirty="0" smtClean="0"/>
              <a:t>Charectrerizing jk flip flop</a:t>
            </a:r>
            <a:endParaRPr lang="en-US" dirty="0"/>
          </a:p>
        </p:txBody>
      </p:sp>
    </p:spTree>
    <p:extLst>
      <p:ext uri="{BB962C8B-B14F-4D97-AF65-F5344CB8AC3E}">
        <p14:creationId xmlns:p14="http://schemas.microsoft.com/office/powerpoint/2010/main" val="306868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556471" y="2274455"/>
            <a:ext cx="6018398" cy="3598863"/>
          </a:xfrm>
          <a:prstGeom prst="rect">
            <a:avLst/>
          </a:prstGeom>
        </p:spPr>
      </p:pic>
      <p:pic>
        <p:nvPicPr>
          <p:cNvPr id="5" name="Picture 4"/>
          <p:cNvPicPr>
            <a:picLocks noChangeAspect="1"/>
          </p:cNvPicPr>
          <p:nvPr/>
        </p:nvPicPr>
        <p:blipFill>
          <a:blip r:embed="rId3"/>
          <a:stretch>
            <a:fillRect/>
          </a:stretch>
        </p:blipFill>
        <p:spPr>
          <a:xfrm>
            <a:off x="6792719" y="2691245"/>
            <a:ext cx="5291041" cy="3716915"/>
          </a:xfrm>
          <a:prstGeom prst="rect">
            <a:avLst/>
          </a:prstGeom>
        </p:spPr>
      </p:pic>
    </p:spTree>
    <p:extLst>
      <p:ext uri="{BB962C8B-B14F-4D97-AF65-F5344CB8AC3E}">
        <p14:creationId xmlns:p14="http://schemas.microsoft.com/office/powerpoint/2010/main" val="375227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diagram</a:t>
            </a:r>
            <a:endParaRPr lang="en-US" dirty="0"/>
          </a:p>
        </p:txBody>
      </p:sp>
      <p:pic>
        <p:nvPicPr>
          <p:cNvPr id="4" name="Content Placeholder 3"/>
          <p:cNvPicPr>
            <a:picLocks noGrp="1" noChangeAspect="1"/>
          </p:cNvPicPr>
          <p:nvPr>
            <p:ph idx="1"/>
          </p:nvPr>
        </p:nvPicPr>
        <p:blipFill>
          <a:blip r:embed="rId2"/>
          <a:stretch>
            <a:fillRect/>
          </a:stretch>
        </p:blipFill>
        <p:spPr>
          <a:xfrm>
            <a:off x="3454400" y="3255169"/>
            <a:ext cx="4067175" cy="1762125"/>
          </a:xfrm>
          <a:prstGeom prst="rect">
            <a:avLst/>
          </a:prstGeom>
        </p:spPr>
      </p:pic>
    </p:spTree>
    <p:extLst>
      <p:ext uri="{BB962C8B-B14F-4D97-AF65-F5344CB8AC3E}">
        <p14:creationId xmlns:p14="http://schemas.microsoft.com/office/powerpoint/2010/main" val="4015387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t>
            </a:r>
            <a:endParaRPr lang="en-US" dirty="0"/>
          </a:p>
        </p:txBody>
      </p:sp>
      <p:sp>
        <p:nvSpPr>
          <p:cNvPr id="3" name="Content Placeholder 2"/>
          <p:cNvSpPr>
            <a:spLocks noGrp="1"/>
          </p:cNvSpPr>
          <p:nvPr>
            <p:ph idx="1"/>
          </p:nvPr>
        </p:nvSpPr>
        <p:spPr/>
        <p:txBody>
          <a:bodyPr/>
          <a:lstStyle/>
          <a:p>
            <a:r>
              <a:rPr lang="en-US" dirty="0" smtClean="0"/>
              <a:t>When J is low and K is low and the clock is high the result is no change. So when they are both low the result will remain the same.</a:t>
            </a:r>
          </a:p>
          <a:p>
            <a:r>
              <a:rPr lang="en-US" dirty="0" smtClean="0"/>
              <a:t>When j is high and k is low and have a positive clock the result will be a high output</a:t>
            </a:r>
          </a:p>
          <a:p>
            <a:r>
              <a:rPr lang="en-US" dirty="0" smtClean="0"/>
              <a:t>When j is low and k is high and have a positive going clock the result will be a low reading.</a:t>
            </a:r>
          </a:p>
          <a:p>
            <a:r>
              <a:rPr lang="en-US" dirty="0" smtClean="0"/>
              <a:t>When both j and k are high you will toggle. So it will be the opposite of what the reading was previously to this happening.</a:t>
            </a:r>
          </a:p>
        </p:txBody>
      </p:sp>
    </p:spTree>
    <p:extLst>
      <p:ext uri="{BB962C8B-B14F-4D97-AF65-F5344CB8AC3E}">
        <p14:creationId xmlns:p14="http://schemas.microsoft.com/office/powerpoint/2010/main" val="41148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109415"/>
              </p:ext>
            </p:extLst>
          </p:nvPr>
        </p:nvGraphicFramePr>
        <p:xfrm>
          <a:off x="256869" y="2066638"/>
          <a:ext cx="1775438" cy="3584292"/>
        </p:xfrm>
        <a:graphic>
          <a:graphicData uri="http://schemas.openxmlformats.org/drawingml/2006/table">
            <a:tbl>
              <a:tblPr>
                <a:tableStyleId>{5C22544A-7EE6-4342-B048-85BDC9FD1C3A}</a:tableStyleId>
              </a:tblPr>
              <a:tblGrid>
                <a:gridCol w="463853"/>
                <a:gridCol w="463853"/>
                <a:gridCol w="463853"/>
                <a:gridCol w="383879"/>
              </a:tblGrid>
              <a:tr h="119962">
                <a:tc>
                  <a:txBody>
                    <a:bodyPr/>
                    <a:lstStyle/>
                    <a:p>
                      <a:pPr algn="l" fontAlgn="b"/>
                      <a:r>
                        <a:rPr lang="en-US" sz="700" u="none" strike="noStrike" dirty="0">
                          <a:effectLst/>
                        </a:rPr>
                        <a:t>A</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B</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Output</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87144">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74LS00N</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Nand Gate</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r>
                        <a:rPr lang="en-US" sz="700" u="none" strike="noStrike" dirty="0">
                          <a:effectLst/>
                        </a:rPr>
                        <a:t>A</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B</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Output</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0">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74LS32D</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Or Gate</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r>
                        <a:rPr lang="en-US" sz="700" u="none" strike="noStrike" dirty="0">
                          <a:effectLst/>
                        </a:rPr>
                        <a:t>A</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B</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Output</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74ls02N</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Nor Gate</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r>
                        <a:rPr lang="en-US" sz="700" u="none" strike="noStrike" dirty="0">
                          <a:effectLst/>
                        </a:rPr>
                        <a:t>A</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B</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r>
                        <a:rPr lang="en-US" sz="700" u="none" strike="noStrike" dirty="0">
                          <a:effectLst/>
                        </a:rPr>
                        <a:t>Output</a:t>
                      </a:r>
                      <a:endParaRPr lang="en-US" sz="700" b="1" i="0" u="none" strike="noStrike" dirty="0">
                        <a:solidFill>
                          <a:srgbClr val="FFFFFF"/>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r h="119962">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998" marR="5998" marT="5998" marB="0" anchor="b"/>
                </a:tc>
              </a:tr>
            </a:tbl>
          </a:graphicData>
        </a:graphic>
      </p:graphicFrame>
    </p:spTree>
    <p:extLst>
      <p:ext uri="{BB962C8B-B14F-4D97-AF65-F5344CB8AC3E}">
        <p14:creationId xmlns:p14="http://schemas.microsoft.com/office/powerpoint/2010/main" val="741045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74ls76</a:t>
            </a:r>
          </a:p>
          <a:p>
            <a:r>
              <a:rPr lang="en-US" dirty="0" smtClean="0"/>
              <a:t>Logic analyzer</a:t>
            </a:r>
          </a:p>
          <a:p>
            <a:r>
              <a:rPr lang="en-US" dirty="0" smtClean="0"/>
              <a:t>scope</a:t>
            </a:r>
          </a:p>
          <a:p>
            <a:endParaRPr lang="en-US" dirty="0"/>
          </a:p>
        </p:txBody>
      </p:sp>
    </p:spTree>
    <p:extLst>
      <p:ext uri="{BB962C8B-B14F-4D97-AF65-F5344CB8AC3E}">
        <p14:creationId xmlns:p14="http://schemas.microsoft.com/office/powerpoint/2010/main" val="2652646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a:t>
            </a:r>
            <a:endParaRPr lang="en-US" dirty="0"/>
          </a:p>
        </p:txBody>
      </p:sp>
      <p:sp>
        <p:nvSpPr>
          <p:cNvPr id="3" name="Content Placeholder 2"/>
          <p:cNvSpPr>
            <a:spLocks noGrp="1"/>
          </p:cNvSpPr>
          <p:nvPr>
            <p:ph idx="1"/>
          </p:nvPr>
        </p:nvSpPr>
        <p:spPr/>
        <p:txBody>
          <a:bodyPr/>
          <a:lstStyle/>
          <a:p>
            <a:pPr marL="0" indent="0">
              <a:buNone/>
            </a:pPr>
            <a:r>
              <a:rPr lang="en-US" dirty="0" smtClean="0"/>
              <a:t>SR Flip flop</a:t>
            </a:r>
            <a:endParaRPr lang="en-US" dirty="0"/>
          </a:p>
        </p:txBody>
      </p:sp>
    </p:spTree>
    <p:extLst>
      <p:ext uri="{BB962C8B-B14F-4D97-AF65-F5344CB8AC3E}">
        <p14:creationId xmlns:p14="http://schemas.microsoft.com/office/powerpoint/2010/main" val="334698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64396" y="2753592"/>
            <a:ext cx="4940950" cy="1471866"/>
          </a:xfrm>
          <a:prstGeom prst="rect">
            <a:avLst/>
          </a:prstGeom>
        </p:spPr>
      </p:pic>
      <p:pic>
        <p:nvPicPr>
          <p:cNvPr id="5" name="Picture 4"/>
          <p:cNvPicPr>
            <a:picLocks noChangeAspect="1"/>
          </p:cNvPicPr>
          <p:nvPr/>
        </p:nvPicPr>
        <p:blipFill>
          <a:blip r:embed="rId3"/>
          <a:stretch>
            <a:fillRect/>
          </a:stretch>
        </p:blipFill>
        <p:spPr>
          <a:xfrm>
            <a:off x="7112745" y="2535382"/>
            <a:ext cx="3661329" cy="2123209"/>
          </a:xfrm>
          <a:prstGeom prst="rect">
            <a:avLst/>
          </a:prstGeom>
        </p:spPr>
      </p:pic>
    </p:spTree>
    <p:extLst>
      <p:ext uri="{BB962C8B-B14F-4D97-AF65-F5344CB8AC3E}">
        <p14:creationId xmlns:p14="http://schemas.microsoft.com/office/powerpoint/2010/main" val="3725463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S-R Flip Flop</a:t>
            </a:r>
            <a:endParaRPr lang="en-US" dirty="0"/>
          </a:p>
        </p:txBody>
      </p:sp>
    </p:spTree>
    <p:extLst>
      <p:ext uri="{BB962C8B-B14F-4D97-AF65-F5344CB8AC3E}">
        <p14:creationId xmlns:p14="http://schemas.microsoft.com/office/powerpoint/2010/main" val="166866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t>
            </a:r>
            <a:endParaRPr lang="en-US" dirty="0"/>
          </a:p>
        </p:txBody>
      </p:sp>
      <p:pic>
        <p:nvPicPr>
          <p:cNvPr id="4" name="Content Placeholder 3"/>
          <p:cNvPicPr>
            <a:picLocks noGrp="1" noChangeAspect="1"/>
          </p:cNvPicPr>
          <p:nvPr>
            <p:ph idx="1"/>
          </p:nvPr>
        </p:nvPicPr>
        <p:blipFill>
          <a:blip r:embed="rId2"/>
          <a:stretch>
            <a:fillRect/>
          </a:stretch>
        </p:blipFill>
        <p:spPr>
          <a:xfrm>
            <a:off x="2539263" y="2347695"/>
            <a:ext cx="5895975" cy="3057525"/>
          </a:xfrm>
          <a:prstGeom prst="rect">
            <a:avLst/>
          </a:prstGeom>
        </p:spPr>
      </p:pic>
    </p:spTree>
    <p:extLst>
      <p:ext uri="{BB962C8B-B14F-4D97-AF65-F5344CB8AC3E}">
        <p14:creationId xmlns:p14="http://schemas.microsoft.com/office/powerpoint/2010/main" val="3975854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When S and R are low like the </a:t>
            </a:r>
            <a:r>
              <a:rPr lang="en-US" dirty="0" err="1" smtClean="0"/>
              <a:t>jk</a:t>
            </a:r>
            <a:r>
              <a:rPr lang="en-US" dirty="0" smtClean="0"/>
              <a:t> flip flop there is no change in the output.</a:t>
            </a:r>
          </a:p>
          <a:p>
            <a:r>
              <a:rPr lang="en-US" dirty="0" smtClean="0"/>
              <a:t>When S is high and R is low the result is high </a:t>
            </a:r>
          </a:p>
          <a:p>
            <a:r>
              <a:rPr lang="en-US" dirty="0" smtClean="0"/>
              <a:t>The s is low and r is high the result is a low signal</a:t>
            </a:r>
          </a:p>
          <a:p>
            <a:r>
              <a:rPr lang="en-US" dirty="0" smtClean="0"/>
              <a:t>When they are both high it results in a ambiguous outcome.</a:t>
            </a:r>
            <a:endParaRPr lang="en-US" dirty="0"/>
          </a:p>
        </p:txBody>
      </p:sp>
    </p:spTree>
    <p:extLst>
      <p:ext uri="{BB962C8B-B14F-4D97-AF65-F5344CB8AC3E}">
        <p14:creationId xmlns:p14="http://schemas.microsoft.com/office/powerpoint/2010/main" val="221430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a:t>
            </a:r>
            <a:endParaRPr lang="en-US" dirty="0"/>
          </a:p>
        </p:txBody>
      </p:sp>
      <p:sp>
        <p:nvSpPr>
          <p:cNvPr id="3" name="Content Placeholder 2"/>
          <p:cNvSpPr>
            <a:spLocks noGrp="1"/>
          </p:cNvSpPr>
          <p:nvPr>
            <p:ph idx="1"/>
          </p:nvPr>
        </p:nvSpPr>
        <p:spPr/>
        <p:txBody>
          <a:bodyPr/>
          <a:lstStyle/>
          <a:p>
            <a:r>
              <a:rPr lang="en-US" dirty="0" err="1" smtClean="0"/>
              <a:t>Nand</a:t>
            </a:r>
            <a:r>
              <a:rPr lang="en-US" dirty="0" smtClean="0"/>
              <a:t> gate latch</a:t>
            </a:r>
            <a:endParaRPr lang="en-US" dirty="0"/>
          </a:p>
        </p:txBody>
      </p:sp>
    </p:spTree>
    <p:extLst>
      <p:ext uri="{BB962C8B-B14F-4D97-AF65-F5344CB8AC3E}">
        <p14:creationId xmlns:p14="http://schemas.microsoft.com/office/powerpoint/2010/main" val="2487992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14165" y="2136728"/>
            <a:ext cx="4504743" cy="2313149"/>
          </a:xfrm>
          <a:prstGeom prst="rect">
            <a:avLst/>
          </a:prstGeom>
        </p:spPr>
      </p:pic>
      <p:pic>
        <p:nvPicPr>
          <p:cNvPr id="5" name="Picture 4"/>
          <p:cNvPicPr>
            <a:picLocks noChangeAspect="1"/>
          </p:cNvPicPr>
          <p:nvPr/>
        </p:nvPicPr>
        <p:blipFill>
          <a:blip r:embed="rId3"/>
          <a:stretch>
            <a:fillRect/>
          </a:stretch>
        </p:blipFill>
        <p:spPr>
          <a:xfrm>
            <a:off x="6506873" y="2254827"/>
            <a:ext cx="3260489" cy="1871662"/>
          </a:xfrm>
          <a:prstGeom prst="rect">
            <a:avLst/>
          </a:prstGeom>
        </p:spPr>
      </p:pic>
      <p:pic>
        <p:nvPicPr>
          <p:cNvPr id="6" name="Picture 5"/>
          <p:cNvPicPr>
            <a:picLocks noChangeAspect="1"/>
          </p:cNvPicPr>
          <p:nvPr/>
        </p:nvPicPr>
        <p:blipFill>
          <a:blip r:embed="rId4"/>
          <a:stretch>
            <a:fillRect/>
          </a:stretch>
        </p:blipFill>
        <p:spPr>
          <a:xfrm>
            <a:off x="6703776" y="4449877"/>
            <a:ext cx="3063586" cy="1542213"/>
          </a:xfrm>
          <a:prstGeom prst="rect">
            <a:avLst/>
          </a:prstGeom>
        </p:spPr>
      </p:pic>
      <p:pic>
        <p:nvPicPr>
          <p:cNvPr id="7" name="Picture 6"/>
          <p:cNvPicPr>
            <a:picLocks noChangeAspect="1"/>
          </p:cNvPicPr>
          <p:nvPr/>
        </p:nvPicPr>
        <p:blipFill>
          <a:blip r:embed="rId5"/>
          <a:stretch>
            <a:fillRect/>
          </a:stretch>
        </p:blipFill>
        <p:spPr>
          <a:xfrm>
            <a:off x="2074104" y="4449877"/>
            <a:ext cx="3838324" cy="1970948"/>
          </a:xfrm>
          <a:prstGeom prst="rect">
            <a:avLst/>
          </a:prstGeom>
        </p:spPr>
      </p:pic>
    </p:spTree>
    <p:extLst>
      <p:ext uri="{BB962C8B-B14F-4D97-AF65-F5344CB8AC3E}">
        <p14:creationId xmlns:p14="http://schemas.microsoft.com/office/powerpoint/2010/main" val="53591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When the set is low and the reset is set to high the Q output will be high </a:t>
            </a:r>
            <a:r>
              <a:rPr lang="en-US" dirty="0" err="1" smtClean="0"/>
              <a:t>nad</a:t>
            </a:r>
            <a:r>
              <a:rPr lang="en-US" dirty="0" smtClean="0"/>
              <a:t> the q not output will be low</a:t>
            </a:r>
          </a:p>
          <a:p>
            <a:r>
              <a:rPr lang="en-US" dirty="0" smtClean="0"/>
              <a:t>The q and q not are inverses of each other.</a:t>
            </a:r>
            <a:endParaRPr lang="en-US" dirty="0"/>
          </a:p>
        </p:txBody>
      </p:sp>
    </p:spTree>
    <p:extLst>
      <p:ext uri="{BB962C8B-B14F-4D97-AF65-F5344CB8AC3E}">
        <p14:creationId xmlns:p14="http://schemas.microsoft.com/office/powerpoint/2010/main" val="2069014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74ls00</a:t>
            </a:r>
          </a:p>
        </p:txBody>
      </p:sp>
    </p:spTree>
    <p:extLst>
      <p:ext uri="{BB962C8B-B14F-4D97-AF65-F5344CB8AC3E}">
        <p14:creationId xmlns:p14="http://schemas.microsoft.com/office/powerpoint/2010/main" val="189988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When doing the lab I learned that using the 74ls04 inverter that it is input then output then input again. So in other words every other pin is and input.</a:t>
            </a:r>
          </a:p>
          <a:p>
            <a:r>
              <a:rPr lang="en-US" dirty="0" smtClean="0"/>
              <a:t>While doing the multisim I realized that the parts I used in the program needed to match the parts we have available in the lab</a:t>
            </a:r>
            <a:endParaRPr lang="en-US" dirty="0"/>
          </a:p>
        </p:txBody>
      </p:sp>
    </p:spTree>
    <p:extLst>
      <p:ext uri="{BB962C8B-B14F-4D97-AF65-F5344CB8AC3E}">
        <p14:creationId xmlns:p14="http://schemas.microsoft.com/office/powerpoint/2010/main" val="2473163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a:t>
            </a:r>
            <a:endParaRPr lang="en-US" dirty="0"/>
          </a:p>
        </p:txBody>
      </p:sp>
      <p:sp>
        <p:nvSpPr>
          <p:cNvPr id="3" name="Content Placeholder 2"/>
          <p:cNvSpPr>
            <a:spLocks noGrp="1"/>
          </p:cNvSpPr>
          <p:nvPr>
            <p:ph idx="1"/>
          </p:nvPr>
        </p:nvSpPr>
        <p:spPr/>
        <p:txBody>
          <a:bodyPr/>
          <a:lstStyle/>
          <a:p>
            <a:r>
              <a:rPr lang="en-US" dirty="0" smtClean="0"/>
              <a:t>2’s compliment</a:t>
            </a:r>
            <a:endParaRPr lang="en-US" dirty="0"/>
          </a:p>
        </p:txBody>
      </p:sp>
    </p:spTree>
    <p:extLst>
      <p:ext uri="{BB962C8B-B14F-4D97-AF65-F5344CB8AC3E}">
        <p14:creationId xmlns:p14="http://schemas.microsoft.com/office/powerpoint/2010/main" val="2049990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07489" y="2098963"/>
            <a:ext cx="5926596" cy="3057381"/>
          </a:xfrm>
          <a:prstGeom prst="rect">
            <a:avLst/>
          </a:prstGeom>
        </p:spPr>
      </p:pic>
      <p:pic>
        <p:nvPicPr>
          <p:cNvPr id="7" name="Picture 6"/>
          <p:cNvPicPr>
            <a:picLocks noChangeAspect="1"/>
          </p:cNvPicPr>
          <p:nvPr/>
        </p:nvPicPr>
        <p:blipFill>
          <a:blip r:embed="rId3"/>
          <a:stretch>
            <a:fillRect/>
          </a:stretch>
        </p:blipFill>
        <p:spPr>
          <a:xfrm>
            <a:off x="5437317" y="3640089"/>
            <a:ext cx="5878383" cy="3032509"/>
          </a:xfrm>
          <a:prstGeom prst="rect">
            <a:avLst/>
          </a:prstGeom>
        </p:spPr>
      </p:pic>
    </p:spTree>
    <p:extLst>
      <p:ext uri="{BB962C8B-B14F-4D97-AF65-F5344CB8AC3E}">
        <p14:creationId xmlns:p14="http://schemas.microsoft.com/office/powerpoint/2010/main" val="3707004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74LS04</a:t>
            </a:r>
          </a:p>
          <a:p>
            <a:r>
              <a:rPr lang="en-US" dirty="0" smtClean="0"/>
              <a:t>74LS283</a:t>
            </a:r>
          </a:p>
          <a:p>
            <a:r>
              <a:rPr lang="en-US" dirty="0" smtClean="0"/>
              <a:t>Multisim</a:t>
            </a:r>
            <a:endParaRPr lang="en-US" dirty="0"/>
          </a:p>
        </p:txBody>
      </p:sp>
    </p:spTree>
    <p:extLst>
      <p:ext uri="{BB962C8B-B14F-4D97-AF65-F5344CB8AC3E}">
        <p14:creationId xmlns:p14="http://schemas.microsoft.com/office/powerpoint/2010/main" val="3080305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a:t>
            </a:r>
            <a:endParaRPr lang="en-US" dirty="0"/>
          </a:p>
        </p:txBody>
      </p:sp>
      <p:sp>
        <p:nvSpPr>
          <p:cNvPr id="3" name="Content Placeholder 2"/>
          <p:cNvSpPr>
            <a:spLocks noGrp="1"/>
          </p:cNvSpPr>
          <p:nvPr>
            <p:ph idx="1"/>
          </p:nvPr>
        </p:nvSpPr>
        <p:spPr/>
        <p:txBody>
          <a:bodyPr/>
          <a:lstStyle/>
          <a:p>
            <a:r>
              <a:rPr lang="en-US" dirty="0" smtClean="0"/>
              <a:t>4 bit adder</a:t>
            </a:r>
            <a:endParaRPr lang="en-US" dirty="0"/>
          </a:p>
        </p:txBody>
      </p:sp>
    </p:spTree>
    <p:extLst>
      <p:ext uri="{BB962C8B-B14F-4D97-AF65-F5344CB8AC3E}">
        <p14:creationId xmlns:p14="http://schemas.microsoft.com/office/powerpoint/2010/main" val="3101562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7237" y="2164042"/>
            <a:ext cx="4267890" cy="3792404"/>
          </a:xfrm>
          <a:prstGeom prst="rect">
            <a:avLst/>
          </a:prstGeom>
        </p:spPr>
      </p:pic>
      <p:pic>
        <p:nvPicPr>
          <p:cNvPr id="5" name="Picture 4"/>
          <p:cNvPicPr>
            <a:picLocks noChangeAspect="1"/>
          </p:cNvPicPr>
          <p:nvPr/>
        </p:nvPicPr>
        <p:blipFill>
          <a:blip r:embed="rId3"/>
          <a:stretch>
            <a:fillRect/>
          </a:stretch>
        </p:blipFill>
        <p:spPr>
          <a:xfrm>
            <a:off x="4734807" y="1974273"/>
            <a:ext cx="5316536" cy="4724220"/>
          </a:xfrm>
          <a:prstGeom prst="rect">
            <a:avLst/>
          </a:prstGeom>
        </p:spPr>
      </p:pic>
    </p:spTree>
    <p:extLst>
      <p:ext uri="{BB962C8B-B14F-4D97-AF65-F5344CB8AC3E}">
        <p14:creationId xmlns:p14="http://schemas.microsoft.com/office/powerpoint/2010/main" val="3213051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a:t>
            </a:r>
            <a:endParaRPr lang="en-US" dirty="0"/>
          </a:p>
        </p:txBody>
      </p:sp>
      <p:pic>
        <p:nvPicPr>
          <p:cNvPr id="4" name="Content Placeholder 3"/>
          <p:cNvPicPr>
            <a:picLocks noGrp="1" noChangeAspect="1"/>
          </p:cNvPicPr>
          <p:nvPr>
            <p:ph idx="1"/>
          </p:nvPr>
        </p:nvPicPr>
        <p:blipFill>
          <a:blip r:embed="rId2"/>
          <a:stretch>
            <a:fillRect/>
          </a:stretch>
        </p:blipFill>
        <p:spPr>
          <a:xfrm>
            <a:off x="1297945" y="2336800"/>
            <a:ext cx="8380086" cy="3598863"/>
          </a:xfrm>
          <a:prstGeom prst="rect">
            <a:avLst/>
          </a:prstGeom>
        </p:spPr>
      </p:pic>
    </p:spTree>
    <p:extLst>
      <p:ext uri="{BB962C8B-B14F-4D97-AF65-F5344CB8AC3E}">
        <p14:creationId xmlns:p14="http://schemas.microsoft.com/office/powerpoint/2010/main" val="597325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74ls283</a:t>
            </a:r>
          </a:p>
          <a:p>
            <a:r>
              <a:rPr lang="en-US" dirty="0" smtClean="0"/>
              <a:t>74ls04</a:t>
            </a:r>
            <a:endParaRPr lang="en-US" dirty="0"/>
          </a:p>
        </p:txBody>
      </p:sp>
    </p:spTree>
    <p:extLst>
      <p:ext uri="{BB962C8B-B14F-4D97-AF65-F5344CB8AC3E}">
        <p14:creationId xmlns:p14="http://schemas.microsoft.com/office/powerpoint/2010/main" val="1124767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The first couple try’s in the simulation I couldn’t figure out how to get it to work properly. After careful trouble shooting, checking voltage input and outputs, I figured out that I had power flowing correctly. However, it  took me a couple more minutes to figure out that my that my inputs didn’t match my outputs. After fixing that problem I figured out that my circuit worked properly.</a:t>
            </a:r>
            <a:endParaRPr lang="en-US" dirty="0"/>
          </a:p>
        </p:txBody>
      </p:sp>
    </p:spTree>
    <p:extLst>
      <p:ext uri="{BB962C8B-B14F-4D97-AF65-F5344CB8AC3E}">
        <p14:creationId xmlns:p14="http://schemas.microsoft.com/office/powerpoint/2010/main" val="1747927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building this adder I realized a lot of the problems I encountered were silly little input mistakes.</a:t>
            </a:r>
          </a:p>
          <a:p>
            <a:endParaRPr lang="en-US" dirty="0"/>
          </a:p>
        </p:txBody>
      </p:sp>
    </p:spTree>
    <p:extLst>
      <p:ext uri="{BB962C8B-B14F-4D97-AF65-F5344CB8AC3E}">
        <p14:creationId xmlns:p14="http://schemas.microsoft.com/office/powerpoint/2010/main" val="1890251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7</a:t>
            </a:r>
            <a:endParaRPr lang="en-US" dirty="0"/>
          </a:p>
        </p:txBody>
      </p:sp>
      <p:sp>
        <p:nvSpPr>
          <p:cNvPr id="3" name="Content Placeholder 2"/>
          <p:cNvSpPr>
            <a:spLocks noGrp="1"/>
          </p:cNvSpPr>
          <p:nvPr>
            <p:ph idx="1"/>
          </p:nvPr>
        </p:nvSpPr>
        <p:spPr/>
        <p:txBody>
          <a:bodyPr/>
          <a:lstStyle/>
          <a:p>
            <a:r>
              <a:rPr lang="en-US" dirty="0" smtClean="0"/>
              <a:t>Adder </a:t>
            </a:r>
            <a:r>
              <a:rPr lang="en-US" dirty="0" err="1" smtClean="0"/>
              <a:t>Subtractor</a:t>
            </a:r>
            <a:endParaRPr lang="en-US" dirty="0"/>
          </a:p>
        </p:txBody>
      </p:sp>
    </p:spTree>
    <p:extLst>
      <p:ext uri="{BB962C8B-B14F-4D97-AF65-F5344CB8AC3E}">
        <p14:creationId xmlns:p14="http://schemas.microsoft.com/office/powerpoint/2010/main" val="89357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building the and, or, nand</a:t>
            </a:r>
            <a:r>
              <a:rPr lang="en-US" dirty="0"/>
              <a:t> </a:t>
            </a:r>
            <a:r>
              <a:rPr lang="en-US" dirty="0" smtClean="0"/>
              <a:t>and or gates </a:t>
            </a:r>
            <a:endParaRPr lang="en-US" dirty="0"/>
          </a:p>
        </p:txBody>
      </p:sp>
    </p:spTree>
    <p:extLst>
      <p:ext uri="{BB962C8B-B14F-4D97-AF65-F5344CB8AC3E}">
        <p14:creationId xmlns:p14="http://schemas.microsoft.com/office/powerpoint/2010/main" val="711143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48422" y="2035464"/>
            <a:ext cx="4964131" cy="3598863"/>
          </a:xfrm>
          <a:prstGeom prst="rect">
            <a:avLst/>
          </a:prstGeom>
        </p:spPr>
      </p:pic>
    </p:spTree>
    <p:extLst>
      <p:ext uri="{BB962C8B-B14F-4D97-AF65-F5344CB8AC3E}">
        <p14:creationId xmlns:p14="http://schemas.microsoft.com/office/powerpoint/2010/main" val="530306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a:t>
            </a:r>
            <a:endParaRPr lang="en-US" dirty="0"/>
          </a:p>
        </p:txBody>
      </p:sp>
      <p:pic>
        <p:nvPicPr>
          <p:cNvPr id="4" name="Content Placeholder 3"/>
          <p:cNvPicPr>
            <a:picLocks noGrp="1" noChangeAspect="1"/>
          </p:cNvPicPr>
          <p:nvPr>
            <p:ph idx="1"/>
          </p:nvPr>
        </p:nvPicPr>
        <p:blipFill>
          <a:blip r:embed="rId2"/>
          <a:stretch>
            <a:fillRect/>
          </a:stretch>
        </p:blipFill>
        <p:spPr>
          <a:xfrm>
            <a:off x="2078182" y="2431473"/>
            <a:ext cx="7356080" cy="3265199"/>
          </a:xfrm>
          <a:prstGeom prst="rect">
            <a:avLst/>
          </a:prstGeom>
        </p:spPr>
      </p:pic>
    </p:spTree>
    <p:extLst>
      <p:ext uri="{BB962C8B-B14F-4D97-AF65-F5344CB8AC3E}">
        <p14:creationId xmlns:p14="http://schemas.microsoft.com/office/powerpoint/2010/main" val="762722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74LS08</a:t>
            </a:r>
          </a:p>
          <a:p>
            <a:r>
              <a:rPr lang="en-US" dirty="0" smtClean="0"/>
              <a:t>74LS32</a:t>
            </a:r>
          </a:p>
          <a:p>
            <a:r>
              <a:rPr lang="en-US" dirty="0" smtClean="0"/>
              <a:t>74LS283</a:t>
            </a:r>
          </a:p>
        </p:txBody>
      </p:sp>
    </p:spTree>
    <p:extLst>
      <p:ext uri="{BB962C8B-B14F-4D97-AF65-F5344CB8AC3E}">
        <p14:creationId xmlns:p14="http://schemas.microsoft.com/office/powerpoint/2010/main" val="1929493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The diagram in the book was a little difficult at first to follow.</a:t>
            </a:r>
          </a:p>
          <a:p>
            <a:r>
              <a:rPr lang="en-US" dirty="0" smtClean="0"/>
              <a:t>After looking at the diagram for a little bit I figured out how to build it on </a:t>
            </a:r>
            <a:r>
              <a:rPr lang="en-US" dirty="0" err="1" smtClean="0"/>
              <a:t>multisim</a:t>
            </a:r>
            <a:r>
              <a:rPr lang="en-US" dirty="0" smtClean="0"/>
              <a:t>.</a:t>
            </a:r>
          </a:p>
          <a:p>
            <a:r>
              <a:rPr lang="en-US" dirty="0" smtClean="0"/>
              <a:t>Building it on a board was easier than building it on </a:t>
            </a:r>
            <a:r>
              <a:rPr lang="en-US" dirty="0" err="1" smtClean="0"/>
              <a:t>multisim</a:t>
            </a:r>
            <a:r>
              <a:rPr lang="en-US" dirty="0" smtClean="0"/>
              <a:t> was.</a:t>
            </a:r>
            <a:endParaRPr lang="en-US" dirty="0"/>
          </a:p>
        </p:txBody>
      </p:sp>
    </p:spTree>
    <p:extLst>
      <p:ext uri="{BB962C8B-B14F-4D97-AF65-F5344CB8AC3E}">
        <p14:creationId xmlns:p14="http://schemas.microsoft.com/office/powerpoint/2010/main" val="2990460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building it on the board I figured out it was as easy as I thought it was going to be to be. After breaking out the voltmeter for about an hour I found my mistake I didn’t invert one of the and gates like I needed too. After fixing this problem the adder </a:t>
            </a:r>
            <a:r>
              <a:rPr lang="en-US" dirty="0" err="1" smtClean="0"/>
              <a:t>subtractor</a:t>
            </a:r>
            <a:r>
              <a:rPr lang="en-US" dirty="0" smtClean="0"/>
              <a:t> worked flawlessly.</a:t>
            </a:r>
            <a:endParaRPr lang="en-US" dirty="0"/>
          </a:p>
        </p:txBody>
      </p:sp>
    </p:spTree>
    <p:extLst>
      <p:ext uri="{BB962C8B-B14F-4D97-AF65-F5344CB8AC3E}">
        <p14:creationId xmlns:p14="http://schemas.microsoft.com/office/powerpoint/2010/main" val="257744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8</a:t>
            </a:r>
            <a:endParaRPr lang="en-US" dirty="0"/>
          </a:p>
        </p:txBody>
      </p:sp>
      <p:sp>
        <p:nvSpPr>
          <p:cNvPr id="3" name="Content Placeholder 2"/>
          <p:cNvSpPr>
            <a:spLocks noGrp="1"/>
          </p:cNvSpPr>
          <p:nvPr>
            <p:ph idx="1"/>
          </p:nvPr>
        </p:nvSpPr>
        <p:spPr/>
        <p:txBody>
          <a:bodyPr/>
          <a:lstStyle/>
          <a:p>
            <a:r>
              <a:rPr lang="en-US" dirty="0" smtClean="0"/>
              <a:t>Seven Segment Display</a:t>
            </a:r>
            <a:endParaRPr lang="en-US" dirty="0"/>
          </a:p>
        </p:txBody>
      </p:sp>
    </p:spTree>
    <p:extLst>
      <p:ext uri="{BB962C8B-B14F-4D97-AF65-F5344CB8AC3E}">
        <p14:creationId xmlns:p14="http://schemas.microsoft.com/office/powerpoint/2010/main" val="1668839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a:t>
            </a:r>
            <a:endParaRPr lang="en-US" dirty="0"/>
          </a:p>
        </p:txBody>
      </p:sp>
      <p:pic>
        <p:nvPicPr>
          <p:cNvPr id="4" name="Content Placeholder 3"/>
          <p:cNvPicPr>
            <a:picLocks noGrp="1" noChangeAspect="1"/>
          </p:cNvPicPr>
          <p:nvPr>
            <p:ph idx="1"/>
          </p:nvPr>
        </p:nvPicPr>
        <p:blipFill>
          <a:blip r:embed="rId2"/>
          <a:stretch>
            <a:fillRect/>
          </a:stretch>
        </p:blipFill>
        <p:spPr>
          <a:xfrm rot="5400000">
            <a:off x="-1036182" y="3118364"/>
            <a:ext cx="4883727" cy="2595548"/>
          </a:xfrm>
          <a:prstGeom prst="rect">
            <a:avLst/>
          </a:prstGeom>
        </p:spPr>
      </p:pic>
      <p:pic>
        <p:nvPicPr>
          <p:cNvPr id="5" name="Picture 4"/>
          <p:cNvPicPr>
            <a:picLocks noChangeAspect="1"/>
          </p:cNvPicPr>
          <p:nvPr/>
        </p:nvPicPr>
        <p:blipFill>
          <a:blip r:embed="rId3"/>
          <a:stretch>
            <a:fillRect/>
          </a:stretch>
        </p:blipFill>
        <p:spPr>
          <a:xfrm rot="5400000">
            <a:off x="1934203" y="3483227"/>
            <a:ext cx="4883727" cy="1865820"/>
          </a:xfrm>
          <a:prstGeom prst="rect">
            <a:avLst/>
          </a:prstGeom>
        </p:spPr>
      </p:pic>
      <p:pic>
        <p:nvPicPr>
          <p:cNvPr id="6" name="Picture 5"/>
          <p:cNvPicPr>
            <a:picLocks noChangeAspect="1"/>
          </p:cNvPicPr>
          <p:nvPr/>
        </p:nvPicPr>
        <p:blipFill>
          <a:blip r:embed="rId4"/>
          <a:stretch>
            <a:fillRect/>
          </a:stretch>
        </p:blipFill>
        <p:spPr>
          <a:xfrm>
            <a:off x="5716582" y="2161310"/>
            <a:ext cx="6039851" cy="4106051"/>
          </a:xfrm>
          <a:prstGeom prst="rect">
            <a:avLst/>
          </a:prstGeom>
        </p:spPr>
      </p:pic>
    </p:spTree>
    <p:extLst>
      <p:ext uri="{BB962C8B-B14F-4D97-AF65-F5344CB8AC3E}">
        <p14:creationId xmlns:p14="http://schemas.microsoft.com/office/powerpoint/2010/main" val="2794388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5" name="Content Placeholder 4"/>
          <p:cNvSpPr>
            <a:spLocks noGrp="1"/>
          </p:cNvSpPr>
          <p:nvPr>
            <p:ph idx="1"/>
          </p:nvPr>
        </p:nvSpPr>
        <p:spPr/>
        <p:txBody>
          <a:bodyPr/>
          <a:lstStyle/>
          <a:p>
            <a:r>
              <a:rPr lang="en-US" dirty="0" smtClean="0"/>
              <a:t>Man74</a:t>
            </a:r>
          </a:p>
          <a:p>
            <a:r>
              <a:rPr lang="en-US" dirty="0" smtClean="0"/>
              <a:t>74LS48</a:t>
            </a:r>
          </a:p>
          <a:p>
            <a:endParaRPr lang="en-US" dirty="0"/>
          </a:p>
        </p:txBody>
      </p:sp>
    </p:spTree>
    <p:extLst>
      <p:ext uri="{BB962C8B-B14F-4D97-AF65-F5344CB8AC3E}">
        <p14:creationId xmlns:p14="http://schemas.microsoft.com/office/powerpoint/2010/main" val="46697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This lab was easy once I got going.</a:t>
            </a:r>
          </a:p>
          <a:p>
            <a:r>
              <a:rPr lang="en-US" dirty="0" smtClean="0"/>
              <a:t>Hardest part was </a:t>
            </a:r>
            <a:r>
              <a:rPr lang="en-US" dirty="0" err="1" smtClean="0"/>
              <a:t>figurin</a:t>
            </a:r>
            <a:r>
              <a:rPr lang="en-US" dirty="0" smtClean="0"/>
              <a:t> common cathode or common anode.</a:t>
            </a:r>
          </a:p>
          <a:p>
            <a:r>
              <a:rPr lang="en-US" dirty="0" smtClean="0"/>
              <a:t>74LS48 is what we needed.</a:t>
            </a:r>
            <a:endParaRPr lang="en-US" dirty="0"/>
          </a:p>
        </p:txBody>
      </p:sp>
    </p:spTree>
    <p:extLst>
      <p:ext uri="{BB962C8B-B14F-4D97-AF65-F5344CB8AC3E}">
        <p14:creationId xmlns:p14="http://schemas.microsoft.com/office/powerpoint/2010/main" val="2636125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figuring out that I needed the 74ls48 for oman74 the display lit right up with out a problem. This lab was helpful in the aspect of making sure you have the right parts for the right job.</a:t>
            </a:r>
            <a:endParaRPr lang="en-US" dirty="0"/>
          </a:p>
        </p:txBody>
      </p:sp>
    </p:spTree>
    <p:extLst>
      <p:ext uri="{BB962C8B-B14F-4D97-AF65-F5344CB8AC3E}">
        <p14:creationId xmlns:p14="http://schemas.microsoft.com/office/powerpoint/2010/main" val="423896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A</a:t>
            </a:r>
            <a:endParaRPr lang="en-US" dirty="0"/>
          </a:p>
        </p:txBody>
      </p:sp>
      <p:pic>
        <p:nvPicPr>
          <p:cNvPr id="4" name="Content Placeholder 3"/>
          <p:cNvPicPr>
            <a:picLocks noGrp="1" noChangeAspect="1"/>
          </p:cNvPicPr>
          <p:nvPr>
            <p:ph idx="1"/>
          </p:nvPr>
        </p:nvPicPr>
        <p:blipFill>
          <a:blip r:embed="rId2"/>
          <a:stretch>
            <a:fillRect/>
          </a:stretch>
        </p:blipFill>
        <p:spPr>
          <a:xfrm>
            <a:off x="3139417" y="2336800"/>
            <a:ext cx="4697142" cy="3598863"/>
          </a:xfrm>
          <a:prstGeom prst="rect">
            <a:avLst/>
          </a:prstGeom>
        </p:spPr>
      </p:pic>
    </p:spTree>
    <p:extLst>
      <p:ext uri="{BB962C8B-B14F-4D97-AF65-F5344CB8AC3E}">
        <p14:creationId xmlns:p14="http://schemas.microsoft.com/office/powerpoint/2010/main" val="771162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a:t>
            </a:r>
            <a:endParaRPr lang="en-US" dirty="0"/>
          </a:p>
        </p:txBody>
      </p:sp>
      <p:sp>
        <p:nvSpPr>
          <p:cNvPr id="3" name="Content Placeholder 2"/>
          <p:cNvSpPr>
            <a:spLocks noGrp="1"/>
          </p:cNvSpPr>
          <p:nvPr>
            <p:ph idx="1"/>
          </p:nvPr>
        </p:nvSpPr>
        <p:spPr/>
        <p:txBody>
          <a:bodyPr/>
          <a:lstStyle/>
          <a:p>
            <a:r>
              <a:rPr lang="en-US" dirty="0" err="1" smtClean="0"/>
              <a:t>Minilou</a:t>
            </a:r>
            <a:r>
              <a:rPr lang="en-US" dirty="0" smtClean="0"/>
              <a:t>/ </a:t>
            </a:r>
            <a:r>
              <a:rPr lang="en-US" dirty="0" err="1" smtClean="0"/>
              <a:t>aruduino</a:t>
            </a:r>
            <a:r>
              <a:rPr lang="en-US" dirty="0" smtClean="0"/>
              <a:t> </a:t>
            </a:r>
            <a:endParaRPr lang="en-US" dirty="0"/>
          </a:p>
        </p:txBody>
      </p:sp>
    </p:spTree>
    <p:extLst>
      <p:ext uri="{BB962C8B-B14F-4D97-AF65-F5344CB8AC3E}">
        <p14:creationId xmlns:p14="http://schemas.microsoft.com/office/powerpoint/2010/main" val="3823098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Build</a:t>
            </a:r>
            <a:endParaRPr lang="en-US" dirty="0"/>
          </a:p>
        </p:txBody>
      </p:sp>
      <p:sp>
        <p:nvSpPr>
          <p:cNvPr id="3" name="Content Placeholder 2"/>
          <p:cNvSpPr>
            <a:spLocks noGrp="1"/>
          </p:cNvSpPr>
          <p:nvPr>
            <p:ph idx="1"/>
          </p:nvPr>
        </p:nvSpPr>
        <p:spPr/>
        <p:txBody>
          <a:bodyPr>
            <a:normAutofit fontScale="55000" lnSpcReduction="20000"/>
          </a:bodyPr>
          <a:lstStyle/>
          <a:p>
            <a:r>
              <a:rPr lang="en-US" dirty="0"/>
              <a:t>.Model 74lsbob </a:t>
            </a:r>
            <a:r>
              <a:rPr lang="en-US" dirty="0" err="1"/>
              <a:t>d_chip</a:t>
            </a:r>
            <a:r>
              <a:rPr lang="en-US" dirty="0"/>
              <a:t> (behavior"</a:t>
            </a:r>
          </a:p>
          <a:p>
            <a:r>
              <a:rPr lang="en-US" dirty="0"/>
              <a:t>+;74lsbob Binary-to-BCD Converter</a:t>
            </a:r>
          </a:p>
          <a:p>
            <a:r>
              <a:rPr lang="en-US" dirty="0"/>
              <a:t>+/ inputs D C B A</a:t>
            </a:r>
          </a:p>
          <a:p>
            <a:r>
              <a:rPr lang="en-US" dirty="0"/>
              <a:t>+/outputs Y5 Y4 Y3 Y2 Y1</a:t>
            </a:r>
          </a:p>
          <a:p>
            <a:r>
              <a:rPr lang="en-US" dirty="0"/>
              <a:t>+/ table 16</a:t>
            </a:r>
          </a:p>
          <a:p>
            <a:r>
              <a:rPr lang="en-US" dirty="0"/>
              <a:t>+; inputs    ;outputs</a:t>
            </a:r>
          </a:p>
          <a:p>
            <a:r>
              <a:rPr lang="en-US" dirty="0"/>
              <a:t>+  0 0 0 0    0 0 0 0 0</a:t>
            </a:r>
          </a:p>
          <a:p>
            <a:r>
              <a:rPr lang="en-US" dirty="0"/>
              <a:t>+  0 0 0 1    0 0 0 0 1</a:t>
            </a:r>
          </a:p>
          <a:p>
            <a:r>
              <a:rPr lang="en-US" dirty="0"/>
              <a:t>+  0 0 1 0    0 0 0 1 0</a:t>
            </a:r>
          </a:p>
          <a:p>
            <a:r>
              <a:rPr lang="en-US" dirty="0"/>
              <a:t>+  0 0 1 1    0 0 0 1 1</a:t>
            </a:r>
          </a:p>
          <a:p>
            <a:r>
              <a:rPr lang="en-US" dirty="0"/>
              <a:t>+  0 1 0 0    0 0 1 0 0</a:t>
            </a:r>
          </a:p>
          <a:p>
            <a:r>
              <a:rPr lang="en-US" dirty="0"/>
              <a:t>+  0 1 0 1    0 0 1 0 1</a:t>
            </a:r>
          </a:p>
          <a:p>
            <a:r>
              <a:rPr lang="en-US" dirty="0"/>
              <a:t>+</a:t>
            </a:r>
          </a:p>
        </p:txBody>
      </p:sp>
      <p:pic>
        <p:nvPicPr>
          <p:cNvPr id="4" name="Picture 3"/>
          <p:cNvPicPr>
            <a:picLocks noChangeAspect="1"/>
          </p:cNvPicPr>
          <p:nvPr/>
        </p:nvPicPr>
        <p:blipFill>
          <a:blip r:embed="rId2"/>
          <a:stretch>
            <a:fillRect/>
          </a:stretch>
        </p:blipFill>
        <p:spPr>
          <a:xfrm>
            <a:off x="5112326" y="2870144"/>
            <a:ext cx="6066019" cy="3446296"/>
          </a:xfrm>
          <a:prstGeom prst="rect">
            <a:avLst/>
          </a:prstGeom>
        </p:spPr>
      </p:pic>
    </p:spTree>
    <p:extLst>
      <p:ext uri="{BB962C8B-B14F-4D97-AF65-F5344CB8AC3E}">
        <p14:creationId xmlns:p14="http://schemas.microsoft.com/office/powerpoint/2010/main" val="4102492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sheet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74802081"/>
              </p:ext>
            </p:extLst>
          </p:nvPr>
        </p:nvGraphicFramePr>
        <p:xfrm>
          <a:off x="1194522" y="2337323"/>
          <a:ext cx="8867820" cy="3598866"/>
        </p:xfrm>
        <a:graphic>
          <a:graphicData uri="http://schemas.openxmlformats.org/drawingml/2006/table">
            <a:tbl>
              <a:tblPr>
                <a:tableStyleId>{5C22544A-7EE6-4342-B048-85BDC9FD1C3A}</a:tableStyleId>
              </a:tblPr>
              <a:tblGrid>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gridCol w="295594"/>
              </a:tblGrid>
              <a:tr h="92373">
                <a:tc>
                  <a:txBody>
                    <a:bodyPr/>
                    <a:lstStyle/>
                    <a:p>
                      <a:pPr algn="l" fontAlgn="b"/>
                      <a:r>
                        <a:rPr lang="en-US" sz="500" u="none" strike="noStrike" dirty="0">
                          <a:effectLst/>
                        </a:rPr>
                        <a:t>DEC</a:t>
                      </a:r>
                      <a:endParaRPr lang="en-US" sz="500" b="0" i="0" u="none" strike="noStrike" dirty="0">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C</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A</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BIN</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ADD</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BIN</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D</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C</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A</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BCD</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BCD</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Y5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Y4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Y3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Y2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Y1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gridSpan="2">
                  <a:txBody>
                    <a:bodyPr/>
                    <a:lstStyle/>
                    <a:p>
                      <a:pPr algn="l" fontAlgn="b"/>
                      <a:r>
                        <a:rPr lang="en-US" sz="500" u="none" strike="noStrike">
                          <a:effectLst/>
                        </a:rPr>
                        <a:t>Model Code</a:t>
                      </a:r>
                      <a:endParaRPr lang="en-US" sz="500" b="0" i="0" u="none" strike="noStrike">
                        <a:solidFill>
                          <a:srgbClr val="000000"/>
                        </a:solidFill>
                        <a:effectLst/>
                        <a:latin typeface="Calibri" panose="020F0502020204030204" pitchFamily="34" charset="0"/>
                      </a:endParaRPr>
                    </a:p>
                  </a:txBody>
                  <a:tcPr marL="4619" marR="4619" marT="4619" marB="0" anchor="b"/>
                </a:tc>
                <a:tc hMerge="1">
                  <a:txBody>
                    <a:bodyPr/>
                    <a:lstStyle/>
                    <a:p>
                      <a:endParaRPr lang="en-US"/>
                    </a:p>
                  </a:txBody>
                  <a:tcPr/>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0 0 0   0 0 0 0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0 0 1   0 0 0 0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0 1 0   0 0 0 1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dirty="0">
                          <a:effectLst/>
                        </a:rPr>
                        <a:t>0</a:t>
                      </a:r>
                      <a:endParaRPr lang="en-US" sz="500" b="0" i="0" u="none" strike="noStrike" dirty="0">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0 1 1   0 0 0 1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1 0 0   0 0 1 0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1 0 1   0 0 1 0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6</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6</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6</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6</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1 1 0   0 0 1 1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7</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7</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7</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7</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+ 0 1 1 1   0 0 1 1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8</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8</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8</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0 0 0   0 1 0 0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9</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l" fontAlgn="b"/>
                      <a:r>
                        <a:rPr lang="en-US" sz="500" u="none" strike="noStrike">
                          <a:effectLst/>
                        </a:rPr>
                        <a:t>DEC</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F</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E</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D</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BIN</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9</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9</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0 0 1   0 1 0 0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0 1 0   1 0 0 0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0 1 1   1 0 0 0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2</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1 0 0   1 0 0 1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3</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1 0 1   1 0 0 1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4</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1 1 0   1 0 1 0 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167196">
                <a:tc>
                  <a:txBody>
                    <a:bodyPr/>
                    <a:lstStyle/>
                    <a:p>
                      <a:pPr algn="r" fontAlgn="b"/>
                      <a:r>
                        <a:rPr lang="en-US" sz="500" u="none" strike="noStrike">
                          <a:effectLst/>
                        </a:rPr>
                        <a:t>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5</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101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r>
                        <a:rPr lang="en-US" sz="500" u="none" strike="noStrike">
                          <a:effectLst/>
                        </a:rPr>
                        <a:t>+ 1 1 1 1   1 0 1 0 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16</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r" fontAlgn="b"/>
                      <a:r>
                        <a:rPr lang="en-US" sz="500" u="none" strike="noStrike">
                          <a:effectLst/>
                        </a:rPr>
                        <a:t>6</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110</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r" fontAlgn="b"/>
                      <a:r>
                        <a:rPr lang="en-US" sz="500" u="none" strike="noStrike">
                          <a:effectLst/>
                        </a:rPr>
                        <a:t>7</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r" fontAlgn="b"/>
                      <a:r>
                        <a:rPr lang="en-US" sz="500" u="none" strike="noStrike">
                          <a:effectLst/>
                        </a:rPr>
                        <a:t>111</a:t>
                      </a:r>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r>
              <a:tr h="92373">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19" marR="4619" marT="4619"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19" marR="4619" marT="4619" marB="0" anchor="b"/>
                </a:tc>
              </a:tr>
            </a:tbl>
          </a:graphicData>
        </a:graphic>
      </p:graphicFrame>
      <p:sp>
        <p:nvSpPr>
          <p:cNvPr id="6" name="Content Placeholder 5"/>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52082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32708" y="1859075"/>
            <a:ext cx="7424929" cy="4554911"/>
          </a:xfrm>
          <a:prstGeom prst="rect">
            <a:avLst/>
          </a:prstGeom>
        </p:spPr>
      </p:pic>
    </p:spTree>
    <p:extLst>
      <p:ext uri="{BB962C8B-B14F-4D97-AF65-F5344CB8AC3E}">
        <p14:creationId xmlns:p14="http://schemas.microsoft.com/office/powerpoint/2010/main" val="3964603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t>
            </a:r>
            <a:r>
              <a:rPr lang="en-US" dirty="0" err="1" smtClean="0"/>
              <a:t>minilou</a:t>
            </a:r>
            <a:endParaRPr lang="en-US" dirty="0"/>
          </a:p>
        </p:txBody>
      </p:sp>
      <p:pic>
        <p:nvPicPr>
          <p:cNvPr id="4" name="Content Placeholder 3"/>
          <p:cNvPicPr>
            <a:picLocks noGrp="1" noChangeAspect="1"/>
          </p:cNvPicPr>
          <p:nvPr>
            <p:ph idx="1"/>
          </p:nvPr>
        </p:nvPicPr>
        <p:blipFill>
          <a:blip r:embed="rId2"/>
          <a:stretch>
            <a:fillRect/>
          </a:stretch>
        </p:blipFill>
        <p:spPr>
          <a:xfrm rot="5400000">
            <a:off x="-1449115" y="3683159"/>
            <a:ext cx="4873337" cy="1476348"/>
          </a:xfrm>
          <a:prstGeom prst="rect">
            <a:avLst/>
          </a:prstGeom>
        </p:spPr>
      </p:pic>
      <p:pic>
        <p:nvPicPr>
          <p:cNvPr id="5" name="Picture 4"/>
          <p:cNvPicPr>
            <a:picLocks noChangeAspect="1"/>
          </p:cNvPicPr>
          <p:nvPr/>
        </p:nvPicPr>
        <p:blipFill>
          <a:blip r:embed="rId3"/>
          <a:stretch>
            <a:fillRect/>
          </a:stretch>
        </p:blipFill>
        <p:spPr>
          <a:xfrm rot="5400000">
            <a:off x="877876" y="3542123"/>
            <a:ext cx="4873340" cy="1758422"/>
          </a:xfrm>
          <a:prstGeom prst="rect">
            <a:avLst/>
          </a:prstGeom>
        </p:spPr>
      </p:pic>
    </p:spTree>
    <p:extLst>
      <p:ext uri="{BB962C8B-B14F-4D97-AF65-F5344CB8AC3E}">
        <p14:creationId xmlns:p14="http://schemas.microsoft.com/office/powerpoint/2010/main" val="28590228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Build</a:t>
            </a:r>
            <a:endParaRPr lang="en-US" dirty="0"/>
          </a:p>
        </p:txBody>
      </p:sp>
      <p:pic>
        <p:nvPicPr>
          <p:cNvPr id="4" name="Content Placeholder 3"/>
          <p:cNvPicPr>
            <a:picLocks noGrp="1" noChangeAspect="1"/>
          </p:cNvPicPr>
          <p:nvPr>
            <p:ph idx="1"/>
          </p:nvPr>
        </p:nvPicPr>
        <p:blipFill>
          <a:blip r:embed="rId2"/>
          <a:stretch>
            <a:fillRect/>
          </a:stretch>
        </p:blipFill>
        <p:spPr>
          <a:xfrm>
            <a:off x="42382" y="1953491"/>
            <a:ext cx="5444869" cy="2756045"/>
          </a:xfrm>
          <a:prstGeom prst="rect">
            <a:avLst/>
          </a:prstGeom>
        </p:spPr>
      </p:pic>
      <p:pic>
        <p:nvPicPr>
          <p:cNvPr id="5" name="Picture 4"/>
          <p:cNvPicPr>
            <a:picLocks noChangeAspect="1"/>
          </p:cNvPicPr>
          <p:nvPr/>
        </p:nvPicPr>
        <p:blipFill>
          <a:blip r:embed="rId3"/>
          <a:stretch>
            <a:fillRect/>
          </a:stretch>
        </p:blipFill>
        <p:spPr>
          <a:xfrm rot="5400000">
            <a:off x="4999731" y="2791056"/>
            <a:ext cx="4779846" cy="3104717"/>
          </a:xfrm>
          <a:prstGeom prst="rect">
            <a:avLst/>
          </a:prstGeom>
        </p:spPr>
      </p:pic>
    </p:spTree>
    <p:extLst>
      <p:ext uri="{BB962C8B-B14F-4D97-AF65-F5344CB8AC3E}">
        <p14:creationId xmlns:p14="http://schemas.microsoft.com/office/powerpoint/2010/main" val="3813426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Mini Lou wasn’t working due to bad IC</a:t>
            </a:r>
          </a:p>
          <a:p>
            <a:r>
              <a:rPr lang="en-US" dirty="0" smtClean="0"/>
              <a:t>Arduino code not working due to bad code and not being able to figure out how to upload.</a:t>
            </a:r>
          </a:p>
          <a:p>
            <a:r>
              <a:rPr lang="en-US" dirty="0" smtClean="0"/>
              <a:t>Arduino not working due to input graph in code.</a:t>
            </a:r>
          </a:p>
          <a:p>
            <a:endParaRPr lang="en-US" dirty="0"/>
          </a:p>
        </p:txBody>
      </p:sp>
    </p:spTree>
    <p:extLst>
      <p:ext uri="{BB962C8B-B14F-4D97-AF65-F5344CB8AC3E}">
        <p14:creationId xmlns:p14="http://schemas.microsoft.com/office/powerpoint/2010/main" val="22499646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Arduino Uno</a:t>
            </a:r>
          </a:p>
          <a:p>
            <a:r>
              <a:rPr lang="en-US" dirty="0" smtClean="0"/>
              <a:t>74Ls04</a:t>
            </a:r>
          </a:p>
          <a:p>
            <a:r>
              <a:rPr lang="en-US" dirty="0" smtClean="0"/>
              <a:t>74Ls32</a:t>
            </a:r>
          </a:p>
          <a:p>
            <a:r>
              <a:rPr lang="en-US" dirty="0" smtClean="0"/>
              <a:t>74LS08</a:t>
            </a:r>
          </a:p>
          <a:p>
            <a:r>
              <a:rPr lang="en-US" dirty="0" smtClean="0"/>
              <a:t>74Ls283</a:t>
            </a:r>
          </a:p>
          <a:p>
            <a:r>
              <a:rPr lang="en-US" dirty="0" smtClean="0"/>
              <a:t>Arduino code compiler</a:t>
            </a:r>
          </a:p>
          <a:p>
            <a:endParaRPr lang="en-US" dirty="0"/>
          </a:p>
        </p:txBody>
      </p:sp>
    </p:spTree>
    <p:extLst>
      <p:ext uri="{BB962C8B-B14F-4D97-AF65-F5344CB8AC3E}">
        <p14:creationId xmlns:p14="http://schemas.microsoft.com/office/powerpoint/2010/main" val="5868506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This was the first time I was ever introduced to an Arduino. However, after taking a C++ class also during this semester I could figure out the Arduino code was just </a:t>
            </a:r>
            <a:r>
              <a:rPr lang="en-US" dirty="0" err="1" smtClean="0"/>
              <a:t>c++</a:t>
            </a:r>
            <a:r>
              <a:rPr lang="en-US" dirty="0" smtClean="0"/>
              <a:t> just with an Arduino library called in program. Writing a Program in </a:t>
            </a:r>
            <a:r>
              <a:rPr lang="en-US" dirty="0" err="1" smtClean="0"/>
              <a:t>c++</a:t>
            </a:r>
            <a:r>
              <a:rPr lang="en-US" dirty="0" smtClean="0"/>
              <a:t> didn’t work though so we decided to just stick with the code in the </a:t>
            </a:r>
            <a:r>
              <a:rPr lang="en-US" dirty="0" err="1" smtClean="0"/>
              <a:t>Ardunio</a:t>
            </a:r>
            <a:r>
              <a:rPr lang="en-US" dirty="0" smtClean="0"/>
              <a:t> program. We had problems with the code writing so we put or heads together and figured it out. After figuring pout the code and the pin outs and pin ins in the Arduino we found out the it worked flawlessly like every other lab we all di together.</a:t>
            </a:r>
            <a:endParaRPr lang="en-US" dirty="0"/>
          </a:p>
        </p:txBody>
      </p:sp>
    </p:spTree>
    <p:extLst>
      <p:ext uri="{BB962C8B-B14F-4D97-AF65-F5344CB8AC3E}">
        <p14:creationId xmlns:p14="http://schemas.microsoft.com/office/powerpoint/2010/main" val="278511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74LS04</a:t>
            </a:r>
          </a:p>
          <a:p>
            <a:r>
              <a:rPr lang="en-US" dirty="0" smtClean="0"/>
              <a:t>74LS08</a:t>
            </a:r>
          </a:p>
          <a:p>
            <a:r>
              <a:rPr lang="en-US" dirty="0" smtClean="0"/>
              <a:t>74LS01</a:t>
            </a:r>
          </a:p>
          <a:p>
            <a:r>
              <a:rPr lang="en-US" dirty="0" smtClean="0"/>
              <a:t>74LS11</a:t>
            </a:r>
          </a:p>
          <a:p>
            <a:r>
              <a:rPr lang="en-US" dirty="0" smtClean="0"/>
              <a:t>1K resistors x6</a:t>
            </a:r>
          </a:p>
          <a:p>
            <a:endParaRPr lang="en-US" dirty="0"/>
          </a:p>
        </p:txBody>
      </p:sp>
    </p:spTree>
    <p:extLst>
      <p:ext uri="{BB962C8B-B14F-4D97-AF65-F5344CB8AC3E}">
        <p14:creationId xmlns:p14="http://schemas.microsoft.com/office/powerpoint/2010/main" val="80370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lstStyle/>
          <a:p>
            <a:r>
              <a:rPr lang="en-US" dirty="0" smtClean="0"/>
              <a:t>After continuously trying to figure out why my top circuit was not operating, I figured out I had the A,C inputs mixed up.</a:t>
            </a:r>
          </a:p>
          <a:p>
            <a:r>
              <a:rPr lang="en-US" dirty="0" smtClean="0"/>
              <a:t>Figured out that that it doesn't matter what input you use as long as you follow what's going on.</a:t>
            </a:r>
          </a:p>
          <a:p>
            <a:r>
              <a:rPr lang="en-US" dirty="0" smtClean="0"/>
              <a:t>Figured out how to organize the Kmap so its not such a hot mess.</a:t>
            </a:r>
          </a:p>
          <a:p>
            <a:r>
              <a:rPr lang="en-US" dirty="0" smtClean="0"/>
              <a:t>Found out how to use a logic converter.</a:t>
            </a:r>
            <a:endParaRPr lang="en-US" dirty="0"/>
          </a:p>
        </p:txBody>
      </p:sp>
    </p:spTree>
    <p:extLst>
      <p:ext uri="{BB962C8B-B14F-4D97-AF65-F5344CB8AC3E}">
        <p14:creationId xmlns:p14="http://schemas.microsoft.com/office/powerpoint/2010/main" val="84552623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Berlin</Template>
  <TotalTime>432</TotalTime>
  <Words>2236</Words>
  <Application>Microsoft Office PowerPoint</Application>
  <PresentationFormat>Widescreen</PresentationFormat>
  <Paragraphs>647</Paragraphs>
  <Slides>78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Trebuchet MS</vt:lpstr>
      <vt:lpstr>Berlin</vt:lpstr>
      <vt:lpstr>EECT 122</vt:lpstr>
      <vt:lpstr>LAB0</vt:lpstr>
      <vt:lpstr>Equipment List</vt:lpstr>
      <vt:lpstr>PowerPoint Presentation</vt:lpstr>
      <vt:lpstr>LAB NOTES</vt:lpstr>
      <vt:lpstr>Conclusion</vt:lpstr>
      <vt:lpstr>Lab A</vt:lpstr>
      <vt:lpstr>Equipment</vt:lpstr>
      <vt:lpstr>Lab Notes</vt:lpstr>
      <vt:lpstr>Conclusion</vt:lpstr>
      <vt:lpstr>Lab B</vt:lpstr>
      <vt:lpstr>Equipment</vt:lpstr>
      <vt:lpstr>Lab Notes</vt:lpstr>
      <vt:lpstr>Conclusion</vt:lpstr>
      <vt:lpstr>Lab C Theorem Proof</vt:lpstr>
      <vt:lpstr>Theorems</vt:lpstr>
      <vt:lpstr>Theorems 1-8</vt:lpstr>
      <vt:lpstr>Lab Notes Theorem 1-8</vt:lpstr>
      <vt:lpstr>Theorem 13A</vt:lpstr>
      <vt:lpstr>Lab Notes for 13A</vt:lpstr>
      <vt:lpstr>Theorem 13B</vt:lpstr>
      <vt:lpstr>Lab Notes for 13B</vt:lpstr>
      <vt:lpstr>Theorem 14-15B</vt:lpstr>
      <vt:lpstr>Lab Notes 14-15B</vt:lpstr>
      <vt:lpstr>Conclusion for Lab C</vt:lpstr>
      <vt:lpstr>Lab D</vt:lpstr>
      <vt:lpstr>Equipment</vt:lpstr>
      <vt:lpstr>PowerPoint Presentation</vt:lpstr>
      <vt:lpstr>Lab Notes</vt:lpstr>
      <vt:lpstr>Lab 1 </vt:lpstr>
      <vt:lpstr>PowerPoint Presentation</vt:lpstr>
      <vt:lpstr>Equipment</vt:lpstr>
      <vt:lpstr>PowerPoint Presentation</vt:lpstr>
      <vt:lpstr>Lab Notes</vt:lpstr>
      <vt:lpstr>Conclusion</vt:lpstr>
      <vt:lpstr>Lab 2</vt:lpstr>
      <vt:lpstr>PowerPoint Presentation</vt:lpstr>
      <vt:lpstr>Logic diagram</vt:lpstr>
      <vt:lpstr>Logic</vt:lpstr>
      <vt:lpstr>Equipment</vt:lpstr>
      <vt:lpstr>Lab 3</vt:lpstr>
      <vt:lpstr>PowerPoint Presentation</vt:lpstr>
      <vt:lpstr>Equipment</vt:lpstr>
      <vt:lpstr>Logic</vt:lpstr>
      <vt:lpstr>Lab Notes</vt:lpstr>
      <vt:lpstr>Lab 4 </vt:lpstr>
      <vt:lpstr>PowerPoint Presentation</vt:lpstr>
      <vt:lpstr>Lab Notes</vt:lpstr>
      <vt:lpstr>Equipment</vt:lpstr>
      <vt:lpstr>Lab 5</vt:lpstr>
      <vt:lpstr>PowerPoint Presentation</vt:lpstr>
      <vt:lpstr>Equipment</vt:lpstr>
      <vt:lpstr>Lab 6</vt:lpstr>
      <vt:lpstr>PowerPoint Presentation</vt:lpstr>
      <vt:lpstr>Build</vt:lpstr>
      <vt:lpstr>Equipment</vt:lpstr>
      <vt:lpstr>Lab notes</vt:lpstr>
      <vt:lpstr>Conclusion</vt:lpstr>
      <vt:lpstr>Lab 7</vt:lpstr>
      <vt:lpstr>PowerPoint Presentation</vt:lpstr>
      <vt:lpstr>Build</vt:lpstr>
      <vt:lpstr>Equipment</vt:lpstr>
      <vt:lpstr>Lab Notes</vt:lpstr>
      <vt:lpstr>Conclusion</vt:lpstr>
      <vt:lpstr>Lab 8</vt:lpstr>
      <vt:lpstr>Build</vt:lpstr>
      <vt:lpstr>Equipment</vt:lpstr>
      <vt:lpstr>Lab Notes</vt:lpstr>
      <vt:lpstr>Conclusion</vt:lpstr>
      <vt:lpstr>Lab 9</vt:lpstr>
      <vt:lpstr>Part Build</vt:lpstr>
      <vt:lpstr>Excel sheet</vt:lpstr>
      <vt:lpstr>Multisim</vt:lpstr>
      <vt:lpstr>Build minilou</vt:lpstr>
      <vt:lpstr>Arduino Build</vt:lpstr>
      <vt:lpstr>Lab Notes</vt:lpstr>
      <vt:lpstr>Equipment</vt:lpstr>
      <vt:lpstr>Conclusion</vt:lpstr>
    </vt:vector>
  </TitlesOfParts>
  <Company>Ivy Tech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EECT 122</dc:title>
  <dc:creator>Robert L Knight</dc:creator>
  <cp:lastModifiedBy>Robert L Knight</cp:lastModifiedBy>
  <cp:revision>31</cp:revision>
  <dcterms:created xsi:type="dcterms:W3CDTF">2017-01-19T02:17:41Z</dcterms:created>
  <dcterms:modified xsi:type="dcterms:W3CDTF">2017-05-11T00:22:06Z</dcterms:modified>
</cp:coreProperties>
</file>