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0" d="100"/>
          <a:sy n="90" d="100"/>
        </p:scale>
        <p:origin x="57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F0AB57A-5987-4478-8A96-4293AB99510E}" type="datetimeFigureOut">
              <a:rPr lang="en-US" smtClean="0"/>
              <a:t>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A7EA4-F59D-47F8-B32D-CCFA146E9E21}" type="slidenum">
              <a:rPr lang="en-US" smtClean="0"/>
              <a:t>‹#›</a:t>
            </a:fld>
            <a:endParaRPr lang="en-US"/>
          </a:p>
        </p:txBody>
      </p:sp>
    </p:spTree>
    <p:extLst>
      <p:ext uri="{BB962C8B-B14F-4D97-AF65-F5344CB8AC3E}">
        <p14:creationId xmlns:p14="http://schemas.microsoft.com/office/powerpoint/2010/main" val="1839579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0AB57A-5987-4478-8A96-4293AB99510E}" type="datetimeFigureOut">
              <a:rPr lang="en-US" smtClean="0"/>
              <a:t>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A7EA4-F59D-47F8-B32D-CCFA146E9E21}" type="slidenum">
              <a:rPr lang="en-US" smtClean="0"/>
              <a:t>‹#›</a:t>
            </a:fld>
            <a:endParaRPr lang="en-US"/>
          </a:p>
        </p:txBody>
      </p:sp>
    </p:spTree>
    <p:extLst>
      <p:ext uri="{BB962C8B-B14F-4D97-AF65-F5344CB8AC3E}">
        <p14:creationId xmlns:p14="http://schemas.microsoft.com/office/powerpoint/2010/main" val="2550967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0AB57A-5987-4478-8A96-4293AB99510E}" type="datetimeFigureOut">
              <a:rPr lang="en-US" smtClean="0"/>
              <a:t>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A7EA4-F59D-47F8-B32D-CCFA146E9E21}" type="slidenum">
              <a:rPr lang="en-US" smtClean="0"/>
              <a:t>‹#›</a:t>
            </a:fld>
            <a:endParaRPr lang="en-US"/>
          </a:p>
        </p:txBody>
      </p:sp>
    </p:spTree>
    <p:extLst>
      <p:ext uri="{BB962C8B-B14F-4D97-AF65-F5344CB8AC3E}">
        <p14:creationId xmlns:p14="http://schemas.microsoft.com/office/powerpoint/2010/main" val="3919874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0AB57A-5987-4478-8A96-4293AB99510E}" type="datetimeFigureOut">
              <a:rPr lang="en-US" smtClean="0"/>
              <a:t>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A7EA4-F59D-47F8-B32D-CCFA146E9E21}" type="slidenum">
              <a:rPr lang="en-US" smtClean="0"/>
              <a:t>‹#›</a:t>
            </a:fld>
            <a:endParaRPr lang="en-US"/>
          </a:p>
        </p:txBody>
      </p:sp>
    </p:spTree>
    <p:extLst>
      <p:ext uri="{BB962C8B-B14F-4D97-AF65-F5344CB8AC3E}">
        <p14:creationId xmlns:p14="http://schemas.microsoft.com/office/powerpoint/2010/main" val="2992207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F0AB57A-5987-4478-8A96-4293AB99510E}" type="datetimeFigureOut">
              <a:rPr lang="en-US" smtClean="0"/>
              <a:t>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A7EA4-F59D-47F8-B32D-CCFA146E9E21}" type="slidenum">
              <a:rPr lang="en-US" smtClean="0"/>
              <a:t>‹#›</a:t>
            </a:fld>
            <a:endParaRPr lang="en-US"/>
          </a:p>
        </p:txBody>
      </p:sp>
    </p:spTree>
    <p:extLst>
      <p:ext uri="{BB962C8B-B14F-4D97-AF65-F5344CB8AC3E}">
        <p14:creationId xmlns:p14="http://schemas.microsoft.com/office/powerpoint/2010/main" val="433915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F0AB57A-5987-4478-8A96-4293AB99510E}" type="datetimeFigureOut">
              <a:rPr lang="en-US" smtClean="0"/>
              <a:t>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6A7EA4-F59D-47F8-B32D-CCFA146E9E21}" type="slidenum">
              <a:rPr lang="en-US" smtClean="0"/>
              <a:t>‹#›</a:t>
            </a:fld>
            <a:endParaRPr lang="en-US"/>
          </a:p>
        </p:txBody>
      </p:sp>
    </p:spTree>
    <p:extLst>
      <p:ext uri="{BB962C8B-B14F-4D97-AF65-F5344CB8AC3E}">
        <p14:creationId xmlns:p14="http://schemas.microsoft.com/office/powerpoint/2010/main" val="3722818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F0AB57A-5987-4478-8A96-4293AB99510E}" type="datetimeFigureOut">
              <a:rPr lang="en-US" smtClean="0"/>
              <a:t>2/9/2017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6A7EA4-F59D-47F8-B32D-CCFA146E9E21}" type="slidenum">
              <a:rPr lang="en-US" smtClean="0"/>
              <a:t>‹#›</a:t>
            </a:fld>
            <a:endParaRPr lang="en-US"/>
          </a:p>
        </p:txBody>
      </p:sp>
    </p:spTree>
    <p:extLst>
      <p:ext uri="{BB962C8B-B14F-4D97-AF65-F5344CB8AC3E}">
        <p14:creationId xmlns:p14="http://schemas.microsoft.com/office/powerpoint/2010/main" val="3412535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F0AB57A-5987-4478-8A96-4293AB99510E}" type="datetimeFigureOut">
              <a:rPr lang="en-US" smtClean="0"/>
              <a:t>2/9/2017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6A7EA4-F59D-47F8-B32D-CCFA146E9E21}" type="slidenum">
              <a:rPr lang="en-US" smtClean="0"/>
              <a:t>‹#›</a:t>
            </a:fld>
            <a:endParaRPr lang="en-US"/>
          </a:p>
        </p:txBody>
      </p:sp>
    </p:spTree>
    <p:extLst>
      <p:ext uri="{BB962C8B-B14F-4D97-AF65-F5344CB8AC3E}">
        <p14:creationId xmlns:p14="http://schemas.microsoft.com/office/powerpoint/2010/main" val="4172459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0AB57A-5987-4478-8A96-4293AB99510E}" type="datetimeFigureOut">
              <a:rPr lang="en-US" smtClean="0"/>
              <a:t>2/9/2017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6A7EA4-F59D-47F8-B32D-CCFA146E9E21}" type="slidenum">
              <a:rPr lang="en-US" smtClean="0"/>
              <a:t>‹#›</a:t>
            </a:fld>
            <a:endParaRPr lang="en-US"/>
          </a:p>
        </p:txBody>
      </p:sp>
    </p:spTree>
    <p:extLst>
      <p:ext uri="{BB962C8B-B14F-4D97-AF65-F5344CB8AC3E}">
        <p14:creationId xmlns:p14="http://schemas.microsoft.com/office/powerpoint/2010/main" val="2348707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0AB57A-5987-4478-8A96-4293AB99510E}" type="datetimeFigureOut">
              <a:rPr lang="en-US" smtClean="0"/>
              <a:t>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6A7EA4-F59D-47F8-B32D-CCFA146E9E21}" type="slidenum">
              <a:rPr lang="en-US" smtClean="0"/>
              <a:t>‹#›</a:t>
            </a:fld>
            <a:endParaRPr lang="en-US"/>
          </a:p>
        </p:txBody>
      </p:sp>
    </p:spTree>
    <p:extLst>
      <p:ext uri="{BB962C8B-B14F-4D97-AF65-F5344CB8AC3E}">
        <p14:creationId xmlns:p14="http://schemas.microsoft.com/office/powerpoint/2010/main" val="33501517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0AB57A-5987-4478-8A96-4293AB99510E}" type="datetimeFigureOut">
              <a:rPr lang="en-US" smtClean="0"/>
              <a:t>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6A7EA4-F59D-47F8-B32D-CCFA146E9E21}" type="slidenum">
              <a:rPr lang="en-US" smtClean="0"/>
              <a:t>‹#›</a:t>
            </a:fld>
            <a:endParaRPr lang="en-US"/>
          </a:p>
        </p:txBody>
      </p:sp>
    </p:spTree>
    <p:extLst>
      <p:ext uri="{BB962C8B-B14F-4D97-AF65-F5344CB8AC3E}">
        <p14:creationId xmlns:p14="http://schemas.microsoft.com/office/powerpoint/2010/main" val="3528497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0AB57A-5987-4478-8A96-4293AB99510E}" type="datetimeFigureOut">
              <a:rPr lang="en-US" smtClean="0"/>
              <a:t>2/9/2017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6A7EA4-F59D-47F8-B32D-CCFA146E9E21}" type="slidenum">
              <a:rPr lang="en-US" smtClean="0"/>
              <a:t>‹#›</a:t>
            </a:fld>
            <a:endParaRPr lang="en-US"/>
          </a:p>
        </p:txBody>
      </p:sp>
    </p:spTree>
    <p:extLst>
      <p:ext uri="{BB962C8B-B14F-4D97-AF65-F5344CB8AC3E}">
        <p14:creationId xmlns:p14="http://schemas.microsoft.com/office/powerpoint/2010/main" val="4250783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EECT 121 Lab 2</a:t>
            </a:r>
            <a:endParaRPr lang="en-US" dirty="0"/>
          </a:p>
        </p:txBody>
      </p:sp>
      <p:sp>
        <p:nvSpPr>
          <p:cNvPr id="3" name="Subtitle 2"/>
          <p:cNvSpPr>
            <a:spLocks noGrp="1"/>
          </p:cNvSpPr>
          <p:nvPr>
            <p:ph type="subTitle" idx="1"/>
          </p:nvPr>
        </p:nvSpPr>
        <p:spPr/>
        <p:txBody>
          <a:bodyPr/>
          <a:lstStyle/>
          <a:p>
            <a:r>
              <a:rPr lang="en-US" dirty="0" smtClean="0"/>
              <a:t>Lucas Bazile</a:t>
            </a:r>
            <a:endParaRPr lang="en-US" dirty="0"/>
          </a:p>
        </p:txBody>
      </p:sp>
    </p:spTree>
    <p:extLst>
      <p:ext uri="{BB962C8B-B14F-4D97-AF65-F5344CB8AC3E}">
        <p14:creationId xmlns:p14="http://schemas.microsoft.com/office/powerpoint/2010/main" val="1904600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Objective</a:t>
            </a:r>
            <a:endParaRPr lang="en-US" dirty="0"/>
          </a:p>
        </p:txBody>
      </p:sp>
      <p:sp>
        <p:nvSpPr>
          <p:cNvPr id="3" name="Content Placeholder 2"/>
          <p:cNvSpPr>
            <a:spLocks noGrp="1"/>
          </p:cNvSpPr>
          <p:nvPr>
            <p:ph idx="1"/>
          </p:nvPr>
        </p:nvSpPr>
        <p:spPr/>
        <p:txBody>
          <a:bodyPr/>
          <a:lstStyle/>
          <a:p>
            <a:r>
              <a:rPr lang="en-US" dirty="0" smtClean="0"/>
              <a:t>Calculate behavior of half wave rectifier, full wave rectifier, and bridge F. W R.</a:t>
            </a:r>
          </a:p>
          <a:p>
            <a:r>
              <a:rPr lang="en-US" dirty="0" smtClean="0"/>
              <a:t>Simulate the rectifiers</a:t>
            </a:r>
          </a:p>
          <a:p>
            <a:r>
              <a:rPr lang="en-US" dirty="0" smtClean="0"/>
              <a:t>Build and measure results</a:t>
            </a:r>
            <a:endParaRPr lang="en-US" dirty="0"/>
          </a:p>
        </p:txBody>
      </p:sp>
    </p:spTree>
    <p:extLst>
      <p:ext uri="{BB962C8B-B14F-4D97-AF65-F5344CB8AC3E}">
        <p14:creationId xmlns:p14="http://schemas.microsoft.com/office/powerpoint/2010/main" val="37518726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Half Wave-Rectifier Simulation</a:t>
            </a:r>
            <a:endParaRPr lang="en-US" dirty="0"/>
          </a:p>
        </p:txBody>
      </p:sp>
      <p:pic>
        <p:nvPicPr>
          <p:cNvPr id="5" name="Picture 4"/>
          <p:cNvPicPr>
            <a:picLocks noChangeAspect="1"/>
          </p:cNvPicPr>
          <p:nvPr/>
        </p:nvPicPr>
        <p:blipFill>
          <a:blip r:embed="rId2"/>
          <a:stretch>
            <a:fillRect/>
          </a:stretch>
        </p:blipFill>
        <p:spPr>
          <a:xfrm>
            <a:off x="6096000" y="1494559"/>
            <a:ext cx="5391150" cy="4305300"/>
          </a:xfrm>
          <a:prstGeom prst="rect">
            <a:avLst/>
          </a:prstGeom>
        </p:spPr>
      </p:pic>
      <p:pic>
        <p:nvPicPr>
          <p:cNvPr id="14" name="Content Placeholder 13"/>
          <p:cNvPicPr>
            <a:picLocks noGrp="1" noChangeAspect="1"/>
          </p:cNvPicPr>
          <p:nvPr>
            <p:ph idx="1"/>
          </p:nvPr>
        </p:nvPicPr>
        <p:blipFill>
          <a:blip r:embed="rId3"/>
          <a:stretch>
            <a:fillRect/>
          </a:stretch>
        </p:blipFill>
        <p:spPr>
          <a:xfrm>
            <a:off x="654966" y="1913593"/>
            <a:ext cx="4949101" cy="3663361"/>
          </a:xfrm>
          <a:prstGeom prst="rect">
            <a:avLst/>
          </a:prstGeom>
        </p:spPr>
      </p:pic>
    </p:spTree>
    <p:extLst>
      <p:ext uri="{BB962C8B-B14F-4D97-AF65-F5344CB8AC3E}">
        <p14:creationId xmlns:p14="http://schemas.microsoft.com/office/powerpoint/2010/main" val="1018263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Full Wave-Rectifier Simulation</a:t>
            </a:r>
            <a:endParaRPr lang="en-US" dirty="0"/>
          </a:p>
        </p:txBody>
      </p:sp>
      <p:pic>
        <p:nvPicPr>
          <p:cNvPr id="5" name="Picture 4"/>
          <p:cNvPicPr>
            <a:picLocks noChangeAspect="1"/>
          </p:cNvPicPr>
          <p:nvPr/>
        </p:nvPicPr>
        <p:blipFill>
          <a:blip r:embed="rId2"/>
          <a:stretch>
            <a:fillRect/>
          </a:stretch>
        </p:blipFill>
        <p:spPr>
          <a:xfrm>
            <a:off x="7398271" y="2424948"/>
            <a:ext cx="4621295" cy="3690504"/>
          </a:xfrm>
          <a:prstGeom prst="rect">
            <a:avLst/>
          </a:prstGeom>
        </p:spPr>
      </p:pic>
      <p:pic>
        <p:nvPicPr>
          <p:cNvPr id="7" name="Picture 6"/>
          <p:cNvPicPr>
            <a:picLocks noChangeAspect="1"/>
          </p:cNvPicPr>
          <p:nvPr/>
        </p:nvPicPr>
        <p:blipFill>
          <a:blip r:embed="rId3"/>
          <a:stretch>
            <a:fillRect/>
          </a:stretch>
        </p:blipFill>
        <p:spPr>
          <a:xfrm>
            <a:off x="0" y="2023333"/>
            <a:ext cx="7398271" cy="3955921"/>
          </a:xfrm>
          <a:prstGeom prst="rect">
            <a:avLst/>
          </a:prstGeom>
        </p:spPr>
      </p:pic>
    </p:spTree>
    <p:extLst>
      <p:ext uri="{BB962C8B-B14F-4D97-AF65-F5344CB8AC3E}">
        <p14:creationId xmlns:p14="http://schemas.microsoft.com/office/powerpoint/2010/main" val="13442806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Wheatstone Bridge Full Wave-Rectifier Simulation </a:t>
            </a:r>
            <a:endParaRPr lang="en-US" dirty="0"/>
          </a:p>
        </p:txBody>
      </p:sp>
      <p:pic>
        <p:nvPicPr>
          <p:cNvPr id="5" name="Picture 4"/>
          <p:cNvPicPr>
            <a:picLocks noChangeAspect="1"/>
          </p:cNvPicPr>
          <p:nvPr/>
        </p:nvPicPr>
        <p:blipFill>
          <a:blip r:embed="rId2"/>
          <a:stretch>
            <a:fillRect/>
          </a:stretch>
        </p:blipFill>
        <p:spPr>
          <a:xfrm>
            <a:off x="7159337" y="2180453"/>
            <a:ext cx="4600575" cy="3673957"/>
          </a:xfrm>
          <a:prstGeom prst="rect">
            <a:avLst/>
          </a:prstGeom>
        </p:spPr>
      </p:pic>
      <p:pic>
        <p:nvPicPr>
          <p:cNvPr id="7" name="Content Placeholder 6"/>
          <p:cNvPicPr>
            <a:picLocks noGrp="1" noChangeAspect="1"/>
          </p:cNvPicPr>
          <p:nvPr>
            <p:ph idx="1"/>
          </p:nvPr>
        </p:nvPicPr>
        <p:blipFill>
          <a:blip r:embed="rId3"/>
          <a:stretch>
            <a:fillRect/>
          </a:stretch>
        </p:blipFill>
        <p:spPr>
          <a:xfrm>
            <a:off x="0" y="1905910"/>
            <a:ext cx="7159337" cy="4223041"/>
          </a:xfrm>
          <a:prstGeom prst="rect">
            <a:avLst/>
          </a:prstGeom>
        </p:spPr>
      </p:pic>
    </p:spTree>
    <p:extLst>
      <p:ext uri="{BB962C8B-B14F-4D97-AF65-F5344CB8AC3E}">
        <p14:creationId xmlns:p14="http://schemas.microsoft.com/office/powerpoint/2010/main" val="29795982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Data</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94438622"/>
              </p:ext>
            </p:extLst>
          </p:nvPr>
        </p:nvGraphicFramePr>
        <p:xfrm>
          <a:off x="2877415" y="1795823"/>
          <a:ext cx="6437170" cy="4137393"/>
        </p:xfrm>
        <a:graphic>
          <a:graphicData uri="http://schemas.openxmlformats.org/drawingml/2006/table">
            <a:tbl>
              <a:tblPr>
                <a:tableStyleId>{5C22544A-7EE6-4342-B048-85BDC9FD1C3A}</a:tableStyleId>
              </a:tblPr>
              <a:tblGrid>
                <a:gridCol w="1287434"/>
                <a:gridCol w="1287434"/>
                <a:gridCol w="1287434"/>
                <a:gridCol w="1287434"/>
                <a:gridCol w="1287434"/>
              </a:tblGrid>
              <a:tr h="413739">
                <a:tc>
                  <a:txBody>
                    <a:bodyPr/>
                    <a:lstStyle/>
                    <a:p>
                      <a:pPr algn="ctr" fontAlgn="b"/>
                      <a:endParaRPr lang="en-US" sz="1200" b="0" i="0" u="none" strike="noStrike" dirty="0">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Half Wave-Rectifier</a:t>
                      </a:r>
                      <a:endParaRPr lang="en-US" sz="1200" b="1"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l" fontAlgn="b"/>
                      <a:endParaRPr lang="en-US" sz="1200" b="0" i="0" u="none" strike="noStrike">
                        <a:solidFill>
                          <a:srgbClr val="000000"/>
                        </a:solidFill>
                        <a:effectLst/>
                        <a:latin typeface="Times New Roman" panose="02020603050405020304" pitchFamily="18" charset="0"/>
                      </a:endParaRPr>
                    </a:p>
                  </a:txBody>
                  <a:tcPr marL="9525" marR="9525" marT="9525" marB="0" anchor="b"/>
                </a:tc>
              </a:tr>
              <a:tr h="212120">
                <a:tc>
                  <a:txBody>
                    <a:bodyPr/>
                    <a:lstStyle/>
                    <a:p>
                      <a:pPr algn="ctr" fontAlgn="b"/>
                      <a:r>
                        <a:rPr lang="en-US" sz="1200" u="none" strike="noStrike">
                          <a:effectLst/>
                        </a:rPr>
                        <a:t> </a:t>
                      </a:r>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Vs1</a:t>
                      </a:r>
                      <a:endParaRPr lang="en-US" sz="1200" b="1"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Vs2</a:t>
                      </a:r>
                      <a:endParaRPr lang="en-US" sz="1200" b="1"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Peak Load Current</a:t>
                      </a:r>
                      <a:endParaRPr lang="en-US" sz="1200" b="1"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DC Load Current</a:t>
                      </a:r>
                      <a:endParaRPr lang="en-US" sz="1200" b="1" i="0" u="none" strike="noStrike">
                        <a:solidFill>
                          <a:srgbClr val="000000"/>
                        </a:solidFill>
                        <a:effectLst/>
                        <a:latin typeface="Times New Roman" panose="02020603050405020304" pitchFamily="18" charset="0"/>
                      </a:endParaRPr>
                    </a:p>
                  </a:txBody>
                  <a:tcPr marL="9525" marR="9525" marT="9525" marB="0" anchor="b"/>
                </a:tc>
              </a:tr>
              <a:tr h="212120">
                <a:tc>
                  <a:txBody>
                    <a:bodyPr/>
                    <a:lstStyle/>
                    <a:p>
                      <a:pPr algn="ctr" fontAlgn="b"/>
                      <a:r>
                        <a:rPr lang="en-US" sz="1200" u="none" strike="noStrike">
                          <a:effectLst/>
                        </a:rPr>
                        <a:t>Calculation</a:t>
                      </a:r>
                      <a:endParaRPr lang="en-US" sz="1200" b="1"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170V</a:t>
                      </a:r>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17V</a:t>
                      </a:r>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16.3mA</a:t>
                      </a:r>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5.18mA</a:t>
                      </a:r>
                      <a:endParaRPr lang="en-US" sz="1200" b="0" i="0" u="none" strike="noStrike">
                        <a:solidFill>
                          <a:srgbClr val="000000"/>
                        </a:solidFill>
                        <a:effectLst/>
                        <a:latin typeface="Times New Roman" panose="02020603050405020304" pitchFamily="18" charset="0"/>
                      </a:endParaRPr>
                    </a:p>
                  </a:txBody>
                  <a:tcPr marL="9525" marR="9525" marT="9525" marB="0" anchor="b"/>
                </a:tc>
              </a:tr>
              <a:tr h="212120">
                <a:tc>
                  <a:txBody>
                    <a:bodyPr/>
                    <a:lstStyle/>
                    <a:p>
                      <a:pPr algn="ctr" fontAlgn="b"/>
                      <a:r>
                        <a:rPr lang="en-US" sz="1200" u="none" strike="noStrike">
                          <a:effectLst/>
                        </a:rPr>
                        <a:t>Simulation</a:t>
                      </a:r>
                      <a:endParaRPr lang="en-US" sz="1200" b="1"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170V</a:t>
                      </a:r>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17V</a:t>
                      </a:r>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16.3mA</a:t>
                      </a:r>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5.07mA</a:t>
                      </a:r>
                      <a:endParaRPr lang="en-US" sz="1200" b="0" i="0" u="none" strike="noStrike">
                        <a:solidFill>
                          <a:srgbClr val="000000"/>
                        </a:solidFill>
                        <a:effectLst/>
                        <a:latin typeface="Times New Roman" panose="02020603050405020304" pitchFamily="18" charset="0"/>
                      </a:endParaRPr>
                    </a:p>
                  </a:txBody>
                  <a:tcPr marL="9525" marR="9525" marT="9525" marB="0" anchor="b"/>
                </a:tc>
              </a:tr>
              <a:tr h="220521">
                <a:tc>
                  <a:txBody>
                    <a:bodyPr/>
                    <a:lstStyle/>
                    <a:p>
                      <a:pPr algn="ctr" fontAlgn="b"/>
                      <a:r>
                        <a:rPr lang="en-US" sz="1200" u="none" strike="noStrike">
                          <a:effectLst/>
                        </a:rPr>
                        <a:t>Measurement</a:t>
                      </a:r>
                      <a:endParaRPr lang="en-US" sz="1200" b="1"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 </a:t>
                      </a:r>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 </a:t>
                      </a:r>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 </a:t>
                      </a:r>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 </a:t>
                      </a:r>
                      <a:endParaRPr lang="en-US" sz="1200" b="0" i="0" u="none" strike="noStrike">
                        <a:solidFill>
                          <a:srgbClr val="000000"/>
                        </a:solidFill>
                        <a:effectLst/>
                        <a:latin typeface="Times New Roman" panose="02020603050405020304" pitchFamily="18" charset="0"/>
                      </a:endParaRPr>
                    </a:p>
                  </a:txBody>
                  <a:tcPr marL="9525" marR="9525" marT="9525" marB="0" anchor="b"/>
                </a:tc>
              </a:tr>
              <a:tr h="220521">
                <a:tc>
                  <a:txBody>
                    <a:bodyPr/>
                    <a:lstStyle/>
                    <a:p>
                      <a:pPr algn="l" fontAlgn="b"/>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l" fontAlgn="b"/>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l" fontAlgn="b"/>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l" fontAlgn="b"/>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l" fontAlgn="b"/>
                      <a:endParaRPr lang="en-US" sz="1200" b="0" i="0" u="none" strike="noStrike">
                        <a:solidFill>
                          <a:srgbClr val="000000"/>
                        </a:solidFill>
                        <a:effectLst/>
                        <a:latin typeface="Times New Roman" panose="02020603050405020304" pitchFamily="18" charset="0"/>
                      </a:endParaRPr>
                    </a:p>
                  </a:txBody>
                  <a:tcPr marL="9525" marR="9525" marT="9525" marB="0" anchor="b"/>
                </a:tc>
              </a:tr>
              <a:tr h="220521">
                <a:tc>
                  <a:txBody>
                    <a:bodyPr/>
                    <a:lstStyle/>
                    <a:p>
                      <a:pPr algn="l" fontAlgn="b"/>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l" fontAlgn="b"/>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l" fontAlgn="b"/>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l" fontAlgn="b"/>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l" fontAlgn="b"/>
                      <a:endParaRPr lang="en-US" sz="1200" b="0" i="0" u="none" strike="noStrike">
                        <a:solidFill>
                          <a:srgbClr val="000000"/>
                        </a:solidFill>
                        <a:effectLst/>
                        <a:latin typeface="Times New Roman" panose="02020603050405020304" pitchFamily="18" charset="0"/>
                      </a:endParaRPr>
                    </a:p>
                  </a:txBody>
                  <a:tcPr marL="9525" marR="9525" marT="9525" marB="0" anchor="b"/>
                </a:tc>
              </a:tr>
              <a:tr h="220521">
                <a:tc>
                  <a:txBody>
                    <a:bodyPr/>
                    <a:lstStyle/>
                    <a:p>
                      <a:pPr algn="l" fontAlgn="b"/>
                      <a:endParaRPr lang="en-US" sz="1200" b="0" i="0" u="none" strike="noStrike">
                        <a:solidFill>
                          <a:srgbClr val="000000"/>
                        </a:solidFill>
                        <a:effectLst/>
                        <a:latin typeface="Times New Roman" panose="02020603050405020304" pitchFamily="18" charset="0"/>
                      </a:endParaRPr>
                    </a:p>
                  </a:txBody>
                  <a:tcPr marL="9525" marR="9525" marT="9525" marB="0" anchor="b"/>
                </a:tc>
                <a:tc gridSpan="2">
                  <a:txBody>
                    <a:bodyPr/>
                    <a:lstStyle/>
                    <a:p>
                      <a:pPr algn="l" fontAlgn="b"/>
                      <a:r>
                        <a:rPr lang="en-US" sz="1200" u="none" strike="noStrike">
                          <a:effectLst/>
                        </a:rPr>
                        <a:t>Full Wave-Rectifier</a:t>
                      </a:r>
                      <a:endParaRPr lang="en-US" sz="1200" b="1" i="0" u="none" strike="noStrike">
                        <a:solidFill>
                          <a:srgbClr val="000000"/>
                        </a:solidFill>
                        <a:effectLst/>
                        <a:latin typeface="Times New Roman" panose="02020603050405020304" pitchFamily="18" charset="0"/>
                      </a:endParaRPr>
                    </a:p>
                  </a:txBody>
                  <a:tcPr marL="9525" marR="9525" marT="9525" marB="0" anchor="b"/>
                </a:tc>
                <a:tc hMerge="1">
                  <a:txBody>
                    <a:bodyPr/>
                    <a:lstStyle/>
                    <a:p>
                      <a:endParaRPr lang="en-US"/>
                    </a:p>
                  </a:txBody>
                  <a:tcPr/>
                </a:tc>
                <a:tc>
                  <a:txBody>
                    <a:bodyPr/>
                    <a:lstStyle/>
                    <a:p>
                      <a:pPr algn="l" fontAlgn="b"/>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l" fontAlgn="b"/>
                      <a:endParaRPr lang="en-US" sz="1200" b="0" i="0" u="none" strike="noStrike">
                        <a:solidFill>
                          <a:srgbClr val="000000"/>
                        </a:solidFill>
                        <a:effectLst/>
                        <a:latin typeface="Times New Roman" panose="02020603050405020304" pitchFamily="18" charset="0"/>
                      </a:endParaRPr>
                    </a:p>
                  </a:txBody>
                  <a:tcPr marL="9525" marR="9525" marT="9525" marB="0" anchor="b"/>
                </a:tc>
              </a:tr>
              <a:tr h="220521">
                <a:tc>
                  <a:txBody>
                    <a:bodyPr/>
                    <a:lstStyle/>
                    <a:p>
                      <a:pPr algn="ctr" fontAlgn="b"/>
                      <a:r>
                        <a:rPr lang="en-US" sz="1200" u="none" strike="noStrike">
                          <a:effectLst/>
                        </a:rPr>
                        <a:t> </a:t>
                      </a:r>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Vs1</a:t>
                      </a:r>
                      <a:endParaRPr lang="en-US" sz="1200" b="1"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Vs2</a:t>
                      </a:r>
                      <a:endParaRPr lang="en-US" sz="1200" b="1"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Peak Load Current</a:t>
                      </a:r>
                      <a:endParaRPr lang="en-US" sz="1200" b="1"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DC Load Current</a:t>
                      </a:r>
                      <a:endParaRPr lang="en-US" sz="1200" b="1" i="0" u="none" strike="noStrike">
                        <a:solidFill>
                          <a:srgbClr val="000000"/>
                        </a:solidFill>
                        <a:effectLst/>
                        <a:latin typeface="Times New Roman" panose="02020603050405020304" pitchFamily="18" charset="0"/>
                      </a:endParaRPr>
                    </a:p>
                  </a:txBody>
                  <a:tcPr marL="9525" marR="9525" marT="9525" marB="0" anchor="b"/>
                </a:tc>
              </a:tr>
              <a:tr h="220521">
                <a:tc>
                  <a:txBody>
                    <a:bodyPr/>
                    <a:lstStyle/>
                    <a:p>
                      <a:pPr algn="ctr" fontAlgn="b"/>
                      <a:r>
                        <a:rPr lang="en-US" sz="1200" u="none" strike="noStrike">
                          <a:effectLst/>
                        </a:rPr>
                        <a:t>Calculation</a:t>
                      </a:r>
                      <a:endParaRPr lang="en-US" sz="1200" b="1"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170V</a:t>
                      </a:r>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17V</a:t>
                      </a:r>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7.8mA</a:t>
                      </a:r>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4.9mA</a:t>
                      </a:r>
                      <a:endParaRPr lang="en-US" sz="1200" b="0" i="0" u="none" strike="noStrike">
                        <a:solidFill>
                          <a:srgbClr val="000000"/>
                        </a:solidFill>
                        <a:effectLst/>
                        <a:latin typeface="Times New Roman" panose="02020603050405020304" pitchFamily="18" charset="0"/>
                      </a:endParaRPr>
                    </a:p>
                  </a:txBody>
                  <a:tcPr marL="9525" marR="9525" marT="9525" marB="0" anchor="b"/>
                </a:tc>
              </a:tr>
              <a:tr h="220521">
                <a:tc>
                  <a:txBody>
                    <a:bodyPr/>
                    <a:lstStyle/>
                    <a:p>
                      <a:pPr algn="ctr" fontAlgn="b"/>
                      <a:r>
                        <a:rPr lang="en-US" sz="1200" u="none" strike="noStrike">
                          <a:effectLst/>
                        </a:rPr>
                        <a:t>Simulation</a:t>
                      </a:r>
                      <a:endParaRPr lang="en-US" sz="1200" b="1"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170V</a:t>
                      </a:r>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17V</a:t>
                      </a:r>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7.8mA</a:t>
                      </a:r>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4.81mA</a:t>
                      </a:r>
                      <a:endParaRPr lang="en-US" sz="1200" b="0" i="0" u="none" strike="noStrike">
                        <a:solidFill>
                          <a:srgbClr val="000000"/>
                        </a:solidFill>
                        <a:effectLst/>
                        <a:latin typeface="Times New Roman" panose="02020603050405020304" pitchFamily="18" charset="0"/>
                      </a:endParaRPr>
                    </a:p>
                  </a:txBody>
                  <a:tcPr marL="9525" marR="9525" marT="9525" marB="0" anchor="b"/>
                </a:tc>
              </a:tr>
              <a:tr h="220521">
                <a:tc>
                  <a:txBody>
                    <a:bodyPr/>
                    <a:lstStyle/>
                    <a:p>
                      <a:pPr algn="ctr" fontAlgn="b"/>
                      <a:r>
                        <a:rPr lang="en-US" sz="1200" u="none" strike="noStrike">
                          <a:effectLst/>
                        </a:rPr>
                        <a:t>Measurement</a:t>
                      </a:r>
                      <a:endParaRPr lang="en-US" sz="1200" b="1"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 </a:t>
                      </a:r>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 </a:t>
                      </a:r>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 </a:t>
                      </a:r>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 </a:t>
                      </a:r>
                      <a:endParaRPr lang="en-US" sz="1200" b="0" i="0" u="none" strike="noStrike">
                        <a:solidFill>
                          <a:srgbClr val="000000"/>
                        </a:solidFill>
                        <a:effectLst/>
                        <a:latin typeface="Times New Roman" panose="02020603050405020304" pitchFamily="18" charset="0"/>
                      </a:endParaRPr>
                    </a:p>
                  </a:txBody>
                  <a:tcPr marL="9525" marR="9525" marT="9525" marB="0" anchor="b"/>
                </a:tc>
              </a:tr>
              <a:tr h="220521">
                <a:tc>
                  <a:txBody>
                    <a:bodyPr/>
                    <a:lstStyle/>
                    <a:p>
                      <a:pPr algn="l" fontAlgn="b"/>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l" fontAlgn="b"/>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l" fontAlgn="b"/>
                      <a:endParaRPr lang="en-US" sz="1200" b="0" i="0" u="none" strike="noStrike" dirty="0">
                        <a:solidFill>
                          <a:srgbClr val="000000"/>
                        </a:solidFill>
                        <a:effectLst/>
                        <a:latin typeface="Times New Roman" panose="02020603050405020304" pitchFamily="18" charset="0"/>
                      </a:endParaRPr>
                    </a:p>
                  </a:txBody>
                  <a:tcPr marL="9525" marR="9525" marT="9525" marB="0" anchor="b"/>
                </a:tc>
                <a:tc>
                  <a:txBody>
                    <a:bodyPr/>
                    <a:lstStyle/>
                    <a:p>
                      <a:pPr algn="l" fontAlgn="b"/>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l" fontAlgn="b"/>
                      <a:endParaRPr lang="en-US" sz="1200" b="0" i="0" u="none" strike="noStrike">
                        <a:solidFill>
                          <a:srgbClr val="000000"/>
                        </a:solidFill>
                        <a:effectLst/>
                        <a:latin typeface="Times New Roman" panose="02020603050405020304" pitchFamily="18" charset="0"/>
                      </a:endParaRPr>
                    </a:p>
                  </a:txBody>
                  <a:tcPr marL="9525" marR="9525" marT="9525" marB="0" anchor="b"/>
                </a:tc>
              </a:tr>
              <a:tr h="220521">
                <a:tc>
                  <a:txBody>
                    <a:bodyPr/>
                    <a:lstStyle/>
                    <a:p>
                      <a:pPr algn="l" fontAlgn="b"/>
                      <a:endParaRPr lang="en-US" sz="1200" b="0" i="0" u="none" strike="noStrike">
                        <a:solidFill>
                          <a:srgbClr val="000000"/>
                        </a:solidFill>
                        <a:effectLst/>
                        <a:latin typeface="Times New Roman" panose="02020603050405020304" pitchFamily="18" charset="0"/>
                      </a:endParaRPr>
                    </a:p>
                  </a:txBody>
                  <a:tcPr marL="9525" marR="9525" marT="9525" marB="0" anchor="b"/>
                </a:tc>
                <a:tc gridSpan="2">
                  <a:txBody>
                    <a:bodyPr/>
                    <a:lstStyle/>
                    <a:p>
                      <a:pPr algn="l" fontAlgn="b"/>
                      <a:r>
                        <a:rPr lang="en-US" sz="1200" u="none" strike="noStrike">
                          <a:effectLst/>
                        </a:rPr>
                        <a:t>Bridge F. Wave-Rectifier</a:t>
                      </a:r>
                      <a:endParaRPr lang="en-US" sz="1200" b="1" i="0" u="none" strike="noStrike">
                        <a:solidFill>
                          <a:srgbClr val="000000"/>
                        </a:solidFill>
                        <a:effectLst/>
                        <a:latin typeface="Times New Roman" panose="02020603050405020304" pitchFamily="18" charset="0"/>
                      </a:endParaRPr>
                    </a:p>
                  </a:txBody>
                  <a:tcPr marL="9525" marR="9525" marT="9525" marB="0" anchor="b"/>
                </a:tc>
                <a:tc hMerge="1">
                  <a:txBody>
                    <a:bodyPr/>
                    <a:lstStyle/>
                    <a:p>
                      <a:endParaRPr lang="en-US"/>
                    </a:p>
                  </a:txBody>
                  <a:tcPr/>
                </a:tc>
                <a:tc>
                  <a:txBody>
                    <a:bodyPr/>
                    <a:lstStyle/>
                    <a:p>
                      <a:pPr algn="l" fontAlgn="b"/>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l" fontAlgn="b"/>
                      <a:endParaRPr lang="en-US" sz="1200" b="0" i="0" u="none" strike="noStrike">
                        <a:solidFill>
                          <a:srgbClr val="000000"/>
                        </a:solidFill>
                        <a:effectLst/>
                        <a:latin typeface="Times New Roman" panose="02020603050405020304" pitchFamily="18" charset="0"/>
                      </a:endParaRPr>
                    </a:p>
                  </a:txBody>
                  <a:tcPr marL="9525" marR="9525" marT="9525" marB="0" anchor="b"/>
                </a:tc>
              </a:tr>
              <a:tr h="220521">
                <a:tc>
                  <a:txBody>
                    <a:bodyPr/>
                    <a:lstStyle/>
                    <a:p>
                      <a:pPr algn="ctr" fontAlgn="b"/>
                      <a:r>
                        <a:rPr lang="en-US" sz="1200" u="none" strike="noStrike">
                          <a:effectLst/>
                        </a:rPr>
                        <a:t> </a:t>
                      </a:r>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Vs1</a:t>
                      </a:r>
                      <a:endParaRPr lang="en-US" sz="1200" b="1"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Vs2</a:t>
                      </a:r>
                      <a:endParaRPr lang="en-US" sz="1200" b="1"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Peak Load Current</a:t>
                      </a:r>
                      <a:endParaRPr lang="en-US" sz="1200" b="1"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DC Load Current</a:t>
                      </a:r>
                      <a:endParaRPr lang="en-US" sz="1200" b="1" i="0" u="none" strike="noStrike">
                        <a:solidFill>
                          <a:srgbClr val="000000"/>
                        </a:solidFill>
                        <a:effectLst/>
                        <a:latin typeface="Times New Roman" panose="02020603050405020304" pitchFamily="18" charset="0"/>
                      </a:endParaRPr>
                    </a:p>
                  </a:txBody>
                  <a:tcPr marL="9525" marR="9525" marT="9525" marB="0" anchor="b"/>
                </a:tc>
              </a:tr>
              <a:tr h="220521">
                <a:tc>
                  <a:txBody>
                    <a:bodyPr/>
                    <a:lstStyle/>
                    <a:p>
                      <a:pPr algn="ctr" fontAlgn="b"/>
                      <a:r>
                        <a:rPr lang="en-US" sz="1200" u="none" strike="noStrike">
                          <a:effectLst/>
                        </a:rPr>
                        <a:t>Calculation</a:t>
                      </a:r>
                      <a:endParaRPr lang="en-US" sz="1200" b="1"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170V</a:t>
                      </a:r>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17V</a:t>
                      </a:r>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 </a:t>
                      </a:r>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 </a:t>
                      </a:r>
                      <a:endParaRPr lang="en-US" sz="1200" b="0" i="0" u="none" strike="noStrike">
                        <a:solidFill>
                          <a:srgbClr val="000000"/>
                        </a:solidFill>
                        <a:effectLst/>
                        <a:latin typeface="Times New Roman" panose="02020603050405020304" pitchFamily="18" charset="0"/>
                      </a:endParaRPr>
                    </a:p>
                  </a:txBody>
                  <a:tcPr marL="9525" marR="9525" marT="9525" marB="0" anchor="b"/>
                </a:tc>
              </a:tr>
              <a:tr h="220521">
                <a:tc>
                  <a:txBody>
                    <a:bodyPr/>
                    <a:lstStyle/>
                    <a:p>
                      <a:pPr algn="ctr" fontAlgn="b"/>
                      <a:r>
                        <a:rPr lang="en-US" sz="1200" u="none" strike="noStrike">
                          <a:effectLst/>
                        </a:rPr>
                        <a:t>Simulation</a:t>
                      </a:r>
                      <a:endParaRPr lang="en-US" sz="1200" b="1"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170V</a:t>
                      </a:r>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17V</a:t>
                      </a:r>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15.6mA</a:t>
                      </a:r>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9.543mA</a:t>
                      </a:r>
                      <a:endParaRPr lang="en-US" sz="1200" b="0" i="0" u="none" strike="noStrike">
                        <a:solidFill>
                          <a:srgbClr val="000000"/>
                        </a:solidFill>
                        <a:effectLst/>
                        <a:latin typeface="Times New Roman" panose="02020603050405020304" pitchFamily="18" charset="0"/>
                      </a:endParaRPr>
                    </a:p>
                  </a:txBody>
                  <a:tcPr marL="9525" marR="9525" marT="9525" marB="0" anchor="b"/>
                </a:tc>
              </a:tr>
              <a:tr h="220521">
                <a:tc>
                  <a:txBody>
                    <a:bodyPr/>
                    <a:lstStyle/>
                    <a:p>
                      <a:pPr algn="ctr" fontAlgn="b"/>
                      <a:r>
                        <a:rPr lang="en-US" sz="1200" u="none" strike="noStrike">
                          <a:effectLst/>
                        </a:rPr>
                        <a:t>Measurement</a:t>
                      </a:r>
                      <a:endParaRPr lang="en-US" sz="1200" b="1"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 </a:t>
                      </a:r>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 </a:t>
                      </a:r>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a:effectLst/>
                        </a:rPr>
                        <a:t> </a:t>
                      </a:r>
                      <a:endParaRPr lang="en-US" sz="12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200" u="none" strike="noStrike" dirty="0">
                          <a:effectLst/>
                        </a:rPr>
                        <a:t> </a:t>
                      </a:r>
                      <a:endParaRPr lang="en-US" sz="1200" b="0" i="0" u="none" strike="noStrike" dirty="0">
                        <a:solidFill>
                          <a:srgbClr val="000000"/>
                        </a:solidFill>
                        <a:effectLst/>
                        <a:latin typeface="Times New Roman" panose="02020603050405020304" pitchFamily="18" charset="0"/>
                      </a:endParaRPr>
                    </a:p>
                  </a:txBody>
                  <a:tcPr marL="9525" marR="9525" marT="9525" marB="0" anchor="b"/>
                </a:tc>
              </a:tr>
            </a:tbl>
          </a:graphicData>
        </a:graphic>
      </p:graphicFrame>
    </p:spTree>
    <p:extLst>
      <p:ext uri="{BB962C8B-B14F-4D97-AF65-F5344CB8AC3E}">
        <p14:creationId xmlns:p14="http://schemas.microsoft.com/office/powerpoint/2010/main" val="27373500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Notes</a:t>
            </a:r>
            <a:endParaRPr lang="en-US" dirty="0"/>
          </a:p>
        </p:txBody>
      </p:sp>
      <p:sp>
        <p:nvSpPr>
          <p:cNvPr id="3" name="Content Placeholder 2"/>
          <p:cNvSpPr>
            <a:spLocks noGrp="1"/>
          </p:cNvSpPr>
          <p:nvPr>
            <p:ph idx="1"/>
          </p:nvPr>
        </p:nvSpPr>
        <p:spPr/>
        <p:txBody>
          <a:bodyPr/>
          <a:lstStyle/>
          <a:p>
            <a:r>
              <a:rPr lang="en-US" dirty="0" smtClean="0"/>
              <a:t>The half wave rectifier has maximum voltage but only half of the time and the full wave rectifier has half voltage but for full period duration.  This means power is similar at the load of these rectifiers.</a:t>
            </a:r>
          </a:p>
          <a:p>
            <a:r>
              <a:rPr lang="en-US" dirty="0" smtClean="0"/>
              <a:t>The </a:t>
            </a:r>
            <a:r>
              <a:rPr lang="en-US" dirty="0" err="1" smtClean="0"/>
              <a:t>wheatstone</a:t>
            </a:r>
            <a:r>
              <a:rPr lang="en-US" dirty="0" smtClean="0"/>
              <a:t> bridge rectifier has </a:t>
            </a:r>
            <a:endParaRPr lang="en-US" dirty="0"/>
          </a:p>
        </p:txBody>
      </p:sp>
    </p:spTree>
    <p:extLst>
      <p:ext uri="{BB962C8B-B14F-4D97-AF65-F5344CB8AC3E}">
        <p14:creationId xmlns:p14="http://schemas.microsoft.com/office/powerpoint/2010/main" val="26832615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TotalTime>
  <Words>152</Words>
  <Application>Microsoft Office PowerPoint</Application>
  <PresentationFormat>Widescreen</PresentationFormat>
  <Paragraphs>76</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Times New Roman</vt:lpstr>
      <vt:lpstr>Office Theme</vt:lpstr>
      <vt:lpstr>EECT 121 Lab 2</vt:lpstr>
      <vt:lpstr>Objective</vt:lpstr>
      <vt:lpstr>Half Wave-Rectifier Simulation</vt:lpstr>
      <vt:lpstr>Full Wave-Rectifier Simulation</vt:lpstr>
      <vt:lpstr>Wheatstone Bridge Full Wave-Rectifier Simulation </vt:lpstr>
      <vt:lpstr>Data</vt:lpstr>
      <vt:lpstr>Notes</vt:lpstr>
    </vt:vector>
  </TitlesOfParts>
  <Company>Ivy Tech Community College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EECT 121 Lab 2</dc:title>
  <dc:creator>Lucas  Bazile</dc:creator>
  <cp:lastModifiedBy>Lucas  Bazile</cp:lastModifiedBy>
  <cp:revision>4</cp:revision>
  <dcterms:created xsi:type="dcterms:W3CDTF">2017-02-10T00:22:10Z</dcterms:created>
  <dcterms:modified xsi:type="dcterms:W3CDTF">2017-02-10T01:03:36Z</dcterms:modified>
</cp:coreProperties>
</file>